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147308568" r:id="rId2"/>
    <p:sldId id="3351" r:id="rId3"/>
    <p:sldId id="4189" r:id="rId4"/>
    <p:sldId id="1345" r:id="rId5"/>
    <p:sldId id="2147308587" r:id="rId6"/>
    <p:sldId id="2147308547" r:id="rId7"/>
    <p:sldId id="2147308584" r:id="rId8"/>
    <p:sldId id="2147308548" r:id="rId9"/>
    <p:sldId id="3388" r:id="rId10"/>
    <p:sldId id="2147308583" r:id="rId11"/>
    <p:sldId id="2147308582" r:id="rId12"/>
    <p:sldId id="905" r:id="rId13"/>
    <p:sldId id="4177" r:id="rId14"/>
    <p:sldId id="2147308545" r:id="rId15"/>
    <p:sldId id="4675" r:id="rId16"/>
    <p:sldId id="3353" r:id="rId17"/>
    <p:sldId id="4673" r:id="rId18"/>
    <p:sldId id="2147308588" r:id="rId19"/>
    <p:sldId id="2147308580" r:id="rId20"/>
    <p:sldId id="2147308571" r:id="rId21"/>
    <p:sldId id="257" r:id="rId22"/>
    <p:sldId id="258" r:id="rId23"/>
    <p:sldId id="259" r:id="rId24"/>
    <p:sldId id="4180" r:id="rId25"/>
    <p:sldId id="4174" r:id="rId26"/>
    <p:sldId id="4175" r:id="rId27"/>
    <p:sldId id="21473085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495B2-BC61-8E45-80ED-6862B5A16265}" v="268" dt="2022-07-05T02:41:04.777"/>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5782"/>
  </p:normalViewPr>
  <p:slideViewPr>
    <p:cSldViewPr snapToGrid="0" snapToObjects="1">
      <p:cViewPr varScale="1">
        <p:scale>
          <a:sx n="118" d="100"/>
          <a:sy n="118" d="100"/>
        </p:scale>
        <p:origin x="99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31D39-0B97-4732-A423-9FF1E932810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E1C088F-DC16-4E6F-B6FF-56C7D68B5C8E}">
      <dgm:prSet custT="1"/>
      <dgm:spPr/>
      <dgm:t>
        <a:bodyPr/>
        <a:lstStyle/>
        <a:p>
          <a:r>
            <a:rPr lang="en-IN" sz="2800" b="1" dirty="0"/>
            <a:t>Concept of Comprehensive Primary Health Care</a:t>
          </a:r>
          <a:endParaRPr lang="en-US" sz="2800" b="1" dirty="0"/>
        </a:p>
      </dgm:t>
    </dgm:pt>
    <dgm:pt modelId="{499A8EA3-DAF9-4895-A152-4DE3DAD2D3A3}" type="parTrans" cxnId="{DA573FA7-1D3F-4DCF-8FA8-ABC89487F0BC}">
      <dgm:prSet/>
      <dgm:spPr/>
      <dgm:t>
        <a:bodyPr/>
        <a:lstStyle/>
        <a:p>
          <a:endParaRPr lang="en-US" sz="2800" b="1"/>
        </a:p>
      </dgm:t>
    </dgm:pt>
    <dgm:pt modelId="{21D661A0-73BD-4911-B1E6-2C2485ABFB54}" type="sibTrans" cxnId="{DA573FA7-1D3F-4DCF-8FA8-ABC89487F0BC}">
      <dgm:prSet/>
      <dgm:spPr/>
      <dgm:t>
        <a:bodyPr/>
        <a:lstStyle/>
        <a:p>
          <a:endParaRPr lang="en-US" sz="2800" b="1"/>
        </a:p>
      </dgm:t>
    </dgm:pt>
    <dgm:pt modelId="{3F924D18-EFA6-4340-AE3F-0447EA447931}">
      <dgm:prSet custT="1"/>
      <dgm:spPr/>
      <dgm:t>
        <a:bodyPr/>
        <a:lstStyle/>
        <a:p>
          <a:r>
            <a:rPr lang="en-US" sz="2800" b="1" dirty="0"/>
            <a:t>Key elements of </a:t>
          </a:r>
          <a:r>
            <a:rPr lang="en-IN" sz="2800" b="1" dirty="0"/>
            <a:t>AB-HWC</a:t>
          </a:r>
          <a:endParaRPr lang="en-US" sz="2800" b="1" dirty="0"/>
        </a:p>
      </dgm:t>
    </dgm:pt>
    <dgm:pt modelId="{F7EEF0F0-CAC3-417A-907A-B5CCED7F51AB}" type="parTrans" cxnId="{FA951710-68D0-4C99-92B4-3C87C6D95ADF}">
      <dgm:prSet/>
      <dgm:spPr/>
      <dgm:t>
        <a:bodyPr/>
        <a:lstStyle/>
        <a:p>
          <a:endParaRPr lang="en-US" sz="2800" b="1"/>
        </a:p>
      </dgm:t>
    </dgm:pt>
    <dgm:pt modelId="{6E9B153B-C99E-4269-8F52-D204D2FDAAC3}" type="sibTrans" cxnId="{FA951710-68D0-4C99-92B4-3C87C6D95ADF}">
      <dgm:prSet/>
      <dgm:spPr/>
      <dgm:t>
        <a:bodyPr/>
        <a:lstStyle/>
        <a:p>
          <a:endParaRPr lang="en-US" sz="2800" b="1"/>
        </a:p>
      </dgm:t>
    </dgm:pt>
    <dgm:pt modelId="{C3613EA8-0B94-409E-B683-BACB57DA0298}">
      <dgm:prSet custT="1"/>
      <dgm:spPr/>
      <dgm:t>
        <a:bodyPr/>
        <a:lstStyle/>
        <a:p>
          <a:r>
            <a:rPr lang="en-US" sz="2800" b="1" dirty="0"/>
            <a:t>Planning Priorities</a:t>
          </a:r>
        </a:p>
      </dgm:t>
    </dgm:pt>
    <dgm:pt modelId="{83E26095-222B-460B-8CFF-ACA998A67B6D}" type="parTrans" cxnId="{E371101E-AC8B-465F-A3A6-AC5029B96FB1}">
      <dgm:prSet/>
      <dgm:spPr/>
      <dgm:t>
        <a:bodyPr/>
        <a:lstStyle/>
        <a:p>
          <a:endParaRPr lang="en-US" sz="2800" b="1"/>
        </a:p>
      </dgm:t>
    </dgm:pt>
    <dgm:pt modelId="{5DE3B024-83E5-45F7-98A8-29523F362B77}" type="sibTrans" cxnId="{E371101E-AC8B-465F-A3A6-AC5029B96FB1}">
      <dgm:prSet/>
      <dgm:spPr/>
      <dgm:t>
        <a:bodyPr/>
        <a:lstStyle/>
        <a:p>
          <a:endParaRPr lang="en-US" sz="2800" b="1"/>
        </a:p>
      </dgm:t>
    </dgm:pt>
    <dgm:pt modelId="{033273F0-F57D-47D0-B747-7BA5439228DB}">
      <dgm:prSet custT="1"/>
      <dgm:spPr/>
      <dgm:t>
        <a:bodyPr/>
        <a:lstStyle/>
        <a:p>
          <a:r>
            <a:rPr lang="en-US" sz="2800" b="1" dirty="0"/>
            <a:t>Monitoring Conditionality Framework</a:t>
          </a:r>
        </a:p>
      </dgm:t>
    </dgm:pt>
    <dgm:pt modelId="{5C99AE3B-A6FA-4154-B294-93AB0ECF84B9}" type="parTrans" cxnId="{D69D1525-2B28-46A7-86A6-E0F115C22776}">
      <dgm:prSet/>
      <dgm:spPr/>
      <dgm:t>
        <a:bodyPr/>
        <a:lstStyle/>
        <a:p>
          <a:endParaRPr lang="en-GB" sz="2800" b="1"/>
        </a:p>
      </dgm:t>
    </dgm:pt>
    <dgm:pt modelId="{F3FD984B-2A5F-45A2-83B3-6D7274E18CE0}" type="sibTrans" cxnId="{D69D1525-2B28-46A7-86A6-E0F115C22776}">
      <dgm:prSet/>
      <dgm:spPr/>
      <dgm:t>
        <a:bodyPr/>
        <a:lstStyle/>
        <a:p>
          <a:endParaRPr lang="en-GB" sz="2800" b="1"/>
        </a:p>
      </dgm:t>
    </dgm:pt>
    <dgm:pt modelId="{A00D72DF-AD23-4142-B9F4-E74545D56159}">
      <dgm:prSet custT="1"/>
      <dgm:spPr/>
      <dgm:t>
        <a:bodyPr/>
        <a:lstStyle/>
        <a:p>
          <a:r>
            <a:rPr lang="en-IN" sz="2800" b="1" dirty="0"/>
            <a:t>GRANTS - 15th FC and PM-ABHIM</a:t>
          </a:r>
          <a:endParaRPr lang="en-US" sz="2800" b="1" dirty="0"/>
        </a:p>
      </dgm:t>
    </dgm:pt>
    <dgm:pt modelId="{F678CA67-8031-42D2-A000-0BA5B1C9F267}" type="sibTrans" cxnId="{E7B6D0A9-05FC-448C-87A6-2F0FFBBFB273}">
      <dgm:prSet/>
      <dgm:spPr/>
      <dgm:t>
        <a:bodyPr/>
        <a:lstStyle/>
        <a:p>
          <a:endParaRPr lang="en-US" sz="2800" b="1"/>
        </a:p>
      </dgm:t>
    </dgm:pt>
    <dgm:pt modelId="{CE6FFE1D-DC1A-45B6-9DB4-F5780208A8E3}" type="parTrans" cxnId="{E7B6D0A9-05FC-448C-87A6-2F0FFBBFB273}">
      <dgm:prSet/>
      <dgm:spPr/>
      <dgm:t>
        <a:bodyPr/>
        <a:lstStyle/>
        <a:p>
          <a:endParaRPr lang="en-US" sz="2800" b="1"/>
        </a:p>
      </dgm:t>
    </dgm:pt>
    <dgm:pt modelId="{BE9B1819-9DFB-4B43-8C66-A843B3C0F540}" type="pres">
      <dgm:prSet presAssocID="{62D31D39-0B97-4732-A423-9FF1E932810B}" presName="linear" presStyleCnt="0">
        <dgm:presLayoutVars>
          <dgm:animLvl val="lvl"/>
          <dgm:resizeHandles val="exact"/>
        </dgm:presLayoutVars>
      </dgm:prSet>
      <dgm:spPr/>
    </dgm:pt>
    <dgm:pt modelId="{DB80C05D-1328-4138-93AA-0936326B19AD}" type="pres">
      <dgm:prSet presAssocID="{0E1C088F-DC16-4E6F-B6FF-56C7D68B5C8E}" presName="parentText" presStyleLbl="node1" presStyleIdx="0" presStyleCnt="5">
        <dgm:presLayoutVars>
          <dgm:chMax val="0"/>
          <dgm:bulletEnabled val="1"/>
        </dgm:presLayoutVars>
      </dgm:prSet>
      <dgm:spPr/>
    </dgm:pt>
    <dgm:pt modelId="{F6657489-FA2D-4F3C-BEF0-40E4DC3E4DBE}" type="pres">
      <dgm:prSet presAssocID="{21D661A0-73BD-4911-B1E6-2C2485ABFB54}" presName="spacer" presStyleCnt="0"/>
      <dgm:spPr/>
    </dgm:pt>
    <dgm:pt modelId="{6367E1F4-3019-4555-8CDD-7CA87250B09C}" type="pres">
      <dgm:prSet presAssocID="{3F924D18-EFA6-4340-AE3F-0447EA447931}" presName="parentText" presStyleLbl="node1" presStyleIdx="1" presStyleCnt="5">
        <dgm:presLayoutVars>
          <dgm:chMax val="0"/>
          <dgm:bulletEnabled val="1"/>
        </dgm:presLayoutVars>
      </dgm:prSet>
      <dgm:spPr/>
    </dgm:pt>
    <dgm:pt modelId="{C8EF92AF-FE15-4BD9-AD46-98561E9FFED0}" type="pres">
      <dgm:prSet presAssocID="{6E9B153B-C99E-4269-8F52-D204D2FDAAC3}" presName="spacer" presStyleCnt="0"/>
      <dgm:spPr/>
    </dgm:pt>
    <dgm:pt modelId="{9F4FC8FA-E6BD-43E2-9691-03F879AB4E38}" type="pres">
      <dgm:prSet presAssocID="{A00D72DF-AD23-4142-B9F4-E74545D56159}" presName="parentText" presStyleLbl="node1" presStyleIdx="2" presStyleCnt="5">
        <dgm:presLayoutVars>
          <dgm:chMax val="0"/>
          <dgm:bulletEnabled val="1"/>
        </dgm:presLayoutVars>
      </dgm:prSet>
      <dgm:spPr/>
    </dgm:pt>
    <dgm:pt modelId="{97F23E16-3C23-4E87-909F-B5B89B1DBADA}" type="pres">
      <dgm:prSet presAssocID="{F678CA67-8031-42D2-A000-0BA5B1C9F267}" presName="spacer" presStyleCnt="0"/>
      <dgm:spPr/>
    </dgm:pt>
    <dgm:pt modelId="{3AD208A9-DB51-4018-BFA2-14DDB359A36F}" type="pres">
      <dgm:prSet presAssocID="{C3613EA8-0B94-409E-B683-BACB57DA0298}" presName="parentText" presStyleLbl="node1" presStyleIdx="3" presStyleCnt="5">
        <dgm:presLayoutVars>
          <dgm:chMax val="0"/>
          <dgm:bulletEnabled val="1"/>
        </dgm:presLayoutVars>
      </dgm:prSet>
      <dgm:spPr/>
    </dgm:pt>
    <dgm:pt modelId="{169AE021-10EF-4EFD-97FB-0C1A29C20DEA}" type="pres">
      <dgm:prSet presAssocID="{5DE3B024-83E5-45F7-98A8-29523F362B77}" presName="spacer" presStyleCnt="0"/>
      <dgm:spPr/>
    </dgm:pt>
    <dgm:pt modelId="{DC40FCDF-FD9F-4D83-871F-3218859AB58E}" type="pres">
      <dgm:prSet presAssocID="{033273F0-F57D-47D0-B747-7BA5439228DB}" presName="parentText" presStyleLbl="node1" presStyleIdx="4" presStyleCnt="5">
        <dgm:presLayoutVars>
          <dgm:chMax val="0"/>
          <dgm:bulletEnabled val="1"/>
        </dgm:presLayoutVars>
      </dgm:prSet>
      <dgm:spPr/>
    </dgm:pt>
  </dgm:ptLst>
  <dgm:cxnLst>
    <dgm:cxn modelId="{FA951710-68D0-4C99-92B4-3C87C6D95ADF}" srcId="{62D31D39-0B97-4732-A423-9FF1E932810B}" destId="{3F924D18-EFA6-4340-AE3F-0447EA447931}" srcOrd="1" destOrd="0" parTransId="{F7EEF0F0-CAC3-417A-907A-B5CCED7F51AB}" sibTransId="{6E9B153B-C99E-4269-8F52-D204D2FDAAC3}"/>
    <dgm:cxn modelId="{E371101E-AC8B-465F-A3A6-AC5029B96FB1}" srcId="{62D31D39-0B97-4732-A423-9FF1E932810B}" destId="{C3613EA8-0B94-409E-B683-BACB57DA0298}" srcOrd="3" destOrd="0" parTransId="{83E26095-222B-460B-8CFF-ACA998A67B6D}" sibTransId="{5DE3B024-83E5-45F7-98A8-29523F362B77}"/>
    <dgm:cxn modelId="{D69D1525-2B28-46A7-86A6-E0F115C22776}" srcId="{62D31D39-0B97-4732-A423-9FF1E932810B}" destId="{033273F0-F57D-47D0-B747-7BA5439228DB}" srcOrd="4" destOrd="0" parTransId="{5C99AE3B-A6FA-4154-B294-93AB0ECF84B9}" sibTransId="{F3FD984B-2A5F-45A2-83B3-6D7274E18CE0}"/>
    <dgm:cxn modelId="{FA1A2878-12ED-4771-A206-1EAF0F6161FA}" type="presOf" srcId="{62D31D39-0B97-4732-A423-9FF1E932810B}" destId="{BE9B1819-9DFB-4B43-8C66-A843B3C0F540}" srcOrd="0" destOrd="0" presId="urn:microsoft.com/office/officeart/2005/8/layout/vList2"/>
    <dgm:cxn modelId="{4CE03287-C7CC-3F4C-9B48-E9A153BD1FA5}" type="presOf" srcId="{033273F0-F57D-47D0-B747-7BA5439228DB}" destId="{DC40FCDF-FD9F-4D83-871F-3218859AB58E}" srcOrd="0" destOrd="0" presId="urn:microsoft.com/office/officeart/2005/8/layout/vList2"/>
    <dgm:cxn modelId="{DA573FA7-1D3F-4DCF-8FA8-ABC89487F0BC}" srcId="{62D31D39-0B97-4732-A423-9FF1E932810B}" destId="{0E1C088F-DC16-4E6F-B6FF-56C7D68B5C8E}" srcOrd="0" destOrd="0" parTransId="{499A8EA3-DAF9-4895-A152-4DE3DAD2D3A3}" sibTransId="{21D661A0-73BD-4911-B1E6-2C2485ABFB54}"/>
    <dgm:cxn modelId="{E7B6D0A9-05FC-448C-87A6-2F0FFBBFB273}" srcId="{62D31D39-0B97-4732-A423-9FF1E932810B}" destId="{A00D72DF-AD23-4142-B9F4-E74545D56159}" srcOrd="2" destOrd="0" parTransId="{CE6FFE1D-DC1A-45B6-9DB4-F5780208A8E3}" sibTransId="{F678CA67-8031-42D2-A000-0BA5B1C9F267}"/>
    <dgm:cxn modelId="{EFB2C9B6-BF80-C648-A80A-403931104622}" type="presOf" srcId="{3F924D18-EFA6-4340-AE3F-0447EA447931}" destId="{6367E1F4-3019-4555-8CDD-7CA87250B09C}" srcOrd="0" destOrd="0" presId="urn:microsoft.com/office/officeart/2005/8/layout/vList2"/>
    <dgm:cxn modelId="{C5D39FCC-A041-E949-BF4E-CC129F807ED2}" type="presOf" srcId="{C3613EA8-0B94-409E-B683-BACB57DA0298}" destId="{3AD208A9-DB51-4018-BFA2-14DDB359A36F}" srcOrd="0" destOrd="0" presId="urn:microsoft.com/office/officeart/2005/8/layout/vList2"/>
    <dgm:cxn modelId="{2DCADED9-3B83-6243-9104-4F17414340D7}" type="presOf" srcId="{0E1C088F-DC16-4E6F-B6FF-56C7D68B5C8E}" destId="{DB80C05D-1328-4138-93AA-0936326B19AD}" srcOrd="0" destOrd="0" presId="urn:microsoft.com/office/officeart/2005/8/layout/vList2"/>
    <dgm:cxn modelId="{62BCE1F1-8564-084E-BF32-DED662BFC934}" type="presOf" srcId="{A00D72DF-AD23-4142-B9F4-E74545D56159}" destId="{9F4FC8FA-E6BD-43E2-9691-03F879AB4E38}" srcOrd="0" destOrd="0" presId="urn:microsoft.com/office/officeart/2005/8/layout/vList2"/>
    <dgm:cxn modelId="{C70792EE-2A64-024C-BB95-5F80F3D7BC40}" type="presParOf" srcId="{BE9B1819-9DFB-4B43-8C66-A843B3C0F540}" destId="{DB80C05D-1328-4138-93AA-0936326B19AD}" srcOrd="0" destOrd="0" presId="urn:microsoft.com/office/officeart/2005/8/layout/vList2"/>
    <dgm:cxn modelId="{F2BB11B6-6ED3-4D4B-A8FD-25EDEC46DFE2}" type="presParOf" srcId="{BE9B1819-9DFB-4B43-8C66-A843B3C0F540}" destId="{F6657489-FA2D-4F3C-BEF0-40E4DC3E4DBE}" srcOrd="1" destOrd="0" presId="urn:microsoft.com/office/officeart/2005/8/layout/vList2"/>
    <dgm:cxn modelId="{89DE233A-F740-5441-B405-F96D857CDCE5}" type="presParOf" srcId="{BE9B1819-9DFB-4B43-8C66-A843B3C0F540}" destId="{6367E1F4-3019-4555-8CDD-7CA87250B09C}" srcOrd="2" destOrd="0" presId="urn:microsoft.com/office/officeart/2005/8/layout/vList2"/>
    <dgm:cxn modelId="{57FE5BFB-FF22-414A-AEE7-C5DFE0325542}" type="presParOf" srcId="{BE9B1819-9DFB-4B43-8C66-A843B3C0F540}" destId="{C8EF92AF-FE15-4BD9-AD46-98561E9FFED0}" srcOrd="3" destOrd="0" presId="urn:microsoft.com/office/officeart/2005/8/layout/vList2"/>
    <dgm:cxn modelId="{DDCA1FCD-082D-EC49-8AB5-1941EEAFEB32}" type="presParOf" srcId="{BE9B1819-9DFB-4B43-8C66-A843B3C0F540}" destId="{9F4FC8FA-E6BD-43E2-9691-03F879AB4E38}" srcOrd="4" destOrd="0" presId="urn:microsoft.com/office/officeart/2005/8/layout/vList2"/>
    <dgm:cxn modelId="{FC58A46E-2557-2642-8F89-83412E59156F}" type="presParOf" srcId="{BE9B1819-9DFB-4B43-8C66-A843B3C0F540}" destId="{97F23E16-3C23-4E87-909F-B5B89B1DBADA}" srcOrd="5" destOrd="0" presId="urn:microsoft.com/office/officeart/2005/8/layout/vList2"/>
    <dgm:cxn modelId="{F206834B-1667-C34D-BB86-DBD0244CF059}" type="presParOf" srcId="{BE9B1819-9DFB-4B43-8C66-A843B3C0F540}" destId="{3AD208A9-DB51-4018-BFA2-14DDB359A36F}" srcOrd="6" destOrd="0" presId="urn:microsoft.com/office/officeart/2005/8/layout/vList2"/>
    <dgm:cxn modelId="{E172288E-4A85-7544-A85A-FFA60A380B91}" type="presParOf" srcId="{BE9B1819-9DFB-4B43-8C66-A843B3C0F540}" destId="{169AE021-10EF-4EFD-97FB-0C1A29C20DEA}" srcOrd="7" destOrd="0" presId="urn:microsoft.com/office/officeart/2005/8/layout/vList2"/>
    <dgm:cxn modelId="{758FD652-9CD8-C742-B9A5-B5A50F4A6853}" type="presParOf" srcId="{BE9B1819-9DFB-4B43-8C66-A843B3C0F540}" destId="{DC40FCDF-FD9F-4D83-871F-3218859AB5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11150-7EEA-4847-9E94-7A51B4F0FEC1}"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GB"/>
        </a:p>
      </dgm:t>
    </dgm:pt>
    <dgm:pt modelId="{DFDE475E-58B8-1B4A-8B40-04FFAE7E8620}">
      <dgm:prSet phldrT="[Text]" custT="1"/>
      <dgm:spPr/>
      <dgm:t>
        <a:bodyPr/>
        <a:lstStyle/>
        <a:p>
          <a:r>
            <a:rPr lang="en-GB" sz="1800" dirty="0"/>
            <a:t>1</a:t>
          </a:r>
          <a:r>
            <a:rPr lang="en-GB" sz="1800" baseline="30000" dirty="0"/>
            <a:t>st</a:t>
          </a:r>
          <a:r>
            <a:rPr lang="en-GB" sz="1800" dirty="0"/>
            <a:t> point of </a:t>
          </a:r>
          <a:r>
            <a:rPr lang="en-GB" sz="2400" b="1" dirty="0">
              <a:solidFill>
                <a:srgbClr val="C00000"/>
              </a:solidFill>
            </a:rPr>
            <a:t>C</a:t>
          </a:r>
          <a:r>
            <a:rPr lang="en-GB" sz="1800" dirty="0"/>
            <a:t>ontact</a:t>
          </a:r>
        </a:p>
      </dgm:t>
    </dgm:pt>
    <dgm:pt modelId="{AC61C639-D50B-6140-B10F-C968434ACC21}" type="parTrans" cxnId="{5203F656-0900-984D-85EA-46A90FF5DD32}">
      <dgm:prSet/>
      <dgm:spPr/>
      <dgm:t>
        <a:bodyPr/>
        <a:lstStyle/>
        <a:p>
          <a:endParaRPr lang="en-GB" sz="1800"/>
        </a:p>
      </dgm:t>
    </dgm:pt>
    <dgm:pt modelId="{6F25DED3-B6D6-1D48-8600-F94BB04224B8}" type="sibTrans" cxnId="{5203F656-0900-984D-85EA-46A90FF5DD32}">
      <dgm:prSet/>
      <dgm:spPr/>
      <dgm:t>
        <a:bodyPr/>
        <a:lstStyle/>
        <a:p>
          <a:endParaRPr lang="en-GB" sz="1800"/>
        </a:p>
      </dgm:t>
    </dgm:pt>
    <dgm:pt modelId="{6B38EA1D-73B4-504B-961D-A0800CEF7CCA}">
      <dgm:prSet phldrT="[Text]" custT="1"/>
      <dgm:spPr/>
      <dgm:t>
        <a:bodyPr/>
        <a:lstStyle/>
        <a:p>
          <a:r>
            <a:rPr lang="en-GB" sz="2400" b="1" dirty="0">
              <a:solidFill>
                <a:srgbClr val="C00000"/>
              </a:solidFill>
            </a:rPr>
            <a:t>C</a:t>
          </a:r>
          <a:r>
            <a:rPr lang="en-GB" sz="1800" dirty="0"/>
            <a:t>ontinuity </a:t>
          </a:r>
        </a:p>
      </dgm:t>
    </dgm:pt>
    <dgm:pt modelId="{D414D72C-E3E5-0146-978D-92CAB847AE0A}" type="parTrans" cxnId="{592E1D94-FA51-454B-8638-F35CFB6D1D14}">
      <dgm:prSet/>
      <dgm:spPr/>
      <dgm:t>
        <a:bodyPr/>
        <a:lstStyle/>
        <a:p>
          <a:endParaRPr lang="en-GB" sz="1800"/>
        </a:p>
      </dgm:t>
    </dgm:pt>
    <dgm:pt modelId="{E191F595-7C6A-624C-92DD-68E85BFA8914}" type="sibTrans" cxnId="{592E1D94-FA51-454B-8638-F35CFB6D1D14}">
      <dgm:prSet/>
      <dgm:spPr/>
      <dgm:t>
        <a:bodyPr/>
        <a:lstStyle/>
        <a:p>
          <a:endParaRPr lang="en-GB" sz="1800"/>
        </a:p>
      </dgm:t>
    </dgm:pt>
    <dgm:pt modelId="{E95B0FE9-E137-4D4E-A82F-973CD5ACCC30}">
      <dgm:prSet phldrT="[Text]" custT="1"/>
      <dgm:spPr/>
      <dgm:t>
        <a:bodyPr/>
        <a:lstStyle/>
        <a:p>
          <a:r>
            <a:rPr lang="en-GB" sz="2400" b="1" dirty="0">
              <a:solidFill>
                <a:srgbClr val="C00000"/>
              </a:solidFill>
            </a:rPr>
            <a:t>C</a:t>
          </a:r>
          <a:r>
            <a:rPr lang="en-GB" sz="1800" dirty="0"/>
            <a:t>omprehensive </a:t>
          </a:r>
        </a:p>
      </dgm:t>
    </dgm:pt>
    <dgm:pt modelId="{5CF7C854-ED54-DA4E-9CAF-9AA79C806D72}" type="parTrans" cxnId="{BDE6B130-6C0C-384B-BC72-E9AE7B1898F0}">
      <dgm:prSet/>
      <dgm:spPr/>
      <dgm:t>
        <a:bodyPr/>
        <a:lstStyle/>
        <a:p>
          <a:endParaRPr lang="en-GB" sz="1800"/>
        </a:p>
      </dgm:t>
    </dgm:pt>
    <dgm:pt modelId="{9366B085-BDC0-6940-9C47-4E0B68829E43}" type="sibTrans" cxnId="{BDE6B130-6C0C-384B-BC72-E9AE7B1898F0}">
      <dgm:prSet/>
      <dgm:spPr/>
      <dgm:t>
        <a:bodyPr/>
        <a:lstStyle/>
        <a:p>
          <a:endParaRPr lang="en-GB" sz="1800"/>
        </a:p>
      </dgm:t>
    </dgm:pt>
    <dgm:pt modelId="{90E2FBB2-62F4-9140-AFF4-9484AEA953D9}">
      <dgm:prSet phldrT="[Text]" custT="1"/>
      <dgm:spPr/>
      <dgm:t>
        <a:bodyPr/>
        <a:lstStyle/>
        <a:p>
          <a:r>
            <a:rPr lang="en-GB" sz="2400" b="1" dirty="0">
              <a:solidFill>
                <a:srgbClr val="C00000"/>
              </a:solidFill>
            </a:rPr>
            <a:t>C</a:t>
          </a:r>
          <a:r>
            <a:rPr lang="en-GB" sz="1800" dirty="0">
              <a:solidFill>
                <a:schemeClr val="bg1"/>
              </a:solidFill>
            </a:rPr>
            <a:t>onvergent and </a:t>
          </a:r>
          <a:r>
            <a:rPr lang="en-GB" sz="2400" b="1" dirty="0">
              <a:solidFill>
                <a:srgbClr val="C00000"/>
              </a:solidFill>
            </a:rPr>
            <a:t>C</a:t>
          </a:r>
          <a:r>
            <a:rPr lang="en-GB" sz="1800" dirty="0"/>
            <a:t>oordinated Care </a:t>
          </a:r>
        </a:p>
      </dgm:t>
    </dgm:pt>
    <dgm:pt modelId="{4538D838-A040-C246-AD65-7B16EE302A84}" type="parTrans" cxnId="{9AC55940-C7A1-9240-94BB-36C80663BEDC}">
      <dgm:prSet/>
      <dgm:spPr/>
      <dgm:t>
        <a:bodyPr/>
        <a:lstStyle/>
        <a:p>
          <a:endParaRPr lang="en-GB" sz="1800"/>
        </a:p>
      </dgm:t>
    </dgm:pt>
    <dgm:pt modelId="{DC6DDA19-1FA2-774F-ADC1-99BF6414B6AA}" type="sibTrans" cxnId="{9AC55940-C7A1-9240-94BB-36C80663BEDC}">
      <dgm:prSet/>
      <dgm:spPr/>
      <dgm:t>
        <a:bodyPr/>
        <a:lstStyle/>
        <a:p>
          <a:endParaRPr lang="en-GB" sz="1800"/>
        </a:p>
      </dgm:t>
    </dgm:pt>
    <dgm:pt modelId="{7E735483-C94F-554B-BEF7-838A389D27FF}">
      <dgm:prSet phldrT="[Text]" custT="1"/>
      <dgm:spPr>
        <a:solidFill>
          <a:schemeClr val="accent2">
            <a:lumMod val="60000"/>
            <a:lumOff val="40000"/>
          </a:schemeClr>
        </a:solidFill>
      </dgm:spPr>
      <dgm:t>
        <a:bodyPr/>
        <a:lstStyle/>
        <a:p>
          <a:r>
            <a:rPr lang="en-GB" sz="2400" b="1" dirty="0">
              <a:solidFill>
                <a:srgbClr val="C00000"/>
              </a:solidFill>
            </a:rPr>
            <a:t>C</a:t>
          </a:r>
          <a:r>
            <a:rPr lang="en-GB" sz="1800" dirty="0">
              <a:solidFill>
                <a:schemeClr val="bg1"/>
              </a:solidFill>
            </a:rPr>
            <a:t>lient</a:t>
          </a:r>
          <a:r>
            <a:rPr lang="en-GB" sz="1800" dirty="0">
              <a:solidFill>
                <a:srgbClr val="C00000"/>
              </a:solidFill>
            </a:rPr>
            <a:t> </a:t>
          </a:r>
          <a:r>
            <a:rPr lang="en-GB" sz="1800" b="0" dirty="0">
              <a:solidFill>
                <a:schemeClr val="bg1"/>
              </a:solidFill>
            </a:rPr>
            <a:t>C</a:t>
          </a:r>
          <a:r>
            <a:rPr lang="en-GB" sz="1800" dirty="0">
              <a:solidFill>
                <a:schemeClr val="bg1"/>
              </a:solidFill>
            </a:rPr>
            <a:t>entred</a:t>
          </a:r>
        </a:p>
      </dgm:t>
    </dgm:pt>
    <dgm:pt modelId="{75C70263-F6EF-0649-9D6C-2AF889D6495B}" type="parTrans" cxnId="{6D29823F-27F0-A842-9DC8-E16E5C56006C}">
      <dgm:prSet/>
      <dgm:spPr/>
      <dgm:t>
        <a:bodyPr/>
        <a:lstStyle/>
        <a:p>
          <a:endParaRPr lang="en-GB"/>
        </a:p>
      </dgm:t>
    </dgm:pt>
    <dgm:pt modelId="{E36E79A4-687F-2344-8C2C-6180A1CBC267}" type="sibTrans" cxnId="{6D29823F-27F0-A842-9DC8-E16E5C56006C}">
      <dgm:prSet/>
      <dgm:spPr/>
      <dgm:t>
        <a:bodyPr/>
        <a:lstStyle/>
        <a:p>
          <a:endParaRPr lang="en-GB"/>
        </a:p>
      </dgm:t>
    </dgm:pt>
    <dgm:pt modelId="{9BEE789F-A36F-7A40-ADC9-A245AC255D6D}">
      <dgm:prSet phldrT="[Text]" custT="1"/>
      <dgm:spPr>
        <a:solidFill>
          <a:srgbClr val="F4ABE0"/>
        </a:solidFill>
      </dgm:spPr>
      <dgm:t>
        <a:bodyPr/>
        <a:lstStyle/>
        <a:p>
          <a:r>
            <a:rPr lang="en-GB" sz="2400" b="1" dirty="0" err="1">
              <a:solidFill>
                <a:srgbClr val="C00000"/>
              </a:solidFill>
            </a:rPr>
            <a:t>C</a:t>
          </a:r>
          <a:r>
            <a:rPr lang="en-GB" sz="1800" b="1" dirty="0" err="1">
              <a:solidFill>
                <a:srgbClr val="002060"/>
              </a:solidFill>
            </a:rPr>
            <a:t>ommunitisation</a:t>
          </a:r>
          <a:endParaRPr lang="en-GB" sz="1800" b="1" dirty="0">
            <a:solidFill>
              <a:srgbClr val="002060"/>
            </a:solidFill>
          </a:endParaRPr>
        </a:p>
      </dgm:t>
    </dgm:pt>
    <dgm:pt modelId="{AEC43BC2-18F6-2247-96C7-88127F7F4842}" type="parTrans" cxnId="{93AA4378-8806-8242-AC38-4C67CA10C81F}">
      <dgm:prSet/>
      <dgm:spPr/>
      <dgm:t>
        <a:bodyPr/>
        <a:lstStyle/>
        <a:p>
          <a:endParaRPr lang="en-GB"/>
        </a:p>
      </dgm:t>
    </dgm:pt>
    <dgm:pt modelId="{4939F878-8D0F-0E4F-972B-3AC89D077A50}" type="sibTrans" cxnId="{93AA4378-8806-8242-AC38-4C67CA10C81F}">
      <dgm:prSet/>
      <dgm:spPr/>
      <dgm:t>
        <a:bodyPr/>
        <a:lstStyle/>
        <a:p>
          <a:endParaRPr lang="en-GB"/>
        </a:p>
      </dgm:t>
    </dgm:pt>
    <dgm:pt modelId="{50C16627-FC0C-8C43-93B2-C7D6FA2802A2}">
      <dgm:prSet phldrT="[Text]" custT="1"/>
      <dgm:spPr>
        <a:solidFill>
          <a:schemeClr val="bg1">
            <a:lumMod val="85000"/>
          </a:schemeClr>
        </a:solidFill>
      </dgm:spPr>
      <dgm:t>
        <a:bodyPr/>
        <a:lstStyle/>
        <a:p>
          <a:r>
            <a:rPr lang="en-GB" sz="2400" b="1" dirty="0">
              <a:solidFill>
                <a:srgbClr val="C00000"/>
              </a:solidFill>
            </a:rPr>
            <a:t>C</a:t>
          </a:r>
          <a:r>
            <a:rPr lang="en-GB" sz="1800" b="1" dirty="0">
              <a:solidFill>
                <a:srgbClr val="002060"/>
              </a:solidFill>
            </a:rPr>
            <a:t>ost free</a:t>
          </a:r>
        </a:p>
      </dgm:t>
    </dgm:pt>
    <dgm:pt modelId="{1604968A-74A0-504D-B136-940F9FB91D34}" type="parTrans" cxnId="{905C50F7-D29B-314F-A101-0BC906BC6EF9}">
      <dgm:prSet/>
      <dgm:spPr/>
      <dgm:t>
        <a:bodyPr/>
        <a:lstStyle/>
        <a:p>
          <a:endParaRPr lang="en-GB"/>
        </a:p>
      </dgm:t>
    </dgm:pt>
    <dgm:pt modelId="{E0C0B810-45E3-634B-A2DA-BDC79C6E5BEB}" type="sibTrans" cxnId="{905C50F7-D29B-314F-A101-0BC906BC6EF9}">
      <dgm:prSet/>
      <dgm:spPr/>
      <dgm:t>
        <a:bodyPr/>
        <a:lstStyle/>
        <a:p>
          <a:endParaRPr lang="en-GB"/>
        </a:p>
      </dgm:t>
    </dgm:pt>
    <dgm:pt modelId="{E4464C2A-0F51-AB4E-8EC6-9B1378596CED}" type="pres">
      <dgm:prSet presAssocID="{A4311150-7EEA-4847-9E94-7A51B4F0FEC1}" presName="diagram" presStyleCnt="0">
        <dgm:presLayoutVars>
          <dgm:dir/>
          <dgm:resizeHandles val="exact"/>
        </dgm:presLayoutVars>
      </dgm:prSet>
      <dgm:spPr/>
    </dgm:pt>
    <dgm:pt modelId="{2070C011-9B16-F241-8DD9-D01E93484F47}" type="pres">
      <dgm:prSet presAssocID="{DFDE475E-58B8-1B4A-8B40-04FFAE7E8620}" presName="node" presStyleLbl="node1" presStyleIdx="0" presStyleCnt="7">
        <dgm:presLayoutVars>
          <dgm:bulletEnabled val="1"/>
        </dgm:presLayoutVars>
      </dgm:prSet>
      <dgm:spPr/>
    </dgm:pt>
    <dgm:pt modelId="{B3A452FE-8981-AA4A-9E85-89225C5C1620}" type="pres">
      <dgm:prSet presAssocID="{6F25DED3-B6D6-1D48-8600-F94BB04224B8}" presName="sibTrans" presStyleCnt="0"/>
      <dgm:spPr/>
    </dgm:pt>
    <dgm:pt modelId="{D56C8CF9-BABB-0F49-BA37-766E3C603E8B}" type="pres">
      <dgm:prSet presAssocID="{6B38EA1D-73B4-504B-961D-A0800CEF7CCA}" presName="node" presStyleLbl="node1" presStyleIdx="1" presStyleCnt="7" custLinFactX="35581" custLinFactNeighborX="100000" custLinFactNeighborY="-682">
        <dgm:presLayoutVars>
          <dgm:bulletEnabled val="1"/>
        </dgm:presLayoutVars>
      </dgm:prSet>
      <dgm:spPr/>
    </dgm:pt>
    <dgm:pt modelId="{6BD338F2-84C6-4C47-86D4-BD17BB319F79}" type="pres">
      <dgm:prSet presAssocID="{E191F595-7C6A-624C-92DD-68E85BFA8914}" presName="sibTrans" presStyleCnt="0"/>
      <dgm:spPr/>
    </dgm:pt>
    <dgm:pt modelId="{3977AA5E-152B-A746-86ED-B8834AF9D763}" type="pres">
      <dgm:prSet presAssocID="{E95B0FE9-E137-4D4E-A82F-973CD5ACCC30}" presName="node" presStyleLbl="node1" presStyleIdx="2" presStyleCnt="7" custScaleX="128731" custLinFactX="-7131" custLinFactNeighborX="-100000">
        <dgm:presLayoutVars>
          <dgm:bulletEnabled val="1"/>
        </dgm:presLayoutVars>
      </dgm:prSet>
      <dgm:spPr/>
    </dgm:pt>
    <dgm:pt modelId="{4A0402EE-12F3-854F-BA51-B46383132CA0}" type="pres">
      <dgm:prSet presAssocID="{9366B085-BDC0-6940-9C47-4E0B68829E43}" presName="sibTrans" presStyleCnt="0"/>
      <dgm:spPr/>
    </dgm:pt>
    <dgm:pt modelId="{33980D4F-6549-454C-B206-568068EDD35A}" type="pres">
      <dgm:prSet presAssocID="{90E2FBB2-62F4-9140-AFF4-9484AEA953D9}" presName="node" presStyleLbl="node1" presStyleIdx="3" presStyleCnt="7" custLinFactNeighborX="-48640" custLinFactNeighborY="-4105">
        <dgm:presLayoutVars>
          <dgm:bulletEnabled val="1"/>
        </dgm:presLayoutVars>
      </dgm:prSet>
      <dgm:spPr/>
    </dgm:pt>
    <dgm:pt modelId="{B0F49D1A-7AA1-D444-AE54-1EE39C259F63}" type="pres">
      <dgm:prSet presAssocID="{DC6DDA19-1FA2-774F-ADC1-99BF6414B6AA}" presName="sibTrans" presStyleCnt="0"/>
      <dgm:spPr/>
    </dgm:pt>
    <dgm:pt modelId="{C9AA130C-F2B0-6E44-9673-E5903F69E75F}" type="pres">
      <dgm:prSet presAssocID="{7E735483-C94F-554B-BEF7-838A389D27FF}" presName="node" presStyleLbl="node1" presStyleIdx="4" presStyleCnt="7" custLinFactNeighborX="-2739" custLinFactNeighborY="-391">
        <dgm:presLayoutVars>
          <dgm:bulletEnabled val="1"/>
        </dgm:presLayoutVars>
      </dgm:prSet>
      <dgm:spPr/>
    </dgm:pt>
    <dgm:pt modelId="{EF113A17-1792-5243-B5EE-291692A9F27D}" type="pres">
      <dgm:prSet presAssocID="{E36E79A4-687F-2344-8C2C-6180A1CBC267}" presName="sibTrans" presStyleCnt="0"/>
      <dgm:spPr/>
    </dgm:pt>
    <dgm:pt modelId="{F8C7AE8B-3086-BD4F-91CA-16B72E6DD936}" type="pres">
      <dgm:prSet presAssocID="{50C16627-FC0C-8C43-93B2-C7D6FA2802A2}" presName="node" presStyleLbl="node1" presStyleIdx="5" presStyleCnt="7" custLinFactNeighborX="-2005" custLinFactNeighborY="-391">
        <dgm:presLayoutVars>
          <dgm:bulletEnabled val="1"/>
        </dgm:presLayoutVars>
      </dgm:prSet>
      <dgm:spPr/>
    </dgm:pt>
    <dgm:pt modelId="{B6999D6B-B8FB-2940-9595-4A894795E961}" type="pres">
      <dgm:prSet presAssocID="{E0C0B810-45E3-634B-A2DA-BDC79C6E5BEB}" presName="sibTrans" presStyleCnt="0"/>
      <dgm:spPr/>
    </dgm:pt>
    <dgm:pt modelId="{D6D36917-7AAF-964F-B91B-8D353A2079CA}" type="pres">
      <dgm:prSet presAssocID="{9BEE789F-A36F-7A40-ADC9-A245AC255D6D}" presName="node" presStyleLbl="node1" presStyleIdx="6" presStyleCnt="7" custScaleX="114924">
        <dgm:presLayoutVars>
          <dgm:bulletEnabled val="1"/>
        </dgm:presLayoutVars>
      </dgm:prSet>
      <dgm:spPr/>
    </dgm:pt>
  </dgm:ptLst>
  <dgm:cxnLst>
    <dgm:cxn modelId="{DB811716-1047-8841-BD3C-866826730095}" type="presOf" srcId="{7E735483-C94F-554B-BEF7-838A389D27FF}" destId="{C9AA130C-F2B0-6E44-9673-E5903F69E75F}" srcOrd="0" destOrd="0" presId="urn:microsoft.com/office/officeart/2005/8/layout/default"/>
    <dgm:cxn modelId="{BDE6B130-6C0C-384B-BC72-E9AE7B1898F0}" srcId="{A4311150-7EEA-4847-9E94-7A51B4F0FEC1}" destId="{E95B0FE9-E137-4D4E-A82F-973CD5ACCC30}" srcOrd="2" destOrd="0" parTransId="{5CF7C854-ED54-DA4E-9CAF-9AA79C806D72}" sibTransId="{9366B085-BDC0-6940-9C47-4E0B68829E43}"/>
    <dgm:cxn modelId="{6D29823F-27F0-A842-9DC8-E16E5C56006C}" srcId="{A4311150-7EEA-4847-9E94-7A51B4F0FEC1}" destId="{7E735483-C94F-554B-BEF7-838A389D27FF}" srcOrd="4" destOrd="0" parTransId="{75C70263-F6EF-0649-9D6C-2AF889D6495B}" sibTransId="{E36E79A4-687F-2344-8C2C-6180A1CBC267}"/>
    <dgm:cxn modelId="{9AC55940-C7A1-9240-94BB-36C80663BEDC}" srcId="{A4311150-7EEA-4847-9E94-7A51B4F0FEC1}" destId="{90E2FBB2-62F4-9140-AFF4-9484AEA953D9}" srcOrd="3" destOrd="0" parTransId="{4538D838-A040-C246-AD65-7B16EE302A84}" sibTransId="{DC6DDA19-1FA2-774F-ADC1-99BF6414B6AA}"/>
    <dgm:cxn modelId="{E590F045-1AFD-C74D-AF12-809FC2B1EB06}" type="presOf" srcId="{50C16627-FC0C-8C43-93B2-C7D6FA2802A2}" destId="{F8C7AE8B-3086-BD4F-91CA-16B72E6DD936}" srcOrd="0" destOrd="0" presId="urn:microsoft.com/office/officeart/2005/8/layout/default"/>
    <dgm:cxn modelId="{7790A456-A0F9-654D-B75E-19EBCB4A48B6}" type="presOf" srcId="{DFDE475E-58B8-1B4A-8B40-04FFAE7E8620}" destId="{2070C011-9B16-F241-8DD9-D01E93484F47}" srcOrd="0" destOrd="0" presId="urn:microsoft.com/office/officeart/2005/8/layout/default"/>
    <dgm:cxn modelId="{5203F656-0900-984D-85EA-46A90FF5DD32}" srcId="{A4311150-7EEA-4847-9E94-7A51B4F0FEC1}" destId="{DFDE475E-58B8-1B4A-8B40-04FFAE7E8620}" srcOrd="0" destOrd="0" parTransId="{AC61C639-D50B-6140-B10F-C968434ACC21}" sibTransId="{6F25DED3-B6D6-1D48-8600-F94BB04224B8}"/>
    <dgm:cxn modelId="{93AA4378-8806-8242-AC38-4C67CA10C81F}" srcId="{A4311150-7EEA-4847-9E94-7A51B4F0FEC1}" destId="{9BEE789F-A36F-7A40-ADC9-A245AC255D6D}" srcOrd="6" destOrd="0" parTransId="{AEC43BC2-18F6-2247-96C7-88127F7F4842}" sibTransId="{4939F878-8D0F-0E4F-972B-3AC89D077A50}"/>
    <dgm:cxn modelId="{D0636D78-EDC1-E448-915F-EF5CD46A5D02}" type="presOf" srcId="{9BEE789F-A36F-7A40-ADC9-A245AC255D6D}" destId="{D6D36917-7AAF-964F-B91B-8D353A2079CA}" srcOrd="0" destOrd="0" presId="urn:microsoft.com/office/officeart/2005/8/layout/default"/>
    <dgm:cxn modelId="{592E1D94-FA51-454B-8638-F35CFB6D1D14}" srcId="{A4311150-7EEA-4847-9E94-7A51B4F0FEC1}" destId="{6B38EA1D-73B4-504B-961D-A0800CEF7CCA}" srcOrd="1" destOrd="0" parTransId="{D414D72C-E3E5-0146-978D-92CAB847AE0A}" sibTransId="{E191F595-7C6A-624C-92DD-68E85BFA8914}"/>
    <dgm:cxn modelId="{00CDE5CB-7E62-2F40-8443-D834D0A839AC}" type="presOf" srcId="{E95B0FE9-E137-4D4E-A82F-973CD5ACCC30}" destId="{3977AA5E-152B-A746-86ED-B8834AF9D763}" srcOrd="0" destOrd="0" presId="urn:microsoft.com/office/officeart/2005/8/layout/default"/>
    <dgm:cxn modelId="{48658AD3-2FA2-9649-8E3F-6F4DA5F65CDD}" type="presOf" srcId="{6B38EA1D-73B4-504B-961D-A0800CEF7CCA}" destId="{D56C8CF9-BABB-0F49-BA37-766E3C603E8B}" srcOrd="0" destOrd="0" presId="urn:microsoft.com/office/officeart/2005/8/layout/default"/>
    <dgm:cxn modelId="{EED021E0-46AE-D843-8B4C-17F7D18AA0FE}" type="presOf" srcId="{A4311150-7EEA-4847-9E94-7A51B4F0FEC1}" destId="{E4464C2A-0F51-AB4E-8EC6-9B1378596CED}" srcOrd="0" destOrd="0" presId="urn:microsoft.com/office/officeart/2005/8/layout/default"/>
    <dgm:cxn modelId="{21F1F5E4-45C3-6D42-A55D-D6E95AD712D9}" type="presOf" srcId="{90E2FBB2-62F4-9140-AFF4-9484AEA953D9}" destId="{33980D4F-6549-454C-B206-568068EDD35A}" srcOrd="0" destOrd="0" presId="urn:microsoft.com/office/officeart/2005/8/layout/default"/>
    <dgm:cxn modelId="{905C50F7-D29B-314F-A101-0BC906BC6EF9}" srcId="{A4311150-7EEA-4847-9E94-7A51B4F0FEC1}" destId="{50C16627-FC0C-8C43-93B2-C7D6FA2802A2}" srcOrd="5" destOrd="0" parTransId="{1604968A-74A0-504D-B136-940F9FB91D34}" sibTransId="{E0C0B810-45E3-634B-A2DA-BDC79C6E5BEB}"/>
    <dgm:cxn modelId="{B76469D8-E743-2D4B-B160-8DB0F91289E8}" type="presParOf" srcId="{E4464C2A-0F51-AB4E-8EC6-9B1378596CED}" destId="{2070C011-9B16-F241-8DD9-D01E93484F47}" srcOrd="0" destOrd="0" presId="urn:microsoft.com/office/officeart/2005/8/layout/default"/>
    <dgm:cxn modelId="{24A55B05-5427-3E40-A1BC-A8FA41B392DA}" type="presParOf" srcId="{E4464C2A-0F51-AB4E-8EC6-9B1378596CED}" destId="{B3A452FE-8981-AA4A-9E85-89225C5C1620}" srcOrd="1" destOrd="0" presId="urn:microsoft.com/office/officeart/2005/8/layout/default"/>
    <dgm:cxn modelId="{3356982A-0040-8345-A462-06352970B120}" type="presParOf" srcId="{E4464C2A-0F51-AB4E-8EC6-9B1378596CED}" destId="{D56C8CF9-BABB-0F49-BA37-766E3C603E8B}" srcOrd="2" destOrd="0" presId="urn:microsoft.com/office/officeart/2005/8/layout/default"/>
    <dgm:cxn modelId="{8DC225CA-CDC0-FF49-929F-5BC338955546}" type="presParOf" srcId="{E4464C2A-0F51-AB4E-8EC6-9B1378596CED}" destId="{6BD338F2-84C6-4C47-86D4-BD17BB319F79}" srcOrd="3" destOrd="0" presId="urn:microsoft.com/office/officeart/2005/8/layout/default"/>
    <dgm:cxn modelId="{EC8528C4-1836-B84C-955E-8A609863849A}" type="presParOf" srcId="{E4464C2A-0F51-AB4E-8EC6-9B1378596CED}" destId="{3977AA5E-152B-A746-86ED-B8834AF9D763}" srcOrd="4" destOrd="0" presId="urn:microsoft.com/office/officeart/2005/8/layout/default"/>
    <dgm:cxn modelId="{D4A3B3E6-5083-A047-A277-E27E788B3543}" type="presParOf" srcId="{E4464C2A-0F51-AB4E-8EC6-9B1378596CED}" destId="{4A0402EE-12F3-854F-BA51-B46383132CA0}" srcOrd="5" destOrd="0" presId="urn:microsoft.com/office/officeart/2005/8/layout/default"/>
    <dgm:cxn modelId="{88298291-E80A-DF49-87C7-0F9D2B118215}" type="presParOf" srcId="{E4464C2A-0F51-AB4E-8EC6-9B1378596CED}" destId="{33980D4F-6549-454C-B206-568068EDD35A}" srcOrd="6" destOrd="0" presId="urn:microsoft.com/office/officeart/2005/8/layout/default"/>
    <dgm:cxn modelId="{075D41F6-C17F-BA48-8BC2-1DD92D7D802E}" type="presParOf" srcId="{E4464C2A-0F51-AB4E-8EC6-9B1378596CED}" destId="{B0F49D1A-7AA1-D444-AE54-1EE39C259F63}" srcOrd="7" destOrd="0" presId="urn:microsoft.com/office/officeart/2005/8/layout/default"/>
    <dgm:cxn modelId="{446AF11D-E818-F544-9250-33E99325DBAD}" type="presParOf" srcId="{E4464C2A-0F51-AB4E-8EC6-9B1378596CED}" destId="{C9AA130C-F2B0-6E44-9673-E5903F69E75F}" srcOrd="8" destOrd="0" presId="urn:microsoft.com/office/officeart/2005/8/layout/default"/>
    <dgm:cxn modelId="{BABC7F31-CE83-6F48-B0C7-0CE591321B79}" type="presParOf" srcId="{E4464C2A-0F51-AB4E-8EC6-9B1378596CED}" destId="{EF113A17-1792-5243-B5EE-291692A9F27D}" srcOrd="9" destOrd="0" presId="urn:microsoft.com/office/officeart/2005/8/layout/default"/>
    <dgm:cxn modelId="{B817FB1D-B135-7F42-8576-E43E501ADE35}" type="presParOf" srcId="{E4464C2A-0F51-AB4E-8EC6-9B1378596CED}" destId="{F8C7AE8B-3086-BD4F-91CA-16B72E6DD936}" srcOrd="10" destOrd="0" presId="urn:microsoft.com/office/officeart/2005/8/layout/default"/>
    <dgm:cxn modelId="{F526E879-9ADA-F544-BB5D-A3E53394486A}" type="presParOf" srcId="{E4464C2A-0F51-AB4E-8EC6-9B1378596CED}" destId="{B6999D6B-B8FB-2940-9595-4A894795E961}" srcOrd="11" destOrd="0" presId="urn:microsoft.com/office/officeart/2005/8/layout/default"/>
    <dgm:cxn modelId="{02E7E5E1-5993-9A47-AD62-B5C81AFA71D6}" type="presParOf" srcId="{E4464C2A-0F51-AB4E-8EC6-9B1378596CED}" destId="{D6D36917-7AAF-964F-B91B-8D353A2079C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AA16F-A75D-4CD9-8342-DF9DDC81E680}" type="doc">
      <dgm:prSet loTypeId="urn:microsoft.com/office/officeart/2005/8/layout/radial5" loCatId="cycle" qsTypeId="urn:microsoft.com/office/officeart/2005/8/quickstyle/3d2#1" qsCatId="3D"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US"/>
        </a:p>
      </dgm:t>
    </dgm:pt>
    <dgm:pt modelId="{350D8165-5F78-49CA-A922-67B47595B5E3}">
      <dgm:prSet phldrT="[Text]" custT="1"/>
      <dgm:spPr>
        <a:gradFill rotWithShape="0">
          <a:gsLst>
            <a:gs pos="98000">
              <a:srgbClr val="B68698"/>
            </a:gs>
            <a:gs pos="98000">
              <a:schemeClr val="accent1">
                <a:hueOff val="0"/>
                <a:satOff val="0"/>
                <a:lumOff val="0"/>
                <a:alphaOff val="0"/>
                <a:shade val="90000"/>
                <a:lumMod val="88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PHC</a:t>
          </a:r>
          <a:endParaRPr lang="en-US" sz="2000" dirty="0"/>
        </a:p>
      </dgm:t>
    </dgm:pt>
    <dgm:pt modelId="{3E5DD025-83FC-4350-8E26-507105682732}" type="parTrans" cxnId="{C42E9B1A-4474-460A-92B1-77F305BFC168}">
      <dgm:prSet/>
      <dgm:spPr/>
      <dgm:t>
        <a:bodyPr/>
        <a:lstStyle/>
        <a:p>
          <a:endParaRPr lang="en-US" sz="2000"/>
        </a:p>
      </dgm:t>
    </dgm:pt>
    <dgm:pt modelId="{F571E440-071C-498A-902C-B1418544DF71}" type="sibTrans" cxnId="{C42E9B1A-4474-460A-92B1-77F305BFC168}">
      <dgm:prSet/>
      <dgm:spPr/>
      <dgm:t>
        <a:bodyPr/>
        <a:lstStyle/>
        <a:p>
          <a:endParaRPr lang="en-US" sz="2000"/>
        </a:p>
      </dgm:t>
    </dgm:pt>
    <dgm:pt modelId="{8578C0EB-0EAB-4464-AA25-5E61BB3432F1}">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5194D315-505A-4CEE-ACDB-ED918FEF750F}" type="parTrans" cxnId="{642A140E-0C57-4462-9A89-77F8FBBD8B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68630BCA-D0C5-44FF-AEC3-603B5D553CC4}" type="sibTrans" cxnId="{642A140E-0C57-4462-9A89-77F8FBBD8B66}">
      <dgm:prSet/>
      <dgm:spPr/>
      <dgm:t>
        <a:bodyPr/>
        <a:lstStyle/>
        <a:p>
          <a:endParaRPr lang="en-US" sz="2000"/>
        </a:p>
      </dgm:t>
    </dgm:pt>
    <dgm:pt modelId="{50EF66CA-A291-4D92-B224-39958D90714D}">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DDBFFEEE-8426-4FBD-99CB-AB2A48C511CC}" type="parTrans" cxnId="{B631C4F6-E8FB-400A-9689-CB5F16E9E5F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F8EEE10C-EC90-4492-B7F3-1CAA0FB4CDFD}" type="sibTrans" cxnId="{B631C4F6-E8FB-400A-9689-CB5F16E9E5F1}">
      <dgm:prSet/>
      <dgm:spPr/>
      <dgm:t>
        <a:bodyPr/>
        <a:lstStyle/>
        <a:p>
          <a:endParaRPr lang="en-US" sz="2000"/>
        </a:p>
      </dgm:t>
    </dgm:pt>
    <dgm:pt modelId="{3ED40756-ACD8-428D-BC3F-6FF2215D4D8A}">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85FA6F04-0149-4F44-B001-A8AEDC0651E9}" type="parTrans" cxnId="{83C8AFC9-59C5-409C-9440-A04E4E42819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C2F879C1-93B3-49AC-BB88-108773C75613}" type="sibTrans" cxnId="{83C8AFC9-59C5-409C-9440-A04E4E42819B}">
      <dgm:prSet/>
      <dgm:spPr/>
      <dgm:t>
        <a:bodyPr/>
        <a:lstStyle/>
        <a:p>
          <a:endParaRPr lang="en-US" sz="2000"/>
        </a:p>
      </dgm:t>
    </dgm:pt>
    <dgm:pt modelId="{9F01A1F7-82B8-4A57-9904-2473B878EAAA}">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DC9510C3-E96B-4744-A508-2703BF2C19B9}" type="parTrans" cxnId="{EF5A3B8F-B440-49B1-A336-2EDA0CF79D3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366F9B10-7522-482C-B343-2A7420F18C6F}" type="sibTrans" cxnId="{EF5A3B8F-B440-49B1-A336-2EDA0CF79D33}">
      <dgm:prSet/>
      <dgm:spPr/>
      <dgm:t>
        <a:bodyPr/>
        <a:lstStyle/>
        <a:p>
          <a:endParaRPr lang="en-US" sz="2000"/>
        </a:p>
      </dgm:t>
    </dgm:pt>
    <dgm:pt modelId="{9C84FE4C-A68F-4D65-8007-DF10C2BE7AAF}">
      <dgm:prSe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3CF48ACB-1317-4EB2-AA2B-B883441E6952}" type="parTrans" cxnId="{2FD32118-3B6E-494C-AD73-7F64978BEB8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54067B0E-74C6-4850-8C16-BEAC7E728DC2}" type="sibTrans" cxnId="{2FD32118-3B6E-494C-AD73-7F64978BEB8D}">
      <dgm:prSet/>
      <dgm:spPr/>
      <dgm:t>
        <a:bodyPr/>
        <a:lstStyle/>
        <a:p>
          <a:endParaRPr lang="en-US" sz="2000"/>
        </a:p>
      </dgm:t>
    </dgm:pt>
    <dgm:pt modelId="{D2E24E55-7A14-493C-AD8E-D88C13830292}" type="pres">
      <dgm:prSet presAssocID="{617AA16F-A75D-4CD9-8342-DF9DDC81E680}" presName="Name0" presStyleCnt="0">
        <dgm:presLayoutVars>
          <dgm:chMax val="1"/>
          <dgm:dir/>
          <dgm:animLvl val="ctr"/>
          <dgm:resizeHandles val="exact"/>
        </dgm:presLayoutVars>
      </dgm:prSet>
      <dgm:spPr/>
    </dgm:pt>
    <dgm:pt modelId="{9C8C0698-87F1-4D6A-8309-CE9F42E3D90D}" type="pres">
      <dgm:prSet presAssocID="{350D8165-5F78-49CA-A922-67B47595B5E3}" presName="centerShape" presStyleLbl="node0" presStyleIdx="0" presStyleCnt="1"/>
      <dgm:spPr/>
    </dgm:pt>
    <dgm:pt modelId="{AF171932-BD8F-4BF8-898F-8FC9C7B2E0B5}" type="pres">
      <dgm:prSet presAssocID="{5194D315-505A-4CEE-ACDB-ED918FEF750F}" presName="parTrans" presStyleLbl="sibTrans2D1" presStyleIdx="0" presStyleCnt="5"/>
      <dgm:spPr/>
    </dgm:pt>
    <dgm:pt modelId="{AF222FB8-21CC-4E9E-9B3E-9DE50267633F}" type="pres">
      <dgm:prSet presAssocID="{5194D315-505A-4CEE-ACDB-ED918FEF750F}" presName="connectorText" presStyleLbl="sibTrans2D1" presStyleIdx="0" presStyleCnt="5"/>
      <dgm:spPr/>
    </dgm:pt>
    <dgm:pt modelId="{791ADC49-9784-49C7-AE18-46EF2AA8B789}" type="pres">
      <dgm:prSet presAssocID="{8578C0EB-0EAB-4464-AA25-5E61BB3432F1}" presName="node" presStyleLbl="node1" presStyleIdx="0" presStyleCnt="5">
        <dgm:presLayoutVars>
          <dgm:bulletEnabled val="1"/>
        </dgm:presLayoutVars>
      </dgm:prSet>
      <dgm:spPr/>
    </dgm:pt>
    <dgm:pt modelId="{74181940-424D-4753-9DDB-2A7166196D79}" type="pres">
      <dgm:prSet presAssocID="{3CF48ACB-1317-4EB2-AA2B-B883441E6952}" presName="parTrans" presStyleLbl="sibTrans2D1" presStyleIdx="1" presStyleCnt="5"/>
      <dgm:spPr/>
    </dgm:pt>
    <dgm:pt modelId="{BDE26662-0CC9-48AE-8174-61DD3DECCD4D}" type="pres">
      <dgm:prSet presAssocID="{3CF48ACB-1317-4EB2-AA2B-B883441E6952}" presName="connectorText" presStyleLbl="sibTrans2D1" presStyleIdx="1" presStyleCnt="5"/>
      <dgm:spPr/>
    </dgm:pt>
    <dgm:pt modelId="{56AEDE9C-554C-4C14-A607-B92C9D4CF4A9}" type="pres">
      <dgm:prSet presAssocID="{9C84FE4C-A68F-4D65-8007-DF10C2BE7AAF}" presName="node" presStyleLbl="node1" presStyleIdx="1" presStyleCnt="5">
        <dgm:presLayoutVars>
          <dgm:bulletEnabled val="1"/>
        </dgm:presLayoutVars>
      </dgm:prSet>
      <dgm:spPr/>
    </dgm:pt>
    <dgm:pt modelId="{30E971FC-7A1E-4E20-A282-8432DE6EC829}" type="pres">
      <dgm:prSet presAssocID="{DDBFFEEE-8426-4FBD-99CB-AB2A48C511CC}" presName="parTrans" presStyleLbl="sibTrans2D1" presStyleIdx="2" presStyleCnt="5"/>
      <dgm:spPr/>
    </dgm:pt>
    <dgm:pt modelId="{8E1AF1DD-3E18-429D-B901-6CB5B776E01B}" type="pres">
      <dgm:prSet presAssocID="{DDBFFEEE-8426-4FBD-99CB-AB2A48C511CC}" presName="connectorText" presStyleLbl="sibTrans2D1" presStyleIdx="2" presStyleCnt="5"/>
      <dgm:spPr/>
    </dgm:pt>
    <dgm:pt modelId="{6463DC41-2514-4D1E-8699-D098BFBD0C10}" type="pres">
      <dgm:prSet presAssocID="{50EF66CA-A291-4D92-B224-39958D90714D}" presName="node" presStyleLbl="node1" presStyleIdx="2" presStyleCnt="5">
        <dgm:presLayoutVars>
          <dgm:bulletEnabled val="1"/>
        </dgm:presLayoutVars>
      </dgm:prSet>
      <dgm:spPr/>
    </dgm:pt>
    <dgm:pt modelId="{5D736462-AEB5-4745-A242-58D0629F80A1}" type="pres">
      <dgm:prSet presAssocID="{85FA6F04-0149-4F44-B001-A8AEDC0651E9}" presName="parTrans" presStyleLbl="sibTrans2D1" presStyleIdx="3" presStyleCnt="5"/>
      <dgm:spPr/>
    </dgm:pt>
    <dgm:pt modelId="{0EC9801C-0606-4702-8360-879EBC2FD906}" type="pres">
      <dgm:prSet presAssocID="{85FA6F04-0149-4F44-B001-A8AEDC0651E9}" presName="connectorText" presStyleLbl="sibTrans2D1" presStyleIdx="3" presStyleCnt="5"/>
      <dgm:spPr/>
    </dgm:pt>
    <dgm:pt modelId="{E84C28D5-188B-4923-9822-D5A59EB61941}" type="pres">
      <dgm:prSet presAssocID="{3ED40756-ACD8-428D-BC3F-6FF2215D4D8A}" presName="node" presStyleLbl="node1" presStyleIdx="3" presStyleCnt="5">
        <dgm:presLayoutVars>
          <dgm:bulletEnabled val="1"/>
        </dgm:presLayoutVars>
      </dgm:prSet>
      <dgm:spPr/>
    </dgm:pt>
    <dgm:pt modelId="{5897EFFB-0BC4-46F3-9024-18C23CF5B775}" type="pres">
      <dgm:prSet presAssocID="{DC9510C3-E96B-4744-A508-2703BF2C19B9}" presName="parTrans" presStyleLbl="sibTrans2D1" presStyleIdx="4" presStyleCnt="5"/>
      <dgm:spPr/>
    </dgm:pt>
    <dgm:pt modelId="{92D70B89-0F99-46B9-B9C2-48A86DF5D14E}" type="pres">
      <dgm:prSet presAssocID="{DC9510C3-E96B-4744-A508-2703BF2C19B9}" presName="connectorText" presStyleLbl="sibTrans2D1" presStyleIdx="4" presStyleCnt="5"/>
      <dgm:spPr/>
    </dgm:pt>
    <dgm:pt modelId="{5FF1D91C-D6DA-49B1-AB25-22A5C0232C12}" type="pres">
      <dgm:prSet presAssocID="{9F01A1F7-82B8-4A57-9904-2473B878EAAA}" presName="node" presStyleLbl="node1" presStyleIdx="4" presStyleCnt="5">
        <dgm:presLayoutVars>
          <dgm:bulletEnabled val="1"/>
        </dgm:presLayoutVars>
      </dgm:prSet>
      <dgm:spPr/>
    </dgm:pt>
  </dgm:ptLst>
  <dgm:cxnLst>
    <dgm:cxn modelId="{1BE77D06-94AF-4887-9C0D-F30D7BB37E5C}" type="presOf" srcId="{DDBFFEEE-8426-4FBD-99CB-AB2A48C511CC}" destId="{30E971FC-7A1E-4E20-A282-8432DE6EC829}" srcOrd="0" destOrd="0" presId="urn:microsoft.com/office/officeart/2005/8/layout/radial5"/>
    <dgm:cxn modelId="{B6B6620C-5D91-46D7-A261-DBB9A496AD32}" type="presOf" srcId="{617AA16F-A75D-4CD9-8342-DF9DDC81E680}" destId="{D2E24E55-7A14-493C-AD8E-D88C13830292}" srcOrd="0" destOrd="0" presId="urn:microsoft.com/office/officeart/2005/8/layout/radial5"/>
    <dgm:cxn modelId="{642A140E-0C57-4462-9A89-77F8FBBD8B66}" srcId="{350D8165-5F78-49CA-A922-67B47595B5E3}" destId="{8578C0EB-0EAB-4464-AA25-5E61BB3432F1}" srcOrd="0" destOrd="0" parTransId="{5194D315-505A-4CEE-ACDB-ED918FEF750F}" sibTransId="{68630BCA-D0C5-44FF-AEC3-603B5D553CC4}"/>
    <dgm:cxn modelId="{F550710F-7583-4A27-8A4B-4912962A2EC7}" type="presOf" srcId="{50EF66CA-A291-4D92-B224-39958D90714D}" destId="{6463DC41-2514-4D1E-8699-D098BFBD0C10}" srcOrd="0" destOrd="0" presId="urn:microsoft.com/office/officeart/2005/8/layout/radial5"/>
    <dgm:cxn modelId="{24384210-1727-4CAE-9938-048DDC0BE70D}" type="presOf" srcId="{DC9510C3-E96B-4744-A508-2703BF2C19B9}" destId="{5897EFFB-0BC4-46F3-9024-18C23CF5B775}" srcOrd="0" destOrd="0" presId="urn:microsoft.com/office/officeart/2005/8/layout/radial5"/>
    <dgm:cxn modelId="{2FD32118-3B6E-494C-AD73-7F64978BEB8D}" srcId="{350D8165-5F78-49CA-A922-67B47595B5E3}" destId="{9C84FE4C-A68F-4D65-8007-DF10C2BE7AAF}" srcOrd="1" destOrd="0" parTransId="{3CF48ACB-1317-4EB2-AA2B-B883441E6952}" sibTransId="{54067B0E-74C6-4850-8C16-BEAC7E728DC2}"/>
    <dgm:cxn modelId="{C42E9B1A-4474-460A-92B1-77F305BFC168}" srcId="{617AA16F-A75D-4CD9-8342-DF9DDC81E680}" destId="{350D8165-5F78-49CA-A922-67B47595B5E3}" srcOrd="0" destOrd="0" parTransId="{3E5DD025-83FC-4350-8E26-507105682732}" sibTransId="{F571E440-071C-498A-902C-B1418544DF71}"/>
    <dgm:cxn modelId="{46EC1724-2B03-425A-8A4A-5CB4BB6C89D5}" type="presOf" srcId="{5194D315-505A-4CEE-ACDB-ED918FEF750F}" destId="{AF171932-BD8F-4BF8-898F-8FC9C7B2E0B5}" srcOrd="0" destOrd="0" presId="urn:microsoft.com/office/officeart/2005/8/layout/radial5"/>
    <dgm:cxn modelId="{D78FE554-7A3E-4511-A489-561C33F454D3}" type="presOf" srcId="{85FA6F04-0149-4F44-B001-A8AEDC0651E9}" destId="{0EC9801C-0606-4702-8360-879EBC2FD906}" srcOrd="1" destOrd="0" presId="urn:microsoft.com/office/officeart/2005/8/layout/radial5"/>
    <dgm:cxn modelId="{51701858-8EA5-4013-9A5B-0396318A6078}" type="presOf" srcId="{3CF48ACB-1317-4EB2-AA2B-B883441E6952}" destId="{74181940-424D-4753-9DDB-2A7166196D79}" srcOrd="0" destOrd="0" presId="urn:microsoft.com/office/officeart/2005/8/layout/radial5"/>
    <dgm:cxn modelId="{2241A960-86D3-44F2-9177-59C62523BC55}" type="presOf" srcId="{350D8165-5F78-49CA-A922-67B47595B5E3}" destId="{9C8C0698-87F1-4D6A-8309-CE9F42E3D90D}" srcOrd="0" destOrd="0" presId="urn:microsoft.com/office/officeart/2005/8/layout/radial5"/>
    <dgm:cxn modelId="{60E1F762-FB5E-4220-8965-4ED2441A17BE}" type="presOf" srcId="{DDBFFEEE-8426-4FBD-99CB-AB2A48C511CC}" destId="{8E1AF1DD-3E18-429D-B901-6CB5B776E01B}" srcOrd="1" destOrd="0" presId="urn:microsoft.com/office/officeart/2005/8/layout/radial5"/>
    <dgm:cxn modelId="{F3D2BC70-0EB7-4076-880E-D3C4DE31B4BA}" type="presOf" srcId="{3ED40756-ACD8-428D-BC3F-6FF2215D4D8A}" destId="{E84C28D5-188B-4923-9822-D5A59EB61941}" srcOrd="0" destOrd="0" presId="urn:microsoft.com/office/officeart/2005/8/layout/radial5"/>
    <dgm:cxn modelId="{1CED9572-07BB-476F-9CF7-E7185D5FEFA9}" type="presOf" srcId="{5194D315-505A-4CEE-ACDB-ED918FEF750F}" destId="{AF222FB8-21CC-4E9E-9B3E-9DE50267633F}" srcOrd="1" destOrd="0" presId="urn:microsoft.com/office/officeart/2005/8/layout/radial5"/>
    <dgm:cxn modelId="{9803238B-24F3-40DA-AB9F-016E4175C51F}" type="presOf" srcId="{9F01A1F7-82B8-4A57-9904-2473B878EAAA}" destId="{5FF1D91C-D6DA-49B1-AB25-22A5C0232C12}" srcOrd="0" destOrd="0" presId="urn:microsoft.com/office/officeart/2005/8/layout/radial5"/>
    <dgm:cxn modelId="{EF5A3B8F-B440-49B1-A336-2EDA0CF79D33}" srcId="{350D8165-5F78-49CA-A922-67B47595B5E3}" destId="{9F01A1F7-82B8-4A57-9904-2473B878EAAA}" srcOrd="4" destOrd="0" parTransId="{DC9510C3-E96B-4744-A508-2703BF2C19B9}" sibTransId="{366F9B10-7522-482C-B343-2A7420F18C6F}"/>
    <dgm:cxn modelId="{83C8AFC9-59C5-409C-9440-A04E4E42819B}" srcId="{350D8165-5F78-49CA-A922-67B47595B5E3}" destId="{3ED40756-ACD8-428D-BC3F-6FF2215D4D8A}" srcOrd="3" destOrd="0" parTransId="{85FA6F04-0149-4F44-B001-A8AEDC0651E9}" sibTransId="{C2F879C1-93B3-49AC-BB88-108773C75613}"/>
    <dgm:cxn modelId="{D73F7BD6-AECB-4314-83B0-3673664A4321}" type="presOf" srcId="{DC9510C3-E96B-4744-A508-2703BF2C19B9}" destId="{92D70B89-0F99-46B9-B9C2-48A86DF5D14E}" srcOrd="1" destOrd="0" presId="urn:microsoft.com/office/officeart/2005/8/layout/radial5"/>
    <dgm:cxn modelId="{5C703AE9-E5C0-4622-BA63-DDF0DC591E9E}" type="presOf" srcId="{85FA6F04-0149-4F44-B001-A8AEDC0651E9}" destId="{5D736462-AEB5-4745-A242-58D0629F80A1}" srcOrd="0" destOrd="0" presId="urn:microsoft.com/office/officeart/2005/8/layout/radial5"/>
    <dgm:cxn modelId="{0DADB1EC-04E6-4CD8-89E5-5BD165FBADB5}" type="presOf" srcId="{3CF48ACB-1317-4EB2-AA2B-B883441E6952}" destId="{BDE26662-0CC9-48AE-8174-61DD3DECCD4D}" srcOrd="1" destOrd="0" presId="urn:microsoft.com/office/officeart/2005/8/layout/radial5"/>
    <dgm:cxn modelId="{AA7EB8F1-CB05-49E0-90D9-CC0284160DF4}" type="presOf" srcId="{8578C0EB-0EAB-4464-AA25-5E61BB3432F1}" destId="{791ADC49-9784-49C7-AE18-46EF2AA8B789}" srcOrd="0" destOrd="0" presId="urn:microsoft.com/office/officeart/2005/8/layout/radial5"/>
    <dgm:cxn modelId="{7935D6F1-0354-4E28-8736-C05E17EADA7E}" type="presOf" srcId="{9C84FE4C-A68F-4D65-8007-DF10C2BE7AAF}" destId="{56AEDE9C-554C-4C14-A607-B92C9D4CF4A9}" srcOrd="0" destOrd="0" presId="urn:microsoft.com/office/officeart/2005/8/layout/radial5"/>
    <dgm:cxn modelId="{B631C4F6-E8FB-400A-9689-CB5F16E9E5F1}" srcId="{350D8165-5F78-49CA-A922-67B47595B5E3}" destId="{50EF66CA-A291-4D92-B224-39958D90714D}" srcOrd="2" destOrd="0" parTransId="{DDBFFEEE-8426-4FBD-99CB-AB2A48C511CC}" sibTransId="{F8EEE10C-EC90-4492-B7F3-1CAA0FB4CDFD}"/>
    <dgm:cxn modelId="{A2D25E6D-DA84-46DA-8A40-0BE28C302FB5}" type="presParOf" srcId="{D2E24E55-7A14-493C-AD8E-D88C13830292}" destId="{9C8C0698-87F1-4D6A-8309-CE9F42E3D90D}" srcOrd="0" destOrd="0" presId="urn:microsoft.com/office/officeart/2005/8/layout/radial5"/>
    <dgm:cxn modelId="{9CBC934A-E984-42CD-BB2E-6FDBB8A7EAFF}" type="presParOf" srcId="{D2E24E55-7A14-493C-AD8E-D88C13830292}" destId="{AF171932-BD8F-4BF8-898F-8FC9C7B2E0B5}" srcOrd="1" destOrd="0" presId="urn:microsoft.com/office/officeart/2005/8/layout/radial5"/>
    <dgm:cxn modelId="{8526FD98-BE8C-49C1-9C78-BC1A398C434E}" type="presParOf" srcId="{AF171932-BD8F-4BF8-898F-8FC9C7B2E0B5}" destId="{AF222FB8-21CC-4E9E-9B3E-9DE50267633F}" srcOrd="0" destOrd="0" presId="urn:microsoft.com/office/officeart/2005/8/layout/radial5"/>
    <dgm:cxn modelId="{C198ABF0-1E78-4977-B219-425EEF40EE65}" type="presParOf" srcId="{D2E24E55-7A14-493C-AD8E-D88C13830292}" destId="{791ADC49-9784-49C7-AE18-46EF2AA8B789}" srcOrd="2" destOrd="0" presId="urn:microsoft.com/office/officeart/2005/8/layout/radial5"/>
    <dgm:cxn modelId="{D82A1B39-7214-4CF1-9615-601764D27DFE}" type="presParOf" srcId="{D2E24E55-7A14-493C-AD8E-D88C13830292}" destId="{74181940-424D-4753-9DDB-2A7166196D79}" srcOrd="3" destOrd="0" presId="urn:microsoft.com/office/officeart/2005/8/layout/radial5"/>
    <dgm:cxn modelId="{15F2519E-19B6-4EB2-A31A-BEF53661B5A7}" type="presParOf" srcId="{74181940-424D-4753-9DDB-2A7166196D79}" destId="{BDE26662-0CC9-48AE-8174-61DD3DECCD4D}" srcOrd="0" destOrd="0" presId="urn:microsoft.com/office/officeart/2005/8/layout/radial5"/>
    <dgm:cxn modelId="{D6B1726A-F0FB-42A3-8A56-F23728923889}" type="presParOf" srcId="{D2E24E55-7A14-493C-AD8E-D88C13830292}" destId="{56AEDE9C-554C-4C14-A607-B92C9D4CF4A9}" srcOrd="4" destOrd="0" presId="urn:microsoft.com/office/officeart/2005/8/layout/radial5"/>
    <dgm:cxn modelId="{0E9C4E54-2C48-4FF4-AE8A-9B1DCA7A0667}" type="presParOf" srcId="{D2E24E55-7A14-493C-AD8E-D88C13830292}" destId="{30E971FC-7A1E-4E20-A282-8432DE6EC829}" srcOrd="5" destOrd="0" presId="urn:microsoft.com/office/officeart/2005/8/layout/radial5"/>
    <dgm:cxn modelId="{97D6D655-33C0-4443-B4F0-AEF7B0773C9C}" type="presParOf" srcId="{30E971FC-7A1E-4E20-A282-8432DE6EC829}" destId="{8E1AF1DD-3E18-429D-B901-6CB5B776E01B}" srcOrd="0" destOrd="0" presId="urn:microsoft.com/office/officeart/2005/8/layout/radial5"/>
    <dgm:cxn modelId="{A49C0727-D55A-4BEE-B695-B8096EC1C729}" type="presParOf" srcId="{D2E24E55-7A14-493C-AD8E-D88C13830292}" destId="{6463DC41-2514-4D1E-8699-D098BFBD0C10}" srcOrd="6" destOrd="0" presId="urn:microsoft.com/office/officeart/2005/8/layout/radial5"/>
    <dgm:cxn modelId="{25530A26-B4AB-44D0-A7D2-CC79F8E02E75}" type="presParOf" srcId="{D2E24E55-7A14-493C-AD8E-D88C13830292}" destId="{5D736462-AEB5-4745-A242-58D0629F80A1}" srcOrd="7" destOrd="0" presId="urn:microsoft.com/office/officeart/2005/8/layout/radial5"/>
    <dgm:cxn modelId="{636C68EC-1527-4D9E-BF84-201EB504CE24}" type="presParOf" srcId="{5D736462-AEB5-4745-A242-58D0629F80A1}" destId="{0EC9801C-0606-4702-8360-879EBC2FD906}" srcOrd="0" destOrd="0" presId="urn:microsoft.com/office/officeart/2005/8/layout/radial5"/>
    <dgm:cxn modelId="{84D6D477-77AF-4C59-A512-43E51C7B664C}" type="presParOf" srcId="{D2E24E55-7A14-493C-AD8E-D88C13830292}" destId="{E84C28D5-188B-4923-9822-D5A59EB61941}" srcOrd="8" destOrd="0" presId="urn:microsoft.com/office/officeart/2005/8/layout/radial5"/>
    <dgm:cxn modelId="{A289974C-41B7-4C7A-A202-E44127905ADA}" type="presParOf" srcId="{D2E24E55-7A14-493C-AD8E-D88C13830292}" destId="{5897EFFB-0BC4-46F3-9024-18C23CF5B775}" srcOrd="9" destOrd="0" presId="urn:microsoft.com/office/officeart/2005/8/layout/radial5"/>
    <dgm:cxn modelId="{53A153E3-DF63-4740-9E3E-DCEBE742567F}" type="presParOf" srcId="{5897EFFB-0BC4-46F3-9024-18C23CF5B775}" destId="{92D70B89-0F99-46B9-B9C2-48A86DF5D14E}" srcOrd="0" destOrd="0" presId="urn:microsoft.com/office/officeart/2005/8/layout/radial5"/>
    <dgm:cxn modelId="{3AB76FCC-4687-402C-9D6E-5BBB5CF6CC5B}" type="presParOf" srcId="{D2E24E55-7A14-493C-AD8E-D88C13830292}" destId="{5FF1D91C-D6DA-49B1-AB25-22A5C0232C12}" srcOrd="10" destOrd="0" presId="urn:microsoft.com/office/officeart/2005/8/layout/radial5"/>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AA16F-A75D-4CD9-8342-DF9DDC81E680}" type="doc">
      <dgm:prSet loTypeId="urn:microsoft.com/office/officeart/2005/8/layout/radial5" loCatId="cycle" qsTypeId="urn:microsoft.com/office/officeart/2005/8/quickstyle/3d2#1" qsCatId="3D"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US"/>
        </a:p>
      </dgm:t>
    </dgm:pt>
    <dgm:pt modelId="{350D8165-5F78-49CA-A922-67B47595B5E3}">
      <dgm:prSet phldrT="[Text]" custT="1"/>
      <dgm:spPr>
        <a:gradFill rotWithShape="0">
          <a:gsLst>
            <a:gs pos="98000">
              <a:srgbClr val="002060"/>
            </a:gs>
            <a:gs pos="98000">
              <a:schemeClr val="accent1">
                <a:hueOff val="0"/>
                <a:satOff val="0"/>
                <a:lumOff val="0"/>
                <a:alphaOff val="0"/>
                <a:shade val="90000"/>
                <a:lumMod val="88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b="1" dirty="0">
              <a:latin typeface="Verdana" panose="020B0604030504040204" pitchFamily="34" charset="0"/>
              <a:ea typeface="Verdana" panose="020B0604030504040204" pitchFamily="34" charset="0"/>
              <a:cs typeface="Verdana" panose="020B0604030504040204" pitchFamily="34" charset="0"/>
            </a:rPr>
            <a:t>UPHC</a:t>
          </a:r>
          <a:endParaRPr lang="en-US" sz="2000" b="1" dirty="0">
            <a:latin typeface="Verdana" panose="020B0604030504040204" pitchFamily="34" charset="0"/>
            <a:ea typeface="Verdana" panose="020B0604030504040204" pitchFamily="34" charset="0"/>
            <a:cs typeface="Verdana" panose="020B0604030504040204" pitchFamily="34" charset="0"/>
          </a:endParaRPr>
        </a:p>
      </dgm:t>
    </dgm:pt>
    <dgm:pt modelId="{3E5DD025-83FC-4350-8E26-507105682732}" type="parTrans" cxnId="{C42E9B1A-4474-460A-92B1-77F305BFC168}">
      <dgm:prSet/>
      <dgm:spPr/>
      <dgm:t>
        <a:bodyPr/>
        <a:lstStyle/>
        <a:p>
          <a:endParaRPr lang="en-US" sz="2000"/>
        </a:p>
      </dgm:t>
    </dgm:pt>
    <dgm:pt modelId="{F571E440-071C-498A-902C-B1418544DF71}" type="sibTrans" cxnId="{C42E9B1A-4474-460A-92B1-77F305BFC168}">
      <dgm:prSet/>
      <dgm:spPr/>
      <dgm:t>
        <a:bodyPr/>
        <a:lstStyle/>
        <a:p>
          <a:endParaRPr lang="en-US" sz="2000"/>
        </a:p>
      </dgm:t>
    </dgm:pt>
    <dgm:pt modelId="{8578C0EB-0EAB-4464-AA25-5E61BB3432F1}">
      <dgm:prSet phldrT="[Text]" custT="1"/>
      <dgm:spPr>
        <a:solidFill>
          <a:schemeClr val="accent2">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UHWC</a:t>
          </a:r>
          <a:endParaRPr lang="en-US" sz="2000" dirty="0"/>
        </a:p>
      </dgm:t>
    </dgm:pt>
    <dgm:pt modelId="{5194D315-505A-4CEE-ACDB-ED918FEF750F}" type="parTrans" cxnId="{642A140E-0C57-4462-9A89-77F8FBBD8B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68630BCA-D0C5-44FF-AEC3-603B5D553CC4}" type="sibTrans" cxnId="{642A140E-0C57-4462-9A89-77F8FBBD8B66}">
      <dgm:prSet/>
      <dgm:spPr/>
      <dgm:t>
        <a:bodyPr/>
        <a:lstStyle/>
        <a:p>
          <a:endParaRPr lang="en-US" sz="2000"/>
        </a:p>
      </dgm:t>
    </dgm:pt>
    <dgm:pt modelId="{50EF66CA-A291-4D92-B224-39958D90714D}">
      <dgm:prSet phldrT="[Text]" custT="1"/>
      <dgm:spPr>
        <a:solidFill>
          <a:schemeClr val="accent2">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UHWC</a:t>
          </a:r>
          <a:endParaRPr lang="en-US" sz="2000" dirty="0"/>
        </a:p>
      </dgm:t>
    </dgm:pt>
    <dgm:pt modelId="{DDBFFEEE-8426-4FBD-99CB-AB2A48C511CC}" type="parTrans" cxnId="{B631C4F6-E8FB-400A-9689-CB5F16E9E5F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F8EEE10C-EC90-4492-B7F3-1CAA0FB4CDFD}" type="sibTrans" cxnId="{B631C4F6-E8FB-400A-9689-CB5F16E9E5F1}">
      <dgm:prSet/>
      <dgm:spPr/>
      <dgm:t>
        <a:bodyPr/>
        <a:lstStyle/>
        <a:p>
          <a:endParaRPr lang="en-US" sz="2000"/>
        </a:p>
      </dgm:t>
    </dgm:pt>
    <dgm:pt modelId="{9F01A1F7-82B8-4A57-9904-2473B878EAAA}">
      <dgm:prSet phldrT="[Text]" custT="1"/>
      <dgm:spPr>
        <a:solidFill>
          <a:schemeClr val="accent2">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UHWC</a:t>
          </a:r>
          <a:endParaRPr lang="en-US" sz="2000" dirty="0"/>
        </a:p>
      </dgm:t>
    </dgm:pt>
    <dgm:pt modelId="{DC9510C3-E96B-4744-A508-2703BF2C19B9}" type="parTrans" cxnId="{EF5A3B8F-B440-49B1-A336-2EDA0CF79D3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366F9B10-7522-482C-B343-2A7420F18C6F}" type="sibTrans" cxnId="{EF5A3B8F-B440-49B1-A336-2EDA0CF79D33}">
      <dgm:prSet/>
      <dgm:spPr/>
      <dgm:t>
        <a:bodyPr/>
        <a:lstStyle/>
        <a:p>
          <a:endParaRPr lang="en-US" sz="2000"/>
        </a:p>
      </dgm:t>
    </dgm:pt>
    <dgm:pt modelId="{D2E24E55-7A14-493C-AD8E-D88C13830292}" type="pres">
      <dgm:prSet presAssocID="{617AA16F-A75D-4CD9-8342-DF9DDC81E680}" presName="Name0" presStyleCnt="0">
        <dgm:presLayoutVars>
          <dgm:chMax val="1"/>
          <dgm:dir/>
          <dgm:animLvl val="ctr"/>
          <dgm:resizeHandles val="exact"/>
        </dgm:presLayoutVars>
      </dgm:prSet>
      <dgm:spPr/>
    </dgm:pt>
    <dgm:pt modelId="{9C8C0698-87F1-4D6A-8309-CE9F42E3D90D}" type="pres">
      <dgm:prSet presAssocID="{350D8165-5F78-49CA-A922-67B47595B5E3}" presName="centerShape" presStyleLbl="node0" presStyleIdx="0" presStyleCnt="1"/>
      <dgm:spPr/>
    </dgm:pt>
    <dgm:pt modelId="{AF171932-BD8F-4BF8-898F-8FC9C7B2E0B5}" type="pres">
      <dgm:prSet presAssocID="{5194D315-505A-4CEE-ACDB-ED918FEF750F}" presName="parTrans" presStyleLbl="sibTrans2D1" presStyleIdx="0" presStyleCnt="3"/>
      <dgm:spPr/>
    </dgm:pt>
    <dgm:pt modelId="{AF222FB8-21CC-4E9E-9B3E-9DE50267633F}" type="pres">
      <dgm:prSet presAssocID="{5194D315-505A-4CEE-ACDB-ED918FEF750F}" presName="connectorText" presStyleLbl="sibTrans2D1" presStyleIdx="0" presStyleCnt="3"/>
      <dgm:spPr/>
    </dgm:pt>
    <dgm:pt modelId="{791ADC49-9784-49C7-AE18-46EF2AA8B789}" type="pres">
      <dgm:prSet presAssocID="{8578C0EB-0EAB-4464-AA25-5E61BB3432F1}" presName="node" presStyleLbl="node1" presStyleIdx="0" presStyleCnt="3">
        <dgm:presLayoutVars>
          <dgm:bulletEnabled val="1"/>
        </dgm:presLayoutVars>
      </dgm:prSet>
      <dgm:spPr/>
    </dgm:pt>
    <dgm:pt modelId="{30E971FC-7A1E-4E20-A282-8432DE6EC829}" type="pres">
      <dgm:prSet presAssocID="{DDBFFEEE-8426-4FBD-99CB-AB2A48C511CC}" presName="parTrans" presStyleLbl="sibTrans2D1" presStyleIdx="1" presStyleCnt="3"/>
      <dgm:spPr/>
    </dgm:pt>
    <dgm:pt modelId="{8E1AF1DD-3E18-429D-B901-6CB5B776E01B}" type="pres">
      <dgm:prSet presAssocID="{DDBFFEEE-8426-4FBD-99CB-AB2A48C511CC}" presName="connectorText" presStyleLbl="sibTrans2D1" presStyleIdx="1" presStyleCnt="3"/>
      <dgm:spPr/>
    </dgm:pt>
    <dgm:pt modelId="{6463DC41-2514-4D1E-8699-D098BFBD0C10}" type="pres">
      <dgm:prSet presAssocID="{50EF66CA-A291-4D92-B224-39958D90714D}" presName="node" presStyleLbl="node1" presStyleIdx="1" presStyleCnt="3">
        <dgm:presLayoutVars>
          <dgm:bulletEnabled val="1"/>
        </dgm:presLayoutVars>
      </dgm:prSet>
      <dgm:spPr/>
    </dgm:pt>
    <dgm:pt modelId="{5897EFFB-0BC4-46F3-9024-18C23CF5B775}" type="pres">
      <dgm:prSet presAssocID="{DC9510C3-E96B-4744-A508-2703BF2C19B9}" presName="parTrans" presStyleLbl="sibTrans2D1" presStyleIdx="2" presStyleCnt="3"/>
      <dgm:spPr/>
    </dgm:pt>
    <dgm:pt modelId="{92D70B89-0F99-46B9-B9C2-48A86DF5D14E}" type="pres">
      <dgm:prSet presAssocID="{DC9510C3-E96B-4744-A508-2703BF2C19B9}" presName="connectorText" presStyleLbl="sibTrans2D1" presStyleIdx="2" presStyleCnt="3"/>
      <dgm:spPr/>
    </dgm:pt>
    <dgm:pt modelId="{5FF1D91C-D6DA-49B1-AB25-22A5C0232C12}" type="pres">
      <dgm:prSet presAssocID="{9F01A1F7-82B8-4A57-9904-2473B878EAAA}" presName="node" presStyleLbl="node1" presStyleIdx="2" presStyleCnt="3">
        <dgm:presLayoutVars>
          <dgm:bulletEnabled val="1"/>
        </dgm:presLayoutVars>
      </dgm:prSet>
      <dgm:spPr/>
    </dgm:pt>
  </dgm:ptLst>
  <dgm:cxnLst>
    <dgm:cxn modelId="{1BE77D06-94AF-4887-9C0D-F30D7BB37E5C}" type="presOf" srcId="{DDBFFEEE-8426-4FBD-99CB-AB2A48C511CC}" destId="{30E971FC-7A1E-4E20-A282-8432DE6EC829}" srcOrd="0" destOrd="0" presId="urn:microsoft.com/office/officeart/2005/8/layout/radial5"/>
    <dgm:cxn modelId="{B6B6620C-5D91-46D7-A261-DBB9A496AD32}" type="presOf" srcId="{617AA16F-A75D-4CD9-8342-DF9DDC81E680}" destId="{D2E24E55-7A14-493C-AD8E-D88C13830292}" srcOrd="0" destOrd="0" presId="urn:microsoft.com/office/officeart/2005/8/layout/radial5"/>
    <dgm:cxn modelId="{642A140E-0C57-4462-9A89-77F8FBBD8B66}" srcId="{350D8165-5F78-49CA-A922-67B47595B5E3}" destId="{8578C0EB-0EAB-4464-AA25-5E61BB3432F1}" srcOrd="0" destOrd="0" parTransId="{5194D315-505A-4CEE-ACDB-ED918FEF750F}" sibTransId="{68630BCA-D0C5-44FF-AEC3-603B5D553CC4}"/>
    <dgm:cxn modelId="{F550710F-7583-4A27-8A4B-4912962A2EC7}" type="presOf" srcId="{50EF66CA-A291-4D92-B224-39958D90714D}" destId="{6463DC41-2514-4D1E-8699-D098BFBD0C10}" srcOrd="0" destOrd="0" presId="urn:microsoft.com/office/officeart/2005/8/layout/radial5"/>
    <dgm:cxn modelId="{24384210-1727-4CAE-9938-048DDC0BE70D}" type="presOf" srcId="{DC9510C3-E96B-4744-A508-2703BF2C19B9}" destId="{5897EFFB-0BC4-46F3-9024-18C23CF5B775}" srcOrd="0" destOrd="0" presId="urn:microsoft.com/office/officeart/2005/8/layout/radial5"/>
    <dgm:cxn modelId="{C42E9B1A-4474-460A-92B1-77F305BFC168}" srcId="{617AA16F-A75D-4CD9-8342-DF9DDC81E680}" destId="{350D8165-5F78-49CA-A922-67B47595B5E3}" srcOrd="0" destOrd="0" parTransId="{3E5DD025-83FC-4350-8E26-507105682732}" sibTransId="{F571E440-071C-498A-902C-B1418544DF71}"/>
    <dgm:cxn modelId="{46EC1724-2B03-425A-8A4A-5CB4BB6C89D5}" type="presOf" srcId="{5194D315-505A-4CEE-ACDB-ED918FEF750F}" destId="{AF171932-BD8F-4BF8-898F-8FC9C7B2E0B5}" srcOrd="0" destOrd="0" presId="urn:microsoft.com/office/officeart/2005/8/layout/radial5"/>
    <dgm:cxn modelId="{2241A960-86D3-44F2-9177-59C62523BC55}" type="presOf" srcId="{350D8165-5F78-49CA-A922-67B47595B5E3}" destId="{9C8C0698-87F1-4D6A-8309-CE9F42E3D90D}" srcOrd="0" destOrd="0" presId="urn:microsoft.com/office/officeart/2005/8/layout/radial5"/>
    <dgm:cxn modelId="{60E1F762-FB5E-4220-8965-4ED2441A17BE}" type="presOf" srcId="{DDBFFEEE-8426-4FBD-99CB-AB2A48C511CC}" destId="{8E1AF1DD-3E18-429D-B901-6CB5B776E01B}" srcOrd="1" destOrd="0" presId="urn:microsoft.com/office/officeart/2005/8/layout/radial5"/>
    <dgm:cxn modelId="{1CED9572-07BB-476F-9CF7-E7185D5FEFA9}" type="presOf" srcId="{5194D315-505A-4CEE-ACDB-ED918FEF750F}" destId="{AF222FB8-21CC-4E9E-9B3E-9DE50267633F}" srcOrd="1" destOrd="0" presId="urn:microsoft.com/office/officeart/2005/8/layout/radial5"/>
    <dgm:cxn modelId="{9803238B-24F3-40DA-AB9F-016E4175C51F}" type="presOf" srcId="{9F01A1F7-82B8-4A57-9904-2473B878EAAA}" destId="{5FF1D91C-D6DA-49B1-AB25-22A5C0232C12}" srcOrd="0" destOrd="0" presId="urn:microsoft.com/office/officeart/2005/8/layout/radial5"/>
    <dgm:cxn modelId="{EF5A3B8F-B440-49B1-A336-2EDA0CF79D33}" srcId="{350D8165-5F78-49CA-A922-67B47595B5E3}" destId="{9F01A1F7-82B8-4A57-9904-2473B878EAAA}" srcOrd="2" destOrd="0" parTransId="{DC9510C3-E96B-4744-A508-2703BF2C19B9}" sibTransId="{366F9B10-7522-482C-B343-2A7420F18C6F}"/>
    <dgm:cxn modelId="{D73F7BD6-AECB-4314-83B0-3673664A4321}" type="presOf" srcId="{DC9510C3-E96B-4744-A508-2703BF2C19B9}" destId="{92D70B89-0F99-46B9-B9C2-48A86DF5D14E}" srcOrd="1" destOrd="0" presId="urn:microsoft.com/office/officeart/2005/8/layout/radial5"/>
    <dgm:cxn modelId="{AA7EB8F1-CB05-49E0-90D9-CC0284160DF4}" type="presOf" srcId="{8578C0EB-0EAB-4464-AA25-5E61BB3432F1}" destId="{791ADC49-9784-49C7-AE18-46EF2AA8B789}" srcOrd="0" destOrd="0" presId="urn:microsoft.com/office/officeart/2005/8/layout/radial5"/>
    <dgm:cxn modelId="{B631C4F6-E8FB-400A-9689-CB5F16E9E5F1}" srcId="{350D8165-5F78-49CA-A922-67B47595B5E3}" destId="{50EF66CA-A291-4D92-B224-39958D90714D}" srcOrd="1" destOrd="0" parTransId="{DDBFFEEE-8426-4FBD-99CB-AB2A48C511CC}" sibTransId="{F8EEE10C-EC90-4492-B7F3-1CAA0FB4CDFD}"/>
    <dgm:cxn modelId="{A2D25E6D-DA84-46DA-8A40-0BE28C302FB5}" type="presParOf" srcId="{D2E24E55-7A14-493C-AD8E-D88C13830292}" destId="{9C8C0698-87F1-4D6A-8309-CE9F42E3D90D}" srcOrd="0" destOrd="0" presId="urn:microsoft.com/office/officeart/2005/8/layout/radial5"/>
    <dgm:cxn modelId="{9CBC934A-E984-42CD-BB2E-6FDBB8A7EAFF}" type="presParOf" srcId="{D2E24E55-7A14-493C-AD8E-D88C13830292}" destId="{AF171932-BD8F-4BF8-898F-8FC9C7B2E0B5}" srcOrd="1" destOrd="0" presId="urn:microsoft.com/office/officeart/2005/8/layout/radial5"/>
    <dgm:cxn modelId="{8526FD98-BE8C-49C1-9C78-BC1A398C434E}" type="presParOf" srcId="{AF171932-BD8F-4BF8-898F-8FC9C7B2E0B5}" destId="{AF222FB8-21CC-4E9E-9B3E-9DE50267633F}" srcOrd="0" destOrd="0" presId="urn:microsoft.com/office/officeart/2005/8/layout/radial5"/>
    <dgm:cxn modelId="{C198ABF0-1E78-4977-B219-425EEF40EE65}" type="presParOf" srcId="{D2E24E55-7A14-493C-AD8E-D88C13830292}" destId="{791ADC49-9784-49C7-AE18-46EF2AA8B789}" srcOrd="2" destOrd="0" presId="urn:microsoft.com/office/officeart/2005/8/layout/radial5"/>
    <dgm:cxn modelId="{0E9C4E54-2C48-4FF4-AE8A-9B1DCA7A0667}" type="presParOf" srcId="{D2E24E55-7A14-493C-AD8E-D88C13830292}" destId="{30E971FC-7A1E-4E20-A282-8432DE6EC829}" srcOrd="3" destOrd="0" presId="urn:microsoft.com/office/officeart/2005/8/layout/radial5"/>
    <dgm:cxn modelId="{97D6D655-33C0-4443-B4F0-AEF7B0773C9C}" type="presParOf" srcId="{30E971FC-7A1E-4E20-A282-8432DE6EC829}" destId="{8E1AF1DD-3E18-429D-B901-6CB5B776E01B}" srcOrd="0" destOrd="0" presId="urn:microsoft.com/office/officeart/2005/8/layout/radial5"/>
    <dgm:cxn modelId="{A49C0727-D55A-4BEE-B695-B8096EC1C729}" type="presParOf" srcId="{D2E24E55-7A14-493C-AD8E-D88C13830292}" destId="{6463DC41-2514-4D1E-8699-D098BFBD0C10}" srcOrd="4" destOrd="0" presId="urn:microsoft.com/office/officeart/2005/8/layout/radial5"/>
    <dgm:cxn modelId="{A289974C-41B7-4C7A-A202-E44127905ADA}" type="presParOf" srcId="{D2E24E55-7A14-493C-AD8E-D88C13830292}" destId="{5897EFFB-0BC4-46F3-9024-18C23CF5B775}" srcOrd="5" destOrd="0" presId="urn:microsoft.com/office/officeart/2005/8/layout/radial5"/>
    <dgm:cxn modelId="{53A153E3-DF63-4740-9E3E-DCEBE742567F}" type="presParOf" srcId="{5897EFFB-0BC4-46F3-9024-18C23CF5B775}" destId="{92D70B89-0F99-46B9-B9C2-48A86DF5D14E}" srcOrd="0" destOrd="0" presId="urn:microsoft.com/office/officeart/2005/8/layout/radial5"/>
    <dgm:cxn modelId="{3AB76FCC-4687-402C-9D6E-5BBB5CF6CC5B}" type="presParOf" srcId="{D2E24E55-7A14-493C-AD8E-D88C13830292}" destId="{5FF1D91C-D6DA-49B1-AB25-22A5C0232C12}" srcOrd="6" destOrd="0" presId="urn:microsoft.com/office/officeart/2005/8/layout/radial5"/>
  </dgm:cxnLst>
  <dgm:bg/>
  <dgm:whole>
    <a:effectLst/>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9E1B29-249D-4C5F-98FB-25D7BF0C62D1}"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IN"/>
        </a:p>
      </dgm:t>
    </dgm:pt>
    <dgm:pt modelId="{F2B56072-5A92-424D-9BA4-ABD88F406470}">
      <dgm:prSet phldrT="[Text]" custT="1"/>
      <dgm:spPr/>
      <dgm:t>
        <a:bodyPr/>
        <a:lstStyle/>
        <a:p>
          <a:r>
            <a:rPr lang="en-IN" sz="1800" b="1" dirty="0">
              <a:latin typeface="+mn-lt"/>
            </a:rPr>
            <a:t>Preventive healthcare </a:t>
          </a:r>
        </a:p>
      </dgm:t>
    </dgm:pt>
    <dgm:pt modelId="{A03D3439-0CA3-443A-B015-2FE915B7A4CB}" type="parTrans" cxnId="{85E0702B-5D9F-4C6F-BAED-387213DA507B}">
      <dgm:prSet/>
      <dgm:spPr/>
      <dgm:t>
        <a:bodyPr/>
        <a:lstStyle/>
        <a:p>
          <a:endParaRPr lang="en-IN" sz="1800">
            <a:latin typeface="+mn-lt"/>
          </a:endParaRPr>
        </a:p>
      </dgm:t>
    </dgm:pt>
    <dgm:pt modelId="{8B354A0B-B00C-4AFE-B17B-7B0F4C46363B}" type="sibTrans" cxnId="{85E0702B-5D9F-4C6F-BAED-387213DA507B}">
      <dgm:prSet/>
      <dgm:spPr/>
      <dgm:t>
        <a:bodyPr/>
        <a:lstStyle/>
        <a:p>
          <a:endParaRPr lang="en-IN" sz="1800">
            <a:latin typeface="+mn-lt"/>
          </a:endParaRPr>
        </a:p>
      </dgm:t>
    </dgm:pt>
    <dgm:pt modelId="{ABE9339A-E0EE-4577-8F7E-14C012E7DECB}">
      <dgm:prSet phldrT="[Text]" custT="1"/>
      <dgm:spPr/>
      <dgm:t>
        <a:bodyPr/>
        <a:lstStyle/>
        <a:p>
          <a:r>
            <a:rPr lang="en-IN" sz="1800" dirty="0">
              <a:latin typeface="+mn-lt"/>
            </a:rPr>
            <a:t>Screening/ follow-up  </a:t>
          </a:r>
        </a:p>
      </dgm:t>
    </dgm:pt>
    <dgm:pt modelId="{BCAB001A-D56D-4182-849B-1D7E1CFBEC9E}" type="parTrans" cxnId="{7830C49A-4681-4D28-ACDB-31B08256CF0C}">
      <dgm:prSet/>
      <dgm:spPr/>
      <dgm:t>
        <a:bodyPr/>
        <a:lstStyle/>
        <a:p>
          <a:endParaRPr lang="en-IN" sz="1800">
            <a:latin typeface="+mn-lt"/>
          </a:endParaRPr>
        </a:p>
      </dgm:t>
    </dgm:pt>
    <dgm:pt modelId="{2496941A-37C6-499D-AF18-1A022CE97991}" type="sibTrans" cxnId="{7830C49A-4681-4D28-ACDB-31B08256CF0C}">
      <dgm:prSet/>
      <dgm:spPr/>
      <dgm:t>
        <a:bodyPr/>
        <a:lstStyle/>
        <a:p>
          <a:endParaRPr lang="en-IN" sz="1800">
            <a:latin typeface="+mn-lt"/>
          </a:endParaRPr>
        </a:p>
      </dgm:t>
    </dgm:pt>
    <dgm:pt modelId="{B145744B-C1B0-4BF7-B47C-0DC194ACAC72}">
      <dgm:prSet phldrT="[Text]" custT="1"/>
      <dgm:spPr/>
      <dgm:t>
        <a:bodyPr/>
        <a:lstStyle/>
        <a:p>
          <a:r>
            <a:rPr lang="en-IN" sz="1800" dirty="0">
              <a:latin typeface="+mn-lt"/>
            </a:rPr>
            <a:t>Tuberculosis &amp; leprosy</a:t>
          </a:r>
        </a:p>
      </dgm:t>
    </dgm:pt>
    <dgm:pt modelId="{163A3F8C-D0F6-4400-A505-3C1D1FBD74DB}" type="parTrans" cxnId="{A284438B-B59D-4D04-B977-71770CEFCDDA}">
      <dgm:prSet/>
      <dgm:spPr/>
      <dgm:t>
        <a:bodyPr/>
        <a:lstStyle/>
        <a:p>
          <a:endParaRPr lang="en-IN" sz="1800">
            <a:latin typeface="+mn-lt"/>
          </a:endParaRPr>
        </a:p>
      </dgm:t>
    </dgm:pt>
    <dgm:pt modelId="{520CB751-171A-45F5-8397-D983B62CFF45}" type="sibTrans" cxnId="{A284438B-B59D-4D04-B977-71770CEFCDDA}">
      <dgm:prSet/>
      <dgm:spPr/>
      <dgm:t>
        <a:bodyPr/>
        <a:lstStyle/>
        <a:p>
          <a:endParaRPr lang="en-IN" sz="1800">
            <a:latin typeface="+mn-lt"/>
          </a:endParaRPr>
        </a:p>
      </dgm:t>
    </dgm:pt>
    <dgm:pt modelId="{89C7DF58-6EF1-4A84-99DF-DACC3759E519}">
      <dgm:prSet phldrT="[Text]" custT="1"/>
      <dgm:spPr/>
      <dgm:t>
        <a:bodyPr/>
        <a:lstStyle/>
        <a:p>
          <a:r>
            <a:rPr lang="en-IN" sz="1600" dirty="0">
              <a:latin typeface="+mn-lt"/>
            </a:rPr>
            <a:t> Hypertension, diabetes and 3 common cancers </a:t>
          </a:r>
        </a:p>
      </dgm:t>
    </dgm:pt>
    <dgm:pt modelId="{3EB64B13-90F3-46B8-A5D0-0586FA8B3C3A}" type="parTrans" cxnId="{C8AB4FC2-BFF8-45AF-9F61-84BDBBE501B0}">
      <dgm:prSet/>
      <dgm:spPr/>
      <dgm:t>
        <a:bodyPr/>
        <a:lstStyle/>
        <a:p>
          <a:endParaRPr lang="en-IN" sz="1800">
            <a:latin typeface="+mn-lt"/>
          </a:endParaRPr>
        </a:p>
      </dgm:t>
    </dgm:pt>
    <dgm:pt modelId="{34A15E47-88C9-4750-A6B5-C4E9A3957602}" type="sibTrans" cxnId="{C8AB4FC2-BFF8-45AF-9F61-84BDBBE501B0}">
      <dgm:prSet/>
      <dgm:spPr/>
      <dgm:t>
        <a:bodyPr/>
        <a:lstStyle/>
        <a:p>
          <a:endParaRPr lang="en-IN" sz="1800">
            <a:latin typeface="+mn-lt"/>
          </a:endParaRPr>
        </a:p>
      </dgm:t>
    </dgm:pt>
    <dgm:pt modelId="{00F74C4B-5C8C-44F7-8744-F6AAD4081348}" type="pres">
      <dgm:prSet presAssocID="{C99E1B29-249D-4C5F-98FB-25D7BF0C62D1}" presName="Name0" presStyleCnt="0">
        <dgm:presLayoutVars>
          <dgm:chPref val="3"/>
          <dgm:dir/>
          <dgm:animLvl val="lvl"/>
          <dgm:resizeHandles/>
        </dgm:presLayoutVars>
      </dgm:prSet>
      <dgm:spPr/>
    </dgm:pt>
    <dgm:pt modelId="{17300E65-1D08-4850-9F33-340ADA016691}" type="pres">
      <dgm:prSet presAssocID="{F2B56072-5A92-424D-9BA4-ABD88F406470}" presName="horFlow" presStyleCnt="0"/>
      <dgm:spPr/>
    </dgm:pt>
    <dgm:pt modelId="{663B97CE-94D0-4552-9687-F3FA97979C40}" type="pres">
      <dgm:prSet presAssocID="{F2B56072-5A92-424D-9BA4-ABD88F406470}" presName="bigChev" presStyleLbl="node1" presStyleIdx="0" presStyleCnt="1" custScaleX="114940" custLinFactNeighborY="-5403"/>
      <dgm:spPr/>
    </dgm:pt>
    <dgm:pt modelId="{5EB65E1D-3C36-4AC0-858D-54D20C860135}" type="pres">
      <dgm:prSet presAssocID="{BCAB001A-D56D-4182-849B-1D7E1CFBEC9E}" presName="parTrans" presStyleCnt="0"/>
      <dgm:spPr/>
    </dgm:pt>
    <dgm:pt modelId="{0447A90B-6D31-4599-B160-226EBDF1EF5F}" type="pres">
      <dgm:prSet presAssocID="{ABE9339A-E0EE-4577-8F7E-14C012E7DECB}" presName="node" presStyleLbl="alignAccFollowNode1" presStyleIdx="0" presStyleCnt="3" custScaleX="125600" custLinFactNeighborX="-900" custLinFactNeighborY="-217">
        <dgm:presLayoutVars>
          <dgm:bulletEnabled val="1"/>
        </dgm:presLayoutVars>
      </dgm:prSet>
      <dgm:spPr/>
    </dgm:pt>
    <dgm:pt modelId="{88EDB1D0-1559-4E30-AAC7-CEB6E3563D72}" type="pres">
      <dgm:prSet presAssocID="{2496941A-37C6-499D-AF18-1A022CE97991}" presName="sibTrans" presStyleCnt="0"/>
      <dgm:spPr/>
    </dgm:pt>
    <dgm:pt modelId="{9F5588A1-5B65-4755-BFFE-2A8CA27E996A}" type="pres">
      <dgm:prSet presAssocID="{89C7DF58-6EF1-4A84-99DF-DACC3759E519}" presName="node" presStyleLbl="alignAccFollowNode1" presStyleIdx="1" presStyleCnt="3" custScaleX="130887" custLinFactNeighborX="-900" custLinFactNeighborY="-217">
        <dgm:presLayoutVars>
          <dgm:bulletEnabled val="1"/>
        </dgm:presLayoutVars>
      </dgm:prSet>
      <dgm:spPr/>
    </dgm:pt>
    <dgm:pt modelId="{F58A03BB-E3E9-41F9-A321-2D447AE05718}" type="pres">
      <dgm:prSet presAssocID="{34A15E47-88C9-4750-A6B5-C4E9A3957602}" presName="sibTrans" presStyleCnt="0"/>
      <dgm:spPr/>
    </dgm:pt>
    <dgm:pt modelId="{7D096B4E-6A72-46CD-95B4-7BEDF69FA88E}" type="pres">
      <dgm:prSet presAssocID="{B145744B-C1B0-4BF7-B47C-0DC194ACAC72}" presName="node" presStyleLbl="alignAccFollowNode1" presStyleIdx="2" presStyleCnt="3" custScaleX="133590">
        <dgm:presLayoutVars>
          <dgm:bulletEnabled val="1"/>
        </dgm:presLayoutVars>
      </dgm:prSet>
      <dgm:spPr/>
    </dgm:pt>
  </dgm:ptLst>
  <dgm:cxnLst>
    <dgm:cxn modelId="{FD26A10E-34AF-4D04-B01D-1B2B2886F008}" type="presOf" srcId="{C99E1B29-249D-4C5F-98FB-25D7BF0C62D1}" destId="{00F74C4B-5C8C-44F7-8744-F6AAD4081348}" srcOrd="0" destOrd="0" presId="urn:microsoft.com/office/officeart/2005/8/layout/lProcess3"/>
    <dgm:cxn modelId="{85E0702B-5D9F-4C6F-BAED-387213DA507B}" srcId="{C99E1B29-249D-4C5F-98FB-25D7BF0C62D1}" destId="{F2B56072-5A92-424D-9BA4-ABD88F406470}" srcOrd="0" destOrd="0" parTransId="{A03D3439-0CA3-443A-B015-2FE915B7A4CB}" sibTransId="{8B354A0B-B00C-4AFE-B17B-7B0F4C46363B}"/>
    <dgm:cxn modelId="{299E983E-7342-47B3-AE52-55FD7FC85430}" type="presOf" srcId="{ABE9339A-E0EE-4577-8F7E-14C012E7DECB}" destId="{0447A90B-6D31-4599-B160-226EBDF1EF5F}" srcOrd="0" destOrd="0" presId="urn:microsoft.com/office/officeart/2005/8/layout/lProcess3"/>
    <dgm:cxn modelId="{85440E4E-1C76-4ECC-B807-22B5CE3F9003}" type="presOf" srcId="{89C7DF58-6EF1-4A84-99DF-DACC3759E519}" destId="{9F5588A1-5B65-4755-BFFE-2A8CA27E996A}" srcOrd="0" destOrd="0" presId="urn:microsoft.com/office/officeart/2005/8/layout/lProcess3"/>
    <dgm:cxn modelId="{C890377B-BF6A-47E3-9B0C-3EA6E2C36C55}" type="presOf" srcId="{F2B56072-5A92-424D-9BA4-ABD88F406470}" destId="{663B97CE-94D0-4552-9687-F3FA97979C40}" srcOrd="0" destOrd="0" presId="urn:microsoft.com/office/officeart/2005/8/layout/lProcess3"/>
    <dgm:cxn modelId="{61FA7880-256B-4452-AA01-F5AF3E16F049}" type="presOf" srcId="{B145744B-C1B0-4BF7-B47C-0DC194ACAC72}" destId="{7D096B4E-6A72-46CD-95B4-7BEDF69FA88E}" srcOrd="0" destOrd="0" presId="urn:microsoft.com/office/officeart/2005/8/layout/lProcess3"/>
    <dgm:cxn modelId="{A284438B-B59D-4D04-B977-71770CEFCDDA}" srcId="{F2B56072-5A92-424D-9BA4-ABD88F406470}" destId="{B145744B-C1B0-4BF7-B47C-0DC194ACAC72}" srcOrd="2" destOrd="0" parTransId="{163A3F8C-D0F6-4400-A505-3C1D1FBD74DB}" sibTransId="{520CB751-171A-45F5-8397-D983B62CFF45}"/>
    <dgm:cxn modelId="{7830C49A-4681-4D28-ACDB-31B08256CF0C}" srcId="{F2B56072-5A92-424D-9BA4-ABD88F406470}" destId="{ABE9339A-E0EE-4577-8F7E-14C012E7DECB}" srcOrd="0" destOrd="0" parTransId="{BCAB001A-D56D-4182-849B-1D7E1CFBEC9E}" sibTransId="{2496941A-37C6-499D-AF18-1A022CE97991}"/>
    <dgm:cxn modelId="{C8AB4FC2-BFF8-45AF-9F61-84BDBBE501B0}" srcId="{F2B56072-5A92-424D-9BA4-ABD88F406470}" destId="{89C7DF58-6EF1-4A84-99DF-DACC3759E519}" srcOrd="1" destOrd="0" parTransId="{3EB64B13-90F3-46B8-A5D0-0586FA8B3C3A}" sibTransId="{34A15E47-88C9-4750-A6B5-C4E9A3957602}"/>
    <dgm:cxn modelId="{AB2DFB5C-641F-418F-9EF8-9BBB6E6C46F5}" type="presParOf" srcId="{00F74C4B-5C8C-44F7-8744-F6AAD4081348}" destId="{17300E65-1D08-4850-9F33-340ADA016691}" srcOrd="0" destOrd="0" presId="urn:microsoft.com/office/officeart/2005/8/layout/lProcess3"/>
    <dgm:cxn modelId="{4D805E04-F695-4608-859F-4FD3CEDC5FDF}" type="presParOf" srcId="{17300E65-1D08-4850-9F33-340ADA016691}" destId="{663B97CE-94D0-4552-9687-F3FA97979C40}" srcOrd="0" destOrd="0" presId="urn:microsoft.com/office/officeart/2005/8/layout/lProcess3"/>
    <dgm:cxn modelId="{4055AA7E-9C1E-45BE-9116-AC98A495DAF0}" type="presParOf" srcId="{17300E65-1D08-4850-9F33-340ADA016691}" destId="{5EB65E1D-3C36-4AC0-858D-54D20C860135}" srcOrd="1" destOrd="0" presId="urn:microsoft.com/office/officeart/2005/8/layout/lProcess3"/>
    <dgm:cxn modelId="{21295340-8FEB-4260-96D2-AF92058E930A}" type="presParOf" srcId="{17300E65-1D08-4850-9F33-340ADA016691}" destId="{0447A90B-6D31-4599-B160-226EBDF1EF5F}" srcOrd="2" destOrd="0" presId="urn:microsoft.com/office/officeart/2005/8/layout/lProcess3"/>
    <dgm:cxn modelId="{7213208F-FB15-4CFD-8D7C-A3E7DAC252E8}" type="presParOf" srcId="{17300E65-1D08-4850-9F33-340ADA016691}" destId="{88EDB1D0-1559-4E30-AAC7-CEB6E3563D72}" srcOrd="3" destOrd="0" presId="urn:microsoft.com/office/officeart/2005/8/layout/lProcess3"/>
    <dgm:cxn modelId="{40F82590-4E5B-475A-AB75-8C38A30DA246}" type="presParOf" srcId="{17300E65-1D08-4850-9F33-340ADA016691}" destId="{9F5588A1-5B65-4755-BFFE-2A8CA27E996A}" srcOrd="4" destOrd="0" presId="urn:microsoft.com/office/officeart/2005/8/layout/lProcess3"/>
    <dgm:cxn modelId="{242A6532-DCC5-45C8-B876-6CFD9D8F563A}" type="presParOf" srcId="{17300E65-1D08-4850-9F33-340ADA016691}" destId="{F58A03BB-E3E9-41F9-A321-2D447AE05718}" srcOrd="5" destOrd="0" presId="urn:microsoft.com/office/officeart/2005/8/layout/lProcess3"/>
    <dgm:cxn modelId="{256F9CAF-8989-49B2-9480-A3880BC33C25}" type="presParOf" srcId="{17300E65-1D08-4850-9F33-340ADA016691}" destId="{7D096B4E-6A72-46CD-95B4-7BEDF69FA88E}" srcOrd="6"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9E1B29-249D-4C5F-98FB-25D7BF0C62D1}"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n-IN"/>
        </a:p>
      </dgm:t>
    </dgm:pt>
    <dgm:pt modelId="{F2B56072-5A92-424D-9BA4-ABD88F406470}">
      <dgm:prSet phldrT="[Text]" custT="1"/>
      <dgm:spPr/>
      <dgm:t>
        <a:bodyPr/>
        <a:lstStyle/>
        <a:p>
          <a:r>
            <a:rPr lang="en-IN" sz="1800" b="1" dirty="0"/>
            <a:t>Promotive Healthcare</a:t>
          </a:r>
        </a:p>
      </dgm:t>
    </dgm:pt>
    <dgm:pt modelId="{A03D3439-0CA3-443A-B015-2FE915B7A4CB}" type="parTrans" cxnId="{85E0702B-5D9F-4C6F-BAED-387213DA507B}">
      <dgm:prSet/>
      <dgm:spPr/>
      <dgm:t>
        <a:bodyPr/>
        <a:lstStyle/>
        <a:p>
          <a:endParaRPr lang="en-IN" sz="1800"/>
        </a:p>
      </dgm:t>
    </dgm:pt>
    <dgm:pt modelId="{8B354A0B-B00C-4AFE-B17B-7B0F4C46363B}" type="sibTrans" cxnId="{85E0702B-5D9F-4C6F-BAED-387213DA507B}">
      <dgm:prSet/>
      <dgm:spPr/>
      <dgm:t>
        <a:bodyPr/>
        <a:lstStyle/>
        <a:p>
          <a:endParaRPr lang="en-IN" sz="1800"/>
        </a:p>
      </dgm:t>
    </dgm:pt>
    <dgm:pt modelId="{ABE9339A-E0EE-4577-8F7E-14C012E7DECB}">
      <dgm:prSet phldrT="[Text]" custT="1"/>
      <dgm:spPr/>
      <dgm:t>
        <a:bodyPr/>
        <a:lstStyle/>
        <a:p>
          <a:r>
            <a:rPr lang="en-IN" sz="1800" dirty="0"/>
            <a:t>Eat Right</a:t>
          </a:r>
        </a:p>
      </dgm:t>
    </dgm:pt>
    <dgm:pt modelId="{BCAB001A-D56D-4182-849B-1D7E1CFBEC9E}" type="parTrans" cxnId="{7830C49A-4681-4D28-ACDB-31B08256CF0C}">
      <dgm:prSet/>
      <dgm:spPr/>
      <dgm:t>
        <a:bodyPr/>
        <a:lstStyle/>
        <a:p>
          <a:endParaRPr lang="en-IN" sz="1800"/>
        </a:p>
      </dgm:t>
    </dgm:pt>
    <dgm:pt modelId="{2496941A-37C6-499D-AF18-1A022CE97991}" type="sibTrans" cxnId="{7830C49A-4681-4D28-ACDB-31B08256CF0C}">
      <dgm:prSet/>
      <dgm:spPr/>
      <dgm:t>
        <a:bodyPr/>
        <a:lstStyle/>
        <a:p>
          <a:endParaRPr lang="en-IN" sz="1800"/>
        </a:p>
      </dgm:t>
    </dgm:pt>
    <dgm:pt modelId="{B145744B-C1B0-4BF7-B47C-0DC194ACAC72}">
      <dgm:prSet phldrT="[Text]" custT="1"/>
      <dgm:spPr/>
      <dgm:t>
        <a:bodyPr/>
        <a:lstStyle/>
        <a:p>
          <a:r>
            <a:rPr lang="en-IN" sz="1800" dirty="0"/>
            <a:t>Yoga/Wellness Activities</a:t>
          </a:r>
        </a:p>
      </dgm:t>
    </dgm:pt>
    <dgm:pt modelId="{163A3F8C-D0F6-4400-A505-3C1D1FBD74DB}" type="parTrans" cxnId="{A284438B-B59D-4D04-B977-71770CEFCDDA}">
      <dgm:prSet/>
      <dgm:spPr/>
      <dgm:t>
        <a:bodyPr/>
        <a:lstStyle/>
        <a:p>
          <a:endParaRPr lang="en-IN" sz="1800"/>
        </a:p>
      </dgm:t>
    </dgm:pt>
    <dgm:pt modelId="{520CB751-171A-45F5-8397-D983B62CFF45}" type="sibTrans" cxnId="{A284438B-B59D-4D04-B977-71770CEFCDDA}">
      <dgm:prSet/>
      <dgm:spPr/>
      <dgm:t>
        <a:bodyPr/>
        <a:lstStyle/>
        <a:p>
          <a:endParaRPr lang="en-IN" sz="1800"/>
        </a:p>
      </dgm:t>
    </dgm:pt>
    <dgm:pt modelId="{89C7DF58-6EF1-4A84-99DF-DACC3759E519}">
      <dgm:prSet phldrT="[Text]" custT="1"/>
      <dgm:spPr/>
      <dgm:t>
        <a:bodyPr/>
        <a:lstStyle/>
        <a:p>
          <a:r>
            <a:rPr lang="en-IN" sz="1800" dirty="0"/>
            <a:t> Fit India Movement</a:t>
          </a:r>
        </a:p>
      </dgm:t>
    </dgm:pt>
    <dgm:pt modelId="{3EB64B13-90F3-46B8-A5D0-0586FA8B3C3A}" type="parTrans" cxnId="{C8AB4FC2-BFF8-45AF-9F61-84BDBBE501B0}">
      <dgm:prSet/>
      <dgm:spPr/>
      <dgm:t>
        <a:bodyPr/>
        <a:lstStyle/>
        <a:p>
          <a:endParaRPr lang="en-IN" sz="1800"/>
        </a:p>
      </dgm:t>
    </dgm:pt>
    <dgm:pt modelId="{34A15E47-88C9-4750-A6B5-C4E9A3957602}" type="sibTrans" cxnId="{C8AB4FC2-BFF8-45AF-9F61-84BDBBE501B0}">
      <dgm:prSet/>
      <dgm:spPr/>
      <dgm:t>
        <a:bodyPr/>
        <a:lstStyle/>
        <a:p>
          <a:endParaRPr lang="en-IN" sz="1800"/>
        </a:p>
      </dgm:t>
    </dgm:pt>
    <dgm:pt modelId="{4140C529-8D72-E04B-97A7-DFD19E2D8227}">
      <dgm:prSet phldrT="[Text]" custT="1"/>
      <dgm:spPr/>
      <dgm:t>
        <a:bodyPr/>
        <a:lstStyle/>
        <a:p>
          <a:r>
            <a:rPr lang="en-IN" sz="1400" dirty="0"/>
            <a:t>42 health calendar days celebrated  by AB-HWCs</a:t>
          </a:r>
        </a:p>
      </dgm:t>
    </dgm:pt>
    <dgm:pt modelId="{3DB63FA6-B1BE-2848-ACBA-4FF84C1EC521}" type="parTrans" cxnId="{8D8CDD66-AFCA-4F4C-9B48-05CD44251C29}">
      <dgm:prSet/>
      <dgm:spPr/>
      <dgm:t>
        <a:bodyPr/>
        <a:lstStyle/>
        <a:p>
          <a:endParaRPr lang="en-GB" sz="1800"/>
        </a:p>
      </dgm:t>
    </dgm:pt>
    <dgm:pt modelId="{C74F1E08-3DFD-E14A-AAB0-8D53884DA50B}" type="sibTrans" cxnId="{8D8CDD66-AFCA-4F4C-9B48-05CD44251C29}">
      <dgm:prSet/>
      <dgm:spPr/>
      <dgm:t>
        <a:bodyPr/>
        <a:lstStyle/>
        <a:p>
          <a:endParaRPr lang="en-GB" sz="1800"/>
        </a:p>
      </dgm:t>
    </dgm:pt>
    <dgm:pt modelId="{00F74C4B-5C8C-44F7-8744-F6AAD4081348}" type="pres">
      <dgm:prSet presAssocID="{C99E1B29-249D-4C5F-98FB-25D7BF0C62D1}" presName="Name0" presStyleCnt="0">
        <dgm:presLayoutVars>
          <dgm:chPref val="3"/>
          <dgm:dir/>
          <dgm:animLvl val="lvl"/>
          <dgm:resizeHandles/>
        </dgm:presLayoutVars>
      </dgm:prSet>
      <dgm:spPr/>
    </dgm:pt>
    <dgm:pt modelId="{17300E65-1D08-4850-9F33-340ADA016691}" type="pres">
      <dgm:prSet presAssocID="{F2B56072-5A92-424D-9BA4-ABD88F406470}" presName="horFlow" presStyleCnt="0"/>
      <dgm:spPr/>
    </dgm:pt>
    <dgm:pt modelId="{663B97CE-94D0-4552-9687-F3FA97979C40}" type="pres">
      <dgm:prSet presAssocID="{F2B56072-5A92-424D-9BA4-ABD88F406470}" presName="bigChev" presStyleLbl="node1" presStyleIdx="0" presStyleCnt="1" custScaleX="114940" custLinFactNeighborY="-5403"/>
      <dgm:spPr/>
    </dgm:pt>
    <dgm:pt modelId="{5EB65E1D-3C36-4AC0-858D-54D20C860135}" type="pres">
      <dgm:prSet presAssocID="{BCAB001A-D56D-4182-849B-1D7E1CFBEC9E}" presName="parTrans" presStyleCnt="0"/>
      <dgm:spPr/>
    </dgm:pt>
    <dgm:pt modelId="{0447A90B-6D31-4599-B160-226EBDF1EF5F}" type="pres">
      <dgm:prSet presAssocID="{ABE9339A-E0EE-4577-8F7E-14C012E7DECB}" presName="node" presStyleLbl="alignAccFollowNode1" presStyleIdx="0" presStyleCnt="4" custScaleX="125600" custLinFactNeighborX="-900" custLinFactNeighborY="-217">
        <dgm:presLayoutVars>
          <dgm:bulletEnabled val="1"/>
        </dgm:presLayoutVars>
      </dgm:prSet>
      <dgm:spPr/>
    </dgm:pt>
    <dgm:pt modelId="{88EDB1D0-1559-4E30-AAC7-CEB6E3563D72}" type="pres">
      <dgm:prSet presAssocID="{2496941A-37C6-499D-AF18-1A022CE97991}" presName="sibTrans" presStyleCnt="0"/>
      <dgm:spPr/>
    </dgm:pt>
    <dgm:pt modelId="{9F5588A1-5B65-4755-BFFE-2A8CA27E996A}" type="pres">
      <dgm:prSet presAssocID="{89C7DF58-6EF1-4A84-99DF-DACC3759E519}" presName="node" presStyleLbl="alignAccFollowNode1" presStyleIdx="1" presStyleCnt="4" custScaleX="130887" custLinFactNeighborX="-900" custLinFactNeighborY="-217">
        <dgm:presLayoutVars>
          <dgm:bulletEnabled val="1"/>
        </dgm:presLayoutVars>
      </dgm:prSet>
      <dgm:spPr/>
    </dgm:pt>
    <dgm:pt modelId="{F58A03BB-E3E9-41F9-A321-2D447AE05718}" type="pres">
      <dgm:prSet presAssocID="{34A15E47-88C9-4750-A6B5-C4E9A3957602}" presName="sibTrans" presStyleCnt="0"/>
      <dgm:spPr/>
    </dgm:pt>
    <dgm:pt modelId="{7D096B4E-6A72-46CD-95B4-7BEDF69FA88E}" type="pres">
      <dgm:prSet presAssocID="{B145744B-C1B0-4BF7-B47C-0DC194ACAC72}" presName="node" presStyleLbl="alignAccFollowNode1" presStyleIdx="2" presStyleCnt="4" custScaleX="133590">
        <dgm:presLayoutVars>
          <dgm:bulletEnabled val="1"/>
        </dgm:presLayoutVars>
      </dgm:prSet>
      <dgm:spPr/>
    </dgm:pt>
    <dgm:pt modelId="{0B344151-DBFA-774A-9C2A-3FDD6FBE2569}" type="pres">
      <dgm:prSet presAssocID="{520CB751-171A-45F5-8397-D983B62CFF45}" presName="sibTrans" presStyleCnt="0"/>
      <dgm:spPr/>
    </dgm:pt>
    <dgm:pt modelId="{58373D5F-5F2A-1C4A-A79F-7D03AA8F3E4F}" type="pres">
      <dgm:prSet presAssocID="{4140C529-8D72-E04B-97A7-DFD19E2D8227}" presName="node" presStyleLbl="alignAccFollowNode1" presStyleIdx="3" presStyleCnt="4">
        <dgm:presLayoutVars>
          <dgm:bulletEnabled val="1"/>
        </dgm:presLayoutVars>
      </dgm:prSet>
      <dgm:spPr/>
    </dgm:pt>
  </dgm:ptLst>
  <dgm:cxnLst>
    <dgm:cxn modelId="{FD26A10E-34AF-4D04-B01D-1B2B2886F008}" type="presOf" srcId="{C99E1B29-249D-4C5F-98FB-25D7BF0C62D1}" destId="{00F74C4B-5C8C-44F7-8744-F6AAD4081348}" srcOrd="0" destOrd="0" presId="urn:microsoft.com/office/officeart/2005/8/layout/lProcess3"/>
    <dgm:cxn modelId="{FE350B13-1F2F-704D-9320-3C872831026D}" type="presOf" srcId="{4140C529-8D72-E04B-97A7-DFD19E2D8227}" destId="{58373D5F-5F2A-1C4A-A79F-7D03AA8F3E4F}" srcOrd="0" destOrd="0" presId="urn:microsoft.com/office/officeart/2005/8/layout/lProcess3"/>
    <dgm:cxn modelId="{85E0702B-5D9F-4C6F-BAED-387213DA507B}" srcId="{C99E1B29-249D-4C5F-98FB-25D7BF0C62D1}" destId="{F2B56072-5A92-424D-9BA4-ABD88F406470}" srcOrd="0" destOrd="0" parTransId="{A03D3439-0CA3-443A-B015-2FE915B7A4CB}" sibTransId="{8B354A0B-B00C-4AFE-B17B-7B0F4C46363B}"/>
    <dgm:cxn modelId="{299E983E-7342-47B3-AE52-55FD7FC85430}" type="presOf" srcId="{ABE9339A-E0EE-4577-8F7E-14C012E7DECB}" destId="{0447A90B-6D31-4599-B160-226EBDF1EF5F}" srcOrd="0" destOrd="0" presId="urn:microsoft.com/office/officeart/2005/8/layout/lProcess3"/>
    <dgm:cxn modelId="{85440E4E-1C76-4ECC-B807-22B5CE3F9003}" type="presOf" srcId="{89C7DF58-6EF1-4A84-99DF-DACC3759E519}" destId="{9F5588A1-5B65-4755-BFFE-2A8CA27E996A}" srcOrd="0" destOrd="0" presId="urn:microsoft.com/office/officeart/2005/8/layout/lProcess3"/>
    <dgm:cxn modelId="{8D8CDD66-AFCA-4F4C-9B48-05CD44251C29}" srcId="{F2B56072-5A92-424D-9BA4-ABD88F406470}" destId="{4140C529-8D72-E04B-97A7-DFD19E2D8227}" srcOrd="3" destOrd="0" parTransId="{3DB63FA6-B1BE-2848-ACBA-4FF84C1EC521}" sibTransId="{C74F1E08-3DFD-E14A-AAB0-8D53884DA50B}"/>
    <dgm:cxn modelId="{C890377B-BF6A-47E3-9B0C-3EA6E2C36C55}" type="presOf" srcId="{F2B56072-5A92-424D-9BA4-ABD88F406470}" destId="{663B97CE-94D0-4552-9687-F3FA97979C40}" srcOrd="0" destOrd="0" presId="urn:microsoft.com/office/officeart/2005/8/layout/lProcess3"/>
    <dgm:cxn modelId="{61FA7880-256B-4452-AA01-F5AF3E16F049}" type="presOf" srcId="{B145744B-C1B0-4BF7-B47C-0DC194ACAC72}" destId="{7D096B4E-6A72-46CD-95B4-7BEDF69FA88E}" srcOrd="0" destOrd="0" presId="urn:microsoft.com/office/officeart/2005/8/layout/lProcess3"/>
    <dgm:cxn modelId="{A284438B-B59D-4D04-B977-71770CEFCDDA}" srcId="{F2B56072-5A92-424D-9BA4-ABD88F406470}" destId="{B145744B-C1B0-4BF7-B47C-0DC194ACAC72}" srcOrd="2" destOrd="0" parTransId="{163A3F8C-D0F6-4400-A505-3C1D1FBD74DB}" sibTransId="{520CB751-171A-45F5-8397-D983B62CFF45}"/>
    <dgm:cxn modelId="{7830C49A-4681-4D28-ACDB-31B08256CF0C}" srcId="{F2B56072-5A92-424D-9BA4-ABD88F406470}" destId="{ABE9339A-E0EE-4577-8F7E-14C012E7DECB}" srcOrd="0" destOrd="0" parTransId="{BCAB001A-D56D-4182-849B-1D7E1CFBEC9E}" sibTransId="{2496941A-37C6-499D-AF18-1A022CE97991}"/>
    <dgm:cxn modelId="{C8AB4FC2-BFF8-45AF-9F61-84BDBBE501B0}" srcId="{F2B56072-5A92-424D-9BA4-ABD88F406470}" destId="{89C7DF58-6EF1-4A84-99DF-DACC3759E519}" srcOrd="1" destOrd="0" parTransId="{3EB64B13-90F3-46B8-A5D0-0586FA8B3C3A}" sibTransId="{34A15E47-88C9-4750-A6B5-C4E9A3957602}"/>
    <dgm:cxn modelId="{AB2DFB5C-641F-418F-9EF8-9BBB6E6C46F5}" type="presParOf" srcId="{00F74C4B-5C8C-44F7-8744-F6AAD4081348}" destId="{17300E65-1D08-4850-9F33-340ADA016691}" srcOrd="0" destOrd="0" presId="urn:microsoft.com/office/officeart/2005/8/layout/lProcess3"/>
    <dgm:cxn modelId="{4D805E04-F695-4608-859F-4FD3CEDC5FDF}" type="presParOf" srcId="{17300E65-1D08-4850-9F33-340ADA016691}" destId="{663B97CE-94D0-4552-9687-F3FA97979C40}" srcOrd="0" destOrd="0" presId="urn:microsoft.com/office/officeart/2005/8/layout/lProcess3"/>
    <dgm:cxn modelId="{4055AA7E-9C1E-45BE-9116-AC98A495DAF0}" type="presParOf" srcId="{17300E65-1D08-4850-9F33-340ADA016691}" destId="{5EB65E1D-3C36-4AC0-858D-54D20C860135}" srcOrd="1" destOrd="0" presId="urn:microsoft.com/office/officeart/2005/8/layout/lProcess3"/>
    <dgm:cxn modelId="{21295340-8FEB-4260-96D2-AF92058E930A}" type="presParOf" srcId="{17300E65-1D08-4850-9F33-340ADA016691}" destId="{0447A90B-6D31-4599-B160-226EBDF1EF5F}" srcOrd="2" destOrd="0" presId="urn:microsoft.com/office/officeart/2005/8/layout/lProcess3"/>
    <dgm:cxn modelId="{7213208F-FB15-4CFD-8D7C-A3E7DAC252E8}" type="presParOf" srcId="{17300E65-1D08-4850-9F33-340ADA016691}" destId="{88EDB1D0-1559-4E30-AAC7-CEB6E3563D72}" srcOrd="3" destOrd="0" presId="urn:microsoft.com/office/officeart/2005/8/layout/lProcess3"/>
    <dgm:cxn modelId="{40F82590-4E5B-475A-AB75-8C38A30DA246}" type="presParOf" srcId="{17300E65-1D08-4850-9F33-340ADA016691}" destId="{9F5588A1-5B65-4755-BFFE-2A8CA27E996A}" srcOrd="4" destOrd="0" presId="urn:microsoft.com/office/officeart/2005/8/layout/lProcess3"/>
    <dgm:cxn modelId="{242A6532-DCC5-45C8-B876-6CFD9D8F563A}" type="presParOf" srcId="{17300E65-1D08-4850-9F33-340ADA016691}" destId="{F58A03BB-E3E9-41F9-A321-2D447AE05718}" srcOrd="5" destOrd="0" presId="urn:microsoft.com/office/officeart/2005/8/layout/lProcess3"/>
    <dgm:cxn modelId="{256F9CAF-8989-49B2-9480-A3880BC33C25}" type="presParOf" srcId="{17300E65-1D08-4850-9F33-340ADA016691}" destId="{7D096B4E-6A72-46CD-95B4-7BEDF69FA88E}" srcOrd="6" destOrd="0" presId="urn:microsoft.com/office/officeart/2005/8/layout/lProcess3"/>
    <dgm:cxn modelId="{E74C3F38-8F5B-E647-85B2-FB6D2D4DC9C5}" type="presParOf" srcId="{17300E65-1D08-4850-9F33-340ADA016691}" destId="{0B344151-DBFA-774A-9C2A-3FDD6FBE2569}" srcOrd="7" destOrd="0" presId="urn:microsoft.com/office/officeart/2005/8/layout/lProcess3"/>
    <dgm:cxn modelId="{91B24E13-058E-D34B-B272-51E42374969B}" type="presParOf" srcId="{17300E65-1D08-4850-9F33-340ADA016691}" destId="{58373D5F-5F2A-1C4A-A79F-7D03AA8F3E4F}" srcOrd="8" destOrd="0" presId="urn:microsoft.com/office/officeart/2005/8/layout/l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9E1B29-249D-4C5F-98FB-25D7BF0C62D1}"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IN"/>
        </a:p>
      </dgm:t>
    </dgm:pt>
    <dgm:pt modelId="{F2B56072-5A92-424D-9BA4-ABD88F406470}">
      <dgm:prSet phldrT="[Text]" custT="1"/>
      <dgm:spPr/>
      <dgm:t>
        <a:bodyPr/>
        <a:lstStyle/>
        <a:p>
          <a:r>
            <a:rPr lang="en-IN" sz="1800" b="1" dirty="0"/>
            <a:t>Curative healthcare </a:t>
          </a:r>
        </a:p>
      </dgm:t>
    </dgm:pt>
    <dgm:pt modelId="{A03D3439-0CA3-443A-B015-2FE915B7A4CB}" type="parTrans" cxnId="{85E0702B-5D9F-4C6F-BAED-387213DA507B}">
      <dgm:prSet/>
      <dgm:spPr/>
      <dgm:t>
        <a:bodyPr/>
        <a:lstStyle/>
        <a:p>
          <a:endParaRPr lang="en-IN" sz="1800"/>
        </a:p>
      </dgm:t>
    </dgm:pt>
    <dgm:pt modelId="{8B354A0B-B00C-4AFE-B17B-7B0F4C46363B}" type="sibTrans" cxnId="{85E0702B-5D9F-4C6F-BAED-387213DA507B}">
      <dgm:prSet/>
      <dgm:spPr/>
      <dgm:t>
        <a:bodyPr/>
        <a:lstStyle/>
        <a:p>
          <a:endParaRPr lang="en-IN" sz="1800"/>
        </a:p>
      </dgm:t>
    </dgm:pt>
    <dgm:pt modelId="{ABE9339A-E0EE-4577-8F7E-14C012E7DECB}">
      <dgm:prSet phldrT="[Text]" custT="1"/>
      <dgm:spPr/>
      <dgm:t>
        <a:bodyPr/>
        <a:lstStyle/>
        <a:p>
          <a:r>
            <a:rPr lang="en-IN" sz="1800" dirty="0"/>
            <a:t>Diagnosis  </a:t>
          </a:r>
        </a:p>
      </dgm:t>
    </dgm:pt>
    <dgm:pt modelId="{BCAB001A-D56D-4182-849B-1D7E1CFBEC9E}" type="parTrans" cxnId="{7830C49A-4681-4D28-ACDB-31B08256CF0C}">
      <dgm:prSet/>
      <dgm:spPr/>
      <dgm:t>
        <a:bodyPr/>
        <a:lstStyle/>
        <a:p>
          <a:endParaRPr lang="en-IN" sz="1800"/>
        </a:p>
      </dgm:t>
    </dgm:pt>
    <dgm:pt modelId="{2496941A-37C6-499D-AF18-1A022CE97991}" type="sibTrans" cxnId="{7830C49A-4681-4D28-ACDB-31B08256CF0C}">
      <dgm:prSet/>
      <dgm:spPr/>
      <dgm:t>
        <a:bodyPr/>
        <a:lstStyle/>
        <a:p>
          <a:endParaRPr lang="en-IN" sz="1800"/>
        </a:p>
      </dgm:t>
    </dgm:pt>
    <dgm:pt modelId="{B145744B-C1B0-4BF7-B47C-0DC194ACAC72}">
      <dgm:prSet phldrT="[Text]" custT="1"/>
      <dgm:spPr/>
      <dgm:t>
        <a:bodyPr/>
        <a:lstStyle/>
        <a:p>
          <a:r>
            <a:rPr lang="en-IN" sz="1600" dirty="0"/>
            <a:t>Follow up and treatment compliance </a:t>
          </a:r>
        </a:p>
      </dgm:t>
    </dgm:pt>
    <dgm:pt modelId="{163A3F8C-D0F6-4400-A505-3C1D1FBD74DB}" type="parTrans" cxnId="{A284438B-B59D-4D04-B977-71770CEFCDDA}">
      <dgm:prSet/>
      <dgm:spPr/>
      <dgm:t>
        <a:bodyPr/>
        <a:lstStyle/>
        <a:p>
          <a:endParaRPr lang="en-IN" sz="1800"/>
        </a:p>
      </dgm:t>
    </dgm:pt>
    <dgm:pt modelId="{520CB751-171A-45F5-8397-D983B62CFF45}" type="sibTrans" cxnId="{A284438B-B59D-4D04-B977-71770CEFCDDA}">
      <dgm:prSet/>
      <dgm:spPr/>
      <dgm:t>
        <a:bodyPr/>
        <a:lstStyle/>
        <a:p>
          <a:endParaRPr lang="en-IN" sz="1800"/>
        </a:p>
      </dgm:t>
    </dgm:pt>
    <dgm:pt modelId="{89C7DF58-6EF1-4A84-99DF-DACC3759E519}">
      <dgm:prSet phldrT="[Text]" custT="1"/>
      <dgm:spPr/>
      <dgm:t>
        <a:bodyPr/>
        <a:lstStyle/>
        <a:p>
          <a:r>
            <a:rPr lang="en-IN" sz="1800" dirty="0"/>
            <a:t> Treatment </a:t>
          </a:r>
        </a:p>
      </dgm:t>
    </dgm:pt>
    <dgm:pt modelId="{3EB64B13-90F3-46B8-A5D0-0586FA8B3C3A}" type="parTrans" cxnId="{C8AB4FC2-BFF8-45AF-9F61-84BDBBE501B0}">
      <dgm:prSet/>
      <dgm:spPr/>
      <dgm:t>
        <a:bodyPr/>
        <a:lstStyle/>
        <a:p>
          <a:endParaRPr lang="en-IN" sz="1800"/>
        </a:p>
      </dgm:t>
    </dgm:pt>
    <dgm:pt modelId="{34A15E47-88C9-4750-A6B5-C4E9A3957602}" type="sibTrans" cxnId="{C8AB4FC2-BFF8-45AF-9F61-84BDBBE501B0}">
      <dgm:prSet/>
      <dgm:spPr/>
      <dgm:t>
        <a:bodyPr/>
        <a:lstStyle/>
        <a:p>
          <a:endParaRPr lang="en-IN" sz="1800"/>
        </a:p>
      </dgm:t>
    </dgm:pt>
    <dgm:pt modelId="{00F74C4B-5C8C-44F7-8744-F6AAD4081348}" type="pres">
      <dgm:prSet presAssocID="{C99E1B29-249D-4C5F-98FB-25D7BF0C62D1}" presName="Name0" presStyleCnt="0">
        <dgm:presLayoutVars>
          <dgm:chPref val="3"/>
          <dgm:dir/>
          <dgm:animLvl val="lvl"/>
          <dgm:resizeHandles/>
        </dgm:presLayoutVars>
      </dgm:prSet>
      <dgm:spPr/>
    </dgm:pt>
    <dgm:pt modelId="{17300E65-1D08-4850-9F33-340ADA016691}" type="pres">
      <dgm:prSet presAssocID="{F2B56072-5A92-424D-9BA4-ABD88F406470}" presName="horFlow" presStyleCnt="0"/>
      <dgm:spPr/>
    </dgm:pt>
    <dgm:pt modelId="{663B97CE-94D0-4552-9687-F3FA97979C40}" type="pres">
      <dgm:prSet presAssocID="{F2B56072-5A92-424D-9BA4-ABD88F406470}" presName="bigChev" presStyleLbl="node1" presStyleIdx="0" presStyleCnt="1" custScaleX="114940" custLinFactNeighborY="-5403"/>
      <dgm:spPr/>
    </dgm:pt>
    <dgm:pt modelId="{5EB65E1D-3C36-4AC0-858D-54D20C860135}" type="pres">
      <dgm:prSet presAssocID="{BCAB001A-D56D-4182-849B-1D7E1CFBEC9E}" presName="parTrans" presStyleCnt="0"/>
      <dgm:spPr/>
    </dgm:pt>
    <dgm:pt modelId="{0447A90B-6D31-4599-B160-226EBDF1EF5F}" type="pres">
      <dgm:prSet presAssocID="{ABE9339A-E0EE-4577-8F7E-14C012E7DECB}" presName="node" presStyleLbl="alignAccFollowNode1" presStyleIdx="0" presStyleCnt="3" custScaleX="125600" custLinFactNeighborX="-900" custLinFactNeighborY="-217">
        <dgm:presLayoutVars>
          <dgm:bulletEnabled val="1"/>
        </dgm:presLayoutVars>
      </dgm:prSet>
      <dgm:spPr/>
    </dgm:pt>
    <dgm:pt modelId="{88EDB1D0-1559-4E30-AAC7-CEB6E3563D72}" type="pres">
      <dgm:prSet presAssocID="{2496941A-37C6-499D-AF18-1A022CE97991}" presName="sibTrans" presStyleCnt="0"/>
      <dgm:spPr/>
    </dgm:pt>
    <dgm:pt modelId="{9F5588A1-5B65-4755-BFFE-2A8CA27E996A}" type="pres">
      <dgm:prSet presAssocID="{89C7DF58-6EF1-4A84-99DF-DACC3759E519}" presName="node" presStyleLbl="alignAccFollowNode1" presStyleIdx="1" presStyleCnt="3" custScaleX="130887" custLinFactNeighborX="-900" custLinFactNeighborY="-217">
        <dgm:presLayoutVars>
          <dgm:bulletEnabled val="1"/>
        </dgm:presLayoutVars>
      </dgm:prSet>
      <dgm:spPr/>
    </dgm:pt>
    <dgm:pt modelId="{F58A03BB-E3E9-41F9-A321-2D447AE05718}" type="pres">
      <dgm:prSet presAssocID="{34A15E47-88C9-4750-A6B5-C4E9A3957602}" presName="sibTrans" presStyleCnt="0"/>
      <dgm:spPr/>
    </dgm:pt>
    <dgm:pt modelId="{7D096B4E-6A72-46CD-95B4-7BEDF69FA88E}" type="pres">
      <dgm:prSet presAssocID="{B145744B-C1B0-4BF7-B47C-0DC194ACAC72}" presName="node" presStyleLbl="alignAccFollowNode1" presStyleIdx="2" presStyleCnt="3" custScaleX="133590">
        <dgm:presLayoutVars>
          <dgm:bulletEnabled val="1"/>
        </dgm:presLayoutVars>
      </dgm:prSet>
      <dgm:spPr/>
    </dgm:pt>
  </dgm:ptLst>
  <dgm:cxnLst>
    <dgm:cxn modelId="{FD26A10E-34AF-4D04-B01D-1B2B2886F008}" type="presOf" srcId="{C99E1B29-249D-4C5F-98FB-25D7BF0C62D1}" destId="{00F74C4B-5C8C-44F7-8744-F6AAD4081348}" srcOrd="0" destOrd="0" presId="urn:microsoft.com/office/officeart/2005/8/layout/lProcess3"/>
    <dgm:cxn modelId="{85E0702B-5D9F-4C6F-BAED-387213DA507B}" srcId="{C99E1B29-249D-4C5F-98FB-25D7BF0C62D1}" destId="{F2B56072-5A92-424D-9BA4-ABD88F406470}" srcOrd="0" destOrd="0" parTransId="{A03D3439-0CA3-443A-B015-2FE915B7A4CB}" sibTransId="{8B354A0B-B00C-4AFE-B17B-7B0F4C46363B}"/>
    <dgm:cxn modelId="{299E983E-7342-47B3-AE52-55FD7FC85430}" type="presOf" srcId="{ABE9339A-E0EE-4577-8F7E-14C012E7DECB}" destId="{0447A90B-6D31-4599-B160-226EBDF1EF5F}" srcOrd="0" destOrd="0" presId="urn:microsoft.com/office/officeart/2005/8/layout/lProcess3"/>
    <dgm:cxn modelId="{85440E4E-1C76-4ECC-B807-22B5CE3F9003}" type="presOf" srcId="{89C7DF58-6EF1-4A84-99DF-DACC3759E519}" destId="{9F5588A1-5B65-4755-BFFE-2A8CA27E996A}" srcOrd="0" destOrd="0" presId="urn:microsoft.com/office/officeart/2005/8/layout/lProcess3"/>
    <dgm:cxn modelId="{C890377B-BF6A-47E3-9B0C-3EA6E2C36C55}" type="presOf" srcId="{F2B56072-5A92-424D-9BA4-ABD88F406470}" destId="{663B97CE-94D0-4552-9687-F3FA97979C40}" srcOrd="0" destOrd="0" presId="urn:microsoft.com/office/officeart/2005/8/layout/lProcess3"/>
    <dgm:cxn modelId="{61FA7880-256B-4452-AA01-F5AF3E16F049}" type="presOf" srcId="{B145744B-C1B0-4BF7-B47C-0DC194ACAC72}" destId="{7D096B4E-6A72-46CD-95B4-7BEDF69FA88E}" srcOrd="0" destOrd="0" presId="urn:microsoft.com/office/officeart/2005/8/layout/lProcess3"/>
    <dgm:cxn modelId="{A284438B-B59D-4D04-B977-71770CEFCDDA}" srcId="{F2B56072-5A92-424D-9BA4-ABD88F406470}" destId="{B145744B-C1B0-4BF7-B47C-0DC194ACAC72}" srcOrd="2" destOrd="0" parTransId="{163A3F8C-D0F6-4400-A505-3C1D1FBD74DB}" sibTransId="{520CB751-171A-45F5-8397-D983B62CFF45}"/>
    <dgm:cxn modelId="{7830C49A-4681-4D28-ACDB-31B08256CF0C}" srcId="{F2B56072-5A92-424D-9BA4-ABD88F406470}" destId="{ABE9339A-E0EE-4577-8F7E-14C012E7DECB}" srcOrd="0" destOrd="0" parTransId="{BCAB001A-D56D-4182-849B-1D7E1CFBEC9E}" sibTransId="{2496941A-37C6-499D-AF18-1A022CE97991}"/>
    <dgm:cxn modelId="{C8AB4FC2-BFF8-45AF-9F61-84BDBBE501B0}" srcId="{F2B56072-5A92-424D-9BA4-ABD88F406470}" destId="{89C7DF58-6EF1-4A84-99DF-DACC3759E519}" srcOrd="1" destOrd="0" parTransId="{3EB64B13-90F3-46B8-A5D0-0586FA8B3C3A}" sibTransId="{34A15E47-88C9-4750-A6B5-C4E9A3957602}"/>
    <dgm:cxn modelId="{AB2DFB5C-641F-418F-9EF8-9BBB6E6C46F5}" type="presParOf" srcId="{00F74C4B-5C8C-44F7-8744-F6AAD4081348}" destId="{17300E65-1D08-4850-9F33-340ADA016691}" srcOrd="0" destOrd="0" presId="urn:microsoft.com/office/officeart/2005/8/layout/lProcess3"/>
    <dgm:cxn modelId="{4D805E04-F695-4608-859F-4FD3CEDC5FDF}" type="presParOf" srcId="{17300E65-1D08-4850-9F33-340ADA016691}" destId="{663B97CE-94D0-4552-9687-F3FA97979C40}" srcOrd="0" destOrd="0" presId="urn:microsoft.com/office/officeart/2005/8/layout/lProcess3"/>
    <dgm:cxn modelId="{4055AA7E-9C1E-45BE-9116-AC98A495DAF0}" type="presParOf" srcId="{17300E65-1D08-4850-9F33-340ADA016691}" destId="{5EB65E1D-3C36-4AC0-858D-54D20C860135}" srcOrd="1" destOrd="0" presId="urn:microsoft.com/office/officeart/2005/8/layout/lProcess3"/>
    <dgm:cxn modelId="{21295340-8FEB-4260-96D2-AF92058E930A}" type="presParOf" srcId="{17300E65-1D08-4850-9F33-340ADA016691}" destId="{0447A90B-6D31-4599-B160-226EBDF1EF5F}" srcOrd="2" destOrd="0" presId="urn:microsoft.com/office/officeart/2005/8/layout/lProcess3"/>
    <dgm:cxn modelId="{7213208F-FB15-4CFD-8D7C-A3E7DAC252E8}" type="presParOf" srcId="{17300E65-1D08-4850-9F33-340ADA016691}" destId="{88EDB1D0-1559-4E30-AAC7-CEB6E3563D72}" srcOrd="3" destOrd="0" presId="urn:microsoft.com/office/officeart/2005/8/layout/lProcess3"/>
    <dgm:cxn modelId="{40F82590-4E5B-475A-AB75-8C38A30DA246}" type="presParOf" srcId="{17300E65-1D08-4850-9F33-340ADA016691}" destId="{9F5588A1-5B65-4755-BFFE-2A8CA27E996A}" srcOrd="4" destOrd="0" presId="urn:microsoft.com/office/officeart/2005/8/layout/lProcess3"/>
    <dgm:cxn modelId="{242A6532-DCC5-45C8-B876-6CFD9D8F563A}" type="presParOf" srcId="{17300E65-1D08-4850-9F33-340ADA016691}" destId="{F58A03BB-E3E9-41F9-A321-2D447AE05718}" srcOrd="5" destOrd="0" presId="urn:microsoft.com/office/officeart/2005/8/layout/lProcess3"/>
    <dgm:cxn modelId="{256F9CAF-8989-49B2-9480-A3880BC33C25}" type="presParOf" srcId="{17300E65-1D08-4850-9F33-340ADA016691}" destId="{7D096B4E-6A72-46CD-95B4-7BEDF69FA88E}" srcOrd="6" destOrd="0" presId="urn:microsoft.com/office/officeart/2005/8/layout/lProcess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7AA16F-A75D-4CD9-8342-DF9DDC81E680}" type="doc">
      <dgm:prSet loTypeId="urn:microsoft.com/office/officeart/2005/8/layout/radial5" loCatId="cycle" qsTypeId="urn:microsoft.com/office/officeart/2005/8/quickstyle/3d2#1" qsCatId="3D"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US"/>
        </a:p>
      </dgm:t>
    </dgm:pt>
    <dgm:pt modelId="{350D8165-5F78-49CA-A922-67B47595B5E3}">
      <dgm:prSet phldrT="[Text]" custT="1"/>
      <dgm:spPr>
        <a:gradFill flip="none" rotWithShape="0">
          <a:gsLst>
            <a:gs pos="0">
              <a:schemeClr val="accent4">
                <a:lumMod val="67000"/>
              </a:schemeClr>
            </a:gs>
            <a:gs pos="76000">
              <a:schemeClr val="accent4">
                <a:lumMod val="97000"/>
                <a:lumOff val="3000"/>
              </a:schemeClr>
            </a:gs>
            <a:gs pos="100000">
              <a:schemeClr val="accent4">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PHC</a:t>
          </a:r>
          <a:endParaRPr lang="en-US" sz="2000" dirty="0"/>
        </a:p>
      </dgm:t>
    </dgm:pt>
    <dgm:pt modelId="{3E5DD025-83FC-4350-8E26-507105682732}" type="parTrans" cxnId="{C42E9B1A-4474-460A-92B1-77F305BFC168}">
      <dgm:prSet/>
      <dgm:spPr/>
      <dgm:t>
        <a:bodyPr/>
        <a:lstStyle/>
        <a:p>
          <a:endParaRPr lang="en-US" sz="2000"/>
        </a:p>
      </dgm:t>
    </dgm:pt>
    <dgm:pt modelId="{F571E440-071C-498A-902C-B1418544DF71}" type="sibTrans" cxnId="{C42E9B1A-4474-460A-92B1-77F305BFC168}">
      <dgm:prSet/>
      <dgm:spPr/>
      <dgm:t>
        <a:bodyPr/>
        <a:lstStyle/>
        <a:p>
          <a:endParaRPr lang="en-US" sz="2000"/>
        </a:p>
      </dgm:t>
    </dgm:pt>
    <dgm:pt modelId="{8578C0EB-0EAB-4464-AA25-5E61BB3432F1}">
      <dgm:prSet phldrT="[Text]" custT="1"/>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5194D315-505A-4CEE-ACDB-ED918FEF750F}" type="parTrans" cxnId="{642A140E-0C57-4462-9A89-77F8FBBD8B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68630BCA-D0C5-44FF-AEC3-603B5D553CC4}" type="sibTrans" cxnId="{642A140E-0C57-4462-9A89-77F8FBBD8B66}">
      <dgm:prSet/>
      <dgm:spPr/>
      <dgm:t>
        <a:bodyPr/>
        <a:lstStyle/>
        <a:p>
          <a:endParaRPr lang="en-US" sz="2000"/>
        </a:p>
      </dgm:t>
    </dgm:pt>
    <dgm:pt modelId="{50EF66CA-A291-4D92-B224-39958D90714D}">
      <dgm:prSet phldrT="[Text]" custT="1"/>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DDBFFEEE-8426-4FBD-99CB-AB2A48C511CC}" type="parTrans" cxnId="{B631C4F6-E8FB-400A-9689-CB5F16E9E5F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F8EEE10C-EC90-4492-B7F3-1CAA0FB4CDFD}" type="sibTrans" cxnId="{B631C4F6-E8FB-400A-9689-CB5F16E9E5F1}">
      <dgm:prSet/>
      <dgm:spPr/>
      <dgm:t>
        <a:bodyPr/>
        <a:lstStyle/>
        <a:p>
          <a:endParaRPr lang="en-US" sz="2000"/>
        </a:p>
      </dgm:t>
    </dgm:pt>
    <dgm:pt modelId="{3ED40756-ACD8-428D-BC3F-6FF2215D4D8A}">
      <dgm:prSet phldrT="[Text]" custT="1"/>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85FA6F04-0149-4F44-B001-A8AEDC0651E9}" type="parTrans" cxnId="{83C8AFC9-59C5-409C-9440-A04E4E42819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C2F879C1-93B3-49AC-BB88-108773C75613}" type="sibTrans" cxnId="{83C8AFC9-59C5-409C-9440-A04E4E42819B}">
      <dgm:prSet/>
      <dgm:spPr/>
      <dgm:t>
        <a:bodyPr/>
        <a:lstStyle/>
        <a:p>
          <a:endParaRPr lang="en-US" sz="2000"/>
        </a:p>
      </dgm:t>
    </dgm:pt>
    <dgm:pt modelId="{9F01A1F7-82B8-4A57-9904-2473B878EAAA}">
      <dgm:prSet phldrT="[Text]" custT="1"/>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DC9510C3-E96B-4744-A508-2703BF2C19B9}" type="parTrans" cxnId="{EF5A3B8F-B440-49B1-A336-2EDA0CF79D3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366F9B10-7522-482C-B343-2A7420F18C6F}" type="sibTrans" cxnId="{EF5A3B8F-B440-49B1-A336-2EDA0CF79D33}">
      <dgm:prSet/>
      <dgm:spPr/>
      <dgm:t>
        <a:bodyPr/>
        <a:lstStyle/>
        <a:p>
          <a:endParaRPr lang="en-US" sz="2000"/>
        </a:p>
      </dgm:t>
    </dgm:pt>
    <dgm:pt modelId="{9C84FE4C-A68F-4D65-8007-DF10C2BE7AAF}">
      <dgm:prSet custT="1"/>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3CF48ACB-1317-4EB2-AA2B-B883441E6952}" type="parTrans" cxnId="{2FD32118-3B6E-494C-AD73-7F64978BEB8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54067B0E-74C6-4850-8C16-BEAC7E728DC2}" type="sibTrans" cxnId="{2FD32118-3B6E-494C-AD73-7F64978BEB8D}">
      <dgm:prSet/>
      <dgm:spPr/>
      <dgm:t>
        <a:bodyPr/>
        <a:lstStyle/>
        <a:p>
          <a:endParaRPr lang="en-US" sz="2000"/>
        </a:p>
      </dgm:t>
    </dgm:pt>
    <dgm:pt modelId="{D2E24E55-7A14-493C-AD8E-D88C13830292}" type="pres">
      <dgm:prSet presAssocID="{617AA16F-A75D-4CD9-8342-DF9DDC81E680}" presName="Name0" presStyleCnt="0">
        <dgm:presLayoutVars>
          <dgm:chMax val="1"/>
          <dgm:dir/>
          <dgm:animLvl val="ctr"/>
          <dgm:resizeHandles val="exact"/>
        </dgm:presLayoutVars>
      </dgm:prSet>
      <dgm:spPr/>
    </dgm:pt>
    <dgm:pt modelId="{9C8C0698-87F1-4D6A-8309-CE9F42E3D90D}" type="pres">
      <dgm:prSet presAssocID="{350D8165-5F78-49CA-A922-67B47595B5E3}" presName="centerShape" presStyleLbl="node0" presStyleIdx="0" presStyleCnt="1"/>
      <dgm:spPr/>
    </dgm:pt>
    <dgm:pt modelId="{AF171932-BD8F-4BF8-898F-8FC9C7B2E0B5}" type="pres">
      <dgm:prSet presAssocID="{5194D315-505A-4CEE-ACDB-ED918FEF750F}" presName="parTrans" presStyleLbl="sibTrans2D1" presStyleIdx="0" presStyleCnt="5"/>
      <dgm:spPr/>
    </dgm:pt>
    <dgm:pt modelId="{AF222FB8-21CC-4E9E-9B3E-9DE50267633F}" type="pres">
      <dgm:prSet presAssocID="{5194D315-505A-4CEE-ACDB-ED918FEF750F}" presName="connectorText" presStyleLbl="sibTrans2D1" presStyleIdx="0" presStyleCnt="5"/>
      <dgm:spPr/>
    </dgm:pt>
    <dgm:pt modelId="{791ADC49-9784-49C7-AE18-46EF2AA8B789}" type="pres">
      <dgm:prSet presAssocID="{8578C0EB-0EAB-4464-AA25-5E61BB3432F1}" presName="node" presStyleLbl="node1" presStyleIdx="0" presStyleCnt="5" custRadScaleRad="91988">
        <dgm:presLayoutVars>
          <dgm:bulletEnabled val="1"/>
        </dgm:presLayoutVars>
      </dgm:prSet>
      <dgm:spPr/>
    </dgm:pt>
    <dgm:pt modelId="{74181940-424D-4753-9DDB-2A7166196D79}" type="pres">
      <dgm:prSet presAssocID="{3CF48ACB-1317-4EB2-AA2B-B883441E6952}" presName="parTrans" presStyleLbl="sibTrans2D1" presStyleIdx="1" presStyleCnt="5"/>
      <dgm:spPr/>
    </dgm:pt>
    <dgm:pt modelId="{BDE26662-0CC9-48AE-8174-61DD3DECCD4D}" type="pres">
      <dgm:prSet presAssocID="{3CF48ACB-1317-4EB2-AA2B-B883441E6952}" presName="connectorText" presStyleLbl="sibTrans2D1" presStyleIdx="1" presStyleCnt="5"/>
      <dgm:spPr/>
    </dgm:pt>
    <dgm:pt modelId="{56AEDE9C-554C-4C14-A607-B92C9D4CF4A9}" type="pres">
      <dgm:prSet presAssocID="{9C84FE4C-A68F-4D65-8007-DF10C2BE7AAF}" presName="node" presStyleLbl="node1" presStyleIdx="1" presStyleCnt="5">
        <dgm:presLayoutVars>
          <dgm:bulletEnabled val="1"/>
        </dgm:presLayoutVars>
      </dgm:prSet>
      <dgm:spPr/>
    </dgm:pt>
    <dgm:pt modelId="{30E971FC-7A1E-4E20-A282-8432DE6EC829}" type="pres">
      <dgm:prSet presAssocID="{DDBFFEEE-8426-4FBD-99CB-AB2A48C511CC}" presName="parTrans" presStyleLbl="sibTrans2D1" presStyleIdx="2" presStyleCnt="5"/>
      <dgm:spPr/>
    </dgm:pt>
    <dgm:pt modelId="{8E1AF1DD-3E18-429D-B901-6CB5B776E01B}" type="pres">
      <dgm:prSet presAssocID="{DDBFFEEE-8426-4FBD-99CB-AB2A48C511CC}" presName="connectorText" presStyleLbl="sibTrans2D1" presStyleIdx="2" presStyleCnt="5"/>
      <dgm:spPr/>
    </dgm:pt>
    <dgm:pt modelId="{6463DC41-2514-4D1E-8699-D098BFBD0C10}" type="pres">
      <dgm:prSet presAssocID="{50EF66CA-A291-4D92-B224-39958D90714D}" presName="node" presStyleLbl="node1" presStyleIdx="2" presStyleCnt="5">
        <dgm:presLayoutVars>
          <dgm:bulletEnabled val="1"/>
        </dgm:presLayoutVars>
      </dgm:prSet>
      <dgm:spPr/>
    </dgm:pt>
    <dgm:pt modelId="{5D736462-AEB5-4745-A242-58D0629F80A1}" type="pres">
      <dgm:prSet presAssocID="{85FA6F04-0149-4F44-B001-A8AEDC0651E9}" presName="parTrans" presStyleLbl="sibTrans2D1" presStyleIdx="3" presStyleCnt="5"/>
      <dgm:spPr/>
    </dgm:pt>
    <dgm:pt modelId="{0EC9801C-0606-4702-8360-879EBC2FD906}" type="pres">
      <dgm:prSet presAssocID="{85FA6F04-0149-4F44-B001-A8AEDC0651E9}" presName="connectorText" presStyleLbl="sibTrans2D1" presStyleIdx="3" presStyleCnt="5"/>
      <dgm:spPr/>
    </dgm:pt>
    <dgm:pt modelId="{E84C28D5-188B-4923-9822-D5A59EB61941}" type="pres">
      <dgm:prSet presAssocID="{3ED40756-ACD8-428D-BC3F-6FF2215D4D8A}" presName="node" presStyleLbl="node1" presStyleIdx="3" presStyleCnt="5">
        <dgm:presLayoutVars>
          <dgm:bulletEnabled val="1"/>
        </dgm:presLayoutVars>
      </dgm:prSet>
      <dgm:spPr/>
    </dgm:pt>
    <dgm:pt modelId="{5897EFFB-0BC4-46F3-9024-18C23CF5B775}" type="pres">
      <dgm:prSet presAssocID="{DC9510C3-E96B-4744-A508-2703BF2C19B9}" presName="parTrans" presStyleLbl="sibTrans2D1" presStyleIdx="4" presStyleCnt="5"/>
      <dgm:spPr/>
    </dgm:pt>
    <dgm:pt modelId="{92D70B89-0F99-46B9-B9C2-48A86DF5D14E}" type="pres">
      <dgm:prSet presAssocID="{DC9510C3-E96B-4744-A508-2703BF2C19B9}" presName="connectorText" presStyleLbl="sibTrans2D1" presStyleIdx="4" presStyleCnt="5"/>
      <dgm:spPr/>
    </dgm:pt>
    <dgm:pt modelId="{5FF1D91C-D6DA-49B1-AB25-22A5C0232C12}" type="pres">
      <dgm:prSet presAssocID="{9F01A1F7-82B8-4A57-9904-2473B878EAAA}" presName="node" presStyleLbl="node1" presStyleIdx="4" presStyleCnt="5">
        <dgm:presLayoutVars>
          <dgm:bulletEnabled val="1"/>
        </dgm:presLayoutVars>
      </dgm:prSet>
      <dgm:spPr/>
    </dgm:pt>
  </dgm:ptLst>
  <dgm:cxnLst>
    <dgm:cxn modelId="{1BE77D06-94AF-4887-9C0D-F30D7BB37E5C}" type="presOf" srcId="{DDBFFEEE-8426-4FBD-99CB-AB2A48C511CC}" destId="{30E971FC-7A1E-4E20-A282-8432DE6EC829}" srcOrd="0" destOrd="0" presId="urn:microsoft.com/office/officeart/2005/8/layout/radial5"/>
    <dgm:cxn modelId="{B6B6620C-5D91-46D7-A261-DBB9A496AD32}" type="presOf" srcId="{617AA16F-A75D-4CD9-8342-DF9DDC81E680}" destId="{D2E24E55-7A14-493C-AD8E-D88C13830292}" srcOrd="0" destOrd="0" presId="urn:microsoft.com/office/officeart/2005/8/layout/radial5"/>
    <dgm:cxn modelId="{642A140E-0C57-4462-9A89-77F8FBBD8B66}" srcId="{350D8165-5F78-49CA-A922-67B47595B5E3}" destId="{8578C0EB-0EAB-4464-AA25-5E61BB3432F1}" srcOrd="0" destOrd="0" parTransId="{5194D315-505A-4CEE-ACDB-ED918FEF750F}" sibTransId="{68630BCA-D0C5-44FF-AEC3-603B5D553CC4}"/>
    <dgm:cxn modelId="{F550710F-7583-4A27-8A4B-4912962A2EC7}" type="presOf" srcId="{50EF66CA-A291-4D92-B224-39958D90714D}" destId="{6463DC41-2514-4D1E-8699-D098BFBD0C10}" srcOrd="0" destOrd="0" presId="urn:microsoft.com/office/officeart/2005/8/layout/radial5"/>
    <dgm:cxn modelId="{24384210-1727-4CAE-9938-048DDC0BE70D}" type="presOf" srcId="{DC9510C3-E96B-4744-A508-2703BF2C19B9}" destId="{5897EFFB-0BC4-46F3-9024-18C23CF5B775}" srcOrd="0" destOrd="0" presId="urn:microsoft.com/office/officeart/2005/8/layout/radial5"/>
    <dgm:cxn modelId="{2FD32118-3B6E-494C-AD73-7F64978BEB8D}" srcId="{350D8165-5F78-49CA-A922-67B47595B5E3}" destId="{9C84FE4C-A68F-4D65-8007-DF10C2BE7AAF}" srcOrd="1" destOrd="0" parTransId="{3CF48ACB-1317-4EB2-AA2B-B883441E6952}" sibTransId="{54067B0E-74C6-4850-8C16-BEAC7E728DC2}"/>
    <dgm:cxn modelId="{C42E9B1A-4474-460A-92B1-77F305BFC168}" srcId="{617AA16F-A75D-4CD9-8342-DF9DDC81E680}" destId="{350D8165-5F78-49CA-A922-67B47595B5E3}" srcOrd="0" destOrd="0" parTransId="{3E5DD025-83FC-4350-8E26-507105682732}" sibTransId="{F571E440-071C-498A-902C-B1418544DF71}"/>
    <dgm:cxn modelId="{46EC1724-2B03-425A-8A4A-5CB4BB6C89D5}" type="presOf" srcId="{5194D315-505A-4CEE-ACDB-ED918FEF750F}" destId="{AF171932-BD8F-4BF8-898F-8FC9C7B2E0B5}" srcOrd="0" destOrd="0" presId="urn:microsoft.com/office/officeart/2005/8/layout/radial5"/>
    <dgm:cxn modelId="{D78FE554-7A3E-4511-A489-561C33F454D3}" type="presOf" srcId="{85FA6F04-0149-4F44-B001-A8AEDC0651E9}" destId="{0EC9801C-0606-4702-8360-879EBC2FD906}" srcOrd="1" destOrd="0" presId="urn:microsoft.com/office/officeart/2005/8/layout/radial5"/>
    <dgm:cxn modelId="{51701858-8EA5-4013-9A5B-0396318A6078}" type="presOf" srcId="{3CF48ACB-1317-4EB2-AA2B-B883441E6952}" destId="{74181940-424D-4753-9DDB-2A7166196D79}" srcOrd="0" destOrd="0" presId="urn:microsoft.com/office/officeart/2005/8/layout/radial5"/>
    <dgm:cxn modelId="{2241A960-86D3-44F2-9177-59C62523BC55}" type="presOf" srcId="{350D8165-5F78-49CA-A922-67B47595B5E3}" destId="{9C8C0698-87F1-4D6A-8309-CE9F42E3D90D}" srcOrd="0" destOrd="0" presId="urn:microsoft.com/office/officeart/2005/8/layout/radial5"/>
    <dgm:cxn modelId="{60E1F762-FB5E-4220-8965-4ED2441A17BE}" type="presOf" srcId="{DDBFFEEE-8426-4FBD-99CB-AB2A48C511CC}" destId="{8E1AF1DD-3E18-429D-B901-6CB5B776E01B}" srcOrd="1" destOrd="0" presId="urn:microsoft.com/office/officeart/2005/8/layout/radial5"/>
    <dgm:cxn modelId="{F3D2BC70-0EB7-4076-880E-D3C4DE31B4BA}" type="presOf" srcId="{3ED40756-ACD8-428D-BC3F-6FF2215D4D8A}" destId="{E84C28D5-188B-4923-9822-D5A59EB61941}" srcOrd="0" destOrd="0" presId="urn:microsoft.com/office/officeart/2005/8/layout/radial5"/>
    <dgm:cxn modelId="{1CED9572-07BB-476F-9CF7-E7185D5FEFA9}" type="presOf" srcId="{5194D315-505A-4CEE-ACDB-ED918FEF750F}" destId="{AF222FB8-21CC-4E9E-9B3E-9DE50267633F}" srcOrd="1" destOrd="0" presId="urn:microsoft.com/office/officeart/2005/8/layout/radial5"/>
    <dgm:cxn modelId="{9803238B-24F3-40DA-AB9F-016E4175C51F}" type="presOf" srcId="{9F01A1F7-82B8-4A57-9904-2473B878EAAA}" destId="{5FF1D91C-D6DA-49B1-AB25-22A5C0232C12}" srcOrd="0" destOrd="0" presId="urn:microsoft.com/office/officeart/2005/8/layout/radial5"/>
    <dgm:cxn modelId="{EF5A3B8F-B440-49B1-A336-2EDA0CF79D33}" srcId="{350D8165-5F78-49CA-A922-67B47595B5E3}" destId="{9F01A1F7-82B8-4A57-9904-2473B878EAAA}" srcOrd="4" destOrd="0" parTransId="{DC9510C3-E96B-4744-A508-2703BF2C19B9}" sibTransId="{366F9B10-7522-482C-B343-2A7420F18C6F}"/>
    <dgm:cxn modelId="{83C8AFC9-59C5-409C-9440-A04E4E42819B}" srcId="{350D8165-5F78-49CA-A922-67B47595B5E3}" destId="{3ED40756-ACD8-428D-BC3F-6FF2215D4D8A}" srcOrd="3" destOrd="0" parTransId="{85FA6F04-0149-4F44-B001-A8AEDC0651E9}" sibTransId="{C2F879C1-93B3-49AC-BB88-108773C75613}"/>
    <dgm:cxn modelId="{D73F7BD6-AECB-4314-83B0-3673664A4321}" type="presOf" srcId="{DC9510C3-E96B-4744-A508-2703BF2C19B9}" destId="{92D70B89-0F99-46B9-B9C2-48A86DF5D14E}" srcOrd="1" destOrd="0" presId="urn:microsoft.com/office/officeart/2005/8/layout/radial5"/>
    <dgm:cxn modelId="{5C703AE9-E5C0-4622-BA63-DDF0DC591E9E}" type="presOf" srcId="{85FA6F04-0149-4F44-B001-A8AEDC0651E9}" destId="{5D736462-AEB5-4745-A242-58D0629F80A1}" srcOrd="0" destOrd="0" presId="urn:microsoft.com/office/officeart/2005/8/layout/radial5"/>
    <dgm:cxn modelId="{0DADB1EC-04E6-4CD8-89E5-5BD165FBADB5}" type="presOf" srcId="{3CF48ACB-1317-4EB2-AA2B-B883441E6952}" destId="{BDE26662-0CC9-48AE-8174-61DD3DECCD4D}" srcOrd="1" destOrd="0" presId="urn:microsoft.com/office/officeart/2005/8/layout/radial5"/>
    <dgm:cxn modelId="{AA7EB8F1-CB05-49E0-90D9-CC0284160DF4}" type="presOf" srcId="{8578C0EB-0EAB-4464-AA25-5E61BB3432F1}" destId="{791ADC49-9784-49C7-AE18-46EF2AA8B789}" srcOrd="0" destOrd="0" presId="urn:microsoft.com/office/officeart/2005/8/layout/radial5"/>
    <dgm:cxn modelId="{7935D6F1-0354-4E28-8736-C05E17EADA7E}" type="presOf" srcId="{9C84FE4C-A68F-4D65-8007-DF10C2BE7AAF}" destId="{56AEDE9C-554C-4C14-A607-B92C9D4CF4A9}" srcOrd="0" destOrd="0" presId="urn:microsoft.com/office/officeart/2005/8/layout/radial5"/>
    <dgm:cxn modelId="{B631C4F6-E8FB-400A-9689-CB5F16E9E5F1}" srcId="{350D8165-5F78-49CA-A922-67B47595B5E3}" destId="{50EF66CA-A291-4D92-B224-39958D90714D}" srcOrd="2" destOrd="0" parTransId="{DDBFFEEE-8426-4FBD-99CB-AB2A48C511CC}" sibTransId="{F8EEE10C-EC90-4492-B7F3-1CAA0FB4CDFD}"/>
    <dgm:cxn modelId="{A2D25E6D-DA84-46DA-8A40-0BE28C302FB5}" type="presParOf" srcId="{D2E24E55-7A14-493C-AD8E-D88C13830292}" destId="{9C8C0698-87F1-4D6A-8309-CE9F42E3D90D}" srcOrd="0" destOrd="0" presId="urn:microsoft.com/office/officeart/2005/8/layout/radial5"/>
    <dgm:cxn modelId="{9CBC934A-E984-42CD-BB2E-6FDBB8A7EAFF}" type="presParOf" srcId="{D2E24E55-7A14-493C-AD8E-D88C13830292}" destId="{AF171932-BD8F-4BF8-898F-8FC9C7B2E0B5}" srcOrd="1" destOrd="0" presId="urn:microsoft.com/office/officeart/2005/8/layout/radial5"/>
    <dgm:cxn modelId="{8526FD98-BE8C-49C1-9C78-BC1A398C434E}" type="presParOf" srcId="{AF171932-BD8F-4BF8-898F-8FC9C7B2E0B5}" destId="{AF222FB8-21CC-4E9E-9B3E-9DE50267633F}" srcOrd="0" destOrd="0" presId="urn:microsoft.com/office/officeart/2005/8/layout/radial5"/>
    <dgm:cxn modelId="{C198ABF0-1E78-4977-B219-425EEF40EE65}" type="presParOf" srcId="{D2E24E55-7A14-493C-AD8E-D88C13830292}" destId="{791ADC49-9784-49C7-AE18-46EF2AA8B789}" srcOrd="2" destOrd="0" presId="urn:microsoft.com/office/officeart/2005/8/layout/radial5"/>
    <dgm:cxn modelId="{D82A1B39-7214-4CF1-9615-601764D27DFE}" type="presParOf" srcId="{D2E24E55-7A14-493C-AD8E-D88C13830292}" destId="{74181940-424D-4753-9DDB-2A7166196D79}" srcOrd="3" destOrd="0" presId="urn:microsoft.com/office/officeart/2005/8/layout/radial5"/>
    <dgm:cxn modelId="{15F2519E-19B6-4EB2-A31A-BEF53661B5A7}" type="presParOf" srcId="{74181940-424D-4753-9DDB-2A7166196D79}" destId="{BDE26662-0CC9-48AE-8174-61DD3DECCD4D}" srcOrd="0" destOrd="0" presId="urn:microsoft.com/office/officeart/2005/8/layout/radial5"/>
    <dgm:cxn modelId="{D6B1726A-F0FB-42A3-8A56-F23728923889}" type="presParOf" srcId="{D2E24E55-7A14-493C-AD8E-D88C13830292}" destId="{56AEDE9C-554C-4C14-A607-B92C9D4CF4A9}" srcOrd="4" destOrd="0" presId="urn:microsoft.com/office/officeart/2005/8/layout/radial5"/>
    <dgm:cxn modelId="{0E9C4E54-2C48-4FF4-AE8A-9B1DCA7A0667}" type="presParOf" srcId="{D2E24E55-7A14-493C-AD8E-D88C13830292}" destId="{30E971FC-7A1E-4E20-A282-8432DE6EC829}" srcOrd="5" destOrd="0" presId="urn:microsoft.com/office/officeart/2005/8/layout/radial5"/>
    <dgm:cxn modelId="{97D6D655-33C0-4443-B4F0-AEF7B0773C9C}" type="presParOf" srcId="{30E971FC-7A1E-4E20-A282-8432DE6EC829}" destId="{8E1AF1DD-3E18-429D-B901-6CB5B776E01B}" srcOrd="0" destOrd="0" presId="urn:microsoft.com/office/officeart/2005/8/layout/radial5"/>
    <dgm:cxn modelId="{A49C0727-D55A-4BEE-B695-B8096EC1C729}" type="presParOf" srcId="{D2E24E55-7A14-493C-AD8E-D88C13830292}" destId="{6463DC41-2514-4D1E-8699-D098BFBD0C10}" srcOrd="6" destOrd="0" presId="urn:microsoft.com/office/officeart/2005/8/layout/radial5"/>
    <dgm:cxn modelId="{25530A26-B4AB-44D0-A7D2-CC79F8E02E75}" type="presParOf" srcId="{D2E24E55-7A14-493C-AD8E-D88C13830292}" destId="{5D736462-AEB5-4745-A242-58D0629F80A1}" srcOrd="7" destOrd="0" presId="urn:microsoft.com/office/officeart/2005/8/layout/radial5"/>
    <dgm:cxn modelId="{636C68EC-1527-4D9E-BF84-201EB504CE24}" type="presParOf" srcId="{5D736462-AEB5-4745-A242-58D0629F80A1}" destId="{0EC9801C-0606-4702-8360-879EBC2FD906}" srcOrd="0" destOrd="0" presId="urn:microsoft.com/office/officeart/2005/8/layout/radial5"/>
    <dgm:cxn modelId="{84D6D477-77AF-4C59-A512-43E51C7B664C}" type="presParOf" srcId="{D2E24E55-7A14-493C-AD8E-D88C13830292}" destId="{E84C28D5-188B-4923-9822-D5A59EB61941}" srcOrd="8" destOrd="0" presId="urn:microsoft.com/office/officeart/2005/8/layout/radial5"/>
    <dgm:cxn modelId="{A289974C-41B7-4C7A-A202-E44127905ADA}" type="presParOf" srcId="{D2E24E55-7A14-493C-AD8E-D88C13830292}" destId="{5897EFFB-0BC4-46F3-9024-18C23CF5B775}" srcOrd="9" destOrd="0" presId="urn:microsoft.com/office/officeart/2005/8/layout/radial5"/>
    <dgm:cxn modelId="{53A153E3-DF63-4740-9E3E-DCEBE742567F}" type="presParOf" srcId="{5897EFFB-0BC4-46F3-9024-18C23CF5B775}" destId="{92D70B89-0F99-46B9-B9C2-48A86DF5D14E}" srcOrd="0" destOrd="0" presId="urn:microsoft.com/office/officeart/2005/8/layout/radial5"/>
    <dgm:cxn modelId="{3AB76FCC-4687-402C-9D6E-5BBB5CF6CC5B}" type="presParOf" srcId="{D2E24E55-7A14-493C-AD8E-D88C13830292}" destId="{5FF1D91C-D6DA-49B1-AB25-22A5C0232C12}" srcOrd="10" destOrd="0" presId="urn:microsoft.com/office/officeart/2005/8/layout/radial5"/>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638AC9-A5AF-46B2-851A-3F5FE1EF622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1C614380-A9AF-414D-A417-CA493AB96823}">
      <dgm:prSet phldrT="[Text]" custT="1"/>
      <dgm:spPr>
        <a:solidFill>
          <a:srgbClr val="00B050"/>
        </a:solidFill>
      </dgm:spPr>
      <dgm:t>
        <a:bodyPr/>
        <a:lstStyle/>
        <a:p>
          <a:r>
            <a:rPr lang="en-GB" sz="2800" b="1" dirty="0">
              <a:solidFill>
                <a:srgbClr val="FFFF00"/>
              </a:solidFill>
            </a:rPr>
            <a:t>Location </a:t>
          </a:r>
          <a:r>
            <a:rPr lang="en-GB" sz="2400" b="1" dirty="0">
              <a:solidFill>
                <a:srgbClr val="FFFF00"/>
              </a:solidFill>
            </a:rPr>
            <a:t> </a:t>
          </a:r>
        </a:p>
        <a:p>
          <a:r>
            <a:rPr lang="en-GB" sz="2400" b="0" dirty="0"/>
            <a:t>Aspirational Districts, </a:t>
          </a:r>
        </a:p>
        <a:p>
          <a:r>
            <a:rPr lang="en-GB" sz="2400" b="0" dirty="0"/>
            <a:t>Tribal Districts</a:t>
          </a:r>
        </a:p>
      </dgm:t>
    </dgm:pt>
    <dgm:pt modelId="{02A53660-4B31-4C5E-BA8E-C4D3E69A78BD}" type="parTrans" cxnId="{F26E62B9-A9B8-44C7-86F5-A8FFB3FCCA61}">
      <dgm:prSet/>
      <dgm:spPr/>
      <dgm:t>
        <a:bodyPr/>
        <a:lstStyle/>
        <a:p>
          <a:endParaRPr lang="en-GB"/>
        </a:p>
      </dgm:t>
    </dgm:pt>
    <dgm:pt modelId="{16CBDFE0-7B46-4545-BA86-57C76065B843}" type="sibTrans" cxnId="{F26E62B9-A9B8-44C7-86F5-A8FFB3FCCA61}">
      <dgm:prSet/>
      <dgm:spPr/>
      <dgm:t>
        <a:bodyPr/>
        <a:lstStyle/>
        <a:p>
          <a:endParaRPr lang="en-GB"/>
        </a:p>
      </dgm:t>
    </dgm:pt>
    <dgm:pt modelId="{BCC0C2AC-9B89-406E-B714-BDA3EA0780A3}">
      <dgm:prSet phldrT="[Text]" custT="1"/>
      <dgm:spPr>
        <a:solidFill>
          <a:schemeClr val="accent5">
            <a:lumMod val="75000"/>
          </a:schemeClr>
        </a:solidFill>
      </dgm:spPr>
      <dgm:t>
        <a:bodyPr/>
        <a:lstStyle/>
        <a:p>
          <a:r>
            <a:rPr lang="en-GB" sz="2000" b="1" dirty="0">
              <a:solidFill>
                <a:srgbClr val="FFFF00"/>
              </a:solidFill>
            </a:rPr>
            <a:t>Infrastructure</a:t>
          </a:r>
          <a:r>
            <a:rPr lang="en-GB" sz="1900" b="1" dirty="0">
              <a:solidFill>
                <a:srgbClr val="FFFF00"/>
              </a:solidFill>
            </a:rPr>
            <a:t> </a:t>
          </a:r>
        </a:p>
        <a:p>
          <a:r>
            <a:rPr lang="en-GB" sz="1900" b="0" dirty="0"/>
            <a:t>Facilities that have basic infrastructure in place (Low hanging fruits)</a:t>
          </a:r>
        </a:p>
        <a:p>
          <a:r>
            <a:rPr lang="en-GB" sz="1900" b="0" dirty="0"/>
            <a:t>Facilities that require augmentation/modification</a:t>
          </a:r>
        </a:p>
      </dgm:t>
    </dgm:pt>
    <dgm:pt modelId="{8FF7B7B9-098F-4EC9-96FE-F8877116FF9A}" type="parTrans" cxnId="{35E2B402-F748-499C-A0CE-897E14EFEE6E}">
      <dgm:prSet/>
      <dgm:spPr/>
      <dgm:t>
        <a:bodyPr/>
        <a:lstStyle/>
        <a:p>
          <a:endParaRPr lang="en-GB"/>
        </a:p>
      </dgm:t>
    </dgm:pt>
    <dgm:pt modelId="{7039EC9E-E344-4D46-A8E2-B0D96D607A2F}" type="sibTrans" cxnId="{35E2B402-F748-499C-A0CE-897E14EFEE6E}">
      <dgm:prSet/>
      <dgm:spPr/>
      <dgm:t>
        <a:bodyPr/>
        <a:lstStyle/>
        <a:p>
          <a:endParaRPr lang="en-GB"/>
        </a:p>
      </dgm:t>
    </dgm:pt>
    <dgm:pt modelId="{22209DA7-9C6A-478B-8680-D9792329AF12}">
      <dgm:prSet phldrT="[Text]" custT="1"/>
      <dgm:spPr>
        <a:solidFill>
          <a:schemeClr val="accent2"/>
        </a:solidFill>
      </dgm:spPr>
      <dgm:t>
        <a:bodyPr/>
        <a:lstStyle/>
        <a:p>
          <a:pPr>
            <a:lnSpc>
              <a:spcPct val="90000"/>
            </a:lnSpc>
            <a:spcAft>
              <a:spcPts val="0"/>
            </a:spcAft>
            <a:buNone/>
          </a:pPr>
          <a:endParaRPr lang="en-GB" sz="2400" b="1" dirty="0"/>
        </a:p>
        <a:p>
          <a:pPr>
            <a:lnSpc>
              <a:spcPct val="100000"/>
            </a:lnSpc>
            <a:spcAft>
              <a:spcPts val="0"/>
            </a:spcAft>
            <a:buNone/>
          </a:pPr>
          <a:r>
            <a:rPr lang="en-GB" sz="2800" b="1" dirty="0">
              <a:solidFill>
                <a:srgbClr val="FFFF00"/>
              </a:solidFill>
            </a:rPr>
            <a:t>Services</a:t>
          </a:r>
        </a:p>
        <a:p>
          <a:pPr>
            <a:lnSpc>
              <a:spcPct val="100000"/>
            </a:lnSpc>
            <a:spcAft>
              <a:spcPts val="0"/>
            </a:spcAft>
            <a:buNone/>
          </a:pPr>
          <a:r>
            <a:rPr lang="en-GB" sz="2200" b="1" dirty="0"/>
            <a:t>NCD, </a:t>
          </a:r>
        </a:p>
        <a:p>
          <a:pPr>
            <a:lnSpc>
              <a:spcPct val="100000"/>
            </a:lnSpc>
            <a:spcAft>
              <a:spcPts val="0"/>
            </a:spcAft>
            <a:buNone/>
          </a:pPr>
          <a:r>
            <a:rPr lang="en-GB" sz="2200" b="1" dirty="0"/>
            <a:t>Mental Health, </a:t>
          </a:r>
        </a:p>
        <a:p>
          <a:pPr>
            <a:lnSpc>
              <a:spcPct val="100000"/>
            </a:lnSpc>
            <a:spcAft>
              <a:spcPts val="0"/>
            </a:spcAft>
            <a:buNone/>
          </a:pPr>
          <a:r>
            <a:rPr lang="en-GB" sz="2200" b="1" dirty="0"/>
            <a:t>Elderly Care &amp;</a:t>
          </a:r>
        </a:p>
        <a:p>
          <a:pPr>
            <a:lnSpc>
              <a:spcPct val="100000"/>
            </a:lnSpc>
            <a:spcAft>
              <a:spcPts val="0"/>
            </a:spcAft>
            <a:buNone/>
          </a:pPr>
          <a:r>
            <a:rPr lang="en-GB" sz="2200" b="1" dirty="0"/>
            <a:t>Palliative Care</a:t>
          </a:r>
        </a:p>
        <a:p>
          <a:pPr>
            <a:lnSpc>
              <a:spcPct val="90000"/>
            </a:lnSpc>
            <a:spcAft>
              <a:spcPts val="0"/>
            </a:spcAft>
            <a:buNone/>
          </a:pPr>
          <a:endParaRPr lang="en-GB" sz="2100" dirty="0"/>
        </a:p>
      </dgm:t>
    </dgm:pt>
    <dgm:pt modelId="{DDA0D500-FE8C-49F6-879E-22569961A220}" type="parTrans" cxnId="{9406ED40-9D08-44CE-B75D-1A737F5AD769}">
      <dgm:prSet/>
      <dgm:spPr/>
      <dgm:t>
        <a:bodyPr/>
        <a:lstStyle/>
        <a:p>
          <a:endParaRPr lang="en-GB"/>
        </a:p>
      </dgm:t>
    </dgm:pt>
    <dgm:pt modelId="{20714B70-8786-4ACF-94A4-4B00F81E056E}" type="sibTrans" cxnId="{9406ED40-9D08-44CE-B75D-1A737F5AD769}">
      <dgm:prSet/>
      <dgm:spPr/>
      <dgm:t>
        <a:bodyPr/>
        <a:lstStyle/>
        <a:p>
          <a:endParaRPr lang="en-GB"/>
        </a:p>
      </dgm:t>
    </dgm:pt>
    <dgm:pt modelId="{1B63D295-BB9A-4405-B073-E8EB3EF849D1}">
      <dgm:prSet custT="1"/>
      <dgm:spPr>
        <a:solidFill>
          <a:srgbClr val="7030A0"/>
        </a:solidFill>
      </dgm:spPr>
      <dgm:t>
        <a:bodyPr/>
        <a:lstStyle/>
        <a:p>
          <a:pPr>
            <a:spcAft>
              <a:spcPts val="0"/>
            </a:spcAft>
          </a:pPr>
          <a:r>
            <a:rPr lang="en-GB" sz="2400" b="1" dirty="0">
              <a:solidFill>
                <a:srgbClr val="FFFF00"/>
              </a:solidFill>
            </a:rPr>
            <a:t>HR</a:t>
          </a:r>
        </a:p>
        <a:p>
          <a:pPr>
            <a:spcAft>
              <a:spcPct val="35000"/>
            </a:spcAft>
          </a:pPr>
          <a:r>
            <a:rPr lang="en-GB" sz="2100" b="0" dirty="0"/>
            <a:t>In Position Staff at the facility (E.g. MO at PHC)</a:t>
          </a:r>
        </a:p>
        <a:p>
          <a:pPr>
            <a:spcAft>
              <a:spcPct val="35000"/>
            </a:spcAft>
          </a:pPr>
          <a:r>
            <a:rPr lang="en-IN" sz="2100" dirty="0"/>
            <a:t>Performance linked payment and Team based indicators</a:t>
          </a:r>
          <a:endParaRPr lang="en-GB" sz="2100" b="0" dirty="0"/>
        </a:p>
      </dgm:t>
    </dgm:pt>
    <dgm:pt modelId="{D361BDEA-49D8-40E1-8D22-34BAF7737E35}" type="parTrans" cxnId="{D44FCF96-67B2-4218-B3AD-31A4B1541AB5}">
      <dgm:prSet/>
      <dgm:spPr/>
      <dgm:t>
        <a:bodyPr/>
        <a:lstStyle/>
        <a:p>
          <a:endParaRPr lang="en-GB"/>
        </a:p>
      </dgm:t>
    </dgm:pt>
    <dgm:pt modelId="{5F05C765-BEA4-4C06-A62F-10ADC019E5FB}" type="sibTrans" cxnId="{D44FCF96-67B2-4218-B3AD-31A4B1541AB5}">
      <dgm:prSet/>
      <dgm:spPr/>
      <dgm:t>
        <a:bodyPr/>
        <a:lstStyle/>
        <a:p>
          <a:endParaRPr lang="en-GB"/>
        </a:p>
      </dgm:t>
    </dgm:pt>
    <dgm:pt modelId="{DFD95570-36AA-4A4A-A693-A0F7490362CA}">
      <dgm:prSet/>
      <dgm:spPr>
        <a:solidFill>
          <a:schemeClr val="bg2">
            <a:lumMod val="50000"/>
          </a:schemeClr>
        </a:solidFill>
      </dgm:spPr>
      <dgm:t>
        <a:bodyPr/>
        <a:lstStyle/>
        <a:p>
          <a:r>
            <a:rPr lang="en-GB" b="1" dirty="0">
              <a:solidFill>
                <a:schemeClr val="bg1"/>
              </a:solidFill>
            </a:rPr>
            <a:t>Capacity Building</a:t>
          </a:r>
        </a:p>
        <a:p>
          <a:r>
            <a:rPr lang="en-GB" b="0" dirty="0">
              <a:solidFill>
                <a:srgbClr val="002060"/>
              </a:solidFill>
            </a:rPr>
            <a:t>MO and CHO</a:t>
          </a:r>
        </a:p>
      </dgm:t>
    </dgm:pt>
    <dgm:pt modelId="{5956DF32-6A68-44E0-BC3B-E2373C05031A}" type="parTrans" cxnId="{1F06AF7D-A7A5-49AA-98CF-657B0FF23C1B}">
      <dgm:prSet/>
      <dgm:spPr/>
      <dgm:t>
        <a:bodyPr/>
        <a:lstStyle/>
        <a:p>
          <a:endParaRPr lang="en-GB"/>
        </a:p>
      </dgm:t>
    </dgm:pt>
    <dgm:pt modelId="{9B50576D-4871-4006-90D3-23DDFF772B78}" type="sibTrans" cxnId="{1F06AF7D-A7A5-49AA-98CF-657B0FF23C1B}">
      <dgm:prSet/>
      <dgm:spPr/>
      <dgm:t>
        <a:bodyPr/>
        <a:lstStyle/>
        <a:p>
          <a:endParaRPr lang="en-GB"/>
        </a:p>
      </dgm:t>
    </dgm:pt>
    <dgm:pt modelId="{3D0AFA3B-A11B-214F-886D-4D7560169FDA}">
      <dgm:prSet/>
      <dgm:spPr>
        <a:solidFill>
          <a:srgbClr val="C00000"/>
        </a:solidFill>
      </dgm:spPr>
      <dgm:t>
        <a:bodyPr/>
        <a:lstStyle/>
        <a:p>
          <a:r>
            <a:rPr lang="en-GB" b="1" dirty="0"/>
            <a:t>Drugs &amp; Diagnostics</a:t>
          </a:r>
        </a:p>
      </dgm:t>
    </dgm:pt>
    <dgm:pt modelId="{5FEE2EC8-49B1-3241-8682-70AFC37F7A73}" type="parTrans" cxnId="{51E57E01-A408-9B4A-B0F0-EA8436D9592F}">
      <dgm:prSet/>
      <dgm:spPr/>
      <dgm:t>
        <a:bodyPr/>
        <a:lstStyle/>
        <a:p>
          <a:endParaRPr lang="en-GB"/>
        </a:p>
      </dgm:t>
    </dgm:pt>
    <dgm:pt modelId="{F2D38D76-9F44-104A-BB7E-3E1087802103}" type="sibTrans" cxnId="{51E57E01-A408-9B4A-B0F0-EA8436D9592F}">
      <dgm:prSet/>
      <dgm:spPr/>
      <dgm:t>
        <a:bodyPr/>
        <a:lstStyle/>
        <a:p>
          <a:endParaRPr lang="en-GB"/>
        </a:p>
      </dgm:t>
    </dgm:pt>
    <dgm:pt modelId="{D3B3FEBE-84FD-4BE8-9B58-BDA3AA9C9312}" type="pres">
      <dgm:prSet presAssocID="{82638AC9-A5AF-46B2-851A-3F5FE1EF6225}" presName="diagram" presStyleCnt="0">
        <dgm:presLayoutVars>
          <dgm:dir/>
          <dgm:resizeHandles val="exact"/>
        </dgm:presLayoutVars>
      </dgm:prSet>
      <dgm:spPr/>
    </dgm:pt>
    <dgm:pt modelId="{669F35B5-34FA-4FDD-BE1D-F6740443275F}" type="pres">
      <dgm:prSet presAssocID="{1C614380-A9AF-414D-A417-CA493AB96823}" presName="node" presStyleLbl="node1" presStyleIdx="0" presStyleCnt="6">
        <dgm:presLayoutVars>
          <dgm:bulletEnabled val="1"/>
        </dgm:presLayoutVars>
      </dgm:prSet>
      <dgm:spPr/>
    </dgm:pt>
    <dgm:pt modelId="{580B9B89-DE37-4D35-9995-0E31C9A4B548}" type="pres">
      <dgm:prSet presAssocID="{16CBDFE0-7B46-4545-BA86-57C76065B843}" presName="sibTrans" presStyleCnt="0"/>
      <dgm:spPr/>
    </dgm:pt>
    <dgm:pt modelId="{EA79986C-A177-43D6-81EC-36D814D27F62}" type="pres">
      <dgm:prSet presAssocID="{BCC0C2AC-9B89-406E-B714-BDA3EA0780A3}" presName="node" presStyleLbl="node1" presStyleIdx="1" presStyleCnt="6">
        <dgm:presLayoutVars>
          <dgm:bulletEnabled val="1"/>
        </dgm:presLayoutVars>
      </dgm:prSet>
      <dgm:spPr/>
    </dgm:pt>
    <dgm:pt modelId="{6E86217B-00D7-4368-9033-582976003E40}" type="pres">
      <dgm:prSet presAssocID="{7039EC9E-E344-4D46-A8E2-B0D96D607A2F}" presName="sibTrans" presStyleCnt="0"/>
      <dgm:spPr/>
    </dgm:pt>
    <dgm:pt modelId="{FDD467A1-5F3B-473F-A7A6-585CB88F7480}" type="pres">
      <dgm:prSet presAssocID="{3D0AFA3B-A11B-214F-886D-4D7560169FDA}" presName="node" presStyleLbl="node1" presStyleIdx="2" presStyleCnt="6">
        <dgm:presLayoutVars>
          <dgm:bulletEnabled val="1"/>
        </dgm:presLayoutVars>
      </dgm:prSet>
      <dgm:spPr/>
    </dgm:pt>
    <dgm:pt modelId="{60455233-408C-4621-9C34-25B172795C07}" type="pres">
      <dgm:prSet presAssocID="{F2D38D76-9F44-104A-BB7E-3E1087802103}" presName="sibTrans" presStyleCnt="0"/>
      <dgm:spPr/>
    </dgm:pt>
    <dgm:pt modelId="{D27FCE67-CD1D-4AA7-9EE6-4FA711A3D8FE}" type="pres">
      <dgm:prSet presAssocID="{1B63D295-BB9A-4405-B073-E8EB3EF849D1}" presName="node" presStyleLbl="node1" presStyleIdx="3" presStyleCnt="6">
        <dgm:presLayoutVars>
          <dgm:bulletEnabled val="1"/>
        </dgm:presLayoutVars>
      </dgm:prSet>
      <dgm:spPr/>
    </dgm:pt>
    <dgm:pt modelId="{44C51ACC-99DB-41E0-A269-1D5650E8FE0A}" type="pres">
      <dgm:prSet presAssocID="{5F05C765-BEA4-4C06-A62F-10ADC019E5FB}" presName="sibTrans" presStyleCnt="0"/>
      <dgm:spPr/>
    </dgm:pt>
    <dgm:pt modelId="{21D87684-0FD0-4746-9E0B-92DB96D0932B}" type="pres">
      <dgm:prSet presAssocID="{DFD95570-36AA-4A4A-A693-A0F7490362CA}" presName="node" presStyleLbl="node1" presStyleIdx="4" presStyleCnt="6">
        <dgm:presLayoutVars>
          <dgm:bulletEnabled val="1"/>
        </dgm:presLayoutVars>
      </dgm:prSet>
      <dgm:spPr/>
    </dgm:pt>
    <dgm:pt modelId="{9342162D-009D-43D3-A432-0E4CA9101CEF}" type="pres">
      <dgm:prSet presAssocID="{9B50576D-4871-4006-90D3-23DDFF772B78}" presName="sibTrans" presStyleCnt="0"/>
      <dgm:spPr/>
    </dgm:pt>
    <dgm:pt modelId="{B6F55934-0252-4649-ADE5-511B358E2E6F}" type="pres">
      <dgm:prSet presAssocID="{22209DA7-9C6A-478B-8680-D9792329AF12}" presName="node" presStyleLbl="node1" presStyleIdx="5" presStyleCnt="6" custScaleX="104792" custScaleY="97016" custLinFactNeighborY="612">
        <dgm:presLayoutVars>
          <dgm:bulletEnabled val="1"/>
        </dgm:presLayoutVars>
      </dgm:prSet>
      <dgm:spPr/>
    </dgm:pt>
  </dgm:ptLst>
  <dgm:cxnLst>
    <dgm:cxn modelId="{51E57E01-A408-9B4A-B0F0-EA8436D9592F}" srcId="{82638AC9-A5AF-46B2-851A-3F5FE1EF6225}" destId="{3D0AFA3B-A11B-214F-886D-4D7560169FDA}" srcOrd="2" destOrd="0" parTransId="{5FEE2EC8-49B1-3241-8682-70AFC37F7A73}" sibTransId="{F2D38D76-9F44-104A-BB7E-3E1087802103}"/>
    <dgm:cxn modelId="{35E2B402-F748-499C-A0CE-897E14EFEE6E}" srcId="{82638AC9-A5AF-46B2-851A-3F5FE1EF6225}" destId="{BCC0C2AC-9B89-406E-B714-BDA3EA0780A3}" srcOrd="1" destOrd="0" parTransId="{8FF7B7B9-098F-4EC9-96FE-F8877116FF9A}" sibTransId="{7039EC9E-E344-4D46-A8E2-B0D96D607A2F}"/>
    <dgm:cxn modelId="{9406ED40-9D08-44CE-B75D-1A737F5AD769}" srcId="{82638AC9-A5AF-46B2-851A-3F5FE1EF6225}" destId="{22209DA7-9C6A-478B-8680-D9792329AF12}" srcOrd="5" destOrd="0" parTransId="{DDA0D500-FE8C-49F6-879E-22569961A220}" sibTransId="{20714B70-8786-4ACF-94A4-4B00F81E056E}"/>
    <dgm:cxn modelId="{F8E1BD51-9FD9-491F-AF45-3AB71DC82E2C}" type="presOf" srcId="{3D0AFA3B-A11B-214F-886D-4D7560169FDA}" destId="{FDD467A1-5F3B-473F-A7A6-585CB88F7480}" srcOrd="0" destOrd="0" presId="urn:microsoft.com/office/officeart/2005/8/layout/default"/>
    <dgm:cxn modelId="{1F06AF7D-A7A5-49AA-98CF-657B0FF23C1B}" srcId="{82638AC9-A5AF-46B2-851A-3F5FE1EF6225}" destId="{DFD95570-36AA-4A4A-A693-A0F7490362CA}" srcOrd="4" destOrd="0" parTransId="{5956DF32-6A68-44E0-BC3B-E2373C05031A}" sibTransId="{9B50576D-4871-4006-90D3-23DDFF772B78}"/>
    <dgm:cxn modelId="{38EDC989-FBDD-4317-B060-78AD2DD66ED5}" type="presOf" srcId="{22209DA7-9C6A-478B-8680-D9792329AF12}" destId="{B6F55934-0252-4649-ADE5-511B358E2E6F}" srcOrd="0" destOrd="0" presId="urn:microsoft.com/office/officeart/2005/8/layout/default"/>
    <dgm:cxn modelId="{93E8388E-9708-49BB-BC8E-54F74D46FA30}" type="presOf" srcId="{82638AC9-A5AF-46B2-851A-3F5FE1EF6225}" destId="{D3B3FEBE-84FD-4BE8-9B58-BDA3AA9C9312}" srcOrd="0" destOrd="0" presId="urn:microsoft.com/office/officeart/2005/8/layout/default"/>
    <dgm:cxn modelId="{347F2E8F-21A8-459E-AA44-7E0FA5B92F14}" type="presOf" srcId="{1C614380-A9AF-414D-A417-CA493AB96823}" destId="{669F35B5-34FA-4FDD-BE1D-F6740443275F}" srcOrd="0" destOrd="0" presId="urn:microsoft.com/office/officeart/2005/8/layout/default"/>
    <dgm:cxn modelId="{E4DB8292-1A09-4E1B-B4D5-E7CF64189EE5}" type="presOf" srcId="{1B63D295-BB9A-4405-B073-E8EB3EF849D1}" destId="{D27FCE67-CD1D-4AA7-9EE6-4FA711A3D8FE}" srcOrd="0" destOrd="0" presId="urn:microsoft.com/office/officeart/2005/8/layout/default"/>
    <dgm:cxn modelId="{D44FCF96-67B2-4218-B3AD-31A4B1541AB5}" srcId="{82638AC9-A5AF-46B2-851A-3F5FE1EF6225}" destId="{1B63D295-BB9A-4405-B073-E8EB3EF849D1}" srcOrd="3" destOrd="0" parTransId="{D361BDEA-49D8-40E1-8D22-34BAF7737E35}" sibTransId="{5F05C765-BEA4-4C06-A62F-10ADC019E5FB}"/>
    <dgm:cxn modelId="{DAC373A5-B2D8-432E-92CC-638A96517D75}" type="presOf" srcId="{DFD95570-36AA-4A4A-A693-A0F7490362CA}" destId="{21D87684-0FD0-4746-9E0B-92DB96D0932B}" srcOrd="0" destOrd="0" presId="urn:microsoft.com/office/officeart/2005/8/layout/default"/>
    <dgm:cxn modelId="{F26E62B9-A9B8-44C7-86F5-A8FFB3FCCA61}" srcId="{82638AC9-A5AF-46B2-851A-3F5FE1EF6225}" destId="{1C614380-A9AF-414D-A417-CA493AB96823}" srcOrd="0" destOrd="0" parTransId="{02A53660-4B31-4C5E-BA8E-C4D3E69A78BD}" sibTransId="{16CBDFE0-7B46-4545-BA86-57C76065B843}"/>
    <dgm:cxn modelId="{33BC6CF9-A4A9-4B31-91AD-BE2FA01396BB}" type="presOf" srcId="{BCC0C2AC-9B89-406E-B714-BDA3EA0780A3}" destId="{EA79986C-A177-43D6-81EC-36D814D27F62}" srcOrd="0" destOrd="0" presId="urn:microsoft.com/office/officeart/2005/8/layout/default"/>
    <dgm:cxn modelId="{8AA6BEFA-A840-4ABC-B05A-F3BD1E705FC7}" type="presParOf" srcId="{D3B3FEBE-84FD-4BE8-9B58-BDA3AA9C9312}" destId="{669F35B5-34FA-4FDD-BE1D-F6740443275F}" srcOrd="0" destOrd="0" presId="urn:microsoft.com/office/officeart/2005/8/layout/default"/>
    <dgm:cxn modelId="{594798D0-7060-4275-A591-239B47D4FAA6}" type="presParOf" srcId="{D3B3FEBE-84FD-4BE8-9B58-BDA3AA9C9312}" destId="{580B9B89-DE37-4D35-9995-0E31C9A4B548}" srcOrd="1" destOrd="0" presId="urn:microsoft.com/office/officeart/2005/8/layout/default"/>
    <dgm:cxn modelId="{CA600FC4-5A75-4081-808B-EC9C17D4AB5C}" type="presParOf" srcId="{D3B3FEBE-84FD-4BE8-9B58-BDA3AA9C9312}" destId="{EA79986C-A177-43D6-81EC-36D814D27F62}" srcOrd="2" destOrd="0" presId="urn:microsoft.com/office/officeart/2005/8/layout/default"/>
    <dgm:cxn modelId="{384FB0BC-D78B-4747-B4EF-EAB27B32F5E6}" type="presParOf" srcId="{D3B3FEBE-84FD-4BE8-9B58-BDA3AA9C9312}" destId="{6E86217B-00D7-4368-9033-582976003E40}" srcOrd="3" destOrd="0" presId="urn:microsoft.com/office/officeart/2005/8/layout/default"/>
    <dgm:cxn modelId="{8260FB38-141D-4021-8C56-7204AF3F6758}" type="presParOf" srcId="{D3B3FEBE-84FD-4BE8-9B58-BDA3AA9C9312}" destId="{FDD467A1-5F3B-473F-A7A6-585CB88F7480}" srcOrd="4" destOrd="0" presId="urn:microsoft.com/office/officeart/2005/8/layout/default"/>
    <dgm:cxn modelId="{1A6AAF7D-6DCD-4181-8660-B0074E76B5BC}" type="presParOf" srcId="{D3B3FEBE-84FD-4BE8-9B58-BDA3AA9C9312}" destId="{60455233-408C-4621-9C34-25B172795C07}" srcOrd="5" destOrd="0" presId="urn:microsoft.com/office/officeart/2005/8/layout/default"/>
    <dgm:cxn modelId="{736F9966-78FC-4D86-9DE6-C39CE76B18FB}" type="presParOf" srcId="{D3B3FEBE-84FD-4BE8-9B58-BDA3AA9C9312}" destId="{D27FCE67-CD1D-4AA7-9EE6-4FA711A3D8FE}" srcOrd="6" destOrd="0" presId="urn:microsoft.com/office/officeart/2005/8/layout/default"/>
    <dgm:cxn modelId="{49250B40-93FD-4C5D-87C4-D4C7D4AD45FE}" type="presParOf" srcId="{D3B3FEBE-84FD-4BE8-9B58-BDA3AA9C9312}" destId="{44C51ACC-99DB-41E0-A269-1D5650E8FE0A}" srcOrd="7" destOrd="0" presId="urn:microsoft.com/office/officeart/2005/8/layout/default"/>
    <dgm:cxn modelId="{5D41DA0E-CEE7-45DF-BAF0-E61F24111D99}" type="presParOf" srcId="{D3B3FEBE-84FD-4BE8-9B58-BDA3AA9C9312}" destId="{21D87684-0FD0-4746-9E0B-92DB96D0932B}" srcOrd="8" destOrd="0" presId="urn:microsoft.com/office/officeart/2005/8/layout/default"/>
    <dgm:cxn modelId="{00749E31-EDA7-4319-BC4F-6B2770CFA053}" type="presParOf" srcId="{D3B3FEBE-84FD-4BE8-9B58-BDA3AA9C9312}" destId="{9342162D-009D-43D3-A432-0E4CA9101CEF}" srcOrd="9" destOrd="0" presId="urn:microsoft.com/office/officeart/2005/8/layout/default"/>
    <dgm:cxn modelId="{627E6979-7FD5-4013-BBFB-B412E254BE41}" type="presParOf" srcId="{D3B3FEBE-84FD-4BE8-9B58-BDA3AA9C9312}" destId="{B6F55934-0252-4649-ADE5-511B358E2E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0C05D-1328-4138-93AA-0936326B19AD}">
      <dsp:nvSpPr>
        <dsp:cNvPr id="0" name=""/>
        <dsp:cNvSpPr/>
      </dsp:nvSpPr>
      <dsp:spPr>
        <a:xfrm>
          <a:off x="0" y="30593"/>
          <a:ext cx="8087096" cy="102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t>Concept of Comprehensive Primary Health Care</a:t>
          </a:r>
          <a:endParaRPr lang="en-US" sz="2800" b="1" kern="1200" dirty="0"/>
        </a:p>
      </dsp:txBody>
      <dsp:txXfrm>
        <a:off x="50261" y="80854"/>
        <a:ext cx="7986574" cy="929078"/>
      </dsp:txXfrm>
    </dsp:sp>
    <dsp:sp modelId="{6367E1F4-3019-4555-8CDD-7CA87250B09C}">
      <dsp:nvSpPr>
        <dsp:cNvPr id="0" name=""/>
        <dsp:cNvSpPr/>
      </dsp:nvSpPr>
      <dsp:spPr>
        <a:xfrm>
          <a:off x="0" y="1218593"/>
          <a:ext cx="8087096" cy="1029600"/>
        </a:xfrm>
        <a:prstGeom prst="roundRect">
          <a:avLst/>
        </a:prstGeom>
        <a:solidFill>
          <a:schemeClr val="accent5">
            <a:hueOff val="-759918"/>
            <a:satOff val="803"/>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Key elements of </a:t>
          </a:r>
          <a:r>
            <a:rPr lang="en-IN" sz="2800" b="1" kern="1200" dirty="0"/>
            <a:t>AB-HWC</a:t>
          </a:r>
          <a:endParaRPr lang="en-US" sz="2800" b="1" kern="1200" dirty="0"/>
        </a:p>
      </dsp:txBody>
      <dsp:txXfrm>
        <a:off x="50261" y="1268854"/>
        <a:ext cx="7986574" cy="929078"/>
      </dsp:txXfrm>
    </dsp:sp>
    <dsp:sp modelId="{9F4FC8FA-E6BD-43E2-9691-03F879AB4E38}">
      <dsp:nvSpPr>
        <dsp:cNvPr id="0" name=""/>
        <dsp:cNvSpPr/>
      </dsp:nvSpPr>
      <dsp:spPr>
        <a:xfrm>
          <a:off x="0" y="2406593"/>
          <a:ext cx="8087096" cy="1029600"/>
        </a:xfrm>
        <a:prstGeom prst="roundRect">
          <a:avLst/>
        </a:prstGeom>
        <a:solidFill>
          <a:schemeClr val="accent5">
            <a:hueOff val="-1519836"/>
            <a:satOff val="1607"/>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t>GRANTS - 15th FC and PM-ABHIM</a:t>
          </a:r>
          <a:endParaRPr lang="en-US" sz="2800" b="1" kern="1200" dirty="0"/>
        </a:p>
      </dsp:txBody>
      <dsp:txXfrm>
        <a:off x="50261" y="2456854"/>
        <a:ext cx="7986574" cy="929078"/>
      </dsp:txXfrm>
    </dsp:sp>
    <dsp:sp modelId="{3AD208A9-DB51-4018-BFA2-14DDB359A36F}">
      <dsp:nvSpPr>
        <dsp:cNvPr id="0" name=""/>
        <dsp:cNvSpPr/>
      </dsp:nvSpPr>
      <dsp:spPr>
        <a:xfrm>
          <a:off x="0" y="3594593"/>
          <a:ext cx="8087096" cy="1029600"/>
        </a:xfrm>
        <a:prstGeom prst="roundRect">
          <a:avLst/>
        </a:prstGeom>
        <a:solidFill>
          <a:schemeClr val="accent5">
            <a:hueOff val="-2279754"/>
            <a:satOff val="2410"/>
            <a:lumOff val="-4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Planning Priorities</a:t>
          </a:r>
        </a:p>
      </dsp:txBody>
      <dsp:txXfrm>
        <a:off x="50261" y="3644854"/>
        <a:ext cx="7986574" cy="929078"/>
      </dsp:txXfrm>
    </dsp:sp>
    <dsp:sp modelId="{DC40FCDF-FD9F-4D83-871F-3218859AB58E}">
      <dsp:nvSpPr>
        <dsp:cNvPr id="0" name=""/>
        <dsp:cNvSpPr/>
      </dsp:nvSpPr>
      <dsp:spPr>
        <a:xfrm>
          <a:off x="0" y="4782593"/>
          <a:ext cx="8087096" cy="1029600"/>
        </a:xfrm>
        <a:prstGeom prst="roundRect">
          <a:avLst/>
        </a:prstGeom>
        <a:solidFill>
          <a:schemeClr val="accent5">
            <a:hueOff val="-3039673"/>
            <a:satOff val="3213"/>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Monitoring Conditionality Framework</a:t>
          </a:r>
        </a:p>
      </dsp:txBody>
      <dsp:txXfrm>
        <a:off x="50261" y="4832854"/>
        <a:ext cx="7986574"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0C011-9B16-F241-8DD9-D01E93484F47}">
      <dsp:nvSpPr>
        <dsp:cNvPr id="0" name=""/>
        <dsp:cNvSpPr/>
      </dsp:nvSpPr>
      <dsp:spPr>
        <a:xfrm>
          <a:off x="899643" y="44005"/>
          <a:ext cx="1864809" cy="1118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a:t>
          </a:r>
          <a:r>
            <a:rPr lang="en-GB" sz="1800" kern="1200" baseline="30000" dirty="0"/>
            <a:t>st</a:t>
          </a:r>
          <a:r>
            <a:rPr lang="en-GB" sz="1800" kern="1200" dirty="0"/>
            <a:t> point of </a:t>
          </a:r>
          <a:r>
            <a:rPr lang="en-GB" sz="2400" b="1" kern="1200" dirty="0">
              <a:solidFill>
                <a:srgbClr val="C00000"/>
              </a:solidFill>
            </a:rPr>
            <a:t>C</a:t>
          </a:r>
          <a:r>
            <a:rPr lang="en-GB" sz="1800" kern="1200" dirty="0"/>
            <a:t>ontact</a:t>
          </a:r>
        </a:p>
      </dsp:txBody>
      <dsp:txXfrm>
        <a:off x="899643" y="44005"/>
        <a:ext cx="1864809" cy="1118885"/>
      </dsp:txXfrm>
    </dsp:sp>
    <dsp:sp modelId="{D56C8CF9-BABB-0F49-BA37-766E3C603E8B}">
      <dsp:nvSpPr>
        <dsp:cNvPr id="0" name=""/>
        <dsp:cNvSpPr/>
      </dsp:nvSpPr>
      <dsp:spPr>
        <a:xfrm>
          <a:off x="5479262" y="36374"/>
          <a:ext cx="1864809" cy="1118885"/>
        </a:xfrm>
        <a:prstGeom prst="rect">
          <a:avLst/>
        </a:prstGeom>
        <a:solidFill>
          <a:schemeClr val="accent5">
            <a:hueOff val="-506612"/>
            <a:satOff val="536"/>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t>ontinuity </a:t>
          </a:r>
        </a:p>
      </dsp:txBody>
      <dsp:txXfrm>
        <a:off x="5479262" y="36374"/>
        <a:ext cx="1864809" cy="1118885"/>
      </dsp:txXfrm>
    </dsp:sp>
    <dsp:sp modelId="{3977AA5E-152B-A746-86ED-B8834AF9D763}">
      <dsp:nvSpPr>
        <dsp:cNvPr id="0" name=""/>
        <dsp:cNvSpPr/>
      </dsp:nvSpPr>
      <dsp:spPr>
        <a:xfrm>
          <a:off x="3004435" y="44005"/>
          <a:ext cx="2400588" cy="1118885"/>
        </a:xfrm>
        <a:prstGeom prst="rect">
          <a:avLst/>
        </a:prstGeom>
        <a:solidFill>
          <a:schemeClr val="accent5">
            <a:hueOff val="-1013224"/>
            <a:satOff val="1071"/>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t>omprehensive </a:t>
          </a:r>
        </a:p>
      </dsp:txBody>
      <dsp:txXfrm>
        <a:off x="3004435" y="44005"/>
        <a:ext cx="2400588" cy="1118885"/>
      </dsp:txXfrm>
    </dsp:sp>
    <dsp:sp modelId="{33980D4F-6549-454C-B206-568068EDD35A}">
      <dsp:nvSpPr>
        <dsp:cNvPr id="0" name=""/>
        <dsp:cNvSpPr/>
      </dsp:nvSpPr>
      <dsp:spPr>
        <a:xfrm>
          <a:off x="0" y="1303442"/>
          <a:ext cx="1864809" cy="1118885"/>
        </a:xfrm>
        <a:prstGeom prst="rect">
          <a:avLst/>
        </a:prstGeom>
        <a:solidFill>
          <a:schemeClr val="accent5">
            <a:hueOff val="-1519836"/>
            <a:satOff val="1607"/>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solidFill>
                <a:schemeClr val="bg1"/>
              </a:solidFill>
            </a:rPr>
            <a:t>onvergent and </a:t>
          </a:r>
          <a:r>
            <a:rPr lang="en-GB" sz="2400" b="1" kern="1200" dirty="0">
              <a:solidFill>
                <a:srgbClr val="C00000"/>
              </a:solidFill>
            </a:rPr>
            <a:t>C</a:t>
          </a:r>
          <a:r>
            <a:rPr lang="en-GB" sz="1800" kern="1200" dirty="0"/>
            <a:t>oordinated Care </a:t>
          </a:r>
        </a:p>
      </dsp:txBody>
      <dsp:txXfrm>
        <a:off x="0" y="1303442"/>
        <a:ext cx="1864809" cy="1118885"/>
      </dsp:txXfrm>
    </dsp:sp>
    <dsp:sp modelId="{C9AA130C-F2B0-6E44-9673-E5903F69E75F}">
      <dsp:nvSpPr>
        <dsp:cNvPr id="0" name=""/>
        <dsp:cNvSpPr/>
      </dsp:nvSpPr>
      <dsp:spPr>
        <a:xfrm>
          <a:off x="2002949" y="1344997"/>
          <a:ext cx="1864809" cy="11188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solidFill>
                <a:schemeClr val="bg1"/>
              </a:solidFill>
            </a:rPr>
            <a:t>lient</a:t>
          </a:r>
          <a:r>
            <a:rPr lang="en-GB" sz="1800" kern="1200" dirty="0">
              <a:solidFill>
                <a:srgbClr val="C00000"/>
              </a:solidFill>
            </a:rPr>
            <a:t> </a:t>
          </a:r>
          <a:r>
            <a:rPr lang="en-GB" sz="1800" b="0" kern="1200" dirty="0">
              <a:solidFill>
                <a:schemeClr val="bg1"/>
              </a:solidFill>
            </a:rPr>
            <a:t>C</a:t>
          </a:r>
          <a:r>
            <a:rPr lang="en-GB" sz="1800" kern="1200" dirty="0">
              <a:solidFill>
                <a:schemeClr val="bg1"/>
              </a:solidFill>
            </a:rPr>
            <a:t>entred</a:t>
          </a:r>
        </a:p>
      </dsp:txBody>
      <dsp:txXfrm>
        <a:off x="2002949" y="1344997"/>
        <a:ext cx="1864809" cy="1118885"/>
      </dsp:txXfrm>
    </dsp:sp>
    <dsp:sp modelId="{F8C7AE8B-3086-BD4F-91CA-16B72E6DD936}">
      <dsp:nvSpPr>
        <dsp:cNvPr id="0" name=""/>
        <dsp:cNvSpPr/>
      </dsp:nvSpPr>
      <dsp:spPr>
        <a:xfrm>
          <a:off x="4067927" y="1344997"/>
          <a:ext cx="1864809" cy="1118885"/>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b="1" kern="1200" dirty="0">
              <a:solidFill>
                <a:srgbClr val="002060"/>
              </a:solidFill>
            </a:rPr>
            <a:t>ost free</a:t>
          </a:r>
        </a:p>
      </dsp:txBody>
      <dsp:txXfrm>
        <a:off x="4067927" y="1344997"/>
        <a:ext cx="1864809" cy="1118885"/>
      </dsp:txXfrm>
    </dsp:sp>
    <dsp:sp modelId="{D6D36917-7AAF-964F-B91B-8D353A2079CA}">
      <dsp:nvSpPr>
        <dsp:cNvPr id="0" name=""/>
        <dsp:cNvSpPr/>
      </dsp:nvSpPr>
      <dsp:spPr>
        <a:xfrm>
          <a:off x="6156607" y="1349372"/>
          <a:ext cx="2143113" cy="1118885"/>
        </a:xfrm>
        <a:prstGeom prst="rect">
          <a:avLst/>
        </a:prstGeom>
        <a:solidFill>
          <a:srgbClr val="F4AB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solidFill>
                <a:srgbClr val="C00000"/>
              </a:solidFill>
            </a:rPr>
            <a:t>C</a:t>
          </a:r>
          <a:r>
            <a:rPr lang="en-GB" sz="1800" b="1" kern="1200" dirty="0" err="1">
              <a:solidFill>
                <a:srgbClr val="002060"/>
              </a:solidFill>
            </a:rPr>
            <a:t>ommunitisation</a:t>
          </a:r>
          <a:endParaRPr lang="en-GB" sz="1800" b="1" kern="1200" dirty="0">
            <a:solidFill>
              <a:srgbClr val="002060"/>
            </a:solidFill>
          </a:endParaRPr>
        </a:p>
      </dsp:txBody>
      <dsp:txXfrm>
        <a:off x="6156607" y="1349372"/>
        <a:ext cx="2143113" cy="1118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0698-87F1-4D6A-8309-CE9F42E3D90D}">
      <dsp:nvSpPr>
        <dsp:cNvPr id="0" name=""/>
        <dsp:cNvSpPr/>
      </dsp:nvSpPr>
      <dsp:spPr>
        <a:xfrm>
          <a:off x="1700835" y="1500577"/>
          <a:ext cx="1069845" cy="1069845"/>
        </a:xfrm>
        <a:prstGeom prst="ellipse">
          <a:avLst/>
        </a:prstGeom>
        <a:gradFill rotWithShape="0">
          <a:gsLst>
            <a:gs pos="98000">
              <a:srgbClr val="B68698"/>
            </a:gs>
            <a:gs pos="98000">
              <a:schemeClr val="accent1">
                <a:hueOff val="0"/>
                <a:satOff val="0"/>
                <a:lumOff val="0"/>
                <a:alphaOff val="0"/>
                <a:shade val="90000"/>
                <a:lumMod val="8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PHC</a:t>
          </a:r>
          <a:endParaRPr lang="en-US" sz="2000" kern="1200" dirty="0"/>
        </a:p>
      </dsp:txBody>
      <dsp:txXfrm>
        <a:off x="1857510" y="1657252"/>
        <a:ext cx="756495" cy="756495"/>
      </dsp:txXfrm>
    </dsp:sp>
    <dsp:sp modelId="{AF171932-BD8F-4BF8-898F-8FC9C7B2E0B5}">
      <dsp:nvSpPr>
        <dsp:cNvPr id="0" name=""/>
        <dsp:cNvSpPr/>
      </dsp:nvSpPr>
      <dsp:spPr>
        <a:xfrm rot="16200000">
          <a:off x="2122310" y="1111073"/>
          <a:ext cx="226895" cy="363747"/>
        </a:xfrm>
        <a:prstGeom prst="rightArrow">
          <a:avLst>
            <a:gd name="adj1" fmla="val 60000"/>
            <a:gd name="adj2" fmla="val 50000"/>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56344" y="1217856"/>
        <a:ext cx="158827" cy="218249"/>
      </dsp:txXfrm>
    </dsp:sp>
    <dsp:sp modelId="{791ADC49-9784-49C7-AE18-46EF2AA8B789}">
      <dsp:nvSpPr>
        <dsp:cNvPr id="0" name=""/>
        <dsp:cNvSpPr/>
      </dsp:nvSpPr>
      <dsp:spPr>
        <a:xfrm>
          <a:off x="1700835" y="2627"/>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1857510" y="159302"/>
        <a:ext cx="756495" cy="756495"/>
      </dsp:txXfrm>
    </dsp:sp>
    <dsp:sp modelId="{74181940-424D-4753-9DDB-2A7166196D79}">
      <dsp:nvSpPr>
        <dsp:cNvPr id="0" name=""/>
        <dsp:cNvSpPr/>
      </dsp:nvSpPr>
      <dsp:spPr>
        <a:xfrm rot="20520000">
          <a:off x="2828520" y="1624164"/>
          <a:ext cx="226895" cy="363747"/>
        </a:xfrm>
        <a:prstGeom prst="rightArrow">
          <a:avLst>
            <a:gd name="adj1" fmla="val 60000"/>
            <a:gd name="adj2" fmla="val 50000"/>
          </a:avLst>
        </a:prstGeom>
        <a:solidFill>
          <a:schemeClr val="accent2">
            <a:hueOff val="209694"/>
            <a:satOff val="-1981"/>
            <a:lumOff val="-2059"/>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30186" y="1707430"/>
        <a:ext cx="158827" cy="218249"/>
      </dsp:txXfrm>
    </dsp:sp>
    <dsp:sp modelId="{56AEDE9C-554C-4C14-A607-B92C9D4CF4A9}">
      <dsp:nvSpPr>
        <dsp:cNvPr id="0" name=""/>
        <dsp:cNvSpPr/>
      </dsp:nvSpPr>
      <dsp:spPr>
        <a:xfrm>
          <a:off x="3125469" y="1037685"/>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3282144" y="1194360"/>
        <a:ext cx="756495" cy="756495"/>
      </dsp:txXfrm>
    </dsp:sp>
    <dsp:sp modelId="{30E971FC-7A1E-4E20-A282-8432DE6EC829}">
      <dsp:nvSpPr>
        <dsp:cNvPr id="0" name=""/>
        <dsp:cNvSpPr/>
      </dsp:nvSpPr>
      <dsp:spPr>
        <a:xfrm rot="3240000">
          <a:off x="2558772" y="2454364"/>
          <a:ext cx="226895" cy="363747"/>
        </a:xfrm>
        <a:prstGeom prst="rightArrow">
          <a:avLst>
            <a:gd name="adj1" fmla="val 60000"/>
            <a:gd name="adj2" fmla="val 50000"/>
          </a:avLst>
        </a:prstGeom>
        <a:solidFill>
          <a:schemeClr val="accent2">
            <a:hueOff val="419388"/>
            <a:satOff val="-3962"/>
            <a:lumOff val="-411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572801" y="2499579"/>
        <a:ext cx="158827" cy="218249"/>
      </dsp:txXfrm>
    </dsp:sp>
    <dsp:sp modelId="{6463DC41-2514-4D1E-8699-D098BFBD0C10}">
      <dsp:nvSpPr>
        <dsp:cNvPr id="0" name=""/>
        <dsp:cNvSpPr/>
      </dsp:nvSpPr>
      <dsp:spPr>
        <a:xfrm>
          <a:off x="2581307" y="2712443"/>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2737982" y="2869118"/>
        <a:ext cx="756495" cy="756495"/>
      </dsp:txXfrm>
    </dsp:sp>
    <dsp:sp modelId="{5D736462-AEB5-4745-A242-58D0629F80A1}">
      <dsp:nvSpPr>
        <dsp:cNvPr id="0" name=""/>
        <dsp:cNvSpPr/>
      </dsp:nvSpPr>
      <dsp:spPr>
        <a:xfrm rot="7560000">
          <a:off x="1685848" y="2454364"/>
          <a:ext cx="226895" cy="363747"/>
        </a:xfrm>
        <a:prstGeom prst="rightArrow">
          <a:avLst>
            <a:gd name="adj1" fmla="val 60000"/>
            <a:gd name="adj2" fmla="val 50000"/>
          </a:avLst>
        </a:prstGeom>
        <a:solidFill>
          <a:schemeClr val="accent2">
            <a:hueOff val="629081"/>
            <a:satOff val="-5942"/>
            <a:lumOff val="-617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739887" y="2499579"/>
        <a:ext cx="158827" cy="218249"/>
      </dsp:txXfrm>
    </dsp:sp>
    <dsp:sp modelId="{E84C28D5-188B-4923-9822-D5A59EB61941}">
      <dsp:nvSpPr>
        <dsp:cNvPr id="0" name=""/>
        <dsp:cNvSpPr/>
      </dsp:nvSpPr>
      <dsp:spPr>
        <a:xfrm>
          <a:off x="820362" y="2712443"/>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977037" y="2869118"/>
        <a:ext cx="756495" cy="756495"/>
      </dsp:txXfrm>
    </dsp:sp>
    <dsp:sp modelId="{5897EFFB-0BC4-46F3-9024-18C23CF5B775}">
      <dsp:nvSpPr>
        <dsp:cNvPr id="0" name=""/>
        <dsp:cNvSpPr/>
      </dsp:nvSpPr>
      <dsp:spPr>
        <a:xfrm rot="11880000">
          <a:off x="1416100" y="1624164"/>
          <a:ext cx="226895" cy="363747"/>
        </a:xfrm>
        <a:prstGeom prst="rightArrow">
          <a:avLst>
            <a:gd name="adj1" fmla="val 60000"/>
            <a:gd name="adj2" fmla="val 50000"/>
          </a:avLst>
        </a:prstGeom>
        <a:solidFill>
          <a:schemeClr val="accent2">
            <a:hueOff val="838775"/>
            <a:satOff val="-7923"/>
            <a:lumOff val="-8237"/>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482502" y="1707430"/>
        <a:ext cx="158827" cy="218249"/>
      </dsp:txXfrm>
    </dsp:sp>
    <dsp:sp modelId="{5FF1D91C-D6DA-49B1-AB25-22A5C0232C12}">
      <dsp:nvSpPr>
        <dsp:cNvPr id="0" name=""/>
        <dsp:cNvSpPr/>
      </dsp:nvSpPr>
      <dsp:spPr>
        <a:xfrm>
          <a:off x="276200" y="1037685"/>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432875" y="1194360"/>
        <a:ext cx="756495" cy="756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0698-87F1-4D6A-8309-CE9F42E3D90D}">
      <dsp:nvSpPr>
        <dsp:cNvPr id="0" name=""/>
        <dsp:cNvSpPr/>
      </dsp:nvSpPr>
      <dsp:spPr>
        <a:xfrm>
          <a:off x="1947013" y="1794417"/>
          <a:ext cx="1281162" cy="1281162"/>
        </a:xfrm>
        <a:prstGeom prst="ellipse">
          <a:avLst/>
        </a:prstGeom>
        <a:gradFill rotWithShape="0">
          <a:gsLst>
            <a:gs pos="98000">
              <a:srgbClr val="002060"/>
            </a:gs>
            <a:gs pos="98000">
              <a:schemeClr val="accent1">
                <a:hueOff val="0"/>
                <a:satOff val="0"/>
                <a:lumOff val="0"/>
                <a:alphaOff val="0"/>
                <a:shade val="90000"/>
                <a:lumMod val="8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a:latin typeface="Verdana" panose="020B0604030504040204" pitchFamily="34" charset="0"/>
              <a:ea typeface="Verdana" panose="020B0604030504040204" pitchFamily="34" charset="0"/>
              <a:cs typeface="Verdana" panose="020B0604030504040204" pitchFamily="34" charset="0"/>
            </a:rPr>
            <a:t>UPHC</a:t>
          </a:r>
          <a:endParaRPr lang="en-US" sz="2000" b="1" kern="1200" dirty="0">
            <a:latin typeface="Verdana" panose="020B0604030504040204" pitchFamily="34" charset="0"/>
            <a:ea typeface="Verdana" panose="020B0604030504040204" pitchFamily="34" charset="0"/>
            <a:cs typeface="Verdana" panose="020B0604030504040204" pitchFamily="34" charset="0"/>
          </a:endParaRPr>
        </a:p>
      </dsp:txBody>
      <dsp:txXfrm>
        <a:off x="2134635" y="1982039"/>
        <a:ext cx="905918" cy="905918"/>
      </dsp:txXfrm>
    </dsp:sp>
    <dsp:sp modelId="{AF171932-BD8F-4BF8-898F-8FC9C7B2E0B5}">
      <dsp:nvSpPr>
        <dsp:cNvPr id="0" name=""/>
        <dsp:cNvSpPr/>
      </dsp:nvSpPr>
      <dsp:spPr>
        <a:xfrm rot="16200000">
          <a:off x="2452169" y="1328765"/>
          <a:ext cx="270851" cy="435595"/>
        </a:xfrm>
        <a:prstGeom prst="rightArrow">
          <a:avLst>
            <a:gd name="adj1" fmla="val 60000"/>
            <a:gd name="adj2" fmla="val 50000"/>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92797" y="1456512"/>
        <a:ext cx="189596" cy="261357"/>
      </dsp:txXfrm>
    </dsp:sp>
    <dsp:sp modelId="{791ADC49-9784-49C7-AE18-46EF2AA8B789}">
      <dsp:nvSpPr>
        <dsp:cNvPr id="0" name=""/>
        <dsp:cNvSpPr/>
      </dsp:nvSpPr>
      <dsp:spPr>
        <a:xfrm>
          <a:off x="1947013" y="2214"/>
          <a:ext cx="1281162" cy="1281162"/>
        </a:xfrm>
        <a:prstGeom prst="ellipse">
          <a:avLst/>
        </a:prstGeom>
        <a:solidFill>
          <a:schemeClr val="accent2">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UHWC</a:t>
          </a:r>
          <a:endParaRPr lang="en-US" sz="2000" kern="1200" dirty="0"/>
        </a:p>
      </dsp:txBody>
      <dsp:txXfrm>
        <a:off x="2134635" y="189836"/>
        <a:ext cx="905918" cy="905918"/>
      </dsp:txXfrm>
    </dsp:sp>
    <dsp:sp modelId="{30E971FC-7A1E-4E20-A282-8432DE6EC829}">
      <dsp:nvSpPr>
        <dsp:cNvPr id="0" name=""/>
        <dsp:cNvSpPr/>
      </dsp:nvSpPr>
      <dsp:spPr>
        <a:xfrm rot="1800000">
          <a:off x="3221577" y="2661418"/>
          <a:ext cx="270851" cy="435595"/>
        </a:xfrm>
        <a:prstGeom prst="rightArrow">
          <a:avLst>
            <a:gd name="adj1" fmla="val 60000"/>
            <a:gd name="adj2" fmla="val 50000"/>
          </a:avLst>
        </a:prstGeom>
        <a:solidFill>
          <a:schemeClr val="accent2">
            <a:hueOff val="419388"/>
            <a:satOff val="-3962"/>
            <a:lumOff val="-411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27020" y="2728223"/>
        <a:ext cx="189596" cy="261357"/>
      </dsp:txXfrm>
    </dsp:sp>
    <dsp:sp modelId="{6463DC41-2514-4D1E-8699-D098BFBD0C10}">
      <dsp:nvSpPr>
        <dsp:cNvPr id="0" name=""/>
        <dsp:cNvSpPr/>
      </dsp:nvSpPr>
      <dsp:spPr>
        <a:xfrm>
          <a:off x="3499106" y="2690518"/>
          <a:ext cx="1281162" cy="1281162"/>
        </a:xfrm>
        <a:prstGeom prst="ellipse">
          <a:avLst/>
        </a:prstGeom>
        <a:solidFill>
          <a:schemeClr val="accent2">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UHWC</a:t>
          </a:r>
          <a:endParaRPr lang="en-US" sz="2000" kern="1200" dirty="0"/>
        </a:p>
      </dsp:txBody>
      <dsp:txXfrm>
        <a:off x="3686728" y="2878140"/>
        <a:ext cx="905918" cy="905918"/>
      </dsp:txXfrm>
    </dsp:sp>
    <dsp:sp modelId="{5897EFFB-0BC4-46F3-9024-18C23CF5B775}">
      <dsp:nvSpPr>
        <dsp:cNvPr id="0" name=""/>
        <dsp:cNvSpPr/>
      </dsp:nvSpPr>
      <dsp:spPr>
        <a:xfrm rot="9000000">
          <a:off x="1682761" y="2661418"/>
          <a:ext cx="270851" cy="435595"/>
        </a:xfrm>
        <a:prstGeom prst="rightArrow">
          <a:avLst>
            <a:gd name="adj1" fmla="val 60000"/>
            <a:gd name="adj2" fmla="val 50000"/>
          </a:avLst>
        </a:prstGeom>
        <a:solidFill>
          <a:schemeClr val="accent2">
            <a:hueOff val="838775"/>
            <a:satOff val="-7923"/>
            <a:lumOff val="-8237"/>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758573" y="2728223"/>
        <a:ext cx="189596" cy="261357"/>
      </dsp:txXfrm>
    </dsp:sp>
    <dsp:sp modelId="{5FF1D91C-D6DA-49B1-AB25-22A5C0232C12}">
      <dsp:nvSpPr>
        <dsp:cNvPr id="0" name=""/>
        <dsp:cNvSpPr/>
      </dsp:nvSpPr>
      <dsp:spPr>
        <a:xfrm>
          <a:off x="394920" y="2690518"/>
          <a:ext cx="1281162" cy="1281162"/>
        </a:xfrm>
        <a:prstGeom prst="ellipse">
          <a:avLst/>
        </a:prstGeom>
        <a:solidFill>
          <a:schemeClr val="accent2">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UHWC</a:t>
          </a:r>
          <a:endParaRPr lang="en-US" sz="2000" kern="1200" dirty="0"/>
        </a:p>
      </dsp:txBody>
      <dsp:txXfrm>
        <a:off x="582542" y="2878140"/>
        <a:ext cx="905918" cy="905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97CE-94D0-4552-9687-F3FA97979C40}">
      <dsp:nvSpPr>
        <dsp:cNvPr id="0" name=""/>
        <dsp:cNvSpPr/>
      </dsp:nvSpPr>
      <dsp:spPr>
        <a:xfrm>
          <a:off x="623089" y="0"/>
          <a:ext cx="2857127" cy="99430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n-lt"/>
            </a:rPr>
            <a:t>Preventive healthcare </a:t>
          </a:r>
        </a:p>
      </dsp:txBody>
      <dsp:txXfrm>
        <a:off x="1120240" y="0"/>
        <a:ext cx="1862825" cy="994302"/>
      </dsp:txXfrm>
    </dsp:sp>
    <dsp:sp modelId="{0447A90B-6D31-4599-B160-226EBDF1EF5F}">
      <dsp:nvSpPr>
        <dsp:cNvPr id="0" name=""/>
        <dsp:cNvSpPr/>
      </dsp:nvSpPr>
      <dsp:spPr>
        <a:xfrm>
          <a:off x="3154468" y="82970"/>
          <a:ext cx="2591350" cy="82527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Screening/ follow-up  </a:t>
          </a:r>
        </a:p>
      </dsp:txBody>
      <dsp:txXfrm>
        <a:off x="3567103" y="82970"/>
        <a:ext cx="1766080" cy="825270"/>
      </dsp:txXfrm>
    </dsp:sp>
    <dsp:sp modelId="{9F5588A1-5B65-4755-BFFE-2A8CA27E996A}">
      <dsp:nvSpPr>
        <dsp:cNvPr id="0" name=""/>
        <dsp:cNvSpPr/>
      </dsp:nvSpPr>
      <dsp:spPr>
        <a:xfrm>
          <a:off x="5456974" y="82970"/>
          <a:ext cx="2700430" cy="82527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n-lt"/>
            </a:rPr>
            <a:t> Hypertension, diabetes and 3 common cancers </a:t>
          </a:r>
        </a:p>
      </dsp:txBody>
      <dsp:txXfrm>
        <a:off x="5869609" y="82970"/>
        <a:ext cx="1875160" cy="825270"/>
      </dsp:txXfrm>
    </dsp:sp>
    <dsp:sp modelId="{7D096B4E-6A72-46CD-95B4-7BEDF69FA88E}">
      <dsp:nvSpPr>
        <dsp:cNvPr id="0" name=""/>
        <dsp:cNvSpPr/>
      </dsp:nvSpPr>
      <dsp:spPr>
        <a:xfrm>
          <a:off x="7871160" y="84761"/>
          <a:ext cx="2756198" cy="82527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Tuberculosis &amp; leprosy</a:t>
          </a:r>
        </a:p>
      </dsp:txBody>
      <dsp:txXfrm>
        <a:off x="8283795" y="84761"/>
        <a:ext cx="1930928" cy="825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97CE-94D0-4552-9687-F3FA97979C40}">
      <dsp:nvSpPr>
        <dsp:cNvPr id="0" name=""/>
        <dsp:cNvSpPr/>
      </dsp:nvSpPr>
      <dsp:spPr>
        <a:xfrm>
          <a:off x="2731" y="0"/>
          <a:ext cx="2727688" cy="94925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t>Promotive Healthcare</a:t>
          </a:r>
        </a:p>
      </dsp:txBody>
      <dsp:txXfrm>
        <a:off x="477359" y="0"/>
        <a:ext cx="1778432" cy="949256"/>
      </dsp:txXfrm>
    </dsp:sp>
    <dsp:sp modelId="{0447A90B-6D31-4599-B160-226EBDF1EF5F}">
      <dsp:nvSpPr>
        <dsp:cNvPr id="0" name=""/>
        <dsp:cNvSpPr/>
      </dsp:nvSpPr>
      <dsp:spPr>
        <a:xfrm>
          <a:off x="2419429" y="101745"/>
          <a:ext cx="2473952"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Eat Right</a:t>
          </a:r>
        </a:p>
      </dsp:txBody>
      <dsp:txXfrm>
        <a:off x="2813370" y="101745"/>
        <a:ext cx="1686070" cy="787882"/>
      </dsp:txXfrm>
    </dsp:sp>
    <dsp:sp modelId="{9F5588A1-5B65-4755-BFFE-2A8CA27E996A}">
      <dsp:nvSpPr>
        <dsp:cNvPr id="0" name=""/>
        <dsp:cNvSpPr/>
      </dsp:nvSpPr>
      <dsp:spPr>
        <a:xfrm>
          <a:off x="4617622" y="101745"/>
          <a:ext cx="2578090"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 Fit India Movement</a:t>
          </a:r>
        </a:p>
      </dsp:txBody>
      <dsp:txXfrm>
        <a:off x="5011563" y="101745"/>
        <a:ext cx="1790208" cy="787882"/>
      </dsp:txXfrm>
    </dsp:sp>
    <dsp:sp modelId="{7D096B4E-6A72-46CD-95B4-7BEDF69FA88E}">
      <dsp:nvSpPr>
        <dsp:cNvPr id="0" name=""/>
        <dsp:cNvSpPr/>
      </dsp:nvSpPr>
      <dsp:spPr>
        <a:xfrm>
          <a:off x="6922436" y="103455"/>
          <a:ext cx="2631332"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Yoga/Wellness Activities</a:t>
          </a:r>
        </a:p>
      </dsp:txBody>
      <dsp:txXfrm>
        <a:off x="7316377" y="103455"/>
        <a:ext cx="1843450" cy="787882"/>
      </dsp:txXfrm>
    </dsp:sp>
    <dsp:sp modelId="{58373D5F-5F2A-1C4A-A79F-7D03AA8F3E4F}">
      <dsp:nvSpPr>
        <dsp:cNvPr id="0" name=""/>
        <dsp:cNvSpPr/>
      </dsp:nvSpPr>
      <dsp:spPr>
        <a:xfrm>
          <a:off x="9278009" y="103455"/>
          <a:ext cx="1969707"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IN" sz="1400" kern="1200" dirty="0"/>
            <a:t>42 health calendar days celebrated  by AB-HWCs</a:t>
          </a:r>
        </a:p>
      </dsp:txBody>
      <dsp:txXfrm>
        <a:off x="9671950" y="103455"/>
        <a:ext cx="1181825" cy="787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97CE-94D0-4552-9687-F3FA97979C40}">
      <dsp:nvSpPr>
        <dsp:cNvPr id="0" name=""/>
        <dsp:cNvSpPr/>
      </dsp:nvSpPr>
      <dsp:spPr>
        <a:xfrm>
          <a:off x="623089" y="0"/>
          <a:ext cx="2857127" cy="99430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t>Curative healthcare </a:t>
          </a:r>
        </a:p>
      </dsp:txBody>
      <dsp:txXfrm>
        <a:off x="1120240" y="0"/>
        <a:ext cx="1862825" cy="994302"/>
      </dsp:txXfrm>
    </dsp:sp>
    <dsp:sp modelId="{0447A90B-6D31-4599-B160-226EBDF1EF5F}">
      <dsp:nvSpPr>
        <dsp:cNvPr id="0" name=""/>
        <dsp:cNvSpPr/>
      </dsp:nvSpPr>
      <dsp:spPr>
        <a:xfrm>
          <a:off x="3154468" y="82970"/>
          <a:ext cx="2591350" cy="82527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Diagnosis  </a:t>
          </a:r>
        </a:p>
      </dsp:txBody>
      <dsp:txXfrm>
        <a:off x="3567103" y="82970"/>
        <a:ext cx="1766080" cy="825270"/>
      </dsp:txXfrm>
    </dsp:sp>
    <dsp:sp modelId="{9F5588A1-5B65-4755-BFFE-2A8CA27E996A}">
      <dsp:nvSpPr>
        <dsp:cNvPr id="0" name=""/>
        <dsp:cNvSpPr/>
      </dsp:nvSpPr>
      <dsp:spPr>
        <a:xfrm>
          <a:off x="5456974" y="82970"/>
          <a:ext cx="2700430" cy="82527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 Treatment </a:t>
          </a:r>
        </a:p>
      </dsp:txBody>
      <dsp:txXfrm>
        <a:off x="5869609" y="82970"/>
        <a:ext cx="1875160" cy="825270"/>
      </dsp:txXfrm>
    </dsp:sp>
    <dsp:sp modelId="{7D096B4E-6A72-46CD-95B4-7BEDF69FA88E}">
      <dsp:nvSpPr>
        <dsp:cNvPr id="0" name=""/>
        <dsp:cNvSpPr/>
      </dsp:nvSpPr>
      <dsp:spPr>
        <a:xfrm>
          <a:off x="7871160" y="84761"/>
          <a:ext cx="2756198" cy="82527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IN" sz="1600" kern="1200" dirty="0"/>
            <a:t>Follow up and treatment compliance </a:t>
          </a:r>
        </a:p>
      </dsp:txBody>
      <dsp:txXfrm>
        <a:off x="8283795" y="84761"/>
        <a:ext cx="1930928" cy="825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0698-87F1-4D6A-8309-CE9F42E3D90D}">
      <dsp:nvSpPr>
        <dsp:cNvPr id="0" name=""/>
        <dsp:cNvSpPr/>
      </dsp:nvSpPr>
      <dsp:spPr>
        <a:xfrm>
          <a:off x="1223211" y="1487749"/>
          <a:ext cx="916177" cy="916177"/>
        </a:xfrm>
        <a:prstGeom prst="ellipse">
          <a:avLst/>
        </a:prstGeom>
        <a:gradFill flip="none" rotWithShape="0">
          <a:gsLst>
            <a:gs pos="0">
              <a:schemeClr val="accent4">
                <a:lumMod val="67000"/>
              </a:schemeClr>
            </a:gs>
            <a:gs pos="76000">
              <a:schemeClr val="accent4">
                <a:lumMod val="97000"/>
                <a:lumOff val="3000"/>
              </a:schemeClr>
            </a:gs>
            <a:gs pos="100000">
              <a:schemeClr val="accent4">
                <a:lumMod val="60000"/>
                <a:lumOff val="40000"/>
              </a:schemeClr>
            </a:gs>
          </a:gsLst>
          <a:lin ang="16200000" scaled="1"/>
          <a:tileRect/>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PHC</a:t>
          </a:r>
          <a:endParaRPr lang="en-US" sz="2000" kern="1200" dirty="0"/>
        </a:p>
      </dsp:txBody>
      <dsp:txXfrm>
        <a:off x="1357382" y="1621920"/>
        <a:ext cx="647835" cy="647835"/>
      </dsp:txXfrm>
    </dsp:sp>
    <dsp:sp modelId="{AF171932-BD8F-4BF8-898F-8FC9C7B2E0B5}">
      <dsp:nvSpPr>
        <dsp:cNvPr id="0" name=""/>
        <dsp:cNvSpPr/>
      </dsp:nvSpPr>
      <dsp:spPr>
        <a:xfrm rot="16200000">
          <a:off x="1611102" y="1203525"/>
          <a:ext cx="140394" cy="311500"/>
        </a:xfrm>
        <a:prstGeom prst="rightArrow">
          <a:avLst>
            <a:gd name="adj1" fmla="val 60000"/>
            <a:gd name="adj2" fmla="val 50000"/>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632161" y="1286884"/>
        <a:ext cx="98276" cy="186900"/>
      </dsp:txXfrm>
    </dsp:sp>
    <dsp:sp modelId="{791ADC49-9784-49C7-AE18-46EF2AA8B789}">
      <dsp:nvSpPr>
        <dsp:cNvPr id="0" name=""/>
        <dsp:cNvSpPr/>
      </dsp:nvSpPr>
      <dsp:spPr>
        <a:xfrm>
          <a:off x="1223211" y="306678"/>
          <a:ext cx="916177" cy="916177"/>
        </a:xfrm>
        <a:prstGeom prst="ellipse">
          <a:avLst/>
        </a:prstGeom>
        <a:solidFill>
          <a:schemeClr val="accent5">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1357382" y="440849"/>
        <a:ext cx="647835" cy="647835"/>
      </dsp:txXfrm>
    </dsp:sp>
    <dsp:sp modelId="{74181940-424D-4753-9DDB-2A7166196D79}">
      <dsp:nvSpPr>
        <dsp:cNvPr id="0" name=""/>
        <dsp:cNvSpPr/>
      </dsp:nvSpPr>
      <dsp:spPr>
        <a:xfrm rot="20520000">
          <a:off x="2189146" y="1593413"/>
          <a:ext cx="194914" cy="311500"/>
        </a:xfrm>
        <a:prstGeom prst="rightArrow">
          <a:avLst>
            <a:gd name="adj1" fmla="val 60000"/>
            <a:gd name="adj2" fmla="val 50000"/>
          </a:avLst>
        </a:prstGeom>
        <a:solidFill>
          <a:schemeClr val="accent2">
            <a:hueOff val="209694"/>
            <a:satOff val="-1981"/>
            <a:lumOff val="-2059"/>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90577" y="1664748"/>
        <a:ext cx="136440" cy="186900"/>
      </dsp:txXfrm>
    </dsp:sp>
    <dsp:sp modelId="{56AEDE9C-554C-4C14-A607-B92C9D4CF4A9}">
      <dsp:nvSpPr>
        <dsp:cNvPr id="0" name=""/>
        <dsp:cNvSpPr/>
      </dsp:nvSpPr>
      <dsp:spPr>
        <a:xfrm>
          <a:off x="2444312" y="1090990"/>
          <a:ext cx="916177" cy="916177"/>
        </a:xfrm>
        <a:prstGeom prst="ellipse">
          <a:avLst/>
        </a:prstGeom>
        <a:solidFill>
          <a:schemeClr val="accent5">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2578483" y="1225161"/>
        <a:ext cx="647835" cy="647835"/>
      </dsp:txXfrm>
    </dsp:sp>
    <dsp:sp modelId="{30E971FC-7A1E-4E20-A282-8432DE6EC829}">
      <dsp:nvSpPr>
        <dsp:cNvPr id="0" name=""/>
        <dsp:cNvSpPr/>
      </dsp:nvSpPr>
      <dsp:spPr>
        <a:xfrm rot="3240000">
          <a:off x="1957940" y="2304990"/>
          <a:ext cx="194914" cy="311500"/>
        </a:xfrm>
        <a:prstGeom prst="rightArrow">
          <a:avLst>
            <a:gd name="adj1" fmla="val 60000"/>
            <a:gd name="adj2" fmla="val 50000"/>
          </a:avLst>
        </a:prstGeom>
        <a:solidFill>
          <a:schemeClr val="accent2">
            <a:hueOff val="419388"/>
            <a:satOff val="-3962"/>
            <a:lumOff val="-411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69992" y="2343637"/>
        <a:ext cx="136440" cy="186900"/>
      </dsp:txXfrm>
    </dsp:sp>
    <dsp:sp modelId="{6463DC41-2514-4D1E-8699-D098BFBD0C10}">
      <dsp:nvSpPr>
        <dsp:cNvPr id="0" name=""/>
        <dsp:cNvSpPr/>
      </dsp:nvSpPr>
      <dsp:spPr>
        <a:xfrm>
          <a:off x="1977893" y="2526480"/>
          <a:ext cx="916177" cy="916177"/>
        </a:xfrm>
        <a:prstGeom prst="ellipse">
          <a:avLst/>
        </a:prstGeom>
        <a:solidFill>
          <a:schemeClr val="accent5">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2112064" y="2660651"/>
        <a:ext cx="647835" cy="647835"/>
      </dsp:txXfrm>
    </dsp:sp>
    <dsp:sp modelId="{5D736462-AEB5-4745-A242-58D0629F80A1}">
      <dsp:nvSpPr>
        <dsp:cNvPr id="0" name=""/>
        <dsp:cNvSpPr/>
      </dsp:nvSpPr>
      <dsp:spPr>
        <a:xfrm rot="7560000">
          <a:off x="1209744" y="2304990"/>
          <a:ext cx="194914" cy="311500"/>
        </a:xfrm>
        <a:prstGeom prst="rightArrow">
          <a:avLst>
            <a:gd name="adj1" fmla="val 60000"/>
            <a:gd name="adj2" fmla="val 50000"/>
          </a:avLst>
        </a:prstGeom>
        <a:solidFill>
          <a:schemeClr val="accent2">
            <a:hueOff val="629081"/>
            <a:satOff val="-5942"/>
            <a:lumOff val="-617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256166" y="2343637"/>
        <a:ext cx="136440" cy="186900"/>
      </dsp:txXfrm>
    </dsp:sp>
    <dsp:sp modelId="{E84C28D5-188B-4923-9822-D5A59EB61941}">
      <dsp:nvSpPr>
        <dsp:cNvPr id="0" name=""/>
        <dsp:cNvSpPr/>
      </dsp:nvSpPr>
      <dsp:spPr>
        <a:xfrm>
          <a:off x="468529" y="2526480"/>
          <a:ext cx="916177" cy="916177"/>
        </a:xfrm>
        <a:prstGeom prst="ellipse">
          <a:avLst/>
        </a:prstGeom>
        <a:solidFill>
          <a:schemeClr val="accent5">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602700" y="2660651"/>
        <a:ext cx="647835" cy="647835"/>
      </dsp:txXfrm>
    </dsp:sp>
    <dsp:sp modelId="{5897EFFB-0BC4-46F3-9024-18C23CF5B775}">
      <dsp:nvSpPr>
        <dsp:cNvPr id="0" name=""/>
        <dsp:cNvSpPr/>
      </dsp:nvSpPr>
      <dsp:spPr>
        <a:xfrm rot="11880000">
          <a:off x="978538" y="1593413"/>
          <a:ext cx="194914" cy="311500"/>
        </a:xfrm>
        <a:prstGeom prst="rightArrow">
          <a:avLst>
            <a:gd name="adj1" fmla="val 60000"/>
            <a:gd name="adj2" fmla="val 50000"/>
          </a:avLst>
        </a:prstGeom>
        <a:solidFill>
          <a:schemeClr val="accent2">
            <a:hueOff val="838775"/>
            <a:satOff val="-7923"/>
            <a:lumOff val="-8237"/>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035581" y="1664748"/>
        <a:ext cx="136440" cy="186900"/>
      </dsp:txXfrm>
    </dsp:sp>
    <dsp:sp modelId="{5FF1D91C-D6DA-49B1-AB25-22A5C0232C12}">
      <dsp:nvSpPr>
        <dsp:cNvPr id="0" name=""/>
        <dsp:cNvSpPr/>
      </dsp:nvSpPr>
      <dsp:spPr>
        <a:xfrm>
          <a:off x="2110" y="1090990"/>
          <a:ext cx="916177" cy="916177"/>
        </a:xfrm>
        <a:prstGeom prst="ellipse">
          <a:avLst/>
        </a:prstGeom>
        <a:solidFill>
          <a:schemeClr val="accent5">
            <a:lumMod val="7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136281" y="1225161"/>
        <a:ext cx="647835" cy="6478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F35B5-34FA-4FDD-BE1D-F6740443275F}">
      <dsp:nvSpPr>
        <dsp:cNvPr id="0" name=""/>
        <dsp:cNvSpPr/>
      </dsp:nvSpPr>
      <dsp:spPr>
        <a:xfrm>
          <a:off x="82153" y="73062"/>
          <a:ext cx="3234779" cy="194086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FF00"/>
              </a:solidFill>
            </a:rPr>
            <a:t>Location </a:t>
          </a:r>
          <a:r>
            <a:rPr lang="en-GB" sz="2400" b="1" kern="1200" dirty="0">
              <a:solidFill>
                <a:srgbClr val="FFFF00"/>
              </a:solidFill>
            </a:rPr>
            <a:t> </a:t>
          </a:r>
        </a:p>
        <a:p>
          <a:pPr marL="0" lvl="0" indent="0" algn="ctr" defTabSz="1244600">
            <a:lnSpc>
              <a:spcPct val="90000"/>
            </a:lnSpc>
            <a:spcBef>
              <a:spcPct val="0"/>
            </a:spcBef>
            <a:spcAft>
              <a:spcPct val="35000"/>
            </a:spcAft>
            <a:buNone/>
          </a:pPr>
          <a:r>
            <a:rPr lang="en-GB" sz="2400" b="0" kern="1200" dirty="0"/>
            <a:t>Aspirational Districts, </a:t>
          </a:r>
        </a:p>
        <a:p>
          <a:pPr marL="0" lvl="0" indent="0" algn="ctr" defTabSz="1244600">
            <a:lnSpc>
              <a:spcPct val="90000"/>
            </a:lnSpc>
            <a:spcBef>
              <a:spcPct val="0"/>
            </a:spcBef>
            <a:spcAft>
              <a:spcPct val="35000"/>
            </a:spcAft>
            <a:buNone/>
          </a:pPr>
          <a:r>
            <a:rPr lang="en-GB" sz="2400" b="0" kern="1200" dirty="0"/>
            <a:t>Tribal Districts</a:t>
          </a:r>
        </a:p>
      </dsp:txBody>
      <dsp:txXfrm>
        <a:off x="82153" y="73062"/>
        <a:ext cx="3234779" cy="1940867"/>
      </dsp:txXfrm>
    </dsp:sp>
    <dsp:sp modelId="{EA79986C-A177-43D6-81EC-36D814D27F62}">
      <dsp:nvSpPr>
        <dsp:cNvPr id="0" name=""/>
        <dsp:cNvSpPr/>
      </dsp:nvSpPr>
      <dsp:spPr>
        <a:xfrm>
          <a:off x="3640410" y="73062"/>
          <a:ext cx="3234779" cy="194086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FFFF00"/>
              </a:solidFill>
            </a:rPr>
            <a:t>Infrastructure</a:t>
          </a:r>
          <a:r>
            <a:rPr lang="en-GB" sz="1900" b="1" kern="1200" dirty="0">
              <a:solidFill>
                <a:srgbClr val="FFFF00"/>
              </a:solidFill>
            </a:rPr>
            <a:t> </a:t>
          </a:r>
        </a:p>
        <a:p>
          <a:pPr marL="0" lvl="0" indent="0" algn="ctr" defTabSz="889000">
            <a:lnSpc>
              <a:spcPct val="90000"/>
            </a:lnSpc>
            <a:spcBef>
              <a:spcPct val="0"/>
            </a:spcBef>
            <a:spcAft>
              <a:spcPct val="35000"/>
            </a:spcAft>
            <a:buNone/>
          </a:pPr>
          <a:r>
            <a:rPr lang="en-GB" sz="1900" b="0" kern="1200" dirty="0"/>
            <a:t>Facilities that have basic infrastructure in place (Low hanging fruits)</a:t>
          </a:r>
        </a:p>
        <a:p>
          <a:pPr marL="0" lvl="0" indent="0" algn="ctr" defTabSz="889000">
            <a:lnSpc>
              <a:spcPct val="90000"/>
            </a:lnSpc>
            <a:spcBef>
              <a:spcPct val="0"/>
            </a:spcBef>
            <a:spcAft>
              <a:spcPct val="35000"/>
            </a:spcAft>
            <a:buNone/>
          </a:pPr>
          <a:r>
            <a:rPr lang="en-GB" sz="1900" b="0" kern="1200" dirty="0"/>
            <a:t>Facilities that require augmentation/modification</a:t>
          </a:r>
        </a:p>
      </dsp:txBody>
      <dsp:txXfrm>
        <a:off x="3640410" y="73062"/>
        <a:ext cx="3234779" cy="1940867"/>
      </dsp:txXfrm>
    </dsp:sp>
    <dsp:sp modelId="{FDD467A1-5F3B-473F-A7A6-585CB88F7480}">
      <dsp:nvSpPr>
        <dsp:cNvPr id="0" name=""/>
        <dsp:cNvSpPr/>
      </dsp:nvSpPr>
      <dsp:spPr>
        <a:xfrm>
          <a:off x="7198667" y="73062"/>
          <a:ext cx="3234779" cy="194086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t>Drugs &amp; Diagnostics</a:t>
          </a:r>
        </a:p>
      </dsp:txBody>
      <dsp:txXfrm>
        <a:off x="7198667" y="73062"/>
        <a:ext cx="3234779" cy="1940867"/>
      </dsp:txXfrm>
    </dsp:sp>
    <dsp:sp modelId="{D27FCE67-CD1D-4AA7-9EE6-4FA711A3D8FE}">
      <dsp:nvSpPr>
        <dsp:cNvPr id="0" name=""/>
        <dsp:cNvSpPr/>
      </dsp:nvSpPr>
      <dsp:spPr>
        <a:xfrm>
          <a:off x="4647" y="2337407"/>
          <a:ext cx="3234779" cy="194086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GB" sz="2400" b="1" kern="1200" dirty="0">
              <a:solidFill>
                <a:srgbClr val="FFFF00"/>
              </a:solidFill>
            </a:rPr>
            <a:t>HR</a:t>
          </a:r>
        </a:p>
        <a:p>
          <a:pPr marL="0" lvl="0" indent="0" algn="ctr" defTabSz="1066800">
            <a:lnSpc>
              <a:spcPct val="90000"/>
            </a:lnSpc>
            <a:spcBef>
              <a:spcPct val="0"/>
            </a:spcBef>
            <a:spcAft>
              <a:spcPct val="35000"/>
            </a:spcAft>
            <a:buNone/>
          </a:pPr>
          <a:r>
            <a:rPr lang="en-GB" sz="2100" b="0" kern="1200" dirty="0"/>
            <a:t>In Position Staff at the facility (E.g. MO at PHC)</a:t>
          </a:r>
        </a:p>
        <a:p>
          <a:pPr marL="0" lvl="0" indent="0" algn="ctr" defTabSz="1066800">
            <a:lnSpc>
              <a:spcPct val="90000"/>
            </a:lnSpc>
            <a:spcBef>
              <a:spcPct val="0"/>
            </a:spcBef>
            <a:spcAft>
              <a:spcPct val="35000"/>
            </a:spcAft>
            <a:buNone/>
          </a:pPr>
          <a:r>
            <a:rPr lang="en-IN" sz="2100" kern="1200" dirty="0"/>
            <a:t>Performance linked payment and Team based indicators</a:t>
          </a:r>
          <a:endParaRPr lang="en-GB" sz="2100" b="0" kern="1200" dirty="0"/>
        </a:p>
      </dsp:txBody>
      <dsp:txXfrm>
        <a:off x="4647" y="2337407"/>
        <a:ext cx="3234779" cy="1940867"/>
      </dsp:txXfrm>
    </dsp:sp>
    <dsp:sp modelId="{21D87684-0FD0-4746-9E0B-92DB96D0932B}">
      <dsp:nvSpPr>
        <dsp:cNvPr id="0" name=""/>
        <dsp:cNvSpPr/>
      </dsp:nvSpPr>
      <dsp:spPr>
        <a:xfrm>
          <a:off x="3562905" y="2337407"/>
          <a:ext cx="3234779" cy="1940867"/>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chemeClr val="bg1"/>
              </a:solidFill>
            </a:rPr>
            <a:t>Capacity Building</a:t>
          </a:r>
        </a:p>
        <a:p>
          <a:pPr marL="0" lvl="0" indent="0" algn="ctr" defTabSz="1555750">
            <a:lnSpc>
              <a:spcPct val="90000"/>
            </a:lnSpc>
            <a:spcBef>
              <a:spcPct val="0"/>
            </a:spcBef>
            <a:spcAft>
              <a:spcPct val="35000"/>
            </a:spcAft>
            <a:buNone/>
          </a:pPr>
          <a:r>
            <a:rPr lang="en-GB" sz="3500" b="0" kern="1200" dirty="0">
              <a:solidFill>
                <a:srgbClr val="002060"/>
              </a:solidFill>
            </a:rPr>
            <a:t>MO and CHO</a:t>
          </a:r>
        </a:p>
      </dsp:txBody>
      <dsp:txXfrm>
        <a:off x="3562905" y="2337407"/>
        <a:ext cx="3234779" cy="1940867"/>
      </dsp:txXfrm>
    </dsp:sp>
    <dsp:sp modelId="{B6F55934-0252-4649-ADE5-511B358E2E6F}">
      <dsp:nvSpPr>
        <dsp:cNvPr id="0" name=""/>
        <dsp:cNvSpPr/>
      </dsp:nvSpPr>
      <dsp:spPr>
        <a:xfrm>
          <a:off x="7121162" y="2378243"/>
          <a:ext cx="3389789" cy="188295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endParaRPr lang="en-GB" sz="2400" b="1" kern="1200" dirty="0"/>
        </a:p>
        <a:p>
          <a:pPr marL="0" lvl="0" indent="0" algn="ctr" defTabSz="1066800">
            <a:lnSpc>
              <a:spcPct val="100000"/>
            </a:lnSpc>
            <a:spcBef>
              <a:spcPct val="0"/>
            </a:spcBef>
            <a:spcAft>
              <a:spcPts val="0"/>
            </a:spcAft>
            <a:buNone/>
          </a:pPr>
          <a:r>
            <a:rPr lang="en-GB" sz="2800" b="1" kern="1200" dirty="0">
              <a:solidFill>
                <a:srgbClr val="FFFF00"/>
              </a:solidFill>
            </a:rPr>
            <a:t>Services</a:t>
          </a:r>
        </a:p>
        <a:p>
          <a:pPr marL="0" lvl="0" indent="0" algn="ctr" defTabSz="1066800">
            <a:lnSpc>
              <a:spcPct val="100000"/>
            </a:lnSpc>
            <a:spcBef>
              <a:spcPct val="0"/>
            </a:spcBef>
            <a:spcAft>
              <a:spcPts val="0"/>
            </a:spcAft>
            <a:buNone/>
          </a:pPr>
          <a:r>
            <a:rPr lang="en-GB" sz="2200" b="1" kern="1200" dirty="0"/>
            <a:t>NCD, </a:t>
          </a:r>
        </a:p>
        <a:p>
          <a:pPr marL="0" lvl="0" indent="0" algn="ctr" defTabSz="1066800">
            <a:lnSpc>
              <a:spcPct val="100000"/>
            </a:lnSpc>
            <a:spcBef>
              <a:spcPct val="0"/>
            </a:spcBef>
            <a:spcAft>
              <a:spcPts val="0"/>
            </a:spcAft>
            <a:buNone/>
          </a:pPr>
          <a:r>
            <a:rPr lang="en-GB" sz="2200" b="1" kern="1200" dirty="0"/>
            <a:t>Mental Health, </a:t>
          </a:r>
        </a:p>
        <a:p>
          <a:pPr marL="0" lvl="0" indent="0" algn="ctr" defTabSz="1066800">
            <a:lnSpc>
              <a:spcPct val="100000"/>
            </a:lnSpc>
            <a:spcBef>
              <a:spcPct val="0"/>
            </a:spcBef>
            <a:spcAft>
              <a:spcPts val="0"/>
            </a:spcAft>
            <a:buNone/>
          </a:pPr>
          <a:r>
            <a:rPr lang="en-GB" sz="2200" b="1" kern="1200" dirty="0"/>
            <a:t>Elderly Care &amp;</a:t>
          </a:r>
        </a:p>
        <a:p>
          <a:pPr marL="0" lvl="0" indent="0" algn="ctr" defTabSz="1066800">
            <a:lnSpc>
              <a:spcPct val="100000"/>
            </a:lnSpc>
            <a:spcBef>
              <a:spcPct val="0"/>
            </a:spcBef>
            <a:spcAft>
              <a:spcPts val="0"/>
            </a:spcAft>
            <a:buNone/>
          </a:pPr>
          <a:r>
            <a:rPr lang="en-GB" sz="2200" b="1" kern="1200" dirty="0"/>
            <a:t>Palliative Care</a:t>
          </a:r>
        </a:p>
        <a:p>
          <a:pPr marL="0" lvl="0" indent="0" algn="ctr" defTabSz="1066800">
            <a:lnSpc>
              <a:spcPct val="90000"/>
            </a:lnSpc>
            <a:spcBef>
              <a:spcPct val="0"/>
            </a:spcBef>
            <a:spcAft>
              <a:spcPts val="0"/>
            </a:spcAft>
            <a:buNone/>
          </a:pPr>
          <a:endParaRPr lang="en-GB" sz="2100" kern="1200" dirty="0"/>
        </a:p>
      </dsp:txBody>
      <dsp:txXfrm>
        <a:off x="7121162" y="2378243"/>
        <a:ext cx="3389789" cy="18829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F88B0-B0CA-BF41-8C71-F30442F0B528}" type="datetimeFigureOut">
              <a:rPr lang="en-US" smtClean="0"/>
              <a:t>7/5/22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800A5-91D2-BF43-824A-858F00F77658}" type="slidenum">
              <a:rPr lang="en-US" smtClean="0"/>
              <a:t>‹#›</a:t>
            </a:fld>
            <a:endParaRPr lang="en-US"/>
          </a:p>
        </p:txBody>
      </p:sp>
    </p:spTree>
    <p:extLst>
      <p:ext uri="{BB962C8B-B14F-4D97-AF65-F5344CB8AC3E}">
        <p14:creationId xmlns:p14="http://schemas.microsoft.com/office/powerpoint/2010/main" val="35402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34975" y="1252538"/>
            <a:ext cx="6016625" cy="3384550"/>
          </a:xfrm>
          <a:noFill/>
          <a:ln>
            <a:solidFill>
              <a:srgbClr val="000000"/>
            </a:solidFill>
            <a:miter lim="800000"/>
            <a:headEnd/>
            <a:tailEnd/>
          </a:ln>
        </p:spPr>
      </p:sp>
      <p:sp>
        <p:nvSpPr>
          <p:cNvPr id="3" name="Notes Placeholder 2">
            <a:extLst>
              <a:ext uri="{FF2B5EF4-FFF2-40B4-BE49-F238E27FC236}">
                <a16:creationId xmlns:a16="http://schemas.microsoft.com/office/drawing/2014/main" id="{2DC71D03-A114-44A8-B885-DD937F372C9A}"/>
              </a:ext>
            </a:extLst>
          </p:cNvPr>
          <p:cNvSpPr>
            <a:spLocks noGrp="1"/>
          </p:cNvSpPr>
          <p:nvPr>
            <p:ph type="body" idx="1"/>
          </p:nvPr>
        </p:nvSpPr>
        <p:spPr>
          <a:xfrm>
            <a:off x="808603" y="4540765"/>
            <a:ext cx="5633706" cy="4665258"/>
          </a:xfrm>
        </p:spPr>
        <p:txBody>
          <a:bodyPr/>
          <a:lstStyle/>
          <a:p>
            <a:pPr marL="170297" indent="-170297">
              <a:buFont typeface="Arial" panose="020B0604020202020204" pitchFamily="34" charset="0"/>
              <a:buChar char="•"/>
              <a:defRPr/>
            </a:pPr>
            <a:r>
              <a:rPr lang="en-IN" dirty="0"/>
              <a:t>Presently the Sub centre and Primary Health centre- currently provide preventive care mostly related to maternal and child health, </a:t>
            </a:r>
          </a:p>
          <a:p>
            <a:pPr marL="170297" indent="-170297">
              <a:buFont typeface="Arial" panose="020B0604020202020204" pitchFamily="34" charset="0"/>
              <a:buChar char="•"/>
              <a:defRPr/>
            </a:pPr>
            <a:r>
              <a:rPr lang="en-IN" dirty="0"/>
              <a:t>The epidemiologic and demographic transition ahs meant that India has a large burden of chronic diseases for which care is not available at PHC or below</a:t>
            </a:r>
          </a:p>
          <a:p>
            <a:pPr marL="170297" indent="-170297">
              <a:buFont typeface="Arial" panose="020B0604020202020204" pitchFamily="34" charset="0"/>
              <a:buChar char="•"/>
              <a:defRPr/>
            </a:pPr>
            <a:r>
              <a:rPr lang="en-IN" dirty="0"/>
              <a:t>NSSO  data (71</a:t>
            </a:r>
            <a:r>
              <a:rPr lang="en-IN" baseline="30000" dirty="0"/>
              <a:t>st</a:t>
            </a:r>
            <a:r>
              <a:rPr lang="en-IN" dirty="0"/>
              <a:t> Round. 2014) shows 11.5% and about 4% in rural and urban areas respectively sought any form of Outpatient care - at or below the CHC (secondary health centres) (except for Childbirth).</a:t>
            </a:r>
          </a:p>
          <a:p>
            <a:pPr marL="170297" indent="-170297" eaLnBrk="1" fontAlgn="auto" hangingPunct="1">
              <a:spcBef>
                <a:spcPts val="0"/>
              </a:spcBef>
              <a:spcAft>
                <a:spcPts val="0"/>
              </a:spcAft>
              <a:buFont typeface="Arial" panose="020B0604020202020204" pitchFamily="34" charset="0"/>
              <a:buChar char="•"/>
              <a:defRPr/>
            </a:pPr>
            <a:r>
              <a:rPr lang="en-IN" dirty="0"/>
              <a:t>The need for primary health care is met by unqualified practitioners. particularly in the high focus states, </a:t>
            </a:r>
          </a:p>
          <a:p>
            <a:pPr marL="170297" indent="-170297" eaLnBrk="1" fontAlgn="auto" hangingPunct="1">
              <a:spcBef>
                <a:spcPts val="0"/>
              </a:spcBef>
              <a:spcAft>
                <a:spcPts val="0"/>
              </a:spcAft>
              <a:buFont typeface="Arial" panose="020B0604020202020204" pitchFamily="34" charset="0"/>
              <a:buChar char="•"/>
              <a:defRPr/>
            </a:pPr>
            <a:r>
              <a:rPr lang="en-IN" dirty="0"/>
              <a:t>Ayushman Bharat is the path chosen by India to achieve Universal Health Coverage.  Its two components – include universal access to primary health care through transforming 1,50,000 Sub-Health Centres and Primary Health Centres in rural and urban areas to Health and Wellness Centres and a social protection scheme- the PMJAY, for about 40% of the population. </a:t>
            </a:r>
          </a:p>
          <a:p>
            <a:pPr marL="170297" indent="-170297" eaLnBrk="1" fontAlgn="auto" hangingPunct="1">
              <a:spcBef>
                <a:spcPts val="0"/>
              </a:spcBef>
              <a:spcAft>
                <a:spcPts val="0"/>
              </a:spcAft>
              <a:buFont typeface="Arial" panose="020B0604020202020204" pitchFamily="34" charset="0"/>
              <a:buChar char="•"/>
              <a:defRPr/>
            </a:pPr>
            <a:r>
              <a:rPr lang="en-IN" dirty="0"/>
              <a:t>Key interventions at the level of Sub Health Centre Health and Wellness level encompass preventive, promotive, curative, rehabilitative and palliative care close to community.   Currently HWC provide services for RMNCHA and for common NCDs, leprosy and TB.  Other additions to be made incrementally include : oral health, eye care, common ENT conditions, trauma and emergency, palliative and elderly care and mental health</a:t>
            </a:r>
          </a:p>
          <a:p>
            <a:pPr marL="170297" indent="-170297" eaLnBrk="1" fontAlgn="auto" hangingPunct="1">
              <a:spcBef>
                <a:spcPts val="0"/>
              </a:spcBef>
              <a:spcAft>
                <a:spcPts val="0"/>
              </a:spcAft>
              <a:buFont typeface="Arial" panose="020B0604020202020204" pitchFamily="34" charset="0"/>
              <a:buChar char="•"/>
              <a:defRPr/>
            </a:pPr>
            <a:r>
              <a:rPr lang="en-IN" dirty="0"/>
              <a:t>The range of services to be provided needs to move from the current selective PHC package to a more comprehensive package to address the burden of chronic care. </a:t>
            </a:r>
          </a:p>
          <a:p>
            <a:pPr marL="170297" indent="-170297" eaLnBrk="1" fontAlgn="auto" hangingPunct="1">
              <a:spcBef>
                <a:spcPts val="0"/>
              </a:spcBef>
              <a:spcAft>
                <a:spcPts val="0"/>
              </a:spcAft>
              <a:buFont typeface="Arial" panose="020B0604020202020204" pitchFamily="34" charset="0"/>
              <a:buChar char="•"/>
              <a:defRPr/>
            </a:pPr>
            <a:r>
              <a:rPr lang="en-IN" dirty="0"/>
              <a:t>The addition of a non- physician, Mid Level Health Provider to lead the team of existing multipurpose workers and ASHAs is expected to expand the range of serves including screening, early detection and issues of changing lifestyles and treatment adherence.    </a:t>
            </a:r>
          </a:p>
          <a:p>
            <a:pPr marL="170297" indent="-170297" eaLnBrk="1" fontAlgn="auto" hangingPunct="1">
              <a:spcBef>
                <a:spcPts val="0"/>
              </a:spcBef>
              <a:spcAft>
                <a:spcPts val="0"/>
              </a:spcAft>
              <a:buFont typeface="Arial" panose="020B0604020202020204" pitchFamily="34" charset="0"/>
              <a:buChar char="•"/>
              <a:defRPr/>
            </a:pPr>
            <a:endParaRPr lang="en-IN" dirty="0"/>
          </a:p>
          <a:p>
            <a:pPr marL="170297" indent="-170297" eaLnBrk="1" fontAlgn="auto" hangingPunct="1">
              <a:spcBef>
                <a:spcPts val="0"/>
              </a:spcBef>
              <a:spcAft>
                <a:spcPts val="0"/>
              </a:spcAft>
              <a:buFont typeface="Arial" panose="020B0604020202020204" pitchFamily="34" charset="0"/>
              <a:buChar char="•"/>
              <a:defRPr/>
            </a:pPr>
            <a:endParaRPr lang="en-IN" dirty="0"/>
          </a:p>
          <a:p>
            <a:pPr marL="170297" indent="-170297" eaLnBrk="1" fontAlgn="auto" hangingPunct="1">
              <a:spcBef>
                <a:spcPts val="0"/>
              </a:spcBef>
              <a:spcAft>
                <a:spcPts val="0"/>
              </a:spcAft>
              <a:buFont typeface="Arial" panose="020B0604020202020204" pitchFamily="34" charset="0"/>
              <a:buChar char="•"/>
              <a:defRPr/>
            </a:pPr>
            <a:endParaRPr lang="en-IN" dirty="0"/>
          </a:p>
        </p:txBody>
      </p:sp>
      <p:sp>
        <p:nvSpPr>
          <p:cNvPr id="5124" name="Slide Number Placeholder 3"/>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96824-3446-4410-9128-2683D0791933}" type="slidenum">
              <a:rPr kumimoji="0" lang="en-IN"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99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804EC02E-6ADF-4F09-A072-81C662F7C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58121789-98B1-4474-8ECD-8D792D3826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3BEBD967-9242-48AA-A03A-E511C8368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9E5283-7876-4ACF-84A2-D9D77F3BC0D8}" type="slidenum">
              <a:rPr lang="en-GB" altLang="en-US" smtClean="0"/>
              <a:pPr fontAlgn="base">
                <a:spcBef>
                  <a:spcPct val="0"/>
                </a:spcBef>
                <a:spcAft>
                  <a:spcPct val="0"/>
                </a:spcAft>
              </a:pPr>
              <a:t>14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108;ge6ff4c7595_0_3:notes">
            <a:extLst>
              <a:ext uri="{FF2B5EF4-FFF2-40B4-BE49-F238E27FC236}">
                <a16:creationId xmlns:a16="http://schemas.microsoft.com/office/drawing/2014/main" id="{5C33F0F9-38F1-40DD-984E-9542E2AC0A37}"/>
              </a:ext>
            </a:extLst>
          </p:cNvPr>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9938" name="Google Shape;109;ge6ff4c7595_0_3:notes">
            <a:extLst>
              <a:ext uri="{FF2B5EF4-FFF2-40B4-BE49-F238E27FC236}">
                <a16:creationId xmlns:a16="http://schemas.microsoft.com/office/drawing/2014/main" id="{F5F4DB62-665D-4B5F-8967-173CE3041F27}"/>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C258-FA83-74B2-CC3C-20EBD0571F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8E0DAC-385E-93A3-B165-F89BD296F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8A34EF-F6B9-2809-BB8A-E6DCB48CD459}"/>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5" name="Footer Placeholder 4">
            <a:extLst>
              <a:ext uri="{FF2B5EF4-FFF2-40B4-BE49-F238E27FC236}">
                <a16:creationId xmlns:a16="http://schemas.microsoft.com/office/drawing/2014/main" id="{A76C4DE4-F2E8-6114-5134-1F48170AF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49341-06AA-F496-6607-14DA2158B7D1}"/>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90595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E821-8780-747A-7029-A73E29DE548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3D5AE8-4E03-656B-DC2A-AE1B3E387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8DF6C-6CF5-7341-44D9-20FC319B1476}"/>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5" name="Footer Placeholder 4">
            <a:extLst>
              <a:ext uri="{FF2B5EF4-FFF2-40B4-BE49-F238E27FC236}">
                <a16:creationId xmlns:a16="http://schemas.microsoft.com/office/drawing/2014/main" id="{98B78509-6797-3C48-3559-F786F7CE0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20490-3831-9A34-E209-FB0401F0B477}"/>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36528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807F3D-60B9-37F1-0B6F-B3B2640D24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C49CE7-8995-B129-0B99-7D79615082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C1560-2B6C-2200-B3AC-944C237258B8}"/>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5" name="Footer Placeholder 4">
            <a:extLst>
              <a:ext uri="{FF2B5EF4-FFF2-40B4-BE49-F238E27FC236}">
                <a16:creationId xmlns:a16="http://schemas.microsoft.com/office/drawing/2014/main" id="{3127FC69-7D92-577A-4DC8-F8BF59821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5218E-5200-DD9C-7B9A-680F92D6B5E6}"/>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51251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67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lIns="91425" tIns="91425" rIns="91425" bIns="91425" anchor="t">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lIns="91425" tIns="91425" rIns="91425" bIns="91425">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lIns="91425" tIns="91425" rIns="91425" bIns="91425">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 name="Google Shape;24;p5">
            <a:extLst>
              <a:ext uri="{FF2B5EF4-FFF2-40B4-BE49-F238E27FC236}">
                <a16:creationId xmlns:a16="http://schemas.microsoft.com/office/drawing/2014/main" id="{131D2223-568E-4BD3-A7B2-AD06FAE6473D}"/>
              </a:ext>
            </a:extLst>
          </p:cNvPr>
          <p:cNvSpPr txBox="1">
            <a:spLocks noGrp="1"/>
          </p:cNvSpPr>
          <p:nvPr>
            <p:ph type="sldNum" idx="10"/>
          </p:nvPr>
        </p:nvSpPr>
        <p:spPr>
          <a:xfrm>
            <a:off x="11296650" y="6218238"/>
            <a:ext cx="731838" cy="523875"/>
          </a:xfrm>
        </p:spPr>
        <p:txBody>
          <a:bodyPr spcFirstLastPara="1" wrap="square" lIns="91425" tIns="91425" rIns="91425" bIns="91425" anchorCtr="0">
            <a:noAutofit/>
          </a:bodyPr>
          <a:lstStyle>
            <a:lvl1pPr lvl="0">
              <a:buNone/>
              <a:defRPr smtClean="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270083F1-BB69-485F-A968-55BFEEF65EF6}" type="slidenum">
              <a:rPr lang="en"/>
              <a:pPr>
                <a:defRPr/>
              </a:pPr>
              <a:t>‹#›</a:t>
            </a:fld>
            <a:endParaRPr lang="en"/>
          </a:p>
        </p:txBody>
      </p:sp>
    </p:spTree>
    <p:extLst>
      <p:ext uri="{BB962C8B-B14F-4D97-AF65-F5344CB8AC3E}">
        <p14:creationId xmlns:p14="http://schemas.microsoft.com/office/powerpoint/2010/main" val="352034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119A22-DC37-4DB1-92F7-09B92A3EFBE1}" type="datetime1">
              <a:rPr lang="en-US" smtClean="0"/>
              <a:pPr/>
              <a:t>7/5/22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4C3D6-29D5-4A2C-8B86-CB2637BAEFC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360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A311-146C-7C69-FDE1-AA69CFE3CA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56CA06-FFDB-89F2-9D2D-BF131343B5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F67B74-7FB0-D4C3-9356-2D068DC6E3CF}"/>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5" name="Footer Placeholder 4">
            <a:extLst>
              <a:ext uri="{FF2B5EF4-FFF2-40B4-BE49-F238E27FC236}">
                <a16:creationId xmlns:a16="http://schemas.microsoft.com/office/drawing/2014/main" id="{EF892499-3692-4D4B-979D-E3426F2F3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CD7BF-2B96-32A6-D1DE-9808C9D91E7E}"/>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6349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1B4B-CCBC-C6C3-0DFD-DEA9FD8C26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F145EB-13AE-06F0-7336-E4CFF3842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C16FC0-45EC-6924-D96F-C0663327ED49}"/>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5" name="Footer Placeholder 4">
            <a:extLst>
              <a:ext uri="{FF2B5EF4-FFF2-40B4-BE49-F238E27FC236}">
                <a16:creationId xmlns:a16="http://schemas.microsoft.com/office/drawing/2014/main" id="{C3869598-FD9F-C8FF-2C95-7D20E84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26D2C-9AA9-3A90-C843-A3CC35DA67F7}"/>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62558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1724-401F-5F81-46E6-1E2F8E6BB0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8443FA-9D64-AD69-70E6-CB16A114B5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002C09-1885-9E12-4972-053D256948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5D67EC-560F-8A39-A920-D34DD69D110E}"/>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6" name="Footer Placeholder 5">
            <a:extLst>
              <a:ext uri="{FF2B5EF4-FFF2-40B4-BE49-F238E27FC236}">
                <a16:creationId xmlns:a16="http://schemas.microsoft.com/office/drawing/2014/main" id="{079BD6DA-29EC-25F2-820D-4440EF6BC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D57DF-A03B-2EE0-426C-D9AF074FED4E}"/>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23317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0F73-F54D-2D8B-9ADC-046930699FD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F768EB-4E5D-56F5-617B-E886C6E92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D18F1F-2073-FC82-ADFE-F35997E39B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CE9AF06-0C21-1114-9F89-304C17755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AA83FF-45A4-16CC-616B-878DE015F4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169E2FE-9E6F-5706-F67E-2C6AB6ADD7B7}"/>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8" name="Footer Placeholder 7">
            <a:extLst>
              <a:ext uri="{FF2B5EF4-FFF2-40B4-BE49-F238E27FC236}">
                <a16:creationId xmlns:a16="http://schemas.microsoft.com/office/drawing/2014/main" id="{E5E53C7C-0712-E4C4-F696-CEB2549B30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310046-D501-518A-C8E6-77B89DC39A8E}"/>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242933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3FFC-B3B2-2E68-A169-3FD11D6CBB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B01E5A-DEFC-9AE1-B7C6-AF55CC9577F3}"/>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4" name="Footer Placeholder 3">
            <a:extLst>
              <a:ext uri="{FF2B5EF4-FFF2-40B4-BE49-F238E27FC236}">
                <a16:creationId xmlns:a16="http://schemas.microsoft.com/office/drawing/2014/main" id="{91B46619-6DC5-62DE-5F00-9320D58C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5F4EF-19BA-E60E-F1F3-A1CC2B493248}"/>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64441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B1F43-D2B7-5736-0320-18D336A01F83}"/>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3" name="Footer Placeholder 2">
            <a:extLst>
              <a:ext uri="{FF2B5EF4-FFF2-40B4-BE49-F238E27FC236}">
                <a16:creationId xmlns:a16="http://schemas.microsoft.com/office/drawing/2014/main" id="{3528FD19-447D-7A4F-3C76-B7037175D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943E45-D96A-E2AA-370E-6868617A3BB8}"/>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34876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2279-E141-8B50-7613-812C5CFB0A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A3E6D9-5961-87C0-E2E3-C62657A97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7CE6747-3B0B-F521-4FEC-4F92CA32C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F7AC8B-2544-8CD4-807A-C8E5C1B33546}"/>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6" name="Footer Placeholder 5">
            <a:extLst>
              <a:ext uri="{FF2B5EF4-FFF2-40B4-BE49-F238E27FC236}">
                <a16:creationId xmlns:a16="http://schemas.microsoft.com/office/drawing/2014/main" id="{DDE5B3C0-9ADA-0411-E7E1-8909B416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9C7D0-2FD3-F75F-D765-14242978C7F2}"/>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249847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082D-EDE5-30E0-63BC-55CDD4010A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1A5398-6904-F510-8708-29EF0357E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6DCB7-EE75-6112-BD61-38B89175F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F19E98-C3A5-6823-63A3-CFEF43B8E7F8}"/>
              </a:ext>
            </a:extLst>
          </p:cNvPr>
          <p:cNvSpPr>
            <a:spLocks noGrp="1"/>
          </p:cNvSpPr>
          <p:nvPr>
            <p:ph type="dt" sz="half" idx="10"/>
          </p:nvPr>
        </p:nvSpPr>
        <p:spPr/>
        <p:txBody>
          <a:bodyPr/>
          <a:lstStyle/>
          <a:p>
            <a:fld id="{2FB6A928-2B55-7545-88CE-2C39B9C64B1C}" type="datetimeFigureOut">
              <a:rPr lang="en-US" smtClean="0"/>
              <a:t>7/5/22</a:t>
            </a:fld>
            <a:endParaRPr lang="en-US"/>
          </a:p>
        </p:txBody>
      </p:sp>
      <p:sp>
        <p:nvSpPr>
          <p:cNvPr id="6" name="Footer Placeholder 5">
            <a:extLst>
              <a:ext uri="{FF2B5EF4-FFF2-40B4-BE49-F238E27FC236}">
                <a16:creationId xmlns:a16="http://schemas.microsoft.com/office/drawing/2014/main" id="{0EF521E9-3EBE-4679-4B12-052397736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B2008-3D72-D2FF-67DD-C4F2B48159ED}"/>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57838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04952-0B3A-8162-F98E-AA7F58E02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3369FC-E4A9-DB2F-CEA1-C45327AF3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2FC7A6-5E7E-C04B-B3E9-923AE4489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A928-2B55-7545-88CE-2C39B9C64B1C}" type="datetimeFigureOut">
              <a:rPr lang="en-US" smtClean="0"/>
              <a:t>7/5/22</a:t>
            </a:fld>
            <a:endParaRPr lang="en-US"/>
          </a:p>
        </p:txBody>
      </p:sp>
      <p:sp>
        <p:nvSpPr>
          <p:cNvPr id="5" name="Footer Placeholder 4">
            <a:extLst>
              <a:ext uri="{FF2B5EF4-FFF2-40B4-BE49-F238E27FC236}">
                <a16:creationId xmlns:a16="http://schemas.microsoft.com/office/drawing/2014/main" id="{4E558080-D04E-4F71-9C4F-249A2C0F8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5EAACE-3AAA-C86B-EE6E-FF56F9100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BBB7E-05E0-4E46-A74A-1F87FDCB6A51}" type="slidenum">
              <a:rPr lang="en-US" smtClean="0"/>
              <a:t>‹#›</a:t>
            </a:fld>
            <a:endParaRPr lang="en-US"/>
          </a:p>
        </p:txBody>
      </p:sp>
    </p:spTree>
    <p:extLst>
      <p:ext uri="{BB962C8B-B14F-4D97-AF65-F5344CB8AC3E}">
        <p14:creationId xmlns:p14="http://schemas.microsoft.com/office/powerpoint/2010/main" val="113864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1.pn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18" Type="http://schemas.openxmlformats.org/officeDocument/2006/relationships/diagramQuickStyle" Target="../diagrams/quickStyle7.xml"/><Relationship Id="rId3" Type="http://schemas.openxmlformats.org/officeDocument/2006/relationships/image" Target="../media/image23.jpeg"/><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diagramLayout" Target="../diagrams/layout7.xml"/><Relationship Id="rId2" Type="http://schemas.openxmlformats.org/officeDocument/2006/relationships/image" Target="../media/image22.jpeg"/><Relationship Id="rId16" Type="http://schemas.openxmlformats.org/officeDocument/2006/relationships/diagramData" Target="../diagrams/data7.xml"/><Relationship Id="rId20" Type="http://schemas.microsoft.com/office/2007/relationships/diagramDrawing" Target="../diagrams/drawing7.xml"/><Relationship Id="rId1" Type="http://schemas.openxmlformats.org/officeDocument/2006/relationships/slideLayout" Target="../slideLayouts/slideLayout13.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25.jpeg"/><Relationship Id="rId15" Type="http://schemas.microsoft.com/office/2007/relationships/diagramDrawing" Target="../diagrams/drawing6.xml"/><Relationship Id="rId10" Type="http://schemas.microsoft.com/office/2007/relationships/diagramDrawing" Target="../diagrams/drawing5.xml"/><Relationship Id="rId19" Type="http://schemas.openxmlformats.org/officeDocument/2006/relationships/diagramColors" Target="../diagrams/colors7.xml"/><Relationship Id="rId4" Type="http://schemas.openxmlformats.org/officeDocument/2006/relationships/image" Target="../media/image24.jpe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25E2128-AECE-3106-9620-EE1FFD0687B0}"/>
              </a:ext>
            </a:extLst>
          </p:cNvPr>
          <p:cNvSpPr>
            <a:spLocks noChangeArrowheads="1"/>
          </p:cNvSpPr>
          <p:nvPr/>
        </p:nvSpPr>
        <p:spPr bwMode="auto">
          <a:xfrm>
            <a:off x="780836" y="1667683"/>
            <a:ext cx="105310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rPr>
              <a:t>Regional Consultation Workshop on National Health Mission</a:t>
            </a:r>
            <a:br>
              <a:rPr kumimoji="0" lang="en-US" altLang="en-US" sz="3200" b="0" i="0" u="none" strike="noStrike" cap="none" normalizeH="0" baseline="0" dirty="0">
                <a:ln>
                  <a:noFill/>
                </a:ln>
                <a:solidFill>
                  <a:schemeClr val="tx1"/>
                </a:solidFill>
                <a:effectLst/>
              </a:rPr>
            </a:br>
            <a:r>
              <a:rPr kumimoji="0" lang="en-US" altLang="en-US" sz="3200" b="0" i="0" u="none" strike="noStrike" cap="none" normalizeH="0" baseline="0" dirty="0">
                <a:ln>
                  <a:noFill/>
                </a:ln>
                <a:solidFill>
                  <a:schemeClr val="tx1"/>
                </a:solidFill>
                <a:effectLst/>
              </a:rPr>
              <a:t>Grants of PM-ABHIM and FC-XV</a:t>
            </a:r>
          </a:p>
        </p:txBody>
      </p:sp>
      <p:sp>
        <p:nvSpPr>
          <p:cNvPr id="6" name="Rectangle 5">
            <a:extLst>
              <a:ext uri="{FF2B5EF4-FFF2-40B4-BE49-F238E27FC236}">
                <a16:creationId xmlns:a16="http://schemas.microsoft.com/office/drawing/2014/main" id="{76B2028C-8F70-7919-E281-54678CC2B193}"/>
              </a:ext>
            </a:extLst>
          </p:cNvPr>
          <p:cNvSpPr/>
          <p:nvPr/>
        </p:nvSpPr>
        <p:spPr>
          <a:xfrm>
            <a:off x="1078787" y="3105835"/>
            <a:ext cx="10078948" cy="954107"/>
          </a:xfrm>
          <a:prstGeom prst="rect">
            <a:avLst/>
          </a:prstGeom>
        </p:spPr>
        <p:txBody>
          <a:bodyPr wrap="square">
            <a:spAutoFit/>
          </a:bodyPr>
          <a:lstStyle/>
          <a:p>
            <a:pPr algn="ctr"/>
            <a:r>
              <a:rPr lang="en-IN" sz="2800" b="1" dirty="0">
                <a:solidFill>
                  <a:srgbClr val="0070C0"/>
                </a:solidFill>
                <a:latin typeface="Verdana" panose="020B0604030504040204" pitchFamily="34" charset="0"/>
                <a:ea typeface="Verdana" panose="020B0604030504040204" pitchFamily="34" charset="0"/>
                <a:cs typeface="Verdana" panose="020B0604030504040204" pitchFamily="34" charset="0"/>
              </a:rPr>
              <a:t>Overview of implementation of </a:t>
            </a:r>
          </a:p>
          <a:p>
            <a:pPr algn="ctr"/>
            <a:r>
              <a:rPr lang="en-IN" sz="2800" b="1" dirty="0">
                <a:solidFill>
                  <a:srgbClr val="0070C0"/>
                </a:solidFill>
                <a:latin typeface="Verdana" panose="020B0604030504040204" pitchFamily="34" charset="0"/>
                <a:ea typeface="Verdana" panose="020B0604030504040204" pitchFamily="34" charset="0"/>
                <a:cs typeface="Verdana" panose="020B0604030504040204" pitchFamily="34" charset="0"/>
              </a:rPr>
              <a:t>Comprehensive Primary Health Care </a:t>
            </a:r>
          </a:p>
        </p:txBody>
      </p:sp>
    </p:spTree>
    <p:extLst>
      <p:ext uri="{BB962C8B-B14F-4D97-AF65-F5344CB8AC3E}">
        <p14:creationId xmlns:p14="http://schemas.microsoft.com/office/powerpoint/2010/main" val="202636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41EEB8-3044-4F5C-BC59-91C4674033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4C3D6-29D5-4A2C-8B86-CB2637BAEFC8}" type="slidenum">
              <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6" name="Content Placeholder 2">
            <a:extLst>
              <a:ext uri="{FF2B5EF4-FFF2-40B4-BE49-F238E27FC236}">
                <a16:creationId xmlns:a16="http://schemas.microsoft.com/office/drawing/2014/main" id="{EFA2A041-526D-4E55-9A79-F58E8B5A7373}"/>
              </a:ext>
            </a:extLst>
          </p:cNvPr>
          <p:cNvSpPr txBox="1">
            <a:spLocks/>
          </p:cNvSpPr>
          <p:nvPr/>
        </p:nvSpPr>
        <p:spPr>
          <a:xfrm>
            <a:off x="165099" y="838199"/>
            <a:ext cx="3946619" cy="5214259"/>
          </a:xfrm>
          <a:prstGeom prst="rect">
            <a:avLst/>
          </a:prstGeom>
          <a:solidFill>
            <a:schemeClr val="bg2">
              <a:lumMod val="75000"/>
            </a:schemeClr>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IN" alt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&amp; Wellness Centre – SHC (@5000 in plain areas and 3000 in hilly and tribal areas)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IN" alt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IN" alt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SHC Team</a:t>
            </a:r>
            <a:endParaRPr kumimoji="0" lang="en-IN" altLang="en-US" sz="20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en-US"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Community Health Officer: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BSc/ GNM or  Ayurveda Practitioner,  Trained in 6 months Certificate Programme in Community Health/ Community Health Officer (BSc-CH)</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MPW Female </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MPW Male/Female</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ASHAs (@1 per 1,000 population) </a:t>
            </a:r>
            <a:endPar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Content Placeholder 3">
            <a:extLst>
              <a:ext uri="{FF2B5EF4-FFF2-40B4-BE49-F238E27FC236}">
                <a16:creationId xmlns:a16="http://schemas.microsoft.com/office/drawing/2014/main" id="{E39256F4-9D93-4FBC-B5F3-D5F38C202811}"/>
              </a:ext>
            </a:extLst>
          </p:cNvPr>
          <p:cNvSpPr txBox="1">
            <a:spLocks/>
          </p:cNvSpPr>
          <p:nvPr/>
        </p:nvSpPr>
        <p:spPr>
          <a:xfrm>
            <a:off x="7748542" y="812800"/>
            <a:ext cx="4286247" cy="5239658"/>
          </a:xfrm>
          <a:prstGeom prst="rect">
            <a:avLst/>
          </a:prstGeom>
          <a:solidFill>
            <a:schemeClr val="accent4">
              <a:lumMod val="60000"/>
              <a:lumOff val="40000"/>
            </a:schemeClr>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IN" alt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&amp; Wellness Centre – PHC (@30,000) / UPHC (@50,000)</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IN" alt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IN" alt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PHC team </a:t>
            </a:r>
            <a:r>
              <a:rPr kumimoji="0" lang="en-IN" alt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as per IPHS</a:t>
            </a:r>
            <a:r>
              <a:rPr kumimoji="0" lang="en-IN" alt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IN" alt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Minimum Requirement-</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MBBS Doctor</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Staff nurse</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Pharmacist</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Lab Technician</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LHV</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Rural- 1 MPW + 5 ASHAs</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Urban- 5 MPWs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 10,000 population) and 20-25 ASHAs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per 2,000-2,500 population) </a:t>
            </a:r>
            <a:endParaRPr kumimoji="0" lang="en-I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05AF11BD-4878-4AA0-8218-D8D94CD69BB3}"/>
              </a:ext>
            </a:extLst>
          </p:cNvPr>
          <p:cNvSpPr txBox="1"/>
          <p:nvPr/>
        </p:nvSpPr>
        <p:spPr>
          <a:xfrm>
            <a:off x="0" y="0"/>
            <a:ext cx="12192000" cy="5847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2400" b="1">
                <a:solidFill>
                  <a:schemeClr val="lt1"/>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Open Sans" panose="020B0606030504020204" pitchFamily="34" charset="0"/>
                <a:cs typeface="Times New Roman" panose="02020603050405020304" pitchFamily="18" charset="0"/>
              </a:rPr>
              <a:t>Key Elements: </a:t>
            </a:r>
            <a:r>
              <a:rPr kumimoji="0" lang="en-US" sz="3200" b="0" i="0" u="none" strike="noStrike" kern="1200" cap="none" spc="0" normalizeH="0" baseline="0" noProof="0" dirty="0">
                <a:ln>
                  <a:noFill/>
                </a:ln>
                <a:solidFill>
                  <a:srgbClr val="002060"/>
                </a:solidFill>
                <a:effectLst/>
                <a:uLnTx/>
                <a:uFillTx/>
                <a:latin typeface="+mn-lt"/>
                <a:ea typeface="Open Sans" panose="020B0606030504020204" pitchFamily="34" charset="0"/>
                <a:cs typeface="Times New Roman" panose="02020603050405020304" pitchFamily="18" charset="0"/>
              </a:rPr>
              <a:t>Human Resources</a:t>
            </a:r>
            <a:endParaRPr kumimoji="0" lang="en-IN" sz="3200" b="0" i="0" u="none" strike="noStrike" kern="1200" cap="none" spc="0" normalizeH="0" baseline="0" noProof="0" dirty="0">
              <a:ln>
                <a:noFill/>
              </a:ln>
              <a:solidFill>
                <a:srgbClr val="002060"/>
              </a:solidFill>
              <a:effectLst/>
              <a:uLnTx/>
              <a:uFillTx/>
              <a:latin typeface="+mn-lt"/>
              <a:ea typeface="Open Sans" panose="020B060603050402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593FC15E-F4E9-4168-BBED-D65C64414E1D}"/>
              </a:ext>
            </a:extLst>
          </p:cNvPr>
          <p:cNvGraphicFramePr/>
          <p:nvPr>
            <p:extLst>
              <p:ext uri="{D42A27DB-BD31-4B8C-83A1-F6EECF244321}">
                <p14:modId xmlns:p14="http://schemas.microsoft.com/office/powerpoint/2010/main" val="2364016706"/>
              </p:ext>
            </p:extLst>
          </p:nvPr>
        </p:nvGraphicFramePr>
        <p:xfrm>
          <a:off x="4246323" y="1941534"/>
          <a:ext cx="3362600" cy="364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81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09587A-B9D3-824B-868D-FB630D8B9BD9}"/>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2800" b="1" kern="1200">
                <a:solidFill>
                  <a:srgbClr val="FFFFFF"/>
                </a:solidFill>
                <a:latin typeface="+mj-lt"/>
                <a:ea typeface="+mj-ea"/>
                <a:cs typeface="+mj-cs"/>
              </a:rPr>
              <a:t>Capacity Building for Expanded Package of Services (for CPHC in capsules of 3-4 days each)</a:t>
            </a:r>
          </a:p>
        </p:txBody>
      </p:sp>
      <p:sp>
        <p:nvSpPr>
          <p:cNvPr id="5" name="TextBox 4">
            <a:extLst>
              <a:ext uri="{FF2B5EF4-FFF2-40B4-BE49-F238E27FC236}">
                <a16:creationId xmlns:a16="http://schemas.microsoft.com/office/drawing/2014/main" id="{C0EAEFC4-13E5-2746-93E0-3FC269A62D81}"/>
              </a:ext>
            </a:extLst>
          </p:cNvPr>
          <p:cNvSpPr txBox="1"/>
          <p:nvPr/>
        </p:nvSpPr>
        <p:spPr>
          <a:xfrm>
            <a:off x="0" y="160637"/>
            <a:ext cx="12192000" cy="5847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2400" b="1">
                <a:solidFill>
                  <a:schemeClr val="lt1"/>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Open Sans" panose="020B0606030504020204" pitchFamily="34" charset="0"/>
                <a:cs typeface="Times New Roman" panose="02020603050405020304" pitchFamily="18" charset="0"/>
              </a:rPr>
              <a:t>Key Elements: </a:t>
            </a:r>
            <a:r>
              <a:rPr kumimoji="0" lang="en-US" sz="3200" b="0" i="0" u="none" strike="noStrike" kern="1200" cap="none" spc="0" normalizeH="0" baseline="0" noProof="0" dirty="0">
                <a:ln>
                  <a:noFill/>
                </a:ln>
                <a:solidFill>
                  <a:srgbClr val="002060"/>
                </a:solidFill>
                <a:effectLst/>
                <a:uLnTx/>
                <a:uFillTx/>
                <a:latin typeface="+mn-lt"/>
                <a:ea typeface="Open Sans" panose="020B0606030504020204" pitchFamily="34" charset="0"/>
                <a:cs typeface="Times New Roman" panose="02020603050405020304" pitchFamily="18" charset="0"/>
              </a:rPr>
              <a:t>Capacity Building</a:t>
            </a:r>
            <a:endParaRPr kumimoji="0" lang="en-IN" sz="3200" b="0" i="0" u="none" strike="noStrike" kern="1200" cap="none" spc="0" normalizeH="0" baseline="0" noProof="0" dirty="0">
              <a:ln>
                <a:noFill/>
              </a:ln>
              <a:solidFill>
                <a:srgbClr val="002060"/>
              </a:solidFill>
              <a:effectLst/>
              <a:uLnTx/>
              <a:uFillTx/>
              <a:latin typeface="+mn-lt"/>
              <a:ea typeface="Open Sans" panose="020B060603050402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E72A0C7-FF40-BD47-9E9A-19936875BEAD}"/>
              </a:ext>
            </a:extLst>
          </p:cNvPr>
          <p:cNvGraphicFramePr>
            <a:graphicFrameLocks noGrp="1"/>
          </p:cNvGraphicFramePr>
          <p:nvPr>
            <p:extLst>
              <p:ext uri="{D42A27DB-BD31-4B8C-83A1-F6EECF244321}">
                <p14:modId xmlns:p14="http://schemas.microsoft.com/office/powerpoint/2010/main" val="398067642"/>
              </p:ext>
            </p:extLst>
          </p:nvPr>
        </p:nvGraphicFramePr>
        <p:xfrm>
          <a:off x="1177448" y="1127342"/>
          <a:ext cx="10380570" cy="4325010"/>
        </p:xfrm>
        <a:graphic>
          <a:graphicData uri="http://schemas.openxmlformats.org/drawingml/2006/table">
            <a:tbl>
              <a:tblPr firstRow="1" firstCol="1" bandRow="1">
                <a:tableStyleId>{17292A2E-F333-43FB-9621-5CBBE7FDCDCB}</a:tableStyleId>
              </a:tblPr>
              <a:tblGrid>
                <a:gridCol w="3053826">
                  <a:extLst>
                    <a:ext uri="{9D8B030D-6E8A-4147-A177-3AD203B41FA5}">
                      <a16:colId xmlns:a16="http://schemas.microsoft.com/office/drawing/2014/main" val="3521488167"/>
                    </a:ext>
                  </a:extLst>
                </a:gridCol>
                <a:gridCol w="7326744">
                  <a:extLst>
                    <a:ext uri="{9D8B030D-6E8A-4147-A177-3AD203B41FA5}">
                      <a16:colId xmlns:a16="http://schemas.microsoft.com/office/drawing/2014/main" val="1026484061"/>
                    </a:ext>
                  </a:extLst>
                </a:gridCol>
              </a:tblGrid>
              <a:tr h="720835">
                <a:tc>
                  <a:txBody>
                    <a:bodyPr/>
                    <a:lstStyle/>
                    <a:p>
                      <a:pPr algn="ctr"/>
                      <a:r>
                        <a:rPr lang="en-GB" sz="2300" b="1" cap="none" spc="0">
                          <a:solidFill>
                            <a:schemeClr val="bg1"/>
                          </a:solidFill>
                          <a:effectLst/>
                        </a:rPr>
                        <a:t>Cadre</a:t>
                      </a:r>
                      <a:endParaRPr lang="en-IN" sz="2300" b="1" cap="none" spc="0">
                        <a:solidFill>
                          <a:schemeClr val="bg1"/>
                        </a:solidFill>
                        <a:effectLst/>
                        <a:latin typeface="Calibri"/>
                        <a:ea typeface="Calibri" panose="020F0502020204030204" pitchFamily="34" charset="0"/>
                        <a:cs typeface="Mangal"/>
                      </a:endParaRPr>
                    </a:p>
                  </a:txBody>
                  <a:tcPr marL="183111" marR="242344"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1" cap="none" spc="0">
                          <a:solidFill>
                            <a:schemeClr val="bg1"/>
                          </a:solidFill>
                          <a:effectLst/>
                        </a:rPr>
                        <a:t>Total Number of Training Days</a:t>
                      </a:r>
                      <a:endParaRPr lang="en-IN" sz="2300" b="1" cap="none" spc="0">
                        <a:solidFill>
                          <a:schemeClr val="bg1"/>
                        </a:solidFill>
                        <a:effectLst/>
                        <a:latin typeface="Calibri"/>
                        <a:ea typeface="Calibri" panose="020F0502020204030204" pitchFamily="34" charset="0"/>
                        <a:cs typeface="Mangal"/>
                      </a:endParaRPr>
                    </a:p>
                  </a:txBody>
                  <a:tcPr marL="183111" marR="242344"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857117"/>
                  </a:ext>
                </a:extLst>
              </a:tr>
              <a:tr h="720835">
                <a:tc>
                  <a:txBody>
                    <a:bodyPr/>
                    <a:lstStyle/>
                    <a:p>
                      <a:pPr algn="just"/>
                      <a:r>
                        <a:rPr lang="en-GB" sz="2300" b="1" cap="none" spc="0" dirty="0">
                          <a:solidFill>
                            <a:schemeClr val="tx1"/>
                          </a:solidFill>
                          <a:effectLst/>
                        </a:rPr>
                        <a:t>MOs</a:t>
                      </a:r>
                      <a:endParaRPr lang="en-IN" sz="2300" b="1" cap="none" spc="0" dirty="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13.5 Days</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602517"/>
                  </a:ext>
                </a:extLst>
              </a:tr>
              <a:tr h="720835">
                <a:tc>
                  <a:txBody>
                    <a:bodyPr/>
                    <a:lstStyle/>
                    <a:p>
                      <a:pPr algn="just"/>
                      <a:r>
                        <a:rPr lang="en-GB" sz="2300" b="1" cap="none" spc="0">
                          <a:solidFill>
                            <a:schemeClr val="tx1"/>
                          </a:solidFill>
                          <a:effectLst/>
                        </a:rPr>
                        <a:t>CHOs</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14 Days</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355162"/>
                  </a:ext>
                </a:extLst>
              </a:tr>
              <a:tr h="720835">
                <a:tc>
                  <a:txBody>
                    <a:bodyPr/>
                    <a:lstStyle/>
                    <a:p>
                      <a:pPr algn="just"/>
                      <a:r>
                        <a:rPr lang="en-GB" sz="2300" b="1" cap="none" spc="0">
                          <a:solidFill>
                            <a:schemeClr val="tx1"/>
                          </a:solidFill>
                          <a:effectLst/>
                        </a:rPr>
                        <a:t>Staff Nurse</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11 Days</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995785"/>
                  </a:ext>
                </a:extLst>
              </a:tr>
              <a:tr h="720835">
                <a:tc>
                  <a:txBody>
                    <a:bodyPr/>
                    <a:lstStyle/>
                    <a:p>
                      <a:pPr algn="just"/>
                      <a:r>
                        <a:rPr lang="en-GB" sz="2300" b="1" cap="none" spc="0">
                          <a:solidFill>
                            <a:schemeClr val="tx1"/>
                          </a:solidFill>
                          <a:effectLst/>
                        </a:rPr>
                        <a:t>MPW-M/F</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12 Days (Face to Face training)</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959609"/>
                  </a:ext>
                </a:extLst>
              </a:tr>
              <a:tr h="720835">
                <a:tc>
                  <a:txBody>
                    <a:bodyPr/>
                    <a:lstStyle/>
                    <a:p>
                      <a:pPr algn="just"/>
                      <a:r>
                        <a:rPr lang="en-GB" sz="2300" b="1" cap="none" spc="0">
                          <a:solidFill>
                            <a:schemeClr val="tx1"/>
                          </a:solidFill>
                          <a:effectLst/>
                        </a:rPr>
                        <a:t>ASHA</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300" b="0" cap="none" spc="0" dirty="0">
                          <a:solidFill>
                            <a:schemeClr val="tx1"/>
                          </a:solidFill>
                          <a:effectLst/>
                        </a:rPr>
                        <a:t>14 Days </a:t>
                      </a:r>
                      <a:r>
                        <a:rPr lang="en-GB" sz="2300" b="0" u="none" cap="none" spc="0" dirty="0">
                          <a:solidFill>
                            <a:schemeClr val="tx1"/>
                          </a:solidFill>
                          <a:effectLst/>
                        </a:rPr>
                        <a:t>(Face to Face training)</a:t>
                      </a:r>
                      <a:endParaRPr lang="en-IN" sz="2300" b="0" u="none" cap="none" spc="0" dirty="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323320"/>
                  </a:ext>
                </a:extLst>
              </a:tr>
            </a:tbl>
          </a:graphicData>
        </a:graphic>
      </p:graphicFrame>
    </p:spTree>
    <p:extLst>
      <p:ext uri="{BB962C8B-B14F-4D97-AF65-F5344CB8AC3E}">
        <p14:creationId xmlns:p14="http://schemas.microsoft.com/office/powerpoint/2010/main" val="425555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BA76F-8C9D-4E81-86C0-28BB37B37293}"/>
              </a:ext>
            </a:extLst>
          </p:cNvPr>
          <p:cNvSpPr>
            <a:spLocks noGrp="1"/>
          </p:cNvSpPr>
          <p:nvPr>
            <p:ph type="title"/>
          </p:nvPr>
        </p:nvSpPr>
        <p:spPr>
          <a:xfrm>
            <a:off x="1342699" y="367600"/>
            <a:ext cx="9502510" cy="797322"/>
          </a:xfrm>
          <a:solidFill>
            <a:schemeClr val="bg1"/>
          </a:solidFill>
        </p:spPr>
        <p:txBody>
          <a:bodyPr vert="horz" lIns="91440" tIns="45720" rIns="91440" bIns="45720" rtlCol="0" anchor="ctr">
            <a:noAutofit/>
          </a:bodyPr>
          <a:lstStyle/>
          <a:p>
            <a:pPr algn="ctr"/>
            <a:r>
              <a:rPr lang="en-US" sz="3600" b="1" dirty="0">
                <a:solidFill>
                  <a:srgbClr val="002060"/>
                </a:solidFill>
                <a:latin typeface="+mn-lt"/>
                <a:ea typeface="Open Sans" panose="020B0606030504020204" pitchFamily="34" charset="0"/>
                <a:cs typeface="Open Sans" panose="020B0606030504020204" pitchFamily="34" charset="0"/>
              </a:rPr>
              <a:t>Key Elements: </a:t>
            </a:r>
            <a:r>
              <a:rPr lang="en-US" sz="3600" dirty="0">
                <a:solidFill>
                  <a:srgbClr val="002060"/>
                </a:solidFill>
                <a:latin typeface="+mn-lt"/>
                <a:ea typeface="Open Sans" panose="020B0606030504020204" pitchFamily="34" charset="0"/>
                <a:cs typeface="Open Sans" panose="020B0606030504020204" pitchFamily="34" charset="0"/>
              </a:rPr>
              <a:t>Drugs and Diagnostics</a:t>
            </a:r>
            <a:endParaRPr lang="en-IN" sz="3600" dirty="0">
              <a:solidFill>
                <a:srgbClr val="002060"/>
              </a:solidFill>
              <a:latin typeface="+mn-lt"/>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8EBC092E-71DF-4EE2-B23A-336847DDD7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6810" y="2044700"/>
            <a:ext cx="1994489" cy="16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8F5AB7-C1D4-4984-93E7-047D40111E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397" y="4479799"/>
            <a:ext cx="1179812" cy="146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245407B-FA1C-4765-B688-73244071C81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6810" y="3987801"/>
            <a:ext cx="2438399" cy="22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8A48F567-752E-448B-B62A-0F32BA8409AE}"/>
              </a:ext>
            </a:extLst>
          </p:cNvPr>
          <p:cNvSpPr/>
          <p:nvPr/>
        </p:nvSpPr>
        <p:spPr>
          <a:xfrm>
            <a:off x="1342699" y="1872517"/>
            <a:ext cx="4753301" cy="16636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Free medicines</a:t>
            </a:r>
          </a:p>
          <a:p>
            <a:pPr algn="ctr"/>
            <a:r>
              <a:rPr lang="en-US" sz="2800" dirty="0">
                <a:solidFill>
                  <a:srgbClr val="C00000"/>
                </a:solidFill>
              </a:rPr>
              <a:t>105 @SHC-HWC</a:t>
            </a:r>
          </a:p>
          <a:p>
            <a:pPr algn="ctr"/>
            <a:r>
              <a:rPr lang="en-US" sz="2800" dirty="0">
                <a:solidFill>
                  <a:srgbClr val="002060"/>
                </a:solidFill>
              </a:rPr>
              <a:t>172@PHC-HWC </a:t>
            </a:r>
            <a:endParaRPr lang="en-IN" sz="2800" dirty="0">
              <a:solidFill>
                <a:srgbClr val="002060"/>
              </a:solidFill>
            </a:endParaRPr>
          </a:p>
        </p:txBody>
      </p:sp>
      <p:sp>
        <p:nvSpPr>
          <p:cNvPr id="14" name="Rectangle: Rounded Corners 13">
            <a:extLst>
              <a:ext uri="{FF2B5EF4-FFF2-40B4-BE49-F238E27FC236}">
                <a16:creationId xmlns:a16="http://schemas.microsoft.com/office/drawing/2014/main" id="{D8905ABE-AD61-4280-9061-6AE17D9FD018}"/>
              </a:ext>
            </a:extLst>
          </p:cNvPr>
          <p:cNvSpPr/>
          <p:nvPr/>
        </p:nvSpPr>
        <p:spPr>
          <a:xfrm>
            <a:off x="1447800" y="4582257"/>
            <a:ext cx="4470399" cy="14665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Free diagnostics</a:t>
            </a:r>
          </a:p>
          <a:p>
            <a:pPr algn="ctr"/>
            <a:r>
              <a:rPr lang="en-US" sz="2800" dirty="0">
                <a:solidFill>
                  <a:srgbClr val="C00000"/>
                </a:solidFill>
              </a:rPr>
              <a:t>14 @SHC-HWC</a:t>
            </a:r>
          </a:p>
          <a:p>
            <a:pPr algn="ctr"/>
            <a:r>
              <a:rPr lang="en-US" sz="2800" dirty="0">
                <a:solidFill>
                  <a:srgbClr val="002060"/>
                </a:solidFill>
              </a:rPr>
              <a:t>63 @PHC-HWC   </a:t>
            </a:r>
            <a:endParaRPr lang="en-IN" sz="2800" dirty="0">
              <a:solidFill>
                <a:srgbClr val="002060"/>
              </a:solidFill>
            </a:endParaRPr>
          </a:p>
        </p:txBody>
      </p:sp>
    </p:spTree>
    <p:extLst>
      <p:ext uri="{BB962C8B-B14F-4D97-AF65-F5344CB8AC3E}">
        <p14:creationId xmlns:p14="http://schemas.microsoft.com/office/powerpoint/2010/main" val="270128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BA76F-8C9D-4E81-86C0-28BB37B37293}"/>
              </a:ext>
            </a:extLst>
          </p:cNvPr>
          <p:cNvSpPr>
            <a:spLocks noGrp="1"/>
          </p:cNvSpPr>
          <p:nvPr>
            <p:ph type="title"/>
          </p:nvPr>
        </p:nvSpPr>
        <p:spPr>
          <a:xfrm>
            <a:off x="1344745" y="62460"/>
            <a:ext cx="9502510" cy="957411"/>
          </a:xfrm>
          <a:solidFill>
            <a:schemeClr val="bg1"/>
          </a:solidFill>
        </p:spPr>
        <p:txBody>
          <a:bodyPr vert="horz" lIns="91440" tIns="45720" rIns="91440" bIns="45720" rtlCol="0" anchor="ctr">
            <a:noAutofit/>
          </a:bodyPr>
          <a:lstStyle/>
          <a:p>
            <a:pPr algn="ctr"/>
            <a:r>
              <a:rPr lang="en-US" sz="3600" b="1" dirty="0">
                <a:solidFill>
                  <a:srgbClr val="002060"/>
                </a:solidFill>
                <a:latin typeface="+mn-lt"/>
                <a:ea typeface="Open Sans" panose="020B0606030504020204" pitchFamily="34" charset="0"/>
                <a:cs typeface="Open Sans" panose="020B0606030504020204" pitchFamily="34" charset="0"/>
              </a:rPr>
              <a:t>Key Elements: </a:t>
            </a:r>
            <a:r>
              <a:rPr lang="en-US" sz="3600" dirty="0">
                <a:solidFill>
                  <a:srgbClr val="002060"/>
                </a:solidFill>
                <a:latin typeface="+mn-lt"/>
                <a:ea typeface="Open Sans" panose="020B0606030504020204" pitchFamily="34" charset="0"/>
                <a:cs typeface="Open Sans" panose="020B0606030504020204" pitchFamily="34" charset="0"/>
              </a:rPr>
              <a:t>Technology</a:t>
            </a:r>
            <a:endParaRPr lang="en-IN" sz="3600" dirty="0">
              <a:solidFill>
                <a:srgbClr val="002060"/>
              </a:solidFill>
              <a:latin typeface="+mn-lt"/>
              <a:ea typeface="Open Sans" panose="020B0606030504020204" pitchFamily="34" charset="0"/>
              <a:cs typeface="Open Sans" panose="020B0606030504020204" pitchFamily="34" charset="0"/>
            </a:endParaRPr>
          </a:p>
        </p:txBody>
      </p:sp>
      <p:pic>
        <p:nvPicPr>
          <p:cNvPr id="11" name="Picture 10" descr="Image result for virtual training">
            <a:extLst>
              <a:ext uri="{FF2B5EF4-FFF2-40B4-BE49-F238E27FC236}">
                <a16:creationId xmlns:a16="http://schemas.microsoft.com/office/drawing/2014/main" id="{F6BB87F3-15FD-47B8-9EB9-A73F67DE78D1}"/>
              </a:ext>
            </a:extLst>
          </p:cNvPr>
          <p:cNvPicPr/>
          <p:nvPr/>
        </p:nvPicPr>
        <p:blipFill>
          <a:blip r:embed="rId2" cstate="print"/>
          <a:srcRect/>
          <a:stretch>
            <a:fillRect/>
          </a:stretch>
        </p:blipFill>
        <p:spPr bwMode="auto">
          <a:xfrm>
            <a:off x="858666" y="4148518"/>
            <a:ext cx="4576934" cy="1990879"/>
          </a:xfrm>
          <a:prstGeom prst="rect">
            <a:avLst/>
          </a:prstGeom>
          <a:noFill/>
        </p:spPr>
      </p:pic>
      <p:sp>
        <p:nvSpPr>
          <p:cNvPr id="16" name="Rectangle: Rounded Corners 15">
            <a:extLst>
              <a:ext uri="{FF2B5EF4-FFF2-40B4-BE49-F238E27FC236}">
                <a16:creationId xmlns:a16="http://schemas.microsoft.com/office/drawing/2014/main" id="{07F495CF-B3F6-48AD-BCC8-6A35D490E2C2}"/>
              </a:ext>
            </a:extLst>
          </p:cNvPr>
          <p:cNvSpPr/>
          <p:nvPr/>
        </p:nvSpPr>
        <p:spPr>
          <a:xfrm>
            <a:off x="6400799" y="1688280"/>
            <a:ext cx="5397499" cy="94103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CPHC NCD Application</a:t>
            </a:r>
          </a:p>
          <a:p>
            <a:pPr algn="ctr"/>
            <a:r>
              <a:rPr lang="en-US" sz="2200" b="1" dirty="0">
                <a:solidFill>
                  <a:srgbClr val="002060"/>
                </a:solidFill>
              </a:rPr>
              <a:t>AB-HWC Portal / Application</a:t>
            </a:r>
            <a:endParaRPr lang="en-IN" sz="2200" b="1" dirty="0">
              <a:solidFill>
                <a:srgbClr val="002060"/>
              </a:solidFill>
            </a:endParaRPr>
          </a:p>
        </p:txBody>
      </p:sp>
      <p:sp>
        <p:nvSpPr>
          <p:cNvPr id="18" name="Rectangle: Rounded Corners 17">
            <a:extLst>
              <a:ext uri="{FF2B5EF4-FFF2-40B4-BE49-F238E27FC236}">
                <a16:creationId xmlns:a16="http://schemas.microsoft.com/office/drawing/2014/main" id="{0FB072BE-7529-4E92-9AFC-409F823669A5}"/>
              </a:ext>
            </a:extLst>
          </p:cNvPr>
          <p:cNvSpPr/>
          <p:nvPr/>
        </p:nvSpPr>
        <p:spPr>
          <a:xfrm>
            <a:off x="6400799" y="4584700"/>
            <a:ext cx="5397499" cy="15546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Teleconsultation services</a:t>
            </a:r>
          </a:p>
          <a:p>
            <a:pPr algn="ctr"/>
            <a:r>
              <a:rPr lang="en-US" sz="2800" dirty="0">
                <a:solidFill>
                  <a:schemeClr val="tx1"/>
                </a:solidFill>
              </a:rPr>
              <a:t>E </a:t>
            </a:r>
            <a:r>
              <a:rPr lang="en-US" sz="2800" dirty="0" err="1">
                <a:solidFill>
                  <a:schemeClr val="tx1"/>
                </a:solidFill>
              </a:rPr>
              <a:t>Sanjeevani</a:t>
            </a:r>
            <a:r>
              <a:rPr lang="en-US" sz="2800" dirty="0">
                <a:solidFill>
                  <a:schemeClr val="tx1"/>
                </a:solidFill>
              </a:rPr>
              <a:t> HWC</a:t>
            </a:r>
          </a:p>
          <a:p>
            <a:pPr algn="ctr"/>
            <a:r>
              <a:rPr lang="en-US" sz="2800" dirty="0">
                <a:solidFill>
                  <a:schemeClr val="tx1"/>
                </a:solidFill>
              </a:rPr>
              <a:t>E </a:t>
            </a:r>
            <a:r>
              <a:rPr lang="en-US" sz="2800" dirty="0" err="1">
                <a:solidFill>
                  <a:schemeClr val="tx1"/>
                </a:solidFill>
              </a:rPr>
              <a:t>Sanjeevani</a:t>
            </a:r>
            <a:r>
              <a:rPr lang="en-US" sz="2800" dirty="0">
                <a:solidFill>
                  <a:schemeClr val="tx1"/>
                </a:solidFill>
              </a:rPr>
              <a:t> OPD</a:t>
            </a:r>
            <a:endParaRPr lang="en-IN" sz="2800" dirty="0">
              <a:solidFill>
                <a:schemeClr val="tx1"/>
              </a:solidFill>
            </a:endParaRPr>
          </a:p>
        </p:txBody>
      </p:sp>
      <p:pic>
        <p:nvPicPr>
          <p:cNvPr id="13" name="Picture 12">
            <a:extLst>
              <a:ext uri="{FF2B5EF4-FFF2-40B4-BE49-F238E27FC236}">
                <a16:creationId xmlns:a16="http://schemas.microsoft.com/office/drawing/2014/main" id="{DF82831A-95A7-483F-8166-0EE3576CE4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470" y="1443168"/>
            <a:ext cx="2625619" cy="19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33742C9-140D-48A4-9E64-F86FC470F1A8}"/>
              </a:ext>
            </a:extLst>
          </p:cNvPr>
          <p:cNvPicPr/>
          <p:nvPr/>
        </p:nvPicPr>
        <p:blipFill>
          <a:blip r:embed="rId4" cstate="print">
            <a:extLst>
              <a:ext uri="{28A0092B-C50C-407E-A947-70E740481C1C}">
                <a14:useLocalDpi xmlns:a14="http://schemas.microsoft.com/office/drawing/2010/main" val="0"/>
              </a:ext>
            </a:extLst>
          </a:blip>
          <a:srcRect l="21497" r="18106"/>
          <a:stretch>
            <a:fillRect/>
          </a:stretch>
        </p:blipFill>
        <p:spPr bwMode="auto">
          <a:xfrm>
            <a:off x="4038934" y="1561281"/>
            <a:ext cx="1545770" cy="150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00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EF79C2A1-11E8-4A97-B268-46F91AC84814}"/>
              </a:ext>
            </a:extLst>
          </p:cNvPr>
          <p:cNvSpPr/>
          <p:nvPr/>
        </p:nvSpPr>
        <p:spPr>
          <a:xfrm>
            <a:off x="4296569" y="1383784"/>
            <a:ext cx="6912899" cy="49952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507" name="Group 15">
            <a:extLst>
              <a:ext uri="{FF2B5EF4-FFF2-40B4-BE49-F238E27FC236}">
                <a16:creationId xmlns:a16="http://schemas.microsoft.com/office/drawing/2014/main" id="{6F2CB8A2-A609-4CA8-B3F4-47E57E81CA1B}"/>
              </a:ext>
            </a:extLst>
          </p:cNvPr>
          <p:cNvGrpSpPr>
            <a:grpSpLocks/>
          </p:cNvGrpSpPr>
          <p:nvPr/>
        </p:nvGrpSpPr>
        <p:grpSpPr bwMode="auto">
          <a:xfrm>
            <a:off x="4310857" y="1231818"/>
            <a:ext cx="6923908" cy="4982741"/>
            <a:chOff x="5253994" y="965633"/>
            <a:chExt cx="6923827" cy="4982785"/>
          </a:xfrm>
        </p:grpSpPr>
        <p:sp>
          <p:nvSpPr>
            <p:cNvPr id="15" name="Rectangle 14">
              <a:extLst>
                <a:ext uri="{FF2B5EF4-FFF2-40B4-BE49-F238E27FC236}">
                  <a16:creationId xmlns:a16="http://schemas.microsoft.com/office/drawing/2014/main" id="{AC294FAD-B3CF-4D2F-AB5F-C6D8CA836F65}"/>
                </a:ext>
              </a:extLst>
            </p:cNvPr>
            <p:cNvSpPr/>
            <p:nvPr/>
          </p:nvSpPr>
          <p:spPr>
            <a:xfrm>
              <a:off x="5821509" y="965633"/>
              <a:ext cx="6005442" cy="31909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2-3 Panchayati Raj Institutions (PRIs)</a:t>
              </a:r>
            </a:p>
          </p:txBody>
        </p:sp>
        <p:pic>
          <p:nvPicPr>
            <p:cNvPr id="4" name="Diagram 3">
              <a:extLst>
                <a:ext uri="{FF2B5EF4-FFF2-40B4-BE49-F238E27FC236}">
                  <a16:creationId xmlns:a16="http://schemas.microsoft.com/office/drawing/2014/main" id="{00AFA858-8A67-4044-9FCC-A5CC6AC8E0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880" y="2394523"/>
              <a:ext cx="4025853" cy="3454431"/>
            </a:xfrm>
            <a:prstGeom prst="rect">
              <a:avLst/>
            </a:prstGeom>
            <a:noFill/>
            <a:extLst>
              <a:ext uri="{909E8E84-426E-40DD-AFC4-6F175D3DCCD1}">
                <a14:hiddenFill xmlns:a14="http://schemas.microsoft.com/office/drawing/2010/main">
                  <a:solidFill>
                    <a:srgbClr val="FFFFFF"/>
                  </a:solidFill>
                </a14:hiddenFill>
              </a:ext>
            </a:extLst>
          </p:spPr>
        </p:pic>
        <p:sp>
          <p:nvSpPr>
            <p:cNvPr id="21518" name="TextBox 5">
              <a:extLst>
                <a:ext uri="{FF2B5EF4-FFF2-40B4-BE49-F238E27FC236}">
                  <a16:creationId xmlns:a16="http://schemas.microsoft.com/office/drawing/2014/main" id="{92ABC7FC-BC98-49B9-AEE5-72D3B9B4BEC7}"/>
                </a:ext>
              </a:extLst>
            </p:cNvPr>
            <p:cNvSpPr txBox="1">
              <a:spLocks noChangeArrowheads="1"/>
            </p:cNvSpPr>
            <p:nvPr/>
          </p:nvSpPr>
          <p:spPr bwMode="auto">
            <a:xfrm>
              <a:off x="8515564" y="1937644"/>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Cambria" panose="02040503050406030204" pitchFamily="18" charset="0"/>
                </a:rPr>
                <a:t>Jan Arogya Samitis @ SHC-HWC</a:t>
              </a:r>
              <a:endParaRPr lang="en-GB" altLang="en-US" sz="1400"/>
            </a:p>
          </p:txBody>
        </p:sp>
        <p:sp>
          <p:nvSpPr>
            <p:cNvPr id="21519" name="TextBox 6">
              <a:extLst>
                <a:ext uri="{FF2B5EF4-FFF2-40B4-BE49-F238E27FC236}">
                  <a16:creationId xmlns:a16="http://schemas.microsoft.com/office/drawing/2014/main" id="{1D5954AE-47E9-4EF1-96A5-83F84C307C81}"/>
                </a:ext>
              </a:extLst>
            </p:cNvPr>
            <p:cNvSpPr txBox="1">
              <a:spLocks noChangeArrowheads="1"/>
            </p:cNvSpPr>
            <p:nvPr/>
          </p:nvSpPr>
          <p:spPr bwMode="auto">
            <a:xfrm>
              <a:off x="10465864" y="2810352"/>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Jan Arogya Samitis @ SHC-HWC</a:t>
              </a:r>
              <a:endParaRPr lang="en-GB" altLang="en-US" sz="1400" dirty="0"/>
            </a:p>
          </p:txBody>
        </p:sp>
        <p:sp>
          <p:nvSpPr>
            <p:cNvPr id="21520" name="TextBox 7">
              <a:extLst>
                <a:ext uri="{FF2B5EF4-FFF2-40B4-BE49-F238E27FC236}">
                  <a16:creationId xmlns:a16="http://schemas.microsoft.com/office/drawing/2014/main" id="{69DB7226-7E19-4381-A879-83732010AF79}"/>
                </a:ext>
              </a:extLst>
            </p:cNvPr>
            <p:cNvSpPr txBox="1">
              <a:spLocks noChangeArrowheads="1"/>
            </p:cNvSpPr>
            <p:nvPr/>
          </p:nvSpPr>
          <p:spPr bwMode="auto">
            <a:xfrm>
              <a:off x="10529643" y="5308420"/>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Jan Arogya Samitis @ SHC-HWC</a:t>
              </a:r>
              <a:endParaRPr lang="en-GB" altLang="en-US" sz="1400" dirty="0"/>
            </a:p>
          </p:txBody>
        </p:sp>
        <p:sp>
          <p:nvSpPr>
            <p:cNvPr id="21521" name="TextBox 8">
              <a:extLst>
                <a:ext uri="{FF2B5EF4-FFF2-40B4-BE49-F238E27FC236}">
                  <a16:creationId xmlns:a16="http://schemas.microsoft.com/office/drawing/2014/main" id="{167C1866-6D3A-4848-BFB4-C0651075BBA0}"/>
                </a:ext>
              </a:extLst>
            </p:cNvPr>
            <p:cNvSpPr txBox="1">
              <a:spLocks noChangeArrowheads="1"/>
            </p:cNvSpPr>
            <p:nvPr/>
          </p:nvSpPr>
          <p:spPr bwMode="auto">
            <a:xfrm>
              <a:off x="6529088" y="5425198"/>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Jan Arogya Samitis @ SHC-HWC</a:t>
              </a:r>
              <a:endParaRPr lang="en-GB" altLang="en-US" sz="1400" dirty="0"/>
            </a:p>
          </p:txBody>
        </p:sp>
        <p:sp>
          <p:nvSpPr>
            <p:cNvPr id="10" name="TextBox 9">
              <a:extLst>
                <a:ext uri="{FF2B5EF4-FFF2-40B4-BE49-F238E27FC236}">
                  <a16:creationId xmlns:a16="http://schemas.microsoft.com/office/drawing/2014/main" id="{209D9AB9-04BD-4688-BCAD-4AE096CED122}"/>
                </a:ext>
              </a:extLst>
            </p:cNvPr>
            <p:cNvSpPr txBox="1"/>
            <p:nvPr/>
          </p:nvSpPr>
          <p:spPr>
            <a:xfrm>
              <a:off x="6323161" y="4183545"/>
              <a:ext cx="1647806" cy="522292"/>
            </a:xfrm>
            <a:prstGeom prst="rect">
              <a:avLst/>
            </a:prstGeom>
            <a:noFill/>
            <a:ln>
              <a:solidFill>
                <a:schemeClr val="bg2">
                  <a:lumMod val="75000"/>
                </a:schemeClr>
              </a:solidFill>
            </a:ln>
          </p:spPr>
          <p:txBody>
            <a:bodyPr>
              <a:spAutoFit/>
            </a:bodyPr>
            <a:lstStyle/>
            <a:p>
              <a:pPr algn="ctr" eaLnBrk="1" fontAlgn="auto" hangingPunct="1">
                <a:spcBef>
                  <a:spcPts val="0"/>
                </a:spcBef>
                <a:spcAft>
                  <a:spcPts val="0"/>
                </a:spcAft>
                <a:defRPr/>
              </a:pPr>
              <a:r>
                <a:rPr lang="en-US" sz="1400" dirty="0">
                  <a:latin typeface="Cambria" panose="02040503050406030204" pitchFamily="18" charset="0"/>
                </a:rPr>
                <a:t>Jan Arogya Samitis @ SHC-HWC</a:t>
              </a:r>
              <a:endParaRPr lang="en-GB" sz="1400" dirty="0">
                <a:latin typeface="+mn-lt"/>
              </a:endParaRPr>
            </a:p>
          </p:txBody>
        </p:sp>
        <p:grpSp>
          <p:nvGrpSpPr>
            <p:cNvPr id="21523" name="Group 13">
              <a:extLst>
                <a:ext uri="{FF2B5EF4-FFF2-40B4-BE49-F238E27FC236}">
                  <a16:creationId xmlns:a16="http://schemas.microsoft.com/office/drawing/2014/main" id="{B64A689D-CF37-4705-BB3D-A8EFDEA885D1}"/>
                </a:ext>
              </a:extLst>
            </p:cNvPr>
            <p:cNvGrpSpPr>
              <a:grpSpLocks/>
            </p:cNvGrpSpPr>
            <p:nvPr/>
          </p:nvGrpSpPr>
          <p:grpSpPr bwMode="auto">
            <a:xfrm>
              <a:off x="5253994" y="2242555"/>
              <a:ext cx="2268511" cy="591953"/>
              <a:chOff x="3014133" y="3500202"/>
              <a:chExt cx="2268511" cy="591953"/>
            </a:xfrm>
          </p:grpSpPr>
          <p:sp>
            <p:nvSpPr>
              <p:cNvPr id="13" name="Hexagon 12">
                <a:extLst>
                  <a:ext uri="{FF2B5EF4-FFF2-40B4-BE49-F238E27FC236}">
                    <a16:creationId xmlns:a16="http://schemas.microsoft.com/office/drawing/2014/main" id="{CF828683-F9A4-4601-9CA9-D229B435939C}"/>
                  </a:ext>
                </a:extLst>
              </p:cNvPr>
              <p:cNvSpPr/>
              <p:nvPr/>
            </p:nvSpPr>
            <p:spPr>
              <a:xfrm>
                <a:off x="3014133" y="3500202"/>
                <a:ext cx="2268511" cy="591953"/>
              </a:xfrm>
              <a:prstGeom prst="hexagon">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25" name="TextBox 11">
                <a:extLst>
                  <a:ext uri="{FF2B5EF4-FFF2-40B4-BE49-F238E27FC236}">
                    <a16:creationId xmlns:a16="http://schemas.microsoft.com/office/drawing/2014/main" id="{B9170AEA-57B5-4165-85C6-4607C85A542D}"/>
                  </a:ext>
                </a:extLst>
              </p:cNvPr>
              <p:cNvSpPr txBox="1">
                <a:spLocks noChangeArrowheads="1"/>
              </p:cNvSpPr>
              <p:nvPr/>
            </p:nvSpPr>
            <p:spPr bwMode="auto">
              <a:xfrm>
                <a:off x="3059289" y="3507379"/>
                <a:ext cx="21848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dirty="0">
                    <a:latin typeface="Cambria" panose="02040503050406030204" pitchFamily="18" charset="0"/>
                  </a:rPr>
                  <a:t>VHSNC/revenue village </a:t>
                </a:r>
              </a:p>
            </p:txBody>
          </p:sp>
        </p:grpSp>
      </p:grpSp>
      <p:cxnSp>
        <p:nvCxnSpPr>
          <p:cNvPr id="18" name="Straight Arrow Connector 17">
            <a:extLst>
              <a:ext uri="{FF2B5EF4-FFF2-40B4-BE49-F238E27FC236}">
                <a16:creationId xmlns:a16="http://schemas.microsoft.com/office/drawing/2014/main" id="{43EAE96F-3A6D-46F8-BBAB-221571F4457E}"/>
              </a:ext>
            </a:extLst>
          </p:cNvPr>
          <p:cNvCxnSpPr>
            <a:cxnSpLocks/>
            <a:stCxn id="15" idx="2"/>
          </p:cNvCxnSpPr>
          <p:nvPr/>
        </p:nvCxnSpPr>
        <p:spPr>
          <a:xfrm flipH="1">
            <a:off x="6319047" y="1550906"/>
            <a:ext cx="1562088" cy="8405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BA51F949-E2C4-4055-BBF9-283FD7354F6E}"/>
              </a:ext>
            </a:extLst>
          </p:cNvPr>
          <p:cNvCxnSpPr>
            <a:stCxn id="21518" idx="1"/>
          </p:cNvCxnSpPr>
          <p:nvPr/>
        </p:nvCxnSpPr>
        <p:spPr>
          <a:xfrm flipH="1">
            <a:off x="6579395" y="2464872"/>
            <a:ext cx="992187" cy="41910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510" name="TextBox 23">
            <a:extLst>
              <a:ext uri="{FF2B5EF4-FFF2-40B4-BE49-F238E27FC236}">
                <a16:creationId xmlns:a16="http://schemas.microsoft.com/office/drawing/2014/main" id="{9797B109-8640-4745-8847-504463A8D625}"/>
              </a:ext>
            </a:extLst>
          </p:cNvPr>
          <p:cNvSpPr txBox="1">
            <a:spLocks noChangeArrowheads="1"/>
          </p:cNvSpPr>
          <p:nvPr/>
        </p:nvSpPr>
        <p:spPr bwMode="auto">
          <a:xfrm>
            <a:off x="4479659" y="3172330"/>
            <a:ext cx="16684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Ø"/>
            </a:pPr>
            <a:r>
              <a:rPr lang="en-IN" altLang="en-US" sz="1400" dirty="0">
                <a:latin typeface="Cambria" panose="02040503050406030204" pitchFamily="18" charset="0"/>
              </a:rPr>
              <a:t>Action on social determinants of health</a:t>
            </a:r>
          </a:p>
          <a:p>
            <a:pPr eaLnBrk="1" hangingPunct="1">
              <a:lnSpc>
                <a:spcPct val="100000"/>
              </a:lnSpc>
              <a:spcBef>
                <a:spcPct val="0"/>
              </a:spcBef>
              <a:buFont typeface="Wingdings" panose="05000000000000000000" pitchFamily="2" charset="2"/>
              <a:buChar char="Ø"/>
            </a:pPr>
            <a:r>
              <a:rPr lang="en-IN" altLang="en-US" sz="1400" dirty="0">
                <a:latin typeface="Cambria" panose="02040503050406030204" pitchFamily="18" charset="0"/>
              </a:rPr>
              <a:t>Health Promotion</a:t>
            </a:r>
          </a:p>
        </p:txBody>
      </p:sp>
      <p:sp>
        <p:nvSpPr>
          <p:cNvPr id="21511" name="TextBox 18">
            <a:extLst>
              <a:ext uri="{FF2B5EF4-FFF2-40B4-BE49-F238E27FC236}">
                <a16:creationId xmlns:a16="http://schemas.microsoft.com/office/drawing/2014/main" id="{A033CEC9-CB5E-4BA5-A0EE-78FA546F9BF3}"/>
              </a:ext>
            </a:extLst>
          </p:cNvPr>
          <p:cNvSpPr txBox="1">
            <a:spLocks noChangeArrowheads="1"/>
          </p:cNvSpPr>
          <p:nvPr/>
        </p:nvSpPr>
        <p:spPr bwMode="auto">
          <a:xfrm>
            <a:off x="8926914" y="4576187"/>
            <a:ext cx="1647825" cy="307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JAS @ PHC-HWC </a:t>
            </a:r>
            <a:endParaRPr lang="en-GB" altLang="en-US" sz="1400" dirty="0"/>
          </a:p>
        </p:txBody>
      </p:sp>
      <p:pic>
        <p:nvPicPr>
          <p:cNvPr id="21512" name="Picture 2" descr="https://lh4.googleusercontent.com/texa_oeuUV21ao517t91Ubyi-bDZPy6sZcpzSqbTgIyj0MB8P8i_RkqjfyrX2KLSKTGTncjIFR5kjfbqD5mOV2Xu2rJ4gw6SG19pKxAbCZKwpSe8xaywNaz120pOGudJR_SIBBqp">
            <a:extLst>
              <a:ext uri="{FF2B5EF4-FFF2-40B4-BE49-F238E27FC236}">
                <a16:creationId xmlns:a16="http://schemas.microsoft.com/office/drawing/2014/main" id="{D4A51D56-B693-4B3F-876B-E8DE80BF3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6386"/>
          <a:stretch>
            <a:fillRect/>
          </a:stretch>
        </p:blipFill>
        <p:spPr bwMode="auto">
          <a:xfrm>
            <a:off x="380850" y="2860177"/>
            <a:ext cx="3083033" cy="202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https://lh6.googleusercontent.com/dGD46IhBPBl6xXx82adAYKQ85vdOhcfI4XLApmHfRLfH0vvrJjmdCJF_Ty8ZQFzGs8Mv4M3cuBRKvAhqMM0xKRpNbXvlgIU_h4XtTbdZNyphmd55Gzh9MFMz8R6fy-QAvm8tAlL3">
            <a:extLst>
              <a:ext uri="{FF2B5EF4-FFF2-40B4-BE49-F238E27FC236}">
                <a16:creationId xmlns:a16="http://schemas.microsoft.com/office/drawing/2014/main" id="{EA952F54-985A-422B-84F3-BDB394A06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1070"/>
          <a:stretch>
            <a:fillRect/>
          </a:stretch>
        </p:blipFill>
        <p:spPr bwMode="auto">
          <a:xfrm>
            <a:off x="378044" y="4995311"/>
            <a:ext cx="3085839" cy="13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6" descr="https://lh6.googleusercontent.com/dGD46IhBPBl6xXx82adAYKQ85vdOhcfI4XLApmHfRLfH0vvrJjmdCJF_Ty8ZQFzGs8Mv4M3cuBRKvAhqMM0xKRpNbXvlgIU_h4XtTbdZNyphmd55Gzh9MFMz8R6fy-QAvm8tAlL3">
            <a:extLst>
              <a:ext uri="{FF2B5EF4-FFF2-40B4-BE49-F238E27FC236}">
                <a16:creationId xmlns:a16="http://schemas.microsoft.com/office/drawing/2014/main" id="{3570FB4A-8691-431C-B4C4-3E400AD05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0954"/>
          <a:stretch>
            <a:fillRect/>
          </a:stretch>
        </p:blipFill>
        <p:spPr bwMode="auto">
          <a:xfrm>
            <a:off x="395491" y="1283792"/>
            <a:ext cx="3083033" cy="14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23">
            <a:extLst>
              <a:ext uri="{FF2B5EF4-FFF2-40B4-BE49-F238E27FC236}">
                <a16:creationId xmlns:a16="http://schemas.microsoft.com/office/drawing/2014/main" id="{05516A62-CAFC-4861-A99C-CFAC90133EF2}"/>
              </a:ext>
            </a:extLst>
          </p:cNvPr>
          <p:cNvSpPr txBox="1">
            <a:spLocks noChangeArrowheads="1"/>
          </p:cNvSpPr>
          <p:nvPr/>
        </p:nvSpPr>
        <p:spPr bwMode="auto">
          <a:xfrm>
            <a:off x="3869970" y="6530991"/>
            <a:ext cx="8208962" cy="307777"/>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chemeClr val="bg1"/>
                </a:solidFill>
              </a:rPr>
              <a:t>Together We Are 500 Members – WE COMMIT TO REACH HEALTH TO ALL PEOPLE in our area</a:t>
            </a:r>
          </a:p>
        </p:txBody>
      </p:sp>
      <p:grpSp>
        <p:nvGrpSpPr>
          <p:cNvPr id="2" name="Group 1">
            <a:extLst>
              <a:ext uri="{FF2B5EF4-FFF2-40B4-BE49-F238E27FC236}">
                <a16:creationId xmlns:a16="http://schemas.microsoft.com/office/drawing/2014/main" id="{56243E72-4A79-B1AD-71B7-763770BEA846}"/>
              </a:ext>
            </a:extLst>
          </p:cNvPr>
          <p:cNvGrpSpPr/>
          <p:nvPr/>
        </p:nvGrpSpPr>
        <p:grpSpPr>
          <a:xfrm>
            <a:off x="215901" y="42793"/>
            <a:ext cx="11976099" cy="1033805"/>
            <a:chOff x="1572526" y="386711"/>
            <a:chExt cx="9046947" cy="651738"/>
          </a:xfrm>
        </p:grpSpPr>
        <p:sp>
          <p:nvSpPr>
            <p:cNvPr id="24" name="TextBox 23">
              <a:extLst>
                <a:ext uri="{FF2B5EF4-FFF2-40B4-BE49-F238E27FC236}">
                  <a16:creationId xmlns:a16="http://schemas.microsoft.com/office/drawing/2014/main" id="{FA6E6E5F-FD8B-E197-5605-28C8CB208364}"/>
                </a:ext>
              </a:extLst>
            </p:cNvPr>
            <p:cNvSpPr txBox="1"/>
            <p:nvPr/>
          </p:nvSpPr>
          <p:spPr>
            <a:xfrm>
              <a:off x="1572526" y="386711"/>
              <a:ext cx="9046947" cy="640301"/>
            </a:xfrm>
            <a:prstGeom prst="rect">
              <a:avLst/>
            </a:prstGeom>
            <a:noFill/>
          </p:spPr>
          <p:txBody>
            <a:bodyPr wrap="square" rtlCol="0">
              <a:spAutoFit/>
            </a:bodyPr>
            <a:lstStyle/>
            <a:p>
              <a:pPr algn="ctr"/>
              <a:r>
                <a:rPr lang="en-US" sz="3200" b="1" dirty="0">
                  <a:solidFill>
                    <a:srgbClr val="002060"/>
                  </a:solidFill>
                  <a:latin typeface="Montserrat" pitchFamily="2" charset="77"/>
                  <a:ea typeface="Roboto" panose="02000000000000000000" pitchFamily="2" charset="0"/>
                </a:rPr>
                <a:t>Ecosystem of primary healthcare in rural areas = </a:t>
              </a:r>
            </a:p>
            <a:p>
              <a:pPr algn="ctr"/>
              <a:r>
                <a:rPr lang="en-US" sz="2800" dirty="0">
                  <a:solidFill>
                    <a:srgbClr val="002060"/>
                  </a:solidFill>
                  <a:latin typeface="Montserrat" pitchFamily="2" charset="77"/>
                  <a:ea typeface="Roboto" panose="02000000000000000000" pitchFamily="2" charset="0"/>
                </a:rPr>
                <a:t>Health Care Providers +Community Institutions</a:t>
              </a:r>
            </a:p>
          </p:txBody>
        </p:sp>
        <p:sp>
          <p:nvSpPr>
            <p:cNvPr id="26" name="Rectangle 25">
              <a:extLst>
                <a:ext uri="{FF2B5EF4-FFF2-40B4-BE49-F238E27FC236}">
                  <a16:creationId xmlns:a16="http://schemas.microsoft.com/office/drawing/2014/main" id="{799EA620-0E0B-AD73-17C2-2C094974817C}"/>
                </a:ext>
              </a:extLst>
            </p:cNvPr>
            <p:cNvSpPr/>
            <p:nvPr/>
          </p:nvSpPr>
          <p:spPr>
            <a:xfrm>
              <a:off x="5219796" y="992729"/>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7320C-3E17-47A4-8422-19ED804498A6}"/>
              </a:ext>
            </a:extLst>
          </p:cNvPr>
          <p:cNvSpPr>
            <a:spLocks noGrp="1"/>
          </p:cNvSpPr>
          <p:nvPr>
            <p:ph idx="1"/>
          </p:nvPr>
        </p:nvSpPr>
        <p:spPr>
          <a:xfrm>
            <a:off x="87682" y="885614"/>
            <a:ext cx="12104318" cy="869853"/>
          </a:xfrm>
        </p:spPr>
        <p:txBody>
          <a:bodyPr>
            <a:normAutofit fontScale="92500" lnSpcReduction="20000"/>
          </a:bodyPr>
          <a:lstStyle/>
          <a:p>
            <a:pPr>
              <a:lnSpc>
                <a:spcPct val="120000"/>
              </a:lnSpc>
              <a:spcBef>
                <a:spcPts val="600"/>
              </a:spcBef>
              <a:spcAft>
                <a:spcPts val="600"/>
              </a:spcAft>
            </a:pPr>
            <a:r>
              <a:rPr lang="en-US" sz="2400" dirty="0">
                <a:latin typeface="Arial Nova Cond" panose="020B0506020202020204" pitchFamily="34" charset="0"/>
                <a:cs typeface="CordiaUPC" panose="020B0304020202020204" pitchFamily="34" charset="-34"/>
              </a:rPr>
              <a:t>Under XV FC grants are earmarked for health, channelized through Local Government and support to  PM-ABHIM with objective to strengthening health system at </a:t>
            </a:r>
            <a:r>
              <a:rPr lang="en-IN" sz="2400" dirty="0">
                <a:latin typeface="Arial Nova Cond" panose="020B0506020202020204" pitchFamily="34" charset="0"/>
                <a:cs typeface="CordiaUPC" panose="020B0304020202020204" pitchFamily="34" charset="-34"/>
              </a:rPr>
              <a:t>primary, secondary and tertiary care levels.</a:t>
            </a:r>
          </a:p>
          <a:p>
            <a:endParaRPr lang="en-US" dirty="0"/>
          </a:p>
        </p:txBody>
      </p:sp>
      <p:sp>
        <p:nvSpPr>
          <p:cNvPr id="5" name="Slide Number Placeholder 4">
            <a:extLst>
              <a:ext uri="{FF2B5EF4-FFF2-40B4-BE49-F238E27FC236}">
                <a16:creationId xmlns:a16="http://schemas.microsoft.com/office/drawing/2014/main" id="{9528F4C3-83BE-4E6A-9CAB-88CF86DF35CA}"/>
              </a:ext>
            </a:extLst>
          </p:cNvPr>
          <p:cNvSpPr>
            <a:spLocks noGrp="1"/>
          </p:cNvSpPr>
          <p:nvPr>
            <p:ph type="sldNum" sz="quarter" idx="12"/>
          </p:nvPr>
        </p:nvSpPr>
        <p:spPr/>
        <p:txBody>
          <a:bodyPr/>
          <a:lstStyle/>
          <a:p>
            <a:fld id="{665F7EDB-7EC6-0846-BF7E-5BAD286D05DA}" type="slidenum">
              <a:rPr lang="en-US" smtClean="0"/>
              <a:t>15</a:t>
            </a:fld>
            <a:endParaRPr lang="en-US"/>
          </a:p>
        </p:txBody>
      </p:sp>
      <p:graphicFrame>
        <p:nvGraphicFramePr>
          <p:cNvPr id="6" name="Table 6">
            <a:extLst>
              <a:ext uri="{FF2B5EF4-FFF2-40B4-BE49-F238E27FC236}">
                <a16:creationId xmlns:a16="http://schemas.microsoft.com/office/drawing/2014/main" id="{40A92261-435A-4A40-B0E7-7C40AAFF4F31}"/>
              </a:ext>
            </a:extLst>
          </p:cNvPr>
          <p:cNvGraphicFramePr>
            <a:graphicFrameLocks noGrp="1"/>
          </p:cNvGraphicFramePr>
          <p:nvPr>
            <p:extLst>
              <p:ext uri="{D42A27DB-BD31-4B8C-83A1-F6EECF244321}">
                <p14:modId xmlns:p14="http://schemas.microsoft.com/office/powerpoint/2010/main" val="1652777621"/>
              </p:ext>
            </p:extLst>
          </p:nvPr>
        </p:nvGraphicFramePr>
        <p:xfrm>
          <a:off x="325676" y="1700282"/>
          <a:ext cx="11586575" cy="4907280"/>
        </p:xfrm>
        <a:graphic>
          <a:graphicData uri="http://schemas.openxmlformats.org/drawingml/2006/table">
            <a:tbl>
              <a:tblPr firstRow="1" bandRow="1">
                <a:tableStyleId>{B301B821-A1FF-4177-AEE7-76D212191A09}</a:tableStyleId>
              </a:tblPr>
              <a:tblGrid>
                <a:gridCol w="2045226">
                  <a:extLst>
                    <a:ext uri="{9D8B030D-6E8A-4147-A177-3AD203B41FA5}">
                      <a16:colId xmlns:a16="http://schemas.microsoft.com/office/drawing/2014/main" val="1167031031"/>
                    </a:ext>
                  </a:extLst>
                </a:gridCol>
                <a:gridCol w="5460026">
                  <a:extLst>
                    <a:ext uri="{9D8B030D-6E8A-4147-A177-3AD203B41FA5}">
                      <a16:colId xmlns:a16="http://schemas.microsoft.com/office/drawing/2014/main" val="1258094848"/>
                    </a:ext>
                  </a:extLst>
                </a:gridCol>
                <a:gridCol w="4081323">
                  <a:extLst>
                    <a:ext uri="{9D8B030D-6E8A-4147-A177-3AD203B41FA5}">
                      <a16:colId xmlns:a16="http://schemas.microsoft.com/office/drawing/2014/main" val="1670259521"/>
                    </a:ext>
                  </a:extLst>
                </a:gridCol>
              </a:tblGrid>
              <a:tr h="419722">
                <a:tc>
                  <a:txBody>
                    <a:bodyPr/>
                    <a:lstStyle/>
                    <a:p>
                      <a:pPr algn="ctr"/>
                      <a:endParaRPr lang="en-IN"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XV-FC </a:t>
                      </a:r>
                      <a:endParaRPr lang="en-IN" sz="24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PM AB-HIM</a:t>
                      </a:r>
                      <a:endParaRPr lang="en-IN" sz="24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8083413"/>
                  </a:ext>
                </a:extLst>
              </a:tr>
              <a:tr h="395883">
                <a:tc>
                  <a:txBody>
                    <a:bodyPr/>
                    <a:lstStyle/>
                    <a:p>
                      <a:r>
                        <a:rPr lang="en-US" sz="2000" b="1" dirty="0"/>
                        <a:t>Total allocation </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70,051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64180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428989"/>
                  </a:ext>
                </a:extLst>
              </a:tr>
              <a:tr h="395883">
                <a:tc>
                  <a:txBody>
                    <a:bodyPr/>
                    <a:lstStyle/>
                    <a:p>
                      <a:r>
                        <a:rPr lang="en-US" sz="2000" b="1" dirty="0"/>
                        <a:t> Rural </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43,928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CSS</a:t>
                      </a:r>
                      <a:r>
                        <a:rPr lang="en-US" sz="2000" dirty="0"/>
                        <a:t>- Rs. 54204.78 Crores </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982241"/>
                  </a:ext>
                </a:extLst>
              </a:tr>
              <a:tr h="395883">
                <a:tc>
                  <a:txBody>
                    <a:bodyPr/>
                    <a:lstStyle/>
                    <a:p>
                      <a:r>
                        <a:rPr lang="en-US" sz="2000" b="1" dirty="0"/>
                        <a:t>Urban</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26,123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CS</a:t>
                      </a:r>
                      <a:r>
                        <a:rPr lang="en-US" sz="2000" dirty="0"/>
                        <a:t>- Rs. 9339.78 Crores </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736429"/>
                  </a:ext>
                </a:extLst>
              </a:tr>
              <a:tr h="3068094">
                <a:tc>
                  <a:txBody>
                    <a:bodyPr/>
                    <a:lstStyle/>
                    <a:p>
                      <a:r>
                        <a:rPr lang="en-US" sz="2000" b="1" dirty="0"/>
                        <a:t>CSS Components </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2400" b="1" kern="1200" dirty="0">
                          <a:solidFill>
                            <a:srgbClr val="7030A0"/>
                          </a:solidFill>
                          <a:effectLst/>
                        </a:rPr>
                        <a:t>Rural </a:t>
                      </a:r>
                    </a:p>
                    <a:p>
                      <a:pPr marL="342900" indent="-342900">
                        <a:buFont typeface="+mj-lt"/>
                        <a:buAutoNum type="arabicPeriod"/>
                      </a:pPr>
                      <a:r>
                        <a:rPr lang="en-IN" sz="2000" b="0" kern="1200" dirty="0">
                          <a:solidFill>
                            <a:schemeClr val="tx1"/>
                          </a:solidFill>
                          <a:effectLst/>
                        </a:rPr>
                        <a:t>Building-less Sub-</a:t>
                      </a:r>
                      <a:r>
                        <a:rPr lang="en-IN" sz="2000" b="0" kern="1200" dirty="0" err="1">
                          <a:solidFill>
                            <a:schemeClr val="tx1"/>
                          </a:solidFill>
                          <a:effectLst/>
                        </a:rPr>
                        <a:t>centers</a:t>
                      </a:r>
                      <a:r>
                        <a:rPr lang="en-IN" sz="2000" b="0" kern="1200" dirty="0">
                          <a:solidFill>
                            <a:schemeClr val="tx1"/>
                          </a:solidFill>
                          <a:effectLst/>
                        </a:rPr>
                        <a:t>, </a:t>
                      </a:r>
                      <a:r>
                        <a:rPr lang="en-IN" sz="2000" b="0" kern="1200" dirty="0">
                          <a:solidFill>
                            <a:srgbClr val="C00000"/>
                          </a:solidFill>
                          <a:effectLst/>
                        </a:rPr>
                        <a:t>PHCs, CHCs</a:t>
                      </a:r>
                    </a:p>
                    <a:p>
                      <a:pPr marL="342900" indent="-342900">
                        <a:buFont typeface="+mj-lt"/>
                        <a:buAutoNum type="arabicPeriod"/>
                      </a:pPr>
                      <a:r>
                        <a:rPr lang="en-IN" sz="2000" b="0" dirty="0">
                          <a:effectLst/>
                        </a:rPr>
                        <a:t>Block Public Health Units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kern="1200" dirty="0">
                          <a:solidFill>
                            <a:srgbClr val="C00000"/>
                          </a:solidFill>
                          <a:effectLst/>
                        </a:rPr>
                        <a:t>Conversion of rural PHCs and Sub-Centres into Health and Wellness Centre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C00000"/>
                          </a:solidFill>
                          <a:effectLst/>
                        </a:rPr>
                        <a:t>Diagnostic infrastructure at </a:t>
                      </a:r>
                      <a:r>
                        <a:rPr lang="en-US" sz="2000" b="0" dirty="0">
                          <a:solidFill>
                            <a:srgbClr val="C00000"/>
                          </a:solidFill>
                          <a:effectLst/>
                        </a:rPr>
                        <a:t>Sub-Centre, PHCs.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rgbClr val="00B050"/>
                          </a:solidFill>
                          <a:effectLst/>
                        </a:rPr>
                        <a:t>Urban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C00000"/>
                          </a:solidFill>
                          <a:effectLst/>
                        </a:rPr>
                        <a:t>Diagnostic infrastructure at </a:t>
                      </a:r>
                      <a:r>
                        <a:rPr lang="en-US" sz="2000" b="0" dirty="0">
                          <a:solidFill>
                            <a:srgbClr val="C00000"/>
                          </a:solidFill>
                          <a:effectLst/>
                        </a:rPr>
                        <a:t>Urban PHCs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Urban Health and Wellness </a:t>
                      </a:r>
                      <a:r>
                        <a:rPr lang="en-IN" sz="2000" b="0" dirty="0" err="1">
                          <a:effectLst/>
                        </a:rPr>
                        <a:t>Centers</a:t>
                      </a:r>
                      <a:r>
                        <a:rPr lang="en-IN" sz="2000" b="0" dirty="0">
                          <a:effectLst/>
                        </a:rPr>
                        <a:t> (HWCs) </a:t>
                      </a:r>
                      <a:r>
                        <a:rPr lang="en-US" sz="2000" b="0" dirty="0">
                          <a:effectLst/>
                        </a:rPr>
                        <a:t>&amp;</a:t>
                      </a:r>
                      <a:r>
                        <a:rPr lang="en-IN" sz="2000" b="0" dirty="0">
                          <a:effectLst/>
                        </a:rPr>
                        <a:t> </a:t>
                      </a:r>
                      <a:r>
                        <a:rPr lang="en-US" sz="2000" b="0" dirty="0">
                          <a:effectLst/>
                        </a:rPr>
                        <a:t>Polyclinics </a:t>
                      </a:r>
                      <a:endParaRPr lang="en-US" sz="2000" b="0" dirty="0">
                        <a:effectLst/>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2400" b="1" kern="1200" dirty="0">
                          <a:solidFill>
                            <a:srgbClr val="7030A0"/>
                          </a:solidFill>
                          <a:effectLst/>
                        </a:rPr>
                        <a:t>Rural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Building-less Health and Wellness Centres,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Block Public Health units,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7030A0"/>
                          </a:solidFill>
                          <a:effectLst/>
                        </a:rPr>
                        <a:t>Integrated District Public Health Labs,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7030A0"/>
                          </a:solidFill>
                          <a:effectLst/>
                        </a:rPr>
                        <a:t>Critical Care Hospital Blocks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rgbClr val="00B050"/>
                          </a:solidFill>
                          <a:effectLst/>
                        </a:rPr>
                        <a:t>Urban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Urban Health and Wellness </a:t>
                      </a:r>
                      <a:r>
                        <a:rPr lang="en-IN" sz="2000" b="0" dirty="0" err="1">
                          <a:effectLst/>
                        </a:rPr>
                        <a:t>Centers</a:t>
                      </a:r>
                      <a:r>
                        <a:rPr lang="en-IN" sz="2000" b="0" dirty="0">
                          <a:effectLst/>
                        </a:rPr>
                        <a:t> (HWCs) </a:t>
                      </a:r>
                      <a:r>
                        <a:rPr lang="en-US" sz="2000" b="0" dirty="0">
                          <a:effectLst/>
                        </a:rPr>
                        <a:t>&amp;</a:t>
                      </a:r>
                      <a:r>
                        <a:rPr lang="en-IN" sz="2000" b="0" dirty="0">
                          <a:effectLst/>
                        </a:rPr>
                        <a:t> </a:t>
                      </a:r>
                      <a:r>
                        <a:rPr lang="en-US" sz="2000" b="0" dirty="0">
                          <a:effectLst/>
                        </a:rPr>
                        <a:t>Polyclinics </a:t>
                      </a:r>
                      <a:endParaRPr lang="en-US" sz="2000" b="0" dirty="0">
                        <a:effectLst/>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648279"/>
                  </a:ext>
                </a:extLst>
              </a:tr>
            </a:tbl>
          </a:graphicData>
        </a:graphic>
      </p:graphicFrame>
      <p:sp>
        <p:nvSpPr>
          <p:cNvPr id="7" name="Title 1">
            <a:extLst>
              <a:ext uri="{FF2B5EF4-FFF2-40B4-BE49-F238E27FC236}">
                <a16:creationId xmlns:a16="http://schemas.microsoft.com/office/drawing/2014/main" id="{2689DDC9-6F4B-9470-00DE-97D38332FC30}"/>
              </a:ext>
            </a:extLst>
          </p:cNvPr>
          <p:cNvSpPr txBox="1">
            <a:spLocks/>
          </p:cNvSpPr>
          <p:nvPr/>
        </p:nvSpPr>
        <p:spPr>
          <a:xfrm>
            <a:off x="838200" y="-6245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Poppins" pitchFamily="2" charset="77"/>
                <a:cs typeface="Poppins" pitchFamily="2" charset="77"/>
              </a:rPr>
              <a:t>GRANTS</a:t>
            </a:r>
          </a:p>
        </p:txBody>
      </p:sp>
      <p:sp>
        <p:nvSpPr>
          <p:cNvPr id="8" name="Rectangle 7">
            <a:extLst>
              <a:ext uri="{FF2B5EF4-FFF2-40B4-BE49-F238E27FC236}">
                <a16:creationId xmlns:a16="http://schemas.microsoft.com/office/drawing/2014/main" id="{C3FC360D-F714-BA34-FE3C-94DBB756B8F5}"/>
              </a:ext>
            </a:extLst>
          </p:cNvPr>
          <p:cNvSpPr/>
          <p:nvPr/>
        </p:nvSpPr>
        <p:spPr>
          <a:xfrm>
            <a:off x="5346700" y="877472"/>
            <a:ext cx="1498600" cy="45720"/>
          </a:xfrm>
          <a:prstGeom prst="rect">
            <a:avLst/>
          </a:prstGeom>
          <a:solidFill>
            <a:srgbClr val="A5B5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6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8C25-BE40-455F-A92E-1593B188034B}"/>
              </a:ext>
            </a:extLst>
          </p:cNvPr>
          <p:cNvSpPr>
            <a:spLocks noGrp="1"/>
          </p:cNvSpPr>
          <p:nvPr>
            <p:ph type="title"/>
          </p:nvPr>
        </p:nvSpPr>
        <p:spPr>
          <a:xfrm>
            <a:off x="838200" y="365125"/>
            <a:ext cx="10515600" cy="877421"/>
          </a:xfrm>
        </p:spPr>
        <p:txBody>
          <a:bodyPr/>
          <a:lstStyle/>
          <a:p>
            <a:r>
              <a:rPr lang="en-GB" b="1" dirty="0"/>
              <a:t>Source of Funding</a:t>
            </a:r>
          </a:p>
        </p:txBody>
      </p:sp>
      <p:graphicFrame>
        <p:nvGraphicFramePr>
          <p:cNvPr id="4" name="Table 4">
            <a:extLst>
              <a:ext uri="{FF2B5EF4-FFF2-40B4-BE49-F238E27FC236}">
                <a16:creationId xmlns:a16="http://schemas.microsoft.com/office/drawing/2014/main" id="{5959CF79-B5E9-4BAA-A33A-9FB4545FFBA9}"/>
              </a:ext>
            </a:extLst>
          </p:cNvPr>
          <p:cNvGraphicFramePr>
            <a:graphicFrameLocks noGrp="1"/>
          </p:cNvGraphicFramePr>
          <p:nvPr>
            <p:extLst>
              <p:ext uri="{D42A27DB-BD31-4B8C-83A1-F6EECF244321}">
                <p14:modId xmlns:p14="http://schemas.microsoft.com/office/powerpoint/2010/main" val="2192558936"/>
              </p:ext>
            </p:extLst>
          </p:nvPr>
        </p:nvGraphicFramePr>
        <p:xfrm>
          <a:off x="609739" y="1242546"/>
          <a:ext cx="11366504" cy="4677884"/>
        </p:xfrm>
        <a:graphic>
          <a:graphicData uri="http://schemas.openxmlformats.org/drawingml/2006/table">
            <a:tbl>
              <a:tblPr firstRow="1" bandRow="1">
                <a:tableStyleId>{2A488322-F2BA-4B5B-9748-0D474271808F}</a:tableStyleId>
              </a:tblPr>
              <a:tblGrid>
                <a:gridCol w="2841626">
                  <a:extLst>
                    <a:ext uri="{9D8B030D-6E8A-4147-A177-3AD203B41FA5}">
                      <a16:colId xmlns:a16="http://schemas.microsoft.com/office/drawing/2014/main" val="387197013"/>
                    </a:ext>
                  </a:extLst>
                </a:gridCol>
                <a:gridCol w="2841626">
                  <a:extLst>
                    <a:ext uri="{9D8B030D-6E8A-4147-A177-3AD203B41FA5}">
                      <a16:colId xmlns:a16="http://schemas.microsoft.com/office/drawing/2014/main" val="3709010451"/>
                    </a:ext>
                  </a:extLst>
                </a:gridCol>
                <a:gridCol w="2841626">
                  <a:extLst>
                    <a:ext uri="{9D8B030D-6E8A-4147-A177-3AD203B41FA5}">
                      <a16:colId xmlns:a16="http://schemas.microsoft.com/office/drawing/2014/main" val="1611985287"/>
                    </a:ext>
                  </a:extLst>
                </a:gridCol>
                <a:gridCol w="2841626">
                  <a:extLst>
                    <a:ext uri="{9D8B030D-6E8A-4147-A177-3AD203B41FA5}">
                      <a16:colId xmlns:a16="http://schemas.microsoft.com/office/drawing/2014/main" val="935137079"/>
                    </a:ext>
                  </a:extLst>
                </a:gridCol>
              </a:tblGrid>
              <a:tr h="536084">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XV-FC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PM-ABHIM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NHM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665453"/>
                  </a:ext>
                </a:extLst>
              </a:tr>
              <a:tr h="536084">
                <a:tc>
                  <a:txBody>
                    <a:bodyPr/>
                    <a:lstStyle/>
                    <a:p>
                      <a:pPr algn="just"/>
                      <a:r>
                        <a:rPr lang="en-GB" sz="2400" b="1" dirty="0"/>
                        <a:t>New Infrastructure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845556"/>
                  </a:ext>
                </a:extLst>
              </a:tr>
              <a:tr h="925296">
                <a:tc>
                  <a:txBody>
                    <a:bodyPr/>
                    <a:lstStyle/>
                    <a:p>
                      <a:pPr algn="just"/>
                      <a:r>
                        <a:rPr lang="en-GB" sz="2400" b="1" dirty="0"/>
                        <a:t>Augmentation of Infrastructure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665201"/>
                  </a:ext>
                </a:extLst>
              </a:tr>
              <a:tr h="536084">
                <a:tc>
                  <a:txBody>
                    <a:bodyPr/>
                    <a:lstStyle/>
                    <a:p>
                      <a:pPr algn="just"/>
                      <a:r>
                        <a:rPr lang="en-GB" sz="2400" b="1" dirty="0"/>
                        <a:t>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19706"/>
                  </a:ext>
                </a:extLst>
              </a:tr>
              <a:tr h="536084">
                <a:tc>
                  <a:txBody>
                    <a:bodyPr/>
                    <a:lstStyle/>
                    <a:p>
                      <a:pPr algn="just"/>
                      <a:r>
                        <a:rPr lang="en-GB" sz="2400" b="1" dirty="0"/>
                        <a:t>Drugs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878779"/>
                  </a:ext>
                </a:extLst>
              </a:tr>
              <a:tr h="536084">
                <a:tc>
                  <a:txBody>
                    <a:bodyPr/>
                    <a:lstStyle/>
                    <a:p>
                      <a:pPr algn="just"/>
                      <a:r>
                        <a:rPr lang="en-GB" sz="2400" b="1" dirty="0"/>
                        <a:t>Diagnostic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314924"/>
                  </a:ext>
                </a:extLst>
              </a:tr>
              <a:tr h="536084">
                <a:tc>
                  <a:txBody>
                    <a:bodyPr/>
                    <a:lstStyle/>
                    <a:p>
                      <a:pPr algn="just"/>
                      <a:r>
                        <a:rPr lang="en-GB" sz="2400" b="1" dirty="0"/>
                        <a:t>Capacity Building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312651"/>
                  </a:ext>
                </a:extLst>
              </a:tr>
              <a:tr h="536084">
                <a:tc>
                  <a:txBody>
                    <a:bodyPr/>
                    <a:lstStyle/>
                    <a:p>
                      <a:pPr algn="just"/>
                      <a:r>
                        <a:rPr lang="en-GB" sz="2400" b="1" dirty="0"/>
                        <a:t>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53491"/>
                  </a:ext>
                </a:extLst>
              </a:tr>
            </a:tbl>
          </a:graphicData>
        </a:graphic>
      </p:graphicFrame>
      <p:pic>
        <p:nvPicPr>
          <p:cNvPr id="21" name="Graphic 20" descr="Badge Tick1 with solid fill">
            <a:extLst>
              <a:ext uri="{FF2B5EF4-FFF2-40B4-BE49-F238E27FC236}">
                <a16:creationId xmlns:a16="http://schemas.microsoft.com/office/drawing/2014/main" id="{91DDB90A-8C88-DC40-9486-1A9CBF346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4788" y="3273382"/>
            <a:ext cx="514864" cy="514864"/>
          </a:xfrm>
          <a:prstGeom prst="rect">
            <a:avLst/>
          </a:prstGeom>
        </p:spPr>
      </p:pic>
      <p:pic>
        <p:nvPicPr>
          <p:cNvPr id="22" name="Graphic 21" descr="Badge Tick1 with solid fill">
            <a:extLst>
              <a:ext uri="{FF2B5EF4-FFF2-40B4-BE49-F238E27FC236}">
                <a16:creationId xmlns:a16="http://schemas.microsoft.com/office/drawing/2014/main" id="{4B7E13C0-AB4C-7D42-821D-84CEE8CA4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9645" y="1819286"/>
            <a:ext cx="514864" cy="514864"/>
          </a:xfrm>
          <a:prstGeom prst="rect">
            <a:avLst/>
          </a:prstGeom>
        </p:spPr>
      </p:pic>
      <p:pic>
        <p:nvPicPr>
          <p:cNvPr id="23" name="Graphic 22" descr="Badge Tick1 with solid fill">
            <a:extLst>
              <a:ext uri="{FF2B5EF4-FFF2-40B4-BE49-F238E27FC236}">
                <a16:creationId xmlns:a16="http://schemas.microsoft.com/office/drawing/2014/main" id="{E4839465-9E83-3548-A56A-B8E1C8C8BB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9360" y="1759150"/>
            <a:ext cx="514864" cy="514864"/>
          </a:xfrm>
          <a:prstGeom prst="rect">
            <a:avLst/>
          </a:prstGeom>
        </p:spPr>
      </p:pic>
      <p:pic>
        <p:nvPicPr>
          <p:cNvPr id="24" name="Graphic 23" descr="Badge Tick1 with solid fill">
            <a:extLst>
              <a:ext uri="{FF2B5EF4-FFF2-40B4-BE49-F238E27FC236}">
                <a16:creationId xmlns:a16="http://schemas.microsoft.com/office/drawing/2014/main" id="{8108905C-87AC-D74B-8494-A3EE22B4A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4646" y="2516981"/>
            <a:ext cx="514864" cy="514864"/>
          </a:xfrm>
          <a:prstGeom prst="rect">
            <a:avLst/>
          </a:prstGeom>
        </p:spPr>
      </p:pic>
      <p:pic>
        <p:nvPicPr>
          <p:cNvPr id="25" name="Graphic 24" descr="Badge Tick1 with solid fill">
            <a:extLst>
              <a:ext uri="{FF2B5EF4-FFF2-40B4-BE49-F238E27FC236}">
                <a16:creationId xmlns:a16="http://schemas.microsoft.com/office/drawing/2014/main" id="{354A613A-08FE-934A-9AEB-7E63E70FA2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3" y="3226928"/>
            <a:ext cx="514864" cy="514864"/>
          </a:xfrm>
          <a:prstGeom prst="rect">
            <a:avLst/>
          </a:prstGeom>
        </p:spPr>
      </p:pic>
      <p:pic>
        <p:nvPicPr>
          <p:cNvPr id="26" name="Graphic 25" descr="Badge Tick1 with solid fill">
            <a:extLst>
              <a:ext uri="{FF2B5EF4-FFF2-40B4-BE49-F238E27FC236}">
                <a16:creationId xmlns:a16="http://schemas.microsoft.com/office/drawing/2014/main" id="{89409D94-18BC-F441-BD03-76C336B193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4646" y="3789675"/>
            <a:ext cx="514864" cy="514864"/>
          </a:xfrm>
          <a:prstGeom prst="rect">
            <a:avLst/>
          </a:prstGeom>
        </p:spPr>
      </p:pic>
      <p:pic>
        <p:nvPicPr>
          <p:cNvPr id="27" name="Graphic 26" descr="Badge Tick1 with solid fill">
            <a:extLst>
              <a:ext uri="{FF2B5EF4-FFF2-40B4-BE49-F238E27FC236}">
                <a16:creationId xmlns:a16="http://schemas.microsoft.com/office/drawing/2014/main" id="{0C8E8178-F7B4-4244-A4E9-33D7FC400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0822" y="4340580"/>
            <a:ext cx="514864" cy="514864"/>
          </a:xfrm>
          <a:prstGeom prst="rect">
            <a:avLst/>
          </a:prstGeom>
        </p:spPr>
      </p:pic>
      <p:pic>
        <p:nvPicPr>
          <p:cNvPr id="28" name="Graphic 27" descr="Badge Tick1 with solid fill">
            <a:extLst>
              <a:ext uri="{FF2B5EF4-FFF2-40B4-BE49-F238E27FC236}">
                <a16:creationId xmlns:a16="http://schemas.microsoft.com/office/drawing/2014/main" id="{AA86CA3E-7691-1242-B146-85A007478D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0822" y="4866771"/>
            <a:ext cx="514864" cy="514864"/>
          </a:xfrm>
          <a:prstGeom prst="rect">
            <a:avLst/>
          </a:prstGeom>
        </p:spPr>
      </p:pic>
      <p:pic>
        <p:nvPicPr>
          <p:cNvPr id="29" name="Graphic 28" descr="Badge Tick1 with solid fill">
            <a:extLst>
              <a:ext uri="{FF2B5EF4-FFF2-40B4-BE49-F238E27FC236}">
                <a16:creationId xmlns:a16="http://schemas.microsoft.com/office/drawing/2014/main" id="{21C9FE63-1FFA-5A4F-BB57-7B0CC4586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3179" y="5429003"/>
            <a:ext cx="514864" cy="514864"/>
          </a:xfrm>
          <a:prstGeom prst="rect">
            <a:avLst/>
          </a:prstGeom>
        </p:spPr>
      </p:pic>
      <p:pic>
        <p:nvPicPr>
          <p:cNvPr id="30" name="Graphic 29" descr="Badge Tick1 with solid fill">
            <a:extLst>
              <a:ext uri="{FF2B5EF4-FFF2-40B4-BE49-F238E27FC236}">
                <a16:creationId xmlns:a16="http://schemas.microsoft.com/office/drawing/2014/main" id="{08851CF9-124E-004C-AB92-0181040E5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5526" y="4328368"/>
            <a:ext cx="514864" cy="514864"/>
          </a:xfrm>
          <a:prstGeom prst="rect">
            <a:avLst/>
          </a:prstGeom>
        </p:spPr>
      </p:pic>
      <p:pic>
        <p:nvPicPr>
          <p:cNvPr id="31" name="Graphic 30" descr="Badge Tick1 with solid fill">
            <a:extLst>
              <a:ext uri="{FF2B5EF4-FFF2-40B4-BE49-F238E27FC236}">
                <a16:creationId xmlns:a16="http://schemas.microsoft.com/office/drawing/2014/main" id="{E98566B2-9DEE-6A4B-BA6A-92F83AA217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7287" y="4916981"/>
            <a:ext cx="514864" cy="514864"/>
          </a:xfrm>
          <a:prstGeom prst="rect">
            <a:avLst/>
          </a:prstGeom>
        </p:spPr>
      </p:pic>
      <p:pic>
        <p:nvPicPr>
          <p:cNvPr id="32" name="Graphic 31" descr="Badge Tick1 with solid fill">
            <a:extLst>
              <a:ext uri="{FF2B5EF4-FFF2-40B4-BE49-F238E27FC236}">
                <a16:creationId xmlns:a16="http://schemas.microsoft.com/office/drawing/2014/main" id="{59EDD1B5-B2EF-BA43-AB25-28753C13E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5526" y="2554890"/>
            <a:ext cx="514864" cy="514864"/>
          </a:xfrm>
          <a:prstGeom prst="rect">
            <a:avLst/>
          </a:prstGeom>
        </p:spPr>
      </p:pic>
      <p:pic>
        <p:nvPicPr>
          <p:cNvPr id="33" name="Graphic 32" descr="Badge Tick1 with solid fill">
            <a:extLst>
              <a:ext uri="{FF2B5EF4-FFF2-40B4-BE49-F238E27FC236}">
                <a16:creationId xmlns:a16="http://schemas.microsoft.com/office/drawing/2014/main" id="{7A1C33B2-CC40-A44C-BCB7-2A504AB46B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7287" y="3283130"/>
            <a:ext cx="514864" cy="514864"/>
          </a:xfrm>
          <a:prstGeom prst="rect">
            <a:avLst/>
          </a:prstGeom>
        </p:spPr>
      </p:pic>
      <p:pic>
        <p:nvPicPr>
          <p:cNvPr id="34" name="Graphic 33" descr="Badge Tick1 with solid fill">
            <a:extLst>
              <a:ext uri="{FF2B5EF4-FFF2-40B4-BE49-F238E27FC236}">
                <a16:creationId xmlns:a16="http://schemas.microsoft.com/office/drawing/2014/main" id="{1AB1699D-16BF-0640-9992-E298D70EE2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7287" y="3788246"/>
            <a:ext cx="514864" cy="514864"/>
          </a:xfrm>
          <a:prstGeom prst="rect">
            <a:avLst/>
          </a:prstGeom>
        </p:spPr>
      </p:pic>
      <p:pic>
        <p:nvPicPr>
          <p:cNvPr id="35" name="Graphic 34" descr="Badge Tick1 with solid fill">
            <a:extLst>
              <a:ext uri="{FF2B5EF4-FFF2-40B4-BE49-F238E27FC236}">
                <a16:creationId xmlns:a16="http://schemas.microsoft.com/office/drawing/2014/main" id="{547E3A97-1353-864B-91B5-ECB0E4D71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8753" y="5429003"/>
            <a:ext cx="514864" cy="514864"/>
          </a:xfrm>
          <a:prstGeom prst="rect">
            <a:avLst/>
          </a:prstGeom>
        </p:spPr>
      </p:pic>
      <p:pic>
        <p:nvPicPr>
          <p:cNvPr id="19" name="Graphic 18" descr="Badge Tick1 with solid fill">
            <a:extLst>
              <a:ext uri="{FF2B5EF4-FFF2-40B4-BE49-F238E27FC236}">
                <a16:creationId xmlns:a16="http://schemas.microsoft.com/office/drawing/2014/main" id="{01C93161-2D84-2797-4290-658034564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0303" y="1819286"/>
            <a:ext cx="514864" cy="514864"/>
          </a:xfrm>
          <a:prstGeom prst="rect">
            <a:avLst/>
          </a:prstGeom>
        </p:spPr>
      </p:pic>
      <p:pic>
        <p:nvPicPr>
          <p:cNvPr id="20" name="Graphic 19" descr="Badge Tick1 with solid fill">
            <a:extLst>
              <a:ext uri="{FF2B5EF4-FFF2-40B4-BE49-F238E27FC236}">
                <a16:creationId xmlns:a16="http://schemas.microsoft.com/office/drawing/2014/main" id="{76E8E1BF-673B-A9A2-1009-BF1A06920D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7656" y="3814066"/>
            <a:ext cx="514864" cy="514864"/>
          </a:xfrm>
          <a:prstGeom prst="rect">
            <a:avLst/>
          </a:prstGeom>
        </p:spPr>
      </p:pic>
      <p:pic>
        <p:nvPicPr>
          <p:cNvPr id="36" name="Graphic 35" descr="Badge Tick1 with solid fill">
            <a:extLst>
              <a:ext uri="{FF2B5EF4-FFF2-40B4-BE49-F238E27FC236}">
                <a16:creationId xmlns:a16="http://schemas.microsoft.com/office/drawing/2014/main" id="{F9EC8344-74FF-07F2-C775-BFFA448779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3709" y="4357293"/>
            <a:ext cx="514864" cy="514864"/>
          </a:xfrm>
          <a:prstGeom prst="rect">
            <a:avLst/>
          </a:prstGeom>
        </p:spPr>
      </p:pic>
      <p:pic>
        <p:nvPicPr>
          <p:cNvPr id="37" name="Graphic 36" descr="Badge Tick1 with solid fill">
            <a:extLst>
              <a:ext uri="{FF2B5EF4-FFF2-40B4-BE49-F238E27FC236}">
                <a16:creationId xmlns:a16="http://schemas.microsoft.com/office/drawing/2014/main" id="{89492A6C-49D1-C2DC-DF21-B38751473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2156" y="4843232"/>
            <a:ext cx="514864" cy="514864"/>
          </a:xfrm>
          <a:prstGeom prst="rect">
            <a:avLst/>
          </a:prstGeom>
        </p:spPr>
      </p:pic>
      <p:pic>
        <p:nvPicPr>
          <p:cNvPr id="38" name="Graphic 37" descr="Badge Tick1 with solid fill">
            <a:extLst>
              <a:ext uri="{FF2B5EF4-FFF2-40B4-BE49-F238E27FC236}">
                <a16:creationId xmlns:a16="http://schemas.microsoft.com/office/drawing/2014/main" id="{603C0D13-DA0B-E93D-3A98-0400F4FDE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3709" y="5381635"/>
            <a:ext cx="514864" cy="514864"/>
          </a:xfrm>
          <a:prstGeom prst="rect">
            <a:avLst/>
          </a:prstGeom>
        </p:spPr>
      </p:pic>
      <p:sp>
        <p:nvSpPr>
          <p:cNvPr id="3" name="TextBox 2">
            <a:extLst>
              <a:ext uri="{FF2B5EF4-FFF2-40B4-BE49-F238E27FC236}">
                <a16:creationId xmlns:a16="http://schemas.microsoft.com/office/drawing/2014/main" id="{C8AB1E58-7639-7407-E80D-6BD39C806389}"/>
              </a:ext>
            </a:extLst>
          </p:cNvPr>
          <p:cNvSpPr txBox="1"/>
          <p:nvPr/>
        </p:nvSpPr>
        <p:spPr>
          <a:xfrm>
            <a:off x="7905167" y="1778527"/>
            <a:ext cx="1232174" cy="584775"/>
          </a:xfrm>
          <a:prstGeom prst="rect">
            <a:avLst/>
          </a:prstGeom>
          <a:noFill/>
        </p:spPr>
        <p:txBody>
          <a:bodyPr wrap="square" rtlCol="0">
            <a:spAutoFit/>
          </a:bodyPr>
          <a:lstStyle/>
          <a:p>
            <a:r>
              <a:rPr lang="en-US" sz="1600" dirty="0"/>
              <a:t>Few states only</a:t>
            </a:r>
          </a:p>
        </p:txBody>
      </p:sp>
    </p:spTree>
    <p:extLst>
      <p:ext uri="{BB962C8B-B14F-4D97-AF65-F5344CB8AC3E}">
        <p14:creationId xmlns:p14="http://schemas.microsoft.com/office/powerpoint/2010/main" val="296220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F2811B-B66D-44C1-89BB-451E075012EB}"/>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665F7EDB-7EC6-0846-BF7E-5BAD286D05DA}" type="slidenum">
              <a:rPr lang="en-US" sz="1900" kern="1200" smtClean="0">
                <a:solidFill>
                  <a:srgbClr val="FEFFFF"/>
                </a:solidFill>
                <a:latin typeface="+mn-lt"/>
                <a:ea typeface="+mn-ea"/>
                <a:cs typeface="+mn-cs"/>
              </a:rPr>
              <a:pPr>
                <a:lnSpc>
                  <a:spcPct val="90000"/>
                </a:lnSpc>
                <a:spcAft>
                  <a:spcPts val="600"/>
                </a:spcAft>
              </a:pPr>
              <a:t>17</a:t>
            </a:fld>
            <a:endParaRPr lang="en-US" sz="1900" kern="1200" dirty="0">
              <a:solidFill>
                <a:srgbClr val="FEFFFF"/>
              </a:solidFill>
              <a:latin typeface="+mn-lt"/>
              <a:ea typeface="+mn-ea"/>
              <a:cs typeface="+mn-cs"/>
            </a:endParaRPr>
          </a:p>
        </p:txBody>
      </p:sp>
      <p:graphicFrame>
        <p:nvGraphicFramePr>
          <p:cNvPr id="6" name="Content Placeholder 5">
            <a:extLst>
              <a:ext uri="{FF2B5EF4-FFF2-40B4-BE49-F238E27FC236}">
                <a16:creationId xmlns:a16="http://schemas.microsoft.com/office/drawing/2014/main" id="{E481C972-295E-44FE-BD2D-F86FCA9C6050}"/>
              </a:ext>
            </a:extLst>
          </p:cNvPr>
          <p:cNvGraphicFramePr>
            <a:graphicFrameLocks noGrp="1"/>
          </p:cNvGraphicFramePr>
          <p:nvPr>
            <p:ph idx="4294967295"/>
            <p:extLst>
              <p:ext uri="{D42A27DB-BD31-4B8C-83A1-F6EECF244321}">
                <p14:modId xmlns:p14="http://schemas.microsoft.com/office/powerpoint/2010/main" val="3378143753"/>
              </p:ext>
            </p:extLst>
          </p:nvPr>
        </p:nvGraphicFramePr>
        <p:xfrm>
          <a:off x="385930" y="1130061"/>
          <a:ext cx="11381528" cy="5078243"/>
        </p:xfrm>
        <a:graphic>
          <a:graphicData uri="http://schemas.openxmlformats.org/drawingml/2006/table">
            <a:tbl>
              <a:tblPr firstRow="1" firstCol="1" bandRow="1">
                <a:tableStyleId>{B301B821-A1FF-4177-AEE7-76D212191A09}</a:tableStyleId>
              </a:tblPr>
              <a:tblGrid>
                <a:gridCol w="5690764">
                  <a:extLst>
                    <a:ext uri="{9D8B030D-6E8A-4147-A177-3AD203B41FA5}">
                      <a16:colId xmlns:a16="http://schemas.microsoft.com/office/drawing/2014/main" val="3568356190"/>
                    </a:ext>
                  </a:extLst>
                </a:gridCol>
                <a:gridCol w="5690764">
                  <a:extLst>
                    <a:ext uri="{9D8B030D-6E8A-4147-A177-3AD203B41FA5}">
                      <a16:colId xmlns:a16="http://schemas.microsoft.com/office/drawing/2014/main" val="885283397"/>
                    </a:ext>
                  </a:extLst>
                </a:gridCol>
              </a:tblGrid>
              <a:tr h="535590">
                <a:tc>
                  <a:txBody>
                    <a:bodyPr/>
                    <a:lstStyle/>
                    <a:p>
                      <a:pPr algn="ctr">
                        <a:lnSpc>
                          <a:spcPct val="115000"/>
                        </a:lnSpc>
                        <a:spcAft>
                          <a:spcPts val="1000"/>
                        </a:spcAft>
                      </a:pPr>
                      <a:r>
                        <a:rPr lang="en-US" sz="2400" dirty="0">
                          <a:effectLst/>
                        </a:rPr>
                        <a:t>Fifteenth Finance Commission (FC-XV) </a:t>
                      </a:r>
                      <a:endParaRPr lang="en-IN" sz="2400" dirty="0">
                        <a:effectLst/>
                        <a:latin typeface="+mj-lt"/>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400" dirty="0">
                          <a:effectLst/>
                        </a:rPr>
                        <a:t>PM-ABHIM</a:t>
                      </a:r>
                      <a:endParaRPr lang="en-IN" sz="2400" dirty="0">
                        <a:effectLst/>
                        <a:latin typeface="+mj-lt"/>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751659"/>
                  </a:ext>
                </a:extLst>
              </a:tr>
              <a:tr h="1815676">
                <a:tc>
                  <a:txBody>
                    <a:bodyPr/>
                    <a:lstStyle/>
                    <a:p>
                      <a:pPr algn="l">
                        <a:lnSpc>
                          <a:spcPct val="100000"/>
                        </a:lnSpc>
                        <a:spcAft>
                          <a:spcPts val="1000"/>
                        </a:spcAft>
                      </a:pPr>
                      <a:r>
                        <a:rPr lang="en-IN" sz="1600" b="0" kern="1200" dirty="0">
                          <a:solidFill>
                            <a:schemeClr val="tx1"/>
                          </a:solidFill>
                          <a:effectLst/>
                        </a:rPr>
                        <a:t>Building-less Sub-</a:t>
                      </a:r>
                      <a:r>
                        <a:rPr lang="en-IN" sz="1600" b="0" kern="1200" dirty="0" err="1">
                          <a:solidFill>
                            <a:schemeClr val="tx1"/>
                          </a:solidFill>
                          <a:effectLst/>
                        </a:rPr>
                        <a:t>centers</a:t>
                      </a:r>
                      <a:r>
                        <a:rPr lang="en-IN" sz="1600" b="0" kern="1200" dirty="0">
                          <a:solidFill>
                            <a:schemeClr val="tx1"/>
                          </a:solidFill>
                          <a:effectLst/>
                        </a:rPr>
                        <a:t>, </a:t>
                      </a:r>
                      <a:r>
                        <a:rPr lang="en-IN" sz="1600" b="0" kern="1200" dirty="0">
                          <a:solidFill>
                            <a:srgbClr val="FF0000"/>
                          </a:solidFill>
                          <a:effectLst/>
                        </a:rPr>
                        <a:t>PHCs, CHCs in 28 states</a:t>
                      </a:r>
                    </a:p>
                    <a:p>
                      <a:pPr algn="l">
                        <a:lnSpc>
                          <a:spcPct val="100000"/>
                        </a:lnSpc>
                        <a:spcAft>
                          <a:spcPts val="1000"/>
                        </a:spcAft>
                      </a:pPr>
                      <a:r>
                        <a:rPr lang="en-IN" sz="1400" b="1" i="1" kern="1200" dirty="0">
                          <a:solidFill>
                            <a:schemeClr val="tx1"/>
                          </a:solidFill>
                          <a:effectLst/>
                        </a:rPr>
                        <a:t>(</a:t>
                      </a:r>
                      <a:r>
                        <a:rPr lang="en-IN" sz="1400" b="1" i="1" kern="1200" dirty="0">
                          <a:solidFill>
                            <a:srgbClr val="7030A0"/>
                          </a:solidFill>
                          <a:effectLst/>
                        </a:rPr>
                        <a:t>Arunachal Pradesh, Assam,</a:t>
                      </a:r>
                      <a:r>
                        <a:rPr lang="en-IN" sz="1400" b="1" i="1" kern="1200" dirty="0">
                          <a:solidFill>
                            <a:schemeClr val="tx1"/>
                          </a:solidFill>
                          <a:effectLst/>
                        </a:rPr>
                        <a:t> Bihar, Chhattisgarh, Goa, Gujarat, Haryana, Himachal Pradesh, Jharkhand, Karnataka, Kerala, Madhya Pradesh, Maharashtra, </a:t>
                      </a:r>
                      <a:r>
                        <a:rPr lang="en-IN" sz="1400" b="1" i="1" kern="1200" dirty="0">
                          <a:solidFill>
                            <a:srgbClr val="7030A0"/>
                          </a:solidFill>
                          <a:effectLst/>
                        </a:rPr>
                        <a:t>Manipur, Meghalaya, Mizoram, Nagaland, Odisha</a:t>
                      </a:r>
                      <a:r>
                        <a:rPr lang="en-IN" sz="1400" b="1" i="1" kern="1200" dirty="0">
                          <a:solidFill>
                            <a:schemeClr val="tx1"/>
                          </a:solidFill>
                          <a:effectLst/>
                        </a:rPr>
                        <a:t>, Punjab, Rajasthan, </a:t>
                      </a:r>
                      <a:r>
                        <a:rPr lang="en-IN" sz="1400" b="1" i="1" kern="1200" dirty="0">
                          <a:solidFill>
                            <a:srgbClr val="7030A0"/>
                          </a:solidFill>
                          <a:effectLst/>
                        </a:rPr>
                        <a:t>Sikkim,</a:t>
                      </a:r>
                      <a:r>
                        <a:rPr lang="en-IN" sz="1400" b="1" i="1" kern="1200" dirty="0">
                          <a:solidFill>
                            <a:schemeClr val="tx1"/>
                          </a:solidFill>
                          <a:effectLst/>
                        </a:rPr>
                        <a:t> Tamil Nadu, Telangana, </a:t>
                      </a:r>
                      <a:r>
                        <a:rPr lang="en-IN" sz="1400" b="1" i="1" kern="1200" dirty="0">
                          <a:solidFill>
                            <a:srgbClr val="7030A0"/>
                          </a:solidFill>
                          <a:effectLst/>
                        </a:rPr>
                        <a:t>Tripura,</a:t>
                      </a:r>
                      <a:r>
                        <a:rPr lang="en-IN" sz="1400" b="1" i="1" kern="1200" dirty="0">
                          <a:solidFill>
                            <a:schemeClr val="tx1"/>
                          </a:solidFill>
                          <a:effectLst/>
                        </a:rPr>
                        <a:t> Uttar Pradesh, Uttarakhand, </a:t>
                      </a:r>
                      <a:r>
                        <a:rPr lang="en-IN" sz="1400" b="1" i="1" kern="1200" dirty="0">
                          <a:solidFill>
                            <a:srgbClr val="7030A0"/>
                          </a:solidFill>
                          <a:effectLst/>
                        </a:rPr>
                        <a:t>West Bengal</a:t>
                      </a:r>
                      <a:r>
                        <a:rPr lang="en-IN" sz="1400" b="1" i="1" dirty="0">
                          <a:solidFill>
                            <a:schemeClr val="tx1"/>
                          </a:solidFill>
                          <a:effectLst/>
                        </a:rPr>
                        <a:t>) </a:t>
                      </a:r>
                      <a:endParaRPr lang="en-IN" sz="1600" b="0" i="1" kern="1200" dirty="0">
                        <a:solidFill>
                          <a:schemeClr val="tx1"/>
                        </a:solidFill>
                        <a:effectLst/>
                        <a:latin typeface="Arial Nova Cond" panose="020B0506020202020204" pitchFamily="34" charset="0"/>
                        <a:ea typeface="+mn-ea"/>
                        <a:cs typeface="+mn-cs"/>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r>
                        <a:rPr lang="en-IN" sz="1600" b="0" dirty="0">
                          <a:effectLst/>
                        </a:rPr>
                        <a:t>Infrastructure support to </a:t>
                      </a:r>
                      <a:r>
                        <a:rPr lang="en-US" sz="1600" b="0" dirty="0">
                          <a:effectLst/>
                        </a:rPr>
                        <a:t>Building-less’ (SHC-HWCs) in rural areas -</a:t>
                      </a:r>
                      <a:r>
                        <a:rPr lang="en-IN" sz="1600" b="0" dirty="0">
                          <a:effectLst/>
                        </a:rPr>
                        <a:t>17788 in 10 States </a:t>
                      </a:r>
                    </a:p>
                    <a:p>
                      <a:pPr algn="l">
                        <a:lnSpc>
                          <a:spcPct val="100000"/>
                        </a:lnSpc>
                        <a:spcAft>
                          <a:spcPts val="1000"/>
                        </a:spcAft>
                      </a:pPr>
                      <a:r>
                        <a:rPr lang="en-IN" sz="1400" b="1" i="1" dirty="0">
                          <a:effectLst/>
                        </a:rPr>
                        <a:t>(Bihar, Jharkhand, </a:t>
                      </a:r>
                      <a:r>
                        <a:rPr lang="en-IN" sz="1600" b="1" i="1" dirty="0">
                          <a:solidFill>
                            <a:srgbClr val="7030A0"/>
                          </a:solidFill>
                          <a:effectLst/>
                        </a:rPr>
                        <a:t>Odisha,</a:t>
                      </a:r>
                      <a:r>
                        <a:rPr lang="en-IN" sz="1400" b="1" i="1" dirty="0">
                          <a:effectLst/>
                        </a:rPr>
                        <a:t> Punjab, Rajasthan, Uttar Pradesh and </a:t>
                      </a:r>
                      <a:r>
                        <a:rPr lang="en-IN" sz="1600" b="1" i="1" dirty="0">
                          <a:solidFill>
                            <a:srgbClr val="7030A0"/>
                          </a:solidFill>
                          <a:effectLst/>
                        </a:rPr>
                        <a:t>West Bengal </a:t>
                      </a:r>
                      <a:r>
                        <a:rPr lang="en-IN" sz="1400" b="1" i="1" dirty="0">
                          <a:solidFill>
                            <a:srgbClr val="7030A0"/>
                          </a:solidFill>
                          <a:effectLst/>
                        </a:rPr>
                        <a:t>and </a:t>
                      </a:r>
                      <a:r>
                        <a:rPr lang="en-IN" sz="1600" b="1" i="1" dirty="0">
                          <a:solidFill>
                            <a:srgbClr val="7030A0"/>
                          </a:solidFill>
                          <a:effectLst/>
                        </a:rPr>
                        <a:t>three NE States viz. Assam, Manipur and Meghalaya</a:t>
                      </a:r>
                      <a:r>
                        <a:rPr lang="en-IN" sz="1600" b="1" i="1" dirty="0">
                          <a:effectLst/>
                        </a:rPr>
                        <a:t>)</a:t>
                      </a:r>
                      <a:r>
                        <a:rPr lang="en-IN" sz="1400" b="1" i="1" dirty="0">
                          <a:effectLst/>
                        </a:rPr>
                        <a:t> </a:t>
                      </a:r>
                      <a:endParaRPr lang="en-IN" sz="1400" b="1" i="1" dirty="0">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929068"/>
                  </a:ext>
                </a:extLst>
              </a:tr>
              <a:tr h="615918">
                <a:tc>
                  <a:txBody>
                    <a:bodyPr/>
                    <a:lstStyle/>
                    <a:p>
                      <a:pPr algn="l">
                        <a:lnSpc>
                          <a:spcPct val="100000"/>
                        </a:lnSpc>
                        <a:spcAft>
                          <a:spcPts val="1000"/>
                        </a:spcAft>
                      </a:pPr>
                      <a:r>
                        <a:rPr lang="en-IN" sz="1600" b="0" dirty="0">
                          <a:solidFill>
                            <a:srgbClr val="C00000"/>
                          </a:solidFill>
                          <a:effectLst/>
                        </a:rPr>
                        <a:t>Urban Health and Wellness </a:t>
                      </a:r>
                      <a:r>
                        <a:rPr lang="en-IN" sz="1600" b="0" dirty="0" err="1">
                          <a:solidFill>
                            <a:srgbClr val="C00000"/>
                          </a:solidFill>
                          <a:effectLst/>
                        </a:rPr>
                        <a:t>Centers</a:t>
                      </a:r>
                      <a:r>
                        <a:rPr lang="en-IN" sz="1600" b="0" dirty="0">
                          <a:solidFill>
                            <a:srgbClr val="C00000"/>
                          </a:solidFill>
                          <a:effectLst/>
                        </a:rPr>
                        <a:t> (HWCs) </a:t>
                      </a:r>
                      <a:r>
                        <a:rPr lang="en-US" sz="1600" b="0" dirty="0">
                          <a:solidFill>
                            <a:srgbClr val="C00000"/>
                          </a:solidFill>
                          <a:effectLst/>
                        </a:rPr>
                        <a:t>&amp;</a:t>
                      </a:r>
                      <a:r>
                        <a:rPr lang="en-IN" sz="1600" b="0" dirty="0">
                          <a:solidFill>
                            <a:srgbClr val="C00000"/>
                          </a:solidFill>
                          <a:effectLst/>
                        </a:rPr>
                        <a:t> </a:t>
                      </a:r>
                      <a:r>
                        <a:rPr lang="en-US" sz="1600" b="0" dirty="0">
                          <a:solidFill>
                            <a:srgbClr val="C00000"/>
                          </a:solidFill>
                          <a:effectLst/>
                        </a:rPr>
                        <a:t>Polyclinics in  above  mentioned 28 states</a:t>
                      </a:r>
                      <a:endParaRPr lang="en-IN" sz="1600" b="0" dirty="0">
                        <a:solidFill>
                          <a:srgbClr val="C00000"/>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r>
                        <a:rPr lang="en-IN" sz="1600" b="0" dirty="0">
                          <a:solidFill>
                            <a:srgbClr val="FF0000"/>
                          </a:solidFill>
                          <a:effectLst/>
                          <a:latin typeface="Arial Nova Cond" panose="020B0506020202020204" pitchFamily="34" charset="0"/>
                          <a:ea typeface="Calibri" panose="020F0502020204030204" pitchFamily="34" charset="0"/>
                          <a:cs typeface="Times New Roman" panose="02020603050405020304" pitchFamily="18" charset="0"/>
                        </a:rPr>
                        <a:t>Mostly in the 2024-26</a:t>
                      </a: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611857"/>
                  </a:ext>
                </a:extLst>
              </a:tr>
              <a:tr h="615918">
                <a:tc>
                  <a:txBody>
                    <a:bodyPr/>
                    <a:lstStyle/>
                    <a:p>
                      <a:pPr algn="l">
                        <a:lnSpc>
                          <a:spcPct val="100000"/>
                        </a:lnSpc>
                        <a:spcAft>
                          <a:spcPts val="1000"/>
                        </a:spcAft>
                      </a:pPr>
                      <a:r>
                        <a:rPr lang="en-IN" sz="1600" b="0" dirty="0">
                          <a:solidFill>
                            <a:srgbClr val="C00000"/>
                          </a:solidFill>
                          <a:effectLst/>
                        </a:rPr>
                        <a:t>Diagnostic infrastructure at </a:t>
                      </a:r>
                      <a:r>
                        <a:rPr lang="en-US" sz="1600" b="0" dirty="0">
                          <a:solidFill>
                            <a:srgbClr val="C00000"/>
                          </a:solidFill>
                          <a:effectLst/>
                        </a:rPr>
                        <a:t>Sub-Centre, PHCs, Urban PHCs  in  above mentioned 28 states</a:t>
                      </a:r>
                      <a:endParaRPr lang="en-IN" sz="1600" b="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endParaRPr lang="en-IN" sz="1600" b="0" dirty="0">
                        <a:solidFill>
                          <a:schemeClr val="tx1"/>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290327"/>
                  </a:ext>
                </a:extLst>
              </a:tr>
              <a:tr h="1495141">
                <a:tc>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lang="en-IN" sz="1600" b="0" kern="1200" dirty="0">
                          <a:solidFill>
                            <a:srgbClr val="C00000"/>
                          </a:solidFill>
                          <a:effectLst/>
                        </a:rPr>
                        <a:t>Conversion of rural PHCs and Sub-Centres into Health and Wellness Centre in above mentioned 28 states</a:t>
                      </a:r>
                      <a:endParaRPr lang="en-IN" sz="1600" b="0" kern="120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endParaRPr lang="en-IN" sz="1600" b="0" dirty="0">
                        <a:solidFill>
                          <a:schemeClr val="tx1"/>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267958"/>
                  </a:ext>
                </a:extLst>
              </a:tr>
            </a:tbl>
          </a:graphicData>
        </a:graphic>
      </p:graphicFrame>
      <p:sp>
        <p:nvSpPr>
          <p:cNvPr id="7" name="Title 1">
            <a:extLst>
              <a:ext uri="{FF2B5EF4-FFF2-40B4-BE49-F238E27FC236}">
                <a16:creationId xmlns:a16="http://schemas.microsoft.com/office/drawing/2014/main" id="{B67C7205-0B81-A08D-FECE-43B0FE3515F6}"/>
              </a:ext>
            </a:extLst>
          </p:cNvPr>
          <p:cNvSpPr txBox="1">
            <a:spLocks/>
          </p:cNvSpPr>
          <p:nvPr/>
        </p:nvSpPr>
        <p:spPr>
          <a:xfrm>
            <a:off x="838200" y="-62456"/>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Poppins" pitchFamily="2" charset="77"/>
                <a:cs typeface="Poppins" pitchFamily="2" charset="77"/>
              </a:rPr>
              <a:t>Centrally Sponsored Scheme (CSS) components </a:t>
            </a:r>
          </a:p>
        </p:txBody>
      </p:sp>
      <p:sp>
        <p:nvSpPr>
          <p:cNvPr id="8" name="Rectangle 7">
            <a:extLst>
              <a:ext uri="{FF2B5EF4-FFF2-40B4-BE49-F238E27FC236}">
                <a16:creationId xmlns:a16="http://schemas.microsoft.com/office/drawing/2014/main" id="{7A5D1BDB-84B5-3674-3099-32410117E6DC}"/>
              </a:ext>
            </a:extLst>
          </p:cNvPr>
          <p:cNvSpPr/>
          <p:nvPr/>
        </p:nvSpPr>
        <p:spPr>
          <a:xfrm>
            <a:off x="5346700" y="877472"/>
            <a:ext cx="1498600" cy="45720"/>
          </a:xfrm>
          <a:prstGeom prst="rect">
            <a:avLst/>
          </a:prstGeom>
          <a:solidFill>
            <a:srgbClr val="A5B5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50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89B55E-ECD2-BB96-6EBE-DF4BBC5BF44A}"/>
              </a:ext>
            </a:extLst>
          </p:cNvPr>
          <p:cNvPicPr>
            <a:picLocks noChangeAspect="1"/>
          </p:cNvPicPr>
          <p:nvPr/>
        </p:nvPicPr>
        <p:blipFill>
          <a:blip r:embed="rId2"/>
          <a:stretch>
            <a:fillRect/>
          </a:stretch>
        </p:blipFill>
        <p:spPr>
          <a:xfrm rot="5400000">
            <a:off x="2996214" y="-1700479"/>
            <a:ext cx="6017536" cy="11099422"/>
          </a:xfrm>
          <a:prstGeom prst="rect">
            <a:avLst/>
          </a:prstGeom>
        </p:spPr>
      </p:pic>
      <p:sp>
        <p:nvSpPr>
          <p:cNvPr id="4" name="Title 1">
            <a:extLst>
              <a:ext uri="{FF2B5EF4-FFF2-40B4-BE49-F238E27FC236}">
                <a16:creationId xmlns:a16="http://schemas.microsoft.com/office/drawing/2014/main" id="{18F45985-CB7A-2DF2-EB45-1E68D74F3442}"/>
              </a:ext>
            </a:extLst>
          </p:cNvPr>
          <p:cNvSpPr txBox="1">
            <a:spLocks/>
          </p:cNvSpPr>
          <p:nvPr/>
        </p:nvSpPr>
        <p:spPr>
          <a:xfrm>
            <a:off x="455271" y="0"/>
            <a:ext cx="11736729" cy="87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7030A0"/>
                </a:solidFill>
              </a:rPr>
              <a:t>State wise physical deliverable </a:t>
            </a:r>
            <a:r>
              <a:rPr lang="en-US" sz="3200" b="1" dirty="0">
                <a:solidFill>
                  <a:srgbClr val="7030A0"/>
                </a:solidFill>
                <a:latin typeface="+mn-lt"/>
              </a:rPr>
              <a:t>Building less SHC </a:t>
            </a:r>
            <a:r>
              <a:rPr lang="en-US" sz="3200" b="1" dirty="0">
                <a:solidFill>
                  <a:srgbClr val="7030A0"/>
                </a:solidFill>
              </a:rPr>
              <a:t>under PM-ABHIM for the period of 2021-22 to 2025-26 after factoring in the FC-XV Grants </a:t>
            </a:r>
            <a:endParaRPr lang="en-US" sz="3200" dirty="0">
              <a:solidFill>
                <a:srgbClr val="7030A0"/>
              </a:solidFill>
            </a:endParaRPr>
          </a:p>
        </p:txBody>
      </p:sp>
    </p:spTree>
    <p:extLst>
      <p:ext uri="{BB962C8B-B14F-4D97-AF65-F5344CB8AC3E}">
        <p14:creationId xmlns:p14="http://schemas.microsoft.com/office/powerpoint/2010/main" val="396487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rossword puzzle&#10;&#10;Description automatically generated">
            <a:extLst>
              <a:ext uri="{FF2B5EF4-FFF2-40B4-BE49-F238E27FC236}">
                <a16:creationId xmlns:a16="http://schemas.microsoft.com/office/drawing/2014/main" id="{C0DE1CCC-EDEC-0264-EBE6-582AC41D26B1}"/>
              </a:ext>
            </a:extLst>
          </p:cNvPr>
          <p:cNvPicPr>
            <a:picLocks noChangeAspect="1"/>
          </p:cNvPicPr>
          <p:nvPr/>
        </p:nvPicPr>
        <p:blipFill>
          <a:blip r:embed="rId2"/>
          <a:stretch>
            <a:fillRect/>
          </a:stretch>
        </p:blipFill>
        <p:spPr>
          <a:xfrm rot="5400000">
            <a:off x="6114752" y="775503"/>
            <a:ext cx="5691346" cy="6276888"/>
          </a:xfrm>
          <a:prstGeom prst="rect">
            <a:avLst/>
          </a:prstGeom>
          <a:ln>
            <a:solidFill>
              <a:schemeClr val="tx1"/>
            </a:solidFill>
          </a:ln>
        </p:spPr>
      </p:pic>
      <p:pic>
        <p:nvPicPr>
          <p:cNvPr id="5" name="Content Placeholder 4" descr="A sheet of music&#10;&#10;Description automatically generated with medium confidence">
            <a:extLst>
              <a:ext uri="{FF2B5EF4-FFF2-40B4-BE49-F238E27FC236}">
                <a16:creationId xmlns:a16="http://schemas.microsoft.com/office/drawing/2014/main" id="{D011A3B8-6F09-57DD-AB54-ADDD73688C7F}"/>
              </a:ext>
            </a:extLst>
          </p:cNvPr>
          <p:cNvPicPr>
            <a:picLocks noGrp="1" noChangeAspect="1"/>
          </p:cNvPicPr>
          <p:nvPr>
            <p:ph idx="1"/>
          </p:nvPr>
        </p:nvPicPr>
        <p:blipFill>
          <a:blip r:embed="rId3"/>
          <a:stretch>
            <a:fillRect/>
          </a:stretch>
        </p:blipFill>
        <p:spPr>
          <a:xfrm rot="5400000">
            <a:off x="199453" y="1063155"/>
            <a:ext cx="5691453" cy="5701477"/>
          </a:xfrm>
          <a:prstGeom prst="rect">
            <a:avLst/>
          </a:prstGeom>
          <a:ln>
            <a:solidFill>
              <a:schemeClr val="tx1"/>
            </a:solidFill>
          </a:ln>
        </p:spPr>
      </p:pic>
      <p:sp>
        <p:nvSpPr>
          <p:cNvPr id="2" name="Title 1">
            <a:extLst>
              <a:ext uri="{FF2B5EF4-FFF2-40B4-BE49-F238E27FC236}">
                <a16:creationId xmlns:a16="http://schemas.microsoft.com/office/drawing/2014/main" id="{47F1DD90-B402-EEAE-06C0-50639A4BC071}"/>
              </a:ext>
            </a:extLst>
          </p:cNvPr>
          <p:cNvSpPr>
            <a:spLocks noGrp="1"/>
          </p:cNvSpPr>
          <p:nvPr>
            <p:ph type="title"/>
          </p:nvPr>
        </p:nvSpPr>
        <p:spPr>
          <a:xfrm>
            <a:off x="455271" y="98380"/>
            <a:ext cx="11736729" cy="875548"/>
          </a:xfrm>
        </p:spPr>
        <p:txBody>
          <a:bodyPr vert="horz" lIns="91440" tIns="45720" rIns="91440" bIns="45720" rtlCol="0" anchor="ctr">
            <a:noAutofit/>
          </a:bodyPr>
          <a:lstStyle/>
          <a:p>
            <a:pPr algn="ctr"/>
            <a:r>
              <a:rPr lang="en-US" sz="3200" b="1" kern="1200" dirty="0">
                <a:solidFill>
                  <a:srgbClr val="002060"/>
                </a:solidFill>
                <a:latin typeface="+mj-lt"/>
                <a:ea typeface="+mj-ea"/>
                <a:cs typeface="+mj-cs"/>
              </a:rPr>
              <a:t>State wise physical deliverable </a:t>
            </a:r>
            <a:r>
              <a:rPr lang="en-US" sz="3200" b="1" kern="1200" dirty="0">
                <a:solidFill>
                  <a:srgbClr val="002060"/>
                </a:solidFill>
                <a:latin typeface="+mn-lt"/>
                <a:ea typeface="+mj-ea"/>
                <a:cs typeface="+mj-cs"/>
              </a:rPr>
              <a:t>U-HWCs</a:t>
            </a:r>
            <a:r>
              <a:rPr lang="en-US" sz="3200" b="1" kern="1200" dirty="0">
                <a:solidFill>
                  <a:srgbClr val="002060"/>
                </a:solidFill>
                <a:latin typeface="+mj-lt"/>
                <a:ea typeface="+mj-ea"/>
                <a:cs typeface="+mj-cs"/>
              </a:rPr>
              <a:t> under PM-ABHIM for the period of 2021-22 to 2025-26 after factoring in the FC-XV Grants </a:t>
            </a:r>
            <a:endParaRPr lang="en-US" sz="3200" kern="1200" dirty="0">
              <a:solidFill>
                <a:srgbClr val="002060"/>
              </a:solidFill>
              <a:latin typeface="+mj-lt"/>
              <a:ea typeface="+mj-ea"/>
              <a:cs typeface="+mj-cs"/>
            </a:endParaRPr>
          </a:p>
        </p:txBody>
      </p:sp>
      <p:sp>
        <p:nvSpPr>
          <p:cNvPr id="8" name="TextBox 7">
            <a:extLst>
              <a:ext uri="{FF2B5EF4-FFF2-40B4-BE49-F238E27FC236}">
                <a16:creationId xmlns:a16="http://schemas.microsoft.com/office/drawing/2014/main" id="{C14CFDCE-3AD9-E493-8F97-E9D8B701631E}"/>
              </a:ext>
            </a:extLst>
          </p:cNvPr>
          <p:cNvSpPr txBox="1"/>
          <p:nvPr/>
        </p:nvSpPr>
        <p:spPr>
          <a:xfrm>
            <a:off x="5895917" y="3294345"/>
            <a:ext cx="6230323" cy="1064713"/>
          </a:xfrm>
          <a:prstGeom prst="rect">
            <a:avLst/>
          </a:prstGeom>
          <a:noFill/>
          <a:ln w="34925">
            <a:solidFill>
              <a:schemeClr val="accent6">
                <a:lumMod val="75000"/>
              </a:schemeClr>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28DDCF37-9F98-BD0E-D7A2-B5B580808E4F}"/>
              </a:ext>
            </a:extLst>
          </p:cNvPr>
          <p:cNvSpPr txBox="1"/>
          <p:nvPr/>
        </p:nvSpPr>
        <p:spPr>
          <a:xfrm>
            <a:off x="216246" y="3115595"/>
            <a:ext cx="5652300" cy="579583"/>
          </a:xfrm>
          <a:prstGeom prst="rect">
            <a:avLst/>
          </a:prstGeom>
          <a:noFill/>
          <a:ln w="25400">
            <a:solidFill>
              <a:schemeClr val="accent6">
                <a:lumMod val="75000"/>
              </a:schemeClr>
            </a:solidFill>
          </a:ln>
        </p:spPr>
        <p:txBody>
          <a:bodyPr wrap="square" rtlCol="0">
            <a:spAutoFit/>
          </a:bodyPr>
          <a:lstStyle/>
          <a:p>
            <a:endParaRPr lang="en-US" sz="1400" dirty="0"/>
          </a:p>
        </p:txBody>
      </p:sp>
      <p:sp>
        <p:nvSpPr>
          <p:cNvPr id="10" name="TextBox 9">
            <a:extLst>
              <a:ext uri="{FF2B5EF4-FFF2-40B4-BE49-F238E27FC236}">
                <a16:creationId xmlns:a16="http://schemas.microsoft.com/office/drawing/2014/main" id="{A3BEA08B-4085-544B-1D3A-697410D43B25}"/>
              </a:ext>
            </a:extLst>
          </p:cNvPr>
          <p:cNvSpPr txBox="1"/>
          <p:nvPr/>
        </p:nvSpPr>
        <p:spPr>
          <a:xfrm>
            <a:off x="5849353" y="5022937"/>
            <a:ext cx="6249516" cy="215444"/>
          </a:xfrm>
          <a:prstGeom prst="rect">
            <a:avLst/>
          </a:prstGeom>
          <a:noFill/>
          <a:ln w="22225">
            <a:solidFill>
              <a:schemeClr val="accent6">
                <a:lumMod val="75000"/>
              </a:schemeClr>
            </a:solidFill>
          </a:ln>
        </p:spPr>
        <p:txBody>
          <a:bodyPr wrap="square" rtlCol="0">
            <a:spAutoFit/>
          </a:bodyPr>
          <a:lstStyle/>
          <a:p>
            <a:endParaRPr lang="en-US" sz="800" dirty="0"/>
          </a:p>
        </p:txBody>
      </p:sp>
      <p:sp>
        <p:nvSpPr>
          <p:cNvPr id="18" name="TextBox 17">
            <a:extLst>
              <a:ext uri="{FF2B5EF4-FFF2-40B4-BE49-F238E27FC236}">
                <a16:creationId xmlns:a16="http://schemas.microsoft.com/office/drawing/2014/main" id="{1A4A7D5A-F9D4-DAAF-81FA-7CF9B5D01A4E}"/>
              </a:ext>
            </a:extLst>
          </p:cNvPr>
          <p:cNvSpPr txBox="1"/>
          <p:nvPr/>
        </p:nvSpPr>
        <p:spPr>
          <a:xfrm>
            <a:off x="5895919" y="5646548"/>
            <a:ext cx="6249516" cy="215444"/>
          </a:xfrm>
          <a:prstGeom prst="rect">
            <a:avLst/>
          </a:prstGeom>
          <a:noFill/>
          <a:ln w="22225">
            <a:solidFill>
              <a:schemeClr val="accent6">
                <a:lumMod val="75000"/>
              </a:schemeClr>
            </a:solidFill>
          </a:ln>
        </p:spPr>
        <p:txBody>
          <a:bodyPr wrap="square" rtlCol="0">
            <a:spAutoFit/>
          </a:bodyPr>
          <a:lstStyle/>
          <a:p>
            <a:endParaRPr lang="en-US" sz="800" dirty="0"/>
          </a:p>
        </p:txBody>
      </p:sp>
      <p:sp>
        <p:nvSpPr>
          <p:cNvPr id="19" name="TextBox 18">
            <a:extLst>
              <a:ext uri="{FF2B5EF4-FFF2-40B4-BE49-F238E27FC236}">
                <a16:creationId xmlns:a16="http://schemas.microsoft.com/office/drawing/2014/main" id="{92909DF8-BBDF-2507-CE2C-5D221B8204D5}"/>
              </a:ext>
            </a:extLst>
          </p:cNvPr>
          <p:cNvSpPr txBox="1"/>
          <p:nvPr/>
        </p:nvSpPr>
        <p:spPr>
          <a:xfrm>
            <a:off x="5886320" y="6235929"/>
            <a:ext cx="6249516" cy="215444"/>
          </a:xfrm>
          <a:prstGeom prst="rect">
            <a:avLst/>
          </a:prstGeom>
          <a:noFill/>
          <a:ln w="22225">
            <a:solidFill>
              <a:schemeClr val="accent6">
                <a:lumMod val="75000"/>
              </a:schemeClr>
            </a:solidFill>
          </a:ln>
        </p:spPr>
        <p:txBody>
          <a:bodyPr wrap="square" rtlCol="0">
            <a:spAutoFit/>
          </a:bodyPr>
          <a:lstStyle/>
          <a:p>
            <a:endParaRPr lang="en-US" sz="800" dirty="0"/>
          </a:p>
        </p:txBody>
      </p:sp>
    </p:spTree>
    <p:extLst>
      <p:ext uri="{BB962C8B-B14F-4D97-AF65-F5344CB8AC3E}">
        <p14:creationId xmlns:p14="http://schemas.microsoft.com/office/powerpoint/2010/main" val="247175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1BD957-D176-324D-89EC-0C9A52AA7778}"/>
              </a:ext>
            </a:extLst>
          </p:cNvPr>
          <p:cNvSpPr>
            <a:spLocks noGrp="1"/>
          </p:cNvSpPr>
          <p:nvPr>
            <p:ph type="title"/>
          </p:nvPr>
        </p:nvSpPr>
        <p:spPr>
          <a:xfrm>
            <a:off x="648929" y="629266"/>
            <a:ext cx="3667039" cy="5506358"/>
          </a:xfrm>
        </p:spPr>
        <p:txBody>
          <a:bodyPr>
            <a:normAutofit/>
          </a:bodyPr>
          <a:lstStyle/>
          <a:p>
            <a:r>
              <a:rPr lang="en-US" sz="4000" b="1" dirty="0">
                <a:latin typeface="Times New Roman" panose="02020603050405020304" pitchFamily="18" charset="0"/>
                <a:cs typeface="Times New Roman" panose="02020603050405020304" pitchFamily="18" charset="0"/>
              </a:rPr>
              <a:t>Structure of Presentation</a:t>
            </a:r>
            <a:endParaRPr lang="en-US" sz="4000" b="1" i="1" dirty="0">
              <a:latin typeface="Times New Roman" panose="02020603050405020304" pitchFamily="18" charset="0"/>
              <a:cs typeface="Times New Roman" panose="02020603050405020304" pitchFamily="18" charset="0"/>
            </a:endParaRPr>
          </a:p>
        </p:txBody>
      </p:sp>
      <p:graphicFrame>
        <p:nvGraphicFramePr>
          <p:cNvPr id="31" name="Content Placeholder 1">
            <a:extLst>
              <a:ext uri="{FF2B5EF4-FFF2-40B4-BE49-F238E27FC236}">
                <a16:creationId xmlns:a16="http://schemas.microsoft.com/office/drawing/2014/main" id="{9FE3B28F-4B20-4949-A610-069D5345E39F}"/>
              </a:ext>
            </a:extLst>
          </p:cNvPr>
          <p:cNvGraphicFramePr>
            <a:graphicFrameLocks noGrp="1"/>
          </p:cNvGraphicFramePr>
          <p:nvPr>
            <p:ph idx="1"/>
            <p:extLst>
              <p:ext uri="{D42A27DB-BD31-4B8C-83A1-F6EECF244321}">
                <p14:modId xmlns:p14="http://schemas.microsoft.com/office/powerpoint/2010/main" val="4125433300"/>
              </p:ext>
            </p:extLst>
          </p:nvPr>
        </p:nvGraphicFramePr>
        <p:xfrm>
          <a:off x="3918857" y="629266"/>
          <a:ext cx="8087096" cy="5842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15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3D2C8C17-AB0E-A039-9F00-3D2C2BECCC0B}"/>
              </a:ext>
            </a:extLst>
          </p:cNvPr>
          <p:cNvPicPr>
            <a:picLocks noGrp="1" noChangeAspect="1"/>
          </p:cNvPicPr>
          <p:nvPr>
            <p:ph idx="1"/>
          </p:nvPr>
        </p:nvPicPr>
        <p:blipFill>
          <a:blip r:embed="rId2"/>
          <a:stretch>
            <a:fillRect/>
          </a:stretch>
        </p:blipFill>
        <p:spPr>
          <a:xfrm>
            <a:off x="3645154" y="1572200"/>
            <a:ext cx="8546995" cy="4632774"/>
          </a:xfrm>
        </p:spPr>
      </p:pic>
      <p:sp>
        <p:nvSpPr>
          <p:cNvPr id="6" name="Title 1">
            <a:extLst>
              <a:ext uri="{FF2B5EF4-FFF2-40B4-BE49-F238E27FC236}">
                <a16:creationId xmlns:a16="http://schemas.microsoft.com/office/drawing/2014/main" id="{2BF349A8-5941-8B85-02CE-87B26A39534A}"/>
              </a:ext>
            </a:extLst>
          </p:cNvPr>
          <p:cNvSpPr txBox="1">
            <a:spLocks/>
          </p:cNvSpPr>
          <p:nvPr/>
        </p:nvSpPr>
        <p:spPr>
          <a:xfrm>
            <a:off x="0" y="-62456"/>
            <a:ext cx="12306748"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Poppins" pitchFamily="2" charset="77"/>
                <a:cs typeface="Poppins" pitchFamily="2" charset="77"/>
              </a:rPr>
              <a:t>Planning, Preparation, Implementation and Monitoring</a:t>
            </a:r>
          </a:p>
        </p:txBody>
      </p:sp>
      <p:sp>
        <p:nvSpPr>
          <p:cNvPr id="7" name="Rectangle 6">
            <a:extLst>
              <a:ext uri="{FF2B5EF4-FFF2-40B4-BE49-F238E27FC236}">
                <a16:creationId xmlns:a16="http://schemas.microsoft.com/office/drawing/2014/main" id="{7A5F17B8-F0CA-0EE2-9440-B1AEB4A60003}"/>
              </a:ext>
            </a:extLst>
          </p:cNvPr>
          <p:cNvSpPr/>
          <p:nvPr/>
        </p:nvSpPr>
        <p:spPr>
          <a:xfrm>
            <a:off x="5346700" y="877472"/>
            <a:ext cx="1498600" cy="45720"/>
          </a:xfrm>
          <a:prstGeom prst="rect">
            <a:avLst/>
          </a:prstGeom>
          <a:solidFill>
            <a:srgbClr val="A5B5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33803481-06BD-88E0-0645-E3BCBE179449}"/>
              </a:ext>
            </a:extLst>
          </p:cNvPr>
          <p:cNvGrpSpPr/>
          <p:nvPr/>
        </p:nvGrpSpPr>
        <p:grpSpPr>
          <a:xfrm>
            <a:off x="540975" y="1071237"/>
            <a:ext cx="2843395" cy="5634699"/>
            <a:chOff x="358095" y="1123718"/>
            <a:chExt cx="2843395" cy="5634699"/>
          </a:xfrm>
        </p:grpSpPr>
        <p:sp>
          <p:nvSpPr>
            <p:cNvPr id="10" name="Freeform 9">
              <a:extLst>
                <a:ext uri="{FF2B5EF4-FFF2-40B4-BE49-F238E27FC236}">
                  <a16:creationId xmlns:a16="http://schemas.microsoft.com/office/drawing/2014/main" id="{C4A9783F-7EA3-9460-9973-A1469DDA0B2F}"/>
                </a:ext>
              </a:extLst>
            </p:cNvPr>
            <p:cNvSpPr/>
            <p:nvPr/>
          </p:nvSpPr>
          <p:spPr>
            <a:xfrm>
              <a:off x="358095" y="1123718"/>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IN" sz="1600" kern="1200"/>
                <a:t>Developing the State specific guidance</a:t>
              </a:r>
              <a:endParaRPr lang="en-GB" sz="1600" kern="1200"/>
            </a:p>
          </p:txBody>
        </p:sp>
        <p:sp>
          <p:nvSpPr>
            <p:cNvPr id="11" name="Freeform 10">
              <a:extLst>
                <a:ext uri="{FF2B5EF4-FFF2-40B4-BE49-F238E27FC236}">
                  <a16:creationId xmlns:a16="http://schemas.microsoft.com/office/drawing/2014/main" id="{78AAA60C-2F8E-81AA-F1CB-277D8BC83145}"/>
                </a:ext>
              </a:extLst>
            </p:cNvPr>
            <p:cNvSpPr/>
            <p:nvPr/>
          </p:nvSpPr>
          <p:spPr>
            <a:xfrm>
              <a:off x="1619851" y="1878994"/>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2" name="Freeform 11">
              <a:extLst>
                <a:ext uri="{FF2B5EF4-FFF2-40B4-BE49-F238E27FC236}">
                  <a16:creationId xmlns:a16="http://schemas.microsoft.com/office/drawing/2014/main" id="{2D9E7CEC-AEAB-76CB-EFE3-6051F765B6F5}"/>
                </a:ext>
              </a:extLst>
            </p:cNvPr>
            <p:cNvSpPr/>
            <p:nvPr/>
          </p:nvSpPr>
          <p:spPr>
            <a:xfrm>
              <a:off x="358095" y="2189991"/>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GB" sz="1600" kern="1200" dirty="0"/>
                <a:t>Prioritisation</a:t>
              </a:r>
            </a:p>
          </p:txBody>
        </p:sp>
        <p:sp>
          <p:nvSpPr>
            <p:cNvPr id="13" name="Freeform 12">
              <a:extLst>
                <a:ext uri="{FF2B5EF4-FFF2-40B4-BE49-F238E27FC236}">
                  <a16:creationId xmlns:a16="http://schemas.microsoft.com/office/drawing/2014/main" id="{9A3E532D-D816-6427-1BFB-EF706CF2CB03}"/>
                </a:ext>
              </a:extLst>
            </p:cNvPr>
            <p:cNvSpPr/>
            <p:nvPr/>
          </p:nvSpPr>
          <p:spPr>
            <a:xfrm>
              <a:off x="1619851" y="2945267"/>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4" name="Freeform 13">
              <a:extLst>
                <a:ext uri="{FF2B5EF4-FFF2-40B4-BE49-F238E27FC236}">
                  <a16:creationId xmlns:a16="http://schemas.microsoft.com/office/drawing/2014/main" id="{867E762C-3918-C712-9983-07ACFB4DD647}"/>
                </a:ext>
              </a:extLst>
            </p:cNvPr>
            <p:cNvSpPr/>
            <p:nvPr/>
          </p:nvSpPr>
          <p:spPr>
            <a:xfrm>
              <a:off x="358095" y="3256265"/>
              <a:ext cx="2843395" cy="1369606"/>
            </a:xfrm>
            <a:custGeom>
              <a:avLst/>
              <a:gdLst>
                <a:gd name="connsiteX0" fmla="*/ 0 w 2843395"/>
                <a:gd name="connsiteY0" fmla="*/ 136961 h 1369606"/>
                <a:gd name="connsiteX1" fmla="*/ 136961 w 2843395"/>
                <a:gd name="connsiteY1" fmla="*/ 0 h 1369606"/>
                <a:gd name="connsiteX2" fmla="*/ 2706434 w 2843395"/>
                <a:gd name="connsiteY2" fmla="*/ 0 h 1369606"/>
                <a:gd name="connsiteX3" fmla="*/ 2843395 w 2843395"/>
                <a:gd name="connsiteY3" fmla="*/ 136961 h 1369606"/>
                <a:gd name="connsiteX4" fmla="*/ 2843395 w 2843395"/>
                <a:gd name="connsiteY4" fmla="*/ 1232645 h 1369606"/>
                <a:gd name="connsiteX5" fmla="*/ 2706434 w 2843395"/>
                <a:gd name="connsiteY5" fmla="*/ 1369606 h 1369606"/>
                <a:gd name="connsiteX6" fmla="*/ 136961 w 2843395"/>
                <a:gd name="connsiteY6" fmla="*/ 1369606 h 1369606"/>
                <a:gd name="connsiteX7" fmla="*/ 0 w 2843395"/>
                <a:gd name="connsiteY7" fmla="*/ 1232645 h 1369606"/>
                <a:gd name="connsiteX8" fmla="*/ 0 w 2843395"/>
                <a:gd name="connsiteY8" fmla="*/ 136961 h 136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1369606">
                  <a:moveTo>
                    <a:pt x="0" y="136961"/>
                  </a:moveTo>
                  <a:cubicBezTo>
                    <a:pt x="0" y="61320"/>
                    <a:pt x="61320" y="0"/>
                    <a:pt x="136961" y="0"/>
                  </a:cubicBezTo>
                  <a:lnTo>
                    <a:pt x="2706434" y="0"/>
                  </a:lnTo>
                  <a:cubicBezTo>
                    <a:pt x="2782075" y="0"/>
                    <a:pt x="2843395" y="61320"/>
                    <a:pt x="2843395" y="136961"/>
                  </a:cubicBezTo>
                  <a:lnTo>
                    <a:pt x="2843395" y="1232645"/>
                  </a:lnTo>
                  <a:cubicBezTo>
                    <a:pt x="2843395" y="1308286"/>
                    <a:pt x="2782075" y="1369606"/>
                    <a:pt x="2706434" y="1369606"/>
                  </a:cubicBezTo>
                  <a:lnTo>
                    <a:pt x="136961" y="1369606"/>
                  </a:lnTo>
                  <a:cubicBezTo>
                    <a:pt x="61320" y="1369606"/>
                    <a:pt x="0" y="1308286"/>
                    <a:pt x="0" y="1232645"/>
                  </a:cubicBezTo>
                  <a:lnTo>
                    <a:pt x="0" y="136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074" tIns="101074" rIns="101074" bIns="101074" numCol="1" spcCol="1270" anchor="ctr" anchorCtr="0">
              <a:noAutofit/>
            </a:bodyPr>
            <a:lstStyle/>
            <a:p>
              <a:pPr marL="0" lvl="0" indent="0" algn="ctr" defTabSz="711200">
                <a:lnSpc>
                  <a:spcPct val="90000"/>
                </a:lnSpc>
                <a:spcBef>
                  <a:spcPct val="0"/>
                </a:spcBef>
                <a:spcAft>
                  <a:spcPct val="35000"/>
                </a:spcAft>
                <a:buNone/>
              </a:pPr>
              <a:r>
                <a:rPr lang="en-IN" sz="1600" kern="1200" dirty="0"/>
                <a:t>Indicating component wise physical targets and funds for each of the district/ULB to ensure that all the blocks are covered over a period of 5 years</a:t>
              </a:r>
              <a:endParaRPr lang="en-GB" sz="1600" kern="1200" dirty="0"/>
            </a:p>
          </p:txBody>
        </p:sp>
        <p:sp>
          <p:nvSpPr>
            <p:cNvPr id="15" name="Freeform 14">
              <a:extLst>
                <a:ext uri="{FF2B5EF4-FFF2-40B4-BE49-F238E27FC236}">
                  <a16:creationId xmlns:a16="http://schemas.microsoft.com/office/drawing/2014/main" id="{044B39C4-C02E-E0A9-AAE9-C04E3DB611DA}"/>
                </a:ext>
              </a:extLst>
            </p:cNvPr>
            <p:cNvSpPr/>
            <p:nvPr/>
          </p:nvSpPr>
          <p:spPr>
            <a:xfrm>
              <a:off x="1619851" y="4670299"/>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6" name="Freeform 15">
              <a:extLst>
                <a:ext uri="{FF2B5EF4-FFF2-40B4-BE49-F238E27FC236}">
                  <a16:creationId xmlns:a16="http://schemas.microsoft.com/office/drawing/2014/main" id="{99F4AE3C-75A2-E169-6D96-D7301B1E1B65}"/>
                </a:ext>
              </a:extLst>
            </p:cNvPr>
            <p:cNvSpPr/>
            <p:nvPr/>
          </p:nvSpPr>
          <p:spPr>
            <a:xfrm>
              <a:off x="358095" y="4981296"/>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IN" sz="1600" kern="1200"/>
                <a:t>Orientation and Capacity building</a:t>
              </a:r>
              <a:endParaRPr lang="en-GB" sz="1600" kern="1200" dirty="0"/>
            </a:p>
          </p:txBody>
        </p:sp>
        <p:sp>
          <p:nvSpPr>
            <p:cNvPr id="17" name="Freeform 16">
              <a:extLst>
                <a:ext uri="{FF2B5EF4-FFF2-40B4-BE49-F238E27FC236}">
                  <a16:creationId xmlns:a16="http://schemas.microsoft.com/office/drawing/2014/main" id="{1AA05F76-17AE-7FE3-A66D-344256B400E4}"/>
                </a:ext>
              </a:extLst>
            </p:cNvPr>
            <p:cNvSpPr/>
            <p:nvPr/>
          </p:nvSpPr>
          <p:spPr>
            <a:xfrm>
              <a:off x="1619851" y="5736572"/>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8" name="Freeform 17">
              <a:extLst>
                <a:ext uri="{FF2B5EF4-FFF2-40B4-BE49-F238E27FC236}">
                  <a16:creationId xmlns:a16="http://schemas.microsoft.com/office/drawing/2014/main" id="{0C9D0922-0AF5-A43B-55C9-542EEBD28B0D}"/>
                </a:ext>
              </a:extLst>
            </p:cNvPr>
            <p:cNvSpPr/>
            <p:nvPr/>
          </p:nvSpPr>
          <p:spPr>
            <a:xfrm>
              <a:off x="358095" y="6047569"/>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IN" sz="1600" kern="1200"/>
                <a:t>Gap Analysis</a:t>
              </a:r>
              <a:endParaRPr lang="en-GB" sz="1600" kern="1200" dirty="0"/>
            </a:p>
          </p:txBody>
        </p:sp>
      </p:grpSp>
    </p:spTree>
    <p:extLst>
      <p:ext uri="{BB962C8B-B14F-4D97-AF65-F5344CB8AC3E}">
        <p14:creationId xmlns:p14="http://schemas.microsoft.com/office/powerpoint/2010/main" val="29333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F55D-CD9A-4FCE-98B7-185523601388}"/>
              </a:ext>
            </a:extLst>
          </p:cNvPr>
          <p:cNvSpPr>
            <a:spLocks noGrp="1"/>
          </p:cNvSpPr>
          <p:nvPr>
            <p:ph type="title"/>
          </p:nvPr>
        </p:nvSpPr>
        <p:spPr>
          <a:xfrm>
            <a:off x="838200" y="556995"/>
            <a:ext cx="10515600" cy="891795"/>
          </a:xfrm>
        </p:spPr>
        <p:txBody>
          <a:bodyPr>
            <a:normAutofit/>
          </a:bodyPr>
          <a:lstStyle/>
          <a:p>
            <a:pPr algn="ctr"/>
            <a:r>
              <a:rPr lang="en-GB" sz="5200" b="1" dirty="0">
                <a:solidFill>
                  <a:srgbClr val="002060"/>
                </a:solidFill>
                <a:latin typeface="+mn-lt"/>
              </a:rPr>
              <a:t>Priorities</a:t>
            </a:r>
          </a:p>
        </p:txBody>
      </p:sp>
      <p:graphicFrame>
        <p:nvGraphicFramePr>
          <p:cNvPr id="4" name="Diagram 3">
            <a:extLst>
              <a:ext uri="{FF2B5EF4-FFF2-40B4-BE49-F238E27FC236}">
                <a16:creationId xmlns:a16="http://schemas.microsoft.com/office/drawing/2014/main" id="{603DB1D7-2F64-455E-8B36-279E9012A61F}"/>
              </a:ext>
            </a:extLst>
          </p:cNvPr>
          <p:cNvGraphicFramePr/>
          <p:nvPr>
            <p:extLst>
              <p:ext uri="{D42A27DB-BD31-4B8C-83A1-F6EECF244321}">
                <p14:modId xmlns:p14="http://schemas.microsoft.com/office/powerpoint/2010/main" val="3367876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79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7812"/>
          <a:stretch/>
        </p:blipFill>
        <p:spPr>
          <a:xfrm>
            <a:off x="941118" y="195476"/>
            <a:ext cx="10242489" cy="6308066"/>
          </a:xfrm>
          <a:prstGeom prst="rect">
            <a:avLst/>
          </a:prstGeom>
        </p:spPr>
      </p:pic>
      <p:sp>
        <p:nvSpPr>
          <p:cNvPr id="2" name="TextBox 1">
            <a:extLst>
              <a:ext uri="{FF2B5EF4-FFF2-40B4-BE49-F238E27FC236}">
                <a16:creationId xmlns:a16="http://schemas.microsoft.com/office/drawing/2014/main" id="{E0B52EBA-1AE5-3871-F86B-90812CA84B45}"/>
              </a:ext>
            </a:extLst>
          </p:cNvPr>
          <p:cNvSpPr txBox="1"/>
          <p:nvPr/>
        </p:nvSpPr>
        <p:spPr>
          <a:xfrm>
            <a:off x="1954060" y="5423770"/>
            <a:ext cx="8154444" cy="338554"/>
          </a:xfrm>
          <a:prstGeom prst="rect">
            <a:avLst/>
          </a:prstGeom>
          <a:noFill/>
          <a:ln w="22225">
            <a:solidFill>
              <a:srgbClr val="002060"/>
            </a:solidFill>
          </a:ln>
        </p:spPr>
        <p:txBody>
          <a:bodyPr wrap="square" rtlCol="0">
            <a:spAutoFit/>
          </a:bodyPr>
          <a:lstStyle/>
          <a:p>
            <a:endParaRPr lang="en-US" sz="1600" dirty="0"/>
          </a:p>
        </p:txBody>
      </p:sp>
    </p:spTree>
    <p:extLst>
      <p:ext uri="{BB962C8B-B14F-4D97-AF65-F5344CB8AC3E}">
        <p14:creationId xmlns:p14="http://schemas.microsoft.com/office/powerpoint/2010/main" val="138628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3" t="52691" r="123" b="1006"/>
          <a:stretch/>
        </p:blipFill>
        <p:spPr>
          <a:xfrm>
            <a:off x="961617" y="432748"/>
            <a:ext cx="10584630" cy="5992504"/>
          </a:xfrm>
          <a:prstGeom prst="rect">
            <a:avLst/>
          </a:prstGeom>
        </p:spPr>
      </p:pic>
      <p:sp>
        <p:nvSpPr>
          <p:cNvPr id="3" name="TextBox 2">
            <a:extLst>
              <a:ext uri="{FF2B5EF4-FFF2-40B4-BE49-F238E27FC236}">
                <a16:creationId xmlns:a16="http://schemas.microsoft.com/office/drawing/2014/main" id="{C9D1F679-EEBE-09A3-1B52-4B4E01CB2154}"/>
              </a:ext>
            </a:extLst>
          </p:cNvPr>
          <p:cNvSpPr txBox="1"/>
          <p:nvPr/>
        </p:nvSpPr>
        <p:spPr>
          <a:xfrm>
            <a:off x="2004164" y="4622104"/>
            <a:ext cx="8442543" cy="338554"/>
          </a:xfrm>
          <a:prstGeom prst="rect">
            <a:avLst/>
          </a:prstGeom>
          <a:noFill/>
          <a:ln w="22225">
            <a:solidFill>
              <a:srgbClr val="002060"/>
            </a:solidFill>
          </a:ln>
        </p:spPr>
        <p:txBody>
          <a:bodyPr wrap="square" rtlCol="0">
            <a:spAutoFit/>
          </a:bodyPr>
          <a:lstStyle/>
          <a:p>
            <a:endParaRPr lang="en-US" sz="1600" dirty="0"/>
          </a:p>
        </p:txBody>
      </p:sp>
    </p:spTree>
    <p:extLst>
      <p:ext uri="{BB962C8B-B14F-4D97-AF65-F5344CB8AC3E}">
        <p14:creationId xmlns:p14="http://schemas.microsoft.com/office/powerpoint/2010/main" val="354744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FE47-B5B3-44B8-965D-77D348395BCC}"/>
              </a:ext>
            </a:extLst>
          </p:cNvPr>
          <p:cNvSpPr>
            <a:spLocks noGrp="1"/>
          </p:cNvSpPr>
          <p:nvPr>
            <p:ph type="title"/>
          </p:nvPr>
        </p:nvSpPr>
        <p:spPr>
          <a:xfrm>
            <a:off x="2659529" y="2085788"/>
            <a:ext cx="7740065" cy="1496649"/>
          </a:xfrm>
        </p:spPr>
        <p:txBody>
          <a:bodyPr vert="horz" lIns="91440" tIns="45720" rIns="91440" bIns="45720" rtlCol="0" anchor="b">
            <a:normAutofit/>
          </a:bodyPr>
          <a:lstStyle/>
          <a:p>
            <a:pPr algn="ctr"/>
            <a:r>
              <a:rPr lang="en-US" sz="4000" b="1" kern="1200" dirty="0">
                <a:solidFill>
                  <a:schemeClr val="tx1">
                    <a:lumMod val="65000"/>
                    <a:lumOff val="35000"/>
                  </a:schemeClr>
                </a:solidFill>
                <a:latin typeface="+mj-lt"/>
                <a:ea typeface="+mj-ea"/>
                <a:cs typeface="+mj-cs"/>
              </a:rPr>
              <a:t>Monitoring of Services at AB-HWCs -</a:t>
            </a:r>
            <a:br>
              <a:rPr lang="en-US" sz="4000" b="1" kern="1200" dirty="0">
                <a:solidFill>
                  <a:schemeClr val="tx1">
                    <a:lumMod val="65000"/>
                    <a:lumOff val="35000"/>
                  </a:schemeClr>
                </a:solidFill>
                <a:latin typeface="+mj-lt"/>
                <a:ea typeface="+mj-ea"/>
                <a:cs typeface="+mj-cs"/>
              </a:rPr>
            </a:br>
            <a:r>
              <a:rPr lang="en-US" sz="4000" b="1" kern="1200" dirty="0">
                <a:solidFill>
                  <a:schemeClr val="tx1">
                    <a:lumMod val="65000"/>
                    <a:lumOff val="35000"/>
                  </a:schemeClr>
                </a:solidFill>
                <a:latin typeface="+mj-lt"/>
                <a:ea typeface="+mj-ea"/>
                <a:cs typeface="+mj-cs"/>
              </a:rPr>
              <a:t>Conditionality Framework</a:t>
            </a:r>
          </a:p>
        </p:txBody>
      </p:sp>
    </p:spTree>
    <p:extLst>
      <p:ext uri="{BB962C8B-B14F-4D97-AF65-F5344CB8AC3E}">
        <p14:creationId xmlns:p14="http://schemas.microsoft.com/office/powerpoint/2010/main" val="238478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C01E0A-EC38-4BDE-A035-8F96B005AD30}"/>
              </a:ext>
            </a:extLst>
          </p:cNvPr>
          <p:cNvGraphicFramePr>
            <a:graphicFrameLocks noGrp="1"/>
          </p:cNvGraphicFramePr>
          <p:nvPr>
            <p:ph idx="1"/>
          </p:nvPr>
        </p:nvGraphicFramePr>
        <p:xfrm>
          <a:off x="431800" y="177800"/>
          <a:ext cx="11385553" cy="6626459"/>
        </p:xfrm>
        <a:graphic>
          <a:graphicData uri="http://schemas.openxmlformats.org/drawingml/2006/table">
            <a:tbl>
              <a:tblPr firstRow="1" firstCol="1" bandRow="1">
                <a:tableStyleId>{C4B1156A-380E-4F78-BDF5-A606A8083BF9}</a:tableStyleId>
              </a:tblPr>
              <a:tblGrid>
                <a:gridCol w="377840">
                  <a:extLst>
                    <a:ext uri="{9D8B030D-6E8A-4147-A177-3AD203B41FA5}">
                      <a16:colId xmlns:a16="http://schemas.microsoft.com/office/drawing/2014/main" val="2111584364"/>
                    </a:ext>
                  </a:extLst>
                </a:gridCol>
                <a:gridCol w="2002547">
                  <a:extLst>
                    <a:ext uri="{9D8B030D-6E8A-4147-A177-3AD203B41FA5}">
                      <a16:colId xmlns:a16="http://schemas.microsoft.com/office/drawing/2014/main" val="2704130356"/>
                    </a:ext>
                  </a:extLst>
                </a:gridCol>
                <a:gridCol w="5516450">
                  <a:extLst>
                    <a:ext uri="{9D8B030D-6E8A-4147-A177-3AD203B41FA5}">
                      <a16:colId xmlns:a16="http://schemas.microsoft.com/office/drawing/2014/main" val="1054857608"/>
                    </a:ext>
                  </a:extLst>
                </a:gridCol>
                <a:gridCol w="950437">
                  <a:extLst>
                    <a:ext uri="{9D8B030D-6E8A-4147-A177-3AD203B41FA5}">
                      <a16:colId xmlns:a16="http://schemas.microsoft.com/office/drawing/2014/main" val="2286120881"/>
                    </a:ext>
                  </a:extLst>
                </a:gridCol>
                <a:gridCol w="887303">
                  <a:extLst>
                    <a:ext uri="{9D8B030D-6E8A-4147-A177-3AD203B41FA5}">
                      <a16:colId xmlns:a16="http://schemas.microsoft.com/office/drawing/2014/main" val="3310428794"/>
                    </a:ext>
                  </a:extLst>
                </a:gridCol>
                <a:gridCol w="825488">
                  <a:extLst>
                    <a:ext uri="{9D8B030D-6E8A-4147-A177-3AD203B41FA5}">
                      <a16:colId xmlns:a16="http://schemas.microsoft.com/office/drawing/2014/main" val="542583332"/>
                    </a:ext>
                  </a:extLst>
                </a:gridCol>
                <a:gridCol w="825488">
                  <a:extLst>
                    <a:ext uri="{9D8B030D-6E8A-4147-A177-3AD203B41FA5}">
                      <a16:colId xmlns:a16="http://schemas.microsoft.com/office/drawing/2014/main" val="916323910"/>
                    </a:ext>
                  </a:extLst>
                </a:gridCol>
              </a:tblGrid>
              <a:tr h="349601">
                <a:tc>
                  <a:txBody>
                    <a:bodyPr/>
                    <a:lstStyle/>
                    <a:p>
                      <a:pPr>
                        <a:lnSpc>
                          <a:spcPct val="107000"/>
                        </a:lnSpc>
                      </a:pPr>
                      <a:endParaRPr lang="en-GB" sz="1800">
                        <a:effectLst/>
                        <a:latin typeface="Calibri" panose="020F0502020204030204" pitchFamily="34" charset="0"/>
                        <a:cs typeface="Mangal" panose="02040503050203030202" pitchFamily="18" charset="0"/>
                      </a:endParaRPr>
                    </a:p>
                  </a:txBody>
                  <a:tcPr marL="34277" marR="34277" marT="0" marB="0" anchor="ctr"/>
                </a:tc>
                <a:tc gridSpan="2">
                  <a:txBody>
                    <a:bodyPr/>
                    <a:lstStyle/>
                    <a:p>
                      <a:pPr algn="ctr">
                        <a:lnSpc>
                          <a:spcPct val="107000"/>
                        </a:lnSpc>
                      </a:pPr>
                      <a:r>
                        <a:rPr lang="en-GB" sz="1800" b="1" dirty="0">
                          <a:effectLst/>
                        </a:rPr>
                        <a:t>Conditionality Framework</a:t>
                      </a:r>
                      <a:endParaRPr lang="en-GB" sz="1800" b="1" dirty="0">
                        <a:effectLst/>
                        <a:latin typeface="Calibri" panose="020F0502020204030204" pitchFamily="34" charset="0"/>
                        <a:cs typeface="Mangal" panose="02040503050203030202" pitchFamily="18" charset="0"/>
                      </a:endParaRPr>
                    </a:p>
                  </a:txBody>
                  <a:tcPr marL="34277" marR="34277" marT="0" marB="0" anchor="ctr"/>
                </a:tc>
                <a:tc hMerge="1">
                  <a:txBody>
                    <a:bodyPr/>
                    <a:lstStyle/>
                    <a:p>
                      <a:pPr>
                        <a:lnSpc>
                          <a:spcPct val="107000"/>
                        </a:lnSpc>
                      </a:pPr>
                      <a:endParaRPr lang="en-GB" sz="1300" dirty="0">
                        <a:effectLst/>
                        <a:latin typeface="Calibri" panose="020F0502020204030204" pitchFamily="34" charset="0"/>
                        <a:cs typeface="Mangal" panose="02040503050203030202" pitchFamily="18" charset="0"/>
                      </a:endParaRPr>
                    </a:p>
                  </a:txBody>
                  <a:tcPr marL="34277" marR="34277" marT="0" marB="0" anchor="ctr"/>
                </a:tc>
                <a:tc gridSpan="2">
                  <a:txBody>
                    <a:bodyPr/>
                    <a:lstStyle/>
                    <a:p>
                      <a:pPr algn="ctr">
                        <a:lnSpc>
                          <a:spcPct val="115000"/>
                        </a:lnSpc>
                        <a:spcBef>
                          <a:spcPts val="600"/>
                        </a:spcBef>
                        <a:spcAft>
                          <a:spcPts val="600"/>
                        </a:spcAft>
                      </a:pPr>
                      <a:r>
                        <a:rPr lang="en-US" sz="1800" b="1" dirty="0">
                          <a:effectLst/>
                        </a:rPr>
                        <a:t>FY 2022-23</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hMerge="1">
                  <a:txBody>
                    <a:bodyPr/>
                    <a:lstStyle/>
                    <a:p>
                      <a:endParaRPr lang="en-GB"/>
                    </a:p>
                  </a:txBody>
                  <a:tcPr/>
                </a:tc>
                <a:tc gridSpan="2">
                  <a:txBody>
                    <a:bodyPr/>
                    <a:lstStyle/>
                    <a:p>
                      <a:pPr algn="ctr">
                        <a:lnSpc>
                          <a:spcPct val="115000"/>
                        </a:lnSpc>
                        <a:spcBef>
                          <a:spcPts val="600"/>
                        </a:spcBef>
                        <a:spcAft>
                          <a:spcPts val="600"/>
                        </a:spcAft>
                      </a:pPr>
                      <a:r>
                        <a:rPr lang="en-US" sz="1800" b="1" dirty="0">
                          <a:effectLst/>
                        </a:rPr>
                        <a:t>FY 2023-24</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hMerge="1">
                  <a:txBody>
                    <a:bodyPr/>
                    <a:lstStyle/>
                    <a:p>
                      <a:endParaRPr lang="en-GB"/>
                    </a:p>
                  </a:txBody>
                  <a:tcPr/>
                </a:tc>
                <a:extLst>
                  <a:ext uri="{0D108BD9-81ED-4DB2-BD59-A6C34878D82A}">
                    <a16:rowId xmlns:a16="http://schemas.microsoft.com/office/drawing/2014/main" val="2738004049"/>
                  </a:ext>
                </a:extLst>
              </a:tr>
              <a:tr h="1567812">
                <a:tc>
                  <a:txBody>
                    <a:bodyPr/>
                    <a:lstStyle/>
                    <a:p>
                      <a:pPr algn="ctr">
                        <a:lnSpc>
                          <a:spcPct val="115000"/>
                        </a:lnSpc>
                        <a:spcBef>
                          <a:spcPts val="600"/>
                        </a:spcBef>
                        <a:spcAft>
                          <a:spcPts val="600"/>
                        </a:spcAft>
                      </a:pPr>
                      <a:r>
                        <a:rPr lang="en-US" sz="1800">
                          <a:effectLst/>
                        </a:rPr>
                        <a:t>S. No</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Criterion</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Indicator</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2749001901"/>
                  </a:ext>
                </a:extLst>
              </a:tr>
              <a:tr h="1092489">
                <a:tc>
                  <a:txBody>
                    <a:bodyPr/>
                    <a:lstStyle/>
                    <a:p>
                      <a:pPr algn="just">
                        <a:lnSpc>
                          <a:spcPct val="115000"/>
                        </a:lnSpc>
                        <a:spcBef>
                          <a:spcPts val="600"/>
                        </a:spcBef>
                        <a:spcAft>
                          <a:spcPts val="600"/>
                        </a:spcAft>
                      </a:pPr>
                      <a:r>
                        <a:rPr lang="en-US" sz="1800">
                          <a:effectLst/>
                        </a:rPr>
                        <a:t>1</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a:effectLst/>
                        </a:rPr>
                        <a:t>Functional AB-HWCs satisfying advanced functionality Criteria</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dirty="0">
                          <a:effectLst/>
                        </a:rPr>
                        <a:t>HWC-01: Functional AB-HWCs providing all 12 expanded range of services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20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20*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2423328458"/>
                  </a:ext>
                </a:extLst>
              </a:tr>
              <a:tr h="1714554">
                <a:tc>
                  <a:txBody>
                    <a:bodyPr/>
                    <a:lstStyle/>
                    <a:p>
                      <a:pPr algn="just">
                        <a:lnSpc>
                          <a:spcPct val="115000"/>
                        </a:lnSpc>
                        <a:spcBef>
                          <a:spcPts val="600"/>
                        </a:spcBef>
                        <a:spcAft>
                          <a:spcPts val="600"/>
                        </a:spcAft>
                      </a:pPr>
                      <a:r>
                        <a:rPr lang="en-US" sz="1800">
                          <a:effectLst/>
                        </a:rPr>
                        <a:t>2</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a:effectLst/>
                        </a:rPr>
                        <a:t>Medicine &amp; Diagnostics at AB-HWC</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dirty="0">
                          <a:effectLst/>
                        </a:rPr>
                        <a:t>HWC-02: AB-HWC fulfilling expanded range of medicines and diagnostics as per Essential list of both</a:t>
                      </a:r>
                      <a:endParaRPr lang="en-GB" sz="1800" dirty="0">
                        <a:effectLst/>
                      </a:endParaRPr>
                    </a:p>
                    <a:p>
                      <a:pPr algn="just">
                        <a:lnSpc>
                          <a:spcPct val="115000"/>
                        </a:lnSpc>
                        <a:spcBef>
                          <a:spcPts val="600"/>
                        </a:spcBef>
                        <a:spcAft>
                          <a:spcPts val="600"/>
                        </a:spcAft>
                      </a:pPr>
                      <a:r>
                        <a:rPr lang="en-US" sz="1800" dirty="0">
                          <a:effectLst/>
                        </a:rPr>
                        <a:t>(Medicines: SHC-HWC- 105; PHC-HWC-172 &amp; diagnostics: SHC-HWC- 14; PHC-HWC- 63)</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3756193568"/>
                  </a:ext>
                </a:extLst>
              </a:tr>
              <a:tr h="651483">
                <a:tc rowSpan="2">
                  <a:txBody>
                    <a:bodyPr/>
                    <a:lstStyle/>
                    <a:p>
                      <a:pPr algn="just">
                        <a:lnSpc>
                          <a:spcPct val="115000"/>
                        </a:lnSpc>
                        <a:spcBef>
                          <a:spcPts val="600"/>
                        </a:spcBef>
                        <a:spcAft>
                          <a:spcPts val="600"/>
                        </a:spcAft>
                      </a:pPr>
                      <a:r>
                        <a:rPr lang="en-US" sz="1800">
                          <a:effectLst/>
                        </a:rPr>
                        <a:t>3</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rowSpan="2">
                  <a:txBody>
                    <a:bodyPr/>
                    <a:lstStyle/>
                    <a:p>
                      <a:pPr algn="just">
                        <a:lnSpc>
                          <a:spcPct val="115000"/>
                        </a:lnSpc>
                        <a:spcBef>
                          <a:spcPts val="600"/>
                        </a:spcBef>
                        <a:spcAft>
                          <a:spcPts val="600"/>
                        </a:spcAft>
                      </a:pPr>
                      <a:r>
                        <a:rPr lang="en-US" sz="1800" dirty="0">
                          <a:effectLst/>
                        </a:rPr>
                        <a:t>Functional HWCs providing wellness Services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a:effectLst/>
                        </a:rPr>
                        <a:t>HWC-03: AB-HWCs providing a minimum of 10 Wellness sessions per month</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3387046912"/>
                  </a:ext>
                </a:extLst>
              </a:tr>
              <a:tr h="1250520">
                <a:tc vMerge="1">
                  <a:txBody>
                    <a:bodyPr/>
                    <a:lstStyle/>
                    <a:p>
                      <a:endParaRPr lang="en-GB"/>
                    </a:p>
                  </a:txBody>
                  <a:tcPr/>
                </a:tc>
                <a:tc vMerge="1">
                  <a:txBody>
                    <a:bodyPr/>
                    <a:lstStyle/>
                    <a:p>
                      <a:endParaRPr lang="en-GB"/>
                    </a:p>
                  </a:txBody>
                  <a:tcPr/>
                </a:tc>
                <a:tc>
                  <a:txBody>
                    <a:bodyPr/>
                    <a:lstStyle/>
                    <a:p>
                      <a:pPr algn="just">
                        <a:lnSpc>
                          <a:spcPct val="115000"/>
                        </a:lnSpc>
                        <a:spcBef>
                          <a:spcPts val="600"/>
                        </a:spcBef>
                        <a:spcAft>
                          <a:spcPts val="600"/>
                        </a:spcAft>
                      </a:pPr>
                      <a:r>
                        <a:rPr lang="en-US" sz="1800">
                          <a:effectLst/>
                        </a:rPr>
                        <a:t>HWC-04:  AB- HWCs conducting at least 3 food adulteration tests in a month</a:t>
                      </a:r>
                      <a:br>
                        <a:rPr lang="en-US" sz="1800">
                          <a:effectLst/>
                        </a:rPr>
                      </a:br>
                      <a:r>
                        <a:rPr lang="en-US" sz="1800">
                          <a:effectLst/>
                        </a:rPr>
                        <a:t>(Using Eat Safe Magic Box in PHC-HWC and by ASHAs in SHC-HWC)</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2739002097"/>
                  </a:ext>
                </a:extLst>
              </a:tr>
            </a:tbl>
          </a:graphicData>
        </a:graphic>
      </p:graphicFrame>
    </p:spTree>
    <p:extLst>
      <p:ext uri="{BB962C8B-B14F-4D97-AF65-F5344CB8AC3E}">
        <p14:creationId xmlns:p14="http://schemas.microsoft.com/office/powerpoint/2010/main" val="161665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CA49F7-EF47-4A12-9128-D929995CFABE}"/>
              </a:ext>
            </a:extLst>
          </p:cNvPr>
          <p:cNvGraphicFramePr>
            <a:graphicFrameLocks noGrp="1"/>
          </p:cNvGraphicFramePr>
          <p:nvPr>
            <p:ph idx="1"/>
          </p:nvPr>
        </p:nvGraphicFramePr>
        <p:xfrm>
          <a:off x="220362" y="111211"/>
          <a:ext cx="11751276" cy="6676970"/>
        </p:xfrm>
        <a:graphic>
          <a:graphicData uri="http://schemas.openxmlformats.org/drawingml/2006/table">
            <a:tbl>
              <a:tblPr firstRow="1" firstCol="1" bandRow="1">
                <a:tableStyleId>{C4B1156A-380E-4F78-BDF5-A606A8083BF9}</a:tableStyleId>
              </a:tblPr>
              <a:tblGrid>
                <a:gridCol w="510214">
                  <a:extLst>
                    <a:ext uri="{9D8B030D-6E8A-4147-A177-3AD203B41FA5}">
                      <a16:colId xmlns:a16="http://schemas.microsoft.com/office/drawing/2014/main" val="2111584364"/>
                    </a:ext>
                  </a:extLst>
                </a:gridCol>
                <a:gridCol w="1849927">
                  <a:extLst>
                    <a:ext uri="{9D8B030D-6E8A-4147-A177-3AD203B41FA5}">
                      <a16:colId xmlns:a16="http://schemas.microsoft.com/office/drawing/2014/main" val="2704130356"/>
                    </a:ext>
                  </a:extLst>
                </a:gridCol>
                <a:gridCol w="5702618">
                  <a:extLst>
                    <a:ext uri="{9D8B030D-6E8A-4147-A177-3AD203B41FA5}">
                      <a16:colId xmlns:a16="http://schemas.microsoft.com/office/drawing/2014/main" val="1054857608"/>
                    </a:ext>
                  </a:extLst>
                </a:gridCol>
                <a:gridCol w="954677">
                  <a:extLst>
                    <a:ext uri="{9D8B030D-6E8A-4147-A177-3AD203B41FA5}">
                      <a16:colId xmlns:a16="http://schemas.microsoft.com/office/drawing/2014/main" val="2286120881"/>
                    </a:ext>
                  </a:extLst>
                </a:gridCol>
                <a:gridCol w="891262">
                  <a:extLst>
                    <a:ext uri="{9D8B030D-6E8A-4147-A177-3AD203B41FA5}">
                      <a16:colId xmlns:a16="http://schemas.microsoft.com/office/drawing/2014/main" val="3310428794"/>
                    </a:ext>
                  </a:extLst>
                </a:gridCol>
                <a:gridCol w="940535">
                  <a:extLst>
                    <a:ext uri="{9D8B030D-6E8A-4147-A177-3AD203B41FA5}">
                      <a16:colId xmlns:a16="http://schemas.microsoft.com/office/drawing/2014/main" val="542583332"/>
                    </a:ext>
                  </a:extLst>
                </a:gridCol>
                <a:gridCol w="902043">
                  <a:extLst>
                    <a:ext uri="{9D8B030D-6E8A-4147-A177-3AD203B41FA5}">
                      <a16:colId xmlns:a16="http://schemas.microsoft.com/office/drawing/2014/main" val="916323910"/>
                    </a:ext>
                  </a:extLst>
                </a:gridCol>
              </a:tblGrid>
              <a:tr h="365915">
                <a:tc>
                  <a:txBody>
                    <a:bodyPr/>
                    <a:lstStyle/>
                    <a:p>
                      <a:pPr>
                        <a:lnSpc>
                          <a:spcPct val="107000"/>
                        </a:lnSpc>
                      </a:pPr>
                      <a:endParaRPr lang="en-GB" sz="1800">
                        <a:effectLst/>
                        <a:latin typeface="Calibri" panose="020F0502020204030204" pitchFamily="34" charset="0"/>
                        <a:cs typeface="Mangal" panose="02040503050203030202" pitchFamily="18" charset="0"/>
                      </a:endParaRPr>
                    </a:p>
                  </a:txBody>
                  <a:tcPr marL="34277" marR="34277" marT="0" marB="0" anchor="ctr"/>
                </a:tc>
                <a:tc gridSpan="2">
                  <a:txBody>
                    <a:bodyPr/>
                    <a:lstStyle/>
                    <a:p>
                      <a:pPr algn="ctr">
                        <a:lnSpc>
                          <a:spcPct val="107000"/>
                        </a:lnSpc>
                      </a:pPr>
                      <a:r>
                        <a:rPr lang="en-GB" sz="1800" b="1" dirty="0">
                          <a:effectLst/>
                        </a:rPr>
                        <a:t>Conditionality Framework</a:t>
                      </a:r>
                      <a:endParaRPr lang="en-GB" sz="1800" b="1" dirty="0">
                        <a:effectLst/>
                        <a:latin typeface="Calibri" panose="020F0502020204030204" pitchFamily="34" charset="0"/>
                        <a:cs typeface="Mangal" panose="02040503050203030202" pitchFamily="18" charset="0"/>
                      </a:endParaRPr>
                    </a:p>
                  </a:txBody>
                  <a:tcPr marL="34277" marR="34277" marT="0" marB="0" anchor="ctr"/>
                </a:tc>
                <a:tc hMerge="1">
                  <a:txBody>
                    <a:bodyPr/>
                    <a:lstStyle/>
                    <a:p>
                      <a:pPr>
                        <a:lnSpc>
                          <a:spcPct val="107000"/>
                        </a:lnSpc>
                      </a:pPr>
                      <a:endParaRPr lang="en-GB" sz="1300" dirty="0">
                        <a:effectLst/>
                        <a:latin typeface="Calibri" panose="020F0502020204030204" pitchFamily="34" charset="0"/>
                        <a:cs typeface="Mangal" panose="02040503050203030202" pitchFamily="18" charset="0"/>
                      </a:endParaRPr>
                    </a:p>
                  </a:txBody>
                  <a:tcPr marL="34277" marR="34277" marT="0" marB="0" anchor="ctr"/>
                </a:tc>
                <a:tc gridSpan="2">
                  <a:txBody>
                    <a:bodyPr/>
                    <a:lstStyle/>
                    <a:p>
                      <a:pPr algn="ctr">
                        <a:lnSpc>
                          <a:spcPct val="115000"/>
                        </a:lnSpc>
                        <a:spcBef>
                          <a:spcPts val="600"/>
                        </a:spcBef>
                        <a:spcAft>
                          <a:spcPts val="600"/>
                        </a:spcAft>
                      </a:pPr>
                      <a:r>
                        <a:rPr lang="en-US" sz="1800" b="1" dirty="0">
                          <a:effectLst/>
                        </a:rPr>
                        <a:t>FY 2022-23</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hMerge="1">
                  <a:txBody>
                    <a:bodyPr/>
                    <a:lstStyle/>
                    <a:p>
                      <a:endParaRPr lang="en-GB"/>
                    </a:p>
                  </a:txBody>
                  <a:tcPr/>
                </a:tc>
                <a:tc gridSpan="2">
                  <a:txBody>
                    <a:bodyPr/>
                    <a:lstStyle/>
                    <a:p>
                      <a:pPr algn="ctr">
                        <a:lnSpc>
                          <a:spcPct val="115000"/>
                        </a:lnSpc>
                        <a:spcBef>
                          <a:spcPts val="600"/>
                        </a:spcBef>
                        <a:spcAft>
                          <a:spcPts val="600"/>
                        </a:spcAft>
                      </a:pPr>
                      <a:r>
                        <a:rPr lang="en-US" sz="1800" b="1" dirty="0">
                          <a:effectLst/>
                        </a:rPr>
                        <a:t>FY 2023-24</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hMerge="1">
                  <a:txBody>
                    <a:bodyPr/>
                    <a:lstStyle/>
                    <a:p>
                      <a:endParaRPr lang="en-GB"/>
                    </a:p>
                  </a:txBody>
                  <a:tcPr/>
                </a:tc>
                <a:extLst>
                  <a:ext uri="{0D108BD9-81ED-4DB2-BD59-A6C34878D82A}">
                    <a16:rowId xmlns:a16="http://schemas.microsoft.com/office/drawing/2014/main" val="2738004049"/>
                  </a:ext>
                </a:extLst>
              </a:tr>
              <a:tr h="1165886">
                <a:tc>
                  <a:txBody>
                    <a:bodyPr/>
                    <a:lstStyle/>
                    <a:p>
                      <a:pPr algn="ctr">
                        <a:lnSpc>
                          <a:spcPct val="115000"/>
                        </a:lnSpc>
                        <a:spcBef>
                          <a:spcPts val="600"/>
                        </a:spcBef>
                        <a:spcAft>
                          <a:spcPts val="600"/>
                        </a:spcAft>
                      </a:pPr>
                      <a:r>
                        <a:rPr lang="en-US" sz="1800" dirty="0">
                          <a:effectLst/>
                        </a:rPr>
                        <a:t>S. No</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Criterion</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Indicator</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2749001901"/>
                  </a:ext>
                </a:extLst>
              </a:tr>
              <a:tr h="691978">
                <a:tc>
                  <a:txBody>
                    <a:bodyPr/>
                    <a:lstStyle/>
                    <a:p>
                      <a:pPr algn="ctr">
                        <a:lnSpc>
                          <a:spcPct val="115000"/>
                        </a:lnSpc>
                        <a:spcBef>
                          <a:spcPts val="600"/>
                        </a:spcBef>
                        <a:spcAft>
                          <a:spcPts val="600"/>
                        </a:spcAft>
                      </a:pPr>
                      <a:r>
                        <a:rPr lang="en-IN" sz="1800" dirty="0">
                          <a:effectLst/>
                        </a:rPr>
                        <a:t>4</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IN" sz="1800" dirty="0">
                          <a:effectLst/>
                        </a:rPr>
                        <a:t>Quality Care</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dirty="0">
                          <a:effectLst/>
                        </a:rPr>
                        <a:t>HWC-05: Functional AB-HWCs scoring more than 70% in </a:t>
                      </a:r>
                      <a:r>
                        <a:rPr lang="en-US" sz="1800" dirty="0" err="1">
                          <a:effectLst/>
                        </a:rPr>
                        <a:t>Kayakalp</a:t>
                      </a:r>
                      <a:r>
                        <a:rPr lang="en-US" sz="1800" dirty="0">
                          <a:effectLst/>
                        </a:rPr>
                        <a:t> external assessment</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10</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4064996920"/>
                  </a:ext>
                </a:extLst>
              </a:tr>
              <a:tr h="681884">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dirty="0">
                          <a:effectLst/>
                        </a:rPr>
                        <a:t>Leveraging IT</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a:effectLst/>
                        </a:rPr>
                        <a:t>HWC-06: Adoption of CPHC-NCD App with use of appropriate Health IDs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3138457402"/>
                  </a:ext>
                </a:extLst>
              </a:tr>
              <a:tr h="799571">
                <a:tc>
                  <a:txBody>
                    <a:bodyPr/>
                    <a:lstStyle/>
                    <a:p>
                      <a:pPr algn="ctr">
                        <a:lnSpc>
                          <a:spcPct val="115000"/>
                        </a:lnSpc>
                        <a:spcBef>
                          <a:spcPts val="600"/>
                        </a:spcBef>
                        <a:spcAft>
                          <a:spcPts val="600"/>
                        </a:spcAft>
                      </a:pPr>
                      <a:r>
                        <a:rPr lang="en-US" sz="1800" dirty="0">
                          <a:effectLst/>
                        </a:rPr>
                        <a:t>6</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dirty="0">
                          <a:effectLst/>
                        </a:rPr>
                        <a:t>Continuum of Care</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a:effectLst/>
                        </a:rPr>
                        <a:t>HWC-07: AB- HWC team following up on at least 70% of cases discharged from secondary/tertiary care facility within one week</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22771373"/>
                  </a:ext>
                </a:extLst>
              </a:tr>
              <a:tr h="577400">
                <a:tc rowSpan="2">
                  <a:txBody>
                    <a:bodyPr/>
                    <a:lstStyle/>
                    <a:p>
                      <a:pPr algn="ctr">
                        <a:lnSpc>
                          <a:spcPct val="115000"/>
                        </a:lnSpc>
                        <a:spcBef>
                          <a:spcPts val="600"/>
                        </a:spcBef>
                        <a:spcAft>
                          <a:spcPts val="600"/>
                        </a:spcAft>
                      </a:pPr>
                      <a:r>
                        <a:rPr lang="en-US" sz="1800" dirty="0">
                          <a:effectLst/>
                        </a:rPr>
                        <a:t>7</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rowSpan="2">
                  <a:txBody>
                    <a:bodyPr/>
                    <a:lstStyle/>
                    <a:p>
                      <a:pPr algn="just">
                        <a:lnSpc>
                          <a:spcPct val="115000"/>
                        </a:lnSpc>
                        <a:spcBef>
                          <a:spcPts val="600"/>
                        </a:spcBef>
                        <a:spcAft>
                          <a:spcPts val="600"/>
                        </a:spcAft>
                      </a:pPr>
                      <a:r>
                        <a:rPr lang="en-US" sz="1800" dirty="0">
                          <a:effectLst/>
                        </a:rPr>
                        <a:t>Community Engagement and Payment of PLPs and TBIs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just">
                        <a:lnSpc>
                          <a:spcPct val="115000"/>
                        </a:lnSpc>
                        <a:spcBef>
                          <a:spcPts val="600"/>
                        </a:spcBef>
                        <a:spcAft>
                          <a:spcPts val="600"/>
                        </a:spcAft>
                      </a:pPr>
                      <a:r>
                        <a:rPr lang="en-US" sz="1800" dirty="0">
                          <a:effectLst/>
                        </a:rPr>
                        <a:t>HWC-08: Constitution of JAS and conduction of at least 10 meetings in a year with minimum 60% quorum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10</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301139139"/>
                  </a:ext>
                </a:extLst>
              </a:tr>
              <a:tr h="965903">
                <a:tc vMerge="1">
                  <a:txBody>
                    <a:bodyPr/>
                    <a:lstStyle/>
                    <a:p>
                      <a:endParaRPr lang="en-GB"/>
                    </a:p>
                  </a:txBody>
                  <a:tcPr/>
                </a:tc>
                <a:tc vMerge="1">
                  <a:txBody>
                    <a:bodyPr/>
                    <a:lstStyle/>
                    <a:p>
                      <a:endParaRPr lang="en-GB"/>
                    </a:p>
                  </a:txBody>
                  <a:tcPr/>
                </a:tc>
                <a:tc>
                  <a:txBody>
                    <a:bodyPr/>
                    <a:lstStyle/>
                    <a:p>
                      <a:pPr algn="just">
                        <a:lnSpc>
                          <a:spcPct val="115000"/>
                        </a:lnSpc>
                        <a:spcBef>
                          <a:spcPts val="600"/>
                        </a:spcBef>
                        <a:spcAft>
                          <a:spcPts val="600"/>
                        </a:spcAft>
                      </a:pPr>
                      <a:r>
                        <a:rPr lang="en-US" sz="1800" dirty="0">
                          <a:effectLst/>
                        </a:rPr>
                        <a:t>HWC-09: AB-HWCs whose primary healthcare teams have received timely incentives (Performance Linked Payment and Team Based Incentives) minimum 10 times a year</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3159942968"/>
                  </a:ext>
                </a:extLst>
              </a:tr>
              <a:tr h="268545">
                <a:tc>
                  <a:txBody>
                    <a:bodyPr/>
                    <a:lstStyle/>
                    <a:p>
                      <a:pPr algn="ctr">
                        <a:lnSpc>
                          <a:spcPct val="115000"/>
                        </a:lnSpc>
                        <a:spcBef>
                          <a:spcPts val="600"/>
                        </a:spcBef>
                        <a:spcAft>
                          <a:spcPts val="600"/>
                        </a:spcAft>
                      </a:pPr>
                      <a:r>
                        <a:rPr lang="en-US" sz="1800" dirty="0">
                          <a:effectLst/>
                        </a:rPr>
                        <a:t>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gridSpan="2">
                  <a:txBody>
                    <a:bodyPr/>
                    <a:lstStyle/>
                    <a:p>
                      <a:pPr algn="just">
                        <a:lnSpc>
                          <a:spcPct val="115000"/>
                        </a:lnSpc>
                        <a:spcBef>
                          <a:spcPts val="600"/>
                        </a:spcBef>
                        <a:spcAft>
                          <a:spcPts val="600"/>
                        </a:spcAft>
                      </a:pPr>
                      <a:r>
                        <a:rPr lang="en-US" sz="1800" b="1" dirty="0">
                          <a:effectLst/>
                        </a:rPr>
                        <a:t>Max scoring for an AB-HWC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hMerge="1">
                  <a:txBody>
                    <a:bodyPr/>
                    <a:lstStyle/>
                    <a:p>
                      <a:endParaRPr lang="en-GB"/>
                    </a:p>
                  </a:txBody>
                  <a:tcP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642972150"/>
                  </a:ext>
                </a:extLst>
              </a:tr>
              <a:tr h="96148">
                <a:tc>
                  <a:txBody>
                    <a:bodyPr/>
                    <a:lstStyle/>
                    <a:p>
                      <a:pPr algn="ct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gridSpan="2">
                  <a:txBody>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Score for meeting Target</a:t>
                      </a:r>
                    </a:p>
                  </a:txBody>
                  <a:tcPr marL="34277" marR="34277" marT="0" marB="0" anchor="ctr"/>
                </a:tc>
                <a:tc hMerge="1">
                  <a:txBody>
                    <a:bodyPr/>
                    <a:lstStyle/>
                    <a:p>
                      <a:endParaRPr lang="en-US"/>
                    </a:p>
                  </a:txBody>
                  <a:tcPr/>
                </a:tc>
                <a:tc gridSpan="2">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10</a:t>
                      </a:r>
                    </a:p>
                  </a:txBody>
                  <a:tcPr marL="34277" marR="34277" marT="0" marB="0" anchor="ctr"/>
                </a:tc>
                <a:tc hMerge="1">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10</a:t>
                      </a:r>
                    </a:p>
                  </a:txBody>
                  <a:tcPr marL="34277" marR="34277" marT="0" marB="0" anchor="ctr"/>
                </a:tc>
                <a:tc>
                  <a:txBody>
                    <a:bodyPr/>
                    <a:lstStyle/>
                    <a:p>
                      <a:pPr algn="ctr">
                        <a:lnSpc>
                          <a:spcPct val="115000"/>
                        </a:lnSpc>
                        <a:spcBef>
                          <a:spcPts val="600"/>
                        </a:spcBef>
                        <a:spcAft>
                          <a:spcPts val="600"/>
                        </a:spcAft>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a:txBody>
                    <a:bodyPr/>
                    <a:lstStyle/>
                    <a:p>
                      <a:pPr algn="ctr">
                        <a:lnSpc>
                          <a:spcPct val="115000"/>
                        </a:lnSpc>
                        <a:spcBef>
                          <a:spcPts val="600"/>
                        </a:spcBef>
                        <a:spcAft>
                          <a:spcPts val="600"/>
                        </a:spcAft>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extLst>
                  <a:ext uri="{0D108BD9-81ED-4DB2-BD59-A6C34878D82A}">
                    <a16:rowId xmlns:a16="http://schemas.microsoft.com/office/drawing/2014/main" val="3410521487"/>
                  </a:ext>
                </a:extLst>
              </a:tr>
              <a:tr h="161963">
                <a:tc>
                  <a:txBody>
                    <a:bodyPr/>
                    <a:lstStyle/>
                    <a:p>
                      <a:pPr algn="ct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gridSpan="2">
                  <a:txBody>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Score for exceeding target</a:t>
                      </a:r>
                    </a:p>
                  </a:txBody>
                  <a:tcPr marL="34277" marR="34277" marT="0" marB="0" anchor="ctr"/>
                </a:tc>
                <a:tc hMerge="1">
                  <a:txBody>
                    <a:bodyPr/>
                    <a:lstStyle/>
                    <a:p>
                      <a:endParaRPr lang="en-US"/>
                    </a:p>
                  </a:txBody>
                  <a:tcPr/>
                </a:tc>
                <a:tc gridSpan="2">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+5</a:t>
                      </a:r>
                    </a:p>
                  </a:txBody>
                  <a:tcPr marL="34277" marR="34277" marT="0" marB="0" anchor="ctr"/>
                </a:tc>
                <a:tc hMerge="1">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15</a:t>
                      </a:r>
                    </a:p>
                  </a:txBody>
                  <a:tcPr marL="34277" marR="34277" marT="0" marB="0" anchor="ctr"/>
                </a:tc>
                <a:tc gridSpan="2">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15</a:t>
                      </a:r>
                    </a:p>
                  </a:txBody>
                  <a:tcPr marL="34277" marR="34277" marT="0" marB="0" anchor="ctr"/>
                </a:tc>
                <a:tc hMerge="1">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15</a:t>
                      </a:r>
                    </a:p>
                  </a:txBody>
                  <a:tcPr marL="34277" marR="34277" marT="0" marB="0" anchor="ctr"/>
                </a:tc>
                <a:extLst>
                  <a:ext uri="{0D108BD9-81ED-4DB2-BD59-A6C34878D82A}">
                    <a16:rowId xmlns:a16="http://schemas.microsoft.com/office/drawing/2014/main" val="1058934591"/>
                  </a:ext>
                </a:extLst>
              </a:tr>
              <a:tr h="161963">
                <a:tc>
                  <a:txBody>
                    <a:bodyPr/>
                    <a:lstStyle/>
                    <a:p>
                      <a:pPr algn="ct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tc>
                <a:tc gridSpan="2">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TOTAL SCORE</a:t>
                      </a:r>
                    </a:p>
                  </a:txBody>
                  <a:tcPr marL="34277" marR="34277" marT="0" marB="0" anchor="ctr"/>
                </a:tc>
                <a:tc hMerge="1">
                  <a:txBody>
                    <a:bodyPr/>
                    <a:lstStyle/>
                    <a:p>
                      <a:endParaRPr lang="en-US"/>
                    </a:p>
                  </a:txBody>
                  <a:tcP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tc>
                <a:extLst>
                  <a:ext uri="{0D108BD9-81ED-4DB2-BD59-A6C34878D82A}">
                    <a16:rowId xmlns:a16="http://schemas.microsoft.com/office/drawing/2014/main" val="3811488237"/>
                  </a:ext>
                </a:extLst>
              </a:tr>
            </a:tbl>
          </a:graphicData>
        </a:graphic>
      </p:graphicFrame>
    </p:spTree>
    <p:extLst>
      <p:ext uri="{BB962C8B-B14F-4D97-AF65-F5344CB8AC3E}">
        <p14:creationId xmlns:p14="http://schemas.microsoft.com/office/powerpoint/2010/main" val="2425209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Google Shape;112;p19">
            <a:extLst>
              <a:ext uri="{FF2B5EF4-FFF2-40B4-BE49-F238E27FC236}">
                <a16:creationId xmlns:a16="http://schemas.microsoft.com/office/drawing/2014/main" id="{255AA2DE-FC93-4D9F-861B-15D680A8F769}"/>
              </a:ext>
            </a:extLst>
          </p:cNvPr>
          <p:cNvSpPr/>
          <p:nvPr/>
        </p:nvSpPr>
        <p:spPr>
          <a:xfrm>
            <a:off x="7757528" y="-90488"/>
            <a:ext cx="5989294" cy="6948488"/>
          </a:xfrm>
          <a:prstGeom prst="parallelogram">
            <a:avLst>
              <a:gd name="adj" fmla="val 25000"/>
            </a:avLst>
          </a:prstGeom>
          <a:solidFill>
            <a:schemeClr val="accent4"/>
          </a:solidFill>
          <a:ln>
            <a:noFill/>
          </a:ln>
        </p:spPr>
        <p:txBody>
          <a:bodyPr spcFirstLastPara="1" lIns="121900" tIns="121900" rIns="121900" bIns="121900" anchor="ctr"/>
          <a:lstStyle/>
          <a:p>
            <a:pPr defTabSz="914400" eaLnBrk="1" fontAlgn="auto" hangingPunct="1">
              <a:spcBef>
                <a:spcPts val="0"/>
              </a:spcBef>
              <a:spcAft>
                <a:spcPts val="0"/>
              </a:spcAft>
              <a:buClr>
                <a:srgbClr val="000000"/>
              </a:buClr>
              <a:buSzPts val="1400"/>
              <a:defRPr/>
            </a:pPr>
            <a:endParaRPr sz="1867">
              <a:solidFill>
                <a:srgbClr val="000000"/>
              </a:solidFill>
              <a:latin typeface="Arial"/>
              <a:ea typeface="Arial"/>
              <a:cs typeface="Arial"/>
              <a:sym typeface="Arial"/>
            </a:endParaRPr>
          </a:p>
        </p:txBody>
      </p:sp>
      <p:sp>
        <p:nvSpPr>
          <p:cNvPr id="38915" name="Google Shape;113;p19">
            <a:extLst>
              <a:ext uri="{FF2B5EF4-FFF2-40B4-BE49-F238E27FC236}">
                <a16:creationId xmlns:a16="http://schemas.microsoft.com/office/drawing/2014/main" id="{EC23522C-1FF3-415D-BD17-1E8F9CBC731E}"/>
              </a:ext>
            </a:extLst>
          </p:cNvPr>
          <p:cNvSpPr txBox="1">
            <a:spLocks noChangeArrowheads="1"/>
          </p:cNvSpPr>
          <p:nvPr/>
        </p:nvSpPr>
        <p:spPr bwMode="auto">
          <a:xfrm>
            <a:off x="8463941" y="5688361"/>
            <a:ext cx="38671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IN" altLang="en-US" sz="5400" b="1" dirty="0">
                <a:solidFill>
                  <a:srgbClr val="181717"/>
                </a:solidFill>
              </a:rPr>
              <a:t>Thank you</a:t>
            </a:r>
            <a:endParaRPr lang="en-IN" altLang="en-US" sz="5400" b="1" dirty="0">
              <a:solidFill>
                <a:srgbClr val="181717"/>
              </a:solidFill>
              <a:latin typeface="Garamond" panose="02020404030301010803" pitchFamily="18" charset="0"/>
            </a:endParaRPr>
          </a:p>
        </p:txBody>
      </p:sp>
      <p:sp>
        <p:nvSpPr>
          <p:cNvPr id="2" name="TextBox 1">
            <a:extLst>
              <a:ext uri="{FF2B5EF4-FFF2-40B4-BE49-F238E27FC236}">
                <a16:creationId xmlns:a16="http://schemas.microsoft.com/office/drawing/2014/main" id="{5422FD4E-859E-61DC-3E7A-32022A634223}"/>
              </a:ext>
            </a:extLst>
          </p:cNvPr>
          <p:cNvSpPr txBox="1"/>
          <p:nvPr/>
        </p:nvSpPr>
        <p:spPr>
          <a:xfrm rot="20167649">
            <a:off x="8525367" y="2558838"/>
            <a:ext cx="4002203" cy="1384995"/>
          </a:xfrm>
          <a:prstGeom prst="rect">
            <a:avLst/>
          </a:prstGeom>
          <a:noFill/>
        </p:spPr>
        <p:txBody>
          <a:bodyPr wrap="square" rtlCol="0">
            <a:spAutoFit/>
          </a:bodyPr>
          <a:lstStyle/>
          <a:p>
            <a:r>
              <a:rPr lang="en-US" sz="2800" b="1" i="1" dirty="0">
                <a:solidFill>
                  <a:srgbClr val="002060"/>
                </a:solidFill>
                <a:latin typeface="Bodoni 72 Oldstyle Book" pitchFamily="2" charset="0"/>
                <a:cs typeface="APPLE CHANCERY" panose="03020702040506060504" pitchFamily="66" charset="-79"/>
              </a:rPr>
              <a:t>Health is now: </a:t>
            </a:r>
          </a:p>
          <a:p>
            <a:pPr algn="ctr"/>
            <a:r>
              <a:rPr lang="en-US" sz="2800" b="1" i="1" dirty="0">
                <a:solidFill>
                  <a:srgbClr val="002060"/>
                </a:solidFill>
                <a:latin typeface="Bodoni 72 Oldstyle Book" pitchFamily="2" charset="0"/>
                <a:cs typeface="APPLE CHANCERY" panose="03020702040506060504" pitchFamily="66" charset="-79"/>
              </a:rPr>
              <a:t>‘A Community Movement’ &amp; </a:t>
            </a:r>
          </a:p>
          <a:p>
            <a:r>
              <a:rPr lang="en-US" sz="2800" b="1" i="1" dirty="0">
                <a:solidFill>
                  <a:srgbClr val="002060"/>
                </a:solidFill>
                <a:latin typeface="Bodoni 72 Oldstyle Book" pitchFamily="2" charset="0"/>
                <a:cs typeface="APPLE CHANCERY" panose="03020702040506060504" pitchFamily="66" charset="-79"/>
              </a:rPr>
              <a:t>‘Not a mere Facility Event’</a:t>
            </a:r>
          </a:p>
        </p:txBody>
      </p:sp>
      <p:pic>
        <p:nvPicPr>
          <p:cNvPr id="8" name="Picture 7" descr="A group of people in a room&#10;&#10;Description automatically generated with medium confidence">
            <a:extLst>
              <a:ext uri="{FF2B5EF4-FFF2-40B4-BE49-F238E27FC236}">
                <a16:creationId xmlns:a16="http://schemas.microsoft.com/office/drawing/2014/main" id="{694F98DF-B0A8-0AD8-D47E-278C4F53993C}"/>
              </a:ext>
            </a:extLst>
          </p:cNvPr>
          <p:cNvPicPr>
            <a:picLocks noChangeAspect="1"/>
          </p:cNvPicPr>
          <p:nvPr/>
        </p:nvPicPr>
        <p:blipFill rotWithShape="1">
          <a:blip r:embed="rId3">
            <a:extLst>
              <a:ext uri="{28A0092B-C50C-407E-A947-70E740481C1C}">
                <a14:useLocalDpi xmlns:a14="http://schemas.microsoft.com/office/drawing/2010/main" val="0"/>
              </a:ext>
            </a:extLst>
          </a:blip>
          <a:srcRect r="25246" b="-5"/>
          <a:stretch/>
        </p:blipFill>
        <p:spPr>
          <a:xfrm>
            <a:off x="5145230" y="3871037"/>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8" descr="A picture containing text, person, indoor, computer&#10;&#10;Description automatically generated">
            <a:extLst>
              <a:ext uri="{FF2B5EF4-FFF2-40B4-BE49-F238E27FC236}">
                <a16:creationId xmlns:a16="http://schemas.microsoft.com/office/drawing/2014/main" id="{A91DA979-ABDE-6D1A-E12A-1D927090CA52}"/>
              </a:ext>
            </a:extLst>
          </p:cNvPr>
          <p:cNvPicPr>
            <a:picLocks noChangeAspect="1"/>
          </p:cNvPicPr>
          <p:nvPr/>
        </p:nvPicPr>
        <p:blipFill rotWithShape="1">
          <a:blip r:embed="rId4">
            <a:extLst>
              <a:ext uri="{28A0092B-C50C-407E-A947-70E740481C1C}">
                <a14:useLocalDpi xmlns:a14="http://schemas.microsoft.com/office/drawing/2010/main" val="0"/>
              </a:ext>
            </a:extLst>
          </a:blip>
          <a:srcRect l="3279" r="9939" b="4"/>
          <a:stretch/>
        </p:blipFill>
        <p:spPr>
          <a:xfrm>
            <a:off x="4669716" y="-38280"/>
            <a:ext cx="3873570" cy="3347538"/>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10" name="Picture 9" descr="A picture containing various, different, several, crowd&#10;&#10;Description automatically generated">
            <a:extLst>
              <a:ext uri="{FF2B5EF4-FFF2-40B4-BE49-F238E27FC236}">
                <a16:creationId xmlns:a16="http://schemas.microsoft.com/office/drawing/2014/main" id="{C948F2C0-97C4-9AD0-FF7C-5B367A35809D}"/>
              </a:ext>
            </a:extLst>
          </p:cNvPr>
          <p:cNvPicPr>
            <a:picLocks noChangeAspect="1"/>
          </p:cNvPicPr>
          <p:nvPr/>
        </p:nvPicPr>
        <p:blipFill rotWithShape="1">
          <a:blip r:embed="rId5">
            <a:extLst>
              <a:ext uri="{28A0092B-C50C-407E-A947-70E740481C1C}">
                <a14:useLocalDpi xmlns:a14="http://schemas.microsoft.com/office/drawing/2010/main" val="0"/>
              </a:ext>
            </a:extLst>
          </a:blip>
          <a:srcRect l="3126" r="9976" b="3"/>
          <a:stretch/>
        </p:blipFill>
        <p:spPr>
          <a:xfrm>
            <a:off x="0" y="1483076"/>
            <a:ext cx="4866187" cy="5599745"/>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69197A-3174-B446-BCEE-923A1DF38882}"/>
              </a:ext>
            </a:extLst>
          </p:cNvPr>
          <p:cNvSpPr txBox="1">
            <a:spLocks/>
          </p:cNvSpPr>
          <p:nvPr/>
        </p:nvSpPr>
        <p:spPr>
          <a:xfrm>
            <a:off x="1000597" y="87682"/>
            <a:ext cx="10275328" cy="65944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Times New Roman" panose="02020603050405020304" pitchFamily="18" charset="0"/>
                <a:cs typeface="Times New Roman" panose="02020603050405020304" pitchFamily="18" charset="0"/>
              </a:rPr>
              <a:t>OUR PRIMARY HEALTH CARE SYSTEM</a:t>
            </a:r>
            <a:endParaRPr lang="en-GB" sz="3200" b="1" dirty="0">
              <a:solidFill>
                <a:schemeClr val="bg1"/>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3EDC01A4-2DFF-49DD-8FBC-05CAD43CD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557E97C-A646-4767-B0F0-CA1DD0120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4" y="0"/>
            <a:ext cx="916075" cy="82932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8">
            <a:extLst>
              <a:ext uri="{FF2B5EF4-FFF2-40B4-BE49-F238E27FC236}">
                <a16:creationId xmlns:a16="http://schemas.microsoft.com/office/drawing/2014/main" id="{B79462E5-B682-4A26-97A5-3D58F17FB300}"/>
              </a:ext>
            </a:extLst>
          </p:cNvPr>
          <p:cNvSpPr txBox="1">
            <a:spLocks/>
          </p:cNvSpPr>
          <p:nvPr/>
        </p:nvSpPr>
        <p:spPr>
          <a:xfrm>
            <a:off x="0" y="6475116"/>
            <a:ext cx="12191999" cy="382884"/>
          </a:xfrm>
          <a:prstGeom prst="rect">
            <a:avLst/>
          </a:prstGeom>
          <a:solidFill>
            <a:schemeClr val="accent4">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1600" b="1" dirty="0">
                <a:solidFill>
                  <a:schemeClr val="bg2">
                    <a:lumMod val="10000"/>
                  </a:schemeClr>
                </a:solidFill>
                <a:latin typeface="Garamond" panose="02020404030301010803" pitchFamily="18" charset="0"/>
              </a:rPr>
              <a:t>AYUSHMAN BHARAT-HEALTH AND WELLNESS CENTRES </a:t>
            </a:r>
          </a:p>
        </p:txBody>
      </p:sp>
      <p:sp>
        <p:nvSpPr>
          <p:cNvPr id="12" name="Content Placeholder 2">
            <a:extLst>
              <a:ext uri="{FF2B5EF4-FFF2-40B4-BE49-F238E27FC236}">
                <a16:creationId xmlns:a16="http://schemas.microsoft.com/office/drawing/2014/main" id="{4A1978DA-94D2-834C-A2B3-3E443CD3E1DF}"/>
              </a:ext>
            </a:extLst>
          </p:cNvPr>
          <p:cNvSpPr txBox="1">
            <a:spLocks/>
          </p:cNvSpPr>
          <p:nvPr/>
        </p:nvSpPr>
        <p:spPr>
          <a:xfrm>
            <a:off x="345765" y="747131"/>
            <a:ext cx="11584991" cy="436668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IN" sz="2800" i="1" dirty="0">
                <a:solidFill>
                  <a:schemeClr val="tx1"/>
                </a:solidFill>
              </a:rPr>
              <a:t>“PHC is a </a:t>
            </a:r>
            <a:r>
              <a:rPr lang="en-IN" sz="2800" i="1" u="sng" dirty="0">
                <a:solidFill>
                  <a:schemeClr val="tx1"/>
                </a:solidFill>
              </a:rPr>
              <a:t>whole-of-society approach </a:t>
            </a:r>
            <a:r>
              <a:rPr lang="en-IN" sz="2800" i="1" dirty="0">
                <a:solidFill>
                  <a:schemeClr val="tx1"/>
                </a:solidFill>
              </a:rPr>
              <a:t>to health that aims at ensuring the </a:t>
            </a:r>
            <a:r>
              <a:rPr lang="en-IN" sz="2800" i="1" u="sng" dirty="0">
                <a:solidFill>
                  <a:schemeClr val="tx1"/>
                </a:solidFill>
              </a:rPr>
              <a:t>highest possible level of health and well-being </a:t>
            </a:r>
            <a:r>
              <a:rPr lang="en-IN" sz="2800" i="1" dirty="0">
                <a:solidFill>
                  <a:schemeClr val="tx1"/>
                </a:solidFill>
              </a:rPr>
              <a:t>and their </a:t>
            </a:r>
            <a:r>
              <a:rPr lang="en-IN" sz="2800" i="1" u="sng" dirty="0">
                <a:solidFill>
                  <a:schemeClr val="tx1"/>
                </a:solidFill>
              </a:rPr>
              <a:t>equitable distribution </a:t>
            </a:r>
            <a:r>
              <a:rPr lang="en-IN" sz="2800" i="1" dirty="0">
                <a:solidFill>
                  <a:schemeClr val="tx1"/>
                </a:solidFill>
              </a:rPr>
              <a:t>by focusing on people’s needs and </a:t>
            </a:r>
            <a:r>
              <a:rPr lang="en-IN" sz="2800" i="1" u="sng" dirty="0">
                <a:solidFill>
                  <a:schemeClr val="tx1"/>
                </a:solidFill>
              </a:rPr>
              <a:t>as early as possible </a:t>
            </a:r>
            <a:r>
              <a:rPr lang="en-IN" sz="2800" i="1" dirty="0">
                <a:solidFill>
                  <a:schemeClr val="tx1"/>
                </a:solidFill>
              </a:rPr>
              <a:t>along the continuum from </a:t>
            </a:r>
            <a:r>
              <a:rPr lang="en-IN" sz="2800" i="1" u="sng" dirty="0">
                <a:solidFill>
                  <a:schemeClr val="tx1"/>
                </a:solidFill>
              </a:rPr>
              <a:t>health promotion and disease prevention to treatment, rehabilitation and palliative care,</a:t>
            </a:r>
            <a:r>
              <a:rPr lang="en-IN" sz="2800" i="1" dirty="0">
                <a:solidFill>
                  <a:schemeClr val="tx1"/>
                </a:solidFill>
              </a:rPr>
              <a:t> and as close as </a:t>
            </a:r>
            <a:r>
              <a:rPr lang="en-IN" sz="2800" i="1" u="sng" dirty="0">
                <a:solidFill>
                  <a:schemeClr val="tx1"/>
                </a:solidFill>
              </a:rPr>
              <a:t>feasible to people’s everyday environment</a:t>
            </a:r>
            <a:r>
              <a:rPr lang="en-IN" sz="2800" i="1" dirty="0">
                <a:solidFill>
                  <a:schemeClr val="tx1"/>
                </a:solidFill>
              </a:rPr>
              <a:t>”. </a:t>
            </a:r>
            <a:r>
              <a:rPr lang="en-IN" sz="2000" i="1" dirty="0">
                <a:solidFill>
                  <a:srgbClr val="7030A0"/>
                </a:solidFill>
              </a:rPr>
              <a:t>(World Health Organisation)</a:t>
            </a:r>
          </a:p>
          <a:p>
            <a:pPr>
              <a:lnSpc>
                <a:spcPct val="120000"/>
              </a:lnSpc>
            </a:pPr>
            <a:endParaRPr lang="en-IN" sz="2000" i="1" dirty="0">
              <a:solidFill>
                <a:srgbClr val="7030A0"/>
              </a:solidFill>
            </a:endParaRPr>
          </a:p>
          <a:p>
            <a:pPr>
              <a:lnSpc>
                <a:spcPct val="120000"/>
              </a:lnSpc>
            </a:pPr>
            <a:r>
              <a:rPr lang="en-IN" sz="2800" i="1" dirty="0">
                <a:solidFill>
                  <a:srgbClr val="C00000"/>
                </a:solidFill>
              </a:rPr>
              <a:t>8 Cs of Primary Care</a:t>
            </a:r>
          </a:p>
          <a:p>
            <a:pPr marL="0" indent="0">
              <a:lnSpc>
                <a:spcPct val="120000"/>
              </a:lnSpc>
              <a:buFont typeface="Wingdings 2" panose="05020102010507070707" pitchFamily="18" charset="2"/>
              <a:buNone/>
            </a:pPr>
            <a:endParaRPr lang="en-US" dirty="0"/>
          </a:p>
        </p:txBody>
      </p:sp>
      <p:graphicFrame>
        <p:nvGraphicFramePr>
          <p:cNvPr id="13" name="Diagram 12">
            <a:extLst>
              <a:ext uri="{FF2B5EF4-FFF2-40B4-BE49-F238E27FC236}">
                <a16:creationId xmlns:a16="http://schemas.microsoft.com/office/drawing/2014/main" id="{C6E05530-87B4-8143-BC1A-EFA6ECAF4EB1}"/>
              </a:ext>
            </a:extLst>
          </p:cNvPr>
          <p:cNvGraphicFramePr/>
          <p:nvPr/>
        </p:nvGraphicFramePr>
        <p:xfrm>
          <a:off x="3628299" y="3884699"/>
          <a:ext cx="8302457" cy="2512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50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noChangeArrowheads="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C7B5-CF0D-4AFF-B65F-9F9FA58684C0}" type="slidenum">
              <a:rPr kumimoji="0" lang="en-IN"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Title 1"/>
          <p:cNvSpPr>
            <a:spLocks noGrp="1"/>
          </p:cNvSpPr>
          <p:nvPr>
            <p:ph type="title" idx="4294967295"/>
          </p:nvPr>
        </p:nvSpPr>
        <p:spPr>
          <a:xfrm>
            <a:off x="1655354" y="45051"/>
            <a:ext cx="8834223" cy="530768"/>
          </a:xfrm>
          <a:solidFill>
            <a:srgbClr val="002060"/>
          </a:solidFill>
        </p:spPr>
        <p:txBody>
          <a:bodyPr vert="horz" lIns="91440" tIns="45720" rIns="91440" bIns="45720" rtlCol="0" anchor="ctr">
            <a:noAutofit/>
          </a:bodyPr>
          <a:lstStyle/>
          <a:p>
            <a:pPr algn="ctr"/>
            <a:r>
              <a:rPr lang="en-US" sz="3600" b="1" dirty="0">
                <a:solidFill>
                  <a:schemeClr val="bg1"/>
                </a:solidFill>
                <a:latin typeface="+mn-lt"/>
              </a:rPr>
              <a:t>Universal Health Coverage: Ayushman Bharat</a:t>
            </a:r>
            <a:endParaRPr lang="en-GB" sz="3600" b="1" dirty="0">
              <a:solidFill>
                <a:schemeClr val="bg1"/>
              </a:solidFill>
              <a:latin typeface="+mn-lt"/>
            </a:endParaRPr>
          </a:p>
        </p:txBody>
      </p:sp>
      <p:grpSp>
        <p:nvGrpSpPr>
          <p:cNvPr id="2" name="Group 1"/>
          <p:cNvGrpSpPr/>
          <p:nvPr/>
        </p:nvGrpSpPr>
        <p:grpSpPr>
          <a:xfrm>
            <a:off x="1170768" y="623909"/>
            <a:ext cx="10442827" cy="4838584"/>
            <a:chOff x="1760645" y="1758157"/>
            <a:chExt cx="6581005" cy="2991532"/>
          </a:xfrm>
        </p:grpSpPr>
        <p:sp>
          <p:nvSpPr>
            <p:cNvPr id="5" name="Isosceles Triangle 4">
              <a:extLst>
                <a:ext uri="{FF2B5EF4-FFF2-40B4-BE49-F238E27FC236}">
                  <a16:creationId xmlns:a16="http://schemas.microsoft.com/office/drawing/2014/main" id="{328F3FFD-4F05-4A6B-9651-306BB16A6680}"/>
                </a:ext>
              </a:extLst>
            </p:cNvPr>
            <p:cNvSpPr/>
            <p:nvPr/>
          </p:nvSpPr>
          <p:spPr>
            <a:xfrm>
              <a:off x="4247886" y="1758157"/>
              <a:ext cx="648229" cy="472281"/>
            </a:xfrm>
            <a:prstGeom prst="triangle">
              <a:avLst>
                <a:gd name="adj" fmla="val 4940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rapezoid 5">
              <a:extLst>
                <a:ext uri="{FF2B5EF4-FFF2-40B4-BE49-F238E27FC236}">
                  <a16:creationId xmlns:a16="http://schemas.microsoft.com/office/drawing/2014/main" id="{7811CB36-AEF6-45F7-BB8B-8BDC5090294C}"/>
                </a:ext>
              </a:extLst>
            </p:cNvPr>
            <p:cNvSpPr/>
            <p:nvPr/>
          </p:nvSpPr>
          <p:spPr>
            <a:xfrm>
              <a:off x="3796771" y="2230438"/>
              <a:ext cx="1543844" cy="641615"/>
            </a:xfrm>
            <a:prstGeom prst="trapezoid">
              <a:avLst>
                <a:gd name="adj" fmla="val 6984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apezoid 6">
              <a:extLst>
                <a:ext uri="{FF2B5EF4-FFF2-40B4-BE49-F238E27FC236}">
                  <a16:creationId xmlns:a16="http://schemas.microsoft.com/office/drawing/2014/main" id="{85730867-4E99-4301-9613-FD0CB3645A33}"/>
                </a:ext>
              </a:extLst>
            </p:cNvPr>
            <p:cNvSpPr/>
            <p:nvPr/>
          </p:nvSpPr>
          <p:spPr>
            <a:xfrm>
              <a:off x="2689491" y="3018896"/>
              <a:ext cx="3743854" cy="1439333"/>
            </a:xfrm>
            <a:prstGeom prst="trapezoid">
              <a:avLst>
                <a:gd name="adj" fmla="val 6829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3" name="TextBox 7"/>
            <p:cNvSpPr txBox="1">
              <a:spLocks noChangeArrowheads="1"/>
            </p:cNvSpPr>
            <p:nvPr/>
          </p:nvSpPr>
          <p:spPr bwMode="auto">
            <a:xfrm>
              <a:off x="2460417" y="3161651"/>
              <a:ext cx="947208" cy="233101"/>
            </a:xfrm>
            <a:prstGeom prst="rect">
              <a:avLst/>
            </a:prstGeom>
            <a:noFill/>
            <a:ln w="9525">
              <a:solidFill>
                <a:schemeClr val="accent1"/>
              </a:solidFill>
              <a:miter lim="800000"/>
              <a:headEnd/>
              <a:tailEnd/>
            </a:ln>
          </p:spPr>
          <p:txBody>
            <a:bodyPr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PRIMARY</a:t>
              </a:r>
            </a:p>
          </p:txBody>
        </p:sp>
        <p:sp>
          <p:nvSpPr>
            <p:cNvPr id="4104" name="TextBox 8"/>
            <p:cNvSpPr txBox="1">
              <a:spLocks noChangeArrowheads="1"/>
            </p:cNvSpPr>
            <p:nvPr/>
          </p:nvSpPr>
          <p:spPr bwMode="auto">
            <a:xfrm>
              <a:off x="2797970" y="2373313"/>
              <a:ext cx="1140354" cy="233101"/>
            </a:xfrm>
            <a:prstGeom prst="rect">
              <a:avLst/>
            </a:prstGeom>
            <a:noFill/>
            <a:ln w="9525">
              <a:solidFill>
                <a:schemeClr val="accent1"/>
              </a:solidFill>
              <a:miter lim="800000"/>
              <a:headEnd/>
              <a:tailEnd/>
            </a:ln>
          </p:spPr>
          <p:txBody>
            <a:bodyPr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SECONDARY</a:t>
              </a:r>
            </a:p>
          </p:txBody>
        </p:sp>
        <p:sp>
          <p:nvSpPr>
            <p:cNvPr id="4105" name="TextBox 9"/>
            <p:cNvSpPr txBox="1">
              <a:spLocks noChangeArrowheads="1"/>
            </p:cNvSpPr>
            <p:nvPr/>
          </p:nvSpPr>
          <p:spPr bwMode="auto">
            <a:xfrm>
              <a:off x="3324959" y="1819011"/>
              <a:ext cx="1000979" cy="233101"/>
            </a:xfrm>
            <a:prstGeom prst="rect">
              <a:avLst/>
            </a:prstGeom>
            <a:noFill/>
            <a:ln w="9525">
              <a:solidFill>
                <a:schemeClr val="accent1"/>
              </a:solidFill>
              <a:miter lim="800000"/>
              <a:headEnd/>
              <a:tailEnd/>
            </a:ln>
          </p:spPr>
          <p:txBody>
            <a:bodyPr wrap="square" lIns="68579" tIns="34289" rIns="68579" bIns="3428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TERTIARY</a:t>
              </a:r>
            </a:p>
          </p:txBody>
        </p:sp>
        <p:sp>
          <p:nvSpPr>
            <p:cNvPr id="11" name="TextBox 10">
              <a:extLst>
                <a:ext uri="{FF2B5EF4-FFF2-40B4-BE49-F238E27FC236}">
                  <a16:creationId xmlns:a16="http://schemas.microsoft.com/office/drawing/2014/main" id="{C1A05DBC-2A6C-4FE9-A7CE-1395B06E260A}"/>
                </a:ext>
              </a:extLst>
            </p:cNvPr>
            <p:cNvSpPr txBox="1"/>
            <p:nvPr/>
          </p:nvSpPr>
          <p:spPr>
            <a:xfrm>
              <a:off x="1760645" y="4478530"/>
              <a:ext cx="6115843" cy="271159"/>
            </a:xfrm>
            <a:prstGeom prst="rect">
              <a:avLst/>
            </a:prstGeom>
            <a:solidFill>
              <a:schemeClr val="accent2">
                <a:lumMod val="40000"/>
                <a:lumOff val="60000"/>
              </a:schemeClr>
            </a:solidFill>
          </p:spPr>
          <p:txBody>
            <a:bodyPr lIns="68579" tIns="34289" rIns="68579" bIns="3428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CONTINUUM OF CARE – CPHC &amp; PMJAY</a:t>
              </a:r>
            </a:p>
          </p:txBody>
        </p:sp>
        <p:sp>
          <p:nvSpPr>
            <p:cNvPr id="13" name="Isosceles Triangle 12">
              <a:extLst>
                <a:ext uri="{FF2B5EF4-FFF2-40B4-BE49-F238E27FC236}">
                  <a16:creationId xmlns:a16="http://schemas.microsoft.com/office/drawing/2014/main" id="{7B014090-2FCA-402D-BAA4-A1A3B9B3CBE8}"/>
                </a:ext>
              </a:extLst>
            </p:cNvPr>
            <p:cNvSpPr/>
            <p:nvPr/>
          </p:nvSpPr>
          <p:spPr>
            <a:xfrm>
              <a:off x="4247886" y="2606414"/>
              <a:ext cx="2185459" cy="1851817"/>
            </a:xfrm>
            <a:prstGeom prst="triangle">
              <a:avLst>
                <a:gd name="adj" fmla="val 4184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D100C1B-CEA4-4383-8B4E-9798860AADA0}"/>
                </a:ext>
              </a:extLst>
            </p:cNvPr>
            <p:cNvSpPr txBox="1"/>
            <p:nvPr/>
          </p:nvSpPr>
          <p:spPr>
            <a:xfrm>
              <a:off x="4750339" y="3608779"/>
              <a:ext cx="954916" cy="556590"/>
            </a:xfrm>
            <a:prstGeom prst="rect">
              <a:avLst/>
            </a:prstGeom>
            <a:noFill/>
          </p:spPr>
          <p:txBody>
            <a:bodyPr wrap="square"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Existing services: RMNCH+A</a:t>
              </a:r>
            </a:p>
          </p:txBody>
        </p:sp>
        <p:sp>
          <p:nvSpPr>
            <p:cNvPr id="16" name="Right Brace 15">
              <a:extLst>
                <a:ext uri="{FF2B5EF4-FFF2-40B4-BE49-F238E27FC236}">
                  <a16:creationId xmlns:a16="http://schemas.microsoft.com/office/drawing/2014/main" id="{BE450E31-6B0F-4188-9413-6AD962680FB9}"/>
                </a:ext>
              </a:extLst>
            </p:cNvPr>
            <p:cNvSpPr/>
            <p:nvPr/>
          </p:nvSpPr>
          <p:spPr>
            <a:xfrm rot="19610238">
              <a:off x="5082646" y="1762125"/>
              <a:ext cx="236803" cy="904875"/>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BA5294-AD28-4142-AF4C-E438C298CEE9}"/>
                </a:ext>
              </a:extLst>
            </p:cNvPr>
            <p:cNvSpPr txBox="1"/>
            <p:nvPr/>
          </p:nvSpPr>
          <p:spPr>
            <a:xfrm>
              <a:off x="5394254" y="1808805"/>
              <a:ext cx="2039937" cy="589892"/>
            </a:xfrm>
            <a:prstGeom prst="rect">
              <a:avLst/>
            </a:prstGeom>
            <a:solidFill>
              <a:schemeClr val="accent2">
                <a:lumMod val="20000"/>
                <a:lumOff val="80000"/>
              </a:schemeClr>
            </a:solidFill>
            <a:ln>
              <a:noFill/>
            </a:ln>
          </p:spPr>
          <p:txBody>
            <a:bodyPr wrap="square">
              <a:spAutoFit/>
            </a:bodyPr>
            <a:lstStyle/>
            <a:p>
              <a:pPr marL="160735" marR="0" lvl="0" indent="-16073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PMJAY empaneled Public &amp; Private Healthcare facilities </a:t>
              </a:r>
            </a:p>
            <a:p>
              <a:pPr marL="160735" marR="0" lvl="0" indent="-16073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CHCs/SDHs/District Hospitals/Medical Colleges </a:t>
              </a:r>
            </a:p>
          </p:txBody>
        </p:sp>
        <p:sp>
          <p:nvSpPr>
            <p:cNvPr id="19" name="Trapezoid 18">
              <a:extLst>
                <a:ext uri="{FF2B5EF4-FFF2-40B4-BE49-F238E27FC236}">
                  <a16:creationId xmlns:a16="http://schemas.microsoft.com/office/drawing/2014/main" id="{8C337C90-B961-41E6-A48F-86E82604CD3A}"/>
                </a:ext>
              </a:extLst>
            </p:cNvPr>
            <p:cNvSpPr/>
            <p:nvPr/>
          </p:nvSpPr>
          <p:spPr>
            <a:xfrm>
              <a:off x="3684323" y="2869407"/>
              <a:ext cx="1762125" cy="148167"/>
            </a:xfrm>
            <a:prstGeom prst="trapezoid">
              <a:avLst>
                <a:gd name="adj" fmla="val 6984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3" name="TextBox 17"/>
            <p:cNvSpPr txBox="1">
              <a:spLocks noChangeArrowheads="1"/>
            </p:cNvSpPr>
            <p:nvPr/>
          </p:nvSpPr>
          <p:spPr bwMode="auto">
            <a:xfrm>
              <a:off x="3684323" y="2805562"/>
              <a:ext cx="1660896" cy="24737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 Referral/Gatekeeping</a:t>
              </a:r>
            </a:p>
          </p:txBody>
        </p:sp>
        <p:sp>
          <p:nvSpPr>
            <p:cNvPr id="4114" name="TextBox 19"/>
            <p:cNvSpPr txBox="1">
              <a:spLocks noChangeArrowheads="1"/>
            </p:cNvSpPr>
            <p:nvPr/>
          </p:nvSpPr>
          <p:spPr bwMode="auto">
            <a:xfrm>
              <a:off x="6046389" y="3080777"/>
              <a:ext cx="2295261" cy="6279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alibri" panose="020F0502020204030204"/>
                  <a:ea typeface="+mn-ea"/>
                  <a:cs typeface="+mn-cs"/>
                </a:rPr>
                <a:t>Preventive, Promotive, Curative, Rehabilitative &amp; Palliative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alibri" panose="020F0502020204030204"/>
                  <a:ea typeface="+mn-ea"/>
                  <a:cs typeface="+mn-cs"/>
                </a:rPr>
                <a:t>(Progressively for 12 packages)</a:t>
              </a:r>
            </a:p>
          </p:txBody>
        </p:sp>
        <p:sp>
          <p:nvSpPr>
            <p:cNvPr id="12" name="TextBox 11">
              <a:extLst>
                <a:ext uri="{FF2B5EF4-FFF2-40B4-BE49-F238E27FC236}">
                  <a16:creationId xmlns:a16="http://schemas.microsoft.com/office/drawing/2014/main" id="{A352B111-EBCF-4A2A-9E0A-4D3005286CC1}"/>
                </a:ext>
              </a:extLst>
            </p:cNvPr>
            <p:cNvSpPr txBox="1"/>
            <p:nvPr/>
          </p:nvSpPr>
          <p:spPr>
            <a:xfrm>
              <a:off x="3313919" y="3626755"/>
              <a:ext cx="1051251" cy="499504"/>
            </a:xfrm>
            <a:prstGeom prst="rect">
              <a:avLst/>
            </a:prstGeom>
            <a:solidFill>
              <a:schemeClr val="accent4">
                <a:lumMod val="40000"/>
                <a:lumOff val="60000"/>
              </a:schemeClr>
            </a:solidFill>
          </p:spPr>
          <p:txBody>
            <a:bodyPr wrap="square"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Unmet need: NCDs/other Chronic Diseases</a:t>
              </a:r>
            </a:p>
          </p:txBody>
        </p:sp>
      </p:grpSp>
      <p:sp>
        <p:nvSpPr>
          <p:cNvPr id="21" name="Right Brace 20">
            <a:extLst>
              <a:ext uri="{FF2B5EF4-FFF2-40B4-BE49-F238E27FC236}">
                <a16:creationId xmlns:a16="http://schemas.microsoft.com/office/drawing/2014/main" id="{BE450E31-6B0F-4188-9413-6AD962680FB9}"/>
              </a:ext>
            </a:extLst>
          </p:cNvPr>
          <p:cNvSpPr/>
          <p:nvPr/>
        </p:nvSpPr>
        <p:spPr>
          <a:xfrm rot="10800000">
            <a:off x="1941413" y="2777236"/>
            <a:ext cx="508361" cy="2099726"/>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6BA5294-AD28-4142-AF4C-E438C298CEE9}"/>
              </a:ext>
            </a:extLst>
          </p:cNvPr>
          <p:cNvSpPr txBox="1"/>
          <p:nvPr/>
        </p:nvSpPr>
        <p:spPr>
          <a:xfrm>
            <a:off x="124298" y="3107993"/>
            <a:ext cx="1752599" cy="1200329"/>
          </a:xfrm>
          <a:prstGeom prst="rect">
            <a:avLst/>
          </a:prstGeom>
          <a:solidFill>
            <a:schemeClr val="accent2">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Comprehensive Primary Health Care through HWCs</a:t>
            </a:r>
          </a:p>
        </p:txBody>
      </p:sp>
      <p:pic>
        <p:nvPicPr>
          <p:cNvPr id="2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1" y="5552207"/>
            <a:ext cx="128587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441" y="5618480"/>
            <a:ext cx="1205084" cy="1239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31" y="5598160"/>
            <a:ext cx="1219061" cy="1259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4802" y="5628640"/>
            <a:ext cx="1431415" cy="1229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184" y="5588000"/>
            <a:ext cx="1250689"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2721" y="5516777"/>
            <a:ext cx="1341225" cy="134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rrow: Up-Down 2">
            <a:extLst>
              <a:ext uri="{FF2B5EF4-FFF2-40B4-BE49-F238E27FC236}">
                <a16:creationId xmlns:a16="http://schemas.microsoft.com/office/drawing/2014/main" id="{C3533834-13FD-4BC9-BD92-81929216C804}"/>
              </a:ext>
            </a:extLst>
          </p:cNvPr>
          <p:cNvSpPr/>
          <p:nvPr/>
        </p:nvSpPr>
        <p:spPr>
          <a:xfrm>
            <a:off x="6810645" y="2281565"/>
            <a:ext cx="208923" cy="485272"/>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80D161B-324A-4C5C-9FBD-899B65C26359}"/>
              </a:ext>
            </a:extLst>
          </p:cNvPr>
          <p:cNvSpPr txBox="1"/>
          <p:nvPr/>
        </p:nvSpPr>
        <p:spPr>
          <a:xfrm>
            <a:off x="7187625" y="2300614"/>
            <a:ext cx="18917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Follow-up</a:t>
            </a:r>
          </a:p>
        </p:txBody>
      </p:sp>
    </p:spTree>
    <p:extLst>
      <p:ext uri="{BB962C8B-B14F-4D97-AF65-F5344CB8AC3E}">
        <p14:creationId xmlns:p14="http://schemas.microsoft.com/office/powerpoint/2010/main" val="356462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27683E3-F889-E84F-9041-5DB696A7ACA9}"/>
              </a:ext>
            </a:extLst>
          </p:cNvPr>
          <p:cNvGraphicFramePr/>
          <p:nvPr>
            <p:extLst>
              <p:ext uri="{D42A27DB-BD31-4B8C-83A1-F6EECF244321}">
                <p14:modId xmlns:p14="http://schemas.microsoft.com/office/powerpoint/2010/main" val="1911724156"/>
              </p:ext>
            </p:extLst>
          </p:nvPr>
        </p:nvGraphicFramePr>
        <p:xfrm>
          <a:off x="553521" y="1687338"/>
          <a:ext cx="4471516" cy="3784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0269197A-3174-B446-BCEE-923A1DF38882}"/>
              </a:ext>
            </a:extLst>
          </p:cNvPr>
          <p:cNvSpPr txBox="1">
            <a:spLocks/>
          </p:cNvSpPr>
          <p:nvPr/>
        </p:nvSpPr>
        <p:spPr>
          <a:xfrm>
            <a:off x="1000597" y="74841"/>
            <a:ext cx="10275328" cy="67229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Times New Roman" panose="02020603050405020304" pitchFamily="18" charset="0"/>
                <a:cs typeface="Times New Roman" panose="02020603050405020304" pitchFamily="18" charset="0"/>
              </a:rPr>
              <a:t>OUR PRIMARY HEALTH CARE SYSTEM</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2DBC03A-17A9-6E45-A37D-E95EA64B69FA}"/>
              </a:ext>
            </a:extLst>
          </p:cNvPr>
          <p:cNvSpPr txBox="1"/>
          <p:nvPr/>
        </p:nvSpPr>
        <p:spPr>
          <a:xfrm>
            <a:off x="490893" y="5726994"/>
            <a:ext cx="4596772" cy="707886"/>
          </a:xfrm>
          <a:prstGeom prst="rect">
            <a:avLst/>
          </a:prstGeom>
          <a:solidFill>
            <a:schemeClr val="accent5">
              <a:lumMod val="60000"/>
              <a:lumOff val="40000"/>
            </a:schemeClr>
          </a:solidFill>
        </p:spPr>
        <p:txBody>
          <a:bodyPr wrap="square" rtlCol="0">
            <a:spAutoFit/>
          </a:bodyPr>
          <a:lstStyle/>
          <a:p>
            <a:r>
              <a:rPr lang="en-US" sz="2000" b="1" dirty="0">
                <a:solidFill>
                  <a:srgbClr val="FFFF00"/>
                </a:solidFill>
              </a:rPr>
              <a:t>EACH PHC </a:t>
            </a:r>
            <a:r>
              <a:rPr lang="en-US" sz="2000" b="1" dirty="0"/>
              <a:t>Covers 30,000 population; </a:t>
            </a:r>
          </a:p>
          <a:p>
            <a:r>
              <a:rPr lang="en-US" sz="2000" b="1" dirty="0"/>
              <a:t>Tribal and Hilly Area  - 20,000 population</a:t>
            </a:r>
          </a:p>
        </p:txBody>
      </p:sp>
      <p:sp>
        <p:nvSpPr>
          <p:cNvPr id="5" name="TextBox 4">
            <a:extLst>
              <a:ext uri="{FF2B5EF4-FFF2-40B4-BE49-F238E27FC236}">
                <a16:creationId xmlns:a16="http://schemas.microsoft.com/office/drawing/2014/main" id="{BD5BFC0D-02DC-C245-948C-04147375178F}"/>
              </a:ext>
            </a:extLst>
          </p:cNvPr>
          <p:cNvSpPr txBox="1"/>
          <p:nvPr/>
        </p:nvSpPr>
        <p:spPr>
          <a:xfrm>
            <a:off x="616149" y="846304"/>
            <a:ext cx="4471516" cy="707886"/>
          </a:xfrm>
          <a:prstGeom prst="rect">
            <a:avLst/>
          </a:prstGeom>
          <a:solidFill>
            <a:schemeClr val="accent2">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2000" b="1" dirty="0"/>
              <a:t>Each  SHC Cover 5000 population;  </a:t>
            </a:r>
          </a:p>
          <a:p>
            <a:r>
              <a:rPr lang="en-US" sz="2000" b="1" dirty="0"/>
              <a:t>Tribal and Hilly Area  - 3000 population</a:t>
            </a:r>
          </a:p>
        </p:txBody>
      </p:sp>
      <p:cxnSp>
        <p:nvCxnSpPr>
          <p:cNvPr id="7" name="Straight Arrow Connector 6">
            <a:extLst>
              <a:ext uri="{FF2B5EF4-FFF2-40B4-BE49-F238E27FC236}">
                <a16:creationId xmlns:a16="http://schemas.microsoft.com/office/drawing/2014/main" id="{F20D2E78-43D6-334E-B1D5-F713AFB90811}"/>
              </a:ext>
            </a:extLst>
          </p:cNvPr>
          <p:cNvCxnSpPr>
            <a:cxnSpLocks/>
            <a:stCxn id="4" idx="0"/>
          </p:cNvCxnSpPr>
          <p:nvPr/>
        </p:nvCxnSpPr>
        <p:spPr>
          <a:xfrm flipV="1">
            <a:off x="2789279" y="4246323"/>
            <a:ext cx="62628" cy="1480671"/>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B9FB64-0CD8-8F42-92AE-C51A0D02DAF9}"/>
              </a:ext>
            </a:extLst>
          </p:cNvPr>
          <p:cNvCxnSpPr>
            <a:cxnSpLocks/>
          </p:cNvCxnSpPr>
          <p:nvPr/>
        </p:nvCxnSpPr>
        <p:spPr>
          <a:xfrm>
            <a:off x="3935424" y="1535116"/>
            <a:ext cx="231068" cy="11873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35C62E-89E8-6542-89EE-576377EA737F}"/>
              </a:ext>
            </a:extLst>
          </p:cNvPr>
          <p:cNvCxnSpPr>
            <a:cxnSpLocks/>
          </p:cNvCxnSpPr>
          <p:nvPr/>
        </p:nvCxnSpPr>
        <p:spPr>
          <a:xfrm flipH="1">
            <a:off x="3112529" y="1539861"/>
            <a:ext cx="256854" cy="2176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3EDC01A4-2DFF-49DD-8FBC-05CAD43CD6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557E97C-A646-4767-B0F0-CA1DD01206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5924" y="0"/>
            <a:ext cx="916075" cy="82932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8">
            <a:extLst>
              <a:ext uri="{FF2B5EF4-FFF2-40B4-BE49-F238E27FC236}">
                <a16:creationId xmlns:a16="http://schemas.microsoft.com/office/drawing/2014/main" id="{B79462E5-B682-4A26-97A5-3D58F17FB300}"/>
              </a:ext>
            </a:extLst>
          </p:cNvPr>
          <p:cNvSpPr txBox="1">
            <a:spLocks/>
          </p:cNvSpPr>
          <p:nvPr/>
        </p:nvSpPr>
        <p:spPr>
          <a:xfrm>
            <a:off x="0" y="6475116"/>
            <a:ext cx="12191999" cy="382884"/>
          </a:xfrm>
          <a:prstGeom prst="rect">
            <a:avLst/>
          </a:prstGeom>
          <a:solidFill>
            <a:schemeClr val="accent4">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1600" b="1" dirty="0">
                <a:solidFill>
                  <a:schemeClr val="bg2">
                    <a:lumMod val="10000"/>
                  </a:schemeClr>
                </a:solidFill>
                <a:latin typeface="Garamond" panose="02020404030301010803" pitchFamily="18" charset="0"/>
              </a:rPr>
              <a:t>AYUSHMAN BHARAT-HEALTH AND WELLNESS CENTRES </a:t>
            </a:r>
          </a:p>
        </p:txBody>
      </p:sp>
      <p:sp>
        <p:nvSpPr>
          <p:cNvPr id="12" name="TextBox 11">
            <a:extLst>
              <a:ext uri="{FF2B5EF4-FFF2-40B4-BE49-F238E27FC236}">
                <a16:creationId xmlns:a16="http://schemas.microsoft.com/office/drawing/2014/main" id="{AE3D94DA-9FD6-6E49-912C-BEA11294FF83}"/>
              </a:ext>
            </a:extLst>
          </p:cNvPr>
          <p:cNvSpPr txBox="1"/>
          <p:nvPr/>
        </p:nvSpPr>
        <p:spPr>
          <a:xfrm>
            <a:off x="545914" y="1617769"/>
            <a:ext cx="4554278" cy="4044198"/>
          </a:xfrm>
          <a:prstGeom prst="rect">
            <a:avLst/>
          </a:prstGeom>
          <a:noFill/>
          <a:ln w="15875">
            <a:solidFill>
              <a:schemeClr val="accent1"/>
            </a:solidFill>
          </a:ln>
        </p:spPr>
        <p:txBody>
          <a:bodyPr wrap="square" rtlCol="0">
            <a:spAutoFit/>
          </a:bodyPr>
          <a:lstStyle/>
          <a:p>
            <a:endParaRPr lang="en-US" dirty="0"/>
          </a:p>
        </p:txBody>
      </p:sp>
      <p:sp>
        <p:nvSpPr>
          <p:cNvPr id="27" name="U-turn Arrow 26">
            <a:extLst>
              <a:ext uri="{FF2B5EF4-FFF2-40B4-BE49-F238E27FC236}">
                <a16:creationId xmlns:a16="http://schemas.microsoft.com/office/drawing/2014/main" id="{49571248-6C79-7B80-5805-3554ABE6A1C5}"/>
              </a:ext>
            </a:extLst>
          </p:cNvPr>
          <p:cNvSpPr/>
          <p:nvPr/>
        </p:nvSpPr>
        <p:spPr>
          <a:xfrm rot="15404462" flipV="1">
            <a:off x="4789226" y="5644168"/>
            <a:ext cx="791207" cy="386087"/>
          </a:xfrm>
          <a:prstGeom prst="uturnArrow">
            <a:avLst/>
          </a:prstGeom>
          <a:solidFill>
            <a:srgbClr val="C00000"/>
          </a:soli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3A61E5FB-416D-3A67-17AB-2239D44F2CE4}"/>
              </a:ext>
            </a:extLst>
          </p:cNvPr>
          <p:cNvSpPr txBox="1"/>
          <p:nvPr/>
        </p:nvSpPr>
        <p:spPr>
          <a:xfrm>
            <a:off x="6323667" y="869560"/>
            <a:ext cx="5085567" cy="400110"/>
          </a:xfrm>
          <a:prstGeom prst="rect">
            <a:avLst/>
          </a:prstGeom>
          <a:solidFill>
            <a:schemeClr val="tx2">
              <a:lumMod val="40000"/>
              <a:lumOff val="60000"/>
            </a:schemeClr>
          </a:solidFill>
        </p:spPr>
        <p:txBody>
          <a:bodyPr wrap="square" rtlCol="0">
            <a:spAutoFit/>
          </a:bodyPr>
          <a:lstStyle/>
          <a:p>
            <a:pPr algn="ctr"/>
            <a:r>
              <a:rPr lang="en-US" sz="2000" b="1" dirty="0"/>
              <a:t>Each  UHWC Covers 15,000-20,000 population</a:t>
            </a:r>
          </a:p>
        </p:txBody>
      </p:sp>
      <p:sp>
        <p:nvSpPr>
          <p:cNvPr id="29" name="TextBox 28">
            <a:extLst>
              <a:ext uri="{FF2B5EF4-FFF2-40B4-BE49-F238E27FC236}">
                <a16:creationId xmlns:a16="http://schemas.microsoft.com/office/drawing/2014/main" id="{52FEA276-E6D8-5ECF-ABC6-1E32EDD7B0F5}"/>
              </a:ext>
            </a:extLst>
          </p:cNvPr>
          <p:cNvSpPr txBox="1"/>
          <p:nvPr/>
        </p:nvSpPr>
        <p:spPr>
          <a:xfrm>
            <a:off x="6746118" y="6018577"/>
            <a:ext cx="4151042" cy="400110"/>
          </a:xfrm>
          <a:prstGeom prst="rect">
            <a:avLst/>
          </a:prstGeom>
          <a:solidFill>
            <a:schemeClr val="accent2">
              <a:lumMod val="60000"/>
              <a:lumOff val="40000"/>
            </a:schemeClr>
          </a:solidFill>
        </p:spPr>
        <p:txBody>
          <a:bodyPr wrap="square" rtlCol="0">
            <a:spAutoFit/>
          </a:bodyPr>
          <a:lstStyle/>
          <a:p>
            <a:r>
              <a:rPr lang="en-US" sz="2000" b="1" dirty="0"/>
              <a:t>Each UPHC Covers 50,000 population; </a:t>
            </a:r>
          </a:p>
        </p:txBody>
      </p:sp>
      <p:graphicFrame>
        <p:nvGraphicFramePr>
          <p:cNvPr id="30" name="Diagram 29">
            <a:extLst>
              <a:ext uri="{FF2B5EF4-FFF2-40B4-BE49-F238E27FC236}">
                <a16:creationId xmlns:a16="http://schemas.microsoft.com/office/drawing/2014/main" id="{4B8C8B07-B7BB-174D-184E-88B28EFAE7FC}"/>
              </a:ext>
            </a:extLst>
          </p:cNvPr>
          <p:cNvGraphicFramePr/>
          <p:nvPr>
            <p:extLst>
              <p:ext uri="{D42A27DB-BD31-4B8C-83A1-F6EECF244321}">
                <p14:modId xmlns:p14="http://schemas.microsoft.com/office/powerpoint/2010/main" val="3485542967"/>
              </p:ext>
            </p:extLst>
          </p:nvPr>
        </p:nvGraphicFramePr>
        <p:xfrm>
          <a:off x="6234044" y="1694573"/>
          <a:ext cx="5175190" cy="39738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1" name="Straight Arrow Connector 30">
            <a:extLst>
              <a:ext uri="{FF2B5EF4-FFF2-40B4-BE49-F238E27FC236}">
                <a16:creationId xmlns:a16="http://schemas.microsoft.com/office/drawing/2014/main" id="{B6A2FAE0-3140-B533-71EF-E2E44DC14B84}"/>
              </a:ext>
            </a:extLst>
          </p:cNvPr>
          <p:cNvCxnSpPr>
            <a:cxnSpLocks/>
          </p:cNvCxnSpPr>
          <p:nvPr/>
        </p:nvCxnSpPr>
        <p:spPr>
          <a:xfrm flipH="1">
            <a:off x="9212646" y="1288108"/>
            <a:ext cx="480597" cy="46938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9F35829-C662-AEEE-3220-DF168F922585}"/>
              </a:ext>
            </a:extLst>
          </p:cNvPr>
          <p:cNvCxnSpPr>
            <a:cxnSpLocks/>
          </p:cNvCxnSpPr>
          <p:nvPr/>
        </p:nvCxnSpPr>
        <p:spPr>
          <a:xfrm>
            <a:off x="10009755" y="1293693"/>
            <a:ext cx="624842" cy="311782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367FE37-BE78-7706-D7E1-88CE5B5B517D}"/>
              </a:ext>
            </a:extLst>
          </p:cNvPr>
          <p:cNvSpPr txBox="1"/>
          <p:nvPr/>
        </p:nvSpPr>
        <p:spPr>
          <a:xfrm>
            <a:off x="6317820" y="1420161"/>
            <a:ext cx="5007637" cy="4481100"/>
          </a:xfrm>
          <a:prstGeom prst="rect">
            <a:avLst/>
          </a:prstGeom>
          <a:noFill/>
          <a:ln w="15875">
            <a:solidFill>
              <a:schemeClr val="accent1"/>
            </a:solidFill>
          </a:ln>
        </p:spPr>
        <p:txBody>
          <a:bodyPr wrap="square" rtlCol="0">
            <a:spAutoFit/>
          </a:bodyPr>
          <a:lstStyle/>
          <a:p>
            <a:endParaRPr lang="en-US" dirty="0"/>
          </a:p>
        </p:txBody>
      </p:sp>
      <p:cxnSp>
        <p:nvCxnSpPr>
          <p:cNvPr id="44" name="Straight Arrow Connector 43">
            <a:extLst>
              <a:ext uri="{FF2B5EF4-FFF2-40B4-BE49-F238E27FC236}">
                <a16:creationId xmlns:a16="http://schemas.microsoft.com/office/drawing/2014/main" id="{591DFEED-789A-FD0F-F398-2F1C0413B55B}"/>
              </a:ext>
            </a:extLst>
          </p:cNvPr>
          <p:cNvCxnSpPr>
            <a:cxnSpLocks/>
          </p:cNvCxnSpPr>
          <p:nvPr/>
        </p:nvCxnSpPr>
        <p:spPr>
          <a:xfrm flipH="1" flipV="1">
            <a:off x="8866450" y="4736035"/>
            <a:ext cx="346196" cy="130250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U-turn Arrow 45">
            <a:extLst>
              <a:ext uri="{FF2B5EF4-FFF2-40B4-BE49-F238E27FC236}">
                <a16:creationId xmlns:a16="http://schemas.microsoft.com/office/drawing/2014/main" id="{E24C497F-1FAE-6AA4-8F9F-4C7B2AE5475C}"/>
              </a:ext>
            </a:extLst>
          </p:cNvPr>
          <p:cNvSpPr/>
          <p:nvPr/>
        </p:nvSpPr>
        <p:spPr>
          <a:xfrm rot="15303842" flipV="1">
            <a:off x="10894301" y="5424797"/>
            <a:ext cx="769675" cy="956310"/>
          </a:xfrm>
          <a:prstGeom prst="uturnArrow">
            <a:avLst>
              <a:gd name="adj1" fmla="val 11246"/>
              <a:gd name="adj2" fmla="val 25000"/>
              <a:gd name="adj3" fmla="val 27203"/>
              <a:gd name="adj4" fmla="val 43750"/>
              <a:gd name="adj5" fmla="val 44036"/>
            </a:avLst>
          </a:prstGeom>
          <a:solidFill>
            <a:srgbClr val="C00000"/>
          </a:soli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a:extLst>
              <a:ext uri="{FF2B5EF4-FFF2-40B4-BE49-F238E27FC236}">
                <a16:creationId xmlns:a16="http://schemas.microsoft.com/office/drawing/2014/main" id="{CC641D7E-BC9D-BF47-6452-D97F2BAE94BD}"/>
              </a:ext>
            </a:extLst>
          </p:cNvPr>
          <p:cNvSpPr txBox="1"/>
          <p:nvPr/>
        </p:nvSpPr>
        <p:spPr>
          <a:xfrm rot="20214061">
            <a:off x="378000" y="1786639"/>
            <a:ext cx="942642" cy="400110"/>
          </a:xfrm>
          <a:prstGeom prst="rect">
            <a:avLst/>
          </a:prstGeom>
          <a:solidFill>
            <a:schemeClr val="accent4">
              <a:lumMod val="75000"/>
            </a:schemeClr>
          </a:solidFill>
        </p:spPr>
        <p:txBody>
          <a:bodyPr wrap="square" rtlCol="0">
            <a:spAutoFit/>
          </a:bodyPr>
          <a:lstStyle/>
          <a:p>
            <a:r>
              <a:rPr lang="en-US" sz="2000" b="1" dirty="0">
                <a:solidFill>
                  <a:schemeClr val="bg1"/>
                </a:solidFill>
              </a:rPr>
              <a:t>RURAL</a:t>
            </a:r>
          </a:p>
        </p:txBody>
      </p:sp>
      <p:sp>
        <p:nvSpPr>
          <p:cNvPr id="49" name="TextBox 48">
            <a:extLst>
              <a:ext uri="{FF2B5EF4-FFF2-40B4-BE49-F238E27FC236}">
                <a16:creationId xmlns:a16="http://schemas.microsoft.com/office/drawing/2014/main" id="{9DC528BF-1924-84DE-05DD-6EC309B0A7D9}"/>
              </a:ext>
            </a:extLst>
          </p:cNvPr>
          <p:cNvSpPr txBox="1"/>
          <p:nvPr/>
        </p:nvSpPr>
        <p:spPr>
          <a:xfrm rot="20214061">
            <a:off x="6191118" y="1508886"/>
            <a:ext cx="1153939" cy="400110"/>
          </a:xfrm>
          <a:prstGeom prst="rect">
            <a:avLst/>
          </a:prstGeom>
          <a:solidFill>
            <a:schemeClr val="accent1">
              <a:lumMod val="75000"/>
            </a:schemeClr>
          </a:solidFill>
        </p:spPr>
        <p:txBody>
          <a:bodyPr wrap="square" rtlCol="0">
            <a:spAutoFit/>
          </a:bodyPr>
          <a:lstStyle/>
          <a:p>
            <a:pPr algn="ctr"/>
            <a:r>
              <a:rPr lang="en-US" sz="2000" b="1" dirty="0">
                <a:solidFill>
                  <a:schemeClr val="bg1"/>
                </a:solidFill>
              </a:rPr>
              <a:t>URBAN</a:t>
            </a:r>
          </a:p>
        </p:txBody>
      </p:sp>
    </p:spTree>
    <p:extLst>
      <p:ext uri="{BB962C8B-B14F-4D97-AF65-F5344CB8AC3E}">
        <p14:creationId xmlns:p14="http://schemas.microsoft.com/office/powerpoint/2010/main" val="371147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Diagram&#10;&#10;Description automatically generated">
            <a:extLst>
              <a:ext uri="{FF2B5EF4-FFF2-40B4-BE49-F238E27FC236}">
                <a16:creationId xmlns:a16="http://schemas.microsoft.com/office/drawing/2014/main" id="{E6CC6B86-F0E5-43C0-9247-CCDA04CF5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0493"/>
            <a:ext cx="4784097" cy="43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1A1970C-1FE8-4BE0-8D8C-4BCB1B1533BF}"/>
              </a:ext>
            </a:extLst>
          </p:cNvPr>
          <p:cNvSpPr txBox="1"/>
          <p:nvPr/>
        </p:nvSpPr>
        <p:spPr>
          <a:xfrm>
            <a:off x="5029200" y="1130141"/>
            <a:ext cx="7018337" cy="5524589"/>
          </a:xfrm>
          <a:prstGeom prst="rect">
            <a:avLst/>
          </a:prstGeom>
          <a:noFill/>
          <a:ln w="12700">
            <a:solidFill>
              <a:schemeClr val="accent1">
                <a:shade val="50000"/>
              </a:schemeClr>
            </a:solidFill>
          </a:ln>
        </p:spPr>
        <p:txBody>
          <a:bodyPr wrap="square">
            <a:spAutoFit/>
          </a:bodyPr>
          <a:lstStyle/>
          <a:p>
            <a:pPr marL="342900" indent="-342900" algn="just">
              <a:spcBef>
                <a:spcPts val="600"/>
              </a:spcBef>
              <a:spcAft>
                <a:spcPts val="0"/>
              </a:spcAft>
              <a:buClr>
                <a:schemeClr val="tx1"/>
              </a:buClr>
              <a:buFont typeface="+mj-lt"/>
              <a:buAutoNum type="arabicPeriod"/>
              <a:defRPr/>
            </a:pPr>
            <a:r>
              <a:rPr lang="en-US" sz="1900" b="1" dirty="0"/>
              <a:t>9 point reform: </a:t>
            </a:r>
            <a:r>
              <a:rPr lang="en-IN" sz="1900" dirty="0"/>
              <a:t>multiple reforms, spanning all aspects of the health systems such as service delivery, HR, financing, access to medicines and diagnostics, community participation and ownership and governance. </a:t>
            </a:r>
          </a:p>
          <a:p>
            <a:pPr marL="342900" indent="-342900">
              <a:spcBef>
                <a:spcPts val="600"/>
              </a:spcBef>
              <a:spcAft>
                <a:spcPts val="0"/>
              </a:spcAft>
              <a:buClr>
                <a:schemeClr val="tx1"/>
              </a:buClr>
              <a:buFont typeface="+mj-lt"/>
              <a:buAutoNum type="arabicPeriod"/>
              <a:defRPr/>
            </a:pPr>
            <a:r>
              <a:rPr lang="en-US" sz="1900" dirty="0"/>
              <a:t>It has </a:t>
            </a:r>
            <a:r>
              <a:rPr lang="en-US" sz="1900" b="1" dirty="0"/>
              <a:t>ensured the shift from</a:t>
            </a:r>
            <a:endParaRPr lang="en-IN" sz="1900" b="1" dirty="0"/>
          </a:p>
          <a:p>
            <a:pPr marL="857250" lvl="1" indent="-400050">
              <a:spcBef>
                <a:spcPts val="600"/>
              </a:spcBef>
              <a:spcAft>
                <a:spcPts val="0"/>
              </a:spcAft>
              <a:buClr>
                <a:schemeClr val="tx1"/>
              </a:buClr>
              <a:buFont typeface="+mj-lt"/>
              <a:buAutoNum type="romanLcPeriod"/>
              <a:defRPr/>
            </a:pPr>
            <a:r>
              <a:rPr lang="en-US" sz="1900" b="1" i="1" dirty="0"/>
              <a:t>Selective Primary Care </a:t>
            </a:r>
            <a:r>
              <a:rPr lang="en-US" sz="1900" i="1" dirty="0"/>
              <a:t>to </a:t>
            </a:r>
            <a:r>
              <a:rPr lang="en-US" sz="1900" b="1" i="1" dirty="0"/>
              <a:t>Comprehensive Primary Health Care</a:t>
            </a:r>
            <a:r>
              <a:rPr lang="en-US" sz="1900" i="1" dirty="0"/>
              <a:t> </a:t>
            </a:r>
          </a:p>
          <a:p>
            <a:pPr marL="857250" lvl="1" indent="-400050">
              <a:spcBef>
                <a:spcPts val="600"/>
              </a:spcBef>
              <a:spcAft>
                <a:spcPts val="0"/>
              </a:spcAft>
              <a:buClr>
                <a:schemeClr val="tx1"/>
              </a:buClr>
              <a:buFont typeface="+mj-lt"/>
              <a:buAutoNum type="romanLcPeriod"/>
              <a:defRPr/>
            </a:pPr>
            <a:r>
              <a:rPr lang="en-US" sz="1900" i="1" dirty="0"/>
              <a:t>‘</a:t>
            </a:r>
            <a:r>
              <a:rPr lang="en-US" sz="1900" b="1" i="1" dirty="0"/>
              <a:t>illness’ focus </a:t>
            </a:r>
            <a:r>
              <a:rPr lang="en-US" sz="1900" i="1" dirty="0"/>
              <a:t>to</a:t>
            </a:r>
            <a:r>
              <a:rPr lang="en-US" sz="1900" b="1" i="1" dirty="0"/>
              <a:t> ‘wellness’ focus – </a:t>
            </a:r>
            <a:r>
              <a:rPr lang="en-US" sz="1900" dirty="0">
                <a:latin typeface="Gill Sans MT" panose="020B0502020104020203" pitchFamily="34" charset="77"/>
              </a:rPr>
              <a:t>Services For ALL PEOPLE throughout the life-cycle</a:t>
            </a:r>
          </a:p>
          <a:p>
            <a:pPr marL="857250" lvl="1" indent="-400050">
              <a:spcBef>
                <a:spcPts val="600"/>
              </a:spcBef>
              <a:spcAft>
                <a:spcPts val="0"/>
              </a:spcAft>
              <a:buClr>
                <a:schemeClr val="tx1"/>
              </a:buClr>
              <a:buFont typeface="+mj-lt"/>
              <a:buAutoNum type="romanLcPeriod"/>
              <a:defRPr/>
            </a:pPr>
            <a:r>
              <a:rPr lang="en-US" sz="1900" b="1" i="1" dirty="0"/>
              <a:t>Fragmented Care </a:t>
            </a:r>
            <a:r>
              <a:rPr lang="en-US" sz="1900" i="1" dirty="0"/>
              <a:t>to </a:t>
            </a:r>
            <a:r>
              <a:rPr lang="en-US" sz="1900" b="1" i="1" dirty="0"/>
              <a:t>Continuum of Care</a:t>
            </a:r>
            <a:endParaRPr lang="en-IN" sz="1900" b="1" i="1" dirty="0"/>
          </a:p>
          <a:p>
            <a:pPr marL="342900" indent="-342900" algn="just">
              <a:spcBef>
                <a:spcPts val="600"/>
              </a:spcBef>
              <a:buClr>
                <a:schemeClr val="tx1"/>
              </a:buClr>
              <a:buFont typeface="+mj-lt"/>
              <a:buAutoNum type="arabicPeriod"/>
              <a:defRPr/>
            </a:pPr>
            <a:r>
              <a:rPr lang="en-IN" sz="1900" dirty="0"/>
              <a:t>Institutionalize community ownership and management of health centres through Jan Arogya Samitis (JAS). </a:t>
            </a:r>
          </a:p>
          <a:p>
            <a:pPr marL="342900" indent="-342900" algn="just">
              <a:spcBef>
                <a:spcPts val="600"/>
              </a:spcBef>
              <a:spcAft>
                <a:spcPts val="0"/>
              </a:spcAft>
              <a:buClr>
                <a:schemeClr val="tx1"/>
              </a:buClr>
              <a:buFont typeface="+mj-lt"/>
              <a:buAutoNum type="arabicPeriod"/>
              <a:defRPr/>
            </a:pPr>
            <a:r>
              <a:rPr lang="en-IN" sz="1900" dirty="0" err="1"/>
              <a:t>GoI</a:t>
            </a:r>
            <a:r>
              <a:rPr lang="en-IN" sz="1900" dirty="0"/>
              <a:t> introduced </a:t>
            </a:r>
            <a:r>
              <a:rPr lang="en-IN" sz="1900" b="1" dirty="0"/>
              <a:t>15</a:t>
            </a:r>
            <a:r>
              <a:rPr lang="en-IN" sz="1900" b="1" baseline="30000" dirty="0"/>
              <a:t>th</a:t>
            </a:r>
            <a:r>
              <a:rPr lang="en-IN" sz="1900" b="1" dirty="0"/>
              <a:t> Finance Commission </a:t>
            </a:r>
            <a:r>
              <a:rPr lang="en-IN" sz="1900" dirty="0"/>
              <a:t>and </a:t>
            </a:r>
            <a:r>
              <a:rPr lang="en-IN" sz="1900" b="1" dirty="0"/>
              <a:t>PM-ABHIM</a:t>
            </a:r>
            <a:r>
              <a:rPr lang="en-IN" sz="1900" dirty="0"/>
              <a:t> health grants </a:t>
            </a:r>
            <a:r>
              <a:rPr lang="en-IN" sz="1900" i="1" u="sng" dirty="0"/>
              <a:t>in addition to National Health Mission Grants</a:t>
            </a:r>
            <a:r>
              <a:rPr lang="en-IN" sz="1900" dirty="0"/>
              <a:t> to strengthen and plug the critical gaps in the primary health care and involvement of local government to make health system more accountable to the people. </a:t>
            </a:r>
          </a:p>
        </p:txBody>
      </p:sp>
      <p:sp>
        <p:nvSpPr>
          <p:cNvPr id="6" name="TextBox 5">
            <a:extLst>
              <a:ext uri="{FF2B5EF4-FFF2-40B4-BE49-F238E27FC236}">
                <a16:creationId xmlns:a16="http://schemas.microsoft.com/office/drawing/2014/main" id="{1D0702B3-D592-2CA4-E2ED-58DC032F5B16}"/>
              </a:ext>
            </a:extLst>
          </p:cNvPr>
          <p:cNvSpPr txBox="1"/>
          <p:nvPr/>
        </p:nvSpPr>
        <p:spPr>
          <a:xfrm>
            <a:off x="0" y="203270"/>
            <a:ext cx="12192000" cy="523220"/>
          </a:xfrm>
          <a:prstGeom prst="rect">
            <a:avLst/>
          </a:prstGeom>
          <a:solidFill>
            <a:srgbClr val="002060"/>
          </a:solidFill>
        </p:spPr>
        <p:txBody>
          <a:bodyPr wrap="square" rtlCol="0">
            <a:spAutoFit/>
          </a:bodyPr>
          <a:lstStyle/>
          <a:p>
            <a:pPr algn="ctr"/>
            <a:r>
              <a:rPr lang="en-US" sz="2800" b="1" dirty="0">
                <a:solidFill>
                  <a:schemeClr val="bg1"/>
                </a:solidFill>
                <a:latin typeface="Montserrat" pitchFamily="2" charset="77"/>
                <a:ea typeface="Roboto" panose="02000000000000000000" pitchFamily="2" charset="0"/>
              </a:rPr>
              <a:t>Key Elements of transforming SCs/PHCs/UPHCs to AB-HWC</a:t>
            </a:r>
          </a:p>
        </p:txBody>
      </p:sp>
      <p:sp>
        <p:nvSpPr>
          <p:cNvPr id="7" name="Rectangle 6">
            <a:extLst>
              <a:ext uri="{FF2B5EF4-FFF2-40B4-BE49-F238E27FC236}">
                <a16:creationId xmlns:a16="http://schemas.microsoft.com/office/drawing/2014/main" id="{62492C35-4CF3-0811-EFF4-808681A26303}"/>
              </a:ext>
            </a:extLst>
          </p:cNvPr>
          <p:cNvSpPr/>
          <p:nvPr/>
        </p:nvSpPr>
        <p:spPr>
          <a:xfrm>
            <a:off x="5346699" y="918017"/>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71F687-2379-E840-BF41-A7B939E74B46}"/>
              </a:ext>
            </a:extLst>
          </p:cNvPr>
          <p:cNvSpPr/>
          <p:nvPr/>
        </p:nvSpPr>
        <p:spPr>
          <a:xfrm>
            <a:off x="82276" y="1149492"/>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EBB9491D-1800-0A42-B2B1-B13DB006E865}"/>
              </a:ext>
            </a:extLst>
          </p:cNvPr>
          <p:cNvSpPr/>
          <p:nvPr/>
        </p:nvSpPr>
        <p:spPr>
          <a:xfrm>
            <a:off x="2130519" y="4326398"/>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C2817479-DC2F-6740-A153-C60BEF12C737}"/>
              </a:ext>
            </a:extLst>
          </p:cNvPr>
          <p:cNvSpPr/>
          <p:nvPr/>
        </p:nvSpPr>
        <p:spPr>
          <a:xfrm>
            <a:off x="2143329" y="1166353"/>
            <a:ext cx="1866900" cy="18669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EFE434EA-0841-534F-BE70-9604BF8E8315}"/>
              </a:ext>
            </a:extLst>
          </p:cNvPr>
          <p:cNvSpPr/>
          <p:nvPr/>
        </p:nvSpPr>
        <p:spPr>
          <a:xfrm>
            <a:off x="6181791" y="1143811"/>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F81FDE7-8C64-8841-9CC0-D3D1781258CC}"/>
              </a:ext>
            </a:extLst>
          </p:cNvPr>
          <p:cNvSpPr txBox="1"/>
          <p:nvPr/>
        </p:nvSpPr>
        <p:spPr>
          <a:xfrm>
            <a:off x="-28233" y="2965649"/>
            <a:ext cx="2038954" cy="706412"/>
          </a:xfrm>
          <a:prstGeom prst="rect">
            <a:avLst/>
          </a:prstGeom>
          <a:noFill/>
        </p:spPr>
        <p:txBody>
          <a:bodyPr wrap="square" rtlCol="0" anchor="ctr" anchorCtr="0">
            <a:spAutoFit/>
          </a:bodyPr>
          <a:lstStyle/>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Care in Pregnancy</a:t>
            </a:r>
          </a:p>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&amp; Childbirth</a:t>
            </a:r>
          </a:p>
        </p:txBody>
      </p:sp>
      <p:sp>
        <p:nvSpPr>
          <p:cNvPr id="16" name="TextBox 15">
            <a:extLst>
              <a:ext uri="{FF2B5EF4-FFF2-40B4-BE49-F238E27FC236}">
                <a16:creationId xmlns:a16="http://schemas.microsoft.com/office/drawing/2014/main" id="{2CBB977B-2866-C047-9FDF-1B04E5894EE0}"/>
              </a:ext>
            </a:extLst>
          </p:cNvPr>
          <p:cNvSpPr txBox="1"/>
          <p:nvPr/>
        </p:nvSpPr>
        <p:spPr>
          <a:xfrm>
            <a:off x="4039606" y="2985090"/>
            <a:ext cx="2275688" cy="1027012"/>
          </a:xfrm>
          <a:prstGeom prst="rect">
            <a:avLst/>
          </a:prstGeom>
          <a:noFill/>
        </p:spPr>
        <p:txBody>
          <a:bodyPr wrap="square" rtlCol="0" anchor="ctr" anchorCtr="0">
            <a:spAutoFit/>
          </a:bodyPr>
          <a:lstStyle/>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Childhood &amp; Adolescent</a:t>
            </a:r>
          </a:p>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 Healthcare Services</a:t>
            </a:r>
          </a:p>
        </p:txBody>
      </p:sp>
      <p:sp>
        <p:nvSpPr>
          <p:cNvPr id="19" name="TextBox 18">
            <a:extLst>
              <a:ext uri="{FF2B5EF4-FFF2-40B4-BE49-F238E27FC236}">
                <a16:creationId xmlns:a16="http://schemas.microsoft.com/office/drawing/2014/main" id="{67DA39AA-5143-A642-A9A3-F1ED8C9FED05}"/>
              </a:ext>
            </a:extLst>
          </p:cNvPr>
          <p:cNvSpPr txBox="1"/>
          <p:nvPr/>
        </p:nvSpPr>
        <p:spPr>
          <a:xfrm>
            <a:off x="124821" y="6210386"/>
            <a:ext cx="2054345" cy="873316"/>
          </a:xfrm>
          <a:prstGeom prst="rect">
            <a:avLst/>
          </a:prstGeom>
          <a:noFill/>
        </p:spPr>
        <p:txBody>
          <a:bodyPr wrap="none" rtlCol="0" anchor="ctr" anchorCtr="0">
            <a:spAutoFit/>
          </a:bodyPr>
          <a:lstStyle/>
          <a:p>
            <a:pPr algn="ctr"/>
            <a:r>
              <a:rPr lang="en-US" sz="1600" b="1" dirty="0">
                <a:solidFill>
                  <a:srgbClr val="FF0000"/>
                </a:solidFill>
                <a:latin typeface="Times New Roman" panose="02020603050405020304" pitchFamily="18" charset="0"/>
                <a:ea typeface="League Spartan" charset="0"/>
                <a:cs typeface="Times New Roman" panose="02020603050405020304" pitchFamily="18" charset="0"/>
              </a:rPr>
              <a:t>Screening Prevention</a:t>
            </a:r>
          </a:p>
          <a:p>
            <a:pPr algn="ctr"/>
            <a:r>
              <a:rPr lang="en-US" sz="1600" b="1" dirty="0">
                <a:solidFill>
                  <a:srgbClr val="FF0000"/>
                </a:solidFill>
                <a:latin typeface="Times New Roman" panose="02020603050405020304" pitchFamily="18" charset="0"/>
                <a:ea typeface="League Spartan" charset="0"/>
                <a:cs typeface="Times New Roman" panose="02020603050405020304" pitchFamily="18" charset="0"/>
              </a:rPr>
              <a:t>&amp; Control of NCDs</a:t>
            </a:r>
          </a:p>
          <a:p>
            <a:pPr algn="ctr">
              <a:lnSpc>
                <a:spcPts val="2500"/>
              </a:lnSpc>
            </a:pPr>
            <a:endParaRPr lang="en-US" sz="1600" b="1" dirty="0">
              <a:solidFill>
                <a:schemeClr val="tx2"/>
              </a:solidFill>
              <a:latin typeface="Times New Roman" panose="02020603050405020304" pitchFamily="18" charset="0"/>
              <a:ea typeface="League Spartan" charset="0"/>
              <a:cs typeface="Times New Roman" panose="02020603050405020304" pitchFamily="18" charset="0"/>
            </a:endParaRPr>
          </a:p>
        </p:txBody>
      </p:sp>
      <p:sp>
        <p:nvSpPr>
          <p:cNvPr id="22" name="TextBox 21">
            <a:extLst>
              <a:ext uri="{FF2B5EF4-FFF2-40B4-BE49-F238E27FC236}">
                <a16:creationId xmlns:a16="http://schemas.microsoft.com/office/drawing/2014/main" id="{4E2AF07C-D60A-0548-92F6-767D7BE60A35}"/>
              </a:ext>
            </a:extLst>
          </p:cNvPr>
          <p:cNvSpPr txBox="1"/>
          <p:nvPr/>
        </p:nvSpPr>
        <p:spPr>
          <a:xfrm>
            <a:off x="8514908" y="2974292"/>
            <a:ext cx="1571264" cy="1022075"/>
          </a:xfrm>
          <a:prstGeom prst="rect">
            <a:avLst/>
          </a:prstGeom>
          <a:noFill/>
        </p:spPr>
        <p:txBody>
          <a:bodyPr wrap="none" rtlCol="0" anchor="ctr" anchorCtr="0">
            <a:spAutoFit/>
          </a:bodyPr>
          <a:lstStyle/>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Management of</a:t>
            </a:r>
          </a:p>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Communicable </a:t>
            </a:r>
          </a:p>
          <a:p>
            <a:pPr algn="ctr">
              <a:lnSpc>
                <a:spcPts val="2500"/>
              </a:lnSpc>
            </a:pPr>
            <a:r>
              <a:rPr lang="en-US" sz="1600" b="1" dirty="0">
                <a:solidFill>
                  <a:srgbClr val="FF0000"/>
                </a:solidFill>
                <a:latin typeface="Times New Roman" panose="02020603050405020304" pitchFamily="18" charset="0"/>
                <a:ea typeface="League Spartan" charset="0"/>
                <a:cs typeface="Times New Roman" panose="02020603050405020304" pitchFamily="18" charset="0"/>
              </a:rPr>
              <a:t>Diseases</a:t>
            </a:r>
          </a:p>
        </p:txBody>
      </p:sp>
      <p:sp>
        <p:nvSpPr>
          <p:cNvPr id="31" name="Oval 30">
            <a:extLst>
              <a:ext uri="{FF2B5EF4-FFF2-40B4-BE49-F238E27FC236}">
                <a16:creationId xmlns:a16="http://schemas.microsoft.com/office/drawing/2014/main" id="{03A6ECFF-7FDD-4BB0-9A11-6CD2BED3D0D6}"/>
              </a:ext>
            </a:extLst>
          </p:cNvPr>
          <p:cNvSpPr/>
          <p:nvPr/>
        </p:nvSpPr>
        <p:spPr>
          <a:xfrm>
            <a:off x="4143310" y="1110813"/>
            <a:ext cx="1866900" cy="186690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C77435DD-6A6D-4CCA-B409-3724893B86A0}"/>
              </a:ext>
            </a:extLst>
          </p:cNvPr>
          <p:cNvSpPr/>
          <p:nvPr/>
        </p:nvSpPr>
        <p:spPr>
          <a:xfrm>
            <a:off x="10323513" y="4290208"/>
            <a:ext cx="1866900" cy="18669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grpSp>
        <p:nvGrpSpPr>
          <p:cNvPr id="37" name="drawingObject448">
            <a:extLst>
              <a:ext uri="{FF2B5EF4-FFF2-40B4-BE49-F238E27FC236}">
                <a16:creationId xmlns:a16="http://schemas.microsoft.com/office/drawing/2014/main" id="{1335C439-6B34-40C9-923F-40C3E0631F6E}"/>
              </a:ext>
            </a:extLst>
          </p:cNvPr>
          <p:cNvGrpSpPr/>
          <p:nvPr/>
        </p:nvGrpSpPr>
        <p:grpSpPr>
          <a:xfrm>
            <a:off x="2183141" y="1164288"/>
            <a:ext cx="1814278" cy="1882302"/>
            <a:chOff x="0" y="0"/>
            <a:chExt cx="1854383" cy="2591099"/>
          </a:xfrm>
          <a:noFill/>
          <a:scene3d>
            <a:camera prst="orthographicFront">
              <a:rot lat="0" lon="0" rev="0"/>
            </a:camera>
            <a:lightRig rig="soft" dir="t">
              <a:rot lat="0" lon="0" rev="0"/>
            </a:lightRig>
          </a:scene3d>
        </p:grpSpPr>
        <p:sp>
          <p:nvSpPr>
            <p:cNvPr id="38" name="Shape 449">
              <a:extLst>
                <a:ext uri="{FF2B5EF4-FFF2-40B4-BE49-F238E27FC236}">
                  <a16:creationId xmlns:a16="http://schemas.microsoft.com/office/drawing/2014/main" id="{F2574F12-7315-4E77-9B18-994B10552902}"/>
                </a:ext>
              </a:extLst>
            </p:cNvPr>
            <p:cNvSpPr/>
            <p:nvPr/>
          </p:nvSpPr>
          <p:spPr>
            <a:xfrm>
              <a:off x="0" y="0"/>
              <a:ext cx="1828799" cy="0"/>
            </a:xfrm>
            <a:prstGeom prst="flowChartConnector">
              <a:avLst/>
            </a:pr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39" name="Shape 450">
              <a:extLst>
                <a:ext uri="{FF2B5EF4-FFF2-40B4-BE49-F238E27FC236}">
                  <a16:creationId xmlns:a16="http://schemas.microsoft.com/office/drawing/2014/main" id="{87637558-80A4-4CD0-B040-99790C84C08E}"/>
                </a:ext>
              </a:extLst>
            </p:cNvPr>
            <p:cNvSpPr/>
            <p:nvPr/>
          </p:nvSpPr>
          <p:spPr>
            <a:xfrm>
              <a:off x="0" y="2591099"/>
              <a:ext cx="1828799" cy="0"/>
            </a:xfrm>
            <a:prstGeom prst="flowChartConnector">
              <a:avLst/>
            </a:pr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E6AF7F1F-2412-4DC4-8BE8-A909310D45ED}"/>
                </a:ext>
              </a:extLst>
            </p:cNvPr>
            <p:cNvPicPr/>
            <p:nvPr/>
          </p:nvPicPr>
          <p:blipFill>
            <a:blip r:embed="rId2"/>
            <a:stretch/>
          </p:blipFill>
          <p:spPr>
            <a:xfrm>
              <a:off x="0" y="3180"/>
              <a:ext cx="1854383" cy="2584750"/>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41" name="drawingObject452">
            <a:extLst>
              <a:ext uri="{FF2B5EF4-FFF2-40B4-BE49-F238E27FC236}">
                <a16:creationId xmlns:a16="http://schemas.microsoft.com/office/drawing/2014/main" id="{D5E20D74-D4E2-48F0-A88C-55B61A469554}"/>
              </a:ext>
            </a:extLst>
          </p:cNvPr>
          <p:cNvGrpSpPr/>
          <p:nvPr/>
        </p:nvGrpSpPr>
        <p:grpSpPr>
          <a:xfrm>
            <a:off x="4186691" y="1135517"/>
            <a:ext cx="1818638" cy="1787558"/>
            <a:chOff x="0" y="0"/>
            <a:chExt cx="1833519" cy="2591099"/>
          </a:xfrm>
          <a:noFill/>
          <a:scene3d>
            <a:camera prst="orthographicFront">
              <a:rot lat="0" lon="0" rev="0"/>
            </a:camera>
            <a:lightRig rig="soft" dir="t">
              <a:rot lat="0" lon="0" rev="0"/>
            </a:lightRig>
          </a:scene3d>
        </p:grpSpPr>
        <p:sp>
          <p:nvSpPr>
            <p:cNvPr id="42" name="Shape 453">
              <a:extLst>
                <a:ext uri="{FF2B5EF4-FFF2-40B4-BE49-F238E27FC236}">
                  <a16:creationId xmlns:a16="http://schemas.microsoft.com/office/drawing/2014/main" id="{1DC7B59D-33CB-43C8-9F33-F61A8386AFED}"/>
                </a:ext>
              </a:extLst>
            </p:cNvPr>
            <p:cNvSpPr/>
            <p:nvPr/>
          </p:nvSpPr>
          <p:spPr>
            <a:xfrm>
              <a:off x="0" y="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43" name="Shape 454">
              <a:extLst>
                <a:ext uri="{FF2B5EF4-FFF2-40B4-BE49-F238E27FC236}">
                  <a16:creationId xmlns:a16="http://schemas.microsoft.com/office/drawing/2014/main" id="{5F8EBCF7-A690-46D5-BA74-9D830465232D}"/>
                </a:ext>
              </a:extLst>
            </p:cNvPr>
            <p:cNvSpPr/>
            <p:nvPr/>
          </p:nvSpPr>
          <p:spPr>
            <a:xfrm>
              <a:off x="0" y="259109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95E1A3A2-55C0-41C8-B98E-A41298474D3E}"/>
                </a:ext>
              </a:extLst>
            </p:cNvPr>
            <p:cNvPicPr/>
            <p:nvPr/>
          </p:nvPicPr>
          <p:blipFill>
            <a:blip r:embed="rId3"/>
            <a:stretch/>
          </p:blipFill>
          <p:spPr>
            <a:xfrm>
              <a:off x="0" y="3175"/>
              <a:ext cx="1833519" cy="2584749"/>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sp>
        <p:nvSpPr>
          <p:cNvPr id="45" name="Oval 44">
            <a:extLst>
              <a:ext uri="{FF2B5EF4-FFF2-40B4-BE49-F238E27FC236}">
                <a16:creationId xmlns:a16="http://schemas.microsoft.com/office/drawing/2014/main" id="{B82C648F-AD18-4310-AAD2-601F63013291}"/>
              </a:ext>
            </a:extLst>
          </p:cNvPr>
          <p:cNvSpPr/>
          <p:nvPr/>
        </p:nvSpPr>
        <p:spPr>
          <a:xfrm>
            <a:off x="66772" y="4301719"/>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1474BB15-B328-4E10-8648-01673ED65740}"/>
              </a:ext>
            </a:extLst>
          </p:cNvPr>
          <p:cNvSpPr/>
          <p:nvPr/>
        </p:nvSpPr>
        <p:spPr>
          <a:xfrm>
            <a:off x="4225427" y="4326398"/>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BDE65ADA-39AF-414A-9A26-F3F9DB2C2970}"/>
              </a:ext>
            </a:extLst>
          </p:cNvPr>
          <p:cNvSpPr/>
          <p:nvPr/>
        </p:nvSpPr>
        <p:spPr>
          <a:xfrm>
            <a:off x="6279308" y="4326398"/>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0218612B-9EB8-484B-9F6D-6B5AD6D694F6}"/>
              </a:ext>
            </a:extLst>
          </p:cNvPr>
          <p:cNvSpPr/>
          <p:nvPr/>
        </p:nvSpPr>
        <p:spPr>
          <a:xfrm>
            <a:off x="8374216" y="4290208"/>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DA4475BD-2472-41F0-BCF6-E4CCC1ACF63C}"/>
              </a:ext>
            </a:extLst>
          </p:cNvPr>
          <p:cNvSpPr/>
          <p:nvPr/>
        </p:nvSpPr>
        <p:spPr>
          <a:xfrm>
            <a:off x="8242845" y="1092219"/>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6E1E526E-CE56-401D-BE9D-4289851C2C63}"/>
              </a:ext>
            </a:extLst>
          </p:cNvPr>
          <p:cNvSpPr/>
          <p:nvPr/>
        </p:nvSpPr>
        <p:spPr>
          <a:xfrm>
            <a:off x="10281326" y="1146142"/>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grpSp>
        <p:nvGrpSpPr>
          <p:cNvPr id="51" name="drawingObject469">
            <a:extLst>
              <a:ext uri="{FF2B5EF4-FFF2-40B4-BE49-F238E27FC236}">
                <a16:creationId xmlns:a16="http://schemas.microsoft.com/office/drawing/2014/main" id="{C23DA54C-67E8-4E54-9F26-F1E418D22408}"/>
              </a:ext>
            </a:extLst>
          </p:cNvPr>
          <p:cNvGrpSpPr/>
          <p:nvPr/>
        </p:nvGrpSpPr>
        <p:grpSpPr>
          <a:xfrm>
            <a:off x="6204363" y="1166598"/>
            <a:ext cx="1844328" cy="1792521"/>
            <a:chOff x="0" y="0"/>
            <a:chExt cx="1829891" cy="2456950"/>
          </a:xfrm>
          <a:noFill/>
          <a:scene3d>
            <a:camera prst="orthographicFront">
              <a:rot lat="0" lon="0" rev="0"/>
            </a:camera>
            <a:lightRig rig="soft" dir="t">
              <a:rot lat="0" lon="0" rev="0"/>
            </a:lightRig>
          </a:scene3d>
        </p:grpSpPr>
        <p:sp>
          <p:nvSpPr>
            <p:cNvPr id="52" name="Shape 470">
              <a:extLst>
                <a:ext uri="{FF2B5EF4-FFF2-40B4-BE49-F238E27FC236}">
                  <a16:creationId xmlns:a16="http://schemas.microsoft.com/office/drawing/2014/main" id="{A1A51942-B75C-447D-BB56-7269C7E21C32}"/>
                </a:ext>
              </a:extLst>
            </p:cNvPr>
            <p:cNvSpPr/>
            <p:nvPr/>
          </p:nvSpPr>
          <p:spPr>
            <a:xfrm>
              <a:off x="0" y="989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53" name="Shape 471">
              <a:extLst>
                <a:ext uri="{FF2B5EF4-FFF2-40B4-BE49-F238E27FC236}">
                  <a16:creationId xmlns:a16="http://schemas.microsoft.com/office/drawing/2014/main" id="{B670D66A-12A3-4F1A-A4DA-C54EA0B4CDA8}"/>
                </a:ext>
              </a:extLst>
            </p:cNvPr>
            <p:cNvSpPr/>
            <p:nvPr/>
          </p:nvSpPr>
          <p:spPr>
            <a:xfrm>
              <a:off x="0" y="2449552"/>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FABBCA9E-DF9D-455E-B57F-E85EA8D70072}"/>
                </a:ext>
              </a:extLst>
            </p:cNvPr>
            <p:cNvPicPr/>
            <p:nvPr/>
          </p:nvPicPr>
          <p:blipFill>
            <a:blip r:embed="rId4"/>
            <a:stretch/>
          </p:blipFill>
          <p:spPr>
            <a:xfrm>
              <a:off x="0" y="0"/>
              <a:ext cx="1829891" cy="2456950"/>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56" name="drawingObject473">
            <a:extLst>
              <a:ext uri="{FF2B5EF4-FFF2-40B4-BE49-F238E27FC236}">
                <a16:creationId xmlns:a16="http://schemas.microsoft.com/office/drawing/2014/main" id="{928D30A4-5638-491A-8561-571F373A9FCA}"/>
              </a:ext>
            </a:extLst>
          </p:cNvPr>
          <p:cNvGrpSpPr/>
          <p:nvPr/>
        </p:nvGrpSpPr>
        <p:grpSpPr>
          <a:xfrm>
            <a:off x="103748" y="4341017"/>
            <a:ext cx="1806927" cy="1785367"/>
            <a:chOff x="0" y="0"/>
            <a:chExt cx="1835208" cy="2459183"/>
          </a:xfrm>
          <a:noFill/>
          <a:scene3d>
            <a:camera prst="orthographicFront">
              <a:rot lat="0" lon="0" rev="0"/>
            </a:camera>
            <a:lightRig rig="soft" dir="t">
              <a:rot lat="0" lon="0" rev="0"/>
            </a:lightRig>
          </a:scene3d>
        </p:grpSpPr>
        <p:sp>
          <p:nvSpPr>
            <p:cNvPr id="57" name="Shape 474">
              <a:extLst>
                <a:ext uri="{FF2B5EF4-FFF2-40B4-BE49-F238E27FC236}">
                  <a16:creationId xmlns:a16="http://schemas.microsoft.com/office/drawing/2014/main" id="{2F73328F-0301-40B6-8957-250AC6A79A31}"/>
                </a:ext>
              </a:extLst>
            </p:cNvPr>
            <p:cNvSpPr/>
            <p:nvPr/>
          </p:nvSpPr>
          <p:spPr>
            <a:xfrm>
              <a:off x="0" y="1024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58" name="Shape 475">
              <a:extLst>
                <a:ext uri="{FF2B5EF4-FFF2-40B4-BE49-F238E27FC236}">
                  <a16:creationId xmlns:a16="http://schemas.microsoft.com/office/drawing/2014/main" id="{9958A1E1-3F59-4928-A3CB-B12216EC2E5C}"/>
                </a:ext>
              </a:extLst>
            </p:cNvPr>
            <p:cNvSpPr/>
            <p:nvPr/>
          </p:nvSpPr>
          <p:spPr>
            <a:xfrm>
              <a:off x="0" y="2449903"/>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59" name="Picture 58">
              <a:extLst>
                <a:ext uri="{FF2B5EF4-FFF2-40B4-BE49-F238E27FC236}">
                  <a16:creationId xmlns:a16="http://schemas.microsoft.com/office/drawing/2014/main" id="{D350F240-A046-4CAD-A9E5-D381EFC9A7F6}"/>
                </a:ext>
              </a:extLst>
            </p:cNvPr>
            <p:cNvPicPr/>
            <p:nvPr/>
          </p:nvPicPr>
          <p:blipFill>
            <a:blip r:embed="rId5"/>
            <a:stretch/>
          </p:blipFill>
          <p:spPr>
            <a:xfrm>
              <a:off x="0" y="0"/>
              <a:ext cx="1835208" cy="2459183"/>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60" name="drawingObject477">
            <a:extLst>
              <a:ext uri="{FF2B5EF4-FFF2-40B4-BE49-F238E27FC236}">
                <a16:creationId xmlns:a16="http://schemas.microsoft.com/office/drawing/2014/main" id="{4D0CE2D2-19BD-4588-9C87-4A49CB603E4E}"/>
              </a:ext>
            </a:extLst>
          </p:cNvPr>
          <p:cNvGrpSpPr/>
          <p:nvPr/>
        </p:nvGrpSpPr>
        <p:grpSpPr>
          <a:xfrm>
            <a:off x="6319652" y="4382404"/>
            <a:ext cx="1786212" cy="1783113"/>
            <a:chOff x="0" y="0"/>
            <a:chExt cx="1828800" cy="2458278"/>
          </a:xfrm>
          <a:noFill/>
          <a:scene3d>
            <a:camera prst="orthographicFront">
              <a:rot lat="0" lon="0" rev="0"/>
            </a:camera>
            <a:lightRig rig="soft" dir="t">
              <a:rot lat="0" lon="0" rev="0"/>
            </a:lightRig>
          </a:scene3d>
        </p:grpSpPr>
        <p:sp>
          <p:nvSpPr>
            <p:cNvPr id="61" name="Shape 478">
              <a:extLst>
                <a:ext uri="{FF2B5EF4-FFF2-40B4-BE49-F238E27FC236}">
                  <a16:creationId xmlns:a16="http://schemas.microsoft.com/office/drawing/2014/main" id="{D6E35BA7-A6CC-44A5-A96C-DFEA476E54C7}"/>
                </a:ext>
              </a:extLst>
            </p:cNvPr>
            <p:cNvSpPr/>
            <p:nvPr/>
          </p:nvSpPr>
          <p:spPr>
            <a:xfrm>
              <a:off x="0" y="974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62" name="Shape 479">
              <a:extLst>
                <a:ext uri="{FF2B5EF4-FFF2-40B4-BE49-F238E27FC236}">
                  <a16:creationId xmlns:a16="http://schemas.microsoft.com/office/drawing/2014/main" id="{3B38460C-AD58-4036-96F8-E67ED02F142A}"/>
                </a:ext>
              </a:extLst>
            </p:cNvPr>
            <p:cNvSpPr/>
            <p:nvPr/>
          </p:nvSpPr>
          <p:spPr>
            <a:xfrm>
              <a:off x="0" y="2449402"/>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63" name="Picture 62">
              <a:extLst>
                <a:ext uri="{FF2B5EF4-FFF2-40B4-BE49-F238E27FC236}">
                  <a16:creationId xmlns:a16="http://schemas.microsoft.com/office/drawing/2014/main" id="{87E5E929-8196-472B-ABA6-C125BE507997}"/>
                </a:ext>
              </a:extLst>
            </p:cNvPr>
            <p:cNvPicPr/>
            <p:nvPr/>
          </p:nvPicPr>
          <p:blipFill>
            <a:blip r:embed="rId6"/>
            <a:stretch/>
          </p:blipFill>
          <p:spPr>
            <a:xfrm>
              <a:off x="0" y="0"/>
              <a:ext cx="1828800" cy="2458278"/>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64" name="drawingObject490">
            <a:extLst>
              <a:ext uri="{FF2B5EF4-FFF2-40B4-BE49-F238E27FC236}">
                <a16:creationId xmlns:a16="http://schemas.microsoft.com/office/drawing/2014/main" id="{2CCE77EF-1563-4722-9F2E-A11A736D4446}"/>
              </a:ext>
            </a:extLst>
          </p:cNvPr>
          <p:cNvGrpSpPr/>
          <p:nvPr/>
        </p:nvGrpSpPr>
        <p:grpSpPr>
          <a:xfrm>
            <a:off x="8242845" y="1142316"/>
            <a:ext cx="1866900" cy="1866900"/>
            <a:chOff x="0" y="0"/>
            <a:chExt cx="1837364" cy="2359890"/>
          </a:xfrm>
          <a:noFill/>
          <a:scene3d>
            <a:camera prst="orthographicFront">
              <a:rot lat="0" lon="0" rev="0"/>
            </a:camera>
            <a:lightRig rig="soft" dir="t">
              <a:rot lat="0" lon="0" rev="0"/>
            </a:lightRig>
          </a:scene3d>
        </p:grpSpPr>
        <p:sp>
          <p:nvSpPr>
            <p:cNvPr id="65" name="Shape 491">
              <a:extLst>
                <a:ext uri="{FF2B5EF4-FFF2-40B4-BE49-F238E27FC236}">
                  <a16:creationId xmlns:a16="http://schemas.microsoft.com/office/drawing/2014/main" id="{B489AA1B-CE92-4CDE-A2E1-9A210925865C}"/>
                </a:ext>
              </a:extLst>
            </p:cNvPr>
            <p:cNvSpPr/>
            <p:nvPr/>
          </p:nvSpPr>
          <p:spPr>
            <a:xfrm>
              <a:off x="0" y="10066"/>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66" name="Shape 492">
              <a:extLst>
                <a:ext uri="{FF2B5EF4-FFF2-40B4-BE49-F238E27FC236}">
                  <a16:creationId xmlns:a16="http://schemas.microsoft.com/office/drawing/2014/main" id="{CCA37ADC-0963-4019-93BA-7A66BE154939}"/>
                </a:ext>
              </a:extLst>
            </p:cNvPr>
            <p:cNvSpPr/>
            <p:nvPr/>
          </p:nvSpPr>
          <p:spPr>
            <a:xfrm>
              <a:off x="0" y="2350827"/>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67" name="Picture 66">
              <a:extLst>
                <a:ext uri="{FF2B5EF4-FFF2-40B4-BE49-F238E27FC236}">
                  <a16:creationId xmlns:a16="http://schemas.microsoft.com/office/drawing/2014/main" id="{9DCD9EEE-B2C5-4031-A159-C759050D687B}"/>
                </a:ext>
              </a:extLst>
            </p:cNvPr>
            <p:cNvPicPr/>
            <p:nvPr/>
          </p:nvPicPr>
          <p:blipFill>
            <a:blip r:embed="rId7"/>
            <a:stretch/>
          </p:blipFill>
          <p:spPr>
            <a:xfrm>
              <a:off x="0" y="0"/>
              <a:ext cx="1837364" cy="2359890"/>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68" name="drawingObject494">
            <a:extLst>
              <a:ext uri="{FF2B5EF4-FFF2-40B4-BE49-F238E27FC236}">
                <a16:creationId xmlns:a16="http://schemas.microsoft.com/office/drawing/2014/main" id="{B2CB325D-4A22-4937-AF5D-E740E6FFC298}"/>
              </a:ext>
            </a:extLst>
          </p:cNvPr>
          <p:cNvGrpSpPr/>
          <p:nvPr/>
        </p:nvGrpSpPr>
        <p:grpSpPr>
          <a:xfrm>
            <a:off x="10280225" y="1195537"/>
            <a:ext cx="1838787" cy="1895126"/>
            <a:chOff x="0" y="0"/>
            <a:chExt cx="1834636" cy="2359804"/>
          </a:xfrm>
          <a:noFill/>
          <a:scene3d>
            <a:camera prst="orthographicFront">
              <a:rot lat="0" lon="0" rev="0"/>
            </a:camera>
            <a:lightRig rig="soft" dir="t">
              <a:rot lat="0" lon="0" rev="0"/>
            </a:lightRig>
          </a:scene3d>
        </p:grpSpPr>
        <p:sp>
          <p:nvSpPr>
            <p:cNvPr id="69" name="Shape 495">
              <a:extLst>
                <a:ext uri="{FF2B5EF4-FFF2-40B4-BE49-F238E27FC236}">
                  <a16:creationId xmlns:a16="http://schemas.microsoft.com/office/drawing/2014/main" id="{32058BDF-2B81-4901-9B3B-1D397A407F4E}"/>
                </a:ext>
              </a:extLst>
            </p:cNvPr>
            <p:cNvSpPr/>
            <p:nvPr/>
          </p:nvSpPr>
          <p:spPr>
            <a:xfrm>
              <a:off x="0" y="9891"/>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70" name="Shape 496">
              <a:extLst>
                <a:ext uri="{FF2B5EF4-FFF2-40B4-BE49-F238E27FC236}">
                  <a16:creationId xmlns:a16="http://schemas.microsoft.com/office/drawing/2014/main" id="{07AD6AC9-4B1D-441E-B21B-A75ED4DE0F7A}"/>
                </a:ext>
              </a:extLst>
            </p:cNvPr>
            <p:cNvSpPr/>
            <p:nvPr/>
          </p:nvSpPr>
          <p:spPr>
            <a:xfrm>
              <a:off x="0" y="2350652"/>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71" name="Picture 70">
              <a:extLst>
                <a:ext uri="{FF2B5EF4-FFF2-40B4-BE49-F238E27FC236}">
                  <a16:creationId xmlns:a16="http://schemas.microsoft.com/office/drawing/2014/main" id="{AB22B0A3-FAA5-46C2-A205-6BC43A90403D}"/>
                </a:ext>
              </a:extLst>
            </p:cNvPr>
            <p:cNvPicPr/>
            <p:nvPr/>
          </p:nvPicPr>
          <p:blipFill>
            <a:blip r:embed="rId8"/>
            <a:stretch/>
          </p:blipFill>
          <p:spPr>
            <a:xfrm>
              <a:off x="0" y="0"/>
              <a:ext cx="1834636" cy="2359804"/>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72" name="drawingObject498">
            <a:extLst>
              <a:ext uri="{FF2B5EF4-FFF2-40B4-BE49-F238E27FC236}">
                <a16:creationId xmlns:a16="http://schemas.microsoft.com/office/drawing/2014/main" id="{20AC5744-F25F-4B03-935D-59257AA777AB}"/>
              </a:ext>
            </a:extLst>
          </p:cNvPr>
          <p:cNvGrpSpPr/>
          <p:nvPr/>
        </p:nvGrpSpPr>
        <p:grpSpPr>
          <a:xfrm>
            <a:off x="4225427" y="4306113"/>
            <a:ext cx="1880098" cy="1895125"/>
            <a:chOff x="0" y="0"/>
            <a:chExt cx="1828800" cy="2359909"/>
          </a:xfrm>
          <a:noFill/>
          <a:scene3d>
            <a:camera prst="orthographicFront">
              <a:rot lat="0" lon="0" rev="0"/>
            </a:camera>
            <a:lightRig rig="soft" dir="t">
              <a:rot lat="0" lon="0" rev="0"/>
            </a:lightRig>
          </a:scene3d>
        </p:grpSpPr>
        <p:sp>
          <p:nvSpPr>
            <p:cNvPr id="73" name="Shape 499">
              <a:extLst>
                <a:ext uri="{FF2B5EF4-FFF2-40B4-BE49-F238E27FC236}">
                  <a16:creationId xmlns:a16="http://schemas.microsoft.com/office/drawing/2014/main" id="{C062EA75-187C-4B3D-9F3F-3972832198FC}"/>
                </a:ext>
              </a:extLst>
            </p:cNvPr>
            <p:cNvSpPr/>
            <p:nvPr/>
          </p:nvSpPr>
          <p:spPr>
            <a:xfrm>
              <a:off x="0" y="1027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74" name="Shape 500">
              <a:extLst>
                <a:ext uri="{FF2B5EF4-FFF2-40B4-BE49-F238E27FC236}">
                  <a16:creationId xmlns:a16="http://schemas.microsoft.com/office/drawing/2014/main" id="{9D049E2C-1FB7-4304-AB40-BAD53B6FD1DA}"/>
                </a:ext>
              </a:extLst>
            </p:cNvPr>
            <p:cNvSpPr/>
            <p:nvPr/>
          </p:nvSpPr>
          <p:spPr>
            <a:xfrm>
              <a:off x="0" y="235104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75" name="Picture 74">
              <a:extLst>
                <a:ext uri="{FF2B5EF4-FFF2-40B4-BE49-F238E27FC236}">
                  <a16:creationId xmlns:a16="http://schemas.microsoft.com/office/drawing/2014/main" id="{941EC6DE-8605-446B-AF70-178CB8B93251}"/>
                </a:ext>
              </a:extLst>
            </p:cNvPr>
            <p:cNvPicPr/>
            <p:nvPr/>
          </p:nvPicPr>
          <p:blipFill>
            <a:blip r:embed="rId9"/>
            <a:stretch/>
          </p:blipFill>
          <p:spPr>
            <a:xfrm>
              <a:off x="0" y="0"/>
              <a:ext cx="1828800" cy="2359909"/>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76" name="drawingObject457">
            <a:extLst>
              <a:ext uri="{FF2B5EF4-FFF2-40B4-BE49-F238E27FC236}">
                <a16:creationId xmlns:a16="http://schemas.microsoft.com/office/drawing/2014/main" id="{93155345-FD04-4AB2-83EE-96EEC57AC73C}"/>
              </a:ext>
            </a:extLst>
          </p:cNvPr>
          <p:cNvGrpSpPr/>
          <p:nvPr/>
        </p:nvGrpSpPr>
        <p:grpSpPr>
          <a:xfrm>
            <a:off x="2184354" y="4314368"/>
            <a:ext cx="1843227" cy="1886406"/>
            <a:chOff x="0" y="0"/>
            <a:chExt cx="1828800" cy="2463252"/>
          </a:xfrm>
          <a:noFill/>
          <a:scene3d>
            <a:camera prst="orthographicFront">
              <a:rot lat="0" lon="0" rev="0"/>
            </a:camera>
            <a:lightRig rig="soft" dir="t">
              <a:rot lat="0" lon="0" rev="0"/>
            </a:lightRig>
          </a:scene3d>
        </p:grpSpPr>
        <p:sp>
          <p:nvSpPr>
            <p:cNvPr id="77" name="Shape 458">
              <a:extLst>
                <a:ext uri="{FF2B5EF4-FFF2-40B4-BE49-F238E27FC236}">
                  <a16:creationId xmlns:a16="http://schemas.microsoft.com/office/drawing/2014/main" id="{8CAFFA1B-2BB3-49F4-9A82-F0033CF10E60}"/>
                </a:ext>
              </a:extLst>
            </p:cNvPr>
            <p:cNvSpPr/>
            <p:nvPr/>
          </p:nvSpPr>
          <p:spPr>
            <a:xfrm>
              <a:off x="0" y="0"/>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78" name="Shape 459">
              <a:extLst>
                <a:ext uri="{FF2B5EF4-FFF2-40B4-BE49-F238E27FC236}">
                  <a16:creationId xmlns:a16="http://schemas.microsoft.com/office/drawing/2014/main" id="{A72E230C-93AD-460C-9241-F9828AB1D5F9}"/>
                </a:ext>
              </a:extLst>
            </p:cNvPr>
            <p:cNvSpPr/>
            <p:nvPr/>
          </p:nvSpPr>
          <p:spPr>
            <a:xfrm>
              <a:off x="0" y="2454018"/>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79" name="Picture 78">
              <a:extLst>
                <a:ext uri="{FF2B5EF4-FFF2-40B4-BE49-F238E27FC236}">
                  <a16:creationId xmlns:a16="http://schemas.microsoft.com/office/drawing/2014/main" id="{CE626831-9FAF-45B4-84CC-A2CE2B963026}"/>
                </a:ext>
              </a:extLst>
            </p:cNvPr>
            <p:cNvPicPr/>
            <p:nvPr/>
          </p:nvPicPr>
          <p:blipFill>
            <a:blip r:embed="rId10"/>
            <a:stretch/>
          </p:blipFill>
          <p:spPr>
            <a:xfrm>
              <a:off x="0" y="3170"/>
              <a:ext cx="1828800" cy="2460082"/>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80" name="drawingObject461">
            <a:extLst>
              <a:ext uri="{FF2B5EF4-FFF2-40B4-BE49-F238E27FC236}">
                <a16:creationId xmlns:a16="http://schemas.microsoft.com/office/drawing/2014/main" id="{9BDABF41-0ED2-4B9F-B859-2EDF94588FB6}"/>
              </a:ext>
            </a:extLst>
          </p:cNvPr>
          <p:cNvGrpSpPr/>
          <p:nvPr/>
        </p:nvGrpSpPr>
        <p:grpSpPr>
          <a:xfrm>
            <a:off x="8397890" y="4295775"/>
            <a:ext cx="1831960" cy="1890172"/>
            <a:chOff x="0" y="0"/>
            <a:chExt cx="1828800" cy="2462955"/>
          </a:xfrm>
          <a:noFill/>
          <a:scene3d>
            <a:camera prst="orthographicFront">
              <a:rot lat="0" lon="0" rev="0"/>
            </a:camera>
            <a:lightRig rig="soft" dir="t">
              <a:rot lat="0" lon="0" rev="0"/>
            </a:lightRig>
          </a:scene3d>
        </p:grpSpPr>
        <p:sp>
          <p:nvSpPr>
            <p:cNvPr id="81" name="Shape 462">
              <a:extLst>
                <a:ext uri="{FF2B5EF4-FFF2-40B4-BE49-F238E27FC236}">
                  <a16:creationId xmlns:a16="http://schemas.microsoft.com/office/drawing/2014/main" id="{C3FFF22C-B9A9-4469-A7BC-B40448A9157B}"/>
                </a:ext>
              </a:extLst>
            </p:cNvPr>
            <p:cNvSpPr/>
            <p:nvPr/>
          </p:nvSpPr>
          <p:spPr>
            <a:xfrm>
              <a:off x="0" y="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82" name="Shape 463">
              <a:extLst>
                <a:ext uri="{FF2B5EF4-FFF2-40B4-BE49-F238E27FC236}">
                  <a16:creationId xmlns:a16="http://schemas.microsoft.com/office/drawing/2014/main" id="{D8CC41F1-EFB1-42AC-8B5D-DC4B551C25BA}"/>
                </a:ext>
              </a:extLst>
            </p:cNvPr>
            <p:cNvSpPr/>
            <p:nvPr/>
          </p:nvSpPr>
          <p:spPr>
            <a:xfrm>
              <a:off x="0" y="2454018"/>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83" name="Picture 82">
              <a:extLst>
                <a:ext uri="{FF2B5EF4-FFF2-40B4-BE49-F238E27FC236}">
                  <a16:creationId xmlns:a16="http://schemas.microsoft.com/office/drawing/2014/main" id="{2E548DCB-6482-4DA2-9201-3B38DC796DD8}"/>
                </a:ext>
              </a:extLst>
            </p:cNvPr>
            <p:cNvPicPr/>
            <p:nvPr/>
          </p:nvPicPr>
          <p:blipFill>
            <a:blip r:embed="rId11"/>
            <a:stretch/>
          </p:blipFill>
          <p:spPr>
            <a:xfrm>
              <a:off x="0" y="3176"/>
              <a:ext cx="1828800" cy="2459779"/>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84" name="drawingObject465">
            <a:extLst>
              <a:ext uri="{FF2B5EF4-FFF2-40B4-BE49-F238E27FC236}">
                <a16:creationId xmlns:a16="http://schemas.microsoft.com/office/drawing/2014/main" id="{BB6A7698-D060-4775-802C-FEA07E4B2399}"/>
              </a:ext>
            </a:extLst>
          </p:cNvPr>
          <p:cNvGrpSpPr/>
          <p:nvPr/>
        </p:nvGrpSpPr>
        <p:grpSpPr>
          <a:xfrm>
            <a:off x="10353675" y="4210050"/>
            <a:ext cx="1857375" cy="1969038"/>
            <a:chOff x="0" y="0"/>
            <a:chExt cx="1828800" cy="2463512"/>
          </a:xfrm>
          <a:noFill/>
          <a:scene3d>
            <a:camera prst="orthographicFront">
              <a:rot lat="0" lon="0" rev="0"/>
            </a:camera>
            <a:lightRig rig="soft" dir="t">
              <a:rot lat="0" lon="0" rev="0"/>
            </a:lightRig>
          </a:scene3d>
        </p:grpSpPr>
        <p:sp>
          <p:nvSpPr>
            <p:cNvPr id="85" name="Shape 466">
              <a:extLst>
                <a:ext uri="{FF2B5EF4-FFF2-40B4-BE49-F238E27FC236}">
                  <a16:creationId xmlns:a16="http://schemas.microsoft.com/office/drawing/2014/main" id="{1673621D-AEBD-4394-9F38-EB3CB6AC576B}"/>
                </a:ext>
              </a:extLst>
            </p:cNvPr>
            <p:cNvSpPr/>
            <p:nvPr/>
          </p:nvSpPr>
          <p:spPr>
            <a:xfrm>
              <a:off x="0" y="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86" name="Shape 467">
              <a:extLst>
                <a:ext uri="{FF2B5EF4-FFF2-40B4-BE49-F238E27FC236}">
                  <a16:creationId xmlns:a16="http://schemas.microsoft.com/office/drawing/2014/main" id="{4489C445-3A7E-4BBE-9549-6E8EF5EA9892}"/>
                </a:ext>
              </a:extLst>
            </p:cNvPr>
            <p:cNvSpPr/>
            <p:nvPr/>
          </p:nvSpPr>
          <p:spPr>
            <a:xfrm>
              <a:off x="0" y="2454018"/>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298D57F9-86DA-4143-9577-1224DCF0117C}"/>
                </a:ext>
              </a:extLst>
            </p:cNvPr>
            <p:cNvPicPr/>
            <p:nvPr/>
          </p:nvPicPr>
          <p:blipFill>
            <a:blip r:embed="rId12"/>
            <a:stretch/>
          </p:blipFill>
          <p:spPr>
            <a:xfrm>
              <a:off x="0" y="3174"/>
              <a:ext cx="1828800" cy="2460338"/>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88" name="drawingObject444">
            <a:extLst>
              <a:ext uri="{FF2B5EF4-FFF2-40B4-BE49-F238E27FC236}">
                <a16:creationId xmlns:a16="http://schemas.microsoft.com/office/drawing/2014/main" id="{4CADE96D-A53B-4B18-8A6D-D86542349452}"/>
              </a:ext>
            </a:extLst>
          </p:cNvPr>
          <p:cNvGrpSpPr/>
          <p:nvPr/>
        </p:nvGrpSpPr>
        <p:grpSpPr>
          <a:xfrm>
            <a:off x="82276" y="1173820"/>
            <a:ext cx="1828399" cy="1785299"/>
            <a:chOff x="0" y="0"/>
            <a:chExt cx="1828800" cy="2591099"/>
          </a:xfrm>
          <a:noFill/>
          <a:scene3d>
            <a:camera prst="orthographicFront">
              <a:rot lat="0" lon="0" rev="0"/>
            </a:camera>
            <a:lightRig rig="soft" dir="t">
              <a:rot lat="0" lon="0" rev="0"/>
            </a:lightRig>
          </a:scene3d>
        </p:grpSpPr>
        <p:sp>
          <p:nvSpPr>
            <p:cNvPr id="89" name="Shape 445">
              <a:extLst>
                <a:ext uri="{FF2B5EF4-FFF2-40B4-BE49-F238E27FC236}">
                  <a16:creationId xmlns:a16="http://schemas.microsoft.com/office/drawing/2014/main" id="{8855DE2E-ECFC-4711-8E1B-8069532D682E}"/>
                </a:ext>
              </a:extLst>
            </p:cNvPr>
            <p:cNvSpPr/>
            <p:nvPr/>
          </p:nvSpPr>
          <p:spPr>
            <a:xfrm>
              <a:off x="0" y="0"/>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sp>
          <p:nvSpPr>
            <p:cNvPr id="90" name="Shape 446">
              <a:extLst>
                <a:ext uri="{FF2B5EF4-FFF2-40B4-BE49-F238E27FC236}">
                  <a16:creationId xmlns:a16="http://schemas.microsoft.com/office/drawing/2014/main" id="{84527A98-2A55-46F1-91ED-79CCFEF10330}"/>
                </a:ext>
              </a:extLst>
            </p:cNvPr>
            <p:cNvSpPr/>
            <p:nvPr/>
          </p:nvSpPr>
          <p:spPr>
            <a:xfrm>
              <a:off x="0" y="2591099"/>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900">
                <a:solidFill>
                  <a:prstClr val="black"/>
                </a:solidFill>
                <a:latin typeface="Times New Roman" panose="02020603050405020304" pitchFamily="18" charset="0"/>
                <a:cs typeface="Times New Roman" panose="02020603050405020304" pitchFamily="18" charset="0"/>
              </a:endParaRPr>
            </a:p>
          </p:txBody>
        </p:sp>
        <p:pic>
          <p:nvPicPr>
            <p:cNvPr id="91" name="Picture 90">
              <a:extLst>
                <a:ext uri="{FF2B5EF4-FFF2-40B4-BE49-F238E27FC236}">
                  <a16:creationId xmlns:a16="http://schemas.microsoft.com/office/drawing/2014/main" id="{30300477-F3B4-4E4D-B83F-FC2B3DB801CC}"/>
                </a:ext>
              </a:extLst>
            </p:cNvPr>
            <p:cNvPicPr/>
            <p:nvPr/>
          </p:nvPicPr>
          <p:blipFill>
            <a:blip r:embed="rId13"/>
            <a:stretch/>
          </p:blipFill>
          <p:spPr>
            <a:xfrm>
              <a:off x="0" y="3172"/>
              <a:ext cx="1828800" cy="2580697"/>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sp>
        <p:nvSpPr>
          <p:cNvPr id="92" name="TextBox 91">
            <a:extLst>
              <a:ext uri="{FF2B5EF4-FFF2-40B4-BE49-F238E27FC236}">
                <a16:creationId xmlns:a16="http://schemas.microsoft.com/office/drawing/2014/main" id="{FBD124AB-8153-4936-A1BB-AB313C5C557F}"/>
              </a:ext>
            </a:extLst>
          </p:cNvPr>
          <p:cNvSpPr txBox="1"/>
          <p:nvPr/>
        </p:nvSpPr>
        <p:spPr>
          <a:xfrm>
            <a:off x="2030591" y="3179161"/>
            <a:ext cx="2038954" cy="701474"/>
          </a:xfrm>
          <a:prstGeom prst="rect">
            <a:avLst/>
          </a:prstGeom>
          <a:noFill/>
        </p:spPr>
        <p:txBody>
          <a:bodyPr wrap="square" rtlCol="0" anchor="ctr" anchorCtr="0">
            <a:spAutoFit/>
          </a:bodyPr>
          <a:lstStyle/>
          <a:p>
            <a:pPr algn="ctr">
              <a:lnSpc>
                <a:spcPts val="2500"/>
              </a:lnSpc>
            </a:pP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Neonatal &amp; Infant </a:t>
            </a:r>
          </a:p>
          <a:p>
            <a:pPr algn="ctr">
              <a:lnSpc>
                <a:spcPts val="2500"/>
              </a:lnSpc>
            </a:pP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Healthcare Services</a:t>
            </a:r>
          </a:p>
        </p:txBody>
      </p:sp>
      <p:sp>
        <p:nvSpPr>
          <p:cNvPr id="93" name="TextBox 92">
            <a:extLst>
              <a:ext uri="{FF2B5EF4-FFF2-40B4-BE49-F238E27FC236}">
                <a16:creationId xmlns:a16="http://schemas.microsoft.com/office/drawing/2014/main" id="{5ECDCC9E-003B-4F2F-810C-7A79A484D133}"/>
              </a:ext>
            </a:extLst>
          </p:cNvPr>
          <p:cNvSpPr txBox="1"/>
          <p:nvPr/>
        </p:nvSpPr>
        <p:spPr>
          <a:xfrm>
            <a:off x="6122202" y="3140482"/>
            <a:ext cx="2275688" cy="701474"/>
          </a:xfrm>
          <a:prstGeom prst="rect">
            <a:avLst/>
          </a:prstGeom>
          <a:noFill/>
        </p:spPr>
        <p:txBody>
          <a:bodyPr wrap="square" rtlCol="0" anchor="ctr" anchorCtr="0">
            <a:spAutoFit/>
          </a:bodyPr>
          <a:lstStyle/>
          <a:p>
            <a:pPr algn="ctr">
              <a:lnSpc>
                <a:spcPts val="2500"/>
              </a:lnSpc>
            </a:pP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Reproductive &amp; Family Planning Services</a:t>
            </a:r>
          </a:p>
        </p:txBody>
      </p:sp>
      <p:sp>
        <p:nvSpPr>
          <p:cNvPr id="94" name="TextBox 93">
            <a:extLst>
              <a:ext uri="{FF2B5EF4-FFF2-40B4-BE49-F238E27FC236}">
                <a16:creationId xmlns:a16="http://schemas.microsoft.com/office/drawing/2014/main" id="{1D273683-F6A1-4C72-AE35-1167B563F2F9}"/>
              </a:ext>
            </a:extLst>
          </p:cNvPr>
          <p:cNvSpPr txBox="1"/>
          <p:nvPr/>
        </p:nvSpPr>
        <p:spPr>
          <a:xfrm>
            <a:off x="9935361" y="3036131"/>
            <a:ext cx="2275688" cy="1022075"/>
          </a:xfrm>
          <a:prstGeom prst="rect">
            <a:avLst/>
          </a:prstGeom>
          <a:noFill/>
        </p:spPr>
        <p:txBody>
          <a:bodyPr wrap="square" rtlCol="0" anchor="ctr" anchorCtr="0">
            <a:spAutoFit/>
          </a:bodyPr>
          <a:lstStyle/>
          <a:p>
            <a:pPr algn="ctr">
              <a:lnSpc>
                <a:spcPts val="2500"/>
              </a:lnSpc>
            </a:pP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Outpatient Care</a:t>
            </a:r>
          </a:p>
          <a:p>
            <a:pPr algn="ctr">
              <a:lnSpc>
                <a:spcPts val="2500"/>
              </a:lnSpc>
            </a:pP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 for Acute Simple Illness</a:t>
            </a:r>
          </a:p>
        </p:txBody>
      </p:sp>
      <p:sp>
        <p:nvSpPr>
          <p:cNvPr id="95" name="TextBox 94">
            <a:extLst>
              <a:ext uri="{FF2B5EF4-FFF2-40B4-BE49-F238E27FC236}">
                <a16:creationId xmlns:a16="http://schemas.microsoft.com/office/drawing/2014/main" id="{4BA8E82F-2D5E-4387-A781-B4B54B6B783D}"/>
              </a:ext>
            </a:extLst>
          </p:cNvPr>
          <p:cNvSpPr txBox="1"/>
          <p:nvPr/>
        </p:nvSpPr>
        <p:spPr>
          <a:xfrm>
            <a:off x="2147737" y="6273225"/>
            <a:ext cx="2038954" cy="584775"/>
          </a:xfrm>
          <a:prstGeom prst="rect">
            <a:avLst/>
          </a:prstGeom>
          <a:noFill/>
        </p:spPr>
        <p:txBody>
          <a:bodyPr wrap="square" rtlCol="0" anchor="ctr" anchorCtr="0">
            <a:spAutoFit/>
          </a:bodyPr>
          <a:lstStyle/>
          <a:p>
            <a:pPr algn="ct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Eye &amp; ENT</a:t>
            </a:r>
          </a:p>
          <a:p>
            <a:pPr algn="ct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Care</a:t>
            </a:r>
          </a:p>
        </p:txBody>
      </p:sp>
      <p:sp>
        <p:nvSpPr>
          <p:cNvPr id="96" name="TextBox 95">
            <a:extLst>
              <a:ext uri="{FF2B5EF4-FFF2-40B4-BE49-F238E27FC236}">
                <a16:creationId xmlns:a16="http://schemas.microsoft.com/office/drawing/2014/main" id="{FE06E1AD-1472-4FA7-B0CB-F57B6D7B15A2}"/>
              </a:ext>
            </a:extLst>
          </p:cNvPr>
          <p:cNvSpPr txBox="1"/>
          <p:nvPr/>
        </p:nvSpPr>
        <p:spPr>
          <a:xfrm>
            <a:off x="4165409" y="6234546"/>
            <a:ext cx="2038954" cy="584775"/>
          </a:xfrm>
          <a:prstGeom prst="rect">
            <a:avLst/>
          </a:prstGeom>
          <a:noFill/>
        </p:spPr>
        <p:txBody>
          <a:bodyPr wrap="square" rtlCol="0" anchor="ctr" anchorCtr="0">
            <a:spAutoFit/>
          </a:bodyPr>
          <a:lstStyle/>
          <a:p>
            <a:pPr algn="ctr"/>
            <a:r>
              <a:rPr lang="en-US" sz="1600" b="1" dirty="0">
                <a:solidFill>
                  <a:srgbClr val="FF0000"/>
                </a:solidFill>
                <a:latin typeface="Times New Roman" panose="02020603050405020304" pitchFamily="18" charset="0"/>
                <a:ea typeface="League Spartan" charset="0"/>
                <a:cs typeface="Times New Roman" panose="02020603050405020304" pitchFamily="18" charset="0"/>
              </a:rPr>
              <a:t>Oral</a:t>
            </a:r>
          </a:p>
          <a:p>
            <a:pPr algn="ctr"/>
            <a:r>
              <a:rPr lang="en-US" sz="1600" b="1" dirty="0">
                <a:solidFill>
                  <a:srgbClr val="FF0000"/>
                </a:solidFill>
                <a:latin typeface="Times New Roman" panose="02020603050405020304" pitchFamily="18" charset="0"/>
                <a:ea typeface="League Spartan" charset="0"/>
                <a:cs typeface="Times New Roman" panose="02020603050405020304" pitchFamily="18" charset="0"/>
              </a:rPr>
              <a:t>Care</a:t>
            </a:r>
          </a:p>
        </p:txBody>
      </p:sp>
      <p:sp>
        <p:nvSpPr>
          <p:cNvPr id="97" name="TextBox 96">
            <a:extLst>
              <a:ext uri="{FF2B5EF4-FFF2-40B4-BE49-F238E27FC236}">
                <a16:creationId xmlns:a16="http://schemas.microsoft.com/office/drawing/2014/main" id="{82FECA04-FC1B-461B-BCA2-BFFFAB7C6C0C}"/>
              </a:ext>
            </a:extLst>
          </p:cNvPr>
          <p:cNvSpPr txBox="1"/>
          <p:nvPr/>
        </p:nvSpPr>
        <p:spPr>
          <a:xfrm>
            <a:off x="6123024" y="6215206"/>
            <a:ext cx="2218561" cy="584775"/>
          </a:xfrm>
          <a:prstGeom prst="rect">
            <a:avLst/>
          </a:prstGeom>
          <a:noFill/>
        </p:spPr>
        <p:txBody>
          <a:bodyPr wrap="square" rtlCol="0" anchor="ctr" anchorCtr="0">
            <a:spAutoFit/>
          </a:bodyPr>
          <a:lstStyle/>
          <a:p>
            <a:pPr algn="ct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Elderly &amp; Palliative</a:t>
            </a:r>
          </a:p>
          <a:p>
            <a:pPr algn="ct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Care</a:t>
            </a:r>
          </a:p>
        </p:txBody>
      </p:sp>
      <p:sp>
        <p:nvSpPr>
          <p:cNvPr id="98" name="TextBox 97">
            <a:extLst>
              <a:ext uri="{FF2B5EF4-FFF2-40B4-BE49-F238E27FC236}">
                <a16:creationId xmlns:a16="http://schemas.microsoft.com/office/drawing/2014/main" id="{99545FD3-CE47-450B-975A-8B3271BED73A}"/>
              </a:ext>
            </a:extLst>
          </p:cNvPr>
          <p:cNvSpPr txBox="1"/>
          <p:nvPr/>
        </p:nvSpPr>
        <p:spPr>
          <a:xfrm>
            <a:off x="8297781" y="6185893"/>
            <a:ext cx="2218561" cy="584775"/>
          </a:xfrm>
          <a:prstGeom prst="rect">
            <a:avLst/>
          </a:prstGeom>
          <a:noFill/>
        </p:spPr>
        <p:txBody>
          <a:bodyPr wrap="square" rtlCol="0" anchor="ctr" anchorCtr="0">
            <a:spAutoFit/>
          </a:bodyPr>
          <a:lstStyle/>
          <a:p>
            <a:pPr algn="ctr"/>
            <a:r>
              <a:rPr lang="en-US" sz="1600" b="1" dirty="0">
                <a:solidFill>
                  <a:srgbClr val="FF0000"/>
                </a:solidFill>
                <a:latin typeface="Times New Roman" panose="02020603050405020304" pitchFamily="18" charset="0"/>
                <a:ea typeface="League Spartan" charset="0"/>
                <a:cs typeface="Times New Roman" panose="02020603050405020304" pitchFamily="18" charset="0"/>
              </a:rPr>
              <a:t>Emergency Care</a:t>
            </a:r>
          </a:p>
          <a:p>
            <a:pPr algn="ctr"/>
            <a:endParaRPr lang="en-US" sz="1600" b="1" dirty="0">
              <a:solidFill>
                <a:srgbClr val="FF0000"/>
              </a:solidFill>
              <a:latin typeface="Times New Roman" panose="02020603050405020304" pitchFamily="18" charset="0"/>
              <a:ea typeface="League Spartan" charset="0"/>
              <a:cs typeface="Times New Roman" panose="02020603050405020304" pitchFamily="18" charset="0"/>
            </a:endParaRPr>
          </a:p>
        </p:txBody>
      </p:sp>
      <p:sp>
        <p:nvSpPr>
          <p:cNvPr id="99" name="TextBox 98">
            <a:extLst>
              <a:ext uri="{FF2B5EF4-FFF2-40B4-BE49-F238E27FC236}">
                <a16:creationId xmlns:a16="http://schemas.microsoft.com/office/drawing/2014/main" id="{7FD46406-02B6-4608-A154-2FC6D5332D1D}"/>
              </a:ext>
            </a:extLst>
          </p:cNvPr>
          <p:cNvSpPr txBox="1"/>
          <p:nvPr/>
        </p:nvSpPr>
        <p:spPr>
          <a:xfrm>
            <a:off x="10147682" y="6193715"/>
            <a:ext cx="2218561" cy="584775"/>
          </a:xfrm>
          <a:prstGeom prst="rect">
            <a:avLst/>
          </a:prstGeom>
          <a:noFill/>
        </p:spPr>
        <p:txBody>
          <a:bodyPr wrap="square" rtlCol="0" anchor="ctr" anchorCtr="0">
            <a:spAutoFit/>
          </a:bodyPr>
          <a:lstStyle/>
          <a:p>
            <a:pPr algn="ct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Mental health</a:t>
            </a:r>
          </a:p>
          <a:p>
            <a:pPr algn="ctr"/>
            <a:r>
              <a:rPr lang="en-US" sz="1600" b="1" dirty="0">
                <a:solidFill>
                  <a:schemeClr val="accent1"/>
                </a:solidFill>
                <a:latin typeface="Times New Roman" panose="02020603050405020304" pitchFamily="18" charset="0"/>
                <a:ea typeface="League Spartan" charset="0"/>
                <a:cs typeface="Times New Roman" panose="02020603050405020304" pitchFamily="18" charset="0"/>
              </a:rPr>
              <a:t>Care</a:t>
            </a:r>
          </a:p>
        </p:txBody>
      </p:sp>
      <p:sp>
        <p:nvSpPr>
          <p:cNvPr id="100" name="Title 1">
            <a:extLst>
              <a:ext uri="{FF2B5EF4-FFF2-40B4-BE49-F238E27FC236}">
                <a16:creationId xmlns:a16="http://schemas.microsoft.com/office/drawing/2014/main" id="{3C17135D-2482-4B30-8218-27F29D0ADBB3}"/>
              </a:ext>
            </a:extLst>
          </p:cNvPr>
          <p:cNvSpPr txBox="1">
            <a:spLocks/>
          </p:cNvSpPr>
          <p:nvPr/>
        </p:nvSpPr>
        <p:spPr>
          <a:xfrm>
            <a:off x="3317811" y="181627"/>
            <a:ext cx="5549031" cy="530768"/>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latin typeface="Times New Roman" panose="02020603050405020304" pitchFamily="18" charset="0"/>
              <a:cs typeface="Times New Roman" panose="02020603050405020304" pitchFamily="18" charset="0"/>
            </a:endParaRPr>
          </a:p>
          <a:p>
            <a:pPr algn="ctr"/>
            <a:r>
              <a:rPr lang="en-US" sz="3200" b="1" dirty="0">
                <a:solidFill>
                  <a:schemeClr val="bg1"/>
                </a:solidFill>
                <a:latin typeface="Times New Roman" panose="02020603050405020304" pitchFamily="18" charset="0"/>
                <a:cs typeface="Times New Roman" panose="02020603050405020304" pitchFamily="18" charset="0"/>
              </a:rPr>
              <a:t>Expanded Package of Services</a:t>
            </a:r>
          </a:p>
          <a:p>
            <a:pPr algn="ctr"/>
            <a:endParaRPr lang="en-GB"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19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F:\NHSRC\work\CPHC_IT_HEALTH\HWC\HWC repository\HWC photos\Jharkhand\17012019\Bokaro\WhatsApp Image 2019-01-17 at 14.09.21 (1).jpeg">
            <a:extLst>
              <a:ext uri="{FF2B5EF4-FFF2-40B4-BE49-F238E27FC236}">
                <a16:creationId xmlns:a16="http://schemas.microsoft.com/office/drawing/2014/main" id="{F4C4DA5F-5538-D93B-915F-8234FF6443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9" t="-10474" r="16252" b="-12408"/>
          <a:stretch/>
        </p:blipFill>
        <p:spPr bwMode="auto">
          <a:xfrm>
            <a:off x="996887" y="134371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rgbClr val="FFFFFF">
              <a:shade val="85000"/>
            </a:srgbClr>
          </a:solidFill>
          <a:extLst>
            <a:ext uri="{91240B29-F687-4F45-9708-019B960494DF}">
              <a14:hiddenLine xmlns:a14="http://schemas.microsoft.com/office/drawing/2010/main" w="9525">
                <a:solidFill>
                  <a:srgbClr val="000000"/>
                </a:solidFill>
                <a:miter lim="800000"/>
                <a:headEnd/>
                <a:tailEnd/>
              </a14:hiddenLine>
            </a:ext>
          </a:extLst>
        </p:spPr>
      </p:pic>
      <p:pic>
        <p:nvPicPr>
          <p:cNvPr id="22535" name="Picture 2" descr="Image result for Eat right tool kit food pyramid">
            <a:extLst>
              <a:ext uri="{FF2B5EF4-FFF2-40B4-BE49-F238E27FC236}">
                <a16:creationId xmlns:a16="http://schemas.microsoft.com/office/drawing/2014/main" id="{F3401222-3A2C-4973-9A48-902A294DD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6" t="1384" r="6212" b="-19241"/>
          <a:stretch/>
        </p:blipFill>
        <p:spPr bwMode="auto">
          <a:xfrm>
            <a:off x="3602224" y="133569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lated image">
            <a:extLst>
              <a:ext uri="{FF2B5EF4-FFF2-40B4-BE49-F238E27FC236}">
                <a16:creationId xmlns:a16="http://schemas.microsoft.com/office/drawing/2014/main" id="{3F887EC4-3C59-49B9-BC2A-BE1A7D7CF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71" t="-974" r="20325" b="-22434"/>
          <a:stretch/>
        </p:blipFill>
        <p:spPr bwMode="auto">
          <a:xfrm>
            <a:off x="6244613" y="133569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 group of people sitting on mats in a park&#10;&#10;Description automatically generated with low confidence">
            <a:extLst>
              <a:ext uri="{FF2B5EF4-FFF2-40B4-BE49-F238E27FC236}">
                <a16:creationId xmlns:a16="http://schemas.microsoft.com/office/drawing/2014/main" id="{D1812941-9C20-4040-9974-DB3A76608D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909" r="31590" b="-2"/>
          <a:stretch/>
        </p:blipFill>
        <p:spPr bwMode="auto">
          <a:xfrm>
            <a:off x="8846521" y="135034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1">
            <a:extLst>
              <a:ext uri="{FF2B5EF4-FFF2-40B4-BE49-F238E27FC236}">
                <a16:creationId xmlns:a16="http://schemas.microsoft.com/office/drawing/2014/main" id="{90FCCC73-3AED-4852-BF5F-7C809F3EF8D5}"/>
              </a:ext>
            </a:extLst>
          </p:cNvPr>
          <p:cNvSpPr>
            <a:spLocks noGrp="1" noChangeArrowheads="1"/>
          </p:cNvSpPr>
          <p:nvPr>
            <p:ph type="sldNum" sz="quarter" idx="10"/>
          </p:nvPr>
        </p:nvSpPr>
        <p:spPr bwMode="auto">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spcBef>
                <a:spcPct val="0"/>
              </a:spcBef>
              <a:spcAft>
                <a:spcPts val="600"/>
              </a:spcAft>
              <a:buFontTx/>
              <a:buNone/>
            </a:pPr>
            <a:fld id="{A27B8D4D-2CBE-4484-BB98-713D57696CE6}" type="slidenum">
              <a:rPr lang="en-US" altLang="en-US" sz="1100">
                <a:solidFill>
                  <a:schemeClr val="tx1">
                    <a:tint val="75000"/>
                  </a:schemeClr>
                </a:solidFill>
                <a:latin typeface="+mn-lt"/>
              </a:rPr>
              <a:pPr defTabSz="914400" fontAlgn="base">
                <a:spcBef>
                  <a:spcPct val="0"/>
                </a:spcBef>
                <a:spcAft>
                  <a:spcPts val="600"/>
                </a:spcAft>
                <a:buFontTx/>
                <a:buNone/>
              </a:pPr>
              <a:t>8</a:t>
            </a:fld>
            <a:endParaRPr lang="en-US" altLang="en-US" sz="1100">
              <a:solidFill>
                <a:schemeClr val="tx1">
                  <a:tint val="75000"/>
                </a:schemeClr>
              </a:solidFill>
              <a:latin typeface="+mn-lt"/>
            </a:endParaRPr>
          </a:p>
        </p:txBody>
      </p:sp>
      <p:sp>
        <p:nvSpPr>
          <p:cNvPr id="22" name="TextBox 21">
            <a:extLst>
              <a:ext uri="{FF2B5EF4-FFF2-40B4-BE49-F238E27FC236}">
                <a16:creationId xmlns:a16="http://schemas.microsoft.com/office/drawing/2014/main" id="{513FB988-D0B2-4186-F316-D053C30F9937}"/>
              </a:ext>
            </a:extLst>
          </p:cNvPr>
          <p:cNvSpPr txBox="1"/>
          <p:nvPr/>
        </p:nvSpPr>
        <p:spPr>
          <a:xfrm>
            <a:off x="0" y="132857"/>
            <a:ext cx="12152375" cy="1015663"/>
          </a:xfrm>
          <a:prstGeom prst="rect">
            <a:avLst/>
          </a:prstGeom>
          <a:solidFill>
            <a:srgbClr val="002060"/>
          </a:solidFill>
        </p:spPr>
        <p:txBody>
          <a:bodyPr wrap="square" rtlCol="0">
            <a:spAutoFit/>
          </a:bodyPr>
          <a:lstStyle/>
          <a:p>
            <a:pPr algn="ctr"/>
            <a:r>
              <a:rPr lang="en-US" sz="3200" b="1" dirty="0">
                <a:solidFill>
                  <a:schemeClr val="bg1"/>
                </a:solidFill>
                <a:latin typeface="Montserrat" pitchFamily="2" charset="77"/>
                <a:ea typeface="Roboto" panose="02000000000000000000" pitchFamily="2" charset="0"/>
              </a:rPr>
              <a:t>Illness to Wellness- </a:t>
            </a:r>
            <a:r>
              <a:rPr lang="en-US" sz="2800" b="1" dirty="0">
                <a:solidFill>
                  <a:schemeClr val="bg1"/>
                </a:solidFill>
                <a:latin typeface="Montserrat" pitchFamily="2" charset="77"/>
                <a:ea typeface="Roboto" panose="02000000000000000000" pitchFamily="2" charset="0"/>
              </a:rPr>
              <a:t>Services For ALL PEOPLE throughout the life-cycle</a:t>
            </a:r>
            <a:endParaRPr lang="en-US" sz="3200" b="1" dirty="0">
              <a:solidFill>
                <a:schemeClr val="bg1"/>
              </a:solidFill>
              <a:latin typeface="Montserrat" pitchFamily="2" charset="77"/>
              <a:ea typeface="Roboto" panose="02000000000000000000" pitchFamily="2" charset="0"/>
            </a:endParaRPr>
          </a:p>
        </p:txBody>
      </p:sp>
      <p:graphicFrame>
        <p:nvGraphicFramePr>
          <p:cNvPr id="23" name="Diagram 22">
            <a:extLst>
              <a:ext uri="{FF2B5EF4-FFF2-40B4-BE49-F238E27FC236}">
                <a16:creationId xmlns:a16="http://schemas.microsoft.com/office/drawing/2014/main" id="{DF5B02F6-31FB-3983-2E36-23F862466806}"/>
              </a:ext>
            </a:extLst>
          </p:cNvPr>
          <p:cNvGraphicFramePr/>
          <p:nvPr/>
        </p:nvGraphicFramePr>
        <p:xfrm>
          <a:off x="545687" y="3644040"/>
          <a:ext cx="11250448" cy="9947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4" name="Diagram 23">
            <a:extLst>
              <a:ext uri="{FF2B5EF4-FFF2-40B4-BE49-F238E27FC236}">
                <a16:creationId xmlns:a16="http://schemas.microsoft.com/office/drawing/2014/main" id="{73133793-8783-7C29-2B50-D85D71E0F611}"/>
              </a:ext>
            </a:extLst>
          </p:cNvPr>
          <p:cNvGraphicFramePr/>
          <p:nvPr/>
        </p:nvGraphicFramePr>
        <p:xfrm>
          <a:off x="426042" y="4742856"/>
          <a:ext cx="11250448" cy="99479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5" name="Diagram 24">
            <a:extLst>
              <a:ext uri="{FF2B5EF4-FFF2-40B4-BE49-F238E27FC236}">
                <a16:creationId xmlns:a16="http://schemas.microsoft.com/office/drawing/2014/main" id="{14048045-76DC-3395-BAEF-78DB41C13008}"/>
              </a:ext>
            </a:extLst>
          </p:cNvPr>
          <p:cNvGraphicFramePr/>
          <p:nvPr/>
        </p:nvGraphicFramePr>
        <p:xfrm>
          <a:off x="658108" y="5841672"/>
          <a:ext cx="11250448" cy="99479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6" name="Rectangle 15">
            <a:extLst>
              <a:ext uri="{FF2B5EF4-FFF2-40B4-BE49-F238E27FC236}">
                <a16:creationId xmlns:a16="http://schemas.microsoft.com/office/drawing/2014/main" id="{DDF55F89-FAD3-C8DC-4E06-3B8B39139B10}"/>
              </a:ext>
            </a:extLst>
          </p:cNvPr>
          <p:cNvSpPr/>
          <p:nvPr/>
        </p:nvSpPr>
        <p:spPr>
          <a:xfrm>
            <a:off x="5216264" y="1187215"/>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56153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in the dirt&#10;&#10;Description generated with high confidence">
            <a:extLst>
              <a:ext uri="{FF2B5EF4-FFF2-40B4-BE49-F238E27FC236}">
                <a16:creationId xmlns:a16="http://schemas.microsoft.com/office/drawing/2014/main" id="{6B733B48-7910-471C-8D84-2381A40AD2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522" y="806568"/>
            <a:ext cx="2273300" cy="1704975"/>
          </a:xfrm>
          <a:prstGeom prst="rect">
            <a:avLst/>
          </a:prstGeom>
        </p:spPr>
      </p:pic>
      <p:pic>
        <p:nvPicPr>
          <p:cNvPr id="7" name="Picture 6">
            <a:extLst>
              <a:ext uri="{FF2B5EF4-FFF2-40B4-BE49-F238E27FC236}">
                <a16:creationId xmlns:a16="http://schemas.microsoft.com/office/drawing/2014/main" id="{4FA3C1F3-F30C-47DF-B9A4-11B08A085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158" y="789434"/>
            <a:ext cx="2535125" cy="1722109"/>
          </a:xfrm>
          <a:prstGeom prst="rect">
            <a:avLst/>
          </a:prstGeom>
        </p:spPr>
      </p:pic>
      <p:sp>
        <p:nvSpPr>
          <p:cNvPr id="8" name="Rounded Rectangle 12">
            <a:extLst>
              <a:ext uri="{FF2B5EF4-FFF2-40B4-BE49-F238E27FC236}">
                <a16:creationId xmlns:a16="http://schemas.microsoft.com/office/drawing/2014/main" id="{6C681B89-41C1-46C1-9781-265B86C482FE}"/>
              </a:ext>
            </a:extLst>
          </p:cNvPr>
          <p:cNvSpPr/>
          <p:nvPr/>
        </p:nvSpPr>
        <p:spPr>
          <a:xfrm rot="16200000">
            <a:off x="-621714" y="1432629"/>
            <a:ext cx="1700629" cy="457200"/>
          </a:xfrm>
          <a:prstGeom prst="round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Urban Ward</a:t>
            </a:r>
          </a:p>
        </p:txBody>
      </p:sp>
      <p:sp>
        <p:nvSpPr>
          <p:cNvPr id="9" name="Folded Corner 15">
            <a:extLst>
              <a:ext uri="{FF2B5EF4-FFF2-40B4-BE49-F238E27FC236}">
                <a16:creationId xmlns:a16="http://schemas.microsoft.com/office/drawing/2014/main" id="{C1AD5356-55A9-4BD3-92B4-6E789A2CA2FD}"/>
              </a:ext>
            </a:extLst>
          </p:cNvPr>
          <p:cNvSpPr/>
          <p:nvPr/>
        </p:nvSpPr>
        <p:spPr>
          <a:xfrm>
            <a:off x="485859" y="2511543"/>
            <a:ext cx="5053591" cy="1231671"/>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endParaRPr lang="en-US" sz="1400" b="1" dirty="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en-US" sz="1400" b="1" dirty="0">
                <a:solidFill>
                  <a:schemeClr val="tx1"/>
                </a:solidFill>
                <a:cs typeface="Times New Roman" panose="02020603050405020304" pitchFamily="18" charset="0"/>
              </a:rPr>
              <a:t>Population Enumeration </a:t>
            </a:r>
          </a:p>
          <a:p>
            <a:pPr marL="160735" indent="-160735">
              <a:buFont typeface="Arial" panose="020B0604020202020204" pitchFamily="34" charset="0"/>
              <a:buChar char="•"/>
              <a:defRPr/>
            </a:pPr>
            <a:r>
              <a:rPr lang="en-US" sz="1400" b="1" dirty="0">
                <a:solidFill>
                  <a:schemeClr val="tx1"/>
                </a:solidFill>
                <a:cs typeface="Times New Roman" panose="02020603050405020304" pitchFamily="18" charset="0"/>
              </a:rPr>
              <a:t>   Outreach Services</a:t>
            </a:r>
          </a:p>
          <a:p>
            <a:pPr marL="160735" indent="-160735">
              <a:buFont typeface="Arial" panose="020B0604020202020204" pitchFamily="34" charset="0"/>
              <a:buChar char="•"/>
              <a:defRPr/>
            </a:pPr>
            <a:r>
              <a:rPr lang="en-US" sz="1400" b="1" dirty="0">
                <a:solidFill>
                  <a:schemeClr val="tx1"/>
                </a:solidFill>
                <a:cs typeface="Times New Roman" panose="02020603050405020304" pitchFamily="18" charset="0"/>
              </a:rPr>
              <a:t>   Community Based Risk Assessment </a:t>
            </a:r>
          </a:p>
          <a:p>
            <a:pPr marL="285750" indent="-285750" fontAlgn="auto">
              <a:spcBef>
                <a:spcPts val="0"/>
              </a:spcBef>
              <a:spcAft>
                <a:spcPts val="0"/>
              </a:spcAft>
              <a:buFont typeface="Arial" panose="020B0604020202020204" pitchFamily="34" charset="0"/>
              <a:buChar char="•"/>
              <a:defRPr/>
            </a:pPr>
            <a:r>
              <a:rPr lang="en-US" sz="1400" b="1" dirty="0">
                <a:solidFill>
                  <a:schemeClr val="tx1"/>
                </a:solidFill>
                <a:cs typeface="Times New Roman" panose="02020603050405020304" pitchFamily="18" charset="0"/>
              </a:rPr>
              <a:t>Awareness Generation </a:t>
            </a:r>
          </a:p>
          <a:p>
            <a:pPr marL="285750" indent="-285750" fontAlgn="auto">
              <a:spcBef>
                <a:spcPts val="0"/>
              </a:spcBef>
              <a:spcAft>
                <a:spcPts val="0"/>
              </a:spcAft>
              <a:buFont typeface="Arial" panose="020B0604020202020204" pitchFamily="34" charset="0"/>
              <a:buChar char="•"/>
              <a:defRPr/>
            </a:pPr>
            <a:r>
              <a:rPr lang="en-US" sz="1400" b="1" dirty="0">
                <a:solidFill>
                  <a:schemeClr val="tx1"/>
                </a:solidFill>
                <a:cs typeface="Times New Roman" panose="02020603050405020304" pitchFamily="18" charset="0"/>
              </a:rPr>
              <a:t>Counselling: Lifestyle changes; treatment compliance</a:t>
            </a:r>
          </a:p>
          <a:p>
            <a:pPr marL="285750" indent="-285750" fontAlgn="auto">
              <a:spcBef>
                <a:spcPts val="0"/>
              </a:spcBef>
              <a:spcAft>
                <a:spcPts val="0"/>
              </a:spcAft>
              <a:buFont typeface="Arial" panose="020B0604020202020204" pitchFamily="34" charset="0"/>
              <a:buChar char="•"/>
              <a:defRPr/>
            </a:pPr>
            <a:endParaRPr lang="en-US" sz="1400" b="1" dirty="0">
              <a:solidFill>
                <a:schemeClr val="tx1"/>
              </a:solidFill>
              <a:cs typeface="Times New Roman" panose="02020603050405020304" pitchFamily="18" charset="0"/>
            </a:endParaRPr>
          </a:p>
        </p:txBody>
      </p:sp>
      <p:pic>
        <p:nvPicPr>
          <p:cNvPr id="11" name="Picture 10" descr="F:\NHSRC\work\CPHC_IT_HEALTH\HWC\HWC repository\HWC photos\Jharkhand\17012019\Bokaro\WhatsApp Image 2019-01-17 at 14.09.21 (1).jpeg">
            <a:extLst>
              <a:ext uri="{FF2B5EF4-FFF2-40B4-BE49-F238E27FC236}">
                <a16:creationId xmlns:a16="http://schemas.microsoft.com/office/drawing/2014/main" id="{AC8E9F70-B70D-42E5-B271-6A2FD488B9B9}"/>
              </a:ext>
            </a:extLst>
          </p:cNvPr>
          <p:cNvPicPr>
            <a:picLocks noChangeAspect="1" noChangeArrowheads="1"/>
          </p:cNvPicPr>
          <p:nvPr/>
        </p:nvPicPr>
        <p:blipFill>
          <a:blip r:embed="rId4" cstate="print"/>
          <a:srcRect/>
          <a:stretch>
            <a:fillRect/>
          </a:stretch>
        </p:blipFill>
        <p:spPr bwMode="auto">
          <a:xfrm>
            <a:off x="9386736" y="2124446"/>
            <a:ext cx="1933590" cy="1345207"/>
          </a:xfrm>
          <a:prstGeom prst="rect">
            <a:avLst/>
          </a:prstGeom>
          <a:noFill/>
        </p:spPr>
      </p:pic>
      <p:pic>
        <p:nvPicPr>
          <p:cNvPr id="12" name="Picture 11">
            <a:extLst>
              <a:ext uri="{FF2B5EF4-FFF2-40B4-BE49-F238E27FC236}">
                <a16:creationId xmlns:a16="http://schemas.microsoft.com/office/drawing/2014/main" id="{E5BC3672-3E4E-4B38-8C87-F3B757D9156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26495" y="4401588"/>
            <a:ext cx="1782126" cy="1248679"/>
          </a:xfrm>
          <a:prstGeom prst="rect">
            <a:avLst/>
          </a:prstGeom>
        </p:spPr>
      </p:pic>
      <p:sp>
        <p:nvSpPr>
          <p:cNvPr id="13" name="Rounded Rectangle 25">
            <a:extLst>
              <a:ext uri="{FF2B5EF4-FFF2-40B4-BE49-F238E27FC236}">
                <a16:creationId xmlns:a16="http://schemas.microsoft.com/office/drawing/2014/main" id="{731CE8C2-A5E9-440D-949F-93D80E9EA464}"/>
              </a:ext>
            </a:extLst>
          </p:cNvPr>
          <p:cNvSpPr/>
          <p:nvPr/>
        </p:nvSpPr>
        <p:spPr>
          <a:xfrm rot="5400000">
            <a:off x="10368059" y="1887560"/>
            <a:ext cx="2684761" cy="479425"/>
          </a:xfrm>
          <a:prstGeom prst="round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UHWC</a:t>
            </a:r>
          </a:p>
        </p:txBody>
      </p:sp>
      <p:sp>
        <p:nvSpPr>
          <p:cNvPr id="14" name="Folded Corner 32">
            <a:extLst>
              <a:ext uri="{FF2B5EF4-FFF2-40B4-BE49-F238E27FC236}">
                <a16:creationId xmlns:a16="http://schemas.microsoft.com/office/drawing/2014/main" id="{9A2C47EF-E4CA-4753-A5E7-82A7DB50B753}"/>
              </a:ext>
            </a:extLst>
          </p:cNvPr>
          <p:cNvSpPr/>
          <p:nvPr/>
        </p:nvSpPr>
        <p:spPr>
          <a:xfrm rot="5400000">
            <a:off x="6811328" y="1082882"/>
            <a:ext cx="2832999" cy="230087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72000" indent="-160735">
              <a:buFont typeface="Arial" panose="020B0604020202020204" pitchFamily="34" charset="0"/>
              <a:buChar char="•"/>
              <a:defRPr/>
            </a:pPr>
            <a:endParaRPr lang="en-US" sz="1500" dirty="0">
              <a:solidFill>
                <a:schemeClr val="tx1"/>
              </a:solidFill>
              <a:cs typeface="Times New Roman" panose="02020603050405020304" pitchFamily="18" charset="0"/>
            </a:endParaRPr>
          </a:p>
        </p:txBody>
      </p:sp>
      <p:pic>
        <p:nvPicPr>
          <p:cNvPr id="15" name="Picture 14" descr="F:\NHSRC\work\CPHC_IT_HEALTH\HWC\HWC repository\HWC photos\Punjab\17012019\Mohali\WhatsApp Image 2019-01-17 at 12.55.49.jpeg">
            <a:extLst>
              <a:ext uri="{FF2B5EF4-FFF2-40B4-BE49-F238E27FC236}">
                <a16:creationId xmlns:a16="http://schemas.microsoft.com/office/drawing/2014/main" id="{6AC816EA-E2B0-4D7D-B851-4D23CBE5159C}"/>
              </a:ext>
            </a:extLst>
          </p:cNvPr>
          <p:cNvPicPr>
            <a:picLocks noChangeAspect="1" noChangeArrowheads="1"/>
          </p:cNvPicPr>
          <p:nvPr/>
        </p:nvPicPr>
        <p:blipFill>
          <a:blip r:embed="rId6" cstate="print"/>
          <a:srcRect/>
          <a:stretch>
            <a:fillRect/>
          </a:stretch>
        </p:blipFill>
        <p:spPr bwMode="auto">
          <a:xfrm>
            <a:off x="9384070" y="4445701"/>
            <a:ext cx="2046301" cy="1196499"/>
          </a:xfrm>
          <a:prstGeom prst="rect">
            <a:avLst/>
          </a:prstGeom>
          <a:noFill/>
        </p:spPr>
      </p:pic>
      <p:sp>
        <p:nvSpPr>
          <p:cNvPr id="18" name="Folded Corner 42">
            <a:extLst>
              <a:ext uri="{FF2B5EF4-FFF2-40B4-BE49-F238E27FC236}">
                <a16:creationId xmlns:a16="http://schemas.microsoft.com/office/drawing/2014/main" id="{E640D901-56AF-4E29-AD4D-7E35AD22D426}"/>
              </a:ext>
            </a:extLst>
          </p:cNvPr>
          <p:cNvSpPr/>
          <p:nvPr/>
        </p:nvSpPr>
        <p:spPr>
          <a:xfrm rot="10800000" flipV="1">
            <a:off x="7169049" y="5671734"/>
            <a:ext cx="4261321" cy="114385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chor="t"/>
          <a:lstStyle/>
          <a:p>
            <a:pPr>
              <a:defRPr/>
            </a:pPr>
            <a:endParaRPr lang="en-US" sz="1500" b="1" dirty="0">
              <a:solidFill>
                <a:schemeClr val="tx1"/>
              </a:solidFill>
              <a:cs typeface="Times New Roman" panose="02020603050405020304" pitchFamily="18" charset="0"/>
            </a:endParaRPr>
          </a:p>
        </p:txBody>
      </p:sp>
      <p:pic>
        <p:nvPicPr>
          <p:cNvPr id="19" name="Content Placeholder 7" descr="WhatsApp Image 2018-08-09 at 6.19.45 PM - Copy.jpeg">
            <a:extLst>
              <a:ext uri="{FF2B5EF4-FFF2-40B4-BE49-F238E27FC236}">
                <a16:creationId xmlns:a16="http://schemas.microsoft.com/office/drawing/2014/main" id="{B8E14D25-ED95-4C63-8460-8B4C51C0C5F1}"/>
              </a:ext>
            </a:extLst>
          </p:cNvPr>
          <p:cNvPicPr>
            <a:picLocks noChangeAspect="1"/>
          </p:cNvPicPr>
          <p:nvPr/>
        </p:nvPicPr>
        <p:blipFill>
          <a:blip r:embed="rId7"/>
          <a:stretch>
            <a:fillRect/>
          </a:stretch>
        </p:blipFill>
        <p:spPr>
          <a:xfrm>
            <a:off x="9388063" y="784892"/>
            <a:ext cx="1963592" cy="1345207"/>
          </a:xfrm>
          <a:prstGeom prst="rect">
            <a:avLst/>
          </a:prstGeom>
        </p:spPr>
      </p:pic>
      <p:sp>
        <p:nvSpPr>
          <p:cNvPr id="21" name="Rounded Rectangle 30">
            <a:extLst>
              <a:ext uri="{FF2B5EF4-FFF2-40B4-BE49-F238E27FC236}">
                <a16:creationId xmlns:a16="http://schemas.microsoft.com/office/drawing/2014/main" id="{C29D9170-E042-4CD7-B929-81069309EF4F}"/>
              </a:ext>
            </a:extLst>
          </p:cNvPr>
          <p:cNvSpPr/>
          <p:nvPr/>
        </p:nvSpPr>
        <p:spPr>
          <a:xfrm rot="5400000">
            <a:off x="10522417" y="5385334"/>
            <a:ext cx="2328507" cy="479426"/>
          </a:xfrm>
          <a:prstGeom prst="round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UPHC-HWC</a:t>
            </a:r>
          </a:p>
        </p:txBody>
      </p:sp>
      <p:pic>
        <p:nvPicPr>
          <p:cNvPr id="22" name="Picture 21">
            <a:extLst>
              <a:ext uri="{FF2B5EF4-FFF2-40B4-BE49-F238E27FC236}">
                <a16:creationId xmlns:a16="http://schemas.microsoft.com/office/drawing/2014/main" id="{5B683D03-2BE7-46B1-8406-C46BAC8C9E12}"/>
              </a:ext>
            </a:extLst>
          </p:cNvPr>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29161" y="5476449"/>
            <a:ext cx="2383052" cy="1360617"/>
          </a:xfrm>
          <a:prstGeom prst="rect">
            <a:avLst/>
          </a:prstGeom>
          <a:ln/>
        </p:spPr>
      </p:pic>
      <p:sp>
        <p:nvSpPr>
          <p:cNvPr id="23" name="Folded Corner 56">
            <a:extLst>
              <a:ext uri="{FF2B5EF4-FFF2-40B4-BE49-F238E27FC236}">
                <a16:creationId xmlns:a16="http://schemas.microsoft.com/office/drawing/2014/main" id="{8F3A4F79-EBCC-472A-B516-7CDF67C7D19A}"/>
              </a:ext>
            </a:extLst>
          </p:cNvPr>
          <p:cNvSpPr/>
          <p:nvPr/>
        </p:nvSpPr>
        <p:spPr>
          <a:xfrm rot="16200000">
            <a:off x="3101963" y="4477657"/>
            <a:ext cx="2269660" cy="244915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fontAlgn="auto">
              <a:spcBef>
                <a:spcPts val="0"/>
              </a:spcBef>
              <a:spcAft>
                <a:spcPts val="0"/>
              </a:spcAft>
              <a:defRPr/>
            </a:pPr>
            <a:r>
              <a:rPr lang="en-US" sz="1500" b="1" dirty="0">
                <a:solidFill>
                  <a:schemeClr val="tx1"/>
                </a:solidFill>
                <a:cs typeface="Times New Roman" panose="02020603050405020304" pitchFamily="18" charset="0"/>
              </a:rPr>
              <a:t> </a:t>
            </a:r>
          </a:p>
        </p:txBody>
      </p:sp>
      <p:sp>
        <p:nvSpPr>
          <p:cNvPr id="24" name="Rounded Rectangle 54">
            <a:extLst>
              <a:ext uri="{FF2B5EF4-FFF2-40B4-BE49-F238E27FC236}">
                <a16:creationId xmlns:a16="http://schemas.microsoft.com/office/drawing/2014/main" id="{F1D71106-30A9-46C3-8042-F57E451C6F9E}"/>
              </a:ext>
            </a:extLst>
          </p:cNvPr>
          <p:cNvSpPr/>
          <p:nvPr/>
        </p:nvSpPr>
        <p:spPr>
          <a:xfrm rot="16200000">
            <a:off x="-1127794" y="5242664"/>
            <a:ext cx="2693951" cy="470461"/>
          </a:xfrm>
          <a:prstGeom prst="round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Poly Clinic/CHC/SDH/DH</a:t>
            </a:r>
          </a:p>
        </p:txBody>
      </p:sp>
      <p:sp>
        <p:nvSpPr>
          <p:cNvPr id="3" name="Arrow: Up 2">
            <a:extLst>
              <a:ext uri="{FF2B5EF4-FFF2-40B4-BE49-F238E27FC236}">
                <a16:creationId xmlns:a16="http://schemas.microsoft.com/office/drawing/2014/main" id="{7BC7519E-8743-485F-A93B-5A2DAD4AC5C6}"/>
              </a:ext>
            </a:extLst>
          </p:cNvPr>
          <p:cNvSpPr/>
          <p:nvPr/>
        </p:nvSpPr>
        <p:spPr>
          <a:xfrm>
            <a:off x="457201" y="3743214"/>
            <a:ext cx="1998298" cy="1771683"/>
          </a:xfrm>
          <a:prstGeom prst="upArrow">
            <a:avLst/>
          </a:prstGeom>
          <a:solidFill>
            <a:srgbClr val="6C9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solidFill>
              <a:cs typeface="Times New Roman" panose="02020603050405020304" pitchFamily="18" charset="0"/>
            </a:endParaRPr>
          </a:p>
          <a:p>
            <a:pPr algn="ctr"/>
            <a:r>
              <a:rPr lang="en-US" sz="1400" b="1" dirty="0">
                <a:solidFill>
                  <a:schemeClr val="bg1"/>
                </a:solidFill>
                <a:cs typeface="Times New Roman" panose="02020603050405020304" pitchFamily="18" charset="0"/>
              </a:rPr>
              <a:t>Follow up post secondary and tertiary care</a:t>
            </a:r>
          </a:p>
          <a:p>
            <a:pPr algn="ctr"/>
            <a:r>
              <a:rPr lang="en-IN" sz="1400" dirty="0">
                <a:cs typeface="Times New Roman" panose="02020603050405020304" pitchFamily="18" charset="0"/>
              </a:rPr>
              <a:t> </a:t>
            </a:r>
            <a:endParaRPr lang="en-US" sz="1400" dirty="0">
              <a:cs typeface="Times New Roman" panose="02020603050405020304" pitchFamily="18" charset="0"/>
            </a:endParaRPr>
          </a:p>
        </p:txBody>
      </p:sp>
      <p:sp>
        <p:nvSpPr>
          <p:cNvPr id="17" name="TextBox 16">
            <a:extLst>
              <a:ext uri="{FF2B5EF4-FFF2-40B4-BE49-F238E27FC236}">
                <a16:creationId xmlns:a16="http://schemas.microsoft.com/office/drawing/2014/main" id="{54ABB4A0-2526-B34F-B107-6F4F4E4B5930}"/>
              </a:ext>
            </a:extLst>
          </p:cNvPr>
          <p:cNvSpPr txBox="1"/>
          <p:nvPr/>
        </p:nvSpPr>
        <p:spPr>
          <a:xfrm>
            <a:off x="5557933" y="2953737"/>
            <a:ext cx="1335622" cy="307777"/>
          </a:xfrm>
          <a:prstGeom prst="rect">
            <a:avLst/>
          </a:prstGeom>
          <a:solidFill>
            <a:schemeClr val="accent4">
              <a:lumMod val="60000"/>
              <a:lumOff val="40000"/>
            </a:schemeClr>
          </a:solidFill>
        </p:spPr>
        <p:txBody>
          <a:bodyPr wrap="none" rtlCol="0">
            <a:spAutoFit/>
          </a:bodyPr>
          <a:lstStyle/>
          <a:p>
            <a:r>
              <a:rPr lang="en-US" sz="1400" dirty="0">
                <a:cs typeface="Times New Roman" panose="02020603050405020304" pitchFamily="18" charset="0"/>
              </a:rPr>
              <a:t>Upward referral</a:t>
            </a:r>
          </a:p>
        </p:txBody>
      </p:sp>
      <p:sp>
        <p:nvSpPr>
          <p:cNvPr id="25" name="TextBox 24">
            <a:extLst>
              <a:ext uri="{FF2B5EF4-FFF2-40B4-BE49-F238E27FC236}">
                <a16:creationId xmlns:a16="http://schemas.microsoft.com/office/drawing/2014/main" id="{0A77C12E-4006-D542-8CFD-433C83E7F0C3}"/>
              </a:ext>
            </a:extLst>
          </p:cNvPr>
          <p:cNvSpPr txBox="1"/>
          <p:nvPr/>
        </p:nvSpPr>
        <p:spPr>
          <a:xfrm>
            <a:off x="6944632" y="3692068"/>
            <a:ext cx="2323072" cy="307777"/>
          </a:xfrm>
          <a:prstGeom prst="rect">
            <a:avLst/>
          </a:prstGeom>
          <a:solidFill>
            <a:schemeClr val="accent4">
              <a:lumMod val="60000"/>
              <a:lumOff val="40000"/>
            </a:schemeClr>
          </a:solidFill>
        </p:spPr>
        <p:txBody>
          <a:bodyPr wrap="none" rtlCol="0">
            <a:spAutoFit/>
          </a:bodyPr>
          <a:lstStyle/>
          <a:p>
            <a:r>
              <a:rPr lang="en-US" sz="1400" dirty="0">
                <a:cs typeface="Times New Roman" panose="02020603050405020304" pitchFamily="18" charset="0"/>
              </a:rPr>
              <a:t>Upward &amp; downward referral</a:t>
            </a:r>
          </a:p>
        </p:txBody>
      </p:sp>
      <p:sp>
        <p:nvSpPr>
          <p:cNvPr id="26" name="TextBox 25">
            <a:extLst>
              <a:ext uri="{FF2B5EF4-FFF2-40B4-BE49-F238E27FC236}">
                <a16:creationId xmlns:a16="http://schemas.microsoft.com/office/drawing/2014/main" id="{7AD61299-4D6D-D344-A3F6-78BE31240FC0}"/>
              </a:ext>
            </a:extLst>
          </p:cNvPr>
          <p:cNvSpPr txBox="1"/>
          <p:nvPr/>
        </p:nvSpPr>
        <p:spPr>
          <a:xfrm>
            <a:off x="5574496" y="5517960"/>
            <a:ext cx="1729341" cy="523220"/>
          </a:xfrm>
          <a:prstGeom prst="rect">
            <a:avLst/>
          </a:prstGeom>
          <a:solidFill>
            <a:schemeClr val="accent4">
              <a:lumMod val="60000"/>
              <a:lumOff val="40000"/>
            </a:schemeClr>
          </a:solidFill>
        </p:spPr>
        <p:txBody>
          <a:bodyPr wrap="square" rtlCol="0">
            <a:spAutoFit/>
          </a:bodyPr>
          <a:lstStyle/>
          <a:p>
            <a:pPr algn="ctr"/>
            <a:r>
              <a:rPr lang="en-US" sz="1400" dirty="0">
                <a:cs typeface="Times New Roman" panose="02020603050405020304" pitchFamily="18" charset="0"/>
              </a:rPr>
              <a:t>Upward &amp; downward referral</a:t>
            </a:r>
          </a:p>
        </p:txBody>
      </p:sp>
      <p:sp>
        <p:nvSpPr>
          <p:cNvPr id="2" name="TextBox 1">
            <a:extLst>
              <a:ext uri="{FF2B5EF4-FFF2-40B4-BE49-F238E27FC236}">
                <a16:creationId xmlns:a16="http://schemas.microsoft.com/office/drawing/2014/main" id="{C00AD97F-B7E3-1AEE-A8F5-C3AE8E3CA7F8}"/>
              </a:ext>
            </a:extLst>
          </p:cNvPr>
          <p:cNvSpPr txBox="1"/>
          <p:nvPr/>
        </p:nvSpPr>
        <p:spPr>
          <a:xfrm>
            <a:off x="7116190" y="838930"/>
            <a:ext cx="2326878" cy="1815882"/>
          </a:xfrm>
          <a:prstGeom prst="rect">
            <a:avLst/>
          </a:prstGeom>
          <a:noFill/>
        </p:spPr>
        <p:txBody>
          <a:bodyPr wrap="square" rtlCol="0">
            <a:spAutoFit/>
          </a:bodyPr>
          <a:lstStyle/>
          <a:p>
            <a:pPr marL="72000" indent="-160735">
              <a:buFont typeface="Arial" panose="020B0604020202020204" pitchFamily="34" charset="0"/>
              <a:buChar char="•"/>
              <a:defRPr/>
            </a:pPr>
            <a:r>
              <a:rPr lang="en-US" sz="1400" b="1" dirty="0">
                <a:cs typeface="Times New Roman" panose="02020603050405020304" pitchFamily="18" charset="0"/>
              </a:rPr>
              <a:t>First Level Care</a:t>
            </a:r>
          </a:p>
          <a:p>
            <a:pPr marL="160735" indent="-160735">
              <a:buFont typeface="Arial" panose="020B0604020202020204" pitchFamily="34" charset="0"/>
              <a:buChar char="•"/>
              <a:defRPr/>
            </a:pPr>
            <a:r>
              <a:rPr lang="en-US" sz="1400" b="1" dirty="0">
                <a:cs typeface="Times New Roman" panose="02020603050405020304" pitchFamily="18" charset="0"/>
              </a:rPr>
              <a:t>NCD Screening</a:t>
            </a:r>
          </a:p>
          <a:p>
            <a:pPr marL="160735" indent="-160735">
              <a:buFont typeface="Arial" panose="020B0604020202020204" pitchFamily="34" charset="0"/>
              <a:buChar char="•"/>
              <a:defRPr/>
            </a:pPr>
            <a:r>
              <a:rPr lang="en-US" sz="1400" b="1" dirty="0">
                <a:cs typeface="Times New Roman" panose="02020603050405020304" pitchFamily="18" charset="0"/>
              </a:rPr>
              <a:t>Use of Diagnostics</a:t>
            </a:r>
          </a:p>
          <a:p>
            <a:pPr marL="160735" indent="-160735">
              <a:buFont typeface="Arial" panose="020B0604020202020204" pitchFamily="34" charset="0"/>
              <a:buChar char="•"/>
              <a:defRPr/>
            </a:pPr>
            <a:r>
              <a:rPr lang="en-US" sz="1400" b="1" dirty="0">
                <a:cs typeface="Times New Roman" panose="02020603050405020304" pitchFamily="18" charset="0"/>
              </a:rPr>
              <a:t>Medicine Dispensation</a:t>
            </a:r>
          </a:p>
          <a:p>
            <a:pPr marL="160735" indent="-160735">
              <a:buFont typeface="Arial" panose="020B0604020202020204" pitchFamily="34" charset="0"/>
              <a:buChar char="•"/>
              <a:defRPr/>
            </a:pPr>
            <a:r>
              <a:rPr lang="en-US" sz="1400" b="1" dirty="0">
                <a:cs typeface="Times New Roman" panose="02020603050405020304" pitchFamily="18" charset="0"/>
              </a:rPr>
              <a:t>Record keeping</a:t>
            </a:r>
          </a:p>
          <a:p>
            <a:pPr marL="160735" indent="-160735">
              <a:buFont typeface="Arial" panose="020B0604020202020204" pitchFamily="34" charset="0"/>
              <a:buChar char="•"/>
              <a:defRPr/>
            </a:pPr>
            <a:r>
              <a:rPr lang="en-US" sz="1400" b="1" dirty="0">
                <a:cs typeface="Times New Roman" panose="02020603050405020304" pitchFamily="18" charset="0"/>
              </a:rPr>
              <a:t>Tele-health</a:t>
            </a:r>
          </a:p>
          <a:p>
            <a:pPr marL="160735" indent="-160735">
              <a:buFont typeface="Arial" panose="020B0604020202020204" pitchFamily="34" charset="0"/>
              <a:buChar char="•"/>
              <a:defRPr/>
            </a:pPr>
            <a:r>
              <a:rPr lang="en-US" sz="1400" b="1" dirty="0">
                <a:cs typeface="Times New Roman" panose="02020603050405020304" pitchFamily="18" charset="0"/>
              </a:rPr>
              <a:t>Referral to PHC in case of complication</a:t>
            </a:r>
            <a:endParaRPr lang="en-US" sz="1400" dirty="0">
              <a:cs typeface="Times New Roman" panose="02020603050405020304" pitchFamily="18" charset="0"/>
            </a:endParaRPr>
          </a:p>
        </p:txBody>
      </p:sp>
      <p:sp>
        <p:nvSpPr>
          <p:cNvPr id="4" name="TextBox 3">
            <a:extLst>
              <a:ext uri="{FF2B5EF4-FFF2-40B4-BE49-F238E27FC236}">
                <a16:creationId xmlns:a16="http://schemas.microsoft.com/office/drawing/2014/main" id="{43788E7A-BE20-2DB5-C66B-6DEBD7BEFA84}"/>
              </a:ext>
            </a:extLst>
          </p:cNvPr>
          <p:cNvSpPr txBox="1"/>
          <p:nvPr/>
        </p:nvSpPr>
        <p:spPr>
          <a:xfrm>
            <a:off x="7797055" y="5646036"/>
            <a:ext cx="3738021" cy="1169551"/>
          </a:xfrm>
          <a:prstGeom prst="rect">
            <a:avLst/>
          </a:prstGeom>
          <a:noFill/>
        </p:spPr>
        <p:txBody>
          <a:bodyPr wrap="square" rtlCol="0">
            <a:spAutoFit/>
          </a:bodyPr>
          <a:lstStyle/>
          <a:p>
            <a:pPr marL="285750" indent="-285750">
              <a:buFont typeface="Arial" panose="020B0604020202020204" pitchFamily="34" charset="0"/>
              <a:buChar char="•"/>
              <a:defRPr/>
            </a:pPr>
            <a:r>
              <a:rPr lang="en-US" sz="1400" b="1" dirty="0">
                <a:cs typeface="Times New Roman" panose="02020603050405020304" pitchFamily="18" charset="0"/>
              </a:rPr>
              <a:t>Diagnosis for NCDs</a:t>
            </a:r>
          </a:p>
          <a:p>
            <a:pPr marL="285750" indent="-285750">
              <a:buFont typeface="Arial" panose="020B0604020202020204" pitchFamily="34" charset="0"/>
              <a:buChar char="•"/>
              <a:defRPr/>
            </a:pPr>
            <a:r>
              <a:rPr lang="en-US" sz="1400" b="1" dirty="0">
                <a:cs typeface="Times New Roman" panose="02020603050405020304" pitchFamily="18" charset="0"/>
              </a:rPr>
              <a:t>Prescription and Treatment Plan</a:t>
            </a:r>
          </a:p>
          <a:p>
            <a:pPr marL="285750" indent="-285750">
              <a:buFont typeface="Arial" panose="020B0604020202020204" pitchFamily="34" charset="0"/>
              <a:buChar char="•"/>
              <a:defRPr/>
            </a:pPr>
            <a:r>
              <a:rPr lang="en-US" sz="1400" b="1" dirty="0">
                <a:cs typeface="Times New Roman" panose="02020603050405020304" pitchFamily="18" charset="0"/>
              </a:rPr>
              <a:t>Gate Keeping role for outpatient and inpatient referral / PMJAY</a:t>
            </a:r>
          </a:p>
          <a:p>
            <a:pPr marL="285750" indent="-285750">
              <a:buFont typeface="Arial" panose="020B0604020202020204" pitchFamily="34" charset="0"/>
              <a:buChar char="•"/>
              <a:defRPr/>
            </a:pPr>
            <a:r>
              <a:rPr lang="en-US" sz="1400" b="1" dirty="0">
                <a:cs typeface="Times New Roman" panose="02020603050405020304" pitchFamily="18" charset="0"/>
              </a:rPr>
              <a:t>Teleconsultation with specialists </a:t>
            </a:r>
          </a:p>
        </p:txBody>
      </p:sp>
      <p:sp>
        <p:nvSpPr>
          <p:cNvPr id="5" name="TextBox 4">
            <a:extLst>
              <a:ext uri="{FF2B5EF4-FFF2-40B4-BE49-F238E27FC236}">
                <a16:creationId xmlns:a16="http://schemas.microsoft.com/office/drawing/2014/main" id="{24609070-9E1C-8FF8-1869-9B35B0ECA769}"/>
              </a:ext>
            </a:extLst>
          </p:cNvPr>
          <p:cNvSpPr txBox="1"/>
          <p:nvPr/>
        </p:nvSpPr>
        <p:spPr>
          <a:xfrm>
            <a:off x="3065224" y="5779570"/>
            <a:ext cx="2716567" cy="954107"/>
          </a:xfrm>
          <a:prstGeom prst="rect">
            <a:avLst/>
          </a:prstGeom>
          <a:noFill/>
        </p:spPr>
        <p:txBody>
          <a:bodyPr wrap="square" rtlCol="0">
            <a:spAutoFit/>
          </a:bodyPr>
          <a:lstStyle/>
          <a:p>
            <a:pPr marL="160735" indent="-160735">
              <a:buFont typeface="Arial" panose="020B0604020202020204" pitchFamily="34" charset="0"/>
              <a:buChar char="•"/>
              <a:defRPr/>
            </a:pPr>
            <a:r>
              <a:rPr lang="en-US" sz="1400" b="1" dirty="0">
                <a:cs typeface="Times New Roman" panose="02020603050405020304" pitchFamily="18" charset="0"/>
              </a:rPr>
              <a:t>Advanced diagnostics</a:t>
            </a:r>
          </a:p>
          <a:p>
            <a:pPr marL="160735" indent="-160735">
              <a:buFont typeface="Arial" panose="020B0604020202020204" pitchFamily="34" charset="0"/>
              <a:buChar char="•"/>
              <a:defRPr/>
            </a:pPr>
            <a:r>
              <a:rPr lang="en-US" sz="1400" b="1" dirty="0">
                <a:cs typeface="Times New Roman" panose="02020603050405020304" pitchFamily="18" charset="0"/>
              </a:rPr>
              <a:t>Complication assessment</a:t>
            </a:r>
          </a:p>
          <a:p>
            <a:pPr marL="160735" indent="-160735">
              <a:buFont typeface="Arial" panose="020B0604020202020204" pitchFamily="34" charset="0"/>
              <a:buChar char="•"/>
              <a:defRPr/>
            </a:pPr>
            <a:r>
              <a:rPr lang="en-US" sz="1400" b="1" dirty="0">
                <a:cs typeface="Times New Roman" panose="02020603050405020304" pitchFamily="18" charset="0"/>
              </a:rPr>
              <a:t>Hospitalization </a:t>
            </a:r>
          </a:p>
          <a:p>
            <a:pPr marL="160735" indent="-160735">
              <a:buFont typeface="Arial" panose="020B0604020202020204" pitchFamily="34" charset="0"/>
              <a:buChar char="•"/>
              <a:defRPr/>
            </a:pPr>
            <a:r>
              <a:rPr lang="en-US" sz="1400" b="1" dirty="0">
                <a:cs typeface="Times New Roman" panose="02020603050405020304" pitchFamily="18" charset="0"/>
              </a:rPr>
              <a:t> Tertiary linkage/PMJAY </a:t>
            </a:r>
          </a:p>
        </p:txBody>
      </p:sp>
      <p:sp>
        <p:nvSpPr>
          <p:cNvPr id="27" name="Title 1">
            <a:extLst>
              <a:ext uri="{FF2B5EF4-FFF2-40B4-BE49-F238E27FC236}">
                <a16:creationId xmlns:a16="http://schemas.microsoft.com/office/drawing/2014/main" id="{54CE3223-E826-29EE-131A-04F2CCDD8FEA}"/>
              </a:ext>
            </a:extLst>
          </p:cNvPr>
          <p:cNvSpPr txBox="1">
            <a:spLocks noChangeArrowheads="1"/>
          </p:cNvSpPr>
          <p:nvPr/>
        </p:nvSpPr>
        <p:spPr>
          <a:xfrm>
            <a:off x="0" y="33130"/>
            <a:ext cx="12192000" cy="692150"/>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ontserrat" pitchFamily="2" charset="77"/>
                <a:ea typeface="Roboto" panose="02000000000000000000" pitchFamily="2" charset="0"/>
              </a:rPr>
              <a:t>Maintaining Continuum of Care – Ayushman Bharat</a:t>
            </a:r>
            <a:endParaRPr lang="en-US" sz="3000" b="1" dirty="0">
              <a:latin typeface="Montserrat" pitchFamily="2" charset="77"/>
              <a:ea typeface="Roboto" panose="02000000000000000000" pitchFamily="2" charset="0"/>
            </a:endParaRPr>
          </a:p>
        </p:txBody>
      </p:sp>
      <p:sp>
        <p:nvSpPr>
          <p:cNvPr id="28" name="Rectangle 27">
            <a:extLst>
              <a:ext uri="{FF2B5EF4-FFF2-40B4-BE49-F238E27FC236}">
                <a16:creationId xmlns:a16="http://schemas.microsoft.com/office/drawing/2014/main" id="{A3B9524B-ADBE-A8F7-38DA-08FCD3FA7D70}"/>
              </a:ext>
            </a:extLst>
          </p:cNvPr>
          <p:cNvSpPr/>
          <p:nvPr/>
        </p:nvSpPr>
        <p:spPr>
          <a:xfrm>
            <a:off x="5346700" y="590049"/>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2907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2132</Words>
  <Application>Microsoft Macintosh PowerPoint</Application>
  <PresentationFormat>Widescreen</PresentationFormat>
  <Paragraphs>396</Paragraphs>
  <Slides>27</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Arial Nova Cond</vt:lpstr>
      <vt:lpstr>Bodoni 72 Oldstyle Book</vt:lpstr>
      <vt:lpstr>Calibri</vt:lpstr>
      <vt:lpstr>Calibri Light</vt:lpstr>
      <vt:lpstr>Cambria</vt:lpstr>
      <vt:lpstr>Garamond</vt:lpstr>
      <vt:lpstr>Gill Sans MT</vt:lpstr>
      <vt:lpstr>Montserrat</vt:lpstr>
      <vt:lpstr>Poppins</vt:lpstr>
      <vt:lpstr>Times New Roman</vt:lpstr>
      <vt:lpstr>Verdana</vt:lpstr>
      <vt:lpstr>Wingdings</vt:lpstr>
      <vt:lpstr>Wingdings 2</vt:lpstr>
      <vt:lpstr>Office Theme</vt:lpstr>
      <vt:lpstr>PowerPoint Presentation</vt:lpstr>
      <vt:lpstr>Structure of Presentation</vt:lpstr>
      <vt:lpstr>PowerPoint Presentation</vt:lpstr>
      <vt:lpstr>Universal Health Coverage: Ayushman Bharat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Elements: Drugs and Diagnostics</vt:lpstr>
      <vt:lpstr>Key Elements: Technology</vt:lpstr>
      <vt:lpstr>PowerPoint Presentation</vt:lpstr>
      <vt:lpstr>PowerPoint Presentation</vt:lpstr>
      <vt:lpstr>Source of Funding</vt:lpstr>
      <vt:lpstr>PowerPoint Presentation</vt:lpstr>
      <vt:lpstr>PowerPoint Presentation</vt:lpstr>
      <vt:lpstr>State wise physical deliverable U-HWCs under PM-ABHIM for the period of 2021-22 to 2025-26 after factoring in the FC-XV Grants </vt:lpstr>
      <vt:lpstr>PowerPoint Presentation</vt:lpstr>
      <vt:lpstr>Priorities</vt:lpstr>
      <vt:lpstr>PowerPoint Presentation</vt:lpstr>
      <vt:lpstr>PowerPoint Presentation</vt:lpstr>
      <vt:lpstr>Monitoring of Services at AB-HWCs - Conditionality Framework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implementation of Comprehensive Primary Health Care' </dc:title>
  <dc:creator>Shayoni Sen</dc:creator>
  <cp:lastModifiedBy>Dr. M. A. Balasubramanya</cp:lastModifiedBy>
  <cp:revision>3</cp:revision>
  <dcterms:created xsi:type="dcterms:W3CDTF">2022-06-29T05:20:36Z</dcterms:created>
  <dcterms:modified xsi:type="dcterms:W3CDTF">2022-07-05T03:22:18Z</dcterms:modified>
</cp:coreProperties>
</file>