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61" r:id="rId4"/>
    <p:sldId id="275" r:id="rId5"/>
    <p:sldId id="276" r:id="rId6"/>
    <p:sldId id="277" r:id="rId7"/>
    <p:sldId id="273" r:id="rId8"/>
    <p:sldId id="274" r:id="rId9"/>
    <p:sldId id="259" r:id="rId10"/>
    <p:sldId id="262" r:id="rId11"/>
    <p:sldId id="263" r:id="rId12"/>
    <p:sldId id="279" r:id="rId13"/>
    <p:sldId id="281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036CB-F7A3-4CD1-BFFF-6D588FA5F82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442CD14-1227-4DBD-B3A4-D5BBB7F16166}">
      <dgm:prSet phldrT="[Text]"/>
      <dgm:spPr/>
      <dgm:t>
        <a:bodyPr/>
        <a:lstStyle/>
        <a:p>
          <a:r>
            <a:rPr lang="en-IN" dirty="0"/>
            <a:t>15</a:t>
          </a:r>
          <a:r>
            <a:rPr lang="en-IN" baseline="30000" dirty="0"/>
            <a:t>th</a:t>
          </a:r>
          <a:r>
            <a:rPr lang="en-IN" dirty="0"/>
            <a:t> FC</a:t>
          </a:r>
        </a:p>
      </dgm:t>
    </dgm:pt>
    <dgm:pt modelId="{D134C1DD-E75E-4F97-A775-818B8835CA16}" type="parTrans" cxnId="{D099D11F-8DB2-4D7D-9152-948F9D5B412A}">
      <dgm:prSet/>
      <dgm:spPr/>
      <dgm:t>
        <a:bodyPr/>
        <a:lstStyle/>
        <a:p>
          <a:endParaRPr lang="en-IN"/>
        </a:p>
      </dgm:t>
    </dgm:pt>
    <dgm:pt modelId="{C6A0133D-12B0-4B61-9971-B6C95E61C0B1}" type="sibTrans" cxnId="{D099D11F-8DB2-4D7D-9152-948F9D5B412A}">
      <dgm:prSet/>
      <dgm:spPr/>
      <dgm:t>
        <a:bodyPr/>
        <a:lstStyle/>
        <a:p>
          <a:endParaRPr lang="en-IN"/>
        </a:p>
      </dgm:t>
    </dgm:pt>
    <dgm:pt modelId="{72BC6E6B-DCCE-4C8E-9958-DC14C73A892D}">
      <dgm:prSet phldrT="[Text]"/>
      <dgm:spPr/>
      <dgm:t>
        <a:bodyPr/>
        <a:lstStyle/>
        <a:p>
          <a:r>
            <a:rPr lang="en-IN" dirty="0"/>
            <a:t>PMABHIM</a:t>
          </a:r>
        </a:p>
      </dgm:t>
    </dgm:pt>
    <dgm:pt modelId="{16E802C6-B580-4BF7-9F25-08052E1F0909}" type="parTrans" cxnId="{F15C8683-51E1-4491-A0E2-4F74D6BB81A6}">
      <dgm:prSet/>
      <dgm:spPr/>
      <dgm:t>
        <a:bodyPr/>
        <a:lstStyle/>
        <a:p>
          <a:endParaRPr lang="en-IN"/>
        </a:p>
      </dgm:t>
    </dgm:pt>
    <dgm:pt modelId="{AE5DF1C1-2FC3-4A04-BB83-BF0F27A1E818}" type="sibTrans" cxnId="{F15C8683-51E1-4491-A0E2-4F74D6BB81A6}">
      <dgm:prSet/>
      <dgm:spPr/>
      <dgm:t>
        <a:bodyPr/>
        <a:lstStyle/>
        <a:p>
          <a:endParaRPr lang="en-IN"/>
        </a:p>
      </dgm:t>
    </dgm:pt>
    <dgm:pt modelId="{CB9CB7CC-881F-4887-BBF1-C78D94518B91}">
      <dgm:prSet phldrT="[Text]"/>
      <dgm:spPr/>
      <dgm:t>
        <a:bodyPr/>
        <a:lstStyle/>
        <a:p>
          <a:r>
            <a:rPr lang="en-IN" dirty="0"/>
            <a:t>NHM</a:t>
          </a:r>
        </a:p>
      </dgm:t>
    </dgm:pt>
    <dgm:pt modelId="{DC6E7DA6-AC8C-4D3C-81F2-CA966DDC09C0}" type="parTrans" cxnId="{9EB751FC-2010-42B3-A41A-40A7074762D0}">
      <dgm:prSet/>
      <dgm:spPr/>
      <dgm:t>
        <a:bodyPr/>
        <a:lstStyle/>
        <a:p>
          <a:endParaRPr lang="en-IN"/>
        </a:p>
      </dgm:t>
    </dgm:pt>
    <dgm:pt modelId="{B32B5396-C791-412F-96AC-88A1123BD977}" type="sibTrans" cxnId="{9EB751FC-2010-42B3-A41A-40A7074762D0}">
      <dgm:prSet/>
      <dgm:spPr/>
      <dgm:t>
        <a:bodyPr/>
        <a:lstStyle/>
        <a:p>
          <a:endParaRPr lang="en-IN"/>
        </a:p>
      </dgm:t>
    </dgm:pt>
    <dgm:pt modelId="{13540169-CA93-481D-8495-1B2CEE67BE15}" type="pres">
      <dgm:prSet presAssocID="{8CA036CB-F7A3-4CD1-BFFF-6D588FA5F82D}" presName="Name0" presStyleCnt="0">
        <dgm:presLayoutVars>
          <dgm:dir/>
          <dgm:animLvl val="lvl"/>
          <dgm:resizeHandles val="exact"/>
        </dgm:presLayoutVars>
      </dgm:prSet>
      <dgm:spPr/>
    </dgm:pt>
    <dgm:pt modelId="{D51370C3-6C54-44E3-94B3-62AA1551C15C}" type="pres">
      <dgm:prSet presAssocID="{8CA036CB-F7A3-4CD1-BFFF-6D588FA5F82D}" presName="dummy" presStyleCnt="0"/>
      <dgm:spPr/>
    </dgm:pt>
    <dgm:pt modelId="{61255215-7AFA-4D07-954E-490E5E6ED66C}" type="pres">
      <dgm:prSet presAssocID="{8CA036CB-F7A3-4CD1-BFFF-6D588FA5F82D}" presName="linH" presStyleCnt="0"/>
      <dgm:spPr/>
    </dgm:pt>
    <dgm:pt modelId="{4AA47BCF-DA2A-4806-861B-7911FBCA258A}" type="pres">
      <dgm:prSet presAssocID="{8CA036CB-F7A3-4CD1-BFFF-6D588FA5F82D}" presName="padding1" presStyleCnt="0"/>
      <dgm:spPr/>
    </dgm:pt>
    <dgm:pt modelId="{7D2ABFE8-C28D-4725-89E0-904887AA7E0D}" type="pres">
      <dgm:prSet presAssocID="{D442CD14-1227-4DBD-B3A4-D5BBB7F16166}" presName="linV" presStyleCnt="0"/>
      <dgm:spPr/>
    </dgm:pt>
    <dgm:pt modelId="{DD137E8E-A345-4EE5-A751-EE6B130E9F4E}" type="pres">
      <dgm:prSet presAssocID="{D442CD14-1227-4DBD-B3A4-D5BBB7F16166}" presName="spVertical1" presStyleCnt="0"/>
      <dgm:spPr/>
    </dgm:pt>
    <dgm:pt modelId="{94CF947D-090F-40A2-8331-731847E9979E}" type="pres">
      <dgm:prSet presAssocID="{D442CD14-1227-4DBD-B3A4-D5BBB7F16166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4AF324D-E122-4D79-9A7A-B3299766A5A9}" type="pres">
      <dgm:prSet presAssocID="{D442CD14-1227-4DBD-B3A4-D5BBB7F16166}" presName="spVertical2" presStyleCnt="0"/>
      <dgm:spPr/>
    </dgm:pt>
    <dgm:pt modelId="{02C49742-BDB7-4697-9A6C-75423BCD8E3D}" type="pres">
      <dgm:prSet presAssocID="{D442CD14-1227-4DBD-B3A4-D5BBB7F16166}" presName="spVertical3" presStyleCnt="0"/>
      <dgm:spPr/>
    </dgm:pt>
    <dgm:pt modelId="{6D7730A1-9FF1-49A9-A6FF-7B9BC5C82165}" type="pres">
      <dgm:prSet presAssocID="{C6A0133D-12B0-4B61-9971-B6C95E61C0B1}" presName="space" presStyleCnt="0"/>
      <dgm:spPr/>
    </dgm:pt>
    <dgm:pt modelId="{86471C36-0FA6-4A9C-9146-405EB52045B8}" type="pres">
      <dgm:prSet presAssocID="{72BC6E6B-DCCE-4C8E-9958-DC14C73A892D}" presName="linV" presStyleCnt="0"/>
      <dgm:spPr/>
    </dgm:pt>
    <dgm:pt modelId="{42B73F6B-8F70-44B9-9FA4-9616E1ED7644}" type="pres">
      <dgm:prSet presAssocID="{72BC6E6B-DCCE-4C8E-9958-DC14C73A892D}" presName="spVertical1" presStyleCnt="0"/>
      <dgm:spPr/>
    </dgm:pt>
    <dgm:pt modelId="{EA233A5C-1E2B-4145-B70D-EC5228D10B12}" type="pres">
      <dgm:prSet presAssocID="{72BC6E6B-DCCE-4C8E-9958-DC14C73A892D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E5A3B35-59D9-43C9-9022-1C9238A04628}" type="pres">
      <dgm:prSet presAssocID="{72BC6E6B-DCCE-4C8E-9958-DC14C73A892D}" presName="spVertical2" presStyleCnt="0"/>
      <dgm:spPr/>
    </dgm:pt>
    <dgm:pt modelId="{146F2614-CBED-41C7-8A77-C4E1B63B6589}" type="pres">
      <dgm:prSet presAssocID="{72BC6E6B-DCCE-4C8E-9958-DC14C73A892D}" presName="spVertical3" presStyleCnt="0"/>
      <dgm:spPr/>
    </dgm:pt>
    <dgm:pt modelId="{7269D7A7-6101-45EF-AA11-3B60E7A95762}" type="pres">
      <dgm:prSet presAssocID="{AE5DF1C1-2FC3-4A04-BB83-BF0F27A1E818}" presName="space" presStyleCnt="0"/>
      <dgm:spPr/>
    </dgm:pt>
    <dgm:pt modelId="{FF6D3157-B0B7-44DB-8ADC-070EA9D27564}" type="pres">
      <dgm:prSet presAssocID="{CB9CB7CC-881F-4887-BBF1-C78D94518B91}" presName="linV" presStyleCnt="0"/>
      <dgm:spPr/>
    </dgm:pt>
    <dgm:pt modelId="{B9B9732A-5C50-40AD-9B59-D7855BEA2BCB}" type="pres">
      <dgm:prSet presAssocID="{CB9CB7CC-881F-4887-BBF1-C78D94518B91}" presName="spVertical1" presStyleCnt="0"/>
      <dgm:spPr/>
    </dgm:pt>
    <dgm:pt modelId="{0551246E-6F6C-4D7A-98E8-4C886772BF36}" type="pres">
      <dgm:prSet presAssocID="{CB9CB7CC-881F-4887-BBF1-C78D94518B91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D05988B-C1FB-4D5C-9B7A-1A579F582C10}" type="pres">
      <dgm:prSet presAssocID="{CB9CB7CC-881F-4887-BBF1-C78D94518B91}" presName="spVertical2" presStyleCnt="0"/>
      <dgm:spPr/>
    </dgm:pt>
    <dgm:pt modelId="{EF6C8CC3-DC0B-4845-93EC-4D333768D695}" type="pres">
      <dgm:prSet presAssocID="{CB9CB7CC-881F-4887-BBF1-C78D94518B91}" presName="spVertical3" presStyleCnt="0"/>
      <dgm:spPr/>
    </dgm:pt>
    <dgm:pt modelId="{69D0AE25-6985-4148-8B29-847221F8E6B2}" type="pres">
      <dgm:prSet presAssocID="{8CA036CB-F7A3-4CD1-BFFF-6D588FA5F82D}" presName="padding2" presStyleCnt="0"/>
      <dgm:spPr/>
    </dgm:pt>
    <dgm:pt modelId="{A5365EF0-C567-42E6-8B30-28D87AF19E13}" type="pres">
      <dgm:prSet presAssocID="{8CA036CB-F7A3-4CD1-BFFF-6D588FA5F82D}" presName="negArrow" presStyleCnt="0"/>
      <dgm:spPr/>
    </dgm:pt>
    <dgm:pt modelId="{1BECEF95-7428-4EEF-A38D-1CB23D7820A7}" type="pres">
      <dgm:prSet presAssocID="{8CA036CB-F7A3-4CD1-BFFF-6D588FA5F82D}" presName="backgroundArrow" presStyleLbl="node1" presStyleIdx="0" presStyleCnt="1" custScaleY="76978" custLinFactNeighborX="747" custLinFactNeighborY="514"/>
      <dgm:spPr/>
    </dgm:pt>
  </dgm:ptLst>
  <dgm:cxnLst>
    <dgm:cxn modelId="{D099D11F-8DB2-4D7D-9152-948F9D5B412A}" srcId="{8CA036CB-F7A3-4CD1-BFFF-6D588FA5F82D}" destId="{D442CD14-1227-4DBD-B3A4-D5BBB7F16166}" srcOrd="0" destOrd="0" parTransId="{D134C1DD-E75E-4F97-A775-818B8835CA16}" sibTransId="{C6A0133D-12B0-4B61-9971-B6C95E61C0B1}"/>
    <dgm:cxn modelId="{8321EC41-E523-4382-8C3C-F47925B80BDD}" type="presOf" srcId="{72BC6E6B-DCCE-4C8E-9958-DC14C73A892D}" destId="{EA233A5C-1E2B-4145-B70D-EC5228D10B12}" srcOrd="0" destOrd="0" presId="urn:microsoft.com/office/officeart/2005/8/layout/hProcess3"/>
    <dgm:cxn modelId="{62E7E862-882E-4128-AB8D-88E268EB20F7}" type="presOf" srcId="{8CA036CB-F7A3-4CD1-BFFF-6D588FA5F82D}" destId="{13540169-CA93-481D-8495-1B2CEE67BE15}" srcOrd="0" destOrd="0" presId="urn:microsoft.com/office/officeart/2005/8/layout/hProcess3"/>
    <dgm:cxn modelId="{21C0CB4F-6124-4C84-A839-8A1CBDCEDDDE}" type="presOf" srcId="{D442CD14-1227-4DBD-B3A4-D5BBB7F16166}" destId="{94CF947D-090F-40A2-8331-731847E9979E}" srcOrd="0" destOrd="0" presId="urn:microsoft.com/office/officeart/2005/8/layout/hProcess3"/>
    <dgm:cxn modelId="{F15C8683-51E1-4491-A0E2-4F74D6BB81A6}" srcId="{8CA036CB-F7A3-4CD1-BFFF-6D588FA5F82D}" destId="{72BC6E6B-DCCE-4C8E-9958-DC14C73A892D}" srcOrd="1" destOrd="0" parTransId="{16E802C6-B580-4BF7-9F25-08052E1F0909}" sibTransId="{AE5DF1C1-2FC3-4A04-BB83-BF0F27A1E818}"/>
    <dgm:cxn modelId="{F562FBC5-A94F-49A1-AF59-4A5A03B5F923}" type="presOf" srcId="{CB9CB7CC-881F-4887-BBF1-C78D94518B91}" destId="{0551246E-6F6C-4D7A-98E8-4C886772BF36}" srcOrd="0" destOrd="0" presId="urn:microsoft.com/office/officeart/2005/8/layout/hProcess3"/>
    <dgm:cxn modelId="{9EB751FC-2010-42B3-A41A-40A7074762D0}" srcId="{8CA036CB-F7A3-4CD1-BFFF-6D588FA5F82D}" destId="{CB9CB7CC-881F-4887-BBF1-C78D94518B91}" srcOrd="2" destOrd="0" parTransId="{DC6E7DA6-AC8C-4D3C-81F2-CA966DDC09C0}" sibTransId="{B32B5396-C791-412F-96AC-88A1123BD977}"/>
    <dgm:cxn modelId="{095D79DF-74D3-4919-9247-EAC642434770}" type="presParOf" srcId="{13540169-CA93-481D-8495-1B2CEE67BE15}" destId="{D51370C3-6C54-44E3-94B3-62AA1551C15C}" srcOrd="0" destOrd="0" presId="urn:microsoft.com/office/officeart/2005/8/layout/hProcess3"/>
    <dgm:cxn modelId="{6190C77B-5481-4B22-83E0-BD20C311B093}" type="presParOf" srcId="{13540169-CA93-481D-8495-1B2CEE67BE15}" destId="{61255215-7AFA-4D07-954E-490E5E6ED66C}" srcOrd="1" destOrd="0" presId="urn:microsoft.com/office/officeart/2005/8/layout/hProcess3"/>
    <dgm:cxn modelId="{1CFF2907-2328-4DD9-990D-6CF2A0B2C4B7}" type="presParOf" srcId="{61255215-7AFA-4D07-954E-490E5E6ED66C}" destId="{4AA47BCF-DA2A-4806-861B-7911FBCA258A}" srcOrd="0" destOrd="0" presId="urn:microsoft.com/office/officeart/2005/8/layout/hProcess3"/>
    <dgm:cxn modelId="{4ADF37E5-7E46-483B-A09E-A550C08624F6}" type="presParOf" srcId="{61255215-7AFA-4D07-954E-490E5E6ED66C}" destId="{7D2ABFE8-C28D-4725-89E0-904887AA7E0D}" srcOrd="1" destOrd="0" presId="urn:microsoft.com/office/officeart/2005/8/layout/hProcess3"/>
    <dgm:cxn modelId="{99238FA1-8185-4A20-B976-76CAEFDEAC72}" type="presParOf" srcId="{7D2ABFE8-C28D-4725-89E0-904887AA7E0D}" destId="{DD137E8E-A345-4EE5-A751-EE6B130E9F4E}" srcOrd="0" destOrd="0" presId="urn:microsoft.com/office/officeart/2005/8/layout/hProcess3"/>
    <dgm:cxn modelId="{BAE173AF-1B0C-48F4-AC33-A42A3B0E37D9}" type="presParOf" srcId="{7D2ABFE8-C28D-4725-89E0-904887AA7E0D}" destId="{94CF947D-090F-40A2-8331-731847E9979E}" srcOrd="1" destOrd="0" presId="urn:microsoft.com/office/officeart/2005/8/layout/hProcess3"/>
    <dgm:cxn modelId="{21C2BB74-92E5-47F6-8C65-9AD37BDF251A}" type="presParOf" srcId="{7D2ABFE8-C28D-4725-89E0-904887AA7E0D}" destId="{34AF324D-E122-4D79-9A7A-B3299766A5A9}" srcOrd="2" destOrd="0" presId="urn:microsoft.com/office/officeart/2005/8/layout/hProcess3"/>
    <dgm:cxn modelId="{11E25C0B-2064-4B39-AFAF-C86D9EB97AE4}" type="presParOf" srcId="{7D2ABFE8-C28D-4725-89E0-904887AA7E0D}" destId="{02C49742-BDB7-4697-9A6C-75423BCD8E3D}" srcOrd="3" destOrd="0" presId="urn:microsoft.com/office/officeart/2005/8/layout/hProcess3"/>
    <dgm:cxn modelId="{60FB9EBD-4B36-4FB7-A6DE-67FF257C6C7A}" type="presParOf" srcId="{61255215-7AFA-4D07-954E-490E5E6ED66C}" destId="{6D7730A1-9FF1-49A9-A6FF-7B9BC5C82165}" srcOrd="2" destOrd="0" presId="urn:microsoft.com/office/officeart/2005/8/layout/hProcess3"/>
    <dgm:cxn modelId="{0C0528A7-C4A1-4B47-8F1F-7CD9D01DA264}" type="presParOf" srcId="{61255215-7AFA-4D07-954E-490E5E6ED66C}" destId="{86471C36-0FA6-4A9C-9146-405EB52045B8}" srcOrd="3" destOrd="0" presId="urn:microsoft.com/office/officeart/2005/8/layout/hProcess3"/>
    <dgm:cxn modelId="{FB30DD9B-D0D5-4582-BEC5-DEC260E64B32}" type="presParOf" srcId="{86471C36-0FA6-4A9C-9146-405EB52045B8}" destId="{42B73F6B-8F70-44B9-9FA4-9616E1ED7644}" srcOrd="0" destOrd="0" presId="urn:microsoft.com/office/officeart/2005/8/layout/hProcess3"/>
    <dgm:cxn modelId="{8116D513-55E2-4439-A515-0F69B48C3D9F}" type="presParOf" srcId="{86471C36-0FA6-4A9C-9146-405EB52045B8}" destId="{EA233A5C-1E2B-4145-B70D-EC5228D10B12}" srcOrd="1" destOrd="0" presId="urn:microsoft.com/office/officeart/2005/8/layout/hProcess3"/>
    <dgm:cxn modelId="{177C15B8-3C67-4A9A-91DB-B27DC78115EB}" type="presParOf" srcId="{86471C36-0FA6-4A9C-9146-405EB52045B8}" destId="{7E5A3B35-59D9-43C9-9022-1C9238A04628}" srcOrd="2" destOrd="0" presId="urn:microsoft.com/office/officeart/2005/8/layout/hProcess3"/>
    <dgm:cxn modelId="{2B9EC16E-C894-45BC-817F-BB711B347D3B}" type="presParOf" srcId="{86471C36-0FA6-4A9C-9146-405EB52045B8}" destId="{146F2614-CBED-41C7-8A77-C4E1B63B6589}" srcOrd="3" destOrd="0" presId="urn:microsoft.com/office/officeart/2005/8/layout/hProcess3"/>
    <dgm:cxn modelId="{65B025B0-0C21-4B57-A334-3608263CC532}" type="presParOf" srcId="{61255215-7AFA-4D07-954E-490E5E6ED66C}" destId="{7269D7A7-6101-45EF-AA11-3B60E7A95762}" srcOrd="4" destOrd="0" presId="urn:microsoft.com/office/officeart/2005/8/layout/hProcess3"/>
    <dgm:cxn modelId="{9D0440BB-ED4A-48E5-A32F-384642CCBDA2}" type="presParOf" srcId="{61255215-7AFA-4D07-954E-490E5E6ED66C}" destId="{FF6D3157-B0B7-44DB-8ADC-070EA9D27564}" srcOrd="5" destOrd="0" presId="urn:microsoft.com/office/officeart/2005/8/layout/hProcess3"/>
    <dgm:cxn modelId="{8F727262-1325-4CF6-B9C5-5B9E16321117}" type="presParOf" srcId="{FF6D3157-B0B7-44DB-8ADC-070EA9D27564}" destId="{B9B9732A-5C50-40AD-9B59-D7855BEA2BCB}" srcOrd="0" destOrd="0" presId="urn:microsoft.com/office/officeart/2005/8/layout/hProcess3"/>
    <dgm:cxn modelId="{C8BD7E4C-1098-4CA6-BC12-2E7E5EADB333}" type="presParOf" srcId="{FF6D3157-B0B7-44DB-8ADC-070EA9D27564}" destId="{0551246E-6F6C-4D7A-98E8-4C886772BF36}" srcOrd="1" destOrd="0" presId="urn:microsoft.com/office/officeart/2005/8/layout/hProcess3"/>
    <dgm:cxn modelId="{B9CB9F8A-9B24-4E99-BCFD-B209882561D1}" type="presParOf" srcId="{FF6D3157-B0B7-44DB-8ADC-070EA9D27564}" destId="{2D05988B-C1FB-4D5C-9B7A-1A579F582C10}" srcOrd="2" destOrd="0" presId="urn:microsoft.com/office/officeart/2005/8/layout/hProcess3"/>
    <dgm:cxn modelId="{EB985CFF-E7C9-496E-A45A-60B296497F32}" type="presParOf" srcId="{FF6D3157-B0B7-44DB-8ADC-070EA9D27564}" destId="{EF6C8CC3-DC0B-4845-93EC-4D333768D695}" srcOrd="3" destOrd="0" presId="urn:microsoft.com/office/officeart/2005/8/layout/hProcess3"/>
    <dgm:cxn modelId="{DBDC81F8-E922-402F-A923-AE0E6FA1D245}" type="presParOf" srcId="{61255215-7AFA-4D07-954E-490E5E6ED66C}" destId="{69D0AE25-6985-4148-8B29-847221F8E6B2}" srcOrd="6" destOrd="0" presId="urn:microsoft.com/office/officeart/2005/8/layout/hProcess3"/>
    <dgm:cxn modelId="{27523780-EDAB-4F62-88D8-189314DAB79F}" type="presParOf" srcId="{61255215-7AFA-4D07-954E-490E5E6ED66C}" destId="{A5365EF0-C567-42E6-8B30-28D87AF19E13}" srcOrd="7" destOrd="0" presId="urn:microsoft.com/office/officeart/2005/8/layout/hProcess3"/>
    <dgm:cxn modelId="{DF897184-23B2-4AA6-B098-001472CBEC4E}" type="presParOf" srcId="{61255215-7AFA-4D07-954E-490E5E6ED66C}" destId="{1BECEF95-7428-4EEF-A38D-1CB23D7820A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CEF95-7428-4EEF-A38D-1CB23D7820A7}">
      <dsp:nvSpPr>
        <dsp:cNvPr id="0" name=""/>
        <dsp:cNvSpPr/>
      </dsp:nvSpPr>
      <dsp:spPr>
        <a:xfrm>
          <a:off x="0" y="28499"/>
          <a:ext cx="10515600" cy="216154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1246E-6F6C-4D7A-98E8-4C886772BF36}">
      <dsp:nvSpPr>
        <dsp:cNvPr id="0" name=""/>
        <dsp:cNvSpPr/>
      </dsp:nvSpPr>
      <dsp:spPr>
        <a:xfrm>
          <a:off x="7172532" y="716066"/>
          <a:ext cx="2634034" cy="14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6240" rIns="0" bIns="39624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NHM</a:t>
          </a:r>
        </a:p>
      </dsp:txBody>
      <dsp:txXfrm>
        <a:off x="7172532" y="716066"/>
        <a:ext cx="2634034" cy="1404000"/>
      </dsp:txXfrm>
    </dsp:sp>
    <dsp:sp modelId="{EA233A5C-1E2B-4145-B70D-EC5228D10B12}">
      <dsp:nvSpPr>
        <dsp:cNvPr id="0" name=""/>
        <dsp:cNvSpPr/>
      </dsp:nvSpPr>
      <dsp:spPr>
        <a:xfrm>
          <a:off x="4011690" y="716066"/>
          <a:ext cx="2634034" cy="14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6240" rIns="0" bIns="39624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PMABHIM</a:t>
          </a:r>
        </a:p>
      </dsp:txBody>
      <dsp:txXfrm>
        <a:off x="4011690" y="716066"/>
        <a:ext cx="2634034" cy="1404000"/>
      </dsp:txXfrm>
    </dsp:sp>
    <dsp:sp modelId="{94CF947D-090F-40A2-8331-731847E9979E}">
      <dsp:nvSpPr>
        <dsp:cNvPr id="0" name=""/>
        <dsp:cNvSpPr/>
      </dsp:nvSpPr>
      <dsp:spPr>
        <a:xfrm>
          <a:off x="850849" y="716066"/>
          <a:ext cx="2634034" cy="14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6240" rIns="0" bIns="39624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15</a:t>
          </a:r>
          <a:r>
            <a:rPr lang="en-IN" sz="3900" kern="1200" baseline="30000" dirty="0"/>
            <a:t>th</a:t>
          </a:r>
          <a:r>
            <a:rPr lang="en-IN" sz="3900" kern="1200" dirty="0"/>
            <a:t> FC</a:t>
          </a:r>
        </a:p>
      </dsp:txBody>
      <dsp:txXfrm>
        <a:off x="850849" y="716066"/>
        <a:ext cx="2634034" cy="14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B350-FC87-4AA3-9F77-CC7CBC7DDDD3}" type="datetimeFigureOut">
              <a:rPr lang="en-IN" smtClean="0"/>
              <a:t>04-07-22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582B2-1274-4E8B-B3BE-E6F5B95CBE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74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81 Allied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582B2-1274-4E8B-B3BE-E6F5B95CBEA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1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7DE7-46CB-99D8-27FA-234F2E02E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BF6A0-507A-8DB9-6FCA-DD1B8B9E4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72B7-7FC6-00CA-9B03-2D75F3F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7C45-4170-4F45-9D00-30BC45F47EA0}" type="datetime1">
              <a:rPr lang="en-IN" smtClean="0"/>
              <a:t>04-07-22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6C6E-B3E5-157F-AB80-03952449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1B717-1847-ED2D-AEB5-7093FD23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29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7DF1-6354-FFD8-FC1B-D6EC9C7B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00BF-3C21-417B-38E8-AEE90505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F7899-C598-AEFF-C40F-D3C80184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63FD-940F-436D-83FD-7843BA805411}" type="datetime1">
              <a:rPr lang="en-IN" smtClean="0"/>
              <a:t>04-07-22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3B57-EAB4-04B4-33D1-8A303DA8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690E-2D55-98AF-6C66-0F80C40F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89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434E-6AFE-8653-A994-D319BB916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7800E-93A2-9A71-38C7-420F1D4BA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29136-0150-566C-6784-F0342C7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A3CF-A577-4441-A5F5-AE44948A8A72}" type="datetime1">
              <a:rPr lang="en-IN" smtClean="0"/>
              <a:t>04-07-22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80CFD-94BF-BA7E-2D0D-3513ED1C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B23F-2743-6D2A-8FA8-1B9BC570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07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623E-41EE-12F1-5ED3-E89E6EEC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CC2A-ADC8-7A3E-A996-A0191375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05C42-0A7A-59FE-8E50-552D76C1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690-A2CC-4675-8DBE-A5542B45B2A1}" type="datetime1">
              <a:rPr lang="en-IN" smtClean="0"/>
              <a:t>04-07-22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FC3F6-1EAB-79D2-B00B-6E0262AB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CC738-E7A2-7E25-3DCC-4CC423D4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0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A1B8-34E5-2B96-D612-4A2FEF36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4552F-EDEF-8379-1E5E-6436A1CD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B0A2-9B9A-4887-39D7-CFE42B8A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08C8-59F2-4FFC-A034-F0644E108B88}" type="datetime1">
              <a:rPr lang="en-IN" smtClean="0"/>
              <a:t>04-07-22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E75CF-15C3-E7AC-77DE-D969A4FC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F62E-5B73-5A0C-F4D2-11D7941F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1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D73D-EEAE-1C5A-BBDE-E6ED80FE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62E7-40E4-EB25-EB14-B3BF21163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D514A-4E6F-FF0B-11FF-5C50B039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E7D2-3DA3-6803-93DC-2C5ABA6A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F148-855F-42A2-9079-734484096405}" type="datetime1">
              <a:rPr lang="en-IN" smtClean="0"/>
              <a:t>04-07-22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D417-D45D-A8A2-8077-3B0E2816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F4D42-8113-C76A-F641-A100D8B6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98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F4E3-ABFB-A660-0985-7EADB1E2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A5F-4543-D1B6-31BD-D530A7280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0A3A5-72B6-559A-07CB-1E8F5AC39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58B21-C909-69C8-7874-3650FF293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CFEF8-CCD2-4953-6D5B-3804B361B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CDE21-2C8B-06E3-045D-D1AC4DCF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9A7E-1227-4B0F-9DEA-C7C3F2A6AC7E}" type="datetime1">
              <a:rPr lang="en-IN" smtClean="0"/>
              <a:t>04-07-22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7FB02-DCC3-14DE-BAB9-D04C2756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8DA65-9C38-A11E-2165-12E18D99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4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AE03-50E6-C15D-177B-79AEFBCD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017EA-6AAE-37F8-6234-A82C9A9A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C9FA-AFE2-420F-82D9-5BF755F22B66}" type="datetime1">
              <a:rPr lang="en-IN" smtClean="0"/>
              <a:t>04-07-22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5353-7DF9-6D1F-7035-C569B292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71DD2-2D95-1375-185A-0E1C0682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7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2E82C-5949-6E13-5F60-2A2F4A4F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24DD-EA39-4BE4-922A-7BA1232AD736}" type="datetime1">
              <a:rPr lang="en-IN" smtClean="0"/>
              <a:t>04-07-22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B07C9-F41A-2DAF-006C-CBBD669B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4FFB-FC4D-6D8E-DAB6-CD66B38C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60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E788-5EED-3C44-448D-9109CC4D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0511-8D41-E7DE-6AC8-130DBF9B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16ED2-8E69-74F8-2B3B-A8A16CB5F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981D3-1341-7B2B-1176-26316096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A312-38B1-4E03-A479-C871DBBDD78C}" type="datetime1">
              <a:rPr lang="en-IN" smtClean="0"/>
              <a:t>04-07-22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22A7-6655-8E64-5DCD-1C59D633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4E83D-A885-6EB7-11F6-B0D7A107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41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01A2-1D5C-6A5A-2A57-BE0D4ABF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8727A-34F1-C3DE-6D92-174487F6B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DC63F-F0C1-92D2-2ECF-7118B0A45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2AD53-B0AF-0810-7D13-C1A80385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D80-7278-482E-8DE5-74CDECA3D1CD}" type="datetime1">
              <a:rPr lang="en-IN" smtClean="0"/>
              <a:t>04-07-22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23244-0A98-0744-1719-5318FDEC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27BF2-E06C-89F5-42B6-02C7CAF2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01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16EC6-ED28-8D75-5CCD-ACD08BF6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0BA0D-6D8F-DB43-9978-1D264830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2E2F4-1E73-47A7-7B17-E2070291D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9CA8-5A11-4698-AA1D-293C9ABADCA9}" type="datetime1">
              <a:rPr lang="en-IN" smtClean="0"/>
              <a:t>04-07-22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8C932-1355-6D9E-AFB7-1C3C437B3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HRH HPIP NHSRC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0AD30-6F99-7351-9577-3704ED421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B529-ED9D-4F37-967C-92005857A7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83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CA271C-9B86-11F3-9E8F-67222AF8E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746550" cy="3376167"/>
          </a:xfrm>
        </p:spPr>
        <p:txBody>
          <a:bodyPr>
            <a:normAutofit/>
          </a:bodyPr>
          <a:lstStyle/>
          <a:p>
            <a:pPr algn="l"/>
            <a:r>
              <a:rPr lang="en-IN" sz="4700" dirty="0"/>
              <a:t>Comprehensive Planning for HRH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1D015C43-499D-53D8-39CD-0276A0A5E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383" y="4735627"/>
            <a:ext cx="4381913" cy="1349289"/>
          </a:xfrm>
        </p:spPr>
        <p:txBody>
          <a:bodyPr>
            <a:normAutofit/>
          </a:bodyPr>
          <a:lstStyle/>
          <a:p>
            <a:r>
              <a:rPr lang="en-IN" dirty="0"/>
              <a:t>Mona Gupta</a:t>
            </a:r>
          </a:p>
          <a:p>
            <a:r>
              <a:rPr lang="en-IN" dirty="0"/>
              <a:t>Advisor HRH HPIP NHSRC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en placed on top of a signature line">
            <a:extLst>
              <a:ext uri="{FF2B5EF4-FFF2-40B4-BE49-F238E27FC236}">
                <a16:creationId xmlns:a16="http://schemas.microsoft.com/office/drawing/2014/main" id="{8F520973-03EB-87A7-EB2A-C1AE5DC0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35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77C93-D97F-87AF-314B-76C6E7B2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1E998-EE03-E923-D1A2-94FAB0DC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36C6-DFE1-3740-F2E5-266AD5E4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Leveraging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AB10-9F7E-CC23-DAE0-7851A314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2699"/>
            <a:ext cx="11127537" cy="4634264"/>
          </a:xfrm>
        </p:spPr>
        <p:txBody>
          <a:bodyPr>
            <a:noAutofit/>
          </a:bodyPr>
          <a:lstStyle/>
          <a:p>
            <a:r>
              <a:rPr lang="en-IN" sz="2400" dirty="0"/>
              <a:t>What is the requirement of the district or the State?</a:t>
            </a:r>
          </a:p>
          <a:p>
            <a:endParaRPr lang="en-IN" sz="2400" dirty="0"/>
          </a:p>
          <a:p>
            <a:r>
              <a:rPr lang="en-IN" sz="2400" dirty="0"/>
              <a:t>What are the strengths and the mandate of the Agency?</a:t>
            </a:r>
          </a:p>
          <a:p>
            <a:endParaRPr lang="en-IN" sz="2400" dirty="0"/>
          </a:p>
          <a:p>
            <a:r>
              <a:rPr lang="en-IN" sz="2400" dirty="0"/>
              <a:t>Only if these two match could the collaboration be beneficial to the community and the health system and stay longer term.</a:t>
            </a:r>
          </a:p>
          <a:p>
            <a:endParaRPr lang="en-IN" sz="2400" dirty="0"/>
          </a:p>
          <a:p>
            <a:r>
              <a:rPr lang="en-IN" sz="2400" dirty="0"/>
              <a:t>PPP: not as a general strategy but to be leveraged where required in the form of Strategic Purchase. E.g. Assam’s Boat Clinics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Do not transplant innovations/ideas from other settings without a pilot testing in your context and a good evaluation</a:t>
            </a:r>
          </a:p>
          <a:p>
            <a:endParaRPr lang="en-IN" sz="2400" dirty="0"/>
          </a:p>
          <a:p>
            <a:r>
              <a:rPr lang="en-IN" sz="2400" dirty="0"/>
              <a:t>Communicate with your teams in district, blocks and facilities. Letters are not enough. It may not be grievance all the time. It could be a rumour or worry. Uncertainty will drain talent.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3E836-FE8C-A915-B50F-F3F22BE5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7EE0A-0493-575F-28C0-EB1EA870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4CE5-0A42-4F45-5F72-C250D053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4121" cy="1325563"/>
          </a:xfrm>
        </p:spPr>
        <p:txBody>
          <a:bodyPr/>
          <a:lstStyle/>
          <a:p>
            <a:r>
              <a:rPr lang="en-IN" dirty="0"/>
              <a:t>If you fail to plan, you plan to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F08F-ED1C-BB14-BD86-D69D0364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269" cy="4351338"/>
          </a:xfrm>
        </p:spPr>
        <p:txBody>
          <a:bodyPr/>
          <a:lstStyle/>
          <a:p>
            <a:r>
              <a:rPr lang="en-IN" dirty="0"/>
              <a:t>Immediate (within 1 year): Fill up vacancy, find out reasons if vacancies remain</a:t>
            </a:r>
          </a:p>
          <a:p>
            <a:endParaRPr lang="en-IN" dirty="0"/>
          </a:p>
          <a:p>
            <a:r>
              <a:rPr lang="en-IN" dirty="0"/>
              <a:t>Medium(2-3 years): Start planning for posts you will require in 1-3 years</a:t>
            </a:r>
          </a:p>
          <a:p>
            <a:endParaRPr lang="en-IN" dirty="0"/>
          </a:p>
          <a:p>
            <a:r>
              <a:rPr lang="en-IN" dirty="0"/>
              <a:t>Long term(5-10 years and more): Demographic and epidemiological trend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C8E5E-C0C1-68B6-2D5E-87C5671B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D5C44-4E97-2881-6B76-11BFC746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89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8FAB-4C22-5DD7-0E7F-49A86598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096F6-243B-4DB8-C811-D0871602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456B2-CF43-B2FC-2B86-B9D9438A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4FB529-ED9D-4F37-967C-92005857A7F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35A967-9219-9536-315B-55CC1BA41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93175"/>
              </p:ext>
            </p:extLst>
          </p:nvPr>
        </p:nvGraphicFramePr>
        <p:xfrm>
          <a:off x="286101" y="375150"/>
          <a:ext cx="11522562" cy="255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885">
                  <a:extLst>
                    <a:ext uri="{9D8B030D-6E8A-4147-A177-3AD203B41FA5}">
                      <a16:colId xmlns:a16="http://schemas.microsoft.com/office/drawing/2014/main" val="98646073"/>
                    </a:ext>
                  </a:extLst>
                </a:gridCol>
                <a:gridCol w="1089082">
                  <a:extLst>
                    <a:ext uri="{9D8B030D-6E8A-4147-A177-3AD203B41FA5}">
                      <a16:colId xmlns:a16="http://schemas.microsoft.com/office/drawing/2014/main" val="2078300735"/>
                    </a:ext>
                  </a:extLst>
                </a:gridCol>
                <a:gridCol w="1357420">
                  <a:extLst>
                    <a:ext uri="{9D8B030D-6E8A-4147-A177-3AD203B41FA5}">
                      <a16:colId xmlns:a16="http://schemas.microsoft.com/office/drawing/2014/main" val="3905491373"/>
                    </a:ext>
                  </a:extLst>
                </a:gridCol>
                <a:gridCol w="987328">
                  <a:extLst>
                    <a:ext uri="{9D8B030D-6E8A-4147-A177-3AD203B41FA5}">
                      <a16:colId xmlns:a16="http://schemas.microsoft.com/office/drawing/2014/main" val="4150761266"/>
                    </a:ext>
                  </a:extLst>
                </a:gridCol>
                <a:gridCol w="1537090">
                  <a:extLst>
                    <a:ext uri="{9D8B030D-6E8A-4147-A177-3AD203B41FA5}">
                      <a16:colId xmlns:a16="http://schemas.microsoft.com/office/drawing/2014/main" val="553975284"/>
                    </a:ext>
                  </a:extLst>
                </a:gridCol>
                <a:gridCol w="1323916">
                  <a:extLst>
                    <a:ext uri="{9D8B030D-6E8A-4147-A177-3AD203B41FA5}">
                      <a16:colId xmlns:a16="http://schemas.microsoft.com/office/drawing/2014/main" val="1429568095"/>
                    </a:ext>
                  </a:extLst>
                </a:gridCol>
                <a:gridCol w="1559529">
                  <a:extLst>
                    <a:ext uri="{9D8B030D-6E8A-4147-A177-3AD203B41FA5}">
                      <a16:colId xmlns:a16="http://schemas.microsoft.com/office/drawing/2014/main" val="2913444029"/>
                    </a:ext>
                  </a:extLst>
                </a:gridCol>
                <a:gridCol w="1778312">
                  <a:extLst>
                    <a:ext uri="{9D8B030D-6E8A-4147-A177-3AD203B41FA5}">
                      <a16:colId xmlns:a16="http://schemas.microsoft.com/office/drawing/2014/main" val="4035580545"/>
                    </a:ext>
                  </a:extLst>
                </a:gridCol>
              </a:tblGrid>
              <a:tr h="598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 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Required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Sanctioned (R+C)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In-place (R+C)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Vacancy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numbers</a:t>
                      </a: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Vacancy% (S-P)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in numbers</a:t>
                      </a: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Gap% (R-P)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2606203104"/>
                  </a:ext>
                </a:extLst>
              </a:tr>
              <a:tr h="32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MPW (M+F)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1983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1426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1374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4% 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31%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940701777"/>
                  </a:ext>
                </a:extLst>
              </a:tr>
              <a:tr h="32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Nurses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3803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1587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1465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8%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61%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4268637090"/>
                  </a:ext>
                </a:extLst>
              </a:tr>
              <a:tr h="32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Lab Technicians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504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242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227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6%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55%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1674850349"/>
                  </a:ext>
                </a:extLst>
              </a:tr>
              <a:tr h="32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Pharmacists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288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250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243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3%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16%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3223684139"/>
                  </a:ext>
                </a:extLst>
              </a:tr>
              <a:tr h="23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Medical Officers </a:t>
                      </a: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769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597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494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17%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36%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646012442"/>
                  </a:ext>
                </a:extLst>
              </a:tr>
              <a:tr h="32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Specialists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377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380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>
                          <a:effectLst/>
                        </a:rPr>
                        <a:t>194</a:t>
                      </a:r>
                      <a:endParaRPr lang="en-IN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</a:rPr>
                        <a:t>49%</a:t>
                      </a:r>
                      <a:endParaRPr lang="en-IN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114" marR="10811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108114" marR="108114" marT="0" marB="0" anchor="ctr"/>
                </a:tc>
                <a:extLst>
                  <a:ext uri="{0D108BD9-81ED-4DB2-BD59-A6C34878D82A}">
                    <a16:rowId xmlns:a16="http://schemas.microsoft.com/office/drawing/2014/main" val="17425736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75D5AD3-3701-10B2-8EE2-5DD218E55B58}"/>
              </a:ext>
            </a:extLst>
          </p:cNvPr>
          <p:cNvSpPr txBox="1"/>
          <p:nvPr/>
        </p:nvSpPr>
        <p:spPr>
          <a:xfrm>
            <a:off x="787710" y="3949310"/>
            <a:ext cx="10802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Requirement as per IPHS 2022 for existing facilities, assuming all services as mandated are available</a:t>
            </a:r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Training and Leave reserve would add 15% more numbers</a:t>
            </a:r>
          </a:p>
        </p:txBody>
      </p:sp>
    </p:spTree>
    <p:extLst>
      <p:ext uri="{BB962C8B-B14F-4D97-AF65-F5344CB8AC3E}">
        <p14:creationId xmlns:p14="http://schemas.microsoft.com/office/powerpoint/2010/main" val="416875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D240-37D8-6879-542D-BDA443D5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Another Scenario: A bigger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BBFB-8B96-CFC0-E9BE-DA6848E21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Provisions for HRH under PMABHIM and 15</a:t>
            </a:r>
            <a:r>
              <a:rPr lang="en-IN" baseline="30000" dirty="0"/>
              <a:t>th</a:t>
            </a:r>
            <a:r>
              <a:rPr lang="en-IN" dirty="0"/>
              <a:t> FC would give:</a:t>
            </a:r>
          </a:p>
          <a:p>
            <a:endParaRPr lang="en-IN" dirty="0"/>
          </a:p>
          <a:p>
            <a:r>
              <a:rPr lang="en-IN" dirty="0"/>
              <a:t>4867 CHO</a:t>
            </a:r>
          </a:p>
          <a:p>
            <a:r>
              <a:rPr lang="en-IN" dirty="0"/>
              <a:t>2448  MO</a:t>
            </a:r>
          </a:p>
          <a:p>
            <a:r>
              <a:rPr lang="en-IN" dirty="0"/>
              <a:t>2298 MPW (M)</a:t>
            </a:r>
          </a:p>
          <a:p>
            <a:r>
              <a:rPr lang="en-IN" dirty="0"/>
              <a:t>3270 Staff Nurses</a:t>
            </a:r>
          </a:p>
          <a:p>
            <a:r>
              <a:rPr lang="en-IN" dirty="0"/>
              <a:t>888 Specialists</a:t>
            </a:r>
          </a:p>
          <a:p>
            <a:r>
              <a:rPr lang="en-IN" dirty="0"/>
              <a:t>127 Dentists, Optometrists, physiotherapists, counsellors each</a:t>
            </a:r>
          </a:p>
          <a:p>
            <a:r>
              <a:rPr lang="en-IN" dirty="0"/>
              <a:t>284 Epidemiologists, Public Health specialist, </a:t>
            </a:r>
          </a:p>
          <a:p>
            <a:r>
              <a:rPr lang="en-IN" dirty="0"/>
              <a:t>307 Data Managers  </a:t>
            </a:r>
          </a:p>
          <a:p>
            <a:r>
              <a:rPr lang="en-IN" dirty="0"/>
              <a:t>821 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ED4A8-B37F-74A8-EA91-089AB41B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0E02C-05FE-3533-5AB7-21A515AC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19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8662-12F7-EB8B-BA79-506A7D7A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Leveraging each source of funding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0B7D2A-5A65-F3D6-34B9-9FC15B39A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706835"/>
              </p:ext>
            </p:extLst>
          </p:nvPr>
        </p:nvGraphicFramePr>
        <p:xfrm>
          <a:off x="838200" y="1825625"/>
          <a:ext cx="10515600" cy="283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176B1-0710-8F36-C2AD-26A26D4C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CD695-4BBD-951F-B368-F90B859B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14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1B0C7-4B71-CDFC-9F3E-08A0FF26E7CE}"/>
              </a:ext>
            </a:extLst>
          </p:cNvPr>
          <p:cNvSpPr/>
          <p:nvPr/>
        </p:nvSpPr>
        <p:spPr>
          <a:xfrm>
            <a:off x="903180" y="4947858"/>
            <a:ext cx="10187426" cy="504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Less flexible                                                                                                                    More flexible</a:t>
            </a:r>
          </a:p>
        </p:txBody>
      </p:sp>
    </p:spTree>
    <p:extLst>
      <p:ext uri="{BB962C8B-B14F-4D97-AF65-F5344CB8AC3E}">
        <p14:creationId xmlns:p14="http://schemas.microsoft.com/office/powerpoint/2010/main" val="277186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CE85-B491-2E3B-B7C5-34527A85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7B686-C6B9-467E-E4C7-CDD7EE80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7200" dirty="0"/>
              <a:t>Thanks</a:t>
            </a:r>
          </a:p>
          <a:p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AC686-48F3-3A7D-71D1-861E6F2F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IN" sz="1050">
                <a:solidFill>
                  <a:schemeClr val="tx1">
                    <a:lumMod val="75000"/>
                    <a:lumOff val="25000"/>
                  </a:schemeClr>
                </a:solidFill>
              </a:rPr>
              <a:t>HRH HPIP NHSRC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Like">
            <a:extLst>
              <a:ext uri="{FF2B5EF4-FFF2-40B4-BE49-F238E27FC236}">
                <a16:creationId xmlns:a16="http://schemas.microsoft.com/office/drawing/2014/main" id="{86BF913F-F831-7B07-9993-5398A2448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24EAF-86C0-D986-4BB9-30D0A26C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4FB529-ED9D-4F37-967C-92005857A7FC}" type="slidenum">
              <a:rPr lang="en-I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5D17CB-DEAD-A60C-6E60-BC447BA8D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22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174-ABDE-FEB3-A451-06C1D9A9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Elephant in the room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88AA0-FDC8-D589-B2C4-F2E457CA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E0360-5759-433A-934C-81761C95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34FB529-ED9D-4F37-967C-92005857A7F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0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613CF5-ED9E-47ED-3158-96D78846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IN" sz="7200" dirty="0"/>
              <a:t>Why HRH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169A1-BBAF-96D2-81A4-10C3CF0B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390240" cy="2800395"/>
          </a:xfrm>
        </p:spPr>
        <p:txBody>
          <a:bodyPr anchor="t">
            <a:normAutofit/>
          </a:bodyPr>
          <a:lstStyle/>
          <a:p>
            <a:r>
              <a:rPr lang="en-IN" sz="2400" dirty="0"/>
              <a:t>Must for moving other pillars of Health systems: Service delivery, Access to Medicines, Leadership and Governance, Health Information System, Finance</a:t>
            </a:r>
          </a:p>
          <a:p>
            <a:endParaRPr lang="en-IN" sz="2400" dirty="0"/>
          </a:p>
          <a:p>
            <a:r>
              <a:rPr lang="en-IN" sz="2400" dirty="0"/>
              <a:t> Not only for health but </a:t>
            </a:r>
            <a:r>
              <a:rPr lang="en-GB" sz="2400" b="0" i="0" u="none" strike="noStrike" baseline="0" dirty="0">
                <a:solidFill>
                  <a:srgbClr val="231F20"/>
                </a:solidFill>
                <a:latin typeface="Univers-Light"/>
              </a:rPr>
              <a:t>poverty reduction, quality education, decent work, inclusive economic growth and </a:t>
            </a:r>
            <a:r>
              <a:rPr lang="en-IN" sz="2400" b="0" i="0" u="none" strike="noStrike" baseline="0" dirty="0">
                <a:solidFill>
                  <a:srgbClr val="231F20"/>
                </a:solidFill>
                <a:latin typeface="Univers-Light"/>
              </a:rPr>
              <a:t>gender equality</a:t>
            </a:r>
            <a:endParaRPr lang="en-IN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A9F74-4F98-D0F9-0F5B-C6DE4708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772A883-C8A6-7C0F-10EB-BD02675C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80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5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CA271C-9B86-11F3-9E8F-67222AF8E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6" y="723406"/>
            <a:ext cx="3573413" cy="5482468"/>
          </a:xfrm>
          <a:solidFill>
            <a:schemeClr val="accent4"/>
          </a:solidFill>
        </p:spPr>
        <p:txBody>
          <a:bodyPr anchor="b">
            <a:normAutofit fontScale="90000"/>
          </a:bodyPr>
          <a:lstStyle/>
          <a:p>
            <a:br>
              <a:rPr lang="en-IN" sz="4400" b="1" dirty="0"/>
            </a:br>
            <a:br>
              <a:rPr lang="en-IN" sz="4400" b="1" dirty="0"/>
            </a:br>
            <a:r>
              <a:rPr lang="en-IN" sz="4400" b="1" dirty="0"/>
              <a:t>Fundamentals</a:t>
            </a:r>
            <a:br>
              <a:rPr lang="en-IN" sz="4400" b="1" dirty="0"/>
            </a:br>
            <a:r>
              <a:rPr lang="en-IN" sz="4400" b="1" dirty="0"/>
              <a:t> of </a:t>
            </a:r>
            <a:br>
              <a:rPr lang="en-IN" sz="4400" b="1" dirty="0"/>
            </a:br>
            <a:r>
              <a:rPr lang="en-IN" sz="4400" b="1" dirty="0"/>
              <a:t>Planning</a:t>
            </a:r>
            <a:br>
              <a:rPr lang="en-IN" sz="4400" b="1" dirty="0"/>
            </a:br>
            <a:br>
              <a:rPr lang="en-IN" sz="4400" b="1" dirty="0"/>
            </a:br>
            <a:br>
              <a:rPr lang="en-IN" sz="4400" b="1" dirty="0"/>
            </a:br>
            <a:br>
              <a:rPr lang="en-IN" sz="4400" b="1" dirty="0"/>
            </a:br>
            <a:endParaRPr lang="en-IN" sz="4400" b="1" dirty="0"/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D4B9B88F-3122-A169-CEF9-B2F14B68F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652126"/>
            <a:ext cx="6631341" cy="55537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8FE66F-1E46-1FAF-FC14-683108ED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454" y="6371549"/>
            <a:ext cx="3220916" cy="345796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N" dirty="0">
                <a:solidFill>
                  <a:schemeClr val="tx1">
                    <a:alpha val="60000"/>
                  </a:schemeClr>
                </a:solidFill>
              </a:rPr>
              <a:t>HRH HPIP NHSRC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E9808-505F-9D6C-3A97-D10267DB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4FB529-ED9D-4F37-967C-92005857A7FC}" type="slidenum">
              <a:rPr lang="en-IN">
                <a:solidFill>
                  <a:srgbClr val="000000">
                    <a:alpha val="60000"/>
                  </a:srgb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IN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B744-7F4F-5B1E-47A3-04008FDE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78F-8233-44F0-258C-3D7015290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Data : </a:t>
            </a:r>
          </a:p>
          <a:p>
            <a:pPr lvl="1"/>
            <a:r>
              <a:rPr lang="en-IN" dirty="0"/>
              <a:t>How reliable</a:t>
            </a:r>
          </a:p>
          <a:p>
            <a:pPr lvl="1"/>
            <a:r>
              <a:rPr lang="en-IN" dirty="0"/>
              <a:t>How updated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/>
              <a:t>Time to get it reasonably robust: e-Samiksha, Pragati, NITI SHI,</a:t>
            </a:r>
          </a:p>
          <a:p>
            <a:pPr lvl="1"/>
            <a:r>
              <a:rPr lang="en-IN" dirty="0"/>
              <a:t> Conditionalities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EA851-4D6A-2644-AEC4-BB50C3F3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2066A-42DE-E3E1-56FC-DF3B606D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44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C5C5-7AD9-E90D-DBD1-70E63BC8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Where do we want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9326-28E3-026F-6485-336BDC8AB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0753"/>
            <a:ext cx="5181600" cy="414621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HRH Forecasting</a:t>
            </a:r>
          </a:p>
          <a:p>
            <a:pPr lvl="1"/>
            <a:r>
              <a:rPr lang="en-IN" dirty="0"/>
              <a:t>In terms of numbers</a:t>
            </a:r>
          </a:p>
          <a:p>
            <a:pPr lvl="1"/>
            <a:r>
              <a:rPr lang="en-IN" dirty="0"/>
              <a:t>Skill mix</a:t>
            </a:r>
          </a:p>
          <a:p>
            <a:r>
              <a:rPr lang="en-IN" dirty="0"/>
              <a:t>Standards</a:t>
            </a:r>
          </a:p>
          <a:p>
            <a:r>
              <a:rPr lang="en-IN" dirty="0"/>
              <a:t>Work -Load Indicators for Staffing Needs</a:t>
            </a:r>
          </a:p>
          <a:p>
            <a:r>
              <a:rPr lang="en-IN" dirty="0"/>
              <a:t>Time motion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53D95-A56D-2C03-C7EA-02983C64F8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Demography, burden of disease</a:t>
            </a:r>
          </a:p>
          <a:p>
            <a:r>
              <a:rPr lang="en-IN" dirty="0"/>
              <a:t>Referral chain</a:t>
            </a:r>
          </a:p>
          <a:p>
            <a:r>
              <a:rPr lang="en-IN" dirty="0"/>
              <a:t>Health seeking behaviour</a:t>
            </a:r>
          </a:p>
          <a:p>
            <a:r>
              <a:rPr lang="en-IN" dirty="0"/>
              <a:t>Level of productivity</a:t>
            </a:r>
          </a:p>
          <a:p>
            <a:r>
              <a:rPr lang="en-IN" dirty="0"/>
              <a:t>Work timings</a:t>
            </a:r>
          </a:p>
          <a:p>
            <a:r>
              <a:rPr lang="en-IN" dirty="0"/>
              <a:t>Equipment: semi-automatic, automatic</a:t>
            </a:r>
          </a:p>
          <a:p>
            <a:r>
              <a:rPr lang="en-IN" dirty="0"/>
              <a:t>Digitization</a:t>
            </a:r>
          </a:p>
          <a:p>
            <a:r>
              <a:rPr lang="en-IN" dirty="0"/>
              <a:t>Task sharing and task shifting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CFBC0-5FDB-7F16-BBDB-5E74C28C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A236C-DBB1-7C48-59FE-704C8CCE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90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9">
            <a:extLst>
              <a:ext uri="{FF2B5EF4-FFF2-40B4-BE49-F238E27FC236}">
                <a16:creationId xmlns:a16="http://schemas.microsoft.com/office/drawing/2014/main" id="{00CB390D-8AB9-4E7F-8854-BBE53AF15B0D}"/>
              </a:ext>
            </a:extLst>
          </p:cNvPr>
          <p:cNvSpPr/>
          <p:nvPr/>
        </p:nvSpPr>
        <p:spPr>
          <a:xfrm rot="5400000" flipV="1">
            <a:off x="5629279" y="2549715"/>
            <a:ext cx="4004540" cy="1006281"/>
          </a:xfrm>
          <a:custGeom>
            <a:avLst/>
            <a:gdLst>
              <a:gd name="connsiteX0" fmla="*/ 0 w 5083237"/>
              <a:gd name="connsiteY0" fmla="*/ 0 h 980375"/>
              <a:gd name="connsiteX1" fmla="*/ 5083237 w 5083237"/>
              <a:gd name="connsiteY1" fmla="*/ 0 h 980375"/>
              <a:gd name="connsiteX2" fmla="*/ 5083237 w 5083237"/>
              <a:gd name="connsiteY2" fmla="*/ 980375 h 980375"/>
              <a:gd name="connsiteX3" fmla="*/ 0 w 5083237"/>
              <a:gd name="connsiteY3" fmla="*/ 980375 h 980375"/>
              <a:gd name="connsiteX4" fmla="*/ 0 w 5083237"/>
              <a:gd name="connsiteY4" fmla="*/ 0 h 980375"/>
              <a:gd name="connsiteX0" fmla="*/ 0 w 6102741"/>
              <a:gd name="connsiteY0" fmla="*/ 0 h 980375"/>
              <a:gd name="connsiteX1" fmla="*/ 6102741 w 6102741"/>
              <a:gd name="connsiteY1" fmla="*/ 0 h 980375"/>
              <a:gd name="connsiteX2" fmla="*/ 5083237 w 6102741"/>
              <a:gd name="connsiteY2" fmla="*/ 980375 h 980375"/>
              <a:gd name="connsiteX3" fmla="*/ 0 w 6102741"/>
              <a:gd name="connsiteY3" fmla="*/ 980375 h 980375"/>
              <a:gd name="connsiteX4" fmla="*/ 0 w 6102741"/>
              <a:gd name="connsiteY4" fmla="*/ 0 h 980375"/>
              <a:gd name="connsiteX0" fmla="*/ 987972 w 7090713"/>
              <a:gd name="connsiteY0" fmla="*/ 0 h 980375"/>
              <a:gd name="connsiteX1" fmla="*/ 7090713 w 7090713"/>
              <a:gd name="connsiteY1" fmla="*/ 0 h 980375"/>
              <a:gd name="connsiteX2" fmla="*/ 6071209 w 7090713"/>
              <a:gd name="connsiteY2" fmla="*/ 980375 h 980375"/>
              <a:gd name="connsiteX3" fmla="*/ 0 w 7090713"/>
              <a:gd name="connsiteY3" fmla="*/ 969865 h 980375"/>
              <a:gd name="connsiteX4" fmla="*/ 987972 w 7090713"/>
              <a:gd name="connsiteY4" fmla="*/ 0 h 980375"/>
              <a:gd name="connsiteX0" fmla="*/ 987972 w 7090713"/>
              <a:gd name="connsiteY0" fmla="*/ 0 h 980375"/>
              <a:gd name="connsiteX1" fmla="*/ 7090713 w 7090713"/>
              <a:gd name="connsiteY1" fmla="*/ 0 h 980375"/>
              <a:gd name="connsiteX2" fmla="*/ 6092143 w 7090713"/>
              <a:gd name="connsiteY2" fmla="*/ 980375 h 980375"/>
              <a:gd name="connsiteX3" fmla="*/ 0 w 7090713"/>
              <a:gd name="connsiteY3" fmla="*/ 969865 h 980375"/>
              <a:gd name="connsiteX4" fmla="*/ 987972 w 7090713"/>
              <a:gd name="connsiteY4" fmla="*/ 0 h 980375"/>
              <a:gd name="connsiteX0" fmla="*/ 2019447 w 8122188"/>
              <a:gd name="connsiteY0" fmla="*/ 0 h 980375"/>
              <a:gd name="connsiteX1" fmla="*/ 8122188 w 8122188"/>
              <a:gd name="connsiteY1" fmla="*/ 0 h 980375"/>
              <a:gd name="connsiteX2" fmla="*/ 7123618 w 8122188"/>
              <a:gd name="connsiteY2" fmla="*/ 980375 h 980375"/>
              <a:gd name="connsiteX3" fmla="*/ -1 w 8122188"/>
              <a:gd name="connsiteY3" fmla="*/ 598097 h 980375"/>
              <a:gd name="connsiteX4" fmla="*/ 2019447 w 8122188"/>
              <a:gd name="connsiteY4" fmla="*/ 0 h 980375"/>
              <a:gd name="connsiteX0" fmla="*/ 2019447 w 8122188"/>
              <a:gd name="connsiteY0" fmla="*/ 0 h 598097"/>
              <a:gd name="connsiteX1" fmla="*/ 8122188 w 8122188"/>
              <a:gd name="connsiteY1" fmla="*/ 0 h 598097"/>
              <a:gd name="connsiteX2" fmla="*/ 7660851 w 8122188"/>
              <a:gd name="connsiteY2" fmla="*/ 469981 h 598097"/>
              <a:gd name="connsiteX3" fmla="*/ -1 w 8122188"/>
              <a:gd name="connsiteY3" fmla="*/ 598097 h 598097"/>
              <a:gd name="connsiteX4" fmla="*/ 2019447 w 8122188"/>
              <a:gd name="connsiteY4" fmla="*/ 0 h 598097"/>
              <a:gd name="connsiteX0" fmla="*/ 2019447 w 8122188"/>
              <a:gd name="connsiteY0" fmla="*/ 0 h 598097"/>
              <a:gd name="connsiteX1" fmla="*/ 8122188 w 8122188"/>
              <a:gd name="connsiteY1" fmla="*/ 0 h 598097"/>
              <a:gd name="connsiteX2" fmla="*/ 7660850 w 8122188"/>
              <a:gd name="connsiteY2" fmla="*/ 469981 h 598097"/>
              <a:gd name="connsiteX3" fmla="*/ -1 w 8122188"/>
              <a:gd name="connsiteY3" fmla="*/ 598097 h 598097"/>
              <a:gd name="connsiteX4" fmla="*/ 2019447 w 8122188"/>
              <a:gd name="connsiteY4" fmla="*/ 0 h 598097"/>
              <a:gd name="connsiteX0" fmla="*/ 2019447 w 8122188"/>
              <a:gd name="connsiteY0" fmla="*/ 0 h 602306"/>
              <a:gd name="connsiteX1" fmla="*/ 8122188 w 8122188"/>
              <a:gd name="connsiteY1" fmla="*/ 0 h 602306"/>
              <a:gd name="connsiteX2" fmla="*/ 6070652 w 8122188"/>
              <a:gd name="connsiteY2" fmla="*/ 602306 h 602306"/>
              <a:gd name="connsiteX3" fmla="*/ -1 w 8122188"/>
              <a:gd name="connsiteY3" fmla="*/ 598097 h 602306"/>
              <a:gd name="connsiteX4" fmla="*/ 2019447 w 8122188"/>
              <a:gd name="connsiteY4" fmla="*/ 0 h 60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2188" h="602306">
                <a:moveTo>
                  <a:pt x="2019447" y="0"/>
                </a:moveTo>
                <a:lnTo>
                  <a:pt x="8122188" y="0"/>
                </a:lnTo>
                <a:lnTo>
                  <a:pt x="6070652" y="602306"/>
                </a:lnTo>
                <a:lnTo>
                  <a:pt x="-1" y="598097"/>
                </a:lnTo>
                <a:lnTo>
                  <a:pt x="2019447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E16851-9882-4FB1-84D7-7BCBA2470325}"/>
              </a:ext>
            </a:extLst>
          </p:cNvPr>
          <p:cNvGrpSpPr/>
          <p:nvPr/>
        </p:nvGrpSpPr>
        <p:grpSpPr>
          <a:xfrm>
            <a:off x="1010502" y="1037449"/>
            <a:ext cx="7120200" cy="4027450"/>
            <a:chOff x="1848702" y="1634064"/>
            <a:chExt cx="5720499" cy="2917398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7C546485-5958-477B-B875-86077742BF50}"/>
                </a:ext>
              </a:extLst>
            </p:cNvPr>
            <p:cNvSpPr/>
            <p:nvPr/>
          </p:nvSpPr>
          <p:spPr>
            <a:xfrm>
              <a:off x="1848702" y="1634064"/>
              <a:ext cx="5720499" cy="2917385"/>
            </a:xfrm>
            <a:prstGeom prst="cube">
              <a:avLst/>
            </a:prstGeom>
            <a:solidFill>
              <a:schemeClr val="accent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6FAAD4E9-28CF-44C5-A2B8-9FFA4B81F7FC}"/>
                </a:ext>
              </a:extLst>
            </p:cNvPr>
            <p:cNvSpPr/>
            <p:nvPr/>
          </p:nvSpPr>
          <p:spPr>
            <a:xfrm>
              <a:off x="5171091" y="3146226"/>
              <a:ext cx="1146248" cy="1405222"/>
            </a:xfrm>
            <a:prstGeom prst="cub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BA2C5E09-5379-43EA-B58A-315540F6A672}"/>
                </a:ext>
              </a:extLst>
            </p:cNvPr>
            <p:cNvSpPr/>
            <p:nvPr/>
          </p:nvSpPr>
          <p:spPr>
            <a:xfrm>
              <a:off x="4457054" y="3385736"/>
              <a:ext cx="1146248" cy="1165715"/>
            </a:xfrm>
            <a:prstGeom prst="cub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5EC37A6B-2677-45D5-BAE4-A045840044E5}"/>
                </a:ext>
              </a:extLst>
            </p:cNvPr>
            <p:cNvSpPr/>
            <p:nvPr/>
          </p:nvSpPr>
          <p:spPr>
            <a:xfrm>
              <a:off x="3684617" y="3574805"/>
              <a:ext cx="1146248" cy="976645"/>
            </a:xfrm>
            <a:prstGeom prst="cub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C8AE8F26-D06E-4664-879C-C168B1C84D0E}"/>
                </a:ext>
              </a:extLst>
            </p:cNvPr>
            <p:cNvSpPr/>
            <p:nvPr/>
          </p:nvSpPr>
          <p:spPr>
            <a:xfrm>
              <a:off x="2991469" y="3855806"/>
              <a:ext cx="882031" cy="695643"/>
            </a:xfrm>
            <a:prstGeom prst="cub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8E52A-FD44-4D92-82A3-1480F0A684FC}"/>
                </a:ext>
              </a:extLst>
            </p:cNvPr>
            <p:cNvSpPr/>
            <p:nvPr/>
          </p:nvSpPr>
          <p:spPr>
            <a:xfrm>
              <a:off x="6033005" y="3145780"/>
              <a:ext cx="728212" cy="14056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D7D097-C9DE-432E-B0B4-113CAA08252D}"/>
                </a:ext>
              </a:extLst>
            </p:cNvPr>
            <p:cNvSpPr/>
            <p:nvPr/>
          </p:nvSpPr>
          <p:spPr>
            <a:xfrm>
              <a:off x="5171091" y="3385724"/>
              <a:ext cx="899095" cy="11657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B9F46E-47C0-41BA-8F71-9715C89E1164}"/>
                </a:ext>
              </a:extLst>
            </p:cNvPr>
            <p:cNvSpPr/>
            <p:nvPr/>
          </p:nvSpPr>
          <p:spPr>
            <a:xfrm>
              <a:off x="4523478" y="3574793"/>
              <a:ext cx="697964" cy="976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40C41876-DF0F-480D-AC71-BCE6824A3120}"/>
                </a:ext>
              </a:extLst>
            </p:cNvPr>
            <p:cNvSpPr/>
            <p:nvPr/>
          </p:nvSpPr>
          <p:spPr>
            <a:xfrm>
              <a:off x="2991469" y="2661883"/>
              <a:ext cx="4296688" cy="1889579"/>
            </a:xfrm>
            <a:prstGeom prst="cube">
              <a:avLst/>
            </a:prstGeom>
            <a:solidFill>
              <a:schemeClr val="accent1">
                <a:alpha val="59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24F61B-6B6B-4450-9EAB-BBDDA7BDE67A}"/>
                </a:ext>
              </a:extLst>
            </p:cNvPr>
            <p:cNvSpPr/>
            <p:nvPr/>
          </p:nvSpPr>
          <p:spPr>
            <a:xfrm>
              <a:off x="3682091" y="3821790"/>
              <a:ext cx="697499" cy="7296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922C8E-3BBF-492B-8419-8E03491952ED}"/>
                </a:ext>
              </a:extLst>
            </p:cNvPr>
            <p:cNvSpPr/>
            <p:nvPr/>
          </p:nvSpPr>
          <p:spPr>
            <a:xfrm>
              <a:off x="3000353" y="4191001"/>
              <a:ext cx="760805" cy="360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13C2C0E-10E2-4696-9853-3568DA0059AF}"/>
              </a:ext>
            </a:extLst>
          </p:cNvPr>
          <p:cNvSpPr/>
          <p:nvPr/>
        </p:nvSpPr>
        <p:spPr>
          <a:xfrm>
            <a:off x="1004597" y="1050584"/>
            <a:ext cx="7120200" cy="1007622"/>
          </a:xfrm>
          <a:custGeom>
            <a:avLst/>
            <a:gdLst>
              <a:gd name="connsiteX0" fmla="*/ 0 w 5083237"/>
              <a:gd name="connsiteY0" fmla="*/ 0 h 980375"/>
              <a:gd name="connsiteX1" fmla="*/ 5083237 w 5083237"/>
              <a:gd name="connsiteY1" fmla="*/ 0 h 980375"/>
              <a:gd name="connsiteX2" fmla="*/ 5083237 w 5083237"/>
              <a:gd name="connsiteY2" fmla="*/ 980375 h 980375"/>
              <a:gd name="connsiteX3" fmla="*/ 0 w 5083237"/>
              <a:gd name="connsiteY3" fmla="*/ 980375 h 980375"/>
              <a:gd name="connsiteX4" fmla="*/ 0 w 5083237"/>
              <a:gd name="connsiteY4" fmla="*/ 0 h 980375"/>
              <a:gd name="connsiteX0" fmla="*/ 0 w 6102741"/>
              <a:gd name="connsiteY0" fmla="*/ 0 h 980375"/>
              <a:gd name="connsiteX1" fmla="*/ 6102741 w 6102741"/>
              <a:gd name="connsiteY1" fmla="*/ 0 h 980375"/>
              <a:gd name="connsiteX2" fmla="*/ 5083237 w 6102741"/>
              <a:gd name="connsiteY2" fmla="*/ 980375 h 980375"/>
              <a:gd name="connsiteX3" fmla="*/ 0 w 6102741"/>
              <a:gd name="connsiteY3" fmla="*/ 980375 h 980375"/>
              <a:gd name="connsiteX4" fmla="*/ 0 w 6102741"/>
              <a:gd name="connsiteY4" fmla="*/ 0 h 980375"/>
              <a:gd name="connsiteX0" fmla="*/ 987972 w 7090713"/>
              <a:gd name="connsiteY0" fmla="*/ 0 h 980375"/>
              <a:gd name="connsiteX1" fmla="*/ 7090713 w 7090713"/>
              <a:gd name="connsiteY1" fmla="*/ 0 h 980375"/>
              <a:gd name="connsiteX2" fmla="*/ 6071209 w 7090713"/>
              <a:gd name="connsiteY2" fmla="*/ 980375 h 980375"/>
              <a:gd name="connsiteX3" fmla="*/ 0 w 7090713"/>
              <a:gd name="connsiteY3" fmla="*/ 969865 h 980375"/>
              <a:gd name="connsiteX4" fmla="*/ 987972 w 7090713"/>
              <a:gd name="connsiteY4" fmla="*/ 0 h 980375"/>
              <a:gd name="connsiteX0" fmla="*/ 987972 w 7090713"/>
              <a:gd name="connsiteY0" fmla="*/ 0 h 980375"/>
              <a:gd name="connsiteX1" fmla="*/ 7090713 w 7090713"/>
              <a:gd name="connsiteY1" fmla="*/ 0 h 980375"/>
              <a:gd name="connsiteX2" fmla="*/ 6092143 w 7090713"/>
              <a:gd name="connsiteY2" fmla="*/ 980375 h 980375"/>
              <a:gd name="connsiteX3" fmla="*/ 0 w 7090713"/>
              <a:gd name="connsiteY3" fmla="*/ 969865 h 980375"/>
              <a:gd name="connsiteX4" fmla="*/ 987972 w 7090713"/>
              <a:gd name="connsiteY4" fmla="*/ 0 h 98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0713" h="980375">
                <a:moveTo>
                  <a:pt x="987972" y="0"/>
                </a:moveTo>
                <a:lnTo>
                  <a:pt x="7090713" y="0"/>
                </a:lnTo>
                <a:lnTo>
                  <a:pt x="6092143" y="980375"/>
                </a:lnTo>
                <a:lnTo>
                  <a:pt x="0" y="969865"/>
                </a:lnTo>
                <a:lnTo>
                  <a:pt x="98797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8E402FD8-B3AF-401C-9BD1-FDCD877D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02"/>
            <a:ext cx="12192000" cy="893754"/>
          </a:xfrm>
        </p:spPr>
        <p:txBody>
          <a:bodyPr>
            <a:noAutofit/>
          </a:bodyPr>
          <a:lstStyle/>
          <a:p>
            <a:r>
              <a:rPr lang="en-IN" sz="2400" b="1" dirty="0"/>
              <a:t> Universal Health Coverage (UHC) and Human Resources for Health (HRH): Effective coverage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070BA6-61FC-4468-81F1-F052D8D60995}"/>
              </a:ext>
            </a:extLst>
          </p:cNvPr>
          <p:cNvSpPr txBox="1"/>
          <p:nvPr/>
        </p:nvSpPr>
        <p:spPr>
          <a:xfrm>
            <a:off x="2035432" y="1037446"/>
            <a:ext cx="133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1.UHC cube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97C24A-8E28-4184-849B-1AA7E4601C16}"/>
              </a:ext>
            </a:extLst>
          </p:cNvPr>
          <p:cNvSpPr txBox="1"/>
          <p:nvPr/>
        </p:nvSpPr>
        <p:spPr>
          <a:xfrm>
            <a:off x="6230496" y="311401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Quality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4A4D01-B5A9-423A-ABB8-D38D5631D91B}"/>
              </a:ext>
            </a:extLst>
          </p:cNvPr>
          <p:cNvSpPr txBox="1"/>
          <p:nvPr/>
        </p:nvSpPr>
        <p:spPr>
          <a:xfrm>
            <a:off x="5093490" y="3433318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Service Utilization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1AD479-9024-4AA9-B835-39788A12BE2B}"/>
              </a:ext>
            </a:extLst>
          </p:cNvPr>
          <p:cNvSpPr txBox="1"/>
          <p:nvPr/>
        </p:nvSpPr>
        <p:spPr>
          <a:xfrm>
            <a:off x="4294824" y="3717601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Acceptability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CDCD38-913E-4848-B31F-0D60C6982DFB}"/>
              </a:ext>
            </a:extLst>
          </p:cNvPr>
          <p:cNvSpPr txBox="1"/>
          <p:nvPr/>
        </p:nvSpPr>
        <p:spPr>
          <a:xfrm>
            <a:off x="3241899" y="40318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Accessibility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F10089-6B8B-4016-B606-C7D01E7C441F}"/>
              </a:ext>
            </a:extLst>
          </p:cNvPr>
          <p:cNvCxnSpPr>
            <a:cxnSpLocks/>
          </p:cNvCxnSpPr>
          <p:nvPr/>
        </p:nvCxnSpPr>
        <p:spPr>
          <a:xfrm>
            <a:off x="2035432" y="1037446"/>
            <a:ext cx="32167" cy="3074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F5255A6-E863-44D5-A075-F0CB82FA4F6C}"/>
              </a:ext>
            </a:extLst>
          </p:cNvPr>
          <p:cNvSpPr txBox="1"/>
          <p:nvPr/>
        </p:nvSpPr>
        <p:spPr>
          <a:xfrm>
            <a:off x="2380360" y="4374891"/>
            <a:ext cx="124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Availability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B0B714-5CF1-481E-BF5C-C717B760CA5B}"/>
              </a:ext>
            </a:extLst>
          </p:cNvPr>
          <p:cNvSpPr txBox="1"/>
          <p:nvPr/>
        </p:nvSpPr>
        <p:spPr>
          <a:xfrm>
            <a:off x="3070868" y="2409019"/>
            <a:ext cx="379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2. HRH cube: theoretical coverage by “availability” of health workforce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AEB95B-8290-4E3B-A2BF-3C3A5A450836}"/>
              </a:ext>
            </a:extLst>
          </p:cNvPr>
          <p:cNvCxnSpPr>
            <a:cxnSpLocks/>
          </p:cNvCxnSpPr>
          <p:nvPr/>
        </p:nvCxnSpPr>
        <p:spPr>
          <a:xfrm flipH="1">
            <a:off x="1020668" y="4111772"/>
            <a:ext cx="1046931" cy="952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0AA206-B918-4F54-9AED-D4DD1C238FC0}"/>
              </a:ext>
            </a:extLst>
          </p:cNvPr>
          <p:cNvCxnSpPr>
            <a:cxnSpLocks/>
          </p:cNvCxnSpPr>
          <p:nvPr/>
        </p:nvCxnSpPr>
        <p:spPr>
          <a:xfrm flipV="1">
            <a:off x="2051514" y="4092227"/>
            <a:ext cx="1240974" cy="18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EAB293-2CF5-468F-866D-478581956B2F}"/>
              </a:ext>
            </a:extLst>
          </p:cNvPr>
          <p:cNvCxnSpPr>
            <a:cxnSpLocks/>
          </p:cNvCxnSpPr>
          <p:nvPr/>
        </p:nvCxnSpPr>
        <p:spPr>
          <a:xfrm>
            <a:off x="7780892" y="4063419"/>
            <a:ext cx="349810" cy="0"/>
          </a:xfrm>
          <a:prstGeom prst="line">
            <a:avLst/>
          </a:prstGeom>
          <a:ln w="19050">
            <a:solidFill>
              <a:srgbClr val="658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732F3E-8F74-41F7-BBD4-6C43251AD442}"/>
              </a:ext>
            </a:extLst>
          </p:cNvPr>
          <p:cNvCxnSpPr>
            <a:cxnSpLocks/>
          </p:cNvCxnSpPr>
          <p:nvPr/>
        </p:nvCxnSpPr>
        <p:spPr>
          <a:xfrm>
            <a:off x="7118670" y="2423509"/>
            <a:ext cx="0" cy="653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8F47F7-C355-4190-9375-CBBA0B41030E}"/>
              </a:ext>
            </a:extLst>
          </p:cNvPr>
          <p:cNvCxnSpPr>
            <a:cxnSpLocks/>
          </p:cNvCxnSpPr>
          <p:nvPr/>
        </p:nvCxnSpPr>
        <p:spPr>
          <a:xfrm>
            <a:off x="3068166" y="2478805"/>
            <a:ext cx="0" cy="16081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B4B11FA-0989-4943-8175-06297E7AE137}"/>
              </a:ext>
            </a:extLst>
          </p:cNvPr>
          <p:cNvSpPr txBox="1"/>
          <p:nvPr/>
        </p:nvSpPr>
        <p:spPr>
          <a:xfrm>
            <a:off x="883225" y="5182489"/>
            <a:ext cx="1667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Population needing services but not covered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95CCE02-3DAF-4180-BAF5-A080A4D7F32D}"/>
              </a:ext>
            </a:extLst>
          </p:cNvPr>
          <p:cNvCxnSpPr>
            <a:cxnSpLocks/>
          </p:cNvCxnSpPr>
          <p:nvPr/>
        </p:nvCxnSpPr>
        <p:spPr>
          <a:xfrm>
            <a:off x="1010502" y="5172588"/>
            <a:ext cx="14334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EBC791B-845A-4A11-B5FD-1150A0B6D500}"/>
              </a:ext>
            </a:extLst>
          </p:cNvPr>
          <p:cNvCxnSpPr>
            <a:cxnSpLocks/>
          </p:cNvCxnSpPr>
          <p:nvPr/>
        </p:nvCxnSpPr>
        <p:spPr>
          <a:xfrm>
            <a:off x="2520985" y="5553112"/>
            <a:ext cx="36375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E779BC5-7D47-4927-AD4E-FB10A3879B8E}"/>
              </a:ext>
            </a:extLst>
          </p:cNvPr>
          <p:cNvCxnSpPr>
            <a:cxnSpLocks/>
          </p:cNvCxnSpPr>
          <p:nvPr/>
        </p:nvCxnSpPr>
        <p:spPr>
          <a:xfrm flipH="1">
            <a:off x="2501073" y="5172588"/>
            <a:ext cx="32760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1E7463D-CC35-41BF-984F-3BBE861EC7E0}"/>
              </a:ext>
            </a:extLst>
          </p:cNvPr>
          <p:cNvCxnSpPr>
            <a:cxnSpLocks/>
          </p:cNvCxnSpPr>
          <p:nvPr/>
        </p:nvCxnSpPr>
        <p:spPr>
          <a:xfrm flipH="1">
            <a:off x="6138597" y="5172588"/>
            <a:ext cx="9800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550751F-966E-498A-88B4-B0B785B9E352}"/>
              </a:ext>
            </a:extLst>
          </p:cNvPr>
          <p:cNvCxnSpPr>
            <a:cxnSpLocks/>
          </p:cNvCxnSpPr>
          <p:nvPr/>
        </p:nvCxnSpPr>
        <p:spPr>
          <a:xfrm flipH="1">
            <a:off x="1010502" y="6045600"/>
            <a:ext cx="6230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1E553EA-B07B-4741-89EB-6F645AF4275A}"/>
              </a:ext>
            </a:extLst>
          </p:cNvPr>
          <p:cNvCxnSpPr>
            <a:cxnSpLocks/>
          </p:cNvCxnSpPr>
          <p:nvPr/>
        </p:nvCxnSpPr>
        <p:spPr>
          <a:xfrm flipV="1">
            <a:off x="7517500" y="4298219"/>
            <a:ext cx="1446740" cy="1421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839403-99A1-4760-8BB5-F05DB228F711}"/>
              </a:ext>
            </a:extLst>
          </p:cNvPr>
          <p:cNvCxnSpPr>
            <a:cxnSpLocks/>
          </p:cNvCxnSpPr>
          <p:nvPr/>
        </p:nvCxnSpPr>
        <p:spPr>
          <a:xfrm flipV="1">
            <a:off x="9365804" y="1038350"/>
            <a:ext cx="0" cy="2863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208927-4B72-4857-8BEA-E541DEE07932}"/>
              </a:ext>
            </a:extLst>
          </p:cNvPr>
          <p:cNvCxnSpPr>
            <a:cxnSpLocks/>
          </p:cNvCxnSpPr>
          <p:nvPr/>
        </p:nvCxnSpPr>
        <p:spPr>
          <a:xfrm>
            <a:off x="8259198" y="1037446"/>
            <a:ext cx="0" cy="7654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930898E-C426-47E1-8F8F-B76F9D395114}"/>
              </a:ext>
            </a:extLst>
          </p:cNvPr>
          <p:cNvCxnSpPr>
            <a:cxnSpLocks/>
          </p:cNvCxnSpPr>
          <p:nvPr/>
        </p:nvCxnSpPr>
        <p:spPr>
          <a:xfrm flipV="1">
            <a:off x="7885275" y="4122677"/>
            <a:ext cx="328113" cy="327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8CC6D8-0EDC-496C-A446-7BA361BDE714}"/>
              </a:ext>
            </a:extLst>
          </p:cNvPr>
          <p:cNvSpPr txBox="1"/>
          <p:nvPr/>
        </p:nvSpPr>
        <p:spPr>
          <a:xfrm>
            <a:off x="2279606" y="5199466"/>
            <a:ext cx="422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Population: Who is provided effective coverage?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6E3D49D-A150-4291-B58C-9A7D6465DF6E}"/>
              </a:ext>
            </a:extLst>
          </p:cNvPr>
          <p:cNvSpPr txBox="1"/>
          <p:nvPr/>
        </p:nvSpPr>
        <p:spPr>
          <a:xfrm>
            <a:off x="2279606" y="5659245"/>
            <a:ext cx="422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Effective Coverage Gap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3CA6AD8-FBF4-4939-B812-E9A684E7A74C}"/>
              </a:ext>
            </a:extLst>
          </p:cNvPr>
          <p:cNvSpPr txBox="1"/>
          <p:nvPr/>
        </p:nvSpPr>
        <p:spPr>
          <a:xfrm>
            <a:off x="735966" y="6079119"/>
            <a:ext cx="846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X Axis represents the population, specifically the percentage of the population covered by the health service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4C1673-D96E-468F-8F77-0FD5FAC331DF}"/>
              </a:ext>
            </a:extLst>
          </p:cNvPr>
          <p:cNvSpPr txBox="1"/>
          <p:nvPr/>
        </p:nvSpPr>
        <p:spPr>
          <a:xfrm>
            <a:off x="8238100" y="1037446"/>
            <a:ext cx="1176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Services that entail a cost to the user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FED3D5-BC3E-4712-9C5A-6032AF7521B6}"/>
              </a:ext>
            </a:extLst>
          </p:cNvPr>
          <p:cNvSpPr txBox="1"/>
          <p:nvPr/>
        </p:nvSpPr>
        <p:spPr>
          <a:xfrm>
            <a:off x="9414481" y="1437646"/>
            <a:ext cx="1411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Y Axis represents direct costs, especially the proportion of all health services not requiring a fee at the point of services.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580A70D-C03F-4FD2-ACC3-BB49F86BA064}"/>
              </a:ext>
            </a:extLst>
          </p:cNvPr>
          <p:cNvSpPr txBox="1"/>
          <p:nvPr/>
        </p:nvSpPr>
        <p:spPr>
          <a:xfrm>
            <a:off x="8112661" y="3673390"/>
            <a:ext cx="1176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Gap in essential services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1D5764-84F1-480D-BE75-9FF0454DF91D}"/>
              </a:ext>
            </a:extLst>
          </p:cNvPr>
          <p:cNvSpPr txBox="1"/>
          <p:nvPr/>
        </p:nvSpPr>
        <p:spPr>
          <a:xfrm>
            <a:off x="8626481" y="4646853"/>
            <a:ext cx="1411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Z Axis represents the proportion of essential services covered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C465E57-3297-423A-A688-ECBF6C3FC90D}"/>
              </a:ext>
            </a:extLst>
          </p:cNvPr>
          <p:cNvSpPr txBox="1"/>
          <p:nvPr/>
        </p:nvSpPr>
        <p:spPr>
          <a:xfrm>
            <a:off x="106771" y="6505379"/>
            <a:ext cx="12027261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b="1" i="1" dirty="0"/>
              <a:t>Adapted from The world health report (2010), UN Economics and Social Council (2000) and </a:t>
            </a:r>
            <a:r>
              <a:rPr lang="en-IN" sz="1400" b="1" i="1" dirty="0" err="1"/>
              <a:t>Tanahashi</a:t>
            </a:r>
            <a:r>
              <a:rPr lang="en-IN" sz="1400" b="1" i="1" dirty="0"/>
              <a:t> (1978)  </a:t>
            </a:r>
          </a:p>
        </p:txBody>
      </p:sp>
    </p:spTree>
    <p:extLst>
      <p:ext uri="{BB962C8B-B14F-4D97-AF65-F5344CB8AC3E}">
        <p14:creationId xmlns:p14="http://schemas.microsoft.com/office/powerpoint/2010/main" val="54674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715F-B317-A676-034C-4881CAE0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IN" dirty="0"/>
              <a:t>Aspects of HRH Planning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74CC09-E6FF-14D1-7F3B-628E5183B2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Availability: Numbers </a:t>
            </a:r>
          </a:p>
          <a:p>
            <a:pPr lvl="1"/>
            <a:r>
              <a:rPr lang="en-IN" sz="2000" dirty="0"/>
              <a:t>Supply Vs Demand</a:t>
            </a:r>
          </a:p>
          <a:p>
            <a:pPr lvl="1"/>
            <a:r>
              <a:rPr lang="en-IN" sz="2000" dirty="0"/>
              <a:t>Decent Job Opportunities</a:t>
            </a:r>
          </a:p>
          <a:p>
            <a:r>
              <a:rPr lang="en-IN" sz="2000" dirty="0"/>
              <a:t>Accessibility: Distribution</a:t>
            </a:r>
          </a:p>
          <a:p>
            <a:pPr lvl="1"/>
            <a:r>
              <a:rPr lang="en-IN" sz="2000" dirty="0"/>
              <a:t>Public vs Private</a:t>
            </a:r>
          </a:p>
          <a:p>
            <a:pPr lvl="1"/>
            <a:r>
              <a:rPr lang="en-IN" sz="2000" dirty="0"/>
              <a:t>Urban Vs Rural</a:t>
            </a:r>
          </a:p>
          <a:p>
            <a:pPr lvl="1"/>
            <a:r>
              <a:rPr lang="en-IN" sz="2000" dirty="0"/>
              <a:t>Plains Vs Hilly-Difficult areas</a:t>
            </a:r>
          </a:p>
          <a:p>
            <a:r>
              <a:rPr lang="en-IN" sz="2400" dirty="0"/>
              <a:t>Acceptability</a:t>
            </a:r>
          </a:p>
          <a:p>
            <a:pPr lvl="1"/>
            <a:r>
              <a:rPr lang="en-IN" sz="2000" dirty="0"/>
              <a:t>Language</a:t>
            </a:r>
          </a:p>
          <a:p>
            <a:pPr lvl="1"/>
            <a:r>
              <a:rPr lang="en-IN" sz="2000" dirty="0"/>
              <a:t>Culture/Tribe</a:t>
            </a:r>
          </a:p>
          <a:p>
            <a:pPr lvl="1"/>
            <a:r>
              <a:rPr lang="en-IN" sz="2000" dirty="0"/>
              <a:t>Skill-level</a:t>
            </a:r>
          </a:p>
          <a:p>
            <a:pPr lvl="1"/>
            <a:r>
              <a:rPr lang="en-IN" sz="2000" dirty="0"/>
              <a:t>Stream of medicine: </a:t>
            </a:r>
          </a:p>
          <a:p>
            <a:pPr lvl="1"/>
            <a:endParaRPr lang="en-IN" sz="2000" dirty="0"/>
          </a:p>
          <a:p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5B23-D4EF-FF95-AF74-52956BA9C9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Productivity:</a:t>
            </a:r>
          </a:p>
          <a:p>
            <a:pPr lvl="1"/>
            <a:r>
              <a:rPr lang="en-IN" dirty="0"/>
              <a:t>Case load</a:t>
            </a:r>
          </a:p>
          <a:p>
            <a:pPr lvl="1"/>
            <a:r>
              <a:rPr lang="en-IN" dirty="0"/>
              <a:t>Cost effectiveness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Quality:</a:t>
            </a:r>
          </a:p>
          <a:p>
            <a:pPr lvl="1"/>
            <a:r>
              <a:rPr lang="en-IN" dirty="0"/>
              <a:t>Capacity/Skills</a:t>
            </a:r>
          </a:p>
          <a:p>
            <a:pPr lvl="1"/>
            <a:r>
              <a:rPr lang="en-IN" dirty="0"/>
              <a:t>Person Centric Behaviour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24EB3-30BC-C54A-B834-AC115DCB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IN"/>
              <a:t>HRH HPIP NHSRC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19C00-0413-0CEC-F21D-BA1968AC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4FB529-ED9D-4F37-967C-92005857A7FC}" type="slidenum">
              <a:rPr lang="en-IN" smtClean="0"/>
              <a:pPr>
                <a:spcAft>
                  <a:spcPts val="600"/>
                </a:spcAft>
              </a:pPr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8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CA271C-9B86-11F3-9E8F-67222AF8E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351" y="3071183"/>
            <a:ext cx="10619382" cy="314927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N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Start with :</a:t>
            </a:r>
            <a:r>
              <a:rPr lang="en-IN" sz="4000" dirty="0"/>
              <a:t>Population and need based geographically well distributed health facilities</a:t>
            </a:r>
            <a:br>
              <a:rPr lang="en-IN" sz="4000" dirty="0"/>
            </a:br>
            <a:br>
              <a:rPr lang="en-IN" sz="4000" dirty="0"/>
            </a:br>
            <a:r>
              <a:rPr lang="en-IN" sz="4000" dirty="0"/>
              <a:t>HRH as per IPHS 2022 and caseload</a:t>
            </a:r>
            <a:br>
              <a:rPr lang="en-IN" sz="4000" dirty="0"/>
            </a:br>
            <a:br>
              <a:rPr lang="en-IN" sz="4000" dirty="0"/>
            </a:br>
            <a:r>
              <a:rPr lang="en-IN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Fine tune as you go</a:t>
            </a:r>
            <a:br>
              <a:rPr lang="en-IN" sz="4400" dirty="0"/>
            </a:br>
            <a:endParaRPr lang="en-IN" sz="4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D015C43-499D-53D8-39CD-0276A0A5E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en-IN" sz="4800" dirty="0"/>
              <a:t>Way out: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8FE66F-1E46-1FAF-FC14-683108ED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HRH HPIP NHSRC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E9808-505F-9D6C-3A97-D10267DB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B529-ED9D-4F37-967C-92005857A7FC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5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808</Words>
  <Application>Microsoft Office PowerPoint</Application>
  <PresentationFormat>Widescreen</PresentationFormat>
  <Paragraphs>197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Univers-Light</vt:lpstr>
      <vt:lpstr>Office Theme</vt:lpstr>
      <vt:lpstr>Comprehensive Planning for HRH</vt:lpstr>
      <vt:lpstr>Elephant in the room</vt:lpstr>
      <vt:lpstr>Why HRH</vt:lpstr>
      <vt:lpstr>  Fundamentals  of  Planning    </vt:lpstr>
      <vt:lpstr>Where are we now?</vt:lpstr>
      <vt:lpstr>Where do we want to go</vt:lpstr>
      <vt:lpstr> Universal Health Coverage (UHC) and Human Resources for Health (HRH): Effective coverage</vt:lpstr>
      <vt:lpstr>Aspects of HRH Planning</vt:lpstr>
      <vt:lpstr>Start with :Population and need based geographically well distributed health facilities  HRH as per IPHS 2022 and caseload  Fine tune as you go </vt:lpstr>
      <vt:lpstr>Leveraging Partnership</vt:lpstr>
      <vt:lpstr>If you fail to plan, you plan to fail</vt:lpstr>
      <vt:lpstr>PowerPoint Presentation</vt:lpstr>
      <vt:lpstr>Another Scenario: A bigger State</vt:lpstr>
      <vt:lpstr>Leveraging each source of funding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Planning for HRH</dc:title>
  <dc:creator>Mona Gupta</dc:creator>
  <cp:lastModifiedBy>Mona Gupta</cp:lastModifiedBy>
  <cp:revision>26</cp:revision>
  <dcterms:created xsi:type="dcterms:W3CDTF">2022-07-03T02:51:13Z</dcterms:created>
  <dcterms:modified xsi:type="dcterms:W3CDTF">2022-07-05T03:49:21Z</dcterms:modified>
</cp:coreProperties>
</file>