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sldIdLst>
    <p:sldId id="256" r:id="rId2"/>
    <p:sldId id="288" r:id="rId3"/>
    <p:sldId id="289" r:id="rId4"/>
    <p:sldId id="257" r:id="rId5"/>
    <p:sldId id="264" r:id="rId6"/>
    <p:sldId id="290" r:id="rId7"/>
    <p:sldId id="291" r:id="rId8"/>
    <p:sldId id="260" r:id="rId9"/>
    <p:sldId id="261" r:id="rId10"/>
    <p:sldId id="299" r:id="rId11"/>
    <p:sldId id="300" r:id="rId12"/>
    <p:sldId id="292" r:id="rId13"/>
    <p:sldId id="293" r:id="rId14"/>
    <p:sldId id="294" r:id="rId15"/>
    <p:sldId id="295" r:id="rId16"/>
    <p:sldId id="296" r:id="rId17"/>
    <p:sldId id="297" r:id="rId18"/>
    <p:sldId id="298" r:id="rId19"/>
    <p:sldId id="301" r:id="rId20"/>
    <p:sldId id="302" r:id="rId21"/>
    <p:sldId id="305" r:id="rId22"/>
    <p:sldId id="304" r:id="rId23"/>
    <p:sldId id="258" r:id="rId24"/>
    <p:sldId id="273" r:id="rId25"/>
    <p:sldId id="281" r:id="rId26"/>
    <p:sldId id="280" r:id="rId27"/>
    <p:sldId id="262" r:id="rId28"/>
    <p:sldId id="26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69934" autoAdjust="0"/>
  </p:normalViewPr>
  <p:slideViewPr>
    <p:cSldViewPr snapToGrid="0" snapToObjects="1">
      <p:cViewPr varScale="1">
        <p:scale>
          <a:sx n="53" d="100"/>
          <a:sy n="53" d="100"/>
        </p:scale>
        <p:origin x="-164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2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8"/>
  <c:chart>
    <c:title>
      <c:tx>
        <c:rich>
          <a:bodyPr/>
          <a:lstStyle/>
          <a:p>
            <a:pPr>
              <a:defRPr lang="en-IN"/>
            </a:pPr>
            <a:r>
              <a:rPr lang="en-US" dirty="0" smtClean="0"/>
              <a:t>Proportion of insured among select SE Asian</a:t>
            </a:r>
            <a:r>
              <a:rPr lang="en-US" baseline="0" dirty="0" smtClean="0"/>
              <a:t> Countries</a:t>
            </a:r>
            <a:endParaRPr lang="en-US" dirty="0"/>
          </a:p>
        </c:rich>
      </c:tx>
      <c:layout/>
    </c:title>
    <c:plotArea>
      <c:layout/>
      <c:barChart>
        <c:barDir val="col"/>
        <c:grouping val="percentStacked"/>
        <c:ser>
          <c:idx val="0"/>
          <c:order val="0"/>
          <c:tx>
            <c:strRef>
              <c:f>Sheet1!$B$1</c:f>
              <c:strCache>
                <c:ptCount val="1"/>
                <c:pt idx="0">
                  <c:v>Insured</c:v>
                </c:pt>
              </c:strCache>
            </c:strRef>
          </c:tx>
          <c:spPr>
            <a:solidFill>
              <a:srgbClr val="008000"/>
            </a:solidFill>
          </c:spPr>
          <c:dPt>
            <c:idx val="6"/>
            <c:spPr>
              <a:solidFill>
                <a:srgbClr val="3366FF"/>
              </a:solidFill>
            </c:spPr>
          </c:dPt>
          <c:cat>
            <c:strRef>
              <c:f>Sheet1!$A$2:$A$8</c:f>
              <c:strCache>
                <c:ptCount val="7"/>
                <c:pt idx="0">
                  <c:v>Thailand</c:v>
                </c:pt>
                <c:pt idx="1">
                  <c:v>Philipines</c:v>
                </c:pt>
                <c:pt idx="2">
                  <c:v>Indonesia</c:v>
                </c:pt>
                <c:pt idx="3">
                  <c:v>Vietnam</c:v>
                </c:pt>
                <c:pt idx="4">
                  <c:v>Cambodia</c:v>
                </c:pt>
                <c:pt idx="5">
                  <c:v>Laos</c:v>
                </c:pt>
                <c:pt idx="6">
                  <c:v>Malaysia</c:v>
                </c:pt>
              </c:strCache>
            </c:strRef>
          </c:cat>
          <c:val>
            <c:numRef>
              <c:f>Sheet1!$B$2:$B$8</c:f>
              <c:numCache>
                <c:formatCode>0%</c:formatCode>
                <c:ptCount val="7"/>
                <c:pt idx="0">
                  <c:v>0.98</c:v>
                </c:pt>
                <c:pt idx="1">
                  <c:v>0.76000000000000012</c:v>
                </c:pt>
                <c:pt idx="2">
                  <c:v>0.48000000000000004</c:v>
                </c:pt>
                <c:pt idx="3">
                  <c:v>0.55000000000000004</c:v>
                </c:pt>
                <c:pt idx="4">
                  <c:v>0.24000000000000002</c:v>
                </c:pt>
                <c:pt idx="5">
                  <c:v>8.0000000000000016E-2</c:v>
                </c:pt>
                <c:pt idx="6">
                  <c:v>1</c:v>
                </c:pt>
              </c:numCache>
            </c:numRef>
          </c:val>
        </c:ser>
        <c:ser>
          <c:idx val="1"/>
          <c:order val="1"/>
          <c:tx>
            <c:strRef>
              <c:f>Sheet1!$C$1</c:f>
              <c:strCache>
                <c:ptCount val="1"/>
                <c:pt idx="0">
                  <c:v>Uninsured</c:v>
                </c:pt>
              </c:strCache>
            </c:strRef>
          </c:tx>
          <c:spPr>
            <a:solidFill>
              <a:srgbClr val="FF0000"/>
            </a:solidFill>
          </c:spPr>
          <c:cat>
            <c:strRef>
              <c:f>Sheet1!$A$2:$A$8</c:f>
              <c:strCache>
                <c:ptCount val="7"/>
                <c:pt idx="0">
                  <c:v>Thailand</c:v>
                </c:pt>
                <c:pt idx="1">
                  <c:v>Philipines</c:v>
                </c:pt>
                <c:pt idx="2">
                  <c:v>Indonesia</c:v>
                </c:pt>
                <c:pt idx="3">
                  <c:v>Vietnam</c:v>
                </c:pt>
                <c:pt idx="4">
                  <c:v>Cambodia</c:v>
                </c:pt>
                <c:pt idx="5">
                  <c:v>Laos</c:v>
                </c:pt>
                <c:pt idx="6">
                  <c:v>Malaysia</c:v>
                </c:pt>
              </c:strCache>
            </c:strRef>
          </c:cat>
          <c:val>
            <c:numRef>
              <c:f>Sheet1!$C$2:$C$8</c:f>
              <c:numCache>
                <c:formatCode>0%</c:formatCode>
                <c:ptCount val="7"/>
                <c:pt idx="0">
                  <c:v>2.0000000000000004E-2</c:v>
                </c:pt>
                <c:pt idx="1">
                  <c:v>0.24000000000000002</c:v>
                </c:pt>
                <c:pt idx="2">
                  <c:v>0.52</c:v>
                </c:pt>
                <c:pt idx="3">
                  <c:v>0.45</c:v>
                </c:pt>
                <c:pt idx="4">
                  <c:v>0.76000000000000012</c:v>
                </c:pt>
                <c:pt idx="5">
                  <c:v>0.92</c:v>
                </c:pt>
                <c:pt idx="6" formatCode="General">
                  <c:v>0</c:v>
                </c:pt>
              </c:numCache>
            </c:numRef>
          </c:val>
        </c:ser>
        <c:dLbls/>
        <c:overlap val="100"/>
        <c:axId val="51342336"/>
        <c:axId val="51348224"/>
      </c:barChart>
      <c:catAx>
        <c:axId val="51342336"/>
        <c:scaling>
          <c:orientation val="minMax"/>
        </c:scaling>
        <c:axPos val="b"/>
        <c:tickLblPos val="nextTo"/>
        <c:txPr>
          <a:bodyPr/>
          <a:lstStyle/>
          <a:p>
            <a:pPr>
              <a:defRPr lang="en-IN" sz="1600"/>
            </a:pPr>
            <a:endParaRPr lang="en-US"/>
          </a:p>
        </c:txPr>
        <c:crossAx val="51348224"/>
        <c:crosses val="autoZero"/>
        <c:auto val="1"/>
        <c:lblAlgn val="ctr"/>
        <c:lblOffset val="100"/>
      </c:catAx>
      <c:valAx>
        <c:axId val="51348224"/>
        <c:scaling>
          <c:orientation val="minMax"/>
        </c:scaling>
        <c:axPos val="l"/>
        <c:majorGridlines/>
        <c:numFmt formatCode="0%" sourceLinked="1"/>
        <c:tickLblPos val="nextTo"/>
        <c:txPr>
          <a:bodyPr/>
          <a:lstStyle/>
          <a:p>
            <a:pPr>
              <a:defRPr lang="en-IN"/>
            </a:pPr>
            <a:endParaRPr lang="en-US"/>
          </a:p>
        </c:txPr>
        <c:crossAx val="51342336"/>
        <c:crosses val="autoZero"/>
        <c:crossBetween val="between"/>
      </c:valAx>
    </c:plotArea>
    <c:legend>
      <c:legendPos val="r"/>
      <c:layout/>
      <c:txPr>
        <a:bodyPr/>
        <a:lstStyle/>
        <a:p>
          <a:pPr>
            <a:defRPr lang="en-IN"/>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18"/>
  <c:chart>
    <c:title>
      <c:txPr>
        <a:bodyPr/>
        <a:lstStyle/>
        <a:p>
          <a:pPr>
            <a:defRPr lang="en-IN"/>
          </a:pPr>
          <a:endParaRPr lang="en-US"/>
        </a:p>
      </c:txPr>
    </c:title>
    <c:plotArea>
      <c:layout/>
      <c:barChart>
        <c:barDir val="col"/>
        <c:grouping val="clustered"/>
        <c:ser>
          <c:idx val="0"/>
          <c:order val="0"/>
          <c:tx>
            <c:strRef>
              <c:f>Sheet1!$B$1</c:f>
              <c:strCache>
                <c:ptCount val="1"/>
                <c:pt idx="0">
                  <c:v>OOP payments as a proportion of THE</c:v>
                </c:pt>
              </c:strCache>
            </c:strRef>
          </c:tx>
          <c:spPr>
            <a:solidFill>
              <a:srgbClr val="FF0000"/>
            </a:solidFill>
          </c:spPr>
          <c:dLbls>
            <c:txPr>
              <a:bodyPr/>
              <a:lstStyle/>
              <a:p>
                <a:pPr>
                  <a:defRPr lang="en-IN"/>
                </a:pPr>
                <a:endParaRPr lang="en-US"/>
              </a:p>
            </c:txPr>
            <c:showVal val="1"/>
          </c:dLbls>
          <c:cat>
            <c:strRef>
              <c:f>Sheet1!$A$2:$A$8</c:f>
              <c:strCache>
                <c:ptCount val="7"/>
                <c:pt idx="0">
                  <c:v>Thailand</c:v>
                </c:pt>
                <c:pt idx="1">
                  <c:v>Philipines</c:v>
                </c:pt>
                <c:pt idx="2">
                  <c:v>Indonesia</c:v>
                </c:pt>
                <c:pt idx="3">
                  <c:v>Vietnam</c:v>
                </c:pt>
                <c:pt idx="4">
                  <c:v>Cambodia</c:v>
                </c:pt>
                <c:pt idx="5">
                  <c:v>Laos</c:v>
                </c:pt>
                <c:pt idx="6">
                  <c:v>Malaysia</c:v>
                </c:pt>
              </c:strCache>
            </c:strRef>
          </c:cat>
          <c:val>
            <c:numRef>
              <c:f>Sheet1!$B$2:$B$8</c:f>
              <c:numCache>
                <c:formatCode>0%</c:formatCode>
                <c:ptCount val="7"/>
                <c:pt idx="0">
                  <c:v>0.19</c:v>
                </c:pt>
                <c:pt idx="1">
                  <c:v>0.55000000000000004</c:v>
                </c:pt>
                <c:pt idx="2">
                  <c:v>0.30000000000000004</c:v>
                </c:pt>
                <c:pt idx="3">
                  <c:v>0.55000000000000004</c:v>
                </c:pt>
                <c:pt idx="4">
                  <c:v>0.60000000000000009</c:v>
                </c:pt>
                <c:pt idx="5">
                  <c:v>0.62000000000000011</c:v>
                </c:pt>
                <c:pt idx="6">
                  <c:v>0.41000000000000003</c:v>
                </c:pt>
              </c:numCache>
            </c:numRef>
          </c:val>
        </c:ser>
        <c:dLbls>
          <c:showVal val="1"/>
        </c:dLbls>
        <c:axId val="54154752"/>
        <c:axId val="54156288"/>
      </c:barChart>
      <c:catAx>
        <c:axId val="54154752"/>
        <c:scaling>
          <c:orientation val="minMax"/>
        </c:scaling>
        <c:axPos val="b"/>
        <c:tickLblPos val="nextTo"/>
        <c:txPr>
          <a:bodyPr/>
          <a:lstStyle/>
          <a:p>
            <a:pPr>
              <a:defRPr lang="en-IN"/>
            </a:pPr>
            <a:endParaRPr lang="en-US"/>
          </a:p>
        </c:txPr>
        <c:crossAx val="54156288"/>
        <c:crosses val="autoZero"/>
        <c:auto val="1"/>
        <c:lblAlgn val="ctr"/>
        <c:lblOffset val="100"/>
      </c:catAx>
      <c:valAx>
        <c:axId val="54156288"/>
        <c:scaling>
          <c:orientation val="minMax"/>
        </c:scaling>
        <c:axPos val="l"/>
        <c:numFmt formatCode="0%" sourceLinked="1"/>
        <c:tickLblPos val="nextTo"/>
        <c:txPr>
          <a:bodyPr/>
          <a:lstStyle/>
          <a:p>
            <a:pPr>
              <a:defRPr lang="en-IN"/>
            </a:pPr>
            <a:endParaRPr lang="en-US"/>
          </a:p>
        </c:txPr>
        <c:crossAx val="54154752"/>
        <c:crosses val="autoZero"/>
        <c:crossBetween val="between"/>
      </c:valAx>
    </c:plotArea>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Lowest</c:v>
                </c:pt>
              </c:strCache>
            </c:strRef>
          </c:tx>
          <c:dLbls>
            <c:txPr>
              <a:bodyPr/>
              <a:lstStyle/>
              <a:p>
                <a:pPr>
                  <a:defRPr lang="en-IN"/>
                </a:pPr>
                <a:endParaRPr lang="en-US"/>
              </a:p>
            </c:txPr>
            <c:dLblPos val="outEnd"/>
            <c:showVal val="1"/>
          </c:dLbls>
          <c:cat>
            <c:strRef>
              <c:f>Sheet1!$A$2:$A$4</c:f>
              <c:strCache>
                <c:ptCount val="3"/>
                <c:pt idx="0">
                  <c:v>Ailments treated - urban</c:v>
                </c:pt>
                <c:pt idx="1">
                  <c:v>Institutional delivery</c:v>
                </c:pt>
                <c:pt idx="2">
                  <c:v>Admissions*</c:v>
                </c:pt>
              </c:strCache>
            </c:strRef>
          </c:cat>
          <c:val>
            <c:numRef>
              <c:f>Sheet1!$B$2:$B$4</c:f>
              <c:numCache>
                <c:formatCode>0%</c:formatCode>
                <c:ptCount val="3"/>
                <c:pt idx="0">
                  <c:v>0.78</c:v>
                </c:pt>
                <c:pt idx="1">
                  <c:v>0.34</c:v>
                </c:pt>
                <c:pt idx="2" formatCode="0.00%">
                  <c:v>0.25</c:v>
                </c:pt>
              </c:numCache>
            </c:numRef>
          </c:val>
        </c:ser>
        <c:ser>
          <c:idx val="1"/>
          <c:order val="1"/>
          <c:tx>
            <c:strRef>
              <c:f>Sheet1!$C$1</c:f>
              <c:strCache>
                <c:ptCount val="1"/>
                <c:pt idx="0">
                  <c:v>Highest</c:v>
                </c:pt>
              </c:strCache>
            </c:strRef>
          </c:tx>
          <c:dLbls>
            <c:txPr>
              <a:bodyPr/>
              <a:lstStyle/>
              <a:p>
                <a:pPr>
                  <a:defRPr lang="en-IN"/>
                </a:pPr>
                <a:endParaRPr lang="en-US"/>
              </a:p>
            </c:txPr>
            <c:dLblPos val="outEnd"/>
            <c:showVal val="1"/>
          </c:dLbls>
          <c:cat>
            <c:strRef>
              <c:f>Sheet1!$A$2:$A$4</c:f>
              <c:strCache>
                <c:ptCount val="3"/>
                <c:pt idx="0">
                  <c:v>Ailments treated - urban</c:v>
                </c:pt>
                <c:pt idx="1">
                  <c:v>Institutional delivery</c:v>
                </c:pt>
                <c:pt idx="2">
                  <c:v>Admissions*</c:v>
                </c:pt>
              </c:strCache>
            </c:strRef>
          </c:cat>
          <c:val>
            <c:numRef>
              <c:f>Sheet1!$C$2:$C$4</c:f>
              <c:numCache>
                <c:formatCode>0%</c:formatCode>
                <c:ptCount val="3"/>
                <c:pt idx="0">
                  <c:v>0.95000000000000007</c:v>
                </c:pt>
                <c:pt idx="1">
                  <c:v>0.58000000000000007</c:v>
                </c:pt>
                <c:pt idx="2" formatCode="0.00%">
                  <c:v>0.91</c:v>
                </c:pt>
              </c:numCache>
            </c:numRef>
          </c:val>
        </c:ser>
        <c:dLbls>
          <c:showVal val="1"/>
        </c:dLbls>
        <c:axId val="54473856"/>
        <c:axId val="54475392"/>
      </c:barChart>
      <c:catAx>
        <c:axId val="54473856"/>
        <c:scaling>
          <c:orientation val="minMax"/>
        </c:scaling>
        <c:axPos val="b"/>
        <c:tickLblPos val="nextTo"/>
        <c:txPr>
          <a:bodyPr/>
          <a:lstStyle/>
          <a:p>
            <a:pPr>
              <a:defRPr lang="en-IN"/>
            </a:pPr>
            <a:endParaRPr lang="en-US"/>
          </a:p>
        </c:txPr>
        <c:crossAx val="54475392"/>
        <c:crosses val="autoZero"/>
        <c:auto val="1"/>
        <c:lblAlgn val="ctr"/>
        <c:lblOffset val="100"/>
      </c:catAx>
      <c:valAx>
        <c:axId val="54475392"/>
        <c:scaling>
          <c:orientation val="minMax"/>
        </c:scaling>
        <c:axPos val="l"/>
        <c:majorGridlines/>
        <c:numFmt formatCode="0%" sourceLinked="1"/>
        <c:tickLblPos val="nextTo"/>
        <c:txPr>
          <a:bodyPr/>
          <a:lstStyle/>
          <a:p>
            <a:pPr>
              <a:defRPr lang="en-IN"/>
            </a:pPr>
            <a:endParaRPr lang="en-US"/>
          </a:p>
        </c:txPr>
        <c:crossAx val="54473856"/>
        <c:crosses val="autoZero"/>
        <c:crossBetween val="between"/>
      </c:valAx>
    </c:plotArea>
    <c:legend>
      <c:legendPos val="b"/>
      <c:txPr>
        <a:bodyPr/>
        <a:lstStyle/>
        <a:p>
          <a:pPr>
            <a:defRPr lang="en-IN"/>
          </a:pPr>
          <a:endParaRPr lang="en-US"/>
        </a:p>
      </c:txPr>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cat>
            <c:strRef>
              <c:f>Sheet1!$A$2:$A$5</c:f>
              <c:strCache>
                <c:ptCount val="4"/>
                <c:pt idx="0">
                  <c:v>Full ANC</c:v>
                </c:pt>
                <c:pt idx="1">
                  <c:v>Institutional delivery</c:v>
                </c:pt>
                <c:pt idx="2">
                  <c:v>Full immunisation</c:v>
                </c:pt>
                <c:pt idx="3">
                  <c:v>Unmet FP needs</c:v>
                </c:pt>
              </c:strCache>
            </c:strRef>
          </c:cat>
          <c:val>
            <c:numRef>
              <c:f>Sheet1!$B$2:$B$5</c:f>
              <c:numCache>
                <c:formatCode>0%</c:formatCode>
                <c:ptCount val="4"/>
                <c:pt idx="0">
                  <c:v>0.19</c:v>
                </c:pt>
                <c:pt idx="1">
                  <c:v>0.71000000000000008</c:v>
                </c:pt>
                <c:pt idx="2">
                  <c:v>0.55000000000000004</c:v>
                </c:pt>
                <c:pt idx="3">
                  <c:v>0.23</c:v>
                </c:pt>
              </c:numCache>
            </c:numRef>
          </c:val>
        </c:ser>
        <c:dLbls/>
        <c:axId val="55084928"/>
        <c:axId val="55086464"/>
      </c:barChart>
      <c:catAx>
        <c:axId val="55084928"/>
        <c:scaling>
          <c:orientation val="minMax"/>
        </c:scaling>
        <c:axPos val="b"/>
        <c:tickLblPos val="nextTo"/>
        <c:txPr>
          <a:bodyPr/>
          <a:lstStyle/>
          <a:p>
            <a:pPr>
              <a:defRPr lang="en-IN"/>
            </a:pPr>
            <a:endParaRPr lang="en-US"/>
          </a:p>
        </c:txPr>
        <c:crossAx val="55086464"/>
        <c:crosses val="autoZero"/>
        <c:auto val="1"/>
        <c:lblAlgn val="ctr"/>
        <c:lblOffset val="100"/>
      </c:catAx>
      <c:valAx>
        <c:axId val="55086464"/>
        <c:scaling>
          <c:orientation val="minMax"/>
        </c:scaling>
        <c:axPos val="l"/>
        <c:majorGridlines/>
        <c:numFmt formatCode="0%" sourceLinked="1"/>
        <c:tickLblPos val="nextTo"/>
        <c:txPr>
          <a:bodyPr/>
          <a:lstStyle/>
          <a:p>
            <a:pPr>
              <a:defRPr lang="en-IN"/>
            </a:pPr>
            <a:endParaRPr lang="en-US"/>
          </a:p>
        </c:txPr>
        <c:crossAx val="55084928"/>
        <c:crosses val="autoZero"/>
        <c:crossBetween val="between"/>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cat>
            <c:strRef>
              <c:f>Sheet1!$A$2:$A$5</c:f>
              <c:strCache>
                <c:ptCount val="4"/>
                <c:pt idx="0">
                  <c:v>Treated for ARI</c:v>
                </c:pt>
                <c:pt idx="1">
                  <c:v>% of ailments treated</c:v>
                </c:pt>
                <c:pt idx="2">
                  <c:v>Admission rate*</c:v>
                </c:pt>
                <c:pt idx="3">
                  <c:v>TB case detection rate</c:v>
                </c:pt>
              </c:strCache>
            </c:strRef>
          </c:cat>
          <c:val>
            <c:numRef>
              <c:f>Sheet1!$B$2:$B$5</c:f>
              <c:numCache>
                <c:formatCode>0%</c:formatCode>
                <c:ptCount val="4"/>
                <c:pt idx="0">
                  <c:v>0.7400000000000001</c:v>
                </c:pt>
                <c:pt idx="1">
                  <c:v>0.82000000000000006</c:v>
                </c:pt>
                <c:pt idx="2" formatCode="0.00%">
                  <c:v>0.23</c:v>
                </c:pt>
                <c:pt idx="3">
                  <c:v>0.70000000000000007</c:v>
                </c:pt>
              </c:numCache>
            </c:numRef>
          </c:val>
        </c:ser>
        <c:dLbls/>
        <c:axId val="54217728"/>
        <c:axId val="54223616"/>
      </c:barChart>
      <c:catAx>
        <c:axId val="54217728"/>
        <c:scaling>
          <c:orientation val="minMax"/>
        </c:scaling>
        <c:axPos val="b"/>
        <c:tickLblPos val="nextTo"/>
        <c:txPr>
          <a:bodyPr/>
          <a:lstStyle/>
          <a:p>
            <a:pPr>
              <a:defRPr lang="en-IN"/>
            </a:pPr>
            <a:endParaRPr lang="en-US"/>
          </a:p>
        </c:txPr>
        <c:crossAx val="54223616"/>
        <c:crosses val="autoZero"/>
        <c:auto val="1"/>
        <c:lblAlgn val="ctr"/>
        <c:lblOffset val="100"/>
      </c:catAx>
      <c:valAx>
        <c:axId val="54223616"/>
        <c:scaling>
          <c:orientation val="minMax"/>
        </c:scaling>
        <c:axPos val="l"/>
        <c:majorGridlines/>
        <c:numFmt formatCode="0%" sourceLinked="1"/>
        <c:tickLblPos val="nextTo"/>
        <c:txPr>
          <a:bodyPr/>
          <a:lstStyle/>
          <a:p>
            <a:pPr>
              <a:defRPr lang="en-IN"/>
            </a:pPr>
            <a:endParaRPr lang="en-US"/>
          </a:p>
        </c:txPr>
        <c:crossAx val="54217728"/>
        <c:crosses val="autoZero"/>
        <c:crossBetween val="between"/>
      </c:valAx>
    </c:plotArea>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20427856057466501"/>
          <c:y val="0.15256098766957049"/>
          <c:w val="0.4848952561485369"/>
          <c:h val="0.78454962792572269"/>
        </c:manualLayout>
      </c:layout>
      <c:radarChart>
        <c:radarStyle val="marker"/>
        <c:ser>
          <c:idx val="0"/>
          <c:order val="0"/>
          <c:tx>
            <c:strRef>
              <c:f>Sheet1!$B$1</c:f>
              <c:strCache>
                <c:ptCount val="1"/>
                <c:pt idx="0">
                  <c:v>Lowest</c:v>
                </c:pt>
              </c:strCache>
            </c:strRef>
          </c:tx>
          <c:spPr>
            <a:ln w="57150"/>
          </c:spPr>
          <c:marker>
            <c:spPr>
              <a:ln w="57150"/>
            </c:spPr>
          </c:marker>
          <c:cat>
            <c:strRef>
              <c:f>Sheet1!$A$2:$A$8</c:f>
              <c:strCache>
                <c:ptCount val="7"/>
                <c:pt idx="0">
                  <c:v>Drinking water at home</c:v>
                </c:pt>
                <c:pt idx="1">
                  <c:v>Full ANC</c:v>
                </c:pt>
                <c:pt idx="2">
                  <c:v>Full immunisation</c:v>
                </c:pt>
                <c:pt idx="3">
                  <c:v>Met FP needs</c:v>
                </c:pt>
                <c:pt idx="4">
                  <c:v>Ailment treated</c:v>
                </c:pt>
                <c:pt idx="5">
                  <c:v>Institutional delivery rate</c:v>
                </c:pt>
                <c:pt idx="6">
                  <c:v>Admission rate*</c:v>
                </c:pt>
              </c:strCache>
            </c:strRef>
          </c:cat>
          <c:val>
            <c:numRef>
              <c:f>Sheet1!$B$2:$B$8</c:f>
              <c:numCache>
                <c:formatCode>0%</c:formatCode>
                <c:ptCount val="7"/>
                <c:pt idx="0">
                  <c:v>0.38000000000000006</c:v>
                </c:pt>
                <c:pt idx="1">
                  <c:v>0.67000000000000015</c:v>
                </c:pt>
                <c:pt idx="2">
                  <c:v>0.23</c:v>
                </c:pt>
                <c:pt idx="3">
                  <c:v>0.26</c:v>
                </c:pt>
                <c:pt idx="4">
                  <c:v>0.78</c:v>
                </c:pt>
                <c:pt idx="5">
                  <c:v>0.36000000000000004</c:v>
                </c:pt>
                <c:pt idx="6">
                  <c:v>0.19</c:v>
                </c:pt>
              </c:numCache>
            </c:numRef>
          </c:val>
        </c:ser>
        <c:ser>
          <c:idx val="1"/>
          <c:order val="1"/>
          <c:tx>
            <c:strRef>
              <c:f>Sheet1!$C$1</c:f>
              <c:strCache>
                <c:ptCount val="1"/>
                <c:pt idx="0">
                  <c:v>Highest</c:v>
                </c:pt>
              </c:strCache>
            </c:strRef>
          </c:tx>
          <c:spPr>
            <a:ln w="76200"/>
          </c:spPr>
          <c:marker>
            <c:spPr>
              <a:ln w="76200"/>
            </c:spPr>
          </c:marker>
          <c:cat>
            <c:strRef>
              <c:f>Sheet1!$A$2:$A$8</c:f>
              <c:strCache>
                <c:ptCount val="7"/>
                <c:pt idx="0">
                  <c:v>Drinking water at home</c:v>
                </c:pt>
                <c:pt idx="1">
                  <c:v>Full ANC</c:v>
                </c:pt>
                <c:pt idx="2">
                  <c:v>Full immunisation</c:v>
                </c:pt>
                <c:pt idx="3">
                  <c:v>Met FP needs</c:v>
                </c:pt>
                <c:pt idx="4">
                  <c:v>Ailment treated</c:v>
                </c:pt>
                <c:pt idx="5">
                  <c:v>Institutional delivery rate</c:v>
                </c:pt>
                <c:pt idx="6">
                  <c:v>Admission rate*</c:v>
                </c:pt>
              </c:strCache>
            </c:strRef>
          </c:cat>
          <c:val>
            <c:numRef>
              <c:f>Sheet1!$C$2:$C$8</c:f>
              <c:numCache>
                <c:formatCode>0%</c:formatCode>
                <c:ptCount val="7"/>
                <c:pt idx="0">
                  <c:v>0.99</c:v>
                </c:pt>
                <c:pt idx="1">
                  <c:v>0.99</c:v>
                </c:pt>
                <c:pt idx="2">
                  <c:v>0.71000000000000008</c:v>
                </c:pt>
                <c:pt idx="3">
                  <c:v>0.78</c:v>
                </c:pt>
                <c:pt idx="4">
                  <c:v>0.95000000000000007</c:v>
                </c:pt>
                <c:pt idx="5">
                  <c:v>0.89</c:v>
                </c:pt>
                <c:pt idx="6">
                  <c:v>0.91</c:v>
                </c:pt>
              </c:numCache>
            </c:numRef>
          </c:val>
        </c:ser>
        <c:dLbls/>
        <c:axId val="55359360"/>
        <c:axId val="55360896"/>
      </c:radarChart>
      <c:catAx>
        <c:axId val="55359360"/>
        <c:scaling>
          <c:orientation val="minMax"/>
        </c:scaling>
        <c:axPos val="b"/>
        <c:majorGridlines/>
        <c:numFmt formatCode="m/d/yyyy" sourceLinked="1"/>
        <c:tickLblPos val="nextTo"/>
        <c:txPr>
          <a:bodyPr/>
          <a:lstStyle/>
          <a:p>
            <a:pPr>
              <a:defRPr lang="en-IN"/>
            </a:pPr>
            <a:endParaRPr lang="en-US"/>
          </a:p>
        </c:txPr>
        <c:crossAx val="55360896"/>
        <c:crosses val="autoZero"/>
        <c:auto val="1"/>
        <c:lblAlgn val="ctr"/>
        <c:lblOffset val="100"/>
      </c:catAx>
      <c:valAx>
        <c:axId val="55360896"/>
        <c:scaling>
          <c:orientation val="minMax"/>
        </c:scaling>
        <c:axPos val="l"/>
        <c:majorGridlines/>
        <c:numFmt formatCode="0%" sourceLinked="1"/>
        <c:majorTickMark val="cross"/>
        <c:tickLblPos val="nextTo"/>
        <c:txPr>
          <a:bodyPr/>
          <a:lstStyle/>
          <a:p>
            <a:pPr>
              <a:defRPr lang="en-IN"/>
            </a:pPr>
            <a:endParaRPr lang="en-US"/>
          </a:p>
        </c:txPr>
        <c:crossAx val="55359360"/>
        <c:crosses val="autoZero"/>
        <c:crossBetween val="between"/>
        <c:majorUnit val="0.25"/>
      </c:valAx>
    </c:plotArea>
    <c:legend>
      <c:legendPos val="r"/>
      <c:txPr>
        <a:bodyPr/>
        <a:lstStyle/>
        <a:p>
          <a:pPr>
            <a:defRPr lang="en-IN"/>
          </a:pPr>
          <a:endParaRPr lang="en-US"/>
        </a:p>
      </c:txPr>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0427856057466501"/>
          <c:y val="0.15256098766957049"/>
          <c:w val="0.4848952561485369"/>
          <c:h val="0.78454962792572269"/>
        </c:manualLayout>
      </c:layout>
      <c:radarChart>
        <c:radarStyle val="marker"/>
        <c:ser>
          <c:idx val="0"/>
          <c:order val="0"/>
          <c:tx>
            <c:strRef>
              <c:f>Sheet1!$B$1</c:f>
              <c:strCache>
                <c:ptCount val="1"/>
                <c:pt idx="0">
                  <c:v>Lowest</c:v>
                </c:pt>
              </c:strCache>
            </c:strRef>
          </c:tx>
          <c:spPr>
            <a:ln w="57150"/>
          </c:spPr>
          <c:marker>
            <c:spPr>
              <a:ln w="57150"/>
            </c:spPr>
          </c:marker>
          <c:cat>
            <c:strRef>
              <c:f>Sheet1!$A$2:$A$8</c:f>
              <c:strCache>
                <c:ptCount val="7"/>
                <c:pt idx="0">
                  <c:v>Drinking water at home</c:v>
                </c:pt>
                <c:pt idx="1">
                  <c:v>Full ANC</c:v>
                </c:pt>
                <c:pt idx="2">
                  <c:v>Full immunisation</c:v>
                </c:pt>
                <c:pt idx="3">
                  <c:v>Met FP needs</c:v>
                </c:pt>
                <c:pt idx="4">
                  <c:v>Ailment treated</c:v>
                </c:pt>
                <c:pt idx="5">
                  <c:v>Institutional delivery rate</c:v>
                </c:pt>
                <c:pt idx="6">
                  <c:v>Admission rate*</c:v>
                </c:pt>
              </c:strCache>
            </c:strRef>
          </c:cat>
          <c:val>
            <c:numRef>
              <c:f>Sheet1!$B$2:$B$8</c:f>
              <c:numCache>
                <c:formatCode>0%</c:formatCode>
                <c:ptCount val="7"/>
                <c:pt idx="0">
                  <c:v>0.38000000000000006</c:v>
                </c:pt>
                <c:pt idx="1">
                  <c:v>0.67000000000000015</c:v>
                </c:pt>
                <c:pt idx="2">
                  <c:v>0.23</c:v>
                </c:pt>
                <c:pt idx="3">
                  <c:v>0.26</c:v>
                </c:pt>
                <c:pt idx="4">
                  <c:v>0.78</c:v>
                </c:pt>
                <c:pt idx="5">
                  <c:v>0.36000000000000004</c:v>
                </c:pt>
                <c:pt idx="6">
                  <c:v>0.19</c:v>
                </c:pt>
              </c:numCache>
            </c:numRef>
          </c:val>
        </c:ser>
        <c:dLbls/>
        <c:axId val="55307648"/>
        <c:axId val="55346304"/>
      </c:radarChart>
      <c:catAx>
        <c:axId val="55307648"/>
        <c:scaling>
          <c:orientation val="minMax"/>
        </c:scaling>
        <c:axPos val="b"/>
        <c:majorGridlines/>
        <c:numFmt formatCode="m/d/yyyy" sourceLinked="1"/>
        <c:tickLblPos val="nextTo"/>
        <c:txPr>
          <a:bodyPr/>
          <a:lstStyle/>
          <a:p>
            <a:pPr>
              <a:defRPr lang="en-IN"/>
            </a:pPr>
            <a:endParaRPr lang="en-US"/>
          </a:p>
        </c:txPr>
        <c:crossAx val="55346304"/>
        <c:crosses val="autoZero"/>
        <c:auto val="1"/>
        <c:lblAlgn val="ctr"/>
        <c:lblOffset val="100"/>
      </c:catAx>
      <c:valAx>
        <c:axId val="55346304"/>
        <c:scaling>
          <c:orientation val="minMax"/>
        </c:scaling>
        <c:axPos val="l"/>
        <c:majorGridlines/>
        <c:numFmt formatCode="0%" sourceLinked="1"/>
        <c:majorTickMark val="cross"/>
        <c:tickLblPos val="nextTo"/>
        <c:txPr>
          <a:bodyPr/>
          <a:lstStyle/>
          <a:p>
            <a:pPr>
              <a:defRPr lang="en-IN"/>
            </a:pPr>
            <a:endParaRPr lang="en-US"/>
          </a:p>
        </c:txPr>
        <c:crossAx val="55307648"/>
        <c:crosses val="autoZero"/>
        <c:crossBetween val="between"/>
        <c:majorUnit val="0.25"/>
      </c:valAx>
    </c:plotArea>
    <c:legend>
      <c:legendPos val="r"/>
      <c:txPr>
        <a:bodyPr/>
        <a:lstStyle/>
        <a:p>
          <a:pPr>
            <a:defRPr lang="en-IN"/>
          </a:pPr>
          <a:endParaRPr lang="en-US"/>
        </a:p>
      </c:txPr>
    </c:legend>
    <c:plotVisOnly val="1"/>
    <c:dispBlanksAs val="gap"/>
  </c:chart>
  <c:txPr>
    <a:bodyPr/>
    <a:lstStyle/>
    <a:p>
      <a:pPr>
        <a:defRPr sz="1800"/>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2193800427724314"/>
          <c:y val="0.1470736724979855"/>
          <c:w val="0.42368559832798686"/>
          <c:h val="0.77039140620460234"/>
        </c:manualLayout>
      </c:layout>
      <c:radarChart>
        <c:radarStyle val="marker"/>
        <c:ser>
          <c:idx val="0"/>
          <c:order val="0"/>
          <c:tx>
            <c:strRef>
              <c:f>Sheet1!$B$1</c:f>
              <c:strCache>
                <c:ptCount val="1"/>
                <c:pt idx="0">
                  <c:v>Series 1</c:v>
                </c:pt>
              </c:strCache>
            </c:strRef>
          </c:tx>
          <c:spPr>
            <a:ln w="57150"/>
          </c:spPr>
          <c:marker>
            <c:spPr>
              <a:ln w="57150"/>
            </c:spPr>
          </c:marker>
          <c:cat>
            <c:strRef>
              <c:f>Sheet1!$A$2:$A$5</c:f>
              <c:strCache>
                <c:ptCount val="4"/>
                <c:pt idx="0">
                  <c:v>Incidence of OOP</c:v>
                </c:pt>
                <c:pt idx="1">
                  <c:v>Incidence of CHE</c:v>
                </c:pt>
                <c:pt idx="2">
                  <c:v>Incidence of impoverishment</c:v>
                </c:pt>
                <c:pt idx="3">
                  <c:v>OOP as a % of THE</c:v>
                </c:pt>
              </c:strCache>
            </c:strRef>
          </c:cat>
          <c:val>
            <c:numRef>
              <c:f>Sheet1!$B$2:$B$5</c:f>
              <c:numCache>
                <c:formatCode>0%</c:formatCode>
                <c:ptCount val="4"/>
                <c:pt idx="0">
                  <c:v>0.65000000000000013</c:v>
                </c:pt>
                <c:pt idx="1">
                  <c:v>0.12000000000000001</c:v>
                </c:pt>
                <c:pt idx="2">
                  <c:v>6.0000000000000005E-2</c:v>
                </c:pt>
                <c:pt idx="3">
                  <c:v>0.72000000000000008</c:v>
                </c:pt>
              </c:numCache>
            </c:numRef>
          </c:val>
        </c:ser>
        <c:dLbls/>
        <c:axId val="55522432"/>
        <c:axId val="55523968"/>
      </c:radarChart>
      <c:catAx>
        <c:axId val="55522432"/>
        <c:scaling>
          <c:orientation val="minMax"/>
        </c:scaling>
        <c:axPos val="b"/>
        <c:majorGridlines/>
        <c:numFmt formatCode="m/d/yyyy" sourceLinked="1"/>
        <c:tickLblPos val="nextTo"/>
        <c:txPr>
          <a:bodyPr/>
          <a:lstStyle/>
          <a:p>
            <a:pPr>
              <a:defRPr lang="en-IN"/>
            </a:pPr>
            <a:endParaRPr lang="en-US"/>
          </a:p>
        </c:txPr>
        <c:crossAx val="55523968"/>
        <c:crosses val="autoZero"/>
        <c:auto val="1"/>
        <c:lblAlgn val="ctr"/>
        <c:lblOffset val="100"/>
      </c:catAx>
      <c:valAx>
        <c:axId val="55523968"/>
        <c:scaling>
          <c:orientation val="minMax"/>
          <c:max val="1"/>
        </c:scaling>
        <c:axPos val="l"/>
        <c:majorGridlines/>
        <c:numFmt formatCode="0%" sourceLinked="1"/>
        <c:majorTickMark val="cross"/>
        <c:tickLblPos val="nextTo"/>
        <c:txPr>
          <a:bodyPr/>
          <a:lstStyle/>
          <a:p>
            <a:pPr>
              <a:defRPr lang="en-IN"/>
            </a:pPr>
            <a:endParaRPr lang="en-US"/>
          </a:p>
        </c:txPr>
        <c:crossAx val="55522432"/>
        <c:crosses val="autoZero"/>
        <c:crossBetween val="between"/>
        <c:majorUnit val="0.25"/>
      </c:valAx>
    </c:plotArea>
    <c:plotVisOnly val="1"/>
    <c:dispBlanksAs val="gap"/>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0.44737</cdr:x>
      <cdr:y>0.47476</cdr:y>
    </cdr:from>
    <cdr:to>
      <cdr:x>0.5</cdr:x>
      <cdr:y>0.50627</cdr:y>
    </cdr:to>
    <cdr:cxnSp macro="">
      <cdr:nvCxnSpPr>
        <cdr:cNvPr id="3" name="Straight Connector 2"/>
        <cdr:cNvCxnSpPr/>
      </cdr:nvCxnSpPr>
      <cdr:spPr>
        <a:xfrm xmlns:a="http://schemas.openxmlformats.org/drawingml/2006/main" flipV="1">
          <a:off x="3886200" y="2582862"/>
          <a:ext cx="457200" cy="171450"/>
        </a:xfrm>
        <a:prstGeom xmlns:a="http://schemas.openxmlformats.org/drawingml/2006/main" prst="line">
          <a:avLst/>
        </a:prstGeom>
        <a:ln xmlns:a="http://schemas.openxmlformats.org/drawingml/2006/main" w="38100">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0.48684</cdr:x>
      <cdr:y>0.55179</cdr:y>
    </cdr:from>
    <cdr:to>
      <cdr:x>0.49452</cdr:x>
      <cdr:y>0.69186</cdr:y>
    </cdr:to>
    <cdr:cxnSp macro="">
      <cdr:nvCxnSpPr>
        <cdr:cNvPr id="7" name="Straight Connector 6"/>
        <cdr:cNvCxnSpPr/>
      </cdr:nvCxnSpPr>
      <cdr:spPr>
        <a:xfrm xmlns:a="http://schemas.openxmlformats.org/drawingml/2006/main">
          <a:off x="4229100" y="3001962"/>
          <a:ext cx="66675" cy="762000"/>
        </a:xfrm>
        <a:prstGeom xmlns:a="http://schemas.openxmlformats.org/drawingml/2006/main" prst="line">
          <a:avLst/>
        </a:prstGeom>
        <a:ln xmlns:a="http://schemas.openxmlformats.org/drawingml/2006/main" w="38100">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0.88596</cdr:x>
      <cdr:y>0.59907</cdr:y>
    </cdr:from>
    <cdr:to>
      <cdr:x>1</cdr:x>
      <cdr:y>0.64459</cdr:y>
    </cdr:to>
    <cdr:sp macro="" textlink="">
      <cdr:nvSpPr>
        <cdr:cNvPr id="8" name="TextBox 7"/>
        <cdr:cNvSpPr txBox="1"/>
      </cdr:nvSpPr>
      <cdr:spPr>
        <a:xfrm xmlns:a="http://schemas.openxmlformats.org/drawingml/2006/main">
          <a:off x="7696200" y="3259137"/>
          <a:ext cx="990600"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OOP</a:t>
          </a:r>
          <a:endParaRPr lang="en-IN"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8B45DC-0720-404B-A660-37285FA159AD}" type="datetimeFigureOut">
              <a:rPr lang="en-US" smtClean="0"/>
              <a:pPr/>
              <a:t>3/1/2013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A04EF-1BBD-FD43-9232-7E2113CAC3D8}" type="slidenum">
              <a:rPr lang="en-GB" smtClean="0"/>
              <a:pPr/>
              <a:t>‹#›</a:t>
            </a:fld>
            <a:endParaRPr lang="en-GB"/>
          </a:p>
        </p:txBody>
      </p:sp>
    </p:spTree>
    <p:extLst>
      <p:ext uri="{BB962C8B-B14F-4D97-AF65-F5344CB8AC3E}">
        <p14:creationId xmlns:p14="http://schemas.microsoft.com/office/powerpoint/2010/main" xmlns="" val="9254398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1BA04EF-1BBD-FD43-9232-7E2113CAC3D8}" type="slidenum">
              <a:rPr lang="en-GB" smtClean="0"/>
              <a:pPr/>
              <a:t>7</a:t>
            </a:fld>
            <a:endParaRPr lang="en-GB"/>
          </a:p>
        </p:txBody>
      </p:sp>
    </p:spTree>
    <p:extLst>
      <p:ext uri="{BB962C8B-B14F-4D97-AF65-F5344CB8AC3E}">
        <p14:creationId xmlns:p14="http://schemas.microsoft.com/office/powerpoint/2010/main" xmlns="" val="1192215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smtClean="0"/>
              <a:t>This graph</a:t>
            </a:r>
            <a:r>
              <a:rPr lang="en-GB" sz="1800" baseline="0" dirty="0" smtClean="0"/>
              <a:t> tells us the proportion of population covered by a Social protection scheme. But it does not tell us what benefits they are covered under or the extent of OOP payments</a:t>
            </a:r>
            <a:endParaRPr lang="en-GB" sz="1800" dirty="0"/>
          </a:p>
        </p:txBody>
      </p:sp>
      <p:sp>
        <p:nvSpPr>
          <p:cNvPr id="4" name="Slide Number Placeholder 3"/>
          <p:cNvSpPr>
            <a:spLocks noGrp="1"/>
          </p:cNvSpPr>
          <p:nvPr>
            <p:ph type="sldNum" sz="quarter" idx="10"/>
          </p:nvPr>
        </p:nvSpPr>
        <p:spPr/>
        <p:txBody>
          <a:bodyPr/>
          <a:lstStyle/>
          <a:p>
            <a:fld id="{F1BA04EF-1BBD-FD43-9232-7E2113CAC3D8}" type="slidenum">
              <a:rPr lang="en-GB" smtClean="0"/>
              <a:pPr/>
              <a:t>8</a:t>
            </a:fld>
            <a:endParaRPr lang="en-GB"/>
          </a:p>
        </p:txBody>
      </p:sp>
    </p:spTree>
    <p:extLst>
      <p:ext uri="{BB962C8B-B14F-4D97-AF65-F5344CB8AC3E}">
        <p14:creationId xmlns:p14="http://schemas.microsoft.com/office/powerpoint/2010/main" xmlns="" val="2865640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graph gives us an idea of the financial coverage.</a:t>
            </a:r>
            <a:r>
              <a:rPr lang="en-GB" baseline="0" dirty="0" smtClean="0"/>
              <a:t> While Malaysia had 100% cover, we see that people have to make high OOP payments. Again from this graph, it is not clear, which populations are making this OOP payments and for what benefits. </a:t>
            </a:r>
            <a:endParaRPr lang="en-GB" dirty="0"/>
          </a:p>
        </p:txBody>
      </p:sp>
      <p:sp>
        <p:nvSpPr>
          <p:cNvPr id="4" name="Slide Number Placeholder 3"/>
          <p:cNvSpPr>
            <a:spLocks noGrp="1"/>
          </p:cNvSpPr>
          <p:nvPr>
            <p:ph type="sldNum" sz="quarter" idx="10"/>
          </p:nvPr>
        </p:nvSpPr>
        <p:spPr/>
        <p:txBody>
          <a:bodyPr/>
          <a:lstStyle/>
          <a:p>
            <a:fld id="{F1BA04EF-1BBD-FD43-9232-7E2113CAC3D8}" type="slidenum">
              <a:rPr lang="en-GB" smtClean="0"/>
              <a:pPr/>
              <a:t>9</a:t>
            </a:fld>
            <a:endParaRPr lang="en-GB"/>
          </a:p>
        </p:txBody>
      </p:sp>
    </p:spTree>
    <p:extLst>
      <p:ext uri="{BB962C8B-B14F-4D97-AF65-F5344CB8AC3E}">
        <p14:creationId xmlns:p14="http://schemas.microsoft.com/office/powerpoint/2010/main" xmlns="" val="71590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1BA04EF-1BBD-FD43-9232-7E2113CAC3D8}" type="slidenum">
              <a:rPr lang="en-GB" smtClean="0"/>
              <a:pPr/>
              <a:t>20</a:t>
            </a:fld>
            <a:endParaRPr lang="en-GB"/>
          </a:p>
        </p:txBody>
      </p:sp>
    </p:spTree>
    <p:extLst>
      <p:ext uri="{BB962C8B-B14F-4D97-AF65-F5344CB8AC3E}">
        <p14:creationId xmlns:p14="http://schemas.microsoft.com/office/powerpoint/2010/main" xmlns="" val="3714718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1BA04EF-1BBD-FD43-9232-7E2113CAC3D8}" type="slidenum">
              <a:rPr lang="en-GB" smtClean="0"/>
              <a:pPr/>
              <a:t>21</a:t>
            </a:fld>
            <a:endParaRPr lang="en-GB"/>
          </a:p>
        </p:txBody>
      </p:sp>
    </p:spTree>
    <p:extLst>
      <p:ext uri="{BB962C8B-B14F-4D97-AF65-F5344CB8AC3E}">
        <p14:creationId xmlns:p14="http://schemas.microsoft.com/office/powerpoint/2010/main" xmlns="" val="3714718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368408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153353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191877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423106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82199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168154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p>
            <a:r>
              <a:rPr lang="en-US" smtClean="0"/>
              <a:t>3/01/2013</a:t>
            </a:r>
            <a:endParaRPr lang="en-GB"/>
          </a:p>
        </p:txBody>
      </p:sp>
      <p:sp>
        <p:nvSpPr>
          <p:cNvPr id="8" name="Footer Placeholder 7"/>
          <p:cNvSpPr>
            <a:spLocks noGrp="1"/>
          </p:cNvSpPr>
          <p:nvPr>
            <p:ph type="ftr" sz="quarter" idx="11"/>
          </p:nvPr>
        </p:nvSpPr>
        <p:spPr/>
        <p:txBody>
          <a:bodyPr/>
          <a:lstStyle/>
          <a:p>
            <a:r>
              <a:rPr lang="en-GB" smtClean="0"/>
              <a:t>Presentation at NHSRC</a:t>
            </a:r>
            <a:endParaRPr lang="en-GB"/>
          </a:p>
        </p:txBody>
      </p:sp>
      <p:sp>
        <p:nvSpPr>
          <p:cNvPr id="9" name="Slide Number Placeholder 8"/>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4229349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p>
            <a:r>
              <a:rPr lang="en-US" smtClean="0"/>
              <a:t>3/01/2013</a:t>
            </a:r>
            <a:endParaRPr lang="en-GB"/>
          </a:p>
        </p:txBody>
      </p:sp>
      <p:sp>
        <p:nvSpPr>
          <p:cNvPr id="4" name="Footer Placeholder 3"/>
          <p:cNvSpPr>
            <a:spLocks noGrp="1"/>
          </p:cNvSpPr>
          <p:nvPr>
            <p:ph type="ftr" sz="quarter" idx="11"/>
          </p:nvPr>
        </p:nvSpPr>
        <p:spPr/>
        <p:txBody>
          <a:bodyPr/>
          <a:lstStyle/>
          <a:p>
            <a:r>
              <a:rPr lang="en-GB" smtClean="0"/>
              <a:t>Presentation at NHSRC</a:t>
            </a:r>
            <a:endParaRPr lang="en-GB"/>
          </a:p>
        </p:txBody>
      </p:sp>
      <p:sp>
        <p:nvSpPr>
          <p:cNvPr id="5" name="Slide Number Placeholder 4"/>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354382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3/01/2013</a:t>
            </a:r>
            <a:endParaRPr lang="en-GB"/>
          </a:p>
        </p:txBody>
      </p:sp>
      <p:sp>
        <p:nvSpPr>
          <p:cNvPr id="3" name="Footer Placeholder 2"/>
          <p:cNvSpPr>
            <a:spLocks noGrp="1"/>
          </p:cNvSpPr>
          <p:nvPr>
            <p:ph type="ftr" sz="quarter" idx="11"/>
          </p:nvPr>
        </p:nvSpPr>
        <p:spPr/>
        <p:txBody>
          <a:bodyPr/>
          <a:lstStyle/>
          <a:p>
            <a:r>
              <a:rPr lang="en-GB" smtClean="0"/>
              <a:t>Presentation at NHSRC</a:t>
            </a:r>
            <a:endParaRPr lang="en-GB"/>
          </a:p>
        </p:txBody>
      </p:sp>
      <p:sp>
        <p:nvSpPr>
          <p:cNvPr id="4" name="Slide Number Placeholder 3"/>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918574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247706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153201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3/01/2013</a:t>
            </a: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Presentation at NHSRC</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F2D70-7DE4-224A-868B-08D1C57CB1B4}" type="slidenum">
              <a:rPr lang="en-GB" smtClean="0"/>
              <a:pPr/>
              <a:t>‹#›</a:t>
            </a:fld>
            <a:endParaRPr lang="en-GB"/>
          </a:p>
        </p:txBody>
      </p:sp>
    </p:spTree>
    <p:extLst>
      <p:ext uri="{BB962C8B-B14F-4D97-AF65-F5344CB8AC3E}">
        <p14:creationId xmlns:p14="http://schemas.microsoft.com/office/powerpoint/2010/main" xmlns="" val="775712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Estimating Universal Health coverage</a:t>
            </a:r>
            <a:endParaRPr lang="en-GB" dirty="0"/>
          </a:p>
        </p:txBody>
      </p:sp>
      <p:sp>
        <p:nvSpPr>
          <p:cNvPr id="3" name="Subtitle 2"/>
          <p:cNvSpPr>
            <a:spLocks noGrp="1"/>
          </p:cNvSpPr>
          <p:nvPr>
            <p:ph type="subTitle" idx="1"/>
          </p:nvPr>
        </p:nvSpPr>
        <p:spPr/>
        <p:txBody>
          <a:bodyPr/>
          <a:lstStyle/>
          <a:p>
            <a:r>
              <a:rPr lang="en-GB" dirty="0" smtClean="0"/>
              <a:t>Dr. N. Devadasan,</a:t>
            </a:r>
          </a:p>
          <a:p>
            <a:r>
              <a:rPr lang="en-GB" dirty="0" smtClean="0"/>
              <a:t>Institute of Public Health,</a:t>
            </a:r>
          </a:p>
          <a:p>
            <a:r>
              <a:rPr lang="en-GB" dirty="0" smtClean="0"/>
              <a:t>Bangalore, India</a:t>
            </a:r>
            <a:endParaRPr lang="en-GB" dirty="0"/>
          </a:p>
        </p:txBody>
      </p:sp>
    </p:spTree>
    <p:extLst>
      <p:ext uri="{BB962C8B-B14F-4D97-AF65-F5344CB8AC3E}">
        <p14:creationId xmlns:p14="http://schemas.microsoft.com/office/powerpoint/2010/main" xmlns="" val="241204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coverage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28778651"/>
              </p:ext>
            </p:extLst>
          </p:nvPr>
        </p:nvGraphicFramePr>
        <p:xfrm>
          <a:off x="457200" y="1600200"/>
          <a:ext cx="8229600" cy="3108960"/>
        </p:xfrm>
        <a:graphic>
          <a:graphicData uri="http://schemas.openxmlformats.org/drawingml/2006/table">
            <a:tbl>
              <a:tblPr firstRow="1" bandRow="1">
                <a:tableStyleId>{073A0DAA-6AF3-43AB-8588-CEC1D06C72B9}</a:tableStyleId>
              </a:tblPr>
              <a:tblGrid>
                <a:gridCol w="5029200"/>
                <a:gridCol w="3200400"/>
              </a:tblGrid>
              <a:tr h="370840">
                <a:tc>
                  <a:txBody>
                    <a:bodyPr/>
                    <a:lstStyle/>
                    <a:p>
                      <a:r>
                        <a:rPr lang="en-US" sz="2800" dirty="0" smtClean="0"/>
                        <a:t>Indicator</a:t>
                      </a:r>
                      <a:endParaRPr lang="en-IN" sz="2800" dirty="0"/>
                    </a:p>
                  </a:txBody>
                  <a:tcPr/>
                </a:tc>
                <a:tc>
                  <a:txBody>
                    <a:bodyPr/>
                    <a:lstStyle/>
                    <a:p>
                      <a:r>
                        <a:rPr lang="en-US" sz="2800" dirty="0" smtClean="0"/>
                        <a:t>Source of data</a:t>
                      </a:r>
                      <a:endParaRPr lang="en-IN" sz="2800" dirty="0"/>
                    </a:p>
                  </a:txBody>
                  <a:tcPr/>
                </a:tc>
              </a:tr>
              <a:tr h="370840">
                <a:tc>
                  <a:txBody>
                    <a:bodyPr/>
                    <a:lstStyle/>
                    <a:p>
                      <a:r>
                        <a:rPr lang="en-US" sz="2800" dirty="0" smtClean="0"/>
                        <a:t>Quintiles / MPCE </a:t>
                      </a:r>
                      <a:endParaRPr lang="en-IN" sz="2800" dirty="0"/>
                    </a:p>
                  </a:txBody>
                  <a:tcPr/>
                </a:tc>
                <a:tc>
                  <a:txBody>
                    <a:bodyPr/>
                    <a:lstStyle/>
                    <a:p>
                      <a:r>
                        <a:rPr lang="en-US" sz="2800" dirty="0" smtClean="0"/>
                        <a:t>National surveys</a:t>
                      </a:r>
                      <a:endParaRPr lang="en-IN" sz="2800" dirty="0"/>
                    </a:p>
                  </a:txBody>
                  <a:tcPr/>
                </a:tc>
              </a:tr>
              <a:tr h="370840">
                <a:tc>
                  <a:txBody>
                    <a:bodyPr/>
                    <a:lstStyle/>
                    <a:p>
                      <a:r>
                        <a:rPr lang="en-US" sz="2800" dirty="0" smtClean="0"/>
                        <a:t>Population Attributable</a:t>
                      </a:r>
                      <a:r>
                        <a:rPr lang="en-US" sz="2800" baseline="0" dirty="0" smtClean="0"/>
                        <a:t> risk</a:t>
                      </a:r>
                      <a:endParaRPr lang="en-IN" sz="2800" dirty="0"/>
                    </a:p>
                  </a:txBody>
                  <a:tcPr/>
                </a:tc>
                <a:tc>
                  <a:txBody>
                    <a:bodyPr/>
                    <a:lstStyle/>
                    <a:p>
                      <a:r>
                        <a:rPr lang="en-US" sz="2800" dirty="0" smtClean="0"/>
                        <a:t>National surveys</a:t>
                      </a:r>
                      <a:endParaRPr lang="en-IN" sz="2800" dirty="0"/>
                    </a:p>
                  </a:txBody>
                  <a:tcPr/>
                </a:tc>
              </a:tr>
              <a:tr h="370840">
                <a:tc>
                  <a:txBody>
                    <a:bodyPr/>
                    <a:lstStyle/>
                    <a:p>
                      <a:r>
                        <a:rPr lang="en-US" sz="2800" dirty="0" smtClean="0"/>
                        <a:t>Concentration index</a:t>
                      </a:r>
                      <a:endParaRPr lang="en-IN" sz="2800" dirty="0"/>
                    </a:p>
                  </a:txBody>
                  <a:tcPr/>
                </a:tc>
                <a:tc>
                  <a:txBody>
                    <a:bodyPr/>
                    <a:lstStyle/>
                    <a:p>
                      <a:r>
                        <a:rPr lang="en-US" sz="2800" dirty="0" smtClean="0"/>
                        <a:t>National</a:t>
                      </a:r>
                      <a:r>
                        <a:rPr lang="en-US" sz="2800" baseline="0" dirty="0" smtClean="0"/>
                        <a:t> surveys</a:t>
                      </a:r>
                      <a:endParaRPr lang="en-IN" sz="2800" dirty="0"/>
                    </a:p>
                  </a:txBody>
                  <a:tcPr/>
                </a:tc>
              </a:tr>
              <a:tr h="370840">
                <a:tc>
                  <a:txBody>
                    <a:bodyPr/>
                    <a:lstStyle/>
                    <a:p>
                      <a:r>
                        <a:rPr lang="en-US" sz="2800" b="1" dirty="0" smtClean="0">
                          <a:solidFill>
                            <a:srgbClr val="FF0000"/>
                          </a:solidFill>
                        </a:rPr>
                        <a:t>SC / ST</a:t>
                      </a:r>
                      <a:endParaRPr lang="en-IN" sz="2800" b="1" dirty="0">
                        <a:solidFill>
                          <a:srgbClr val="FF0000"/>
                        </a:solidFill>
                      </a:endParaRPr>
                    </a:p>
                  </a:txBody>
                  <a:tcPr/>
                </a:tc>
                <a:tc>
                  <a:txBody>
                    <a:bodyPr/>
                    <a:lstStyle/>
                    <a:p>
                      <a:r>
                        <a:rPr lang="en-US" sz="2800" dirty="0" smtClean="0"/>
                        <a:t>?</a:t>
                      </a:r>
                      <a:endParaRPr lang="en-IN" sz="2800" dirty="0"/>
                    </a:p>
                  </a:txBody>
                  <a:tcPr/>
                </a:tc>
              </a:tr>
              <a:tr h="370840">
                <a:tc>
                  <a:txBody>
                    <a:bodyPr/>
                    <a:lstStyle/>
                    <a:p>
                      <a:r>
                        <a:rPr lang="en-US" sz="2800" b="1" dirty="0" smtClean="0">
                          <a:solidFill>
                            <a:srgbClr val="FF0000"/>
                          </a:solidFill>
                        </a:rPr>
                        <a:t>?</a:t>
                      </a:r>
                      <a:endParaRPr lang="en-IN" sz="2800" b="1" dirty="0">
                        <a:solidFill>
                          <a:srgbClr val="FF0000"/>
                        </a:solidFill>
                      </a:endParaRPr>
                    </a:p>
                  </a:txBody>
                  <a:tcPr/>
                </a:tc>
                <a:tc>
                  <a:txBody>
                    <a:bodyPr/>
                    <a:lstStyle/>
                    <a:p>
                      <a:endParaRPr lang="en-IN" sz="2800" dirty="0"/>
                    </a:p>
                  </a:txBody>
                  <a:tcPr/>
                </a:tc>
              </a:tr>
            </a:tbl>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10</a:t>
            </a:fld>
            <a:endParaRPr lang="en-GB"/>
          </a:p>
        </p:txBody>
      </p:sp>
    </p:spTree>
    <p:extLst>
      <p:ext uri="{BB962C8B-B14F-4D97-AF65-F5344CB8AC3E}">
        <p14:creationId xmlns:p14="http://schemas.microsoft.com/office/powerpoint/2010/main" xmlns="" val="271491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477914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11</a:t>
            </a:fld>
            <a:endParaRPr lang="en-GB"/>
          </a:p>
        </p:txBody>
      </p:sp>
    </p:spTree>
    <p:extLst>
      <p:ext uri="{BB962C8B-B14F-4D97-AF65-F5344CB8AC3E}">
        <p14:creationId xmlns:p14="http://schemas.microsoft.com/office/powerpoint/2010/main" xmlns="" val="156864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for service coverage</a:t>
            </a:r>
            <a:endParaRPr lang="en-IN" dirty="0"/>
          </a:p>
        </p:txBody>
      </p:sp>
      <p:sp>
        <p:nvSpPr>
          <p:cNvPr id="3" name="Content Placeholder 2"/>
          <p:cNvSpPr>
            <a:spLocks noGrp="1"/>
          </p:cNvSpPr>
          <p:nvPr>
            <p:ph idx="1"/>
          </p:nvPr>
        </p:nvSpPr>
        <p:spPr/>
        <p:txBody>
          <a:bodyPr anchor="ctr">
            <a:normAutofit/>
          </a:bodyPr>
          <a:lstStyle/>
          <a:p>
            <a:pPr marL="0" indent="0" algn="ctr">
              <a:buNone/>
            </a:pPr>
            <a:r>
              <a:rPr lang="en-US" sz="4400" b="1" dirty="0" smtClean="0">
                <a:solidFill>
                  <a:srgbClr val="FF0000"/>
                </a:solidFill>
              </a:rPr>
              <a:t>Ideally one needs to define the essential health package</a:t>
            </a:r>
            <a:endParaRPr lang="en-IN" sz="4400" b="1" dirty="0">
              <a:solidFill>
                <a:srgbClr val="FF0000"/>
              </a:solidFill>
            </a:endParaRPr>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12</a:t>
            </a:fld>
            <a:endParaRPr lang="en-GB"/>
          </a:p>
        </p:txBody>
      </p:sp>
    </p:spTree>
    <p:extLst>
      <p:ext uri="{BB962C8B-B14F-4D97-AF65-F5344CB8AC3E}">
        <p14:creationId xmlns:p14="http://schemas.microsoft.com/office/powerpoint/2010/main" xmlns="" val="2737200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for service coverage …</a:t>
            </a:r>
            <a:endParaRPr lang="en-IN" dirty="0"/>
          </a:p>
        </p:txBody>
      </p:sp>
      <p:sp>
        <p:nvSpPr>
          <p:cNvPr id="3" name="Content Placeholder 2"/>
          <p:cNvSpPr>
            <a:spLocks noGrp="1"/>
          </p:cNvSpPr>
          <p:nvPr>
            <p:ph idx="1"/>
          </p:nvPr>
        </p:nvSpPr>
        <p:spPr/>
        <p:txBody>
          <a:bodyPr/>
          <a:lstStyle/>
          <a:p>
            <a:r>
              <a:rPr lang="en-US" dirty="0" smtClean="0"/>
              <a:t>ILO’s access deficit method</a:t>
            </a:r>
          </a:p>
          <a:p>
            <a:endParaRPr lang="en-US" dirty="0"/>
          </a:p>
          <a:p>
            <a:r>
              <a:rPr lang="en-US" dirty="0" smtClean="0"/>
              <a:t>MDG countdown method</a:t>
            </a:r>
          </a:p>
          <a:p>
            <a:endParaRPr lang="en-US" dirty="0"/>
          </a:p>
          <a:p>
            <a:r>
              <a:rPr lang="en-US" dirty="0" smtClean="0"/>
              <a:t>SARA method</a:t>
            </a:r>
          </a:p>
          <a:p>
            <a:endParaRPr lang="en-US" dirty="0"/>
          </a:p>
          <a:p>
            <a:r>
              <a:rPr lang="en-US" dirty="0" smtClean="0"/>
              <a:t>Composite coverage index</a:t>
            </a:r>
            <a:endParaRPr lang="en-IN"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13</a:t>
            </a:fld>
            <a:endParaRPr lang="en-GB"/>
          </a:p>
        </p:txBody>
      </p:sp>
    </p:spTree>
    <p:extLst>
      <p:ext uri="{BB962C8B-B14F-4D97-AF65-F5344CB8AC3E}">
        <p14:creationId xmlns:p14="http://schemas.microsoft.com/office/powerpoint/2010/main" xmlns="" val="3345413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Indicators for service coverage - Quantitative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4301267"/>
              </p:ext>
            </p:extLst>
          </p:nvPr>
        </p:nvGraphicFramePr>
        <p:xfrm>
          <a:off x="457200" y="1600200"/>
          <a:ext cx="8229600" cy="4663440"/>
        </p:xfrm>
        <a:graphic>
          <a:graphicData uri="http://schemas.openxmlformats.org/drawingml/2006/table">
            <a:tbl>
              <a:tblPr firstRow="1" bandRow="1">
                <a:tableStyleId>{073A0DAA-6AF3-43AB-8588-CEC1D06C72B9}</a:tableStyleId>
              </a:tblPr>
              <a:tblGrid>
                <a:gridCol w="5391150"/>
                <a:gridCol w="2838450"/>
              </a:tblGrid>
              <a:tr h="370840">
                <a:tc>
                  <a:txBody>
                    <a:bodyPr/>
                    <a:lstStyle/>
                    <a:p>
                      <a:r>
                        <a:rPr lang="en-US" sz="2800" dirty="0" smtClean="0"/>
                        <a:t>Indicator</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Source of data</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antenatals</a:t>
                      </a:r>
                      <a:r>
                        <a:rPr lang="en-US" sz="2800" baseline="0" dirty="0" smtClean="0"/>
                        <a:t> with full ANC</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 DLHS, CEC</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a:t>
                      </a:r>
                      <a:r>
                        <a:rPr lang="en-US" sz="2800" baseline="0" dirty="0" smtClean="0"/>
                        <a:t> institutional deliveries</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 DLHS,</a:t>
                      </a:r>
                      <a:r>
                        <a:rPr lang="en-US" sz="2800" baseline="0" dirty="0" smtClean="0"/>
                        <a:t> CEC</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unmet FP needs</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 DLHS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a:t>
                      </a:r>
                      <a:r>
                        <a:rPr lang="en-US" sz="2800" baseline="0" dirty="0" smtClean="0"/>
                        <a:t> of children fully </a:t>
                      </a:r>
                      <a:r>
                        <a:rPr lang="en-US" sz="2800" baseline="0" dirty="0" err="1" smtClean="0"/>
                        <a:t>immunised</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 DLHS, CEC</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children who received ORT</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children</a:t>
                      </a:r>
                      <a:r>
                        <a:rPr lang="en-US" sz="2800" baseline="0" dirty="0" smtClean="0"/>
                        <a:t> who received ARI Rx</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NFHS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TB Case</a:t>
                      </a:r>
                      <a:r>
                        <a:rPr lang="en-US" sz="2800" baseline="0" dirty="0" smtClean="0"/>
                        <a:t> detection rate </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RNTCP reports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children who slept under a ITN</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a:t>
                      </a:r>
                      <a:endParaRPr lang="en-IN" sz="2800" dirty="0"/>
                    </a:p>
                  </a:txBody>
                  <a:tcPr>
                    <a:lnL w="12700" cap="flat" cmpd="sng" algn="ctr">
                      <a:solidFill>
                        <a:schemeClr val="tx1"/>
                      </a:solidFill>
                      <a:prstDash val="solid"/>
                      <a:round/>
                      <a:headEnd type="none" w="med" len="med"/>
                      <a:tailEnd type="none" w="med" len="med"/>
                    </a:lnL>
                  </a:tcPr>
                </a:tc>
              </a:tr>
            </a:tbl>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14</a:t>
            </a:fld>
            <a:endParaRPr lang="en-GB"/>
          </a:p>
        </p:txBody>
      </p:sp>
    </p:spTree>
    <p:extLst>
      <p:ext uri="{BB962C8B-B14F-4D97-AF65-F5344CB8AC3E}">
        <p14:creationId xmlns:p14="http://schemas.microsoft.com/office/powerpoint/2010/main" xmlns="" val="327746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Indicators for service coverage - Quantitative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8174041"/>
              </p:ext>
            </p:extLst>
          </p:nvPr>
        </p:nvGraphicFramePr>
        <p:xfrm>
          <a:off x="457200" y="1600200"/>
          <a:ext cx="8229600" cy="4998720"/>
        </p:xfrm>
        <a:graphic>
          <a:graphicData uri="http://schemas.openxmlformats.org/drawingml/2006/table">
            <a:tbl>
              <a:tblPr firstRow="1" bandRow="1">
                <a:tableStyleId>{073A0DAA-6AF3-43AB-8588-CEC1D06C72B9}</a:tableStyleId>
              </a:tblPr>
              <a:tblGrid>
                <a:gridCol w="5391150"/>
                <a:gridCol w="2838450"/>
              </a:tblGrid>
              <a:tr h="370840">
                <a:tc>
                  <a:txBody>
                    <a:bodyPr/>
                    <a:lstStyle/>
                    <a:p>
                      <a:r>
                        <a:rPr lang="en-US" sz="2800" dirty="0" smtClean="0"/>
                        <a:t>Indicator</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Source of data</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OP</a:t>
                      </a:r>
                      <a:r>
                        <a:rPr lang="en-US" sz="2800" baseline="0" dirty="0" smtClean="0"/>
                        <a:t> contact rate</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NSSO 60</a:t>
                      </a:r>
                      <a:r>
                        <a:rPr lang="en-US" sz="2800" baseline="30000" dirty="0" smtClean="0"/>
                        <a:t>th</a:t>
                      </a:r>
                      <a:r>
                        <a:rPr lang="en-US" sz="2800" dirty="0" smtClean="0"/>
                        <a:t> round</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IP admission rate</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NSSO 60</a:t>
                      </a:r>
                      <a:r>
                        <a:rPr lang="en-US" sz="2800" baseline="30000" dirty="0" smtClean="0"/>
                        <a:t>th</a:t>
                      </a:r>
                      <a:r>
                        <a:rPr lang="en-US" sz="2800" dirty="0" smtClean="0"/>
                        <a:t> round</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diabetics on regular treatment</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women screened</a:t>
                      </a:r>
                      <a:r>
                        <a:rPr lang="en-US" sz="2800" baseline="0" dirty="0" smtClean="0"/>
                        <a:t> for CA Cervix</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households with access to toilets</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Census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 of households with access to potable water</a:t>
                      </a:r>
                      <a:r>
                        <a:rPr lang="en-US" sz="2800" baseline="0" dirty="0" smtClean="0"/>
                        <a:t> in their house</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Census</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bl>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15</a:t>
            </a:fld>
            <a:endParaRPr lang="en-GB"/>
          </a:p>
        </p:txBody>
      </p:sp>
    </p:spTree>
    <p:extLst>
      <p:ext uri="{BB962C8B-B14F-4D97-AF65-F5344CB8AC3E}">
        <p14:creationId xmlns:p14="http://schemas.microsoft.com/office/powerpoint/2010/main" xmlns="" val="2209330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Indicators for service coverage </a:t>
            </a:r>
            <a:r>
              <a:rPr lang="en-US" dirty="0" smtClean="0"/>
              <a:t>– Quality of care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2839705"/>
              </p:ext>
            </p:extLst>
          </p:nvPr>
        </p:nvGraphicFramePr>
        <p:xfrm>
          <a:off x="457200" y="1600200"/>
          <a:ext cx="8229600" cy="3627120"/>
        </p:xfrm>
        <a:graphic>
          <a:graphicData uri="http://schemas.openxmlformats.org/drawingml/2006/table">
            <a:tbl>
              <a:tblPr firstRow="1" bandRow="1">
                <a:tableStyleId>{073A0DAA-6AF3-43AB-8588-CEC1D06C72B9}</a:tableStyleId>
              </a:tblPr>
              <a:tblGrid>
                <a:gridCol w="5524500"/>
                <a:gridCol w="2705100"/>
              </a:tblGrid>
              <a:tr h="370840">
                <a:tc>
                  <a:txBody>
                    <a:bodyPr/>
                    <a:lstStyle/>
                    <a:p>
                      <a:r>
                        <a:rPr lang="en-US" sz="2800" dirty="0" smtClean="0"/>
                        <a:t>Indicator</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Source</a:t>
                      </a:r>
                      <a:r>
                        <a:rPr lang="en-US" sz="2800" baseline="0" dirty="0" smtClean="0"/>
                        <a:t> of data</a:t>
                      </a:r>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Drop</a:t>
                      </a:r>
                      <a:r>
                        <a:rPr lang="en-US" sz="2800" baseline="0" dirty="0" smtClean="0"/>
                        <a:t> out rate – ANC</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Drop</a:t>
                      </a:r>
                      <a:r>
                        <a:rPr lang="en-US" sz="2800" baseline="0" dirty="0" smtClean="0"/>
                        <a:t> out rate – Immunisation</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Drop out rate – TB</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Infection </a:t>
                      </a:r>
                      <a:r>
                        <a:rPr lang="en-US" sz="2800" baseline="0" dirty="0" smtClean="0"/>
                        <a:t>rate in hospitals</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Drop out rate –</a:t>
                      </a:r>
                      <a:r>
                        <a:rPr lang="en-US" sz="2800" baseline="0" dirty="0" smtClean="0"/>
                        <a:t> IUCD </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r h="370840">
                <a:tc>
                  <a:txBody>
                    <a:bodyPr/>
                    <a:lstStyle/>
                    <a:p>
                      <a:r>
                        <a:rPr lang="en-US" sz="2800" dirty="0" smtClean="0"/>
                        <a:t>?</a:t>
                      </a:r>
                      <a:endParaRPr lang="en-IN" sz="2800" dirty="0"/>
                    </a:p>
                  </a:txBody>
                  <a:tcPr>
                    <a:lnR w="12700" cap="flat" cmpd="sng" algn="ctr">
                      <a:solidFill>
                        <a:schemeClr val="tx1"/>
                      </a:solidFill>
                      <a:prstDash val="solid"/>
                      <a:round/>
                      <a:headEnd type="none" w="med" len="med"/>
                      <a:tailEnd type="none" w="med" len="med"/>
                    </a:lnR>
                  </a:tcPr>
                </a:tc>
                <a:tc>
                  <a:txBody>
                    <a:bodyPr/>
                    <a:lstStyle/>
                    <a:p>
                      <a:endParaRPr lang="en-IN" sz="2800" dirty="0"/>
                    </a:p>
                  </a:txBody>
                  <a:tcPr>
                    <a:lnL w="12700" cap="flat" cmpd="sng" algn="ctr">
                      <a:solidFill>
                        <a:schemeClr val="tx1"/>
                      </a:solidFill>
                      <a:prstDash val="solid"/>
                      <a:round/>
                      <a:headEnd type="none" w="med" len="med"/>
                      <a:tailEnd type="none" w="med" len="med"/>
                    </a:lnL>
                  </a:tcPr>
                </a:tc>
              </a:tr>
            </a:tbl>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16</a:t>
            </a:fld>
            <a:endParaRPr lang="en-GB"/>
          </a:p>
        </p:txBody>
      </p:sp>
    </p:spTree>
    <p:extLst>
      <p:ext uri="{BB962C8B-B14F-4D97-AF65-F5344CB8AC3E}">
        <p14:creationId xmlns:p14="http://schemas.microsoft.com/office/powerpoint/2010/main" xmlns="" val="528626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coverage: Examples …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9049967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781550" y="6457950"/>
            <a:ext cx="3905250" cy="369332"/>
          </a:xfrm>
          <a:prstGeom prst="rect">
            <a:avLst/>
          </a:prstGeom>
          <a:noFill/>
        </p:spPr>
        <p:txBody>
          <a:bodyPr wrap="square" rtlCol="0">
            <a:spAutoFit/>
          </a:bodyPr>
          <a:lstStyle/>
          <a:p>
            <a:r>
              <a:rPr lang="en-US" dirty="0" smtClean="0"/>
              <a:t>Annual health survey 2012. X state</a:t>
            </a:r>
            <a:endParaRPr lang="en-IN" dirty="0"/>
          </a:p>
        </p:txBody>
      </p:sp>
      <p:sp>
        <p:nvSpPr>
          <p:cNvPr id="6" name="Date Placeholder 5"/>
          <p:cNvSpPr>
            <a:spLocks noGrp="1"/>
          </p:cNvSpPr>
          <p:nvPr>
            <p:ph type="dt" sz="half" idx="10"/>
          </p:nvPr>
        </p:nvSpPr>
        <p:spPr/>
        <p:txBody>
          <a:bodyPr/>
          <a:lstStyle/>
          <a:p>
            <a:r>
              <a:rPr lang="en-US" smtClean="0"/>
              <a:t>3/01/2013</a:t>
            </a:r>
            <a:endParaRPr lang="en-GB"/>
          </a:p>
        </p:txBody>
      </p:sp>
      <p:sp>
        <p:nvSpPr>
          <p:cNvPr id="7" name="Footer Placeholder 6"/>
          <p:cNvSpPr>
            <a:spLocks noGrp="1"/>
          </p:cNvSpPr>
          <p:nvPr>
            <p:ph type="ftr" sz="quarter" idx="11"/>
          </p:nvPr>
        </p:nvSpPr>
        <p:spPr/>
        <p:txBody>
          <a:bodyPr/>
          <a:lstStyle/>
          <a:p>
            <a:r>
              <a:rPr lang="en-GB" smtClean="0"/>
              <a:t>Presentation at NHSRC</a:t>
            </a:r>
            <a:endParaRPr lang="en-GB"/>
          </a:p>
        </p:txBody>
      </p:sp>
      <p:sp>
        <p:nvSpPr>
          <p:cNvPr id="8" name="Slide Number Placeholder 7"/>
          <p:cNvSpPr>
            <a:spLocks noGrp="1"/>
          </p:cNvSpPr>
          <p:nvPr>
            <p:ph type="sldNum" sz="quarter" idx="12"/>
          </p:nvPr>
        </p:nvSpPr>
        <p:spPr/>
        <p:txBody>
          <a:bodyPr/>
          <a:lstStyle/>
          <a:p>
            <a:fld id="{7B5F2D70-7DE4-224A-868B-08D1C57CB1B4}" type="slidenum">
              <a:rPr lang="en-GB" smtClean="0"/>
              <a:pPr/>
              <a:t>17</a:t>
            </a:fld>
            <a:endParaRPr lang="en-GB"/>
          </a:p>
        </p:txBody>
      </p:sp>
    </p:spTree>
    <p:extLst>
      <p:ext uri="{BB962C8B-B14F-4D97-AF65-F5344CB8AC3E}">
        <p14:creationId xmlns:p14="http://schemas.microsoft.com/office/powerpoint/2010/main" xmlns="" val="52017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coverage: Examples..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6809209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848100" y="6400800"/>
            <a:ext cx="4533900" cy="369332"/>
          </a:xfrm>
          <a:prstGeom prst="rect">
            <a:avLst/>
          </a:prstGeom>
          <a:noFill/>
        </p:spPr>
        <p:txBody>
          <a:bodyPr wrap="square" rtlCol="0">
            <a:spAutoFit/>
          </a:bodyPr>
          <a:lstStyle/>
          <a:p>
            <a:r>
              <a:rPr lang="en-US" dirty="0" smtClean="0"/>
              <a:t>DLHS, NSSO 60</a:t>
            </a:r>
            <a:r>
              <a:rPr lang="en-US" baseline="30000" dirty="0" smtClean="0"/>
              <a:t>th</a:t>
            </a:r>
            <a:r>
              <a:rPr lang="en-US" dirty="0" smtClean="0"/>
              <a:t> Round, RNTCP 2012. India </a:t>
            </a:r>
            <a:endParaRPr lang="en-IN" dirty="0"/>
          </a:p>
        </p:txBody>
      </p:sp>
      <p:sp>
        <p:nvSpPr>
          <p:cNvPr id="6" name="Date Placeholder 5"/>
          <p:cNvSpPr>
            <a:spLocks noGrp="1"/>
          </p:cNvSpPr>
          <p:nvPr>
            <p:ph type="dt" sz="half" idx="10"/>
          </p:nvPr>
        </p:nvSpPr>
        <p:spPr/>
        <p:txBody>
          <a:bodyPr/>
          <a:lstStyle/>
          <a:p>
            <a:r>
              <a:rPr lang="en-US" smtClean="0"/>
              <a:t>3/01/2013</a:t>
            </a:r>
            <a:endParaRPr lang="en-GB"/>
          </a:p>
        </p:txBody>
      </p:sp>
      <p:sp>
        <p:nvSpPr>
          <p:cNvPr id="7" name="Footer Placeholder 6"/>
          <p:cNvSpPr>
            <a:spLocks noGrp="1"/>
          </p:cNvSpPr>
          <p:nvPr>
            <p:ph type="ftr" sz="quarter" idx="11"/>
          </p:nvPr>
        </p:nvSpPr>
        <p:spPr/>
        <p:txBody>
          <a:bodyPr/>
          <a:lstStyle/>
          <a:p>
            <a:r>
              <a:rPr lang="en-GB" smtClean="0"/>
              <a:t>Presentation at NHSRC</a:t>
            </a:r>
            <a:endParaRPr lang="en-GB"/>
          </a:p>
        </p:txBody>
      </p:sp>
      <p:sp>
        <p:nvSpPr>
          <p:cNvPr id="8" name="Slide Number Placeholder 7"/>
          <p:cNvSpPr>
            <a:spLocks noGrp="1"/>
          </p:cNvSpPr>
          <p:nvPr>
            <p:ph type="sldNum" sz="quarter" idx="12"/>
          </p:nvPr>
        </p:nvSpPr>
        <p:spPr/>
        <p:txBody>
          <a:bodyPr/>
          <a:lstStyle/>
          <a:p>
            <a:fld id="{7B5F2D70-7DE4-224A-868B-08D1C57CB1B4}" type="slidenum">
              <a:rPr lang="en-GB" smtClean="0"/>
              <a:pPr/>
              <a:t>18</a:t>
            </a:fld>
            <a:endParaRPr lang="en-GB"/>
          </a:p>
        </p:txBody>
      </p:sp>
    </p:spTree>
    <p:extLst>
      <p:ext uri="{BB962C8B-B14F-4D97-AF65-F5344CB8AC3E}">
        <p14:creationId xmlns:p14="http://schemas.microsoft.com/office/powerpoint/2010/main" xmlns="" val="2772081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en-IN" dirty="0"/>
          </a:p>
        </p:txBody>
      </p:sp>
      <p:sp>
        <p:nvSpPr>
          <p:cNvPr id="3" name="Content Placeholder 2"/>
          <p:cNvSpPr>
            <a:spLocks noGrp="1"/>
          </p:cNvSpPr>
          <p:nvPr>
            <p:ph idx="1"/>
          </p:nvPr>
        </p:nvSpPr>
        <p:spPr/>
        <p:txBody>
          <a:bodyPr/>
          <a:lstStyle/>
          <a:p>
            <a:r>
              <a:rPr lang="en-US" dirty="0" smtClean="0"/>
              <a:t>All indicators?</a:t>
            </a:r>
          </a:p>
          <a:p>
            <a:endParaRPr lang="en-US" dirty="0"/>
          </a:p>
          <a:p>
            <a:r>
              <a:rPr lang="en-US" dirty="0" smtClean="0"/>
              <a:t>A single composite indicator?</a:t>
            </a:r>
          </a:p>
          <a:p>
            <a:endParaRPr lang="en-US" dirty="0" smtClean="0"/>
          </a:p>
          <a:p>
            <a:r>
              <a:rPr lang="en-US" dirty="0" smtClean="0"/>
              <a:t>A mixture?</a:t>
            </a:r>
            <a:endParaRPr lang="en-US" dirty="0"/>
          </a:p>
          <a:p>
            <a:pPr marL="0" indent="0">
              <a:buNone/>
            </a:pPr>
            <a:r>
              <a:rPr lang="en-US" dirty="0" smtClean="0"/>
              <a:t> </a:t>
            </a:r>
            <a:endParaRPr lang="en-IN"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19</a:t>
            </a:fld>
            <a:endParaRPr lang="en-GB"/>
          </a:p>
        </p:txBody>
      </p:sp>
    </p:spTree>
    <p:extLst>
      <p:ext uri="{BB962C8B-B14F-4D97-AF65-F5344CB8AC3E}">
        <p14:creationId xmlns:p14="http://schemas.microsoft.com/office/powerpoint/2010/main" xmlns="" val="167377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UHC</a:t>
            </a:r>
            <a:endParaRPr lang="en-IN" dirty="0"/>
          </a:p>
        </p:txBody>
      </p:sp>
      <p:sp>
        <p:nvSpPr>
          <p:cNvPr id="3" name="Content Placeholder 2"/>
          <p:cNvSpPr>
            <a:spLocks noGrp="1"/>
          </p:cNvSpPr>
          <p:nvPr>
            <p:ph idx="1"/>
          </p:nvPr>
        </p:nvSpPr>
        <p:spPr/>
        <p:txBody>
          <a:bodyPr/>
          <a:lstStyle/>
          <a:p>
            <a:r>
              <a:rPr lang="en-US" dirty="0" smtClean="0"/>
              <a:t>Universal health coverage ?</a:t>
            </a:r>
          </a:p>
          <a:p>
            <a:endParaRPr lang="en-US" dirty="0"/>
          </a:p>
          <a:p>
            <a:r>
              <a:rPr lang="en-US" dirty="0" smtClean="0"/>
              <a:t>Universal health care ?</a:t>
            </a:r>
          </a:p>
          <a:p>
            <a:endParaRPr lang="en-US" dirty="0"/>
          </a:p>
          <a:p>
            <a:pPr marL="0" indent="0">
              <a:buNone/>
            </a:pPr>
            <a:endParaRPr lang="en-IN" dirty="0"/>
          </a:p>
        </p:txBody>
      </p:sp>
      <p:sp>
        <p:nvSpPr>
          <p:cNvPr id="4" name="Rounded Rectangle 3"/>
          <p:cNvSpPr/>
          <p:nvPr/>
        </p:nvSpPr>
        <p:spPr>
          <a:xfrm>
            <a:off x="1790700" y="3687762"/>
            <a:ext cx="6762750" cy="2979737"/>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t"/>
          <a:lstStyle/>
          <a:p>
            <a:pPr>
              <a:lnSpc>
                <a:spcPct val="150000"/>
              </a:lnSpc>
            </a:pPr>
            <a:r>
              <a:rPr lang="en-US" sz="2400" dirty="0" smtClean="0">
                <a:solidFill>
                  <a:schemeClr val="tx1"/>
                </a:solidFill>
                <a:latin typeface="Arial" pitchFamily="34" charset="0"/>
                <a:cs typeface="Arial" pitchFamily="34" charset="0"/>
              </a:rPr>
              <a:t>Ensuring that ALL people can use the health services they need of sufficient quality to be effective, while also ensuring that the use of services do not expose the use to financial hardship </a:t>
            </a:r>
            <a:endParaRPr lang="en-IN" sz="2400" dirty="0">
              <a:solidFill>
                <a:schemeClr val="tx1"/>
              </a:solidFill>
              <a:latin typeface="Arial" pitchFamily="34" charset="0"/>
              <a:cs typeface="Arial" pitchFamily="34" charset="0"/>
            </a:endParaRPr>
          </a:p>
        </p:txBody>
      </p:sp>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2</a:t>
            </a:fld>
            <a:endParaRPr lang="en-GB"/>
          </a:p>
        </p:txBody>
      </p:sp>
    </p:spTree>
    <p:extLst>
      <p:ext uri="{BB962C8B-B14F-4D97-AF65-F5344CB8AC3E}">
        <p14:creationId xmlns:p14="http://schemas.microsoft.com/office/powerpoint/2010/main" xmlns="" val="181050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 Population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27211368"/>
              </p:ext>
            </p:extLst>
          </p:nvPr>
        </p:nvGraphicFramePr>
        <p:xfrm>
          <a:off x="0" y="1417638"/>
          <a:ext cx="8686800" cy="5440362"/>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20</a:t>
            </a:fld>
            <a:endParaRPr lang="en-GB"/>
          </a:p>
        </p:txBody>
      </p:sp>
    </p:spTree>
    <p:extLst>
      <p:ext uri="{BB962C8B-B14F-4D97-AF65-F5344CB8AC3E}">
        <p14:creationId xmlns:p14="http://schemas.microsoft.com/office/powerpoint/2010/main" xmlns="" val="1845413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 OOP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9675578"/>
              </p:ext>
            </p:extLst>
          </p:nvPr>
        </p:nvGraphicFramePr>
        <p:xfrm>
          <a:off x="0" y="1417638"/>
          <a:ext cx="8686800" cy="5440362"/>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flipH="1">
            <a:off x="4229100" y="3962400"/>
            <a:ext cx="133350" cy="457200"/>
          </a:xfrm>
          <a:prstGeom prst="line">
            <a:avLst/>
          </a:prstGeom>
          <a:ln w="2857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3371850" y="5181600"/>
            <a:ext cx="923925" cy="28575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flipV="1">
            <a:off x="2247900" y="4800600"/>
            <a:ext cx="1123950" cy="66675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2247900" y="3067050"/>
            <a:ext cx="0" cy="173355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247900" y="3067050"/>
            <a:ext cx="1585912" cy="112395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7696200" y="4648200"/>
            <a:ext cx="419100" cy="0"/>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18" name="Date Placeholder 17"/>
          <p:cNvSpPr>
            <a:spLocks noGrp="1"/>
          </p:cNvSpPr>
          <p:nvPr>
            <p:ph type="dt" sz="half" idx="10"/>
          </p:nvPr>
        </p:nvSpPr>
        <p:spPr/>
        <p:txBody>
          <a:bodyPr/>
          <a:lstStyle/>
          <a:p>
            <a:r>
              <a:rPr lang="en-US" smtClean="0"/>
              <a:t>3/01/2013</a:t>
            </a:r>
            <a:endParaRPr lang="en-GB"/>
          </a:p>
        </p:txBody>
      </p:sp>
      <p:sp>
        <p:nvSpPr>
          <p:cNvPr id="19" name="Footer Placeholder 18"/>
          <p:cNvSpPr>
            <a:spLocks noGrp="1"/>
          </p:cNvSpPr>
          <p:nvPr>
            <p:ph type="ftr" sz="quarter" idx="11"/>
          </p:nvPr>
        </p:nvSpPr>
        <p:spPr/>
        <p:txBody>
          <a:bodyPr/>
          <a:lstStyle/>
          <a:p>
            <a:r>
              <a:rPr lang="en-GB" smtClean="0"/>
              <a:t>Presentation at NHSRC</a:t>
            </a:r>
            <a:endParaRPr lang="en-GB"/>
          </a:p>
        </p:txBody>
      </p:sp>
      <p:sp>
        <p:nvSpPr>
          <p:cNvPr id="20" name="Slide Number Placeholder 19"/>
          <p:cNvSpPr>
            <a:spLocks noGrp="1"/>
          </p:cNvSpPr>
          <p:nvPr>
            <p:ph type="sldNum" sz="quarter" idx="12"/>
          </p:nvPr>
        </p:nvSpPr>
        <p:spPr/>
        <p:txBody>
          <a:bodyPr/>
          <a:lstStyle/>
          <a:p>
            <a:fld id="{7B5F2D70-7DE4-224A-868B-08D1C57CB1B4}" type="slidenum">
              <a:rPr lang="en-GB" smtClean="0"/>
              <a:pPr/>
              <a:t>21</a:t>
            </a:fld>
            <a:endParaRPr lang="en-GB"/>
          </a:p>
        </p:txBody>
      </p:sp>
    </p:spTree>
    <p:extLst>
      <p:ext uri="{BB962C8B-B14F-4D97-AF65-F5344CB8AC3E}">
        <p14:creationId xmlns:p14="http://schemas.microsoft.com/office/powerpoint/2010/main" xmlns="" val="3894171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coverage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38576626"/>
              </p:ext>
            </p:extLst>
          </p:nvPr>
        </p:nvGraphicFramePr>
        <p:xfrm>
          <a:off x="457200" y="1600200"/>
          <a:ext cx="82296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22</a:t>
            </a:fld>
            <a:endParaRPr lang="en-GB"/>
          </a:p>
        </p:txBody>
      </p:sp>
    </p:spTree>
    <p:extLst>
      <p:ext uri="{BB962C8B-B14F-4D97-AF65-F5344CB8AC3E}">
        <p14:creationId xmlns:p14="http://schemas.microsoft.com/office/powerpoint/2010/main" xmlns="" val="558676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83B804C-0C92-024A-882B-93217807CA3C}" type="slidenum">
              <a:rPr lang="en-GB" smtClean="0"/>
              <a:pPr/>
              <a:t>23</a:t>
            </a:fld>
            <a:endParaRPr lang="en-GB"/>
          </a:p>
        </p:txBody>
      </p:sp>
      <p:pic>
        <p:nvPicPr>
          <p:cNvPr id="5" name="Picture 4"/>
          <p:cNvPicPr>
            <a:picLocks noChangeAspect="1"/>
          </p:cNvPicPr>
          <p:nvPr/>
        </p:nvPicPr>
        <p:blipFill>
          <a:blip r:embed="rId2"/>
          <a:stretch>
            <a:fillRect/>
          </a:stretch>
        </p:blipFill>
        <p:spPr>
          <a:xfrm>
            <a:off x="909169" y="962369"/>
            <a:ext cx="5809131" cy="5448209"/>
          </a:xfrm>
          <a:prstGeom prst="rect">
            <a:avLst/>
          </a:prstGeom>
        </p:spPr>
      </p:pic>
      <p:sp>
        <p:nvSpPr>
          <p:cNvPr id="6" name="TextBox 5"/>
          <p:cNvSpPr txBox="1"/>
          <p:nvPr/>
        </p:nvSpPr>
        <p:spPr>
          <a:xfrm>
            <a:off x="1067919" y="6096042"/>
            <a:ext cx="2669781" cy="369332"/>
          </a:xfrm>
          <a:prstGeom prst="rect">
            <a:avLst/>
          </a:prstGeom>
          <a:noFill/>
        </p:spPr>
        <p:txBody>
          <a:bodyPr wrap="square" rtlCol="0">
            <a:spAutoFit/>
          </a:bodyPr>
          <a:lstStyle/>
          <a:p>
            <a:r>
              <a:rPr lang="en-GB" dirty="0" smtClean="0"/>
              <a:t>Population coverage</a:t>
            </a:r>
            <a:endParaRPr lang="en-GB" dirty="0"/>
          </a:p>
        </p:txBody>
      </p:sp>
      <p:sp>
        <p:nvSpPr>
          <p:cNvPr id="7" name="TextBox 6"/>
          <p:cNvSpPr txBox="1"/>
          <p:nvPr/>
        </p:nvSpPr>
        <p:spPr>
          <a:xfrm>
            <a:off x="6371956" y="1515194"/>
            <a:ext cx="461665" cy="2862323"/>
          </a:xfrm>
          <a:prstGeom prst="rect">
            <a:avLst/>
          </a:prstGeom>
          <a:noFill/>
        </p:spPr>
        <p:txBody>
          <a:bodyPr vert="vert270" wrap="square" rtlCol="0">
            <a:spAutoFit/>
          </a:bodyPr>
          <a:lstStyle/>
          <a:p>
            <a:r>
              <a:rPr lang="en-GB" dirty="0" smtClean="0"/>
              <a:t>Financial coverage</a:t>
            </a:r>
            <a:endParaRPr lang="en-GB" dirty="0"/>
          </a:p>
        </p:txBody>
      </p:sp>
      <p:sp>
        <p:nvSpPr>
          <p:cNvPr id="8" name="TextBox 7"/>
          <p:cNvSpPr txBox="1"/>
          <p:nvPr/>
        </p:nvSpPr>
        <p:spPr>
          <a:xfrm rot="19307941">
            <a:off x="4892192" y="5464316"/>
            <a:ext cx="1818338" cy="369332"/>
          </a:xfrm>
          <a:prstGeom prst="rect">
            <a:avLst/>
          </a:prstGeom>
          <a:noFill/>
        </p:spPr>
        <p:txBody>
          <a:bodyPr wrap="square" rtlCol="0">
            <a:spAutoFit/>
          </a:bodyPr>
          <a:lstStyle/>
          <a:p>
            <a:r>
              <a:rPr lang="en-GB" dirty="0" smtClean="0"/>
              <a:t>Service coverage</a:t>
            </a:r>
            <a:endParaRPr lang="en-GB" dirty="0"/>
          </a:p>
        </p:txBody>
      </p:sp>
      <p:sp>
        <p:nvSpPr>
          <p:cNvPr id="2" name="Cube 1"/>
          <p:cNvSpPr/>
          <p:nvPr/>
        </p:nvSpPr>
        <p:spPr>
          <a:xfrm>
            <a:off x="1219450" y="4718708"/>
            <a:ext cx="3513999" cy="1340488"/>
          </a:xfrm>
          <a:prstGeom prst="cube">
            <a:avLst>
              <a:gd name="adj" fmla="val 25000"/>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CURRENT STATUS</a:t>
            </a:r>
            <a:endParaRPr lang="en-GB" dirty="0"/>
          </a:p>
        </p:txBody>
      </p:sp>
      <p:cxnSp>
        <p:nvCxnSpPr>
          <p:cNvPr id="13" name="Straight Arrow Connector 12"/>
          <p:cNvCxnSpPr/>
          <p:nvPr/>
        </p:nvCxnSpPr>
        <p:spPr>
          <a:xfrm flipV="1">
            <a:off x="4148985" y="5923440"/>
            <a:ext cx="584465" cy="14432"/>
          </a:xfrm>
          <a:prstGeom prst="straightConnector1">
            <a:avLst/>
          </a:prstGeom>
          <a:ln w="57150" cmpd="sng">
            <a:solidFill>
              <a:srgbClr val="0000FF"/>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V="1">
            <a:off x="4782834" y="4941612"/>
            <a:ext cx="274196" cy="426460"/>
          </a:xfrm>
          <a:prstGeom prst="straightConnector1">
            <a:avLst/>
          </a:prstGeom>
          <a:ln w="38100" cmpd="sng">
            <a:solidFill>
              <a:srgbClr val="0000FF"/>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V="1">
            <a:off x="1471987" y="2568594"/>
            <a:ext cx="0" cy="2150114"/>
          </a:xfrm>
          <a:prstGeom prst="straightConnector1">
            <a:avLst/>
          </a:prstGeom>
          <a:ln w="38100" cmpd="sng">
            <a:solidFill>
              <a:srgbClr val="0000FF"/>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0" name="Date Placeholder 9"/>
          <p:cNvSpPr>
            <a:spLocks noGrp="1"/>
          </p:cNvSpPr>
          <p:nvPr>
            <p:ph type="dt" sz="half" idx="10"/>
          </p:nvPr>
        </p:nvSpPr>
        <p:spPr/>
        <p:txBody>
          <a:bodyPr/>
          <a:lstStyle/>
          <a:p>
            <a:r>
              <a:rPr lang="en-US" smtClean="0"/>
              <a:t>3/01/2013</a:t>
            </a:r>
            <a:endParaRPr lang="en-GB"/>
          </a:p>
        </p:txBody>
      </p:sp>
      <p:sp>
        <p:nvSpPr>
          <p:cNvPr id="11" name="Footer Placeholder 10"/>
          <p:cNvSpPr>
            <a:spLocks noGrp="1"/>
          </p:cNvSpPr>
          <p:nvPr>
            <p:ph type="ftr" sz="quarter" idx="11"/>
          </p:nvPr>
        </p:nvSpPr>
        <p:spPr/>
        <p:txBody>
          <a:bodyPr/>
          <a:lstStyle/>
          <a:p>
            <a:r>
              <a:rPr lang="en-GB" smtClean="0"/>
              <a:t>Presentation at NHSRC</a:t>
            </a:r>
            <a:endParaRPr lang="en-GB"/>
          </a:p>
        </p:txBody>
      </p:sp>
    </p:spTree>
    <p:extLst>
      <p:ext uri="{BB962C8B-B14F-4D97-AF65-F5344CB8AC3E}">
        <p14:creationId xmlns:p14="http://schemas.microsoft.com/office/powerpoint/2010/main" xmlns="" val="27300003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Limitations</a:t>
            </a:r>
            <a:endParaRPr lang="en-GB" dirty="0"/>
          </a:p>
        </p:txBody>
      </p:sp>
      <p:sp>
        <p:nvSpPr>
          <p:cNvPr id="3" name="Content Placeholder 2"/>
          <p:cNvSpPr>
            <a:spLocks noGrp="1"/>
          </p:cNvSpPr>
          <p:nvPr>
            <p:ph idx="1"/>
          </p:nvPr>
        </p:nvSpPr>
        <p:spPr/>
        <p:txBody>
          <a:bodyPr/>
          <a:lstStyle/>
          <a:p>
            <a:r>
              <a:rPr lang="en-GB" dirty="0" smtClean="0"/>
              <a:t>Agreement on package</a:t>
            </a:r>
          </a:p>
          <a:p>
            <a:endParaRPr lang="en-GB" dirty="0"/>
          </a:p>
          <a:p>
            <a:r>
              <a:rPr lang="en-GB" dirty="0" smtClean="0"/>
              <a:t>Agreement on indicators</a:t>
            </a:r>
          </a:p>
          <a:p>
            <a:endParaRPr lang="en-GB" dirty="0"/>
          </a:p>
          <a:p>
            <a:r>
              <a:rPr lang="en-GB" dirty="0" smtClean="0"/>
              <a:t>Availability of disaggregated data</a:t>
            </a:r>
          </a:p>
          <a:p>
            <a:endParaRPr lang="en-GB" dirty="0"/>
          </a:p>
          <a:p>
            <a:r>
              <a:rPr lang="en-GB" dirty="0" smtClean="0"/>
              <a:t>Validation of this tool</a:t>
            </a:r>
          </a:p>
          <a:p>
            <a:endParaRPr lang="en-GB" dirty="0"/>
          </a:p>
          <a:p>
            <a:endParaRPr lang="en-GB"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24</a:t>
            </a:fld>
            <a:endParaRPr lang="en-GB"/>
          </a:p>
        </p:txBody>
      </p:sp>
    </p:spTree>
    <p:extLst>
      <p:ext uri="{BB962C8B-B14F-4D97-AF65-F5344CB8AC3E}">
        <p14:creationId xmlns:p14="http://schemas.microsoft.com/office/powerpoint/2010/main" xmlns="" val="25742006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Disclaimer</a:t>
            </a:r>
            <a:endParaRPr lang="en-GB" dirty="0"/>
          </a:p>
        </p:txBody>
      </p:sp>
      <p:sp>
        <p:nvSpPr>
          <p:cNvPr id="3" name="Content Placeholder 2"/>
          <p:cNvSpPr>
            <a:spLocks noGrp="1"/>
          </p:cNvSpPr>
          <p:nvPr>
            <p:ph idx="1"/>
          </p:nvPr>
        </p:nvSpPr>
        <p:spPr/>
        <p:txBody>
          <a:bodyPr/>
          <a:lstStyle/>
          <a:p>
            <a:r>
              <a:rPr lang="en-GB" dirty="0" smtClean="0"/>
              <a:t>Please note that this is a work in progress</a:t>
            </a:r>
          </a:p>
          <a:p>
            <a:endParaRPr lang="en-GB" dirty="0"/>
          </a:p>
          <a:p>
            <a:r>
              <a:rPr lang="en-GB" dirty="0" smtClean="0"/>
              <a:t>Suggestions and criticisms are welcome</a:t>
            </a:r>
            <a:endParaRPr lang="en-GB"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25</a:t>
            </a:fld>
            <a:endParaRPr lang="en-GB"/>
          </a:p>
        </p:txBody>
      </p:sp>
    </p:spTree>
    <p:extLst>
      <p:ext uri="{BB962C8B-B14F-4D97-AF65-F5344CB8AC3E}">
        <p14:creationId xmlns:p14="http://schemas.microsoft.com/office/powerpoint/2010/main" xmlns="" val="3964660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27380" y="0"/>
            <a:ext cx="2973370" cy="2814437"/>
          </a:xfrm>
          <a:prstGeom prst="rect">
            <a:avLst/>
          </a:prstGeom>
        </p:spPr>
      </p:pic>
      <p:sp>
        <p:nvSpPr>
          <p:cNvPr id="6" name="Title 5"/>
          <p:cNvSpPr>
            <a:spLocks noGrp="1"/>
          </p:cNvSpPr>
          <p:nvPr>
            <p:ph type="ctrTitle"/>
          </p:nvPr>
        </p:nvSpPr>
        <p:spPr>
          <a:xfrm>
            <a:off x="685800" y="2435225"/>
            <a:ext cx="7772400" cy="1470025"/>
          </a:xfrm>
        </p:spPr>
        <p:txBody>
          <a:bodyPr/>
          <a:lstStyle/>
          <a:p>
            <a:r>
              <a:rPr lang="en-US" dirty="0" smtClean="0"/>
              <a:t>Thank you</a:t>
            </a:r>
            <a:endParaRPr lang="en-IN" dirty="0"/>
          </a:p>
        </p:txBody>
      </p:sp>
      <p:sp>
        <p:nvSpPr>
          <p:cNvPr id="7" name="Subtitle 6"/>
          <p:cNvSpPr>
            <a:spLocks noGrp="1"/>
          </p:cNvSpPr>
          <p:nvPr>
            <p:ph type="subTitle" idx="1"/>
          </p:nvPr>
        </p:nvSpPr>
        <p:spPr/>
        <p:txBody>
          <a:bodyPr/>
          <a:lstStyle/>
          <a:p>
            <a:r>
              <a:rPr lang="en-US" dirty="0" smtClean="0"/>
              <a:t>Dr. N. Devadasan, </a:t>
            </a:r>
            <a:r>
              <a:rPr lang="en-US" sz="2000" dirty="0" smtClean="0"/>
              <a:t>MBBS, MPH, PhD</a:t>
            </a:r>
          </a:p>
          <a:p>
            <a:r>
              <a:rPr lang="en-US" dirty="0" smtClean="0"/>
              <a:t>Institute of Public Health,</a:t>
            </a:r>
          </a:p>
          <a:p>
            <a:r>
              <a:rPr lang="en-US" dirty="0" smtClean="0"/>
              <a:t>Bangalore</a:t>
            </a:r>
            <a:endParaRPr lang="en-IN" dirty="0"/>
          </a:p>
        </p:txBody>
      </p:sp>
    </p:spTree>
    <p:extLst>
      <p:ext uri="{BB962C8B-B14F-4D97-AF65-F5344CB8AC3E}">
        <p14:creationId xmlns:p14="http://schemas.microsoft.com/office/powerpoint/2010/main" xmlns="" val="32099041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ILO’s access deficit method</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Take stock of all existing financing mechanisms</a:t>
            </a:r>
          </a:p>
          <a:p>
            <a:endParaRPr lang="en-GB" dirty="0"/>
          </a:p>
          <a:p>
            <a:r>
              <a:rPr lang="en-GB" dirty="0" smtClean="0"/>
              <a:t>Affordability of the health services</a:t>
            </a:r>
          </a:p>
          <a:p>
            <a:endParaRPr lang="en-GB" dirty="0" smtClean="0"/>
          </a:p>
          <a:p>
            <a:r>
              <a:rPr lang="en-GB" dirty="0" smtClean="0"/>
              <a:t>Availability</a:t>
            </a:r>
          </a:p>
          <a:p>
            <a:endParaRPr lang="en-GB" dirty="0" smtClean="0"/>
          </a:p>
          <a:p>
            <a:r>
              <a:rPr lang="en-GB" dirty="0" smtClean="0"/>
              <a:t>Quality of HR and infrastructure</a:t>
            </a:r>
          </a:p>
          <a:p>
            <a:endParaRPr lang="en-GB" dirty="0" smtClean="0"/>
          </a:p>
          <a:p>
            <a:r>
              <a:rPr lang="en-GB" dirty="0" smtClean="0"/>
              <a:t>Estimate access deficit</a:t>
            </a:r>
          </a:p>
          <a:p>
            <a:endParaRPr lang="en-GB" dirty="0"/>
          </a:p>
          <a:p>
            <a:r>
              <a:rPr lang="en-GB" dirty="0" smtClean="0"/>
              <a:t>Developing a coverage plan to fill the gaps</a:t>
            </a:r>
          </a:p>
          <a:p>
            <a:pPr marL="0" indent="0">
              <a:buNone/>
            </a:pPr>
            <a:endParaRPr lang="en-GB"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27</a:t>
            </a:fld>
            <a:endParaRPr lang="en-GB"/>
          </a:p>
        </p:txBody>
      </p:sp>
    </p:spTree>
    <p:extLst>
      <p:ext uri="{BB962C8B-B14F-4D97-AF65-F5344CB8AC3E}">
        <p14:creationId xmlns:p14="http://schemas.microsoft.com/office/powerpoint/2010/main" xmlns="" val="40400586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ILO‘s access deficit …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33661485"/>
              </p:ext>
            </p:extLst>
          </p:nvPr>
        </p:nvGraphicFramePr>
        <p:xfrm>
          <a:off x="457200" y="1600200"/>
          <a:ext cx="8229600" cy="5166360"/>
        </p:xfrm>
        <a:graphic>
          <a:graphicData uri="http://schemas.openxmlformats.org/drawingml/2006/table">
            <a:tbl>
              <a:tblPr firstRow="1" bandRow="1">
                <a:tableStyleId>{5C22544A-7EE6-4342-B048-85BDC9FD1C3A}</a:tableStyleId>
              </a:tblPr>
              <a:tblGrid>
                <a:gridCol w="1043650"/>
                <a:gridCol w="735994"/>
                <a:gridCol w="689236"/>
                <a:gridCol w="1028082"/>
                <a:gridCol w="750425"/>
                <a:gridCol w="690373"/>
                <a:gridCol w="1142396"/>
                <a:gridCol w="721562"/>
                <a:gridCol w="604922"/>
                <a:gridCol w="822960"/>
              </a:tblGrid>
              <a:tr h="370840">
                <a:tc>
                  <a:txBody>
                    <a:bodyPr/>
                    <a:lstStyle/>
                    <a:p>
                      <a:r>
                        <a:rPr lang="en-GB" sz="1400" dirty="0" smtClean="0"/>
                        <a:t>Pop</a:t>
                      </a:r>
                      <a:endParaRPr lang="en-GB" sz="1400" dirty="0"/>
                    </a:p>
                  </a:txBody>
                  <a:tcPr/>
                </a:tc>
                <a:tc gridSpan="2">
                  <a:txBody>
                    <a:bodyPr/>
                    <a:lstStyle/>
                    <a:p>
                      <a:r>
                        <a:rPr lang="en-GB" sz="1400" dirty="0" smtClean="0"/>
                        <a:t>% that can access</a:t>
                      </a:r>
                      <a:endParaRPr lang="en-GB" sz="1400" dirty="0"/>
                    </a:p>
                  </a:txBody>
                  <a:tcPr/>
                </a:tc>
                <a:tc hMerge="1">
                  <a:txBody>
                    <a:bodyPr/>
                    <a:lstStyle/>
                    <a:p>
                      <a:endParaRPr lang="en-GB" dirty="0"/>
                    </a:p>
                  </a:txBody>
                  <a:tcPr/>
                </a:tc>
                <a:tc gridSpan="7">
                  <a:txBody>
                    <a:bodyPr/>
                    <a:lstStyle/>
                    <a:p>
                      <a:r>
                        <a:rPr lang="en-GB" sz="1400" dirty="0" smtClean="0"/>
                        <a:t>% of the group whose services are funded by </a:t>
                      </a:r>
                      <a:endParaRPr lang="en-GB" sz="14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370840">
                <a:tc>
                  <a:txBody>
                    <a:bodyPr/>
                    <a:lstStyle/>
                    <a:p>
                      <a:endParaRPr lang="en-GB" sz="1400" dirty="0"/>
                    </a:p>
                  </a:txBody>
                  <a:tcPr/>
                </a:tc>
                <a:tc>
                  <a:txBody>
                    <a:bodyPr/>
                    <a:lstStyle/>
                    <a:p>
                      <a:r>
                        <a:rPr lang="en-GB" sz="1400" dirty="0" err="1" smtClean="0"/>
                        <a:t>Govt</a:t>
                      </a:r>
                      <a:r>
                        <a:rPr lang="en-GB" sz="1400" dirty="0" smtClean="0"/>
                        <a:t> HS</a:t>
                      </a:r>
                      <a:endParaRPr lang="en-GB" sz="1400" dirty="0"/>
                    </a:p>
                  </a:txBody>
                  <a:tcPr/>
                </a:tc>
                <a:tc>
                  <a:txBody>
                    <a:bodyPr/>
                    <a:lstStyle/>
                    <a:p>
                      <a:r>
                        <a:rPr lang="en-GB" sz="1400" dirty="0" smtClean="0"/>
                        <a:t>Pvt HS</a:t>
                      </a:r>
                      <a:endParaRPr lang="en-GB" sz="1400" dirty="0"/>
                    </a:p>
                  </a:txBody>
                  <a:tcPr/>
                </a:tc>
                <a:tc>
                  <a:txBody>
                    <a:bodyPr/>
                    <a:lstStyle/>
                    <a:p>
                      <a:r>
                        <a:rPr lang="en-GB" sz="1400" dirty="0" smtClean="0"/>
                        <a:t>General revenue</a:t>
                      </a:r>
                      <a:endParaRPr lang="en-GB" sz="1400" dirty="0"/>
                    </a:p>
                  </a:txBody>
                  <a:tcPr/>
                </a:tc>
                <a:tc>
                  <a:txBody>
                    <a:bodyPr/>
                    <a:lstStyle/>
                    <a:p>
                      <a:r>
                        <a:rPr lang="en-GB" sz="1400" dirty="0" smtClean="0"/>
                        <a:t>Social security</a:t>
                      </a:r>
                      <a:endParaRPr lang="en-GB" sz="1400" dirty="0"/>
                    </a:p>
                  </a:txBody>
                  <a:tcPr/>
                </a:tc>
                <a:tc>
                  <a:txBody>
                    <a:bodyPr/>
                    <a:lstStyle/>
                    <a:p>
                      <a:r>
                        <a:rPr lang="en-GB" sz="1400" dirty="0" err="1" smtClean="0"/>
                        <a:t>Comm</a:t>
                      </a:r>
                      <a:r>
                        <a:rPr lang="en-GB" sz="1400" baseline="0" dirty="0" smtClean="0"/>
                        <a:t> based Fin</a:t>
                      </a:r>
                      <a:endParaRPr lang="en-GB" sz="1400" dirty="0" smtClean="0"/>
                    </a:p>
                  </a:txBody>
                  <a:tcPr/>
                </a:tc>
                <a:tc>
                  <a:txBody>
                    <a:bodyPr/>
                    <a:lstStyle/>
                    <a:p>
                      <a:r>
                        <a:rPr lang="en-GB" sz="1400" dirty="0" smtClean="0"/>
                        <a:t>Employer based initiatives</a:t>
                      </a:r>
                      <a:endParaRPr lang="en-GB" sz="1400" dirty="0"/>
                    </a:p>
                  </a:txBody>
                  <a:tcPr/>
                </a:tc>
                <a:tc>
                  <a:txBody>
                    <a:bodyPr/>
                    <a:lstStyle/>
                    <a:p>
                      <a:r>
                        <a:rPr lang="en-GB" sz="1400" dirty="0" smtClean="0"/>
                        <a:t>PHI</a:t>
                      </a:r>
                      <a:endParaRPr lang="en-GB" sz="1400" dirty="0"/>
                    </a:p>
                  </a:txBody>
                  <a:tcPr/>
                </a:tc>
                <a:tc>
                  <a:txBody>
                    <a:bodyPr/>
                    <a:lstStyle/>
                    <a:p>
                      <a:r>
                        <a:rPr lang="en-GB" sz="1400" dirty="0" smtClean="0"/>
                        <a:t>OOP</a:t>
                      </a:r>
                      <a:endParaRPr lang="en-GB" sz="1400" dirty="0"/>
                    </a:p>
                  </a:txBody>
                  <a:tcPr/>
                </a:tc>
                <a:tc>
                  <a:txBody>
                    <a:bodyPr/>
                    <a:lstStyle/>
                    <a:p>
                      <a:r>
                        <a:rPr lang="en-GB" sz="1400" dirty="0" smtClean="0"/>
                        <a:t>Subcontracting</a:t>
                      </a:r>
                      <a:endParaRPr lang="en-GB" sz="1400" dirty="0"/>
                    </a:p>
                  </a:txBody>
                  <a:tcPr/>
                </a:tc>
              </a:tr>
              <a:tr h="370840">
                <a:tc>
                  <a:txBody>
                    <a:bodyPr/>
                    <a:lstStyle/>
                    <a:p>
                      <a:r>
                        <a:rPr lang="en-GB" sz="1400" dirty="0" smtClean="0"/>
                        <a:t>Public employees</a:t>
                      </a:r>
                      <a:endParaRPr lang="en-GB" sz="1400" dirty="0"/>
                    </a:p>
                  </a:txBody>
                  <a:tcPr/>
                </a:tc>
                <a:tc>
                  <a:txBody>
                    <a:bodyPr/>
                    <a:lstStyle/>
                    <a:p>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r>
                        <a:rPr lang="en-GB" sz="1400" dirty="0" smtClean="0"/>
                        <a:t>Private employees</a:t>
                      </a:r>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r>
                        <a:rPr lang="en-GB" sz="1400" dirty="0" smtClean="0"/>
                        <a:t>Self employed</a:t>
                      </a:r>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r>
                        <a:rPr lang="en-GB" sz="1400" dirty="0" smtClean="0"/>
                        <a:t>Self employed </a:t>
                      </a:r>
                      <a:r>
                        <a:rPr lang="en-GB" sz="1400" dirty="0" err="1" smtClean="0"/>
                        <a:t>agri</a:t>
                      </a:r>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r>
                        <a:rPr lang="en-GB" sz="1400" dirty="0" smtClean="0"/>
                        <a:t>Unemployed</a:t>
                      </a:r>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r>
              <a:tr h="370840">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a:p>
                  </a:txBody>
                  <a:tcPr/>
                </a:tc>
                <a:tc>
                  <a:txBody>
                    <a:bodyPr/>
                    <a:lstStyle/>
                    <a:p>
                      <a:endParaRPr lang="en-GB" sz="1400" dirty="0"/>
                    </a:p>
                  </a:txBody>
                  <a:tcPr/>
                </a:tc>
              </a:tr>
            </a:tbl>
          </a:graphicData>
        </a:graphic>
      </p:graphicFrame>
      <p:sp>
        <p:nvSpPr>
          <p:cNvPr id="3" name="Date Placeholder 2"/>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28</a:t>
            </a:fld>
            <a:endParaRPr lang="en-GB"/>
          </a:p>
        </p:txBody>
      </p:sp>
    </p:spTree>
    <p:extLst>
      <p:ext uri="{BB962C8B-B14F-4D97-AF65-F5344CB8AC3E}">
        <p14:creationId xmlns:p14="http://schemas.microsoft.com/office/powerpoint/2010/main" xmlns="" val="1243968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a:t>
            </a:r>
            <a:endParaRPr lang="en-IN" dirty="0"/>
          </a:p>
        </p:txBody>
      </p:sp>
      <p:sp>
        <p:nvSpPr>
          <p:cNvPr id="3" name="Content Placeholder 2"/>
          <p:cNvSpPr>
            <a:spLocks noGrp="1"/>
          </p:cNvSpPr>
          <p:nvPr>
            <p:ph idx="1"/>
          </p:nvPr>
        </p:nvSpPr>
        <p:spPr/>
        <p:txBody>
          <a:bodyPr/>
          <a:lstStyle/>
          <a:p>
            <a:endParaRPr lang="en-IN"/>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3</a:t>
            </a:fld>
            <a:endParaRPr lang="en-GB"/>
          </a:p>
        </p:txBody>
      </p:sp>
    </p:spTree>
    <p:extLst>
      <p:ext uri="{BB962C8B-B14F-4D97-AF65-F5344CB8AC3E}">
        <p14:creationId xmlns:p14="http://schemas.microsoft.com/office/powerpoint/2010/main" xmlns="" val="203139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estimate?</a:t>
            </a:r>
            <a:endParaRPr lang="en-GB" dirty="0"/>
          </a:p>
        </p:txBody>
      </p:sp>
      <p:sp>
        <p:nvSpPr>
          <p:cNvPr id="3" name="Content Placeholder 2"/>
          <p:cNvSpPr>
            <a:spLocks noGrp="1"/>
          </p:cNvSpPr>
          <p:nvPr>
            <p:ph idx="1"/>
          </p:nvPr>
        </p:nvSpPr>
        <p:spPr/>
        <p:txBody>
          <a:bodyPr>
            <a:normAutofit lnSpcReduction="10000"/>
          </a:bodyPr>
          <a:lstStyle/>
          <a:p>
            <a:r>
              <a:rPr lang="en-GB" dirty="0" smtClean="0"/>
              <a:t>UHC is about moving from point A to point B</a:t>
            </a:r>
          </a:p>
          <a:p>
            <a:endParaRPr lang="en-GB" dirty="0"/>
          </a:p>
          <a:p>
            <a:r>
              <a:rPr lang="en-GB" dirty="0" smtClean="0"/>
              <a:t>We need to know where we are currently</a:t>
            </a:r>
          </a:p>
          <a:p>
            <a:endParaRPr lang="en-GB" dirty="0"/>
          </a:p>
          <a:p>
            <a:r>
              <a:rPr lang="en-GB" dirty="0" smtClean="0"/>
              <a:t>Point B is usually 100% coverage</a:t>
            </a:r>
          </a:p>
          <a:p>
            <a:endParaRPr lang="en-GB" dirty="0"/>
          </a:p>
          <a:p>
            <a:r>
              <a:rPr lang="en-GB" dirty="0" smtClean="0"/>
              <a:t>We need to develop the strategy to reach Point B</a:t>
            </a:r>
            <a:endParaRPr lang="en-GB"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4</a:t>
            </a:fld>
            <a:endParaRPr lang="en-GB"/>
          </a:p>
        </p:txBody>
      </p:sp>
    </p:spTree>
    <p:extLst>
      <p:ext uri="{BB962C8B-B14F-4D97-AF65-F5344CB8AC3E}">
        <p14:creationId xmlns:p14="http://schemas.microsoft.com/office/powerpoint/2010/main" xmlns="" val="143091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7992" y="0"/>
            <a:ext cx="7095358" cy="6681069"/>
          </a:xfrm>
          <a:prstGeom prst="rect">
            <a:avLst/>
          </a:prstGeom>
        </p:spPr>
      </p:pic>
      <p:cxnSp>
        <p:nvCxnSpPr>
          <p:cNvPr id="5" name="Straight Arrow Connector 4"/>
          <p:cNvCxnSpPr/>
          <p:nvPr/>
        </p:nvCxnSpPr>
        <p:spPr>
          <a:xfrm flipH="1">
            <a:off x="5825550" y="1409700"/>
            <a:ext cx="1447800" cy="1143000"/>
          </a:xfrm>
          <a:prstGeom prst="straightConnector1">
            <a:avLst/>
          </a:prstGeom>
          <a:ln w="76200">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7467600" y="5810250"/>
            <a:ext cx="1466850" cy="369332"/>
          </a:xfrm>
          <a:prstGeom prst="rect">
            <a:avLst/>
          </a:prstGeom>
          <a:noFill/>
        </p:spPr>
        <p:txBody>
          <a:bodyPr wrap="square" rtlCol="0">
            <a:spAutoFit/>
          </a:bodyPr>
          <a:lstStyle/>
          <a:p>
            <a:r>
              <a:rPr lang="en-US" dirty="0" smtClean="0"/>
              <a:t>WHR 2010</a:t>
            </a:r>
            <a:endParaRPr lang="en-IN" dirty="0"/>
          </a:p>
        </p:txBody>
      </p:sp>
      <p:sp>
        <p:nvSpPr>
          <p:cNvPr id="7" name="Date Placeholder 6"/>
          <p:cNvSpPr>
            <a:spLocks noGrp="1"/>
          </p:cNvSpPr>
          <p:nvPr>
            <p:ph type="dt" sz="half" idx="10"/>
          </p:nvPr>
        </p:nvSpPr>
        <p:spPr/>
        <p:txBody>
          <a:bodyPr/>
          <a:lstStyle/>
          <a:p>
            <a:r>
              <a:rPr lang="en-US" smtClean="0"/>
              <a:t>3/01/2013</a:t>
            </a:r>
            <a:endParaRPr lang="en-GB"/>
          </a:p>
        </p:txBody>
      </p:sp>
      <p:sp>
        <p:nvSpPr>
          <p:cNvPr id="8" name="Footer Placeholder 7"/>
          <p:cNvSpPr>
            <a:spLocks noGrp="1"/>
          </p:cNvSpPr>
          <p:nvPr>
            <p:ph type="ftr" sz="quarter" idx="11"/>
          </p:nvPr>
        </p:nvSpPr>
        <p:spPr/>
        <p:txBody>
          <a:bodyPr/>
          <a:lstStyle/>
          <a:p>
            <a:r>
              <a:rPr lang="en-GB" smtClean="0"/>
              <a:t>Presentation at NHSRC</a:t>
            </a:r>
            <a:endParaRPr lang="en-GB"/>
          </a:p>
        </p:txBody>
      </p:sp>
      <p:sp>
        <p:nvSpPr>
          <p:cNvPr id="9" name="Slide Number Placeholder 8"/>
          <p:cNvSpPr>
            <a:spLocks noGrp="1"/>
          </p:cNvSpPr>
          <p:nvPr>
            <p:ph type="sldNum" sz="quarter" idx="12"/>
          </p:nvPr>
        </p:nvSpPr>
        <p:spPr/>
        <p:txBody>
          <a:bodyPr/>
          <a:lstStyle/>
          <a:p>
            <a:fld id="{7B5F2D70-7DE4-224A-868B-08D1C57CB1B4}" type="slidenum">
              <a:rPr lang="en-GB" smtClean="0"/>
              <a:pPr/>
              <a:t>5</a:t>
            </a:fld>
            <a:endParaRPr lang="en-GB"/>
          </a:p>
        </p:txBody>
      </p:sp>
    </p:spTree>
    <p:extLst>
      <p:ext uri="{BB962C8B-B14F-4D97-AF65-F5344CB8AC3E}">
        <p14:creationId xmlns:p14="http://schemas.microsoft.com/office/powerpoint/2010/main" xmlns="" val="2453006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estimate</a:t>
            </a:r>
            <a:endParaRPr lang="en-IN" dirty="0"/>
          </a:p>
        </p:txBody>
      </p:sp>
      <p:sp>
        <p:nvSpPr>
          <p:cNvPr id="3" name="Content Placeholder 2"/>
          <p:cNvSpPr>
            <a:spLocks noGrp="1"/>
          </p:cNvSpPr>
          <p:nvPr>
            <p:ph idx="1"/>
          </p:nvPr>
        </p:nvSpPr>
        <p:spPr/>
        <p:txBody>
          <a:bodyPr/>
          <a:lstStyle/>
          <a:p>
            <a:r>
              <a:rPr lang="en-US" dirty="0"/>
              <a:t>Financial </a:t>
            </a:r>
            <a:endParaRPr lang="en-IN" dirty="0"/>
          </a:p>
          <a:p>
            <a:endParaRPr lang="en-US" dirty="0" smtClean="0"/>
          </a:p>
          <a:p>
            <a:r>
              <a:rPr lang="en-US" dirty="0" smtClean="0"/>
              <a:t>Population</a:t>
            </a:r>
          </a:p>
          <a:p>
            <a:endParaRPr lang="en-US" dirty="0"/>
          </a:p>
          <a:p>
            <a:r>
              <a:rPr lang="en-US" dirty="0" smtClean="0"/>
              <a:t>Services </a:t>
            </a:r>
          </a:p>
          <a:p>
            <a:pPr lvl="1"/>
            <a:r>
              <a:rPr lang="en-US" dirty="0" smtClean="0"/>
              <a:t>Quantitative</a:t>
            </a:r>
          </a:p>
          <a:p>
            <a:pPr lvl="1"/>
            <a:r>
              <a:rPr lang="en-US" dirty="0" smtClean="0"/>
              <a:t>Qualitative</a:t>
            </a:r>
          </a:p>
          <a:p>
            <a:endParaRPr lang="en-US" dirty="0"/>
          </a:p>
        </p:txBody>
      </p:sp>
      <p:sp>
        <p:nvSpPr>
          <p:cNvPr id="4" name="Date Placeholder 3"/>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6</a:t>
            </a:fld>
            <a:endParaRPr lang="en-GB"/>
          </a:p>
        </p:txBody>
      </p:sp>
    </p:spTree>
    <p:extLst>
      <p:ext uri="{BB962C8B-B14F-4D97-AF65-F5344CB8AC3E}">
        <p14:creationId xmlns:p14="http://schemas.microsoft.com/office/powerpoint/2010/main" xmlns="" val="3477593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for financial coverage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16307684"/>
              </p:ext>
            </p:extLst>
          </p:nvPr>
        </p:nvGraphicFramePr>
        <p:xfrm>
          <a:off x="457200" y="1238250"/>
          <a:ext cx="8229600" cy="5467269"/>
        </p:xfrm>
        <a:graphic>
          <a:graphicData uri="http://schemas.openxmlformats.org/drawingml/2006/table">
            <a:tbl>
              <a:tblPr firstRow="1" bandRow="1">
                <a:tableStyleId>{793D81CF-94F2-401A-BA57-92F5A7B2D0C5}</a:tableStyleId>
              </a:tblPr>
              <a:tblGrid>
                <a:gridCol w="5715000"/>
                <a:gridCol w="2514600"/>
              </a:tblGrid>
              <a:tr h="525859">
                <a:tc>
                  <a:txBody>
                    <a:bodyPr/>
                    <a:lstStyle/>
                    <a:p>
                      <a:r>
                        <a:rPr lang="en-US" sz="2800" dirty="0" smtClean="0"/>
                        <a:t>Indicator</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Source of data</a:t>
                      </a:r>
                      <a:endParaRPr lang="en-IN" sz="2800" dirty="0"/>
                    </a:p>
                  </a:txBody>
                  <a:tcPr>
                    <a:lnL w="12700" cap="flat" cmpd="sng" algn="ctr">
                      <a:solidFill>
                        <a:schemeClr val="tx1"/>
                      </a:solidFill>
                      <a:prstDash val="solid"/>
                      <a:round/>
                      <a:headEnd type="none" w="med" len="med"/>
                      <a:tailEnd type="none" w="med" len="med"/>
                    </a:lnL>
                  </a:tcPr>
                </a:tc>
              </a:tr>
              <a:tr h="525859">
                <a:tc>
                  <a:txBody>
                    <a:bodyPr/>
                    <a:lstStyle/>
                    <a:p>
                      <a:r>
                        <a:rPr lang="en-US" sz="2800" dirty="0" smtClean="0"/>
                        <a:t>%</a:t>
                      </a:r>
                      <a:r>
                        <a:rPr lang="en-US" sz="2800" baseline="0" dirty="0" smtClean="0"/>
                        <a:t> of population who are insured</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IRDA reports</a:t>
                      </a:r>
                      <a:endParaRPr lang="en-IN" sz="2800" dirty="0"/>
                    </a:p>
                  </a:txBody>
                  <a:tcPr>
                    <a:lnL w="12700" cap="flat" cmpd="sng" algn="ctr">
                      <a:solidFill>
                        <a:schemeClr val="tx1"/>
                      </a:solidFill>
                      <a:prstDash val="solid"/>
                      <a:round/>
                      <a:headEnd type="none" w="med" len="med"/>
                      <a:tailEnd type="none" w="med" len="med"/>
                    </a:lnL>
                  </a:tcPr>
                </a:tc>
              </a:tr>
              <a:tr h="946547">
                <a:tc>
                  <a:txBody>
                    <a:bodyPr/>
                    <a:lstStyle/>
                    <a:p>
                      <a:r>
                        <a:rPr lang="en-US" sz="2800" dirty="0" smtClean="0"/>
                        <a:t>% of population who are covered under a pooled fund</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Census</a:t>
                      </a:r>
                      <a:endParaRPr lang="en-IN" sz="2800" dirty="0"/>
                    </a:p>
                  </a:txBody>
                  <a:tcPr>
                    <a:lnL w="12700" cap="flat" cmpd="sng" algn="ctr">
                      <a:solidFill>
                        <a:schemeClr val="tx1"/>
                      </a:solidFill>
                      <a:prstDash val="solid"/>
                      <a:round/>
                      <a:headEnd type="none" w="med" len="med"/>
                      <a:tailEnd type="none" w="med" len="med"/>
                    </a:lnL>
                  </a:tcPr>
                </a:tc>
              </a:tr>
              <a:tr h="525859">
                <a:tc>
                  <a:txBody>
                    <a:bodyPr/>
                    <a:lstStyle/>
                    <a:p>
                      <a:r>
                        <a:rPr lang="en-US" sz="2800" dirty="0" smtClean="0"/>
                        <a:t>THE as a % of GDP</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NHA</a:t>
                      </a:r>
                      <a:endParaRPr lang="en-IN" sz="2800" dirty="0"/>
                    </a:p>
                  </a:txBody>
                  <a:tcPr>
                    <a:lnL w="12700" cap="flat" cmpd="sng" algn="ctr">
                      <a:solidFill>
                        <a:schemeClr val="tx1"/>
                      </a:solidFill>
                      <a:prstDash val="solid"/>
                      <a:round/>
                      <a:headEnd type="none" w="med" len="med"/>
                      <a:tailEnd type="none" w="med" len="med"/>
                    </a:lnL>
                  </a:tcPr>
                </a:tc>
              </a:tr>
              <a:tr h="525859">
                <a:tc>
                  <a:txBody>
                    <a:bodyPr/>
                    <a:lstStyle/>
                    <a:p>
                      <a:r>
                        <a:rPr lang="en-US" sz="2800" dirty="0" smtClean="0"/>
                        <a:t>OOP</a:t>
                      </a:r>
                      <a:r>
                        <a:rPr lang="en-US" sz="2800" baseline="0" dirty="0" smtClean="0"/>
                        <a:t> as a % of THE</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NHA</a:t>
                      </a:r>
                      <a:endParaRPr lang="en-IN" sz="2800" dirty="0"/>
                    </a:p>
                  </a:txBody>
                  <a:tcPr>
                    <a:lnL w="12700" cap="flat" cmpd="sng" algn="ctr">
                      <a:solidFill>
                        <a:schemeClr val="tx1"/>
                      </a:solidFill>
                      <a:prstDash val="solid"/>
                      <a:round/>
                      <a:headEnd type="none" w="med" len="med"/>
                      <a:tailEnd type="none" w="med" len="med"/>
                    </a:lnL>
                  </a:tcPr>
                </a:tc>
              </a:tr>
              <a:tr h="525859">
                <a:tc>
                  <a:txBody>
                    <a:bodyPr/>
                    <a:lstStyle/>
                    <a:p>
                      <a:r>
                        <a:rPr lang="en-US" sz="2800" dirty="0" smtClean="0"/>
                        <a:t>Incidence &amp; Intensity of CHE</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NSSO </a:t>
                      </a:r>
                      <a:endParaRPr lang="en-IN" sz="2800" dirty="0"/>
                    </a:p>
                  </a:txBody>
                  <a:tcPr>
                    <a:lnL w="12700" cap="flat" cmpd="sng" algn="ctr">
                      <a:solidFill>
                        <a:schemeClr val="tx1"/>
                      </a:solidFill>
                      <a:prstDash val="solid"/>
                      <a:round/>
                      <a:headEnd type="none" w="med" len="med"/>
                      <a:tailEnd type="none" w="med" len="med"/>
                    </a:lnL>
                  </a:tcPr>
                </a:tc>
              </a:tr>
              <a:tr h="525859">
                <a:tc>
                  <a:txBody>
                    <a:bodyPr/>
                    <a:lstStyle/>
                    <a:p>
                      <a:r>
                        <a:rPr lang="en-US" sz="2800" dirty="0" smtClean="0"/>
                        <a:t>Incidence &amp;</a:t>
                      </a:r>
                      <a:r>
                        <a:rPr lang="en-US" sz="2800" baseline="0" dirty="0" smtClean="0"/>
                        <a:t> Intensity of Impoverishment</a:t>
                      </a:r>
                      <a:endParaRPr lang="en-IN" sz="2800" dirty="0"/>
                    </a:p>
                  </a:txBody>
                  <a:tcPr>
                    <a:lnR w="12700" cap="flat" cmpd="sng" algn="ctr">
                      <a:solidFill>
                        <a:schemeClr val="tx1"/>
                      </a:solidFill>
                      <a:prstDash val="solid"/>
                      <a:round/>
                      <a:headEnd type="none" w="med" len="med"/>
                      <a:tailEnd type="none" w="med" len="med"/>
                    </a:lnR>
                  </a:tcPr>
                </a:tc>
                <a:tc>
                  <a:txBody>
                    <a:bodyPr/>
                    <a:lstStyle/>
                    <a:p>
                      <a:r>
                        <a:rPr lang="en-US" sz="2800" dirty="0" smtClean="0"/>
                        <a:t>NSSO</a:t>
                      </a:r>
                      <a:endParaRPr lang="en-IN" sz="2800" dirty="0"/>
                    </a:p>
                  </a:txBody>
                  <a:tcPr>
                    <a:lnL w="12700" cap="flat" cmpd="sng" algn="ctr">
                      <a:solidFill>
                        <a:schemeClr val="tx1"/>
                      </a:solidFill>
                      <a:prstDash val="solid"/>
                      <a:round/>
                      <a:headEnd type="none" w="med" len="med"/>
                      <a:tailEnd type="none" w="med" len="med"/>
                    </a:lnL>
                  </a:tcPr>
                </a:tc>
              </a:tr>
              <a:tr h="946547">
                <a:tc>
                  <a:txBody>
                    <a:bodyPr/>
                    <a:lstStyle/>
                    <a:p>
                      <a:r>
                        <a:rPr lang="en-US" sz="2800" dirty="0" smtClean="0"/>
                        <a:t>% of patients who make OOP</a:t>
                      </a:r>
                      <a:endParaRPr lang="en-IN" sz="2800" b="1" dirty="0">
                        <a:solidFill>
                          <a:srgbClr val="FF0000"/>
                        </a:solidFill>
                      </a:endParaRPr>
                    </a:p>
                  </a:txBody>
                  <a:tcPr>
                    <a:lnR w="12700" cap="flat" cmpd="sng" algn="ctr">
                      <a:solidFill>
                        <a:schemeClr val="tx1"/>
                      </a:solidFill>
                      <a:prstDash val="solid"/>
                      <a:round/>
                      <a:headEnd type="none" w="med" len="med"/>
                      <a:tailEnd type="none" w="med" len="med"/>
                    </a:lnR>
                  </a:tcPr>
                </a:tc>
                <a:tc>
                  <a:txBody>
                    <a:bodyPr/>
                    <a:lstStyle/>
                    <a:p>
                      <a:r>
                        <a:rPr lang="en-US" sz="2800" dirty="0" smtClean="0"/>
                        <a:t>?</a:t>
                      </a:r>
                      <a:r>
                        <a:rPr lang="en-US" sz="2800" baseline="0" dirty="0" smtClean="0"/>
                        <a:t> NSSO, NFHS, Simple studies</a:t>
                      </a:r>
                      <a:endParaRPr lang="en-IN" sz="2800" dirty="0"/>
                    </a:p>
                  </a:txBody>
                  <a:tcPr>
                    <a:lnL w="12700" cap="flat" cmpd="sng" algn="ctr">
                      <a:solidFill>
                        <a:schemeClr val="tx1"/>
                      </a:solidFill>
                      <a:prstDash val="solid"/>
                      <a:round/>
                      <a:headEnd type="none" w="med" len="med"/>
                      <a:tailEnd type="none" w="med" len="med"/>
                    </a:lnL>
                  </a:tcPr>
                </a:tc>
              </a:tr>
            </a:tbl>
          </a:graphicData>
        </a:graphic>
      </p:graphicFrame>
      <p:sp>
        <p:nvSpPr>
          <p:cNvPr id="5" name="Date Placeholder 4"/>
          <p:cNvSpPr>
            <a:spLocks noGrp="1"/>
          </p:cNvSpPr>
          <p:nvPr>
            <p:ph type="dt" sz="half" idx="10"/>
          </p:nvPr>
        </p:nvSpPr>
        <p:spPr/>
        <p:txBody>
          <a:bodyPr/>
          <a:lstStyle/>
          <a:p>
            <a:r>
              <a:rPr lang="en-US" smtClean="0"/>
              <a:t>3/01/2013</a:t>
            </a:r>
            <a:endParaRPr lang="en-GB"/>
          </a:p>
        </p:txBody>
      </p:sp>
      <p:sp>
        <p:nvSpPr>
          <p:cNvPr id="6" name="Footer Placeholder 5"/>
          <p:cNvSpPr>
            <a:spLocks noGrp="1"/>
          </p:cNvSpPr>
          <p:nvPr>
            <p:ph type="ftr" sz="quarter" idx="11"/>
          </p:nvPr>
        </p:nvSpPr>
        <p:spPr/>
        <p:txBody>
          <a:bodyPr/>
          <a:lstStyle/>
          <a:p>
            <a:r>
              <a:rPr lang="en-GB" smtClean="0"/>
              <a:t>Presentation at NHSRC</a:t>
            </a:r>
            <a:endParaRPr lang="en-GB"/>
          </a:p>
        </p:txBody>
      </p:sp>
      <p:sp>
        <p:nvSpPr>
          <p:cNvPr id="7" name="Slide Number Placeholder 6"/>
          <p:cNvSpPr>
            <a:spLocks noGrp="1"/>
          </p:cNvSpPr>
          <p:nvPr>
            <p:ph type="sldNum" sz="quarter" idx="12"/>
          </p:nvPr>
        </p:nvSpPr>
        <p:spPr/>
        <p:txBody>
          <a:bodyPr/>
          <a:lstStyle/>
          <a:p>
            <a:fld id="{7B5F2D70-7DE4-224A-868B-08D1C57CB1B4}" type="slidenum">
              <a:rPr lang="en-GB" smtClean="0"/>
              <a:pPr/>
              <a:t>7</a:t>
            </a:fld>
            <a:endParaRPr lang="en-GB"/>
          </a:p>
        </p:txBody>
      </p:sp>
    </p:spTree>
    <p:extLst>
      <p:ext uri="{BB962C8B-B14F-4D97-AF65-F5344CB8AC3E}">
        <p14:creationId xmlns:p14="http://schemas.microsoft.com/office/powerpoint/2010/main" xmlns="" val="275281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848391572"/>
              </p:ext>
            </p:extLst>
          </p:nvPr>
        </p:nvGraphicFramePr>
        <p:xfrm>
          <a:off x="457200" y="1600200"/>
          <a:ext cx="8229600" cy="5052168"/>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8</a:t>
            </a:fld>
            <a:endParaRPr lang="en-GB"/>
          </a:p>
        </p:txBody>
      </p:sp>
    </p:spTree>
    <p:extLst>
      <p:ext uri="{BB962C8B-B14F-4D97-AF65-F5344CB8AC3E}">
        <p14:creationId xmlns:p14="http://schemas.microsoft.com/office/powerpoint/2010/main" xmlns="" val="4054549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9467967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r>
              <a:rPr lang="en-US" smtClean="0"/>
              <a:t>3/01/2013</a:t>
            </a:r>
            <a:endParaRPr lang="en-GB"/>
          </a:p>
        </p:txBody>
      </p:sp>
      <p:sp>
        <p:nvSpPr>
          <p:cNvPr id="5" name="Footer Placeholder 4"/>
          <p:cNvSpPr>
            <a:spLocks noGrp="1"/>
          </p:cNvSpPr>
          <p:nvPr>
            <p:ph type="ftr" sz="quarter" idx="11"/>
          </p:nvPr>
        </p:nvSpPr>
        <p:spPr/>
        <p:txBody>
          <a:bodyPr/>
          <a:lstStyle/>
          <a:p>
            <a:r>
              <a:rPr lang="en-GB" smtClean="0"/>
              <a:t>Presentation at NHSRC</a:t>
            </a:r>
            <a:endParaRPr lang="en-GB"/>
          </a:p>
        </p:txBody>
      </p:sp>
      <p:sp>
        <p:nvSpPr>
          <p:cNvPr id="6" name="Slide Number Placeholder 5"/>
          <p:cNvSpPr>
            <a:spLocks noGrp="1"/>
          </p:cNvSpPr>
          <p:nvPr>
            <p:ph type="sldNum" sz="quarter" idx="12"/>
          </p:nvPr>
        </p:nvSpPr>
        <p:spPr/>
        <p:txBody>
          <a:bodyPr/>
          <a:lstStyle/>
          <a:p>
            <a:fld id="{7B5F2D70-7DE4-224A-868B-08D1C57CB1B4}" type="slidenum">
              <a:rPr lang="en-GB" smtClean="0"/>
              <a:pPr/>
              <a:t>9</a:t>
            </a:fld>
            <a:endParaRPr lang="en-GB"/>
          </a:p>
        </p:txBody>
      </p:sp>
    </p:spTree>
    <p:extLst>
      <p:ext uri="{BB962C8B-B14F-4D97-AF65-F5344CB8AC3E}">
        <p14:creationId xmlns:p14="http://schemas.microsoft.com/office/powerpoint/2010/main" xmlns="" val="298997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701</TotalTime>
  <Words>824</Words>
  <Application>Microsoft Office PowerPoint</Application>
  <PresentationFormat>On-screen Show (4:3)</PresentationFormat>
  <Paragraphs>265</Paragraphs>
  <Slides>28</Slides>
  <Notes>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Estimating Universal Health coverage</vt:lpstr>
      <vt:lpstr>UHC</vt:lpstr>
      <vt:lpstr>Coverage</vt:lpstr>
      <vt:lpstr>Why estimate?</vt:lpstr>
      <vt:lpstr>Slide 5</vt:lpstr>
      <vt:lpstr>What to estimate</vt:lpstr>
      <vt:lpstr>Indicators for financial coverage</vt:lpstr>
      <vt:lpstr>Examples …</vt:lpstr>
      <vt:lpstr>Examples …</vt:lpstr>
      <vt:lpstr>Population coverage</vt:lpstr>
      <vt:lpstr>Examples</vt:lpstr>
      <vt:lpstr>Indicators for service coverage</vt:lpstr>
      <vt:lpstr>Indicators for service coverage …</vt:lpstr>
      <vt:lpstr>Indicators for service coverage - Quantitative</vt:lpstr>
      <vt:lpstr>Indicators for service coverage - Quantitative</vt:lpstr>
      <vt:lpstr>Indicators for service coverage – Quality of care</vt:lpstr>
      <vt:lpstr>Service coverage: Examples … </vt:lpstr>
      <vt:lpstr>Service coverage: Examples..</vt:lpstr>
      <vt:lpstr>What to do</vt:lpstr>
      <vt:lpstr>Services + Population</vt:lpstr>
      <vt:lpstr>Services + OOP</vt:lpstr>
      <vt:lpstr>Financial coverage</vt:lpstr>
      <vt:lpstr>Slide 23</vt:lpstr>
      <vt:lpstr>Limitations</vt:lpstr>
      <vt:lpstr>Disclaimer</vt:lpstr>
      <vt:lpstr>Thank you</vt:lpstr>
      <vt:lpstr>ILO’s access deficit method</vt:lpstr>
      <vt:lpstr>ILO‘s access deficit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coverage</dc:title>
  <dc:creator>N Devadasan</dc:creator>
  <cp:lastModifiedBy>NHSRC_Itisha</cp:lastModifiedBy>
  <cp:revision>42</cp:revision>
  <dcterms:created xsi:type="dcterms:W3CDTF">2012-03-22T22:12:40Z</dcterms:created>
  <dcterms:modified xsi:type="dcterms:W3CDTF">2013-03-01T08:12:52Z</dcterms:modified>
</cp:coreProperties>
</file>