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charts/chart10.xml" ContentType="application/vnd.openxmlformats-officedocument.drawingml.chart+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charts/chart12.xml" ContentType="application/vnd.openxmlformats-officedocument.drawingml.chart+xml"/>
  <Override PartName="/ppt/notesSlides/notesSlide26.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charts/chart15.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0"/>
  </p:notesMasterIdLst>
  <p:sldIdLst>
    <p:sldId id="256" r:id="rId2"/>
    <p:sldId id="375" r:id="rId3"/>
    <p:sldId id="376" r:id="rId4"/>
    <p:sldId id="327" r:id="rId5"/>
    <p:sldId id="335" r:id="rId6"/>
    <p:sldId id="377" r:id="rId7"/>
    <p:sldId id="411" r:id="rId8"/>
    <p:sldId id="447" r:id="rId9"/>
    <p:sldId id="412" r:id="rId10"/>
    <p:sldId id="413" r:id="rId11"/>
    <p:sldId id="414" r:id="rId12"/>
    <p:sldId id="415" r:id="rId13"/>
    <p:sldId id="416" r:id="rId14"/>
    <p:sldId id="417" r:id="rId15"/>
    <p:sldId id="345" r:id="rId16"/>
    <p:sldId id="446" r:id="rId17"/>
    <p:sldId id="434" r:id="rId18"/>
    <p:sldId id="383" r:id="rId19"/>
    <p:sldId id="349" r:id="rId20"/>
    <p:sldId id="350" r:id="rId21"/>
    <p:sldId id="351" r:id="rId22"/>
    <p:sldId id="352" r:id="rId23"/>
    <p:sldId id="353" r:id="rId24"/>
    <p:sldId id="355" r:id="rId25"/>
    <p:sldId id="356" r:id="rId26"/>
    <p:sldId id="357" r:id="rId27"/>
    <p:sldId id="432" r:id="rId28"/>
    <p:sldId id="437" r:id="rId29"/>
    <p:sldId id="435" r:id="rId30"/>
    <p:sldId id="436" r:id="rId31"/>
    <p:sldId id="380" r:id="rId32"/>
    <p:sldId id="381" r:id="rId33"/>
    <p:sldId id="439" r:id="rId34"/>
    <p:sldId id="440" r:id="rId35"/>
    <p:sldId id="419" r:id="rId36"/>
    <p:sldId id="420" r:id="rId37"/>
    <p:sldId id="421" r:id="rId38"/>
    <p:sldId id="422" r:id="rId39"/>
    <p:sldId id="424" r:id="rId40"/>
    <p:sldId id="425" r:id="rId41"/>
    <p:sldId id="423" r:id="rId42"/>
    <p:sldId id="426" r:id="rId43"/>
    <p:sldId id="427" r:id="rId44"/>
    <p:sldId id="441" r:id="rId45"/>
    <p:sldId id="442" r:id="rId46"/>
    <p:sldId id="443" r:id="rId47"/>
    <p:sldId id="444" r:id="rId48"/>
    <p:sldId id="44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2" autoAdjust="0"/>
    <p:restoredTop sz="79845" autoAdjust="0"/>
  </p:normalViewPr>
  <p:slideViewPr>
    <p:cSldViewPr>
      <p:cViewPr varScale="1">
        <p:scale>
          <a:sx n="58" d="100"/>
          <a:sy n="58" d="100"/>
        </p:scale>
        <p:origin x="-8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F:\Projects\DHS%20Policy%20Brief\Chapter%2015\Recent%20and%20Updated\16%20Jan%20Version\Figure%2015.2%20(old%2015.1)-KJ%20edi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Projects\DHS%20Policy%20Brief\Chapter%2015\Recent%20and%20Updated\16%20Jan%20Version\Figure%2015.4%20(old%2015.2)--KJ%20edit%20Jan%2014%20(1).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ser\AppData\Roaming\Microsoft\Excel\Book1%20(version%202).xlsb" TargetMode="External"/><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user\Desktop\OOPPVSNOP\OOPPVSNOP.xlsx" TargetMode="External"/><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oleObject" Target="file:///F:\Projects\DHS%20Policy%20Brief\Policy%20Brief\NCD\Graphs\Figure%20and%20Table_17Jan2013_SH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3"/>
    </mc:Choice>
    <mc:Fallback>
      <c:style val="3"/>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FF9999"/>
            </a:solidFill>
            <a:effectLst>
              <a:outerShdw blurRad="190500" dist="127000" algn="ctr" rotWithShape="0">
                <a:srgbClr val="000000">
                  <a:alpha val="40000"/>
                </a:srgbClr>
              </a:outerShdw>
            </a:effectLst>
          </c:spPr>
          <c:invertIfNegative val="0"/>
          <c:dPt>
            <c:idx val="0"/>
            <c:invertIfNegative val="0"/>
            <c:bubble3D val="0"/>
            <c:spPr>
              <a:solidFill>
                <a:srgbClr val="FFCC66"/>
              </a:solidFill>
              <a:effectLst>
                <a:outerShdw blurRad="190500" dist="127000" algn="ctr" rotWithShape="0">
                  <a:srgbClr val="000000">
                    <a:alpha val="40000"/>
                  </a:srgbClr>
                </a:outerShdw>
              </a:effectLst>
            </c:spPr>
          </c:dPt>
          <c:dPt>
            <c:idx val="1"/>
            <c:invertIfNegative val="0"/>
            <c:bubble3D val="0"/>
            <c:spPr>
              <a:solidFill>
                <a:srgbClr val="00CC99"/>
              </a:solidFill>
              <a:effectLst>
                <a:outerShdw blurRad="190500" dist="127000" algn="ctr" rotWithShape="0">
                  <a:srgbClr val="000000">
                    <a:alpha val="40000"/>
                  </a:srgbClr>
                </a:outerShdw>
              </a:effectLst>
            </c:spPr>
          </c:dPt>
          <c:dLbls>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showLegendKey val="0"/>
            <c:showVal val="1"/>
            <c:showCatName val="0"/>
            <c:showSerName val="0"/>
            <c:showPercent val="0"/>
            <c:showBubbleSize val="0"/>
            <c:showLeaderLines val="0"/>
          </c:dLbls>
          <c:cat>
            <c:numRef>
              <c:f>Sheet1!$A$2:$A$4</c:f>
              <c:numCache>
                <c:formatCode>General</c:formatCode>
                <c:ptCount val="3"/>
                <c:pt idx="0">
                  <c:v>2004</c:v>
                </c:pt>
                <c:pt idx="1">
                  <c:v>2007</c:v>
                </c:pt>
                <c:pt idx="2">
                  <c:v>2011</c:v>
                </c:pt>
              </c:numCache>
            </c:numRef>
          </c:cat>
          <c:val>
            <c:numRef>
              <c:f>Sheet1!$B$2:$B$4</c:f>
              <c:numCache>
                <c:formatCode>General</c:formatCode>
                <c:ptCount val="3"/>
                <c:pt idx="0">
                  <c:v>58</c:v>
                </c:pt>
                <c:pt idx="1">
                  <c:v>63</c:v>
                </c:pt>
                <c:pt idx="2">
                  <c:v>68</c:v>
                </c:pt>
              </c:numCache>
            </c:numRef>
          </c:val>
        </c:ser>
        <c:dLbls>
          <c:showLegendKey val="0"/>
          <c:showVal val="1"/>
          <c:showCatName val="0"/>
          <c:showSerName val="0"/>
          <c:showPercent val="0"/>
          <c:showBubbleSize val="0"/>
        </c:dLbls>
        <c:gapWidth val="150"/>
        <c:overlap val="-25"/>
        <c:axId val="169081344"/>
        <c:axId val="179460288"/>
      </c:barChart>
      <c:catAx>
        <c:axId val="169081344"/>
        <c:scaling>
          <c:orientation val="minMax"/>
        </c:scaling>
        <c:delete val="0"/>
        <c:axPos val="b"/>
        <c:numFmt formatCode="General" sourceLinked="1"/>
        <c:majorTickMark val="none"/>
        <c:minorTickMark val="none"/>
        <c:tickLblPos val="nextTo"/>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crossAx val="179460288"/>
        <c:crosses val="autoZero"/>
        <c:auto val="1"/>
        <c:lblAlgn val="ctr"/>
        <c:lblOffset val="100"/>
        <c:noMultiLvlLbl val="0"/>
      </c:catAx>
      <c:valAx>
        <c:axId val="179460288"/>
        <c:scaling>
          <c:orientation val="minMax"/>
          <c:max val="90"/>
          <c:min val="0"/>
        </c:scaling>
        <c:delete val="1"/>
        <c:axPos val="l"/>
        <c:numFmt formatCode="General" sourceLinked="1"/>
        <c:majorTickMark val="out"/>
        <c:minorTickMark val="none"/>
        <c:tickLblPos val="none"/>
        <c:crossAx val="1690813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0.99969264711476302"/>
          <c:h val="1"/>
        </c:manualLayout>
      </c:layout>
      <c:pie3DChart>
        <c:varyColors val="1"/>
        <c:ser>
          <c:idx val="0"/>
          <c:order val="0"/>
          <c:tx>
            <c:strRef>
              <c:f>'Figure 15.2'!$B$2</c:f>
              <c:strCache>
                <c:ptCount val="1"/>
                <c:pt idx="0">
                  <c:v>Women</c:v>
                </c:pt>
              </c:strCache>
            </c:strRef>
          </c:tx>
          <c:dPt>
            <c:idx val="0"/>
            <c:bubble3D val="0"/>
            <c:spPr>
              <a:solidFill>
                <a:srgbClr val="C00000"/>
              </a:solidFill>
            </c:spPr>
          </c:dPt>
          <c:dPt>
            <c:idx val="1"/>
            <c:bubble3D val="0"/>
            <c:spPr>
              <a:solidFill>
                <a:schemeClr val="accent5">
                  <a:lumMod val="75000"/>
                </a:schemeClr>
              </a:solidFill>
            </c:spPr>
          </c:dPt>
          <c:dPt>
            <c:idx val="2"/>
            <c:bubble3D val="0"/>
            <c:spPr>
              <a:solidFill>
                <a:srgbClr val="00B050"/>
              </a:solidFill>
            </c:spPr>
          </c:dPt>
          <c:dPt>
            <c:idx val="3"/>
            <c:bubble3D val="0"/>
            <c:spPr>
              <a:solidFill>
                <a:srgbClr val="00B0F0"/>
              </a:solidFill>
            </c:spPr>
          </c:dPt>
          <c:dLbls>
            <c:dLbl>
              <c:idx val="0"/>
              <c:tx>
                <c:rich>
                  <a:bodyPr/>
                  <a:lstStyle/>
                  <a:p>
                    <a:r>
                      <a:rPr lang="en-US" smtClean="0">
                        <a:solidFill>
                          <a:srgbClr val="021B2B"/>
                        </a:solidFill>
                      </a:rPr>
                      <a:t>45%</a:t>
                    </a:r>
                    <a:endParaRPr lang="en-US" dirty="0">
                      <a:solidFill>
                        <a:srgbClr val="021B2B"/>
                      </a:solidFill>
                    </a:endParaRPr>
                  </a:p>
                </c:rich>
              </c:tx>
              <c:showLegendKey val="0"/>
              <c:showVal val="0"/>
              <c:showCatName val="0"/>
              <c:showSerName val="0"/>
              <c:showPercent val="1"/>
              <c:showBubbleSize val="0"/>
            </c:dLbl>
            <c:dLbl>
              <c:idx val="1"/>
              <c:tx>
                <c:rich>
                  <a:bodyPr/>
                  <a:lstStyle/>
                  <a:p>
                    <a:r>
                      <a:rPr lang="en-US" smtClean="0">
                        <a:solidFill>
                          <a:srgbClr val="021B2B"/>
                        </a:solidFill>
                      </a:rPr>
                      <a:t>11%</a:t>
                    </a:r>
                    <a:endParaRPr lang="en-US">
                      <a:solidFill>
                        <a:srgbClr val="021B2B"/>
                      </a:solidFill>
                    </a:endParaRPr>
                  </a:p>
                </c:rich>
              </c:tx>
              <c:showLegendKey val="0"/>
              <c:showVal val="0"/>
              <c:showCatName val="0"/>
              <c:showSerName val="0"/>
              <c:showPercent val="1"/>
              <c:showBubbleSize val="0"/>
            </c:dLbl>
            <c:dLbl>
              <c:idx val="2"/>
              <c:tx>
                <c:rich>
                  <a:bodyPr/>
                  <a:lstStyle/>
                  <a:p>
                    <a:r>
                      <a:rPr lang="en-US" smtClean="0">
                        <a:solidFill>
                          <a:srgbClr val="021B2B"/>
                        </a:solidFill>
                      </a:rPr>
                      <a:t>25%</a:t>
                    </a:r>
                    <a:endParaRPr lang="en-US">
                      <a:solidFill>
                        <a:srgbClr val="021B2B"/>
                      </a:solidFill>
                    </a:endParaRPr>
                  </a:p>
                </c:rich>
              </c:tx>
              <c:showLegendKey val="0"/>
              <c:showVal val="0"/>
              <c:showCatName val="0"/>
              <c:showSerName val="0"/>
              <c:showPercent val="1"/>
              <c:showBubbleSize val="0"/>
            </c:dLbl>
            <c:dLbl>
              <c:idx val="3"/>
              <c:tx>
                <c:rich>
                  <a:bodyPr/>
                  <a:lstStyle/>
                  <a:p>
                    <a:r>
                      <a:rPr lang="en-US" smtClean="0">
                        <a:solidFill>
                          <a:srgbClr val="021B2B"/>
                        </a:solidFill>
                      </a:rPr>
                      <a:t>20%</a:t>
                    </a:r>
                    <a:endParaRPr lang="en-US" dirty="0">
                      <a:solidFill>
                        <a:srgbClr val="021B2B"/>
                      </a:solidFill>
                    </a:endParaRP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'Figure 15.2'!$A$3:$A$6</c:f>
              <c:strCache>
                <c:ptCount val="4"/>
                <c:pt idx="0">
                  <c:v>Not aware</c:v>
                </c:pt>
                <c:pt idx="1">
                  <c:v>Aware, not taking medicine</c:v>
                </c:pt>
                <c:pt idx="2">
                  <c:v>Aware, taking medicine and not controlled </c:v>
                </c:pt>
                <c:pt idx="3">
                  <c:v>Aware, taking medicine and controlled </c:v>
                </c:pt>
              </c:strCache>
            </c:strRef>
          </c:cat>
          <c:val>
            <c:numRef>
              <c:f>'Figure 15.2'!$B$3:$B$6</c:f>
              <c:numCache>
                <c:formatCode>General</c:formatCode>
                <c:ptCount val="4"/>
                <c:pt idx="0">
                  <c:v>45</c:v>
                </c:pt>
                <c:pt idx="1">
                  <c:v>11</c:v>
                </c:pt>
                <c:pt idx="2">
                  <c:v>25</c:v>
                </c:pt>
                <c:pt idx="3">
                  <c:v>20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
          <c:y val="0.79420530766987596"/>
          <c:w val="0.97033093689375804"/>
          <c:h val="0.198454359871683"/>
        </c:manualLayout>
      </c:layout>
      <c:overlay val="0"/>
    </c:legend>
    <c:plotVisOnly val="1"/>
    <c:dispBlanksAs val="zero"/>
    <c:showDLblsOverMax val="0"/>
  </c:chart>
  <c:txPr>
    <a:bodyPr/>
    <a:lstStyle/>
    <a:p>
      <a:pPr>
        <a:defRPr sz="1600">
          <a:solidFill>
            <a:srgbClr val="FFFFFF"/>
          </a:solidFill>
          <a:latin typeface="Calibri" pitchFamily="34" charset="0"/>
          <a:cs typeface="Calibri"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solidFill>
                <a:srgbClr val="FFFFFF"/>
              </a:solidFill>
            </a:defRPr>
          </a:pPr>
          <a:endParaRPr lang="en-US"/>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47945205479453E-2"/>
          <c:y val="0"/>
          <c:w val="0.87567432495595598"/>
          <c:h val="1"/>
        </c:manualLayout>
      </c:layout>
      <c:pie3DChart>
        <c:varyColors val="1"/>
        <c:ser>
          <c:idx val="0"/>
          <c:order val="0"/>
          <c:tx>
            <c:strRef>
              <c:f>'Figure 15.4'!$B$2</c:f>
              <c:strCache>
                <c:ptCount val="1"/>
                <c:pt idx="0">
                  <c:v>Women</c:v>
                </c:pt>
              </c:strCache>
            </c:strRef>
          </c:tx>
          <c:dPt>
            <c:idx val="0"/>
            <c:bubble3D val="0"/>
            <c:spPr>
              <a:solidFill>
                <a:srgbClr val="C00000"/>
              </a:solidFill>
            </c:spPr>
          </c:dPt>
          <c:dPt>
            <c:idx val="1"/>
            <c:bubble3D val="0"/>
            <c:spPr>
              <a:solidFill>
                <a:srgbClr val="FFC000"/>
              </a:solidFill>
            </c:spPr>
          </c:dPt>
          <c:dPt>
            <c:idx val="2"/>
            <c:bubble3D val="0"/>
            <c:spPr>
              <a:solidFill>
                <a:srgbClr val="00B050"/>
              </a:solidFill>
            </c:spPr>
          </c:dPt>
          <c:dPt>
            <c:idx val="3"/>
            <c:bubble3D val="0"/>
            <c:spPr>
              <a:solidFill>
                <a:srgbClr val="00B0F0"/>
              </a:solidFill>
            </c:spPr>
          </c:dPt>
          <c:dLbls>
            <c:dLbl>
              <c:idx val="0"/>
              <c:layout>
                <c:manualLayout>
                  <c:x val="-0.16289127386474"/>
                  <c:y val="-8.0230387868183095E-2"/>
                </c:manualLayout>
              </c:layout>
              <c:tx>
                <c:rich>
                  <a:bodyPr/>
                  <a:lstStyle/>
                  <a:p>
                    <a:r>
                      <a:rPr lang="en-US" dirty="0" smtClean="0">
                        <a:solidFill>
                          <a:srgbClr val="FFFFFF"/>
                        </a:solidFill>
                      </a:rPr>
                      <a:t>59%</a:t>
                    </a:r>
                    <a:endParaRPr lang="en-US" dirty="0">
                      <a:solidFill>
                        <a:srgbClr val="021B2B"/>
                      </a:solidFill>
                    </a:endParaRPr>
                  </a:p>
                </c:rich>
              </c:tx>
              <c:showLegendKey val="0"/>
              <c:showVal val="1"/>
              <c:showCatName val="0"/>
              <c:showSerName val="0"/>
              <c:showPercent val="0"/>
              <c:showBubbleSize val="0"/>
            </c:dLbl>
            <c:dLbl>
              <c:idx val="1"/>
              <c:tx>
                <c:rich>
                  <a:bodyPr/>
                  <a:lstStyle/>
                  <a:p>
                    <a:r>
                      <a:rPr lang="en-US" smtClean="0">
                        <a:solidFill>
                          <a:srgbClr val="FFFFFF"/>
                        </a:solidFill>
                      </a:rPr>
                      <a:t>5%</a:t>
                    </a:r>
                    <a:endParaRPr lang="en-US">
                      <a:solidFill>
                        <a:srgbClr val="021B2B"/>
                      </a:solidFill>
                    </a:endParaRPr>
                  </a:p>
                </c:rich>
              </c:tx>
              <c:showLegendKey val="0"/>
              <c:showVal val="1"/>
              <c:showCatName val="0"/>
              <c:showSerName val="0"/>
              <c:showPercent val="0"/>
              <c:showBubbleSize val="0"/>
            </c:dLbl>
            <c:dLbl>
              <c:idx val="2"/>
              <c:layout>
                <c:manualLayout>
                  <c:x val="6.7808219178082205E-2"/>
                  <c:y val="-8.0293296671249501E-2"/>
                </c:manualLayout>
              </c:layout>
              <c:tx>
                <c:rich>
                  <a:bodyPr/>
                  <a:lstStyle/>
                  <a:p>
                    <a:r>
                      <a:rPr lang="en-US" smtClean="0">
                        <a:solidFill>
                          <a:srgbClr val="FFFFFF"/>
                        </a:solidFill>
                      </a:rPr>
                      <a:t>22%</a:t>
                    </a:r>
                    <a:endParaRPr lang="en-US">
                      <a:solidFill>
                        <a:srgbClr val="021B2B"/>
                      </a:solidFill>
                    </a:endParaRPr>
                  </a:p>
                </c:rich>
              </c:tx>
              <c:showLegendKey val="0"/>
              <c:showVal val="1"/>
              <c:showCatName val="0"/>
              <c:showSerName val="0"/>
              <c:showPercent val="0"/>
              <c:showBubbleSize val="0"/>
            </c:dLbl>
            <c:dLbl>
              <c:idx val="3"/>
              <c:tx>
                <c:rich>
                  <a:bodyPr/>
                  <a:lstStyle/>
                  <a:p>
                    <a:r>
                      <a:rPr lang="en-US" smtClean="0">
                        <a:solidFill>
                          <a:srgbClr val="FFFFFF"/>
                        </a:solidFill>
                      </a:rPr>
                      <a:t>15%</a:t>
                    </a:r>
                    <a:endParaRPr lang="en-US">
                      <a:solidFill>
                        <a:srgbClr val="021B2B"/>
                      </a:solidFill>
                    </a:endParaRPr>
                  </a:p>
                </c:rich>
              </c:tx>
              <c:showLegendKey val="0"/>
              <c:showVal val="1"/>
              <c:showCatName val="0"/>
              <c:showSerName val="0"/>
              <c:showPercent val="0"/>
              <c:showBubbleSize val="0"/>
            </c:dLbl>
            <c:txPr>
              <a:bodyPr/>
              <a:lstStyle/>
              <a:p>
                <a:pPr>
                  <a:defRPr sz="2000" b="1">
                    <a:solidFill>
                      <a:srgbClr val="FFFFFF"/>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1"/>
          </c:dLbls>
          <c:cat>
            <c:strRef>
              <c:f>'Figure 15.4'!$A$3:$A$6</c:f>
              <c:strCache>
                <c:ptCount val="4"/>
                <c:pt idx="0">
                  <c:v>Not aware </c:v>
                </c:pt>
                <c:pt idx="1">
                  <c:v>Aware, not taking medicine </c:v>
                </c:pt>
                <c:pt idx="2">
                  <c:v>Aware, taking medicine and not controlled </c:v>
                </c:pt>
                <c:pt idx="3">
                  <c:v>Aware, taking medicine and controlled </c:v>
                </c:pt>
              </c:strCache>
            </c:strRef>
          </c:cat>
          <c:val>
            <c:numRef>
              <c:f>'Figure 15.4'!$B$3:$B$6</c:f>
              <c:numCache>
                <c:formatCode>0</c:formatCode>
                <c:ptCount val="4"/>
                <c:pt idx="0">
                  <c:v>58.6</c:v>
                </c:pt>
                <c:pt idx="1">
                  <c:v>4.8</c:v>
                </c:pt>
                <c:pt idx="2">
                  <c:v>21.9</c:v>
                </c:pt>
                <c:pt idx="3">
                  <c:v>14.6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
          <c:y val="0.75641294838145201"/>
          <c:w val="0.96041671160967901"/>
          <c:h val="0.24090572011831901"/>
        </c:manualLayout>
      </c:layout>
      <c:overlay val="0"/>
      <c:txPr>
        <a:bodyPr/>
        <a:lstStyle/>
        <a:p>
          <a:pPr>
            <a:defRPr>
              <a:solidFill>
                <a:srgbClr val="FFFFFF"/>
              </a:solidFill>
            </a:defRPr>
          </a:pPr>
          <a:endParaRPr lang="en-US"/>
        </a:p>
      </c:txPr>
    </c:legend>
    <c:plotVisOnly val="1"/>
    <c:dispBlanksAs val="zero"/>
    <c:showDLblsOverMax val="0"/>
  </c:chart>
  <c:txPr>
    <a:bodyPr/>
    <a:lstStyle/>
    <a:p>
      <a:pPr>
        <a:defRPr sz="1800">
          <a:latin typeface="Calibri" pitchFamily="34" charset="0"/>
          <a:cs typeface="Calibri"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dLbl>
              <c:idx val="0"/>
              <c:layout>
                <c:manualLayout>
                  <c:x val="0"/>
                  <c:y val="4.8309178743961298E-3"/>
                </c:manualLayout>
              </c:layout>
              <c:tx>
                <c:rich>
                  <a:bodyPr/>
                  <a:lstStyle/>
                  <a:p>
                    <a:r>
                      <a:rPr lang="en-US" dirty="0" smtClean="0">
                        <a:solidFill>
                          <a:srgbClr val="FFFFFF"/>
                        </a:solidFill>
                      </a:rPr>
                      <a:t>5</a:t>
                    </a:r>
                    <a:endParaRPr lang="en-US" dirty="0"/>
                  </a:p>
                </c:rich>
              </c:tx>
              <c:showLegendKey val="0"/>
              <c:showVal val="1"/>
              <c:showCatName val="0"/>
              <c:showSerName val="0"/>
              <c:showPercent val="0"/>
              <c:showBubbleSize val="0"/>
            </c:dLbl>
            <c:dLbl>
              <c:idx val="6"/>
              <c:tx>
                <c:rich>
                  <a:bodyPr/>
                  <a:lstStyle/>
                  <a:p>
                    <a:r>
                      <a:rPr lang="en-US" smtClean="0">
                        <a:solidFill>
                          <a:srgbClr val="FFFFFF"/>
                        </a:solidFill>
                      </a:rPr>
                      <a:t>42</a:t>
                    </a:r>
                    <a:endParaRPr lang="en-US" dirty="0"/>
                  </a:p>
                </c:rich>
              </c:tx>
              <c:showLegendKey val="0"/>
              <c:showVal val="1"/>
              <c:showCatName val="0"/>
              <c:showSerName val="0"/>
              <c:showPercent val="0"/>
              <c:showBubbleSize val="0"/>
            </c:dLbl>
            <c:txPr>
              <a:bodyPr/>
              <a:lstStyle/>
              <a:p>
                <a:pPr>
                  <a:defRPr sz="2400">
                    <a:solidFill>
                      <a:srgbClr val="FFFFFF"/>
                    </a:solidFill>
                  </a:defRPr>
                </a:pPr>
                <a:endParaRPr lang="en-US"/>
              </a:p>
            </c:txPr>
            <c:showLegendKey val="0"/>
            <c:showVal val="1"/>
            <c:showCatName val="0"/>
            <c:showSerName val="0"/>
            <c:showPercent val="0"/>
            <c:showBubbleSize val="0"/>
            <c:showLeaderLines val="0"/>
          </c:dLbls>
          <c:cat>
            <c:strRef>
              <c:f>Sheet1!$A$2:$A$12</c:f>
              <c:strCache>
                <c:ptCount val="11"/>
                <c:pt idx="0">
                  <c:v>1975 BFS</c:v>
                </c:pt>
                <c:pt idx="1">
                  <c:v>1983 CPS</c:v>
                </c:pt>
                <c:pt idx="2">
                  <c:v>1985 CPS</c:v>
                </c:pt>
                <c:pt idx="3">
                  <c:v>1989 BFS</c:v>
                </c:pt>
                <c:pt idx="4">
                  <c:v>1991 CPS</c:v>
                </c:pt>
                <c:pt idx="5">
                  <c:v>1993-94 BDHS</c:v>
                </c:pt>
                <c:pt idx="6">
                  <c:v>1996-97 BDHS</c:v>
                </c:pt>
                <c:pt idx="7">
                  <c:v>1999-00 BDHS</c:v>
                </c:pt>
                <c:pt idx="8">
                  <c:v>2004 BDHS</c:v>
                </c:pt>
                <c:pt idx="9">
                  <c:v>2007 BDHS</c:v>
                </c:pt>
                <c:pt idx="10">
                  <c:v>2011 BDHS</c:v>
                </c:pt>
              </c:strCache>
            </c:strRef>
          </c:cat>
          <c:val>
            <c:numRef>
              <c:f>Sheet1!$B$2:$B$12</c:f>
              <c:numCache>
                <c:formatCode>General</c:formatCode>
                <c:ptCount val="11"/>
                <c:pt idx="0">
                  <c:v>5</c:v>
                </c:pt>
                <c:pt idx="1">
                  <c:v>14</c:v>
                </c:pt>
                <c:pt idx="2">
                  <c:v>18</c:v>
                </c:pt>
                <c:pt idx="3">
                  <c:v>23</c:v>
                </c:pt>
                <c:pt idx="4">
                  <c:v>31</c:v>
                </c:pt>
                <c:pt idx="5">
                  <c:v>36</c:v>
                </c:pt>
                <c:pt idx="6">
                  <c:v>42</c:v>
                </c:pt>
                <c:pt idx="7">
                  <c:v>43</c:v>
                </c:pt>
                <c:pt idx="8">
                  <c:v>47</c:v>
                </c:pt>
                <c:pt idx="9">
                  <c:v>48</c:v>
                </c:pt>
                <c:pt idx="10">
                  <c:v>52</c:v>
                </c:pt>
              </c:numCache>
            </c:numRef>
          </c:val>
        </c:ser>
        <c:dLbls>
          <c:showLegendKey val="0"/>
          <c:showVal val="1"/>
          <c:showCatName val="0"/>
          <c:showSerName val="0"/>
          <c:showPercent val="0"/>
          <c:showBubbleSize val="0"/>
        </c:dLbls>
        <c:gapWidth val="150"/>
        <c:overlap val="-25"/>
        <c:axId val="180189696"/>
        <c:axId val="180415296"/>
      </c:barChart>
      <c:catAx>
        <c:axId val="180189696"/>
        <c:scaling>
          <c:orientation val="minMax"/>
        </c:scaling>
        <c:delete val="0"/>
        <c:axPos val="b"/>
        <c:majorTickMark val="none"/>
        <c:minorTickMark val="none"/>
        <c:tickLblPos val="nextTo"/>
        <c:txPr>
          <a:bodyPr rot="0" vert="horz" anchor="b" anchorCtr="1"/>
          <a:lstStyle/>
          <a:p>
            <a:pPr>
              <a:defRPr sz="1400">
                <a:solidFill>
                  <a:schemeClr val="bg1"/>
                </a:solidFill>
              </a:defRPr>
            </a:pPr>
            <a:endParaRPr lang="en-US"/>
          </a:p>
        </c:txPr>
        <c:crossAx val="180415296"/>
        <c:crosses val="autoZero"/>
        <c:auto val="1"/>
        <c:lblAlgn val="ctr"/>
        <c:lblOffset val="100"/>
        <c:noMultiLvlLbl val="0"/>
      </c:catAx>
      <c:valAx>
        <c:axId val="180415296"/>
        <c:scaling>
          <c:orientation val="minMax"/>
        </c:scaling>
        <c:delete val="1"/>
        <c:axPos val="l"/>
        <c:numFmt formatCode="General" sourceLinked="1"/>
        <c:majorTickMark val="out"/>
        <c:minorTickMark val="none"/>
        <c:tickLblPos val="none"/>
        <c:crossAx val="180189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10"/>
    </mc:Choice>
    <mc:Fallback>
      <c:style val="10"/>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Column2</c:v>
                </c:pt>
              </c:strCache>
            </c:strRef>
          </c:tx>
          <c:spPr>
            <a:solidFill>
              <a:srgbClr val="FF9999"/>
            </a:solidFill>
            <a:ln>
              <a:noFill/>
            </a:ln>
            <a:effectLst>
              <a:outerShdw blurRad="190500" dist="127000" algn="tl">
                <a:srgbClr val="000000">
                  <a:alpha val="40000"/>
                </a:srgbClr>
              </a:outerShdw>
            </a:effectLst>
          </c:spPr>
          <c:invertIfNegative val="0"/>
          <c:dPt>
            <c:idx val="0"/>
            <c:invertIfNegative val="0"/>
            <c:bubble3D val="0"/>
            <c:spPr>
              <a:solidFill>
                <a:srgbClr val="FFCC66"/>
              </a:solidFill>
              <a:ln>
                <a:noFill/>
              </a:ln>
              <a:effectLst>
                <a:outerShdw blurRad="190500" dist="127000" algn="tl">
                  <a:srgbClr val="000000">
                    <a:alpha val="40000"/>
                  </a:srgbClr>
                </a:outerShdw>
              </a:effectLst>
            </c:spPr>
          </c:dPt>
          <c:dPt>
            <c:idx val="1"/>
            <c:invertIfNegative val="0"/>
            <c:bubble3D val="0"/>
            <c:spPr>
              <a:solidFill>
                <a:srgbClr val="00CC99"/>
              </a:solidFill>
              <a:ln>
                <a:noFill/>
              </a:ln>
              <a:effectLst>
                <a:outerShdw blurRad="190500" dist="127000" algn="tl">
                  <a:srgbClr val="000000">
                    <a:alpha val="40000"/>
                  </a:srgbClr>
                </a:outerShdw>
              </a:effectLst>
            </c:spPr>
          </c:dPt>
          <c:dPt>
            <c:idx val="3"/>
            <c:invertIfNegative val="0"/>
            <c:bubble3D val="0"/>
            <c:spPr>
              <a:solidFill>
                <a:srgbClr val="66CCFF"/>
              </a:solidFill>
              <a:ln>
                <a:noFill/>
              </a:ln>
              <a:effectLst>
                <a:outerShdw blurRad="190500" dist="127000" algn="tl">
                  <a:srgbClr val="000000">
                    <a:alpha val="40000"/>
                  </a:srgbClr>
                </a:outerShdw>
              </a:effectLst>
            </c:spPr>
          </c:dPt>
          <c:dPt>
            <c:idx val="4"/>
            <c:invertIfNegative val="0"/>
            <c:bubble3D val="0"/>
            <c:spPr>
              <a:solidFill>
                <a:srgbClr val="FFFF99"/>
              </a:solidFill>
              <a:ln>
                <a:noFill/>
              </a:ln>
              <a:effectLst>
                <a:outerShdw blurRad="190500" dist="127000" algn="tl">
                  <a:srgbClr val="000000">
                    <a:alpha val="40000"/>
                  </a:srgbClr>
                </a:outerShdw>
              </a:effectLst>
            </c:spPr>
          </c:dPt>
          <c:dLbls>
            <c:txPr>
              <a:bodyPr/>
              <a:lstStyle/>
              <a:p>
                <a:pPr>
                  <a:defRPr sz="2000">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Sheet1!$A$2:$A$6</c:f>
              <c:strCache>
                <c:ptCount val="5"/>
                <c:pt idx="0">
                  <c:v>Lowest</c:v>
                </c:pt>
                <c:pt idx="1">
                  <c:v>Second</c:v>
                </c:pt>
                <c:pt idx="2">
                  <c:v>Middle</c:v>
                </c:pt>
                <c:pt idx="3">
                  <c:v>Fourth</c:v>
                </c:pt>
                <c:pt idx="4">
                  <c:v>Highest</c:v>
                </c:pt>
              </c:strCache>
            </c:strRef>
          </c:cat>
          <c:val>
            <c:numRef>
              <c:f>Sheet1!$B$2:$B$6</c:f>
              <c:numCache>
                <c:formatCode>0</c:formatCode>
                <c:ptCount val="5"/>
                <c:pt idx="0">
                  <c:v>61.5</c:v>
                </c:pt>
                <c:pt idx="1">
                  <c:v>62.9</c:v>
                </c:pt>
                <c:pt idx="2">
                  <c:v>61.4</c:v>
                </c:pt>
                <c:pt idx="3">
                  <c:v>59.5</c:v>
                </c:pt>
                <c:pt idx="4">
                  <c:v>60.8</c:v>
                </c:pt>
              </c:numCache>
            </c:numRef>
          </c:val>
        </c:ser>
        <c:dLbls>
          <c:showLegendKey val="0"/>
          <c:showVal val="1"/>
          <c:showCatName val="0"/>
          <c:showSerName val="0"/>
          <c:showPercent val="0"/>
          <c:showBubbleSize val="0"/>
        </c:dLbls>
        <c:gapWidth val="150"/>
        <c:overlap val="-25"/>
        <c:axId val="180286976"/>
        <c:axId val="180418752"/>
      </c:barChart>
      <c:catAx>
        <c:axId val="180286976"/>
        <c:scaling>
          <c:orientation val="minMax"/>
        </c:scaling>
        <c:delete val="0"/>
        <c:axPos val="b"/>
        <c:numFmt formatCode="General" sourceLinked="1"/>
        <c:majorTickMark val="none"/>
        <c:minorTickMark val="none"/>
        <c:tickLblPos val="nextTo"/>
        <c:txPr>
          <a:bodyPr/>
          <a:lstStyle/>
          <a:p>
            <a:pPr>
              <a:defRPr sz="1900">
                <a:effectLst>
                  <a:outerShdw blurRad="38100" dist="38100" dir="2700000" algn="tl">
                    <a:srgbClr val="000000">
                      <a:alpha val="43137"/>
                    </a:srgbClr>
                  </a:outerShdw>
                </a:effectLst>
              </a:defRPr>
            </a:pPr>
            <a:endParaRPr lang="en-US"/>
          </a:p>
        </c:txPr>
        <c:crossAx val="180418752"/>
        <c:crosses val="autoZero"/>
        <c:auto val="1"/>
        <c:lblAlgn val="ctr"/>
        <c:lblOffset val="100"/>
        <c:noMultiLvlLbl val="0"/>
      </c:catAx>
      <c:valAx>
        <c:axId val="180418752"/>
        <c:scaling>
          <c:orientation val="minMax"/>
          <c:max val="90"/>
          <c:min val="0"/>
        </c:scaling>
        <c:delete val="1"/>
        <c:axPos val="l"/>
        <c:numFmt formatCode="0" sourceLinked="1"/>
        <c:majorTickMark val="out"/>
        <c:minorTickMark val="none"/>
        <c:tickLblPos val="none"/>
        <c:crossAx val="180286976"/>
        <c:crosses val="autoZero"/>
        <c:crossBetween val="between"/>
      </c:valAx>
    </c:plotArea>
    <c:plotVisOnly val="1"/>
    <c:dispBlanksAs val="gap"/>
    <c:showDLblsOverMax val="0"/>
  </c:chart>
  <c:txPr>
    <a:bodyPr/>
    <a:lstStyle/>
    <a:p>
      <a:pPr>
        <a:defRPr sz="2000" b="1">
          <a:latin typeface="Calibri" pitchFamily="34" charset="0"/>
          <a:cs typeface="Calibri"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sz="2000" b="0">
                <a:solidFill>
                  <a:schemeClr val="bg1"/>
                </a:solidFill>
              </a:defRPr>
            </a:pPr>
            <a:r>
              <a:rPr lang="en-US" sz="2000" b="0" dirty="0" smtClean="0">
                <a:solidFill>
                  <a:schemeClr val="bg1"/>
                </a:solidFill>
              </a:rPr>
              <a:t>Health budget</a:t>
            </a:r>
            <a:r>
              <a:rPr lang="en-US" sz="2000" b="0" baseline="0" dirty="0" smtClean="0">
                <a:solidFill>
                  <a:schemeClr val="bg1"/>
                </a:solidFill>
              </a:rPr>
              <a:t> s</a:t>
            </a:r>
            <a:r>
              <a:rPr lang="en-US" sz="2000" b="0" dirty="0" smtClean="0">
                <a:solidFill>
                  <a:schemeClr val="bg1"/>
                </a:solidFill>
              </a:rPr>
              <a:t>hare as % </a:t>
            </a:r>
            <a:r>
              <a:rPr lang="en-US" sz="2000" b="0" dirty="0">
                <a:solidFill>
                  <a:schemeClr val="bg1"/>
                </a:solidFill>
              </a:rPr>
              <a:t>of total budget</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'budget-share'!$B$1</c:f>
              <c:strCache>
                <c:ptCount val="1"/>
                <c:pt idx="0">
                  <c:v>Share of total budget</c:v>
                </c:pt>
              </c:strCache>
            </c:strRef>
          </c:tx>
          <c:invertIfNegative val="0"/>
          <c:dLbls>
            <c:dLbl>
              <c:idx val="0"/>
              <c:layout>
                <c:manualLayout>
                  <c:x val="3.2193158953722399E-2"/>
                  <c:y val="-4.09207051249693E-2"/>
                </c:manualLayout>
              </c:layout>
              <c:showLegendKey val="0"/>
              <c:showVal val="1"/>
              <c:showCatName val="0"/>
              <c:showSerName val="0"/>
              <c:showPercent val="0"/>
              <c:showBubbleSize val="0"/>
            </c:dLbl>
            <c:dLbl>
              <c:idx val="1"/>
              <c:layout>
                <c:manualLayout>
                  <c:x val="2.6827632461435401E-2"/>
                  <c:y val="-3.7510914873119097E-2"/>
                </c:manualLayout>
              </c:layout>
              <c:showLegendKey val="0"/>
              <c:showVal val="1"/>
              <c:showCatName val="0"/>
              <c:showSerName val="0"/>
              <c:showPercent val="0"/>
              <c:showBubbleSize val="0"/>
            </c:dLbl>
            <c:dLbl>
              <c:idx val="2"/>
              <c:layout>
                <c:manualLayout>
                  <c:x val="3.7558685446009397E-2"/>
                  <c:y val="-3.75106463645552E-2"/>
                </c:manualLayout>
              </c:layout>
              <c:showLegendKey val="0"/>
              <c:showVal val="1"/>
              <c:showCatName val="0"/>
              <c:showSerName val="0"/>
              <c:showPercent val="0"/>
              <c:showBubbleSize val="0"/>
            </c:dLbl>
            <c:dLbl>
              <c:idx val="3"/>
              <c:layout>
                <c:manualLayout>
                  <c:x val="4.02412374509524E-2"/>
                  <c:y val="-3.75106463645552E-2"/>
                </c:manualLayout>
              </c:layout>
              <c:showLegendKey val="0"/>
              <c:showVal val="1"/>
              <c:showCatName val="0"/>
              <c:showSerName val="0"/>
              <c:showPercent val="0"/>
              <c:showBubbleSize val="0"/>
            </c:dLbl>
            <c:dLbl>
              <c:idx val="4"/>
              <c:layout>
                <c:manualLayout>
                  <c:x val="-3.1494520387432201E-3"/>
                  <c:y val="-3.8861030506968201E-2"/>
                </c:manualLayout>
              </c:layout>
              <c:showLegendKey val="0"/>
              <c:showVal val="1"/>
              <c:showCatName val="0"/>
              <c:showSerName val="0"/>
              <c:showPercent val="0"/>
              <c:showBubbleSize val="0"/>
            </c:dLbl>
            <c:txPr>
              <a:bodyPr/>
              <a:lstStyle/>
              <a:p>
                <a:pPr>
                  <a:defRPr sz="1800">
                    <a:solidFill>
                      <a:schemeClr val="bg1"/>
                    </a:solidFill>
                  </a:defRPr>
                </a:pPr>
                <a:endParaRPr lang="en-US"/>
              </a:p>
            </c:txPr>
            <c:showLegendKey val="0"/>
            <c:showVal val="1"/>
            <c:showCatName val="0"/>
            <c:showSerName val="0"/>
            <c:showPercent val="0"/>
            <c:showBubbleSize val="0"/>
            <c:showLeaderLines val="0"/>
          </c:dLbls>
          <c:cat>
            <c:strRef>
              <c:f>'budget-share'!$A$2:$A$6</c:f>
              <c:strCache>
                <c:ptCount val="5"/>
                <c:pt idx="0">
                  <c:v>2009-10</c:v>
                </c:pt>
                <c:pt idx="1">
                  <c:v>2010-11</c:v>
                </c:pt>
                <c:pt idx="2">
                  <c:v>2011-12</c:v>
                </c:pt>
                <c:pt idx="3">
                  <c:v>2012-13</c:v>
                </c:pt>
                <c:pt idx="4">
                  <c:v>2013-14</c:v>
                </c:pt>
              </c:strCache>
            </c:strRef>
          </c:cat>
          <c:val>
            <c:numRef>
              <c:f>'budget-share'!$B$2:$B$6</c:f>
              <c:numCache>
                <c:formatCode>General</c:formatCode>
                <c:ptCount val="5"/>
                <c:pt idx="0">
                  <c:v>6.18</c:v>
                </c:pt>
                <c:pt idx="1">
                  <c:v>5.68</c:v>
                </c:pt>
                <c:pt idx="2">
                  <c:v>5.03</c:v>
                </c:pt>
                <c:pt idx="3">
                  <c:v>4.8199999999999976</c:v>
                </c:pt>
                <c:pt idx="4">
                  <c:v>4.26</c:v>
                </c:pt>
              </c:numCache>
            </c:numRef>
          </c:val>
        </c:ser>
        <c:dLbls>
          <c:showLegendKey val="0"/>
          <c:showVal val="0"/>
          <c:showCatName val="0"/>
          <c:showSerName val="0"/>
          <c:showPercent val="0"/>
          <c:showBubbleSize val="0"/>
        </c:dLbls>
        <c:gapWidth val="75"/>
        <c:shape val="box"/>
        <c:axId val="194637312"/>
        <c:axId val="166237248"/>
        <c:axId val="0"/>
      </c:bar3DChart>
      <c:catAx>
        <c:axId val="194637312"/>
        <c:scaling>
          <c:orientation val="minMax"/>
        </c:scaling>
        <c:delete val="0"/>
        <c:axPos val="b"/>
        <c:majorTickMark val="none"/>
        <c:minorTickMark val="none"/>
        <c:tickLblPos val="nextTo"/>
        <c:txPr>
          <a:bodyPr/>
          <a:lstStyle/>
          <a:p>
            <a:pPr>
              <a:defRPr>
                <a:solidFill>
                  <a:schemeClr val="bg1"/>
                </a:solidFill>
              </a:defRPr>
            </a:pPr>
            <a:endParaRPr lang="en-US"/>
          </a:p>
        </c:txPr>
        <c:crossAx val="166237248"/>
        <c:crosses val="autoZero"/>
        <c:auto val="1"/>
        <c:lblAlgn val="ctr"/>
        <c:lblOffset val="100"/>
        <c:noMultiLvlLbl val="0"/>
      </c:catAx>
      <c:valAx>
        <c:axId val="166237248"/>
        <c:scaling>
          <c:orientation val="minMax"/>
        </c:scaling>
        <c:delete val="0"/>
        <c:axPos val="l"/>
        <c:majorGridlines/>
        <c:numFmt formatCode="General" sourceLinked="1"/>
        <c:majorTickMark val="none"/>
        <c:minorTickMark val="none"/>
        <c:tickLblPos val="nextTo"/>
        <c:txPr>
          <a:bodyPr/>
          <a:lstStyle/>
          <a:p>
            <a:pPr>
              <a:defRPr>
                <a:solidFill>
                  <a:schemeClr val="bg1"/>
                </a:solidFill>
              </a:defRPr>
            </a:pPr>
            <a:endParaRPr lang="en-US"/>
          </a:p>
        </c:txPr>
        <c:crossAx val="194637312"/>
        <c:crosses val="autoZero"/>
        <c:crossBetween val="between"/>
      </c:valAx>
    </c:plotArea>
    <c:plotVisOnly val="1"/>
    <c:dispBlanksAs val="gap"/>
    <c:showDLblsOverMax val="0"/>
  </c:chart>
  <c:txPr>
    <a:bodyPr/>
    <a:lstStyle/>
    <a:p>
      <a:pPr>
        <a:defRPr sz="1200"/>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1800">
                <a:solidFill>
                  <a:schemeClr val="bg1"/>
                </a:solidFill>
                <a:latin typeface="+mn-lt"/>
              </a:defRPr>
            </a:pPr>
            <a:r>
              <a:rPr lang="en-US" sz="2000" dirty="0">
                <a:solidFill>
                  <a:srgbClr val="FFFF00"/>
                </a:solidFill>
                <a:latin typeface="+mn-lt"/>
              </a:rPr>
              <a:t>Out of pocket expenditure as a percentage of household consumption expenditure</a:t>
            </a:r>
            <a:r>
              <a:rPr lang="en-US" sz="2000" baseline="0" dirty="0">
                <a:solidFill>
                  <a:srgbClr val="FFFF00"/>
                </a:solidFill>
                <a:latin typeface="+mn-lt"/>
              </a:rPr>
              <a:t> </a:t>
            </a:r>
            <a:r>
              <a:rPr lang="en-US" sz="2000" baseline="0" dirty="0" smtClean="0">
                <a:solidFill>
                  <a:srgbClr val="FFFF00"/>
                </a:solidFill>
                <a:latin typeface="+mn-lt"/>
              </a:rPr>
              <a:t>across socioeconomic groups in </a:t>
            </a:r>
            <a:r>
              <a:rPr lang="en-US" sz="2000" baseline="0" dirty="0">
                <a:solidFill>
                  <a:srgbClr val="FFFF00"/>
                </a:solidFill>
                <a:latin typeface="+mn-lt"/>
              </a:rPr>
              <a:t>Bangladesh, 2005</a:t>
            </a:r>
            <a:endParaRPr lang="en-US" sz="2000" dirty="0">
              <a:solidFill>
                <a:srgbClr val="FFFF00"/>
              </a:solidFill>
              <a:latin typeface="+mn-lt"/>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Sheet1!$N$9</c:f>
              <c:strCache>
                <c:ptCount val="1"/>
                <c:pt idx="0">
                  <c:v>OOP%ConExp</c:v>
                </c:pt>
              </c:strCache>
            </c:strRef>
          </c:tx>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val>
            <c:numRef>
              <c:f>Sheet1!$N$10:$N$14</c:f>
              <c:numCache>
                <c:formatCode>General</c:formatCode>
                <c:ptCount val="5"/>
                <c:pt idx="0">
                  <c:v>2.94</c:v>
                </c:pt>
                <c:pt idx="1">
                  <c:v>3.17</c:v>
                </c:pt>
                <c:pt idx="2">
                  <c:v>4.55</c:v>
                </c:pt>
                <c:pt idx="3">
                  <c:v>5.98</c:v>
                </c:pt>
                <c:pt idx="4">
                  <c:v>8.8600000000000048</c:v>
                </c:pt>
              </c:numCache>
            </c:numRef>
          </c:val>
        </c:ser>
        <c:dLbls>
          <c:showLegendKey val="0"/>
          <c:showVal val="0"/>
          <c:showCatName val="0"/>
          <c:showSerName val="0"/>
          <c:showPercent val="0"/>
          <c:showBubbleSize val="0"/>
        </c:dLbls>
        <c:gapWidth val="150"/>
        <c:shape val="box"/>
        <c:axId val="163379712"/>
        <c:axId val="166239552"/>
        <c:axId val="0"/>
      </c:bar3DChart>
      <c:catAx>
        <c:axId val="163379712"/>
        <c:scaling>
          <c:orientation val="minMax"/>
        </c:scaling>
        <c:delete val="0"/>
        <c:axPos val="b"/>
        <c:majorTickMark val="out"/>
        <c:minorTickMark val="none"/>
        <c:tickLblPos val="nextTo"/>
        <c:txPr>
          <a:bodyPr/>
          <a:lstStyle/>
          <a:p>
            <a:pPr>
              <a:defRPr sz="1400"/>
            </a:pPr>
            <a:endParaRPr lang="en-US"/>
          </a:p>
        </c:txPr>
        <c:crossAx val="166239552"/>
        <c:crosses val="autoZero"/>
        <c:auto val="1"/>
        <c:lblAlgn val="ctr"/>
        <c:lblOffset val="100"/>
        <c:noMultiLvlLbl val="0"/>
      </c:catAx>
      <c:valAx>
        <c:axId val="166239552"/>
        <c:scaling>
          <c:orientation val="minMax"/>
        </c:scaling>
        <c:delete val="0"/>
        <c:axPos val="l"/>
        <c:majorGridlines/>
        <c:numFmt formatCode="#,##0.0" sourceLinked="0"/>
        <c:majorTickMark val="out"/>
        <c:minorTickMark val="none"/>
        <c:tickLblPos val="nextTo"/>
        <c:txPr>
          <a:bodyPr/>
          <a:lstStyle/>
          <a:p>
            <a:pPr>
              <a:defRPr sz="1400">
                <a:solidFill>
                  <a:schemeClr val="bg1"/>
                </a:solidFill>
              </a:defRPr>
            </a:pPr>
            <a:endParaRPr lang="en-US"/>
          </a:p>
        </c:txPr>
        <c:crossAx val="16337971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Sheet1!$B$1</c:f>
              <c:strCache>
                <c:ptCount val="1"/>
                <c:pt idx="0">
                  <c:v>facility</c:v>
                </c:pt>
              </c:strCache>
            </c:strRef>
          </c:tx>
          <c:spPr>
            <a:solidFill>
              <a:srgbClr val="00CC99"/>
            </a:solidFill>
            <a:effectLst>
              <a:outerShdw blurRad="190500" dist="127000" algn="ctr" rotWithShape="0">
                <a:srgbClr val="000000">
                  <a:alpha val="40000"/>
                </a:srgbClr>
              </a:outerShdw>
            </a:effectLst>
          </c:spPr>
          <c:invertIfNegative val="0"/>
          <c:dLbls>
            <c:dLbl>
              <c:idx val="0"/>
              <c:spPr/>
              <c:txPr>
                <a:bodyPr/>
                <a:lstStyle/>
                <a:p>
                  <a:pPr>
                    <a:defRPr sz="19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dLbl>
            <c:dLbl>
              <c:idx val="1"/>
              <c:spPr/>
              <c:txPr>
                <a:bodyPr/>
                <a:lstStyle/>
                <a:p>
                  <a:pPr>
                    <a:defRPr sz="19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dLbl>
            <c:dLbl>
              <c:idx val="2"/>
              <c:spPr/>
              <c:txPr>
                <a:bodyPr/>
                <a:lstStyle/>
                <a:p>
                  <a:pPr>
                    <a:defRPr sz="19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numRef>
              <c:f>Sheet1!$A$2:$A$4</c:f>
              <c:numCache>
                <c:formatCode>General</c:formatCode>
                <c:ptCount val="3"/>
                <c:pt idx="0">
                  <c:v>2004</c:v>
                </c:pt>
                <c:pt idx="1">
                  <c:v>2007</c:v>
                </c:pt>
                <c:pt idx="2">
                  <c:v>2011</c:v>
                </c:pt>
              </c:numCache>
            </c:numRef>
          </c:cat>
          <c:val>
            <c:numRef>
              <c:f>Sheet1!$B$2:$B$4</c:f>
              <c:numCache>
                <c:formatCode>General</c:formatCode>
                <c:ptCount val="3"/>
                <c:pt idx="0">
                  <c:v>12</c:v>
                </c:pt>
                <c:pt idx="1">
                  <c:v>17</c:v>
                </c:pt>
                <c:pt idx="2">
                  <c:v>29</c:v>
                </c:pt>
              </c:numCache>
            </c:numRef>
          </c:val>
        </c:ser>
        <c:ser>
          <c:idx val="1"/>
          <c:order val="1"/>
          <c:tx>
            <c:strRef>
              <c:f>Sheet1!$C$1</c:f>
              <c:strCache>
                <c:ptCount val="1"/>
                <c:pt idx="0">
                  <c:v>non-facility</c:v>
                </c:pt>
              </c:strCache>
            </c:strRef>
          </c:tx>
          <c:spPr>
            <a:solidFill>
              <a:srgbClr val="FF9999"/>
            </a:solidFill>
            <a:effectLst>
              <a:outerShdw blurRad="190500" dist="127000" algn="ctr" rotWithShape="0">
                <a:srgbClr val="000000">
                  <a:alpha val="40000"/>
                </a:srgbClr>
              </a:outerShdw>
            </a:effectLst>
          </c:spPr>
          <c:invertIfNegative val="0"/>
          <c:dLbls>
            <c:txPr>
              <a:bodyPr/>
              <a:lstStyle/>
              <a:p>
                <a:pPr>
                  <a:defRPr sz="1900" b="1">
                    <a:solidFill>
                      <a:schemeClr val="tx1"/>
                    </a:solidFill>
                    <a:effectLst/>
                    <a:latin typeface="Calibri" pitchFamily="34" charset="0"/>
                    <a:cs typeface="Calibri" pitchFamily="34" charset="0"/>
                  </a:defRPr>
                </a:pPr>
                <a:endParaRPr lang="en-US"/>
              </a:p>
            </c:txPr>
            <c:showLegendKey val="0"/>
            <c:showVal val="1"/>
            <c:showCatName val="0"/>
            <c:showSerName val="0"/>
            <c:showPercent val="0"/>
            <c:showBubbleSize val="0"/>
            <c:showLeaderLines val="0"/>
          </c:dLbls>
          <c:cat>
            <c:numRef>
              <c:f>Sheet1!$A$2:$A$4</c:f>
              <c:numCache>
                <c:formatCode>General</c:formatCode>
                <c:ptCount val="3"/>
                <c:pt idx="0">
                  <c:v>2004</c:v>
                </c:pt>
                <c:pt idx="1">
                  <c:v>2007</c:v>
                </c:pt>
                <c:pt idx="2">
                  <c:v>2011</c:v>
                </c:pt>
              </c:numCache>
            </c:numRef>
          </c:cat>
          <c:val>
            <c:numRef>
              <c:f>Sheet1!$C$2:$C$4</c:f>
              <c:numCache>
                <c:formatCode>General</c:formatCode>
                <c:ptCount val="3"/>
                <c:pt idx="0">
                  <c:v>4</c:v>
                </c:pt>
                <c:pt idx="1">
                  <c:v>4</c:v>
                </c:pt>
                <c:pt idx="2">
                  <c:v>3</c:v>
                </c:pt>
              </c:numCache>
            </c:numRef>
          </c:val>
        </c:ser>
        <c:dLbls>
          <c:showLegendKey val="0"/>
          <c:showVal val="1"/>
          <c:showCatName val="0"/>
          <c:showSerName val="0"/>
          <c:showPercent val="0"/>
          <c:showBubbleSize val="0"/>
        </c:dLbls>
        <c:gapWidth val="95"/>
        <c:overlap val="100"/>
        <c:axId val="176748032"/>
        <c:axId val="179461440"/>
      </c:barChart>
      <c:catAx>
        <c:axId val="176748032"/>
        <c:scaling>
          <c:orientation val="minMax"/>
        </c:scaling>
        <c:delete val="0"/>
        <c:axPos val="b"/>
        <c:numFmt formatCode="General" sourceLinked="1"/>
        <c:majorTickMark val="none"/>
        <c:minorTickMark val="none"/>
        <c:tickLblPos val="nextTo"/>
        <c:txPr>
          <a:bodyPr/>
          <a:lstStyle/>
          <a:p>
            <a:pPr>
              <a:defRPr>
                <a:solidFill>
                  <a:schemeClr val="bg1"/>
                </a:solidFill>
              </a:defRPr>
            </a:pPr>
            <a:endParaRPr lang="en-US"/>
          </a:p>
        </c:txPr>
        <c:crossAx val="179461440"/>
        <c:crosses val="autoZero"/>
        <c:auto val="1"/>
        <c:lblAlgn val="ctr"/>
        <c:lblOffset val="100"/>
        <c:noMultiLvlLbl val="0"/>
      </c:catAx>
      <c:valAx>
        <c:axId val="179461440"/>
        <c:scaling>
          <c:orientation val="minMax"/>
        </c:scaling>
        <c:delete val="1"/>
        <c:axPos val="l"/>
        <c:numFmt formatCode="General" sourceLinked="1"/>
        <c:majorTickMark val="out"/>
        <c:minorTickMark val="none"/>
        <c:tickLblPos val="none"/>
        <c:crossAx val="176748032"/>
        <c:crosses val="autoZero"/>
        <c:crossBetween val="between"/>
      </c:valAx>
    </c:plotArea>
    <c:legend>
      <c:legendPos val="t"/>
      <c:overlay val="0"/>
      <c:txPr>
        <a:bodyPr/>
        <a:lstStyle/>
        <a:p>
          <a:pPr>
            <a:defRPr sz="2000" b="1">
              <a:solidFill>
                <a:schemeClr val="bg1"/>
              </a:solidFill>
              <a:effectLst>
                <a:outerShdw blurRad="38100" dist="38100" dir="2700000" algn="tl">
                  <a:srgbClr val="000000">
                    <a:alpha val="43137"/>
                  </a:srgbClr>
                </a:outerShdw>
              </a:effectLst>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3"/>
    </mc:Choice>
    <mc:Fallback>
      <c:style val="3"/>
    </mc:Fallback>
  </mc:AlternateContent>
  <c:clrMapOvr bg1="dk1" tx1="lt1" bg2="dk2" tx2="lt2" accent1="accent1" accent2="accent2" accent3="accent3" accent4="accent4" accent5="accent5" accent6="accent6" hlink="hlink" folHlink="folHlink"/>
  <c:chart>
    <c:title>
      <c:tx>
        <c:rich>
          <a:bodyPr/>
          <a:lstStyle/>
          <a:p>
            <a:pPr>
              <a:defRPr sz="2000">
                <a:effectLst>
                  <a:outerShdw blurRad="38100" dist="38100" dir="2700000" algn="tl">
                    <a:srgbClr val="000000">
                      <a:alpha val="43137"/>
                    </a:srgbClr>
                  </a:outerShdw>
                </a:effectLst>
                <a:latin typeface="Calibri" pitchFamily="34" charset="0"/>
                <a:cs typeface="Calibri" pitchFamily="34" charset="0"/>
              </a:defRPr>
            </a:pPr>
            <a:r>
              <a:rPr lang="en-US" dirty="0" smtClean="0"/>
              <a:t>Percent</a:t>
            </a:r>
            <a:r>
              <a:rPr lang="en-US" baseline="0" dirty="0" smtClean="0"/>
              <a:t> deliveries in last 3 years</a:t>
            </a:r>
            <a:endParaRPr lang="en-US" dirty="0"/>
          </a:p>
        </c:rich>
      </c:tx>
      <c:layout>
        <c:manualLayout>
          <c:xMode val="edge"/>
          <c:yMode val="edge"/>
          <c:x val="0.287754568873335"/>
          <c:y val="5.0508587896100798E-2"/>
        </c:manualLayout>
      </c:layout>
      <c:overlay val="0"/>
    </c:title>
    <c:autoTitleDeleted val="0"/>
    <c:plotArea>
      <c:layout>
        <c:manualLayout>
          <c:layoutTarget val="inner"/>
          <c:xMode val="edge"/>
          <c:yMode val="edge"/>
          <c:x val="1.6975308641975301E-2"/>
          <c:y val="3.4837005958731897E-2"/>
          <c:w val="0.96604938271604901"/>
          <c:h val="0.84799698981189198"/>
        </c:manualLayout>
      </c:layout>
      <c:barChart>
        <c:barDir val="col"/>
        <c:grouping val="clustered"/>
        <c:varyColors val="0"/>
        <c:ser>
          <c:idx val="0"/>
          <c:order val="0"/>
          <c:tx>
            <c:strRef>
              <c:f>Sheet1!$B$1</c:f>
              <c:strCache>
                <c:ptCount val="1"/>
                <c:pt idx="0">
                  <c:v>Lowest</c:v>
                </c:pt>
              </c:strCache>
            </c:strRef>
          </c:tx>
          <c:spPr>
            <a:solidFill>
              <a:srgbClr val="FFCC66"/>
            </a:solidFill>
            <a:effectLst>
              <a:outerShdw blurRad="190500" dist="127000" algn="ctr" rotWithShape="0">
                <a:srgbClr val="000000">
                  <a:alpha val="40000"/>
                </a:srgbClr>
              </a:outerShdw>
            </a:effectLst>
          </c:spPr>
          <c:invertIfNegative val="0"/>
          <c:dPt>
            <c:idx val="1"/>
            <c:invertIfNegative val="0"/>
            <c:bubble3D val="0"/>
            <c:spPr>
              <a:solidFill>
                <a:srgbClr val="FFCC66"/>
              </a:solidFill>
              <a:effectLst>
                <a:outerShdw blurRad="190500" dist="127000" algn="ctr" rotWithShape="0">
                  <a:srgbClr val="000000">
                    <a:alpha val="40000"/>
                  </a:srgbClr>
                </a:outerShdw>
              </a:effectLst>
            </c:spPr>
          </c:dPt>
          <c:dLbls>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showLegendKey val="0"/>
            <c:showVal val="1"/>
            <c:showCatName val="0"/>
            <c:showSerName val="0"/>
            <c:showPercent val="0"/>
            <c:showBubbleSize val="0"/>
            <c:showLeaderLines val="0"/>
          </c:dLbls>
          <c:cat>
            <c:numRef>
              <c:f>Sheet1!$A$2:$A$4</c:f>
              <c:numCache>
                <c:formatCode>General</c:formatCode>
                <c:ptCount val="3"/>
                <c:pt idx="0">
                  <c:v>2004</c:v>
                </c:pt>
                <c:pt idx="1">
                  <c:v>2007</c:v>
                </c:pt>
                <c:pt idx="2">
                  <c:v>2011</c:v>
                </c:pt>
              </c:numCache>
            </c:numRef>
          </c:cat>
          <c:val>
            <c:numRef>
              <c:f>Sheet1!$B$2:$B$4</c:f>
              <c:numCache>
                <c:formatCode>General</c:formatCode>
                <c:ptCount val="3"/>
                <c:pt idx="0">
                  <c:v>3</c:v>
                </c:pt>
                <c:pt idx="1">
                  <c:v>6</c:v>
                </c:pt>
                <c:pt idx="2">
                  <c:v>10</c:v>
                </c:pt>
              </c:numCache>
            </c:numRef>
          </c:val>
        </c:ser>
        <c:ser>
          <c:idx val="1"/>
          <c:order val="1"/>
          <c:tx>
            <c:strRef>
              <c:f>Sheet1!$C$1</c:f>
              <c:strCache>
                <c:ptCount val="1"/>
                <c:pt idx="0">
                  <c:v>Second</c:v>
                </c:pt>
              </c:strCache>
            </c:strRef>
          </c:tx>
          <c:spPr>
            <a:solidFill>
              <a:srgbClr val="00CC99"/>
            </a:solidFill>
            <a:effectLst>
              <a:outerShdw blurRad="190500" dist="127000" algn="ctr" rotWithShape="0">
                <a:srgbClr val="000000">
                  <a:alpha val="40000"/>
                </a:srgbClr>
              </a:outerShdw>
            </a:effectLst>
          </c:spPr>
          <c:invertIfNegative val="0"/>
          <c:dLbls>
            <c:txPr>
              <a:bodyPr/>
              <a:lstStyle/>
              <a:p>
                <a:pPr>
                  <a:defRPr sz="1900" b="1">
                    <a:effectLst/>
                    <a:latin typeface="Calibri" pitchFamily="34" charset="0"/>
                    <a:cs typeface="Calibri" pitchFamily="34" charset="0"/>
                  </a:defRPr>
                </a:pPr>
                <a:endParaRPr lang="en-US"/>
              </a:p>
            </c:txPr>
            <c:showLegendKey val="0"/>
            <c:showVal val="1"/>
            <c:showCatName val="0"/>
            <c:showSerName val="0"/>
            <c:showPercent val="0"/>
            <c:showBubbleSize val="0"/>
            <c:showLeaderLines val="0"/>
          </c:dLbls>
          <c:cat>
            <c:numRef>
              <c:f>Sheet1!$A$2:$A$4</c:f>
              <c:numCache>
                <c:formatCode>General</c:formatCode>
                <c:ptCount val="3"/>
                <c:pt idx="0">
                  <c:v>2004</c:v>
                </c:pt>
                <c:pt idx="1">
                  <c:v>2007</c:v>
                </c:pt>
                <c:pt idx="2">
                  <c:v>2011</c:v>
                </c:pt>
              </c:numCache>
            </c:numRef>
          </c:cat>
          <c:val>
            <c:numRef>
              <c:f>Sheet1!$C$2:$C$4</c:f>
              <c:numCache>
                <c:formatCode>General</c:formatCode>
                <c:ptCount val="3"/>
                <c:pt idx="0">
                  <c:v>3</c:v>
                </c:pt>
                <c:pt idx="1">
                  <c:v>6</c:v>
                </c:pt>
                <c:pt idx="2">
                  <c:v>18</c:v>
                </c:pt>
              </c:numCache>
            </c:numRef>
          </c:val>
        </c:ser>
        <c:ser>
          <c:idx val="2"/>
          <c:order val="2"/>
          <c:tx>
            <c:strRef>
              <c:f>Sheet1!$D$1</c:f>
              <c:strCache>
                <c:ptCount val="1"/>
                <c:pt idx="0">
                  <c:v>Middle</c:v>
                </c:pt>
              </c:strCache>
            </c:strRef>
          </c:tx>
          <c:spPr>
            <a:solidFill>
              <a:srgbClr val="FF9999"/>
            </a:solidFill>
            <a:effectLst>
              <a:outerShdw blurRad="190500" dist="127000" algn="ctr" rotWithShape="0">
                <a:srgbClr val="000000">
                  <a:alpha val="40000"/>
                </a:srgbClr>
              </a:outerShdw>
            </a:effectLst>
          </c:spPr>
          <c:invertIfNegative val="0"/>
          <c:dLbls>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showLegendKey val="0"/>
            <c:showVal val="1"/>
            <c:showCatName val="0"/>
            <c:showSerName val="0"/>
            <c:showPercent val="0"/>
            <c:showBubbleSize val="0"/>
            <c:showLeaderLines val="0"/>
          </c:dLbls>
          <c:cat>
            <c:numRef>
              <c:f>Sheet1!$A$2:$A$4</c:f>
              <c:numCache>
                <c:formatCode>General</c:formatCode>
                <c:ptCount val="3"/>
                <c:pt idx="0">
                  <c:v>2004</c:v>
                </c:pt>
                <c:pt idx="1">
                  <c:v>2007</c:v>
                </c:pt>
                <c:pt idx="2">
                  <c:v>2011</c:v>
                </c:pt>
              </c:numCache>
            </c:numRef>
          </c:cat>
          <c:val>
            <c:numRef>
              <c:f>Sheet1!$D$2:$D$4</c:f>
              <c:numCache>
                <c:formatCode>General</c:formatCode>
                <c:ptCount val="3"/>
                <c:pt idx="0">
                  <c:v>7</c:v>
                </c:pt>
                <c:pt idx="1">
                  <c:v>10</c:v>
                </c:pt>
                <c:pt idx="2">
                  <c:v>24</c:v>
                </c:pt>
              </c:numCache>
            </c:numRef>
          </c:val>
        </c:ser>
        <c:ser>
          <c:idx val="3"/>
          <c:order val="3"/>
          <c:tx>
            <c:strRef>
              <c:f>Sheet1!$E$1</c:f>
              <c:strCache>
                <c:ptCount val="1"/>
                <c:pt idx="0">
                  <c:v>Fourth</c:v>
                </c:pt>
              </c:strCache>
            </c:strRef>
          </c:tx>
          <c:spPr>
            <a:solidFill>
              <a:srgbClr val="66CCFF"/>
            </a:solidFill>
          </c:spPr>
          <c:invertIfNegative val="0"/>
          <c:dLbls>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showLegendKey val="0"/>
            <c:showVal val="1"/>
            <c:showCatName val="0"/>
            <c:showSerName val="0"/>
            <c:showPercent val="0"/>
            <c:showBubbleSize val="0"/>
            <c:showLeaderLines val="0"/>
          </c:dLbls>
          <c:cat>
            <c:numRef>
              <c:f>Sheet1!$A$2:$A$4</c:f>
              <c:numCache>
                <c:formatCode>General</c:formatCode>
                <c:ptCount val="3"/>
                <c:pt idx="0">
                  <c:v>2004</c:v>
                </c:pt>
                <c:pt idx="1">
                  <c:v>2007</c:v>
                </c:pt>
                <c:pt idx="2">
                  <c:v>2011</c:v>
                </c:pt>
              </c:numCache>
            </c:numRef>
          </c:cat>
          <c:val>
            <c:numRef>
              <c:f>Sheet1!$E$2:$E$4</c:f>
              <c:numCache>
                <c:formatCode>General</c:formatCode>
                <c:ptCount val="3"/>
                <c:pt idx="0">
                  <c:v>15</c:v>
                </c:pt>
                <c:pt idx="1">
                  <c:v>20</c:v>
                </c:pt>
                <c:pt idx="2">
                  <c:v>39</c:v>
                </c:pt>
              </c:numCache>
            </c:numRef>
          </c:val>
        </c:ser>
        <c:ser>
          <c:idx val="4"/>
          <c:order val="4"/>
          <c:tx>
            <c:strRef>
              <c:f>Sheet1!$F$1</c:f>
              <c:strCache>
                <c:ptCount val="1"/>
                <c:pt idx="0">
                  <c:v>Highest</c:v>
                </c:pt>
              </c:strCache>
            </c:strRef>
          </c:tx>
          <c:spPr>
            <a:solidFill>
              <a:srgbClr val="FFFF99"/>
            </a:solidFill>
          </c:spPr>
          <c:invertIfNegative val="0"/>
          <c:dLbls>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showLegendKey val="0"/>
            <c:showVal val="1"/>
            <c:showCatName val="0"/>
            <c:showSerName val="0"/>
            <c:showPercent val="0"/>
            <c:showBubbleSize val="0"/>
            <c:showLeaderLines val="0"/>
          </c:dLbls>
          <c:cat>
            <c:numRef>
              <c:f>Sheet1!$A$2:$A$4</c:f>
              <c:numCache>
                <c:formatCode>General</c:formatCode>
                <c:ptCount val="3"/>
                <c:pt idx="0">
                  <c:v>2004</c:v>
                </c:pt>
                <c:pt idx="1">
                  <c:v>2007</c:v>
                </c:pt>
                <c:pt idx="2">
                  <c:v>2011</c:v>
                </c:pt>
              </c:numCache>
            </c:numRef>
          </c:cat>
          <c:val>
            <c:numRef>
              <c:f>Sheet1!$F$2:$F$4</c:f>
              <c:numCache>
                <c:formatCode>General</c:formatCode>
                <c:ptCount val="3"/>
                <c:pt idx="0">
                  <c:v>38</c:v>
                </c:pt>
                <c:pt idx="1">
                  <c:v>49</c:v>
                </c:pt>
                <c:pt idx="2">
                  <c:v>60</c:v>
                </c:pt>
              </c:numCache>
            </c:numRef>
          </c:val>
        </c:ser>
        <c:dLbls>
          <c:showLegendKey val="0"/>
          <c:showVal val="1"/>
          <c:showCatName val="0"/>
          <c:showSerName val="0"/>
          <c:showPercent val="0"/>
          <c:showBubbleSize val="0"/>
        </c:dLbls>
        <c:gapWidth val="150"/>
        <c:overlap val="-25"/>
        <c:axId val="177822208"/>
        <c:axId val="180376064"/>
      </c:barChart>
      <c:catAx>
        <c:axId val="177822208"/>
        <c:scaling>
          <c:orientation val="minMax"/>
        </c:scaling>
        <c:delete val="0"/>
        <c:axPos val="b"/>
        <c:numFmt formatCode="General" sourceLinked="1"/>
        <c:majorTickMark val="none"/>
        <c:minorTickMark val="none"/>
        <c:tickLblPos val="nextTo"/>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crossAx val="180376064"/>
        <c:crosses val="autoZero"/>
        <c:auto val="1"/>
        <c:lblAlgn val="ctr"/>
        <c:lblOffset val="100"/>
        <c:noMultiLvlLbl val="0"/>
      </c:catAx>
      <c:valAx>
        <c:axId val="180376064"/>
        <c:scaling>
          <c:orientation val="minMax"/>
        </c:scaling>
        <c:delete val="1"/>
        <c:axPos val="l"/>
        <c:numFmt formatCode="General" sourceLinked="1"/>
        <c:majorTickMark val="out"/>
        <c:minorTickMark val="none"/>
        <c:tickLblPos val="none"/>
        <c:crossAx val="1778222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sz="1800">
                <a:solidFill>
                  <a:schemeClr val="bg1"/>
                </a:solidFill>
              </a:defRPr>
            </a:pPr>
            <a:r>
              <a:rPr lang="en-US" sz="1800" dirty="0" smtClean="0">
                <a:solidFill>
                  <a:schemeClr val="bg1"/>
                </a:solidFill>
              </a:rPr>
              <a:t>Percentage of children 12-23 months vaccinated within 12 months</a:t>
            </a:r>
            <a:endParaRPr lang="en-US" sz="1800" dirty="0">
              <a:solidFill>
                <a:schemeClr val="bg1"/>
              </a:solidFill>
            </a:endParaRPr>
          </a:p>
        </c:rich>
      </c:tx>
      <c:overlay val="0"/>
    </c:title>
    <c:autoTitleDeleted val="0"/>
    <c:plotArea>
      <c:layout>
        <c:manualLayout>
          <c:layoutTarget val="inner"/>
          <c:xMode val="edge"/>
          <c:yMode val="edge"/>
          <c:x val="1.7295597484276701E-2"/>
          <c:y val="1.3777676158741099E-2"/>
          <c:w val="0.96540880503144699"/>
          <c:h val="0.79137823824212605"/>
        </c:manualLayout>
      </c:layout>
      <c:barChart>
        <c:barDir val="col"/>
        <c:grouping val="clustered"/>
        <c:varyColors val="0"/>
        <c:ser>
          <c:idx val="0"/>
          <c:order val="0"/>
          <c:tx>
            <c:strRef>
              <c:f>Sheet1!$B$1</c:f>
              <c:strCache>
                <c:ptCount val="1"/>
                <c:pt idx="0">
                  <c:v>Series 1</c:v>
                </c:pt>
              </c:strCache>
            </c:strRef>
          </c:tx>
          <c:spPr>
            <a:ln>
              <a:noFill/>
            </a:ln>
            <a:effectLst>
              <a:outerShdw blurRad="190500" dist="127000" algn="tl">
                <a:srgbClr val="000000">
                  <a:alpha val="35294"/>
                </a:srgbClr>
              </a:outerShdw>
            </a:effectLst>
          </c:spPr>
          <c:invertIfNegative val="0"/>
          <c:dPt>
            <c:idx val="0"/>
            <c:invertIfNegative val="0"/>
            <c:bubble3D val="0"/>
            <c:spPr>
              <a:solidFill>
                <a:srgbClr val="00CC99"/>
              </a:solidFill>
              <a:ln>
                <a:noFill/>
              </a:ln>
              <a:effectLst>
                <a:outerShdw blurRad="190500" dist="127000" algn="tl">
                  <a:srgbClr val="000000">
                    <a:alpha val="35294"/>
                  </a:srgbClr>
                </a:outerShdw>
              </a:effectLst>
            </c:spPr>
          </c:dPt>
          <c:dPt>
            <c:idx val="1"/>
            <c:invertIfNegative val="0"/>
            <c:bubble3D val="0"/>
            <c:spPr>
              <a:solidFill>
                <a:srgbClr val="FFCC66"/>
              </a:solidFill>
              <a:ln>
                <a:noFill/>
              </a:ln>
              <a:effectLst>
                <a:outerShdw blurRad="190500" dist="127000" algn="tl">
                  <a:srgbClr val="000000">
                    <a:alpha val="35294"/>
                  </a:srgbClr>
                </a:outerShdw>
              </a:effectLst>
            </c:spPr>
          </c:dPt>
          <c:dPt>
            <c:idx val="2"/>
            <c:invertIfNegative val="0"/>
            <c:bubble3D val="0"/>
            <c:spPr>
              <a:solidFill>
                <a:srgbClr val="FFCC66"/>
              </a:solidFill>
              <a:ln>
                <a:noFill/>
              </a:ln>
              <a:effectLst>
                <a:outerShdw blurRad="190500" dist="127000" algn="tl">
                  <a:srgbClr val="000000">
                    <a:alpha val="35294"/>
                  </a:srgbClr>
                </a:outerShdw>
              </a:effectLst>
            </c:spPr>
          </c:dPt>
          <c:dPt>
            <c:idx val="3"/>
            <c:invertIfNegative val="0"/>
            <c:bubble3D val="0"/>
            <c:spPr>
              <a:solidFill>
                <a:srgbClr val="FFCC66"/>
              </a:solidFill>
              <a:ln>
                <a:noFill/>
              </a:ln>
              <a:effectLst>
                <a:outerShdw blurRad="190500" dist="127000" algn="tl">
                  <a:srgbClr val="000000">
                    <a:alpha val="35294"/>
                  </a:srgbClr>
                </a:outerShdw>
              </a:effectLst>
            </c:spPr>
          </c:dPt>
          <c:dPt>
            <c:idx val="4"/>
            <c:invertIfNegative val="0"/>
            <c:bubble3D val="0"/>
            <c:spPr>
              <a:solidFill>
                <a:srgbClr val="FF9999"/>
              </a:solidFill>
              <a:ln>
                <a:noFill/>
              </a:ln>
              <a:effectLst>
                <a:outerShdw blurRad="190500" dist="127000" algn="tl">
                  <a:srgbClr val="000000">
                    <a:alpha val="35294"/>
                  </a:srgbClr>
                </a:outerShdw>
              </a:effectLst>
            </c:spPr>
          </c:dPt>
          <c:dPt>
            <c:idx val="5"/>
            <c:invertIfNegative val="0"/>
            <c:bubble3D val="0"/>
            <c:spPr>
              <a:solidFill>
                <a:srgbClr val="FF9999"/>
              </a:solidFill>
              <a:ln>
                <a:noFill/>
              </a:ln>
              <a:effectLst>
                <a:outerShdw blurRad="190500" dist="127000" algn="tl">
                  <a:srgbClr val="000000">
                    <a:alpha val="35294"/>
                  </a:srgbClr>
                </a:outerShdw>
              </a:effectLst>
            </c:spPr>
          </c:dPt>
          <c:dPt>
            <c:idx val="6"/>
            <c:invertIfNegative val="0"/>
            <c:bubble3D val="0"/>
            <c:spPr>
              <a:solidFill>
                <a:srgbClr val="FF9999"/>
              </a:solidFill>
              <a:ln>
                <a:noFill/>
              </a:ln>
              <a:effectLst>
                <a:outerShdw blurRad="190500" dist="127000" algn="tl">
                  <a:srgbClr val="000000">
                    <a:alpha val="35294"/>
                  </a:srgbClr>
                </a:outerShdw>
              </a:effectLst>
            </c:spPr>
          </c:dPt>
          <c:dPt>
            <c:idx val="7"/>
            <c:invertIfNegative val="0"/>
            <c:bubble3D val="0"/>
            <c:spPr>
              <a:solidFill>
                <a:srgbClr val="66CCFF"/>
              </a:solidFill>
              <a:ln>
                <a:noFill/>
              </a:ln>
              <a:effectLst>
                <a:outerShdw blurRad="190500" dist="127000" algn="tl">
                  <a:srgbClr val="000000">
                    <a:alpha val="35294"/>
                  </a:srgbClr>
                </a:outerShdw>
              </a:effectLst>
            </c:spPr>
          </c:dPt>
          <c:dPt>
            <c:idx val="8"/>
            <c:invertIfNegative val="0"/>
            <c:bubble3D val="0"/>
            <c:spPr>
              <a:solidFill>
                <a:srgbClr val="FFFF99"/>
              </a:solidFill>
              <a:ln>
                <a:noFill/>
              </a:ln>
              <a:effectLst>
                <a:outerShdw blurRad="190500" dist="127000" algn="tl">
                  <a:srgbClr val="000000">
                    <a:alpha val="35294"/>
                  </a:srgbClr>
                </a:outerShdw>
              </a:effectLst>
            </c:spPr>
          </c:dPt>
          <c:dPt>
            <c:idx val="9"/>
            <c:invertIfNegative val="0"/>
            <c:bubble3D val="0"/>
            <c:spPr>
              <a:solidFill>
                <a:srgbClr val="CCFF33"/>
              </a:solidFill>
              <a:ln>
                <a:noFill/>
              </a:ln>
              <a:effectLst>
                <a:outerShdw blurRad="190500" dist="127000" algn="tl">
                  <a:srgbClr val="000000">
                    <a:alpha val="35294"/>
                  </a:srgbClr>
                </a:outerShdw>
              </a:effectLst>
            </c:spPr>
          </c:dPt>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Sheet1!$A$2:$A$11</c:f>
              <c:strCache>
                <c:ptCount val="10"/>
                <c:pt idx="0">
                  <c:v>BCG</c:v>
                </c:pt>
                <c:pt idx="1">
                  <c:v>Penta 1</c:v>
                </c:pt>
                <c:pt idx="2">
                  <c:v>Penta 2</c:v>
                </c:pt>
                <c:pt idx="3">
                  <c:v>Penta 3</c:v>
                </c:pt>
                <c:pt idx="4">
                  <c:v>Polio 1</c:v>
                </c:pt>
                <c:pt idx="5">
                  <c:v>Polio 2</c:v>
                </c:pt>
                <c:pt idx="6">
                  <c:v>Polio 3</c:v>
                </c:pt>
                <c:pt idx="7">
                  <c:v>Measles</c:v>
                </c:pt>
                <c:pt idx="8">
                  <c:v>All basic</c:v>
                </c:pt>
                <c:pt idx="9">
                  <c:v>None</c:v>
                </c:pt>
              </c:strCache>
            </c:strRef>
          </c:cat>
          <c:val>
            <c:numRef>
              <c:f>Sheet1!$B$2:$B$11</c:f>
              <c:numCache>
                <c:formatCode>0</c:formatCode>
                <c:ptCount val="10"/>
                <c:pt idx="0">
                  <c:v>97.8</c:v>
                </c:pt>
                <c:pt idx="1">
                  <c:v>97.8</c:v>
                </c:pt>
                <c:pt idx="2">
                  <c:v>95.6</c:v>
                </c:pt>
                <c:pt idx="3">
                  <c:v>93.2</c:v>
                </c:pt>
                <c:pt idx="4">
                  <c:v>97.8</c:v>
                </c:pt>
                <c:pt idx="5">
                  <c:v>95.8</c:v>
                </c:pt>
                <c:pt idx="6">
                  <c:v>93.2</c:v>
                </c:pt>
                <c:pt idx="7">
                  <c:v>84</c:v>
                </c:pt>
                <c:pt idx="8">
                  <c:v>82.5</c:v>
                </c:pt>
                <c:pt idx="9">
                  <c:v>2.1</c:v>
                </c:pt>
              </c:numCache>
            </c:numRef>
          </c:val>
        </c:ser>
        <c:dLbls>
          <c:showLegendKey val="0"/>
          <c:showVal val="1"/>
          <c:showCatName val="0"/>
          <c:showSerName val="0"/>
          <c:showPercent val="0"/>
          <c:showBubbleSize val="0"/>
        </c:dLbls>
        <c:gapWidth val="150"/>
        <c:overlap val="-25"/>
        <c:axId val="178491392"/>
        <c:axId val="180377216"/>
      </c:barChart>
      <c:catAx>
        <c:axId val="178491392"/>
        <c:scaling>
          <c:orientation val="minMax"/>
        </c:scaling>
        <c:delete val="0"/>
        <c:axPos val="b"/>
        <c:majorTickMark val="none"/>
        <c:minorTickMark val="none"/>
        <c:tickLblPos val="nextTo"/>
        <c:txPr>
          <a:bodyPr/>
          <a:lstStyle/>
          <a:p>
            <a:pPr>
              <a:defRPr>
                <a:solidFill>
                  <a:schemeClr val="bg1"/>
                </a:solidFill>
              </a:defRPr>
            </a:pPr>
            <a:endParaRPr lang="en-US"/>
          </a:p>
        </c:txPr>
        <c:crossAx val="180377216"/>
        <c:crosses val="autoZero"/>
        <c:auto val="1"/>
        <c:lblAlgn val="ctr"/>
        <c:lblOffset val="100"/>
        <c:noMultiLvlLbl val="0"/>
      </c:catAx>
      <c:valAx>
        <c:axId val="180377216"/>
        <c:scaling>
          <c:orientation val="minMax"/>
        </c:scaling>
        <c:delete val="1"/>
        <c:axPos val="l"/>
        <c:numFmt formatCode="0" sourceLinked="1"/>
        <c:majorTickMark val="out"/>
        <c:minorTickMark val="none"/>
        <c:tickLblPos val="none"/>
        <c:crossAx val="178491392"/>
        <c:crosses val="autoZero"/>
        <c:crossBetween val="between"/>
      </c:valAx>
    </c:plotArea>
    <c:plotVisOnly val="1"/>
    <c:dispBlanksAs val="gap"/>
    <c:showDLblsOverMax val="0"/>
  </c:chart>
  <c:txPr>
    <a:bodyPr/>
    <a:lstStyle/>
    <a:p>
      <a:pPr>
        <a:defRPr sz="2000" b="1">
          <a:latin typeface="Calibri" pitchFamily="34" charset="0"/>
          <a:cs typeface="Calibri"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3"/>
    </mc:Choice>
    <mc:Fallback>
      <c:style val="3"/>
    </mc:Fallback>
  </mc:AlternateContent>
  <c:clrMapOvr bg1="dk1" tx1="lt1" bg2="dk2" tx2="lt2" accent1="accent1" accent2="accent2" accent3="accent3" accent4="accent4" accent5="accent5" accent6="accent6" hlink="hlink" folHlink="folHlink"/>
  <c:chart>
    <c:title>
      <c:tx>
        <c:rich>
          <a:bodyPr/>
          <a:lstStyle/>
          <a:p>
            <a:pPr>
              <a:defRPr sz="2000">
                <a:effectLst>
                  <a:outerShdw blurRad="38100" dist="38100" dir="2700000" algn="tl">
                    <a:srgbClr val="000000">
                      <a:alpha val="43137"/>
                    </a:srgbClr>
                  </a:outerShdw>
                </a:effectLst>
                <a:latin typeface="Calibri" pitchFamily="34" charset="0"/>
                <a:cs typeface="Calibri" pitchFamily="34" charset="0"/>
              </a:defRPr>
            </a:pPr>
            <a:r>
              <a:rPr lang="en-US" dirty="0" smtClean="0"/>
              <a:t>Percentage of children 12-23 months vaccinated within 12 months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rgbClr val="F8F200"/>
            </a:solidFill>
            <a:effectLst>
              <a:outerShdw blurRad="190500" dist="127000" algn="ctr" rotWithShape="0">
                <a:srgbClr val="000000">
                  <a:alpha val="40000"/>
                </a:srgbClr>
              </a:outerShdw>
            </a:effectLst>
          </c:spPr>
          <c:invertIfNegative val="0"/>
          <c:dPt>
            <c:idx val="1"/>
            <c:invertIfNegative val="0"/>
            <c:bubble3D val="0"/>
            <c:spPr>
              <a:solidFill>
                <a:srgbClr val="00CC99"/>
              </a:solidFill>
              <a:effectLst>
                <a:outerShdw blurRad="190500" dist="127000" algn="ctr" rotWithShape="0">
                  <a:srgbClr val="000000">
                    <a:alpha val="40000"/>
                  </a:srgbClr>
                </a:outerShdw>
              </a:effectLst>
            </c:spPr>
          </c:dPt>
          <c:dPt>
            <c:idx val="2"/>
            <c:invertIfNegative val="0"/>
            <c:bubble3D val="0"/>
            <c:spPr>
              <a:solidFill>
                <a:srgbClr val="FF9999"/>
              </a:solidFill>
              <a:effectLst>
                <a:outerShdw blurRad="190500" dist="127000" algn="ctr" rotWithShape="0">
                  <a:srgbClr val="000000">
                    <a:alpha val="40000"/>
                  </a:srgbClr>
                </a:outerShdw>
              </a:effectLst>
            </c:spPr>
          </c:dPt>
          <c:dPt>
            <c:idx val="3"/>
            <c:invertIfNegative val="0"/>
            <c:bubble3D val="0"/>
            <c:spPr>
              <a:solidFill>
                <a:srgbClr val="66CCFF"/>
              </a:solidFill>
              <a:effectLst>
                <a:outerShdw blurRad="190500" dist="127000" algn="ctr" rotWithShape="0">
                  <a:srgbClr val="000000">
                    <a:alpha val="40000"/>
                  </a:srgbClr>
                </a:outerShdw>
              </a:effectLst>
            </c:spPr>
          </c:dPt>
          <c:dPt>
            <c:idx val="4"/>
            <c:invertIfNegative val="0"/>
            <c:bubble3D val="0"/>
            <c:spPr>
              <a:solidFill>
                <a:srgbClr val="FFFF99"/>
              </a:solidFill>
              <a:effectLst>
                <a:outerShdw blurRad="190500" dist="127000" algn="ctr" rotWithShape="0">
                  <a:srgbClr val="000000">
                    <a:alpha val="40000"/>
                  </a:srgbClr>
                </a:outerShdw>
              </a:effectLst>
            </c:spPr>
          </c:dPt>
          <c:dLbls>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Lowest</c:v>
                </c:pt>
                <c:pt idx="1">
                  <c:v>Second</c:v>
                </c:pt>
                <c:pt idx="2">
                  <c:v>Middle</c:v>
                </c:pt>
                <c:pt idx="3">
                  <c:v>Fourth</c:v>
                </c:pt>
                <c:pt idx="4">
                  <c:v>Highest</c:v>
                </c:pt>
              </c:strCache>
            </c:strRef>
          </c:cat>
          <c:val>
            <c:numRef>
              <c:f>Sheet1!$B$2:$B$6</c:f>
              <c:numCache>
                <c:formatCode>0</c:formatCode>
                <c:ptCount val="5"/>
                <c:pt idx="0">
                  <c:v>79.2</c:v>
                </c:pt>
                <c:pt idx="1">
                  <c:v>87.5</c:v>
                </c:pt>
                <c:pt idx="2">
                  <c:v>88.1</c:v>
                </c:pt>
                <c:pt idx="3">
                  <c:v>90.4</c:v>
                </c:pt>
                <c:pt idx="4">
                  <c:v>93.6</c:v>
                </c:pt>
              </c:numCache>
            </c:numRef>
          </c:val>
        </c:ser>
        <c:dLbls>
          <c:showLegendKey val="0"/>
          <c:showVal val="1"/>
          <c:showCatName val="0"/>
          <c:showSerName val="0"/>
          <c:showPercent val="0"/>
          <c:showBubbleSize val="0"/>
        </c:dLbls>
        <c:gapWidth val="150"/>
        <c:overlap val="-25"/>
        <c:axId val="179505152"/>
        <c:axId val="178611328"/>
      </c:barChart>
      <c:catAx>
        <c:axId val="179505152"/>
        <c:scaling>
          <c:orientation val="minMax"/>
        </c:scaling>
        <c:delete val="0"/>
        <c:axPos val="b"/>
        <c:numFmt formatCode="General" sourceLinked="1"/>
        <c:majorTickMark val="out"/>
        <c:minorTickMark val="none"/>
        <c:tickLblPos val="nextTo"/>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crossAx val="178611328"/>
        <c:crosses val="autoZero"/>
        <c:auto val="1"/>
        <c:lblAlgn val="ctr"/>
        <c:lblOffset val="100"/>
        <c:noMultiLvlLbl val="0"/>
      </c:catAx>
      <c:valAx>
        <c:axId val="178611328"/>
        <c:scaling>
          <c:orientation val="minMax"/>
          <c:max val="100"/>
        </c:scaling>
        <c:delete val="1"/>
        <c:axPos val="l"/>
        <c:numFmt formatCode="0" sourceLinked="1"/>
        <c:majorTickMark val="out"/>
        <c:minorTickMark val="none"/>
        <c:tickLblPos val="none"/>
        <c:crossAx val="179505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3"/>
    </mc:Choice>
    <mc:Fallback>
      <c:style val="3"/>
    </mc:Fallback>
  </mc:AlternateContent>
  <c:clrMapOvr bg1="dk1" tx1="lt1" bg2="dk2" tx2="lt2" accent1="accent1" accent2="accent2" accent3="accent3" accent4="accent4" accent5="accent5" accent6="accent6" hlink="hlink" folHlink="folHlink"/>
  <c:chart>
    <c:title>
      <c:tx>
        <c:rich>
          <a:bodyPr/>
          <a:lstStyle/>
          <a:p>
            <a:pPr>
              <a:defRPr sz="2000">
                <a:effectLst>
                  <a:outerShdw blurRad="38100" dist="38100" dir="2700000" algn="tl">
                    <a:srgbClr val="000000">
                      <a:alpha val="43137"/>
                    </a:srgbClr>
                  </a:outerShdw>
                </a:effectLst>
                <a:latin typeface="Calibri" pitchFamily="34" charset="0"/>
                <a:cs typeface="Calibri" pitchFamily="34" charset="0"/>
              </a:defRPr>
            </a:pPr>
            <a:r>
              <a:rPr lang="en-US" dirty="0" smtClean="0"/>
              <a:t>Percent</a:t>
            </a:r>
            <a:r>
              <a:rPr lang="en-US" baseline="0" dirty="0" smtClean="0"/>
              <a:t> of children with suspected ARI</a:t>
            </a:r>
            <a:endParaRPr lang="en-US" dirty="0"/>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rgbClr val="F8F200"/>
            </a:solidFill>
            <a:effectLst>
              <a:outerShdw blurRad="190500" dist="127000" algn="ctr" rotWithShape="0">
                <a:srgbClr val="000000">
                  <a:alpha val="40000"/>
                </a:srgbClr>
              </a:outerShdw>
            </a:effectLst>
          </c:spPr>
          <c:invertIfNegative val="0"/>
          <c:dPt>
            <c:idx val="1"/>
            <c:invertIfNegative val="0"/>
            <c:bubble3D val="0"/>
            <c:spPr>
              <a:solidFill>
                <a:srgbClr val="00CC99"/>
              </a:solidFill>
              <a:effectLst>
                <a:outerShdw blurRad="190500" dist="127000" algn="ctr" rotWithShape="0">
                  <a:srgbClr val="000000">
                    <a:alpha val="40000"/>
                  </a:srgbClr>
                </a:outerShdw>
              </a:effectLst>
            </c:spPr>
          </c:dPt>
          <c:dPt>
            <c:idx val="2"/>
            <c:invertIfNegative val="0"/>
            <c:bubble3D val="0"/>
            <c:spPr>
              <a:solidFill>
                <a:srgbClr val="FF9999"/>
              </a:solidFill>
              <a:effectLst>
                <a:outerShdw blurRad="190500" dist="127000" algn="ctr" rotWithShape="0">
                  <a:srgbClr val="000000">
                    <a:alpha val="40000"/>
                  </a:srgbClr>
                </a:outerShdw>
              </a:effectLst>
            </c:spPr>
          </c:dPt>
          <c:dPt>
            <c:idx val="3"/>
            <c:invertIfNegative val="0"/>
            <c:bubble3D val="0"/>
            <c:spPr>
              <a:solidFill>
                <a:srgbClr val="66CCFF"/>
              </a:solidFill>
              <a:effectLst>
                <a:outerShdw blurRad="190500" dist="127000" algn="ctr" rotWithShape="0">
                  <a:srgbClr val="000000">
                    <a:alpha val="40000"/>
                  </a:srgbClr>
                </a:outerShdw>
              </a:effectLst>
            </c:spPr>
          </c:dPt>
          <c:dPt>
            <c:idx val="4"/>
            <c:invertIfNegative val="0"/>
            <c:bubble3D val="0"/>
            <c:spPr>
              <a:solidFill>
                <a:srgbClr val="FFFF99"/>
              </a:solidFill>
              <a:effectLst>
                <a:outerShdw blurRad="190500" dist="127000" algn="ctr" rotWithShape="0">
                  <a:srgbClr val="000000">
                    <a:alpha val="40000"/>
                  </a:srgbClr>
                </a:outerShdw>
              </a:effectLst>
            </c:spPr>
          </c:dPt>
          <c:dLbls>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Lowest</c:v>
                </c:pt>
                <c:pt idx="1">
                  <c:v>Second</c:v>
                </c:pt>
                <c:pt idx="2">
                  <c:v>Middle</c:v>
                </c:pt>
                <c:pt idx="3">
                  <c:v>Fourth</c:v>
                </c:pt>
                <c:pt idx="4">
                  <c:v>Highest</c:v>
                </c:pt>
              </c:strCache>
            </c:strRef>
          </c:cat>
          <c:val>
            <c:numRef>
              <c:f>Sheet1!$B$2:$B$6</c:f>
              <c:numCache>
                <c:formatCode>0</c:formatCode>
                <c:ptCount val="5"/>
                <c:pt idx="0">
                  <c:v>69.400000000000006</c:v>
                </c:pt>
                <c:pt idx="1">
                  <c:v>73.900000000000006</c:v>
                </c:pt>
                <c:pt idx="2">
                  <c:v>66</c:v>
                </c:pt>
                <c:pt idx="3">
                  <c:v>67.400000000000006</c:v>
                </c:pt>
                <c:pt idx="4">
                  <c:v>83.3</c:v>
                </c:pt>
              </c:numCache>
            </c:numRef>
          </c:val>
        </c:ser>
        <c:dLbls>
          <c:showLegendKey val="0"/>
          <c:showVal val="1"/>
          <c:showCatName val="0"/>
          <c:showSerName val="0"/>
          <c:showPercent val="0"/>
          <c:showBubbleSize val="0"/>
        </c:dLbls>
        <c:gapWidth val="150"/>
        <c:overlap val="-25"/>
        <c:axId val="179671552"/>
        <c:axId val="178613632"/>
      </c:barChart>
      <c:catAx>
        <c:axId val="179671552"/>
        <c:scaling>
          <c:orientation val="minMax"/>
        </c:scaling>
        <c:delete val="0"/>
        <c:axPos val="b"/>
        <c:numFmt formatCode="General" sourceLinked="1"/>
        <c:majorTickMark val="out"/>
        <c:minorTickMark val="none"/>
        <c:tickLblPos val="nextTo"/>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crossAx val="178613632"/>
        <c:crosses val="autoZero"/>
        <c:auto val="1"/>
        <c:lblAlgn val="ctr"/>
        <c:lblOffset val="100"/>
        <c:noMultiLvlLbl val="0"/>
      </c:catAx>
      <c:valAx>
        <c:axId val="178613632"/>
        <c:scaling>
          <c:orientation val="minMax"/>
          <c:max val="100"/>
        </c:scaling>
        <c:delete val="1"/>
        <c:axPos val="l"/>
        <c:numFmt formatCode="0" sourceLinked="1"/>
        <c:majorTickMark val="out"/>
        <c:minorTickMark val="none"/>
        <c:tickLblPos val="none"/>
        <c:crossAx val="1796715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85262219581101E-3"/>
          <c:y val="0.115554225180616"/>
          <c:w val="0.998231689199227"/>
          <c:h val="0.63530703580398196"/>
        </c:manualLayout>
      </c:layout>
      <c:barChart>
        <c:barDir val="col"/>
        <c:grouping val="stacked"/>
        <c:varyColors val="0"/>
        <c:ser>
          <c:idx val="0"/>
          <c:order val="0"/>
          <c:tx>
            <c:strRef>
              <c:f>Sheet1!$B$1</c:f>
              <c:strCache>
                <c:ptCount val="1"/>
                <c:pt idx="0">
                  <c:v>Series 1</c:v>
                </c:pt>
              </c:strCache>
            </c:strRef>
          </c:tx>
          <c:spPr>
            <a:solidFill>
              <a:srgbClr val="00B0F0"/>
            </a:solidFill>
            <a:ln>
              <a:noFill/>
            </a:ln>
            <a:effectLst>
              <a:outerShdw blurRad="190500" dist="127000" algn="ctr" rotWithShape="0">
                <a:srgbClr val="000000">
                  <a:alpha val="40000"/>
                </a:srgbClr>
              </a:outerShdw>
            </a:effectLst>
          </c:spPr>
          <c:invertIfNegative val="0"/>
          <c:dPt>
            <c:idx val="1"/>
            <c:invertIfNegative val="0"/>
            <c:bubble3D val="0"/>
            <c:spPr>
              <a:solidFill>
                <a:srgbClr val="FFFF00"/>
              </a:solidFill>
              <a:ln>
                <a:noFill/>
              </a:ln>
              <a:effectLst>
                <a:outerShdw blurRad="190500" dist="127000" algn="ctr" rotWithShape="0">
                  <a:srgbClr val="000000">
                    <a:alpha val="40000"/>
                  </a:srgbClr>
                </a:outerShdw>
              </a:effectLst>
            </c:spPr>
          </c:dPt>
          <c:dPt>
            <c:idx val="2"/>
            <c:invertIfNegative val="0"/>
            <c:bubble3D val="0"/>
            <c:spPr>
              <a:solidFill>
                <a:srgbClr val="FFC000"/>
              </a:solidFill>
              <a:ln>
                <a:noFill/>
              </a:ln>
              <a:effectLst>
                <a:outerShdw blurRad="190500" dist="127000" algn="ctr" rotWithShape="0">
                  <a:srgbClr val="000000">
                    <a:alpha val="40000"/>
                  </a:srgbClr>
                </a:outerShdw>
              </a:effectLst>
            </c:spPr>
          </c:dPt>
          <c:dPt>
            <c:idx val="3"/>
            <c:invertIfNegative val="0"/>
            <c:bubble3D val="0"/>
            <c:spPr>
              <a:solidFill>
                <a:schemeClr val="accent2"/>
              </a:solidFill>
              <a:ln>
                <a:noFill/>
              </a:ln>
              <a:effectLst>
                <a:outerShdw blurRad="190500" dist="127000" algn="ctr" rotWithShape="0">
                  <a:srgbClr val="000000">
                    <a:alpha val="40000"/>
                  </a:srgbClr>
                </a:outerShdw>
              </a:effectLst>
            </c:spPr>
          </c:dPt>
          <c:dPt>
            <c:idx val="4"/>
            <c:invertIfNegative val="0"/>
            <c:bubble3D val="0"/>
            <c:spPr>
              <a:solidFill>
                <a:schemeClr val="accent3">
                  <a:lumMod val="50000"/>
                </a:schemeClr>
              </a:solidFill>
              <a:ln>
                <a:noFill/>
              </a:ln>
              <a:effectLst>
                <a:outerShdw blurRad="190500" dist="127000" algn="ctr" rotWithShape="0">
                  <a:srgbClr val="000000">
                    <a:alpha val="40000"/>
                  </a:srgbClr>
                </a:outerShdw>
              </a:effectLst>
            </c:spPr>
          </c:dPt>
          <c:dLbls>
            <c:dLbl>
              <c:idx val="1"/>
              <c:spPr/>
              <c:txPr>
                <a:bodyPr/>
                <a:lstStyle/>
                <a:p>
                  <a:pPr>
                    <a:defRPr b="1" i="0" baseline="0">
                      <a:solidFill>
                        <a:schemeClr val="tx1"/>
                      </a:solidFill>
                    </a:defRPr>
                  </a:pPr>
                  <a:endParaRPr lang="en-US"/>
                </a:p>
              </c:txPr>
              <c:showLegendKey val="0"/>
              <c:showVal val="1"/>
              <c:showCatName val="0"/>
              <c:showSerName val="0"/>
              <c:showPercent val="0"/>
              <c:showBubbleSize val="0"/>
            </c:dLbl>
            <c:dLbl>
              <c:idx val="2"/>
              <c:spPr/>
              <c:txPr>
                <a:bodyPr/>
                <a:lstStyle/>
                <a:p>
                  <a:pPr>
                    <a:defRPr b="1" i="0" baseline="0">
                      <a:solidFill>
                        <a:schemeClr val="tx1"/>
                      </a:solidFill>
                    </a:defRPr>
                  </a:pPr>
                  <a:endParaRPr lang="en-US"/>
                </a:p>
              </c:txPr>
              <c:showLegendKey val="0"/>
              <c:showVal val="1"/>
              <c:showCatName val="0"/>
              <c:showSerName val="0"/>
              <c:showPercent val="0"/>
              <c:showBubbleSize val="0"/>
            </c:dLbl>
            <c:txPr>
              <a:bodyPr/>
              <a:lstStyle/>
              <a:p>
                <a:pPr>
                  <a:defRPr b="1" i="0" baseline="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Treatment from health facility or provider</c:v>
                </c:pt>
                <c:pt idx="1">
                  <c:v>Given fluid from ORS packet</c:v>
                </c:pt>
                <c:pt idx="2">
                  <c:v>Given ORT</c:v>
                </c:pt>
                <c:pt idx="4">
                  <c:v>Zinc</c:v>
                </c:pt>
              </c:strCache>
            </c:strRef>
          </c:cat>
          <c:val>
            <c:numRef>
              <c:f>Sheet1!$B$2:$B$6</c:f>
              <c:numCache>
                <c:formatCode>0</c:formatCode>
                <c:ptCount val="5"/>
                <c:pt idx="0">
                  <c:v>24.8</c:v>
                </c:pt>
                <c:pt idx="1">
                  <c:v>77.599999999999994</c:v>
                </c:pt>
                <c:pt idx="2">
                  <c:v>80.599999999999994</c:v>
                </c:pt>
                <c:pt idx="4">
                  <c:v>34.1</c:v>
                </c:pt>
              </c:numCache>
            </c:numRef>
          </c:val>
        </c:ser>
        <c:ser>
          <c:idx val="1"/>
          <c:order val="1"/>
          <c:tx>
            <c:strRef>
              <c:f>Sheet1!$C$1</c:f>
              <c:strCache>
                <c:ptCount val="1"/>
                <c:pt idx="0">
                  <c:v>Series 2</c:v>
                </c:pt>
              </c:strCache>
            </c:strRef>
          </c:tx>
          <c:spPr>
            <a:solidFill>
              <a:schemeClr val="accent3">
                <a:lumMod val="75000"/>
              </a:schemeClr>
            </a:solidFill>
          </c:spPr>
          <c:invertIfNegative val="0"/>
          <c:dLbls>
            <c:numFmt formatCode="#,##0" sourceLinked="0"/>
            <c:showLegendKey val="0"/>
            <c:showVal val="1"/>
            <c:showCatName val="0"/>
            <c:showSerName val="0"/>
            <c:showPercent val="0"/>
            <c:showBubbleSize val="0"/>
            <c:showLeaderLines val="0"/>
          </c:dLbls>
          <c:cat>
            <c:strRef>
              <c:f>Sheet1!$A$2:$A$6</c:f>
              <c:strCache>
                <c:ptCount val="5"/>
                <c:pt idx="0">
                  <c:v>Treatment from health facility or provider</c:v>
                </c:pt>
                <c:pt idx="1">
                  <c:v>Given fluid from ORS packet</c:v>
                </c:pt>
                <c:pt idx="2">
                  <c:v>Given ORT</c:v>
                </c:pt>
                <c:pt idx="4">
                  <c:v>Zinc</c:v>
                </c:pt>
              </c:strCache>
            </c:strRef>
          </c:cat>
          <c:val>
            <c:numRef>
              <c:f>Sheet1!$C$2:$C$6</c:f>
              <c:numCache>
                <c:formatCode>General</c:formatCode>
                <c:ptCount val="5"/>
                <c:pt idx="4">
                  <c:v>6.7</c:v>
                </c:pt>
              </c:numCache>
            </c:numRef>
          </c:val>
        </c:ser>
        <c:dLbls>
          <c:showLegendKey val="0"/>
          <c:showVal val="1"/>
          <c:showCatName val="0"/>
          <c:showSerName val="0"/>
          <c:showPercent val="0"/>
          <c:showBubbleSize val="0"/>
        </c:dLbls>
        <c:gapWidth val="51"/>
        <c:overlap val="100"/>
        <c:axId val="179674624"/>
        <c:axId val="180377792"/>
      </c:barChart>
      <c:catAx>
        <c:axId val="179674624"/>
        <c:scaling>
          <c:orientation val="minMax"/>
        </c:scaling>
        <c:delete val="0"/>
        <c:axPos val="b"/>
        <c:majorTickMark val="none"/>
        <c:minorTickMark val="none"/>
        <c:tickLblPos val="nextTo"/>
        <c:txPr>
          <a:bodyPr rot="0" vert="horz"/>
          <a:lstStyle/>
          <a:p>
            <a:pPr>
              <a:defRPr sz="1800" b="1" i="0" baseline="0">
                <a:solidFill>
                  <a:schemeClr val="bg1"/>
                </a:solidFill>
                <a:latin typeface="Calibri" pitchFamily="34" charset="0"/>
              </a:defRPr>
            </a:pPr>
            <a:endParaRPr lang="en-US"/>
          </a:p>
        </c:txPr>
        <c:crossAx val="180377792"/>
        <c:crosses val="autoZero"/>
        <c:auto val="1"/>
        <c:lblAlgn val="ctr"/>
        <c:lblOffset val="100"/>
        <c:noMultiLvlLbl val="0"/>
      </c:catAx>
      <c:valAx>
        <c:axId val="180377792"/>
        <c:scaling>
          <c:orientation val="minMax"/>
        </c:scaling>
        <c:delete val="1"/>
        <c:axPos val="l"/>
        <c:numFmt formatCode="0" sourceLinked="1"/>
        <c:majorTickMark val="out"/>
        <c:minorTickMark val="none"/>
        <c:tickLblPos val="none"/>
        <c:crossAx val="179674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3"/>
    </mc:Choice>
    <mc:Fallback>
      <c:style val="3"/>
    </mc:Fallback>
  </mc:AlternateContent>
  <c:clrMapOvr bg1="dk1" tx1="lt1" bg2="dk2" tx2="lt2" accent1="accent1" accent2="accent2" accent3="accent3" accent4="accent4" accent5="accent5" accent6="accent6" hlink="hlink" folHlink="folHlink"/>
  <c:chart>
    <c:title>
      <c:tx>
        <c:rich>
          <a:bodyPr/>
          <a:lstStyle/>
          <a:p>
            <a:pPr>
              <a:defRPr sz="2000">
                <a:effectLst>
                  <a:outerShdw blurRad="38100" dist="38100" dir="2700000" algn="tl">
                    <a:srgbClr val="000000">
                      <a:alpha val="43137"/>
                    </a:srgbClr>
                  </a:outerShdw>
                </a:effectLst>
                <a:latin typeface="Calibri" pitchFamily="34" charset="0"/>
                <a:cs typeface="Calibri" pitchFamily="34" charset="0"/>
              </a:defRPr>
            </a:pPr>
            <a:r>
              <a:rPr lang="en-US" dirty="0" smtClean="0"/>
              <a:t>Percent</a:t>
            </a:r>
            <a:r>
              <a:rPr lang="en-US" baseline="0" dirty="0" smtClean="0"/>
              <a:t> of children with </a:t>
            </a:r>
            <a:r>
              <a:rPr lang="en-US" baseline="0" dirty="0" err="1" smtClean="0"/>
              <a:t>diarrhoea</a:t>
            </a:r>
            <a:endParaRPr lang="en-US" dirty="0"/>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rgbClr val="F8F200"/>
            </a:solidFill>
            <a:effectLst>
              <a:outerShdw blurRad="190500" dist="127000" algn="ctr" rotWithShape="0">
                <a:srgbClr val="000000">
                  <a:alpha val="40000"/>
                </a:srgbClr>
              </a:outerShdw>
            </a:effectLst>
          </c:spPr>
          <c:invertIfNegative val="0"/>
          <c:dPt>
            <c:idx val="1"/>
            <c:invertIfNegative val="0"/>
            <c:bubble3D val="0"/>
            <c:spPr>
              <a:solidFill>
                <a:srgbClr val="00CC99"/>
              </a:solidFill>
              <a:effectLst>
                <a:outerShdw blurRad="190500" dist="127000" algn="ctr" rotWithShape="0">
                  <a:srgbClr val="000000">
                    <a:alpha val="40000"/>
                  </a:srgbClr>
                </a:outerShdw>
              </a:effectLst>
            </c:spPr>
          </c:dPt>
          <c:dPt>
            <c:idx val="2"/>
            <c:invertIfNegative val="0"/>
            <c:bubble3D val="0"/>
            <c:spPr>
              <a:solidFill>
                <a:srgbClr val="FF9999"/>
              </a:solidFill>
              <a:effectLst>
                <a:outerShdw blurRad="190500" dist="127000" algn="ctr" rotWithShape="0">
                  <a:srgbClr val="000000">
                    <a:alpha val="40000"/>
                  </a:srgbClr>
                </a:outerShdw>
              </a:effectLst>
            </c:spPr>
          </c:dPt>
          <c:dPt>
            <c:idx val="3"/>
            <c:invertIfNegative val="0"/>
            <c:bubble3D val="0"/>
            <c:spPr>
              <a:solidFill>
                <a:srgbClr val="66CCFF"/>
              </a:solidFill>
              <a:effectLst>
                <a:outerShdw blurRad="190500" dist="127000" algn="ctr" rotWithShape="0">
                  <a:srgbClr val="000000">
                    <a:alpha val="40000"/>
                  </a:srgbClr>
                </a:outerShdw>
              </a:effectLst>
            </c:spPr>
          </c:dPt>
          <c:dPt>
            <c:idx val="4"/>
            <c:invertIfNegative val="0"/>
            <c:bubble3D val="0"/>
            <c:spPr>
              <a:solidFill>
                <a:srgbClr val="FFFF99"/>
              </a:solidFill>
              <a:effectLst>
                <a:outerShdw blurRad="190500" dist="127000" algn="ctr" rotWithShape="0">
                  <a:srgbClr val="000000">
                    <a:alpha val="40000"/>
                  </a:srgbClr>
                </a:outerShdw>
              </a:effectLst>
            </c:spPr>
          </c:dPt>
          <c:dLbls>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Lowest</c:v>
                </c:pt>
                <c:pt idx="1">
                  <c:v>Second</c:v>
                </c:pt>
                <c:pt idx="2">
                  <c:v>Middle</c:v>
                </c:pt>
                <c:pt idx="3">
                  <c:v>Fourth</c:v>
                </c:pt>
                <c:pt idx="4">
                  <c:v>Highest</c:v>
                </c:pt>
              </c:strCache>
            </c:strRef>
          </c:cat>
          <c:val>
            <c:numRef>
              <c:f>Sheet1!$B$2:$B$6</c:f>
              <c:numCache>
                <c:formatCode>0</c:formatCode>
                <c:ptCount val="5"/>
                <c:pt idx="0">
                  <c:v>81.2</c:v>
                </c:pt>
                <c:pt idx="1">
                  <c:v>83.4</c:v>
                </c:pt>
                <c:pt idx="2">
                  <c:v>71.2</c:v>
                </c:pt>
                <c:pt idx="3">
                  <c:v>67.599999999999994</c:v>
                </c:pt>
                <c:pt idx="4">
                  <c:v>82.3</c:v>
                </c:pt>
              </c:numCache>
            </c:numRef>
          </c:val>
        </c:ser>
        <c:dLbls>
          <c:showLegendKey val="0"/>
          <c:showVal val="1"/>
          <c:showCatName val="0"/>
          <c:showSerName val="0"/>
          <c:showPercent val="0"/>
          <c:showBubbleSize val="0"/>
        </c:dLbls>
        <c:gapWidth val="150"/>
        <c:overlap val="-25"/>
        <c:axId val="179846656"/>
        <c:axId val="180412416"/>
      </c:barChart>
      <c:catAx>
        <c:axId val="179846656"/>
        <c:scaling>
          <c:orientation val="minMax"/>
        </c:scaling>
        <c:delete val="0"/>
        <c:axPos val="b"/>
        <c:numFmt formatCode="General" sourceLinked="1"/>
        <c:majorTickMark val="out"/>
        <c:minorTickMark val="none"/>
        <c:tickLblPos val="nextTo"/>
        <c:txPr>
          <a:bodyPr/>
          <a:lstStyle/>
          <a:p>
            <a:pPr>
              <a:defRPr sz="1900" b="1">
                <a:effectLst>
                  <a:outerShdw blurRad="38100" dist="38100" dir="2700000" algn="tl">
                    <a:srgbClr val="000000">
                      <a:alpha val="43137"/>
                    </a:srgbClr>
                  </a:outerShdw>
                </a:effectLst>
                <a:latin typeface="Calibri" pitchFamily="34" charset="0"/>
                <a:cs typeface="Calibri" pitchFamily="34" charset="0"/>
              </a:defRPr>
            </a:pPr>
            <a:endParaRPr lang="en-US"/>
          </a:p>
        </c:txPr>
        <c:crossAx val="180412416"/>
        <c:crosses val="autoZero"/>
        <c:auto val="1"/>
        <c:lblAlgn val="ctr"/>
        <c:lblOffset val="100"/>
        <c:noMultiLvlLbl val="0"/>
      </c:catAx>
      <c:valAx>
        <c:axId val="180412416"/>
        <c:scaling>
          <c:orientation val="minMax"/>
          <c:max val="100"/>
        </c:scaling>
        <c:delete val="1"/>
        <c:axPos val="l"/>
        <c:numFmt formatCode="0" sourceLinked="1"/>
        <c:majorTickMark val="out"/>
        <c:minorTickMark val="none"/>
        <c:tickLblPos val="none"/>
        <c:crossAx val="1798466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038461538461502E-2"/>
          <c:y val="4.1025641025641102E-2"/>
          <c:w val="0.96474358974359098"/>
          <c:h val="0.81265616797900297"/>
        </c:manualLayout>
      </c:layout>
      <c:barChart>
        <c:barDir val="col"/>
        <c:grouping val="clustered"/>
        <c:varyColors val="0"/>
        <c:ser>
          <c:idx val="0"/>
          <c:order val="0"/>
          <c:tx>
            <c:strRef>
              <c:f>'UPDATED-DM&amp;HTN Pop Fig'!$H$4</c:f>
              <c:strCache>
                <c:ptCount val="1"/>
                <c:pt idx="0">
                  <c:v>Women</c:v>
                </c:pt>
              </c:strCache>
            </c:strRef>
          </c:tx>
          <c:spPr>
            <a:solidFill>
              <a:srgbClr val="C00000"/>
            </a:solidFill>
          </c:spPr>
          <c:invertIfNegative val="0"/>
          <c:dLbls>
            <c:dLbl>
              <c:idx val="0"/>
              <c:layout>
                <c:manualLayout>
                  <c:x val="4.8076923076923201E-3"/>
                  <c:y val="0.19999979810216101"/>
                </c:manualLayout>
              </c:layout>
              <c:tx>
                <c:rich>
                  <a:bodyPr/>
                  <a:lstStyle/>
                  <a:p>
                    <a:r>
                      <a:rPr lang="en-US">
                        <a:solidFill>
                          <a:schemeClr val="tx1"/>
                        </a:solidFill>
                      </a:rPr>
                      <a:t>32% </a:t>
                    </a:r>
                  </a:p>
                  <a:p>
                    <a:r>
                      <a:rPr lang="en-US">
                        <a:solidFill>
                          <a:schemeClr val="tx1"/>
                        </a:solidFill>
                      </a:rPr>
                      <a:t>Women</a:t>
                    </a:r>
                    <a:endParaRPr lang="en-US"/>
                  </a:p>
                </c:rich>
              </c:tx>
              <c:showLegendKey val="0"/>
              <c:showVal val="1"/>
              <c:showCatName val="0"/>
              <c:showSerName val="0"/>
              <c:showPercent val="0"/>
              <c:showBubbleSize val="0"/>
            </c:dLbl>
            <c:dLbl>
              <c:idx val="1"/>
              <c:layout>
                <c:manualLayout>
                  <c:x val="1.6025641025640999E-3"/>
                  <c:y val="0.135897435897437"/>
                </c:manualLayout>
              </c:layout>
              <c:tx>
                <c:rich>
                  <a:bodyPr/>
                  <a:lstStyle/>
                  <a:p>
                    <a:r>
                      <a:rPr lang="en-US">
                        <a:solidFill>
                          <a:schemeClr val="tx1"/>
                        </a:solidFill>
                      </a:rPr>
                      <a:t>11%</a:t>
                    </a:r>
                  </a:p>
                  <a:p>
                    <a:r>
                      <a:rPr lang="en-US">
                        <a:solidFill>
                          <a:schemeClr val="tx1"/>
                        </a:solidFill>
                      </a:rPr>
                      <a:t>Women</a:t>
                    </a:r>
                    <a:endParaRPr lang="en-US"/>
                  </a:p>
                </c:rich>
              </c:tx>
              <c:showLegendKey val="0"/>
              <c:showVal val="1"/>
              <c:showCatName val="0"/>
              <c:showSerName val="0"/>
              <c:showPercent val="0"/>
              <c:showBubbleSize val="0"/>
            </c:dLbl>
            <c:txPr>
              <a:bodyPr/>
              <a:lstStyle/>
              <a:p>
                <a:pPr>
                  <a:defRPr>
                    <a:solidFill>
                      <a:schemeClr val="tx1"/>
                    </a:solidFill>
                  </a:defRPr>
                </a:pPr>
                <a:endParaRPr lang="en-US"/>
              </a:p>
            </c:txPr>
            <c:showLegendKey val="0"/>
            <c:showVal val="1"/>
            <c:showCatName val="0"/>
            <c:showSerName val="0"/>
            <c:showPercent val="0"/>
            <c:showBubbleSize val="0"/>
            <c:showLeaderLines val="0"/>
          </c:dLbls>
          <c:cat>
            <c:strRef>
              <c:f>'UPDATED-DM&amp;HTN Pop Fig'!$I$3:$J$3</c:f>
              <c:strCache>
                <c:ptCount val="2"/>
                <c:pt idx="0">
                  <c:v>Hypertension</c:v>
                </c:pt>
                <c:pt idx="1">
                  <c:v>Diabetes </c:v>
                </c:pt>
              </c:strCache>
            </c:strRef>
          </c:cat>
          <c:val>
            <c:numRef>
              <c:f>'UPDATED-DM&amp;HTN Pop Fig'!$I$4:$J$4</c:f>
              <c:numCache>
                <c:formatCode>0%</c:formatCode>
                <c:ptCount val="2"/>
                <c:pt idx="0">
                  <c:v>0.32000000000000101</c:v>
                </c:pt>
                <c:pt idx="1">
                  <c:v>0.11</c:v>
                </c:pt>
              </c:numCache>
            </c:numRef>
          </c:val>
        </c:ser>
        <c:ser>
          <c:idx val="1"/>
          <c:order val="1"/>
          <c:tx>
            <c:strRef>
              <c:f>'UPDATED-DM&amp;HTN Pop Fig'!$H$5</c:f>
              <c:strCache>
                <c:ptCount val="1"/>
                <c:pt idx="0">
                  <c:v>Men</c:v>
                </c:pt>
              </c:strCache>
            </c:strRef>
          </c:tx>
          <c:spPr>
            <a:solidFill>
              <a:srgbClr val="FFC000"/>
            </a:solidFill>
          </c:spPr>
          <c:invertIfNegative val="0"/>
          <c:dLbls>
            <c:dLbl>
              <c:idx val="0"/>
              <c:layout>
                <c:manualLayout>
                  <c:x val="-4.8076923076923201E-3"/>
                  <c:y val="0.18974358974359001"/>
                </c:manualLayout>
              </c:layout>
              <c:tx>
                <c:rich>
                  <a:bodyPr/>
                  <a:lstStyle/>
                  <a:p>
                    <a:r>
                      <a:rPr lang="en-US">
                        <a:solidFill>
                          <a:srgbClr val="000000"/>
                        </a:solidFill>
                      </a:rPr>
                      <a:t>19% </a:t>
                    </a:r>
                  </a:p>
                  <a:p>
                    <a:r>
                      <a:rPr lang="en-US">
                        <a:solidFill>
                          <a:srgbClr val="000000"/>
                        </a:solidFill>
                      </a:rPr>
                      <a:t>Men </a:t>
                    </a:r>
                    <a:endParaRPr lang="en-US"/>
                  </a:p>
                </c:rich>
              </c:tx>
              <c:showLegendKey val="0"/>
              <c:showVal val="1"/>
              <c:showCatName val="0"/>
              <c:showSerName val="0"/>
              <c:showPercent val="0"/>
              <c:showBubbleSize val="0"/>
            </c:dLbl>
            <c:dLbl>
              <c:idx val="1"/>
              <c:layout>
                <c:manualLayout>
                  <c:x val="-6.4102564102564196E-3"/>
                  <c:y val="0.16666666666666699"/>
                </c:manualLayout>
              </c:layout>
              <c:tx>
                <c:rich>
                  <a:bodyPr/>
                  <a:lstStyle/>
                  <a:p>
                    <a:r>
                      <a:rPr lang="en-US">
                        <a:solidFill>
                          <a:srgbClr val="000000"/>
                        </a:solidFill>
                      </a:rPr>
                      <a:t>11%</a:t>
                    </a:r>
                  </a:p>
                  <a:p>
                    <a:r>
                      <a:rPr lang="en-US">
                        <a:solidFill>
                          <a:srgbClr val="000000"/>
                        </a:solidFill>
                      </a:rPr>
                      <a:t>Men</a:t>
                    </a:r>
                    <a:endParaRPr lang="en-US"/>
                  </a:p>
                </c:rich>
              </c:tx>
              <c:showLegendKey val="0"/>
              <c:showVal val="1"/>
              <c:showCatName val="0"/>
              <c:showSerName val="0"/>
              <c:showPercent val="0"/>
              <c:showBubbleSize val="0"/>
            </c:dLbl>
            <c:txPr>
              <a:bodyPr/>
              <a:lstStyle/>
              <a:p>
                <a:pPr>
                  <a:defRPr>
                    <a:solidFill>
                      <a:srgbClr val="000000"/>
                    </a:solidFill>
                  </a:defRPr>
                </a:pPr>
                <a:endParaRPr lang="en-US"/>
              </a:p>
            </c:txPr>
            <c:showLegendKey val="0"/>
            <c:showVal val="1"/>
            <c:showCatName val="0"/>
            <c:showSerName val="0"/>
            <c:showPercent val="0"/>
            <c:showBubbleSize val="0"/>
            <c:showLeaderLines val="0"/>
          </c:dLbls>
          <c:cat>
            <c:strRef>
              <c:f>'UPDATED-DM&amp;HTN Pop Fig'!$I$3:$J$3</c:f>
              <c:strCache>
                <c:ptCount val="2"/>
                <c:pt idx="0">
                  <c:v>Hypertension</c:v>
                </c:pt>
                <c:pt idx="1">
                  <c:v>Diabetes </c:v>
                </c:pt>
              </c:strCache>
            </c:strRef>
          </c:cat>
          <c:val>
            <c:numRef>
              <c:f>'UPDATED-DM&amp;HTN Pop Fig'!$I$5:$J$5</c:f>
              <c:numCache>
                <c:formatCode>0%</c:formatCode>
                <c:ptCount val="2"/>
                <c:pt idx="0">
                  <c:v>0.19</c:v>
                </c:pt>
                <c:pt idx="1">
                  <c:v>0.11</c:v>
                </c:pt>
              </c:numCache>
            </c:numRef>
          </c:val>
        </c:ser>
        <c:dLbls>
          <c:showLegendKey val="0"/>
          <c:showVal val="1"/>
          <c:showCatName val="0"/>
          <c:showSerName val="0"/>
          <c:showPercent val="0"/>
          <c:showBubbleSize val="0"/>
        </c:dLbls>
        <c:gapWidth val="150"/>
        <c:overlap val="-25"/>
        <c:axId val="179849216"/>
        <c:axId val="166114944"/>
      </c:barChart>
      <c:catAx>
        <c:axId val="179849216"/>
        <c:scaling>
          <c:orientation val="minMax"/>
        </c:scaling>
        <c:delete val="0"/>
        <c:axPos val="b"/>
        <c:majorTickMark val="none"/>
        <c:minorTickMark val="none"/>
        <c:tickLblPos val="nextTo"/>
        <c:crossAx val="166114944"/>
        <c:crosses val="autoZero"/>
        <c:auto val="1"/>
        <c:lblAlgn val="ctr"/>
        <c:lblOffset val="100"/>
        <c:noMultiLvlLbl val="0"/>
      </c:catAx>
      <c:valAx>
        <c:axId val="166114944"/>
        <c:scaling>
          <c:orientation val="minMax"/>
        </c:scaling>
        <c:delete val="1"/>
        <c:axPos val="l"/>
        <c:numFmt formatCode="0%" sourceLinked="1"/>
        <c:majorTickMark val="out"/>
        <c:minorTickMark val="none"/>
        <c:tickLblPos val="nextTo"/>
        <c:crossAx val="179849216"/>
        <c:crosses val="autoZero"/>
        <c:crossBetween val="between"/>
      </c:valAx>
    </c:plotArea>
    <c:plotVisOnly val="1"/>
    <c:dispBlanksAs val="gap"/>
    <c:showDLblsOverMax val="0"/>
  </c:chart>
  <c:txPr>
    <a:bodyPr/>
    <a:lstStyle/>
    <a:p>
      <a:pPr>
        <a:defRPr sz="2400">
          <a:solidFill>
            <a:srgbClr val="FFFFFF"/>
          </a:solidFill>
          <a:latin typeface="Calibri" pitchFamily="34" charset="0"/>
          <a:cs typeface="Calibri"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0.16071</cdr:x>
      <cdr:y>0.47458</cdr:y>
    </cdr:from>
    <cdr:to>
      <cdr:x>0.23315</cdr:x>
      <cdr:y>0.6843</cdr:y>
    </cdr:to>
    <cdr:sp macro="" textlink="">
      <cdr:nvSpPr>
        <cdr:cNvPr id="2" name="TextBox 1"/>
        <cdr:cNvSpPr txBox="1"/>
      </cdr:nvSpPr>
      <cdr:spPr>
        <a:xfrm xmlns:a="http://schemas.openxmlformats.org/drawingml/2006/main" rot="16200000">
          <a:off x="1142761" y="2169609"/>
          <a:ext cx="890990" cy="5842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bg1"/>
              </a:solidFill>
            </a:rPr>
            <a:t>6,271 </a:t>
          </a:r>
          <a:r>
            <a:rPr lang="en-US" sz="1600" b="1" dirty="0" err="1">
              <a:solidFill>
                <a:schemeClr val="bg1"/>
              </a:solidFill>
            </a:rPr>
            <a:t>cr</a:t>
          </a:r>
          <a:endParaRPr lang="en-US" sz="1600" b="1" dirty="0">
            <a:solidFill>
              <a:schemeClr val="bg1"/>
            </a:solidFill>
          </a:endParaRPr>
        </a:p>
      </cdr:txBody>
    </cdr:sp>
  </cdr:relSizeAnchor>
  <cdr:relSizeAnchor xmlns:cdr="http://schemas.openxmlformats.org/drawingml/2006/chartDrawing">
    <cdr:from>
      <cdr:x>0.6264</cdr:x>
      <cdr:y>0.5601</cdr:y>
    </cdr:from>
    <cdr:to>
      <cdr:x>0.67568</cdr:x>
      <cdr:y>0.73521</cdr:y>
    </cdr:to>
    <cdr:sp macro="" textlink="">
      <cdr:nvSpPr>
        <cdr:cNvPr id="3" name="TextBox 2"/>
        <cdr:cNvSpPr txBox="1"/>
      </cdr:nvSpPr>
      <cdr:spPr>
        <a:xfrm xmlns:a="http://schemas.openxmlformats.org/drawingml/2006/main" rot="16200000">
          <a:off x="4877593" y="2215118"/>
          <a:ext cx="652158" cy="3938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a:solidFill>
                <a:schemeClr val="bg1"/>
              </a:solidFill>
            </a:rPr>
            <a:t>9,130 </a:t>
          </a:r>
          <a:r>
            <a:rPr lang="en-US" sz="1800" b="1" dirty="0" err="1">
              <a:solidFill>
                <a:schemeClr val="bg1"/>
              </a:solidFill>
            </a:rPr>
            <a:t>cr</a:t>
          </a:r>
          <a:endParaRPr lang="en-US" sz="18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2E039-E1D5-47F5-80F2-2FE4B398D2A3}" type="datetimeFigureOut">
              <a:rPr lang="en-US" smtClean="0"/>
              <a:pPr/>
              <a:t>9/18/2013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93C2E-8080-41BE-8BA8-063FB8783EF4}" type="slidenum">
              <a:rPr lang="en-US" smtClean="0"/>
              <a:pPr/>
              <a:t>‹#›</a:t>
            </a:fld>
            <a:endParaRPr lang="en-US"/>
          </a:p>
        </p:txBody>
      </p:sp>
    </p:spTree>
    <p:extLst>
      <p:ext uri="{BB962C8B-B14F-4D97-AF65-F5344CB8AC3E}">
        <p14:creationId xmlns:p14="http://schemas.microsoft.com/office/powerpoint/2010/main" val="70876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ENREF_25"/><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Bangladesh has made important progress over the past few decades. This is particularly true in the social sector which led some observers to call it 'a near</a:t>
            </a:r>
          </a:p>
          <a:p>
            <a:r>
              <a:rPr lang="en-US" sz="1200" b="1" i="0" u="none" strike="noStrike" kern="1200" baseline="0" dirty="0" smtClean="0">
                <a:solidFill>
                  <a:schemeClr val="tx1"/>
                </a:solidFill>
                <a:latin typeface="+mn-lt"/>
                <a:ea typeface="+mn-ea"/>
                <a:cs typeface="+mn-cs"/>
              </a:rPr>
              <a:t>miracle. In human development, </a:t>
            </a:r>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3</a:t>
            </a:fld>
            <a:endParaRPr lang="en-US"/>
          </a:p>
        </p:txBody>
      </p:sp>
    </p:spTree>
    <p:extLst>
      <p:ext uri="{BB962C8B-B14F-4D97-AF65-F5344CB8AC3E}">
        <p14:creationId xmlns:p14="http://schemas.microsoft.com/office/powerpoint/2010/main" val="388801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country’s routine health information system is still very weak and was a negligible sector until recently. The routine system is mostly paper based. Likewise the service delivery there is little coordination between different programs in collecting health information. As example the two large directorates have their separate information system. As a result the quality of routine information is always of questionable standards and historically there has been very little use of that data. The only exception is being the EPI (expanded program on immunization) MIS.  The health assistant of the DGHS are responsible for collecting information on EPI program activities, which are checked by their supervisors and sent to the statistician who compile sub district data and submit to the district level supervisor. Data are then entered at EPI Data Management System (REPIDMS). The program also uses standard quality assessment tool to monitor the quality of data. </a:t>
            </a:r>
          </a:p>
          <a:p>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13</a:t>
            </a:fld>
            <a:endParaRPr lang="en-US"/>
          </a:p>
        </p:txBody>
      </p:sp>
    </p:spTree>
    <p:extLst>
      <p:ext uri="{BB962C8B-B14F-4D97-AF65-F5344CB8AC3E}">
        <p14:creationId xmlns:p14="http://schemas.microsoft.com/office/powerpoint/2010/main" val="67057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newly designed forms and systems are currently being piloted at district, sub-district, and community levels in 3 selected sub-districts and the district hospital of </a:t>
            </a:r>
            <a:r>
              <a:rPr lang="en-US" dirty="0" err="1" smtClean="0"/>
              <a:t>Tangail</a:t>
            </a:r>
            <a:r>
              <a:rPr lang="en-US" dirty="0" smtClean="0"/>
              <a:t>.</a:t>
            </a:r>
          </a:p>
          <a:p>
            <a:r>
              <a:rPr lang="en-US" dirty="0" smtClean="0"/>
              <a:t>Piloting in all sub-districts of </a:t>
            </a:r>
            <a:r>
              <a:rPr lang="en-US" dirty="0" err="1" smtClean="0"/>
              <a:t>Habiganj</a:t>
            </a:r>
            <a:r>
              <a:rPr lang="en-US" dirty="0" smtClean="0"/>
              <a:t> including the district hospital in collaboration with Save the Children (under USAID-supported District Health Systems Strengthening project) is scheduled to start on 15/09/13.</a:t>
            </a:r>
          </a:p>
          <a:p>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14</a:t>
            </a:fld>
            <a:endParaRPr lang="en-US"/>
          </a:p>
        </p:txBody>
      </p:sp>
    </p:spTree>
    <p:extLst>
      <p:ext uri="{BB962C8B-B14F-4D97-AF65-F5344CB8AC3E}">
        <p14:creationId xmlns:p14="http://schemas.microsoft.com/office/powerpoint/2010/main" val="1529383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life expectancy has increased by over 50% - from about 45 years in the early 1970s to over 65 years currently. More importantly, women now live a longer life than men, as expected biologically and experienced around the world. </a:t>
            </a:r>
          </a:p>
          <a:p>
            <a:endParaRPr lang="en-US" sz="1200" b="1" i="0" u="none" strike="noStrike" kern="1200" baseline="0" dirty="0" smtClean="0">
              <a:solidFill>
                <a:schemeClr val="tx1"/>
              </a:solidFill>
              <a:latin typeface="+mn-lt"/>
              <a:ea typeface="+mn-ea"/>
              <a:cs typeface="+mn-cs"/>
            </a:endParaRPr>
          </a:p>
          <a:p>
            <a:r>
              <a:rPr lang="en-US" dirty="0" smtClean="0"/>
              <a:t>More recent data</a:t>
            </a:r>
          </a:p>
          <a:p>
            <a:r>
              <a:rPr lang="en-US" dirty="0" smtClean="0"/>
              <a:t>Male 68.23</a:t>
            </a:r>
          </a:p>
          <a:p>
            <a:r>
              <a:rPr lang="en-US" dirty="0" smtClean="0"/>
              <a:t>Female 69.68</a:t>
            </a:r>
          </a:p>
          <a:p>
            <a:r>
              <a:rPr lang="en-US" dirty="0" smtClean="0"/>
              <a:t>Total 68.94</a:t>
            </a:r>
          </a:p>
          <a:p>
            <a:endParaRPr lang="en-US" dirty="0" smtClean="0"/>
          </a:p>
          <a:p>
            <a:pPr marL="228600" indent="-228600">
              <a:buAutoNum type="arabicPlain" startAt="1960"/>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47.76		</a:t>
            </a:r>
          </a:p>
          <a:p>
            <a:r>
              <a:rPr lang="en-US" sz="1200" kern="1200" dirty="0" smtClean="0">
                <a:solidFill>
                  <a:schemeClr val="tx1"/>
                </a:solidFill>
                <a:latin typeface="+mn-lt"/>
                <a:ea typeface="+mn-ea"/>
                <a:cs typeface="+mn-cs"/>
              </a:rPr>
              <a:t>1971	39.93	</a:t>
            </a:r>
          </a:p>
          <a:p>
            <a:r>
              <a:rPr lang="en-US" sz="1200" kern="1200" dirty="0" smtClean="0">
                <a:solidFill>
                  <a:schemeClr val="tx1"/>
                </a:solidFill>
                <a:latin typeface="+mn-lt"/>
                <a:ea typeface="+mn-ea"/>
                <a:cs typeface="+mn-cs"/>
              </a:rPr>
              <a:t>1972	38.97	</a:t>
            </a:r>
          </a:p>
          <a:p>
            <a:r>
              <a:rPr lang="en-US" sz="1200" kern="1200" dirty="0" smtClean="0">
                <a:solidFill>
                  <a:schemeClr val="tx1"/>
                </a:solidFill>
                <a:latin typeface="+mn-lt"/>
                <a:ea typeface="+mn-ea"/>
                <a:cs typeface="+mn-cs"/>
              </a:rPr>
              <a:t>1973	39.25	</a:t>
            </a:r>
          </a:p>
          <a:p>
            <a:pPr marL="228600" indent="-228600">
              <a:buAutoNum type="arabicPlain" startAt="1974"/>
            </a:pPr>
            <a:r>
              <a:rPr lang="en-US" sz="1200" kern="1200" dirty="0" smtClean="0">
                <a:solidFill>
                  <a:schemeClr val="tx1"/>
                </a:solidFill>
                <a:latin typeface="+mn-lt"/>
                <a:ea typeface="+mn-ea"/>
                <a:cs typeface="+mn-cs"/>
              </a:rPr>
              <a:t>              40.79		</a:t>
            </a:r>
          </a:p>
          <a:p>
            <a:r>
              <a:rPr lang="en-US" sz="1200" kern="1200" dirty="0" smtClean="0">
                <a:solidFill>
                  <a:schemeClr val="tx1"/>
                </a:solidFill>
                <a:latin typeface="+mn-lt"/>
                <a:ea typeface="+mn-ea"/>
                <a:cs typeface="+mn-cs"/>
              </a:rPr>
              <a:t>2011	68.94	</a:t>
            </a:r>
          </a:p>
          <a:p>
            <a:endParaRPr lang="en-US" dirty="0"/>
          </a:p>
        </p:txBody>
      </p:sp>
      <p:sp>
        <p:nvSpPr>
          <p:cNvPr id="4" name="Slide Number Placeholder 3"/>
          <p:cNvSpPr>
            <a:spLocks noGrp="1"/>
          </p:cNvSpPr>
          <p:nvPr>
            <p:ph type="sldNum" sz="quarter" idx="10"/>
          </p:nvPr>
        </p:nvSpPr>
        <p:spPr/>
        <p:txBody>
          <a:bodyPr/>
          <a:lstStyle/>
          <a:p>
            <a:fld id="{493FF42A-3ECD-46B1-87FA-300810873CF4}" type="slidenum">
              <a:rPr lang="en-US" smtClean="0"/>
              <a:pPr/>
              <a:t>16</a:t>
            </a:fld>
            <a:endParaRPr lang="en-US"/>
          </a:p>
        </p:txBody>
      </p:sp>
    </p:spTree>
    <p:extLst>
      <p:ext uri="{BB962C8B-B14F-4D97-AF65-F5344CB8AC3E}">
        <p14:creationId xmlns:p14="http://schemas.microsoft.com/office/powerpoint/2010/main" val="40674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798" indent="-168798">
              <a:spcBef>
                <a:spcPts val="1661"/>
              </a:spcBef>
              <a:buSzPct val="130000"/>
              <a:buFont typeface="Wingdings" pitchFamily="2" charset="2"/>
              <a:buChar char="§"/>
            </a:pPr>
            <a:r>
              <a:rPr lang="en-US" sz="1400" dirty="0" smtClean="0"/>
              <a:t>This is to remind ourselves of the progress made by Bangladesh</a:t>
            </a:r>
          </a:p>
          <a:p>
            <a:pPr marL="168798" indent="-168798">
              <a:spcBef>
                <a:spcPts val="1661"/>
              </a:spcBef>
              <a:buSzPct val="130000"/>
              <a:buFont typeface="Wingdings" pitchFamily="2" charset="2"/>
              <a:buChar char="§"/>
            </a:pPr>
            <a:r>
              <a:rPr lang="en-US" sz="1400" dirty="0" smtClean="0"/>
              <a:t>Under-5 mortality rate in Bangladesh has been declining by more than 5 percent per year</a:t>
            </a:r>
          </a:p>
          <a:p>
            <a:pPr marL="168798" indent="-168798">
              <a:spcBef>
                <a:spcPts val="1661"/>
              </a:spcBef>
              <a:buSzPct val="130000"/>
              <a:buFont typeface="Wingdings" pitchFamily="2" charset="2"/>
              <a:buChar char="§"/>
            </a:pPr>
            <a:r>
              <a:rPr lang="en-US" sz="1400" dirty="0" smtClean="0"/>
              <a:t>At this rate of reduction, the current under-5 mortality in Bangladesh may already be lower than the MDG 4 target of 48.</a:t>
            </a:r>
            <a:endParaRPr lang="en-US" sz="1400" dirty="0"/>
          </a:p>
        </p:txBody>
      </p:sp>
      <p:sp>
        <p:nvSpPr>
          <p:cNvPr id="4" name="Slide Number Placeholder 3"/>
          <p:cNvSpPr>
            <a:spLocks noGrp="1"/>
          </p:cNvSpPr>
          <p:nvPr>
            <p:ph type="sldNum" sz="quarter" idx="10"/>
          </p:nvPr>
        </p:nvSpPr>
        <p:spPr/>
        <p:txBody>
          <a:bodyPr/>
          <a:lstStyle/>
          <a:p>
            <a:fld id="{493FF42A-3ECD-46B1-87FA-300810873CF4}" type="slidenum">
              <a:rPr lang="en-US" smtClean="0"/>
              <a:pPr/>
              <a:t>17</a:t>
            </a:fld>
            <a:endParaRPr lang="en-US"/>
          </a:p>
        </p:txBody>
      </p:sp>
    </p:spTree>
    <p:extLst>
      <p:ext uri="{BB962C8B-B14F-4D97-AF65-F5344CB8AC3E}">
        <p14:creationId xmlns:p14="http://schemas.microsoft.com/office/powerpoint/2010/main" val="105384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begin with antenatal care. As you can see, irrespective of type of providers overall care seeking during the antenatal period is consistently increasing - a 5 percentage points increase between last three surveys.</a:t>
            </a:r>
          </a:p>
          <a:p>
            <a:endParaRPr lang="en-US" dirty="0"/>
          </a:p>
        </p:txBody>
      </p:sp>
      <p:sp>
        <p:nvSpPr>
          <p:cNvPr id="4" name="Slide Number Placeholder 3"/>
          <p:cNvSpPr>
            <a:spLocks noGrp="1"/>
          </p:cNvSpPr>
          <p:nvPr>
            <p:ph type="sldNum" sz="quarter" idx="10"/>
          </p:nvPr>
        </p:nvSpPr>
        <p:spPr/>
        <p:txBody>
          <a:bodyPr/>
          <a:lstStyle/>
          <a:p>
            <a:fld id="{493FF42A-3ECD-46B1-87FA-300810873CF4}" type="slidenum">
              <a:rPr lang="en-US" smtClean="0"/>
              <a:pPr/>
              <a:t>19</a:t>
            </a:fld>
            <a:endParaRPr lang="en-US"/>
          </a:p>
        </p:txBody>
      </p:sp>
    </p:spTree>
    <p:extLst>
      <p:ext uri="{BB962C8B-B14F-4D97-AF65-F5344CB8AC3E}">
        <p14:creationId xmlns:p14="http://schemas.microsoft.com/office/powerpoint/2010/main" val="406741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have we reached this 32% of skilled care? Of course gradually over the last decade. This is the portion who delivered at facilities and these are who delivered by skilled attendants at home. I would like to draw your attention to two issues here,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Since HPNSDP target is 50%; we have 20percentage points more to achieve in the remaining 4 years and (ii) almost the entire gain in skilled delivery care is because of facility delivery. Those of us are concerned about maternal health strategies should focus either on increasing skilled care at home or increase facility delivery or both.</a:t>
            </a:r>
          </a:p>
          <a:p>
            <a:endParaRPr lang="en-US" dirty="0"/>
          </a:p>
        </p:txBody>
      </p:sp>
      <p:sp>
        <p:nvSpPr>
          <p:cNvPr id="4" name="Slide Number Placeholder 3"/>
          <p:cNvSpPr>
            <a:spLocks noGrp="1"/>
          </p:cNvSpPr>
          <p:nvPr>
            <p:ph type="sldNum" sz="quarter" idx="10"/>
          </p:nvPr>
        </p:nvSpPr>
        <p:spPr/>
        <p:txBody>
          <a:bodyPr/>
          <a:lstStyle/>
          <a:p>
            <a:fld id="{493FF42A-3ECD-46B1-87FA-300810873CF4}"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quite a long time maintaining equity has</a:t>
            </a:r>
            <a:r>
              <a:rPr lang="en-US" baseline="0" dirty="0" smtClean="0"/>
              <a:t> been an issue for all the maternal health care services. Programs like Demand Side Financing has been introduced to encourage poor to seek facility based care. </a:t>
            </a:r>
            <a:r>
              <a:rPr lang="en-US" dirty="0" smtClean="0"/>
              <a:t>Here we can see proportion of facility delivery</a:t>
            </a:r>
            <a:r>
              <a:rPr lang="en-US" baseline="0" dirty="0" smtClean="0"/>
              <a:t> by wealth quintiles. The HPNSDP target is to achieve a rich poor ratio less than 1:4 by 2016. Well done Bangladesh….. there are still large disparity to overcome..</a:t>
            </a:r>
            <a:endParaRPr lang="en-US" dirty="0"/>
          </a:p>
        </p:txBody>
      </p:sp>
      <p:sp>
        <p:nvSpPr>
          <p:cNvPr id="4" name="Slide Number Placeholder 3"/>
          <p:cNvSpPr>
            <a:spLocks noGrp="1"/>
          </p:cNvSpPr>
          <p:nvPr>
            <p:ph type="sldNum" sz="quarter" idx="10"/>
          </p:nvPr>
        </p:nvSpPr>
        <p:spPr/>
        <p:txBody>
          <a:bodyPr/>
          <a:lstStyle/>
          <a:p>
            <a:fld id="{493FF42A-3ECD-46B1-87FA-300810873CF4}"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Bangladesh is continuing to do very well</a:t>
            </a:r>
            <a:r>
              <a:rPr lang="en-US" baseline="0" dirty="0" smtClean="0"/>
              <a:t> with immunization coverage.  Overall, 83% of all children currently aged 12-23 months had received all basic vaccines by age 12 months and is just 7 % points below the HPNSDP target of 90%.  Some regions of Bangladesh have already achieved this target, while substantial work remains to be done in </a:t>
            </a:r>
            <a:r>
              <a:rPr lang="en-US" baseline="0" dirty="0" err="1" smtClean="0"/>
              <a:t>Sylhet</a:t>
            </a:r>
            <a:r>
              <a:rPr lang="en-US" baseline="0" dirty="0" smtClean="0"/>
              <a:t>, Chittagong and Barisal.</a:t>
            </a:r>
          </a:p>
          <a:p>
            <a:endParaRPr lang="en-US" baseline="0" dirty="0" smtClean="0"/>
          </a:p>
          <a:p>
            <a:r>
              <a:rPr lang="en-US" baseline="0" dirty="0" smtClean="0"/>
              <a:t>The main drop-off in coverage occurs with the measles vaccine.  Coverage with the 3</a:t>
            </a:r>
            <a:r>
              <a:rPr lang="en-US" baseline="30000" dirty="0" smtClean="0"/>
              <a:t>rd</a:t>
            </a:r>
            <a:r>
              <a:rPr lang="en-US" baseline="0" dirty="0" smtClean="0"/>
              <a:t> dose of </a:t>
            </a:r>
            <a:r>
              <a:rPr lang="en-US" baseline="0" dirty="0" err="1" smtClean="0"/>
              <a:t>pentavalent</a:t>
            </a:r>
            <a:r>
              <a:rPr lang="en-US" baseline="0" dirty="0" smtClean="0"/>
              <a:t> vaccine or of the 3</a:t>
            </a:r>
            <a:r>
              <a:rPr lang="en-US" baseline="30000" dirty="0" smtClean="0"/>
              <a:t>rd</a:t>
            </a:r>
            <a:r>
              <a:rPr lang="en-US" baseline="0" dirty="0" smtClean="0"/>
              <a:t> dose of polio vaccine is 93%</a:t>
            </a:r>
          </a:p>
          <a:p>
            <a:endParaRPr lang="en-US" baseline="0" dirty="0" smtClean="0"/>
          </a:p>
        </p:txBody>
      </p:sp>
      <p:sp>
        <p:nvSpPr>
          <p:cNvPr id="4" name="Slide Number Placeholder 3"/>
          <p:cNvSpPr>
            <a:spLocks noGrp="1"/>
          </p:cNvSpPr>
          <p:nvPr>
            <p:ph type="sldNum" sz="quarter" idx="10"/>
          </p:nvPr>
        </p:nvSpPr>
        <p:spPr/>
        <p:txBody>
          <a:bodyPr/>
          <a:lstStyle/>
          <a:p>
            <a:fld id="{493FF42A-3ECD-46B1-87FA-300810873CF4}" type="slidenum">
              <a:rPr lang="en-US" smtClean="0"/>
              <a:pPr/>
              <a:t>22</a:t>
            </a:fld>
            <a:endParaRPr lang="en-US"/>
          </a:p>
        </p:txBody>
      </p:sp>
    </p:spTree>
    <p:extLst>
      <p:ext uri="{BB962C8B-B14F-4D97-AF65-F5344CB8AC3E}">
        <p14:creationId xmlns:p14="http://schemas.microsoft.com/office/powerpoint/2010/main" val="406741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3FF42A-3ECD-46B1-87FA-300810873CF4}"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3FF42A-3ECD-46B1-87FA-300810873CF4}"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is because in Bangladesh, like any other LMIC countries, the main source of financing health care is out-of-pocket (OOP) payment at the point of service which currently exceeds 60% of the total health expenditure (BNHA 2010). This frequently leads to catastrophic health expenditures ('health shocks') and according to a report, accounts for 22% of all shocks in the lives of poor households in Bangladesh (WB 2008).</a:t>
            </a:r>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4</a:t>
            </a:fld>
            <a:endParaRPr lang="en-US"/>
          </a:p>
        </p:txBody>
      </p:sp>
    </p:spTree>
    <p:extLst>
      <p:ext uri="{BB962C8B-B14F-4D97-AF65-F5344CB8AC3E}">
        <p14:creationId xmlns:p14="http://schemas.microsoft.com/office/powerpoint/2010/main" val="3487174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FF42A-3ECD-46B1-87FA-300810873CF4}" type="slidenum">
              <a:rPr lang="en-US" smtClean="0"/>
              <a:pPr/>
              <a:t>25</a:t>
            </a:fld>
            <a:endParaRPr lang="en-US"/>
          </a:p>
        </p:txBody>
      </p:sp>
    </p:spTree>
    <p:extLst>
      <p:ext uri="{BB962C8B-B14F-4D97-AF65-F5344CB8AC3E}">
        <p14:creationId xmlns:p14="http://schemas.microsoft.com/office/powerpoint/2010/main" val="406741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3FF42A-3ECD-46B1-87FA-300810873CF4}"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3AE5227A-8E67-464E-9A2C-8E790FEFDCE3}" type="slidenum">
              <a:rPr lang="en-US"/>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r>
              <a:rPr lang="en-US" dirty="0" smtClean="0"/>
              <a:t>Not much difference between men and women</a:t>
            </a:r>
          </a:p>
        </p:txBody>
      </p:sp>
      <p:sp>
        <p:nvSpPr>
          <p:cNvPr id="30724" name="Slide Number Placeholder 3"/>
          <p:cNvSpPr>
            <a:spLocks noGrp="1"/>
          </p:cNvSpPr>
          <p:nvPr>
            <p:ph type="sldNum" sz="quarter" idx="5"/>
          </p:nvPr>
        </p:nvSpPr>
        <p:spPr bwMode="auto">
          <a:noFill/>
          <a:ln>
            <a:miter lim="800000"/>
            <a:headEnd/>
            <a:tailEnd/>
          </a:ln>
        </p:spPr>
        <p:txBody>
          <a:bodyPr/>
          <a:lstStyle/>
          <a:p>
            <a:fld id="{4F3F3562-D896-47B6-9045-895D4AFFFE6B}" type="slidenum">
              <a:rPr lang="en-US"/>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ECEFE90E-4E2B-4603-9726-B72EFAA4F1CD}" type="slidenum">
              <a:rPr lang="en-US"/>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21A3374-2A77-4B69-84CC-37FBD0EB799E}" type="slidenum">
              <a:rPr lang="en-US" smtClean="0"/>
              <a:pPr/>
              <a:t>31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smtClean="0"/>
              <a:t>There was a plateau in 2007 due to stock out of </a:t>
            </a:r>
            <a:r>
              <a:rPr lang="en-US" dirty="0" err="1" smtClean="0"/>
              <a:t>injectables</a:t>
            </a:r>
            <a:r>
              <a:rPr lang="en-US" dirty="0" smtClean="0"/>
              <a:t> in the months before the survey.</a:t>
            </a:r>
          </a:p>
          <a:p>
            <a:r>
              <a:rPr lang="en-US" dirty="0" smtClean="0"/>
              <a:t>This dropped the modern CPR by 3.5%.</a:t>
            </a:r>
          </a:p>
          <a:p>
            <a:r>
              <a:rPr lang="en-US" dirty="0" smtClean="0"/>
              <a:t>That CPR was increased again by 3.5% in the 2008 UESD survey after the stock out</a:t>
            </a:r>
            <a:r>
              <a:rPr lang="en-US" baseline="0" dirty="0" smtClean="0"/>
              <a:t> was resolved.</a:t>
            </a:r>
          </a:p>
          <a:p>
            <a:endParaRPr lang="en-US" baseline="0" dirty="0" smtClean="0"/>
          </a:p>
          <a:p>
            <a:r>
              <a:rPr lang="en-US" baseline="0" dirty="0" smtClean="0"/>
              <a:t>Aim of HPNSDP is 72% by 2016.  What chances of achieving that? Up 11% in 5 years?</a:t>
            </a:r>
          </a:p>
          <a:p>
            <a:r>
              <a:rPr lang="en-US" baseline="0" dirty="0" smtClean="0"/>
              <a:t>We have been seeing annual increases of CPR of less than 2% since the early 1990s, but now need to increase to more than 2% pa.  How to do that?</a:t>
            </a:r>
          </a:p>
          <a:p>
            <a:endParaRPr lang="en-US" baseline="0" dirty="0" smtClean="0"/>
          </a:p>
          <a:p>
            <a:r>
              <a:rPr lang="en-US" sz="1200" kern="1200" dirty="0" smtClean="0">
                <a:solidFill>
                  <a:schemeClr val="tx1"/>
                </a:solidFill>
                <a:effectLst/>
                <a:latin typeface="+mn-lt"/>
                <a:ea typeface="+mn-ea"/>
                <a:cs typeface="+mn-cs"/>
              </a:rPr>
              <a:t>P reduces unintended pregnancies and contributes in fertility decline </a:t>
            </a:r>
            <a:endParaRPr lang="en-US" dirty="0" smtClean="0">
              <a:effectLst/>
            </a:endParaRPr>
          </a:p>
          <a:p>
            <a:r>
              <a:rPr lang="en-US" sz="1200" kern="1200" dirty="0" smtClean="0">
                <a:solidFill>
                  <a:schemeClr val="tx1"/>
                </a:solidFill>
                <a:effectLst/>
                <a:latin typeface="+mn-lt"/>
                <a:ea typeface="+mn-ea"/>
                <a:cs typeface="+mn-cs"/>
              </a:rPr>
              <a:t>  FP saves lives </a:t>
            </a:r>
            <a:endParaRPr lang="en-US" dirty="0" smtClean="0">
              <a:effectLst/>
            </a:endParaRPr>
          </a:p>
          <a:p>
            <a:pPr lvl="1"/>
            <a:r>
              <a:rPr lang="en-US" sz="1200" kern="1200" dirty="0" smtClean="0">
                <a:solidFill>
                  <a:schemeClr val="tx1"/>
                </a:solidFill>
                <a:effectLst/>
                <a:latin typeface="+mn-lt"/>
                <a:ea typeface="+mn-ea"/>
                <a:cs typeface="+mn-cs"/>
              </a:rPr>
              <a:t>  Reduced maternal deaths, illness and deaths among young women </a:t>
            </a:r>
            <a:endParaRPr lang="en-US" dirty="0" smtClean="0">
              <a:effectLst/>
            </a:endParaRPr>
          </a:p>
          <a:p>
            <a:pPr lvl="1"/>
            <a:r>
              <a:rPr lang="en-US" sz="1200" kern="1200" dirty="0" smtClean="0">
                <a:solidFill>
                  <a:schemeClr val="tx1"/>
                </a:solidFill>
                <a:effectLst/>
                <a:latin typeface="+mn-lt"/>
                <a:ea typeface="+mn-ea"/>
                <a:cs typeface="+mn-cs"/>
              </a:rPr>
              <a:t>  Improved child health and survival </a:t>
            </a:r>
            <a:endParaRPr lang="en-US" dirty="0" smtClean="0">
              <a:effectLst/>
            </a:endParaRPr>
          </a:p>
          <a:p>
            <a:r>
              <a:rPr lang="en-US" sz="1200" kern="1200" dirty="0" smtClean="0">
                <a:solidFill>
                  <a:schemeClr val="tx1"/>
                </a:solidFill>
                <a:effectLst/>
                <a:latin typeface="+mn-lt"/>
                <a:ea typeface="+mn-ea"/>
                <a:cs typeface="+mn-cs"/>
              </a:rPr>
              <a:t>  FP improves women’s life </a:t>
            </a:r>
            <a:endParaRPr lang="en-US" dirty="0" smtClean="0">
              <a:effectLst/>
            </a:endParaRPr>
          </a:p>
          <a:p>
            <a:r>
              <a:rPr lang="en-US" sz="1200" kern="1200" dirty="0" smtClean="0">
                <a:solidFill>
                  <a:schemeClr val="tx1"/>
                </a:solidFill>
                <a:effectLst/>
                <a:latin typeface="+mn-lt"/>
                <a:ea typeface="+mn-ea"/>
                <a:cs typeface="+mn-cs"/>
              </a:rPr>
              <a:t>  FP helps countries reach development goals in health and development </a:t>
            </a:r>
            <a:endParaRPr lang="en-US" dirty="0" smtClean="0">
              <a:effectLst/>
            </a:endParaRPr>
          </a:p>
          <a:p>
            <a:endParaRPr lang="en-US" dirty="0" smtClean="0"/>
          </a:p>
          <a:p>
            <a:pPr eaLnBrk="1" hangingPunct="1"/>
            <a:endParaRPr lang="fr-CI"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3FF42A-3ECD-46B1-87FA-300810873CF4}" type="slidenum">
              <a:rPr lang="en-US" smtClean="0"/>
              <a:pPr/>
              <a:t>32</a:t>
            </a:fld>
            <a:endParaRPr lang="en-US"/>
          </a:p>
        </p:txBody>
      </p:sp>
    </p:spTree>
    <p:extLst>
      <p:ext uri="{BB962C8B-B14F-4D97-AF65-F5344CB8AC3E}">
        <p14:creationId xmlns:p14="http://schemas.microsoft.com/office/powerpoint/2010/main" val="406741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and readiness indicator</a:t>
            </a:r>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33</a:t>
            </a:fld>
            <a:endParaRPr lang="en-US"/>
          </a:p>
        </p:txBody>
      </p:sp>
    </p:spTree>
    <p:extLst>
      <p:ext uri="{BB962C8B-B14F-4D97-AF65-F5344CB8AC3E}">
        <p14:creationId xmlns:p14="http://schemas.microsoft.com/office/powerpoint/2010/main" val="1823509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 and readiness indicator</a:t>
            </a:r>
          </a:p>
          <a:p>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34</a:t>
            </a:fld>
            <a:endParaRPr lang="en-US"/>
          </a:p>
        </p:txBody>
      </p:sp>
    </p:spTree>
    <p:extLst>
      <p:ext uri="{BB962C8B-B14F-4D97-AF65-F5344CB8AC3E}">
        <p14:creationId xmlns:p14="http://schemas.microsoft.com/office/powerpoint/2010/main" val="51584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5</a:t>
            </a:fld>
            <a:endParaRPr lang="en-US"/>
          </a:p>
        </p:txBody>
      </p:sp>
    </p:spTree>
    <p:extLst>
      <p:ext uri="{BB962C8B-B14F-4D97-AF65-F5344CB8AC3E}">
        <p14:creationId xmlns:p14="http://schemas.microsoft.com/office/powerpoint/2010/main" val="292798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 Health Insurance</a:t>
            </a:r>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6</a:t>
            </a:fld>
            <a:endParaRPr lang="en-US"/>
          </a:p>
        </p:txBody>
      </p:sp>
    </p:spTree>
    <p:extLst>
      <p:ext uri="{BB962C8B-B14F-4D97-AF65-F5344CB8AC3E}">
        <p14:creationId xmlns:p14="http://schemas.microsoft.com/office/powerpoint/2010/main" val="325168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8</a:t>
            </a:fld>
            <a:endParaRPr lang="en-US"/>
          </a:p>
        </p:txBody>
      </p:sp>
    </p:spTree>
    <p:extLst>
      <p:ext uri="{BB962C8B-B14F-4D97-AF65-F5344CB8AC3E}">
        <p14:creationId xmlns:p14="http://schemas.microsoft.com/office/powerpoint/2010/main" val="356089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WHO recently reported a density of 3·3 CHWs per 10,000 population in Bangladesh, which is much greater than that recorded in India and Pakistan (where it is 0·46 and 0·63 per 10,000 respectively), Moreover, a recently completed mapping study reported a total of 174,000 CHWs across rural Bangladesh alone. Of these, 54,000 were government workers (FWA and HAs) and another 52,000 were temporary workers supported by special MNCH programs.</a:t>
            </a:r>
            <a:r>
              <a:rPr lang="en-AU" sz="1200" u="none" strike="noStrike" kern="1200" baseline="30000" dirty="0" smtClean="0">
                <a:solidFill>
                  <a:schemeClr val="tx1"/>
                </a:solidFill>
                <a:effectLst/>
                <a:latin typeface="+mn-lt"/>
                <a:ea typeface="+mn-ea"/>
                <a:cs typeface="+mn-cs"/>
                <a:hlinkClick r:id="rId3" action="ppaction://hlinkfile" tooltip="Save the Children, 2011 #1202"/>
              </a:rPr>
              <a:t>25</a:t>
            </a:r>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9</a:t>
            </a:fld>
            <a:endParaRPr lang="en-US"/>
          </a:p>
        </p:txBody>
      </p:sp>
    </p:spTree>
    <p:extLst>
      <p:ext uri="{BB962C8B-B14F-4D97-AF65-F5344CB8AC3E}">
        <p14:creationId xmlns:p14="http://schemas.microsoft.com/office/powerpoint/2010/main" val="291029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Child and Mother Nutrition Survey of Bangladesh</a:t>
            </a:r>
          </a:p>
          <a:p>
            <a:pPr lvl="1"/>
            <a:r>
              <a:rPr lang="en-US" dirty="0" smtClean="0"/>
              <a:t>National Low Birth Weight Survey of Bangladesh </a:t>
            </a:r>
          </a:p>
          <a:p>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10</a:t>
            </a:fld>
            <a:endParaRPr lang="en-US"/>
          </a:p>
        </p:txBody>
      </p:sp>
    </p:spTree>
    <p:extLst>
      <p:ext uri="{BB962C8B-B14F-4D97-AF65-F5344CB8AC3E}">
        <p14:creationId xmlns:p14="http://schemas.microsoft.com/office/powerpoint/2010/main" val="306425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aptly exemplified by the results framework of the country's current health sector plan.  Of the eight impact/goal indicators, all are to be measured through surveys, seven of which through the DHS.  </a:t>
            </a:r>
            <a:endParaRPr lang="en-US" dirty="0"/>
          </a:p>
        </p:txBody>
      </p:sp>
      <p:sp>
        <p:nvSpPr>
          <p:cNvPr id="4" name="Slide Number Placeholder 3"/>
          <p:cNvSpPr>
            <a:spLocks noGrp="1"/>
          </p:cNvSpPr>
          <p:nvPr>
            <p:ph type="sldNum" sz="quarter" idx="10"/>
          </p:nvPr>
        </p:nvSpPr>
        <p:spPr/>
        <p:txBody>
          <a:bodyPr/>
          <a:lstStyle/>
          <a:p>
            <a:fld id="{09D93C2E-8080-41BE-8BA8-063FB8783EF4}" type="slidenum">
              <a:rPr lang="en-US" smtClean="0"/>
              <a:pPr/>
              <a:t>11</a:t>
            </a:fld>
            <a:endParaRPr lang="en-US"/>
          </a:p>
        </p:txBody>
      </p:sp>
    </p:spTree>
    <p:extLst>
      <p:ext uri="{BB962C8B-B14F-4D97-AF65-F5344CB8AC3E}">
        <p14:creationId xmlns:p14="http://schemas.microsoft.com/office/powerpoint/2010/main" val="396559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16 indicators that relate to health services, mostly intervention coverage.  Of these 11 are to be measured by data from the DHS and only two would be measured through </a:t>
            </a:r>
            <a:r>
              <a:rPr lang="en-US" dirty="0" err="1" smtClean="0"/>
              <a:t>programme</a:t>
            </a:r>
            <a:r>
              <a:rPr lang="en-US" dirty="0" smtClean="0"/>
              <a:t> data. </a:t>
            </a:r>
          </a:p>
        </p:txBody>
      </p:sp>
      <p:sp>
        <p:nvSpPr>
          <p:cNvPr id="4" name="Slide Number Placeholder 3"/>
          <p:cNvSpPr>
            <a:spLocks noGrp="1"/>
          </p:cNvSpPr>
          <p:nvPr>
            <p:ph type="sldNum" sz="quarter" idx="10"/>
          </p:nvPr>
        </p:nvSpPr>
        <p:spPr/>
        <p:txBody>
          <a:bodyPr/>
          <a:lstStyle/>
          <a:p>
            <a:fld id="{09D93C2E-8080-41BE-8BA8-063FB8783EF4}" type="slidenum">
              <a:rPr lang="en-US" smtClean="0"/>
              <a:pPr/>
              <a:t>12</a:t>
            </a:fld>
            <a:endParaRPr lang="en-US"/>
          </a:p>
        </p:txBody>
      </p:sp>
    </p:spTree>
    <p:extLst>
      <p:ext uri="{BB962C8B-B14F-4D97-AF65-F5344CB8AC3E}">
        <p14:creationId xmlns:p14="http://schemas.microsoft.com/office/powerpoint/2010/main" val="230880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500" b="1">
                <a:solidFill>
                  <a:schemeClr val="accent1">
                    <a:lumMod val="60000"/>
                    <a:lumOff val="40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DBB95D-15B3-476E-BE91-461ADE6C6EC6}"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BB95D-15B3-476E-BE91-461ADE6C6EC6}"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BB95D-15B3-476E-BE91-461ADE6C6EC6}"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2006-07 SDHS – CSO and Macro International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2011 BDHS, NIPORT, Mitra and Associates, and ICF International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8E657C-97DD-4821-8B29-19DAECCF3879}" type="slidenum">
              <a:rPr lang="en-US"/>
              <a:pPr>
                <a:defRPr/>
              </a:pPr>
              <a:t>‹#›</a:t>
            </a:fld>
            <a:endParaRPr lang="en-US"/>
          </a:p>
        </p:txBody>
      </p:sp>
    </p:spTree>
    <p:extLst>
      <p:ext uri="{BB962C8B-B14F-4D97-AF65-F5344CB8AC3E}">
        <p14:creationId xmlns:p14="http://schemas.microsoft.com/office/powerpoint/2010/main" val="284044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BB95D-15B3-476E-BE91-461ADE6C6EC6}"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BB95D-15B3-476E-BE91-461ADE6C6EC6}"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DBB95D-15B3-476E-BE91-461ADE6C6EC6}" type="datetimeFigureOut">
              <a:rPr lang="en-US" smtClean="0"/>
              <a:pPr/>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DBB95D-15B3-476E-BE91-461ADE6C6EC6}" type="datetimeFigureOut">
              <a:rPr lang="en-US" smtClean="0"/>
              <a:pPr/>
              <a:t>9/18/2013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DBB95D-15B3-476E-BE91-461ADE6C6EC6}" type="datetimeFigureOut">
              <a:rPr lang="en-US" smtClean="0"/>
              <a:pPr/>
              <a:t>9/18/2013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BB95D-15B3-476E-BE91-461ADE6C6EC6}" type="datetimeFigureOut">
              <a:rPr lang="en-US" smtClean="0"/>
              <a:pPr/>
              <a:t>9/18/2013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BB95D-15B3-476E-BE91-461ADE6C6EC6}" type="datetimeFigureOut">
              <a:rPr lang="en-US" smtClean="0"/>
              <a:pPr/>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BB95D-15B3-476E-BE91-461ADE6C6EC6}" type="datetimeFigureOut">
              <a:rPr lang="en-US" smtClean="0"/>
              <a:pPr/>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50674-B18A-496A-BBA1-E2C7F36DA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BB95D-15B3-476E-BE91-461ADE6C6EC6}" type="datetimeFigureOut">
              <a:rPr lang="en-US" smtClean="0"/>
              <a:pPr/>
              <a:t>9/18/2013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50674-B18A-496A-BBA1-E2C7F36DA350}" type="slidenum">
              <a:rPr lang="en-US" smtClean="0"/>
              <a:pPr/>
              <a:t>‹#›</a:t>
            </a:fld>
            <a:endParaRPr lang="en-US"/>
          </a:p>
        </p:txBody>
      </p:sp>
      <p:pic>
        <p:nvPicPr>
          <p:cNvPr id="7" name="Picture 6" descr="logo_ochre_without_bg.gif"/>
          <p:cNvPicPr>
            <a:picLocks noChangeAspect="1"/>
          </p:cNvPicPr>
          <p:nvPr userDrawn="1"/>
        </p:nvPicPr>
        <p:blipFill>
          <a:blip r:embed="rId15" cstate="print"/>
          <a:stretch>
            <a:fillRect/>
          </a:stretch>
        </p:blipFill>
        <p:spPr>
          <a:xfrm>
            <a:off x="40944" y="6318422"/>
            <a:ext cx="1828800" cy="4986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b="1" kern="1200">
          <a:solidFill>
            <a:schemeClr val="accent1">
              <a:lumMod val="60000"/>
              <a:lumOff val="4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Excel_97-2003_Worksheet1.xls"/></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sz="4400" dirty="0" smtClean="0">
                <a:solidFill>
                  <a:srgbClr val="FFFF00"/>
                </a:solidFill>
                <a:effectLst/>
              </a:rPr>
              <a:t>Measuring </a:t>
            </a:r>
            <a:r>
              <a:rPr lang="en-US" sz="4400" dirty="0">
                <a:solidFill>
                  <a:srgbClr val="FFFF00"/>
                </a:solidFill>
                <a:effectLst/>
              </a:rPr>
              <a:t>the Progress towards Universal Health Coverage: Bangladesh Case </a:t>
            </a:r>
            <a:r>
              <a:rPr lang="en-US" sz="4400" dirty="0" smtClean="0">
                <a:solidFill>
                  <a:srgbClr val="FFFF00"/>
                </a:solidFill>
                <a:effectLst/>
              </a:rPr>
              <a:t>Study</a:t>
            </a:r>
            <a:endParaRPr lang="en-US" sz="4400" dirty="0">
              <a:solidFill>
                <a:srgbClr val="FFFF00"/>
              </a:solidFill>
            </a:endParaRPr>
          </a:p>
        </p:txBody>
      </p:sp>
      <p:sp>
        <p:nvSpPr>
          <p:cNvPr id="3" name="Subtitle 2"/>
          <p:cNvSpPr>
            <a:spLocks noGrp="1"/>
          </p:cNvSpPr>
          <p:nvPr>
            <p:ph type="subTitle" idx="1"/>
          </p:nvPr>
        </p:nvSpPr>
        <p:spPr>
          <a:xfrm>
            <a:off x="609600" y="4038600"/>
            <a:ext cx="7876310" cy="1752600"/>
          </a:xfrm>
        </p:spPr>
        <p:txBody>
          <a:bodyPr>
            <a:noAutofit/>
          </a:bodyPr>
          <a:lstStyle/>
          <a:p>
            <a:pPr>
              <a:lnSpc>
                <a:spcPct val="120000"/>
              </a:lnSpc>
            </a:pPr>
            <a:r>
              <a:rPr lang="en-US" sz="2400" b="1" dirty="0" smtClean="0">
                <a:solidFill>
                  <a:schemeClr val="bg1"/>
                </a:solidFill>
              </a:rPr>
              <a:t>Shams El </a:t>
            </a:r>
            <a:r>
              <a:rPr lang="en-US" sz="2400" b="1" dirty="0" err="1" smtClean="0">
                <a:solidFill>
                  <a:schemeClr val="bg1"/>
                </a:solidFill>
              </a:rPr>
              <a:t>Arifeen</a:t>
            </a:r>
            <a:r>
              <a:rPr lang="en-US" sz="2400" b="1" dirty="0" smtClean="0">
                <a:solidFill>
                  <a:schemeClr val="bg1"/>
                </a:solidFill>
              </a:rPr>
              <a:t>, Tanvir Huda, Jahangir Khan</a:t>
            </a:r>
          </a:p>
          <a:p>
            <a:pPr>
              <a:lnSpc>
                <a:spcPct val="120000"/>
              </a:lnSpc>
            </a:pPr>
            <a:r>
              <a:rPr lang="en-US" sz="2000" dirty="0" smtClean="0">
                <a:solidFill>
                  <a:schemeClr val="bg1"/>
                </a:solidFill>
              </a:rPr>
              <a:t>International Centre for </a:t>
            </a:r>
            <a:r>
              <a:rPr lang="en-US" sz="2000" dirty="0" err="1" smtClean="0">
                <a:solidFill>
                  <a:schemeClr val="bg1"/>
                </a:solidFill>
              </a:rPr>
              <a:t>Diarrhoeal</a:t>
            </a:r>
            <a:r>
              <a:rPr lang="en-US" sz="2000" dirty="0" smtClean="0">
                <a:solidFill>
                  <a:schemeClr val="bg1"/>
                </a:solidFill>
              </a:rPr>
              <a:t> Disease Research, Bangladesh (ICDDR,B)</a:t>
            </a:r>
            <a:endParaRPr lang="en-US" sz="2400" dirty="0" smtClean="0">
              <a:solidFill>
                <a:schemeClr val="bg1"/>
              </a:solidFill>
            </a:endParaRPr>
          </a:p>
          <a:p>
            <a:pPr>
              <a:lnSpc>
                <a:spcPct val="120000"/>
              </a:lnSpc>
            </a:pPr>
            <a:r>
              <a:rPr lang="en-US" sz="2400" dirty="0" smtClean="0">
                <a:solidFill>
                  <a:schemeClr val="bg1"/>
                </a:solidFill>
              </a:rPr>
              <a:t>18 </a:t>
            </a:r>
            <a:r>
              <a:rPr lang="en-US" sz="2400" dirty="0" smtClean="0">
                <a:solidFill>
                  <a:schemeClr val="bg1"/>
                </a:solidFill>
              </a:rPr>
              <a:t>September, 2013</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Information System</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Heavily dependent on </a:t>
            </a:r>
            <a:r>
              <a:rPr lang="en-US" dirty="0"/>
              <a:t>periodic household surveys for measuring coverage of </a:t>
            </a:r>
            <a:r>
              <a:rPr lang="en-US" dirty="0" smtClean="0"/>
              <a:t>priority interventions</a:t>
            </a:r>
          </a:p>
          <a:p>
            <a:pPr lvl="1"/>
            <a:r>
              <a:rPr lang="en-US" dirty="0"/>
              <a:t>Bangladesh Demographic and Health Survey (BDHS)</a:t>
            </a:r>
          </a:p>
          <a:p>
            <a:pPr lvl="1"/>
            <a:r>
              <a:rPr lang="en-US" dirty="0"/>
              <a:t>Multiple Indicator Cluster Survey (MICS)</a:t>
            </a:r>
          </a:p>
          <a:p>
            <a:pPr lvl="1"/>
            <a:r>
              <a:rPr lang="en-US" dirty="0"/>
              <a:t>Bangladesh Health Facility Survey (HFS)</a:t>
            </a:r>
          </a:p>
          <a:p>
            <a:pPr lvl="1"/>
            <a:r>
              <a:rPr lang="en-US" dirty="0"/>
              <a:t>Bangladesh EPI Coverage Evaluation Survey (CES)</a:t>
            </a:r>
          </a:p>
          <a:p>
            <a:pPr lvl="1"/>
            <a:r>
              <a:rPr lang="en-US" dirty="0" smtClean="0"/>
              <a:t>Bangladesh </a:t>
            </a:r>
            <a:r>
              <a:rPr lang="en-US" dirty="0"/>
              <a:t>maternal Mortality and Health Care Survey (BMMS)</a:t>
            </a:r>
          </a:p>
          <a:p>
            <a:pPr lvl="1"/>
            <a:r>
              <a:rPr lang="en-US" dirty="0"/>
              <a:t>Utilization of Essential Service Delivery Survey (UESD</a:t>
            </a:r>
            <a:r>
              <a:rPr lang="en-US" dirty="0" smtClean="0"/>
              <a:t>)</a:t>
            </a:r>
          </a:p>
          <a:p>
            <a:pPr lvl="1"/>
            <a:r>
              <a:rPr lang="en-US" dirty="0" smtClean="0"/>
              <a:t>National Nutrition Survey</a:t>
            </a:r>
            <a:endParaRPr lang="en-US" dirty="0"/>
          </a:p>
          <a:p>
            <a:pPr lvl="1"/>
            <a:r>
              <a:rPr lang="en-US" dirty="0"/>
              <a:t>Bangladesh Urban Health Survey (UHS)</a:t>
            </a:r>
          </a:p>
          <a:p>
            <a:pPr lvl="1"/>
            <a:r>
              <a:rPr lang="en-US" dirty="0"/>
              <a:t>Non-Communicable Disease Risk Factor Survey Bangladesh</a:t>
            </a:r>
          </a:p>
          <a:p>
            <a:pPr lvl="1"/>
            <a:r>
              <a:rPr lang="en-US" dirty="0" smtClean="0"/>
              <a:t>Household </a:t>
            </a:r>
            <a:r>
              <a:rPr lang="en-US" dirty="0"/>
              <a:t>Income and Expenditure Survey (HIES) </a:t>
            </a:r>
            <a:endParaRPr lang="en-US" dirty="0" smtClean="0"/>
          </a:p>
          <a:p>
            <a:pPr lvl="1"/>
            <a:r>
              <a:rPr lang="en-US" dirty="0" smtClean="0"/>
              <a:t>National Health Accounts</a:t>
            </a:r>
            <a:endParaRPr lang="en-US" dirty="0"/>
          </a:p>
          <a:p>
            <a:pPr lvl="1"/>
            <a:endParaRPr lang="en-US" dirty="0"/>
          </a:p>
          <a:p>
            <a:endParaRPr lang="en-US" dirty="0"/>
          </a:p>
        </p:txBody>
      </p:sp>
    </p:spTree>
    <p:extLst>
      <p:ext uri="{BB962C8B-B14F-4D97-AF65-F5344CB8AC3E}">
        <p14:creationId xmlns:p14="http://schemas.microsoft.com/office/powerpoint/2010/main" val="1541581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Results Framework for </a:t>
            </a:r>
            <a:br>
              <a:rPr lang="en-US" dirty="0" smtClean="0">
                <a:solidFill>
                  <a:srgbClr val="FFFF00"/>
                </a:solidFill>
              </a:rPr>
            </a:br>
            <a:r>
              <a:rPr lang="en-US" dirty="0" smtClean="0">
                <a:solidFill>
                  <a:srgbClr val="FFFF00"/>
                </a:solidFill>
              </a:rPr>
              <a:t>HPNSDP 2011-2016</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8723867"/>
              </p:ext>
            </p:extLst>
          </p:nvPr>
        </p:nvGraphicFramePr>
        <p:xfrm>
          <a:off x="381000" y="1905000"/>
          <a:ext cx="8382000" cy="3756324"/>
        </p:xfrm>
        <a:graphic>
          <a:graphicData uri="http://schemas.openxmlformats.org/drawingml/2006/table">
            <a:tbl>
              <a:tblPr firstRow="1" bandRow="1">
                <a:tableStyleId>{5C22544A-7EE6-4342-B048-85BDC9FD1C3A}</a:tableStyleId>
              </a:tblPr>
              <a:tblGrid>
                <a:gridCol w="5867400"/>
                <a:gridCol w="2514600"/>
              </a:tblGrid>
              <a:tr h="49104">
                <a:tc>
                  <a:txBody>
                    <a:bodyPr/>
                    <a:lstStyle/>
                    <a:p>
                      <a:pPr marL="0" marR="0" algn="ctr">
                        <a:lnSpc>
                          <a:spcPct val="115000"/>
                        </a:lnSpc>
                        <a:spcBef>
                          <a:spcPts val="0"/>
                        </a:spcBef>
                        <a:spcAft>
                          <a:spcPts val="0"/>
                        </a:spcAft>
                      </a:pPr>
                      <a:r>
                        <a:rPr lang="en-US" sz="1800" b="1" dirty="0">
                          <a:latin typeface="Times New Roman"/>
                          <a:ea typeface="Calibri"/>
                          <a:cs typeface="Times New Roman"/>
                        </a:rPr>
                        <a:t>Goal Level Indicator</a:t>
                      </a:r>
                      <a:endParaRPr lang="en-US" sz="2000" dirty="0">
                        <a:latin typeface="Calibri"/>
                        <a:ea typeface="Calibri"/>
                        <a:cs typeface="Times New Roman"/>
                      </a:endParaRPr>
                    </a:p>
                  </a:txBody>
                  <a:tcPr marL="49707" marR="49707" marT="0" marB="0" anchor="ctr"/>
                </a:tc>
                <a:tc>
                  <a:txBody>
                    <a:bodyPr/>
                    <a:lstStyle/>
                    <a:p>
                      <a:pPr marL="0" marR="0" algn="ctr">
                        <a:lnSpc>
                          <a:spcPct val="115000"/>
                        </a:lnSpc>
                        <a:spcBef>
                          <a:spcPts val="0"/>
                        </a:spcBef>
                        <a:spcAft>
                          <a:spcPts val="0"/>
                        </a:spcAft>
                      </a:pPr>
                      <a:r>
                        <a:rPr lang="en-US" sz="1800" b="1" dirty="0">
                          <a:latin typeface="Times New Roman"/>
                          <a:ea typeface="Calibri"/>
                          <a:cs typeface="Times New Roman"/>
                        </a:rPr>
                        <a:t>Means </a:t>
                      </a:r>
                      <a:r>
                        <a:rPr lang="en-US" sz="1800" b="1" dirty="0" smtClean="0">
                          <a:latin typeface="Times New Roman"/>
                          <a:ea typeface="Calibri"/>
                          <a:cs typeface="Times New Roman"/>
                        </a:rPr>
                        <a:t>of </a:t>
                      </a:r>
                      <a:r>
                        <a:rPr lang="en-US" sz="1800" b="1" dirty="0">
                          <a:latin typeface="Times New Roman"/>
                          <a:ea typeface="Calibri"/>
                          <a:cs typeface="Times New Roman"/>
                        </a:rPr>
                        <a:t>Verification</a:t>
                      </a:r>
                      <a:endParaRPr lang="en-US" sz="2000" dirty="0">
                        <a:latin typeface="Calibri"/>
                        <a:ea typeface="Calibri"/>
                        <a:cs typeface="Times New Roman"/>
                      </a:endParaRPr>
                    </a:p>
                  </a:txBody>
                  <a:tcPr marL="49707" marR="49707" marT="0" marB="0" anchor="ctr"/>
                </a:tc>
              </a:tr>
              <a:tr h="430107">
                <a:tc>
                  <a:txBody>
                    <a:bodyPr/>
                    <a:lstStyle/>
                    <a:p>
                      <a:pPr marL="0" marR="0">
                        <a:lnSpc>
                          <a:spcPct val="115000"/>
                        </a:lnSpc>
                        <a:spcBef>
                          <a:spcPts val="0"/>
                        </a:spcBef>
                        <a:spcAft>
                          <a:spcPts val="0"/>
                        </a:spcAft>
                      </a:pPr>
                      <a:r>
                        <a:rPr lang="en-US" sz="1800" dirty="0">
                          <a:latin typeface="Times New Roman"/>
                          <a:ea typeface="Calibri"/>
                          <a:cs typeface="Times New Roman"/>
                        </a:rPr>
                        <a:t>Infant mortality rate</a:t>
                      </a:r>
                      <a:endParaRPr lang="en-US" sz="2000" dirty="0">
                        <a:latin typeface="Calibri"/>
                        <a:ea typeface="Calibri"/>
                        <a:cs typeface="Times New Roman"/>
                      </a:endParaRPr>
                    </a:p>
                  </a:txBody>
                  <a:tcPr marL="49707" marR="49707" marT="0" marB="0"/>
                </a:tc>
                <a:tc>
                  <a:txBody>
                    <a:bodyPr/>
                    <a:lstStyle/>
                    <a:p>
                      <a:pPr marL="0" marR="0" algn="just">
                        <a:lnSpc>
                          <a:spcPct val="115000"/>
                        </a:lnSpc>
                        <a:spcBef>
                          <a:spcPts val="0"/>
                        </a:spcBef>
                        <a:spcAft>
                          <a:spcPts val="0"/>
                        </a:spcAft>
                      </a:pPr>
                      <a:r>
                        <a:rPr lang="en-US" sz="1800">
                          <a:latin typeface="Times New Roman"/>
                          <a:ea typeface="Calibri"/>
                          <a:cs typeface="Times New Roman"/>
                        </a:rPr>
                        <a:t>BDHS</a:t>
                      </a:r>
                      <a:endParaRPr lang="en-US" sz="2000">
                        <a:latin typeface="Calibri"/>
                        <a:ea typeface="Calibri"/>
                        <a:cs typeface="Times New Roman"/>
                      </a:endParaRPr>
                    </a:p>
                  </a:txBody>
                  <a:tcPr marL="49707" marR="49707" marT="0" marB="0"/>
                </a:tc>
              </a:tr>
              <a:tr h="430107">
                <a:tc>
                  <a:txBody>
                    <a:bodyPr/>
                    <a:lstStyle/>
                    <a:p>
                      <a:pPr marL="0" marR="0">
                        <a:lnSpc>
                          <a:spcPct val="115000"/>
                        </a:lnSpc>
                        <a:spcBef>
                          <a:spcPts val="0"/>
                        </a:spcBef>
                        <a:spcAft>
                          <a:spcPts val="0"/>
                        </a:spcAft>
                      </a:pPr>
                      <a:r>
                        <a:rPr lang="en-US" sz="1800" dirty="0">
                          <a:latin typeface="Times New Roman"/>
                          <a:ea typeface="Calibri"/>
                          <a:cs typeface="Times New Roman"/>
                        </a:rPr>
                        <a:t>Under 5 mortality rate</a:t>
                      </a:r>
                      <a:endParaRPr lang="en-US" sz="2000" dirty="0">
                        <a:latin typeface="Calibri"/>
                        <a:ea typeface="Calibri"/>
                        <a:cs typeface="Times New Roman"/>
                      </a:endParaRPr>
                    </a:p>
                  </a:txBody>
                  <a:tcPr marL="49707" marR="49707" marT="0" marB="0"/>
                </a:tc>
                <a:tc>
                  <a:txBody>
                    <a:bodyPr/>
                    <a:lstStyle/>
                    <a:p>
                      <a:pPr marL="0" marR="0" algn="just">
                        <a:lnSpc>
                          <a:spcPct val="115000"/>
                        </a:lnSpc>
                        <a:spcBef>
                          <a:spcPts val="0"/>
                        </a:spcBef>
                        <a:spcAft>
                          <a:spcPts val="0"/>
                        </a:spcAft>
                      </a:pPr>
                      <a:r>
                        <a:rPr lang="en-US" sz="1800">
                          <a:latin typeface="Times New Roman"/>
                          <a:ea typeface="Calibri"/>
                          <a:cs typeface="Times New Roman"/>
                        </a:rPr>
                        <a:t>BDHS</a:t>
                      </a:r>
                      <a:endParaRPr lang="en-US" sz="2000">
                        <a:latin typeface="Calibri"/>
                        <a:ea typeface="Calibri"/>
                        <a:cs typeface="Times New Roman"/>
                      </a:endParaRPr>
                    </a:p>
                  </a:txBody>
                  <a:tcPr marL="49707" marR="49707" marT="0" marB="0"/>
                </a:tc>
              </a:tr>
              <a:tr h="430107">
                <a:tc>
                  <a:txBody>
                    <a:bodyPr/>
                    <a:lstStyle/>
                    <a:p>
                      <a:pPr marL="0" marR="0">
                        <a:lnSpc>
                          <a:spcPct val="115000"/>
                        </a:lnSpc>
                        <a:spcBef>
                          <a:spcPts val="0"/>
                        </a:spcBef>
                        <a:spcAft>
                          <a:spcPts val="0"/>
                        </a:spcAft>
                      </a:pPr>
                      <a:r>
                        <a:rPr lang="en-US" sz="1800" dirty="0">
                          <a:latin typeface="Times New Roman"/>
                          <a:ea typeface="Calibri"/>
                          <a:cs typeface="Times New Roman"/>
                        </a:rPr>
                        <a:t>Neonatal mortality rate </a:t>
                      </a:r>
                      <a:endParaRPr lang="en-US" sz="2000" dirty="0">
                        <a:latin typeface="Calibri"/>
                        <a:ea typeface="Calibri"/>
                        <a:cs typeface="Times New Roman"/>
                      </a:endParaRPr>
                    </a:p>
                  </a:txBody>
                  <a:tcPr marL="49707" marR="49707" marT="0" marB="0"/>
                </a:tc>
                <a:tc>
                  <a:txBody>
                    <a:bodyPr/>
                    <a:lstStyle/>
                    <a:p>
                      <a:pPr marL="0" marR="0" algn="just">
                        <a:lnSpc>
                          <a:spcPct val="115000"/>
                        </a:lnSpc>
                        <a:spcBef>
                          <a:spcPts val="0"/>
                        </a:spcBef>
                        <a:spcAft>
                          <a:spcPts val="0"/>
                        </a:spcAft>
                      </a:pPr>
                      <a:r>
                        <a:rPr lang="en-US" sz="1800">
                          <a:latin typeface="Times New Roman"/>
                          <a:ea typeface="Calibri"/>
                          <a:cs typeface="Times New Roman"/>
                        </a:rPr>
                        <a:t>BDHS</a:t>
                      </a:r>
                      <a:endParaRPr lang="en-US" sz="2000">
                        <a:latin typeface="Calibri"/>
                        <a:ea typeface="Calibri"/>
                        <a:cs typeface="Times New Roman"/>
                      </a:endParaRPr>
                    </a:p>
                  </a:txBody>
                  <a:tcPr marL="49707" marR="49707" marT="0" marB="0"/>
                </a:tc>
              </a:tr>
              <a:tr h="430107">
                <a:tc>
                  <a:txBody>
                    <a:bodyPr/>
                    <a:lstStyle/>
                    <a:p>
                      <a:pPr marL="0" marR="0">
                        <a:lnSpc>
                          <a:spcPct val="115000"/>
                        </a:lnSpc>
                        <a:spcBef>
                          <a:spcPts val="0"/>
                        </a:spcBef>
                        <a:spcAft>
                          <a:spcPts val="0"/>
                        </a:spcAft>
                      </a:pPr>
                      <a:r>
                        <a:rPr lang="en-US" sz="1800" dirty="0">
                          <a:latin typeface="Times New Roman"/>
                          <a:ea typeface="Calibri"/>
                          <a:cs typeface="Times New Roman"/>
                        </a:rPr>
                        <a:t>Maternal mortality ratio</a:t>
                      </a:r>
                      <a:endParaRPr lang="en-US" sz="2000" dirty="0">
                        <a:latin typeface="Calibri"/>
                        <a:ea typeface="Calibri"/>
                        <a:cs typeface="Times New Roman"/>
                      </a:endParaRPr>
                    </a:p>
                  </a:txBody>
                  <a:tcPr marL="49707" marR="49707" marT="0" marB="0"/>
                </a:tc>
                <a:tc>
                  <a:txBody>
                    <a:bodyPr/>
                    <a:lstStyle/>
                    <a:p>
                      <a:pPr marL="0" marR="0" algn="just">
                        <a:lnSpc>
                          <a:spcPct val="115000"/>
                        </a:lnSpc>
                        <a:spcBef>
                          <a:spcPts val="0"/>
                        </a:spcBef>
                        <a:spcAft>
                          <a:spcPts val="0"/>
                        </a:spcAft>
                      </a:pPr>
                      <a:r>
                        <a:rPr lang="en-US" sz="1800">
                          <a:latin typeface="Times New Roman"/>
                          <a:ea typeface="Calibri"/>
                          <a:cs typeface="Times New Roman"/>
                        </a:rPr>
                        <a:t>BDHS</a:t>
                      </a:r>
                      <a:endParaRPr lang="en-US" sz="2000">
                        <a:latin typeface="Calibri"/>
                        <a:ea typeface="Calibri"/>
                        <a:cs typeface="Times New Roman"/>
                      </a:endParaRPr>
                    </a:p>
                  </a:txBody>
                  <a:tcPr marL="49707" marR="49707" marT="0" marB="0"/>
                </a:tc>
              </a:tr>
              <a:tr h="430107">
                <a:tc>
                  <a:txBody>
                    <a:bodyPr/>
                    <a:lstStyle/>
                    <a:p>
                      <a:pPr marL="0" marR="0">
                        <a:lnSpc>
                          <a:spcPct val="115000"/>
                        </a:lnSpc>
                        <a:spcBef>
                          <a:spcPts val="0"/>
                        </a:spcBef>
                        <a:spcAft>
                          <a:spcPts val="0"/>
                        </a:spcAft>
                      </a:pPr>
                      <a:r>
                        <a:rPr lang="en-US" sz="1800" dirty="0">
                          <a:latin typeface="Times New Roman"/>
                          <a:ea typeface="Calibri"/>
                          <a:cs typeface="Times New Roman"/>
                        </a:rPr>
                        <a:t>Total fertility rate</a:t>
                      </a:r>
                      <a:endParaRPr lang="en-US" sz="2000" dirty="0">
                        <a:latin typeface="Calibri"/>
                        <a:ea typeface="Calibri"/>
                        <a:cs typeface="Times New Roman"/>
                      </a:endParaRPr>
                    </a:p>
                  </a:txBody>
                  <a:tcPr marL="49707" marR="49707" marT="0" marB="0"/>
                </a:tc>
                <a:tc>
                  <a:txBody>
                    <a:bodyPr/>
                    <a:lstStyle/>
                    <a:p>
                      <a:pPr marL="0" marR="0" algn="just">
                        <a:lnSpc>
                          <a:spcPct val="115000"/>
                        </a:lnSpc>
                        <a:spcBef>
                          <a:spcPts val="0"/>
                        </a:spcBef>
                        <a:spcAft>
                          <a:spcPts val="0"/>
                        </a:spcAft>
                      </a:pPr>
                      <a:r>
                        <a:rPr lang="en-US" sz="1800">
                          <a:latin typeface="Times New Roman"/>
                          <a:ea typeface="Calibri"/>
                          <a:cs typeface="Times New Roman"/>
                        </a:rPr>
                        <a:t>BDHS</a:t>
                      </a:r>
                      <a:endParaRPr lang="en-US" sz="2000">
                        <a:latin typeface="Calibri"/>
                        <a:ea typeface="Calibri"/>
                        <a:cs typeface="Times New Roman"/>
                      </a:endParaRPr>
                    </a:p>
                  </a:txBody>
                  <a:tcPr marL="49707" marR="49707" marT="0" marB="0"/>
                </a:tc>
              </a:tr>
              <a:tr h="430107">
                <a:tc>
                  <a:txBody>
                    <a:bodyPr/>
                    <a:lstStyle/>
                    <a:p>
                      <a:pPr marL="0" marR="0">
                        <a:lnSpc>
                          <a:spcPct val="115000"/>
                        </a:lnSpc>
                        <a:spcBef>
                          <a:spcPts val="0"/>
                        </a:spcBef>
                        <a:spcAft>
                          <a:spcPts val="0"/>
                        </a:spcAft>
                      </a:pPr>
                      <a:r>
                        <a:rPr lang="en-US" sz="1800" dirty="0">
                          <a:latin typeface="Times New Roman"/>
                          <a:ea typeface="Calibri"/>
                          <a:cs typeface="Times New Roman"/>
                        </a:rPr>
                        <a:t>Childhood stunting prevalence </a:t>
                      </a:r>
                      <a:endParaRPr lang="en-US" sz="2000" dirty="0">
                        <a:latin typeface="Calibri"/>
                        <a:ea typeface="Calibri"/>
                        <a:cs typeface="Times New Roman"/>
                      </a:endParaRPr>
                    </a:p>
                  </a:txBody>
                  <a:tcPr marL="49707" marR="49707" marT="0" marB="0"/>
                </a:tc>
                <a:tc>
                  <a:txBody>
                    <a:bodyPr/>
                    <a:lstStyle/>
                    <a:p>
                      <a:pPr marL="0" marR="0" algn="just">
                        <a:lnSpc>
                          <a:spcPct val="115000"/>
                        </a:lnSpc>
                        <a:spcBef>
                          <a:spcPts val="0"/>
                        </a:spcBef>
                        <a:spcAft>
                          <a:spcPts val="0"/>
                        </a:spcAft>
                      </a:pPr>
                      <a:r>
                        <a:rPr lang="en-US" sz="1800">
                          <a:latin typeface="Times New Roman"/>
                          <a:ea typeface="Calibri"/>
                          <a:cs typeface="Times New Roman"/>
                        </a:rPr>
                        <a:t>BDHS</a:t>
                      </a:r>
                      <a:endParaRPr lang="en-US" sz="2000">
                        <a:latin typeface="Calibri"/>
                        <a:ea typeface="Calibri"/>
                        <a:cs typeface="Times New Roman"/>
                      </a:endParaRPr>
                    </a:p>
                  </a:txBody>
                  <a:tcPr marL="49707" marR="49707" marT="0" marB="0"/>
                </a:tc>
              </a:tr>
              <a:tr h="430107">
                <a:tc>
                  <a:txBody>
                    <a:bodyPr/>
                    <a:lstStyle/>
                    <a:p>
                      <a:pPr marL="0" marR="0">
                        <a:lnSpc>
                          <a:spcPct val="115000"/>
                        </a:lnSpc>
                        <a:spcBef>
                          <a:spcPts val="0"/>
                        </a:spcBef>
                        <a:spcAft>
                          <a:spcPts val="0"/>
                        </a:spcAft>
                      </a:pPr>
                      <a:r>
                        <a:rPr lang="en-US" sz="1800" dirty="0">
                          <a:latin typeface="Times New Roman"/>
                          <a:ea typeface="Calibri"/>
                          <a:cs typeface="Times New Roman"/>
                        </a:rPr>
                        <a:t>Childhood underweight prevalence</a:t>
                      </a:r>
                      <a:endParaRPr lang="en-US" sz="2000" dirty="0">
                        <a:latin typeface="Calibri"/>
                        <a:ea typeface="Calibri"/>
                        <a:cs typeface="Times New Roman"/>
                      </a:endParaRPr>
                    </a:p>
                  </a:txBody>
                  <a:tcPr marL="49707" marR="49707" marT="0" marB="0"/>
                </a:tc>
                <a:tc>
                  <a:txBody>
                    <a:bodyPr/>
                    <a:lstStyle/>
                    <a:p>
                      <a:pPr marL="0" marR="0" algn="just">
                        <a:lnSpc>
                          <a:spcPct val="115000"/>
                        </a:lnSpc>
                        <a:spcBef>
                          <a:spcPts val="0"/>
                        </a:spcBef>
                        <a:spcAft>
                          <a:spcPts val="0"/>
                        </a:spcAft>
                      </a:pPr>
                      <a:r>
                        <a:rPr lang="en-US" sz="1800">
                          <a:latin typeface="Times New Roman"/>
                          <a:ea typeface="Calibri"/>
                          <a:cs typeface="Times New Roman"/>
                        </a:rPr>
                        <a:t>BDHS</a:t>
                      </a:r>
                      <a:endParaRPr lang="en-US" sz="2000">
                        <a:latin typeface="Calibri"/>
                        <a:ea typeface="Calibri"/>
                        <a:cs typeface="Times New Roman"/>
                      </a:endParaRPr>
                    </a:p>
                  </a:txBody>
                  <a:tcPr marL="49707" marR="49707" marT="0" marB="0"/>
                </a:tc>
              </a:tr>
              <a:tr h="430107">
                <a:tc>
                  <a:txBody>
                    <a:bodyPr/>
                    <a:lstStyle/>
                    <a:p>
                      <a:pPr marL="0" marR="0">
                        <a:lnSpc>
                          <a:spcPct val="115000"/>
                        </a:lnSpc>
                        <a:spcBef>
                          <a:spcPts val="0"/>
                        </a:spcBef>
                        <a:spcAft>
                          <a:spcPts val="0"/>
                        </a:spcAft>
                      </a:pPr>
                      <a:r>
                        <a:rPr lang="en-US" sz="1800" dirty="0">
                          <a:latin typeface="Times New Roman"/>
                          <a:ea typeface="Calibri"/>
                          <a:cs typeface="Times New Roman"/>
                        </a:rPr>
                        <a:t>Prevalence of HIV in MARP</a:t>
                      </a:r>
                      <a:endParaRPr lang="en-US" sz="2000" dirty="0">
                        <a:latin typeface="Calibri"/>
                        <a:ea typeface="Calibri"/>
                        <a:cs typeface="Times New Roman"/>
                      </a:endParaRPr>
                    </a:p>
                  </a:txBody>
                  <a:tcPr marL="49707" marR="49707" marT="0" marB="0"/>
                </a:tc>
                <a:tc>
                  <a:txBody>
                    <a:bodyPr/>
                    <a:lstStyle/>
                    <a:p>
                      <a:pPr marL="0" marR="0">
                        <a:lnSpc>
                          <a:spcPct val="115000"/>
                        </a:lnSpc>
                        <a:spcBef>
                          <a:spcPts val="0"/>
                        </a:spcBef>
                        <a:spcAft>
                          <a:spcPts val="0"/>
                        </a:spcAft>
                      </a:pPr>
                      <a:r>
                        <a:rPr lang="en-US" sz="1800" dirty="0" err="1">
                          <a:latin typeface="Times New Roman"/>
                          <a:ea typeface="Calibri"/>
                          <a:cs typeface="Times New Roman"/>
                        </a:rPr>
                        <a:t>Sero</a:t>
                      </a:r>
                      <a:r>
                        <a:rPr lang="en-US" sz="1800" dirty="0">
                          <a:latin typeface="Times New Roman"/>
                          <a:ea typeface="Calibri"/>
                          <a:cs typeface="Times New Roman"/>
                        </a:rPr>
                        <a:t>-Surveillance Survey </a:t>
                      </a:r>
                      <a:endParaRPr lang="en-US" sz="2000" dirty="0">
                        <a:latin typeface="Calibri"/>
                        <a:ea typeface="Calibri"/>
                        <a:cs typeface="Times New Roman"/>
                      </a:endParaRPr>
                    </a:p>
                  </a:txBody>
                  <a:tcPr marL="49707" marR="49707" marT="0" marB="0"/>
                </a:tc>
              </a:tr>
            </a:tbl>
          </a:graphicData>
        </a:graphic>
      </p:graphicFrame>
    </p:spTree>
    <p:extLst>
      <p:ext uri="{BB962C8B-B14F-4D97-AF65-F5344CB8AC3E}">
        <p14:creationId xmlns:p14="http://schemas.microsoft.com/office/powerpoint/2010/main" val="2823914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Results Framework for </a:t>
            </a:r>
            <a:br>
              <a:rPr lang="en-US" dirty="0" smtClean="0">
                <a:solidFill>
                  <a:srgbClr val="FFFF00"/>
                </a:solidFill>
              </a:rPr>
            </a:br>
            <a:r>
              <a:rPr lang="en-US" dirty="0" smtClean="0">
                <a:solidFill>
                  <a:srgbClr val="FFFF00"/>
                </a:solidFill>
              </a:rPr>
              <a:t>HPNSDP 2011-2016</a:t>
            </a:r>
            <a:endParaRPr lang="en-US" dirty="0">
              <a:solidFill>
                <a:srgbClr val="FFFF00"/>
              </a:solidFill>
            </a:endParaRPr>
          </a:p>
        </p:txBody>
      </p:sp>
      <p:sp>
        <p:nvSpPr>
          <p:cNvPr id="7168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682"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83" name="Rectangle 3"/>
          <p:cNvSpPr>
            <a:spLocks noChangeArrowheads="1"/>
          </p:cNvSpPr>
          <p:nvPr/>
        </p:nvSpPr>
        <p:spPr bwMode="auto">
          <a:xfrm>
            <a:off x="0" y="793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hlinkClick r:id=""/>
              </a:rPr>
              <a:t>[</a:t>
            </a:r>
            <a:r>
              <a:rPr kumimoji="0" lang="en-US" sz="800" b="0" i="0" u="none" strike="noStrike" cap="none" normalizeH="0" baseline="30000" smtClean="0" bmk="">
                <a:ln>
                  <a:noFill/>
                </a:ln>
                <a:solidFill>
                  <a:schemeClr val="tx1"/>
                </a:solidFill>
                <a:effectLst/>
                <a:latin typeface="Times New Roman" pitchFamily="18" charset="0"/>
                <a:ea typeface="Calibri" pitchFamily="34" charset="0"/>
                <a:cs typeface="Times New Roman" pitchFamily="18" charset="0"/>
                <a:hlinkClick r:id=""/>
              </a:rPr>
              <a:t>1]</a:t>
            </a:r>
            <a:r>
              <a:rPr kumimoji="0" lang="en-US" sz="800" b="0" i="0" u="none" strike="noStrike" cap="none" normalizeH="0" baseline="0" smtClean="0" bmk="">
                <a:ln>
                  <a:noFill/>
                </a:ln>
                <a:solidFill>
                  <a:schemeClr val="tx1"/>
                </a:solidFill>
                <a:effectLst/>
                <a:latin typeface="Times New Roman" pitchFamily="18" charset="0"/>
                <a:ea typeface="Calibri" pitchFamily="34" charset="0"/>
                <a:cs typeface="Times New Roman" pitchFamily="18" charset="0"/>
              </a:rPr>
              <a:t> Note for definition of improved: DSF upazilas that are “means-tested,” i.e. women need to meet specific criteria to be eligible for the voucher program</a:t>
            </a:r>
            <a:endParaRPr kumimoji="0" lang="en-US" sz="9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30000" smtClean="0" bmk="">
                <a:ln>
                  <a:noFill/>
                </a:ln>
                <a:solidFill>
                  <a:schemeClr val="tx1"/>
                </a:solidFill>
                <a:effectLst/>
                <a:latin typeface="Times New Roman" pitchFamily="18" charset="0"/>
                <a:ea typeface="Calibri" pitchFamily="34" charset="0"/>
                <a:cs typeface="Times New Roman" pitchFamily="18" charset="0"/>
                <a:hlinkClick r:id=""/>
              </a:rPr>
              <a:t>[2]</a:t>
            </a:r>
            <a:r>
              <a:rPr kumimoji="0" lang="en-US" sz="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In 2006, MOHFW decided to upgrade 1,495 UH&amp;FWCs to provide basic EmOC [Source: Mridha et al. (2009) Public-sector Maternal Health Programmes and Services for Rural Bangladesh, J Health Popul Nutr 27(2):124-138]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Content Placeholder 3"/>
          <p:cNvGraphicFramePr>
            <a:graphicFrameLocks/>
          </p:cNvGraphicFramePr>
          <p:nvPr/>
        </p:nvGraphicFramePr>
        <p:xfrm>
          <a:off x="228600" y="1524000"/>
          <a:ext cx="8763000" cy="4678172"/>
        </p:xfrm>
        <a:graphic>
          <a:graphicData uri="http://schemas.openxmlformats.org/drawingml/2006/table">
            <a:tbl>
              <a:tblPr firstRow="1" bandRow="1">
                <a:tableStyleId>{5C22544A-7EE6-4342-B048-85BDC9FD1C3A}</a:tableStyleId>
              </a:tblPr>
              <a:tblGrid>
                <a:gridCol w="6324600"/>
                <a:gridCol w="2438400"/>
              </a:tblGrid>
              <a:tr h="285497">
                <a:tc>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Service Delivery Indicators</a:t>
                      </a:r>
                      <a:endParaRPr lang="en-US" sz="2000" dirty="0">
                        <a:latin typeface="Calibri"/>
                        <a:ea typeface="Calibri"/>
                        <a:cs typeface="Times New Roman"/>
                      </a:endParaRPr>
                    </a:p>
                  </a:txBody>
                  <a:tcPr marL="49707" marR="49707" marT="0" marB="0" anchor="ctr"/>
                </a:tc>
                <a:tc>
                  <a:txBody>
                    <a:bodyPr/>
                    <a:lstStyle/>
                    <a:p>
                      <a:pPr marL="0" marR="0" algn="ctr">
                        <a:lnSpc>
                          <a:spcPct val="115000"/>
                        </a:lnSpc>
                        <a:spcBef>
                          <a:spcPts val="0"/>
                        </a:spcBef>
                        <a:spcAft>
                          <a:spcPts val="0"/>
                        </a:spcAft>
                      </a:pPr>
                      <a:r>
                        <a:rPr lang="en-US" sz="1800" b="1" dirty="0">
                          <a:latin typeface="Times New Roman"/>
                          <a:ea typeface="Calibri"/>
                          <a:cs typeface="Times New Roman"/>
                        </a:rPr>
                        <a:t>Means </a:t>
                      </a:r>
                      <a:r>
                        <a:rPr lang="en-US" sz="1800" b="1" dirty="0" smtClean="0">
                          <a:latin typeface="Times New Roman"/>
                          <a:ea typeface="Calibri"/>
                          <a:cs typeface="Times New Roman"/>
                        </a:rPr>
                        <a:t>of </a:t>
                      </a:r>
                      <a:r>
                        <a:rPr lang="en-US" sz="1800" b="1" dirty="0">
                          <a:latin typeface="Times New Roman"/>
                          <a:ea typeface="Calibri"/>
                          <a:cs typeface="Times New Roman"/>
                        </a:rPr>
                        <a:t>Verification</a:t>
                      </a:r>
                      <a:endParaRPr lang="en-US" sz="2000" dirty="0">
                        <a:latin typeface="Calibri"/>
                        <a:ea typeface="Calibri"/>
                        <a:cs typeface="Times New Roman"/>
                      </a:endParaRPr>
                    </a:p>
                  </a:txBody>
                  <a:tcPr marL="49707" marR="49707" marT="0" marB="0" anchor="ctr"/>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 of </a:t>
                      </a:r>
                      <a:r>
                        <a:rPr lang="en-US" sz="1400" dirty="0" smtClean="0">
                          <a:latin typeface="Times New Roman"/>
                          <a:ea typeface="Calibri"/>
                          <a:cs typeface="Times New Roman"/>
                        </a:rPr>
                        <a:t>deliveries </a:t>
                      </a:r>
                      <a:r>
                        <a:rPr lang="en-US" sz="1400" dirty="0">
                          <a:latin typeface="Times New Roman"/>
                          <a:ea typeface="Calibri"/>
                          <a:cs typeface="Times New Roman"/>
                        </a:rPr>
                        <a:t>by skilled birth attendant</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Antenatal care coverage (at least 4 visits)</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Postnatal care within 48 hours (at least 1 visit)</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Contraceptive prevalence </a:t>
                      </a:r>
                      <a:r>
                        <a:rPr lang="en-US" sz="1400" dirty="0" smtClean="0">
                          <a:latin typeface="Times New Roman"/>
                          <a:ea typeface="Calibri"/>
                          <a:cs typeface="Times New Roman"/>
                        </a:rPr>
                        <a:t>rate</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Unmet need for FP</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Measles Immunization Coverage by 12 months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Calibri"/>
                          <a:cs typeface="Times New Roman"/>
                        </a:rPr>
                        <a:t>CES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smtClean="0">
                          <a:latin typeface="Times New Roman"/>
                          <a:ea typeface="Calibri"/>
                          <a:cs typeface="Times New Roman"/>
                        </a:rPr>
                        <a:t>Under-5 children with </a:t>
                      </a:r>
                      <a:r>
                        <a:rPr lang="en-US" sz="1400" dirty="0">
                          <a:latin typeface="Times New Roman"/>
                          <a:ea typeface="Calibri"/>
                          <a:cs typeface="Times New Roman"/>
                        </a:rPr>
                        <a:t>pneumonia receiving antibiotics</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smtClean="0">
                          <a:latin typeface="Times New Roman"/>
                          <a:ea typeface="Calibri"/>
                          <a:cs typeface="Times New Roman"/>
                        </a:rPr>
                        <a:t>Under-5 children receiving </a:t>
                      </a:r>
                      <a:r>
                        <a:rPr lang="en-US" sz="1400" dirty="0">
                          <a:latin typeface="Times New Roman"/>
                          <a:ea typeface="Calibri"/>
                          <a:cs typeface="Times New Roman"/>
                        </a:rPr>
                        <a:t>Vitamin A supplementation in the last 6 months</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solidFill>
                            <a:srgbClr val="FF0000"/>
                          </a:solidFill>
                          <a:latin typeface="Times New Roman"/>
                          <a:ea typeface="Calibri"/>
                          <a:cs typeface="Times New Roman"/>
                        </a:rPr>
                        <a:t>TB case detection rate</a:t>
                      </a:r>
                      <a:endParaRPr lang="en-US" sz="1800" dirty="0">
                        <a:solidFill>
                          <a:srgbClr val="FF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Times New Roman"/>
                          <a:ea typeface="Calibri"/>
                          <a:cs typeface="Times New Roman"/>
                        </a:rPr>
                        <a:t>NT Program</a:t>
                      </a:r>
                      <a:endParaRPr lang="en-US" sz="1800" dirty="0">
                        <a:solidFill>
                          <a:srgbClr val="FF0000"/>
                        </a:solidFill>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Proportion of births in health facilities by wealth quintiles</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Use of modern contraceptives in low performing areas</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solidFill>
                            <a:srgbClr val="FF0000"/>
                          </a:solidFill>
                          <a:latin typeface="Times New Roman"/>
                          <a:ea typeface="Calibri"/>
                          <a:cs typeface="Times New Roman"/>
                        </a:rPr>
                        <a:t># of </a:t>
                      </a:r>
                      <a:r>
                        <a:rPr lang="en-US" sz="1400" dirty="0" err="1">
                          <a:solidFill>
                            <a:srgbClr val="FF0000"/>
                          </a:solidFill>
                          <a:latin typeface="Times New Roman"/>
                          <a:ea typeface="Calibri"/>
                          <a:cs typeface="Times New Roman"/>
                        </a:rPr>
                        <a:t>upazilas</a:t>
                      </a:r>
                      <a:r>
                        <a:rPr lang="en-US" sz="1400" dirty="0">
                          <a:solidFill>
                            <a:srgbClr val="FF0000"/>
                          </a:solidFill>
                          <a:latin typeface="Times New Roman"/>
                          <a:ea typeface="Calibri"/>
                          <a:cs typeface="Times New Roman"/>
                        </a:rPr>
                        <a:t> with </a:t>
                      </a:r>
                      <a:r>
                        <a:rPr lang="en-US" sz="1400" dirty="0" smtClean="0">
                          <a:solidFill>
                            <a:srgbClr val="FF0000"/>
                          </a:solidFill>
                          <a:latin typeface="Times New Roman"/>
                          <a:ea typeface="Calibri"/>
                          <a:cs typeface="Times New Roman"/>
                        </a:rPr>
                        <a:t>improved </a:t>
                      </a:r>
                      <a:r>
                        <a:rPr lang="en-US" sz="1400" dirty="0">
                          <a:solidFill>
                            <a:srgbClr val="FF0000"/>
                          </a:solidFill>
                          <a:latin typeface="Times New Roman"/>
                          <a:ea typeface="Calibri"/>
                          <a:cs typeface="Times New Roman"/>
                        </a:rPr>
                        <a:t>voucher scheme for </a:t>
                      </a:r>
                      <a:r>
                        <a:rPr lang="en-US" sz="1400" dirty="0" smtClean="0">
                          <a:solidFill>
                            <a:srgbClr val="FF0000"/>
                          </a:solidFill>
                          <a:latin typeface="Times New Roman"/>
                          <a:ea typeface="Calibri"/>
                          <a:cs typeface="Times New Roman"/>
                        </a:rPr>
                        <a:t>institutional </a:t>
                      </a:r>
                      <a:r>
                        <a:rPr lang="en-US" sz="1400" dirty="0">
                          <a:solidFill>
                            <a:srgbClr val="FF0000"/>
                          </a:solidFill>
                          <a:latin typeface="Times New Roman"/>
                          <a:ea typeface="Calibri"/>
                          <a:cs typeface="Times New Roman"/>
                        </a:rPr>
                        <a:t>deliveries</a:t>
                      </a:r>
                      <a:endParaRPr lang="en-US" sz="1800" dirty="0">
                        <a:solidFill>
                          <a:srgbClr val="FF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Times New Roman"/>
                          <a:ea typeface="Calibri"/>
                          <a:cs typeface="Times New Roman"/>
                        </a:rPr>
                        <a:t>DSF Monitoring Reports</a:t>
                      </a:r>
                      <a:endParaRPr lang="en-US" sz="1800" dirty="0">
                        <a:solidFill>
                          <a:srgbClr val="FF0000"/>
                        </a:solidFill>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Rate of exclusive breastfeeding in infants up to 6 months</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 of children 6-23 months fed with appropriate </a:t>
                      </a:r>
                      <a:r>
                        <a:rPr lang="en-US" sz="1400" dirty="0" smtClean="0">
                          <a:latin typeface="Times New Roman"/>
                          <a:ea typeface="Calibri"/>
                          <a:cs typeface="Times New Roman"/>
                        </a:rPr>
                        <a:t>IYCF </a:t>
                      </a:r>
                      <a:r>
                        <a:rPr lang="en-US" sz="1400" dirty="0">
                          <a:latin typeface="Times New Roman"/>
                          <a:ea typeface="Calibri"/>
                          <a:cs typeface="Times New Roman"/>
                        </a:rPr>
                        <a:t>practices</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latin typeface="Times New Roman"/>
                          <a:ea typeface="Calibri"/>
                          <a:cs typeface="Times New Roman"/>
                        </a:rPr>
                        <a:t>BDHS</a:t>
                      </a:r>
                      <a:endParaRPr lang="en-US" sz="1800" dirty="0">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solidFill>
                            <a:srgbClr val="FF0000"/>
                          </a:solidFill>
                          <a:latin typeface="Times New Roman"/>
                          <a:ea typeface="Calibri"/>
                          <a:cs typeface="Times New Roman"/>
                        </a:rPr>
                        <a:t># of Community Clinics </a:t>
                      </a:r>
                      <a:r>
                        <a:rPr lang="en-US" sz="1400" dirty="0" smtClean="0">
                          <a:solidFill>
                            <a:srgbClr val="FF0000"/>
                          </a:solidFill>
                          <a:latin typeface="Times New Roman"/>
                          <a:ea typeface="Calibri"/>
                          <a:cs typeface="Times New Roman"/>
                        </a:rPr>
                        <a:t>with </a:t>
                      </a:r>
                      <a:r>
                        <a:rPr lang="en-US" sz="1400" dirty="0">
                          <a:solidFill>
                            <a:srgbClr val="FF0000"/>
                          </a:solidFill>
                          <a:latin typeface="Times New Roman"/>
                          <a:ea typeface="Calibri"/>
                          <a:cs typeface="Times New Roman"/>
                        </a:rPr>
                        <a:t>increasing number of service contacts over time</a:t>
                      </a:r>
                      <a:endParaRPr lang="en-US" sz="1800" dirty="0">
                        <a:solidFill>
                          <a:srgbClr val="FF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latin typeface="Times New Roman"/>
                          <a:ea typeface="Calibri"/>
                          <a:cs typeface="Times New Roman"/>
                        </a:rPr>
                        <a:t>Project MIS</a:t>
                      </a:r>
                      <a:endParaRPr lang="en-US" sz="1800" dirty="0">
                        <a:solidFill>
                          <a:srgbClr val="FF0000"/>
                        </a:solidFill>
                        <a:latin typeface="Calibri"/>
                        <a:ea typeface="Calibri"/>
                        <a:cs typeface="Times New Roman"/>
                      </a:endParaRPr>
                    </a:p>
                  </a:txBody>
                  <a:tcPr marL="68580" marR="68580" marT="0" marB="0"/>
                </a:tc>
              </a:tr>
              <a:tr h="272669">
                <a:tc>
                  <a:txBody>
                    <a:bodyPr/>
                    <a:lstStyle/>
                    <a:p>
                      <a:pPr marL="0" marR="0">
                        <a:lnSpc>
                          <a:spcPct val="115000"/>
                        </a:lnSpc>
                        <a:spcBef>
                          <a:spcPts val="0"/>
                        </a:spcBef>
                        <a:spcAft>
                          <a:spcPts val="0"/>
                        </a:spcAft>
                      </a:pPr>
                      <a:r>
                        <a:rPr lang="en-US" sz="1400" dirty="0">
                          <a:latin typeface="Times New Roman"/>
                          <a:ea typeface="Calibri"/>
                          <a:cs typeface="Times New Roman"/>
                        </a:rPr>
                        <a:t>% of upgraded union-level facilities </a:t>
                      </a:r>
                      <a:r>
                        <a:rPr lang="en-US" sz="1400" dirty="0" smtClean="0">
                          <a:latin typeface="Times New Roman"/>
                          <a:ea typeface="Calibri"/>
                          <a:cs typeface="Times New Roman"/>
                        </a:rPr>
                        <a:t>able to provide </a:t>
                      </a:r>
                      <a:r>
                        <a:rPr lang="en-US" sz="1400" dirty="0">
                          <a:latin typeface="Times New Roman"/>
                          <a:ea typeface="Calibri"/>
                          <a:cs typeface="Times New Roman"/>
                        </a:rPr>
                        <a:t>basic </a:t>
                      </a:r>
                      <a:r>
                        <a:rPr lang="en-US" sz="1400" dirty="0" err="1">
                          <a:latin typeface="Times New Roman"/>
                          <a:ea typeface="Calibri"/>
                          <a:cs typeface="Times New Roman"/>
                        </a:rPr>
                        <a:t>EmOC</a:t>
                      </a:r>
                      <a:r>
                        <a:rPr lang="en-US" sz="1400" dirty="0">
                          <a:latin typeface="Times New Roman"/>
                          <a:ea typeface="Calibri"/>
                          <a:cs typeface="Times New Roman"/>
                        </a:rPr>
                        <a:t> services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Calibri"/>
                          <a:cs typeface="Times New Roman"/>
                        </a:rPr>
                        <a:t>Health Facility Survey</a:t>
                      </a:r>
                      <a:endParaRPr lang="en-US" sz="18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73580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Routine Information </a:t>
            </a:r>
            <a:r>
              <a:rPr lang="en-US" dirty="0">
                <a:solidFill>
                  <a:srgbClr val="FFFF00"/>
                </a:solidFill>
              </a:rPr>
              <a:t>System</a:t>
            </a:r>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FF"/>
                </a:solidFill>
              </a:rPr>
              <a:t>Routine </a:t>
            </a:r>
            <a:r>
              <a:rPr lang="en-US" dirty="0">
                <a:solidFill>
                  <a:srgbClr val="FFFFFF"/>
                </a:solidFill>
              </a:rPr>
              <a:t>health information system is still very weak </a:t>
            </a:r>
            <a:r>
              <a:rPr lang="en-US" dirty="0" smtClean="0">
                <a:solidFill>
                  <a:srgbClr val="FFFFFF"/>
                </a:solidFill>
              </a:rPr>
              <a:t>( EPI MIS being the only exception)</a:t>
            </a:r>
          </a:p>
          <a:p>
            <a:pPr marL="914400" lvl="3" indent="-457200">
              <a:spcBef>
                <a:spcPts val="1200"/>
              </a:spcBef>
              <a:buFont typeface="Wingdings" pitchFamily="2" charset="2"/>
              <a:buChar char="§"/>
            </a:pPr>
            <a:r>
              <a:rPr lang="en-US" sz="3200" dirty="0" smtClean="0">
                <a:solidFill>
                  <a:srgbClr val="FFFFFF"/>
                </a:solidFill>
              </a:rPr>
              <a:t>Paper based</a:t>
            </a:r>
          </a:p>
          <a:p>
            <a:pPr marL="914400" lvl="3" indent="-457200">
              <a:spcBef>
                <a:spcPts val="1200"/>
              </a:spcBef>
              <a:buFont typeface="Wingdings" pitchFamily="2" charset="2"/>
              <a:buChar char="§"/>
            </a:pPr>
            <a:r>
              <a:rPr lang="en-US" sz="3200" dirty="0" smtClean="0">
                <a:solidFill>
                  <a:srgbClr val="FFFFFF"/>
                </a:solidFill>
              </a:rPr>
              <a:t>Multiple parallel system</a:t>
            </a:r>
          </a:p>
          <a:p>
            <a:pPr marL="914400" lvl="3" indent="-457200">
              <a:spcBef>
                <a:spcPts val="1200"/>
              </a:spcBef>
              <a:buFont typeface="Wingdings" pitchFamily="2" charset="2"/>
              <a:buChar char="§"/>
            </a:pPr>
            <a:r>
              <a:rPr lang="en-US" sz="3200" dirty="0" smtClean="0">
                <a:solidFill>
                  <a:srgbClr val="FFFFFF"/>
                </a:solidFill>
              </a:rPr>
              <a:t>Unable to </a:t>
            </a:r>
            <a:r>
              <a:rPr lang="en-US" sz="3200" dirty="0">
                <a:solidFill>
                  <a:srgbClr val="FFFFFF"/>
                </a:solidFill>
              </a:rPr>
              <a:t>measure priority </a:t>
            </a:r>
            <a:r>
              <a:rPr lang="en-US" sz="3200" dirty="0" smtClean="0">
                <a:solidFill>
                  <a:srgbClr val="FFFFFF"/>
                </a:solidFill>
              </a:rPr>
              <a:t>service indicators</a:t>
            </a:r>
            <a:endParaRPr lang="en-US" sz="3200" dirty="0">
              <a:solidFill>
                <a:srgbClr val="FFFFFF"/>
              </a:solidFill>
            </a:endParaRPr>
          </a:p>
          <a:p>
            <a:pPr marL="914400" lvl="3" indent="-457200">
              <a:spcBef>
                <a:spcPts val="1200"/>
              </a:spcBef>
              <a:buFont typeface="Wingdings" pitchFamily="2" charset="2"/>
              <a:buChar char="§"/>
            </a:pPr>
            <a:r>
              <a:rPr lang="en-US" sz="3200" dirty="0">
                <a:solidFill>
                  <a:srgbClr val="FFFFFF"/>
                </a:solidFill>
              </a:rPr>
              <a:t>R</a:t>
            </a:r>
            <a:r>
              <a:rPr lang="en-US" sz="3200" dirty="0" smtClean="0">
                <a:solidFill>
                  <a:srgbClr val="FFFFFF"/>
                </a:solidFill>
              </a:rPr>
              <a:t>edundant MIS </a:t>
            </a:r>
            <a:r>
              <a:rPr lang="en-US" sz="3200" dirty="0">
                <a:solidFill>
                  <a:srgbClr val="FFFFFF"/>
                </a:solidFill>
              </a:rPr>
              <a:t>tools</a:t>
            </a:r>
          </a:p>
          <a:p>
            <a:pPr marL="914400" lvl="3" indent="-457200">
              <a:spcBef>
                <a:spcPts val="1200"/>
              </a:spcBef>
              <a:buFont typeface="Wingdings" pitchFamily="2" charset="2"/>
              <a:buChar char="§"/>
            </a:pPr>
            <a:r>
              <a:rPr lang="en-US" sz="3200" dirty="0" smtClean="0">
                <a:solidFill>
                  <a:srgbClr val="FFFFFF"/>
                </a:solidFill>
              </a:rPr>
              <a:t>Poor Quality </a:t>
            </a:r>
          </a:p>
          <a:p>
            <a:pPr marL="914400" lvl="3" indent="-457200">
              <a:spcBef>
                <a:spcPts val="1200"/>
              </a:spcBef>
              <a:buFont typeface="Wingdings" pitchFamily="2" charset="2"/>
              <a:buChar char="§"/>
            </a:pPr>
            <a:r>
              <a:rPr lang="en-US" sz="3200" dirty="0" smtClean="0">
                <a:solidFill>
                  <a:srgbClr val="FFFFFF"/>
                </a:solidFill>
              </a:rPr>
              <a:t>Limited access </a:t>
            </a:r>
            <a:r>
              <a:rPr lang="en-US" sz="3200" dirty="0">
                <a:solidFill>
                  <a:srgbClr val="FFFFFF"/>
                </a:solidFill>
              </a:rPr>
              <a:t>and use of </a:t>
            </a:r>
            <a:r>
              <a:rPr lang="en-US" sz="3200" dirty="0" smtClean="0">
                <a:solidFill>
                  <a:srgbClr val="FFFFFF"/>
                </a:solidFill>
              </a:rPr>
              <a:t>information</a:t>
            </a:r>
            <a:endParaRPr lang="en-US" dirty="0" smtClean="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018218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Routine Information System</a:t>
            </a:r>
          </a:p>
        </p:txBody>
      </p:sp>
      <p:sp>
        <p:nvSpPr>
          <p:cNvPr id="3" name="Content Placeholder 2"/>
          <p:cNvSpPr>
            <a:spLocks noGrp="1"/>
          </p:cNvSpPr>
          <p:nvPr>
            <p:ph idx="1"/>
          </p:nvPr>
        </p:nvSpPr>
        <p:spPr/>
        <p:txBody>
          <a:bodyPr/>
          <a:lstStyle/>
          <a:p>
            <a:r>
              <a:rPr lang="en-US" dirty="0" smtClean="0"/>
              <a:t>Increase focus and attention in recent times</a:t>
            </a:r>
          </a:p>
          <a:p>
            <a:r>
              <a:rPr lang="en-US" dirty="0" smtClean="0"/>
              <a:t>Multiple initiatives are ongoing to strengthen the RHIS</a:t>
            </a:r>
          </a:p>
          <a:p>
            <a:pPr lvl="1"/>
            <a:r>
              <a:rPr lang="en-US" dirty="0" smtClean="0"/>
              <a:t>Electronic system at the sub district and district level in patient facilities</a:t>
            </a:r>
          </a:p>
          <a:p>
            <a:pPr lvl="1"/>
            <a:r>
              <a:rPr lang="en-US" dirty="0" smtClean="0"/>
              <a:t>Electronic recording of pregnancy surveillance data</a:t>
            </a:r>
          </a:p>
          <a:p>
            <a:pPr lvl="1"/>
            <a:r>
              <a:rPr lang="en-US" dirty="0" smtClean="0"/>
              <a:t>Streamlined MIS tools</a:t>
            </a:r>
            <a:endParaRPr lang="en-US" dirty="0"/>
          </a:p>
        </p:txBody>
      </p:sp>
    </p:spTree>
    <p:extLst>
      <p:ext uri="{BB962C8B-B14F-4D97-AF65-F5344CB8AC3E}">
        <p14:creationId xmlns:p14="http://schemas.microsoft.com/office/powerpoint/2010/main" val="1417317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p:spPr>
        <p:txBody>
          <a:bodyPr/>
          <a:lstStyle/>
          <a:p>
            <a:r>
              <a:rPr lang="en-US" sz="4000" dirty="0" smtClean="0">
                <a:solidFill>
                  <a:srgbClr val="FFFF00"/>
                </a:solidFill>
              </a:rPr>
              <a:t>What are we currently measuring</a:t>
            </a:r>
            <a:r>
              <a:rPr lang="en-US" sz="4000" dirty="0">
                <a:solidFill>
                  <a:srgbClr val="FFFF00"/>
                </a:solidFill>
              </a:rPr>
              <a:t>? Where are we now? </a:t>
            </a:r>
            <a:r>
              <a:rPr lang="en-US" sz="4000" dirty="0" smtClean="0">
                <a:solidFill>
                  <a:srgbClr val="FFFF00"/>
                </a:solidFill>
              </a:rPr>
              <a:t/>
            </a:r>
            <a:br>
              <a:rPr lang="en-US" sz="4000" dirty="0" smtClean="0">
                <a:solidFill>
                  <a:srgbClr val="FFFF00"/>
                </a:solidFill>
              </a:rPr>
            </a:br>
            <a:endParaRPr lang="en-US" sz="4000" dirty="0">
              <a:solidFill>
                <a:srgbClr val="FFFF00"/>
              </a:solidFill>
            </a:endParaRPr>
          </a:p>
        </p:txBody>
      </p:sp>
    </p:spTree>
    <p:extLst>
      <p:ext uri="{BB962C8B-B14F-4D97-AF65-F5344CB8AC3E}">
        <p14:creationId xmlns:p14="http://schemas.microsoft.com/office/powerpoint/2010/main" val="1934488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FFFF00"/>
                </a:solidFill>
              </a:rPr>
              <a:t>Life Expectancy at Birth</a:t>
            </a:r>
            <a:endParaRPr lang="en-US" dirty="0">
              <a:solidFill>
                <a:srgbClr val="FFFF00"/>
              </a:solidFill>
            </a:endParaRPr>
          </a:p>
        </p:txBody>
      </p:sp>
      <p:pic>
        <p:nvPicPr>
          <p:cNvPr id="3" name="Picture 2" descr="Screen Shot 2013-09-17 at 9.49.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1397000"/>
            <a:ext cx="6921500" cy="4699000"/>
          </a:xfrm>
          <a:prstGeom prst="rect">
            <a:avLst/>
          </a:prstGeom>
        </p:spPr>
      </p:pic>
    </p:spTree>
    <p:extLst>
      <p:ext uri="{BB962C8B-B14F-4D97-AF65-F5344CB8AC3E}">
        <p14:creationId xmlns:p14="http://schemas.microsoft.com/office/powerpoint/2010/main" val="14465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28588" y="1251248"/>
            <a:ext cx="8886825" cy="4657725"/>
          </a:xfrm>
          <a:prstGeom prst="rect">
            <a:avLst/>
          </a:prstGeom>
          <a:noFill/>
          <a:ln>
            <a:noFill/>
          </a:ln>
        </p:spPr>
      </p:pic>
      <p:sp>
        <p:nvSpPr>
          <p:cNvPr id="7" name="Title 6"/>
          <p:cNvSpPr>
            <a:spLocks noGrp="1"/>
          </p:cNvSpPr>
          <p:nvPr>
            <p:ph type="title"/>
          </p:nvPr>
        </p:nvSpPr>
        <p:spPr/>
        <p:txBody>
          <a:bodyPr>
            <a:normAutofit fontScale="90000"/>
          </a:bodyPr>
          <a:lstStyle/>
          <a:p>
            <a:r>
              <a:rPr lang="en-US" dirty="0" smtClean="0">
                <a:solidFill>
                  <a:srgbClr val="FFFF00"/>
                </a:solidFill>
              </a:rPr>
              <a:t>Bangladesh on track to achieve MDG 4 targets well before 2015</a:t>
            </a:r>
            <a:endParaRPr lang="en-US" dirty="0">
              <a:solidFill>
                <a:srgbClr val="FFFF00"/>
              </a:solidFill>
            </a:endParaRPr>
          </a:p>
        </p:txBody>
      </p:sp>
      <p:sp>
        <p:nvSpPr>
          <p:cNvPr id="8"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3817718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61864" y="-40944"/>
            <a:ext cx="5360670" cy="6929438"/>
          </a:xfrm>
          <a:prstGeom prst="rect">
            <a:avLst/>
          </a:prstGeom>
          <a:noFill/>
          <a:ln w="9525">
            <a:noFill/>
            <a:miter lim="800000"/>
            <a:headEnd/>
            <a:tailEnd/>
          </a:ln>
        </p:spPr>
      </p:pic>
      <p:sp>
        <p:nvSpPr>
          <p:cNvPr id="4" name="Subtitle 2"/>
          <p:cNvSpPr txBox="1">
            <a:spLocks/>
          </p:cNvSpPr>
          <p:nvPr/>
        </p:nvSpPr>
        <p:spPr>
          <a:xfrm>
            <a:off x="7315200" y="5334000"/>
            <a:ext cx="1600200" cy="1200329"/>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Maternal Mortality Survey</a:t>
            </a:r>
            <a:r>
              <a:rPr kumimoji="0" lang="en-US" b="1" i="0" u="none" strike="noStrike" kern="1200" cap="none" spc="0" normalizeH="0" noProof="0" dirty="0" smtClean="0">
                <a:ln>
                  <a:noFill/>
                </a:ln>
                <a:solidFill>
                  <a:srgbClr val="FFFF00"/>
                </a:solidFill>
                <a:effectLst/>
                <a:uLnTx/>
                <a:uFillTx/>
                <a:latin typeface="+mn-lt"/>
                <a:ea typeface="+mn-ea"/>
                <a:cs typeface="+mn-cs"/>
              </a:rPr>
              <a:t> 2010</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1956114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extLst>
              <p:ext uri="{D42A27DB-BD31-4B8C-83A1-F6EECF244321}">
                <p14:modId xmlns:p14="http://schemas.microsoft.com/office/powerpoint/2010/main" val="1932412665"/>
              </p:ext>
            </p:extLst>
          </p:nvPr>
        </p:nvGraphicFramePr>
        <p:xfrm>
          <a:off x="609600" y="1447800"/>
          <a:ext cx="77724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fontScale="90000"/>
          </a:bodyPr>
          <a:lstStyle/>
          <a:p>
            <a:r>
              <a:rPr lang="en-US" dirty="0" smtClean="0">
                <a:solidFill>
                  <a:srgbClr val="FFFF00"/>
                </a:solidFill>
              </a:rPr>
              <a:t>At least one antenatal care visit from any provider </a:t>
            </a:r>
            <a:endParaRPr lang="en-US" dirty="0">
              <a:solidFill>
                <a:srgbClr val="FFFF00"/>
              </a:solidFill>
            </a:endParaRPr>
          </a:p>
        </p:txBody>
      </p:sp>
      <p:sp>
        <p:nvSpPr>
          <p:cNvPr id="4"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4259420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Table of Content</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Service delivery and current source </a:t>
            </a:r>
            <a:r>
              <a:rPr lang="en-US" dirty="0"/>
              <a:t>of </a:t>
            </a:r>
            <a:r>
              <a:rPr lang="en-US" dirty="0" smtClean="0"/>
              <a:t>information</a:t>
            </a:r>
            <a:endParaRPr lang="en-US" dirty="0"/>
          </a:p>
          <a:p>
            <a:r>
              <a:rPr lang="en-US" dirty="0"/>
              <a:t>W</a:t>
            </a:r>
            <a:r>
              <a:rPr lang="en-US" dirty="0" smtClean="0"/>
              <a:t>hat is currently measured and where are we in terms of UHC?</a:t>
            </a:r>
            <a:endParaRPr lang="en-US" dirty="0"/>
          </a:p>
          <a:p>
            <a:r>
              <a:rPr lang="en-US" dirty="0" smtClean="0"/>
              <a:t>A framework for measuring UHC </a:t>
            </a:r>
            <a:endParaRPr lang="en-US" dirty="0"/>
          </a:p>
          <a:p>
            <a:r>
              <a:rPr lang="en-US" dirty="0" smtClean="0"/>
              <a:t>Recommendation</a:t>
            </a:r>
            <a:endParaRPr lang="en-US" dirty="0"/>
          </a:p>
          <a:p>
            <a:pPr marL="0" indent="0">
              <a:buNone/>
            </a:pPr>
            <a:endParaRPr lang="en-US" dirty="0"/>
          </a:p>
        </p:txBody>
      </p:sp>
    </p:spTree>
    <p:extLst>
      <p:ext uri="{BB962C8B-B14F-4D97-AF65-F5344CB8AC3E}">
        <p14:creationId xmlns:p14="http://schemas.microsoft.com/office/powerpoint/2010/main" val="2155943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00"/>
                </a:solidFill>
              </a:rPr>
              <a:t>Skilled attendance at delivery</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40192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637070" y="3657600"/>
            <a:ext cx="572730" cy="384721"/>
          </a:xfrm>
          <a:prstGeom prst="rect">
            <a:avLst/>
          </a:prstGeom>
          <a:noFill/>
        </p:spPr>
        <p:txBody>
          <a:bodyPr wrap="square" rtlCol="0">
            <a:spAutoFit/>
          </a:bodyPr>
          <a:lstStyle/>
          <a:p>
            <a:pPr algn="ctr"/>
            <a:r>
              <a:rPr lang="en-US" sz="1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16</a:t>
            </a:r>
            <a:endParaRPr lang="en-US" sz="1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3" name="TextBox 12"/>
          <p:cNvSpPr txBox="1"/>
          <p:nvPr/>
        </p:nvSpPr>
        <p:spPr>
          <a:xfrm>
            <a:off x="4267200" y="3200400"/>
            <a:ext cx="572730" cy="384721"/>
          </a:xfrm>
          <a:prstGeom prst="rect">
            <a:avLst/>
          </a:prstGeom>
          <a:noFill/>
        </p:spPr>
        <p:txBody>
          <a:bodyPr wrap="square" rtlCol="0">
            <a:spAutoFit/>
          </a:bodyPr>
          <a:lstStyle/>
          <a:p>
            <a:pPr algn="ctr"/>
            <a:r>
              <a:rPr lang="en-US" sz="1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21</a:t>
            </a:r>
            <a:endParaRPr lang="en-US" sz="1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TextBox 13"/>
          <p:cNvSpPr txBox="1"/>
          <p:nvPr/>
        </p:nvSpPr>
        <p:spPr>
          <a:xfrm>
            <a:off x="6934200" y="2129879"/>
            <a:ext cx="572730" cy="384721"/>
          </a:xfrm>
          <a:prstGeom prst="rect">
            <a:avLst/>
          </a:prstGeom>
          <a:noFill/>
        </p:spPr>
        <p:txBody>
          <a:bodyPr wrap="square" rtlCol="0">
            <a:spAutoFit/>
          </a:bodyPr>
          <a:lstStyle/>
          <a:p>
            <a:pPr algn="ctr"/>
            <a:r>
              <a:rPr lang="en-US" sz="19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32</a:t>
            </a:r>
            <a:endParaRPr lang="en-US" sz="19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2241909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FFFF00"/>
                </a:solidFill>
              </a:rPr>
              <a:t>Facility deliveries by wealth quintiles</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7598075"/>
              </p:ext>
            </p:extLst>
          </p:nvPr>
        </p:nvGraphicFramePr>
        <p:xfrm>
          <a:off x="457200" y="1600201"/>
          <a:ext cx="822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AutoShape 34"/>
          <p:cNvSpPr>
            <a:spLocks noChangeArrowheads="1"/>
          </p:cNvSpPr>
          <p:nvPr/>
        </p:nvSpPr>
        <p:spPr bwMode="gray">
          <a:xfrm>
            <a:off x="1668571" y="2402572"/>
            <a:ext cx="1143000" cy="321048"/>
          </a:xfrm>
          <a:prstGeom prst="roundRect">
            <a:avLst>
              <a:gd name="adj" fmla="val 11921"/>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lnSpc>
                <a:spcPct val="90000"/>
              </a:lnSpc>
            </a:pPr>
            <a:r>
              <a:rPr lang="en-US" sz="2400" b="1" dirty="0" smtClean="0">
                <a:solidFill>
                  <a:schemeClr val="bg1"/>
                </a:solidFill>
                <a:latin typeface="Calibri" pitchFamily="34" charset="0"/>
              </a:rPr>
              <a:t>1:13</a:t>
            </a:r>
          </a:p>
        </p:txBody>
      </p:sp>
      <p:sp>
        <p:nvSpPr>
          <p:cNvPr id="13" name="AutoShape 34"/>
          <p:cNvSpPr>
            <a:spLocks noChangeArrowheads="1"/>
          </p:cNvSpPr>
          <p:nvPr/>
        </p:nvSpPr>
        <p:spPr bwMode="gray">
          <a:xfrm>
            <a:off x="3878371" y="2402572"/>
            <a:ext cx="1143000" cy="321048"/>
          </a:xfrm>
          <a:prstGeom prst="roundRect">
            <a:avLst>
              <a:gd name="adj" fmla="val 11921"/>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lnSpc>
                <a:spcPct val="90000"/>
              </a:lnSpc>
            </a:pPr>
            <a:r>
              <a:rPr lang="en-US" sz="2400" b="1" dirty="0" smtClean="0">
                <a:solidFill>
                  <a:schemeClr val="bg1"/>
                </a:solidFill>
                <a:latin typeface="Calibri" pitchFamily="34" charset="0"/>
              </a:rPr>
              <a:t>1:8</a:t>
            </a:r>
          </a:p>
        </p:txBody>
      </p:sp>
      <p:sp>
        <p:nvSpPr>
          <p:cNvPr id="14" name="AutoShape 34"/>
          <p:cNvSpPr>
            <a:spLocks noChangeArrowheads="1"/>
          </p:cNvSpPr>
          <p:nvPr/>
        </p:nvSpPr>
        <p:spPr bwMode="gray">
          <a:xfrm>
            <a:off x="6088171" y="2386324"/>
            <a:ext cx="1143000" cy="321048"/>
          </a:xfrm>
          <a:prstGeom prst="roundRect">
            <a:avLst>
              <a:gd name="adj" fmla="val 11921"/>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lnSpc>
                <a:spcPct val="90000"/>
              </a:lnSpc>
            </a:pPr>
            <a:r>
              <a:rPr lang="en-US" sz="2400" b="1" dirty="0" smtClean="0">
                <a:solidFill>
                  <a:schemeClr val="bg1"/>
                </a:solidFill>
                <a:latin typeface="Calibri" pitchFamily="34" charset="0"/>
              </a:rPr>
              <a:t>1:6</a:t>
            </a:r>
          </a:p>
        </p:txBody>
      </p:sp>
      <p:grpSp>
        <p:nvGrpSpPr>
          <p:cNvPr id="3" name="Group 25"/>
          <p:cNvGrpSpPr/>
          <p:nvPr/>
        </p:nvGrpSpPr>
        <p:grpSpPr>
          <a:xfrm>
            <a:off x="0" y="2057400"/>
            <a:ext cx="1524000" cy="990600"/>
            <a:chOff x="7391400" y="5303838"/>
            <a:chExt cx="1524000" cy="990600"/>
          </a:xfrm>
        </p:grpSpPr>
        <p:sp>
          <p:nvSpPr>
            <p:cNvPr id="15" name="AutoShape 34"/>
            <p:cNvSpPr>
              <a:spLocks noChangeArrowheads="1"/>
            </p:cNvSpPr>
            <p:nvPr/>
          </p:nvSpPr>
          <p:spPr bwMode="gray">
            <a:xfrm>
              <a:off x="7391400" y="5303838"/>
              <a:ext cx="1524000" cy="990600"/>
            </a:xfrm>
            <a:prstGeom prst="roundRect">
              <a:avLst>
                <a:gd name="adj" fmla="val 11921"/>
              </a:avLst>
            </a:prstGeom>
            <a:ln w="28575">
              <a:solidFill>
                <a:srgbClr val="FFFF99"/>
              </a:solidFill>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lnSpc>
                  <a:spcPct val="90000"/>
                </a:lnSpc>
              </a:pPr>
              <a:r>
                <a:rPr lang="en-US" sz="3200" b="1" dirty="0" smtClean="0">
                  <a:solidFill>
                    <a:schemeClr val="bg1"/>
                  </a:solidFill>
                  <a:latin typeface="Bradley Hand ITC" pitchFamily="66" charset="0"/>
                </a:rPr>
                <a:t>Richest</a:t>
              </a:r>
            </a:p>
            <a:p>
              <a:pPr algn="ctr" eaLnBrk="0" hangingPunct="0">
                <a:lnSpc>
                  <a:spcPct val="90000"/>
                </a:lnSpc>
              </a:pPr>
              <a:r>
                <a:rPr lang="en-US" sz="3200" b="1" dirty="0" smtClean="0">
                  <a:solidFill>
                    <a:schemeClr val="bg1"/>
                  </a:solidFill>
                  <a:latin typeface="Bradley Hand ITC" pitchFamily="66" charset="0"/>
                </a:rPr>
                <a:t>Poorest</a:t>
              </a:r>
            </a:p>
          </p:txBody>
        </p:sp>
        <p:sp>
          <p:nvSpPr>
            <p:cNvPr id="16" name="Freeform 15"/>
            <p:cNvSpPr/>
            <p:nvPr/>
          </p:nvSpPr>
          <p:spPr>
            <a:xfrm>
              <a:off x="7620000" y="5772397"/>
              <a:ext cx="1139780" cy="45719"/>
            </a:xfrm>
            <a:custGeom>
              <a:avLst/>
              <a:gdLst>
                <a:gd name="connsiteX0" fmla="*/ 0 w 811369"/>
                <a:gd name="connsiteY0" fmla="*/ 42303 h 42303"/>
                <a:gd name="connsiteX1" fmla="*/ 193183 w 811369"/>
                <a:gd name="connsiteY1" fmla="*/ 16545 h 42303"/>
                <a:gd name="connsiteX2" fmla="*/ 283335 w 811369"/>
                <a:gd name="connsiteY2" fmla="*/ 3666 h 42303"/>
                <a:gd name="connsiteX3" fmla="*/ 811369 w 811369"/>
                <a:gd name="connsiteY3" fmla="*/ 3666 h 42303"/>
              </a:gdLst>
              <a:ahLst/>
              <a:cxnLst>
                <a:cxn ang="0">
                  <a:pos x="connsiteX0" y="connsiteY0"/>
                </a:cxn>
                <a:cxn ang="0">
                  <a:pos x="connsiteX1" y="connsiteY1"/>
                </a:cxn>
                <a:cxn ang="0">
                  <a:pos x="connsiteX2" y="connsiteY2"/>
                </a:cxn>
                <a:cxn ang="0">
                  <a:pos x="connsiteX3" y="connsiteY3"/>
                </a:cxn>
              </a:cxnLst>
              <a:rect l="l" t="t" r="r" b="b"/>
              <a:pathLst>
                <a:path w="811369" h="42303">
                  <a:moveTo>
                    <a:pt x="0" y="42303"/>
                  </a:moveTo>
                  <a:cubicBezTo>
                    <a:pt x="91921" y="11662"/>
                    <a:pt x="8947" y="35938"/>
                    <a:pt x="193183" y="16545"/>
                  </a:cubicBezTo>
                  <a:cubicBezTo>
                    <a:pt x="223372" y="13367"/>
                    <a:pt x="252986" y="4298"/>
                    <a:pt x="283335" y="3666"/>
                  </a:cubicBezTo>
                  <a:cubicBezTo>
                    <a:pt x="459308" y="0"/>
                    <a:pt x="635358" y="3666"/>
                    <a:pt x="811369" y="3666"/>
                  </a:cubicBezTo>
                </a:path>
              </a:pathLst>
            </a:custGeom>
            <a:ln w="38100">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grpSp>
      <p:sp>
        <p:nvSpPr>
          <p:cNvPr id="11"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1637211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4122763261"/>
              </p:ext>
            </p:extLst>
          </p:nvPr>
        </p:nvGraphicFramePr>
        <p:xfrm>
          <a:off x="381000" y="1371600"/>
          <a:ext cx="8077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rmAutofit/>
          </a:bodyPr>
          <a:lstStyle/>
          <a:p>
            <a:r>
              <a:rPr lang="en-US" dirty="0" smtClean="0">
                <a:solidFill>
                  <a:srgbClr val="FFFF00"/>
                </a:solidFill>
              </a:rPr>
              <a:t>Childhood vaccinations</a:t>
            </a:r>
            <a:endParaRPr lang="en-US" dirty="0">
              <a:solidFill>
                <a:srgbClr val="FFFF00"/>
              </a:solidFill>
            </a:endParaRPr>
          </a:p>
        </p:txBody>
      </p:sp>
      <p:sp>
        <p:nvSpPr>
          <p:cNvPr id="5"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124193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FF00"/>
                </a:solidFill>
              </a:rPr>
              <a:t>Measles vaccination by  wealth          quintiles</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777929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2926991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FF00"/>
                </a:solidFill>
              </a:rPr>
              <a:t>Antibiotics for childhood ARI by        wealth quintiles</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11783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4276182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533400" y="1567934"/>
          <a:ext cx="8077200" cy="429946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85800" y="1443335"/>
            <a:ext cx="7772400" cy="461665"/>
          </a:xfrm>
          <a:prstGeom prst="rect">
            <a:avLst/>
          </a:prstGeom>
        </p:spPr>
        <p:txBody>
          <a:bodyPr wrap="square">
            <a:spAutoFit/>
          </a:bodyPr>
          <a:lstStyle/>
          <a:p>
            <a:pPr algn="ctr"/>
            <a:r>
              <a:rPr lang="en-US" sz="2400" b="1" dirty="0" smtClean="0">
                <a:solidFill>
                  <a:schemeClr val="bg1"/>
                </a:solidFill>
                <a:latin typeface="Calibri" pitchFamily="34" charset="0"/>
                <a:cs typeface="Calibri" pitchFamily="34" charset="0"/>
              </a:rPr>
              <a:t>5% of under-5 children had </a:t>
            </a:r>
            <a:r>
              <a:rPr lang="en-US" sz="2400" b="1" dirty="0" err="1" smtClean="0">
                <a:solidFill>
                  <a:schemeClr val="bg1"/>
                </a:solidFill>
                <a:latin typeface="Calibri" pitchFamily="34" charset="0"/>
                <a:cs typeface="Calibri" pitchFamily="34" charset="0"/>
              </a:rPr>
              <a:t>diarrhoea</a:t>
            </a:r>
            <a:r>
              <a:rPr lang="en-US" sz="2400" b="1" dirty="0" smtClean="0">
                <a:solidFill>
                  <a:schemeClr val="bg1"/>
                </a:solidFill>
                <a:latin typeface="Calibri" pitchFamily="34" charset="0"/>
                <a:cs typeface="Calibri" pitchFamily="34" charset="0"/>
              </a:rPr>
              <a:t> in previous 2 weeks </a:t>
            </a:r>
            <a:endParaRPr lang="en-US" sz="2400" b="1" dirty="0">
              <a:solidFill>
                <a:schemeClr val="bg1"/>
              </a:solidFill>
              <a:latin typeface="Calibri" pitchFamily="34" charset="0"/>
              <a:cs typeface="Calibri" pitchFamily="34" charset="0"/>
            </a:endParaRPr>
          </a:p>
        </p:txBody>
      </p:sp>
      <p:sp>
        <p:nvSpPr>
          <p:cNvPr id="7" name="Title 6"/>
          <p:cNvSpPr>
            <a:spLocks noGrp="1"/>
          </p:cNvSpPr>
          <p:nvPr>
            <p:ph type="title"/>
          </p:nvPr>
        </p:nvSpPr>
        <p:spPr/>
        <p:txBody>
          <a:bodyPr>
            <a:normAutofit/>
          </a:bodyPr>
          <a:lstStyle/>
          <a:p>
            <a:r>
              <a:rPr lang="en-US" dirty="0" smtClean="0">
                <a:solidFill>
                  <a:srgbClr val="FFFF00"/>
                </a:solidFill>
              </a:rPr>
              <a:t>Childhood </a:t>
            </a:r>
            <a:r>
              <a:rPr lang="en-US" dirty="0" err="1" smtClean="0">
                <a:solidFill>
                  <a:srgbClr val="FFFF00"/>
                </a:solidFill>
              </a:rPr>
              <a:t>diarrhoea</a:t>
            </a:r>
            <a:endParaRPr lang="en-US" dirty="0">
              <a:solidFill>
                <a:srgbClr val="FFFF00"/>
              </a:solidFill>
            </a:endParaRPr>
          </a:p>
        </p:txBody>
      </p:sp>
      <p:sp>
        <p:nvSpPr>
          <p:cNvPr id="12" name="Rectangle 11"/>
          <p:cNvSpPr/>
          <p:nvPr/>
        </p:nvSpPr>
        <p:spPr>
          <a:xfrm>
            <a:off x="6096000" y="4119538"/>
            <a:ext cx="1066800" cy="338554"/>
          </a:xfrm>
          <a:prstGeom prst="rect">
            <a:avLst/>
          </a:prstGeom>
        </p:spPr>
        <p:txBody>
          <a:bodyPr wrap="square" lIns="0">
            <a:spAutoFit/>
          </a:bodyPr>
          <a:lstStyle/>
          <a:p>
            <a:r>
              <a:rPr lang="en-US" sz="1600" b="1" i="1" dirty="0" smtClean="0">
                <a:solidFill>
                  <a:schemeClr val="bg1"/>
                </a:solidFill>
                <a:latin typeface="Calibri" pitchFamily="34" charset="0"/>
                <a:cs typeface="Calibri" pitchFamily="34" charset="0"/>
              </a:rPr>
              <a:t>With ORT:</a:t>
            </a:r>
            <a:endParaRPr lang="en-US" sz="1600" b="1" i="1" dirty="0">
              <a:solidFill>
                <a:schemeClr val="bg1"/>
              </a:solidFill>
              <a:latin typeface="Calibri" pitchFamily="34" charset="0"/>
              <a:cs typeface="Calibri" pitchFamily="34" charset="0"/>
            </a:endParaRPr>
          </a:p>
        </p:txBody>
      </p:sp>
      <p:sp>
        <p:nvSpPr>
          <p:cNvPr id="13" name="Rectangle 12"/>
          <p:cNvSpPr/>
          <p:nvPr/>
        </p:nvSpPr>
        <p:spPr>
          <a:xfrm>
            <a:off x="6096000" y="3491345"/>
            <a:ext cx="1447800" cy="338554"/>
          </a:xfrm>
          <a:prstGeom prst="rect">
            <a:avLst/>
          </a:prstGeom>
        </p:spPr>
        <p:txBody>
          <a:bodyPr wrap="square" lIns="0">
            <a:spAutoFit/>
          </a:bodyPr>
          <a:lstStyle/>
          <a:p>
            <a:r>
              <a:rPr lang="en-US" sz="1600" b="1" i="1" dirty="0" smtClean="0">
                <a:solidFill>
                  <a:schemeClr val="bg1"/>
                </a:solidFill>
                <a:latin typeface="Calibri" pitchFamily="34" charset="0"/>
                <a:cs typeface="Calibri" pitchFamily="34" charset="0"/>
              </a:rPr>
              <a:t>Without ORT:</a:t>
            </a:r>
            <a:endParaRPr lang="en-US" sz="1600" b="1" i="1" dirty="0">
              <a:solidFill>
                <a:schemeClr val="bg1"/>
              </a:solidFill>
              <a:latin typeface="Calibri" pitchFamily="34" charset="0"/>
              <a:cs typeface="Calibri" pitchFamily="34" charset="0"/>
            </a:endParaRPr>
          </a:p>
        </p:txBody>
      </p:sp>
      <p:sp>
        <p:nvSpPr>
          <p:cNvPr id="8"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860990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solidFill>
                  <a:srgbClr val="FFFF00"/>
                </a:solidFill>
              </a:rPr>
              <a:t>ORS for childhood </a:t>
            </a:r>
            <a:r>
              <a:rPr lang="en-US" dirty="0" err="1" smtClean="0">
                <a:solidFill>
                  <a:srgbClr val="FFFF00"/>
                </a:solidFill>
              </a:rPr>
              <a:t>diarrhoea</a:t>
            </a:r>
            <a:r>
              <a:rPr lang="en-US" dirty="0" smtClean="0">
                <a:solidFill>
                  <a:srgbClr val="FFFF00"/>
                </a:solidFill>
              </a:rPr>
              <a:t> by           wealth quintiles</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85873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3708172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Prevalence of risk factor</a:t>
            </a:r>
            <a:endParaRPr lang="en-US" dirty="0">
              <a:solidFill>
                <a:srgbClr val="FFFF00"/>
              </a:solidFill>
            </a:endParaRPr>
          </a:p>
        </p:txBody>
      </p:sp>
      <p:pic>
        <p:nvPicPr>
          <p:cNvPr id="4" name="Content Placeholder 3" descr="Screen Shot 2013-09-17 at 3.09.38 PM.png"/>
          <p:cNvPicPr>
            <a:picLocks noGrp="1" noChangeAspect="1"/>
          </p:cNvPicPr>
          <p:nvPr>
            <p:ph idx="1"/>
          </p:nvPr>
        </p:nvPicPr>
        <p:blipFill>
          <a:blip r:embed="rId2">
            <a:extLst>
              <a:ext uri="{28A0092B-C50C-407E-A947-70E740481C1C}">
                <a14:useLocalDpi xmlns:a14="http://schemas.microsoft.com/office/drawing/2010/main" val="0"/>
              </a:ext>
            </a:extLst>
          </a:blip>
          <a:srcRect t="-9791" b="-9791"/>
          <a:stretch>
            <a:fillRect/>
          </a:stretch>
        </p:blipFill>
        <p:spPr/>
      </p:pic>
      <p:sp>
        <p:nvSpPr>
          <p:cNvPr id="5" name="Subtitle 2"/>
          <p:cNvSpPr txBox="1">
            <a:spLocks/>
          </p:cNvSpPr>
          <p:nvPr/>
        </p:nvSpPr>
        <p:spPr>
          <a:xfrm>
            <a:off x="2743200" y="6183868"/>
            <a:ext cx="6400800" cy="369332"/>
          </a:xfrm>
          <a:prstGeom prst="rect">
            <a:avLst/>
          </a:prstGeom>
        </p:spPr>
        <p:txBody>
          <a:bodyPr vert="horz" wrap="square" lIns="91440" tIns="45720" rIns="91440" bIns="45720" rtlCol="0">
            <a:spAutoFit/>
          </a:bodyPr>
          <a:lstStyle/>
          <a:p>
            <a:r>
              <a:rPr lang="en-US" dirty="0" smtClean="0">
                <a:solidFill>
                  <a:srgbClr val="FFFF00"/>
                </a:solidFill>
              </a:rPr>
              <a:t>Non</a:t>
            </a:r>
            <a:r>
              <a:rPr lang="en-US" dirty="0">
                <a:solidFill>
                  <a:srgbClr val="FFFF00"/>
                </a:solidFill>
              </a:rPr>
              <a:t>-communicable disease risk factor survey, Bangladesh 2010 </a:t>
            </a:r>
          </a:p>
        </p:txBody>
      </p:sp>
    </p:spTree>
    <p:extLst>
      <p:ext uri="{BB962C8B-B14F-4D97-AF65-F5344CB8AC3E}">
        <p14:creationId xmlns:p14="http://schemas.microsoft.com/office/powerpoint/2010/main" val="3735471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2"/>
          <p:cNvSpPr txBox="1">
            <a:spLocks noChangeArrowheads="1"/>
          </p:cNvSpPr>
          <p:nvPr/>
        </p:nvSpPr>
        <p:spPr bwMode="auto">
          <a:xfrm>
            <a:off x="0" y="0"/>
            <a:ext cx="9144000" cy="1200329"/>
          </a:xfrm>
          <a:prstGeom prst="rect">
            <a:avLst/>
          </a:prstGeom>
          <a:noFill/>
          <a:ln>
            <a:noFill/>
          </a:ln>
          <a:extLst/>
        </p:spPr>
        <p:txBody>
          <a:bodyPr wrap="square">
            <a:spAutoFit/>
          </a:bodyPr>
          <a:lstStyle/>
          <a:p>
            <a:pPr algn="ctr"/>
            <a:r>
              <a:rPr lang="en-US" sz="3600" b="1" dirty="0">
                <a:solidFill>
                  <a:srgbClr val="FFF522"/>
                </a:solidFill>
                <a:effectLst>
                  <a:outerShdw blurRad="38100" dist="38100" dir="2700000" algn="tl">
                    <a:srgbClr val="000000"/>
                  </a:outerShdw>
                </a:effectLst>
                <a:latin typeface="Calibri" charset="0"/>
                <a:cs typeface="Calibri" charset="0"/>
              </a:rPr>
              <a:t>Prevalence rates for hypertension and diabetes among people of age 35 and over are high</a:t>
            </a:r>
          </a:p>
        </p:txBody>
      </p:sp>
      <p:sp>
        <p:nvSpPr>
          <p:cNvPr id="19463" name="Slide Number Placeholder 8"/>
          <p:cNvSpPr>
            <a:spLocks noGrp="1"/>
          </p:cNvSpPr>
          <p:nvPr>
            <p:ph type="sldNum" sz="quarter" idx="12"/>
          </p:nvPr>
        </p:nvSpPr>
        <p:spPr bwMode="auto">
          <a:noFill/>
          <a:ln>
            <a:miter lim="800000"/>
            <a:headEnd/>
            <a:tailEnd/>
          </a:ln>
        </p:spPr>
        <p:txBody>
          <a:bodyPr/>
          <a:lstStyle/>
          <a:p>
            <a:fld id="{7D17E8AE-FE6B-499C-935D-58FCE32BAC4A}" type="slidenum">
              <a:rPr lang="en-US"/>
              <a:pPr/>
              <a:t>28</a:t>
            </a:fld>
            <a:endParaRPr lang="en-US"/>
          </a:p>
        </p:txBody>
      </p:sp>
      <p:graphicFrame>
        <p:nvGraphicFramePr>
          <p:cNvPr id="12" name="Chart 11"/>
          <p:cNvGraphicFramePr/>
          <p:nvPr>
            <p:extLst>
              <p:ext uri="{D42A27DB-BD31-4B8C-83A1-F6EECF244321}">
                <p14:modId xmlns:p14="http://schemas.microsoft.com/office/powerpoint/2010/main" val="729076404"/>
              </p:ext>
            </p:extLst>
          </p:nvPr>
        </p:nvGraphicFramePr>
        <p:xfrm>
          <a:off x="609600" y="1143000"/>
          <a:ext cx="7924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84739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228600" y="1246188"/>
            <a:ext cx="5181600" cy="5257800"/>
          </a:xfrm>
          <a:prstGeom prst="rect">
            <a:avLst/>
          </a:prstGeom>
          <a:noFill/>
          <a:ln w="9525">
            <a:noFill/>
            <a:miter lim="800000"/>
            <a:headEnd/>
            <a:tailEnd/>
          </a:ln>
        </p:spPr>
        <p:txBody>
          <a:bodyPr/>
          <a:lstStyle/>
          <a:p>
            <a:endParaRPr lang="en-US" sz="2400" b="1">
              <a:latin typeface="Candara" charset="0"/>
            </a:endParaRPr>
          </a:p>
        </p:txBody>
      </p:sp>
      <p:sp>
        <p:nvSpPr>
          <p:cNvPr id="29699" name="Content Placeholder 2"/>
          <p:cNvSpPr txBox="1">
            <a:spLocks/>
          </p:cNvSpPr>
          <p:nvPr/>
        </p:nvSpPr>
        <p:spPr bwMode="auto">
          <a:xfrm>
            <a:off x="685800" y="1447800"/>
            <a:ext cx="8229600" cy="4419600"/>
          </a:xfrm>
          <a:prstGeom prst="rect">
            <a:avLst/>
          </a:prstGeom>
          <a:noFill/>
          <a:ln w="9525">
            <a:noFill/>
            <a:miter lim="800000"/>
            <a:headEnd/>
            <a:tailEnd/>
          </a:ln>
        </p:spPr>
        <p:txBody>
          <a:bodyPr/>
          <a:lstStyle/>
          <a:p>
            <a:pPr marL="342900" indent="-342900">
              <a:spcBef>
                <a:spcPct val="20000"/>
              </a:spcBef>
            </a:pPr>
            <a:endParaRPr lang="en-US" sz="2400" b="1">
              <a:solidFill>
                <a:srgbClr val="002060"/>
              </a:solidFill>
              <a:latin typeface="Candara" charset="0"/>
            </a:endParaRPr>
          </a:p>
        </p:txBody>
      </p:sp>
      <p:sp>
        <p:nvSpPr>
          <p:cNvPr id="29700" name="Title 1"/>
          <p:cNvSpPr txBox="1">
            <a:spLocks/>
          </p:cNvSpPr>
          <p:nvPr/>
        </p:nvSpPr>
        <p:spPr bwMode="auto">
          <a:xfrm>
            <a:off x="0" y="0"/>
            <a:ext cx="9144000" cy="609600"/>
          </a:xfrm>
          <a:prstGeom prst="rect">
            <a:avLst/>
          </a:prstGeom>
          <a:noFill/>
          <a:ln w="9525">
            <a:noFill/>
            <a:miter lim="800000"/>
            <a:headEnd/>
            <a:tailEnd/>
          </a:ln>
        </p:spPr>
        <p:txBody>
          <a:bodyPr anchor="ctr"/>
          <a:lstStyle/>
          <a:p>
            <a:pPr algn="ctr"/>
            <a:endParaRPr lang="en-US"/>
          </a:p>
        </p:txBody>
      </p:sp>
      <p:sp>
        <p:nvSpPr>
          <p:cNvPr id="15" name="Rectangle 14"/>
          <p:cNvSpPr/>
          <p:nvPr/>
        </p:nvSpPr>
        <p:spPr>
          <a:xfrm>
            <a:off x="0" y="0"/>
            <a:ext cx="9144000" cy="1169551"/>
          </a:xfrm>
          <a:prstGeom prst="rect">
            <a:avLst/>
          </a:prstGeom>
        </p:spPr>
        <p:txBody>
          <a:bodyPr>
            <a:spAutoFit/>
          </a:bodyPr>
          <a:lstStyle/>
          <a:p>
            <a:pPr algn="ctr"/>
            <a:r>
              <a:rPr lang="en-US" sz="3500" b="1" dirty="0">
                <a:solidFill>
                  <a:srgbClr val="FFF522"/>
                </a:solidFill>
                <a:effectLst>
                  <a:outerShdw blurRad="38100" dist="38100" dir="2700000" algn="tl">
                    <a:srgbClr val="000000"/>
                  </a:outerShdw>
                </a:effectLst>
                <a:latin typeface="Calibri" charset="0"/>
                <a:cs typeface="Calibri" charset="0"/>
              </a:rPr>
              <a:t>Awareness about physical status, treatment and adherence to medication are low: Hypertension </a:t>
            </a:r>
          </a:p>
        </p:txBody>
      </p:sp>
      <p:sp>
        <p:nvSpPr>
          <p:cNvPr id="29706" name="Slide Number Placeholder 18"/>
          <p:cNvSpPr>
            <a:spLocks noGrp="1"/>
          </p:cNvSpPr>
          <p:nvPr>
            <p:ph type="sldNum" sz="quarter" idx="12"/>
          </p:nvPr>
        </p:nvSpPr>
        <p:spPr bwMode="auto">
          <a:noFill/>
          <a:ln>
            <a:miter lim="800000"/>
            <a:headEnd/>
            <a:tailEnd/>
          </a:ln>
        </p:spPr>
        <p:txBody>
          <a:bodyPr/>
          <a:lstStyle/>
          <a:p>
            <a:fld id="{89DE59CE-7E55-48E5-9E0E-875DAAA5C993}" type="slidenum">
              <a:rPr lang="en-US"/>
              <a:pPr/>
              <a:t>29</a:t>
            </a:fld>
            <a:endParaRPr lang="en-US"/>
          </a:p>
        </p:txBody>
      </p:sp>
      <p:graphicFrame>
        <p:nvGraphicFramePr>
          <p:cNvPr id="20" name="Chart 19"/>
          <p:cNvGraphicFramePr/>
          <p:nvPr>
            <p:extLst>
              <p:ext uri="{D42A27DB-BD31-4B8C-83A1-F6EECF244321}">
                <p14:modId xmlns:p14="http://schemas.microsoft.com/office/powerpoint/2010/main" val="940470639"/>
              </p:ext>
            </p:extLst>
          </p:nvPr>
        </p:nvGraphicFramePr>
        <p:xfrm>
          <a:off x="0" y="1295400"/>
          <a:ext cx="525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29708" name="TextBox 20"/>
          <p:cNvSpPr txBox="1">
            <a:spLocks noChangeArrowheads="1"/>
          </p:cNvSpPr>
          <p:nvPr/>
        </p:nvSpPr>
        <p:spPr bwMode="auto">
          <a:xfrm>
            <a:off x="5791200" y="1676400"/>
            <a:ext cx="3124200" cy="3416320"/>
          </a:xfrm>
          <a:prstGeom prst="rect">
            <a:avLst/>
          </a:prstGeom>
          <a:noFill/>
          <a:ln w="9525">
            <a:noFill/>
            <a:miter lim="800000"/>
            <a:headEnd/>
            <a:tailEnd/>
          </a:ln>
        </p:spPr>
        <p:txBody>
          <a:bodyPr>
            <a:spAutoFit/>
          </a:bodyPr>
          <a:lstStyle/>
          <a:p>
            <a:pPr>
              <a:buFont typeface="Arial" charset="0"/>
              <a:buChar char="•"/>
            </a:pPr>
            <a:r>
              <a:rPr lang="en-US" sz="2400" b="1" dirty="0">
                <a:solidFill>
                  <a:schemeClr val="bg1"/>
                </a:solidFill>
                <a:latin typeface="Calibri" charset="0"/>
                <a:cs typeface="Calibri" charset="0"/>
              </a:rPr>
              <a:t>About half of the women not aware about status </a:t>
            </a:r>
          </a:p>
          <a:p>
            <a:endParaRPr lang="en-US" sz="2400" b="1" dirty="0">
              <a:solidFill>
                <a:schemeClr val="bg1"/>
              </a:solidFill>
              <a:latin typeface="Calibri" charset="0"/>
              <a:cs typeface="Calibri" charset="0"/>
            </a:endParaRPr>
          </a:p>
          <a:p>
            <a:pPr>
              <a:buFont typeface="Arial" charset="0"/>
              <a:buChar char="•"/>
            </a:pPr>
            <a:r>
              <a:rPr lang="en-US" sz="2400" b="1" dirty="0">
                <a:solidFill>
                  <a:schemeClr val="bg1"/>
                </a:solidFill>
                <a:latin typeface="Calibri" charset="0"/>
                <a:cs typeface="Calibri" charset="0"/>
              </a:rPr>
              <a:t> </a:t>
            </a:r>
            <a:r>
              <a:rPr lang="en-US" sz="2400" b="1" dirty="0" smtClean="0">
                <a:solidFill>
                  <a:schemeClr val="bg1"/>
                </a:solidFill>
                <a:latin typeface="Calibri" charset="0"/>
                <a:cs typeface="Calibri" charset="0"/>
              </a:rPr>
              <a:t>45% are taking medicine </a:t>
            </a:r>
            <a:r>
              <a:rPr lang="en-US" sz="2400" b="1" dirty="0">
                <a:solidFill>
                  <a:schemeClr val="bg1"/>
                </a:solidFill>
                <a:latin typeface="Calibri" charset="0"/>
                <a:cs typeface="Calibri" charset="0"/>
              </a:rPr>
              <a:t>among which </a:t>
            </a:r>
            <a:r>
              <a:rPr lang="en-US" sz="2400" b="1" dirty="0" smtClean="0">
                <a:solidFill>
                  <a:schemeClr val="bg1"/>
                </a:solidFill>
                <a:latin typeface="Calibri" charset="0"/>
                <a:cs typeface="Calibri" charset="0"/>
              </a:rPr>
              <a:t>more than half does </a:t>
            </a:r>
            <a:r>
              <a:rPr lang="en-US" sz="2400" b="1" dirty="0">
                <a:solidFill>
                  <a:schemeClr val="bg1"/>
                </a:solidFill>
                <a:latin typeface="Calibri" charset="0"/>
                <a:cs typeface="Calibri" charset="0"/>
              </a:rPr>
              <a:t>not have controlled blood pressure  </a:t>
            </a:r>
          </a:p>
        </p:txBody>
      </p:sp>
      <p:sp>
        <p:nvSpPr>
          <p:cNvPr id="18" name="Oval 17"/>
          <p:cNvSpPr/>
          <p:nvPr/>
        </p:nvSpPr>
        <p:spPr>
          <a:xfrm rot="2414225">
            <a:off x="570433" y="1943012"/>
            <a:ext cx="983005" cy="2362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33003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Introduction</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t>Despite significant achievement in the health sector </a:t>
            </a:r>
            <a:r>
              <a:rPr lang="en-US" dirty="0" smtClean="0"/>
              <a:t>Bangladesh lags </a:t>
            </a:r>
            <a:r>
              <a:rPr lang="en-US" dirty="0"/>
              <a:t>behind in providing </a:t>
            </a:r>
            <a:r>
              <a:rPr lang="en-US" dirty="0" smtClean="0"/>
              <a:t>comprehensive </a:t>
            </a:r>
            <a:r>
              <a:rPr lang="en-US" dirty="0"/>
              <a:t>heath </a:t>
            </a:r>
            <a:r>
              <a:rPr lang="en-US" dirty="0" smtClean="0"/>
              <a:t>services and financial </a:t>
            </a:r>
            <a:r>
              <a:rPr lang="en-US" dirty="0"/>
              <a:t>risk </a:t>
            </a:r>
            <a:r>
              <a:rPr lang="en-US" dirty="0" smtClean="0"/>
              <a:t>protection</a:t>
            </a:r>
          </a:p>
          <a:p>
            <a:pPr lvl="1"/>
            <a:r>
              <a:rPr lang="en-US" dirty="0" smtClean="0"/>
              <a:t>Country </a:t>
            </a:r>
            <a:r>
              <a:rPr lang="en-US" dirty="0"/>
              <a:t>has </a:t>
            </a:r>
            <a:r>
              <a:rPr lang="en-US" dirty="0" smtClean="0"/>
              <a:t>harvested all </a:t>
            </a:r>
            <a:r>
              <a:rPr lang="en-US" dirty="0"/>
              <a:t>the 'lower hanging' fruits very successfully. </a:t>
            </a:r>
            <a:r>
              <a:rPr lang="en-US" dirty="0" smtClean="0"/>
              <a:t>So</a:t>
            </a:r>
            <a:r>
              <a:rPr lang="en-US" dirty="0"/>
              <a:t>, </a:t>
            </a:r>
            <a:r>
              <a:rPr lang="en-US" dirty="0" smtClean="0"/>
              <a:t>the next </a:t>
            </a:r>
            <a:r>
              <a:rPr lang="en-US" dirty="0"/>
              <a:t>challenge is to identify and act on the more </a:t>
            </a:r>
            <a:r>
              <a:rPr lang="en-US" dirty="0" smtClean="0"/>
              <a:t>difficult and </a:t>
            </a:r>
            <a:r>
              <a:rPr lang="en-US" dirty="0"/>
              <a:t>formidable </a:t>
            </a:r>
            <a:r>
              <a:rPr lang="en-US" dirty="0" smtClean="0"/>
              <a:t>ones (BHW 2011).</a:t>
            </a:r>
            <a:endParaRPr lang="en-US" dirty="0"/>
          </a:p>
        </p:txBody>
      </p:sp>
    </p:spTree>
    <p:extLst>
      <p:ext uri="{BB962C8B-B14F-4D97-AF65-F5344CB8AC3E}">
        <p14:creationId xmlns:p14="http://schemas.microsoft.com/office/powerpoint/2010/main" val="1242062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p:cNvSpPr>
          <p:nvPr/>
        </p:nvSpPr>
        <p:spPr bwMode="auto">
          <a:xfrm>
            <a:off x="228600" y="1246188"/>
            <a:ext cx="5181600" cy="5257800"/>
          </a:xfrm>
          <a:prstGeom prst="rect">
            <a:avLst/>
          </a:prstGeom>
          <a:noFill/>
          <a:ln w="9525">
            <a:noFill/>
            <a:miter lim="800000"/>
            <a:headEnd/>
            <a:tailEnd/>
          </a:ln>
        </p:spPr>
        <p:txBody>
          <a:bodyPr/>
          <a:lstStyle/>
          <a:p>
            <a:endParaRPr lang="en-US" sz="2400" b="1">
              <a:latin typeface="Candara" charset="0"/>
            </a:endParaRPr>
          </a:p>
        </p:txBody>
      </p:sp>
      <p:sp>
        <p:nvSpPr>
          <p:cNvPr id="31747" name="Content Placeholder 2"/>
          <p:cNvSpPr txBox="1">
            <a:spLocks/>
          </p:cNvSpPr>
          <p:nvPr/>
        </p:nvSpPr>
        <p:spPr bwMode="auto">
          <a:xfrm>
            <a:off x="685800" y="1447800"/>
            <a:ext cx="8229600" cy="4419600"/>
          </a:xfrm>
          <a:prstGeom prst="rect">
            <a:avLst/>
          </a:prstGeom>
          <a:noFill/>
          <a:ln w="9525">
            <a:noFill/>
            <a:miter lim="800000"/>
            <a:headEnd/>
            <a:tailEnd/>
          </a:ln>
        </p:spPr>
        <p:txBody>
          <a:bodyPr/>
          <a:lstStyle/>
          <a:p>
            <a:pPr marL="342900" indent="-342900">
              <a:spcBef>
                <a:spcPct val="20000"/>
              </a:spcBef>
            </a:pPr>
            <a:endParaRPr lang="en-US" sz="2400" b="1">
              <a:solidFill>
                <a:srgbClr val="002060"/>
              </a:solidFill>
              <a:latin typeface="Candara" charset="0"/>
            </a:endParaRPr>
          </a:p>
        </p:txBody>
      </p:sp>
      <p:sp>
        <p:nvSpPr>
          <p:cNvPr id="31748" name="Title 1"/>
          <p:cNvSpPr txBox="1">
            <a:spLocks/>
          </p:cNvSpPr>
          <p:nvPr/>
        </p:nvSpPr>
        <p:spPr bwMode="auto">
          <a:xfrm>
            <a:off x="0" y="0"/>
            <a:ext cx="9144000" cy="609600"/>
          </a:xfrm>
          <a:prstGeom prst="rect">
            <a:avLst/>
          </a:prstGeom>
          <a:noFill/>
          <a:ln w="9525">
            <a:noFill/>
            <a:miter lim="800000"/>
            <a:headEnd/>
            <a:tailEnd/>
          </a:ln>
        </p:spPr>
        <p:txBody>
          <a:bodyPr anchor="ctr"/>
          <a:lstStyle/>
          <a:p>
            <a:pPr algn="ctr"/>
            <a:endParaRPr lang="en-US"/>
          </a:p>
        </p:txBody>
      </p:sp>
      <p:sp>
        <p:nvSpPr>
          <p:cNvPr id="15" name="Rectangle 14"/>
          <p:cNvSpPr/>
          <p:nvPr/>
        </p:nvSpPr>
        <p:spPr>
          <a:xfrm>
            <a:off x="0" y="0"/>
            <a:ext cx="9144000" cy="1169551"/>
          </a:xfrm>
          <a:prstGeom prst="rect">
            <a:avLst/>
          </a:prstGeom>
        </p:spPr>
        <p:txBody>
          <a:bodyPr>
            <a:spAutoFit/>
          </a:bodyPr>
          <a:lstStyle/>
          <a:p>
            <a:pPr algn="ctr"/>
            <a:r>
              <a:rPr lang="en-US" sz="3500" b="1" dirty="0">
                <a:solidFill>
                  <a:srgbClr val="FFF522"/>
                </a:solidFill>
                <a:effectLst>
                  <a:outerShdw blurRad="38100" dist="38100" dir="2700000" algn="tl">
                    <a:srgbClr val="000000"/>
                  </a:outerShdw>
                </a:effectLst>
                <a:latin typeface="Calibri" charset="0"/>
                <a:cs typeface="Calibri" charset="0"/>
              </a:rPr>
              <a:t>Awareness about physical status, treatment and adherence to medication are low: Diabetes </a:t>
            </a:r>
          </a:p>
        </p:txBody>
      </p:sp>
      <p:sp>
        <p:nvSpPr>
          <p:cNvPr id="31754" name="Slide Number Placeholder 18"/>
          <p:cNvSpPr>
            <a:spLocks noGrp="1"/>
          </p:cNvSpPr>
          <p:nvPr>
            <p:ph type="sldNum" sz="quarter" idx="12"/>
          </p:nvPr>
        </p:nvSpPr>
        <p:spPr bwMode="auto">
          <a:noFill/>
          <a:ln>
            <a:miter lim="800000"/>
            <a:headEnd/>
            <a:tailEnd/>
          </a:ln>
        </p:spPr>
        <p:txBody>
          <a:bodyPr/>
          <a:lstStyle/>
          <a:p>
            <a:fld id="{175B5C76-7058-4DBF-BDA9-18DA78B84A36}" type="slidenum">
              <a:rPr lang="en-US"/>
              <a:pPr/>
              <a:t>30</a:t>
            </a:fld>
            <a:endParaRPr lang="en-US"/>
          </a:p>
        </p:txBody>
      </p:sp>
      <p:sp>
        <p:nvSpPr>
          <p:cNvPr id="31755" name="TextBox 20"/>
          <p:cNvSpPr txBox="1">
            <a:spLocks noChangeArrowheads="1"/>
          </p:cNvSpPr>
          <p:nvPr/>
        </p:nvSpPr>
        <p:spPr bwMode="auto">
          <a:xfrm>
            <a:off x="5715000" y="1600200"/>
            <a:ext cx="3124200" cy="3786188"/>
          </a:xfrm>
          <a:prstGeom prst="rect">
            <a:avLst/>
          </a:prstGeom>
          <a:noFill/>
          <a:ln w="9525">
            <a:noFill/>
            <a:miter lim="800000"/>
            <a:headEnd/>
            <a:tailEnd/>
          </a:ln>
        </p:spPr>
        <p:txBody>
          <a:bodyPr>
            <a:spAutoFit/>
          </a:bodyPr>
          <a:lstStyle/>
          <a:p>
            <a:pPr>
              <a:buFont typeface="Arial" charset="0"/>
              <a:buChar char="•"/>
            </a:pPr>
            <a:r>
              <a:rPr lang="en-US" sz="2400" b="1" dirty="0">
                <a:solidFill>
                  <a:srgbClr val="FFFFFF"/>
                </a:solidFill>
                <a:latin typeface="Calibri" charset="0"/>
                <a:cs typeface="Calibri" charset="0"/>
              </a:rPr>
              <a:t> Around 60% of the women not aware about status </a:t>
            </a:r>
          </a:p>
          <a:p>
            <a:endParaRPr lang="en-US" sz="2400" b="1" dirty="0">
              <a:solidFill>
                <a:srgbClr val="FFFFFF"/>
              </a:solidFill>
              <a:latin typeface="Calibri" charset="0"/>
              <a:cs typeface="Calibri" charset="0"/>
            </a:endParaRPr>
          </a:p>
          <a:p>
            <a:pPr>
              <a:buFont typeface="Arial" charset="0"/>
              <a:buChar char="•"/>
            </a:pPr>
            <a:r>
              <a:rPr lang="en-US" sz="2400" b="1" dirty="0">
                <a:solidFill>
                  <a:srgbClr val="FFFFFF"/>
                </a:solidFill>
                <a:latin typeface="Calibri" charset="0"/>
                <a:cs typeface="Calibri" charset="0"/>
              </a:rPr>
              <a:t> Around one third taking medicine among which 60% does not have controlled blood glucose</a:t>
            </a:r>
          </a:p>
        </p:txBody>
      </p:sp>
      <p:graphicFrame>
        <p:nvGraphicFramePr>
          <p:cNvPr id="13" name="Chart 12"/>
          <p:cNvGraphicFramePr/>
          <p:nvPr>
            <p:extLst>
              <p:ext uri="{D42A27DB-BD31-4B8C-83A1-F6EECF244321}">
                <p14:modId xmlns:p14="http://schemas.microsoft.com/office/powerpoint/2010/main" val="751183174"/>
              </p:ext>
            </p:extLst>
          </p:nvPr>
        </p:nvGraphicFramePr>
        <p:xfrm>
          <a:off x="0" y="1143000"/>
          <a:ext cx="5562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rot="4025963">
            <a:off x="964153" y="1488584"/>
            <a:ext cx="863975" cy="266622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217089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0"/>
            <a:ext cx="8229600" cy="1143000"/>
          </a:xfrm>
          <a:noFill/>
        </p:spPr>
        <p:txBody>
          <a:bodyPr/>
          <a:lstStyle/>
          <a:p>
            <a:pPr eaLnBrk="1" hangingPunct="1"/>
            <a:r>
              <a:rPr lang="en-US" sz="4000" dirty="0" smtClean="0">
                <a:solidFill>
                  <a:srgbClr val="FFFF00"/>
                </a:solidFill>
              </a:rPr>
              <a:t>Trends in the Use of Family Planning</a:t>
            </a:r>
          </a:p>
        </p:txBody>
      </p:sp>
      <p:sp>
        <p:nvSpPr>
          <p:cNvPr id="5124" name="Text Box 5"/>
          <p:cNvSpPr txBox="1">
            <a:spLocks noChangeArrowheads="1"/>
          </p:cNvSpPr>
          <p:nvPr/>
        </p:nvSpPr>
        <p:spPr bwMode="auto">
          <a:xfrm>
            <a:off x="0" y="2438400"/>
            <a:ext cx="1447800" cy="1643527"/>
          </a:xfrm>
          <a:prstGeom prst="rect">
            <a:avLst/>
          </a:prstGeom>
          <a:noFill/>
          <a:ln w="9525">
            <a:noFill/>
            <a:miter lim="800000"/>
            <a:headEnd/>
            <a:tailEnd/>
          </a:ln>
        </p:spPr>
        <p:txBody>
          <a:bodyPr wrap="square">
            <a:spAutoFit/>
          </a:bodyPr>
          <a:lstStyle/>
          <a:p>
            <a:pPr algn="ctr" eaLnBrk="0" hangingPunct="0">
              <a:lnSpc>
                <a:spcPct val="80000"/>
              </a:lnSpc>
            </a:pPr>
            <a:r>
              <a:rPr lang="en-US" i="1" dirty="0">
                <a:solidFill>
                  <a:schemeClr val="accent5"/>
                </a:solidFill>
                <a:latin typeface="Gill Sans Std" pitchFamily="34" charset="0"/>
              </a:rPr>
              <a:t>Percentage of </a:t>
            </a:r>
            <a:r>
              <a:rPr lang="en-US" i="1" dirty="0" smtClean="0">
                <a:solidFill>
                  <a:schemeClr val="accent5"/>
                </a:solidFill>
                <a:latin typeface="Gill Sans Std" pitchFamily="34" charset="0"/>
              </a:rPr>
              <a:t>currently married women</a:t>
            </a:r>
          </a:p>
          <a:p>
            <a:pPr algn="ctr" eaLnBrk="0" hangingPunct="0">
              <a:lnSpc>
                <a:spcPct val="80000"/>
              </a:lnSpc>
            </a:pPr>
            <a:r>
              <a:rPr lang="en-US" i="1" dirty="0" smtClean="0">
                <a:solidFill>
                  <a:schemeClr val="accent5"/>
                </a:solidFill>
                <a:latin typeface="Gill Sans Std" pitchFamily="34" charset="0"/>
              </a:rPr>
              <a:t>currently using </a:t>
            </a:r>
            <a:r>
              <a:rPr lang="en-US" i="1" dirty="0">
                <a:solidFill>
                  <a:schemeClr val="accent5"/>
                </a:solidFill>
                <a:latin typeface="Gill Sans Std" pitchFamily="34" charset="0"/>
              </a:rPr>
              <a:t>any </a:t>
            </a:r>
            <a:r>
              <a:rPr lang="en-US" i="1" dirty="0" smtClean="0">
                <a:solidFill>
                  <a:schemeClr val="accent5"/>
                </a:solidFill>
                <a:latin typeface="Gill Sans Std" pitchFamily="34" charset="0"/>
              </a:rPr>
              <a:t>modern method</a:t>
            </a:r>
            <a:endParaRPr lang="en-US" i="1" dirty="0">
              <a:solidFill>
                <a:schemeClr val="accent5"/>
              </a:solidFill>
              <a:latin typeface="Gill Sans Std"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2477860677"/>
              </p:ext>
            </p:extLst>
          </p:nvPr>
        </p:nvGraphicFramePr>
        <p:xfrm>
          <a:off x="1066800" y="990600"/>
          <a:ext cx="7924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312626149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p:cNvGraphicFramePr>
          <p:nvPr>
            <p:extLst>
              <p:ext uri="{D42A27DB-BD31-4B8C-83A1-F6EECF244321}">
                <p14:modId xmlns:p14="http://schemas.microsoft.com/office/powerpoint/2010/main" val="2327742174"/>
              </p:ext>
            </p:extLst>
          </p:nvPr>
        </p:nvGraphicFramePr>
        <p:xfrm>
          <a:off x="495300" y="1600199"/>
          <a:ext cx="8229600" cy="450687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rmAutofit fontScale="90000"/>
          </a:bodyPr>
          <a:lstStyle/>
          <a:p>
            <a:r>
              <a:rPr lang="en-US" dirty="0" smtClean="0">
                <a:solidFill>
                  <a:srgbClr val="FFFF00"/>
                </a:solidFill>
              </a:rPr>
              <a:t>Any method of family planning </a:t>
            </a:r>
            <a:br>
              <a:rPr lang="en-US" dirty="0" smtClean="0">
                <a:solidFill>
                  <a:srgbClr val="FFFF00"/>
                </a:solidFill>
              </a:rPr>
            </a:br>
            <a:r>
              <a:rPr lang="en-US" dirty="0" smtClean="0">
                <a:solidFill>
                  <a:srgbClr val="FFFF00"/>
                </a:solidFill>
              </a:rPr>
              <a:t>by wealth quintile</a:t>
            </a:r>
            <a:endParaRPr lang="en-US" dirty="0">
              <a:solidFill>
                <a:srgbClr val="FFFF00"/>
              </a:solidFill>
            </a:endParaRPr>
          </a:p>
        </p:txBody>
      </p:sp>
      <p:sp>
        <p:nvSpPr>
          <p:cNvPr id="5" name="Subtitle 2"/>
          <p:cNvSpPr txBox="1">
            <a:spLocks/>
          </p:cNvSpPr>
          <p:nvPr/>
        </p:nvSpPr>
        <p:spPr>
          <a:xfrm>
            <a:off x="3962400" y="6183868"/>
            <a:ext cx="4953000" cy="369332"/>
          </a:xfrm>
          <a:prstGeom prst="rect">
            <a:avLst/>
          </a:prstGeom>
        </p:spPr>
        <p:txBody>
          <a:bodyPr vert="horz" wrap="square" lIns="91440" tIns="45720" rIns="91440" bIns="45720" rtlCol="0">
            <a:spAutoFit/>
          </a:bodyPr>
          <a:lstStyle/>
          <a:p>
            <a:pPr marR="0" lvl="0" algn="r" defTabSz="914400" rtl="0" eaLnBrk="1" fontAlgn="auto" latinLnBrk="0" hangingPunct="1">
              <a:lnSpc>
                <a:spcPct val="100000"/>
              </a:lnSpc>
              <a:spcBef>
                <a:spcPct val="20000"/>
              </a:spcBef>
              <a:spcAft>
                <a:spcPts val="0"/>
              </a:spcAft>
              <a:buClrTx/>
              <a:buSzTx/>
              <a:tabLst/>
              <a:defRPr/>
            </a:pPr>
            <a:r>
              <a:rPr kumimoji="0" lang="en-US" b="1" i="0" u="none" strike="noStrike" kern="1200" cap="none" spc="0" normalizeH="0" baseline="0" noProof="0" dirty="0" smtClean="0">
                <a:ln>
                  <a:noFill/>
                </a:ln>
                <a:solidFill>
                  <a:srgbClr val="FFFF00"/>
                </a:solidFill>
                <a:effectLst/>
                <a:uLnTx/>
                <a:uFillTx/>
                <a:latin typeface="+mn-lt"/>
                <a:ea typeface="+mn-ea"/>
                <a:cs typeface="+mn-cs"/>
              </a:rPr>
              <a:t>Bangladesh Demographic and Health Surveys</a:t>
            </a:r>
            <a:endParaRPr kumimoji="0" lang="en-US" b="1" i="0" u="none" strike="noStrike" kern="120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2977840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Ability to do Blood transfusion and C-Section</a:t>
            </a:r>
            <a:endParaRPr lang="en-US" dirty="0">
              <a:solidFill>
                <a:srgbClr val="FFFF00"/>
              </a:solidFill>
            </a:endParaRPr>
          </a:p>
        </p:txBody>
      </p:sp>
      <p:pic>
        <p:nvPicPr>
          <p:cNvPr id="4" name="Content Placeholder 3" descr="Screen Shot 2013-09-17 at 5.53.27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225" b="1783"/>
          <a:stretch/>
        </p:blipFill>
        <p:spPr>
          <a:xfrm>
            <a:off x="457200" y="2355784"/>
            <a:ext cx="8229600" cy="2926325"/>
          </a:xfrm>
        </p:spPr>
      </p:pic>
      <p:sp>
        <p:nvSpPr>
          <p:cNvPr id="3" name="Rectangle 2"/>
          <p:cNvSpPr/>
          <p:nvPr/>
        </p:nvSpPr>
        <p:spPr>
          <a:xfrm>
            <a:off x="4572000" y="6096000"/>
            <a:ext cx="4280449" cy="379591"/>
          </a:xfrm>
          <a:prstGeom prst="rect">
            <a:avLst/>
          </a:prstGeom>
        </p:spPr>
        <p:txBody>
          <a:bodyPr wrap="none">
            <a:spAutoFit/>
          </a:bodyPr>
          <a:lstStyle/>
          <a:p>
            <a:r>
              <a:rPr lang="en-US" sz="2800" baseline="30000" dirty="0">
                <a:solidFill>
                  <a:srgbClr val="FFFF00"/>
                </a:solidFill>
              </a:rPr>
              <a:t>he Bangladesh Health Facility Survey 2011</a:t>
            </a:r>
            <a:endParaRPr lang="en-US" sz="2800" dirty="0">
              <a:solidFill>
                <a:srgbClr val="FFFF00"/>
              </a:solidFill>
            </a:endParaRPr>
          </a:p>
        </p:txBody>
      </p:sp>
    </p:spTree>
    <p:extLst>
      <p:ext uri="{BB962C8B-B14F-4D97-AF65-F5344CB8AC3E}">
        <p14:creationId xmlns:p14="http://schemas.microsoft.com/office/powerpoint/2010/main" val="50269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Availability and use of diagnostic machines</a:t>
            </a:r>
            <a:endParaRPr lang="en-US" dirty="0">
              <a:solidFill>
                <a:srgbClr val="FFFF00"/>
              </a:solidFill>
            </a:endParaRPr>
          </a:p>
        </p:txBody>
      </p:sp>
      <p:pic>
        <p:nvPicPr>
          <p:cNvPr id="4" name="Content Placeholder 3" descr="Screen Shot 2013-09-17 at 5.56.11 PM.png"/>
          <p:cNvPicPr>
            <a:picLocks noGrp="1" noChangeAspect="1"/>
          </p:cNvPicPr>
          <p:nvPr>
            <p:ph idx="1"/>
          </p:nvPr>
        </p:nvPicPr>
        <p:blipFill>
          <a:blip r:embed="rId3">
            <a:extLst>
              <a:ext uri="{28A0092B-C50C-407E-A947-70E740481C1C}">
                <a14:useLocalDpi xmlns:a14="http://schemas.microsoft.com/office/drawing/2010/main" val="0"/>
              </a:ext>
            </a:extLst>
          </a:blip>
          <a:srcRect t="-8149" b="-8149"/>
          <a:stretch>
            <a:fillRect/>
          </a:stretch>
        </p:blipFill>
        <p:spPr/>
      </p:pic>
      <p:sp>
        <p:nvSpPr>
          <p:cNvPr id="5" name="Rectangle 4"/>
          <p:cNvSpPr/>
          <p:nvPr/>
        </p:nvSpPr>
        <p:spPr>
          <a:xfrm>
            <a:off x="4572000" y="6096000"/>
            <a:ext cx="4280449" cy="379591"/>
          </a:xfrm>
          <a:prstGeom prst="rect">
            <a:avLst/>
          </a:prstGeom>
        </p:spPr>
        <p:txBody>
          <a:bodyPr wrap="none">
            <a:spAutoFit/>
          </a:bodyPr>
          <a:lstStyle/>
          <a:p>
            <a:r>
              <a:rPr lang="en-US" sz="2800" baseline="30000" dirty="0">
                <a:solidFill>
                  <a:srgbClr val="FFFF00"/>
                </a:solidFill>
              </a:rPr>
              <a:t>he Bangladesh Health Facility Survey 2011</a:t>
            </a:r>
            <a:endParaRPr lang="en-US" sz="2800" dirty="0">
              <a:solidFill>
                <a:srgbClr val="FFFF00"/>
              </a:solidFill>
            </a:endParaRPr>
          </a:p>
        </p:txBody>
      </p:sp>
    </p:spTree>
    <p:extLst>
      <p:ext uri="{BB962C8B-B14F-4D97-AF65-F5344CB8AC3E}">
        <p14:creationId xmlns:p14="http://schemas.microsoft.com/office/powerpoint/2010/main" val="1502714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43000"/>
          </a:xfrm>
        </p:spPr>
        <p:txBody>
          <a:bodyPr>
            <a:noAutofit/>
          </a:bodyPr>
          <a:lstStyle/>
          <a:p>
            <a:r>
              <a:rPr lang="en-US" sz="3200" dirty="0" smtClean="0">
                <a:solidFill>
                  <a:srgbClr val="FFFF00"/>
                </a:solidFill>
              </a:rPr>
              <a:t>Affordability – Financing dimension of UHC</a:t>
            </a:r>
            <a:endParaRPr lang="en-US" sz="3200" dirty="0">
              <a:solidFill>
                <a:srgbClr val="FFFF00"/>
              </a:solidFill>
            </a:endParaRPr>
          </a:p>
        </p:txBody>
      </p:sp>
    </p:spTree>
    <p:extLst>
      <p:ext uri="{BB962C8B-B14F-4D97-AF65-F5344CB8AC3E}">
        <p14:creationId xmlns:p14="http://schemas.microsoft.com/office/powerpoint/2010/main" val="781313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altLang="ko-KR" sz="2800" dirty="0" smtClean="0">
                <a:solidFill>
                  <a:srgbClr val="FFFF00"/>
                </a:solidFill>
                <a:ea typeface="Gulim" pitchFamily="34" charset="-127"/>
              </a:rPr>
              <a:t>Healthcare Financing in Bangladesh 2006-2007</a:t>
            </a:r>
            <a:endParaRPr lang="en-US" sz="2800" dirty="0" smtClean="0">
              <a:solidFill>
                <a:srgbClr val="FFFF00"/>
              </a:solidFill>
            </a:endParaRPr>
          </a:p>
        </p:txBody>
      </p:sp>
      <p:sp>
        <p:nvSpPr>
          <p:cNvPr id="4" name="Slide Number Placeholder 3"/>
          <p:cNvSpPr>
            <a:spLocks noGrp="1"/>
          </p:cNvSpPr>
          <p:nvPr>
            <p:ph type="sldNum" sz="quarter" idx="12"/>
          </p:nvPr>
        </p:nvSpPr>
        <p:spPr/>
        <p:txBody>
          <a:bodyPr/>
          <a:lstStyle/>
          <a:p>
            <a:pPr>
              <a:defRPr/>
            </a:pPr>
            <a:fld id="{36D6056F-BBBD-4575-8FF8-FD7668A0FFDE}" type="slidenum">
              <a:rPr lang="sv-SE" smtClean="0"/>
              <a:pPr>
                <a:defRPr/>
              </a:pPr>
              <a:t>36</a:t>
            </a:fld>
            <a:endParaRPr lang="sv-SE"/>
          </a:p>
        </p:txBody>
      </p:sp>
      <p:graphicFrame>
        <p:nvGraphicFramePr>
          <p:cNvPr id="1026" name="Content Placeholder 4"/>
          <p:cNvGraphicFramePr>
            <a:graphicFrameLocks noGrp="1"/>
          </p:cNvGraphicFramePr>
          <p:nvPr/>
        </p:nvGraphicFramePr>
        <p:xfrm>
          <a:off x="611188" y="1916113"/>
          <a:ext cx="7924800" cy="4113212"/>
        </p:xfrm>
        <a:graphic>
          <a:graphicData uri="http://schemas.openxmlformats.org/presentationml/2006/ole">
            <mc:AlternateContent xmlns:mc="http://schemas.openxmlformats.org/markup-compatibility/2006">
              <mc:Choice xmlns:v="urn:schemas-microsoft-com:vml" Requires="v">
                <p:oleObj spid="_x0000_s1071" name="Worksheet" r:id="rId4" imgW="8858353" imgH="4400738" progId="Excel.Sheet.8">
                  <p:embed/>
                </p:oleObj>
              </mc:Choice>
              <mc:Fallback>
                <p:oleObj name="Worksheet" r:id="rId4" imgW="8858353" imgH="4400738"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916113"/>
                        <a:ext cx="7924800" cy="411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85800" y="6019800"/>
            <a:ext cx="2268057" cy="369332"/>
          </a:xfrm>
          <a:prstGeom prst="rect">
            <a:avLst/>
          </a:prstGeom>
          <a:noFill/>
        </p:spPr>
        <p:txBody>
          <a:bodyPr wrap="none" rtlCol="0">
            <a:spAutoFit/>
          </a:bodyPr>
          <a:lstStyle/>
          <a:p>
            <a:r>
              <a:rPr lang="en-US" dirty="0" smtClean="0">
                <a:solidFill>
                  <a:schemeClr val="bg1"/>
                </a:solidFill>
              </a:rPr>
              <a:t>Source: MoHFW, 2010</a:t>
            </a:r>
            <a:endParaRPr lang="en-US" dirty="0">
              <a:solidFill>
                <a:schemeClr val="bg1"/>
              </a:solidFill>
            </a:endParaRPr>
          </a:p>
        </p:txBody>
      </p:sp>
    </p:spTree>
    <p:extLst>
      <p:ext uri="{BB962C8B-B14F-4D97-AF65-F5344CB8AC3E}">
        <p14:creationId xmlns:p14="http://schemas.microsoft.com/office/powerpoint/2010/main" val="2768403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09600" y="1447798"/>
          <a:ext cx="8077201" cy="3856323"/>
        </p:xfrm>
        <a:graphic>
          <a:graphicData uri="http://schemas.openxmlformats.org/drawingml/2006/table">
            <a:tbl>
              <a:tblPr/>
              <a:tblGrid>
                <a:gridCol w="4444461"/>
                <a:gridCol w="908185"/>
                <a:gridCol w="908185"/>
                <a:gridCol w="908185"/>
                <a:gridCol w="908185"/>
              </a:tblGrid>
              <a:tr h="322303">
                <a:tc>
                  <a:txBody>
                    <a:bodyPr/>
                    <a:lstStyle/>
                    <a:p>
                      <a:pPr marL="0" marR="0">
                        <a:lnSpc>
                          <a:spcPct val="115000"/>
                        </a:lnSpc>
                        <a:spcBef>
                          <a:spcPts val="0"/>
                        </a:spcBef>
                        <a:spcAft>
                          <a:spcPts val="0"/>
                        </a:spcAft>
                      </a:pPr>
                      <a:r>
                        <a:rPr lang="en-US" sz="1600" b="1" dirty="0">
                          <a:solidFill>
                            <a:schemeClr val="bg1"/>
                          </a:solidFill>
                          <a:latin typeface="Times New Roman"/>
                          <a:ea typeface="Calibri"/>
                          <a:cs typeface="Times New Roman"/>
                        </a:rPr>
                        <a:t>Items</a:t>
                      </a:r>
                      <a:endParaRPr lang="en-US" sz="1400" b="1" dirty="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chemeClr val="bg1"/>
                          </a:solidFill>
                          <a:latin typeface="Times New Roman"/>
                          <a:ea typeface="Calibri"/>
                          <a:cs typeface="Times New Roman"/>
                        </a:rPr>
                        <a:t>1997</a:t>
                      </a:r>
                      <a:endParaRPr lang="en-US" sz="1400" b="1"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chemeClr val="bg1"/>
                          </a:solidFill>
                          <a:latin typeface="Times New Roman"/>
                          <a:ea typeface="Calibri"/>
                          <a:cs typeface="Times New Roman"/>
                        </a:rPr>
                        <a:t>2001</a:t>
                      </a:r>
                      <a:endParaRPr lang="en-US" sz="1400" b="1"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chemeClr val="bg1"/>
                          </a:solidFill>
                          <a:latin typeface="Times New Roman"/>
                          <a:ea typeface="Calibri"/>
                          <a:cs typeface="Times New Roman"/>
                        </a:rPr>
                        <a:t>2005</a:t>
                      </a:r>
                      <a:endParaRPr lang="en-US" sz="1400" b="1"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chemeClr val="bg1"/>
                          </a:solidFill>
                          <a:latin typeface="Times New Roman"/>
                          <a:ea typeface="Calibri"/>
                          <a:cs typeface="Times New Roman"/>
                        </a:rPr>
                        <a:t>2007</a:t>
                      </a:r>
                      <a:endParaRPr lang="en-US" sz="1400" b="1"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03">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Total Health Expenditure in PPP$ per capita </a:t>
                      </a:r>
                      <a:endParaRPr lang="en-US" sz="1400" dirty="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20.0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27.0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37.0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46.0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03">
                <a:tc>
                  <a:txBody>
                    <a:bodyPr/>
                    <a:lstStyle/>
                    <a:p>
                      <a:pPr marL="0" marR="0">
                        <a:lnSpc>
                          <a:spcPct val="115000"/>
                        </a:lnSpc>
                        <a:spcBef>
                          <a:spcPts val="0"/>
                        </a:spcBef>
                        <a:spcAft>
                          <a:spcPts val="0"/>
                        </a:spcAft>
                      </a:pPr>
                      <a:r>
                        <a:rPr lang="en-US" sz="1600">
                          <a:solidFill>
                            <a:schemeClr val="bg1"/>
                          </a:solidFill>
                          <a:latin typeface="Times New Roman"/>
                          <a:ea typeface="Calibri"/>
                          <a:cs typeface="Times New Roman"/>
                        </a:rPr>
                        <a:t>Total Health Expenditure in US$ per capita </a:t>
                      </a:r>
                      <a:endParaRPr lang="en-US" sz="140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chemeClr val="bg1"/>
                          </a:solidFill>
                          <a:latin typeface="Times New Roman"/>
                          <a:ea typeface="Calibri"/>
                          <a:cs typeface="Times New Roman"/>
                        </a:rPr>
                        <a:t>9.2</a:t>
                      </a:r>
                      <a:endParaRPr lang="en-US" sz="14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chemeClr val="bg1"/>
                          </a:solidFill>
                          <a:latin typeface="Times New Roman"/>
                          <a:ea typeface="Calibri"/>
                          <a:cs typeface="Times New Roman"/>
                        </a:rPr>
                        <a:t>10.6</a:t>
                      </a:r>
                      <a:endParaRPr lang="en-US" sz="14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bg1"/>
                          </a:solidFill>
                          <a:latin typeface="Times New Roman"/>
                          <a:ea typeface="Calibri"/>
                          <a:cs typeface="Times New Roman"/>
                        </a:rPr>
                        <a:t>13.7</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bg1"/>
                          </a:solidFill>
                          <a:latin typeface="Times New Roman"/>
                          <a:ea typeface="Calibri"/>
                          <a:cs typeface="Times New Roman"/>
                        </a:rPr>
                        <a:t>16.2</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03">
                <a:tc>
                  <a:txBody>
                    <a:bodyPr/>
                    <a:lstStyle/>
                    <a:p>
                      <a:pPr marL="0" marR="0">
                        <a:lnSpc>
                          <a:spcPct val="115000"/>
                        </a:lnSpc>
                        <a:spcBef>
                          <a:spcPts val="0"/>
                        </a:spcBef>
                        <a:spcAft>
                          <a:spcPts val="0"/>
                        </a:spcAft>
                      </a:pPr>
                      <a:r>
                        <a:rPr lang="en-US" sz="1600">
                          <a:solidFill>
                            <a:schemeClr val="bg1"/>
                          </a:solidFill>
                          <a:latin typeface="Times New Roman"/>
                          <a:ea typeface="Calibri"/>
                          <a:cs typeface="Times New Roman"/>
                        </a:rPr>
                        <a:t>Total Health Expenditure as % of GDP </a:t>
                      </a:r>
                      <a:endParaRPr lang="en-US" sz="140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chemeClr val="bg1"/>
                          </a:solidFill>
                          <a:latin typeface="Times New Roman"/>
                          <a:ea typeface="Calibri"/>
                          <a:cs typeface="Times New Roman"/>
                        </a:rPr>
                        <a:t>2.70%</a:t>
                      </a:r>
                      <a:endParaRPr lang="en-US" sz="14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bg1"/>
                          </a:solidFill>
                          <a:latin typeface="Times New Roman"/>
                          <a:ea typeface="Calibri"/>
                          <a:cs typeface="Times New Roman"/>
                        </a:rPr>
                        <a:t>2.90%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chemeClr val="bg1"/>
                          </a:solidFill>
                          <a:latin typeface="Times New Roman"/>
                          <a:ea typeface="Calibri"/>
                          <a:cs typeface="Times New Roman"/>
                        </a:rPr>
                        <a:t>3.20%</a:t>
                      </a:r>
                      <a:endParaRPr lang="en-US" sz="14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bg1"/>
                          </a:solidFill>
                          <a:latin typeface="Times New Roman"/>
                          <a:ea typeface="Calibri"/>
                          <a:cs typeface="Times New Roman"/>
                        </a:rPr>
                        <a:t>3.40%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990">
                <a:tc>
                  <a:txBody>
                    <a:bodyPr/>
                    <a:lstStyle/>
                    <a:p>
                      <a:pPr marL="0" marR="0">
                        <a:lnSpc>
                          <a:spcPct val="115000"/>
                        </a:lnSpc>
                        <a:spcBef>
                          <a:spcPts val="0"/>
                        </a:spcBef>
                        <a:spcAft>
                          <a:spcPts val="0"/>
                        </a:spcAft>
                      </a:pPr>
                      <a:r>
                        <a:rPr lang="en-US" sz="1600">
                          <a:solidFill>
                            <a:schemeClr val="bg1"/>
                          </a:solidFill>
                          <a:latin typeface="Times New Roman"/>
                          <a:ea typeface="Calibri"/>
                          <a:cs typeface="Times New Roman"/>
                        </a:rPr>
                        <a:t>Mean annual growth rate in THE   </a:t>
                      </a:r>
                      <a:endParaRPr lang="en-US" sz="140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chemeClr val="bg1"/>
                          </a:solidFill>
                          <a:latin typeface="Times New Roman"/>
                          <a:ea typeface="Calibri"/>
                          <a:cs typeface="Times New Roman"/>
                        </a:rPr>
                        <a:t> </a:t>
                      </a:r>
                      <a:endParaRPr lang="en-US" sz="14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FFFF00"/>
                          </a:solidFill>
                          <a:latin typeface="Times New Roman"/>
                          <a:ea typeface="Calibri"/>
                          <a:cs typeface="Times New Roman"/>
                        </a:rPr>
                        <a:t>13.0%</a:t>
                      </a:r>
                      <a:endParaRPr lang="en-US" sz="1400" dirty="0">
                        <a:solidFill>
                          <a:srgbClr val="FFFF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FFFF00"/>
                          </a:solidFill>
                          <a:latin typeface="Times New Roman"/>
                          <a:ea typeface="Calibri"/>
                          <a:cs typeface="Times New Roman"/>
                        </a:rPr>
                        <a:t>15.0%</a:t>
                      </a:r>
                      <a:endParaRPr lang="en-US" sz="1400" dirty="0">
                        <a:solidFill>
                          <a:srgbClr val="FFFF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FFFF00"/>
                          </a:solidFill>
                          <a:latin typeface="Times New Roman"/>
                          <a:ea typeface="Calibri"/>
                          <a:cs typeface="Times New Roman"/>
                        </a:rPr>
                        <a:t>16.0%</a:t>
                      </a:r>
                      <a:endParaRPr lang="en-US" sz="1400" dirty="0">
                        <a:solidFill>
                          <a:srgbClr val="FFFF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03">
                <a:tc>
                  <a:txBody>
                    <a:bodyPr/>
                    <a:lstStyle/>
                    <a:p>
                      <a:pPr marL="0" marR="0">
                        <a:lnSpc>
                          <a:spcPct val="115000"/>
                        </a:lnSpc>
                        <a:spcBef>
                          <a:spcPts val="0"/>
                        </a:spcBef>
                        <a:spcAft>
                          <a:spcPts val="0"/>
                        </a:spcAft>
                      </a:pPr>
                      <a:r>
                        <a:rPr lang="en-US" sz="1600">
                          <a:solidFill>
                            <a:schemeClr val="bg1"/>
                          </a:solidFill>
                          <a:latin typeface="Times New Roman"/>
                          <a:ea typeface="Calibri"/>
                          <a:cs typeface="Times New Roman"/>
                        </a:rPr>
                        <a:t>Mean annual growth rate in GDP  </a:t>
                      </a:r>
                      <a:endParaRPr lang="en-US" sz="140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chemeClr val="bg1"/>
                          </a:solidFill>
                          <a:latin typeface="Times New Roman"/>
                          <a:ea typeface="Calibri"/>
                          <a:cs typeface="Times New Roman"/>
                        </a:rPr>
                        <a:t> </a:t>
                      </a:r>
                      <a:endParaRPr lang="en-US" sz="14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FFFF00"/>
                          </a:solidFill>
                          <a:latin typeface="Times New Roman"/>
                          <a:ea typeface="Calibri"/>
                          <a:cs typeface="Times New Roman"/>
                        </a:rPr>
                        <a:t>7.0%</a:t>
                      </a:r>
                      <a:endParaRPr lang="en-US" sz="1400" dirty="0">
                        <a:solidFill>
                          <a:srgbClr val="FFFF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FFFF00"/>
                          </a:solidFill>
                          <a:latin typeface="Times New Roman"/>
                          <a:ea typeface="Calibri"/>
                          <a:cs typeface="Times New Roman"/>
                        </a:rPr>
                        <a:t>11.0%</a:t>
                      </a:r>
                      <a:endParaRPr lang="en-US" sz="1400" dirty="0">
                        <a:solidFill>
                          <a:srgbClr val="FFFF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FFFF00"/>
                          </a:solidFill>
                          <a:latin typeface="Times New Roman"/>
                          <a:ea typeface="Calibri"/>
                          <a:cs typeface="Times New Roman"/>
                        </a:rPr>
                        <a:t>14.0%</a:t>
                      </a:r>
                      <a:endParaRPr lang="en-US" sz="1400" dirty="0">
                        <a:solidFill>
                          <a:srgbClr val="FFFF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03">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Public expenditure on health as % of THE</a:t>
                      </a:r>
                      <a:endParaRPr lang="en-US" sz="1400" dirty="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36.0%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31.0%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26.0%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26.0%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03">
                <a:tc>
                  <a:txBody>
                    <a:bodyPr/>
                    <a:lstStyle/>
                    <a:p>
                      <a:pPr marL="0" marR="0">
                        <a:lnSpc>
                          <a:spcPct val="115000"/>
                        </a:lnSpc>
                        <a:spcBef>
                          <a:spcPts val="0"/>
                        </a:spcBef>
                        <a:spcAft>
                          <a:spcPts val="0"/>
                        </a:spcAft>
                      </a:pPr>
                      <a:r>
                        <a:rPr lang="en-US" sz="1600">
                          <a:solidFill>
                            <a:schemeClr val="bg1"/>
                          </a:solidFill>
                          <a:latin typeface="Times New Roman"/>
                          <a:ea typeface="Calibri"/>
                          <a:cs typeface="Times New Roman"/>
                        </a:rPr>
                        <a:t>Public expenditure on health as % of GDP    </a:t>
                      </a:r>
                      <a:endParaRPr lang="en-US" sz="140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03">
                <a:tc>
                  <a:txBody>
                    <a:bodyPr/>
                    <a:lstStyle/>
                    <a:p>
                      <a:pPr marL="0" marR="0">
                        <a:lnSpc>
                          <a:spcPct val="115000"/>
                        </a:lnSpc>
                        <a:spcBef>
                          <a:spcPts val="0"/>
                        </a:spcBef>
                        <a:spcAft>
                          <a:spcPts val="0"/>
                        </a:spcAft>
                      </a:pPr>
                      <a:r>
                        <a:rPr lang="en-US" sz="1600">
                          <a:solidFill>
                            <a:schemeClr val="bg1"/>
                          </a:solidFill>
                          <a:latin typeface="Times New Roman"/>
                          <a:ea typeface="Calibri"/>
                          <a:cs typeface="Times New Roman"/>
                        </a:rPr>
                        <a:t>OOP as % of total health expenditure </a:t>
                      </a:r>
                      <a:endParaRPr lang="en-US" sz="140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FFFF00"/>
                          </a:solidFill>
                          <a:latin typeface="Times New Roman"/>
                          <a:ea typeface="Calibri"/>
                          <a:cs typeface="Times New Roman"/>
                        </a:rPr>
                        <a:t>57.0%</a:t>
                      </a:r>
                      <a:endParaRPr lang="en-US" sz="1400" dirty="0">
                        <a:solidFill>
                          <a:srgbClr val="FFFF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FFFF00"/>
                          </a:solidFill>
                          <a:latin typeface="Times New Roman"/>
                          <a:ea typeface="Calibri"/>
                          <a:cs typeface="Times New Roman"/>
                        </a:rPr>
                        <a:t>59.0%</a:t>
                      </a:r>
                      <a:endParaRPr lang="en-US" sz="1400" dirty="0">
                        <a:solidFill>
                          <a:srgbClr val="FFFF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FFFF00"/>
                          </a:solidFill>
                          <a:latin typeface="Times New Roman"/>
                          <a:ea typeface="Calibri"/>
                          <a:cs typeface="Times New Roman"/>
                        </a:rPr>
                        <a:t>64.0%</a:t>
                      </a:r>
                      <a:endParaRPr lang="en-US" sz="1400" dirty="0">
                        <a:solidFill>
                          <a:srgbClr val="FFFF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rgbClr val="FFFF00"/>
                          </a:solidFill>
                          <a:latin typeface="Times New Roman"/>
                          <a:ea typeface="Calibri"/>
                          <a:cs typeface="Times New Roman"/>
                        </a:rPr>
                        <a:t>64.0%</a:t>
                      </a:r>
                      <a:endParaRPr lang="en-US" sz="1400" dirty="0">
                        <a:solidFill>
                          <a:srgbClr val="FFFF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03">
                <a:tc>
                  <a:txBody>
                    <a:bodyPr/>
                    <a:lstStyle/>
                    <a:p>
                      <a:pPr marL="0" marR="0">
                        <a:lnSpc>
                          <a:spcPct val="115000"/>
                        </a:lnSpc>
                        <a:spcBef>
                          <a:spcPts val="0"/>
                        </a:spcBef>
                        <a:spcAft>
                          <a:spcPts val="0"/>
                        </a:spcAft>
                      </a:pPr>
                      <a:r>
                        <a:rPr lang="en-US" sz="1600">
                          <a:solidFill>
                            <a:schemeClr val="bg1"/>
                          </a:solidFill>
                          <a:latin typeface="Times New Roman"/>
                          <a:ea typeface="Calibri"/>
                          <a:cs typeface="Times New Roman"/>
                        </a:rPr>
                        <a:t>NGO expenditure as % of THE  </a:t>
                      </a:r>
                      <a:endParaRPr lang="en-US" sz="140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2.0%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2.0%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03">
                <a:tc>
                  <a:txBody>
                    <a:bodyPr/>
                    <a:lstStyle/>
                    <a:p>
                      <a:pPr marL="0" marR="0">
                        <a:lnSpc>
                          <a:spcPct val="115000"/>
                        </a:lnSpc>
                        <a:spcBef>
                          <a:spcPts val="0"/>
                        </a:spcBef>
                        <a:spcAft>
                          <a:spcPts val="0"/>
                        </a:spcAft>
                      </a:pPr>
                      <a:r>
                        <a:rPr lang="en-US" sz="1600">
                          <a:solidFill>
                            <a:schemeClr val="bg1"/>
                          </a:solidFill>
                          <a:latin typeface="Times New Roman"/>
                          <a:ea typeface="Calibri"/>
                          <a:cs typeface="Times New Roman"/>
                        </a:rPr>
                        <a:t>External assistance to NGOs as % of THE</a:t>
                      </a:r>
                      <a:endParaRPr lang="en-US" sz="140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5.0%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8.0%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8.0%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8.0%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03">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Other private expenditure as % of THE </a:t>
                      </a:r>
                      <a:endParaRPr lang="en-US" sz="1400" dirty="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smtClean="0">
                          <a:solidFill>
                            <a:schemeClr val="bg1"/>
                          </a:solidFill>
                          <a:latin typeface="Times New Roman"/>
                          <a:ea typeface="Calibri"/>
                          <a:cs typeface="Times New Roman"/>
                        </a:rPr>
                        <a:t>1.0%</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85800" y="685800"/>
            <a:ext cx="7194342" cy="830997"/>
          </a:xfrm>
          <a:prstGeom prst="rect">
            <a:avLst/>
          </a:prstGeom>
          <a:noFill/>
        </p:spPr>
        <p:txBody>
          <a:bodyPr wrap="none" rtlCol="0">
            <a:spAutoFit/>
          </a:bodyPr>
          <a:lstStyle/>
          <a:p>
            <a:r>
              <a:rPr lang="en-US" sz="2400" b="1" dirty="0" smtClean="0">
                <a:solidFill>
                  <a:srgbClr val="FFFF00"/>
                </a:solidFill>
              </a:rPr>
              <a:t>Trends </a:t>
            </a:r>
            <a:r>
              <a:rPr lang="en-US" sz="2400" b="1" dirty="0">
                <a:solidFill>
                  <a:srgbClr val="FFFF00"/>
                </a:solidFill>
              </a:rPr>
              <a:t>in health expenditure in </a:t>
            </a:r>
            <a:r>
              <a:rPr lang="en-US" sz="2400" b="1" dirty="0" smtClean="0">
                <a:solidFill>
                  <a:srgbClr val="FFFF00"/>
                </a:solidFill>
              </a:rPr>
              <a:t>Bangladesh, 1997-2007</a:t>
            </a:r>
            <a:endParaRPr lang="en-US" sz="2400" b="1" dirty="0">
              <a:solidFill>
                <a:srgbClr val="FFFF00"/>
              </a:solidFill>
            </a:endParaRPr>
          </a:p>
          <a:p>
            <a:endParaRPr lang="en-US" sz="2400" dirty="0">
              <a:solidFill>
                <a:srgbClr val="FFFF00"/>
              </a:solidFill>
            </a:endParaRPr>
          </a:p>
        </p:txBody>
      </p:sp>
      <p:sp>
        <p:nvSpPr>
          <p:cNvPr id="7" name="Rectangle 6"/>
          <p:cNvSpPr/>
          <p:nvPr/>
        </p:nvSpPr>
        <p:spPr>
          <a:xfrm>
            <a:off x="609600" y="5410200"/>
            <a:ext cx="2268057" cy="369332"/>
          </a:xfrm>
          <a:prstGeom prst="rect">
            <a:avLst/>
          </a:prstGeom>
        </p:spPr>
        <p:txBody>
          <a:bodyPr wrap="none">
            <a:spAutoFit/>
          </a:bodyPr>
          <a:lstStyle/>
          <a:p>
            <a:r>
              <a:rPr lang="en-US" dirty="0" smtClean="0">
                <a:solidFill>
                  <a:schemeClr val="bg1"/>
                </a:solidFill>
              </a:rPr>
              <a:t>Source: MoHFW, 2010</a:t>
            </a:r>
            <a:endParaRPr lang="en-US" dirty="0">
              <a:solidFill>
                <a:schemeClr val="bg1"/>
              </a:solidFill>
            </a:endParaRPr>
          </a:p>
        </p:txBody>
      </p:sp>
    </p:spTree>
    <p:extLst>
      <p:ext uri="{BB962C8B-B14F-4D97-AF65-F5344CB8AC3E}">
        <p14:creationId xmlns:p14="http://schemas.microsoft.com/office/powerpoint/2010/main" val="2602186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74675" y="260350"/>
            <a:ext cx="8001000" cy="1216025"/>
          </a:xfrm>
        </p:spPr>
        <p:txBody>
          <a:bodyPr/>
          <a:lstStyle/>
          <a:p>
            <a:pPr algn="ctr"/>
            <a:r>
              <a:rPr lang="en-US" sz="2800" dirty="0" smtClean="0">
                <a:solidFill>
                  <a:srgbClr val="FFFF00"/>
                </a:solidFill>
              </a:rPr>
              <a:t>Allocation in public budget for health, 2009-2014</a:t>
            </a:r>
          </a:p>
        </p:txBody>
      </p:sp>
      <p:sp>
        <p:nvSpPr>
          <p:cNvPr id="4" name="Slide Number Placeholder 3"/>
          <p:cNvSpPr>
            <a:spLocks noGrp="1"/>
          </p:cNvSpPr>
          <p:nvPr>
            <p:ph type="sldNum" sz="quarter" idx="12"/>
          </p:nvPr>
        </p:nvSpPr>
        <p:spPr/>
        <p:txBody>
          <a:bodyPr/>
          <a:lstStyle/>
          <a:p>
            <a:pPr>
              <a:defRPr/>
            </a:pPr>
            <a:fld id="{F9288E1B-DC27-4CBF-B170-15FE7E59D7BE}" type="slidenum">
              <a:rPr lang="sv-SE" smtClean="0"/>
              <a:pPr>
                <a:defRPr/>
              </a:pPr>
              <a:t>38</a:t>
            </a:fld>
            <a:endParaRPr lang="sv-SE"/>
          </a:p>
        </p:txBody>
      </p:sp>
      <p:sp>
        <p:nvSpPr>
          <p:cNvPr id="8" name="TextBox 5"/>
          <p:cNvSpPr txBox="1"/>
          <p:nvPr/>
        </p:nvSpPr>
        <p:spPr>
          <a:xfrm rot="16200000">
            <a:off x="4410869" y="4175919"/>
            <a:ext cx="1017587" cy="30797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1400" b="1">
                <a:solidFill>
                  <a:schemeClr val="bg1"/>
                </a:solidFill>
              </a:rPr>
              <a:t>7,667 cr</a:t>
            </a:r>
          </a:p>
        </p:txBody>
      </p:sp>
      <p:sp>
        <p:nvSpPr>
          <p:cNvPr id="10" name="TextBox 3"/>
          <p:cNvSpPr txBox="1"/>
          <p:nvPr/>
        </p:nvSpPr>
        <p:spPr>
          <a:xfrm rot="16200000">
            <a:off x="5574506" y="4288632"/>
            <a:ext cx="995363" cy="368300"/>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lang="en-US" sz="1800" b="1" kern="0" dirty="0" smtClean="0">
                <a:solidFill>
                  <a:sysClr val="window" lastClr="FFFFFF"/>
                </a:solidFill>
                <a:latin typeface="Calibri"/>
              </a:rPr>
              <a:t>9,470  </a:t>
            </a:r>
            <a:r>
              <a:rPr lang="en-US" sz="1800" b="1" kern="0" dirty="0" err="1">
                <a:solidFill>
                  <a:sysClr val="window" lastClr="FFFFFF"/>
                </a:solidFill>
                <a:latin typeface="Calibri"/>
              </a:rPr>
              <a:t>cr</a:t>
            </a:r>
            <a:endParaRPr lang="en-US" sz="1800" b="1" kern="0" dirty="0">
              <a:solidFill>
                <a:sysClr val="window" lastClr="FFFFFF"/>
              </a:solidFill>
              <a:latin typeface="Calibri"/>
            </a:endParaRPr>
          </a:p>
        </p:txBody>
      </p:sp>
      <p:graphicFrame>
        <p:nvGraphicFramePr>
          <p:cNvPr id="12" name="Chart 11"/>
          <p:cNvGraphicFramePr/>
          <p:nvPr/>
        </p:nvGraphicFramePr>
        <p:xfrm>
          <a:off x="539552" y="1772816"/>
          <a:ext cx="8064895"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2775" name="TextBox 1"/>
          <p:cNvSpPr txBox="1">
            <a:spLocks noChangeArrowheads="1"/>
          </p:cNvSpPr>
          <p:nvPr/>
        </p:nvSpPr>
        <p:spPr bwMode="auto">
          <a:xfrm rot="-5400000">
            <a:off x="6712744" y="4350544"/>
            <a:ext cx="652462" cy="393700"/>
          </a:xfrm>
          <a:prstGeom prst="rect">
            <a:avLst/>
          </a:prstGeom>
          <a:noFill/>
          <a:ln w="9525">
            <a:noFill/>
            <a:miter lim="800000"/>
            <a:headEnd/>
            <a:tailEnd/>
          </a:ln>
        </p:spPr>
        <p:txBody>
          <a:bodyPr wrap="none"/>
          <a:lstStyle/>
          <a:p>
            <a:pPr algn="ctr"/>
            <a:r>
              <a:rPr lang="en-US" sz="1400" b="1">
                <a:solidFill>
                  <a:schemeClr val="bg1"/>
                </a:solidFill>
                <a:latin typeface="Verdana" pitchFamily="34" charset="0"/>
              </a:rPr>
              <a:t>9,470 cr</a:t>
            </a:r>
          </a:p>
        </p:txBody>
      </p:sp>
      <p:sp>
        <p:nvSpPr>
          <p:cNvPr id="32776" name="TextBox 1"/>
          <p:cNvSpPr txBox="1">
            <a:spLocks noChangeArrowheads="1"/>
          </p:cNvSpPr>
          <p:nvPr/>
        </p:nvSpPr>
        <p:spPr bwMode="auto">
          <a:xfrm rot="-5400000">
            <a:off x="4264818" y="4206082"/>
            <a:ext cx="652463" cy="393700"/>
          </a:xfrm>
          <a:prstGeom prst="rect">
            <a:avLst/>
          </a:prstGeom>
          <a:noFill/>
          <a:ln w="9525">
            <a:noFill/>
            <a:miter lim="800000"/>
            <a:headEnd/>
            <a:tailEnd/>
          </a:ln>
        </p:spPr>
        <p:txBody>
          <a:bodyPr wrap="none"/>
          <a:lstStyle/>
          <a:p>
            <a:pPr algn="ctr"/>
            <a:r>
              <a:rPr lang="en-US" sz="1400" b="1">
                <a:solidFill>
                  <a:schemeClr val="bg1"/>
                </a:solidFill>
                <a:latin typeface="Verdana" pitchFamily="34" charset="0"/>
              </a:rPr>
              <a:t>7,667 cr</a:t>
            </a:r>
          </a:p>
        </p:txBody>
      </p:sp>
      <p:sp>
        <p:nvSpPr>
          <p:cNvPr id="32777" name="TextBox 1"/>
          <p:cNvSpPr txBox="1">
            <a:spLocks noChangeArrowheads="1"/>
          </p:cNvSpPr>
          <p:nvPr/>
        </p:nvSpPr>
        <p:spPr bwMode="auto">
          <a:xfrm rot="-5400000">
            <a:off x="3074193" y="4129882"/>
            <a:ext cx="652463" cy="393700"/>
          </a:xfrm>
          <a:prstGeom prst="rect">
            <a:avLst/>
          </a:prstGeom>
          <a:noFill/>
          <a:ln w="9525">
            <a:noFill/>
            <a:miter lim="800000"/>
            <a:headEnd/>
            <a:tailEnd/>
          </a:ln>
        </p:spPr>
        <p:txBody>
          <a:bodyPr wrap="none"/>
          <a:lstStyle/>
          <a:p>
            <a:pPr algn="ctr"/>
            <a:r>
              <a:rPr lang="en-US" sz="1400" b="1">
                <a:solidFill>
                  <a:schemeClr val="bg1"/>
                </a:solidFill>
                <a:latin typeface="Verdana" pitchFamily="34" charset="0"/>
              </a:rPr>
              <a:t>7,287 cr</a:t>
            </a:r>
          </a:p>
        </p:txBody>
      </p:sp>
      <p:sp>
        <p:nvSpPr>
          <p:cNvPr id="11" name="TextBox 10"/>
          <p:cNvSpPr txBox="1"/>
          <p:nvPr/>
        </p:nvSpPr>
        <p:spPr>
          <a:xfrm>
            <a:off x="762000" y="6019800"/>
            <a:ext cx="3241593" cy="369332"/>
          </a:xfrm>
          <a:prstGeom prst="rect">
            <a:avLst/>
          </a:prstGeom>
          <a:noFill/>
        </p:spPr>
        <p:txBody>
          <a:bodyPr wrap="none" rtlCol="0">
            <a:spAutoFit/>
          </a:bodyPr>
          <a:lstStyle/>
          <a:p>
            <a:r>
              <a:rPr lang="en-US" dirty="0" smtClean="0">
                <a:solidFill>
                  <a:schemeClr val="bg1"/>
                </a:solidFill>
              </a:rPr>
              <a:t>Source: Ministry of Finance, </a:t>
            </a:r>
            <a:r>
              <a:rPr lang="en-US" dirty="0" err="1" smtClean="0">
                <a:solidFill>
                  <a:schemeClr val="bg1"/>
                </a:solidFill>
              </a:rPr>
              <a:t>GoB</a:t>
            </a:r>
            <a:endParaRPr lang="en-US" dirty="0">
              <a:solidFill>
                <a:schemeClr val="bg1"/>
              </a:solidFill>
            </a:endParaRPr>
          </a:p>
        </p:txBody>
      </p:sp>
    </p:spTree>
    <p:extLst>
      <p:ext uri="{BB962C8B-B14F-4D97-AF65-F5344CB8AC3E}">
        <p14:creationId xmlns:p14="http://schemas.microsoft.com/office/powerpoint/2010/main" val="3228674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828801"/>
          <a:ext cx="5486399" cy="3444761"/>
        </p:xfrm>
        <a:graphic>
          <a:graphicData uri="http://schemas.openxmlformats.org/drawingml/2006/table">
            <a:tbl>
              <a:tblPr/>
              <a:tblGrid>
                <a:gridCol w="3543667"/>
                <a:gridCol w="1942732"/>
              </a:tblGrid>
              <a:tr h="353058">
                <a:tc>
                  <a:txBody>
                    <a:bodyPr/>
                    <a:lstStyle/>
                    <a:p>
                      <a:pPr marL="0" marR="0">
                        <a:lnSpc>
                          <a:spcPct val="115000"/>
                        </a:lnSpc>
                        <a:spcBef>
                          <a:spcPts val="0"/>
                        </a:spcBef>
                        <a:spcAft>
                          <a:spcPts val="0"/>
                        </a:spcAft>
                      </a:pPr>
                      <a:r>
                        <a:rPr lang="en-US" sz="2400" b="1" dirty="0" smtClean="0">
                          <a:solidFill>
                            <a:schemeClr val="bg1"/>
                          </a:solidFill>
                          <a:latin typeface="Times New Roman"/>
                          <a:ea typeface="Times New Roman"/>
                          <a:cs typeface="Times New Roman"/>
                        </a:rPr>
                        <a:t>SEQ</a:t>
                      </a:r>
                      <a:endParaRPr lang="en-US" sz="2000" dirty="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400" b="1" dirty="0">
                          <a:solidFill>
                            <a:schemeClr val="bg1"/>
                          </a:solidFill>
                          <a:latin typeface="Times New Roman"/>
                          <a:ea typeface="Times New Roman"/>
                          <a:cs typeface="Times New Roman"/>
                        </a:rPr>
                        <a:t>Total</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058">
                <a:tc>
                  <a:txBody>
                    <a:bodyPr/>
                    <a:lstStyle/>
                    <a:p>
                      <a:pPr marL="0" marR="0">
                        <a:lnSpc>
                          <a:spcPct val="115000"/>
                        </a:lnSpc>
                        <a:spcBef>
                          <a:spcPts val="0"/>
                        </a:spcBef>
                        <a:spcAft>
                          <a:spcPts val="0"/>
                        </a:spcAft>
                      </a:pPr>
                      <a:r>
                        <a:rPr lang="en-US" sz="2000" dirty="0">
                          <a:solidFill>
                            <a:schemeClr val="bg1"/>
                          </a:solidFill>
                          <a:latin typeface="Times New Roman"/>
                          <a:ea typeface="Times New Roman"/>
                          <a:cs typeface="Times New Roman"/>
                        </a:rPr>
                        <a:t>Poorest</a:t>
                      </a:r>
                      <a:endParaRPr lang="en-US" sz="2000" dirty="0">
                        <a:solidFill>
                          <a:schemeClr val="bg1"/>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400" dirty="0">
                          <a:solidFill>
                            <a:schemeClr val="bg1"/>
                          </a:solidFill>
                          <a:latin typeface="Times New Roman"/>
                          <a:ea typeface="Times New Roman"/>
                          <a:cs typeface="Times New Roman"/>
                        </a:rPr>
                        <a:t>223.0</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058">
                <a:tc>
                  <a:txBody>
                    <a:bodyPr/>
                    <a:lstStyle/>
                    <a:p>
                      <a:pPr marL="0" marR="0">
                        <a:lnSpc>
                          <a:spcPct val="115000"/>
                        </a:lnSpc>
                        <a:spcBef>
                          <a:spcPts val="0"/>
                        </a:spcBef>
                        <a:spcAft>
                          <a:spcPts val="0"/>
                        </a:spcAft>
                      </a:pPr>
                      <a:r>
                        <a:rPr lang="en-US" sz="2000">
                          <a:solidFill>
                            <a:schemeClr val="bg1"/>
                          </a:solidFill>
                          <a:latin typeface="Times New Roman"/>
                          <a:ea typeface="Times New Roman"/>
                          <a:cs typeface="Times New Roman"/>
                        </a:rPr>
                        <a:t>2nd</a:t>
                      </a:r>
                      <a:endParaRPr lang="en-US" sz="2000">
                        <a:solidFill>
                          <a:schemeClr val="bg1"/>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400">
                          <a:solidFill>
                            <a:schemeClr val="bg1"/>
                          </a:solidFill>
                          <a:latin typeface="Times New Roman"/>
                          <a:ea typeface="Times New Roman"/>
                          <a:cs typeface="Times New Roman"/>
                        </a:rPr>
                        <a:t>215.9</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058">
                <a:tc>
                  <a:txBody>
                    <a:bodyPr/>
                    <a:lstStyle/>
                    <a:p>
                      <a:pPr marL="0" marR="0">
                        <a:lnSpc>
                          <a:spcPct val="115000"/>
                        </a:lnSpc>
                        <a:spcBef>
                          <a:spcPts val="0"/>
                        </a:spcBef>
                        <a:spcAft>
                          <a:spcPts val="0"/>
                        </a:spcAft>
                      </a:pPr>
                      <a:r>
                        <a:rPr lang="en-US" sz="2000">
                          <a:solidFill>
                            <a:schemeClr val="bg1"/>
                          </a:solidFill>
                          <a:latin typeface="Times New Roman"/>
                          <a:ea typeface="Times New Roman"/>
                          <a:cs typeface="Times New Roman"/>
                        </a:rPr>
                        <a:t>3rd</a:t>
                      </a:r>
                      <a:endParaRPr lang="en-US" sz="2000">
                        <a:solidFill>
                          <a:schemeClr val="bg1"/>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400">
                          <a:solidFill>
                            <a:schemeClr val="bg1"/>
                          </a:solidFill>
                          <a:latin typeface="Times New Roman"/>
                          <a:ea typeface="Times New Roman"/>
                          <a:cs typeface="Times New Roman"/>
                        </a:rPr>
                        <a:t>202.6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058">
                <a:tc>
                  <a:txBody>
                    <a:bodyPr/>
                    <a:lstStyle/>
                    <a:p>
                      <a:pPr marL="0" marR="0">
                        <a:lnSpc>
                          <a:spcPct val="115000"/>
                        </a:lnSpc>
                        <a:spcBef>
                          <a:spcPts val="0"/>
                        </a:spcBef>
                        <a:spcAft>
                          <a:spcPts val="0"/>
                        </a:spcAft>
                      </a:pPr>
                      <a:r>
                        <a:rPr lang="en-US" sz="2000">
                          <a:solidFill>
                            <a:schemeClr val="bg1"/>
                          </a:solidFill>
                          <a:latin typeface="Times New Roman"/>
                          <a:ea typeface="Times New Roman"/>
                          <a:cs typeface="Times New Roman"/>
                        </a:rPr>
                        <a:t>4th</a:t>
                      </a:r>
                      <a:endParaRPr lang="en-US" sz="2000">
                        <a:solidFill>
                          <a:schemeClr val="bg1"/>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400">
                          <a:solidFill>
                            <a:schemeClr val="bg1"/>
                          </a:solidFill>
                          <a:latin typeface="Times New Roman"/>
                          <a:ea typeface="Times New Roman"/>
                          <a:cs typeface="Times New Roman"/>
                        </a:rPr>
                        <a:t>192.2</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058">
                <a:tc>
                  <a:txBody>
                    <a:bodyPr/>
                    <a:lstStyle/>
                    <a:p>
                      <a:pPr marL="0" marR="0">
                        <a:lnSpc>
                          <a:spcPct val="115000"/>
                        </a:lnSpc>
                        <a:spcBef>
                          <a:spcPts val="0"/>
                        </a:spcBef>
                        <a:spcAft>
                          <a:spcPts val="0"/>
                        </a:spcAft>
                      </a:pPr>
                      <a:r>
                        <a:rPr lang="en-US" sz="2000">
                          <a:solidFill>
                            <a:schemeClr val="bg1"/>
                          </a:solidFill>
                          <a:latin typeface="Times New Roman"/>
                          <a:ea typeface="Times New Roman"/>
                          <a:cs typeface="Times New Roman"/>
                        </a:rPr>
                        <a:t>Richest</a:t>
                      </a:r>
                      <a:endParaRPr lang="en-US" sz="2000">
                        <a:solidFill>
                          <a:schemeClr val="bg1"/>
                        </a:solidFill>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400">
                          <a:solidFill>
                            <a:schemeClr val="bg1"/>
                          </a:solidFill>
                          <a:latin typeface="Times New Roman"/>
                          <a:ea typeface="Times New Roman"/>
                          <a:cs typeface="Times New Roman"/>
                        </a:rPr>
                        <a:t>155.1</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058">
                <a:tc>
                  <a:txBody>
                    <a:bodyPr/>
                    <a:lstStyle/>
                    <a:p>
                      <a:pPr marL="0" marR="0">
                        <a:lnSpc>
                          <a:spcPct val="115000"/>
                        </a:lnSpc>
                        <a:spcBef>
                          <a:spcPts val="0"/>
                        </a:spcBef>
                        <a:spcAft>
                          <a:spcPts val="0"/>
                        </a:spcAft>
                      </a:pPr>
                      <a:r>
                        <a:rPr lang="en-US" sz="2400" b="1">
                          <a:solidFill>
                            <a:schemeClr val="bg1"/>
                          </a:solidFill>
                          <a:latin typeface="Times New Roman"/>
                          <a:ea typeface="Times New Roman"/>
                          <a:cs typeface="Times New Roman"/>
                        </a:rPr>
                        <a:t>Total</a:t>
                      </a:r>
                      <a:endParaRPr lang="en-US" sz="200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400">
                          <a:solidFill>
                            <a:schemeClr val="bg1"/>
                          </a:solidFill>
                          <a:latin typeface="Times New Roman"/>
                          <a:ea typeface="Times New Roman"/>
                          <a:cs typeface="Times New Roman"/>
                        </a:rPr>
                        <a:t>196.6</a:t>
                      </a:r>
                      <a:endParaRPr lang="en-US" sz="200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393">
                <a:tc>
                  <a:txBody>
                    <a:bodyPr/>
                    <a:lstStyle/>
                    <a:p>
                      <a:pPr marL="0" marR="0">
                        <a:lnSpc>
                          <a:spcPct val="115000"/>
                        </a:lnSpc>
                        <a:spcBef>
                          <a:spcPts val="0"/>
                        </a:spcBef>
                        <a:spcAft>
                          <a:spcPts val="0"/>
                        </a:spcAft>
                      </a:pPr>
                      <a:r>
                        <a:rPr lang="en-US" sz="2400" dirty="0">
                          <a:solidFill>
                            <a:schemeClr val="bg1"/>
                          </a:solidFill>
                          <a:latin typeface="Times New Roman"/>
                          <a:ea typeface="Times New Roman"/>
                          <a:cs typeface="Times New Roman"/>
                        </a:rPr>
                        <a:t>Concentration </a:t>
                      </a:r>
                      <a:r>
                        <a:rPr lang="en-US" sz="2400" dirty="0" smtClean="0">
                          <a:solidFill>
                            <a:schemeClr val="bg1"/>
                          </a:solidFill>
                          <a:latin typeface="Times New Roman"/>
                          <a:ea typeface="Times New Roman"/>
                          <a:cs typeface="Times New Roman"/>
                        </a:rPr>
                        <a:t>index</a:t>
                      </a:r>
                      <a:endParaRPr lang="en-US" sz="2000" dirty="0">
                        <a:solidFill>
                          <a:schemeClr val="bg1"/>
                        </a:solidFill>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400" dirty="0">
                          <a:solidFill>
                            <a:schemeClr val="bg1"/>
                          </a:solidFill>
                          <a:latin typeface="Times New Roman"/>
                          <a:ea typeface="Times New Roman"/>
                          <a:cs typeface="Times New Roman"/>
                        </a:rPr>
                        <a:t>-</a:t>
                      </a:r>
                      <a:r>
                        <a:rPr lang="en-US" sz="2400" dirty="0" smtClean="0">
                          <a:solidFill>
                            <a:schemeClr val="bg1"/>
                          </a:solidFill>
                          <a:latin typeface="Times New Roman"/>
                          <a:ea typeface="Times New Roman"/>
                          <a:cs typeface="Times New Roman"/>
                        </a:rPr>
                        <a:t>0.065</a:t>
                      </a:r>
                      <a:endParaRPr lang="en-US" sz="20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533401" y="762000"/>
            <a:ext cx="7620000" cy="954107"/>
          </a:xfrm>
          <a:prstGeom prst="rect">
            <a:avLst/>
          </a:prstGeom>
          <a:noFill/>
        </p:spPr>
        <p:txBody>
          <a:bodyPr wrap="square" rtlCol="0">
            <a:spAutoFit/>
          </a:bodyPr>
          <a:lstStyle/>
          <a:p>
            <a:pPr algn="ctr"/>
            <a:r>
              <a:rPr lang="en-US" sz="2800" b="1" dirty="0" smtClean="0">
                <a:solidFill>
                  <a:srgbClr val="FFFF00"/>
                </a:solidFill>
              </a:rPr>
              <a:t>Indicator of need for care : Rates </a:t>
            </a:r>
            <a:r>
              <a:rPr lang="en-US" sz="2800" b="1" dirty="0">
                <a:solidFill>
                  <a:srgbClr val="FFFF00"/>
                </a:solidFill>
              </a:rPr>
              <a:t>of illness (per 1,000 populations) in past 30 days </a:t>
            </a:r>
            <a:r>
              <a:rPr lang="en-US" sz="2800" b="1" dirty="0" smtClean="0">
                <a:solidFill>
                  <a:srgbClr val="FFFF00"/>
                </a:solidFill>
              </a:rPr>
              <a:t>:</a:t>
            </a:r>
            <a:endParaRPr lang="en-US" sz="2800" b="1" dirty="0">
              <a:solidFill>
                <a:srgbClr val="FFFF00"/>
              </a:solidFill>
            </a:endParaRPr>
          </a:p>
        </p:txBody>
      </p:sp>
      <p:cxnSp>
        <p:nvCxnSpPr>
          <p:cNvPr id="5" name="Straight Arrow Connector 4"/>
          <p:cNvCxnSpPr/>
          <p:nvPr/>
        </p:nvCxnSpPr>
        <p:spPr>
          <a:xfrm flipV="1">
            <a:off x="7239000" y="2286000"/>
            <a:ext cx="0" cy="2057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24600" y="6019800"/>
            <a:ext cx="2336730" cy="307777"/>
          </a:xfrm>
          <a:prstGeom prst="rect">
            <a:avLst/>
          </a:prstGeom>
          <a:noFill/>
        </p:spPr>
        <p:txBody>
          <a:bodyPr wrap="none" rtlCol="0">
            <a:spAutoFit/>
          </a:bodyPr>
          <a:lstStyle/>
          <a:p>
            <a:r>
              <a:rPr lang="en-US" sz="1400" dirty="0" smtClean="0">
                <a:solidFill>
                  <a:schemeClr val="bg1"/>
                </a:solidFill>
              </a:rPr>
              <a:t>Unpublished data, HIES, 2010</a:t>
            </a:r>
            <a:endParaRPr lang="en-US" sz="1400" dirty="0">
              <a:solidFill>
                <a:schemeClr val="bg1"/>
              </a:solidFill>
            </a:endParaRPr>
          </a:p>
        </p:txBody>
      </p:sp>
    </p:spTree>
    <p:extLst>
      <p:ext uri="{BB962C8B-B14F-4D97-AF65-F5344CB8AC3E}">
        <p14:creationId xmlns:p14="http://schemas.microsoft.com/office/powerpoint/2010/main" val="636525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Introduction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Democratic environment and constant </a:t>
            </a:r>
            <a:r>
              <a:rPr lang="en-US" dirty="0"/>
              <a:t>economic growth over the last few </a:t>
            </a:r>
            <a:r>
              <a:rPr lang="en-US" dirty="0" smtClean="0"/>
              <a:t>years</a:t>
            </a:r>
          </a:p>
          <a:p>
            <a:pPr lvl="1"/>
            <a:r>
              <a:rPr lang="en-US" dirty="0" smtClean="0"/>
              <a:t>Right time and opportunity </a:t>
            </a:r>
          </a:p>
          <a:p>
            <a:r>
              <a:rPr lang="en-US" dirty="0" smtClean="0"/>
              <a:t>Increase </a:t>
            </a:r>
            <a:r>
              <a:rPr lang="en-US" dirty="0"/>
              <a:t>level of discussion among policy makers </a:t>
            </a:r>
            <a:r>
              <a:rPr lang="en-US" dirty="0" smtClean="0"/>
              <a:t>on </a:t>
            </a:r>
            <a:r>
              <a:rPr lang="en-US" dirty="0"/>
              <a:t>UHC agenda</a:t>
            </a:r>
          </a:p>
          <a:p>
            <a:pPr lvl="1"/>
            <a:r>
              <a:rPr lang="en-US" dirty="0"/>
              <a:t>No strong political </a:t>
            </a:r>
            <a:r>
              <a:rPr lang="en-US" dirty="0" smtClean="0"/>
              <a:t>commitment</a:t>
            </a:r>
          </a:p>
          <a:p>
            <a:pPr lvl="1"/>
            <a:r>
              <a:rPr lang="en-US" dirty="0" smtClean="0"/>
              <a:t>No visible initiative from the government</a:t>
            </a:r>
            <a:endParaRPr lang="en-US" dirty="0"/>
          </a:p>
          <a:p>
            <a:endParaRPr lang="en-US" dirty="0"/>
          </a:p>
          <a:p>
            <a:pPr lvl="1"/>
            <a:endParaRPr lang="en-US" dirty="0"/>
          </a:p>
        </p:txBody>
      </p:sp>
    </p:spTree>
    <p:extLst>
      <p:ext uri="{BB962C8B-B14F-4D97-AF65-F5344CB8AC3E}">
        <p14:creationId xmlns:p14="http://schemas.microsoft.com/office/powerpoint/2010/main" val="2845124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52400" y="410290"/>
            <a:ext cx="8686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Average out of pocket payments (US$) per household per month</a:t>
            </a:r>
            <a:endParaRPr kumimoji="0" lang="en-US" sz="4000" b="1" i="0" u="none" strike="noStrike" cap="none" normalizeH="0" baseline="0" dirty="0" smtClean="0">
              <a:ln>
                <a:noFill/>
              </a:ln>
              <a:solidFill>
                <a:srgbClr val="FFFF00"/>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762000" y="1600200"/>
          <a:ext cx="6400800" cy="3122295"/>
        </p:xfrm>
        <a:graphic>
          <a:graphicData uri="http://schemas.openxmlformats.org/drawingml/2006/table">
            <a:tbl>
              <a:tblPr>
                <a:tableStyleId>{69C7853C-536D-4A76-A0AE-DD22124D55A5}</a:tableStyleId>
              </a:tblPr>
              <a:tblGrid>
                <a:gridCol w="3644231"/>
                <a:gridCol w="2756569"/>
              </a:tblGrid>
              <a:tr h="495300">
                <a:tc>
                  <a:txBody>
                    <a:bodyPr/>
                    <a:lstStyle/>
                    <a:p>
                      <a:pPr algn="ctr" rtl="0" fontAlgn="ctr"/>
                      <a:r>
                        <a:rPr lang="en-US" sz="2400" u="none" strike="noStrike" dirty="0"/>
                        <a:t>SEQ</a:t>
                      </a:r>
                      <a:endParaRPr lang="en-US" sz="2400" b="1" i="0" u="none" strike="noStrike" dirty="0">
                        <a:solidFill>
                          <a:schemeClr val="bg1"/>
                        </a:solidFill>
                        <a:latin typeface="Times New Roman"/>
                      </a:endParaRPr>
                    </a:p>
                  </a:txBody>
                  <a:tcPr marL="9525" marR="9525" marT="9525" marB="0" anchor="ctr"/>
                </a:tc>
                <a:tc>
                  <a:txBody>
                    <a:bodyPr/>
                    <a:lstStyle/>
                    <a:p>
                      <a:pPr algn="ctr" rtl="0" fontAlgn="b"/>
                      <a:r>
                        <a:rPr lang="en-US" sz="2400" u="none" strike="noStrike" dirty="0" smtClean="0"/>
                        <a:t>OOPP</a:t>
                      </a:r>
                      <a:endParaRPr lang="en-US" sz="2400" b="1" i="0" u="none" strike="noStrike" dirty="0">
                        <a:solidFill>
                          <a:schemeClr val="bg1"/>
                        </a:solidFill>
                        <a:latin typeface="Times New Roman"/>
                      </a:endParaRPr>
                    </a:p>
                  </a:txBody>
                  <a:tcPr marL="9525" marR="9525" marT="9525" marB="0" anchor="b"/>
                </a:tc>
              </a:tr>
              <a:tr h="247650">
                <a:tc>
                  <a:txBody>
                    <a:bodyPr/>
                    <a:lstStyle/>
                    <a:p>
                      <a:pPr algn="l" rtl="0" fontAlgn="ctr"/>
                      <a:r>
                        <a:rPr lang="en-US" sz="2400" u="none" strike="noStrike" dirty="0"/>
                        <a:t>Poorest </a:t>
                      </a:r>
                      <a:endParaRPr lang="en-US" sz="2400" b="0" i="0" u="none" strike="noStrike" dirty="0">
                        <a:solidFill>
                          <a:schemeClr val="bg1"/>
                        </a:solidFill>
                        <a:latin typeface="Times New Roman"/>
                      </a:endParaRPr>
                    </a:p>
                  </a:txBody>
                  <a:tcPr marL="9525" marR="9525" marT="9525" marB="0" anchor="ctr"/>
                </a:tc>
                <a:tc>
                  <a:txBody>
                    <a:bodyPr/>
                    <a:lstStyle/>
                    <a:p>
                      <a:pPr algn="ctr" rtl="0" fontAlgn="b"/>
                      <a:r>
                        <a:rPr lang="en-US" sz="2400" u="none" strike="noStrike" dirty="0"/>
                        <a:t>5.5</a:t>
                      </a:r>
                      <a:endParaRPr lang="en-US" sz="2400" b="0" i="0" u="none" strike="noStrike" dirty="0">
                        <a:solidFill>
                          <a:schemeClr val="bg1"/>
                        </a:solidFill>
                        <a:latin typeface="Times New Roman"/>
                      </a:endParaRPr>
                    </a:p>
                  </a:txBody>
                  <a:tcPr marL="9525" marR="9525" marT="9525" marB="0" anchor="b"/>
                </a:tc>
              </a:tr>
              <a:tr h="247650">
                <a:tc>
                  <a:txBody>
                    <a:bodyPr/>
                    <a:lstStyle/>
                    <a:p>
                      <a:pPr algn="l" rtl="0" fontAlgn="ctr"/>
                      <a:r>
                        <a:rPr lang="en-US" sz="2400" u="none" strike="noStrike" dirty="0"/>
                        <a:t>2nd </a:t>
                      </a:r>
                      <a:endParaRPr lang="en-US" sz="2400" b="0" i="0" u="none" strike="noStrike" dirty="0">
                        <a:solidFill>
                          <a:schemeClr val="bg1"/>
                        </a:solidFill>
                        <a:latin typeface="Times New Roman"/>
                      </a:endParaRPr>
                    </a:p>
                  </a:txBody>
                  <a:tcPr marL="9525" marR="9525" marT="9525" marB="0" anchor="ctr"/>
                </a:tc>
                <a:tc>
                  <a:txBody>
                    <a:bodyPr/>
                    <a:lstStyle/>
                    <a:p>
                      <a:pPr algn="ctr" rtl="0" fontAlgn="b"/>
                      <a:r>
                        <a:rPr lang="en-US" sz="2400" u="none" strike="noStrike" dirty="0"/>
                        <a:t>6.8</a:t>
                      </a:r>
                      <a:endParaRPr lang="en-US" sz="2400" b="0" i="0" u="none" strike="noStrike" dirty="0">
                        <a:solidFill>
                          <a:schemeClr val="bg1"/>
                        </a:solidFill>
                        <a:latin typeface="Times New Roman"/>
                      </a:endParaRPr>
                    </a:p>
                  </a:txBody>
                  <a:tcPr marL="9525" marR="9525" marT="9525" marB="0" anchor="b"/>
                </a:tc>
              </a:tr>
              <a:tr h="247650">
                <a:tc>
                  <a:txBody>
                    <a:bodyPr/>
                    <a:lstStyle/>
                    <a:p>
                      <a:pPr algn="l" rtl="0" fontAlgn="ctr"/>
                      <a:r>
                        <a:rPr lang="en-US" sz="2400" u="none" strike="noStrike" dirty="0"/>
                        <a:t>3rd </a:t>
                      </a:r>
                      <a:endParaRPr lang="en-US" sz="2400" b="0" i="0" u="none" strike="noStrike" dirty="0">
                        <a:solidFill>
                          <a:schemeClr val="bg1"/>
                        </a:solidFill>
                        <a:latin typeface="Times New Roman"/>
                      </a:endParaRPr>
                    </a:p>
                  </a:txBody>
                  <a:tcPr marL="9525" marR="9525" marT="9525" marB="0" anchor="ctr"/>
                </a:tc>
                <a:tc>
                  <a:txBody>
                    <a:bodyPr/>
                    <a:lstStyle/>
                    <a:p>
                      <a:pPr algn="ctr" rtl="0" fontAlgn="b"/>
                      <a:r>
                        <a:rPr lang="en-US" sz="2400" u="none" strike="noStrike" dirty="0"/>
                        <a:t>8.5</a:t>
                      </a:r>
                      <a:endParaRPr lang="en-US" sz="2400" b="0" i="0" u="none" strike="noStrike" dirty="0">
                        <a:solidFill>
                          <a:schemeClr val="bg1"/>
                        </a:solidFill>
                        <a:latin typeface="Times New Roman"/>
                      </a:endParaRPr>
                    </a:p>
                  </a:txBody>
                  <a:tcPr marL="9525" marR="9525" marT="9525" marB="0" anchor="b"/>
                </a:tc>
              </a:tr>
              <a:tr h="247650">
                <a:tc>
                  <a:txBody>
                    <a:bodyPr/>
                    <a:lstStyle/>
                    <a:p>
                      <a:pPr algn="l" rtl="0" fontAlgn="ctr"/>
                      <a:r>
                        <a:rPr lang="en-US" sz="2400" u="none" strike="noStrike" dirty="0"/>
                        <a:t>4th </a:t>
                      </a:r>
                      <a:endParaRPr lang="en-US" sz="2400" b="0" i="0" u="none" strike="noStrike" dirty="0">
                        <a:solidFill>
                          <a:schemeClr val="bg1"/>
                        </a:solidFill>
                        <a:latin typeface="Times New Roman"/>
                      </a:endParaRPr>
                    </a:p>
                  </a:txBody>
                  <a:tcPr marL="9525" marR="9525" marT="9525" marB="0" anchor="ctr"/>
                </a:tc>
                <a:tc>
                  <a:txBody>
                    <a:bodyPr/>
                    <a:lstStyle/>
                    <a:p>
                      <a:pPr algn="ctr" rtl="0" fontAlgn="b"/>
                      <a:r>
                        <a:rPr lang="en-US" sz="2400" u="none" strike="noStrike" dirty="0"/>
                        <a:t>9.6</a:t>
                      </a:r>
                      <a:endParaRPr lang="en-US" sz="2400" b="0" i="0" u="none" strike="noStrike" dirty="0">
                        <a:solidFill>
                          <a:schemeClr val="bg1"/>
                        </a:solidFill>
                        <a:latin typeface="Times New Roman"/>
                      </a:endParaRPr>
                    </a:p>
                  </a:txBody>
                  <a:tcPr marL="9525" marR="9525" marT="9525" marB="0" anchor="b"/>
                </a:tc>
              </a:tr>
              <a:tr h="247650">
                <a:tc>
                  <a:txBody>
                    <a:bodyPr/>
                    <a:lstStyle/>
                    <a:p>
                      <a:pPr algn="l" rtl="0" fontAlgn="ctr"/>
                      <a:r>
                        <a:rPr lang="en-US" sz="2400" u="none" strike="noStrike" dirty="0"/>
                        <a:t>Richest </a:t>
                      </a:r>
                      <a:endParaRPr lang="en-US" sz="2400" b="0" i="0" u="none" strike="noStrike" dirty="0">
                        <a:solidFill>
                          <a:schemeClr val="bg1"/>
                        </a:solidFill>
                        <a:latin typeface="Times New Roman"/>
                      </a:endParaRPr>
                    </a:p>
                  </a:txBody>
                  <a:tcPr marL="9525" marR="9525" marT="9525" marB="0" anchor="ctr"/>
                </a:tc>
                <a:tc>
                  <a:txBody>
                    <a:bodyPr/>
                    <a:lstStyle/>
                    <a:p>
                      <a:pPr algn="ctr" rtl="0" fontAlgn="b"/>
                      <a:r>
                        <a:rPr lang="en-US" sz="2400" u="none" strike="noStrike" dirty="0"/>
                        <a:t>12.7</a:t>
                      </a:r>
                      <a:endParaRPr lang="en-US" sz="2400" b="0" i="0" u="none" strike="noStrike" dirty="0">
                        <a:solidFill>
                          <a:schemeClr val="bg1"/>
                        </a:solidFill>
                        <a:latin typeface="Times New Roman"/>
                      </a:endParaRPr>
                    </a:p>
                  </a:txBody>
                  <a:tcPr marL="9525" marR="9525" marT="9525" marB="0" anchor="b"/>
                </a:tc>
              </a:tr>
              <a:tr h="247650">
                <a:tc>
                  <a:txBody>
                    <a:bodyPr/>
                    <a:lstStyle/>
                    <a:p>
                      <a:pPr marL="0" algn="l" defTabSz="914400" rtl="0" eaLnBrk="1" fontAlgn="b" latinLnBrk="0" hangingPunct="1"/>
                      <a:r>
                        <a:rPr lang="en-US" sz="2400" u="none" strike="noStrike" kern="1200" dirty="0" smtClean="0"/>
                        <a:t>Total </a:t>
                      </a:r>
                      <a:endParaRPr lang="en-US" sz="2400" b="1" i="0" u="none" strike="noStrike" kern="1200" dirty="0" smtClean="0">
                        <a:solidFill>
                          <a:schemeClr val="bg1"/>
                        </a:solidFill>
                        <a:latin typeface="Times New Roman"/>
                        <a:ea typeface="+mn-ea"/>
                        <a:cs typeface="+mn-cs"/>
                      </a:endParaRPr>
                    </a:p>
                  </a:txBody>
                  <a:tcPr marL="9525" marR="9525" marT="9525" marB="0" anchor="ctr"/>
                </a:tc>
                <a:tc>
                  <a:txBody>
                    <a:bodyPr/>
                    <a:lstStyle/>
                    <a:p>
                      <a:pPr marL="0" algn="ctr" defTabSz="914400" rtl="0" eaLnBrk="1" fontAlgn="b" latinLnBrk="0" hangingPunct="1"/>
                      <a:r>
                        <a:rPr lang="en-US" sz="2400" u="none" strike="noStrike" kern="1200" dirty="0" smtClean="0"/>
                        <a:t>8.5</a:t>
                      </a:r>
                      <a:endParaRPr lang="en-US" sz="2400" b="1" i="0" u="none" strike="noStrike" kern="1200" dirty="0" smtClean="0">
                        <a:solidFill>
                          <a:schemeClr val="bg1"/>
                        </a:solidFill>
                        <a:latin typeface="Times New Roman"/>
                        <a:ea typeface="+mn-ea"/>
                        <a:cs typeface="+mn-cs"/>
                      </a:endParaRPr>
                    </a:p>
                  </a:txBody>
                  <a:tcPr marL="9525" marR="9525" marT="9525" marB="0" anchor="b"/>
                </a:tc>
              </a:tr>
              <a:tr h="247650">
                <a:tc>
                  <a:txBody>
                    <a:bodyPr/>
                    <a:lstStyle/>
                    <a:p>
                      <a:pPr algn="l" rtl="0" fontAlgn="b"/>
                      <a:r>
                        <a:rPr lang="en-US" sz="2400" u="none" strike="noStrike" dirty="0" smtClean="0"/>
                        <a:t>Concentration Index </a:t>
                      </a:r>
                      <a:endParaRPr lang="en-US" sz="2400" b="1" i="0" u="none" strike="noStrike" dirty="0">
                        <a:solidFill>
                          <a:schemeClr val="bg1"/>
                        </a:solidFill>
                        <a:latin typeface="Times New Roman"/>
                      </a:endParaRPr>
                    </a:p>
                  </a:txBody>
                  <a:tcPr marL="9525" marR="9525" marT="9525" marB="0" anchor="b"/>
                </a:tc>
                <a:tc>
                  <a:txBody>
                    <a:bodyPr/>
                    <a:lstStyle/>
                    <a:p>
                      <a:pPr algn="ctr" rtl="0" fontAlgn="b"/>
                      <a:r>
                        <a:rPr lang="en-US" sz="2400" u="none" strike="noStrike" dirty="0"/>
                        <a:t>0.163</a:t>
                      </a:r>
                      <a:endParaRPr lang="en-US" sz="2400" b="0" i="0" u="none" strike="noStrike" dirty="0">
                        <a:solidFill>
                          <a:schemeClr val="bg1"/>
                        </a:solidFill>
                        <a:latin typeface="Times New Roman"/>
                      </a:endParaRPr>
                    </a:p>
                  </a:txBody>
                  <a:tcPr marL="9525" marR="9525" marT="9525" marB="0" anchor="b"/>
                </a:tc>
              </a:tr>
            </a:tbl>
          </a:graphicData>
        </a:graphic>
      </p:graphicFrame>
      <p:sp>
        <p:nvSpPr>
          <p:cNvPr id="5" name="TextBox 4"/>
          <p:cNvSpPr txBox="1"/>
          <p:nvPr/>
        </p:nvSpPr>
        <p:spPr>
          <a:xfrm>
            <a:off x="762000" y="4876800"/>
            <a:ext cx="1610377" cy="369332"/>
          </a:xfrm>
          <a:prstGeom prst="rect">
            <a:avLst/>
          </a:prstGeom>
          <a:noFill/>
        </p:spPr>
        <p:txBody>
          <a:bodyPr wrap="none" rtlCol="0">
            <a:spAutoFit/>
          </a:bodyPr>
          <a:lstStyle/>
          <a:p>
            <a:r>
              <a:rPr lang="en-US" dirty="0" smtClean="0"/>
              <a:t>1 US$ = 76 BDT</a:t>
            </a:r>
            <a:endParaRPr lang="en-US" dirty="0"/>
          </a:p>
        </p:txBody>
      </p:sp>
      <p:cxnSp>
        <p:nvCxnSpPr>
          <p:cNvPr id="6" name="Straight Arrow Connector 5"/>
          <p:cNvCxnSpPr/>
          <p:nvPr/>
        </p:nvCxnSpPr>
        <p:spPr>
          <a:xfrm>
            <a:off x="7467600" y="2133600"/>
            <a:ext cx="0" cy="1828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2200" y="5943600"/>
            <a:ext cx="2336730" cy="307777"/>
          </a:xfrm>
          <a:prstGeom prst="rect">
            <a:avLst/>
          </a:prstGeom>
          <a:noFill/>
        </p:spPr>
        <p:txBody>
          <a:bodyPr wrap="none" rtlCol="0">
            <a:spAutoFit/>
          </a:bodyPr>
          <a:lstStyle/>
          <a:p>
            <a:r>
              <a:rPr lang="en-US" sz="1400" dirty="0" smtClean="0">
                <a:solidFill>
                  <a:schemeClr val="bg1"/>
                </a:solidFill>
              </a:rPr>
              <a:t>Unpublished data, HIES, 2010</a:t>
            </a:r>
            <a:endParaRPr lang="en-US" sz="1400" dirty="0">
              <a:solidFill>
                <a:schemeClr val="bg1"/>
              </a:solidFill>
            </a:endParaRPr>
          </a:p>
        </p:txBody>
      </p:sp>
    </p:spTree>
    <p:extLst>
      <p:ext uri="{BB962C8B-B14F-4D97-AF65-F5344CB8AC3E}">
        <p14:creationId xmlns:p14="http://schemas.microsoft.com/office/powerpoint/2010/main" val="389971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61093643"/>
              </p:ext>
            </p:extLst>
          </p:nvPr>
        </p:nvGraphicFramePr>
        <p:xfrm>
          <a:off x="533400" y="685800"/>
          <a:ext cx="8153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33795" name="TextBox 2"/>
          <p:cNvSpPr txBox="1">
            <a:spLocks noChangeArrowheads="1"/>
          </p:cNvSpPr>
          <p:nvPr/>
        </p:nvSpPr>
        <p:spPr bwMode="auto">
          <a:xfrm>
            <a:off x="5334000" y="5943600"/>
            <a:ext cx="3328988" cy="369888"/>
          </a:xfrm>
          <a:prstGeom prst="rect">
            <a:avLst/>
          </a:prstGeom>
          <a:noFill/>
          <a:ln w="9525">
            <a:noFill/>
            <a:miter lim="800000"/>
            <a:headEnd/>
            <a:tailEnd/>
          </a:ln>
        </p:spPr>
        <p:txBody>
          <a:bodyPr wrap="none">
            <a:spAutoFit/>
          </a:bodyPr>
          <a:lstStyle/>
          <a:p>
            <a:r>
              <a:rPr lang="en-US" sz="1800" dirty="0">
                <a:solidFill>
                  <a:srgbClr val="FFFFFF"/>
                </a:solidFill>
                <a:latin typeface="Gill Sans MT" pitchFamily="34" charset="0"/>
              </a:rPr>
              <a:t>Source: Van </a:t>
            </a:r>
            <a:r>
              <a:rPr lang="en-US" sz="1800" dirty="0" err="1">
                <a:solidFill>
                  <a:srgbClr val="FFFFFF"/>
                </a:solidFill>
                <a:latin typeface="Gill Sans MT" pitchFamily="34" charset="0"/>
              </a:rPr>
              <a:t>Doorslaer</a:t>
            </a:r>
            <a:r>
              <a:rPr lang="en-US" sz="1800" dirty="0">
                <a:solidFill>
                  <a:srgbClr val="FFFFFF"/>
                </a:solidFill>
                <a:latin typeface="Gill Sans MT" pitchFamily="34" charset="0"/>
              </a:rPr>
              <a:t> et al, 2007.</a:t>
            </a:r>
          </a:p>
        </p:txBody>
      </p:sp>
      <p:sp>
        <p:nvSpPr>
          <p:cNvPr id="33796"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C68461DA-5F0C-4955-AE40-E1BB18279C12}" type="slidenum">
              <a:rPr lang="en-US" smtClean="0">
                <a:solidFill>
                  <a:srgbClr val="B5A788"/>
                </a:solidFill>
              </a:rPr>
              <a:pPr/>
              <a:t>41</a:t>
            </a:fld>
            <a:endParaRPr lang="en-US" smtClean="0">
              <a:solidFill>
                <a:srgbClr val="B5A788"/>
              </a:solidFill>
            </a:endParaRPr>
          </a:p>
        </p:txBody>
      </p:sp>
    </p:spTree>
    <p:extLst>
      <p:ext uri="{BB962C8B-B14F-4D97-AF65-F5344CB8AC3E}">
        <p14:creationId xmlns:p14="http://schemas.microsoft.com/office/powerpoint/2010/main" val="2127901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7797113"/>
              </p:ext>
            </p:extLst>
          </p:nvPr>
        </p:nvGraphicFramePr>
        <p:xfrm>
          <a:off x="1066800" y="1828800"/>
          <a:ext cx="6934200" cy="3657600"/>
        </p:xfrm>
        <a:graphic>
          <a:graphicData uri="http://schemas.openxmlformats.org/drawingml/2006/table">
            <a:tbl>
              <a:tblPr/>
              <a:tblGrid>
                <a:gridCol w="2625969"/>
                <a:gridCol w="4308231"/>
              </a:tblGrid>
              <a:tr h="529320">
                <a:tc>
                  <a:txBody>
                    <a:bodyPr/>
                    <a:lstStyle/>
                    <a:p>
                      <a:pPr algn="ctr" fontAlgn="ctr"/>
                      <a:r>
                        <a:rPr lang="en-US" sz="2400" b="1" i="0" u="none" strike="noStrike" dirty="0">
                          <a:solidFill>
                            <a:srgbClr val="000000"/>
                          </a:solidFill>
                          <a:latin typeface="Times New Roman"/>
                          <a:ea typeface="Times New Roman"/>
                        </a:rPr>
                        <a:t>SEQ</a:t>
                      </a:r>
                      <a:endParaRPr lang="en-US" sz="2400" b="1" i="0" u="none" strike="noStrike" dirty="0">
                        <a:solidFill>
                          <a:srgbClr val="000000"/>
                        </a:solidFill>
                        <a:latin typeface="Times New Roman"/>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2400" b="1" i="0" u="none" strike="noStrike" dirty="0">
                          <a:solidFill>
                            <a:srgbClr val="000000"/>
                          </a:solidFill>
                          <a:latin typeface="Times New Roman"/>
                          <a:ea typeface="Times New Roman"/>
                        </a:rPr>
                        <a:t>Total</a:t>
                      </a:r>
                      <a:endParaRPr lang="en-US" sz="24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21380">
                <a:tc>
                  <a:txBody>
                    <a:bodyPr/>
                    <a:lstStyle/>
                    <a:p>
                      <a:pPr algn="l" fontAlgn="b"/>
                      <a:r>
                        <a:rPr lang="en-US" sz="2400" b="1" i="0" u="none" strike="noStrike" dirty="0">
                          <a:solidFill>
                            <a:schemeClr val="bg1"/>
                          </a:solidFill>
                          <a:latin typeface="Times New Roman"/>
                          <a:ea typeface="Times New Roman"/>
                        </a:rPr>
                        <a:t>Poorest</a:t>
                      </a:r>
                      <a:endParaRPr lang="en-US" sz="2400" b="1" i="0" u="none" strike="noStrike" dirty="0">
                        <a:solidFill>
                          <a:schemeClr val="bg1"/>
                        </a:solidFill>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chemeClr val="bg1"/>
                          </a:solidFill>
                          <a:latin typeface="Times New Roman"/>
                        </a:rPr>
                        <a:t>16.5%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380">
                <a:tc>
                  <a:txBody>
                    <a:bodyPr/>
                    <a:lstStyle/>
                    <a:p>
                      <a:pPr algn="l" fontAlgn="b"/>
                      <a:r>
                        <a:rPr lang="en-US" sz="2400" b="1" i="0" u="none" strike="noStrike" dirty="0">
                          <a:solidFill>
                            <a:schemeClr val="bg1"/>
                          </a:solidFill>
                          <a:latin typeface="Times New Roman"/>
                          <a:ea typeface="Times New Roman"/>
                        </a:rPr>
                        <a:t>2</a:t>
                      </a:r>
                      <a:r>
                        <a:rPr lang="en-US" sz="2400" b="1" i="0" u="none" strike="noStrike" baseline="30000" dirty="0">
                          <a:solidFill>
                            <a:schemeClr val="bg1"/>
                          </a:solidFill>
                          <a:latin typeface="Times New Roman"/>
                          <a:ea typeface="Times New Roman"/>
                        </a:rPr>
                        <a:t>nd</a:t>
                      </a:r>
                      <a:endParaRPr lang="en-US" sz="2400" b="1" i="0" u="none" strike="noStrike" dirty="0">
                        <a:solidFill>
                          <a:schemeClr val="bg1"/>
                        </a:solidFill>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chemeClr val="bg1"/>
                          </a:solidFill>
                          <a:latin typeface="Times New Roman"/>
                        </a:rPr>
                        <a:t>15.9%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380">
                <a:tc>
                  <a:txBody>
                    <a:bodyPr/>
                    <a:lstStyle/>
                    <a:p>
                      <a:pPr algn="l" fontAlgn="b"/>
                      <a:r>
                        <a:rPr lang="en-US" sz="2400" b="1" i="0" u="none" strike="noStrike">
                          <a:solidFill>
                            <a:schemeClr val="bg1"/>
                          </a:solidFill>
                          <a:latin typeface="Times New Roman"/>
                          <a:ea typeface="Times New Roman"/>
                        </a:rPr>
                        <a:t>3</a:t>
                      </a:r>
                      <a:r>
                        <a:rPr lang="en-US" sz="2400" b="1" i="0" u="none" strike="noStrike" baseline="30000">
                          <a:solidFill>
                            <a:schemeClr val="bg1"/>
                          </a:solidFill>
                          <a:latin typeface="Times New Roman"/>
                          <a:ea typeface="Times New Roman"/>
                        </a:rPr>
                        <a:t>rd</a:t>
                      </a:r>
                      <a:endParaRPr lang="en-US" sz="2400" b="1" i="0" u="none" strike="noStrike">
                        <a:solidFill>
                          <a:schemeClr val="bg1"/>
                        </a:solidFill>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chemeClr val="bg1"/>
                          </a:solidFill>
                          <a:latin typeface="Times New Roman"/>
                        </a:rPr>
                        <a:t>15.0%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380">
                <a:tc>
                  <a:txBody>
                    <a:bodyPr/>
                    <a:lstStyle/>
                    <a:p>
                      <a:pPr algn="l" fontAlgn="b"/>
                      <a:r>
                        <a:rPr lang="en-US" sz="2400" b="1" i="0" u="none" strike="noStrike">
                          <a:solidFill>
                            <a:schemeClr val="bg1"/>
                          </a:solidFill>
                          <a:latin typeface="Times New Roman"/>
                          <a:ea typeface="Times New Roman"/>
                        </a:rPr>
                        <a:t>4th</a:t>
                      </a:r>
                      <a:endParaRPr lang="en-US" sz="2400" b="1" i="0" u="none" strike="noStrike">
                        <a:solidFill>
                          <a:schemeClr val="bg1"/>
                        </a:solidFill>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chemeClr val="bg1"/>
                          </a:solidFill>
                          <a:latin typeface="Times New Roman"/>
                        </a:rPr>
                        <a:t>13.8%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380">
                <a:tc>
                  <a:txBody>
                    <a:bodyPr/>
                    <a:lstStyle/>
                    <a:p>
                      <a:pPr algn="l" fontAlgn="b"/>
                      <a:r>
                        <a:rPr lang="en-US" sz="2400" b="1" i="0" u="none" strike="noStrike">
                          <a:solidFill>
                            <a:schemeClr val="bg1"/>
                          </a:solidFill>
                          <a:latin typeface="Times New Roman"/>
                          <a:ea typeface="Times New Roman"/>
                        </a:rPr>
                        <a:t>Richest</a:t>
                      </a:r>
                      <a:endParaRPr lang="en-US" sz="2400" b="1" i="0" u="none" strike="noStrike">
                        <a:solidFill>
                          <a:schemeClr val="bg1"/>
                        </a:solidFill>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chemeClr val="bg1"/>
                          </a:solidFill>
                          <a:latin typeface="Times New Roman"/>
                        </a:rPr>
                        <a:t>9.2%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380">
                <a:tc>
                  <a:txBody>
                    <a:bodyPr/>
                    <a:lstStyle/>
                    <a:p>
                      <a:pPr algn="l" fontAlgn="b"/>
                      <a:r>
                        <a:rPr lang="en-US" sz="2400" b="1" i="0" u="none" strike="noStrike">
                          <a:solidFill>
                            <a:srgbClr val="000000"/>
                          </a:solidFill>
                          <a:latin typeface="Times New Roman"/>
                          <a:ea typeface="Times New Roman"/>
                        </a:rPr>
                        <a:t>Total</a:t>
                      </a:r>
                      <a:endParaRPr lang="en-US" sz="2400" b="1" i="0" u="none" strike="noStrike">
                        <a:solidFill>
                          <a:srgbClr val="000000"/>
                        </a:solidFill>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2400" b="0" i="0" u="none" strike="noStrike" dirty="0">
                          <a:solidFill>
                            <a:srgbClr val="000000"/>
                          </a:solidFill>
                          <a:latin typeface="Times New Roman"/>
                        </a:rPr>
                        <a:t>14.2%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
        <p:nvSpPr>
          <p:cNvPr id="3" name="TextBox 2"/>
          <p:cNvSpPr txBox="1"/>
          <p:nvPr/>
        </p:nvSpPr>
        <p:spPr>
          <a:xfrm>
            <a:off x="228600" y="609600"/>
            <a:ext cx="8382000" cy="830997"/>
          </a:xfrm>
          <a:prstGeom prst="rect">
            <a:avLst/>
          </a:prstGeom>
          <a:noFill/>
        </p:spPr>
        <p:txBody>
          <a:bodyPr wrap="square" rtlCol="0">
            <a:spAutoFit/>
          </a:bodyPr>
          <a:lstStyle/>
          <a:p>
            <a:pPr algn="ctr"/>
            <a:r>
              <a:rPr lang="en-US" sz="2400" b="1" dirty="0" smtClean="0">
                <a:solidFill>
                  <a:srgbClr val="FFFF00"/>
                </a:solidFill>
              </a:rPr>
              <a:t>Percentage households faced catastrophic health expenditure (10% threshold level) in Bangladesh, 2010</a:t>
            </a:r>
            <a:endParaRPr lang="en-US" sz="2400" b="1" dirty="0">
              <a:solidFill>
                <a:srgbClr val="FFFF00"/>
              </a:solidFill>
            </a:endParaRPr>
          </a:p>
        </p:txBody>
      </p:sp>
      <p:sp>
        <p:nvSpPr>
          <p:cNvPr id="4" name="TextBox 3"/>
          <p:cNvSpPr txBox="1"/>
          <p:nvPr/>
        </p:nvSpPr>
        <p:spPr>
          <a:xfrm>
            <a:off x="6324600" y="6172200"/>
            <a:ext cx="2336730" cy="307777"/>
          </a:xfrm>
          <a:prstGeom prst="rect">
            <a:avLst/>
          </a:prstGeom>
          <a:noFill/>
        </p:spPr>
        <p:txBody>
          <a:bodyPr wrap="none" rtlCol="0">
            <a:spAutoFit/>
          </a:bodyPr>
          <a:lstStyle/>
          <a:p>
            <a:r>
              <a:rPr lang="en-US" sz="1400" dirty="0" smtClean="0">
                <a:solidFill>
                  <a:schemeClr val="bg1"/>
                </a:solidFill>
              </a:rPr>
              <a:t>Unpublished data, HIES, 2010</a:t>
            </a:r>
            <a:endParaRPr lang="en-US" sz="1400" dirty="0">
              <a:solidFill>
                <a:schemeClr val="bg1"/>
              </a:solidFill>
            </a:endParaRPr>
          </a:p>
        </p:txBody>
      </p:sp>
    </p:spTree>
    <p:extLst>
      <p:ext uri="{BB962C8B-B14F-4D97-AF65-F5344CB8AC3E}">
        <p14:creationId xmlns:p14="http://schemas.microsoft.com/office/powerpoint/2010/main" val="3853260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59448" y="2057400"/>
          <a:ext cx="4541351" cy="1752600"/>
        </p:xfrm>
        <a:graphic>
          <a:graphicData uri="http://schemas.openxmlformats.org/drawingml/2006/table">
            <a:tbl>
              <a:tblPr/>
              <a:tblGrid>
                <a:gridCol w="1448474"/>
                <a:gridCol w="1158080"/>
                <a:gridCol w="1934797"/>
              </a:tblGrid>
              <a:tr h="1314450">
                <a:tc>
                  <a:txBody>
                    <a:bodyPr/>
                    <a:lstStyle/>
                    <a:p>
                      <a:pPr marL="0" marR="0" algn="ctr">
                        <a:lnSpc>
                          <a:spcPct val="115000"/>
                        </a:lnSpc>
                        <a:spcBef>
                          <a:spcPts val="0"/>
                        </a:spcBef>
                        <a:spcAft>
                          <a:spcPts val="0"/>
                        </a:spcAft>
                      </a:pPr>
                      <a:r>
                        <a:rPr lang="en-US" sz="1400" b="1" dirty="0" smtClean="0">
                          <a:solidFill>
                            <a:schemeClr val="bg1"/>
                          </a:solidFill>
                          <a:latin typeface="Times New Roman"/>
                          <a:ea typeface="Times New Roman"/>
                          <a:cs typeface="Times New Roman"/>
                        </a:rPr>
                        <a:t>With </a:t>
                      </a:r>
                      <a:r>
                        <a:rPr lang="en-US" sz="1400" b="1" dirty="0">
                          <a:solidFill>
                            <a:schemeClr val="bg1"/>
                          </a:solidFill>
                          <a:latin typeface="Times New Roman"/>
                          <a:ea typeface="Times New Roman"/>
                          <a:cs typeface="Times New Roman"/>
                        </a:rPr>
                        <a:t>health payments</a:t>
                      </a:r>
                      <a:endParaRPr lang="en-US" sz="1400" dirty="0">
                        <a:solidFill>
                          <a:schemeClr val="bg1"/>
                        </a:solidFill>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chemeClr val="bg1"/>
                          </a:solidFill>
                          <a:latin typeface="Times New Roman"/>
                          <a:ea typeface="Times New Roman"/>
                          <a:cs typeface="Times New Roman"/>
                        </a:rPr>
                        <a:t>Without </a:t>
                      </a:r>
                      <a:r>
                        <a:rPr lang="en-US" sz="1400" b="1" dirty="0">
                          <a:solidFill>
                            <a:schemeClr val="bg1"/>
                          </a:solidFill>
                          <a:latin typeface="Times New Roman"/>
                          <a:ea typeface="Times New Roman"/>
                          <a:cs typeface="Times New Roman"/>
                        </a:rPr>
                        <a:t>health payments</a:t>
                      </a:r>
                      <a:endParaRPr lang="en-US" sz="14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chemeClr val="bg1"/>
                          </a:solidFill>
                          <a:latin typeface="Times New Roman"/>
                          <a:ea typeface="Times New Roman"/>
                          <a:cs typeface="Times New Roman"/>
                        </a:rPr>
                        <a:t>Difference</a:t>
                      </a:r>
                      <a:endParaRPr lang="en-US" sz="14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0">
                <a:tc>
                  <a:txBody>
                    <a:bodyPr/>
                    <a:lstStyle/>
                    <a:p>
                      <a:pPr marL="0" marR="0" algn="r">
                        <a:lnSpc>
                          <a:spcPct val="115000"/>
                        </a:lnSpc>
                        <a:spcBef>
                          <a:spcPts val="0"/>
                        </a:spcBef>
                        <a:spcAft>
                          <a:spcPts val="0"/>
                        </a:spcAft>
                      </a:pPr>
                      <a:r>
                        <a:rPr lang="en-US" sz="1400" dirty="0">
                          <a:solidFill>
                            <a:schemeClr val="bg1"/>
                          </a:solidFill>
                          <a:latin typeface="Times New Roman"/>
                          <a:ea typeface="Times New Roman"/>
                          <a:cs typeface="Times New Roman"/>
                        </a:rPr>
                        <a:t>37.8%</a:t>
                      </a:r>
                      <a:endParaRPr lang="en-US" sz="1400" dirty="0">
                        <a:solidFill>
                          <a:schemeClr val="bg1"/>
                        </a:solidFill>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chemeClr val="bg1"/>
                          </a:solidFill>
                          <a:latin typeface="Times New Roman"/>
                          <a:ea typeface="Times New Roman"/>
                          <a:cs typeface="Times New Roman"/>
                        </a:rPr>
                        <a:t>41.3%</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bg1"/>
                          </a:solidFill>
                          <a:latin typeface="Times New Roman"/>
                          <a:ea typeface="Times New Roman"/>
                          <a:cs typeface="Times New Roman"/>
                        </a:rPr>
                        <a:t>3.5%</a:t>
                      </a:r>
                      <a:endParaRPr lang="en-US" sz="1400" dirty="0">
                        <a:solidFill>
                          <a:schemeClr val="bg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457200" y="381000"/>
            <a:ext cx="8382000" cy="830997"/>
          </a:xfrm>
          <a:prstGeom prst="rect">
            <a:avLst/>
          </a:prstGeom>
          <a:noFill/>
        </p:spPr>
        <p:txBody>
          <a:bodyPr wrap="square" rtlCol="0">
            <a:spAutoFit/>
          </a:bodyPr>
          <a:lstStyle/>
          <a:p>
            <a:pPr algn="ctr"/>
            <a:r>
              <a:rPr lang="en-US" sz="2400" dirty="0" smtClean="0">
                <a:solidFill>
                  <a:srgbClr val="FFFF00"/>
                </a:solidFill>
                <a:latin typeface="Times New Roman"/>
                <a:ea typeface="Times New Roman"/>
                <a:cs typeface="Times New Roman"/>
              </a:rPr>
              <a:t>Poverty head count and falling into poverty in Bangladesh, 2010</a:t>
            </a:r>
            <a:endParaRPr lang="en-US" sz="2400" dirty="0">
              <a:solidFill>
                <a:srgbClr val="FFFF00"/>
              </a:solidFill>
              <a:ea typeface="Calibri"/>
              <a:cs typeface="Times New Roman"/>
            </a:endParaRPr>
          </a:p>
          <a:p>
            <a:pPr algn="ctr"/>
            <a:endParaRPr lang="en-US" sz="2400" dirty="0">
              <a:solidFill>
                <a:srgbClr val="FFFF00"/>
              </a:solidFill>
            </a:endParaRPr>
          </a:p>
        </p:txBody>
      </p:sp>
      <p:pic>
        <p:nvPicPr>
          <p:cNvPr id="4" name="Picture 3"/>
          <p:cNvPicPr/>
          <p:nvPr/>
        </p:nvPicPr>
        <p:blipFill>
          <a:blip r:embed="rId2" cstate="print"/>
          <a:srcRect/>
          <a:stretch>
            <a:fillRect/>
          </a:stretch>
        </p:blipFill>
        <p:spPr bwMode="auto">
          <a:xfrm>
            <a:off x="304800" y="1295400"/>
            <a:ext cx="8077200" cy="4419600"/>
          </a:xfrm>
          <a:prstGeom prst="rect">
            <a:avLst/>
          </a:prstGeom>
          <a:noFill/>
        </p:spPr>
      </p:pic>
      <p:sp>
        <p:nvSpPr>
          <p:cNvPr id="5" name="TextBox 4"/>
          <p:cNvSpPr txBox="1"/>
          <p:nvPr/>
        </p:nvSpPr>
        <p:spPr>
          <a:xfrm>
            <a:off x="914400" y="5791200"/>
            <a:ext cx="2336730" cy="307777"/>
          </a:xfrm>
          <a:prstGeom prst="rect">
            <a:avLst/>
          </a:prstGeom>
          <a:noFill/>
        </p:spPr>
        <p:txBody>
          <a:bodyPr wrap="none" rtlCol="0">
            <a:spAutoFit/>
          </a:bodyPr>
          <a:lstStyle/>
          <a:p>
            <a:r>
              <a:rPr lang="en-US" sz="1400" dirty="0" smtClean="0">
                <a:solidFill>
                  <a:schemeClr val="bg1"/>
                </a:solidFill>
              </a:rPr>
              <a:t>Unpublished data, HIES, 2010</a:t>
            </a:r>
            <a:endParaRPr lang="en-US" sz="1400" dirty="0">
              <a:solidFill>
                <a:schemeClr val="bg1"/>
              </a:solidFill>
            </a:endParaRPr>
          </a:p>
        </p:txBody>
      </p:sp>
    </p:spTree>
    <p:extLst>
      <p:ext uri="{BB962C8B-B14F-4D97-AF65-F5344CB8AC3E}">
        <p14:creationId xmlns:p14="http://schemas.microsoft.com/office/powerpoint/2010/main" val="216024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09800"/>
            <a:ext cx="7772400" cy="1470025"/>
          </a:xfrm>
        </p:spPr>
        <p:txBody>
          <a:bodyPr/>
          <a:lstStyle/>
          <a:p>
            <a:r>
              <a:rPr lang="en-US" sz="4000" dirty="0" smtClean="0">
                <a:solidFill>
                  <a:srgbClr val="FFFF00"/>
                </a:solidFill>
              </a:rPr>
              <a:t>“Sample of </a:t>
            </a:r>
            <a:r>
              <a:rPr lang="en-US" sz="4000" dirty="0">
                <a:solidFill>
                  <a:srgbClr val="FFFF00"/>
                </a:solidFill>
              </a:rPr>
              <a:t>proposed Indicators for measuring </a:t>
            </a:r>
            <a:r>
              <a:rPr lang="en-US" sz="4000" dirty="0" smtClean="0">
                <a:solidFill>
                  <a:srgbClr val="FFFF00"/>
                </a:solidFill>
              </a:rPr>
              <a:t>progress </a:t>
            </a:r>
            <a:r>
              <a:rPr lang="en-US" sz="4000" dirty="0">
                <a:solidFill>
                  <a:srgbClr val="FFFF00"/>
                </a:solidFill>
              </a:rPr>
              <a:t>of UHC</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2788909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Inputs and Outputs</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2400" dirty="0" smtClean="0"/>
              <a:t>Health </a:t>
            </a:r>
            <a:r>
              <a:rPr lang="en-US" sz="2400" dirty="0"/>
              <a:t>information</a:t>
            </a:r>
          </a:p>
          <a:p>
            <a:pPr lvl="1"/>
            <a:r>
              <a:rPr lang="en-US" sz="2400" dirty="0"/>
              <a:t>Proportion of </a:t>
            </a:r>
            <a:r>
              <a:rPr lang="en-US" sz="2400" dirty="0" smtClean="0"/>
              <a:t> sub district hospitals with electronic </a:t>
            </a:r>
            <a:r>
              <a:rPr lang="en-US" sz="2400" dirty="0"/>
              <a:t>MIS </a:t>
            </a:r>
          </a:p>
          <a:p>
            <a:r>
              <a:rPr lang="en-US" sz="2400" dirty="0" smtClean="0"/>
              <a:t>Service </a:t>
            </a:r>
            <a:r>
              <a:rPr lang="en-US" sz="2400" dirty="0"/>
              <a:t>Quality and safety</a:t>
            </a:r>
          </a:p>
          <a:p>
            <a:pPr lvl="1"/>
            <a:r>
              <a:rPr lang="en-US" sz="2400" dirty="0"/>
              <a:t>Proportion of accredited facilities at different level</a:t>
            </a:r>
          </a:p>
          <a:p>
            <a:r>
              <a:rPr lang="en-US" sz="2400" dirty="0"/>
              <a:t>Service Utilization</a:t>
            </a:r>
          </a:p>
          <a:p>
            <a:pPr lvl="1"/>
            <a:r>
              <a:rPr lang="en-US" sz="2400" dirty="0"/>
              <a:t>Number of outpatient visits per capita per year</a:t>
            </a:r>
          </a:p>
          <a:p>
            <a:r>
              <a:rPr lang="en-US" sz="2400" dirty="0" smtClean="0"/>
              <a:t>Pooled </a:t>
            </a:r>
            <a:r>
              <a:rPr lang="en-US" sz="2400" dirty="0"/>
              <a:t>financial resources</a:t>
            </a:r>
          </a:p>
          <a:p>
            <a:pPr lvl="1"/>
            <a:r>
              <a:rPr lang="en-US" sz="2400" dirty="0"/>
              <a:t>Social, CBHI and Private  HI contribution (as % of THE)</a:t>
            </a:r>
          </a:p>
          <a:p>
            <a:pPr lvl="1"/>
            <a:endParaRPr lang="en-US" sz="2400" dirty="0"/>
          </a:p>
          <a:p>
            <a:endParaRPr lang="en-US" sz="2400" dirty="0"/>
          </a:p>
        </p:txBody>
      </p:sp>
    </p:spTree>
    <p:extLst>
      <p:ext uri="{BB962C8B-B14F-4D97-AF65-F5344CB8AC3E}">
        <p14:creationId xmlns:p14="http://schemas.microsoft.com/office/powerpoint/2010/main" val="381714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Outcome</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400" dirty="0"/>
              <a:t>Coverage of </a:t>
            </a:r>
            <a:r>
              <a:rPr lang="en-US" sz="2400" dirty="0" smtClean="0"/>
              <a:t>secondary and tertiary level Intervention</a:t>
            </a:r>
            <a:endParaRPr lang="en-US" sz="2400" dirty="0"/>
          </a:p>
          <a:p>
            <a:pPr lvl="1"/>
            <a:r>
              <a:rPr lang="en-US" sz="2400" dirty="0" smtClean="0"/>
              <a:t>Cataract </a:t>
            </a:r>
            <a:r>
              <a:rPr lang="en-US" sz="2400" dirty="0"/>
              <a:t>Surgical </a:t>
            </a:r>
            <a:r>
              <a:rPr lang="en-US" sz="2400" dirty="0" smtClean="0"/>
              <a:t>Coverage</a:t>
            </a:r>
          </a:p>
          <a:p>
            <a:pPr lvl="1"/>
            <a:r>
              <a:rPr lang="en-US" sz="2400" dirty="0" smtClean="0"/>
              <a:t>Radiotherapy and Chemotherapy coverage for Lung/breast cancer</a:t>
            </a:r>
            <a:endParaRPr lang="en-US" sz="2400" dirty="0"/>
          </a:p>
          <a:p>
            <a:r>
              <a:rPr lang="en-US" sz="2400" dirty="0" smtClean="0"/>
              <a:t>Coverage </a:t>
            </a:r>
            <a:r>
              <a:rPr lang="en-US" sz="2400" dirty="0"/>
              <a:t>of Financial risk protection</a:t>
            </a:r>
          </a:p>
          <a:p>
            <a:pPr lvl="1"/>
            <a:r>
              <a:rPr lang="en-US" sz="2400" dirty="0" smtClean="0"/>
              <a:t>Share </a:t>
            </a:r>
            <a:r>
              <a:rPr lang="en-US" sz="2400" dirty="0"/>
              <a:t>of people did not receive any healthcare or adequate healthcare due to economic hardship</a:t>
            </a:r>
          </a:p>
          <a:p>
            <a:pPr lvl="1"/>
            <a:endParaRPr lang="en-US" sz="2400" dirty="0"/>
          </a:p>
          <a:p>
            <a:endParaRPr lang="en-US" sz="2400" dirty="0"/>
          </a:p>
        </p:txBody>
      </p:sp>
    </p:spTree>
    <p:extLst>
      <p:ext uri="{BB962C8B-B14F-4D97-AF65-F5344CB8AC3E}">
        <p14:creationId xmlns:p14="http://schemas.microsoft.com/office/powerpoint/2010/main" val="22357369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Impact</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400" dirty="0"/>
              <a:t>Improved health status</a:t>
            </a:r>
          </a:p>
          <a:p>
            <a:pPr lvl="1"/>
            <a:r>
              <a:rPr lang="en-US" sz="2400" dirty="0" smtClean="0"/>
              <a:t>Case </a:t>
            </a:r>
            <a:r>
              <a:rPr lang="en-US" sz="2400" dirty="0"/>
              <a:t>fatality rate (CFR) for major infectious disease </a:t>
            </a:r>
          </a:p>
          <a:p>
            <a:pPr lvl="1"/>
            <a:r>
              <a:rPr lang="en-US" sz="2400" dirty="0" smtClean="0"/>
              <a:t>Estimated </a:t>
            </a:r>
            <a:r>
              <a:rPr lang="en-US" sz="2400" dirty="0"/>
              <a:t>death rates due to </a:t>
            </a:r>
            <a:r>
              <a:rPr lang="en-US" sz="2400" dirty="0" smtClean="0"/>
              <a:t>cancers </a:t>
            </a:r>
          </a:p>
          <a:p>
            <a:r>
              <a:rPr lang="en-US" sz="2400" dirty="0" smtClean="0"/>
              <a:t>Improved </a:t>
            </a:r>
            <a:r>
              <a:rPr lang="en-US" sz="2400" dirty="0"/>
              <a:t>household financial wellbeing</a:t>
            </a:r>
          </a:p>
          <a:p>
            <a:pPr lvl="1"/>
            <a:r>
              <a:rPr lang="en-US" sz="2400" dirty="0"/>
              <a:t>Share of people did not receive any healthcare or adequate healthcare due to economic hardship</a:t>
            </a:r>
          </a:p>
          <a:p>
            <a:endParaRPr lang="en-US" sz="2400" dirty="0"/>
          </a:p>
        </p:txBody>
      </p:sp>
    </p:spTree>
    <p:extLst>
      <p:ext uri="{BB962C8B-B14F-4D97-AF65-F5344CB8AC3E}">
        <p14:creationId xmlns:p14="http://schemas.microsoft.com/office/powerpoint/2010/main" val="18566870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Recommendation</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Need </a:t>
            </a:r>
            <a:r>
              <a:rPr lang="en-US" dirty="0"/>
              <a:t>strong political </a:t>
            </a:r>
            <a:r>
              <a:rPr lang="en-US" dirty="0" smtClean="0"/>
              <a:t>commitment</a:t>
            </a:r>
            <a:endParaRPr lang="en-US" dirty="0"/>
          </a:p>
          <a:p>
            <a:r>
              <a:rPr lang="en-US" dirty="0" smtClean="0"/>
              <a:t>Need better understanding about concept of UHC</a:t>
            </a:r>
          </a:p>
          <a:p>
            <a:r>
              <a:rPr lang="en-US" dirty="0" smtClean="0"/>
              <a:t>In country discussion and agreement on minimum set of services to be covered under UHC reform</a:t>
            </a:r>
          </a:p>
          <a:p>
            <a:r>
              <a:rPr lang="en-US" dirty="0"/>
              <a:t>Proposed UHC M&amp;E </a:t>
            </a:r>
            <a:r>
              <a:rPr lang="en-US" dirty="0" smtClean="0"/>
              <a:t>framework will need in country consultation and should be embedded in </a:t>
            </a:r>
            <a:r>
              <a:rPr lang="en-US" dirty="0"/>
              <a:t>the health sector M&amp;E </a:t>
            </a:r>
            <a:r>
              <a:rPr lang="en-US" dirty="0" smtClean="0"/>
              <a:t>framework </a:t>
            </a:r>
            <a:endParaRPr lang="en-US" dirty="0"/>
          </a:p>
          <a:p>
            <a:r>
              <a:rPr lang="en-US" dirty="0" smtClean="0"/>
              <a:t>Quality of Population data need to be improved</a:t>
            </a:r>
          </a:p>
        </p:txBody>
      </p:sp>
    </p:spTree>
    <p:extLst>
      <p:ext uri="{BB962C8B-B14F-4D97-AF65-F5344CB8AC3E}">
        <p14:creationId xmlns:p14="http://schemas.microsoft.com/office/powerpoint/2010/main" val="1569685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Introduction</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Health financing strategy 2012-32 propose a road map for achieving UHC by 2032</a:t>
            </a:r>
          </a:p>
          <a:p>
            <a:pPr lvl="1"/>
            <a:r>
              <a:rPr lang="en-US" dirty="0" smtClean="0"/>
              <a:t>Emphasized on </a:t>
            </a:r>
            <a:r>
              <a:rPr lang="en-US" dirty="0"/>
              <a:t>expansion of the coverage of prepayment schemes and increase public expenditure on health </a:t>
            </a:r>
            <a:endParaRPr lang="en-US" dirty="0" smtClean="0"/>
          </a:p>
          <a:p>
            <a:r>
              <a:rPr lang="en-US" dirty="0" smtClean="0"/>
              <a:t>A number of community based insurance schemes have been rolled out</a:t>
            </a:r>
          </a:p>
          <a:p>
            <a:pPr lvl="1"/>
            <a:r>
              <a:rPr lang="en-US" dirty="0" smtClean="0"/>
              <a:t> Most of them with very limited service and population coverage</a:t>
            </a:r>
          </a:p>
          <a:p>
            <a:pPr lvl="1"/>
            <a:endParaRPr lang="en-US" dirty="0"/>
          </a:p>
        </p:txBody>
      </p:sp>
    </p:spTree>
    <p:extLst>
      <p:ext uri="{BB962C8B-B14F-4D97-AF65-F5344CB8AC3E}">
        <p14:creationId xmlns:p14="http://schemas.microsoft.com/office/powerpoint/2010/main" val="3033642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DIBSIRGIS\NEW MAP\Upazilla.jpg"/>
          <p:cNvPicPr>
            <a:picLocks noGrp="1" noChangeAspect="1" noChangeArrowheads="1"/>
          </p:cNvPicPr>
          <p:nvPr>
            <p:ph idx="1"/>
          </p:nvPr>
        </p:nvPicPr>
        <p:blipFill>
          <a:blip r:embed="rId3"/>
          <a:srcRect/>
          <a:stretch>
            <a:fillRect/>
          </a:stretch>
        </p:blipFill>
        <p:spPr bwMode="auto">
          <a:xfrm>
            <a:off x="2175632" y="228599"/>
            <a:ext cx="5215768" cy="6553201"/>
          </a:xfrm>
          <a:prstGeom prst="rect">
            <a:avLst/>
          </a:prstGeom>
          <a:noFill/>
        </p:spPr>
      </p:pic>
    </p:spTree>
    <p:extLst>
      <p:ext uri="{BB962C8B-B14F-4D97-AF65-F5344CB8AC3E}">
        <p14:creationId xmlns:p14="http://schemas.microsoft.com/office/powerpoint/2010/main" val="2541195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470025"/>
          </a:xfrm>
        </p:spPr>
        <p:txBody>
          <a:bodyPr/>
          <a:lstStyle/>
          <a:p>
            <a:r>
              <a:rPr lang="en-US" sz="4000" dirty="0" smtClean="0">
                <a:solidFill>
                  <a:srgbClr val="FFFF00"/>
                </a:solidFill>
              </a:rPr>
              <a:t>Service Delivery and Current Source of Information</a:t>
            </a:r>
            <a:endParaRPr lang="en-US" sz="4000" dirty="0">
              <a:solidFill>
                <a:srgbClr val="FFFF00"/>
              </a:solidFill>
            </a:endParaRPr>
          </a:p>
        </p:txBody>
      </p:sp>
    </p:spTree>
    <p:extLst>
      <p:ext uri="{BB962C8B-B14F-4D97-AF65-F5344CB8AC3E}">
        <p14:creationId xmlns:p14="http://schemas.microsoft.com/office/powerpoint/2010/main" val="2128639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Health Service Delivery</a:t>
            </a:r>
            <a:endParaRPr lang="en-US"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r>
              <a:rPr lang="en-AU" dirty="0"/>
              <a:t>Currently, health care services in Bangladesh are delivered by public, private (for profit), NGO and traditional sectors. </a:t>
            </a:r>
            <a:endParaRPr lang="en-AU" dirty="0" smtClean="0"/>
          </a:p>
          <a:p>
            <a:pPr lvl="1"/>
            <a:r>
              <a:rPr lang="en-AU" dirty="0" smtClean="0"/>
              <a:t>Despite </a:t>
            </a:r>
            <a:r>
              <a:rPr lang="en-AU" dirty="0"/>
              <a:t>these multiple providers, public sector services still remain a key source of care for the population</a:t>
            </a:r>
            <a:r>
              <a:rPr lang="en-US" dirty="0"/>
              <a:t> </a:t>
            </a:r>
            <a:endParaRPr lang="en-US" dirty="0" smtClean="0"/>
          </a:p>
          <a:p>
            <a:r>
              <a:rPr lang="en-AU" dirty="0"/>
              <a:t>Ministry of Health and Family Welfare </a:t>
            </a:r>
            <a:r>
              <a:rPr lang="en-AU" dirty="0" smtClean="0"/>
              <a:t>implements its policies </a:t>
            </a:r>
            <a:r>
              <a:rPr lang="en-AU" dirty="0"/>
              <a:t>and plans </a:t>
            </a:r>
            <a:r>
              <a:rPr lang="en-AU" dirty="0" smtClean="0"/>
              <a:t>through </a:t>
            </a:r>
            <a:r>
              <a:rPr lang="en-AU" dirty="0"/>
              <a:t>its two separate wings, the Directorate of Health Services </a:t>
            </a:r>
            <a:r>
              <a:rPr lang="en-AU" dirty="0" smtClean="0"/>
              <a:t>and </a:t>
            </a:r>
            <a:r>
              <a:rPr lang="en-AU" dirty="0"/>
              <a:t>the Directorate of Family Planning </a:t>
            </a:r>
          </a:p>
          <a:p>
            <a:pPr lvl="1"/>
            <a:r>
              <a:rPr lang="en-AU" dirty="0" smtClean="0"/>
              <a:t>Each </a:t>
            </a:r>
            <a:r>
              <a:rPr lang="en-AU" dirty="0"/>
              <a:t>directorate operates independently with its own separate services and separate cadre of health personnel </a:t>
            </a:r>
            <a:endParaRPr lang="en-US" dirty="0"/>
          </a:p>
        </p:txBody>
      </p:sp>
    </p:spTree>
    <p:extLst>
      <p:ext uri="{BB962C8B-B14F-4D97-AF65-F5344CB8AC3E}">
        <p14:creationId xmlns:p14="http://schemas.microsoft.com/office/powerpoint/2010/main" val="917047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Health Service Delivery</a:t>
            </a:r>
          </a:p>
        </p:txBody>
      </p:sp>
      <p:sp>
        <p:nvSpPr>
          <p:cNvPr id="3" name="Content Placeholder 2"/>
          <p:cNvSpPr>
            <a:spLocks noGrp="1"/>
          </p:cNvSpPr>
          <p:nvPr>
            <p:ph idx="1"/>
          </p:nvPr>
        </p:nvSpPr>
        <p:spPr/>
        <p:txBody>
          <a:bodyPr>
            <a:normAutofit fontScale="92500" lnSpcReduction="20000"/>
          </a:bodyPr>
          <a:lstStyle/>
          <a:p>
            <a:r>
              <a:rPr lang="en-US" dirty="0" smtClean="0"/>
              <a:t>There </a:t>
            </a:r>
            <a:r>
              <a:rPr lang="en-US" dirty="0"/>
              <a:t>are mainly four levels of health facilities in </a:t>
            </a:r>
            <a:r>
              <a:rPr lang="en-US" dirty="0" smtClean="0"/>
              <a:t>Bangladesh which </a:t>
            </a:r>
            <a:r>
              <a:rPr lang="en-US" dirty="0"/>
              <a:t>are </a:t>
            </a:r>
            <a:endParaRPr lang="en-US" dirty="0" smtClean="0"/>
          </a:p>
          <a:p>
            <a:pPr lvl="1"/>
            <a:r>
              <a:rPr lang="en-US" dirty="0"/>
              <a:t>P</a:t>
            </a:r>
            <a:r>
              <a:rPr lang="en-US" dirty="0" smtClean="0"/>
              <a:t>rimary  </a:t>
            </a:r>
            <a:r>
              <a:rPr lang="en-US" dirty="0"/>
              <a:t>(UHC</a:t>
            </a:r>
            <a:r>
              <a:rPr lang="en-US" dirty="0" smtClean="0"/>
              <a:t>,UHFWC</a:t>
            </a:r>
            <a:r>
              <a:rPr lang="en-US" dirty="0"/>
              <a:t>, USC &amp; CCs</a:t>
            </a:r>
            <a:r>
              <a:rPr lang="en-US" dirty="0" smtClean="0"/>
              <a:t>)</a:t>
            </a:r>
          </a:p>
          <a:p>
            <a:pPr lvl="1"/>
            <a:r>
              <a:rPr lang="en-US" dirty="0"/>
              <a:t>S</a:t>
            </a:r>
            <a:r>
              <a:rPr lang="en-US" dirty="0" smtClean="0"/>
              <a:t>econdary  </a:t>
            </a:r>
            <a:r>
              <a:rPr lang="en-US" dirty="0"/>
              <a:t>(District Hospitals</a:t>
            </a:r>
            <a:r>
              <a:rPr lang="en-US" dirty="0" smtClean="0"/>
              <a:t>)</a:t>
            </a:r>
          </a:p>
          <a:p>
            <a:pPr lvl="1"/>
            <a:r>
              <a:rPr lang="en-US" dirty="0"/>
              <a:t>T</a:t>
            </a:r>
            <a:r>
              <a:rPr lang="en-US" dirty="0" smtClean="0"/>
              <a:t>ertiary  </a:t>
            </a:r>
            <a:r>
              <a:rPr lang="en-US" dirty="0"/>
              <a:t>(Medical </a:t>
            </a:r>
            <a:r>
              <a:rPr lang="en-US" dirty="0" smtClean="0"/>
              <a:t>College Hospitals)</a:t>
            </a:r>
          </a:p>
          <a:p>
            <a:pPr lvl="1"/>
            <a:r>
              <a:rPr lang="en-US" dirty="0" smtClean="0"/>
              <a:t>Super </a:t>
            </a:r>
            <a:r>
              <a:rPr lang="en-US" dirty="0"/>
              <a:t>specialized </a:t>
            </a:r>
            <a:r>
              <a:rPr lang="en-US" dirty="0" smtClean="0"/>
              <a:t> (Specialized </a:t>
            </a:r>
            <a:r>
              <a:rPr lang="en-US" dirty="0"/>
              <a:t>institutions</a:t>
            </a:r>
            <a:r>
              <a:rPr lang="en-US" dirty="0" smtClean="0"/>
              <a:t>)</a:t>
            </a:r>
          </a:p>
          <a:p>
            <a:r>
              <a:rPr lang="en-US" dirty="0" smtClean="0"/>
              <a:t>A large number of </a:t>
            </a:r>
            <a:r>
              <a:rPr lang="en-US" dirty="0" err="1" smtClean="0"/>
              <a:t>govt</a:t>
            </a:r>
            <a:r>
              <a:rPr lang="en-US" dirty="0" smtClean="0"/>
              <a:t> and </a:t>
            </a:r>
            <a:r>
              <a:rPr lang="en-US" dirty="0" err="1" smtClean="0"/>
              <a:t>ngo</a:t>
            </a:r>
            <a:r>
              <a:rPr lang="en-US" dirty="0" smtClean="0"/>
              <a:t> based community workers providing ambulatory care</a:t>
            </a:r>
          </a:p>
          <a:p>
            <a:pPr lvl="1"/>
            <a:r>
              <a:rPr lang="en-US" dirty="0" smtClean="0"/>
              <a:t> including  family planning services, maternal and child health care,  immunization, symptomatic curative care, and upward referrals</a:t>
            </a:r>
            <a:endParaRPr lang="en-US" dirty="0"/>
          </a:p>
        </p:txBody>
      </p:sp>
    </p:spTree>
    <p:extLst>
      <p:ext uri="{BB962C8B-B14F-4D97-AF65-F5344CB8AC3E}">
        <p14:creationId xmlns:p14="http://schemas.microsoft.com/office/powerpoint/2010/main" val="1453409696"/>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Override>
</file>

<file path=ppt/theme/themeOverride2.xml><?xml version="1.0" encoding="utf-8"?>
<a:themeOverride xmlns:a="http://schemas.openxmlformats.org/drawingml/2006/main">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Override>
</file>

<file path=ppt/theme/themeOverride3.xml><?xml version="1.0" encoding="utf-8"?>
<a:themeOverride xmlns:a="http://schemas.openxmlformats.org/drawingml/2006/main">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Override>
</file>

<file path=ppt/theme/themeOverride4.xml><?xml version="1.0" encoding="utf-8"?>
<a:themeOverride xmlns:a="http://schemas.openxmlformats.org/drawingml/2006/main">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Override>
</file>

<file path=ppt/theme/themeOverride5.xml><?xml version="1.0" encoding="utf-8"?>
<a:themeOverride xmlns:a="http://schemas.openxmlformats.org/drawingml/2006/main">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Override>
</file>

<file path=ppt/theme/themeOverride6.xml><?xml version="1.0" encoding="utf-8"?>
<a:themeOverride xmlns:a="http://schemas.openxmlformats.org/drawingml/2006/main">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2280</TotalTime>
  <Words>2914</Words>
  <Application>Microsoft Office PowerPoint</Application>
  <PresentationFormat>On-screen Show (4:3)</PresentationFormat>
  <Paragraphs>453</Paragraphs>
  <Slides>48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Worksheet</vt:lpstr>
      <vt:lpstr>Measuring the Progress towards Universal Health Coverage: Bangladesh Case Study</vt:lpstr>
      <vt:lpstr>Table of Content</vt:lpstr>
      <vt:lpstr>Introduction</vt:lpstr>
      <vt:lpstr>Introduction</vt:lpstr>
      <vt:lpstr>Introduction</vt:lpstr>
      <vt:lpstr>PowerPoint Presentation</vt:lpstr>
      <vt:lpstr>Service Delivery and Current Source of Information</vt:lpstr>
      <vt:lpstr>Health Service Delivery</vt:lpstr>
      <vt:lpstr>Health Service Delivery</vt:lpstr>
      <vt:lpstr>Information System</vt:lpstr>
      <vt:lpstr>Results Framework for  HPNSDP 2011-2016</vt:lpstr>
      <vt:lpstr>Results Framework for  HPNSDP 2011-2016</vt:lpstr>
      <vt:lpstr>Routine Information System</vt:lpstr>
      <vt:lpstr>Routine Information System</vt:lpstr>
      <vt:lpstr>What are we currently measuring? Where are we now?  </vt:lpstr>
      <vt:lpstr>Life Expectancy at Birth</vt:lpstr>
      <vt:lpstr>Bangladesh on track to achieve MDG 4 targets well before 2015</vt:lpstr>
      <vt:lpstr>PowerPoint Presentation</vt:lpstr>
      <vt:lpstr>At least one antenatal care visit from any provider </vt:lpstr>
      <vt:lpstr>Skilled attendance at delivery</vt:lpstr>
      <vt:lpstr>Facility deliveries by wealth quintiles</vt:lpstr>
      <vt:lpstr>Childhood vaccinations</vt:lpstr>
      <vt:lpstr>Measles vaccination by  wealth          quintiles</vt:lpstr>
      <vt:lpstr>Antibiotics for childhood ARI by        wealth quintiles</vt:lpstr>
      <vt:lpstr>Childhood diarrhoea</vt:lpstr>
      <vt:lpstr>ORS for childhood diarrhoea by           wealth quintiles</vt:lpstr>
      <vt:lpstr>Prevalence of risk factor</vt:lpstr>
      <vt:lpstr>PowerPoint Presentation</vt:lpstr>
      <vt:lpstr>PowerPoint Presentation</vt:lpstr>
      <vt:lpstr>PowerPoint Presentation</vt:lpstr>
      <vt:lpstr>Trends in the Use of Family Planning</vt:lpstr>
      <vt:lpstr>Any method of family planning  by wealth quintile</vt:lpstr>
      <vt:lpstr>Ability to do Blood transfusion and C-Section</vt:lpstr>
      <vt:lpstr>Availability and use of diagnostic machines</vt:lpstr>
      <vt:lpstr>Affordability – Financing dimension of UHC</vt:lpstr>
      <vt:lpstr>Healthcare Financing in Bangladesh 2006-2007</vt:lpstr>
      <vt:lpstr>PowerPoint Presentation</vt:lpstr>
      <vt:lpstr>Allocation in public budget for health, 2009-2014</vt:lpstr>
      <vt:lpstr>PowerPoint Presentation</vt:lpstr>
      <vt:lpstr>PowerPoint Presentation</vt:lpstr>
      <vt:lpstr>PowerPoint Presentation</vt:lpstr>
      <vt:lpstr>PowerPoint Presentation</vt:lpstr>
      <vt:lpstr>PowerPoint Presentation</vt:lpstr>
      <vt:lpstr>“Sample of proposed Indicators for measuring progress of UHC”</vt:lpstr>
      <vt:lpstr>Inputs and Outputs</vt:lpstr>
      <vt:lpstr>Outcome</vt:lpstr>
      <vt:lpstr>Impact</vt:lpstr>
      <vt:lpstr>Recommendation</vt:lpstr>
    </vt:vector>
  </TitlesOfParts>
  <Company>CHU, PHSD, ICDDR,B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Shams El Arifeen</dc:creator>
  <cp:lastModifiedBy>LaptopSeven</cp:lastModifiedBy>
  <cp:revision>136</cp:revision>
  <dcterms:created xsi:type="dcterms:W3CDTF">2013-03-21T17:37:05Z</dcterms:created>
  <dcterms:modified xsi:type="dcterms:W3CDTF">2013-09-18T15:52:02Z</dcterms:modified>
</cp:coreProperties>
</file>