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gif" ContentType="image/gif"/>
  <Default Extension="vml" ContentType="application/vnd.openxmlformats-officedocument.vmlDrawing"/>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xls" ContentType="application/vnd.ms-exce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6" r:id="rId1"/>
  </p:sldMasterIdLst>
  <p:notesMasterIdLst>
    <p:notesMasterId r:id="rId57"/>
  </p:notesMasterIdLst>
  <p:handoutMasterIdLst>
    <p:handoutMasterId r:id="rId58"/>
  </p:handoutMasterIdLst>
  <p:sldIdLst>
    <p:sldId id="268" r:id="rId2"/>
    <p:sldId id="267" r:id="rId3"/>
    <p:sldId id="309" r:id="rId4"/>
    <p:sldId id="310" r:id="rId5"/>
    <p:sldId id="271" r:id="rId6"/>
    <p:sldId id="269" r:id="rId7"/>
    <p:sldId id="257" r:id="rId8"/>
    <p:sldId id="259" r:id="rId9"/>
    <p:sldId id="260" r:id="rId10"/>
    <p:sldId id="261" r:id="rId11"/>
    <p:sldId id="262" r:id="rId12"/>
    <p:sldId id="263" r:id="rId13"/>
    <p:sldId id="264" r:id="rId14"/>
    <p:sldId id="295" r:id="rId15"/>
    <p:sldId id="296" r:id="rId16"/>
    <p:sldId id="297" r:id="rId17"/>
    <p:sldId id="298" r:id="rId18"/>
    <p:sldId id="299" r:id="rId19"/>
    <p:sldId id="301" r:id="rId20"/>
    <p:sldId id="276" r:id="rId21"/>
    <p:sldId id="274" r:id="rId22"/>
    <p:sldId id="273" r:id="rId23"/>
    <p:sldId id="277" r:id="rId24"/>
    <p:sldId id="279" r:id="rId25"/>
    <p:sldId id="305" r:id="rId26"/>
    <p:sldId id="306" r:id="rId27"/>
    <p:sldId id="293" r:id="rId28"/>
    <p:sldId id="307" r:id="rId29"/>
    <p:sldId id="316" r:id="rId30"/>
    <p:sldId id="294" r:id="rId31"/>
    <p:sldId id="290" r:id="rId32"/>
    <p:sldId id="270" r:id="rId33"/>
    <p:sldId id="312" r:id="rId34"/>
    <p:sldId id="280" r:id="rId35"/>
    <p:sldId id="285" r:id="rId36"/>
    <p:sldId id="283" r:id="rId37"/>
    <p:sldId id="286" r:id="rId38"/>
    <p:sldId id="287" r:id="rId39"/>
    <p:sldId id="275" r:id="rId40"/>
    <p:sldId id="291" r:id="rId41"/>
    <p:sldId id="265" r:id="rId42"/>
    <p:sldId id="266" r:id="rId43"/>
    <p:sldId id="292" r:id="rId44"/>
    <p:sldId id="272" r:id="rId45"/>
    <p:sldId id="317" r:id="rId46"/>
    <p:sldId id="318" r:id="rId47"/>
    <p:sldId id="319" r:id="rId48"/>
    <p:sldId id="320" r:id="rId49"/>
    <p:sldId id="321" r:id="rId50"/>
    <p:sldId id="322" r:id="rId51"/>
    <p:sldId id="323" r:id="rId52"/>
    <p:sldId id="324" r:id="rId53"/>
    <p:sldId id="325" r:id="rId54"/>
    <p:sldId id="314" r:id="rId55"/>
    <p:sldId id="315" r:id="rId5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7" autoAdjust="0"/>
    <p:restoredTop sz="94660"/>
  </p:normalViewPr>
  <p:slideViewPr>
    <p:cSldViewPr>
      <p:cViewPr>
        <p:scale>
          <a:sx n="80" d="100"/>
          <a:sy n="80" d="100"/>
        </p:scale>
        <p:origin x="-198" y="-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01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orbel" pitchFamily="34" charset="0"/>
              </a:defRPr>
            </a:lvl1pPr>
          </a:lstStyle>
          <a:p>
            <a:endParaRPr lang="en-IN"/>
          </a:p>
        </p:txBody>
      </p:sp>
      <p:sp>
        <p:nvSpPr>
          <p:cNvPr id="788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orbel" pitchFamily="34" charset="0"/>
              </a:defRPr>
            </a:lvl1pPr>
          </a:lstStyle>
          <a:p>
            <a:fld id="{2123375E-C667-4865-90AA-7CE948A232A7}" type="datetimeFigureOut">
              <a:rPr lang="en-IN"/>
              <a:pPr/>
              <a:t>02-05-2014</a:t>
            </a:fld>
            <a:endParaRPr lang="en-IN"/>
          </a:p>
        </p:txBody>
      </p:sp>
      <p:sp>
        <p:nvSpPr>
          <p:cNvPr id="788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orbel" pitchFamily="34" charset="0"/>
              </a:defRPr>
            </a:lvl1pPr>
          </a:lstStyle>
          <a:p>
            <a:endParaRPr lang="en-IN"/>
          </a:p>
        </p:txBody>
      </p:sp>
      <p:sp>
        <p:nvSpPr>
          <p:cNvPr id="788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orbel" pitchFamily="34" charset="0"/>
              </a:defRPr>
            </a:lvl1pPr>
          </a:lstStyle>
          <a:p>
            <a:fld id="{B8963260-2B5E-4E6C-99C4-1D7F8311967C}" type="slidenum">
              <a:rPr lang="en-IN"/>
              <a:pPr/>
              <a:t>‹#›</a:t>
            </a:fld>
            <a:endParaRPr lang="en-I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B242D58-FBD9-404B-9658-5E68A5A0536C}" type="datetimeFigureOut">
              <a:rPr lang="en-IN"/>
              <a:pPr>
                <a:defRPr/>
              </a:pPr>
              <a:t>02-05-2014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N"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N"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57210ED-D687-410D-AB2B-F09E3D09C1A3}" type="slidenum">
              <a:rPr lang="en-IN"/>
              <a:pPr>
                <a:defRPr/>
              </a:pPr>
              <a:t>‹#›</a:t>
            </a:fld>
            <a:endParaRPr lang="en-I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TextEdit="1"/>
          </p:cNvSpPr>
          <p:nvPr>
            <p:ph type="sldImg"/>
          </p:nvPr>
        </p:nvSpPr>
        <p:spPr bwMode="auto">
          <a:noFill/>
          <a:ln>
            <a:solidFill>
              <a:srgbClr val="000000"/>
            </a:solidFill>
            <a:miter lim="800000"/>
            <a:headEnd/>
            <a:tailEnd/>
          </a:ln>
        </p:spPr>
      </p:sp>
      <p:sp>
        <p:nvSpPr>
          <p:cNvPr id="79875"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D9E84E-54B2-48D9-AD48-EA7E939D54F6}" type="slidenum">
              <a:rPr lang="en-US">
                <a:latin typeface="Arial" charset="0"/>
                <a:cs typeface="Arial" charset="0"/>
              </a:rPr>
              <a:pPr fontAlgn="base">
                <a:spcBef>
                  <a:spcPct val="0"/>
                </a:spcBef>
                <a:spcAft>
                  <a:spcPct val="0"/>
                </a:spcAft>
              </a:pPr>
              <a:t>10</a:t>
            </a:fld>
            <a:endParaRPr lang="en-US">
              <a:latin typeface="Arial" charset="0"/>
              <a:cs typeface="Arial" charset="0"/>
            </a:endParaRPr>
          </a:p>
        </p:txBody>
      </p:sp>
      <p:sp>
        <p:nvSpPr>
          <p:cNvPr id="2662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62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I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5168B14-D653-4028-ABD1-B9EDAC20B7C9}" type="slidenum">
              <a:rPr lang="en-US">
                <a:latin typeface="Arial" charset="0"/>
                <a:cs typeface="Arial" charset="0"/>
              </a:rPr>
              <a:pPr fontAlgn="base">
                <a:spcBef>
                  <a:spcPct val="0"/>
                </a:spcBef>
                <a:spcAft>
                  <a:spcPct val="0"/>
                </a:spcAft>
              </a:pPr>
              <a:t>11</a:t>
            </a:fld>
            <a:endParaRPr lang="en-US">
              <a:latin typeface="Arial" charset="0"/>
              <a:cs typeface="Arial" charset="0"/>
            </a:endParaRPr>
          </a:p>
        </p:txBody>
      </p:sp>
      <p:sp>
        <p:nvSpPr>
          <p:cNvPr id="286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a-E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TextEdit="1"/>
          </p:cNvSpPr>
          <p:nvPr>
            <p:ph type="sldImg"/>
          </p:nvPr>
        </p:nvSpPr>
        <p:spPr bwMode="auto">
          <a:noFill/>
          <a:ln>
            <a:solidFill>
              <a:srgbClr val="000000"/>
            </a:solidFill>
            <a:miter lim="800000"/>
            <a:headEnd/>
            <a:tailEnd/>
          </a:ln>
        </p:spPr>
      </p:sp>
      <p:sp>
        <p:nvSpPr>
          <p:cNvPr id="88067"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FA0EE9E-6596-483E-ABED-0220464E71B1}" type="slidenum">
              <a:rPr lang="en-US">
                <a:latin typeface="Arial" charset="0"/>
                <a:cs typeface="Arial" charset="0"/>
              </a:rPr>
              <a:pPr fontAlgn="base">
                <a:spcBef>
                  <a:spcPct val="0"/>
                </a:spcBef>
                <a:spcAft>
                  <a:spcPct val="0"/>
                </a:spcAft>
              </a:pPr>
              <a:t>13</a:t>
            </a:fld>
            <a:endParaRPr lang="en-US">
              <a:latin typeface="Arial" charset="0"/>
              <a:cs typeface="Arial" charset="0"/>
            </a:endParaRPr>
          </a:p>
        </p:txBody>
      </p:sp>
      <p:sp>
        <p:nvSpPr>
          <p:cNvPr id="31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a-E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TextEdit="1"/>
          </p:cNvSpPr>
          <p:nvPr>
            <p:ph type="sldImg"/>
          </p:nvPr>
        </p:nvSpPr>
        <p:spPr bwMode="auto">
          <a:noFill/>
          <a:ln>
            <a:solidFill>
              <a:srgbClr val="000000"/>
            </a:solidFill>
            <a:miter lim="800000"/>
            <a:headEnd/>
            <a:tailEnd/>
          </a:ln>
        </p:spPr>
      </p:sp>
      <p:sp>
        <p:nvSpPr>
          <p:cNvPr id="89091"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TextEdit="1"/>
          </p:cNvSpPr>
          <p:nvPr>
            <p:ph type="sldImg"/>
          </p:nvPr>
        </p:nvSpPr>
        <p:spPr bwMode="auto">
          <a:noFill/>
          <a:ln>
            <a:solidFill>
              <a:srgbClr val="000000"/>
            </a:solidFill>
            <a:miter lim="800000"/>
            <a:headEnd/>
            <a:tailEnd/>
          </a:ln>
        </p:spPr>
      </p:sp>
      <p:sp>
        <p:nvSpPr>
          <p:cNvPr id="90115"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TextEdit="1"/>
          </p:cNvSpPr>
          <p:nvPr>
            <p:ph type="sldImg"/>
          </p:nvPr>
        </p:nvSpPr>
        <p:spPr bwMode="auto">
          <a:noFill/>
          <a:ln>
            <a:solidFill>
              <a:srgbClr val="000000"/>
            </a:solidFill>
            <a:miter lim="800000"/>
            <a:headEnd/>
            <a:tailEnd/>
          </a:ln>
        </p:spPr>
      </p:sp>
      <p:sp>
        <p:nvSpPr>
          <p:cNvPr id="91139"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TextEdit="1"/>
          </p:cNvSpPr>
          <p:nvPr>
            <p:ph type="sldImg"/>
          </p:nvPr>
        </p:nvSpPr>
        <p:spPr bwMode="auto">
          <a:noFill/>
          <a:ln>
            <a:solidFill>
              <a:srgbClr val="000000"/>
            </a:solidFill>
            <a:miter lim="800000"/>
            <a:headEnd/>
            <a:tailEnd/>
          </a:ln>
        </p:spPr>
      </p:sp>
      <p:sp>
        <p:nvSpPr>
          <p:cNvPr id="92163"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TextEdit="1"/>
          </p:cNvSpPr>
          <p:nvPr>
            <p:ph type="sldImg"/>
          </p:nvPr>
        </p:nvSpPr>
        <p:spPr bwMode="auto">
          <a:noFill/>
          <a:ln>
            <a:solidFill>
              <a:srgbClr val="000000"/>
            </a:solidFill>
            <a:miter lim="800000"/>
            <a:headEnd/>
            <a:tailEnd/>
          </a:ln>
        </p:spPr>
      </p:sp>
      <p:sp>
        <p:nvSpPr>
          <p:cNvPr id="93187"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TextEdit="1"/>
          </p:cNvSpPr>
          <p:nvPr>
            <p:ph type="sldImg"/>
          </p:nvPr>
        </p:nvSpPr>
        <p:spPr bwMode="auto">
          <a:noFill/>
          <a:ln>
            <a:solidFill>
              <a:srgbClr val="000000"/>
            </a:solidFill>
            <a:miter lim="800000"/>
            <a:headEnd/>
            <a:tailEnd/>
          </a:ln>
        </p:spPr>
      </p:sp>
      <p:sp>
        <p:nvSpPr>
          <p:cNvPr id="94211"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TextEdit="1"/>
          </p:cNvSpPr>
          <p:nvPr>
            <p:ph type="sldImg"/>
          </p:nvPr>
        </p:nvSpPr>
        <p:spPr bwMode="auto">
          <a:noFill/>
          <a:ln>
            <a:solidFill>
              <a:srgbClr val="000000"/>
            </a:solidFill>
            <a:miter lim="800000"/>
            <a:headEnd/>
            <a:tailEnd/>
          </a:ln>
        </p:spPr>
      </p:sp>
      <p:sp>
        <p:nvSpPr>
          <p:cNvPr id="80899"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TextEdit="1"/>
          </p:cNvSpPr>
          <p:nvPr>
            <p:ph type="sldImg"/>
          </p:nvPr>
        </p:nvSpPr>
        <p:spPr bwMode="auto">
          <a:noFill/>
          <a:ln>
            <a:solidFill>
              <a:srgbClr val="000000"/>
            </a:solidFill>
            <a:miter lim="800000"/>
            <a:headEnd/>
            <a:tailEnd/>
          </a:ln>
        </p:spPr>
      </p:sp>
      <p:sp>
        <p:nvSpPr>
          <p:cNvPr id="95235"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TextEdit="1"/>
          </p:cNvSpPr>
          <p:nvPr>
            <p:ph type="sldImg"/>
          </p:nvPr>
        </p:nvSpPr>
        <p:spPr bwMode="auto">
          <a:noFill/>
          <a:ln>
            <a:solidFill>
              <a:srgbClr val="000000"/>
            </a:solidFill>
            <a:miter lim="800000"/>
            <a:headEnd/>
            <a:tailEnd/>
          </a:ln>
        </p:spPr>
      </p:sp>
      <p:sp>
        <p:nvSpPr>
          <p:cNvPr id="96259"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TextEdit="1"/>
          </p:cNvSpPr>
          <p:nvPr>
            <p:ph type="sldImg"/>
          </p:nvPr>
        </p:nvSpPr>
        <p:spPr bwMode="auto">
          <a:noFill/>
          <a:ln>
            <a:solidFill>
              <a:srgbClr val="000000"/>
            </a:solidFill>
            <a:miter lim="800000"/>
            <a:headEnd/>
            <a:tailEnd/>
          </a:ln>
        </p:spPr>
      </p:sp>
      <p:sp>
        <p:nvSpPr>
          <p:cNvPr id="97283"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17F269A-14E8-429F-8FCC-88F83EC200F9}" type="slidenum">
              <a:rPr lang="en-US">
                <a:cs typeface="Arial" charset="0"/>
              </a:rPr>
              <a:pPr fontAlgn="base">
                <a:spcBef>
                  <a:spcPct val="0"/>
                </a:spcBef>
                <a:spcAft>
                  <a:spcPct val="0"/>
                </a:spcAft>
              </a:pPr>
              <a:t>23</a:t>
            </a:fld>
            <a:endParaRPr lang="en-US">
              <a:cs typeface="Arial" charset="0"/>
            </a:endParaRPr>
          </a:p>
        </p:txBody>
      </p:sp>
      <p:sp>
        <p:nvSpPr>
          <p:cNvPr id="430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301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IN"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TextEdit="1"/>
          </p:cNvSpPr>
          <p:nvPr>
            <p:ph type="sldImg"/>
          </p:nvPr>
        </p:nvSpPr>
        <p:spPr bwMode="auto">
          <a:noFill/>
          <a:ln>
            <a:solidFill>
              <a:srgbClr val="000000"/>
            </a:solidFill>
            <a:miter lim="800000"/>
            <a:headEnd/>
            <a:tailEnd/>
          </a:ln>
        </p:spPr>
      </p:sp>
      <p:sp>
        <p:nvSpPr>
          <p:cNvPr id="98307"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TextEdit="1"/>
          </p:cNvSpPr>
          <p:nvPr>
            <p:ph type="sldImg"/>
          </p:nvPr>
        </p:nvSpPr>
        <p:spPr bwMode="auto">
          <a:noFill/>
          <a:ln>
            <a:solidFill>
              <a:srgbClr val="000000"/>
            </a:solidFill>
            <a:miter lim="800000"/>
            <a:headEnd/>
            <a:tailEnd/>
          </a:ln>
        </p:spPr>
      </p:sp>
      <p:sp>
        <p:nvSpPr>
          <p:cNvPr id="99331"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TextEdit="1"/>
          </p:cNvSpPr>
          <p:nvPr>
            <p:ph type="sldImg"/>
          </p:nvPr>
        </p:nvSpPr>
        <p:spPr bwMode="auto">
          <a:noFill/>
          <a:ln>
            <a:solidFill>
              <a:srgbClr val="000000"/>
            </a:solidFill>
            <a:miter lim="800000"/>
            <a:headEnd/>
            <a:tailEnd/>
          </a:ln>
        </p:spPr>
      </p:sp>
      <p:sp>
        <p:nvSpPr>
          <p:cNvPr id="100355"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TextEdit="1"/>
          </p:cNvSpPr>
          <p:nvPr>
            <p:ph type="sldImg"/>
          </p:nvPr>
        </p:nvSpPr>
        <p:spPr bwMode="auto">
          <a:noFill/>
          <a:ln>
            <a:solidFill>
              <a:srgbClr val="000000"/>
            </a:solidFill>
            <a:miter lim="800000"/>
            <a:headEnd/>
            <a:tailEnd/>
          </a:ln>
        </p:spPr>
      </p:sp>
      <p:sp>
        <p:nvSpPr>
          <p:cNvPr id="101379"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TextEdit="1"/>
          </p:cNvSpPr>
          <p:nvPr>
            <p:ph type="sldImg"/>
          </p:nvPr>
        </p:nvSpPr>
        <p:spPr bwMode="auto">
          <a:noFill/>
          <a:ln>
            <a:solidFill>
              <a:srgbClr val="000000"/>
            </a:solidFill>
            <a:miter lim="800000"/>
            <a:headEnd/>
            <a:tailEnd/>
          </a:ln>
        </p:spPr>
      </p:sp>
      <p:sp>
        <p:nvSpPr>
          <p:cNvPr id="102403"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TextEdit="1"/>
          </p:cNvSpPr>
          <p:nvPr>
            <p:ph type="sldImg"/>
          </p:nvPr>
        </p:nvSpPr>
        <p:spPr bwMode="auto">
          <a:noFill/>
          <a:ln>
            <a:solidFill>
              <a:srgbClr val="000000"/>
            </a:solidFill>
            <a:miter lim="800000"/>
            <a:headEnd/>
            <a:tailEnd/>
          </a:ln>
        </p:spPr>
      </p:sp>
      <p:sp>
        <p:nvSpPr>
          <p:cNvPr id="98307"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TextEdit="1"/>
          </p:cNvSpPr>
          <p:nvPr>
            <p:ph type="sldImg"/>
          </p:nvPr>
        </p:nvSpPr>
        <p:spPr bwMode="auto">
          <a:noFill/>
          <a:ln>
            <a:solidFill>
              <a:srgbClr val="000000"/>
            </a:solidFill>
            <a:miter lim="800000"/>
            <a:headEnd/>
            <a:tailEnd/>
          </a:ln>
        </p:spPr>
      </p:sp>
      <p:sp>
        <p:nvSpPr>
          <p:cNvPr id="81923"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TextEdit="1"/>
          </p:cNvSpPr>
          <p:nvPr>
            <p:ph type="sldImg"/>
          </p:nvPr>
        </p:nvSpPr>
        <p:spPr bwMode="auto">
          <a:noFill/>
          <a:ln>
            <a:solidFill>
              <a:srgbClr val="000000"/>
            </a:solidFill>
            <a:miter lim="800000"/>
            <a:headEnd/>
            <a:tailEnd/>
          </a:ln>
        </p:spPr>
      </p:sp>
      <p:sp>
        <p:nvSpPr>
          <p:cNvPr id="103427"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AC67C9F-AC12-43EE-9FD8-3BDB7C0EAC76}" type="slidenum">
              <a:rPr lang="en-US">
                <a:cs typeface="Arial" charset="0"/>
              </a:rPr>
              <a:pPr fontAlgn="base">
                <a:spcBef>
                  <a:spcPct val="0"/>
                </a:spcBef>
                <a:spcAft>
                  <a:spcPct val="0"/>
                </a:spcAft>
              </a:pPr>
              <a:t>31</a:t>
            </a:fld>
            <a:endParaRPr lang="en-US">
              <a:cs typeface="Arial" charset="0"/>
            </a:endParaRPr>
          </a:p>
        </p:txBody>
      </p:sp>
      <p:sp>
        <p:nvSpPr>
          <p:cNvPr id="5222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IN"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TextEdit="1"/>
          </p:cNvSpPr>
          <p:nvPr>
            <p:ph type="sldImg"/>
          </p:nvPr>
        </p:nvSpPr>
        <p:spPr bwMode="auto">
          <a:noFill/>
          <a:ln>
            <a:solidFill>
              <a:srgbClr val="000000"/>
            </a:solidFill>
            <a:miter lim="800000"/>
            <a:headEnd/>
            <a:tailEnd/>
          </a:ln>
        </p:spPr>
      </p:sp>
      <p:sp>
        <p:nvSpPr>
          <p:cNvPr id="104451"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TextEdit="1"/>
          </p:cNvSpPr>
          <p:nvPr>
            <p:ph type="sldImg"/>
          </p:nvPr>
        </p:nvSpPr>
        <p:spPr bwMode="auto">
          <a:noFill/>
          <a:ln>
            <a:solidFill>
              <a:srgbClr val="000000"/>
            </a:solidFill>
            <a:miter lim="800000"/>
            <a:headEnd/>
            <a:tailEnd/>
          </a:ln>
        </p:spPr>
      </p:sp>
      <p:sp>
        <p:nvSpPr>
          <p:cNvPr id="105475"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TextEdit="1"/>
          </p:cNvSpPr>
          <p:nvPr>
            <p:ph type="sldImg"/>
          </p:nvPr>
        </p:nvSpPr>
        <p:spPr bwMode="auto">
          <a:noFill/>
          <a:ln>
            <a:solidFill>
              <a:srgbClr val="000000"/>
            </a:solidFill>
            <a:miter lim="800000"/>
            <a:headEnd/>
            <a:tailEnd/>
          </a:ln>
        </p:spPr>
      </p:sp>
      <p:sp>
        <p:nvSpPr>
          <p:cNvPr id="106499"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TextEdit="1"/>
          </p:cNvSpPr>
          <p:nvPr>
            <p:ph type="sldImg"/>
          </p:nvPr>
        </p:nvSpPr>
        <p:spPr bwMode="auto">
          <a:noFill/>
          <a:ln>
            <a:solidFill>
              <a:srgbClr val="000000"/>
            </a:solidFill>
            <a:miter lim="800000"/>
            <a:headEnd/>
            <a:tailEnd/>
          </a:ln>
        </p:spPr>
      </p:sp>
      <p:sp>
        <p:nvSpPr>
          <p:cNvPr id="107523"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TextEdit="1"/>
          </p:cNvSpPr>
          <p:nvPr>
            <p:ph type="sldImg"/>
          </p:nvPr>
        </p:nvSpPr>
        <p:spPr bwMode="auto">
          <a:noFill/>
          <a:ln>
            <a:solidFill>
              <a:srgbClr val="000000"/>
            </a:solidFill>
            <a:miter lim="800000"/>
            <a:headEnd/>
            <a:tailEnd/>
          </a:ln>
        </p:spPr>
      </p:sp>
      <p:sp>
        <p:nvSpPr>
          <p:cNvPr id="108547"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TextEdit="1"/>
          </p:cNvSpPr>
          <p:nvPr>
            <p:ph type="sldImg"/>
          </p:nvPr>
        </p:nvSpPr>
        <p:spPr bwMode="auto">
          <a:noFill/>
          <a:ln>
            <a:solidFill>
              <a:srgbClr val="000000"/>
            </a:solidFill>
            <a:miter lim="800000"/>
            <a:headEnd/>
            <a:tailEnd/>
          </a:ln>
        </p:spPr>
      </p:sp>
      <p:sp>
        <p:nvSpPr>
          <p:cNvPr id="109571"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TextEdit="1"/>
          </p:cNvSpPr>
          <p:nvPr>
            <p:ph type="sldImg"/>
          </p:nvPr>
        </p:nvSpPr>
        <p:spPr bwMode="auto">
          <a:noFill/>
          <a:ln>
            <a:solidFill>
              <a:srgbClr val="000000"/>
            </a:solidFill>
            <a:miter lim="800000"/>
            <a:headEnd/>
            <a:tailEnd/>
          </a:ln>
        </p:spPr>
      </p:sp>
      <p:sp>
        <p:nvSpPr>
          <p:cNvPr id="110595"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TextEdit="1"/>
          </p:cNvSpPr>
          <p:nvPr>
            <p:ph type="sldImg"/>
          </p:nvPr>
        </p:nvSpPr>
        <p:spPr bwMode="auto">
          <a:noFill/>
          <a:ln>
            <a:solidFill>
              <a:srgbClr val="000000"/>
            </a:solidFill>
            <a:miter lim="800000"/>
            <a:headEnd/>
            <a:tailEnd/>
          </a:ln>
        </p:spPr>
      </p:sp>
      <p:sp>
        <p:nvSpPr>
          <p:cNvPr id="111619"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TextEdit="1"/>
          </p:cNvSpPr>
          <p:nvPr>
            <p:ph type="sldImg"/>
          </p:nvPr>
        </p:nvSpPr>
        <p:spPr bwMode="auto">
          <a:noFill/>
          <a:ln>
            <a:solidFill>
              <a:srgbClr val="000000"/>
            </a:solidFill>
            <a:miter lim="800000"/>
            <a:headEnd/>
            <a:tailEnd/>
          </a:ln>
        </p:spPr>
      </p:sp>
      <p:sp>
        <p:nvSpPr>
          <p:cNvPr id="82947"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TextEdit="1"/>
          </p:cNvSpPr>
          <p:nvPr>
            <p:ph type="sldImg"/>
          </p:nvPr>
        </p:nvSpPr>
        <p:spPr bwMode="auto">
          <a:noFill/>
          <a:ln>
            <a:solidFill>
              <a:srgbClr val="000000"/>
            </a:solidFill>
            <a:miter lim="800000"/>
            <a:headEnd/>
            <a:tailEnd/>
          </a:ln>
        </p:spPr>
      </p:sp>
      <p:sp>
        <p:nvSpPr>
          <p:cNvPr id="112643"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TextEdit="1"/>
          </p:cNvSpPr>
          <p:nvPr>
            <p:ph type="sldImg"/>
          </p:nvPr>
        </p:nvSpPr>
        <p:spPr bwMode="auto">
          <a:noFill/>
          <a:ln>
            <a:solidFill>
              <a:srgbClr val="000000"/>
            </a:solidFill>
            <a:miter lim="800000"/>
            <a:headEnd/>
            <a:tailEnd/>
          </a:ln>
        </p:spPr>
      </p:sp>
      <p:sp>
        <p:nvSpPr>
          <p:cNvPr id="113667"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TextEdit="1"/>
          </p:cNvSpPr>
          <p:nvPr>
            <p:ph type="sldImg"/>
          </p:nvPr>
        </p:nvSpPr>
        <p:spPr bwMode="auto">
          <a:noFill/>
          <a:ln>
            <a:solidFill>
              <a:srgbClr val="000000"/>
            </a:solidFill>
            <a:miter lim="800000"/>
            <a:headEnd/>
            <a:tailEnd/>
          </a:ln>
        </p:spPr>
      </p:sp>
      <p:sp>
        <p:nvSpPr>
          <p:cNvPr id="114691"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TextEdit="1"/>
          </p:cNvSpPr>
          <p:nvPr>
            <p:ph type="sldImg"/>
          </p:nvPr>
        </p:nvSpPr>
        <p:spPr bwMode="auto">
          <a:noFill/>
          <a:ln>
            <a:solidFill>
              <a:srgbClr val="000000"/>
            </a:solidFill>
            <a:miter lim="800000"/>
            <a:headEnd/>
            <a:tailEnd/>
          </a:ln>
        </p:spPr>
      </p:sp>
      <p:sp>
        <p:nvSpPr>
          <p:cNvPr id="115715"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TextEdit="1"/>
          </p:cNvSpPr>
          <p:nvPr>
            <p:ph type="sldImg"/>
          </p:nvPr>
        </p:nvSpPr>
        <p:spPr bwMode="auto">
          <a:noFill/>
          <a:ln>
            <a:solidFill>
              <a:srgbClr val="000000"/>
            </a:solidFill>
            <a:miter lim="800000"/>
            <a:headEnd/>
            <a:tailEnd/>
          </a:ln>
        </p:spPr>
      </p:sp>
      <p:sp>
        <p:nvSpPr>
          <p:cNvPr id="116739"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TextEdit="1"/>
          </p:cNvSpPr>
          <p:nvPr>
            <p:ph type="sldImg"/>
          </p:nvPr>
        </p:nvSpPr>
        <p:spPr bwMode="auto">
          <a:noFill/>
          <a:ln>
            <a:solidFill>
              <a:srgbClr val="000000"/>
            </a:solidFill>
            <a:miter lim="800000"/>
            <a:headEnd/>
            <a:tailEnd/>
          </a:ln>
        </p:spPr>
      </p:sp>
      <p:sp>
        <p:nvSpPr>
          <p:cNvPr id="117763"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TextEdit="1"/>
          </p:cNvSpPr>
          <p:nvPr>
            <p:ph type="sldImg"/>
          </p:nvPr>
        </p:nvSpPr>
        <p:spPr bwMode="auto">
          <a:noFill/>
          <a:ln>
            <a:solidFill>
              <a:srgbClr val="000000"/>
            </a:solidFill>
            <a:miter lim="800000"/>
            <a:headEnd/>
            <a:tailEnd/>
          </a:ln>
        </p:spPr>
      </p:sp>
      <p:sp>
        <p:nvSpPr>
          <p:cNvPr id="118787"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IN" smtClean="0"/>
              <a:t>Many employers are interested in helping their employees improve and maintain health through a program of preventive medicine designed to supplement health services which already exist in the community. The objectives of such a health program can be attained only through team work between physicians, both within and outside industry. Such specific objectives as the development of measures for the maintenance and improvement of health and the prevention of disease; the provision of readily available diagnostic, treatment and counselling services; the rehabilitation of disabled employees; and the effective administration of sick-benefit plans require the closest communication and co-operation among the occupational health service, the private physician, and other health and welfare agencies. Only by such liaison can the maximum benefits of both preventive and curative medicine be extended to the employee-in his best interest as well as that of the community and the employer.</a:t>
            </a:r>
          </a:p>
          <a:p>
            <a:pPr>
              <a:spcBef>
                <a:spcPct val="0"/>
              </a:spcBef>
            </a:pPr>
            <a:endParaRPr lang="en-IN" smtClean="0"/>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785E55-A7A9-4BC4-9179-961BEC6B8D95}" type="slidenum">
              <a:rPr lang="en-IN">
                <a:cs typeface="Arial" charset="0"/>
              </a:rPr>
              <a:pPr fontAlgn="base">
                <a:spcBef>
                  <a:spcPct val="0"/>
                </a:spcBef>
                <a:spcAft>
                  <a:spcPct val="0"/>
                </a:spcAft>
              </a:pPr>
              <a:t>5</a:t>
            </a:fld>
            <a:endParaRPr lang="en-IN">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bwMode="auto">
          <a:noFill/>
          <a:ln>
            <a:solidFill>
              <a:srgbClr val="000000"/>
            </a:solidFill>
            <a:miter lim="800000"/>
            <a:headEnd/>
            <a:tailEnd/>
          </a:ln>
        </p:spPr>
      </p:sp>
      <p:sp>
        <p:nvSpPr>
          <p:cNvPr id="83971"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TextEdit="1"/>
          </p:cNvSpPr>
          <p:nvPr>
            <p:ph type="sldImg"/>
          </p:nvPr>
        </p:nvSpPr>
        <p:spPr bwMode="auto">
          <a:noFill/>
          <a:ln>
            <a:solidFill>
              <a:srgbClr val="000000"/>
            </a:solidFill>
            <a:miter lim="800000"/>
            <a:headEnd/>
            <a:tailEnd/>
          </a:ln>
        </p:spPr>
      </p:sp>
      <p:sp>
        <p:nvSpPr>
          <p:cNvPr id="84995"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TextEdit="1"/>
          </p:cNvSpPr>
          <p:nvPr>
            <p:ph type="sldImg"/>
          </p:nvPr>
        </p:nvSpPr>
        <p:spPr bwMode="auto">
          <a:noFill/>
          <a:ln>
            <a:solidFill>
              <a:srgbClr val="000000"/>
            </a:solidFill>
            <a:miter lim="800000"/>
            <a:headEnd/>
            <a:tailEnd/>
          </a:ln>
        </p:spPr>
      </p:sp>
      <p:sp>
        <p:nvSpPr>
          <p:cNvPr id="86019"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TextEdit="1"/>
          </p:cNvSpPr>
          <p:nvPr>
            <p:ph type="sldImg"/>
          </p:nvPr>
        </p:nvSpPr>
        <p:spPr bwMode="auto">
          <a:noFill/>
          <a:ln>
            <a:solidFill>
              <a:srgbClr val="000000"/>
            </a:solidFill>
            <a:miter lim="800000"/>
            <a:headEnd/>
            <a:tailEnd/>
          </a:ln>
        </p:spPr>
      </p:sp>
      <p:sp>
        <p:nvSpPr>
          <p:cNvPr id="87043" name="Rectangle 3"/>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1"/>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38"/>
          <p:cNvSpPr/>
          <p:nvPr/>
        </p:nvSpPr>
        <p:spPr>
          <a:xfrm>
            <a:off x="309563" y="681038"/>
            <a:ext cx="4603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Rectangle 39"/>
          <p:cNvSpPr/>
          <p:nvPr/>
        </p:nvSpPr>
        <p:spPr>
          <a:xfrm>
            <a:off x="268288" y="681038"/>
            <a:ext cx="285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7" name="Rectangle 40"/>
          <p:cNvSpPr/>
          <p:nvPr/>
        </p:nvSpPr>
        <p:spPr>
          <a:xfrm>
            <a:off x="249238"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0" name="Rectangle 41"/>
          <p:cNvSpPr/>
          <p:nvPr/>
        </p:nvSpPr>
        <p:spPr>
          <a:xfrm>
            <a:off x="222250" y="681038"/>
            <a:ext cx="793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1" name="Rectangle 55"/>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64"/>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3" name="Rectangle 65"/>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4" name="Rectangle 66"/>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lang="en-US" smtClean="0"/>
              <a:t>Click to edit Master title style</a:t>
            </a:r>
            <a:endParaRPr lang="en-US"/>
          </a:p>
        </p:txBody>
      </p:sp>
      <p:sp>
        <p:nvSpPr>
          <p:cNvPr id="9" name="Subtitle 8"/>
          <p:cNvSpPr>
            <a:spLocks noGrp="1"/>
          </p:cNvSpPr>
          <p:nvPr>
            <p:ph type="subTitle" idx="1"/>
          </p:nvPr>
        </p:nvSpPr>
        <p:spPr>
          <a:xfrm>
            <a:off x="914400" y="2834640"/>
            <a:ext cx="777240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5" name="Date Placeholder 27"/>
          <p:cNvSpPr>
            <a:spLocks noGrp="1"/>
          </p:cNvSpPr>
          <p:nvPr>
            <p:ph type="dt" sz="half" idx="10"/>
          </p:nvPr>
        </p:nvSpPr>
        <p:spPr/>
        <p:txBody>
          <a:bodyPr/>
          <a:lstStyle>
            <a:lvl1pPr>
              <a:defRPr/>
            </a:lvl1pPr>
            <a:extLst/>
          </a:lstStyle>
          <a:p>
            <a:pPr>
              <a:defRPr/>
            </a:pPr>
            <a:fld id="{4981016A-E9BF-4DFA-A4D6-CACC28763A12}" type="datetimeFigureOut">
              <a:rPr lang="en-IN"/>
              <a:pPr>
                <a:defRPr/>
              </a:pPr>
              <a:t>02-05-2014</a:t>
            </a:fld>
            <a:endParaRPr lang="en-IN"/>
          </a:p>
        </p:txBody>
      </p:sp>
      <p:sp>
        <p:nvSpPr>
          <p:cNvPr id="16" name="Footer Placeholder 16"/>
          <p:cNvSpPr>
            <a:spLocks noGrp="1"/>
          </p:cNvSpPr>
          <p:nvPr>
            <p:ph type="ftr" sz="quarter" idx="11"/>
          </p:nvPr>
        </p:nvSpPr>
        <p:spPr/>
        <p:txBody>
          <a:bodyPr/>
          <a:lstStyle>
            <a:lvl1pPr>
              <a:defRPr/>
            </a:lvl1pPr>
            <a:extLst/>
          </a:lstStyle>
          <a:p>
            <a:pPr>
              <a:defRPr/>
            </a:pPr>
            <a:endParaRPr lang="en-IN"/>
          </a:p>
        </p:txBody>
      </p:sp>
      <p:sp>
        <p:nvSpPr>
          <p:cNvPr id="17" name="Slide Number Placeholder 28"/>
          <p:cNvSpPr>
            <a:spLocks noGrp="1"/>
          </p:cNvSpPr>
          <p:nvPr>
            <p:ph type="sldNum" sz="quarter" idx="12"/>
          </p:nvPr>
        </p:nvSpPr>
        <p:spPr/>
        <p:txBody>
          <a:bodyPr/>
          <a:lstStyle>
            <a:lvl1pPr>
              <a:defRPr/>
            </a:lvl1pPr>
            <a:extLst/>
          </a:lstStyle>
          <a:p>
            <a:pPr>
              <a:defRPr/>
            </a:pPr>
            <a:fld id="{3432F7A9-A6C2-4991-BC09-B76FAA55F790}" type="slidenum">
              <a:rPr lang="en-IN"/>
              <a:pPr>
                <a:defRPr/>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7C8785D-A2CD-4CD4-AE93-499D1A501FE5}" type="datetimeFigureOut">
              <a:rPr lang="en-IN"/>
              <a:pPr>
                <a:defRPr/>
              </a:pPr>
              <a:t>02-05-2014</a:t>
            </a:fld>
            <a:endParaRPr lang="en-IN"/>
          </a:p>
        </p:txBody>
      </p:sp>
      <p:sp>
        <p:nvSpPr>
          <p:cNvPr id="5" name="Footer Placeholder 2"/>
          <p:cNvSpPr>
            <a:spLocks noGrp="1"/>
          </p:cNvSpPr>
          <p:nvPr>
            <p:ph type="ftr" sz="quarter" idx="11"/>
          </p:nvPr>
        </p:nvSpPr>
        <p:spPr/>
        <p:txBody>
          <a:bodyPr/>
          <a:lstStyle>
            <a:lvl1pPr>
              <a:defRPr/>
            </a:lvl1pPr>
          </a:lstStyle>
          <a:p>
            <a:pPr>
              <a:defRPr/>
            </a:pPr>
            <a:endParaRPr lang="en-IN"/>
          </a:p>
        </p:txBody>
      </p:sp>
      <p:sp>
        <p:nvSpPr>
          <p:cNvPr id="6" name="Slide Number Placeholder 22"/>
          <p:cNvSpPr>
            <a:spLocks noGrp="1"/>
          </p:cNvSpPr>
          <p:nvPr>
            <p:ph type="sldNum" sz="quarter" idx="12"/>
          </p:nvPr>
        </p:nvSpPr>
        <p:spPr/>
        <p:txBody>
          <a:bodyPr/>
          <a:lstStyle>
            <a:lvl1pPr>
              <a:defRPr/>
            </a:lvl1pPr>
          </a:lstStyle>
          <a:p>
            <a:pPr>
              <a:defRPr/>
            </a:pPr>
            <a:fld id="{31E4D992-DC0F-46CD-9E1E-558925E78FF5}" type="slidenum">
              <a:rPr lang="en-IN"/>
              <a:pPr>
                <a:defRPr/>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45FEF30-3E4A-483C-A123-91589773526D}" type="datetimeFigureOut">
              <a:rPr lang="en-IN"/>
              <a:pPr>
                <a:defRPr/>
              </a:pPr>
              <a:t>02-05-2014</a:t>
            </a:fld>
            <a:endParaRPr lang="en-IN"/>
          </a:p>
        </p:txBody>
      </p:sp>
      <p:sp>
        <p:nvSpPr>
          <p:cNvPr id="5" name="Footer Placeholder 2"/>
          <p:cNvSpPr>
            <a:spLocks noGrp="1"/>
          </p:cNvSpPr>
          <p:nvPr>
            <p:ph type="ftr" sz="quarter" idx="11"/>
          </p:nvPr>
        </p:nvSpPr>
        <p:spPr/>
        <p:txBody>
          <a:bodyPr/>
          <a:lstStyle>
            <a:lvl1pPr>
              <a:defRPr/>
            </a:lvl1pPr>
          </a:lstStyle>
          <a:p>
            <a:pPr>
              <a:defRPr/>
            </a:pPr>
            <a:endParaRPr lang="en-IN"/>
          </a:p>
        </p:txBody>
      </p:sp>
      <p:sp>
        <p:nvSpPr>
          <p:cNvPr id="6" name="Slide Number Placeholder 22"/>
          <p:cNvSpPr>
            <a:spLocks noGrp="1"/>
          </p:cNvSpPr>
          <p:nvPr>
            <p:ph type="sldNum" sz="quarter" idx="12"/>
          </p:nvPr>
        </p:nvSpPr>
        <p:spPr/>
        <p:txBody>
          <a:bodyPr/>
          <a:lstStyle>
            <a:lvl1pPr>
              <a:defRPr/>
            </a:lvl1pPr>
          </a:lstStyle>
          <a:p>
            <a:pPr>
              <a:defRPr/>
            </a:pPr>
            <a:fld id="{CDD2263C-CE4C-483B-B88C-466374E7EC15}" type="slidenum">
              <a:rPr lang="en-IN"/>
              <a:pPr>
                <a:defRPr/>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 Text und 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Haga clic para modificar el estilo de título del patrón</a:t>
            </a:r>
            <a:endParaRPr lang="de-CH" noProof="0" dirty="0"/>
          </a:p>
        </p:txBody>
      </p:sp>
      <p:sp>
        <p:nvSpPr>
          <p:cNvPr id="8" name="Text Placeholder 7"/>
          <p:cNvSpPr>
            <a:spLocks noGrp="1"/>
          </p:cNvSpPr>
          <p:nvPr>
            <p:ph type="body" sz="quarter" idx="13"/>
          </p:nvPr>
        </p:nvSpPr>
        <p:spPr>
          <a:xfrm>
            <a:off x="755650" y="1656000"/>
            <a:ext cx="8064500" cy="720799"/>
          </a:xfrm>
        </p:spPr>
        <p:txBody>
          <a:bodyPr/>
          <a:lstStyle>
            <a:lvl1pPr marL="0" indent="0">
              <a:spcBef>
                <a:spcPts val="0"/>
              </a:spcBef>
              <a:buNone/>
              <a:defRPr/>
            </a:lvl1pPr>
            <a:lvl2pPr marL="288000" indent="0">
              <a:buNone/>
              <a:defRPr/>
            </a:lvl2pPr>
          </a:lstStyle>
          <a:p>
            <a:pPr lvl="0"/>
            <a:r>
              <a:rPr lang="de-DE" noProof="0" smtClean="0"/>
              <a:t>Textmasterformat bearbeiten</a:t>
            </a:r>
          </a:p>
        </p:txBody>
      </p:sp>
      <p:sp>
        <p:nvSpPr>
          <p:cNvPr id="10" name="Content Placeholder 9"/>
          <p:cNvSpPr>
            <a:spLocks noGrp="1"/>
          </p:cNvSpPr>
          <p:nvPr>
            <p:ph sz="quarter" idx="14"/>
          </p:nvPr>
        </p:nvSpPr>
        <p:spPr>
          <a:xfrm>
            <a:off x="755650" y="2451600"/>
            <a:ext cx="8064500" cy="3528016"/>
          </a:xfrm>
        </p:spPr>
        <p:txBody>
          <a:bodyPr>
            <a:noAutofit/>
          </a:bodyPr>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CH" noProof="0" dirty="0"/>
          </a:p>
        </p:txBody>
      </p:sp>
      <p:sp>
        <p:nvSpPr>
          <p:cNvPr id="5" name="Footer Placeholder 4"/>
          <p:cNvSpPr>
            <a:spLocks noGrp="1"/>
          </p:cNvSpPr>
          <p:nvPr>
            <p:ph type="ftr" sz="quarter" idx="15"/>
          </p:nvPr>
        </p:nvSpPr>
        <p:spPr/>
        <p:txBody>
          <a:bodyPr/>
          <a:lstStyle>
            <a:lvl1pPr>
              <a:defRPr/>
            </a:lvl1pPr>
          </a:lstStyle>
          <a:p>
            <a:pPr>
              <a:defRPr/>
            </a:pPr>
            <a:r>
              <a:rPr lang="de-CH"/>
              <a:t>CFF• HR-AGS-AED• MedicalService • 23.08.2011</a:t>
            </a:r>
            <a:endParaRPr lang="de-CH" dirty="0"/>
          </a:p>
        </p:txBody>
      </p:sp>
      <p:sp>
        <p:nvSpPr>
          <p:cNvPr id="6" name="Slide Number Placeholder 5"/>
          <p:cNvSpPr>
            <a:spLocks noGrp="1"/>
          </p:cNvSpPr>
          <p:nvPr>
            <p:ph type="sldNum" sz="quarter" idx="16"/>
          </p:nvPr>
        </p:nvSpPr>
        <p:spPr/>
        <p:txBody>
          <a:bodyPr/>
          <a:lstStyle>
            <a:lvl1pPr>
              <a:defRPr/>
            </a:lvl1pPr>
          </a:lstStyle>
          <a:p>
            <a:pPr>
              <a:defRPr/>
            </a:pPr>
            <a:fld id="{1A3CB13D-51B8-4F2F-8142-2332E46380FF}" type="slidenum">
              <a:rPr lang="de-CH"/>
              <a:pPr>
                <a:defRPr/>
              </a:pPr>
              <a:t>‹#›</a:t>
            </a:fld>
            <a:endParaRPr lang="de-CH"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1E2E5F94-BEC2-4323-BDD5-EE323822A580}" type="datetimeFigureOut">
              <a:rPr lang="en-IN"/>
              <a:pPr>
                <a:defRPr/>
              </a:pPr>
              <a:t>02-05-2014</a:t>
            </a:fld>
            <a:endParaRPr lang="en-IN"/>
          </a:p>
        </p:txBody>
      </p:sp>
      <p:sp>
        <p:nvSpPr>
          <p:cNvPr id="5" name="Footer Placeholder 2"/>
          <p:cNvSpPr>
            <a:spLocks noGrp="1"/>
          </p:cNvSpPr>
          <p:nvPr>
            <p:ph type="ftr" sz="quarter" idx="11"/>
          </p:nvPr>
        </p:nvSpPr>
        <p:spPr/>
        <p:txBody>
          <a:bodyPr/>
          <a:lstStyle>
            <a:lvl1pPr>
              <a:defRPr/>
            </a:lvl1pPr>
          </a:lstStyle>
          <a:p>
            <a:pPr>
              <a:defRPr/>
            </a:pPr>
            <a:endParaRPr lang="en-IN"/>
          </a:p>
        </p:txBody>
      </p:sp>
      <p:sp>
        <p:nvSpPr>
          <p:cNvPr id="6" name="Slide Number Placeholder 22"/>
          <p:cNvSpPr>
            <a:spLocks noGrp="1"/>
          </p:cNvSpPr>
          <p:nvPr>
            <p:ph type="sldNum" sz="quarter" idx="12"/>
          </p:nvPr>
        </p:nvSpPr>
        <p:spPr/>
        <p:txBody>
          <a:bodyPr/>
          <a:lstStyle>
            <a:lvl1pPr>
              <a:defRPr/>
            </a:lvl1pPr>
          </a:lstStyle>
          <a:p>
            <a:pPr>
              <a:defRPr/>
            </a:pPr>
            <a:fld id="{9858D92D-AD49-4FED-A385-1E7B53C7F2C6}" type="slidenum">
              <a:rPr lang="en-IN"/>
              <a:pPr>
                <a:defRPr/>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3"/>
          <p:cNvSpPr>
            <a:spLocks/>
          </p:cNvSpPr>
          <p:nvPr/>
        </p:nvSpPr>
        <p:spPr bwMode="auto">
          <a:xfrm>
            <a:off x="4829175" y="1073150"/>
            <a:ext cx="4321175"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5" name="Freeform 14"/>
          <p:cNvSpPr>
            <a:spLocks/>
          </p:cNvSpPr>
          <p:nvPr/>
        </p:nvSpPr>
        <p:spPr bwMode="auto">
          <a:xfrm>
            <a:off x="374650" y="0"/>
            <a:ext cx="5513388" cy="6615113"/>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12"/>
          <p:cNvSpPr>
            <a:spLocks/>
          </p:cNvSpPr>
          <p:nvPr/>
        </p:nvSpPr>
        <p:spPr bwMode="auto">
          <a:xfrm rot="5236414">
            <a:off x="4461669" y="1483519"/>
            <a:ext cx="4114800" cy="1189038"/>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9"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0"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1"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3"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5"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6" name="Freeform 24"/>
          <p:cNvSpPr>
            <a:spLocks/>
          </p:cNvSpPr>
          <p:nvPr/>
        </p:nvSpPr>
        <p:spPr bwMode="auto">
          <a:xfrm>
            <a:off x="366713"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7" name="Freeform 25"/>
          <p:cNvSpPr>
            <a:spLocks/>
          </p:cNvSpPr>
          <p:nvPr/>
        </p:nvSpPr>
        <p:spPr bwMode="auto">
          <a:xfrm>
            <a:off x="366713"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8"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9" name="Rectangle 6"/>
          <p:cNvSpPr/>
          <p:nvPr/>
        </p:nvSpPr>
        <p:spPr>
          <a:xfrm>
            <a:off x="363538" y="401638"/>
            <a:ext cx="8504237"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0" name="Rectangle 7"/>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1" name="Rectangle 8"/>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2" name="Rectangle 9"/>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3" name="Rectangle 10"/>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4" name="Rectangle 11"/>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706902" y="1351672"/>
            <a:ext cx="5718048" cy="977486"/>
          </a:xfrm>
        </p:spPr>
        <p:txBody>
          <a:bodyPr lIns="82296" bIns="0"/>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lang="en-US" smtClean="0"/>
              <a:t>Click to edit Master title style</a:t>
            </a:r>
            <a:endParaRPr lang="en-US"/>
          </a:p>
        </p:txBody>
      </p:sp>
      <p:sp>
        <p:nvSpPr>
          <p:cNvPr id="25" name="Date Placeholder 3"/>
          <p:cNvSpPr>
            <a:spLocks noGrp="1"/>
          </p:cNvSpPr>
          <p:nvPr>
            <p:ph type="dt" sz="half" idx="10"/>
          </p:nvPr>
        </p:nvSpPr>
        <p:spPr/>
        <p:txBody>
          <a:bodyPr/>
          <a:lstStyle>
            <a:lvl1pPr>
              <a:defRPr/>
            </a:lvl1pPr>
            <a:extLst/>
          </a:lstStyle>
          <a:p>
            <a:pPr>
              <a:defRPr/>
            </a:pPr>
            <a:fld id="{C7272738-5362-4A7D-84FE-8FDC7EC66BCA}" type="datetimeFigureOut">
              <a:rPr lang="en-IN"/>
              <a:pPr>
                <a:defRPr/>
              </a:pPr>
              <a:t>02-05-2014</a:t>
            </a:fld>
            <a:endParaRPr lang="en-IN"/>
          </a:p>
        </p:txBody>
      </p:sp>
      <p:sp>
        <p:nvSpPr>
          <p:cNvPr id="26" name="Footer Placeholder 4"/>
          <p:cNvSpPr>
            <a:spLocks noGrp="1"/>
          </p:cNvSpPr>
          <p:nvPr>
            <p:ph type="ftr" sz="quarter" idx="11"/>
          </p:nvPr>
        </p:nvSpPr>
        <p:spPr/>
        <p:txBody>
          <a:bodyPr/>
          <a:lstStyle>
            <a:lvl1pPr>
              <a:defRPr/>
            </a:lvl1pPr>
            <a:extLst/>
          </a:lstStyle>
          <a:p>
            <a:pPr>
              <a:defRPr/>
            </a:pPr>
            <a:endParaRPr lang="en-IN"/>
          </a:p>
        </p:txBody>
      </p:sp>
      <p:sp>
        <p:nvSpPr>
          <p:cNvPr id="27" name="Slide Number Placeholder 5"/>
          <p:cNvSpPr>
            <a:spLocks noGrp="1"/>
          </p:cNvSpPr>
          <p:nvPr>
            <p:ph type="sldNum" sz="quarter" idx="12"/>
          </p:nvPr>
        </p:nvSpPr>
        <p:spPr/>
        <p:txBody>
          <a:bodyPr/>
          <a:lstStyle>
            <a:lvl1pPr>
              <a:defRPr/>
            </a:lvl1pPr>
            <a:extLst/>
          </a:lstStyle>
          <a:p>
            <a:pPr>
              <a:defRPr/>
            </a:pPr>
            <a:fld id="{338F39C9-52B9-4A4D-BEE3-F3ABAEC3395A}" type="slidenum">
              <a:rPr lang="en-IN"/>
              <a:pPr>
                <a:defRPr/>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AD48CFD1-2CDF-4425-8A0F-D0560EE6E536}" type="datetimeFigureOut">
              <a:rPr lang="en-IN"/>
              <a:pPr>
                <a:defRPr/>
              </a:pPr>
              <a:t>02-05-2014</a:t>
            </a:fld>
            <a:endParaRPr lang="en-IN"/>
          </a:p>
        </p:txBody>
      </p:sp>
      <p:sp>
        <p:nvSpPr>
          <p:cNvPr id="6" name="Footer Placeholder 5"/>
          <p:cNvSpPr>
            <a:spLocks noGrp="1"/>
          </p:cNvSpPr>
          <p:nvPr>
            <p:ph type="ftr" sz="quarter" idx="11"/>
          </p:nvPr>
        </p:nvSpPr>
        <p:spPr/>
        <p:txBody>
          <a:bodyPr/>
          <a:lstStyle>
            <a:lvl1pPr>
              <a:defRPr/>
            </a:lvl1pPr>
            <a:extLst/>
          </a:lstStyle>
          <a:p>
            <a:pPr>
              <a:defRPr/>
            </a:pPr>
            <a:endParaRPr lang="en-IN"/>
          </a:p>
        </p:txBody>
      </p:sp>
      <p:sp>
        <p:nvSpPr>
          <p:cNvPr id="7" name="Slide Number Placeholder 6"/>
          <p:cNvSpPr>
            <a:spLocks noGrp="1"/>
          </p:cNvSpPr>
          <p:nvPr>
            <p:ph type="sldNum" sz="quarter" idx="12"/>
          </p:nvPr>
        </p:nvSpPr>
        <p:spPr/>
        <p:txBody>
          <a:bodyPr/>
          <a:lstStyle>
            <a:lvl1pPr>
              <a:defRPr/>
            </a:lvl1pPr>
            <a:extLst/>
          </a:lstStyle>
          <a:p>
            <a:pPr>
              <a:defRPr/>
            </a:pPr>
            <a:fld id="{5ACFCE64-30D0-4874-B5C9-F56F64DAC21E}" type="slidenum">
              <a:rPr lang="en-IN"/>
              <a:pPr>
                <a:defRPr/>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24"/>
          <p:cNvSpPr/>
          <p:nvPr/>
        </p:nvSpPr>
        <p:spPr>
          <a:xfrm>
            <a:off x="0" y="401638"/>
            <a:ext cx="8867775"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Rectangle 15"/>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ectangle 16"/>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0" name="Rectangle 17"/>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Rectangle 18"/>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Rectangle 19"/>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3" name="Rectangle 20"/>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4" name="Rectangle 21"/>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5" name="Rectangle 28"/>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6" name="Rectangle 29"/>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04824" y="512064"/>
            <a:ext cx="7772400" cy="914400"/>
          </a:xfrm>
        </p:spPr>
        <p:txBody>
          <a:bodyPr/>
          <a:lstStyle>
            <a:lvl1pPr>
              <a:defRPr sz="4000"/>
            </a:lvl1pPr>
            <a:extLst/>
          </a:lstStyle>
          <a:p>
            <a:r>
              <a:rPr lang="en-US" smtClean="0"/>
              <a:t>Click to edit Master title style</a:t>
            </a:r>
            <a:endParaRPr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6"/>
          <p:cNvSpPr>
            <a:spLocks noGrp="1"/>
          </p:cNvSpPr>
          <p:nvPr>
            <p:ph type="dt" sz="half" idx="10"/>
          </p:nvPr>
        </p:nvSpPr>
        <p:spPr/>
        <p:txBody>
          <a:bodyPr/>
          <a:lstStyle>
            <a:lvl1pPr>
              <a:defRPr/>
            </a:lvl1pPr>
            <a:extLst/>
          </a:lstStyle>
          <a:p>
            <a:pPr>
              <a:defRPr/>
            </a:pPr>
            <a:fld id="{ECBB9BA3-3151-4520-BE9A-1DDFD1F288D9}" type="datetimeFigureOut">
              <a:rPr lang="en-IN"/>
              <a:pPr>
                <a:defRPr/>
              </a:pPr>
              <a:t>02-05-2014</a:t>
            </a:fld>
            <a:endParaRPr lang="en-IN"/>
          </a:p>
        </p:txBody>
      </p:sp>
      <p:sp>
        <p:nvSpPr>
          <p:cNvPr id="18" name="Footer Placeholder 7"/>
          <p:cNvSpPr>
            <a:spLocks noGrp="1"/>
          </p:cNvSpPr>
          <p:nvPr>
            <p:ph type="ftr" sz="quarter" idx="11"/>
          </p:nvPr>
        </p:nvSpPr>
        <p:spPr/>
        <p:txBody>
          <a:bodyPr/>
          <a:lstStyle>
            <a:lvl1pPr>
              <a:defRPr/>
            </a:lvl1pPr>
            <a:extLst/>
          </a:lstStyle>
          <a:p>
            <a:pPr>
              <a:defRPr/>
            </a:pPr>
            <a:endParaRPr lang="en-IN"/>
          </a:p>
        </p:txBody>
      </p:sp>
      <p:sp>
        <p:nvSpPr>
          <p:cNvPr id="19" name="Slide Number Placeholder 8"/>
          <p:cNvSpPr>
            <a:spLocks noGrp="1"/>
          </p:cNvSpPr>
          <p:nvPr>
            <p:ph type="sldNum" sz="quarter" idx="12"/>
          </p:nvPr>
        </p:nvSpPr>
        <p:spPr/>
        <p:txBody>
          <a:bodyPr/>
          <a:lstStyle>
            <a:lvl1pPr>
              <a:defRPr/>
            </a:lvl1pPr>
            <a:extLst/>
          </a:lstStyle>
          <a:p>
            <a:pPr>
              <a:defRPr/>
            </a:pPr>
            <a:fld id="{58E14F7E-C0CF-449C-9A0A-1753131FECCF}" type="slidenum">
              <a:rPr lang="en-IN"/>
              <a:pPr>
                <a:defRPr/>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5D58136D-94DD-4841-882A-E2F087958C6A}" type="datetimeFigureOut">
              <a:rPr lang="en-IN"/>
              <a:pPr>
                <a:defRPr/>
              </a:pPr>
              <a:t>02-05-2014</a:t>
            </a:fld>
            <a:endParaRPr lang="en-IN"/>
          </a:p>
        </p:txBody>
      </p:sp>
      <p:sp>
        <p:nvSpPr>
          <p:cNvPr id="4" name="Footer Placeholder 2"/>
          <p:cNvSpPr>
            <a:spLocks noGrp="1"/>
          </p:cNvSpPr>
          <p:nvPr>
            <p:ph type="ftr" sz="quarter" idx="11"/>
          </p:nvPr>
        </p:nvSpPr>
        <p:spPr/>
        <p:txBody>
          <a:bodyPr/>
          <a:lstStyle>
            <a:lvl1pPr>
              <a:defRPr/>
            </a:lvl1pPr>
          </a:lstStyle>
          <a:p>
            <a:pPr>
              <a:defRPr/>
            </a:pPr>
            <a:endParaRPr lang="en-IN"/>
          </a:p>
        </p:txBody>
      </p:sp>
      <p:sp>
        <p:nvSpPr>
          <p:cNvPr id="5" name="Slide Number Placeholder 22"/>
          <p:cNvSpPr>
            <a:spLocks noGrp="1"/>
          </p:cNvSpPr>
          <p:nvPr>
            <p:ph type="sldNum" sz="quarter" idx="12"/>
          </p:nvPr>
        </p:nvSpPr>
        <p:spPr/>
        <p:txBody>
          <a:bodyPr/>
          <a:lstStyle>
            <a:lvl1pPr>
              <a:defRPr/>
            </a:lvl1pPr>
          </a:lstStyle>
          <a:p>
            <a:pPr>
              <a:defRPr/>
            </a:pPr>
            <a:fld id="{D41EE068-2705-45D4-844A-B774035686B9}" type="slidenum">
              <a:rPr lang="en-IN"/>
              <a:pPr>
                <a:defRPr/>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extLst/>
          </a:lstStyle>
          <a:p>
            <a:pPr>
              <a:defRPr/>
            </a:pPr>
            <a:fld id="{0CA89013-4016-424A-8C1A-6E1ACBD8A4B1}" type="datetimeFigureOut">
              <a:rPr lang="en-IN"/>
              <a:pPr>
                <a:defRPr/>
              </a:pPr>
              <a:t>02-05-2014</a:t>
            </a:fld>
            <a:endParaRPr lang="en-IN"/>
          </a:p>
        </p:txBody>
      </p:sp>
      <p:sp>
        <p:nvSpPr>
          <p:cNvPr id="3" name="Footer Placeholder 2"/>
          <p:cNvSpPr>
            <a:spLocks noGrp="1"/>
          </p:cNvSpPr>
          <p:nvPr>
            <p:ph type="ftr" sz="quarter" idx="11"/>
          </p:nvPr>
        </p:nvSpPr>
        <p:spPr/>
        <p:txBody>
          <a:bodyPr/>
          <a:lstStyle>
            <a:lvl1pPr>
              <a:defRPr/>
            </a:lvl1pPr>
            <a:extLst/>
          </a:lstStyle>
          <a:p>
            <a:pPr>
              <a:defRPr/>
            </a:pPr>
            <a:endParaRPr lang="en-IN"/>
          </a:p>
        </p:txBody>
      </p:sp>
      <p:sp>
        <p:nvSpPr>
          <p:cNvPr id="4" name="Slide Number Placeholder 3"/>
          <p:cNvSpPr>
            <a:spLocks noGrp="1"/>
          </p:cNvSpPr>
          <p:nvPr>
            <p:ph type="sldNum" sz="quarter" idx="12"/>
          </p:nvPr>
        </p:nvSpPr>
        <p:spPr/>
        <p:txBody>
          <a:bodyPr/>
          <a:lstStyle>
            <a:lvl1pPr>
              <a:defRPr/>
            </a:lvl1pPr>
            <a:extLst/>
          </a:lstStyle>
          <a:p>
            <a:pPr>
              <a:defRPr/>
            </a:pPr>
            <a:fld id="{822FD274-2294-402B-AD33-33E07195713C}" type="slidenum">
              <a:rPr lang="en-IN"/>
              <a:pPr>
                <a:defRPr/>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lang="en-US" smtClean="0"/>
              <a:t>Click to edit Master title style</a:t>
            </a:r>
            <a:endParaRPr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69555EE-7554-4070-814F-5A065E7517B6}" type="datetimeFigureOut">
              <a:rPr lang="en-IN"/>
              <a:pPr>
                <a:defRPr/>
              </a:pPr>
              <a:t>02-05-2014</a:t>
            </a:fld>
            <a:endParaRPr lang="en-IN"/>
          </a:p>
        </p:txBody>
      </p:sp>
      <p:sp>
        <p:nvSpPr>
          <p:cNvPr id="6" name="Footer Placeholder 2"/>
          <p:cNvSpPr>
            <a:spLocks noGrp="1"/>
          </p:cNvSpPr>
          <p:nvPr>
            <p:ph type="ftr" sz="quarter" idx="11"/>
          </p:nvPr>
        </p:nvSpPr>
        <p:spPr/>
        <p:txBody>
          <a:bodyPr/>
          <a:lstStyle>
            <a:lvl1pPr>
              <a:defRPr/>
            </a:lvl1pPr>
          </a:lstStyle>
          <a:p>
            <a:pPr>
              <a:defRPr/>
            </a:pPr>
            <a:endParaRPr lang="en-IN"/>
          </a:p>
        </p:txBody>
      </p:sp>
      <p:sp>
        <p:nvSpPr>
          <p:cNvPr id="7" name="Slide Number Placeholder 22"/>
          <p:cNvSpPr>
            <a:spLocks noGrp="1"/>
          </p:cNvSpPr>
          <p:nvPr>
            <p:ph type="sldNum" sz="quarter" idx="12"/>
          </p:nvPr>
        </p:nvSpPr>
        <p:spPr/>
        <p:txBody>
          <a:bodyPr/>
          <a:lstStyle>
            <a:lvl1pPr>
              <a:defRPr/>
            </a:lvl1pPr>
          </a:lstStyle>
          <a:p>
            <a:pPr>
              <a:defRPr/>
            </a:pPr>
            <a:fld id="{F561D3AB-92D9-4E1E-ACCA-7121D96317E7}" type="slidenum">
              <a:rPr lang="en-IN"/>
              <a:pPr>
                <a:defRPr/>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7"/>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6" name="Straight Connector 8"/>
          <p:cNvCxnSpPr/>
          <p:nvPr/>
        </p:nvCxnSpPr>
        <p:spPr>
          <a:xfrm flipV="1">
            <a:off x="363538" y="1884363"/>
            <a:ext cx="878205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7" name="Group 9"/>
          <p:cNvGrpSpPr>
            <a:grpSpLocks/>
          </p:cNvGrpSpPr>
          <p:nvPr/>
        </p:nvGrpSpPr>
        <p:grpSpPr bwMode="auto">
          <a:xfrm rot="5400000">
            <a:off x="8515351" y="1219200"/>
            <a:ext cx="131762" cy="128587"/>
            <a:chOff x="6668087" y="1297746"/>
            <a:chExt cx="161840" cy="156602"/>
          </a:xfrm>
        </p:grpSpPr>
        <p:cxnSp>
          <p:nvCxnSpPr>
            <p:cNvPr id="8" name="Straight Connector 14"/>
            <p:cNvCxnSpPr/>
            <p:nvPr/>
          </p:nvCxnSpPr>
          <p:spPr>
            <a:xfrm rot="16200000">
              <a:off x="6663593" y="1300308"/>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15"/>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16"/>
            <p:cNvCxnSpPr/>
            <p:nvPr/>
          </p:nvCxnSpPr>
          <p:spPr>
            <a:xfrm rot="5400000" flipH="1">
              <a:off x="6744513" y="1299332"/>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1" name="Group 13"/>
          <p:cNvGrpSpPr>
            <a:grpSpLocks/>
          </p:cNvGrpSpPr>
          <p:nvPr/>
        </p:nvGrpSpPr>
        <p:grpSpPr bwMode="auto">
          <a:xfrm rot="5400000">
            <a:off x="8667751" y="1371600"/>
            <a:ext cx="131762" cy="128587"/>
            <a:chOff x="6668087" y="1297746"/>
            <a:chExt cx="161840" cy="156602"/>
          </a:xfrm>
        </p:grpSpPr>
        <p:cxnSp>
          <p:nvCxnSpPr>
            <p:cNvPr id="12" name="Straight Connector 10"/>
            <p:cNvCxnSpPr/>
            <p:nvPr/>
          </p:nvCxnSpPr>
          <p:spPr>
            <a:xfrm rot="16200000">
              <a:off x="6663593" y="1300308"/>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1"/>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 name="Straight Connector 12"/>
            <p:cNvCxnSpPr/>
            <p:nvPr/>
          </p:nvCxnSpPr>
          <p:spPr>
            <a:xfrm rot="5400000" flipH="1">
              <a:off x="6744513" y="1299332"/>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5" name="Group 17"/>
          <p:cNvGrpSpPr>
            <a:grpSpLocks/>
          </p:cNvGrpSpPr>
          <p:nvPr/>
        </p:nvGrpSpPr>
        <p:grpSpPr bwMode="auto">
          <a:xfrm rot="5400000">
            <a:off x="8320087" y="1474788"/>
            <a:ext cx="131763" cy="128588"/>
            <a:chOff x="6668087" y="1297746"/>
            <a:chExt cx="161840" cy="156602"/>
          </a:xfrm>
        </p:grpSpPr>
        <p:cxnSp>
          <p:nvCxnSpPr>
            <p:cNvPr id="16" name="Straight Connector 18"/>
            <p:cNvCxnSpPr/>
            <p:nvPr/>
          </p:nvCxnSpPr>
          <p:spPr>
            <a:xfrm rot="16200000">
              <a:off x="6663592" y="1300307"/>
              <a:ext cx="88934"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9"/>
            <p:cNvCxnSpPr/>
            <p:nvPr/>
          </p:nvCxnSpPr>
          <p:spPr>
            <a:xfrm rot="16200000" flipV="1">
              <a:off x="6685198" y="1391513"/>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Straight Connector 20"/>
            <p:cNvCxnSpPr/>
            <p:nvPr/>
          </p:nvCxnSpPr>
          <p:spPr>
            <a:xfrm rot="5400000" flipH="1">
              <a:off x="6744512" y="1299332"/>
              <a:ext cx="8893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lang="en-US" smtClean="0"/>
              <a:t>Click to edit Master title style</a:t>
            </a:r>
            <a:endParaRPr lang="en-US"/>
          </a:p>
        </p:txBody>
      </p:sp>
      <p:sp>
        <p:nvSpPr>
          <p:cNvPr id="3" name="Picture Placeholder 2"/>
          <p:cNvSpPr>
            <a:spLocks noGrp="1"/>
          </p:cNvSpPr>
          <p:nvPr>
            <p:ph type="pic" idx="1"/>
          </p:nvPr>
        </p:nvSpPr>
        <p:spPr>
          <a:xfrm>
            <a:off x="368032" y="1893781"/>
            <a:ext cx="8778240" cy="4960144"/>
          </a:xfrm>
          <a:solidFill>
            <a:schemeClr val="bg2"/>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9" name="Date Placeholder 4"/>
          <p:cNvSpPr>
            <a:spLocks noGrp="1"/>
          </p:cNvSpPr>
          <p:nvPr>
            <p:ph type="dt" sz="half" idx="10"/>
          </p:nvPr>
        </p:nvSpPr>
        <p:spPr>
          <a:xfrm>
            <a:off x="6477000" y="55563"/>
            <a:ext cx="2133600" cy="365125"/>
          </a:xfrm>
        </p:spPr>
        <p:txBody>
          <a:bodyPr/>
          <a:lstStyle>
            <a:lvl1pPr>
              <a:defRPr/>
            </a:lvl1pPr>
            <a:extLst/>
          </a:lstStyle>
          <a:p>
            <a:pPr>
              <a:defRPr/>
            </a:pPr>
            <a:fld id="{36C15A52-30EE-4668-85D0-A41E2AA3D738}" type="datetimeFigureOut">
              <a:rPr lang="en-IN"/>
              <a:pPr>
                <a:defRPr/>
              </a:pPr>
              <a:t>02-05-2014</a:t>
            </a:fld>
            <a:endParaRPr lang="en-IN"/>
          </a:p>
        </p:txBody>
      </p:sp>
      <p:sp>
        <p:nvSpPr>
          <p:cNvPr id="20" name="Footer Placeholder 5"/>
          <p:cNvSpPr>
            <a:spLocks noGrp="1"/>
          </p:cNvSpPr>
          <p:nvPr>
            <p:ph type="ftr" sz="quarter" idx="11"/>
          </p:nvPr>
        </p:nvSpPr>
        <p:spPr>
          <a:xfrm>
            <a:off x="914400" y="55563"/>
            <a:ext cx="5562600" cy="365125"/>
          </a:xfrm>
        </p:spPr>
        <p:txBody>
          <a:bodyPr/>
          <a:lstStyle>
            <a:lvl1pPr>
              <a:defRPr/>
            </a:lvl1pPr>
            <a:extLst/>
          </a:lstStyle>
          <a:p>
            <a:pPr>
              <a:defRPr/>
            </a:pPr>
            <a:endParaRPr lang="en-IN"/>
          </a:p>
        </p:txBody>
      </p:sp>
      <p:sp>
        <p:nvSpPr>
          <p:cNvPr id="21" name="Slide Number Placeholder 6"/>
          <p:cNvSpPr>
            <a:spLocks noGrp="1"/>
          </p:cNvSpPr>
          <p:nvPr>
            <p:ph type="sldNum" sz="quarter" idx="12"/>
          </p:nvPr>
        </p:nvSpPr>
        <p:spPr>
          <a:xfrm>
            <a:off x="8610600" y="55563"/>
            <a:ext cx="457200" cy="365125"/>
          </a:xfrm>
        </p:spPr>
        <p:txBody>
          <a:bodyPr/>
          <a:lstStyle>
            <a:lvl1pPr>
              <a:defRPr/>
            </a:lvl1pPr>
            <a:extLst/>
          </a:lstStyle>
          <a:p>
            <a:pPr>
              <a:defRPr/>
            </a:pPr>
            <a:fld id="{87DE1D72-0B25-4970-81E0-183181DBD3A3}" type="slidenum">
              <a:rPr lang="en-IN"/>
              <a:pPr>
                <a:defRPr/>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Rectangle 7"/>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Rectangle 8"/>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0" name="Rectangle 9"/>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Rectangle 10"/>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Rectangle 11"/>
          <p:cNvSpPr/>
          <p:nvPr/>
        </p:nvSpPr>
        <p:spPr>
          <a:xfrm>
            <a:off x="309563" y="681038"/>
            <a:ext cx="46037"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5" name="Rectangle 14"/>
          <p:cNvSpPr/>
          <p:nvPr/>
        </p:nvSpPr>
        <p:spPr>
          <a:xfrm>
            <a:off x="268288" y="681038"/>
            <a:ext cx="2857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6" name="Rectangle 15"/>
          <p:cNvSpPr/>
          <p:nvPr/>
        </p:nvSpPr>
        <p:spPr>
          <a:xfrm>
            <a:off x="249238" y="681038"/>
            <a:ext cx="952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7" name="Rectangle 16"/>
          <p:cNvSpPr/>
          <p:nvPr/>
        </p:nvSpPr>
        <p:spPr>
          <a:xfrm>
            <a:off x="222250" y="681038"/>
            <a:ext cx="7938"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2" name="Title Placeholder 21"/>
          <p:cNvSpPr>
            <a:spLocks noGrp="1"/>
          </p:cNvSpPr>
          <p:nvPr>
            <p:ph type="title"/>
          </p:nvPr>
        </p:nvSpPr>
        <p:spPr>
          <a:xfrm>
            <a:off x="914400" y="512763"/>
            <a:ext cx="7772400" cy="914400"/>
          </a:xfrm>
          <a:prstGeom prst="rect">
            <a:avLst/>
          </a:prstGeom>
        </p:spPr>
        <p:txBody>
          <a:bodyPr vert="horz" anchor="t">
            <a:noAutofit/>
          </a:bodyPr>
          <a:lstStyle>
            <a:extLst/>
          </a:lstStyle>
          <a:p>
            <a:r>
              <a:rPr lang="en-US" smtClean="0"/>
              <a:t>Click to edit Master title style</a:t>
            </a:r>
            <a:endParaRPr lang="en-US"/>
          </a:p>
        </p:txBody>
      </p:sp>
      <p:sp>
        <p:nvSpPr>
          <p:cNvPr id="54284" name="Text Placeholder 12"/>
          <p:cNvSpPr>
            <a:spLocks noGrp="1"/>
          </p:cNvSpPr>
          <p:nvPr>
            <p:ph type="body" idx="1"/>
          </p:nvPr>
        </p:nvSpPr>
        <p:spPr bwMode="auto">
          <a:xfrm>
            <a:off x="914400" y="178435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fontAlgn="auto" latinLnBrk="0" hangingPunct="1">
              <a:spcBef>
                <a:spcPts val="0"/>
              </a:spcBef>
              <a:spcAft>
                <a:spcPts val="0"/>
              </a:spcAft>
              <a:defRPr kumimoji="0" sz="1100" smtClean="0">
                <a:solidFill>
                  <a:schemeClr val="tx2"/>
                </a:solidFill>
                <a:latin typeface="+mn-lt"/>
                <a:cs typeface="+mn-cs"/>
              </a:defRPr>
            </a:lvl1pPr>
            <a:extLst/>
          </a:lstStyle>
          <a:p>
            <a:pPr>
              <a:defRPr/>
            </a:pPr>
            <a:fld id="{152761ED-1630-45D0-937E-4ECA22CE2E28}" type="datetimeFigureOut">
              <a:rPr lang="en-IN"/>
              <a:pPr>
                <a:defRPr/>
              </a:pPr>
              <a:t>02-05-2014</a:t>
            </a:fld>
            <a:endParaRPr lang="en-IN"/>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fontAlgn="auto" latinLnBrk="0" hangingPunct="1">
              <a:spcBef>
                <a:spcPts val="0"/>
              </a:spcBef>
              <a:spcAft>
                <a:spcPts val="0"/>
              </a:spcAft>
              <a:defRPr kumimoji="0" sz="1100">
                <a:solidFill>
                  <a:schemeClr val="tx2"/>
                </a:solidFill>
                <a:latin typeface="+mn-lt"/>
                <a:cs typeface="+mn-cs"/>
              </a:defRPr>
            </a:lvl1pPr>
            <a:extLst/>
          </a:lstStyle>
          <a:p>
            <a:pPr>
              <a:defRPr/>
            </a:pPr>
            <a:endParaRPr lang="en-IN"/>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fontAlgn="auto" latinLnBrk="0" hangingPunct="1">
              <a:spcBef>
                <a:spcPts val="0"/>
              </a:spcBef>
              <a:spcAft>
                <a:spcPts val="0"/>
              </a:spcAft>
              <a:defRPr kumimoji="0" sz="1200" smtClean="0">
                <a:solidFill>
                  <a:schemeClr val="tx2"/>
                </a:solidFill>
                <a:latin typeface="+mn-lt"/>
                <a:cs typeface="+mn-cs"/>
              </a:defRPr>
            </a:lvl1pPr>
            <a:extLst/>
          </a:lstStyle>
          <a:p>
            <a:pPr>
              <a:defRPr/>
            </a:pPr>
            <a:fld id="{2F2AC0A9-617E-4B28-8327-DF22678E1DC2}" type="slidenum">
              <a:rPr lang="en-IN"/>
              <a:pPr>
                <a:defRPr/>
              </a:pPr>
              <a:t>‹#›</a:t>
            </a:fld>
            <a:endParaRPr lang="en-IN"/>
          </a:p>
        </p:txBody>
      </p:sp>
    </p:spTree>
  </p:cSld>
  <p:clrMap bg1="dk1" tx1="lt1" bg2="dk2" tx2="lt2" accent1="accent1" accent2="accent2" accent3="accent3" accent4="accent4" accent5="accent5" accent6="accent6" hlink="hlink" folHlink="folHlink"/>
  <p:sldLayoutIdLst>
    <p:sldLayoutId id="2147483789" r:id="rId1"/>
    <p:sldLayoutId id="2147483788" r:id="rId2"/>
    <p:sldLayoutId id="2147483790" r:id="rId3"/>
    <p:sldLayoutId id="2147483791" r:id="rId4"/>
    <p:sldLayoutId id="2147483792" r:id="rId5"/>
    <p:sldLayoutId id="2147483787" r:id="rId6"/>
    <p:sldLayoutId id="2147483793" r:id="rId7"/>
    <p:sldLayoutId id="2147483786" r:id="rId8"/>
    <p:sldLayoutId id="2147483794" r:id="rId9"/>
    <p:sldLayoutId id="2147483785" r:id="rId10"/>
    <p:sldLayoutId id="2147483784" r:id="rId11"/>
    <p:sldLayoutId id="2147483795" r:id="rId12"/>
  </p:sldLayoutIdLst>
  <p:txStyles>
    <p:titleStyle>
      <a:lvl1pPr algn="l" rtl="0" fontAlgn="base">
        <a:spcBef>
          <a:spcPct val="0"/>
        </a:spcBef>
        <a:spcAft>
          <a:spcPct val="0"/>
        </a:spcAft>
        <a:defRPr sz="4000" kern="1200" spc="-100">
          <a:solidFill>
            <a:srgbClr val="C1EEFF"/>
          </a:solidFill>
          <a:latin typeface="+mj-lt"/>
          <a:ea typeface="+mj-ea"/>
          <a:cs typeface="+mj-cs"/>
        </a:defRPr>
      </a:lvl1pPr>
      <a:lvl2pPr algn="l" rtl="0" fontAlgn="base">
        <a:spcBef>
          <a:spcPct val="0"/>
        </a:spcBef>
        <a:spcAft>
          <a:spcPct val="0"/>
        </a:spcAft>
        <a:defRPr sz="4000">
          <a:solidFill>
            <a:srgbClr val="C1EEFF"/>
          </a:solidFill>
          <a:latin typeface="Consolas" pitchFamily="49" charset="0"/>
        </a:defRPr>
      </a:lvl2pPr>
      <a:lvl3pPr algn="l" rtl="0" fontAlgn="base">
        <a:spcBef>
          <a:spcPct val="0"/>
        </a:spcBef>
        <a:spcAft>
          <a:spcPct val="0"/>
        </a:spcAft>
        <a:defRPr sz="4000">
          <a:solidFill>
            <a:srgbClr val="C1EEFF"/>
          </a:solidFill>
          <a:latin typeface="Consolas" pitchFamily="49" charset="0"/>
        </a:defRPr>
      </a:lvl3pPr>
      <a:lvl4pPr algn="l" rtl="0" fontAlgn="base">
        <a:spcBef>
          <a:spcPct val="0"/>
        </a:spcBef>
        <a:spcAft>
          <a:spcPct val="0"/>
        </a:spcAft>
        <a:defRPr sz="4000">
          <a:solidFill>
            <a:srgbClr val="C1EEFF"/>
          </a:solidFill>
          <a:latin typeface="Consolas" pitchFamily="49" charset="0"/>
        </a:defRPr>
      </a:lvl4pPr>
      <a:lvl5pPr algn="l" rtl="0" fontAlgn="base">
        <a:spcBef>
          <a:spcPct val="0"/>
        </a:spcBef>
        <a:spcAft>
          <a:spcPct val="0"/>
        </a:spcAft>
        <a:defRPr sz="4000">
          <a:solidFill>
            <a:srgbClr val="C1EEFF"/>
          </a:solidFill>
          <a:latin typeface="Consolas" pitchFamily="49" charset="0"/>
        </a:defRPr>
      </a:lvl5pPr>
      <a:lvl6pPr marL="457200" algn="l" rtl="0" fontAlgn="base">
        <a:spcBef>
          <a:spcPct val="0"/>
        </a:spcBef>
        <a:spcAft>
          <a:spcPct val="0"/>
        </a:spcAft>
        <a:defRPr sz="4000">
          <a:solidFill>
            <a:srgbClr val="C1EEFF"/>
          </a:solidFill>
          <a:latin typeface="Consolas" pitchFamily="49" charset="0"/>
        </a:defRPr>
      </a:lvl6pPr>
      <a:lvl7pPr marL="914400" algn="l" rtl="0" fontAlgn="base">
        <a:spcBef>
          <a:spcPct val="0"/>
        </a:spcBef>
        <a:spcAft>
          <a:spcPct val="0"/>
        </a:spcAft>
        <a:defRPr sz="4000">
          <a:solidFill>
            <a:srgbClr val="C1EEFF"/>
          </a:solidFill>
          <a:latin typeface="Consolas" pitchFamily="49" charset="0"/>
        </a:defRPr>
      </a:lvl7pPr>
      <a:lvl8pPr marL="1371600" algn="l" rtl="0" fontAlgn="base">
        <a:spcBef>
          <a:spcPct val="0"/>
        </a:spcBef>
        <a:spcAft>
          <a:spcPct val="0"/>
        </a:spcAft>
        <a:defRPr sz="4000">
          <a:solidFill>
            <a:srgbClr val="C1EEFF"/>
          </a:solidFill>
          <a:latin typeface="Consolas" pitchFamily="49" charset="0"/>
        </a:defRPr>
      </a:lvl8pPr>
      <a:lvl9pPr marL="1828800" algn="l" rtl="0" fontAlgn="base">
        <a:spcBef>
          <a:spcPct val="0"/>
        </a:spcBef>
        <a:spcAft>
          <a:spcPct val="0"/>
        </a:spcAft>
        <a:defRPr sz="4000">
          <a:solidFill>
            <a:srgbClr val="C1EEFF"/>
          </a:solidFill>
          <a:latin typeface="Consolas" pitchFamily="49" charset="0"/>
        </a:defRPr>
      </a:lvl9pPr>
      <a:extLst/>
    </p:titleStyle>
    <p:bodyStyle>
      <a:lvl1pPr marL="411163" indent="-342900" algn="l" rtl="0" fontAlgn="base">
        <a:spcBef>
          <a:spcPts val="700"/>
        </a:spcBef>
        <a:spcAft>
          <a:spcPct val="0"/>
        </a:spcAft>
        <a:buClr>
          <a:schemeClr val="tx2"/>
        </a:buClr>
        <a:buSzPct val="95000"/>
        <a:buFont typeface="Wingdings" pitchFamily="2" charset="2"/>
        <a:buChar char=""/>
        <a:defRPr sz="3000" kern="1200">
          <a:solidFill>
            <a:schemeClr val="tx1"/>
          </a:solidFill>
          <a:latin typeface="+mn-lt"/>
          <a:ea typeface="+mn-ea"/>
          <a:cs typeface="+mn-cs"/>
        </a:defRPr>
      </a:lvl1pPr>
      <a:lvl2pPr marL="739775" indent="-285750" algn="l" rtl="0" fontAlgn="base">
        <a:spcBef>
          <a:spcPct val="20000"/>
        </a:spcBef>
        <a:spcAft>
          <a:spcPct val="0"/>
        </a:spcAft>
        <a:buClr>
          <a:schemeClr val="accent2"/>
        </a:buClr>
        <a:buSzPct val="90000"/>
        <a:buFont typeface="Wingdings" pitchFamily="2" charset="2"/>
        <a:buChar char=""/>
        <a:defRPr sz="2600" kern="1200">
          <a:solidFill>
            <a:schemeClr val="tx1"/>
          </a:solidFill>
          <a:latin typeface="+mn-lt"/>
          <a:ea typeface="+mn-ea"/>
          <a:cs typeface="+mn-cs"/>
        </a:defRPr>
      </a:lvl2pPr>
      <a:lvl3pPr marL="995363"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260475" indent="-228600" algn="l" rtl="0" fontAlgn="base">
        <a:spcBef>
          <a:spcPct val="20000"/>
        </a:spcBef>
        <a:spcAft>
          <a:spcPct val="0"/>
        </a:spcAft>
        <a:buClr>
          <a:srgbClr val="FEB80A"/>
        </a:buClr>
        <a:buFont typeface="Wingdings 3" pitchFamily="18" charset="2"/>
        <a:buChar char=""/>
        <a:defRPr sz="2200" kern="1200">
          <a:solidFill>
            <a:schemeClr val="tx1"/>
          </a:solidFill>
          <a:latin typeface="+mn-lt"/>
          <a:ea typeface="+mn-ea"/>
          <a:cs typeface="+mn-cs"/>
        </a:defRPr>
      </a:lvl4pPr>
      <a:lvl5pPr marL="1481138" indent="-209550" algn="l" rtl="0" fontAlgn="base">
        <a:spcBef>
          <a:spcPct val="20000"/>
        </a:spcBef>
        <a:spcAft>
          <a:spcPct val="0"/>
        </a:spcAft>
        <a:buClr>
          <a:srgbClr val="FEB80A"/>
        </a:buClr>
        <a:buFont typeface="Wingdings 2" pitchFamily="18" charset="2"/>
        <a:buChar char=""/>
        <a:defRPr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s3.amazonaws.com/zanran_storage/www.cdc.gov/ContentPages/10301081.xls"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s://s3.amazonaws.com/zanran_storage/www.cdc.gov/ContentPages/12070635.xls"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ncbi.nlm.nih.gov/pubmed?term=%22Plomp%20HN%22%5bAuthor%5d"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 Id="rId5" Type="http://schemas.openxmlformats.org/officeDocument/2006/relationships/hyperlink" Target="http://www.ncbi.nlm.nih.gov/pubmed?term=%22Anema%20JK%22%5bAuthor%5d" TargetMode="External"/><Relationship Id="rId4" Type="http://schemas.openxmlformats.org/officeDocument/2006/relationships/hyperlink" Target="http://www.ncbi.nlm.nih.gov/pubmed?term=%22Wisse%20A%22%5bAuthor%5d" TargetMode="Externa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www.ncbi.nlm.nih.gov/pubmed/14226113"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hyperlink" Target="http://www.ncbi.nlm.nih.gov/pubmed?term=%22NELSON%20AJ%22%5bAuthor%5d"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jpeg"/><Relationship Id="rId2" Type="http://schemas.openxmlformats.org/officeDocument/2006/relationships/notesSlide" Target="../notesSlides/notesSlide46.xml"/><Relationship Id="rId1" Type="http://schemas.openxmlformats.org/officeDocument/2006/relationships/slideLayout" Target="../slideLayouts/slideLayout1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hyperlink" Target="http://www.ncbi.nlm.nih.gov/pubmed/144759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ncbi.nlm.nih.gov/pubmed?term=%22Plomp%20HN%22%5bAuthor%5d"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052736"/>
            <a:ext cx="8229600" cy="1828800"/>
          </a:xfrm>
        </p:spPr>
        <p:txBody>
          <a:bodyPr/>
          <a:lstStyle/>
          <a:p>
            <a:pPr algn="ctr" fontAlgn="auto">
              <a:spcAft>
                <a:spcPts val="0"/>
              </a:spcAft>
              <a:defRPr/>
            </a:pPr>
            <a:r>
              <a:rPr lang="en-US" sz="2400" dirty="0" smtClean="0">
                <a:solidFill>
                  <a:schemeClr val="tx2">
                    <a:satMod val="200000"/>
                  </a:schemeClr>
                </a:solidFill>
              </a:rPr>
              <a:t>AN EXPERIENCE</a:t>
            </a:r>
            <a:br>
              <a:rPr lang="en-US" sz="2400" dirty="0" smtClean="0">
                <a:solidFill>
                  <a:schemeClr val="tx2">
                    <a:satMod val="200000"/>
                  </a:schemeClr>
                </a:solidFill>
              </a:rPr>
            </a:br>
            <a:r>
              <a:rPr lang="en-US" sz="2400" dirty="0" smtClean="0">
                <a:solidFill>
                  <a:schemeClr val="tx2">
                    <a:satMod val="200000"/>
                  </a:schemeClr>
                </a:solidFill>
              </a:rPr>
              <a:t> IN OPERATIONALISING </a:t>
            </a:r>
            <a:br>
              <a:rPr lang="en-US" sz="2400" dirty="0" smtClean="0">
                <a:solidFill>
                  <a:schemeClr val="tx2">
                    <a:satMod val="200000"/>
                  </a:schemeClr>
                </a:solidFill>
              </a:rPr>
            </a:br>
            <a:r>
              <a:rPr lang="en-US" sz="2400" dirty="0" smtClean="0">
                <a:solidFill>
                  <a:schemeClr val="tx2">
                    <a:satMod val="200000"/>
                  </a:schemeClr>
                </a:solidFill>
              </a:rPr>
              <a:t>AN INTEGRATED OCCUPATIONAL HEALTH SERVICE IN </a:t>
            </a:r>
            <a:br>
              <a:rPr lang="en-US" sz="2400" dirty="0" smtClean="0">
                <a:solidFill>
                  <a:schemeClr val="tx2">
                    <a:satMod val="200000"/>
                  </a:schemeClr>
                </a:solidFill>
              </a:rPr>
            </a:br>
            <a:r>
              <a:rPr lang="en-US" sz="2400" dirty="0" smtClean="0">
                <a:solidFill>
                  <a:schemeClr val="tx2">
                    <a:satMod val="200000"/>
                  </a:schemeClr>
                </a:solidFill>
              </a:rPr>
              <a:t>INDIAN RAILWAYS</a:t>
            </a:r>
            <a:endParaRPr lang="en-IN" sz="2400" dirty="0">
              <a:solidFill>
                <a:schemeClr val="tx2">
                  <a:satMod val="200000"/>
                </a:schemeClr>
              </a:solidFill>
            </a:endParaRPr>
          </a:p>
        </p:txBody>
      </p:sp>
      <p:sp>
        <p:nvSpPr>
          <p:cNvPr id="3" name="Subtitle 2"/>
          <p:cNvSpPr>
            <a:spLocks noGrp="1"/>
          </p:cNvSpPr>
          <p:nvPr>
            <p:ph type="subTitle" idx="1"/>
          </p:nvPr>
        </p:nvSpPr>
        <p:spPr>
          <a:xfrm>
            <a:off x="1331640" y="2924944"/>
            <a:ext cx="6400800" cy="3384029"/>
          </a:xfrm>
        </p:spPr>
        <p:txBody>
          <a:bodyPr>
            <a:normAutofit fontScale="92500" lnSpcReduction="20000"/>
          </a:bodyPr>
          <a:lstStyle/>
          <a:p>
            <a:pPr algn="ctr"/>
            <a:r>
              <a:rPr lang="en-IN" sz="2200" dirty="0" smtClean="0"/>
              <a:t>DR V K RAMTEKE MS FRCS </a:t>
            </a:r>
            <a:r>
              <a:rPr lang="en-IN" sz="2200" dirty="0" err="1" smtClean="0"/>
              <a:t>Edin</a:t>
            </a:r>
            <a:endParaRPr lang="en-IN" sz="2200" dirty="0" smtClean="0"/>
          </a:p>
          <a:p>
            <a:pPr algn="ctr"/>
            <a:r>
              <a:rPr lang="en-IN" sz="2200" dirty="0" smtClean="0"/>
              <a:t>ADJUNCT PROFESSOR IIHMR DELHI</a:t>
            </a:r>
          </a:p>
          <a:p>
            <a:pPr algn="ctr">
              <a:buClr>
                <a:schemeClr val="tx1">
                  <a:shade val="95000"/>
                </a:schemeClr>
              </a:buClr>
              <a:defRPr/>
            </a:pPr>
            <a:r>
              <a:rPr lang="en-IN" sz="1900" dirty="0" smtClean="0"/>
              <a:t>FORMER DIRECTOR GENERAL, RAILWAY HEALTH SERVICES, INDIAN RAILWAYS</a:t>
            </a:r>
          </a:p>
          <a:p>
            <a:pPr algn="ctr">
              <a:buClr>
                <a:schemeClr val="tx1">
                  <a:shade val="95000"/>
                </a:schemeClr>
              </a:buClr>
              <a:defRPr/>
            </a:pPr>
            <a:endParaRPr lang="en-IN" sz="1200" dirty="0" smtClean="0"/>
          </a:p>
          <a:p>
            <a:pPr algn="ctr">
              <a:buClr>
                <a:schemeClr val="tx1">
                  <a:shade val="95000"/>
                </a:schemeClr>
              </a:buClr>
              <a:defRPr/>
            </a:pPr>
            <a:endParaRPr lang="en-IN" sz="1200" b="1" dirty="0" smtClean="0"/>
          </a:p>
          <a:p>
            <a:pPr algn="ctr">
              <a:buClr>
                <a:schemeClr val="tx1">
                  <a:shade val="95000"/>
                </a:schemeClr>
              </a:buClr>
              <a:defRPr/>
            </a:pPr>
            <a:r>
              <a:rPr lang="en-US" sz="1200" b="1" dirty="0" smtClean="0"/>
              <a:t> FORMER EXECUTIVE MEMBER,MANAGEMENT COMMITTEE</a:t>
            </a:r>
          </a:p>
          <a:p>
            <a:pPr algn="ctr">
              <a:buClr>
                <a:schemeClr val="tx1">
                  <a:shade val="95000"/>
                </a:schemeClr>
              </a:buClr>
              <a:defRPr/>
            </a:pPr>
            <a:r>
              <a:rPr lang="en-US" sz="1200" b="1" dirty="0" smtClean="0"/>
              <a:t>INTERNATIONAL UNION OF RAILWAY MEDIACAL SERVICES (UIMC) </a:t>
            </a:r>
          </a:p>
          <a:p>
            <a:pPr algn="ctr">
              <a:buClr>
                <a:schemeClr val="tx1">
                  <a:shade val="95000"/>
                </a:schemeClr>
              </a:buClr>
              <a:defRPr/>
            </a:pPr>
            <a:r>
              <a:rPr lang="en-US" sz="1200" b="1" dirty="0" smtClean="0"/>
              <a:t> PARIS   FRANCE</a:t>
            </a:r>
          </a:p>
          <a:p>
            <a:pPr algn="ctr">
              <a:buClr>
                <a:schemeClr val="tx1">
                  <a:shade val="95000"/>
                </a:schemeClr>
              </a:buClr>
              <a:defRPr/>
            </a:pPr>
            <a:endParaRPr lang="en-US" sz="1200" b="1" dirty="0" smtClean="0"/>
          </a:p>
          <a:p>
            <a:pPr algn="ctr">
              <a:defRPr/>
            </a:pPr>
            <a:r>
              <a:rPr lang="en-US" sz="1200" b="1" dirty="0" smtClean="0"/>
              <a:t>MEMBER , INTERNATIONAL COMMISSION OF OCCUPATIONAL HEALTH, ICOH</a:t>
            </a:r>
          </a:p>
          <a:p>
            <a:pPr algn="ctr">
              <a:defRPr/>
            </a:pPr>
            <a:endParaRPr lang="en-US" sz="1200" b="1" dirty="0" smtClean="0"/>
          </a:p>
          <a:p>
            <a:pPr algn="ctr">
              <a:buClr>
                <a:schemeClr val="tx1">
                  <a:shade val="95000"/>
                </a:schemeClr>
              </a:buClr>
              <a:defRPr/>
            </a:pPr>
            <a:r>
              <a:rPr lang="en-US" sz="1200" b="1" dirty="0" smtClean="0"/>
              <a:t>MEMBER  EDITORIAL BOARD, JOURNAL RAILWAY MEDICINE, RUSSIAN RAILWAYS, MOSCOW</a:t>
            </a:r>
          </a:p>
          <a:p>
            <a:pPr algn="ctr">
              <a:buClr>
                <a:schemeClr val="tx1">
                  <a:shade val="95000"/>
                </a:schemeClr>
              </a:buClr>
              <a:defRPr/>
            </a:pPr>
            <a:endParaRPr lang="en-US" sz="1200" b="1" dirty="0" smtClean="0"/>
          </a:p>
          <a:p>
            <a:pPr algn="ctr">
              <a:buClr>
                <a:schemeClr val="tx1">
                  <a:shade val="95000"/>
                </a:schemeClr>
              </a:buClr>
              <a:defRPr/>
            </a:pPr>
            <a:endParaRPr lang="en-US" sz="1200" b="1" dirty="0" smtClean="0"/>
          </a:p>
          <a:p>
            <a:pPr algn="ctr">
              <a:buClr>
                <a:schemeClr val="tx1">
                  <a:shade val="95000"/>
                </a:schemeClr>
              </a:buClr>
              <a:defRPr/>
            </a:pPr>
            <a:endParaRPr lang="en-US" sz="1200" b="1" dirty="0" smtClean="0"/>
          </a:p>
          <a:p>
            <a:pPr algn="ctr">
              <a:buClr>
                <a:schemeClr val="tx1">
                  <a:shade val="95000"/>
                </a:schemeClr>
              </a:buClr>
              <a:defRPr/>
            </a:pPr>
            <a:r>
              <a:rPr lang="en-US" sz="1200" b="1" dirty="0" smtClean="0"/>
              <a:t>PRESIDENT, FORUM OF INDUSTRY MEDICINE,DELHI</a:t>
            </a:r>
          </a:p>
          <a:p>
            <a:pPr algn="ctr">
              <a:buClr>
                <a:schemeClr val="tx1">
                  <a:shade val="95000"/>
                </a:schemeClr>
              </a:buClr>
              <a:defRPr/>
            </a:pPr>
            <a:r>
              <a:rPr lang="en-US" sz="1200" b="1" dirty="0" smtClean="0"/>
              <a:t>PRESIDENT, INDIAN ASSOCIATION OF PUBLIC HEALTH ,DELHI BRANCH</a:t>
            </a:r>
          </a:p>
          <a:p>
            <a:pPr algn="ctr">
              <a:buClr>
                <a:schemeClr val="tx1">
                  <a:shade val="95000"/>
                </a:schemeClr>
              </a:buClr>
              <a:defRPr/>
            </a:pPr>
            <a:r>
              <a:rPr lang="en-US" sz="1200" b="1" dirty="0" smtClean="0"/>
              <a:t>PRESIDENT, INDIAN ASSOCIATION OF OCCUPATIONAL HEALTH – DELHI BRANCH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ChangeArrowheads="1"/>
          </p:cNvSpPr>
          <p:nvPr/>
        </p:nvSpPr>
        <p:spPr bwMode="auto">
          <a:xfrm>
            <a:off x="468313" y="584200"/>
            <a:ext cx="7913687" cy="6265863"/>
          </a:xfrm>
          <a:prstGeom prst="rect">
            <a:avLst/>
          </a:prstGeom>
          <a:noFill/>
          <a:ln w="9525">
            <a:noFill/>
            <a:miter lim="800000"/>
            <a:headEnd/>
            <a:tailEnd/>
          </a:ln>
        </p:spPr>
        <p:txBody>
          <a:bodyPr anchor="ctr">
            <a:spAutoFit/>
          </a:bodyPr>
          <a:lstStyle/>
          <a:p>
            <a:pPr eaLnBrk="0" hangingPunct="0"/>
            <a:r>
              <a:rPr lang="en-US">
                <a:solidFill>
                  <a:schemeClr val="bg1"/>
                </a:solidFill>
                <a:latin typeface="Corbel" pitchFamily="34" charset="0"/>
                <a:cs typeface="Tahoma" pitchFamily="34" charset="0"/>
              </a:rPr>
              <a:t> </a:t>
            </a:r>
            <a:r>
              <a:rPr lang="en-US" sz="2800">
                <a:solidFill>
                  <a:srgbClr val="FFC000"/>
                </a:solidFill>
                <a:latin typeface="Corbel" pitchFamily="34" charset="0"/>
                <a:cs typeface="Tahoma" pitchFamily="34" charset="0"/>
              </a:rPr>
              <a:t>Expenditure on Health Care Delivery System</a:t>
            </a:r>
            <a:endParaRPr lang="en-US" sz="2400">
              <a:solidFill>
                <a:srgbClr val="FFC000"/>
              </a:solidFill>
              <a:latin typeface="Corbel" pitchFamily="34" charset="0"/>
              <a:cs typeface="Tahoma" pitchFamily="34" charset="0"/>
            </a:endParaRPr>
          </a:p>
          <a:p>
            <a:pPr eaLnBrk="0" hangingPunct="0"/>
            <a:endParaRPr lang="en-US" sz="2400">
              <a:solidFill>
                <a:srgbClr val="FFC000"/>
              </a:solidFill>
              <a:latin typeface="Corbel" pitchFamily="34" charset="0"/>
              <a:cs typeface="Tahoma" pitchFamily="34" charset="0"/>
            </a:endParaRPr>
          </a:p>
          <a:p>
            <a:pPr eaLnBrk="0" hangingPunct="0"/>
            <a:r>
              <a:rPr lang="en-US" sz="2400">
                <a:solidFill>
                  <a:srgbClr val="FFC000"/>
                </a:solidFill>
                <a:latin typeface="Corbel" pitchFamily="34" charset="0"/>
                <a:cs typeface="Tahoma" pitchFamily="34" charset="0"/>
              </a:rPr>
              <a:t>	</a:t>
            </a:r>
            <a:r>
              <a:rPr lang="en-US">
                <a:solidFill>
                  <a:srgbClr val="FFC000"/>
                </a:solidFill>
                <a:latin typeface="Corbel" pitchFamily="34" charset="0"/>
                <a:cs typeface="Tahoma" pitchFamily="34" charset="0"/>
              </a:rPr>
              <a:t>Year		               	                           Expenditure</a:t>
            </a:r>
          </a:p>
          <a:p>
            <a:pPr eaLnBrk="0" hangingPunct="0"/>
            <a:r>
              <a:rPr lang="en-US">
                <a:solidFill>
                  <a:srgbClr val="FFC000"/>
                </a:solidFill>
                <a:latin typeface="Corbel" pitchFamily="34" charset="0"/>
                <a:cs typeface="Tahoma" pitchFamily="34" charset="0"/>
              </a:rPr>
              <a:t>		                            		(figures in  millions of INR)</a:t>
            </a:r>
            <a:endParaRPr lang="en-US" sz="2400">
              <a:solidFill>
                <a:srgbClr val="FFC000"/>
              </a:solidFill>
              <a:latin typeface="Rupee"/>
              <a:cs typeface="Tahoma" pitchFamily="34" charset="0"/>
            </a:endParaRPr>
          </a:p>
          <a:p>
            <a:pPr eaLnBrk="0" hangingPunct="0"/>
            <a:endParaRPr lang="en-US" sz="2400">
              <a:solidFill>
                <a:srgbClr val="FFC000"/>
              </a:solidFill>
              <a:latin typeface="Rupee"/>
              <a:cs typeface="Tahoma" pitchFamily="34" charset="0"/>
            </a:endParaRPr>
          </a:p>
          <a:p>
            <a:pPr eaLnBrk="0" hangingPunct="0">
              <a:lnSpc>
                <a:spcPct val="180000"/>
              </a:lnSpc>
            </a:pPr>
            <a:r>
              <a:rPr lang="en-US" sz="2400">
                <a:solidFill>
                  <a:srgbClr val="FFC000"/>
                </a:solidFill>
                <a:latin typeface="Corbel" pitchFamily="34" charset="0"/>
                <a:cs typeface="Tahoma" pitchFamily="34" charset="0"/>
              </a:rPr>
              <a:t>	09-10 ( Actual)	      	                        13,782</a:t>
            </a:r>
          </a:p>
          <a:p>
            <a:pPr eaLnBrk="0" hangingPunct="0">
              <a:lnSpc>
                <a:spcPct val="180000"/>
              </a:lnSpc>
            </a:pPr>
            <a:r>
              <a:rPr lang="en-US" sz="2400">
                <a:solidFill>
                  <a:srgbClr val="FFC000"/>
                </a:solidFill>
                <a:latin typeface="Corbel" pitchFamily="34" charset="0"/>
                <a:cs typeface="Tahoma" pitchFamily="34" charset="0"/>
              </a:rPr>
              <a:t>	10-11	(Revised estimate) 	        14,213</a:t>
            </a:r>
          </a:p>
          <a:p>
            <a:pPr eaLnBrk="0" hangingPunct="0">
              <a:lnSpc>
                <a:spcPct val="180000"/>
              </a:lnSpc>
            </a:pPr>
            <a:r>
              <a:rPr lang="en-US" sz="2400">
                <a:solidFill>
                  <a:srgbClr val="FFC000"/>
                </a:solidFill>
                <a:latin typeface="Corbel" pitchFamily="34" charset="0"/>
                <a:cs typeface="Tahoma" pitchFamily="34" charset="0"/>
              </a:rPr>
              <a:t>	11-12 (BE)		       	        15,934 (238 m Euros )</a:t>
            </a:r>
          </a:p>
          <a:p>
            <a:pPr eaLnBrk="0" hangingPunct="0">
              <a:lnSpc>
                <a:spcPct val="180000"/>
              </a:lnSpc>
            </a:pPr>
            <a:endParaRPr lang="en-US" sz="2400">
              <a:solidFill>
                <a:srgbClr val="FFC000"/>
              </a:solidFill>
              <a:latin typeface="Corbel" pitchFamily="34" charset="0"/>
              <a:cs typeface="Tahoma" pitchFamily="34" charset="0"/>
            </a:endParaRPr>
          </a:p>
          <a:p>
            <a:pPr eaLnBrk="0" hangingPunct="0">
              <a:lnSpc>
                <a:spcPct val="180000"/>
              </a:lnSpc>
            </a:pPr>
            <a:endParaRPr lang="en-US" sz="2400">
              <a:solidFill>
                <a:srgbClr val="FFC000"/>
              </a:solidFill>
              <a:latin typeface="Corbel" pitchFamily="34" charset="0"/>
              <a:cs typeface="Tahoma" pitchFamily="34" charset="0"/>
            </a:endParaRPr>
          </a:p>
          <a:p>
            <a:pPr eaLnBrk="0" hangingPunct="0">
              <a:lnSpc>
                <a:spcPct val="180000"/>
              </a:lnSpc>
            </a:pPr>
            <a:endParaRPr lang="en-US" sz="2400">
              <a:solidFill>
                <a:srgbClr val="FFC000"/>
              </a:solidFill>
              <a:latin typeface="Corbel" pitchFamily="34" charset="0"/>
              <a:cs typeface="Tahoma" pitchFamily="34" charset="0"/>
            </a:endParaRPr>
          </a:p>
          <a:p>
            <a:pPr eaLnBrk="0" hangingPunct="0"/>
            <a:r>
              <a:rPr lang="en-US" sz="2400">
                <a:solidFill>
                  <a:srgbClr val="FFC000"/>
                </a:solidFill>
                <a:latin typeface="Corbel" pitchFamily="34" charset="0"/>
                <a:cs typeface="Tahoma" pitchFamily="34" charset="0"/>
              </a:rPr>
              <a:t>	</a:t>
            </a:r>
            <a:r>
              <a:rPr lang="en-US">
                <a:solidFill>
                  <a:srgbClr val="FFC000"/>
                </a:solidFill>
                <a:latin typeface="Corbel" pitchFamily="34" charset="0"/>
                <a:cs typeface="Tahoma" pitchFamily="34" charset="0"/>
              </a:rPr>
              <a:t>    </a:t>
            </a:r>
          </a:p>
        </p:txBody>
      </p:sp>
      <p:sp>
        <p:nvSpPr>
          <p:cNvPr id="25602" name="Rectangle 50"/>
          <p:cNvSpPr>
            <a:spLocks noChangeArrowheads="1"/>
          </p:cNvSpPr>
          <p:nvPr/>
        </p:nvSpPr>
        <p:spPr bwMode="auto">
          <a:xfrm>
            <a:off x="0" y="5348288"/>
            <a:ext cx="9144000" cy="0"/>
          </a:xfrm>
          <a:prstGeom prst="rect">
            <a:avLst/>
          </a:prstGeom>
          <a:noFill/>
          <a:ln w="9525">
            <a:noFill/>
            <a:miter lim="800000"/>
            <a:headEnd/>
            <a:tailEnd/>
          </a:ln>
        </p:spPr>
        <p:txBody>
          <a:bodyPr wrap="none" anchor="ctr">
            <a:spAutoFit/>
          </a:bodyPr>
          <a:lstStyle/>
          <a:p>
            <a:pPr eaLnBrk="0" hangingPunct="0"/>
            <a:endParaRPr lang="en-IN">
              <a:latin typeface="Corbel" pitchFamily="34" charset="0"/>
            </a:endParaRPr>
          </a:p>
        </p:txBody>
      </p:sp>
      <p:sp>
        <p:nvSpPr>
          <p:cNvPr id="25603" name="Rectangle 3"/>
          <p:cNvSpPr>
            <a:spLocks noChangeArrowheads="1"/>
          </p:cNvSpPr>
          <p:nvPr/>
        </p:nvSpPr>
        <p:spPr bwMode="auto">
          <a:xfrm>
            <a:off x="3203575" y="6092825"/>
            <a:ext cx="1770063" cy="277813"/>
          </a:xfrm>
          <a:prstGeom prst="rect">
            <a:avLst/>
          </a:prstGeom>
          <a:noFill/>
          <a:ln w="9525">
            <a:noFill/>
            <a:miter lim="800000"/>
            <a:headEnd/>
            <a:tailEnd/>
          </a:ln>
        </p:spPr>
        <p:txBody>
          <a:bodyPr wrap="none">
            <a:spAutoFit/>
          </a:bodyPr>
          <a:lstStyle/>
          <a:p>
            <a:r>
              <a:rPr lang="en-US" sz="1200">
                <a:latin typeface="Corbel" pitchFamily="34" charset="0"/>
              </a:rPr>
              <a:t> OCCUCON- DELHI  2012</a:t>
            </a:r>
            <a:endParaRPr lang="en-IN" sz="1200">
              <a:latin typeface="Corbe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fontAlgn="auto">
              <a:spcAft>
                <a:spcPts val="0"/>
              </a:spcAft>
              <a:defRPr/>
            </a:pPr>
            <a:r>
              <a:rPr lang="en-US" b="1" dirty="0" smtClean="0">
                <a:solidFill>
                  <a:srgbClr val="00FF00"/>
                </a:solidFill>
              </a:rPr>
              <a:t>Health </a:t>
            </a:r>
            <a:r>
              <a:rPr lang="en-US" b="1" dirty="0">
                <a:solidFill>
                  <a:srgbClr val="00FF00"/>
                </a:solidFill>
              </a:rPr>
              <a:t>C</a:t>
            </a:r>
            <a:r>
              <a:rPr lang="en-US" b="1" dirty="0" smtClean="0">
                <a:solidFill>
                  <a:srgbClr val="00FF00"/>
                </a:solidFill>
              </a:rPr>
              <a:t>are Delivery</a:t>
            </a:r>
          </a:p>
        </p:txBody>
      </p:sp>
      <p:sp>
        <p:nvSpPr>
          <p:cNvPr id="8195" name="Rectangle 3"/>
          <p:cNvSpPr>
            <a:spLocks noGrp="1" noChangeArrowheads="1"/>
          </p:cNvSpPr>
          <p:nvPr>
            <p:ph idx="1"/>
          </p:nvPr>
        </p:nvSpPr>
        <p:spPr>
          <a:xfrm>
            <a:off x="914400" y="1784350"/>
            <a:ext cx="7772400" cy="5073650"/>
          </a:xfrm>
        </p:spPr>
        <p:txBody>
          <a:bodyPr>
            <a:normAutofit lnSpcReduction="10000"/>
          </a:bodyPr>
          <a:lstStyle/>
          <a:p>
            <a:pPr marL="411480" fontAlgn="auto">
              <a:lnSpc>
                <a:spcPct val="80000"/>
              </a:lnSpc>
              <a:spcAft>
                <a:spcPts val="0"/>
              </a:spcAft>
              <a:buFont typeface="Wingdings"/>
              <a:buChar char=""/>
              <a:defRPr/>
            </a:pPr>
            <a:r>
              <a:rPr lang="en-US" sz="2400" dirty="0" smtClean="0"/>
              <a:t>OPD Attendance(Annual)          	                :    26.47 million</a:t>
            </a:r>
          </a:p>
          <a:p>
            <a:pPr marL="411480" fontAlgn="auto">
              <a:lnSpc>
                <a:spcPct val="80000"/>
              </a:lnSpc>
              <a:spcAft>
                <a:spcPts val="0"/>
              </a:spcAft>
              <a:buFont typeface="Wingdings"/>
              <a:buChar char=""/>
              <a:defRPr/>
            </a:pPr>
            <a:r>
              <a:rPr lang="en-US" sz="2400" dirty="0" smtClean="0"/>
              <a:t>Indoor patients(Annual)                                   :       4.84 million</a:t>
            </a:r>
          </a:p>
          <a:p>
            <a:pPr marL="411480" fontAlgn="auto">
              <a:lnSpc>
                <a:spcPct val="80000"/>
              </a:lnSpc>
              <a:spcAft>
                <a:spcPts val="0"/>
              </a:spcAft>
              <a:buFontTx/>
              <a:buNone/>
              <a:defRPr/>
            </a:pPr>
            <a:endParaRPr lang="en-US" sz="2400" dirty="0" smtClean="0"/>
          </a:p>
          <a:p>
            <a:pPr marL="411480" fontAlgn="auto">
              <a:lnSpc>
                <a:spcPct val="80000"/>
              </a:lnSpc>
              <a:spcAft>
                <a:spcPts val="0"/>
              </a:spcAft>
              <a:buFont typeface="Wingdings"/>
              <a:buChar char=""/>
              <a:defRPr/>
            </a:pPr>
            <a:r>
              <a:rPr lang="en-US" sz="2400" dirty="0" smtClean="0"/>
              <a:t>Annual Surgical operations(Annual)           :        100,000</a:t>
            </a:r>
          </a:p>
          <a:p>
            <a:pPr marL="411480" fontAlgn="auto">
              <a:lnSpc>
                <a:spcPct val="80000"/>
              </a:lnSpc>
              <a:spcAft>
                <a:spcPts val="0"/>
              </a:spcAft>
              <a:buFont typeface="Wingdings"/>
              <a:buChar char=""/>
              <a:defRPr/>
            </a:pPr>
            <a:r>
              <a:rPr lang="en-US" sz="2400" dirty="0" smtClean="0"/>
              <a:t>Major Surgical Operations(Annual)                        44,229</a:t>
            </a:r>
          </a:p>
          <a:p>
            <a:pPr marL="411480" fontAlgn="auto">
              <a:lnSpc>
                <a:spcPct val="80000"/>
              </a:lnSpc>
              <a:spcAft>
                <a:spcPts val="0"/>
              </a:spcAft>
              <a:buFontTx/>
              <a:buNone/>
              <a:defRPr/>
            </a:pPr>
            <a:endParaRPr lang="en-US" sz="2400" dirty="0" smtClean="0"/>
          </a:p>
          <a:p>
            <a:pPr marL="411480" fontAlgn="auto">
              <a:lnSpc>
                <a:spcPct val="80000"/>
              </a:lnSpc>
              <a:spcAft>
                <a:spcPts val="0"/>
              </a:spcAft>
              <a:buFont typeface="Wingdings"/>
              <a:buChar char=""/>
              <a:defRPr/>
            </a:pPr>
            <a:r>
              <a:rPr lang="en-US" sz="2400" dirty="0" smtClean="0"/>
              <a:t>Maydays lost on account of sickness(Annual)     : 1.74%</a:t>
            </a:r>
          </a:p>
          <a:p>
            <a:pPr marL="411480" fontAlgn="auto">
              <a:lnSpc>
                <a:spcPct val="80000"/>
              </a:lnSpc>
              <a:spcAft>
                <a:spcPts val="0"/>
              </a:spcAft>
              <a:buFontTx/>
              <a:buNone/>
              <a:defRPr/>
            </a:pPr>
            <a:endParaRPr lang="en-US" sz="2400" dirty="0" smtClean="0"/>
          </a:p>
          <a:p>
            <a:pPr marL="411480" fontAlgn="auto">
              <a:lnSpc>
                <a:spcPct val="80000"/>
              </a:lnSpc>
              <a:spcAft>
                <a:spcPts val="0"/>
              </a:spcAft>
              <a:buFont typeface="Wingdings"/>
              <a:buChar char=""/>
              <a:defRPr/>
            </a:pPr>
            <a:r>
              <a:rPr lang="en-US" sz="2400" dirty="0" smtClean="0"/>
              <a:t>Medical examination of Employees(Annual)       : 132,800</a:t>
            </a:r>
          </a:p>
          <a:p>
            <a:pPr marL="411480" fontAlgn="auto">
              <a:lnSpc>
                <a:spcPct val="80000"/>
              </a:lnSpc>
              <a:spcAft>
                <a:spcPts val="0"/>
              </a:spcAft>
              <a:buFont typeface="Wingdings"/>
              <a:buChar char=""/>
              <a:defRPr/>
            </a:pPr>
            <a:r>
              <a:rPr lang="en-US" sz="2400" dirty="0" smtClean="0"/>
              <a:t>Medical examination of Candidates for Employment (Annual)						: 35,103 </a:t>
            </a:r>
          </a:p>
          <a:p>
            <a:pPr marL="411480" fontAlgn="auto">
              <a:lnSpc>
                <a:spcPct val="80000"/>
              </a:lnSpc>
              <a:spcAft>
                <a:spcPts val="0"/>
              </a:spcAft>
              <a:buFont typeface="Wingdings"/>
              <a:buChar char=""/>
              <a:defRPr/>
            </a:pPr>
            <a:endParaRPr lang="en-US" sz="2400" dirty="0" smtClean="0"/>
          </a:p>
          <a:p>
            <a:pPr marL="411480" fontAlgn="auto">
              <a:lnSpc>
                <a:spcPct val="80000"/>
              </a:lnSpc>
              <a:spcAft>
                <a:spcPts val="0"/>
              </a:spcAft>
              <a:buFont typeface="Wingdings"/>
              <a:buChar char=""/>
              <a:defRPr/>
            </a:pPr>
            <a:endParaRPr lang="en-US" sz="2400" dirty="0" smtClean="0"/>
          </a:p>
          <a:p>
            <a:pPr marL="411480" algn="ctr" fontAlgn="auto">
              <a:lnSpc>
                <a:spcPct val="80000"/>
              </a:lnSpc>
              <a:spcAft>
                <a:spcPts val="0"/>
              </a:spcAft>
              <a:buFont typeface="Wingdings"/>
              <a:buNone/>
              <a:defRPr/>
            </a:pPr>
            <a:r>
              <a:rPr lang="en-US" sz="1200" dirty="0" smtClean="0"/>
              <a:t>OCCUCON- DELHI  2012</a:t>
            </a:r>
          </a:p>
          <a:p>
            <a:pPr marL="411480" fontAlgn="auto">
              <a:lnSpc>
                <a:spcPct val="80000"/>
              </a:lnSpc>
              <a:spcAft>
                <a:spcPts val="0"/>
              </a:spcAft>
              <a:buFont typeface="Wingdings"/>
              <a:buChar char=""/>
              <a:defRPr/>
            </a:pPr>
            <a:endParaRPr lang="en-US" sz="2400" dirty="0" smtClean="0"/>
          </a:p>
          <a:p>
            <a:pPr marL="411480" fontAlgn="auto">
              <a:lnSpc>
                <a:spcPct val="80000"/>
              </a:lnSpc>
              <a:spcAft>
                <a:spcPts val="0"/>
              </a:spcAft>
              <a:buFont typeface="Wingdings"/>
              <a:buChar char=""/>
              <a:defRPr/>
            </a:pPr>
            <a:endParaRPr lang="en-US"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Text Box 4"/>
          <p:cNvSpPr txBox="1">
            <a:spLocks noChangeArrowheads="1"/>
          </p:cNvSpPr>
          <p:nvPr/>
        </p:nvSpPr>
        <p:spPr bwMode="auto">
          <a:xfrm>
            <a:off x="250825" y="188913"/>
            <a:ext cx="8607425" cy="7708900"/>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eaLnBrk="0" fontAlgn="auto" hangingPunct="0">
              <a:spcBef>
                <a:spcPct val="50000"/>
              </a:spcBef>
              <a:spcAft>
                <a:spcPts val="0"/>
              </a:spcAft>
              <a:defRPr/>
            </a:pPr>
            <a:r>
              <a:rPr lang="en-US" sz="2400" b="1" u="sng" dirty="0">
                <a:solidFill>
                  <a:srgbClr val="00FF00"/>
                </a:solidFill>
                <a:cs typeface="+mn-cs"/>
              </a:rPr>
              <a:t>TOTAL NUMBER OF BENEFICIARIES :</a:t>
            </a:r>
          </a:p>
          <a:p>
            <a:pPr algn="ctr" eaLnBrk="0" fontAlgn="auto" hangingPunct="0">
              <a:spcBef>
                <a:spcPct val="50000"/>
              </a:spcBef>
              <a:spcAft>
                <a:spcPts val="0"/>
              </a:spcAft>
              <a:defRPr/>
            </a:pPr>
            <a:endParaRPr lang="en-US" sz="2400" b="1" u="sng" dirty="0">
              <a:cs typeface="+mn-cs"/>
            </a:endParaRPr>
          </a:p>
          <a:p>
            <a:pPr marL="457200" indent="-457200" eaLnBrk="0" fontAlgn="auto" hangingPunct="0">
              <a:spcBef>
                <a:spcPct val="50000"/>
              </a:spcBef>
              <a:spcAft>
                <a:spcPts val="0"/>
              </a:spcAft>
              <a:buFont typeface="+mj-lt"/>
              <a:buAutoNum type="arabicPeriod"/>
              <a:defRPr/>
            </a:pPr>
            <a:r>
              <a:rPr lang="en-US" sz="2000" b="1" dirty="0">
                <a:cs typeface="+mn-cs"/>
              </a:rPr>
              <a:t>Total  Number of  Railway Employees   	        :	1.36  million</a:t>
            </a:r>
          </a:p>
          <a:p>
            <a:pPr marL="457200" indent="-457200" eaLnBrk="0" fontAlgn="auto" hangingPunct="0">
              <a:spcBef>
                <a:spcPct val="50000"/>
              </a:spcBef>
              <a:spcAft>
                <a:spcPts val="0"/>
              </a:spcAft>
              <a:defRPr/>
            </a:pPr>
            <a:endParaRPr lang="en-US" sz="2000" b="1" dirty="0">
              <a:cs typeface="+mn-cs"/>
            </a:endParaRPr>
          </a:p>
          <a:p>
            <a:pPr eaLnBrk="0" fontAlgn="auto" hangingPunct="0">
              <a:spcBef>
                <a:spcPct val="50000"/>
              </a:spcBef>
              <a:spcAft>
                <a:spcPts val="0"/>
              </a:spcAft>
              <a:defRPr/>
            </a:pPr>
            <a:r>
              <a:rPr lang="en-US" sz="2000" b="1" dirty="0">
                <a:cs typeface="+mn-cs"/>
              </a:rPr>
              <a:t> 2.  Total Number of  Retired Railway Employees    :	  0.34 million</a:t>
            </a:r>
          </a:p>
          <a:p>
            <a:pPr eaLnBrk="0" fontAlgn="auto" hangingPunct="0">
              <a:spcBef>
                <a:spcPct val="50000"/>
              </a:spcBef>
              <a:spcAft>
                <a:spcPts val="0"/>
              </a:spcAft>
              <a:defRPr/>
            </a:pPr>
            <a:endParaRPr lang="en-US" dirty="0">
              <a:cs typeface="+mn-cs"/>
            </a:endParaRPr>
          </a:p>
          <a:p>
            <a:pPr eaLnBrk="0" fontAlgn="auto" hangingPunct="0">
              <a:spcBef>
                <a:spcPct val="50000"/>
              </a:spcBef>
              <a:spcAft>
                <a:spcPts val="0"/>
              </a:spcAft>
              <a:defRPr/>
            </a:pPr>
            <a:r>
              <a:rPr lang="en-US" dirty="0">
                <a:cs typeface="+mn-cs"/>
              </a:rPr>
              <a:t>      </a:t>
            </a:r>
            <a:r>
              <a:rPr lang="en-US" sz="2000" dirty="0">
                <a:cs typeface="+mn-cs"/>
              </a:rPr>
              <a:t> </a:t>
            </a:r>
            <a:r>
              <a:rPr lang="en-US" sz="2400" b="1" dirty="0">
                <a:cs typeface="+mn-cs"/>
              </a:rPr>
              <a:t>Total beneficiaries: </a:t>
            </a:r>
          </a:p>
          <a:p>
            <a:pPr eaLnBrk="0" fontAlgn="auto" hangingPunct="0">
              <a:spcBef>
                <a:spcPct val="50000"/>
              </a:spcBef>
              <a:spcAft>
                <a:spcPts val="0"/>
              </a:spcAft>
              <a:defRPr/>
            </a:pPr>
            <a:endParaRPr lang="en-US" sz="2400" b="1" dirty="0">
              <a:cs typeface="+mn-cs"/>
            </a:endParaRPr>
          </a:p>
          <a:p>
            <a:pPr eaLnBrk="0" fontAlgn="auto" hangingPunct="0">
              <a:spcBef>
                <a:spcPct val="50000"/>
              </a:spcBef>
              <a:spcAft>
                <a:spcPts val="0"/>
              </a:spcAft>
              <a:defRPr/>
            </a:pPr>
            <a:r>
              <a:rPr lang="en-US" sz="2400" b="1" dirty="0">
                <a:cs typeface="+mn-cs"/>
              </a:rPr>
              <a:t>                      </a:t>
            </a:r>
            <a:r>
              <a:rPr lang="en-US" sz="2000" dirty="0">
                <a:cs typeface="+mn-cs"/>
              </a:rPr>
              <a:t>1.36  million  x 4	                =	  5.44 million</a:t>
            </a:r>
          </a:p>
          <a:p>
            <a:pPr eaLnBrk="0" fontAlgn="auto" hangingPunct="0">
              <a:spcBef>
                <a:spcPct val="50000"/>
              </a:spcBef>
              <a:spcAft>
                <a:spcPts val="0"/>
              </a:spcAft>
              <a:defRPr/>
            </a:pPr>
            <a:r>
              <a:rPr lang="en-US" sz="2000" dirty="0">
                <a:cs typeface="+mn-cs"/>
              </a:rPr>
              <a:t>                           0.34  million  x 2                            =          </a:t>
            </a:r>
            <a:r>
              <a:rPr lang="en-US" sz="2000" u="sng" dirty="0">
                <a:cs typeface="+mn-cs"/>
              </a:rPr>
              <a:t>0.68 million</a:t>
            </a:r>
          </a:p>
          <a:p>
            <a:pPr eaLnBrk="0" fontAlgn="auto" hangingPunct="0">
              <a:spcBef>
                <a:spcPct val="50000"/>
              </a:spcBef>
              <a:spcAft>
                <a:spcPts val="0"/>
              </a:spcAft>
              <a:defRPr/>
            </a:pPr>
            <a:r>
              <a:rPr lang="en-US" sz="2000" dirty="0">
                <a:cs typeface="+mn-cs"/>
              </a:rPr>
              <a:t>                                         T OTAL                            =          </a:t>
            </a:r>
            <a:r>
              <a:rPr lang="en-US" sz="2000" u="sng" dirty="0">
                <a:cs typeface="+mn-cs"/>
              </a:rPr>
              <a:t>6.12 million</a:t>
            </a:r>
            <a:r>
              <a:rPr lang="en-US" sz="2000" dirty="0">
                <a:latin typeface="+mn-lt"/>
                <a:cs typeface="+mn-cs"/>
              </a:rPr>
              <a:t> </a:t>
            </a:r>
          </a:p>
          <a:p>
            <a:pPr eaLnBrk="0" fontAlgn="auto" hangingPunct="0">
              <a:spcBef>
                <a:spcPct val="50000"/>
              </a:spcBef>
              <a:spcAft>
                <a:spcPts val="0"/>
              </a:spcAft>
              <a:defRPr/>
            </a:pPr>
            <a:endParaRPr lang="en-US" sz="2000" dirty="0">
              <a:latin typeface="+mn-lt"/>
              <a:cs typeface="+mn-cs"/>
            </a:endParaRPr>
          </a:p>
          <a:p>
            <a:pPr algn="ctr" eaLnBrk="0" fontAlgn="auto" hangingPunct="0">
              <a:spcBef>
                <a:spcPct val="50000"/>
              </a:spcBef>
              <a:spcAft>
                <a:spcPts val="0"/>
              </a:spcAft>
              <a:defRPr/>
            </a:pPr>
            <a:r>
              <a:rPr lang="en-US" sz="1200" dirty="0">
                <a:latin typeface="+mn-lt"/>
                <a:cs typeface="+mn-cs"/>
              </a:rPr>
              <a:t>OCCUCON- DELHI  2012</a:t>
            </a:r>
            <a:endParaRPr lang="en-US" sz="1200" u="sng" dirty="0">
              <a:cs typeface="+mn-cs"/>
            </a:endParaRPr>
          </a:p>
          <a:p>
            <a:pPr eaLnBrk="0" fontAlgn="auto" hangingPunct="0">
              <a:spcBef>
                <a:spcPct val="50000"/>
              </a:spcBef>
              <a:spcAft>
                <a:spcPts val="0"/>
              </a:spcAft>
              <a:defRPr/>
            </a:pPr>
            <a:endParaRPr lang="en-US" sz="2000" u="sng" dirty="0">
              <a:cs typeface="+mn-cs"/>
            </a:endParaRPr>
          </a:p>
          <a:p>
            <a:pPr eaLnBrk="0" fontAlgn="auto" hangingPunct="0">
              <a:spcBef>
                <a:spcPct val="50000"/>
              </a:spcBef>
              <a:spcAft>
                <a:spcPts val="0"/>
              </a:spcAft>
              <a:defRPr/>
            </a:pPr>
            <a:endParaRPr lang="en-US" sz="2000" u="sng" dirty="0">
              <a:cs typeface="+mn-cs"/>
            </a:endParaRPr>
          </a:p>
          <a:p>
            <a:pPr eaLnBrk="0" fontAlgn="auto" hangingPunct="0">
              <a:spcBef>
                <a:spcPct val="50000"/>
              </a:spcBef>
              <a:spcAft>
                <a:spcPts val="0"/>
              </a:spcAft>
              <a:defRPr/>
            </a:pPr>
            <a:r>
              <a:rPr lang="en-US" sz="2000" u="sng" dirty="0">
                <a:cs typeface="+mn-cs"/>
              </a:rPr>
              <a:t> </a:t>
            </a:r>
          </a:p>
        </p:txBody>
      </p:sp>
      <p:pic>
        <p:nvPicPr>
          <p:cNvPr id="29698" name="Picture 1"/>
          <p:cNvPicPr>
            <a:picLocks noChangeAspect="1" noChangeArrowheads="1"/>
          </p:cNvPicPr>
          <p:nvPr/>
        </p:nvPicPr>
        <p:blipFill>
          <a:blip r:embed="rId3" cstate="print"/>
          <a:srcRect/>
          <a:stretch>
            <a:fillRect/>
          </a:stretch>
        </p:blipFill>
        <p:spPr bwMode="auto">
          <a:xfrm>
            <a:off x="7324725" y="6229350"/>
            <a:ext cx="1819275" cy="628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fontAlgn="auto">
              <a:spcAft>
                <a:spcPts val="0"/>
              </a:spcAft>
              <a:defRPr/>
            </a:pPr>
            <a:r>
              <a:rPr lang="en-US" b="1" dirty="0" smtClean="0">
                <a:solidFill>
                  <a:srgbClr val="00FF00"/>
                </a:solidFill>
              </a:rPr>
              <a:t>INDIAN RAILWAYS</a:t>
            </a:r>
          </a:p>
        </p:txBody>
      </p:sp>
      <p:sp>
        <p:nvSpPr>
          <p:cNvPr id="10243" name="Rectangle 3"/>
          <p:cNvSpPr>
            <a:spLocks noGrp="1" noChangeArrowheads="1"/>
          </p:cNvSpPr>
          <p:nvPr>
            <p:ph idx="1"/>
          </p:nvPr>
        </p:nvSpPr>
        <p:spPr>
          <a:xfrm>
            <a:off x="457200" y="1600200"/>
            <a:ext cx="8229600" cy="5257800"/>
          </a:xfrm>
        </p:spPr>
        <p:txBody>
          <a:bodyPr>
            <a:normAutofit lnSpcReduction="10000"/>
          </a:bodyPr>
          <a:lstStyle/>
          <a:p>
            <a:pPr marL="411480" algn="just" fontAlgn="auto">
              <a:spcAft>
                <a:spcPts val="0"/>
              </a:spcAft>
              <a:buNone/>
              <a:defRPr/>
            </a:pPr>
            <a:r>
              <a:rPr lang="en-US" sz="2800" dirty="0" smtClean="0">
                <a:solidFill>
                  <a:schemeClr val="accent3"/>
                </a:solidFill>
              </a:rPr>
              <a:t>    Official Member of UIC (International Union of Railways) and UIMC (International Union of Railway Medical Services).</a:t>
            </a:r>
          </a:p>
          <a:p>
            <a:pPr marL="411480" algn="just" fontAlgn="auto">
              <a:spcAft>
                <a:spcPts val="0"/>
              </a:spcAft>
              <a:buFont typeface="Wingdings"/>
              <a:buChar char=""/>
              <a:defRPr/>
            </a:pPr>
            <a:endParaRPr lang="en-US" sz="2800" dirty="0" smtClean="0">
              <a:solidFill>
                <a:schemeClr val="accent3"/>
              </a:solidFill>
            </a:endParaRPr>
          </a:p>
          <a:p>
            <a:pPr marL="411480" algn="just" fontAlgn="auto">
              <a:spcAft>
                <a:spcPts val="0"/>
              </a:spcAft>
              <a:buNone/>
              <a:defRPr/>
            </a:pPr>
            <a:r>
              <a:rPr lang="en-US" sz="2800" dirty="0" smtClean="0">
                <a:solidFill>
                  <a:schemeClr val="accent3"/>
                </a:solidFill>
              </a:rPr>
              <a:t>    Largest Employer (More than 1.36 million full-time regular employees) under Single Management in the World</a:t>
            </a:r>
          </a:p>
          <a:p>
            <a:pPr marL="411480" algn="just" fontAlgn="auto">
              <a:spcAft>
                <a:spcPts val="0"/>
              </a:spcAft>
              <a:buFont typeface="Wingdings"/>
              <a:buChar char=""/>
              <a:defRPr/>
            </a:pPr>
            <a:endParaRPr lang="en-US" sz="2800" dirty="0" smtClean="0">
              <a:solidFill>
                <a:schemeClr val="accent3"/>
              </a:solidFill>
            </a:endParaRPr>
          </a:p>
          <a:p>
            <a:pPr marL="411480" fontAlgn="auto">
              <a:spcAft>
                <a:spcPts val="0"/>
              </a:spcAft>
              <a:buNone/>
              <a:defRPr/>
            </a:pPr>
            <a:r>
              <a:rPr lang="en-US" sz="2800" dirty="0" smtClean="0">
                <a:solidFill>
                  <a:schemeClr val="accent3"/>
                </a:solidFill>
              </a:rPr>
              <a:t>   Largest Integrated Occupational Health Service under Single Management in the World.</a:t>
            </a:r>
          </a:p>
          <a:p>
            <a:pPr marL="411480" fontAlgn="auto">
              <a:spcAft>
                <a:spcPts val="0"/>
              </a:spcAft>
              <a:buFont typeface="Wingdings"/>
              <a:buNone/>
              <a:defRPr/>
            </a:pPr>
            <a:r>
              <a:rPr lang="en-US" sz="2800" dirty="0" smtClean="0">
                <a:solidFill>
                  <a:schemeClr val="accent3"/>
                </a:solidFill>
              </a:rPr>
              <a:t> </a:t>
            </a:r>
            <a:endParaRPr lang="en-US" sz="1200" dirty="0" smtClean="0">
              <a:solidFill>
                <a:schemeClr val="accent3"/>
              </a:solidFill>
            </a:endParaRPr>
          </a:p>
          <a:p>
            <a:pPr marL="411480" algn="ctr" fontAlgn="auto">
              <a:spcAft>
                <a:spcPts val="0"/>
              </a:spcAft>
              <a:buFont typeface="Wingdings"/>
              <a:buChar char=""/>
              <a:defRPr/>
            </a:pPr>
            <a:r>
              <a:rPr lang="en-US" sz="1200" dirty="0" smtClean="0"/>
              <a:t>OCCUCON- DELHI  2012</a:t>
            </a:r>
            <a:endParaRPr lang="en-US" sz="1200" dirty="0" smtClean="0">
              <a:solidFill>
                <a:schemeClr val="accent3"/>
              </a:solidFill>
            </a:endParaRPr>
          </a:p>
          <a:p>
            <a:pPr marL="411480" algn="just" fontAlgn="auto">
              <a:spcAft>
                <a:spcPts val="0"/>
              </a:spcAft>
              <a:buFont typeface="Wingdings"/>
              <a:buChar char=""/>
              <a:defRPr/>
            </a:pPr>
            <a:endParaRPr lang="en-US" sz="2800" dirty="0" smtClean="0">
              <a:solidFill>
                <a:schemeClr val="accent3"/>
              </a:solidFill>
            </a:endParaRPr>
          </a:p>
          <a:p>
            <a:pPr marL="411480" algn="just" fontAlgn="auto">
              <a:spcAft>
                <a:spcPts val="0"/>
              </a:spcAft>
              <a:buFont typeface="Wingdings"/>
              <a:buChar char=""/>
              <a:defRPr/>
            </a:pPr>
            <a:endParaRPr lang="en-US" sz="2800" dirty="0" smtClean="0">
              <a:solidFill>
                <a:schemeClr val="accent3"/>
              </a:solidFill>
            </a:endParaRPr>
          </a:p>
          <a:p>
            <a:pPr marL="411480" fontAlgn="auto">
              <a:spcAft>
                <a:spcPts val="0"/>
              </a:spcAft>
              <a:buFont typeface="Wingdings"/>
              <a:buChar char=""/>
              <a:defRPr/>
            </a:pPr>
            <a:endParaRPr lang="en-US" dirty="0" smtClean="0">
              <a:solidFill>
                <a:schemeClr val="accent3"/>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IN" dirty="0" smtClean="0">
                <a:solidFill>
                  <a:schemeClr val="tx2">
                    <a:satMod val="200000"/>
                  </a:schemeClr>
                </a:solidFill>
              </a:rPr>
              <a:t>STAKE HOLDERS – </a:t>
            </a:r>
            <a:r>
              <a:rPr lang="en-IN" sz="2000" dirty="0" smtClean="0">
                <a:solidFill>
                  <a:schemeClr val="tx2">
                    <a:satMod val="200000"/>
                  </a:schemeClr>
                </a:solidFill>
              </a:rPr>
              <a:t>A SEAMLESS INTEGRATION</a:t>
            </a:r>
            <a:endParaRPr lang="en-IN" sz="2000" dirty="0">
              <a:solidFill>
                <a:schemeClr val="tx2">
                  <a:satMod val="200000"/>
                </a:schemeClr>
              </a:solidFill>
            </a:endParaRPr>
          </a:p>
        </p:txBody>
      </p:sp>
      <p:sp>
        <p:nvSpPr>
          <p:cNvPr id="3" name="Content Placeholder 2"/>
          <p:cNvSpPr>
            <a:spLocks noGrp="1"/>
          </p:cNvSpPr>
          <p:nvPr>
            <p:ph idx="1"/>
          </p:nvPr>
        </p:nvSpPr>
        <p:spPr>
          <a:xfrm>
            <a:off x="914400" y="1784350"/>
            <a:ext cx="7772400" cy="4884738"/>
          </a:xfrm>
        </p:spPr>
        <p:txBody>
          <a:bodyPr>
            <a:normAutofit fontScale="70000" lnSpcReduction="20000"/>
          </a:bodyPr>
          <a:lstStyle/>
          <a:p>
            <a:pPr marL="411480" fontAlgn="auto">
              <a:spcAft>
                <a:spcPts val="0"/>
              </a:spcAft>
              <a:buFont typeface="Wingdings"/>
              <a:buChar char=""/>
              <a:defRPr/>
            </a:pPr>
            <a:r>
              <a:rPr lang="en-IN" dirty="0" smtClean="0">
                <a:solidFill>
                  <a:schemeClr val="accent3"/>
                </a:solidFill>
              </a:rPr>
              <a:t>THE INDIAN RAILWAYS </a:t>
            </a:r>
            <a:r>
              <a:rPr lang="en-IN" dirty="0" smtClean="0"/>
              <a:t>–TO INCREASE PRODUCTIVITY, HAVE MOTIVATED EMPLOYEE AS  THEY ARE SKILLED AND EXPENSIVE,EMP.WELFARE</a:t>
            </a:r>
          </a:p>
          <a:p>
            <a:pPr marL="411480" fontAlgn="auto">
              <a:spcAft>
                <a:spcPts val="0"/>
              </a:spcAft>
              <a:buFont typeface="Wingdings"/>
              <a:buChar char=""/>
              <a:defRPr/>
            </a:pPr>
            <a:r>
              <a:rPr lang="en-IN" dirty="0" smtClean="0">
                <a:solidFill>
                  <a:schemeClr val="accent3"/>
                </a:solidFill>
              </a:rPr>
              <a:t>EMPLOYEE- </a:t>
            </a:r>
            <a:r>
              <a:rPr lang="en-IN" dirty="0" smtClean="0"/>
              <a:t>HEALTHY ENVRON TO KEEP HIM HEALTHY AND FIT</a:t>
            </a:r>
          </a:p>
          <a:p>
            <a:pPr marL="411480" fontAlgn="auto">
              <a:spcAft>
                <a:spcPts val="0"/>
              </a:spcAft>
              <a:buFont typeface="Wingdings"/>
              <a:buChar char=""/>
              <a:defRPr/>
            </a:pPr>
            <a:r>
              <a:rPr lang="en-IN" dirty="0" smtClean="0">
                <a:solidFill>
                  <a:schemeClr val="accent3"/>
                </a:solidFill>
              </a:rPr>
              <a:t>CURATIVE  HEALTH  PROVIDE</a:t>
            </a:r>
            <a:r>
              <a:rPr lang="en-IN" dirty="0" smtClean="0">
                <a:solidFill>
                  <a:schemeClr val="bg1"/>
                </a:solidFill>
              </a:rPr>
              <a:t>R</a:t>
            </a:r>
            <a:r>
              <a:rPr lang="en-IN" dirty="0" smtClean="0"/>
              <a:t>- EARLY TREATMENT,ALL EFFORT TO MAKE HIM FIT FOR ORIGINAL JOB,COUNSELLING</a:t>
            </a:r>
          </a:p>
          <a:p>
            <a:pPr marL="411480" fontAlgn="auto">
              <a:spcAft>
                <a:spcPts val="0"/>
              </a:spcAft>
              <a:buFont typeface="Wingdings"/>
              <a:buChar char=""/>
              <a:defRPr/>
            </a:pPr>
            <a:r>
              <a:rPr lang="en-IN" dirty="0" smtClean="0">
                <a:solidFill>
                  <a:schemeClr val="accent3"/>
                </a:solidFill>
              </a:rPr>
              <a:t>OCCUPATIONAL HEALTH  PROVIDER</a:t>
            </a:r>
            <a:r>
              <a:rPr lang="en-IN" dirty="0" smtClean="0">
                <a:solidFill>
                  <a:schemeClr val="bg1"/>
                </a:solidFill>
              </a:rPr>
              <a:t> </a:t>
            </a:r>
            <a:r>
              <a:rPr lang="en-IN" dirty="0" smtClean="0"/>
              <a:t>- KEEP HIGHLY SKILLED EMP FIT  FOR JOB,REDUCE MANDAYS LOSS,AWARENESS AND PREVENTIVE PROG..</a:t>
            </a:r>
          </a:p>
          <a:p>
            <a:pPr marL="411480" fontAlgn="auto">
              <a:spcAft>
                <a:spcPts val="0"/>
              </a:spcAft>
              <a:buFont typeface="Wingdings"/>
              <a:buChar char=""/>
              <a:defRPr/>
            </a:pPr>
            <a:r>
              <a:rPr lang="en-IN" dirty="0" smtClean="0">
                <a:solidFill>
                  <a:schemeClr val="accent3"/>
                </a:solidFill>
              </a:rPr>
              <a:t>TRADE UNION</a:t>
            </a:r>
            <a:r>
              <a:rPr lang="en-IN" dirty="0" smtClean="0">
                <a:solidFill>
                  <a:schemeClr val="bg1"/>
                </a:solidFill>
              </a:rPr>
              <a:t>S</a:t>
            </a:r>
            <a:r>
              <a:rPr lang="en-IN" dirty="0" smtClean="0"/>
              <a:t>-EMP.WELFARE,AWARENESS PROG.,HELP IR TO MEET CORPORATE GOALS</a:t>
            </a:r>
          </a:p>
          <a:p>
            <a:pPr marL="411480" fontAlgn="auto">
              <a:spcAft>
                <a:spcPts val="0"/>
              </a:spcAft>
              <a:buFont typeface="Wingdings"/>
              <a:buChar char=""/>
              <a:defRPr/>
            </a:pPr>
            <a:r>
              <a:rPr lang="en-IN" dirty="0" smtClean="0">
                <a:solidFill>
                  <a:schemeClr val="accent3"/>
                </a:solidFill>
              </a:rPr>
              <a:t>VARIOUS LEGISLATIONS </a:t>
            </a:r>
            <a:r>
              <a:rPr lang="en-IN" dirty="0" smtClean="0"/>
              <a:t>E.G. FACTORY ACT, WORKMAN’S COMPENSATION ACT ETC.</a:t>
            </a:r>
            <a:r>
              <a:rPr lang="en-US" dirty="0" smtClean="0"/>
              <a:t> </a:t>
            </a:r>
          </a:p>
          <a:p>
            <a:pPr marL="411480" fontAlgn="auto">
              <a:spcAft>
                <a:spcPts val="0"/>
              </a:spcAft>
              <a:buFont typeface="Wingdings"/>
              <a:buChar char=""/>
              <a:defRPr/>
            </a:pPr>
            <a:endParaRPr lang="en-US" sz="3200" dirty="0" smtClean="0"/>
          </a:p>
          <a:p>
            <a:pPr marL="411480" algn="ctr" fontAlgn="auto">
              <a:spcAft>
                <a:spcPts val="0"/>
              </a:spcAft>
              <a:buFont typeface="Wingdings"/>
              <a:buNone/>
              <a:defRPr/>
            </a:pPr>
            <a:r>
              <a:rPr lang="en-US" sz="1700" dirty="0" smtClean="0"/>
              <a:t>OCCUCON- DELHI  2012</a:t>
            </a:r>
            <a:endParaRPr lang="en-IN" sz="1700" dirty="0" smtClean="0"/>
          </a:p>
          <a:p>
            <a:pPr marL="411480" fontAlgn="auto">
              <a:spcAft>
                <a:spcPts val="0"/>
              </a:spcAft>
              <a:buFont typeface="Wingdings"/>
              <a:buChar char=""/>
              <a:defRPr/>
            </a:pPr>
            <a:endParaRPr lang="en-IN" dirty="0" smtClean="0"/>
          </a:p>
          <a:p>
            <a:pPr marL="411480" fontAlgn="auto">
              <a:spcAft>
                <a:spcPts val="0"/>
              </a:spcAft>
              <a:buFont typeface="Wingdings"/>
              <a:buChar char=""/>
              <a:defRPr/>
            </a:pP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IN" dirty="0" smtClean="0">
                <a:solidFill>
                  <a:schemeClr val="tx2">
                    <a:satMod val="200000"/>
                  </a:schemeClr>
                </a:solidFill>
              </a:rPr>
              <a:t>INTEGRATION - </a:t>
            </a:r>
            <a:r>
              <a:rPr lang="en-IN" dirty="0" smtClean="0">
                <a:solidFill>
                  <a:schemeClr val="accent3"/>
                </a:solidFill>
              </a:rPr>
              <a:t>OCCUPATIONAL</a:t>
            </a:r>
            <a:br>
              <a:rPr lang="en-IN" dirty="0" smtClean="0">
                <a:solidFill>
                  <a:schemeClr val="accent3"/>
                </a:solidFill>
              </a:rPr>
            </a:br>
            <a:r>
              <a:rPr lang="en-IN" dirty="0" smtClean="0">
                <a:solidFill>
                  <a:schemeClr val="tx2">
                    <a:satMod val="200000"/>
                  </a:schemeClr>
                </a:solidFill>
              </a:rPr>
              <a:t> </a:t>
            </a:r>
            <a:endParaRPr lang="en-IN" dirty="0">
              <a:solidFill>
                <a:schemeClr val="tx2">
                  <a:satMod val="200000"/>
                </a:schemeClr>
              </a:solidFill>
            </a:endParaRPr>
          </a:p>
        </p:txBody>
      </p:sp>
      <p:sp>
        <p:nvSpPr>
          <p:cNvPr id="33794" name="Content Placeholder 2"/>
          <p:cNvSpPr>
            <a:spLocks noGrp="1"/>
          </p:cNvSpPr>
          <p:nvPr>
            <p:ph idx="1"/>
          </p:nvPr>
        </p:nvSpPr>
        <p:spPr>
          <a:xfrm>
            <a:off x="899592" y="1484784"/>
            <a:ext cx="7772400" cy="4572000"/>
          </a:xfrm>
        </p:spPr>
        <p:txBody>
          <a:bodyPr/>
          <a:lstStyle/>
          <a:p>
            <a:pPr>
              <a:buFont typeface="Wingdings" pitchFamily="2" charset="2"/>
              <a:buNone/>
            </a:pPr>
            <a:r>
              <a:rPr lang="en-IN" dirty="0" smtClean="0">
                <a:solidFill>
                  <a:srgbClr val="FFFF00"/>
                </a:solidFill>
              </a:rPr>
              <a:t>CATEGORY :</a:t>
            </a:r>
          </a:p>
          <a:p>
            <a:pPr>
              <a:buFont typeface="Wingdings" pitchFamily="2" charset="2"/>
              <a:buNone/>
            </a:pPr>
            <a:r>
              <a:rPr lang="en-IN" sz="2800" dirty="0" smtClean="0"/>
              <a:t>FITNESS IN HIGH SAFETY –ENDANGERS             PASSENGERS AND PUBLIC</a:t>
            </a:r>
          </a:p>
          <a:p>
            <a:pPr>
              <a:buFont typeface="Wingdings" pitchFamily="2" charset="2"/>
              <a:buNone/>
            </a:pPr>
            <a:r>
              <a:rPr lang="en-IN" sz="2800" dirty="0" smtClean="0"/>
              <a:t>MEDIUM SAFETY –ENDANGERS COLLEAGUES AND SELF</a:t>
            </a:r>
          </a:p>
          <a:p>
            <a:pPr>
              <a:buFont typeface="Wingdings" pitchFamily="2" charset="2"/>
              <a:buNone/>
            </a:pPr>
            <a:r>
              <a:rPr lang="en-IN" sz="2800" dirty="0" smtClean="0"/>
              <a:t>LOW SAFETY- THE REST</a:t>
            </a:r>
          </a:p>
          <a:p>
            <a:pPr>
              <a:buFont typeface="Wingdings" pitchFamily="2" charset="2"/>
              <a:buNone/>
            </a:pPr>
            <a:r>
              <a:rPr lang="en-IN" dirty="0" smtClean="0">
                <a:solidFill>
                  <a:srgbClr val="FFFF00"/>
                </a:solidFill>
              </a:rPr>
              <a:t>MEDICAL EXAMINATION:</a:t>
            </a:r>
          </a:p>
          <a:p>
            <a:pPr>
              <a:buFont typeface="Wingdings" pitchFamily="2" charset="2"/>
              <a:buNone/>
            </a:pPr>
            <a:r>
              <a:rPr lang="en-IN" sz="2800" dirty="0" smtClean="0"/>
              <a:t>PRE-PANEL MED.EXAM.</a:t>
            </a:r>
          </a:p>
          <a:p>
            <a:pPr>
              <a:buFont typeface="Wingdings" pitchFamily="2" charset="2"/>
              <a:buNone/>
            </a:pPr>
            <a:r>
              <a:rPr lang="en-IN" sz="2800" dirty="0" smtClean="0"/>
              <a:t>PRE-EMPLOYMENT MED.EXAM.</a:t>
            </a:r>
          </a:p>
          <a:p>
            <a:pPr>
              <a:buFont typeface="Wingdings" pitchFamily="2" charset="2"/>
              <a:buNone/>
            </a:pPr>
            <a:r>
              <a:rPr lang="en-IN" sz="2800" dirty="0" smtClean="0"/>
              <a:t>PERIODICAL MEDICAL EXAMINATION</a:t>
            </a:r>
          </a:p>
          <a:p>
            <a:pPr algn="ctr">
              <a:buFont typeface="Wingdings" pitchFamily="2" charset="2"/>
              <a:buNone/>
            </a:pPr>
            <a:r>
              <a:rPr lang="en-US" sz="1200" dirty="0" smtClean="0"/>
              <a:t>OCCUCON- DELHI  2012</a:t>
            </a:r>
            <a:endParaRPr lang="en-IN" sz="1200" dirty="0" smtClean="0"/>
          </a:p>
          <a:p>
            <a:pPr>
              <a:buFont typeface="Wingdings" pitchFamily="2" charset="2"/>
              <a:buNone/>
            </a:pPr>
            <a:endParaRPr lang="en-IN"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IN" dirty="0" smtClean="0">
                <a:solidFill>
                  <a:schemeClr val="tx2">
                    <a:satMod val="200000"/>
                  </a:schemeClr>
                </a:solidFill>
              </a:rPr>
              <a:t>INTEGRATION -</a:t>
            </a:r>
            <a:r>
              <a:rPr lang="en-IN" dirty="0" smtClean="0">
                <a:solidFill>
                  <a:schemeClr val="accent3"/>
                </a:solidFill>
              </a:rPr>
              <a:t> PREVENTIVE AND PROMOTIVE</a:t>
            </a:r>
            <a:br>
              <a:rPr lang="en-IN" dirty="0" smtClean="0">
                <a:solidFill>
                  <a:schemeClr val="accent3"/>
                </a:solidFill>
              </a:rPr>
            </a:br>
            <a:r>
              <a:rPr lang="en-IN" dirty="0" smtClean="0">
                <a:solidFill>
                  <a:schemeClr val="accent3"/>
                </a:solidFill>
              </a:rPr>
              <a:t/>
            </a:r>
            <a:br>
              <a:rPr lang="en-IN" dirty="0" smtClean="0">
                <a:solidFill>
                  <a:schemeClr val="accent3"/>
                </a:solidFill>
              </a:rPr>
            </a:br>
            <a:endParaRPr lang="en-IN" dirty="0">
              <a:solidFill>
                <a:schemeClr val="tx2">
                  <a:satMod val="200000"/>
                </a:schemeClr>
              </a:solidFill>
            </a:endParaRPr>
          </a:p>
        </p:txBody>
      </p:sp>
      <p:sp>
        <p:nvSpPr>
          <p:cNvPr id="3" name="Content Placeholder 2"/>
          <p:cNvSpPr>
            <a:spLocks noGrp="1"/>
          </p:cNvSpPr>
          <p:nvPr>
            <p:ph idx="1"/>
          </p:nvPr>
        </p:nvSpPr>
        <p:spPr>
          <a:xfrm>
            <a:off x="857250" y="1928813"/>
            <a:ext cx="7772400" cy="4572000"/>
          </a:xfrm>
        </p:spPr>
        <p:txBody>
          <a:bodyPr>
            <a:normAutofit fontScale="92500" lnSpcReduction="10000"/>
          </a:bodyPr>
          <a:lstStyle/>
          <a:p>
            <a:pPr marL="411480" fontAlgn="auto">
              <a:spcAft>
                <a:spcPts val="0"/>
              </a:spcAft>
              <a:buFont typeface="Wingdings"/>
              <a:buNone/>
              <a:defRPr/>
            </a:pPr>
            <a:r>
              <a:rPr lang="en-IN" dirty="0" smtClean="0"/>
              <a:t>HEALTH  INSPECTORS &amp; HEALTH OFFICERS</a:t>
            </a:r>
          </a:p>
          <a:p>
            <a:pPr marL="411480" fontAlgn="auto">
              <a:spcAft>
                <a:spcPts val="0"/>
              </a:spcAft>
              <a:buFont typeface="Wingdings"/>
              <a:buNone/>
              <a:defRPr/>
            </a:pPr>
            <a:r>
              <a:rPr lang="en-IN" dirty="0" smtClean="0">
                <a:solidFill>
                  <a:srgbClr val="FFFF00"/>
                </a:solidFill>
              </a:rPr>
              <a:t>SUPERVISE DRINKING WATER QUALITY</a:t>
            </a:r>
          </a:p>
          <a:p>
            <a:pPr marL="411480" fontAlgn="auto">
              <a:spcAft>
                <a:spcPts val="0"/>
              </a:spcAft>
              <a:buFont typeface="Wingdings"/>
              <a:buNone/>
              <a:defRPr/>
            </a:pPr>
            <a:r>
              <a:rPr lang="en-IN" dirty="0" smtClean="0"/>
              <a:t>FOOD QUALITY</a:t>
            </a:r>
          </a:p>
          <a:p>
            <a:pPr marL="411480" fontAlgn="auto">
              <a:spcAft>
                <a:spcPts val="0"/>
              </a:spcAft>
              <a:buFont typeface="Wingdings"/>
              <a:buNone/>
              <a:defRPr/>
            </a:pPr>
            <a:r>
              <a:rPr lang="en-IN" dirty="0" smtClean="0">
                <a:solidFill>
                  <a:srgbClr val="FFFF00"/>
                </a:solidFill>
              </a:rPr>
              <a:t>SANITATION</a:t>
            </a:r>
          </a:p>
          <a:p>
            <a:pPr marL="411480" fontAlgn="auto">
              <a:spcAft>
                <a:spcPts val="0"/>
              </a:spcAft>
              <a:buFont typeface="Wingdings"/>
              <a:buNone/>
              <a:defRPr/>
            </a:pPr>
            <a:r>
              <a:rPr lang="en-IN" dirty="0" smtClean="0"/>
              <a:t>HEALTH AWARENESS  CAMPS</a:t>
            </a:r>
          </a:p>
          <a:p>
            <a:pPr marL="411480" fontAlgn="auto">
              <a:spcAft>
                <a:spcPts val="0"/>
              </a:spcAft>
              <a:buFont typeface="Wingdings"/>
              <a:buNone/>
              <a:defRPr/>
            </a:pPr>
            <a:r>
              <a:rPr lang="en-IN" dirty="0" smtClean="0">
                <a:solidFill>
                  <a:srgbClr val="FFFF00"/>
                </a:solidFill>
              </a:rPr>
              <a:t>HEALTH CHECKUP CAMPS</a:t>
            </a:r>
          </a:p>
          <a:p>
            <a:pPr marL="411480" fontAlgn="auto">
              <a:spcAft>
                <a:spcPts val="0"/>
              </a:spcAft>
              <a:buFont typeface="Wingdings"/>
              <a:buNone/>
              <a:defRPr/>
            </a:pPr>
            <a:r>
              <a:rPr lang="en-IN" dirty="0" smtClean="0"/>
              <a:t>IMMUNISATIONS – HEPATITIS B, ETC</a:t>
            </a:r>
          </a:p>
          <a:p>
            <a:pPr marL="411480" fontAlgn="auto">
              <a:spcAft>
                <a:spcPts val="0"/>
              </a:spcAft>
              <a:buFont typeface="Wingdings"/>
              <a:buNone/>
              <a:defRPr/>
            </a:pPr>
            <a:r>
              <a:rPr lang="en-IN" dirty="0" smtClean="0">
                <a:solidFill>
                  <a:srgbClr val="FFFF00"/>
                </a:solidFill>
              </a:rPr>
              <a:t>DIETIC  SERVICES</a:t>
            </a:r>
          </a:p>
          <a:p>
            <a:pPr marL="411480" fontAlgn="auto">
              <a:spcAft>
                <a:spcPts val="0"/>
              </a:spcAft>
              <a:buFont typeface="Wingdings"/>
              <a:buNone/>
              <a:defRPr/>
            </a:pPr>
            <a:r>
              <a:rPr lang="en-IN" dirty="0" smtClean="0"/>
              <a:t>PROMOTE  HEALTHY LIFE STYLES</a:t>
            </a:r>
            <a:endParaRPr lang="en-IN" sz="1300" dirty="0" smtClean="0"/>
          </a:p>
          <a:p>
            <a:pPr marL="411480" algn="ctr" fontAlgn="auto">
              <a:spcAft>
                <a:spcPts val="0"/>
              </a:spcAft>
              <a:buFont typeface="Wingdings"/>
              <a:buNone/>
              <a:defRPr/>
            </a:pPr>
            <a:r>
              <a:rPr lang="en-US" sz="1300" dirty="0" smtClean="0"/>
              <a:t>OCCUCON- DELHI  2012</a:t>
            </a:r>
            <a:endParaRPr lang="en-IN" sz="1300" dirty="0" smtClean="0"/>
          </a:p>
          <a:p>
            <a:pPr marL="411480" fontAlgn="auto">
              <a:spcAft>
                <a:spcPts val="0"/>
              </a:spcAft>
              <a:buFont typeface="Wingdings"/>
              <a:buNone/>
              <a:defRPr/>
            </a:pPr>
            <a:endParaRPr lang="en-IN" dirty="0" smtClean="0"/>
          </a:p>
          <a:p>
            <a:pPr marL="411480" fontAlgn="auto">
              <a:spcAft>
                <a:spcPts val="0"/>
              </a:spcAft>
              <a:buFont typeface="Wingdings"/>
              <a:buNone/>
              <a:defRPr/>
            </a:pPr>
            <a:endParaRPr lang="en-IN" dirty="0" smtClean="0"/>
          </a:p>
          <a:p>
            <a:pPr marL="411480" fontAlgn="auto">
              <a:spcAft>
                <a:spcPts val="0"/>
              </a:spcAft>
              <a:buFont typeface="Wingdings"/>
              <a:buNone/>
              <a:defRPr/>
            </a:pPr>
            <a:endParaRPr lang="en-IN" dirty="0" smtClean="0"/>
          </a:p>
          <a:p>
            <a:pPr marL="411480" fontAlgn="auto">
              <a:spcAft>
                <a:spcPts val="0"/>
              </a:spcAft>
              <a:buFont typeface="Wingdings"/>
              <a:buNone/>
              <a:defRPr/>
            </a:pPr>
            <a:endParaRPr lang="en-IN" dirty="0" smtClean="0"/>
          </a:p>
          <a:p>
            <a:pPr marL="411480" fontAlgn="auto">
              <a:spcAft>
                <a:spcPts val="0"/>
              </a:spcAft>
              <a:buFont typeface="Wingdings"/>
              <a:buNone/>
              <a:defRPr/>
            </a:pP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IN" dirty="0" smtClean="0">
                <a:solidFill>
                  <a:schemeClr val="tx2">
                    <a:satMod val="200000"/>
                  </a:schemeClr>
                </a:solidFill>
              </a:rPr>
              <a:t>INTEGRATION -</a:t>
            </a:r>
            <a:r>
              <a:rPr lang="en-IN" dirty="0" smtClean="0">
                <a:solidFill>
                  <a:schemeClr val="accent3"/>
                </a:solidFill>
              </a:rPr>
              <a:t> CURATIVE</a:t>
            </a:r>
            <a:br>
              <a:rPr lang="en-IN" dirty="0" smtClean="0">
                <a:solidFill>
                  <a:schemeClr val="accent3"/>
                </a:solidFill>
              </a:rPr>
            </a:br>
            <a:endParaRPr lang="en-IN" dirty="0">
              <a:solidFill>
                <a:schemeClr val="tx2">
                  <a:satMod val="200000"/>
                </a:schemeClr>
              </a:solidFill>
            </a:endParaRPr>
          </a:p>
        </p:txBody>
      </p:sp>
      <p:sp>
        <p:nvSpPr>
          <p:cNvPr id="35842" name="Content Placeholder 2"/>
          <p:cNvSpPr>
            <a:spLocks noGrp="1"/>
          </p:cNvSpPr>
          <p:nvPr>
            <p:ph idx="1"/>
          </p:nvPr>
        </p:nvSpPr>
        <p:spPr/>
        <p:txBody>
          <a:bodyPr/>
          <a:lstStyle/>
          <a:p>
            <a:pPr>
              <a:buFont typeface="Wingdings" pitchFamily="2" charset="2"/>
              <a:buNone/>
            </a:pPr>
            <a:r>
              <a:rPr lang="en-IN" dirty="0" smtClean="0"/>
              <a:t>- </a:t>
            </a:r>
            <a:r>
              <a:rPr lang="en-IN" dirty="0" smtClean="0">
                <a:solidFill>
                  <a:srgbClr val="FFFF00"/>
                </a:solidFill>
              </a:rPr>
              <a:t>HOSPITALS AND DISPENSARIES</a:t>
            </a:r>
          </a:p>
          <a:p>
            <a:pPr>
              <a:buFont typeface="Wingdings" pitchFamily="2" charset="2"/>
              <a:buNone/>
            </a:pPr>
            <a:r>
              <a:rPr lang="en-IN" dirty="0" smtClean="0"/>
              <a:t>      PRIMARY,</a:t>
            </a:r>
          </a:p>
          <a:p>
            <a:pPr>
              <a:buFont typeface="Wingdings" pitchFamily="2" charset="2"/>
              <a:buNone/>
            </a:pPr>
            <a:r>
              <a:rPr lang="en-IN" dirty="0" smtClean="0"/>
              <a:t>      SECONDARY, AND</a:t>
            </a:r>
          </a:p>
          <a:p>
            <a:pPr>
              <a:buFont typeface="Wingdings" pitchFamily="2" charset="2"/>
              <a:buNone/>
            </a:pPr>
            <a:r>
              <a:rPr lang="en-IN" dirty="0" smtClean="0"/>
              <a:t>      TERTIARY CARE</a:t>
            </a:r>
          </a:p>
          <a:p>
            <a:pPr>
              <a:buFont typeface="Wingdings" pitchFamily="2" charset="2"/>
              <a:buNone/>
            </a:pPr>
            <a:r>
              <a:rPr lang="en-IN" dirty="0" smtClean="0"/>
              <a:t>-</a:t>
            </a:r>
            <a:r>
              <a:rPr lang="en-IN" dirty="0" smtClean="0">
                <a:solidFill>
                  <a:srgbClr val="FFFF00"/>
                </a:solidFill>
              </a:rPr>
              <a:t>HUB AND SPOKE MODEL</a:t>
            </a:r>
          </a:p>
          <a:p>
            <a:pPr>
              <a:buFont typeface="Wingdings" pitchFamily="2" charset="2"/>
              <a:buNone/>
            </a:pPr>
            <a:r>
              <a:rPr lang="en-IN" dirty="0" smtClean="0"/>
              <a:t>-FOR EMERGENCIES-                                                                                  </a:t>
            </a:r>
            <a:r>
              <a:rPr lang="en-IN" dirty="0" smtClean="0">
                <a:solidFill>
                  <a:srgbClr val="FFFF00"/>
                </a:solidFill>
              </a:rPr>
              <a:t>EMPANELLED HOSPITALS</a:t>
            </a:r>
          </a:p>
          <a:p>
            <a:pPr lvl="1" algn="ctr">
              <a:buFont typeface="Wingdings" pitchFamily="2" charset="2"/>
              <a:buNone/>
            </a:pPr>
            <a:r>
              <a:rPr lang="en-US" sz="1200" dirty="0" smtClean="0"/>
              <a:t>OCCUCON-</a:t>
            </a:r>
            <a:r>
              <a:rPr lang="en-US" sz="2800" dirty="0" smtClean="0"/>
              <a:t> </a:t>
            </a:r>
            <a:r>
              <a:rPr lang="en-US" sz="1200" dirty="0" smtClean="0"/>
              <a:t>DELHI  2012</a:t>
            </a:r>
            <a:endParaRPr lang="en-IN" sz="1200" dirty="0" smtClean="0"/>
          </a:p>
          <a:p>
            <a:pPr>
              <a:buFont typeface="Wingdings" pitchFamily="2" charset="2"/>
              <a:buNone/>
            </a:pPr>
            <a:endParaRPr lang="en-IN" sz="1200" dirty="0" smtClean="0"/>
          </a:p>
          <a:p>
            <a:pPr>
              <a:buFont typeface="Wingdings" pitchFamily="2" charset="2"/>
              <a:buNone/>
            </a:pPr>
            <a:endParaRPr lang="en-IN" dirty="0" smtClean="0"/>
          </a:p>
          <a:p>
            <a:pPr>
              <a:buFont typeface="Wingdings" pitchFamily="2" charset="2"/>
              <a:buNone/>
            </a:pPr>
            <a:endParaRPr lang="en-IN"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IN" dirty="0" smtClean="0">
                <a:solidFill>
                  <a:schemeClr val="tx2">
                    <a:satMod val="200000"/>
                  </a:schemeClr>
                </a:solidFill>
              </a:rPr>
              <a:t>INTEGRATION - </a:t>
            </a:r>
            <a:r>
              <a:rPr lang="en-IN" dirty="0" smtClean="0">
                <a:solidFill>
                  <a:schemeClr val="accent3"/>
                </a:solidFill>
              </a:rPr>
              <a:t>ADMINISTRATIVE</a:t>
            </a:r>
            <a:br>
              <a:rPr lang="en-IN" dirty="0" smtClean="0">
                <a:solidFill>
                  <a:schemeClr val="accent3"/>
                </a:solidFill>
              </a:rPr>
            </a:br>
            <a:r>
              <a:rPr lang="en-IN" dirty="0" smtClean="0">
                <a:solidFill>
                  <a:schemeClr val="tx2">
                    <a:satMod val="200000"/>
                  </a:schemeClr>
                </a:solidFill>
              </a:rPr>
              <a:t> </a:t>
            </a:r>
            <a:endParaRPr lang="en-IN" dirty="0">
              <a:solidFill>
                <a:schemeClr val="tx2">
                  <a:satMod val="200000"/>
                </a:schemeClr>
              </a:solidFill>
            </a:endParaRPr>
          </a:p>
        </p:txBody>
      </p:sp>
      <p:sp>
        <p:nvSpPr>
          <p:cNvPr id="3" name="Content Placeholder 2"/>
          <p:cNvSpPr>
            <a:spLocks noGrp="1"/>
          </p:cNvSpPr>
          <p:nvPr>
            <p:ph idx="1"/>
          </p:nvPr>
        </p:nvSpPr>
        <p:spPr>
          <a:xfrm>
            <a:off x="971550" y="1700213"/>
            <a:ext cx="7772400" cy="4572000"/>
          </a:xfrm>
        </p:spPr>
        <p:txBody>
          <a:bodyPr>
            <a:normAutofit fontScale="62500" lnSpcReduction="20000"/>
          </a:bodyPr>
          <a:lstStyle/>
          <a:p>
            <a:pPr marL="411480" fontAlgn="auto">
              <a:spcAft>
                <a:spcPts val="0"/>
              </a:spcAft>
              <a:buFont typeface="Wingdings"/>
              <a:buNone/>
              <a:defRPr/>
            </a:pPr>
            <a:r>
              <a:rPr lang="en-IN" dirty="0" smtClean="0"/>
              <a:t>-RLY. HEALTH  BUDGET FOR INTEGRATED HEALTH  SERVICES</a:t>
            </a:r>
          </a:p>
          <a:p>
            <a:pPr marL="411480" fontAlgn="auto">
              <a:spcAft>
                <a:spcPts val="0"/>
              </a:spcAft>
              <a:buFont typeface="Wingdings"/>
              <a:buNone/>
              <a:defRPr/>
            </a:pPr>
            <a:r>
              <a:rPr lang="en-IN" dirty="0" smtClean="0">
                <a:solidFill>
                  <a:schemeClr val="accent3"/>
                </a:solidFill>
              </a:rPr>
              <a:t>-SEPERATE  CAPITAL  INVESTMENT ON INFRA. AND  EQUIP</a:t>
            </a:r>
            <a:r>
              <a:rPr lang="en-IN" dirty="0" smtClean="0"/>
              <a:t>.</a:t>
            </a:r>
          </a:p>
          <a:p>
            <a:pPr marL="411480" fontAlgn="auto">
              <a:spcAft>
                <a:spcPts val="0"/>
              </a:spcAft>
              <a:buFont typeface="Wingdings"/>
              <a:buNone/>
              <a:defRPr/>
            </a:pPr>
            <a:r>
              <a:rPr lang="en-IN" dirty="0" smtClean="0"/>
              <a:t>-RAILWAY BOARD  ON STAFF WELFARE  HAS A SECY. LEVEL MEMBER STAFF AND DGRHS</a:t>
            </a:r>
          </a:p>
          <a:p>
            <a:pPr marL="411480" fontAlgn="auto">
              <a:spcAft>
                <a:spcPts val="0"/>
              </a:spcAft>
              <a:buFont typeface="Wingdings"/>
              <a:buNone/>
              <a:defRPr/>
            </a:pPr>
            <a:r>
              <a:rPr lang="en-IN" dirty="0" smtClean="0">
                <a:solidFill>
                  <a:schemeClr val="accent3"/>
                </a:solidFill>
              </a:rPr>
              <a:t>-TRADE UNIONS :PNM, SAFETY CAMPS, HOSP. VISITING COMMITTEE,OPINION ON STAFF WELFARE MATTERS,CONDUCT HEALTH AWARENESS PROG.BLOOD DONATION CAMPS</a:t>
            </a:r>
          </a:p>
          <a:p>
            <a:pPr marL="411480" fontAlgn="auto">
              <a:spcAft>
                <a:spcPts val="0"/>
              </a:spcAft>
              <a:buFont typeface="Wingdings"/>
              <a:buNone/>
              <a:defRPr/>
            </a:pPr>
            <a:r>
              <a:rPr lang="en-US" dirty="0" smtClean="0"/>
              <a:t>- PARTICIPATION OF RAILWAY EMPLOYEES IN MANAGEMENT - PREM</a:t>
            </a:r>
            <a:endParaRPr lang="en-IN" dirty="0" smtClean="0"/>
          </a:p>
          <a:p>
            <a:pPr marL="411480" fontAlgn="auto">
              <a:spcAft>
                <a:spcPts val="0"/>
              </a:spcAft>
              <a:buFont typeface="Wingdings"/>
              <a:buNone/>
              <a:defRPr/>
            </a:pPr>
            <a:r>
              <a:rPr lang="en-IN" dirty="0" smtClean="0"/>
              <a:t>-</a:t>
            </a:r>
            <a:r>
              <a:rPr lang="en-IN" dirty="0" smtClean="0">
                <a:solidFill>
                  <a:schemeClr val="accent3"/>
                </a:solidFill>
              </a:rPr>
              <a:t>POLICY ON LONG SICKNESS</a:t>
            </a:r>
          </a:p>
          <a:p>
            <a:pPr marL="411480" fontAlgn="auto">
              <a:spcAft>
                <a:spcPts val="0"/>
              </a:spcAft>
              <a:buFont typeface="Wingdings"/>
              <a:buNone/>
              <a:defRPr/>
            </a:pPr>
            <a:r>
              <a:rPr lang="en-IN" dirty="0" smtClean="0">
                <a:solidFill>
                  <a:schemeClr val="accent3"/>
                </a:solidFill>
              </a:rPr>
              <a:t>-</a:t>
            </a:r>
            <a:r>
              <a:rPr lang="en-IN" dirty="0" smtClean="0"/>
              <a:t>MANDAY LOSS MONITORING</a:t>
            </a:r>
          </a:p>
          <a:p>
            <a:pPr marL="411480" fontAlgn="auto">
              <a:spcAft>
                <a:spcPts val="0"/>
              </a:spcAft>
              <a:buFont typeface="Wingdings"/>
              <a:buNone/>
              <a:defRPr/>
            </a:pPr>
            <a:r>
              <a:rPr lang="en-IN" dirty="0" smtClean="0"/>
              <a:t>-</a:t>
            </a:r>
            <a:r>
              <a:rPr lang="en-IN" dirty="0" smtClean="0">
                <a:solidFill>
                  <a:schemeClr val="accent3"/>
                </a:solidFill>
              </a:rPr>
              <a:t>MORBIDITY AND MORTALITY MEETINGS</a:t>
            </a:r>
          </a:p>
          <a:p>
            <a:pPr marL="411480" fontAlgn="auto">
              <a:spcAft>
                <a:spcPts val="0"/>
              </a:spcAft>
              <a:buFont typeface="Wingdings"/>
              <a:buNone/>
              <a:defRPr/>
            </a:pPr>
            <a:r>
              <a:rPr lang="en-IN" dirty="0" smtClean="0">
                <a:solidFill>
                  <a:schemeClr val="accent3"/>
                </a:solidFill>
              </a:rPr>
              <a:t>-</a:t>
            </a:r>
            <a:r>
              <a:rPr lang="en-IN" dirty="0" smtClean="0"/>
              <a:t>MONTHLY PERFORMANCE REPORT</a:t>
            </a:r>
          </a:p>
          <a:p>
            <a:pPr marL="411480" fontAlgn="auto">
              <a:spcAft>
                <a:spcPts val="0"/>
              </a:spcAft>
              <a:buFont typeface="Wingdings"/>
              <a:buNone/>
              <a:defRPr/>
            </a:pPr>
            <a:r>
              <a:rPr lang="en-IN" dirty="0" smtClean="0"/>
              <a:t>-</a:t>
            </a:r>
            <a:r>
              <a:rPr lang="en-IN" dirty="0" smtClean="0">
                <a:solidFill>
                  <a:schemeClr val="accent3"/>
                </a:solidFill>
              </a:rPr>
              <a:t>QUATERLY CMDS MEETINGS</a:t>
            </a:r>
          </a:p>
          <a:p>
            <a:pPr marL="411480" fontAlgn="auto">
              <a:spcAft>
                <a:spcPts val="0"/>
              </a:spcAft>
              <a:buFont typeface="Wingdings"/>
              <a:buNone/>
              <a:defRPr/>
            </a:pPr>
            <a:endParaRPr lang="en-IN" sz="3200" dirty="0" smtClean="0">
              <a:solidFill>
                <a:schemeClr val="accent3"/>
              </a:solidFill>
            </a:endParaRPr>
          </a:p>
          <a:p>
            <a:pPr marL="411480" algn="ctr" fontAlgn="auto">
              <a:spcAft>
                <a:spcPts val="0"/>
              </a:spcAft>
              <a:buFont typeface="Wingdings"/>
              <a:buNone/>
              <a:defRPr/>
            </a:pPr>
            <a:r>
              <a:rPr lang="en-US" sz="1900" dirty="0" smtClean="0"/>
              <a:t>OCCUCON- DELHI  2012</a:t>
            </a:r>
            <a:endParaRPr lang="en-IN" sz="1900" dirty="0" smtClean="0"/>
          </a:p>
          <a:p>
            <a:pPr marL="411480" fontAlgn="auto">
              <a:spcAft>
                <a:spcPts val="0"/>
              </a:spcAft>
              <a:buFont typeface="Wingdings"/>
              <a:buNone/>
              <a:defRPr/>
            </a:pPr>
            <a:endParaRPr lang="en-IN" dirty="0" smtClean="0">
              <a:solidFill>
                <a:schemeClr val="accent3"/>
              </a:solidFill>
            </a:endParaRPr>
          </a:p>
          <a:p>
            <a:pPr marL="411480" fontAlgn="auto">
              <a:spcAft>
                <a:spcPts val="0"/>
              </a:spcAft>
              <a:buFont typeface="Wingdings"/>
              <a:buNone/>
              <a:defRPr/>
            </a:pPr>
            <a:endParaRPr lang="en-IN" dirty="0" smtClean="0">
              <a:solidFill>
                <a:schemeClr val="accent3"/>
              </a:solidFill>
            </a:endParaRPr>
          </a:p>
          <a:p>
            <a:pPr marL="411480" fontAlgn="auto">
              <a:spcAft>
                <a:spcPts val="0"/>
              </a:spcAft>
              <a:buFont typeface="Wingdings"/>
              <a:buNone/>
              <a:defRPr/>
            </a:pPr>
            <a:endParaRPr lang="en-IN" dirty="0" smtClean="0">
              <a:solidFill>
                <a:schemeClr val="accent3"/>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IN" dirty="0" smtClean="0">
                <a:solidFill>
                  <a:schemeClr val="tx2">
                    <a:satMod val="200000"/>
                  </a:schemeClr>
                </a:solidFill>
              </a:rPr>
              <a:t>INTEGRATION </a:t>
            </a:r>
            <a:r>
              <a:rPr lang="en-IN" dirty="0" smtClean="0">
                <a:solidFill>
                  <a:schemeClr val="accent3"/>
                </a:solidFill>
              </a:rPr>
              <a:t>ADMINISTRATIVE</a:t>
            </a:r>
            <a:br>
              <a:rPr lang="en-IN" dirty="0" smtClean="0">
                <a:solidFill>
                  <a:schemeClr val="accent3"/>
                </a:solidFill>
              </a:rPr>
            </a:br>
            <a:endParaRPr lang="en-US" dirty="0" smtClean="0">
              <a:solidFill>
                <a:srgbClr val="00FF00"/>
              </a:solidFill>
            </a:endParaRPr>
          </a:p>
        </p:txBody>
      </p:sp>
      <p:sp>
        <p:nvSpPr>
          <p:cNvPr id="13315" name="Content Placeholder 2"/>
          <p:cNvSpPr>
            <a:spLocks noGrp="1"/>
          </p:cNvSpPr>
          <p:nvPr>
            <p:ph idx="1"/>
          </p:nvPr>
        </p:nvSpPr>
        <p:spPr/>
        <p:txBody>
          <a:bodyPr>
            <a:normAutofit lnSpcReduction="10000"/>
          </a:bodyPr>
          <a:lstStyle/>
          <a:p>
            <a:pPr marL="411480" fontAlgn="auto">
              <a:lnSpc>
                <a:spcPct val="80000"/>
              </a:lnSpc>
              <a:spcAft>
                <a:spcPts val="0"/>
              </a:spcAft>
              <a:buFont typeface="Wingdings"/>
              <a:buChar char=""/>
              <a:defRPr/>
            </a:pPr>
            <a:r>
              <a:rPr lang="en-IN" sz="2400" dirty="0" smtClean="0">
                <a:solidFill>
                  <a:srgbClr val="FFFF00"/>
                </a:solidFill>
              </a:rPr>
              <a:t>Railway  Minister's, GM’S, and CMD’S Annual  awards  for Best Performance  at  </a:t>
            </a:r>
            <a:r>
              <a:rPr lang="en-IN" sz="2400" dirty="0" err="1" smtClean="0">
                <a:solidFill>
                  <a:srgbClr val="FFFF00"/>
                </a:solidFill>
              </a:rPr>
              <a:t>Zonal</a:t>
            </a:r>
            <a:r>
              <a:rPr lang="en-IN" sz="2400" dirty="0" smtClean="0">
                <a:solidFill>
                  <a:srgbClr val="FFFF00"/>
                </a:solidFill>
              </a:rPr>
              <a:t>, Divisional  and  Dispensary  level  respectively  and Individual  Awards  for  BEST WORKERS </a:t>
            </a:r>
          </a:p>
          <a:p>
            <a:pPr marL="411480" fontAlgn="auto">
              <a:lnSpc>
                <a:spcPct val="80000"/>
              </a:lnSpc>
              <a:spcAft>
                <a:spcPts val="0"/>
              </a:spcAft>
              <a:buFont typeface="Wingdings"/>
              <a:buChar char=""/>
              <a:defRPr/>
            </a:pPr>
            <a:endParaRPr lang="en-IN" sz="2400" dirty="0" smtClean="0">
              <a:solidFill>
                <a:schemeClr val="accent3"/>
              </a:solidFill>
            </a:endParaRPr>
          </a:p>
          <a:p>
            <a:pPr marL="411480" fontAlgn="auto">
              <a:lnSpc>
                <a:spcPct val="80000"/>
              </a:lnSpc>
              <a:spcAft>
                <a:spcPts val="0"/>
              </a:spcAft>
              <a:buFont typeface="Wingdings"/>
              <a:buChar char=""/>
              <a:defRPr/>
            </a:pPr>
            <a:r>
              <a:rPr lang="en-US" sz="2400" dirty="0" smtClean="0"/>
              <a:t>Ministry of Railways’ Approval for 90% reimbursement of Membership Fees of Indian Association of Occupational Health(IAOH) in Oct. 2009 to all Medical Officers  .</a:t>
            </a:r>
          </a:p>
          <a:p>
            <a:pPr marL="411480" fontAlgn="auto">
              <a:lnSpc>
                <a:spcPct val="80000"/>
              </a:lnSpc>
              <a:spcAft>
                <a:spcPts val="0"/>
              </a:spcAft>
              <a:buFont typeface="Wingdings"/>
              <a:buChar char=""/>
              <a:defRPr/>
            </a:pPr>
            <a:endParaRPr lang="en-US" sz="2400" dirty="0" smtClean="0">
              <a:solidFill>
                <a:srgbClr val="FFFF00"/>
              </a:solidFill>
            </a:endParaRPr>
          </a:p>
          <a:p>
            <a:pPr marL="411480" fontAlgn="auto">
              <a:lnSpc>
                <a:spcPct val="80000"/>
              </a:lnSpc>
              <a:spcAft>
                <a:spcPts val="0"/>
              </a:spcAft>
              <a:buFont typeface="Wingdings"/>
              <a:buChar char=""/>
              <a:defRPr/>
            </a:pPr>
            <a:r>
              <a:rPr lang="en-US" sz="2400" dirty="0" smtClean="0">
                <a:solidFill>
                  <a:srgbClr val="FFFF00"/>
                </a:solidFill>
              </a:rPr>
              <a:t>Ministry of Railways’ Approval for 90% reimbursement of Membership Fees of International Commission on Occupational Health(ICOH) in 2010 to all Medical Officers.</a:t>
            </a:r>
          </a:p>
          <a:p>
            <a:pPr marL="411480" algn="ctr" fontAlgn="auto">
              <a:lnSpc>
                <a:spcPct val="80000"/>
              </a:lnSpc>
              <a:spcAft>
                <a:spcPts val="0"/>
              </a:spcAft>
              <a:buFont typeface="Wingdings"/>
              <a:buNone/>
              <a:defRPr/>
            </a:pPr>
            <a:r>
              <a:rPr lang="en-US" sz="2400" dirty="0" smtClean="0">
                <a:solidFill>
                  <a:srgbClr val="FFFF00"/>
                </a:solidFill>
              </a:rPr>
              <a:t> </a:t>
            </a:r>
            <a:r>
              <a:rPr lang="en-US" sz="1200" dirty="0" smtClean="0"/>
              <a:t>OCCUCON- DELHI  2012</a:t>
            </a:r>
            <a:endParaRPr lang="en-IN" sz="1200" dirty="0" smtClean="0"/>
          </a:p>
          <a:p>
            <a:pPr marL="411480" fontAlgn="auto">
              <a:lnSpc>
                <a:spcPct val="80000"/>
              </a:lnSpc>
              <a:spcAft>
                <a:spcPts val="0"/>
              </a:spcAft>
              <a:buFont typeface="Wingdings"/>
              <a:buChar char=""/>
              <a:defRPr/>
            </a:pPr>
            <a:endParaRPr lang="en-US" sz="2400" dirty="0" smtClean="0">
              <a:solidFill>
                <a:srgbClr val="FFFF00"/>
              </a:solidFill>
            </a:endParaRPr>
          </a:p>
          <a:p>
            <a:pPr marL="411480" fontAlgn="auto">
              <a:spcAft>
                <a:spcPts val="0"/>
              </a:spcAft>
              <a:buFont typeface="Wingdings"/>
              <a:buChar char=""/>
              <a:defRPr/>
            </a:pPr>
            <a:endParaRPr lang="en-US"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38" y="428625"/>
            <a:ext cx="8229600" cy="1143000"/>
          </a:xfrm>
        </p:spPr>
        <p:txBody>
          <a:bodyPr>
            <a:normAutofit fontScale="90000"/>
          </a:bodyPr>
          <a:lstStyle/>
          <a:p>
            <a:pPr fontAlgn="auto">
              <a:spcAft>
                <a:spcPts val="0"/>
              </a:spcAft>
              <a:defRPr/>
            </a:pPr>
            <a:r>
              <a:rPr lang="en-IN" sz="3100" dirty="0" smtClean="0">
                <a:solidFill>
                  <a:schemeClr val="tx2">
                    <a:satMod val="200000"/>
                  </a:schemeClr>
                </a:solidFill>
              </a:rPr>
              <a:t>Workers’ health:</a:t>
            </a:r>
            <a:br>
              <a:rPr lang="en-IN" sz="3100" dirty="0" smtClean="0">
                <a:solidFill>
                  <a:schemeClr val="tx2">
                    <a:satMod val="200000"/>
                  </a:schemeClr>
                </a:solidFill>
              </a:rPr>
            </a:br>
            <a:r>
              <a:rPr lang="en-IN" sz="3100" dirty="0" smtClean="0">
                <a:solidFill>
                  <a:schemeClr val="tx2">
                    <a:satMod val="200000"/>
                  </a:schemeClr>
                </a:solidFill>
              </a:rPr>
              <a:t>global plan of action</a:t>
            </a:r>
            <a:br>
              <a:rPr lang="en-IN" sz="3100" dirty="0" smtClean="0">
                <a:solidFill>
                  <a:schemeClr val="tx2">
                    <a:satMod val="200000"/>
                  </a:schemeClr>
                </a:solidFill>
              </a:rPr>
            </a:br>
            <a:r>
              <a:rPr lang="en-IN" sz="3100" dirty="0" smtClean="0">
                <a:solidFill>
                  <a:schemeClr val="tx2">
                    <a:satMod val="200000"/>
                  </a:schemeClr>
                </a:solidFill>
              </a:rPr>
              <a:t>Sixtieth World Health Assembly</a:t>
            </a:r>
            <a:br>
              <a:rPr lang="en-IN" sz="3100" dirty="0" smtClean="0">
                <a:solidFill>
                  <a:schemeClr val="tx2">
                    <a:satMod val="200000"/>
                  </a:schemeClr>
                </a:solidFill>
              </a:rPr>
            </a:br>
            <a:r>
              <a:rPr lang="en-IN" sz="2000" dirty="0" smtClean="0">
                <a:solidFill>
                  <a:schemeClr val="tx2">
                    <a:satMod val="200000"/>
                  </a:schemeClr>
                </a:solidFill>
              </a:rPr>
              <a:t>SIXTIETH WORLD HEALTH ASSEMBLY WHA60.26,Agenda item 12.13, 23 May 2007.</a:t>
            </a:r>
            <a:br>
              <a:rPr lang="en-IN" sz="2000" dirty="0" smtClean="0">
                <a:solidFill>
                  <a:schemeClr val="tx2">
                    <a:satMod val="200000"/>
                  </a:schemeClr>
                </a:solidFill>
              </a:rPr>
            </a:br>
            <a:r>
              <a:rPr lang="en-IN" sz="3100" dirty="0" smtClean="0">
                <a:solidFill>
                  <a:schemeClr val="tx2">
                    <a:satMod val="200000"/>
                  </a:schemeClr>
                </a:solidFill>
              </a:rPr>
              <a:t/>
            </a:r>
            <a:br>
              <a:rPr lang="en-IN" sz="3100" dirty="0" smtClean="0">
                <a:solidFill>
                  <a:schemeClr val="tx2">
                    <a:satMod val="200000"/>
                  </a:schemeClr>
                </a:solidFill>
              </a:rPr>
            </a:br>
            <a:r>
              <a:rPr lang="en-US" dirty="0" smtClean="0">
                <a:solidFill>
                  <a:schemeClr val="tx2">
                    <a:satMod val="200000"/>
                  </a:schemeClr>
                </a:solidFill>
              </a:rPr>
              <a:t/>
            </a:r>
            <a:br>
              <a:rPr lang="en-US" dirty="0" smtClean="0">
                <a:solidFill>
                  <a:schemeClr val="tx2">
                    <a:satMod val="200000"/>
                  </a:schemeClr>
                </a:solidFill>
              </a:rPr>
            </a:br>
            <a:endParaRPr lang="en-IN" dirty="0">
              <a:solidFill>
                <a:schemeClr val="tx2">
                  <a:satMod val="200000"/>
                </a:schemeClr>
              </a:solidFill>
            </a:endParaRPr>
          </a:p>
        </p:txBody>
      </p:sp>
      <p:sp>
        <p:nvSpPr>
          <p:cNvPr id="47106" name="Content Placeholder 2"/>
          <p:cNvSpPr>
            <a:spLocks noGrp="1"/>
          </p:cNvSpPr>
          <p:nvPr>
            <p:ph idx="1"/>
          </p:nvPr>
        </p:nvSpPr>
        <p:spPr>
          <a:xfrm>
            <a:off x="428625" y="2149475"/>
            <a:ext cx="8229600" cy="4708525"/>
          </a:xfrm>
        </p:spPr>
        <p:txBody>
          <a:bodyPr/>
          <a:lstStyle/>
          <a:p>
            <a:pPr>
              <a:buFont typeface="Wingdings" pitchFamily="2" charset="2"/>
              <a:buNone/>
            </a:pPr>
            <a:r>
              <a:rPr lang="en-IN" b="1" smtClean="0"/>
              <a:t>In its introduction mentions .....</a:t>
            </a:r>
          </a:p>
          <a:p>
            <a:endParaRPr lang="en-US" b="1" smtClean="0"/>
          </a:p>
          <a:p>
            <a:pPr>
              <a:buFont typeface="Wingdings" pitchFamily="2" charset="2"/>
              <a:buNone/>
            </a:pPr>
            <a:r>
              <a:rPr lang="en-IN" smtClean="0"/>
              <a:t>        “</a:t>
            </a:r>
            <a:r>
              <a:rPr lang="en-IN" sz="3200" smtClean="0"/>
              <a:t>All</a:t>
            </a:r>
            <a:r>
              <a:rPr lang="en-IN" smtClean="0"/>
              <a:t> components of health systems should be </a:t>
            </a:r>
          </a:p>
          <a:p>
            <a:pPr>
              <a:buFont typeface="Wingdings" pitchFamily="2" charset="2"/>
              <a:buNone/>
            </a:pPr>
            <a:endParaRPr lang="en-IN" smtClean="0"/>
          </a:p>
          <a:p>
            <a:pPr>
              <a:buFont typeface="Wingdings" pitchFamily="2" charset="2"/>
              <a:buNone/>
            </a:pPr>
            <a:r>
              <a:rPr lang="en-IN" smtClean="0"/>
              <a:t>          involved in an integrated response to the </a:t>
            </a:r>
          </a:p>
          <a:p>
            <a:pPr>
              <a:buFont typeface="Wingdings" pitchFamily="2" charset="2"/>
              <a:buNone/>
            </a:pPr>
            <a:endParaRPr lang="en-IN" smtClean="0"/>
          </a:p>
          <a:p>
            <a:pPr>
              <a:buFont typeface="Wingdings" pitchFamily="2" charset="2"/>
              <a:buNone/>
            </a:pPr>
            <a:r>
              <a:rPr lang="en-IN" smtClean="0"/>
              <a:t>          specific health needs of working populations.”</a:t>
            </a:r>
            <a:endParaRPr lang="en-US" smtClean="0"/>
          </a:p>
          <a:p>
            <a:pPr algn="ctr">
              <a:buFont typeface="Wingdings" pitchFamily="2" charset="2"/>
              <a:buNone/>
            </a:pPr>
            <a:r>
              <a:rPr lang="en-US" smtClean="0"/>
              <a:t>                                                                                                                                                                                                                        </a:t>
            </a:r>
            <a:r>
              <a:rPr lang="en-US" sz="1000" smtClean="0"/>
              <a:t>OCCUCON- DELHI  2012</a:t>
            </a:r>
            <a:endParaRPr lang="en-IN" sz="1000" smtClean="0"/>
          </a:p>
          <a:p>
            <a:pPr>
              <a:buFont typeface="Wingdings" pitchFamily="2" charset="2"/>
              <a:buNone/>
            </a:pPr>
            <a:endParaRPr lang="en-IN" smtClean="0"/>
          </a:p>
          <a:p>
            <a:pPr>
              <a:buFont typeface="Wingdings" pitchFamily="2" charset="2"/>
              <a:buNone/>
            </a:pPr>
            <a:endParaRPr lang="en-IN"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pPr fontAlgn="auto">
              <a:spcAft>
                <a:spcPts val="0"/>
              </a:spcAft>
              <a:defRPr/>
            </a:pPr>
            <a:r>
              <a:rPr lang="en-US" b="1" dirty="0" smtClean="0">
                <a:solidFill>
                  <a:srgbClr val="00FF00"/>
                </a:solidFill>
              </a:rPr>
              <a:t>PARTNERSHIPS</a:t>
            </a:r>
          </a:p>
        </p:txBody>
      </p:sp>
      <p:sp>
        <p:nvSpPr>
          <p:cNvPr id="17411" name="Content Placeholder 2"/>
          <p:cNvSpPr>
            <a:spLocks noGrp="1"/>
          </p:cNvSpPr>
          <p:nvPr>
            <p:ph idx="1"/>
          </p:nvPr>
        </p:nvSpPr>
        <p:spPr>
          <a:xfrm>
            <a:off x="381000" y="1143000"/>
            <a:ext cx="8229600" cy="4949825"/>
          </a:xfrm>
        </p:spPr>
        <p:txBody>
          <a:bodyPr>
            <a:normAutofit/>
          </a:bodyPr>
          <a:lstStyle/>
          <a:p>
            <a:pPr marL="411480" algn="just" fontAlgn="auto">
              <a:spcAft>
                <a:spcPts val="0"/>
              </a:spcAft>
              <a:buFont typeface="Wingdings"/>
              <a:buChar char=""/>
              <a:defRPr/>
            </a:pPr>
            <a:r>
              <a:rPr lang="en-US" sz="2000" dirty="0" smtClean="0">
                <a:solidFill>
                  <a:srgbClr val="FFFF00"/>
                </a:solidFill>
              </a:rPr>
              <a:t>ILO, UIC,ITF Global Toolkit on HIV/AIDS for the Railway Sector validated on Indian Railways with partnership of Indian Railways Trade Unions and Indian Railways Health Care System in Nov 2009.</a:t>
            </a:r>
          </a:p>
          <a:p>
            <a:pPr marL="411480" algn="just" fontAlgn="auto">
              <a:spcAft>
                <a:spcPts val="0"/>
              </a:spcAft>
              <a:buFont typeface="Wingdings"/>
              <a:buChar char=""/>
              <a:defRPr/>
            </a:pPr>
            <a:r>
              <a:rPr lang="en-US" sz="2000" dirty="0" smtClean="0"/>
              <a:t>13 Scientific Papers  by Medical Officers of Indian Railways in the 60</a:t>
            </a:r>
            <a:r>
              <a:rPr lang="en-US" sz="2000" baseline="30000" dirty="0" smtClean="0"/>
              <a:t>th</a:t>
            </a:r>
            <a:r>
              <a:rPr lang="en-US" sz="2000" dirty="0" smtClean="0"/>
              <a:t> Annual National Conference of Indian Association of Occupational Health(IAOH) in Feb. 2010.</a:t>
            </a:r>
          </a:p>
          <a:p>
            <a:pPr marL="411480" algn="just" fontAlgn="auto">
              <a:spcAft>
                <a:spcPts val="0"/>
              </a:spcAft>
              <a:buFont typeface="Wingdings"/>
              <a:buChar char=""/>
              <a:defRPr/>
            </a:pPr>
            <a:r>
              <a:rPr lang="en-US" sz="2000" dirty="0" smtClean="0">
                <a:solidFill>
                  <a:srgbClr val="FFFF00"/>
                </a:solidFill>
              </a:rPr>
              <a:t>President and Vice President of IAOH, Delhi State from Indian Railways Elected in Sept 2010.</a:t>
            </a:r>
          </a:p>
          <a:p>
            <a:pPr marL="411480" algn="just" fontAlgn="auto">
              <a:spcAft>
                <a:spcPts val="0"/>
              </a:spcAft>
              <a:buFont typeface="Wingdings"/>
              <a:buChar char=""/>
              <a:defRPr/>
            </a:pPr>
            <a:r>
              <a:rPr lang="en-US" sz="2000" dirty="0" smtClean="0"/>
              <a:t>18 Scientific Papers by Medical Officers of Indian Railways in the 61st Annual National Conference of Indian Association of Occupational Health(IAOH) in  Feb. 2011.</a:t>
            </a:r>
          </a:p>
          <a:p>
            <a:pPr marL="411480" algn="ctr" fontAlgn="auto">
              <a:spcAft>
                <a:spcPts val="0"/>
              </a:spcAft>
              <a:buFont typeface="Wingdings"/>
              <a:buChar char=""/>
              <a:defRPr/>
            </a:pPr>
            <a:endParaRPr lang="en-US" sz="1200" dirty="0" smtClean="0"/>
          </a:p>
          <a:p>
            <a:pPr marL="411480" algn="ctr" fontAlgn="auto">
              <a:spcAft>
                <a:spcPts val="0"/>
              </a:spcAft>
              <a:buFont typeface="Wingdings"/>
              <a:buChar char=""/>
              <a:defRPr/>
            </a:pPr>
            <a:endParaRPr lang="en-US" sz="1200" dirty="0" smtClean="0"/>
          </a:p>
          <a:p>
            <a:pPr marL="411480" algn="ctr" fontAlgn="auto">
              <a:spcAft>
                <a:spcPts val="0"/>
              </a:spcAft>
              <a:buFont typeface="Wingdings"/>
              <a:buChar char=""/>
              <a:defRPr/>
            </a:pPr>
            <a:endParaRPr lang="en-US" sz="1200" dirty="0" smtClean="0"/>
          </a:p>
          <a:p>
            <a:pPr marL="411480" algn="ctr" fontAlgn="auto">
              <a:spcAft>
                <a:spcPts val="0"/>
              </a:spcAft>
              <a:buFont typeface="Wingdings"/>
              <a:buChar char=""/>
              <a:defRPr/>
            </a:pPr>
            <a:r>
              <a:rPr lang="en-US" sz="1200" dirty="0" smtClean="0"/>
              <a:t>OCCUCON- DE</a:t>
            </a:r>
            <a:r>
              <a:rPr lang="en-US" sz="1200" b="1" dirty="0" smtClean="0"/>
              <a:t>L</a:t>
            </a:r>
            <a:r>
              <a:rPr lang="en-US" sz="1200" dirty="0" smtClean="0"/>
              <a:t>HI  2012</a:t>
            </a:r>
            <a:endParaRPr lang="en-IN" sz="1200" dirty="0" smtClean="0"/>
          </a:p>
          <a:p>
            <a:pPr marL="411480" algn="just" fontAlgn="auto">
              <a:spcAft>
                <a:spcPts val="0"/>
              </a:spcAft>
              <a:buFont typeface="Wingdings"/>
              <a:buChar char=""/>
              <a:defRPr/>
            </a:pPr>
            <a:endParaRPr lang="en-US" sz="2000" dirty="0" smtClean="0">
              <a:solidFill>
                <a:srgbClr val="FFFF00"/>
              </a:solidFill>
            </a:endParaRPr>
          </a:p>
          <a:p>
            <a:pPr marL="411480" algn="just" fontAlgn="auto">
              <a:spcAft>
                <a:spcPts val="0"/>
              </a:spcAft>
              <a:buFont typeface="Wingdings"/>
              <a:buChar char=""/>
              <a:defRPr/>
            </a:pPr>
            <a:endParaRPr lang="en-US" sz="2000" dirty="0" smtClean="0">
              <a:solidFill>
                <a:srgbClr val="FFFF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b="1" dirty="0" smtClean="0">
                <a:solidFill>
                  <a:srgbClr val="00FF00"/>
                </a:solidFill>
              </a:rPr>
              <a:t>Areas  for Collecting Scientific Evidence</a:t>
            </a:r>
          </a:p>
        </p:txBody>
      </p:sp>
      <p:sp>
        <p:nvSpPr>
          <p:cNvPr id="39938" name="Content Placeholder 2"/>
          <p:cNvSpPr>
            <a:spLocks noGrp="1"/>
          </p:cNvSpPr>
          <p:nvPr>
            <p:ph idx="1"/>
          </p:nvPr>
        </p:nvSpPr>
        <p:spPr/>
        <p:txBody>
          <a:bodyPr/>
          <a:lstStyle/>
          <a:p>
            <a:r>
              <a:rPr lang="en-US" sz="2400" smtClean="0">
                <a:solidFill>
                  <a:srgbClr val="FFFF00"/>
                </a:solidFill>
              </a:rPr>
              <a:t>Epidemiology of Work place injury </a:t>
            </a:r>
          </a:p>
          <a:p>
            <a:r>
              <a:rPr lang="en-US" sz="2400" smtClean="0">
                <a:solidFill>
                  <a:srgbClr val="FFFF00"/>
                </a:solidFill>
              </a:rPr>
              <a:t>Epidemiology of Occupational Dermatitis  </a:t>
            </a:r>
          </a:p>
          <a:p>
            <a:r>
              <a:rPr lang="en-US" sz="2400" smtClean="0">
                <a:solidFill>
                  <a:srgbClr val="FFFF00"/>
                </a:solidFill>
              </a:rPr>
              <a:t>Prevalence of Non-communicable diseases</a:t>
            </a:r>
          </a:p>
          <a:p>
            <a:r>
              <a:rPr lang="en-US" sz="2400" smtClean="0">
                <a:solidFill>
                  <a:srgbClr val="FFFF00"/>
                </a:solidFill>
              </a:rPr>
              <a:t>HIV in work place </a:t>
            </a:r>
          </a:p>
          <a:p>
            <a:r>
              <a:rPr lang="en-US" sz="2400" smtClean="0">
                <a:solidFill>
                  <a:srgbClr val="FFFF00"/>
                </a:solidFill>
              </a:rPr>
              <a:t>Occupational Health and safety Awareness </a:t>
            </a:r>
          </a:p>
          <a:p>
            <a:r>
              <a:rPr lang="en-US" sz="2400" smtClean="0">
                <a:solidFill>
                  <a:srgbClr val="FFFF00"/>
                </a:solidFill>
              </a:rPr>
              <a:t>Workload Analysis of Medical Officers </a:t>
            </a:r>
          </a:p>
          <a:p>
            <a:r>
              <a:rPr lang="en-US" sz="2400" smtClean="0">
                <a:solidFill>
                  <a:srgbClr val="FFFF00"/>
                </a:solidFill>
              </a:rPr>
              <a:t>Epidemiology of Occupational Visual Disorders</a:t>
            </a:r>
          </a:p>
          <a:p>
            <a:endParaRPr lang="en-US" sz="2400" smtClean="0">
              <a:solidFill>
                <a:srgbClr val="FFFF00"/>
              </a:solidFill>
            </a:endParaRPr>
          </a:p>
          <a:p>
            <a:pPr algn="ctr">
              <a:buFont typeface="Wingdings" pitchFamily="2" charset="2"/>
              <a:buNone/>
            </a:pPr>
            <a:r>
              <a:rPr lang="en-US" sz="1200" smtClean="0"/>
              <a:t>OCCUCON- DELHI  2012</a:t>
            </a:r>
            <a:endParaRPr lang="en-IN" sz="1200" smtClean="0"/>
          </a:p>
          <a:p>
            <a:endParaRPr lang="en-US" sz="2400" smtClean="0">
              <a:solidFill>
                <a:srgbClr val="FFFF00"/>
              </a:solidFill>
            </a:endParaRPr>
          </a:p>
          <a:p>
            <a:endParaRPr lang="en-US" sz="2400" smtClean="0">
              <a:solidFill>
                <a:srgbClr val="FFFF00"/>
              </a:solidFill>
            </a:endParaRPr>
          </a:p>
          <a:p>
            <a:endParaRPr lang="en-US" sz="2400" smtClean="0">
              <a:solidFill>
                <a:srgbClr val="FFFF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b="1" dirty="0" smtClean="0">
                <a:solidFill>
                  <a:srgbClr val="00FF00"/>
                </a:solidFill>
              </a:rPr>
              <a:t>Areas  for Collecting Scientific Evidence</a:t>
            </a:r>
            <a:endParaRPr lang="en-US" dirty="0" smtClean="0">
              <a:solidFill>
                <a:srgbClr val="00FF00"/>
              </a:solidFill>
            </a:endParaRPr>
          </a:p>
        </p:txBody>
      </p:sp>
      <p:sp>
        <p:nvSpPr>
          <p:cNvPr id="14339" name="Content Placeholder 2"/>
          <p:cNvSpPr>
            <a:spLocks noGrp="1"/>
          </p:cNvSpPr>
          <p:nvPr>
            <p:ph idx="1"/>
          </p:nvPr>
        </p:nvSpPr>
        <p:spPr>
          <a:xfrm>
            <a:off x="827088" y="1700213"/>
            <a:ext cx="7772400" cy="4897437"/>
          </a:xfrm>
        </p:spPr>
        <p:txBody>
          <a:bodyPr>
            <a:normAutofit fontScale="92500" lnSpcReduction="10000"/>
          </a:bodyPr>
          <a:lstStyle/>
          <a:p>
            <a:pPr marL="411480" fontAlgn="auto">
              <a:spcAft>
                <a:spcPts val="0"/>
              </a:spcAft>
              <a:buFont typeface="Wingdings"/>
              <a:buChar char=""/>
              <a:defRPr/>
            </a:pPr>
            <a:r>
              <a:rPr lang="en-US" sz="2000" dirty="0" smtClean="0">
                <a:solidFill>
                  <a:srgbClr val="FFFF00"/>
                </a:solidFill>
              </a:rPr>
              <a:t>Occupational stress amongst Operational staff and  Railway Engine Pilots</a:t>
            </a:r>
          </a:p>
          <a:p>
            <a:pPr marL="411480" fontAlgn="auto">
              <a:spcAft>
                <a:spcPts val="0"/>
              </a:spcAft>
              <a:buFont typeface="Wingdings"/>
              <a:buChar char=""/>
              <a:defRPr/>
            </a:pPr>
            <a:r>
              <a:rPr lang="en-US" sz="2000" dirty="0" smtClean="0">
                <a:solidFill>
                  <a:srgbClr val="FFFF00"/>
                </a:solidFill>
              </a:rPr>
              <a:t>Sickness Absenteeism amongst Railway Employees</a:t>
            </a:r>
          </a:p>
          <a:p>
            <a:pPr marL="411480" fontAlgn="auto">
              <a:spcAft>
                <a:spcPts val="0"/>
              </a:spcAft>
              <a:buFont typeface="Wingdings"/>
              <a:buChar char=""/>
              <a:defRPr/>
            </a:pPr>
            <a:r>
              <a:rPr lang="en-US" sz="2000" dirty="0" smtClean="0">
                <a:solidFill>
                  <a:srgbClr val="FFFF00"/>
                </a:solidFill>
              </a:rPr>
              <a:t>Mortality pattern amongst serving employees</a:t>
            </a:r>
          </a:p>
          <a:p>
            <a:pPr marL="411480" fontAlgn="auto">
              <a:spcAft>
                <a:spcPts val="0"/>
              </a:spcAft>
              <a:buFont typeface="Wingdings"/>
              <a:buChar char=""/>
              <a:defRPr/>
            </a:pPr>
            <a:r>
              <a:rPr lang="en-US" sz="2000" dirty="0" smtClean="0">
                <a:solidFill>
                  <a:srgbClr val="FFFF00"/>
                </a:solidFill>
              </a:rPr>
              <a:t>Hypertension  in loco pilots</a:t>
            </a:r>
          </a:p>
          <a:p>
            <a:pPr marL="411480" fontAlgn="auto">
              <a:spcAft>
                <a:spcPts val="0"/>
              </a:spcAft>
              <a:buFont typeface="Wingdings"/>
              <a:buChar char=""/>
              <a:defRPr/>
            </a:pPr>
            <a:r>
              <a:rPr lang="en-US" sz="2000" dirty="0" smtClean="0">
                <a:solidFill>
                  <a:srgbClr val="FFFF00"/>
                </a:solidFill>
              </a:rPr>
              <a:t>Ambient Air Quality, Respiratory  symptoms and Lungs function of employees </a:t>
            </a:r>
          </a:p>
          <a:p>
            <a:pPr marL="411480" fontAlgn="auto">
              <a:spcAft>
                <a:spcPts val="0"/>
              </a:spcAft>
              <a:buFont typeface="Wingdings"/>
              <a:buChar char=""/>
              <a:defRPr/>
            </a:pPr>
            <a:r>
              <a:rPr lang="en-US" sz="2000" dirty="0" smtClean="0">
                <a:solidFill>
                  <a:srgbClr val="FFFF00"/>
                </a:solidFill>
              </a:rPr>
              <a:t>Musculoskeletal disorders amongst Health care Workers of a Hospital </a:t>
            </a:r>
          </a:p>
          <a:p>
            <a:pPr marL="411480" fontAlgn="auto">
              <a:spcAft>
                <a:spcPts val="0"/>
              </a:spcAft>
              <a:buFont typeface="Wingdings"/>
              <a:buChar char=""/>
              <a:defRPr/>
            </a:pPr>
            <a:r>
              <a:rPr lang="en-US" sz="2000" dirty="0" smtClean="0">
                <a:solidFill>
                  <a:srgbClr val="FFFF00"/>
                </a:solidFill>
              </a:rPr>
              <a:t>Epidemiology of Lifestyle associated individual disease components</a:t>
            </a:r>
          </a:p>
          <a:p>
            <a:pPr marL="411480" fontAlgn="auto">
              <a:spcAft>
                <a:spcPts val="0"/>
              </a:spcAft>
              <a:buFont typeface="Wingdings"/>
              <a:buChar char=""/>
              <a:defRPr/>
            </a:pPr>
            <a:r>
              <a:rPr lang="en-US" sz="2000" dirty="0" smtClean="0">
                <a:solidFill>
                  <a:srgbClr val="FFFF00"/>
                </a:solidFill>
              </a:rPr>
              <a:t>Sickness Absenteeism and morbidity pattern among the employees</a:t>
            </a:r>
          </a:p>
          <a:p>
            <a:pPr marL="411480" fontAlgn="auto">
              <a:spcAft>
                <a:spcPts val="0"/>
              </a:spcAft>
              <a:buFont typeface="Wingdings"/>
              <a:buChar char=""/>
              <a:defRPr/>
            </a:pPr>
            <a:r>
              <a:rPr lang="en-US" sz="2000" dirty="0" smtClean="0">
                <a:solidFill>
                  <a:srgbClr val="FFFF00"/>
                </a:solidFill>
              </a:rPr>
              <a:t>Epidemiology  of Noise induced Hearing loss</a:t>
            </a:r>
          </a:p>
          <a:p>
            <a:pPr marL="411480" fontAlgn="auto">
              <a:spcAft>
                <a:spcPts val="0"/>
              </a:spcAft>
              <a:buFont typeface="Wingdings"/>
              <a:buChar char=""/>
              <a:defRPr/>
            </a:pPr>
            <a:r>
              <a:rPr lang="en-US" sz="2000" dirty="0" smtClean="0">
                <a:solidFill>
                  <a:srgbClr val="FFFF00"/>
                </a:solidFill>
              </a:rPr>
              <a:t>Medical Invalidation And </a:t>
            </a:r>
            <a:r>
              <a:rPr lang="en-US" sz="2000" dirty="0" err="1" smtClean="0">
                <a:solidFill>
                  <a:srgbClr val="FFFF00"/>
                </a:solidFill>
              </a:rPr>
              <a:t>Decategorisation</a:t>
            </a:r>
            <a:r>
              <a:rPr lang="en-US" sz="2000" dirty="0" smtClean="0">
                <a:solidFill>
                  <a:srgbClr val="FFFF00"/>
                </a:solidFill>
              </a:rPr>
              <a:t> on Medical Grounds</a:t>
            </a:r>
          </a:p>
          <a:p>
            <a:pPr marL="411480" fontAlgn="auto">
              <a:spcAft>
                <a:spcPts val="0"/>
              </a:spcAft>
              <a:buFont typeface="Wingdings"/>
              <a:buChar char=""/>
              <a:defRPr/>
            </a:pPr>
            <a:endParaRPr lang="en-US" sz="2000" dirty="0" smtClean="0">
              <a:solidFill>
                <a:srgbClr val="FFFF00"/>
              </a:solidFill>
            </a:endParaRPr>
          </a:p>
          <a:p>
            <a:pPr marL="411480" algn="ctr" fontAlgn="auto">
              <a:spcAft>
                <a:spcPts val="0"/>
              </a:spcAft>
              <a:buFont typeface="Wingdings"/>
              <a:buNone/>
              <a:defRPr/>
            </a:pPr>
            <a:r>
              <a:rPr lang="en-US" sz="1300" dirty="0" smtClean="0"/>
              <a:t>OCCUCON- DELHI  2012</a:t>
            </a:r>
            <a:endParaRPr lang="en-IN" sz="1300" dirty="0" smtClean="0"/>
          </a:p>
          <a:p>
            <a:pPr marL="411480" fontAlgn="auto">
              <a:spcAft>
                <a:spcPts val="0"/>
              </a:spcAft>
              <a:buFont typeface="Wingdings"/>
              <a:buChar char=""/>
              <a:defRPr/>
            </a:pPr>
            <a:endParaRPr lang="en-US" sz="2000" dirty="0" smtClean="0">
              <a:solidFill>
                <a:srgbClr val="FFFF00"/>
              </a:solidFill>
            </a:endParaRPr>
          </a:p>
          <a:p>
            <a:pPr marL="411480" fontAlgn="auto">
              <a:spcAft>
                <a:spcPts val="0"/>
              </a:spcAft>
              <a:buFont typeface="Wingdings"/>
              <a:buChar char=""/>
              <a:defRPr/>
            </a:pPr>
            <a:endParaRPr lang="en-US" sz="2000" dirty="0" smtClean="0">
              <a:solidFill>
                <a:srgbClr val="FFFF00"/>
              </a:solidFill>
            </a:endParaRPr>
          </a:p>
          <a:p>
            <a:pPr marL="411480" fontAlgn="auto">
              <a:spcAft>
                <a:spcPts val="0"/>
              </a:spcAft>
              <a:buFont typeface="Wingdings"/>
              <a:buChar char=""/>
              <a:defRPr/>
            </a:pPr>
            <a:endParaRPr lang="en-US" sz="2000" dirty="0" smtClean="0"/>
          </a:p>
          <a:p>
            <a:pPr marL="411480" fontAlgn="auto">
              <a:spcAft>
                <a:spcPts val="0"/>
              </a:spcAft>
              <a:buFont typeface="Wingdings"/>
              <a:buChar char=""/>
              <a:defRPr/>
            </a:pPr>
            <a:endParaRPr lang="en-US" sz="2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5" name="Picture 6" descr="C:\Users\DELL\Desktop\Picture1.gif"/>
          <p:cNvPicPr>
            <a:picLocks noChangeAspect="1" noChangeArrowheads="1"/>
          </p:cNvPicPr>
          <p:nvPr/>
        </p:nvPicPr>
        <p:blipFill>
          <a:blip r:embed="rId3" cstate="print"/>
          <a:srcRect/>
          <a:stretch>
            <a:fillRect/>
          </a:stretch>
        </p:blipFill>
        <p:spPr bwMode="auto">
          <a:xfrm>
            <a:off x="3132138" y="404813"/>
            <a:ext cx="1951037" cy="1951037"/>
          </a:xfrm>
          <a:prstGeom prst="rect">
            <a:avLst/>
          </a:prstGeom>
          <a:noFill/>
          <a:ln w="9525">
            <a:noFill/>
            <a:miter lim="800000"/>
            <a:headEnd/>
            <a:tailEnd/>
          </a:ln>
        </p:spPr>
      </p:pic>
      <p:sp>
        <p:nvSpPr>
          <p:cNvPr id="41986" name="Rectangle 2"/>
          <p:cNvSpPr>
            <a:spLocks noChangeArrowheads="1"/>
          </p:cNvSpPr>
          <p:nvPr/>
        </p:nvSpPr>
        <p:spPr bwMode="auto">
          <a:xfrm>
            <a:off x="0" y="836613"/>
            <a:ext cx="8767763" cy="523875"/>
          </a:xfrm>
          <a:prstGeom prst="rect">
            <a:avLst/>
          </a:prstGeom>
          <a:noFill/>
          <a:ln w="9525">
            <a:noFill/>
            <a:miter lim="800000"/>
            <a:headEnd/>
            <a:tailEnd/>
          </a:ln>
        </p:spPr>
        <p:txBody>
          <a:bodyPr>
            <a:spAutoFit/>
          </a:bodyPr>
          <a:lstStyle/>
          <a:p>
            <a:r>
              <a:rPr lang="en-US" sz="2800">
                <a:solidFill>
                  <a:srgbClr val="FFFF00"/>
                </a:solidFill>
                <a:latin typeface="Corbel" pitchFamily="34" charset="0"/>
                <a:cs typeface="Tahoma" pitchFamily="34" charset="0"/>
              </a:rPr>
              <a:t>We have been able to </a:t>
            </a:r>
            <a:r>
              <a:rPr lang="en-US" sz="2800">
                <a:solidFill>
                  <a:schemeClr val="bg1"/>
                </a:solidFill>
                <a:latin typeface="Corbel" pitchFamily="34" charset="0"/>
                <a:cs typeface="Tahoma" pitchFamily="34" charset="0"/>
              </a:rPr>
              <a:t>achieve at P</a:t>
            </a:r>
            <a:r>
              <a:rPr lang="en-US" sz="2800">
                <a:solidFill>
                  <a:srgbClr val="FFFF00"/>
                </a:solidFill>
                <a:latin typeface="Corbel" pitchFamily="34" charset="0"/>
                <a:cs typeface="Tahoma" pitchFamily="34" charset="0"/>
              </a:rPr>
              <a:t>rimary Health Care level:</a:t>
            </a:r>
          </a:p>
        </p:txBody>
      </p:sp>
      <p:graphicFrame>
        <p:nvGraphicFramePr>
          <p:cNvPr id="32807" name="Group 39"/>
          <p:cNvGraphicFramePr>
            <a:graphicFrameLocks noGrp="1"/>
          </p:cNvGraphicFramePr>
          <p:nvPr/>
        </p:nvGraphicFramePr>
        <p:xfrm>
          <a:off x="304800" y="2438400"/>
          <a:ext cx="8534400" cy="2924176"/>
        </p:xfrm>
        <a:graphic>
          <a:graphicData uri="http://schemas.openxmlformats.org/drawingml/2006/table">
            <a:tbl>
              <a:tblPr/>
              <a:tblGrid>
                <a:gridCol w="3200400"/>
                <a:gridCol w="3868738"/>
                <a:gridCol w="1465262"/>
              </a:tblGrid>
              <a:tr h="735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IN"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Tahoma" pitchFamily="34" charset="0"/>
                        </a:rPr>
                        <a:t>Railways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Tahoma" pitchFamily="34" charset="0"/>
                        </a:rPr>
                        <a:t>India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4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Tahoma" pitchFamily="34" charset="0"/>
                        </a:rPr>
                        <a:t>Crude Birth Rate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Tahoma" pitchFamily="34" charset="0"/>
                        </a:rPr>
                        <a:t>9.82</a:t>
                      </a: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Tahoma" pitchFamily="34" charset="0"/>
                        </a:rPr>
                        <a:t> per 1000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Tahoma" pitchFamily="34" charset="0"/>
                        </a:rPr>
                        <a:t>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3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Tahoma" pitchFamily="34" charset="0"/>
                        </a:rPr>
                        <a:t>Infant Mortality Rate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Tahoma" pitchFamily="34" charset="0"/>
                        </a:rPr>
                        <a:t>13.76</a:t>
                      </a: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Tahoma" pitchFamily="34" charset="0"/>
                        </a:rPr>
                        <a:t> per 1000 live birth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Tahoma" pitchFamily="34" charset="0"/>
                        </a:rPr>
                        <a:t>48.2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5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Tahoma" pitchFamily="34" charset="0"/>
                        </a:rPr>
                        <a:t>Crude Death Rate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Tahoma" pitchFamily="34" charset="0"/>
                        </a:rPr>
                        <a:t>1.35</a:t>
                      </a:r>
                      <a:r>
                        <a:rPr kumimoji="0" lang="en-US" sz="2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Tahoma" pitchFamily="34" charset="0"/>
                        </a:rPr>
                        <a:t> per 1000 mid-year population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Tahoma" pitchFamily="34" charset="0"/>
                        </a:rPr>
                        <a:t>6.4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2009" name="Rectangle 4"/>
          <p:cNvSpPr>
            <a:spLocks noChangeArrowheads="1"/>
          </p:cNvSpPr>
          <p:nvPr/>
        </p:nvSpPr>
        <p:spPr bwMode="auto">
          <a:xfrm>
            <a:off x="3203575" y="6308725"/>
            <a:ext cx="2528888" cy="369888"/>
          </a:xfrm>
          <a:prstGeom prst="rect">
            <a:avLst/>
          </a:prstGeom>
          <a:noFill/>
          <a:ln w="9525">
            <a:noFill/>
            <a:miter lim="800000"/>
            <a:headEnd/>
            <a:tailEnd/>
          </a:ln>
        </p:spPr>
        <p:txBody>
          <a:bodyPr wrap="none">
            <a:spAutoFit/>
          </a:bodyPr>
          <a:lstStyle/>
          <a:p>
            <a:pPr algn="ctr"/>
            <a:r>
              <a:rPr lang="en-US">
                <a:latin typeface="Corbel" pitchFamily="34" charset="0"/>
              </a:rPr>
              <a:t>OCCUCON- DELHI  2012</a:t>
            </a:r>
            <a:endParaRPr lang="en-IN">
              <a:latin typeface="Corbe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IN" dirty="0" smtClean="0">
                <a:solidFill>
                  <a:schemeClr val="tx2">
                    <a:satMod val="200000"/>
                  </a:schemeClr>
                </a:solidFill>
              </a:rPr>
              <a:t>MANDAY LOSS DUE TO ILLNESS</a:t>
            </a:r>
            <a:endParaRPr lang="en-IN" dirty="0">
              <a:solidFill>
                <a:schemeClr val="tx2">
                  <a:satMod val="200000"/>
                </a:schemeClr>
              </a:solidFill>
            </a:endParaRPr>
          </a:p>
        </p:txBody>
      </p:sp>
      <p:graphicFrame>
        <p:nvGraphicFramePr>
          <p:cNvPr id="4" name="Content Placeholder 3"/>
          <p:cNvGraphicFramePr>
            <a:graphicFrameLocks noGrp="1"/>
          </p:cNvGraphicFramePr>
          <p:nvPr>
            <p:ph idx="1"/>
          </p:nvPr>
        </p:nvGraphicFramePr>
        <p:xfrm>
          <a:off x="1116013" y="1557338"/>
          <a:ext cx="7772400" cy="4119880"/>
        </p:xfrm>
        <a:graphic>
          <a:graphicData uri="http://schemas.openxmlformats.org/drawingml/2006/table">
            <a:tbl>
              <a:tblPr firstRow="1" bandRow="1">
                <a:tableStyleId>{5C22544A-7EE6-4342-B048-85BDC9FD1C3A}</a:tableStyleId>
              </a:tblPr>
              <a:tblGrid>
                <a:gridCol w="2232248"/>
                <a:gridCol w="1440160"/>
                <a:gridCol w="1440160"/>
                <a:gridCol w="1440160"/>
                <a:gridCol w="1219672"/>
              </a:tblGrid>
              <a:tr h="370840">
                <a:tc>
                  <a:txBody>
                    <a:bodyPr/>
                    <a:lstStyle/>
                    <a:p>
                      <a:endParaRPr lang="en-IN" dirty="0"/>
                    </a:p>
                  </a:txBody>
                  <a:tcPr marL="86360" marR="86360"/>
                </a:tc>
                <a:tc>
                  <a:txBody>
                    <a:bodyPr/>
                    <a:lstStyle/>
                    <a:p>
                      <a:r>
                        <a:rPr lang="en-IN" dirty="0" smtClean="0"/>
                        <a:t>2007-08</a:t>
                      </a:r>
                      <a:endParaRPr lang="en-IN" dirty="0"/>
                    </a:p>
                  </a:txBody>
                  <a:tcPr marL="86360" marR="86360"/>
                </a:tc>
                <a:tc>
                  <a:txBody>
                    <a:bodyPr/>
                    <a:lstStyle/>
                    <a:p>
                      <a:r>
                        <a:rPr lang="en-IN" dirty="0" smtClean="0"/>
                        <a:t>2008-09</a:t>
                      </a:r>
                      <a:endParaRPr lang="en-IN" dirty="0"/>
                    </a:p>
                  </a:txBody>
                  <a:tcPr marL="86360" marR="86360"/>
                </a:tc>
                <a:tc>
                  <a:txBody>
                    <a:bodyPr/>
                    <a:lstStyle/>
                    <a:p>
                      <a:r>
                        <a:rPr lang="en-IN" dirty="0" smtClean="0"/>
                        <a:t>2009-10</a:t>
                      </a:r>
                      <a:endParaRPr lang="en-IN" dirty="0"/>
                    </a:p>
                  </a:txBody>
                  <a:tcPr marL="86360" marR="86360"/>
                </a:tc>
                <a:tc>
                  <a:txBody>
                    <a:bodyPr/>
                    <a:lstStyle/>
                    <a:p>
                      <a:r>
                        <a:rPr lang="en-IN" dirty="0" smtClean="0"/>
                        <a:t>2010-11</a:t>
                      </a:r>
                      <a:endParaRPr lang="en-IN" dirty="0"/>
                    </a:p>
                  </a:txBody>
                  <a:tcPr marL="86360" marR="86360"/>
                </a:tc>
              </a:tr>
              <a:tr h="370840">
                <a:tc>
                  <a:txBody>
                    <a:bodyPr/>
                    <a:lstStyle/>
                    <a:p>
                      <a:r>
                        <a:rPr lang="en-IN" dirty="0" smtClean="0"/>
                        <a:t>MANDAY LOSS -RMC</a:t>
                      </a:r>
                      <a:endParaRPr lang="en-IN" dirty="0"/>
                    </a:p>
                  </a:txBody>
                  <a:tcPr marL="86360" marR="86360"/>
                </a:tc>
                <a:tc>
                  <a:txBody>
                    <a:bodyPr/>
                    <a:lstStyle/>
                    <a:p>
                      <a:r>
                        <a:rPr lang="en-IN" dirty="0" smtClean="0"/>
                        <a:t>8229923</a:t>
                      </a:r>
                      <a:endParaRPr lang="en-IN" dirty="0"/>
                    </a:p>
                  </a:txBody>
                  <a:tcPr marL="86360" marR="863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7865733</a:t>
                      </a:r>
                    </a:p>
                    <a:p>
                      <a:endParaRPr lang="en-IN" dirty="0"/>
                    </a:p>
                  </a:txBody>
                  <a:tcPr marL="86360" marR="86360"/>
                </a:tc>
                <a:tc>
                  <a:txBody>
                    <a:bodyPr/>
                    <a:lstStyle/>
                    <a:p>
                      <a:r>
                        <a:rPr lang="en-IN" dirty="0" smtClean="0"/>
                        <a:t>7787001</a:t>
                      </a:r>
                      <a:endParaRPr lang="en-IN" dirty="0"/>
                    </a:p>
                  </a:txBody>
                  <a:tcPr marL="86360" marR="86360"/>
                </a:tc>
                <a:tc>
                  <a:txBody>
                    <a:bodyPr/>
                    <a:lstStyle/>
                    <a:p>
                      <a:r>
                        <a:rPr lang="en-IN" dirty="0" smtClean="0"/>
                        <a:t>7557708</a:t>
                      </a:r>
                      <a:endParaRPr lang="en-IN" dirty="0"/>
                    </a:p>
                  </a:txBody>
                  <a:tcPr marL="86360" marR="86360"/>
                </a:tc>
              </a:tr>
              <a:tr h="370840">
                <a:tc>
                  <a:txBody>
                    <a:bodyPr/>
                    <a:lstStyle/>
                    <a:p>
                      <a:r>
                        <a:rPr lang="en-IN" b="1" dirty="0" smtClean="0">
                          <a:solidFill>
                            <a:srgbClr val="FF0000"/>
                          </a:solidFill>
                        </a:rPr>
                        <a:t>MANDAY</a:t>
                      </a:r>
                      <a:r>
                        <a:rPr lang="en-IN" b="1" baseline="0" dirty="0" smtClean="0">
                          <a:solidFill>
                            <a:srgbClr val="FF0000"/>
                          </a:solidFill>
                        </a:rPr>
                        <a:t> LOSS PER WORKER-RMC</a:t>
                      </a:r>
                      <a:endParaRPr lang="en-IN" b="1" dirty="0">
                        <a:solidFill>
                          <a:srgbClr val="FF0000"/>
                        </a:solidFill>
                      </a:endParaRPr>
                    </a:p>
                  </a:txBody>
                  <a:tcPr marL="86360" marR="86360"/>
                </a:tc>
                <a:tc>
                  <a:txBody>
                    <a:bodyPr/>
                    <a:lstStyle/>
                    <a:p>
                      <a:r>
                        <a:rPr lang="en-IN" b="1" dirty="0" smtClean="0">
                          <a:solidFill>
                            <a:srgbClr val="FF0000"/>
                          </a:solidFill>
                        </a:rPr>
                        <a:t>5.8</a:t>
                      </a:r>
                      <a:endParaRPr lang="en-IN" b="1" dirty="0">
                        <a:solidFill>
                          <a:srgbClr val="FF0000"/>
                        </a:solidFill>
                      </a:endParaRPr>
                    </a:p>
                  </a:txBody>
                  <a:tcPr marL="86360" marR="86360"/>
                </a:tc>
                <a:tc>
                  <a:txBody>
                    <a:bodyPr/>
                    <a:lstStyle/>
                    <a:p>
                      <a:r>
                        <a:rPr lang="en-IN" b="1" dirty="0" smtClean="0">
                          <a:solidFill>
                            <a:srgbClr val="FF0000"/>
                          </a:solidFill>
                        </a:rPr>
                        <a:t>5.5</a:t>
                      </a:r>
                      <a:endParaRPr lang="en-IN" b="1" dirty="0">
                        <a:solidFill>
                          <a:srgbClr val="FF0000"/>
                        </a:solidFill>
                      </a:endParaRPr>
                    </a:p>
                  </a:txBody>
                  <a:tcPr marL="86360" marR="86360"/>
                </a:tc>
                <a:tc>
                  <a:txBody>
                    <a:bodyPr/>
                    <a:lstStyle/>
                    <a:p>
                      <a:r>
                        <a:rPr lang="en-IN" b="1" dirty="0" smtClean="0">
                          <a:solidFill>
                            <a:srgbClr val="FF0000"/>
                          </a:solidFill>
                        </a:rPr>
                        <a:t>5.5</a:t>
                      </a:r>
                      <a:endParaRPr lang="en-IN" b="1" dirty="0">
                        <a:solidFill>
                          <a:srgbClr val="FF0000"/>
                        </a:solidFill>
                      </a:endParaRPr>
                    </a:p>
                  </a:txBody>
                  <a:tcPr marL="86360" marR="86360"/>
                </a:tc>
                <a:tc>
                  <a:txBody>
                    <a:bodyPr/>
                    <a:lstStyle/>
                    <a:p>
                      <a:r>
                        <a:rPr lang="en-IN" b="1" dirty="0" smtClean="0">
                          <a:solidFill>
                            <a:srgbClr val="FF0000"/>
                          </a:solidFill>
                        </a:rPr>
                        <a:t>5.4</a:t>
                      </a:r>
                      <a:endParaRPr lang="en-IN" b="1" dirty="0">
                        <a:solidFill>
                          <a:srgbClr val="FF0000"/>
                        </a:solidFill>
                      </a:endParaRPr>
                    </a:p>
                  </a:txBody>
                  <a:tcPr marL="86360" marR="86360"/>
                </a:tc>
              </a:tr>
              <a:tr h="370840">
                <a:tc>
                  <a:txBody>
                    <a:bodyPr/>
                    <a:lstStyle/>
                    <a:p>
                      <a:r>
                        <a:rPr lang="en-IN" dirty="0" smtClean="0"/>
                        <a:t>MANDAY LOSS -IOD</a:t>
                      </a:r>
                      <a:endParaRPr lang="en-IN" dirty="0"/>
                    </a:p>
                  </a:txBody>
                  <a:tcPr marL="86360" marR="86360"/>
                </a:tc>
                <a:tc>
                  <a:txBody>
                    <a:bodyPr/>
                    <a:lstStyle/>
                    <a:p>
                      <a:r>
                        <a:rPr lang="en-IN" dirty="0" smtClean="0"/>
                        <a:t>569827</a:t>
                      </a:r>
                      <a:endParaRPr lang="en-IN" dirty="0"/>
                    </a:p>
                  </a:txBody>
                  <a:tcPr marL="86360" marR="863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542131</a:t>
                      </a:r>
                    </a:p>
                    <a:p>
                      <a:endParaRPr lang="en-IN" dirty="0"/>
                    </a:p>
                  </a:txBody>
                  <a:tcPr marL="86360" marR="86360"/>
                </a:tc>
                <a:tc>
                  <a:txBody>
                    <a:bodyPr/>
                    <a:lstStyle/>
                    <a:p>
                      <a:r>
                        <a:rPr lang="en-IN" dirty="0" smtClean="0"/>
                        <a:t>516279</a:t>
                      </a:r>
                      <a:endParaRPr lang="en-IN" dirty="0"/>
                    </a:p>
                  </a:txBody>
                  <a:tcPr marL="86360" marR="86360"/>
                </a:tc>
                <a:tc>
                  <a:txBody>
                    <a:bodyPr/>
                    <a:lstStyle/>
                    <a:p>
                      <a:r>
                        <a:rPr lang="en-IN" dirty="0" smtClean="0"/>
                        <a:t>509295</a:t>
                      </a:r>
                      <a:endParaRPr lang="en-IN" dirty="0"/>
                    </a:p>
                  </a:txBody>
                  <a:tcPr marL="86360" marR="8636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t>MANDAY</a:t>
                      </a:r>
                      <a:r>
                        <a:rPr lang="en-IN" b="1" baseline="0" dirty="0" smtClean="0"/>
                        <a:t> LOSS PER WORKER- IOD</a:t>
                      </a:r>
                      <a:endParaRPr lang="en-IN" b="1" dirty="0" smtClean="0"/>
                    </a:p>
                    <a:p>
                      <a:endParaRPr lang="en-IN" dirty="0"/>
                    </a:p>
                  </a:txBody>
                  <a:tcPr marL="86360" marR="86360"/>
                </a:tc>
                <a:tc>
                  <a:txBody>
                    <a:bodyPr/>
                    <a:lstStyle/>
                    <a:p>
                      <a:r>
                        <a:rPr lang="en-IN" b="1" dirty="0" smtClean="0"/>
                        <a:t>0.39</a:t>
                      </a:r>
                      <a:endParaRPr lang="en-IN" b="1" dirty="0"/>
                    </a:p>
                  </a:txBody>
                  <a:tcPr marL="86360" marR="86360"/>
                </a:tc>
                <a:tc>
                  <a:txBody>
                    <a:bodyPr/>
                    <a:lstStyle/>
                    <a:p>
                      <a:r>
                        <a:rPr lang="en-IN" b="1" dirty="0" smtClean="0"/>
                        <a:t>0.39</a:t>
                      </a:r>
                      <a:endParaRPr lang="en-IN" b="1" dirty="0"/>
                    </a:p>
                  </a:txBody>
                  <a:tcPr marL="86360" marR="86360"/>
                </a:tc>
                <a:tc>
                  <a:txBody>
                    <a:bodyPr/>
                    <a:lstStyle/>
                    <a:p>
                      <a:r>
                        <a:rPr lang="en-IN" b="1" dirty="0" smtClean="0"/>
                        <a:t>0.36</a:t>
                      </a:r>
                      <a:endParaRPr lang="en-IN" b="1" dirty="0"/>
                    </a:p>
                  </a:txBody>
                  <a:tcPr marL="86360" marR="86360"/>
                </a:tc>
                <a:tc>
                  <a:txBody>
                    <a:bodyPr/>
                    <a:lstStyle/>
                    <a:p>
                      <a:r>
                        <a:rPr lang="en-IN" b="1" dirty="0" smtClean="0"/>
                        <a:t>0.36</a:t>
                      </a:r>
                      <a:endParaRPr lang="en-IN" b="1" dirty="0"/>
                    </a:p>
                  </a:txBody>
                  <a:tcPr marL="86360" marR="86360"/>
                </a:tc>
              </a:tr>
              <a:tr h="898976">
                <a:tc>
                  <a:txBody>
                    <a:bodyPr/>
                    <a:lstStyle/>
                    <a:p>
                      <a:r>
                        <a:rPr lang="en-IN" dirty="0" smtClean="0"/>
                        <a:t>MANDAYS LOSS PER WORKER PER YEAR</a:t>
                      </a:r>
                    </a:p>
                    <a:p>
                      <a:r>
                        <a:rPr lang="en-IN" dirty="0" smtClean="0"/>
                        <a:t>RMC+IOD</a:t>
                      </a:r>
                      <a:endParaRPr lang="en-IN" dirty="0"/>
                    </a:p>
                  </a:txBody>
                  <a:tcPr marL="86360" marR="86360"/>
                </a:tc>
                <a:tc>
                  <a:txBody>
                    <a:bodyPr/>
                    <a:lstStyle/>
                    <a:p>
                      <a:r>
                        <a:rPr lang="en-IN" b="1" dirty="0" smtClean="0"/>
                        <a:t>6.19</a:t>
                      </a:r>
                      <a:endParaRPr lang="en-IN" b="1" dirty="0"/>
                    </a:p>
                  </a:txBody>
                  <a:tcPr marL="86360" marR="863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t>5.90</a:t>
                      </a:r>
                    </a:p>
                    <a:p>
                      <a:endParaRPr lang="en-IN" b="1" dirty="0"/>
                    </a:p>
                  </a:txBody>
                  <a:tcPr marL="86360" marR="86360"/>
                </a:tc>
                <a:tc>
                  <a:txBody>
                    <a:bodyPr/>
                    <a:lstStyle/>
                    <a:p>
                      <a:r>
                        <a:rPr lang="en-IN" b="1" dirty="0" smtClean="0"/>
                        <a:t>6.40</a:t>
                      </a:r>
                      <a:endParaRPr lang="en-IN" b="1" dirty="0"/>
                    </a:p>
                  </a:txBody>
                  <a:tcPr marL="86360" marR="86360"/>
                </a:tc>
                <a:tc>
                  <a:txBody>
                    <a:bodyPr/>
                    <a:lstStyle/>
                    <a:p>
                      <a:r>
                        <a:rPr lang="en-IN" b="1" dirty="0" smtClean="0"/>
                        <a:t>5.76</a:t>
                      </a:r>
                      <a:endParaRPr lang="en-IN" b="1" dirty="0"/>
                    </a:p>
                  </a:txBody>
                  <a:tcPr marL="86360" marR="86360"/>
                </a:tc>
              </a:tr>
            </a:tbl>
          </a:graphicData>
        </a:graphic>
      </p:graphicFrame>
      <p:sp>
        <p:nvSpPr>
          <p:cNvPr id="44078" name="Rectangle 4"/>
          <p:cNvSpPr>
            <a:spLocks noChangeArrowheads="1"/>
          </p:cNvSpPr>
          <p:nvPr/>
        </p:nvSpPr>
        <p:spPr bwMode="auto">
          <a:xfrm>
            <a:off x="3348038" y="6165850"/>
            <a:ext cx="2527300" cy="368300"/>
          </a:xfrm>
          <a:prstGeom prst="rect">
            <a:avLst/>
          </a:prstGeom>
          <a:noFill/>
          <a:ln w="9525">
            <a:noFill/>
            <a:miter lim="800000"/>
            <a:headEnd/>
            <a:tailEnd/>
          </a:ln>
        </p:spPr>
        <p:txBody>
          <a:bodyPr wrap="none">
            <a:spAutoFit/>
          </a:bodyPr>
          <a:lstStyle/>
          <a:p>
            <a:pPr algn="ctr"/>
            <a:r>
              <a:rPr lang="en-US">
                <a:latin typeface="Corbel" pitchFamily="34" charset="0"/>
              </a:rPr>
              <a:t>OCCUCON- DELHI  2012</a:t>
            </a:r>
            <a:endParaRPr lang="en-IN">
              <a:latin typeface="Corbe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Footer Placeholder 3"/>
          <p:cNvSpPr>
            <a:spLocks noGrp="1"/>
          </p:cNvSpPr>
          <p:nvPr>
            <p:ph type="ftr" sz="quarter" idx="11"/>
          </p:nvPr>
        </p:nvSpPr>
        <p:spPr bwMode="auto">
          <a:xfrm>
            <a:off x="1143000" y="5000625"/>
            <a:ext cx="5562600" cy="365125"/>
          </a:xfrm>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endParaRPr lang="en-US" b="1" smtClean="0">
              <a:cs typeface="Arial" charset="0"/>
            </a:endParaRPr>
          </a:p>
          <a:p>
            <a:pPr fontAlgn="base">
              <a:spcBef>
                <a:spcPct val="0"/>
              </a:spcBef>
              <a:spcAft>
                <a:spcPct val="0"/>
              </a:spcAft>
            </a:pPr>
            <a:r>
              <a:rPr lang="en-US" sz="1400" smtClean="0">
                <a:latin typeface="Britannic Bold"/>
                <a:cs typeface="Arial" charset="0"/>
              </a:rPr>
              <a:t>Preventive Health Care Seminar</a:t>
            </a:r>
          </a:p>
        </p:txBody>
      </p:sp>
      <p:sp>
        <p:nvSpPr>
          <p:cNvPr id="45058"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5B0F06E2-A1DC-4C41-8270-CAD9B94CAB68}" type="slidenum">
              <a:rPr lang="en-US">
                <a:cs typeface="Arial" charset="0"/>
              </a:rPr>
              <a:pPr fontAlgn="base">
                <a:spcBef>
                  <a:spcPct val="0"/>
                </a:spcBef>
                <a:spcAft>
                  <a:spcPct val="0"/>
                </a:spcAft>
              </a:pPr>
              <a:t>25</a:t>
            </a:fld>
            <a:endParaRPr lang="en-US">
              <a:cs typeface="Arial" charset="0"/>
            </a:endParaRPr>
          </a:p>
        </p:txBody>
      </p:sp>
      <p:sp>
        <p:nvSpPr>
          <p:cNvPr id="20484" name="Rectangle 2"/>
          <p:cNvSpPr>
            <a:spLocks noGrp="1" noChangeArrowheads="1"/>
          </p:cNvSpPr>
          <p:nvPr>
            <p:ph type="ctrTitle"/>
          </p:nvPr>
        </p:nvSpPr>
        <p:spPr>
          <a:xfrm>
            <a:off x="404813" y="1296988"/>
            <a:ext cx="8237537" cy="1819275"/>
          </a:xfrm>
        </p:spPr>
        <p:txBody>
          <a:bodyPr>
            <a:normAutofit fontScale="90000"/>
          </a:bodyPr>
          <a:lstStyle/>
          <a:p>
            <a:pPr fontAlgn="auto">
              <a:spcAft>
                <a:spcPts val="0"/>
              </a:spcAft>
              <a:defRPr/>
            </a:pPr>
            <a:r>
              <a:rPr lang="en-US" b="0" dirty="0" smtClean="0">
                <a:solidFill>
                  <a:schemeClr val="tx1"/>
                </a:solidFill>
                <a:latin typeface="Arial Black" pitchFamily="34" charset="0"/>
              </a:rPr>
              <a:t>Impact of Preventive Health Care on Indian Industry and Economy</a:t>
            </a:r>
          </a:p>
        </p:txBody>
      </p:sp>
      <p:sp>
        <p:nvSpPr>
          <p:cNvPr id="45060" name="Rectangle 3"/>
          <p:cNvSpPr>
            <a:spLocks noGrp="1" noChangeArrowheads="1"/>
          </p:cNvSpPr>
          <p:nvPr>
            <p:ph type="subTitle" idx="1"/>
          </p:nvPr>
        </p:nvSpPr>
        <p:spPr>
          <a:xfrm>
            <a:off x="1187624" y="2420888"/>
            <a:ext cx="6400800" cy="2952750"/>
          </a:xfrm>
        </p:spPr>
        <p:txBody>
          <a:bodyPr/>
          <a:lstStyle/>
          <a:p>
            <a:pPr>
              <a:lnSpc>
                <a:spcPct val="80000"/>
              </a:lnSpc>
              <a:spcBef>
                <a:spcPct val="0"/>
              </a:spcBef>
            </a:pPr>
            <a:r>
              <a:rPr lang="en-US" sz="2800" b="1" dirty="0" smtClean="0">
                <a:solidFill>
                  <a:srgbClr val="CC3300"/>
                </a:solidFill>
              </a:rPr>
              <a:t>Dr. </a:t>
            </a:r>
            <a:r>
              <a:rPr lang="en-US" sz="2800" b="1" dirty="0" err="1" smtClean="0">
                <a:solidFill>
                  <a:srgbClr val="CC3300"/>
                </a:solidFill>
              </a:rPr>
              <a:t>Alka</a:t>
            </a:r>
            <a:r>
              <a:rPr lang="en-US" sz="2800" b="1" dirty="0" smtClean="0">
                <a:solidFill>
                  <a:srgbClr val="CC3300"/>
                </a:solidFill>
              </a:rPr>
              <a:t>  </a:t>
            </a:r>
            <a:r>
              <a:rPr lang="en-US" sz="2800" b="1" dirty="0" err="1" smtClean="0">
                <a:solidFill>
                  <a:srgbClr val="CC3300"/>
                </a:solidFill>
              </a:rPr>
              <a:t>Chadha</a:t>
            </a:r>
            <a:endParaRPr lang="en-US" sz="2800" b="1" dirty="0" smtClean="0">
              <a:solidFill>
                <a:srgbClr val="CC3300"/>
              </a:solidFill>
            </a:endParaRPr>
          </a:p>
          <a:p>
            <a:pPr>
              <a:lnSpc>
                <a:spcPct val="80000"/>
              </a:lnSpc>
              <a:spcBef>
                <a:spcPct val="0"/>
              </a:spcBef>
            </a:pPr>
            <a:r>
              <a:rPr lang="en-US" b="1" dirty="0" smtClean="0">
                <a:solidFill>
                  <a:srgbClr val="CC3300"/>
                </a:solidFill>
              </a:rPr>
              <a:t>National University of Singapore</a:t>
            </a:r>
          </a:p>
          <a:p>
            <a:pPr>
              <a:lnSpc>
                <a:spcPct val="80000"/>
              </a:lnSpc>
              <a:spcBef>
                <a:spcPct val="0"/>
              </a:spcBef>
            </a:pPr>
            <a:endParaRPr lang="en-US" b="1" dirty="0" smtClean="0">
              <a:solidFill>
                <a:srgbClr val="CC3300"/>
              </a:solidFill>
            </a:endParaRPr>
          </a:p>
          <a:p>
            <a:pPr>
              <a:lnSpc>
                <a:spcPct val="80000"/>
              </a:lnSpc>
              <a:spcBef>
                <a:spcPct val="0"/>
              </a:spcBef>
            </a:pPr>
            <a:endParaRPr lang="en-US" b="1" dirty="0" smtClean="0">
              <a:solidFill>
                <a:srgbClr val="CC3300"/>
              </a:solidFill>
            </a:endParaRPr>
          </a:p>
          <a:p>
            <a:pPr>
              <a:lnSpc>
                <a:spcPct val="80000"/>
              </a:lnSpc>
              <a:spcBef>
                <a:spcPct val="0"/>
              </a:spcBef>
            </a:pPr>
            <a:endParaRPr lang="en-US" b="1" dirty="0" smtClean="0">
              <a:solidFill>
                <a:srgbClr val="CC3300"/>
              </a:solidFill>
            </a:endParaRPr>
          </a:p>
          <a:p>
            <a:pPr>
              <a:lnSpc>
                <a:spcPct val="80000"/>
              </a:lnSpc>
              <a:spcBef>
                <a:spcPct val="0"/>
              </a:spcBef>
            </a:pPr>
            <a:r>
              <a:rPr lang="en-US" sz="1600" b="1" dirty="0" smtClean="0"/>
              <a:t>September 12, 2007</a:t>
            </a:r>
          </a:p>
          <a:p>
            <a:pPr>
              <a:lnSpc>
                <a:spcPct val="80000"/>
              </a:lnSpc>
              <a:spcBef>
                <a:spcPct val="0"/>
              </a:spcBef>
            </a:pPr>
            <a:r>
              <a:rPr lang="en-US" sz="1600" b="1" dirty="0" smtClean="0"/>
              <a:t>New Delhi</a:t>
            </a:r>
          </a:p>
        </p:txBody>
      </p:sp>
      <p:sp>
        <p:nvSpPr>
          <p:cNvPr id="45061" name="Rectangle 5"/>
          <p:cNvSpPr>
            <a:spLocks noChangeArrowheads="1"/>
          </p:cNvSpPr>
          <p:nvPr/>
        </p:nvSpPr>
        <p:spPr bwMode="auto">
          <a:xfrm>
            <a:off x="3492500" y="6488113"/>
            <a:ext cx="2527300" cy="369887"/>
          </a:xfrm>
          <a:prstGeom prst="rect">
            <a:avLst/>
          </a:prstGeom>
          <a:noFill/>
          <a:ln w="9525">
            <a:noFill/>
            <a:miter lim="800000"/>
            <a:headEnd/>
            <a:tailEnd/>
          </a:ln>
        </p:spPr>
        <p:txBody>
          <a:bodyPr wrap="none">
            <a:spAutoFit/>
          </a:bodyPr>
          <a:lstStyle/>
          <a:p>
            <a:pPr algn="ctr"/>
            <a:r>
              <a:rPr lang="en-US">
                <a:latin typeface="Corbel" pitchFamily="34" charset="0"/>
              </a:rPr>
              <a:t>OCCUCON- DELHI  2012</a:t>
            </a:r>
            <a:endParaRPr lang="en-IN">
              <a:latin typeface="Corbe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452438" y="860425"/>
            <a:ext cx="8229600" cy="920750"/>
          </a:xfrm>
        </p:spPr>
        <p:txBody>
          <a:bodyPr>
            <a:normAutofit fontScale="90000"/>
          </a:bodyPr>
          <a:lstStyle/>
          <a:p>
            <a:pPr fontAlgn="auto">
              <a:spcAft>
                <a:spcPts val="0"/>
              </a:spcAft>
              <a:defRPr/>
            </a:pPr>
            <a:r>
              <a:rPr lang="en-US" dirty="0" smtClean="0">
                <a:solidFill>
                  <a:schemeClr val="tx1"/>
                </a:solidFill>
                <a:latin typeface="Arial Black" pitchFamily="34" charset="0"/>
              </a:rPr>
              <a:t>Man days lost owing to sickness</a:t>
            </a:r>
          </a:p>
        </p:txBody>
      </p:sp>
      <p:graphicFrame>
        <p:nvGraphicFramePr>
          <p:cNvPr id="16386" name="Object 9"/>
          <p:cNvGraphicFramePr>
            <a:graphicFrameLocks noChangeAspect="1"/>
          </p:cNvGraphicFramePr>
          <p:nvPr>
            <p:ph idx="1"/>
          </p:nvPr>
        </p:nvGraphicFramePr>
        <p:xfrm>
          <a:off x="906463" y="2025650"/>
          <a:ext cx="7270750" cy="4133850"/>
        </p:xfrm>
        <a:graphic>
          <a:graphicData uri="http://schemas.openxmlformats.org/presentationml/2006/ole">
            <p:oleObj spid="_x0000_s16386" name="Chart" r:id="rId4" imgW="6115050" imgH="3476625" progId="Excel.Sheet.8">
              <p:embed/>
            </p:oleObj>
          </a:graphicData>
        </a:graphic>
      </p:graphicFrame>
      <p:sp>
        <p:nvSpPr>
          <p:cNvPr id="16388" name="Footer Placeholder 3"/>
          <p:cNvSpPr>
            <a:spLocks noGrp="1"/>
          </p:cNvSpPr>
          <p:nvPr>
            <p:ph type="ftr" sz="quarter" idx="11"/>
          </p:nvPr>
        </p:nvSpPr>
        <p:spPr bwMode="auto">
          <a:xfrm>
            <a:off x="1000125" y="6072188"/>
            <a:ext cx="5562600" cy="365125"/>
          </a:xfrm>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endParaRPr lang="en-US" b="1" smtClean="0">
              <a:cs typeface="Arial" charset="0"/>
            </a:endParaRPr>
          </a:p>
          <a:p>
            <a:pPr fontAlgn="base">
              <a:spcBef>
                <a:spcPct val="0"/>
              </a:spcBef>
              <a:spcAft>
                <a:spcPct val="0"/>
              </a:spcAft>
            </a:pPr>
            <a:r>
              <a:rPr lang="en-US" sz="1400" smtClean="0">
                <a:latin typeface="Britannic Bold"/>
                <a:cs typeface="Arial" charset="0"/>
              </a:rPr>
              <a:t>Preventive Health Care Seminar</a:t>
            </a:r>
          </a:p>
        </p:txBody>
      </p:sp>
      <p:sp>
        <p:nvSpPr>
          <p:cNvPr id="16389"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A66C4537-5CB9-4655-8EF9-98BDD9AA0B2A}" type="slidenum">
              <a:rPr lang="en-US">
                <a:cs typeface="Arial" charset="0"/>
              </a:rPr>
              <a:pPr fontAlgn="base">
                <a:spcBef>
                  <a:spcPct val="0"/>
                </a:spcBef>
                <a:spcAft>
                  <a:spcPct val="0"/>
                </a:spcAft>
              </a:pPr>
              <a:t>26</a:t>
            </a:fld>
            <a:endParaRPr lang="en-US">
              <a:cs typeface="Arial" charset="0"/>
            </a:endParaRPr>
          </a:p>
        </p:txBody>
      </p:sp>
      <p:sp>
        <p:nvSpPr>
          <p:cNvPr id="16390" name="Rectangle 5"/>
          <p:cNvSpPr>
            <a:spLocks noChangeArrowheads="1"/>
          </p:cNvSpPr>
          <p:nvPr/>
        </p:nvSpPr>
        <p:spPr bwMode="auto">
          <a:xfrm>
            <a:off x="6011863" y="6488113"/>
            <a:ext cx="2528887" cy="369887"/>
          </a:xfrm>
          <a:prstGeom prst="rect">
            <a:avLst/>
          </a:prstGeom>
          <a:noFill/>
          <a:ln w="9525">
            <a:noFill/>
            <a:miter lim="800000"/>
            <a:headEnd/>
            <a:tailEnd/>
          </a:ln>
        </p:spPr>
        <p:txBody>
          <a:bodyPr wrap="none">
            <a:spAutoFit/>
          </a:bodyPr>
          <a:lstStyle/>
          <a:p>
            <a:pPr algn="ctr"/>
            <a:r>
              <a:rPr lang="en-US">
                <a:latin typeface="Corbel" pitchFamily="34" charset="0"/>
              </a:rPr>
              <a:t>OCCUCON- DELHI  2012</a:t>
            </a:r>
            <a:endParaRPr lang="en-IN">
              <a:latin typeface="Corbe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285750"/>
            <a:ext cx="8229600" cy="1143000"/>
          </a:xfrm>
        </p:spPr>
        <p:txBody>
          <a:bodyPr>
            <a:normAutofit fontScale="90000"/>
          </a:bodyPr>
          <a:lstStyle/>
          <a:p>
            <a:pPr fontAlgn="auto">
              <a:spcAft>
                <a:spcPts val="0"/>
              </a:spcAft>
              <a:defRPr/>
            </a:pPr>
            <a:r>
              <a:rPr lang="en-IN" sz="2200" dirty="0" smtClean="0">
                <a:solidFill>
                  <a:schemeClr val="tx2">
                    <a:satMod val="200000"/>
                  </a:schemeClr>
                </a:solidFill>
              </a:rPr>
              <a:t>Sickness Absenteeism, Morbidity and Workplace Injuries among Iron and Steel workers - A Cross Sectional Study from Karnataka, Southern In</a:t>
            </a:r>
            <a:br>
              <a:rPr lang="en-IN" sz="2200" dirty="0" smtClean="0">
                <a:solidFill>
                  <a:schemeClr val="tx2">
                    <a:satMod val="200000"/>
                  </a:schemeClr>
                </a:solidFill>
              </a:rPr>
            </a:br>
            <a:r>
              <a:rPr lang="en-IN" sz="2000" i="1" dirty="0" smtClean="0">
                <a:solidFill>
                  <a:schemeClr val="tx2">
                    <a:satMod val="200000"/>
                  </a:schemeClr>
                </a:solidFill>
              </a:rPr>
              <a:t>Publication: Australasian Medical Journal (Online)</a:t>
            </a:r>
            <a:r>
              <a:rPr lang="en-IN" sz="2000" dirty="0" smtClean="0">
                <a:solidFill>
                  <a:schemeClr val="tx2">
                    <a:satMod val="200000"/>
                  </a:schemeClr>
                </a:solidFill>
              </a:rPr>
              <a:t/>
            </a:r>
            <a:br>
              <a:rPr lang="en-IN" sz="2000" dirty="0" smtClean="0">
                <a:solidFill>
                  <a:schemeClr val="tx2">
                    <a:satMod val="200000"/>
                  </a:schemeClr>
                </a:solidFill>
              </a:rPr>
            </a:br>
            <a:r>
              <a:rPr lang="en-IN" sz="2000" i="1" dirty="0" smtClean="0">
                <a:solidFill>
                  <a:schemeClr val="tx2">
                    <a:satMod val="200000"/>
                  </a:schemeClr>
                </a:solidFill>
              </a:rPr>
              <a:t>Author: </a:t>
            </a:r>
            <a:r>
              <a:rPr lang="en-IN" sz="2000" i="1" dirty="0" err="1" smtClean="0">
                <a:solidFill>
                  <a:schemeClr val="tx2">
                    <a:satMod val="200000"/>
                  </a:schemeClr>
                </a:solidFill>
              </a:rPr>
              <a:t>Manjunatha</a:t>
            </a:r>
            <a:r>
              <a:rPr lang="en-IN" sz="2000" i="1" dirty="0" smtClean="0">
                <a:solidFill>
                  <a:schemeClr val="tx2">
                    <a:satMod val="200000"/>
                  </a:schemeClr>
                </a:solidFill>
              </a:rPr>
              <a:t>, R</a:t>
            </a:r>
            <a:r>
              <a:rPr lang="en-IN" sz="2000" dirty="0" smtClean="0">
                <a:solidFill>
                  <a:schemeClr val="tx2">
                    <a:satMod val="200000"/>
                  </a:schemeClr>
                </a:solidFill>
              </a:rPr>
              <a:t/>
            </a:r>
            <a:br>
              <a:rPr lang="en-IN" sz="2000" dirty="0" smtClean="0">
                <a:solidFill>
                  <a:schemeClr val="tx2">
                    <a:satMod val="200000"/>
                  </a:schemeClr>
                </a:solidFill>
              </a:rPr>
            </a:br>
            <a:r>
              <a:rPr lang="en-IN" sz="2000" i="1" dirty="0" smtClean="0">
                <a:solidFill>
                  <a:schemeClr val="tx2">
                    <a:satMod val="200000"/>
                  </a:schemeClr>
                </a:solidFill>
              </a:rPr>
              <a:t>Date published: February 22, 2011</a:t>
            </a:r>
            <a:r>
              <a:rPr lang="en-IN" dirty="0" smtClean="0">
                <a:solidFill>
                  <a:schemeClr val="tx2">
                    <a:satMod val="200000"/>
                  </a:schemeClr>
                </a:solidFill>
              </a:rPr>
              <a:t/>
            </a:r>
            <a:br>
              <a:rPr lang="en-IN" dirty="0" smtClean="0">
                <a:solidFill>
                  <a:schemeClr val="tx2">
                    <a:satMod val="200000"/>
                  </a:schemeClr>
                </a:solidFill>
              </a:rPr>
            </a:br>
            <a:r>
              <a:rPr lang="en-IN" dirty="0" smtClean="0">
                <a:solidFill>
                  <a:schemeClr val="tx2">
                    <a:satMod val="200000"/>
                  </a:schemeClr>
                </a:solidFill>
              </a:rPr>
              <a:t/>
            </a:r>
            <a:br>
              <a:rPr lang="en-IN" dirty="0" smtClean="0">
                <a:solidFill>
                  <a:schemeClr val="tx2">
                    <a:satMod val="200000"/>
                  </a:schemeClr>
                </a:solidFill>
              </a:rPr>
            </a:br>
            <a:r>
              <a:rPr lang="en-IN" dirty="0" smtClean="0">
                <a:solidFill>
                  <a:schemeClr val="tx2">
                    <a:satMod val="200000"/>
                  </a:schemeClr>
                </a:solidFill>
              </a:rPr>
              <a:t/>
            </a:r>
            <a:br>
              <a:rPr lang="en-IN" dirty="0" smtClean="0">
                <a:solidFill>
                  <a:schemeClr val="tx2">
                    <a:satMod val="200000"/>
                  </a:schemeClr>
                </a:solidFill>
              </a:rPr>
            </a:br>
            <a:endParaRPr lang="en-IN" dirty="0">
              <a:solidFill>
                <a:schemeClr val="tx2">
                  <a:satMod val="200000"/>
                </a:schemeClr>
              </a:solidFill>
            </a:endParaRPr>
          </a:p>
        </p:txBody>
      </p:sp>
      <p:sp>
        <p:nvSpPr>
          <p:cNvPr id="48130" name="Content Placeholder 2"/>
          <p:cNvSpPr>
            <a:spLocks noGrp="1"/>
          </p:cNvSpPr>
          <p:nvPr>
            <p:ph idx="1"/>
          </p:nvPr>
        </p:nvSpPr>
        <p:spPr>
          <a:xfrm>
            <a:off x="428625" y="2357438"/>
            <a:ext cx="8229600" cy="4708525"/>
          </a:xfrm>
        </p:spPr>
        <p:txBody>
          <a:bodyPr/>
          <a:lstStyle/>
          <a:p>
            <a:r>
              <a:rPr lang="en-IN" smtClean="0">
                <a:solidFill>
                  <a:srgbClr val="FFFF00"/>
                </a:solidFill>
              </a:rPr>
              <a:t>Overall 16.4 days were lost per worker per year (male = 16.5 &amp; female = 16.2) due to sickness absence.</a:t>
            </a:r>
            <a:r>
              <a:rPr lang="en-IN" smtClean="0"/>
              <a:t> A blue collar worker lost 21.5 days compared to 11.9 days by a white collar worker (p &lt; 0.01).</a:t>
            </a:r>
          </a:p>
          <a:p>
            <a:endParaRPr lang="en-IN" smtClean="0"/>
          </a:p>
          <a:p>
            <a:pPr algn="ctr"/>
            <a:endParaRPr lang="en-US" sz="1200" smtClean="0"/>
          </a:p>
          <a:p>
            <a:pPr algn="ctr"/>
            <a:endParaRPr lang="en-US" sz="1200" smtClean="0"/>
          </a:p>
          <a:p>
            <a:pPr algn="ctr"/>
            <a:endParaRPr lang="en-US" sz="1200" smtClean="0"/>
          </a:p>
          <a:p>
            <a:pPr algn="ctr"/>
            <a:endParaRPr lang="en-US" sz="1200" smtClean="0"/>
          </a:p>
          <a:p>
            <a:pPr algn="ctr"/>
            <a:r>
              <a:rPr lang="en-US" sz="1200" smtClean="0"/>
              <a:t>OCCUCON- DELHI  2012</a:t>
            </a:r>
            <a:endParaRPr lang="en-IN" sz="1200" smtClean="0"/>
          </a:p>
          <a:p>
            <a:endParaRPr lang="en-IN" smtClean="0"/>
          </a:p>
        </p:txBody>
      </p:sp>
      <p:sp>
        <p:nvSpPr>
          <p:cNvPr id="48131" name="Rectangle 3"/>
          <p:cNvSpPr>
            <a:spLocks noChangeArrowheads="1"/>
          </p:cNvSpPr>
          <p:nvPr/>
        </p:nvSpPr>
        <p:spPr bwMode="auto">
          <a:xfrm>
            <a:off x="900113" y="4652963"/>
            <a:ext cx="6119812" cy="2678112"/>
          </a:xfrm>
          <a:prstGeom prst="rect">
            <a:avLst/>
          </a:prstGeom>
          <a:noFill/>
          <a:ln w="9525">
            <a:noFill/>
            <a:miter lim="800000"/>
            <a:headEnd/>
            <a:tailEnd/>
          </a:ln>
        </p:spPr>
        <p:txBody>
          <a:bodyPr>
            <a:spAutoFit/>
          </a:bodyPr>
          <a:lstStyle/>
          <a:p>
            <a:r>
              <a:rPr lang="en-IN" sz="2800">
                <a:latin typeface="Corbel" pitchFamily="34" charset="0"/>
              </a:rPr>
              <a:t>Sickness absenteeism is      significantly higher among iron and steel workers when compared to other occupations in India</a:t>
            </a:r>
            <a:br>
              <a:rPr lang="en-IN" sz="2800">
                <a:latin typeface="Corbel" pitchFamily="34" charset="0"/>
              </a:rPr>
            </a:br>
            <a:r>
              <a:rPr lang="en-IN" sz="2800">
                <a:latin typeface="Corbel" pitchFamily="34" charset="0"/>
              </a:rPr>
              <a:t/>
            </a:r>
            <a:br>
              <a:rPr lang="en-IN" sz="2800">
                <a:latin typeface="Corbel" pitchFamily="34" charset="0"/>
              </a:rPr>
            </a:br>
            <a:endParaRPr lang="en-IN" sz="2800">
              <a:latin typeface="Corbe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0"/>
            <a:ext cx="7772400" cy="914400"/>
          </a:xfrm>
        </p:spPr>
        <p:txBody>
          <a:bodyPr/>
          <a:lstStyle/>
          <a:p>
            <a:pPr fontAlgn="auto">
              <a:spcAft>
                <a:spcPts val="0"/>
              </a:spcAft>
              <a:defRPr/>
            </a:pPr>
            <a:r>
              <a:rPr lang="en-IN" sz="2400" b="1" dirty="0" smtClean="0">
                <a:solidFill>
                  <a:schemeClr val="tx2">
                    <a:satMod val="200000"/>
                  </a:schemeClr>
                </a:solidFill>
              </a:rPr>
              <a:t>Chartered Institute of Personnel and development</a:t>
            </a:r>
            <a:br>
              <a:rPr lang="en-IN" sz="2400" b="1" dirty="0" smtClean="0">
                <a:solidFill>
                  <a:schemeClr val="tx2">
                    <a:satMod val="200000"/>
                  </a:schemeClr>
                </a:solidFill>
              </a:rPr>
            </a:br>
            <a:r>
              <a:rPr lang="en-IN" sz="2400" b="1" dirty="0" smtClean="0">
                <a:solidFill>
                  <a:schemeClr val="tx2">
                    <a:satMod val="200000"/>
                  </a:schemeClr>
                </a:solidFill>
              </a:rPr>
              <a:t>cipd.co.uk </a:t>
            </a:r>
            <a:r>
              <a:rPr lang="en-IN" b="1" dirty="0" smtClean="0">
                <a:solidFill>
                  <a:schemeClr val="tx2">
                    <a:satMod val="200000"/>
                  </a:schemeClr>
                </a:solidFill>
              </a:rPr>
              <a:t/>
            </a:r>
            <a:br>
              <a:rPr lang="en-IN" b="1" dirty="0" smtClean="0">
                <a:solidFill>
                  <a:schemeClr val="tx2">
                    <a:satMod val="200000"/>
                  </a:schemeClr>
                </a:solidFill>
              </a:rPr>
            </a:br>
            <a:r>
              <a:rPr lang="en-IN" sz="2400" b="1" dirty="0" smtClean="0">
                <a:solidFill>
                  <a:schemeClr val="tx2">
                    <a:satMod val="200000"/>
                  </a:schemeClr>
                </a:solidFill>
              </a:rPr>
              <a:t>ABSENCE MANAGEMENT</a:t>
            </a:r>
            <a:r>
              <a:rPr lang="en-IN" dirty="0" smtClean="0">
                <a:solidFill>
                  <a:schemeClr val="tx2">
                    <a:satMod val="200000"/>
                  </a:schemeClr>
                </a:solidFill>
              </a:rPr>
              <a:t/>
            </a:r>
            <a:br>
              <a:rPr lang="en-IN" dirty="0" smtClean="0">
                <a:solidFill>
                  <a:schemeClr val="tx2">
                    <a:satMod val="200000"/>
                  </a:schemeClr>
                </a:solidFill>
              </a:rPr>
            </a:br>
            <a:r>
              <a:rPr lang="en-IN" sz="2000" b="1" dirty="0" smtClean="0">
                <a:solidFill>
                  <a:schemeClr val="tx2">
                    <a:satMod val="200000"/>
                  </a:schemeClr>
                </a:solidFill>
              </a:rPr>
              <a:t>Annual survey report 2010 </a:t>
            </a:r>
            <a:endParaRPr lang="en-IN" sz="2000" dirty="0">
              <a:solidFill>
                <a:schemeClr val="tx2">
                  <a:satMod val="200000"/>
                </a:schemeClr>
              </a:solidFill>
            </a:endParaRPr>
          </a:p>
        </p:txBody>
      </p:sp>
      <p:sp>
        <p:nvSpPr>
          <p:cNvPr id="3" name="Content Placeholder 2"/>
          <p:cNvSpPr>
            <a:spLocks noGrp="1"/>
          </p:cNvSpPr>
          <p:nvPr>
            <p:ph idx="1"/>
          </p:nvPr>
        </p:nvSpPr>
        <p:spPr/>
        <p:txBody>
          <a:bodyPr>
            <a:normAutofit lnSpcReduction="10000"/>
          </a:bodyPr>
          <a:lstStyle/>
          <a:p>
            <a:pPr marL="411480" fontAlgn="auto">
              <a:spcAft>
                <a:spcPts val="0"/>
              </a:spcAft>
              <a:buFont typeface="Wingdings"/>
              <a:buChar char=""/>
              <a:defRPr/>
            </a:pPr>
            <a:r>
              <a:rPr lang="en-IN" b="1" dirty="0" smtClean="0"/>
              <a:t>RATES of Employee Absence …</a:t>
            </a:r>
          </a:p>
          <a:p>
            <a:pPr marL="411480" fontAlgn="auto">
              <a:spcAft>
                <a:spcPts val="0"/>
              </a:spcAft>
              <a:buFont typeface="Wingdings"/>
              <a:buNone/>
              <a:defRPr/>
            </a:pPr>
            <a:r>
              <a:rPr lang="en-IN" b="1" dirty="0" smtClean="0">
                <a:solidFill>
                  <a:schemeClr val="accent3"/>
                </a:solidFill>
              </a:rPr>
              <a:t>    The average level of employee absence at 3.4% of working time or 7.7 days per employee per year </a:t>
            </a:r>
            <a:r>
              <a:rPr lang="en-IN" sz="2600" b="1" dirty="0" smtClean="0"/>
              <a:t>ha s increased slightly compared with last year’s 3.3% or 7.4 days, when the CIPD’s </a:t>
            </a:r>
            <a:r>
              <a:rPr lang="en-IN" sz="2600" b="1" i="1" dirty="0" smtClean="0"/>
              <a:t>Absence Management survey recorded its lowest ever level of employee absence. However, it remains low in comparison with previous years (2008: 3.5% or 8.0 days; 2007: 3.7% or 8.4 days).  </a:t>
            </a:r>
          </a:p>
          <a:p>
            <a:pPr marL="411480" algn="ctr" fontAlgn="auto">
              <a:spcAft>
                <a:spcPts val="0"/>
              </a:spcAft>
              <a:buFont typeface="Wingdings"/>
              <a:buChar char=""/>
              <a:defRPr/>
            </a:pPr>
            <a:endParaRPr lang="en-US" sz="1300" dirty="0" smtClean="0"/>
          </a:p>
          <a:p>
            <a:pPr marL="411480" algn="ctr" fontAlgn="auto">
              <a:spcAft>
                <a:spcPts val="0"/>
              </a:spcAft>
              <a:buFont typeface="Wingdings"/>
              <a:buChar char=""/>
              <a:defRPr/>
            </a:pPr>
            <a:r>
              <a:rPr lang="en-US" sz="1300" dirty="0" smtClean="0"/>
              <a:t>OCCUCON- DELHI  2012</a:t>
            </a:r>
            <a:endParaRPr lang="en-IN" sz="1300" dirty="0" smtClean="0"/>
          </a:p>
          <a:p>
            <a:pPr marL="411480" fontAlgn="auto">
              <a:spcAft>
                <a:spcPts val="0"/>
              </a:spcAft>
              <a:buFont typeface="Wingdings"/>
              <a:buChar char=""/>
              <a:defRPr/>
            </a:pPr>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IN" dirty="0" smtClean="0">
                <a:solidFill>
                  <a:schemeClr val="tx2">
                    <a:satMod val="200000"/>
                  </a:schemeClr>
                </a:solidFill>
              </a:rPr>
              <a:t>MANDAY LOSS DUE TO ILLNESS</a:t>
            </a:r>
            <a:endParaRPr lang="en-IN" dirty="0">
              <a:solidFill>
                <a:schemeClr val="tx2">
                  <a:satMod val="200000"/>
                </a:schemeClr>
              </a:solidFill>
            </a:endParaRPr>
          </a:p>
        </p:txBody>
      </p:sp>
      <p:graphicFrame>
        <p:nvGraphicFramePr>
          <p:cNvPr id="4" name="Content Placeholder 3"/>
          <p:cNvGraphicFramePr>
            <a:graphicFrameLocks noGrp="1"/>
          </p:cNvGraphicFramePr>
          <p:nvPr>
            <p:ph idx="1"/>
          </p:nvPr>
        </p:nvGraphicFramePr>
        <p:xfrm>
          <a:off x="1116013" y="1557338"/>
          <a:ext cx="7772400" cy="4119880"/>
        </p:xfrm>
        <a:graphic>
          <a:graphicData uri="http://schemas.openxmlformats.org/drawingml/2006/table">
            <a:tbl>
              <a:tblPr firstRow="1" bandRow="1">
                <a:tableStyleId>{5C22544A-7EE6-4342-B048-85BDC9FD1C3A}</a:tableStyleId>
              </a:tblPr>
              <a:tblGrid>
                <a:gridCol w="2232248"/>
                <a:gridCol w="1440160"/>
                <a:gridCol w="1440160"/>
                <a:gridCol w="1440160"/>
                <a:gridCol w="1219672"/>
              </a:tblGrid>
              <a:tr h="370840">
                <a:tc>
                  <a:txBody>
                    <a:bodyPr/>
                    <a:lstStyle/>
                    <a:p>
                      <a:endParaRPr lang="en-IN" dirty="0"/>
                    </a:p>
                  </a:txBody>
                  <a:tcPr marL="86360" marR="86360"/>
                </a:tc>
                <a:tc>
                  <a:txBody>
                    <a:bodyPr/>
                    <a:lstStyle/>
                    <a:p>
                      <a:r>
                        <a:rPr lang="en-IN" dirty="0" smtClean="0"/>
                        <a:t>2007-08</a:t>
                      </a:r>
                      <a:endParaRPr lang="en-IN" dirty="0"/>
                    </a:p>
                  </a:txBody>
                  <a:tcPr marL="86360" marR="86360"/>
                </a:tc>
                <a:tc>
                  <a:txBody>
                    <a:bodyPr/>
                    <a:lstStyle/>
                    <a:p>
                      <a:r>
                        <a:rPr lang="en-IN" dirty="0" smtClean="0"/>
                        <a:t>2008-09</a:t>
                      </a:r>
                      <a:endParaRPr lang="en-IN" dirty="0"/>
                    </a:p>
                  </a:txBody>
                  <a:tcPr marL="86360" marR="86360"/>
                </a:tc>
                <a:tc>
                  <a:txBody>
                    <a:bodyPr/>
                    <a:lstStyle/>
                    <a:p>
                      <a:r>
                        <a:rPr lang="en-IN" dirty="0" smtClean="0"/>
                        <a:t>2009-10</a:t>
                      </a:r>
                      <a:endParaRPr lang="en-IN" dirty="0"/>
                    </a:p>
                  </a:txBody>
                  <a:tcPr marL="86360" marR="86360"/>
                </a:tc>
                <a:tc>
                  <a:txBody>
                    <a:bodyPr/>
                    <a:lstStyle/>
                    <a:p>
                      <a:r>
                        <a:rPr lang="en-IN" dirty="0" smtClean="0"/>
                        <a:t>2010-11</a:t>
                      </a:r>
                      <a:endParaRPr lang="en-IN" dirty="0"/>
                    </a:p>
                  </a:txBody>
                  <a:tcPr marL="86360" marR="86360"/>
                </a:tc>
              </a:tr>
              <a:tr h="370840">
                <a:tc>
                  <a:txBody>
                    <a:bodyPr/>
                    <a:lstStyle/>
                    <a:p>
                      <a:r>
                        <a:rPr lang="en-IN" dirty="0" smtClean="0"/>
                        <a:t>MANDAY LOSS -RMC</a:t>
                      </a:r>
                      <a:endParaRPr lang="en-IN" dirty="0"/>
                    </a:p>
                  </a:txBody>
                  <a:tcPr marL="86360" marR="86360"/>
                </a:tc>
                <a:tc>
                  <a:txBody>
                    <a:bodyPr/>
                    <a:lstStyle/>
                    <a:p>
                      <a:r>
                        <a:rPr lang="en-IN" dirty="0" smtClean="0"/>
                        <a:t>8229923</a:t>
                      </a:r>
                      <a:endParaRPr lang="en-IN" dirty="0"/>
                    </a:p>
                  </a:txBody>
                  <a:tcPr marL="86360" marR="863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7865733</a:t>
                      </a:r>
                    </a:p>
                    <a:p>
                      <a:endParaRPr lang="en-IN" dirty="0"/>
                    </a:p>
                  </a:txBody>
                  <a:tcPr marL="86360" marR="86360"/>
                </a:tc>
                <a:tc>
                  <a:txBody>
                    <a:bodyPr/>
                    <a:lstStyle/>
                    <a:p>
                      <a:r>
                        <a:rPr lang="en-IN" dirty="0" smtClean="0"/>
                        <a:t>7787001</a:t>
                      </a:r>
                      <a:endParaRPr lang="en-IN" dirty="0"/>
                    </a:p>
                  </a:txBody>
                  <a:tcPr marL="86360" marR="86360"/>
                </a:tc>
                <a:tc>
                  <a:txBody>
                    <a:bodyPr/>
                    <a:lstStyle/>
                    <a:p>
                      <a:r>
                        <a:rPr lang="en-IN" dirty="0" smtClean="0"/>
                        <a:t>7557708</a:t>
                      </a:r>
                      <a:endParaRPr lang="en-IN" dirty="0"/>
                    </a:p>
                  </a:txBody>
                  <a:tcPr marL="86360" marR="86360"/>
                </a:tc>
              </a:tr>
              <a:tr h="370840">
                <a:tc>
                  <a:txBody>
                    <a:bodyPr/>
                    <a:lstStyle/>
                    <a:p>
                      <a:r>
                        <a:rPr lang="en-IN" b="1" dirty="0" smtClean="0"/>
                        <a:t>MANDAY</a:t>
                      </a:r>
                      <a:r>
                        <a:rPr lang="en-IN" b="1" baseline="0" dirty="0" smtClean="0"/>
                        <a:t> LOSS PER WORKER-RMC</a:t>
                      </a:r>
                      <a:endParaRPr lang="en-IN" b="1" dirty="0"/>
                    </a:p>
                  </a:txBody>
                  <a:tcPr marL="86360" marR="86360"/>
                </a:tc>
                <a:tc>
                  <a:txBody>
                    <a:bodyPr/>
                    <a:lstStyle/>
                    <a:p>
                      <a:r>
                        <a:rPr lang="en-IN" b="1" dirty="0" smtClean="0"/>
                        <a:t>5.8</a:t>
                      </a:r>
                      <a:endParaRPr lang="en-IN" b="1" dirty="0"/>
                    </a:p>
                  </a:txBody>
                  <a:tcPr marL="86360" marR="86360"/>
                </a:tc>
                <a:tc>
                  <a:txBody>
                    <a:bodyPr/>
                    <a:lstStyle/>
                    <a:p>
                      <a:r>
                        <a:rPr lang="en-IN" b="1" dirty="0" smtClean="0"/>
                        <a:t>5.5</a:t>
                      </a:r>
                      <a:endParaRPr lang="en-IN" b="1" dirty="0"/>
                    </a:p>
                  </a:txBody>
                  <a:tcPr marL="86360" marR="86360"/>
                </a:tc>
                <a:tc>
                  <a:txBody>
                    <a:bodyPr/>
                    <a:lstStyle/>
                    <a:p>
                      <a:r>
                        <a:rPr lang="en-IN" b="1" dirty="0" smtClean="0"/>
                        <a:t>5.5</a:t>
                      </a:r>
                      <a:endParaRPr lang="en-IN" b="1" dirty="0"/>
                    </a:p>
                  </a:txBody>
                  <a:tcPr marL="86360" marR="86360"/>
                </a:tc>
                <a:tc>
                  <a:txBody>
                    <a:bodyPr/>
                    <a:lstStyle/>
                    <a:p>
                      <a:r>
                        <a:rPr lang="en-IN" b="1" dirty="0" smtClean="0"/>
                        <a:t>5.4</a:t>
                      </a:r>
                      <a:endParaRPr lang="en-IN" b="1" dirty="0"/>
                    </a:p>
                  </a:txBody>
                  <a:tcPr marL="86360" marR="86360"/>
                </a:tc>
              </a:tr>
              <a:tr h="370840">
                <a:tc>
                  <a:txBody>
                    <a:bodyPr/>
                    <a:lstStyle/>
                    <a:p>
                      <a:r>
                        <a:rPr lang="en-IN" dirty="0" smtClean="0"/>
                        <a:t>MANDAY LOSS -IOD</a:t>
                      </a:r>
                      <a:endParaRPr lang="en-IN" dirty="0"/>
                    </a:p>
                  </a:txBody>
                  <a:tcPr marL="86360" marR="86360"/>
                </a:tc>
                <a:tc>
                  <a:txBody>
                    <a:bodyPr/>
                    <a:lstStyle/>
                    <a:p>
                      <a:r>
                        <a:rPr lang="en-IN" dirty="0" smtClean="0"/>
                        <a:t>569827</a:t>
                      </a:r>
                      <a:endParaRPr lang="en-IN" dirty="0"/>
                    </a:p>
                  </a:txBody>
                  <a:tcPr marL="86360" marR="863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542131</a:t>
                      </a:r>
                    </a:p>
                    <a:p>
                      <a:endParaRPr lang="en-IN" dirty="0"/>
                    </a:p>
                  </a:txBody>
                  <a:tcPr marL="86360" marR="86360"/>
                </a:tc>
                <a:tc>
                  <a:txBody>
                    <a:bodyPr/>
                    <a:lstStyle/>
                    <a:p>
                      <a:r>
                        <a:rPr lang="en-IN" dirty="0" smtClean="0"/>
                        <a:t>516279</a:t>
                      </a:r>
                      <a:endParaRPr lang="en-IN" dirty="0"/>
                    </a:p>
                  </a:txBody>
                  <a:tcPr marL="86360" marR="86360"/>
                </a:tc>
                <a:tc>
                  <a:txBody>
                    <a:bodyPr/>
                    <a:lstStyle/>
                    <a:p>
                      <a:r>
                        <a:rPr lang="en-IN" dirty="0" smtClean="0"/>
                        <a:t>509295</a:t>
                      </a:r>
                      <a:endParaRPr lang="en-IN" dirty="0"/>
                    </a:p>
                  </a:txBody>
                  <a:tcPr marL="86360" marR="8636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solidFill>
                            <a:srgbClr val="FF0000"/>
                          </a:solidFill>
                        </a:rPr>
                        <a:t>MANDAY</a:t>
                      </a:r>
                      <a:r>
                        <a:rPr lang="en-IN" b="1" baseline="0" dirty="0" smtClean="0">
                          <a:solidFill>
                            <a:srgbClr val="FF0000"/>
                          </a:solidFill>
                        </a:rPr>
                        <a:t> LOSS PER WORKER- IOD</a:t>
                      </a:r>
                      <a:endParaRPr lang="en-IN" b="1" dirty="0" smtClean="0">
                        <a:solidFill>
                          <a:srgbClr val="FF0000"/>
                        </a:solidFill>
                      </a:endParaRPr>
                    </a:p>
                    <a:p>
                      <a:endParaRPr lang="en-IN" dirty="0">
                        <a:solidFill>
                          <a:srgbClr val="FF0000"/>
                        </a:solidFill>
                      </a:endParaRPr>
                    </a:p>
                  </a:txBody>
                  <a:tcPr marL="86360" marR="86360"/>
                </a:tc>
                <a:tc>
                  <a:txBody>
                    <a:bodyPr/>
                    <a:lstStyle/>
                    <a:p>
                      <a:r>
                        <a:rPr lang="en-IN" b="1" dirty="0" smtClean="0">
                          <a:solidFill>
                            <a:srgbClr val="FF0000"/>
                          </a:solidFill>
                        </a:rPr>
                        <a:t>0.39</a:t>
                      </a:r>
                      <a:endParaRPr lang="en-IN" b="1" dirty="0">
                        <a:solidFill>
                          <a:srgbClr val="FF0000"/>
                        </a:solidFill>
                      </a:endParaRPr>
                    </a:p>
                  </a:txBody>
                  <a:tcPr marL="86360" marR="86360"/>
                </a:tc>
                <a:tc>
                  <a:txBody>
                    <a:bodyPr/>
                    <a:lstStyle/>
                    <a:p>
                      <a:r>
                        <a:rPr lang="en-IN" b="1" dirty="0" smtClean="0">
                          <a:solidFill>
                            <a:srgbClr val="FF0000"/>
                          </a:solidFill>
                        </a:rPr>
                        <a:t>0.39</a:t>
                      </a:r>
                      <a:endParaRPr lang="en-IN" b="1" dirty="0">
                        <a:solidFill>
                          <a:srgbClr val="FF0000"/>
                        </a:solidFill>
                      </a:endParaRPr>
                    </a:p>
                  </a:txBody>
                  <a:tcPr marL="86360" marR="86360"/>
                </a:tc>
                <a:tc>
                  <a:txBody>
                    <a:bodyPr/>
                    <a:lstStyle/>
                    <a:p>
                      <a:r>
                        <a:rPr lang="en-IN" b="1" dirty="0" smtClean="0">
                          <a:solidFill>
                            <a:srgbClr val="FF0000"/>
                          </a:solidFill>
                        </a:rPr>
                        <a:t>0.36</a:t>
                      </a:r>
                      <a:endParaRPr lang="en-IN" b="1" dirty="0">
                        <a:solidFill>
                          <a:srgbClr val="FF0000"/>
                        </a:solidFill>
                      </a:endParaRPr>
                    </a:p>
                  </a:txBody>
                  <a:tcPr marL="86360" marR="86360"/>
                </a:tc>
                <a:tc>
                  <a:txBody>
                    <a:bodyPr/>
                    <a:lstStyle/>
                    <a:p>
                      <a:r>
                        <a:rPr lang="en-IN" b="1" dirty="0" smtClean="0">
                          <a:solidFill>
                            <a:srgbClr val="FF0000"/>
                          </a:solidFill>
                        </a:rPr>
                        <a:t>0.36</a:t>
                      </a:r>
                      <a:endParaRPr lang="en-IN" b="1" dirty="0">
                        <a:solidFill>
                          <a:srgbClr val="FF0000"/>
                        </a:solidFill>
                      </a:endParaRPr>
                    </a:p>
                  </a:txBody>
                  <a:tcPr marL="86360" marR="86360"/>
                </a:tc>
              </a:tr>
              <a:tr h="898976">
                <a:tc>
                  <a:txBody>
                    <a:bodyPr/>
                    <a:lstStyle/>
                    <a:p>
                      <a:r>
                        <a:rPr lang="en-IN" dirty="0" smtClean="0"/>
                        <a:t>MANDAYS LOSS PER WORKER PER YEAR</a:t>
                      </a:r>
                    </a:p>
                    <a:p>
                      <a:r>
                        <a:rPr lang="en-IN" dirty="0" smtClean="0"/>
                        <a:t>RMC+IOD</a:t>
                      </a:r>
                      <a:endParaRPr lang="en-IN" dirty="0"/>
                    </a:p>
                  </a:txBody>
                  <a:tcPr marL="86360" marR="86360"/>
                </a:tc>
                <a:tc>
                  <a:txBody>
                    <a:bodyPr/>
                    <a:lstStyle/>
                    <a:p>
                      <a:r>
                        <a:rPr lang="en-IN" b="1" dirty="0" smtClean="0"/>
                        <a:t>6.19</a:t>
                      </a:r>
                      <a:endParaRPr lang="en-IN" b="1" dirty="0"/>
                    </a:p>
                  </a:txBody>
                  <a:tcPr marL="86360" marR="863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t>5.90</a:t>
                      </a:r>
                    </a:p>
                    <a:p>
                      <a:endParaRPr lang="en-IN" b="1" dirty="0"/>
                    </a:p>
                  </a:txBody>
                  <a:tcPr marL="86360" marR="86360"/>
                </a:tc>
                <a:tc>
                  <a:txBody>
                    <a:bodyPr/>
                    <a:lstStyle/>
                    <a:p>
                      <a:r>
                        <a:rPr lang="en-IN" b="1" dirty="0" smtClean="0"/>
                        <a:t>6.40</a:t>
                      </a:r>
                      <a:endParaRPr lang="en-IN" b="1" dirty="0"/>
                    </a:p>
                  </a:txBody>
                  <a:tcPr marL="86360" marR="86360"/>
                </a:tc>
                <a:tc>
                  <a:txBody>
                    <a:bodyPr/>
                    <a:lstStyle/>
                    <a:p>
                      <a:r>
                        <a:rPr lang="en-IN" b="1" dirty="0" smtClean="0"/>
                        <a:t>5.76</a:t>
                      </a:r>
                      <a:endParaRPr lang="en-IN" b="1" dirty="0"/>
                    </a:p>
                  </a:txBody>
                  <a:tcPr marL="86360" marR="86360"/>
                </a:tc>
              </a:tr>
            </a:tbl>
          </a:graphicData>
        </a:graphic>
      </p:graphicFrame>
      <p:sp>
        <p:nvSpPr>
          <p:cNvPr id="44078" name="Rectangle 4"/>
          <p:cNvSpPr>
            <a:spLocks noChangeArrowheads="1"/>
          </p:cNvSpPr>
          <p:nvPr/>
        </p:nvSpPr>
        <p:spPr bwMode="auto">
          <a:xfrm>
            <a:off x="3348038" y="6165850"/>
            <a:ext cx="2527300" cy="368300"/>
          </a:xfrm>
          <a:prstGeom prst="rect">
            <a:avLst/>
          </a:prstGeom>
          <a:noFill/>
          <a:ln w="9525">
            <a:noFill/>
            <a:miter lim="800000"/>
            <a:headEnd/>
            <a:tailEnd/>
          </a:ln>
        </p:spPr>
        <p:txBody>
          <a:bodyPr wrap="none">
            <a:spAutoFit/>
          </a:bodyPr>
          <a:lstStyle/>
          <a:p>
            <a:pPr algn="ctr"/>
            <a:r>
              <a:rPr lang="en-US">
                <a:latin typeface="Corbel" pitchFamily="34" charset="0"/>
              </a:rPr>
              <a:t>OCCUCON- DELHI  2012</a:t>
            </a:r>
            <a:endParaRPr lang="en-IN">
              <a:latin typeface="Corbe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descr="African descent,doctors,healthcare,hospitals,jobs,medicine,men,nurses,occupations,people,physicians,scrubs,stethoscopes,surgeons,surgical masks,uniforms,women,x-rays"/>
          <p:cNvPicPr>
            <a:picLocks noChangeAspect="1" noChangeArrowheads="1"/>
          </p:cNvPicPr>
          <p:nvPr/>
        </p:nvPicPr>
        <p:blipFill>
          <a:blip r:embed="rId3" cstate="print"/>
          <a:srcRect/>
          <a:stretch>
            <a:fillRect/>
          </a:stretch>
        </p:blipFill>
        <p:spPr bwMode="auto">
          <a:xfrm>
            <a:off x="1258888" y="404813"/>
            <a:ext cx="6192837" cy="5832475"/>
          </a:xfrm>
          <a:prstGeom prst="rect">
            <a:avLst/>
          </a:prstGeom>
          <a:noFill/>
          <a:ln w="9525">
            <a:noFill/>
            <a:miter lim="800000"/>
            <a:headEnd/>
            <a:tailEnd/>
          </a:ln>
        </p:spPr>
      </p:pic>
      <p:sp>
        <p:nvSpPr>
          <p:cNvPr id="2" name="Title 1"/>
          <p:cNvSpPr>
            <a:spLocks noGrp="1"/>
          </p:cNvSpPr>
          <p:nvPr>
            <p:ph type="ctrTitle"/>
          </p:nvPr>
        </p:nvSpPr>
        <p:spPr>
          <a:xfrm>
            <a:off x="914400" y="4343400"/>
            <a:ext cx="7772400" cy="1974850"/>
          </a:xfrm>
        </p:spPr>
        <p:txBody>
          <a:bodyPr wrap="square" lIns="91440" tIns="45720" rIns="91440" bIns="45720" numCol="1" anchorCtr="0" compatLnSpc="1">
            <a:prstTxWarp prst="textNoShape">
              <a:avLst/>
            </a:prstTxWarp>
          </a:bodyPr>
          <a:lstStyle/>
          <a:p>
            <a:pPr marR="0"/>
            <a:endParaRPr lang="en-IN" cap="none" smtClean="0">
              <a:effectLst/>
            </a:endParaRPr>
          </a:p>
        </p:txBody>
      </p:sp>
      <p:sp>
        <p:nvSpPr>
          <p:cNvPr id="3" name="Subtitle 2"/>
          <p:cNvSpPr>
            <a:spLocks noGrp="1"/>
          </p:cNvSpPr>
          <p:nvPr>
            <p:ph type="subTitle" idx="1"/>
          </p:nvPr>
        </p:nvSpPr>
        <p:spPr>
          <a:xfrm>
            <a:off x="971550" y="4868863"/>
            <a:ext cx="7772400" cy="1509712"/>
          </a:xfrm>
        </p:spPr>
        <p:txBody>
          <a:bodyPr>
            <a:normAutofit fontScale="25000" lnSpcReduction="20000"/>
          </a:bodyPr>
          <a:lstStyle/>
          <a:p>
            <a:pPr fontAlgn="auto">
              <a:spcAft>
                <a:spcPts val="0"/>
              </a:spcAft>
              <a:buFont typeface="Wingdings"/>
              <a:buNone/>
              <a:defRPr/>
            </a:pPr>
            <a:endParaRPr lang="en-IN" b="1" dirty="0" smtClean="0">
              <a:solidFill>
                <a:schemeClr val="accent3"/>
              </a:solidFill>
            </a:endParaRPr>
          </a:p>
          <a:p>
            <a:pPr algn="ctr" fontAlgn="auto">
              <a:spcAft>
                <a:spcPts val="0"/>
              </a:spcAft>
              <a:buFont typeface="Wingdings"/>
              <a:buNone/>
              <a:defRPr/>
            </a:pPr>
            <a:endParaRPr lang="en-IN" b="1" dirty="0" smtClean="0">
              <a:solidFill>
                <a:schemeClr val="accent3"/>
              </a:solidFill>
            </a:endParaRPr>
          </a:p>
          <a:p>
            <a:pPr algn="ctr" fontAlgn="auto">
              <a:spcAft>
                <a:spcPts val="0"/>
              </a:spcAft>
              <a:buFont typeface="Wingdings"/>
              <a:buNone/>
              <a:defRPr/>
            </a:pPr>
            <a:r>
              <a:rPr lang="en-IN" sz="3800" b="1" dirty="0" smtClean="0">
                <a:solidFill>
                  <a:schemeClr val="bg1"/>
                </a:solidFill>
              </a:rPr>
              <a:t>                             OCCUPATIONAL HEALTH  PROVIDER</a:t>
            </a:r>
          </a:p>
          <a:p>
            <a:pPr algn="ctr" fontAlgn="auto">
              <a:spcAft>
                <a:spcPts val="0"/>
              </a:spcAft>
              <a:buFont typeface="Wingdings"/>
              <a:buNone/>
              <a:defRPr/>
            </a:pPr>
            <a:r>
              <a:rPr lang="en-IN" sz="3800" b="1" dirty="0" smtClean="0">
                <a:solidFill>
                  <a:schemeClr val="bg1"/>
                </a:solidFill>
              </a:rPr>
              <a:t>                             CURATIVE HEALTH PROVIDER</a:t>
            </a:r>
          </a:p>
          <a:p>
            <a:pPr algn="ctr" fontAlgn="auto">
              <a:spcAft>
                <a:spcPts val="0"/>
              </a:spcAft>
              <a:buFont typeface="Wingdings"/>
              <a:buNone/>
              <a:defRPr/>
            </a:pPr>
            <a:r>
              <a:rPr lang="en-IN" sz="3800" b="1" dirty="0" smtClean="0">
                <a:solidFill>
                  <a:schemeClr val="bg1"/>
                </a:solidFill>
              </a:rPr>
              <a:t>                             PREV. AND PROMOTIVE HEALTH PROVIDER</a:t>
            </a:r>
          </a:p>
          <a:p>
            <a:pPr algn="ctr" fontAlgn="auto">
              <a:spcAft>
                <a:spcPts val="0"/>
              </a:spcAft>
              <a:buFont typeface="Wingdings"/>
              <a:buNone/>
              <a:defRPr/>
            </a:pPr>
            <a:r>
              <a:rPr lang="en-IN" sz="3800" b="1" dirty="0" smtClean="0">
                <a:solidFill>
                  <a:schemeClr val="bg1"/>
                </a:solidFill>
              </a:rPr>
              <a:t>                             POLICY MAKERS</a:t>
            </a:r>
          </a:p>
          <a:p>
            <a:pPr algn="ctr" fontAlgn="auto">
              <a:spcAft>
                <a:spcPts val="0"/>
              </a:spcAft>
              <a:buFont typeface="Wingdings"/>
              <a:buNone/>
              <a:defRPr/>
            </a:pPr>
            <a:endParaRPr lang="en-IN" b="1" dirty="0" smtClean="0">
              <a:solidFill>
                <a:schemeClr val="bg1"/>
              </a:solidFill>
            </a:endParaRPr>
          </a:p>
          <a:p>
            <a:pPr fontAlgn="auto">
              <a:spcAft>
                <a:spcPts val="0"/>
              </a:spcAft>
              <a:buFont typeface="Wingdings"/>
              <a:buNone/>
              <a:defRPr/>
            </a:pPr>
            <a:endParaRPr lang="en-IN" b="1" dirty="0" smtClean="0">
              <a:solidFill>
                <a:schemeClr val="bg1"/>
              </a:solidFill>
            </a:endParaRPr>
          </a:p>
          <a:p>
            <a:pPr fontAlgn="auto">
              <a:spcAft>
                <a:spcPts val="0"/>
              </a:spcAft>
              <a:buFont typeface="Wingdings"/>
              <a:buNone/>
              <a:defRPr/>
            </a:pPr>
            <a:r>
              <a:rPr lang="en-IN" b="1" dirty="0" smtClean="0">
                <a:solidFill>
                  <a:schemeClr val="bg1"/>
                </a:solidFill>
              </a:rPr>
              <a:t>       </a:t>
            </a:r>
          </a:p>
          <a:p>
            <a:pPr fontAlgn="auto">
              <a:spcAft>
                <a:spcPts val="0"/>
              </a:spcAft>
              <a:buFont typeface="Wingdings"/>
              <a:buNone/>
              <a:defRPr/>
            </a:pPr>
            <a:r>
              <a:rPr lang="en-IN" b="1" dirty="0" smtClean="0">
                <a:solidFill>
                  <a:schemeClr val="bg1"/>
                </a:solidFill>
              </a:rPr>
              <a:t> </a:t>
            </a:r>
            <a:r>
              <a:rPr lang="en-IN" sz="4400" b="1" dirty="0" smtClean="0">
                <a:solidFill>
                  <a:schemeClr val="bg1"/>
                </a:solidFill>
              </a:rPr>
              <a:t>I                                                       </a:t>
            </a:r>
            <a:r>
              <a:rPr lang="en-IN" sz="7200" b="1" dirty="0" smtClean="0">
                <a:solidFill>
                  <a:schemeClr val="bg1"/>
                </a:solidFill>
              </a:rPr>
              <a:t> INTEGRATION  OF HEALTH  SERVICES</a:t>
            </a:r>
            <a:endParaRPr lang="en-US" sz="7200" dirty="0" smtClean="0"/>
          </a:p>
          <a:p>
            <a:pPr algn="r" fontAlgn="auto">
              <a:spcAft>
                <a:spcPts val="0"/>
              </a:spcAft>
              <a:buFont typeface="Wingdings"/>
              <a:buNone/>
              <a:defRPr/>
            </a:pPr>
            <a:r>
              <a:rPr lang="en-US" sz="4000" dirty="0" smtClean="0"/>
              <a:t>                                                                                                                                                                                                                        OCCUCON- DELHI  2012</a:t>
            </a:r>
            <a:endParaRPr lang="en-IN" sz="4000" dirty="0" smtClean="0"/>
          </a:p>
          <a:p>
            <a:pPr algn="ctr" fontAlgn="auto">
              <a:spcAft>
                <a:spcPts val="0"/>
              </a:spcAft>
              <a:buFont typeface="Wingdings"/>
              <a:buNone/>
              <a:defRPr/>
            </a:pPr>
            <a:endParaRPr lang="en-IN" sz="4400" b="1" dirty="0" smtClean="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IN" dirty="0" smtClean="0">
                <a:solidFill>
                  <a:schemeClr val="tx2">
                    <a:satMod val="200000"/>
                  </a:schemeClr>
                </a:solidFill>
              </a:rPr>
              <a:t>WORK DAY LOSS IN INJURY</a:t>
            </a:r>
            <a:endParaRPr lang="en-IN" dirty="0">
              <a:solidFill>
                <a:schemeClr val="tx2">
                  <a:satMod val="200000"/>
                </a:schemeClr>
              </a:solidFill>
            </a:endParaRPr>
          </a:p>
        </p:txBody>
      </p:sp>
      <p:sp>
        <p:nvSpPr>
          <p:cNvPr id="3" name="Content Placeholder 2"/>
          <p:cNvSpPr>
            <a:spLocks noGrp="1"/>
          </p:cNvSpPr>
          <p:nvPr>
            <p:ph idx="1"/>
          </p:nvPr>
        </p:nvSpPr>
        <p:spPr>
          <a:xfrm>
            <a:off x="899592" y="1412776"/>
            <a:ext cx="7772400" cy="4572000"/>
          </a:xfrm>
        </p:spPr>
        <p:txBody>
          <a:bodyPr>
            <a:normAutofit fontScale="25000" lnSpcReduction="20000"/>
          </a:bodyPr>
          <a:lstStyle/>
          <a:p>
            <a:pPr marL="411480" fontAlgn="auto">
              <a:spcAft>
                <a:spcPts val="0"/>
              </a:spcAft>
              <a:buFont typeface="Wingdings"/>
              <a:buNone/>
              <a:defRPr/>
            </a:pPr>
            <a:r>
              <a:rPr lang="en-IN" sz="2000" dirty="0" smtClean="0"/>
              <a:t>  </a:t>
            </a:r>
          </a:p>
          <a:p>
            <a:pPr marL="411480" fontAlgn="auto">
              <a:spcAft>
                <a:spcPts val="0"/>
              </a:spcAft>
              <a:buFont typeface="Wingdings"/>
              <a:buNone/>
              <a:defRPr/>
            </a:pPr>
            <a:r>
              <a:rPr lang="en-IN" sz="2000" dirty="0" smtClean="0"/>
              <a:t> </a:t>
            </a:r>
          </a:p>
          <a:p>
            <a:pPr marL="411480" fontAlgn="auto">
              <a:spcAft>
                <a:spcPts val="0"/>
              </a:spcAft>
              <a:buFont typeface="Wingdings"/>
              <a:buNone/>
              <a:defRPr/>
            </a:pPr>
            <a:r>
              <a:rPr lang="en-IN" sz="8000" b="1" dirty="0" smtClean="0">
                <a:hlinkClick r:id="rId3"/>
              </a:rPr>
              <a:t>Incidence rates of lost-workday injury cases by private industry sector, 1976–2001.*</a:t>
            </a:r>
            <a:endParaRPr lang="en-IN" sz="8000" b="1" dirty="0" smtClean="0"/>
          </a:p>
          <a:p>
            <a:pPr marL="411480" fontAlgn="auto">
              <a:spcAft>
                <a:spcPts val="0"/>
              </a:spcAft>
              <a:buFont typeface="Wingdings"/>
              <a:buNone/>
              <a:defRPr/>
            </a:pPr>
            <a:r>
              <a:rPr lang="en-IN" sz="8000" dirty="0" smtClean="0"/>
              <a:t>May 04</a:t>
            </a:r>
          </a:p>
          <a:p>
            <a:pPr marL="411480" fontAlgn="auto">
              <a:spcAft>
                <a:spcPts val="0"/>
              </a:spcAft>
              <a:buFont typeface="Wingdings"/>
              <a:buNone/>
              <a:defRPr/>
            </a:pPr>
            <a:r>
              <a:rPr lang="en-IN" sz="8000" dirty="0" err="1" smtClean="0"/>
              <a:t>Centers</a:t>
            </a:r>
            <a:r>
              <a:rPr lang="en-IN" sz="8000" dirty="0" smtClean="0"/>
              <a:t>  for Disease Control and Prevention, USA</a:t>
            </a:r>
            <a:r>
              <a:rPr lang="en-IN" sz="8000" b="1" dirty="0" smtClean="0">
                <a:hlinkClick r:id="rId4"/>
              </a:rPr>
              <a:t> </a:t>
            </a:r>
            <a:endParaRPr lang="en-IN" sz="8000" dirty="0" smtClean="0"/>
          </a:p>
          <a:p>
            <a:pPr marL="411480" fontAlgn="auto">
              <a:spcAft>
                <a:spcPts val="0"/>
              </a:spcAft>
              <a:buFont typeface="Wingdings"/>
              <a:buNone/>
              <a:defRPr/>
            </a:pPr>
            <a:endParaRPr lang="en-IN" sz="8000" dirty="0" smtClean="0"/>
          </a:p>
          <a:p>
            <a:pPr marL="411480" fontAlgn="auto">
              <a:spcAft>
                <a:spcPts val="0"/>
              </a:spcAft>
              <a:buFont typeface="Wingdings"/>
              <a:buNone/>
              <a:defRPr/>
            </a:pPr>
            <a:endParaRPr lang="en-IN" sz="6000" dirty="0" smtClean="0"/>
          </a:p>
          <a:p>
            <a:pPr marL="411480" fontAlgn="auto">
              <a:spcAft>
                <a:spcPts val="0"/>
              </a:spcAft>
              <a:buFont typeface="Wingdings"/>
              <a:buNone/>
              <a:defRPr/>
            </a:pPr>
            <a:r>
              <a:rPr lang="en-IN" sz="8000" dirty="0" smtClean="0"/>
              <a:t>       YEAR          PVT         CONST/MANU          TRANS/PUB UTILITY</a:t>
            </a:r>
          </a:p>
          <a:p>
            <a:pPr marL="411480" fontAlgn="auto">
              <a:spcAft>
                <a:spcPts val="0"/>
              </a:spcAft>
              <a:buFont typeface="Wingdings"/>
              <a:buNone/>
              <a:defRPr/>
            </a:pPr>
            <a:r>
              <a:rPr lang="en-IN" sz="8000" dirty="0" smtClean="0"/>
              <a:t>       1997              3.1                 4.2                                       4.7   </a:t>
            </a:r>
          </a:p>
          <a:p>
            <a:pPr marL="411480" fontAlgn="auto">
              <a:spcAft>
                <a:spcPts val="0"/>
              </a:spcAft>
              <a:buFont typeface="Wingdings"/>
              <a:buNone/>
              <a:defRPr/>
            </a:pPr>
            <a:r>
              <a:rPr lang="en-IN" sz="8000" dirty="0" smtClean="0"/>
              <a:t>       1998             2.9                 4.2                                       4.2 </a:t>
            </a:r>
          </a:p>
          <a:p>
            <a:pPr marL="411480" fontAlgn="auto">
              <a:spcAft>
                <a:spcPts val="0"/>
              </a:spcAft>
              <a:buFont typeface="Wingdings"/>
              <a:buNone/>
              <a:defRPr/>
            </a:pPr>
            <a:r>
              <a:rPr lang="en-IN" sz="8000" dirty="0" smtClean="0"/>
              <a:t>       1999             2.8                 4.0                                       4.3  </a:t>
            </a:r>
          </a:p>
          <a:p>
            <a:pPr marL="411480" fontAlgn="auto">
              <a:spcAft>
                <a:spcPts val="0"/>
              </a:spcAft>
              <a:buFont typeface="Wingdings"/>
              <a:buNone/>
              <a:defRPr/>
            </a:pPr>
            <a:r>
              <a:rPr lang="en-IN" sz="8000" dirty="0" smtClean="0"/>
              <a:t>       2000             2.8                 4.0                                       4.1 </a:t>
            </a:r>
          </a:p>
          <a:p>
            <a:pPr marL="411480" fontAlgn="auto">
              <a:spcAft>
                <a:spcPts val="0"/>
              </a:spcAft>
              <a:buFont typeface="Wingdings"/>
              <a:buNone/>
              <a:defRPr/>
            </a:pPr>
            <a:r>
              <a:rPr lang="en-IN" sz="8000" dirty="0" smtClean="0"/>
              <a:t>       2001             2.6                 3.6                                       4.2</a:t>
            </a:r>
          </a:p>
          <a:p>
            <a:pPr marL="411480" fontAlgn="auto">
              <a:spcAft>
                <a:spcPts val="0"/>
              </a:spcAft>
              <a:buFont typeface="Wingdings"/>
              <a:buChar char=""/>
              <a:defRPr/>
            </a:pPr>
            <a:endParaRPr lang="en-IN" sz="6400" dirty="0" smtClean="0"/>
          </a:p>
          <a:p>
            <a:pPr marL="411480" fontAlgn="auto">
              <a:spcAft>
                <a:spcPts val="0"/>
              </a:spcAft>
              <a:buFont typeface="Wingdings"/>
              <a:buNone/>
              <a:defRPr/>
            </a:pPr>
            <a:endParaRPr lang="en-IN" sz="1600" b="1" i="1" dirty="0" smtClean="0"/>
          </a:p>
          <a:p>
            <a:pPr marL="411480" algn="ctr" fontAlgn="auto">
              <a:spcAft>
                <a:spcPts val="0"/>
              </a:spcAft>
              <a:buFont typeface="Wingdings"/>
              <a:buChar char=""/>
              <a:defRPr/>
            </a:pPr>
            <a:endParaRPr lang="en-US" sz="3600" dirty="0" smtClean="0"/>
          </a:p>
          <a:p>
            <a:pPr marL="411480" algn="ctr" fontAlgn="auto">
              <a:spcAft>
                <a:spcPts val="0"/>
              </a:spcAft>
              <a:buNone/>
              <a:defRPr/>
            </a:pPr>
            <a:r>
              <a:rPr lang="en-US" sz="3600" dirty="0" smtClean="0"/>
              <a:t>OCCUCON- DELHI  2012</a:t>
            </a:r>
            <a:endParaRPr lang="en-IN" sz="3600" dirty="0" smtClean="0"/>
          </a:p>
          <a:p>
            <a:pPr marL="411480" fontAlgn="auto">
              <a:spcAft>
                <a:spcPts val="0"/>
              </a:spcAft>
              <a:buFont typeface="Wingdings"/>
              <a:buChar char=""/>
              <a:defRPr/>
            </a:pPr>
            <a:endParaRPr lang="en-IN" sz="3600" dirty="0" smtClean="0"/>
          </a:p>
          <a:p>
            <a:pPr marL="411480" fontAlgn="auto">
              <a:spcAft>
                <a:spcPts val="0"/>
              </a:spcAft>
              <a:buFont typeface="Wingdings"/>
              <a:buChar char=""/>
              <a:defRPr/>
            </a:pPr>
            <a:endParaRPr lang="en-IN" sz="3600" dirty="0" smtClean="0"/>
          </a:p>
          <a:p>
            <a:pPr marL="411480" fontAlgn="auto">
              <a:spcAft>
                <a:spcPts val="0"/>
              </a:spcAft>
              <a:buFont typeface="Wingdings"/>
              <a:buChar char=""/>
              <a:defRPr/>
            </a:pPr>
            <a:endParaRPr lang="en-IN" sz="3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28625" y="0"/>
            <a:ext cx="8534400" cy="868363"/>
          </a:xfrm>
        </p:spPr>
        <p:txBody>
          <a:bodyPr>
            <a:normAutofit fontScale="90000"/>
          </a:bodyPr>
          <a:lstStyle/>
          <a:p>
            <a:pPr fontAlgn="auto">
              <a:spcAft>
                <a:spcPts val="0"/>
              </a:spcAft>
              <a:defRPr/>
            </a:pPr>
            <a:r>
              <a:rPr lang="en-US" b="1" u="sng" dirty="0">
                <a:solidFill>
                  <a:srgbClr val="FFFF00"/>
                </a:solidFill>
                <a:latin typeface="Times New Roman" pitchFamily="18" charset="0"/>
              </a:rPr>
              <a:t/>
            </a:r>
            <a:br>
              <a:rPr lang="en-US" b="1" u="sng" dirty="0">
                <a:solidFill>
                  <a:srgbClr val="FFFF00"/>
                </a:solidFill>
                <a:latin typeface="Times New Roman" pitchFamily="18" charset="0"/>
              </a:rPr>
            </a:br>
            <a:r>
              <a:rPr lang="en-US" u="sng" dirty="0" smtClean="0">
                <a:solidFill>
                  <a:srgbClr val="FFFF00"/>
                </a:solidFill>
                <a:latin typeface="Times New Roman" pitchFamily="18" charset="0"/>
              </a:rPr>
              <a:t>PME - UNFIT</a:t>
            </a:r>
            <a:r>
              <a:rPr lang="en-US" b="1" dirty="0" smtClean="0">
                <a:solidFill>
                  <a:srgbClr val="FFFF00"/>
                </a:solidFill>
                <a:latin typeface="Times New Roman" pitchFamily="18" charset="0"/>
              </a:rPr>
              <a:t>  ON INDIAN RAILWAYS</a:t>
            </a:r>
            <a:r>
              <a:rPr lang="en-US" b="1" dirty="0">
                <a:solidFill>
                  <a:srgbClr val="FFFF00"/>
                </a:solidFill>
                <a:latin typeface="Times New Roman" pitchFamily="18" charset="0"/>
              </a:rPr>
              <a:t/>
            </a:r>
            <a:br>
              <a:rPr lang="en-US" b="1" dirty="0">
                <a:solidFill>
                  <a:srgbClr val="FFFF00"/>
                </a:solidFill>
                <a:latin typeface="Times New Roman" pitchFamily="18" charset="0"/>
              </a:rPr>
            </a:br>
            <a:r>
              <a:rPr lang="en-US" sz="2400" b="1" dirty="0">
                <a:solidFill>
                  <a:srgbClr val="FFFF00"/>
                </a:solidFill>
                <a:latin typeface="Times New Roman" pitchFamily="18" charset="0"/>
              </a:rPr>
              <a:t>(</a:t>
            </a:r>
            <a:r>
              <a:rPr lang="en-US" sz="2400" dirty="0">
                <a:solidFill>
                  <a:srgbClr val="FFFF00"/>
                </a:solidFill>
                <a:latin typeface="Times New Roman" pitchFamily="18" charset="0"/>
              </a:rPr>
              <a:t>Period of study – April 2009 to March 2010)</a:t>
            </a:r>
            <a:r>
              <a:rPr lang="en-US" dirty="0">
                <a:solidFill>
                  <a:srgbClr val="FFFF00"/>
                </a:solidFill>
                <a:latin typeface="Times New Roman" pitchFamily="18" charset="0"/>
              </a:rPr>
              <a:t/>
            </a:r>
            <a:br>
              <a:rPr lang="en-US" dirty="0">
                <a:solidFill>
                  <a:srgbClr val="FFFF00"/>
                </a:solidFill>
                <a:latin typeface="Times New Roman" pitchFamily="18" charset="0"/>
              </a:rPr>
            </a:br>
            <a:endParaRPr lang="en-US" dirty="0">
              <a:solidFill>
                <a:srgbClr val="FFFF00"/>
              </a:solidFill>
              <a:latin typeface="Times New Roman" pitchFamily="18" charset="0"/>
            </a:endParaRPr>
          </a:p>
        </p:txBody>
      </p:sp>
      <p:sp>
        <p:nvSpPr>
          <p:cNvPr id="44035" name="Rectangle 3"/>
          <p:cNvSpPr>
            <a:spLocks noGrp="1" noChangeArrowheads="1"/>
          </p:cNvSpPr>
          <p:nvPr>
            <p:ph idx="1"/>
          </p:nvPr>
        </p:nvSpPr>
        <p:spPr>
          <a:xfrm>
            <a:off x="457200" y="1714500"/>
            <a:ext cx="8686800" cy="5334000"/>
          </a:xfrm>
        </p:spPr>
        <p:txBody>
          <a:bodyPr>
            <a:normAutofit fontScale="25000" lnSpcReduction="20000"/>
          </a:bodyPr>
          <a:lstStyle/>
          <a:p>
            <a:pPr marL="231775" indent="-231775" fontAlgn="auto">
              <a:spcAft>
                <a:spcPts val="0"/>
              </a:spcAft>
              <a:buFont typeface="Wingdings"/>
              <a:buChar char=""/>
              <a:defRPr/>
            </a:pPr>
            <a:r>
              <a:rPr lang="en-US" sz="11200" dirty="0">
                <a:latin typeface="Times New Roman" pitchFamily="18" charset="0"/>
              </a:rPr>
              <a:t>Total No. of Railway employees           –  </a:t>
            </a:r>
            <a:r>
              <a:rPr lang="en-US" sz="11200" dirty="0" smtClean="0">
                <a:latin typeface="Times New Roman" pitchFamily="18" charset="0"/>
              </a:rPr>
              <a:t>1400000</a:t>
            </a:r>
          </a:p>
          <a:p>
            <a:pPr marL="231775" indent="-231775" fontAlgn="auto">
              <a:spcAft>
                <a:spcPts val="0"/>
              </a:spcAft>
              <a:buFont typeface="Wingdings"/>
              <a:buChar char=""/>
              <a:defRPr/>
            </a:pPr>
            <a:endParaRPr lang="en-US" sz="11200" dirty="0">
              <a:latin typeface="Times New Roman" pitchFamily="18" charset="0"/>
            </a:endParaRPr>
          </a:p>
          <a:p>
            <a:pPr marL="231775" indent="-231775" fontAlgn="auto">
              <a:spcAft>
                <a:spcPts val="0"/>
              </a:spcAft>
              <a:buFont typeface="Wingdings"/>
              <a:buChar char=""/>
              <a:defRPr/>
            </a:pPr>
            <a:r>
              <a:rPr lang="en-US" sz="11200" dirty="0">
                <a:latin typeface="Times New Roman" pitchFamily="18" charset="0"/>
              </a:rPr>
              <a:t>Total No. </a:t>
            </a:r>
            <a:r>
              <a:rPr lang="en-US" sz="11200" dirty="0" smtClean="0">
                <a:latin typeface="Times New Roman" pitchFamily="18" charset="0"/>
              </a:rPr>
              <a:t>UNFIT </a:t>
            </a:r>
            <a:r>
              <a:rPr lang="en-US" sz="11200" dirty="0">
                <a:latin typeface="Times New Roman" pitchFamily="18" charset="0"/>
              </a:rPr>
              <a:t>in one year    </a:t>
            </a:r>
            <a:r>
              <a:rPr lang="en-US" sz="11200" dirty="0" smtClean="0">
                <a:latin typeface="Times New Roman" pitchFamily="18" charset="0"/>
              </a:rPr>
              <a:t>            </a:t>
            </a:r>
            <a:r>
              <a:rPr lang="en-US" sz="11200" dirty="0">
                <a:latin typeface="Times New Roman" pitchFamily="18" charset="0"/>
              </a:rPr>
              <a:t>–  </a:t>
            </a:r>
            <a:r>
              <a:rPr lang="en-US" sz="11200" dirty="0" smtClean="0">
                <a:latin typeface="Times New Roman" pitchFamily="18" charset="0"/>
              </a:rPr>
              <a:t>2724</a:t>
            </a:r>
          </a:p>
          <a:p>
            <a:pPr marL="231775" indent="-231775" fontAlgn="auto">
              <a:spcAft>
                <a:spcPts val="0"/>
              </a:spcAft>
              <a:buFont typeface="Wingdings"/>
              <a:buChar char=""/>
              <a:defRPr/>
            </a:pPr>
            <a:endParaRPr lang="en-US" sz="11200" dirty="0" smtClean="0">
              <a:latin typeface="Times New Roman" pitchFamily="18" charset="0"/>
            </a:endParaRPr>
          </a:p>
          <a:p>
            <a:pPr marL="231775" indent="-231775" fontAlgn="auto">
              <a:spcAft>
                <a:spcPts val="0"/>
              </a:spcAft>
              <a:buFont typeface="Wingdings"/>
              <a:buChar char=""/>
              <a:defRPr/>
            </a:pPr>
            <a:r>
              <a:rPr lang="en-US" sz="11200" dirty="0" smtClean="0">
                <a:latin typeface="Times New Roman" pitchFamily="18" charset="0"/>
              </a:rPr>
              <a:t> % UNFIT                                              --   </a:t>
            </a:r>
            <a:r>
              <a:rPr lang="en-US" sz="11200" dirty="0" smtClean="0">
                <a:solidFill>
                  <a:srgbClr val="FFFF00"/>
                </a:solidFill>
                <a:latin typeface="Times New Roman" pitchFamily="18" charset="0"/>
              </a:rPr>
              <a:t>0.19</a:t>
            </a:r>
            <a:endParaRPr lang="en-US" sz="11200" dirty="0">
              <a:solidFill>
                <a:srgbClr val="FFFF00"/>
              </a:solidFill>
              <a:latin typeface="Times New Roman" pitchFamily="18" charset="0"/>
            </a:endParaRPr>
          </a:p>
          <a:p>
            <a:pPr marL="231775" indent="-231775" fontAlgn="auto">
              <a:spcAft>
                <a:spcPts val="0"/>
              </a:spcAft>
              <a:buFont typeface="Wingdings" pitchFamily="2" charset="2"/>
              <a:buNone/>
              <a:defRPr/>
            </a:pPr>
            <a:endParaRPr lang="en-US" sz="11200" dirty="0" smtClean="0">
              <a:latin typeface="Times New Roman" pitchFamily="18" charset="0"/>
            </a:endParaRPr>
          </a:p>
          <a:p>
            <a:pPr marL="411480" fontAlgn="auto">
              <a:lnSpc>
                <a:spcPct val="90000"/>
              </a:lnSpc>
              <a:spcAft>
                <a:spcPts val="0"/>
              </a:spcAft>
              <a:buFont typeface="Wingdings"/>
              <a:buChar char=""/>
              <a:defRPr/>
            </a:pPr>
            <a:endParaRPr lang="en-US" sz="11200" b="1" dirty="0" smtClean="0">
              <a:latin typeface="Times New Roman" pitchFamily="18" charset="0"/>
            </a:endParaRPr>
          </a:p>
          <a:p>
            <a:pPr marL="411480" fontAlgn="auto">
              <a:lnSpc>
                <a:spcPct val="90000"/>
              </a:lnSpc>
              <a:spcAft>
                <a:spcPts val="0"/>
              </a:spcAft>
              <a:buFont typeface="Wingdings"/>
              <a:buChar char=""/>
              <a:defRPr/>
            </a:pPr>
            <a:r>
              <a:rPr lang="en-US" sz="11200" b="1" dirty="0" smtClean="0">
                <a:latin typeface="Times New Roman" pitchFamily="18" charset="0"/>
              </a:rPr>
              <a:t>Total No. of Railway employees in HIGH SAFETY  </a:t>
            </a:r>
          </a:p>
          <a:p>
            <a:pPr marL="411480" fontAlgn="auto">
              <a:lnSpc>
                <a:spcPct val="90000"/>
              </a:lnSpc>
              <a:spcAft>
                <a:spcPts val="0"/>
              </a:spcAft>
              <a:buFont typeface="Wingdings" pitchFamily="2" charset="2"/>
              <a:buNone/>
              <a:defRPr/>
            </a:pPr>
            <a:r>
              <a:rPr lang="en-US" sz="11200" b="1" dirty="0" smtClean="0">
                <a:latin typeface="Times New Roman" pitchFamily="18" charset="0"/>
              </a:rPr>
              <a:t>	category –A1                                            –  65141</a:t>
            </a:r>
            <a:endParaRPr lang="en-US" sz="11200" b="1" dirty="0" smtClean="0">
              <a:solidFill>
                <a:srgbClr val="FFFF00"/>
              </a:solidFill>
              <a:latin typeface="Times New Roman" pitchFamily="18" charset="0"/>
            </a:endParaRPr>
          </a:p>
          <a:p>
            <a:pPr marL="411480" fontAlgn="auto">
              <a:lnSpc>
                <a:spcPct val="90000"/>
              </a:lnSpc>
              <a:spcAft>
                <a:spcPts val="0"/>
              </a:spcAft>
              <a:buFont typeface="Wingdings"/>
              <a:buChar char=""/>
              <a:defRPr/>
            </a:pPr>
            <a:r>
              <a:rPr lang="en-US" sz="11200" b="1" dirty="0" smtClean="0">
                <a:latin typeface="Times New Roman" pitchFamily="18" charset="0"/>
              </a:rPr>
              <a:t>Total No. of UNFIT in one yr                 –  400</a:t>
            </a:r>
          </a:p>
          <a:p>
            <a:pPr marL="411480" fontAlgn="auto">
              <a:lnSpc>
                <a:spcPct val="90000"/>
              </a:lnSpc>
              <a:spcAft>
                <a:spcPts val="0"/>
              </a:spcAft>
              <a:buFont typeface="Wingdings"/>
              <a:buChar char=""/>
              <a:defRPr/>
            </a:pPr>
            <a:r>
              <a:rPr lang="en-US" sz="11200" b="1" dirty="0" smtClean="0">
                <a:latin typeface="Times New Roman" pitchFamily="18" charset="0"/>
              </a:rPr>
              <a:t>% UNFIT                                                 -  </a:t>
            </a:r>
            <a:r>
              <a:rPr lang="en-US" sz="11200" b="1" dirty="0" smtClean="0">
                <a:solidFill>
                  <a:srgbClr val="FFFF00"/>
                </a:solidFill>
                <a:latin typeface="Times New Roman" pitchFamily="18" charset="0"/>
              </a:rPr>
              <a:t>0.61%</a:t>
            </a:r>
          </a:p>
          <a:p>
            <a:pPr marL="411480" algn="ctr" fontAlgn="auto">
              <a:lnSpc>
                <a:spcPct val="90000"/>
              </a:lnSpc>
              <a:spcAft>
                <a:spcPts val="0"/>
              </a:spcAft>
              <a:buFont typeface="Wingdings"/>
              <a:buChar char=""/>
              <a:defRPr/>
            </a:pPr>
            <a:endParaRPr lang="en-US" sz="4800" dirty="0" smtClean="0"/>
          </a:p>
          <a:p>
            <a:pPr marL="411480" algn="ctr" fontAlgn="auto">
              <a:lnSpc>
                <a:spcPct val="90000"/>
              </a:lnSpc>
              <a:spcAft>
                <a:spcPts val="0"/>
              </a:spcAft>
              <a:buFont typeface="Wingdings"/>
              <a:buChar char=""/>
              <a:defRPr/>
            </a:pPr>
            <a:endParaRPr lang="en-US" sz="4800" dirty="0" smtClean="0"/>
          </a:p>
          <a:p>
            <a:pPr marL="411480" algn="ctr" fontAlgn="auto">
              <a:lnSpc>
                <a:spcPct val="90000"/>
              </a:lnSpc>
              <a:spcAft>
                <a:spcPts val="0"/>
              </a:spcAft>
              <a:buFont typeface="Wingdings"/>
              <a:buChar char=""/>
              <a:defRPr/>
            </a:pPr>
            <a:r>
              <a:rPr lang="en-US" sz="4800" dirty="0" smtClean="0"/>
              <a:t>OCCUCON- DELHI  2012</a:t>
            </a:r>
            <a:endParaRPr lang="en-IN" sz="4800" dirty="0" smtClean="0"/>
          </a:p>
          <a:p>
            <a:pPr marL="411480" fontAlgn="auto">
              <a:lnSpc>
                <a:spcPct val="90000"/>
              </a:lnSpc>
              <a:spcAft>
                <a:spcPts val="0"/>
              </a:spcAft>
              <a:buFont typeface="Wingdings"/>
              <a:buChar char=""/>
              <a:defRPr/>
            </a:pPr>
            <a:endParaRPr lang="en-US" sz="11200" b="1" dirty="0" smtClean="0">
              <a:solidFill>
                <a:srgbClr val="FFFF00"/>
              </a:solidFill>
              <a:latin typeface="Times New Roman" pitchFamily="18" charset="0"/>
            </a:endParaRPr>
          </a:p>
          <a:p>
            <a:pPr marL="411480" fontAlgn="auto">
              <a:lnSpc>
                <a:spcPct val="90000"/>
              </a:lnSpc>
              <a:spcAft>
                <a:spcPts val="0"/>
              </a:spcAft>
              <a:buFont typeface="Wingdings"/>
              <a:buChar char=""/>
              <a:defRPr/>
            </a:pPr>
            <a:endParaRPr lang="en-US" sz="11200" b="1" dirty="0" smtClean="0">
              <a:solidFill>
                <a:srgbClr val="FFFF00"/>
              </a:solidFill>
              <a:latin typeface="Times New Roman" pitchFamily="18" charset="0"/>
            </a:endParaRPr>
          </a:p>
          <a:p>
            <a:pPr marL="411480" fontAlgn="auto">
              <a:lnSpc>
                <a:spcPct val="90000"/>
              </a:lnSpc>
              <a:spcAft>
                <a:spcPts val="0"/>
              </a:spcAft>
              <a:buFont typeface="Wingdings" pitchFamily="2" charset="2"/>
              <a:buNone/>
              <a:defRPr/>
            </a:pPr>
            <a:r>
              <a:rPr lang="en-US" sz="11200" b="1" dirty="0" smtClean="0">
                <a:latin typeface="Times New Roman" pitchFamily="18" charset="0"/>
              </a:rPr>
              <a:t> 	</a:t>
            </a:r>
          </a:p>
          <a:p>
            <a:pPr marL="411480" fontAlgn="auto">
              <a:lnSpc>
                <a:spcPct val="90000"/>
              </a:lnSpc>
              <a:spcAft>
                <a:spcPts val="0"/>
              </a:spcAft>
              <a:buFont typeface="Wingdings" pitchFamily="2" charset="2"/>
              <a:buNone/>
              <a:defRPr/>
            </a:pPr>
            <a:endParaRPr lang="en-US" sz="5100" b="1" dirty="0" smtClean="0">
              <a:solidFill>
                <a:srgbClr val="FFFF00"/>
              </a:solidFill>
              <a:latin typeface="Times New Roman" pitchFamily="18" charset="0"/>
            </a:endParaRPr>
          </a:p>
          <a:p>
            <a:pPr marL="231775" indent="-231775" fontAlgn="auto">
              <a:spcAft>
                <a:spcPts val="0"/>
              </a:spcAft>
              <a:buFont typeface="Wingdings" pitchFamily="2" charset="2"/>
              <a:buNone/>
              <a:defRPr/>
            </a:pPr>
            <a:endParaRPr lang="en-US" sz="5100" dirty="0" smtClean="0">
              <a:latin typeface="Times New Roman" pitchFamily="18" charset="0"/>
            </a:endParaRPr>
          </a:p>
          <a:p>
            <a:pPr marL="231775" indent="-231775" fontAlgn="auto">
              <a:spcAft>
                <a:spcPts val="0"/>
              </a:spcAft>
              <a:buFont typeface="Wingdings" pitchFamily="2" charset="2"/>
              <a:buNone/>
              <a:defRPr/>
            </a:pPr>
            <a:endParaRPr lang="en-US" dirty="0" smtClean="0">
              <a:latin typeface="Times New Roman" pitchFamily="18" charset="0"/>
            </a:endParaRPr>
          </a:p>
          <a:p>
            <a:pPr marL="231775" indent="-231775" fontAlgn="auto">
              <a:spcAft>
                <a:spcPts val="0"/>
              </a:spcAft>
              <a:buFont typeface="Wingdings" pitchFamily="2" charset="2"/>
              <a:buNone/>
              <a:defRPr/>
            </a:pPr>
            <a:endParaRPr lang="en-US" sz="2800" dirty="0">
              <a:latin typeface="Times New Roman" pitchFamily="18" charset="0"/>
            </a:endParaRPr>
          </a:p>
          <a:p>
            <a:pPr marL="231775" indent="-231775" fontAlgn="auto">
              <a:spcAft>
                <a:spcPts val="0"/>
              </a:spcAft>
              <a:buFont typeface="Wingdings" pitchFamily="2" charset="2"/>
              <a:buNone/>
              <a:defRPr/>
            </a:pPr>
            <a:endParaRPr lang="en-US" sz="2800" dirty="0">
              <a:latin typeface="Times New Roman" pitchFamily="18" charset="0"/>
            </a:endParaRPr>
          </a:p>
          <a:p>
            <a:pPr marL="231775" indent="-231775" fontAlgn="auto">
              <a:spcAft>
                <a:spcPts val="0"/>
              </a:spcAft>
              <a:buFont typeface="Wingdings"/>
              <a:buNone/>
              <a:defRPr/>
            </a:pPr>
            <a:endParaRPr lang="en-US" sz="2800" dirty="0">
              <a:latin typeface="Times New Roman" pitchFamily="18" charset="0"/>
            </a:endParaRPr>
          </a:p>
          <a:p>
            <a:pPr marL="231775" indent="-231775" fontAlgn="auto">
              <a:spcAft>
                <a:spcPts val="0"/>
              </a:spcAft>
              <a:buFont typeface="Wingdings"/>
              <a:buChar char=""/>
              <a:defRPr/>
            </a:pPr>
            <a:endParaRPr lang="en-US" sz="2400" dirty="0">
              <a:solidFill>
                <a:srgbClr val="FFFF00"/>
              </a:solidFill>
              <a:latin typeface="Times New Roman" pitchFamily="18" charset="0"/>
            </a:endParaRPr>
          </a:p>
          <a:p>
            <a:pPr marL="231775" indent="-231775" fontAlgn="auto">
              <a:spcAft>
                <a:spcPts val="0"/>
              </a:spcAft>
              <a:buFont typeface="Wingdings" pitchFamily="2" charset="2"/>
              <a:buNone/>
              <a:defRPr/>
            </a:pPr>
            <a:endParaRPr lang="en-US" sz="1000" dirty="0">
              <a:solidFill>
                <a:srgbClr val="FFFF00"/>
              </a:solidFill>
              <a:latin typeface="Times New Roman" pitchFamily="18" charset="0"/>
            </a:endParaRPr>
          </a:p>
          <a:p>
            <a:pPr marL="231775" indent="-231775" fontAlgn="auto">
              <a:spcAft>
                <a:spcPts val="0"/>
              </a:spcAft>
              <a:buFont typeface="Wingdings" pitchFamily="2" charset="2"/>
              <a:buNone/>
              <a:defRPr/>
            </a:pPr>
            <a:r>
              <a:rPr lang="en-US" sz="2800" dirty="0">
                <a:solidFill>
                  <a:srgbClr val="FFFF00"/>
                </a:solidFill>
                <a:latin typeface="Times New Roman" pitchFamily="18" charset="0"/>
              </a:rPr>
              <a:t>   </a:t>
            </a:r>
          </a:p>
        </p:txBody>
      </p:sp>
      <p:sp>
        <p:nvSpPr>
          <p:cNvPr id="5120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1A2DE78C-40A7-4236-91AF-F46AFDCA838C}" type="slidenum">
              <a:rPr lang="en-US">
                <a:cs typeface="Arial" charset="0"/>
              </a:rPr>
              <a:pPr fontAlgn="base">
                <a:spcBef>
                  <a:spcPct val="0"/>
                </a:spcBef>
                <a:spcAft>
                  <a:spcPct val="0"/>
                </a:spcAft>
              </a:pPr>
              <a:t>31</a:t>
            </a:fld>
            <a:endParaRPr lang="en-US">
              <a:cs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428625" y="1643063"/>
          <a:ext cx="8123238" cy="4529137"/>
        </p:xfrm>
        <a:graphic>
          <a:graphicData uri="http://schemas.openxmlformats.org/presentationml/2006/ole">
            <p:oleObj spid="_x0000_s1026" name="Worksheet" r:id="rId4" imgW="5410272" imgH="3524167" progId="Excel.Sheet.8">
              <p:link updateAutomatic="1"/>
            </p:oleObj>
          </a:graphicData>
        </a:graphic>
      </p:graphicFrame>
      <p:sp>
        <p:nvSpPr>
          <p:cNvPr id="13360" name="Title 1"/>
          <p:cNvSpPr>
            <a:spLocks noGrp="1"/>
          </p:cNvSpPr>
          <p:nvPr>
            <p:ph type="title"/>
          </p:nvPr>
        </p:nvSpPr>
        <p:spPr>
          <a:xfrm>
            <a:off x="428625" y="285750"/>
            <a:ext cx="8496300" cy="738188"/>
          </a:xfrm>
        </p:spPr>
        <p:txBody>
          <a:bodyPr/>
          <a:lstStyle/>
          <a:p>
            <a:pPr fontAlgn="auto">
              <a:spcAft>
                <a:spcPts val="0"/>
              </a:spcAft>
              <a:defRPr/>
            </a:pPr>
            <a:r>
              <a:rPr lang="de-CH" sz="2000" dirty="0" smtClean="0">
                <a:solidFill>
                  <a:schemeClr val="tx2">
                    <a:satMod val="200000"/>
                  </a:schemeClr>
                </a:solidFill>
                <a:latin typeface="Arial" charset="0"/>
                <a:cs typeface="Arial" charset="0"/>
              </a:rPr>
              <a:t>SWISS RAILWAYS  2011 -periodic examinations :</a:t>
            </a:r>
            <a:br>
              <a:rPr lang="de-CH" sz="2000" dirty="0" smtClean="0">
                <a:solidFill>
                  <a:schemeClr val="tx2">
                    <a:satMod val="200000"/>
                  </a:schemeClr>
                </a:solidFill>
                <a:latin typeface="Arial" charset="0"/>
                <a:cs typeface="Arial" charset="0"/>
              </a:rPr>
            </a:br>
            <a:r>
              <a:rPr lang="de-CH" sz="2000" dirty="0" smtClean="0">
                <a:solidFill>
                  <a:schemeClr val="tx2">
                    <a:satMod val="200000"/>
                  </a:schemeClr>
                </a:solidFill>
                <a:latin typeface="Arial" charset="0"/>
                <a:cs typeface="Arial" charset="0"/>
              </a:rPr>
              <a:t>Total of all examinations (all clients), of that part fit, limited fit and unfit</a:t>
            </a:r>
            <a:br>
              <a:rPr lang="de-CH" sz="2000" dirty="0" smtClean="0">
                <a:solidFill>
                  <a:schemeClr val="tx2">
                    <a:satMod val="200000"/>
                  </a:schemeClr>
                </a:solidFill>
                <a:latin typeface="Arial" charset="0"/>
                <a:cs typeface="Arial" charset="0"/>
              </a:rPr>
            </a:br>
            <a:r>
              <a:rPr lang="de-CH" sz="2000" dirty="0" smtClean="0">
                <a:solidFill>
                  <a:schemeClr val="tx2">
                    <a:satMod val="200000"/>
                  </a:schemeClr>
                </a:solidFill>
                <a:latin typeface="Arial" charset="0"/>
                <a:cs typeface="Arial" charset="0"/>
              </a:rPr>
              <a:t/>
            </a:r>
            <a:br>
              <a:rPr lang="de-CH" sz="2000" dirty="0" smtClean="0">
                <a:solidFill>
                  <a:schemeClr val="tx2">
                    <a:satMod val="200000"/>
                  </a:schemeClr>
                </a:solidFill>
                <a:latin typeface="Arial" charset="0"/>
                <a:cs typeface="Arial" charset="0"/>
              </a:rPr>
            </a:br>
            <a:r>
              <a:rPr lang="de-CH" sz="2000" dirty="0" smtClean="0">
                <a:solidFill>
                  <a:schemeClr val="accent3"/>
                </a:solidFill>
                <a:latin typeface="Arial" charset="0"/>
                <a:cs typeface="Arial" charset="0"/>
              </a:rPr>
              <a:t>3.65%  ARE  UNFIT  OF  TOTAL  PME</a:t>
            </a:r>
          </a:p>
        </p:txBody>
      </p:sp>
      <p:sp>
        <p:nvSpPr>
          <p:cNvPr id="1028" name="Footer Placeholder 2"/>
          <p:cNvSpPr>
            <a:spLocks noGrp="1"/>
          </p:cNvSpPr>
          <p:nvPr>
            <p:ph type="ftr" sz="quarter" idx="1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de-CH" smtClean="0">
                <a:latin typeface="Arial" charset="0"/>
                <a:cs typeface="Arial" charset="0"/>
              </a:rPr>
              <a:t>CFF• HR-AGS-AED• MedicalService • 23.08.2011</a:t>
            </a:r>
          </a:p>
        </p:txBody>
      </p:sp>
      <p:sp>
        <p:nvSpPr>
          <p:cNvPr id="1029" name="Espace réservé du numéro de diapositive 4"/>
          <p:cNvSpPr>
            <a:spLocks noGrp="1"/>
          </p:cNvSpPr>
          <p:nvPr>
            <p:ph type="sldNum" sz="quarter" idx="16"/>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6DAAABD4-CCF7-4F2E-BE04-A782C248982A}" type="slidenum">
              <a:rPr lang="de-CH" smtClean="0">
                <a:latin typeface="Arial" charset="0"/>
                <a:cs typeface="Arial" charset="0"/>
              </a:rPr>
              <a:pPr fontAlgn="base">
                <a:spcBef>
                  <a:spcPct val="0"/>
                </a:spcBef>
                <a:spcAft>
                  <a:spcPct val="0"/>
                </a:spcAft>
              </a:pPr>
              <a:t>32</a:t>
            </a:fld>
            <a:endParaRPr lang="de-CH" smtClean="0">
              <a:latin typeface="Arial" charset="0"/>
              <a:cs typeface="Arial" charset="0"/>
            </a:endParaRPr>
          </a:p>
        </p:txBody>
      </p:sp>
      <p:sp>
        <p:nvSpPr>
          <p:cNvPr id="1030" name="Rectangle 5"/>
          <p:cNvSpPr>
            <a:spLocks noChangeArrowheads="1"/>
          </p:cNvSpPr>
          <p:nvPr/>
        </p:nvSpPr>
        <p:spPr bwMode="auto">
          <a:xfrm>
            <a:off x="6516688" y="6488113"/>
            <a:ext cx="2627312" cy="277812"/>
          </a:xfrm>
          <a:prstGeom prst="rect">
            <a:avLst/>
          </a:prstGeom>
          <a:noFill/>
          <a:ln w="9525">
            <a:noFill/>
            <a:miter lim="800000"/>
            <a:headEnd/>
            <a:tailEnd/>
          </a:ln>
        </p:spPr>
        <p:txBody>
          <a:bodyPr>
            <a:spAutoFit/>
          </a:bodyPr>
          <a:lstStyle/>
          <a:p>
            <a:pPr algn="ctr"/>
            <a:r>
              <a:rPr lang="en-US" sz="1200">
                <a:latin typeface="Corbel" pitchFamily="34" charset="0"/>
              </a:rPr>
              <a:t>OCCUCON- DELHI  2012</a:t>
            </a:r>
            <a:endParaRPr lang="en-IN" sz="1200">
              <a:latin typeface="Corbe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IN">
              <a:solidFill>
                <a:schemeClr val="tx2">
                  <a:satMod val="200000"/>
                </a:schemeClr>
              </a:solidFill>
            </a:endParaRPr>
          </a:p>
        </p:txBody>
      </p:sp>
      <p:pic>
        <p:nvPicPr>
          <p:cNvPr id="57346" name="Picture 2" descr="F:\aircrew.png"/>
          <p:cNvPicPr>
            <a:picLocks noGrp="1" noChangeAspect="1" noChangeArrowheads="1"/>
          </p:cNvPicPr>
          <p:nvPr>
            <p:ph idx="1"/>
          </p:nvPr>
        </p:nvPicPr>
        <p:blipFill>
          <a:blip r:embed="rId3" cstate="print"/>
          <a:srcRect/>
          <a:stretch>
            <a:fillRect/>
          </a:stretch>
        </p:blipFill>
        <p:spPr>
          <a:xfrm>
            <a:off x="0" y="0"/>
            <a:ext cx="9217025" cy="7037388"/>
          </a:xfr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IN" dirty="0" smtClean="0">
                <a:solidFill>
                  <a:schemeClr val="tx2">
                    <a:satMod val="200000"/>
                  </a:schemeClr>
                </a:solidFill>
              </a:rPr>
              <a:t>UNFIT FOR ALL JOBS DUE TO ILLNESS- WESTERN RAILWAYS 2000-2002</a:t>
            </a:r>
            <a:endParaRPr lang="en-IN" dirty="0">
              <a:solidFill>
                <a:schemeClr val="tx2">
                  <a:satMod val="200000"/>
                </a:schemeClr>
              </a:solidFill>
            </a:endParaRPr>
          </a:p>
        </p:txBody>
      </p:sp>
      <p:graphicFrame>
        <p:nvGraphicFramePr>
          <p:cNvPr id="4" name="Content Placeholder 3"/>
          <p:cNvGraphicFramePr>
            <a:graphicFrameLocks noGrp="1"/>
          </p:cNvGraphicFramePr>
          <p:nvPr>
            <p:ph idx="1"/>
          </p:nvPr>
        </p:nvGraphicFramePr>
        <p:xfrm>
          <a:off x="571500" y="2500313"/>
          <a:ext cx="8229600" cy="3500461"/>
        </p:xfrm>
        <a:graphic>
          <a:graphicData uri="http://schemas.openxmlformats.org/drawingml/2006/table">
            <a:tbl>
              <a:tblPr firstRow="1" bandRow="1">
                <a:tableStyleId>{5C22544A-7EE6-4342-B048-85BDC9FD1C3A}</a:tableStyleId>
              </a:tblPr>
              <a:tblGrid>
                <a:gridCol w="2057400"/>
                <a:gridCol w="2057400"/>
                <a:gridCol w="2057400"/>
                <a:gridCol w="2057400"/>
              </a:tblGrid>
              <a:tr h="1579156">
                <a:tc>
                  <a:txBody>
                    <a:bodyPr/>
                    <a:lstStyle/>
                    <a:p>
                      <a:r>
                        <a:rPr lang="en-IN" dirty="0" smtClean="0"/>
                        <a:t>YEAR</a:t>
                      </a:r>
                      <a:endParaRPr lang="en-IN" dirty="0"/>
                    </a:p>
                  </a:txBody>
                  <a:tcPr/>
                </a:tc>
                <a:tc>
                  <a:txBody>
                    <a:bodyPr/>
                    <a:lstStyle/>
                    <a:p>
                      <a:r>
                        <a:rPr lang="en-IN" dirty="0" smtClean="0"/>
                        <a:t>TOTAL RLY EMPLOYEES</a:t>
                      </a:r>
                      <a:endParaRPr lang="en-IN" dirty="0"/>
                    </a:p>
                  </a:txBody>
                  <a:tcPr/>
                </a:tc>
                <a:tc>
                  <a:txBody>
                    <a:bodyPr/>
                    <a:lstStyle/>
                    <a:p>
                      <a:r>
                        <a:rPr lang="en-IN" baseline="0" dirty="0" smtClean="0"/>
                        <a:t>EMPLOYEES UNFIT FOR ALL JOBS</a:t>
                      </a:r>
                      <a:endParaRPr lang="en-IN" dirty="0"/>
                    </a:p>
                  </a:txBody>
                  <a:tcPr/>
                </a:tc>
                <a:tc>
                  <a:txBody>
                    <a:bodyPr/>
                    <a:lstStyle/>
                    <a:p>
                      <a:r>
                        <a:rPr lang="en-IN" baseline="0" dirty="0" smtClean="0"/>
                        <a:t>UNFIT FOR ALL JOBS PER 10,000 EMP.</a:t>
                      </a:r>
                      <a:endParaRPr lang="en-IN" dirty="0"/>
                    </a:p>
                  </a:txBody>
                  <a:tcPr/>
                </a:tc>
              </a:tr>
              <a:tr h="640435">
                <a:tc>
                  <a:txBody>
                    <a:bodyPr/>
                    <a:lstStyle/>
                    <a:p>
                      <a:r>
                        <a:rPr lang="en-IN" dirty="0" smtClean="0"/>
                        <a:t>2000</a:t>
                      </a:r>
                      <a:endParaRPr lang="en-IN" dirty="0"/>
                    </a:p>
                  </a:txBody>
                  <a:tcPr/>
                </a:tc>
                <a:tc>
                  <a:txBody>
                    <a:bodyPr/>
                    <a:lstStyle/>
                    <a:p>
                      <a:r>
                        <a:rPr lang="en-IN" dirty="0" smtClean="0"/>
                        <a:t>183716</a:t>
                      </a:r>
                      <a:endParaRPr lang="en-IN" dirty="0"/>
                    </a:p>
                  </a:txBody>
                  <a:tcPr/>
                </a:tc>
                <a:tc>
                  <a:txBody>
                    <a:bodyPr/>
                    <a:lstStyle/>
                    <a:p>
                      <a:r>
                        <a:rPr lang="en-IN" dirty="0" smtClean="0"/>
                        <a:t>69</a:t>
                      </a:r>
                      <a:endParaRPr lang="en-IN" dirty="0"/>
                    </a:p>
                  </a:txBody>
                  <a:tcPr/>
                </a:tc>
                <a:tc>
                  <a:txBody>
                    <a:bodyPr/>
                    <a:lstStyle/>
                    <a:p>
                      <a:r>
                        <a:rPr lang="en-IN" dirty="0" smtClean="0"/>
                        <a:t>3.75</a:t>
                      </a:r>
                      <a:endParaRPr lang="en-IN" dirty="0"/>
                    </a:p>
                  </a:txBody>
                  <a:tcPr/>
                </a:tc>
              </a:tr>
              <a:tr h="640435">
                <a:tc>
                  <a:txBody>
                    <a:bodyPr/>
                    <a:lstStyle/>
                    <a:p>
                      <a:r>
                        <a:rPr lang="en-IN" dirty="0" smtClean="0"/>
                        <a:t>2001</a:t>
                      </a:r>
                      <a:endParaRPr lang="en-IN" dirty="0"/>
                    </a:p>
                  </a:txBody>
                  <a:tcPr/>
                </a:tc>
                <a:tc>
                  <a:txBody>
                    <a:bodyPr/>
                    <a:lstStyle/>
                    <a:p>
                      <a:r>
                        <a:rPr lang="en-IN" dirty="0" smtClean="0"/>
                        <a:t>182916</a:t>
                      </a:r>
                      <a:endParaRPr lang="en-IN" dirty="0"/>
                    </a:p>
                  </a:txBody>
                  <a:tcPr/>
                </a:tc>
                <a:tc>
                  <a:txBody>
                    <a:bodyPr/>
                    <a:lstStyle/>
                    <a:p>
                      <a:r>
                        <a:rPr lang="en-IN" dirty="0" smtClean="0"/>
                        <a:t>76</a:t>
                      </a:r>
                      <a:endParaRPr lang="en-IN" dirty="0"/>
                    </a:p>
                  </a:txBody>
                  <a:tcPr/>
                </a:tc>
                <a:tc>
                  <a:txBody>
                    <a:bodyPr/>
                    <a:lstStyle/>
                    <a:p>
                      <a:r>
                        <a:rPr lang="en-IN" dirty="0" smtClean="0"/>
                        <a:t>4.15</a:t>
                      </a:r>
                      <a:endParaRPr lang="en-IN" dirty="0"/>
                    </a:p>
                  </a:txBody>
                  <a:tcPr/>
                </a:tc>
              </a:tr>
              <a:tr h="640435">
                <a:tc>
                  <a:txBody>
                    <a:bodyPr/>
                    <a:lstStyle/>
                    <a:p>
                      <a:r>
                        <a:rPr lang="en-IN" dirty="0" smtClean="0"/>
                        <a:t>2002</a:t>
                      </a:r>
                      <a:endParaRPr lang="en-IN" dirty="0"/>
                    </a:p>
                  </a:txBody>
                  <a:tcPr/>
                </a:tc>
                <a:tc>
                  <a:txBody>
                    <a:bodyPr/>
                    <a:lstStyle/>
                    <a:p>
                      <a:r>
                        <a:rPr lang="en-IN" dirty="0" smtClean="0"/>
                        <a:t>182815</a:t>
                      </a:r>
                      <a:endParaRPr lang="en-IN" dirty="0"/>
                    </a:p>
                  </a:txBody>
                  <a:tcPr/>
                </a:tc>
                <a:tc>
                  <a:txBody>
                    <a:bodyPr/>
                    <a:lstStyle/>
                    <a:p>
                      <a:r>
                        <a:rPr lang="en-IN" dirty="0" smtClean="0"/>
                        <a:t>81</a:t>
                      </a:r>
                      <a:endParaRPr lang="en-IN" dirty="0"/>
                    </a:p>
                  </a:txBody>
                  <a:tcPr/>
                </a:tc>
                <a:tc>
                  <a:txBody>
                    <a:bodyPr/>
                    <a:lstStyle/>
                    <a:p>
                      <a:r>
                        <a:rPr lang="en-IN" dirty="0" smtClean="0"/>
                        <a:t>4.43</a:t>
                      </a:r>
                      <a:endParaRPr lang="en-IN" dirty="0"/>
                    </a:p>
                  </a:txBody>
                  <a:tcPr/>
                </a:tc>
              </a:tr>
            </a:tbl>
          </a:graphicData>
        </a:graphic>
      </p:graphicFrame>
      <p:sp>
        <p:nvSpPr>
          <p:cNvPr id="58397" name="Rectangle 4"/>
          <p:cNvSpPr>
            <a:spLocks noChangeArrowheads="1"/>
          </p:cNvSpPr>
          <p:nvPr/>
        </p:nvSpPr>
        <p:spPr bwMode="auto">
          <a:xfrm>
            <a:off x="3419475" y="6488113"/>
            <a:ext cx="2528888" cy="369887"/>
          </a:xfrm>
          <a:prstGeom prst="rect">
            <a:avLst/>
          </a:prstGeom>
          <a:noFill/>
          <a:ln w="9525">
            <a:noFill/>
            <a:miter lim="800000"/>
            <a:headEnd/>
            <a:tailEnd/>
          </a:ln>
        </p:spPr>
        <p:txBody>
          <a:bodyPr wrap="none">
            <a:spAutoFit/>
          </a:bodyPr>
          <a:lstStyle/>
          <a:p>
            <a:pPr algn="ctr"/>
            <a:r>
              <a:rPr lang="en-US">
                <a:latin typeface="Corbel" pitchFamily="34" charset="0"/>
              </a:rPr>
              <a:t>OCCUCON- DELHI  2012</a:t>
            </a:r>
            <a:endParaRPr lang="en-IN">
              <a:latin typeface="Corbe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IN" dirty="0" smtClean="0">
                <a:solidFill>
                  <a:schemeClr val="tx2">
                    <a:satMod val="200000"/>
                  </a:schemeClr>
                </a:solidFill>
              </a:rPr>
              <a:t>UNFIT FOR ALL JOBS DUE TO ILLNESS- INDIAN RAILWAYS</a:t>
            </a:r>
            <a:br>
              <a:rPr lang="en-IN" dirty="0" smtClean="0">
                <a:solidFill>
                  <a:schemeClr val="tx2">
                    <a:satMod val="200000"/>
                  </a:schemeClr>
                </a:solidFill>
              </a:rPr>
            </a:br>
            <a:r>
              <a:rPr lang="en-IN" dirty="0" smtClean="0">
                <a:solidFill>
                  <a:schemeClr val="tx2">
                    <a:satMod val="200000"/>
                  </a:schemeClr>
                </a:solidFill>
              </a:rPr>
              <a:t> 2005-2007</a:t>
            </a:r>
            <a:endParaRPr lang="en-IN" dirty="0">
              <a:solidFill>
                <a:schemeClr val="tx2">
                  <a:satMod val="200000"/>
                </a:schemeClr>
              </a:solidFill>
            </a:endParaRPr>
          </a:p>
        </p:txBody>
      </p:sp>
      <p:graphicFrame>
        <p:nvGraphicFramePr>
          <p:cNvPr id="4" name="Content Placeholder 3"/>
          <p:cNvGraphicFramePr>
            <a:graphicFrameLocks noGrp="1"/>
          </p:cNvGraphicFramePr>
          <p:nvPr>
            <p:ph idx="1"/>
          </p:nvPr>
        </p:nvGraphicFramePr>
        <p:xfrm>
          <a:off x="571500" y="2500313"/>
          <a:ext cx="8229600" cy="3571901"/>
        </p:xfrm>
        <a:graphic>
          <a:graphicData uri="http://schemas.openxmlformats.org/drawingml/2006/table">
            <a:tbl>
              <a:tblPr firstRow="1" bandRow="1">
                <a:tableStyleId>{5C22544A-7EE6-4342-B048-85BDC9FD1C3A}</a:tableStyleId>
              </a:tblPr>
              <a:tblGrid>
                <a:gridCol w="2057400"/>
                <a:gridCol w="2057400"/>
                <a:gridCol w="2057400"/>
                <a:gridCol w="2057400"/>
              </a:tblGrid>
              <a:tr h="1611383">
                <a:tc>
                  <a:txBody>
                    <a:bodyPr/>
                    <a:lstStyle/>
                    <a:p>
                      <a:r>
                        <a:rPr lang="en-IN" dirty="0" smtClean="0"/>
                        <a:t>YEAR</a:t>
                      </a:r>
                      <a:endParaRPr lang="en-IN" dirty="0"/>
                    </a:p>
                  </a:txBody>
                  <a:tcPr/>
                </a:tc>
                <a:tc>
                  <a:txBody>
                    <a:bodyPr/>
                    <a:lstStyle/>
                    <a:p>
                      <a:r>
                        <a:rPr lang="en-IN" dirty="0" smtClean="0"/>
                        <a:t>TOTAL RLY EMPLOYEES</a:t>
                      </a:r>
                      <a:endParaRPr lang="en-IN" dirty="0"/>
                    </a:p>
                  </a:txBody>
                  <a:tcPr/>
                </a:tc>
                <a:tc>
                  <a:txBody>
                    <a:bodyPr/>
                    <a:lstStyle/>
                    <a:p>
                      <a:r>
                        <a:rPr lang="en-IN" baseline="0" dirty="0" smtClean="0"/>
                        <a:t>EMPLOYEES UNFIT FOR ALL JOBS</a:t>
                      </a:r>
                      <a:endParaRPr lang="en-IN" dirty="0"/>
                    </a:p>
                  </a:txBody>
                  <a:tcPr/>
                </a:tc>
                <a:tc>
                  <a:txBody>
                    <a:bodyPr/>
                    <a:lstStyle/>
                    <a:p>
                      <a:r>
                        <a:rPr lang="en-IN" baseline="0" dirty="0" smtClean="0"/>
                        <a:t>UNFIT FOR ALL JOBS PER 10,000 EMP.</a:t>
                      </a:r>
                      <a:endParaRPr lang="en-IN" dirty="0"/>
                    </a:p>
                  </a:txBody>
                  <a:tcPr/>
                </a:tc>
              </a:tr>
              <a:tr h="653506">
                <a:tc>
                  <a:txBody>
                    <a:bodyPr/>
                    <a:lstStyle/>
                    <a:p>
                      <a:r>
                        <a:rPr lang="en-IN" dirty="0" smtClean="0"/>
                        <a:t>2005</a:t>
                      </a:r>
                      <a:endParaRPr lang="en-IN" dirty="0"/>
                    </a:p>
                  </a:txBody>
                  <a:tcPr/>
                </a:tc>
                <a:tc>
                  <a:txBody>
                    <a:bodyPr/>
                    <a:lstStyle/>
                    <a:p>
                      <a:r>
                        <a:rPr lang="en-IN" dirty="0" smtClean="0"/>
                        <a:t>1308780</a:t>
                      </a:r>
                      <a:endParaRPr lang="en-IN" dirty="0"/>
                    </a:p>
                  </a:txBody>
                  <a:tcPr/>
                </a:tc>
                <a:tc>
                  <a:txBody>
                    <a:bodyPr/>
                    <a:lstStyle/>
                    <a:p>
                      <a:r>
                        <a:rPr lang="en-IN" dirty="0" smtClean="0"/>
                        <a:t>763</a:t>
                      </a:r>
                      <a:endParaRPr lang="en-IN" dirty="0"/>
                    </a:p>
                  </a:txBody>
                  <a:tcPr/>
                </a:tc>
                <a:tc>
                  <a:txBody>
                    <a:bodyPr/>
                    <a:lstStyle/>
                    <a:p>
                      <a:r>
                        <a:rPr lang="en-IN" dirty="0" smtClean="0"/>
                        <a:t>5.80</a:t>
                      </a:r>
                      <a:endParaRPr lang="en-IN" dirty="0"/>
                    </a:p>
                  </a:txBody>
                  <a:tcPr/>
                </a:tc>
              </a:tr>
              <a:tr h="653506">
                <a:tc>
                  <a:txBody>
                    <a:bodyPr/>
                    <a:lstStyle/>
                    <a:p>
                      <a:r>
                        <a:rPr lang="en-IN" dirty="0" smtClean="0"/>
                        <a:t>2006</a:t>
                      </a:r>
                      <a:endParaRPr lang="en-IN" dirty="0"/>
                    </a:p>
                  </a:txBody>
                  <a:tcPr/>
                </a:tc>
                <a:tc>
                  <a:txBody>
                    <a:bodyPr/>
                    <a:lstStyle/>
                    <a:p>
                      <a:r>
                        <a:rPr lang="en-IN" dirty="0" smtClean="0"/>
                        <a:t>1300700</a:t>
                      </a:r>
                      <a:endParaRPr lang="en-IN" dirty="0"/>
                    </a:p>
                  </a:txBody>
                  <a:tcPr/>
                </a:tc>
                <a:tc>
                  <a:txBody>
                    <a:bodyPr/>
                    <a:lstStyle/>
                    <a:p>
                      <a:r>
                        <a:rPr lang="en-IN" dirty="0" smtClean="0"/>
                        <a:t>745</a:t>
                      </a:r>
                      <a:endParaRPr lang="en-IN" dirty="0"/>
                    </a:p>
                  </a:txBody>
                  <a:tcPr/>
                </a:tc>
                <a:tc>
                  <a:txBody>
                    <a:bodyPr/>
                    <a:lstStyle/>
                    <a:p>
                      <a:r>
                        <a:rPr lang="en-IN" dirty="0" smtClean="0"/>
                        <a:t>5.72</a:t>
                      </a:r>
                      <a:endParaRPr lang="en-IN" dirty="0"/>
                    </a:p>
                  </a:txBody>
                  <a:tcPr/>
                </a:tc>
              </a:tr>
              <a:tr h="653506">
                <a:tc>
                  <a:txBody>
                    <a:bodyPr/>
                    <a:lstStyle/>
                    <a:p>
                      <a:r>
                        <a:rPr lang="en-IN" dirty="0" smtClean="0"/>
                        <a:t>2007</a:t>
                      </a:r>
                      <a:endParaRPr lang="en-IN" dirty="0"/>
                    </a:p>
                  </a:txBody>
                  <a:tcPr/>
                </a:tc>
                <a:tc>
                  <a:txBody>
                    <a:bodyPr/>
                    <a:lstStyle/>
                    <a:p>
                      <a:r>
                        <a:rPr lang="en-IN" dirty="0" smtClean="0"/>
                        <a:t>1200423</a:t>
                      </a:r>
                      <a:endParaRPr lang="en-IN" dirty="0"/>
                    </a:p>
                  </a:txBody>
                  <a:tcPr/>
                </a:tc>
                <a:tc>
                  <a:txBody>
                    <a:bodyPr/>
                    <a:lstStyle/>
                    <a:p>
                      <a:r>
                        <a:rPr lang="en-IN" dirty="0" smtClean="0"/>
                        <a:t>727</a:t>
                      </a:r>
                      <a:endParaRPr lang="en-IN" dirty="0"/>
                    </a:p>
                  </a:txBody>
                  <a:tcPr/>
                </a:tc>
                <a:tc>
                  <a:txBody>
                    <a:bodyPr/>
                    <a:lstStyle/>
                    <a:p>
                      <a:r>
                        <a:rPr lang="en-IN" dirty="0" smtClean="0"/>
                        <a:t>6.00</a:t>
                      </a:r>
                      <a:endParaRPr lang="en-IN" dirty="0"/>
                    </a:p>
                  </a:txBody>
                  <a:tcPr/>
                </a:tc>
              </a:tr>
            </a:tbl>
          </a:graphicData>
        </a:graphic>
      </p:graphicFrame>
      <p:sp>
        <p:nvSpPr>
          <p:cNvPr id="59421" name="Rectangle 4"/>
          <p:cNvSpPr>
            <a:spLocks noChangeArrowheads="1"/>
          </p:cNvSpPr>
          <p:nvPr/>
        </p:nvSpPr>
        <p:spPr bwMode="auto">
          <a:xfrm>
            <a:off x="3276600" y="6488113"/>
            <a:ext cx="2527300" cy="369887"/>
          </a:xfrm>
          <a:prstGeom prst="rect">
            <a:avLst/>
          </a:prstGeom>
          <a:noFill/>
          <a:ln w="9525">
            <a:noFill/>
            <a:miter lim="800000"/>
            <a:headEnd/>
            <a:tailEnd/>
          </a:ln>
        </p:spPr>
        <p:txBody>
          <a:bodyPr wrap="none">
            <a:spAutoFit/>
          </a:bodyPr>
          <a:lstStyle/>
          <a:p>
            <a:pPr algn="ctr"/>
            <a:r>
              <a:rPr lang="en-US">
                <a:latin typeface="Corbel" pitchFamily="34" charset="0"/>
              </a:rPr>
              <a:t>OCCUCON- DELHI  2012</a:t>
            </a:r>
            <a:endParaRPr lang="en-IN">
              <a:latin typeface="Corbe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IN" dirty="0" smtClean="0">
                <a:solidFill>
                  <a:schemeClr val="tx2">
                    <a:satMod val="200000"/>
                  </a:schemeClr>
                </a:solidFill>
              </a:rPr>
              <a:t>PRIMARY CAUSES FOR UNFIT FOR ALL JOBS DUE TO ILLNESS</a:t>
            </a:r>
            <a:endParaRPr lang="en-IN" dirty="0">
              <a:solidFill>
                <a:schemeClr val="tx2">
                  <a:satMod val="200000"/>
                </a:schemeClr>
              </a:solidFill>
            </a:endParaRPr>
          </a:p>
        </p:txBody>
      </p:sp>
      <p:graphicFrame>
        <p:nvGraphicFramePr>
          <p:cNvPr id="4" name="Content Placeholder 3"/>
          <p:cNvGraphicFramePr>
            <a:graphicFrameLocks noGrp="1"/>
          </p:cNvGraphicFramePr>
          <p:nvPr>
            <p:ph idx="1"/>
          </p:nvPr>
        </p:nvGraphicFramePr>
        <p:xfrm>
          <a:off x="714375" y="1784350"/>
          <a:ext cx="7972452" cy="4073544"/>
        </p:xfrm>
        <a:graphic>
          <a:graphicData uri="http://schemas.openxmlformats.org/drawingml/2006/table">
            <a:tbl>
              <a:tblPr firstRow="1" bandRow="1">
                <a:tableStyleId>{5C22544A-7EE6-4342-B048-85BDC9FD1C3A}</a:tableStyleId>
              </a:tblPr>
              <a:tblGrid>
                <a:gridCol w="1993113"/>
                <a:gridCol w="1993113"/>
                <a:gridCol w="1993113"/>
                <a:gridCol w="1993113"/>
              </a:tblGrid>
              <a:tr h="1045349">
                <a:tc>
                  <a:txBody>
                    <a:bodyPr/>
                    <a:lstStyle/>
                    <a:p>
                      <a:r>
                        <a:rPr lang="en-IN" dirty="0" smtClean="0"/>
                        <a:t>SR NO.</a:t>
                      </a:r>
                      <a:endParaRPr lang="en-IN" dirty="0"/>
                    </a:p>
                  </a:txBody>
                  <a:tcPr marL="86360" marR="86360"/>
                </a:tc>
                <a:tc>
                  <a:txBody>
                    <a:bodyPr/>
                    <a:lstStyle/>
                    <a:p>
                      <a:r>
                        <a:rPr lang="en-IN" dirty="0" smtClean="0"/>
                        <a:t>PRIMARY CAUSE</a:t>
                      </a:r>
                      <a:endParaRPr lang="en-IN" dirty="0"/>
                    </a:p>
                  </a:txBody>
                  <a:tcPr marL="86360" marR="86360"/>
                </a:tc>
                <a:tc>
                  <a:txBody>
                    <a:bodyPr/>
                    <a:lstStyle/>
                    <a:p>
                      <a:r>
                        <a:rPr lang="en-IN" dirty="0" smtClean="0"/>
                        <a:t>% OF TOTAL UNFIT 2000-02</a:t>
                      </a:r>
                      <a:endParaRPr lang="en-IN" dirty="0"/>
                    </a:p>
                  </a:txBody>
                  <a:tcPr marL="86360" marR="86360"/>
                </a:tc>
                <a:tc>
                  <a:txBody>
                    <a:bodyPr/>
                    <a:lstStyle/>
                    <a:p>
                      <a:r>
                        <a:rPr lang="en-IN" dirty="0" smtClean="0"/>
                        <a:t>% OF TOTAL UNFIT 2005-7</a:t>
                      </a:r>
                      <a:endParaRPr lang="en-IN" dirty="0"/>
                    </a:p>
                  </a:txBody>
                  <a:tcPr marL="86360" marR="86360"/>
                </a:tc>
              </a:tr>
              <a:tr h="605639">
                <a:tc>
                  <a:txBody>
                    <a:bodyPr/>
                    <a:lstStyle/>
                    <a:p>
                      <a:r>
                        <a:rPr lang="en-IN" dirty="0" smtClean="0"/>
                        <a:t>1</a:t>
                      </a:r>
                      <a:endParaRPr lang="en-IN" dirty="0"/>
                    </a:p>
                  </a:txBody>
                  <a:tcPr marL="86360" marR="86360"/>
                </a:tc>
                <a:tc>
                  <a:txBody>
                    <a:bodyPr/>
                    <a:lstStyle/>
                    <a:p>
                      <a:r>
                        <a:rPr lang="en-IN" b="1" dirty="0" smtClean="0">
                          <a:solidFill>
                            <a:srgbClr val="FF0000"/>
                          </a:solidFill>
                        </a:rPr>
                        <a:t>HYPERTENSION</a:t>
                      </a:r>
                      <a:endParaRPr lang="en-IN" b="1" dirty="0">
                        <a:solidFill>
                          <a:srgbClr val="FF0000"/>
                        </a:solidFill>
                      </a:endParaRPr>
                    </a:p>
                  </a:txBody>
                  <a:tcPr marL="86360" marR="86360"/>
                </a:tc>
                <a:tc>
                  <a:txBody>
                    <a:bodyPr/>
                    <a:lstStyle/>
                    <a:p>
                      <a:r>
                        <a:rPr lang="en-IN" b="1" dirty="0" smtClean="0">
                          <a:solidFill>
                            <a:srgbClr val="FF0000"/>
                          </a:solidFill>
                        </a:rPr>
                        <a:t>23.4</a:t>
                      </a:r>
                      <a:endParaRPr lang="en-IN" b="1" dirty="0">
                        <a:solidFill>
                          <a:srgbClr val="FF0000"/>
                        </a:solidFill>
                      </a:endParaRPr>
                    </a:p>
                  </a:txBody>
                  <a:tcPr marL="86360" marR="86360"/>
                </a:tc>
                <a:tc>
                  <a:txBody>
                    <a:bodyPr/>
                    <a:lstStyle/>
                    <a:p>
                      <a:r>
                        <a:rPr lang="en-IN" b="1" dirty="0" smtClean="0">
                          <a:solidFill>
                            <a:srgbClr val="FF0000"/>
                          </a:solidFill>
                        </a:rPr>
                        <a:t>48.5</a:t>
                      </a:r>
                      <a:endParaRPr lang="en-IN" b="1" dirty="0">
                        <a:solidFill>
                          <a:srgbClr val="FF0000"/>
                        </a:solidFill>
                      </a:endParaRPr>
                    </a:p>
                  </a:txBody>
                  <a:tcPr marL="86360" marR="86360"/>
                </a:tc>
              </a:tr>
              <a:tr h="605639">
                <a:tc>
                  <a:txBody>
                    <a:bodyPr/>
                    <a:lstStyle/>
                    <a:p>
                      <a:r>
                        <a:rPr lang="en-IN" dirty="0" smtClean="0"/>
                        <a:t>2</a:t>
                      </a:r>
                      <a:endParaRPr lang="en-IN" dirty="0"/>
                    </a:p>
                  </a:txBody>
                  <a:tcPr marL="86360" marR="86360"/>
                </a:tc>
                <a:tc>
                  <a:txBody>
                    <a:bodyPr/>
                    <a:lstStyle/>
                    <a:p>
                      <a:r>
                        <a:rPr lang="en-IN" dirty="0" smtClean="0"/>
                        <a:t>TUBERCULOSIS</a:t>
                      </a:r>
                      <a:endParaRPr lang="en-IN" dirty="0"/>
                    </a:p>
                  </a:txBody>
                  <a:tcPr marL="86360" marR="86360"/>
                </a:tc>
                <a:tc>
                  <a:txBody>
                    <a:bodyPr/>
                    <a:lstStyle/>
                    <a:p>
                      <a:r>
                        <a:rPr lang="en-IN" dirty="0" smtClean="0"/>
                        <a:t>10.18</a:t>
                      </a:r>
                      <a:endParaRPr lang="en-IN" dirty="0"/>
                    </a:p>
                  </a:txBody>
                  <a:tcPr marL="86360" marR="86360"/>
                </a:tc>
                <a:tc>
                  <a:txBody>
                    <a:bodyPr/>
                    <a:lstStyle/>
                    <a:p>
                      <a:r>
                        <a:rPr lang="en-IN" dirty="0" smtClean="0"/>
                        <a:t>3.2</a:t>
                      </a:r>
                      <a:endParaRPr lang="en-IN" dirty="0"/>
                    </a:p>
                  </a:txBody>
                  <a:tcPr marL="86360" marR="86360"/>
                </a:tc>
              </a:tr>
              <a:tr h="605639">
                <a:tc>
                  <a:txBody>
                    <a:bodyPr/>
                    <a:lstStyle/>
                    <a:p>
                      <a:r>
                        <a:rPr lang="en-IN" dirty="0" smtClean="0"/>
                        <a:t>3</a:t>
                      </a:r>
                    </a:p>
                  </a:txBody>
                  <a:tcPr marL="86360" marR="86360"/>
                </a:tc>
                <a:tc>
                  <a:txBody>
                    <a:bodyPr/>
                    <a:lstStyle/>
                    <a:p>
                      <a:r>
                        <a:rPr lang="en-IN" dirty="0" smtClean="0"/>
                        <a:t>INJURY</a:t>
                      </a:r>
                      <a:endParaRPr lang="en-IN" dirty="0"/>
                    </a:p>
                  </a:txBody>
                  <a:tcPr marL="86360" marR="86360"/>
                </a:tc>
                <a:tc>
                  <a:txBody>
                    <a:bodyPr/>
                    <a:lstStyle/>
                    <a:p>
                      <a:r>
                        <a:rPr lang="en-IN" dirty="0" smtClean="0"/>
                        <a:t>7.96</a:t>
                      </a:r>
                      <a:endParaRPr lang="en-IN" dirty="0"/>
                    </a:p>
                  </a:txBody>
                  <a:tcPr marL="86360" marR="86360"/>
                </a:tc>
                <a:tc>
                  <a:txBody>
                    <a:bodyPr/>
                    <a:lstStyle/>
                    <a:p>
                      <a:r>
                        <a:rPr lang="en-IN" dirty="0" smtClean="0"/>
                        <a:t>7</a:t>
                      </a:r>
                      <a:endParaRPr lang="en-IN" dirty="0"/>
                    </a:p>
                  </a:txBody>
                  <a:tcPr marL="86360" marR="86360"/>
                </a:tc>
              </a:tr>
              <a:tr h="605639">
                <a:tc>
                  <a:txBody>
                    <a:bodyPr/>
                    <a:lstStyle/>
                    <a:p>
                      <a:r>
                        <a:rPr lang="en-IN" dirty="0" smtClean="0"/>
                        <a:t>4</a:t>
                      </a:r>
                      <a:endParaRPr lang="en-IN" dirty="0"/>
                    </a:p>
                  </a:txBody>
                  <a:tcPr marL="86360" marR="86360"/>
                </a:tc>
                <a:tc>
                  <a:txBody>
                    <a:bodyPr/>
                    <a:lstStyle/>
                    <a:p>
                      <a:r>
                        <a:rPr lang="en-IN" b="1" dirty="0" smtClean="0">
                          <a:solidFill>
                            <a:srgbClr val="FF0000"/>
                          </a:solidFill>
                        </a:rPr>
                        <a:t>DM</a:t>
                      </a:r>
                      <a:endParaRPr lang="en-IN" b="1" dirty="0">
                        <a:solidFill>
                          <a:srgbClr val="FF0000"/>
                        </a:solidFill>
                      </a:endParaRPr>
                    </a:p>
                  </a:txBody>
                  <a:tcPr marL="86360" marR="86360"/>
                </a:tc>
                <a:tc>
                  <a:txBody>
                    <a:bodyPr/>
                    <a:lstStyle/>
                    <a:p>
                      <a:r>
                        <a:rPr lang="en-IN" b="1" dirty="0" smtClean="0">
                          <a:solidFill>
                            <a:srgbClr val="FF0000"/>
                          </a:solidFill>
                        </a:rPr>
                        <a:t>6.19</a:t>
                      </a:r>
                      <a:endParaRPr lang="en-IN" b="1" dirty="0">
                        <a:solidFill>
                          <a:srgbClr val="FF0000"/>
                        </a:solidFill>
                      </a:endParaRPr>
                    </a:p>
                  </a:txBody>
                  <a:tcPr marL="86360" marR="86360"/>
                </a:tc>
                <a:tc>
                  <a:txBody>
                    <a:bodyPr/>
                    <a:lstStyle/>
                    <a:p>
                      <a:r>
                        <a:rPr lang="en-IN" b="1" dirty="0" smtClean="0">
                          <a:solidFill>
                            <a:srgbClr val="FF0000"/>
                          </a:solidFill>
                        </a:rPr>
                        <a:t>39</a:t>
                      </a:r>
                      <a:endParaRPr lang="en-IN" b="1" dirty="0">
                        <a:solidFill>
                          <a:srgbClr val="FF0000"/>
                        </a:solidFill>
                      </a:endParaRPr>
                    </a:p>
                  </a:txBody>
                  <a:tcPr marL="86360" marR="86360"/>
                </a:tc>
              </a:tr>
              <a:tr h="605639">
                <a:tc>
                  <a:txBody>
                    <a:bodyPr/>
                    <a:lstStyle/>
                    <a:p>
                      <a:r>
                        <a:rPr lang="en-IN" dirty="0" smtClean="0"/>
                        <a:t>5</a:t>
                      </a:r>
                      <a:endParaRPr lang="en-IN" dirty="0"/>
                    </a:p>
                  </a:txBody>
                  <a:tcPr marL="86360" marR="86360"/>
                </a:tc>
                <a:tc>
                  <a:txBody>
                    <a:bodyPr/>
                    <a:lstStyle/>
                    <a:p>
                      <a:r>
                        <a:rPr lang="en-IN" dirty="0" smtClean="0"/>
                        <a:t>ALCOHOL</a:t>
                      </a:r>
                      <a:endParaRPr lang="en-IN" dirty="0"/>
                    </a:p>
                  </a:txBody>
                  <a:tcPr marL="86360" marR="86360"/>
                </a:tc>
                <a:tc>
                  <a:txBody>
                    <a:bodyPr/>
                    <a:lstStyle/>
                    <a:p>
                      <a:r>
                        <a:rPr lang="en-IN" dirty="0" smtClean="0"/>
                        <a:t>5</a:t>
                      </a:r>
                      <a:endParaRPr lang="en-IN" dirty="0"/>
                    </a:p>
                  </a:txBody>
                  <a:tcPr marL="86360" marR="86360"/>
                </a:tc>
                <a:tc>
                  <a:txBody>
                    <a:bodyPr/>
                    <a:lstStyle/>
                    <a:p>
                      <a:r>
                        <a:rPr lang="en-IN" dirty="0" smtClean="0"/>
                        <a:t>8</a:t>
                      </a:r>
                      <a:endParaRPr lang="en-IN" dirty="0"/>
                    </a:p>
                  </a:txBody>
                  <a:tcPr marL="86360" marR="86360"/>
                </a:tc>
              </a:tr>
            </a:tbl>
          </a:graphicData>
        </a:graphic>
      </p:graphicFrame>
      <p:sp>
        <p:nvSpPr>
          <p:cNvPr id="60455" name="Rectangle 4"/>
          <p:cNvSpPr>
            <a:spLocks noChangeArrowheads="1"/>
          </p:cNvSpPr>
          <p:nvPr/>
        </p:nvSpPr>
        <p:spPr bwMode="auto">
          <a:xfrm>
            <a:off x="3132138" y="6488113"/>
            <a:ext cx="2527300" cy="369887"/>
          </a:xfrm>
          <a:prstGeom prst="rect">
            <a:avLst/>
          </a:prstGeom>
          <a:noFill/>
          <a:ln w="9525">
            <a:noFill/>
            <a:miter lim="800000"/>
            <a:headEnd/>
            <a:tailEnd/>
          </a:ln>
        </p:spPr>
        <p:txBody>
          <a:bodyPr wrap="none">
            <a:spAutoFit/>
          </a:bodyPr>
          <a:lstStyle/>
          <a:p>
            <a:pPr algn="ctr"/>
            <a:r>
              <a:rPr lang="en-US">
                <a:latin typeface="Corbel" pitchFamily="34" charset="0"/>
              </a:rPr>
              <a:t>OCCUCON- DELHI  2012</a:t>
            </a:r>
            <a:endParaRPr lang="en-IN">
              <a:latin typeface="Corbe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IN" dirty="0" smtClean="0">
                <a:solidFill>
                  <a:schemeClr val="tx2">
                    <a:satMod val="200000"/>
                  </a:schemeClr>
                </a:solidFill>
              </a:rPr>
              <a:t>REASONS FOR UNFITNESS</a:t>
            </a:r>
            <a:endParaRPr lang="en-IN" dirty="0">
              <a:solidFill>
                <a:schemeClr val="tx2">
                  <a:satMod val="200000"/>
                </a:schemeClr>
              </a:solidFill>
            </a:endParaRPr>
          </a:p>
        </p:txBody>
      </p:sp>
      <p:graphicFrame>
        <p:nvGraphicFramePr>
          <p:cNvPr id="4" name="Content Placeholder 3"/>
          <p:cNvGraphicFramePr>
            <a:graphicFrameLocks noGrp="1"/>
          </p:cNvGraphicFramePr>
          <p:nvPr>
            <p:ph idx="1"/>
          </p:nvPr>
        </p:nvGraphicFramePr>
        <p:xfrm>
          <a:off x="914400" y="1784350"/>
          <a:ext cx="7772400" cy="3675266"/>
        </p:xfrm>
        <a:graphic>
          <a:graphicData uri="http://schemas.openxmlformats.org/drawingml/2006/table">
            <a:tbl>
              <a:tblPr firstRow="1" bandRow="1">
                <a:tableStyleId>{5C22544A-7EE6-4342-B048-85BDC9FD1C3A}</a:tableStyleId>
              </a:tblPr>
              <a:tblGrid>
                <a:gridCol w="1943100"/>
                <a:gridCol w="1943100"/>
                <a:gridCol w="1943100"/>
                <a:gridCol w="1943100"/>
              </a:tblGrid>
              <a:tr h="708546">
                <a:tc>
                  <a:txBody>
                    <a:bodyPr/>
                    <a:lstStyle/>
                    <a:p>
                      <a:r>
                        <a:rPr lang="en-IN" dirty="0" smtClean="0"/>
                        <a:t>S.NO.</a:t>
                      </a:r>
                      <a:endParaRPr lang="en-IN" dirty="0"/>
                    </a:p>
                  </a:txBody>
                  <a:tcPr marL="86360" marR="86360"/>
                </a:tc>
                <a:tc>
                  <a:txBody>
                    <a:bodyPr/>
                    <a:lstStyle/>
                    <a:p>
                      <a:r>
                        <a:rPr lang="en-IN" dirty="0" smtClean="0"/>
                        <a:t>DISEASE</a:t>
                      </a:r>
                      <a:endParaRPr lang="en-IN" dirty="0"/>
                    </a:p>
                  </a:txBody>
                  <a:tcPr marL="86360" marR="86360"/>
                </a:tc>
                <a:tc>
                  <a:txBody>
                    <a:bodyPr/>
                    <a:lstStyle/>
                    <a:p>
                      <a:r>
                        <a:rPr lang="en-IN" dirty="0" smtClean="0"/>
                        <a:t>% OF TOTAL CASES 2000-02</a:t>
                      </a:r>
                      <a:endParaRPr lang="en-IN" dirty="0"/>
                    </a:p>
                  </a:txBody>
                  <a:tcPr marL="86360" marR="86360"/>
                </a:tc>
                <a:tc>
                  <a:txBody>
                    <a:bodyPr/>
                    <a:lstStyle/>
                    <a:p>
                      <a:r>
                        <a:rPr lang="en-IN" dirty="0" smtClean="0"/>
                        <a:t>% OF TOTAL CASES 2005-7</a:t>
                      </a:r>
                      <a:endParaRPr lang="en-IN" dirty="0"/>
                    </a:p>
                  </a:txBody>
                  <a:tcPr marL="86360" marR="86360"/>
                </a:tc>
              </a:tr>
              <a:tr h="370840">
                <a:tc>
                  <a:txBody>
                    <a:bodyPr/>
                    <a:lstStyle/>
                    <a:p>
                      <a:r>
                        <a:rPr lang="en-IN" dirty="0" smtClean="0"/>
                        <a:t>1</a:t>
                      </a:r>
                      <a:endParaRPr lang="en-IN" dirty="0"/>
                    </a:p>
                  </a:txBody>
                  <a:tcPr marL="86360" marR="86360"/>
                </a:tc>
                <a:tc>
                  <a:txBody>
                    <a:bodyPr/>
                    <a:lstStyle/>
                    <a:p>
                      <a:r>
                        <a:rPr lang="en-IN" b="1" dirty="0" smtClean="0">
                          <a:solidFill>
                            <a:srgbClr val="FF0000"/>
                          </a:solidFill>
                        </a:rPr>
                        <a:t>TUBERCULOSIS</a:t>
                      </a:r>
                      <a:endParaRPr lang="en-IN" b="1" dirty="0">
                        <a:solidFill>
                          <a:srgbClr val="FF0000"/>
                        </a:solidFill>
                      </a:endParaRPr>
                    </a:p>
                  </a:txBody>
                  <a:tcPr marL="86360" marR="86360"/>
                </a:tc>
                <a:tc>
                  <a:txBody>
                    <a:bodyPr/>
                    <a:lstStyle/>
                    <a:p>
                      <a:r>
                        <a:rPr lang="en-IN" b="1" dirty="0" smtClean="0">
                          <a:solidFill>
                            <a:srgbClr val="FF0000"/>
                          </a:solidFill>
                        </a:rPr>
                        <a:t>10.18</a:t>
                      </a:r>
                      <a:endParaRPr lang="en-IN" b="1" dirty="0">
                        <a:solidFill>
                          <a:srgbClr val="FF0000"/>
                        </a:solidFill>
                      </a:endParaRPr>
                    </a:p>
                  </a:txBody>
                  <a:tcPr marL="86360" marR="86360"/>
                </a:tc>
                <a:tc>
                  <a:txBody>
                    <a:bodyPr/>
                    <a:lstStyle/>
                    <a:p>
                      <a:r>
                        <a:rPr lang="en-IN" b="1" dirty="0" smtClean="0">
                          <a:solidFill>
                            <a:srgbClr val="FF0000"/>
                          </a:solidFill>
                        </a:rPr>
                        <a:t>3.2</a:t>
                      </a:r>
                      <a:endParaRPr lang="en-IN" b="1" dirty="0">
                        <a:solidFill>
                          <a:srgbClr val="FF0000"/>
                        </a:solidFill>
                      </a:endParaRPr>
                    </a:p>
                  </a:txBody>
                  <a:tcPr marL="86360" marR="86360"/>
                </a:tc>
              </a:tr>
              <a:tr h="370840">
                <a:tc>
                  <a:txBody>
                    <a:bodyPr/>
                    <a:lstStyle/>
                    <a:p>
                      <a:r>
                        <a:rPr lang="en-IN" dirty="0" smtClean="0"/>
                        <a:t>2</a:t>
                      </a:r>
                      <a:endParaRPr lang="en-IN" dirty="0"/>
                    </a:p>
                  </a:txBody>
                  <a:tcPr marL="86360" marR="86360"/>
                </a:tc>
                <a:tc>
                  <a:txBody>
                    <a:bodyPr/>
                    <a:lstStyle/>
                    <a:p>
                      <a:r>
                        <a:rPr lang="en-IN" dirty="0" smtClean="0"/>
                        <a:t>CVA-STROKE</a:t>
                      </a:r>
                    </a:p>
                  </a:txBody>
                  <a:tcPr marL="86360" marR="86360"/>
                </a:tc>
                <a:tc>
                  <a:txBody>
                    <a:bodyPr/>
                    <a:lstStyle/>
                    <a:p>
                      <a:r>
                        <a:rPr lang="en-IN" dirty="0" smtClean="0"/>
                        <a:t>33.6</a:t>
                      </a:r>
                      <a:endParaRPr lang="en-IN" dirty="0"/>
                    </a:p>
                  </a:txBody>
                  <a:tcPr marL="86360" marR="86360"/>
                </a:tc>
                <a:tc>
                  <a:txBody>
                    <a:bodyPr/>
                    <a:lstStyle/>
                    <a:p>
                      <a:r>
                        <a:rPr lang="en-IN" dirty="0" smtClean="0"/>
                        <a:t>38.6</a:t>
                      </a:r>
                      <a:endParaRPr lang="en-IN" dirty="0"/>
                    </a:p>
                  </a:txBody>
                  <a:tcPr marL="86360" marR="86360"/>
                </a:tc>
              </a:tr>
              <a:tr h="370840">
                <a:tc>
                  <a:txBody>
                    <a:bodyPr/>
                    <a:lstStyle/>
                    <a:p>
                      <a:r>
                        <a:rPr lang="en-IN" dirty="0" smtClean="0"/>
                        <a:t>3</a:t>
                      </a:r>
                      <a:endParaRPr lang="en-IN" dirty="0"/>
                    </a:p>
                  </a:txBody>
                  <a:tcPr marL="86360" marR="86360"/>
                </a:tc>
                <a:tc>
                  <a:txBody>
                    <a:bodyPr/>
                    <a:lstStyle/>
                    <a:p>
                      <a:r>
                        <a:rPr lang="en-IN" dirty="0" smtClean="0"/>
                        <a:t>OTHER CNS</a:t>
                      </a:r>
                    </a:p>
                  </a:txBody>
                  <a:tcPr marL="86360" marR="86360"/>
                </a:tc>
                <a:tc>
                  <a:txBody>
                    <a:bodyPr/>
                    <a:lstStyle/>
                    <a:p>
                      <a:r>
                        <a:rPr lang="en-IN" dirty="0" smtClean="0"/>
                        <a:t>12.39</a:t>
                      </a:r>
                      <a:endParaRPr lang="en-IN" dirty="0"/>
                    </a:p>
                  </a:txBody>
                  <a:tcPr marL="86360" marR="86360"/>
                </a:tc>
                <a:tc>
                  <a:txBody>
                    <a:bodyPr/>
                    <a:lstStyle/>
                    <a:p>
                      <a:r>
                        <a:rPr lang="en-IN" dirty="0" smtClean="0"/>
                        <a:t>19.03</a:t>
                      </a:r>
                      <a:endParaRPr lang="en-IN" dirty="0"/>
                    </a:p>
                  </a:txBody>
                  <a:tcPr marL="86360" marR="86360"/>
                </a:tc>
              </a:tr>
              <a:tr h="370840">
                <a:tc>
                  <a:txBody>
                    <a:bodyPr/>
                    <a:lstStyle/>
                    <a:p>
                      <a:r>
                        <a:rPr lang="en-IN" dirty="0" smtClean="0"/>
                        <a:t>4</a:t>
                      </a:r>
                      <a:endParaRPr lang="en-IN" dirty="0"/>
                    </a:p>
                  </a:txBody>
                  <a:tcPr marL="86360" marR="86360"/>
                </a:tc>
                <a:tc>
                  <a:txBody>
                    <a:bodyPr/>
                    <a:lstStyle/>
                    <a:p>
                      <a:r>
                        <a:rPr lang="en-IN" b="1" dirty="0" smtClean="0">
                          <a:solidFill>
                            <a:srgbClr val="FF0000"/>
                          </a:solidFill>
                        </a:rPr>
                        <a:t>EYE</a:t>
                      </a:r>
                      <a:endParaRPr lang="en-IN" b="1" dirty="0">
                        <a:solidFill>
                          <a:srgbClr val="FF0000"/>
                        </a:solidFill>
                      </a:endParaRPr>
                    </a:p>
                  </a:txBody>
                  <a:tcPr marL="86360" marR="86360"/>
                </a:tc>
                <a:tc>
                  <a:txBody>
                    <a:bodyPr/>
                    <a:lstStyle/>
                    <a:p>
                      <a:r>
                        <a:rPr lang="en-IN" b="1" dirty="0" smtClean="0">
                          <a:solidFill>
                            <a:srgbClr val="FF0000"/>
                          </a:solidFill>
                        </a:rPr>
                        <a:t>11.50</a:t>
                      </a:r>
                      <a:endParaRPr lang="en-IN" b="1" dirty="0">
                        <a:solidFill>
                          <a:srgbClr val="FF0000"/>
                        </a:solidFill>
                      </a:endParaRPr>
                    </a:p>
                  </a:txBody>
                  <a:tcPr marL="86360" marR="86360"/>
                </a:tc>
                <a:tc>
                  <a:txBody>
                    <a:bodyPr/>
                    <a:lstStyle/>
                    <a:p>
                      <a:r>
                        <a:rPr lang="en-IN" b="1" dirty="0" smtClean="0">
                          <a:solidFill>
                            <a:srgbClr val="FF0000"/>
                          </a:solidFill>
                        </a:rPr>
                        <a:t>9.82</a:t>
                      </a:r>
                      <a:endParaRPr lang="en-IN" b="1" dirty="0">
                        <a:solidFill>
                          <a:srgbClr val="FF0000"/>
                        </a:solidFill>
                      </a:endParaRPr>
                    </a:p>
                  </a:txBody>
                  <a:tcPr marL="86360" marR="86360"/>
                </a:tc>
              </a:tr>
              <a:tr h="370840">
                <a:tc>
                  <a:txBody>
                    <a:bodyPr/>
                    <a:lstStyle/>
                    <a:p>
                      <a:r>
                        <a:rPr lang="en-IN" dirty="0" smtClean="0"/>
                        <a:t>5</a:t>
                      </a:r>
                      <a:endParaRPr lang="en-IN" dirty="0"/>
                    </a:p>
                  </a:txBody>
                  <a:tcPr marL="86360" marR="86360"/>
                </a:tc>
                <a:tc>
                  <a:txBody>
                    <a:bodyPr/>
                    <a:lstStyle/>
                    <a:p>
                      <a:r>
                        <a:rPr lang="en-IN" b="1" dirty="0" smtClean="0">
                          <a:solidFill>
                            <a:srgbClr val="FF0000"/>
                          </a:solidFill>
                        </a:rPr>
                        <a:t>INJURY</a:t>
                      </a:r>
                      <a:endParaRPr lang="en-IN" b="1" dirty="0">
                        <a:solidFill>
                          <a:srgbClr val="FF0000"/>
                        </a:solidFill>
                      </a:endParaRPr>
                    </a:p>
                  </a:txBody>
                  <a:tcPr marL="86360" marR="86360"/>
                </a:tc>
                <a:tc>
                  <a:txBody>
                    <a:bodyPr/>
                    <a:lstStyle/>
                    <a:p>
                      <a:r>
                        <a:rPr lang="en-IN" b="1" dirty="0" smtClean="0">
                          <a:solidFill>
                            <a:srgbClr val="FF0000"/>
                          </a:solidFill>
                        </a:rPr>
                        <a:t>7.96</a:t>
                      </a:r>
                      <a:endParaRPr lang="en-IN" b="1" dirty="0">
                        <a:solidFill>
                          <a:srgbClr val="FF0000"/>
                        </a:solidFill>
                      </a:endParaRPr>
                    </a:p>
                  </a:txBody>
                  <a:tcPr marL="86360" marR="86360"/>
                </a:tc>
                <a:tc>
                  <a:txBody>
                    <a:bodyPr/>
                    <a:lstStyle/>
                    <a:p>
                      <a:r>
                        <a:rPr lang="en-IN" b="1" dirty="0" smtClean="0">
                          <a:solidFill>
                            <a:srgbClr val="FF0000"/>
                          </a:solidFill>
                        </a:rPr>
                        <a:t>6.6</a:t>
                      </a:r>
                      <a:endParaRPr lang="en-IN" b="1" dirty="0">
                        <a:solidFill>
                          <a:srgbClr val="FF0000"/>
                        </a:solidFill>
                      </a:endParaRPr>
                    </a:p>
                  </a:txBody>
                  <a:tcPr marL="86360" marR="86360"/>
                </a:tc>
              </a:tr>
              <a:tr h="370840">
                <a:tc>
                  <a:txBody>
                    <a:bodyPr/>
                    <a:lstStyle/>
                    <a:p>
                      <a:r>
                        <a:rPr lang="en-IN" dirty="0" smtClean="0"/>
                        <a:t>6</a:t>
                      </a:r>
                      <a:endParaRPr lang="en-IN" dirty="0"/>
                    </a:p>
                  </a:txBody>
                  <a:tcPr marL="86360" marR="86360"/>
                </a:tc>
                <a:tc>
                  <a:txBody>
                    <a:bodyPr/>
                    <a:lstStyle/>
                    <a:p>
                      <a:r>
                        <a:rPr lang="en-IN" b="1" dirty="0" smtClean="0">
                          <a:solidFill>
                            <a:srgbClr val="FF0000"/>
                          </a:solidFill>
                        </a:rPr>
                        <a:t>CANCER</a:t>
                      </a:r>
                      <a:endParaRPr lang="en-IN" b="1" dirty="0">
                        <a:solidFill>
                          <a:srgbClr val="FF0000"/>
                        </a:solidFill>
                      </a:endParaRPr>
                    </a:p>
                  </a:txBody>
                  <a:tcPr marL="86360" marR="86360"/>
                </a:tc>
                <a:tc>
                  <a:txBody>
                    <a:bodyPr/>
                    <a:lstStyle/>
                    <a:p>
                      <a:r>
                        <a:rPr lang="en-IN" b="1" dirty="0" smtClean="0">
                          <a:solidFill>
                            <a:srgbClr val="FF0000"/>
                          </a:solidFill>
                        </a:rPr>
                        <a:t>10.1</a:t>
                      </a:r>
                      <a:endParaRPr lang="en-IN" b="1" dirty="0">
                        <a:solidFill>
                          <a:srgbClr val="FF0000"/>
                        </a:solidFill>
                      </a:endParaRPr>
                    </a:p>
                  </a:txBody>
                  <a:tcPr marL="86360" marR="86360"/>
                </a:tc>
                <a:tc>
                  <a:txBody>
                    <a:bodyPr/>
                    <a:lstStyle/>
                    <a:p>
                      <a:r>
                        <a:rPr lang="en-IN" b="1" dirty="0" smtClean="0">
                          <a:solidFill>
                            <a:srgbClr val="FF0000"/>
                          </a:solidFill>
                        </a:rPr>
                        <a:t>4.5</a:t>
                      </a:r>
                      <a:endParaRPr lang="en-IN" b="1" dirty="0">
                        <a:solidFill>
                          <a:srgbClr val="FF0000"/>
                        </a:solidFill>
                      </a:endParaRPr>
                    </a:p>
                  </a:txBody>
                  <a:tcPr marL="86360" marR="86360"/>
                </a:tc>
              </a:tr>
              <a:tr h="370840">
                <a:tc>
                  <a:txBody>
                    <a:bodyPr/>
                    <a:lstStyle/>
                    <a:p>
                      <a:r>
                        <a:rPr lang="en-IN" dirty="0" smtClean="0"/>
                        <a:t>7</a:t>
                      </a:r>
                      <a:endParaRPr lang="en-IN" dirty="0"/>
                    </a:p>
                  </a:txBody>
                  <a:tcPr marL="86360" marR="86360"/>
                </a:tc>
                <a:tc>
                  <a:txBody>
                    <a:bodyPr/>
                    <a:lstStyle/>
                    <a:p>
                      <a:r>
                        <a:rPr lang="en-IN" b="1" dirty="0" smtClean="0">
                          <a:solidFill>
                            <a:srgbClr val="FF0000"/>
                          </a:solidFill>
                        </a:rPr>
                        <a:t>RENAL</a:t>
                      </a:r>
                      <a:endParaRPr lang="en-IN" b="1" dirty="0">
                        <a:solidFill>
                          <a:srgbClr val="FF0000"/>
                        </a:solidFill>
                      </a:endParaRPr>
                    </a:p>
                  </a:txBody>
                  <a:tcPr marL="86360" marR="86360"/>
                </a:tc>
                <a:tc>
                  <a:txBody>
                    <a:bodyPr/>
                    <a:lstStyle/>
                    <a:p>
                      <a:r>
                        <a:rPr lang="en-IN" b="1" dirty="0" smtClean="0">
                          <a:solidFill>
                            <a:srgbClr val="FF0000"/>
                          </a:solidFill>
                        </a:rPr>
                        <a:t>3.10</a:t>
                      </a:r>
                      <a:endParaRPr lang="en-IN" b="1" dirty="0">
                        <a:solidFill>
                          <a:srgbClr val="FF0000"/>
                        </a:solidFill>
                      </a:endParaRPr>
                    </a:p>
                  </a:txBody>
                  <a:tcPr marL="86360" marR="86360"/>
                </a:tc>
                <a:tc>
                  <a:txBody>
                    <a:bodyPr/>
                    <a:lstStyle/>
                    <a:p>
                      <a:r>
                        <a:rPr lang="en-IN" b="1" dirty="0" smtClean="0">
                          <a:solidFill>
                            <a:srgbClr val="FF0000"/>
                          </a:solidFill>
                        </a:rPr>
                        <a:t>1.85</a:t>
                      </a:r>
                      <a:endParaRPr lang="en-IN" b="1" dirty="0">
                        <a:solidFill>
                          <a:srgbClr val="FF0000"/>
                        </a:solidFill>
                      </a:endParaRPr>
                    </a:p>
                  </a:txBody>
                  <a:tcPr marL="86360" marR="86360"/>
                </a:tc>
              </a:tr>
              <a:tr h="370840">
                <a:tc>
                  <a:txBody>
                    <a:bodyPr/>
                    <a:lstStyle/>
                    <a:p>
                      <a:r>
                        <a:rPr lang="en-IN" dirty="0" smtClean="0"/>
                        <a:t>8</a:t>
                      </a:r>
                      <a:endParaRPr lang="en-IN" dirty="0"/>
                    </a:p>
                  </a:txBody>
                  <a:tcPr marL="86360" marR="86360"/>
                </a:tc>
                <a:tc>
                  <a:txBody>
                    <a:bodyPr/>
                    <a:lstStyle/>
                    <a:p>
                      <a:r>
                        <a:rPr lang="en-IN" dirty="0" smtClean="0"/>
                        <a:t>CVS</a:t>
                      </a:r>
                      <a:endParaRPr lang="en-IN" dirty="0"/>
                    </a:p>
                  </a:txBody>
                  <a:tcPr marL="86360" marR="86360"/>
                </a:tc>
                <a:tc>
                  <a:txBody>
                    <a:bodyPr/>
                    <a:lstStyle/>
                    <a:p>
                      <a:r>
                        <a:rPr lang="en-IN" dirty="0" smtClean="0"/>
                        <a:t>1.77</a:t>
                      </a:r>
                      <a:endParaRPr lang="en-IN" dirty="0"/>
                    </a:p>
                  </a:txBody>
                  <a:tcPr marL="86360" marR="86360"/>
                </a:tc>
                <a:tc>
                  <a:txBody>
                    <a:bodyPr/>
                    <a:lstStyle/>
                    <a:p>
                      <a:r>
                        <a:rPr lang="en-IN" smtClean="0"/>
                        <a:t>2.20</a:t>
                      </a:r>
                      <a:endParaRPr lang="en-IN" dirty="0"/>
                    </a:p>
                  </a:txBody>
                  <a:tcPr marL="86360" marR="86360"/>
                </a:tc>
              </a:tr>
            </a:tbl>
          </a:graphicData>
        </a:graphic>
      </p:graphicFrame>
      <p:sp>
        <p:nvSpPr>
          <p:cNvPr id="61494" name="Rectangle 4"/>
          <p:cNvSpPr>
            <a:spLocks noChangeArrowheads="1"/>
          </p:cNvSpPr>
          <p:nvPr/>
        </p:nvSpPr>
        <p:spPr bwMode="auto">
          <a:xfrm>
            <a:off x="3563938" y="6488113"/>
            <a:ext cx="2527300" cy="369887"/>
          </a:xfrm>
          <a:prstGeom prst="rect">
            <a:avLst/>
          </a:prstGeom>
          <a:noFill/>
          <a:ln w="9525">
            <a:noFill/>
            <a:miter lim="800000"/>
            <a:headEnd/>
            <a:tailEnd/>
          </a:ln>
        </p:spPr>
        <p:txBody>
          <a:bodyPr wrap="none">
            <a:spAutoFit/>
          </a:bodyPr>
          <a:lstStyle/>
          <a:p>
            <a:pPr algn="ctr"/>
            <a:r>
              <a:rPr lang="en-US">
                <a:latin typeface="Corbel" pitchFamily="34" charset="0"/>
              </a:rPr>
              <a:t>OCCUCON- DELHI  2012</a:t>
            </a:r>
            <a:endParaRPr lang="en-IN">
              <a:latin typeface="Corbe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IN" dirty="0" smtClean="0">
                <a:solidFill>
                  <a:schemeClr val="tx2">
                    <a:satMod val="200000"/>
                  </a:schemeClr>
                </a:solidFill>
              </a:rPr>
              <a:t>INJURED  ON DUTY</a:t>
            </a:r>
            <a:endParaRPr lang="en-IN" dirty="0">
              <a:solidFill>
                <a:schemeClr val="tx2">
                  <a:satMod val="200000"/>
                </a:schemeClr>
              </a:solidFill>
            </a:endParaRPr>
          </a:p>
        </p:txBody>
      </p:sp>
      <p:graphicFrame>
        <p:nvGraphicFramePr>
          <p:cNvPr id="6" name="Content Placeholder 5"/>
          <p:cNvGraphicFramePr>
            <a:graphicFrameLocks noGrp="1"/>
          </p:cNvGraphicFramePr>
          <p:nvPr>
            <p:ph idx="1"/>
          </p:nvPr>
        </p:nvGraphicFramePr>
        <p:xfrm>
          <a:off x="785813" y="1214438"/>
          <a:ext cx="7786744" cy="5321420"/>
        </p:xfrm>
        <a:graphic>
          <a:graphicData uri="http://schemas.openxmlformats.org/drawingml/2006/table">
            <a:tbl>
              <a:tblPr firstRow="1" bandRow="1">
                <a:tableStyleId>{5C22544A-7EE6-4342-B048-85BDC9FD1C3A}</a:tableStyleId>
              </a:tblPr>
              <a:tblGrid>
                <a:gridCol w="1143008"/>
                <a:gridCol w="2314592"/>
                <a:gridCol w="1443048"/>
                <a:gridCol w="1443048"/>
                <a:gridCol w="1443048"/>
              </a:tblGrid>
              <a:tr h="319937">
                <a:tc>
                  <a:txBody>
                    <a:bodyPr/>
                    <a:lstStyle/>
                    <a:p>
                      <a:r>
                        <a:rPr lang="en-IN" dirty="0" smtClean="0"/>
                        <a:t>SNO,</a:t>
                      </a:r>
                      <a:endParaRPr lang="en-IN" dirty="0"/>
                    </a:p>
                  </a:txBody>
                  <a:tcPr/>
                </a:tc>
                <a:tc>
                  <a:txBody>
                    <a:bodyPr/>
                    <a:lstStyle/>
                    <a:p>
                      <a:endParaRPr lang="en-IN"/>
                    </a:p>
                  </a:txBody>
                  <a:tcPr/>
                </a:tc>
                <a:tc>
                  <a:txBody>
                    <a:bodyPr/>
                    <a:lstStyle/>
                    <a:p>
                      <a:r>
                        <a:rPr lang="en-IN" dirty="0" smtClean="0"/>
                        <a:t>2008</a:t>
                      </a:r>
                      <a:endParaRPr lang="en-IN" dirty="0"/>
                    </a:p>
                  </a:txBody>
                  <a:tcPr/>
                </a:tc>
                <a:tc>
                  <a:txBody>
                    <a:bodyPr/>
                    <a:lstStyle/>
                    <a:p>
                      <a:r>
                        <a:rPr lang="en-IN" dirty="0" smtClean="0"/>
                        <a:t>2009</a:t>
                      </a:r>
                      <a:endParaRPr lang="en-IN" dirty="0"/>
                    </a:p>
                  </a:txBody>
                  <a:tcPr/>
                </a:tc>
                <a:tc>
                  <a:txBody>
                    <a:bodyPr/>
                    <a:lstStyle/>
                    <a:p>
                      <a:r>
                        <a:rPr lang="en-IN" dirty="0" smtClean="0"/>
                        <a:t>2010</a:t>
                      </a:r>
                      <a:endParaRPr lang="en-IN" dirty="0"/>
                    </a:p>
                  </a:txBody>
                  <a:tcPr/>
                </a:tc>
              </a:tr>
              <a:tr h="552220">
                <a:tc>
                  <a:txBody>
                    <a:bodyPr/>
                    <a:lstStyle/>
                    <a:p>
                      <a:endParaRPr lang="en-IN" dirty="0"/>
                    </a:p>
                  </a:txBody>
                  <a:tcPr/>
                </a:tc>
                <a:tc>
                  <a:txBody>
                    <a:bodyPr/>
                    <a:lstStyle/>
                    <a:p>
                      <a:r>
                        <a:rPr lang="en-IN" b="1" dirty="0" smtClean="0"/>
                        <a:t>WORKSHOP</a:t>
                      </a:r>
                      <a:endParaRPr lang="en-IN" b="1" dirty="0"/>
                    </a:p>
                  </a:txBody>
                  <a:tcPr/>
                </a:tc>
                <a:tc>
                  <a:txBody>
                    <a:bodyPr/>
                    <a:lstStyle/>
                    <a:p>
                      <a:endParaRPr lang="en-IN"/>
                    </a:p>
                  </a:txBody>
                  <a:tcPr/>
                </a:tc>
                <a:tc>
                  <a:txBody>
                    <a:bodyPr/>
                    <a:lstStyle/>
                    <a:p>
                      <a:endParaRPr lang="en-IN" dirty="0"/>
                    </a:p>
                  </a:txBody>
                  <a:tcPr/>
                </a:tc>
                <a:tc>
                  <a:txBody>
                    <a:bodyPr/>
                    <a:lstStyle/>
                    <a:p>
                      <a:endParaRPr lang="en-IN"/>
                    </a:p>
                  </a:txBody>
                  <a:tcPr/>
                </a:tc>
              </a:tr>
              <a:tr h="552220">
                <a:tc>
                  <a:txBody>
                    <a:bodyPr/>
                    <a:lstStyle/>
                    <a:p>
                      <a:r>
                        <a:rPr lang="en-IN" dirty="0" smtClean="0"/>
                        <a:t>1</a:t>
                      </a:r>
                      <a:endParaRPr lang="en-IN" dirty="0"/>
                    </a:p>
                  </a:txBody>
                  <a:tcPr/>
                </a:tc>
                <a:tc>
                  <a:txBody>
                    <a:bodyPr/>
                    <a:lstStyle/>
                    <a:p>
                      <a:r>
                        <a:rPr lang="en-IN" dirty="0" smtClean="0"/>
                        <a:t>NO OF EMP</a:t>
                      </a:r>
                      <a:endParaRPr lang="en-IN" dirty="0"/>
                    </a:p>
                  </a:txBody>
                  <a:tcPr/>
                </a:tc>
                <a:tc>
                  <a:txBody>
                    <a:bodyPr/>
                    <a:lstStyle/>
                    <a:p>
                      <a:r>
                        <a:rPr lang="en-IN" dirty="0" smtClean="0"/>
                        <a:t>274764</a:t>
                      </a:r>
                      <a:endParaRPr lang="en-IN" dirty="0"/>
                    </a:p>
                  </a:txBody>
                  <a:tcPr/>
                </a:tc>
                <a:tc>
                  <a:txBody>
                    <a:bodyPr/>
                    <a:lstStyle/>
                    <a:p>
                      <a:r>
                        <a:rPr lang="en-IN" dirty="0" smtClean="0"/>
                        <a:t>250026</a:t>
                      </a:r>
                      <a:endParaRPr lang="en-IN" dirty="0"/>
                    </a:p>
                  </a:txBody>
                  <a:tcPr/>
                </a:tc>
                <a:tc>
                  <a:txBody>
                    <a:bodyPr/>
                    <a:lstStyle/>
                    <a:p>
                      <a:r>
                        <a:rPr lang="en-IN" dirty="0" smtClean="0"/>
                        <a:t>238177</a:t>
                      </a:r>
                      <a:endParaRPr lang="en-IN" dirty="0"/>
                    </a:p>
                  </a:txBody>
                  <a:tcPr/>
                </a:tc>
              </a:tr>
              <a:tr h="552220">
                <a:tc>
                  <a:txBody>
                    <a:bodyPr/>
                    <a:lstStyle/>
                    <a:p>
                      <a:r>
                        <a:rPr lang="en-IN" dirty="0" smtClean="0"/>
                        <a:t>2</a:t>
                      </a:r>
                      <a:endParaRPr lang="en-IN" dirty="0"/>
                    </a:p>
                  </a:txBody>
                  <a:tcPr/>
                </a:tc>
                <a:tc>
                  <a:txBody>
                    <a:bodyPr/>
                    <a:lstStyle/>
                    <a:p>
                      <a:r>
                        <a:rPr lang="en-IN" b="1" dirty="0" smtClean="0"/>
                        <a:t>FATAL per</a:t>
                      </a:r>
                      <a:r>
                        <a:rPr lang="en-IN" b="1" baseline="0" dirty="0" smtClean="0"/>
                        <a:t> </a:t>
                      </a:r>
                      <a:r>
                        <a:rPr lang="en-IN" b="1" dirty="0" smtClean="0"/>
                        <a:t> 1000</a:t>
                      </a:r>
                      <a:endParaRPr lang="en-IN" b="1" dirty="0"/>
                    </a:p>
                  </a:txBody>
                  <a:tcPr/>
                </a:tc>
                <a:tc>
                  <a:txBody>
                    <a:bodyPr/>
                    <a:lstStyle/>
                    <a:p>
                      <a:r>
                        <a:rPr lang="en-IN" b="1" dirty="0" smtClean="0"/>
                        <a:t>0.58</a:t>
                      </a:r>
                      <a:endParaRPr lang="en-IN" b="1" dirty="0"/>
                    </a:p>
                  </a:txBody>
                  <a:tcPr/>
                </a:tc>
                <a:tc>
                  <a:txBody>
                    <a:bodyPr/>
                    <a:lstStyle/>
                    <a:p>
                      <a:r>
                        <a:rPr lang="en-IN" b="1" dirty="0" smtClean="0"/>
                        <a:t>0.15</a:t>
                      </a:r>
                      <a:endParaRPr lang="en-IN" b="1" dirty="0"/>
                    </a:p>
                  </a:txBody>
                  <a:tcPr/>
                </a:tc>
                <a:tc>
                  <a:txBody>
                    <a:bodyPr/>
                    <a:lstStyle/>
                    <a:p>
                      <a:r>
                        <a:rPr lang="en-IN" b="1" dirty="0" smtClean="0"/>
                        <a:t>0.19</a:t>
                      </a:r>
                      <a:endParaRPr lang="en-IN" b="1" dirty="0"/>
                    </a:p>
                  </a:txBody>
                  <a:tcPr/>
                </a:tc>
              </a:tr>
              <a:tr h="319937">
                <a:tc>
                  <a:txBody>
                    <a:bodyPr/>
                    <a:lstStyle/>
                    <a:p>
                      <a:r>
                        <a:rPr lang="en-IN" dirty="0" smtClean="0"/>
                        <a:t>3</a:t>
                      </a:r>
                      <a:endParaRPr lang="en-IN" dirty="0"/>
                    </a:p>
                  </a:txBody>
                  <a:tcPr/>
                </a:tc>
                <a:tc>
                  <a:txBody>
                    <a:bodyPr/>
                    <a:lstStyle/>
                    <a:p>
                      <a:r>
                        <a:rPr lang="en-IN" b="1" dirty="0" smtClean="0"/>
                        <a:t>GRIEV.</a:t>
                      </a:r>
                      <a:r>
                        <a:rPr lang="en-IN" b="1" baseline="0" dirty="0" smtClean="0"/>
                        <a:t> Per  1000</a:t>
                      </a:r>
                      <a:endParaRPr lang="en-IN" b="1" dirty="0"/>
                    </a:p>
                  </a:txBody>
                  <a:tcPr/>
                </a:tc>
                <a:tc>
                  <a:txBody>
                    <a:bodyPr/>
                    <a:lstStyle/>
                    <a:p>
                      <a:r>
                        <a:rPr lang="en-IN" b="1" dirty="0" smtClean="0"/>
                        <a:t>6.6</a:t>
                      </a:r>
                      <a:endParaRPr lang="en-IN" b="1" dirty="0"/>
                    </a:p>
                  </a:txBody>
                  <a:tcPr/>
                </a:tc>
                <a:tc>
                  <a:txBody>
                    <a:bodyPr/>
                    <a:lstStyle/>
                    <a:p>
                      <a:r>
                        <a:rPr lang="en-IN" b="1" dirty="0" smtClean="0"/>
                        <a:t>4.7</a:t>
                      </a:r>
                      <a:endParaRPr lang="en-IN" b="1" dirty="0"/>
                    </a:p>
                  </a:txBody>
                  <a:tcPr/>
                </a:tc>
                <a:tc>
                  <a:txBody>
                    <a:bodyPr/>
                    <a:lstStyle/>
                    <a:p>
                      <a:r>
                        <a:rPr lang="en-IN" b="1" dirty="0" smtClean="0"/>
                        <a:t>4.6</a:t>
                      </a:r>
                      <a:endParaRPr lang="en-IN" b="1" dirty="0"/>
                    </a:p>
                  </a:txBody>
                  <a:tcPr/>
                </a:tc>
              </a:tr>
              <a:tr h="319937">
                <a:tc>
                  <a:txBody>
                    <a:bodyPr/>
                    <a:lstStyle/>
                    <a:p>
                      <a:r>
                        <a:rPr lang="en-IN" dirty="0" smtClean="0"/>
                        <a:t>4</a:t>
                      </a:r>
                      <a:endParaRPr lang="en-IN" dirty="0"/>
                    </a:p>
                  </a:txBody>
                  <a:tcPr/>
                </a:tc>
                <a:tc>
                  <a:txBody>
                    <a:bodyPr/>
                    <a:lstStyle/>
                    <a:p>
                      <a:r>
                        <a:rPr lang="en-IN" dirty="0" smtClean="0"/>
                        <a:t>SIMPLE  per  1000</a:t>
                      </a:r>
                      <a:endParaRPr lang="en-IN" dirty="0"/>
                    </a:p>
                  </a:txBody>
                  <a:tcPr/>
                </a:tc>
                <a:tc>
                  <a:txBody>
                    <a:bodyPr/>
                    <a:lstStyle/>
                    <a:p>
                      <a:r>
                        <a:rPr lang="en-IN" dirty="0" smtClean="0"/>
                        <a:t>54.1</a:t>
                      </a:r>
                      <a:endParaRPr lang="en-IN" dirty="0"/>
                    </a:p>
                  </a:txBody>
                  <a:tcPr/>
                </a:tc>
                <a:tc>
                  <a:txBody>
                    <a:bodyPr/>
                    <a:lstStyle/>
                    <a:p>
                      <a:r>
                        <a:rPr lang="en-IN" dirty="0" smtClean="0"/>
                        <a:t>74.0</a:t>
                      </a:r>
                      <a:endParaRPr lang="en-IN" dirty="0"/>
                    </a:p>
                  </a:txBody>
                  <a:tcPr/>
                </a:tc>
                <a:tc>
                  <a:txBody>
                    <a:bodyPr/>
                    <a:lstStyle/>
                    <a:p>
                      <a:r>
                        <a:rPr lang="en-IN" dirty="0" smtClean="0"/>
                        <a:t>16.9</a:t>
                      </a:r>
                      <a:endParaRPr lang="en-IN" dirty="0"/>
                    </a:p>
                  </a:txBody>
                  <a:tcPr/>
                </a:tc>
              </a:tr>
              <a:tr h="552220">
                <a:tc>
                  <a:txBody>
                    <a:bodyPr/>
                    <a:lstStyle/>
                    <a:p>
                      <a:endParaRPr lang="en-IN" dirty="0"/>
                    </a:p>
                  </a:txBody>
                  <a:tcPr/>
                </a:tc>
                <a:tc>
                  <a:txBody>
                    <a:bodyPr/>
                    <a:lstStyle/>
                    <a:p>
                      <a:r>
                        <a:rPr lang="en-IN" b="1" dirty="0" smtClean="0"/>
                        <a:t>TRAIN OPT</a:t>
                      </a:r>
                      <a:endParaRPr lang="en-IN" b="1" dirty="0"/>
                    </a:p>
                  </a:txBody>
                  <a:tcPr/>
                </a:tc>
                <a:tc>
                  <a:txBody>
                    <a:bodyPr/>
                    <a:lstStyle/>
                    <a:p>
                      <a:endParaRPr lang="en-IN"/>
                    </a:p>
                  </a:txBody>
                  <a:tcPr/>
                </a:tc>
                <a:tc>
                  <a:txBody>
                    <a:bodyPr/>
                    <a:lstStyle/>
                    <a:p>
                      <a:endParaRPr lang="en-IN" dirty="0"/>
                    </a:p>
                  </a:txBody>
                  <a:tcPr/>
                </a:tc>
                <a:tc>
                  <a:txBody>
                    <a:bodyPr/>
                    <a:lstStyle/>
                    <a:p>
                      <a:endParaRPr lang="en-IN"/>
                    </a:p>
                  </a:txBody>
                  <a:tcPr/>
                </a:tc>
              </a:tr>
              <a:tr h="552220">
                <a:tc>
                  <a:txBody>
                    <a:bodyPr/>
                    <a:lstStyle/>
                    <a:p>
                      <a:r>
                        <a:rPr lang="en-IN" dirty="0" smtClean="0"/>
                        <a:t>1</a:t>
                      </a:r>
                      <a:endParaRPr lang="en-IN" dirty="0"/>
                    </a:p>
                  </a:txBody>
                  <a:tcPr/>
                </a:tc>
                <a:tc>
                  <a:txBody>
                    <a:bodyPr/>
                    <a:lstStyle/>
                    <a:p>
                      <a:r>
                        <a:rPr lang="en-IN" dirty="0" smtClean="0"/>
                        <a:t>NO</a:t>
                      </a:r>
                      <a:r>
                        <a:rPr lang="en-IN" baseline="0" dirty="0" smtClean="0"/>
                        <a:t> OF EMP</a:t>
                      </a:r>
                      <a:endParaRPr lang="en-IN" dirty="0"/>
                    </a:p>
                  </a:txBody>
                  <a:tcPr/>
                </a:tc>
                <a:tc>
                  <a:txBody>
                    <a:bodyPr/>
                    <a:lstStyle/>
                    <a:p>
                      <a:r>
                        <a:rPr lang="en-IN" dirty="0" smtClean="0"/>
                        <a:t>925657</a:t>
                      </a:r>
                      <a:endParaRPr lang="en-IN" dirty="0"/>
                    </a:p>
                  </a:txBody>
                  <a:tcPr/>
                </a:tc>
                <a:tc>
                  <a:txBody>
                    <a:bodyPr/>
                    <a:lstStyle/>
                    <a:p>
                      <a:r>
                        <a:rPr lang="en-IN" dirty="0" smtClean="0"/>
                        <a:t>1029309</a:t>
                      </a:r>
                      <a:endParaRPr lang="en-IN" dirty="0"/>
                    </a:p>
                  </a:txBody>
                  <a:tcPr/>
                </a:tc>
                <a:tc>
                  <a:txBody>
                    <a:bodyPr/>
                    <a:lstStyle/>
                    <a:p>
                      <a:r>
                        <a:rPr lang="en-IN" dirty="0" smtClean="0"/>
                        <a:t>1151593</a:t>
                      </a:r>
                      <a:endParaRPr lang="en-IN" dirty="0"/>
                    </a:p>
                  </a:txBody>
                  <a:tcPr/>
                </a:tc>
              </a:tr>
              <a:tr h="319937">
                <a:tc>
                  <a:txBody>
                    <a:bodyPr/>
                    <a:lstStyle/>
                    <a:p>
                      <a:r>
                        <a:rPr lang="en-IN" dirty="0" smtClean="0"/>
                        <a:t>2</a:t>
                      </a:r>
                      <a:endParaRPr lang="en-IN" dirty="0"/>
                    </a:p>
                  </a:txBody>
                  <a:tcPr/>
                </a:tc>
                <a:tc>
                  <a:txBody>
                    <a:bodyPr/>
                    <a:lstStyle/>
                    <a:p>
                      <a:r>
                        <a:rPr lang="en-IN" b="1" dirty="0" smtClean="0"/>
                        <a:t>FATAL per 1000</a:t>
                      </a:r>
                      <a:endParaRPr lang="en-IN" b="1" dirty="0"/>
                    </a:p>
                  </a:txBody>
                  <a:tcPr/>
                </a:tc>
                <a:tc>
                  <a:txBody>
                    <a:bodyPr/>
                    <a:lstStyle/>
                    <a:p>
                      <a:r>
                        <a:rPr lang="en-IN" b="1" dirty="0" smtClean="0"/>
                        <a:t>0.20</a:t>
                      </a:r>
                      <a:endParaRPr lang="en-IN" b="1" dirty="0"/>
                    </a:p>
                  </a:txBody>
                  <a:tcPr/>
                </a:tc>
                <a:tc>
                  <a:txBody>
                    <a:bodyPr/>
                    <a:lstStyle/>
                    <a:p>
                      <a:r>
                        <a:rPr lang="en-IN" b="1" dirty="0" smtClean="0"/>
                        <a:t>0.20</a:t>
                      </a:r>
                      <a:endParaRPr lang="en-IN" b="1" dirty="0"/>
                    </a:p>
                  </a:txBody>
                  <a:tcPr/>
                </a:tc>
                <a:tc>
                  <a:txBody>
                    <a:bodyPr/>
                    <a:lstStyle/>
                    <a:p>
                      <a:r>
                        <a:rPr lang="en-IN" b="1" dirty="0" smtClean="0"/>
                        <a:t>0.11</a:t>
                      </a:r>
                      <a:endParaRPr lang="en-IN" b="1" dirty="0"/>
                    </a:p>
                  </a:txBody>
                  <a:tcPr/>
                </a:tc>
              </a:tr>
              <a:tr h="319937">
                <a:tc>
                  <a:txBody>
                    <a:bodyPr/>
                    <a:lstStyle/>
                    <a:p>
                      <a:r>
                        <a:rPr lang="en-IN" dirty="0" smtClean="0"/>
                        <a:t>3</a:t>
                      </a:r>
                      <a:endParaRPr lang="en-IN" dirty="0"/>
                    </a:p>
                  </a:txBody>
                  <a:tcPr/>
                </a:tc>
                <a:tc>
                  <a:txBody>
                    <a:bodyPr/>
                    <a:lstStyle/>
                    <a:p>
                      <a:r>
                        <a:rPr lang="en-IN" b="1" dirty="0" smtClean="0"/>
                        <a:t>GRIEV.</a:t>
                      </a:r>
                      <a:r>
                        <a:rPr lang="en-IN" b="1" baseline="0" dirty="0" smtClean="0"/>
                        <a:t> per 1000</a:t>
                      </a:r>
                      <a:endParaRPr lang="en-IN" b="1" dirty="0"/>
                    </a:p>
                  </a:txBody>
                  <a:tcPr/>
                </a:tc>
                <a:tc>
                  <a:txBody>
                    <a:bodyPr/>
                    <a:lstStyle/>
                    <a:p>
                      <a:r>
                        <a:rPr lang="en-IN" b="1" dirty="0" smtClean="0"/>
                        <a:t>2.66</a:t>
                      </a:r>
                      <a:endParaRPr lang="en-IN" b="1" dirty="0"/>
                    </a:p>
                  </a:txBody>
                  <a:tcPr/>
                </a:tc>
                <a:tc>
                  <a:txBody>
                    <a:bodyPr/>
                    <a:lstStyle/>
                    <a:p>
                      <a:r>
                        <a:rPr lang="en-IN" b="1" dirty="0" smtClean="0"/>
                        <a:t>4.64</a:t>
                      </a:r>
                      <a:endParaRPr lang="en-IN" b="1" dirty="0"/>
                    </a:p>
                  </a:txBody>
                  <a:tcPr/>
                </a:tc>
                <a:tc>
                  <a:txBody>
                    <a:bodyPr/>
                    <a:lstStyle/>
                    <a:p>
                      <a:r>
                        <a:rPr lang="en-IN" b="1" dirty="0" smtClean="0"/>
                        <a:t>2.02</a:t>
                      </a:r>
                      <a:endParaRPr lang="en-IN" b="1" dirty="0"/>
                    </a:p>
                  </a:txBody>
                  <a:tcPr/>
                </a:tc>
              </a:tr>
              <a:tr h="319937">
                <a:tc>
                  <a:txBody>
                    <a:bodyPr/>
                    <a:lstStyle/>
                    <a:p>
                      <a:r>
                        <a:rPr lang="en-IN" dirty="0" smtClean="0"/>
                        <a:t>4</a:t>
                      </a:r>
                      <a:endParaRPr lang="en-IN" dirty="0"/>
                    </a:p>
                  </a:txBody>
                  <a:tcPr/>
                </a:tc>
                <a:tc>
                  <a:txBody>
                    <a:bodyPr/>
                    <a:lstStyle/>
                    <a:p>
                      <a:r>
                        <a:rPr lang="en-IN" dirty="0" smtClean="0"/>
                        <a:t>SIMPLE per 1000</a:t>
                      </a:r>
                      <a:endParaRPr lang="en-IN" dirty="0"/>
                    </a:p>
                  </a:txBody>
                  <a:tcPr/>
                </a:tc>
                <a:tc>
                  <a:txBody>
                    <a:bodyPr/>
                    <a:lstStyle/>
                    <a:p>
                      <a:r>
                        <a:rPr lang="en-IN" dirty="0" smtClean="0"/>
                        <a:t>25.9</a:t>
                      </a:r>
                      <a:endParaRPr lang="en-IN" dirty="0"/>
                    </a:p>
                  </a:txBody>
                  <a:tcPr/>
                </a:tc>
                <a:tc>
                  <a:txBody>
                    <a:bodyPr/>
                    <a:lstStyle/>
                    <a:p>
                      <a:r>
                        <a:rPr lang="en-IN" dirty="0" smtClean="0"/>
                        <a:t>25.6</a:t>
                      </a:r>
                      <a:endParaRPr lang="en-IN" dirty="0"/>
                    </a:p>
                  </a:txBody>
                  <a:tcPr/>
                </a:tc>
                <a:tc>
                  <a:txBody>
                    <a:bodyPr/>
                    <a:lstStyle/>
                    <a:p>
                      <a:r>
                        <a:rPr lang="en-IN" dirty="0" smtClean="0"/>
                        <a:t>8.8</a:t>
                      </a:r>
                      <a:endParaRPr lang="en-IN" dirty="0"/>
                    </a:p>
                  </a:txBody>
                  <a:tcPr/>
                </a:tc>
              </a:tr>
              <a:tr h="319937">
                <a:tc>
                  <a:txBody>
                    <a:bodyPr/>
                    <a:lstStyle/>
                    <a:p>
                      <a:endParaRPr lang="en-IN"/>
                    </a:p>
                  </a:txBody>
                  <a:tcPr/>
                </a:tc>
                <a:tc>
                  <a:txBody>
                    <a:bodyPr/>
                    <a:lstStyle/>
                    <a:p>
                      <a:endParaRPr lang="en-IN" dirty="0"/>
                    </a:p>
                  </a:txBody>
                  <a:tcPr/>
                </a:tc>
                <a:tc>
                  <a:txBody>
                    <a:bodyPr/>
                    <a:lstStyle/>
                    <a:p>
                      <a:endParaRPr lang="en-IN" dirty="0"/>
                    </a:p>
                  </a:txBody>
                  <a:tcPr/>
                </a:tc>
                <a:tc>
                  <a:txBody>
                    <a:bodyPr/>
                    <a:lstStyle/>
                    <a:p>
                      <a:endParaRPr lang="en-IN"/>
                    </a:p>
                  </a:txBody>
                  <a:tcPr/>
                </a:tc>
                <a:tc>
                  <a:txBody>
                    <a:bodyPr/>
                    <a:lstStyle/>
                    <a:p>
                      <a:endParaRPr lang="en-IN" dirty="0"/>
                    </a:p>
                  </a:txBody>
                  <a:tcPr/>
                </a:tc>
              </a:tr>
            </a:tbl>
          </a:graphicData>
        </a:graphic>
      </p:graphicFrame>
      <p:sp>
        <p:nvSpPr>
          <p:cNvPr id="62546" name="Rectangle 3"/>
          <p:cNvSpPr>
            <a:spLocks noChangeArrowheads="1"/>
          </p:cNvSpPr>
          <p:nvPr/>
        </p:nvSpPr>
        <p:spPr bwMode="auto">
          <a:xfrm>
            <a:off x="4098925" y="6488113"/>
            <a:ext cx="1744663" cy="277812"/>
          </a:xfrm>
          <a:prstGeom prst="rect">
            <a:avLst/>
          </a:prstGeom>
          <a:noFill/>
          <a:ln w="9525">
            <a:noFill/>
            <a:miter lim="800000"/>
            <a:headEnd/>
            <a:tailEnd/>
          </a:ln>
        </p:spPr>
        <p:txBody>
          <a:bodyPr wrap="none">
            <a:spAutoFit/>
          </a:bodyPr>
          <a:lstStyle/>
          <a:p>
            <a:pPr algn="ctr"/>
            <a:r>
              <a:rPr lang="en-US" sz="1200">
                <a:latin typeface="Corbel" pitchFamily="34" charset="0"/>
              </a:rPr>
              <a:t>OCCUCON- DELHI  2012</a:t>
            </a:r>
            <a:endParaRPr lang="en-IN" sz="1200">
              <a:latin typeface="Corbe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IN" sz="2000" dirty="0" smtClean="0">
                <a:solidFill>
                  <a:schemeClr val="tx2">
                    <a:satMod val="200000"/>
                  </a:schemeClr>
                </a:solidFill>
              </a:rPr>
              <a:t>National Commission on Macroeconomics and Health (</a:t>
            </a:r>
            <a:r>
              <a:rPr lang="en-IN" sz="2000" b="1" i="1" dirty="0" smtClean="0">
                <a:solidFill>
                  <a:schemeClr val="tx2">
                    <a:satMod val="200000"/>
                  </a:schemeClr>
                </a:solidFill>
              </a:rPr>
              <a:t>NCMH</a:t>
            </a:r>
            <a:r>
              <a:rPr lang="en-IN" sz="2000" dirty="0" smtClean="0">
                <a:solidFill>
                  <a:schemeClr val="tx2">
                    <a:satMod val="200000"/>
                  </a:schemeClr>
                </a:solidFill>
              </a:rPr>
              <a:t>), NCMH Background Papers- Burden of Disease in </a:t>
            </a:r>
            <a:r>
              <a:rPr lang="en-IN" sz="2000" dirty="0" err="1" smtClean="0">
                <a:solidFill>
                  <a:schemeClr val="tx2">
                    <a:satMod val="200000"/>
                  </a:schemeClr>
                </a:solidFill>
              </a:rPr>
              <a:t>India,</a:t>
            </a:r>
            <a:r>
              <a:rPr lang="en-IN" sz="1800" dirty="0" err="1" smtClean="0">
                <a:solidFill>
                  <a:schemeClr val="tx2">
                    <a:satMod val="200000"/>
                  </a:schemeClr>
                </a:solidFill>
              </a:rPr>
              <a:t>National</a:t>
            </a:r>
            <a:r>
              <a:rPr lang="en-IN" sz="1800" dirty="0" smtClean="0">
                <a:solidFill>
                  <a:schemeClr val="tx2">
                    <a:satMod val="200000"/>
                  </a:schemeClr>
                </a:solidFill>
              </a:rPr>
              <a:t> Commission on Macroeconomics and Health</a:t>
            </a:r>
            <a:br>
              <a:rPr lang="en-IN" sz="1800" dirty="0" smtClean="0">
                <a:solidFill>
                  <a:schemeClr val="tx2">
                    <a:satMod val="200000"/>
                  </a:schemeClr>
                </a:solidFill>
              </a:rPr>
            </a:br>
            <a:r>
              <a:rPr lang="en-IN" sz="1800" dirty="0" smtClean="0">
                <a:solidFill>
                  <a:schemeClr val="tx2">
                    <a:satMod val="200000"/>
                  </a:schemeClr>
                </a:solidFill>
              </a:rPr>
              <a:t>Ministry of Health &amp; Family Welfare, Government of India, New Delhi</a:t>
            </a:r>
            <a:br>
              <a:rPr lang="en-IN" sz="1800" dirty="0" smtClean="0">
                <a:solidFill>
                  <a:schemeClr val="tx2">
                    <a:satMod val="200000"/>
                  </a:schemeClr>
                </a:solidFill>
              </a:rPr>
            </a:br>
            <a:r>
              <a:rPr lang="en-IN" sz="1800" dirty="0" smtClean="0">
                <a:solidFill>
                  <a:schemeClr val="tx2">
                    <a:satMod val="200000"/>
                  </a:schemeClr>
                </a:solidFill>
              </a:rPr>
              <a:t>September 2005</a:t>
            </a:r>
            <a:r>
              <a:rPr lang="en-IN" sz="2000" dirty="0" smtClean="0">
                <a:solidFill>
                  <a:schemeClr val="tx2">
                    <a:satMod val="200000"/>
                  </a:schemeClr>
                </a:solidFill>
              </a:rPr>
              <a:t>,</a:t>
            </a:r>
            <a:br>
              <a:rPr lang="en-IN" sz="2000" dirty="0" smtClean="0">
                <a:solidFill>
                  <a:schemeClr val="tx2">
                    <a:satMod val="200000"/>
                  </a:schemeClr>
                </a:solidFill>
              </a:rPr>
            </a:br>
            <a:r>
              <a:rPr lang="en-IN" sz="2000" dirty="0" smtClean="0">
                <a:solidFill>
                  <a:schemeClr val="tx2">
                    <a:satMod val="200000"/>
                  </a:schemeClr>
                </a:solidFill>
              </a:rPr>
              <a:t>-</a:t>
            </a:r>
            <a:r>
              <a:rPr lang="en-IN" sz="2000" dirty="0" err="1" smtClean="0">
                <a:solidFill>
                  <a:schemeClr val="tx2">
                    <a:satMod val="200000"/>
                  </a:schemeClr>
                </a:solidFill>
              </a:rPr>
              <a:t>Gururaj</a:t>
            </a:r>
            <a:endParaRPr lang="en-IN" sz="2000" dirty="0">
              <a:solidFill>
                <a:schemeClr val="tx2">
                  <a:satMod val="200000"/>
                </a:schemeClr>
              </a:solidFill>
            </a:endParaRPr>
          </a:p>
        </p:txBody>
      </p:sp>
      <p:sp>
        <p:nvSpPr>
          <p:cNvPr id="63490" name="Content Placeholder 2"/>
          <p:cNvSpPr>
            <a:spLocks noGrp="1"/>
          </p:cNvSpPr>
          <p:nvPr>
            <p:ph idx="1"/>
          </p:nvPr>
        </p:nvSpPr>
        <p:spPr>
          <a:xfrm>
            <a:off x="1000125" y="2286000"/>
            <a:ext cx="7772400" cy="4572000"/>
          </a:xfrm>
        </p:spPr>
        <p:txBody>
          <a:bodyPr/>
          <a:lstStyle/>
          <a:p>
            <a:r>
              <a:rPr lang="en-IN" smtClean="0"/>
              <a:t>In India,</a:t>
            </a:r>
          </a:p>
          <a:p>
            <a:pPr lvl="1">
              <a:buFont typeface="Wingdings" pitchFamily="2" charset="2"/>
              <a:buNone/>
            </a:pPr>
            <a:r>
              <a:rPr lang="en-IN" smtClean="0"/>
              <a:t>It is estimated that 19 fatal and 1930 (1:100) non-fatal accidents occur annually per100,000 workers (Nag and Patel 1998).</a:t>
            </a:r>
          </a:p>
          <a:p>
            <a:pPr lvl="1">
              <a:buFont typeface="Wingdings" pitchFamily="2" charset="2"/>
              <a:buNone/>
            </a:pPr>
            <a:r>
              <a:rPr lang="en-IN" smtClean="0">
                <a:solidFill>
                  <a:srgbClr val="FFFF00"/>
                </a:solidFill>
              </a:rPr>
              <a:t> The incidence of industrial injuries among employed workers was 9/1000,with </a:t>
            </a:r>
            <a:r>
              <a:rPr lang="en-IN" smtClean="0"/>
              <a:t>a frequency of 2.6 per 100,000 man-days work (CSO2004). As per the NCRB report of 2001, 667 people were killed in factory/machine accidents.</a:t>
            </a:r>
          </a:p>
          <a:p>
            <a:pPr lvl="1" algn="ctr">
              <a:buFont typeface="Wingdings" pitchFamily="2" charset="2"/>
              <a:buNone/>
            </a:pPr>
            <a:endParaRPr lang="en-IN" sz="1200" smtClean="0"/>
          </a:p>
          <a:p>
            <a:pPr lvl="1" algn="ctr">
              <a:buFont typeface="Wingdings" pitchFamily="2" charset="2"/>
              <a:buNone/>
            </a:pPr>
            <a:r>
              <a:rPr lang="en-US" sz="1200" smtClean="0"/>
              <a:t> OCCUCON- DELHI  2012</a:t>
            </a:r>
            <a:endParaRPr lang="en-IN" sz="1200" smtClean="0"/>
          </a:p>
          <a:p>
            <a:pPr lvl="1">
              <a:buFont typeface="Wingdings" pitchFamily="2" charset="2"/>
              <a:buNone/>
            </a:pPr>
            <a:endParaRPr lang="en-IN"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313" y="6092825"/>
            <a:ext cx="3324225" cy="1136650"/>
          </a:xfrm>
        </p:spPr>
        <p:txBody>
          <a:bodyPr/>
          <a:lstStyle/>
          <a:p>
            <a:pPr fontAlgn="auto">
              <a:spcAft>
                <a:spcPts val="0"/>
              </a:spcAft>
              <a:defRPr/>
            </a:pPr>
            <a:r>
              <a:rPr lang="en-US" dirty="0" smtClean="0">
                <a:solidFill>
                  <a:schemeClr val="tx2">
                    <a:satMod val="200000"/>
                  </a:schemeClr>
                </a:solidFill>
              </a:rPr>
              <a:t> </a:t>
            </a:r>
            <a:r>
              <a:rPr lang="en-US" sz="1200" dirty="0" smtClean="0">
                <a:solidFill>
                  <a:schemeClr val="tx2">
                    <a:satMod val="200000"/>
                  </a:schemeClr>
                </a:solidFill>
              </a:rPr>
              <a:t>OCCUCON- DELHI  2012</a:t>
            </a:r>
            <a:endParaRPr lang="en-IN" sz="1200" dirty="0">
              <a:solidFill>
                <a:schemeClr val="tx2">
                  <a:satMod val="200000"/>
                </a:schemeClr>
              </a:solidFill>
            </a:endParaRPr>
          </a:p>
        </p:txBody>
      </p:sp>
      <p:pic>
        <p:nvPicPr>
          <p:cNvPr id="18434" name="Picture 2" descr="C:\Users\DELL\Desktop\5750-Female-Doctor-With-4-Arms-Multi-Tasking-Clipart-Illustration.jpg"/>
          <p:cNvPicPr>
            <a:picLocks noGrp="1" noChangeAspect="1" noChangeArrowheads="1"/>
          </p:cNvPicPr>
          <p:nvPr>
            <p:ph idx="1"/>
          </p:nvPr>
        </p:nvPicPr>
        <p:blipFill>
          <a:blip r:embed="rId3" cstate="print"/>
          <a:srcRect/>
          <a:stretch>
            <a:fillRect/>
          </a:stretch>
        </p:blipFill>
        <p:spPr>
          <a:xfrm>
            <a:off x="2627313" y="1484313"/>
            <a:ext cx="3827462" cy="4284662"/>
          </a:xfrm>
        </p:spPr>
      </p:pic>
      <p:sp>
        <p:nvSpPr>
          <p:cNvPr id="18435" name="TextBox 4"/>
          <p:cNvSpPr txBox="1">
            <a:spLocks noChangeArrowheads="1"/>
          </p:cNvSpPr>
          <p:nvPr/>
        </p:nvSpPr>
        <p:spPr bwMode="auto">
          <a:xfrm>
            <a:off x="1476375" y="1125538"/>
            <a:ext cx="3311525" cy="646112"/>
          </a:xfrm>
          <a:prstGeom prst="rect">
            <a:avLst/>
          </a:prstGeom>
          <a:noFill/>
          <a:ln w="9525">
            <a:noFill/>
            <a:miter lim="800000"/>
            <a:headEnd/>
            <a:tailEnd/>
          </a:ln>
        </p:spPr>
        <p:txBody>
          <a:bodyPr>
            <a:spAutoFit/>
          </a:bodyPr>
          <a:lstStyle/>
          <a:p>
            <a:r>
              <a:rPr lang="en-IN">
                <a:latin typeface="Corbel" pitchFamily="34" charset="0"/>
              </a:rPr>
              <a:t>OCCUPATIONAL HEALTH SERVICES</a:t>
            </a:r>
          </a:p>
        </p:txBody>
      </p:sp>
      <p:sp>
        <p:nvSpPr>
          <p:cNvPr id="18436" name="TextBox 6"/>
          <p:cNvSpPr txBox="1">
            <a:spLocks noChangeArrowheads="1"/>
          </p:cNvSpPr>
          <p:nvPr/>
        </p:nvSpPr>
        <p:spPr bwMode="auto">
          <a:xfrm>
            <a:off x="5435600" y="1196975"/>
            <a:ext cx="2232025" cy="646113"/>
          </a:xfrm>
          <a:prstGeom prst="rect">
            <a:avLst/>
          </a:prstGeom>
          <a:noFill/>
          <a:ln w="9525">
            <a:noFill/>
            <a:miter lim="800000"/>
            <a:headEnd/>
            <a:tailEnd/>
          </a:ln>
        </p:spPr>
        <p:txBody>
          <a:bodyPr>
            <a:spAutoFit/>
          </a:bodyPr>
          <a:lstStyle/>
          <a:p>
            <a:pPr algn="r"/>
            <a:r>
              <a:rPr lang="en-IN">
                <a:latin typeface="Corbel" pitchFamily="34" charset="0"/>
              </a:rPr>
              <a:t>CURATIVE HEALTH             SERVICES</a:t>
            </a:r>
          </a:p>
        </p:txBody>
      </p:sp>
      <p:sp>
        <p:nvSpPr>
          <p:cNvPr id="18437" name="TextBox 7"/>
          <p:cNvSpPr txBox="1">
            <a:spLocks noChangeArrowheads="1"/>
          </p:cNvSpPr>
          <p:nvPr/>
        </p:nvSpPr>
        <p:spPr bwMode="auto">
          <a:xfrm>
            <a:off x="5614988" y="5661025"/>
            <a:ext cx="3529012" cy="646113"/>
          </a:xfrm>
          <a:prstGeom prst="rect">
            <a:avLst/>
          </a:prstGeom>
          <a:noFill/>
          <a:ln w="9525">
            <a:noFill/>
            <a:miter lim="800000"/>
            <a:headEnd/>
            <a:tailEnd/>
          </a:ln>
        </p:spPr>
        <p:txBody>
          <a:bodyPr>
            <a:spAutoFit/>
          </a:bodyPr>
          <a:lstStyle/>
          <a:p>
            <a:r>
              <a:rPr lang="en-IN">
                <a:latin typeface="Corbel" pitchFamily="34" charset="0"/>
              </a:rPr>
              <a:t>PREVENTIVE AND PROMOTIVE HEALTH SERVICES</a:t>
            </a:r>
          </a:p>
        </p:txBody>
      </p:sp>
      <p:sp>
        <p:nvSpPr>
          <p:cNvPr id="18438" name="TextBox 8"/>
          <p:cNvSpPr txBox="1">
            <a:spLocks noChangeArrowheads="1"/>
          </p:cNvSpPr>
          <p:nvPr/>
        </p:nvSpPr>
        <p:spPr bwMode="auto">
          <a:xfrm>
            <a:off x="1187450" y="5732463"/>
            <a:ext cx="2089150" cy="647700"/>
          </a:xfrm>
          <a:prstGeom prst="rect">
            <a:avLst/>
          </a:prstGeom>
          <a:noFill/>
          <a:ln w="9525">
            <a:noFill/>
            <a:miter lim="800000"/>
            <a:headEnd/>
            <a:tailEnd/>
          </a:ln>
        </p:spPr>
        <p:txBody>
          <a:bodyPr>
            <a:spAutoFit/>
          </a:bodyPr>
          <a:lstStyle/>
          <a:p>
            <a:r>
              <a:rPr lang="en-IN">
                <a:latin typeface="Corbel" pitchFamily="34" charset="0"/>
              </a:rPr>
              <a:t>ADMINISTRATIVE SERVICES</a:t>
            </a:r>
          </a:p>
        </p:txBody>
      </p:sp>
      <p:sp>
        <p:nvSpPr>
          <p:cNvPr id="18439" name="TextBox 9"/>
          <p:cNvSpPr txBox="1">
            <a:spLocks noChangeArrowheads="1"/>
          </p:cNvSpPr>
          <p:nvPr/>
        </p:nvSpPr>
        <p:spPr bwMode="auto">
          <a:xfrm>
            <a:off x="2627313" y="1628775"/>
            <a:ext cx="3529012" cy="369888"/>
          </a:xfrm>
          <a:prstGeom prst="rect">
            <a:avLst/>
          </a:prstGeom>
          <a:noFill/>
          <a:ln w="9525">
            <a:noFill/>
            <a:miter lim="800000"/>
            <a:headEnd/>
            <a:tailEnd/>
          </a:ln>
        </p:spPr>
        <p:txBody>
          <a:bodyPr>
            <a:spAutoFit/>
          </a:bodyPr>
          <a:lstStyle/>
          <a:p>
            <a:pPr algn="ctr"/>
            <a:r>
              <a:rPr lang="en-IN" b="1" dirty="0">
                <a:solidFill>
                  <a:schemeClr val="bg1"/>
                </a:solidFill>
                <a:latin typeface="Corbel" pitchFamily="34" charset="0"/>
              </a:rPr>
              <a:t>RAILWAY HEALTH </a:t>
            </a:r>
            <a:r>
              <a:rPr lang="en-IN" b="1" dirty="0" smtClean="0">
                <a:solidFill>
                  <a:schemeClr val="bg1"/>
                </a:solidFill>
                <a:latin typeface="Corbel" pitchFamily="34" charset="0"/>
              </a:rPr>
              <a:t>SERVICES</a:t>
            </a:r>
            <a:endParaRPr lang="en-IN" b="1" dirty="0">
              <a:solidFill>
                <a:schemeClr val="bg1"/>
              </a:solidFill>
              <a:latin typeface="Corbe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IN">
              <a:solidFill>
                <a:schemeClr val="tx2">
                  <a:satMod val="200000"/>
                </a:schemeClr>
              </a:solidFill>
            </a:endParaRPr>
          </a:p>
        </p:txBody>
      </p:sp>
      <p:sp>
        <p:nvSpPr>
          <p:cNvPr id="3" name="Content Placeholder 2"/>
          <p:cNvSpPr>
            <a:spLocks noGrp="1"/>
          </p:cNvSpPr>
          <p:nvPr>
            <p:ph idx="1"/>
          </p:nvPr>
        </p:nvSpPr>
        <p:spPr>
          <a:xfrm>
            <a:off x="971550" y="1125538"/>
            <a:ext cx="7772400" cy="5327798"/>
          </a:xfrm>
        </p:spPr>
        <p:txBody>
          <a:bodyPr>
            <a:normAutofit fontScale="92500" lnSpcReduction="10000"/>
          </a:bodyPr>
          <a:lstStyle/>
          <a:p>
            <a:pPr marL="411480" fontAlgn="auto">
              <a:spcAft>
                <a:spcPts val="0"/>
              </a:spcAft>
              <a:buFont typeface="Wingdings"/>
              <a:buChar char=""/>
              <a:defRPr/>
            </a:pPr>
            <a:r>
              <a:rPr lang="en-IN" dirty="0" smtClean="0"/>
              <a:t>A limited number of population-based epidemiological studies reveal that occupational injuries constitute approximately 10% of total deaths due to injuries and 20%–25% of all injuries.</a:t>
            </a:r>
          </a:p>
          <a:p>
            <a:pPr marL="411480" fontAlgn="auto">
              <a:spcAft>
                <a:spcPts val="0"/>
              </a:spcAft>
              <a:buFont typeface="Wingdings"/>
              <a:buChar char=""/>
              <a:defRPr/>
            </a:pPr>
            <a:r>
              <a:rPr lang="en-IN" dirty="0" smtClean="0">
                <a:solidFill>
                  <a:srgbClr val="FFFF00"/>
                </a:solidFill>
              </a:rPr>
              <a:t> Mohan (1992) in a study of industrial workers reported a death rate of 6/1000 workers.</a:t>
            </a:r>
          </a:p>
          <a:p>
            <a:pPr marL="411480" fontAlgn="auto">
              <a:spcAft>
                <a:spcPts val="0"/>
              </a:spcAft>
              <a:buFont typeface="Wingdings"/>
              <a:buNone/>
              <a:defRPr/>
            </a:pPr>
            <a:r>
              <a:rPr lang="en-IN" dirty="0" smtClean="0"/>
              <a:t> Varghese </a:t>
            </a:r>
            <a:r>
              <a:rPr lang="en-IN" i="1" dirty="0" smtClean="0"/>
              <a:t>et al. </a:t>
            </a:r>
            <a:r>
              <a:rPr lang="en-IN" dirty="0" smtClean="0"/>
              <a:t>(1990), in a cohort of 25,000 people from 9 villages of Haryana, observed the incidence rate of work-related injuries to be 31% over a one-year period.</a:t>
            </a:r>
            <a:endParaRPr lang="en-IN" b="1" i="1" dirty="0" smtClean="0"/>
          </a:p>
          <a:p>
            <a:pPr marL="411480" algn="ctr" fontAlgn="auto">
              <a:spcAft>
                <a:spcPts val="0"/>
              </a:spcAft>
              <a:buFont typeface="Wingdings"/>
              <a:buChar char=""/>
              <a:defRPr/>
            </a:pPr>
            <a:endParaRPr lang="en-US" sz="3200" dirty="0" smtClean="0"/>
          </a:p>
          <a:p>
            <a:pPr marL="411480" algn="ctr" fontAlgn="auto">
              <a:spcAft>
                <a:spcPts val="0"/>
              </a:spcAft>
              <a:buNone/>
              <a:defRPr/>
            </a:pPr>
            <a:r>
              <a:rPr lang="en-US" sz="1500" dirty="0" smtClean="0"/>
              <a:t>OCCUCON- DELHI  2012</a:t>
            </a:r>
            <a:endParaRPr lang="en-IN" sz="1500" dirty="0" smtClean="0"/>
          </a:p>
          <a:p>
            <a:pPr marL="411480" fontAlgn="auto">
              <a:spcAft>
                <a:spcPts val="0"/>
              </a:spcAft>
              <a:buFont typeface="Wingdings"/>
              <a:buChar char=""/>
              <a:defRPr/>
            </a:pPr>
            <a:endParaRPr lang="en-IN" dirty="0" smtClean="0"/>
          </a:p>
          <a:p>
            <a:pPr marL="411480" fontAlgn="auto">
              <a:spcAft>
                <a:spcPts val="0"/>
              </a:spcAft>
              <a:buFont typeface="Wingdings"/>
              <a:buChar char=""/>
              <a:defRPr/>
            </a:pPr>
            <a:endParaRPr lang="en-IN" dirty="0" smtClean="0"/>
          </a:p>
          <a:p>
            <a:pPr marL="411480" fontAlgn="auto">
              <a:spcAft>
                <a:spcPts val="0"/>
              </a:spcAft>
              <a:buFont typeface="Wingdings"/>
              <a:buChar char=""/>
              <a:defRPr/>
            </a:pPr>
            <a:endParaRPr lang="en-IN" dirty="0" smtClean="0"/>
          </a:p>
          <a:p>
            <a:pPr marL="411480" fontAlgn="auto">
              <a:spcAft>
                <a:spcPts val="0"/>
              </a:spcAft>
              <a:buFont typeface="Wingdings"/>
              <a:buChar char=""/>
              <a:defRPr/>
            </a:pPr>
            <a:endParaRPr lang="en-IN"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4213" y="549275"/>
            <a:ext cx="8229600" cy="1143000"/>
          </a:xfrm>
        </p:spPr>
        <p:txBody>
          <a:bodyPr>
            <a:normAutofit fontScale="90000"/>
          </a:bodyPr>
          <a:lstStyle/>
          <a:p>
            <a:pPr fontAlgn="auto">
              <a:spcAft>
                <a:spcPts val="0"/>
              </a:spcAft>
              <a:defRPr/>
            </a:pPr>
            <a:r>
              <a:rPr lang="en-IN" sz="3100" dirty="0" smtClean="0">
                <a:solidFill>
                  <a:schemeClr val="tx2">
                    <a:satMod val="200000"/>
                  </a:schemeClr>
                </a:solidFill>
              </a:rPr>
              <a:t>Workers’ health:</a:t>
            </a:r>
            <a:br>
              <a:rPr lang="en-IN" sz="3100" dirty="0" smtClean="0">
                <a:solidFill>
                  <a:schemeClr val="tx2">
                    <a:satMod val="200000"/>
                  </a:schemeClr>
                </a:solidFill>
              </a:rPr>
            </a:br>
            <a:r>
              <a:rPr lang="en-IN" sz="3100" dirty="0" smtClean="0">
                <a:solidFill>
                  <a:schemeClr val="tx2">
                    <a:satMod val="200000"/>
                  </a:schemeClr>
                </a:solidFill>
              </a:rPr>
              <a:t>global plan of action</a:t>
            </a:r>
            <a:br>
              <a:rPr lang="en-IN" sz="3100" dirty="0" smtClean="0">
                <a:solidFill>
                  <a:schemeClr val="tx2">
                    <a:satMod val="200000"/>
                  </a:schemeClr>
                </a:solidFill>
              </a:rPr>
            </a:br>
            <a:r>
              <a:rPr lang="en-IN" sz="3100" dirty="0" smtClean="0">
                <a:solidFill>
                  <a:schemeClr val="tx2">
                    <a:satMod val="200000"/>
                  </a:schemeClr>
                </a:solidFill>
              </a:rPr>
              <a:t>Sixtieth World Health Assembly</a:t>
            </a:r>
            <a:br>
              <a:rPr lang="en-IN" sz="3100" dirty="0" smtClean="0">
                <a:solidFill>
                  <a:schemeClr val="tx2">
                    <a:satMod val="200000"/>
                  </a:schemeClr>
                </a:solidFill>
              </a:rPr>
            </a:br>
            <a:r>
              <a:rPr lang="en-US" dirty="0" smtClean="0">
                <a:solidFill>
                  <a:schemeClr val="tx2">
                    <a:satMod val="200000"/>
                  </a:schemeClr>
                </a:solidFill>
              </a:rPr>
              <a:t/>
            </a:r>
            <a:br>
              <a:rPr lang="en-US" dirty="0" smtClean="0">
                <a:solidFill>
                  <a:schemeClr val="tx2">
                    <a:satMod val="200000"/>
                  </a:schemeClr>
                </a:solidFill>
              </a:rPr>
            </a:br>
            <a:endParaRPr lang="en-IN" dirty="0">
              <a:solidFill>
                <a:schemeClr val="tx2">
                  <a:satMod val="200000"/>
                </a:schemeClr>
              </a:solidFill>
            </a:endParaRPr>
          </a:p>
        </p:txBody>
      </p:sp>
      <p:sp>
        <p:nvSpPr>
          <p:cNvPr id="65538" name="Content Placeholder 2"/>
          <p:cNvSpPr>
            <a:spLocks noGrp="1"/>
          </p:cNvSpPr>
          <p:nvPr>
            <p:ph idx="1"/>
          </p:nvPr>
        </p:nvSpPr>
        <p:spPr>
          <a:xfrm>
            <a:off x="900113" y="1557338"/>
            <a:ext cx="7772400" cy="4968006"/>
          </a:xfrm>
        </p:spPr>
        <p:txBody>
          <a:bodyPr/>
          <a:lstStyle/>
          <a:p>
            <a:endParaRPr lang="en-IN" sz="2400" dirty="0" smtClean="0"/>
          </a:p>
          <a:p>
            <a:endParaRPr lang="en-IN" sz="2400" dirty="0" smtClean="0"/>
          </a:p>
          <a:p>
            <a:r>
              <a:rPr lang="en-IN" sz="2400" dirty="0" smtClean="0"/>
              <a:t>SIXTIETH WORLD HEALTH ASSEMBLY WHA60.26,Agenda item 12.13, 23 May 2007.</a:t>
            </a:r>
          </a:p>
          <a:p>
            <a:pPr>
              <a:buFont typeface="Wingdings" pitchFamily="2" charset="2"/>
              <a:buNone/>
            </a:pPr>
            <a:endParaRPr lang="en-US" sz="2400" dirty="0" smtClean="0"/>
          </a:p>
          <a:p>
            <a:pPr>
              <a:buFont typeface="Wingdings" pitchFamily="2" charset="2"/>
              <a:buNone/>
            </a:pPr>
            <a:r>
              <a:rPr lang="en-US" sz="2400" dirty="0" smtClean="0"/>
              <a:t>          In the preamble mentions…..</a:t>
            </a:r>
            <a:endParaRPr lang="en-US" dirty="0" smtClean="0"/>
          </a:p>
          <a:p>
            <a:pPr marL="411480" fontAlgn="auto">
              <a:spcAft>
                <a:spcPts val="0"/>
              </a:spcAft>
              <a:buFont typeface="Wingdings"/>
              <a:buNone/>
              <a:defRPr/>
            </a:pPr>
            <a:r>
              <a:rPr lang="en-IN" dirty="0" smtClean="0"/>
              <a:t>“Considering that the health of workers is determined not only by occupational hazards, but also by social and individual factors, and access to health services;”</a:t>
            </a:r>
            <a:endParaRPr lang="en-IN" b="1" i="1" dirty="0" smtClean="0"/>
          </a:p>
          <a:p>
            <a:pPr marL="411480" algn="ctr" fontAlgn="auto">
              <a:spcAft>
                <a:spcPts val="0"/>
              </a:spcAft>
              <a:buNone/>
              <a:defRPr/>
            </a:pPr>
            <a:r>
              <a:rPr lang="en-US" sz="1400" dirty="0" smtClean="0"/>
              <a:t>OCCUCON- DELHI  2012</a:t>
            </a:r>
            <a:endParaRPr lang="en-IN" sz="1400" dirty="0" smtClean="0"/>
          </a:p>
          <a:p>
            <a:pPr marL="411480" algn="ctr" fontAlgn="auto">
              <a:spcAft>
                <a:spcPts val="0"/>
              </a:spcAft>
              <a:buNone/>
              <a:defRPr/>
            </a:pPr>
            <a:endParaRPr lang="en-US" sz="3200" dirty="0" smtClean="0"/>
          </a:p>
          <a:p>
            <a:endParaRPr lang="en-IN" dirty="0" smtClean="0"/>
          </a:p>
          <a:p>
            <a:endParaRPr lang="en-IN"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571500"/>
            <a:ext cx="8229600" cy="1143000"/>
          </a:xfrm>
        </p:spPr>
        <p:txBody>
          <a:bodyPr>
            <a:normAutofit fontScale="90000"/>
          </a:bodyPr>
          <a:lstStyle/>
          <a:p>
            <a:pPr fontAlgn="auto">
              <a:spcAft>
                <a:spcPts val="0"/>
              </a:spcAft>
              <a:defRPr/>
            </a:pPr>
            <a:r>
              <a:rPr lang="en-IN" sz="3100" dirty="0" smtClean="0">
                <a:solidFill>
                  <a:schemeClr val="tx2">
                    <a:satMod val="200000"/>
                  </a:schemeClr>
                </a:solidFill>
              </a:rPr>
              <a:t>Workers’ health:</a:t>
            </a:r>
            <a:br>
              <a:rPr lang="en-IN" sz="3100" dirty="0" smtClean="0">
                <a:solidFill>
                  <a:schemeClr val="tx2">
                    <a:satMod val="200000"/>
                  </a:schemeClr>
                </a:solidFill>
              </a:rPr>
            </a:br>
            <a:r>
              <a:rPr lang="en-IN" sz="3100" dirty="0" smtClean="0">
                <a:solidFill>
                  <a:schemeClr val="tx2">
                    <a:satMod val="200000"/>
                  </a:schemeClr>
                </a:solidFill>
              </a:rPr>
              <a:t>global plan of action</a:t>
            </a:r>
            <a:br>
              <a:rPr lang="en-IN" sz="3100" dirty="0" smtClean="0">
                <a:solidFill>
                  <a:schemeClr val="tx2">
                    <a:satMod val="200000"/>
                  </a:schemeClr>
                </a:solidFill>
              </a:rPr>
            </a:br>
            <a:r>
              <a:rPr lang="en-IN" sz="3100" dirty="0" smtClean="0">
                <a:solidFill>
                  <a:schemeClr val="tx2">
                    <a:satMod val="200000"/>
                  </a:schemeClr>
                </a:solidFill>
              </a:rPr>
              <a:t>Sixtieth World Health Assembly</a:t>
            </a:r>
            <a:br>
              <a:rPr lang="en-IN" sz="3100" dirty="0" smtClean="0">
                <a:solidFill>
                  <a:schemeClr val="tx2">
                    <a:satMod val="200000"/>
                  </a:schemeClr>
                </a:solidFill>
              </a:rPr>
            </a:br>
            <a:r>
              <a:rPr lang="en-US" dirty="0" smtClean="0">
                <a:solidFill>
                  <a:schemeClr val="tx2">
                    <a:satMod val="200000"/>
                  </a:schemeClr>
                </a:solidFill>
              </a:rPr>
              <a:t/>
            </a:r>
            <a:br>
              <a:rPr lang="en-US" dirty="0" smtClean="0">
                <a:solidFill>
                  <a:schemeClr val="tx2">
                    <a:satMod val="200000"/>
                  </a:schemeClr>
                </a:solidFill>
              </a:rPr>
            </a:br>
            <a:endParaRPr lang="en-IN" dirty="0">
              <a:solidFill>
                <a:schemeClr val="tx2">
                  <a:satMod val="200000"/>
                </a:schemeClr>
              </a:solidFill>
            </a:endParaRPr>
          </a:p>
        </p:txBody>
      </p:sp>
      <p:sp>
        <p:nvSpPr>
          <p:cNvPr id="66562" name="Content Placeholder 2"/>
          <p:cNvSpPr>
            <a:spLocks noGrp="1"/>
          </p:cNvSpPr>
          <p:nvPr>
            <p:ph idx="1"/>
          </p:nvPr>
        </p:nvSpPr>
        <p:spPr>
          <a:xfrm>
            <a:off x="857250" y="2071688"/>
            <a:ext cx="7772400" cy="4786312"/>
          </a:xfrm>
        </p:spPr>
        <p:txBody>
          <a:bodyPr/>
          <a:lstStyle/>
          <a:p>
            <a:r>
              <a:rPr lang="en-IN" dirty="0" smtClean="0"/>
              <a:t>Urges Member States:</a:t>
            </a:r>
            <a:endParaRPr lang="en-US" dirty="0" smtClean="0"/>
          </a:p>
          <a:p>
            <a:pPr marL="411480" fontAlgn="auto">
              <a:spcAft>
                <a:spcPts val="0"/>
              </a:spcAft>
              <a:buFont typeface="Wingdings"/>
              <a:buNone/>
              <a:defRPr/>
            </a:pPr>
            <a:r>
              <a:rPr lang="en-IN" dirty="0" smtClean="0"/>
              <a:t>    (5) to ensure collaboration and concerted action by all national health programmes relevant to workers 'health, such as those dealing with prevention of occupational diseases and injuries, communicable and chronic diseases, health promotion, mental health, environmental health, and health systems development;</a:t>
            </a:r>
            <a:endParaRPr lang="en-IN" b="1" i="1" dirty="0" smtClean="0"/>
          </a:p>
          <a:p>
            <a:pPr marL="411480" algn="ctr" fontAlgn="auto">
              <a:spcAft>
                <a:spcPts val="0"/>
              </a:spcAft>
              <a:buNone/>
              <a:defRPr/>
            </a:pPr>
            <a:r>
              <a:rPr lang="en-US" sz="1400" dirty="0" smtClean="0"/>
              <a:t>OCCUCON- DELHI  2012</a:t>
            </a:r>
            <a:endParaRPr lang="en-IN" sz="1400" dirty="0" smtClean="0"/>
          </a:p>
          <a:p>
            <a:pPr>
              <a:buFont typeface="Wingdings" pitchFamily="2" charset="2"/>
              <a:buNone/>
            </a:pPr>
            <a:endParaRPr lang="en-IN" dirty="0" smtClean="0"/>
          </a:p>
          <a:p>
            <a:pPr>
              <a:buFont typeface="Wingdings" pitchFamily="2" charset="2"/>
              <a:buNone/>
            </a:pPr>
            <a:endParaRPr lang="en-IN"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285750"/>
            <a:ext cx="8229600" cy="1143000"/>
          </a:xfrm>
        </p:spPr>
        <p:txBody>
          <a:bodyPr>
            <a:normAutofit fontScale="90000"/>
          </a:bodyPr>
          <a:lstStyle/>
          <a:p>
            <a:pPr fontAlgn="auto">
              <a:spcAft>
                <a:spcPts val="0"/>
              </a:spcAft>
              <a:defRPr/>
            </a:pPr>
            <a:r>
              <a:rPr lang="en-IN" dirty="0" smtClean="0">
                <a:solidFill>
                  <a:schemeClr val="tx2">
                    <a:satMod val="200000"/>
                  </a:schemeClr>
                </a:solidFill>
              </a:rPr>
              <a:t/>
            </a:r>
            <a:br>
              <a:rPr lang="en-IN" dirty="0" smtClean="0">
                <a:solidFill>
                  <a:schemeClr val="tx2">
                    <a:satMod val="200000"/>
                  </a:schemeClr>
                </a:solidFill>
              </a:rPr>
            </a:br>
            <a:r>
              <a:rPr lang="en-IN" sz="2000" dirty="0" smtClean="0">
                <a:solidFill>
                  <a:schemeClr val="tx2">
                    <a:satMod val="200000"/>
                  </a:schemeClr>
                </a:solidFill>
                <a:hlinkClick r:id="rId3" action="ppaction://hlinkfile" tooltip="Nederlands tijdschrift voor geneeskunde."/>
              </a:rPr>
              <a:t>Ned </a:t>
            </a:r>
            <a:r>
              <a:rPr lang="en-IN" sz="2000" dirty="0" err="1" smtClean="0">
                <a:solidFill>
                  <a:schemeClr val="tx2">
                    <a:satMod val="200000"/>
                  </a:schemeClr>
                </a:solidFill>
                <a:hlinkClick r:id="rId3" action="ppaction://hlinkfile" tooltip="Nederlands tijdschrift voor geneeskunde."/>
              </a:rPr>
              <a:t>Tijdschr</a:t>
            </a:r>
            <a:r>
              <a:rPr lang="en-IN" sz="2000" dirty="0" smtClean="0">
                <a:solidFill>
                  <a:schemeClr val="tx2">
                    <a:satMod val="200000"/>
                  </a:schemeClr>
                </a:solidFill>
                <a:hlinkClick r:id="rId3" action="ppaction://hlinkfile" tooltip="Nederlands tijdschrift voor geneeskunde."/>
              </a:rPr>
              <a:t> </a:t>
            </a:r>
            <a:r>
              <a:rPr lang="en-IN" sz="2000" dirty="0" err="1" smtClean="0">
                <a:solidFill>
                  <a:schemeClr val="tx2">
                    <a:satMod val="200000"/>
                  </a:schemeClr>
                </a:solidFill>
                <a:hlinkClick r:id="rId3" action="ppaction://hlinkfile" tooltip="Nederlands tijdschrift voor geneeskunde."/>
              </a:rPr>
              <a:t>Geneeskd</a:t>
            </a:r>
            <a:r>
              <a:rPr lang="en-IN" sz="2000" dirty="0" smtClean="0">
                <a:solidFill>
                  <a:schemeClr val="tx2">
                    <a:satMod val="200000"/>
                  </a:schemeClr>
                </a:solidFill>
                <a:hlinkClick r:id="rId3" action="ppaction://hlinkfile" tooltip="Nederlands tijdschrift voor geneeskunde."/>
              </a:rPr>
              <a:t>.</a:t>
            </a:r>
            <a:r>
              <a:rPr lang="en-IN" sz="2000" dirty="0" smtClean="0">
                <a:solidFill>
                  <a:schemeClr val="tx2">
                    <a:satMod val="200000"/>
                  </a:schemeClr>
                </a:solidFill>
              </a:rPr>
              <a:t> 2011;155(48):A3880.</a:t>
            </a:r>
            <a:br>
              <a:rPr lang="en-IN" sz="2000" dirty="0" smtClean="0">
                <a:solidFill>
                  <a:schemeClr val="tx2">
                    <a:satMod val="200000"/>
                  </a:schemeClr>
                </a:solidFill>
              </a:rPr>
            </a:br>
            <a:r>
              <a:rPr lang="en-IN" sz="2000" dirty="0" smtClean="0">
                <a:solidFill>
                  <a:schemeClr val="tx2">
                    <a:satMod val="200000"/>
                  </a:schemeClr>
                </a:solidFill>
              </a:rPr>
              <a:t>[Patients on the collaboration between occupational and curative physicians].</a:t>
            </a:r>
            <a:br>
              <a:rPr lang="en-IN" sz="2000" dirty="0" smtClean="0">
                <a:solidFill>
                  <a:schemeClr val="tx2">
                    <a:satMod val="200000"/>
                  </a:schemeClr>
                </a:solidFill>
              </a:rPr>
            </a:br>
            <a:r>
              <a:rPr lang="en-IN" sz="1300" dirty="0" smtClean="0">
                <a:solidFill>
                  <a:schemeClr val="tx2">
                    <a:satMod val="200000"/>
                  </a:schemeClr>
                </a:solidFill>
              </a:rPr>
              <a:t>[Article in Dutch]</a:t>
            </a:r>
            <a:br>
              <a:rPr lang="en-IN" sz="1300" dirty="0" smtClean="0">
                <a:solidFill>
                  <a:schemeClr val="tx2">
                    <a:satMod val="200000"/>
                  </a:schemeClr>
                </a:solidFill>
              </a:rPr>
            </a:br>
            <a:r>
              <a:rPr lang="en-IN" sz="1300" dirty="0" err="1" smtClean="0">
                <a:solidFill>
                  <a:schemeClr val="tx2">
                    <a:satMod val="200000"/>
                  </a:schemeClr>
                </a:solidFill>
                <a:hlinkClick r:id="rId3" action="ppaction://hlinkfile"/>
              </a:rPr>
              <a:t>Plomp</a:t>
            </a:r>
            <a:r>
              <a:rPr lang="en-IN" sz="1300" dirty="0" smtClean="0">
                <a:solidFill>
                  <a:schemeClr val="tx2">
                    <a:satMod val="200000"/>
                  </a:schemeClr>
                </a:solidFill>
                <a:hlinkClick r:id="rId3" action="ppaction://hlinkfile"/>
              </a:rPr>
              <a:t> HN</a:t>
            </a:r>
            <a:r>
              <a:rPr lang="en-IN" sz="1300" dirty="0" smtClean="0">
                <a:solidFill>
                  <a:schemeClr val="tx2">
                    <a:satMod val="200000"/>
                  </a:schemeClr>
                </a:solidFill>
              </a:rPr>
              <a:t>, </a:t>
            </a:r>
            <a:r>
              <a:rPr lang="en-IN" sz="1300" dirty="0" err="1" smtClean="0">
                <a:solidFill>
                  <a:schemeClr val="tx2">
                    <a:satMod val="200000"/>
                  </a:schemeClr>
                </a:solidFill>
                <a:hlinkClick r:id="rId4" action="ppaction://hlinkfile"/>
              </a:rPr>
              <a:t>Wisse</a:t>
            </a:r>
            <a:r>
              <a:rPr lang="en-IN" sz="1300" dirty="0" smtClean="0">
                <a:solidFill>
                  <a:schemeClr val="tx2">
                    <a:satMod val="200000"/>
                  </a:schemeClr>
                </a:solidFill>
                <a:hlinkClick r:id="rId4" action="ppaction://hlinkfile"/>
              </a:rPr>
              <a:t> A</a:t>
            </a:r>
            <a:r>
              <a:rPr lang="en-IN" sz="1300" dirty="0" smtClean="0">
                <a:solidFill>
                  <a:schemeClr val="tx2">
                    <a:satMod val="200000"/>
                  </a:schemeClr>
                </a:solidFill>
              </a:rPr>
              <a:t>, </a:t>
            </a:r>
            <a:r>
              <a:rPr lang="en-IN" sz="1300" dirty="0" err="1" smtClean="0">
                <a:solidFill>
                  <a:schemeClr val="tx2">
                    <a:satMod val="200000"/>
                  </a:schemeClr>
                </a:solidFill>
                <a:hlinkClick r:id="rId5" action="ppaction://hlinkfile"/>
              </a:rPr>
              <a:t>Anema</a:t>
            </a:r>
            <a:r>
              <a:rPr lang="en-IN" sz="1300" dirty="0" smtClean="0">
                <a:solidFill>
                  <a:schemeClr val="tx2">
                    <a:satMod val="200000"/>
                  </a:schemeClr>
                </a:solidFill>
                <a:hlinkClick r:id="rId5" action="ppaction://hlinkfile"/>
              </a:rPr>
              <a:t> JK</a:t>
            </a:r>
            <a:r>
              <a:rPr lang="en-IN" sz="1300" dirty="0" smtClean="0">
                <a:solidFill>
                  <a:schemeClr val="tx2">
                    <a:satMod val="200000"/>
                  </a:schemeClr>
                </a:solidFill>
              </a:rPr>
              <a:t>.</a:t>
            </a:r>
            <a:br>
              <a:rPr lang="en-IN" sz="1300" dirty="0" smtClean="0">
                <a:solidFill>
                  <a:schemeClr val="tx2">
                    <a:satMod val="200000"/>
                  </a:schemeClr>
                </a:solidFill>
              </a:rPr>
            </a:br>
            <a:r>
              <a:rPr lang="en-IN" sz="1300" dirty="0" smtClean="0">
                <a:solidFill>
                  <a:schemeClr val="tx2">
                    <a:satMod val="200000"/>
                  </a:schemeClr>
                </a:solidFill>
              </a:rPr>
              <a:t>Source</a:t>
            </a:r>
            <a:br>
              <a:rPr lang="en-IN" sz="1300" dirty="0" smtClean="0">
                <a:solidFill>
                  <a:schemeClr val="tx2">
                    <a:satMod val="200000"/>
                  </a:schemeClr>
                </a:solidFill>
              </a:rPr>
            </a:br>
            <a:r>
              <a:rPr lang="en-IN" sz="1300" dirty="0" smtClean="0">
                <a:solidFill>
                  <a:schemeClr val="tx2">
                    <a:satMod val="200000"/>
                  </a:schemeClr>
                </a:solidFill>
              </a:rPr>
              <a:t>VU </a:t>
            </a:r>
            <a:r>
              <a:rPr lang="en-IN" sz="1300" dirty="0" err="1" smtClean="0">
                <a:solidFill>
                  <a:schemeClr val="tx2">
                    <a:satMod val="200000"/>
                  </a:schemeClr>
                </a:solidFill>
              </a:rPr>
              <a:t>Medisch</a:t>
            </a:r>
            <a:r>
              <a:rPr lang="en-IN" sz="1300" dirty="0" smtClean="0">
                <a:solidFill>
                  <a:schemeClr val="tx2">
                    <a:satMod val="200000"/>
                  </a:schemeClr>
                </a:solidFill>
              </a:rPr>
              <a:t> Centrum, </a:t>
            </a:r>
            <a:r>
              <a:rPr lang="en-IN" sz="1300" dirty="0" err="1" smtClean="0">
                <a:solidFill>
                  <a:schemeClr val="tx2">
                    <a:satMod val="200000"/>
                  </a:schemeClr>
                </a:solidFill>
              </a:rPr>
              <a:t>afd</a:t>
            </a:r>
            <a:r>
              <a:rPr lang="en-IN" sz="1300" dirty="0" smtClean="0">
                <a:solidFill>
                  <a:schemeClr val="tx2">
                    <a:satMod val="200000"/>
                  </a:schemeClr>
                </a:solidFill>
              </a:rPr>
              <a:t>. </a:t>
            </a:r>
            <a:r>
              <a:rPr lang="en-IN" sz="1300" dirty="0" err="1" smtClean="0">
                <a:solidFill>
                  <a:schemeClr val="tx2">
                    <a:satMod val="200000"/>
                  </a:schemeClr>
                </a:solidFill>
              </a:rPr>
              <a:t>Sociale</a:t>
            </a:r>
            <a:r>
              <a:rPr lang="en-IN" sz="1300" dirty="0" smtClean="0">
                <a:solidFill>
                  <a:schemeClr val="tx2">
                    <a:satMod val="200000"/>
                  </a:schemeClr>
                </a:solidFill>
              </a:rPr>
              <a:t> </a:t>
            </a:r>
            <a:r>
              <a:rPr lang="en-IN" sz="1300" dirty="0" err="1" smtClean="0">
                <a:solidFill>
                  <a:schemeClr val="tx2">
                    <a:satMod val="200000"/>
                  </a:schemeClr>
                </a:solidFill>
              </a:rPr>
              <a:t>Geneeskunde</a:t>
            </a:r>
            <a:r>
              <a:rPr lang="en-IN" sz="1300" dirty="0" smtClean="0">
                <a:solidFill>
                  <a:schemeClr val="tx2">
                    <a:satMod val="200000"/>
                  </a:schemeClr>
                </a:solidFill>
              </a:rPr>
              <a:t>, Amsterdam, the Netherlands. hn.plomp@vumc.nl</a:t>
            </a:r>
            <a:r>
              <a:rPr lang="en-IN" dirty="0" smtClean="0">
                <a:solidFill>
                  <a:schemeClr val="tx2">
                    <a:satMod val="200000"/>
                  </a:schemeClr>
                </a:solidFill>
              </a:rPr>
              <a:t/>
            </a:r>
            <a:br>
              <a:rPr lang="en-IN" dirty="0" smtClean="0">
                <a:solidFill>
                  <a:schemeClr val="tx2">
                    <a:satMod val="200000"/>
                  </a:schemeClr>
                </a:solidFill>
              </a:rPr>
            </a:br>
            <a:endParaRPr lang="en-IN" dirty="0">
              <a:solidFill>
                <a:schemeClr val="tx2">
                  <a:satMod val="200000"/>
                </a:schemeClr>
              </a:solidFill>
            </a:endParaRPr>
          </a:p>
        </p:txBody>
      </p:sp>
      <p:sp>
        <p:nvSpPr>
          <p:cNvPr id="3" name="Content Placeholder 2"/>
          <p:cNvSpPr>
            <a:spLocks noGrp="1"/>
          </p:cNvSpPr>
          <p:nvPr>
            <p:ph idx="1"/>
          </p:nvPr>
        </p:nvSpPr>
        <p:spPr>
          <a:xfrm>
            <a:off x="467544" y="1928813"/>
            <a:ext cx="8496944" cy="4929187"/>
          </a:xfrm>
        </p:spPr>
        <p:txBody>
          <a:bodyPr>
            <a:normAutofit fontScale="25000" lnSpcReduction="20000"/>
          </a:bodyPr>
          <a:lstStyle/>
          <a:p>
            <a:pPr marL="411480" fontAlgn="auto">
              <a:spcAft>
                <a:spcPts val="0"/>
              </a:spcAft>
              <a:buFont typeface="Wingdings"/>
              <a:buNone/>
              <a:defRPr/>
            </a:pPr>
            <a:r>
              <a:rPr lang="en-IN" sz="8000" b="1" dirty="0" smtClean="0"/>
              <a:t>CONCLUSION: </a:t>
            </a:r>
          </a:p>
          <a:p>
            <a:pPr marL="411480" fontAlgn="auto">
              <a:spcAft>
                <a:spcPts val="0"/>
              </a:spcAft>
              <a:buFont typeface="Wingdings"/>
              <a:buChar char=""/>
              <a:defRPr/>
            </a:pPr>
            <a:r>
              <a:rPr lang="en-IN" sz="9600" dirty="0" smtClean="0"/>
              <a:t>A physician's predominant perspective of the cooperation between occupational and curative physicians is a clinical one; the emphasis being on the establishment of adequate diagnoses and their treatments. Patients, however, view the cooperation between their occupational and curative physicians from a strategic perspective in which their own interests are the key decisive factors. In daily practice, this might explain the reason behind patients being more reserved about occupational-curative cooperation, in comparison with physicians. It is advisable that patients not only be asked their consent, but that they are also granted a consciously active role in the collaboration between their occupational and curative physicians as well as in their own occupational reintegration process.</a:t>
            </a:r>
          </a:p>
          <a:p>
            <a:pPr marL="411480" fontAlgn="auto">
              <a:spcAft>
                <a:spcPts val="0"/>
              </a:spcAft>
              <a:buFont typeface="Wingdings"/>
              <a:buNone/>
              <a:defRPr/>
            </a:pPr>
            <a:endParaRPr lang="en-IN" b="1" i="1" dirty="0" smtClean="0"/>
          </a:p>
          <a:p>
            <a:pPr marL="411480" algn="ctr" fontAlgn="auto">
              <a:spcAft>
                <a:spcPts val="0"/>
              </a:spcAft>
              <a:buNone/>
              <a:defRPr/>
            </a:pPr>
            <a:r>
              <a:rPr lang="en-US" sz="4400" dirty="0" smtClean="0"/>
              <a:t>OCCUCON- DELHI  2012</a:t>
            </a:r>
            <a:endParaRPr lang="en-IN" sz="4400" dirty="0" smtClean="0"/>
          </a:p>
          <a:p>
            <a:pPr marL="411480" fontAlgn="auto">
              <a:spcAft>
                <a:spcPts val="0"/>
              </a:spcAft>
              <a:buFont typeface="Wingdings"/>
              <a:buChar char=""/>
              <a:defRPr/>
            </a:pPr>
            <a:endParaRPr lang="en-IN"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IN" dirty="0" smtClean="0">
                <a:solidFill>
                  <a:schemeClr val="tx2">
                    <a:satMod val="200000"/>
                  </a:schemeClr>
                </a:solidFill>
              </a:rPr>
              <a:t>NEWER TECH. AND OCCUPATIONAL HEALTH</a:t>
            </a:r>
            <a:endParaRPr lang="en-IN" dirty="0">
              <a:solidFill>
                <a:schemeClr val="tx2">
                  <a:satMod val="200000"/>
                </a:schemeClr>
              </a:solidFill>
            </a:endParaRPr>
          </a:p>
        </p:txBody>
      </p:sp>
      <p:sp>
        <p:nvSpPr>
          <p:cNvPr id="68610" name="Content Placeholder 3"/>
          <p:cNvSpPr>
            <a:spLocks noGrp="1"/>
          </p:cNvSpPr>
          <p:nvPr>
            <p:ph sz="quarter" idx="14"/>
          </p:nvPr>
        </p:nvSpPr>
        <p:spPr>
          <a:xfrm>
            <a:off x="539750" y="1628775"/>
            <a:ext cx="8207375" cy="4786313"/>
          </a:xfrm>
        </p:spPr>
        <p:txBody>
          <a:bodyPr/>
          <a:lstStyle/>
          <a:p>
            <a:r>
              <a:rPr lang="en-IN" sz="2400" dirty="0" smtClean="0"/>
              <a:t>There is continuous review of fitness standards looking to  newer technologies being introduced with better results. This helps to retain highly skilled and trained human resource  which benefits both the organisation and the employee.</a:t>
            </a:r>
          </a:p>
          <a:p>
            <a:r>
              <a:rPr lang="en-IN" sz="2400" dirty="0" smtClean="0"/>
              <a:t>Recent decisions taken on INDIAN RAILWAYS</a:t>
            </a:r>
          </a:p>
          <a:p>
            <a:pPr>
              <a:buFont typeface="Wingdings" pitchFamily="2" charset="2"/>
              <a:buNone/>
            </a:pPr>
            <a:r>
              <a:rPr lang="en-IN" sz="2400" dirty="0" smtClean="0"/>
              <a:t>      For loco drivers – fit with DM and  Tab. </a:t>
            </a:r>
            <a:r>
              <a:rPr lang="en-IN" sz="2400" dirty="0" err="1" smtClean="0"/>
              <a:t>Metformin</a:t>
            </a:r>
            <a:endParaRPr lang="en-IN" sz="2400" dirty="0" smtClean="0"/>
          </a:p>
          <a:p>
            <a:pPr>
              <a:buFont typeface="Wingdings" pitchFamily="2" charset="2"/>
              <a:buNone/>
            </a:pPr>
            <a:r>
              <a:rPr lang="en-IN" sz="2400" dirty="0" smtClean="0"/>
              <a:t>      In high safety jobs including loco drivers- IOL allowed</a:t>
            </a:r>
          </a:p>
          <a:p>
            <a:pPr>
              <a:buFont typeface="Wingdings" pitchFamily="2" charset="2"/>
              <a:buNone/>
            </a:pPr>
            <a:r>
              <a:rPr lang="en-IN" sz="2400" dirty="0" smtClean="0"/>
              <a:t>      </a:t>
            </a:r>
            <a:r>
              <a:rPr lang="en-IN" sz="2400" dirty="0" err="1" smtClean="0"/>
              <a:t>Tympanoplasty</a:t>
            </a:r>
            <a:r>
              <a:rPr lang="en-IN" sz="2400" dirty="0" smtClean="0"/>
              <a:t>  allowed</a:t>
            </a:r>
          </a:p>
          <a:p>
            <a:pPr>
              <a:buFont typeface="Wingdings" pitchFamily="2" charset="2"/>
              <a:buNone/>
            </a:pPr>
            <a:r>
              <a:rPr lang="en-IN" sz="2400" dirty="0" smtClean="0"/>
              <a:t>Review is being done for fitness with cardiac ailments.</a:t>
            </a:r>
          </a:p>
          <a:p>
            <a:endParaRPr lang="en-IN" sz="2400" dirty="0" smtClean="0"/>
          </a:p>
          <a:p>
            <a:pPr algn="ctr"/>
            <a:r>
              <a:rPr lang="en-US" sz="1200" dirty="0" smtClean="0"/>
              <a:t>OCCUCON- DELHI  2012</a:t>
            </a:r>
            <a:endParaRPr lang="en-IN" sz="1200" dirty="0" smtClean="0"/>
          </a:p>
          <a:p>
            <a:endParaRPr lang="en-IN" sz="24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“Directive Principles of State Policy”</a:t>
            </a:r>
            <a:endParaRPr lang="en-IN" sz="2800" dirty="0"/>
          </a:p>
        </p:txBody>
      </p:sp>
      <p:sp>
        <p:nvSpPr>
          <p:cNvPr id="3" name="Text Placeholder 2"/>
          <p:cNvSpPr>
            <a:spLocks noGrp="1"/>
          </p:cNvSpPr>
          <p:nvPr>
            <p:ph type="body" sz="quarter" idx="13"/>
          </p:nvPr>
        </p:nvSpPr>
        <p:spPr/>
        <p:txBody>
          <a:bodyPr/>
          <a:lstStyle/>
          <a:p>
            <a:endParaRPr lang="en-IN"/>
          </a:p>
        </p:txBody>
      </p:sp>
      <p:sp>
        <p:nvSpPr>
          <p:cNvPr id="4" name="Content Placeholder 3"/>
          <p:cNvSpPr>
            <a:spLocks noGrp="1"/>
          </p:cNvSpPr>
          <p:nvPr>
            <p:ph sz="quarter" idx="14"/>
          </p:nvPr>
        </p:nvSpPr>
        <p:spPr/>
        <p:txBody>
          <a:bodyPr/>
          <a:lstStyle/>
          <a:p>
            <a:r>
              <a:rPr lang="en-US" sz="2000" dirty="0" smtClean="0"/>
              <a:t>The “Directive Principles of State Policy” of the Constitution of India provide for securing the health of employees in management of undertakings, establishments or other organizations engaged in any industry (Article 39, 42, 43A). On the basis of these Directive Principles and international instruments, the Government of India declares its policy, priorities, strategies and purposes. The Government is committed to regulate all economic activities within the country with a view to ensuring that every working employee is provided with safe and healthful working conditions. </a:t>
            </a:r>
            <a:endParaRPr lang="en-IN" sz="20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OSH</a:t>
            </a:r>
            <a:endParaRPr lang="en-IN" dirty="0"/>
          </a:p>
        </p:txBody>
      </p:sp>
      <p:sp>
        <p:nvSpPr>
          <p:cNvPr id="3" name="Text Placeholder 2"/>
          <p:cNvSpPr>
            <a:spLocks noGrp="1"/>
          </p:cNvSpPr>
          <p:nvPr>
            <p:ph type="body" sz="quarter" idx="13"/>
          </p:nvPr>
        </p:nvSpPr>
        <p:spPr/>
        <p:txBody>
          <a:bodyPr/>
          <a:lstStyle/>
          <a:p>
            <a:endParaRPr lang="en-IN"/>
          </a:p>
        </p:txBody>
      </p:sp>
      <p:sp>
        <p:nvSpPr>
          <p:cNvPr id="4" name="Content Placeholder 3"/>
          <p:cNvSpPr>
            <a:spLocks noGrp="1"/>
          </p:cNvSpPr>
          <p:nvPr>
            <p:ph sz="quarter" idx="14"/>
          </p:nvPr>
        </p:nvSpPr>
        <p:spPr>
          <a:xfrm>
            <a:off x="755576" y="1844824"/>
            <a:ext cx="8064500" cy="3528016"/>
          </a:xfrm>
        </p:spPr>
        <p:txBody>
          <a:bodyPr/>
          <a:lstStyle/>
          <a:p>
            <a:r>
              <a:rPr lang="en-US" sz="2400" dirty="0" smtClean="0"/>
              <a:t>Occupational Safety and Health is one of the subjects allotted to Ministry of Labor &amp; Employment under the Government of India Allocation of Business Rules. The Ministry of Labor &amp; Employment, Govt. of India &amp; Labor Departments of the States and Union Territories are responsible for the safety &amp; health of the workers. Directorate General of Factory Advice Service &amp; Labor Institutes (DGFASLI) and Directorate General of Mines Safety (DGMS) assist the Ministry in the technical aspects of Occupational Safety &amp; Health in factories &amp; port sectors and mines respectively. </a:t>
            </a:r>
            <a:endParaRPr lang="en-IN" sz="2400" dirty="0" smtClean="0"/>
          </a:p>
          <a:p>
            <a:endParaRPr lang="en-IN"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type="body" sz="quarter" idx="13"/>
          </p:nvPr>
        </p:nvSpPr>
        <p:spPr/>
        <p:txBody>
          <a:bodyPr/>
          <a:lstStyle/>
          <a:p>
            <a:endParaRPr lang="en-IN"/>
          </a:p>
        </p:txBody>
      </p:sp>
      <p:sp>
        <p:nvSpPr>
          <p:cNvPr id="4" name="Content Placeholder 3"/>
          <p:cNvSpPr>
            <a:spLocks noGrp="1"/>
          </p:cNvSpPr>
          <p:nvPr>
            <p:ph sz="quarter" idx="14"/>
          </p:nvPr>
        </p:nvSpPr>
        <p:spPr>
          <a:xfrm>
            <a:off x="755576" y="1484784"/>
            <a:ext cx="8064500" cy="3528016"/>
          </a:xfrm>
        </p:spPr>
        <p:txBody>
          <a:bodyPr/>
          <a:lstStyle/>
          <a:p>
            <a:r>
              <a:rPr lang="en-US" i="1" dirty="0" smtClean="0"/>
              <a:t>Occupational Health and Safety legislation by and large covers the organized sector comprising just 7%, leaving behind the unorganized sector which comprises 93% of the total working population of around 470 million.</a:t>
            </a:r>
          </a:p>
          <a:p>
            <a:r>
              <a:rPr lang="en-US" dirty="0" smtClean="0"/>
              <a:t>The agriculture which is one of the biggest sector employing nearly 60% of the workforce in India is not covered by health and safety legislation.</a:t>
            </a:r>
            <a:endParaRPr lang="en-IN"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type="body" sz="quarter" idx="13"/>
          </p:nvPr>
        </p:nvSpPr>
        <p:spPr/>
        <p:txBody>
          <a:bodyPr/>
          <a:lstStyle/>
          <a:p>
            <a:endParaRPr lang="en-IN"/>
          </a:p>
        </p:txBody>
      </p:sp>
      <p:sp>
        <p:nvSpPr>
          <p:cNvPr id="4" name="Content Placeholder 3"/>
          <p:cNvSpPr>
            <a:spLocks noGrp="1"/>
          </p:cNvSpPr>
          <p:nvPr>
            <p:ph sz="quarter" idx="14"/>
          </p:nvPr>
        </p:nvSpPr>
        <p:spPr>
          <a:xfrm>
            <a:off x="683568" y="1556792"/>
            <a:ext cx="8064500" cy="3528016"/>
          </a:xfrm>
        </p:spPr>
        <p:txBody>
          <a:bodyPr/>
          <a:lstStyle/>
          <a:p>
            <a:r>
              <a:rPr lang="en-US" dirty="0" smtClean="0"/>
              <a:t>With such a limited coverage of workforce and rather weak state of occupational health and safety, India may be having a GNP loss to the tune of several hundreds of billions of dollars every year. Serious efforts are needed to address this issue so as to prevent human and material losses. India may be experiencing almost 10% of GNP loss due to occupational illness and injuries.</a:t>
            </a:r>
            <a:endParaRPr lang="en-IN" dirty="0" smtClean="0"/>
          </a:p>
          <a:p>
            <a:endParaRPr lang="en-IN"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type="body" sz="quarter" idx="13"/>
          </p:nvPr>
        </p:nvSpPr>
        <p:spPr/>
        <p:txBody>
          <a:bodyPr/>
          <a:lstStyle/>
          <a:p>
            <a:endParaRPr lang="en-IN"/>
          </a:p>
        </p:txBody>
      </p:sp>
      <p:sp>
        <p:nvSpPr>
          <p:cNvPr id="4" name="Content Placeholder 3"/>
          <p:cNvSpPr>
            <a:spLocks noGrp="1"/>
          </p:cNvSpPr>
          <p:nvPr>
            <p:ph sz="quarter" idx="14"/>
          </p:nvPr>
        </p:nvSpPr>
        <p:spPr>
          <a:xfrm>
            <a:off x="755576" y="1412776"/>
            <a:ext cx="8064500" cy="3528016"/>
          </a:xfrm>
        </p:spPr>
        <p:txBody>
          <a:bodyPr/>
          <a:lstStyle/>
          <a:p>
            <a:r>
              <a:rPr lang="en-US" dirty="0" smtClean="0"/>
              <a:t>The major occupational diseases/morbidity of concern in India are: silicosis, musculoskeletal injuries, coal workers’ pneumoconiosis, chronic obstructive lung diseases, asbestosis, </a:t>
            </a:r>
            <a:r>
              <a:rPr lang="en-US" dirty="0" err="1" smtClean="0"/>
              <a:t>byssinosis</a:t>
            </a:r>
            <a:r>
              <a:rPr lang="en-US" dirty="0" smtClean="0"/>
              <a:t>, pesticide poisoning and noise-induced hearing loss. Census figures (2011) have revealed that there is an increase of female workers leading to certain concerns, such as adverse effects on reproductive health, exposure to toxic chemicals in the workplace</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500063"/>
            <a:ext cx="8229600" cy="1143000"/>
          </a:xfrm>
        </p:spPr>
        <p:txBody>
          <a:bodyPr>
            <a:normAutofit fontScale="90000"/>
          </a:bodyPr>
          <a:lstStyle/>
          <a:p>
            <a:pPr fontAlgn="auto">
              <a:spcAft>
                <a:spcPts val="0"/>
              </a:spcAft>
              <a:defRPr/>
            </a:pPr>
            <a:r>
              <a:rPr lang="en-IN" sz="2200" dirty="0" smtClean="0">
                <a:solidFill>
                  <a:schemeClr val="tx2">
                    <a:satMod val="200000"/>
                  </a:schemeClr>
                </a:solidFill>
                <a:hlinkClick r:id="rId3" tooltip="Canadian Medical Association journal."/>
              </a:rPr>
              <a:t>Can Med Assoc J.</a:t>
            </a:r>
            <a:r>
              <a:rPr lang="en-IN" sz="2200" dirty="0" smtClean="0">
                <a:solidFill>
                  <a:schemeClr val="tx2">
                    <a:satMod val="200000"/>
                  </a:schemeClr>
                </a:solidFill>
              </a:rPr>
              <a:t> 1964 Dec 19;91:1307-9.</a:t>
            </a:r>
            <a:br>
              <a:rPr lang="en-IN" sz="2200" dirty="0" smtClean="0">
                <a:solidFill>
                  <a:schemeClr val="tx2">
                    <a:satMod val="200000"/>
                  </a:schemeClr>
                </a:solidFill>
              </a:rPr>
            </a:br>
            <a:r>
              <a:rPr lang="en-IN" sz="2200" dirty="0" smtClean="0">
                <a:solidFill>
                  <a:schemeClr val="tx2">
                    <a:satMod val="200000"/>
                  </a:schemeClr>
                </a:solidFill>
              </a:rPr>
              <a:t>THE PHYSICIAN AND INDUSTRY.</a:t>
            </a:r>
            <a:br>
              <a:rPr lang="en-IN" sz="2200" dirty="0" smtClean="0">
                <a:solidFill>
                  <a:schemeClr val="tx2">
                    <a:satMod val="200000"/>
                  </a:schemeClr>
                </a:solidFill>
              </a:rPr>
            </a:br>
            <a:r>
              <a:rPr lang="en-IN" sz="2200" dirty="0" smtClean="0">
                <a:solidFill>
                  <a:schemeClr val="tx2">
                    <a:satMod val="200000"/>
                  </a:schemeClr>
                </a:solidFill>
                <a:hlinkClick r:id="rId4"/>
              </a:rPr>
              <a:t>NELSON AJ</a:t>
            </a:r>
            <a:r>
              <a:rPr lang="en-IN" sz="2200" dirty="0" smtClean="0">
                <a:solidFill>
                  <a:schemeClr val="tx2">
                    <a:satMod val="200000"/>
                  </a:schemeClr>
                </a:solidFill>
              </a:rPr>
              <a:t>.</a:t>
            </a:r>
            <a:r>
              <a:rPr lang="en-IN" dirty="0" smtClean="0">
                <a:solidFill>
                  <a:schemeClr val="tx2">
                    <a:satMod val="200000"/>
                  </a:schemeClr>
                </a:solidFill>
              </a:rPr>
              <a:t/>
            </a:r>
            <a:br>
              <a:rPr lang="en-IN" dirty="0" smtClean="0">
                <a:solidFill>
                  <a:schemeClr val="tx2">
                    <a:satMod val="200000"/>
                  </a:schemeClr>
                </a:solidFill>
              </a:rPr>
            </a:br>
            <a:endParaRPr lang="en-IN" dirty="0">
              <a:solidFill>
                <a:schemeClr val="tx2">
                  <a:satMod val="200000"/>
                </a:schemeClr>
              </a:solidFill>
            </a:endParaRPr>
          </a:p>
        </p:txBody>
      </p:sp>
      <p:sp>
        <p:nvSpPr>
          <p:cNvPr id="19458" name="Content Placeholder 3"/>
          <p:cNvSpPr>
            <a:spLocks noGrp="1"/>
          </p:cNvSpPr>
          <p:nvPr>
            <p:ph sz="quarter" idx="14"/>
          </p:nvPr>
        </p:nvSpPr>
        <p:spPr>
          <a:xfrm>
            <a:off x="611188" y="1557338"/>
            <a:ext cx="8064500" cy="3527425"/>
          </a:xfrm>
        </p:spPr>
        <p:txBody>
          <a:bodyPr/>
          <a:lstStyle/>
          <a:p>
            <a:r>
              <a:rPr lang="en-IN" sz="2000" dirty="0" smtClean="0">
                <a:solidFill>
                  <a:srgbClr val="FFFF00"/>
                </a:solidFill>
              </a:rPr>
              <a:t>Many employers are interested in helping their employees improve and maintain health through a program of preventive medicine designed to supplement health services which already exist in the community. The objectives of such a health program can be attained only through team work between physicians, both within and outside industry</a:t>
            </a:r>
            <a:r>
              <a:rPr lang="en-IN" sz="2400" dirty="0" smtClean="0"/>
              <a:t>. </a:t>
            </a:r>
            <a:r>
              <a:rPr lang="en-IN" sz="1400" dirty="0" smtClean="0"/>
              <a:t>Such specific objectives as the development of measures for the maintenance and improvement of health and the prevention of disease; the provision of readily available diagnostic, treatment and counselling services; the rehabilitation of disabled employees; and the effective administration of sick-benefit plans require the closest communication and co-operation among the occupational health service, the private physician, and other health and welfare agencies</a:t>
            </a:r>
            <a:r>
              <a:rPr lang="en-IN" sz="2400" dirty="0" smtClean="0">
                <a:solidFill>
                  <a:schemeClr val="bg1"/>
                </a:solidFill>
              </a:rPr>
              <a:t>. </a:t>
            </a:r>
            <a:r>
              <a:rPr lang="en-IN" sz="2400" b="1" dirty="0" smtClean="0">
                <a:solidFill>
                  <a:srgbClr val="FFC000"/>
                </a:solidFill>
              </a:rPr>
              <a:t>Only by such liaison can the maximum benefits of both preventive and curative medicine be extended to the employee-in his best interest as well as that of the community and the employer.</a:t>
            </a:r>
          </a:p>
          <a:p>
            <a:endParaRPr lang="en-IN" sz="2000" b="1" dirty="0" smtClean="0">
              <a:solidFill>
                <a:srgbClr val="FFC000"/>
              </a:solidFill>
            </a:endParaRPr>
          </a:p>
          <a:p>
            <a:pPr>
              <a:buFont typeface="Wingdings" pitchFamily="2" charset="2"/>
              <a:buNone/>
            </a:pPr>
            <a:r>
              <a:rPr lang="en-US" sz="1100" dirty="0" smtClean="0"/>
              <a:t>                                                                                             OCCUCON- DELHI  2012</a:t>
            </a:r>
            <a:endParaRPr lang="en-IN" sz="1100"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type="body" sz="quarter" idx="13"/>
          </p:nvPr>
        </p:nvSpPr>
        <p:spPr/>
        <p:txBody>
          <a:bodyPr/>
          <a:lstStyle/>
          <a:p>
            <a:endParaRPr lang="en-IN"/>
          </a:p>
        </p:txBody>
      </p:sp>
      <p:sp>
        <p:nvSpPr>
          <p:cNvPr id="4" name="Content Placeholder 3"/>
          <p:cNvSpPr>
            <a:spLocks noGrp="1"/>
          </p:cNvSpPr>
          <p:nvPr>
            <p:ph sz="quarter" idx="14"/>
          </p:nvPr>
        </p:nvSpPr>
        <p:spPr>
          <a:xfrm>
            <a:off x="755576" y="1772816"/>
            <a:ext cx="8064500" cy="3528016"/>
          </a:xfrm>
        </p:spPr>
        <p:txBody>
          <a:bodyPr/>
          <a:lstStyle/>
          <a:p>
            <a:r>
              <a:rPr lang="en-US" dirty="0" smtClean="0"/>
              <a:t>In India, occupational health is not integrated with primary health care. Occupational Safety and Health till date remains under the mandate of the Ministry of Labor and not the Ministry of Health. Many large industries / public sector enterprises provide medical services but concentrate on curative set-up neglecting occupational health.</a:t>
            </a:r>
            <a:endParaRPr lang="en-IN"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type="body" sz="quarter" idx="13"/>
          </p:nvPr>
        </p:nvSpPr>
        <p:spPr/>
        <p:txBody>
          <a:bodyPr/>
          <a:lstStyle/>
          <a:p>
            <a:endParaRPr lang="en-IN"/>
          </a:p>
        </p:txBody>
      </p:sp>
      <p:sp>
        <p:nvSpPr>
          <p:cNvPr id="4" name="Content Placeholder 3"/>
          <p:cNvSpPr>
            <a:spLocks noGrp="1"/>
          </p:cNvSpPr>
          <p:nvPr>
            <p:ph sz="quarter" idx="14"/>
          </p:nvPr>
        </p:nvSpPr>
        <p:spPr>
          <a:xfrm>
            <a:off x="755576" y="1700808"/>
            <a:ext cx="8064500" cy="3528016"/>
          </a:xfrm>
        </p:spPr>
        <p:txBody>
          <a:bodyPr/>
          <a:lstStyle/>
          <a:p>
            <a:r>
              <a:rPr lang="en-US" dirty="0" smtClean="0"/>
              <a:t>There are around 1125 qualified occupational health professionals in India and only around 100 qualified Industrial hygienists as against a requirement of over 8000 qualified occupational health doctors</a:t>
            </a:r>
          </a:p>
          <a:p>
            <a:endParaRPr lang="en-US" dirty="0" smtClean="0"/>
          </a:p>
          <a:p>
            <a:r>
              <a:rPr lang="en-US" dirty="0" smtClean="0"/>
              <a:t>As a result there is under diagnosis and under-reporting of occupational diseases. </a:t>
            </a:r>
            <a:endParaRPr lang="en-IN" dirty="0" smtClean="0"/>
          </a:p>
          <a:p>
            <a:endParaRPr lang="en-IN"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type="body" sz="quarter" idx="13"/>
          </p:nvPr>
        </p:nvSpPr>
        <p:spPr/>
        <p:txBody>
          <a:bodyPr/>
          <a:lstStyle/>
          <a:p>
            <a:endParaRPr lang="en-IN"/>
          </a:p>
        </p:txBody>
      </p:sp>
      <p:sp>
        <p:nvSpPr>
          <p:cNvPr id="4" name="Content Placeholder 3"/>
          <p:cNvSpPr>
            <a:spLocks noGrp="1"/>
          </p:cNvSpPr>
          <p:nvPr>
            <p:ph sz="quarter" idx="14"/>
          </p:nvPr>
        </p:nvSpPr>
        <p:spPr>
          <a:xfrm>
            <a:off x="683568" y="1556792"/>
            <a:ext cx="8064500" cy="3528016"/>
          </a:xfrm>
        </p:spPr>
        <p:txBody>
          <a:bodyPr/>
          <a:lstStyle/>
          <a:p>
            <a:r>
              <a:rPr lang="en-US" dirty="0" smtClean="0"/>
              <a:t>WHO in its sixtieth World Health Assembly has also expressed concerns over major gaps between and within countries in the exposure of workers and local communities to occupational hazards and in their access to occupational health services. The occupational health training is carried out in a few medical colleges for graduate and postgraduate diplomas and degrees.</a:t>
            </a:r>
            <a:endParaRPr lang="en-IN" dirty="0" smtClean="0"/>
          </a:p>
          <a:p>
            <a:endParaRPr lang="en-IN"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type="body" sz="quarter" idx="13"/>
          </p:nvPr>
        </p:nvSpPr>
        <p:spPr/>
        <p:txBody>
          <a:bodyPr/>
          <a:lstStyle/>
          <a:p>
            <a:endParaRPr lang="en-IN"/>
          </a:p>
        </p:txBody>
      </p:sp>
      <p:sp>
        <p:nvSpPr>
          <p:cNvPr id="4" name="Content Placeholder 3"/>
          <p:cNvSpPr>
            <a:spLocks noGrp="1"/>
          </p:cNvSpPr>
          <p:nvPr>
            <p:ph sz="quarter" idx="14"/>
          </p:nvPr>
        </p:nvSpPr>
        <p:spPr>
          <a:xfrm>
            <a:off x="683568" y="1340768"/>
            <a:ext cx="8064500" cy="3528016"/>
          </a:xfrm>
        </p:spPr>
        <p:txBody>
          <a:bodyPr/>
          <a:lstStyle/>
          <a:p>
            <a:r>
              <a:rPr lang="en-US" dirty="0" smtClean="0"/>
              <a:t>There are many factors, which are changing the industrial environment in India, such as globalization, outsourcing, transfer of technologies, newer type of jobs (IT, Call Centre), change in employment patterns, etc. Additionally, factors like increasing literacy / education are also ensuring worker awareness and more and more “Right to Know” demands from workers.</a:t>
            </a:r>
            <a:endParaRPr lang="en-IN" dirty="0" smtClean="0"/>
          </a:p>
          <a:p>
            <a:endParaRPr lang="en-IN"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n-US" dirty="0" smtClean="0">
                <a:solidFill>
                  <a:schemeClr val="tx2">
                    <a:satMod val="200000"/>
                  </a:schemeClr>
                </a:solidFill>
              </a:rPr>
              <a:t>INTEGRATED OCCUPATIONAL HEALTH SERVICE</a:t>
            </a:r>
            <a:endParaRPr lang="en-IN" i="1" dirty="0">
              <a:solidFill>
                <a:srgbClr val="FFC000"/>
              </a:solidFill>
            </a:endParaRPr>
          </a:p>
        </p:txBody>
      </p:sp>
      <p:pic>
        <p:nvPicPr>
          <p:cNvPr id="69634" name="Picture 2"/>
          <p:cNvPicPr>
            <a:picLocks noGrp="1" noChangeAspect="1" noChangeArrowheads="1"/>
          </p:cNvPicPr>
          <p:nvPr>
            <p:ph sz="quarter" idx="14"/>
          </p:nvPr>
        </p:nvPicPr>
        <p:blipFill>
          <a:blip r:embed="rId3" cstate="print"/>
          <a:srcRect/>
          <a:stretch>
            <a:fillRect/>
          </a:stretch>
        </p:blipFill>
        <p:spPr>
          <a:xfrm>
            <a:off x="3131840" y="2780928"/>
            <a:ext cx="3383632" cy="3076575"/>
          </a:xfrm>
        </p:spPr>
      </p:pic>
      <p:sp>
        <p:nvSpPr>
          <p:cNvPr id="69635" name="TextBox 5"/>
          <p:cNvSpPr txBox="1">
            <a:spLocks noChangeArrowheads="1"/>
          </p:cNvSpPr>
          <p:nvPr/>
        </p:nvSpPr>
        <p:spPr bwMode="auto">
          <a:xfrm>
            <a:off x="3203575" y="2852738"/>
            <a:ext cx="2089150" cy="400050"/>
          </a:xfrm>
          <a:prstGeom prst="rect">
            <a:avLst/>
          </a:prstGeom>
          <a:noFill/>
          <a:ln w="9525">
            <a:noFill/>
            <a:miter lim="800000"/>
            <a:headEnd/>
            <a:tailEnd/>
          </a:ln>
        </p:spPr>
        <p:txBody>
          <a:bodyPr>
            <a:spAutoFit/>
          </a:bodyPr>
          <a:lstStyle/>
          <a:p>
            <a:r>
              <a:rPr lang="en-US" sz="2000" b="1">
                <a:solidFill>
                  <a:schemeClr val="bg1"/>
                </a:solidFill>
                <a:latin typeface="Corbel" pitchFamily="34" charset="0"/>
              </a:rPr>
              <a:t>OCCUPATIONAL</a:t>
            </a:r>
            <a:endParaRPr lang="en-IN" sz="2000" b="1">
              <a:solidFill>
                <a:schemeClr val="bg1"/>
              </a:solidFill>
              <a:latin typeface="Corbel" pitchFamily="34" charset="0"/>
            </a:endParaRPr>
          </a:p>
        </p:txBody>
      </p:sp>
      <p:sp>
        <p:nvSpPr>
          <p:cNvPr id="69636" name="TextBox 6"/>
          <p:cNvSpPr txBox="1">
            <a:spLocks noChangeArrowheads="1"/>
          </p:cNvSpPr>
          <p:nvPr/>
        </p:nvSpPr>
        <p:spPr bwMode="auto">
          <a:xfrm>
            <a:off x="5003800" y="3357563"/>
            <a:ext cx="1368425" cy="400050"/>
          </a:xfrm>
          <a:prstGeom prst="rect">
            <a:avLst/>
          </a:prstGeom>
          <a:noFill/>
          <a:ln w="9525">
            <a:noFill/>
            <a:miter lim="800000"/>
            <a:headEnd/>
            <a:tailEnd/>
          </a:ln>
        </p:spPr>
        <p:txBody>
          <a:bodyPr>
            <a:spAutoFit/>
          </a:bodyPr>
          <a:lstStyle/>
          <a:p>
            <a:r>
              <a:rPr lang="en-US" sz="2000" b="1">
                <a:solidFill>
                  <a:schemeClr val="bg1"/>
                </a:solidFill>
                <a:latin typeface="Corbel" pitchFamily="34" charset="0"/>
              </a:rPr>
              <a:t>CURATIVE</a:t>
            </a:r>
            <a:endParaRPr lang="en-IN" sz="2000" b="1">
              <a:solidFill>
                <a:schemeClr val="bg1"/>
              </a:solidFill>
              <a:latin typeface="Corbel" pitchFamily="34" charset="0"/>
            </a:endParaRPr>
          </a:p>
        </p:txBody>
      </p:sp>
      <p:sp>
        <p:nvSpPr>
          <p:cNvPr id="69637" name="TextBox 7"/>
          <p:cNvSpPr txBox="1">
            <a:spLocks noChangeArrowheads="1"/>
          </p:cNvSpPr>
          <p:nvPr/>
        </p:nvSpPr>
        <p:spPr bwMode="auto">
          <a:xfrm>
            <a:off x="4355976" y="4941168"/>
            <a:ext cx="2016125" cy="400050"/>
          </a:xfrm>
          <a:prstGeom prst="rect">
            <a:avLst/>
          </a:prstGeom>
          <a:noFill/>
          <a:ln w="9525">
            <a:noFill/>
            <a:miter lim="800000"/>
            <a:headEnd/>
            <a:tailEnd/>
          </a:ln>
        </p:spPr>
        <p:txBody>
          <a:bodyPr>
            <a:spAutoFit/>
          </a:bodyPr>
          <a:lstStyle/>
          <a:p>
            <a:r>
              <a:rPr lang="en-US" sz="2000" b="1" dirty="0">
                <a:solidFill>
                  <a:schemeClr val="bg1"/>
                </a:solidFill>
                <a:latin typeface="Corbel" pitchFamily="34" charset="0"/>
              </a:rPr>
              <a:t>PREV&amp;PROMO</a:t>
            </a:r>
            <a:endParaRPr lang="en-IN" sz="2000" b="1" dirty="0">
              <a:solidFill>
                <a:schemeClr val="bg1"/>
              </a:solidFill>
              <a:latin typeface="Corbel" pitchFamily="34" charset="0"/>
            </a:endParaRPr>
          </a:p>
        </p:txBody>
      </p:sp>
      <p:sp>
        <p:nvSpPr>
          <p:cNvPr id="69638" name="TextBox 8"/>
          <p:cNvSpPr txBox="1">
            <a:spLocks noChangeArrowheads="1"/>
          </p:cNvSpPr>
          <p:nvPr/>
        </p:nvSpPr>
        <p:spPr bwMode="auto">
          <a:xfrm>
            <a:off x="3348038" y="4221163"/>
            <a:ext cx="1008062" cy="400050"/>
          </a:xfrm>
          <a:prstGeom prst="rect">
            <a:avLst/>
          </a:prstGeom>
          <a:noFill/>
          <a:ln w="9525">
            <a:noFill/>
            <a:miter lim="800000"/>
            <a:headEnd/>
            <a:tailEnd/>
          </a:ln>
        </p:spPr>
        <p:txBody>
          <a:bodyPr>
            <a:spAutoFit/>
          </a:bodyPr>
          <a:lstStyle/>
          <a:p>
            <a:r>
              <a:rPr lang="en-US" sz="2000" b="1">
                <a:solidFill>
                  <a:schemeClr val="bg1"/>
                </a:solidFill>
                <a:latin typeface="Corbel" pitchFamily="34" charset="0"/>
              </a:rPr>
              <a:t>ADMIN</a:t>
            </a:r>
            <a:endParaRPr lang="en-IN" sz="2000" b="1">
              <a:solidFill>
                <a:schemeClr val="bg1"/>
              </a:solidFill>
              <a:latin typeface="Corbel" pitchFamily="34" charset="0"/>
            </a:endParaRPr>
          </a:p>
        </p:txBody>
      </p:sp>
      <p:sp>
        <p:nvSpPr>
          <p:cNvPr id="8" name="Rectangle 7"/>
          <p:cNvSpPr/>
          <p:nvPr/>
        </p:nvSpPr>
        <p:spPr>
          <a:xfrm>
            <a:off x="2699792" y="5934670"/>
            <a:ext cx="4572000" cy="923330"/>
          </a:xfrm>
          <a:prstGeom prst="rect">
            <a:avLst/>
          </a:prstGeom>
        </p:spPr>
        <p:txBody>
          <a:bodyPr>
            <a:spAutoFit/>
          </a:bodyPr>
          <a:lstStyle/>
          <a:p>
            <a:pPr marL="411480" fontAlgn="auto">
              <a:spcAft>
                <a:spcPts val="0"/>
              </a:spcAft>
              <a:buFont typeface="Wingdings"/>
              <a:buNone/>
              <a:defRPr/>
            </a:pPr>
            <a:endParaRPr lang="en-IN" b="1" i="1" dirty="0" smtClean="0"/>
          </a:p>
          <a:p>
            <a:pPr marL="411480" algn="ctr" fontAlgn="auto">
              <a:spcAft>
                <a:spcPts val="0"/>
              </a:spcAft>
              <a:buFont typeface="Wingdings"/>
              <a:buChar char=""/>
              <a:defRPr/>
            </a:pPr>
            <a:endParaRPr lang="en-US" dirty="0" smtClean="0"/>
          </a:p>
          <a:p>
            <a:pPr marL="411480" algn="ctr" fontAlgn="auto">
              <a:spcAft>
                <a:spcPts val="0"/>
              </a:spcAft>
              <a:defRPr/>
            </a:pPr>
            <a:r>
              <a:rPr lang="en-US" dirty="0" smtClean="0"/>
              <a:t>OCCUCON- DELHI  2012</a:t>
            </a:r>
            <a:endParaRPr lang="en-IN"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61" name="Picture 3"/>
          <p:cNvPicPr>
            <a:picLocks noChangeAspect="1" noChangeArrowheads="1"/>
          </p:cNvPicPr>
          <p:nvPr/>
        </p:nvPicPr>
        <p:blipFill>
          <a:blip r:embed="rId3" cstate="print"/>
          <a:srcRect/>
          <a:stretch>
            <a:fillRect/>
          </a:stretch>
        </p:blipFill>
        <p:spPr bwMode="auto">
          <a:xfrm rot="1038623">
            <a:off x="5660329" y="4154345"/>
            <a:ext cx="3217863" cy="2276475"/>
          </a:xfrm>
          <a:prstGeom prst="rect">
            <a:avLst/>
          </a:prstGeom>
          <a:noFill/>
          <a:ln w="9525">
            <a:noFill/>
            <a:miter lim="800000"/>
            <a:headEnd/>
            <a:tailEnd/>
          </a:ln>
        </p:spPr>
      </p:pic>
      <p:pic>
        <p:nvPicPr>
          <p:cNvPr id="70657" name="Picture 6"/>
          <p:cNvPicPr>
            <a:picLocks noChangeAspect="1" noChangeArrowheads="1"/>
          </p:cNvPicPr>
          <p:nvPr/>
        </p:nvPicPr>
        <p:blipFill>
          <a:blip r:embed="rId4" cstate="print"/>
          <a:srcRect/>
          <a:stretch>
            <a:fillRect/>
          </a:stretch>
        </p:blipFill>
        <p:spPr bwMode="auto">
          <a:xfrm>
            <a:off x="539750" y="260350"/>
            <a:ext cx="1287463" cy="1277938"/>
          </a:xfrm>
          <a:prstGeom prst="rect">
            <a:avLst/>
          </a:prstGeom>
          <a:noFill/>
          <a:ln w="9525">
            <a:noFill/>
            <a:miter lim="800000"/>
            <a:headEnd/>
            <a:tailEnd/>
          </a:ln>
        </p:spPr>
      </p:pic>
      <p:sp>
        <p:nvSpPr>
          <p:cNvPr id="2" name="Title 1"/>
          <p:cNvSpPr>
            <a:spLocks noGrp="1"/>
          </p:cNvSpPr>
          <p:nvPr>
            <p:ph type="title"/>
          </p:nvPr>
        </p:nvSpPr>
        <p:spPr>
          <a:xfrm>
            <a:off x="914400" y="512064"/>
            <a:ext cx="7772400" cy="914400"/>
          </a:xfrm>
        </p:spPr>
        <p:txBody>
          <a:bodyPr/>
          <a:lstStyle/>
          <a:p>
            <a:pPr fontAlgn="auto">
              <a:spcAft>
                <a:spcPts val="0"/>
              </a:spcAft>
              <a:defRPr/>
            </a:pPr>
            <a:r>
              <a:rPr lang="en-US" b="1"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THA</a:t>
            </a:r>
            <a:r>
              <a:rPr lang="en-US" b="1"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NKS FOR YOUR ATTENTION</a:t>
            </a:r>
            <a:endParaRPr lang="en-IN" b="1"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70659" name="Text Placeholder 2"/>
          <p:cNvSpPr>
            <a:spLocks noGrp="1"/>
          </p:cNvSpPr>
          <p:nvPr>
            <p:ph type="body" sz="quarter" idx="13"/>
          </p:nvPr>
        </p:nvSpPr>
        <p:spPr>
          <a:xfrm>
            <a:off x="755650" y="1655763"/>
            <a:ext cx="8064500" cy="720725"/>
          </a:xfrm>
        </p:spPr>
        <p:txBody>
          <a:bodyPr/>
          <a:lstStyle/>
          <a:p>
            <a:pPr>
              <a:spcBef>
                <a:spcPct val="0"/>
              </a:spcBef>
            </a:pPr>
            <a:endParaRPr lang="en-IN" smtClean="0"/>
          </a:p>
        </p:txBody>
      </p:sp>
      <p:pic>
        <p:nvPicPr>
          <p:cNvPr id="70660" name="Picture 2"/>
          <p:cNvPicPr>
            <a:picLocks noGrp="1" noChangeAspect="1" noChangeArrowheads="1"/>
          </p:cNvPicPr>
          <p:nvPr>
            <p:ph sz="quarter" idx="14"/>
          </p:nvPr>
        </p:nvPicPr>
        <p:blipFill>
          <a:blip r:embed="rId5" cstate="print"/>
          <a:srcRect/>
          <a:stretch>
            <a:fillRect/>
          </a:stretch>
        </p:blipFill>
        <p:spPr>
          <a:xfrm>
            <a:off x="2843213" y="1773238"/>
            <a:ext cx="3744912" cy="2808287"/>
          </a:xfrm>
        </p:spPr>
      </p:pic>
      <p:pic>
        <p:nvPicPr>
          <p:cNvPr id="70662" name="Picture 4"/>
          <p:cNvPicPr>
            <a:picLocks noChangeAspect="1" noChangeArrowheads="1"/>
          </p:cNvPicPr>
          <p:nvPr/>
        </p:nvPicPr>
        <p:blipFill>
          <a:blip r:embed="rId6" cstate="print"/>
          <a:srcRect/>
          <a:stretch>
            <a:fillRect/>
          </a:stretch>
        </p:blipFill>
        <p:spPr bwMode="auto">
          <a:xfrm rot="-678463">
            <a:off x="657225" y="4240213"/>
            <a:ext cx="3600450" cy="2287587"/>
          </a:xfrm>
          <a:prstGeom prst="rect">
            <a:avLst/>
          </a:prstGeom>
          <a:noFill/>
          <a:ln w="9525">
            <a:noFill/>
            <a:miter lim="800000"/>
            <a:headEnd/>
            <a:tailEnd/>
          </a:ln>
        </p:spPr>
      </p:pic>
      <p:pic>
        <p:nvPicPr>
          <p:cNvPr id="70663" name="Picture 5" descr="C:\Users\dell\Documents\16 folders\Central Railway\Byculla\4.3.Ophthalm OPD.JPG"/>
          <p:cNvPicPr>
            <a:picLocks noChangeAspect="1" noChangeArrowheads="1"/>
          </p:cNvPicPr>
          <p:nvPr/>
        </p:nvPicPr>
        <p:blipFill>
          <a:blip r:embed="rId7" cstate="print"/>
          <a:srcRect/>
          <a:stretch>
            <a:fillRect/>
          </a:stretch>
        </p:blipFill>
        <p:spPr bwMode="auto">
          <a:xfrm>
            <a:off x="3492500" y="5345113"/>
            <a:ext cx="2057400" cy="15128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285750"/>
            <a:ext cx="8229600" cy="1143000"/>
          </a:xfrm>
        </p:spPr>
        <p:txBody>
          <a:bodyPr>
            <a:normAutofit fontScale="90000"/>
          </a:bodyPr>
          <a:lstStyle/>
          <a:p>
            <a:pPr fontAlgn="auto">
              <a:spcAft>
                <a:spcPts val="0"/>
              </a:spcAft>
              <a:defRPr/>
            </a:pPr>
            <a:r>
              <a:rPr lang="en-IN" sz="2000" dirty="0" smtClean="0">
                <a:solidFill>
                  <a:schemeClr val="tx2">
                    <a:satMod val="200000"/>
                  </a:schemeClr>
                </a:solidFill>
                <a:hlinkClick r:id="rId3" tooltip="Journal of occupational medicine. : official publication of the Industrial Medical Association."/>
              </a:rPr>
              <a:t>J </a:t>
            </a:r>
            <a:r>
              <a:rPr lang="en-IN" sz="2000" dirty="0" err="1" smtClean="0">
                <a:solidFill>
                  <a:schemeClr val="tx2">
                    <a:satMod val="200000"/>
                  </a:schemeClr>
                </a:solidFill>
                <a:hlinkClick r:id="rId3" tooltip="Journal of occupational medicine. : official publication of the Industrial Medical Association."/>
              </a:rPr>
              <a:t>Occup</a:t>
            </a:r>
            <a:r>
              <a:rPr lang="en-IN" sz="2000" dirty="0" smtClean="0">
                <a:solidFill>
                  <a:schemeClr val="tx2">
                    <a:satMod val="200000"/>
                  </a:schemeClr>
                </a:solidFill>
                <a:hlinkClick r:id="rId3" tooltip="Journal of occupational medicine. : official publication of the Industrial Medical Association."/>
              </a:rPr>
              <a:t> Med.</a:t>
            </a:r>
            <a:r>
              <a:rPr lang="en-IN" sz="2000" dirty="0" smtClean="0">
                <a:solidFill>
                  <a:schemeClr val="tx2">
                    <a:satMod val="200000"/>
                  </a:schemeClr>
                </a:solidFill>
              </a:rPr>
              <a:t> 1992 Sep;34(9):893-901.</a:t>
            </a:r>
            <a:br>
              <a:rPr lang="en-IN" sz="2000" dirty="0" smtClean="0">
                <a:solidFill>
                  <a:schemeClr val="tx2">
                    <a:satMod val="200000"/>
                  </a:schemeClr>
                </a:solidFill>
              </a:rPr>
            </a:br>
            <a:r>
              <a:rPr lang="en-IN" sz="2000" dirty="0" smtClean="0">
                <a:solidFill>
                  <a:schemeClr val="tx2">
                    <a:satMod val="200000"/>
                  </a:schemeClr>
                </a:solidFill>
              </a:rPr>
              <a:t>Workers' attitude toward the occupational physician.</a:t>
            </a:r>
            <a:br>
              <a:rPr lang="en-IN" sz="2000" dirty="0" smtClean="0">
                <a:solidFill>
                  <a:schemeClr val="tx2">
                    <a:satMod val="200000"/>
                  </a:schemeClr>
                </a:solidFill>
              </a:rPr>
            </a:br>
            <a:r>
              <a:rPr lang="en-IN" sz="2000" dirty="0" err="1" smtClean="0">
                <a:solidFill>
                  <a:schemeClr val="tx2">
                    <a:satMod val="200000"/>
                  </a:schemeClr>
                </a:solidFill>
                <a:hlinkClick r:id="rId4"/>
              </a:rPr>
              <a:t>Plomp</a:t>
            </a:r>
            <a:r>
              <a:rPr lang="en-IN" sz="2000" dirty="0" smtClean="0">
                <a:solidFill>
                  <a:schemeClr val="tx2">
                    <a:satMod val="200000"/>
                  </a:schemeClr>
                </a:solidFill>
                <a:hlinkClick r:id="rId4"/>
              </a:rPr>
              <a:t> HN</a:t>
            </a:r>
            <a:r>
              <a:rPr lang="en-IN" sz="2000" dirty="0" smtClean="0">
                <a:solidFill>
                  <a:schemeClr val="tx2">
                    <a:satMod val="200000"/>
                  </a:schemeClr>
                </a:solidFill>
              </a:rPr>
              <a:t>.</a:t>
            </a:r>
            <a:br>
              <a:rPr lang="en-IN" sz="2000" dirty="0" smtClean="0">
                <a:solidFill>
                  <a:schemeClr val="tx2">
                    <a:satMod val="200000"/>
                  </a:schemeClr>
                </a:solidFill>
              </a:rPr>
            </a:br>
            <a:r>
              <a:rPr lang="en-IN" sz="2000" dirty="0" smtClean="0">
                <a:solidFill>
                  <a:schemeClr val="tx2">
                    <a:satMod val="200000"/>
                  </a:schemeClr>
                </a:solidFill>
              </a:rPr>
              <a:t>Institute of Social Medicine, </a:t>
            </a:r>
            <a:r>
              <a:rPr lang="en-IN" sz="2000" dirty="0" err="1" smtClean="0">
                <a:solidFill>
                  <a:schemeClr val="tx2">
                    <a:satMod val="200000"/>
                  </a:schemeClr>
                </a:solidFill>
              </a:rPr>
              <a:t>Vrije</a:t>
            </a:r>
            <a:r>
              <a:rPr lang="en-IN" sz="2000" dirty="0" smtClean="0">
                <a:solidFill>
                  <a:schemeClr val="tx2">
                    <a:satMod val="200000"/>
                  </a:schemeClr>
                </a:solidFill>
              </a:rPr>
              <a:t> </a:t>
            </a:r>
            <a:r>
              <a:rPr lang="en-IN" sz="2000" dirty="0" err="1" smtClean="0">
                <a:solidFill>
                  <a:schemeClr val="tx2">
                    <a:satMod val="200000"/>
                  </a:schemeClr>
                </a:solidFill>
              </a:rPr>
              <a:t>Universiteit</a:t>
            </a:r>
            <a:r>
              <a:rPr lang="en-IN" sz="2000" dirty="0" smtClean="0">
                <a:solidFill>
                  <a:schemeClr val="tx2">
                    <a:satMod val="200000"/>
                  </a:schemeClr>
                </a:solidFill>
              </a:rPr>
              <a:t>, Amsterdam, The Netherlands.</a:t>
            </a:r>
            <a:r>
              <a:rPr lang="en-IN" dirty="0" smtClean="0">
                <a:solidFill>
                  <a:schemeClr val="tx2">
                    <a:satMod val="200000"/>
                  </a:schemeClr>
                </a:solidFill>
              </a:rPr>
              <a:t/>
            </a:r>
            <a:br>
              <a:rPr lang="en-IN" dirty="0" smtClean="0">
                <a:solidFill>
                  <a:schemeClr val="tx2">
                    <a:satMod val="200000"/>
                  </a:schemeClr>
                </a:solidFill>
              </a:rPr>
            </a:br>
            <a:r>
              <a:rPr lang="en-IN" dirty="0" smtClean="0">
                <a:solidFill>
                  <a:schemeClr val="tx2">
                    <a:satMod val="200000"/>
                  </a:schemeClr>
                </a:solidFill>
              </a:rPr>
              <a:t/>
            </a:r>
            <a:br>
              <a:rPr lang="en-IN" dirty="0" smtClean="0">
                <a:solidFill>
                  <a:schemeClr val="tx2">
                    <a:satMod val="200000"/>
                  </a:schemeClr>
                </a:solidFill>
              </a:rPr>
            </a:br>
            <a:endParaRPr lang="en-IN" dirty="0">
              <a:solidFill>
                <a:schemeClr val="tx2">
                  <a:satMod val="200000"/>
                </a:schemeClr>
              </a:solidFill>
            </a:endParaRPr>
          </a:p>
        </p:txBody>
      </p:sp>
      <p:sp>
        <p:nvSpPr>
          <p:cNvPr id="3" name="Content Placeholder 2"/>
          <p:cNvSpPr>
            <a:spLocks noGrp="1"/>
          </p:cNvSpPr>
          <p:nvPr>
            <p:ph idx="1"/>
          </p:nvPr>
        </p:nvSpPr>
        <p:spPr>
          <a:xfrm>
            <a:off x="428625" y="1714500"/>
            <a:ext cx="8229600" cy="4954588"/>
          </a:xfrm>
        </p:spPr>
        <p:txBody>
          <a:bodyPr>
            <a:normAutofit/>
          </a:bodyPr>
          <a:lstStyle/>
          <a:p>
            <a:pPr marL="411480" fontAlgn="auto">
              <a:spcAft>
                <a:spcPts val="0"/>
              </a:spcAft>
              <a:buFont typeface="Wingdings"/>
              <a:buNone/>
              <a:defRPr/>
            </a:pPr>
            <a:r>
              <a:rPr lang="en-IN" dirty="0" smtClean="0"/>
              <a:t>         We conclude that workers see clear differences in the tasks and functions of the occupational physician compared with those of the curative physician. Relations with and dependence on management is considered to be self-evident. A negative evaluation of the OHS is mainly because of unclarity and uncertainty as to how the occupational physician combines his/her responsibility toward individual workers with his/her responsibility toward the company. </a:t>
            </a:r>
          </a:p>
          <a:p>
            <a:pPr marL="411480" algn="ctr" fontAlgn="auto">
              <a:spcAft>
                <a:spcPts val="0"/>
              </a:spcAft>
              <a:buFont typeface="Wingdings"/>
              <a:buNone/>
              <a:defRPr/>
            </a:pPr>
            <a:r>
              <a:rPr lang="en-US" sz="1300" dirty="0" smtClean="0"/>
              <a:t> OCCUCON- DELHI  2012</a:t>
            </a:r>
            <a:endParaRPr lang="en-IN" sz="1300" dirty="0" smtClean="0"/>
          </a:p>
          <a:p>
            <a:pPr marL="411480" fontAlgn="auto">
              <a:spcAft>
                <a:spcPts val="0"/>
              </a:spcAft>
              <a:buFont typeface="Wingdings"/>
              <a:buChar char=""/>
              <a:defRPr/>
            </a:pP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Box 3"/>
          <p:cNvSpPr txBox="1">
            <a:spLocks noChangeArrowheads="1"/>
          </p:cNvSpPr>
          <p:nvPr/>
        </p:nvSpPr>
        <p:spPr bwMode="auto">
          <a:xfrm>
            <a:off x="838200" y="609600"/>
            <a:ext cx="3505200" cy="369888"/>
          </a:xfrm>
          <a:prstGeom prst="rect">
            <a:avLst/>
          </a:prstGeom>
          <a:noFill/>
          <a:ln w="9525">
            <a:noFill/>
            <a:miter lim="800000"/>
            <a:headEnd/>
            <a:tailEnd/>
          </a:ln>
        </p:spPr>
        <p:txBody>
          <a:bodyPr>
            <a:spAutoFit/>
          </a:bodyPr>
          <a:lstStyle/>
          <a:p>
            <a:pPr eaLnBrk="0" hangingPunct="0"/>
            <a:endParaRPr lang="ca-ES">
              <a:latin typeface="Corbel" pitchFamily="34" charset="0"/>
            </a:endParaRPr>
          </a:p>
        </p:txBody>
      </p:sp>
      <p:sp>
        <p:nvSpPr>
          <p:cNvPr id="5" name="TextBox 4"/>
          <p:cNvSpPr txBox="1"/>
          <p:nvPr/>
        </p:nvSpPr>
        <p:spPr>
          <a:xfrm>
            <a:off x="900113" y="533400"/>
            <a:ext cx="7634287" cy="6248400"/>
          </a:xfrm>
          <a:prstGeom prst="rect">
            <a:avLst/>
          </a:prstGeom>
          <a:noFill/>
          <a:ln>
            <a:solidFill>
              <a:schemeClr val="accent1"/>
            </a:solidFill>
          </a:ln>
        </p:spPr>
        <p:txBody>
          <a:bodyPr>
            <a:spAutoFit/>
          </a:bodyPr>
          <a:lstStyle/>
          <a:p>
            <a:pPr algn="ctr" eaLnBrk="0" fontAlgn="auto" hangingPunct="0">
              <a:spcBef>
                <a:spcPts val="0"/>
              </a:spcBef>
              <a:spcAft>
                <a:spcPts val="0"/>
              </a:spcAft>
              <a:defRPr/>
            </a:pPr>
            <a:r>
              <a:rPr lang="en-US" sz="2400" dirty="0">
                <a:latin typeface="Bernard MT Condensed" pitchFamily="18" charset="0"/>
                <a:cs typeface="+mn-cs"/>
              </a:rPr>
              <a:t>INDIAN RAILWAYS   AT   A   GLANCE  </a:t>
            </a:r>
            <a:r>
              <a:rPr lang="en-US" sz="2400" dirty="0">
                <a:cs typeface="+mn-cs"/>
              </a:rPr>
              <a:t>:</a:t>
            </a:r>
          </a:p>
          <a:p>
            <a:pPr eaLnBrk="0" fontAlgn="auto" hangingPunct="0">
              <a:spcBef>
                <a:spcPts val="0"/>
              </a:spcBef>
              <a:spcAft>
                <a:spcPts val="0"/>
              </a:spcAft>
              <a:defRPr/>
            </a:pPr>
            <a:endParaRPr lang="en-US" dirty="0">
              <a:cs typeface="+mn-cs"/>
            </a:endParaRPr>
          </a:p>
          <a:p>
            <a:pPr eaLnBrk="0" fontAlgn="auto" hangingPunct="0">
              <a:spcBef>
                <a:spcPts val="0"/>
              </a:spcBef>
              <a:spcAft>
                <a:spcPts val="0"/>
              </a:spcAft>
              <a:defRPr/>
            </a:pPr>
            <a:r>
              <a:rPr lang="en-US" sz="2000" dirty="0">
                <a:cs typeface="+mn-cs"/>
              </a:rPr>
              <a:t>INDIAN RAILWAYS IS ONE OF THE LARGEST RAIL NETWORKS IN THE WORLD</a:t>
            </a:r>
          </a:p>
          <a:p>
            <a:pPr eaLnBrk="0" fontAlgn="auto" hangingPunct="0">
              <a:spcBef>
                <a:spcPts val="0"/>
              </a:spcBef>
              <a:spcAft>
                <a:spcPts val="0"/>
              </a:spcAft>
              <a:defRPr/>
            </a:pPr>
            <a:endParaRPr lang="en-US" dirty="0">
              <a:cs typeface="+mn-cs"/>
            </a:endParaRPr>
          </a:p>
          <a:p>
            <a:pPr marL="285750" indent="-285750" eaLnBrk="0" fontAlgn="auto" hangingPunct="0">
              <a:spcBef>
                <a:spcPts val="0"/>
              </a:spcBef>
              <a:spcAft>
                <a:spcPts val="0"/>
              </a:spcAft>
              <a:buFont typeface="Wingdings" pitchFamily="2" charset="2"/>
              <a:buChar char="Ø"/>
              <a:defRPr/>
            </a:pPr>
            <a:r>
              <a:rPr lang="en-US" b="1" dirty="0">
                <a:cs typeface="+mn-cs"/>
              </a:rPr>
              <a:t>   Number of Employees		:	1.36  million</a:t>
            </a:r>
          </a:p>
          <a:p>
            <a:pPr marL="285750" indent="-285750" eaLnBrk="0" fontAlgn="auto" hangingPunct="0">
              <a:spcBef>
                <a:spcPts val="0"/>
              </a:spcBef>
              <a:spcAft>
                <a:spcPts val="0"/>
              </a:spcAft>
              <a:buFont typeface="Wingdings" pitchFamily="2" charset="2"/>
              <a:buChar char="Ø"/>
              <a:defRPr/>
            </a:pPr>
            <a:endParaRPr lang="en-US" b="1" dirty="0">
              <a:cs typeface="+mn-cs"/>
            </a:endParaRPr>
          </a:p>
          <a:p>
            <a:pPr marL="285750" indent="-285750" eaLnBrk="0" fontAlgn="auto" hangingPunct="0">
              <a:spcBef>
                <a:spcPts val="0"/>
              </a:spcBef>
              <a:spcAft>
                <a:spcPts val="0"/>
              </a:spcAft>
              <a:buFont typeface="Wingdings" pitchFamily="2" charset="2"/>
              <a:buChar char="Ø"/>
              <a:defRPr/>
            </a:pPr>
            <a:r>
              <a:rPr lang="en-US" b="1" dirty="0">
                <a:cs typeface="+mn-cs"/>
              </a:rPr>
              <a:t>  Route length 			:	63,974 </a:t>
            </a:r>
            <a:r>
              <a:rPr lang="en-US" b="1" dirty="0" err="1">
                <a:cs typeface="+mn-cs"/>
              </a:rPr>
              <a:t>Kms</a:t>
            </a:r>
            <a:r>
              <a:rPr lang="en-US" b="1" dirty="0">
                <a:cs typeface="+mn-cs"/>
              </a:rPr>
              <a:t>.</a:t>
            </a:r>
          </a:p>
          <a:p>
            <a:pPr marL="285750" indent="-285750" eaLnBrk="0" fontAlgn="auto" hangingPunct="0">
              <a:spcBef>
                <a:spcPts val="0"/>
              </a:spcBef>
              <a:spcAft>
                <a:spcPts val="0"/>
              </a:spcAft>
              <a:buFont typeface="Wingdings" pitchFamily="2" charset="2"/>
              <a:buChar char="Ø"/>
              <a:defRPr/>
            </a:pPr>
            <a:endParaRPr lang="en-US" b="1" dirty="0">
              <a:cs typeface="+mn-cs"/>
            </a:endParaRPr>
          </a:p>
          <a:p>
            <a:pPr marL="285750" indent="-285750" eaLnBrk="0" fontAlgn="auto" hangingPunct="0">
              <a:spcBef>
                <a:spcPts val="0"/>
              </a:spcBef>
              <a:spcAft>
                <a:spcPts val="0"/>
              </a:spcAft>
              <a:buFont typeface="Wingdings" pitchFamily="2" charset="2"/>
              <a:buChar char="Ø"/>
              <a:defRPr/>
            </a:pPr>
            <a:r>
              <a:rPr lang="en-US" b="1" dirty="0">
                <a:cs typeface="+mn-cs"/>
              </a:rPr>
              <a:t>  Total Track </a:t>
            </a:r>
            <a:r>
              <a:rPr lang="en-US" b="1" dirty="0" err="1">
                <a:cs typeface="+mn-cs"/>
              </a:rPr>
              <a:t>Kms</a:t>
            </a:r>
            <a:r>
              <a:rPr lang="en-US" b="1" dirty="0">
                <a:cs typeface="+mn-cs"/>
              </a:rPr>
              <a:t>.                                      :            113,617 </a:t>
            </a:r>
            <a:r>
              <a:rPr lang="en-US" b="1" dirty="0" err="1">
                <a:cs typeface="+mn-cs"/>
              </a:rPr>
              <a:t>Kms</a:t>
            </a:r>
            <a:endParaRPr lang="en-US" b="1" dirty="0">
              <a:cs typeface="+mn-cs"/>
            </a:endParaRPr>
          </a:p>
          <a:p>
            <a:pPr marL="285750" indent="-285750" eaLnBrk="0" fontAlgn="auto" hangingPunct="0">
              <a:spcBef>
                <a:spcPts val="0"/>
              </a:spcBef>
              <a:spcAft>
                <a:spcPts val="0"/>
              </a:spcAft>
              <a:buFont typeface="Wingdings" pitchFamily="2" charset="2"/>
              <a:buChar char="Ø"/>
              <a:defRPr/>
            </a:pPr>
            <a:endParaRPr lang="en-US" b="1" dirty="0">
              <a:cs typeface="+mn-cs"/>
            </a:endParaRPr>
          </a:p>
          <a:p>
            <a:pPr marL="285750" indent="-285750" eaLnBrk="0" fontAlgn="auto" hangingPunct="0">
              <a:spcBef>
                <a:spcPts val="0"/>
              </a:spcBef>
              <a:spcAft>
                <a:spcPts val="0"/>
              </a:spcAft>
              <a:buFont typeface="Wingdings" pitchFamily="2" charset="2"/>
              <a:buChar char="Ø"/>
              <a:defRPr/>
            </a:pPr>
            <a:r>
              <a:rPr lang="en-US" b="1" dirty="0">
                <a:cs typeface="+mn-cs"/>
              </a:rPr>
              <a:t>  Railway Stations		               :	 7,030</a:t>
            </a:r>
          </a:p>
          <a:p>
            <a:pPr marL="285750" indent="-285750" eaLnBrk="0" fontAlgn="auto" hangingPunct="0">
              <a:spcBef>
                <a:spcPts val="0"/>
              </a:spcBef>
              <a:spcAft>
                <a:spcPts val="0"/>
              </a:spcAft>
              <a:buFont typeface="Wingdings" pitchFamily="2" charset="2"/>
              <a:buChar char="Ø"/>
              <a:defRPr/>
            </a:pPr>
            <a:endParaRPr lang="en-US" b="1" dirty="0">
              <a:cs typeface="+mn-cs"/>
            </a:endParaRPr>
          </a:p>
          <a:p>
            <a:pPr marL="285750" indent="-285750" eaLnBrk="0" fontAlgn="auto" hangingPunct="0">
              <a:spcBef>
                <a:spcPts val="0"/>
              </a:spcBef>
              <a:spcAft>
                <a:spcPts val="0"/>
              </a:spcAft>
              <a:buFont typeface="Wingdings" pitchFamily="2" charset="2"/>
              <a:buChar char="Ø"/>
              <a:defRPr/>
            </a:pPr>
            <a:r>
              <a:rPr lang="en-US" b="1" dirty="0">
                <a:cs typeface="+mn-cs"/>
              </a:rPr>
              <a:t>  Passenger	</a:t>
            </a:r>
            <a:r>
              <a:rPr lang="en-US" b="1" dirty="0" err="1">
                <a:cs typeface="+mn-cs"/>
              </a:rPr>
              <a:t>Kms</a:t>
            </a:r>
            <a:r>
              <a:rPr lang="en-US" b="1" dirty="0">
                <a:cs typeface="+mn-cs"/>
              </a:rPr>
              <a:t>.	                            :	903 billion</a:t>
            </a:r>
          </a:p>
          <a:p>
            <a:pPr marL="285750" indent="-285750" eaLnBrk="0" fontAlgn="auto" hangingPunct="0">
              <a:spcBef>
                <a:spcPts val="0"/>
              </a:spcBef>
              <a:spcAft>
                <a:spcPts val="0"/>
              </a:spcAft>
              <a:buFont typeface="Wingdings" pitchFamily="2" charset="2"/>
              <a:buChar char="Ø"/>
              <a:defRPr/>
            </a:pPr>
            <a:endParaRPr lang="en-US" b="1" dirty="0">
              <a:cs typeface="+mn-cs"/>
            </a:endParaRPr>
          </a:p>
          <a:p>
            <a:pPr marL="285750" indent="-285750" eaLnBrk="0" fontAlgn="auto" hangingPunct="0">
              <a:spcBef>
                <a:spcPts val="0"/>
              </a:spcBef>
              <a:spcAft>
                <a:spcPts val="0"/>
              </a:spcAft>
              <a:buFont typeface="Wingdings" pitchFamily="2" charset="2"/>
              <a:buChar char="Ø"/>
              <a:defRPr/>
            </a:pPr>
            <a:r>
              <a:rPr lang="en-US" b="1" dirty="0">
                <a:cs typeface="+mn-cs"/>
              </a:rPr>
              <a:t>   Freight  Train </a:t>
            </a:r>
            <a:r>
              <a:rPr lang="en-US" b="1" dirty="0" err="1">
                <a:cs typeface="+mn-cs"/>
              </a:rPr>
              <a:t>Kms</a:t>
            </a:r>
            <a:r>
              <a:rPr lang="en-US" b="1" dirty="0">
                <a:cs typeface="+mn-cs"/>
              </a:rPr>
              <a:t>	                            :	356 million</a:t>
            </a:r>
          </a:p>
          <a:p>
            <a:pPr marL="285750" indent="-285750" eaLnBrk="0" fontAlgn="auto" hangingPunct="0">
              <a:spcBef>
                <a:spcPts val="0"/>
              </a:spcBef>
              <a:spcAft>
                <a:spcPts val="0"/>
              </a:spcAft>
              <a:buFont typeface="Wingdings" pitchFamily="2" charset="2"/>
              <a:buChar char="Ø"/>
              <a:defRPr/>
            </a:pPr>
            <a:endParaRPr lang="en-US" b="1" dirty="0">
              <a:cs typeface="+mn-cs"/>
            </a:endParaRPr>
          </a:p>
          <a:p>
            <a:pPr marL="285750" indent="-285750" eaLnBrk="0" fontAlgn="auto" hangingPunct="0">
              <a:spcBef>
                <a:spcPts val="0"/>
              </a:spcBef>
              <a:spcAft>
                <a:spcPts val="0"/>
              </a:spcAft>
              <a:buFont typeface="Wingdings" pitchFamily="2" charset="2"/>
              <a:buChar char="Ø"/>
              <a:defRPr/>
            </a:pPr>
            <a:r>
              <a:rPr lang="en-US" b="1" dirty="0">
                <a:cs typeface="+mn-cs"/>
              </a:rPr>
              <a:t>   Passenger    Originating	               :	7,246  million</a:t>
            </a:r>
          </a:p>
          <a:p>
            <a:pPr marL="285750" indent="-285750" eaLnBrk="0" fontAlgn="auto" hangingPunct="0">
              <a:spcBef>
                <a:spcPts val="0"/>
              </a:spcBef>
              <a:spcAft>
                <a:spcPts val="0"/>
              </a:spcAft>
              <a:buFont typeface="Wingdings" pitchFamily="2" charset="2"/>
              <a:buChar char="Ø"/>
              <a:defRPr/>
            </a:pPr>
            <a:endParaRPr lang="en-US" b="1" dirty="0">
              <a:cs typeface="+mn-cs"/>
            </a:endParaRPr>
          </a:p>
          <a:p>
            <a:pPr marL="285750" indent="-285750" eaLnBrk="0" fontAlgn="auto" hangingPunct="0">
              <a:spcBef>
                <a:spcPts val="0"/>
              </a:spcBef>
              <a:spcAft>
                <a:spcPts val="0"/>
              </a:spcAft>
              <a:buFont typeface="Wingdings" pitchFamily="2" charset="2"/>
              <a:buChar char="Ø"/>
              <a:defRPr/>
            </a:pPr>
            <a:endParaRPr lang="en-US" b="1" dirty="0">
              <a:cs typeface="+mn-cs"/>
            </a:endParaRPr>
          </a:p>
          <a:p>
            <a:pPr algn="ctr" eaLnBrk="0" fontAlgn="auto" hangingPunct="0">
              <a:spcBef>
                <a:spcPts val="0"/>
              </a:spcBef>
              <a:spcAft>
                <a:spcPts val="0"/>
              </a:spcAft>
              <a:defRPr/>
            </a:pPr>
            <a:r>
              <a:rPr lang="en-US" sz="1200" b="1" dirty="0">
                <a:cs typeface="+mn-cs"/>
              </a:rPr>
              <a:t>   </a:t>
            </a:r>
            <a:r>
              <a:rPr lang="en-US" sz="1200" dirty="0">
                <a:latin typeface="+mn-lt"/>
                <a:cs typeface="+mn-cs"/>
              </a:rPr>
              <a:t> OCCUCON- DELHI  2012</a:t>
            </a:r>
            <a:endParaRPr lang="en-US" sz="1200" b="1" dirty="0">
              <a:cs typeface="+mn-cs"/>
            </a:endParaRPr>
          </a:p>
          <a:p>
            <a:pPr eaLnBrk="0" fontAlgn="auto" hangingPunct="0">
              <a:spcBef>
                <a:spcPts val="0"/>
              </a:spcBef>
              <a:spcAft>
                <a:spcPts val="0"/>
              </a:spcAft>
              <a:defRPr/>
            </a:pPr>
            <a:r>
              <a:rPr lang="en-US" dirty="0">
                <a:cs typeface="+mn-cs"/>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088" y="692150"/>
            <a:ext cx="7291387" cy="6278642"/>
          </a:xfrm>
          <a:prstGeom prst="rect">
            <a:avLst/>
          </a:prstGeom>
          <a:noFill/>
        </p:spPr>
        <p:txBody>
          <a:bodyPr>
            <a:spAutoFit/>
          </a:bodyPr>
          <a:lstStyle/>
          <a:p>
            <a:pPr eaLnBrk="0" fontAlgn="auto" hangingPunct="0">
              <a:spcBef>
                <a:spcPts val="0"/>
              </a:spcBef>
              <a:spcAft>
                <a:spcPts val="0"/>
              </a:spcAft>
              <a:defRPr/>
            </a:pPr>
            <a:endParaRPr lang="en-US" dirty="0">
              <a:cs typeface="+mn-cs"/>
            </a:endParaRPr>
          </a:p>
          <a:p>
            <a:pPr eaLnBrk="0" fontAlgn="auto" hangingPunct="0">
              <a:spcBef>
                <a:spcPts val="0"/>
              </a:spcBef>
              <a:spcAft>
                <a:spcPts val="0"/>
              </a:spcAft>
              <a:buFont typeface="Arial" pitchFamily="34" charset="0"/>
              <a:buChar char="•"/>
              <a:defRPr/>
            </a:pPr>
            <a:endParaRPr lang="en-US" sz="2400" b="1" dirty="0" smtClean="0">
              <a:cs typeface="+mn-cs"/>
            </a:endParaRPr>
          </a:p>
          <a:p>
            <a:pPr eaLnBrk="0" fontAlgn="auto" hangingPunct="0">
              <a:spcBef>
                <a:spcPts val="0"/>
              </a:spcBef>
              <a:spcAft>
                <a:spcPts val="0"/>
              </a:spcAft>
              <a:buFont typeface="Wingdings" pitchFamily="2" charset="2"/>
              <a:buChar char="Ø"/>
              <a:defRPr/>
            </a:pPr>
            <a:r>
              <a:rPr lang="en-US" sz="2400" b="1" dirty="0" smtClean="0">
                <a:cs typeface="+mn-cs"/>
              </a:rPr>
              <a:t>   No</a:t>
            </a:r>
            <a:r>
              <a:rPr lang="en-US" sz="2400" b="1" dirty="0">
                <a:cs typeface="+mn-cs"/>
              </a:rPr>
              <a:t>. of Zones			:		17</a:t>
            </a:r>
          </a:p>
          <a:p>
            <a:pPr marL="285750" indent="-285750" eaLnBrk="0" fontAlgn="auto" hangingPunct="0">
              <a:spcBef>
                <a:spcPts val="0"/>
              </a:spcBef>
              <a:spcAft>
                <a:spcPts val="0"/>
              </a:spcAft>
              <a:buFont typeface="Wingdings" pitchFamily="2" charset="2"/>
              <a:buChar char="Ø"/>
              <a:defRPr/>
            </a:pPr>
            <a:endParaRPr lang="en-US" sz="2400" b="1" dirty="0">
              <a:cs typeface="+mn-cs"/>
            </a:endParaRPr>
          </a:p>
          <a:p>
            <a:pPr marL="285750" indent="-285750" eaLnBrk="0" fontAlgn="auto" hangingPunct="0">
              <a:spcBef>
                <a:spcPts val="0"/>
              </a:spcBef>
              <a:spcAft>
                <a:spcPts val="0"/>
              </a:spcAft>
              <a:buFont typeface="Wingdings" pitchFamily="2" charset="2"/>
              <a:buChar char="Ø"/>
              <a:defRPr/>
            </a:pPr>
            <a:endParaRPr lang="en-US" sz="2400" b="1" dirty="0">
              <a:cs typeface="+mn-cs"/>
            </a:endParaRPr>
          </a:p>
          <a:p>
            <a:pPr marL="285750" indent="-285750" eaLnBrk="0" fontAlgn="auto" hangingPunct="0">
              <a:spcBef>
                <a:spcPts val="0"/>
              </a:spcBef>
              <a:spcAft>
                <a:spcPts val="0"/>
              </a:spcAft>
              <a:buFont typeface="Wingdings" pitchFamily="2" charset="2"/>
              <a:buChar char="Ø"/>
              <a:defRPr/>
            </a:pPr>
            <a:r>
              <a:rPr lang="en-US" sz="2400" b="1" dirty="0">
                <a:cs typeface="+mn-cs"/>
              </a:rPr>
              <a:t>  No. of Divisions	        </a:t>
            </a:r>
            <a:r>
              <a:rPr lang="en-US" sz="2400" b="1" dirty="0" smtClean="0">
                <a:cs typeface="+mn-cs"/>
              </a:rPr>
              <a:t>    </a:t>
            </a:r>
            <a:r>
              <a:rPr lang="en-US" sz="2400" b="1" dirty="0">
                <a:cs typeface="+mn-cs"/>
              </a:rPr>
              <a:t>:		68</a:t>
            </a:r>
          </a:p>
          <a:p>
            <a:pPr marL="285750" indent="-285750" eaLnBrk="0" fontAlgn="auto" hangingPunct="0">
              <a:spcBef>
                <a:spcPts val="0"/>
              </a:spcBef>
              <a:spcAft>
                <a:spcPts val="0"/>
              </a:spcAft>
              <a:buFont typeface="Wingdings" pitchFamily="2" charset="2"/>
              <a:buChar char="Ø"/>
              <a:defRPr/>
            </a:pPr>
            <a:endParaRPr lang="en-US" sz="2400" dirty="0">
              <a:cs typeface="+mn-cs"/>
            </a:endParaRPr>
          </a:p>
          <a:p>
            <a:pPr marL="285750" indent="-285750" eaLnBrk="0" fontAlgn="auto" hangingPunct="0">
              <a:spcBef>
                <a:spcPts val="0"/>
              </a:spcBef>
              <a:spcAft>
                <a:spcPts val="0"/>
              </a:spcAft>
              <a:buFont typeface="Wingdings" pitchFamily="2" charset="2"/>
              <a:buChar char="Ø"/>
              <a:defRPr/>
            </a:pPr>
            <a:endParaRPr lang="en-US" sz="2400" b="1" dirty="0">
              <a:cs typeface="+mn-cs"/>
            </a:endParaRPr>
          </a:p>
          <a:p>
            <a:pPr marL="285750" indent="-285750" eaLnBrk="0" fontAlgn="auto" hangingPunct="0">
              <a:spcBef>
                <a:spcPts val="0"/>
              </a:spcBef>
              <a:spcAft>
                <a:spcPts val="0"/>
              </a:spcAft>
              <a:buFont typeface="Wingdings" pitchFamily="2" charset="2"/>
              <a:buChar char="Ø"/>
              <a:defRPr/>
            </a:pPr>
            <a:endParaRPr lang="en-US" sz="2400" b="1" dirty="0">
              <a:cs typeface="+mn-cs"/>
            </a:endParaRPr>
          </a:p>
          <a:p>
            <a:pPr marL="285750" indent="-285750" eaLnBrk="0" fontAlgn="auto" hangingPunct="0">
              <a:spcBef>
                <a:spcPts val="0"/>
              </a:spcBef>
              <a:spcAft>
                <a:spcPts val="0"/>
              </a:spcAft>
              <a:buFont typeface="Wingdings" pitchFamily="2" charset="2"/>
              <a:buChar char="Ø"/>
              <a:defRPr/>
            </a:pPr>
            <a:r>
              <a:rPr lang="en-US" sz="2400" b="1" dirty="0">
                <a:cs typeface="+mn-cs"/>
              </a:rPr>
              <a:t>  No. of Production Units	:		  6</a:t>
            </a:r>
          </a:p>
          <a:p>
            <a:pPr marL="285750" indent="-285750" eaLnBrk="0" fontAlgn="auto" hangingPunct="0">
              <a:spcBef>
                <a:spcPts val="0"/>
              </a:spcBef>
              <a:spcAft>
                <a:spcPts val="0"/>
              </a:spcAft>
              <a:buFont typeface="Wingdings" pitchFamily="2" charset="2"/>
              <a:buChar char="Ø"/>
              <a:defRPr/>
            </a:pPr>
            <a:endParaRPr lang="en-US" sz="2400" b="1" dirty="0">
              <a:cs typeface="+mn-cs"/>
            </a:endParaRPr>
          </a:p>
          <a:p>
            <a:pPr marL="285750" indent="-285750" eaLnBrk="0" fontAlgn="auto" hangingPunct="0">
              <a:spcBef>
                <a:spcPts val="0"/>
              </a:spcBef>
              <a:spcAft>
                <a:spcPts val="0"/>
              </a:spcAft>
              <a:buFont typeface="Wingdings" pitchFamily="2" charset="2"/>
              <a:buChar char="Ø"/>
              <a:defRPr/>
            </a:pPr>
            <a:r>
              <a:rPr lang="en-US" sz="2400" b="1" dirty="0">
                <a:cs typeface="+mn-cs"/>
              </a:rPr>
              <a:t>Public Sector Undertakings:            CONCOR, CRIS, IRCON, IRCTC, IRFC, KRCL, MRVC, RVNL, RCIL, RITES, DFCCIL, RLDA</a:t>
            </a:r>
          </a:p>
          <a:p>
            <a:pPr marL="285750" indent="-285750" eaLnBrk="0" fontAlgn="auto" hangingPunct="0">
              <a:spcBef>
                <a:spcPts val="0"/>
              </a:spcBef>
              <a:spcAft>
                <a:spcPts val="0"/>
              </a:spcAft>
              <a:buFont typeface="Wingdings" pitchFamily="2" charset="2"/>
              <a:buChar char="Ø"/>
              <a:defRPr/>
            </a:pPr>
            <a:endParaRPr lang="en-US" sz="2400" b="1" dirty="0">
              <a:cs typeface="+mn-cs"/>
            </a:endParaRPr>
          </a:p>
          <a:p>
            <a:pPr marL="285750" indent="-285750" eaLnBrk="0" fontAlgn="auto" hangingPunct="0">
              <a:spcBef>
                <a:spcPts val="0"/>
              </a:spcBef>
              <a:spcAft>
                <a:spcPts val="0"/>
              </a:spcAft>
              <a:buFont typeface="Wingdings" pitchFamily="2" charset="2"/>
              <a:buChar char="Ø"/>
              <a:defRPr/>
            </a:pPr>
            <a:endParaRPr lang="en-US" sz="2400" b="1" dirty="0">
              <a:cs typeface="+mn-cs"/>
            </a:endParaRPr>
          </a:p>
          <a:p>
            <a:pPr marL="285750" indent="-285750" eaLnBrk="0" fontAlgn="auto" hangingPunct="0">
              <a:spcBef>
                <a:spcPts val="0"/>
              </a:spcBef>
              <a:spcAft>
                <a:spcPts val="0"/>
              </a:spcAft>
              <a:defRPr/>
            </a:pPr>
            <a:r>
              <a:rPr lang="en-US" sz="2400" dirty="0">
                <a:cs typeface="+mn-cs"/>
              </a:rPr>
              <a:t>			</a:t>
            </a:r>
            <a:r>
              <a:rPr lang="en-US" sz="2400" dirty="0">
                <a:latin typeface="+mn-lt"/>
                <a:cs typeface="+mn-cs"/>
              </a:rPr>
              <a:t> </a:t>
            </a:r>
            <a:r>
              <a:rPr lang="en-US" sz="1200" dirty="0">
                <a:latin typeface="+mn-lt"/>
                <a:cs typeface="+mn-cs"/>
              </a:rPr>
              <a:t>OCCUCON- DELHI  2012</a:t>
            </a:r>
            <a:endParaRPr lang="en-US" sz="1200" dirty="0">
              <a:cs typeface="+mn-cs"/>
            </a:endParaRPr>
          </a:p>
        </p:txBody>
      </p:sp>
      <p:pic>
        <p:nvPicPr>
          <p:cNvPr id="23554" name="Picture 1"/>
          <p:cNvPicPr>
            <a:picLocks noChangeAspect="1" noChangeArrowheads="1"/>
          </p:cNvPicPr>
          <p:nvPr/>
        </p:nvPicPr>
        <p:blipFill>
          <a:blip r:embed="rId3" cstate="print"/>
          <a:srcRect/>
          <a:stretch>
            <a:fillRect/>
          </a:stretch>
        </p:blipFill>
        <p:spPr bwMode="auto">
          <a:xfrm>
            <a:off x="7162800" y="6019800"/>
            <a:ext cx="1819275" cy="628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5"/>
          <p:cNvSpPr txBox="1">
            <a:spLocks noChangeArrowheads="1"/>
          </p:cNvSpPr>
          <p:nvPr/>
        </p:nvSpPr>
        <p:spPr bwMode="auto">
          <a:xfrm>
            <a:off x="609600" y="228600"/>
            <a:ext cx="8077200" cy="6602413"/>
          </a:xfrm>
          <a:prstGeom prst="rect">
            <a:avLst/>
          </a:prstGeom>
          <a:noFill/>
          <a:ln w="9525">
            <a:noFill/>
            <a:miter lim="800000"/>
            <a:headEnd/>
            <a:tailEnd/>
          </a:ln>
        </p:spPr>
        <p:txBody>
          <a:bodyPr>
            <a:spAutoFit/>
          </a:bodyPr>
          <a:lstStyle/>
          <a:p>
            <a:pPr marL="342900" indent="-342900" algn="ctr" eaLnBrk="0" fontAlgn="auto" hangingPunct="0">
              <a:spcBef>
                <a:spcPct val="50000"/>
              </a:spcBef>
              <a:spcAft>
                <a:spcPts val="0"/>
              </a:spcAft>
              <a:defRPr/>
            </a:pPr>
            <a:r>
              <a:rPr lang="en-US" sz="2400" b="1" dirty="0">
                <a:solidFill>
                  <a:srgbClr val="FFC000"/>
                </a:solidFill>
                <a:latin typeface="Times New Roman" pitchFamily="18" charset="0"/>
                <a:cs typeface="Arial" pitchFamily="34" charset="0"/>
              </a:rPr>
              <a:t>MEDICAL  DEPARTMENT –  HEALTH  SERVICES</a:t>
            </a:r>
          </a:p>
          <a:p>
            <a:pPr marL="342900" indent="-342900" eaLnBrk="0" fontAlgn="auto" hangingPunct="0">
              <a:spcBef>
                <a:spcPct val="50000"/>
              </a:spcBef>
              <a:spcAft>
                <a:spcPts val="0"/>
              </a:spcAft>
              <a:defRPr/>
            </a:pPr>
            <a:r>
              <a:rPr lang="en-US" sz="2000" b="1" u="sng" dirty="0">
                <a:solidFill>
                  <a:srgbClr val="FFC000"/>
                </a:solidFill>
                <a:latin typeface="Times New Roman" pitchFamily="18" charset="0"/>
                <a:cs typeface="Arial" pitchFamily="34" charset="0"/>
              </a:rPr>
              <a:t>INFRASTRUCTURE:</a:t>
            </a:r>
          </a:p>
          <a:p>
            <a:pPr marL="342900" indent="-342900" eaLnBrk="0" fontAlgn="auto" hangingPunct="0">
              <a:spcBef>
                <a:spcPct val="50000"/>
              </a:spcBef>
              <a:spcAft>
                <a:spcPts val="0"/>
              </a:spcAft>
              <a:defRPr/>
            </a:pPr>
            <a:endParaRPr lang="en-US" b="1" u="sng" dirty="0">
              <a:solidFill>
                <a:srgbClr val="FFC000"/>
              </a:solidFill>
              <a:latin typeface="Times New Roman" pitchFamily="18" charset="0"/>
              <a:cs typeface="Arial" pitchFamily="34" charset="0"/>
            </a:endParaRPr>
          </a:p>
          <a:p>
            <a:pPr marL="342900" indent="-342900" eaLnBrk="0" fontAlgn="auto" hangingPunct="0">
              <a:spcBef>
                <a:spcPct val="50000"/>
              </a:spcBef>
              <a:spcAft>
                <a:spcPts val="0"/>
              </a:spcAft>
              <a:defRPr/>
            </a:pPr>
            <a:r>
              <a:rPr lang="en-US" sz="2000" dirty="0">
                <a:solidFill>
                  <a:srgbClr val="FFC000"/>
                </a:solidFill>
                <a:latin typeface="Times New Roman" pitchFamily="18" charset="0"/>
                <a:cs typeface="Arial" pitchFamily="34" charset="0"/>
              </a:rPr>
              <a:t>Total No. of Railway Hospitals	:	125</a:t>
            </a:r>
          </a:p>
          <a:p>
            <a:pPr marL="342900" indent="-342900" eaLnBrk="0" fontAlgn="auto" hangingPunct="0">
              <a:spcBef>
                <a:spcPct val="50000"/>
              </a:spcBef>
              <a:spcAft>
                <a:spcPts val="0"/>
              </a:spcAft>
              <a:defRPr/>
            </a:pPr>
            <a:r>
              <a:rPr lang="en-US" sz="2000" dirty="0">
                <a:solidFill>
                  <a:srgbClr val="FFC000"/>
                </a:solidFill>
                <a:latin typeface="Times New Roman" pitchFamily="18" charset="0"/>
                <a:cs typeface="Arial" pitchFamily="34" charset="0"/>
              </a:rPr>
              <a:t>Total No. of Health Units		:	586	</a:t>
            </a:r>
          </a:p>
          <a:p>
            <a:pPr marL="342900" indent="-342900" eaLnBrk="0" fontAlgn="auto" hangingPunct="0">
              <a:spcBef>
                <a:spcPct val="50000"/>
              </a:spcBef>
              <a:spcAft>
                <a:spcPts val="0"/>
              </a:spcAft>
              <a:defRPr/>
            </a:pPr>
            <a:r>
              <a:rPr lang="en-US" sz="2000" dirty="0">
                <a:solidFill>
                  <a:srgbClr val="FFC000"/>
                </a:solidFill>
                <a:latin typeface="Times New Roman" pitchFamily="18" charset="0"/>
                <a:cs typeface="Arial" pitchFamily="34" charset="0"/>
              </a:rPr>
              <a:t>Total No. of Indoor beds		:	14,000</a:t>
            </a:r>
          </a:p>
          <a:p>
            <a:pPr marL="342900" indent="-342900" eaLnBrk="0" fontAlgn="auto" hangingPunct="0">
              <a:spcBef>
                <a:spcPct val="50000"/>
              </a:spcBef>
              <a:spcAft>
                <a:spcPts val="0"/>
              </a:spcAft>
              <a:defRPr/>
            </a:pPr>
            <a:endParaRPr lang="en-US" sz="2000" b="1" u="sng" dirty="0">
              <a:solidFill>
                <a:srgbClr val="FFC000"/>
              </a:solidFill>
              <a:latin typeface="Times New Roman" pitchFamily="18" charset="0"/>
              <a:cs typeface="Arial" pitchFamily="34" charset="0"/>
            </a:endParaRPr>
          </a:p>
          <a:p>
            <a:pPr marL="342900" indent="-342900" eaLnBrk="0" fontAlgn="auto" hangingPunct="0">
              <a:spcBef>
                <a:spcPct val="50000"/>
              </a:spcBef>
              <a:spcAft>
                <a:spcPts val="0"/>
              </a:spcAft>
              <a:defRPr/>
            </a:pPr>
            <a:r>
              <a:rPr lang="en-US" sz="2000" b="1" u="sng" dirty="0">
                <a:solidFill>
                  <a:srgbClr val="FFC000"/>
                </a:solidFill>
                <a:latin typeface="Times New Roman" pitchFamily="18" charset="0"/>
                <a:cs typeface="Arial" pitchFamily="34" charset="0"/>
              </a:rPr>
              <a:t>MANPOWER AVAILABLE:</a:t>
            </a:r>
          </a:p>
          <a:p>
            <a:pPr marL="342900" indent="-342900" eaLnBrk="0" fontAlgn="auto" hangingPunct="0">
              <a:spcBef>
                <a:spcPct val="50000"/>
              </a:spcBef>
              <a:spcAft>
                <a:spcPts val="0"/>
              </a:spcAft>
              <a:defRPr/>
            </a:pPr>
            <a:r>
              <a:rPr lang="en-US" dirty="0">
                <a:solidFill>
                  <a:srgbClr val="FFC000"/>
                </a:solidFill>
                <a:latin typeface="Times New Roman" pitchFamily="18" charset="0"/>
                <a:cs typeface="Arial" pitchFamily="34" charset="0"/>
              </a:rPr>
              <a:t> </a:t>
            </a:r>
            <a:r>
              <a:rPr lang="en-US" sz="2000" dirty="0">
                <a:solidFill>
                  <a:srgbClr val="FFC000"/>
                </a:solidFill>
                <a:latin typeface="Times New Roman" pitchFamily="18" charset="0"/>
                <a:cs typeface="Arial" pitchFamily="34" charset="0"/>
              </a:rPr>
              <a:t>(a) Doctors- including Dental	=	2,506</a:t>
            </a:r>
          </a:p>
          <a:p>
            <a:pPr marL="342900" indent="-342900" eaLnBrk="0" fontAlgn="auto" hangingPunct="0">
              <a:lnSpc>
                <a:spcPct val="70000"/>
              </a:lnSpc>
              <a:spcBef>
                <a:spcPct val="50000"/>
              </a:spcBef>
              <a:spcAft>
                <a:spcPts val="0"/>
              </a:spcAft>
              <a:defRPr/>
            </a:pPr>
            <a:r>
              <a:rPr lang="en-US" sz="2000" dirty="0">
                <a:solidFill>
                  <a:srgbClr val="FFC000"/>
                </a:solidFill>
                <a:latin typeface="Times New Roman" pitchFamily="18" charset="0"/>
                <a:cs typeface="Arial" pitchFamily="34" charset="0"/>
              </a:rPr>
              <a:t> (b) Other doctors – honorary visiting </a:t>
            </a:r>
          </a:p>
          <a:p>
            <a:pPr marL="342900" indent="-342900" eaLnBrk="0" fontAlgn="auto" hangingPunct="0">
              <a:lnSpc>
                <a:spcPct val="70000"/>
              </a:lnSpc>
              <a:spcBef>
                <a:spcPct val="50000"/>
              </a:spcBef>
              <a:spcAft>
                <a:spcPts val="0"/>
              </a:spcAft>
              <a:defRPr/>
            </a:pPr>
            <a:r>
              <a:rPr lang="en-US" sz="2000" dirty="0">
                <a:solidFill>
                  <a:srgbClr val="FFC000"/>
                </a:solidFill>
                <a:latin typeface="Times New Roman" pitchFamily="18" charset="0"/>
                <a:cs typeface="Arial" pitchFamily="34" charset="0"/>
              </a:rPr>
              <a:t>       specialist, Sr. Residents, DNB trainees </a:t>
            </a:r>
          </a:p>
          <a:p>
            <a:pPr marL="342900" indent="-342900" eaLnBrk="0" fontAlgn="auto" hangingPunct="0">
              <a:lnSpc>
                <a:spcPct val="70000"/>
              </a:lnSpc>
              <a:spcBef>
                <a:spcPct val="50000"/>
              </a:spcBef>
              <a:spcAft>
                <a:spcPts val="0"/>
              </a:spcAft>
              <a:defRPr/>
            </a:pPr>
            <a:r>
              <a:rPr lang="en-US" sz="2000" dirty="0">
                <a:solidFill>
                  <a:srgbClr val="FFC000"/>
                </a:solidFill>
                <a:latin typeface="Times New Roman" pitchFamily="18" charset="0"/>
                <a:cs typeface="Arial" pitchFamily="34" charset="0"/>
              </a:rPr>
              <a:t>      &amp; house officers 		=	1.000</a:t>
            </a:r>
          </a:p>
          <a:p>
            <a:pPr marL="457200" indent="-457200" eaLnBrk="0" fontAlgn="auto" hangingPunct="0">
              <a:spcBef>
                <a:spcPct val="50000"/>
              </a:spcBef>
              <a:spcAft>
                <a:spcPts val="0"/>
              </a:spcAft>
              <a:buFontTx/>
              <a:buAutoNum type="alphaLcParenBoth" startAt="3"/>
              <a:defRPr/>
            </a:pPr>
            <a:r>
              <a:rPr lang="en-US" sz="2000" dirty="0">
                <a:solidFill>
                  <a:srgbClr val="FFC000"/>
                </a:solidFill>
                <a:latin typeface="Times New Roman" pitchFamily="18" charset="0"/>
                <a:cs typeface="Arial" pitchFamily="34" charset="0"/>
              </a:rPr>
              <a:t>Para Medical &amp; other staff	=           54.000</a:t>
            </a:r>
          </a:p>
          <a:p>
            <a:pPr marL="457200" indent="-457200" eaLnBrk="0" fontAlgn="auto" hangingPunct="0">
              <a:spcBef>
                <a:spcPct val="50000"/>
              </a:spcBef>
              <a:spcAft>
                <a:spcPts val="0"/>
              </a:spcAft>
              <a:buFontTx/>
              <a:buAutoNum type="alphaLcParenBoth" startAt="3"/>
              <a:defRPr/>
            </a:pPr>
            <a:r>
              <a:rPr lang="en-US" sz="2000" dirty="0">
                <a:solidFill>
                  <a:srgbClr val="FFC000"/>
                </a:solidFill>
                <a:latin typeface="Times New Roman" pitchFamily="18" charset="0"/>
                <a:cs typeface="Arial" pitchFamily="34" charset="0"/>
              </a:rPr>
              <a:t>Health Inspectors                       =                952</a:t>
            </a:r>
          </a:p>
          <a:p>
            <a:pPr marL="457200" indent="-457200" algn="ctr" eaLnBrk="0" fontAlgn="auto" hangingPunct="0">
              <a:spcBef>
                <a:spcPct val="50000"/>
              </a:spcBef>
              <a:spcAft>
                <a:spcPts val="0"/>
              </a:spcAft>
              <a:defRPr/>
            </a:pPr>
            <a:r>
              <a:rPr lang="en-US" sz="2000" dirty="0">
                <a:latin typeface="+mn-lt"/>
                <a:cs typeface="+mn-cs"/>
              </a:rPr>
              <a:t> </a:t>
            </a:r>
            <a:r>
              <a:rPr lang="en-US" sz="1200" dirty="0">
                <a:latin typeface="+mn-lt"/>
                <a:cs typeface="+mn-cs"/>
              </a:rPr>
              <a:t>OCCUCON- DELHI  2012</a:t>
            </a:r>
            <a:endParaRPr lang="en-US" sz="1200" dirty="0">
              <a:solidFill>
                <a:schemeClr val="bg1"/>
              </a:solidFill>
              <a:latin typeface="Times New Roman" pitchFamily="18" charset="0"/>
              <a:cs typeface="Arial" pitchFamily="34" charset="0"/>
            </a:endParaRPr>
          </a:p>
        </p:txBody>
      </p:sp>
      <p:pic>
        <p:nvPicPr>
          <p:cNvPr id="24578" name="Picture 1"/>
          <p:cNvPicPr>
            <a:picLocks noChangeAspect="1" noChangeArrowheads="1"/>
          </p:cNvPicPr>
          <p:nvPr/>
        </p:nvPicPr>
        <p:blipFill>
          <a:blip r:embed="rId3" cstate="print"/>
          <a:srcRect/>
          <a:stretch>
            <a:fillRect/>
          </a:stretch>
        </p:blipFill>
        <p:spPr bwMode="auto">
          <a:xfrm>
            <a:off x="7324725" y="6229350"/>
            <a:ext cx="1819275" cy="628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1908</TotalTime>
  <Words>3204</Words>
  <Application>Microsoft Office PowerPoint</Application>
  <PresentationFormat>On-screen Show (4:3)</PresentationFormat>
  <Paragraphs>630</Paragraphs>
  <Slides>55</Slides>
  <Notes>46</Notes>
  <HiddenSlides>0</HiddenSlides>
  <MMClips>0</MMClips>
  <ScaleCrop>false</ScaleCrop>
  <HeadingPairs>
    <vt:vector size="8" baseType="variant">
      <vt:variant>
        <vt:lpstr>Theme</vt:lpstr>
      </vt:variant>
      <vt:variant>
        <vt:i4>1</vt:i4>
      </vt:variant>
      <vt:variant>
        <vt:lpstr>Links</vt:lpstr>
      </vt:variant>
      <vt:variant>
        <vt:i4>1</vt:i4>
      </vt:variant>
      <vt:variant>
        <vt:lpstr>Embedded OLE Servers</vt:lpstr>
      </vt:variant>
      <vt:variant>
        <vt:i4>1</vt:i4>
      </vt:variant>
      <vt:variant>
        <vt:lpstr>Slide Titles</vt:lpstr>
      </vt:variant>
      <vt:variant>
        <vt:i4>55</vt:i4>
      </vt:variant>
    </vt:vector>
  </HeadingPairs>
  <TitlesOfParts>
    <vt:vector size="58" baseType="lpstr">
      <vt:lpstr>Metro</vt:lpstr>
      <vt:lpstr>???</vt:lpstr>
      <vt:lpstr>Chart</vt:lpstr>
      <vt:lpstr>AN EXPERIENCE  IN OPERATIONALISING  AN INTEGRATED OCCUPATIONAL HEALTH SERVICE IN  INDIAN RAILWAYS</vt:lpstr>
      <vt:lpstr>Workers’ health: global plan of action Sixtieth World Health Assembly SIXTIETH WORLD HEALTH ASSEMBLY WHA60.26,Agenda item 12.13, 23 May 2007.   </vt:lpstr>
      <vt:lpstr>Slide 3</vt:lpstr>
      <vt:lpstr> OCCUCON- DELHI  2012</vt:lpstr>
      <vt:lpstr>Can Med Assoc J. 1964 Dec 19;91:1307-9. THE PHYSICIAN AND INDUSTRY. NELSON AJ. </vt:lpstr>
      <vt:lpstr>J Occup Med. 1992 Sep;34(9):893-901. Workers' attitude toward the occupational physician. Plomp HN. Institute of Social Medicine, Vrije Universiteit, Amsterdam, The Netherlands.  </vt:lpstr>
      <vt:lpstr>Slide 7</vt:lpstr>
      <vt:lpstr>Slide 8</vt:lpstr>
      <vt:lpstr>Slide 9</vt:lpstr>
      <vt:lpstr>Slide 10</vt:lpstr>
      <vt:lpstr>Health Care Delivery</vt:lpstr>
      <vt:lpstr>Slide 12</vt:lpstr>
      <vt:lpstr>INDIAN RAILWAYS</vt:lpstr>
      <vt:lpstr>STAKE HOLDERS – A SEAMLESS INTEGRATION</vt:lpstr>
      <vt:lpstr>INTEGRATION - OCCUPATIONAL  </vt:lpstr>
      <vt:lpstr>INTEGRATION - PREVENTIVE AND PROMOTIVE  </vt:lpstr>
      <vt:lpstr>INTEGRATION - CURATIVE </vt:lpstr>
      <vt:lpstr>INTEGRATION - ADMINISTRATIVE  </vt:lpstr>
      <vt:lpstr>INTEGRATION ADMINISTRATIVE </vt:lpstr>
      <vt:lpstr>PARTNERSHIPS</vt:lpstr>
      <vt:lpstr>Areas  for Collecting Scientific Evidence</vt:lpstr>
      <vt:lpstr>Areas  for Collecting Scientific Evidence</vt:lpstr>
      <vt:lpstr>Slide 23</vt:lpstr>
      <vt:lpstr>MANDAY LOSS DUE TO ILLNESS</vt:lpstr>
      <vt:lpstr>Impact of Preventive Health Care on Indian Industry and Economy</vt:lpstr>
      <vt:lpstr>Man days lost owing to sickness</vt:lpstr>
      <vt:lpstr>Sickness Absenteeism, Morbidity and Workplace Injuries among Iron and Steel workers - A Cross Sectional Study from Karnataka, Southern In Publication: Australasian Medical Journal (Online) Author: Manjunatha, R Date published: February 22, 2011   </vt:lpstr>
      <vt:lpstr>Chartered Institute of Personnel and development cipd.co.uk  ABSENCE MANAGEMENT Annual survey report 2010 </vt:lpstr>
      <vt:lpstr>MANDAY LOSS DUE TO ILLNESS</vt:lpstr>
      <vt:lpstr>WORK DAY LOSS IN INJURY</vt:lpstr>
      <vt:lpstr> PME - UNFIT  ON INDIAN RAILWAYS (Period of study – April 2009 to March 2010) </vt:lpstr>
      <vt:lpstr>SWISS RAILWAYS  2011 -periodic examinations : Total of all examinations (all clients), of that part fit, limited fit and unfit  3.65%  ARE  UNFIT  OF  TOTAL  PME</vt:lpstr>
      <vt:lpstr>Slide 33</vt:lpstr>
      <vt:lpstr>UNFIT FOR ALL JOBS DUE TO ILLNESS- WESTERN RAILWAYS 2000-2002</vt:lpstr>
      <vt:lpstr>UNFIT FOR ALL JOBS DUE TO ILLNESS- INDIAN RAILWAYS  2005-2007</vt:lpstr>
      <vt:lpstr>PRIMARY CAUSES FOR UNFIT FOR ALL JOBS DUE TO ILLNESS</vt:lpstr>
      <vt:lpstr>REASONS FOR UNFITNESS</vt:lpstr>
      <vt:lpstr>INJURED  ON DUTY</vt:lpstr>
      <vt:lpstr>National Commission on Macroeconomics and Health (NCMH), NCMH Background Papers- Burden of Disease in India,National Commission on Macroeconomics and Health Ministry of Health &amp; Family Welfare, Government of India, New Delhi September 2005, -Gururaj</vt:lpstr>
      <vt:lpstr>Slide 40</vt:lpstr>
      <vt:lpstr>Workers’ health: global plan of action Sixtieth World Health Assembly  </vt:lpstr>
      <vt:lpstr>Workers’ health: global plan of action Sixtieth World Health Assembly  </vt:lpstr>
      <vt:lpstr> Ned Tijdschr Geneeskd. 2011;155(48):A3880. [Patients on the collaboration between occupational and curative physicians]. [Article in Dutch] Plomp HN, Wisse A, Anema JK. Source VU Medisch Centrum, afd. Sociale Geneeskunde, Amsterdam, the Netherlands. hn.plomp@vumc.nl </vt:lpstr>
      <vt:lpstr>NEWER TECH. AND OCCUPATIONAL HEALTH</vt:lpstr>
      <vt:lpstr>“Directive Principles of State Policy”</vt:lpstr>
      <vt:lpstr>OSH</vt:lpstr>
      <vt:lpstr>Slide 47</vt:lpstr>
      <vt:lpstr>Slide 48</vt:lpstr>
      <vt:lpstr>Slide 49</vt:lpstr>
      <vt:lpstr>Slide 50</vt:lpstr>
      <vt:lpstr>Slide 51</vt:lpstr>
      <vt:lpstr>Slide 52</vt:lpstr>
      <vt:lpstr>Slide 53</vt:lpstr>
      <vt:lpstr>INTEGRATED OCCUPATIONAL HEALTH SERVICE</vt:lpstr>
      <vt:lpstr>THANKS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dc:description>May</dc:description>
  <cp:lastModifiedBy>Auditrium</cp:lastModifiedBy>
  <cp:revision>295</cp:revision>
  <dcterms:created xsi:type="dcterms:W3CDTF">2012-01-19T12:11:52Z</dcterms:created>
  <dcterms:modified xsi:type="dcterms:W3CDTF">2014-05-02T09:26:51Z</dcterms:modified>
</cp:coreProperties>
</file>