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8" r:id="rId2"/>
    <p:sldId id="316" r:id="rId3"/>
    <p:sldId id="284" r:id="rId4"/>
    <p:sldId id="280" r:id="rId5"/>
    <p:sldId id="317" r:id="rId6"/>
    <p:sldId id="306" r:id="rId7"/>
    <p:sldId id="304" r:id="rId8"/>
    <p:sldId id="300" r:id="rId9"/>
    <p:sldId id="302" r:id="rId10"/>
    <p:sldId id="307" r:id="rId11"/>
    <p:sldId id="311" r:id="rId12"/>
    <p:sldId id="308" r:id="rId13"/>
    <p:sldId id="309" r:id="rId14"/>
    <p:sldId id="312" r:id="rId15"/>
    <p:sldId id="323" r:id="rId16"/>
    <p:sldId id="285" r:id="rId17"/>
    <p:sldId id="313" r:id="rId18"/>
    <p:sldId id="272" r:id="rId19"/>
    <p:sldId id="263" r:id="rId20"/>
    <p:sldId id="262" r:id="rId21"/>
    <p:sldId id="273" r:id="rId22"/>
    <p:sldId id="267" r:id="rId23"/>
    <p:sldId id="260" r:id="rId24"/>
    <p:sldId id="269" r:id="rId25"/>
    <p:sldId id="310" r:id="rId26"/>
    <p:sldId id="315" r:id="rId27"/>
    <p:sldId id="322" r:id="rId28"/>
    <p:sldId id="287" r:id="rId29"/>
    <p:sldId id="321" r:id="rId30"/>
    <p:sldId id="289" r:id="rId31"/>
    <p:sldId id="292" r:id="rId32"/>
    <p:sldId id="318" r:id="rId33"/>
    <p:sldId id="320" r:id="rId34"/>
    <p:sldId id="276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8000"/>
    <a:srgbClr val="990000"/>
    <a:srgbClr val="006600"/>
    <a:srgbClr val="99FF99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-730" y="-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>
        <c:manualLayout>
          <c:layoutTarget val="inner"/>
          <c:xMode val="edge"/>
          <c:yMode val="edge"/>
          <c:x val="0.15274725274725387"/>
          <c:y val="3.7422037422037514E-2"/>
          <c:w val="0.84725270796258823"/>
          <c:h val="0.76908119818356269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6600"/>
            </a:solidFill>
            <a:ln w="31752">
              <a:solidFill>
                <a:srgbClr val="006600"/>
              </a:solidFill>
              <a:prstDash val="solid"/>
            </a:ln>
          </c:spPr>
          <c:dLbls>
            <c:dLbl>
              <c:idx val="0"/>
              <c:layout>
                <c:manualLayout>
                  <c:x val="6.0357869592143811E-3"/>
                  <c:y val="-2.546903859239822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3163319472706435E-3"/>
                  <c:y val="-1.700268947862993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6021852605503373E-4"/>
                  <c:y val="-1.670231035935322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7473458373883418E-3"/>
                  <c:y val="-1.134295713035870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6.3506369990268124E-3"/>
                  <c:y val="-7.111726774893923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8.4269662921348538E-3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6.8315933822878762E-3"/>
                  <c:y val="-9.6787207154661221E-3"/>
                </c:manualLayout>
              </c:layout>
              <c:dLblPos val="outEnd"/>
              <c:showVal val="1"/>
            </c:dLbl>
            <c:numFmt formatCode="General" sourceLinked="0"/>
            <c:spPr>
              <a:noFill/>
              <a:ln w="19164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trendline>
            <c:trendlineType val="exp"/>
          </c:trendline>
          <c:cat>
            <c:strRef>
              <c:f>Sheet1!$A$2:$A$9</c:f>
              <c:strCache>
                <c:ptCount val="8"/>
                <c:pt idx="0">
                  <c:v> 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 </c:v>
                </c:pt>
                <c:pt idx="5">
                  <c:v>2011-12</c:v>
                </c:pt>
                <c:pt idx="6">
                  <c:v>2012-13</c:v>
                </c:pt>
                <c:pt idx="7">
                  <c:v>2013-14 (May-13)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142950</c:v>
                </c:pt>
                <c:pt idx="1">
                  <c:v>269171</c:v>
                </c:pt>
                <c:pt idx="2">
                  <c:v>323218</c:v>
                </c:pt>
                <c:pt idx="3">
                  <c:v>329224</c:v>
                </c:pt>
                <c:pt idx="4">
                  <c:v>342696</c:v>
                </c:pt>
                <c:pt idx="5">
                  <c:v>408193</c:v>
                </c:pt>
                <c:pt idx="6">
                  <c:v>1822604</c:v>
                </c:pt>
                <c:pt idx="7">
                  <c:v>451350</c:v>
                </c:pt>
              </c:numCache>
            </c:numRef>
          </c:val>
        </c:ser>
        <c:dLbls/>
        <c:axId val="49308800"/>
        <c:axId val="49310720"/>
      </c:barChart>
      <c:catAx>
        <c:axId val="4930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Year</a:t>
                </a:r>
              </a:p>
            </c:rich>
          </c:tx>
          <c:layout>
            <c:manualLayout>
              <c:xMode val="edge"/>
              <c:yMode val="edge"/>
              <c:x val="0.55027347388028114"/>
              <c:y val="0.89673984099181048"/>
            </c:manualLayout>
          </c:layout>
          <c:spPr>
            <a:noFill/>
            <a:ln w="19164">
              <a:noFill/>
            </a:ln>
          </c:spPr>
        </c:title>
        <c:numFmt formatCode="General" sourceLinked="1"/>
        <c:tickLblPos val="nextTo"/>
        <c:spPr>
          <a:ln w="23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en-US"/>
          </a:p>
        </c:txPr>
        <c:crossAx val="49310720"/>
        <c:crosses val="autoZero"/>
        <c:auto val="1"/>
        <c:lblAlgn val="ctr"/>
        <c:lblOffset val="100"/>
        <c:tickLblSkip val="1"/>
        <c:tickMarkSkip val="1"/>
      </c:catAx>
      <c:valAx>
        <c:axId val="493107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No. of Person screened during year</a:t>
                </a:r>
              </a:p>
            </c:rich>
          </c:tx>
          <c:layout>
            <c:manualLayout>
              <c:xMode val="edge"/>
              <c:yMode val="edge"/>
              <c:x val="9.4185249744545441E-3"/>
              <c:y val="2.2479581356678241E-2"/>
            </c:manualLayout>
          </c:layout>
          <c:spPr>
            <a:noFill/>
            <a:ln w="19164">
              <a:noFill/>
            </a:ln>
          </c:spPr>
        </c:title>
        <c:numFmt formatCode="General" sourceLinked="1"/>
        <c:tickLblPos val="nextTo"/>
        <c:spPr>
          <a:ln w="23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4930880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02402-A7AE-4E49-9FB7-E14F38E168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1D56BD-E6EC-4C22-9AFC-A8D945D41B52}">
      <dgm:prSet phldrT="[Text]" custT="1"/>
      <dgm:spPr/>
      <dgm:t>
        <a:bodyPr/>
        <a:lstStyle/>
        <a:p>
          <a:r>
            <a:rPr lang="en-US" sz="2400" dirty="0" smtClean="0"/>
            <a:t>13</a:t>
          </a:r>
          <a:endParaRPr lang="en-US" sz="2400" dirty="0"/>
        </a:p>
      </dgm:t>
    </dgm:pt>
    <dgm:pt modelId="{851CF7E6-C0BA-4914-950A-28EC8A66B0A8}" type="parTrans" cxnId="{69D2C41D-3710-48AC-9148-E71F6D78F471}">
      <dgm:prSet/>
      <dgm:spPr/>
      <dgm:t>
        <a:bodyPr/>
        <a:lstStyle/>
        <a:p>
          <a:endParaRPr lang="en-US"/>
        </a:p>
      </dgm:t>
    </dgm:pt>
    <dgm:pt modelId="{177BBEC3-1919-4F38-9DCF-D9CAFC9B3E92}" type="sibTrans" cxnId="{69D2C41D-3710-48AC-9148-E71F6D78F471}">
      <dgm:prSet/>
      <dgm:spPr/>
      <dgm:t>
        <a:bodyPr/>
        <a:lstStyle/>
        <a:p>
          <a:endParaRPr lang="en-US"/>
        </a:p>
      </dgm:t>
    </dgm:pt>
    <dgm:pt modelId="{0EC2D6E4-7DC2-41FB-9A17-2D5B8E021BAE}">
      <dgm:prSet phldrT="[Text]" custT="1"/>
      <dgm:spPr/>
      <dgm:t>
        <a:bodyPr/>
        <a:lstStyle/>
        <a:p>
          <a:r>
            <a:rPr lang="en-US" sz="2400" dirty="0" smtClean="0"/>
            <a:t>38</a:t>
          </a:r>
          <a:endParaRPr lang="en-US" sz="2400" dirty="0"/>
        </a:p>
      </dgm:t>
    </dgm:pt>
    <dgm:pt modelId="{771272A0-8FF5-45B3-8FC8-752EEF374890}" type="parTrans" cxnId="{F3F7AA65-E9BA-42BB-A35A-502C1B1DBBDA}">
      <dgm:prSet/>
      <dgm:spPr/>
      <dgm:t>
        <a:bodyPr/>
        <a:lstStyle/>
        <a:p>
          <a:endParaRPr lang="en-US"/>
        </a:p>
      </dgm:t>
    </dgm:pt>
    <dgm:pt modelId="{DC12E7D2-F45D-45C1-8279-AA07C4B30B03}" type="sibTrans" cxnId="{F3F7AA65-E9BA-42BB-A35A-502C1B1DBBDA}">
      <dgm:prSet/>
      <dgm:spPr/>
      <dgm:t>
        <a:bodyPr/>
        <a:lstStyle/>
        <a:p>
          <a:endParaRPr lang="en-US"/>
        </a:p>
      </dgm:t>
    </dgm:pt>
    <dgm:pt modelId="{114CC6FD-A701-4B37-9E92-D295375F06BF}">
      <dgm:prSet phldrT="[Text]" custT="1"/>
      <dgm:spPr/>
      <dgm:t>
        <a:bodyPr/>
        <a:lstStyle/>
        <a:p>
          <a:endParaRPr lang="en-US" sz="6000" dirty="0" smtClean="0"/>
        </a:p>
        <a:p>
          <a:r>
            <a:rPr lang="en-US" sz="2000" dirty="0" smtClean="0"/>
            <a:t>2</a:t>
          </a:r>
          <a:endParaRPr lang="en-US" sz="2000" dirty="0"/>
        </a:p>
      </dgm:t>
    </dgm:pt>
    <dgm:pt modelId="{C2B0514F-47EE-47A4-BEA8-E55708C42F10}" type="parTrans" cxnId="{0DEC6BFF-446B-4F9A-8B55-D4AF328F2E7E}">
      <dgm:prSet/>
      <dgm:spPr/>
      <dgm:t>
        <a:bodyPr/>
        <a:lstStyle/>
        <a:p>
          <a:endParaRPr lang="en-US"/>
        </a:p>
      </dgm:t>
    </dgm:pt>
    <dgm:pt modelId="{0B6FBB8C-B763-4741-BB80-CE1334B413E1}" type="sibTrans" cxnId="{0DEC6BFF-446B-4F9A-8B55-D4AF328F2E7E}">
      <dgm:prSet/>
      <dgm:spPr/>
      <dgm:t>
        <a:bodyPr/>
        <a:lstStyle/>
        <a:p>
          <a:endParaRPr lang="en-US"/>
        </a:p>
      </dgm:t>
    </dgm:pt>
    <dgm:pt modelId="{2409FF8D-1186-42AF-8F9B-8E8D1FBDF771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dirty="0" smtClean="0"/>
            <a:t>16</a:t>
          </a:r>
          <a:endParaRPr lang="en-US" sz="2000" dirty="0"/>
        </a:p>
      </dgm:t>
    </dgm:pt>
    <dgm:pt modelId="{D1A8305E-1A41-45EF-9769-34DC3439B4CF}" type="parTrans" cxnId="{7217E2E9-48D3-47F8-855D-E03C8AF8A90F}">
      <dgm:prSet/>
      <dgm:spPr/>
      <dgm:t>
        <a:bodyPr/>
        <a:lstStyle/>
        <a:p>
          <a:endParaRPr lang="en-US"/>
        </a:p>
      </dgm:t>
    </dgm:pt>
    <dgm:pt modelId="{ED4A85D2-D2FE-47A5-90D9-55707DD3AB49}" type="sibTrans" cxnId="{7217E2E9-48D3-47F8-855D-E03C8AF8A90F}">
      <dgm:prSet/>
      <dgm:spPr/>
      <dgm:t>
        <a:bodyPr/>
        <a:lstStyle/>
        <a:p>
          <a:endParaRPr lang="en-US"/>
        </a:p>
      </dgm:t>
    </dgm:pt>
    <dgm:pt modelId="{FF4E974B-A571-4586-8008-549BD30D4537}" type="pres">
      <dgm:prSet presAssocID="{5EC02402-A7AE-4E49-9FB7-E14F38E168CF}" presName="compositeShape" presStyleCnt="0">
        <dgm:presLayoutVars>
          <dgm:chMax val="7"/>
          <dgm:dir/>
          <dgm:resizeHandles val="exact"/>
        </dgm:presLayoutVars>
      </dgm:prSet>
      <dgm:spPr/>
    </dgm:pt>
    <dgm:pt modelId="{079A7D5A-437D-43BE-8C64-BB6C01A1229E}" type="pres">
      <dgm:prSet presAssocID="{3A1D56BD-E6EC-4C22-9AFC-A8D945D41B52}" presName="circ1" presStyleLbl="vennNode1" presStyleIdx="0" presStyleCnt="4" custScaleX="129553" custScaleY="131302" custLinFactNeighborX="-44654" custLinFactNeighborY="-2083"/>
      <dgm:spPr/>
      <dgm:t>
        <a:bodyPr/>
        <a:lstStyle/>
        <a:p>
          <a:endParaRPr lang="en-IN"/>
        </a:p>
      </dgm:t>
    </dgm:pt>
    <dgm:pt modelId="{4A1EFC3A-1B8F-48E0-917F-84017BDA9B6A}" type="pres">
      <dgm:prSet presAssocID="{3A1D56BD-E6EC-4C22-9AFC-A8D945D41B5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B23D3A-FECD-43CC-A51E-BACA44A2B361}" type="pres">
      <dgm:prSet presAssocID="{0EC2D6E4-7DC2-41FB-9A17-2D5B8E021BAE}" presName="circ2" presStyleLbl="vennNode1" presStyleIdx="1" presStyleCnt="4" custScaleX="194065" custScaleY="75342" custLinFactNeighborX="3480" custLinFactNeighborY="44480"/>
      <dgm:spPr/>
      <dgm:t>
        <a:bodyPr/>
        <a:lstStyle/>
        <a:p>
          <a:endParaRPr lang="en-IN"/>
        </a:p>
      </dgm:t>
    </dgm:pt>
    <dgm:pt modelId="{26B75F54-1269-4643-9168-777308D2E321}" type="pres">
      <dgm:prSet presAssocID="{0EC2D6E4-7DC2-41FB-9A17-2D5B8E021B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FC81D5-FE33-4C7A-9E23-190DC0D4B635}" type="pres">
      <dgm:prSet presAssocID="{114CC6FD-A701-4B37-9E92-D295375F06BF}" presName="circ3" presStyleLbl="vennNode1" presStyleIdx="2" presStyleCnt="4" custScaleX="81319" custScaleY="151767" custLinFactNeighborX="6763" custLinFactNeighborY="-4440"/>
      <dgm:spPr/>
      <dgm:t>
        <a:bodyPr/>
        <a:lstStyle/>
        <a:p>
          <a:endParaRPr lang="en-IN"/>
        </a:p>
      </dgm:t>
    </dgm:pt>
    <dgm:pt modelId="{2110FA9C-0C90-4DE4-BCA3-34B0BADFC436}" type="pres">
      <dgm:prSet presAssocID="{114CC6FD-A701-4B37-9E92-D295375F06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B4A0BC-EA47-4584-9A89-50670A077AB1}" type="pres">
      <dgm:prSet presAssocID="{2409FF8D-1186-42AF-8F9B-8E8D1FBDF771}" presName="circ4" presStyleLbl="vennNode1" presStyleIdx="3" presStyleCnt="4" custScaleX="139175" custScaleY="120040" custLinFactNeighborX="2999" custLinFactNeighborY="34916"/>
      <dgm:spPr/>
      <dgm:t>
        <a:bodyPr/>
        <a:lstStyle/>
        <a:p>
          <a:endParaRPr lang="en-US"/>
        </a:p>
      </dgm:t>
    </dgm:pt>
    <dgm:pt modelId="{9B14C652-0CF8-40A1-9544-22CAC3E78627}" type="pres">
      <dgm:prSet presAssocID="{2409FF8D-1186-42AF-8F9B-8E8D1FBDF77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93EC2-3C6B-40B6-A2A5-9A2A3288949A}" type="presOf" srcId="{3A1D56BD-E6EC-4C22-9AFC-A8D945D41B52}" destId="{4A1EFC3A-1B8F-48E0-917F-84017BDA9B6A}" srcOrd="1" destOrd="0" presId="urn:microsoft.com/office/officeart/2005/8/layout/venn1"/>
    <dgm:cxn modelId="{51A2A153-C062-4EBA-BA80-E70542AE0025}" type="presOf" srcId="{114CC6FD-A701-4B37-9E92-D295375F06BF}" destId="{6AFC81D5-FE33-4C7A-9E23-190DC0D4B635}" srcOrd="0" destOrd="0" presId="urn:microsoft.com/office/officeart/2005/8/layout/venn1"/>
    <dgm:cxn modelId="{69D2C41D-3710-48AC-9148-E71F6D78F471}" srcId="{5EC02402-A7AE-4E49-9FB7-E14F38E168CF}" destId="{3A1D56BD-E6EC-4C22-9AFC-A8D945D41B52}" srcOrd="0" destOrd="0" parTransId="{851CF7E6-C0BA-4914-950A-28EC8A66B0A8}" sibTransId="{177BBEC3-1919-4F38-9DCF-D9CAFC9B3E92}"/>
    <dgm:cxn modelId="{485A5174-F273-476A-A25A-E82D570E19F0}" type="presOf" srcId="{2409FF8D-1186-42AF-8F9B-8E8D1FBDF771}" destId="{D2B4A0BC-EA47-4584-9A89-50670A077AB1}" srcOrd="0" destOrd="0" presId="urn:microsoft.com/office/officeart/2005/8/layout/venn1"/>
    <dgm:cxn modelId="{F97A7924-4E0E-4D28-9F1C-88641F3A12AD}" type="presOf" srcId="{2409FF8D-1186-42AF-8F9B-8E8D1FBDF771}" destId="{9B14C652-0CF8-40A1-9544-22CAC3E78627}" srcOrd="1" destOrd="0" presId="urn:microsoft.com/office/officeart/2005/8/layout/venn1"/>
    <dgm:cxn modelId="{7217E2E9-48D3-47F8-855D-E03C8AF8A90F}" srcId="{5EC02402-A7AE-4E49-9FB7-E14F38E168CF}" destId="{2409FF8D-1186-42AF-8F9B-8E8D1FBDF771}" srcOrd="3" destOrd="0" parTransId="{D1A8305E-1A41-45EF-9769-34DC3439B4CF}" sibTransId="{ED4A85D2-D2FE-47A5-90D9-55707DD3AB49}"/>
    <dgm:cxn modelId="{DC7E431A-8416-4F1A-BC20-041EE3F29702}" type="presOf" srcId="{5EC02402-A7AE-4E49-9FB7-E14F38E168CF}" destId="{FF4E974B-A571-4586-8008-549BD30D4537}" srcOrd="0" destOrd="0" presId="urn:microsoft.com/office/officeart/2005/8/layout/venn1"/>
    <dgm:cxn modelId="{F3F7AA65-E9BA-42BB-A35A-502C1B1DBBDA}" srcId="{5EC02402-A7AE-4E49-9FB7-E14F38E168CF}" destId="{0EC2D6E4-7DC2-41FB-9A17-2D5B8E021BAE}" srcOrd="1" destOrd="0" parTransId="{771272A0-8FF5-45B3-8FC8-752EEF374890}" sibTransId="{DC12E7D2-F45D-45C1-8279-AA07C4B30B03}"/>
    <dgm:cxn modelId="{9BA4A1D7-B2C0-4379-830A-8915DC5B8DB5}" type="presOf" srcId="{0EC2D6E4-7DC2-41FB-9A17-2D5B8E021BAE}" destId="{B3B23D3A-FECD-43CC-A51E-BACA44A2B361}" srcOrd="0" destOrd="0" presId="urn:microsoft.com/office/officeart/2005/8/layout/venn1"/>
    <dgm:cxn modelId="{0DEC6BFF-446B-4F9A-8B55-D4AF328F2E7E}" srcId="{5EC02402-A7AE-4E49-9FB7-E14F38E168CF}" destId="{114CC6FD-A701-4B37-9E92-D295375F06BF}" srcOrd="2" destOrd="0" parTransId="{C2B0514F-47EE-47A4-BEA8-E55708C42F10}" sibTransId="{0B6FBB8C-B763-4741-BB80-CE1334B413E1}"/>
    <dgm:cxn modelId="{759D1E45-9B3C-4DD8-ADEC-CF9F4D20B1C9}" type="presOf" srcId="{3A1D56BD-E6EC-4C22-9AFC-A8D945D41B52}" destId="{079A7D5A-437D-43BE-8C64-BB6C01A1229E}" srcOrd="0" destOrd="0" presId="urn:microsoft.com/office/officeart/2005/8/layout/venn1"/>
    <dgm:cxn modelId="{12604CD5-4CC5-47EC-BA60-D1E8C1D4407F}" type="presOf" srcId="{0EC2D6E4-7DC2-41FB-9A17-2D5B8E021BAE}" destId="{26B75F54-1269-4643-9168-777308D2E321}" srcOrd="1" destOrd="0" presId="urn:microsoft.com/office/officeart/2005/8/layout/venn1"/>
    <dgm:cxn modelId="{4861A21F-67CB-4324-A315-D775A7CDB01A}" type="presOf" srcId="{114CC6FD-A701-4B37-9E92-D295375F06BF}" destId="{2110FA9C-0C90-4DE4-BCA3-34B0BADFC436}" srcOrd="1" destOrd="0" presId="urn:microsoft.com/office/officeart/2005/8/layout/venn1"/>
    <dgm:cxn modelId="{407BE8EF-0463-455D-84C7-7D77F3F802CA}" type="presParOf" srcId="{FF4E974B-A571-4586-8008-549BD30D4537}" destId="{079A7D5A-437D-43BE-8C64-BB6C01A1229E}" srcOrd="0" destOrd="0" presId="urn:microsoft.com/office/officeart/2005/8/layout/venn1"/>
    <dgm:cxn modelId="{8E4A1FD9-94E0-4A03-8D13-D671BC367979}" type="presParOf" srcId="{FF4E974B-A571-4586-8008-549BD30D4537}" destId="{4A1EFC3A-1B8F-48E0-917F-84017BDA9B6A}" srcOrd="1" destOrd="0" presId="urn:microsoft.com/office/officeart/2005/8/layout/venn1"/>
    <dgm:cxn modelId="{EB67EF5D-26DF-416C-A0DF-EE2154401CE3}" type="presParOf" srcId="{FF4E974B-A571-4586-8008-549BD30D4537}" destId="{B3B23D3A-FECD-43CC-A51E-BACA44A2B361}" srcOrd="2" destOrd="0" presId="urn:microsoft.com/office/officeart/2005/8/layout/venn1"/>
    <dgm:cxn modelId="{B98B9F02-DCC2-4C4B-BB64-657CA41FDF54}" type="presParOf" srcId="{FF4E974B-A571-4586-8008-549BD30D4537}" destId="{26B75F54-1269-4643-9168-777308D2E321}" srcOrd="3" destOrd="0" presId="urn:microsoft.com/office/officeart/2005/8/layout/venn1"/>
    <dgm:cxn modelId="{3E01346A-47B8-48D9-968B-649333CD0F5B}" type="presParOf" srcId="{FF4E974B-A571-4586-8008-549BD30D4537}" destId="{6AFC81D5-FE33-4C7A-9E23-190DC0D4B635}" srcOrd="4" destOrd="0" presId="urn:microsoft.com/office/officeart/2005/8/layout/venn1"/>
    <dgm:cxn modelId="{A8C84751-4D03-44A5-B951-038D1BEF0B24}" type="presParOf" srcId="{FF4E974B-A571-4586-8008-549BD30D4537}" destId="{2110FA9C-0C90-4DE4-BCA3-34B0BADFC436}" srcOrd="5" destOrd="0" presId="urn:microsoft.com/office/officeart/2005/8/layout/venn1"/>
    <dgm:cxn modelId="{95FBD77C-8DDB-45BC-902F-245741C64812}" type="presParOf" srcId="{FF4E974B-A571-4586-8008-549BD30D4537}" destId="{D2B4A0BC-EA47-4584-9A89-50670A077AB1}" srcOrd="6" destOrd="0" presId="urn:microsoft.com/office/officeart/2005/8/layout/venn1"/>
    <dgm:cxn modelId="{DD12610E-C9ED-4BC5-8DFB-F608DE5048B6}" type="presParOf" srcId="{FF4E974B-A571-4586-8008-549BD30D4537}" destId="{9B14C652-0CF8-40A1-9544-22CAC3E7862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1688E-7A15-4590-BBF8-871F0208526E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3DE21E6-2A38-4897-AAB1-8854673A5AC2}">
      <dgm:prSet phldrT="[Text]"/>
      <dgm:spPr/>
      <dgm:t>
        <a:bodyPr/>
        <a:lstStyle/>
        <a:p>
          <a:r>
            <a:rPr lang="en-US" dirty="0" smtClean="0">
              <a:latin typeface="Cambria" pitchFamily="18" charset="0"/>
            </a:rPr>
            <a:t>2006</a:t>
          </a:r>
          <a:endParaRPr lang="en-US" dirty="0">
            <a:latin typeface="Cambria" pitchFamily="18" charset="0"/>
          </a:endParaRPr>
        </a:p>
      </dgm:t>
    </dgm:pt>
    <dgm:pt modelId="{4EB1A895-6645-4407-9061-687CADEEC457}" type="parTrans" cxnId="{61D9EDB0-1D1A-498B-893D-C047CE4CB26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AA2F000-C8C8-4532-A46A-A7A2D21EC063}" type="sibTrans" cxnId="{61D9EDB0-1D1A-498B-893D-C047CE4CB26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FDDABEA-7D1A-47DA-8E11-1035FF49E22F}">
      <dgm:prSet phldrT="[Text]" custT="1"/>
      <dgm:spPr/>
      <dgm:t>
        <a:bodyPr/>
        <a:lstStyle/>
        <a:p>
          <a:r>
            <a:rPr lang="en-US" sz="2300" dirty="0" smtClean="0">
              <a:latin typeface="+mn-lt"/>
            </a:rPr>
            <a:t>Program started in 5 districts of South Gujarat on PPP basis</a:t>
          </a:r>
          <a:endParaRPr lang="en-US" sz="2300" dirty="0">
            <a:latin typeface="+mn-lt"/>
          </a:endParaRPr>
        </a:p>
      </dgm:t>
    </dgm:pt>
    <dgm:pt modelId="{6FDF8B26-9003-41AC-AE33-7F76A0E938E0}" type="parTrans" cxnId="{51226243-4706-4CC7-8C1C-CB65BC0D5D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4BC582A-642B-4A4E-93C8-B8CABDCDD032}" type="sibTrans" cxnId="{51226243-4706-4CC7-8C1C-CB65BC0D5D8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E9DAA36-C027-48A6-84DE-EA8236B8B462}">
      <dgm:prSet phldrT="[Text]"/>
      <dgm:spPr/>
      <dgm:t>
        <a:bodyPr/>
        <a:lstStyle/>
        <a:p>
          <a:r>
            <a:rPr lang="en-US" dirty="0" smtClean="0">
              <a:latin typeface="Cambria" pitchFamily="18" charset="0"/>
            </a:rPr>
            <a:t>2008</a:t>
          </a:r>
          <a:endParaRPr lang="en-US" dirty="0">
            <a:latin typeface="Cambria" pitchFamily="18" charset="0"/>
          </a:endParaRPr>
        </a:p>
      </dgm:t>
    </dgm:pt>
    <dgm:pt modelId="{6908A47E-EB3B-4FAF-A612-9336B7EA933C}" type="parTrans" cxnId="{921FC62E-8384-4573-BBFD-0101ACAB29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EAD5EEC-9DE8-4D22-BC8A-F7CC07258C42}" type="sibTrans" cxnId="{921FC62E-8384-4573-BBFD-0101ACAB293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02F80F0-141D-450C-80B5-D033BB495A58}">
      <dgm:prSet phldrT="[Text]" custT="1"/>
      <dgm:spPr/>
      <dgm:t>
        <a:bodyPr/>
        <a:lstStyle/>
        <a:p>
          <a:r>
            <a:rPr lang="en-US" sz="2300" dirty="0" smtClean="0">
              <a:latin typeface="+mn-lt"/>
            </a:rPr>
            <a:t>Extended to remaining 7 tribal districts of Gujarat </a:t>
          </a:r>
          <a:endParaRPr lang="en-US" sz="2300" dirty="0">
            <a:latin typeface="+mn-lt"/>
          </a:endParaRPr>
        </a:p>
      </dgm:t>
    </dgm:pt>
    <dgm:pt modelId="{19E708CC-0929-40A2-828B-6A94A2A00DE8}" type="parTrans" cxnId="{C3D59AF8-C5F1-4A6E-8533-E014981B1AD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711E634-7FBC-4493-9132-3C8AAB740063}" type="sibTrans" cxnId="{C3D59AF8-C5F1-4A6E-8533-E014981B1AD0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F69C9A9-028E-4185-B7F2-60913C02592F}">
      <dgm:prSet phldrT="[Text]"/>
      <dgm:spPr/>
      <dgm:t>
        <a:bodyPr/>
        <a:lstStyle/>
        <a:p>
          <a:r>
            <a:rPr lang="en-US" dirty="0" smtClean="0">
              <a:latin typeface="Cambria" pitchFamily="18" charset="0"/>
            </a:rPr>
            <a:t>2011</a:t>
          </a:r>
          <a:endParaRPr lang="en-US" dirty="0">
            <a:latin typeface="Cambria" pitchFamily="18" charset="0"/>
          </a:endParaRPr>
        </a:p>
      </dgm:t>
    </dgm:pt>
    <dgm:pt modelId="{626C29E4-AEDF-400A-95FB-BC6495F4FA28}" type="parTrans" cxnId="{525173DE-5F18-4725-8310-B95F6B35432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EA46A80-ADE8-489D-80A6-E783E8E4DD34}" type="sibTrans" cxnId="{525173DE-5F18-4725-8310-B95F6B35432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57DC3B9-473B-482D-80C9-DCBF13B8BCE2}">
      <dgm:prSet phldrT="[Text]" custT="1"/>
      <dgm:spPr/>
      <dgm:t>
        <a:bodyPr/>
        <a:lstStyle/>
        <a:p>
          <a:r>
            <a:rPr lang="en-US" sz="2300" b="1" dirty="0" smtClean="0">
              <a:solidFill>
                <a:srgbClr val="FF0000"/>
              </a:solidFill>
              <a:latin typeface="+mn-lt"/>
            </a:rPr>
            <a:t>Gujarat Sickle Cell Anemia Control Society  formed to integrate efforts by different departments</a:t>
          </a:r>
          <a:endParaRPr lang="en-US" sz="2300" b="1" dirty="0">
            <a:solidFill>
              <a:srgbClr val="FF0000"/>
            </a:solidFill>
            <a:latin typeface="+mn-lt"/>
          </a:endParaRPr>
        </a:p>
      </dgm:t>
    </dgm:pt>
    <dgm:pt modelId="{1565D531-45E6-4F03-BB17-986D546319CA}" type="parTrans" cxnId="{6BDDDE67-2DC7-441E-B469-0553234621F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C7A5FA9-59F1-4AA9-A2A0-6384A586B492}" type="sibTrans" cxnId="{6BDDDE67-2DC7-441E-B469-0553234621F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ABD4D-93BD-4D94-BB14-B878D4BA4394}">
      <dgm:prSet/>
      <dgm:spPr/>
      <dgm:t>
        <a:bodyPr/>
        <a:lstStyle/>
        <a:p>
          <a:r>
            <a:rPr lang="en-US" dirty="0" smtClean="0">
              <a:latin typeface="Cambria" pitchFamily="18" charset="0"/>
            </a:rPr>
            <a:t>2012</a:t>
          </a:r>
          <a:endParaRPr lang="en-US" dirty="0">
            <a:latin typeface="Cambria" pitchFamily="18" charset="0"/>
          </a:endParaRPr>
        </a:p>
      </dgm:t>
    </dgm:pt>
    <dgm:pt modelId="{57DC4C5F-6A19-40D2-BA47-3BF35AD8A49E}" type="parTrans" cxnId="{1C2BFF73-444C-40F3-A4BD-DB2494641AF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DDEC29E-33C9-48E8-A6FC-69F76FDE3D88}" type="sibTrans" cxnId="{1C2BFF73-444C-40F3-A4BD-DB2494641AF3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DFD2A73-A1C8-4FF9-851F-FD7B38CFF5EB}" type="pres">
      <dgm:prSet presAssocID="{3021688E-7A15-4590-BBF8-871F02085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965CB-6952-454C-9038-6AE587880465}" type="pres">
      <dgm:prSet presAssocID="{F3DE21E6-2A38-4897-AAB1-8854673A5AC2}" presName="linNode" presStyleCnt="0"/>
      <dgm:spPr/>
      <dgm:t>
        <a:bodyPr/>
        <a:lstStyle/>
        <a:p>
          <a:endParaRPr lang="en-US"/>
        </a:p>
      </dgm:t>
    </dgm:pt>
    <dgm:pt modelId="{9B446F1F-E8C7-4877-977E-4E82518C72C6}" type="pres">
      <dgm:prSet presAssocID="{F3DE21E6-2A38-4897-AAB1-8854673A5AC2}" presName="parentText" presStyleLbl="node1" presStyleIdx="0" presStyleCnt="4" custLinFactNeighborX="-2694" custLinFactNeighborY="22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CCA2C-E013-48E6-A4A7-DC26501C3899}" type="pres">
      <dgm:prSet presAssocID="{F3DE21E6-2A38-4897-AAB1-8854673A5AC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D89C5-A192-40AA-8C27-BA1AB6E92461}" type="pres">
      <dgm:prSet presAssocID="{DAA2F000-C8C8-4532-A46A-A7A2D21EC063}" presName="sp" presStyleCnt="0"/>
      <dgm:spPr/>
      <dgm:t>
        <a:bodyPr/>
        <a:lstStyle/>
        <a:p>
          <a:endParaRPr lang="en-US"/>
        </a:p>
      </dgm:t>
    </dgm:pt>
    <dgm:pt modelId="{134B1A4C-9041-4C41-80F3-4576B9FFAFD5}" type="pres">
      <dgm:prSet presAssocID="{0E9DAA36-C027-48A6-84DE-EA8236B8B462}" presName="linNode" presStyleCnt="0"/>
      <dgm:spPr/>
      <dgm:t>
        <a:bodyPr/>
        <a:lstStyle/>
        <a:p>
          <a:endParaRPr lang="en-US"/>
        </a:p>
      </dgm:t>
    </dgm:pt>
    <dgm:pt modelId="{0A6D725F-4E2C-42F0-8954-FD08C4B4C9D9}" type="pres">
      <dgm:prSet presAssocID="{0E9DAA36-C027-48A6-84DE-EA8236B8B46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4384B-A044-48B0-82A3-702E878EC06D}" type="pres">
      <dgm:prSet presAssocID="{0E9DAA36-C027-48A6-84DE-EA8236B8B46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5D9E-6E7B-4EB6-84DB-C1D8CECC0044}" type="pres">
      <dgm:prSet presAssocID="{BEAD5EEC-9DE8-4D22-BC8A-F7CC07258C42}" presName="sp" presStyleCnt="0"/>
      <dgm:spPr/>
      <dgm:t>
        <a:bodyPr/>
        <a:lstStyle/>
        <a:p>
          <a:endParaRPr lang="en-US"/>
        </a:p>
      </dgm:t>
    </dgm:pt>
    <dgm:pt modelId="{CF07C386-988E-45C4-B253-BE1888ECB8EE}" type="pres">
      <dgm:prSet presAssocID="{7F69C9A9-028E-4185-B7F2-60913C02592F}" presName="linNode" presStyleCnt="0"/>
      <dgm:spPr/>
      <dgm:t>
        <a:bodyPr/>
        <a:lstStyle/>
        <a:p>
          <a:endParaRPr lang="en-US"/>
        </a:p>
      </dgm:t>
    </dgm:pt>
    <dgm:pt modelId="{5E1A972B-8D6A-4091-A092-33072AB855CA}" type="pres">
      <dgm:prSet presAssocID="{7F69C9A9-028E-4185-B7F2-60913C02592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56404-6AAC-4945-829E-9049BF28F92E}" type="pres">
      <dgm:prSet presAssocID="{7F69C9A9-028E-4185-B7F2-60913C02592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78555-5444-4E27-92D9-D834BF37B796}" type="pres">
      <dgm:prSet presAssocID="{AEA46A80-ADE8-489D-80A6-E783E8E4DD34}" presName="sp" presStyleCnt="0"/>
      <dgm:spPr/>
      <dgm:t>
        <a:bodyPr/>
        <a:lstStyle/>
        <a:p>
          <a:endParaRPr lang="en-US"/>
        </a:p>
      </dgm:t>
    </dgm:pt>
    <dgm:pt modelId="{33094935-44EC-49FF-87C4-9CF033B13680}" type="pres">
      <dgm:prSet presAssocID="{A5AABD4D-93BD-4D94-BB14-B878D4BA4394}" presName="linNode" presStyleCnt="0"/>
      <dgm:spPr/>
      <dgm:t>
        <a:bodyPr/>
        <a:lstStyle/>
        <a:p>
          <a:endParaRPr lang="en-US"/>
        </a:p>
      </dgm:t>
    </dgm:pt>
    <dgm:pt modelId="{B9EFE00E-B560-4BFB-A86B-9B553791B9EE}" type="pres">
      <dgm:prSet presAssocID="{A5AABD4D-93BD-4D94-BB14-B878D4BA439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FC62E-8384-4573-BBFD-0101ACAB2934}" srcId="{3021688E-7A15-4590-BBF8-871F0208526E}" destId="{0E9DAA36-C027-48A6-84DE-EA8236B8B462}" srcOrd="1" destOrd="0" parTransId="{6908A47E-EB3B-4FAF-A612-9336B7EA933C}" sibTransId="{BEAD5EEC-9DE8-4D22-BC8A-F7CC07258C42}"/>
    <dgm:cxn modelId="{525173DE-5F18-4725-8310-B95F6B354322}" srcId="{3021688E-7A15-4590-BBF8-871F0208526E}" destId="{7F69C9A9-028E-4185-B7F2-60913C02592F}" srcOrd="2" destOrd="0" parTransId="{626C29E4-AEDF-400A-95FB-BC6495F4FA28}" sibTransId="{AEA46A80-ADE8-489D-80A6-E783E8E4DD34}"/>
    <dgm:cxn modelId="{51226243-4706-4CC7-8C1C-CB65BC0D5D83}" srcId="{F3DE21E6-2A38-4897-AAB1-8854673A5AC2}" destId="{8FDDABEA-7D1A-47DA-8E11-1035FF49E22F}" srcOrd="0" destOrd="0" parTransId="{6FDF8B26-9003-41AC-AE33-7F76A0E938E0}" sibTransId="{44BC582A-642B-4A4E-93C8-B8CABDCDD032}"/>
    <dgm:cxn modelId="{E65BC281-D887-43CC-B63B-AF05072E4790}" type="presOf" srcId="{F3DE21E6-2A38-4897-AAB1-8854673A5AC2}" destId="{9B446F1F-E8C7-4877-977E-4E82518C72C6}" srcOrd="0" destOrd="0" presId="urn:microsoft.com/office/officeart/2005/8/layout/vList5"/>
    <dgm:cxn modelId="{5BED356F-7A66-4C25-A44D-6BC7DFB4489D}" type="presOf" srcId="{7F69C9A9-028E-4185-B7F2-60913C02592F}" destId="{5E1A972B-8D6A-4091-A092-33072AB855CA}" srcOrd="0" destOrd="0" presId="urn:microsoft.com/office/officeart/2005/8/layout/vList5"/>
    <dgm:cxn modelId="{9C978A38-EEEF-4E2B-AD23-1EAA83B709A0}" type="presOf" srcId="{A5AABD4D-93BD-4D94-BB14-B878D4BA4394}" destId="{B9EFE00E-B560-4BFB-A86B-9B553791B9EE}" srcOrd="0" destOrd="0" presId="urn:microsoft.com/office/officeart/2005/8/layout/vList5"/>
    <dgm:cxn modelId="{61D9EDB0-1D1A-498B-893D-C047CE4CB26F}" srcId="{3021688E-7A15-4590-BBF8-871F0208526E}" destId="{F3DE21E6-2A38-4897-AAB1-8854673A5AC2}" srcOrd="0" destOrd="0" parTransId="{4EB1A895-6645-4407-9061-687CADEEC457}" sibTransId="{DAA2F000-C8C8-4532-A46A-A7A2D21EC063}"/>
    <dgm:cxn modelId="{C3D59AF8-C5F1-4A6E-8533-E014981B1AD0}" srcId="{0E9DAA36-C027-48A6-84DE-EA8236B8B462}" destId="{C02F80F0-141D-450C-80B5-D033BB495A58}" srcOrd="0" destOrd="0" parTransId="{19E708CC-0929-40A2-828B-6A94A2A00DE8}" sibTransId="{C711E634-7FBC-4493-9132-3C8AAB740063}"/>
    <dgm:cxn modelId="{8A1E628A-2E10-4106-BCF9-708DA16F52AD}" type="presOf" srcId="{8FDDABEA-7D1A-47DA-8E11-1035FF49E22F}" destId="{1B9CCA2C-E013-48E6-A4A7-DC26501C3899}" srcOrd="0" destOrd="0" presId="urn:microsoft.com/office/officeart/2005/8/layout/vList5"/>
    <dgm:cxn modelId="{2A253BB5-F46F-40A3-9B5A-171022A851BA}" type="presOf" srcId="{0E9DAA36-C027-48A6-84DE-EA8236B8B462}" destId="{0A6D725F-4E2C-42F0-8954-FD08C4B4C9D9}" srcOrd="0" destOrd="0" presId="urn:microsoft.com/office/officeart/2005/8/layout/vList5"/>
    <dgm:cxn modelId="{6BDDDE67-2DC7-441E-B469-0553234621F1}" srcId="{7F69C9A9-028E-4185-B7F2-60913C02592F}" destId="{F57DC3B9-473B-482D-80C9-DCBF13B8BCE2}" srcOrd="0" destOrd="0" parTransId="{1565D531-45E6-4F03-BB17-986D546319CA}" sibTransId="{3C7A5FA9-59F1-4AA9-A2A0-6384A586B492}"/>
    <dgm:cxn modelId="{85BDE083-5CE4-4342-BEE3-F321627C7D66}" type="presOf" srcId="{F57DC3B9-473B-482D-80C9-DCBF13B8BCE2}" destId="{DEE56404-6AAC-4945-829E-9049BF28F92E}" srcOrd="0" destOrd="0" presId="urn:microsoft.com/office/officeart/2005/8/layout/vList5"/>
    <dgm:cxn modelId="{1C2BFF73-444C-40F3-A4BD-DB2494641AF3}" srcId="{3021688E-7A15-4590-BBF8-871F0208526E}" destId="{A5AABD4D-93BD-4D94-BB14-B878D4BA4394}" srcOrd="3" destOrd="0" parTransId="{57DC4C5F-6A19-40D2-BA47-3BF35AD8A49E}" sibTransId="{ADDEC29E-33C9-48E8-A6FC-69F76FDE3D88}"/>
    <dgm:cxn modelId="{21D1FFD0-BC0F-4D9A-A170-147B435F1658}" type="presOf" srcId="{C02F80F0-141D-450C-80B5-D033BB495A58}" destId="{F054384B-A044-48B0-82A3-702E878EC06D}" srcOrd="0" destOrd="0" presId="urn:microsoft.com/office/officeart/2005/8/layout/vList5"/>
    <dgm:cxn modelId="{0EDA69D5-8D40-4163-809E-985B53FA7A4E}" type="presOf" srcId="{3021688E-7A15-4590-BBF8-871F0208526E}" destId="{0DFD2A73-A1C8-4FF9-851F-FD7B38CFF5EB}" srcOrd="0" destOrd="0" presId="urn:microsoft.com/office/officeart/2005/8/layout/vList5"/>
    <dgm:cxn modelId="{AF40FD80-9261-4304-B4AC-AE95CE271371}" type="presParOf" srcId="{0DFD2A73-A1C8-4FF9-851F-FD7B38CFF5EB}" destId="{D93965CB-6952-454C-9038-6AE587880465}" srcOrd="0" destOrd="0" presId="urn:microsoft.com/office/officeart/2005/8/layout/vList5"/>
    <dgm:cxn modelId="{249787E6-8180-4826-A565-2117A727CED2}" type="presParOf" srcId="{D93965CB-6952-454C-9038-6AE587880465}" destId="{9B446F1F-E8C7-4877-977E-4E82518C72C6}" srcOrd="0" destOrd="0" presId="urn:microsoft.com/office/officeart/2005/8/layout/vList5"/>
    <dgm:cxn modelId="{794F098B-9E4F-4F3D-B145-E01F722E3864}" type="presParOf" srcId="{D93965CB-6952-454C-9038-6AE587880465}" destId="{1B9CCA2C-E013-48E6-A4A7-DC26501C3899}" srcOrd="1" destOrd="0" presId="urn:microsoft.com/office/officeart/2005/8/layout/vList5"/>
    <dgm:cxn modelId="{32D8002F-7E31-4E61-A515-E98AA37F8511}" type="presParOf" srcId="{0DFD2A73-A1C8-4FF9-851F-FD7B38CFF5EB}" destId="{971D89C5-A192-40AA-8C27-BA1AB6E92461}" srcOrd="1" destOrd="0" presId="urn:microsoft.com/office/officeart/2005/8/layout/vList5"/>
    <dgm:cxn modelId="{D176BF55-4884-49C6-92E2-12AE72084FF5}" type="presParOf" srcId="{0DFD2A73-A1C8-4FF9-851F-FD7B38CFF5EB}" destId="{134B1A4C-9041-4C41-80F3-4576B9FFAFD5}" srcOrd="2" destOrd="0" presId="urn:microsoft.com/office/officeart/2005/8/layout/vList5"/>
    <dgm:cxn modelId="{F747924A-B7D9-4666-8639-F38C2B04766F}" type="presParOf" srcId="{134B1A4C-9041-4C41-80F3-4576B9FFAFD5}" destId="{0A6D725F-4E2C-42F0-8954-FD08C4B4C9D9}" srcOrd="0" destOrd="0" presId="urn:microsoft.com/office/officeart/2005/8/layout/vList5"/>
    <dgm:cxn modelId="{634855F5-8BF6-44D4-8C31-C9A42E486456}" type="presParOf" srcId="{134B1A4C-9041-4C41-80F3-4576B9FFAFD5}" destId="{F054384B-A044-48B0-82A3-702E878EC06D}" srcOrd="1" destOrd="0" presId="urn:microsoft.com/office/officeart/2005/8/layout/vList5"/>
    <dgm:cxn modelId="{8636E316-5BDE-46DF-9E05-EDF0B7402C38}" type="presParOf" srcId="{0DFD2A73-A1C8-4FF9-851F-FD7B38CFF5EB}" destId="{66CD5D9E-6E7B-4EB6-84DB-C1D8CECC0044}" srcOrd="3" destOrd="0" presId="urn:microsoft.com/office/officeart/2005/8/layout/vList5"/>
    <dgm:cxn modelId="{C28684A9-1F4E-4843-86C9-429E1D626F6E}" type="presParOf" srcId="{0DFD2A73-A1C8-4FF9-851F-FD7B38CFF5EB}" destId="{CF07C386-988E-45C4-B253-BE1888ECB8EE}" srcOrd="4" destOrd="0" presId="urn:microsoft.com/office/officeart/2005/8/layout/vList5"/>
    <dgm:cxn modelId="{9F9CE712-66F6-467F-8C16-E6144FB28400}" type="presParOf" srcId="{CF07C386-988E-45C4-B253-BE1888ECB8EE}" destId="{5E1A972B-8D6A-4091-A092-33072AB855CA}" srcOrd="0" destOrd="0" presId="urn:microsoft.com/office/officeart/2005/8/layout/vList5"/>
    <dgm:cxn modelId="{81CDC1A8-E7A8-4C22-A6AD-772217BF5CFB}" type="presParOf" srcId="{CF07C386-988E-45C4-B253-BE1888ECB8EE}" destId="{DEE56404-6AAC-4945-829E-9049BF28F92E}" srcOrd="1" destOrd="0" presId="urn:microsoft.com/office/officeart/2005/8/layout/vList5"/>
    <dgm:cxn modelId="{E5128755-CFE0-461C-926A-B35205AF0377}" type="presParOf" srcId="{0DFD2A73-A1C8-4FF9-851F-FD7B38CFF5EB}" destId="{0B878555-5444-4E27-92D9-D834BF37B796}" srcOrd="5" destOrd="0" presId="urn:microsoft.com/office/officeart/2005/8/layout/vList5"/>
    <dgm:cxn modelId="{8C7CD87C-DFE7-4213-9B53-F79485F7531E}" type="presParOf" srcId="{0DFD2A73-A1C8-4FF9-851F-FD7B38CFF5EB}" destId="{33094935-44EC-49FF-87C4-9CF033B13680}" srcOrd="6" destOrd="0" presId="urn:microsoft.com/office/officeart/2005/8/layout/vList5"/>
    <dgm:cxn modelId="{884B9A92-B719-4E50-BD8E-89CC20B2BE71}" type="presParOf" srcId="{33094935-44EC-49FF-87C4-9CF033B13680}" destId="{B9EFE00E-B560-4BFB-A86B-9B553791B9E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9A7D5A-437D-43BE-8C64-BB6C01A1229E}">
      <dsp:nvSpPr>
        <dsp:cNvPr id="0" name=""/>
        <dsp:cNvSpPr/>
      </dsp:nvSpPr>
      <dsp:spPr>
        <a:xfrm>
          <a:off x="1210865" y="-490013"/>
          <a:ext cx="3368822" cy="3414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13</a:t>
          </a:r>
          <a:endParaRPr lang="en-US" sz="2400" kern="1200" dirty="0"/>
        </a:p>
      </dsp:txBody>
      <dsp:txXfrm>
        <a:off x="1599576" y="-30395"/>
        <a:ext cx="2591402" cy="1083384"/>
      </dsp:txXfrm>
    </dsp:sp>
    <dsp:sp modelId="{B3B23D3A-FECD-43CC-A51E-BACA44A2B361}">
      <dsp:nvSpPr>
        <dsp:cNvPr id="0" name=""/>
        <dsp:cNvSpPr/>
      </dsp:nvSpPr>
      <dsp:spPr>
        <a:xfrm>
          <a:off x="2773900" y="2544347"/>
          <a:ext cx="5046356" cy="1959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38</a:t>
          </a:r>
          <a:endParaRPr lang="en-US" sz="2400" kern="1200" dirty="0"/>
        </a:p>
      </dsp:txBody>
      <dsp:txXfrm>
        <a:off x="5491168" y="2770403"/>
        <a:ext cx="1940906" cy="1507038"/>
      </dsp:txXfrm>
    </dsp:sp>
    <dsp:sp modelId="{6AFC81D5-FE33-4C7A-9E23-190DC0D4B635}">
      <dsp:nvSpPr>
        <dsp:cNvPr id="0" name=""/>
        <dsp:cNvSpPr/>
      </dsp:nvSpPr>
      <dsp:spPr>
        <a:xfrm>
          <a:off x="3175009" y="1428755"/>
          <a:ext cx="2114573" cy="39464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 smtClean="0"/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</dsp:txBody>
      <dsp:txXfrm>
        <a:off x="3418998" y="3591720"/>
        <a:ext cx="1626594" cy="1252243"/>
      </dsp:txXfrm>
    </dsp:sp>
    <dsp:sp modelId="{D2B4A0BC-EA47-4584-9A89-50670A077AB1}">
      <dsp:nvSpPr>
        <dsp:cNvPr id="0" name=""/>
        <dsp:cNvSpPr/>
      </dsp:nvSpPr>
      <dsp:spPr>
        <a:xfrm>
          <a:off x="1174753" y="1714499"/>
          <a:ext cx="3619027" cy="3121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16</a:t>
          </a:r>
          <a:endParaRPr lang="en-US" sz="2000" kern="1200" dirty="0"/>
        </a:p>
      </dsp:txBody>
      <dsp:txXfrm>
        <a:off x="1453139" y="2074667"/>
        <a:ext cx="1391933" cy="24011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CCA2C-E013-48E6-A4A7-DC26501C3899}">
      <dsp:nvSpPr>
        <dsp:cNvPr id="0" name=""/>
        <dsp:cNvSpPr/>
      </dsp:nvSpPr>
      <dsp:spPr>
        <a:xfrm rot="5400000">
          <a:off x="6150740" y="-2512234"/>
          <a:ext cx="974322" cy="624743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Program started in 5 districts of South Gujarat on PPP basis</a:t>
          </a:r>
          <a:endParaRPr lang="en-US" sz="2300" kern="1200" dirty="0">
            <a:latin typeface="+mn-lt"/>
          </a:endParaRPr>
        </a:p>
      </dsp:txBody>
      <dsp:txXfrm rot="5400000">
        <a:off x="6150740" y="-2512234"/>
        <a:ext cx="974322" cy="6247437"/>
      </dsp:txXfrm>
    </dsp:sp>
    <dsp:sp modelId="{9B446F1F-E8C7-4877-977E-4E82518C72C6}">
      <dsp:nvSpPr>
        <dsp:cNvPr id="0" name=""/>
        <dsp:cNvSpPr/>
      </dsp:nvSpPr>
      <dsp:spPr>
        <a:xfrm>
          <a:off x="0" y="30166"/>
          <a:ext cx="3514183" cy="1217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latin typeface="Cambria" pitchFamily="18" charset="0"/>
            </a:rPr>
            <a:t>2006</a:t>
          </a:r>
          <a:endParaRPr lang="en-US" sz="6300" kern="1200" dirty="0">
            <a:latin typeface="Cambria" pitchFamily="18" charset="0"/>
          </a:endParaRPr>
        </a:p>
      </dsp:txBody>
      <dsp:txXfrm>
        <a:off x="0" y="30166"/>
        <a:ext cx="3514183" cy="1217903"/>
      </dsp:txXfrm>
    </dsp:sp>
    <dsp:sp modelId="{F054384B-A044-48B0-82A3-702E878EC06D}">
      <dsp:nvSpPr>
        <dsp:cNvPr id="0" name=""/>
        <dsp:cNvSpPr/>
      </dsp:nvSpPr>
      <dsp:spPr>
        <a:xfrm rot="5400000">
          <a:off x="6150740" y="-1233436"/>
          <a:ext cx="974322" cy="624743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n-lt"/>
            </a:rPr>
            <a:t>Extended to remaining 7 tribal districts of Gujarat </a:t>
          </a:r>
          <a:endParaRPr lang="en-US" sz="2300" kern="1200" dirty="0">
            <a:latin typeface="+mn-lt"/>
          </a:endParaRPr>
        </a:p>
      </dsp:txBody>
      <dsp:txXfrm rot="5400000">
        <a:off x="6150740" y="-1233436"/>
        <a:ext cx="974322" cy="6247437"/>
      </dsp:txXfrm>
    </dsp:sp>
    <dsp:sp modelId="{0A6D725F-4E2C-42F0-8954-FD08C4B4C9D9}">
      <dsp:nvSpPr>
        <dsp:cNvPr id="0" name=""/>
        <dsp:cNvSpPr/>
      </dsp:nvSpPr>
      <dsp:spPr>
        <a:xfrm>
          <a:off x="0" y="1281330"/>
          <a:ext cx="3514183" cy="1217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latin typeface="Cambria" pitchFamily="18" charset="0"/>
            </a:rPr>
            <a:t>2008</a:t>
          </a:r>
          <a:endParaRPr lang="en-US" sz="6300" kern="1200" dirty="0">
            <a:latin typeface="Cambria" pitchFamily="18" charset="0"/>
          </a:endParaRPr>
        </a:p>
      </dsp:txBody>
      <dsp:txXfrm>
        <a:off x="0" y="1281330"/>
        <a:ext cx="3514183" cy="1217903"/>
      </dsp:txXfrm>
    </dsp:sp>
    <dsp:sp modelId="{DEE56404-6AAC-4945-829E-9049BF28F92E}">
      <dsp:nvSpPr>
        <dsp:cNvPr id="0" name=""/>
        <dsp:cNvSpPr/>
      </dsp:nvSpPr>
      <dsp:spPr>
        <a:xfrm rot="5400000">
          <a:off x="6150740" y="45362"/>
          <a:ext cx="974322" cy="624743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rgbClr val="FF0000"/>
              </a:solidFill>
              <a:latin typeface="+mn-lt"/>
            </a:rPr>
            <a:t>Gujarat Sickle Cell Anemia Control Society  formed to integrate efforts by different departments</a:t>
          </a:r>
          <a:endParaRPr lang="en-US" sz="2300" b="1" kern="1200" dirty="0">
            <a:solidFill>
              <a:srgbClr val="FF0000"/>
            </a:solidFill>
            <a:latin typeface="+mn-lt"/>
          </a:endParaRPr>
        </a:p>
      </dsp:txBody>
      <dsp:txXfrm rot="5400000">
        <a:off x="6150740" y="45362"/>
        <a:ext cx="974322" cy="6247437"/>
      </dsp:txXfrm>
    </dsp:sp>
    <dsp:sp modelId="{5E1A972B-8D6A-4091-A092-33072AB855CA}">
      <dsp:nvSpPr>
        <dsp:cNvPr id="0" name=""/>
        <dsp:cNvSpPr/>
      </dsp:nvSpPr>
      <dsp:spPr>
        <a:xfrm>
          <a:off x="0" y="2560129"/>
          <a:ext cx="3514183" cy="1217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latin typeface="Cambria" pitchFamily="18" charset="0"/>
            </a:rPr>
            <a:t>2011</a:t>
          </a:r>
          <a:endParaRPr lang="en-US" sz="6300" kern="1200" dirty="0">
            <a:latin typeface="Cambria" pitchFamily="18" charset="0"/>
          </a:endParaRPr>
        </a:p>
      </dsp:txBody>
      <dsp:txXfrm>
        <a:off x="0" y="2560129"/>
        <a:ext cx="3514183" cy="1217903"/>
      </dsp:txXfrm>
    </dsp:sp>
    <dsp:sp modelId="{B9EFE00E-B560-4BFB-A86B-9B553791B9EE}">
      <dsp:nvSpPr>
        <dsp:cNvPr id="0" name=""/>
        <dsp:cNvSpPr/>
      </dsp:nvSpPr>
      <dsp:spPr>
        <a:xfrm>
          <a:off x="0" y="3838927"/>
          <a:ext cx="3514183" cy="1217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latin typeface="Cambria" pitchFamily="18" charset="0"/>
            </a:rPr>
            <a:t>2012</a:t>
          </a:r>
          <a:endParaRPr lang="en-US" sz="6300" kern="1200" dirty="0">
            <a:latin typeface="Cambria" pitchFamily="18" charset="0"/>
          </a:endParaRPr>
        </a:p>
      </dsp:txBody>
      <dsp:txXfrm>
        <a:off x="0" y="3838927"/>
        <a:ext cx="3514183" cy="1217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FF16-B5EE-40F9-926A-66A7B37F9B2E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27A76-F9E2-4E74-A219-0B0A7407C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54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Initiative: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 the year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2005-2006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Department of Health &amp; Family Welfare, Government of Gujarat passed a resolution No. S.C.K.-102005, New Matter-10-G dated 30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January 2006, to initiate a Public Private (Go- NGO) Partnership - Sickle Cell Anemia Control Program in the 5 districts of south Gujarat. </a:t>
            </a:r>
          </a:p>
          <a:p>
            <a:pPr algn="just"/>
            <a:endParaRPr lang="en-US" sz="9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Now in 2010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it has been extended to all 12 tribal districts of Gujarat and steps are being taken to form a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Gujarat Sickle Cell Anemia Control Society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under society registration act 21 of 1860.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A4EC0-81D4-4F66-A311-BB88C10F8E23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Initiative: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 the year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2005-2006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Department of Health &amp; Family Welfare, Government of Gujarat passed a resolution No. S.C.K.-102005, New Matter-10-G dated 30</a:t>
            </a:r>
            <a:r>
              <a:rPr lang="en-US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January 2006, to initiate a Public Private (Go- NGO) Partnership - Sickle Cell Anemia Control Program in the 5 districts of south Gujarat. </a:t>
            </a:r>
          </a:p>
          <a:p>
            <a:pPr algn="just"/>
            <a:endParaRPr lang="en-US" sz="9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Now in 2010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it has been extended to all 12 tribal districts of Gujarat and steps are being taken to form a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Gujarat Sickle Cell Anemia Control Society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under society registration act 21 of 1860.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A4EC0-81D4-4F66-A311-BB88C10F8E23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30000" smtClean="0"/>
              <a:t>In 1997 UNICEF, WHO and UNFPA issued a set of indicators called ‘UN process indicators’ to monitor the availability, utilization and quality of EmOC. To standardize the use of the UN process indicators, they were published with a set of guidelines in the document ‘Guidelines for Monitoring the Availability and Use of Obstetric Services’, commonly referred to as the ‘UN Guidelines’. </a:t>
            </a:r>
            <a:endParaRPr lang="en-US" b="1" baseline="30000" smtClean="0"/>
          </a:p>
          <a:p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529935-A415-4CAC-9993-979A01F38579}" type="datetime1">
              <a:rPr lang="en-US" smtClean="0"/>
              <a:pPr/>
              <a:t>7/4/2013</a:t>
            </a:fld>
            <a:endParaRPr 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737A6-C1DD-49AE-9285-A67291A317E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30000" smtClean="0"/>
              <a:t>In 1997 UNICEF, WHO and UNFPA issued a set of indicators called ‘UN process indicators’ to monitor the availability, utilization and quality of EmOC. To standardize the use of the UN process indicators, they were published with a set of guidelines in the document ‘Guidelines for Monitoring the Availability and Use of Obstetric Services’, commonly referred to as the ‘UN Guidelines’. </a:t>
            </a:r>
            <a:endParaRPr lang="en-US" b="1" baseline="30000" smtClean="0"/>
          </a:p>
          <a:p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529935-A415-4CAC-9993-979A01F38579}" type="datetime1">
              <a:rPr lang="en-US" smtClean="0"/>
              <a:pPr/>
              <a:t>7/4/2013</a:t>
            </a:fld>
            <a:endParaRPr 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737A6-C1DD-49AE-9285-A67291A317E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30000" smtClean="0"/>
              <a:t>In 1997 UNICEF, WHO and UNFPA issued a set of indicators called ‘UN process indicators’ to monitor the availability, utilization and quality of EmOC. To standardize the use of the UN process indicators, they were published with a set of guidelines in the document ‘Guidelines for Monitoring the Availability and Use of Obstetric Services’, commonly referred to as the ‘UN Guidelines’. </a:t>
            </a:r>
            <a:endParaRPr lang="en-US" b="1" baseline="30000" smtClean="0"/>
          </a:p>
          <a:p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E529935-A415-4CAC-9993-979A01F38579}" type="datetime1">
              <a:rPr lang="en-US" smtClean="0"/>
              <a:pPr/>
              <a:t>7/4/2013</a:t>
            </a:fld>
            <a:endParaRPr 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737A6-C1DD-49AE-9285-A67291A317EB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fld id="{785B71DE-6608-48D5-8E3F-7D5BBBEE5F3F}" type="slidenum">
              <a:rPr lang="en-US" sz="14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58113" y="6542088"/>
            <a:ext cx="364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Health &amp; Family Welfare Dept, Govt of Gujarat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425" y="6519863"/>
            <a:ext cx="200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www.gujhealth.gov.in 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1751013"/>
            <a:ext cx="9807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1244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 bwMode="auto">
          <a:xfrm>
            <a:off x="10668000" y="55563"/>
            <a:ext cx="14747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3837"/>
            <a:ext cx="9144000" cy="131286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latin typeface="Calibri (heading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2CB4-9B16-4B1E-8FE7-D114B7B4FCF3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0ED7A-AB8B-4500-BA69-307C71384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B744-E050-44F7-B8DD-BC5B172A30B1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A513-6C34-4A98-A275-441185EEA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4600" y="-20637"/>
            <a:ext cx="9395618" cy="127407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Calibri (heading)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10668000" y="55563"/>
            <a:ext cx="147478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1244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72926"/>
            <a:ext cx="12192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fld id="{D209122B-D7B9-4AC9-97D3-EC7C9BE1487E}" type="slidenum">
              <a:rPr lang="en-US" sz="14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99388" y="6550025"/>
            <a:ext cx="360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Health &amp; Family Welfare Dept, Govt of Gujarat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0200" y="6521450"/>
            <a:ext cx="193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www.gujhealth.gov.in</a:t>
            </a:r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9700" y="63500"/>
            <a:ext cx="8966200" cy="1028700"/>
          </a:xfrm>
        </p:spPr>
        <p:txBody>
          <a:bodyPr>
            <a:normAutofit/>
          </a:bodyPr>
          <a:lstStyle>
            <a:lvl1pPr algn="ctr">
              <a:defRPr sz="3800" b="0">
                <a:solidFill>
                  <a:schemeClr val="bg1"/>
                </a:solidFill>
                <a:latin typeface="Calibri (heading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11112500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73E1-C254-427B-A21B-B8802228513B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53C98-12AB-4974-AA5E-D205C0A93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9A52-D6EC-40CD-B44F-AAD68D492CD9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8FEC-B523-4DC0-B0D3-0B8D8BBD7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2378-B606-44CB-861D-53E30F74F288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3F00-6C07-4560-A58A-E83567349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C2E6-0EB9-4D87-BC19-4742013F141D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CE386-2CDC-4AC7-BD55-16844A819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9A7A-D430-45A6-8A4C-1D78598D9B56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636BB-9DFD-451D-9776-FF6B9F781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D6BD-E128-4602-984C-B3B6F1A6AA21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658B5-A51F-4564-BB4A-DC19C7575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857C-C078-42A4-B011-9C502438638F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C4C6E-9219-49C6-8089-00A682E3D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0ED3C6-5CF2-4979-911C-12DBE3E1FCF4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EC843E-8DC8-49E5-A7D5-0472E876B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31" y="1920434"/>
            <a:ext cx="8972257" cy="1666827"/>
          </a:xfrm>
          <a:solidFill>
            <a:srgbClr val="006600"/>
          </a:solidFill>
        </p:spPr>
        <p:txBody>
          <a:bodyPr/>
          <a:lstStyle/>
          <a:p>
            <a:r>
              <a:rPr lang="en-US" dirty="0" smtClean="0"/>
              <a:t>Addressing Tribal Health in Gujarat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4529797"/>
            <a:ext cx="10199077" cy="1842868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P.K.Taneja</a:t>
            </a:r>
            <a:r>
              <a:rPr lang="en-US" sz="3600" b="1" dirty="0" smtClean="0"/>
              <a:t>, </a:t>
            </a:r>
            <a:r>
              <a:rPr lang="en-US" sz="2400" b="1" dirty="0" smtClean="0"/>
              <a:t>IAS</a:t>
            </a:r>
            <a:endParaRPr lang="en-US" sz="3600" b="1" dirty="0" smtClean="0"/>
          </a:p>
          <a:p>
            <a:pPr algn="ctr">
              <a:buNone/>
            </a:pPr>
            <a:r>
              <a:rPr lang="en-US" dirty="0" smtClean="0"/>
              <a:t>Principal Secretary, Public Health and FW, &amp; Commissioner( Health)</a:t>
            </a:r>
          </a:p>
          <a:p>
            <a:pPr algn="ctr">
              <a:buNone/>
            </a:pPr>
            <a:r>
              <a:rPr lang="en-US" dirty="0" smtClean="0"/>
              <a:t>Govt. of Gujarat, </a:t>
            </a:r>
            <a:r>
              <a:rPr lang="en-US" dirty="0" err="1" smtClean="0"/>
              <a:t>Gandhinagar</a:t>
            </a:r>
            <a:r>
              <a:rPr lang="en-US" dirty="0" smtClean="0"/>
              <a:t>, Gujarat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5160" y="0"/>
            <a:ext cx="5745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Best Practices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1463040" y="0"/>
            <a:ext cx="9045526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/>
              <a:t>Provision of Special 4-Wheel Drive Emergency Ambulances (12) for Inaccessible  Areas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1ADBB8D-2E52-45E6-BF9C-891EFF60553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3" descr="C:\Documents and Settings\mc027913\Desktop\New Folder\IMG_0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6084" y="1351036"/>
            <a:ext cx="3336760" cy="25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mc027913\Desktop\New Folder\IMG_0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9903" y="3981157"/>
            <a:ext cx="3302144" cy="24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 l="31071" t="12166" r="11935" b="16887"/>
          <a:stretch>
            <a:fillRect/>
          </a:stretch>
        </p:blipFill>
        <p:spPr bwMode="auto">
          <a:xfrm>
            <a:off x="7199663" y="3829465"/>
            <a:ext cx="3154158" cy="26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16047" t="26216" r="5941" b="7414"/>
          <a:stretch>
            <a:fillRect/>
          </a:stretch>
        </p:blipFill>
        <p:spPr bwMode="auto">
          <a:xfrm>
            <a:off x="7216725" y="1294228"/>
            <a:ext cx="316523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923692" y="3376246"/>
            <a:ext cx="1955410" cy="99880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016760" y="0"/>
            <a:ext cx="741680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Reaching Out:</a:t>
            </a:r>
            <a:br>
              <a:rPr lang="en-US" sz="3200" b="1" dirty="0" smtClean="0"/>
            </a:br>
            <a:r>
              <a:rPr lang="en-US" sz="3200" b="1" dirty="0" smtClean="0"/>
              <a:t>Health Schemes in Tribal Areas  </a:t>
            </a:r>
          </a:p>
        </p:txBody>
      </p:sp>
      <p:sp>
        <p:nvSpPr>
          <p:cNvPr id="61445" name="Content Placeholder 4"/>
          <p:cNvSpPr>
            <a:spLocks noGrp="1"/>
          </p:cNvSpPr>
          <p:nvPr>
            <p:ph idx="1"/>
          </p:nvPr>
        </p:nvSpPr>
        <p:spPr>
          <a:xfrm>
            <a:off x="609600" y="1463676"/>
            <a:ext cx="11055351" cy="5394325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Chiranjeevi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r>
              <a:rPr lang="en-US" dirty="0" smtClean="0"/>
              <a:t> (CY)- PPP for free delivery services by NGOs, Trusts &amp; private gynecologists . 46000 beneficiaries in FY 12-13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Bal </a:t>
            </a:r>
            <a:r>
              <a:rPr lang="en-US" dirty="0" err="1" smtClean="0"/>
              <a:t>Sakha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r>
              <a:rPr lang="en-US" dirty="0" smtClean="0"/>
              <a:t> (BSY)- PPP for free newborn care by </a:t>
            </a:r>
            <a:r>
              <a:rPr lang="en-US" dirty="0"/>
              <a:t>NGOs, Trusts &amp; </a:t>
            </a:r>
            <a:r>
              <a:rPr lang="en-US" dirty="0" smtClean="0"/>
              <a:t>private </a:t>
            </a:r>
            <a:r>
              <a:rPr lang="en-US" dirty="0" err="1" smtClean="0"/>
              <a:t>Paedetricians</a:t>
            </a:r>
            <a:r>
              <a:rPr lang="en-US" dirty="0" smtClean="0"/>
              <a:t>. 18,660 beneficiaries in 12-13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Kasturba </a:t>
            </a:r>
            <a:r>
              <a:rPr lang="en-US" dirty="0" err="1" smtClean="0"/>
              <a:t>Poshan</a:t>
            </a:r>
            <a:r>
              <a:rPr lang="en-US" dirty="0" smtClean="0"/>
              <a:t> </a:t>
            </a:r>
            <a:r>
              <a:rPr lang="en-US" dirty="0" err="1" smtClean="0"/>
              <a:t>Sahay</a:t>
            </a:r>
            <a:r>
              <a:rPr lang="en-US" dirty="0" smtClean="0"/>
              <a:t> </a:t>
            </a:r>
            <a:r>
              <a:rPr lang="en-US" dirty="0" err="1" smtClean="0"/>
              <a:t>Yojana</a:t>
            </a:r>
            <a:r>
              <a:rPr lang="en-US" dirty="0" smtClean="0"/>
              <a:t> (KPSY): Rs 2100 Conditional </a:t>
            </a:r>
            <a:r>
              <a:rPr lang="en-US" dirty="0"/>
              <a:t>C</a:t>
            </a:r>
            <a:r>
              <a:rPr lang="en-US" dirty="0" smtClean="0"/>
              <a:t>ash Transfer (CCT) to more than 1 lac pregnant women of BPL families in installments in 12-13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Mamta </a:t>
            </a:r>
            <a:r>
              <a:rPr lang="en-US" dirty="0" err="1" smtClean="0"/>
              <a:t>Ghar</a:t>
            </a:r>
            <a:r>
              <a:rPr lang="en-US" dirty="0" smtClean="0"/>
              <a:t> : Birth Waiting Homes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Mamta </a:t>
            </a:r>
            <a:r>
              <a:rPr lang="en-US" dirty="0" err="1" smtClean="0"/>
              <a:t>Sakhi</a:t>
            </a:r>
            <a:r>
              <a:rPr lang="en-US" dirty="0" smtClean="0"/>
              <a:t> : Birth Companion Scheme.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Incentive Rs 500 per delivery (after 5 deliveries) to Nurse </a:t>
            </a:r>
            <a:r>
              <a:rPr lang="en-US" dirty="0" err="1" smtClean="0"/>
              <a:t>Practioners</a:t>
            </a:r>
            <a:endParaRPr lang="en-US" dirty="0" smtClean="0"/>
          </a:p>
          <a:p>
            <a:pPr marL="457200" indent="-457200" algn="just">
              <a:buNone/>
            </a:pPr>
            <a:endParaRPr lang="en-US" dirty="0" smtClean="0"/>
          </a:p>
          <a:p>
            <a:pPr algn="just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016760" y="0"/>
            <a:ext cx="741680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Reaching Out:</a:t>
            </a:r>
            <a:br>
              <a:rPr lang="en-US" sz="3200" b="1" dirty="0" smtClean="0"/>
            </a:br>
            <a:r>
              <a:rPr lang="en-US" sz="3200" b="1" dirty="0" smtClean="0"/>
              <a:t>Health Schemes in Tribal Areas  </a:t>
            </a:r>
          </a:p>
        </p:txBody>
      </p:sp>
      <p:sp>
        <p:nvSpPr>
          <p:cNvPr id="61445" name="Content Placeholder 4"/>
          <p:cNvSpPr>
            <a:spLocks noGrp="1"/>
          </p:cNvSpPr>
          <p:nvPr>
            <p:ph idx="1"/>
          </p:nvPr>
        </p:nvSpPr>
        <p:spPr>
          <a:xfrm>
            <a:off x="609600" y="1463676"/>
            <a:ext cx="11055351" cy="5394325"/>
          </a:xfrm>
        </p:spPr>
        <p:txBody>
          <a:bodyPr/>
          <a:lstStyle/>
          <a:p>
            <a:pPr marL="457200" indent="-457200" algn="just">
              <a:buNone/>
            </a:pPr>
            <a:r>
              <a:rPr lang="en-US" dirty="0" smtClean="0"/>
              <a:t>7. Mission </a:t>
            </a:r>
            <a:r>
              <a:rPr lang="en-US" dirty="0" err="1" smtClean="0"/>
              <a:t>Balam</a:t>
            </a:r>
            <a:r>
              <a:rPr lang="en-US" dirty="0" smtClean="0"/>
              <a:t> </a:t>
            </a:r>
            <a:r>
              <a:rPr lang="en-US" dirty="0" err="1" smtClean="0"/>
              <a:t>Sukham</a:t>
            </a:r>
            <a:r>
              <a:rPr lang="en-US" dirty="0" smtClean="0"/>
              <a:t> : 3 tier Treatment </a:t>
            </a:r>
            <a:r>
              <a:rPr lang="en-US" dirty="0" err="1" smtClean="0"/>
              <a:t>Centres</a:t>
            </a:r>
            <a:r>
              <a:rPr lang="en-US" dirty="0" smtClean="0"/>
              <a:t> for management of Malnutrition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VCNC – Village Child Nutrition Centers- 3536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CMTC – Child Malnutrition Treatment Centers : 50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NRC – Nutrition Rehabilitation Center : 11</a:t>
            </a:r>
          </a:p>
          <a:p>
            <a:pPr marL="457200" indent="-457200" algn="just">
              <a:buNone/>
            </a:pPr>
            <a:r>
              <a:rPr lang="en-US" dirty="0" smtClean="0"/>
              <a:t>8. Free treatment in Govt. institutions to ST population - 2,17,410 beneficiaries in 12-13</a:t>
            </a:r>
          </a:p>
          <a:p>
            <a:pPr marL="457200" indent="-457200" algn="just">
              <a:buNone/>
            </a:pPr>
            <a:r>
              <a:rPr lang="en-US" dirty="0" smtClean="0"/>
              <a:t>9. Free treatment for cardiac, cancer, kidney diseases in Super-</a:t>
            </a:r>
            <a:r>
              <a:rPr lang="en-US" dirty="0" err="1" smtClean="0"/>
              <a:t>speciality</a:t>
            </a:r>
            <a:r>
              <a:rPr lang="en-US" dirty="0" smtClean="0"/>
              <a:t> hospitals </a:t>
            </a:r>
          </a:p>
          <a:p>
            <a:pPr marL="457200" indent="-457200" algn="just">
              <a:buNone/>
            </a:pPr>
            <a:r>
              <a:rPr lang="en-US" dirty="0" smtClean="0"/>
              <a:t>10. Address the gap of Physical and Human Infrastructure on Priority.</a:t>
            </a:r>
          </a:p>
          <a:p>
            <a:pPr marL="457200" indent="-457200" algn="just">
              <a:buNone/>
            </a:pPr>
            <a:r>
              <a:rPr lang="en-US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  <a:p>
            <a:pPr algn="just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5751" y="1928814"/>
          <a:ext cx="11334749" cy="4071937"/>
        </p:xfrm>
        <a:graphic>
          <a:graphicData uri="http://schemas.openxmlformats.org/presentationml/2006/ole">
            <p:oleObj spid="_x0000_s2062" r:id="rId3" imgW="8504657" imgH="4072481" progId="Excel.Sheet.8">
              <p:embed/>
            </p:oleObj>
          </a:graphicData>
        </a:graphic>
      </p:graphicFrame>
      <p:sp>
        <p:nvSpPr>
          <p:cNvPr id="409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25251" y="6429376"/>
            <a:ext cx="533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A082909-FD21-4982-8965-140B07D6B9F1}" type="slidenum">
              <a:rPr lang="en-US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0"/>
            <a:ext cx="9433559" cy="120396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Maximum Benefits to ST  in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Village Child Nutrition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Centres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(VCNCs)</a:t>
            </a:r>
            <a:endParaRPr lang="en-US" sz="3600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953000" y="1571626"/>
            <a:ext cx="1065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VCNCs - 1868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035040" y="1783080"/>
            <a:ext cx="685800" cy="4419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Sickle Cell Anemia Control Program: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 A Flagship Program of Gujarat</a:t>
            </a:r>
            <a:endParaRPr lang="en-US" sz="4000" dirty="0">
              <a:latin typeface="+mn-lt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1150656" y="1242874"/>
            <a:ext cx="9496927" cy="4857750"/>
            <a:chOff x="527695" y="1364649"/>
            <a:chExt cx="7985877" cy="4857750"/>
          </a:xfrm>
        </p:grpSpPr>
        <p:pic>
          <p:nvPicPr>
            <p:cNvPr id="22" name="Picture 3" descr="H:\Bhavesh\Maps\india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695" y="1722338"/>
              <a:ext cx="3143250" cy="264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/>
            <p:nvPr/>
          </p:nvSpPr>
          <p:spPr>
            <a:xfrm>
              <a:off x="1027758" y="2612926"/>
              <a:ext cx="642937" cy="7858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4" name="Picture 2" descr="D:\Documents and Settings\Yazdi\My Documents\MNGO\nAV SAI PROPSAL, fINAL, 250408 FROM chetna_files\mai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1709" y="1364649"/>
              <a:ext cx="4741863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1213495" y="3322538"/>
              <a:ext cx="6248400" cy="2667000"/>
            </a:xfrm>
            <a:prstGeom prst="line">
              <a:avLst/>
            </a:prstGeom>
            <a:noFill/>
            <a:ln w="28575">
              <a:solidFill>
                <a:srgbClr val="CF24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1365895" y="2179538"/>
              <a:ext cx="5486400" cy="381000"/>
            </a:xfrm>
            <a:prstGeom prst="line">
              <a:avLst/>
            </a:prstGeom>
            <a:noFill/>
            <a:ln w="28575">
              <a:solidFill>
                <a:srgbClr val="CF24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6705600" y="21336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>
              <a:off x="7315200" y="27432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7543800" y="47244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0" name="AutoShape 11"/>
            <p:cNvSpPr>
              <a:spLocks noChangeArrowheads="1"/>
            </p:cNvSpPr>
            <p:nvPr/>
          </p:nvSpPr>
          <p:spPr bwMode="auto">
            <a:xfrm>
              <a:off x="7239000" y="42672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7620000" y="43434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2" name="AutoShape 13"/>
            <p:cNvSpPr>
              <a:spLocks noChangeArrowheads="1"/>
            </p:cNvSpPr>
            <p:nvPr/>
          </p:nvSpPr>
          <p:spPr bwMode="auto">
            <a:xfrm>
              <a:off x="7467600" y="38862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8001000" y="34290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7620000" y="33528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>
              <a:off x="7239000" y="47244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auto">
            <a:xfrm>
              <a:off x="7315200" y="54102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>
              <a:off x="7162800" y="50292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>
              <a:off x="7696200" y="5029200"/>
              <a:ext cx="228600" cy="381000"/>
            </a:xfrm>
            <a:prstGeom prst="moon">
              <a:avLst>
                <a:gd name="adj" fmla="val 50000"/>
              </a:avLst>
            </a:prstGeom>
            <a:solidFill>
              <a:srgbClr val="CF241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i-IN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2717" y="4325177"/>
            <a:ext cx="44276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Seen in all 12 tribal districts – all covered under Sickle Cell Anemia Control Program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 Hereditary disease caused by mutant recessive gene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Tribals</a:t>
            </a:r>
            <a:r>
              <a:rPr lang="en-US" sz="2400" dirty="0" smtClean="0">
                <a:latin typeface="+mn-lt"/>
              </a:rPr>
              <a:t> mainly affected. </a:t>
            </a:r>
          </a:p>
          <a:p>
            <a:pPr marL="234950" indent="-234950"/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586" y="0"/>
            <a:ext cx="9311313" cy="668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549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latin typeface="+mn-lt"/>
              </a:rPr>
              <a:t>Sickle Cell Anemia - Overview 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2060"/>
              </a:buClr>
              <a:buSzPct val="65000"/>
            </a:pPr>
            <a:r>
              <a:rPr lang="en-US" sz="3200" dirty="0" smtClean="0"/>
              <a:t>Sickle Cell Anemia - a genetic disorder</a:t>
            </a:r>
          </a:p>
          <a:p>
            <a:pPr algn="just">
              <a:buClr>
                <a:srgbClr val="002060"/>
              </a:buClr>
              <a:buSzPct val="65000"/>
            </a:pPr>
            <a:r>
              <a:rPr lang="en-US" sz="3200" dirty="0" smtClean="0"/>
              <a:t>A major public health problem, mainly seen among tribals</a:t>
            </a:r>
          </a:p>
          <a:p>
            <a:pPr algn="just">
              <a:buClr>
                <a:srgbClr val="002060"/>
              </a:buClr>
              <a:buSzPct val="65000"/>
            </a:pPr>
            <a:r>
              <a:rPr lang="en-US" sz="3200" dirty="0" smtClean="0"/>
              <a:t>Affected are medically underserved &amp; from low socio-economic strata</a:t>
            </a:r>
          </a:p>
          <a:p>
            <a:pPr algn="just">
              <a:buClr>
                <a:srgbClr val="002060"/>
              </a:buClr>
              <a:buSzPct val="65000"/>
            </a:pPr>
            <a:r>
              <a:rPr lang="en-US" sz="3200" dirty="0" smtClean="0"/>
              <a:t>&gt;50%  of the world Sickle gene carriers in India</a:t>
            </a:r>
          </a:p>
          <a:p>
            <a:pPr algn="just">
              <a:buClr>
                <a:srgbClr val="002060"/>
              </a:buClr>
              <a:buSzPct val="65000"/>
            </a:pPr>
            <a:r>
              <a:rPr lang="en-US" sz="3200" dirty="0" smtClean="0"/>
              <a:t>As per one hypothesis, mainly seen in malaria endemic area</a:t>
            </a:r>
          </a:p>
          <a:p>
            <a:pPr algn="just">
              <a:buClr>
                <a:srgbClr val="002060"/>
              </a:buClr>
              <a:buSzPct val="65000"/>
            </a:pPr>
            <a:r>
              <a:rPr lang="en-US" sz="3200" smtClean="0"/>
              <a:t>Need </a:t>
            </a:r>
            <a:r>
              <a:rPr lang="en-US" sz="3200" dirty="0" smtClean="0"/>
              <a:t>for Standard Treatment Guidelines (STGs) , Protocols and Technical  Support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prstClr val="white"/>
                </a:solidFill>
                <a:latin typeface="+mn-lt"/>
              </a:rPr>
              <a:t>Estimated burden of Disease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800" y="1600200"/>
          <a:ext cx="10670674" cy="4041621"/>
        </p:xfrm>
        <a:graphic>
          <a:graphicData uri="http://schemas.openxmlformats.org/drawingml/2006/table">
            <a:tbl>
              <a:tblPr firstRow="1" bandRow="1"/>
              <a:tblGrid>
                <a:gridCol w="4686968"/>
                <a:gridCol w="3009912"/>
                <a:gridCol w="2973794"/>
              </a:tblGrid>
              <a:tr h="60023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Gujarat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India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60023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Total Population</a:t>
                      </a:r>
                      <a:endParaRPr kumimoji="0" lang="hi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6,03,83,628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1,21,01,93,422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54935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Tribal Districts</a:t>
                      </a:r>
                      <a:endParaRPr kumimoji="0" lang="hi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593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6779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Tribal Population *</a:t>
                      </a:r>
                      <a:endParaRPr kumimoji="0" lang="hi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89,12,623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17,86,24,549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68845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Suspected Sickle Trait @ 10.0 %</a:t>
                      </a:r>
                      <a:endParaRPr kumimoji="0" lang="hi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8,91,262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1,78,62,455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92544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Suspected Sickle Cell Disease Patients @ 0.75 %</a:t>
                      </a:r>
                      <a:endParaRPr kumimoji="0" lang="hi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66,845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13,39,684</a:t>
                      </a: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813466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*</a:t>
            </a:r>
            <a:r>
              <a:rPr lang="en-US" sz="2000" b="1" dirty="0" smtClean="0">
                <a:latin typeface="Cambria" pitchFamily="18" charset="0"/>
              </a:rPr>
              <a:t> @ 14.76%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63500"/>
            <a:ext cx="4716780" cy="1028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Serious Public Health Issue 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51" y="1406236"/>
            <a:ext cx="5595389" cy="5086004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993300"/>
              </a:buClr>
              <a:buSzPct val="65000"/>
              <a:buNone/>
              <a:defRPr/>
            </a:pPr>
            <a:r>
              <a:rPr lang="en-US" b="1" kern="0" dirty="0" smtClean="0">
                <a:cs typeface="Arial"/>
              </a:rPr>
              <a:t>If left untreated –</a:t>
            </a:r>
          </a:p>
          <a:p>
            <a:pPr algn="just">
              <a:lnSpc>
                <a:spcPct val="100000"/>
              </a:lnSpc>
              <a:buSzPct val="100000"/>
              <a:defRPr/>
            </a:pPr>
            <a:r>
              <a:rPr lang="en-US" kern="0" dirty="0" smtClean="0">
                <a:solidFill>
                  <a:srgbClr val="000000"/>
                </a:solidFill>
                <a:cs typeface="Arial"/>
              </a:rPr>
              <a:t>20% of Sickle disease children die by the age of two year – affects Under-5 mortality.</a:t>
            </a:r>
          </a:p>
          <a:p>
            <a:pPr algn="just">
              <a:lnSpc>
                <a:spcPct val="100000"/>
              </a:lnSpc>
              <a:buSzPct val="100000"/>
              <a:defRPr/>
            </a:pPr>
            <a:r>
              <a:rPr lang="en-US" kern="0" dirty="0" smtClean="0">
                <a:solidFill>
                  <a:srgbClr val="000000"/>
                </a:solidFill>
                <a:cs typeface="Arial"/>
              </a:rPr>
              <a:t>30% die before they reach adulthood. (ICMR survey-1989 )</a:t>
            </a:r>
          </a:p>
          <a:p>
            <a:pPr algn="just">
              <a:lnSpc>
                <a:spcPct val="100000"/>
              </a:lnSpc>
              <a:buSzPct val="100000"/>
              <a:defRPr/>
            </a:pPr>
            <a:r>
              <a:rPr lang="en-US" kern="0" dirty="0" smtClean="0">
                <a:solidFill>
                  <a:srgbClr val="000000"/>
                </a:solidFill>
                <a:cs typeface="Arial"/>
              </a:rPr>
              <a:t>Being genetic in nature, the numbers of diseased people are bound to rise, in absence of suitable interventions.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96940" y="198120"/>
            <a:ext cx="471678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Goals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720840" y="1529080"/>
            <a:ext cx="513588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66738" marR="0" lvl="0" indent="-566738" algn="l" defTabSz="914400" rtl="0" eaLnBrk="1" fontAlgn="base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No Sickle Cell Disease childbirth by 2020.</a:t>
            </a:r>
          </a:p>
          <a:p>
            <a:pPr marL="566738" marR="0" lvl="0" indent="-566738" algn="l" defTabSz="914400" rtl="0" eaLnBrk="1" fontAlgn="base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Prevention of death from Sickle Cell Crisis.</a:t>
            </a:r>
          </a:p>
          <a:p>
            <a:pPr marL="566738" marR="0" lvl="0" indent="-566738" algn="l" defTabSz="914400" rtl="0" eaLnBrk="1" fontAlgn="base" latinLnBrk="0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To improve health status and quality of life  of Sickle Cell Anemia patients.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Roll-out of Sickle Cell Anemia Control Program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2768797"/>
              </p:ext>
            </p:extLst>
          </p:nvPr>
        </p:nvGraphicFramePr>
        <p:xfrm>
          <a:off x="1002625" y="1337283"/>
          <a:ext cx="9761621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Same Side Corner Rectangle 4"/>
          <p:cNvSpPr/>
          <p:nvPr/>
        </p:nvSpPr>
        <p:spPr bwMode="auto">
          <a:xfrm>
            <a:off x="4527131" y="5276602"/>
            <a:ext cx="6282273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390" tIns="36195" rIns="72390" bIns="36195" spcCol="1270" anchor="ctr"/>
          <a:lstStyle/>
          <a:p>
            <a:pPr lvl="1" indent="-290513" defTabSz="8445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300" b="1" dirty="0">
                <a:solidFill>
                  <a:srgbClr val="FF0000"/>
                </a:solidFill>
              </a:rPr>
              <a:t>Screening outsourced to qualified, competent &amp; dedicated competitive </a:t>
            </a:r>
            <a:r>
              <a:rPr lang="en-US" sz="2300" b="1" dirty="0" smtClean="0">
                <a:solidFill>
                  <a:srgbClr val="FF0000"/>
                </a:solidFill>
              </a:rPr>
              <a:t>agencies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latin typeface="+mn-lt"/>
              </a:rPr>
              <a:t>Problem Statement</a:t>
            </a:r>
            <a:r>
              <a:rPr lang="en-US" sz="4800" dirty="0" smtClean="0">
                <a:latin typeface="Cambria" pitchFamily="18" charset="0"/>
              </a:rPr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8" y="1600200"/>
            <a:ext cx="10128738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Gujarat is considered a developed State. However, it has its own set of problems due to Socio -demographic profile:   </a:t>
            </a:r>
          </a:p>
          <a:p>
            <a:pPr algn="just"/>
            <a:r>
              <a:rPr lang="en-US" dirty="0" smtClean="0"/>
              <a:t>High Tribal Population : 14.8 % Vs 8.6 % of India</a:t>
            </a:r>
          </a:p>
          <a:p>
            <a:pPr algn="just"/>
            <a:r>
              <a:rPr lang="en-US" dirty="0" smtClean="0"/>
              <a:t>Inequity in access of healthcare institutions, human resources, geographical barriers  in Tribal areas, DDP areas etc.</a:t>
            </a:r>
          </a:p>
          <a:p>
            <a:pPr algn="just"/>
            <a:r>
              <a:rPr lang="en-US" dirty="0" smtClean="0"/>
              <a:t>Inherent problems like </a:t>
            </a:r>
            <a:r>
              <a:rPr lang="en-US" dirty="0" smtClean="0">
                <a:solidFill>
                  <a:srgbClr val="FF0000"/>
                </a:solidFill>
              </a:rPr>
              <a:t>Sickle Cell Anemia </a:t>
            </a:r>
            <a:r>
              <a:rPr lang="en-US" dirty="0" smtClean="0"/>
              <a:t>– a genetic disorder, </a:t>
            </a:r>
            <a:r>
              <a:rPr lang="en-US" dirty="0" smtClean="0">
                <a:solidFill>
                  <a:srgbClr val="FF0000"/>
                </a:solidFill>
              </a:rPr>
              <a:t>Leptospirosis</a:t>
            </a:r>
            <a:r>
              <a:rPr lang="en-US" dirty="0" smtClean="0"/>
              <a:t>, a zoonotic disease contracted from infected urine of rodents in certain tribal districts and is an occupational hazard. </a:t>
            </a:r>
          </a:p>
          <a:p>
            <a:pPr algn="just"/>
            <a:r>
              <a:rPr lang="en-US" dirty="0" smtClean="0"/>
              <a:t>Cultural barriers, local customs of dependency on faith healers.</a:t>
            </a:r>
          </a:p>
          <a:p>
            <a:pPr algn="just"/>
            <a:r>
              <a:rPr lang="en-US" dirty="0" smtClean="0"/>
              <a:t>Custom of home deliveries, by male members in certain sub-tribes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Components of Program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24000"/>
            <a:ext cx="528828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1.Early diagnosis through</a:t>
            </a:r>
          </a:p>
          <a:p>
            <a:pPr lvl="1"/>
            <a:r>
              <a:rPr lang="en-US" dirty="0" smtClean="0"/>
              <a:t>New Born Screening</a:t>
            </a:r>
          </a:p>
          <a:p>
            <a:pPr lvl="1"/>
            <a:r>
              <a:rPr lang="en-US" dirty="0" smtClean="0"/>
              <a:t>Prenatal Diagnosis</a:t>
            </a:r>
          </a:p>
          <a:p>
            <a:pPr lvl="1"/>
            <a:r>
              <a:rPr lang="en-US" dirty="0" smtClean="0"/>
              <a:t>Antenatal Screening</a:t>
            </a:r>
          </a:p>
          <a:p>
            <a:pPr lvl="1"/>
            <a:r>
              <a:rPr lang="en-US" dirty="0" smtClean="0"/>
              <a:t>Adolescent Screening</a:t>
            </a:r>
          </a:p>
          <a:p>
            <a:pPr lvl="1"/>
            <a:r>
              <a:rPr lang="en-US" dirty="0" smtClean="0"/>
              <a:t>Mass Screening on mission mode</a:t>
            </a:r>
          </a:p>
          <a:p>
            <a:pPr marL="457200" lvl="1" indent="0">
              <a:buNone/>
            </a:pPr>
            <a:r>
              <a:rPr lang="en-US" dirty="0" smtClean="0"/>
              <a:t> a) DTT and b) HPLC based </a:t>
            </a:r>
            <a:r>
              <a:rPr lang="en-US" dirty="0" err="1" smtClean="0"/>
              <a:t>Hb</a:t>
            </a:r>
            <a:r>
              <a:rPr lang="en-US" dirty="0" smtClean="0"/>
              <a:t> Variant System</a:t>
            </a:r>
          </a:p>
          <a:p>
            <a:pPr marL="234950" lvl="1" indent="-234950">
              <a:buNone/>
            </a:pPr>
            <a:r>
              <a:rPr lang="en-US" sz="2800" dirty="0" smtClean="0"/>
              <a:t>2.Prevention through</a:t>
            </a:r>
          </a:p>
          <a:p>
            <a:pPr marL="746125" lvl="2" indent="-234950"/>
            <a:r>
              <a:rPr lang="en-US" sz="2400" dirty="0" smtClean="0"/>
              <a:t>Marriage counseling</a:t>
            </a:r>
          </a:p>
          <a:p>
            <a:pPr marL="746125" lvl="2" indent="-234950"/>
            <a:r>
              <a:rPr lang="en-US" sz="2400" dirty="0" smtClean="0"/>
              <a:t>Genetic counseling</a:t>
            </a:r>
          </a:p>
          <a:p>
            <a:pPr marL="746125" lvl="2" indent="-234950"/>
            <a:r>
              <a:rPr lang="en-US" sz="2400" dirty="0" smtClean="0"/>
              <a:t>Building community awareness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14720" y="1447800"/>
            <a:ext cx="617728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3.Reduction in crisis episodes &amp; mortality</a:t>
            </a:r>
          </a:p>
          <a:p>
            <a:pPr marL="803275" marR="0" lvl="1" indent="-3460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Supportive treatment</a:t>
            </a:r>
          </a:p>
          <a:p>
            <a:pPr marL="803275" marR="0" lvl="1" indent="-3460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Regular follow up and counseling</a:t>
            </a:r>
          </a:p>
          <a:p>
            <a:pPr marL="803275" marR="0" lvl="1" indent="-3460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Referral treatment and specialized hospital care</a:t>
            </a:r>
          </a:p>
          <a:p>
            <a:pPr marL="803275" marR="0" lvl="1" indent="-3460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4.Regular Training and capacity building of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3275" marR="0" lvl="2" indent="-347663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 care providers &amp; ASHA</a:t>
            </a:r>
          </a:p>
          <a:p>
            <a:pPr marL="803275" marR="0" lvl="2" indent="-347663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VHSNC members &amp; Teachers</a:t>
            </a:r>
          </a:p>
          <a:p>
            <a:pPr marL="803275" marR="0" lvl="2" indent="-347663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Initiatives in the Program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Involvement of NGOs for counseling, mobilization for screening, etc</a:t>
            </a:r>
          </a:p>
          <a:p>
            <a:r>
              <a:rPr lang="en-US" dirty="0" smtClean="0"/>
              <a:t>Outsourcing the screening activity</a:t>
            </a:r>
          </a:p>
          <a:p>
            <a:r>
              <a:rPr lang="en-US" dirty="0" smtClean="0"/>
              <a:t>Prophylactic Pneumococcal vaccine to all Sickle Cell Disease patients- 7000  patients covered.</a:t>
            </a:r>
          </a:p>
          <a:p>
            <a:r>
              <a:rPr lang="en-US" dirty="0" smtClean="0"/>
              <a:t>Follow up camps at quarterly intervals.</a:t>
            </a:r>
          </a:p>
          <a:p>
            <a:pPr lvl="0"/>
            <a:r>
              <a:rPr lang="en-US" dirty="0" smtClean="0"/>
              <a:t>Web based application - for Data collection and online tracing of any SCD patient.</a:t>
            </a:r>
          </a:p>
          <a:p>
            <a:r>
              <a:rPr lang="en-US" dirty="0" smtClean="0"/>
              <a:t> Stem cell </a:t>
            </a:r>
            <a:r>
              <a:rPr lang="en-US" dirty="0"/>
              <a:t>R</a:t>
            </a:r>
            <a:r>
              <a:rPr lang="en-US" dirty="0" smtClean="0"/>
              <a:t>esearch and Therapy  center being set-up in </a:t>
            </a:r>
            <a:r>
              <a:rPr lang="en-US" dirty="0" err="1" smtClean="0"/>
              <a:t>Surat</a:t>
            </a:r>
            <a:r>
              <a:rPr lang="en-US" dirty="0" smtClean="0"/>
              <a:t>  Medical College –a PPP initiative.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Year wise Community screened for Sickle Cell Anemia in Gujarat, Year 2006 to 2013</a:t>
            </a: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543549"/>
            <a:ext cx="12191999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substantial increase in mass screening from 12-13 onwards due to outsourcing initiative to complete the Mass Screening of entire population in 3 years.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/>
          <p:nvPr>
            <p:extLst>
              <p:ext uri="{D42A27DB-BD31-4B8C-83A1-F6EECF244321}">
                <p14:modId xmlns:p14="http://schemas.microsoft.com/office/powerpoint/2010/main" xmlns="" val="162264346"/>
              </p:ext>
            </p:extLst>
          </p:nvPr>
        </p:nvGraphicFramePr>
        <p:xfrm>
          <a:off x="1390217" y="1157719"/>
          <a:ext cx="9229292" cy="436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Sickle Cell Card</a:t>
            </a:r>
            <a:endParaRPr lang="en-US" sz="4000" dirty="0">
              <a:latin typeface="+mn-lt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51000" y="1250806"/>
            <a:ext cx="8864600" cy="4291012"/>
            <a:chOff x="126824" y="1119011"/>
            <a:chExt cx="8864776" cy="4291189"/>
          </a:xfrm>
        </p:grpSpPr>
        <p:pic>
          <p:nvPicPr>
            <p:cNvPr id="5" name="Picture 4" descr="C:\Users\Dr Umang.DrUmang-PC\Desktop\card\print back.jpg"/>
            <p:cNvPicPr>
              <a:picLocks noChangeAspect="1" noChangeArrowheads="1"/>
            </p:cNvPicPr>
            <p:nvPr/>
          </p:nvPicPr>
          <p:blipFill>
            <a:blip r:embed="rId2" cstate="print"/>
            <a:srcRect r="53780" b="52751"/>
            <a:stretch>
              <a:fillRect/>
            </a:stretch>
          </p:blipFill>
          <p:spPr bwMode="auto">
            <a:xfrm>
              <a:off x="5912555" y="1148056"/>
              <a:ext cx="3002845" cy="199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Dr Umang.DrUmang-PC\Desktop\card\print back.jpg"/>
            <p:cNvPicPr>
              <a:picLocks noChangeAspect="1" noChangeArrowheads="1"/>
            </p:cNvPicPr>
            <p:nvPr/>
          </p:nvPicPr>
          <p:blipFill>
            <a:blip r:embed="rId2" cstate="print"/>
            <a:srcRect l="53780" b="52751"/>
            <a:stretch>
              <a:fillRect/>
            </a:stretch>
          </p:blipFill>
          <p:spPr bwMode="auto">
            <a:xfrm>
              <a:off x="3022600" y="1147704"/>
              <a:ext cx="2844800" cy="200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C:\Users\Dr Umang.DrUmang-PC\Desktop\card\print back.jpg"/>
            <p:cNvPicPr>
              <a:picLocks noChangeAspect="1" noChangeArrowheads="1"/>
            </p:cNvPicPr>
            <p:nvPr/>
          </p:nvPicPr>
          <p:blipFill>
            <a:blip r:embed="rId2" cstate="print"/>
            <a:srcRect l="53780" t="52751"/>
            <a:stretch>
              <a:fillRect/>
            </a:stretch>
          </p:blipFill>
          <p:spPr bwMode="auto">
            <a:xfrm>
              <a:off x="126824" y="1119011"/>
              <a:ext cx="2849740" cy="2005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1688" y="3201458"/>
              <a:ext cx="3239912" cy="210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376" y="3200400"/>
              <a:ext cx="2811874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9778" y="3197578"/>
              <a:ext cx="2923822" cy="221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706880" y="5715000"/>
            <a:ext cx="1846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Normal</a:t>
            </a:r>
            <a:r>
              <a:rPr lang="gu-IN" sz="2800" dirty="0"/>
              <a:t> </a:t>
            </a:r>
            <a:r>
              <a:rPr lang="en-US" sz="2800" dirty="0"/>
              <a:t> 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4511040" y="5715000"/>
            <a:ext cx="24232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Sickle Cell Trait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7938704" y="5726113"/>
            <a:ext cx="306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Sickle Cell Disease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till0207_0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670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8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548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admin\AppData\Local\Temp\Rar$DIa0.108\DSCF8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685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0" y="3059114"/>
            <a:ext cx="5486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Screening Camp at Village Level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588000" y="2971801"/>
            <a:ext cx="6502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SCD Follow up Camp Camp at Village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7416801" y="2779713"/>
            <a:ext cx="415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5" name="Slide Number Placeholder 25"/>
          <p:cNvSpPr txBox="1">
            <a:spLocks noGrp="1"/>
          </p:cNvSpPr>
          <p:nvPr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93628B4-939E-4397-9579-23956B64F441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title"/>
          </p:nvPr>
        </p:nvSpPr>
        <p:spPr>
          <a:xfrm>
            <a:off x="1921822" y="0"/>
            <a:ext cx="7429697" cy="1008112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3200" b="1" dirty="0" err="1" smtClean="0"/>
              <a:t>Leptospirosis</a:t>
            </a:r>
            <a:r>
              <a:rPr lang="en-US" sz="3200" b="1" dirty="0" smtClean="0"/>
              <a:t> Control </a:t>
            </a:r>
            <a:r>
              <a:rPr lang="en-US" sz="3200" b="1" dirty="0" err="1" smtClean="0"/>
              <a:t>Programme</a:t>
            </a:r>
            <a:r>
              <a:rPr lang="en-US" sz="3200" b="1" dirty="0" smtClean="0"/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01040" y="1600201"/>
            <a:ext cx="10820400" cy="4756150"/>
          </a:xfrm>
        </p:spPr>
        <p:txBody>
          <a:bodyPr/>
          <a:lstStyle/>
          <a:p>
            <a:r>
              <a:rPr lang="en-US" dirty="0" smtClean="0"/>
              <a:t>A zoonotic disease in which humans are affected when they come in contact with urine of infected carrier hosts such as rodents-A serious </a:t>
            </a:r>
            <a:r>
              <a:rPr lang="en-US" b="1" dirty="0" smtClean="0"/>
              <a:t>Occupational Hazard </a:t>
            </a:r>
            <a:r>
              <a:rPr lang="en-US" dirty="0" smtClean="0"/>
              <a:t>and Public Health Problem with high Morbidity and Mortality.</a:t>
            </a:r>
          </a:p>
          <a:p>
            <a:r>
              <a:rPr lang="en-US" dirty="0" smtClean="0"/>
              <a:t>Results in serious  complications such as meningitis </a:t>
            </a:r>
            <a:r>
              <a:rPr lang="en-US" dirty="0"/>
              <a:t>,</a:t>
            </a:r>
            <a:r>
              <a:rPr lang="en-US" dirty="0" smtClean="0"/>
              <a:t> respiratory and kidney failure. Time to care is critical for survival.</a:t>
            </a:r>
          </a:p>
          <a:p>
            <a:r>
              <a:rPr lang="en-US" dirty="0" smtClean="0"/>
              <a:t>Mainly seen in </a:t>
            </a:r>
            <a:r>
              <a:rPr lang="en-US" dirty="0" err="1" smtClean="0"/>
              <a:t>Surat</a:t>
            </a:r>
            <a:r>
              <a:rPr lang="en-US" dirty="0" smtClean="0"/>
              <a:t>, </a:t>
            </a:r>
            <a:r>
              <a:rPr lang="en-US" dirty="0" err="1" smtClean="0"/>
              <a:t>Navsari</a:t>
            </a:r>
            <a:r>
              <a:rPr lang="en-US" dirty="0" smtClean="0"/>
              <a:t>, </a:t>
            </a:r>
            <a:r>
              <a:rPr lang="en-US" dirty="0" err="1" smtClean="0"/>
              <a:t>Valsad</a:t>
            </a:r>
            <a:r>
              <a:rPr lang="en-US" dirty="0" smtClean="0"/>
              <a:t> &amp; </a:t>
            </a:r>
            <a:r>
              <a:rPr lang="en-US" dirty="0" err="1" smtClean="0"/>
              <a:t>Tapi</a:t>
            </a:r>
            <a:r>
              <a:rPr lang="en-US" dirty="0" smtClean="0"/>
              <a:t> districts  in monsoon season and affected population is tribal productive age group.</a:t>
            </a:r>
          </a:p>
          <a:p>
            <a:r>
              <a:rPr lang="en-US" b="1" dirty="0" smtClean="0"/>
              <a:t>Convergence:</a:t>
            </a:r>
            <a:r>
              <a:rPr lang="en-US" dirty="0" smtClean="0"/>
              <a:t> Integrated actions are taken by different departments like Agriculture, Animal Husbandry, Information, Tribal Development, etc. for </a:t>
            </a:r>
            <a:r>
              <a:rPr lang="en-US" dirty="0"/>
              <a:t>P</a:t>
            </a:r>
            <a:r>
              <a:rPr lang="en-US" dirty="0" smtClean="0"/>
              <a:t>revention, Control and Treatment.</a:t>
            </a:r>
          </a:p>
          <a:p>
            <a:pPr>
              <a:buNone/>
            </a:pPr>
            <a:endParaRPr lang="en-IN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7416801" y="2779713"/>
            <a:ext cx="415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5" name="Slide Number Placeholder 25"/>
          <p:cNvSpPr txBox="1">
            <a:spLocks noGrp="1"/>
          </p:cNvSpPr>
          <p:nvPr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93628B4-939E-4397-9579-23956B64F441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26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title"/>
          </p:nvPr>
        </p:nvSpPr>
        <p:spPr>
          <a:xfrm>
            <a:off x="1921822" y="195496"/>
            <a:ext cx="7429697" cy="1008112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3200" b="1" dirty="0" err="1" smtClean="0"/>
              <a:t>Leptospirosis</a:t>
            </a:r>
            <a:r>
              <a:rPr lang="en-US" sz="3200" b="1" dirty="0" smtClean="0"/>
              <a:t> Control </a:t>
            </a:r>
            <a:r>
              <a:rPr lang="en-US" sz="3200" b="1" dirty="0" err="1" smtClean="0"/>
              <a:t>Programme</a:t>
            </a:r>
            <a:r>
              <a:rPr lang="en-US" sz="3200" b="1" dirty="0" smtClean="0"/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6720" y="1600201"/>
            <a:ext cx="11460480" cy="4525963"/>
          </a:xfrm>
        </p:spPr>
        <p:txBody>
          <a:bodyPr/>
          <a:lstStyle/>
          <a:p>
            <a:r>
              <a:rPr lang="en-US" dirty="0" smtClean="0"/>
              <a:t>Mass Educational and Awareness Programs are taken up jointly by all Departments through the District Authorities.</a:t>
            </a:r>
          </a:p>
          <a:p>
            <a:r>
              <a:rPr lang="en-US" dirty="0" smtClean="0"/>
              <a:t>All PHC, CHC, District Hospitals &amp; Medical Colleges geared up to meet the </a:t>
            </a:r>
            <a:r>
              <a:rPr lang="en-US" dirty="0" err="1" smtClean="0"/>
              <a:t>Challange</a:t>
            </a:r>
            <a:r>
              <a:rPr lang="en-US" dirty="0" smtClean="0"/>
              <a:t> to provide timely healthcare.</a:t>
            </a:r>
          </a:p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ass chemoprophylaxis on DOT methodology with the help of AHSAs.</a:t>
            </a:r>
          </a:p>
          <a:p>
            <a:r>
              <a:rPr lang="en-US" dirty="0" smtClean="0"/>
              <a:t>Anti Rodent Activity (ARA) is done before monsoon.</a:t>
            </a:r>
          </a:p>
          <a:p>
            <a:r>
              <a:rPr lang="en-IN" sz="3600" dirty="0" smtClean="0">
                <a:solidFill>
                  <a:srgbClr val="FF0000"/>
                </a:solidFill>
              </a:rPr>
              <a:t>Toll   decreased  from 919 cases and 178 deaths in 2011 to 156 cases and 26 deaths in 2012</a:t>
            </a:r>
          </a:p>
          <a:p>
            <a:r>
              <a:rPr lang="en-IN" sz="3600" dirty="0" smtClean="0">
                <a:solidFill>
                  <a:srgbClr val="FF0000"/>
                </a:solidFill>
              </a:rPr>
              <a:t>A proposal to  </a:t>
            </a:r>
            <a:r>
              <a:rPr lang="en-IN" sz="3600" dirty="0" err="1" smtClean="0">
                <a:solidFill>
                  <a:srgbClr val="FF0000"/>
                </a:solidFill>
              </a:rPr>
              <a:t>GoI</a:t>
            </a:r>
            <a:r>
              <a:rPr lang="en-IN" sz="3600" dirty="0" smtClean="0">
                <a:solidFill>
                  <a:srgbClr val="FF0000"/>
                </a:solidFill>
              </a:rPr>
              <a:t> sent  to undertake Operational Research and extend Technical Support.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Leptospirosis</a:t>
            </a:r>
            <a:r>
              <a:rPr lang="en-US" dirty="0" smtClean="0"/>
              <a:t> Manual developed by Gujarat</a:t>
            </a:r>
            <a:endParaRPr lang="en-US" dirty="0"/>
          </a:p>
        </p:txBody>
      </p:sp>
      <p:pic>
        <p:nvPicPr>
          <p:cNvPr id="4" name="Picture 2" descr="C:\Users\admin\Desktop\534386_104069886399786_7221759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452" y="1514473"/>
            <a:ext cx="3447183" cy="458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2363" y="0"/>
            <a:ext cx="9254197" cy="15087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/>
            </a:r>
            <a:br>
              <a:rPr lang="en-US" sz="2400" b="1" dirty="0" smtClean="0">
                <a:latin typeface="Cambria" pitchFamily="18" charset="0"/>
              </a:rPr>
            </a:b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latin typeface="+mn-lt"/>
              </a:rPr>
              <a:t>Comprehensive Emergency Obstetric (</a:t>
            </a:r>
            <a:r>
              <a:rPr lang="en-US" sz="3200" b="1" dirty="0" err="1" smtClean="0">
                <a:latin typeface="+mn-lt"/>
              </a:rPr>
              <a:t>CEmOC</a:t>
            </a:r>
            <a:r>
              <a:rPr lang="en-US" sz="3200" b="1" dirty="0" smtClean="0">
                <a:latin typeface="+mn-lt"/>
              </a:rPr>
              <a:t>) &amp; New Born Care Unit, CHC- </a:t>
            </a:r>
            <a:r>
              <a:rPr lang="en-US" sz="3200" b="1" dirty="0" err="1" smtClean="0">
                <a:latin typeface="+mn-lt"/>
              </a:rPr>
              <a:t>Jabugam</a:t>
            </a:r>
            <a:r>
              <a:rPr lang="en-US" sz="3200" b="1" dirty="0" smtClean="0">
                <a:latin typeface="+mn-lt"/>
              </a:rPr>
              <a:t> : PPP Model</a:t>
            </a:r>
            <a:br>
              <a:rPr lang="en-US" sz="3200" b="1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151" y="1375117"/>
            <a:ext cx="11676184" cy="4829196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en-US" b="1" dirty="0" smtClean="0"/>
              <a:t>Problem Statement</a:t>
            </a:r>
            <a:r>
              <a:rPr lang="en-US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Vacant Specialists post in Government Institution in </a:t>
            </a:r>
            <a:r>
              <a:rPr lang="en-US" dirty="0" err="1" smtClean="0"/>
              <a:t>Pavi-Jetpur</a:t>
            </a:r>
            <a:r>
              <a:rPr lang="en-US" dirty="0" smtClean="0"/>
              <a:t> or nearby  tribal </a:t>
            </a:r>
            <a:r>
              <a:rPr lang="en-US" dirty="0" err="1" smtClean="0"/>
              <a:t>talukas</a:t>
            </a:r>
            <a:r>
              <a:rPr lang="en-US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 functional First Referral Unit in that area for providing  emergency care.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Delay in receiving  medical attention may lead to maternal/ infant death.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 smtClean="0"/>
              <a:t>Process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MoU</a:t>
            </a:r>
            <a:r>
              <a:rPr lang="en-US" dirty="0" smtClean="0"/>
              <a:t> signed with Deepak Foundation, </a:t>
            </a:r>
            <a:r>
              <a:rPr lang="en-US" dirty="0" err="1" smtClean="0"/>
              <a:t>Vadodara</a:t>
            </a:r>
            <a:r>
              <a:rPr lang="en-US" dirty="0" smtClean="0"/>
              <a:t> for setting up of </a:t>
            </a:r>
            <a:r>
              <a:rPr lang="en-US" dirty="0" err="1" smtClean="0"/>
              <a:t>CEmONC</a:t>
            </a:r>
            <a:r>
              <a:rPr lang="en-US" dirty="0" smtClean="0"/>
              <a:t> at </a:t>
            </a:r>
            <a:r>
              <a:rPr lang="en-US" dirty="0" err="1" smtClean="0"/>
              <a:t>Jabugam</a:t>
            </a:r>
            <a:r>
              <a:rPr lang="en-US" dirty="0" smtClean="0"/>
              <a:t> CHC in </a:t>
            </a:r>
            <a:r>
              <a:rPr lang="en-US" dirty="0" err="1" smtClean="0"/>
              <a:t>Pavi-Jetpur</a:t>
            </a:r>
            <a:r>
              <a:rPr lang="en-US" dirty="0" smtClean="0"/>
              <a:t>, </a:t>
            </a:r>
            <a:r>
              <a:rPr lang="en-US" dirty="0" err="1" smtClean="0"/>
              <a:t>Vadodara</a:t>
            </a:r>
            <a:r>
              <a:rPr lang="en-US" dirty="0" smtClean="0"/>
              <a:t> in 2006.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Partner organization to build a 10 bed center in CHC premises.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Operating cost  shared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fld id="{25DF338A-E0AD-451F-AD08-5FC7AE2F7BA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ChangeArrowheads="1"/>
          </p:cNvSpPr>
          <p:nvPr/>
        </p:nvSpPr>
        <p:spPr bwMode="auto">
          <a:xfrm>
            <a:off x="374651" y="2514600"/>
            <a:ext cx="1181734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3200" b="1" i="1">
              <a:solidFill>
                <a:srgbClr val="990000"/>
              </a:solidFill>
              <a:latin typeface="Garamond" pitchFamily="18" charset="0"/>
            </a:endParaRPr>
          </a:p>
        </p:txBody>
      </p:sp>
      <p:pic>
        <p:nvPicPr>
          <p:cNvPr id="10" name="Picture 3" descr="\\Mserver\all photographs\DRPR AS ON 25TH MAY,10\Annual Report Photos 2008-09\CEmONC\100_1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33" y="305996"/>
            <a:ext cx="10066867" cy="6399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9CB382-BC93-4036-B165-6952A8003BD0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latin typeface="+mn-lt"/>
              </a:rPr>
              <a:t>Problem Statement</a:t>
            </a:r>
            <a:r>
              <a:rPr lang="en-US" sz="4800" dirty="0" smtClean="0">
                <a:latin typeface="Cambria" pitchFamily="18" charset="0"/>
              </a:rPr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8" y="1600200"/>
            <a:ext cx="10128738" cy="4525963"/>
          </a:xfrm>
        </p:spPr>
        <p:txBody>
          <a:bodyPr/>
          <a:lstStyle/>
          <a:p>
            <a:pPr algn="just"/>
            <a:r>
              <a:rPr lang="en-US" dirty="0" smtClean="0"/>
              <a:t>Seasonal migration for seeking work.</a:t>
            </a:r>
          </a:p>
          <a:p>
            <a:pPr algn="just"/>
            <a:r>
              <a:rPr lang="en-US" dirty="0" smtClean="0"/>
              <a:t>Declining Sex Ratio now affecting tribal districts as well.</a:t>
            </a:r>
          </a:p>
          <a:p>
            <a:pPr algn="just"/>
            <a:r>
              <a:rPr lang="en-US" dirty="0" smtClean="0"/>
              <a:t>High prevalence of under-nutrition</a:t>
            </a:r>
          </a:p>
          <a:p>
            <a:pPr algn="just"/>
            <a:r>
              <a:rPr lang="en-US" dirty="0" smtClean="0"/>
              <a:t>The health delivery system of PHC, SC and field workers under administrative control of PRIs.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Rational Deployment is missing.</a:t>
            </a:r>
          </a:p>
          <a:p>
            <a:pPr algn="just"/>
            <a:r>
              <a:rPr lang="en-US" dirty="0"/>
              <a:t>H</a:t>
            </a:r>
            <a:r>
              <a:rPr lang="en-US" dirty="0" smtClean="0"/>
              <a:t>ealth staff not staying in the HQs.</a:t>
            </a:r>
          </a:p>
          <a:p>
            <a:pPr algn="just"/>
            <a:r>
              <a:rPr lang="en-US" dirty="0" smtClean="0"/>
              <a:t>Sub-Optimal </a:t>
            </a:r>
            <a:r>
              <a:rPr lang="en-US" dirty="0"/>
              <a:t>health indicators, dragging down overall performance of Gujarat.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9021" y="0"/>
            <a:ext cx="6858048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  <a:cs typeface="Times New Roman" pitchFamily="18" charset="0"/>
              </a:rPr>
              <a:t>Outcome</a:t>
            </a:r>
            <a:endParaRPr lang="en-US" sz="4400" dirty="0">
              <a:latin typeface="+mn-lt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fld id="{25DF338A-E0AD-451F-AD08-5FC7AE2F7BA8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7" name="Diagram 4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61" y="1336431"/>
            <a:ext cx="10858576" cy="50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2750" y="0"/>
            <a:ext cx="6858048" cy="1143000"/>
          </a:xfrm>
        </p:spPr>
        <p:txBody>
          <a:bodyPr/>
          <a:lstStyle/>
          <a:p>
            <a:r>
              <a:rPr lang="en-US" sz="4000" b="1" dirty="0" smtClean="0">
                <a:latin typeface="+mn-lt"/>
              </a:rPr>
              <a:t>Performance</a:t>
            </a:r>
            <a:endParaRPr lang="en-US" sz="4000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600200"/>
            <a:ext cx="11684000" cy="4972072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endParaRPr lang="en-US" sz="1600" dirty="0" smtClean="0"/>
          </a:p>
          <a:p>
            <a:endParaRPr lang="en-US" sz="1800" dirty="0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fld id="{25DF338A-E0AD-451F-AD08-5FC7AE2F7BA8}" type="slidenum">
              <a:rPr lang="en-US" smtClean="0"/>
              <a:pPr/>
              <a:t>31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8814" y="1315432"/>
          <a:ext cx="8862644" cy="486392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81122"/>
                <a:gridCol w="1246378"/>
                <a:gridCol w="1635009"/>
                <a:gridCol w="1420837"/>
                <a:gridCol w="1702191"/>
                <a:gridCol w="1477107"/>
              </a:tblGrid>
              <a:tr h="675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Year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OPDs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Deliveries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Surgeries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High Risk </a:t>
                      </a:r>
                      <a:br>
                        <a:rPr lang="en-US" sz="2800" u="none" strike="noStrike" dirty="0"/>
                      </a:br>
                      <a:r>
                        <a:rPr lang="en-US" sz="2800" u="none" strike="noStrike" dirty="0"/>
                        <a:t>Deliveries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Pediatric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2006-07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3312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201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 </a:t>
                      </a:r>
                      <a:r>
                        <a:rPr lang="en-US" sz="2800" u="none" strike="noStrike" dirty="0" smtClean="0"/>
                        <a:t>-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 </a:t>
                      </a:r>
                      <a:r>
                        <a:rPr lang="en-US" sz="2800" u="none" strike="noStrike" dirty="0" smtClean="0"/>
                        <a:t>-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2007-08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5505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666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 </a:t>
                      </a:r>
                      <a:r>
                        <a:rPr lang="en-US" sz="2800" u="none" strike="noStrike" dirty="0" smtClean="0"/>
                        <a:t>-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606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2008-09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12267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1748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304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700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1004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2009-10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17102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1776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661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1036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1614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2010-11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22620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2603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309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1038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949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2011-12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23886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2518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671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946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751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  <a:tr h="571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2012-13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25233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2630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626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1019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1916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723" marR="11723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8406" y="1434905"/>
            <a:ext cx="2700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Replicable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Scalable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 effective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Tangible  outputs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NGO / Trust partners for MCH Services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1428750"/>
            <a:ext cx="3390900" cy="2819400"/>
          </a:xfrm>
          <a:prstGeom prst="ellips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Seva</a:t>
            </a:r>
            <a:r>
              <a:rPr lang="en-US" sz="3200" dirty="0" smtClean="0"/>
              <a:t> Rural </a:t>
            </a:r>
          </a:p>
          <a:p>
            <a:pPr algn="ctr"/>
            <a:r>
              <a:rPr lang="en-US" sz="3200" dirty="0" err="1" smtClean="0"/>
              <a:t>Jhagadia</a:t>
            </a:r>
            <a:endParaRPr lang="en-US" sz="3200" dirty="0" smtClean="0"/>
          </a:p>
          <a:p>
            <a:pPr algn="ctr"/>
            <a:r>
              <a:rPr lang="en-US" sz="3200" dirty="0" err="1" smtClean="0"/>
              <a:t>Dist</a:t>
            </a:r>
            <a:r>
              <a:rPr lang="en-US" sz="3200" dirty="0" smtClean="0"/>
              <a:t> Vadodara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8077200" y="3486150"/>
            <a:ext cx="3352800" cy="26479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Shrimad</a:t>
            </a:r>
            <a:r>
              <a:rPr lang="en-US" sz="2400" dirty="0"/>
              <a:t> </a:t>
            </a:r>
            <a:r>
              <a:rPr lang="en-US" sz="2400" dirty="0" err="1"/>
              <a:t>Rajchandra</a:t>
            </a:r>
            <a:r>
              <a:rPr lang="en-US" sz="2400" dirty="0"/>
              <a:t> Hospital,  </a:t>
            </a:r>
            <a:r>
              <a:rPr lang="en-US" sz="2400" dirty="0" err="1"/>
              <a:t>Dharampur</a:t>
            </a:r>
            <a:r>
              <a:rPr lang="en-US" sz="2400" dirty="0"/>
              <a:t>, </a:t>
            </a:r>
            <a:r>
              <a:rPr lang="en-US" sz="2400" dirty="0" err="1"/>
              <a:t>Dist</a:t>
            </a:r>
            <a:r>
              <a:rPr lang="en-US" sz="2400" dirty="0"/>
              <a:t> </a:t>
            </a:r>
            <a:r>
              <a:rPr lang="en-US" sz="2400" dirty="0" err="1"/>
              <a:t>Navsari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</a:p>
        </p:txBody>
      </p:sp>
      <p:sp>
        <p:nvSpPr>
          <p:cNvPr id="6" name="Oval 5"/>
          <p:cNvSpPr/>
          <p:nvPr/>
        </p:nvSpPr>
        <p:spPr>
          <a:xfrm>
            <a:off x="3743324" y="3486151"/>
            <a:ext cx="3133725" cy="2809874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Gram </a:t>
            </a:r>
            <a:r>
              <a:rPr lang="en-US" sz="2400" dirty="0" err="1"/>
              <a:t>Seva</a:t>
            </a:r>
            <a:r>
              <a:rPr lang="en-US" sz="2400" dirty="0"/>
              <a:t> Trust </a:t>
            </a:r>
            <a:r>
              <a:rPr lang="en-US" sz="2400" dirty="0" err="1"/>
              <a:t>Kharel</a:t>
            </a:r>
            <a:r>
              <a:rPr lang="en-US" sz="2400" dirty="0"/>
              <a:t>, </a:t>
            </a:r>
            <a:r>
              <a:rPr lang="en-US" sz="2400" dirty="0" err="1"/>
              <a:t>Dist</a:t>
            </a:r>
            <a:r>
              <a:rPr lang="en-US" sz="2400" dirty="0"/>
              <a:t> </a:t>
            </a:r>
            <a:r>
              <a:rPr lang="en-US" sz="2400" dirty="0" err="1"/>
              <a:t>NavsariRural</a:t>
            </a:r>
            <a:r>
              <a:rPr lang="en-US" sz="2400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5943600" y="1428750"/>
            <a:ext cx="3028950" cy="238125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Shamlaji</a:t>
            </a:r>
            <a:r>
              <a:rPr lang="en-US" sz="2800" dirty="0"/>
              <a:t> CHC PPP model, </a:t>
            </a:r>
            <a:r>
              <a:rPr lang="en-US" sz="2800" dirty="0" err="1"/>
              <a:t>Dist</a:t>
            </a:r>
            <a:r>
              <a:rPr lang="en-US" sz="2800" dirty="0"/>
              <a:t> </a:t>
            </a:r>
            <a:r>
              <a:rPr lang="en-US" sz="2800" dirty="0" err="1"/>
              <a:t>Sabarkantha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SNCU Facility in Tribal area at </a:t>
            </a:r>
            <a:r>
              <a:rPr lang="en-US" sz="2800" b="1" dirty="0" err="1" smtClean="0"/>
              <a:t>Shrimad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Rajchandra</a:t>
            </a:r>
            <a:r>
              <a:rPr lang="en-US" sz="2800" b="1" dirty="0" smtClean="0"/>
              <a:t> Hospital, </a:t>
            </a:r>
            <a:r>
              <a:rPr lang="en-US" sz="2800" b="1" dirty="0" err="1" smtClean="0"/>
              <a:t>Dharampur</a:t>
            </a:r>
            <a:r>
              <a:rPr lang="en-US" sz="2800" b="1" dirty="0" smtClean="0"/>
              <a:t>, Dist </a:t>
            </a:r>
            <a:r>
              <a:rPr lang="en-US" sz="2800" b="1" dirty="0" err="1" smtClean="0"/>
              <a:t>Valsad</a:t>
            </a:r>
            <a:endParaRPr lang="en-US" sz="2800" dirty="0"/>
          </a:p>
        </p:txBody>
      </p:sp>
      <p:pic>
        <p:nvPicPr>
          <p:cNvPr id="5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1" y="1280160"/>
            <a:ext cx="4775980" cy="268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known00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" y="3996684"/>
            <a:ext cx="4790440" cy="26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SCF03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990600"/>
            <a:ext cx="467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F04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320" y="3886200"/>
            <a:ext cx="4678680" cy="26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15" y="1582946"/>
            <a:ext cx="1960313" cy="21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92300" y="1610751"/>
            <a:ext cx="547254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+mn-lt"/>
              </a:rPr>
              <a:t>Do Visit </a:t>
            </a:r>
            <a:r>
              <a:rPr lang="en-US" sz="4000" b="1" dirty="0">
                <a:latin typeface="+mn-lt"/>
              </a:rPr>
              <a:t>O</a:t>
            </a:r>
            <a:r>
              <a:rPr lang="en-US" sz="4000" b="1" dirty="0" smtClean="0">
                <a:latin typeface="+mn-lt"/>
              </a:rPr>
              <a:t>ur Website</a:t>
            </a:r>
            <a:endParaRPr lang="en-US" sz="4000" b="1" dirty="0">
              <a:latin typeface="+mn-lt"/>
            </a:endParaRPr>
          </a:p>
          <a:p>
            <a:pPr algn="ctr">
              <a:defRPr/>
            </a:pPr>
            <a:r>
              <a:rPr lang="en-US" sz="4000" b="1" i="1" dirty="0">
                <a:solidFill>
                  <a:srgbClr val="006600"/>
                </a:solidFill>
                <a:latin typeface="+mn-lt"/>
              </a:rPr>
              <a:t>www.gujhealth.gov.in</a:t>
            </a:r>
          </a:p>
          <a:p>
            <a:pPr algn="ctr">
              <a:defRPr/>
            </a:pPr>
            <a:endParaRPr lang="en-US" sz="3600" b="1" i="1" u="sng" dirty="0"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53326" y="5368974"/>
            <a:ext cx="2222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i="1" dirty="0">
                <a:solidFill>
                  <a:srgbClr val="006600"/>
                </a:solidFill>
              </a:rPr>
              <a:t>Thanks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8966" y="3742006"/>
            <a:ext cx="47970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Contact  for further information: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Dr </a:t>
            </a:r>
            <a:r>
              <a:rPr lang="en-US" sz="2400" b="1" dirty="0" err="1" smtClean="0"/>
              <a:t>N.B.Dholakia</a:t>
            </a:r>
            <a:endParaRPr lang="en-US" sz="2400" b="1" dirty="0" smtClean="0"/>
          </a:p>
          <a:p>
            <a:r>
              <a:rPr lang="en-US" sz="2400" b="1" dirty="0" smtClean="0"/>
              <a:t>Additional Director, FW</a:t>
            </a:r>
          </a:p>
          <a:p>
            <a:r>
              <a:rPr lang="en-US" sz="2400" b="1" dirty="0" smtClean="0"/>
              <a:t>079-23253311</a:t>
            </a:r>
          </a:p>
          <a:p>
            <a:r>
              <a:rPr lang="en-US" sz="2400" b="1" dirty="0" smtClean="0"/>
              <a:t>09099075152</a:t>
            </a:r>
          </a:p>
          <a:p>
            <a:r>
              <a:rPr lang="en-US" sz="2400" b="1" dirty="0" smtClean="0"/>
              <a:t>nbdholakia@rediffmail.com</a:t>
            </a:r>
            <a:endParaRPr lang="en-US" sz="2400" b="1" dirty="0"/>
          </a:p>
        </p:txBody>
      </p:sp>
      <p:pic>
        <p:nvPicPr>
          <p:cNvPr id="8" name="Picture 2" descr="C:\Users\admin\AppData\Local\Temp\Rar$DI23.483\IMG_0052.JPG"/>
          <p:cNvPicPr>
            <a:picLocks noChangeAspect="1" noChangeArrowheads="1"/>
          </p:cNvPicPr>
          <p:nvPr/>
        </p:nvPicPr>
        <p:blipFill>
          <a:blip r:embed="rId3" cstate="print"/>
          <a:srcRect l="17923" t="13769" r="10769"/>
          <a:stretch>
            <a:fillRect/>
          </a:stretch>
        </p:blipFill>
        <p:spPr bwMode="auto">
          <a:xfrm>
            <a:off x="7652825" y="1252024"/>
            <a:ext cx="4346917" cy="394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Tribal Districts of Gujarat (12)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474333"/>
            <a:ext cx="6151036" cy="43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3200" y="5270696"/>
            <a:ext cx="711200" cy="304800"/>
          </a:xfrm>
          <a:prstGeom prst="rect">
            <a:avLst/>
          </a:prstGeom>
          <a:solidFill>
            <a:srgbClr val="00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4474" y="5265495"/>
            <a:ext cx="2162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Tribal and HPD districts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471" y="5894363"/>
            <a:ext cx="711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97541" y="5905255"/>
            <a:ext cx="24705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Tribal but not HPD districts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1040" y="1554480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Rajasthan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84520" y="3596640"/>
            <a:ext cx="51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181600"/>
            <a:ext cx="10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Maharashtra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4294967295"/>
          </p:nvPr>
        </p:nvSpPr>
        <p:spPr>
          <a:xfrm>
            <a:off x="6339840" y="1524000"/>
            <a:ext cx="5013960" cy="4652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43 </a:t>
            </a:r>
            <a:r>
              <a:rPr lang="en-US" dirty="0" err="1" smtClean="0"/>
              <a:t>Talukas</a:t>
            </a:r>
            <a:r>
              <a:rPr lang="en-US" dirty="0" smtClean="0"/>
              <a:t> in12 out of 26 districts are Tribal</a:t>
            </a:r>
          </a:p>
          <a:p>
            <a:r>
              <a:rPr lang="en-US" dirty="0" smtClean="0"/>
              <a:t>Entire eastern belt of Gujarat</a:t>
            </a:r>
          </a:p>
          <a:p>
            <a:r>
              <a:rPr lang="en-US" dirty="0" smtClean="0"/>
              <a:t>Bordering Rajasthan, MP, Maharashtra having similar districts</a:t>
            </a:r>
          </a:p>
          <a:p>
            <a:r>
              <a:rPr lang="en-US" dirty="0" smtClean="0"/>
              <a:t>89 lakhs </a:t>
            </a:r>
            <a:r>
              <a:rPr lang="en-US" dirty="0" err="1" smtClean="0"/>
              <a:t>tribals</a:t>
            </a:r>
            <a:r>
              <a:rPr lang="en-US" dirty="0" smtClean="0"/>
              <a:t> i.e. 14.76 % of population. (India : 8.6%)</a:t>
            </a:r>
          </a:p>
          <a:p>
            <a:r>
              <a:rPr lang="en-US" dirty="0" smtClean="0"/>
              <a:t>Hilly terrain mainly.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latin typeface="+mn-lt"/>
              </a:rPr>
              <a:t>Comprehensive Strategy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748" y="1371600"/>
            <a:ext cx="10128738" cy="507492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Multi-Pronged Approach:</a:t>
            </a:r>
          </a:p>
          <a:p>
            <a:pPr algn="just"/>
            <a:r>
              <a:rPr lang="en-US" dirty="0" smtClean="0"/>
              <a:t>Identification of High Priority </a:t>
            </a:r>
            <a:r>
              <a:rPr lang="en-US" dirty="0" err="1" smtClean="0"/>
              <a:t>Talukas</a:t>
            </a:r>
            <a:r>
              <a:rPr lang="en-US" dirty="0" smtClean="0"/>
              <a:t> (HPTs), Backward </a:t>
            </a:r>
            <a:r>
              <a:rPr lang="en-US" dirty="0" err="1" smtClean="0"/>
              <a:t>Talukas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using Score Card </a:t>
            </a:r>
            <a:r>
              <a:rPr lang="en-US" dirty="0"/>
              <a:t> </a:t>
            </a:r>
            <a:r>
              <a:rPr lang="en-US" dirty="0" smtClean="0"/>
              <a:t>concept for targeted interventions.</a:t>
            </a:r>
          </a:p>
          <a:p>
            <a:pPr algn="just"/>
            <a:r>
              <a:rPr lang="en-US" dirty="0" smtClean="0"/>
              <a:t>Strengthening of service delivery systems – infrastructure, Health Resources,  Rational Deployment  </a:t>
            </a:r>
            <a:r>
              <a:rPr lang="en-US" dirty="0" err="1" smtClean="0"/>
              <a:t>etc</a:t>
            </a:r>
            <a:endParaRPr lang="en-US" dirty="0" smtClean="0"/>
          </a:p>
          <a:p>
            <a:pPr algn="just"/>
            <a:r>
              <a:rPr lang="en-US" dirty="0" smtClean="0"/>
              <a:t>Use of Tools such as GIS Mapping Technology for Rational Planning and management of infrastructure.</a:t>
            </a:r>
          </a:p>
          <a:p>
            <a:pPr algn="just"/>
            <a:r>
              <a:rPr lang="en-US" dirty="0" smtClean="0"/>
              <a:t>Convergence with multiple line departments-</a:t>
            </a:r>
            <a:r>
              <a:rPr lang="en-US" dirty="0" err="1" smtClean="0"/>
              <a:t>Vanbandhu</a:t>
            </a:r>
            <a:r>
              <a:rPr lang="en-US" dirty="0" smtClean="0"/>
              <a:t>  </a:t>
            </a:r>
            <a:r>
              <a:rPr lang="en-US" dirty="0" err="1" smtClean="0"/>
              <a:t>Yojna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algn="just"/>
            <a:r>
              <a:rPr lang="en-US" dirty="0" smtClean="0"/>
              <a:t> Partnering with NGOs and Private </a:t>
            </a:r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P</a:t>
            </a:r>
            <a:r>
              <a:rPr lang="en-US" dirty="0" smtClean="0"/>
              <a:t>roviders.</a:t>
            </a:r>
          </a:p>
          <a:p>
            <a:pPr algn="just"/>
            <a:r>
              <a:rPr lang="en-US" dirty="0" smtClean="0"/>
              <a:t>Relaxation of ASHA selection norms and Incentives to Health Human Resources.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D92EA-EE78-4610-A732-0D97844304A0}" type="slidenum">
              <a:rPr lang="en-US" altLang="en-US" smtClean="0">
                <a:solidFill>
                  <a:srgbClr val="898989"/>
                </a:solidFill>
              </a:rPr>
              <a:pPr/>
              <a:t>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14469" y="1000108"/>
          <a:ext cx="8826533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143251" y="3071813"/>
            <a:ext cx="140546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572000" y="321468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14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8477251" y="5572126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Desert Taluka</a:t>
            </a:r>
          </a:p>
        </p:txBody>
      </p:sp>
      <p:sp>
        <p:nvSpPr>
          <p:cNvPr id="10" name="Left Arrow 9"/>
          <p:cNvSpPr/>
          <p:nvPr/>
        </p:nvSpPr>
        <p:spPr>
          <a:xfrm rot="2820000">
            <a:off x="8723049" y="4808274"/>
            <a:ext cx="769937" cy="770467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8758066">
            <a:off x="4879711" y="5877191"/>
            <a:ext cx="500063" cy="64558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3524251" y="6357939"/>
            <a:ext cx="2571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Backward  Taluka   </a:t>
            </a:r>
          </a:p>
        </p:txBody>
      </p:sp>
      <p:sp>
        <p:nvSpPr>
          <p:cNvPr id="13" name="Right Arrow 12"/>
          <p:cNvSpPr/>
          <p:nvPr/>
        </p:nvSpPr>
        <p:spPr>
          <a:xfrm rot="19440000">
            <a:off x="1320801" y="1843089"/>
            <a:ext cx="1115484" cy="48418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285751" y="2357439"/>
            <a:ext cx="192193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Tribal Taluka</a:t>
            </a: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0" y="5072064"/>
            <a:ext cx="21907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BRGF  Taluka </a:t>
            </a:r>
          </a:p>
        </p:txBody>
      </p:sp>
      <p:sp>
        <p:nvSpPr>
          <p:cNvPr id="20" name="Right Arrow 19"/>
          <p:cNvSpPr/>
          <p:nvPr/>
        </p:nvSpPr>
        <p:spPr>
          <a:xfrm rot="19620000">
            <a:off x="1439334" y="4567239"/>
            <a:ext cx="865717" cy="48418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59" name="TextBox 7"/>
          <p:cNvSpPr txBox="1">
            <a:spLocks noChangeArrowheads="1"/>
          </p:cNvSpPr>
          <p:nvPr/>
        </p:nvSpPr>
        <p:spPr bwMode="auto">
          <a:xfrm>
            <a:off x="4762500" y="5286375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6160" name="TextBox 7"/>
          <p:cNvSpPr txBox="1">
            <a:spLocks noChangeArrowheads="1"/>
          </p:cNvSpPr>
          <p:nvPr/>
        </p:nvSpPr>
        <p:spPr bwMode="auto">
          <a:xfrm>
            <a:off x="4953000" y="4429125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6161" name="TextBox 7"/>
          <p:cNvSpPr txBox="1">
            <a:spLocks noChangeArrowheads="1"/>
          </p:cNvSpPr>
          <p:nvPr/>
        </p:nvSpPr>
        <p:spPr bwMode="auto">
          <a:xfrm>
            <a:off x="5619751" y="25717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9</a:t>
            </a:r>
          </a:p>
        </p:txBody>
      </p:sp>
      <p:sp>
        <p:nvSpPr>
          <p:cNvPr id="6162" name="TextBox 7"/>
          <p:cNvSpPr txBox="1">
            <a:spLocks noChangeArrowheads="1"/>
          </p:cNvSpPr>
          <p:nvPr/>
        </p:nvSpPr>
        <p:spPr bwMode="auto">
          <a:xfrm>
            <a:off x="6572251" y="492918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6163" name="TextBox 7"/>
          <p:cNvSpPr txBox="1">
            <a:spLocks noChangeArrowheads="1"/>
          </p:cNvSpPr>
          <p:nvPr/>
        </p:nvSpPr>
        <p:spPr bwMode="auto">
          <a:xfrm>
            <a:off x="3429000" y="42148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       2</a:t>
            </a:r>
          </a:p>
        </p:txBody>
      </p:sp>
      <p:sp>
        <p:nvSpPr>
          <p:cNvPr id="37" name="Left Arrow 36"/>
          <p:cNvSpPr/>
          <p:nvPr/>
        </p:nvSpPr>
        <p:spPr>
          <a:xfrm rot="19620000">
            <a:off x="5702300" y="2058988"/>
            <a:ext cx="2311400" cy="2159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5" name="TextBox 8"/>
          <p:cNvSpPr txBox="1">
            <a:spLocks noChangeArrowheads="1"/>
          </p:cNvSpPr>
          <p:nvPr/>
        </p:nvSpPr>
        <p:spPr bwMode="auto">
          <a:xfrm>
            <a:off x="7334251" y="1285876"/>
            <a:ext cx="3333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Tribal+Backward  Taluka</a:t>
            </a:r>
          </a:p>
        </p:txBody>
      </p:sp>
      <p:sp>
        <p:nvSpPr>
          <p:cNvPr id="39" name="Left Arrow 38"/>
          <p:cNvSpPr/>
          <p:nvPr/>
        </p:nvSpPr>
        <p:spPr>
          <a:xfrm rot="3000000">
            <a:off x="6768308" y="5332149"/>
            <a:ext cx="769937" cy="40851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Left Arrow 39"/>
          <p:cNvSpPr/>
          <p:nvPr/>
        </p:nvSpPr>
        <p:spPr>
          <a:xfrm rot="-1620000">
            <a:off x="5067301" y="2844800"/>
            <a:ext cx="2510367" cy="2032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8" name="TextBox 8"/>
          <p:cNvSpPr txBox="1">
            <a:spLocks noChangeArrowheads="1"/>
          </p:cNvSpPr>
          <p:nvPr/>
        </p:nvSpPr>
        <p:spPr bwMode="auto">
          <a:xfrm>
            <a:off x="7524751" y="2143126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BRGF+Backward+Tribal  Taluka</a:t>
            </a:r>
          </a:p>
        </p:txBody>
      </p:sp>
      <p:sp>
        <p:nvSpPr>
          <p:cNvPr id="42" name="Left Arrow 41"/>
          <p:cNvSpPr/>
          <p:nvPr/>
        </p:nvSpPr>
        <p:spPr>
          <a:xfrm rot="-1560000">
            <a:off x="5801785" y="3740150"/>
            <a:ext cx="2510367" cy="2032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20340000">
            <a:off x="2743200" y="5853113"/>
            <a:ext cx="2150533" cy="22066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1" name="TextBox 8"/>
          <p:cNvSpPr txBox="1">
            <a:spLocks noChangeArrowheads="1"/>
          </p:cNvSpPr>
          <p:nvPr/>
        </p:nvSpPr>
        <p:spPr bwMode="auto">
          <a:xfrm>
            <a:off x="8286751" y="2857501"/>
            <a:ext cx="361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Desert +Backward+BRGF  Taluka</a:t>
            </a:r>
          </a:p>
        </p:txBody>
      </p:sp>
      <p:sp>
        <p:nvSpPr>
          <p:cNvPr id="6172" name="TextBox 8"/>
          <p:cNvSpPr txBox="1">
            <a:spLocks noChangeArrowheads="1"/>
          </p:cNvSpPr>
          <p:nvPr/>
        </p:nvSpPr>
        <p:spPr bwMode="auto">
          <a:xfrm>
            <a:off x="6667501" y="5929314"/>
            <a:ext cx="361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Desert+Backward  Taluka</a:t>
            </a:r>
          </a:p>
        </p:txBody>
      </p:sp>
      <p:sp>
        <p:nvSpPr>
          <p:cNvPr id="29" name="Right Arrow 28"/>
          <p:cNvSpPr/>
          <p:nvPr/>
        </p:nvSpPr>
        <p:spPr>
          <a:xfrm rot="20340000">
            <a:off x="1123951" y="3567113"/>
            <a:ext cx="2150533" cy="22066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9560000">
            <a:off x="2089151" y="5146676"/>
            <a:ext cx="2150533" cy="22066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5" name="TextBox 8"/>
          <p:cNvSpPr txBox="1">
            <a:spLocks noChangeArrowheads="1"/>
          </p:cNvSpPr>
          <p:nvPr/>
        </p:nvSpPr>
        <p:spPr bwMode="auto">
          <a:xfrm>
            <a:off x="476251" y="5643564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BRGF+DDP  Taluka </a:t>
            </a:r>
          </a:p>
        </p:txBody>
      </p:sp>
      <p:sp>
        <p:nvSpPr>
          <p:cNvPr id="6176" name="TextBox 8"/>
          <p:cNvSpPr txBox="1">
            <a:spLocks noChangeArrowheads="1"/>
          </p:cNvSpPr>
          <p:nvPr/>
        </p:nvSpPr>
        <p:spPr bwMode="auto">
          <a:xfrm>
            <a:off x="0" y="4000501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BRGF+ Tribal Taluka </a:t>
            </a:r>
          </a:p>
        </p:txBody>
      </p:sp>
      <p:sp>
        <p:nvSpPr>
          <p:cNvPr id="6177" name="TextBox 11"/>
          <p:cNvSpPr txBox="1">
            <a:spLocks noChangeArrowheads="1"/>
          </p:cNvSpPr>
          <p:nvPr/>
        </p:nvSpPr>
        <p:spPr bwMode="auto">
          <a:xfrm>
            <a:off x="285751" y="6273801"/>
            <a:ext cx="3238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Backward+BRGF  Taluka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1409700" y="63500"/>
            <a:ext cx="2276035" cy="1028700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5" name="Title 33"/>
          <p:cNvSpPr txBox="1">
            <a:spLocks/>
          </p:cNvSpPr>
          <p:nvPr/>
        </p:nvSpPr>
        <p:spPr bwMode="auto">
          <a:xfrm>
            <a:off x="4867422" y="0"/>
            <a:ext cx="5739618" cy="11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(heading)"/>
                <a:ea typeface="+mj-ea"/>
                <a:cs typeface="+mj-cs"/>
              </a:rPr>
              <a:t>Identification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(heading)"/>
                <a:ea typeface="+mj-ea"/>
                <a:cs typeface="+mj-cs"/>
              </a:rPr>
              <a:t> of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(heading)"/>
                <a:ea typeface="+mj-ea"/>
                <a:cs typeface="+mj-cs"/>
              </a:rPr>
              <a:t> High Priority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(heading)"/>
                <a:ea typeface="+mj-ea"/>
                <a:cs typeface="+mj-cs"/>
              </a:rPr>
              <a:t>Talukas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(heading)"/>
                <a:ea typeface="+mj-ea"/>
                <a:cs typeface="+mj-cs"/>
              </a:rPr>
              <a:t> (HPTs)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(heading)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66093" y="0"/>
            <a:ext cx="918620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 GIS Mapping Technology – a Tool for Rational Planning and Management of  Health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70D30A-00C1-4BC7-8F59-FB2DE56D602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244" name="Picture 2" descr="C:\Users\IDSP\Desktop\Proposal for PHC CHC\Maps\SK\Bhil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57313"/>
            <a:ext cx="12192000" cy="55006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003865" y="0"/>
            <a:ext cx="741680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>Augmenting HR in Tribal Areas with Emphasis on HPTs  in  First Two Years of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Plan</a:t>
            </a:r>
          </a:p>
        </p:txBody>
      </p:sp>
      <p:sp>
        <p:nvSpPr>
          <p:cNvPr id="61445" name="Content Placeholder 4"/>
          <p:cNvSpPr>
            <a:spLocks noGrp="1"/>
          </p:cNvSpPr>
          <p:nvPr>
            <p:ph idx="1"/>
          </p:nvPr>
        </p:nvSpPr>
        <p:spPr>
          <a:xfrm>
            <a:off x="609600" y="1350499"/>
            <a:ext cx="11055351" cy="4958228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New staff pattern </a:t>
            </a:r>
            <a:r>
              <a:rPr lang="en-US" dirty="0" smtClean="0"/>
              <a:t>for </a:t>
            </a:r>
            <a:r>
              <a:rPr lang="en-US" b="1" dirty="0" smtClean="0"/>
              <a:t>358 PHCs </a:t>
            </a:r>
            <a:r>
              <a:rPr lang="en-US" dirty="0" smtClean="0"/>
              <a:t>of 12 persons (additional 1 MO, 2 Staff Nurses) against 9 positions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/>
              <a:t>New staff pattern </a:t>
            </a:r>
            <a:r>
              <a:rPr lang="en-US" dirty="0" smtClean="0"/>
              <a:t>for </a:t>
            </a:r>
            <a:r>
              <a:rPr lang="en-US" b="1" dirty="0" smtClean="0"/>
              <a:t>65 Community Health Centers </a:t>
            </a:r>
            <a:r>
              <a:rPr lang="en-US" dirty="0" smtClean="0"/>
              <a:t>(CHCs) of 32 personnel  (1 additional Medical officer &amp; 4 Class I specialists doctors) against 27.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200 </a:t>
            </a:r>
            <a:r>
              <a:rPr lang="en-US" b="1" dirty="0" err="1" smtClean="0"/>
              <a:t>Ayurveda</a:t>
            </a:r>
            <a:r>
              <a:rPr lang="en-US" b="1" dirty="0" smtClean="0"/>
              <a:t> doctors </a:t>
            </a:r>
            <a:r>
              <a:rPr lang="en-US" dirty="0" smtClean="0"/>
              <a:t>posts in PHCs are sanctioned in 2012-13.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 Creation of </a:t>
            </a:r>
            <a:r>
              <a:rPr lang="en-US" b="1" dirty="0" smtClean="0"/>
              <a:t>43 </a:t>
            </a:r>
            <a:r>
              <a:rPr lang="en-US" b="1" dirty="0" err="1" smtClean="0"/>
              <a:t>Taluka</a:t>
            </a:r>
            <a:r>
              <a:rPr lang="en-US" b="1" dirty="0" smtClean="0"/>
              <a:t> Health Officers </a:t>
            </a:r>
            <a:r>
              <a:rPr lang="en-US" dirty="0" smtClean="0"/>
              <a:t>at </a:t>
            </a:r>
            <a:r>
              <a:rPr lang="en-US" dirty="0" err="1" smtClean="0"/>
              <a:t>Taluka</a:t>
            </a:r>
            <a:r>
              <a:rPr lang="en-US" dirty="0" smtClean="0"/>
              <a:t> level.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Creation of </a:t>
            </a:r>
            <a:r>
              <a:rPr lang="en-US" b="1" dirty="0" smtClean="0"/>
              <a:t>43 Female Health Supervisor </a:t>
            </a:r>
            <a:r>
              <a:rPr lang="en-US" dirty="0" smtClean="0"/>
              <a:t>at </a:t>
            </a:r>
            <a:r>
              <a:rPr lang="en-US" dirty="0" err="1" smtClean="0"/>
              <a:t>Taluka</a:t>
            </a:r>
            <a:r>
              <a:rPr lang="en-US" dirty="0" smtClean="0"/>
              <a:t> level.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Creation Post of MPHWs (Male) and ANM / FHW Post in proposed 400 sub centers in Tribal Area of the State.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CM – SETU (</a:t>
            </a:r>
            <a:r>
              <a:rPr lang="en-IN" b="1" i="1" dirty="0" smtClean="0"/>
              <a:t>Chief Minister Services of Experts at Treatment Unit )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Font typeface="Arial" charset="0"/>
              <a:buNone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B8835A2-8B76-4D54-84DE-CB2ADC23DE0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032000" y="0"/>
            <a:ext cx="741680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Augmenting Physical Infrastructure  in Tribal Areas in First Two Years of 12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Plan </a:t>
            </a:r>
          </a:p>
        </p:txBody>
      </p:sp>
      <p:sp>
        <p:nvSpPr>
          <p:cNvPr id="62469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1055351" cy="47085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Establishment of 400 new Sub – Centers , 25 PHCs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Inter hospital transport facilities in 3 Hospitals for critical maternal and new born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5 new CHCs being set up and 3  CHC being upgraded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 Strengthening of 7  SNCUs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2 ANM Schools at </a:t>
            </a:r>
            <a:r>
              <a:rPr lang="en-US" sz="3200" dirty="0" err="1" smtClean="0"/>
              <a:t>Vyara</a:t>
            </a:r>
            <a:r>
              <a:rPr lang="en-US" sz="3200" dirty="0" smtClean="0"/>
              <a:t> in </a:t>
            </a:r>
            <a:r>
              <a:rPr lang="en-US" sz="3200" dirty="0" err="1" smtClean="0"/>
              <a:t>Tapi</a:t>
            </a:r>
            <a:r>
              <a:rPr lang="en-US" sz="3200" dirty="0" smtClean="0"/>
              <a:t>  and Nana </a:t>
            </a:r>
            <a:r>
              <a:rPr lang="en-US" sz="3200" dirty="0" err="1" smtClean="0"/>
              <a:t>Pondha</a:t>
            </a:r>
            <a:r>
              <a:rPr lang="en-US" sz="3200" dirty="0" smtClean="0"/>
              <a:t> in </a:t>
            </a:r>
            <a:r>
              <a:rPr lang="en-US" sz="3200" dirty="0" err="1" smtClean="0"/>
              <a:t>Valsad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District Training Unit in </a:t>
            </a:r>
            <a:r>
              <a:rPr lang="en-US" sz="3200" dirty="0" err="1" smtClean="0"/>
              <a:t>Dahod</a:t>
            </a:r>
            <a:r>
              <a:rPr lang="en-US" sz="3200" dirty="0" smtClean="0"/>
              <a:t> District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2 </a:t>
            </a:r>
            <a:r>
              <a:rPr lang="en-US" sz="3200" dirty="0" err="1" smtClean="0"/>
              <a:t>Ayurvedic</a:t>
            </a:r>
            <a:r>
              <a:rPr lang="en-US" sz="3200" dirty="0" smtClean="0"/>
              <a:t> and 1 Homeopathic colleges and hospitals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1ADBB8D-2E52-45E6-BF9C-891EFF605533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H Common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F7CEE65-C6CA-4DB5-B2EB-A4599D1FB6B0}" vid="{86B864E9-574F-46EA-A052-A3157E57DE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CoH Common PPT</Template>
  <TotalTime>924</TotalTime>
  <Words>2186</Words>
  <Application>Microsoft Office PowerPoint</Application>
  <PresentationFormat>Custom</PresentationFormat>
  <Paragraphs>320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CoH Common PPT</vt:lpstr>
      <vt:lpstr>Microsoft Office Excel 97-2003 Worksheet</vt:lpstr>
      <vt:lpstr>Addressing Tribal Health in Gujarat</vt:lpstr>
      <vt:lpstr>Problem Statement </vt:lpstr>
      <vt:lpstr>Problem Statement </vt:lpstr>
      <vt:lpstr>Tribal Districts of Gujarat (12)</vt:lpstr>
      <vt:lpstr>Comprehensive Strategy</vt:lpstr>
      <vt:lpstr>Strategy</vt:lpstr>
      <vt:lpstr> GIS Mapping Technology – a Tool for Rational Planning and Management of  Health Infrastructure</vt:lpstr>
      <vt:lpstr>Augmenting HR in Tribal Areas with Emphasis on HPTs  in  First Two Years of 12th Plan</vt:lpstr>
      <vt:lpstr>Augmenting Physical Infrastructure  in Tribal Areas in First Two Years of 12th Plan </vt:lpstr>
      <vt:lpstr>Provision of Special 4-Wheel Drive Emergency Ambulances (12) for Inaccessible  Areas</vt:lpstr>
      <vt:lpstr>Reaching Out: Health Schemes in Tribal Areas  </vt:lpstr>
      <vt:lpstr>Reaching Out: Health Schemes in Tribal Areas  </vt:lpstr>
      <vt:lpstr>Slide 13</vt:lpstr>
      <vt:lpstr>Sickle Cell Anemia Control Program:  A Flagship Program of Gujarat</vt:lpstr>
      <vt:lpstr>Slide 15</vt:lpstr>
      <vt:lpstr>Sickle Cell Anemia - Overview </vt:lpstr>
      <vt:lpstr>Estimated burden of Disease</vt:lpstr>
      <vt:lpstr>Serious Public Health Issue  </vt:lpstr>
      <vt:lpstr>Roll-out of Sickle Cell Anemia Control Program </vt:lpstr>
      <vt:lpstr>Components of Program</vt:lpstr>
      <vt:lpstr>Initiatives in the Program </vt:lpstr>
      <vt:lpstr>Year wise Community screened for Sickle Cell Anemia in Gujarat, Year 2006 to 2013</vt:lpstr>
      <vt:lpstr>Sickle Cell Card</vt:lpstr>
      <vt:lpstr>Slide 24</vt:lpstr>
      <vt:lpstr>Leptospirosis Control Programme </vt:lpstr>
      <vt:lpstr>Leptospirosis Control Programme </vt:lpstr>
      <vt:lpstr>Leptospirosis Manual developed by Gujarat</vt:lpstr>
      <vt:lpstr>  Comprehensive Emergency Obstetric (CEmOC) &amp; New Born Care Unit, CHC- Jabugam : PPP Model </vt:lpstr>
      <vt:lpstr>Slide 29</vt:lpstr>
      <vt:lpstr>Outcome</vt:lpstr>
      <vt:lpstr>Performance</vt:lpstr>
      <vt:lpstr>Other NGO / Trust partners for MCH Services</vt:lpstr>
      <vt:lpstr>SNCU Facility in Tribal area at Shrimad Rajchandra Hospital, Dharampur, Dist Valsad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nrhm</cp:lastModifiedBy>
  <cp:revision>117</cp:revision>
  <dcterms:created xsi:type="dcterms:W3CDTF">2013-06-28T18:20:15Z</dcterms:created>
  <dcterms:modified xsi:type="dcterms:W3CDTF">2013-07-04T10:15:20Z</dcterms:modified>
</cp:coreProperties>
</file>