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4"/>
  </p:notesMasterIdLst>
  <p:sldIdLst>
    <p:sldId id="294" r:id="rId2"/>
    <p:sldId id="267" r:id="rId3"/>
    <p:sldId id="276" r:id="rId4"/>
    <p:sldId id="295" r:id="rId5"/>
    <p:sldId id="271" r:id="rId6"/>
    <p:sldId id="266" r:id="rId7"/>
    <p:sldId id="259" r:id="rId8"/>
    <p:sldId id="260" r:id="rId9"/>
    <p:sldId id="275" r:id="rId10"/>
    <p:sldId id="263" r:id="rId11"/>
    <p:sldId id="297" r:id="rId12"/>
    <p:sldId id="291" r:id="rId13"/>
    <p:sldId id="283" r:id="rId14"/>
    <p:sldId id="296" r:id="rId15"/>
    <p:sldId id="269" r:id="rId16"/>
    <p:sldId id="287" r:id="rId17"/>
    <p:sldId id="282" r:id="rId18"/>
    <p:sldId id="278" r:id="rId19"/>
    <p:sldId id="289" r:id="rId20"/>
    <p:sldId id="290" r:id="rId21"/>
    <p:sldId id="288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C6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8A750-7EA2-4C5B-8CAE-AB466F1F4B9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3358710B-9C9A-427B-8BBA-50907C00BA2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REGISTRATION of  Birth &amp; Death/ ANC , Delivery , PNC beneficiaries</a:t>
          </a:r>
          <a:endParaRPr lang="en-IN" sz="2400" dirty="0">
            <a:solidFill>
              <a:schemeClr val="tx1"/>
            </a:solidFill>
          </a:endParaRPr>
        </a:p>
      </dgm:t>
    </dgm:pt>
    <dgm:pt modelId="{A6AE7552-3E80-40E7-8A07-C32BF408DD69}" type="parTrans" cxnId="{3070027F-C15A-46E8-966B-E61903E71FEE}">
      <dgm:prSet/>
      <dgm:spPr/>
      <dgm:t>
        <a:bodyPr/>
        <a:lstStyle/>
        <a:p>
          <a:endParaRPr lang="en-IN"/>
        </a:p>
      </dgm:t>
    </dgm:pt>
    <dgm:pt modelId="{75BE8D31-435F-4FCD-AB9D-8AC34513719E}" type="sibTrans" cxnId="{3070027F-C15A-46E8-966B-E61903E71FEE}">
      <dgm:prSet/>
      <dgm:spPr/>
      <dgm:t>
        <a:bodyPr/>
        <a:lstStyle/>
        <a:p>
          <a:endParaRPr lang="en-IN"/>
        </a:p>
      </dgm:t>
    </dgm:pt>
    <dgm:pt modelId="{36C92F0A-C2BE-4CE0-AEF3-38780695D55F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MATERNAL &amp; CHILD HEALTH SERVICES</a:t>
          </a:r>
          <a:endParaRPr lang="en-IN" sz="2400" dirty="0">
            <a:solidFill>
              <a:schemeClr val="tx1"/>
            </a:solidFill>
          </a:endParaRPr>
        </a:p>
      </dgm:t>
    </dgm:pt>
    <dgm:pt modelId="{1A4D7F1D-9BAC-4565-96A1-E5E4D92F0659}" type="parTrans" cxnId="{7FABC882-E8F8-48BC-89C4-686AC59D975A}">
      <dgm:prSet/>
      <dgm:spPr/>
      <dgm:t>
        <a:bodyPr/>
        <a:lstStyle/>
        <a:p>
          <a:endParaRPr lang="en-IN"/>
        </a:p>
      </dgm:t>
    </dgm:pt>
    <dgm:pt modelId="{0B438CA0-2179-4D9E-9453-F515AC7AFDED}" type="sibTrans" cxnId="{7FABC882-E8F8-48BC-89C4-686AC59D975A}">
      <dgm:prSet/>
      <dgm:spPr/>
      <dgm:t>
        <a:bodyPr/>
        <a:lstStyle/>
        <a:p>
          <a:endParaRPr lang="en-IN"/>
        </a:p>
      </dgm:t>
    </dgm:pt>
    <dgm:pt modelId="{7BACCEAA-CAA4-4603-8DD9-888AB01E44B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FAMILY PLANNING SERVICES</a:t>
          </a:r>
          <a:endParaRPr lang="en-IN" sz="2400" dirty="0">
            <a:solidFill>
              <a:schemeClr val="tx1"/>
            </a:solidFill>
          </a:endParaRPr>
        </a:p>
      </dgm:t>
    </dgm:pt>
    <dgm:pt modelId="{3D7D9D3A-4DBD-4C28-A75B-75B6FDED50AA}" type="parTrans" cxnId="{6C0A7B7B-A691-4C1A-9015-F1F51368E7B2}">
      <dgm:prSet/>
      <dgm:spPr/>
      <dgm:t>
        <a:bodyPr/>
        <a:lstStyle/>
        <a:p>
          <a:endParaRPr lang="en-IN"/>
        </a:p>
      </dgm:t>
    </dgm:pt>
    <dgm:pt modelId="{E0B59BCF-E483-40BF-8B33-3C9F009B2CC3}" type="sibTrans" cxnId="{6C0A7B7B-A691-4C1A-9015-F1F51368E7B2}">
      <dgm:prSet/>
      <dgm:spPr/>
      <dgm:t>
        <a:bodyPr/>
        <a:lstStyle/>
        <a:p>
          <a:endParaRPr lang="en-IN"/>
        </a:p>
      </dgm:t>
    </dgm:pt>
    <dgm:pt modelId="{038CAE06-DEFD-409B-B40F-753ABAE62451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VACCINATION</a:t>
          </a:r>
          <a:endParaRPr lang="en-IN" sz="2400" dirty="0">
            <a:solidFill>
              <a:schemeClr val="tx1"/>
            </a:solidFill>
          </a:endParaRPr>
        </a:p>
      </dgm:t>
    </dgm:pt>
    <dgm:pt modelId="{83C26D03-73BC-470C-9FCD-CBC9061EE6EC}" type="parTrans" cxnId="{470A9FEA-BE3F-48CE-B682-16FC612FC756}">
      <dgm:prSet/>
      <dgm:spPr/>
      <dgm:t>
        <a:bodyPr/>
        <a:lstStyle/>
        <a:p>
          <a:endParaRPr lang="en-IN"/>
        </a:p>
      </dgm:t>
    </dgm:pt>
    <dgm:pt modelId="{B8B01AF1-91DE-4544-B19A-11B33568DAC1}" type="sibTrans" cxnId="{470A9FEA-BE3F-48CE-B682-16FC612FC756}">
      <dgm:prSet/>
      <dgm:spPr/>
      <dgm:t>
        <a:bodyPr/>
        <a:lstStyle/>
        <a:p>
          <a:endParaRPr lang="en-IN"/>
        </a:p>
      </dgm:t>
    </dgm:pt>
    <dgm:pt modelId="{96B08C91-3631-46C7-AA5B-A05DC4D23312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GENERAL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OPD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SERVICES</a:t>
          </a:r>
          <a:endParaRPr lang="en-IN" sz="2400" dirty="0">
            <a:solidFill>
              <a:schemeClr val="tx1"/>
            </a:solidFill>
          </a:endParaRPr>
        </a:p>
      </dgm:t>
    </dgm:pt>
    <dgm:pt modelId="{DA69BF80-ED01-43E9-85D1-1134F37496F1}" type="parTrans" cxnId="{3E6AF831-855F-4C14-BCFC-E1E025979CA9}">
      <dgm:prSet/>
      <dgm:spPr/>
      <dgm:t>
        <a:bodyPr/>
        <a:lstStyle/>
        <a:p>
          <a:endParaRPr lang="en-IN"/>
        </a:p>
      </dgm:t>
    </dgm:pt>
    <dgm:pt modelId="{29BF9879-D99A-40E4-AADE-8055B3B8610A}" type="sibTrans" cxnId="{3E6AF831-855F-4C14-BCFC-E1E025979CA9}">
      <dgm:prSet/>
      <dgm:spPr/>
      <dgm:t>
        <a:bodyPr/>
        <a:lstStyle/>
        <a:p>
          <a:endParaRPr lang="en-IN"/>
        </a:p>
      </dgm:t>
    </dgm:pt>
    <dgm:pt modelId="{A8713EBE-F566-4CE3-A395-4496758C926E}">
      <dgm:prSet custT="1"/>
      <dgm:spPr>
        <a:solidFill>
          <a:srgbClr val="6EC604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LABORATORY FACILITIES</a:t>
          </a:r>
          <a:endParaRPr lang="en-IN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F00214-A6A5-4DC3-86DC-AE85833AA292}" type="parTrans" cxnId="{3035122A-95C8-4DBB-895E-950A9738E4E0}">
      <dgm:prSet/>
      <dgm:spPr/>
      <dgm:t>
        <a:bodyPr/>
        <a:lstStyle/>
        <a:p>
          <a:endParaRPr lang="en-IN"/>
        </a:p>
      </dgm:t>
    </dgm:pt>
    <dgm:pt modelId="{C4B18C7A-B9F5-405D-81CF-BC063789046B}" type="sibTrans" cxnId="{3035122A-95C8-4DBB-895E-950A9738E4E0}">
      <dgm:prSet/>
      <dgm:spPr/>
      <dgm:t>
        <a:bodyPr/>
        <a:lstStyle/>
        <a:p>
          <a:endParaRPr lang="en-IN"/>
        </a:p>
      </dgm:t>
    </dgm:pt>
    <dgm:pt modelId="{FC148264-F881-44DD-8E89-4189D2CA7673}">
      <dgm:prSet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DISEASE SURVEILLANCE</a:t>
          </a:r>
          <a:endParaRPr lang="en-IN" sz="2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DE8C26-EEB7-4D69-82D1-AD76485AA784}" type="parTrans" cxnId="{4DDC6F54-EE96-4F57-BDED-280723971C21}">
      <dgm:prSet/>
      <dgm:spPr/>
      <dgm:t>
        <a:bodyPr/>
        <a:lstStyle/>
        <a:p>
          <a:endParaRPr lang="en-IN"/>
        </a:p>
      </dgm:t>
    </dgm:pt>
    <dgm:pt modelId="{EC017265-ED21-4B5C-BE07-58CCB8AEED38}" type="sibTrans" cxnId="{4DDC6F54-EE96-4F57-BDED-280723971C21}">
      <dgm:prSet/>
      <dgm:spPr/>
      <dgm:t>
        <a:bodyPr/>
        <a:lstStyle/>
        <a:p>
          <a:endParaRPr lang="en-IN"/>
        </a:p>
      </dgm:t>
    </dgm:pt>
    <dgm:pt modelId="{10C3164F-B589-4A10-934B-9ACE7B161BB0}">
      <dgm:prSet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ALL OTHER NATIONAL PROGRAMS</a:t>
          </a:r>
          <a:r>
            <a:rPr lang="en-US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808A2261-27A6-4DC4-A639-B5F0E8BB3B55}" type="parTrans" cxnId="{EF2C0E6E-2B3F-477A-BF4D-616362F02979}">
      <dgm:prSet/>
      <dgm:spPr/>
      <dgm:t>
        <a:bodyPr/>
        <a:lstStyle/>
        <a:p>
          <a:endParaRPr lang="en-IN"/>
        </a:p>
      </dgm:t>
    </dgm:pt>
    <dgm:pt modelId="{6DD0D57D-7D51-4AD2-8E4E-3929C7D1F41C}" type="sibTrans" cxnId="{EF2C0E6E-2B3F-477A-BF4D-616362F02979}">
      <dgm:prSet/>
      <dgm:spPr/>
      <dgm:t>
        <a:bodyPr/>
        <a:lstStyle/>
        <a:p>
          <a:endParaRPr lang="en-IN"/>
        </a:p>
      </dgm:t>
    </dgm:pt>
    <dgm:pt modelId="{33CE64CF-0C60-466F-8641-6DDBC2C02758}" type="pres">
      <dgm:prSet presAssocID="{DF18A750-7EA2-4C5B-8CAE-AB466F1F4B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C5E5053-E0CE-4B2D-90AF-31C4E35E589B}" type="pres">
      <dgm:prSet presAssocID="{3358710B-9C9A-427B-8BBA-50907C00BA2C}" presName="node" presStyleLbl="node1" presStyleIdx="0" presStyleCnt="8" custScaleX="111778" custScaleY="110263" custLinFactNeighborX="4273" custLinFactNeighborY="496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FC4A0BF-AEF1-4784-8D9A-1168E30ADA30}" type="pres">
      <dgm:prSet presAssocID="{75BE8D31-435F-4FCD-AB9D-8AC34513719E}" presName="sibTrans" presStyleCnt="0"/>
      <dgm:spPr/>
      <dgm:t>
        <a:bodyPr/>
        <a:lstStyle/>
        <a:p>
          <a:endParaRPr lang="en-IN"/>
        </a:p>
      </dgm:t>
    </dgm:pt>
    <dgm:pt modelId="{EAEA9FE7-774B-426E-8A94-35B6BFD00900}" type="pres">
      <dgm:prSet presAssocID="{36C92F0A-C2BE-4CE0-AEF3-38780695D55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A0FBCA2-4B26-470A-A6E7-47026656817D}" type="pres">
      <dgm:prSet presAssocID="{0B438CA0-2179-4D9E-9453-F515AC7AFDED}" presName="sibTrans" presStyleCnt="0"/>
      <dgm:spPr/>
      <dgm:t>
        <a:bodyPr/>
        <a:lstStyle/>
        <a:p>
          <a:endParaRPr lang="en-IN"/>
        </a:p>
      </dgm:t>
    </dgm:pt>
    <dgm:pt modelId="{2F1E6B9E-EE95-436A-AB4D-9C70F5391111}" type="pres">
      <dgm:prSet presAssocID="{7BACCEAA-CAA4-4603-8DD9-888AB01E44B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DBF31FE-697B-40D1-AE03-A372AE9C5E45}" type="pres">
      <dgm:prSet presAssocID="{E0B59BCF-E483-40BF-8B33-3C9F009B2CC3}" presName="sibTrans" presStyleCnt="0"/>
      <dgm:spPr/>
      <dgm:t>
        <a:bodyPr/>
        <a:lstStyle/>
        <a:p>
          <a:endParaRPr lang="en-IN"/>
        </a:p>
      </dgm:t>
    </dgm:pt>
    <dgm:pt modelId="{2E74DAE0-ABFF-4D6E-8DB0-6AA89488AF42}" type="pres">
      <dgm:prSet presAssocID="{038CAE06-DEFD-409B-B40F-753ABAE6245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1065FE3-59DD-4929-9E07-C23831BD10E2}" type="pres">
      <dgm:prSet presAssocID="{B8B01AF1-91DE-4544-B19A-11B33568DAC1}" presName="sibTrans" presStyleCnt="0"/>
      <dgm:spPr/>
      <dgm:t>
        <a:bodyPr/>
        <a:lstStyle/>
        <a:p>
          <a:endParaRPr lang="en-IN"/>
        </a:p>
      </dgm:t>
    </dgm:pt>
    <dgm:pt modelId="{EF07A521-C742-460E-8B8E-AB2DF9CC0B18}" type="pres">
      <dgm:prSet presAssocID="{96B08C91-3631-46C7-AA5B-A05DC4D2331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4709EDC-2F08-41F7-8607-822EB0C9CE3F}" type="pres">
      <dgm:prSet presAssocID="{29BF9879-D99A-40E4-AADE-8055B3B8610A}" presName="sibTrans" presStyleCnt="0"/>
      <dgm:spPr/>
      <dgm:t>
        <a:bodyPr/>
        <a:lstStyle/>
        <a:p>
          <a:endParaRPr lang="en-IN"/>
        </a:p>
      </dgm:t>
    </dgm:pt>
    <dgm:pt modelId="{6F8F3A85-FDE7-48E7-96A9-3CC693D67638}" type="pres">
      <dgm:prSet presAssocID="{FC148264-F881-44DD-8E89-4189D2CA7673}" presName="node" presStyleLbl="node1" presStyleIdx="5" presStyleCnt="8" custScaleX="10835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F58F94B-22BA-45E1-80F7-DC10AFB0E0FA}" type="pres">
      <dgm:prSet presAssocID="{EC017265-ED21-4B5C-BE07-58CCB8AEED38}" presName="sibTrans" presStyleCnt="0"/>
      <dgm:spPr/>
      <dgm:t>
        <a:bodyPr/>
        <a:lstStyle/>
        <a:p>
          <a:endParaRPr lang="en-IN"/>
        </a:p>
      </dgm:t>
    </dgm:pt>
    <dgm:pt modelId="{7ED04D36-33A3-4208-92AF-7E73C494CD1F}" type="pres">
      <dgm:prSet presAssocID="{A8713EBE-F566-4CE3-A395-4496758C926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E2D4535-D05D-46F1-A42E-04F733743B8A}" type="pres">
      <dgm:prSet presAssocID="{C4B18C7A-B9F5-405D-81CF-BC063789046B}" presName="sibTrans" presStyleCnt="0"/>
      <dgm:spPr/>
      <dgm:t>
        <a:bodyPr/>
        <a:lstStyle/>
        <a:p>
          <a:endParaRPr lang="en-IN"/>
        </a:p>
      </dgm:t>
    </dgm:pt>
    <dgm:pt modelId="{2C0D1CF2-2B15-4DF8-ACAB-F44737418563}" type="pres">
      <dgm:prSet presAssocID="{10C3164F-B589-4A10-934B-9ACE7B161BB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AFCC009-5B8A-48F4-8F3E-2FEB9F6DA5E0}" type="presOf" srcId="{36C92F0A-C2BE-4CE0-AEF3-38780695D55F}" destId="{EAEA9FE7-774B-426E-8A94-35B6BFD00900}" srcOrd="0" destOrd="0" presId="urn:microsoft.com/office/officeart/2005/8/layout/default"/>
    <dgm:cxn modelId="{30067A7B-02FE-482C-BC24-941A52DEA0C5}" type="presOf" srcId="{96B08C91-3631-46C7-AA5B-A05DC4D23312}" destId="{EF07A521-C742-460E-8B8E-AB2DF9CC0B18}" srcOrd="0" destOrd="0" presId="urn:microsoft.com/office/officeart/2005/8/layout/default"/>
    <dgm:cxn modelId="{3035122A-95C8-4DBB-895E-950A9738E4E0}" srcId="{DF18A750-7EA2-4C5B-8CAE-AB466F1F4B96}" destId="{A8713EBE-F566-4CE3-A395-4496758C926E}" srcOrd="6" destOrd="0" parTransId="{46F00214-A6A5-4DC3-86DC-AE85833AA292}" sibTransId="{C4B18C7A-B9F5-405D-81CF-BC063789046B}"/>
    <dgm:cxn modelId="{3E6AF831-855F-4C14-BCFC-E1E025979CA9}" srcId="{DF18A750-7EA2-4C5B-8CAE-AB466F1F4B96}" destId="{96B08C91-3631-46C7-AA5B-A05DC4D23312}" srcOrd="4" destOrd="0" parTransId="{DA69BF80-ED01-43E9-85D1-1134F37496F1}" sibTransId="{29BF9879-D99A-40E4-AADE-8055B3B8610A}"/>
    <dgm:cxn modelId="{FA265B54-9FE6-422D-8864-5EA4F61966F5}" type="presOf" srcId="{FC148264-F881-44DD-8E89-4189D2CA7673}" destId="{6F8F3A85-FDE7-48E7-96A9-3CC693D67638}" srcOrd="0" destOrd="0" presId="urn:microsoft.com/office/officeart/2005/8/layout/default"/>
    <dgm:cxn modelId="{3070027F-C15A-46E8-966B-E61903E71FEE}" srcId="{DF18A750-7EA2-4C5B-8CAE-AB466F1F4B96}" destId="{3358710B-9C9A-427B-8BBA-50907C00BA2C}" srcOrd="0" destOrd="0" parTransId="{A6AE7552-3E80-40E7-8A07-C32BF408DD69}" sibTransId="{75BE8D31-435F-4FCD-AB9D-8AC34513719E}"/>
    <dgm:cxn modelId="{6C0A7B7B-A691-4C1A-9015-F1F51368E7B2}" srcId="{DF18A750-7EA2-4C5B-8CAE-AB466F1F4B96}" destId="{7BACCEAA-CAA4-4603-8DD9-888AB01E44B6}" srcOrd="2" destOrd="0" parTransId="{3D7D9D3A-4DBD-4C28-A75B-75B6FDED50AA}" sibTransId="{E0B59BCF-E483-40BF-8B33-3C9F009B2CC3}"/>
    <dgm:cxn modelId="{5B2ED9F2-2555-4F8B-A536-A3F5C5AF429B}" type="presOf" srcId="{10C3164F-B589-4A10-934B-9ACE7B161BB0}" destId="{2C0D1CF2-2B15-4DF8-ACAB-F44737418563}" srcOrd="0" destOrd="0" presId="urn:microsoft.com/office/officeart/2005/8/layout/default"/>
    <dgm:cxn modelId="{FF5C30CB-65AE-43D1-87BE-CFC1ADB231A2}" type="presOf" srcId="{7BACCEAA-CAA4-4603-8DD9-888AB01E44B6}" destId="{2F1E6B9E-EE95-436A-AB4D-9C70F5391111}" srcOrd="0" destOrd="0" presId="urn:microsoft.com/office/officeart/2005/8/layout/default"/>
    <dgm:cxn modelId="{470A9FEA-BE3F-48CE-B682-16FC612FC756}" srcId="{DF18A750-7EA2-4C5B-8CAE-AB466F1F4B96}" destId="{038CAE06-DEFD-409B-B40F-753ABAE62451}" srcOrd="3" destOrd="0" parTransId="{83C26D03-73BC-470C-9FCD-CBC9061EE6EC}" sibTransId="{B8B01AF1-91DE-4544-B19A-11B33568DAC1}"/>
    <dgm:cxn modelId="{7FABC882-E8F8-48BC-89C4-686AC59D975A}" srcId="{DF18A750-7EA2-4C5B-8CAE-AB466F1F4B96}" destId="{36C92F0A-C2BE-4CE0-AEF3-38780695D55F}" srcOrd="1" destOrd="0" parTransId="{1A4D7F1D-9BAC-4565-96A1-E5E4D92F0659}" sibTransId="{0B438CA0-2179-4D9E-9453-F515AC7AFDED}"/>
    <dgm:cxn modelId="{EF2C0E6E-2B3F-477A-BF4D-616362F02979}" srcId="{DF18A750-7EA2-4C5B-8CAE-AB466F1F4B96}" destId="{10C3164F-B589-4A10-934B-9ACE7B161BB0}" srcOrd="7" destOrd="0" parTransId="{808A2261-27A6-4DC4-A639-B5F0E8BB3B55}" sibTransId="{6DD0D57D-7D51-4AD2-8E4E-3929C7D1F41C}"/>
    <dgm:cxn modelId="{4DDC6F54-EE96-4F57-BDED-280723971C21}" srcId="{DF18A750-7EA2-4C5B-8CAE-AB466F1F4B96}" destId="{FC148264-F881-44DD-8E89-4189D2CA7673}" srcOrd="5" destOrd="0" parTransId="{A0DE8C26-EEB7-4D69-82D1-AD76485AA784}" sibTransId="{EC017265-ED21-4B5C-BE07-58CCB8AEED38}"/>
    <dgm:cxn modelId="{02040A22-00A0-4C8B-A156-6DEECBA5873F}" type="presOf" srcId="{A8713EBE-F566-4CE3-A395-4496758C926E}" destId="{7ED04D36-33A3-4208-92AF-7E73C494CD1F}" srcOrd="0" destOrd="0" presId="urn:microsoft.com/office/officeart/2005/8/layout/default"/>
    <dgm:cxn modelId="{CD9D7B4E-9DE4-4756-93FE-F5F127C91963}" type="presOf" srcId="{DF18A750-7EA2-4C5B-8CAE-AB466F1F4B96}" destId="{33CE64CF-0C60-466F-8641-6DDBC2C02758}" srcOrd="0" destOrd="0" presId="urn:microsoft.com/office/officeart/2005/8/layout/default"/>
    <dgm:cxn modelId="{3C1E21AE-F649-4D40-97D3-CD8961884842}" type="presOf" srcId="{3358710B-9C9A-427B-8BBA-50907C00BA2C}" destId="{0C5E5053-E0CE-4B2D-90AF-31C4E35E589B}" srcOrd="0" destOrd="0" presId="urn:microsoft.com/office/officeart/2005/8/layout/default"/>
    <dgm:cxn modelId="{3C8642BE-725F-4843-B56D-329FE6E0C7A1}" type="presOf" srcId="{038CAE06-DEFD-409B-B40F-753ABAE62451}" destId="{2E74DAE0-ABFF-4D6E-8DB0-6AA89488AF42}" srcOrd="0" destOrd="0" presId="urn:microsoft.com/office/officeart/2005/8/layout/default"/>
    <dgm:cxn modelId="{ACE93E00-1F87-43CF-9E72-18CE1F3B2421}" type="presParOf" srcId="{33CE64CF-0C60-466F-8641-6DDBC2C02758}" destId="{0C5E5053-E0CE-4B2D-90AF-31C4E35E589B}" srcOrd="0" destOrd="0" presId="urn:microsoft.com/office/officeart/2005/8/layout/default"/>
    <dgm:cxn modelId="{12830CAB-99E2-4F62-94B1-00F0826C9AD8}" type="presParOf" srcId="{33CE64CF-0C60-466F-8641-6DDBC2C02758}" destId="{8FC4A0BF-AEF1-4784-8D9A-1168E30ADA30}" srcOrd="1" destOrd="0" presId="urn:microsoft.com/office/officeart/2005/8/layout/default"/>
    <dgm:cxn modelId="{638CE760-52F6-4C28-90AF-2F2E223FC192}" type="presParOf" srcId="{33CE64CF-0C60-466F-8641-6DDBC2C02758}" destId="{EAEA9FE7-774B-426E-8A94-35B6BFD00900}" srcOrd="2" destOrd="0" presId="urn:microsoft.com/office/officeart/2005/8/layout/default"/>
    <dgm:cxn modelId="{95417695-A903-4C6C-9865-4D70E27DEAD8}" type="presParOf" srcId="{33CE64CF-0C60-466F-8641-6DDBC2C02758}" destId="{3A0FBCA2-4B26-470A-A6E7-47026656817D}" srcOrd="3" destOrd="0" presId="urn:microsoft.com/office/officeart/2005/8/layout/default"/>
    <dgm:cxn modelId="{0E4AEA93-4F2A-4988-A6AB-21E825A045E4}" type="presParOf" srcId="{33CE64CF-0C60-466F-8641-6DDBC2C02758}" destId="{2F1E6B9E-EE95-436A-AB4D-9C70F5391111}" srcOrd="4" destOrd="0" presId="urn:microsoft.com/office/officeart/2005/8/layout/default"/>
    <dgm:cxn modelId="{9E51F879-47A2-4E76-AE69-CBCE69B9DA52}" type="presParOf" srcId="{33CE64CF-0C60-466F-8641-6DDBC2C02758}" destId="{BDBF31FE-697B-40D1-AE03-A372AE9C5E45}" srcOrd="5" destOrd="0" presId="urn:microsoft.com/office/officeart/2005/8/layout/default"/>
    <dgm:cxn modelId="{D73B798A-EA36-4F0E-B1B5-376A13374B7B}" type="presParOf" srcId="{33CE64CF-0C60-466F-8641-6DDBC2C02758}" destId="{2E74DAE0-ABFF-4D6E-8DB0-6AA89488AF42}" srcOrd="6" destOrd="0" presId="urn:microsoft.com/office/officeart/2005/8/layout/default"/>
    <dgm:cxn modelId="{B81AA94B-7577-4AC4-8067-9E1875B07717}" type="presParOf" srcId="{33CE64CF-0C60-466F-8641-6DDBC2C02758}" destId="{C1065FE3-59DD-4929-9E07-C23831BD10E2}" srcOrd="7" destOrd="0" presId="urn:microsoft.com/office/officeart/2005/8/layout/default"/>
    <dgm:cxn modelId="{6EEA8910-80FB-42B6-867F-F9C3BEDC7188}" type="presParOf" srcId="{33CE64CF-0C60-466F-8641-6DDBC2C02758}" destId="{EF07A521-C742-460E-8B8E-AB2DF9CC0B18}" srcOrd="8" destOrd="0" presId="urn:microsoft.com/office/officeart/2005/8/layout/default"/>
    <dgm:cxn modelId="{32C1C701-6ECE-40EB-8E2A-5D001E62C561}" type="presParOf" srcId="{33CE64CF-0C60-466F-8641-6DDBC2C02758}" destId="{74709EDC-2F08-41F7-8607-822EB0C9CE3F}" srcOrd="9" destOrd="0" presId="urn:microsoft.com/office/officeart/2005/8/layout/default"/>
    <dgm:cxn modelId="{12A5DE66-F673-439E-A1D3-D8CD64EB95FA}" type="presParOf" srcId="{33CE64CF-0C60-466F-8641-6DDBC2C02758}" destId="{6F8F3A85-FDE7-48E7-96A9-3CC693D67638}" srcOrd="10" destOrd="0" presId="urn:microsoft.com/office/officeart/2005/8/layout/default"/>
    <dgm:cxn modelId="{659E4AC7-5884-459C-A1FC-5D67DD48085C}" type="presParOf" srcId="{33CE64CF-0C60-466F-8641-6DDBC2C02758}" destId="{CF58F94B-22BA-45E1-80F7-DC10AFB0E0FA}" srcOrd="11" destOrd="0" presId="urn:microsoft.com/office/officeart/2005/8/layout/default"/>
    <dgm:cxn modelId="{190744D6-FD49-465D-B21C-C5ED019F5F6C}" type="presParOf" srcId="{33CE64CF-0C60-466F-8641-6DDBC2C02758}" destId="{7ED04D36-33A3-4208-92AF-7E73C494CD1F}" srcOrd="12" destOrd="0" presId="urn:microsoft.com/office/officeart/2005/8/layout/default"/>
    <dgm:cxn modelId="{6D5C0709-E37C-4186-9EAD-42021BB1D54F}" type="presParOf" srcId="{33CE64CF-0C60-466F-8641-6DDBC2C02758}" destId="{CE2D4535-D05D-46F1-A42E-04F733743B8A}" srcOrd="13" destOrd="0" presId="urn:microsoft.com/office/officeart/2005/8/layout/default"/>
    <dgm:cxn modelId="{6D096A97-1706-41D8-BA45-1345BA1B63E3}" type="presParOf" srcId="{33CE64CF-0C60-466F-8641-6DDBC2C02758}" destId="{2C0D1CF2-2B15-4DF8-ACAB-F44737418563}" srcOrd="14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49B9B0-35E8-478E-AF85-A59DC5873CA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845CA00-D4E7-4E88-9371-E6015111C4E4}">
      <dgm:prSet phldrT="[Text]"/>
      <dgm:spPr/>
      <dgm:t>
        <a:bodyPr/>
        <a:lstStyle/>
        <a:p>
          <a:r>
            <a:rPr lang="en-US" dirty="0" smtClean="0"/>
            <a:t>City </a:t>
          </a:r>
          <a:endParaRPr lang="en-IN" dirty="0"/>
        </a:p>
      </dgm:t>
    </dgm:pt>
    <dgm:pt modelId="{52F5D251-2ADB-415E-A4D7-469036C8EFB7}" type="parTrans" cxnId="{59B71E01-9F35-4FCA-8426-278EEB98619F}">
      <dgm:prSet/>
      <dgm:spPr/>
      <dgm:t>
        <a:bodyPr/>
        <a:lstStyle/>
        <a:p>
          <a:endParaRPr lang="en-IN"/>
        </a:p>
      </dgm:t>
    </dgm:pt>
    <dgm:pt modelId="{4BDC4CBC-6802-4E45-B757-D7663AD08798}" type="sibTrans" cxnId="{59B71E01-9F35-4FCA-8426-278EEB98619F}">
      <dgm:prSet/>
      <dgm:spPr/>
      <dgm:t>
        <a:bodyPr/>
        <a:lstStyle/>
        <a:p>
          <a:endParaRPr lang="en-IN"/>
        </a:p>
      </dgm:t>
    </dgm:pt>
    <dgm:pt modelId="{0D58DEB7-F3E4-4B01-8C97-29E6E7983B38}">
      <dgm:prSet phldrT="[Text]"/>
      <dgm:spPr/>
      <dgm:t>
        <a:bodyPr/>
        <a:lstStyle/>
        <a:p>
          <a:r>
            <a:rPr lang="en-US" dirty="0" smtClean="0"/>
            <a:t>Mayor</a:t>
          </a:r>
          <a:r>
            <a:rPr lang="en-US" dirty="0" smtClean="0"/>
            <a:t>, Standing </a:t>
          </a:r>
          <a:r>
            <a:rPr lang="en-US" dirty="0" smtClean="0"/>
            <a:t>Committee</a:t>
          </a:r>
          <a:r>
            <a:rPr lang="en-US" dirty="0" smtClean="0"/>
            <a:t>, Municipal </a:t>
          </a:r>
          <a:r>
            <a:rPr lang="en-US" dirty="0" smtClean="0"/>
            <a:t>Commissioner</a:t>
          </a:r>
          <a:endParaRPr lang="en-IN" dirty="0"/>
        </a:p>
      </dgm:t>
    </dgm:pt>
    <dgm:pt modelId="{A2D4DA8E-6F29-40A9-A9E7-E9C2C60A1ADB}" type="parTrans" cxnId="{92E1F27B-EE6E-4057-8065-7B78531E6F4B}">
      <dgm:prSet/>
      <dgm:spPr/>
      <dgm:t>
        <a:bodyPr/>
        <a:lstStyle/>
        <a:p>
          <a:endParaRPr lang="en-IN"/>
        </a:p>
      </dgm:t>
    </dgm:pt>
    <dgm:pt modelId="{30608644-9687-44D5-8CFB-05F5716CA3C1}" type="sibTrans" cxnId="{92E1F27B-EE6E-4057-8065-7B78531E6F4B}">
      <dgm:prSet/>
      <dgm:spPr/>
      <dgm:t>
        <a:bodyPr/>
        <a:lstStyle/>
        <a:p>
          <a:endParaRPr lang="en-IN"/>
        </a:p>
      </dgm:t>
    </dgm:pt>
    <dgm:pt modelId="{E987AE1D-F720-411F-947A-E80DB10988D1}">
      <dgm:prSet phldrT="[Text]"/>
      <dgm:spPr/>
      <dgm:t>
        <a:bodyPr/>
        <a:lstStyle/>
        <a:p>
          <a:r>
            <a:rPr lang="en-US" dirty="0" smtClean="0"/>
            <a:t>Health&amp; SWM committee, Hospital committee, Women &amp; Child Development committee.</a:t>
          </a:r>
          <a:endParaRPr lang="en-IN" dirty="0"/>
        </a:p>
      </dgm:t>
    </dgm:pt>
    <dgm:pt modelId="{AD0D2E6C-98D1-4C3D-BDB9-EBB051F34CC6}" type="parTrans" cxnId="{0AD39510-7390-46A0-B10D-B777779F211C}">
      <dgm:prSet/>
      <dgm:spPr/>
      <dgm:t>
        <a:bodyPr/>
        <a:lstStyle/>
        <a:p>
          <a:endParaRPr lang="en-IN"/>
        </a:p>
      </dgm:t>
    </dgm:pt>
    <dgm:pt modelId="{BA8E08D7-3850-47BF-A5AE-DBD64328B154}" type="sibTrans" cxnId="{0AD39510-7390-46A0-B10D-B777779F211C}">
      <dgm:prSet/>
      <dgm:spPr/>
      <dgm:t>
        <a:bodyPr/>
        <a:lstStyle/>
        <a:p>
          <a:endParaRPr lang="en-IN"/>
        </a:p>
      </dgm:t>
    </dgm:pt>
    <dgm:pt modelId="{1A3A86E6-27D5-4D88-AAE0-8E0F02B6473C}">
      <dgm:prSet phldrT="[Text]"/>
      <dgm:spPr/>
      <dgm:t>
        <a:bodyPr/>
        <a:lstStyle/>
        <a:p>
          <a:r>
            <a:rPr lang="en-US" dirty="0" smtClean="0"/>
            <a:t>Zone</a:t>
          </a:r>
          <a:endParaRPr lang="en-IN" dirty="0"/>
        </a:p>
      </dgm:t>
    </dgm:pt>
    <dgm:pt modelId="{E04D5BD6-608C-4717-9A90-A4FFB6216A4E}" type="parTrans" cxnId="{E68CD9FB-B819-48EC-8EE6-AE102B4455CC}">
      <dgm:prSet/>
      <dgm:spPr/>
      <dgm:t>
        <a:bodyPr/>
        <a:lstStyle/>
        <a:p>
          <a:endParaRPr lang="en-IN"/>
        </a:p>
      </dgm:t>
    </dgm:pt>
    <dgm:pt modelId="{2CC19CAE-3C11-4C48-AEEB-10121C571BCE}" type="sibTrans" cxnId="{E68CD9FB-B819-48EC-8EE6-AE102B4455CC}">
      <dgm:prSet/>
      <dgm:spPr/>
      <dgm:t>
        <a:bodyPr/>
        <a:lstStyle/>
        <a:p>
          <a:endParaRPr lang="en-IN"/>
        </a:p>
      </dgm:t>
    </dgm:pt>
    <dgm:pt modelId="{38318ACC-3B6F-4F41-B62B-36DC13916A76}">
      <dgm:prSet phldrT="[Text]"/>
      <dgm:spPr/>
      <dgm:t>
        <a:bodyPr/>
        <a:lstStyle/>
        <a:p>
          <a:r>
            <a:rPr lang="en-US" dirty="0" smtClean="0"/>
            <a:t>Ward level Committee</a:t>
          </a:r>
          <a:endParaRPr lang="en-IN" dirty="0"/>
        </a:p>
      </dgm:t>
    </dgm:pt>
    <dgm:pt modelId="{37993730-CD7F-44F4-92B3-0EAF6792C8F0}" type="parTrans" cxnId="{62CB76BE-F4DA-414F-97B2-DEBFC7E569C5}">
      <dgm:prSet/>
      <dgm:spPr/>
      <dgm:t>
        <a:bodyPr/>
        <a:lstStyle/>
        <a:p>
          <a:endParaRPr lang="en-IN"/>
        </a:p>
      </dgm:t>
    </dgm:pt>
    <dgm:pt modelId="{0275EC44-40C9-41B5-B866-68957DE3BC98}" type="sibTrans" cxnId="{62CB76BE-F4DA-414F-97B2-DEBFC7E569C5}">
      <dgm:prSet/>
      <dgm:spPr/>
      <dgm:t>
        <a:bodyPr/>
        <a:lstStyle/>
        <a:p>
          <a:endParaRPr lang="en-IN"/>
        </a:p>
      </dgm:t>
    </dgm:pt>
    <dgm:pt modelId="{831D5838-A073-46C0-94FD-AE8462631FB4}">
      <dgm:prSet phldrT="[Text]"/>
      <dgm:spPr/>
      <dgm:t>
        <a:bodyPr/>
        <a:lstStyle/>
        <a:p>
          <a:r>
            <a:rPr lang="en-US" dirty="0" smtClean="0"/>
            <a:t>Deputy Municipal Commissioner, Add CE, </a:t>
          </a:r>
          <a:r>
            <a:rPr lang="en-US" dirty="0" err="1" smtClean="0"/>
            <a:t>DyHO</a:t>
          </a:r>
          <a:r>
            <a:rPr lang="en-US" dirty="0" smtClean="0"/>
            <a:t>, Estate Officer.</a:t>
          </a:r>
          <a:endParaRPr lang="en-IN" dirty="0"/>
        </a:p>
      </dgm:t>
    </dgm:pt>
    <dgm:pt modelId="{AEEAE0FA-ABA8-4187-BDF1-E2D90DE118E2}" type="parTrans" cxnId="{6065A8E2-7FBB-4974-B88B-8A82D73CCD15}">
      <dgm:prSet/>
      <dgm:spPr/>
      <dgm:t>
        <a:bodyPr/>
        <a:lstStyle/>
        <a:p>
          <a:endParaRPr lang="en-IN"/>
        </a:p>
      </dgm:t>
    </dgm:pt>
    <dgm:pt modelId="{7FDA5E81-9B1F-4E9C-9C0A-31D249821C4E}" type="sibTrans" cxnId="{6065A8E2-7FBB-4974-B88B-8A82D73CCD15}">
      <dgm:prSet/>
      <dgm:spPr/>
      <dgm:t>
        <a:bodyPr/>
        <a:lstStyle/>
        <a:p>
          <a:endParaRPr lang="en-IN"/>
        </a:p>
      </dgm:t>
    </dgm:pt>
    <dgm:pt modelId="{0CF2AB72-F585-41FC-96DD-F34DBB553D7D}">
      <dgm:prSet phldrT="[Text]"/>
      <dgm:spPr/>
      <dgm:t>
        <a:bodyPr/>
        <a:lstStyle/>
        <a:p>
          <a:r>
            <a:rPr lang="en-IN" dirty="0" smtClean="0"/>
            <a:t>Ward</a:t>
          </a:r>
          <a:endParaRPr lang="en-IN" dirty="0"/>
        </a:p>
      </dgm:t>
    </dgm:pt>
    <dgm:pt modelId="{4B477719-8C20-4FC0-9454-F20B6DD280B6}" type="parTrans" cxnId="{6BA2E7C3-ADD9-4A91-9698-21FAC88DA080}">
      <dgm:prSet/>
      <dgm:spPr/>
      <dgm:t>
        <a:bodyPr/>
        <a:lstStyle/>
        <a:p>
          <a:endParaRPr lang="en-IN"/>
        </a:p>
      </dgm:t>
    </dgm:pt>
    <dgm:pt modelId="{C3C2A3B6-97A9-44A0-BDCC-B3E1CC248F55}" type="sibTrans" cxnId="{6BA2E7C3-ADD9-4A91-9698-21FAC88DA080}">
      <dgm:prSet/>
      <dgm:spPr/>
      <dgm:t>
        <a:bodyPr/>
        <a:lstStyle/>
        <a:p>
          <a:endParaRPr lang="en-IN"/>
        </a:p>
      </dgm:t>
    </dgm:pt>
    <dgm:pt modelId="{52A739EF-A030-4DA1-9153-3118A9F939FD}">
      <dgm:prSet phldrT="[Text]"/>
      <dgm:spPr/>
      <dgm:t>
        <a:bodyPr/>
        <a:lstStyle/>
        <a:p>
          <a:r>
            <a:rPr lang="en-IN" dirty="0" smtClean="0"/>
            <a:t>Asst Engineer, Public Health Supervisor</a:t>
          </a:r>
          <a:r>
            <a:rPr lang="en-IN" dirty="0" smtClean="0"/>
            <a:t>, SI </a:t>
          </a:r>
          <a:r>
            <a:rPr lang="en-IN" dirty="0" smtClean="0"/>
            <a:t>and SSI.     ( Water &amp; Sanitation), Malaria SSI ,</a:t>
          </a:r>
          <a:r>
            <a:rPr lang="en-IN" dirty="0" err="1" smtClean="0"/>
            <a:t>MPW</a:t>
          </a:r>
          <a:r>
            <a:rPr lang="en-IN" dirty="0" smtClean="0"/>
            <a:t>( </a:t>
          </a:r>
          <a:r>
            <a:rPr lang="en-IN" dirty="0" err="1" smtClean="0"/>
            <a:t>VBD</a:t>
          </a:r>
          <a:r>
            <a:rPr lang="en-IN" dirty="0" smtClean="0"/>
            <a:t>)</a:t>
          </a:r>
          <a:endParaRPr lang="en-IN" dirty="0"/>
        </a:p>
      </dgm:t>
    </dgm:pt>
    <dgm:pt modelId="{006E035C-A911-4303-B410-8DFFC1A1E8B4}" type="parTrans" cxnId="{0D3AFF2B-6F93-452A-A22F-C3BC832BE4F9}">
      <dgm:prSet/>
      <dgm:spPr/>
      <dgm:t>
        <a:bodyPr/>
        <a:lstStyle/>
        <a:p>
          <a:endParaRPr lang="en-IN"/>
        </a:p>
      </dgm:t>
    </dgm:pt>
    <dgm:pt modelId="{FE2101C9-2874-4AD3-AB37-59433FDC19CF}" type="sibTrans" cxnId="{0D3AFF2B-6F93-452A-A22F-C3BC832BE4F9}">
      <dgm:prSet/>
      <dgm:spPr/>
      <dgm:t>
        <a:bodyPr/>
        <a:lstStyle/>
        <a:p>
          <a:endParaRPr lang="en-IN"/>
        </a:p>
      </dgm:t>
    </dgm:pt>
    <dgm:pt modelId="{CB22C523-6649-49D3-A1B8-F9B7B5314887}">
      <dgm:prSet phldrT="[Text]"/>
      <dgm:spPr/>
      <dgm:t>
        <a:bodyPr/>
        <a:lstStyle/>
        <a:p>
          <a:r>
            <a:rPr lang="en-IN" dirty="0" smtClean="0"/>
            <a:t>UHC- MO</a:t>
          </a:r>
          <a:r>
            <a:rPr lang="en-IN" dirty="0" smtClean="0"/>
            <a:t>, MPW, LT</a:t>
          </a:r>
          <a:r>
            <a:rPr lang="en-IN" dirty="0" smtClean="0"/>
            <a:t>,( Medical services), ICDS.</a:t>
          </a:r>
          <a:endParaRPr lang="en-IN" dirty="0"/>
        </a:p>
      </dgm:t>
    </dgm:pt>
    <dgm:pt modelId="{6B697B6A-0015-41EC-AF4A-609594CAA581}" type="parTrans" cxnId="{7987E42B-533B-4C8F-845E-CF2FC7BBE7A6}">
      <dgm:prSet/>
      <dgm:spPr/>
      <dgm:t>
        <a:bodyPr/>
        <a:lstStyle/>
        <a:p>
          <a:endParaRPr lang="en-IN"/>
        </a:p>
      </dgm:t>
    </dgm:pt>
    <dgm:pt modelId="{97C5935B-13CB-44D4-BF42-35D13EA83DD3}" type="sibTrans" cxnId="{7987E42B-533B-4C8F-845E-CF2FC7BBE7A6}">
      <dgm:prSet/>
      <dgm:spPr/>
      <dgm:t>
        <a:bodyPr/>
        <a:lstStyle/>
        <a:p>
          <a:endParaRPr lang="en-IN"/>
        </a:p>
      </dgm:t>
    </dgm:pt>
    <dgm:pt modelId="{6196DE4F-8695-4C80-BE6E-025E47012422}" type="pres">
      <dgm:prSet presAssocID="{8D49B9B0-35E8-478E-AF85-A59DC5873C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351E0BC-44DD-49EA-A956-4CB3AE34939C}" type="pres">
      <dgm:prSet presAssocID="{0845CA00-D4E7-4E88-9371-E6015111C4E4}" presName="composite" presStyleCnt="0"/>
      <dgm:spPr/>
    </dgm:pt>
    <dgm:pt modelId="{515D33E7-9ACE-4DB4-AA7D-65F74BA2FE5B}" type="pres">
      <dgm:prSet presAssocID="{0845CA00-D4E7-4E88-9371-E6015111C4E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EEB23B6-D28E-4C7B-83D7-68E1C4494565}" type="pres">
      <dgm:prSet presAssocID="{0845CA00-D4E7-4E88-9371-E6015111C4E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199CF5C-B385-4C93-8220-9D4E9BC31854}" type="pres">
      <dgm:prSet presAssocID="{4BDC4CBC-6802-4E45-B757-D7663AD08798}" presName="sp" presStyleCnt="0"/>
      <dgm:spPr/>
    </dgm:pt>
    <dgm:pt modelId="{94154710-BFAC-42A2-991E-34A3DE7B20A5}" type="pres">
      <dgm:prSet presAssocID="{1A3A86E6-27D5-4D88-AAE0-8E0F02B6473C}" presName="composite" presStyleCnt="0"/>
      <dgm:spPr/>
    </dgm:pt>
    <dgm:pt modelId="{E66DAC54-48CA-4C36-932C-3A73355F6DED}" type="pres">
      <dgm:prSet presAssocID="{1A3A86E6-27D5-4D88-AAE0-8E0F02B6473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F000DC-F5DE-4E03-8674-5DD870C3BE89}" type="pres">
      <dgm:prSet presAssocID="{1A3A86E6-27D5-4D88-AAE0-8E0F02B6473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76A254-E9B0-4B6A-A532-B66E34B45720}" type="pres">
      <dgm:prSet presAssocID="{2CC19CAE-3C11-4C48-AEEB-10121C571BCE}" presName="sp" presStyleCnt="0"/>
      <dgm:spPr/>
    </dgm:pt>
    <dgm:pt modelId="{6BB9D396-D274-4B70-B76C-407352ACD906}" type="pres">
      <dgm:prSet presAssocID="{0CF2AB72-F585-41FC-96DD-F34DBB553D7D}" presName="composite" presStyleCnt="0"/>
      <dgm:spPr/>
    </dgm:pt>
    <dgm:pt modelId="{A8CC5DA1-F9EC-44E4-BA37-01FCF6914FC2}" type="pres">
      <dgm:prSet presAssocID="{0CF2AB72-F585-41FC-96DD-F34DBB553D7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11F6D35-67D3-4B2D-B034-1B78E584DBD6}" type="pres">
      <dgm:prSet presAssocID="{0CF2AB72-F585-41FC-96DD-F34DBB553D7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987E42B-533B-4C8F-845E-CF2FC7BBE7A6}" srcId="{0CF2AB72-F585-41FC-96DD-F34DBB553D7D}" destId="{CB22C523-6649-49D3-A1B8-F9B7B5314887}" srcOrd="1" destOrd="0" parTransId="{6B697B6A-0015-41EC-AF4A-609594CAA581}" sibTransId="{97C5935B-13CB-44D4-BF42-35D13EA83DD3}"/>
    <dgm:cxn modelId="{E68CD9FB-B819-48EC-8EE6-AE102B4455CC}" srcId="{8D49B9B0-35E8-478E-AF85-A59DC5873CAC}" destId="{1A3A86E6-27D5-4D88-AAE0-8E0F02B6473C}" srcOrd="1" destOrd="0" parTransId="{E04D5BD6-608C-4717-9A90-A4FFB6216A4E}" sibTransId="{2CC19CAE-3C11-4C48-AEEB-10121C571BCE}"/>
    <dgm:cxn modelId="{0AD39510-7390-46A0-B10D-B777779F211C}" srcId="{0845CA00-D4E7-4E88-9371-E6015111C4E4}" destId="{E987AE1D-F720-411F-947A-E80DB10988D1}" srcOrd="1" destOrd="0" parTransId="{AD0D2E6C-98D1-4C3D-BDB9-EBB051F34CC6}" sibTransId="{BA8E08D7-3850-47BF-A5AE-DBD64328B154}"/>
    <dgm:cxn modelId="{6065A8E2-7FBB-4974-B88B-8A82D73CCD15}" srcId="{1A3A86E6-27D5-4D88-AAE0-8E0F02B6473C}" destId="{831D5838-A073-46C0-94FD-AE8462631FB4}" srcOrd="1" destOrd="0" parTransId="{AEEAE0FA-ABA8-4187-BDF1-E2D90DE118E2}" sibTransId="{7FDA5E81-9B1F-4E9C-9C0A-31D249821C4E}"/>
    <dgm:cxn modelId="{2D6ED2AF-A98A-4640-9BBA-3DF37FFB4CCB}" type="presOf" srcId="{1A3A86E6-27D5-4D88-AAE0-8E0F02B6473C}" destId="{E66DAC54-48CA-4C36-932C-3A73355F6DED}" srcOrd="0" destOrd="0" presId="urn:microsoft.com/office/officeart/2005/8/layout/chevron2"/>
    <dgm:cxn modelId="{59B71E01-9F35-4FCA-8426-278EEB98619F}" srcId="{8D49B9B0-35E8-478E-AF85-A59DC5873CAC}" destId="{0845CA00-D4E7-4E88-9371-E6015111C4E4}" srcOrd="0" destOrd="0" parTransId="{52F5D251-2ADB-415E-A4D7-469036C8EFB7}" sibTransId="{4BDC4CBC-6802-4E45-B757-D7663AD08798}"/>
    <dgm:cxn modelId="{DE43491A-AA57-425B-BBD9-FC420CCB8281}" type="presOf" srcId="{CB22C523-6649-49D3-A1B8-F9B7B5314887}" destId="{A11F6D35-67D3-4B2D-B034-1B78E584DBD6}" srcOrd="0" destOrd="1" presId="urn:microsoft.com/office/officeart/2005/8/layout/chevron2"/>
    <dgm:cxn modelId="{2F4C631E-0394-4BC7-818C-CE480998471C}" type="presOf" srcId="{8D49B9B0-35E8-478E-AF85-A59DC5873CAC}" destId="{6196DE4F-8695-4C80-BE6E-025E47012422}" srcOrd="0" destOrd="0" presId="urn:microsoft.com/office/officeart/2005/8/layout/chevron2"/>
    <dgm:cxn modelId="{55762B2F-FA8D-497E-A09A-E73C505B993E}" type="presOf" srcId="{0CF2AB72-F585-41FC-96DD-F34DBB553D7D}" destId="{A8CC5DA1-F9EC-44E4-BA37-01FCF6914FC2}" srcOrd="0" destOrd="0" presId="urn:microsoft.com/office/officeart/2005/8/layout/chevron2"/>
    <dgm:cxn modelId="{A943A69B-BF1F-4240-B344-97A011AC2E85}" type="presOf" srcId="{831D5838-A073-46C0-94FD-AE8462631FB4}" destId="{92F000DC-F5DE-4E03-8674-5DD870C3BE89}" srcOrd="0" destOrd="1" presId="urn:microsoft.com/office/officeart/2005/8/layout/chevron2"/>
    <dgm:cxn modelId="{5D39162A-F96F-4B9B-B480-91EC57A9259F}" type="presOf" srcId="{38318ACC-3B6F-4F41-B62B-36DC13916A76}" destId="{92F000DC-F5DE-4E03-8674-5DD870C3BE89}" srcOrd="0" destOrd="0" presId="urn:microsoft.com/office/officeart/2005/8/layout/chevron2"/>
    <dgm:cxn modelId="{2A3A59D5-13CB-4372-B4D7-BF6B9C012493}" type="presOf" srcId="{0D58DEB7-F3E4-4B01-8C97-29E6E7983B38}" destId="{5EEB23B6-D28E-4C7B-83D7-68E1C4494565}" srcOrd="0" destOrd="0" presId="urn:microsoft.com/office/officeart/2005/8/layout/chevron2"/>
    <dgm:cxn modelId="{0D3AFF2B-6F93-452A-A22F-C3BC832BE4F9}" srcId="{0CF2AB72-F585-41FC-96DD-F34DBB553D7D}" destId="{52A739EF-A030-4DA1-9153-3118A9F939FD}" srcOrd="0" destOrd="0" parTransId="{006E035C-A911-4303-B410-8DFFC1A1E8B4}" sibTransId="{FE2101C9-2874-4AD3-AB37-59433FDC19CF}"/>
    <dgm:cxn modelId="{92E1F27B-EE6E-4057-8065-7B78531E6F4B}" srcId="{0845CA00-D4E7-4E88-9371-E6015111C4E4}" destId="{0D58DEB7-F3E4-4B01-8C97-29E6E7983B38}" srcOrd="0" destOrd="0" parTransId="{A2D4DA8E-6F29-40A9-A9E7-E9C2C60A1ADB}" sibTransId="{30608644-9687-44D5-8CFB-05F5716CA3C1}"/>
    <dgm:cxn modelId="{62CB76BE-F4DA-414F-97B2-DEBFC7E569C5}" srcId="{1A3A86E6-27D5-4D88-AAE0-8E0F02B6473C}" destId="{38318ACC-3B6F-4F41-B62B-36DC13916A76}" srcOrd="0" destOrd="0" parTransId="{37993730-CD7F-44F4-92B3-0EAF6792C8F0}" sibTransId="{0275EC44-40C9-41B5-B866-68957DE3BC98}"/>
    <dgm:cxn modelId="{58F857DD-AF44-423A-817E-C466F7531B76}" type="presOf" srcId="{E987AE1D-F720-411F-947A-E80DB10988D1}" destId="{5EEB23B6-D28E-4C7B-83D7-68E1C4494565}" srcOrd="0" destOrd="1" presId="urn:microsoft.com/office/officeart/2005/8/layout/chevron2"/>
    <dgm:cxn modelId="{CEA3A9C0-4819-49E4-9829-310ECC453306}" type="presOf" srcId="{52A739EF-A030-4DA1-9153-3118A9F939FD}" destId="{A11F6D35-67D3-4B2D-B034-1B78E584DBD6}" srcOrd="0" destOrd="0" presId="urn:microsoft.com/office/officeart/2005/8/layout/chevron2"/>
    <dgm:cxn modelId="{B0A7F742-70B3-430F-B591-439CD303C5D6}" type="presOf" srcId="{0845CA00-D4E7-4E88-9371-E6015111C4E4}" destId="{515D33E7-9ACE-4DB4-AA7D-65F74BA2FE5B}" srcOrd="0" destOrd="0" presId="urn:microsoft.com/office/officeart/2005/8/layout/chevron2"/>
    <dgm:cxn modelId="{6BA2E7C3-ADD9-4A91-9698-21FAC88DA080}" srcId="{8D49B9B0-35E8-478E-AF85-A59DC5873CAC}" destId="{0CF2AB72-F585-41FC-96DD-F34DBB553D7D}" srcOrd="2" destOrd="0" parTransId="{4B477719-8C20-4FC0-9454-F20B6DD280B6}" sibTransId="{C3C2A3B6-97A9-44A0-BDCC-B3E1CC248F55}"/>
    <dgm:cxn modelId="{34EEE9AC-EC49-4481-A897-BBBC2B6A6EC1}" type="presParOf" srcId="{6196DE4F-8695-4C80-BE6E-025E47012422}" destId="{8351E0BC-44DD-49EA-A956-4CB3AE34939C}" srcOrd="0" destOrd="0" presId="urn:microsoft.com/office/officeart/2005/8/layout/chevron2"/>
    <dgm:cxn modelId="{53FCC2AD-381B-4BEC-AFF1-8787C8179A1D}" type="presParOf" srcId="{8351E0BC-44DD-49EA-A956-4CB3AE34939C}" destId="{515D33E7-9ACE-4DB4-AA7D-65F74BA2FE5B}" srcOrd="0" destOrd="0" presId="urn:microsoft.com/office/officeart/2005/8/layout/chevron2"/>
    <dgm:cxn modelId="{7F6932B3-D9DC-474D-A632-D2B719D49568}" type="presParOf" srcId="{8351E0BC-44DD-49EA-A956-4CB3AE34939C}" destId="{5EEB23B6-D28E-4C7B-83D7-68E1C4494565}" srcOrd="1" destOrd="0" presId="urn:microsoft.com/office/officeart/2005/8/layout/chevron2"/>
    <dgm:cxn modelId="{DB024387-6D07-4351-A127-758971BD5737}" type="presParOf" srcId="{6196DE4F-8695-4C80-BE6E-025E47012422}" destId="{C199CF5C-B385-4C93-8220-9D4E9BC31854}" srcOrd="1" destOrd="0" presId="urn:microsoft.com/office/officeart/2005/8/layout/chevron2"/>
    <dgm:cxn modelId="{003F48F4-F5E6-4360-8A5F-B0295D37E9A3}" type="presParOf" srcId="{6196DE4F-8695-4C80-BE6E-025E47012422}" destId="{94154710-BFAC-42A2-991E-34A3DE7B20A5}" srcOrd="2" destOrd="0" presId="urn:microsoft.com/office/officeart/2005/8/layout/chevron2"/>
    <dgm:cxn modelId="{F0FF718F-CD60-43B0-B917-305E1BBFD641}" type="presParOf" srcId="{94154710-BFAC-42A2-991E-34A3DE7B20A5}" destId="{E66DAC54-48CA-4C36-932C-3A73355F6DED}" srcOrd="0" destOrd="0" presId="urn:microsoft.com/office/officeart/2005/8/layout/chevron2"/>
    <dgm:cxn modelId="{779F0D7B-A71D-401B-907F-A9D58248FD7F}" type="presParOf" srcId="{94154710-BFAC-42A2-991E-34A3DE7B20A5}" destId="{92F000DC-F5DE-4E03-8674-5DD870C3BE89}" srcOrd="1" destOrd="0" presId="urn:microsoft.com/office/officeart/2005/8/layout/chevron2"/>
    <dgm:cxn modelId="{E38C1187-D099-4F80-A4BB-030EAC11CACB}" type="presParOf" srcId="{6196DE4F-8695-4C80-BE6E-025E47012422}" destId="{D576A254-E9B0-4B6A-A532-B66E34B45720}" srcOrd="3" destOrd="0" presId="urn:microsoft.com/office/officeart/2005/8/layout/chevron2"/>
    <dgm:cxn modelId="{816B3E7E-4D42-4959-97C9-81D1384C1329}" type="presParOf" srcId="{6196DE4F-8695-4C80-BE6E-025E47012422}" destId="{6BB9D396-D274-4B70-B76C-407352ACD906}" srcOrd="4" destOrd="0" presId="urn:microsoft.com/office/officeart/2005/8/layout/chevron2"/>
    <dgm:cxn modelId="{8BC22CFE-D547-4082-93EB-2AF72E9B3B67}" type="presParOf" srcId="{6BB9D396-D274-4B70-B76C-407352ACD906}" destId="{A8CC5DA1-F9EC-44E4-BA37-01FCF6914FC2}" srcOrd="0" destOrd="0" presId="urn:microsoft.com/office/officeart/2005/8/layout/chevron2"/>
    <dgm:cxn modelId="{209F2956-EFD6-4801-8743-5DE917C8F344}" type="presParOf" srcId="{6BB9D396-D274-4B70-B76C-407352ACD906}" destId="{A11F6D35-67D3-4B2D-B034-1B78E584DBD6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5E5053-E0CE-4B2D-90AF-31C4E35E589B}">
      <dsp:nvSpPr>
        <dsp:cNvPr id="0" name=""/>
        <dsp:cNvSpPr/>
      </dsp:nvSpPr>
      <dsp:spPr>
        <a:xfrm>
          <a:off x="105787" y="238821"/>
          <a:ext cx="2719361" cy="160950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REGISTRATION of  Birth &amp; Death/ ANC , Delivery , PNC beneficiaries</a:t>
          </a:r>
          <a:endParaRPr lang="en-IN" sz="2400" kern="1200" dirty="0">
            <a:solidFill>
              <a:schemeClr val="tx1"/>
            </a:solidFill>
          </a:endParaRPr>
        </a:p>
      </dsp:txBody>
      <dsp:txXfrm>
        <a:off x="105787" y="238821"/>
        <a:ext cx="2719361" cy="1609502"/>
      </dsp:txXfrm>
    </dsp:sp>
    <dsp:sp modelId="{EAEA9FE7-774B-426E-8A94-35B6BFD00900}">
      <dsp:nvSpPr>
        <dsp:cNvPr id="0" name=""/>
        <dsp:cNvSpPr/>
      </dsp:nvSpPr>
      <dsp:spPr>
        <a:xfrm>
          <a:off x="2964477" y="241208"/>
          <a:ext cx="2432823" cy="145969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MATERNAL &amp; CHILD HEALTH SERVICES</a:t>
          </a:r>
          <a:endParaRPr lang="en-IN" sz="2400" kern="1200" dirty="0">
            <a:solidFill>
              <a:schemeClr val="tx1"/>
            </a:solidFill>
          </a:endParaRPr>
        </a:p>
      </dsp:txBody>
      <dsp:txXfrm>
        <a:off x="2964477" y="241208"/>
        <a:ext cx="2432823" cy="1459694"/>
      </dsp:txXfrm>
    </dsp:sp>
    <dsp:sp modelId="{2F1E6B9E-EE95-436A-AB4D-9C70F5391111}">
      <dsp:nvSpPr>
        <dsp:cNvPr id="0" name=""/>
        <dsp:cNvSpPr/>
      </dsp:nvSpPr>
      <dsp:spPr>
        <a:xfrm>
          <a:off x="5640583" y="241208"/>
          <a:ext cx="2432823" cy="145969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FAMILY PLANNING SERVICES</a:t>
          </a:r>
          <a:endParaRPr lang="en-IN" sz="2400" kern="1200" dirty="0">
            <a:solidFill>
              <a:schemeClr val="tx1"/>
            </a:solidFill>
          </a:endParaRPr>
        </a:p>
      </dsp:txBody>
      <dsp:txXfrm>
        <a:off x="5640583" y="241208"/>
        <a:ext cx="2432823" cy="1459694"/>
      </dsp:txXfrm>
    </dsp:sp>
    <dsp:sp modelId="{2E74DAE0-ABFF-4D6E-8DB0-6AA89488AF42}">
      <dsp:nvSpPr>
        <dsp:cNvPr id="0" name=""/>
        <dsp:cNvSpPr/>
      </dsp:nvSpPr>
      <dsp:spPr>
        <a:xfrm>
          <a:off x="43507" y="2019089"/>
          <a:ext cx="2432823" cy="1459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VACCINATION</a:t>
          </a:r>
          <a:endParaRPr lang="en-IN" sz="2400" kern="1200" dirty="0">
            <a:solidFill>
              <a:schemeClr val="tx1"/>
            </a:solidFill>
          </a:endParaRPr>
        </a:p>
      </dsp:txBody>
      <dsp:txXfrm>
        <a:off x="43507" y="2019089"/>
        <a:ext cx="2432823" cy="1459694"/>
      </dsp:txXfrm>
    </dsp:sp>
    <dsp:sp modelId="{EF07A521-C742-460E-8B8E-AB2DF9CC0B18}">
      <dsp:nvSpPr>
        <dsp:cNvPr id="0" name=""/>
        <dsp:cNvSpPr/>
      </dsp:nvSpPr>
      <dsp:spPr>
        <a:xfrm>
          <a:off x="2719613" y="2019089"/>
          <a:ext cx="2432823" cy="1459694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GENERAL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OPD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SERVICES</a:t>
          </a:r>
          <a:endParaRPr lang="en-IN" sz="2400" kern="1200" dirty="0">
            <a:solidFill>
              <a:schemeClr val="tx1"/>
            </a:solidFill>
          </a:endParaRPr>
        </a:p>
      </dsp:txBody>
      <dsp:txXfrm>
        <a:off x="2719613" y="2019089"/>
        <a:ext cx="2432823" cy="1459694"/>
      </dsp:txXfrm>
    </dsp:sp>
    <dsp:sp modelId="{6F8F3A85-FDE7-48E7-96A9-3CC693D67638}">
      <dsp:nvSpPr>
        <dsp:cNvPr id="0" name=""/>
        <dsp:cNvSpPr/>
      </dsp:nvSpPr>
      <dsp:spPr>
        <a:xfrm>
          <a:off x="5395719" y="2019089"/>
          <a:ext cx="2636013" cy="1459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DISEASE SURVEILLANCE</a:t>
          </a:r>
          <a:endParaRPr lang="en-IN" sz="2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95719" y="2019089"/>
        <a:ext cx="2636013" cy="1459694"/>
      </dsp:txXfrm>
    </dsp:sp>
    <dsp:sp modelId="{7ED04D36-33A3-4208-92AF-7E73C494CD1F}">
      <dsp:nvSpPr>
        <dsp:cNvPr id="0" name=""/>
        <dsp:cNvSpPr/>
      </dsp:nvSpPr>
      <dsp:spPr>
        <a:xfrm>
          <a:off x="1483155" y="3722065"/>
          <a:ext cx="2432823" cy="1459694"/>
        </a:xfrm>
        <a:prstGeom prst="rect">
          <a:avLst/>
        </a:prstGeom>
        <a:solidFill>
          <a:srgbClr val="6EC60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LABORATORY FACILITIES</a:t>
          </a:r>
          <a:endParaRPr lang="en-IN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83155" y="3722065"/>
        <a:ext cx="2432823" cy="1459694"/>
      </dsp:txXfrm>
    </dsp:sp>
    <dsp:sp modelId="{2C0D1CF2-2B15-4DF8-ACAB-F44737418563}">
      <dsp:nvSpPr>
        <dsp:cNvPr id="0" name=""/>
        <dsp:cNvSpPr/>
      </dsp:nvSpPr>
      <dsp:spPr>
        <a:xfrm>
          <a:off x="4159261" y="3722065"/>
          <a:ext cx="2432823" cy="1459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ALL OTHER NATIONAL PROGRAMS</a:t>
          </a:r>
          <a:r>
            <a:rPr lang="en-US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159261" y="3722065"/>
        <a:ext cx="2432823" cy="14596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5D33E7-9ACE-4DB4-AA7D-65F74BA2FE5B}">
      <dsp:nvSpPr>
        <dsp:cNvPr id="0" name=""/>
        <dsp:cNvSpPr/>
      </dsp:nvSpPr>
      <dsp:spPr>
        <a:xfrm rot="5400000">
          <a:off x="-257334" y="260393"/>
          <a:ext cx="1715562" cy="12008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City </a:t>
          </a:r>
          <a:endParaRPr lang="en-IN" sz="3400" kern="1200" dirty="0"/>
        </a:p>
      </dsp:txBody>
      <dsp:txXfrm rot="5400000">
        <a:off x="-257334" y="260393"/>
        <a:ext cx="1715562" cy="1200893"/>
      </dsp:txXfrm>
    </dsp:sp>
    <dsp:sp modelId="{5EEB23B6-D28E-4C7B-83D7-68E1C4494565}">
      <dsp:nvSpPr>
        <dsp:cNvPr id="0" name=""/>
        <dsp:cNvSpPr/>
      </dsp:nvSpPr>
      <dsp:spPr>
        <a:xfrm rot="5400000">
          <a:off x="4157689" y="-2953736"/>
          <a:ext cx="1115115" cy="70287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Mayor,Standing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Committee,Municipal</a:t>
          </a:r>
          <a:r>
            <a:rPr lang="en-US" sz="2000" kern="1200" dirty="0" smtClean="0"/>
            <a:t> Commissioner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Health&amp; </a:t>
          </a:r>
          <a:r>
            <a:rPr lang="en-US" sz="2000" kern="1200" dirty="0" err="1" smtClean="0"/>
            <a:t>SWM</a:t>
          </a:r>
          <a:r>
            <a:rPr lang="en-US" sz="2000" kern="1200" dirty="0" smtClean="0"/>
            <a:t> committee, Hospital committee, Women &amp; Child Development committee.</a:t>
          </a:r>
          <a:endParaRPr lang="en-IN" sz="2000" kern="1200" dirty="0"/>
        </a:p>
      </dsp:txBody>
      <dsp:txXfrm rot="5400000">
        <a:off x="4157689" y="-2953736"/>
        <a:ext cx="1115115" cy="7028706"/>
      </dsp:txXfrm>
    </dsp:sp>
    <dsp:sp modelId="{E66DAC54-48CA-4C36-932C-3A73355F6DED}">
      <dsp:nvSpPr>
        <dsp:cNvPr id="0" name=""/>
        <dsp:cNvSpPr/>
      </dsp:nvSpPr>
      <dsp:spPr>
        <a:xfrm rot="5400000">
          <a:off x="-257334" y="1783184"/>
          <a:ext cx="1715562" cy="12008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Zone</a:t>
          </a:r>
          <a:endParaRPr lang="en-IN" sz="3400" kern="1200" dirty="0"/>
        </a:p>
      </dsp:txBody>
      <dsp:txXfrm rot="5400000">
        <a:off x="-257334" y="1783184"/>
        <a:ext cx="1715562" cy="1200893"/>
      </dsp:txXfrm>
    </dsp:sp>
    <dsp:sp modelId="{92F000DC-F5DE-4E03-8674-5DD870C3BE89}">
      <dsp:nvSpPr>
        <dsp:cNvPr id="0" name=""/>
        <dsp:cNvSpPr/>
      </dsp:nvSpPr>
      <dsp:spPr>
        <a:xfrm rot="5400000">
          <a:off x="4157689" y="-1430945"/>
          <a:ext cx="1115115" cy="70287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Ward level Committee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Deputy Municipal Commissioner, Add CE, </a:t>
          </a:r>
          <a:r>
            <a:rPr lang="en-US" sz="2000" kern="1200" dirty="0" err="1" smtClean="0"/>
            <a:t>DyHO</a:t>
          </a:r>
          <a:r>
            <a:rPr lang="en-US" sz="2000" kern="1200" dirty="0" smtClean="0"/>
            <a:t>, Estate Officer.</a:t>
          </a:r>
          <a:endParaRPr lang="en-IN" sz="2000" kern="1200" dirty="0"/>
        </a:p>
      </dsp:txBody>
      <dsp:txXfrm rot="5400000">
        <a:off x="4157689" y="-1430945"/>
        <a:ext cx="1115115" cy="7028706"/>
      </dsp:txXfrm>
    </dsp:sp>
    <dsp:sp modelId="{A8CC5DA1-F9EC-44E4-BA37-01FCF6914FC2}">
      <dsp:nvSpPr>
        <dsp:cNvPr id="0" name=""/>
        <dsp:cNvSpPr/>
      </dsp:nvSpPr>
      <dsp:spPr>
        <a:xfrm rot="5400000">
          <a:off x="-257334" y="3305975"/>
          <a:ext cx="1715562" cy="12008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dirty="0" smtClean="0"/>
            <a:t>Ward</a:t>
          </a:r>
          <a:endParaRPr lang="en-IN" sz="3400" kern="1200" dirty="0"/>
        </a:p>
      </dsp:txBody>
      <dsp:txXfrm rot="5400000">
        <a:off x="-257334" y="3305975"/>
        <a:ext cx="1715562" cy="1200893"/>
      </dsp:txXfrm>
    </dsp:sp>
    <dsp:sp modelId="{A11F6D35-67D3-4B2D-B034-1B78E584DBD6}">
      <dsp:nvSpPr>
        <dsp:cNvPr id="0" name=""/>
        <dsp:cNvSpPr/>
      </dsp:nvSpPr>
      <dsp:spPr>
        <a:xfrm rot="5400000">
          <a:off x="4157689" y="91845"/>
          <a:ext cx="1115115" cy="70287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Asst Engineer, Public Health </a:t>
          </a:r>
          <a:r>
            <a:rPr lang="en-IN" sz="2000" kern="1200" dirty="0" err="1" smtClean="0"/>
            <a:t>Supervisor,SI</a:t>
          </a:r>
          <a:r>
            <a:rPr lang="en-IN" sz="2000" kern="1200" dirty="0" smtClean="0"/>
            <a:t> and SSI.     ( Water &amp; Sanitation), Malaria SSI ,</a:t>
          </a:r>
          <a:r>
            <a:rPr lang="en-IN" sz="2000" kern="1200" dirty="0" err="1" smtClean="0"/>
            <a:t>MPW</a:t>
          </a:r>
          <a:r>
            <a:rPr lang="en-IN" sz="2000" kern="1200" dirty="0" smtClean="0"/>
            <a:t>( </a:t>
          </a:r>
          <a:r>
            <a:rPr lang="en-IN" sz="2000" kern="1200" dirty="0" err="1" smtClean="0"/>
            <a:t>VBD</a:t>
          </a:r>
          <a:r>
            <a:rPr lang="en-IN" sz="2000" kern="1200" dirty="0" smtClean="0"/>
            <a:t>)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err="1" smtClean="0"/>
            <a:t>UHC</a:t>
          </a:r>
          <a:r>
            <a:rPr lang="en-IN" sz="2000" kern="1200" dirty="0" smtClean="0"/>
            <a:t>- </a:t>
          </a:r>
          <a:r>
            <a:rPr lang="en-IN" sz="2000" kern="1200" dirty="0" err="1" smtClean="0"/>
            <a:t>MO,MPW,LT</a:t>
          </a:r>
          <a:r>
            <a:rPr lang="en-IN" sz="2000" kern="1200" dirty="0" smtClean="0"/>
            <a:t>,( Medical services), </a:t>
          </a:r>
          <a:r>
            <a:rPr lang="en-IN" sz="2000" kern="1200" dirty="0" err="1" smtClean="0"/>
            <a:t>ICDS</a:t>
          </a:r>
          <a:r>
            <a:rPr lang="en-IN" sz="2000" kern="1200" dirty="0" smtClean="0"/>
            <a:t>.</a:t>
          </a:r>
          <a:endParaRPr lang="en-IN" sz="2000" kern="1200" dirty="0"/>
        </a:p>
      </dsp:txBody>
      <dsp:txXfrm rot="5400000">
        <a:off x="4157689" y="91845"/>
        <a:ext cx="1115115" cy="7028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CA6BD-17B7-47C4-B9F0-BA73BF806815}" type="datetimeFigureOut">
              <a:rPr lang="en-IN" smtClean="0"/>
              <a:pPr/>
              <a:t>03-07-2013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90FC1-4F5F-4F2B-9822-C5AEB3AD0FD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78E807-DED5-4EE5-AFA5-18AF48E7B6D9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nganwadies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36A6C-6E60-4C7B-B6A1-85ED412292D5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DE386C-DB5E-4F23-8A3F-86BDF13004F5}" type="datetime1">
              <a:rPr lang="en-IN" smtClean="0"/>
              <a:pPr/>
              <a:t>03-07-2013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C2A3A61-845C-44A7-B11B-0490917F6E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1637-DB49-4FBE-9CE6-B728ADFBFC88}" type="datetime1">
              <a:rPr lang="en-IN" smtClean="0"/>
              <a:pPr/>
              <a:t>03-07-2013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C8AB-5778-4133-A4AD-AC9690527DE2}" type="datetime1">
              <a:rPr lang="en-IN" smtClean="0"/>
              <a:pPr/>
              <a:t>03-07-2013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C60BBB-7885-4FF7-AB77-EC91F1680886}" type="datetime1">
              <a:rPr lang="en-IN" smtClean="0"/>
              <a:pPr/>
              <a:t>03-07-2013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2A3A61-845C-44A7-B11B-0490917F6E5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2E2C31-1B85-4EEE-80FD-50198BB8FDBE}" type="datetime1">
              <a:rPr lang="en-IN" smtClean="0"/>
              <a:pPr/>
              <a:t>03-07-2013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C2A3A61-845C-44A7-B11B-0490917F6E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F442-0E0A-4673-9220-524B304E5369}" type="datetime1">
              <a:rPr lang="en-IN" smtClean="0"/>
              <a:pPr/>
              <a:t>03-07-2013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F784-8823-4842-B74C-9069E5B42D8A}" type="datetime1">
              <a:rPr lang="en-IN" smtClean="0"/>
              <a:pPr/>
              <a:t>03-07-2013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DD57C1-6403-4ACB-B23D-4434709325D6}" type="datetime1">
              <a:rPr lang="en-IN" smtClean="0"/>
              <a:pPr/>
              <a:t>03-07-2013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2A3A61-845C-44A7-B11B-0490917F6E5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E3C3-9430-4D44-945F-98E1AC14E282}" type="datetime1">
              <a:rPr lang="en-IN" smtClean="0"/>
              <a:pPr/>
              <a:t>03-07-2013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5AF2B6-4971-4471-8434-27C0A16BCEA4}" type="datetime1">
              <a:rPr lang="en-IN" smtClean="0"/>
              <a:pPr/>
              <a:t>03-07-2013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2A3A61-845C-44A7-B11B-0490917F6E5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EF17D7-2DD4-49C2-A11C-C58F10D2F373}" type="datetime1">
              <a:rPr lang="en-IN" smtClean="0"/>
              <a:pPr/>
              <a:t>03-07-2013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2A3A61-845C-44A7-B11B-0490917F6E5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8FB791-501C-4079-A8E5-2EBE8B5B79BE}" type="datetime1">
              <a:rPr lang="en-IN" smtClean="0"/>
              <a:pPr/>
              <a:t>03-07-2013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2A3A61-845C-44A7-B11B-0490917F6E5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620688"/>
            <a:ext cx="6480720" cy="41764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National Summit on Best Practices and Innovation in Health Care</a:t>
            </a:r>
            <a:br>
              <a:rPr lang="en-US" dirty="0" smtClean="0"/>
            </a:br>
            <a:r>
              <a:rPr lang="en-US" dirty="0" smtClean="0"/>
              <a:t>date- 3-5</a:t>
            </a:r>
            <a:r>
              <a:rPr lang="en-US" baseline="30000" dirty="0" smtClean="0"/>
              <a:t>th</a:t>
            </a:r>
            <a:r>
              <a:rPr lang="en-US" dirty="0" smtClean="0"/>
              <a:t> July 2013</a:t>
            </a:r>
            <a:br>
              <a:rPr lang="en-US" dirty="0" smtClean="0"/>
            </a:br>
            <a:r>
              <a:rPr lang="en-US" dirty="0" smtClean="0"/>
              <a:t>Srinagar, J&amp;K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3"/>
                </a:solidFill>
              </a:rPr>
              <a:t>Convergence in Urban Planning in Ahmedabad,</a:t>
            </a:r>
            <a:br>
              <a:rPr lang="en-US" sz="3600" dirty="0" smtClean="0">
                <a:solidFill>
                  <a:schemeClr val="accent3"/>
                </a:solidFill>
              </a:rPr>
            </a:br>
            <a:r>
              <a:rPr lang="en-US" sz="3600" dirty="0" smtClean="0">
                <a:solidFill>
                  <a:schemeClr val="accent3"/>
                </a:solidFill>
              </a:rPr>
              <a:t>Gujarat</a:t>
            </a:r>
            <a:endParaRPr lang="en-IN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Dr. S. P. </a:t>
            </a:r>
            <a:r>
              <a:rPr lang="en-US" dirty="0" err="1" smtClean="0"/>
              <a:t>Kulkarni</a:t>
            </a:r>
            <a:endParaRPr lang="en-US" dirty="0" smtClean="0"/>
          </a:p>
          <a:p>
            <a:pPr algn="ctr"/>
            <a:r>
              <a:rPr lang="en-US" dirty="0" smtClean="0"/>
              <a:t>Medical Officer of Health</a:t>
            </a:r>
          </a:p>
          <a:p>
            <a:pPr algn="ctr"/>
            <a:r>
              <a:rPr lang="en-US" dirty="0" smtClean="0"/>
              <a:t>Ahmedabad Municipal Corporation</a:t>
            </a:r>
          </a:p>
          <a:p>
            <a:pPr algn="ctr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Urban Health Centre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Medical Officer -  Head of the Unit</a:t>
            </a:r>
          </a:p>
          <a:p>
            <a:pPr lvl="1"/>
            <a:r>
              <a:rPr lang="en-US" dirty="0" smtClean="0"/>
              <a:t>Pharmacist</a:t>
            </a:r>
          </a:p>
          <a:p>
            <a:pPr lvl="1"/>
            <a:r>
              <a:rPr lang="en-US" dirty="0" smtClean="0"/>
              <a:t>Lab. Technician</a:t>
            </a:r>
          </a:p>
          <a:p>
            <a:pPr lvl="1"/>
            <a:r>
              <a:rPr lang="en-US" dirty="0" smtClean="0"/>
              <a:t>Supervisor</a:t>
            </a:r>
          </a:p>
          <a:p>
            <a:pPr lvl="1"/>
            <a:r>
              <a:rPr lang="en-US" dirty="0" err="1" smtClean="0"/>
              <a:t>MPHW</a:t>
            </a:r>
            <a:endParaRPr lang="en-US" dirty="0" smtClean="0"/>
          </a:p>
          <a:p>
            <a:pPr lvl="1"/>
            <a:r>
              <a:rPr lang="en-US" dirty="0" smtClean="0"/>
              <a:t>Data Entry Operator</a:t>
            </a:r>
          </a:p>
          <a:p>
            <a:pPr lvl="1"/>
            <a:r>
              <a:rPr lang="en-US" dirty="0" smtClean="0"/>
              <a:t>Link Worker (</a:t>
            </a:r>
            <a:r>
              <a:rPr lang="en-US" dirty="0" err="1" smtClean="0"/>
              <a:t>CBHV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Peon/ Class 4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Provision of Health facilities: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400" dirty="0" smtClean="0"/>
              <a:t>RCH services – Immunization, Family Planning,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RNTCP services – DOT centre, Sputum collection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 ICTC – Testing of HIV, Counseling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ICDS- </a:t>
            </a:r>
            <a:r>
              <a:rPr lang="en-US" sz="2400" dirty="0" err="1" smtClean="0"/>
              <a:t>Mamta</a:t>
            </a:r>
            <a:r>
              <a:rPr lang="en-US" sz="2400" dirty="0" smtClean="0"/>
              <a:t> Divas , Bal </a:t>
            </a:r>
            <a:r>
              <a:rPr lang="en-US" sz="2400" dirty="0" err="1" smtClean="0"/>
              <a:t>Shaktim</a:t>
            </a:r>
            <a:r>
              <a:rPr lang="en-US" sz="2400" dirty="0" smtClean="0"/>
              <a:t> Kendra (VCNC)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Education Dept – School Health </a:t>
            </a:r>
            <a:r>
              <a:rPr lang="en-US" sz="2400" dirty="0" err="1" smtClean="0"/>
              <a:t>Programme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Existing Human Resource</a:t>
            </a:r>
            <a:br>
              <a:rPr lang="en-US" dirty="0" smtClean="0"/>
            </a:br>
            <a:r>
              <a:rPr lang="en-US" dirty="0" smtClean="0"/>
              <a:t> (All Facilities)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340767"/>
          <a:ext cx="8610600" cy="520458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64995"/>
                <a:gridCol w="1732406"/>
                <a:gridCol w="1145371"/>
                <a:gridCol w="1145371"/>
                <a:gridCol w="1364859"/>
                <a:gridCol w="925884"/>
                <a:gridCol w="1431714"/>
              </a:tblGrid>
              <a:tr h="443872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/>
                        <a:t> 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/>
                        <a:t> 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/>
                        <a:t>AMC</a:t>
                      </a:r>
                      <a:endParaRPr lang="en-IN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/>
                        <a:t>NGO</a:t>
                      </a:r>
                      <a:endParaRPr lang="en-IN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err="1"/>
                        <a:t>RCH</a:t>
                      </a:r>
                      <a:endParaRPr lang="en-IN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/>
                        <a:t>Total</a:t>
                      </a:r>
                      <a:endParaRPr lang="en-IN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0389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/>
                        <a:t>No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/>
                        <a:t>Cadre</a:t>
                      </a:r>
                      <a:r>
                        <a:rPr lang="en-IN" sz="2000" u="none" strike="noStrike" dirty="0"/>
                        <a:t> 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Filled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Filled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/>
                        <a:t>Sanctioned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Filled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/>
                        <a:t> 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43872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/>
                        <a:t>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/>
                        <a:t>MO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50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/>
                        <a:t>15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/>
                        <a:t>30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/>
                        <a:t>28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93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43872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/>
                        <a:t>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/>
                        <a:t>Sup </a:t>
                      </a:r>
                      <a:r>
                        <a:rPr lang="en-IN" sz="2000" u="none" strike="noStrike" dirty="0" smtClean="0"/>
                        <a:t>/</a:t>
                      </a:r>
                      <a:r>
                        <a:rPr lang="en-IN" sz="2000" u="none" strike="noStrike" dirty="0" err="1" smtClean="0"/>
                        <a:t>LHV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/>
                        <a:t>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/>
                        <a:t>15</a:t>
                      </a:r>
                      <a:endParaRPr lang="en-IN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/>
                        <a:t>40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25</a:t>
                      </a:r>
                      <a:endParaRPr lang="en-IN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/>
                        <a:t>45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43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2000" u="none" strike="noStrike" kern="1200" dirty="0" smtClean="0"/>
                        <a:t>Staff Nurse</a:t>
                      </a:r>
                      <a:endParaRPr kumimoji="0" lang="en-IN" sz="20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89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-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-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89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43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/>
                        <a:t>Pharmacist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/>
                        <a:t>32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/>
                        <a:t>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/>
                        <a:t>50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/>
                        <a:t>50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/>
                        <a:t>84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43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/>
                        <a:t>L.T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/>
                        <a:t>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/>
                        <a:t>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/>
                        <a:t>57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/>
                        <a:t>57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/>
                        <a:t>63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43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6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err="1" smtClean="0"/>
                        <a:t>MPW</a:t>
                      </a:r>
                      <a:r>
                        <a:rPr lang="en-IN" sz="2000" u="none" strike="noStrike" dirty="0" smtClean="0"/>
                        <a:t>/</a:t>
                      </a:r>
                      <a:r>
                        <a:rPr lang="en-IN" sz="2000" u="none" strike="noStrike" dirty="0" err="1" smtClean="0"/>
                        <a:t>ANM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/>
                        <a:t>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/>
                        <a:t>30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/>
                        <a:t>373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/>
                        <a:t>361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/>
                        <a:t>397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705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/>
                        <a:t>Data</a:t>
                      </a:r>
                      <a:r>
                        <a:rPr lang="en-IN" sz="2000" u="none" strike="noStrike" baseline="0" dirty="0" smtClean="0"/>
                        <a:t> Entry Operator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/>
                        <a:t>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/>
                        <a:t>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/>
                        <a:t>57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/>
                        <a:t>57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/>
                        <a:t>57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43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8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/>
                        <a:t>L.W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/>
                        <a:t>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/>
                        <a:t>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/>
                        <a:t>1550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1355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1355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43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/>
                        <a:t>Class 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/>
                        <a:t>60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/>
                        <a:t>13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/>
                        <a:t>42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/>
                        <a:t>42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/>
                        <a:t>115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pPr algn="ctr"/>
            <a:r>
              <a:rPr lang="en-US" dirty="0" smtClean="0"/>
              <a:t>Convergence 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557338"/>
          <a:ext cx="8229600" cy="476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ChangeArrowheads="1"/>
          </p:cNvSpPr>
          <p:nvPr/>
        </p:nvSpPr>
        <p:spPr bwMode="auto">
          <a:xfrm>
            <a:off x="395536" y="1340768"/>
            <a:ext cx="7704856" cy="51845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3568" y="1340768"/>
            <a:ext cx="4495800" cy="4468893"/>
            <a:chOff x="1824" y="662"/>
            <a:chExt cx="2834" cy="2820"/>
          </a:xfrm>
        </p:grpSpPr>
        <p:sp>
          <p:nvSpPr>
            <p:cNvPr id="111620" name="Puzzle3"/>
            <p:cNvSpPr>
              <a:spLocks noEditPoints="1" noChangeArrowheads="1"/>
            </p:cNvSpPr>
            <p:nvPr/>
          </p:nvSpPr>
          <p:spPr bwMode="auto">
            <a:xfrm>
              <a:off x="3224" y="662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 dirty="0" smtClean="0">
                  <a:latin typeface="Arial" charset="0"/>
                </a:rPr>
                <a:t>HIV/ AIDS 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111621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GB" dirty="0" smtClean="0">
                  <a:latin typeface="Arial" charset="0"/>
                </a:rPr>
                <a:t>   </a:t>
              </a:r>
              <a:endParaRPr lang="en-GB" dirty="0">
                <a:latin typeface="Arial" charset="0"/>
              </a:endParaRPr>
            </a:p>
            <a:p>
              <a:pPr eaLnBrk="1" hangingPunct="1"/>
              <a:r>
                <a:rPr lang="en-GB" dirty="0">
                  <a:latin typeface="Arial" charset="0"/>
                </a:rPr>
                <a:t>   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111622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111623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995936" y="1340768"/>
            <a:ext cx="4495800" cy="4514850"/>
            <a:chOff x="1824" y="633"/>
            <a:chExt cx="2834" cy="2849"/>
          </a:xfrm>
        </p:grpSpPr>
        <p:sp>
          <p:nvSpPr>
            <p:cNvPr id="11162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 dirty="0" err="1" smtClean="0">
                  <a:latin typeface="Arial" charset="0"/>
                </a:rPr>
                <a:t>RNTCP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11162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11162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GB" dirty="0">
                  <a:latin typeface="Arial" charset="0"/>
                </a:rPr>
                <a:t>   </a:t>
              </a:r>
              <a:r>
                <a:rPr lang="en-GB" sz="2400" dirty="0">
                  <a:latin typeface="Arial" charset="0"/>
                </a:rPr>
                <a:t> </a:t>
              </a:r>
              <a:r>
                <a:rPr lang="en-GB" sz="2400" dirty="0" err="1" smtClean="0">
                  <a:latin typeface="Arial" charset="0"/>
                </a:rPr>
                <a:t>UCD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11162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</p:grpSp>
      <p:sp>
        <p:nvSpPr>
          <p:cNvPr id="111629" name="Text Box 15"/>
          <p:cNvSpPr txBox="1">
            <a:spLocks noChangeArrowheads="1"/>
          </p:cNvSpPr>
          <p:nvPr/>
        </p:nvSpPr>
        <p:spPr bwMode="auto">
          <a:xfrm>
            <a:off x="1259632" y="2276872"/>
            <a:ext cx="186301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en-GB" dirty="0">
              <a:latin typeface="Arial" charset="0"/>
            </a:endParaRPr>
          </a:p>
          <a:p>
            <a:pPr eaLnBrk="1" hangingPunct="1"/>
            <a:r>
              <a:rPr lang="en-US" sz="2400" dirty="0" err="1" smtClean="0">
                <a:latin typeface="Arial" charset="0"/>
              </a:rPr>
              <a:t>RCH</a:t>
            </a:r>
            <a:r>
              <a:rPr lang="en-US" sz="2400" dirty="0" smtClean="0">
                <a:latin typeface="Arial" charset="0"/>
              </a:rPr>
              <a:t>/</a:t>
            </a:r>
            <a:r>
              <a:rPr lang="en-US" sz="2400" dirty="0" err="1" smtClean="0">
                <a:latin typeface="Arial" charset="0"/>
              </a:rPr>
              <a:t>NRHM</a:t>
            </a:r>
            <a:endParaRPr lang="en-US" sz="2400" dirty="0">
              <a:latin typeface="Arial" charset="0"/>
            </a:endParaRPr>
          </a:p>
        </p:txBody>
      </p:sp>
      <p:sp>
        <p:nvSpPr>
          <p:cNvPr id="111630" name="Rectangle 16"/>
          <p:cNvSpPr>
            <a:spLocks noChangeArrowheads="1"/>
          </p:cNvSpPr>
          <p:nvPr/>
        </p:nvSpPr>
        <p:spPr bwMode="auto">
          <a:xfrm>
            <a:off x="2915816" y="3789040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GB" dirty="0" smtClean="0">
                <a:latin typeface="Arial" charset="0"/>
              </a:rPr>
              <a:t>WATER &amp; SANITATION</a:t>
            </a:r>
            <a:endParaRPr lang="en-GB" dirty="0">
              <a:latin typeface="Arial" charset="0"/>
            </a:endParaRPr>
          </a:p>
        </p:txBody>
      </p:sp>
      <p:sp>
        <p:nvSpPr>
          <p:cNvPr id="111631" name="Rectangle 17"/>
          <p:cNvSpPr>
            <a:spLocks noChangeArrowheads="1"/>
          </p:cNvSpPr>
          <p:nvPr/>
        </p:nvSpPr>
        <p:spPr bwMode="auto">
          <a:xfrm>
            <a:off x="4860032" y="2636912"/>
            <a:ext cx="1224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sz="2400" dirty="0" err="1" smtClean="0">
                <a:latin typeface="Arial" charset="0"/>
              </a:rPr>
              <a:t>ICDS</a:t>
            </a:r>
            <a:endParaRPr lang="en-GB" sz="2400" dirty="0">
              <a:latin typeface="Arial" charset="0"/>
            </a:endParaRPr>
          </a:p>
        </p:txBody>
      </p:sp>
      <p:sp>
        <p:nvSpPr>
          <p:cNvPr id="111632" name="Text Box 18"/>
          <p:cNvSpPr txBox="1">
            <a:spLocks noChangeArrowheads="1"/>
          </p:cNvSpPr>
          <p:nvPr/>
        </p:nvSpPr>
        <p:spPr bwMode="auto">
          <a:xfrm>
            <a:off x="1828800" y="3733800"/>
            <a:ext cx="7989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en-GB" dirty="0">
              <a:latin typeface="Arial" charset="0"/>
            </a:endParaRPr>
          </a:p>
          <a:p>
            <a:pPr algn="ctr" eaLnBrk="1" hangingPunct="1"/>
            <a:r>
              <a:rPr lang="en-GB" sz="2000" dirty="0" err="1" smtClean="0">
                <a:latin typeface="Arial" charset="0"/>
              </a:rPr>
              <a:t>RBD</a:t>
            </a:r>
            <a:endParaRPr lang="en-GB" sz="2000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111633" name="Rectangle 19"/>
          <p:cNvSpPr>
            <a:spLocks noChangeArrowheads="1"/>
          </p:cNvSpPr>
          <p:nvPr/>
        </p:nvSpPr>
        <p:spPr bwMode="auto">
          <a:xfrm>
            <a:off x="6372200" y="3789040"/>
            <a:ext cx="18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b="1" dirty="0" smtClean="0">
                <a:latin typeface="Arial" charset="0"/>
              </a:rPr>
              <a:t>SCHOOL BOARD</a:t>
            </a:r>
            <a:endParaRPr lang="en-US" b="1" dirty="0">
              <a:latin typeface="Arial" charset="0"/>
            </a:endParaRPr>
          </a:p>
        </p:txBody>
      </p:sp>
      <p:sp>
        <p:nvSpPr>
          <p:cNvPr id="111635" name="Rectangle 21"/>
          <p:cNvSpPr>
            <a:spLocks noChangeArrowheads="1"/>
          </p:cNvSpPr>
          <p:nvPr/>
        </p:nvSpPr>
        <p:spPr bwMode="auto">
          <a:xfrm>
            <a:off x="838200" y="260648"/>
            <a:ext cx="7391400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sz="2400" dirty="0" smtClean="0">
                <a:latin typeface="Arial" charset="0"/>
              </a:rPr>
              <a:t>INTER DEPARTMENTAL CONVERGENCE</a:t>
            </a:r>
            <a:endParaRPr lang="en-US" sz="2400" dirty="0">
              <a:latin typeface="Arial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Programmatic Convergence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Health Schemes with empanelled hospitals.</a:t>
            </a:r>
          </a:p>
          <a:p>
            <a:pPr lvl="1"/>
            <a:r>
              <a:rPr lang="en-US" dirty="0" smtClean="0"/>
              <a:t>PPP for delivery services</a:t>
            </a:r>
            <a:endParaRPr lang="en-US" dirty="0" smtClean="0"/>
          </a:p>
          <a:p>
            <a:pPr lvl="1"/>
            <a:r>
              <a:rPr lang="en-US" dirty="0" smtClean="0"/>
              <a:t>PPP for specialist newborn care services</a:t>
            </a:r>
            <a:endParaRPr lang="en-US" dirty="0" smtClean="0"/>
          </a:p>
          <a:p>
            <a:r>
              <a:rPr lang="en-US" dirty="0" smtClean="0"/>
              <a:t>Insurance Schemes (</a:t>
            </a:r>
            <a:r>
              <a:rPr lang="en-US" dirty="0" err="1" smtClean="0"/>
              <a:t>RSBY</a:t>
            </a:r>
            <a:r>
              <a:rPr lang="en-US" dirty="0" smtClean="0"/>
              <a:t> &amp; MA </a:t>
            </a:r>
            <a:r>
              <a:rPr lang="en-US" dirty="0" err="1" smtClean="0"/>
              <a:t>Yojana</a:t>
            </a:r>
            <a:r>
              <a:rPr lang="en-US" dirty="0" smtClean="0"/>
              <a:t>)-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Pvt</a:t>
            </a:r>
            <a:r>
              <a:rPr lang="en-US" dirty="0" smtClean="0"/>
              <a:t> Hospitals empanelled for services. </a:t>
            </a:r>
          </a:p>
          <a:p>
            <a:r>
              <a:rPr lang="en-US" dirty="0" smtClean="0"/>
              <a:t>PSM dept of Medical colleges involved in public health </a:t>
            </a:r>
            <a:r>
              <a:rPr lang="en-US" dirty="0" smtClean="0"/>
              <a:t>activities, monitoring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163 </a:t>
            </a:r>
            <a:r>
              <a:rPr lang="en-US" dirty="0" err="1" smtClean="0"/>
              <a:t>pvt</a:t>
            </a:r>
            <a:r>
              <a:rPr lang="en-US" dirty="0" smtClean="0"/>
              <a:t> hospitals report cases </a:t>
            </a:r>
            <a:r>
              <a:rPr lang="en-US" dirty="0" smtClean="0"/>
              <a:t>on-line </a:t>
            </a:r>
            <a:r>
              <a:rPr lang="en-US" dirty="0" smtClean="0"/>
              <a:t>to epidemic cell.</a:t>
            </a:r>
          </a:p>
          <a:p>
            <a:r>
              <a:rPr lang="en-US" dirty="0" smtClean="0"/>
              <a:t>Honorary Specialists at </a:t>
            </a:r>
            <a:r>
              <a:rPr lang="en-US" dirty="0" err="1" smtClean="0"/>
              <a:t>UHCs</a:t>
            </a:r>
            <a:endParaRPr lang="en-US" dirty="0" smtClean="0"/>
          </a:p>
          <a:p>
            <a:r>
              <a:rPr lang="en-US" dirty="0" smtClean="0"/>
              <a:t>Thalessemia Prevention Program with Red Cross </a:t>
            </a:r>
          </a:p>
          <a:p>
            <a:r>
              <a:rPr lang="en-US" dirty="0" smtClean="0"/>
              <a:t>Heat Action Plan with IIPH-G, NRDC, Emory </a:t>
            </a:r>
            <a:br>
              <a:rPr lang="en-US" dirty="0" smtClean="0"/>
            </a:br>
            <a:r>
              <a:rPr lang="en-US" dirty="0" err="1" smtClean="0"/>
              <a:t>University,Georgia</a:t>
            </a:r>
            <a:r>
              <a:rPr lang="en-US" dirty="0" smtClean="0"/>
              <a:t> Tech </a:t>
            </a:r>
            <a:r>
              <a:rPr lang="en-US" dirty="0" smtClean="0"/>
              <a:t>University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381000" y="260648"/>
            <a:ext cx="8229600" cy="86409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/>
              <a:t>Thalessemia project - AMC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640960" cy="2880320"/>
          </a:xfrm>
        </p:spPr>
        <p:txBody>
          <a:bodyPr rtlCol="0">
            <a:normAutofit fontScale="70000" lnSpcReduction="20000"/>
          </a:bodyPr>
          <a:lstStyle/>
          <a:p>
            <a:pPr algn="ctr">
              <a:defRPr/>
            </a:pPr>
            <a:r>
              <a:rPr lang="en-US" sz="3100" b="1" dirty="0" smtClean="0">
                <a:solidFill>
                  <a:srgbClr val="FF0000"/>
                </a:solidFill>
              </a:rPr>
              <a:t>Joint Initiative of AMC and Indian Red Cross Society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Screening of Pregnant Woman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(Launched on June-2011):-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Budget : 1.38 </a:t>
            </a:r>
            <a:r>
              <a:rPr lang="en-US" sz="2400" dirty="0" err="1" smtClean="0"/>
              <a:t>Crore</a:t>
            </a:r>
            <a:r>
              <a:rPr lang="en-US" sz="2400" dirty="0" smtClean="0"/>
              <a:t> for </a:t>
            </a:r>
            <a:r>
              <a:rPr lang="en-US" sz="2400" dirty="0" smtClean="0"/>
              <a:t>2012-13 (Red Cross funded from NRHM)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AMC and Indian </a:t>
            </a:r>
            <a:r>
              <a:rPr lang="en-US" sz="2400" dirty="0" smtClean="0"/>
              <a:t>Red Cross </a:t>
            </a:r>
            <a:r>
              <a:rPr lang="en-US" sz="2400" dirty="0" smtClean="0"/>
              <a:t>Society Joint Initiative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41102 - Antenatal Women Screened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1647 : Females Found to be </a:t>
            </a:r>
            <a:r>
              <a:rPr lang="en-US" sz="2400" dirty="0" err="1" smtClean="0"/>
              <a:t>Thal</a:t>
            </a:r>
            <a:r>
              <a:rPr lang="en-US" sz="2400" dirty="0" smtClean="0"/>
              <a:t>. Minor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130 : Husbands were </a:t>
            </a:r>
            <a:r>
              <a:rPr lang="en-US" sz="2400" dirty="0" err="1" smtClean="0"/>
              <a:t>Thal</a:t>
            </a:r>
            <a:r>
              <a:rPr lang="en-US" sz="2400" dirty="0" smtClean="0"/>
              <a:t>.  Minor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81 : Prenatal Diagnosis done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2A80100-5A43-4E2A-9864-EBDE6C112347}" type="slidenum">
              <a:rPr lang="en-IN"/>
              <a:pPr>
                <a:defRPr/>
              </a:pPr>
              <a:t>15</a:t>
            </a:fld>
            <a:endParaRPr lang="en-IN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4293096"/>
            <a:ext cx="8229600" cy="196006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  <a:cs typeface="+mn-cs"/>
              </a:rPr>
              <a:t>Screening </a:t>
            </a:r>
            <a:r>
              <a:rPr lang="en-US" sz="2400" b="1" dirty="0">
                <a:latin typeface="+mn-lt"/>
                <a:cs typeface="+mn-cs"/>
              </a:rPr>
              <a:t>of Municipal School Board Children (Launched on Feb-13):-</a:t>
            </a:r>
            <a:endParaRPr lang="en-US" sz="2400" b="1" u="sng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Budget : 2.98 Crore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No of School Board Children screened- 4200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Minor Positive - 130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en-US" dirty="0" smtClean="0"/>
              <a:t>Convergence with NGO sector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29 out of 61 UHCs at AMC are being run by NGOs like IMA, Red cross etc.</a:t>
            </a:r>
          </a:p>
          <a:p>
            <a:r>
              <a:rPr lang="en-US" dirty="0" smtClean="0"/>
              <a:t>PPP model UHC </a:t>
            </a:r>
            <a:r>
              <a:rPr lang="en-US" dirty="0" err="1" smtClean="0"/>
              <a:t>Vasana</a:t>
            </a:r>
            <a:r>
              <a:rPr lang="en-US" dirty="0" smtClean="0"/>
              <a:t>, </a:t>
            </a:r>
            <a:r>
              <a:rPr lang="en-US" dirty="0" err="1" smtClean="0"/>
              <a:t>Jodhapur</a:t>
            </a:r>
            <a:r>
              <a:rPr lang="en-US" dirty="0" smtClean="0"/>
              <a:t>, </a:t>
            </a:r>
            <a:r>
              <a:rPr lang="en-US" dirty="0" err="1" smtClean="0"/>
              <a:t>Navarangapura</a:t>
            </a:r>
            <a:endParaRPr lang="en-US" dirty="0" smtClean="0"/>
          </a:p>
          <a:p>
            <a:r>
              <a:rPr lang="en-US" dirty="0" smtClean="0"/>
              <a:t>NGO run </a:t>
            </a:r>
            <a:r>
              <a:rPr lang="en-US" dirty="0" smtClean="0"/>
              <a:t>UHC (FWC</a:t>
            </a:r>
            <a:r>
              <a:rPr lang="en-US" dirty="0" smtClean="0"/>
              <a:t>)  are Govt. funded</a:t>
            </a:r>
          </a:p>
          <a:p>
            <a:r>
              <a:rPr lang="en-US" dirty="0" smtClean="0"/>
              <a:t>Support given includes recruitment and salary of  Medical &amp; Para medical staff along with provision of  health related services.</a:t>
            </a:r>
          </a:p>
          <a:p>
            <a:r>
              <a:rPr lang="en-US" dirty="0" smtClean="0"/>
              <a:t>NGOs are involved in </a:t>
            </a:r>
            <a:r>
              <a:rPr lang="en-US" dirty="0" err="1" smtClean="0"/>
              <a:t>ICDS</a:t>
            </a:r>
            <a:r>
              <a:rPr lang="en-US" dirty="0" smtClean="0"/>
              <a:t>, AIDS projects, </a:t>
            </a:r>
            <a:r>
              <a:rPr lang="en-US" dirty="0" err="1" smtClean="0"/>
              <a:t>RNTCP</a:t>
            </a:r>
            <a:r>
              <a:rPr lang="en-US" dirty="0" smtClean="0"/>
              <a:t> implementation.</a:t>
            </a:r>
          </a:p>
          <a:p>
            <a:r>
              <a:rPr lang="en-US" dirty="0" err="1" smtClean="0"/>
              <a:t>Thalassemia</a:t>
            </a:r>
            <a:r>
              <a:rPr lang="en-US" dirty="0" smtClean="0"/>
              <a:t> screening project –NGO like Rotary and Business community adopted schools.</a:t>
            </a:r>
          </a:p>
          <a:p>
            <a:r>
              <a:rPr lang="en-US" dirty="0" smtClean="0"/>
              <a:t>1 Physiotherapy unit by Rotary </a:t>
            </a:r>
            <a:r>
              <a:rPr lang="en-US" dirty="0" smtClean="0"/>
              <a:t>Metro</a:t>
            </a:r>
            <a:r>
              <a:rPr lang="en-US" dirty="0" smtClean="0"/>
              <a:t>, 1 by Lions </a:t>
            </a:r>
            <a:r>
              <a:rPr lang="en-US" dirty="0" smtClean="0"/>
              <a:t>Club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3429000"/>
          </a:xfrm>
        </p:spPr>
        <p:txBody>
          <a:bodyPr>
            <a:normAutofit/>
          </a:bodyPr>
          <a:lstStyle/>
          <a:p>
            <a:pPr marL="514350" indent="-51435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dirty="0" err="1" smtClean="0"/>
              <a:t>Vasana</a:t>
            </a:r>
            <a:r>
              <a:rPr lang="en-US" dirty="0" smtClean="0"/>
              <a:t> </a:t>
            </a:r>
            <a:r>
              <a:rPr lang="en-US" dirty="0" err="1" smtClean="0"/>
              <a:t>UHC</a:t>
            </a:r>
            <a:r>
              <a:rPr lang="en-US" dirty="0" smtClean="0"/>
              <a:t>- A real example of PPP</a:t>
            </a:r>
          </a:p>
          <a:p>
            <a:pPr marL="514350" indent="-51435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(Public Private Partnership)</a:t>
            </a:r>
          </a:p>
          <a:p>
            <a:pPr marL="514350" indent="-514350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514350" indent="-514350">
              <a:lnSpc>
                <a:spcPct val="80000"/>
              </a:lnSpc>
              <a:defRPr/>
            </a:pPr>
            <a:r>
              <a:rPr lang="en-US" sz="2400" dirty="0" smtClean="0"/>
              <a:t>Joint partnership of AMC ,Gujarat Cancer Research Institute, NGO </a:t>
            </a:r>
            <a:r>
              <a:rPr lang="en-US" sz="2400" dirty="0" err="1" smtClean="0"/>
              <a:t>Akhand</a:t>
            </a:r>
            <a:r>
              <a:rPr lang="en-US" sz="2400" dirty="0" smtClean="0"/>
              <a:t> </a:t>
            </a:r>
            <a:r>
              <a:rPr lang="en-US" sz="2400" dirty="0" err="1" smtClean="0"/>
              <a:t>Jyot</a:t>
            </a:r>
            <a:r>
              <a:rPr lang="en-US" sz="2400" dirty="0" smtClean="0"/>
              <a:t> Foundation &amp; </a:t>
            </a:r>
            <a:r>
              <a:rPr lang="en-US" sz="2400" dirty="0" err="1" smtClean="0"/>
              <a:t>IIM</a:t>
            </a:r>
            <a:r>
              <a:rPr lang="en-US" sz="2400" dirty="0" smtClean="0"/>
              <a:t> (Indian Institute of Management).</a:t>
            </a:r>
          </a:p>
          <a:p>
            <a:pPr marL="514350" indent="-514350">
              <a:lnSpc>
                <a:spcPct val="80000"/>
              </a:lnSpc>
              <a:defRPr/>
            </a:pPr>
            <a:r>
              <a:rPr lang="en-US" sz="2400" dirty="0" smtClean="0"/>
              <a:t>AMC Land &amp; </a:t>
            </a:r>
            <a:r>
              <a:rPr lang="en-US" sz="2400" dirty="0" err="1" smtClean="0"/>
              <a:t>Rs.15</a:t>
            </a:r>
            <a:r>
              <a:rPr lang="en-US" sz="2400" dirty="0" smtClean="0"/>
              <a:t> </a:t>
            </a:r>
            <a:r>
              <a:rPr lang="en-US" sz="2400" dirty="0" err="1" smtClean="0"/>
              <a:t>lac</a:t>
            </a:r>
            <a:r>
              <a:rPr lang="en-US" sz="2400" dirty="0" smtClean="0"/>
              <a:t> from Mayor’s Fund.</a:t>
            </a:r>
          </a:p>
          <a:p>
            <a:pPr marL="514350" indent="-51435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           </a:t>
            </a:r>
            <a:endParaRPr lang="en-US" sz="2700" dirty="0" smtClean="0"/>
          </a:p>
        </p:txBody>
      </p:sp>
      <p:pic>
        <p:nvPicPr>
          <p:cNvPr id="15364" name="Picture 4" descr="IMG_05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05200"/>
            <a:ext cx="784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382000" cy="648072"/>
          </a:xfrm>
        </p:spPr>
        <p:txBody>
          <a:bodyPr>
            <a:normAutofit/>
          </a:bodyPr>
          <a:lstStyle/>
          <a:p>
            <a:r>
              <a:rPr lang="en-US" dirty="0" smtClean="0"/>
              <a:t>AMC Infrastructural Improvements</a:t>
            </a:r>
            <a:endParaRPr lang="en-US" dirty="0"/>
          </a:p>
        </p:txBody>
      </p:sp>
      <p:pic>
        <p:nvPicPr>
          <p:cNvPr id="10" name="Content Placeholder 9" descr="100_153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2690" y="1196752"/>
            <a:ext cx="4170085" cy="5356447"/>
          </a:xfrm>
        </p:spPr>
      </p:pic>
      <p:pic>
        <p:nvPicPr>
          <p:cNvPr id="11" name="Content Placeholder 10" descr="100_59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268760"/>
            <a:ext cx="4237345" cy="528444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Pictures\Bapunagar UHC, world AIDS Day\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332656"/>
            <a:ext cx="3754760" cy="6048672"/>
          </a:xfrm>
          <a:prstGeom prst="rect">
            <a:avLst/>
          </a:prstGeom>
          <a:noFill/>
        </p:spPr>
      </p:pic>
      <p:pic>
        <p:nvPicPr>
          <p:cNvPr id="6" name="Picture 2" descr="C:\Users\DELL\Pictures\2011-07-24 gota,physio vadaj,Hatkesh crematoria, bhaipura\gota,physio vadaj,Hatkesh crematoria, bhaipura 12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0648"/>
            <a:ext cx="3830017" cy="612068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/>
              <a:t>Ahmedabad City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sz="quarter" idx="1"/>
          </p:nvPr>
        </p:nvSpPr>
        <p:spPr>
          <a:xfrm>
            <a:off x="323850" y="836712"/>
            <a:ext cx="8375650" cy="4936778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7th largest city of India and the largest city in Gujarat.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Total area increased from 192 </a:t>
            </a:r>
            <a:r>
              <a:rPr lang="en-US" sz="2400" dirty="0" err="1"/>
              <a:t>Sq.Km</a:t>
            </a:r>
            <a:r>
              <a:rPr lang="en-US" sz="2400" dirty="0"/>
              <a:t>.(2001) to 466 </a:t>
            </a:r>
            <a:r>
              <a:rPr lang="en-US" sz="2400" dirty="0" err="1"/>
              <a:t>Sq.Km</a:t>
            </a:r>
            <a:r>
              <a:rPr lang="en-US" sz="2400" dirty="0"/>
              <a:t>.(2006)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Total </a:t>
            </a:r>
            <a:r>
              <a:rPr lang="en-US" sz="2400" dirty="0"/>
              <a:t>Population of </a:t>
            </a:r>
            <a:r>
              <a:rPr lang="en-US" sz="2400" dirty="0" err="1"/>
              <a:t>Ahmedabad</a:t>
            </a:r>
            <a:r>
              <a:rPr lang="en-US" sz="2400" dirty="0"/>
              <a:t> city is around </a:t>
            </a:r>
            <a:r>
              <a:rPr lang="en-US" sz="2400" dirty="0" smtClean="0"/>
              <a:t>60 </a:t>
            </a:r>
            <a:r>
              <a:rPr lang="en-US" sz="2400" dirty="0" err="1" smtClean="0"/>
              <a:t>Lacs</a:t>
            </a:r>
            <a:r>
              <a:rPr lang="en-US" sz="2400" dirty="0" smtClean="0"/>
              <a:t> </a:t>
            </a:r>
            <a:r>
              <a:rPr lang="en-US" sz="2400" dirty="0"/>
              <a:t>and the UHCs under Urban Health Society </a:t>
            </a:r>
            <a:r>
              <a:rPr lang="en-US" sz="2400" dirty="0" smtClean="0"/>
              <a:t>cater </a:t>
            </a:r>
            <a:r>
              <a:rPr lang="en-US" sz="2400" dirty="0"/>
              <a:t>to </a:t>
            </a:r>
            <a:r>
              <a:rPr lang="en-US" sz="2400" dirty="0" smtClean="0"/>
              <a:t>approx</a:t>
            </a:r>
            <a:r>
              <a:rPr lang="en-US" sz="2400" dirty="0"/>
              <a:t>. 32,00,000 slum/ slum-like population</a:t>
            </a:r>
            <a:r>
              <a:rPr lang="en-US" sz="2400" dirty="0" smtClean="0"/>
              <a:t>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6 zones, 64 election wards. </a:t>
            </a:r>
            <a:r>
              <a:rPr lang="en-US" dirty="0" err="1" smtClean="0"/>
              <a:t>Popn</a:t>
            </a:r>
            <a:r>
              <a:rPr lang="en-US" dirty="0" smtClean="0"/>
              <a:t> about </a:t>
            </a:r>
            <a:r>
              <a:rPr lang="en-US" dirty="0" smtClean="0"/>
              <a:t>1 </a:t>
            </a:r>
            <a:r>
              <a:rPr lang="en-US" dirty="0" err="1" smtClean="0"/>
              <a:t>lakh</a:t>
            </a:r>
            <a:r>
              <a:rPr lang="en-US" dirty="0" smtClean="0"/>
              <a:t>/ ward.</a:t>
            </a:r>
            <a:endParaRPr lang="en-US" sz="24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B256F-8EC3-4967-B38A-DC5CD1F06AE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9155" name="Picture 2" descr="C:\Documents and Settings\epidemic\Desktop\100_20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2327" y="3429000"/>
            <a:ext cx="4631039" cy="3429000"/>
          </a:xfrm>
          <a:noFill/>
        </p:spPr>
      </p:pic>
      <p:pic>
        <p:nvPicPr>
          <p:cNvPr id="49156" name="Picture 3" descr="C:\Documents and Settings\epidemic\Desktop\100_22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95799" y="3429000"/>
            <a:ext cx="4650509" cy="3429000"/>
          </a:xfrm>
          <a:noFill/>
        </p:spPr>
      </p:pic>
      <p:pic>
        <p:nvPicPr>
          <p:cNvPr id="49157" name="Picture 5" descr="C:\Users\DELL\Pictures\Bapunagar UHC, world AIDS Day\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821" y="0"/>
            <a:ext cx="4583822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C:\Users\DELL\Pictures\Bapunagar UHC, world AIDS Day\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0"/>
            <a:ext cx="4587332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dirty="0" smtClean="0"/>
              <a:t>              ISSUES TO BE SOLVED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787208" cy="5421216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 duty timings of different staff to be made uniform.</a:t>
            </a:r>
          </a:p>
          <a:p>
            <a:pPr algn="just"/>
            <a:r>
              <a:rPr lang="en-US" dirty="0" smtClean="0"/>
              <a:t>Link worker locally not available, remuneration not attractive. Other jobs give more income.</a:t>
            </a:r>
          </a:p>
          <a:p>
            <a:pPr algn="just"/>
            <a:r>
              <a:rPr lang="en-US" dirty="0" smtClean="0"/>
              <a:t>NGOs do not get any supervision charges, so deduct from remuneration of link workers.</a:t>
            </a:r>
          </a:p>
          <a:p>
            <a:pPr algn="just"/>
            <a:r>
              <a:rPr lang="en-US" dirty="0" smtClean="0"/>
              <a:t>Site for UHC near slum not available in cities.</a:t>
            </a:r>
          </a:p>
          <a:p>
            <a:pPr algn="just"/>
            <a:r>
              <a:rPr lang="en-US" dirty="0" smtClean="0"/>
              <a:t>Different remuneration for same category in national </a:t>
            </a:r>
            <a:r>
              <a:rPr lang="en-US" dirty="0" err="1" smtClean="0"/>
              <a:t>programmes</a:t>
            </a:r>
            <a:r>
              <a:rPr lang="en-US" dirty="0" smtClean="0"/>
              <a:t> ex. RNTCP,AIDS,RCH,ICDS.</a:t>
            </a:r>
          </a:p>
          <a:p>
            <a:pPr algn="just"/>
            <a:r>
              <a:rPr lang="en-US" dirty="0" smtClean="0"/>
              <a:t>Data from private hospitals not easily available.</a:t>
            </a:r>
          </a:p>
          <a:p>
            <a:pPr algn="just"/>
            <a:r>
              <a:rPr lang="en-US" dirty="0" smtClean="0"/>
              <a:t>ESIS  beneficiary duplication of services, can we merge with UHM and use infrastructure?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THANK YOU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7647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Vital Statistics</a:t>
            </a:r>
            <a:endParaRPr lang="en-IN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Group 6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095266191"/>
              </p:ext>
            </p:extLst>
          </p:nvPr>
        </p:nvGraphicFramePr>
        <p:xfrm>
          <a:off x="251520" y="908720"/>
          <a:ext cx="8178132" cy="512504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44128"/>
                <a:gridCol w="2617002"/>
                <a:gridCol w="2617002"/>
              </a:tblGrid>
              <a:tr h="519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AMC-2012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379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Within limit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62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Births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105868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93184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555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Birth Rate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17.99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15.83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88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Death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42011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32437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00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Death Rate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7.14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5.51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29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(1000 LB)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20.73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13.45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71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Sex Ratio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879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29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MMR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(per1L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akh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LB)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64886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Source- </a:t>
            </a:r>
            <a:r>
              <a:rPr lang="en-US" dirty="0" err="1" smtClean="0"/>
              <a:t>RBD</a:t>
            </a:r>
            <a:r>
              <a:rPr lang="en-US" dirty="0" smtClean="0"/>
              <a:t> </a:t>
            </a:r>
            <a:r>
              <a:rPr lang="en-US" dirty="0" err="1" smtClean="0"/>
              <a:t>deptt</a:t>
            </a:r>
            <a:r>
              <a:rPr lang="en-US" dirty="0" smtClean="0"/>
              <a:t>. of </a:t>
            </a:r>
            <a:r>
              <a:rPr lang="en-US" dirty="0" smtClean="0"/>
              <a:t>AMC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Launching of RCH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RCH project launched in 2004 for </a:t>
            </a:r>
            <a:r>
              <a:rPr lang="en-US" dirty="0" smtClean="0"/>
              <a:t>4 years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Family Welfare </a:t>
            </a:r>
            <a:r>
              <a:rPr lang="en-US" dirty="0" err="1" smtClean="0"/>
              <a:t>Centres</a:t>
            </a:r>
            <a:r>
              <a:rPr lang="en-US" dirty="0" smtClean="0"/>
              <a:t>, Dispensaries </a:t>
            </a:r>
            <a:r>
              <a:rPr lang="en-US" dirty="0" smtClean="0"/>
              <a:t>which were located mainly in central area were converted to UHC and relocated as per wards.</a:t>
            </a:r>
          </a:p>
          <a:p>
            <a:r>
              <a:rPr lang="en-US" dirty="0" smtClean="0"/>
              <a:t>Malaria </a:t>
            </a:r>
            <a:r>
              <a:rPr lang="en-US" dirty="0" smtClean="0"/>
              <a:t>surveillance </a:t>
            </a:r>
            <a:r>
              <a:rPr lang="en-US" dirty="0" smtClean="0"/>
              <a:t>investigators, </a:t>
            </a:r>
            <a:r>
              <a:rPr lang="en-US" dirty="0" smtClean="0"/>
              <a:t>Vaccinators, ANM </a:t>
            </a:r>
            <a:r>
              <a:rPr lang="en-US" dirty="0" smtClean="0"/>
              <a:t>were re-named as MPHW .</a:t>
            </a:r>
          </a:p>
          <a:p>
            <a:r>
              <a:rPr lang="en-US" dirty="0" smtClean="0"/>
              <a:t>Available infrastructures used to set up </a:t>
            </a:r>
            <a:r>
              <a:rPr lang="en-US" dirty="0" err="1" smtClean="0"/>
              <a:t>UHCs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NGO involved to recruit Link workers.</a:t>
            </a:r>
          </a:p>
          <a:p>
            <a:r>
              <a:rPr lang="en-US" dirty="0" err="1" smtClean="0"/>
              <a:t>MPHW</a:t>
            </a:r>
            <a:r>
              <a:rPr lang="en-US" dirty="0" smtClean="0"/>
              <a:t> &amp; Link workers trained.</a:t>
            </a:r>
          </a:p>
          <a:p>
            <a:r>
              <a:rPr lang="en-US" dirty="0" smtClean="0"/>
              <a:t>43 </a:t>
            </a:r>
            <a:r>
              <a:rPr lang="en-US" dirty="0" err="1" smtClean="0"/>
              <a:t>UHC</a:t>
            </a:r>
            <a:r>
              <a:rPr lang="en-US" dirty="0" smtClean="0"/>
              <a:t> established and now 61 functional, 3 will be set up soon.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gramatic activities\AMC map\AMC map (A3)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7278" y="0"/>
            <a:ext cx="9698558" cy="6858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85332" y="3789040"/>
            <a:ext cx="128646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CPC </a:t>
            </a:r>
            <a:r>
              <a:rPr lang="en-US" sz="1600" b="1" dirty="0" smtClean="0">
                <a:solidFill>
                  <a:schemeClr val="tx1"/>
                </a:solidFill>
                <a:cs typeface="Times New Roman" pitchFamily="18" charset="0"/>
              </a:rPr>
              <a:t>(CPMU)</a:t>
            </a:r>
            <a:endParaRPr lang="en-US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6143644"/>
            <a:ext cx="785786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cs typeface="Times New Roman" pitchFamily="18" charset="0"/>
              </a:rPr>
              <a:t>SSI</a:t>
            </a:r>
            <a:endParaRPr lang="en-IN" sz="2000" b="1" dirty="0"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2743200"/>
            <a:ext cx="1296144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cs typeface="Times New Roman" pitchFamily="18" charset="0"/>
              </a:rPr>
              <a:t>RNTCP</a:t>
            </a:r>
            <a:endParaRPr lang="en-IN" sz="2000" b="1" dirty="0"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2743201"/>
            <a:ext cx="167220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cs typeface="Times New Roman" pitchFamily="18" charset="0"/>
              </a:rPr>
              <a:t>RBD &amp;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cs typeface="Times New Roman" pitchFamily="18" charset="0"/>
              </a:rPr>
              <a:t>Supdt</a:t>
            </a:r>
            <a:r>
              <a:rPr lang="en-US" b="1" dirty="0">
                <a:cs typeface="Times New Roman" pitchFamily="18" charset="0"/>
              </a:rPr>
              <a:t>. </a:t>
            </a:r>
            <a:r>
              <a:rPr lang="en-US" b="1" dirty="0" smtClean="0">
                <a:cs typeface="Times New Roman" pitchFamily="18" charset="0"/>
              </a:rPr>
              <a:t>Vaccination</a:t>
            </a:r>
            <a:endParaRPr lang="en-IN" b="1" dirty="0"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3928" y="4509120"/>
            <a:ext cx="1579014" cy="70788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cs typeface="Times New Roman" pitchFamily="18" charset="0"/>
              </a:rPr>
              <a:t>MALARIA Dept</a:t>
            </a:r>
            <a:endParaRPr lang="en-IN" sz="2000" b="1" dirty="0"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286256"/>
            <a:ext cx="1484238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cs typeface="Times New Roman" pitchFamily="18" charset="0"/>
              </a:rPr>
              <a:t>PH Lab Analyst</a:t>
            </a:r>
            <a:endParaRPr lang="en-IN" sz="2000" b="1" dirty="0"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91680" y="5445224"/>
            <a:ext cx="122413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MPW</a:t>
            </a:r>
            <a:endParaRPr lang="en-IN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12530" y="6237312"/>
            <a:ext cx="2467381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LINK WORKERS</a:t>
            </a:r>
            <a:endParaRPr lang="en-IN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9190" y="3501008"/>
            <a:ext cx="10668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cs typeface="Times New Roman" pitchFamily="18" charset="0"/>
              </a:rPr>
              <a:t>CDPO</a:t>
            </a:r>
            <a:endParaRPr lang="en-IN" sz="2000" b="1" dirty="0">
              <a:cs typeface="Times New Roman" pitchFamily="18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572000" y="836613"/>
            <a:ext cx="1428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33" name="TextBox 32"/>
          <p:cNvSpPr txBox="1"/>
          <p:nvPr/>
        </p:nvSpPr>
        <p:spPr>
          <a:xfrm>
            <a:off x="1187624" y="260350"/>
            <a:ext cx="6840759" cy="52322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cs typeface="Times New Roman" pitchFamily="18" charset="0"/>
              </a:rPr>
              <a:t>MUNICIPAL </a:t>
            </a:r>
            <a:r>
              <a:rPr lang="en-US" sz="2800" b="1" dirty="0" smtClean="0">
                <a:cs typeface="Times New Roman" pitchFamily="18" charset="0"/>
              </a:rPr>
              <a:t>COMMISSIONER </a:t>
            </a:r>
            <a:r>
              <a:rPr lang="en-US" sz="1600" b="1" dirty="0" smtClean="0">
                <a:cs typeface="Times New Roman" pitchFamily="18" charset="0"/>
              </a:rPr>
              <a:t>(</a:t>
            </a:r>
            <a:r>
              <a:rPr lang="en-US" sz="1600" b="1" dirty="0" err="1" smtClean="0">
                <a:cs typeface="Times New Roman" pitchFamily="18" charset="0"/>
              </a:rPr>
              <a:t>IAS</a:t>
            </a:r>
            <a:r>
              <a:rPr lang="en-US" sz="1600" b="1" dirty="0" smtClean="0">
                <a:cs typeface="Times New Roman" pitchFamily="18" charset="0"/>
              </a:rPr>
              <a:t>)</a:t>
            </a:r>
            <a:endParaRPr lang="en-IN" sz="2800" b="1" dirty="0">
              <a:cs typeface="Times New Roman" pitchFamily="18" charset="0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857250" y="3071813"/>
            <a:ext cx="1428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35" name="Down Arrow 34"/>
          <p:cNvSpPr/>
          <p:nvPr/>
        </p:nvSpPr>
        <p:spPr>
          <a:xfrm>
            <a:off x="4876800" y="1304925"/>
            <a:ext cx="1428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36" name="Down Arrow 35"/>
          <p:cNvSpPr/>
          <p:nvPr/>
        </p:nvSpPr>
        <p:spPr>
          <a:xfrm>
            <a:off x="4572000" y="1643063"/>
            <a:ext cx="1428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37" name="TextBox 36"/>
          <p:cNvSpPr txBox="1"/>
          <p:nvPr/>
        </p:nvSpPr>
        <p:spPr>
          <a:xfrm>
            <a:off x="1979613" y="1196975"/>
            <a:ext cx="525621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cs typeface="Times New Roman" pitchFamily="18" charset="0"/>
              </a:rPr>
              <a:t>Dy.MC (HEALTH) </a:t>
            </a:r>
            <a:endParaRPr lang="en-IN" sz="2000" b="1" dirty="0"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2714620"/>
            <a:ext cx="1475656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cs typeface="Times New Roman" pitchFamily="18" charset="0"/>
              </a:rPr>
              <a:t>DyHO</a:t>
            </a:r>
            <a:endParaRPr lang="en-US" sz="2000" b="1" dirty="0"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(Zones</a:t>
            </a:r>
            <a:r>
              <a:rPr lang="en-US" dirty="0">
                <a:cs typeface="Times New Roman" pitchFamily="18" charset="0"/>
              </a:rPr>
              <a:t>)</a:t>
            </a:r>
            <a:endParaRPr lang="en-IN" dirty="0">
              <a:cs typeface="Times New Roman" pitchFamily="18" charset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500063" y="5857875"/>
            <a:ext cx="1428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40" name="Down Arrow 39"/>
          <p:cNvSpPr/>
          <p:nvPr/>
        </p:nvSpPr>
        <p:spPr>
          <a:xfrm>
            <a:off x="500063" y="5214938"/>
            <a:ext cx="1428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41" name="TextBox 40"/>
          <p:cNvSpPr txBox="1"/>
          <p:nvPr/>
        </p:nvSpPr>
        <p:spPr>
          <a:xfrm>
            <a:off x="188094" y="5500702"/>
            <a:ext cx="783506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cs typeface="Times New Roman" pitchFamily="18" charset="0"/>
              </a:rPr>
              <a:t>SI</a:t>
            </a:r>
            <a:endParaRPr lang="en-IN" sz="2000" b="1" dirty="0"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7504" y="4829090"/>
            <a:ext cx="9716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cs typeface="Times New Roman" pitchFamily="18" charset="0"/>
              </a:rPr>
              <a:t>PHS</a:t>
            </a:r>
            <a:endParaRPr lang="en-IN" sz="2000" b="1" dirty="0">
              <a:cs typeface="Times New Roman" pitchFamily="18" charset="0"/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2267744" y="3356992"/>
            <a:ext cx="144462" cy="35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45" name="Down Arrow 44"/>
          <p:cNvSpPr/>
          <p:nvPr/>
        </p:nvSpPr>
        <p:spPr>
          <a:xfrm>
            <a:off x="2267744" y="5805264"/>
            <a:ext cx="147638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47" name="Down Arrow 46"/>
          <p:cNvSpPr/>
          <p:nvPr/>
        </p:nvSpPr>
        <p:spPr>
          <a:xfrm flipH="1">
            <a:off x="5435600" y="3124200"/>
            <a:ext cx="73025" cy="376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48" name="TextBox 47"/>
          <p:cNvSpPr txBox="1"/>
          <p:nvPr/>
        </p:nvSpPr>
        <p:spPr>
          <a:xfrm>
            <a:off x="4860032" y="2743200"/>
            <a:ext cx="1026424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cs typeface="Times New Roman" pitchFamily="18" charset="0"/>
              </a:rPr>
              <a:t>ICDS</a:t>
            </a:r>
            <a:endParaRPr lang="en-IN" sz="2000" b="1" dirty="0"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7504" y="3694093"/>
            <a:ext cx="92394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cs typeface="Times New Roman" pitchFamily="18" charset="0"/>
              </a:rPr>
              <a:t>AHO</a:t>
            </a:r>
            <a:r>
              <a:rPr lang="en-US" sz="2000" dirty="0"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cs typeface="Times New Roman" pitchFamily="18" charset="0"/>
              </a:rPr>
              <a:t>(In all zones)</a:t>
            </a:r>
            <a:endParaRPr lang="en-IN" dirty="0">
              <a:cs typeface="Times New Roman" pitchFamily="18" charset="0"/>
            </a:endParaRPr>
          </a:p>
        </p:txBody>
      </p:sp>
      <p:sp>
        <p:nvSpPr>
          <p:cNvPr id="51" name="Down Arrow 50"/>
          <p:cNvSpPr/>
          <p:nvPr/>
        </p:nvSpPr>
        <p:spPr>
          <a:xfrm>
            <a:off x="468313" y="4652963"/>
            <a:ext cx="157162" cy="209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53" name="Down Arrow 52"/>
          <p:cNvSpPr/>
          <p:nvPr/>
        </p:nvSpPr>
        <p:spPr>
          <a:xfrm>
            <a:off x="2267744" y="5157192"/>
            <a:ext cx="149225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61" name="TextBox 60"/>
          <p:cNvSpPr txBox="1"/>
          <p:nvPr/>
        </p:nvSpPr>
        <p:spPr>
          <a:xfrm>
            <a:off x="1828800" y="2714621"/>
            <a:ext cx="990600" cy="6155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FWO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65" name="Straight Connector 64"/>
          <p:cNvCxnSpPr>
            <a:stCxn id="72" idx="0"/>
          </p:cNvCxnSpPr>
          <p:nvPr/>
        </p:nvCxnSpPr>
        <p:spPr>
          <a:xfrm>
            <a:off x="684213" y="2428875"/>
            <a:ext cx="8002587" cy="95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Down Arrow 68"/>
          <p:cNvSpPr/>
          <p:nvPr/>
        </p:nvSpPr>
        <p:spPr>
          <a:xfrm>
            <a:off x="5410200" y="2438400"/>
            <a:ext cx="1428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70" name="Down Arrow 69"/>
          <p:cNvSpPr/>
          <p:nvPr/>
        </p:nvSpPr>
        <p:spPr>
          <a:xfrm>
            <a:off x="3657600" y="2438400"/>
            <a:ext cx="1428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71" name="Down Arrow 70"/>
          <p:cNvSpPr/>
          <p:nvPr/>
        </p:nvSpPr>
        <p:spPr>
          <a:xfrm>
            <a:off x="2286000" y="2438400"/>
            <a:ext cx="1428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72" name="Down Arrow 71"/>
          <p:cNvSpPr/>
          <p:nvPr/>
        </p:nvSpPr>
        <p:spPr>
          <a:xfrm>
            <a:off x="612775" y="2428875"/>
            <a:ext cx="1428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73" name="Down Arrow 72"/>
          <p:cNvSpPr/>
          <p:nvPr/>
        </p:nvSpPr>
        <p:spPr>
          <a:xfrm>
            <a:off x="6572250" y="2447925"/>
            <a:ext cx="1428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cxnSp>
        <p:nvCxnSpPr>
          <p:cNvPr id="74" name="Straight Connector 73"/>
          <p:cNvCxnSpPr/>
          <p:nvPr/>
        </p:nvCxnSpPr>
        <p:spPr>
          <a:xfrm rot="5400000">
            <a:off x="4576763" y="2352675"/>
            <a:ext cx="142875" cy="95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979712" y="1916832"/>
            <a:ext cx="532859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cs typeface="Times New Roman" pitchFamily="18" charset="0"/>
              </a:rPr>
              <a:t>Medical Officer Of Health (</a:t>
            </a:r>
            <a:r>
              <a:rPr lang="en-US" sz="2000" b="1" dirty="0" err="1" smtClean="0">
                <a:cs typeface="Times New Roman" pitchFamily="18" charset="0"/>
              </a:rPr>
              <a:t>MOH</a:t>
            </a:r>
            <a:r>
              <a:rPr lang="en-US" sz="2000" b="1" dirty="0" smtClean="0">
                <a:cs typeface="Times New Roman" pitchFamily="18" charset="0"/>
              </a:rPr>
              <a:t>)</a:t>
            </a:r>
            <a:endParaRPr lang="en-IN" sz="2000" b="1" dirty="0">
              <a:cs typeface="Times New Roman" pitchFamily="18" charset="0"/>
            </a:endParaRPr>
          </a:p>
        </p:txBody>
      </p:sp>
      <p:sp>
        <p:nvSpPr>
          <p:cNvPr id="58" name="Down Arrow 57"/>
          <p:cNvSpPr/>
          <p:nvPr/>
        </p:nvSpPr>
        <p:spPr>
          <a:xfrm>
            <a:off x="8534400" y="2438400"/>
            <a:ext cx="1428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49" name="Down Arrow 48"/>
          <p:cNvSpPr/>
          <p:nvPr/>
        </p:nvSpPr>
        <p:spPr>
          <a:xfrm>
            <a:off x="457200" y="3429000"/>
            <a:ext cx="1428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75" name="TextBox 74"/>
          <p:cNvSpPr txBox="1"/>
          <p:nvPr/>
        </p:nvSpPr>
        <p:spPr>
          <a:xfrm>
            <a:off x="7668344" y="2743200"/>
            <a:ext cx="1475656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AIDS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CONTROL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SOCIETY</a:t>
            </a:r>
            <a:endParaRPr lang="en-IN" sz="2000" b="1" dirty="0">
              <a:cs typeface="Times New Roman" pitchFamily="18" charset="0"/>
            </a:endParaRPr>
          </a:p>
        </p:txBody>
      </p:sp>
      <p:sp>
        <p:nvSpPr>
          <p:cNvPr id="85" name="Down Arrow 84"/>
          <p:cNvSpPr/>
          <p:nvPr/>
        </p:nvSpPr>
        <p:spPr>
          <a:xfrm>
            <a:off x="4644008" y="2428875"/>
            <a:ext cx="70867" cy="2008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86" name="Down Arrow 85"/>
          <p:cNvSpPr/>
          <p:nvPr/>
        </p:nvSpPr>
        <p:spPr>
          <a:xfrm flipH="1">
            <a:off x="7429500" y="2428875"/>
            <a:ext cx="142875" cy="1857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3627" name="Title 1"/>
          <p:cNvSpPr>
            <a:spLocks noGrp="1"/>
          </p:cNvSpPr>
          <p:nvPr>
            <p:ph type="title"/>
          </p:nvPr>
        </p:nvSpPr>
        <p:spPr>
          <a:xfrm>
            <a:off x="3491880" y="4869160"/>
            <a:ext cx="5652120" cy="86409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IN" b="1" dirty="0" smtClean="0">
                <a:solidFill>
                  <a:srgbClr val="FF0000"/>
                </a:solidFill>
              </a:rPr>
              <a:t>Organization Structure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84946" y="4725144"/>
            <a:ext cx="123087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MO</a:t>
            </a:r>
            <a:endParaRPr lang="en-US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2" name="Down Arrow 51"/>
          <p:cNvSpPr/>
          <p:nvPr/>
        </p:nvSpPr>
        <p:spPr>
          <a:xfrm>
            <a:off x="2267744" y="4437112"/>
            <a:ext cx="149225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810344"/>
          </a:xfrm>
        </p:spPr>
        <p:txBody>
          <a:bodyPr/>
          <a:lstStyle/>
          <a:p>
            <a:pPr algn="ctr"/>
            <a:r>
              <a:rPr lang="en-US" dirty="0" smtClean="0"/>
              <a:t>Health Facilities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931224" cy="534920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Corporation run Hospitals (Total Bed Capacity- 2325):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V.S. Hospital (1155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Beds)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L.G.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Hospital (480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Beds)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S.C.L.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Hospital (480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Beds)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Nagri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Eye Hospital (100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Beds)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Infectious Disease Hospital (110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Beds)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Govt. run Medical College hospitals: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Civil Hospital (2000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beds)-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Medical College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Sola Hospital (415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beds)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Medical College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Corporation run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Colleges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NHL Medical College (150 seats)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AMC MET Medical College ( 150 seats)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Swarnim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Dental College ( 213-Dental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Chairs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&amp; 12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beds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 Facilities (continue..)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61 UHCs</a:t>
            </a:r>
          </a:p>
          <a:p>
            <a:r>
              <a:rPr lang="en-US" dirty="0" smtClean="0"/>
              <a:t>3 CHCs</a:t>
            </a:r>
          </a:p>
          <a:p>
            <a:r>
              <a:rPr lang="en-US" dirty="0" smtClean="0"/>
              <a:t>10 Maternity Homes</a:t>
            </a:r>
          </a:p>
          <a:p>
            <a:r>
              <a:rPr lang="en-US" dirty="0" smtClean="0"/>
              <a:t> 2 Allopathic, 1 </a:t>
            </a:r>
            <a:r>
              <a:rPr lang="en-US" dirty="0" err="1" smtClean="0"/>
              <a:t>Ayurvedic</a:t>
            </a:r>
            <a:r>
              <a:rPr lang="en-US" dirty="0" smtClean="0"/>
              <a:t>, 1 Dental Dispensary</a:t>
            </a:r>
          </a:p>
          <a:p>
            <a:r>
              <a:rPr lang="en-US" dirty="0" smtClean="0"/>
              <a:t>143 DOTS centers</a:t>
            </a:r>
          </a:p>
          <a:p>
            <a:r>
              <a:rPr lang="en-US" dirty="0" smtClean="0"/>
              <a:t> 25 </a:t>
            </a:r>
            <a:r>
              <a:rPr lang="en-US" dirty="0" err="1" smtClean="0"/>
              <a:t>ICTC</a:t>
            </a:r>
            <a:r>
              <a:rPr lang="en-US" dirty="0" smtClean="0"/>
              <a:t> centers including 9 </a:t>
            </a:r>
            <a:r>
              <a:rPr lang="en-US" dirty="0" err="1" smtClean="0"/>
              <a:t>PPTCT</a:t>
            </a:r>
            <a:r>
              <a:rPr lang="en-US" dirty="0" smtClean="0"/>
              <a:t> &amp; 42 F-</a:t>
            </a:r>
            <a:r>
              <a:rPr lang="en-US" dirty="0" err="1" smtClean="0"/>
              <a:t>ICTC</a:t>
            </a:r>
            <a:r>
              <a:rPr lang="en-US" dirty="0" smtClean="0"/>
              <a:t> centers</a:t>
            </a:r>
          </a:p>
          <a:p>
            <a:r>
              <a:rPr lang="en-US" dirty="0" smtClean="0"/>
              <a:t>10 mobile dispensaries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cs typeface="Arial" pitchFamily="34" charset="0"/>
              </a:rPr>
              <a:t>SERVICES OFFERED AT </a:t>
            </a:r>
            <a:r>
              <a:rPr lang="en-US" dirty="0" err="1" smtClean="0">
                <a:cs typeface="Arial" pitchFamily="34" charset="0"/>
              </a:rPr>
              <a:t>UHCs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1560" y="1052736"/>
          <a:ext cx="8075240" cy="534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2A3A61-845C-44A7-B11B-0490917F6E5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355</TotalTime>
  <Words>1143</Words>
  <Application>Microsoft Office PowerPoint</Application>
  <PresentationFormat>On-screen Show (4:3)</PresentationFormat>
  <Paragraphs>301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National Summit on Best Practices and Innovation in Health Care date- 3-5th July 2013 Srinagar, J&amp;K  Convergence in Urban Planning in Ahmedabad, Gujarat</vt:lpstr>
      <vt:lpstr>Ahmedabad City</vt:lpstr>
      <vt:lpstr>Vital Statistics</vt:lpstr>
      <vt:lpstr>          Launching of RCH Services</vt:lpstr>
      <vt:lpstr>Slide 5</vt:lpstr>
      <vt:lpstr>Organization Structure</vt:lpstr>
      <vt:lpstr>Health Facilities</vt:lpstr>
      <vt:lpstr>Health Facilities (continue..)</vt:lpstr>
      <vt:lpstr>SERVICES OFFERED AT UHCs </vt:lpstr>
      <vt:lpstr>Urban Health Centre</vt:lpstr>
      <vt:lpstr>Existing Human Resource  (All Facilities)</vt:lpstr>
      <vt:lpstr>Convergence </vt:lpstr>
      <vt:lpstr>Slide 13</vt:lpstr>
      <vt:lpstr>Programmatic Convergence</vt:lpstr>
      <vt:lpstr>Thalessemia project - AMC</vt:lpstr>
      <vt:lpstr>Convergence with NGO sector</vt:lpstr>
      <vt:lpstr>Slide 17</vt:lpstr>
      <vt:lpstr>AMC Infrastructural Improvements</vt:lpstr>
      <vt:lpstr>Slide 19</vt:lpstr>
      <vt:lpstr>Slide 20</vt:lpstr>
      <vt:lpstr>              ISSUES TO BE SOLVED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Convergence in Urban Planning in Ahmedabad</dc:title>
  <dc:creator>SONY</dc:creator>
  <cp:lastModifiedBy>admin</cp:lastModifiedBy>
  <cp:revision>85</cp:revision>
  <dcterms:created xsi:type="dcterms:W3CDTF">2013-06-25T10:06:17Z</dcterms:created>
  <dcterms:modified xsi:type="dcterms:W3CDTF">2013-07-02T23:27:46Z</dcterms:modified>
</cp:coreProperties>
</file>