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467955-36C9-42E4-8078-37156E8821E9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en-GB"/>
        </a:p>
      </dgm:t>
    </dgm:pt>
    <dgm:pt modelId="{2E235AAA-A7F7-4DF7-AAB6-B0C68968D714}">
      <dgm:prSet custT="1"/>
      <dgm:spPr/>
      <dgm:t>
        <a:bodyPr/>
        <a:lstStyle/>
        <a:p>
          <a:pPr algn="ctr" rtl="0"/>
          <a:r>
            <a:rPr lang="en-US" sz="2800" dirty="0" smtClean="0"/>
            <a:t>Mitanin Support and Career Development </a:t>
          </a:r>
          <a:br>
            <a:rPr lang="en-US" sz="2800" dirty="0" smtClean="0"/>
          </a:br>
          <a:r>
            <a:rPr lang="en-US" sz="2800" dirty="0" smtClean="0"/>
            <a:t>in Chhattisgarh</a:t>
          </a:r>
          <a:r>
            <a:rPr lang="en-US" sz="2800" smtClean="0"/>
            <a:t/>
          </a:r>
          <a:br>
            <a:rPr lang="en-US" sz="2800" smtClean="0"/>
          </a:br>
          <a:endParaRPr lang="en-US" sz="2800" dirty="0"/>
        </a:p>
      </dgm:t>
    </dgm:pt>
    <dgm:pt modelId="{C7CBB29B-1FE7-4AB0-8DFE-29E6475AE42E}" type="parTrans" cxnId="{49E7DF70-BF4B-4C07-90B3-DF501AE4EA7C}">
      <dgm:prSet/>
      <dgm:spPr/>
      <dgm:t>
        <a:bodyPr/>
        <a:lstStyle/>
        <a:p>
          <a:endParaRPr lang="en-GB"/>
        </a:p>
      </dgm:t>
    </dgm:pt>
    <dgm:pt modelId="{9678819A-BF5A-4C97-9155-8906EB268EEF}" type="sibTrans" cxnId="{49E7DF70-BF4B-4C07-90B3-DF501AE4EA7C}">
      <dgm:prSet/>
      <dgm:spPr/>
      <dgm:t>
        <a:bodyPr/>
        <a:lstStyle/>
        <a:p>
          <a:endParaRPr lang="en-GB"/>
        </a:p>
      </dgm:t>
    </dgm:pt>
    <dgm:pt modelId="{916011C5-156A-4DFD-87F5-33D832EBF6CF}" type="pres">
      <dgm:prSet presAssocID="{B5467955-36C9-42E4-8078-37156E8821E9}" presName="linear" presStyleCnt="0">
        <dgm:presLayoutVars>
          <dgm:animLvl val="lvl"/>
          <dgm:resizeHandles val="exact"/>
        </dgm:presLayoutVars>
      </dgm:prSet>
      <dgm:spPr/>
    </dgm:pt>
    <dgm:pt modelId="{EACF2985-C2A0-486B-A749-F5B44B740C1A}" type="pres">
      <dgm:prSet presAssocID="{2E235AAA-A7F7-4DF7-AAB6-B0C68968D71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9AB5821-6375-4CE1-B5AC-054ACE3916AF}" type="presOf" srcId="{2E235AAA-A7F7-4DF7-AAB6-B0C68968D714}" destId="{EACF2985-C2A0-486B-A749-F5B44B740C1A}" srcOrd="0" destOrd="0" presId="urn:microsoft.com/office/officeart/2005/8/layout/vList2"/>
    <dgm:cxn modelId="{C6FA3CD7-6510-4972-8D17-F4A34F72B555}" type="presOf" srcId="{B5467955-36C9-42E4-8078-37156E8821E9}" destId="{916011C5-156A-4DFD-87F5-33D832EBF6CF}" srcOrd="0" destOrd="0" presId="urn:microsoft.com/office/officeart/2005/8/layout/vList2"/>
    <dgm:cxn modelId="{49E7DF70-BF4B-4C07-90B3-DF501AE4EA7C}" srcId="{B5467955-36C9-42E4-8078-37156E8821E9}" destId="{2E235AAA-A7F7-4DF7-AAB6-B0C68968D714}" srcOrd="0" destOrd="0" parTransId="{C7CBB29B-1FE7-4AB0-8DFE-29E6475AE42E}" sibTransId="{9678819A-BF5A-4C97-9155-8906EB268EEF}"/>
    <dgm:cxn modelId="{F663DDA4-A8C9-4B8D-9AED-952F0728B0A6}" type="presParOf" srcId="{916011C5-156A-4DFD-87F5-33D832EBF6CF}" destId="{EACF2985-C2A0-486B-A749-F5B44B740C1A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E3C66-3BBF-453B-89B2-F4C79BD0910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8E5F4-043F-4102-9294-3CA37966D32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C1F-363B-47F2-BB9F-FBD46C4FB843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3" y="1449304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3" y="1396721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3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A030-7674-4104-9B6D-B97F7C9F8F2E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063D-6104-4266-8A7D-05918117C239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3533-228D-498D-AAE8-3C7B05103B91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9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3B9E-C377-4496-8856-9765D157A928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1" y="6172200"/>
            <a:ext cx="4000500" cy="457200"/>
          </a:xfrm>
        </p:spPr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7" y="2341476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5E7E-27FB-4D3B-944E-88B6EA88F20A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1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E801-E767-4BE2-8397-77B735462293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8E53-CFC2-4059-B196-5D117934105B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50E-5E51-4997-9BE7-196408D88C7C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538A-52C4-4286-9786-539D11C7A835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681C-46D3-48F3-9D61-3E8EB139EBFA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10" y="4650475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1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1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C23F25-12F8-435E-8A7D-DF2A7BBC8D67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FBFF1B4-3580-479D-A74D-65071A367D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2">
                <a:satMod val="175000"/>
                <a:alpha val="40000"/>
              </a:schemeClr>
            </a:glow>
            <a:softEdge rad="6350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133600"/>
            <a:ext cx="29051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371600" y="5181600"/>
            <a:ext cx="6400800" cy="1295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NRHM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Chhattisgarh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July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685800" y="381000"/>
          <a:ext cx="76200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Context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Chhattisgarh, a new state carved out of MP in 2000</a:t>
            </a:r>
          </a:p>
          <a:p>
            <a:pPr algn="just"/>
            <a:r>
              <a:rPr lang="en-US" dirty="0" smtClean="0"/>
              <a:t>Inherited a public health system with shortage of human resources-from Doctors to  ANMs</a:t>
            </a:r>
          </a:p>
          <a:p>
            <a:pPr algn="just"/>
            <a:r>
              <a:rPr lang="en-US" dirty="0" smtClean="0"/>
              <a:t>Around 6,000 more ANMs were needed to fulfill  2 ANMs per sub-centre  norm</a:t>
            </a:r>
          </a:p>
          <a:p>
            <a:pPr algn="just"/>
            <a:r>
              <a:rPr lang="en-US" dirty="0" smtClean="0"/>
              <a:t>Problem of recruiting and retaining ANMs more severe in tribal areas</a:t>
            </a:r>
          </a:p>
          <a:p>
            <a:pPr algn="just"/>
            <a:r>
              <a:rPr lang="en-US" dirty="0" smtClean="0"/>
              <a:t>Mitanin </a:t>
            </a:r>
            <a:r>
              <a:rPr lang="en-US" dirty="0" err="1" smtClean="0"/>
              <a:t>Programme</a:t>
            </a:r>
            <a:r>
              <a:rPr lang="en-US" dirty="0" smtClean="0"/>
              <a:t> (prototype ASHA) started by Government of Chhattisgarh in 2002</a:t>
            </a:r>
          </a:p>
          <a:p>
            <a:pPr algn="just"/>
            <a:r>
              <a:rPr lang="en-US" dirty="0" smtClean="0"/>
              <a:t>Nearly, 60000 Community Health workers called ‘Mitanins’ covering all rural habitations of the state</a:t>
            </a:r>
          </a:p>
          <a:p>
            <a:pPr algn="just"/>
            <a:r>
              <a:rPr lang="en-US" dirty="0" smtClean="0"/>
              <a:t>Mitanins have received 56 days of  residential training and have field based on-the-job guidance and support </a:t>
            </a:r>
          </a:p>
          <a:p>
            <a:pPr algn="just"/>
            <a:r>
              <a:rPr lang="en-US" dirty="0" smtClean="0"/>
              <a:t>Evaluations show Mitanins as skilled and effective.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2C5-8495-46E8-9976-80A4072FBCD9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Career</a:t>
            </a:r>
            <a:r>
              <a:rPr lang="en-US" sz="3600" dirty="0" smtClean="0"/>
              <a:t> </a:t>
            </a:r>
            <a:r>
              <a:rPr lang="en-US" sz="3600" b="1" dirty="0" smtClean="0"/>
              <a:t>Development</a:t>
            </a:r>
            <a:r>
              <a:rPr lang="en-US" sz="3600" dirty="0" smtClean="0"/>
              <a:t> </a:t>
            </a:r>
            <a:r>
              <a:rPr lang="en-US" sz="3600" b="1" dirty="0" smtClean="0"/>
              <a:t>of</a:t>
            </a:r>
            <a:r>
              <a:rPr lang="en-US" sz="3600" dirty="0" smtClean="0"/>
              <a:t> </a:t>
            </a:r>
            <a:r>
              <a:rPr lang="en-US" sz="3600" b="1" dirty="0" smtClean="0"/>
              <a:t>Mitanins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order to augment the motivation for this volunteer workforce, it was necessary to create opportunities for career development and social security for Mitanins</a:t>
            </a:r>
          </a:p>
          <a:p>
            <a:r>
              <a:rPr lang="en-US" sz="2400" dirty="0" smtClean="0"/>
              <a:t>Easier to retain health staff in tribal areas if they have cultural affinity </a:t>
            </a:r>
          </a:p>
          <a:p>
            <a:r>
              <a:rPr lang="en-US" sz="2400" dirty="0" smtClean="0"/>
              <a:t>Mitanins are skilled, motivated and enjoy credibility in local communities</a:t>
            </a:r>
          </a:p>
          <a:p>
            <a:r>
              <a:rPr lang="en-US" sz="2400" dirty="0" smtClean="0"/>
              <a:t>Decision taken to train Mitanins from remote areas as nurses and then to recruit them to work in their local areas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2C4-FBB5-49FE-9B7E-CE69977B4062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In 2009, 32 Mitanins sponsored for BSc. (Nursing), now in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year</a:t>
            </a:r>
          </a:p>
          <a:p>
            <a:pPr algn="just"/>
            <a:r>
              <a:rPr lang="en-US" sz="2400" dirty="0" smtClean="0"/>
              <a:t>In 2010, 310 Mitanins sponsored for ANM courses in private ANM schools; 134 more Mitanins given admission in Govt. ANM schools a few months later</a:t>
            </a:r>
          </a:p>
          <a:p>
            <a:pPr algn="just"/>
            <a:r>
              <a:rPr lang="en-US" sz="2400" dirty="0" smtClean="0"/>
              <a:t>Selection from 11 tribal districts, mainly from Bastar and Sarguja division</a:t>
            </a:r>
          </a:p>
          <a:p>
            <a:pPr algn="just"/>
            <a:r>
              <a:rPr lang="en-US" sz="2400" dirty="0" smtClean="0"/>
              <a:t>Selection based on marks scored in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standard</a:t>
            </a:r>
          </a:p>
          <a:p>
            <a:pPr algn="just"/>
            <a:r>
              <a:rPr lang="en-US" sz="2400" dirty="0" smtClean="0"/>
              <a:t>In private schools, Govt. fixed Rs.38,000 as annual fee and Rs.2000 monthly stipend per Mitanin</a:t>
            </a:r>
          </a:p>
          <a:p>
            <a:pPr algn="just"/>
            <a:r>
              <a:rPr lang="en-US" sz="2400" dirty="0" smtClean="0"/>
              <a:t>Around 300 Mitanins completed the course from private schools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F324-7EB1-44D0-86D7-8F983BF43795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 smtClean="0"/>
              <a:t>Mitanins</a:t>
            </a:r>
            <a:r>
              <a:rPr lang="en-GB" sz="3600" b="1" dirty="0" smtClean="0"/>
              <a:t> in ANM Course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 anchor="ctr">
            <a:noAutofit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err="1" smtClean="0"/>
              <a:t>Institutionalising</a:t>
            </a:r>
            <a:r>
              <a:rPr lang="en-US" sz="3200" dirty="0" smtClean="0"/>
              <a:t> - </a:t>
            </a:r>
            <a:r>
              <a:rPr lang="en-US" sz="3200" b="1" dirty="0" err="1" smtClean="0"/>
              <a:t>Mitanins</a:t>
            </a:r>
            <a:r>
              <a:rPr lang="en-US" sz="3200" dirty="0" smtClean="0"/>
              <a:t> </a:t>
            </a:r>
            <a:r>
              <a:rPr lang="en-US" sz="3200" b="1" dirty="0" smtClean="0"/>
              <a:t>as</a:t>
            </a:r>
            <a:r>
              <a:rPr lang="en-US" sz="3200" dirty="0" smtClean="0"/>
              <a:t> </a:t>
            </a:r>
            <a:r>
              <a:rPr lang="en-US" sz="3200" b="1" dirty="0" smtClean="0"/>
              <a:t>ANMs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229600" cy="54102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From 2011 onwards, 40% of seats in Govt. ANM schools reserved for </a:t>
            </a:r>
            <a:r>
              <a:rPr lang="en-US" sz="2400" dirty="0" err="1" smtClean="0"/>
              <a:t>Mitanins</a:t>
            </a:r>
            <a:r>
              <a:rPr lang="en-US" sz="2400" dirty="0" smtClean="0"/>
              <a:t>, with in built vertical reservations </a:t>
            </a:r>
          </a:p>
          <a:p>
            <a:pPr algn="just"/>
            <a:r>
              <a:rPr lang="en-US" sz="2400" dirty="0" smtClean="0"/>
              <a:t>Minimum qualification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pass, first preference to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pass </a:t>
            </a:r>
            <a:r>
              <a:rPr lang="en-US" sz="2400" dirty="0" err="1" smtClean="0"/>
              <a:t>Mitanins</a:t>
            </a:r>
            <a:r>
              <a:rPr lang="en-US" sz="2400" dirty="0" smtClean="0"/>
              <a:t>, free </a:t>
            </a:r>
            <a:r>
              <a:rPr lang="en-US" sz="2400" dirty="0" err="1" smtClean="0"/>
              <a:t>Govt</a:t>
            </a:r>
            <a:r>
              <a:rPr lang="en-US" sz="2400" dirty="0" smtClean="0"/>
              <a:t> seats</a:t>
            </a:r>
            <a:endParaRPr lang="en-US" sz="2400" dirty="0" smtClean="0"/>
          </a:p>
          <a:p>
            <a:pPr algn="just"/>
            <a:r>
              <a:rPr lang="en-US" sz="2400" dirty="0" smtClean="0"/>
              <a:t>400 </a:t>
            </a:r>
            <a:r>
              <a:rPr lang="en-US" sz="2400" dirty="0" smtClean="0"/>
              <a:t>Mitanins enrolled in Govt. schools in 2011 and 2012</a:t>
            </a:r>
          </a:p>
          <a:p>
            <a:pPr algn="just"/>
            <a:r>
              <a:rPr lang="en-US" sz="2400" dirty="0" smtClean="0"/>
              <a:t>Mitanins completing ANM </a:t>
            </a:r>
            <a:r>
              <a:rPr lang="en-US" sz="2400" dirty="0" smtClean="0"/>
              <a:t>course </a:t>
            </a:r>
            <a:r>
              <a:rPr lang="en-US" sz="2400" dirty="0" smtClean="0"/>
              <a:t>given direct recruitment  as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ANM in selected sub-centres (with 3+ deliveries per month)</a:t>
            </a:r>
          </a:p>
          <a:p>
            <a:pPr algn="just"/>
            <a:r>
              <a:rPr lang="en-US" sz="2400" dirty="0" smtClean="0"/>
              <a:t>D</a:t>
            </a:r>
            <a:r>
              <a:rPr lang="en-US" sz="2400" dirty="0" smtClean="0"/>
              <a:t>irect </a:t>
            </a:r>
            <a:r>
              <a:rPr lang="en-US" sz="2400" dirty="0" smtClean="0"/>
              <a:t>recruitment in her own Panchayat in Bastar and Sarguja division (10 districts) as per NRHM sanction</a:t>
            </a:r>
          </a:p>
          <a:p>
            <a:pPr algn="just"/>
            <a:r>
              <a:rPr lang="en-US" sz="2400" dirty="0" smtClean="0"/>
              <a:t>16 Govt. ANM schools, intake of 550 students per annum, out of it Mitanins get 220 seats per year, more ANM schools coming up</a:t>
            </a:r>
          </a:p>
          <a:p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1B5B-85B6-44AD-B242-6D02C2E2B3DD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Other </a:t>
            </a:r>
            <a:r>
              <a:rPr lang="en-US" sz="3600" b="1" dirty="0" smtClean="0"/>
              <a:t>Career </a:t>
            </a:r>
            <a:r>
              <a:rPr lang="en-US" sz="3600" b="1" dirty="0" smtClean="0"/>
              <a:t>Avenues for Mitanins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400" dirty="0" smtClean="0"/>
              <a:t>Mitanin Trainers (ASHA Facilitators) recruited from Mitanins</a:t>
            </a:r>
          </a:p>
          <a:p>
            <a:pPr algn="just"/>
            <a:r>
              <a:rPr lang="en-US" sz="2400" dirty="0" smtClean="0"/>
              <a:t>1500 Mitanins selected as Mitanin Trainers, also improves quality of supportive supervision</a:t>
            </a:r>
          </a:p>
          <a:p>
            <a:pPr algn="just"/>
            <a:r>
              <a:rPr lang="en-US" sz="2400" dirty="0" smtClean="0"/>
              <a:t>Some Mitanins have also risen to Block and District level coordination roles in Mitanin programme</a:t>
            </a:r>
          </a:p>
          <a:p>
            <a:pPr algn="just"/>
            <a:r>
              <a:rPr lang="en-US" sz="2400" dirty="0" smtClean="0"/>
              <a:t>Help Desks set-up in District and Block Hospitals with Mitanins as Facilitators to provide navigation support to patients</a:t>
            </a:r>
          </a:p>
          <a:p>
            <a:pPr algn="just"/>
            <a:r>
              <a:rPr lang="en-US" sz="2400" dirty="0" smtClean="0"/>
              <a:t>400 Mitanins working as Help-Desk Facilitators in 160 facilities</a:t>
            </a:r>
          </a:p>
          <a:p>
            <a:pPr algn="just"/>
            <a:r>
              <a:rPr lang="en-US" sz="2400" dirty="0" smtClean="0"/>
              <a:t>2,500 Mitanins elected into Panchayats, some have got elected into Block and District Panchayats as well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9230-9B2B-4AD0-ADAA-CAB1E19DA1F6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Mitanin Welfare Fund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Education Support: Mitanins given cash incentive for studying further, Rs. 10,000 for passing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Rs. 5000 for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standard</a:t>
            </a:r>
          </a:p>
          <a:p>
            <a:pPr algn="just"/>
            <a:r>
              <a:rPr lang="en-US" sz="2400" dirty="0" smtClean="0"/>
              <a:t>Scholarships for education of Mitanin’s children: Rs.1200 per child p.a. in 9-12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class</a:t>
            </a:r>
          </a:p>
          <a:p>
            <a:pPr algn="just"/>
            <a:r>
              <a:rPr lang="en-US" sz="2400" dirty="0" smtClean="0"/>
              <a:t>Life Insurance of Rs.50,000 in event of husband’s death</a:t>
            </a:r>
          </a:p>
          <a:p>
            <a:pPr algn="just"/>
            <a:r>
              <a:rPr lang="en-US" sz="2400" dirty="0" smtClean="0"/>
              <a:t>Swavalamban Pension Fund Scheme: Mitanins enrolled under PFRDA scheme, state puts Rs.1000 p.a. and PFRDA adds Rs.1000 p.a.; Mitanin to get pension of around Rs.1000 on age of 60 onwards</a:t>
            </a:r>
          </a:p>
          <a:p>
            <a:pPr algn="just"/>
            <a:r>
              <a:rPr lang="en-US" sz="2400" dirty="0" smtClean="0"/>
              <a:t>Computerised database of Mitanins at state level, all activities facilitated by a support structure and SHRC</a:t>
            </a:r>
          </a:p>
          <a:p>
            <a:pPr algn="just"/>
            <a:r>
              <a:rPr lang="en-US" sz="2400" dirty="0" smtClean="0"/>
              <a:t>Annual budget around Rs.11 Crore, Started with state budget, NRHM has sanctioned Rs.7.97 Crore this year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19B9-8259-4F54-B76B-D2B1BA0353BC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Conclusion: Impact and Scalability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These measures have created a sustained inflow of trained ANMs from and for tribal areas</a:t>
            </a:r>
          </a:p>
          <a:p>
            <a:pPr algn="just"/>
            <a:r>
              <a:rPr lang="en-US" sz="2400" dirty="0" smtClean="0"/>
              <a:t>Impact can be even higher if all districts get Govt. ANM schools</a:t>
            </a:r>
          </a:p>
          <a:p>
            <a:pPr algn="just"/>
            <a:r>
              <a:rPr lang="en-US" sz="2400" dirty="0" smtClean="0"/>
              <a:t>Stable mechanisms working for 2+ years – providing social security and education support to Mitanins</a:t>
            </a:r>
          </a:p>
          <a:p>
            <a:pPr algn="just"/>
            <a:r>
              <a:rPr lang="en-US" sz="2400" dirty="0" smtClean="0"/>
              <a:t>The measures have helped in increasing motivation levels of Mitanins</a:t>
            </a:r>
          </a:p>
          <a:p>
            <a:pPr algn="just"/>
            <a:r>
              <a:rPr lang="en-US" sz="2400" dirty="0" smtClean="0"/>
              <a:t>All the provisions are already on-scale in Chhattisgarh - operational for the entire state</a:t>
            </a:r>
          </a:p>
          <a:p>
            <a:pPr algn="just"/>
            <a:r>
              <a:rPr lang="en-US" sz="2400" dirty="0" smtClean="0"/>
              <a:t>ASHAs need and deserve such support as well as opportunities for upward mobility</a:t>
            </a:r>
          </a:p>
          <a:p>
            <a:pPr algn="just"/>
            <a:r>
              <a:rPr lang="en-US" sz="2400" dirty="0" smtClean="0"/>
              <a:t>Can be replicated by other states for ASHA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0A634-C556-4400-9F5C-FF3495E98E87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Thank You</a:t>
            </a:r>
            <a:endParaRPr lang="en-US" sz="36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52600" y="14478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3804-662E-432E-8EB8-85835B22A93B}" type="datetime3">
              <a:rPr lang="en-US" smtClean="0"/>
              <a:pPr/>
              <a:t>3 July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F1B4-3580-479D-A74D-65071A367D7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NRHM Chhattisgarh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946</TotalTime>
  <Words>732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Slide 1</vt:lpstr>
      <vt:lpstr>Context</vt:lpstr>
      <vt:lpstr>Career Development of Mitanins </vt:lpstr>
      <vt:lpstr>Mitanins in ANM Course</vt:lpstr>
      <vt:lpstr> Institutionalising - Mitanins as ANMs</vt:lpstr>
      <vt:lpstr>Other Career Avenues for Mitanins</vt:lpstr>
      <vt:lpstr>Mitanin Welfare Fund</vt:lpstr>
      <vt:lpstr>Conclusion: Impact and Scalability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Mitanin Support and Career Progression in Chhattisgarh</dc:title>
  <dc:creator>Samir</dc:creator>
  <cp:lastModifiedBy>apple</cp:lastModifiedBy>
  <cp:revision>37</cp:revision>
  <dcterms:created xsi:type="dcterms:W3CDTF">2013-06-30T13:33:09Z</dcterms:created>
  <dcterms:modified xsi:type="dcterms:W3CDTF">2013-07-03T18:02:20Z</dcterms:modified>
</cp:coreProperties>
</file>