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12" r:id="rId2"/>
    <p:sldId id="299" r:id="rId3"/>
    <p:sldId id="321" r:id="rId4"/>
    <p:sldId id="303" r:id="rId5"/>
    <p:sldId id="310" r:id="rId6"/>
    <p:sldId id="316" r:id="rId7"/>
    <p:sldId id="314" r:id="rId8"/>
    <p:sldId id="315" r:id="rId9"/>
    <p:sldId id="271" r:id="rId10"/>
    <p:sldId id="281" r:id="rId11"/>
    <p:sldId id="272" r:id="rId12"/>
    <p:sldId id="274" r:id="rId13"/>
    <p:sldId id="301" r:id="rId14"/>
    <p:sldId id="317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riti Verma" initials="S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7" autoAdjust="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12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9D3C0-24FD-4EDB-A49E-A1D9FF67B04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73F08B-EC89-4FA3-82C8-8B25FD58461C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Establish a relationship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72C7585-72A4-443E-BCE6-46DF3F8FFE44}" type="parTrans" cxnId="{77EA3C92-1B00-4BFE-9527-49304A54F421}">
      <dgm:prSet/>
      <dgm:spPr/>
      <dgm:t>
        <a:bodyPr/>
        <a:lstStyle/>
        <a:p>
          <a:endParaRPr lang="en-US"/>
        </a:p>
      </dgm:t>
    </dgm:pt>
    <dgm:pt modelId="{FF4AA0C2-0CED-44C4-8E4C-8307653709BD}" type="sibTrans" cxnId="{77EA3C92-1B00-4BFE-9527-49304A54F421}">
      <dgm:prSet/>
      <dgm:spPr/>
      <dgm:t>
        <a:bodyPr/>
        <a:lstStyle/>
        <a:p>
          <a:endParaRPr lang="en-US"/>
        </a:p>
      </dgm:t>
    </dgm:pt>
    <dgm:pt modelId="{D082DBCF-1DE5-48A7-8E93-225DB34D7E98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Identify a need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8CD93F4-1BDE-44B3-A24B-72F61B85E7D1}" type="parTrans" cxnId="{58695CBF-87CD-4691-95B6-DC12CAB05299}">
      <dgm:prSet/>
      <dgm:spPr/>
      <dgm:t>
        <a:bodyPr/>
        <a:lstStyle/>
        <a:p>
          <a:endParaRPr lang="en-US"/>
        </a:p>
      </dgm:t>
    </dgm:pt>
    <dgm:pt modelId="{5CEE5197-5675-4747-BE3A-24078BC3D82E}" type="sibTrans" cxnId="{58695CBF-87CD-4691-95B6-DC12CAB05299}">
      <dgm:prSet/>
      <dgm:spPr/>
      <dgm:t>
        <a:bodyPr/>
        <a:lstStyle/>
        <a:p>
          <a:endParaRPr lang="en-US"/>
        </a:p>
      </dgm:t>
    </dgm:pt>
    <dgm:pt modelId="{65EDAFEB-D0BA-4C72-8A01-A7BE72578790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Formulate a solution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C0E6B6E-3545-4DA4-ABDB-1C6DD0622CF6}" type="parTrans" cxnId="{8647E706-A8E3-49BF-B987-E4F400DCBAB6}">
      <dgm:prSet/>
      <dgm:spPr/>
      <dgm:t>
        <a:bodyPr/>
        <a:lstStyle/>
        <a:p>
          <a:endParaRPr lang="en-US"/>
        </a:p>
      </dgm:t>
    </dgm:pt>
    <dgm:pt modelId="{40564D01-018B-4010-B8F1-65A529F9518E}" type="sibTrans" cxnId="{8647E706-A8E3-49BF-B987-E4F400DCBAB6}">
      <dgm:prSet/>
      <dgm:spPr/>
      <dgm:t>
        <a:bodyPr/>
        <a:lstStyle/>
        <a:p>
          <a:endParaRPr lang="en-US"/>
        </a:p>
      </dgm:t>
    </dgm:pt>
    <dgm:pt modelId="{6ACFE632-B41A-4A28-BE8B-C82CD721C8D8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Get the family to commit to the solution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76CB72-A95F-4989-9306-585B1A80C06E}" type="parTrans" cxnId="{6076036C-98EC-4100-B2EC-D198C2D84F29}">
      <dgm:prSet/>
      <dgm:spPr/>
      <dgm:t>
        <a:bodyPr/>
        <a:lstStyle/>
        <a:p>
          <a:endParaRPr lang="en-US"/>
        </a:p>
      </dgm:t>
    </dgm:pt>
    <dgm:pt modelId="{DC2B1D87-18EB-4029-936B-6D1587C2E6DE}" type="sibTrans" cxnId="{6076036C-98EC-4100-B2EC-D198C2D84F29}">
      <dgm:prSet/>
      <dgm:spPr/>
      <dgm:t>
        <a:bodyPr/>
        <a:lstStyle/>
        <a:p>
          <a:endParaRPr lang="en-US"/>
        </a:p>
      </dgm:t>
    </dgm:pt>
    <dgm:pt modelId="{DE0FCA0B-7ACB-4A71-8C18-3392A80EE153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Follow up and reinforce the solution</a:t>
          </a:r>
          <a:endParaRPr lang="en-U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A9593BD-5632-4A00-8BCF-602AFF8E121B}" type="parTrans" cxnId="{43E86FD9-02C3-4017-93B0-50F426E2DDD4}">
      <dgm:prSet/>
      <dgm:spPr/>
      <dgm:t>
        <a:bodyPr/>
        <a:lstStyle/>
        <a:p>
          <a:endParaRPr lang="en-US"/>
        </a:p>
      </dgm:t>
    </dgm:pt>
    <dgm:pt modelId="{9B7BCAC4-CA01-4E88-87F2-ED1FFBE2FD0D}" type="sibTrans" cxnId="{43E86FD9-02C3-4017-93B0-50F426E2DDD4}">
      <dgm:prSet/>
      <dgm:spPr/>
      <dgm:t>
        <a:bodyPr/>
        <a:lstStyle/>
        <a:p>
          <a:endParaRPr lang="en-US"/>
        </a:p>
      </dgm:t>
    </dgm:pt>
    <dgm:pt modelId="{15C4CDE2-CB07-4685-A679-D0CCAB9F11EA}" type="pres">
      <dgm:prSet presAssocID="{B219D3C0-24FD-4EDB-A49E-A1D9FF67B0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FC101C-56B8-44E4-8719-373FAE90D59D}" type="pres">
      <dgm:prSet presAssocID="{4473F08B-EC89-4FA3-82C8-8B25FD5846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67010-DD46-4D4A-8619-EC4148B4AC57}" type="pres">
      <dgm:prSet presAssocID="{4473F08B-EC89-4FA3-82C8-8B25FD58461C}" presName="spNode" presStyleCnt="0"/>
      <dgm:spPr/>
    </dgm:pt>
    <dgm:pt modelId="{7F58B00B-904F-427D-BFC9-1DB4F4C6E20A}" type="pres">
      <dgm:prSet presAssocID="{FF4AA0C2-0CED-44C4-8E4C-8307653709B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A05D944-9C71-4B55-9FBE-17436B525C4A}" type="pres">
      <dgm:prSet presAssocID="{D082DBCF-1DE5-48A7-8E93-225DB34D7E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1C94A-27DF-4720-8FD7-627F2996E750}" type="pres">
      <dgm:prSet presAssocID="{D082DBCF-1DE5-48A7-8E93-225DB34D7E98}" presName="spNode" presStyleCnt="0"/>
      <dgm:spPr/>
    </dgm:pt>
    <dgm:pt modelId="{4704552A-8154-45D7-8383-8EE84240F4E0}" type="pres">
      <dgm:prSet presAssocID="{5CEE5197-5675-4747-BE3A-24078BC3D82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A7EF958-9A2F-41B6-B137-50F74292EBA6}" type="pres">
      <dgm:prSet presAssocID="{65EDAFEB-D0BA-4C72-8A01-A7BE725787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C02E5-E044-46E5-9280-F6617D106BC5}" type="pres">
      <dgm:prSet presAssocID="{65EDAFEB-D0BA-4C72-8A01-A7BE72578790}" presName="spNode" presStyleCnt="0"/>
      <dgm:spPr/>
    </dgm:pt>
    <dgm:pt modelId="{6EA6DDCA-2180-46B0-8AEE-E8FCBB64431B}" type="pres">
      <dgm:prSet presAssocID="{40564D01-018B-4010-B8F1-65A529F9518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0FFDF6E-ECF0-4F1F-9241-169F3F9238EC}" type="pres">
      <dgm:prSet presAssocID="{6ACFE632-B41A-4A28-BE8B-C82CD721C8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9F7E8-F837-4ED0-B083-D9567F07EBC7}" type="pres">
      <dgm:prSet presAssocID="{6ACFE632-B41A-4A28-BE8B-C82CD721C8D8}" presName="spNode" presStyleCnt="0"/>
      <dgm:spPr/>
    </dgm:pt>
    <dgm:pt modelId="{681A0A0B-2D79-4877-8C58-DBE1328DD814}" type="pres">
      <dgm:prSet presAssocID="{DC2B1D87-18EB-4029-936B-6D1587C2E6D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AE7B05F-CCEB-475D-9DE3-4C24933FCE83}" type="pres">
      <dgm:prSet presAssocID="{DE0FCA0B-7ACB-4A71-8C18-3392A80EE1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D3627-EEE7-4A4D-BDB6-23AC1EE63925}" type="pres">
      <dgm:prSet presAssocID="{DE0FCA0B-7ACB-4A71-8C18-3392A80EE153}" presName="spNode" presStyleCnt="0"/>
      <dgm:spPr/>
    </dgm:pt>
    <dgm:pt modelId="{9E0E1314-E708-42EB-B609-2A6F794232B5}" type="pres">
      <dgm:prSet presAssocID="{9B7BCAC4-CA01-4E88-87F2-ED1FFBE2FD0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2BDE9BB-84F4-4530-B085-D2B4D3DD7DB7}" type="presOf" srcId="{4473F08B-EC89-4FA3-82C8-8B25FD58461C}" destId="{04FC101C-56B8-44E4-8719-373FAE90D59D}" srcOrd="0" destOrd="0" presId="urn:microsoft.com/office/officeart/2005/8/layout/cycle5"/>
    <dgm:cxn modelId="{409359F4-4546-4636-8C9D-A90030ABC695}" type="presOf" srcId="{DC2B1D87-18EB-4029-936B-6D1587C2E6DE}" destId="{681A0A0B-2D79-4877-8C58-DBE1328DD814}" srcOrd="0" destOrd="0" presId="urn:microsoft.com/office/officeart/2005/8/layout/cycle5"/>
    <dgm:cxn modelId="{05635889-9F21-4D57-9F57-078D23702C23}" type="presOf" srcId="{40564D01-018B-4010-B8F1-65A529F9518E}" destId="{6EA6DDCA-2180-46B0-8AEE-E8FCBB64431B}" srcOrd="0" destOrd="0" presId="urn:microsoft.com/office/officeart/2005/8/layout/cycle5"/>
    <dgm:cxn modelId="{F3BCED02-4DB6-491F-BC03-2FC51DC683C3}" type="presOf" srcId="{B219D3C0-24FD-4EDB-A49E-A1D9FF67B046}" destId="{15C4CDE2-CB07-4685-A679-D0CCAB9F11EA}" srcOrd="0" destOrd="0" presId="urn:microsoft.com/office/officeart/2005/8/layout/cycle5"/>
    <dgm:cxn modelId="{D95CF512-913A-40FF-89D7-146ED51D151C}" type="presOf" srcId="{65EDAFEB-D0BA-4C72-8A01-A7BE72578790}" destId="{1A7EF958-9A2F-41B6-B137-50F74292EBA6}" srcOrd="0" destOrd="0" presId="urn:microsoft.com/office/officeart/2005/8/layout/cycle5"/>
    <dgm:cxn modelId="{81C28BA0-416F-4641-95F8-BDCD7E5EDE90}" type="presOf" srcId="{9B7BCAC4-CA01-4E88-87F2-ED1FFBE2FD0D}" destId="{9E0E1314-E708-42EB-B609-2A6F794232B5}" srcOrd="0" destOrd="0" presId="urn:microsoft.com/office/officeart/2005/8/layout/cycle5"/>
    <dgm:cxn modelId="{8FD2D4BE-978E-4E9D-A056-18AF1486E047}" type="presOf" srcId="{D082DBCF-1DE5-48A7-8E93-225DB34D7E98}" destId="{4A05D944-9C71-4B55-9FBE-17436B525C4A}" srcOrd="0" destOrd="0" presId="urn:microsoft.com/office/officeart/2005/8/layout/cycle5"/>
    <dgm:cxn modelId="{43E86FD9-02C3-4017-93B0-50F426E2DDD4}" srcId="{B219D3C0-24FD-4EDB-A49E-A1D9FF67B046}" destId="{DE0FCA0B-7ACB-4A71-8C18-3392A80EE153}" srcOrd="4" destOrd="0" parTransId="{6A9593BD-5632-4A00-8BCF-602AFF8E121B}" sibTransId="{9B7BCAC4-CA01-4E88-87F2-ED1FFBE2FD0D}"/>
    <dgm:cxn modelId="{77EA3C92-1B00-4BFE-9527-49304A54F421}" srcId="{B219D3C0-24FD-4EDB-A49E-A1D9FF67B046}" destId="{4473F08B-EC89-4FA3-82C8-8B25FD58461C}" srcOrd="0" destOrd="0" parTransId="{772C7585-72A4-443E-BCE6-46DF3F8FFE44}" sibTransId="{FF4AA0C2-0CED-44C4-8E4C-8307653709BD}"/>
    <dgm:cxn modelId="{A355CE36-E4DF-4E28-BB1B-490A5A540667}" type="presOf" srcId="{DE0FCA0B-7ACB-4A71-8C18-3392A80EE153}" destId="{4AE7B05F-CCEB-475D-9DE3-4C24933FCE83}" srcOrd="0" destOrd="0" presId="urn:microsoft.com/office/officeart/2005/8/layout/cycle5"/>
    <dgm:cxn modelId="{58695CBF-87CD-4691-95B6-DC12CAB05299}" srcId="{B219D3C0-24FD-4EDB-A49E-A1D9FF67B046}" destId="{D082DBCF-1DE5-48A7-8E93-225DB34D7E98}" srcOrd="1" destOrd="0" parTransId="{A8CD93F4-1BDE-44B3-A24B-72F61B85E7D1}" sibTransId="{5CEE5197-5675-4747-BE3A-24078BC3D82E}"/>
    <dgm:cxn modelId="{0232B800-35F5-47CD-A5F8-07789F7C461C}" type="presOf" srcId="{5CEE5197-5675-4747-BE3A-24078BC3D82E}" destId="{4704552A-8154-45D7-8383-8EE84240F4E0}" srcOrd="0" destOrd="0" presId="urn:microsoft.com/office/officeart/2005/8/layout/cycle5"/>
    <dgm:cxn modelId="{6076036C-98EC-4100-B2EC-D198C2D84F29}" srcId="{B219D3C0-24FD-4EDB-A49E-A1D9FF67B046}" destId="{6ACFE632-B41A-4A28-BE8B-C82CD721C8D8}" srcOrd="3" destOrd="0" parTransId="{E576CB72-A95F-4989-9306-585B1A80C06E}" sibTransId="{DC2B1D87-18EB-4029-936B-6D1587C2E6DE}"/>
    <dgm:cxn modelId="{8D132F24-04C6-4EAA-A055-779EE24A38E3}" type="presOf" srcId="{6ACFE632-B41A-4A28-BE8B-C82CD721C8D8}" destId="{30FFDF6E-ECF0-4F1F-9241-169F3F9238EC}" srcOrd="0" destOrd="0" presId="urn:microsoft.com/office/officeart/2005/8/layout/cycle5"/>
    <dgm:cxn modelId="{FE205E4A-2FBF-418F-8840-E82B004AA94B}" type="presOf" srcId="{FF4AA0C2-0CED-44C4-8E4C-8307653709BD}" destId="{7F58B00B-904F-427D-BFC9-1DB4F4C6E20A}" srcOrd="0" destOrd="0" presId="urn:microsoft.com/office/officeart/2005/8/layout/cycle5"/>
    <dgm:cxn modelId="{8647E706-A8E3-49BF-B987-E4F400DCBAB6}" srcId="{B219D3C0-24FD-4EDB-A49E-A1D9FF67B046}" destId="{65EDAFEB-D0BA-4C72-8A01-A7BE72578790}" srcOrd="2" destOrd="0" parTransId="{8C0E6B6E-3545-4DA4-ABDB-1C6DD0622CF6}" sibTransId="{40564D01-018B-4010-B8F1-65A529F9518E}"/>
    <dgm:cxn modelId="{D5DFEAFD-7F51-4CBB-9E2F-2CC00AA40A59}" type="presParOf" srcId="{15C4CDE2-CB07-4685-A679-D0CCAB9F11EA}" destId="{04FC101C-56B8-44E4-8719-373FAE90D59D}" srcOrd="0" destOrd="0" presId="urn:microsoft.com/office/officeart/2005/8/layout/cycle5"/>
    <dgm:cxn modelId="{12FE405E-CA22-4BB8-AD22-304BAE8D5C12}" type="presParOf" srcId="{15C4CDE2-CB07-4685-A679-D0CCAB9F11EA}" destId="{06367010-DD46-4D4A-8619-EC4148B4AC57}" srcOrd="1" destOrd="0" presId="urn:microsoft.com/office/officeart/2005/8/layout/cycle5"/>
    <dgm:cxn modelId="{2E3CD43D-0110-47E0-A6B0-4733B74FC770}" type="presParOf" srcId="{15C4CDE2-CB07-4685-A679-D0CCAB9F11EA}" destId="{7F58B00B-904F-427D-BFC9-1DB4F4C6E20A}" srcOrd="2" destOrd="0" presId="urn:microsoft.com/office/officeart/2005/8/layout/cycle5"/>
    <dgm:cxn modelId="{36676BE9-CCC2-4B6A-AF0D-6360F24E159A}" type="presParOf" srcId="{15C4CDE2-CB07-4685-A679-D0CCAB9F11EA}" destId="{4A05D944-9C71-4B55-9FBE-17436B525C4A}" srcOrd="3" destOrd="0" presId="urn:microsoft.com/office/officeart/2005/8/layout/cycle5"/>
    <dgm:cxn modelId="{7277B9CA-78A4-4F58-9FA3-7A0B81039F52}" type="presParOf" srcId="{15C4CDE2-CB07-4685-A679-D0CCAB9F11EA}" destId="{FDF1C94A-27DF-4720-8FD7-627F2996E750}" srcOrd="4" destOrd="0" presId="urn:microsoft.com/office/officeart/2005/8/layout/cycle5"/>
    <dgm:cxn modelId="{B8961B81-B248-44EB-9221-8E95EB5CDB88}" type="presParOf" srcId="{15C4CDE2-CB07-4685-A679-D0CCAB9F11EA}" destId="{4704552A-8154-45D7-8383-8EE84240F4E0}" srcOrd="5" destOrd="0" presId="urn:microsoft.com/office/officeart/2005/8/layout/cycle5"/>
    <dgm:cxn modelId="{F6BEA920-5306-45C8-B93D-C371EF270304}" type="presParOf" srcId="{15C4CDE2-CB07-4685-A679-D0CCAB9F11EA}" destId="{1A7EF958-9A2F-41B6-B137-50F74292EBA6}" srcOrd="6" destOrd="0" presId="urn:microsoft.com/office/officeart/2005/8/layout/cycle5"/>
    <dgm:cxn modelId="{A5611107-E478-44C8-AD05-858135EAC1DE}" type="presParOf" srcId="{15C4CDE2-CB07-4685-A679-D0CCAB9F11EA}" destId="{821C02E5-E044-46E5-9280-F6617D106BC5}" srcOrd="7" destOrd="0" presId="urn:microsoft.com/office/officeart/2005/8/layout/cycle5"/>
    <dgm:cxn modelId="{13BDAFEC-CD32-4B58-8428-352508180120}" type="presParOf" srcId="{15C4CDE2-CB07-4685-A679-D0CCAB9F11EA}" destId="{6EA6DDCA-2180-46B0-8AEE-E8FCBB64431B}" srcOrd="8" destOrd="0" presId="urn:microsoft.com/office/officeart/2005/8/layout/cycle5"/>
    <dgm:cxn modelId="{63AEE0C8-873F-4441-B9F0-AC5D7A6C5AF9}" type="presParOf" srcId="{15C4CDE2-CB07-4685-A679-D0CCAB9F11EA}" destId="{30FFDF6E-ECF0-4F1F-9241-169F3F9238EC}" srcOrd="9" destOrd="0" presId="urn:microsoft.com/office/officeart/2005/8/layout/cycle5"/>
    <dgm:cxn modelId="{EA35843F-FCF7-4C1E-B1AE-4EF447580FBC}" type="presParOf" srcId="{15C4CDE2-CB07-4685-A679-D0CCAB9F11EA}" destId="{2E29F7E8-F837-4ED0-B083-D9567F07EBC7}" srcOrd="10" destOrd="0" presId="urn:microsoft.com/office/officeart/2005/8/layout/cycle5"/>
    <dgm:cxn modelId="{7DD42159-785D-46F3-BA7B-E19ACB329BE3}" type="presParOf" srcId="{15C4CDE2-CB07-4685-A679-D0CCAB9F11EA}" destId="{681A0A0B-2D79-4877-8C58-DBE1328DD814}" srcOrd="11" destOrd="0" presId="urn:microsoft.com/office/officeart/2005/8/layout/cycle5"/>
    <dgm:cxn modelId="{2AD51641-FC4B-4BDC-A641-504483A825F7}" type="presParOf" srcId="{15C4CDE2-CB07-4685-A679-D0CCAB9F11EA}" destId="{4AE7B05F-CCEB-475D-9DE3-4C24933FCE83}" srcOrd="12" destOrd="0" presId="urn:microsoft.com/office/officeart/2005/8/layout/cycle5"/>
    <dgm:cxn modelId="{653EDF35-2B02-4E62-B210-571235DBA2CC}" type="presParOf" srcId="{15C4CDE2-CB07-4685-A679-D0CCAB9F11EA}" destId="{10DD3627-EEE7-4A4D-BDB6-23AC1EE63925}" srcOrd="13" destOrd="0" presId="urn:microsoft.com/office/officeart/2005/8/layout/cycle5"/>
    <dgm:cxn modelId="{BCC21E2B-A285-4980-A0E8-47DB9A36FAA0}" type="presParOf" srcId="{15C4CDE2-CB07-4685-A679-D0CCAB9F11EA}" destId="{9E0E1314-E708-42EB-B609-2A6F794232B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FC101C-56B8-44E4-8719-373FAE90D59D}">
      <dsp:nvSpPr>
        <dsp:cNvPr id="0" name=""/>
        <dsp:cNvSpPr/>
      </dsp:nvSpPr>
      <dsp:spPr>
        <a:xfrm>
          <a:off x="1438698" y="697109"/>
          <a:ext cx="1164378" cy="756846"/>
        </a:xfrm>
        <a:prstGeom prst="round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Establish a relationship</a:t>
          </a:r>
          <a:endParaRPr lang="en-US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438698" y="697109"/>
        <a:ext cx="1164378" cy="756846"/>
      </dsp:txXfrm>
    </dsp:sp>
    <dsp:sp modelId="{7F58B00B-904F-427D-BFC9-1DB4F4C6E20A}">
      <dsp:nvSpPr>
        <dsp:cNvPr id="0" name=""/>
        <dsp:cNvSpPr/>
      </dsp:nvSpPr>
      <dsp:spPr>
        <a:xfrm>
          <a:off x="508509" y="1075532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2250623" y="192423"/>
              </a:moveTo>
              <a:arcTo wR="1512378" hR="1512378" stAng="17953086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5D944-9C71-4B55-9FBE-17436B525C4A}">
      <dsp:nvSpPr>
        <dsp:cNvPr id="0" name=""/>
        <dsp:cNvSpPr/>
      </dsp:nvSpPr>
      <dsp:spPr>
        <a:xfrm>
          <a:off x="2877055" y="1742137"/>
          <a:ext cx="1164378" cy="756846"/>
        </a:xfrm>
        <a:prstGeom prst="round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Identify a need</a:t>
          </a:r>
          <a:endParaRPr lang="en-US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877055" y="1742137"/>
        <a:ext cx="1164378" cy="756846"/>
      </dsp:txXfrm>
    </dsp:sp>
    <dsp:sp modelId="{4704552A-8154-45D7-8383-8EE84240F4E0}">
      <dsp:nvSpPr>
        <dsp:cNvPr id="0" name=""/>
        <dsp:cNvSpPr/>
      </dsp:nvSpPr>
      <dsp:spPr>
        <a:xfrm>
          <a:off x="508509" y="1075532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3021134" y="1616989"/>
              </a:moveTo>
              <a:arcTo wR="1512378" hR="1512378" stAng="21837980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EF958-9A2F-41B6-B137-50F74292EBA6}">
      <dsp:nvSpPr>
        <dsp:cNvPr id="0" name=""/>
        <dsp:cNvSpPr/>
      </dsp:nvSpPr>
      <dsp:spPr>
        <a:xfrm>
          <a:off x="2327651" y="3433028"/>
          <a:ext cx="1164378" cy="756846"/>
        </a:xfrm>
        <a:prstGeom prst="round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Formulate a solution</a:t>
          </a:r>
          <a:endParaRPr lang="en-US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27651" y="3433028"/>
        <a:ext cx="1164378" cy="756846"/>
      </dsp:txXfrm>
    </dsp:sp>
    <dsp:sp modelId="{6EA6DDCA-2180-46B0-8AEE-E8FCBB64431B}">
      <dsp:nvSpPr>
        <dsp:cNvPr id="0" name=""/>
        <dsp:cNvSpPr/>
      </dsp:nvSpPr>
      <dsp:spPr>
        <a:xfrm>
          <a:off x="508509" y="1075532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1698110" y="3013308"/>
              </a:moveTo>
              <a:arcTo wR="1512378" hR="1512378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FDF6E-ECF0-4F1F-9241-169F3F9238EC}">
      <dsp:nvSpPr>
        <dsp:cNvPr id="0" name=""/>
        <dsp:cNvSpPr/>
      </dsp:nvSpPr>
      <dsp:spPr>
        <a:xfrm>
          <a:off x="549744" y="3433028"/>
          <a:ext cx="1164378" cy="756846"/>
        </a:xfrm>
        <a:prstGeom prst="round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Get the family to commit to the solution</a:t>
          </a:r>
          <a:endParaRPr lang="en-US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49744" y="3433028"/>
        <a:ext cx="1164378" cy="756846"/>
      </dsp:txXfrm>
    </dsp:sp>
    <dsp:sp modelId="{681A0A0B-2D79-4877-8C58-DBE1328DD814}">
      <dsp:nvSpPr>
        <dsp:cNvPr id="0" name=""/>
        <dsp:cNvSpPr/>
      </dsp:nvSpPr>
      <dsp:spPr>
        <a:xfrm>
          <a:off x="508509" y="1075532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160499" y="2190399"/>
              </a:moveTo>
              <a:arcTo wR="1512378" hR="1512378" stAng="9201865" swAng="1360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7B05F-CCEB-475D-9DE3-4C24933FCE83}">
      <dsp:nvSpPr>
        <dsp:cNvPr id="0" name=""/>
        <dsp:cNvSpPr/>
      </dsp:nvSpPr>
      <dsp:spPr>
        <a:xfrm>
          <a:off x="340" y="1742137"/>
          <a:ext cx="1164378" cy="756846"/>
        </a:xfrm>
        <a:prstGeom prst="round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Follow up and reinforce the solution</a:t>
          </a:r>
          <a:endParaRPr lang="en-US" sz="13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40" y="1742137"/>
        <a:ext cx="1164378" cy="756846"/>
      </dsp:txXfrm>
    </dsp:sp>
    <dsp:sp modelId="{9E0E1314-E708-42EB-B609-2A6F794232B5}">
      <dsp:nvSpPr>
        <dsp:cNvPr id="0" name=""/>
        <dsp:cNvSpPr/>
      </dsp:nvSpPr>
      <dsp:spPr>
        <a:xfrm>
          <a:off x="508509" y="1075532"/>
          <a:ext cx="3024756" cy="3024756"/>
        </a:xfrm>
        <a:custGeom>
          <a:avLst/>
          <a:gdLst/>
          <a:ahLst/>
          <a:cxnLst/>
          <a:rect l="0" t="0" r="0" b="0"/>
          <a:pathLst>
            <a:path>
              <a:moveTo>
                <a:pt x="363735" y="528555"/>
              </a:moveTo>
              <a:arcTo wR="1512378" hR="1512378" stAng="13234821" swAng="12120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4AC30-CC87-407C-84B7-FDD2AC9FDA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A_logoCMY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47" y="89605"/>
            <a:ext cx="1524000" cy="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19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3000" kern="1200">
        <a:solidFill>
          <a:srgbClr val="C00000"/>
        </a:solidFill>
        <a:latin typeface="Gill Sans"/>
        <a:ea typeface="+mn-ea"/>
        <a:cs typeface="+mn-cs"/>
      </a:defRPr>
    </a:lvl1pPr>
    <a:lvl2pPr marL="800100" indent="-342900" algn="l" defTabSz="914400" rtl="0" eaLnBrk="1" latinLnBrk="0" hangingPunct="1">
      <a:buClr>
        <a:srgbClr val="C00000"/>
      </a:buClr>
      <a:buFont typeface="Wingdings" pitchFamily="2" charset="2"/>
      <a:buChar char="§"/>
      <a:defRPr sz="2000" b="0" kern="1200">
        <a:solidFill>
          <a:schemeClr val="tx1">
            <a:lumMod val="50000"/>
            <a:lumOff val="50000"/>
          </a:schemeClr>
        </a:solidFill>
        <a:latin typeface="Gill Sans MT" pitchFamily="34" charset="0"/>
        <a:ea typeface="+mn-ea"/>
        <a:cs typeface="+mn-cs"/>
      </a:defRPr>
    </a:lvl2pPr>
    <a:lvl3pPr marL="1257300" indent="-342900" algn="l" defTabSz="914400" rtl="0" eaLnBrk="1" latinLnBrk="0" hangingPunct="1">
      <a:buClr>
        <a:srgbClr val="C00000"/>
      </a:buClr>
      <a:buFont typeface="Wingdings" pitchFamily="2" charset="2"/>
      <a:buChar char="§"/>
      <a:defRPr sz="2000" kern="1200">
        <a:solidFill>
          <a:schemeClr val="tx1">
            <a:lumMod val="50000"/>
            <a:lumOff val="50000"/>
          </a:schemeClr>
        </a:solidFill>
        <a:latin typeface="Gill Sans MT" pitchFamily="34" charset="0"/>
        <a:ea typeface="+mn-ea"/>
        <a:cs typeface="+mn-cs"/>
      </a:defRPr>
    </a:lvl3pPr>
    <a:lvl4pPr marL="1714500" indent="-342900" algn="l" defTabSz="914400" rtl="0" eaLnBrk="1" latinLnBrk="0" hangingPunct="1">
      <a:buClr>
        <a:srgbClr val="C00000"/>
      </a:buClr>
      <a:buFont typeface="Wingdings" pitchFamily="2" charset="2"/>
      <a:buChar char="§"/>
      <a:defRPr sz="2000" kern="1200">
        <a:solidFill>
          <a:schemeClr val="tx1">
            <a:lumMod val="50000"/>
            <a:lumOff val="50000"/>
          </a:schemeClr>
        </a:solidFill>
        <a:latin typeface="Gill Sans MT" pitchFamily="34" charset="0"/>
        <a:ea typeface="+mn-ea"/>
        <a:cs typeface="+mn-cs"/>
      </a:defRPr>
    </a:lvl4pPr>
    <a:lvl5pPr marL="2171700" indent="-342900" algn="l" defTabSz="914400" rtl="0" eaLnBrk="1" latinLnBrk="0" hangingPunct="1">
      <a:buClr>
        <a:srgbClr val="C00000"/>
      </a:buClr>
      <a:buFont typeface="Wingdings" pitchFamily="2" charset="2"/>
      <a:buChar char="§"/>
      <a:defRPr sz="2000" kern="1200">
        <a:solidFill>
          <a:schemeClr val="tx1">
            <a:lumMod val="50000"/>
            <a:lumOff val="50000"/>
          </a:schemeClr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time data about usage of the </a:t>
            </a:r>
            <a:r>
              <a:rPr lang="en-US" dirty="0" err="1" smtClean="0"/>
              <a:t>mHealth</a:t>
            </a:r>
            <a:r>
              <a:rPr lang="en-US" baseline="0" dirty="0" smtClean="0"/>
              <a:t> services is available through the back end reporting system. Mobile network operators’ systems capture usage data which is then shared with the </a:t>
            </a:r>
            <a:r>
              <a:rPr lang="en-US" baseline="0" dirty="0" err="1" smtClean="0"/>
              <a:t>MoTECH</a:t>
            </a:r>
            <a:r>
              <a:rPr lang="en-US" baseline="0" dirty="0" smtClean="0"/>
              <a:t> platform and is then reported through the program’s reporting interface. We are able to gather real time data about which FLW in the 8 districts uses MK or MA, what content she accesses and for how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4AC30-CC87-407C-84B7-FDD2AC9FDAC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86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57725" y="923924"/>
            <a:ext cx="4080867" cy="1362075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rgbClr val="C00000"/>
                </a:solidFill>
                <a:latin typeface="Gill Sans M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657725" y="2362200"/>
            <a:ext cx="4080867" cy="88582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11" name="Picture 10" descr="MA_logoCMY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9400" y="6060352"/>
            <a:ext cx="1981200" cy="527160"/>
          </a:xfrm>
          <a:prstGeom prst="rect">
            <a:avLst/>
          </a:prstGeom>
        </p:spPr>
      </p:pic>
      <p:pic>
        <p:nvPicPr>
          <p:cNvPr id="10" name="Picture 2" descr="D:\Documents\Bihar SDP\Logos\Bihar rajya swastha samiti logo.jp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551" t="28087" r="14921" b="30936"/>
          <a:stretch/>
        </p:blipFill>
        <p:spPr bwMode="auto">
          <a:xfrm>
            <a:off x="533400" y="6060352"/>
            <a:ext cx="3829592" cy="3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08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9444-6416-437A-959D-B3D2BCA39FD0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64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50934-0165-478C-99F3-C818A5F10D36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1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C41F-325D-4B16-AC7C-8DFF5051935E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74320">
              <a:buClr>
                <a:srgbClr val="C00000"/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22960" indent="-228600">
              <a:buClr>
                <a:schemeClr val="tx1">
                  <a:lumMod val="65000"/>
                  <a:lumOff val="35000"/>
                </a:schemeClr>
              </a:buClr>
              <a:buSzPct val="76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-228600">
              <a:buClr>
                <a:srgbClr val="FFC000"/>
              </a:buClr>
              <a:buSzPct val="76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48484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1BD3059-3D84-4786-A09D-6925F85CC5AA}" type="datetime1">
              <a:rPr lang="en-US" smtClean="0">
                <a:solidFill>
                  <a:srgbClr val="DDE9EC"/>
                </a:solidFill>
              </a:rPr>
              <a:pPr/>
              <a:t>7/3/2013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984FEAA-06AF-4FB8-A1E7-89CC3711E45D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30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414A-1ADE-457A-A594-96F02266B2E5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74320"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-228600">
              <a:buClr>
                <a:srgbClr val="FFC000"/>
              </a:buClr>
              <a:buSzPct val="76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74320" eaLnBrk="1" latinLnBrk="0" hangingPunct="1"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eaLnBrk="1" latinLnBrk="0" hangingPunct="1"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eaLnBrk="1" latinLnBrk="0" hangingPunct="1"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-228600" eaLnBrk="1" latinLnBrk="0" hangingPunct="1">
              <a:buClr>
                <a:srgbClr val="FFC000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9606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EFFC-6E72-4EDC-9704-A66B18797884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74320"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-228600">
              <a:buClr>
                <a:srgbClr val="FFC000"/>
              </a:buClr>
              <a:buSzPct val="76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74320"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-228600">
              <a:buClr>
                <a:srgbClr val="FFC000"/>
              </a:buClr>
              <a:buSzPct val="76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85408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267-D908-4A41-8507-0BC1EFB886FA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4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17DE-A14F-457B-8037-F95929CD2927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6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0BA4-5E59-4747-8267-0DAA4B6B48AB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48640" indent="-274320"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chemeClr val="tx1">
                  <a:lumMod val="65000"/>
                  <a:lumOff val="3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-228600">
              <a:buClr>
                <a:srgbClr val="FFC000"/>
              </a:buClr>
              <a:buSzPct val="76000"/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12156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99D-B255-4F8C-894C-0EE736D938AE}" type="datetime1">
              <a:rPr lang="en-US" smtClean="0">
                <a:solidFill>
                  <a:srgbClr val="DDE9EC"/>
                </a:solidFill>
              </a:rPr>
              <a:pPr/>
              <a:t>7/3/2013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DDE9EC"/>
                </a:solidFill>
              </a:rPr>
              <a:pPr/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15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15B119-0589-437F-A25C-2E03B283C856}" type="datetime1">
              <a:rPr lang="en-US" smtClean="0">
                <a:solidFill>
                  <a:srgbClr val="464653"/>
                </a:solidFill>
              </a:rPr>
              <a:pPr/>
              <a:t>7/3/2013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MA_logoCMYK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0" y="304800"/>
            <a:ext cx="1524000" cy="405508"/>
          </a:xfrm>
          <a:prstGeom prst="rect">
            <a:avLst/>
          </a:prstGeom>
        </p:spPr>
      </p:pic>
      <p:pic>
        <p:nvPicPr>
          <p:cNvPr id="16" name="Picture 2" descr="D:\Documents\Bihar SDP\Logos\Bihar rajya swastha samiti logo.jp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5551" t="28087" r="14921" b="30936"/>
          <a:stretch/>
        </p:blipFill>
        <p:spPr bwMode="auto">
          <a:xfrm>
            <a:off x="6292121" y="826226"/>
            <a:ext cx="2819400" cy="2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45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5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C00000"/>
        </a:buClr>
        <a:buSzPct val="76000"/>
        <a:buFont typeface="Wingdings" pitchFamily="2" charset="2"/>
        <a:buChar char="§"/>
        <a:defRPr kumimoji="0" sz="2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C00000"/>
        </a:buClr>
        <a:buSzPct val="50000"/>
        <a:buFont typeface="Wingdings" pitchFamily="2" charset="2"/>
        <a:buChar char="q"/>
        <a:defRPr kumimoji="0" sz="2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tx1">
            <a:lumMod val="65000"/>
            <a:lumOff val="35000"/>
          </a:schemeClr>
        </a:buClr>
        <a:buSzPct val="80000"/>
        <a:buFont typeface="Wingdings" pitchFamily="2" charset="2"/>
        <a:buChar char="§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tx1">
            <a:lumMod val="65000"/>
            <a:lumOff val="35000"/>
          </a:schemeClr>
        </a:buClr>
        <a:buSzPct val="50000"/>
        <a:buFont typeface="Wingdings" pitchFamily="2" charset="2"/>
        <a:buChar char="q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FFC000"/>
        </a:buClr>
        <a:buSzPct val="80000"/>
        <a:buFont typeface="Wingdings" pitchFamily="2" charset="2"/>
        <a:buChar char="§"/>
        <a:defRPr kumimoji="0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6800" y="228601"/>
            <a:ext cx="7671793" cy="838200"/>
          </a:xfrm>
        </p:spPr>
        <p:txBody>
          <a:bodyPr/>
          <a:lstStyle/>
          <a:p>
            <a:r>
              <a:rPr lang="en-US" sz="3200" dirty="0" smtClean="0"/>
              <a:t>MOBILE KUNJI &amp; MOBILE ACADEMY</a:t>
            </a:r>
            <a:endParaRPr lang="en-US" sz="32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590800" y="838200"/>
            <a:ext cx="6138267" cy="10313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Harnessing the Power of Mobile Phones to Enhance the Interpersonal Communication Capacity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Frontline Health Workers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MK poster 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676" y="1447800"/>
            <a:ext cx="6412324" cy="4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3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Academy Usage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23622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Unique users</a:t>
            </a:r>
          </a:p>
          <a:p>
            <a:pPr lvl="1"/>
            <a:r>
              <a:rPr lang="en-US" sz="2800" dirty="0" smtClean="0"/>
              <a:t>Total: 27,997</a:t>
            </a:r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200400"/>
            <a:ext cx="4041648" cy="2819400"/>
          </a:xfrm>
        </p:spPr>
        <p:txBody>
          <a:bodyPr/>
          <a:lstStyle/>
          <a:p>
            <a:r>
              <a:rPr lang="en-US" sz="3200" dirty="0" smtClean="0"/>
              <a:t>Minutes</a:t>
            </a:r>
            <a:endParaRPr lang="en-US" sz="3200" dirty="0"/>
          </a:p>
          <a:p>
            <a:pPr lvl="1"/>
            <a:r>
              <a:rPr lang="en-US" sz="2800" dirty="0" smtClean="0"/>
              <a:t>Total: 3,193,372</a:t>
            </a:r>
          </a:p>
          <a:p>
            <a:pPr marL="274320" lvl="1" indent="0">
              <a:buNone/>
            </a:pPr>
            <a:endParaRPr lang="en-US" sz="2800" dirty="0" smtClean="0"/>
          </a:p>
          <a:p>
            <a:r>
              <a:rPr lang="en-US" sz="3100" dirty="0" smtClean="0"/>
              <a:t>Graduates</a:t>
            </a:r>
          </a:p>
          <a:p>
            <a:pPr lvl="1"/>
            <a:r>
              <a:rPr lang="en-US" sz="2800" dirty="0" smtClean="0"/>
              <a:t>Total: </a:t>
            </a:r>
            <a:r>
              <a:rPr lang="en-US" sz="2800" dirty="0"/>
              <a:t>10,661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Online Reporting Interface for May 2012-May 2013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1967" y="2133600"/>
            <a:ext cx="4575281" cy="3483213"/>
            <a:chOff x="3886200" y="2209800"/>
            <a:chExt cx="4074829" cy="3102213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3886201" y="2209800"/>
              <a:ext cx="4074828" cy="271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886200" y="5035014"/>
              <a:ext cx="4074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Successful graduates of Mobile Academy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75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Kunji usage by FLWs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Unique Users</a:t>
            </a:r>
          </a:p>
          <a:p>
            <a:pPr lvl="1"/>
            <a:r>
              <a:rPr lang="en-US" sz="2400" dirty="0"/>
              <a:t>Total: 100,362</a:t>
            </a:r>
          </a:p>
          <a:p>
            <a:r>
              <a:rPr lang="en-US" sz="2800" dirty="0" smtClean="0"/>
              <a:t>Minutes</a:t>
            </a:r>
            <a:endParaRPr lang="en-US" sz="2800" dirty="0"/>
          </a:p>
          <a:p>
            <a:pPr lvl="1"/>
            <a:r>
              <a:rPr lang="en-US" sz="2400" dirty="0"/>
              <a:t>Total: 2,722,208 </a:t>
            </a:r>
          </a:p>
          <a:p>
            <a:endParaRPr lang="en-US" sz="2800" dirty="0" smtClean="0"/>
          </a:p>
          <a:p>
            <a:r>
              <a:rPr lang="en-US" sz="2800" dirty="0" smtClean="0"/>
              <a:t>In May</a:t>
            </a:r>
          </a:p>
          <a:p>
            <a:pPr lvl="1"/>
            <a:r>
              <a:rPr lang="en-US" sz="2000" dirty="0" smtClean="0"/>
              <a:t>64% users were </a:t>
            </a:r>
            <a:r>
              <a:rPr lang="en-US" sz="2000" dirty="0" smtClean="0"/>
              <a:t>FLWs</a:t>
            </a:r>
            <a:endParaRPr lang="en-US" sz="2000" dirty="0" smtClean="0"/>
          </a:p>
          <a:p>
            <a:pPr lvl="1"/>
            <a:r>
              <a:rPr lang="en-US" sz="2000" dirty="0" smtClean="0"/>
              <a:t>Average number of minutes per FLW was 21.5 </a:t>
            </a:r>
            <a:r>
              <a:rPr lang="en-US" sz="2000" dirty="0" err="1" smtClean="0"/>
              <a:t>mins</a:t>
            </a:r>
            <a:endParaRPr lang="en-US" sz="2000" dirty="0" smtClean="0"/>
          </a:p>
          <a:p>
            <a:pPr lvl="1"/>
            <a:r>
              <a:rPr lang="en-US" sz="2000" dirty="0" smtClean="0"/>
              <a:t>Average number of calls per FLW was 12.26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534799"/>
            <a:ext cx="3207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FLW using Mobile Kunji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Online Reporting Interface for May 2012- May 2013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133600"/>
            <a:ext cx="4041775" cy="30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from the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12</a:t>
            </a:fld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5" name="Content Placeholder 4" descr="C:\Users\ssingh01\AppData\Local\Microsoft\Windows\Temporary Internet Files\Content.Word\AWW-Mil-Benificiaries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52400" y="1948362"/>
            <a:ext cx="4641276" cy="34788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48200" y="1463040"/>
            <a:ext cx="4267200" cy="49377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000" dirty="0" smtClean="0"/>
              <a:t>FLW Renu Devi, Raghunathpur village, Turkaulia block, East Champaran uses the Sales Cycle approach and Mobile Kunji to counsel a family about family planning. </a:t>
            </a:r>
            <a:r>
              <a:rPr lang="en-US" sz="2000" dirty="0"/>
              <a:t>T</a:t>
            </a:r>
            <a:r>
              <a:rPr lang="en-US" sz="2000" dirty="0" smtClean="0"/>
              <a:t>he young mother had a sterilization within a month of the interaction. </a:t>
            </a:r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Renu Devi says: </a:t>
            </a:r>
            <a:r>
              <a:rPr lang="en-US" sz="2400" i="1" dirty="0">
                <a:ea typeface="Calibri"/>
                <a:cs typeface="Times New Roman"/>
              </a:rPr>
              <a:t>“Mobile Kunji to hamni ke kaam ke itna aasan kardewebala. Kunji ho gayel ba ki ekra bagair chhetra main kono ke kuch batawe ke koi </a:t>
            </a:r>
            <a:r>
              <a:rPr lang="en-US" sz="2400" i="1" dirty="0" err="1">
                <a:ea typeface="Calibri"/>
                <a:cs typeface="Times New Roman"/>
              </a:rPr>
              <a:t>fayda</a:t>
            </a:r>
            <a:r>
              <a:rPr lang="en-US" sz="2400" i="1" dirty="0">
                <a:ea typeface="Calibri"/>
                <a:cs typeface="Times New Roman"/>
              </a:rPr>
              <a:t> </a:t>
            </a:r>
            <a:r>
              <a:rPr lang="en-US" sz="2400" i="1" dirty="0" err="1" smtClean="0">
                <a:ea typeface="Calibri"/>
                <a:cs typeface="Times New Roman"/>
              </a:rPr>
              <a:t>nahike</a:t>
            </a:r>
            <a:r>
              <a:rPr lang="en-US" sz="2400" i="1" dirty="0" smtClean="0">
                <a:ea typeface="Calibri"/>
                <a:cs typeface="Times New Roman"/>
              </a:rPr>
              <a:t>”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15967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Stories </a:t>
            </a:r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3724499"/>
            <a:ext cx="4336473" cy="2981101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800" i="1" dirty="0" smtClean="0">
                <a:ea typeface="Calibri"/>
                <a:cs typeface="Times New Roman"/>
              </a:rPr>
              <a:t>“</a:t>
            </a:r>
            <a:r>
              <a:rPr lang="en-US" sz="2800" dirty="0"/>
              <a:t>She brought out a little cloth bag to show us. In it, were her registration card, new thread, a new blade, soap, a clean soft cloth to wipe and wrap the baby and old towels – things that would be needed for her to have a safe and clean delivery at home.</a:t>
            </a:r>
            <a:r>
              <a:rPr lang="en-US" sz="2800" i="1" dirty="0" smtClean="0">
                <a:ea typeface="Calibri"/>
                <a:cs typeface="Times New Roman"/>
              </a:rPr>
              <a:t>”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41273" y="3505200"/>
            <a:ext cx="4045527" cy="298110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7641" y="1219200"/>
            <a:ext cx="2101595" cy="2526497"/>
          </a:xfrm>
        </p:spPr>
      </p:pic>
      <p:sp>
        <p:nvSpPr>
          <p:cNvPr id="12" name="Rectangle 11"/>
          <p:cNvSpPr/>
          <p:nvPr/>
        </p:nvSpPr>
        <p:spPr>
          <a:xfrm>
            <a:off x="2514600" y="1371600"/>
            <a:ext cx="594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Rinku Devi,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a 19-years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old, married and currently pregnant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woman from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 Seehpur village, Gopalganj,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Bihar, adopts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the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“five-cleans for home delivery” message delivered to her by the FLW by using the Mobile Kunji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54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7909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Family Timeline Service</a:t>
            </a:r>
            <a:br>
              <a:rPr lang="en-US" dirty="0" smtClean="0"/>
            </a:br>
            <a:r>
              <a:rPr lang="en-US" sz="3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Kilkari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FEAA-06AF-4FB8-A1E7-89CC3711E45D}" type="slidenum">
              <a:rPr lang="en-US" smtClean="0">
                <a:solidFill>
                  <a:srgbClr val="464653"/>
                </a:solidFill>
              </a:rPr>
              <a:pPr/>
              <a:t>14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23928" y="1216152"/>
            <a:ext cx="5067672" cy="4937760"/>
          </a:xfrm>
        </p:spPr>
        <p:txBody>
          <a:bodyPr>
            <a:noAutofit/>
          </a:bodyPr>
          <a:lstStyle/>
          <a:p>
            <a:r>
              <a:rPr lang="en-US" sz="2000" dirty="0" smtClean="0"/>
              <a:t>Time-appropriate </a:t>
            </a:r>
            <a:r>
              <a:rPr lang="en-US" sz="2000" dirty="0"/>
              <a:t>audio information </a:t>
            </a:r>
            <a:r>
              <a:rPr lang="en-US" sz="2000" dirty="0" smtClean="0"/>
              <a:t>related </a:t>
            </a:r>
            <a:r>
              <a:rPr lang="en-US" sz="2000" dirty="0"/>
              <a:t>to pregnancy, child birth and child </a:t>
            </a:r>
            <a:r>
              <a:rPr lang="en-US" sz="2000" dirty="0" smtClean="0"/>
              <a:t>care delivered to families who register</a:t>
            </a:r>
            <a:endParaRPr lang="en-US" sz="2000" dirty="0"/>
          </a:p>
          <a:p>
            <a:r>
              <a:rPr lang="en-US" sz="2000" dirty="0" smtClean="0"/>
              <a:t>Pre-recorded calls made to families</a:t>
            </a:r>
            <a:r>
              <a:rPr lang="en-US" sz="2000" dirty="0"/>
              <a:t>’ mobile phones</a:t>
            </a:r>
          </a:p>
          <a:p>
            <a:r>
              <a:rPr lang="en-US" sz="2000" dirty="0" smtClean="0"/>
              <a:t>64 weeks – from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month of pregnancy to child’s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birthday</a:t>
            </a:r>
            <a:endParaRPr lang="en-US" sz="2000" dirty="0"/>
          </a:p>
          <a:p>
            <a:r>
              <a:rPr lang="en-US" sz="2000" dirty="0" smtClean="0"/>
              <a:t>Families who </a:t>
            </a:r>
            <a:r>
              <a:rPr lang="en-US" sz="2000" dirty="0"/>
              <a:t>subscribe to the service receive one call per week</a:t>
            </a:r>
          </a:p>
          <a:p>
            <a:r>
              <a:rPr lang="en-US" sz="2000" dirty="0"/>
              <a:t>Each call is 2 minutes </a:t>
            </a:r>
            <a:r>
              <a:rPr lang="en-US" sz="2000" dirty="0" smtClean="0"/>
              <a:t>long</a:t>
            </a:r>
            <a:endParaRPr lang="en-US" sz="2000" dirty="0"/>
          </a:p>
          <a:p>
            <a:r>
              <a:rPr lang="en-US" sz="2000" dirty="0"/>
              <a:t>Calls are billed to families on a weekly basis,  at </a:t>
            </a:r>
            <a:r>
              <a:rPr lang="en-US" sz="2000" dirty="0" smtClean="0"/>
              <a:t>Re1 </a:t>
            </a:r>
            <a:r>
              <a:rPr lang="en-US" sz="2000" dirty="0"/>
              <a:t>per week</a:t>
            </a:r>
          </a:p>
          <a:p>
            <a:r>
              <a:rPr lang="en-US" sz="2000" dirty="0" smtClean="0"/>
              <a:t>Subscribers </a:t>
            </a:r>
            <a:r>
              <a:rPr lang="en-US" sz="2000" dirty="0"/>
              <a:t>can unsubscribe from the service at the end of each weekly </a:t>
            </a:r>
            <a:r>
              <a:rPr lang="en-US" sz="2000" dirty="0" smtClean="0"/>
              <a:t>call</a:t>
            </a:r>
            <a:endParaRPr lang="en-US" sz="2000" dirty="0"/>
          </a:p>
          <a:p>
            <a:r>
              <a:rPr lang="en-US" sz="2000" dirty="0" smtClean="0"/>
              <a:t>Target of 250,000 subscribers within first 6 months of launch</a:t>
            </a:r>
          </a:p>
        </p:txBody>
      </p:sp>
      <p:pic>
        <p:nvPicPr>
          <p:cNvPr id="7" name="Picture 2" descr="D:\Documents\Bihar SDP\Conferences\Women Deliver 2013\mHealth session\Materials\Materials\KILKARI 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150" y="2348880"/>
            <a:ext cx="3589762" cy="21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81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pregnant_woma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381000"/>
            <a:ext cx="35330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3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dirty="0" err="1" smtClean="0">
                <a:ea typeface="ＭＳ Ｐゴシック" pitchFamily="34" charset="-128"/>
              </a:rPr>
              <a:t>Ananya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</a:t>
            </a:r>
            <a:r>
              <a:rPr lang="en-US" dirty="0" smtClean="0">
                <a:ea typeface="ＭＳ Ｐゴシック" pitchFamily="34" charset="-128"/>
              </a:rPr>
              <a:t>nitiative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endParaRPr lang="en-GB" altLang="zh-CN" i="1" dirty="0"/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b="1" dirty="0" smtClean="0"/>
              <a:t>Memorandum </a:t>
            </a:r>
            <a:r>
              <a:rPr lang="en-US" b="1" dirty="0"/>
              <a:t>of Cooperation </a:t>
            </a:r>
            <a:r>
              <a:rPr lang="en-US" dirty="0" smtClean="0">
                <a:ea typeface="ＭＳ Ｐゴシック" pitchFamily="34" charset="-128"/>
              </a:rPr>
              <a:t>between Government of Bihar and the Bill &amp; Melinda Gates Foundation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GB" altLang="zh-CN" b="1" dirty="0" err="1" smtClean="0"/>
              <a:t>Ananya</a:t>
            </a:r>
            <a:r>
              <a:rPr lang="en-GB" altLang="zh-CN" b="1" dirty="0" smtClean="0"/>
              <a:t> partner</a:t>
            </a:r>
            <a:r>
              <a:rPr lang="en-GB" altLang="zh-CN" dirty="0" smtClean="0"/>
              <a:t>:  </a:t>
            </a:r>
            <a:r>
              <a:rPr lang="en-GB" altLang="zh-CN" dirty="0" smtClean="0">
                <a:ea typeface="ＭＳ Ｐゴシック" pitchFamily="34" charset="-128"/>
              </a:rPr>
              <a:t>BBC </a:t>
            </a:r>
            <a:r>
              <a:rPr lang="en-GB" altLang="zh-CN" dirty="0">
                <a:ea typeface="ＭＳ Ｐゴシック" pitchFamily="34" charset="-128"/>
              </a:rPr>
              <a:t>Media Action is committed to increasing demand for health services </a:t>
            </a:r>
            <a:r>
              <a:rPr lang="en-GB" altLang="zh-CN" dirty="0" smtClean="0">
                <a:ea typeface="ＭＳ Ｐゴシック" pitchFamily="34" charset="-128"/>
              </a:rPr>
              <a:t>and shaping norms around positive health practices</a:t>
            </a:r>
            <a:endParaRPr lang="en-GB" altLang="zh-CN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b="1" dirty="0"/>
              <a:t>Integrated approach</a:t>
            </a:r>
            <a:r>
              <a:rPr lang="en-US" dirty="0">
                <a:ea typeface="ＭＳ Ｐゴシック" pitchFamily="34" charset="-128"/>
              </a:rPr>
              <a:t>:  implemented across multiple communication channels to shift levels of knowledge, attitude, self-efficacy, social norms and health behaviors </a:t>
            </a:r>
            <a:r>
              <a:rPr lang="en-GB" altLang="zh-CN" dirty="0">
                <a:ea typeface="ＭＳ Ｐゴシック" pitchFamily="34" charset="-128"/>
              </a:rPr>
              <a:t>related to maternal and child health in the state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en-US" sz="2200" dirty="0" smtClean="0">
                <a:ea typeface="ＭＳ Ｐゴシック" pitchFamily="34" charset="-128"/>
              </a:rPr>
              <a:t> 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endParaRPr lang="en-US" sz="22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endParaRPr lang="en-US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5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6629400" cy="914400"/>
          </a:xfrm>
        </p:spPr>
        <p:txBody>
          <a:bodyPr/>
          <a:lstStyle/>
          <a:p>
            <a:r>
              <a:rPr lang="en-US" dirty="0" smtClean="0"/>
              <a:t>Aligning with RMNCH+A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314325"/>
          </a:xfrm>
        </p:spPr>
        <p:txBody>
          <a:bodyPr anchor="t"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RMNCH+A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041775" cy="457200"/>
          </a:xfrm>
        </p:spPr>
        <p:txBody>
          <a:bodyPr anchor="t"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Ananya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40386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Information and counseling on family planning </a:t>
            </a:r>
            <a:r>
              <a:rPr lang="en-US" sz="2000" dirty="0"/>
              <a:t>(including IUD insertion, OCP and condoms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Ante </a:t>
            </a:r>
            <a:r>
              <a:rPr lang="en-US" sz="2000" dirty="0"/>
              <a:t>natal </a:t>
            </a:r>
            <a:r>
              <a:rPr lang="en-US" sz="2000" dirty="0" smtClean="0"/>
              <a:t>care, including IFA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Counseling </a:t>
            </a:r>
            <a:r>
              <a:rPr lang="en-US" sz="2000" dirty="0"/>
              <a:t>and preparation of newborn care, feeding, breast feeding and birth preparedness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Institutional </a:t>
            </a:r>
            <a:r>
              <a:rPr lang="en-US" sz="2000" dirty="0"/>
              <a:t>delivery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Home </a:t>
            </a:r>
            <a:r>
              <a:rPr lang="en-US" sz="2000" dirty="0"/>
              <a:t>based newborn care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Danger </a:t>
            </a:r>
            <a:r>
              <a:rPr lang="en-US" sz="2000" dirty="0"/>
              <a:t>sign recognition and care seeking for </a:t>
            </a:r>
            <a:r>
              <a:rPr lang="en-US" sz="2000" dirty="0" smtClean="0"/>
              <a:t>illness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Infant </a:t>
            </a:r>
            <a:r>
              <a:rPr lang="en-US" sz="2000" dirty="0"/>
              <a:t>and young child feeding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343400" cy="441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Information and counseling on family planning 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Institutional delivery, ante natal care and birth preparedness, including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IFA and TT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JSSK promotion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800" dirty="0"/>
              <a:t>Preventive postnatal </a:t>
            </a:r>
            <a:r>
              <a:rPr lang="en-US" sz="1800" dirty="0" smtClean="0"/>
              <a:t>care, including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Thermal care, skin </a:t>
            </a:r>
            <a:r>
              <a:rPr lang="en-US" sz="1600" dirty="0"/>
              <a:t>to skin care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Cord care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Immediate breastfeeding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Recognition of danger signs,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</a:t>
            </a:r>
            <a:r>
              <a:rPr lang="en-US" sz="1800" dirty="0" smtClean="0"/>
              <a:t>nfectious diseases recognition and treatment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Exclusive breastfeeding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Infant </a:t>
            </a:r>
            <a:r>
              <a:rPr lang="en-US" sz="1800" dirty="0"/>
              <a:t>and </a:t>
            </a:r>
            <a:r>
              <a:rPr lang="en-US" sz="1800" dirty="0" smtClean="0"/>
              <a:t>young child feeding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Immunization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Hand </a:t>
            </a:r>
            <a:r>
              <a:rPr lang="en-US" sz="1800" dirty="0" smtClean="0"/>
              <a:t>washing</a:t>
            </a: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0925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Bihar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10.4 </a:t>
            </a:r>
            <a:r>
              <a:rPr lang="en-US" sz="2800" dirty="0" err="1" smtClean="0"/>
              <a:t>crores</a:t>
            </a:r>
            <a:r>
              <a:rPr lang="en-US" sz="2800" dirty="0" smtClean="0"/>
              <a:t> population</a:t>
            </a:r>
            <a:endParaRPr lang="en-US" sz="2800" dirty="0"/>
          </a:p>
          <a:p>
            <a:r>
              <a:rPr lang="en-US" sz="2800" dirty="0" smtClean="0"/>
              <a:t>2.5 </a:t>
            </a:r>
            <a:r>
              <a:rPr lang="en-US" sz="2800" dirty="0" err="1" smtClean="0"/>
              <a:t>crores</a:t>
            </a:r>
            <a:r>
              <a:rPr lang="en-US" sz="2800" dirty="0" smtClean="0"/>
              <a:t> </a:t>
            </a:r>
            <a:r>
              <a:rPr lang="en-US" sz="2800" dirty="0"/>
              <a:t>women of reproductive age</a:t>
            </a:r>
          </a:p>
          <a:p>
            <a:r>
              <a:rPr lang="en-US" sz="2800" dirty="0"/>
              <a:t>18.6 million children under the age of 6</a:t>
            </a:r>
          </a:p>
          <a:p>
            <a:r>
              <a:rPr lang="en-US" sz="2800" dirty="0" smtClean="0"/>
              <a:t>4,200 </a:t>
            </a:r>
            <a:r>
              <a:rPr lang="en-US" sz="2800" dirty="0"/>
              <a:t>doctors across the state in public sector</a:t>
            </a:r>
          </a:p>
          <a:p>
            <a:r>
              <a:rPr lang="en-US" sz="2800" dirty="0"/>
              <a:t>Approximately </a:t>
            </a:r>
            <a:r>
              <a:rPr lang="en-US" sz="2800" dirty="0" smtClean="0"/>
              <a:t>2,00,000  </a:t>
            </a:r>
            <a:r>
              <a:rPr lang="en-US" sz="2800" dirty="0"/>
              <a:t>frontline health workers</a:t>
            </a:r>
          </a:p>
          <a:p>
            <a:pPr marL="0" indent="0">
              <a:buNone/>
            </a:pPr>
            <a:endParaRPr lang="en-US" sz="2800" u="sng" dirty="0" smtClean="0"/>
          </a:p>
          <a:p>
            <a:pPr marL="0" indent="0">
              <a:buNone/>
            </a:pPr>
            <a:r>
              <a:rPr lang="en-US" sz="2800" u="sng" dirty="0" smtClean="0"/>
              <a:t>Opportunities </a:t>
            </a:r>
            <a:r>
              <a:rPr lang="en-US" sz="2800" u="sng" dirty="0" err="1" smtClean="0"/>
              <a:t>vs</a:t>
            </a:r>
            <a:r>
              <a:rPr lang="en-US" sz="2800" u="sng" dirty="0" smtClean="0"/>
              <a:t> Challenges </a:t>
            </a:r>
            <a:endParaRPr lang="en-US" sz="2800" u="sng" dirty="0"/>
          </a:p>
          <a:p>
            <a:r>
              <a:rPr lang="en-US" sz="2800" dirty="0"/>
              <a:t>Bihar is 89% rural</a:t>
            </a:r>
          </a:p>
          <a:p>
            <a:r>
              <a:rPr lang="en-US" sz="2800" dirty="0"/>
              <a:t>TV and radio reach is only 25% </a:t>
            </a:r>
          </a:p>
          <a:p>
            <a:r>
              <a:rPr lang="en-US" sz="2800" dirty="0"/>
              <a:t>But, 80% households have mobile access</a:t>
            </a:r>
          </a:p>
          <a:p>
            <a:r>
              <a:rPr lang="en-US" sz="2800" dirty="0"/>
              <a:t>85% frontline health workers own mobile phones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8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Frontline Health </a:t>
            </a:r>
            <a:r>
              <a:rPr lang="en-US" sz="3600" dirty="0" smtClean="0"/>
              <a:t>Workers </a:t>
            </a:r>
            <a:br>
              <a:rPr lang="en-US" sz="3600" dirty="0" smtClean="0"/>
            </a:b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Critical Opportunity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Lack of doctors, especially in rural areas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FLWs are from local community, therefore readily available to community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Outreach to community primarily through FLWs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FLWs reach hard-to-reach homes where women have limited mobility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Despite trainings skill gap exists, so on the job skill building is crucial </a:t>
            </a:r>
          </a:p>
          <a:p>
            <a:pPr lvl="1"/>
            <a:r>
              <a:rPr lang="en-US" sz="2200" dirty="0"/>
              <a:t>Planning skills</a:t>
            </a:r>
          </a:p>
          <a:p>
            <a:pPr lvl="1"/>
            <a:r>
              <a:rPr lang="en-US" sz="2200" dirty="0"/>
              <a:t>Communication skills</a:t>
            </a:r>
          </a:p>
          <a:p>
            <a:pPr lvl="1"/>
            <a:r>
              <a:rPr lang="en-US" sz="2200" dirty="0"/>
              <a:t>Promoting critical contacts </a:t>
            </a:r>
          </a:p>
          <a:p>
            <a:pPr lvl="1"/>
            <a:r>
              <a:rPr lang="en-US" sz="2200" dirty="0"/>
              <a:t>Supportive supervision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4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Negotiated Communication Training</a:t>
            </a:r>
            <a:br>
              <a:rPr lang="en-US" dirty="0" smtClean="0"/>
            </a:b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Sales Cycle Approach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49303253"/>
              </p:ext>
            </p:extLst>
          </p:nvPr>
        </p:nvGraphicFramePr>
        <p:xfrm>
          <a:off x="457200" y="1219200"/>
          <a:ext cx="40417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797552" y="1216152"/>
            <a:ext cx="4041648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Train FLWs to have a key objective in every interaction</a:t>
            </a:r>
          </a:p>
          <a:p>
            <a:r>
              <a:rPr lang="en-US" dirty="0" smtClean="0"/>
              <a:t>Focuses on building self-efficacy and practice rather than just giving information</a:t>
            </a:r>
          </a:p>
          <a:p>
            <a:r>
              <a:rPr lang="en-US" dirty="0" smtClean="0"/>
              <a:t>Linked closely to the design of Mobile </a:t>
            </a:r>
            <a:r>
              <a:rPr lang="en-US" dirty="0" err="1" smtClean="0"/>
              <a:t>Kunji</a:t>
            </a:r>
            <a:r>
              <a:rPr lang="en-US" dirty="0" smtClean="0"/>
              <a:t>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7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My Documents\Bihar SDP\Presentations\BMGF\Ghana 2012\pics for ghana TD\TOOLKIT CARDS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008" y="1591879"/>
            <a:ext cx="4211960" cy="3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79096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Job Aid for Health Workers</a:t>
            </a:r>
            <a:br>
              <a:rPr lang="en-US" sz="3600" dirty="0" smtClean="0"/>
            </a:br>
            <a:r>
              <a:rPr lang="en-US" sz="3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Mobile </a:t>
            </a:r>
            <a:r>
              <a:rPr lang="en-US" sz="3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Kunji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83968" y="1216152"/>
            <a:ext cx="4680520" cy="526084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000" dirty="0" smtClean="0"/>
              <a:t>An audio-visual job aid designed </a:t>
            </a:r>
            <a:r>
              <a:rPr lang="en-GB" sz="2000" dirty="0"/>
              <a:t>to be used by </a:t>
            </a:r>
            <a:r>
              <a:rPr lang="en-GB" sz="2000" dirty="0" smtClean="0"/>
              <a:t>FLWs during </a:t>
            </a:r>
            <a:r>
              <a:rPr lang="en-GB" sz="2000" dirty="0"/>
              <a:t>their counselling sessions with families</a:t>
            </a:r>
          </a:p>
          <a:p>
            <a:pPr lvl="0">
              <a:defRPr/>
            </a:pPr>
            <a:r>
              <a:rPr lang="en-GB" sz="2000" dirty="0"/>
              <a:t>An IVR-based mobile service</a:t>
            </a:r>
            <a:endParaRPr lang="en-US" sz="2000" dirty="0"/>
          </a:p>
          <a:p>
            <a:pPr lvl="0">
              <a:defRPr/>
            </a:pPr>
            <a:r>
              <a:rPr lang="en-US" sz="2000" dirty="0"/>
              <a:t>A virtually indestructible deck of 40 illustrated cards on a ring</a:t>
            </a:r>
          </a:p>
          <a:p>
            <a:pPr lvl="0">
              <a:defRPr/>
            </a:pPr>
            <a:r>
              <a:rPr lang="en-US" sz="2000" dirty="0"/>
              <a:t>Each card communicates life-saving messages about maternal and child health</a:t>
            </a:r>
          </a:p>
          <a:p>
            <a:pPr>
              <a:defRPr/>
            </a:pPr>
            <a:r>
              <a:rPr lang="en-US" sz="2000" dirty="0"/>
              <a:t>A unique </a:t>
            </a:r>
            <a:r>
              <a:rPr lang="en-US" sz="2000" dirty="0" err="1"/>
              <a:t>shortcode</a:t>
            </a:r>
            <a:r>
              <a:rPr lang="en-US" sz="2000" dirty="0"/>
              <a:t> at the bottom of each card plays the related audio health message to families</a:t>
            </a:r>
          </a:p>
          <a:p>
            <a:pPr>
              <a:defRPr/>
            </a:pPr>
            <a:r>
              <a:rPr lang="en-US" sz="2000" dirty="0"/>
              <a:t>Calls can be made from any handset</a:t>
            </a:r>
          </a:p>
          <a:p>
            <a:pPr>
              <a:defRPr/>
            </a:pPr>
            <a:r>
              <a:rPr lang="en-US" sz="2000" dirty="0" smtClean="0"/>
              <a:t>Calls </a:t>
            </a:r>
            <a:r>
              <a:rPr lang="en-US" sz="2000" dirty="0"/>
              <a:t>are toll free for health workers</a:t>
            </a:r>
          </a:p>
          <a:p>
            <a:pPr>
              <a:defRPr/>
            </a:pPr>
            <a:r>
              <a:rPr lang="en-GB" sz="2000" dirty="0" smtClean="0"/>
              <a:t>Calls cost 40p per minute on average – to be covered by Government of Bihar</a:t>
            </a:r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77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79096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Training Course for Health Workers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Academy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724400" cy="493776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Anytime, anywhere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standardised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training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Delivered via mobile phone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Designed to refresh knowledge and enhance communication skills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190 minutes of content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paise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 minute makes the course highly affordable</a:t>
            </a:r>
          </a:p>
          <a:p>
            <a:r>
              <a:rPr lang="en-US" sz="2000" dirty="0" smtClean="0"/>
              <a:t>Paid for by users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be accessed from any mobile handset</a:t>
            </a:r>
          </a:p>
          <a:p>
            <a:r>
              <a:rPr lang="en-US" sz="2000" dirty="0" smtClean="0"/>
              <a:t>Partnerships with </a:t>
            </a:r>
            <a:r>
              <a:rPr lang="en-US" sz="2000" dirty="0" err="1" smtClean="0"/>
              <a:t>Airtel</a:t>
            </a:r>
            <a:r>
              <a:rPr lang="en-US" sz="2000" dirty="0" smtClean="0"/>
              <a:t>, Vodafone, Reliance</a:t>
            </a:r>
            <a:r>
              <a:rPr lang="en-US" sz="2000" dirty="0"/>
              <a:t>, </a:t>
            </a:r>
            <a:r>
              <a:rPr lang="en-US" sz="2000" dirty="0" smtClean="0"/>
              <a:t>Idea,  Tata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 of completion for FLWs who achieve at least 50% score in the quiz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4" descr="D:\My Documents\Bihar SDP\Presentations\BMGF\Ghana 2012\pics for ghana TD\MA-LOGO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47655" y="1905000"/>
            <a:ext cx="37677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7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of Health Workers</a:t>
            </a:r>
            <a:br>
              <a:rPr lang="en-US" dirty="0" smtClean="0"/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ASHAs and AWWs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516334563"/>
              </p:ext>
            </p:extLst>
          </p:nvPr>
        </p:nvGraphicFramePr>
        <p:xfrm>
          <a:off x="3962400" y="1952261"/>
          <a:ext cx="5029199" cy="37414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49379"/>
                <a:gridCol w="1134296"/>
                <a:gridCol w="1197313"/>
                <a:gridCol w="1248211"/>
              </a:tblGrid>
              <a:tr h="54226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District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Number in microplan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Registered 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Com</a:t>
                      </a:r>
                      <a:r>
                        <a:rPr lang="en-US" sz="1400" b="1" baseline="0" dirty="0" smtClean="0"/>
                        <a:t>pleted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Begusarai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4563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4390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East Champaran 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6502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6241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6169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 Champaran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5614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5326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5251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Gopalganj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4542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4373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4355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4227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Khagaria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2760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2665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2655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Patna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6674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6469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6394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Saharsa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2553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2458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2449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Samastipur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7055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6855</a:t>
                      </a:r>
                      <a:endParaRPr 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6849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  <a:tr h="34723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40263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38787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38512</a:t>
                      </a:r>
                      <a:endParaRPr 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0467" marR="80467" marT="40234" marB="40234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219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Started in 8 districts simultaneously on 14 May 2012; completed 3 Nov 2012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5791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Training Report 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1" y="1611832"/>
            <a:ext cx="3318986" cy="2349639"/>
            <a:chOff x="5638800" y="1585904"/>
            <a:chExt cx="3318986" cy="234963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5638800" y="1585904"/>
              <a:ext cx="3108960" cy="207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3658544"/>
              <a:ext cx="3318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Sales Cycle approach training to FLW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1056" y="6035040"/>
            <a:ext cx="3095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FLWs learn how to select cards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0" y="3962400"/>
            <a:ext cx="3108961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DP templat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SDP template</Template>
  <TotalTime>2970</TotalTime>
  <Words>1015</Words>
  <Application>Microsoft Office PowerPoint</Application>
  <PresentationFormat>On-screen Show (4:3)</PresentationFormat>
  <Paragraphs>174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SDP template</vt:lpstr>
      <vt:lpstr>MOBILE KUNJI &amp; MOBILE ACADEMY</vt:lpstr>
      <vt:lpstr>The Ananya Initiative</vt:lpstr>
      <vt:lpstr>Aligning with RMNCH+A</vt:lpstr>
      <vt:lpstr>Bihar</vt:lpstr>
      <vt:lpstr>Frontline Health Workers  A Critical Opportunity </vt:lpstr>
      <vt:lpstr>Negotiated Communication Training Sales Cycle Approach</vt:lpstr>
      <vt:lpstr>Job Aid for Health Workers Mobile Kunji</vt:lpstr>
      <vt:lpstr>Training Course for Health Workers Mobile Academy</vt:lpstr>
      <vt:lpstr>Training of Health Workers ASHAs and AWWs</vt:lpstr>
      <vt:lpstr>Mobile Academy Usage</vt:lpstr>
      <vt:lpstr>Mobile Kunji usage by FLWs</vt:lpstr>
      <vt:lpstr>Stories from the field</vt:lpstr>
      <vt:lpstr>Stories from the field</vt:lpstr>
      <vt:lpstr>Family Timeline Service Kilkari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DEMAND AND PRACTICES</dc:title>
  <dc:creator>Priyanka Dutt</dc:creator>
  <cp:lastModifiedBy>Sanjay</cp:lastModifiedBy>
  <cp:revision>127</cp:revision>
  <dcterms:created xsi:type="dcterms:W3CDTF">2012-12-08T12:34:28Z</dcterms:created>
  <dcterms:modified xsi:type="dcterms:W3CDTF">2013-07-03T17:19:40Z</dcterms:modified>
</cp:coreProperties>
</file>