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62" r:id="rId3"/>
    <p:sldId id="277" r:id="rId4"/>
    <p:sldId id="283" r:id="rId5"/>
    <p:sldId id="264" r:id="rId6"/>
    <p:sldId id="259" r:id="rId7"/>
    <p:sldId id="272" r:id="rId8"/>
    <p:sldId id="280" r:id="rId9"/>
    <p:sldId id="282" r:id="rId10"/>
    <p:sldId id="27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666C8B-4419-4423-94C4-38DF73C79A17}" type="doc">
      <dgm:prSet loTypeId="urn:microsoft.com/office/officeart/2005/8/layout/vList2" loCatId="list" qsTypeId="urn:microsoft.com/office/officeart/2005/8/quickstyle/3d1" qsCatId="3D" csTypeId="urn:microsoft.com/office/officeart/2005/8/colors/accent1_2" csCatId="accent1"/>
      <dgm:spPr/>
      <dgm:t>
        <a:bodyPr/>
        <a:lstStyle/>
        <a:p>
          <a:endParaRPr lang="en-GB"/>
        </a:p>
      </dgm:t>
    </dgm:pt>
    <dgm:pt modelId="{2355B4CE-60F3-458D-9B63-05D800CE1435}">
      <dgm:prSet/>
      <dgm:spPr/>
      <dgm:t>
        <a:bodyPr/>
        <a:lstStyle/>
        <a:p>
          <a:pPr algn="ctr" rtl="0"/>
          <a:r>
            <a:rPr lang="en-GB" dirty="0" smtClean="0"/>
            <a:t>Health Facilities under CRMC</a:t>
          </a:r>
          <a:endParaRPr lang="en-GB" dirty="0"/>
        </a:p>
      </dgm:t>
    </dgm:pt>
    <dgm:pt modelId="{4C5DCDA9-0557-41EB-86A4-EC973F2EFC48}" type="parTrans" cxnId="{D5B26FDD-8017-40B1-9B79-A3B7CCA34787}">
      <dgm:prSet/>
      <dgm:spPr/>
      <dgm:t>
        <a:bodyPr/>
        <a:lstStyle/>
        <a:p>
          <a:endParaRPr lang="en-GB"/>
        </a:p>
      </dgm:t>
    </dgm:pt>
    <dgm:pt modelId="{883DBF64-6015-4134-ABE8-9948A35EC46C}" type="sibTrans" cxnId="{D5B26FDD-8017-40B1-9B79-A3B7CCA34787}">
      <dgm:prSet/>
      <dgm:spPr/>
      <dgm:t>
        <a:bodyPr/>
        <a:lstStyle/>
        <a:p>
          <a:endParaRPr lang="en-GB"/>
        </a:p>
      </dgm:t>
    </dgm:pt>
    <dgm:pt modelId="{3FD800BD-C885-4EF2-98D9-AC1C95C0FFE3}" type="pres">
      <dgm:prSet presAssocID="{4B666C8B-4419-4423-94C4-38DF73C79A17}" presName="linear" presStyleCnt="0">
        <dgm:presLayoutVars>
          <dgm:animLvl val="lvl"/>
          <dgm:resizeHandles val="exact"/>
        </dgm:presLayoutVars>
      </dgm:prSet>
      <dgm:spPr/>
    </dgm:pt>
    <dgm:pt modelId="{B04FAFA7-4535-4F4B-B5D6-A299D5693FC6}" type="pres">
      <dgm:prSet presAssocID="{2355B4CE-60F3-458D-9B63-05D800CE1435}" presName="parentText" presStyleLbl="node1" presStyleIdx="0" presStyleCnt="1">
        <dgm:presLayoutVars>
          <dgm:chMax val="0"/>
          <dgm:bulletEnabled val="1"/>
        </dgm:presLayoutVars>
      </dgm:prSet>
      <dgm:spPr/>
    </dgm:pt>
  </dgm:ptLst>
  <dgm:cxnLst>
    <dgm:cxn modelId="{D5B26FDD-8017-40B1-9B79-A3B7CCA34787}" srcId="{4B666C8B-4419-4423-94C4-38DF73C79A17}" destId="{2355B4CE-60F3-458D-9B63-05D800CE1435}" srcOrd="0" destOrd="0" parTransId="{4C5DCDA9-0557-41EB-86A4-EC973F2EFC48}" sibTransId="{883DBF64-6015-4134-ABE8-9948A35EC46C}"/>
    <dgm:cxn modelId="{DA6F7925-87DE-4B71-971F-A0702FD256F4}" type="presOf" srcId="{2355B4CE-60F3-458D-9B63-05D800CE1435}" destId="{B04FAFA7-4535-4F4B-B5D6-A299D5693FC6}" srcOrd="0" destOrd="0" presId="urn:microsoft.com/office/officeart/2005/8/layout/vList2"/>
    <dgm:cxn modelId="{5E1A0879-CFCB-4F31-93A0-C61306710CA5}" type="presOf" srcId="{4B666C8B-4419-4423-94C4-38DF73C79A17}" destId="{3FD800BD-C885-4EF2-98D9-AC1C95C0FFE3}" srcOrd="0" destOrd="0" presId="urn:microsoft.com/office/officeart/2005/8/layout/vList2"/>
    <dgm:cxn modelId="{F20577DF-4321-4C48-8B5F-6818328F8530}" type="presParOf" srcId="{3FD800BD-C885-4EF2-98D9-AC1C95C0FFE3}" destId="{B04FAFA7-4535-4F4B-B5D6-A299D5693FC6}"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CAE0AEB4-8702-460E-887B-EC49CD5A642D}"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GB"/>
        </a:p>
      </dgm:t>
    </dgm:pt>
    <dgm:pt modelId="{59773BD0-2225-42D6-BB83-B55FBC886621}" type="pres">
      <dgm:prSet presAssocID="{CAE0AEB4-8702-460E-887B-EC49CD5A642D}" presName="mainComposite" presStyleCnt="0">
        <dgm:presLayoutVars>
          <dgm:chPref val="1"/>
          <dgm:dir/>
          <dgm:animOne val="branch"/>
          <dgm:animLvl val="lvl"/>
          <dgm:resizeHandles val="exact"/>
        </dgm:presLayoutVars>
      </dgm:prSet>
      <dgm:spPr/>
    </dgm:pt>
    <dgm:pt modelId="{E842543B-ECAA-4794-B8F7-6EF367641CFD}" type="pres">
      <dgm:prSet presAssocID="{CAE0AEB4-8702-460E-887B-EC49CD5A642D}" presName="hierFlow" presStyleCnt="0"/>
      <dgm:spPr/>
    </dgm:pt>
    <dgm:pt modelId="{A2F64B3B-7D0B-498B-A662-39096D086824}" type="pres">
      <dgm:prSet presAssocID="{CAE0AEB4-8702-460E-887B-EC49CD5A642D}" presName="hierChild1" presStyleCnt="0">
        <dgm:presLayoutVars>
          <dgm:chPref val="1"/>
          <dgm:animOne val="branch"/>
          <dgm:animLvl val="lvl"/>
        </dgm:presLayoutVars>
      </dgm:prSet>
      <dgm:spPr/>
    </dgm:pt>
    <dgm:pt modelId="{411464D0-97DD-41B8-B474-D9520F435D78}" type="pres">
      <dgm:prSet presAssocID="{CAE0AEB4-8702-460E-887B-EC49CD5A642D}" presName="bgShapesFlow" presStyleCnt="0"/>
      <dgm:spPr/>
    </dgm:pt>
  </dgm:ptLst>
  <dgm:cxnLst>
    <dgm:cxn modelId="{A34719AB-1B6D-4FFB-BE1B-259BCD69F4DE}" type="presOf" srcId="{CAE0AEB4-8702-460E-887B-EC49CD5A642D}" destId="{59773BD0-2225-42D6-BB83-B55FBC886621}" srcOrd="0" destOrd="0" presId="urn:microsoft.com/office/officeart/2005/8/layout/hierarchy5"/>
    <dgm:cxn modelId="{4371384D-B8D2-42AD-B421-7A033E46D538}" type="presParOf" srcId="{59773BD0-2225-42D6-BB83-B55FBC886621}" destId="{E842543B-ECAA-4794-B8F7-6EF367641CFD}" srcOrd="0" destOrd="0" presId="urn:microsoft.com/office/officeart/2005/8/layout/hierarchy5"/>
    <dgm:cxn modelId="{469F684F-DFA6-43EE-9404-0C0C91C2043A}" type="presParOf" srcId="{E842543B-ECAA-4794-B8F7-6EF367641CFD}" destId="{A2F64B3B-7D0B-498B-A662-39096D086824}" srcOrd="0" destOrd="0" presId="urn:microsoft.com/office/officeart/2005/8/layout/hierarchy5"/>
    <dgm:cxn modelId="{C495C3B8-8C8F-4306-9B30-3F9E4F0E59ED}" type="presParOf" srcId="{59773BD0-2225-42D6-BB83-B55FBC886621}" destId="{411464D0-97DD-41B8-B474-D9520F435D78}" srcOrd="1" destOrd="0" presId="urn:microsoft.com/office/officeart/2005/8/layout/hierarchy5"/>
  </dgm:cxnLst>
  <dgm:bg/>
  <dgm:whole/>
</dgm:dataModel>
</file>

<file path=ppt/diagrams/data3.xml><?xml version="1.0" encoding="utf-8"?>
<dgm:dataModel xmlns:dgm="http://schemas.openxmlformats.org/drawingml/2006/diagram" xmlns:a="http://schemas.openxmlformats.org/drawingml/2006/main">
  <dgm:ptLst>
    <dgm:pt modelId="{265EE228-E651-47DB-82A8-9782B3F1A38E}" type="doc">
      <dgm:prSet loTypeId="urn:microsoft.com/office/officeart/2005/8/layout/vList4" loCatId="list" qsTypeId="urn:microsoft.com/office/officeart/2005/8/quickstyle/simple1" qsCatId="simple" csTypeId="urn:microsoft.com/office/officeart/2005/8/colors/accent1_2" csCatId="accent1" phldr="0"/>
      <dgm:spPr/>
      <dgm:t>
        <a:bodyPr/>
        <a:lstStyle/>
        <a:p>
          <a:endParaRPr lang="en-GB"/>
        </a:p>
      </dgm:t>
    </dgm:pt>
    <dgm:pt modelId="{0C0EFFB0-6E52-4272-80E9-E133F7F36AF6}" type="pres">
      <dgm:prSet presAssocID="{265EE228-E651-47DB-82A8-9782B3F1A38E}" presName="linear" presStyleCnt="0">
        <dgm:presLayoutVars>
          <dgm:dir/>
          <dgm:resizeHandles val="exact"/>
        </dgm:presLayoutVars>
      </dgm:prSet>
      <dgm:spPr/>
    </dgm:pt>
  </dgm:ptLst>
  <dgm:cxnLst>
    <dgm:cxn modelId="{5AA04C0A-74FB-4A93-8D4C-BE475688DCE5}" type="presOf" srcId="{265EE228-E651-47DB-82A8-9782B3F1A38E}" destId="{0C0EFFB0-6E52-4272-80E9-E133F7F36AF6}" srcOrd="0" destOrd="0" presId="urn:microsoft.com/office/officeart/2005/8/layout/vList4"/>
  </dgm:cxnLst>
  <dgm:bg/>
  <dgm:whole/>
</dgm:dataModel>
</file>

<file path=ppt/diagrams/data4.xml><?xml version="1.0" encoding="utf-8"?>
<dgm:dataModel xmlns:dgm="http://schemas.openxmlformats.org/drawingml/2006/diagram" xmlns:a="http://schemas.openxmlformats.org/drawingml/2006/main">
  <dgm:ptLst>
    <dgm:pt modelId="{D611C767-07BE-4D68-AB46-EC060C94CCE5}" type="doc">
      <dgm:prSet loTypeId="urn:microsoft.com/office/officeart/2005/8/layout/vList2" loCatId="list" qsTypeId="urn:microsoft.com/office/officeart/2005/8/quickstyle/3d1" qsCatId="3D" csTypeId="urn:microsoft.com/office/officeart/2005/8/colors/accent1_2" csCatId="accent1"/>
      <dgm:spPr/>
      <dgm:t>
        <a:bodyPr/>
        <a:lstStyle/>
        <a:p>
          <a:endParaRPr lang="en-GB"/>
        </a:p>
      </dgm:t>
    </dgm:pt>
    <dgm:pt modelId="{8549B857-724B-403B-8351-DCC000B87315}">
      <dgm:prSet custT="1"/>
      <dgm:spPr/>
      <dgm:t>
        <a:bodyPr/>
        <a:lstStyle/>
        <a:p>
          <a:pPr algn="ctr" rtl="0"/>
          <a:r>
            <a:rPr lang="en-US" sz="3200" dirty="0" smtClean="0"/>
            <a:t>Key features of CRMC</a:t>
          </a:r>
          <a:endParaRPr lang="en-GB" sz="3200" dirty="0"/>
        </a:p>
      </dgm:t>
    </dgm:pt>
    <dgm:pt modelId="{3BFFE36A-9C50-4428-9769-823898274790}" type="parTrans" cxnId="{C6442863-CC86-47F9-924B-FD75456966C6}">
      <dgm:prSet/>
      <dgm:spPr/>
      <dgm:t>
        <a:bodyPr/>
        <a:lstStyle/>
        <a:p>
          <a:endParaRPr lang="en-GB"/>
        </a:p>
      </dgm:t>
    </dgm:pt>
    <dgm:pt modelId="{B9BEC598-DE8C-4282-973B-5FB400B69C12}" type="sibTrans" cxnId="{C6442863-CC86-47F9-924B-FD75456966C6}">
      <dgm:prSet/>
      <dgm:spPr/>
      <dgm:t>
        <a:bodyPr/>
        <a:lstStyle/>
        <a:p>
          <a:endParaRPr lang="en-GB"/>
        </a:p>
      </dgm:t>
    </dgm:pt>
    <dgm:pt modelId="{0F63FD48-A57E-4E5D-9C6D-5844A78551D4}" type="pres">
      <dgm:prSet presAssocID="{D611C767-07BE-4D68-AB46-EC060C94CCE5}" presName="linear" presStyleCnt="0">
        <dgm:presLayoutVars>
          <dgm:animLvl val="lvl"/>
          <dgm:resizeHandles val="exact"/>
        </dgm:presLayoutVars>
      </dgm:prSet>
      <dgm:spPr/>
    </dgm:pt>
    <dgm:pt modelId="{9A3D6431-9B26-432A-A6C1-6C0D0344ED6D}" type="pres">
      <dgm:prSet presAssocID="{8549B857-724B-403B-8351-DCC000B87315}" presName="parentText" presStyleLbl="node1" presStyleIdx="0" presStyleCnt="1" custLinFactNeighborY="-22">
        <dgm:presLayoutVars>
          <dgm:chMax val="0"/>
          <dgm:bulletEnabled val="1"/>
        </dgm:presLayoutVars>
      </dgm:prSet>
      <dgm:spPr/>
    </dgm:pt>
  </dgm:ptLst>
  <dgm:cxnLst>
    <dgm:cxn modelId="{F0367160-D444-41E9-99D6-F577033AF0D5}" type="presOf" srcId="{D611C767-07BE-4D68-AB46-EC060C94CCE5}" destId="{0F63FD48-A57E-4E5D-9C6D-5844A78551D4}" srcOrd="0" destOrd="0" presId="urn:microsoft.com/office/officeart/2005/8/layout/vList2"/>
    <dgm:cxn modelId="{985DEDDD-F141-43A3-A12D-A303F9FBD990}" type="presOf" srcId="{8549B857-724B-403B-8351-DCC000B87315}" destId="{9A3D6431-9B26-432A-A6C1-6C0D0344ED6D}" srcOrd="0" destOrd="0" presId="urn:microsoft.com/office/officeart/2005/8/layout/vList2"/>
    <dgm:cxn modelId="{C6442863-CC86-47F9-924B-FD75456966C6}" srcId="{D611C767-07BE-4D68-AB46-EC060C94CCE5}" destId="{8549B857-724B-403B-8351-DCC000B87315}" srcOrd="0" destOrd="0" parTransId="{3BFFE36A-9C50-4428-9769-823898274790}" sibTransId="{B9BEC598-DE8C-4282-973B-5FB400B69C12}"/>
    <dgm:cxn modelId="{DD5BE8AE-969F-430A-91E9-A444AC04690A}" type="presParOf" srcId="{0F63FD48-A57E-4E5D-9C6D-5844A78551D4}" destId="{9A3D6431-9B26-432A-A6C1-6C0D0344ED6D}" srcOrd="0" destOrd="0" presId="urn:microsoft.com/office/officeart/2005/8/layout/vList2"/>
  </dgm:cxnLst>
  <dgm:bg/>
  <dgm:whole/>
</dgm:dataModel>
</file>

<file path=ppt/diagrams/data5.xml><?xml version="1.0" encoding="utf-8"?>
<dgm:dataModel xmlns:dgm="http://schemas.openxmlformats.org/drawingml/2006/diagram" xmlns:a="http://schemas.openxmlformats.org/drawingml/2006/main">
  <dgm:ptLst>
    <dgm:pt modelId="{21F8DACB-27A3-4277-9FC4-685AC33D2B30}" type="doc">
      <dgm:prSet loTypeId="urn:microsoft.com/office/officeart/2005/8/layout/matrix3" loCatId="matrix" qsTypeId="urn:microsoft.com/office/officeart/2005/8/quickstyle/3d1" qsCatId="3D" csTypeId="urn:microsoft.com/office/officeart/2005/8/colors/colorful1" csCatId="colorful" phldr="1"/>
      <dgm:spPr/>
      <dgm:t>
        <a:bodyPr/>
        <a:lstStyle/>
        <a:p>
          <a:endParaRPr lang="en-GB"/>
        </a:p>
      </dgm:t>
    </dgm:pt>
    <dgm:pt modelId="{04888016-0264-491F-8029-68B7F596FF90}">
      <dgm:prSet custT="1"/>
      <dgm:spPr/>
      <dgm:t>
        <a:bodyPr/>
        <a:lstStyle/>
        <a:p>
          <a:pPr rtl="0"/>
          <a:r>
            <a:rPr lang="en-GB" sz="2400" b="1" i="1" dirty="0" smtClean="0"/>
            <a:t>Attractive Monthly Incentive </a:t>
          </a:r>
          <a:endParaRPr lang="en-GB" sz="2400" b="1" i="1" dirty="0"/>
        </a:p>
      </dgm:t>
    </dgm:pt>
    <dgm:pt modelId="{06A3E52F-CC00-427A-AE80-3DB782727140}" type="parTrans" cxnId="{B56F5DE5-631A-4EEE-9C18-9012893AA974}">
      <dgm:prSet/>
      <dgm:spPr/>
      <dgm:t>
        <a:bodyPr/>
        <a:lstStyle/>
        <a:p>
          <a:endParaRPr lang="en-GB"/>
        </a:p>
      </dgm:t>
    </dgm:pt>
    <dgm:pt modelId="{C6E456C1-99E6-4948-A80B-748D0FBD4E41}" type="sibTrans" cxnId="{B56F5DE5-631A-4EEE-9C18-9012893AA974}">
      <dgm:prSet/>
      <dgm:spPr/>
      <dgm:t>
        <a:bodyPr/>
        <a:lstStyle/>
        <a:p>
          <a:endParaRPr lang="en-GB"/>
        </a:p>
      </dgm:t>
    </dgm:pt>
    <dgm:pt modelId="{3A94D424-4B12-4F73-9C1B-7DB865D91567}">
      <dgm:prSet custT="1"/>
      <dgm:spPr/>
      <dgm:t>
        <a:bodyPr/>
        <a:lstStyle/>
        <a:p>
          <a:pPr rtl="0"/>
          <a:r>
            <a:rPr lang="en-GB" sz="2400" b="1" i="1" dirty="0" smtClean="0"/>
            <a:t>Priority</a:t>
          </a:r>
          <a:r>
            <a:rPr lang="en-GB" sz="2000" b="1" i="1" dirty="0" smtClean="0"/>
            <a:t> in  admission in PG Course – in </a:t>
          </a:r>
          <a:r>
            <a:rPr lang="en-GB" sz="2400" b="1" i="1" dirty="0" smtClean="0"/>
            <a:t>terms</a:t>
          </a:r>
          <a:r>
            <a:rPr lang="en-GB" sz="2000" b="1" i="1" dirty="0" smtClean="0"/>
            <a:t> of bonus marks for those serving in CRMC</a:t>
          </a:r>
          <a:endParaRPr lang="en-GB" sz="2000" dirty="0"/>
        </a:p>
      </dgm:t>
    </dgm:pt>
    <dgm:pt modelId="{DD6A2DCD-BFBA-4699-866C-820ED2C48592}" type="parTrans" cxnId="{903A13FC-DC28-4D83-BC4A-61474B316CD6}">
      <dgm:prSet/>
      <dgm:spPr/>
      <dgm:t>
        <a:bodyPr/>
        <a:lstStyle/>
        <a:p>
          <a:endParaRPr lang="en-GB"/>
        </a:p>
      </dgm:t>
    </dgm:pt>
    <dgm:pt modelId="{7916BB19-E7F9-4832-B60D-80D3A16F7E6E}" type="sibTrans" cxnId="{903A13FC-DC28-4D83-BC4A-61474B316CD6}">
      <dgm:prSet/>
      <dgm:spPr/>
      <dgm:t>
        <a:bodyPr/>
        <a:lstStyle/>
        <a:p>
          <a:endParaRPr lang="en-GB"/>
        </a:p>
      </dgm:t>
    </dgm:pt>
    <dgm:pt modelId="{CC196B06-DD1D-4C73-B2AF-810B7F6F229D}">
      <dgm:prSet/>
      <dgm:spPr/>
      <dgm:t>
        <a:bodyPr/>
        <a:lstStyle/>
        <a:p>
          <a:pPr rtl="0"/>
          <a:r>
            <a:rPr lang="en-GB" b="1" i="1" dirty="0" smtClean="0"/>
            <a:t>Retention of  government accommodation in urban areas for their family.</a:t>
          </a:r>
          <a:endParaRPr lang="en-GB" i="1" dirty="0"/>
        </a:p>
      </dgm:t>
    </dgm:pt>
    <dgm:pt modelId="{8977D10C-EC5C-459C-9830-8A57192D8772}" type="parTrans" cxnId="{2B0FF66C-BA43-418D-BAC1-5D0CE38E7AEB}">
      <dgm:prSet/>
      <dgm:spPr/>
      <dgm:t>
        <a:bodyPr/>
        <a:lstStyle/>
        <a:p>
          <a:endParaRPr lang="en-GB"/>
        </a:p>
      </dgm:t>
    </dgm:pt>
    <dgm:pt modelId="{2B0FB245-704F-42BD-894E-AD577C640C3B}" type="sibTrans" cxnId="{2B0FF66C-BA43-418D-BAC1-5D0CE38E7AEB}">
      <dgm:prSet/>
      <dgm:spPr/>
      <dgm:t>
        <a:bodyPr/>
        <a:lstStyle/>
        <a:p>
          <a:endParaRPr lang="en-GB"/>
        </a:p>
      </dgm:t>
    </dgm:pt>
    <dgm:pt modelId="{55694663-99C3-4319-B06B-6936FC223592}">
      <dgm:prSet/>
      <dgm:spPr/>
      <dgm:t>
        <a:bodyPr/>
        <a:lstStyle/>
        <a:p>
          <a:pPr rtl="0"/>
          <a:r>
            <a:rPr lang="en-GB" b="1" i="1" dirty="0" smtClean="0"/>
            <a:t>Assurance of posting in general area after the tenure is completed – transfer policy of the state government  does not apply to CRMC employees.</a:t>
          </a:r>
          <a:endParaRPr lang="en-GB" dirty="0"/>
        </a:p>
      </dgm:t>
    </dgm:pt>
    <dgm:pt modelId="{5532B0E5-7267-4882-8C31-0DB1F4B82901}" type="parTrans" cxnId="{24588709-5C2B-4B97-8AD4-E36FA4CB731D}">
      <dgm:prSet/>
      <dgm:spPr/>
      <dgm:t>
        <a:bodyPr/>
        <a:lstStyle/>
        <a:p>
          <a:endParaRPr lang="en-GB"/>
        </a:p>
      </dgm:t>
    </dgm:pt>
    <dgm:pt modelId="{2C9E2CC5-45DB-4752-B8A8-D90485D17390}" type="sibTrans" cxnId="{24588709-5C2B-4B97-8AD4-E36FA4CB731D}">
      <dgm:prSet/>
      <dgm:spPr/>
      <dgm:t>
        <a:bodyPr/>
        <a:lstStyle/>
        <a:p>
          <a:endParaRPr lang="en-GB"/>
        </a:p>
      </dgm:t>
    </dgm:pt>
    <dgm:pt modelId="{993D595B-967B-484A-9A41-E6F5F097EA8C}">
      <dgm:prSet/>
      <dgm:spPr/>
    </dgm:pt>
    <dgm:pt modelId="{99078B0F-A2A0-4678-9D35-2B16E93EFA96}" type="parTrans" cxnId="{6BC00102-9395-48C7-91A8-32F5265FDAEC}">
      <dgm:prSet/>
      <dgm:spPr/>
      <dgm:t>
        <a:bodyPr/>
        <a:lstStyle/>
        <a:p>
          <a:endParaRPr lang="en-GB"/>
        </a:p>
      </dgm:t>
    </dgm:pt>
    <dgm:pt modelId="{5ED11127-4779-4683-BA54-251F60F2654A}" type="sibTrans" cxnId="{6BC00102-9395-48C7-91A8-32F5265FDAEC}">
      <dgm:prSet/>
      <dgm:spPr/>
      <dgm:t>
        <a:bodyPr/>
        <a:lstStyle/>
        <a:p>
          <a:endParaRPr lang="en-GB"/>
        </a:p>
      </dgm:t>
    </dgm:pt>
    <dgm:pt modelId="{D2DF3B20-79B2-4E73-8F6C-8F09479FD486}">
      <dgm:prSet/>
      <dgm:spPr/>
      <dgm:t>
        <a:bodyPr/>
        <a:lstStyle/>
        <a:p>
          <a:pPr rtl="0"/>
          <a:endParaRPr lang="en-GB" dirty="0"/>
        </a:p>
      </dgm:t>
    </dgm:pt>
    <dgm:pt modelId="{07E94837-2058-4982-8912-B98F2440DF54}" type="parTrans" cxnId="{DBB0ED9E-C459-4586-80F4-7207F8128EAC}">
      <dgm:prSet/>
      <dgm:spPr/>
      <dgm:t>
        <a:bodyPr/>
        <a:lstStyle/>
        <a:p>
          <a:endParaRPr lang="en-GB"/>
        </a:p>
      </dgm:t>
    </dgm:pt>
    <dgm:pt modelId="{57D072CE-14BD-4491-862B-0A535D6C633C}" type="sibTrans" cxnId="{DBB0ED9E-C459-4586-80F4-7207F8128EAC}">
      <dgm:prSet/>
      <dgm:spPr/>
      <dgm:t>
        <a:bodyPr/>
        <a:lstStyle/>
        <a:p>
          <a:endParaRPr lang="en-GB"/>
        </a:p>
      </dgm:t>
    </dgm:pt>
    <dgm:pt modelId="{E07EB998-8DD7-4358-B302-AD6F79EB8AD5}">
      <dgm:prSet/>
      <dgm:spPr/>
      <dgm:t>
        <a:bodyPr/>
        <a:lstStyle/>
        <a:p>
          <a:pPr rtl="0"/>
          <a:endParaRPr lang="en-GB" dirty="0"/>
        </a:p>
      </dgm:t>
    </dgm:pt>
    <dgm:pt modelId="{20390F3A-3574-49CF-8AB3-6D9B0CDF685A}" type="parTrans" cxnId="{863860DE-472F-4518-8311-9820F5696874}">
      <dgm:prSet/>
      <dgm:spPr/>
      <dgm:t>
        <a:bodyPr/>
        <a:lstStyle/>
        <a:p>
          <a:endParaRPr lang="en-GB"/>
        </a:p>
      </dgm:t>
    </dgm:pt>
    <dgm:pt modelId="{E810026C-2E42-4A30-AB36-745472A6EF3F}" type="sibTrans" cxnId="{863860DE-472F-4518-8311-9820F5696874}">
      <dgm:prSet/>
      <dgm:spPr/>
      <dgm:t>
        <a:bodyPr/>
        <a:lstStyle/>
        <a:p>
          <a:endParaRPr lang="en-GB"/>
        </a:p>
      </dgm:t>
    </dgm:pt>
    <dgm:pt modelId="{19868666-084D-4FDC-8931-92DC3708F21F}">
      <dgm:prSet/>
      <dgm:spPr/>
      <dgm:t>
        <a:bodyPr/>
        <a:lstStyle/>
        <a:p>
          <a:pPr rtl="0"/>
          <a:endParaRPr lang="en-GB" dirty="0"/>
        </a:p>
      </dgm:t>
    </dgm:pt>
    <dgm:pt modelId="{0CBC4B07-9105-46D8-8B5B-1489F61993AC}" type="parTrans" cxnId="{3CD2DFB1-A6F2-4201-A193-85BDE0A8CBAC}">
      <dgm:prSet/>
      <dgm:spPr/>
      <dgm:t>
        <a:bodyPr/>
        <a:lstStyle/>
        <a:p>
          <a:endParaRPr lang="en-GB"/>
        </a:p>
      </dgm:t>
    </dgm:pt>
    <dgm:pt modelId="{76458B46-6C1B-46F3-A6C0-B4DC88E9790B}" type="sibTrans" cxnId="{3CD2DFB1-A6F2-4201-A193-85BDE0A8CBAC}">
      <dgm:prSet/>
      <dgm:spPr/>
      <dgm:t>
        <a:bodyPr/>
        <a:lstStyle/>
        <a:p>
          <a:endParaRPr lang="en-GB"/>
        </a:p>
      </dgm:t>
    </dgm:pt>
    <dgm:pt modelId="{61C093EC-D9F0-4F22-94A3-6C53C6F9A483}">
      <dgm:prSet/>
      <dgm:spPr/>
      <dgm:t>
        <a:bodyPr/>
        <a:lstStyle/>
        <a:p>
          <a:pPr rtl="0"/>
          <a:endParaRPr lang="en-GB" b="1" i="1" dirty="0"/>
        </a:p>
      </dgm:t>
    </dgm:pt>
    <dgm:pt modelId="{DA885BA2-1827-415C-9717-1BD90006CAB6}" type="parTrans" cxnId="{BB52DCC7-5200-480D-B25B-1FCADCA2835C}">
      <dgm:prSet/>
      <dgm:spPr/>
      <dgm:t>
        <a:bodyPr/>
        <a:lstStyle/>
        <a:p>
          <a:endParaRPr lang="en-GB"/>
        </a:p>
      </dgm:t>
    </dgm:pt>
    <dgm:pt modelId="{CB61F446-AA2B-48AD-8D62-3E02ACC6D50B}" type="sibTrans" cxnId="{BB52DCC7-5200-480D-B25B-1FCADCA2835C}">
      <dgm:prSet/>
      <dgm:spPr/>
      <dgm:t>
        <a:bodyPr/>
        <a:lstStyle/>
        <a:p>
          <a:endParaRPr lang="en-GB"/>
        </a:p>
      </dgm:t>
    </dgm:pt>
    <dgm:pt modelId="{CB936867-4327-464B-84D5-66AF0546E7BC}">
      <dgm:prSet/>
      <dgm:spPr/>
      <dgm:t>
        <a:bodyPr/>
        <a:lstStyle/>
        <a:p>
          <a:pPr rtl="0"/>
          <a:endParaRPr lang="en-GB" b="1" i="1" dirty="0"/>
        </a:p>
      </dgm:t>
    </dgm:pt>
    <dgm:pt modelId="{53B1DFDD-D3F0-4DAF-959D-E238097938F6}" type="parTrans" cxnId="{F6A718FB-4A20-4553-856C-E83C6C902269}">
      <dgm:prSet/>
      <dgm:spPr/>
      <dgm:t>
        <a:bodyPr/>
        <a:lstStyle/>
        <a:p>
          <a:endParaRPr lang="en-GB"/>
        </a:p>
      </dgm:t>
    </dgm:pt>
    <dgm:pt modelId="{6B098A57-D93B-484F-916D-436D99E03A51}" type="sibTrans" cxnId="{F6A718FB-4A20-4553-856C-E83C6C902269}">
      <dgm:prSet/>
      <dgm:spPr/>
      <dgm:t>
        <a:bodyPr/>
        <a:lstStyle/>
        <a:p>
          <a:endParaRPr lang="en-GB"/>
        </a:p>
      </dgm:t>
    </dgm:pt>
    <dgm:pt modelId="{84BE892C-6BB7-4133-9756-597A628BA6DB}">
      <dgm:prSet/>
      <dgm:spPr/>
      <dgm:t>
        <a:bodyPr/>
        <a:lstStyle/>
        <a:p>
          <a:pPr rtl="0"/>
          <a:endParaRPr lang="en-US" dirty="0"/>
        </a:p>
      </dgm:t>
    </dgm:pt>
    <dgm:pt modelId="{5508B513-33C0-48E9-87F5-E5A3C961ADBD}" type="parTrans" cxnId="{5C307953-071D-4492-9966-CB5B667C5D46}">
      <dgm:prSet/>
      <dgm:spPr/>
      <dgm:t>
        <a:bodyPr/>
        <a:lstStyle/>
        <a:p>
          <a:endParaRPr lang="en-GB"/>
        </a:p>
      </dgm:t>
    </dgm:pt>
    <dgm:pt modelId="{45F80364-680A-4A27-9F5D-D7EFFC27ED68}" type="sibTrans" cxnId="{5C307953-071D-4492-9966-CB5B667C5D46}">
      <dgm:prSet/>
      <dgm:spPr/>
      <dgm:t>
        <a:bodyPr/>
        <a:lstStyle/>
        <a:p>
          <a:endParaRPr lang="en-GB"/>
        </a:p>
      </dgm:t>
    </dgm:pt>
    <dgm:pt modelId="{D812B041-9F4D-41EF-BD02-CEC17C150F64}" type="pres">
      <dgm:prSet presAssocID="{21F8DACB-27A3-4277-9FC4-685AC33D2B30}" presName="matrix" presStyleCnt="0">
        <dgm:presLayoutVars>
          <dgm:chMax val="1"/>
          <dgm:dir/>
          <dgm:resizeHandles val="exact"/>
        </dgm:presLayoutVars>
      </dgm:prSet>
      <dgm:spPr/>
    </dgm:pt>
    <dgm:pt modelId="{095C53D4-2BAD-4509-AD5C-92A7B3F7DAD5}" type="pres">
      <dgm:prSet presAssocID="{21F8DACB-27A3-4277-9FC4-685AC33D2B30}" presName="diamond" presStyleLbl="bgShp" presStyleIdx="0" presStyleCnt="1"/>
      <dgm:spPr/>
    </dgm:pt>
    <dgm:pt modelId="{2271B076-8E63-489C-966D-CEB9BB2A095C}" type="pres">
      <dgm:prSet presAssocID="{21F8DACB-27A3-4277-9FC4-685AC33D2B30}" presName="quad1" presStyleLbl="node1" presStyleIdx="0" presStyleCnt="4" custScaleX="138856" custScaleY="109270" custLinFactNeighborX="-32873" custLinFactNeighborY="0">
        <dgm:presLayoutVars>
          <dgm:chMax val="0"/>
          <dgm:chPref val="0"/>
          <dgm:bulletEnabled val="1"/>
        </dgm:presLayoutVars>
      </dgm:prSet>
      <dgm:spPr/>
    </dgm:pt>
    <dgm:pt modelId="{96AFD456-6D36-4FE8-A997-B948EA22016C}" type="pres">
      <dgm:prSet presAssocID="{21F8DACB-27A3-4277-9FC4-685AC33D2B30}" presName="quad2" presStyleLbl="node1" presStyleIdx="1" presStyleCnt="4" custScaleX="143260" custScaleY="113149" custLinFactNeighborX="12853" custLinFactNeighborY="-1348">
        <dgm:presLayoutVars>
          <dgm:chMax val="0"/>
          <dgm:chPref val="0"/>
          <dgm:bulletEnabled val="1"/>
        </dgm:presLayoutVars>
      </dgm:prSet>
      <dgm:spPr/>
    </dgm:pt>
    <dgm:pt modelId="{3AD4AC73-9DF1-46AD-BEDA-4DEDFD1EED9D}" type="pres">
      <dgm:prSet presAssocID="{21F8DACB-27A3-4277-9FC4-685AC33D2B30}" presName="quad3" presStyleLbl="node1" presStyleIdx="2" presStyleCnt="4" custScaleX="145431" custScaleY="107692" custLinFactNeighborX="-32873" custLinFactNeighborY="13149">
        <dgm:presLayoutVars>
          <dgm:chMax val="0"/>
          <dgm:chPref val="0"/>
          <dgm:bulletEnabled val="1"/>
        </dgm:presLayoutVars>
      </dgm:prSet>
      <dgm:spPr/>
    </dgm:pt>
    <dgm:pt modelId="{6F3E5259-55DB-44AA-B680-887E92A64C22}" type="pres">
      <dgm:prSet presAssocID="{21F8DACB-27A3-4277-9FC4-685AC33D2B30}" presName="quad4" presStyleLbl="node1" presStyleIdx="3" presStyleCnt="4" custScaleX="138856" custScaleY="109270" custLinFactNeighborX="17226" custLinFactNeighborY="10651">
        <dgm:presLayoutVars>
          <dgm:chMax val="0"/>
          <dgm:chPref val="0"/>
          <dgm:bulletEnabled val="1"/>
        </dgm:presLayoutVars>
      </dgm:prSet>
      <dgm:spPr/>
    </dgm:pt>
  </dgm:ptLst>
  <dgm:cxnLst>
    <dgm:cxn modelId="{B56F5DE5-631A-4EEE-9C18-9012893AA974}" srcId="{21F8DACB-27A3-4277-9FC4-685AC33D2B30}" destId="{04888016-0264-491F-8029-68B7F596FF90}" srcOrd="0" destOrd="0" parTransId="{06A3E52F-CC00-427A-AE80-3DB782727140}" sibTransId="{C6E456C1-99E6-4948-A80B-748D0FBD4E41}"/>
    <dgm:cxn modelId="{4429B118-2BDE-4112-8FAC-D651FD15585E}" type="presOf" srcId="{04888016-0264-491F-8029-68B7F596FF90}" destId="{2271B076-8E63-489C-966D-CEB9BB2A095C}" srcOrd="0" destOrd="0" presId="urn:microsoft.com/office/officeart/2005/8/layout/matrix3"/>
    <dgm:cxn modelId="{2CA92E79-D003-4D0D-998E-32E1D68CE26A}" type="presOf" srcId="{21F8DACB-27A3-4277-9FC4-685AC33D2B30}" destId="{D812B041-9F4D-41EF-BD02-CEC17C150F64}" srcOrd="0" destOrd="0" presId="urn:microsoft.com/office/officeart/2005/8/layout/matrix3"/>
    <dgm:cxn modelId="{9135AC9A-B401-483F-A39D-A2877EFC8794}" type="presOf" srcId="{CC196B06-DD1D-4C73-B2AF-810B7F6F229D}" destId="{3AD4AC73-9DF1-46AD-BEDA-4DEDFD1EED9D}" srcOrd="0" destOrd="0" presId="urn:microsoft.com/office/officeart/2005/8/layout/matrix3"/>
    <dgm:cxn modelId="{2B0FF66C-BA43-418D-BAC1-5D0CE38E7AEB}" srcId="{21F8DACB-27A3-4277-9FC4-685AC33D2B30}" destId="{CC196B06-DD1D-4C73-B2AF-810B7F6F229D}" srcOrd="2" destOrd="0" parTransId="{8977D10C-EC5C-459C-9830-8A57192D8772}" sibTransId="{2B0FB245-704F-42BD-894E-AD577C640C3B}"/>
    <dgm:cxn modelId="{903A13FC-DC28-4D83-BC4A-61474B316CD6}" srcId="{21F8DACB-27A3-4277-9FC4-685AC33D2B30}" destId="{3A94D424-4B12-4F73-9C1B-7DB865D91567}" srcOrd="1" destOrd="0" parTransId="{DD6A2DCD-BFBA-4699-866C-820ED2C48592}" sibTransId="{7916BB19-E7F9-4832-B60D-80D3A16F7E6E}"/>
    <dgm:cxn modelId="{5C307953-071D-4492-9966-CB5B667C5D46}" srcId="{21F8DACB-27A3-4277-9FC4-685AC33D2B30}" destId="{84BE892C-6BB7-4133-9756-597A628BA6DB}" srcOrd="10" destOrd="0" parTransId="{5508B513-33C0-48E9-87F5-E5A3C961ADBD}" sibTransId="{45F80364-680A-4A27-9F5D-D7EFFC27ED68}"/>
    <dgm:cxn modelId="{F6A718FB-4A20-4553-856C-E83C6C902269}" srcId="{21F8DACB-27A3-4277-9FC4-685AC33D2B30}" destId="{CB936867-4327-464B-84D5-66AF0546E7BC}" srcOrd="9" destOrd="0" parTransId="{53B1DFDD-D3F0-4DAF-959D-E238097938F6}" sibTransId="{6B098A57-D93B-484F-916D-436D99E03A51}"/>
    <dgm:cxn modelId="{863860DE-472F-4518-8311-9820F5696874}" srcId="{21F8DACB-27A3-4277-9FC4-685AC33D2B30}" destId="{E07EB998-8DD7-4358-B302-AD6F79EB8AD5}" srcOrd="6" destOrd="0" parTransId="{20390F3A-3574-49CF-8AB3-6D9B0CDF685A}" sibTransId="{E810026C-2E42-4A30-AB36-745472A6EF3F}"/>
    <dgm:cxn modelId="{3CD2DFB1-A6F2-4201-A193-85BDE0A8CBAC}" srcId="{21F8DACB-27A3-4277-9FC4-685AC33D2B30}" destId="{19868666-084D-4FDC-8931-92DC3708F21F}" srcOrd="7" destOrd="0" parTransId="{0CBC4B07-9105-46D8-8B5B-1489F61993AC}" sibTransId="{76458B46-6C1B-46F3-A6C0-B4DC88E9790B}"/>
    <dgm:cxn modelId="{24588709-5C2B-4B97-8AD4-E36FA4CB731D}" srcId="{21F8DACB-27A3-4277-9FC4-685AC33D2B30}" destId="{55694663-99C3-4319-B06B-6936FC223592}" srcOrd="3" destOrd="0" parTransId="{5532B0E5-7267-4882-8C31-0DB1F4B82901}" sibTransId="{2C9E2CC5-45DB-4752-B8A8-D90485D17390}"/>
    <dgm:cxn modelId="{DBB0ED9E-C459-4586-80F4-7207F8128EAC}" srcId="{21F8DACB-27A3-4277-9FC4-685AC33D2B30}" destId="{D2DF3B20-79B2-4E73-8F6C-8F09479FD486}" srcOrd="5" destOrd="0" parTransId="{07E94837-2058-4982-8912-B98F2440DF54}" sibTransId="{57D072CE-14BD-4491-862B-0A535D6C633C}"/>
    <dgm:cxn modelId="{6BC00102-9395-48C7-91A8-32F5265FDAEC}" srcId="{21F8DACB-27A3-4277-9FC4-685AC33D2B30}" destId="{993D595B-967B-484A-9A41-E6F5F097EA8C}" srcOrd="4" destOrd="0" parTransId="{99078B0F-A2A0-4678-9D35-2B16E93EFA96}" sibTransId="{5ED11127-4779-4683-BA54-251F60F2654A}"/>
    <dgm:cxn modelId="{DD2CB0A9-2FF5-42D8-8617-36E31709F0E3}" type="presOf" srcId="{55694663-99C3-4319-B06B-6936FC223592}" destId="{6F3E5259-55DB-44AA-B680-887E92A64C22}" srcOrd="0" destOrd="0" presId="urn:microsoft.com/office/officeart/2005/8/layout/matrix3"/>
    <dgm:cxn modelId="{3D4A0FD9-66B8-40FB-8037-F23CE546D528}" type="presOf" srcId="{3A94D424-4B12-4F73-9C1B-7DB865D91567}" destId="{96AFD456-6D36-4FE8-A997-B948EA22016C}" srcOrd="0" destOrd="0" presId="urn:microsoft.com/office/officeart/2005/8/layout/matrix3"/>
    <dgm:cxn modelId="{BB52DCC7-5200-480D-B25B-1FCADCA2835C}" srcId="{21F8DACB-27A3-4277-9FC4-685AC33D2B30}" destId="{61C093EC-D9F0-4F22-94A3-6C53C6F9A483}" srcOrd="8" destOrd="0" parTransId="{DA885BA2-1827-415C-9717-1BD90006CAB6}" sibTransId="{CB61F446-AA2B-48AD-8D62-3E02ACC6D50B}"/>
    <dgm:cxn modelId="{D5E1262E-820D-44AA-A9C7-229F80344B42}" type="presParOf" srcId="{D812B041-9F4D-41EF-BD02-CEC17C150F64}" destId="{095C53D4-2BAD-4509-AD5C-92A7B3F7DAD5}" srcOrd="0" destOrd="0" presId="urn:microsoft.com/office/officeart/2005/8/layout/matrix3"/>
    <dgm:cxn modelId="{694C005A-5680-47A0-BFBF-D8EF71C4BBCE}" type="presParOf" srcId="{D812B041-9F4D-41EF-BD02-CEC17C150F64}" destId="{2271B076-8E63-489C-966D-CEB9BB2A095C}" srcOrd="1" destOrd="0" presId="urn:microsoft.com/office/officeart/2005/8/layout/matrix3"/>
    <dgm:cxn modelId="{532AE7A3-3126-4908-9280-14C20D36E32A}" type="presParOf" srcId="{D812B041-9F4D-41EF-BD02-CEC17C150F64}" destId="{96AFD456-6D36-4FE8-A997-B948EA22016C}" srcOrd="2" destOrd="0" presId="urn:microsoft.com/office/officeart/2005/8/layout/matrix3"/>
    <dgm:cxn modelId="{5E336818-9686-4270-9805-797EF1C20F77}" type="presParOf" srcId="{D812B041-9F4D-41EF-BD02-CEC17C150F64}" destId="{3AD4AC73-9DF1-46AD-BEDA-4DEDFD1EED9D}" srcOrd="3" destOrd="0" presId="urn:microsoft.com/office/officeart/2005/8/layout/matrix3"/>
    <dgm:cxn modelId="{82479669-FB93-4AE2-B2E2-C9191C1F9967}" type="presParOf" srcId="{D812B041-9F4D-41EF-BD02-CEC17C150F64}" destId="{6F3E5259-55DB-44AA-B680-887E92A64C22}" srcOrd="4" destOrd="0" presId="urn:microsoft.com/office/officeart/2005/8/layout/matrix3"/>
  </dgm:cxnLst>
  <dgm:bg/>
  <dgm:whole/>
</dgm:dataModel>
</file>

<file path=ppt/diagrams/data6.xml><?xml version="1.0" encoding="utf-8"?>
<dgm:dataModel xmlns:dgm="http://schemas.openxmlformats.org/drawingml/2006/diagram" xmlns:a="http://schemas.openxmlformats.org/drawingml/2006/main">
  <dgm:ptLst>
    <dgm:pt modelId="{4B666C8B-4419-4423-94C4-38DF73C79A17}"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GB"/>
        </a:p>
      </dgm:t>
    </dgm:pt>
    <dgm:pt modelId="{2355B4CE-60F3-458D-9B63-05D800CE1435}">
      <dgm:prSet/>
      <dgm:spPr/>
      <dgm:t>
        <a:bodyPr/>
        <a:lstStyle/>
        <a:p>
          <a:pPr algn="ctr" rtl="0"/>
          <a:r>
            <a:rPr lang="en-GB" dirty="0" smtClean="0"/>
            <a:t>Incentives</a:t>
          </a:r>
          <a:endParaRPr lang="en-GB" dirty="0"/>
        </a:p>
      </dgm:t>
    </dgm:pt>
    <dgm:pt modelId="{4C5DCDA9-0557-41EB-86A4-EC973F2EFC48}" type="parTrans" cxnId="{D5B26FDD-8017-40B1-9B79-A3B7CCA34787}">
      <dgm:prSet/>
      <dgm:spPr/>
      <dgm:t>
        <a:bodyPr/>
        <a:lstStyle/>
        <a:p>
          <a:endParaRPr lang="en-GB"/>
        </a:p>
      </dgm:t>
    </dgm:pt>
    <dgm:pt modelId="{883DBF64-6015-4134-ABE8-9948A35EC46C}" type="sibTrans" cxnId="{D5B26FDD-8017-40B1-9B79-A3B7CCA34787}">
      <dgm:prSet/>
      <dgm:spPr/>
      <dgm:t>
        <a:bodyPr/>
        <a:lstStyle/>
        <a:p>
          <a:endParaRPr lang="en-GB"/>
        </a:p>
      </dgm:t>
    </dgm:pt>
    <dgm:pt modelId="{3FD800BD-C885-4EF2-98D9-AC1C95C0FFE3}" type="pres">
      <dgm:prSet presAssocID="{4B666C8B-4419-4423-94C4-38DF73C79A17}" presName="linear" presStyleCnt="0">
        <dgm:presLayoutVars>
          <dgm:animLvl val="lvl"/>
          <dgm:resizeHandles val="exact"/>
        </dgm:presLayoutVars>
      </dgm:prSet>
      <dgm:spPr/>
    </dgm:pt>
    <dgm:pt modelId="{B04FAFA7-4535-4F4B-B5D6-A299D5693FC6}" type="pres">
      <dgm:prSet presAssocID="{2355B4CE-60F3-458D-9B63-05D800CE1435}" presName="parentText" presStyleLbl="node1" presStyleIdx="0" presStyleCnt="1">
        <dgm:presLayoutVars>
          <dgm:chMax val="0"/>
          <dgm:bulletEnabled val="1"/>
        </dgm:presLayoutVars>
      </dgm:prSet>
      <dgm:spPr/>
      <dgm:t>
        <a:bodyPr/>
        <a:lstStyle/>
        <a:p>
          <a:endParaRPr lang="en-GB"/>
        </a:p>
      </dgm:t>
    </dgm:pt>
  </dgm:ptLst>
  <dgm:cxnLst>
    <dgm:cxn modelId="{D5B26FDD-8017-40B1-9B79-A3B7CCA34787}" srcId="{4B666C8B-4419-4423-94C4-38DF73C79A17}" destId="{2355B4CE-60F3-458D-9B63-05D800CE1435}" srcOrd="0" destOrd="0" parTransId="{4C5DCDA9-0557-41EB-86A4-EC973F2EFC48}" sibTransId="{883DBF64-6015-4134-ABE8-9948A35EC46C}"/>
    <dgm:cxn modelId="{3E162AF8-5E2C-4CBA-A8E8-11CB68A6D6EF}" type="presOf" srcId="{4B666C8B-4419-4423-94C4-38DF73C79A17}" destId="{3FD800BD-C885-4EF2-98D9-AC1C95C0FFE3}" srcOrd="0" destOrd="0" presId="urn:microsoft.com/office/officeart/2005/8/layout/vList2"/>
    <dgm:cxn modelId="{B6EDE51D-886C-4BF1-9CA1-86817E7BAA97}" type="presOf" srcId="{2355B4CE-60F3-458D-9B63-05D800CE1435}" destId="{B04FAFA7-4535-4F4B-B5D6-A299D5693FC6}" srcOrd="0" destOrd="0" presId="urn:microsoft.com/office/officeart/2005/8/layout/vList2"/>
    <dgm:cxn modelId="{47C314A6-F9B2-4F01-A99E-6A17C324FB5B}" type="presParOf" srcId="{3FD800BD-C885-4EF2-98D9-AC1C95C0FFE3}" destId="{B04FAFA7-4535-4F4B-B5D6-A299D5693FC6}" srcOrd="0" destOrd="0" presId="urn:microsoft.com/office/officeart/2005/8/layout/vList2"/>
  </dgm:cxnLst>
  <dgm:bg/>
  <dgm:whole/>
</dgm:dataModel>
</file>

<file path=ppt/diagrams/data7.xml><?xml version="1.0" encoding="utf-8"?>
<dgm:dataModel xmlns:dgm="http://schemas.openxmlformats.org/drawingml/2006/diagram" xmlns:a="http://schemas.openxmlformats.org/drawingml/2006/main">
  <dgm:ptLst>
    <dgm:pt modelId="{F4AE88AC-3460-44FE-8817-EE3F6AD06DA6}" type="doc">
      <dgm:prSet loTypeId="urn:microsoft.com/office/officeart/2005/8/layout/vList2" loCatId="list" qsTypeId="urn:microsoft.com/office/officeart/2005/8/quickstyle/3d1" qsCatId="3D" csTypeId="urn:microsoft.com/office/officeart/2005/8/colors/accent1_2" csCatId="accent1"/>
      <dgm:spPr/>
      <dgm:t>
        <a:bodyPr/>
        <a:lstStyle/>
        <a:p>
          <a:endParaRPr lang="en-GB"/>
        </a:p>
      </dgm:t>
    </dgm:pt>
    <dgm:pt modelId="{443656E7-5C5C-41A6-81A5-2D77E6CED634}">
      <dgm:prSet custT="1"/>
      <dgm:spPr/>
      <dgm:t>
        <a:bodyPr/>
        <a:lstStyle/>
        <a:p>
          <a:pPr algn="ctr" rtl="0"/>
          <a:r>
            <a:rPr lang="en-US" sz="3600" dirty="0" smtClean="0"/>
            <a:t>Staff Under CRMC </a:t>
          </a:r>
          <a:endParaRPr lang="en-US" sz="3600" dirty="0"/>
        </a:p>
      </dgm:t>
    </dgm:pt>
    <dgm:pt modelId="{748205D1-D5CA-4AB1-A3A2-792293BAF506}" type="parTrans" cxnId="{D0A67A23-21BB-4C2D-9CFF-7EDEE9778EE4}">
      <dgm:prSet/>
      <dgm:spPr/>
      <dgm:t>
        <a:bodyPr/>
        <a:lstStyle/>
        <a:p>
          <a:endParaRPr lang="en-GB"/>
        </a:p>
      </dgm:t>
    </dgm:pt>
    <dgm:pt modelId="{0896548C-19D7-4A36-9FBF-D76D1D457CCB}" type="sibTrans" cxnId="{D0A67A23-21BB-4C2D-9CFF-7EDEE9778EE4}">
      <dgm:prSet/>
      <dgm:spPr/>
      <dgm:t>
        <a:bodyPr/>
        <a:lstStyle/>
        <a:p>
          <a:endParaRPr lang="en-GB"/>
        </a:p>
      </dgm:t>
    </dgm:pt>
    <dgm:pt modelId="{D5F90082-E38F-4BD2-A38F-B53FC76DC5E9}" type="pres">
      <dgm:prSet presAssocID="{F4AE88AC-3460-44FE-8817-EE3F6AD06DA6}" presName="linear" presStyleCnt="0">
        <dgm:presLayoutVars>
          <dgm:animLvl val="lvl"/>
          <dgm:resizeHandles val="exact"/>
        </dgm:presLayoutVars>
      </dgm:prSet>
      <dgm:spPr/>
    </dgm:pt>
    <dgm:pt modelId="{6E3B4998-D6CF-419E-9090-8F9180FC601C}" type="pres">
      <dgm:prSet presAssocID="{443656E7-5C5C-41A6-81A5-2D77E6CED634}" presName="parentText" presStyleLbl="node1" presStyleIdx="0" presStyleCnt="1">
        <dgm:presLayoutVars>
          <dgm:chMax val="0"/>
          <dgm:bulletEnabled val="1"/>
        </dgm:presLayoutVars>
      </dgm:prSet>
      <dgm:spPr/>
    </dgm:pt>
  </dgm:ptLst>
  <dgm:cxnLst>
    <dgm:cxn modelId="{9A17FC84-AB5A-4CF5-86B4-72878CC7F4FE}" type="presOf" srcId="{443656E7-5C5C-41A6-81A5-2D77E6CED634}" destId="{6E3B4998-D6CF-419E-9090-8F9180FC601C}" srcOrd="0" destOrd="0" presId="urn:microsoft.com/office/officeart/2005/8/layout/vList2"/>
    <dgm:cxn modelId="{0ED9B888-AB40-42F1-A0CC-DF5B397A1CF8}" type="presOf" srcId="{F4AE88AC-3460-44FE-8817-EE3F6AD06DA6}" destId="{D5F90082-E38F-4BD2-A38F-B53FC76DC5E9}" srcOrd="0" destOrd="0" presId="urn:microsoft.com/office/officeart/2005/8/layout/vList2"/>
    <dgm:cxn modelId="{D0A67A23-21BB-4C2D-9CFF-7EDEE9778EE4}" srcId="{F4AE88AC-3460-44FE-8817-EE3F6AD06DA6}" destId="{443656E7-5C5C-41A6-81A5-2D77E6CED634}" srcOrd="0" destOrd="0" parTransId="{748205D1-D5CA-4AB1-A3A2-792293BAF506}" sibTransId="{0896548C-19D7-4A36-9FBF-D76D1D457CCB}"/>
    <dgm:cxn modelId="{0B78D841-D3D2-4A3B-B635-5EF90100CCB9}" type="presParOf" srcId="{D5F90082-E38F-4BD2-A38F-B53FC76DC5E9}" destId="{6E3B4998-D6CF-419E-9090-8F9180FC601C}" srcOrd="0" destOrd="0" presId="urn:microsoft.com/office/officeart/2005/8/layout/vList2"/>
  </dgm:cxnLst>
  <dgm:bg/>
  <dgm:whole/>
</dgm:dataModel>
</file>

<file path=ppt/diagrams/data8.xml><?xml version="1.0" encoding="utf-8"?>
<dgm:dataModel xmlns:dgm="http://schemas.openxmlformats.org/drawingml/2006/diagram" xmlns:a="http://schemas.openxmlformats.org/drawingml/2006/main">
  <dgm:ptLst>
    <dgm:pt modelId="{3C8C40CF-2B74-411F-9241-EB48AEB897E3}" type="doc">
      <dgm:prSet loTypeId="urn:microsoft.com/office/officeart/2005/8/layout/vList2" loCatId="list" qsTypeId="urn:microsoft.com/office/officeart/2005/8/quickstyle/3d1" qsCatId="3D" csTypeId="urn:microsoft.com/office/officeart/2005/8/colors/accent1_2" csCatId="accent1"/>
      <dgm:spPr/>
      <dgm:t>
        <a:bodyPr/>
        <a:lstStyle/>
        <a:p>
          <a:endParaRPr lang="en-GB"/>
        </a:p>
      </dgm:t>
    </dgm:pt>
    <dgm:pt modelId="{4DEF7AB1-1AC1-4E7C-9C06-A802678E3572}">
      <dgm:prSet custT="1"/>
      <dgm:spPr/>
      <dgm:t>
        <a:bodyPr/>
        <a:lstStyle/>
        <a:p>
          <a:pPr algn="ctr" rtl="0"/>
          <a:r>
            <a:rPr lang="en-US" sz="2800" b="1" dirty="0" smtClean="0"/>
            <a:t>Change in Service Delivery in District Hospital &amp; CHC </a:t>
          </a:r>
          <a:br>
            <a:rPr lang="en-US" sz="2800" b="1" dirty="0" smtClean="0"/>
          </a:br>
          <a:endParaRPr lang="en-US" sz="2800" b="1" dirty="0"/>
        </a:p>
      </dgm:t>
    </dgm:pt>
    <dgm:pt modelId="{16385852-2D6D-4873-80B5-F3F3639066CB}" type="parTrans" cxnId="{D72389BB-525D-422A-A39F-2ADFB8BB74FD}">
      <dgm:prSet/>
      <dgm:spPr/>
      <dgm:t>
        <a:bodyPr/>
        <a:lstStyle/>
        <a:p>
          <a:endParaRPr lang="en-GB"/>
        </a:p>
      </dgm:t>
    </dgm:pt>
    <dgm:pt modelId="{64F65727-10BA-4E05-8FB8-10FB9EF36E38}" type="sibTrans" cxnId="{D72389BB-525D-422A-A39F-2ADFB8BB74FD}">
      <dgm:prSet/>
      <dgm:spPr/>
      <dgm:t>
        <a:bodyPr/>
        <a:lstStyle/>
        <a:p>
          <a:endParaRPr lang="en-GB"/>
        </a:p>
      </dgm:t>
    </dgm:pt>
    <dgm:pt modelId="{6F91FE57-E339-47C1-9D82-6D44937A8C37}" type="pres">
      <dgm:prSet presAssocID="{3C8C40CF-2B74-411F-9241-EB48AEB897E3}" presName="linear" presStyleCnt="0">
        <dgm:presLayoutVars>
          <dgm:animLvl val="lvl"/>
          <dgm:resizeHandles val="exact"/>
        </dgm:presLayoutVars>
      </dgm:prSet>
      <dgm:spPr/>
    </dgm:pt>
    <dgm:pt modelId="{4CAEEFF6-BA18-464C-BE1F-18BC6FEE8E2A}" type="pres">
      <dgm:prSet presAssocID="{4DEF7AB1-1AC1-4E7C-9C06-A802678E3572}" presName="parentText" presStyleLbl="node1" presStyleIdx="0" presStyleCnt="1">
        <dgm:presLayoutVars>
          <dgm:chMax val="0"/>
          <dgm:bulletEnabled val="1"/>
        </dgm:presLayoutVars>
      </dgm:prSet>
      <dgm:spPr/>
    </dgm:pt>
  </dgm:ptLst>
  <dgm:cxnLst>
    <dgm:cxn modelId="{10538A9F-F0E3-44B8-A013-401A70398423}" type="presOf" srcId="{3C8C40CF-2B74-411F-9241-EB48AEB897E3}" destId="{6F91FE57-E339-47C1-9D82-6D44937A8C37}" srcOrd="0" destOrd="0" presId="urn:microsoft.com/office/officeart/2005/8/layout/vList2"/>
    <dgm:cxn modelId="{D72389BB-525D-422A-A39F-2ADFB8BB74FD}" srcId="{3C8C40CF-2B74-411F-9241-EB48AEB897E3}" destId="{4DEF7AB1-1AC1-4E7C-9C06-A802678E3572}" srcOrd="0" destOrd="0" parTransId="{16385852-2D6D-4873-80B5-F3F3639066CB}" sibTransId="{64F65727-10BA-4E05-8FB8-10FB9EF36E38}"/>
    <dgm:cxn modelId="{2394FBB6-3A28-4952-85D4-AFCB4DDB217E}" type="presOf" srcId="{4DEF7AB1-1AC1-4E7C-9C06-A802678E3572}" destId="{4CAEEFF6-BA18-464C-BE1F-18BC6FEE8E2A}" srcOrd="0" destOrd="0" presId="urn:microsoft.com/office/officeart/2005/8/layout/vList2"/>
    <dgm:cxn modelId="{F70DAAE5-B14A-4351-AAF7-25A05C16E2E2}" type="presParOf" srcId="{6F91FE57-E339-47C1-9D82-6D44937A8C37}" destId="{4CAEEFF6-BA18-464C-BE1F-18BC6FEE8E2A}" srcOrd="0" destOrd="0" presId="urn:microsoft.com/office/officeart/2005/8/layout/vList2"/>
  </dgm:cxnLst>
  <dgm:bg/>
  <dgm:whole/>
</dgm:dataModel>
</file>

<file path=ppt/diagrams/data9.xml><?xml version="1.0" encoding="utf-8"?>
<dgm:dataModel xmlns:dgm="http://schemas.openxmlformats.org/drawingml/2006/diagram" xmlns:a="http://schemas.openxmlformats.org/drawingml/2006/main">
  <dgm:ptLst>
    <dgm:pt modelId="{E831B152-D0E2-450C-AAF3-AE9D982452BB}"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en-GB"/>
        </a:p>
      </dgm:t>
    </dgm:pt>
    <dgm:pt modelId="{5797C770-DA34-4CC8-8FEC-0FAC88DE944D}">
      <dgm:prSet custT="1"/>
      <dgm:spPr/>
      <dgm:t>
        <a:bodyPr/>
        <a:lstStyle/>
        <a:p>
          <a:pPr algn="ctr" rtl="0"/>
          <a:r>
            <a:rPr lang="en-US" sz="3200" b="1" dirty="0" smtClean="0"/>
            <a:t>Change in Service Delivery in PHCs</a:t>
          </a:r>
          <a:endParaRPr lang="en-US" sz="3200" b="1" dirty="0"/>
        </a:p>
      </dgm:t>
    </dgm:pt>
    <dgm:pt modelId="{CC909E72-7A2E-48DC-BC0B-1C2728B99A65}" type="parTrans" cxnId="{CBC58DC5-CC3A-40B5-880B-C8FB6D91EA61}">
      <dgm:prSet/>
      <dgm:spPr/>
      <dgm:t>
        <a:bodyPr/>
        <a:lstStyle/>
        <a:p>
          <a:endParaRPr lang="en-GB"/>
        </a:p>
      </dgm:t>
    </dgm:pt>
    <dgm:pt modelId="{1A455E49-63CC-45A2-9E0C-CDC1D5A85D99}" type="sibTrans" cxnId="{CBC58DC5-CC3A-40B5-880B-C8FB6D91EA61}">
      <dgm:prSet/>
      <dgm:spPr/>
      <dgm:t>
        <a:bodyPr/>
        <a:lstStyle/>
        <a:p>
          <a:endParaRPr lang="en-GB"/>
        </a:p>
      </dgm:t>
    </dgm:pt>
    <dgm:pt modelId="{105491E3-928C-4E33-9D2B-8E4F9023B4AD}" type="pres">
      <dgm:prSet presAssocID="{E831B152-D0E2-450C-AAF3-AE9D982452BB}" presName="linear" presStyleCnt="0">
        <dgm:presLayoutVars>
          <dgm:animLvl val="lvl"/>
          <dgm:resizeHandles val="exact"/>
        </dgm:presLayoutVars>
      </dgm:prSet>
      <dgm:spPr/>
    </dgm:pt>
    <dgm:pt modelId="{8E8F7A57-297E-4D11-827F-B17DC8DB4DD3}" type="pres">
      <dgm:prSet presAssocID="{5797C770-DA34-4CC8-8FEC-0FAC88DE944D}" presName="parentText" presStyleLbl="node1" presStyleIdx="0" presStyleCnt="1">
        <dgm:presLayoutVars>
          <dgm:chMax val="0"/>
          <dgm:bulletEnabled val="1"/>
        </dgm:presLayoutVars>
      </dgm:prSet>
      <dgm:spPr/>
      <dgm:t>
        <a:bodyPr/>
        <a:lstStyle/>
        <a:p>
          <a:endParaRPr lang="en-GB"/>
        </a:p>
      </dgm:t>
    </dgm:pt>
  </dgm:ptLst>
  <dgm:cxnLst>
    <dgm:cxn modelId="{CBC58DC5-CC3A-40B5-880B-C8FB6D91EA61}" srcId="{E831B152-D0E2-450C-AAF3-AE9D982452BB}" destId="{5797C770-DA34-4CC8-8FEC-0FAC88DE944D}" srcOrd="0" destOrd="0" parTransId="{CC909E72-7A2E-48DC-BC0B-1C2728B99A65}" sibTransId="{1A455E49-63CC-45A2-9E0C-CDC1D5A85D99}"/>
    <dgm:cxn modelId="{52A22A5B-3C47-4899-B99B-EC87F67F4203}" type="presOf" srcId="{E831B152-D0E2-450C-AAF3-AE9D982452BB}" destId="{105491E3-928C-4E33-9D2B-8E4F9023B4AD}" srcOrd="0" destOrd="0" presId="urn:microsoft.com/office/officeart/2005/8/layout/vList2"/>
    <dgm:cxn modelId="{23E8F0B9-9881-4928-8462-44F9A04FFB62}" type="presOf" srcId="{5797C770-DA34-4CC8-8FEC-0FAC88DE944D}" destId="{8E8F7A57-297E-4D11-827F-B17DC8DB4DD3}" srcOrd="0" destOrd="0" presId="urn:microsoft.com/office/officeart/2005/8/layout/vList2"/>
    <dgm:cxn modelId="{8D70A8F7-561A-4062-B833-6C114D30FCB2}" type="presParOf" srcId="{105491E3-928C-4E33-9D2B-8E4F9023B4AD}" destId="{8E8F7A57-297E-4D11-827F-B17DC8DB4DD3}"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F0E554-4C09-49E8-A1E4-4B80B71803D2}" type="datetimeFigureOut">
              <a:rPr lang="en-IN" smtClean="0"/>
              <a:pPr/>
              <a:t>02-07-2013</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E32A76-5FC1-45CD-B70F-461639FF2FD9}"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CFFF7D-2222-4E1A-BE7C-926348A2497C}" type="datetimeFigureOut">
              <a:rPr lang="en-IN" smtClean="0"/>
              <a:pPr/>
              <a:t>02-07-2013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8F9AEC-2D29-49DE-A459-0811C2EC2201}"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diagramColors" Target="../diagrams/colors3.xml"/><Relationship Id="rId3" Type="http://schemas.openxmlformats.org/officeDocument/2006/relationships/diagramLayout" Target="../diagrams/layout1.xml"/><Relationship Id="rId7" Type="http://schemas.openxmlformats.org/officeDocument/2006/relationships/diagramLayout" Target="../diagrams/layout2.xml"/><Relationship Id="rId12" Type="http://schemas.openxmlformats.org/officeDocument/2006/relationships/diagramQuickStyle" Target="../diagrams/quickStyle3.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diagramLayout" Target="../diagrams/layout3.xml"/><Relationship Id="rId5" Type="http://schemas.openxmlformats.org/officeDocument/2006/relationships/diagramColors" Target="../diagrams/colors1.xml"/><Relationship Id="rId10" Type="http://schemas.openxmlformats.org/officeDocument/2006/relationships/diagramData" Target="../diagrams/data3.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diagramLayout" Target="../diagrams/layout4.xml"/><Relationship Id="rId7" Type="http://schemas.openxmlformats.org/officeDocument/2006/relationships/diagramLayout" Target="../diagrams/layout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diagramData" Target="../diagrams/data5.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diagramColors" Target="../diagrams/colors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38400"/>
            <a:ext cx="7772400" cy="1470025"/>
          </a:xfrm>
        </p:spPr>
        <p:style>
          <a:lnRef idx="0">
            <a:schemeClr val="accent1"/>
          </a:lnRef>
          <a:fillRef idx="3">
            <a:schemeClr val="accent1"/>
          </a:fillRef>
          <a:effectRef idx="3">
            <a:schemeClr val="accent1"/>
          </a:effectRef>
          <a:fontRef idx="minor">
            <a:schemeClr val="lt1"/>
          </a:fontRef>
        </p:style>
        <p:txBody>
          <a:bodyPr/>
          <a:lstStyle/>
          <a:p>
            <a:r>
              <a:rPr lang="en-US" dirty="0" smtClean="0"/>
              <a:t>Chhattisgarh Rural Medical </a:t>
            </a:r>
            <a:r>
              <a:rPr lang="en-US" dirty="0" smtClean="0"/>
              <a:t>Corps</a:t>
            </a:r>
            <a:endParaRPr lang="en-IN" dirty="0"/>
          </a:p>
        </p:txBody>
      </p:sp>
      <p:sp>
        <p:nvSpPr>
          <p:cNvPr id="3" name="Subtitle 2"/>
          <p:cNvSpPr>
            <a:spLocks noGrp="1"/>
          </p:cNvSpPr>
          <p:nvPr>
            <p:ph type="subTitle" idx="1"/>
          </p:nvPr>
        </p:nvSpPr>
        <p:spPr>
          <a:xfrm>
            <a:off x="457200" y="4495800"/>
            <a:ext cx="8305800" cy="1752600"/>
          </a:xfrm>
          <a:effectLst>
            <a:innerShdw blurRad="63500" dist="50800" dir="13500000">
              <a:prstClr val="black">
                <a:alpha val="50000"/>
              </a:prstClr>
            </a:innerShdw>
          </a:effectLst>
        </p:spPr>
        <p:style>
          <a:lnRef idx="0">
            <a:schemeClr val="accent5"/>
          </a:lnRef>
          <a:fillRef idx="3">
            <a:schemeClr val="accent5"/>
          </a:fillRef>
          <a:effectRef idx="3">
            <a:schemeClr val="accent5"/>
          </a:effectRef>
          <a:fontRef idx="minor">
            <a:schemeClr val="lt1"/>
          </a:fontRef>
        </p:style>
        <p:txBody>
          <a:bodyPr anchor="ctr"/>
          <a:lstStyle/>
          <a:p>
            <a:r>
              <a:rPr lang="en-US" dirty="0" smtClean="0">
                <a:solidFill>
                  <a:schemeClr val="bg1"/>
                </a:solidFill>
              </a:rPr>
              <a:t>Department of Health and family welfare Chhattisgarh</a:t>
            </a:r>
            <a:endParaRPr lang="en-IN" dirty="0">
              <a:solidFill>
                <a:schemeClr val="bg1"/>
              </a:solidFill>
            </a:endParaRPr>
          </a:p>
        </p:txBody>
      </p:sp>
      <p:pic>
        <p:nvPicPr>
          <p:cNvPr id="4" name="Picture 18" descr="NRHM-LOGO copy"/>
          <p:cNvPicPr>
            <a:picLocks noChangeAspect="1" noChangeArrowheads="1"/>
          </p:cNvPicPr>
          <p:nvPr/>
        </p:nvPicPr>
        <p:blipFill>
          <a:blip r:embed="rId2" cstate="print"/>
          <a:srcRect l="10385" t="14369" r="13461"/>
          <a:stretch>
            <a:fillRect/>
          </a:stretch>
        </p:blipFill>
        <p:spPr bwMode="auto">
          <a:xfrm>
            <a:off x="3276600" y="228600"/>
            <a:ext cx="2286000" cy="1981200"/>
          </a:xfrm>
          <a:prstGeom prst="rect">
            <a:avLst/>
          </a:prstGeom>
          <a:ln>
            <a:solidFill>
              <a:schemeClr val="bg1"/>
            </a:solidFill>
            <a:headEnd/>
            <a:tailEnd/>
          </a:ln>
        </p:spPr>
        <p:style>
          <a:lnRef idx="2">
            <a:schemeClr val="accent2"/>
          </a:lnRef>
          <a:fillRef idx="1001">
            <a:schemeClr val="lt1"/>
          </a:fillRef>
          <a:effectRef idx="0">
            <a:schemeClr val="accent2"/>
          </a:effectRef>
          <a:fontRef idx="minor">
            <a:schemeClr val="dk1"/>
          </a:fontRef>
        </p:style>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style>
          <a:lnRef idx="0">
            <a:schemeClr val="accent1"/>
          </a:lnRef>
          <a:fillRef idx="3">
            <a:schemeClr val="accent1"/>
          </a:fillRef>
          <a:effectRef idx="3">
            <a:schemeClr val="accent1"/>
          </a:effectRef>
          <a:fontRef idx="minor">
            <a:schemeClr val="lt1"/>
          </a:fontRef>
        </p:style>
        <p:txBody>
          <a:bodyPr>
            <a:normAutofit/>
          </a:bodyPr>
          <a:lstStyle/>
          <a:p>
            <a:r>
              <a:rPr lang="en-US" sz="6600" dirty="0" smtClean="0"/>
              <a:t>Thank You</a:t>
            </a:r>
            <a:endParaRPr lang="en-IN" sz="6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57200" y="1600200"/>
            <a:ext cx="8229600" cy="3886200"/>
          </a:xfrm>
        </p:spPr>
        <p:style>
          <a:lnRef idx="0">
            <a:schemeClr val="accent4"/>
          </a:lnRef>
          <a:fillRef idx="3">
            <a:schemeClr val="accent4"/>
          </a:fillRef>
          <a:effectRef idx="3">
            <a:schemeClr val="accent4"/>
          </a:effectRef>
          <a:fontRef idx="minor">
            <a:schemeClr val="lt1"/>
          </a:fontRef>
        </p:style>
        <p:txBody>
          <a:bodyPr anchor="ctr"/>
          <a:lstStyle/>
          <a:p>
            <a:pPr algn="ctr" eaLnBrk="1" hangingPunct="1">
              <a:buFont typeface="Arial" charset="0"/>
              <a:buNone/>
            </a:pPr>
            <a:r>
              <a:rPr lang="en-US" sz="2800" b="1" i="1" dirty="0" smtClean="0"/>
              <a:t>To bring in health sector reforms and provide health services in difficult and remote rural areas of state by taking the services of  working, retired employees of department of Health and Family welfare as well as  from private sector as Specialist Doctors, Medical Officers and Staff Nurses in the health Institutions in those areas.</a:t>
            </a:r>
          </a:p>
          <a:p>
            <a:pPr eaLnBrk="1" hangingPunct="1"/>
            <a:endParaRPr lang="en-US" dirty="0" smtClean="0"/>
          </a:p>
        </p:txBody>
      </p:sp>
      <p:sp>
        <p:nvSpPr>
          <p:cNvPr id="11" name="Rounded Rectangle 10"/>
          <p:cNvSpPr/>
          <p:nvPr/>
        </p:nvSpPr>
        <p:spPr>
          <a:xfrm>
            <a:off x="533400" y="304800"/>
            <a:ext cx="8229600" cy="1127295"/>
          </a:xfrm>
          <a:prstGeom prst="roundRect">
            <a:avLst/>
          </a:pr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3" name="Title 12"/>
          <p:cNvSpPr>
            <a:spLocks noGrp="1"/>
          </p:cNvSpPr>
          <p:nvPr>
            <p:ph type="title"/>
          </p:nvPr>
        </p:nvSpPr>
        <p:spPr/>
        <p:txBody>
          <a:bodyPr/>
          <a:lstStyle/>
          <a:p>
            <a:r>
              <a:rPr lang="en-GB" dirty="0" smtClean="0">
                <a:solidFill>
                  <a:schemeClr val="bg1"/>
                </a:solidFill>
              </a:rPr>
              <a:t>CRMC  Objective</a:t>
            </a:r>
            <a:endParaRPr lang="en-GB"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458200" cy="5486400"/>
          </a:xfrm>
        </p:spPr>
        <p:style>
          <a:lnRef idx="0">
            <a:schemeClr val="accent4"/>
          </a:lnRef>
          <a:fillRef idx="3">
            <a:schemeClr val="accent4"/>
          </a:fillRef>
          <a:effectRef idx="3">
            <a:schemeClr val="accent4"/>
          </a:effectRef>
          <a:fontRef idx="minor">
            <a:schemeClr val="lt1"/>
          </a:fontRef>
        </p:style>
        <p:txBody>
          <a:bodyPr>
            <a:normAutofit fontScale="55000" lnSpcReduction="20000"/>
          </a:bodyPr>
          <a:lstStyle/>
          <a:p>
            <a:pPr>
              <a:buNone/>
            </a:pPr>
            <a:r>
              <a:rPr lang="en-US" sz="4400" b="1" u="sng" dirty="0" smtClean="0">
                <a:solidFill>
                  <a:schemeClr val="bg1"/>
                </a:solidFill>
              </a:rPr>
              <a:t>Situation</a:t>
            </a:r>
          </a:p>
          <a:p>
            <a:pPr lvl="0"/>
            <a:r>
              <a:rPr lang="en-US" sz="4400" dirty="0" smtClean="0"/>
              <a:t>Very </a:t>
            </a:r>
            <a:r>
              <a:rPr lang="en-US" sz="4400" dirty="0" smtClean="0"/>
              <a:t>few Doctors  working  in difficult areas</a:t>
            </a:r>
            <a:endParaRPr lang="en-GB" sz="4400" dirty="0" smtClean="0"/>
          </a:p>
          <a:p>
            <a:pPr lvl="0"/>
            <a:r>
              <a:rPr lang="en-US" sz="4400" dirty="0" smtClean="0"/>
              <a:t>Low motivation  to work in difficult areas.</a:t>
            </a:r>
          </a:p>
          <a:p>
            <a:pPr lvl="0"/>
            <a:r>
              <a:rPr lang="en-US" sz="4400" dirty="0" smtClean="0"/>
              <a:t>No provision of difficult area incentives</a:t>
            </a:r>
            <a:endParaRPr lang="en-GB" sz="4400" dirty="0" smtClean="0"/>
          </a:p>
          <a:p>
            <a:endParaRPr lang="en-US" sz="4400" dirty="0" smtClean="0">
              <a:solidFill>
                <a:srgbClr val="FF0000"/>
              </a:solidFill>
            </a:endParaRPr>
          </a:p>
          <a:p>
            <a:pPr>
              <a:buNone/>
            </a:pPr>
            <a:r>
              <a:rPr lang="en-US" sz="4400" b="1" u="sng" dirty="0" smtClean="0">
                <a:solidFill>
                  <a:schemeClr val="bg1"/>
                </a:solidFill>
              </a:rPr>
              <a:t>Provisions</a:t>
            </a:r>
            <a:endParaRPr lang="en-US" sz="4400" dirty="0" smtClean="0">
              <a:solidFill>
                <a:schemeClr val="bg1"/>
              </a:solidFill>
            </a:endParaRPr>
          </a:p>
          <a:p>
            <a:pPr lvl="0"/>
            <a:r>
              <a:rPr lang="en-US" sz="4400" dirty="0" smtClean="0"/>
              <a:t>To create  an environment  of  comfortable  working with mutual trust in </a:t>
            </a:r>
            <a:r>
              <a:rPr lang="en-US" sz="5100" dirty="0" smtClean="0"/>
              <a:t>the</a:t>
            </a:r>
            <a:r>
              <a:rPr lang="en-US" sz="4400" dirty="0" smtClean="0"/>
              <a:t>  difficult area  to attract and retain  skilled manpower.</a:t>
            </a:r>
            <a:endParaRPr lang="en-GB" sz="4400" dirty="0" smtClean="0"/>
          </a:p>
          <a:p>
            <a:pPr lvl="0"/>
            <a:r>
              <a:rPr lang="en-US" sz="4400" dirty="0" smtClean="0"/>
              <a:t>Performance linked incentives to  improve  health care services.</a:t>
            </a:r>
          </a:p>
          <a:p>
            <a:pPr lvl="0"/>
            <a:r>
              <a:rPr lang="en-US" sz="4400" dirty="0" smtClean="0"/>
              <a:t>Opportunity  for   retired and private sector   health human resource to  work in Govt. sector.</a:t>
            </a:r>
          </a:p>
          <a:p>
            <a:pPr lvl="0"/>
            <a:r>
              <a:rPr lang="en-US" sz="4400" dirty="0" smtClean="0"/>
              <a:t>Commitment  to ensure health service in difficult areas.</a:t>
            </a:r>
          </a:p>
          <a:p>
            <a:pPr lvl="0"/>
            <a:r>
              <a:rPr lang="en-US" sz="4400" dirty="0" smtClean="0"/>
              <a:t>Non monitory incentives – career growth and transfers</a:t>
            </a:r>
          </a:p>
          <a:p>
            <a:endParaRPr lang="en-IN" dirty="0"/>
          </a:p>
        </p:txBody>
      </p:sp>
      <p:grpSp>
        <p:nvGrpSpPr>
          <p:cNvPr id="4" name="Group 3"/>
          <p:cNvGrpSpPr/>
          <p:nvPr/>
        </p:nvGrpSpPr>
        <p:grpSpPr>
          <a:xfrm>
            <a:off x="457200" y="152400"/>
            <a:ext cx="8305800" cy="1127295"/>
            <a:chOff x="0" y="-2705100"/>
            <a:chExt cx="8305800" cy="1127295"/>
          </a:xfrm>
          <a:scene3d>
            <a:camera prst="orthographicFront"/>
            <a:lightRig rig="flat" dir="t"/>
          </a:scene3d>
        </p:grpSpPr>
        <p:sp>
          <p:nvSpPr>
            <p:cNvPr id="5" name="Rounded Rectangle 4"/>
            <p:cNvSpPr/>
            <p:nvPr/>
          </p:nvSpPr>
          <p:spPr>
            <a:xfrm>
              <a:off x="76200" y="-2705100"/>
              <a:ext cx="8229600" cy="1127295"/>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Rounded Rectangle 4"/>
            <p:cNvSpPr/>
            <p:nvPr/>
          </p:nvSpPr>
          <p:spPr>
            <a:xfrm>
              <a:off x="0" y="-2705100"/>
              <a:ext cx="8119540" cy="101723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en-GB" sz="4700" dirty="0" smtClean="0"/>
                <a:t>Why CRMC</a:t>
              </a:r>
              <a:endParaRPr lang="en-GB" sz="4700" kern="1200" dirty="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457200" y="15240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7" name="Table 6"/>
          <p:cNvGraphicFramePr>
            <a:graphicFrameLocks noGrp="1"/>
          </p:cNvGraphicFramePr>
          <p:nvPr/>
        </p:nvGraphicFramePr>
        <p:xfrm>
          <a:off x="762000" y="1600200"/>
          <a:ext cx="7772400" cy="4953000"/>
        </p:xfrm>
        <a:graphic>
          <a:graphicData uri="http://schemas.openxmlformats.org/drawingml/2006/table">
            <a:tbl>
              <a:tblPr firstRow="1" bandRow="1">
                <a:effectLst>
                  <a:innerShdw blurRad="63500" dist="50800" dir="5400000">
                    <a:prstClr val="black">
                      <a:alpha val="50000"/>
                    </a:prstClr>
                  </a:innerShdw>
                </a:effectLst>
                <a:tableStyleId>{21E4AEA4-8DFA-4A89-87EB-49C32662AFE0}</a:tableStyleId>
              </a:tblPr>
              <a:tblGrid>
                <a:gridCol w="1943100"/>
                <a:gridCol w="1943100"/>
                <a:gridCol w="1943100"/>
                <a:gridCol w="1943100"/>
              </a:tblGrid>
              <a:tr h="1238250">
                <a:tc>
                  <a:txBody>
                    <a:bodyPr/>
                    <a:lstStyle/>
                    <a:p>
                      <a:pPr algn="ctr"/>
                      <a:r>
                        <a:rPr lang="en-GB" sz="2400" dirty="0" smtClean="0"/>
                        <a:t>Institutions</a:t>
                      </a:r>
                      <a:endParaRPr lang="en-GB" sz="3200" dirty="0"/>
                    </a:p>
                  </a:txBody>
                  <a:tcPr anchor="ctr">
                    <a:cell3D prstMaterial="dkEdge">
                      <a:bevel/>
                      <a:lightRig rig="flood" dir="t"/>
                    </a:cell3D>
                  </a:tcPr>
                </a:tc>
                <a:tc>
                  <a:txBody>
                    <a:bodyPr/>
                    <a:lstStyle/>
                    <a:p>
                      <a:pPr algn="ctr"/>
                      <a:r>
                        <a:rPr lang="en-GB" sz="2400" dirty="0" smtClean="0"/>
                        <a:t>Difficult</a:t>
                      </a:r>
                      <a:endParaRPr lang="en-GB" sz="3200" dirty="0"/>
                    </a:p>
                  </a:txBody>
                  <a:tcPr anchor="ctr">
                    <a:cell3D prstMaterial="dkEdge">
                      <a:bevel/>
                      <a:lightRig rig="flood" dir="t"/>
                    </a:cell3D>
                  </a:tcPr>
                </a:tc>
                <a:tc>
                  <a:txBody>
                    <a:bodyPr/>
                    <a:lstStyle/>
                    <a:p>
                      <a:pPr algn="ctr"/>
                      <a:r>
                        <a:rPr lang="en-GB" sz="2400" dirty="0" smtClean="0"/>
                        <a:t>Most</a:t>
                      </a:r>
                      <a:r>
                        <a:rPr lang="en-GB" sz="3200" dirty="0" smtClean="0"/>
                        <a:t> </a:t>
                      </a:r>
                      <a:r>
                        <a:rPr lang="en-GB" sz="2400" dirty="0" smtClean="0"/>
                        <a:t>Difficult</a:t>
                      </a:r>
                      <a:endParaRPr lang="en-GB" sz="3200" dirty="0"/>
                    </a:p>
                  </a:txBody>
                  <a:tcPr anchor="ctr">
                    <a:cell3D prstMaterial="dkEdge">
                      <a:bevel/>
                      <a:lightRig rig="flood" dir="t"/>
                    </a:cell3D>
                  </a:tcPr>
                </a:tc>
                <a:tc>
                  <a:txBody>
                    <a:bodyPr/>
                    <a:lstStyle/>
                    <a:p>
                      <a:pPr algn="ctr"/>
                      <a:r>
                        <a:rPr lang="en-GB" sz="2400" dirty="0" smtClean="0"/>
                        <a:t>Inaccessible</a:t>
                      </a:r>
                      <a:endParaRPr lang="en-GB" sz="3200" dirty="0"/>
                    </a:p>
                  </a:txBody>
                  <a:tcPr anchor="ctr">
                    <a:cell3D prstMaterial="dkEdge">
                      <a:bevel/>
                      <a:lightRig rig="flood" dir="t"/>
                    </a:cell3D>
                  </a:tcPr>
                </a:tc>
              </a:tr>
              <a:tr h="1238250">
                <a:tc>
                  <a:txBody>
                    <a:bodyPr/>
                    <a:lstStyle/>
                    <a:p>
                      <a:pPr algn="ctr"/>
                      <a:r>
                        <a:rPr lang="en-GB" sz="3600" dirty="0" smtClean="0"/>
                        <a:t>PHC</a:t>
                      </a:r>
                      <a:endParaRPr lang="en-GB" sz="3600" dirty="0"/>
                    </a:p>
                  </a:txBody>
                  <a:tcPr anchor="ctr">
                    <a:cell3D prstMaterial="dkEdge">
                      <a:bevel/>
                      <a:lightRig rig="flood" dir="t"/>
                    </a:cell3D>
                  </a:tcPr>
                </a:tc>
                <a:tc>
                  <a:txBody>
                    <a:bodyPr/>
                    <a:lstStyle/>
                    <a:p>
                      <a:pPr algn="ctr"/>
                      <a:r>
                        <a:rPr lang="en-GB" sz="3600" dirty="0" smtClean="0"/>
                        <a:t>264</a:t>
                      </a:r>
                      <a:endParaRPr lang="en-GB" sz="3600" dirty="0"/>
                    </a:p>
                  </a:txBody>
                  <a:tcPr anchor="ctr">
                    <a:cell3D prstMaterial="dkEdge">
                      <a:bevel/>
                      <a:lightRig rig="flood" dir="t"/>
                    </a:cell3D>
                  </a:tcPr>
                </a:tc>
                <a:tc>
                  <a:txBody>
                    <a:bodyPr/>
                    <a:lstStyle/>
                    <a:p>
                      <a:pPr algn="ctr"/>
                      <a:r>
                        <a:rPr lang="en-GB" sz="3600" dirty="0" smtClean="0"/>
                        <a:t>153</a:t>
                      </a:r>
                      <a:endParaRPr lang="en-GB" sz="3600" dirty="0"/>
                    </a:p>
                  </a:txBody>
                  <a:tcPr anchor="ctr">
                    <a:cell3D prstMaterial="dkEdge">
                      <a:bevel/>
                      <a:lightRig rig="flood" dir="t"/>
                    </a:cell3D>
                  </a:tcPr>
                </a:tc>
                <a:tc>
                  <a:txBody>
                    <a:bodyPr/>
                    <a:lstStyle/>
                    <a:p>
                      <a:pPr algn="ctr"/>
                      <a:r>
                        <a:rPr lang="en-GB" sz="3600" dirty="0" smtClean="0"/>
                        <a:t>33</a:t>
                      </a:r>
                      <a:endParaRPr lang="en-GB" sz="3600" dirty="0"/>
                    </a:p>
                  </a:txBody>
                  <a:tcPr anchor="ctr">
                    <a:cell3D prstMaterial="dkEdge">
                      <a:bevel/>
                      <a:lightRig rig="flood" dir="t"/>
                    </a:cell3D>
                  </a:tcPr>
                </a:tc>
              </a:tr>
              <a:tr h="1238250">
                <a:tc>
                  <a:txBody>
                    <a:bodyPr/>
                    <a:lstStyle/>
                    <a:p>
                      <a:pPr algn="ctr"/>
                      <a:r>
                        <a:rPr lang="en-GB" sz="3600" dirty="0" smtClean="0"/>
                        <a:t>CHC</a:t>
                      </a:r>
                      <a:endParaRPr lang="en-GB" sz="3600" dirty="0"/>
                    </a:p>
                  </a:txBody>
                  <a:tcPr anchor="ctr">
                    <a:cell3D prstMaterial="dkEdge">
                      <a:bevel/>
                      <a:lightRig rig="flood" dir="t"/>
                    </a:cell3D>
                  </a:tcPr>
                </a:tc>
                <a:tc>
                  <a:txBody>
                    <a:bodyPr/>
                    <a:lstStyle/>
                    <a:p>
                      <a:pPr algn="ctr"/>
                      <a:r>
                        <a:rPr lang="en-GB" sz="3600" dirty="0" smtClean="0"/>
                        <a:t>48</a:t>
                      </a:r>
                      <a:endParaRPr lang="en-GB" sz="3600" dirty="0"/>
                    </a:p>
                  </a:txBody>
                  <a:tcPr anchor="ctr">
                    <a:cell3D prstMaterial="dkEdge">
                      <a:bevel/>
                      <a:lightRig rig="flood" dir="t"/>
                    </a:cell3D>
                  </a:tcPr>
                </a:tc>
                <a:tc>
                  <a:txBody>
                    <a:bodyPr/>
                    <a:lstStyle/>
                    <a:p>
                      <a:pPr algn="ctr"/>
                      <a:r>
                        <a:rPr lang="en-GB" sz="3600" dirty="0" smtClean="0"/>
                        <a:t>39</a:t>
                      </a:r>
                      <a:endParaRPr lang="en-GB" sz="3600" dirty="0"/>
                    </a:p>
                  </a:txBody>
                  <a:tcPr anchor="ctr">
                    <a:cell3D prstMaterial="dkEdge">
                      <a:bevel/>
                      <a:lightRig rig="flood" dir="t"/>
                    </a:cell3D>
                  </a:tcPr>
                </a:tc>
                <a:tc>
                  <a:txBody>
                    <a:bodyPr/>
                    <a:lstStyle/>
                    <a:p>
                      <a:pPr algn="ctr"/>
                      <a:r>
                        <a:rPr lang="en-GB" sz="3600" dirty="0" smtClean="0"/>
                        <a:t>3</a:t>
                      </a:r>
                      <a:endParaRPr lang="en-GB" sz="3600" dirty="0"/>
                    </a:p>
                  </a:txBody>
                  <a:tcPr anchor="ctr">
                    <a:cell3D prstMaterial="dkEdge">
                      <a:bevel/>
                      <a:lightRig rig="flood" dir="t"/>
                    </a:cell3D>
                  </a:tcPr>
                </a:tc>
              </a:tr>
              <a:tr h="1238250">
                <a:tc>
                  <a:txBody>
                    <a:bodyPr/>
                    <a:lstStyle/>
                    <a:p>
                      <a:pPr algn="ctr"/>
                      <a:r>
                        <a:rPr lang="en-GB" sz="3600" dirty="0" smtClean="0"/>
                        <a:t>DH</a:t>
                      </a:r>
                      <a:endParaRPr lang="en-GB" sz="3600" dirty="0"/>
                    </a:p>
                  </a:txBody>
                  <a:tcPr anchor="ctr">
                    <a:cell3D prstMaterial="dkEdge">
                      <a:bevel/>
                      <a:lightRig rig="flood" dir="t"/>
                    </a:cell3D>
                  </a:tcPr>
                </a:tc>
                <a:tc>
                  <a:txBody>
                    <a:bodyPr/>
                    <a:lstStyle/>
                    <a:p>
                      <a:pPr algn="ctr"/>
                      <a:r>
                        <a:rPr lang="en-GB" sz="3600" dirty="0" smtClean="0"/>
                        <a:t>4</a:t>
                      </a:r>
                      <a:endParaRPr lang="en-GB" sz="3600" dirty="0"/>
                    </a:p>
                  </a:txBody>
                  <a:tcPr anchor="ctr">
                    <a:cell3D prstMaterial="dkEdge">
                      <a:bevel/>
                      <a:lightRig rig="flood" dir="t"/>
                    </a:cell3D>
                  </a:tcPr>
                </a:tc>
                <a:tc>
                  <a:txBody>
                    <a:bodyPr/>
                    <a:lstStyle/>
                    <a:p>
                      <a:pPr algn="ctr"/>
                      <a:r>
                        <a:rPr lang="en-GB" sz="3600" dirty="0" smtClean="0"/>
                        <a:t>6</a:t>
                      </a:r>
                      <a:endParaRPr lang="en-GB" sz="3600" dirty="0"/>
                    </a:p>
                  </a:txBody>
                  <a:tcPr anchor="ctr">
                    <a:cell3D prstMaterial="dkEdge">
                      <a:bevel/>
                      <a:lightRig rig="flood" dir="t"/>
                    </a:cell3D>
                  </a:tcPr>
                </a:tc>
                <a:tc>
                  <a:txBody>
                    <a:bodyPr/>
                    <a:lstStyle/>
                    <a:p>
                      <a:pPr algn="ctr"/>
                      <a:r>
                        <a:rPr lang="en-GB" sz="3600" dirty="0" smtClean="0"/>
                        <a:t>0</a:t>
                      </a:r>
                      <a:endParaRPr lang="en-GB" sz="3600" dirty="0"/>
                    </a:p>
                  </a:txBody>
                  <a:tcPr anchor="ctr">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28600"/>
          <a:ext cx="8229600" cy="63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nvPr>
        </p:nvGraphicFramePr>
        <p:xfrm>
          <a:off x="228600" y="914400"/>
          <a:ext cx="8915400" cy="59436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a:noFill/>
        </p:spPr>
        <p:txBody>
          <a:bodyPr/>
          <a:lstStyle/>
          <a:p>
            <a:fld id="{15CF1FAE-E367-4261-ABA8-8805BF6FAA9E}" type="slidenum">
              <a:rPr lang="be-BY" smtClean="0"/>
              <a:pPr/>
              <a:t>6</a:t>
            </a:fld>
            <a:endParaRPr lang="be-BY" smtClean="0"/>
          </a:p>
        </p:txBody>
      </p:sp>
      <p:graphicFrame>
        <p:nvGraphicFramePr>
          <p:cNvPr id="6" name="Table 5"/>
          <p:cNvGraphicFramePr>
            <a:graphicFrameLocks noGrp="1"/>
          </p:cNvGraphicFramePr>
          <p:nvPr/>
        </p:nvGraphicFramePr>
        <p:xfrm>
          <a:off x="228600" y="1447800"/>
          <a:ext cx="8712968" cy="4878343"/>
        </p:xfrm>
        <a:graphic>
          <a:graphicData uri="http://schemas.openxmlformats.org/drawingml/2006/table">
            <a:tbl>
              <a:tblPr firstRow="1" lastRow="1" bandRow="1">
                <a:effectLst>
                  <a:innerShdw blurRad="114300">
                    <a:prstClr val="black"/>
                  </a:innerShdw>
                </a:effectLst>
                <a:tableStyleId>{ED083AE6-46FA-4A59-8FB0-9F97EB10719F}</a:tableStyleId>
              </a:tblPr>
              <a:tblGrid>
                <a:gridCol w="1682207"/>
                <a:gridCol w="1254793"/>
                <a:gridCol w="1364587"/>
                <a:gridCol w="1239108"/>
                <a:gridCol w="1164605"/>
                <a:gridCol w="988150"/>
                <a:gridCol w="1019518"/>
              </a:tblGrid>
              <a:tr h="872729">
                <a:tc>
                  <a:txBody>
                    <a:bodyPr/>
                    <a:lstStyle/>
                    <a:p>
                      <a:pPr algn="ctr" fontAlgn="b"/>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gridSpan="2">
                  <a:txBody>
                    <a:bodyPr/>
                    <a:lstStyle/>
                    <a:p>
                      <a:pPr algn="ctr" fontAlgn="b"/>
                      <a:r>
                        <a:rPr lang="en-US" sz="1600" u="none" strike="noStrike" baseline="0" dirty="0"/>
                        <a:t>Difficult</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hMerge="1">
                  <a:txBody>
                    <a:bodyPr/>
                    <a:lstStyle/>
                    <a:p>
                      <a:endParaRPr lang="en-US"/>
                    </a:p>
                  </a:txBody>
                  <a:tcPr/>
                </a:tc>
                <a:tc gridSpan="2">
                  <a:txBody>
                    <a:bodyPr/>
                    <a:lstStyle/>
                    <a:p>
                      <a:pPr algn="ctr" fontAlgn="b"/>
                      <a:r>
                        <a:rPr lang="en-US" sz="1600" u="none" strike="noStrike" baseline="0" dirty="0"/>
                        <a:t>Most Difficult</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hMerge="1">
                  <a:txBody>
                    <a:bodyPr/>
                    <a:lstStyle/>
                    <a:p>
                      <a:endParaRPr lang="en-US"/>
                    </a:p>
                  </a:txBody>
                  <a:tcPr/>
                </a:tc>
                <a:tc gridSpan="2">
                  <a:txBody>
                    <a:bodyPr/>
                    <a:lstStyle/>
                    <a:p>
                      <a:pPr algn="ctr" fontAlgn="b"/>
                      <a:r>
                        <a:rPr lang="en-US" sz="1600" u="none" strike="noStrike" baseline="0" dirty="0"/>
                        <a:t>Inaccessible</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hMerge="1">
                  <a:txBody>
                    <a:bodyPr/>
                    <a:lstStyle/>
                    <a:p>
                      <a:endParaRPr lang="en-US"/>
                    </a:p>
                  </a:txBody>
                  <a:tcPr/>
                </a:tc>
              </a:tr>
              <a:tr h="872729">
                <a:tc>
                  <a:txBody>
                    <a:bodyPr/>
                    <a:lstStyle/>
                    <a:p>
                      <a:pPr algn="ctr" fontAlgn="b"/>
                      <a:r>
                        <a:rPr lang="en-US" sz="1600" u="none" strike="noStrike" baseline="0" dirty="0"/>
                        <a:t>Staff category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Old </a:t>
                      </a:r>
                      <a:br>
                        <a:rPr lang="en-US" sz="1600" u="none" strike="noStrike" baseline="0" dirty="0"/>
                      </a:br>
                      <a:r>
                        <a:rPr lang="en-US" sz="1600" u="none" strike="noStrike" baseline="0" dirty="0"/>
                        <a:t>2011-12</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New </a:t>
                      </a:r>
                      <a:br>
                        <a:rPr lang="en-US" sz="1600" u="none" strike="noStrike" baseline="0" dirty="0"/>
                      </a:br>
                      <a:r>
                        <a:rPr lang="en-US" sz="1600" u="none" strike="noStrike" baseline="0" dirty="0"/>
                        <a:t>2012-13</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Old </a:t>
                      </a:r>
                      <a:br>
                        <a:rPr lang="en-US" sz="1600" u="none" strike="noStrike" baseline="0" dirty="0"/>
                      </a:br>
                      <a:r>
                        <a:rPr lang="en-US" sz="1600" u="none" strike="noStrike" baseline="0" dirty="0"/>
                        <a:t>2011-12</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New </a:t>
                      </a:r>
                      <a:br>
                        <a:rPr lang="en-US" sz="1600" u="none" strike="noStrike" baseline="0" dirty="0"/>
                      </a:br>
                      <a:r>
                        <a:rPr lang="en-US" sz="1600" u="none" strike="noStrike" baseline="0" dirty="0"/>
                        <a:t>2012-13</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Old  </a:t>
                      </a:r>
                      <a:br>
                        <a:rPr lang="en-US" sz="1600" u="none" strike="noStrike" baseline="0" dirty="0"/>
                      </a:br>
                      <a:r>
                        <a:rPr lang="en-US" sz="1600" u="none" strike="noStrike" baseline="0" dirty="0"/>
                        <a:t>2011-12</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New             2012-13</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dirty="0"/>
                        <a:t>Specialist</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15000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30000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20000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40000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25000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dirty="0"/>
                        <a:t>PGMO</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a:t>10000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25000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15000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35000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a:t>EMOC /LSAS</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a:t>10000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22000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15000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30000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a:t>MO</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8000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10000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25000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12000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30000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a:t>RMA</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a:t> </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3000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8000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5000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10000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10000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a:t>S.N.</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a:t>1500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a:t>2000</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3000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3000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5000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r h="447555">
                <a:tc>
                  <a:txBody>
                    <a:bodyPr/>
                    <a:lstStyle/>
                    <a:p>
                      <a:pPr algn="ctr" fontAlgn="b"/>
                      <a:r>
                        <a:rPr lang="en-US" sz="1600" u="none" strike="noStrike" baseline="0"/>
                        <a:t>ANM</a:t>
                      </a:r>
                      <a:endParaRPr lang="en-US" sz="1600" b="1" i="0" u="none" strike="noStrike" baseline="0">
                        <a:solidFill>
                          <a:srgbClr val="000000"/>
                        </a:solidFill>
                        <a:latin typeface="Times New Roman"/>
                      </a:endParaRPr>
                    </a:p>
                  </a:txBody>
                  <a:tcPr marL="8238" marR="8238" marT="8238" marB="0" anchor="ctr">
                    <a:cell3D prstMaterial="dkEdge">
                      <a:bevel/>
                      <a:lightRig rig="flood" dir="t"/>
                    </a:cell3D>
                  </a:tcPr>
                </a:tc>
                <a:tc>
                  <a:txBody>
                    <a:bodyPr/>
                    <a:lstStyle/>
                    <a:p>
                      <a:pPr algn="ctr" fontAlgn="b"/>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smtClean="0"/>
                        <a:t>0</a:t>
                      </a:r>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smtClean="0"/>
                        <a:t>1000</a:t>
                      </a:r>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 </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c>
                  <a:txBody>
                    <a:bodyPr/>
                    <a:lstStyle/>
                    <a:p>
                      <a:pPr algn="ctr" fontAlgn="t"/>
                      <a:r>
                        <a:rPr lang="en-US" sz="1600" u="none" strike="noStrike" baseline="0" dirty="0"/>
                        <a:t>2000</a:t>
                      </a:r>
                      <a:endParaRPr lang="en-US" sz="1600" b="1" i="0" u="none" strike="noStrike" baseline="0" dirty="0">
                        <a:solidFill>
                          <a:srgbClr val="000000"/>
                        </a:solidFill>
                        <a:latin typeface="Times New Roman"/>
                      </a:endParaRPr>
                    </a:p>
                  </a:txBody>
                  <a:tcPr marL="8238" marR="8238" marT="8238" marB="0" anchor="ctr">
                    <a:cell3D prstMaterial="dkEdge">
                      <a:bevel/>
                      <a:lightRig rig="flood" dir="t"/>
                    </a:cell3D>
                  </a:tcPr>
                </a:tc>
              </a:tr>
            </a:tbl>
          </a:graphicData>
        </a:graphic>
      </p:graphicFrame>
      <p:graphicFrame>
        <p:nvGraphicFramePr>
          <p:cNvPr id="9" name="Diagram 8"/>
          <p:cNvGraphicFramePr/>
          <p:nvPr/>
        </p:nvGraphicFramePr>
        <p:xfrm>
          <a:off x="457200" y="152400"/>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457200" y="274638"/>
          <a:ext cx="8229600" cy="487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Content Placeholder 3"/>
          <p:cNvGraphicFramePr>
            <a:graphicFrameLocks noGrp="1"/>
          </p:cNvGraphicFramePr>
          <p:nvPr>
            <p:ph idx="1"/>
          </p:nvPr>
        </p:nvGraphicFramePr>
        <p:xfrm>
          <a:off x="457201" y="1066798"/>
          <a:ext cx="8458201" cy="5486404"/>
        </p:xfrm>
        <a:graphic>
          <a:graphicData uri="http://schemas.openxmlformats.org/drawingml/2006/table">
            <a:tbl>
              <a:tblPr firstRow="1" bandRow="1">
                <a:tableStyleId>{93296810-A885-4BE3-A3E7-6D5BEEA58F35}</a:tableStyleId>
              </a:tblPr>
              <a:tblGrid>
                <a:gridCol w="518994"/>
                <a:gridCol w="2283574"/>
                <a:gridCol w="1679016"/>
                <a:gridCol w="1073055"/>
                <a:gridCol w="1451781"/>
                <a:gridCol w="1451781"/>
              </a:tblGrid>
              <a:tr h="869626">
                <a:tc>
                  <a:txBody>
                    <a:bodyPr/>
                    <a:lstStyle/>
                    <a:p>
                      <a:pPr algn="ctr" fontAlgn="t"/>
                      <a:r>
                        <a:rPr lang="en-GB" sz="1800" u="none" strike="noStrike" dirty="0"/>
                        <a:t>Sl. No.</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Name of Post</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Sanctioned Post</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In position</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Already </a:t>
                      </a:r>
                      <a:r>
                        <a:rPr lang="en-GB" sz="1800" u="none" strike="noStrike" dirty="0" smtClean="0"/>
                        <a:t>under Agreement 2009</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HR</a:t>
                      </a:r>
                      <a:r>
                        <a:rPr lang="en-US" sz="1800" u="none" strike="noStrike" baseline="0" dirty="0" smtClean="0"/>
                        <a:t> Under CRMC  </a:t>
                      </a:r>
                      <a:r>
                        <a:rPr lang="en-US" sz="1800" u="none" strike="noStrike" dirty="0" smtClean="0"/>
                        <a:t>2012</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r>
              <a:tr h="767929">
                <a:tc>
                  <a:txBody>
                    <a:bodyPr/>
                    <a:lstStyle/>
                    <a:p>
                      <a:pPr algn="ctr" fontAlgn="t"/>
                      <a:r>
                        <a:rPr lang="en-GB" sz="1800" u="none" strike="noStrike" dirty="0"/>
                        <a:t>1</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Specialist + PGMO</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578</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86</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smtClean="0"/>
                        <a:t>48</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65</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r>
              <a:tr h="767929">
                <a:tc>
                  <a:txBody>
                    <a:bodyPr/>
                    <a:lstStyle/>
                    <a:p>
                      <a:pPr algn="ctr" fontAlgn="t"/>
                      <a:r>
                        <a:rPr lang="en-GB" sz="1800" u="none" strike="noStrike" dirty="0"/>
                        <a:t>2</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MBBS</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1264</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657</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smtClean="0"/>
                        <a:t>345</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402</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r>
              <a:tr h="777133">
                <a:tc>
                  <a:txBody>
                    <a:bodyPr/>
                    <a:lstStyle/>
                    <a:p>
                      <a:pPr algn="ctr" fontAlgn="t"/>
                      <a:r>
                        <a:rPr lang="en-GB" sz="1800" u="none" strike="noStrike" dirty="0"/>
                        <a:t>3</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Staff Nurse + Nursing Sister</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1008</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409</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326</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268</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r>
              <a:tr h="767929">
                <a:tc>
                  <a:txBody>
                    <a:bodyPr/>
                    <a:lstStyle/>
                    <a:p>
                      <a:pPr algn="ctr" fontAlgn="t"/>
                      <a:r>
                        <a:rPr lang="en-GB" sz="1800" u="none" strike="noStrike" dirty="0"/>
                        <a:t>4</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RMA</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472</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465</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437</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692</a:t>
                      </a:r>
                      <a:endParaRPr lang="en-US" sz="1800" b="0" i="1" u="none" strike="noStrike" dirty="0">
                        <a:solidFill>
                          <a:srgbClr val="000000"/>
                        </a:solidFill>
                        <a:latin typeface="Calibri"/>
                      </a:endParaRPr>
                    </a:p>
                  </a:txBody>
                  <a:tcPr marL="9525" marR="9525" marT="9525" marB="0" anchor="ctr">
                    <a:cell3D prstMaterial="dkEdge">
                      <a:bevel/>
                      <a:lightRig rig="flood" dir="t"/>
                    </a:cell3D>
                  </a:tcPr>
                </a:tc>
              </a:tr>
              <a:tr h="767929">
                <a:tc gridSpan="2">
                  <a:txBody>
                    <a:bodyPr/>
                    <a:lstStyle/>
                    <a:p>
                      <a:pPr algn="ctr" fontAlgn="t"/>
                      <a:r>
                        <a:rPr lang="en-US" sz="1800" u="none" strike="noStrike" dirty="0" smtClean="0"/>
                        <a:t>ANM</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hMerge="1">
                  <a:txBody>
                    <a:bodyPr/>
                    <a:lstStyle/>
                    <a:p>
                      <a:endParaRPr lang="en-IN"/>
                    </a:p>
                  </a:txBody>
                  <a:tcPr/>
                </a:tc>
                <a:tc>
                  <a:txBody>
                    <a:bodyPr/>
                    <a:lstStyle/>
                    <a:p>
                      <a:pPr algn="ctr" fontAlgn="t"/>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0</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658</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r>
              <a:tr h="767929">
                <a:tc gridSpan="2">
                  <a:txBody>
                    <a:bodyPr/>
                    <a:lstStyle/>
                    <a:p>
                      <a:pPr algn="ctr" fontAlgn="t"/>
                      <a:r>
                        <a:rPr lang="en-GB" sz="1800" u="none" strike="noStrike" dirty="0"/>
                        <a:t>Total </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hMerge="1">
                  <a:txBody>
                    <a:bodyPr/>
                    <a:lstStyle/>
                    <a:p>
                      <a:endParaRPr lang="en-US"/>
                    </a:p>
                  </a:txBody>
                  <a:tcPr/>
                </a:tc>
                <a:tc>
                  <a:txBody>
                    <a:bodyPr/>
                    <a:lstStyle/>
                    <a:p>
                      <a:pPr algn="ctr" fontAlgn="t"/>
                      <a:r>
                        <a:rPr lang="en-GB" sz="1800" u="none" strike="noStrike" dirty="0"/>
                        <a:t>3322</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GB" sz="1800" u="none" strike="noStrike" dirty="0"/>
                        <a:t>1617</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1156</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t"/>
                      <a:r>
                        <a:rPr lang="en-US" sz="1800" u="none" strike="noStrike" dirty="0" smtClean="0"/>
                        <a:t>2085</a:t>
                      </a:r>
                      <a:endParaRPr lang="en-US" sz="1800" b="1" i="1" u="none" strike="noStrike" dirty="0">
                        <a:solidFill>
                          <a:srgbClr val="000000"/>
                        </a:solidFill>
                        <a:latin typeface="Calibri"/>
                      </a:endParaRPr>
                    </a:p>
                  </a:txBody>
                  <a:tcPr marL="9525" marR="9525" marT="9525" marB="0" anchor="ctr">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304800" y="228601"/>
          <a:ext cx="8534400" cy="914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Table 3"/>
          <p:cNvGraphicFramePr>
            <a:graphicFrameLocks noGrp="1"/>
          </p:cNvGraphicFramePr>
          <p:nvPr/>
        </p:nvGraphicFramePr>
        <p:xfrm>
          <a:off x="457200" y="1371600"/>
          <a:ext cx="8153400" cy="5029200"/>
        </p:xfrm>
        <a:graphic>
          <a:graphicData uri="http://schemas.openxmlformats.org/drawingml/2006/table">
            <a:tbl>
              <a:tblPr firstRow="1" lastRow="1" bandRow="1">
                <a:tableStyleId>{8799B23B-EC83-4686-B30A-512413B5E67A}</a:tableStyleId>
              </a:tblPr>
              <a:tblGrid>
                <a:gridCol w="1019175"/>
                <a:gridCol w="1019175"/>
                <a:gridCol w="1019175"/>
                <a:gridCol w="1019175"/>
                <a:gridCol w="1019175"/>
                <a:gridCol w="1019175"/>
                <a:gridCol w="1019175"/>
                <a:gridCol w="1019175"/>
              </a:tblGrid>
              <a:tr h="419100">
                <a:tc>
                  <a:txBody>
                    <a:bodyPr/>
                    <a:lstStyle/>
                    <a:p>
                      <a:pPr algn="ctr" fontAlgn="b"/>
                      <a:r>
                        <a:rPr lang="en-US" sz="1800" u="none" strike="noStrike" dirty="0"/>
                        <a:t> </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 </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gridSpan="3">
                  <a:txBody>
                    <a:bodyPr/>
                    <a:lstStyle/>
                    <a:p>
                      <a:pPr algn="ctr" fontAlgn="b"/>
                      <a:r>
                        <a:rPr lang="en-US" sz="1800" u="none" strike="noStrike" dirty="0" err="1"/>
                        <a:t>Sarguja</a:t>
                      </a:r>
                      <a:r>
                        <a:rPr lang="en-US" sz="1800" u="none" strike="noStrike" dirty="0"/>
                        <a:t> division</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hMerge="1">
                  <a:txBody>
                    <a:bodyPr/>
                    <a:lstStyle/>
                    <a:p>
                      <a:endParaRPr lang="en-US"/>
                    </a:p>
                  </a:txBody>
                  <a:tcPr/>
                </a:tc>
                <a:tc hMerge="1">
                  <a:txBody>
                    <a:bodyPr/>
                    <a:lstStyle/>
                    <a:p>
                      <a:endParaRPr lang="en-US"/>
                    </a:p>
                  </a:txBody>
                  <a:tcPr/>
                </a:tc>
                <a:tc gridSpan="3">
                  <a:txBody>
                    <a:bodyPr/>
                    <a:lstStyle/>
                    <a:p>
                      <a:pPr algn="ctr" fontAlgn="b"/>
                      <a:r>
                        <a:rPr lang="en-US" sz="1800" u="none" strike="noStrike" dirty="0" err="1"/>
                        <a:t>Bastar</a:t>
                      </a:r>
                      <a:r>
                        <a:rPr lang="en-US" sz="1800" u="none" strike="noStrike" dirty="0"/>
                        <a:t> division</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hMerge="1">
                  <a:txBody>
                    <a:bodyPr/>
                    <a:lstStyle/>
                    <a:p>
                      <a:endParaRPr lang="en-US"/>
                    </a:p>
                  </a:txBody>
                  <a:tcPr/>
                </a:tc>
                <a:tc hMerge="1">
                  <a:txBody>
                    <a:bodyPr/>
                    <a:lstStyle/>
                    <a:p>
                      <a:endParaRPr lang="en-US"/>
                    </a:p>
                  </a:txBody>
                  <a:tcPr/>
                </a:tc>
              </a:tr>
              <a:tr h="419100">
                <a:tc>
                  <a:txBody>
                    <a:bodyPr/>
                    <a:lstStyle/>
                    <a:p>
                      <a:pPr algn="ctr" fontAlgn="b"/>
                      <a:r>
                        <a:rPr lang="en-US" sz="1800" u="none" strike="noStrike"/>
                        <a:t> </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Year</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OPD</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IPD</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Delivery</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OPD</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IPD</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Delivery</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r>
              <a:tr h="419100">
                <a:tc rowSpan="4">
                  <a:txBody>
                    <a:bodyPr/>
                    <a:lstStyle/>
                    <a:p>
                      <a:pPr algn="ctr" fontAlgn="ctr"/>
                      <a:r>
                        <a:rPr lang="en-US" sz="1800" b="1" u="none" strike="noStrike" dirty="0"/>
                        <a:t>DH</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2009-10</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261501</a:t>
                      </a:r>
                      <a:endParaRPr lang="en-US" sz="1800" b="0"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32118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4772</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184324</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14881</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1761</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2010-11</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367888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46130</a:t>
                      </a:r>
                      <a:endParaRPr lang="en-US" sz="1800" b="0"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7431</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212440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16872</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2146</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2011-12</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359395</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44326</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7750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249223</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21639</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2651</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2012-13</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379934</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46998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7584</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275910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29167</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3673</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gridSpan="2">
                  <a:txBody>
                    <a:bodyPr/>
                    <a:lstStyle/>
                    <a:p>
                      <a:pPr algn="ctr" fontAlgn="ctr"/>
                      <a:r>
                        <a:rPr lang="en-US" sz="1800" b="1" u="none" strike="noStrike" dirty="0">
                          <a:solidFill>
                            <a:srgbClr val="7030A0"/>
                          </a:solidFill>
                        </a:rPr>
                        <a:t>% Change</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hMerge="1">
                  <a:txBody>
                    <a:bodyPr/>
                    <a:lstStyle/>
                    <a:p>
                      <a:endParaRPr lang="en-US"/>
                    </a:p>
                  </a:txBody>
                  <a:tcPr/>
                </a:tc>
                <a:tc>
                  <a:txBody>
                    <a:bodyPr/>
                    <a:lstStyle/>
                    <a:p>
                      <a:pPr algn="ctr" fontAlgn="b"/>
                      <a:r>
                        <a:rPr lang="en-US" sz="1800" b="1" u="none" strike="noStrike" dirty="0">
                          <a:solidFill>
                            <a:srgbClr val="7030A0"/>
                          </a:solidFill>
                        </a:rPr>
                        <a:t>45.29</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b="1" u="none" strike="noStrike" dirty="0">
                          <a:solidFill>
                            <a:srgbClr val="7030A0"/>
                          </a:solidFill>
                        </a:rPr>
                        <a:t>46.33</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b="1" u="none" strike="noStrike" dirty="0">
                          <a:solidFill>
                            <a:srgbClr val="7030A0"/>
                          </a:solidFill>
                        </a:rPr>
                        <a:t>58.93</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b="1" u="none" strike="noStrike" dirty="0">
                          <a:solidFill>
                            <a:srgbClr val="7030A0"/>
                          </a:solidFill>
                        </a:rPr>
                        <a:t>49.69</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b="1" u="none" strike="noStrike" dirty="0">
                          <a:solidFill>
                            <a:srgbClr val="7030A0"/>
                          </a:solidFill>
                        </a:rPr>
                        <a:t>96.00</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b="1" u="none" strike="noStrike" dirty="0">
                          <a:solidFill>
                            <a:srgbClr val="7030A0"/>
                          </a:solidFill>
                        </a:rPr>
                        <a:t>108.57</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r>
              <a:tr h="419100">
                <a:tc rowSpan="4">
                  <a:txBody>
                    <a:bodyPr/>
                    <a:lstStyle/>
                    <a:p>
                      <a:pPr algn="ctr" fontAlgn="ctr"/>
                      <a:r>
                        <a:rPr lang="en-US" sz="1800" b="1" u="none" strike="noStrike" dirty="0"/>
                        <a:t>CHC</a:t>
                      </a:r>
                      <a:endParaRPr lang="en-US" sz="1800" b="1" i="0" u="none" strike="noStrike" dirty="0">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2009-10</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486980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26815</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11918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517038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41638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t>7653</a:t>
                      </a:r>
                      <a:endParaRPr lang="en-US" sz="1800" b="0" i="0" u="none" strike="noStrike" dirty="0">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2010-11</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632666</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55855</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21551</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530278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38907</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8202</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2011-12</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574406</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58699</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20805</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568228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47810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10575</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vMerge="1">
                  <a:txBody>
                    <a:bodyPr/>
                    <a:lstStyle/>
                    <a:p>
                      <a:endParaRPr lang="en-US"/>
                    </a:p>
                  </a:txBody>
                  <a:tcPr/>
                </a:tc>
                <a:tc>
                  <a:txBody>
                    <a:bodyPr/>
                    <a:lstStyle/>
                    <a:p>
                      <a:pPr algn="ctr" fontAlgn="b"/>
                      <a:r>
                        <a:rPr lang="en-US" sz="1800" u="none" strike="noStrike"/>
                        <a:t>2012-13</a:t>
                      </a:r>
                      <a:endParaRPr lang="en-US" sz="1800" b="1"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585173</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69818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21550</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524073</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53168</a:t>
                      </a:r>
                      <a:endParaRPr lang="en-US" sz="1800" b="0" i="0" u="none" strike="noStrike">
                        <a:solidFill>
                          <a:srgbClr val="00000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a:t>9854</a:t>
                      </a:r>
                      <a:endParaRPr lang="en-US" sz="1800" b="0" i="0" u="none" strike="noStrike">
                        <a:solidFill>
                          <a:srgbClr val="000000"/>
                        </a:solidFill>
                        <a:latin typeface="Calibri"/>
                      </a:endParaRPr>
                    </a:p>
                  </a:txBody>
                  <a:tcPr marL="9525" marR="9525" marT="9525" marB="0" anchor="ctr">
                    <a:cell3D prstMaterial="dkEdge">
                      <a:bevel/>
                      <a:lightRig rig="flood" dir="t"/>
                    </a:cell3D>
                  </a:tcPr>
                </a:tc>
              </a:tr>
              <a:tr h="419100">
                <a:tc gridSpan="2">
                  <a:txBody>
                    <a:bodyPr/>
                    <a:lstStyle/>
                    <a:p>
                      <a:pPr algn="ctr" fontAlgn="ctr"/>
                      <a:r>
                        <a:rPr lang="en-US" sz="1800" u="none" strike="noStrike" dirty="0">
                          <a:solidFill>
                            <a:srgbClr val="7030A0"/>
                          </a:solidFill>
                        </a:rPr>
                        <a:t>% Change</a:t>
                      </a:r>
                      <a:endParaRPr lang="en-US" sz="1800" b="1" i="0" u="none" strike="noStrike" dirty="0">
                        <a:solidFill>
                          <a:srgbClr val="7030A0"/>
                        </a:solidFill>
                        <a:latin typeface="Calibri"/>
                      </a:endParaRPr>
                    </a:p>
                  </a:txBody>
                  <a:tcPr marL="9525" marR="9525" marT="9525" marB="0" anchor="ctr">
                    <a:cell3D prstMaterial="dkEdge">
                      <a:bevel/>
                      <a:lightRig rig="flood" dir="t"/>
                    </a:cell3D>
                  </a:tcPr>
                </a:tc>
                <a:tc hMerge="1">
                  <a:txBody>
                    <a:bodyPr/>
                    <a:lstStyle/>
                    <a:p>
                      <a:endParaRPr lang="en-US"/>
                    </a:p>
                  </a:txBody>
                  <a:tcPr/>
                </a:tc>
                <a:tc>
                  <a:txBody>
                    <a:bodyPr/>
                    <a:lstStyle/>
                    <a:p>
                      <a:pPr algn="ctr" fontAlgn="b"/>
                      <a:r>
                        <a:rPr lang="en-US" sz="1800" u="none" strike="noStrike" dirty="0">
                          <a:solidFill>
                            <a:srgbClr val="7030A0"/>
                          </a:solidFill>
                        </a:rPr>
                        <a:t>20.16</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solidFill>
                            <a:srgbClr val="7030A0"/>
                          </a:solidFill>
                        </a:rPr>
                        <a:t>160.37</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solidFill>
                            <a:srgbClr val="7030A0"/>
                          </a:solidFill>
                        </a:rPr>
                        <a:t>80.82</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solidFill>
                            <a:srgbClr val="7030A0"/>
                          </a:solidFill>
                        </a:rPr>
                        <a:t>1.36</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solidFill>
                            <a:srgbClr val="7030A0"/>
                          </a:solidFill>
                        </a:rPr>
                        <a:t>27.69</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c>
                  <a:txBody>
                    <a:bodyPr/>
                    <a:lstStyle/>
                    <a:p>
                      <a:pPr algn="ctr" fontAlgn="b"/>
                      <a:r>
                        <a:rPr lang="en-US" sz="1800" u="none" strike="noStrike" dirty="0">
                          <a:solidFill>
                            <a:srgbClr val="7030A0"/>
                          </a:solidFill>
                        </a:rPr>
                        <a:t>28.76</a:t>
                      </a:r>
                      <a:endParaRPr lang="en-US" sz="1800" b="0" i="0" u="none" strike="noStrike" dirty="0">
                        <a:solidFill>
                          <a:srgbClr val="7030A0"/>
                        </a:solidFill>
                        <a:latin typeface="Calibri"/>
                      </a:endParaRPr>
                    </a:p>
                  </a:txBody>
                  <a:tcPr marL="9525" marR="9525" marT="9525" marB="0" anchor="ctr">
                    <a:cell3D prstMaterial="dkEdge">
                      <a:bevel/>
                      <a:lightRig rig="flood" dir="t"/>
                    </a:cell3D>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2" y="1295400"/>
          <a:ext cx="8077199" cy="5257800"/>
        </p:xfrm>
        <a:graphic>
          <a:graphicData uri="http://schemas.openxmlformats.org/drawingml/2006/table">
            <a:tbl>
              <a:tblPr firstRow="1" firstCol="1" lastCol="1" bandRow="1">
                <a:tableStyleId>{3C2FFA5D-87B4-456A-9821-1D502468CF0F}</a:tableStyleId>
              </a:tblPr>
              <a:tblGrid>
                <a:gridCol w="1139540"/>
                <a:gridCol w="1139540"/>
                <a:gridCol w="1139540"/>
                <a:gridCol w="1139540"/>
                <a:gridCol w="1139540"/>
                <a:gridCol w="1187566"/>
                <a:gridCol w="1191933"/>
              </a:tblGrid>
              <a:tr h="1838616">
                <a:tc>
                  <a:txBody>
                    <a:bodyPr/>
                    <a:lstStyle/>
                    <a:p>
                      <a:pPr algn="ctr" fontAlgn="ctr"/>
                      <a:r>
                        <a:rPr lang="en-US" sz="2000" u="none" strike="noStrike" dirty="0"/>
                        <a:t>Division</a:t>
                      </a:r>
                      <a:endParaRPr lang="en-US" sz="2000" b="0" i="0" u="none" strike="noStrike" dirty="0">
                        <a:latin typeface="Arial"/>
                      </a:endParaRPr>
                    </a:p>
                  </a:txBody>
                  <a:tcPr marL="7002" marR="7002" marT="7002" marB="0" anchor="ctr">
                    <a:cell3D prstMaterial="dkEdge">
                      <a:bevel/>
                      <a:lightRig rig="flood" dir="t"/>
                    </a:cell3D>
                  </a:tcPr>
                </a:tc>
                <a:tc gridSpan="3">
                  <a:txBody>
                    <a:bodyPr/>
                    <a:lstStyle/>
                    <a:p>
                      <a:pPr algn="ctr" fontAlgn="ctr"/>
                      <a:r>
                        <a:rPr lang="en-US" sz="2400" u="none" strike="noStrike" dirty="0"/>
                        <a:t>Deliveries conducted at facility</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hMerge="1">
                  <a:txBody>
                    <a:bodyPr/>
                    <a:lstStyle/>
                    <a:p>
                      <a:endParaRPr lang="en-US"/>
                    </a:p>
                  </a:txBody>
                  <a:tcPr/>
                </a:tc>
                <a:tc hMerge="1">
                  <a:txBody>
                    <a:bodyPr/>
                    <a:lstStyle/>
                    <a:p>
                      <a:endParaRPr lang="en-US"/>
                    </a:p>
                  </a:txBody>
                  <a:tcPr/>
                </a:tc>
                <a:tc gridSpan="3">
                  <a:txBody>
                    <a:bodyPr/>
                    <a:lstStyle/>
                    <a:p>
                      <a:pPr algn="ctr" fontAlgn="ctr"/>
                      <a:r>
                        <a:rPr lang="en-US" sz="2400" u="none" strike="noStrike" dirty="0"/>
                        <a:t>OPD </a:t>
                      </a:r>
                      <a:r>
                        <a:rPr lang="en-US" sz="2400" u="none" strike="noStrike" dirty="0" smtClean="0"/>
                        <a:t>attendance</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hMerge="1">
                  <a:txBody>
                    <a:bodyPr/>
                    <a:lstStyle/>
                    <a:p>
                      <a:endParaRPr lang="en-US"/>
                    </a:p>
                  </a:txBody>
                  <a:tcPr/>
                </a:tc>
                <a:tc hMerge="1">
                  <a:txBody>
                    <a:bodyPr/>
                    <a:lstStyle/>
                    <a:p>
                      <a:endParaRPr lang="en-US"/>
                    </a:p>
                  </a:txBody>
                  <a:tcPr/>
                </a:tc>
              </a:tr>
              <a:tr h="612872">
                <a:tc rowSpan="2">
                  <a:txBody>
                    <a:bodyPr/>
                    <a:lstStyle/>
                    <a:p>
                      <a:endParaRPr lang="en-US" sz="2400" b="0" dirty="0"/>
                    </a:p>
                  </a:txBody>
                  <a:tcPr marL="7002" marR="7002" marT="7002" marB="0" anchor="ctr">
                    <a:cell3D prstMaterial="dkEdge">
                      <a:bevel/>
                      <a:lightRig rig="flood" dir="t"/>
                    </a:cell3D>
                  </a:tcPr>
                </a:tc>
                <a:tc gridSpan="3">
                  <a:txBody>
                    <a:bodyPr/>
                    <a:lstStyle/>
                    <a:p>
                      <a:pPr algn="ctr" fontAlgn="ctr"/>
                      <a:r>
                        <a:rPr lang="en-US" sz="2400" u="none" strike="noStrike" dirty="0"/>
                        <a:t>Year</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hMerge="1">
                  <a:txBody>
                    <a:bodyPr/>
                    <a:lstStyle/>
                    <a:p>
                      <a:endParaRPr lang="en-US"/>
                    </a:p>
                  </a:txBody>
                  <a:tcPr/>
                </a:tc>
                <a:tc hMerge="1">
                  <a:txBody>
                    <a:bodyPr/>
                    <a:lstStyle/>
                    <a:p>
                      <a:endParaRPr lang="en-US"/>
                    </a:p>
                  </a:txBody>
                  <a:tcPr/>
                </a:tc>
                <a:tc gridSpan="3">
                  <a:txBody>
                    <a:bodyPr/>
                    <a:lstStyle/>
                    <a:p>
                      <a:pPr algn="ctr" fontAlgn="ctr"/>
                      <a:r>
                        <a:rPr lang="en-US" sz="2400" u="none" strike="noStrike" dirty="0"/>
                        <a:t>Year</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hMerge="1">
                  <a:txBody>
                    <a:bodyPr/>
                    <a:lstStyle/>
                    <a:p>
                      <a:endParaRPr lang="en-US"/>
                    </a:p>
                  </a:txBody>
                  <a:tcPr/>
                </a:tc>
                <a:tc hMerge="1">
                  <a:txBody>
                    <a:bodyPr/>
                    <a:lstStyle/>
                    <a:p>
                      <a:endParaRPr lang="en-US"/>
                    </a:p>
                  </a:txBody>
                  <a:tcPr/>
                </a:tc>
              </a:tr>
              <a:tr h="612872">
                <a:tc vMerge="1">
                  <a:txBody>
                    <a:bodyPr/>
                    <a:lstStyle/>
                    <a:p>
                      <a:endParaRPr lang="en-US"/>
                    </a:p>
                  </a:txBody>
                  <a:tcPr/>
                </a:tc>
                <a:tc>
                  <a:txBody>
                    <a:bodyPr/>
                    <a:lstStyle/>
                    <a:p>
                      <a:pPr algn="ctr" fontAlgn="ctr"/>
                      <a:r>
                        <a:rPr lang="en-US" sz="2400" u="none" strike="noStrike"/>
                        <a:t>2011-12</a:t>
                      </a:r>
                      <a:endParaRPr lang="en-US" sz="2400" b="0" i="0" u="none" strike="noStrike">
                        <a:solidFill>
                          <a:srgbClr val="000000"/>
                        </a:solidFill>
                        <a:latin typeface="Arial"/>
                      </a:endParaRPr>
                    </a:p>
                  </a:txBody>
                  <a:tcPr marL="7002" marR="7002" marT="7002" marB="0" anchor="ctr">
                    <a:cell3D prstMaterial="dkEdge">
                      <a:bevel/>
                      <a:lightRig rig="flood" dir="t"/>
                    </a:cell3D>
                  </a:tcPr>
                </a:tc>
                <a:tc>
                  <a:txBody>
                    <a:bodyPr/>
                    <a:lstStyle/>
                    <a:p>
                      <a:pPr algn="ctr" fontAlgn="ctr"/>
                      <a:r>
                        <a:rPr lang="en-US" sz="2400" u="none" strike="noStrike"/>
                        <a:t>2012-13</a:t>
                      </a:r>
                      <a:endParaRPr lang="en-US" sz="2400" b="0" i="0" u="none" strike="noStrike">
                        <a:solidFill>
                          <a:srgbClr val="000000"/>
                        </a:solidFill>
                        <a:latin typeface="Arial"/>
                      </a:endParaRPr>
                    </a:p>
                  </a:txBody>
                  <a:tcPr marL="7002" marR="7002" marT="7002" marB="0" anchor="ctr">
                    <a:cell3D prstMaterial="dkEdge">
                      <a:bevel/>
                      <a:lightRig rig="flood" dir="t"/>
                    </a:cell3D>
                  </a:tcPr>
                </a:tc>
                <a:tc>
                  <a:txBody>
                    <a:bodyPr/>
                    <a:lstStyle/>
                    <a:p>
                      <a:pPr algn="ctr" fontAlgn="ctr"/>
                      <a:r>
                        <a:rPr lang="en-US" sz="2400" u="none" strike="noStrike" dirty="0" smtClean="0"/>
                        <a:t>Increase</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a:txBody>
                    <a:bodyPr/>
                    <a:lstStyle/>
                    <a:p>
                      <a:pPr algn="ctr" fontAlgn="ctr"/>
                      <a:r>
                        <a:rPr lang="en-US" sz="2400" u="none" strike="noStrike" dirty="0"/>
                        <a:t>2011-12</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c>
                  <a:txBody>
                    <a:bodyPr/>
                    <a:lstStyle/>
                    <a:p>
                      <a:pPr algn="ctr" fontAlgn="ctr"/>
                      <a:r>
                        <a:rPr lang="en-US" sz="2400" u="none" strike="noStrike"/>
                        <a:t>2012-13</a:t>
                      </a:r>
                      <a:endParaRPr lang="en-US" sz="2400" b="0" i="0" u="none" strike="noStrike">
                        <a:solidFill>
                          <a:srgbClr val="000000"/>
                        </a:solidFill>
                        <a:latin typeface="Arial"/>
                      </a:endParaRPr>
                    </a:p>
                  </a:txBody>
                  <a:tcPr marL="7002" marR="7002" marT="7002" marB="0" anchor="ctr">
                    <a:cell3D prstMaterial="dkEdge">
                      <a:bevel/>
                      <a:lightRig rig="flood" dir="t"/>
                    </a:cell3D>
                  </a:tcPr>
                </a:tc>
                <a:tc>
                  <a:txBody>
                    <a:bodyPr/>
                    <a:lstStyle/>
                    <a:p>
                      <a:pPr algn="ctr" fontAlgn="ctr"/>
                      <a:r>
                        <a:rPr lang="en-US" sz="2400" b="0" u="none" strike="noStrike" dirty="0" smtClean="0"/>
                        <a:t>Increase</a:t>
                      </a:r>
                      <a:endParaRPr lang="en-US" sz="2400" b="0" i="0" u="none" strike="noStrike" dirty="0">
                        <a:solidFill>
                          <a:srgbClr val="000000"/>
                        </a:solidFill>
                        <a:latin typeface="Arial"/>
                      </a:endParaRPr>
                    </a:p>
                  </a:txBody>
                  <a:tcPr marL="7002" marR="7002" marT="7002" marB="0" anchor="ctr">
                    <a:cell3D prstMaterial="dkEdge">
                      <a:bevel/>
                      <a:lightRig rig="flood" dir="t"/>
                    </a:cell3D>
                  </a:tcPr>
                </a:tc>
              </a:tr>
              <a:tr h="1096720">
                <a:tc>
                  <a:txBody>
                    <a:bodyPr/>
                    <a:lstStyle/>
                    <a:p>
                      <a:pPr algn="ctr" fontAlgn="ctr"/>
                      <a:r>
                        <a:rPr lang="en-US" sz="2000" u="none" strike="noStrike"/>
                        <a:t>Bastar Division</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a:t>3505</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a:t>4803</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smtClean="0"/>
                        <a:t>37%</a:t>
                      </a:r>
                      <a:endParaRPr lang="en-US" sz="2000" b="0" i="0" u="none" strike="noStrike" dirty="0">
                        <a:latin typeface="Arial"/>
                      </a:endParaRPr>
                    </a:p>
                  </a:txBody>
                  <a:tcPr marL="7002" marR="7002" marT="7002" marB="0" anchor="ctr">
                    <a:cell3D prstMaterial="dkEdge">
                      <a:bevel/>
                      <a:lightRig rig="flood" dir="t"/>
                    </a:cell3D>
                  </a:tcPr>
                </a:tc>
                <a:tc>
                  <a:txBody>
                    <a:bodyPr/>
                    <a:lstStyle/>
                    <a:p>
                      <a:pPr algn="ctr" fontAlgn="ctr"/>
                      <a:r>
                        <a:rPr lang="en-US" sz="2000" u="none" strike="noStrike"/>
                        <a:t>399429</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a:t>521889</a:t>
                      </a:r>
                      <a:endParaRPr lang="en-US" sz="2000" b="0" i="0" u="none" strike="noStrike" dirty="0">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smtClean="0"/>
                        <a:t>31%</a:t>
                      </a:r>
                      <a:endParaRPr lang="en-US" sz="2000" b="0" i="0" u="none" strike="noStrike" dirty="0">
                        <a:latin typeface="Arial"/>
                      </a:endParaRPr>
                    </a:p>
                  </a:txBody>
                  <a:tcPr marL="7002" marR="7002" marT="7002" marB="0" anchor="ctr">
                    <a:cell3D prstMaterial="dkEdge">
                      <a:bevel/>
                      <a:lightRig rig="flood" dir="t"/>
                    </a:cell3D>
                  </a:tcPr>
                </a:tc>
              </a:tr>
              <a:tr h="1096720">
                <a:tc>
                  <a:txBody>
                    <a:bodyPr/>
                    <a:lstStyle/>
                    <a:p>
                      <a:pPr algn="ctr" fontAlgn="ctr"/>
                      <a:r>
                        <a:rPr lang="en-US" sz="2000" u="none" strike="noStrike"/>
                        <a:t>Surguja Division</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a:t>4724</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a:t>8767</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smtClean="0"/>
                        <a:t>86%</a:t>
                      </a:r>
                      <a:endParaRPr lang="en-US" sz="2000" b="0" i="0" u="none" strike="noStrike" dirty="0">
                        <a:latin typeface="Arial"/>
                      </a:endParaRPr>
                    </a:p>
                  </a:txBody>
                  <a:tcPr marL="7002" marR="7002" marT="7002" marB="0" anchor="ctr">
                    <a:cell3D prstMaterial="dkEdge">
                      <a:bevel/>
                      <a:lightRig rig="flood" dir="t"/>
                    </a:cell3D>
                  </a:tcPr>
                </a:tc>
                <a:tc>
                  <a:txBody>
                    <a:bodyPr/>
                    <a:lstStyle/>
                    <a:p>
                      <a:pPr algn="ctr" fontAlgn="ctr"/>
                      <a:r>
                        <a:rPr lang="en-US" sz="2000" u="none" strike="noStrike"/>
                        <a:t>281289</a:t>
                      </a:r>
                      <a:endParaRPr lang="en-US" sz="2000" b="0" i="0" u="none" strike="noStrike">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a:t>493328</a:t>
                      </a:r>
                      <a:endParaRPr lang="en-US" sz="2000" b="0" i="0" u="none" strike="noStrike" dirty="0">
                        <a:latin typeface="Arial"/>
                      </a:endParaRPr>
                    </a:p>
                  </a:txBody>
                  <a:tcPr marL="7002" marR="7002" marT="7002" marB="0" anchor="ctr">
                    <a:cell3D prstMaterial="dkEdge">
                      <a:bevel/>
                      <a:lightRig rig="flood" dir="t"/>
                    </a:cell3D>
                  </a:tcPr>
                </a:tc>
                <a:tc>
                  <a:txBody>
                    <a:bodyPr/>
                    <a:lstStyle/>
                    <a:p>
                      <a:pPr algn="ctr" fontAlgn="ctr"/>
                      <a:r>
                        <a:rPr lang="en-US" sz="2000" u="none" strike="noStrike" dirty="0" smtClean="0"/>
                        <a:t>75%</a:t>
                      </a:r>
                      <a:endParaRPr lang="en-US" sz="2000" b="0" i="0" u="none" strike="noStrike" dirty="0">
                        <a:latin typeface="Arial"/>
                      </a:endParaRPr>
                    </a:p>
                  </a:txBody>
                  <a:tcPr marL="7002" marR="7002" marT="7002" marB="0" anchor="ctr">
                    <a:cell3D prstMaterial="dkEdge">
                      <a:bevel/>
                      <a:lightRig rig="flood" dir="t"/>
                    </a:cell3D>
                  </a:tcPr>
                </a:tc>
              </a:tr>
            </a:tbl>
          </a:graphicData>
        </a:graphic>
      </p:graphicFrame>
      <p:graphicFrame>
        <p:nvGraphicFramePr>
          <p:cNvPr id="5" name="Diagram 4"/>
          <p:cNvGraphicFramePr/>
          <p:nvPr/>
        </p:nvGraphicFramePr>
        <p:xfrm>
          <a:off x="838200" y="228600"/>
          <a:ext cx="7315200" cy="954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TotalTime>
  <Words>504</Words>
  <Application>Microsoft Office PowerPoint</Application>
  <PresentationFormat>On-screen Show (4:3)</PresentationFormat>
  <Paragraphs>252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Chhattisgarh Rural Medical Corps</vt:lpstr>
      <vt:lpstr>CRMC  Objective</vt:lpstr>
      <vt:lpstr>Slide 3</vt:lpstr>
      <vt:lpstr>Slide 4</vt:lpstr>
      <vt:lpstr>Slide 5</vt:lpstr>
      <vt:lpstr>Slide 6</vt:lpstr>
      <vt:lpstr>Slide 7</vt:lpstr>
      <vt:lpstr>Slide 8</vt:lpstr>
      <vt:lpstr>Slide 9</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Chhattisgarh Rural Medical Corp</dc:title>
  <dc:creator>MD NRHM</dc:creator>
  <cp:lastModifiedBy>apple</cp:lastModifiedBy>
  <cp:revision>152</cp:revision>
  <dcterms:created xsi:type="dcterms:W3CDTF">2006-08-16T00:00:00Z</dcterms:created>
  <dcterms:modified xsi:type="dcterms:W3CDTF">2013-07-02T18:44:06Z</dcterms:modified>
</cp:coreProperties>
</file>