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9" r:id="rId7"/>
    <p:sldId id="268" r:id="rId8"/>
    <p:sldId id="270" r:id="rId9"/>
    <p:sldId id="271" r:id="rId10"/>
    <p:sldId id="272" r:id="rId11"/>
    <p:sldId id="273" r:id="rId12"/>
    <p:sldId id="274" r:id="rId13"/>
    <p:sldId id="275" r:id="rId14"/>
    <p:sldId id="261" r:id="rId15"/>
    <p:sldId id="262" r:id="rId16"/>
    <p:sldId id="267" r:id="rId17"/>
    <p:sldId id="277" r:id="rId18"/>
    <p:sldId id="278" r:id="rId19"/>
    <p:sldId id="264" r:id="rId20"/>
    <p:sldId id="265" r:id="rId21"/>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26000" b="-2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3657600"/>
          </a:xfrm>
        </p:spPr>
        <p:txBody>
          <a:bodyPr>
            <a:normAutofit/>
          </a:bodyPr>
          <a:lstStyle/>
          <a:p>
            <a:r>
              <a:rPr lang="en-US" sz="6600" b="1" dirty="0" smtClean="0"/>
              <a:t>INNOVATIONS </a:t>
            </a:r>
            <a:br>
              <a:rPr lang="en-US" sz="6600" b="1" dirty="0" smtClean="0"/>
            </a:br>
            <a:r>
              <a:rPr lang="en-US" sz="6600" b="1" dirty="0" smtClean="0"/>
              <a:t>IN </a:t>
            </a:r>
            <a:br>
              <a:rPr lang="en-US" sz="6600" b="1" dirty="0" smtClean="0"/>
            </a:br>
            <a:r>
              <a:rPr lang="en-US" sz="6600" b="1" dirty="0" smtClean="0"/>
              <a:t>PUBLIC HEALTHCARE </a:t>
            </a:r>
            <a:endParaRPr lang="en-US" sz="6600" b="1" dirty="0"/>
          </a:p>
        </p:txBody>
      </p:sp>
      <p:sp>
        <p:nvSpPr>
          <p:cNvPr id="3" name="Subtitle 2"/>
          <p:cNvSpPr>
            <a:spLocks noGrp="1"/>
          </p:cNvSpPr>
          <p:nvPr>
            <p:ph type="subTitle" idx="1"/>
          </p:nvPr>
        </p:nvSpPr>
        <p:spPr>
          <a:xfrm>
            <a:off x="3200400" y="4495800"/>
            <a:ext cx="5105400" cy="1828800"/>
          </a:xfrm>
        </p:spPr>
        <p:txBody>
          <a:bodyPr>
            <a:noAutofit/>
          </a:bodyPr>
          <a:lstStyle/>
          <a:p>
            <a:pPr lvl="2"/>
            <a:r>
              <a:rPr lang="en-US" sz="2800" dirty="0" smtClean="0">
                <a:solidFill>
                  <a:schemeClr val="tx1">
                    <a:lumMod val="95000"/>
                    <a:lumOff val="5000"/>
                  </a:schemeClr>
                </a:solidFill>
              </a:rPr>
              <a:t>Dr. Gordon </a:t>
            </a:r>
            <a:r>
              <a:rPr lang="en-US" sz="2800" dirty="0" err="1" smtClean="0">
                <a:solidFill>
                  <a:schemeClr val="tx1">
                    <a:lumMod val="95000"/>
                    <a:lumOff val="5000"/>
                  </a:schemeClr>
                </a:solidFill>
              </a:rPr>
              <a:t>Zohmingthanga</a:t>
            </a:r>
            <a:endParaRPr lang="en-US" sz="2800" dirty="0" smtClean="0">
              <a:solidFill>
                <a:schemeClr val="tx1">
                  <a:lumMod val="95000"/>
                  <a:lumOff val="5000"/>
                </a:schemeClr>
              </a:solidFill>
            </a:endParaRPr>
          </a:p>
          <a:p>
            <a:pPr lvl="2"/>
            <a:r>
              <a:rPr lang="en-US" sz="2800" dirty="0" smtClean="0">
                <a:solidFill>
                  <a:schemeClr val="tx1">
                    <a:lumMod val="95000"/>
                    <a:lumOff val="5000"/>
                  </a:schemeClr>
                </a:solidFill>
              </a:rPr>
              <a:t>Mission Director, NRHM</a:t>
            </a:r>
          </a:p>
          <a:p>
            <a:pPr lvl="2"/>
            <a:r>
              <a:rPr lang="en-US" sz="2800" dirty="0" smtClean="0">
                <a:solidFill>
                  <a:schemeClr val="tx1">
                    <a:lumMod val="95000"/>
                    <a:lumOff val="5000"/>
                  </a:schemeClr>
                </a:solidFill>
              </a:rPr>
              <a:t>Mizoram</a:t>
            </a:r>
            <a:endParaRPr lang="en-US" sz="28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half" idx="4294967295"/>
          </p:nvPr>
        </p:nvSpPr>
        <p:spPr>
          <a:xfrm>
            <a:off x="0" y="5367338"/>
            <a:ext cx="5486400" cy="804862"/>
          </a:xfrm>
        </p:spPr>
        <p:txBody>
          <a:bodyPr/>
          <a:lstStyle/>
          <a:p>
            <a:pPr>
              <a:buNone/>
            </a:pPr>
            <a:r>
              <a:rPr lang="en-US" dirty="0" smtClean="0"/>
              <a:t> </a:t>
            </a:r>
            <a:endParaRPr lang="en-US" dirty="0"/>
          </a:p>
        </p:txBody>
      </p:sp>
      <p:pic>
        <p:nvPicPr>
          <p:cNvPr id="27650" name="Picture 2" descr="C:\Users\COMPUTER HOUSE\Desktop\Chapui SC outsid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OMPUTER HOUSE\Desktop\Chapui SC staff.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COMPUTER HOUSE\Desktop\Chapui SC OPD.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OMPUTER HOUSE\Desktop\Chapui SC ward2.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t>Human Ambulance : Stretcher</a:t>
            </a:r>
            <a:endParaRPr lang="en-US" b="1" dirty="0"/>
          </a:p>
        </p:txBody>
      </p:sp>
      <p:sp>
        <p:nvSpPr>
          <p:cNvPr id="3" name="Content Placeholder 2"/>
          <p:cNvSpPr>
            <a:spLocks noGrp="1"/>
          </p:cNvSpPr>
          <p:nvPr>
            <p:ph idx="1"/>
          </p:nvPr>
        </p:nvSpPr>
        <p:spPr>
          <a:xfrm>
            <a:off x="457200" y="1066800"/>
            <a:ext cx="8229600" cy="5059363"/>
          </a:xfrm>
        </p:spPr>
        <p:txBody>
          <a:bodyPr>
            <a:normAutofit/>
          </a:bodyPr>
          <a:lstStyle/>
          <a:p>
            <a:r>
              <a:rPr lang="en-US" dirty="0" smtClean="0"/>
              <a:t>Started in the year 2009 in the then 3 backward Districts of </a:t>
            </a:r>
            <a:r>
              <a:rPr lang="en-US" dirty="0" err="1" smtClean="0"/>
              <a:t>Lawngtlai</a:t>
            </a:r>
            <a:r>
              <a:rPr lang="en-US" dirty="0" smtClean="0"/>
              <a:t>, </a:t>
            </a:r>
            <a:r>
              <a:rPr lang="en-US" dirty="0" err="1" smtClean="0"/>
              <a:t>Mamit</a:t>
            </a:r>
            <a:r>
              <a:rPr lang="en-US" dirty="0" smtClean="0"/>
              <a:t> and </a:t>
            </a:r>
            <a:r>
              <a:rPr lang="en-US" dirty="0" err="1" smtClean="0"/>
              <a:t>Saiha</a:t>
            </a:r>
            <a:r>
              <a:rPr lang="en-US" dirty="0" smtClean="0"/>
              <a:t>, now integrated into JSSK</a:t>
            </a:r>
          </a:p>
          <a:p>
            <a:r>
              <a:rPr lang="en-US" dirty="0" smtClean="0"/>
              <a:t>Pregnant women from non </a:t>
            </a:r>
            <a:r>
              <a:rPr lang="en-US" dirty="0" err="1" smtClean="0"/>
              <a:t>motorable</a:t>
            </a:r>
            <a:r>
              <a:rPr lang="en-US" dirty="0" smtClean="0"/>
              <a:t> areas are carried on stretchers to the nearest </a:t>
            </a:r>
            <a:r>
              <a:rPr lang="en-US" dirty="0" err="1" smtClean="0"/>
              <a:t>motorable</a:t>
            </a:r>
            <a:r>
              <a:rPr lang="en-US" dirty="0" smtClean="0"/>
              <a:t> road/SC from where they are picked up by ambulance/private vehicles.</a:t>
            </a:r>
          </a:p>
          <a:p>
            <a:r>
              <a:rPr lang="en-US" dirty="0" smtClean="0"/>
              <a:t>MOU is signed with local NGOs to carry out these </a:t>
            </a:r>
            <a:r>
              <a:rPr lang="en-US" smtClean="0"/>
              <a:t>Stretcher </a:t>
            </a:r>
            <a:r>
              <a:rPr lang="en-US" smtClean="0"/>
              <a:t>Transport.</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OMPUTER HOUSE\Desktop\images.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981200"/>
          </a:xfrm>
        </p:spPr>
        <p:txBody>
          <a:bodyPr>
            <a:normAutofit/>
          </a:bodyPr>
          <a:lstStyle/>
          <a:p>
            <a:r>
              <a:rPr lang="en-US" sz="8000" b="1" dirty="0" smtClean="0">
                <a:solidFill>
                  <a:schemeClr val="tx1">
                    <a:lumMod val="95000"/>
                    <a:lumOff val="5000"/>
                  </a:schemeClr>
                </a:solidFill>
              </a:rPr>
              <a:t>THE ROAD AHEAD</a:t>
            </a:r>
            <a:endParaRPr lang="en-US" sz="80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National Mobile Medical Units</a:t>
            </a:r>
            <a:endParaRPr lang="en-US" b="1" dirty="0"/>
          </a:p>
        </p:txBody>
      </p:sp>
      <p:sp>
        <p:nvSpPr>
          <p:cNvPr id="5" name="Content Placeholder 4"/>
          <p:cNvSpPr>
            <a:spLocks noGrp="1"/>
          </p:cNvSpPr>
          <p:nvPr>
            <p:ph idx="1"/>
          </p:nvPr>
        </p:nvSpPr>
        <p:spPr>
          <a:xfrm>
            <a:off x="457200" y="1371600"/>
            <a:ext cx="8229600" cy="4754563"/>
          </a:xfrm>
        </p:spPr>
        <p:txBody>
          <a:bodyPr>
            <a:normAutofit fontScale="92500" lnSpcReduction="10000"/>
          </a:bodyPr>
          <a:lstStyle/>
          <a:p>
            <a:r>
              <a:rPr lang="en-US" dirty="0" smtClean="0"/>
              <a:t>The current MMU vehicles are unable to reach many of the hard to reach areas specially the border villages due to narrow roads during the rainy season, which takes up as much as 8 months in Mizoram.</a:t>
            </a:r>
          </a:p>
          <a:p>
            <a:r>
              <a:rPr lang="en-US" dirty="0" smtClean="0"/>
              <a:t>To reach such places, smaller MMU vehicles with four wheel drives are required. </a:t>
            </a:r>
          </a:p>
          <a:p>
            <a:r>
              <a:rPr lang="en-US" dirty="0" smtClean="0"/>
              <a:t>For 1 MMU team, 1 four wheel drive vehicle for passenger transport and 1 four wheel drive </a:t>
            </a:r>
            <a:r>
              <a:rPr lang="en-US" dirty="0" err="1" smtClean="0"/>
              <a:t>pik</a:t>
            </a:r>
            <a:r>
              <a:rPr lang="en-US" dirty="0" smtClean="0"/>
              <a:t> up truck for equipments and medicines is required.</a:t>
            </a:r>
          </a:p>
          <a:p>
            <a:endParaRPr lang="en-US" dirty="0" smtClean="0"/>
          </a:p>
          <a:p>
            <a:endParaRPr lang="en-US"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C:\Users\COMPUTER HOUSE\Desktop\Mahindra Bolero in Diamond White Color Left Side View.jpg"/>
          <p:cNvPicPr>
            <a:picLocks noChangeAspect="1" noChangeArrowheads="1"/>
          </p:cNvPicPr>
          <p:nvPr/>
        </p:nvPicPr>
        <p:blipFill>
          <a:blip r:embed="rId2"/>
          <a:srcRect/>
          <a:stretch>
            <a:fillRect/>
          </a:stretch>
        </p:blipFill>
        <p:spPr bwMode="auto">
          <a:xfrm>
            <a:off x="0" y="-228600"/>
            <a:ext cx="8001000" cy="3429000"/>
          </a:xfrm>
          <a:prstGeom prst="rect">
            <a:avLst/>
          </a:prstGeom>
          <a:noFill/>
        </p:spPr>
      </p:pic>
      <p:pic>
        <p:nvPicPr>
          <p:cNvPr id="20485" name="Picture 5" descr="C:\Users\COMPUTER HOUSE\Desktop\mahindra-bolero-pik-up-04.jpg"/>
          <p:cNvPicPr>
            <a:picLocks noChangeAspect="1" noChangeArrowheads="1"/>
          </p:cNvPicPr>
          <p:nvPr/>
        </p:nvPicPr>
        <p:blipFill>
          <a:blip r:embed="rId3"/>
          <a:srcRect/>
          <a:stretch>
            <a:fillRect/>
          </a:stretch>
        </p:blipFill>
        <p:spPr bwMode="auto">
          <a:xfrm>
            <a:off x="1905000" y="3124200"/>
            <a:ext cx="7239000" cy="392638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b="1" dirty="0" smtClean="0"/>
              <a:t>Bike Ambulance for Rapid Response</a:t>
            </a:r>
            <a:endParaRPr lang="en-US" b="1" dirty="0"/>
          </a:p>
        </p:txBody>
      </p:sp>
      <p:sp>
        <p:nvSpPr>
          <p:cNvPr id="3" name="Content Placeholder 2"/>
          <p:cNvSpPr>
            <a:spLocks noGrp="1"/>
          </p:cNvSpPr>
          <p:nvPr>
            <p:ph idx="1"/>
          </p:nvPr>
        </p:nvSpPr>
        <p:spPr>
          <a:xfrm>
            <a:off x="457200" y="990600"/>
            <a:ext cx="8229600" cy="5638800"/>
          </a:xfrm>
        </p:spPr>
        <p:txBody>
          <a:bodyPr>
            <a:normAutofit fontScale="85000" lnSpcReduction="20000"/>
          </a:bodyPr>
          <a:lstStyle/>
          <a:p>
            <a:r>
              <a:rPr lang="en-US" dirty="0" err="1" smtClean="0"/>
              <a:t>Aizawl</a:t>
            </a:r>
            <a:r>
              <a:rPr lang="en-US" dirty="0" smtClean="0"/>
              <a:t> is a small hilly city with narrow roads. Traffic jams occur throughout the day on the arterial roads. Making it impossible for ambulances to reach the </a:t>
            </a:r>
            <a:r>
              <a:rPr lang="en-US" dirty="0" err="1" smtClean="0"/>
              <a:t>palce</a:t>
            </a:r>
            <a:r>
              <a:rPr lang="en-US" dirty="0" smtClean="0"/>
              <a:t> of emergency within 20 </a:t>
            </a:r>
            <a:r>
              <a:rPr lang="en-US" dirty="0" err="1" smtClean="0"/>
              <a:t>mins</a:t>
            </a:r>
            <a:r>
              <a:rPr lang="en-US" dirty="0" smtClean="0"/>
              <a:t>.</a:t>
            </a:r>
          </a:p>
          <a:p>
            <a:r>
              <a:rPr lang="en-US" dirty="0" smtClean="0"/>
              <a:t>Motorbikes, fitted with life saving equipments and drugs attached to the NAS in </a:t>
            </a:r>
            <a:r>
              <a:rPr lang="en-US" dirty="0" err="1" smtClean="0"/>
              <a:t>Aizawl</a:t>
            </a:r>
            <a:r>
              <a:rPr lang="en-US" dirty="0" smtClean="0"/>
              <a:t> will act as a Rapid Response team to reach the patients quickly before the main ambulance arrives at the scene.</a:t>
            </a:r>
          </a:p>
          <a:p>
            <a:r>
              <a:rPr lang="en-US" dirty="0" smtClean="0"/>
              <a:t>The RRT will compose of 2 paramedical staff per bike, who will be given special training for this purpose. They will stabilize the patient(s), and when the ambulance reaches the site, one paramedic will accompany the patient on the ambulance.</a:t>
            </a:r>
          </a:p>
          <a:p>
            <a:r>
              <a:rPr lang="en-US" dirty="0" smtClean="0"/>
              <a:t>The paramedics will be used as necessary at Civil Hospital </a:t>
            </a:r>
            <a:r>
              <a:rPr lang="en-US" dirty="0" err="1" smtClean="0"/>
              <a:t>Aizawl</a:t>
            </a:r>
            <a:r>
              <a:rPr lang="en-US" dirty="0" smtClean="0"/>
              <a:t> in between emergencies.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‘Wooden’ Radiant Warmers</a:t>
            </a:r>
            <a:endParaRPr lang="en-US" b="1" dirty="0"/>
          </a:p>
        </p:txBody>
      </p:sp>
      <p:sp>
        <p:nvSpPr>
          <p:cNvPr id="3" name="Content Placeholder 2"/>
          <p:cNvSpPr>
            <a:spLocks noGrp="1"/>
          </p:cNvSpPr>
          <p:nvPr>
            <p:ph idx="1"/>
          </p:nvPr>
        </p:nvSpPr>
        <p:spPr>
          <a:xfrm>
            <a:off x="457200" y="1447800"/>
            <a:ext cx="8229600" cy="4678363"/>
          </a:xfrm>
        </p:spPr>
        <p:txBody>
          <a:bodyPr>
            <a:normAutofit/>
          </a:bodyPr>
          <a:lstStyle/>
          <a:p>
            <a:r>
              <a:rPr lang="en-US" dirty="0" smtClean="0"/>
              <a:t>First recorded wooden radiant warmer was made in 2002 at Civil Hospital, </a:t>
            </a:r>
            <a:r>
              <a:rPr lang="en-US" dirty="0" err="1" smtClean="0"/>
              <a:t>Aizawl</a:t>
            </a:r>
            <a:endParaRPr lang="en-US" dirty="0" smtClean="0"/>
          </a:p>
          <a:p>
            <a:r>
              <a:rPr lang="en-US" dirty="0" smtClean="0"/>
              <a:t>The warmers can be fitted with oxygen tubes, and </a:t>
            </a:r>
            <a:r>
              <a:rPr lang="en-US" dirty="0" err="1" smtClean="0"/>
              <a:t>utilise</a:t>
            </a:r>
            <a:r>
              <a:rPr lang="en-US" dirty="0" smtClean="0"/>
              <a:t> light bulbs for production of heat.</a:t>
            </a:r>
          </a:p>
          <a:p>
            <a:r>
              <a:rPr lang="en-US" dirty="0" smtClean="0"/>
              <a:t>With better supply of equipments under NRHM, they are slowly replaced</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OMPUTER HOUSE\Desktop\800px-Motorcycle_paramedic_London_Ambulance_Servic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MPUTER HOUSE\Desktop\Reiek PHC warmer.jpg"/>
          <p:cNvPicPr>
            <a:picLocks noChangeAspect="1" noChangeArrowheads="1"/>
          </p:cNvPicPr>
          <p:nvPr/>
        </p:nvPicPr>
        <p:blipFill>
          <a:blip r:embed="rId2"/>
          <a:srcRect/>
          <a:stretch>
            <a:fillRect/>
          </a:stretch>
        </p:blipFill>
        <p:spPr bwMode="auto">
          <a:xfrm>
            <a:off x="0" y="0"/>
            <a:ext cx="4470400" cy="3124200"/>
          </a:xfrm>
          <a:prstGeom prst="rect">
            <a:avLst/>
          </a:prstGeom>
          <a:noFill/>
        </p:spPr>
      </p:pic>
      <p:pic>
        <p:nvPicPr>
          <p:cNvPr id="5" name="Picture 2" descr="H:\Warmer@Hnahthial CHC.jpg"/>
          <p:cNvPicPr>
            <a:picLocks noChangeAspect="1" noChangeArrowheads="1"/>
          </p:cNvPicPr>
          <p:nvPr/>
        </p:nvPicPr>
        <p:blipFill>
          <a:blip r:embed="rId3" cstate="print"/>
          <a:srcRect/>
          <a:stretch>
            <a:fillRect/>
          </a:stretch>
        </p:blipFill>
        <p:spPr bwMode="auto">
          <a:xfrm>
            <a:off x="0" y="3352800"/>
            <a:ext cx="4495800" cy="3505200"/>
          </a:xfrm>
          <a:prstGeom prst="rect">
            <a:avLst/>
          </a:prstGeom>
          <a:noFill/>
        </p:spPr>
      </p:pic>
      <p:pic>
        <p:nvPicPr>
          <p:cNvPr id="1027" name="Picture 3" descr="C:\Users\COMPUTER HOUSE\Desktop\Warmer CHA.jpg"/>
          <p:cNvPicPr>
            <a:picLocks noChangeAspect="1" noChangeArrowheads="1"/>
          </p:cNvPicPr>
          <p:nvPr/>
        </p:nvPicPr>
        <p:blipFill>
          <a:blip r:embed="rId4"/>
          <a:srcRect/>
          <a:stretch>
            <a:fillRect/>
          </a:stretch>
        </p:blipFill>
        <p:spPr bwMode="auto">
          <a:xfrm>
            <a:off x="4495800" y="0"/>
            <a:ext cx="46482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Wooden </a:t>
            </a:r>
            <a:r>
              <a:rPr lang="en-US" b="1" dirty="0" err="1" smtClean="0"/>
              <a:t>Labour</a:t>
            </a:r>
            <a:r>
              <a:rPr lang="en-US" b="1" dirty="0" smtClean="0"/>
              <a:t> beds</a:t>
            </a:r>
            <a:endParaRPr lang="en-US" b="1" dirty="0"/>
          </a:p>
        </p:txBody>
      </p:sp>
      <p:sp>
        <p:nvSpPr>
          <p:cNvPr id="3" name="Content Placeholder 2"/>
          <p:cNvSpPr>
            <a:spLocks noGrp="1"/>
          </p:cNvSpPr>
          <p:nvPr>
            <p:ph idx="1"/>
          </p:nvPr>
        </p:nvSpPr>
        <p:spPr>
          <a:xfrm>
            <a:off x="457200" y="1371600"/>
            <a:ext cx="8229600" cy="4754563"/>
          </a:xfrm>
        </p:spPr>
        <p:txBody>
          <a:bodyPr/>
          <a:lstStyle/>
          <a:p>
            <a:r>
              <a:rPr lang="en-US" dirty="0" smtClean="0"/>
              <a:t>Made to resemble </a:t>
            </a:r>
            <a:r>
              <a:rPr lang="en-US" dirty="0" err="1" smtClean="0"/>
              <a:t>labour</a:t>
            </a:r>
            <a:r>
              <a:rPr lang="en-US" dirty="0" smtClean="0"/>
              <a:t> beds, but made of wood</a:t>
            </a:r>
          </a:p>
          <a:p>
            <a:r>
              <a:rPr lang="en-US" dirty="0" smtClean="0"/>
              <a:t>Were Macintosh sheets are not available, </a:t>
            </a:r>
            <a:r>
              <a:rPr lang="en-US" dirty="0" err="1" smtClean="0"/>
              <a:t>matresses</a:t>
            </a:r>
            <a:r>
              <a:rPr lang="en-US" dirty="0" smtClean="0"/>
              <a:t> are cut, sewn with rubber sheets/ polythene sheets and used.</a:t>
            </a:r>
          </a:p>
          <a:p>
            <a:r>
              <a:rPr lang="en-US" dirty="0" smtClean="0"/>
              <a:t>With better supply of equipments under NRHM, they are slowly replaced</a:t>
            </a: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A1S1EW\Desktop\old files\zokh del table.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smtClean="0"/>
              <a:t>Community Constructed PHC</a:t>
            </a:r>
            <a:endParaRPr lang="en-US" b="1" dirty="0"/>
          </a:p>
        </p:txBody>
      </p:sp>
      <p:sp>
        <p:nvSpPr>
          <p:cNvPr id="3" name="Content Placeholder 2"/>
          <p:cNvSpPr>
            <a:spLocks noGrp="1"/>
          </p:cNvSpPr>
          <p:nvPr>
            <p:ph idx="1"/>
          </p:nvPr>
        </p:nvSpPr>
        <p:spPr>
          <a:xfrm>
            <a:off x="457200" y="1447800"/>
            <a:ext cx="8229600" cy="4678363"/>
          </a:xfrm>
        </p:spPr>
        <p:txBody>
          <a:bodyPr/>
          <a:lstStyle/>
          <a:p>
            <a:r>
              <a:rPr lang="en-US" dirty="0" err="1" smtClean="0"/>
              <a:t>Chhingchhip</a:t>
            </a:r>
            <a:r>
              <a:rPr lang="en-US" dirty="0" smtClean="0"/>
              <a:t> PHC in </a:t>
            </a:r>
            <a:r>
              <a:rPr lang="en-US" dirty="0" err="1" smtClean="0"/>
              <a:t>Serchhip</a:t>
            </a:r>
            <a:r>
              <a:rPr lang="en-US" dirty="0" smtClean="0"/>
              <a:t> district was constructed by the community in 1982</a:t>
            </a:r>
          </a:p>
          <a:p>
            <a:r>
              <a:rPr lang="en-US" dirty="0" smtClean="0"/>
              <a:t>Initially, the villagers hired health professionals</a:t>
            </a:r>
          </a:p>
          <a:p>
            <a:r>
              <a:rPr lang="en-US" dirty="0" smtClean="0"/>
              <a:t>NRHM has now posted the necessary workers for proper functioning of the PHC.</a:t>
            </a:r>
          </a:p>
          <a:p>
            <a:r>
              <a:rPr lang="en-US" dirty="0" smtClean="0"/>
              <a:t>New and better building was constructed under NRHM in 2008 - 2009</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5" name="Object 1"/>
          <p:cNvGraphicFramePr>
            <a:graphicFrameLocks noChangeAspect="1"/>
          </p:cNvGraphicFramePr>
          <p:nvPr/>
        </p:nvGraphicFramePr>
        <p:xfrm>
          <a:off x="-9424" y="0"/>
          <a:ext cx="9153424" cy="6858000"/>
        </p:xfrm>
        <a:graphic>
          <a:graphicData uri="http://schemas.openxmlformats.org/presentationml/2006/ole">
            <p:oleObj spid="_x0000_s1025" name="Slide" r:id="rId3" imgW="4539911" imgH="3404577" progId="PowerPoint.Slide.12">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Community Constructed Sub Centre</a:t>
            </a:r>
            <a:endParaRPr lang="en-US" b="1" dirty="0"/>
          </a:p>
        </p:txBody>
      </p:sp>
      <p:sp>
        <p:nvSpPr>
          <p:cNvPr id="3" name="Content Placeholder 2"/>
          <p:cNvSpPr>
            <a:spLocks noGrp="1"/>
          </p:cNvSpPr>
          <p:nvPr>
            <p:ph idx="1"/>
          </p:nvPr>
        </p:nvSpPr>
        <p:spPr>
          <a:xfrm>
            <a:off x="457200" y="1447800"/>
            <a:ext cx="8229600" cy="4800600"/>
          </a:xfrm>
        </p:spPr>
        <p:txBody>
          <a:bodyPr>
            <a:normAutofit/>
          </a:bodyPr>
          <a:lstStyle/>
          <a:p>
            <a:r>
              <a:rPr lang="en-US" dirty="0" err="1" smtClean="0"/>
              <a:t>Mawhre</a:t>
            </a:r>
            <a:r>
              <a:rPr lang="en-US" dirty="0" smtClean="0"/>
              <a:t> Sub Centre clinic under </a:t>
            </a:r>
            <a:r>
              <a:rPr lang="en-US" dirty="0" err="1" smtClean="0"/>
              <a:t>Tupiang</a:t>
            </a:r>
            <a:r>
              <a:rPr lang="en-US" dirty="0" smtClean="0"/>
              <a:t> PHC at </a:t>
            </a:r>
            <a:r>
              <a:rPr lang="en-US" dirty="0" err="1" smtClean="0"/>
              <a:t>Saiha</a:t>
            </a:r>
            <a:r>
              <a:rPr lang="en-US" dirty="0" smtClean="0"/>
              <a:t> District (HPD)</a:t>
            </a:r>
          </a:p>
          <a:p>
            <a:r>
              <a:rPr lang="en-US" dirty="0" smtClean="0"/>
              <a:t>A village consisting of 100 houses of which 74 families are BPL.</a:t>
            </a:r>
          </a:p>
          <a:p>
            <a:r>
              <a:rPr lang="en-US" dirty="0" smtClean="0"/>
              <a:t>No landline or Mobile network coverage.</a:t>
            </a:r>
          </a:p>
          <a:p>
            <a:r>
              <a:rPr lang="en-US" dirty="0" smtClean="0"/>
              <a:t>Local ‘doctor’ trained by CNF/BNLF militia</a:t>
            </a:r>
          </a:p>
          <a:p>
            <a:r>
              <a:rPr lang="en-US" dirty="0" smtClean="0"/>
              <a:t>Sub Centre built entirely by the village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lnSpcReduction="10000"/>
          </a:bodyPr>
          <a:lstStyle/>
          <a:p>
            <a:r>
              <a:rPr lang="en-US" dirty="0" smtClean="0"/>
              <a:t>Whole village actively participates in providing medicine, food, firewood and honorarium  when possible.</a:t>
            </a:r>
          </a:p>
          <a:p>
            <a:r>
              <a:rPr lang="en-US" dirty="0" smtClean="0"/>
              <a:t>ANM from nearby </a:t>
            </a:r>
            <a:r>
              <a:rPr lang="en-US" dirty="0" err="1" smtClean="0"/>
              <a:t>Chapui</a:t>
            </a:r>
            <a:r>
              <a:rPr lang="en-US" dirty="0" smtClean="0"/>
              <a:t> SC </a:t>
            </a:r>
            <a:r>
              <a:rPr lang="en-US" dirty="0" err="1" smtClean="0"/>
              <a:t>deputised</a:t>
            </a:r>
            <a:r>
              <a:rPr lang="en-US" dirty="0" smtClean="0"/>
              <a:t> to look after this clinic. ASHA selected from the local populace.</a:t>
            </a:r>
          </a:p>
          <a:p>
            <a:r>
              <a:rPr lang="en-US" dirty="0" smtClean="0"/>
              <a:t>Can accommodate 6 patients.</a:t>
            </a:r>
          </a:p>
          <a:p>
            <a:r>
              <a:rPr lang="en-US" dirty="0" smtClean="0"/>
              <a:t>Separate area for </a:t>
            </a:r>
            <a:r>
              <a:rPr lang="en-US" dirty="0" err="1" smtClean="0"/>
              <a:t>labour</a:t>
            </a:r>
            <a:r>
              <a:rPr lang="en-US" dirty="0" smtClean="0"/>
              <a:t>.</a:t>
            </a:r>
          </a:p>
          <a:p>
            <a:r>
              <a:rPr lang="en-US" dirty="0" smtClean="0"/>
              <a:t>Serves the local and nearby villages and even villages from </a:t>
            </a:r>
            <a:r>
              <a:rPr lang="en-US" dirty="0" err="1" smtClean="0"/>
              <a:t>neighbouring</a:t>
            </a:r>
            <a:r>
              <a:rPr lang="en-US" dirty="0" smtClean="0"/>
              <a:t> Myanmar</a:t>
            </a:r>
          </a:p>
          <a:p>
            <a:pPr>
              <a:buNone/>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TotalTime>
  <Words>553</Words>
  <Application>Microsoft Office PowerPoint</Application>
  <PresentationFormat>On-screen Show (4:3)</PresentationFormat>
  <Paragraphs>43</Paragraphs>
  <Slides>20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Slide</vt:lpstr>
      <vt:lpstr>INNOVATIONS  IN  PUBLIC HEALTHCARE </vt:lpstr>
      <vt:lpstr>‘Wooden’ Radiant Warmers</vt:lpstr>
      <vt:lpstr>Slide 3</vt:lpstr>
      <vt:lpstr>Wooden Labour beds</vt:lpstr>
      <vt:lpstr>Slide 5</vt:lpstr>
      <vt:lpstr>Community Constructed PHC</vt:lpstr>
      <vt:lpstr>Slide 7</vt:lpstr>
      <vt:lpstr>Community Constructed Sub Centre</vt:lpstr>
      <vt:lpstr>Slide 9</vt:lpstr>
      <vt:lpstr>Slide 10</vt:lpstr>
      <vt:lpstr>Slide 11</vt:lpstr>
      <vt:lpstr>Slide 12</vt:lpstr>
      <vt:lpstr>Slide 13</vt:lpstr>
      <vt:lpstr>Human Ambulance : Stretcher</vt:lpstr>
      <vt:lpstr>Slide 15</vt:lpstr>
      <vt:lpstr>THE ROAD AHEAD</vt:lpstr>
      <vt:lpstr>National Mobile Medical Units</vt:lpstr>
      <vt:lpstr>Slide 18</vt:lpstr>
      <vt:lpstr>Bike Ambulance for Rapid Response</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PUBLIC HEALTHCARE </dc:title>
  <dc:creator>COMPUTER HOUSE</dc:creator>
  <cp:lastModifiedBy>COMPUTER HOUSE</cp:lastModifiedBy>
  <cp:revision>51</cp:revision>
  <dcterms:created xsi:type="dcterms:W3CDTF">2006-08-16T00:00:00Z</dcterms:created>
  <dcterms:modified xsi:type="dcterms:W3CDTF">2013-06-27T10:09:27Z</dcterms:modified>
</cp:coreProperties>
</file>