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9" r:id="rId3"/>
    <p:sldId id="285" r:id="rId4"/>
    <p:sldId id="270" r:id="rId5"/>
    <p:sldId id="271" r:id="rId6"/>
    <p:sldId id="297" r:id="rId7"/>
    <p:sldId id="280" r:id="rId8"/>
    <p:sldId id="286" r:id="rId9"/>
    <p:sldId id="287" r:id="rId10"/>
    <p:sldId id="288" r:id="rId11"/>
    <p:sldId id="289" r:id="rId12"/>
    <p:sldId id="290" r:id="rId13"/>
    <p:sldId id="291" r:id="rId14"/>
    <p:sldId id="281" r:id="rId15"/>
    <p:sldId id="283" r:id="rId16"/>
    <p:sldId id="282" r:id="rId17"/>
    <p:sldId id="292" r:id="rId18"/>
    <p:sldId id="293" r:id="rId19"/>
    <p:sldId id="294" r:id="rId20"/>
    <p:sldId id="299" r:id="rId21"/>
    <p:sldId id="298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73" d="100"/>
          <a:sy n="73" d="100"/>
        </p:scale>
        <p:origin x="-1520" y="-1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LENOVO\Desktop\Plan%202012%20-13\CCSP%202012-13%20Programme\Review%20meeting%20for%202012-13\Review%20meeting%20Div.%20Allahabad%2026.11.%202012-13\IMR%20For%2025%20Y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5469725767038"/>
          <c:y val="0.0435848251595385"/>
          <c:w val="0.878474530961408"/>
          <c:h val="0.711238028238411"/>
        </c:manualLayout>
      </c:layout>
      <c:lineChart>
        <c:grouping val="standard"/>
        <c:varyColors val="0"/>
        <c:ser>
          <c:idx val="0"/>
          <c:order val="0"/>
          <c:tx>
            <c:strRef>
              <c:f>'Sheet1 (2)'!$B$3</c:f>
              <c:strCache>
                <c:ptCount val="1"/>
                <c:pt idx="0">
                  <c:v>UTTAR PRADESH 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7"/>
              <c:pt idx="0">
                <c:v>2005.0</c:v>
              </c:pt>
              <c:pt idx="1">
                <c:v>2006.0</c:v>
              </c:pt>
              <c:pt idx="2">
                <c:v>2007.0</c:v>
              </c:pt>
              <c:pt idx="3">
                <c:v>2008.0</c:v>
              </c:pt>
              <c:pt idx="4">
                <c:v>2009.0</c:v>
              </c:pt>
              <c:pt idx="5">
                <c:v>2010.0</c:v>
              </c:pt>
              <c:pt idx="6">
                <c:v>2011.0</c:v>
              </c:pt>
            </c:numLit>
          </c:cat>
          <c:val>
            <c:numRef>
              <c:f>'Sheet1 (2)'!$B$4:$B$10</c:f>
              <c:numCache>
                <c:formatCode>General</c:formatCode>
                <c:ptCount val="7"/>
                <c:pt idx="0">
                  <c:v>73.0</c:v>
                </c:pt>
                <c:pt idx="1">
                  <c:v>71.0</c:v>
                </c:pt>
                <c:pt idx="2">
                  <c:v>69.0</c:v>
                </c:pt>
                <c:pt idx="3">
                  <c:v>67.0</c:v>
                </c:pt>
                <c:pt idx="4">
                  <c:v>63.0</c:v>
                </c:pt>
                <c:pt idx="5">
                  <c:v>61.0</c:v>
                </c:pt>
                <c:pt idx="6">
                  <c:v>57.0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'Sheet1 (2)'!$C$3</c:f>
              <c:strCache>
                <c:ptCount val="1"/>
                <c:pt idx="0">
                  <c:v>INDIA 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7"/>
              <c:pt idx="0">
                <c:v>2005.0</c:v>
              </c:pt>
              <c:pt idx="1">
                <c:v>2006.0</c:v>
              </c:pt>
              <c:pt idx="2">
                <c:v>2007.0</c:v>
              </c:pt>
              <c:pt idx="3">
                <c:v>2008.0</c:v>
              </c:pt>
              <c:pt idx="4">
                <c:v>2009.0</c:v>
              </c:pt>
              <c:pt idx="5">
                <c:v>2010.0</c:v>
              </c:pt>
              <c:pt idx="6">
                <c:v>2011.0</c:v>
              </c:pt>
            </c:numLit>
          </c:cat>
          <c:val>
            <c:numRef>
              <c:f>'Sheet1 (2)'!$C$4:$C$10</c:f>
              <c:numCache>
                <c:formatCode>General</c:formatCode>
                <c:ptCount val="7"/>
                <c:pt idx="0">
                  <c:v>58.0</c:v>
                </c:pt>
                <c:pt idx="1">
                  <c:v>57.0</c:v>
                </c:pt>
                <c:pt idx="2">
                  <c:v>55.0</c:v>
                </c:pt>
                <c:pt idx="3">
                  <c:v>53.0</c:v>
                </c:pt>
                <c:pt idx="4">
                  <c:v>50.0</c:v>
                </c:pt>
                <c:pt idx="5">
                  <c:v>47.0</c:v>
                </c:pt>
                <c:pt idx="6">
                  <c:v>44.0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30563208"/>
        <c:axId val="2101060392"/>
      </c:lineChart>
      <c:catAx>
        <c:axId val="1830563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dirty="0" smtClean="0"/>
                  <a:t>SRS Data</a:t>
                </a:r>
                <a:r>
                  <a:rPr lang="en-US" sz="1800" baseline="0" dirty="0" smtClean="0"/>
                  <a:t> </a:t>
                </a:r>
                <a:endParaRPr lang="en-US" sz="1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1060392"/>
        <c:crosses val="autoZero"/>
        <c:auto val="0"/>
        <c:lblAlgn val="ctr"/>
        <c:lblOffset val="100"/>
        <c:tickLblSkip val="1"/>
        <c:noMultiLvlLbl val="0"/>
      </c:catAx>
      <c:valAx>
        <c:axId val="2101060392"/>
        <c:scaling>
          <c:orientation val="minMax"/>
          <c:max val="80.0"/>
          <c:min val="2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PER 1000 Live Birth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0141496968051407"/>
              <c:y val="0.05795647281184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30563208"/>
        <c:crosses val="autoZero"/>
        <c:crossBetween val="between"/>
        <c:majorUnit val="10.0"/>
      </c:valAx>
      <c:spPr>
        <a:solidFill>
          <a:sysClr val="window" lastClr="FFFFFF"/>
        </a:solidFill>
      </c:spPr>
    </c:plotArea>
    <c:legend>
      <c:legendPos val="tr"/>
      <c:layout>
        <c:manualLayout>
          <c:xMode val="edge"/>
          <c:yMode val="edge"/>
          <c:x val="0.150899779768908"/>
          <c:y val="0.401701838128568"/>
          <c:w val="0.27247186774067"/>
          <c:h val="0.22615497185978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Ependiture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1500.0</c:v>
                </c:pt>
                <c:pt idx="1">
                  <c:v>1847.0</c:v>
                </c:pt>
                <c:pt idx="2">
                  <c:v>2900.0</c:v>
                </c:pt>
                <c:pt idx="3">
                  <c:v>2793.0</c:v>
                </c:pt>
                <c:pt idx="4">
                  <c:v>2595.0</c:v>
                </c:pt>
                <c:pt idx="5">
                  <c:v>4352.0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Budget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933.0</c:v>
                </c:pt>
                <c:pt idx="1">
                  <c:v>1500.0</c:v>
                </c:pt>
                <c:pt idx="2">
                  <c:v>2200.0</c:v>
                </c:pt>
                <c:pt idx="3">
                  <c:v>2651.0</c:v>
                </c:pt>
                <c:pt idx="4">
                  <c:v>1990.0</c:v>
                </c:pt>
                <c:pt idx="5">
                  <c:v>3368.0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5137912"/>
        <c:axId val="1785481736"/>
      </c:lineChart>
      <c:catAx>
        <c:axId val="1785137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785481736"/>
        <c:crosses val="autoZero"/>
        <c:auto val="1"/>
        <c:lblAlgn val="ctr"/>
        <c:lblOffset val="100"/>
        <c:noMultiLvlLbl val="0"/>
      </c:catAx>
      <c:valAx>
        <c:axId val="1785481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8513791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0.81576</cdr:x>
      <cdr:y>0.63843</cdr:y>
    </cdr:from>
    <cdr:to>
      <cdr:x>0.9412</cdr:x>
      <cdr:y>0.72731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37375" y="2189162"/>
          <a:ext cx="1066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(in Crores)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9A1E6-FC15-42EE-9CF2-D0B7978BF858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B504B-B33C-4EE4-BC37-EE66DF4AE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7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B504B-B33C-4EE4-BC37-EE66DF4AE4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B504B-B33C-4EE4-BC37-EE66DF4AE4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B504B-B33C-4EE4-BC37-EE66DF4AE46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7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7F5FE25-78CD-417B-9869-65AE1EE873AA}" type="datetimeFigureOut">
              <a:rPr lang="en-US" smtClean="0"/>
              <a:t>04/07/13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B936AF-472F-43CB-B24C-F2783648DD4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5" descr="D:\Work\Cross Learning 5th March\Picture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8575"/>
            <a:ext cx="117871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D:\Work\Cross Learning 5th March\Seal_of_Uttar_Pradesh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7384" y="0"/>
            <a:ext cx="1056616" cy="105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syup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Amit</a:t>
            </a:r>
            <a:r>
              <a:rPr lang="en-US" dirty="0" smtClean="0">
                <a:solidFill>
                  <a:srgbClr val="C00000"/>
                </a:solidFill>
              </a:rPr>
              <a:t> Kumar </a:t>
            </a:r>
            <a:r>
              <a:rPr lang="en-US" dirty="0" smtClean="0">
                <a:solidFill>
                  <a:srgbClr val="C00000"/>
                </a:solidFill>
              </a:rPr>
              <a:t>Ghosh,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IAS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MD, NRHM-UP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Revitalizing NRHM in UP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325755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endParaRPr lang="en-US" b="1"/>
          </a:p>
          <a:p>
            <a:pPr algn="ctr"/>
            <a:r>
              <a:rPr lang="en-US" b="1" smtClean="0"/>
              <a:t>Srinagar</a:t>
            </a:r>
            <a:r>
              <a:rPr lang="en-US" b="1" dirty="0" smtClean="0"/>
              <a:t>, July 2013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637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Conditions at the End of Phase 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0200" y="417499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CAG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169158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CBI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131581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Crisis of Confidence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0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Strategy</a:t>
            </a:r>
            <a:r>
              <a:rPr lang="en-US" sz="3600" dirty="0" smtClean="0">
                <a:solidFill>
                  <a:srgbClr val="C00000"/>
                </a:solidFill>
              </a:rPr>
              <a:t>   3 Cs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4171950"/>
            <a:ext cx="175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Compliance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44158" y="417195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CBI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31581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Crisis of Confidence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Strategy</a:t>
            </a:r>
            <a:r>
              <a:rPr lang="en-US" sz="3600" dirty="0" smtClean="0">
                <a:solidFill>
                  <a:srgbClr val="C00000"/>
                </a:solidFill>
              </a:rPr>
              <a:t>   3 Cs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1" y="4171950"/>
            <a:ext cx="175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Compliance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17195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Control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27604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Crisis of Confidence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25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Strategy</a:t>
            </a:r>
            <a:r>
              <a:rPr lang="en-US" sz="3600" dirty="0" smtClean="0">
                <a:solidFill>
                  <a:srgbClr val="C00000"/>
                </a:solidFill>
              </a:rPr>
              <a:t>   3 Cs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7905" y="4171950"/>
            <a:ext cx="175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Compliance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17195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Control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152656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Communication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Strategy </a:t>
            </a:r>
            <a:r>
              <a:rPr lang="en-US" sz="3100" dirty="0" smtClean="0">
                <a:solidFill>
                  <a:srgbClr val="C00000"/>
                </a:solidFill>
              </a:rPr>
              <a:t>Compliance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4059646"/>
              </p:ext>
            </p:extLst>
          </p:nvPr>
        </p:nvGraphicFramePr>
        <p:xfrm>
          <a:off x="301625" y="1144588"/>
          <a:ext cx="850424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1981200"/>
                <a:gridCol w="2286000"/>
                <a:gridCol w="26336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Processes/Activities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Systems restoration and/or systems strengthening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Compliance with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GoI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conditionalities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CAG</a:t>
                      </a:r>
                      <a:r>
                        <a:rPr lang="en-US" baseline="0" dirty="0" smtClean="0"/>
                        <a:t> observations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Implementation framework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Financial guidelines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SHM and GB meetings being held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Audits and financial</a:t>
                      </a:r>
                      <a:r>
                        <a:rPr lang="en-US" baseline="0" dirty="0" smtClean="0"/>
                        <a:t> compliance</a:t>
                      </a: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SPMU and DPMU augmentation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2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Strategy </a:t>
            </a:r>
            <a:r>
              <a:rPr lang="en-US" sz="3200" dirty="0" smtClean="0">
                <a:solidFill>
                  <a:srgbClr val="C00000"/>
                </a:solidFill>
              </a:rPr>
              <a:t>Control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724492"/>
              </p:ext>
            </p:extLst>
          </p:nvPr>
        </p:nvGraphicFramePr>
        <p:xfrm>
          <a:off x="301625" y="1144588"/>
          <a:ext cx="850424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775"/>
                <a:gridCol w="1676400"/>
                <a:gridCol w="3048000"/>
                <a:gridCol w="24050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r>
                        <a:rPr lang="en-US" baseline="0" dirty="0" smtClean="0"/>
                        <a:t>/Activities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Reinstate</a:t>
                      </a:r>
                      <a:r>
                        <a:rPr lang="en-US" baseline="0" dirty="0" smtClean="0"/>
                        <a:t> a system of monitoring, accountability and action against poor 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Organizational controls – Defining</a:t>
                      </a:r>
                      <a:r>
                        <a:rPr lang="en-US" baseline="0" dirty="0" smtClean="0"/>
                        <a:t> roles and responsibilities; systems of transparency and accountability, including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Social controls – Capacity building of VH&amp;SC, RKS and PRI committees; community-based monitoring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Supportive supervision system operationalized – field visits in 10 districts per month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Facility-wise reviews in DHS based on HMIS &amp; MCTS data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Community-based monitoring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8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Strategy </a:t>
            </a:r>
            <a:r>
              <a:rPr lang="en-US" sz="2800" dirty="0" smtClean="0">
                <a:solidFill>
                  <a:srgbClr val="C00000"/>
                </a:solidFill>
              </a:rPr>
              <a:t>Communication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2102963"/>
              </p:ext>
            </p:extLst>
          </p:nvPr>
        </p:nvGraphicFramePr>
        <p:xfrm>
          <a:off x="301625" y="1144588"/>
          <a:ext cx="8504240" cy="3876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575"/>
                <a:gridCol w="2133600"/>
                <a:gridCol w="1905000"/>
                <a:gridCol w="27860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Processes/Activities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Internal communication – coordination</a:t>
                      </a:r>
                      <a:r>
                        <a:rPr lang="en-US" sz="1600" baseline="0" dirty="0" smtClean="0"/>
                        <a:t> with stakeholders and health functionaries at national, state, district and field level</a:t>
                      </a:r>
                    </a:p>
                    <a:p>
                      <a:r>
                        <a:rPr lang="en-US" sz="1600" dirty="0" smtClean="0"/>
                        <a:t>2. External communication</a:t>
                      </a:r>
                      <a:r>
                        <a:rPr lang="en-US" sz="1600" baseline="0" dirty="0" smtClean="0"/>
                        <a:t> – Information, education and communication;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Clear understanding of </a:t>
                      </a:r>
                      <a:r>
                        <a:rPr lang="en-US" sz="1600" dirty="0" err="1" smtClean="0"/>
                        <a:t>programme</a:t>
                      </a:r>
                      <a:r>
                        <a:rPr lang="en-US" sz="1600" dirty="0" smtClean="0"/>
                        <a:t> activities, roles and outcomes among functionaries and stakeholders at all levels.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2. </a:t>
                      </a:r>
                      <a:r>
                        <a:rPr lang="en-US" sz="1600" baseline="0" dirty="0" smtClean="0"/>
                        <a:t>Awareness and demand generation in the community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Regular meetings, conferences and reviews with DGs,</a:t>
                      </a:r>
                      <a:r>
                        <a:rPr lang="en-US" sz="1600" baseline="0" dirty="0" smtClean="0"/>
                        <a:t> SPOs, SPMU GMs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Regional workshops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A brand-focused RMNCH+A campaign to be launched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dirty="0" smtClean="0"/>
                        <a:t>CUGs to be given</a:t>
                      </a:r>
                      <a:r>
                        <a:rPr lang="en-US" sz="1600" baseline="0" dirty="0" smtClean="0"/>
                        <a:t> to </a:t>
                      </a:r>
                      <a:r>
                        <a:rPr lang="en-US" sz="1600" dirty="0" smtClean="0"/>
                        <a:t>all ANMs, ASHAs and MOICs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6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Focal Areas</a:t>
            </a:r>
            <a:r>
              <a:rPr lang="en-US" sz="2800" dirty="0" smtClean="0">
                <a:solidFill>
                  <a:srgbClr val="C00000"/>
                </a:solidFill>
              </a:rPr>
              <a:t> Continuum of Care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Intensification of delivery of the JSY and JSSK schemes</a:t>
            </a:r>
          </a:p>
          <a:p>
            <a:r>
              <a:rPr lang="en-US" dirty="0" smtClean="0"/>
              <a:t>A brand-focused state-wide RMNCH+A BCC campaign to be launched</a:t>
            </a:r>
          </a:p>
          <a:p>
            <a:r>
              <a:rPr lang="en-US" dirty="0" smtClean="0"/>
              <a:t>Introduction of ‘102’ ambulance service</a:t>
            </a:r>
          </a:p>
          <a:p>
            <a:r>
              <a:rPr lang="en-US" dirty="0" smtClean="0"/>
              <a:t>Enforcing MCTS and linking it to ASHA 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1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Focal Areas</a:t>
            </a:r>
            <a:r>
              <a:rPr lang="en-US" sz="2800" dirty="0" smtClean="0">
                <a:solidFill>
                  <a:srgbClr val="C00000"/>
                </a:solidFill>
              </a:rPr>
              <a:t> Newborn Care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</a:rPr>
              <a:t>2013-14 is the Year of Intensification of Newborn Care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dirty="0" err="1" smtClean="0"/>
              <a:t>Labour</a:t>
            </a:r>
            <a:r>
              <a:rPr lang="en-US" sz="2000" dirty="0" smtClean="0"/>
              <a:t> room </a:t>
            </a:r>
            <a:r>
              <a:rPr lang="en-US" sz="2000" dirty="0" err="1" smtClean="0"/>
              <a:t>upgradation</a:t>
            </a:r>
            <a:r>
              <a:rPr lang="en-US" sz="2000" dirty="0" smtClean="0"/>
              <a:t> – Equipment, training and standards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905514"/>
              </p:ext>
            </p:extLst>
          </p:nvPr>
        </p:nvGraphicFramePr>
        <p:xfrm>
          <a:off x="914400" y="1504950"/>
          <a:ext cx="7381875" cy="2286000"/>
        </p:xfrm>
        <a:graphic>
          <a:graphicData uri="http://schemas.openxmlformats.org/drawingml/2006/table">
            <a:tbl>
              <a:tblPr/>
              <a:tblGrid>
                <a:gridCol w="2719704"/>
                <a:gridCol w="1538203"/>
                <a:gridCol w="1561984"/>
                <a:gridCol w="1561984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Activity/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Meaurable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Outputs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Target 2012-13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Status 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Planning up to 2017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SNCUs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New Born care Corners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810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Stabilization units in FRUs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Nutrition Rehabilitation Centres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668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Focal Areas</a:t>
            </a:r>
            <a:r>
              <a:rPr lang="en-US" sz="2800" dirty="0" smtClean="0">
                <a:solidFill>
                  <a:srgbClr val="C00000"/>
                </a:solidFill>
              </a:rPr>
              <a:t> Community-Based Monitoring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“</a:t>
            </a:r>
            <a:r>
              <a:rPr lang="en-US" sz="4800" b="1" dirty="0" err="1">
                <a:solidFill>
                  <a:srgbClr val="C00000"/>
                </a:solidFill>
              </a:rPr>
              <a:t>Chalo</a:t>
            </a:r>
            <a:r>
              <a:rPr lang="en-US" sz="4800" b="1" dirty="0">
                <a:solidFill>
                  <a:srgbClr val="C00000"/>
                </a:solidFill>
              </a:rPr>
              <a:t> </a:t>
            </a:r>
            <a:r>
              <a:rPr lang="en-US" sz="4800" b="1" dirty="0" err="1">
                <a:solidFill>
                  <a:srgbClr val="C00000"/>
                </a:solidFill>
              </a:rPr>
              <a:t>Gaon</a:t>
            </a:r>
            <a:r>
              <a:rPr lang="en-US" sz="4800" b="1" dirty="0">
                <a:solidFill>
                  <a:srgbClr val="C00000"/>
                </a:solidFill>
              </a:rPr>
              <a:t> </a:t>
            </a:r>
            <a:r>
              <a:rPr lang="en-US" sz="4800" b="1" dirty="0" err="1">
                <a:solidFill>
                  <a:srgbClr val="C00000"/>
                </a:solidFill>
              </a:rPr>
              <a:t>ki</a:t>
            </a:r>
            <a:r>
              <a:rPr lang="en-US" sz="4800" b="1" dirty="0">
                <a:solidFill>
                  <a:srgbClr val="C00000"/>
                </a:solidFill>
              </a:rPr>
              <a:t> Oar”</a:t>
            </a:r>
          </a:p>
          <a:p>
            <a:pPr>
              <a:buNone/>
              <a:defRPr/>
            </a:pPr>
            <a:r>
              <a:rPr lang="en-US" sz="3200" b="1" dirty="0"/>
              <a:t>Education and awareness promotion</a:t>
            </a:r>
            <a:r>
              <a:rPr lang="en-US" sz="3200" dirty="0"/>
              <a:t>:</a:t>
            </a:r>
          </a:p>
          <a:p>
            <a:pPr>
              <a:defRPr/>
            </a:pPr>
            <a:r>
              <a:rPr lang="en-US" sz="2800" dirty="0"/>
              <a:t>Community awareness on health entitlements  </a:t>
            </a:r>
          </a:p>
          <a:p>
            <a:pPr>
              <a:defRPr/>
            </a:pPr>
            <a:r>
              <a:rPr lang="en-US" sz="2800" dirty="0"/>
              <a:t>Training of VHSNC and RKS </a:t>
            </a:r>
          </a:p>
          <a:p>
            <a:pPr>
              <a:defRPr/>
            </a:pPr>
            <a:r>
              <a:rPr lang="en-US" sz="2800" dirty="0"/>
              <a:t>Display of Citizen’s charter and service guarantees </a:t>
            </a:r>
          </a:p>
          <a:p>
            <a:pPr marL="0" indent="0">
              <a:buNone/>
              <a:defRPr/>
            </a:pPr>
            <a:r>
              <a:rPr lang="en-US" sz="3200" b="1" dirty="0"/>
              <a:t>Monitoring and information sharing:</a:t>
            </a:r>
          </a:p>
          <a:p>
            <a:pPr>
              <a:defRPr/>
            </a:pPr>
            <a:r>
              <a:rPr lang="en-US" sz="2800" dirty="0"/>
              <a:t>Collection of information and sharing of report cards, community experiences of health services, progress against village health plans</a:t>
            </a:r>
          </a:p>
          <a:p>
            <a:pPr>
              <a:defRPr/>
            </a:pPr>
            <a:r>
              <a:rPr lang="en-US" sz="2800" dirty="0"/>
              <a:t>Active multi stakeholder Monitoring and Planning Committees at PHC, Block and District levels</a:t>
            </a:r>
          </a:p>
          <a:p>
            <a:pPr marL="0" indent="0">
              <a:buNone/>
              <a:defRPr/>
            </a:pPr>
            <a:r>
              <a:rPr lang="en-US" sz="3200" b="1" dirty="0"/>
              <a:t>Public dialogue:</a:t>
            </a:r>
          </a:p>
          <a:p>
            <a:pPr>
              <a:defRPr/>
            </a:pPr>
            <a:r>
              <a:rPr lang="en-US" sz="2800" dirty="0"/>
              <a:t>Periodic public dialogue (Jan </a:t>
            </a:r>
            <a:r>
              <a:rPr lang="en-US" sz="2800" dirty="0" err="1"/>
              <a:t>Samvad</a:t>
            </a:r>
            <a:r>
              <a:rPr lang="en-US" sz="2800" dirty="0"/>
              <a:t>) - Engagement with providers based on community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6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534400" cy="56921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Challenges and Concerns in NRHM-UP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High Population			20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(5</a:t>
            </a:r>
            <a:r>
              <a:rPr lang="en-US" sz="1400" i="1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 Largest country in terms of </a:t>
            </a:r>
            <a:r>
              <a:rPr lang="en-US" sz="1400" i="1" dirty="0" err="1">
                <a:solidFill>
                  <a:prstClr val="black"/>
                </a:solidFill>
                <a:latin typeface="Calibri"/>
              </a:rPr>
              <a:t>Pop</a:t>
            </a:r>
            <a:r>
              <a:rPr lang="en-US" sz="1400" i="1" baseline="30000" dirty="0" err="1">
                <a:solidFill>
                  <a:prstClr val="black"/>
                </a:solidFill>
                <a:latin typeface="Calibri"/>
              </a:rPr>
              <a:t>n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)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Low Female  Literacy rate		</a:t>
            </a:r>
            <a:r>
              <a:rPr lang="en-US" sz="1800" dirty="0">
                <a:solidFill>
                  <a:srgbClr val="FF0000"/>
                </a:solidFill>
                <a:latin typeface="Calibri"/>
              </a:rPr>
              <a:t>59 %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18 Divisions and 75 Districts (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requires huge techno-managerial on-going competence)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ANM is working on an average 8000 Population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(IPHS for </a:t>
            </a:r>
            <a:r>
              <a:rPr lang="en-US" sz="1400" i="1" dirty="0" err="1">
                <a:solidFill>
                  <a:prstClr val="black"/>
                </a:solidFill>
                <a:latin typeface="Calibri"/>
              </a:rPr>
              <a:t>Pop</a:t>
            </a:r>
            <a:r>
              <a:rPr lang="en-US" sz="1400" i="1" baseline="30000" dirty="0" err="1">
                <a:solidFill>
                  <a:prstClr val="black"/>
                </a:solidFill>
                <a:latin typeface="Calibri"/>
              </a:rPr>
              <a:t>n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 of 5000 one ANM)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Shortage of Human Resource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(highly skilled Gynecologist &amp; Pediatricians)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Sub optimal functioning of NBCC &amp; Delivery points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Insufficient Functional FRU 	</a:t>
            </a:r>
            <a:r>
              <a:rPr lang="en-US" sz="1800" dirty="0">
                <a:solidFill>
                  <a:srgbClr val="FF0000"/>
                </a:solidFill>
                <a:latin typeface="Calibri"/>
              </a:rPr>
              <a:t>162/820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(19%)</a:t>
            </a:r>
            <a:endParaRPr lang="en-US" sz="1400" i="1" dirty="0">
              <a:solidFill>
                <a:srgbClr val="FF0000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Insufficient SNCU		7/75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(9%)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Early initiation of Breast feeding 	33 %</a:t>
            </a:r>
            <a:r>
              <a:rPr lang="en-US" sz="1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 AHS2011)</a:t>
            </a:r>
            <a:endParaRPr lang="en-US" sz="1800" i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Exclusive Breast Feeding 		17-7% </a:t>
            </a:r>
            <a:r>
              <a:rPr lang="en-US" sz="1400" i="1" dirty="0">
                <a:solidFill>
                  <a:prstClr val="black"/>
                </a:solidFill>
                <a:latin typeface="Calibri"/>
              </a:rPr>
              <a:t>(AHS2011)</a:t>
            </a:r>
            <a:endParaRPr lang="en-US" sz="1800" i="1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192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3366FF"/>
                </a:solidFill>
              </a:rPr>
              <a:t>Focal Areas</a:t>
            </a:r>
            <a:r>
              <a:rPr lang="en-US" sz="2400" dirty="0" smtClean="0">
                <a:solidFill>
                  <a:srgbClr val="800000"/>
                </a:solidFill>
              </a:rPr>
              <a:t> Monitoring and Evaluation</a:t>
            </a:r>
            <a:endParaRPr lang="en-US" sz="3200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Regular review meetings and video conferencing with sub-state level authorities and officials, covering entire state</a:t>
            </a:r>
          </a:p>
          <a:p>
            <a:pPr lvl="1"/>
            <a:r>
              <a:rPr lang="en-US" dirty="0"/>
              <a:t>Monthly meetings with ADs and Divisional PM</a:t>
            </a:r>
          </a:p>
          <a:p>
            <a:pPr lvl="1"/>
            <a:r>
              <a:rPr lang="en-US" dirty="0"/>
              <a:t>Meetings with CMOs, CMSs, ACMOs, DIOs, DPMs, DCMs and DAMs every 2 months</a:t>
            </a:r>
          </a:p>
          <a:p>
            <a:pPr lvl="1"/>
            <a:r>
              <a:rPr lang="en-US" dirty="0"/>
              <a:t>2 video conferences with CMOS, CMSs, Ads, Div. PMs and DPMs every month</a:t>
            </a:r>
          </a:p>
          <a:p>
            <a:r>
              <a:rPr lang="en-US" dirty="0"/>
              <a:t>Quarterly State Review Mission to be conducted on the pattern of Common Review </a:t>
            </a:r>
            <a:r>
              <a:rPr lang="en-US" dirty="0" smtClean="0"/>
              <a:t>Mission from the </a:t>
            </a:r>
            <a:r>
              <a:rPr lang="en-US" dirty="0"/>
              <a:t>year 2013-14</a:t>
            </a:r>
          </a:p>
          <a:p>
            <a:r>
              <a:rPr lang="en-US" dirty="0"/>
              <a:t>Supportive Supervision: Regular mandatory field visit routines prepared for  state, divisional, district and block level </a:t>
            </a:r>
            <a:r>
              <a:rPr lang="en-US" dirty="0" smtClean="0"/>
              <a:t>officers</a:t>
            </a:r>
          </a:p>
          <a:p>
            <a:pPr lvl="1"/>
            <a:r>
              <a:rPr lang="en-US" dirty="0" smtClean="0"/>
              <a:t>10 districts being visited every month</a:t>
            </a:r>
            <a:endParaRPr lang="en-US" dirty="0"/>
          </a:p>
          <a:p>
            <a:r>
              <a:rPr lang="en-US" dirty="0"/>
              <a:t>In 2011, a web-based beneficiary tracking system was launched to induce sense of transparency in the JSY </a:t>
            </a:r>
            <a:r>
              <a:rPr lang="en-US" dirty="0" err="1" smtClean="0"/>
              <a:t>programme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http://www.jsyup.org</a:t>
            </a:r>
            <a:r>
              <a:rPr lang="en-US" dirty="0"/>
              <a:t> contains district, block, facility-wise beneficiary </a:t>
            </a:r>
            <a:r>
              <a:rPr lang="en-US" dirty="0" smtClean="0"/>
              <a:t>details</a:t>
            </a:r>
          </a:p>
          <a:p>
            <a:r>
              <a:rPr lang="en-US" dirty="0" smtClean="0"/>
              <a:t>Data of HMIS and MCTS being used for review purposes</a:t>
            </a:r>
          </a:p>
          <a:p>
            <a:r>
              <a:rPr lang="en-US" dirty="0" smtClean="0"/>
              <a:t>All reporting from district to state to be web-based by August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0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2875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440833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Institutional Deliveries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200" dirty="0" smtClean="0">
                <a:solidFill>
                  <a:srgbClr val="C00000"/>
                </a:solidFill>
              </a:rPr>
              <a:t>Big Jumps from a Small Base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24098" y="1144588"/>
          <a:ext cx="4059291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r:id="rId3" imgW="4712616" imgH="3981033" progId="Excel.Sheet.8">
                  <p:embed/>
                </p:oleObj>
              </mc:Choice>
              <mc:Fallback>
                <p:oleObj r:id="rId3" imgW="4712616" imgH="3981033" progId="Excel.Sheet.8">
                  <p:embed/>
                  <p:pic>
                    <p:nvPicPr>
                      <p:cNvPr id="0" name="Table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098" y="1144588"/>
                        <a:ext cx="4059291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28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Comparative Trends in MMR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082465"/>
              </p:ext>
            </p:extLst>
          </p:nvPr>
        </p:nvGraphicFramePr>
        <p:xfrm>
          <a:off x="1828800" y="1283924"/>
          <a:ext cx="5791200" cy="3345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3" imgW="5019802" imgH="2733795" progId="Excel.Sheet.8">
                  <p:embed/>
                </p:oleObj>
              </mc:Choice>
              <mc:Fallback>
                <p:oleObj name="Worksheet" r:id="rId3" imgW="5019802" imgH="2733795" progId="Excel.Sheet.8">
                  <p:embed/>
                  <p:pic>
                    <p:nvPicPr>
                      <p:cNvPr id="0" name="Object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83924"/>
                        <a:ext cx="5791200" cy="3345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225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Comparative Trends in IMR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123693"/>
              </p:ext>
            </p:extLst>
          </p:nvPr>
        </p:nvGraphicFramePr>
        <p:xfrm>
          <a:off x="1295400" y="1352550"/>
          <a:ext cx="6934200" cy="3226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006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Financial Trends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360039"/>
              </p:ext>
            </p:extLst>
          </p:nvPr>
        </p:nvGraphicFramePr>
        <p:xfrm>
          <a:off x="301625" y="1144588"/>
          <a:ext cx="850423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662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Conditions at the End of Phase 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9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Conditions at the End of Phase 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67219" y="41719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CAG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6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Conditions at the End of Phase 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590800" y="1962150"/>
            <a:ext cx="4114800" cy="2209800"/>
          </a:xfrm>
          <a:prstGeom prst="triangle">
            <a:avLst>
              <a:gd name="adj" fmla="val 49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0200" y="415427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CAG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4166116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CBI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0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1612</TotalTime>
  <Words>707</Words>
  <Application>Microsoft Macintosh PowerPoint</Application>
  <PresentationFormat>On-screen Show (16:9)</PresentationFormat>
  <Paragraphs>148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Civic</vt:lpstr>
      <vt:lpstr>Excel.Sheet.8</vt:lpstr>
      <vt:lpstr>Worksheet</vt:lpstr>
      <vt:lpstr>Revitalizing NRHM in UP</vt:lpstr>
      <vt:lpstr>Challenges and Concerns in NRHM-UP</vt:lpstr>
      <vt:lpstr>Institutional Deliveries Big Jumps from a Small Base</vt:lpstr>
      <vt:lpstr>Comparative Trends in MMR</vt:lpstr>
      <vt:lpstr>Comparative Trends in IMR</vt:lpstr>
      <vt:lpstr>Financial Trends</vt:lpstr>
      <vt:lpstr>Conditions at the End of Phase 1</vt:lpstr>
      <vt:lpstr>Conditions at the End of Phase 1</vt:lpstr>
      <vt:lpstr>Conditions at the End of Phase 1</vt:lpstr>
      <vt:lpstr>Conditions at the End of Phase 1</vt:lpstr>
      <vt:lpstr>Strategy   3 Cs</vt:lpstr>
      <vt:lpstr>Strategy   3 Cs</vt:lpstr>
      <vt:lpstr>Strategy   3 Cs</vt:lpstr>
      <vt:lpstr>Strategy Compliance</vt:lpstr>
      <vt:lpstr>Strategy Control </vt:lpstr>
      <vt:lpstr>Strategy Communication</vt:lpstr>
      <vt:lpstr>Focal Areas Continuum of Care</vt:lpstr>
      <vt:lpstr>Focal Areas Newborn Care</vt:lpstr>
      <vt:lpstr>Focal Areas Community-Based Monitoring</vt:lpstr>
      <vt:lpstr>Focal Areas Monitoring and Evaluation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Revitalization of NRHM in UP</dc:title>
  <dc:creator>Windows User</dc:creator>
  <cp:lastModifiedBy>Mani Mohan Ghosh</cp:lastModifiedBy>
  <cp:revision>64</cp:revision>
  <dcterms:created xsi:type="dcterms:W3CDTF">2013-07-01T12:57:10Z</dcterms:created>
  <dcterms:modified xsi:type="dcterms:W3CDTF">2013-07-04T09:50:04Z</dcterms:modified>
</cp:coreProperties>
</file>