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256" r:id="rId2"/>
    <p:sldId id="257" r:id="rId3"/>
    <p:sldId id="308" r:id="rId4"/>
    <p:sldId id="309" r:id="rId5"/>
    <p:sldId id="300" r:id="rId6"/>
    <p:sldId id="259" r:id="rId7"/>
    <p:sldId id="266" r:id="rId8"/>
    <p:sldId id="301" r:id="rId9"/>
    <p:sldId id="298" r:id="rId10"/>
    <p:sldId id="299" r:id="rId11"/>
    <p:sldId id="317" r:id="rId12"/>
    <p:sldId id="312" r:id="rId13"/>
    <p:sldId id="314" r:id="rId14"/>
    <p:sldId id="315" r:id="rId15"/>
    <p:sldId id="318" r:id="rId16"/>
    <p:sldId id="319" r:id="rId17"/>
    <p:sldId id="320" r:id="rId18"/>
    <p:sldId id="321" r:id="rId19"/>
    <p:sldId id="316" r:id="rId20"/>
    <p:sldId id="260" r:id="rId21"/>
    <p:sldId id="289" r:id="rId22"/>
    <p:sldId id="290" r:id="rId23"/>
    <p:sldId id="261" r:id="rId24"/>
    <p:sldId id="286" r:id="rId25"/>
    <p:sldId id="287" r:id="rId26"/>
    <p:sldId id="278" r:id="rId27"/>
    <p:sldId id="323" r:id="rId28"/>
    <p:sldId id="322" r:id="rId29"/>
    <p:sldId id="279" r:id="rId30"/>
    <p:sldId id="282" r:id="rId31"/>
    <p:sldId id="293" r:id="rId32"/>
    <p:sldId id="262" r:id="rId33"/>
    <p:sldId id="302" r:id="rId34"/>
    <p:sldId id="303" r:id="rId35"/>
    <p:sldId id="274" r:id="rId36"/>
    <p:sldId id="285" r:id="rId37"/>
    <p:sldId id="283" r:id="rId38"/>
    <p:sldId id="310" r:id="rId39"/>
    <p:sldId id="311" r:id="rId40"/>
    <p:sldId id="294" r:id="rId41"/>
    <p:sldId id="295" r:id="rId42"/>
    <p:sldId id="306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ubcentre%20Rapid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ubcentre%20Rapid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ubcentre%20Rapid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coring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coring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coring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coring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coring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RHM\WORKSHOP%20-2%20%20%20%20ON%204TH%20JUNE%202013\jhpiego%20final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ubcentre%20Rapid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ubcentre%20Rapid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ubcentre%20Rapid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cor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ubcentre%20Rapid%20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ubcentre%20Rapid%20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ubcentre%20Rapid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Amit%20Phogat\SkyDrive\Documents\Folder%20for%20MD,%20NRHM\Rapid%20Analysis\Subcentre%20Rapid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 b="1"/>
            </a:pPr>
            <a:r>
              <a:rPr lang="en-IN" b="1" dirty="0" err="1" smtClean="0"/>
              <a:t>Hb</a:t>
            </a:r>
            <a:r>
              <a:rPr lang="en-IN" b="1" dirty="0" smtClean="0"/>
              <a:t> meter</a:t>
            </a:r>
            <a:endParaRPr lang="en-IN" b="1" dirty="0"/>
          </a:p>
        </c:rich>
      </c:tx>
      <c:layout>
        <c:manualLayout>
          <c:xMode val="edge"/>
          <c:yMode val="edge"/>
          <c:x val="0.35200280885941887"/>
          <c:y val="3.8121104905939618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Sheet6!$B$1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Sheet6!$A$2:$A$9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Sheet6!$B$2:$B$9</c:f>
              <c:numCache>
                <c:formatCode>0</c:formatCode>
                <c:ptCount val="8"/>
                <c:pt idx="0">
                  <c:v>33.333333333333329</c:v>
                </c:pt>
                <c:pt idx="1">
                  <c:v>55.555555555555557</c:v>
                </c:pt>
                <c:pt idx="2">
                  <c:v>28.571428571428569</c:v>
                </c:pt>
                <c:pt idx="3">
                  <c:v>100</c:v>
                </c:pt>
                <c:pt idx="4">
                  <c:v>83.333333333333186</c:v>
                </c:pt>
                <c:pt idx="5">
                  <c:v>80</c:v>
                </c:pt>
                <c:pt idx="6">
                  <c:v>100</c:v>
                </c:pt>
                <c:pt idx="7">
                  <c:v>68.684807256235672</c:v>
                </c:pt>
              </c:numCache>
            </c:numRef>
          </c:val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Sheet6!$A$2:$A$9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Sheet6!$C$2:$C$9</c:f>
              <c:numCache>
                <c:formatCode>0</c:formatCode>
                <c:ptCount val="8"/>
                <c:pt idx="0">
                  <c:v>70</c:v>
                </c:pt>
                <c:pt idx="1">
                  <c:v>100</c:v>
                </c:pt>
                <c:pt idx="2">
                  <c:v>75</c:v>
                </c:pt>
                <c:pt idx="3">
                  <c:v>66.666666666666643</c:v>
                </c:pt>
                <c:pt idx="4">
                  <c:v>80</c:v>
                </c:pt>
                <c:pt idx="5">
                  <c:v>100</c:v>
                </c:pt>
                <c:pt idx="6">
                  <c:v>90</c:v>
                </c:pt>
                <c:pt idx="7">
                  <c:v>83.095238095238102</c:v>
                </c:pt>
              </c:numCache>
            </c:numRef>
          </c:val>
        </c:ser>
        <c:ser>
          <c:idx val="2"/>
          <c:order val="2"/>
          <c:tx>
            <c:strRef>
              <c:f>Sheet6!$D$1</c:f>
              <c:strCache>
                <c:ptCount val="1"/>
                <c:pt idx="0">
                  <c:v>Rapid </c:v>
                </c:pt>
              </c:strCache>
            </c:strRef>
          </c:tx>
          <c:cat>
            <c:strRef>
              <c:f>Sheet6!$A$2:$A$9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Sheet6!$D$2:$D$9</c:f>
              <c:numCache>
                <c:formatCode>0</c:formatCode>
                <c:ptCount val="8"/>
                <c:pt idx="0">
                  <c:v>94</c:v>
                </c:pt>
                <c:pt idx="1">
                  <c:v>88</c:v>
                </c:pt>
                <c:pt idx="2">
                  <c:v>100</c:v>
                </c:pt>
                <c:pt idx="3">
                  <c:v>96</c:v>
                </c:pt>
                <c:pt idx="4">
                  <c:v>92</c:v>
                </c:pt>
                <c:pt idx="5">
                  <c:v>100</c:v>
                </c:pt>
                <c:pt idx="6">
                  <c:v>93</c:v>
                </c:pt>
                <c:pt idx="7">
                  <c:v>95</c:v>
                </c:pt>
              </c:numCache>
            </c:numRef>
          </c:val>
        </c:ser>
        <c:dLbls/>
        <c:axId val="52742016"/>
        <c:axId val="52743552"/>
      </c:radarChart>
      <c:catAx>
        <c:axId val="52742016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743552"/>
        <c:crosses val="autoZero"/>
        <c:auto val="1"/>
        <c:lblAlgn val="ctr"/>
        <c:lblOffset val="100"/>
      </c:catAx>
      <c:valAx>
        <c:axId val="52743552"/>
        <c:scaling>
          <c:orientation val="minMax"/>
        </c:scaling>
        <c:axPos val="l"/>
        <c:majorGridlines/>
        <c:numFmt formatCode="0" sourceLinked="1"/>
        <c:majorTickMark val="cross"/>
        <c:tickLblPos val="nextTo"/>
        <c:crossAx val="52742016"/>
        <c:crosses val="autoZero"/>
        <c:crossBetween val="between"/>
        <c:majorUnit val="20"/>
      </c:valAx>
    </c:plotArea>
    <c:legend>
      <c:legendPos val="b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/>
            </a:pPr>
            <a:r>
              <a:rPr lang="en-IN" dirty="0" err="1" smtClean="0"/>
              <a:t>Urostix</a:t>
            </a:r>
            <a:endParaRPr lang="en-IN" dirty="0"/>
          </a:p>
        </c:rich>
      </c:tx>
      <c:layout>
        <c:manualLayout>
          <c:xMode val="edge"/>
          <c:yMode val="edge"/>
          <c:x val="0.39427268721956205"/>
          <c:y val="5.1948051948051951E-2"/>
        </c:manualLayout>
      </c:layout>
    </c:title>
    <c:plotArea>
      <c:layout>
        <c:manualLayout>
          <c:layoutTarget val="inner"/>
          <c:xMode val="edge"/>
          <c:yMode val="edge"/>
          <c:x val="0.15795038203341488"/>
          <c:y val="0.22131597186715296"/>
          <c:w val="0.69330224118540507"/>
          <c:h val="0.65224528752087807"/>
        </c:manualLayout>
      </c:layout>
      <c:radarChart>
        <c:radarStyle val="marker"/>
        <c:ser>
          <c:idx val="0"/>
          <c:order val="0"/>
          <c:tx>
            <c:strRef>
              <c:f>Sheet6!$B$115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Sheet6!$A$116:$A$123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Sheet6!$B$116:$B$123</c:f>
              <c:numCache>
                <c:formatCode>0</c:formatCode>
                <c:ptCount val="8"/>
                <c:pt idx="0">
                  <c:v>50</c:v>
                </c:pt>
                <c:pt idx="1">
                  <c:v>0</c:v>
                </c:pt>
                <c:pt idx="2">
                  <c:v>14.285714285714302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15.38461538461538</c:v>
                </c:pt>
                <c:pt idx="7">
                  <c:v>11.381475667189951</c:v>
                </c:pt>
              </c:numCache>
            </c:numRef>
          </c:val>
        </c:ser>
        <c:ser>
          <c:idx val="1"/>
          <c:order val="1"/>
          <c:tx>
            <c:strRef>
              <c:f>Sheet6!$C$115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Sheet6!$A$116:$A$123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Sheet6!$C$116:$C$123</c:f>
              <c:numCache>
                <c:formatCode>0</c:formatCode>
                <c:ptCount val="8"/>
                <c:pt idx="0">
                  <c:v>80</c:v>
                </c:pt>
                <c:pt idx="1">
                  <c:v>60</c:v>
                </c:pt>
                <c:pt idx="2">
                  <c:v>50</c:v>
                </c:pt>
                <c:pt idx="3">
                  <c:v>0</c:v>
                </c:pt>
                <c:pt idx="4">
                  <c:v>20</c:v>
                </c:pt>
                <c:pt idx="5">
                  <c:v>25</c:v>
                </c:pt>
                <c:pt idx="6">
                  <c:v>40</c:v>
                </c:pt>
                <c:pt idx="7">
                  <c:v>39.285714285714278</c:v>
                </c:pt>
              </c:numCache>
            </c:numRef>
          </c:val>
        </c:ser>
        <c:ser>
          <c:idx val="2"/>
          <c:order val="2"/>
          <c:tx>
            <c:strRef>
              <c:f>Sheet6!$D$115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Sheet6!$A$116:$A$123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Sheet6!$D$116:$D$123</c:f>
              <c:numCache>
                <c:formatCode>0</c:formatCode>
                <c:ptCount val="8"/>
                <c:pt idx="0">
                  <c:v>85</c:v>
                </c:pt>
                <c:pt idx="1">
                  <c:v>88</c:v>
                </c:pt>
                <c:pt idx="2">
                  <c:v>100</c:v>
                </c:pt>
                <c:pt idx="3">
                  <c:v>88</c:v>
                </c:pt>
                <c:pt idx="4">
                  <c:v>54</c:v>
                </c:pt>
                <c:pt idx="5">
                  <c:v>81</c:v>
                </c:pt>
                <c:pt idx="6">
                  <c:v>93</c:v>
                </c:pt>
                <c:pt idx="7">
                  <c:v>84</c:v>
                </c:pt>
              </c:numCache>
            </c:numRef>
          </c:val>
        </c:ser>
        <c:dLbls/>
        <c:axId val="70383104"/>
        <c:axId val="70384640"/>
      </c:radarChart>
      <c:catAx>
        <c:axId val="70383104"/>
        <c:scaling>
          <c:orientation val="minMax"/>
        </c:scaling>
        <c:axPos val="b"/>
        <c:majorGridlines/>
        <c:tickLblPos val="nextTo"/>
        <c:crossAx val="70384640"/>
        <c:crosses val="autoZero"/>
        <c:auto val="1"/>
        <c:lblAlgn val="ctr"/>
        <c:lblOffset val="100"/>
      </c:catAx>
      <c:valAx>
        <c:axId val="70384640"/>
        <c:scaling>
          <c:orientation val="minMax"/>
        </c:scaling>
        <c:axPos val="l"/>
        <c:majorGridlines/>
        <c:numFmt formatCode="0" sourceLinked="1"/>
        <c:majorTickMark val="cross"/>
        <c:tickLblPos val="nextTo"/>
        <c:crossAx val="70383104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/>
            </a:pPr>
            <a:r>
              <a:rPr lang="en-IN" dirty="0" smtClean="0"/>
              <a:t>Vitamin A</a:t>
            </a:r>
            <a:endParaRPr lang="en-IN" dirty="0"/>
          </a:p>
        </c:rich>
      </c:tx>
      <c:layout>
        <c:manualLayout>
          <c:xMode val="edge"/>
          <c:yMode val="edge"/>
          <c:x val="0.31901710880322492"/>
          <c:y val="7.8717562579199651E-2"/>
        </c:manualLayout>
      </c:layout>
    </c:title>
    <c:plotArea>
      <c:layout>
        <c:manualLayout>
          <c:layoutTarget val="inner"/>
          <c:xMode val="edge"/>
          <c:yMode val="edge"/>
          <c:x val="0.15989318398718325"/>
          <c:y val="0.2366662228425557"/>
          <c:w val="0.63052721639436538"/>
          <c:h val="0.59196226882885528"/>
        </c:manualLayout>
      </c:layout>
      <c:radarChart>
        <c:radarStyle val="marker"/>
        <c:ser>
          <c:idx val="0"/>
          <c:order val="0"/>
          <c:tx>
            <c:strRef>
              <c:f>Sheet6!$B$92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Sheet6!$A$93:$A$100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Sheet6!$B$93:$B$100</c:f>
              <c:numCache>
                <c:formatCode>0</c:formatCode>
                <c:ptCount val="8"/>
                <c:pt idx="0">
                  <c:v>50</c:v>
                </c:pt>
                <c:pt idx="1">
                  <c:v>44.444444444444329</c:v>
                </c:pt>
                <c:pt idx="2">
                  <c:v>57.142857142857139</c:v>
                </c:pt>
                <c:pt idx="3">
                  <c:v>42.85714285714279</c:v>
                </c:pt>
                <c:pt idx="4">
                  <c:v>16.666666666666661</c:v>
                </c:pt>
                <c:pt idx="5">
                  <c:v>20</c:v>
                </c:pt>
                <c:pt idx="6">
                  <c:v>30.76923076923077</c:v>
                </c:pt>
                <c:pt idx="7">
                  <c:v>37.411477411477293</c:v>
                </c:pt>
              </c:numCache>
            </c:numRef>
          </c:val>
        </c:ser>
        <c:ser>
          <c:idx val="1"/>
          <c:order val="1"/>
          <c:tx>
            <c:strRef>
              <c:f>Sheet6!$C$92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Sheet6!$A$93:$A$100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Sheet6!$C$93:$C$100</c:f>
              <c:numCache>
                <c:formatCode>0</c:formatCode>
                <c:ptCount val="8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66.666666666666643</c:v>
                </c:pt>
                <c:pt idx="4">
                  <c:v>0</c:v>
                </c:pt>
                <c:pt idx="5">
                  <c:v>12.5</c:v>
                </c:pt>
                <c:pt idx="6">
                  <c:v>40</c:v>
                </c:pt>
                <c:pt idx="7">
                  <c:v>21.309523809523743</c:v>
                </c:pt>
              </c:numCache>
            </c:numRef>
          </c:val>
        </c:ser>
        <c:ser>
          <c:idx val="2"/>
          <c:order val="2"/>
          <c:tx>
            <c:strRef>
              <c:f>Sheet6!$D$92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Sheet6!$A$93:$A$100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Sheet6!$D$93:$D$100</c:f>
              <c:numCache>
                <c:formatCode>0</c:formatCode>
                <c:ptCount val="8"/>
                <c:pt idx="0">
                  <c:v>96</c:v>
                </c:pt>
                <c:pt idx="1">
                  <c:v>94</c:v>
                </c:pt>
                <c:pt idx="2">
                  <c:v>91</c:v>
                </c:pt>
                <c:pt idx="3">
                  <c:v>88</c:v>
                </c:pt>
                <c:pt idx="4">
                  <c:v>92</c:v>
                </c:pt>
                <c:pt idx="5">
                  <c:v>95</c:v>
                </c:pt>
                <c:pt idx="6">
                  <c:v>100</c:v>
                </c:pt>
                <c:pt idx="7">
                  <c:v>94</c:v>
                </c:pt>
              </c:numCache>
            </c:numRef>
          </c:val>
        </c:ser>
        <c:dLbls/>
        <c:axId val="70431872"/>
        <c:axId val="70433408"/>
      </c:radarChart>
      <c:catAx>
        <c:axId val="70431872"/>
        <c:scaling>
          <c:orientation val="minMax"/>
        </c:scaling>
        <c:axPos val="b"/>
        <c:majorGridlines/>
        <c:tickLblPos val="nextTo"/>
        <c:crossAx val="70433408"/>
        <c:crosses val="autoZero"/>
        <c:auto val="1"/>
        <c:lblAlgn val="ctr"/>
        <c:lblOffset val="100"/>
      </c:catAx>
      <c:valAx>
        <c:axId val="70433408"/>
        <c:scaling>
          <c:orientation val="minMax"/>
        </c:scaling>
        <c:axPos val="l"/>
        <c:majorGridlines/>
        <c:numFmt formatCode="0" sourceLinked="1"/>
        <c:majorTickMark val="cross"/>
        <c:tickLblPos val="nextTo"/>
        <c:crossAx val="7043187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Sheet1!$L$2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Sheet1!$K$3:$K$24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Sheet1!$L$3:$L$24</c:f>
              <c:numCache>
                <c:formatCode>0%</c:formatCode>
                <c:ptCount val="22"/>
                <c:pt idx="0">
                  <c:v>0.5095238095238096</c:v>
                </c:pt>
                <c:pt idx="1">
                  <c:v>0.5428571428571427</c:v>
                </c:pt>
                <c:pt idx="2">
                  <c:v>0.48888888888888898</c:v>
                </c:pt>
                <c:pt idx="3">
                  <c:v>0.47272727272727277</c:v>
                </c:pt>
                <c:pt idx="4">
                  <c:v>0.47878787878787887</c:v>
                </c:pt>
                <c:pt idx="5">
                  <c:v>0.4866666666666668</c:v>
                </c:pt>
                <c:pt idx="6">
                  <c:v>0.56296296296296278</c:v>
                </c:pt>
                <c:pt idx="7">
                  <c:v>0.44</c:v>
                </c:pt>
                <c:pt idx="8">
                  <c:v>0.26111111111111113</c:v>
                </c:pt>
                <c:pt idx="9">
                  <c:v>0.45714285714285724</c:v>
                </c:pt>
                <c:pt idx="10">
                  <c:v>0.55833333333333335</c:v>
                </c:pt>
                <c:pt idx="11">
                  <c:v>0.51428571428571423</c:v>
                </c:pt>
                <c:pt idx="12">
                  <c:v>0.60000000000000009</c:v>
                </c:pt>
                <c:pt idx="13">
                  <c:v>0.36666666666666675</c:v>
                </c:pt>
                <c:pt idx="14">
                  <c:v>0.7466666666666667</c:v>
                </c:pt>
                <c:pt idx="15">
                  <c:v>0.2133333333333334</c:v>
                </c:pt>
                <c:pt idx="16">
                  <c:v>0.4</c:v>
                </c:pt>
                <c:pt idx="17">
                  <c:v>0.5066666666666666</c:v>
                </c:pt>
                <c:pt idx="18">
                  <c:v>0.4</c:v>
                </c:pt>
                <c:pt idx="19">
                  <c:v>0.41818181818181821</c:v>
                </c:pt>
                <c:pt idx="20">
                  <c:v>0.40555555555555556</c:v>
                </c:pt>
                <c:pt idx="21">
                  <c:v>0.46811230215992117</c:v>
                </c:pt>
              </c:numCache>
            </c:numRef>
          </c:val>
        </c:ser>
        <c:ser>
          <c:idx val="1"/>
          <c:order val="1"/>
          <c:tx>
            <c:strRef>
              <c:f>Sheet1!$M$2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Sheet1!$K$3:$K$24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Sheet1!$M$3:$M$24</c:f>
              <c:numCache>
                <c:formatCode>0%</c:formatCode>
                <c:ptCount val="22"/>
                <c:pt idx="0">
                  <c:v>0.84126984126984139</c:v>
                </c:pt>
                <c:pt idx="1">
                  <c:v>0.44285714285714284</c:v>
                </c:pt>
                <c:pt idx="2">
                  <c:v>0.71428571428571441</c:v>
                </c:pt>
                <c:pt idx="3">
                  <c:v>0.58571428571428552</c:v>
                </c:pt>
                <c:pt idx="4">
                  <c:v>0.73809523809523825</c:v>
                </c:pt>
                <c:pt idx="5">
                  <c:v>0.63636363636363646</c:v>
                </c:pt>
                <c:pt idx="6">
                  <c:v>0.55714285714285727</c:v>
                </c:pt>
                <c:pt idx="7">
                  <c:v>0.5</c:v>
                </c:pt>
                <c:pt idx="8">
                  <c:v>0.5535714285714286</c:v>
                </c:pt>
                <c:pt idx="9">
                  <c:v>0.5</c:v>
                </c:pt>
                <c:pt idx="10">
                  <c:v>0.54545454545454541</c:v>
                </c:pt>
                <c:pt idx="11">
                  <c:v>0.41000000000000003</c:v>
                </c:pt>
                <c:pt idx="12">
                  <c:v>0.60000000000000009</c:v>
                </c:pt>
                <c:pt idx="13">
                  <c:v>0.35714285714285726</c:v>
                </c:pt>
                <c:pt idx="14">
                  <c:v>0.85714285714285721</c:v>
                </c:pt>
                <c:pt idx="15">
                  <c:v>0.25</c:v>
                </c:pt>
                <c:pt idx="16">
                  <c:v>0.68571428571428561</c:v>
                </c:pt>
                <c:pt idx="17">
                  <c:v>0.79464285714285721</c:v>
                </c:pt>
                <c:pt idx="18">
                  <c:v>0.55000000000000004</c:v>
                </c:pt>
                <c:pt idx="19">
                  <c:v>0.57142857142857162</c:v>
                </c:pt>
                <c:pt idx="20">
                  <c:v>0.91071428571428559</c:v>
                </c:pt>
                <c:pt idx="21">
                  <c:v>0.60007335257335281</c:v>
                </c:pt>
              </c:numCache>
            </c:numRef>
          </c:val>
        </c:ser>
        <c:ser>
          <c:idx val="2"/>
          <c:order val="2"/>
          <c:tx>
            <c:strRef>
              <c:f>Sheet1!$N$2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Sheet1!$K$3:$K$24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Sheet1!$N$3:$N$24</c:f>
              <c:numCache>
                <c:formatCode>0%</c:formatCode>
                <c:ptCount val="22"/>
                <c:pt idx="1">
                  <c:v>0.67000000000000015</c:v>
                </c:pt>
                <c:pt idx="7">
                  <c:v>0.75000000000000011</c:v>
                </c:pt>
                <c:pt idx="11">
                  <c:v>0.75000000000000011</c:v>
                </c:pt>
                <c:pt idx="12">
                  <c:v>0.69000000000000006</c:v>
                </c:pt>
                <c:pt idx="13">
                  <c:v>0.73000000000000009</c:v>
                </c:pt>
                <c:pt idx="15">
                  <c:v>0.68</c:v>
                </c:pt>
                <c:pt idx="18">
                  <c:v>0.85000000000000009</c:v>
                </c:pt>
                <c:pt idx="21">
                  <c:v>0.73142857142857154</c:v>
                </c:pt>
              </c:numCache>
            </c:numRef>
          </c:val>
        </c:ser>
        <c:ser>
          <c:idx val="3"/>
          <c:order val="3"/>
          <c:tx>
            <c:strRef>
              <c:f>Sheet1!$O$2</c:f>
              <c:strCache>
                <c:ptCount val="1"/>
                <c:pt idx="0">
                  <c:v>3rd round</c:v>
                </c:pt>
              </c:strCache>
            </c:strRef>
          </c:tx>
          <c:cat>
            <c:strRef>
              <c:f>Sheet1!$K$3:$K$24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Sheet1!$O$3:$O$24</c:f>
              <c:numCache>
                <c:formatCode>0%</c:formatCode>
                <c:ptCount val="22"/>
                <c:pt idx="0">
                  <c:v>0.88235294117647056</c:v>
                </c:pt>
                <c:pt idx="1">
                  <c:v>0.79084967320261446</c:v>
                </c:pt>
                <c:pt idx="2">
                  <c:v>0.76470588235294124</c:v>
                </c:pt>
                <c:pt idx="3">
                  <c:v>0.81699346405228768</c:v>
                </c:pt>
                <c:pt idx="4">
                  <c:v>0.56862745098039225</c:v>
                </c:pt>
                <c:pt idx="5">
                  <c:v>0.88235294117647056</c:v>
                </c:pt>
                <c:pt idx="6">
                  <c:v>0.7899159663865547</c:v>
                </c:pt>
                <c:pt idx="7">
                  <c:v>0.77205882352941202</c:v>
                </c:pt>
                <c:pt idx="8">
                  <c:v>0.71764705882352964</c:v>
                </c:pt>
                <c:pt idx="9">
                  <c:v>0.82352941176470584</c:v>
                </c:pt>
                <c:pt idx="10">
                  <c:v>0.72549019607843146</c:v>
                </c:pt>
                <c:pt idx="11">
                  <c:v>0.82352941176470584</c:v>
                </c:pt>
                <c:pt idx="12">
                  <c:v>0.7867647058823527</c:v>
                </c:pt>
                <c:pt idx="13">
                  <c:v>0.77941176470588247</c:v>
                </c:pt>
                <c:pt idx="14">
                  <c:v>0.9117647058823527</c:v>
                </c:pt>
                <c:pt idx="15">
                  <c:v>0.83529411764705885</c:v>
                </c:pt>
                <c:pt idx="16">
                  <c:v>0.70588235294117663</c:v>
                </c:pt>
                <c:pt idx="17">
                  <c:v>0.88235294117647056</c:v>
                </c:pt>
                <c:pt idx="18">
                  <c:v>0.78431372549019607</c:v>
                </c:pt>
                <c:pt idx="19">
                  <c:v>0.80882352941176461</c:v>
                </c:pt>
                <c:pt idx="20">
                  <c:v>0.69747899159663851</c:v>
                </c:pt>
                <c:pt idx="21">
                  <c:v>0.7881019074296387</c:v>
                </c:pt>
              </c:numCache>
            </c:numRef>
          </c:val>
        </c:ser>
        <c:dLbls/>
        <c:marker val="1"/>
        <c:axId val="71060096"/>
        <c:axId val="71090560"/>
      </c:lineChart>
      <c:catAx>
        <c:axId val="71060096"/>
        <c:scaling>
          <c:orientation val="minMax"/>
        </c:scaling>
        <c:axPos val="b"/>
        <c:tickLblPos val="nextTo"/>
        <c:crossAx val="71090560"/>
        <c:crosses val="autoZero"/>
        <c:auto val="1"/>
        <c:lblAlgn val="ctr"/>
        <c:lblOffset val="100"/>
      </c:catAx>
      <c:valAx>
        <c:axId val="71090560"/>
        <c:scaling>
          <c:orientation val="minMax"/>
        </c:scaling>
        <c:axPos val="l"/>
        <c:majorGridlines/>
        <c:numFmt formatCode="0%" sourceLinked="1"/>
        <c:tickLblPos val="nextTo"/>
        <c:crossAx val="7106009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Sheet1!$A$3:$A$24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Sheet1!$B$3:$B$24</c:f>
              <c:numCache>
                <c:formatCode>0%</c:formatCode>
                <c:ptCount val="22"/>
                <c:pt idx="0">
                  <c:v>0.47619047619047622</c:v>
                </c:pt>
                <c:pt idx="1">
                  <c:v>0.38095238095238104</c:v>
                </c:pt>
                <c:pt idx="2">
                  <c:v>0.25</c:v>
                </c:pt>
                <c:pt idx="3">
                  <c:v>0.16666666666666666</c:v>
                </c:pt>
                <c:pt idx="4">
                  <c:v>0.5757575757575758</c:v>
                </c:pt>
                <c:pt idx="5">
                  <c:v>0.5</c:v>
                </c:pt>
                <c:pt idx="6">
                  <c:v>0.12962962962962959</c:v>
                </c:pt>
                <c:pt idx="7">
                  <c:v>0.35000000000000003</c:v>
                </c:pt>
                <c:pt idx="8">
                  <c:v>0.15277777777777779</c:v>
                </c:pt>
                <c:pt idx="9">
                  <c:v>0.16666666666666666</c:v>
                </c:pt>
                <c:pt idx="10">
                  <c:v>0.37500000000000006</c:v>
                </c:pt>
                <c:pt idx="11">
                  <c:v>8.3333333333333343E-2</c:v>
                </c:pt>
                <c:pt idx="12">
                  <c:v>0.35000000000000003</c:v>
                </c:pt>
                <c:pt idx="13">
                  <c:v>0.25</c:v>
                </c:pt>
                <c:pt idx="14">
                  <c:v>0.63333333333333341</c:v>
                </c:pt>
                <c:pt idx="15">
                  <c:v>3.333333333333334E-2</c:v>
                </c:pt>
                <c:pt idx="16">
                  <c:v>0.31250000000000006</c:v>
                </c:pt>
                <c:pt idx="17">
                  <c:v>0.68333333333333335</c:v>
                </c:pt>
                <c:pt idx="18">
                  <c:v>0.52564102564102577</c:v>
                </c:pt>
                <c:pt idx="19">
                  <c:v>0.21212121212121215</c:v>
                </c:pt>
                <c:pt idx="20">
                  <c:v>0.2777777777777779</c:v>
                </c:pt>
                <c:pt idx="21">
                  <c:v>0.32785783440545352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Sheet1!$A$3:$A$24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Sheet1!$C$3:$C$24</c:f>
              <c:numCache>
                <c:formatCode>0%</c:formatCode>
                <c:ptCount val="22"/>
                <c:pt idx="0">
                  <c:v>0.35185185185185192</c:v>
                </c:pt>
                <c:pt idx="1">
                  <c:v>0.25</c:v>
                </c:pt>
                <c:pt idx="2">
                  <c:v>0.5</c:v>
                </c:pt>
                <c:pt idx="3">
                  <c:v>0.30000000000000004</c:v>
                </c:pt>
                <c:pt idx="4">
                  <c:v>0.48148148148148151</c:v>
                </c:pt>
                <c:pt idx="5">
                  <c:v>0.5</c:v>
                </c:pt>
                <c:pt idx="6">
                  <c:v>0.4</c:v>
                </c:pt>
                <c:pt idx="7">
                  <c:v>0.43333333333333335</c:v>
                </c:pt>
                <c:pt idx="8">
                  <c:v>0.37500000000000006</c:v>
                </c:pt>
                <c:pt idx="9">
                  <c:v>0.45833333333333326</c:v>
                </c:pt>
                <c:pt idx="10">
                  <c:v>0.48484848484848492</c:v>
                </c:pt>
                <c:pt idx="11">
                  <c:v>0.17</c:v>
                </c:pt>
                <c:pt idx="12">
                  <c:v>0.11</c:v>
                </c:pt>
                <c:pt idx="13">
                  <c:v>0.16666666666666666</c:v>
                </c:pt>
                <c:pt idx="14">
                  <c:v>0.93333333333333335</c:v>
                </c:pt>
                <c:pt idx="15">
                  <c:v>0.39583333333333331</c:v>
                </c:pt>
                <c:pt idx="16">
                  <c:v>0.36666666666666675</c:v>
                </c:pt>
                <c:pt idx="17">
                  <c:v>0.72916666666666652</c:v>
                </c:pt>
                <c:pt idx="18">
                  <c:v>0.4</c:v>
                </c:pt>
                <c:pt idx="19">
                  <c:v>0.16666666666666666</c:v>
                </c:pt>
                <c:pt idx="20">
                  <c:v>0.97916666666666652</c:v>
                </c:pt>
                <c:pt idx="21">
                  <c:v>0.4263023088023089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Sheet1!$A$3:$A$24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Sheet1!$D$3:$D$24</c:f>
              <c:numCache>
                <c:formatCode>0%</c:formatCode>
                <c:ptCount val="22"/>
                <c:pt idx="1">
                  <c:v>0.46</c:v>
                </c:pt>
                <c:pt idx="7">
                  <c:v>0.72000000000000008</c:v>
                </c:pt>
                <c:pt idx="11">
                  <c:v>0.47000000000000003</c:v>
                </c:pt>
                <c:pt idx="12">
                  <c:v>0.63000000000000012</c:v>
                </c:pt>
                <c:pt idx="13">
                  <c:v>0.63000000000000012</c:v>
                </c:pt>
                <c:pt idx="15">
                  <c:v>0.55000000000000004</c:v>
                </c:pt>
                <c:pt idx="18">
                  <c:v>0.78</c:v>
                </c:pt>
                <c:pt idx="21">
                  <c:v>0.60571428571428576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3rd round</c:v>
                </c:pt>
              </c:strCache>
            </c:strRef>
          </c:tx>
          <c:cat>
            <c:strRef>
              <c:f>Sheet1!$A$3:$A$24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Sheet1!$E$3:$E$24</c:f>
              <c:numCache>
                <c:formatCode>0%</c:formatCode>
                <c:ptCount val="22"/>
                <c:pt idx="0">
                  <c:v>0.87500000000000011</c:v>
                </c:pt>
                <c:pt idx="1">
                  <c:v>0.68055555555555569</c:v>
                </c:pt>
                <c:pt idx="2">
                  <c:v>0.58333333333333337</c:v>
                </c:pt>
                <c:pt idx="3">
                  <c:v>0.63888888888888895</c:v>
                </c:pt>
                <c:pt idx="4">
                  <c:v>0.33333333333333331</c:v>
                </c:pt>
                <c:pt idx="5">
                  <c:v>1</c:v>
                </c:pt>
                <c:pt idx="6">
                  <c:v>0.78571428571428559</c:v>
                </c:pt>
                <c:pt idx="7">
                  <c:v>0.60937500000000011</c:v>
                </c:pt>
                <c:pt idx="8">
                  <c:v>0.77500000000000013</c:v>
                </c:pt>
                <c:pt idx="9">
                  <c:v>0.92187500000000011</c:v>
                </c:pt>
                <c:pt idx="10">
                  <c:v>0.62500000000000011</c:v>
                </c:pt>
                <c:pt idx="11">
                  <c:v>0.53125</c:v>
                </c:pt>
                <c:pt idx="12">
                  <c:v>0.67187500000000022</c:v>
                </c:pt>
                <c:pt idx="13">
                  <c:v>0.79166666666666652</c:v>
                </c:pt>
                <c:pt idx="14">
                  <c:v>0.87500000000000011</c:v>
                </c:pt>
                <c:pt idx="15">
                  <c:v>0.82500000000000007</c:v>
                </c:pt>
                <c:pt idx="16">
                  <c:v>0.62500000000000011</c:v>
                </c:pt>
                <c:pt idx="17">
                  <c:v>0.95833333333333348</c:v>
                </c:pt>
                <c:pt idx="18">
                  <c:v>0.7777777777777779</c:v>
                </c:pt>
                <c:pt idx="19">
                  <c:v>0.65625000000000011</c:v>
                </c:pt>
                <c:pt idx="20">
                  <c:v>0.57142857142857162</c:v>
                </c:pt>
                <c:pt idx="21">
                  <c:v>0.71960270219198808</c:v>
                </c:pt>
              </c:numCache>
            </c:numRef>
          </c:val>
        </c:ser>
        <c:dLbls/>
        <c:marker val="1"/>
        <c:axId val="71451392"/>
        <c:axId val="71452928"/>
      </c:lineChart>
      <c:catAx>
        <c:axId val="71451392"/>
        <c:scaling>
          <c:orientation val="minMax"/>
        </c:scaling>
        <c:axPos val="b"/>
        <c:tickLblPos val="nextTo"/>
        <c:crossAx val="71452928"/>
        <c:crosses val="autoZero"/>
        <c:auto val="1"/>
        <c:lblAlgn val="ctr"/>
        <c:lblOffset val="100"/>
      </c:catAx>
      <c:valAx>
        <c:axId val="71452928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7145139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Sheet1!$Q$2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Sheet1!$P$3:$P$24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Sheet1!$Q$3:$Q$24</c:f>
              <c:numCache>
                <c:formatCode>0%</c:formatCode>
                <c:ptCount val="22"/>
                <c:pt idx="0">
                  <c:v>0.77380952380952395</c:v>
                </c:pt>
                <c:pt idx="1">
                  <c:v>0.73809523809523825</c:v>
                </c:pt>
                <c:pt idx="2">
                  <c:v>0.63888888888888895</c:v>
                </c:pt>
                <c:pt idx="3">
                  <c:v>0.66666666666666663</c:v>
                </c:pt>
                <c:pt idx="4">
                  <c:v>0.81818181818181834</c:v>
                </c:pt>
                <c:pt idx="5">
                  <c:v>0.8</c:v>
                </c:pt>
                <c:pt idx="6">
                  <c:v>0.38888888888888906</c:v>
                </c:pt>
                <c:pt idx="7">
                  <c:v>0.78333333333333333</c:v>
                </c:pt>
                <c:pt idx="8">
                  <c:v>0.5972222222222221</c:v>
                </c:pt>
                <c:pt idx="9">
                  <c:v>0.54761904761904778</c:v>
                </c:pt>
                <c:pt idx="10">
                  <c:v>0.4166666666666668</c:v>
                </c:pt>
                <c:pt idx="11">
                  <c:v>0.32142857142857156</c:v>
                </c:pt>
                <c:pt idx="12">
                  <c:v>0.63333333333333341</c:v>
                </c:pt>
                <c:pt idx="13">
                  <c:v>0.55555555555555569</c:v>
                </c:pt>
                <c:pt idx="14">
                  <c:v>0.84444444444444455</c:v>
                </c:pt>
                <c:pt idx="15">
                  <c:v>0.33333333333333331</c:v>
                </c:pt>
                <c:pt idx="16">
                  <c:v>0.64583333333333359</c:v>
                </c:pt>
                <c:pt idx="17">
                  <c:v>0.8833333333333333</c:v>
                </c:pt>
                <c:pt idx="18">
                  <c:v>0.83333333333333348</c:v>
                </c:pt>
                <c:pt idx="19">
                  <c:v>0.89393939393939392</c:v>
                </c:pt>
                <c:pt idx="20">
                  <c:v>0.86111111111111127</c:v>
                </c:pt>
                <c:pt idx="21">
                  <c:v>0.66547704940562091</c:v>
                </c:pt>
              </c:numCache>
            </c:numRef>
          </c:val>
        </c:ser>
        <c:ser>
          <c:idx val="1"/>
          <c:order val="1"/>
          <c:tx>
            <c:strRef>
              <c:f>Sheet1!$R$2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Sheet1!$P$3:$P$24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Sheet1!$R$3:$R$24</c:f>
              <c:numCache>
                <c:formatCode>0%</c:formatCode>
                <c:ptCount val="22"/>
                <c:pt idx="0">
                  <c:v>0.68518518518518523</c:v>
                </c:pt>
                <c:pt idx="1">
                  <c:v>0.5</c:v>
                </c:pt>
                <c:pt idx="2">
                  <c:v>0.72222222222222221</c:v>
                </c:pt>
                <c:pt idx="3">
                  <c:v>0.8666666666666667</c:v>
                </c:pt>
                <c:pt idx="4">
                  <c:v>0.7407407407407407</c:v>
                </c:pt>
                <c:pt idx="5">
                  <c:v>0.75757575757575779</c:v>
                </c:pt>
                <c:pt idx="6">
                  <c:v>0.36666666666666675</c:v>
                </c:pt>
                <c:pt idx="7">
                  <c:v>0.5</c:v>
                </c:pt>
                <c:pt idx="8">
                  <c:v>0.33333333333333331</c:v>
                </c:pt>
                <c:pt idx="9">
                  <c:v>0.62500000000000011</c:v>
                </c:pt>
                <c:pt idx="10">
                  <c:v>0.63636363636363646</c:v>
                </c:pt>
                <c:pt idx="11">
                  <c:v>0.42000000000000004</c:v>
                </c:pt>
                <c:pt idx="12">
                  <c:v>0.56000000000000005</c:v>
                </c:pt>
                <c:pt idx="13">
                  <c:v>0.53333333333333333</c:v>
                </c:pt>
                <c:pt idx="14">
                  <c:v>0.93333333333333335</c:v>
                </c:pt>
                <c:pt idx="15">
                  <c:v>0.43750000000000006</c:v>
                </c:pt>
                <c:pt idx="16">
                  <c:v>0.70000000000000007</c:v>
                </c:pt>
                <c:pt idx="17">
                  <c:v>0.79166666666666652</c:v>
                </c:pt>
                <c:pt idx="18">
                  <c:v>0.8666666666666667</c:v>
                </c:pt>
                <c:pt idx="19">
                  <c:v>0.53333333333333333</c:v>
                </c:pt>
                <c:pt idx="20">
                  <c:v>0.9375</c:v>
                </c:pt>
                <c:pt idx="21">
                  <c:v>0.64033750200416861</c:v>
                </c:pt>
              </c:numCache>
            </c:numRef>
          </c:val>
        </c:ser>
        <c:ser>
          <c:idx val="2"/>
          <c:order val="2"/>
          <c:tx>
            <c:strRef>
              <c:f>Sheet1!$S$2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Sheet1!$P$3:$P$24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Sheet1!$S$3:$S$24</c:f>
              <c:numCache>
                <c:formatCode>0%</c:formatCode>
                <c:ptCount val="22"/>
                <c:pt idx="1">
                  <c:v>0.60000000000000009</c:v>
                </c:pt>
                <c:pt idx="7">
                  <c:v>0.76000000000000012</c:v>
                </c:pt>
                <c:pt idx="11">
                  <c:v>0.23</c:v>
                </c:pt>
                <c:pt idx="12">
                  <c:v>0.64000000000000012</c:v>
                </c:pt>
                <c:pt idx="13">
                  <c:v>0.44</c:v>
                </c:pt>
                <c:pt idx="15">
                  <c:v>0.66000000000000014</c:v>
                </c:pt>
                <c:pt idx="18">
                  <c:v>0.81</c:v>
                </c:pt>
                <c:pt idx="21">
                  <c:v>0.59142857142857164</c:v>
                </c:pt>
              </c:numCache>
            </c:numRef>
          </c:val>
        </c:ser>
        <c:ser>
          <c:idx val="3"/>
          <c:order val="3"/>
          <c:tx>
            <c:strRef>
              <c:f>Sheet1!$T$2</c:f>
              <c:strCache>
                <c:ptCount val="1"/>
                <c:pt idx="0">
                  <c:v>3rd round</c:v>
                </c:pt>
              </c:strCache>
            </c:strRef>
          </c:tx>
          <c:cat>
            <c:strRef>
              <c:f>Sheet1!$P$3:$P$24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Sheet1!$T$3:$T$24</c:f>
              <c:numCache>
                <c:formatCode>0%</c:formatCode>
                <c:ptCount val="22"/>
                <c:pt idx="0">
                  <c:v>0.66666666666666663</c:v>
                </c:pt>
                <c:pt idx="1">
                  <c:v>0.92592592592592582</c:v>
                </c:pt>
                <c:pt idx="2">
                  <c:v>0.75000000000000011</c:v>
                </c:pt>
                <c:pt idx="3">
                  <c:v>0.88888888888888884</c:v>
                </c:pt>
                <c:pt idx="4">
                  <c:v>0.5</c:v>
                </c:pt>
                <c:pt idx="5">
                  <c:v>1</c:v>
                </c:pt>
                <c:pt idx="6">
                  <c:v>0.90476190476190466</c:v>
                </c:pt>
                <c:pt idx="7">
                  <c:v>0.83333333333333348</c:v>
                </c:pt>
                <c:pt idx="8">
                  <c:v>0.83333333333333348</c:v>
                </c:pt>
                <c:pt idx="9">
                  <c:v>0.91666666666666652</c:v>
                </c:pt>
                <c:pt idx="10">
                  <c:v>0.72222222222222221</c:v>
                </c:pt>
                <c:pt idx="11">
                  <c:v>0.54166666666666652</c:v>
                </c:pt>
                <c:pt idx="12">
                  <c:v>0.66666666666666663</c:v>
                </c:pt>
                <c:pt idx="13">
                  <c:v>0.47222222222222227</c:v>
                </c:pt>
                <c:pt idx="14">
                  <c:v>0.95833333333333348</c:v>
                </c:pt>
                <c:pt idx="15">
                  <c:v>0.73333333333333339</c:v>
                </c:pt>
                <c:pt idx="16">
                  <c:v>1</c:v>
                </c:pt>
                <c:pt idx="17">
                  <c:v>0.61111111111111127</c:v>
                </c:pt>
                <c:pt idx="18">
                  <c:v>0.94444444444444453</c:v>
                </c:pt>
                <c:pt idx="19">
                  <c:v>0.79166666666666652</c:v>
                </c:pt>
                <c:pt idx="20">
                  <c:v>0.69047619047619058</c:v>
                </c:pt>
                <c:pt idx="21">
                  <c:v>0.77865331317712261</c:v>
                </c:pt>
              </c:numCache>
            </c:numRef>
          </c:val>
        </c:ser>
        <c:dLbls/>
        <c:marker val="1"/>
        <c:axId val="71813760"/>
        <c:axId val="71819648"/>
      </c:lineChart>
      <c:catAx>
        <c:axId val="71813760"/>
        <c:scaling>
          <c:orientation val="minMax"/>
        </c:scaling>
        <c:axPos val="b"/>
        <c:tickLblPos val="nextTo"/>
        <c:crossAx val="71819648"/>
        <c:crosses val="autoZero"/>
        <c:auto val="1"/>
        <c:lblAlgn val="ctr"/>
        <c:lblOffset val="100"/>
      </c:catAx>
      <c:valAx>
        <c:axId val="71819648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7181376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Sheet1!$V$2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Sheet1!$U$3:$U$24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Sheet1!$V$3:$V$24</c:f>
              <c:numCache>
                <c:formatCode>0%</c:formatCode>
                <c:ptCount val="22"/>
                <c:pt idx="0">
                  <c:v>0.68452380952380965</c:v>
                </c:pt>
                <c:pt idx="1">
                  <c:v>0.59523809523809523</c:v>
                </c:pt>
                <c:pt idx="2">
                  <c:v>0.55555555555555569</c:v>
                </c:pt>
                <c:pt idx="3">
                  <c:v>0.55303030303030298</c:v>
                </c:pt>
                <c:pt idx="4">
                  <c:v>0.70454545454545481</c:v>
                </c:pt>
                <c:pt idx="5">
                  <c:v>0.59166666666666656</c:v>
                </c:pt>
                <c:pt idx="6">
                  <c:v>0.54629629629629639</c:v>
                </c:pt>
                <c:pt idx="7">
                  <c:v>0.58333333333333337</c:v>
                </c:pt>
                <c:pt idx="8">
                  <c:v>0.52083333333333348</c:v>
                </c:pt>
                <c:pt idx="9">
                  <c:v>0.3928571428571429</c:v>
                </c:pt>
                <c:pt idx="10">
                  <c:v>0.76041666666666652</c:v>
                </c:pt>
                <c:pt idx="11">
                  <c:v>0.33333333333333331</c:v>
                </c:pt>
                <c:pt idx="12">
                  <c:v>0.66666666666666663</c:v>
                </c:pt>
                <c:pt idx="13">
                  <c:v>0.52777777777777779</c:v>
                </c:pt>
                <c:pt idx="14">
                  <c:v>0.86111111111111127</c:v>
                </c:pt>
                <c:pt idx="15">
                  <c:v>0.38333333333333336</c:v>
                </c:pt>
                <c:pt idx="16">
                  <c:v>0.66666666666666663</c:v>
                </c:pt>
                <c:pt idx="17">
                  <c:v>0.7416666666666667</c:v>
                </c:pt>
                <c:pt idx="18">
                  <c:v>0.61538461538461553</c:v>
                </c:pt>
                <c:pt idx="19">
                  <c:v>0.56818181818181834</c:v>
                </c:pt>
                <c:pt idx="20">
                  <c:v>0.63194444444444464</c:v>
                </c:pt>
                <c:pt idx="21">
                  <c:v>0.59449348050538531</c:v>
                </c:pt>
              </c:numCache>
            </c:numRef>
          </c:val>
        </c:ser>
        <c:ser>
          <c:idx val="1"/>
          <c:order val="1"/>
          <c:tx>
            <c:strRef>
              <c:f>Sheet1!$W$2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Sheet1!$U$3:$U$24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Sheet1!$W$3:$W$24</c:f>
              <c:numCache>
                <c:formatCode>0%</c:formatCode>
                <c:ptCount val="22"/>
                <c:pt idx="0">
                  <c:v>0.7777777777777779</c:v>
                </c:pt>
                <c:pt idx="1">
                  <c:v>0.57500000000000007</c:v>
                </c:pt>
                <c:pt idx="2">
                  <c:v>0.60416666666666652</c:v>
                </c:pt>
                <c:pt idx="3">
                  <c:v>0.72500000000000009</c:v>
                </c:pt>
                <c:pt idx="4">
                  <c:v>0.7777777777777779</c:v>
                </c:pt>
                <c:pt idx="5">
                  <c:v>0.62500000000000011</c:v>
                </c:pt>
                <c:pt idx="6">
                  <c:v>0.5</c:v>
                </c:pt>
                <c:pt idx="7">
                  <c:v>0.47500000000000003</c:v>
                </c:pt>
                <c:pt idx="8">
                  <c:v>0.6875</c:v>
                </c:pt>
                <c:pt idx="9">
                  <c:v>0.65625000000000011</c:v>
                </c:pt>
                <c:pt idx="10">
                  <c:v>0.78409090909090906</c:v>
                </c:pt>
                <c:pt idx="11">
                  <c:v>0.28000000000000008</c:v>
                </c:pt>
                <c:pt idx="12">
                  <c:v>0.46</c:v>
                </c:pt>
                <c:pt idx="13">
                  <c:v>0.52500000000000002</c:v>
                </c:pt>
                <c:pt idx="14">
                  <c:v>0.95000000000000007</c:v>
                </c:pt>
                <c:pt idx="15">
                  <c:v>0.65625000000000011</c:v>
                </c:pt>
                <c:pt idx="16">
                  <c:v>0.82500000000000007</c:v>
                </c:pt>
                <c:pt idx="17">
                  <c:v>0.76562500000000022</c:v>
                </c:pt>
                <c:pt idx="18">
                  <c:v>0.53749999999999998</c:v>
                </c:pt>
                <c:pt idx="19">
                  <c:v>0.75000000000000011</c:v>
                </c:pt>
                <c:pt idx="20">
                  <c:v>0.96875000000000011</c:v>
                </c:pt>
                <c:pt idx="21">
                  <c:v>0.66217562530062535</c:v>
                </c:pt>
              </c:numCache>
            </c:numRef>
          </c:val>
        </c:ser>
        <c:ser>
          <c:idx val="2"/>
          <c:order val="2"/>
          <c:tx>
            <c:strRef>
              <c:f>Sheet1!$X$2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Sheet1!$U$3:$U$24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Sheet1!$X$3:$X$24</c:f>
              <c:numCache>
                <c:formatCode>0%</c:formatCode>
                <c:ptCount val="22"/>
                <c:pt idx="1">
                  <c:v>0.56999999999999995</c:v>
                </c:pt>
                <c:pt idx="7">
                  <c:v>0.65000000000000013</c:v>
                </c:pt>
                <c:pt idx="11">
                  <c:v>0.22</c:v>
                </c:pt>
                <c:pt idx="12">
                  <c:v>0.63000000000000012</c:v>
                </c:pt>
                <c:pt idx="13">
                  <c:v>0.54</c:v>
                </c:pt>
                <c:pt idx="15">
                  <c:v>0.60000000000000009</c:v>
                </c:pt>
                <c:pt idx="18">
                  <c:v>0.78</c:v>
                </c:pt>
                <c:pt idx="21">
                  <c:v>0.57000000000000017</c:v>
                </c:pt>
              </c:numCache>
            </c:numRef>
          </c:val>
        </c:ser>
        <c:ser>
          <c:idx val="3"/>
          <c:order val="3"/>
          <c:tx>
            <c:strRef>
              <c:f>Sheet1!$Y$2</c:f>
              <c:strCache>
                <c:ptCount val="1"/>
                <c:pt idx="0">
                  <c:v>3rd round</c:v>
                </c:pt>
              </c:strCache>
            </c:strRef>
          </c:tx>
          <c:cat>
            <c:strRef>
              <c:f>Sheet1!$U$3:$U$24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Sheet1!$Y$3:$Y$24</c:f>
              <c:numCache>
                <c:formatCode>0%</c:formatCode>
                <c:ptCount val="22"/>
                <c:pt idx="0">
                  <c:v>0.90909090909090906</c:v>
                </c:pt>
                <c:pt idx="1">
                  <c:v>0.71717171717171724</c:v>
                </c:pt>
                <c:pt idx="2">
                  <c:v>0.63636363636363646</c:v>
                </c:pt>
                <c:pt idx="3">
                  <c:v>0.74747474747474763</c:v>
                </c:pt>
                <c:pt idx="4">
                  <c:v>0.51515151515151514</c:v>
                </c:pt>
                <c:pt idx="5">
                  <c:v>0.90909090909090906</c:v>
                </c:pt>
                <c:pt idx="6">
                  <c:v>0.62337662337662347</c:v>
                </c:pt>
                <c:pt idx="7">
                  <c:v>0.59090909090909094</c:v>
                </c:pt>
                <c:pt idx="8">
                  <c:v>0.81818181818181834</c:v>
                </c:pt>
                <c:pt idx="9">
                  <c:v>0.82954545454545481</c:v>
                </c:pt>
                <c:pt idx="10">
                  <c:v>0.54545454545454541</c:v>
                </c:pt>
                <c:pt idx="11">
                  <c:v>0.63636363636363646</c:v>
                </c:pt>
                <c:pt idx="12">
                  <c:v>0.4886363636363637</c:v>
                </c:pt>
                <c:pt idx="13">
                  <c:v>0.50757575757575768</c:v>
                </c:pt>
                <c:pt idx="14">
                  <c:v>0.84090909090909105</c:v>
                </c:pt>
                <c:pt idx="15">
                  <c:v>0.61818181818181839</c:v>
                </c:pt>
                <c:pt idx="16">
                  <c:v>0.45454545454545453</c:v>
                </c:pt>
                <c:pt idx="17">
                  <c:v>0.66666666666666663</c:v>
                </c:pt>
                <c:pt idx="18">
                  <c:v>0.63636363636363646</c:v>
                </c:pt>
                <c:pt idx="19">
                  <c:v>0.65909090909090917</c:v>
                </c:pt>
                <c:pt idx="20">
                  <c:v>0.66233766233766234</c:v>
                </c:pt>
                <c:pt idx="21">
                  <c:v>0.66726104583247448</c:v>
                </c:pt>
              </c:numCache>
            </c:numRef>
          </c:val>
        </c:ser>
        <c:dLbls/>
        <c:marker val="1"/>
        <c:axId val="71979776"/>
        <c:axId val="71981312"/>
      </c:lineChart>
      <c:catAx>
        <c:axId val="71979776"/>
        <c:scaling>
          <c:orientation val="minMax"/>
        </c:scaling>
        <c:axPos val="b"/>
        <c:tickLblPos val="nextTo"/>
        <c:crossAx val="71981312"/>
        <c:crosses val="autoZero"/>
        <c:auto val="1"/>
        <c:lblAlgn val="ctr"/>
        <c:lblOffset val="100"/>
      </c:catAx>
      <c:valAx>
        <c:axId val="71981312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7197977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plotArea>
      <c:layout/>
      <c:lineChart>
        <c:grouping val="standard"/>
        <c:ser>
          <c:idx val="0"/>
          <c:order val="0"/>
          <c:tx>
            <c:strRef>
              <c:f>Sheet2!$B$1</c:f>
              <c:strCache>
                <c:ptCount val="1"/>
                <c:pt idx="0">
                  <c:v>Ist round</c:v>
                </c:pt>
              </c:strCache>
            </c:strRef>
          </c:tx>
          <c:dLbls>
            <c:dLblPos val="t"/>
            <c:showVal val="1"/>
          </c:dLbls>
          <c:cat>
            <c:strRef>
              <c:f>Sheet2!$A$2:$A$23</c:f>
              <c:strCache>
                <c:ptCount val="21"/>
                <c:pt idx="0">
                  <c:v>AMB</c:v>
                </c:pt>
                <c:pt idx="1">
                  <c:v>BWN</c:v>
                </c:pt>
                <c:pt idx="2">
                  <c:v>FBD</c:v>
                </c:pt>
                <c:pt idx="3">
                  <c:v>FTB</c:v>
                </c:pt>
                <c:pt idx="4">
                  <c:v>GUR</c:v>
                </c:pt>
                <c:pt idx="5">
                  <c:v>HSR</c:v>
                </c:pt>
                <c:pt idx="6">
                  <c:v>JJR</c:v>
                </c:pt>
                <c:pt idx="7">
                  <c:v>JND</c:v>
                </c:pt>
                <c:pt idx="8">
                  <c:v>KKR</c:v>
                </c:pt>
                <c:pt idx="9">
                  <c:v>KNL</c:v>
                </c:pt>
                <c:pt idx="10">
                  <c:v>KTL</c:v>
                </c:pt>
                <c:pt idx="11">
                  <c:v>MWT</c:v>
                </c:pt>
                <c:pt idx="12">
                  <c:v>NRL</c:v>
                </c:pt>
                <c:pt idx="13">
                  <c:v>PKL</c:v>
                </c:pt>
                <c:pt idx="14">
                  <c:v>PNP</c:v>
                </c:pt>
                <c:pt idx="15">
                  <c:v>PWL</c:v>
                </c:pt>
                <c:pt idx="16">
                  <c:v>RTK</c:v>
                </c:pt>
                <c:pt idx="17">
                  <c:v>RWR</c:v>
                </c:pt>
                <c:pt idx="18">
                  <c:v>SNP</c:v>
                </c:pt>
                <c:pt idx="19">
                  <c:v>SRS</c:v>
                </c:pt>
                <c:pt idx="20">
                  <c:v>YNR</c:v>
                </c:pt>
              </c:strCache>
            </c:strRef>
          </c:cat>
          <c:val>
            <c:numRef>
              <c:f>Sheet2!$B$2:$B$22</c:f>
              <c:numCache>
                <c:formatCode>0</c:formatCode>
                <c:ptCount val="21"/>
                <c:pt idx="0">
                  <c:v>41.892857142857103</c:v>
                </c:pt>
                <c:pt idx="1">
                  <c:v>33.285714285714299</c:v>
                </c:pt>
                <c:pt idx="2">
                  <c:v>32.916666666666686</c:v>
                </c:pt>
                <c:pt idx="3">
                  <c:v>34.954545454545489</c:v>
                </c:pt>
                <c:pt idx="4">
                  <c:v>44.090909090909108</c:v>
                </c:pt>
                <c:pt idx="5">
                  <c:v>33.449999999999996</c:v>
                </c:pt>
                <c:pt idx="6">
                  <c:v>29.9444444444444</c:v>
                </c:pt>
                <c:pt idx="7">
                  <c:v>43.7</c:v>
                </c:pt>
                <c:pt idx="8">
                  <c:v>36.75</c:v>
                </c:pt>
                <c:pt idx="9">
                  <c:v>29</c:v>
                </c:pt>
                <c:pt idx="10">
                  <c:v>28.6666666666667</c:v>
                </c:pt>
                <c:pt idx="11">
                  <c:v>21.25</c:v>
                </c:pt>
                <c:pt idx="12">
                  <c:v>39.550000000000004</c:v>
                </c:pt>
                <c:pt idx="13">
                  <c:v>43.666666666666693</c:v>
                </c:pt>
                <c:pt idx="14">
                  <c:v>21.5</c:v>
                </c:pt>
                <c:pt idx="15">
                  <c:v>31</c:v>
                </c:pt>
                <c:pt idx="16">
                  <c:v>39</c:v>
                </c:pt>
                <c:pt idx="17">
                  <c:v>39.875</c:v>
                </c:pt>
                <c:pt idx="18">
                  <c:v>36.909090909090899</c:v>
                </c:pt>
                <c:pt idx="19">
                  <c:v>39.769230769230802</c:v>
                </c:pt>
                <c:pt idx="20">
                  <c:v>33.9583333333333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2nd round</c:v>
                </c:pt>
              </c:strCache>
            </c:strRef>
          </c:tx>
          <c:dLbls>
            <c:dLblPos val="t"/>
            <c:showVal val="1"/>
          </c:dLbls>
          <c:cat>
            <c:strRef>
              <c:f>Sheet2!$A$2:$A$23</c:f>
              <c:strCache>
                <c:ptCount val="21"/>
                <c:pt idx="0">
                  <c:v>AMB</c:v>
                </c:pt>
                <c:pt idx="1">
                  <c:v>BWN</c:v>
                </c:pt>
                <c:pt idx="2">
                  <c:v>FBD</c:v>
                </c:pt>
                <c:pt idx="3">
                  <c:v>FTB</c:v>
                </c:pt>
                <c:pt idx="4">
                  <c:v>GUR</c:v>
                </c:pt>
                <c:pt idx="5">
                  <c:v>HSR</c:v>
                </c:pt>
                <c:pt idx="6">
                  <c:v>JJR</c:v>
                </c:pt>
                <c:pt idx="7">
                  <c:v>JND</c:v>
                </c:pt>
                <c:pt idx="8">
                  <c:v>KKR</c:v>
                </c:pt>
                <c:pt idx="9">
                  <c:v>KNL</c:v>
                </c:pt>
                <c:pt idx="10">
                  <c:v>KTL</c:v>
                </c:pt>
                <c:pt idx="11">
                  <c:v>MWT</c:v>
                </c:pt>
                <c:pt idx="12">
                  <c:v>NRL</c:v>
                </c:pt>
                <c:pt idx="13">
                  <c:v>PKL</c:v>
                </c:pt>
                <c:pt idx="14">
                  <c:v>PNP</c:v>
                </c:pt>
                <c:pt idx="15">
                  <c:v>PWL</c:v>
                </c:pt>
                <c:pt idx="16">
                  <c:v>RTK</c:v>
                </c:pt>
                <c:pt idx="17">
                  <c:v>RWR</c:v>
                </c:pt>
                <c:pt idx="18">
                  <c:v>SNP</c:v>
                </c:pt>
                <c:pt idx="19">
                  <c:v>SRS</c:v>
                </c:pt>
                <c:pt idx="20">
                  <c:v>YNR</c:v>
                </c:pt>
              </c:strCache>
            </c:strRef>
          </c:cat>
          <c:val>
            <c:numRef>
              <c:f>Sheet2!$C$2:$C$22</c:f>
              <c:numCache>
                <c:formatCode>0</c:formatCode>
                <c:ptCount val="21"/>
                <c:pt idx="0">
                  <c:v>65.070242656449537</c:v>
                </c:pt>
                <c:pt idx="1">
                  <c:v>49.022988505747115</c:v>
                </c:pt>
                <c:pt idx="2">
                  <c:v>61.877394636015325</c:v>
                </c:pt>
                <c:pt idx="3">
                  <c:v>59.080459770114956</c:v>
                </c:pt>
                <c:pt idx="4">
                  <c:v>66.028097062579803</c:v>
                </c:pt>
                <c:pt idx="5">
                  <c:v>53.970741901776378</c:v>
                </c:pt>
                <c:pt idx="6">
                  <c:v>43.793103448275872</c:v>
                </c:pt>
                <c:pt idx="7">
                  <c:v>51.264367816091962</c:v>
                </c:pt>
                <c:pt idx="8">
                  <c:v>55.903866248693824</c:v>
                </c:pt>
                <c:pt idx="9">
                  <c:v>50.287356321839091</c:v>
                </c:pt>
                <c:pt idx="10">
                  <c:v>53.879310344827587</c:v>
                </c:pt>
                <c:pt idx="11">
                  <c:v>43.678160919540232</c:v>
                </c:pt>
                <c:pt idx="12">
                  <c:v>26.149425287356319</c:v>
                </c:pt>
                <c:pt idx="13">
                  <c:v>77.81609195402298</c:v>
                </c:pt>
                <c:pt idx="14">
                  <c:v>45.402298850574716</c:v>
                </c:pt>
                <c:pt idx="15">
                  <c:v>34.942528735632173</c:v>
                </c:pt>
                <c:pt idx="16">
                  <c:v>71.408045977011483</c:v>
                </c:pt>
                <c:pt idx="17">
                  <c:v>64.71264367816093</c:v>
                </c:pt>
                <c:pt idx="18">
                  <c:v>52.75862068965516</c:v>
                </c:pt>
                <c:pt idx="19">
                  <c:v>57.471264367816083</c:v>
                </c:pt>
                <c:pt idx="20">
                  <c:v>83.405172413793096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Rapid Round</c:v>
                </c:pt>
              </c:strCache>
            </c:strRef>
          </c:tx>
          <c:dLbls>
            <c:dLblPos val="t"/>
            <c:showVal val="1"/>
          </c:dLbls>
          <c:cat>
            <c:strRef>
              <c:f>Sheet2!$A$2:$A$23</c:f>
              <c:strCache>
                <c:ptCount val="21"/>
                <c:pt idx="0">
                  <c:v>AMB</c:v>
                </c:pt>
                <c:pt idx="1">
                  <c:v>BWN</c:v>
                </c:pt>
                <c:pt idx="2">
                  <c:v>FBD</c:v>
                </c:pt>
                <c:pt idx="3">
                  <c:v>FTB</c:v>
                </c:pt>
                <c:pt idx="4">
                  <c:v>GUR</c:v>
                </c:pt>
                <c:pt idx="5">
                  <c:v>HSR</c:v>
                </c:pt>
                <c:pt idx="6">
                  <c:v>JJR</c:v>
                </c:pt>
                <c:pt idx="7">
                  <c:v>JND</c:v>
                </c:pt>
                <c:pt idx="8">
                  <c:v>KKR</c:v>
                </c:pt>
                <c:pt idx="9">
                  <c:v>KNL</c:v>
                </c:pt>
                <c:pt idx="10">
                  <c:v>KTL</c:v>
                </c:pt>
                <c:pt idx="11">
                  <c:v>MWT</c:v>
                </c:pt>
                <c:pt idx="12">
                  <c:v>NRL</c:v>
                </c:pt>
                <c:pt idx="13">
                  <c:v>PKL</c:v>
                </c:pt>
                <c:pt idx="14">
                  <c:v>PNP</c:v>
                </c:pt>
                <c:pt idx="15">
                  <c:v>PWL</c:v>
                </c:pt>
                <c:pt idx="16">
                  <c:v>RTK</c:v>
                </c:pt>
                <c:pt idx="17">
                  <c:v>RWR</c:v>
                </c:pt>
                <c:pt idx="18">
                  <c:v>SNP</c:v>
                </c:pt>
                <c:pt idx="19">
                  <c:v>SRS</c:v>
                </c:pt>
                <c:pt idx="20">
                  <c:v>YNR</c:v>
                </c:pt>
              </c:strCache>
            </c:strRef>
          </c:cat>
          <c:val>
            <c:numRef>
              <c:f>Sheet2!$D$2:$D$22</c:f>
              <c:numCache>
                <c:formatCode>0</c:formatCode>
                <c:ptCount val="21"/>
                <c:pt idx="1">
                  <c:v>61</c:v>
                </c:pt>
                <c:pt idx="7">
                  <c:v>73</c:v>
                </c:pt>
                <c:pt idx="11">
                  <c:v>49</c:v>
                </c:pt>
                <c:pt idx="12">
                  <c:v>65</c:v>
                </c:pt>
                <c:pt idx="14">
                  <c:v>64</c:v>
                </c:pt>
                <c:pt idx="15">
                  <c:v>61</c:v>
                </c:pt>
                <c:pt idx="19">
                  <c:v>83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3rd round</c:v>
                </c:pt>
              </c:strCache>
            </c:strRef>
          </c:tx>
          <c:dLbls>
            <c:dLblPos val="t"/>
            <c:showVal val="1"/>
          </c:dLbls>
          <c:cat>
            <c:strRef>
              <c:f>Sheet2!$A$2:$A$23</c:f>
              <c:strCache>
                <c:ptCount val="21"/>
                <c:pt idx="0">
                  <c:v>AMB</c:v>
                </c:pt>
                <c:pt idx="1">
                  <c:v>BWN</c:v>
                </c:pt>
                <c:pt idx="2">
                  <c:v>FBD</c:v>
                </c:pt>
                <c:pt idx="3">
                  <c:v>FTB</c:v>
                </c:pt>
                <c:pt idx="4">
                  <c:v>GUR</c:v>
                </c:pt>
                <c:pt idx="5">
                  <c:v>HSR</c:v>
                </c:pt>
                <c:pt idx="6">
                  <c:v>JJR</c:v>
                </c:pt>
                <c:pt idx="7">
                  <c:v>JND</c:v>
                </c:pt>
                <c:pt idx="8">
                  <c:v>KKR</c:v>
                </c:pt>
                <c:pt idx="9">
                  <c:v>KNL</c:v>
                </c:pt>
                <c:pt idx="10">
                  <c:v>KTL</c:v>
                </c:pt>
                <c:pt idx="11">
                  <c:v>MWT</c:v>
                </c:pt>
                <c:pt idx="12">
                  <c:v>NRL</c:v>
                </c:pt>
                <c:pt idx="13">
                  <c:v>PKL</c:v>
                </c:pt>
                <c:pt idx="14">
                  <c:v>PNP</c:v>
                </c:pt>
                <c:pt idx="15">
                  <c:v>PWL</c:v>
                </c:pt>
                <c:pt idx="16">
                  <c:v>RTK</c:v>
                </c:pt>
                <c:pt idx="17">
                  <c:v>RWR</c:v>
                </c:pt>
                <c:pt idx="18">
                  <c:v>SNP</c:v>
                </c:pt>
                <c:pt idx="19">
                  <c:v>SRS</c:v>
                </c:pt>
                <c:pt idx="20">
                  <c:v>YNR</c:v>
                </c:pt>
              </c:strCache>
            </c:strRef>
          </c:cat>
          <c:val>
            <c:numRef>
              <c:f>Sheet2!$E$2:$E$22</c:f>
              <c:numCache>
                <c:formatCode>0</c:formatCode>
                <c:ptCount val="21"/>
                <c:pt idx="0">
                  <c:v>77.868852459016381</c:v>
                </c:pt>
                <c:pt idx="1">
                  <c:v>77.595628415300553</c:v>
                </c:pt>
                <c:pt idx="2">
                  <c:v>71.857923497267777</c:v>
                </c:pt>
                <c:pt idx="3">
                  <c:v>78.324225865209485</c:v>
                </c:pt>
                <c:pt idx="4">
                  <c:v>49.726775956284158</c:v>
                </c:pt>
                <c:pt idx="5">
                  <c:v>87.704918032786864</c:v>
                </c:pt>
                <c:pt idx="6">
                  <c:v>74.707259953161596</c:v>
                </c:pt>
                <c:pt idx="7">
                  <c:v>52.049180327868854</c:v>
                </c:pt>
                <c:pt idx="8">
                  <c:v>74</c:v>
                </c:pt>
                <c:pt idx="9">
                  <c:v>84.631147540983591</c:v>
                </c:pt>
                <c:pt idx="10">
                  <c:v>90</c:v>
                </c:pt>
                <c:pt idx="11">
                  <c:v>70.081967213114751</c:v>
                </c:pt>
                <c:pt idx="12">
                  <c:v>69.877049180327873</c:v>
                </c:pt>
                <c:pt idx="13">
                  <c:v>90</c:v>
                </c:pt>
                <c:pt idx="14">
                  <c:v>78</c:v>
                </c:pt>
                <c:pt idx="15">
                  <c:v>64</c:v>
                </c:pt>
                <c:pt idx="16">
                  <c:v>81</c:v>
                </c:pt>
                <c:pt idx="17">
                  <c:v>67</c:v>
                </c:pt>
                <c:pt idx="18">
                  <c:v>77</c:v>
                </c:pt>
                <c:pt idx="19">
                  <c:v>81</c:v>
                </c:pt>
                <c:pt idx="20">
                  <c:v>55.971896955503496</c:v>
                </c:pt>
              </c:numCache>
            </c:numRef>
          </c:val>
        </c:ser>
        <c:dLbls>
          <c:showVal val="1"/>
        </c:dLbls>
        <c:marker val="1"/>
        <c:axId val="72018560"/>
        <c:axId val="72102272"/>
      </c:lineChart>
      <c:catAx>
        <c:axId val="72018560"/>
        <c:scaling>
          <c:orientation val="minMax"/>
        </c:scaling>
        <c:axPos val="b"/>
        <c:tickLblPos val="nextTo"/>
        <c:crossAx val="72102272"/>
        <c:crosses val="autoZero"/>
        <c:auto val="1"/>
        <c:lblAlgn val="ctr"/>
        <c:lblOffset val="100"/>
      </c:catAx>
      <c:valAx>
        <c:axId val="72102272"/>
        <c:scaling>
          <c:orientation val="minMax"/>
        </c:scaling>
        <c:axPos val="l"/>
        <c:majorGridlines/>
        <c:numFmt formatCode="0" sourceLinked="1"/>
        <c:tickLblPos val="nextTo"/>
        <c:crossAx val="7201856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GRAPHS!$C$5</c:f>
              <c:strCache>
                <c:ptCount val="1"/>
                <c:pt idx="0">
                  <c:v>% AGE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cat>
            <c:strRef>
              <c:f>GRAPHS!$B$6:$B$13</c:f>
              <c:strCache>
                <c:ptCount val="8"/>
                <c:pt idx="0">
                  <c:v>JIND</c:v>
                </c:pt>
                <c:pt idx="1">
                  <c:v>KARNAL</c:v>
                </c:pt>
                <c:pt idx="2">
                  <c:v>SONEPAT</c:v>
                </c:pt>
                <c:pt idx="3">
                  <c:v>KURUKSHETRA</c:v>
                </c:pt>
                <c:pt idx="4">
                  <c:v>YAMUNANAGAR</c:v>
                </c:pt>
                <c:pt idx="5">
                  <c:v>PANCHKULA</c:v>
                </c:pt>
                <c:pt idx="6">
                  <c:v>AMBALA</c:v>
                </c:pt>
                <c:pt idx="7">
                  <c:v>KAITHAL</c:v>
                </c:pt>
              </c:strCache>
            </c:strRef>
          </c:cat>
          <c:val>
            <c:numRef>
              <c:f>GRAPHS!$C$6:$C$13</c:f>
              <c:numCache>
                <c:formatCode>General</c:formatCode>
                <c:ptCount val="8"/>
                <c:pt idx="0">
                  <c:v>25.1</c:v>
                </c:pt>
                <c:pt idx="1">
                  <c:v>39</c:v>
                </c:pt>
                <c:pt idx="2">
                  <c:v>34.4</c:v>
                </c:pt>
                <c:pt idx="3">
                  <c:v>47.5</c:v>
                </c:pt>
                <c:pt idx="4">
                  <c:v>33.200000000000003</c:v>
                </c:pt>
                <c:pt idx="5">
                  <c:v>41.3</c:v>
                </c:pt>
                <c:pt idx="6">
                  <c:v>33.6</c:v>
                </c:pt>
                <c:pt idx="7">
                  <c:v>16.2</c:v>
                </c:pt>
              </c:numCache>
            </c:numRef>
          </c:val>
        </c:ser>
        <c:dLbls>
          <c:showVal val="1"/>
        </c:dLbls>
        <c:axId val="54690944"/>
        <c:axId val="55771136"/>
      </c:barChart>
      <c:catAx>
        <c:axId val="5469094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 b="1"/>
            </a:pPr>
            <a:endParaRPr lang="en-US"/>
          </a:p>
        </c:txPr>
        <c:crossAx val="55771136"/>
        <c:crosses val="autoZero"/>
        <c:auto val="1"/>
        <c:lblAlgn val="ctr"/>
        <c:lblOffset val="100"/>
      </c:catAx>
      <c:valAx>
        <c:axId val="557711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IN"/>
                </a:pPr>
                <a:r>
                  <a:rPr lang="en-US" dirty="0" smtClean="0"/>
                  <a:t>PERCENTAGE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54690944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pP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SNCU</a:t>
            </a:r>
            <a:r>
              <a:rPr lang="en-US" sz="3200" b="1" baseline="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Self Assessment Score- Gurgaon</a:t>
            </a:r>
          </a:p>
        </c:rich>
      </c:tx>
      <c:layout>
        <c:manualLayout>
          <c:xMode val="edge"/>
          <c:yMode val="edge"/>
          <c:x val="0.15889621609798779"/>
          <c:y val="3.7037037037037042E-2"/>
        </c:manualLayout>
      </c:layout>
      <c:spPr>
        <a:solidFill>
          <a:schemeClr val="accent1">
            <a:lumMod val="40000"/>
            <a:lumOff val="60000"/>
          </a:schemeClr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2691163604549406"/>
          <c:y val="0.20395042286380899"/>
          <c:w val="0.60598764216972911"/>
          <c:h val="0.6373078642947410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Mandatory Requirements</c:v>
                </c:pt>
                <c:pt idx="1">
                  <c:v>Protocols and Processes</c:v>
                </c:pt>
                <c:pt idx="2">
                  <c:v>Human Resources</c:v>
                </c:pt>
                <c:pt idx="3">
                  <c:v>Physical Infrastructure</c:v>
                </c:pt>
                <c:pt idx="4">
                  <c:v>Thermoregulation</c:v>
                </c:pt>
                <c:pt idx="5">
                  <c:v>Drugs, IV fluids and Nutrition</c:v>
                </c:pt>
                <c:pt idx="6">
                  <c:v>Neonatal Resuscitation (Labour Room)</c:v>
                </c:pt>
                <c:pt idx="7">
                  <c:v>Infection Control Practices</c:v>
                </c:pt>
                <c:pt idx="8">
                  <c:v>Investigation Facilities</c:v>
                </c:pt>
                <c:pt idx="9">
                  <c:v>Neonatal Transport</c:v>
                </c:pt>
                <c:pt idx="10">
                  <c:v>Case Records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</c:v>
                </c:pt>
                <c:pt idx="1">
                  <c:v>16</c:v>
                </c:pt>
                <c:pt idx="2">
                  <c:v>8</c:v>
                </c:pt>
                <c:pt idx="3">
                  <c:v>16</c:v>
                </c:pt>
                <c:pt idx="4">
                  <c:v>5</c:v>
                </c:pt>
                <c:pt idx="5">
                  <c:v>9</c:v>
                </c:pt>
                <c:pt idx="6">
                  <c:v>8</c:v>
                </c:pt>
                <c:pt idx="7">
                  <c:v>11</c:v>
                </c:pt>
                <c:pt idx="8">
                  <c:v>11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Gurgaon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Mandatory Requirements</c:v>
                </c:pt>
                <c:pt idx="1">
                  <c:v>Protocols and Processes</c:v>
                </c:pt>
                <c:pt idx="2">
                  <c:v>Human Resources</c:v>
                </c:pt>
                <c:pt idx="3">
                  <c:v>Physical Infrastructure</c:v>
                </c:pt>
                <c:pt idx="4">
                  <c:v>Thermoregulation</c:v>
                </c:pt>
                <c:pt idx="5">
                  <c:v>Drugs, IV fluids and Nutrition</c:v>
                </c:pt>
                <c:pt idx="6">
                  <c:v>Neonatal Resuscitation (Labour Room)</c:v>
                </c:pt>
                <c:pt idx="7">
                  <c:v>Infection Control Practices</c:v>
                </c:pt>
                <c:pt idx="8">
                  <c:v>Investigation Facilities</c:v>
                </c:pt>
                <c:pt idx="9">
                  <c:v>Neonatal Transport</c:v>
                </c:pt>
                <c:pt idx="10">
                  <c:v>Case Records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8</c:v>
                </c:pt>
                <c:pt idx="1">
                  <c:v>13</c:v>
                </c:pt>
                <c:pt idx="2">
                  <c:v>7</c:v>
                </c:pt>
                <c:pt idx="3">
                  <c:v>13</c:v>
                </c:pt>
                <c:pt idx="4">
                  <c:v>2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dLbls/>
        <c:gapWidth val="115"/>
        <c:overlap val="-20"/>
        <c:axId val="117631232"/>
        <c:axId val="117659136"/>
      </c:barChart>
      <c:catAx>
        <c:axId val="1176312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7659136"/>
        <c:crosses val="autoZero"/>
        <c:auto val="1"/>
        <c:lblAlgn val="ctr"/>
        <c:lblOffset val="100"/>
      </c:catAx>
      <c:valAx>
        <c:axId val="117659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3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>
        <c:manualLayout>
          <c:layoutTarget val="inner"/>
          <c:xMode val="edge"/>
          <c:yMode val="edge"/>
          <c:x val="6.3967264508603114E-2"/>
          <c:y val="5.982219014017081E-2"/>
          <c:w val="0.93603268064943201"/>
          <c:h val="0.7863822430849989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Self Assessment Score</c:v>
                </c:pt>
              </c:strCache>
            </c:strRef>
          </c:tx>
          <c:dLbls>
            <c:showVal val="1"/>
          </c:dLbls>
          <c:cat>
            <c:strRef>
              <c:f>Sheet1!$A$2:$A$13</c:f>
              <c:strCache>
                <c:ptCount val="12"/>
                <c:pt idx="0">
                  <c:v>PWL</c:v>
                </c:pt>
                <c:pt idx="1">
                  <c:v>RTK</c:v>
                </c:pt>
                <c:pt idx="2">
                  <c:v>SRS</c:v>
                </c:pt>
                <c:pt idx="3">
                  <c:v>AMB</c:v>
                </c:pt>
                <c:pt idx="4">
                  <c:v>BHW</c:v>
                </c:pt>
                <c:pt idx="5">
                  <c:v>FBD</c:v>
                </c:pt>
                <c:pt idx="6">
                  <c:v>YNR</c:v>
                </c:pt>
                <c:pt idx="7">
                  <c:v>KTL</c:v>
                </c:pt>
                <c:pt idx="8">
                  <c:v>NNL</c:v>
                </c:pt>
                <c:pt idx="9">
                  <c:v>PKL</c:v>
                </c:pt>
                <c:pt idx="10">
                  <c:v>MWT</c:v>
                </c:pt>
                <c:pt idx="11">
                  <c:v>GGN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39</c:v>
                </c:pt>
                <c:pt idx="1">
                  <c:v>55</c:v>
                </c:pt>
                <c:pt idx="2">
                  <c:v>60</c:v>
                </c:pt>
                <c:pt idx="3">
                  <c:v>66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73</c:v>
                </c:pt>
                <c:pt idx="8">
                  <c:v>76</c:v>
                </c:pt>
                <c:pt idx="9">
                  <c:v>80</c:v>
                </c:pt>
                <c:pt idx="10">
                  <c:v>80</c:v>
                </c:pt>
                <c:pt idx="11">
                  <c:v>81</c:v>
                </c:pt>
              </c:numCache>
            </c:numRef>
          </c:val>
        </c:ser>
        <c:dLbls/>
        <c:axId val="117924224"/>
        <c:axId val="117925760"/>
      </c:barChart>
      <c:catAx>
        <c:axId val="11792422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aseline="0"/>
            </a:pPr>
            <a:endParaRPr lang="en-US"/>
          </a:p>
        </c:txPr>
        <c:crossAx val="117925760"/>
        <c:crosses val="autoZero"/>
        <c:auto val="1"/>
        <c:lblAlgn val="ctr"/>
        <c:lblOffset val="100"/>
      </c:catAx>
      <c:valAx>
        <c:axId val="117925760"/>
        <c:scaling>
          <c:orientation val="minMax"/>
        </c:scaling>
        <c:axPos val="l"/>
        <c:majorGridlines/>
        <c:numFmt formatCode="General" sourceLinked="1"/>
        <c:tickLblPos val="nextTo"/>
        <c:crossAx val="117924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/>
            </a:pPr>
            <a:r>
              <a:rPr lang="en-IN" dirty="0" smtClean="0"/>
              <a:t>Weighing Scale</a:t>
            </a:r>
            <a:endParaRPr lang="en-IN" dirty="0"/>
          </a:p>
        </c:rich>
      </c:tx>
      <c:layout/>
    </c:title>
    <c:plotArea>
      <c:layout/>
      <c:radarChart>
        <c:radarStyle val="marker"/>
        <c:ser>
          <c:idx val="0"/>
          <c:order val="0"/>
          <c:tx>
            <c:strRef>
              <c:f>Sheet6!$B$12</c:f>
              <c:strCache>
                <c:ptCount val="1"/>
                <c:pt idx="0">
                  <c:v>1st round </c:v>
                </c:pt>
              </c:strCache>
            </c:strRef>
          </c:tx>
          <c:cat>
            <c:strRef>
              <c:f>Sheet6!$A$13:$A$20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Sheet6!$B$13:$B$20</c:f>
              <c:numCache>
                <c:formatCode>0</c:formatCode>
                <c:ptCount val="8"/>
                <c:pt idx="0">
                  <c:v>66.666666666666643</c:v>
                </c:pt>
                <c:pt idx="1">
                  <c:v>100</c:v>
                </c:pt>
                <c:pt idx="2">
                  <c:v>71.428571428571331</c:v>
                </c:pt>
                <c:pt idx="3">
                  <c:v>100</c:v>
                </c:pt>
                <c:pt idx="4">
                  <c:v>83.333333333333186</c:v>
                </c:pt>
                <c:pt idx="5">
                  <c:v>100</c:v>
                </c:pt>
                <c:pt idx="6">
                  <c:v>69.230769230769212</c:v>
                </c:pt>
                <c:pt idx="7">
                  <c:v>84.379905808477162</c:v>
                </c:pt>
              </c:numCache>
            </c:numRef>
          </c:val>
        </c:ser>
        <c:ser>
          <c:idx val="1"/>
          <c:order val="1"/>
          <c:tx>
            <c:strRef>
              <c:f>Sheet6!$C$12</c:f>
              <c:strCache>
                <c:ptCount val="1"/>
                <c:pt idx="0">
                  <c:v>2nd round </c:v>
                </c:pt>
              </c:strCache>
            </c:strRef>
          </c:tx>
          <c:cat>
            <c:strRef>
              <c:f>Sheet6!$A$13:$A$20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Sheet6!$C$13:$C$20</c:f>
              <c:numCache>
                <c:formatCode>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75</c:v>
                </c:pt>
                <c:pt idx="3">
                  <c:v>100</c:v>
                </c:pt>
                <c:pt idx="4">
                  <c:v>80</c:v>
                </c:pt>
                <c:pt idx="5">
                  <c:v>100</c:v>
                </c:pt>
                <c:pt idx="6">
                  <c:v>80</c:v>
                </c:pt>
                <c:pt idx="7">
                  <c:v>90.714285714285722</c:v>
                </c:pt>
              </c:numCache>
            </c:numRef>
          </c:val>
        </c:ser>
        <c:ser>
          <c:idx val="2"/>
          <c:order val="2"/>
          <c:tx>
            <c:strRef>
              <c:f>Sheet6!$D$12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Sheet6!$A$13:$A$20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Sheet6!$D$13:$D$20</c:f>
              <c:numCache>
                <c:formatCode>0</c:formatCode>
                <c:ptCount val="8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92</c:v>
                </c:pt>
                <c:pt idx="4">
                  <c:v>100</c:v>
                </c:pt>
                <c:pt idx="5">
                  <c:v>95</c:v>
                </c:pt>
                <c:pt idx="6">
                  <c:v>100</c:v>
                </c:pt>
                <c:pt idx="7">
                  <c:v>97</c:v>
                </c:pt>
              </c:numCache>
            </c:numRef>
          </c:val>
        </c:ser>
        <c:dLbls/>
        <c:axId val="55080832"/>
        <c:axId val="55082368"/>
      </c:radarChart>
      <c:catAx>
        <c:axId val="55080832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5082368"/>
        <c:crosses val="autoZero"/>
        <c:auto val="1"/>
        <c:lblAlgn val="ctr"/>
        <c:lblOffset val="100"/>
      </c:catAx>
      <c:valAx>
        <c:axId val="55082368"/>
        <c:scaling>
          <c:orientation val="minMax"/>
          <c:max val="100"/>
        </c:scaling>
        <c:axPos val="l"/>
        <c:majorGridlines/>
        <c:numFmt formatCode="0" sourceLinked="1"/>
        <c:majorTickMark val="cross"/>
        <c:tickLblPos val="nextTo"/>
        <c:crossAx val="55080832"/>
        <c:crosses val="autoZero"/>
        <c:crossBetween val="between"/>
        <c:majorUnit val="20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/>
            </a:pPr>
            <a:r>
              <a:rPr lang="en-IN" dirty="0"/>
              <a:t>BP Apparatus</a:t>
            </a:r>
          </a:p>
        </c:rich>
      </c:tx>
      <c:layout>
        <c:manualLayout>
          <c:xMode val="edge"/>
          <c:yMode val="edge"/>
          <c:x val="0.24108691050715433"/>
          <c:y val="0.12417308892096075"/>
        </c:manualLayout>
      </c:layout>
    </c:title>
    <c:plotArea>
      <c:layout>
        <c:manualLayout>
          <c:layoutTarget val="inner"/>
          <c:xMode val="edge"/>
          <c:yMode val="edge"/>
          <c:x val="0.177751883837101"/>
          <c:y val="0.28084385305325221"/>
          <c:w val="0.48051773770214207"/>
          <c:h val="0.50709945672654122"/>
        </c:manualLayout>
      </c:layout>
      <c:radarChart>
        <c:radarStyle val="marker"/>
        <c:ser>
          <c:idx val="0"/>
          <c:order val="0"/>
          <c:tx>
            <c:strRef>
              <c:f>Sheet6!$B$23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Sheet6!$A$24:$A$31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Sheet6!$B$24:$B$31</c:f>
              <c:numCache>
                <c:formatCode>0</c:formatCode>
                <c:ptCount val="8"/>
                <c:pt idx="0">
                  <c:v>100</c:v>
                </c:pt>
                <c:pt idx="1">
                  <c:v>80</c:v>
                </c:pt>
                <c:pt idx="2">
                  <c:v>50</c:v>
                </c:pt>
                <c:pt idx="3">
                  <c:v>66.666666666666643</c:v>
                </c:pt>
                <c:pt idx="4">
                  <c:v>80</c:v>
                </c:pt>
                <c:pt idx="5">
                  <c:v>50</c:v>
                </c:pt>
                <c:pt idx="6">
                  <c:v>70</c:v>
                </c:pt>
                <c:pt idx="7">
                  <c:v>70.952380952380707</c:v>
                </c:pt>
              </c:numCache>
            </c:numRef>
          </c:val>
        </c:ser>
        <c:ser>
          <c:idx val="1"/>
          <c:order val="1"/>
          <c:tx>
            <c:strRef>
              <c:f>Sheet6!$C$23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Sheet6!$A$24:$A$31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Sheet6!$C$24:$C$31</c:f>
              <c:numCache>
                <c:formatCode>0</c:formatCode>
                <c:ptCount val="8"/>
                <c:pt idx="0">
                  <c:v>83.333333333333201</c:v>
                </c:pt>
                <c:pt idx="1">
                  <c:v>88.888888888888602</c:v>
                </c:pt>
                <c:pt idx="2">
                  <c:v>92.857142857142762</c:v>
                </c:pt>
                <c:pt idx="3">
                  <c:v>85.714285714285722</c:v>
                </c:pt>
                <c:pt idx="4">
                  <c:v>100</c:v>
                </c:pt>
                <c:pt idx="5">
                  <c:v>60</c:v>
                </c:pt>
                <c:pt idx="6">
                  <c:v>92.307692307692278</c:v>
                </c:pt>
                <c:pt idx="7">
                  <c:v>86.157334728763232</c:v>
                </c:pt>
              </c:numCache>
            </c:numRef>
          </c:val>
        </c:ser>
        <c:ser>
          <c:idx val="2"/>
          <c:order val="2"/>
          <c:tx>
            <c:strRef>
              <c:f>Sheet6!$D$23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Sheet6!$A$24:$A$31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Sheet6!$D$24:$D$31</c:f>
              <c:numCache>
                <c:formatCode>0</c:formatCode>
                <c:ptCount val="8"/>
                <c:pt idx="0">
                  <c:v>92</c:v>
                </c:pt>
                <c:pt idx="1">
                  <c:v>94</c:v>
                </c:pt>
                <c:pt idx="2">
                  <c:v>91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96</c:v>
                </c:pt>
              </c:numCache>
            </c:numRef>
          </c:val>
        </c:ser>
        <c:dLbls/>
        <c:axId val="69528192"/>
        <c:axId val="69534464"/>
      </c:radarChart>
      <c:catAx>
        <c:axId val="69528192"/>
        <c:scaling>
          <c:orientation val="minMax"/>
        </c:scaling>
        <c:axPos val="b"/>
        <c:majorGridlines/>
        <c:title>
          <c:layout/>
        </c:title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534464"/>
        <c:crosses val="autoZero"/>
        <c:auto val="1"/>
        <c:lblAlgn val="ctr"/>
        <c:lblOffset val="100"/>
      </c:catAx>
      <c:valAx>
        <c:axId val="69534464"/>
        <c:scaling>
          <c:orientation val="minMax"/>
        </c:scaling>
        <c:axPos val="l"/>
        <c:majorGridlines/>
        <c:title>
          <c:layout/>
        </c:title>
        <c:numFmt formatCode="0" sourceLinked="1"/>
        <c:majorTickMark val="none"/>
        <c:tickLblPos val="nextTo"/>
        <c:crossAx val="69528192"/>
        <c:crosses val="autoZero"/>
        <c:crossBetween val="between"/>
        <c:majorUnit val="20"/>
      </c:valAx>
    </c:plotArea>
    <c:legend>
      <c:legendPos val="b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/>
            </a:pPr>
            <a:r>
              <a:rPr lang="en-IN" dirty="0"/>
              <a:t>Stethoscope</a:t>
            </a:r>
          </a:p>
        </c:rich>
      </c:tx>
      <c:layout>
        <c:manualLayout>
          <c:xMode val="edge"/>
          <c:yMode val="edge"/>
          <c:x val="0.31090909090909091"/>
          <c:y val="0.17530864197530865"/>
        </c:manualLayout>
      </c:layout>
    </c:title>
    <c:plotArea>
      <c:layout>
        <c:manualLayout>
          <c:layoutTarget val="inner"/>
          <c:xMode val="edge"/>
          <c:yMode val="edge"/>
          <c:x val="0.2549203054163684"/>
          <c:y val="0.3406828264114044"/>
          <c:w val="0.52652302553089958"/>
          <c:h val="0.45425515928156041"/>
        </c:manualLayout>
      </c:layout>
      <c:radarChart>
        <c:radarStyle val="marker"/>
        <c:ser>
          <c:idx val="0"/>
          <c:order val="0"/>
          <c:tx>
            <c:strRef>
              <c:f>Sheet6!$B$34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Sheet6!$A$35:$A$42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Sheet6!$B$35:$B$42</c:f>
              <c:numCache>
                <c:formatCode>0</c:formatCode>
                <c:ptCount val="8"/>
                <c:pt idx="0">
                  <c:v>100</c:v>
                </c:pt>
                <c:pt idx="1">
                  <c:v>88.888888888888602</c:v>
                </c:pt>
                <c:pt idx="2">
                  <c:v>92.857142857142762</c:v>
                </c:pt>
                <c:pt idx="3">
                  <c:v>85.714285714285722</c:v>
                </c:pt>
                <c:pt idx="4">
                  <c:v>84.615384615384471</c:v>
                </c:pt>
                <c:pt idx="5">
                  <c:v>60</c:v>
                </c:pt>
                <c:pt idx="6">
                  <c:v>100</c:v>
                </c:pt>
                <c:pt idx="7">
                  <c:v>87.439386010814488</c:v>
                </c:pt>
              </c:numCache>
            </c:numRef>
          </c:val>
        </c:ser>
        <c:ser>
          <c:idx val="1"/>
          <c:order val="1"/>
          <c:tx>
            <c:strRef>
              <c:f>Sheet6!$C$34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Sheet6!$A$35:$A$42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Sheet6!$C$35:$C$42</c:f>
              <c:numCache>
                <c:formatCode>0</c:formatCode>
                <c:ptCount val="8"/>
                <c:pt idx="0">
                  <c:v>90</c:v>
                </c:pt>
                <c:pt idx="1">
                  <c:v>100</c:v>
                </c:pt>
                <c:pt idx="2">
                  <c:v>75</c:v>
                </c:pt>
                <c:pt idx="3">
                  <c:v>66.666666666666643</c:v>
                </c:pt>
                <c:pt idx="4">
                  <c:v>90</c:v>
                </c:pt>
                <c:pt idx="5">
                  <c:v>87.5</c:v>
                </c:pt>
                <c:pt idx="6">
                  <c:v>60</c:v>
                </c:pt>
                <c:pt idx="7">
                  <c:v>81.30952380952381</c:v>
                </c:pt>
              </c:numCache>
            </c:numRef>
          </c:val>
        </c:ser>
        <c:ser>
          <c:idx val="2"/>
          <c:order val="2"/>
          <c:tx>
            <c:strRef>
              <c:f>Sheet6!$D$34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Sheet6!$A$35:$A$42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Sheet6!$D$35:$D$42</c:f>
              <c:numCache>
                <c:formatCode>0</c:formatCode>
                <c:ptCount val="8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96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98</c:v>
                </c:pt>
              </c:numCache>
            </c:numRef>
          </c:val>
        </c:ser>
        <c:dLbls/>
        <c:axId val="69574016"/>
        <c:axId val="69584000"/>
      </c:radarChart>
      <c:catAx>
        <c:axId val="69574016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9584000"/>
        <c:crosses val="autoZero"/>
        <c:auto val="1"/>
        <c:lblAlgn val="ctr"/>
        <c:lblOffset val="100"/>
      </c:catAx>
      <c:valAx>
        <c:axId val="69584000"/>
        <c:scaling>
          <c:orientation val="minMax"/>
        </c:scaling>
        <c:axPos val="l"/>
        <c:majorGridlines/>
        <c:numFmt formatCode="0" sourceLinked="1"/>
        <c:majorTickMark val="none"/>
        <c:tickLblPos val="nextTo"/>
        <c:crossAx val="69574016"/>
        <c:crosses val="autoZero"/>
        <c:crossBetween val="between"/>
        <c:majorUnit val="20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Sheet1!$G$2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Sheet1!$F$3:$F$24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Sheet1!$G$3:$G$24</c:f>
              <c:numCache>
                <c:formatCode>0%</c:formatCode>
                <c:ptCount val="22"/>
                <c:pt idx="0">
                  <c:v>0.62698412698412709</c:v>
                </c:pt>
                <c:pt idx="1">
                  <c:v>0.47619047619047622</c:v>
                </c:pt>
                <c:pt idx="2">
                  <c:v>0.63888888888888895</c:v>
                </c:pt>
                <c:pt idx="3">
                  <c:v>0.47474747474747481</c:v>
                </c:pt>
                <c:pt idx="4">
                  <c:v>0.63636363636363646</c:v>
                </c:pt>
                <c:pt idx="5">
                  <c:v>0.47222222222222227</c:v>
                </c:pt>
                <c:pt idx="6">
                  <c:v>0.48148148148148151</c:v>
                </c:pt>
                <c:pt idx="7">
                  <c:v>0.60000000000000009</c:v>
                </c:pt>
                <c:pt idx="8">
                  <c:v>0.49537037037037046</c:v>
                </c:pt>
                <c:pt idx="9">
                  <c:v>0.53968253968253954</c:v>
                </c:pt>
                <c:pt idx="10">
                  <c:v>0.6875</c:v>
                </c:pt>
                <c:pt idx="11">
                  <c:v>0.34523809523809529</c:v>
                </c:pt>
                <c:pt idx="12">
                  <c:v>0.60000000000000009</c:v>
                </c:pt>
                <c:pt idx="13">
                  <c:v>0.48148148148148151</c:v>
                </c:pt>
                <c:pt idx="14">
                  <c:v>0.73333333333333339</c:v>
                </c:pt>
                <c:pt idx="15">
                  <c:v>0.4</c:v>
                </c:pt>
                <c:pt idx="16">
                  <c:v>0.61111111111111127</c:v>
                </c:pt>
                <c:pt idx="17">
                  <c:v>0.55000000000000004</c:v>
                </c:pt>
                <c:pt idx="18">
                  <c:v>0.6282051282051283</c:v>
                </c:pt>
                <c:pt idx="19">
                  <c:v>0.60101010101010099</c:v>
                </c:pt>
                <c:pt idx="20">
                  <c:v>0.4861111111111111</c:v>
                </c:pt>
                <c:pt idx="21">
                  <c:v>0.55075817040102759</c:v>
                </c:pt>
              </c:numCache>
            </c:numRef>
          </c:val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Sheet1!$F$3:$F$24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Sheet1!$H$3:$H$24</c:f>
              <c:numCache>
                <c:formatCode>0%</c:formatCode>
                <c:ptCount val="22"/>
                <c:pt idx="0">
                  <c:v>0.6419753086419755</c:v>
                </c:pt>
                <c:pt idx="1">
                  <c:v>0.54444444444444451</c:v>
                </c:pt>
                <c:pt idx="2">
                  <c:v>0.67592592592592593</c:v>
                </c:pt>
                <c:pt idx="3">
                  <c:v>0.58888888888888891</c:v>
                </c:pt>
                <c:pt idx="4">
                  <c:v>0.72839506172839519</c:v>
                </c:pt>
                <c:pt idx="5">
                  <c:v>0.56060606060606055</c:v>
                </c:pt>
                <c:pt idx="6">
                  <c:v>0.56666666666666654</c:v>
                </c:pt>
                <c:pt idx="7">
                  <c:v>0.63333333333333341</c:v>
                </c:pt>
                <c:pt idx="8">
                  <c:v>0.69444444444444453</c:v>
                </c:pt>
                <c:pt idx="9">
                  <c:v>0.52777777777777779</c:v>
                </c:pt>
                <c:pt idx="10">
                  <c:v>0.54040404040404044</c:v>
                </c:pt>
                <c:pt idx="11">
                  <c:v>0.33000000000000007</c:v>
                </c:pt>
                <c:pt idx="12">
                  <c:v>0.43000000000000005</c:v>
                </c:pt>
                <c:pt idx="13">
                  <c:v>0.37777777777777788</c:v>
                </c:pt>
                <c:pt idx="14">
                  <c:v>0.7777777777777779</c:v>
                </c:pt>
                <c:pt idx="15">
                  <c:v>0.4791666666666668</c:v>
                </c:pt>
                <c:pt idx="16">
                  <c:v>0.64444444444444471</c:v>
                </c:pt>
                <c:pt idx="17">
                  <c:v>0.6527777777777779</c:v>
                </c:pt>
                <c:pt idx="18">
                  <c:v>0.59444444444444444</c:v>
                </c:pt>
                <c:pt idx="19">
                  <c:v>0.54444444444444451</c:v>
                </c:pt>
                <c:pt idx="20">
                  <c:v>0.81944444444444453</c:v>
                </c:pt>
                <c:pt idx="21">
                  <c:v>0.58824474907808244</c:v>
                </c:pt>
              </c:numCache>
            </c:numRef>
          </c:val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Sheet1!$F$3:$F$24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Sheet1!$I$3:$I$24</c:f>
              <c:numCache>
                <c:formatCode>0%</c:formatCode>
                <c:ptCount val="22"/>
                <c:pt idx="1">
                  <c:v>0.70000000000000007</c:v>
                </c:pt>
                <c:pt idx="7">
                  <c:v>0.81</c:v>
                </c:pt>
                <c:pt idx="11">
                  <c:v>0.56000000000000005</c:v>
                </c:pt>
                <c:pt idx="12">
                  <c:v>0.71000000000000008</c:v>
                </c:pt>
                <c:pt idx="13">
                  <c:v>0.65000000000000013</c:v>
                </c:pt>
                <c:pt idx="15">
                  <c:v>0.71000000000000008</c:v>
                </c:pt>
                <c:pt idx="18">
                  <c:v>0.88</c:v>
                </c:pt>
                <c:pt idx="21">
                  <c:v>0.7171428571428573</c:v>
                </c:pt>
              </c:numCache>
            </c:numRef>
          </c:val>
        </c:ser>
        <c:ser>
          <c:idx val="3"/>
          <c:order val="3"/>
          <c:tx>
            <c:strRef>
              <c:f>Sheet1!$J$2</c:f>
              <c:strCache>
                <c:ptCount val="1"/>
                <c:pt idx="0">
                  <c:v>3rd round</c:v>
                </c:pt>
              </c:strCache>
            </c:strRef>
          </c:tx>
          <c:cat>
            <c:strRef>
              <c:f>Sheet1!$F$3:$F$24</c:f>
              <c:strCache>
                <c:ptCount val="22"/>
                <c:pt idx="0">
                  <c:v>Ambala</c:v>
                </c:pt>
                <c:pt idx="1">
                  <c:v>Bhiwani</c:v>
                </c:pt>
                <c:pt idx="2">
                  <c:v>Faridabad</c:v>
                </c:pt>
                <c:pt idx="3">
                  <c:v>Fatehabad</c:v>
                </c:pt>
                <c:pt idx="4">
                  <c:v>Gurgaon</c:v>
                </c:pt>
                <c:pt idx="5">
                  <c:v>Hisar</c:v>
                </c:pt>
                <c:pt idx="6">
                  <c:v>Jhajjar</c:v>
                </c:pt>
                <c:pt idx="7">
                  <c:v>Jind</c:v>
                </c:pt>
                <c:pt idx="8">
                  <c:v>Kaithal</c:v>
                </c:pt>
                <c:pt idx="9">
                  <c:v>Karnal</c:v>
                </c:pt>
                <c:pt idx="10">
                  <c:v>Kurukshetra</c:v>
                </c:pt>
                <c:pt idx="11">
                  <c:v>Mewat</c:v>
                </c:pt>
                <c:pt idx="12">
                  <c:v>Narnaul</c:v>
                </c:pt>
                <c:pt idx="13">
                  <c:v>Palwal</c:v>
                </c:pt>
                <c:pt idx="14">
                  <c:v>Panchkula</c:v>
                </c:pt>
                <c:pt idx="15">
                  <c:v>Panipat</c:v>
                </c:pt>
                <c:pt idx="16">
                  <c:v>Rewari</c:v>
                </c:pt>
                <c:pt idx="17">
                  <c:v>Rohtak</c:v>
                </c:pt>
                <c:pt idx="18">
                  <c:v>Sirsa</c:v>
                </c:pt>
                <c:pt idx="19">
                  <c:v>Sonipat</c:v>
                </c:pt>
                <c:pt idx="20">
                  <c:v>Yamunanagar</c:v>
                </c:pt>
                <c:pt idx="21">
                  <c:v>State</c:v>
                </c:pt>
              </c:strCache>
            </c:strRef>
          </c:cat>
          <c:val>
            <c:numRef>
              <c:f>Sheet1!$J$3:$J$24</c:f>
              <c:numCache>
                <c:formatCode>0%</c:formatCode>
                <c:ptCount val="22"/>
                <c:pt idx="0">
                  <c:v>0.81578947368421073</c:v>
                </c:pt>
                <c:pt idx="1">
                  <c:v>0.78947368421052633</c:v>
                </c:pt>
                <c:pt idx="2">
                  <c:v>0.7719298245614038</c:v>
                </c:pt>
                <c:pt idx="3">
                  <c:v>0.80116959064327498</c:v>
                </c:pt>
                <c:pt idx="4">
                  <c:v>0.49122807017543862</c:v>
                </c:pt>
                <c:pt idx="5">
                  <c:v>0.76315789473684215</c:v>
                </c:pt>
                <c:pt idx="6">
                  <c:v>0.75939849624060174</c:v>
                </c:pt>
                <c:pt idx="7">
                  <c:v>0.79605263157894735</c:v>
                </c:pt>
                <c:pt idx="8">
                  <c:v>0.77894736842105261</c:v>
                </c:pt>
                <c:pt idx="9">
                  <c:v>0.82236842105263142</c:v>
                </c:pt>
                <c:pt idx="10">
                  <c:v>0.9122807017543858</c:v>
                </c:pt>
                <c:pt idx="11">
                  <c:v>0.75000000000000011</c:v>
                </c:pt>
                <c:pt idx="12">
                  <c:v>0.76315789473684215</c:v>
                </c:pt>
                <c:pt idx="13">
                  <c:v>0.71929824561403521</c:v>
                </c:pt>
                <c:pt idx="14">
                  <c:v>0.92105263157894735</c:v>
                </c:pt>
                <c:pt idx="15">
                  <c:v>0.8315789473684212</c:v>
                </c:pt>
                <c:pt idx="16">
                  <c:v>0.6842105263157896</c:v>
                </c:pt>
                <c:pt idx="17">
                  <c:v>0.82456140350877205</c:v>
                </c:pt>
                <c:pt idx="18">
                  <c:v>0.88888888888888884</c:v>
                </c:pt>
                <c:pt idx="19">
                  <c:v>0.85526315789473673</c:v>
                </c:pt>
                <c:pt idx="20">
                  <c:v>0.87218045112781961</c:v>
                </c:pt>
                <c:pt idx="21">
                  <c:v>0.79104706209969389</c:v>
                </c:pt>
              </c:numCache>
            </c:numRef>
          </c:val>
        </c:ser>
        <c:dLbls/>
        <c:marker val="1"/>
        <c:axId val="69789568"/>
        <c:axId val="69791104"/>
      </c:lineChart>
      <c:catAx>
        <c:axId val="69789568"/>
        <c:scaling>
          <c:orientation val="minMax"/>
        </c:scaling>
        <c:axPos val="b"/>
        <c:tickLblPos val="nextTo"/>
        <c:crossAx val="69791104"/>
        <c:crosses val="autoZero"/>
        <c:auto val="1"/>
        <c:lblAlgn val="ctr"/>
        <c:lblOffset val="100"/>
      </c:catAx>
      <c:valAx>
        <c:axId val="69791104"/>
        <c:scaling>
          <c:orientation val="minMax"/>
        </c:scaling>
        <c:axPos val="l"/>
        <c:majorGridlines/>
        <c:numFmt formatCode="0%" sourceLinked="1"/>
        <c:tickLblPos val="nextTo"/>
        <c:crossAx val="6978956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/>
            </a:pPr>
            <a:r>
              <a:rPr lang="en-IN" dirty="0" smtClean="0"/>
              <a:t>Iron Syrup</a:t>
            </a:r>
            <a:endParaRPr lang="en-IN" dirty="0"/>
          </a:p>
        </c:rich>
      </c:tx>
      <c:layout>
        <c:manualLayout>
          <c:xMode val="edge"/>
          <c:yMode val="edge"/>
          <c:x val="0.33163027916964927"/>
          <c:y val="5.2863436123348019E-2"/>
        </c:manualLayout>
      </c:layout>
    </c:title>
    <c:plotArea>
      <c:layout>
        <c:manualLayout>
          <c:layoutTarget val="inner"/>
          <c:xMode val="edge"/>
          <c:yMode val="edge"/>
          <c:x val="0.20391095999363715"/>
          <c:y val="0.26195798212448113"/>
          <c:w val="0.50884494551817383"/>
          <c:h val="0.59178443002994674"/>
        </c:manualLayout>
      </c:layout>
      <c:radarChart>
        <c:radarStyle val="marker"/>
        <c:ser>
          <c:idx val="0"/>
          <c:order val="0"/>
          <c:tx>
            <c:strRef>
              <c:f>Sheet6!$B$58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Sheet6!$A$59:$A$66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Sheet6!$B$59:$B$66</c:f>
              <c:numCache>
                <c:formatCode>0</c:formatCode>
                <c:ptCount val="8"/>
                <c:pt idx="0">
                  <c:v>66.666666666666643</c:v>
                </c:pt>
                <c:pt idx="1">
                  <c:v>77.777777777777686</c:v>
                </c:pt>
                <c:pt idx="2">
                  <c:v>64.285714285714306</c:v>
                </c:pt>
                <c:pt idx="3">
                  <c:v>57.142857142857139</c:v>
                </c:pt>
                <c:pt idx="4">
                  <c:v>0</c:v>
                </c:pt>
                <c:pt idx="5">
                  <c:v>0</c:v>
                </c:pt>
                <c:pt idx="6">
                  <c:v>30.76923076923077</c:v>
                </c:pt>
                <c:pt idx="7">
                  <c:v>42.377463806035216</c:v>
                </c:pt>
              </c:numCache>
            </c:numRef>
          </c:val>
        </c:ser>
        <c:ser>
          <c:idx val="1"/>
          <c:order val="1"/>
          <c:tx>
            <c:strRef>
              <c:f>Sheet6!$C$58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Sheet6!$A$59:$A$66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Sheet6!$C$59:$C$66</c:f>
              <c:numCache>
                <c:formatCode>0</c:formatCode>
                <c:ptCount val="8"/>
                <c:pt idx="0">
                  <c:v>10</c:v>
                </c:pt>
                <c:pt idx="1">
                  <c:v>0</c:v>
                </c:pt>
                <c:pt idx="2">
                  <c:v>75</c:v>
                </c:pt>
                <c:pt idx="3">
                  <c:v>66.666666666666643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23.095238095238088</c:v>
                </c:pt>
              </c:numCache>
            </c:numRef>
          </c:val>
        </c:ser>
        <c:ser>
          <c:idx val="2"/>
          <c:order val="2"/>
          <c:tx>
            <c:strRef>
              <c:f>Sheet6!$D$58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Sheet6!$A$59:$A$66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Sheet6!$D$59:$D$66</c:f>
              <c:numCache>
                <c:formatCode>0</c:formatCode>
                <c:ptCount val="8"/>
                <c:pt idx="0">
                  <c:v>94</c:v>
                </c:pt>
                <c:pt idx="1">
                  <c:v>94</c:v>
                </c:pt>
                <c:pt idx="2">
                  <c:v>91</c:v>
                </c:pt>
                <c:pt idx="3">
                  <c:v>83</c:v>
                </c:pt>
                <c:pt idx="4">
                  <c:v>92</c:v>
                </c:pt>
                <c:pt idx="5">
                  <c:v>81</c:v>
                </c:pt>
                <c:pt idx="6">
                  <c:v>100</c:v>
                </c:pt>
                <c:pt idx="7">
                  <c:v>91</c:v>
                </c:pt>
              </c:numCache>
            </c:numRef>
          </c:val>
        </c:ser>
        <c:dLbls/>
        <c:axId val="70203648"/>
        <c:axId val="70225920"/>
      </c:radarChart>
      <c:catAx>
        <c:axId val="70203648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0225920"/>
        <c:crosses val="autoZero"/>
        <c:auto val="1"/>
        <c:lblAlgn val="ctr"/>
        <c:lblOffset val="100"/>
      </c:catAx>
      <c:valAx>
        <c:axId val="70225920"/>
        <c:scaling>
          <c:orientation val="minMax"/>
        </c:scaling>
        <c:axPos val="l"/>
        <c:majorGridlines/>
        <c:numFmt formatCode="0" sourceLinked="1"/>
        <c:majorTickMark val="cross"/>
        <c:tickLblPos val="nextTo"/>
        <c:crossAx val="70203648"/>
        <c:crosses val="autoZero"/>
        <c:crossBetween val="between"/>
        <c:majorUnit val="20"/>
      </c:valAx>
    </c:plotArea>
    <c:legend>
      <c:legendPos val="b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/>
            </a:pPr>
            <a:r>
              <a:rPr lang="en-IN" dirty="0" err="1" smtClean="0"/>
              <a:t>Cotrimoxazole</a:t>
            </a:r>
            <a:endParaRPr lang="en-IN" dirty="0"/>
          </a:p>
        </c:rich>
      </c:tx>
      <c:layout>
        <c:manualLayout>
          <c:xMode val="edge"/>
          <c:yMode val="edge"/>
          <c:x val="0.23902266762109284"/>
          <c:y val="5.5555555555555552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Sheet6!$B$69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Sheet6!$A$70:$A$77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Sheet6!$B$70:$B$77</c:f>
              <c:numCache>
                <c:formatCode>0</c:formatCode>
                <c:ptCount val="8"/>
                <c:pt idx="0">
                  <c:v>83.333333333333215</c:v>
                </c:pt>
                <c:pt idx="1">
                  <c:v>33.333333333333329</c:v>
                </c:pt>
                <c:pt idx="2">
                  <c:v>35.714285714285722</c:v>
                </c:pt>
                <c:pt idx="3">
                  <c:v>71.428571428571331</c:v>
                </c:pt>
                <c:pt idx="4">
                  <c:v>33.333333333333329</c:v>
                </c:pt>
                <c:pt idx="5">
                  <c:v>0</c:v>
                </c:pt>
                <c:pt idx="6">
                  <c:v>7.6923076923076916</c:v>
                </c:pt>
                <c:pt idx="7">
                  <c:v>37.833594976452098</c:v>
                </c:pt>
              </c:numCache>
            </c:numRef>
          </c:val>
        </c:ser>
        <c:ser>
          <c:idx val="1"/>
          <c:order val="1"/>
          <c:tx>
            <c:strRef>
              <c:f>Sheet6!$C$69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Sheet6!$A$70:$A$77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Sheet6!$C$70:$C$77</c:f>
              <c:numCache>
                <c:formatCode>0</c:formatCode>
                <c:ptCount val="8"/>
                <c:pt idx="0">
                  <c:v>50</c:v>
                </c:pt>
                <c:pt idx="1">
                  <c:v>20</c:v>
                </c:pt>
                <c:pt idx="2">
                  <c:v>75</c:v>
                </c:pt>
                <c:pt idx="3">
                  <c:v>66.666666666666643</c:v>
                </c:pt>
                <c:pt idx="4">
                  <c:v>40</c:v>
                </c:pt>
                <c:pt idx="5">
                  <c:v>12.5</c:v>
                </c:pt>
                <c:pt idx="6">
                  <c:v>50</c:v>
                </c:pt>
                <c:pt idx="7">
                  <c:v>44.880952380952372</c:v>
                </c:pt>
              </c:numCache>
            </c:numRef>
          </c:val>
        </c:ser>
        <c:ser>
          <c:idx val="2"/>
          <c:order val="2"/>
          <c:tx>
            <c:strRef>
              <c:f>Sheet6!$D$69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Sheet6!$A$70:$A$77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Sheet6!$D$70:$D$77</c:f>
              <c:numCache>
                <c:formatCode>0</c:formatCode>
                <c:ptCount val="8"/>
                <c:pt idx="0">
                  <c:v>96</c:v>
                </c:pt>
                <c:pt idx="1">
                  <c:v>94</c:v>
                </c:pt>
                <c:pt idx="2">
                  <c:v>91</c:v>
                </c:pt>
                <c:pt idx="3">
                  <c:v>88</c:v>
                </c:pt>
                <c:pt idx="4">
                  <c:v>85</c:v>
                </c:pt>
                <c:pt idx="5">
                  <c:v>90</c:v>
                </c:pt>
                <c:pt idx="6">
                  <c:v>93</c:v>
                </c:pt>
                <c:pt idx="7">
                  <c:v>92</c:v>
                </c:pt>
              </c:numCache>
            </c:numRef>
          </c:val>
        </c:ser>
        <c:dLbls/>
        <c:axId val="70252800"/>
        <c:axId val="70139904"/>
      </c:radarChart>
      <c:catAx>
        <c:axId val="70252800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0139904"/>
        <c:crosses val="autoZero"/>
        <c:auto val="1"/>
        <c:lblAlgn val="ctr"/>
        <c:lblOffset val="100"/>
      </c:catAx>
      <c:valAx>
        <c:axId val="70139904"/>
        <c:scaling>
          <c:orientation val="minMax"/>
        </c:scaling>
        <c:axPos val="l"/>
        <c:majorGridlines/>
        <c:numFmt formatCode="0" sourceLinked="1"/>
        <c:majorTickMark val="cross"/>
        <c:tickLblPos val="nextTo"/>
        <c:crossAx val="70252800"/>
        <c:crosses val="autoZero"/>
        <c:crossBetween val="between"/>
        <c:majorUnit val="20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 sz="2400"/>
            </a:pPr>
            <a:r>
              <a:rPr lang="en-IN" sz="2400" dirty="0" smtClean="0"/>
              <a:t>Zinc</a:t>
            </a:r>
            <a:endParaRPr lang="en-IN" sz="2400" dirty="0"/>
          </a:p>
        </c:rich>
      </c:tx>
      <c:layout>
        <c:manualLayout>
          <c:xMode val="edge"/>
          <c:yMode val="edge"/>
          <c:x val="0.40635287576900025"/>
          <c:y val="0.14567901234567898"/>
        </c:manualLayout>
      </c:layout>
    </c:title>
    <c:plotArea>
      <c:layout>
        <c:manualLayout>
          <c:layoutTarget val="inner"/>
          <c:xMode val="edge"/>
          <c:yMode val="edge"/>
          <c:x val="0.15387337784228072"/>
          <c:y val="0.26213512199863903"/>
          <c:w val="0.61330955290165512"/>
          <c:h val="0.64856945659570353"/>
        </c:manualLayout>
      </c:layout>
      <c:radarChart>
        <c:radarStyle val="marker"/>
        <c:ser>
          <c:idx val="0"/>
          <c:order val="0"/>
          <c:tx>
            <c:strRef>
              <c:f>Sheet6!$B$127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Sheet6!$A$128:$A$135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Sheet6!$B$128:$B$135</c:f>
              <c:numCache>
                <c:formatCode>0</c:formatCode>
                <c:ptCount val="8"/>
                <c:pt idx="0">
                  <c:v>83.333333333333272</c:v>
                </c:pt>
                <c:pt idx="1">
                  <c:v>22.222222222222175</c:v>
                </c:pt>
                <c:pt idx="2">
                  <c:v>42.857142857142804</c:v>
                </c:pt>
                <c:pt idx="3">
                  <c:v>57.142857142857139</c:v>
                </c:pt>
                <c:pt idx="4">
                  <c:v>0</c:v>
                </c:pt>
                <c:pt idx="5">
                  <c:v>0</c:v>
                </c:pt>
                <c:pt idx="6">
                  <c:v>23.076923076923066</c:v>
                </c:pt>
                <c:pt idx="7">
                  <c:v>32.661782661782603</c:v>
                </c:pt>
              </c:numCache>
            </c:numRef>
          </c:val>
        </c:ser>
        <c:ser>
          <c:idx val="1"/>
          <c:order val="1"/>
          <c:tx>
            <c:strRef>
              <c:f>Sheet6!$C$127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Sheet6!$A$128:$A$135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Sheet6!$C$128:$C$135</c:f>
              <c:numCache>
                <c:formatCode>0</c:formatCode>
                <c:ptCount val="8"/>
                <c:pt idx="0">
                  <c:v>20</c:v>
                </c:pt>
                <c:pt idx="1">
                  <c:v>60</c:v>
                </c:pt>
                <c:pt idx="2">
                  <c:v>25</c:v>
                </c:pt>
                <c:pt idx="3">
                  <c:v>0</c:v>
                </c:pt>
                <c:pt idx="4">
                  <c:v>20</c:v>
                </c:pt>
                <c:pt idx="5">
                  <c:v>25</c:v>
                </c:pt>
                <c:pt idx="6">
                  <c:v>10</c:v>
                </c:pt>
                <c:pt idx="7">
                  <c:v>22.857142857142847</c:v>
                </c:pt>
              </c:numCache>
            </c:numRef>
          </c:val>
        </c:ser>
        <c:ser>
          <c:idx val="2"/>
          <c:order val="2"/>
          <c:tx>
            <c:strRef>
              <c:f>Sheet6!$D$127</c:f>
              <c:strCache>
                <c:ptCount val="1"/>
                <c:pt idx="0">
                  <c:v>Rapid round</c:v>
                </c:pt>
              </c:strCache>
            </c:strRef>
          </c:tx>
          <c:cat>
            <c:strRef>
              <c:f>Sheet6!$A$128:$A$135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Sheet6!$D$128:$D$135</c:f>
              <c:numCache>
                <c:formatCode>0</c:formatCode>
                <c:ptCount val="8"/>
                <c:pt idx="0">
                  <c:v>96</c:v>
                </c:pt>
                <c:pt idx="1">
                  <c:v>94</c:v>
                </c:pt>
                <c:pt idx="2">
                  <c:v>100</c:v>
                </c:pt>
                <c:pt idx="3">
                  <c:v>88</c:v>
                </c:pt>
                <c:pt idx="4">
                  <c:v>92</c:v>
                </c:pt>
                <c:pt idx="5">
                  <c:v>90</c:v>
                </c:pt>
                <c:pt idx="6">
                  <c:v>93</c:v>
                </c:pt>
                <c:pt idx="7">
                  <c:v>93</c:v>
                </c:pt>
              </c:numCache>
            </c:numRef>
          </c:val>
        </c:ser>
        <c:dLbls/>
        <c:axId val="70267648"/>
        <c:axId val="70269184"/>
      </c:radarChart>
      <c:catAx>
        <c:axId val="70267648"/>
        <c:scaling>
          <c:orientation val="minMax"/>
        </c:scaling>
        <c:axPos val="b"/>
        <c:majorGridlines/>
        <c:tickLblPos val="nextTo"/>
        <c:crossAx val="70269184"/>
        <c:crosses val="autoZero"/>
        <c:auto val="1"/>
        <c:lblAlgn val="ctr"/>
        <c:lblOffset val="100"/>
      </c:catAx>
      <c:valAx>
        <c:axId val="70269184"/>
        <c:scaling>
          <c:orientation val="minMax"/>
        </c:scaling>
        <c:axPos val="l"/>
        <c:majorGridlines/>
        <c:numFmt formatCode="0" sourceLinked="1"/>
        <c:majorTickMark val="cross"/>
        <c:tickLblPos val="nextTo"/>
        <c:crossAx val="7026764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 sz="2400"/>
            </a:pPr>
            <a:r>
              <a:rPr lang="en-IN" sz="2400" dirty="0" smtClean="0"/>
              <a:t>ORS</a:t>
            </a:r>
            <a:endParaRPr lang="en-IN" sz="2400" dirty="0"/>
          </a:p>
        </c:rich>
      </c:tx>
      <c:layout>
        <c:manualLayout>
          <c:xMode val="edge"/>
          <c:yMode val="edge"/>
          <c:x val="0.39312936556331657"/>
          <c:y val="3.5874439461883408E-2"/>
        </c:manualLayout>
      </c:layout>
    </c:title>
    <c:plotArea>
      <c:layout>
        <c:manualLayout>
          <c:layoutTarget val="inner"/>
          <c:xMode val="edge"/>
          <c:yMode val="edge"/>
          <c:x val="0.14531292500075554"/>
          <c:y val="0.1972755199322058"/>
          <c:w val="0.66704074140576253"/>
          <c:h val="0.70658474865529697"/>
        </c:manualLayout>
      </c:layout>
      <c:radarChart>
        <c:radarStyle val="marker"/>
        <c:ser>
          <c:idx val="0"/>
          <c:order val="0"/>
          <c:tx>
            <c:strRef>
              <c:f>Sheet6!$B$103</c:f>
              <c:strCache>
                <c:ptCount val="1"/>
                <c:pt idx="0">
                  <c:v>1st round</c:v>
                </c:pt>
              </c:strCache>
            </c:strRef>
          </c:tx>
          <c:cat>
            <c:strRef>
              <c:f>Sheet6!$A$104:$A$111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Sheet6!$B$104:$B$111</c:f>
              <c:numCache>
                <c:formatCode>0</c:formatCode>
                <c:ptCount val="8"/>
                <c:pt idx="0">
                  <c:v>83.333333333333258</c:v>
                </c:pt>
                <c:pt idx="1">
                  <c:v>66.666666666666643</c:v>
                </c:pt>
                <c:pt idx="2">
                  <c:v>85.714285714285722</c:v>
                </c:pt>
                <c:pt idx="3">
                  <c:v>100</c:v>
                </c:pt>
                <c:pt idx="4">
                  <c:v>0</c:v>
                </c:pt>
                <c:pt idx="5">
                  <c:v>0</c:v>
                </c:pt>
                <c:pt idx="6">
                  <c:v>38.461538461538446</c:v>
                </c:pt>
                <c:pt idx="7">
                  <c:v>53.453689167974829</c:v>
                </c:pt>
              </c:numCache>
            </c:numRef>
          </c:val>
        </c:ser>
        <c:ser>
          <c:idx val="1"/>
          <c:order val="1"/>
          <c:tx>
            <c:strRef>
              <c:f>Sheet6!$C$103</c:f>
              <c:strCache>
                <c:ptCount val="1"/>
                <c:pt idx="0">
                  <c:v>2nd round</c:v>
                </c:pt>
              </c:strCache>
            </c:strRef>
          </c:tx>
          <c:cat>
            <c:strRef>
              <c:f>Sheet6!$A$104:$A$111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Sheet6!$C$104:$C$111</c:f>
              <c:numCache>
                <c:formatCode>0</c:formatCode>
                <c:ptCount val="8"/>
                <c:pt idx="0">
                  <c:v>70</c:v>
                </c:pt>
                <c:pt idx="1">
                  <c:v>20</c:v>
                </c:pt>
                <c:pt idx="2">
                  <c:v>100</c:v>
                </c:pt>
                <c:pt idx="3">
                  <c:v>100</c:v>
                </c:pt>
                <c:pt idx="4">
                  <c:v>40</c:v>
                </c:pt>
                <c:pt idx="5">
                  <c:v>12.5</c:v>
                </c:pt>
                <c:pt idx="6">
                  <c:v>70</c:v>
                </c:pt>
                <c:pt idx="7">
                  <c:v>58.928571428571438</c:v>
                </c:pt>
              </c:numCache>
            </c:numRef>
          </c:val>
        </c:ser>
        <c:ser>
          <c:idx val="2"/>
          <c:order val="2"/>
          <c:tx>
            <c:strRef>
              <c:f>Sheet6!$D$103</c:f>
              <c:strCache>
                <c:ptCount val="1"/>
                <c:pt idx="0">
                  <c:v>Round round</c:v>
                </c:pt>
              </c:strCache>
            </c:strRef>
          </c:tx>
          <c:cat>
            <c:strRef>
              <c:f>Sheet6!$A$104:$A$111</c:f>
              <c:strCache>
                <c:ptCount val="8"/>
                <c:pt idx="0">
                  <c:v>Bhiwani</c:v>
                </c:pt>
                <c:pt idx="1">
                  <c:v>Jind</c:v>
                </c:pt>
                <c:pt idx="2">
                  <c:v>Mewat</c:v>
                </c:pt>
                <c:pt idx="3">
                  <c:v>Narnaul</c:v>
                </c:pt>
                <c:pt idx="4">
                  <c:v>Palwal</c:v>
                </c:pt>
                <c:pt idx="5">
                  <c:v>Panipat</c:v>
                </c:pt>
                <c:pt idx="6">
                  <c:v>Sirsa</c:v>
                </c:pt>
                <c:pt idx="7">
                  <c:v>State Avg.</c:v>
                </c:pt>
              </c:strCache>
            </c:strRef>
          </c:cat>
          <c:val>
            <c:numRef>
              <c:f>Sheet6!$D$104:$D$111</c:f>
              <c:numCache>
                <c:formatCode>0</c:formatCode>
                <c:ptCount val="8"/>
                <c:pt idx="0">
                  <c:v>96</c:v>
                </c:pt>
                <c:pt idx="1">
                  <c:v>100</c:v>
                </c:pt>
                <c:pt idx="2">
                  <c:v>91</c:v>
                </c:pt>
                <c:pt idx="3">
                  <c:v>88</c:v>
                </c:pt>
                <c:pt idx="4">
                  <c:v>92</c:v>
                </c:pt>
                <c:pt idx="5">
                  <c:v>90</c:v>
                </c:pt>
                <c:pt idx="6">
                  <c:v>100</c:v>
                </c:pt>
                <c:pt idx="7">
                  <c:v>94</c:v>
                </c:pt>
              </c:numCache>
            </c:numRef>
          </c:val>
        </c:ser>
        <c:dLbls/>
        <c:axId val="70316800"/>
        <c:axId val="70318336"/>
      </c:radarChart>
      <c:catAx>
        <c:axId val="70316800"/>
        <c:scaling>
          <c:orientation val="minMax"/>
        </c:scaling>
        <c:axPos val="b"/>
        <c:majorGridlines/>
        <c:tickLblPos val="nextTo"/>
        <c:crossAx val="70318336"/>
        <c:crosses val="autoZero"/>
        <c:auto val="1"/>
        <c:lblAlgn val="ctr"/>
        <c:lblOffset val="100"/>
      </c:catAx>
      <c:valAx>
        <c:axId val="70318336"/>
        <c:scaling>
          <c:orientation val="minMax"/>
        </c:scaling>
        <c:axPos val="l"/>
        <c:majorGridlines/>
        <c:numFmt formatCode="0" sourceLinked="1"/>
        <c:majorTickMark val="cross"/>
        <c:tickLblPos val="nextTo"/>
        <c:crossAx val="70316800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8D64B-1273-428E-90F8-2541206D673C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163439FD-69DE-47F9-8755-4736380A53C2}">
      <dgm:prSet phldrT="[Text]" custT="1"/>
      <dgm:spPr/>
      <dgm:t>
        <a:bodyPr/>
        <a:lstStyle/>
        <a:p>
          <a:r>
            <a:rPr lang="en-US" sz="1400" b="1" dirty="0" smtClean="0">
              <a:latin typeface="Cambria" pitchFamily="18" charset="0"/>
            </a:rPr>
            <a:t>PGIMS, Rohtak</a:t>
          </a:r>
          <a:endParaRPr lang="en-IN" sz="1400" b="1" dirty="0">
            <a:latin typeface="Cambria" pitchFamily="18" charset="0"/>
          </a:endParaRPr>
        </a:p>
      </dgm:t>
    </dgm:pt>
    <dgm:pt modelId="{C5BE05CA-19FF-4383-8C1A-D1BC4C95CDEB}" type="parTrans" cxnId="{8D2AF27D-24C0-4801-9FE7-854D6D46F3B5}">
      <dgm:prSet custT="1"/>
      <dgm:spPr/>
      <dgm:t>
        <a:bodyPr/>
        <a:lstStyle/>
        <a:p>
          <a:endParaRPr lang="en-IN" sz="1100" b="1">
            <a:latin typeface="Cambria" pitchFamily="18" charset="0"/>
          </a:endParaRPr>
        </a:p>
      </dgm:t>
    </dgm:pt>
    <dgm:pt modelId="{C21A860F-6A15-4765-B2DA-CC81B4A95FBD}" type="sibTrans" cxnId="{8D2AF27D-24C0-4801-9FE7-854D6D46F3B5}">
      <dgm:prSet/>
      <dgm:spPr/>
      <dgm:t>
        <a:bodyPr/>
        <a:lstStyle/>
        <a:p>
          <a:endParaRPr lang="en-IN"/>
        </a:p>
      </dgm:t>
    </dgm:pt>
    <dgm:pt modelId="{23C17E86-4979-4F94-B5E6-C9F2F8716038}">
      <dgm:prSet phldrT="[Text]" custT="1"/>
      <dgm:spPr/>
      <dgm:t>
        <a:bodyPr/>
        <a:lstStyle/>
        <a:p>
          <a:r>
            <a:rPr lang="en-US" sz="1400" b="1" dirty="0" smtClean="0">
              <a:latin typeface="Cambria" pitchFamily="18" charset="0"/>
            </a:rPr>
            <a:t>PGIMER, Chandigarh</a:t>
          </a:r>
          <a:endParaRPr lang="en-IN" sz="1400" b="1" dirty="0">
            <a:latin typeface="Cambria" pitchFamily="18" charset="0"/>
          </a:endParaRPr>
        </a:p>
      </dgm:t>
    </dgm:pt>
    <dgm:pt modelId="{BAC7ADB0-5CCD-4DD5-9D41-4CEA2E53DB63}" type="parTrans" cxnId="{5D5EF0BF-C226-47DC-8CA6-5A534C682CA4}">
      <dgm:prSet custT="1"/>
      <dgm:spPr/>
      <dgm:t>
        <a:bodyPr/>
        <a:lstStyle/>
        <a:p>
          <a:endParaRPr lang="en-IN" sz="1100" b="1">
            <a:latin typeface="Cambria" pitchFamily="18" charset="0"/>
          </a:endParaRPr>
        </a:p>
      </dgm:t>
    </dgm:pt>
    <dgm:pt modelId="{90500F65-D6F9-44CA-A14F-ABEE1B8CF8E5}" type="sibTrans" cxnId="{5D5EF0BF-C226-47DC-8CA6-5A534C682CA4}">
      <dgm:prSet/>
      <dgm:spPr/>
      <dgm:t>
        <a:bodyPr/>
        <a:lstStyle/>
        <a:p>
          <a:endParaRPr lang="en-IN"/>
        </a:p>
      </dgm:t>
    </dgm:pt>
    <dgm:pt modelId="{C29052BB-673D-4C43-B27A-40F571327C3E}">
      <dgm:prSet phldrT="[Text]" custT="1"/>
      <dgm:spPr/>
      <dgm:t>
        <a:bodyPr/>
        <a:lstStyle/>
        <a:p>
          <a:r>
            <a:rPr lang="en-US" sz="1400" b="1" dirty="0" smtClean="0">
              <a:latin typeface="Cambria" pitchFamily="18" charset="0"/>
              <a:cs typeface="Arial" pitchFamily="34" charset="0"/>
            </a:rPr>
            <a:t>USAID- MCHIP</a:t>
          </a:r>
          <a:endParaRPr lang="en-IN" sz="1400" b="1" dirty="0">
            <a:latin typeface="Cambria" pitchFamily="18" charset="0"/>
          </a:endParaRPr>
        </a:p>
      </dgm:t>
    </dgm:pt>
    <dgm:pt modelId="{6D04ECD5-B4D7-4FFA-9553-D39BE282D694}" type="parTrans" cxnId="{13A1E677-A8A6-4E86-8F40-C2ECE1EF85DB}">
      <dgm:prSet custT="1"/>
      <dgm:spPr/>
      <dgm:t>
        <a:bodyPr/>
        <a:lstStyle/>
        <a:p>
          <a:endParaRPr lang="en-IN" sz="1100" b="1">
            <a:latin typeface="Cambria" pitchFamily="18" charset="0"/>
          </a:endParaRPr>
        </a:p>
      </dgm:t>
    </dgm:pt>
    <dgm:pt modelId="{BDFE9757-8200-40A4-BE7A-F53F8027568B}" type="sibTrans" cxnId="{13A1E677-A8A6-4E86-8F40-C2ECE1EF85DB}">
      <dgm:prSet/>
      <dgm:spPr/>
      <dgm:t>
        <a:bodyPr/>
        <a:lstStyle/>
        <a:p>
          <a:endParaRPr lang="en-IN"/>
        </a:p>
      </dgm:t>
    </dgm:pt>
    <dgm:pt modelId="{A63175A5-2F13-4E4C-945D-9B5639A40516}">
      <dgm:prSet phldrT="[Text]" custT="1"/>
      <dgm:spPr/>
      <dgm:t>
        <a:bodyPr/>
        <a:lstStyle/>
        <a:p>
          <a:r>
            <a:rPr lang="en-US" sz="1400" b="1" dirty="0" smtClean="0">
              <a:latin typeface="Cambria" pitchFamily="18" charset="0"/>
              <a:cs typeface="Arial" pitchFamily="34" charset="0"/>
            </a:rPr>
            <a:t>IAP</a:t>
          </a:r>
          <a:endParaRPr lang="en-IN" sz="1400" b="1" dirty="0">
            <a:latin typeface="Cambria" pitchFamily="18" charset="0"/>
          </a:endParaRPr>
        </a:p>
      </dgm:t>
    </dgm:pt>
    <dgm:pt modelId="{17101278-B570-4FE0-82E3-480037571700}" type="parTrans" cxnId="{20AA075E-0FC7-4643-9366-71B32CD76F5C}">
      <dgm:prSet custT="1"/>
      <dgm:spPr/>
      <dgm:t>
        <a:bodyPr/>
        <a:lstStyle/>
        <a:p>
          <a:endParaRPr lang="en-IN" sz="1100" b="1">
            <a:latin typeface="Cambria" pitchFamily="18" charset="0"/>
          </a:endParaRPr>
        </a:p>
      </dgm:t>
    </dgm:pt>
    <dgm:pt modelId="{906691A8-A025-406C-AC6B-DA96271F1911}" type="sibTrans" cxnId="{20AA075E-0FC7-4643-9366-71B32CD76F5C}">
      <dgm:prSet/>
      <dgm:spPr/>
      <dgm:t>
        <a:bodyPr/>
        <a:lstStyle/>
        <a:p>
          <a:endParaRPr lang="en-IN"/>
        </a:p>
      </dgm:t>
    </dgm:pt>
    <dgm:pt modelId="{6B8C4AA3-342C-4B4B-822B-D51E897BB962}">
      <dgm:prSet custT="1"/>
      <dgm:spPr/>
      <dgm:t>
        <a:bodyPr/>
        <a:lstStyle/>
        <a:p>
          <a:r>
            <a:rPr lang="en-US" sz="1400" b="1" dirty="0" smtClean="0">
              <a:latin typeface="Cambria" pitchFamily="18" charset="0"/>
              <a:cs typeface="Arial" pitchFamily="34" charset="0"/>
            </a:rPr>
            <a:t>NIPI- UNOPS</a:t>
          </a:r>
        </a:p>
      </dgm:t>
    </dgm:pt>
    <dgm:pt modelId="{B8C45193-D9D9-4468-BB2B-D70FD2ECF207}" type="parTrans" cxnId="{4B19778C-DFC6-4F83-A63A-F26FFB80CA92}">
      <dgm:prSet custT="1"/>
      <dgm:spPr/>
      <dgm:t>
        <a:bodyPr/>
        <a:lstStyle/>
        <a:p>
          <a:endParaRPr lang="en-IN" sz="1100" b="1">
            <a:latin typeface="Cambria" pitchFamily="18" charset="0"/>
          </a:endParaRPr>
        </a:p>
      </dgm:t>
    </dgm:pt>
    <dgm:pt modelId="{AAFDFDE9-E9F5-4B62-B3A3-1EE964806B91}" type="sibTrans" cxnId="{4B19778C-DFC6-4F83-A63A-F26FFB80CA92}">
      <dgm:prSet/>
      <dgm:spPr/>
      <dgm:t>
        <a:bodyPr/>
        <a:lstStyle/>
        <a:p>
          <a:endParaRPr lang="en-IN"/>
        </a:p>
      </dgm:t>
    </dgm:pt>
    <dgm:pt modelId="{0582504A-A2FA-4090-8731-A5AEB51BB626}">
      <dgm:prSet custT="1"/>
      <dgm:spPr/>
      <dgm:t>
        <a:bodyPr/>
        <a:lstStyle/>
        <a:p>
          <a:r>
            <a:rPr lang="en-US" sz="1400" b="1" dirty="0" smtClean="0">
              <a:latin typeface="Cambria" pitchFamily="18" charset="0"/>
              <a:cs typeface="Arial" pitchFamily="34" charset="0"/>
            </a:rPr>
            <a:t>WHO-NPSP</a:t>
          </a:r>
        </a:p>
      </dgm:t>
    </dgm:pt>
    <dgm:pt modelId="{FD1FB7F3-EDF7-4F57-A1C7-C8976E2481A2}" type="parTrans" cxnId="{1DE250B8-D343-4565-9512-546E1CBDFC38}">
      <dgm:prSet custT="1"/>
      <dgm:spPr/>
      <dgm:t>
        <a:bodyPr/>
        <a:lstStyle/>
        <a:p>
          <a:endParaRPr lang="en-IN" sz="1100" b="1">
            <a:latin typeface="Cambria" pitchFamily="18" charset="0"/>
          </a:endParaRPr>
        </a:p>
      </dgm:t>
    </dgm:pt>
    <dgm:pt modelId="{5C21F909-2E86-4511-8612-8B43BFE14D6C}" type="sibTrans" cxnId="{1DE250B8-D343-4565-9512-546E1CBDFC38}">
      <dgm:prSet/>
      <dgm:spPr/>
      <dgm:t>
        <a:bodyPr/>
        <a:lstStyle/>
        <a:p>
          <a:endParaRPr lang="en-IN"/>
        </a:p>
      </dgm:t>
    </dgm:pt>
    <dgm:pt modelId="{A27AAAAB-C802-4BB4-B436-A5F173F8F27D}">
      <dgm:prSet custT="1"/>
      <dgm:spPr/>
      <dgm:t>
        <a:bodyPr/>
        <a:lstStyle/>
        <a:p>
          <a:r>
            <a:rPr lang="en-US" sz="1400" b="1" dirty="0" smtClean="0">
              <a:latin typeface="Cambria" pitchFamily="18" charset="0"/>
              <a:cs typeface="Arial" pitchFamily="34" charset="0"/>
            </a:rPr>
            <a:t>JHPIEGO</a:t>
          </a:r>
        </a:p>
      </dgm:t>
    </dgm:pt>
    <dgm:pt modelId="{EA06E22E-D6B1-4345-9636-31E497F1FFE0}" type="parTrans" cxnId="{7180BC80-2B81-4516-A58A-7A241DD45835}">
      <dgm:prSet custT="1"/>
      <dgm:spPr/>
      <dgm:t>
        <a:bodyPr/>
        <a:lstStyle/>
        <a:p>
          <a:endParaRPr lang="en-IN" sz="1100" b="1">
            <a:latin typeface="Cambria" pitchFamily="18" charset="0"/>
          </a:endParaRPr>
        </a:p>
      </dgm:t>
    </dgm:pt>
    <dgm:pt modelId="{E4FBA423-6B03-433C-8918-37725669BEB6}" type="sibTrans" cxnId="{7180BC80-2B81-4516-A58A-7A241DD45835}">
      <dgm:prSet/>
      <dgm:spPr/>
      <dgm:t>
        <a:bodyPr/>
        <a:lstStyle/>
        <a:p>
          <a:endParaRPr lang="en-IN"/>
        </a:p>
      </dgm:t>
    </dgm:pt>
    <dgm:pt modelId="{A4DB61D1-E315-4519-959C-FFA5F409CA63}">
      <dgm:prSet custT="1"/>
      <dgm:spPr/>
      <dgm:t>
        <a:bodyPr/>
        <a:lstStyle/>
        <a:p>
          <a:r>
            <a:rPr lang="en-US" sz="1400" b="1" dirty="0" smtClean="0">
              <a:latin typeface="Cambria" pitchFamily="18" charset="0"/>
              <a:cs typeface="Arial" pitchFamily="34" charset="0"/>
            </a:rPr>
            <a:t>NNF</a:t>
          </a:r>
        </a:p>
      </dgm:t>
    </dgm:pt>
    <dgm:pt modelId="{8F997215-3D95-4AF5-8171-897D744F884A}" type="parTrans" cxnId="{31ACC874-133D-4EE1-BBE5-48EFADD02027}">
      <dgm:prSet custT="1"/>
      <dgm:spPr/>
      <dgm:t>
        <a:bodyPr/>
        <a:lstStyle/>
        <a:p>
          <a:endParaRPr lang="en-IN" sz="1100" b="1">
            <a:latin typeface="Cambria" pitchFamily="18" charset="0"/>
          </a:endParaRPr>
        </a:p>
      </dgm:t>
    </dgm:pt>
    <dgm:pt modelId="{FD9FFFC2-D1A0-4A5F-B855-308AAA22594A}" type="sibTrans" cxnId="{31ACC874-133D-4EE1-BBE5-48EFADD02027}">
      <dgm:prSet/>
      <dgm:spPr/>
      <dgm:t>
        <a:bodyPr/>
        <a:lstStyle/>
        <a:p>
          <a:endParaRPr lang="en-IN"/>
        </a:p>
      </dgm:t>
    </dgm:pt>
    <dgm:pt modelId="{3BB022AC-7246-4DF3-B823-7C4790572176}">
      <dgm:prSet custT="1"/>
      <dgm:spPr/>
      <dgm:t>
        <a:bodyPr/>
        <a:lstStyle/>
        <a:p>
          <a:r>
            <a:rPr lang="en-US" sz="1400" b="1" dirty="0" smtClean="0">
              <a:latin typeface="Cambria" pitchFamily="18" charset="0"/>
              <a:cs typeface="Arial" pitchFamily="34" charset="0"/>
            </a:rPr>
            <a:t>SWACH</a:t>
          </a:r>
        </a:p>
      </dgm:t>
    </dgm:pt>
    <dgm:pt modelId="{1CEEB1E0-60BD-40EA-A28A-32FB0C064E96}" type="parTrans" cxnId="{1A41E0DD-DE30-44A5-BDAD-9501F0FEBCC6}">
      <dgm:prSet custT="1"/>
      <dgm:spPr/>
      <dgm:t>
        <a:bodyPr/>
        <a:lstStyle/>
        <a:p>
          <a:endParaRPr lang="en-IN" sz="1100" b="1">
            <a:latin typeface="Cambria" pitchFamily="18" charset="0"/>
          </a:endParaRPr>
        </a:p>
      </dgm:t>
    </dgm:pt>
    <dgm:pt modelId="{F106BA15-B090-458A-807A-1A5E5DBA957E}" type="sibTrans" cxnId="{1A41E0DD-DE30-44A5-BDAD-9501F0FEBCC6}">
      <dgm:prSet/>
      <dgm:spPr/>
      <dgm:t>
        <a:bodyPr/>
        <a:lstStyle/>
        <a:p>
          <a:endParaRPr lang="en-IN"/>
        </a:p>
      </dgm:t>
    </dgm:pt>
    <dgm:pt modelId="{A81E7681-8F8A-4DA1-B13F-28EF57786D92}">
      <dgm:prSet phldrT="[Text]" custT="1"/>
      <dgm:spPr/>
      <dgm:t>
        <a:bodyPr/>
        <a:lstStyle/>
        <a:p>
          <a:r>
            <a:rPr lang="en-US" sz="1800" b="1" dirty="0" smtClean="0">
              <a:latin typeface="Cambria" pitchFamily="18" charset="0"/>
            </a:rPr>
            <a:t>NRHM, Haryana</a:t>
          </a:r>
          <a:endParaRPr lang="en-IN" sz="1800" b="1" dirty="0">
            <a:latin typeface="Cambria" pitchFamily="18" charset="0"/>
          </a:endParaRPr>
        </a:p>
      </dgm:t>
    </dgm:pt>
    <dgm:pt modelId="{D9DA9124-631D-42B9-AE8B-F3463A897824}" type="parTrans" cxnId="{F061AF0F-46AB-49CE-A0FB-FB7B672EA0A7}">
      <dgm:prSet/>
      <dgm:spPr/>
      <dgm:t>
        <a:bodyPr/>
        <a:lstStyle/>
        <a:p>
          <a:endParaRPr lang="en-IN"/>
        </a:p>
      </dgm:t>
    </dgm:pt>
    <dgm:pt modelId="{7E39B8A7-9E0D-4AEB-88AB-473A6B3875DB}" type="sibTrans" cxnId="{F061AF0F-46AB-49CE-A0FB-FB7B672EA0A7}">
      <dgm:prSet/>
      <dgm:spPr/>
      <dgm:t>
        <a:bodyPr/>
        <a:lstStyle/>
        <a:p>
          <a:endParaRPr lang="en-IN"/>
        </a:p>
      </dgm:t>
    </dgm:pt>
    <dgm:pt modelId="{7282860F-79C2-470B-9C25-76EEA9324AF8}" type="pres">
      <dgm:prSet presAssocID="{AB58D64B-1273-428E-90F8-2541206D67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F8B37D1-B92A-496A-97C0-E063BD25BDEC}" type="pres">
      <dgm:prSet presAssocID="{A81E7681-8F8A-4DA1-B13F-28EF57786D92}" presName="centerShape" presStyleLbl="node0" presStyleIdx="0" presStyleCnt="1" custScaleX="200830"/>
      <dgm:spPr/>
      <dgm:t>
        <a:bodyPr/>
        <a:lstStyle/>
        <a:p>
          <a:endParaRPr lang="en-IN"/>
        </a:p>
      </dgm:t>
    </dgm:pt>
    <dgm:pt modelId="{FF157DCB-0527-4350-A040-AA47F08D079D}" type="pres">
      <dgm:prSet presAssocID="{C5BE05CA-19FF-4383-8C1A-D1BC4C95CDEB}" presName="parTrans" presStyleLbl="sibTrans2D1" presStyleIdx="0" presStyleCnt="9"/>
      <dgm:spPr/>
      <dgm:t>
        <a:bodyPr/>
        <a:lstStyle/>
        <a:p>
          <a:endParaRPr lang="en-IN"/>
        </a:p>
      </dgm:t>
    </dgm:pt>
    <dgm:pt modelId="{FC3CA7F2-14E2-4A0A-83C3-9F9C804F5243}" type="pres">
      <dgm:prSet presAssocID="{C5BE05CA-19FF-4383-8C1A-D1BC4C95CDEB}" presName="connectorText" presStyleLbl="sibTrans2D1" presStyleIdx="0" presStyleCnt="9"/>
      <dgm:spPr/>
      <dgm:t>
        <a:bodyPr/>
        <a:lstStyle/>
        <a:p>
          <a:endParaRPr lang="en-IN"/>
        </a:p>
      </dgm:t>
    </dgm:pt>
    <dgm:pt modelId="{2BC89C7E-D5FD-4F07-9DFF-589D99B6D413}" type="pres">
      <dgm:prSet presAssocID="{163439FD-69DE-47F9-8755-4736380A53C2}" presName="node" presStyleLbl="node1" presStyleIdx="0" presStyleCnt="9" custRadScaleRad="925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56D7BA0-C175-4DA2-884B-E8211F76A060}" type="pres">
      <dgm:prSet presAssocID="{BAC7ADB0-5CCD-4DD5-9D41-4CEA2E53DB63}" presName="parTrans" presStyleLbl="sibTrans2D1" presStyleIdx="1" presStyleCnt="9"/>
      <dgm:spPr/>
      <dgm:t>
        <a:bodyPr/>
        <a:lstStyle/>
        <a:p>
          <a:endParaRPr lang="en-IN"/>
        </a:p>
      </dgm:t>
    </dgm:pt>
    <dgm:pt modelId="{65341EFB-82EB-46BF-8280-8B4EDD554D5C}" type="pres">
      <dgm:prSet presAssocID="{BAC7ADB0-5CCD-4DD5-9D41-4CEA2E53DB63}" presName="connectorText" presStyleLbl="sibTrans2D1" presStyleIdx="1" presStyleCnt="9"/>
      <dgm:spPr/>
      <dgm:t>
        <a:bodyPr/>
        <a:lstStyle/>
        <a:p>
          <a:endParaRPr lang="en-IN"/>
        </a:p>
      </dgm:t>
    </dgm:pt>
    <dgm:pt modelId="{095DB1D2-5416-476D-AE6F-7CEF34EEBB26}" type="pres">
      <dgm:prSet presAssocID="{23C17E86-4979-4F94-B5E6-C9F2F8716038}" presName="node" presStyleLbl="node1" presStyleIdx="1" presStyleCnt="9" custScaleX="155067" custRadScaleRad="98595" custRadScaleInc="194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3160B4-7E5B-4716-AE63-59E36BBFEFAF}" type="pres">
      <dgm:prSet presAssocID="{6D04ECD5-B4D7-4FFA-9553-D39BE282D694}" presName="parTrans" presStyleLbl="sibTrans2D1" presStyleIdx="2" presStyleCnt="9"/>
      <dgm:spPr/>
      <dgm:t>
        <a:bodyPr/>
        <a:lstStyle/>
        <a:p>
          <a:endParaRPr lang="en-IN"/>
        </a:p>
      </dgm:t>
    </dgm:pt>
    <dgm:pt modelId="{55ABEF72-A859-4CA8-83A6-AC15745B9D99}" type="pres">
      <dgm:prSet presAssocID="{6D04ECD5-B4D7-4FFA-9553-D39BE282D694}" presName="connectorText" presStyleLbl="sibTrans2D1" presStyleIdx="2" presStyleCnt="9"/>
      <dgm:spPr/>
      <dgm:t>
        <a:bodyPr/>
        <a:lstStyle/>
        <a:p>
          <a:endParaRPr lang="en-IN"/>
        </a:p>
      </dgm:t>
    </dgm:pt>
    <dgm:pt modelId="{60387495-0B5E-4389-9476-3AFFB1E7F36C}" type="pres">
      <dgm:prSet presAssocID="{C29052BB-673D-4C43-B27A-40F571327C3E}" presName="node" presStyleLbl="node1" presStyleIdx="2" presStyleCnt="9" custScaleX="1202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24CF56-2A58-4B47-9E94-FAFB870F0478}" type="pres">
      <dgm:prSet presAssocID="{B8C45193-D9D9-4468-BB2B-D70FD2ECF207}" presName="parTrans" presStyleLbl="sibTrans2D1" presStyleIdx="3" presStyleCnt="9"/>
      <dgm:spPr/>
      <dgm:t>
        <a:bodyPr/>
        <a:lstStyle/>
        <a:p>
          <a:endParaRPr lang="en-IN"/>
        </a:p>
      </dgm:t>
    </dgm:pt>
    <dgm:pt modelId="{AA15BB6D-0048-4497-86FF-41B783E7D5F8}" type="pres">
      <dgm:prSet presAssocID="{B8C45193-D9D9-4468-BB2B-D70FD2ECF207}" presName="connectorText" presStyleLbl="sibTrans2D1" presStyleIdx="3" presStyleCnt="9"/>
      <dgm:spPr/>
      <dgm:t>
        <a:bodyPr/>
        <a:lstStyle/>
        <a:p>
          <a:endParaRPr lang="en-IN"/>
        </a:p>
      </dgm:t>
    </dgm:pt>
    <dgm:pt modelId="{81FD61A9-B89C-4ECA-9927-CCED6AE0DD16}" type="pres">
      <dgm:prSet presAssocID="{6B8C4AA3-342C-4B4B-822B-D51E897BB962}" presName="node" presStyleLbl="node1" presStyleIdx="3" presStyleCnt="9" custScaleX="12549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D2594F-B649-4922-A49F-40AC3C4CDFB6}" type="pres">
      <dgm:prSet presAssocID="{FD1FB7F3-EDF7-4F57-A1C7-C8976E2481A2}" presName="parTrans" presStyleLbl="sibTrans2D1" presStyleIdx="4" presStyleCnt="9"/>
      <dgm:spPr/>
      <dgm:t>
        <a:bodyPr/>
        <a:lstStyle/>
        <a:p>
          <a:endParaRPr lang="en-IN"/>
        </a:p>
      </dgm:t>
    </dgm:pt>
    <dgm:pt modelId="{88D4A47A-AA63-45AB-9E4A-A97571C81FD9}" type="pres">
      <dgm:prSet presAssocID="{FD1FB7F3-EDF7-4F57-A1C7-C8976E2481A2}" presName="connectorText" presStyleLbl="sibTrans2D1" presStyleIdx="4" presStyleCnt="9"/>
      <dgm:spPr/>
      <dgm:t>
        <a:bodyPr/>
        <a:lstStyle/>
        <a:p>
          <a:endParaRPr lang="en-IN"/>
        </a:p>
      </dgm:t>
    </dgm:pt>
    <dgm:pt modelId="{C692CE55-1E91-4621-89A5-FCBE7857094D}" type="pres">
      <dgm:prSet presAssocID="{0582504A-A2FA-4090-8731-A5AEB51BB62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DF36920-FDDE-410E-B533-039B5015F576}" type="pres">
      <dgm:prSet presAssocID="{EA06E22E-D6B1-4345-9636-31E497F1FFE0}" presName="parTrans" presStyleLbl="sibTrans2D1" presStyleIdx="5" presStyleCnt="9"/>
      <dgm:spPr/>
      <dgm:t>
        <a:bodyPr/>
        <a:lstStyle/>
        <a:p>
          <a:endParaRPr lang="en-IN"/>
        </a:p>
      </dgm:t>
    </dgm:pt>
    <dgm:pt modelId="{D476C050-9F3B-4F8B-A071-349705F859C8}" type="pres">
      <dgm:prSet presAssocID="{EA06E22E-D6B1-4345-9636-31E497F1FFE0}" presName="connectorText" presStyleLbl="sibTrans2D1" presStyleIdx="5" presStyleCnt="9"/>
      <dgm:spPr/>
      <dgm:t>
        <a:bodyPr/>
        <a:lstStyle/>
        <a:p>
          <a:endParaRPr lang="en-IN"/>
        </a:p>
      </dgm:t>
    </dgm:pt>
    <dgm:pt modelId="{B494304F-A221-471F-A4FC-9A6D94255CE9}" type="pres">
      <dgm:prSet presAssocID="{A27AAAAB-C802-4BB4-B436-A5F173F8F27D}" presName="node" presStyleLbl="node1" presStyleIdx="5" presStyleCnt="9" custScaleX="13242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5AFF721-B09C-4AEE-8C4B-10D2353500C7}" type="pres">
      <dgm:prSet presAssocID="{17101278-B570-4FE0-82E3-480037571700}" presName="parTrans" presStyleLbl="sibTrans2D1" presStyleIdx="6" presStyleCnt="9"/>
      <dgm:spPr/>
      <dgm:t>
        <a:bodyPr/>
        <a:lstStyle/>
        <a:p>
          <a:endParaRPr lang="en-IN"/>
        </a:p>
      </dgm:t>
    </dgm:pt>
    <dgm:pt modelId="{2459DB56-CFF2-4180-ADCF-77C7F0517DF3}" type="pres">
      <dgm:prSet presAssocID="{17101278-B570-4FE0-82E3-480037571700}" presName="connectorText" presStyleLbl="sibTrans2D1" presStyleIdx="6" presStyleCnt="9"/>
      <dgm:spPr/>
      <dgm:t>
        <a:bodyPr/>
        <a:lstStyle/>
        <a:p>
          <a:endParaRPr lang="en-IN"/>
        </a:p>
      </dgm:t>
    </dgm:pt>
    <dgm:pt modelId="{367C8EE9-184A-45CC-85A8-559C20C8DE19}" type="pres">
      <dgm:prSet presAssocID="{A63175A5-2F13-4E4C-945D-9B5639A40516}" presName="node" presStyleLbl="node1" presStyleIdx="6" presStyleCnt="9" custScaleX="12889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61B9CA-86C3-41C7-8B50-CDDA54A32BF1}" type="pres">
      <dgm:prSet presAssocID="{8F997215-3D95-4AF5-8171-897D744F884A}" presName="parTrans" presStyleLbl="sibTrans2D1" presStyleIdx="7" presStyleCnt="9"/>
      <dgm:spPr/>
      <dgm:t>
        <a:bodyPr/>
        <a:lstStyle/>
        <a:p>
          <a:endParaRPr lang="en-IN"/>
        </a:p>
      </dgm:t>
    </dgm:pt>
    <dgm:pt modelId="{7FF157A6-DA72-4C46-ACAF-D0190AEFA60B}" type="pres">
      <dgm:prSet presAssocID="{8F997215-3D95-4AF5-8171-897D744F884A}" presName="connectorText" presStyleLbl="sibTrans2D1" presStyleIdx="7" presStyleCnt="9"/>
      <dgm:spPr/>
      <dgm:t>
        <a:bodyPr/>
        <a:lstStyle/>
        <a:p>
          <a:endParaRPr lang="en-IN"/>
        </a:p>
      </dgm:t>
    </dgm:pt>
    <dgm:pt modelId="{BE9D4E63-862A-4A22-8D7E-2CE1D7809B1A}" type="pres">
      <dgm:prSet presAssocID="{A4DB61D1-E315-4519-959C-FFA5F409CA63}" presName="node" presStyleLbl="node1" presStyleIdx="7" presStyleCnt="9" custScaleX="1196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E60CD9-1600-4625-9D3B-951E4CDAB16E}" type="pres">
      <dgm:prSet presAssocID="{1CEEB1E0-60BD-40EA-A28A-32FB0C064E96}" presName="parTrans" presStyleLbl="sibTrans2D1" presStyleIdx="8" presStyleCnt="9"/>
      <dgm:spPr/>
      <dgm:t>
        <a:bodyPr/>
        <a:lstStyle/>
        <a:p>
          <a:endParaRPr lang="en-IN"/>
        </a:p>
      </dgm:t>
    </dgm:pt>
    <dgm:pt modelId="{5402C7F7-6006-43E2-BC24-BEBB8D90C49B}" type="pres">
      <dgm:prSet presAssocID="{1CEEB1E0-60BD-40EA-A28A-32FB0C064E96}" presName="connectorText" presStyleLbl="sibTrans2D1" presStyleIdx="8" presStyleCnt="9"/>
      <dgm:spPr/>
      <dgm:t>
        <a:bodyPr/>
        <a:lstStyle/>
        <a:p>
          <a:endParaRPr lang="en-IN"/>
        </a:p>
      </dgm:t>
    </dgm:pt>
    <dgm:pt modelId="{2E679873-1930-4576-B247-A3E3B3C845AD}" type="pres">
      <dgm:prSet presAssocID="{3BB022AC-7246-4DF3-B823-7C4790572176}" presName="node" presStyleLbl="node1" presStyleIdx="8" presStyleCnt="9" custScaleX="15430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061AF0F-46AB-49CE-A0FB-FB7B672EA0A7}" srcId="{AB58D64B-1273-428E-90F8-2541206D673C}" destId="{A81E7681-8F8A-4DA1-B13F-28EF57786D92}" srcOrd="0" destOrd="0" parTransId="{D9DA9124-631D-42B9-AE8B-F3463A897824}" sibTransId="{7E39B8A7-9E0D-4AEB-88AB-473A6B3875DB}"/>
    <dgm:cxn modelId="{341C6412-A9C3-4FAB-B571-49B65BE1FBB0}" type="presOf" srcId="{FD1FB7F3-EDF7-4F57-A1C7-C8976E2481A2}" destId="{E8D2594F-B649-4922-A49F-40AC3C4CDFB6}" srcOrd="0" destOrd="0" presId="urn:microsoft.com/office/officeart/2005/8/layout/radial5"/>
    <dgm:cxn modelId="{479C931F-8388-437C-8A84-8A77DF7705AF}" type="presOf" srcId="{0582504A-A2FA-4090-8731-A5AEB51BB626}" destId="{C692CE55-1E91-4621-89A5-FCBE7857094D}" srcOrd="0" destOrd="0" presId="urn:microsoft.com/office/officeart/2005/8/layout/radial5"/>
    <dgm:cxn modelId="{20AA075E-0FC7-4643-9366-71B32CD76F5C}" srcId="{A81E7681-8F8A-4DA1-B13F-28EF57786D92}" destId="{A63175A5-2F13-4E4C-945D-9B5639A40516}" srcOrd="6" destOrd="0" parTransId="{17101278-B570-4FE0-82E3-480037571700}" sibTransId="{906691A8-A025-406C-AC6B-DA96271F1911}"/>
    <dgm:cxn modelId="{1A41E0DD-DE30-44A5-BDAD-9501F0FEBCC6}" srcId="{A81E7681-8F8A-4DA1-B13F-28EF57786D92}" destId="{3BB022AC-7246-4DF3-B823-7C4790572176}" srcOrd="8" destOrd="0" parTransId="{1CEEB1E0-60BD-40EA-A28A-32FB0C064E96}" sibTransId="{F106BA15-B090-458A-807A-1A5E5DBA957E}"/>
    <dgm:cxn modelId="{DFE8C5A7-DD1A-45A0-A9EF-E681CCBACD12}" type="presOf" srcId="{8F997215-3D95-4AF5-8171-897D744F884A}" destId="{7FF157A6-DA72-4C46-ACAF-D0190AEFA60B}" srcOrd="1" destOrd="0" presId="urn:microsoft.com/office/officeart/2005/8/layout/radial5"/>
    <dgm:cxn modelId="{5363DA51-FECD-41ED-9C2C-34AC3DF1FFA8}" type="presOf" srcId="{A81E7681-8F8A-4DA1-B13F-28EF57786D92}" destId="{2F8B37D1-B92A-496A-97C0-E063BD25BDEC}" srcOrd="0" destOrd="0" presId="urn:microsoft.com/office/officeart/2005/8/layout/radial5"/>
    <dgm:cxn modelId="{1DE250B8-D343-4565-9512-546E1CBDFC38}" srcId="{A81E7681-8F8A-4DA1-B13F-28EF57786D92}" destId="{0582504A-A2FA-4090-8731-A5AEB51BB626}" srcOrd="4" destOrd="0" parTransId="{FD1FB7F3-EDF7-4F57-A1C7-C8976E2481A2}" sibTransId="{5C21F909-2E86-4511-8612-8B43BFE14D6C}"/>
    <dgm:cxn modelId="{13A1E677-A8A6-4E86-8F40-C2ECE1EF85DB}" srcId="{A81E7681-8F8A-4DA1-B13F-28EF57786D92}" destId="{C29052BB-673D-4C43-B27A-40F571327C3E}" srcOrd="2" destOrd="0" parTransId="{6D04ECD5-B4D7-4FFA-9553-D39BE282D694}" sibTransId="{BDFE9757-8200-40A4-BE7A-F53F8027568B}"/>
    <dgm:cxn modelId="{5D5EF0BF-C226-47DC-8CA6-5A534C682CA4}" srcId="{A81E7681-8F8A-4DA1-B13F-28EF57786D92}" destId="{23C17E86-4979-4F94-B5E6-C9F2F8716038}" srcOrd="1" destOrd="0" parTransId="{BAC7ADB0-5CCD-4DD5-9D41-4CEA2E53DB63}" sibTransId="{90500F65-D6F9-44CA-A14F-ABEE1B8CF8E5}"/>
    <dgm:cxn modelId="{8CF6ED99-58F2-4F96-A181-2EDA605B4479}" type="presOf" srcId="{1CEEB1E0-60BD-40EA-A28A-32FB0C064E96}" destId="{2BE60CD9-1600-4625-9D3B-951E4CDAB16E}" srcOrd="0" destOrd="0" presId="urn:microsoft.com/office/officeart/2005/8/layout/radial5"/>
    <dgm:cxn modelId="{4B19778C-DFC6-4F83-A63A-F26FFB80CA92}" srcId="{A81E7681-8F8A-4DA1-B13F-28EF57786D92}" destId="{6B8C4AA3-342C-4B4B-822B-D51E897BB962}" srcOrd="3" destOrd="0" parTransId="{B8C45193-D9D9-4468-BB2B-D70FD2ECF207}" sibTransId="{AAFDFDE9-E9F5-4B62-B3A3-1EE964806B91}"/>
    <dgm:cxn modelId="{FCE92A0F-69CC-413F-AD54-6F3C820FF96E}" type="presOf" srcId="{17101278-B570-4FE0-82E3-480037571700}" destId="{15AFF721-B09C-4AEE-8C4B-10D2353500C7}" srcOrd="0" destOrd="0" presId="urn:microsoft.com/office/officeart/2005/8/layout/radial5"/>
    <dgm:cxn modelId="{4D5A0D84-8BB7-46AA-9AAA-C8B701B62EE3}" type="presOf" srcId="{23C17E86-4979-4F94-B5E6-C9F2F8716038}" destId="{095DB1D2-5416-476D-AE6F-7CEF34EEBB26}" srcOrd="0" destOrd="0" presId="urn:microsoft.com/office/officeart/2005/8/layout/radial5"/>
    <dgm:cxn modelId="{4C93B70B-E1DD-4874-9FEF-2F487ED87593}" type="presOf" srcId="{6D04ECD5-B4D7-4FFA-9553-D39BE282D694}" destId="{55ABEF72-A859-4CA8-83A6-AC15745B9D99}" srcOrd="1" destOrd="0" presId="urn:microsoft.com/office/officeart/2005/8/layout/radial5"/>
    <dgm:cxn modelId="{60FE2190-3213-4342-A40A-771B4221B7B6}" type="presOf" srcId="{A27AAAAB-C802-4BB4-B436-A5F173F8F27D}" destId="{B494304F-A221-471F-A4FC-9A6D94255CE9}" srcOrd="0" destOrd="0" presId="urn:microsoft.com/office/officeart/2005/8/layout/radial5"/>
    <dgm:cxn modelId="{ACCF07BA-990F-486C-BDE0-628B96F31D36}" type="presOf" srcId="{A63175A5-2F13-4E4C-945D-9B5639A40516}" destId="{367C8EE9-184A-45CC-85A8-559C20C8DE19}" srcOrd="0" destOrd="0" presId="urn:microsoft.com/office/officeart/2005/8/layout/radial5"/>
    <dgm:cxn modelId="{204AFBD1-138D-4F6A-B6DC-EDCAFEAED5BE}" type="presOf" srcId="{C29052BB-673D-4C43-B27A-40F571327C3E}" destId="{60387495-0B5E-4389-9476-3AFFB1E7F36C}" srcOrd="0" destOrd="0" presId="urn:microsoft.com/office/officeart/2005/8/layout/radial5"/>
    <dgm:cxn modelId="{9420096C-AAAA-4F84-A9E7-76AB9B2707B8}" type="presOf" srcId="{A4DB61D1-E315-4519-959C-FFA5F409CA63}" destId="{BE9D4E63-862A-4A22-8D7E-2CE1D7809B1A}" srcOrd="0" destOrd="0" presId="urn:microsoft.com/office/officeart/2005/8/layout/radial5"/>
    <dgm:cxn modelId="{99E18AB7-8F9F-4B1A-AA16-7507AAF98A57}" type="presOf" srcId="{C5BE05CA-19FF-4383-8C1A-D1BC4C95CDEB}" destId="{FF157DCB-0527-4350-A040-AA47F08D079D}" srcOrd="0" destOrd="0" presId="urn:microsoft.com/office/officeart/2005/8/layout/radial5"/>
    <dgm:cxn modelId="{5CBECB92-52AD-4FC2-B76D-4B83CAE7B217}" type="presOf" srcId="{B8C45193-D9D9-4468-BB2B-D70FD2ECF207}" destId="{AA15BB6D-0048-4497-86FF-41B783E7D5F8}" srcOrd="1" destOrd="0" presId="urn:microsoft.com/office/officeart/2005/8/layout/radial5"/>
    <dgm:cxn modelId="{5B82C969-CF8F-4E6F-A4B5-E0B26B22D732}" type="presOf" srcId="{163439FD-69DE-47F9-8755-4736380A53C2}" destId="{2BC89C7E-D5FD-4F07-9DFF-589D99B6D413}" srcOrd="0" destOrd="0" presId="urn:microsoft.com/office/officeart/2005/8/layout/radial5"/>
    <dgm:cxn modelId="{9518A30D-719C-458C-A340-6E3DE5EDCB35}" type="presOf" srcId="{EA06E22E-D6B1-4345-9636-31E497F1FFE0}" destId="{D476C050-9F3B-4F8B-A071-349705F859C8}" srcOrd="1" destOrd="0" presId="urn:microsoft.com/office/officeart/2005/8/layout/radial5"/>
    <dgm:cxn modelId="{AFF79156-BB9E-4BB9-97E4-DAB3F0EB8E86}" type="presOf" srcId="{6D04ECD5-B4D7-4FFA-9553-D39BE282D694}" destId="{FA3160B4-7E5B-4716-AE63-59E36BBFEFAF}" srcOrd="0" destOrd="0" presId="urn:microsoft.com/office/officeart/2005/8/layout/radial5"/>
    <dgm:cxn modelId="{8D2AF27D-24C0-4801-9FE7-854D6D46F3B5}" srcId="{A81E7681-8F8A-4DA1-B13F-28EF57786D92}" destId="{163439FD-69DE-47F9-8755-4736380A53C2}" srcOrd="0" destOrd="0" parTransId="{C5BE05CA-19FF-4383-8C1A-D1BC4C95CDEB}" sibTransId="{C21A860F-6A15-4765-B2DA-CC81B4A95FBD}"/>
    <dgm:cxn modelId="{7180BC80-2B81-4516-A58A-7A241DD45835}" srcId="{A81E7681-8F8A-4DA1-B13F-28EF57786D92}" destId="{A27AAAAB-C802-4BB4-B436-A5F173F8F27D}" srcOrd="5" destOrd="0" parTransId="{EA06E22E-D6B1-4345-9636-31E497F1FFE0}" sibTransId="{E4FBA423-6B03-433C-8918-37725669BEB6}"/>
    <dgm:cxn modelId="{1B1A305D-B9B7-4C4B-B545-19274B3CFFB7}" type="presOf" srcId="{BAC7ADB0-5CCD-4DD5-9D41-4CEA2E53DB63}" destId="{856D7BA0-C175-4DA2-884B-E8211F76A060}" srcOrd="0" destOrd="0" presId="urn:microsoft.com/office/officeart/2005/8/layout/radial5"/>
    <dgm:cxn modelId="{9F91055A-2969-41C7-A959-CBD83025B629}" type="presOf" srcId="{B8C45193-D9D9-4468-BB2B-D70FD2ECF207}" destId="{9E24CF56-2A58-4B47-9E94-FAFB870F0478}" srcOrd="0" destOrd="0" presId="urn:microsoft.com/office/officeart/2005/8/layout/radial5"/>
    <dgm:cxn modelId="{D6CF97C2-94D2-45A5-8812-AFE3E9EA4AAC}" type="presOf" srcId="{17101278-B570-4FE0-82E3-480037571700}" destId="{2459DB56-CFF2-4180-ADCF-77C7F0517DF3}" srcOrd="1" destOrd="0" presId="urn:microsoft.com/office/officeart/2005/8/layout/radial5"/>
    <dgm:cxn modelId="{19C8EBDF-8525-467C-BD59-DE64812B26BD}" type="presOf" srcId="{1CEEB1E0-60BD-40EA-A28A-32FB0C064E96}" destId="{5402C7F7-6006-43E2-BC24-BEBB8D90C49B}" srcOrd="1" destOrd="0" presId="urn:microsoft.com/office/officeart/2005/8/layout/radial5"/>
    <dgm:cxn modelId="{F7F3CE83-E826-4DED-BBCF-C51028F308DD}" type="presOf" srcId="{FD1FB7F3-EDF7-4F57-A1C7-C8976E2481A2}" destId="{88D4A47A-AA63-45AB-9E4A-A97571C81FD9}" srcOrd="1" destOrd="0" presId="urn:microsoft.com/office/officeart/2005/8/layout/radial5"/>
    <dgm:cxn modelId="{BD7C1583-E98D-48A2-8095-6DCF6A9028F1}" type="presOf" srcId="{3BB022AC-7246-4DF3-B823-7C4790572176}" destId="{2E679873-1930-4576-B247-A3E3B3C845AD}" srcOrd="0" destOrd="0" presId="urn:microsoft.com/office/officeart/2005/8/layout/radial5"/>
    <dgm:cxn modelId="{31ACC874-133D-4EE1-BBE5-48EFADD02027}" srcId="{A81E7681-8F8A-4DA1-B13F-28EF57786D92}" destId="{A4DB61D1-E315-4519-959C-FFA5F409CA63}" srcOrd="7" destOrd="0" parTransId="{8F997215-3D95-4AF5-8171-897D744F884A}" sibTransId="{FD9FFFC2-D1A0-4A5F-B855-308AAA22594A}"/>
    <dgm:cxn modelId="{DF86FDAF-20D4-411F-B9CC-0DC8CC7A5EA0}" type="presOf" srcId="{EA06E22E-D6B1-4345-9636-31E497F1FFE0}" destId="{1DF36920-FDDE-410E-B533-039B5015F576}" srcOrd="0" destOrd="0" presId="urn:microsoft.com/office/officeart/2005/8/layout/radial5"/>
    <dgm:cxn modelId="{56F8DD86-FD95-4B80-989F-BEAE5084C8D6}" type="presOf" srcId="{C5BE05CA-19FF-4383-8C1A-D1BC4C95CDEB}" destId="{FC3CA7F2-14E2-4A0A-83C3-9F9C804F5243}" srcOrd="1" destOrd="0" presId="urn:microsoft.com/office/officeart/2005/8/layout/radial5"/>
    <dgm:cxn modelId="{43EF958E-56CD-44CF-A6E7-60891ED5A329}" type="presOf" srcId="{6B8C4AA3-342C-4B4B-822B-D51E897BB962}" destId="{81FD61A9-B89C-4ECA-9927-CCED6AE0DD16}" srcOrd="0" destOrd="0" presId="urn:microsoft.com/office/officeart/2005/8/layout/radial5"/>
    <dgm:cxn modelId="{730C1E13-DC50-437A-AA89-45EC8BF739DA}" type="presOf" srcId="{BAC7ADB0-5CCD-4DD5-9D41-4CEA2E53DB63}" destId="{65341EFB-82EB-46BF-8280-8B4EDD554D5C}" srcOrd="1" destOrd="0" presId="urn:microsoft.com/office/officeart/2005/8/layout/radial5"/>
    <dgm:cxn modelId="{6887834A-F823-4B0A-A9AC-B9B90BFF9918}" type="presOf" srcId="{8F997215-3D95-4AF5-8171-897D744F884A}" destId="{BB61B9CA-86C3-41C7-8B50-CDDA54A32BF1}" srcOrd="0" destOrd="0" presId="urn:microsoft.com/office/officeart/2005/8/layout/radial5"/>
    <dgm:cxn modelId="{D8862411-2B39-484C-B339-A35149AA554D}" type="presOf" srcId="{AB58D64B-1273-428E-90F8-2541206D673C}" destId="{7282860F-79C2-470B-9C25-76EEA9324AF8}" srcOrd="0" destOrd="0" presId="urn:microsoft.com/office/officeart/2005/8/layout/radial5"/>
    <dgm:cxn modelId="{D7DBD617-5843-48E0-99F5-A2CF89D2571D}" type="presParOf" srcId="{7282860F-79C2-470B-9C25-76EEA9324AF8}" destId="{2F8B37D1-B92A-496A-97C0-E063BD25BDEC}" srcOrd="0" destOrd="0" presId="urn:microsoft.com/office/officeart/2005/8/layout/radial5"/>
    <dgm:cxn modelId="{77FC9865-0235-4691-A646-A8A6DA51DED1}" type="presParOf" srcId="{7282860F-79C2-470B-9C25-76EEA9324AF8}" destId="{FF157DCB-0527-4350-A040-AA47F08D079D}" srcOrd="1" destOrd="0" presId="urn:microsoft.com/office/officeart/2005/8/layout/radial5"/>
    <dgm:cxn modelId="{B0E0D6B1-C37A-40B4-8700-790781F259C7}" type="presParOf" srcId="{FF157DCB-0527-4350-A040-AA47F08D079D}" destId="{FC3CA7F2-14E2-4A0A-83C3-9F9C804F5243}" srcOrd="0" destOrd="0" presId="urn:microsoft.com/office/officeart/2005/8/layout/radial5"/>
    <dgm:cxn modelId="{66E1F625-5437-4584-AD56-0A8AFD790E19}" type="presParOf" srcId="{7282860F-79C2-470B-9C25-76EEA9324AF8}" destId="{2BC89C7E-D5FD-4F07-9DFF-589D99B6D413}" srcOrd="2" destOrd="0" presId="urn:microsoft.com/office/officeart/2005/8/layout/radial5"/>
    <dgm:cxn modelId="{4CC43CF8-2B4B-491D-BA0A-831047FDAA35}" type="presParOf" srcId="{7282860F-79C2-470B-9C25-76EEA9324AF8}" destId="{856D7BA0-C175-4DA2-884B-E8211F76A060}" srcOrd="3" destOrd="0" presId="urn:microsoft.com/office/officeart/2005/8/layout/radial5"/>
    <dgm:cxn modelId="{F2FE9F35-57ED-4A7A-87BA-C4C44073ADD8}" type="presParOf" srcId="{856D7BA0-C175-4DA2-884B-E8211F76A060}" destId="{65341EFB-82EB-46BF-8280-8B4EDD554D5C}" srcOrd="0" destOrd="0" presId="urn:microsoft.com/office/officeart/2005/8/layout/radial5"/>
    <dgm:cxn modelId="{7B99E54C-C90E-47FB-901B-6C2FBE15D41E}" type="presParOf" srcId="{7282860F-79C2-470B-9C25-76EEA9324AF8}" destId="{095DB1D2-5416-476D-AE6F-7CEF34EEBB26}" srcOrd="4" destOrd="0" presId="urn:microsoft.com/office/officeart/2005/8/layout/radial5"/>
    <dgm:cxn modelId="{ACA56959-5747-4A24-96B4-204CF544CFEA}" type="presParOf" srcId="{7282860F-79C2-470B-9C25-76EEA9324AF8}" destId="{FA3160B4-7E5B-4716-AE63-59E36BBFEFAF}" srcOrd="5" destOrd="0" presId="urn:microsoft.com/office/officeart/2005/8/layout/radial5"/>
    <dgm:cxn modelId="{0DAB4EDE-A6F3-4E99-A1F3-82B89C88B0C2}" type="presParOf" srcId="{FA3160B4-7E5B-4716-AE63-59E36BBFEFAF}" destId="{55ABEF72-A859-4CA8-83A6-AC15745B9D99}" srcOrd="0" destOrd="0" presId="urn:microsoft.com/office/officeart/2005/8/layout/radial5"/>
    <dgm:cxn modelId="{B73EBC2D-C6E0-44B3-A1E6-130B1411E188}" type="presParOf" srcId="{7282860F-79C2-470B-9C25-76EEA9324AF8}" destId="{60387495-0B5E-4389-9476-3AFFB1E7F36C}" srcOrd="6" destOrd="0" presId="urn:microsoft.com/office/officeart/2005/8/layout/radial5"/>
    <dgm:cxn modelId="{532FC891-666D-4CA9-B35E-0ED3CE68AEA5}" type="presParOf" srcId="{7282860F-79C2-470B-9C25-76EEA9324AF8}" destId="{9E24CF56-2A58-4B47-9E94-FAFB870F0478}" srcOrd="7" destOrd="0" presId="urn:microsoft.com/office/officeart/2005/8/layout/radial5"/>
    <dgm:cxn modelId="{722E45E1-0FA7-41C9-B3D2-44B557E9576F}" type="presParOf" srcId="{9E24CF56-2A58-4B47-9E94-FAFB870F0478}" destId="{AA15BB6D-0048-4497-86FF-41B783E7D5F8}" srcOrd="0" destOrd="0" presId="urn:microsoft.com/office/officeart/2005/8/layout/radial5"/>
    <dgm:cxn modelId="{AE616A9D-5F0D-43B2-8770-B023B26FA60E}" type="presParOf" srcId="{7282860F-79C2-470B-9C25-76EEA9324AF8}" destId="{81FD61A9-B89C-4ECA-9927-CCED6AE0DD16}" srcOrd="8" destOrd="0" presId="urn:microsoft.com/office/officeart/2005/8/layout/radial5"/>
    <dgm:cxn modelId="{271F6850-783C-4E38-A343-3144FCD81BDF}" type="presParOf" srcId="{7282860F-79C2-470B-9C25-76EEA9324AF8}" destId="{E8D2594F-B649-4922-A49F-40AC3C4CDFB6}" srcOrd="9" destOrd="0" presId="urn:microsoft.com/office/officeart/2005/8/layout/radial5"/>
    <dgm:cxn modelId="{57164A00-02D9-4C40-B404-C4BAD880B229}" type="presParOf" srcId="{E8D2594F-B649-4922-A49F-40AC3C4CDFB6}" destId="{88D4A47A-AA63-45AB-9E4A-A97571C81FD9}" srcOrd="0" destOrd="0" presId="urn:microsoft.com/office/officeart/2005/8/layout/radial5"/>
    <dgm:cxn modelId="{61F85A48-27E1-4A5A-940D-D26D41ADB325}" type="presParOf" srcId="{7282860F-79C2-470B-9C25-76EEA9324AF8}" destId="{C692CE55-1E91-4621-89A5-FCBE7857094D}" srcOrd="10" destOrd="0" presId="urn:microsoft.com/office/officeart/2005/8/layout/radial5"/>
    <dgm:cxn modelId="{DF7A03A4-5CCB-4448-8A81-EDE886F762FE}" type="presParOf" srcId="{7282860F-79C2-470B-9C25-76EEA9324AF8}" destId="{1DF36920-FDDE-410E-B533-039B5015F576}" srcOrd="11" destOrd="0" presId="urn:microsoft.com/office/officeart/2005/8/layout/radial5"/>
    <dgm:cxn modelId="{E82D500E-ACB5-4D9E-BCC9-6249325835D9}" type="presParOf" srcId="{1DF36920-FDDE-410E-B533-039B5015F576}" destId="{D476C050-9F3B-4F8B-A071-349705F859C8}" srcOrd="0" destOrd="0" presId="urn:microsoft.com/office/officeart/2005/8/layout/radial5"/>
    <dgm:cxn modelId="{B2332C08-81A7-475E-99A1-AEDA539A86E1}" type="presParOf" srcId="{7282860F-79C2-470B-9C25-76EEA9324AF8}" destId="{B494304F-A221-471F-A4FC-9A6D94255CE9}" srcOrd="12" destOrd="0" presId="urn:microsoft.com/office/officeart/2005/8/layout/radial5"/>
    <dgm:cxn modelId="{A1786CB4-9C65-42C3-8D88-A76733813491}" type="presParOf" srcId="{7282860F-79C2-470B-9C25-76EEA9324AF8}" destId="{15AFF721-B09C-4AEE-8C4B-10D2353500C7}" srcOrd="13" destOrd="0" presId="urn:microsoft.com/office/officeart/2005/8/layout/radial5"/>
    <dgm:cxn modelId="{E3DCB4FF-8953-49F7-97BF-DA900F3CD040}" type="presParOf" srcId="{15AFF721-B09C-4AEE-8C4B-10D2353500C7}" destId="{2459DB56-CFF2-4180-ADCF-77C7F0517DF3}" srcOrd="0" destOrd="0" presId="urn:microsoft.com/office/officeart/2005/8/layout/radial5"/>
    <dgm:cxn modelId="{51F5DCC2-2F46-4858-AF5E-0B8DB49A77DE}" type="presParOf" srcId="{7282860F-79C2-470B-9C25-76EEA9324AF8}" destId="{367C8EE9-184A-45CC-85A8-559C20C8DE19}" srcOrd="14" destOrd="0" presId="urn:microsoft.com/office/officeart/2005/8/layout/radial5"/>
    <dgm:cxn modelId="{30695DF6-4F33-476D-A2B5-F5DF82A0A01C}" type="presParOf" srcId="{7282860F-79C2-470B-9C25-76EEA9324AF8}" destId="{BB61B9CA-86C3-41C7-8B50-CDDA54A32BF1}" srcOrd="15" destOrd="0" presId="urn:microsoft.com/office/officeart/2005/8/layout/radial5"/>
    <dgm:cxn modelId="{732B6D54-C359-4576-9EB7-8AF386355A5B}" type="presParOf" srcId="{BB61B9CA-86C3-41C7-8B50-CDDA54A32BF1}" destId="{7FF157A6-DA72-4C46-ACAF-D0190AEFA60B}" srcOrd="0" destOrd="0" presId="urn:microsoft.com/office/officeart/2005/8/layout/radial5"/>
    <dgm:cxn modelId="{DEEC62DE-9BE7-43BD-BFA0-9F08EBEDDB7D}" type="presParOf" srcId="{7282860F-79C2-470B-9C25-76EEA9324AF8}" destId="{BE9D4E63-862A-4A22-8D7E-2CE1D7809B1A}" srcOrd="16" destOrd="0" presId="urn:microsoft.com/office/officeart/2005/8/layout/radial5"/>
    <dgm:cxn modelId="{970D3BB4-F410-4381-B4AD-A765C2B0952A}" type="presParOf" srcId="{7282860F-79C2-470B-9C25-76EEA9324AF8}" destId="{2BE60CD9-1600-4625-9D3B-951E4CDAB16E}" srcOrd="17" destOrd="0" presId="urn:microsoft.com/office/officeart/2005/8/layout/radial5"/>
    <dgm:cxn modelId="{0E4FE839-072C-471D-B3E3-DD121C1804E5}" type="presParOf" srcId="{2BE60CD9-1600-4625-9D3B-951E4CDAB16E}" destId="{5402C7F7-6006-43E2-BC24-BEBB8D90C49B}" srcOrd="0" destOrd="0" presId="urn:microsoft.com/office/officeart/2005/8/layout/radial5"/>
    <dgm:cxn modelId="{FA3D0C63-7C30-4D29-9283-2630D953BDC3}" type="presParOf" srcId="{7282860F-79C2-470B-9C25-76EEA9324AF8}" destId="{2E679873-1930-4576-B247-A3E3B3C845AD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8B37D1-B92A-496A-97C0-E063BD25BDEC}">
      <dsp:nvSpPr>
        <dsp:cNvPr id="0" name=""/>
        <dsp:cNvSpPr/>
      </dsp:nvSpPr>
      <dsp:spPr>
        <a:xfrm>
          <a:off x="3007063" y="1806359"/>
          <a:ext cx="1679247" cy="836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mbria" pitchFamily="18" charset="0"/>
            </a:rPr>
            <a:t>NRHM, Haryana</a:t>
          </a:r>
          <a:endParaRPr lang="en-IN" sz="1800" b="1" kern="1200" dirty="0">
            <a:latin typeface="Cambria" pitchFamily="18" charset="0"/>
          </a:endParaRPr>
        </a:p>
      </dsp:txBody>
      <dsp:txXfrm>
        <a:off x="3007063" y="1806359"/>
        <a:ext cx="1679247" cy="836153"/>
      </dsp:txXfrm>
    </dsp:sp>
    <dsp:sp modelId="{FF157DCB-0527-4350-A040-AA47F08D079D}">
      <dsp:nvSpPr>
        <dsp:cNvPr id="0" name=""/>
        <dsp:cNvSpPr/>
      </dsp:nvSpPr>
      <dsp:spPr>
        <a:xfrm rot="16200000">
          <a:off x="3650224" y="1251567"/>
          <a:ext cx="392925" cy="39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b="1" kern="1200">
            <a:latin typeface="Cambria" pitchFamily="18" charset="0"/>
          </a:endParaRPr>
        </a:p>
      </dsp:txBody>
      <dsp:txXfrm rot="16200000">
        <a:off x="3650224" y="1251567"/>
        <a:ext cx="392925" cy="390453"/>
      </dsp:txXfrm>
    </dsp:sp>
    <dsp:sp modelId="{2BC89C7E-D5FD-4F07-9DFF-589D99B6D413}">
      <dsp:nvSpPr>
        <dsp:cNvPr id="0" name=""/>
        <dsp:cNvSpPr/>
      </dsp:nvSpPr>
      <dsp:spPr>
        <a:xfrm>
          <a:off x="3387329" y="146274"/>
          <a:ext cx="918715" cy="9187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mbria" pitchFamily="18" charset="0"/>
            </a:rPr>
            <a:t>PGIMS, Rohtak</a:t>
          </a:r>
          <a:endParaRPr lang="en-IN" sz="1400" b="1" kern="1200" dirty="0">
            <a:latin typeface="Cambria" pitchFamily="18" charset="0"/>
          </a:endParaRPr>
        </a:p>
      </dsp:txBody>
      <dsp:txXfrm>
        <a:off x="3387329" y="146274"/>
        <a:ext cx="918715" cy="918715"/>
      </dsp:txXfrm>
    </dsp:sp>
    <dsp:sp modelId="{856D7BA0-C175-4DA2-884B-E8211F76A060}">
      <dsp:nvSpPr>
        <dsp:cNvPr id="0" name=""/>
        <dsp:cNvSpPr/>
      </dsp:nvSpPr>
      <dsp:spPr>
        <a:xfrm rot="18833532">
          <a:off x="4256418" y="1421666"/>
          <a:ext cx="349522" cy="39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b="1" kern="1200">
            <a:latin typeface="Cambria" pitchFamily="18" charset="0"/>
          </a:endParaRPr>
        </a:p>
      </dsp:txBody>
      <dsp:txXfrm rot="18833532">
        <a:off x="4256418" y="1421666"/>
        <a:ext cx="349522" cy="390453"/>
      </dsp:txXfrm>
    </dsp:sp>
    <dsp:sp modelId="{095DB1D2-5416-476D-AE6F-7CEF34EEBB26}">
      <dsp:nvSpPr>
        <dsp:cNvPr id="0" name=""/>
        <dsp:cNvSpPr/>
      </dsp:nvSpPr>
      <dsp:spPr>
        <a:xfrm>
          <a:off x="4329861" y="522445"/>
          <a:ext cx="1424623" cy="9187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mbria" pitchFamily="18" charset="0"/>
            </a:rPr>
            <a:t>PGIMER, Chandigarh</a:t>
          </a:r>
          <a:endParaRPr lang="en-IN" sz="1400" b="1" kern="1200" dirty="0">
            <a:latin typeface="Cambria" pitchFamily="18" charset="0"/>
          </a:endParaRPr>
        </a:p>
      </dsp:txBody>
      <dsp:txXfrm>
        <a:off x="4329861" y="522445"/>
        <a:ext cx="1424623" cy="918715"/>
      </dsp:txXfrm>
    </dsp:sp>
    <dsp:sp modelId="{FA3160B4-7E5B-4716-AE63-59E36BBFEFAF}">
      <dsp:nvSpPr>
        <dsp:cNvPr id="0" name=""/>
        <dsp:cNvSpPr/>
      </dsp:nvSpPr>
      <dsp:spPr>
        <a:xfrm rot="21000000">
          <a:off x="4722442" y="1856266"/>
          <a:ext cx="210101" cy="39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b="1" kern="1200">
            <a:latin typeface="Cambria" pitchFamily="18" charset="0"/>
          </a:endParaRPr>
        </a:p>
      </dsp:txBody>
      <dsp:txXfrm rot="21000000">
        <a:off x="4722442" y="1856266"/>
        <a:ext cx="210101" cy="390453"/>
      </dsp:txXfrm>
    </dsp:sp>
    <dsp:sp modelId="{60387495-0B5E-4389-9476-3AFFB1E7F36C}">
      <dsp:nvSpPr>
        <dsp:cNvPr id="0" name=""/>
        <dsp:cNvSpPr/>
      </dsp:nvSpPr>
      <dsp:spPr>
        <a:xfrm>
          <a:off x="5016525" y="1461384"/>
          <a:ext cx="1104993" cy="9187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mbria" pitchFamily="18" charset="0"/>
              <a:cs typeface="Arial" pitchFamily="34" charset="0"/>
            </a:rPr>
            <a:t>USAID- MCHIP</a:t>
          </a:r>
          <a:endParaRPr lang="en-IN" sz="1400" b="1" kern="1200" dirty="0">
            <a:latin typeface="Cambria" pitchFamily="18" charset="0"/>
          </a:endParaRPr>
        </a:p>
      </dsp:txBody>
      <dsp:txXfrm>
        <a:off x="5016525" y="1461384"/>
        <a:ext cx="1104993" cy="918715"/>
      </dsp:txXfrm>
    </dsp:sp>
    <dsp:sp modelId="{9E24CF56-2A58-4B47-9E94-FAFB870F0478}">
      <dsp:nvSpPr>
        <dsp:cNvPr id="0" name=""/>
        <dsp:cNvSpPr/>
      </dsp:nvSpPr>
      <dsp:spPr>
        <a:xfrm rot="1800000">
          <a:off x="4484447" y="2485650"/>
          <a:ext cx="305640" cy="39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b="1" kern="1200">
            <a:latin typeface="Cambria" pitchFamily="18" charset="0"/>
          </a:endParaRPr>
        </a:p>
      </dsp:txBody>
      <dsp:txXfrm rot="1800000">
        <a:off x="4484447" y="2485650"/>
        <a:ext cx="305640" cy="390453"/>
      </dsp:txXfrm>
    </dsp:sp>
    <dsp:sp modelId="{81FD61A9-B89C-4ECA-9927-CCED6AE0DD16}">
      <dsp:nvSpPr>
        <dsp:cNvPr id="0" name=""/>
        <dsp:cNvSpPr/>
      </dsp:nvSpPr>
      <dsp:spPr>
        <a:xfrm>
          <a:off x="4784817" y="2639530"/>
          <a:ext cx="1152932" cy="9187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mbria" pitchFamily="18" charset="0"/>
              <a:cs typeface="Arial" pitchFamily="34" charset="0"/>
            </a:rPr>
            <a:t>NIPI- UNOPS</a:t>
          </a:r>
        </a:p>
      </dsp:txBody>
      <dsp:txXfrm>
        <a:off x="4784817" y="2639530"/>
        <a:ext cx="1152932" cy="918715"/>
      </dsp:txXfrm>
    </dsp:sp>
    <dsp:sp modelId="{E8D2594F-B649-4922-A49F-40AC3C4CDFB6}">
      <dsp:nvSpPr>
        <dsp:cNvPr id="0" name=""/>
        <dsp:cNvSpPr/>
      </dsp:nvSpPr>
      <dsp:spPr>
        <a:xfrm rot="4200000">
          <a:off x="3911988" y="2828779"/>
          <a:ext cx="451438" cy="39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b="1" kern="1200">
            <a:latin typeface="Cambria" pitchFamily="18" charset="0"/>
          </a:endParaRPr>
        </a:p>
      </dsp:txBody>
      <dsp:txXfrm rot="4200000">
        <a:off x="3911988" y="2828779"/>
        <a:ext cx="451438" cy="390453"/>
      </dsp:txXfrm>
    </dsp:sp>
    <dsp:sp modelId="{C692CE55-1E91-4621-89A5-FCBE7857094D}">
      <dsp:nvSpPr>
        <dsp:cNvPr id="0" name=""/>
        <dsp:cNvSpPr/>
      </dsp:nvSpPr>
      <dsp:spPr>
        <a:xfrm>
          <a:off x="3985490" y="3408511"/>
          <a:ext cx="918715" cy="9187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mbria" pitchFamily="18" charset="0"/>
              <a:cs typeface="Arial" pitchFamily="34" charset="0"/>
            </a:rPr>
            <a:t>WHO-NPSP</a:t>
          </a:r>
        </a:p>
      </dsp:txBody>
      <dsp:txXfrm>
        <a:off x="3985490" y="3408511"/>
        <a:ext cx="918715" cy="918715"/>
      </dsp:txXfrm>
    </dsp:sp>
    <dsp:sp modelId="{1DF36920-FDDE-410E-B533-039B5015F576}">
      <dsp:nvSpPr>
        <dsp:cNvPr id="0" name=""/>
        <dsp:cNvSpPr/>
      </dsp:nvSpPr>
      <dsp:spPr>
        <a:xfrm rot="6600000">
          <a:off x="3335119" y="2823310"/>
          <a:ext cx="445078" cy="39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b="1" kern="1200">
            <a:latin typeface="Cambria" pitchFamily="18" charset="0"/>
          </a:endParaRPr>
        </a:p>
      </dsp:txBody>
      <dsp:txXfrm rot="6600000">
        <a:off x="3335119" y="2823310"/>
        <a:ext cx="445078" cy="390453"/>
      </dsp:txXfrm>
    </dsp:sp>
    <dsp:sp modelId="{B494304F-A221-471F-A4FC-9A6D94255CE9}">
      <dsp:nvSpPr>
        <dsp:cNvPr id="0" name=""/>
        <dsp:cNvSpPr/>
      </dsp:nvSpPr>
      <dsp:spPr>
        <a:xfrm>
          <a:off x="2640227" y="3408511"/>
          <a:ext cx="1216599" cy="9187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mbria" pitchFamily="18" charset="0"/>
              <a:cs typeface="Arial" pitchFamily="34" charset="0"/>
            </a:rPr>
            <a:t>JHPIEGO</a:t>
          </a:r>
        </a:p>
      </dsp:txBody>
      <dsp:txXfrm>
        <a:off x="2640227" y="3408511"/>
        <a:ext cx="1216599" cy="918715"/>
      </dsp:txXfrm>
    </dsp:sp>
    <dsp:sp modelId="{15AFF721-B09C-4AEE-8C4B-10D2353500C7}">
      <dsp:nvSpPr>
        <dsp:cNvPr id="0" name=""/>
        <dsp:cNvSpPr/>
      </dsp:nvSpPr>
      <dsp:spPr>
        <a:xfrm rot="9000000">
          <a:off x="2909754" y="2483361"/>
          <a:ext cx="300636" cy="39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b="1" kern="1200">
            <a:latin typeface="Cambria" pitchFamily="18" charset="0"/>
          </a:endParaRPr>
        </a:p>
      </dsp:txBody>
      <dsp:txXfrm rot="9000000">
        <a:off x="2909754" y="2483361"/>
        <a:ext cx="300636" cy="390453"/>
      </dsp:txXfrm>
    </dsp:sp>
    <dsp:sp modelId="{367C8EE9-184A-45CC-85A8-559C20C8DE19}">
      <dsp:nvSpPr>
        <dsp:cNvPr id="0" name=""/>
        <dsp:cNvSpPr/>
      </dsp:nvSpPr>
      <dsp:spPr>
        <a:xfrm>
          <a:off x="1740011" y="2639530"/>
          <a:ext cx="1184159" cy="9187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mbria" pitchFamily="18" charset="0"/>
              <a:cs typeface="Arial" pitchFamily="34" charset="0"/>
            </a:rPr>
            <a:t>IAP</a:t>
          </a:r>
          <a:endParaRPr lang="en-IN" sz="1400" b="1" kern="1200" dirty="0">
            <a:latin typeface="Cambria" pitchFamily="18" charset="0"/>
          </a:endParaRPr>
        </a:p>
      </dsp:txBody>
      <dsp:txXfrm>
        <a:off x="1740011" y="2639530"/>
        <a:ext cx="1184159" cy="918715"/>
      </dsp:txXfrm>
    </dsp:sp>
    <dsp:sp modelId="{BB61B9CA-86C3-41C7-8B50-CDDA54A32BF1}">
      <dsp:nvSpPr>
        <dsp:cNvPr id="0" name=""/>
        <dsp:cNvSpPr/>
      </dsp:nvSpPr>
      <dsp:spPr>
        <a:xfrm rot="11400000">
          <a:off x="2758836" y="1856040"/>
          <a:ext cx="211524" cy="39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b="1" kern="1200">
            <a:latin typeface="Cambria" pitchFamily="18" charset="0"/>
          </a:endParaRPr>
        </a:p>
      </dsp:txBody>
      <dsp:txXfrm rot="11400000">
        <a:off x="2758836" y="1856040"/>
        <a:ext cx="211524" cy="390453"/>
      </dsp:txXfrm>
    </dsp:sp>
    <dsp:sp modelId="{BE9D4E63-862A-4A22-8D7E-2CE1D7809B1A}">
      <dsp:nvSpPr>
        <dsp:cNvPr id="0" name=""/>
        <dsp:cNvSpPr/>
      </dsp:nvSpPr>
      <dsp:spPr>
        <a:xfrm>
          <a:off x="1574680" y="1461384"/>
          <a:ext cx="1099343" cy="9187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mbria" pitchFamily="18" charset="0"/>
              <a:cs typeface="Arial" pitchFamily="34" charset="0"/>
            </a:rPr>
            <a:t>NNF</a:t>
          </a:r>
        </a:p>
      </dsp:txBody>
      <dsp:txXfrm>
        <a:off x="1574680" y="1461384"/>
        <a:ext cx="1099343" cy="918715"/>
      </dsp:txXfrm>
    </dsp:sp>
    <dsp:sp modelId="{2BE60CD9-1600-4625-9D3B-951E4CDAB16E}">
      <dsp:nvSpPr>
        <dsp:cNvPr id="0" name=""/>
        <dsp:cNvSpPr/>
      </dsp:nvSpPr>
      <dsp:spPr>
        <a:xfrm rot="13800000">
          <a:off x="3108580" y="1376491"/>
          <a:ext cx="380823" cy="39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b="1" kern="1200">
            <a:latin typeface="Cambria" pitchFamily="18" charset="0"/>
          </a:endParaRPr>
        </a:p>
      </dsp:txBody>
      <dsp:txXfrm rot="13800000">
        <a:off x="3108580" y="1376491"/>
        <a:ext cx="380823" cy="390453"/>
      </dsp:txXfrm>
    </dsp:sp>
    <dsp:sp modelId="{2E679873-1930-4576-B247-A3E3B3C845AD}">
      <dsp:nvSpPr>
        <dsp:cNvPr id="0" name=""/>
        <dsp:cNvSpPr/>
      </dsp:nvSpPr>
      <dsp:spPr>
        <a:xfrm>
          <a:off x="2013696" y="425339"/>
          <a:ext cx="1417632" cy="9187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mbria" pitchFamily="18" charset="0"/>
              <a:cs typeface="Arial" pitchFamily="34" charset="0"/>
            </a:rPr>
            <a:t>SWACH</a:t>
          </a:r>
        </a:p>
      </dsp:txBody>
      <dsp:txXfrm>
        <a:off x="2013696" y="425339"/>
        <a:ext cx="1417632" cy="918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0.00556</cdr:x>
      <cdr:y>0.02099</cdr:y>
    </cdr:from>
    <cdr:to>
      <cdr:x>0.15556</cdr:x>
      <cdr:y>0.18395</cdr:y>
    </cdr:to>
    <cdr:pic>
      <cdr:nvPicPr>
        <cdr:cNvPr id="2" name="Picture 1" descr="C:\Users\admin\Pictures\NRHMLOGO.gif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 b="10444"/>
        <a:stretch xmlns:a="http://schemas.openxmlformats.org/drawingml/2006/main"/>
      </cdr:blipFill>
      <cdr:spPr bwMode="auto">
        <a:xfrm xmlns:a="http://schemas.openxmlformats.org/drawingml/2006/main">
          <a:off x="50800" y="107950"/>
          <a:ext cx="1371600" cy="838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0.86389</cdr:x>
      <cdr:y>0.02099</cdr:y>
    </cdr:from>
    <cdr:to>
      <cdr:x>0.99722</cdr:x>
      <cdr:y>0.19877</cdr:y>
    </cdr:to>
    <cdr:pic>
      <cdr:nvPicPr>
        <cdr:cNvPr id="3" name="Picture 2" descr="C:\Users\Dr Amit Phogat\Downloads\nnfbglogo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99400" y="107950"/>
          <a:ext cx="1219200" cy="91440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0.78505</cdr:x>
      <cdr:y>0.25875</cdr:y>
    </cdr:from>
    <cdr:to>
      <cdr:x>0.95833</cdr:x>
      <cdr:y>0.33283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0800" y="1330890"/>
          <a:ext cx="141287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 smtClean="0"/>
            <a:t>Overall Score = 81</a:t>
          </a:r>
          <a:endParaRPr lang="en-IN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02344-4A8E-44BB-8FD0-6DC5B7827A57}" type="datetimeFigureOut">
              <a:rPr lang="en-IN" smtClean="0"/>
              <a:pPr/>
              <a:t>02-07-2013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73B08-B8AF-447A-93B0-04B07A731F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217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73B08-B8AF-447A-93B0-04B07A731F6A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10" Type="http://schemas.openxmlformats.org/officeDocument/2006/relationships/image" Target="../media/image6.jpe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71550"/>
            <a:ext cx="6553200" cy="1981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tx1"/>
                </a:solidFill>
                <a:latin typeface="Monotype Corsiva" pitchFamily="66" charset="0"/>
              </a:rPr>
              <a:t>Knowledge Partnership For Improved Supervision </a:t>
            </a:r>
            <a:r>
              <a:rPr lang="en-IN" sz="32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en-IN" sz="3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en-IN" sz="3200" b="1" dirty="0" smtClean="0">
                <a:solidFill>
                  <a:schemeClr val="tx1"/>
                </a:solidFill>
                <a:latin typeface="Monotype Corsiva" pitchFamily="66" charset="0"/>
              </a:rPr>
              <a:t>In  </a:t>
            </a:r>
            <a:br>
              <a:rPr lang="en-IN" sz="3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en-IN" sz="3200" b="1" dirty="0" smtClean="0">
                <a:solidFill>
                  <a:schemeClr val="tx1"/>
                </a:solidFill>
                <a:latin typeface="Monotype Corsiva" pitchFamily="66" charset="0"/>
              </a:rPr>
              <a:t>Haryana </a:t>
            </a:r>
            <a:endParaRPr lang="en-IN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3250"/>
            <a:ext cx="6400800" cy="9525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</a:rPr>
              <a:t>Dr. </a:t>
            </a:r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</a:rPr>
              <a:t>Ravi Kant Gupta IRS,</a:t>
            </a:r>
            <a:endParaRPr lang="en-US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</a:rPr>
              <a:t>Director</a:t>
            </a:r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</a:rPr>
              <a:t>, NRHM, Haryana</a:t>
            </a:r>
            <a:endParaRPr lang="en-IN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48150"/>
            <a:ext cx="101013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 Amit Phogat\Download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815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r Amit Phogat\Downloads\MCHIP-Vertical_squ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419350"/>
            <a:ext cx="97038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r Amit Phogat\Downloads\NIPI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76350"/>
            <a:ext cx="990600" cy="76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r Amit Phogat\Downloads\images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76550"/>
            <a:ext cx="106332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r Amit Phogat\Downloads\images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r Amit Phogat\Downloads\nnfbg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48150"/>
            <a:ext cx="101659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r Amit Phogat\Downloads\images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05300"/>
            <a:ext cx="91439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Pictures\NRHMLOGO.gif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0"/>
            <a:ext cx="13228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3790950"/>
            <a:ext cx="1371600" cy="622300"/>
          </a:xfrm>
          <a:prstGeom prst="rect">
            <a:avLst/>
          </a:prstGeom>
        </p:spPr>
      </p:pic>
      <p:pic>
        <p:nvPicPr>
          <p:cNvPr id="15" name="Picture 14" descr="G:\Hry logo.bmp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872" y="7828"/>
            <a:ext cx="1152128" cy="1005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7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9050"/>
            <a:ext cx="6553200" cy="742950"/>
          </a:xfrm>
          <a:solidFill>
            <a:srgbClr val="8EB4E3"/>
          </a:solidFill>
        </p:spPr>
        <p:txBody>
          <a:bodyPr>
            <a:noAutofit/>
          </a:bodyPr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Monotype Corsiva" pitchFamily="66" charset="0"/>
              </a:rPr>
              <a:t>Availability of BP Apparatus &amp; Stethoscope</a:t>
            </a:r>
            <a:endParaRPr lang="en-IN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2381583"/>
              </p:ext>
            </p:extLst>
          </p:nvPr>
        </p:nvGraphicFramePr>
        <p:xfrm>
          <a:off x="685800" y="632023"/>
          <a:ext cx="4724400" cy="447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6679883"/>
              </p:ext>
            </p:extLst>
          </p:nvPr>
        </p:nvGraphicFramePr>
        <p:xfrm>
          <a:off x="4953000" y="285750"/>
          <a:ext cx="41910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Pictures\NRHMLOGO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Graphic spid="5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7150"/>
            <a:ext cx="6400800" cy="762000"/>
          </a:xfrm>
          <a:solidFill>
            <a:srgbClr val="8EB4E3"/>
          </a:solidFill>
        </p:spPr>
        <p:txBody>
          <a:bodyPr>
            <a:noAutofit/>
          </a:bodyPr>
          <a:lstStyle/>
          <a:p>
            <a:pPr algn="ctr"/>
            <a:r>
              <a:rPr lang="en-IN" sz="3600" b="1" i="1" dirty="0" smtClean="0">
                <a:solidFill>
                  <a:schemeClr val="tx1"/>
                </a:solidFill>
                <a:latin typeface="Monotype Corsiva" pitchFamily="66" charset="0"/>
              </a:rPr>
              <a:t> Overall Availability of Equipment</a:t>
            </a:r>
            <a:endParaRPr lang="en-IN" sz="36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1389073"/>
              </p:ext>
            </p:extLst>
          </p:nvPr>
        </p:nvGraphicFramePr>
        <p:xfrm>
          <a:off x="990600" y="819150"/>
          <a:ext cx="8153400" cy="433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/>
          <p:nvPr/>
        </p:nvSpPr>
        <p:spPr>
          <a:xfrm>
            <a:off x="8610600" y="1123950"/>
            <a:ext cx="457200" cy="1752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7086600" y="2876550"/>
            <a:ext cx="16002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Overall improvement from 55% to 80%</a:t>
            </a:r>
            <a:endParaRPr lang="en-IN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14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19050"/>
            <a:ext cx="6705600" cy="742950"/>
          </a:xfrm>
          <a:solidFill>
            <a:srgbClr val="8EB4E3"/>
          </a:solidFill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  <a:latin typeface="Monotype Corsiva" pitchFamily="66" charset="0"/>
              </a:rPr>
              <a:t>Availability of Iron Syrup &amp; Cotrimoxzole</a:t>
            </a:r>
            <a:endParaRPr lang="en-IN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Pictures\NRHMLOGO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2699460"/>
              </p:ext>
            </p:extLst>
          </p:nvPr>
        </p:nvGraphicFramePr>
        <p:xfrm>
          <a:off x="533400" y="819150"/>
          <a:ext cx="5029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5737757"/>
              </p:ext>
            </p:extLst>
          </p:nvPr>
        </p:nvGraphicFramePr>
        <p:xfrm>
          <a:off x="4724400" y="819150"/>
          <a:ext cx="419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239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  <p:bldGraphic spid="9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802992"/>
              </p:ext>
            </p:extLst>
          </p:nvPr>
        </p:nvGraphicFramePr>
        <p:xfrm>
          <a:off x="685800" y="361950"/>
          <a:ext cx="4753406" cy="475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3351160"/>
              </p:ext>
            </p:extLst>
          </p:nvPr>
        </p:nvGraphicFramePr>
        <p:xfrm>
          <a:off x="4644008" y="895350"/>
          <a:ext cx="4499992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447800" y="-19050"/>
            <a:ext cx="6705600" cy="742950"/>
          </a:xfrm>
          <a:prstGeom prst="rect">
            <a:avLst/>
          </a:prstGeom>
          <a:solidFill>
            <a:srgbClr val="8EB4E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latin typeface="Monotype Corsiva" pitchFamily="66" charset="0"/>
              </a:rPr>
              <a:t>Availability of Zinc &amp; ORS</a:t>
            </a:r>
            <a:endParaRPr lang="en-IN" sz="3600" b="1" dirty="0">
              <a:latin typeface="Monotype Corsiva" pitchFamily="66" charset="0"/>
            </a:endParaRPr>
          </a:p>
        </p:txBody>
      </p:sp>
      <p:pic>
        <p:nvPicPr>
          <p:cNvPr id="7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Pictures\NRHMLOGO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336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Graphic spid="4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0945973"/>
              </p:ext>
            </p:extLst>
          </p:nvPr>
        </p:nvGraphicFramePr>
        <p:xfrm>
          <a:off x="5004048" y="742950"/>
          <a:ext cx="4139952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0449786"/>
              </p:ext>
            </p:extLst>
          </p:nvPr>
        </p:nvGraphicFramePr>
        <p:xfrm>
          <a:off x="914399" y="699542"/>
          <a:ext cx="4089649" cy="435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447800" y="-19050"/>
            <a:ext cx="6705600" cy="742950"/>
          </a:xfrm>
          <a:prstGeom prst="rect">
            <a:avLst/>
          </a:prstGeom>
          <a:solidFill>
            <a:srgbClr val="8EB4E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latin typeface="Monotype Corsiva" pitchFamily="66" charset="0"/>
              </a:rPr>
              <a:t>Availability of Vitamin A &amp; </a:t>
            </a:r>
            <a:r>
              <a:rPr lang="en-IN" sz="3200" b="1" dirty="0" err="1" smtClean="0">
                <a:latin typeface="Monotype Corsiva" pitchFamily="66" charset="0"/>
              </a:rPr>
              <a:t>Urostix</a:t>
            </a:r>
            <a:endParaRPr lang="en-IN" sz="3200" b="1" dirty="0" smtClean="0">
              <a:latin typeface="Monotype Corsiva" pitchFamily="66" charset="0"/>
            </a:endParaRPr>
          </a:p>
        </p:txBody>
      </p:sp>
      <p:pic>
        <p:nvPicPr>
          <p:cNvPr id="7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Pictures\NRHMLOGO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52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Graphic spid="4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47800" y="-19050"/>
            <a:ext cx="6705600" cy="742950"/>
          </a:xfrm>
          <a:prstGeom prst="rect">
            <a:avLst/>
          </a:prstGeom>
          <a:solidFill>
            <a:srgbClr val="8EB4E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latin typeface="Monotype Corsiva" pitchFamily="66" charset="0"/>
              </a:rPr>
              <a:t>Overall availability of Drugs</a:t>
            </a:r>
            <a:endParaRPr lang="en-IN" sz="3200" b="1" i="1" dirty="0">
              <a:latin typeface="Monotype Corsiva" pitchFamily="66" charset="0"/>
            </a:endParaRPr>
          </a:p>
        </p:txBody>
      </p:sp>
      <p:pic>
        <p:nvPicPr>
          <p:cNvPr id="7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Pictures\NRHMLOGO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5957631"/>
              </p:ext>
            </p:extLst>
          </p:nvPr>
        </p:nvGraphicFramePr>
        <p:xfrm>
          <a:off x="990600" y="814986"/>
          <a:ext cx="8153400" cy="431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 11"/>
          <p:cNvSpPr/>
          <p:nvPr/>
        </p:nvSpPr>
        <p:spPr>
          <a:xfrm>
            <a:off x="8610600" y="1276350"/>
            <a:ext cx="457200" cy="1600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7086600" y="3181350"/>
            <a:ext cx="16764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Overall improvement from 45% to 80%</a:t>
            </a:r>
            <a:endParaRPr lang="en-I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5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47800" y="-19050"/>
            <a:ext cx="6705600" cy="742950"/>
          </a:xfrm>
          <a:prstGeom prst="rect">
            <a:avLst/>
          </a:prstGeom>
          <a:solidFill>
            <a:srgbClr val="8EB4E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latin typeface="Monotype Corsiva" pitchFamily="66" charset="0"/>
              </a:rPr>
              <a:t>Overall IEC activity observed</a:t>
            </a:r>
            <a:endParaRPr lang="en-IN" sz="3200" b="1" i="1" dirty="0">
              <a:latin typeface="Monotype Corsiva" pitchFamily="66" charset="0"/>
            </a:endParaRPr>
          </a:p>
        </p:txBody>
      </p:sp>
      <p:pic>
        <p:nvPicPr>
          <p:cNvPr id="7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Pictures\NRHMLOGO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7463059"/>
              </p:ext>
            </p:extLst>
          </p:nvPr>
        </p:nvGraphicFramePr>
        <p:xfrm>
          <a:off x="990600" y="819150"/>
          <a:ext cx="81534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al 9"/>
          <p:cNvSpPr/>
          <p:nvPr/>
        </p:nvSpPr>
        <p:spPr>
          <a:xfrm>
            <a:off x="8565776" y="1276350"/>
            <a:ext cx="502024" cy="1905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6629400" y="3105150"/>
            <a:ext cx="1981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Overall improvement from 30% to 70%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6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47800" y="-19050"/>
            <a:ext cx="6705600" cy="742950"/>
          </a:xfrm>
          <a:prstGeom prst="rect">
            <a:avLst/>
          </a:prstGeom>
          <a:solidFill>
            <a:srgbClr val="8EB4E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latin typeface="Monotype Corsiva" pitchFamily="66" charset="0"/>
              </a:rPr>
              <a:t>Overall </a:t>
            </a:r>
            <a:r>
              <a:rPr lang="en-US" sz="2800" b="1" i="1" dirty="0">
                <a:latin typeface="Monotype Corsiva" pitchFamily="66" charset="0"/>
              </a:rPr>
              <a:t>I</a:t>
            </a:r>
            <a:r>
              <a:rPr lang="en-US" sz="2800" b="1" i="1" dirty="0" smtClean="0">
                <a:latin typeface="Monotype Corsiva" pitchFamily="66" charset="0"/>
              </a:rPr>
              <a:t>nfrastructure available (Subcenters)</a:t>
            </a:r>
            <a:endParaRPr lang="en-IN" sz="2800" b="1" i="1" dirty="0">
              <a:latin typeface="Monotype Corsiva" pitchFamily="66" charset="0"/>
            </a:endParaRPr>
          </a:p>
        </p:txBody>
      </p:sp>
      <p:pic>
        <p:nvPicPr>
          <p:cNvPr id="7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Pictures\NRHMLOGO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1963065"/>
              </p:ext>
            </p:extLst>
          </p:nvPr>
        </p:nvGraphicFramePr>
        <p:xfrm>
          <a:off x="990600" y="819151"/>
          <a:ext cx="8153400" cy="428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val 10"/>
          <p:cNvSpPr/>
          <p:nvPr/>
        </p:nvSpPr>
        <p:spPr>
          <a:xfrm>
            <a:off x="8565776" y="1200150"/>
            <a:ext cx="502024" cy="1295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7239000" y="2647950"/>
            <a:ext cx="1828800" cy="809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Overall improvement from 65% to 80%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8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47800" y="-19050"/>
            <a:ext cx="6705600" cy="742950"/>
          </a:xfrm>
          <a:prstGeom prst="rect">
            <a:avLst/>
          </a:prstGeom>
          <a:solidFill>
            <a:srgbClr val="8EB4E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latin typeface="Monotype Corsiva" pitchFamily="66" charset="0"/>
              </a:rPr>
              <a:t>Overall Record keeping(Subcenters)</a:t>
            </a:r>
            <a:endParaRPr lang="en-IN" sz="3200" b="1" i="1" dirty="0">
              <a:latin typeface="Monotype Corsiva" pitchFamily="66" charset="0"/>
            </a:endParaRPr>
          </a:p>
        </p:txBody>
      </p:sp>
      <p:pic>
        <p:nvPicPr>
          <p:cNvPr id="7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Pictures\NRHMLOGO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3493003"/>
              </p:ext>
            </p:extLst>
          </p:nvPr>
        </p:nvGraphicFramePr>
        <p:xfrm>
          <a:off x="990600" y="895350"/>
          <a:ext cx="805399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val 10"/>
          <p:cNvSpPr/>
          <p:nvPr/>
        </p:nvSpPr>
        <p:spPr>
          <a:xfrm>
            <a:off x="8489576" y="1200150"/>
            <a:ext cx="502024" cy="1600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7239000" y="2876550"/>
            <a:ext cx="15240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Overall improvement from 60% to 65%</a:t>
            </a:r>
            <a:endParaRPr lang="en-IN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8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47800" y="-19050"/>
            <a:ext cx="6705600" cy="742950"/>
          </a:xfrm>
          <a:prstGeom prst="rect">
            <a:avLst/>
          </a:prstGeom>
          <a:solidFill>
            <a:srgbClr val="8EB4E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latin typeface="Monotype Corsiva" pitchFamily="66" charset="0"/>
              </a:rPr>
              <a:t>District-wise overall scores </a:t>
            </a:r>
            <a:endParaRPr lang="en-IN" sz="3600" b="1" i="1" dirty="0">
              <a:latin typeface="Monotype Corsiva" pitchFamily="66" charset="0"/>
            </a:endParaRPr>
          </a:p>
        </p:txBody>
      </p:sp>
      <p:pic>
        <p:nvPicPr>
          <p:cNvPr id="7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Pictures\NRHMLOGO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9631541"/>
              </p:ext>
            </p:extLst>
          </p:nvPr>
        </p:nvGraphicFramePr>
        <p:xfrm>
          <a:off x="990600" y="751012"/>
          <a:ext cx="81534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636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Monotype Corsiva" pitchFamily="66" charset="0"/>
              </a:rPr>
              <a:t>          </a:t>
            </a: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Why  partnerships</a:t>
            </a:r>
            <a:endParaRPr lang="en-IN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71551"/>
            <a:ext cx="8077200" cy="4171949"/>
          </a:xfrm>
          <a:ln w="38100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Launch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new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rogrammes on a continuous basis under NRHM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Competitive priorities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various programmes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Different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programmes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varying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stages of maturity– Some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also in evaluation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phase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requiring midcourse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corrections.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Delays occur in launch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actual implementation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programmes due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lack of structured monitoring and supervision.</a:t>
            </a:r>
          </a:p>
        </p:txBody>
      </p:sp>
      <p:pic>
        <p:nvPicPr>
          <p:cNvPr id="5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38100" y="57150"/>
            <a:ext cx="1485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:\Hry logo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19050"/>
            <a:ext cx="1152128" cy="1005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23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-38100"/>
            <a:ext cx="6477000" cy="933450"/>
          </a:xfrm>
          <a:solidFill>
            <a:srgbClr val="8EB4E3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USAID- MCHIP: Immunization</a:t>
            </a:r>
            <a:endParaRPr lang="en-IN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47750"/>
            <a:ext cx="8001000" cy="409575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MCHIP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is Maternal &amp; Child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Integrated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rogram     	(an USAID grantee) </a:t>
            </a:r>
          </a:p>
          <a:p>
            <a:pPr marL="0" indent="0" algn="just"/>
            <a:r>
              <a:rPr lang="en-US" sz="4000" dirty="0" smtClean="0"/>
              <a:t>RAPID </a:t>
            </a:r>
            <a:r>
              <a:rPr lang="en-US" sz="4000" dirty="0" smtClean="0"/>
              <a:t>(Regular Appraisal of Programme implementation</a:t>
            </a:r>
            <a:r>
              <a:rPr lang="en-US" sz="4000" dirty="0" smtClean="0"/>
              <a:t>)    for immunization </a:t>
            </a:r>
          </a:p>
          <a:p>
            <a:pPr algn="just"/>
            <a:r>
              <a:rPr lang="en-US" sz="4000" dirty="0" smtClean="0"/>
              <a:t>MCHIP supports orientation </a:t>
            </a:r>
            <a:r>
              <a:rPr lang="en-US" sz="4000" dirty="0" smtClean="0"/>
              <a:t>workshops, field visits, data analysis and debriefing</a:t>
            </a:r>
            <a:r>
              <a:rPr lang="en-US" sz="4000" dirty="0" smtClean="0"/>
              <a:t>.</a:t>
            </a:r>
            <a:endParaRPr lang="en-US" sz="4000" dirty="0" smtClean="0"/>
          </a:p>
          <a:p>
            <a:pPr algn="just"/>
            <a:r>
              <a:rPr lang="en-US" sz="4000" dirty="0" smtClean="0"/>
              <a:t>Two </a:t>
            </a:r>
            <a:r>
              <a:rPr lang="en-US" sz="4000" dirty="0" smtClean="0"/>
              <a:t>districts directly supervised </a:t>
            </a:r>
            <a:r>
              <a:rPr lang="en-US" sz="4000" dirty="0" smtClean="0"/>
              <a:t>by MCHIP- USAID</a:t>
            </a:r>
          </a:p>
          <a:p>
            <a:pPr algn="just"/>
            <a:r>
              <a:rPr lang="en-US" sz="4000" dirty="0" smtClean="0"/>
              <a:t>9 </a:t>
            </a:r>
            <a:r>
              <a:rPr lang="en-US" sz="4000" dirty="0" smtClean="0"/>
              <a:t>districts  done independently.</a:t>
            </a:r>
          </a:p>
          <a:p>
            <a:pPr algn="just"/>
            <a:r>
              <a:rPr lang="en-US" sz="4000" dirty="0" smtClean="0"/>
              <a:t>Follow up visits done in 4 </a:t>
            </a:r>
            <a:r>
              <a:rPr lang="en-US" sz="4000" dirty="0" smtClean="0"/>
              <a:t>districts (PNP, MWT, PWL, KTL)</a:t>
            </a:r>
            <a:endParaRPr lang="en-US" sz="4000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IN" dirty="0"/>
          </a:p>
        </p:txBody>
      </p:sp>
      <p:pic>
        <p:nvPicPr>
          <p:cNvPr id="5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Dr Amit Phogat\Downloads\MCHIP-Vertical_squ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0" y="-19050"/>
            <a:ext cx="12382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52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71550"/>
            <a:ext cx="4495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0" y="133350"/>
            <a:ext cx="6248400" cy="584775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latin typeface="Monotype Corsiva" pitchFamily="66" charset="0"/>
              </a:rPr>
              <a:t>Round 1 </a:t>
            </a:r>
            <a:r>
              <a:rPr lang="en-IN" sz="3200" b="1" dirty="0" smtClean="0">
                <a:latin typeface="Monotype Corsiva" pitchFamily="66" charset="0"/>
              </a:rPr>
              <a:t>&amp; 2- Mewat </a:t>
            </a:r>
            <a:endParaRPr lang="en-IN" sz="3200" b="1" dirty="0"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71550"/>
            <a:ext cx="4572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admin\Pictures\NRHMLOGO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Dr Amit Phogat\Downloads\MCHIP-Vertical_squa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7150"/>
            <a:ext cx="1238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19150"/>
            <a:ext cx="42672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895350"/>
            <a:ext cx="4800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133350"/>
            <a:ext cx="6172200" cy="584775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latin typeface="Monotype Corsiva" pitchFamily="66" charset="0"/>
              </a:rPr>
              <a:t>  Round </a:t>
            </a:r>
            <a:r>
              <a:rPr lang="en-IN" sz="3200" b="1" dirty="0" smtClean="0">
                <a:latin typeface="Monotype Corsiva" pitchFamily="66" charset="0"/>
              </a:rPr>
              <a:t>1 &amp; 2- Palwal</a:t>
            </a:r>
            <a:endParaRPr lang="en-IN" sz="3200" b="1" dirty="0">
              <a:latin typeface="Monotype Corsiva" pitchFamily="66" charset="0"/>
            </a:endParaRPr>
          </a:p>
        </p:txBody>
      </p:sp>
      <p:pic>
        <p:nvPicPr>
          <p:cNvPr id="6" name="Picture 3" descr="C:\Users\admin\Pictures\NRHMLOGO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Dr Amit Phogat\Downloads\MCHIP-Vertical_squa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7150"/>
            <a:ext cx="1238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USAID- MCHIP: </a:t>
            </a:r>
            <a:r>
              <a:rPr lang="en-US" sz="28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ENBC&amp;R </a:t>
            </a:r>
            <a:br>
              <a:rPr lang="en-US" sz="28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(Essential New Born Care &amp; Resuscitation)</a:t>
            </a:r>
            <a:endParaRPr lang="en-IN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5350"/>
            <a:ext cx="8153400" cy="3962400"/>
          </a:xfrm>
        </p:spPr>
        <p:txBody>
          <a:bodyPr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Facility Readiness Assessment done with support of MCHIP-USAID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Two districts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directly supervised by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MCHIP- USAID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MCHIP-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USAID organized a training visit  to model centers in  Jharkhand.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Technically supported formal training of facility assessors.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Developed the data entry &amp; analysis tool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6  districts are already covered.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Facility wise report of actionable points prepared &amp; shared with districts.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USAID helped in orientation workshops, field visits, data analysis and debriefing.</a:t>
            </a:r>
          </a:p>
        </p:txBody>
      </p:sp>
      <p:pic>
        <p:nvPicPr>
          <p:cNvPr id="5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1"/>
            <a:ext cx="1219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Dr Amit Phogat\Downloads\MCHIP-Vertical_squ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1"/>
            <a:ext cx="1238250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11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7150"/>
            <a:ext cx="6324600" cy="8953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Monotype Corsiva" pitchFamily="66" charset="0"/>
              </a:rPr>
              <a:t>On-site</a:t>
            </a: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demonstration </a:t>
            </a: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b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Read </a:t>
            </a: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&amp; Do </a:t>
            </a:r>
            <a:r>
              <a:rPr lang="en-US" sz="3200" b="1" dirty="0">
                <a:solidFill>
                  <a:schemeClr val="tx1"/>
                </a:solidFill>
                <a:latin typeface="Monotype Corsiva" pitchFamily="66" charset="0"/>
              </a:rPr>
              <a:t>T</a:t>
            </a: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ools</a:t>
            </a:r>
            <a:endParaRPr lang="en-US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1508" name="Picture 4" descr="WP_20130509_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971550"/>
            <a:ext cx="4800601" cy="4171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4" descr="WP_20130509_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6482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Pictures\NRHMLOGO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Dr Amit Phogat\Downloads\MCHIP-Vertical_squa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7150"/>
            <a:ext cx="1238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28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047750"/>
            <a:ext cx="8153400" cy="4059171"/>
          </a:xfrm>
        </p:spPr>
      </p:pic>
      <p:pic>
        <p:nvPicPr>
          <p:cNvPr id="6" name="Picture 3" descr="C:\Users\admin\Pictures\NRHMLOGO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Dr Amit Phogat\Downloads\MCHIP-Vertical_squ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7150"/>
            <a:ext cx="1238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219730"/>
            <a:ext cx="6172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latin typeface="Monotype Corsiva" pitchFamily="66" charset="0"/>
                <a:cs typeface="Arial" pitchFamily="34" charset="0"/>
              </a:rPr>
              <a:t>Facility Readiness Assessment Score- Ambala</a:t>
            </a:r>
            <a:endParaRPr lang="en-IN" sz="2800" b="1" dirty="0"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0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400800" cy="8191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USAID </a:t>
            </a:r>
            <a:r>
              <a:rPr lang="en-US" sz="40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-JHPIEGO</a:t>
            </a:r>
            <a:endParaRPr lang="en-IN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71550"/>
            <a:ext cx="7696200" cy="4038599"/>
          </a:xfrm>
        </p:spPr>
        <p:txBody>
          <a:bodyPr>
            <a:normAutofit/>
          </a:bodyPr>
          <a:lstStyle/>
          <a:p>
            <a:r>
              <a:rPr lang="en-US" dirty="0" smtClean="0"/>
              <a:t>Maternal Health</a:t>
            </a:r>
          </a:p>
          <a:p>
            <a:pPr lvl="1"/>
            <a:r>
              <a:rPr lang="en-US" dirty="0" smtClean="0"/>
              <a:t>Baseline assessment of Health Facilities for:</a:t>
            </a:r>
          </a:p>
          <a:p>
            <a:pPr lvl="2"/>
            <a:r>
              <a:rPr lang="en-US" dirty="0" smtClean="0"/>
              <a:t>Intra Partum Care</a:t>
            </a:r>
          </a:p>
          <a:p>
            <a:pPr lvl="2"/>
            <a:r>
              <a:rPr lang="en-US" dirty="0" smtClean="0"/>
              <a:t>Immediate Post Partum Care</a:t>
            </a:r>
          </a:p>
          <a:p>
            <a:r>
              <a:rPr lang="en-US" dirty="0" smtClean="0"/>
              <a:t>Pre Service Education of Nurses</a:t>
            </a:r>
          </a:p>
          <a:p>
            <a:pPr lvl="1"/>
            <a:r>
              <a:rPr lang="en-US" dirty="0" smtClean="0"/>
              <a:t>Supportive Supervision </a:t>
            </a:r>
          </a:p>
          <a:p>
            <a:pPr lvl="1"/>
            <a:r>
              <a:rPr lang="en-US" dirty="0" smtClean="0"/>
              <a:t>Monitoring &amp; Evaluation</a:t>
            </a:r>
          </a:p>
        </p:txBody>
      </p:sp>
      <p:pic>
        <p:nvPicPr>
          <p:cNvPr id="5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Dr Amit Phogat\Downloads\image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19050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11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19050"/>
            <a:ext cx="63246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Monotype Corsiva" pitchFamily="66" charset="0"/>
              </a:rPr>
              <a:t>Implementation</a:t>
            </a:r>
            <a:endParaRPr lang="en-IN" sz="4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95350"/>
            <a:ext cx="7943088" cy="42481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For the 1</a:t>
            </a:r>
            <a:r>
              <a:rPr lang="en-US" baseline="30000" dirty="0" smtClean="0"/>
              <a:t>st</a:t>
            </a:r>
            <a:r>
              <a:rPr lang="en-US" dirty="0" smtClean="0"/>
              <a:t> phase Delivery points with more than average 30 deliveries/month from 8 Districts were covered for implementation of the standards.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Average Baseline assessment score was 33.5%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Common gaps observed were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Improper method used for infection prevention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Lack of Awareness of the staff in Management of Complications like PPH, Eclampsia, Obstructed </a:t>
            </a:r>
            <a:r>
              <a:rPr lang="en-US" dirty="0" err="1" smtClean="0"/>
              <a:t>Labour</a:t>
            </a:r>
            <a:r>
              <a:rPr lang="en-US" dirty="0" smtClean="0"/>
              <a:t> etc.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Counseling during PNC care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Shortage of staff (MOs, Class IV, Sweeper etc.) at almost all the facilities was major gap in IHR standards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-1905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Users\Dr Amit Phogat\Downloads\image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19050"/>
            <a:ext cx="1295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150"/>
            <a:ext cx="6781800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Overall performance of 8 Districts covered</a:t>
            </a:r>
            <a:endParaRPr lang="en-IN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990600" y="990600"/>
          <a:ext cx="80010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C:\Users\admin\Pictures\NRHMLOGO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Dr Amit Phogat\Downloads\images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National </a:t>
            </a: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Neonatology Forum</a:t>
            </a:r>
            <a:endParaRPr lang="en-IN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95350"/>
            <a:ext cx="8153400" cy="42481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NNF is professional body of neonatologist of India, with expertise in development of training tools, protocols, clinical guidelines &amp; assessment tool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etc.</a:t>
            </a:r>
            <a:endParaRPr lang="en-US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i="1" dirty="0" smtClean="0"/>
              <a:t>NNF is supporting Haryana</a:t>
            </a:r>
          </a:p>
          <a:p>
            <a:pPr lvl="1"/>
            <a:r>
              <a:rPr lang="en-US" dirty="0" smtClean="0"/>
              <a:t>FBNC </a:t>
            </a:r>
            <a:r>
              <a:rPr lang="en-US" dirty="0" smtClean="0"/>
              <a:t>trainings </a:t>
            </a:r>
            <a:endParaRPr lang="en-US" dirty="0" smtClean="0"/>
          </a:p>
          <a:p>
            <a:pPr lvl="1"/>
            <a:r>
              <a:rPr lang="en-US" dirty="0" smtClean="0"/>
              <a:t>Observer ship trainings</a:t>
            </a:r>
          </a:p>
          <a:p>
            <a:pPr lvl="1"/>
            <a:r>
              <a:rPr lang="en-US" dirty="0" smtClean="0"/>
              <a:t>Mentoring visits</a:t>
            </a:r>
          </a:p>
          <a:p>
            <a:pPr lvl="1"/>
            <a:r>
              <a:rPr lang="en-US" dirty="0" smtClean="0"/>
              <a:t>Self assessment for accreditation</a:t>
            </a:r>
          </a:p>
          <a:p>
            <a:r>
              <a:rPr lang="en-US" i="1" dirty="0" smtClean="0"/>
              <a:t>Tools provided</a:t>
            </a:r>
          </a:p>
          <a:p>
            <a:pPr lvl="1"/>
            <a:r>
              <a:rPr lang="en-US" dirty="0" smtClean="0"/>
              <a:t>FBNC guidelines</a:t>
            </a:r>
          </a:p>
          <a:p>
            <a:pPr lvl="1"/>
            <a:r>
              <a:rPr lang="en-US" dirty="0" smtClean="0"/>
              <a:t>Accreditation assessment tools</a:t>
            </a:r>
          </a:p>
          <a:p>
            <a:r>
              <a:rPr lang="en-US" i="1" dirty="0" smtClean="0"/>
              <a:t>Progress so far</a:t>
            </a:r>
          </a:p>
          <a:p>
            <a:pPr lvl="1"/>
            <a:r>
              <a:rPr lang="en-US" dirty="0" smtClean="0"/>
              <a:t>More than 100 doctors &amp; 200 nurses has been trained</a:t>
            </a:r>
          </a:p>
          <a:p>
            <a:pPr lvl="1"/>
            <a:r>
              <a:rPr lang="en-US" dirty="0" smtClean="0"/>
              <a:t>Observer ship trainings going on at various centers of repute</a:t>
            </a:r>
          </a:p>
          <a:p>
            <a:pPr lvl="1"/>
            <a:r>
              <a:rPr lang="en-US" dirty="0" smtClean="0"/>
              <a:t>Mentoring visits done by NNF members in district Faridabad , Gurgaon &amp; Panchkula </a:t>
            </a:r>
          </a:p>
          <a:p>
            <a:pPr lvl="1"/>
            <a:endParaRPr lang="en-US" dirty="0" smtClean="0"/>
          </a:p>
        </p:txBody>
      </p:sp>
      <p:pic>
        <p:nvPicPr>
          <p:cNvPr id="6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Users\Dr Amit Phogat\Downloads\nnfbg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11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"/>
            <a:ext cx="7239000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Why  partnerships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71551"/>
            <a:ext cx="8153400" cy="4171950"/>
          </a:xfrm>
          <a:ln w="38100"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Haryana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being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a non EAG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state, many of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international partner agencies in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social sector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had no mandate to work in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Haryana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Lack of sensitization towards role of monitoring and partnerships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Local resources were inadequatly  tapped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Limited capacity of state as there was: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Inadequate </a:t>
            </a:r>
            <a:r>
              <a:rPr lang="en-US" dirty="0">
                <a:latin typeface="Arial" pitchFamily="34" charset="0"/>
                <a:cs typeface="Arial" pitchFamily="34" charset="0"/>
              </a:rPr>
              <a:t>manpower for supportive supervision.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Lack of </a:t>
            </a:r>
            <a:r>
              <a:rPr lang="en-US" dirty="0">
                <a:latin typeface="Arial" pitchFamily="34" charset="0"/>
                <a:cs typeface="Arial" pitchFamily="34" charset="0"/>
              </a:rPr>
              <a:t>standard monitoring mechanism/tools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Missing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Analytic framework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Mechanism </a:t>
            </a:r>
            <a:r>
              <a:rPr lang="en-US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review, feedback  and resolving identified issues was not well established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38100" y="57150"/>
            <a:ext cx="1485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:\Hry logo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19050"/>
            <a:ext cx="1152128" cy="1005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36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4971504"/>
              </p:ext>
            </p:extLst>
          </p:nvPr>
        </p:nvGraphicFramePr>
        <p:xfrm>
          <a:off x="990600" y="21660"/>
          <a:ext cx="81534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494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6477000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Self Assessment scoring of SNCU: Haryana</a:t>
            </a:r>
            <a:b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en-IN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895350"/>
          <a:ext cx="7924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3" descr="C:\Users\admin\Pictures\NRHMLOGO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:\Users\Dr Amit Phogat\Downloads\nnfbg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705600" cy="8191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PGIMER Chandigarh : Concurrent Evaluation </a:t>
            </a:r>
            <a:endParaRPr lang="en-IN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95350"/>
            <a:ext cx="7924800" cy="4171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PGIMER, Chandigarh </a:t>
            </a:r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regional </a:t>
            </a:r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collaborative centre in health for </a:t>
            </a:r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northen India</a:t>
            </a:r>
            <a:endParaRPr lang="en-IN" sz="20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1800" dirty="0" smtClean="0">
                <a:latin typeface="Arial" pitchFamily="34" charset="0"/>
                <a:cs typeface="Arial" pitchFamily="34" charset="0"/>
              </a:rPr>
              <a:t>Concurrent evaluation &amp; 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HMIS 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data validation.</a:t>
            </a:r>
          </a:p>
          <a:p>
            <a:pPr lvl="1"/>
            <a:r>
              <a:rPr lang="en-IN" sz="1800" dirty="0" smtClean="0">
                <a:latin typeface="Arial" pitchFamily="34" charset="0"/>
                <a:cs typeface="Arial" pitchFamily="34" charset="0"/>
              </a:rPr>
              <a:t>MCH Parameters covered</a:t>
            </a:r>
          </a:p>
          <a:p>
            <a:pPr lvl="2"/>
            <a:r>
              <a:rPr lang="en-IN" sz="1800" dirty="0" smtClean="0">
                <a:latin typeface="Arial" pitchFamily="34" charset="0"/>
                <a:cs typeface="Arial" pitchFamily="34" charset="0"/>
              </a:rPr>
              <a:t>Child Health, Immunization</a:t>
            </a:r>
            <a:r>
              <a:rPr lang="en-IN" sz="1800" dirty="0">
                <a:latin typeface="Arial" pitchFamily="34" charset="0"/>
                <a:cs typeface="Arial" pitchFamily="34" charset="0"/>
              </a:rPr>
              <a:t>,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Maternal Health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, Family Planning, RT</a:t>
            </a:r>
            <a:endParaRPr lang="en-IN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1800" dirty="0" smtClean="0">
                <a:latin typeface="Arial" pitchFamily="34" charset="0"/>
                <a:cs typeface="Arial" pitchFamily="34" charset="0"/>
              </a:rPr>
              <a:t>Mechanism</a:t>
            </a:r>
          </a:p>
          <a:p>
            <a:pPr lvl="1"/>
            <a:r>
              <a:rPr lang="en-IN" sz="1800" dirty="0" smtClean="0">
                <a:latin typeface="Arial" pitchFamily="34" charset="0"/>
                <a:cs typeface="Arial" pitchFamily="34" charset="0"/>
              </a:rPr>
              <a:t>Investigators screen 2-3 sub centres per month (Approx. 55 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sub-centres 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per month across the State)</a:t>
            </a:r>
          </a:p>
          <a:p>
            <a:pPr lvl="1"/>
            <a:r>
              <a:rPr lang="en-IN" sz="1800" dirty="0" smtClean="0">
                <a:latin typeface="Arial" pitchFamily="34" charset="0"/>
                <a:cs typeface="Arial" pitchFamily="34" charset="0"/>
              </a:rPr>
              <a:t>~ 250 sub centres visited 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which are randomly 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selected</a:t>
            </a:r>
          </a:p>
          <a:p>
            <a:pPr lvl="1"/>
            <a:r>
              <a:rPr lang="en-IN" sz="1800" dirty="0" smtClean="0">
                <a:latin typeface="Arial" pitchFamily="34" charset="0"/>
                <a:cs typeface="Arial" pitchFamily="34" charset="0"/>
              </a:rPr>
              <a:t>Data entry analysis done by faculty of PGIMER CHD.</a:t>
            </a:r>
          </a:p>
          <a:p>
            <a:pPr lvl="1"/>
            <a:r>
              <a:rPr lang="en-IN" sz="1800" dirty="0" smtClean="0">
                <a:latin typeface="Arial" pitchFamily="34" charset="0"/>
                <a:cs typeface="Arial" pitchFamily="34" charset="0"/>
              </a:rPr>
              <a:t>Findings are shared with 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State on a continuous basis.  </a:t>
            </a:r>
            <a:endParaRPr lang="en-IN" sz="1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IN" sz="1800" dirty="0" smtClean="0">
                <a:latin typeface="Arial" pitchFamily="34" charset="0"/>
                <a:cs typeface="Arial" pitchFamily="34" charset="0"/>
              </a:rPr>
              <a:t>Review done with CMOs in monthly meetings.</a:t>
            </a:r>
            <a:endParaRPr lang="en-IN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Dr Amit Phogat\Download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"/>
            <a:ext cx="990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7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1371600" y="38100"/>
            <a:ext cx="66294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800" b="1" dirty="0" smtClean="0">
                <a:solidFill>
                  <a:schemeClr val="tx1"/>
                </a:solidFill>
                <a:latin typeface="Monotype Corsiva" pitchFamily="66" charset="0"/>
              </a:rPr>
              <a:t>Extent of data collection</a:t>
            </a:r>
          </a:p>
        </p:txBody>
      </p:sp>
      <p:pic>
        <p:nvPicPr>
          <p:cNvPr id="18435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971550"/>
            <a:ext cx="7867650" cy="3962400"/>
          </a:xfrm>
        </p:spPr>
      </p:pic>
      <p:pic>
        <p:nvPicPr>
          <p:cNvPr id="4" name="Picture 3" descr="C:\Users\admin\Pictures\NRHMLOGO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Dr Amit Phogat\Downloads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"/>
            <a:ext cx="88053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88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0" y="57150"/>
            <a:ext cx="6553200" cy="76557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Monotype Corsiva" pitchFamily="66" charset="0"/>
              </a:rPr>
              <a:t>Coverage of Key MCH indicators</a:t>
            </a:r>
            <a:endParaRPr lang="en-GB" sz="36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7608614"/>
              </p:ext>
            </p:extLst>
          </p:nvPr>
        </p:nvGraphicFramePr>
        <p:xfrm>
          <a:off x="0" y="895350"/>
          <a:ext cx="9143999" cy="4213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582"/>
                <a:gridCol w="4880541"/>
                <a:gridCol w="1360152"/>
                <a:gridCol w="1120124"/>
                <a:gridCol w="971600"/>
              </a:tblGrid>
              <a:tr h="7539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S. No.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Indicator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Concurrent Evaluation Results*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CES 2009 Results*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DLHS 3 Results*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89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effectLst/>
                        </a:rPr>
                        <a:t>1. 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Proportion of pregnancies registered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97.5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94.0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89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effectLst/>
                        </a:rPr>
                        <a:t>2. 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Women with 3 or more ANC check-ups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63.2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68.6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51.9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89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effectLst/>
                        </a:rPr>
                        <a:t>3. 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At least one ANC at public sector care provider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68.6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72.0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89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effectLst/>
                        </a:rPr>
                        <a:t>4. 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100 or more IFA tablets consumption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21.3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43.2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29.0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89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effectLst/>
                        </a:rPr>
                        <a:t>5. 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 or more TT injections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87.7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87.6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89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effectLst/>
                        </a:rPr>
                        <a:t>6. 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Institutional delivery rate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83.2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63.0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46.9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89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effectLst/>
                        </a:rPr>
                        <a:t>7. 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ASHA accompanying to health facility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48.4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18.1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89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effectLst/>
                        </a:rPr>
                        <a:t>8. 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ASHA staying at health facility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32.0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17.4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89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effectLst/>
                        </a:rPr>
                        <a:t>9. 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Initiation of breastfeeding within 1 hour of delivery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35.7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51.0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17.4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89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effectLst/>
                        </a:rPr>
                        <a:t>10. 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Exclusive breastfeeding for 6 months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40.5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52.44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9.4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63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11.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Any contact of child with health services in first 10 days of birth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42.6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45.8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Dr Amit Phogat\Download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-19050"/>
            <a:ext cx="990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2495550"/>
            <a:ext cx="8382000" cy="3048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962150"/>
            <a:ext cx="8382000" cy="3048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62000" y="4248150"/>
            <a:ext cx="8382000" cy="3048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762000" y="3105150"/>
            <a:ext cx="8382000" cy="3048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762000" y="3409950"/>
            <a:ext cx="8382000" cy="3048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364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477000" cy="76557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WHO NPSP: IFVs for Intensified RI</a:t>
            </a:r>
            <a:endParaRPr lang="en-IN" sz="3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71550"/>
            <a:ext cx="8001000" cy="417195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 50 Immunization Field Volunteers (IFV) hired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1-3  IFVs per district depending upon health indicators &amp; geographical span.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Reporting is through regional consultants NRHM &amp; </a:t>
            </a:r>
            <a:r>
              <a:rPr lang="en-IN" dirty="0" smtClean="0"/>
              <a:t>SMO-NPSP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IFVs doing health facility, RI sessions &amp; H-t-H monitoring.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Identifying the operational &amp; micro planning gaps.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Participate in RI micro plan review and implementation.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Feedback shared same day to districts.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Data entry done in regional NPSP office with support from NRHM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Data analysis done at state , block wise  RI evaluated coverage data </a:t>
            </a:r>
            <a:r>
              <a:rPr lang="en-IN" dirty="0" smtClean="0"/>
              <a:t>is </a:t>
            </a:r>
            <a:r>
              <a:rPr lang="en-IN" dirty="0" smtClean="0"/>
              <a:t>available.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Compiled feedback shared by NPSP unit on monthly basis.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Data shared with CMOs in monthly meeting.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  <p:pic>
        <p:nvPicPr>
          <p:cNvPr id="6" name="Picture 5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Dr Amit Phogat\Downloads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742950"/>
            <a:ext cx="3886200" cy="533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Due list 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AVAILABLE</a:t>
            </a: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 with ANM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3864"/>
            <a:ext cx="3048000" cy="299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22383"/>
            <a:ext cx="3066658" cy="294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257800" y="833437"/>
            <a:ext cx="3733800" cy="519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Beneficiaries Mobilized to Session Site by ASHA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43350"/>
            <a:ext cx="110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96619"/>
            <a:ext cx="6096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latin typeface="Monotype Corsiva" pitchFamily="66" charset="0"/>
                <a:cs typeface="Arial" pitchFamily="34" charset="0"/>
              </a:rPr>
              <a:t>RI Monitoring Indicators</a:t>
            </a:r>
            <a:endParaRPr lang="en-IN" sz="3600" b="1" dirty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971800" y="4629150"/>
            <a:ext cx="3168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/>
              <a:t>Data: 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Quarter 2013  </a:t>
            </a:r>
            <a:endParaRPr lang="en-US" sz="1600" b="1" dirty="0"/>
          </a:p>
        </p:txBody>
      </p:sp>
      <p:pic>
        <p:nvPicPr>
          <p:cNvPr id="14" name="Picture 13" descr="C:\Users\admin\Pictures\NRHMLOGO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Users\Dr Amit Phogat\Downloads\images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43350"/>
            <a:ext cx="1071429" cy="9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24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23950"/>
            <a:ext cx="3712906" cy="306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5537" y="2647950"/>
            <a:ext cx="14398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6340475" y="4705350"/>
            <a:ext cx="1584325" cy="313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HRY </a:t>
            </a: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en-US" sz="2000" dirty="0" smtClean="0">
                <a:solidFill>
                  <a:schemeClr val="tx2"/>
                </a:solidFill>
              </a:rPr>
              <a:t>64.9%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200400" y="4747796"/>
            <a:ext cx="3168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 smtClean="0"/>
              <a:t>Data: 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Quarter 2013  </a:t>
            </a:r>
            <a:endParaRPr lang="en-US" sz="1600" b="1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76350"/>
            <a:ext cx="3110960" cy="30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990600" y="81915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% BCG Coverage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295400" y="4773216"/>
            <a:ext cx="1584325" cy="313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HRY </a:t>
            </a:r>
            <a:r>
              <a:rPr lang="en-US" sz="2000" dirty="0" smtClean="0">
                <a:solidFill>
                  <a:schemeClr val="tx2"/>
                </a:solidFill>
              </a:rPr>
              <a:t>– 92.2%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96619"/>
            <a:ext cx="6096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latin typeface="Monotype Corsiva" pitchFamily="66" charset="0"/>
                <a:cs typeface="Arial" pitchFamily="34" charset="0"/>
              </a:rPr>
              <a:t>RI Monitoring Indicators</a:t>
            </a:r>
            <a:endParaRPr lang="en-IN" sz="3600" b="1" dirty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3" name="Picture 12" descr="C:\Users\admin\Pictures\NRHMLOGO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Dr Amit Phogat\Downloads\images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85950"/>
            <a:ext cx="72390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need not to wait for coverage evaluation surveys for taking corrective administrative actions</a:t>
            </a: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105400" y="666750"/>
            <a:ext cx="40386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% 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Fully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Immunized HRA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7150"/>
            <a:ext cx="5334000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Monotype Corsiva" pitchFamily="66" charset="0"/>
              </a:rPr>
              <a:t>Partnership with </a:t>
            </a:r>
            <a:r>
              <a:rPr lang="en-US" sz="4000" b="1" dirty="0" err="1" smtClean="0">
                <a:solidFill>
                  <a:schemeClr val="tx1"/>
                </a:solidFill>
                <a:latin typeface="Monotype Corsiva" pitchFamily="66" charset="0"/>
              </a:rPr>
              <a:t>Unicef</a:t>
            </a:r>
            <a:endParaRPr lang="en-IN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851"/>
            <a:ext cx="8229600" cy="4057649"/>
          </a:xfrm>
          <a:ln w="3810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Unicef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supported in  the online SNCU Data entry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Trouble shooting and corrective action are supported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SNCU designing &amp; learning visits to perinatal care unit and delivery centers 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Training of SNCU data entry operators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Media workshop for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measles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Pentavalent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vaccine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Development in communication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strategies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38100" y="57150"/>
            <a:ext cx="1485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7150"/>
            <a:ext cx="2057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9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7150"/>
            <a:ext cx="5334000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Monotype Corsiva" pitchFamily="66" charset="0"/>
              </a:rPr>
              <a:t>Partnership with </a:t>
            </a:r>
            <a:r>
              <a:rPr lang="en-US" sz="4000" b="1" dirty="0" err="1" smtClean="0">
                <a:solidFill>
                  <a:schemeClr val="tx1"/>
                </a:solidFill>
                <a:latin typeface="Monotype Corsiva" pitchFamily="66" charset="0"/>
              </a:rPr>
              <a:t>Unicef</a:t>
            </a:r>
            <a:endParaRPr lang="en-IN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38100" y="57150"/>
            <a:ext cx="1485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7150"/>
            <a:ext cx="2057400" cy="762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/>
          <a:srcRect l="12378" t="16163" r="13823" b="10907"/>
          <a:stretch/>
        </p:blipFill>
        <p:spPr bwMode="auto">
          <a:xfrm>
            <a:off x="1066800" y="104775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17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85950"/>
            <a:ext cx="75438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Monotype Corsiva" pitchFamily="66" charset="0"/>
              </a:rPr>
              <a:t>State </a:t>
            </a:r>
            <a:r>
              <a:rPr lang="en-US" b="1" dirty="0" smtClean="0">
                <a:solidFill>
                  <a:schemeClr val="tx1"/>
                </a:solidFill>
                <a:latin typeface="Monotype Corsiva" pitchFamily="66" charset="0"/>
              </a:rPr>
              <a:t>Partnership </a:t>
            </a:r>
            <a:r>
              <a:rPr lang="en-US" b="1" dirty="0" smtClean="0">
                <a:solidFill>
                  <a:schemeClr val="tx1"/>
                </a:solidFill>
                <a:latin typeface="Monotype Corsiva" pitchFamily="66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Monotype Corsiva" pitchFamily="66" charset="0"/>
              </a:rPr>
              <a:t>nitiatives</a:t>
            </a:r>
            <a:endParaRPr lang="en-US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00550"/>
            <a:ext cx="838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r Amit Phogat\Download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815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Dr Amit Phogat\Downloads\MCHIP-Vertical_squ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10050"/>
            <a:ext cx="9906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Dr Amit Phogat\Downloads\NIPI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81350"/>
            <a:ext cx="1066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Dr Amit Phogat\Downloads\images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76750"/>
            <a:ext cx="1333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Dr Amit Phogat\Downloads\nnfbg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29100"/>
            <a:ext cx="10382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Dr Amit Phogat\Downloads\images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05300"/>
            <a:ext cx="91439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600" y="4600222"/>
            <a:ext cx="1524000" cy="543278"/>
          </a:xfrm>
          <a:prstGeom prst="rect">
            <a:avLst/>
          </a:prstGeom>
        </p:spPr>
      </p:pic>
      <p:pic>
        <p:nvPicPr>
          <p:cNvPr id="11" name="Picture 7" descr="C:\Users\Dr Amit Phogat\Downloads\images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81350"/>
            <a:ext cx="108804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25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Monotype Corsiva" pitchFamily="66" charset="0"/>
              </a:rPr>
              <a:t>Summary</a:t>
            </a:r>
            <a:endParaRPr lang="en-IN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1550"/>
            <a:ext cx="7620000" cy="363854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Supportive </a:t>
            </a:r>
            <a:r>
              <a:rPr lang="en-US" sz="2800" dirty="0" smtClean="0"/>
              <a:t>supervision </a:t>
            </a:r>
            <a:r>
              <a:rPr lang="en-US" sz="2800" dirty="0" smtClean="0"/>
              <a:t>has proved to be an effective tool for bringing substantial programmatic changes </a:t>
            </a:r>
            <a:r>
              <a:rPr lang="en-US" sz="2800" dirty="0" smtClean="0"/>
              <a:t>in </a:t>
            </a:r>
            <a:r>
              <a:rPr lang="en-US" sz="2800" dirty="0"/>
              <a:t>public health </a:t>
            </a:r>
            <a:r>
              <a:rPr lang="en-US" sz="2800" dirty="0" smtClean="0"/>
              <a:t>programmes.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Knowledge &amp; implementation partnership improve the service delivery mechanism </a:t>
            </a:r>
            <a:r>
              <a:rPr lang="en-US" sz="2800" dirty="0" smtClean="0"/>
              <a:t>– Letting the Experts Do what they know Best.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State has gained tremendously </a:t>
            </a:r>
            <a:r>
              <a:rPr lang="en-US" sz="2800" dirty="0" smtClean="0"/>
              <a:t>from </a:t>
            </a:r>
            <a:r>
              <a:rPr lang="en-US" sz="2800" dirty="0" smtClean="0"/>
              <a:t>expertise of various knowledge partners</a:t>
            </a:r>
            <a:r>
              <a:rPr lang="en-US" sz="2000" dirty="0" smtClean="0"/>
              <a:t>. </a:t>
            </a:r>
            <a:endParaRPr lang="en-US" sz="2000" dirty="0" smtClean="0"/>
          </a:p>
        </p:txBody>
      </p:sp>
      <p:pic>
        <p:nvPicPr>
          <p:cNvPr id="11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38100" y="57150"/>
            <a:ext cx="1485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:\Hry logo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19050"/>
            <a:ext cx="1152128" cy="100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3350"/>
            <a:ext cx="749808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IN" sz="4800" b="1" dirty="0" smtClean="0">
                <a:solidFill>
                  <a:schemeClr val="tx1"/>
                </a:solidFill>
                <a:latin typeface="Monotype Corsiva" pitchFamily="66" charset="0"/>
              </a:rPr>
              <a:t>Way Forward</a:t>
            </a:r>
            <a:endParaRPr lang="en-IN" sz="4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71550"/>
            <a:ext cx="8153400" cy="3962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Incorporating the mechanism of supportive supervision </a:t>
            </a:r>
            <a:r>
              <a:rPr lang="en-US" dirty="0" smtClean="0"/>
              <a:t>as an integral component of various programmes.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Institutionalization of supportive supervision mechanism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house capacity building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Restoration of </a:t>
            </a:r>
            <a:r>
              <a:rPr lang="en-US" dirty="0" smtClean="0"/>
              <a:t>health as a matter of right for citizen. </a:t>
            </a:r>
            <a:endParaRPr lang="en-US" dirty="0"/>
          </a:p>
        </p:txBody>
      </p:sp>
      <p:pic>
        <p:nvPicPr>
          <p:cNvPr id="4" name="Picture 3" descr="C:\Users\admin\Pictures\NRHMLOG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38100" y="57150"/>
            <a:ext cx="1485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:\Hry logo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19050"/>
            <a:ext cx="1152128" cy="100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BC027E-FACA-4B5C-A743-523D8379785A}" type="slidenum">
              <a:rPr lang="en-IN" smtClean="0"/>
              <a:pPr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857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563128141"/>
              </p:ext>
            </p:extLst>
          </p:nvPr>
        </p:nvGraphicFramePr>
        <p:xfrm>
          <a:off x="533400" y="666750"/>
          <a:ext cx="7696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Monotype Corsiva" pitchFamily="66" charset="0"/>
              </a:rPr>
              <a:t>Knowledge Partners</a:t>
            </a:r>
            <a:endParaRPr lang="en-IN" sz="3600" b="1" dirty="0">
              <a:latin typeface="Monotype Corsiva" pitchFamily="66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858000" y="666750"/>
            <a:ext cx="685800" cy="914400"/>
          </a:xfrm>
          <a:prstGeom prst="rightBrace">
            <a:avLst>
              <a:gd name="adj1" fmla="val 8333"/>
              <a:gd name="adj2" fmla="val 469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7696200" y="666750"/>
            <a:ext cx="1447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Medical Colleges</a:t>
            </a:r>
            <a:endParaRPr lang="en-I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6199" y="2419350"/>
            <a:ext cx="15240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NGOs / Associations</a:t>
            </a: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1" y="272415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International Organizations</a:t>
            </a:r>
            <a:endParaRPr lang="en-IN" sz="2000" dirty="0"/>
          </a:p>
        </p:txBody>
      </p:sp>
      <p:sp>
        <p:nvSpPr>
          <p:cNvPr id="8" name="Right Brace 7"/>
          <p:cNvSpPr/>
          <p:nvPr/>
        </p:nvSpPr>
        <p:spPr>
          <a:xfrm>
            <a:off x="6857999" y="1647914"/>
            <a:ext cx="838201" cy="3209836"/>
          </a:xfrm>
          <a:prstGeom prst="rightBrace">
            <a:avLst>
              <a:gd name="adj1" fmla="val 8333"/>
              <a:gd name="adj2" fmla="val 469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Left Brace 8"/>
          <p:cNvSpPr/>
          <p:nvPr/>
        </p:nvSpPr>
        <p:spPr>
          <a:xfrm>
            <a:off x="1066800" y="1186919"/>
            <a:ext cx="990600" cy="30612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932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Arenas </a:t>
            </a:r>
            <a:r>
              <a:rPr lang="en-US" sz="3600" b="1" i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of </a:t>
            </a:r>
            <a:r>
              <a:rPr lang="en-US" sz="3600" b="1" i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partnerships</a:t>
            </a:r>
            <a:endParaRPr lang="en-IN" sz="3600" b="1" i="1" dirty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23950"/>
            <a:ext cx="7848600" cy="4019550"/>
          </a:xfrm>
        </p:spPr>
        <p:txBody>
          <a:bodyPr anchor="t">
            <a:noAutofit/>
          </a:bodyPr>
          <a:lstStyle/>
          <a:p>
            <a:pPr marL="468000" indent="-4680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PGIMER Chandigarh (Concurrent Evaluation, HMIS                     Validation,   IMNCI, IDR)</a:t>
            </a:r>
          </a:p>
          <a:p>
            <a:pPr marL="468000" indent="-4680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PGIMS Rohtak (SNCU Trainings, IMNCI Trainings and Supportive Supervision)</a:t>
            </a:r>
          </a:p>
          <a:p>
            <a:pPr marL="468000" indent="-4680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MCHIP (Essential New Born Care, Immunization)</a:t>
            </a:r>
          </a:p>
          <a:p>
            <a:pPr marL="468000" indent="-4680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NIPI (Yashoda, HBPNC)</a:t>
            </a:r>
          </a:p>
          <a:p>
            <a:pPr marL="468000" indent="-4680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NNF (FBNC &amp;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Observership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trainings)</a:t>
            </a:r>
          </a:p>
          <a:p>
            <a:pPr marL="468000" indent="-4680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WHO NPSP(Polio &amp; RI)</a:t>
            </a:r>
          </a:p>
          <a:p>
            <a:pPr marL="468000" indent="-4680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UNICEF (SNCU data management &amp; Immunization)</a:t>
            </a:r>
          </a:p>
          <a:p>
            <a:pPr marL="468000" indent="-4680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JHPIEGO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aternal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Health Baseline Facility Assessment)</a:t>
            </a:r>
          </a:p>
        </p:txBody>
      </p:sp>
    </p:spTree>
    <p:extLst>
      <p:ext uri="{BB962C8B-B14F-4D97-AF65-F5344CB8AC3E}">
        <p14:creationId xmlns:p14="http://schemas.microsoft.com/office/powerpoint/2010/main" xmlns="" val="3308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477000" cy="895350"/>
          </a:xfrm>
          <a:solidFill>
            <a:srgbClr val="8EB4E3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PGIMS Rohtak</a:t>
            </a:r>
            <a:endParaRPr lang="en-IN" sz="2400" b="1" dirty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47750"/>
            <a:ext cx="7848600" cy="3962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PGIMS, Rohtak is </a:t>
            </a:r>
            <a:r>
              <a:rPr lang="en-US" sz="2400" b="1" i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of </a:t>
            </a:r>
            <a:r>
              <a:rPr lang="en-US" sz="2400" b="1" i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premier Medical </a:t>
            </a:r>
            <a:r>
              <a:rPr lang="en-US" sz="2400" b="1" i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Institutes of the State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PGIMS, Rohtak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collaborates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Supportive Supervision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through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Preparing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Monitoring checklist and tools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Planning of visits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Conducting the supportive supervision field visits.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Data entry &amp; Analysis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Feedback Presentation</a:t>
            </a:r>
          </a:p>
        </p:txBody>
      </p:sp>
      <p:pic>
        <p:nvPicPr>
          <p:cNvPr id="4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Pictures\NRHMLOGO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1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8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38350"/>
            <a:ext cx="7543800" cy="857250"/>
          </a:xfrm>
          <a:solidFill>
            <a:srgbClr val="8EB4E3"/>
          </a:solidFill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Monotype Corsiva" pitchFamily="66" charset="0"/>
              </a:rPr>
              <a:t>Impact of Supportive Supervision</a:t>
            </a:r>
            <a:endParaRPr lang="en-IN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7150"/>
            <a:ext cx="6400800" cy="762000"/>
          </a:xfrm>
          <a:solidFill>
            <a:srgbClr val="8EB4E3"/>
          </a:solidFill>
        </p:spPr>
        <p:txBody>
          <a:bodyPr>
            <a:noAutofit/>
          </a:bodyPr>
          <a:lstStyle/>
          <a:p>
            <a:pPr algn="ctr"/>
            <a:r>
              <a:rPr lang="en-IN" sz="2800" b="1" i="1" dirty="0" smtClean="0">
                <a:solidFill>
                  <a:schemeClr val="tx1"/>
                </a:solidFill>
                <a:latin typeface="Monotype Corsiva" pitchFamily="66" charset="0"/>
              </a:rPr>
              <a:t> Availability of HB meter &amp; Weighing scale</a:t>
            </a:r>
            <a:endParaRPr lang="en-IN" sz="28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5864903"/>
              </p:ext>
            </p:extLst>
          </p:nvPr>
        </p:nvGraphicFramePr>
        <p:xfrm>
          <a:off x="762000" y="819150"/>
          <a:ext cx="43434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0017629"/>
              </p:ext>
            </p:extLst>
          </p:nvPr>
        </p:nvGraphicFramePr>
        <p:xfrm>
          <a:off x="4800600" y="819151"/>
          <a:ext cx="41148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 descr="C:\Users\admin\Pictures\NRHMLOGO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44"/>
          <a:stretch/>
        </p:blipFill>
        <p:spPr bwMode="auto">
          <a:xfrm>
            <a:off x="0" y="571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Dr Amit Phogat\Downloads\PGIMS-Rohtak-Recruitment-2013-84-Sr-Resident-Demonstra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272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Graphic spid="4" grpId="0">
        <p:bldSub>
          <a:bldChart bld="series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3482</TotalTime>
  <Words>1289</Words>
  <Application>Microsoft Office PowerPoint</Application>
  <PresentationFormat>On-screen Show (16:9)</PresentationFormat>
  <Paragraphs>250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Solstice</vt:lpstr>
      <vt:lpstr>Knowledge Partnership For Improved Supervision  In   Haryana </vt:lpstr>
      <vt:lpstr>          Why  partnerships</vt:lpstr>
      <vt:lpstr>Why  partnerships</vt:lpstr>
      <vt:lpstr>State Partnership Initiatives</vt:lpstr>
      <vt:lpstr>Slide 5</vt:lpstr>
      <vt:lpstr>Arenas of partnerships</vt:lpstr>
      <vt:lpstr>  PGIMS Rohtak</vt:lpstr>
      <vt:lpstr>Impact of Supportive Supervision</vt:lpstr>
      <vt:lpstr> Availability of HB meter &amp; Weighing scale</vt:lpstr>
      <vt:lpstr>Availability of BP Apparatus &amp; Stethoscope</vt:lpstr>
      <vt:lpstr> Overall Availability of Equipment</vt:lpstr>
      <vt:lpstr>Availability of Iron Syrup &amp; Cotrimoxzole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USAID- MCHIP: Immunization</vt:lpstr>
      <vt:lpstr>Slide 21</vt:lpstr>
      <vt:lpstr>Slide 22</vt:lpstr>
      <vt:lpstr>USAID- MCHIP:  ENBC&amp;R  (Essential New Born Care &amp; Resuscitation)</vt:lpstr>
      <vt:lpstr>On-site demonstration   Read &amp; Do Tools</vt:lpstr>
      <vt:lpstr>Slide 25</vt:lpstr>
      <vt:lpstr>USAID -JHPIEGO</vt:lpstr>
      <vt:lpstr>Implementation</vt:lpstr>
      <vt:lpstr>Overall performance of 8 Districts covered</vt:lpstr>
      <vt:lpstr>National Neonatology Forum</vt:lpstr>
      <vt:lpstr>Slide 30</vt:lpstr>
      <vt:lpstr> Self Assessment scoring of SNCU: Haryana </vt:lpstr>
      <vt:lpstr>PGIMER Chandigarh : Concurrent Evaluation </vt:lpstr>
      <vt:lpstr>Extent of data collection</vt:lpstr>
      <vt:lpstr>Coverage of Key MCH indicators</vt:lpstr>
      <vt:lpstr>WHO NPSP: IFVs for Intensified RI</vt:lpstr>
      <vt:lpstr>Due list AVAILABLE with ANM</vt:lpstr>
      <vt:lpstr>% Fully Immunized HRA</vt:lpstr>
      <vt:lpstr>Partnership with Unicef</vt:lpstr>
      <vt:lpstr>Partnership with Unicef</vt:lpstr>
      <vt:lpstr>Summary</vt:lpstr>
      <vt:lpstr>Way Forward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 Phogat</dc:creator>
  <cp:lastModifiedBy>DELL</cp:lastModifiedBy>
  <cp:revision>109</cp:revision>
  <dcterms:created xsi:type="dcterms:W3CDTF">2006-08-16T00:00:00Z</dcterms:created>
  <dcterms:modified xsi:type="dcterms:W3CDTF">2013-07-02T06:13:18Z</dcterms:modified>
</cp:coreProperties>
</file>