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77" r:id="rId3"/>
    <p:sldMasterId id="2147483786" r:id="rId4"/>
  </p:sldMasterIdLst>
  <p:notesMasterIdLst>
    <p:notesMasterId r:id="rId106"/>
  </p:notesMasterIdLst>
  <p:handoutMasterIdLst>
    <p:handoutMasterId r:id="rId107"/>
  </p:handoutMasterIdLst>
  <p:sldIdLst>
    <p:sldId id="256" r:id="rId5"/>
    <p:sldId id="403" r:id="rId6"/>
    <p:sldId id="489" r:id="rId7"/>
    <p:sldId id="604" r:id="rId8"/>
    <p:sldId id="490" r:id="rId9"/>
    <p:sldId id="491" r:id="rId10"/>
    <p:sldId id="492" r:id="rId11"/>
    <p:sldId id="494" r:id="rId12"/>
    <p:sldId id="495" r:id="rId13"/>
    <p:sldId id="496" r:id="rId14"/>
    <p:sldId id="497" r:id="rId15"/>
    <p:sldId id="498" r:id="rId16"/>
    <p:sldId id="499" r:id="rId17"/>
    <p:sldId id="617" r:id="rId18"/>
    <p:sldId id="556" r:id="rId19"/>
    <p:sldId id="555" r:id="rId20"/>
    <p:sldId id="614" r:id="rId21"/>
    <p:sldId id="588" r:id="rId22"/>
    <p:sldId id="589" r:id="rId23"/>
    <p:sldId id="590" r:id="rId24"/>
    <p:sldId id="591" r:id="rId25"/>
    <p:sldId id="561" r:id="rId26"/>
    <p:sldId id="592" r:id="rId27"/>
    <p:sldId id="593" r:id="rId28"/>
    <p:sldId id="594" r:id="rId29"/>
    <p:sldId id="564" r:id="rId30"/>
    <p:sldId id="612" r:id="rId31"/>
    <p:sldId id="613" r:id="rId32"/>
    <p:sldId id="551" r:id="rId33"/>
    <p:sldId id="552" r:id="rId34"/>
    <p:sldId id="565" r:id="rId35"/>
    <p:sldId id="566" r:id="rId36"/>
    <p:sldId id="567" r:id="rId37"/>
    <p:sldId id="568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606" r:id="rId46"/>
    <p:sldId id="608" r:id="rId47"/>
    <p:sldId id="609" r:id="rId48"/>
    <p:sldId id="600" r:id="rId49"/>
    <p:sldId id="601" r:id="rId50"/>
    <p:sldId id="602" r:id="rId51"/>
    <p:sldId id="603" r:id="rId52"/>
    <p:sldId id="615" r:id="rId53"/>
    <p:sldId id="616" r:id="rId54"/>
    <p:sldId id="576" r:id="rId55"/>
    <p:sldId id="577" r:id="rId56"/>
    <p:sldId id="578" r:id="rId57"/>
    <p:sldId id="579" r:id="rId58"/>
    <p:sldId id="618" r:id="rId59"/>
    <p:sldId id="619" r:id="rId60"/>
    <p:sldId id="620" r:id="rId61"/>
    <p:sldId id="621" r:id="rId62"/>
    <p:sldId id="622" r:id="rId63"/>
    <p:sldId id="623" r:id="rId64"/>
    <p:sldId id="624" r:id="rId65"/>
    <p:sldId id="625" r:id="rId66"/>
    <p:sldId id="595" r:id="rId67"/>
    <p:sldId id="596" r:id="rId68"/>
    <p:sldId id="597" r:id="rId69"/>
    <p:sldId id="428" r:id="rId70"/>
    <p:sldId id="429" r:id="rId71"/>
    <p:sldId id="431" r:id="rId72"/>
    <p:sldId id="434" r:id="rId73"/>
    <p:sldId id="436" r:id="rId74"/>
    <p:sldId id="438" r:id="rId75"/>
    <p:sldId id="439" r:id="rId76"/>
    <p:sldId id="440" r:id="rId77"/>
    <p:sldId id="441" r:id="rId78"/>
    <p:sldId id="442" r:id="rId79"/>
    <p:sldId id="457" r:id="rId80"/>
    <p:sldId id="458" r:id="rId81"/>
    <p:sldId id="459" r:id="rId82"/>
    <p:sldId id="481" r:id="rId83"/>
    <p:sldId id="462" r:id="rId84"/>
    <p:sldId id="463" r:id="rId85"/>
    <p:sldId id="464" r:id="rId86"/>
    <p:sldId id="465" r:id="rId87"/>
    <p:sldId id="466" r:id="rId88"/>
    <p:sldId id="467" r:id="rId89"/>
    <p:sldId id="468" r:id="rId90"/>
    <p:sldId id="469" r:id="rId91"/>
    <p:sldId id="409" r:id="rId92"/>
    <p:sldId id="480" r:id="rId93"/>
    <p:sldId id="411" r:id="rId94"/>
    <p:sldId id="474" r:id="rId95"/>
    <p:sldId id="475" r:id="rId96"/>
    <p:sldId id="477" r:id="rId97"/>
    <p:sldId id="476" r:id="rId98"/>
    <p:sldId id="478" r:id="rId99"/>
    <p:sldId id="412" r:id="rId100"/>
    <p:sldId id="472" r:id="rId101"/>
    <p:sldId id="473" r:id="rId102"/>
    <p:sldId id="488" r:id="rId103"/>
    <p:sldId id="406" r:id="rId104"/>
    <p:sldId id="348" r:id="rId10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6" autoAdjust="0"/>
    <p:restoredTop sz="94737" autoAdjust="0"/>
  </p:normalViewPr>
  <p:slideViewPr>
    <p:cSldViewPr>
      <p:cViewPr>
        <p:scale>
          <a:sx n="66" d="100"/>
          <a:sy n="66" d="100"/>
        </p:scale>
        <p:origin x="-149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1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er\Desktop\PHC%20&amp;%20G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er\Desktop\PHC%20&amp;%20G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er\Desktop\PHC%20&amp;%20G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er\Desktop\PHC%20&amp;%20GH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G:\Book1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9.2465621284518879E-2"/>
          <c:y val="3.1985294117647056E-2"/>
          <c:w val="0.72771238531081051"/>
          <c:h val="0.78019665740311994"/>
        </c:manualLayout>
      </c:layout>
      <c:lineChart>
        <c:grouping val="standard"/>
        <c:ser>
          <c:idx val="0"/>
          <c:order val="0"/>
          <c:tx>
            <c:strRef>
              <c:f>'Over all'!$C$16</c:f>
              <c:strCache>
                <c:ptCount val="1"/>
                <c:pt idx="0">
                  <c:v> Total no. Screened for  HT </c:v>
                </c:pt>
              </c:strCache>
            </c:strRef>
          </c:tx>
          <c:marker>
            <c:symbol val="none"/>
          </c:marker>
          <c:dLbls>
            <c:dLblPos val="t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all'!$C$17:$C$27</c:f>
              <c:numCache>
                <c:formatCode>General</c:formatCode>
                <c:ptCount val="11"/>
                <c:pt idx="0">
                  <c:v>204318</c:v>
                </c:pt>
                <c:pt idx="1">
                  <c:v>323992</c:v>
                </c:pt>
                <c:pt idx="2">
                  <c:v>347690</c:v>
                </c:pt>
                <c:pt idx="3">
                  <c:v>367334</c:v>
                </c:pt>
                <c:pt idx="4">
                  <c:v>353251</c:v>
                </c:pt>
                <c:pt idx="5">
                  <c:v>388653</c:v>
                </c:pt>
                <c:pt idx="6">
                  <c:v>362841</c:v>
                </c:pt>
                <c:pt idx="7">
                  <c:v>340860</c:v>
                </c:pt>
                <c:pt idx="8">
                  <c:v>394354</c:v>
                </c:pt>
                <c:pt idx="9">
                  <c:v>411362</c:v>
                </c:pt>
                <c:pt idx="10">
                  <c:v>459324</c:v>
                </c:pt>
              </c:numCache>
            </c:numRef>
          </c:val>
        </c:ser>
        <c:ser>
          <c:idx val="1"/>
          <c:order val="1"/>
          <c:tx>
            <c:strRef>
              <c:f>'Over all'!$D$16</c:f>
              <c:strCache>
                <c:ptCount val="1"/>
                <c:pt idx="0">
                  <c:v> Total no. Screened for PHC- HT </c:v>
                </c:pt>
              </c:strCache>
            </c:strRef>
          </c:tx>
          <c:marker>
            <c:symbol val="none"/>
          </c:marker>
          <c:dLbls>
            <c:dLblPos val="b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all'!$D$17:$D$27</c:f>
              <c:numCache>
                <c:formatCode>General</c:formatCode>
                <c:ptCount val="11"/>
                <c:pt idx="0">
                  <c:v>142769</c:v>
                </c:pt>
                <c:pt idx="1">
                  <c:v>221798</c:v>
                </c:pt>
                <c:pt idx="2">
                  <c:v>224043</c:v>
                </c:pt>
                <c:pt idx="3">
                  <c:v>245903</c:v>
                </c:pt>
                <c:pt idx="4">
                  <c:v>228850</c:v>
                </c:pt>
                <c:pt idx="5">
                  <c:v>245676</c:v>
                </c:pt>
                <c:pt idx="6">
                  <c:v>225430</c:v>
                </c:pt>
                <c:pt idx="7">
                  <c:v>215004</c:v>
                </c:pt>
                <c:pt idx="8">
                  <c:v>257104</c:v>
                </c:pt>
                <c:pt idx="9" formatCode="0">
                  <c:v>278206</c:v>
                </c:pt>
                <c:pt idx="10" formatCode="0">
                  <c:v>317109</c:v>
                </c:pt>
              </c:numCache>
            </c:numRef>
          </c:val>
        </c:ser>
        <c:marker val="1"/>
        <c:axId val="81359232"/>
        <c:axId val="83968000"/>
      </c:lineChart>
      <c:catAx>
        <c:axId val="81359232"/>
        <c:scaling>
          <c:orientation val="minMax"/>
        </c:scaling>
        <c:axPos val="b"/>
        <c:tickLblPos val="nextTo"/>
        <c:crossAx val="83968000"/>
        <c:crosses val="autoZero"/>
        <c:auto val="1"/>
        <c:lblAlgn val="ctr"/>
        <c:lblOffset val="100"/>
      </c:catAx>
      <c:valAx>
        <c:axId val="83968000"/>
        <c:scaling>
          <c:orientation val="minMax"/>
        </c:scaling>
        <c:axPos val="l"/>
        <c:majorGridlines/>
        <c:numFmt formatCode="General" sourceLinked="1"/>
        <c:tickLblPos val="nextTo"/>
        <c:crossAx val="81359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30051371783653"/>
          <c:y val="0.1609070557356802"/>
          <c:w val="0.16415247773515487"/>
          <c:h val="0.39142118264628734"/>
        </c:manualLayout>
      </c:layout>
    </c:legend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693285214348221"/>
          <c:y val="6.9919072615923034E-2"/>
          <c:w val="0.64721981627296665"/>
          <c:h val="0.73249731987726741"/>
        </c:manualLayout>
      </c:layout>
      <c:lineChart>
        <c:grouping val="standard"/>
        <c:ser>
          <c:idx val="0"/>
          <c:order val="0"/>
          <c:tx>
            <c:strRef>
              <c:f>'Over all'!$I$16</c:f>
              <c:strCache>
                <c:ptCount val="1"/>
                <c:pt idx="0">
                  <c:v>Total no. Screened for DM </c:v>
                </c:pt>
              </c:strCache>
            </c:strRef>
          </c:tx>
          <c:marker>
            <c:symbol val="none"/>
          </c:marker>
          <c:dLbls>
            <c:dLblPos val="t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all'!$I$17:$I$27</c:f>
              <c:numCache>
                <c:formatCode>General</c:formatCode>
                <c:ptCount val="11"/>
                <c:pt idx="0">
                  <c:v>110122</c:v>
                </c:pt>
                <c:pt idx="1">
                  <c:v>161998</c:v>
                </c:pt>
                <c:pt idx="2">
                  <c:v>168053</c:v>
                </c:pt>
                <c:pt idx="3">
                  <c:v>170820</c:v>
                </c:pt>
                <c:pt idx="4">
                  <c:v>159476</c:v>
                </c:pt>
                <c:pt idx="5">
                  <c:v>191071</c:v>
                </c:pt>
                <c:pt idx="6">
                  <c:v>188163</c:v>
                </c:pt>
                <c:pt idx="7">
                  <c:v>183831</c:v>
                </c:pt>
                <c:pt idx="8">
                  <c:v>235657</c:v>
                </c:pt>
                <c:pt idx="9">
                  <c:v>254610</c:v>
                </c:pt>
                <c:pt idx="10">
                  <c:v>275454</c:v>
                </c:pt>
              </c:numCache>
            </c:numRef>
          </c:val>
        </c:ser>
        <c:ser>
          <c:idx val="1"/>
          <c:order val="1"/>
          <c:tx>
            <c:strRef>
              <c:f>'Over all'!$J$16</c:f>
              <c:strCache>
                <c:ptCount val="1"/>
                <c:pt idx="0">
                  <c:v> Total no. Screened for PHC- DM </c:v>
                </c:pt>
              </c:strCache>
            </c:strRef>
          </c:tx>
          <c:marker>
            <c:symbol val="none"/>
          </c:marker>
          <c:dLbls>
            <c:dLblPos val="b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all'!$J$17:$J$27</c:f>
              <c:numCache>
                <c:formatCode>General</c:formatCode>
                <c:ptCount val="11"/>
                <c:pt idx="0">
                  <c:v>75039</c:v>
                </c:pt>
                <c:pt idx="1">
                  <c:v>109728</c:v>
                </c:pt>
                <c:pt idx="2">
                  <c:v>108244</c:v>
                </c:pt>
                <c:pt idx="3">
                  <c:v>103908</c:v>
                </c:pt>
                <c:pt idx="4">
                  <c:v>103051</c:v>
                </c:pt>
                <c:pt idx="5">
                  <c:v>123861</c:v>
                </c:pt>
                <c:pt idx="6">
                  <c:v>120836</c:v>
                </c:pt>
                <c:pt idx="7">
                  <c:v>119039</c:v>
                </c:pt>
                <c:pt idx="8">
                  <c:v>159631</c:v>
                </c:pt>
                <c:pt idx="9" formatCode="0">
                  <c:v>175196</c:v>
                </c:pt>
                <c:pt idx="10" formatCode="0">
                  <c:v>187969</c:v>
                </c:pt>
              </c:numCache>
            </c:numRef>
          </c:val>
        </c:ser>
        <c:marker val="1"/>
        <c:axId val="124285696"/>
        <c:axId val="125829120"/>
      </c:lineChart>
      <c:catAx>
        <c:axId val="124285696"/>
        <c:scaling>
          <c:orientation val="minMax"/>
        </c:scaling>
        <c:axPos val="b"/>
        <c:tickLblPos val="nextTo"/>
        <c:crossAx val="125829120"/>
        <c:crosses val="autoZero"/>
        <c:auto val="1"/>
        <c:lblAlgn val="ctr"/>
        <c:lblOffset val="100"/>
      </c:catAx>
      <c:valAx>
        <c:axId val="125829120"/>
        <c:scaling>
          <c:orientation val="minMax"/>
        </c:scaling>
        <c:axPos val="l"/>
        <c:majorGridlines/>
        <c:numFmt formatCode="General" sourceLinked="1"/>
        <c:tickLblPos val="nextTo"/>
        <c:crossAx val="124285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66666666666654"/>
          <c:y val="8.1030183727034147E-2"/>
          <c:w val="0.16666666666666666"/>
          <c:h val="0.61024010202950163"/>
        </c:manualLayout>
      </c:layout>
    </c:legend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9.0153980752405966E-2"/>
          <c:y val="3.0633802816901496E-2"/>
          <c:w val="0.67688768591426052"/>
          <c:h val="0.7894841225832685"/>
        </c:manualLayout>
      </c:layout>
      <c:lineChart>
        <c:grouping val="standard"/>
        <c:ser>
          <c:idx val="0"/>
          <c:order val="0"/>
          <c:tx>
            <c:strRef>
              <c:f>'Over all'!$O$16</c:f>
              <c:strCache>
                <c:ptCount val="1"/>
                <c:pt idx="0">
                  <c:v>Total no. Screened for CACX</c:v>
                </c:pt>
              </c:strCache>
            </c:strRef>
          </c:tx>
          <c:marker>
            <c:symbol val="none"/>
          </c:marker>
          <c:dLbls>
            <c:dLblPos val="t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all'!$O$17:$O$27</c:f>
              <c:numCache>
                <c:formatCode>General</c:formatCode>
                <c:ptCount val="11"/>
                <c:pt idx="0">
                  <c:v>10758</c:v>
                </c:pt>
                <c:pt idx="1">
                  <c:v>25237</c:v>
                </c:pt>
                <c:pt idx="2">
                  <c:v>47034</c:v>
                </c:pt>
                <c:pt idx="3">
                  <c:v>62880</c:v>
                </c:pt>
                <c:pt idx="4">
                  <c:v>60316</c:v>
                </c:pt>
                <c:pt idx="5">
                  <c:v>76005</c:v>
                </c:pt>
                <c:pt idx="6">
                  <c:v>76267</c:v>
                </c:pt>
                <c:pt idx="7">
                  <c:v>77389</c:v>
                </c:pt>
                <c:pt idx="8">
                  <c:v>106224</c:v>
                </c:pt>
                <c:pt idx="9">
                  <c:v>132138</c:v>
                </c:pt>
                <c:pt idx="10">
                  <c:v>212791</c:v>
                </c:pt>
              </c:numCache>
            </c:numRef>
          </c:val>
        </c:ser>
        <c:ser>
          <c:idx val="1"/>
          <c:order val="1"/>
          <c:tx>
            <c:strRef>
              <c:f>'Over all'!$P$16</c:f>
              <c:strCache>
                <c:ptCount val="1"/>
                <c:pt idx="0">
                  <c:v> Total no. Screened for PHC- CACX </c:v>
                </c:pt>
              </c:strCache>
            </c:strRef>
          </c:tx>
          <c:marker>
            <c:symbol val="none"/>
          </c:marker>
          <c:dLbls>
            <c:dLblPos val="b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all'!$P$17:$P$27</c:f>
              <c:numCache>
                <c:formatCode>General</c:formatCode>
                <c:ptCount val="11"/>
                <c:pt idx="0">
                  <c:v>7836</c:v>
                </c:pt>
                <c:pt idx="1">
                  <c:v>16139</c:v>
                </c:pt>
                <c:pt idx="2">
                  <c:v>30669</c:v>
                </c:pt>
                <c:pt idx="3">
                  <c:v>42755</c:v>
                </c:pt>
                <c:pt idx="4">
                  <c:v>40777</c:v>
                </c:pt>
                <c:pt idx="5">
                  <c:v>51376</c:v>
                </c:pt>
                <c:pt idx="6">
                  <c:v>52114</c:v>
                </c:pt>
                <c:pt idx="7">
                  <c:v>53038</c:v>
                </c:pt>
                <c:pt idx="8">
                  <c:v>74366</c:v>
                </c:pt>
                <c:pt idx="9" formatCode="0">
                  <c:v>98989</c:v>
                </c:pt>
                <c:pt idx="10" formatCode="0">
                  <c:v>175538</c:v>
                </c:pt>
              </c:numCache>
            </c:numRef>
          </c:val>
        </c:ser>
        <c:marker val="1"/>
        <c:axId val="131923968"/>
        <c:axId val="134347392"/>
      </c:lineChart>
      <c:catAx>
        <c:axId val="131923968"/>
        <c:scaling>
          <c:orientation val="minMax"/>
        </c:scaling>
        <c:axPos val="b"/>
        <c:tickLblPos val="nextTo"/>
        <c:crossAx val="134347392"/>
        <c:crosses val="autoZero"/>
        <c:auto val="1"/>
        <c:lblAlgn val="ctr"/>
        <c:lblOffset val="100"/>
      </c:catAx>
      <c:valAx>
        <c:axId val="134347392"/>
        <c:scaling>
          <c:orientation val="minMax"/>
        </c:scaling>
        <c:axPos val="l"/>
        <c:majorGridlines/>
        <c:numFmt formatCode="General" sourceLinked="1"/>
        <c:tickLblPos val="nextTo"/>
        <c:crossAx val="13192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65277777777774"/>
          <c:y val="8.6033048685815697E-2"/>
          <c:w val="0.23295833333333374"/>
          <c:h val="0.42417803408376781"/>
        </c:manualLayout>
      </c:layout>
    </c:legend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9.2465621284518879E-2"/>
          <c:y val="3.1071428571428646E-2"/>
          <c:w val="0.73659420777531015"/>
          <c:h val="0.78647675290588681"/>
        </c:manualLayout>
      </c:layout>
      <c:lineChart>
        <c:grouping val="standard"/>
        <c:ser>
          <c:idx val="0"/>
          <c:order val="0"/>
          <c:tx>
            <c:strRef>
              <c:f>'Over all'!$U$16</c:f>
              <c:strCache>
                <c:ptCount val="1"/>
                <c:pt idx="0">
                  <c:v>Total no. Screened for CaBr</c:v>
                </c:pt>
              </c:strCache>
            </c:strRef>
          </c:tx>
          <c:marker>
            <c:symbol val="none"/>
          </c:marker>
          <c:dLbls>
            <c:dLblPos val="t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all'!$U$17:$U$27</c:f>
              <c:numCache>
                <c:formatCode>General</c:formatCode>
                <c:ptCount val="11"/>
                <c:pt idx="0">
                  <c:v>69021</c:v>
                </c:pt>
                <c:pt idx="1">
                  <c:v>107640</c:v>
                </c:pt>
                <c:pt idx="2">
                  <c:v>114797</c:v>
                </c:pt>
                <c:pt idx="3">
                  <c:v>118752</c:v>
                </c:pt>
                <c:pt idx="4">
                  <c:v>110514</c:v>
                </c:pt>
                <c:pt idx="5">
                  <c:v>127515</c:v>
                </c:pt>
                <c:pt idx="6">
                  <c:v>121237</c:v>
                </c:pt>
                <c:pt idx="7">
                  <c:v>118079</c:v>
                </c:pt>
                <c:pt idx="8">
                  <c:v>145153</c:v>
                </c:pt>
                <c:pt idx="9">
                  <c:v>170362</c:v>
                </c:pt>
                <c:pt idx="10">
                  <c:v>251871</c:v>
                </c:pt>
              </c:numCache>
            </c:numRef>
          </c:val>
        </c:ser>
        <c:ser>
          <c:idx val="1"/>
          <c:order val="1"/>
          <c:tx>
            <c:strRef>
              <c:f>'Over all'!$V$16</c:f>
              <c:strCache>
                <c:ptCount val="1"/>
                <c:pt idx="0">
                  <c:v> Total no. Screened for PHC- CABR </c:v>
                </c:pt>
              </c:strCache>
            </c:strRef>
          </c:tx>
          <c:marker>
            <c:symbol val="none"/>
          </c:marker>
          <c:dLbls>
            <c:dLblPos val="b"/>
            <c:showVal val="1"/>
          </c:dLbls>
          <c:cat>
            <c:strRef>
              <c:f>'Over all'!$B$17:$B$27</c:f>
              <c:strCache>
                <c:ptCount val="11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</c:v>
                </c:pt>
                <c:pt idx="5">
                  <c:v>Dec</c:v>
                </c:pt>
                <c:pt idx="6">
                  <c:v>Jan'13</c:v>
                </c:pt>
                <c:pt idx="7">
                  <c:v>Feb'13</c:v>
                </c:pt>
                <c:pt idx="8">
                  <c:v>March'13</c:v>
                </c:pt>
                <c:pt idx="9">
                  <c:v>April'13</c:v>
                </c:pt>
                <c:pt idx="10">
                  <c:v>May'13</c:v>
                </c:pt>
              </c:strCache>
            </c:strRef>
          </c:cat>
          <c:val>
            <c:numRef>
              <c:f>'Over all'!$V$17:$V$27</c:f>
              <c:numCache>
                <c:formatCode>General</c:formatCode>
                <c:ptCount val="11"/>
                <c:pt idx="0">
                  <c:v>48548</c:v>
                </c:pt>
                <c:pt idx="1">
                  <c:v>76247</c:v>
                </c:pt>
                <c:pt idx="2">
                  <c:v>76000</c:v>
                </c:pt>
                <c:pt idx="3">
                  <c:v>82781</c:v>
                </c:pt>
                <c:pt idx="4">
                  <c:v>73614</c:v>
                </c:pt>
                <c:pt idx="5">
                  <c:v>85280</c:v>
                </c:pt>
                <c:pt idx="6">
                  <c:v>79898</c:v>
                </c:pt>
                <c:pt idx="7">
                  <c:v>77685</c:v>
                </c:pt>
                <c:pt idx="8">
                  <c:v>98999</c:v>
                </c:pt>
                <c:pt idx="9" formatCode="0">
                  <c:v>123288</c:v>
                </c:pt>
                <c:pt idx="10" formatCode="0">
                  <c:v>199853</c:v>
                </c:pt>
              </c:numCache>
            </c:numRef>
          </c:val>
        </c:ser>
        <c:marker val="1"/>
        <c:axId val="182597120"/>
        <c:axId val="182599040"/>
      </c:lineChart>
      <c:catAx>
        <c:axId val="182597120"/>
        <c:scaling>
          <c:orientation val="minMax"/>
        </c:scaling>
        <c:axPos val="b"/>
        <c:tickLblPos val="nextTo"/>
        <c:crossAx val="182599040"/>
        <c:crosses val="autoZero"/>
        <c:auto val="1"/>
        <c:lblAlgn val="ctr"/>
        <c:lblOffset val="100"/>
      </c:catAx>
      <c:valAx>
        <c:axId val="182599040"/>
        <c:scaling>
          <c:orientation val="minMax"/>
        </c:scaling>
        <c:axPos val="l"/>
        <c:majorGridlines/>
        <c:numFmt formatCode="General" sourceLinked="1"/>
        <c:tickLblPos val="nextTo"/>
        <c:crossAx val="182597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054131054131062"/>
          <c:y val="0.14202399700037496"/>
          <c:w val="0.18091168091168094"/>
          <c:h val="0.40880914885639275"/>
        </c:manualLayout>
      </c:layout>
    </c:legend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Sheet1!$B$10</c:f>
              <c:strCache>
                <c:ptCount val="1"/>
                <c:pt idx="0">
                  <c:v>No. of people screened</c:v>
                </c:pt>
              </c:strCache>
            </c:strRef>
          </c:tx>
          <c:dLbls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  <c:showVal val="1"/>
          </c:dLbls>
          <c:cat>
            <c:strRef>
              <c:f>Sheet1!$A$11:$A$14</c:f>
              <c:strCache>
                <c:ptCount val="4"/>
                <c:pt idx="0">
                  <c:v>Hypertension</c:v>
                </c:pt>
                <c:pt idx="1">
                  <c:v>Diabetes Mellitus</c:v>
                </c:pt>
                <c:pt idx="2">
                  <c:v>Cancer Cervix</c:v>
                </c:pt>
                <c:pt idx="3">
                  <c:v>Cancer Breast</c:v>
                </c:pt>
              </c:strCache>
            </c:strRef>
          </c:cat>
          <c:val>
            <c:numRef>
              <c:f>Sheet1!$B$11:$B$14</c:f>
              <c:numCache>
                <c:formatCode>General</c:formatCode>
                <c:ptCount val="4"/>
                <c:pt idx="0">
                  <c:v>3953979</c:v>
                </c:pt>
                <c:pt idx="1">
                  <c:v>2099254.9999999977</c:v>
                </c:pt>
                <c:pt idx="2">
                  <c:v>887039</c:v>
                </c:pt>
                <c:pt idx="3">
                  <c:v>1454941</c:v>
                </c:pt>
              </c:numCache>
            </c:numRef>
          </c:val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No. of people detected positive</c:v>
                </c:pt>
              </c:strCache>
            </c:strRef>
          </c:tx>
          <c:dLbls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  <c:showVal val="1"/>
          </c:dLbls>
          <c:cat>
            <c:strRef>
              <c:f>Sheet1!$A$11:$A$14</c:f>
              <c:strCache>
                <c:ptCount val="4"/>
                <c:pt idx="0">
                  <c:v>Hypertension</c:v>
                </c:pt>
                <c:pt idx="1">
                  <c:v>Diabetes Mellitus</c:v>
                </c:pt>
                <c:pt idx="2">
                  <c:v>Cancer Cervix</c:v>
                </c:pt>
                <c:pt idx="3">
                  <c:v>Cancer Breast</c:v>
                </c:pt>
              </c:strCache>
            </c:strRef>
          </c:cat>
          <c:val>
            <c:numRef>
              <c:f>Sheet1!$C$11:$C$14</c:f>
              <c:numCache>
                <c:formatCode>General</c:formatCode>
                <c:ptCount val="4"/>
                <c:pt idx="0">
                  <c:v>348439</c:v>
                </c:pt>
                <c:pt idx="1">
                  <c:v>86105</c:v>
                </c:pt>
                <c:pt idx="2">
                  <c:v>40252</c:v>
                </c:pt>
                <c:pt idx="3">
                  <c:v>16585</c:v>
                </c:pt>
              </c:numCache>
            </c:numRef>
          </c:val>
        </c:ser>
        <c:ser>
          <c:idx val="2"/>
          <c:order val="2"/>
          <c:tx>
            <c:strRef>
              <c:f>Sheet1!$D$10</c:f>
              <c:strCache>
                <c:ptCount val="1"/>
                <c:pt idx="0">
                  <c:v>Positivity rate</c:v>
                </c:pt>
              </c:strCache>
            </c:strRef>
          </c:tx>
          <c:dLbls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  <c:showVal val="1"/>
          </c:dLbls>
          <c:cat>
            <c:strRef>
              <c:f>Sheet1!$A$11:$A$14</c:f>
              <c:strCache>
                <c:ptCount val="4"/>
                <c:pt idx="0">
                  <c:v>Hypertension</c:v>
                </c:pt>
                <c:pt idx="1">
                  <c:v>Diabetes Mellitus</c:v>
                </c:pt>
                <c:pt idx="2">
                  <c:v>Cancer Cervix</c:v>
                </c:pt>
                <c:pt idx="3">
                  <c:v>Cancer Breast</c:v>
                </c:pt>
              </c:strCache>
            </c:strRef>
          </c:cat>
          <c:val>
            <c:numRef>
              <c:f>Sheet1!$D$11:$D$14</c:f>
              <c:numCache>
                <c:formatCode>General</c:formatCode>
                <c:ptCount val="4"/>
                <c:pt idx="0">
                  <c:v>8.81</c:v>
                </c:pt>
                <c:pt idx="1">
                  <c:v>4.0999999999999996</c:v>
                </c:pt>
                <c:pt idx="2">
                  <c:v>4.54</c:v>
                </c:pt>
                <c:pt idx="3">
                  <c:v>1.1399999999999946</c:v>
                </c:pt>
              </c:numCache>
            </c:numRef>
          </c:val>
        </c:ser>
        <c:axId val="64927616"/>
        <c:axId val="64929152"/>
      </c:barChart>
      <c:catAx>
        <c:axId val="64927616"/>
        <c:scaling>
          <c:orientation val="minMax"/>
        </c:scaling>
        <c:axPos val="b"/>
        <c:numFmt formatCode="General" sourceLinked="1"/>
        <c:tickLblPos val="nextTo"/>
        <c:crossAx val="64929152"/>
        <c:crosses val="autoZero"/>
        <c:auto val="1"/>
        <c:lblAlgn val="ctr"/>
        <c:lblOffset val="100"/>
      </c:catAx>
      <c:valAx>
        <c:axId val="64929152"/>
        <c:scaling>
          <c:orientation val="minMax"/>
        </c:scaling>
        <c:axPos val="l"/>
        <c:majorGridlines/>
        <c:numFmt formatCode="General" sourceLinked="1"/>
        <c:tickLblPos val="nextTo"/>
        <c:crossAx val="6492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785556030741902"/>
          <c:y val="0.14252858622661788"/>
          <c:w val="0.17294910175305217"/>
          <c:h val="0.43557950350553731"/>
        </c:manualLayout>
      </c:layout>
    </c:legend>
    <c:plotVisOnly val="1"/>
    <c:dispBlanksAs val="gap"/>
  </c:chart>
  <c:txPr>
    <a:bodyPr/>
    <a:lstStyle/>
    <a:p>
      <a:pPr>
        <a:defRPr sz="1400" b="1"/>
      </a:pPr>
      <a:endParaRPr lang="en-U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608B2-DF13-403A-9AE2-6F0DF2D4D78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8AC6755-EE5A-463E-AD61-D1013AF9082B}">
      <dgm:prSet phldrT="[Text]" custT="1"/>
      <dgm:spPr/>
      <dgm:t>
        <a:bodyPr/>
        <a:lstStyle/>
        <a:p>
          <a:r>
            <a:rPr lang="en-US" sz="1800" dirty="0" smtClean="0"/>
            <a:t>One day state level sensitization for project officers (PO), APOs, District project Managers (DPM) APMs and Headquarters staff of the TNCDW and PVP</a:t>
          </a:r>
          <a:endParaRPr lang="en-US" sz="1800" dirty="0"/>
        </a:p>
      </dgm:t>
    </dgm:pt>
    <dgm:pt modelId="{5F2ED3C2-BB78-4A7A-844A-76EB4045C661}" type="parTrans" cxnId="{EC5609A6-7E80-4814-BA61-3B97D1602839}">
      <dgm:prSet/>
      <dgm:spPr/>
      <dgm:t>
        <a:bodyPr/>
        <a:lstStyle/>
        <a:p>
          <a:endParaRPr lang="en-US"/>
        </a:p>
      </dgm:t>
    </dgm:pt>
    <dgm:pt modelId="{E6613D4E-C3B1-4EB3-825A-8EFC24BB9DA4}" type="sibTrans" cxnId="{EC5609A6-7E80-4814-BA61-3B97D1602839}">
      <dgm:prSet/>
      <dgm:spPr/>
      <dgm:t>
        <a:bodyPr/>
        <a:lstStyle/>
        <a:p>
          <a:endParaRPr lang="en-US"/>
        </a:p>
      </dgm:t>
    </dgm:pt>
    <dgm:pt modelId="{7588D1C8-9E34-4362-8B76-3F817E13B5FB}">
      <dgm:prSet phldrT="[Text]" custT="1"/>
      <dgm:spPr/>
      <dgm:t>
        <a:bodyPr/>
        <a:lstStyle/>
        <a:p>
          <a:r>
            <a:rPr lang="en-US" sz="1800" dirty="0" smtClean="0"/>
            <a:t>3 days TOT for community level Functionaries at </a:t>
          </a:r>
          <a:r>
            <a:rPr lang="en-US" sz="1800" dirty="0" err="1" smtClean="0"/>
            <a:t>chennai</a:t>
          </a:r>
          <a:endParaRPr lang="en-US" sz="1800" dirty="0"/>
        </a:p>
      </dgm:t>
    </dgm:pt>
    <dgm:pt modelId="{6A6803F7-1514-40C6-A9CE-0360F2715B2E}" type="parTrans" cxnId="{06AB2D16-37EA-4FA3-9D1E-A53A10FD2381}">
      <dgm:prSet/>
      <dgm:spPr/>
      <dgm:t>
        <a:bodyPr/>
        <a:lstStyle/>
        <a:p>
          <a:endParaRPr lang="en-US"/>
        </a:p>
      </dgm:t>
    </dgm:pt>
    <dgm:pt modelId="{18AC7C0E-732A-4821-B651-F2B82CE0F3B7}" type="sibTrans" cxnId="{06AB2D16-37EA-4FA3-9D1E-A53A10FD2381}">
      <dgm:prSet/>
      <dgm:spPr/>
      <dgm:t>
        <a:bodyPr/>
        <a:lstStyle/>
        <a:p>
          <a:endParaRPr lang="en-US"/>
        </a:p>
      </dgm:t>
    </dgm:pt>
    <dgm:pt modelId="{DDFD0E4F-6DE2-4AC6-9631-A50AA94E60F9}">
      <dgm:prSet phldrT="[Text]" custT="1"/>
      <dgm:spPr/>
      <dgm:t>
        <a:bodyPr/>
        <a:lstStyle/>
        <a:p>
          <a:r>
            <a:rPr lang="en-US" sz="1800" dirty="0" smtClean="0"/>
            <a:t>2 days District Level Training for CP/CRP</a:t>
          </a:r>
          <a:endParaRPr lang="en-US" sz="1800" dirty="0"/>
        </a:p>
      </dgm:t>
    </dgm:pt>
    <dgm:pt modelId="{03E650FD-5F95-4BBD-9FE8-2B3674EC6A7E}" type="parTrans" cxnId="{845549CE-98D1-4836-AD4B-451B4EE7387B}">
      <dgm:prSet/>
      <dgm:spPr/>
      <dgm:t>
        <a:bodyPr/>
        <a:lstStyle/>
        <a:p>
          <a:endParaRPr lang="en-US"/>
        </a:p>
      </dgm:t>
    </dgm:pt>
    <dgm:pt modelId="{D2467579-E605-496C-B2CB-98E744818662}" type="sibTrans" cxnId="{845549CE-98D1-4836-AD4B-451B4EE7387B}">
      <dgm:prSet/>
      <dgm:spPr/>
      <dgm:t>
        <a:bodyPr/>
        <a:lstStyle/>
        <a:p>
          <a:endParaRPr lang="en-US"/>
        </a:p>
      </dgm:t>
    </dgm:pt>
    <dgm:pt modelId="{AA6EEECB-F0B6-4C4A-8968-B55FF7FA5EE6}">
      <dgm:prSet/>
      <dgm:spPr/>
      <dgm:t>
        <a:bodyPr/>
        <a:lstStyle/>
        <a:p>
          <a:r>
            <a:rPr lang="en-US" dirty="0" smtClean="0"/>
            <a:t>The sensitization of SHGs by trained CP/CRP for a maximum of 6 days in a month </a:t>
          </a:r>
          <a:endParaRPr lang="en-US" dirty="0"/>
        </a:p>
      </dgm:t>
    </dgm:pt>
    <dgm:pt modelId="{7E0315FC-3A70-4F35-9FE4-AC5A47CF85AC}" type="parTrans" cxnId="{9CC95ED1-B3E8-483D-BFD8-4AAAC878776B}">
      <dgm:prSet/>
      <dgm:spPr/>
      <dgm:t>
        <a:bodyPr/>
        <a:lstStyle/>
        <a:p>
          <a:endParaRPr lang="en-US"/>
        </a:p>
      </dgm:t>
    </dgm:pt>
    <dgm:pt modelId="{0643709F-4642-40AB-BE47-C8B18746B149}" type="sibTrans" cxnId="{9CC95ED1-B3E8-483D-BFD8-4AAAC878776B}">
      <dgm:prSet/>
      <dgm:spPr/>
      <dgm:t>
        <a:bodyPr/>
        <a:lstStyle/>
        <a:p>
          <a:endParaRPr lang="en-US"/>
        </a:p>
      </dgm:t>
    </dgm:pt>
    <dgm:pt modelId="{51A4A94A-2DC0-4D75-8C85-2F5C54B3395C}" type="pres">
      <dgm:prSet presAssocID="{8BA608B2-DF13-403A-9AE2-6F0DF2D4D781}" presName="linearFlow" presStyleCnt="0">
        <dgm:presLayoutVars>
          <dgm:resizeHandles val="exact"/>
        </dgm:presLayoutVars>
      </dgm:prSet>
      <dgm:spPr/>
    </dgm:pt>
    <dgm:pt modelId="{B026D66A-CA68-4FD6-87B0-9A8B01144DBD}" type="pres">
      <dgm:prSet presAssocID="{E8AC6755-EE5A-463E-AD61-D1013AF9082B}" presName="node" presStyleLbl="node1" presStyleIdx="0" presStyleCnt="4" custScaleX="344207" custScaleY="65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A5163B-26D3-42E1-A03A-ACE426480D41}" type="pres">
      <dgm:prSet presAssocID="{E6613D4E-C3B1-4EB3-825A-8EFC24BB9DA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EB9C2C4-E940-4B54-99BE-DB9E22AB8094}" type="pres">
      <dgm:prSet presAssocID="{E6613D4E-C3B1-4EB3-825A-8EFC24BB9DA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5221325-E645-4B5D-B855-33872C13F770}" type="pres">
      <dgm:prSet presAssocID="{7588D1C8-9E34-4362-8B76-3F817E13B5FB}" presName="node" presStyleLbl="node1" presStyleIdx="1" presStyleCnt="4" custScaleX="344207" custScaleY="54927" custLinFactNeighborY="2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EBE6F-7F20-44AA-8297-7773E184AB3E}" type="pres">
      <dgm:prSet presAssocID="{18AC7C0E-732A-4821-B651-F2B82CE0F3B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E2EFFDD-EC28-425F-8789-32F7E15BF7EB}" type="pres">
      <dgm:prSet presAssocID="{18AC7C0E-732A-4821-B651-F2B82CE0F3B7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E513A5F-8E73-4035-9FC7-A2C0419621A3}" type="pres">
      <dgm:prSet presAssocID="{DDFD0E4F-6DE2-4AC6-9631-A50AA94E60F9}" presName="node" presStyleLbl="node1" presStyleIdx="2" presStyleCnt="4" custScaleX="344207" custScaleY="44867" custLinFactNeighborY="-20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69ED9-4136-45F8-9A0B-659453F9B602}" type="pres">
      <dgm:prSet presAssocID="{D2467579-E605-496C-B2CB-98E74481866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A211F724-A643-4E4E-BCDC-3B8E311291A2}" type="pres">
      <dgm:prSet presAssocID="{D2467579-E605-496C-B2CB-98E744818662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4883C44-3889-4EA4-B13C-1F10E61B2470}" type="pres">
      <dgm:prSet presAssocID="{AA6EEECB-F0B6-4C4A-8968-B55FF7FA5EE6}" presName="node" presStyleLbl="node1" presStyleIdx="3" presStyleCnt="4" custScaleX="344207" custScaleY="50516" custLinFactNeighborX="3187" custLinFactNeighborY="-25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C38D2C-DCC3-4165-8B4F-2167B58EE34D}" type="presOf" srcId="{7588D1C8-9E34-4362-8B76-3F817E13B5FB}" destId="{F5221325-E645-4B5D-B855-33872C13F770}" srcOrd="0" destOrd="0" presId="urn:microsoft.com/office/officeart/2005/8/layout/process2"/>
    <dgm:cxn modelId="{FAEB78CF-AE84-4CF7-8A33-7A5E7320F411}" type="presOf" srcId="{18AC7C0E-732A-4821-B651-F2B82CE0F3B7}" destId="{7E2EFFDD-EC28-425F-8789-32F7E15BF7EB}" srcOrd="1" destOrd="0" presId="urn:microsoft.com/office/officeart/2005/8/layout/process2"/>
    <dgm:cxn modelId="{38ECB8A1-9F41-4ED0-92E8-897394B7B96A}" type="presOf" srcId="{E6613D4E-C3B1-4EB3-825A-8EFC24BB9DA4}" destId="{EEB9C2C4-E940-4B54-99BE-DB9E22AB8094}" srcOrd="1" destOrd="0" presId="urn:microsoft.com/office/officeart/2005/8/layout/process2"/>
    <dgm:cxn modelId="{EC5609A6-7E80-4814-BA61-3B97D1602839}" srcId="{8BA608B2-DF13-403A-9AE2-6F0DF2D4D781}" destId="{E8AC6755-EE5A-463E-AD61-D1013AF9082B}" srcOrd="0" destOrd="0" parTransId="{5F2ED3C2-BB78-4A7A-844A-76EB4045C661}" sibTransId="{E6613D4E-C3B1-4EB3-825A-8EFC24BB9DA4}"/>
    <dgm:cxn modelId="{9CC95ED1-B3E8-483D-BFD8-4AAAC878776B}" srcId="{8BA608B2-DF13-403A-9AE2-6F0DF2D4D781}" destId="{AA6EEECB-F0B6-4C4A-8968-B55FF7FA5EE6}" srcOrd="3" destOrd="0" parTransId="{7E0315FC-3A70-4F35-9FE4-AC5A47CF85AC}" sibTransId="{0643709F-4642-40AB-BE47-C8B18746B149}"/>
    <dgm:cxn modelId="{69B0C566-CA2D-42D4-A8F2-00DED159B3BB}" type="presOf" srcId="{D2467579-E605-496C-B2CB-98E744818662}" destId="{7FC69ED9-4136-45F8-9A0B-659453F9B602}" srcOrd="0" destOrd="0" presId="urn:microsoft.com/office/officeart/2005/8/layout/process2"/>
    <dgm:cxn modelId="{5AA42F1F-A5FD-48F2-B100-15DF8B64BEC4}" type="presOf" srcId="{18AC7C0E-732A-4821-B651-F2B82CE0F3B7}" destId="{6E8EBE6F-7F20-44AA-8297-7773E184AB3E}" srcOrd="0" destOrd="0" presId="urn:microsoft.com/office/officeart/2005/8/layout/process2"/>
    <dgm:cxn modelId="{DE430BD0-41C5-4BAA-913B-17626788CF9C}" type="presOf" srcId="{AA6EEECB-F0B6-4C4A-8968-B55FF7FA5EE6}" destId="{44883C44-3889-4EA4-B13C-1F10E61B2470}" srcOrd="0" destOrd="0" presId="urn:microsoft.com/office/officeart/2005/8/layout/process2"/>
    <dgm:cxn modelId="{5400127B-4DEF-4BCE-849C-0DFE4CEC57AD}" type="presOf" srcId="{E6613D4E-C3B1-4EB3-825A-8EFC24BB9DA4}" destId="{E5A5163B-26D3-42E1-A03A-ACE426480D41}" srcOrd="0" destOrd="0" presId="urn:microsoft.com/office/officeart/2005/8/layout/process2"/>
    <dgm:cxn modelId="{5AD0D74D-19DF-4CCC-B35D-296DCA7AC48D}" type="presOf" srcId="{E8AC6755-EE5A-463E-AD61-D1013AF9082B}" destId="{B026D66A-CA68-4FD6-87B0-9A8B01144DBD}" srcOrd="0" destOrd="0" presId="urn:microsoft.com/office/officeart/2005/8/layout/process2"/>
    <dgm:cxn modelId="{72ECD6C1-050C-4C67-9EBD-25F8C5A048D1}" type="presOf" srcId="{DDFD0E4F-6DE2-4AC6-9631-A50AA94E60F9}" destId="{5E513A5F-8E73-4035-9FC7-A2C0419621A3}" srcOrd="0" destOrd="0" presId="urn:microsoft.com/office/officeart/2005/8/layout/process2"/>
    <dgm:cxn modelId="{6F9B96A0-F25D-4A39-AEF9-022E75C095C3}" type="presOf" srcId="{8BA608B2-DF13-403A-9AE2-6F0DF2D4D781}" destId="{51A4A94A-2DC0-4D75-8C85-2F5C54B3395C}" srcOrd="0" destOrd="0" presId="urn:microsoft.com/office/officeart/2005/8/layout/process2"/>
    <dgm:cxn modelId="{845549CE-98D1-4836-AD4B-451B4EE7387B}" srcId="{8BA608B2-DF13-403A-9AE2-6F0DF2D4D781}" destId="{DDFD0E4F-6DE2-4AC6-9631-A50AA94E60F9}" srcOrd="2" destOrd="0" parTransId="{03E650FD-5F95-4BBD-9FE8-2B3674EC6A7E}" sibTransId="{D2467579-E605-496C-B2CB-98E744818662}"/>
    <dgm:cxn modelId="{06AB2D16-37EA-4FA3-9D1E-A53A10FD2381}" srcId="{8BA608B2-DF13-403A-9AE2-6F0DF2D4D781}" destId="{7588D1C8-9E34-4362-8B76-3F817E13B5FB}" srcOrd="1" destOrd="0" parTransId="{6A6803F7-1514-40C6-A9CE-0360F2715B2E}" sibTransId="{18AC7C0E-732A-4821-B651-F2B82CE0F3B7}"/>
    <dgm:cxn modelId="{7C0BF688-15B5-4D82-8C78-8BDF3D79F4CD}" type="presOf" srcId="{D2467579-E605-496C-B2CB-98E744818662}" destId="{A211F724-A643-4E4E-BCDC-3B8E311291A2}" srcOrd="1" destOrd="0" presId="urn:microsoft.com/office/officeart/2005/8/layout/process2"/>
    <dgm:cxn modelId="{7C99AF43-B312-471B-8380-30B8B7C53FC4}" type="presParOf" srcId="{51A4A94A-2DC0-4D75-8C85-2F5C54B3395C}" destId="{B026D66A-CA68-4FD6-87B0-9A8B01144DBD}" srcOrd="0" destOrd="0" presId="urn:microsoft.com/office/officeart/2005/8/layout/process2"/>
    <dgm:cxn modelId="{8D31A340-3BB4-47AD-9132-F49496C9EC9A}" type="presParOf" srcId="{51A4A94A-2DC0-4D75-8C85-2F5C54B3395C}" destId="{E5A5163B-26D3-42E1-A03A-ACE426480D41}" srcOrd="1" destOrd="0" presId="urn:microsoft.com/office/officeart/2005/8/layout/process2"/>
    <dgm:cxn modelId="{C03FEF9E-8469-45BB-93C0-D48D30E0FFCD}" type="presParOf" srcId="{E5A5163B-26D3-42E1-A03A-ACE426480D41}" destId="{EEB9C2C4-E940-4B54-99BE-DB9E22AB8094}" srcOrd="0" destOrd="0" presId="urn:microsoft.com/office/officeart/2005/8/layout/process2"/>
    <dgm:cxn modelId="{BE59E463-4E60-482B-8783-6C0A53311C8C}" type="presParOf" srcId="{51A4A94A-2DC0-4D75-8C85-2F5C54B3395C}" destId="{F5221325-E645-4B5D-B855-33872C13F770}" srcOrd="2" destOrd="0" presId="urn:microsoft.com/office/officeart/2005/8/layout/process2"/>
    <dgm:cxn modelId="{91F4EAEF-8C0C-483F-A413-A293BA3A9788}" type="presParOf" srcId="{51A4A94A-2DC0-4D75-8C85-2F5C54B3395C}" destId="{6E8EBE6F-7F20-44AA-8297-7773E184AB3E}" srcOrd="3" destOrd="0" presId="urn:microsoft.com/office/officeart/2005/8/layout/process2"/>
    <dgm:cxn modelId="{CF3A2328-D66B-47D5-B671-BE9E30FDD41E}" type="presParOf" srcId="{6E8EBE6F-7F20-44AA-8297-7773E184AB3E}" destId="{7E2EFFDD-EC28-425F-8789-32F7E15BF7EB}" srcOrd="0" destOrd="0" presId="urn:microsoft.com/office/officeart/2005/8/layout/process2"/>
    <dgm:cxn modelId="{46429198-D837-4E80-AAA4-8E6258CDE928}" type="presParOf" srcId="{51A4A94A-2DC0-4D75-8C85-2F5C54B3395C}" destId="{5E513A5F-8E73-4035-9FC7-A2C0419621A3}" srcOrd="4" destOrd="0" presId="urn:microsoft.com/office/officeart/2005/8/layout/process2"/>
    <dgm:cxn modelId="{E72B6BC7-4DD6-4D80-BA8E-347EB95EC720}" type="presParOf" srcId="{51A4A94A-2DC0-4D75-8C85-2F5C54B3395C}" destId="{7FC69ED9-4136-45F8-9A0B-659453F9B602}" srcOrd="5" destOrd="0" presId="urn:microsoft.com/office/officeart/2005/8/layout/process2"/>
    <dgm:cxn modelId="{09028418-0914-4A71-8CEF-B61D6D6B53E2}" type="presParOf" srcId="{7FC69ED9-4136-45F8-9A0B-659453F9B602}" destId="{A211F724-A643-4E4E-BCDC-3B8E311291A2}" srcOrd="0" destOrd="0" presId="urn:microsoft.com/office/officeart/2005/8/layout/process2"/>
    <dgm:cxn modelId="{8EC65018-495C-4026-8AAD-22D0BB7D4F0B}" type="presParOf" srcId="{51A4A94A-2DC0-4D75-8C85-2F5C54B3395C}" destId="{44883C44-3889-4EA4-B13C-1F10E61B2470}" srcOrd="6" destOrd="0" presId="urn:microsoft.com/office/officeart/2005/8/layout/process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0F93EA-B7F6-A04A-BB5A-8D9395B65DF0}" type="doc">
      <dgm:prSet loTypeId="urn:microsoft.com/office/officeart/2005/8/layout/targe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314C8-7435-F546-B260-670ED67AFCE1}">
      <dgm:prSet phldrT="[Text]"/>
      <dgm:spPr/>
      <dgm:t>
        <a:bodyPr/>
        <a:lstStyle/>
        <a:p>
          <a:r>
            <a:rPr lang="en-US" dirty="0" smtClean="0"/>
            <a:t>Thank you</a:t>
          </a:r>
          <a:endParaRPr lang="en-US" dirty="0"/>
        </a:p>
      </dgm:t>
    </dgm:pt>
    <dgm:pt modelId="{1049CD44-2F64-3F41-A325-C80A9A2473A5}" type="parTrans" cxnId="{24D91A05-209E-A341-98C7-9CE2F35AD068}">
      <dgm:prSet/>
      <dgm:spPr/>
      <dgm:t>
        <a:bodyPr/>
        <a:lstStyle/>
        <a:p>
          <a:endParaRPr lang="en-US"/>
        </a:p>
      </dgm:t>
    </dgm:pt>
    <dgm:pt modelId="{C32DDD1C-242F-564E-A586-F816DB1645E7}" type="sibTrans" cxnId="{24D91A05-209E-A341-98C7-9CE2F35AD068}">
      <dgm:prSet/>
      <dgm:spPr/>
      <dgm:t>
        <a:bodyPr/>
        <a:lstStyle/>
        <a:p>
          <a:endParaRPr lang="en-US"/>
        </a:p>
      </dgm:t>
    </dgm:pt>
    <dgm:pt modelId="{3F0B21E9-24B5-1640-8371-2BBFEDE444F3}">
      <dgm:prSet phldrT="[Text]" custT="1"/>
      <dgm:spPr/>
      <dgm:t>
        <a:bodyPr/>
        <a:lstStyle/>
        <a:p>
          <a:r>
            <a:rPr lang="en-US" sz="1400" dirty="0" smtClean="0"/>
            <a:t>Thank you</a:t>
          </a:r>
          <a:endParaRPr lang="en-US" sz="1400" dirty="0"/>
        </a:p>
      </dgm:t>
    </dgm:pt>
    <dgm:pt modelId="{D80AE60D-EA34-AA48-A61C-A651A5160EE7}" type="parTrans" cxnId="{B9832A09-348A-F548-B47C-0E0A9EC6890A}">
      <dgm:prSet/>
      <dgm:spPr/>
      <dgm:t>
        <a:bodyPr/>
        <a:lstStyle/>
        <a:p>
          <a:endParaRPr lang="en-US"/>
        </a:p>
      </dgm:t>
    </dgm:pt>
    <dgm:pt modelId="{62DA3FD5-492B-F947-A5F3-932093BAC24E}" type="sibTrans" cxnId="{B9832A09-348A-F548-B47C-0E0A9EC6890A}">
      <dgm:prSet/>
      <dgm:spPr/>
      <dgm:t>
        <a:bodyPr/>
        <a:lstStyle/>
        <a:p>
          <a:endParaRPr lang="en-US"/>
        </a:p>
      </dgm:t>
    </dgm:pt>
    <dgm:pt modelId="{B70A160B-917E-1F4C-BAEE-2E675E3B1A97}">
      <dgm:prSet phldrT="[Text]" custT="1"/>
      <dgm:spPr/>
      <dgm:t>
        <a:bodyPr/>
        <a:lstStyle/>
        <a:p>
          <a:pPr algn="ctr"/>
          <a:endParaRPr lang="en-US" sz="6000" dirty="0" smtClean="0"/>
        </a:p>
        <a:p>
          <a:pPr algn="ctr"/>
          <a:r>
            <a:rPr lang="en-US" sz="6000" dirty="0" smtClean="0"/>
            <a:t>Thank you</a:t>
          </a:r>
          <a:endParaRPr lang="en-US" sz="6000" dirty="0"/>
        </a:p>
      </dgm:t>
    </dgm:pt>
    <dgm:pt modelId="{668DBC03-1D9E-E544-B515-2DFA7860D95C}" type="parTrans" cxnId="{9A301EA0-DD70-164A-9A3C-0F603935A3C1}">
      <dgm:prSet/>
      <dgm:spPr/>
      <dgm:t>
        <a:bodyPr/>
        <a:lstStyle/>
        <a:p>
          <a:endParaRPr lang="en-US"/>
        </a:p>
      </dgm:t>
    </dgm:pt>
    <dgm:pt modelId="{A9C58E84-A1F4-7C49-8EAF-5FE62A5A792B}" type="sibTrans" cxnId="{9A301EA0-DD70-164A-9A3C-0F603935A3C1}">
      <dgm:prSet/>
      <dgm:spPr/>
      <dgm:t>
        <a:bodyPr/>
        <a:lstStyle/>
        <a:p>
          <a:endParaRPr lang="en-US"/>
        </a:p>
      </dgm:t>
    </dgm:pt>
    <dgm:pt modelId="{C7687943-8A9C-6943-BCED-29923CFEF7B1}" type="pres">
      <dgm:prSet presAssocID="{760F93EA-B7F6-A04A-BB5A-8D9395B65DF0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A64DC0-417F-C741-BC30-D0EC625CF7AC}" type="pres">
      <dgm:prSet presAssocID="{760F93EA-B7F6-A04A-BB5A-8D9395B65DF0}" presName="outerBox" presStyleCnt="0"/>
      <dgm:spPr/>
    </dgm:pt>
    <dgm:pt modelId="{21BDD305-82F0-1946-8AD3-22ED0226BF91}" type="pres">
      <dgm:prSet presAssocID="{760F93EA-B7F6-A04A-BB5A-8D9395B65DF0}" presName="outerBoxParent" presStyleLbl="node1" presStyleIdx="0" presStyleCnt="2"/>
      <dgm:spPr/>
      <dgm:t>
        <a:bodyPr/>
        <a:lstStyle/>
        <a:p>
          <a:endParaRPr lang="en-US"/>
        </a:p>
      </dgm:t>
    </dgm:pt>
    <dgm:pt modelId="{9D4A131D-CE67-3A42-A82C-8BBC635B19C4}" type="pres">
      <dgm:prSet presAssocID="{760F93EA-B7F6-A04A-BB5A-8D9395B65DF0}" presName="outerBoxChildren" presStyleCnt="0"/>
      <dgm:spPr/>
    </dgm:pt>
    <dgm:pt modelId="{9262181B-7C55-104E-8E30-06F0E6784DB7}" type="pres">
      <dgm:prSet presAssocID="{3F0B21E9-24B5-1640-8371-2BBFEDE444F3}" presName="oChild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A7C56-7F6A-5247-8FFD-7B78305E0CBC}" type="pres">
      <dgm:prSet presAssocID="{760F93EA-B7F6-A04A-BB5A-8D9395B65DF0}" presName="middleBox" presStyleCnt="0"/>
      <dgm:spPr/>
    </dgm:pt>
    <dgm:pt modelId="{DB9FF8C6-1A75-B84E-948A-F13EAE41FA16}" type="pres">
      <dgm:prSet presAssocID="{760F93EA-B7F6-A04A-BB5A-8D9395B65DF0}" presName="middleBoxParent" presStyleLbl="node1" presStyleIdx="1" presStyleCnt="2"/>
      <dgm:spPr/>
      <dgm:t>
        <a:bodyPr/>
        <a:lstStyle/>
        <a:p>
          <a:endParaRPr lang="en-US"/>
        </a:p>
      </dgm:t>
    </dgm:pt>
    <dgm:pt modelId="{4A9C256E-2674-DD4F-8A03-4A901D94CF45}" type="pres">
      <dgm:prSet presAssocID="{760F93EA-B7F6-A04A-BB5A-8D9395B65DF0}" presName="middleBoxChildren" presStyleCnt="0"/>
      <dgm:spPr/>
    </dgm:pt>
  </dgm:ptLst>
  <dgm:cxnLst>
    <dgm:cxn modelId="{606591E3-D487-4540-AAAA-F97C1745721D}" type="presOf" srcId="{70E314C8-7435-F546-B260-670ED67AFCE1}" destId="{21BDD305-82F0-1946-8AD3-22ED0226BF91}" srcOrd="0" destOrd="0" presId="urn:microsoft.com/office/officeart/2005/8/layout/target2"/>
    <dgm:cxn modelId="{BE99BDF3-70C3-E345-96B8-A55B26E69E2E}" type="presOf" srcId="{B70A160B-917E-1F4C-BAEE-2E675E3B1A97}" destId="{DB9FF8C6-1A75-B84E-948A-F13EAE41FA16}" srcOrd="0" destOrd="0" presId="urn:microsoft.com/office/officeart/2005/8/layout/target2"/>
    <dgm:cxn modelId="{B9832A09-348A-F548-B47C-0E0A9EC6890A}" srcId="{70E314C8-7435-F546-B260-670ED67AFCE1}" destId="{3F0B21E9-24B5-1640-8371-2BBFEDE444F3}" srcOrd="0" destOrd="0" parTransId="{D80AE60D-EA34-AA48-A61C-A651A5160EE7}" sibTransId="{62DA3FD5-492B-F947-A5F3-932093BAC24E}"/>
    <dgm:cxn modelId="{DB3C71A3-BBB4-474E-B355-D14DFCC78064}" type="presOf" srcId="{3F0B21E9-24B5-1640-8371-2BBFEDE444F3}" destId="{9262181B-7C55-104E-8E30-06F0E6784DB7}" srcOrd="0" destOrd="0" presId="urn:microsoft.com/office/officeart/2005/8/layout/target2"/>
    <dgm:cxn modelId="{9A301EA0-DD70-164A-9A3C-0F603935A3C1}" srcId="{760F93EA-B7F6-A04A-BB5A-8D9395B65DF0}" destId="{B70A160B-917E-1F4C-BAEE-2E675E3B1A97}" srcOrd="1" destOrd="0" parTransId="{668DBC03-1D9E-E544-B515-2DFA7860D95C}" sibTransId="{A9C58E84-A1F4-7C49-8EAF-5FE62A5A792B}"/>
    <dgm:cxn modelId="{7558A0E4-BB2F-854E-9900-16B3BD0A7BCD}" type="presOf" srcId="{760F93EA-B7F6-A04A-BB5A-8D9395B65DF0}" destId="{C7687943-8A9C-6943-BCED-29923CFEF7B1}" srcOrd="0" destOrd="0" presId="urn:microsoft.com/office/officeart/2005/8/layout/target2"/>
    <dgm:cxn modelId="{24D91A05-209E-A341-98C7-9CE2F35AD068}" srcId="{760F93EA-B7F6-A04A-BB5A-8D9395B65DF0}" destId="{70E314C8-7435-F546-B260-670ED67AFCE1}" srcOrd="0" destOrd="0" parTransId="{1049CD44-2F64-3F41-A325-C80A9A2473A5}" sibTransId="{C32DDD1C-242F-564E-A586-F816DB1645E7}"/>
    <dgm:cxn modelId="{B04A523D-FB3F-444A-8F7F-DA1A1ED29C81}" type="presParOf" srcId="{C7687943-8A9C-6943-BCED-29923CFEF7B1}" destId="{BFA64DC0-417F-C741-BC30-D0EC625CF7AC}" srcOrd="0" destOrd="0" presId="urn:microsoft.com/office/officeart/2005/8/layout/target2"/>
    <dgm:cxn modelId="{BC8A0D96-F111-FD47-A39D-9BA66510871E}" type="presParOf" srcId="{BFA64DC0-417F-C741-BC30-D0EC625CF7AC}" destId="{21BDD305-82F0-1946-8AD3-22ED0226BF91}" srcOrd="0" destOrd="0" presId="urn:microsoft.com/office/officeart/2005/8/layout/target2"/>
    <dgm:cxn modelId="{F149E4CC-B419-5C4C-AAF8-4AC7DCA64FB8}" type="presParOf" srcId="{BFA64DC0-417F-C741-BC30-D0EC625CF7AC}" destId="{9D4A131D-CE67-3A42-A82C-8BBC635B19C4}" srcOrd="1" destOrd="0" presId="urn:microsoft.com/office/officeart/2005/8/layout/target2"/>
    <dgm:cxn modelId="{BD8CDD68-A5AC-A643-9C71-FD8484F176C9}" type="presParOf" srcId="{9D4A131D-CE67-3A42-A82C-8BBC635B19C4}" destId="{9262181B-7C55-104E-8E30-06F0E6784DB7}" srcOrd="0" destOrd="0" presId="urn:microsoft.com/office/officeart/2005/8/layout/target2"/>
    <dgm:cxn modelId="{A893E470-FB46-B447-B7AD-03F4CE343C3E}" type="presParOf" srcId="{C7687943-8A9C-6943-BCED-29923CFEF7B1}" destId="{611A7C56-7F6A-5247-8FFD-7B78305E0CBC}" srcOrd="1" destOrd="0" presId="urn:microsoft.com/office/officeart/2005/8/layout/target2"/>
    <dgm:cxn modelId="{0670CF5D-655E-E64A-A38C-4393CA60ED79}" type="presParOf" srcId="{611A7C56-7F6A-5247-8FFD-7B78305E0CBC}" destId="{DB9FF8C6-1A75-B84E-948A-F13EAE41FA16}" srcOrd="0" destOrd="0" presId="urn:microsoft.com/office/officeart/2005/8/layout/target2"/>
    <dgm:cxn modelId="{0F0B6199-E668-3144-BED1-FEDEC091187E}" type="presParOf" srcId="{611A7C56-7F6A-5247-8FFD-7B78305E0CBC}" destId="{4A9C256E-2674-DD4F-8A03-4A901D94CF45}" srcOrd="1" destOrd="0" presId="urn:microsoft.com/office/officeart/2005/8/layout/targe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DD305-82F0-1946-8AD3-22ED0226BF91}">
      <dsp:nvSpPr>
        <dsp:cNvPr id="0" name=""/>
        <dsp:cNvSpPr/>
      </dsp:nvSpPr>
      <dsp:spPr>
        <a:xfrm>
          <a:off x="0" y="0"/>
          <a:ext cx="8229600" cy="4525963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351265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Thank you</a:t>
          </a:r>
          <a:endParaRPr lang="en-US" sz="4400" kern="1200" dirty="0"/>
        </a:p>
      </dsp:txBody>
      <dsp:txXfrm>
        <a:off x="112677" y="112677"/>
        <a:ext cx="8004246" cy="4300609"/>
      </dsp:txXfrm>
    </dsp:sp>
    <dsp:sp modelId="{9262181B-7C55-104E-8E30-06F0E6784DB7}">
      <dsp:nvSpPr>
        <dsp:cNvPr id="0" name=""/>
        <dsp:cNvSpPr/>
      </dsp:nvSpPr>
      <dsp:spPr>
        <a:xfrm>
          <a:off x="205740" y="1131490"/>
          <a:ext cx="1234440" cy="316817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Thank you</a:t>
          </a:r>
          <a:endParaRPr lang="en-US" sz="1400" kern="1200" dirty="0"/>
        </a:p>
      </dsp:txBody>
      <dsp:txXfrm>
        <a:off x="243703" y="1169453"/>
        <a:ext cx="1158514" cy="3092248"/>
      </dsp:txXfrm>
    </dsp:sp>
    <dsp:sp modelId="{DB9FF8C6-1A75-B84E-948A-F13EAE41FA16}">
      <dsp:nvSpPr>
        <dsp:cNvPr id="0" name=""/>
        <dsp:cNvSpPr/>
      </dsp:nvSpPr>
      <dsp:spPr>
        <a:xfrm>
          <a:off x="1645920" y="1131490"/>
          <a:ext cx="6377940" cy="3168174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011791" numCol="1" spcCol="1270" anchor="t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 smtClean="0"/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Thank you</a:t>
          </a:r>
          <a:endParaRPr lang="en-US" sz="6000" kern="1200" dirty="0"/>
        </a:p>
      </dsp:txBody>
      <dsp:txXfrm>
        <a:off x="1743352" y="1228922"/>
        <a:ext cx="6183076" cy="297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D13C82F-539A-7741-A49B-97A2965F7D6F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1789549-60E0-F74A-941F-88D7A9705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2377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0EFC3EA-79D1-CA43-9EA7-D13453051542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5831"/>
            <a:ext cx="5436909" cy="446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1CF581F-11C3-8949-A03C-BC55BEEEC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9806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Tamil Nadu Heal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DB913D-AC34-4098-A779-90F3DF55C5DC}" type="slidenum">
              <a:rPr lang="en-US"/>
              <a:pPr/>
              <a:t>70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44C0E3-2A32-8048-B521-0DB7D35B8ED7}" type="slidenum">
              <a:rPr lang="en-US" sz="1200"/>
              <a:pPr eaLnBrk="1" hangingPunct="1"/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7DFF64-C622-424A-A9E7-C4ADE759D0C7}" type="slidenum">
              <a:rPr lang="en-US" sz="1200">
                <a:solidFill>
                  <a:prstClr val="black"/>
                </a:solidFill>
              </a:rPr>
              <a:pPr eaLnBrk="1" hangingPunct="1"/>
              <a:t>83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9394B-D865-4403-9198-868BCF5CBEA5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smtClean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52475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3430"/>
            <a:ext cx="5398802" cy="44669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Tamil Nadu Heal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F9497F-6C06-4661-93D5-B0324D44DC3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smtClean="0"/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3847296" y="9430307"/>
            <a:ext cx="2909467" cy="494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  <a:tabLst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</a:pPr>
            <a:fld id="{7765C57E-3E74-44FC-8FC4-BAEDCCA19C50}" type="slidenum">
              <a:rPr lang="en-GB" sz="13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3000"/>
                </a:lnSpc>
                <a:tabLst>
                  <a:tab pos="409575" algn="l"/>
                  <a:tab pos="819150" algn="l"/>
                  <a:tab pos="1230313" algn="l"/>
                  <a:tab pos="1639888" algn="l"/>
                  <a:tab pos="2051050" algn="l"/>
                  <a:tab pos="2460625" algn="l"/>
                  <a:tab pos="2871788" algn="l"/>
                  <a:tab pos="3281363" algn="l"/>
                  <a:tab pos="3692525" algn="l"/>
                  <a:tab pos="4102100" algn="l"/>
                  <a:tab pos="4511675" algn="l"/>
                  <a:tab pos="4922838" algn="l"/>
                  <a:tab pos="5332413" algn="l"/>
                  <a:tab pos="5743575" algn="l"/>
                  <a:tab pos="6153150" algn="l"/>
                  <a:tab pos="6564313" algn="l"/>
                  <a:tab pos="6973888" algn="l"/>
                  <a:tab pos="7385050" algn="l"/>
                  <a:tab pos="7794625" algn="l"/>
                  <a:tab pos="8205788" algn="l"/>
                </a:tabLst>
              </a:pPr>
              <a:t>6</a:t>
            </a:fld>
            <a:endParaRPr lang="en-GB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1304462" y="953027"/>
            <a:ext cx="4184031" cy="34364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578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9768" y="4713430"/>
            <a:ext cx="5398802" cy="44669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Tamil Nadu Heal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476E9-DFDE-4F32-B49E-E0AF4341A89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5638" y="753115"/>
            <a:ext cx="4527062" cy="37207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3430"/>
            <a:ext cx="5398802" cy="44669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Tamil Nadu Heal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1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Screening for Cervical Cancer using visual methods</a:t>
            </a:r>
          </a:p>
        </p:txBody>
      </p:sp>
      <p:sp>
        <p:nvSpPr>
          <p:cNvPr id="48131" name="Rectangle 22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21/01/2010</a:t>
            </a:r>
          </a:p>
        </p:txBody>
      </p:sp>
      <p:sp>
        <p:nvSpPr>
          <p:cNvPr id="48132" name="Rectangle 23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Tamil Nadu Heal</a:t>
            </a:r>
          </a:p>
        </p:txBody>
      </p:sp>
      <p:sp>
        <p:nvSpPr>
          <p:cNvPr id="48133" name="Rectangle 24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1C2A8-8B39-411B-B345-52AE225C2F7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smtClean="0"/>
          </a:p>
        </p:txBody>
      </p:sp>
      <p:sp>
        <p:nvSpPr>
          <p:cNvPr id="78854" name="Text Box 1"/>
          <p:cNvSpPr txBox="1">
            <a:spLocks noChangeArrowheads="1"/>
          </p:cNvSpPr>
          <p:nvPr/>
        </p:nvSpPr>
        <p:spPr bwMode="auto">
          <a:xfrm>
            <a:off x="1233652" y="708308"/>
            <a:ext cx="4519195" cy="350189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79" tIns="40090" rIns="80179" bIns="40090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885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768" y="4715154"/>
            <a:ext cx="5412963" cy="444286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Screening for Cervical Cancer using visual methods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21/01/2010</a:t>
            </a:r>
          </a:p>
        </p:txBody>
      </p:sp>
      <p:sp>
        <p:nvSpPr>
          <p:cNvPr id="49156" name="Rectangle 8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Tamil Nadu Heal</a:t>
            </a:r>
          </a:p>
        </p:txBody>
      </p:sp>
      <p:sp>
        <p:nvSpPr>
          <p:cNvPr id="49157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C25E2B-51D4-4468-889D-5BC6B4D4328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 smtClean="0"/>
          </a:p>
        </p:txBody>
      </p:sp>
      <p:sp>
        <p:nvSpPr>
          <p:cNvPr id="79878" name="Text Box 1"/>
          <p:cNvSpPr txBox="1">
            <a:spLocks noChangeArrowheads="1"/>
          </p:cNvSpPr>
          <p:nvPr/>
        </p:nvSpPr>
        <p:spPr bwMode="auto">
          <a:xfrm>
            <a:off x="1199035" y="753115"/>
            <a:ext cx="4399606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768" y="4713430"/>
            <a:ext cx="5434993" cy="44669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4F514-F81B-4938-B9E6-96099D50859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GB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5638" y="753115"/>
            <a:ext cx="4527062" cy="37207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3430"/>
            <a:ext cx="5398802" cy="44669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Tamil Nadu Heal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  <a:ea typeface="MS PGothic"/>
              </a:rPr>
              <a:t>Tamil Nadu Heal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077768-21C8-4125-A345-258E48D2EED0}" type="slidenum">
              <a:rPr lang="en-US" smtClean="0">
                <a:solidFill>
                  <a:prstClr val="black"/>
                </a:solidFill>
                <a:latin typeface="Calibri"/>
                <a:ea typeface="MS PGothic"/>
              </a:rPr>
              <a:pPr/>
              <a:t>21</a:t>
            </a:fld>
            <a:endParaRPr lang="en-US" smtClean="0">
              <a:solidFill>
                <a:prstClr val="black"/>
              </a:solidFill>
              <a:latin typeface="Calibri"/>
              <a:ea typeface="MS P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B328EA-1177-47FA-B469-B522269E29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9FAFF-4A33-5B40-AF16-167C499D3703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AB84F-0276-C44C-99E2-3C3865A56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418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34E6-0884-E548-B4C3-E34180E077FB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A0840-2EF0-CC42-9793-BFCB6127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9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7D48-554A-C848-B903-F1CA12D4AE1B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60C7-EE11-5345-A183-5F037B937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3215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572FB-5172-8849-B4C8-0E48264F1544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F285A-120E-1840-8861-53454F986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097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</a:rPr>
              <a:pPr algn="r"/>
              <a:t>‹#›</a:t>
            </a:fld>
            <a:endParaRPr lang="en-US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D71D-9988-46C5-A41F-FF4D87CC92CA}" type="datetimeFigureOut">
              <a:rPr lang="en-US" smtClean="0">
                <a:solidFill>
                  <a:prstClr val="black"/>
                </a:solidFill>
                <a:latin typeface="Corbel"/>
              </a:rPr>
              <a:pPr/>
              <a:t>01-Jul-13</a:t>
            </a:fld>
            <a:endParaRPr lang="en-IN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D75E-568D-4049-9602-AC3FADC7500F}" type="slidenum">
              <a:rPr lang="en-IN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IN">
              <a:solidFill>
                <a:prstClr val="black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94315-5464-B146-99EB-AE64FE4E2643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E8B9A-3B56-1743-A21F-4A432B2E0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4212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B6689-21D2-BF4C-98E1-A05DE2B9DC48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756F-CA74-EC48-B0B2-C6B56ACE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1429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0C4B40-404F-C04E-AEED-EDB70D4C193B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ACE607-3158-2C40-98C9-1CDC0D682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261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6B63D-1155-DB41-A823-506DA5A8331A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4265-70C8-D24C-A42F-A94ED797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8451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DF73C-FB7B-0044-805F-C4F4664EA953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BDAA-3B07-F043-A412-70CBC3469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0411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80868-41F4-5242-89F3-F9D140A7715D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74E53-629B-5A4A-A899-EAC6904F4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1859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54C8-8075-714A-8EA2-56A6731A7F1C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A470A-79B4-BF48-B312-0BFF430E6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9895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DCDF-118C-7541-BA23-2EB47E0D8B5F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78654-A3F7-264D-BE2F-D2FA49ED3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8724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93167-DBFB-8341-82B4-4C06999D2560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647C6-03EE-894D-8C98-EBFFCA59E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1599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022F4-C35D-444D-A134-A9C491CF57D3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E400-E67E-244F-BBD0-5D220135E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750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9E37-5743-8B4F-8732-F883A3CC2749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F35B-D753-3349-BB4E-3BE876D98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2665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EDA2D-8CFF-BE4B-973B-84DFB16251B4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0A84-7983-B349-A825-183BA7898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694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7062-3D96-E243-812E-76F6251C1006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7F99-7406-874E-9D80-6704F4C2B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108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D33F-0430-514F-973B-F8566E7CBB21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BD6A-615C-1348-A594-D54A354B8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549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B22F-BC4C-CE49-8049-BFCE7E7FA5CA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7E56E-BCB2-534F-9434-9D1190CE0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532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8775-E476-0B45-B709-98855A053BA1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3D887-8976-EB48-9387-3EE1F4B5C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317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8F6E-3FEB-2245-92FF-15C48ADC431E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67688-0776-204F-97F1-76159EC9C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544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1C0E-E6C0-3A47-BF0A-697B2B1EC552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1FB51-650A-8048-8C90-ACA7E10B4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581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39D4A6A-7684-944B-A6BC-20C914D9A940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360A7A8-9E1E-A646-9DC9-7763CBB36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01-Jul-13</a:t>
            </a:fld>
            <a:endParaRPr lang="en-US" dirty="0" smtClean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 smtClean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14FD69-4A85-4715-A222-ABB225B63BC6}" type="datetimeFigureOut">
              <a:rPr lang="en-US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01-Jul-13</a:t>
            </a:fld>
            <a:endParaRPr lang="en-US" dirty="0" smtClean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D4C49B74-5DB2-4B03-B1D2-7F6A3C51C318}" type="slidenum">
              <a:rPr lang="en-US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 smtClean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98" r:id="rId8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BCBCBC"/>
                </a:solidFill>
                <a:cs typeface="Arial" charset="0"/>
              </a:defRPr>
            </a:lvl1pPr>
          </a:lstStyle>
          <a:p>
            <a:pPr>
              <a:defRPr/>
            </a:pPr>
            <a:fld id="{5BE608A7-0D37-5547-A44F-FDA9F3DA6C79}" type="datetimeFigureOut">
              <a:rPr lang="en-US"/>
              <a:pPr>
                <a:defRPr/>
              </a:pPr>
              <a:t>01-Jul-13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BCBCBC"/>
                </a:solidFill>
                <a:cs typeface="Arial" charset="0"/>
              </a:defRPr>
            </a:lvl1pPr>
          </a:lstStyle>
          <a:p>
            <a:pPr>
              <a:defRPr/>
            </a:pPr>
            <a:fld id="{D2686754-9DD0-804C-BA59-D331509E4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0"/>
        <a:buChar char="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0"/>
        <a:buChar char="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0"/>
        <a:buChar char="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0"/>
        <a:buChar char="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8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jpeg"/><Relationship Id="rId7" Type="http://schemas.openxmlformats.org/officeDocument/2006/relationships/image" Target="../media/image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10.png"/><Relationship Id="rId4" Type="http://schemas.openxmlformats.org/officeDocument/2006/relationships/image" Target="../media/image51.jpe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2.png"/><Relationship Id="rId7" Type="http://schemas.openxmlformats.org/officeDocument/2006/relationships/image" Target="../media/image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0.png"/><Relationship Id="rId7" Type="http://schemas.openxmlformats.org/officeDocument/2006/relationships/image" Target="../media/image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295401"/>
            <a:ext cx="8001000" cy="2305050"/>
          </a:xfr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latin typeface="Calibri" charset="0"/>
              </a:rPr>
              <a:t>Integration of NCD with Primary Health Care – Tamil Nadu Experience</a:t>
            </a:r>
            <a:endParaRPr lang="en-US" b="1" u="sng" dirty="0">
              <a:latin typeface="Calibri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781800" cy="25908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Calibri" charset="0"/>
              </a:rPr>
              <a:t>Mr</a:t>
            </a: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charset="0"/>
              </a:rPr>
              <a:t>Pankaj</a:t>
            </a: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 Kumar </a:t>
            </a:r>
            <a:r>
              <a:rPr lang="en-US" sz="2400" b="1" dirty="0" err="1" smtClean="0">
                <a:solidFill>
                  <a:schemeClr val="bg1"/>
                </a:solidFill>
                <a:latin typeface="Calibri" charset="0"/>
              </a:rPr>
              <a:t>Bansal</a:t>
            </a: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 IAS</a:t>
            </a:r>
          </a:p>
          <a:p>
            <a:pPr algn="r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Special Secretary to Government and </a:t>
            </a:r>
          </a:p>
          <a:p>
            <a:pPr algn="r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Mission Director, NRHM 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&amp; Project  Director</a:t>
            </a:r>
          </a:p>
          <a:p>
            <a:pPr algn="r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charset="0"/>
              </a:rPr>
              <a:t>Tamil 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</a:rPr>
              <a:t>Nadu Health Systems Project</a:t>
            </a:r>
          </a:p>
          <a:p>
            <a:pPr algn="r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</a:rPr>
              <a:t>Chennai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latin typeface="Tahoma" pitchFamily="34" charset="0"/>
                <a:cs typeface="Tahoma" pitchFamily="34" charset="0"/>
              </a:rPr>
              <a:t>POSTERS &amp; STICKERS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752600"/>
            <a:ext cx="3733800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52600"/>
            <a:ext cx="4343400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6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Challenges in NCD Prevention and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6B9B8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Need for partnership with different sectors</a:t>
            </a:r>
          </a:p>
          <a:p>
            <a:r>
              <a:rPr lang="en-US" dirty="0"/>
              <a:t>Human and financial resources constraint along with uneven distribution and poor training and </a:t>
            </a:r>
            <a:r>
              <a:rPr lang="en-US" dirty="0" smtClean="0"/>
              <a:t>orientation</a:t>
            </a:r>
          </a:p>
          <a:p>
            <a:r>
              <a:rPr lang="en-US" dirty="0" smtClean="0"/>
              <a:t>Limited access to prevention and treatment</a:t>
            </a:r>
          </a:p>
          <a:p>
            <a:r>
              <a:rPr lang="en-US" dirty="0" smtClean="0"/>
              <a:t>Public ignorance and Limited interest from public for preventive measures</a:t>
            </a:r>
          </a:p>
          <a:p>
            <a:r>
              <a:rPr lang="en-US" dirty="0" smtClean="0"/>
              <a:t>Limited commitment from private health care sector</a:t>
            </a:r>
          </a:p>
          <a:p>
            <a:r>
              <a:rPr lang="en-US" dirty="0" smtClean="0"/>
              <a:t>Utilizing the services of AYUSH along with Allopathic </a:t>
            </a:r>
          </a:p>
          <a:p>
            <a:r>
              <a:rPr lang="en-US" dirty="0" smtClean="0"/>
              <a:t>Need for long time budget allocation from Central and State</a:t>
            </a:r>
          </a:p>
        </p:txBody>
      </p:sp>
    </p:spTree>
    <p:extLst>
      <p:ext uri="{BB962C8B-B14F-4D97-AF65-F5344CB8AC3E}">
        <p14:creationId xmlns="" xmlns:p14="http://schemas.microsoft.com/office/powerpoint/2010/main" val="33783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432087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269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5513" y="1219200"/>
            <a:ext cx="3938587" cy="547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538" y="1219200"/>
            <a:ext cx="3732212" cy="547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686800" cy="841248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Hospital flex boards…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ahoma" pitchFamily="34" charset="0"/>
                <a:cs typeface="Tahoma" pitchFamily="34" charset="0"/>
              </a:rPr>
              <a:t>IEC- Bus boards…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371600"/>
            <a:ext cx="8329613" cy="51054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latin typeface="Tahoma" pitchFamily="34" charset="0"/>
                <a:cs typeface="Tahoma" pitchFamily="34" charset="0"/>
              </a:rPr>
              <a:t>IEC- Bus boards…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0" y="1524000"/>
            <a:ext cx="8147050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953404" cy="971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ea typeface="Tahoma" pitchFamily="34" charset="0"/>
                <a:cs typeface="Tahoma" pitchFamily="34" charset="0"/>
              </a:rPr>
              <a:t>Support from TNHSP for IEC Materials and Clinical protocols for all four interventions to PHCs</a:t>
            </a:r>
            <a:endParaRPr lang="en-US" sz="2900" b="1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433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n-US" sz="2800" dirty="0" smtClean="0">
                <a:latin typeface="+mj-lt"/>
                <a:cs typeface="Tahoma" pitchFamily="34" charset="0"/>
              </a:rPr>
              <a:t>Posters</a:t>
            </a:r>
          </a:p>
          <a:p>
            <a:pPr algn="just" eaLnBrk="1" hangingPunct="1">
              <a:defRPr/>
            </a:pPr>
            <a:r>
              <a:rPr lang="en-US" sz="2800" dirty="0" smtClean="0">
                <a:latin typeface="+mj-lt"/>
                <a:cs typeface="Tahoma" pitchFamily="34" charset="0"/>
              </a:rPr>
              <a:t>Stickers </a:t>
            </a:r>
          </a:p>
          <a:p>
            <a:pPr algn="just" eaLnBrk="1" hangingPunct="1">
              <a:defRPr/>
            </a:pPr>
            <a:r>
              <a:rPr lang="en-US" sz="2800" dirty="0" smtClean="0">
                <a:latin typeface="+mj-lt"/>
                <a:cs typeface="Tahoma" pitchFamily="34" charset="0"/>
              </a:rPr>
              <a:t>Flip books</a:t>
            </a:r>
          </a:p>
          <a:p>
            <a:pPr algn="just" eaLnBrk="1" hangingPunct="1">
              <a:defRPr/>
            </a:pPr>
            <a:r>
              <a:rPr lang="en-US" sz="2800" dirty="0" smtClean="0">
                <a:latin typeface="+mj-lt"/>
                <a:cs typeface="Tahoma" pitchFamily="34" charset="0"/>
              </a:rPr>
              <a:t>Clinical protocols for display</a:t>
            </a:r>
          </a:p>
          <a:p>
            <a:pPr algn="just" eaLnBrk="1" hangingPunct="1">
              <a:defRPr/>
            </a:pPr>
            <a:r>
              <a:rPr lang="en-US" sz="2800" dirty="0" smtClean="0">
                <a:latin typeface="+mj-lt"/>
                <a:cs typeface="Tahoma" pitchFamily="34" charset="0"/>
              </a:rPr>
              <a:t>CDs on clinical procedures – CBE /measuring BP / VIA / VILI</a:t>
            </a:r>
          </a:p>
          <a:p>
            <a:pPr algn="just" eaLnBrk="1" hangingPunct="1">
              <a:defRPr/>
            </a:pPr>
            <a:r>
              <a:rPr lang="en-US" sz="2800" dirty="0" smtClean="0">
                <a:latin typeface="+mj-lt"/>
                <a:cs typeface="Tahoma" pitchFamily="34" charset="0"/>
              </a:rPr>
              <a:t>Short Tele-films produced by TNHSP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endParaRPr lang="en-US" sz="2800" dirty="0" smtClean="0">
              <a:latin typeface="+mj-lt"/>
              <a:cs typeface="Tahoma" pitchFamily="34" charset="0"/>
            </a:endParaRP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IEC Posters</a:t>
            </a:r>
            <a:endParaRPr lang="en-IN" dirty="0"/>
          </a:p>
        </p:txBody>
      </p:sp>
      <p:pic>
        <p:nvPicPr>
          <p:cNvPr id="1028" name="Picture 4" descr="H:\IEC\01_4 x 3_Diabet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3238491" cy="2428868"/>
          </a:xfrm>
          <a:prstGeom prst="rect">
            <a:avLst/>
          </a:prstGeom>
          <a:noFill/>
        </p:spPr>
      </p:pic>
      <p:pic>
        <p:nvPicPr>
          <p:cNvPr id="1029" name="Picture 5" descr="H:\IEC\02_8 x 3_Diabet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785926"/>
            <a:ext cx="1575198" cy="4200528"/>
          </a:xfrm>
          <a:prstGeom prst="rect">
            <a:avLst/>
          </a:prstGeom>
          <a:noFill/>
        </p:spPr>
      </p:pic>
      <p:pic>
        <p:nvPicPr>
          <p:cNvPr id="1030" name="Picture 6" descr="H:\IEC\03_4 x 3_Diabet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643314"/>
            <a:ext cx="3714776" cy="2786082"/>
          </a:xfrm>
          <a:prstGeom prst="rect">
            <a:avLst/>
          </a:prstGeom>
          <a:noFill/>
        </p:spPr>
      </p:pic>
      <p:pic>
        <p:nvPicPr>
          <p:cNvPr id="6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7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IEC Posters</a:t>
            </a:r>
            <a:endParaRPr lang="en-IN" dirty="0"/>
          </a:p>
        </p:txBody>
      </p:sp>
      <p:pic>
        <p:nvPicPr>
          <p:cNvPr id="1026" name="Picture 2" descr="H:\IEC\04_8 x 3_CV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1654198" cy="4399708"/>
          </a:xfrm>
          <a:prstGeom prst="rect">
            <a:avLst/>
          </a:prstGeom>
          <a:noFill/>
        </p:spPr>
      </p:pic>
      <p:pic>
        <p:nvPicPr>
          <p:cNvPr id="1027" name="Picture 3" descr="H:\IEC\05_4 x 3_CV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285992"/>
            <a:ext cx="4564109" cy="3429024"/>
          </a:xfrm>
          <a:prstGeom prst="rect">
            <a:avLst/>
          </a:prstGeom>
          <a:noFill/>
        </p:spPr>
      </p:pic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6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1514475"/>
            <a:ext cx="7123113" cy="47180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228600" y="228600"/>
            <a:ext cx="8686800" cy="12192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@ </a:t>
            </a:r>
            <a:r>
              <a:rPr lang="en-US" sz="6700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cvd</a:t>
            </a:r>
            <a:r>
              <a:rPr lang="en-US" sz="67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 clinics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counseling high risk g</a:t>
            </a:r>
            <a:r>
              <a:rPr lang="en-US" sz="3800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roup</a:t>
            </a:r>
            <a:r>
              <a:rPr lang="en-US" sz="3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 by counselors (through inter personal communication)</a:t>
            </a:r>
          </a:p>
        </p:txBody>
      </p:sp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7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457200"/>
            <a:ext cx="8153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rbel"/>
              </a:rPr>
              <a:t>Departments coordinating with TNHSP in the implementation of NCD Programme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2133600"/>
            <a:ext cx="1447800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Education </a:t>
            </a:r>
            <a:r>
              <a:rPr lang="en-US" dirty="0" smtClean="0">
                <a:solidFill>
                  <a:prstClr val="white"/>
                </a:solidFill>
                <a:latin typeface="Corbel"/>
              </a:rPr>
              <a:t>Department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through SSA 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2133600"/>
            <a:ext cx="1514468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Rural  Development Department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2133600"/>
            <a:ext cx="1447800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Labor </a:t>
            </a:r>
            <a:r>
              <a:rPr lang="en-US" dirty="0">
                <a:solidFill>
                  <a:prstClr val="white"/>
                </a:solidFill>
                <a:latin typeface="Corbel"/>
              </a:rPr>
              <a:t>Department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0200" y="2133600"/>
            <a:ext cx="1371600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ESI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86600" y="2133600"/>
            <a:ext cx="1600200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</a:rPr>
              <a:t>Municipal Administration &amp; Corporation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12954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67000" y="12954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67200" y="12954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19800" y="12954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772400" y="12192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43000" y="338138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400" y="4148157"/>
            <a:ext cx="1447800" cy="1763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School Based Intervention in 17000 </a:t>
            </a:r>
            <a:r>
              <a:rPr lang="en-US" dirty="0" smtClean="0">
                <a:solidFill>
                  <a:prstClr val="white"/>
                </a:solidFill>
                <a:latin typeface="Corbel"/>
              </a:rPr>
              <a:t>Schools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14612" y="3357562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3357562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19800" y="3357562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772400" y="3357562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29256" y="4071942"/>
            <a:ext cx="1571636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Clinic Based Intervention in ESI Dispensaries &amp; Hospitals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15206" y="4071942"/>
            <a:ext cx="1571636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Clinic Based Intervention in Municipal &amp; Corporation  Dispensaries &amp; Hospitals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0" y="4071942"/>
            <a:ext cx="1371600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Work Place Based Intervention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43108" y="4143379"/>
            <a:ext cx="1438292" cy="176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Sensitization  SHG Women in the community 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28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TNPF\Desktop\PPT\tamil-nadu-map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43050"/>
            <a:ext cx="4827763" cy="496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311987"/>
            <a:ext cx="564357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onstantia" pitchFamily="18" charset="0"/>
                <a:ea typeface="+mn-ea"/>
                <a:cs typeface="+mn-cs"/>
              </a:rPr>
              <a:t>PHASING OF </a:t>
            </a:r>
            <a:r>
              <a:rPr lang="en-US" sz="2400" b="1" dirty="0">
                <a:solidFill>
                  <a:prstClr val="black"/>
                </a:solidFill>
                <a:latin typeface="Constantia" pitchFamily="18" charset="0"/>
                <a:ea typeface="+mn-ea"/>
                <a:cs typeface="Arial" charset="0"/>
              </a:rPr>
              <a:t>DISTRICTS </a:t>
            </a:r>
            <a:r>
              <a:rPr lang="en-US" sz="2400" b="1" dirty="0">
                <a:solidFill>
                  <a:prstClr val="black"/>
                </a:solidFill>
                <a:latin typeface="Constantia" pitchFamily="18" charset="0"/>
                <a:ea typeface="+mn-ea"/>
                <a:cs typeface="+mn-cs"/>
              </a:rPr>
              <a:t>- </a:t>
            </a:r>
            <a:r>
              <a:rPr lang="en-US" sz="2400" b="1" dirty="0">
                <a:solidFill>
                  <a:prstClr val="black"/>
                </a:solidFill>
                <a:latin typeface="Constantia" pitchFamily="18" charset="0"/>
                <a:ea typeface="+mn-ea"/>
                <a:cs typeface="Arial" charset="0"/>
              </a:rPr>
              <a:t>PHASE I and PHASE II DISTRICTS </a:t>
            </a:r>
          </a:p>
        </p:txBody>
      </p:sp>
      <p:sp>
        <p:nvSpPr>
          <p:cNvPr id="8196" name="TextBox 13"/>
          <p:cNvSpPr txBox="1">
            <a:spLocks noChangeArrowheads="1"/>
          </p:cNvSpPr>
          <p:nvPr/>
        </p:nvSpPr>
        <p:spPr bwMode="auto">
          <a:xfrm>
            <a:off x="4495800" y="4267200"/>
            <a:ext cx="2209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FC42BA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FC42BA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FC42BA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IN" sz="1000">
              <a:solidFill>
                <a:srgbClr val="0996FF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357818" y="357166"/>
          <a:ext cx="3276600" cy="6202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300"/>
                <a:gridCol w="1638300"/>
              </a:tblGrid>
              <a:tr h="4134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Phase 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(16 districts)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Phase 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(16 districts)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431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Thanjavur</a:t>
                      </a:r>
                      <a:endParaRPr lang="en-IN" sz="1400" b="1" dirty="0" smtClean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Thiruvallur</a:t>
                      </a:r>
                      <a:endParaRPr lang="en-US" sz="1400" b="1" dirty="0" smtClean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Virudhunagar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Thiruvannamalai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Sivagangai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Vellore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Theni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996FF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Salem</a:t>
                      </a:r>
                      <a:endParaRPr lang="en-IN" sz="1400" b="1" kern="1200" dirty="0" smtClean="0">
                        <a:solidFill>
                          <a:srgbClr val="0996FF"/>
                        </a:solidFill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Chennai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Namakkal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3399"/>
                          </a:solidFill>
                          <a:latin typeface="Constantia" pitchFamily="18" charset="0"/>
                        </a:rPr>
                        <a:t>Cuddalore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Krishnagiri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3399"/>
                          </a:solidFill>
                          <a:latin typeface="Constantia" pitchFamily="18" charset="0"/>
                        </a:rPr>
                        <a:t>Kanchepuram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Dharmapuri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3399"/>
                          </a:solidFill>
                          <a:latin typeface="Constantia" pitchFamily="18" charset="0"/>
                        </a:rPr>
                        <a:t>Villupuram</a:t>
                      </a:r>
                      <a:endParaRPr lang="en-US" sz="1400" b="1" dirty="0">
                        <a:solidFill>
                          <a:srgbClr val="FF3399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Karur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Trichy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Coimbatore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Perambalur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Tirupur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Dindigul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Niligiris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Erode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Nagapattinam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err="1" smtClean="0">
                          <a:solidFill>
                            <a:srgbClr val="0996FF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Ramanathapuram</a:t>
                      </a:r>
                      <a:endParaRPr lang="en-IN" sz="1400" b="1" kern="1200" dirty="0" smtClean="0">
                        <a:solidFill>
                          <a:srgbClr val="0996FF"/>
                        </a:solidFill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Madurai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Tirunelveli</a:t>
                      </a:r>
                      <a:endParaRPr lang="en-IN" sz="1400" b="1" dirty="0" smtClean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Thiruvarur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Thoothukkudi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8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C42BA"/>
                          </a:solidFill>
                          <a:latin typeface="Constantia" pitchFamily="18" charset="0"/>
                          <a:ea typeface="Tahoma" pitchFamily="34" charset="0"/>
                          <a:cs typeface="Tahoma" pitchFamily="34" charset="0"/>
                        </a:rPr>
                        <a:t>Pudukottai</a:t>
                      </a:r>
                      <a:endParaRPr lang="en-IN" sz="1400" b="1" dirty="0">
                        <a:solidFill>
                          <a:srgbClr val="FC42BA"/>
                        </a:solidFill>
                        <a:latin typeface="Constantia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Kanniyakumari</a:t>
                      </a:r>
                      <a:r>
                        <a:rPr lang="en-US" sz="1400" b="1" dirty="0" smtClean="0">
                          <a:solidFill>
                            <a:srgbClr val="0996FF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      </a:t>
                      </a:r>
                      <a:endParaRPr lang="en-IN" sz="1400" b="1" dirty="0">
                        <a:solidFill>
                          <a:srgbClr val="0996FF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504D"/>
          </a:solidFill>
        </p:spPr>
        <p:txBody>
          <a:bodyPr/>
          <a:lstStyle/>
          <a:p>
            <a:r>
              <a:rPr lang="en-US" dirty="0" smtClean="0"/>
              <a:t> NCDs control program in TN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50292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   Programs supported by NRHM</a:t>
            </a:r>
          </a:p>
          <a:p>
            <a:pPr marL="0" indent="0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>
              <a:buNone/>
              <a:tabLst>
                <a:tab pos="58738" algn="l"/>
              </a:tabLst>
            </a:pPr>
            <a:endParaRPr lang="en-US" sz="2000" dirty="0" smtClean="0"/>
          </a:p>
          <a:p>
            <a:pPr marL="914400" indent="-914400" algn="ctr">
              <a:buNone/>
              <a:tabLst>
                <a:tab pos="58738" algn="l"/>
              </a:tabLst>
            </a:pPr>
            <a:r>
              <a:rPr lang="en-US" sz="2000" dirty="0" smtClean="0"/>
              <a:t>The programs implemented by TNHSP with World Bank Support</a:t>
            </a:r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/>
            <a:r>
              <a:rPr lang="en-US" sz="2000" dirty="0" smtClean="0"/>
              <a:t> </a:t>
            </a:r>
            <a:r>
              <a:rPr lang="en-US" sz="2000" b="1" u="sng" dirty="0" smtClean="0"/>
              <a:t>All the Programs are already integrated with Primary Heath Care services in TN</a:t>
            </a:r>
          </a:p>
          <a:p>
            <a:pPr marL="0" indent="0" algn="ctr"/>
            <a:endParaRPr lang="en-US" sz="2000" dirty="0" smtClean="0"/>
          </a:p>
          <a:p>
            <a:pPr marL="0" indent="0" algn="ctr"/>
            <a:endParaRPr lang="en-US" sz="2000" dirty="0" smtClean="0"/>
          </a:p>
          <a:p>
            <a:pPr marL="0" indent="0" algn="ctr">
              <a:buNone/>
            </a:pPr>
            <a:endParaRPr lang="en-US" sz="2000" b="1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400" y="2209800"/>
            <a:ext cx="7772400" cy="228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70C0"/>
                </a:solidFill>
              </a:rPr>
              <a:t>National Program for control of Blindness NPCB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National Program for Prevention and Control of Deafness NPPCD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National Mental Health Program NMHP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National Tobacco Control Program NTCP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National Oral Health Program NOHP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National program for Palliative Care NPPC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Musculoskeletal and Degenerative disorders</a:t>
            </a:r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4953000"/>
            <a:ext cx="77724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70C0"/>
                </a:solidFill>
              </a:rPr>
              <a:t>Hypertension and Diabetes – Through TNHSP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Cancer – Cervix and Breast – Through TNHSP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95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Palatino Linotype" pitchFamily="18" charset="0"/>
                <a:cs typeface="Tahoma" pitchFamily="34" charset="0"/>
              </a:rPr>
              <a:t>CVD(HT)/DM </a:t>
            </a:r>
            <a:br>
              <a:rPr lang="en-US" sz="2400" b="1" smtClean="0">
                <a:latin typeface="Palatino Linotype" pitchFamily="18" charset="0"/>
                <a:cs typeface="Tahoma" pitchFamily="34" charset="0"/>
              </a:rPr>
            </a:br>
            <a:r>
              <a:rPr lang="en-US" sz="2400" b="1" smtClean="0">
                <a:latin typeface="Palatino Linotype" pitchFamily="18" charset="0"/>
                <a:cs typeface="Tahoma" pitchFamily="34" charset="0"/>
              </a:rPr>
              <a:t>Prevention and treatment programme - </a:t>
            </a:r>
            <a:r>
              <a:rPr lang="en-US" sz="2400" smtClean="0">
                <a:latin typeface="Palatino Linotype" pitchFamily="18" charset="0"/>
                <a:cs typeface="Tahoma" pitchFamily="34" charset="0"/>
              </a:rPr>
              <a:t>an overview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2438400"/>
            <a:ext cx="280512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Target men  &amp; women screened for HT/DM using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BP,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Height, Weight, BMI, Waist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Circumference,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Blood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Glucose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4200" y="3962400"/>
            <a:ext cx="25908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Screened positive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subjected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Sr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Cholesterol, </a:t>
            </a:r>
            <a:r>
              <a:rPr lang="en-US" sz="14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Sr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Creatinine, Urine albumin, ECG, ECHO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at specified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centers</a:t>
            </a:r>
            <a:endParaRPr lang="en-US" sz="14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4038600"/>
            <a:ext cx="2590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Counseling on Life Style Modification 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Physical activity,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Dietary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habits,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Cessation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Smoking/Alcohol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Stress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management, etc.,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4038600"/>
            <a:ext cx="2590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Treatment and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follow-up 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to be done according to the designed protocol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At respective </a:t>
            </a:r>
            <a:r>
              <a:rPr lang="en-US" sz="14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centers </a:t>
            </a:r>
            <a:endParaRPr lang="en-US" sz="14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000" y="1219200"/>
            <a:ext cx="26670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PHC, GH, GMCH, ESIC dispensaries &amp; hospitals, 100 municipal dispensaries &amp; hospitals </a:t>
            </a:r>
          </a:p>
        </p:txBody>
      </p:sp>
      <p:sp>
        <p:nvSpPr>
          <p:cNvPr id="10248" name="TextBox 29"/>
          <p:cNvSpPr txBox="1">
            <a:spLocks noChangeArrowheads="1"/>
          </p:cNvSpPr>
          <p:nvPr/>
        </p:nvSpPr>
        <p:spPr bwMode="auto">
          <a:xfrm>
            <a:off x="428596" y="5791200"/>
            <a:ext cx="80724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Screened positive </a:t>
            </a:r>
            <a:r>
              <a:rPr lang="en-US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with complications will </a:t>
            </a:r>
            <a:r>
              <a:rPr lang="en-US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be referred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  to </a:t>
            </a:r>
            <a:r>
              <a:rPr lang="en-US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Tertiary centers ; also linked with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Chief Minister’s  Comprehensive  Health  </a:t>
            </a:r>
            <a:r>
              <a:rPr lang="en-US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Insurance scheme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219200" y="3656013"/>
            <a:ext cx="62484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1066801" y="3810000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7314407" y="3809206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342607" y="3809206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343400" y="3503613"/>
            <a:ext cx="3063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4342607" y="2285206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cs typeface="Tahoma" pitchFamily="34" charset="0"/>
              </a:rPr>
              <a:t>Breast / Cervical Cancer </a:t>
            </a:r>
            <a:br>
              <a:rPr lang="en-US" sz="2800" b="1" dirty="0" smtClean="0">
                <a:cs typeface="Tahoma" pitchFamily="34" charset="0"/>
              </a:rPr>
            </a:br>
            <a:r>
              <a:rPr lang="en-US" sz="2800" b="1" dirty="0" smtClean="0">
                <a:cs typeface="Tahoma" pitchFamily="34" charset="0"/>
              </a:rPr>
              <a:t>Screening and treatment </a:t>
            </a:r>
            <a:r>
              <a:rPr lang="en-US" sz="2800" b="1" dirty="0" err="1" smtClean="0">
                <a:cs typeface="Tahoma" pitchFamily="34" charset="0"/>
              </a:rPr>
              <a:t>programme</a:t>
            </a:r>
            <a:r>
              <a:rPr lang="en-US" sz="2800" b="1" dirty="0" smtClean="0">
                <a:cs typeface="Tahoma" pitchFamily="34" charset="0"/>
              </a:rPr>
              <a:t> - </a:t>
            </a:r>
            <a:r>
              <a:rPr lang="en-US" sz="2800" dirty="0" smtClean="0">
                <a:cs typeface="Tahoma" pitchFamily="34" charset="0"/>
              </a:rPr>
              <a:t>an overview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1371600"/>
            <a:ext cx="2590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Target Women screened for Breast cancer (CBE) / Cervical Cancer (VIA/VILI)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8913" y="2667000"/>
            <a:ext cx="2590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Secondary evaluation using Mammography / FNAC , Biopsy, Nipple secretion cytology / </a:t>
            </a:r>
            <a:r>
              <a:rPr lang="en-US" sz="14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Colposcopy</a:t>
            </a:r>
            <a:endParaRPr lang="en-US" sz="14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4" name="Straight Arrow Connector 13"/>
          <p:cNvCxnSpPr>
            <a:stCxn id="7" idx="2"/>
          </p:cNvCxnSpPr>
          <p:nvPr/>
        </p:nvCxnSpPr>
        <p:spPr>
          <a:xfrm rot="5400000">
            <a:off x="2558257" y="3918743"/>
            <a:ext cx="381000" cy="1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520157" y="2475706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47800" y="4114800"/>
            <a:ext cx="2590800" cy="814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Microscopic confirmation through </a:t>
            </a:r>
            <a:r>
              <a:rPr lang="en-US" sz="14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Histopathological</a:t>
            </a: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examination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2488407" y="5199842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47800" y="5413361"/>
            <a:ext cx="2590800" cy="56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Staging and treatment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14800" y="18288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57800" y="1360488"/>
            <a:ext cx="26670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PHC, GH, GMCH, ESIC dispensaries &amp; hospitals, 100 municipal dispensaries &amp; hospitals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57800" y="2720975"/>
            <a:ext cx="26670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GH, GMCH, ESIC hospitals, 10 municipal hospitals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91000" y="31242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14800" y="45720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86380" y="4214818"/>
            <a:ext cx="2667000" cy="714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Govt. Medical College Hospital</a:t>
            </a:r>
            <a:endParaRPr lang="en-US" sz="14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86380" y="5334000"/>
            <a:ext cx="2714644" cy="6667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Govt. Medical College Hospital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43372" y="5619752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2" name="TextBox 29"/>
          <p:cNvSpPr txBox="1">
            <a:spLocks noChangeArrowheads="1"/>
          </p:cNvSpPr>
          <p:nvPr/>
        </p:nvSpPr>
        <p:spPr bwMode="auto">
          <a:xfrm>
            <a:off x="1447800" y="63246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orbel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2844" y="6143644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Diagnostic and treatment services are linked with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Chief Minister’s  Comprehensive  Health  Insurance scheme</a:t>
            </a:r>
            <a:endParaRPr lang="en-US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1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NCD Online screens with CDSS</a:t>
            </a:r>
            <a:endParaRPr lang="en-IN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304800" y="2209800"/>
            <a:ext cx="8229600" cy="307816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US" b="1" dirty="0" smtClean="0"/>
          </a:p>
          <a:p>
            <a:r>
              <a:rPr lang="en-US" dirty="0" smtClean="0"/>
              <a:t>NCD  online screens developed and deployed on the existing HMS platform</a:t>
            </a:r>
          </a:p>
          <a:p>
            <a:r>
              <a:rPr lang="en-US" dirty="0" smtClean="0"/>
              <a:t>Clinical decision support system (CDSS) integrated with the screens for the assistance of physicians and NCD staff nurses</a:t>
            </a: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0564610">
            <a:off x="541950" y="830582"/>
            <a:ext cx="3352211" cy="2651250"/>
            <a:chOff x="0" y="0"/>
            <a:chExt cx="9144000" cy="6858000"/>
          </a:xfrm>
        </p:grpSpPr>
        <p:pic>
          <p:nvPicPr>
            <p:cNvPr id="25602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819400"/>
              <a:ext cx="91440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5486400"/>
              <a:ext cx="91440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5"/>
          <p:cNvGrpSpPr/>
          <p:nvPr/>
        </p:nvGrpSpPr>
        <p:grpSpPr>
          <a:xfrm>
            <a:off x="2915816" y="1052736"/>
            <a:ext cx="2736304" cy="2195497"/>
            <a:chOff x="0" y="0"/>
            <a:chExt cx="9144000" cy="68580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t="14413" r="2663" b="13304"/>
            <a:stretch>
              <a:fillRect/>
            </a:stretch>
          </p:blipFill>
          <p:spPr bwMode="auto">
            <a:xfrm>
              <a:off x="0" y="0"/>
              <a:ext cx="914400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/>
            <a:srcRect l="832" t="14413" b="12639"/>
            <a:stretch>
              <a:fillRect/>
            </a:stretch>
          </p:blipFill>
          <p:spPr bwMode="auto">
            <a:xfrm>
              <a:off x="0" y="2514600"/>
              <a:ext cx="9144000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 l="1164" t="14191" r="2829" b="9048"/>
          <a:stretch>
            <a:fillRect/>
          </a:stretch>
        </p:blipFill>
        <p:spPr bwMode="auto">
          <a:xfrm rot="1208959">
            <a:off x="5042531" y="940620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TNHSP\Desktop\Cancer screens- Screen shots\SuspectCanc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67517">
            <a:off x="907931" y="4098532"/>
            <a:ext cx="3141882" cy="23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TNHSP\Desktop\Cancer screens- Screen shots\SuspectCancer1 cop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1755" y="3882174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TNHSP\Desktop\Cancer screens- Screen shots\SuspectCancer2 copy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8945" y="4199010"/>
            <a:ext cx="3090071" cy="231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475656" y="530785"/>
            <a:ext cx="432048" cy="39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1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11960" y="662163"/>
            <a:ext cx="432048" cy="39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2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92280" y="717841"/>
            <a:ext cx="432048" cy="39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 rot="19168485">
            <a:off x="470610" y="4572518"/>
            <a:ext cx="432048" cy="39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 rot="719976">
            <a:off x="5039929" y="4047776"/>
            <a:ext cx="432048" cy="39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 rot="20768906">
            <a:off x="7682118" y="5331347"/>
            <a:ext cx="432048" cy="390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6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7086" y="107585"/>
            <a:ext cx="2260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NCD registration screen</a:t>
            </a:r>
            <a:endParaRPr lang="en-US" sz="1600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8803" y="3367064"/>
            <a:ext cx="2287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Suspected Cancer screen</a:t>
            </a:r>
            <a:endParaRPr lang="en-US" sz="1600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22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13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 descr="C:\Users\TNHSP\Desktop\Cancer screens- Screen shots\cols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266383">
            <a:off x="763648" y="1115697"/>
            <a:ext cx="351588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TNHSP\Desktop\Cancer screens- Screen shots\mammo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052736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TNHSP\Desktop\Cancer screens- Screen shots\biopsy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43499">
            <a:off x="1300942" y="3485881"/>
            <a:ext cx="3438128" cy="257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0204335">
            <a:off x="815417" y="883459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Colposcopy screen</a:t>
            </a:r>
            <a:endParaRPr lang="en-US" sz="1600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5692" y="702803"/>
            <a:ext cx="207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Mammography screen</a:t>
            </a:r>
            <a:endParaRPr lang="en-US" sz="1600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21205352">
            <a:off x="2558314" y="4157918"/>
            <a:ext cx="207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FNAC/Biopsy screen</a:t>
            </a:r>
            <a:endParaRPr lang="en-US" sz="1600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5436096" y="2044180"/>
            <a:ext cx="3431450" cy="4293096"/>
            <a:chOff x="-11578" y="0"/>
            <a:chExt cx="4739172" cy="6335307"/>
          </a:xfrm>
        </p:grpSpPr>
        <p:pic>
          <p:nvPicPr>
            <p:cNvPr id="11" name="Picture 2" descr="C:\Users\TNHSP\Desktop\Cancer screens- Screen shots\histo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4716016" cy="353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C:\Users\TNHSP\Desktop\Cancer screens- Screen shots\histo2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11578" y="2780928"/>
              <a:ext cx="4739172" cy="3554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 rot="17288078">
            <a:off x="6560096" y="4002940"/>
            <a:ext cx="323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Histopathology Examination screen</a:t>
            </a:r>
            <a:endParaRPr lang="en-US" sz="1600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1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9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2" descr="C:\Users\TNHSP\Desktop\Cancer screens- Screen shots\sta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0244">
            <a:off x="467544" y="1198534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TNHSP\Desktop\Cancer screens- Screen shots\stagin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2132856"/>
            <a:ext cx="3635896" cy="272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TNHSP\Desktop\Cancer screens- Screen shots\staging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792">
            <a:off x="4976534" y="3420289"/>
            <a:ext cx="3635896" cy="272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257422">
            <a:off x="5541468" y="1137523"/>
            <a:ext cx="2153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Cancer Staging &amp; Treatment screens</a:t>
            </a:r>
            <a:endParaRPr lang="en-US" sz="1600" dirty="0"/>
          </a:p>
        </p:txBody>
      </p:sp>
      <p:pic>
        <p:nvPicPr>
          <p:cNvPr id="8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7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algn="ctr"/>
            <a:r>
              <a:rPr lang="en-US" b="1" cap="all" dirty="0" smtClean="0">
                <a:latin typeface="Times New Roman" pitchFamily="18" charset="0"/>
                <a:cs typeface="Times New Roman" pitchFamily="18" charset="0"/>
              </a:rPr>
              <a:t>Training Plan</a:t>
            </a:r>
          </a:p>
        </p:txBody>
      </p:sp>
      <p:pic>
        <p:nvPicPr>
          <p:cNvPr id="3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List of modules under NCD intervention programme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400" smtClean="0"/>
              <a:t>1.Manual for programme managers (English &amp; Tamil)</a:t>
            </a:r>
          </a:p>
          <a:p>
            <a:pPr>
              <a:buFont typeface="Arial" charset="0"/>
              <a:buNone/>
            </a:pPr>
            <a:r>
              <a:rPr lang="en-US" sz="2400" smtClean="0"/>
              <a:t>2.Clinical manual for medical and paramedical staff (English)</a:t>
            </a:r>
          </a:p>
          <a:p>
            <a:pPr>
              <a:buFont typeface="Arial" charset="0"/>
              <a:buNone/>
            </a:pPr>
            <a:r>
              <a:rPr lang="en-US" sz="2400" smtClean="0"/>
              <a:t>3.Manual on Colposcopy &amp; Cryotherapy for medical professionals (English)</a:t>
            </a:r>
          </a:p>
          <a:p>
            <a:pPr>
              <a:buFont typeface="Arial" charset="0"/>
              <a:buNone/>
            </a:pPr>
            <a:r>
              <a:rPr lang="en-US" sz="2400" smtClean="0"/>
              <a:t>4.Manual on VIA/VILI &amp; CBE procedures for medical and paramedical staff (English)</a:t>
            </a:r>
          </a:p>
          <a:p>
            <a:pPr>
              <a:buFont typeface="Arial" charset="0"/>
              <a:buNone/>
            </a:pPr>
            <a:r>
              <a:rPr lang="en-US" sz="2400" smtClean="0"/>
              <a:t>5.Module for lab technicians and pharmacists (Tamil)</a:t>
            </a:r>
          </a:p>
          <a:p>
            <a:pPr>
              <a:buFont typeface="Arial" charset="0"/>
              <a:buNone/>
            </a:pPr>
            <a:r>
              <a:rPr lang="en-US" sz="2400" smtClean="0"/>
              <a:t>6.Module for Field health staffs(Tamil)</a:t>
            </a:r>
          </a:p>
          <a:p>
            <a:pPr>
              <a:buFont typeface="Arial" charset="0"/>
              <a:buNone/>
            </a:pPr>
            <a:r>
              <a:rPr lang="en-US" sz="2400" smtClean="0"/>
              <a:t>7.Module for ANM(Tamil)</a:t>
            </a:r>
          </a:p>
          <a:p>
            <a:pPr>
              <a:buFont typeface="Arial" charset="0"/>
              <a:buNone/>
            </a:pPr>
            <a:r>
              <a:rPr lang="en-US" sz="2400" smtClean="0"/>
              <a:t>8.Module for CPs/CRPs for community based intervention(Tami)</a:t>
            </a:r>
          </a:p>
          <a:p>
            <a:pPr>
              <a:buFont typeface="Arial" charset="0"/>
              <a:buNone/>
            </a:pPr>
            <a:endParaRPr lang="en-US" sz="2800" smtClean="0"/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02755" y="492249"/>
            <a:ext cx="3503786" cy="4794126"/>
            <a:chOff x="0" y="0"/>
            <a:chExt cx="393" cy="537"/>
          </a:xfrm>
        </p:grpSpPr>
        <p:pic>
          <p:nvPicPr>
            <p:cNvPr id="7170" name="Picture 2" descr="Inserted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" y="24"/>
              <a:ext cx="343" cy="48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7171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93" cy="537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764855" y="2054945"/>
            <a:ext cx="3408908" cy="4660180"/>
            <a:chOff x="0" y="0"/>
            <a:chExt cx="382" cy="522"/>
          </a:xfrm>
        </p:grpSpPr>
        <p:pic>
          <p:nvPicPr>
            <p:cNvPr id="7173" name="Picture 5" descr="InsertedImag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" y="25"/>
              <a:ext cx="332" cy="46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7174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82" cy="522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290840" y="406301"/>
            <a:ext cx="3475881" cy="4752826"/>
            <a:chOff x="0" y="0"/>
            <a:chExt cx="390" cy="533"/>
          </a:xfrm>
        </p:grpSpPr>
        <p:pic>
          <p:nvPicPr>
            <p:cNvPr id="7176" name="Picture 8" descr="InsertedImage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" y="24"/>
              <a:ext cx="341" cy="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7177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390" cy="533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1295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Training Modules</a:t>
            </a:r>
            <a:endParaRPr lang="en-US" sz="2400" b="1" dirty="0"/>
          </a:p>
        </p:txBody>
      </p:sp>
      <p:pic>
        <p:nvPicPr>
          <p:cNvPr id="12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10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7338" y="888504"/>
            <a:ext cx="3760514" cy="5079876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492" y="877342"/>
            <a:ext cx="3594199" cy="5102201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95400" y="3810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Training Modules</a:t>
            </a:r>
            <a:endParaRPr lang="en-US" sz="2400" b="1" dirty="0"/>
          </a:p>
        </p:txBody>
      </p:sp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6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the Project went about implementing the Program 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Pilot interventions for Hypertension and Cervical </a:t>
            </a:r>
            <a:r>
              <a:rPr lang="en-US" dirty="0" smtClean="0"/>
              <a:t>cancer carried out  </a:t>
            </a:r>
            <a:r>
              <a:rPr lang="en-US" dirty="0"/>
              <a:t>during (2007 -10) 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was concurrently evaluated by National Institute of </a:t>
            </a:r>
            <a:r>
              <a:rPr lang="en-US" dirty="0" smtClean="0"/>
              <a:t>Epidemiology</a:t>
            </a:r>
          </a:p>
          <a:p>
            <a:pPr lvl="1"/>
            <a:r>
              <a:rPr lang="en-US" dirty="0" smtClean="0"/>
              <a:t>Costing </a:t>
            </a:r>
            <a:r>
              <a:rPr lang="en-US" dirty="0"/>
              <a:t>evaluation by Public Health Foundation of India</a:t>
            </a:r>
          </a:p>
          <a:p>
            <a:r>
              <a:rPr lang="en-US" dirty="0" smtClean="0"/>
              <a:t> Gaps identified and lessons learnt were analyzed to address them when Up-scaling to the entire State</a:t>
            </a:r>
          </a:p>
          <a:p>
            <a:r>
              <a:rPr lang="en-US" dirty="0" smtClean="0"/>
              <a:t>Up scaling in a phased manner covering 32 districts in Tamil Nadu ( 2012 – 13) </a:t>
            </a:r>
          </a:p>
          <a:p>
            <a:r>
              <a:rPr lang="en-US" dirty="0" smtClean="0"/>
              <a:t>When up-scaling, Diabetes Mellitus and Breast cancer were included along with Hypertension and Cervical cancer</a:t>
            </a:r>
            <a:endParaRPr lang="en-IN" dirty="0"/>
          </a:p>
        </p:txBody>
      </p:sp>
      <p:pic>
        <p:nvPicPr>
          <p:cNvPr id="7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626" y="992312"/>
            <a:ext cx="3612059" cy="487226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126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426" y="1004590"/>
            <a:ext cx="3564062" cy="4847704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95400" y="3810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Training Modules</a:t>
            </a:r>
            <a:endParaRPr lang="en-US" sz="2400" b="1" dirty="0"/>
          </a:p>
        </p:txBody>
      </p:sp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6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Down Arrow 46"/>
          <p:cNvSpPr/>
          <p:nvPr/>
        </p:nvSpPr>
        <p:spPr>
          <a:xfrm>
            <a:off x="2214546" y="4429132"/>
            <a:ext cx="14287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6397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smtClean="0"/>
              <a:t>              </a:t>
            </a:r>
            <a:r>
              <a:rPr lang="en-US" sz="4000" u="sng" smtClean="0"/>
              <a:t>Sensitization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414" y="4000504"/>
            <a:ext cx="2214562" cy="4524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Phase I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Districts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05054" y="1571612"/>
            <a:ext cx="47244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day State level sensitization for State &amp; District Officials of Health Department, ESI and Local bodies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28" y="2643182"/>
            <a:ext cx="6215106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day Regional level sensitization in four regions for (CMS’s, Hospital Superintendents, RMOs  &amp; Nursing Superintendents) </a:t>
            </a:r>
          </a:p>
        </p:txBody>
      </p:sp>
      <p:sp>
        <p:nvSpPr>
          <p:cNvPr id="7" name="Round Single Corner Rectangle 6"/>
          <p:cNvSpPr/>
          <p:nvPr/>
        </p:nvSpPr>
        <p:spPr>
          <a:xfrm>
            <a:off x="142844" y="5072074"/>
            <a:ext cx="1071570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Thanjavur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Virudhunagar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Sivagangai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Theni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1214414" y="5072074"/>
            <a:ext cx="1143008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Region 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Chennai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Cuddalore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Kancheepuram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Villupuram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2357422" y="5072074"/>
            <a:ext cx="928694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Trichy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Perambalur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Dindigul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ound Single Corner Rectangle 11"/>
          <p:cNvSpPr/>
          <p:nvPr/>
        </p:nvSpPr>
        <p:spPr>
          <a:xfrm>
            <a:off x="3286116" y="5072074"/>
            <a:ext cx="1143008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Nagapattinam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Madurai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Tiruvarur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Pudukottai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4572000" y="34290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4500562" y="235743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 Single Corner Rectangle 17"/>
          <p:cNvSpPr/>
          <p:nvPr/>
        </p:nvSpPr>
        <p:spPr>
          <a:xfrm>
            <a:off x="4643438" y="5062558"/>
            <a:ext cx="1143008" cy="1295400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 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Tiruvallur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Tiruvannamalai</a:t>
            </a:r>
            <a:endParaRPr lang="en-US" sz="11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Vellore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ound Single Corner Rectangle 18"/>
          <p:cNvSpPr/>
          <p:nvPr/>
        </p:nvSpPr>
        <p:spPr>
          <a:xfrm>
            <a:off x="5786446" y="5062558"/>
            <a:ext cx="928694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Salem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Namakkal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Krishnagiri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Dharmapuri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Karur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6715140" y="5062558"/>
            <a:ext cx="928694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III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Coimbatore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Tirupur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Nilgris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Erode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ound Single Corner Rectangle 20"/>
          <p:cNvSpPr/>
          <p:nvPr/>
        </p:nvSpPr>
        <p:spPr>
          <a:xfrm>
            <a:off x="7643834" y="5062558"/>
            <a:ext cx="1357322" cy="1285884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IV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Tirunelveli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Thoothukudi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Kanyakumari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Ramanathapuram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6500826" y="4429132"/>
            <a:ext cx="14287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00694" y="4000504"/>
            <a:ext cx="2214562" cy="4524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Phase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 Districts</a:t>
            </a:r>
            <a:endParaRPr lang="en-US" dirty="0"/>
          </a:p>
        </p:txBody>
      </p:sp>
      <p:cxnSp>
        <p:nvCxnSpPr>
          <p:cNvPr id="24" name="Straight Connector 23"/>
          <p:cNvCxnSpPr>
            <a:endCxn id="32" idx="0"/>
          </p:cNvCxnSpPr>
          <p:nvPr/>
        </p:nvCxnSpPr>
        <p:spPr>
          <a:xfrm>
            <a:off x="2285984" y="3714752"/>
            <a:ext cx="428628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214546" y="3714752"/>
            <a:ext cx="142876" cy="28575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6500826" y="3714752"/>
            <a:ext cx="142876" cy="28575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929454" y="4572008"/>
            <a:ext cx="179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</a:rPr>
              <a:t>May – June  2012</a:t>
            </a:r>
            <a:endParaRPr lang="en-IN" dirty="0"/>
          </a:p>
        </p:txBody>
      </p:sp>
      <p:sp>
        <p:nvSpPr>
          <p:cNvPr id="35" name="Rectangle 34"/>
          <p:cNvSpPr/>
          <p:nvPr/>
        </p:nvSpPr>
        <p:spPr>
          <a:xfrm>
            <a:off x="2428860" y="4572008"/>
            <a:ext cx="146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October 2011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State level TOT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1600200"/>
            <a:ext cx="73152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Training of Trainers (TOTs) at state level (3 days)</a:t>
            </a:r>
          </a:p>
        </p:txBody>
      </p:sp>
      <p:sp>
        <p:nvSpPr>
          <p:cNvPr id="5" name="Down Arrow 4"/>
          <p:cNvSpPr/>
          <p:nvPr/>
        </p:nvSpPr>
        <p:spPr>
          <a:xfrm>
            <a:off x="1371600" y="2286000"/>
            <a:ext cx="76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352800" y="2286000"/>
            <a:ext cx="46038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562600" y="2286000"/>
            <a:ext cx="46038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924800" y="2286000"/>
            <a:ext cx="46038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3400" y="2667000"/>
            <a:ext cx="1752600" cy="175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 JDHS control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per District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Medical officer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Pharmacist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Staff Nurse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Lab Technician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3400" y="3124200"/>
            <a:ext cx="1752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90800" y="2667000"/>
            <a:ext cx="1752600" cy="175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 DDHS control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per HUD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Medical officer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Staff Nurse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Lab Technician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CHN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590800" y="3200400"/>
            <a:ext cx="1752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648200" y="2667000"/>
            <a:ext cx="2138378" cy="3762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Govt. Medical College &amp; Hospital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22 from each college 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faculty from Medicine, Surgery,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Gynae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Diabetology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Pathology, Surgical Oncology, Medical Oncology, Radiology, Radiotherapy.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lab technician from Bio Chemistry lab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 NCD Staff Nurse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One staff nurse  from each of the above  department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pharmacist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643438" y="3500438"/>
            <a:ext cx="214314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010400" y="2667000"/>
            <a:ext cx="1752600" cy="251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ESI Hospital &amp; Dispensaries in a phased manner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(4 zones</a:t>
            </a:r>
            <a:r>
              <a:rPr 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nodal officer from ESI HQ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each zone covered, 1 RAMO , 2 MOs, 2 LTs, 2 Pharmacists, 2 ANMs &amp; 2 Maternity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Assistants.   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010400" y="3581400"/>
            <a:ext cx="1752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457200" y="-14289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District Level Trainings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524000"/>
            <a:ext cx="80772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 err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District Level Trainings for medical and paramedical staff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19600" y="1828800"/>
            <a:ext cx="46038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>
            <a:stCxn id="14" idx="0"/>
            <a:endCxn id="19" idx="0"/>
          </p:cNvCxnSpPr>
          <p:nvPr/>
        </p:nvCxnSpPr>
        <p:spPr>
          <a:xfrm rot="5400000" flipH="1" flipV="1">
            <a:off x="4594225" y="-1600199"/>
            <a:ext cx="3175" cy="731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>
            <a:off x="914400" y="20574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2895600" y="20574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876800" y="20574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781800" y="20574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8229600" y="20574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" y="2362200"/>
            <a:ext cx="16764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 JDHS Control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914400" y="2743200"/>
            <a:ext cx="46038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2400" y="2971800"/>
            <a:ext cx="16764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Medical Officers (2 days)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00" y="3581400"/>
            <a:ext cx="16764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staff Nurses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(3 days)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4267200"/>
            <a:ext cx="16764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Lab Technicians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 days)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" y="4876800"/>
            <a:ext cx="1676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Pharmacists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 day)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57400" y="2362200"/>
            <a:ext cx="17526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 DDHS control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2895600" y="274320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57400" y="2971800"/>
            <a:ext cx="17526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Medical Officers        (2 days)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57400" y="3581400"/>
            <a:ext cx="17526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staff Nurses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(3 days)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57400" y="4267200"/>
            <a:ext cx="17526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His, SHNs &amp; CHNs (1 day)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57400" y="4800600"/>
            <a:ext cx="17526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Pharmacists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 day)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57400" y="5410200"/>
            <a:ext cx="1752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VHNs (2 days)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57400" y="6019800"/>
            <a:ext cx="1752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ANMs (1 day)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14800" y="2285992"/>
            <a:ext cx="1528770" cy="457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 Medical College &amp;Hospitals</a:t>
            </a:r>
          </a:p>
        </p:txBody>
      </p:sp>
      <p:sp>
        <p:nvSpPr>
          <p:cNvPr id="39" name="Down Arrow 38"/>
          <p:cNvSpPr/>
          <p:nvPr/>
        </p:nvSpPr>
        <p:spPr>
          <a:xfrm>
            <a:off x="4876800" y="2743200"/>
            <a:ext cx="46038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14800" y="2895600"/>
            <a:ext cx="15240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faculty in dept of Medicine (1 day)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14800" y="3352800"/>
            <a:ext cx="15240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Specialist in dept of O&amp;G (1 day)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14800" y="3810000"/>
            <a:ext cx="15240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Specialist in dept of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Diabetology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 day)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14800" y="4343400"/>
            <a:ext cx="15240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specialist in dept of pathology (1day)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038600" y="4800600"/>
            <a:ext cx="16764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specialist in dept of surgical oncology (1day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38600" y="5257800"/>
            <a:ext cx="16764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specialist in dept of Radiotherapy (1 day)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8600" y="5715000"/>
            <a:ext cx="16764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staff Nurses (1 days)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038600" y="6172200"/>
            <a:ext cx="1752600" cy="22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Lab Technicians(1 days)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038600" y="6553200"/>
            <a:ext cx="1752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Pharmacists (1 day)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791200" y="2362200"/>
            <a:ext cx="16002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ESI Hospital &amp; Dispensaries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791200" y="2819400"/>
            <a:ext cx="16002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Medical Officers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 days)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791200" y="3276600"/>
            <a:ext cx="16002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staff Nurses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(3 days)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791200" y="3810000"/>
            <a:ext cx="16002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Pharmacists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 day)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791200" y="4343400"/>
            <a:ext cx="16002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Maternity Assistant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 days)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91200" y="4876800"/>
            <a:ext cx="16002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 ANMs (2 days)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543800" y="2362200"/>
            <a:ext cx="1447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Municipal Hospital &amp; Dispensaries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(to be combined with training of staffs under JDHS control)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543800" y="4419600"/>
            <a:ext cx="14478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Lab Technicians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 days)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543800" y="3429000"/>
            <a:ext cx="14478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Medical Officers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 days)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543800" y="3886200"/>
            <a:ext cx="14478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staff Nurses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(3 days)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43800" y="4953000"/>
            <a:ext cx="14478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Pharmacists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 day)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543800" y="5562600"/>
            <a:ext cx="14478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UHNs (2 days)</a:t>
            </a:r>
          </a:p>
        </p:txBody>
      </p:sp>
      <p:pic>
        <p:nvPicPr>
          <p:cNvPr id="61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357158" y="142852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Training on </a:t>
            </a:r>
            <a:r>
              <a:rPr lang="en-US" sz="2800" b="1" dirty="0" err="1" smtClean="0"/>
              <a:t>Colposcopy</a:t>
            </a:r>
            <a:r>
              <a:rPr lang="en-US" sz="2800" b="1" dirty="0" smtClean="0"/>
              <a:t> /</a:t>
            </a:r>
            <a:r>
              <a:rPr lang="en-US" sz="2800" b="1" dirty="0" err="1" smtClean="0"/>
              <a:t>Cryotherapy</a:t>
            </a:r>
            <a:r>
              <a:rPr lang="en-US" sz="2800" b="1" dirty="0" smtClean="0"/>
              <a:t> Techniques &amp; VIA / VILI Method of Screening</a:t>
            </a:r>
            <a:endParaRPr lang="en-US" sz="4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81200" y="1676400"/>
            <a:ext cx="49530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State Level TOT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5 days state level Training of Trainers (TOT) for Gynecologists identified from  districts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(Level I trainers)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3124200"/>
            <a:ext cx="4953000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District Level  training of  Gynecologists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5 days training for all Gynecologists in the district by master trainers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(Level II trainers)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4800600"/>
            <a:ext cx="4953000" cy="175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/>
              <a:t> 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Training of district level staff by level II trainers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Female Medical Officers * &amp; Staff Nurses from GH, Medical College Hospital &amp; PHCs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ANMs from PHCs from the district.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14510"/>
          <a:ext cx="8458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52416"/>
            <a:ext cx="8229600" cy="1295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600" b="1" dirty="0" smtClean="0"/>
              <a:t>Training of Officials &amp; Staff of Tamil Nadu  Corporation for Development of Women and </a:t>
            </a:r>
            <a:r>
              <a:rPr lang="en-US" sz="2600" b="1" dirty="0" err="1" smtClean="0"/>
              <a:t>Pudhu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Vazhvu</a:t>
            </a:r>
            <a:r>
              <a:rPr lang="en-US" sz="2600" b="1" dirty="0" smtClean="0"/>
              <a:t> Project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1123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District level General NCD training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71472" y="1714488"/>
          <a:ext cx="7858152" cy="489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396"/>
                <a:gridCol w="2571768"/>
                <a:gridCol w="2285988"/>
              </a:tblGrid>
              <a:tr h="53479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 of health staff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 trained in Phase I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Total number trained in Phase II districts</a:t>
                      </a:r>
                    </a:p>
                  </a:txBody>
                  <a:tcPr/>
                </a:tc>
              </a:tr>
              <a:tr h="668491">
                <a:tc>
                  <a:txBody>
                    <a:bodyPr/>
                    <a:lstStyle/>
                    <a:p>
                      <a:r>
                        <a:rPr lang="en-US" dirty="0" smtClean="0"/>
                        <a:t>Medical officers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3106</a:t>
                      </a:r>
                      <a:endParaRPr lang="en-US" dirty="0"/>
                    </a:p>
                  </a:txBody>
                  <a:tcPr/>
                </a:tc>
              </a:tr>
              <a:tr h="668491">
                <a:tc>
                  <a:txBody>
                    <a:bodyPr/>
                    <a:lstStyle/>
                    <a:p>
                      <a:r>
                        <a:rPr lang="en-US" dirty="0" smtClean="0"/>
                        <a:t>Staff nurses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5127</a:t>
                      </a:r>
                      <a:endParaRPr lang="en-US" dirty="0"/>
                    </a:p>
                  </a:txBody>
                  <a:tcPr/>
                </a:tc>
              </a:tr>
              <a:tr h="668491">
                <a:tc>
                  <a:txBody>
                    <a:bodyPr/>
                    <a:lstStyle/>
                    <a:p>
                      <a:r>
                        <a:rPr lang="en-US" dirty="0" smtClean="0"/>
                        <a:t>NCD Staff nurses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1094</a:t>
                      </a:r>
                      <a:endParaRPr lang="en-US" dirty="0"/>
                    </a:p>
                  </a:txBody>
                  <a:tcPr/>
                </a:tc>
              </a:tr>
              <a:tr h="668491">
                <a:tc>
                  <a:txBody>
                    <a:bodyPr/>
                    <a:lstStyle/>
                    <a:p>
                      <a:r>
                        <a:rPr lang="en-US" dirty="0" smtClean="0"/>
                        <a:t>Lab technicians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780</a:t>
                      </a:r>
                      <a:endParaRPr lang="en-US" dirty="0"/>
                    </a:p>
                  </a:txBody>
                  <a:tcPr/>
                </a:tc>
              </a:tr>
              <a:tr h="668491">
                <a:tc>
                  <a:txBody>
                    <a:bodyPr/>
                    <a:lstStyle/>
                    <a:p>
                      <a:r>
                        <a:rPr lang="en-US" dirty="0" smtClean="0"/>
                        <a:t>Pharmacists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1084</a:t>
                      </a:r>
                      <a:endParaRPr lang="en-US" dirty="0"/>
                    </a:p>
                  </a:txBody>
                  <a:tcPr/>
                </a:tc>
              </a:tr>
              <a:tr h="751945">
                <a:tc>
                  <a:txBody>
                    <a:bodyPr/>
                    <a:lstStyle/>
                    <a:p>
                      <a:r>
                        <a:rPr lang="en-US" dirty="0" smtClean="0"/>
                        <a:t>Other paramedical</a:t>
                      </a:r>
                      <a:r>
                        <a:rPr lang="en-US" baseline="0" dirty="0" smtClean="0"/>
                        <a:t> staffs(VHN, SHN,CHN,HI,BHS,ANM)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6171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1123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District level Skill based training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28625" y="1500188"/>
          <a:ext cx="8358246" cy="4843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2"/>
                <a:gridCol w="2786082"/>
                <a:gridCol w="2786082"/>
              </a:tblGrid>
              <a:tr h="785818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 of health staff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 trained in Phase I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Total number trained in Phase II districts</a:t>
                      </a:r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n-US" dirty="0" smtClean="0"/>
                        <a:t>Gynecologists (Colposcopy &amp; Cryotherapy</a:t>
                      </a:r>
                      <a:r>
                        <a:rPr lang="en-US" baseline="0" dirty="0" smtClean="0"/>
                        <a:t> and CBE procedures)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206</a:t>
                      </a:r>
                      <a:endParaRPr lang="en-US" dirty="0"/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n-US" dirty="0" smtClean="0"/>
                        <a:t>Female Medical officers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241</a:t>
                      </a:r>
                      <a:endParaRPr lang="en-US" dirty="0"/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n-US" dirty="0" smtClean="0"/>
                        <a:t>Staff nurses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1512</a:t>
                      </a:r>
                      <a:endParaRPr lang="en-US" dirty="0"/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n-US" dirty="0" smtClean="0"/>
                        <a:t>NCD staff nurses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876</a:t>
                      </a:r>
                      <a:endParaRPr lang="en-US" dirty="0"/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n-US" dirty="0" smtClean="0"/>
                        <a:t>ANM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01123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District level Online training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28625" y="1785938"/>
          <a:ext cx="8358246" cy="2000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2"/>
                <a:gridCol w="2786082"/>
                <a:gridCol w="2786082"/>
              </a:tblGrid>
              <a:tr h="714368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 of health staff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 trained in Phase I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Total number trained in Phase II districts</a:t>
                      </a:r>
                      <a:endParaRPr lang="en-US" dirty="0"/>
                    </a:p>
                  </a:txBody>
                  <a:tcPr/>
                </a:tc>
              </a:tr>
              <a:tr h="1285884">
                <a:tc>
                  <a:txBody>
                    <a:bodyPr/>
                    <a:lstStyle/>
                    <a:p>
                      <a:r>
                        <a:rPr lang="en-US" dirty="0" smtClean="0"/>
                        <a:t>Staff nurses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1092</a:t>
                      </a:r>
                    </a:p>
                    <a:p>
                      <a:r>
                        <a:rPr lang="en-US" dirty="0" smtClean="0"/>
                        <a:t>(NCD Staff nurses)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2379 </a:t>
                      </a:r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en-US" baseline="0" dirty="0" smtClean="0"/>
                        <a:t>Designated NCD staff nurses &amp; </a:t>
                      </a:r>
                      <a:r>
                        <a:rPr lang="en-US" dirty="0" smtClean="0"/>
                        <a:t>Outsourced NCD staff nurses)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011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Total staff trained in both Phase I &amp; II districts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28625" y="1785938"/>
          <a:ext cx="8215341" cy="352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47"/>
                <a:gridCol w="2738447"/>
                <a:gridCol w="2738447"/>
              </a:tblGrid>
              <a:tr h="54381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Training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number trained in Phase I districts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Total number trained in Phase II districts</a:t>
                      </a:r>
                      <a:endParaRPr lang="en-US" dirty="0"/>
                    </a:p>
                  </a:txBody>
                  <a:tcPr anchor="ctr"/>
                </a:tc>
              </a:tr>
              <a:tr h="721300">
                <a:tc>
                  <a:txBody>
                    <a:bodyPr/>
                    <a:lstStyle/>
                    <a:p>
                      <a:r>
                        <a:rPr lang="en-US" dirty="0" smtClean="0"/>
                        <a:t>District level General NCD training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17362</a:t>
                      </a:r>
                    </a:p>
                  </a:txBody>
                  <a:tcPr marL="9525" marR="9525" marT="9525" marB="0" anchor="ctr"/>
                </a:tc>
              </a:tr>
              <a:tr h="721300">
                <a:tc>
                  <a:txBody>
                    <a:bodyPr/>
                    <a:lstStyle/>
                    <a:p>
                      <a:r>
                        <a:rPr lang="en-US" dirty="0" smtClean="0"/>
                        <a:t>District level Skill based training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</a:p>
                  </a:txBody>
                  <a:tcPr marL="9525" marR="9525" marT="9525" marB="0" anchor="ctr"/>
                </a:tc>
              </a:tr>
              <a:tr h="7213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District level Online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2379</a:t>
                      </a:r>
                    </a:p>
                  </a:txBody>
                  <a:tcPr marL="9525" marR="9525" marT="9525" marB="0" anchor="ctr"/>
                </a:tc>
              </a:tr>
              <a:tr h="7213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26766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en-IN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22756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119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68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Palatino Linotype" pitchFamily="18" charset="0"/>
              </a:rPr>
              <a:t>Four Diseases covered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200000"/>
              </a:lnSpc>
            </a:pPr>
            <a:r>
              <a:rPr lang="en-US" sz="2400" dirty="0" smtClean="0">
                <a:latin typeface="Arial" charset="0"/>
              </a:rPr>
              <a:t>Prevention, screening and treatment for</a:t>
            </a:r>
          </a:p>
          <a:p>
            <a:pPr marL="1409700" lvl="2" indent="-6096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latin typeface="Arial" charset="0"/>
              </a:rPr>
              <a:t>Hypertension</a:t>
            </a:r>
          </a:p>
          <a:p>
            <a:pPr marL="1409700" lvl="2" indent="-6096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latin typeface="Arial" charset="0"/>
              </a:rPr>
              <a:t>Diabetes Mellitus</a:t>
            </a:r>
          </a:p>
          <a:p>
            <a:pPr marL="609600" indent="-609600">
              <a:lnSpc>
                <a:spcPct val="200000"/>
              </a:lnSpc>
            </a:pPr>
            <a:r>
              <a:rPr lang="en-US" sz="2400" dirty="0" smtClean="0">
                <a:latin typeface="Arial" charset="0"/>
              </a:rPr>
              <a:t>Screening and treatment for </a:t>
            </a:r>
          </a:p>
          <a:p>
            <a:pPr marL="1409700" lvl="2" indent="-609600">
              <a:lnSpc>
                <a:spcPct val="200000"/>
              </a:lnSpc>
              <a:buFont typeface="+mj-lt"/>
              <a:buAutoNum type="arabicPeriod" startAt="3"/>
            </a:pPr>
            <a:r>
              <a:rPr lang="en-US" sz="2000" dirty="0" smtClean="0">
                <a:latin typeface="Arial" charset="0"/>
              </a:rPr>
              <a:t>Breast  Cancer </a:t>
            </a:r>
          </a:p>
          <a:p>
            <a:pPr marL="1409700" lvl="2" indent="-609600">
              <a:lnSpc>
                <a:spcPct val="200000"/>
              </a:lnSpc>
              <a:buFont typeface="+mj-lt"/>
              <a:buAutoNum type="arabicPeriod" startAt="3"/>
            </a:pPr>
            <a:r>
              <a:rPr lang="en-US" sz="2000" dirty="0" smtClean="0">
                <a:latin typeface="Arial" charset="0"/>
              </a:rPr>
              <a:t>Cervical  Cancer</a:t>
            </a: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Funding support  to PHCs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Salary of the NCD staff nurses posted PHC</a:t>
            </a:r>
          </a:p>
          <a:p>
            <a:r>
              <a:rPr lang="en-US" sz="2800" dirty="0" smtClean="0"/>
              <a:t>Training activities at </a:t>
            </a:r>
            <a:r>
              <a:rPr lang="en-US" dirty="0" smtClean="0"/>
              <a:t>D</a:t>
            </a:r>
            <a:r>
              <a:rPr lang="en-US" sz="2800" dirty="0" smtClean="0"/>
              <a:t>istrict level </a:t>
            </a:r>
          </a:p>
          <a:p>
            <a:r>
              <a:rPr lang="en-US" sz="2800" dirty="0" smtClean="0"/>
              <a:t>Monitoring  activities including fuel support</a:t>
            </a:r>
          </a:p>
          <a:p>
            <a:r>
              <a:rPr lang="en-US" sz="2800" dirty="0" smtClean="0"/>
              <a:t>Support for Rural Development department to  sensitize SHG women in villages</a:t>
            </a:r>
          </a:p>
          <a:p>
            <a:r>
              <a:rPr lang="en-US" sz="2800" dirty="0" smtClean="0"/>
              <a:t> support for school based NCD activities in schools in villages</a:t>
            </a:r>
          </a:p>
          <a:p>
            <a:r>
              <a:rPr lang="en-US" dirty="0" smtClean="0"/>
              <a:t>Workplace based activities in selected areas</a:t>
            </a:r>
            <a:endParaRPr lang="en-US" sz="2800" dirty="0" smtClean="0"/>
          </a:p>
          <a:p>
            <a:endParaRPr lang="en-US" sz="2800" dirty="0" smtClean="0"/>
          </a:p>
          <a:p>
            <a:pPr>
              <a:buFont typeface="Arial" charset="0"/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Support to PHCs for Reagents, Equipments &amp; Drugs flow mechanism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2400" dirty="0" smtClean="0"/>
              <a:t>Reagents, Consumables and Equipments are supplied through TNMSC to PHCs</a:t>
            </a:r>
          </a:p>
          <a:p>
            <a:pPr algn="just"/>
            <a:r>
              <a:rPr lang="en-US" sz="2400" dirty="0" smtClean="0"/>
              <a:t>NCD Pass book to each PHC to separately indent and receive required drugs for NCD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 </a:t>
            </a:r>
          </a:p>
          <a:p>
            <a:pPr algn="just"/>
            <a:r>
              <a:rPr lang="en-US" sz="2400" dirty="0" smtClean="0"/>
              <a:t>Patient Welfare Funds (PWF) used for managing acute shortage of drugs, reagents &amp; minor repair of equipments and any interim needs</a:t>
            </a:r>
            <a:endParaRPr lang="en-US" sz="2800" dirty="0" smtClean="0"/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900" dirty="0" smtClean="0">
                <a:cs typeface="Tahoma" pitchFamily="34" charset="0"/>
              </a:rPr>
              <a:t/>
            </a:r>
            <a:br>
              <a:rPr lang="en-US" sz="2900" dirty="0" smtClean="0">
                <a:cs typeface="Tahoma" pitchFamily="34" charset="0"/>
              </a:rPr>
            </a:br>
            <a:r>
              <a:rPr lang="en-US" sz="2900" b="1" dirty="0" smtClean="0">
                <a:cs typeface="Tahoma" pitchFamily="34" charset="0"/>
              </a:rPr>
              <a:t>Logistic support for Hypertension and Diabetes Mellitus from THNSP  to PHCs                                                                 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785926"/>
            <a:ext cx="4257676" cy="4267200"/>
          </a:xfrm>
        </p:spPr>
        <p:txBody>
          <a:bodyPr>
            <a:normAutofit/>
          </a:bodyPr>
          <a:lstStyle/>
          <a:p>
            <a:pPr marL="0" algn="l" rtl="0">
              <a:buFont typeface="Wingdings 2" pitchFamily="18" charset="2"/>
              <a:buNone/>
              <a:defRPr/>
            </a:pPr>
            <a:r>
              <a:rPr lang="en-US" sz="2200" dirty="0" smtClean="0">
                <a:latin typeface="+mj-lt"/>
                <a:cs typeface="Tahoma" pitchFamily="34" charset="0"/>
              </a:rPr>
              <a:t> </a:t>
            </a:r>
            <a:r>
              <a: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Equipments :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BP Apparatus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Weighing Machine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err="1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Stadiometer</a:t>
            </a: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 &amp; measuring tape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err="1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ECG machine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Centrifuge machine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Semi Auto Analyzer( NRHM) </a:t>
            </a:r>
          </a:p>
          <a:p>
            <a:pPr marL="0" algn="l" rtl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kern="1200" dirty="0" err="1" smtClean="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rPr>
              <a:t>Echocardigram</a:t>
            </a:r>
            <a:endParaRPr lang="en-US" sz="2200" kern="1200" dirty="0" smtClean="0">
              <a:solidFill>
                <a:schemeClr val="tx1"/>
              </a:solidFill>
              <a:latin typeface="+mj-lt"/>
              <a:ea typeface="+mn-ea"/>
              <a:cs typeface="Tahoma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14908" y="1739915"/>
            <a:ext cx="3929058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  <a:cs typeface="Tahoma" pitchFamily="34" charset="0"/>
              </a:rPr>
              <a:t>Reagents :</a:t>
            </a:r>
            <a:endParaRPr lang="en-US" b="1" dirty="0">
              <a:latin typeface="+mj-lt"/>
              <a:cs typeface="Tahoma" pitchFamily="34" charset="0"/>
            </a:endParaRPr>
          </a:p>
          <a:p>
            <a:pPr marL="273050" indent="-27305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dirty="0" smtClean="0">
                <a:latin typeface="+mj-lt"/>
                <a:cs typeface="Tahoma" pitchFamily="34" charset="0"/>
              </a:rPr>
              <a:t>Glucose </a:t>
            </a:r>
            <a:r>
              <a:rPr lang="en-US" sz="2200" dirty="0">
                <a:latin typeface="+mj-lt"/>
                <a:cs typeface="Tahoma" pitchFamily="34" charset="0"/>
              </a:rPr>
              <a:t>kit with standard</a:t>
            </a:r>
          </a:p>
          <a:p>
            <a:pPr marL="273050" indent="-27305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dirty="0">
                <a:latin typeface="+mj-lt"/>
                <a:cs typeface="Tahoma" pitchFamily="34" charset="0"/>
              </a:rPr>
              <a:t> Cholesterol kit with standard</a:t>
            </a:r>
          </a:p>
          <a:p>
            <a:pPr marL="273050" indent="-27305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dirty="0">
                <a:latin typeface="+mj-lt"/>
                <a:cs typeface="Tahoma" pitchFamily="34" charset="0"/>
              </a:rPr>
              <a:t> </a:t>
            </a:r>
            <a:r>
              <a:rPr lang="en-US" sz="2200" dirty="0" err="1">
                <a:latin typeface="+mj-lt"/>
                <a:cs typeface="Tahoma" pitchFamily="34" charset="0"/>
              </a:rPr>
              <a:t>Creatinine</a:t>
            </a:r>
            <a:r>
              <a:rPr lang="en-US" sz="2200" dirty="0">
                <a:latin typeface="+mj-lt"/>
                <a:cs typeface="Tahoma" pitchFamily="34" charset="0"/>
              </a:rPr>
              <a:t> kit with standard</a:t>
            </a:r>
          </a:p>
          <a:p>
            <a:pPr marL="273050" indent="-27305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dirty="0">
                <a:latin typeface="+mj-lt"/>
                <a:cs typeface="Tahoma" pitchFamily="34" charset="0"/>
              </a:rPr>
              <a:t> Urine album stick</a:t>
            </a:r>
          </a:p>
          <a:p>
            <a:pPr marL="273050" indent="-27305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200" dirty="0">
                <a:latin typeface="+mj-lt"/>
                <a:cs typeface="Tahoma" pitchFamily="34" charset="0"/>
              </a:rPr>
              <a:t> Distilled water</a:t>
            </a:r>
          </a:p>
          <a:p>
            <a:pPr>
              <a:lnSpc>
                <a:spcPct val="150000"/>
              </a:lnSpc>
              <a:defRPr/>
            </a:pPr>
            <a:endParaRPr lang="en-US" dirty="0">
              <a:latin typeface="+mj-lt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+mj-lt"/>
                <a:cs typeface="Tahoma" pitchFamily="34" charset="0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261" y="5650468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Tahoma" pitchFamily="34" charset="0"/>
              </a:rPr>
              <a:t>(for District HQ Hospital only)</a:t>
            </a:r>
            <a:endParaRPr lang="en-IN" dirty="0"/>
          </a:p>
        </p:txBody>
      </p:sp>
      <p:pic>
        <p:nvPicPr>
          <p:cNvPr id="6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/>
              <a:t>Logistic Support for VIA / VILI procedure for Cancer cervix from TNHSP to PHC’s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2590800" cy="54102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endParaRPr lang="en-US" sz="2400" dirty="0" smtClean="0">
              <a:latin typeface="+mj-lt"/>
              <a:cs typeface="Tahoma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b="1" dirty="0" smtClean="0">
                <a:latin typeface="+mj-lt"/>
                <a:cs typeface="Tahoma" pitchFamily="34" charset="0"/>
              </a:rPr>
              <a:t>Equipments :</a:t>
            </a:r>
            <a:endParaRPr lang="en-US" sz="2400" dirty="0" smtClean="0"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VIA  / VILI Kit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 err="1" smtClean="0">
                <a:latin typeface="+mj-lt"/>
                <a:cs typeface="Tahoma" pitchFamily="34" charset="0"/>
              </a:rPr>
              <a:t>Colposcopy</a:t>
            </a:r>
            <a:r>
              <a:rPr lang="en-US" sz="2400" dirty="0" smtClean="0">
                <a:latin typeface="+mj-lt"/>
                <a:cs typeface="Tahoma" pitchFamily="34" charset="0"/>
              </a:rPr>
              <a:t> Kit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114800" y="1295400"/>
            <a:ext cx="4191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  <a:cs typeface="Tahoma" pitchFamily="34" charset="0"/>
              </a:rPr>
              <a:t>Consumables :</a:t>
            </a:r>
            <a:endParaRPr lang="en-US" dirty="0">
              <a:latin typeface="+mj-lt"/>
              <a:cs typeface="Tahoma" pitchFamily="34" charset="0"/>
            </a:endParaRPr>
          </a:p>
          <a:p>
            <a:pPr>
              <a:lnSpc>
                <a:spcPct val="20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+mj-lt"/>
                <a:cs typeface="Tahoma" pitchFamily="34" charset="0"/>
              </a:rPr>
              <a:t>3% Acetic Acid (500 ml) </a:t>
            </a:r>
          </a:p>
          <a:p>
            <a:pPr>
              <a:lnSpc>
                <a:spcPct val="200000"/>
              </a:lnSpc>
              <a:buFont typeface="Arial" charset="0"/>
              <a:buChar char="•"/>
              <a:defRPr/>
            </a:pPr>
            <a:r>
              <a:rPr lang="en-US" sz="2400" dirty="0" err="1">
                <a:latin typeface="+mj-lt"/>
                <a:cs typeface="Tahoma" pitchFamily="34" charset="0"/>
              </a:rPr>
              <a:t>Lugol’s</a:t>
            </a:r>
            <a:r>
              <a:rPr lang="en-US" sz="2400" dirty="0">
                <a:latin typeface="+mj-lt"/>
                <a:cs typeface="Tahoma" pitchFamily="34" charset="0"/>
              </a:rPr>
              <a:t> Iodine (500 ml)</a:t>
            </a:r>
          </a:p>
          <a:p>
            <a:pPr>
              <a:lnSpc>
                <a:spcPct val="20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+mj-lt"/>
                <a:cs typeface="Tahoma" pitchFamily="34" charset="0"/>
              </a:rPr>
              <a:t>Sodium Hypochlorite        </a:t>
            </a:r>
          </a:p>
          <a:p>
            <a:pPr>
              <a:lnSpc>
                <a:spcPct val="200000"/>
              </a:lnSpc>
              <a:defRPr/>
            </a:pPr>
            <a:r>
              <a:rPr lang="en-US" sz="2400" dirty="0">
                <a:latin typeface="+mj-lt"/>
                <a:cs typeface="Tahoma" pitchFamily="34" charset="0"/>
              </a:rPr>
              <a:t>  Solution (500 ml)</a:t>
            </a:r>
          </a:p>
        </p:txBody>
      </p:sp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900" b="1" dirty="0" smtClean="0">
                <a:cs typeface="Tahoma" pitchFamily="34" charset="0"/>
              </a:rPr>
              <a:t>Logistic Support from TNHSP for chemicals and Consumables for Pathology Lab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61487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Isopropyl Alcohol (500 ml)</a:t>
            </a:r>
          </a:p>
          <a:p>
            <a:pPr eaLnBrk="1" hangingPunct="1">
              <a:defRPr/>
            </a:pPr>
            <a:r>
              <a:rPr lang="en-US" sz="2400" dirty="0" err="1" smtClean="0">
                <a:latin typeface="+mj-lt"/>
                <a:cs typeface="Tahoma" pitchFamily="34" charset="0"/>
              </a:rPr>
              <a:t>Xylene</a:t>
            </a:r>
            <a:r>
              <a:rPr lang="en-US" sz="2400" dirty="0" smtClean="0">
                <a:latin typeface="+mj-lt"/>
                <a:cs typeface="Tahoma" pitchFamily="34" charset="0"/>
              </a:rPr>
              <a:t> (500 ml)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DPX (250 ml)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Paraffin Wax (500 gram)</a:t>
            </a:r>
          </a:p>
          <a:p>
            <a:pPr eaLnBrk="1" hangingPunct="1">
              <a:defRPr/>
            </a:pPr>
            <a:r>
              <a:rPr lang="en-US" sz="2400" dirty="0" err="1" smtClean="0">
                <a:latin typeface="+mj-lt"/>
                <a:cs typeface="Tahoma" pitchFamily="34" charset="0"/>
              </a:rPr>
              <a:t>Hematoxylin</a:t>
            </a:r>
            <a:r>
              <a:rPr lang="en-US" sz="2400" dirty="0" smtClean="0">
                <a:latin typeface="+mj-lt"/>
                <a:cs typeface="Tahoma" pitchFamily="34" charset="0"/>
              </a:rPr>
              <a:t> (10 gm)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Micro Slides (one box)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Cover slips (10 gm)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Glycerol (500 ml)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Alum (500 gm)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Acetic Acid (500 ml)</a:t>
            </a:r>
          </a:p>
          <a:p>
            <a:pPr eaLnBrk="1" hangingPunct="1">
              <a:defRPr/>
            </a:pPr>
            <a:r>
              <a:rPr lang="en-US" sz="2400" dirty="0" smtClean="0">
                <a:latin typeface="+mj-lt"/>
                <a:cs typeface="Tahoma" pitchFamily="34" charset="0"/>
              </a:rPr>
              <a:t>Hydrochloric Acid (500 ml)</a:t>
            </a: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sertedImage.png"/>
          <p:cNvPicPr>
            <a:picLocks noChangeAspect="1"/>
          </p:cNvPicPr>
          <p:nvPr/>
        </p:nvPicPr>
        <p:blipFill>
          <a:blip r:embed="rId2" cstate="print"/>
          <a:srcRect l="10242" t="4292" r="10242" b="16783"/>
          <a:stretch>
            <a:fillRect/>
          </a:stretch>
        </p:blipFill>
        <p:spPr bwMode="auto">
          <a:xfrm>
            <a:off x="457200" y="1142984"/>
            <a:ext cx="3733800" cy="496269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3" name="Picture 3" descr="InsertedImage.jpg"/>
          <p:cNvPicPr>
            <a:picLocks noChangeAspect="1"/>
          </p:cNvPicPr>
          <p:nvPr/>
        </p:nvPicPr>
        <p:blipFill>
          <a:blip r:embed="rId3"/>
          <a:srcRect l="12645" t="9720" r="3629" b="16539"/>
          <a:stretch>
            <a:fillRect/>
          </a:stretch>
        </p:blipFill>
        <p:spPr bwMode="auto">
          <a:xfrm>
            <a:off x="4267201" y="1142984"/>
            <a:ext cx="4419599" cy="495299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5400" y="4572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Patient ID Card</a:t>
            </a:r>
            <a:endParaRPr lang="en-US" sz="2400" b="1" dirty="0"/>
          </a:p>
        </p:txBody>
      </p:sp>
      <p:pic>
        <p:nvPicPr>
          <p:cNvPr id="5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6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8488" y="312539"/>
            <a:ext cx="4355455" cy="5607844"/>
            <a:chOff x="0" y="0"/>
            <a:chExt cx="488" cy="629"/>
          </a:xfrm>
        </p:grpSpPr>
        <p:pic>
          <p:nvPicPr>
            <p:cNvPr id="8194" name="Picture 2" descr="Inserted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" y="70"/>
              <a:ext cx="352" cy="497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8195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88" cy="629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480471" y="870645"/>
            <a:ext cx="4307458" cy="5540871"/>
            <a:chOff x="0" y="0"/>
            <a:chExt cx="483" cy="621"/>
          </a:xfrm>
        </p:grpSpPr>
        <p:pic>
          <p:nvPicPr>
            <p:cNvPr id="8197" name="Picture 5" descr="InsertedImag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" y="70"/>
              <a:ext cx="347" cy="48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8198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83" cy="621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1295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Patient Clinic Card</a:t>
            </a:r>
            <a:endParaRPr lang="en-US" sz="2400" b="1" dirty="0"/>
          </a:p>
        </p:txBody>
      </p:sp>
      <p:pic>
        <p:nvPicPr>
          <p:cNvPr id="9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8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81000" y="914400"/>
            <a:ext cx="4114354" cy="5266283"/>
            <a:chOff x="0" y="0"/>
            <a:chExt cx="461" cy="590"/>
          </a:xfrm>
        </p:grpSpPr>
        <p:pic>
          <p:nvPicPr>
            <p:cNvPr id="9218" name="Picture 2" descr="Inserted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" y="70"/>
              <a:ext cx="325" cy="45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9219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61" cy="590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648200" y="921544"/>
            <a:ext cx="4102076" cy="5250656"/>
            <a:chOff x="0" y="0"/>
            <a:chExt cx="460" cy="588"/>
          </a:xfrm>
        </p:grpSpPr>
        <p:pic>
          <p:nvPicPr>
            <p:cNvPr id="9221" name="Picture 5" descr="InsertedImag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" y="70"/>
              <a:ext cx="325" cy="456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9222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60" cy="588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1295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Patient Clinic Card</a:t>
            </a:r>
            <a:endParaRPr lang="en-US" sz="2400" b="1" dirty="0"/>
          </a:p>
        </p:txBody>
      </p:sp>
      <p:pic>
        <p:nvPicPr>
          <p:cNvPr id="9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8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56832" y="437554"/>
            <a:ext cx="4089797" cy="6072188"/>
            <a:chOff x="0" y="0"/>
            <a:chExt cx="458" cy="680"/>
          </a:xfrm>
        </p:grpSpPr>
        <p:pic>
          <p:nvPicPr>
            <p:cNvPr id="6146" name="Picture 2" descr="InsertedImage.jpg"/>
            <p:cNvPicPr>
              <a:picLocks noChangeAspect="1"/>
            </p:cNvPicPr>
            <p:nvPr/>
          </p:nvPicPr>
          <p:blipFill>
            <a:blip r:embed="rId2" cstate="print"/>
            <a:srcRect l="2786" r="2786"/>
            <a:stretch>
              <a:fillRect/>
            </a:stretch>
          </p:blipFill>
          <p:spPr bwMode="auto">
            <a:xfrm>
              <a:off x="13" y="9"/>
              <a:ext cx="432" cy="645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6147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58" cy="680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06301" y="3500437"/>
            <a:ext cx="4107656" cy="3009305"/>
            <a:chOff x="0" y="0"/>
            <a:chExt cx="460" cy="337"/>
          </a:xfrm>
        </p:grpSpPr>
        <p:pic>
          <p:nvPicPr>
            <p:cNvPr id="6149" name="Picture 5" descr="InsertedImage.jpg"/>
            <p:cNvPicPr>
              <a:picLocks noChangeAspect="1"/>
            </p:cNvPicPr>
            <p:nvPr/>
          </p:nvPicPr>
          <p:blipFill>
            <a:blip r:embed="rId4" cstate="print"/>
            <a:srcRect t="951" b="951"/>
            <a:stretch>
              <a:fillRect/>
            </a:stretch>
          </p:blipFill>
          <p:spPr bwMode="auto">
            <a:xfrm>
              <a:off x="13" y="9"/>
              <a:ext cx="434" cy="30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6150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60" cy="337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06301" y="437555"/>
            <a:ext cx="4107656" cy="3009305"/>
            <a:chOff x="0" y="0"/>
            <a:chExt cx="460" cy="337"/>
          </a:xfrm>
        </p:grpSpPr>
        <p:pic>
          <p:nvPicPr>
            <p:cNvPr id="6152" name="Picture 8" descr="InsertedImage.jpg"/>
            <p:cNvPicPr>
              <a:picLocks noChangeAspect="1"/>
            </p:cNvPicPr>
            <p:nvPr/>
          </p:nvPicPr>
          <p:blipFill>
            <a:blip r:embed="rId6" cstate="print"/>
            <a:srcRect t="935" b="935"/>
            <a:stretch>
              <a:fillRect/>
            </a:stretch>
          </p:blipFill>
          <p:spPr bwMode="auto">
            <a:xfrm>
              <a:off x="13" y="9"/>
              <a:ext cx="434" cy="30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6153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60" cy="337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1295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Registers</a:t>
            </a:r>
            <a:endParaRPr lang="en-US" sz="2400" b="1" dirty="0"/>
          </a:p>
        </p:txBody>
      </p:sp>
      <p:pic>
        <p:nvPicPr>
          <p:cNvPr id="12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9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5888" indent="-115888" algn="l">
              <a:buFont typeface="Wingdings" pitchFamily="2" charset="2"/>
              <a:buChar char="v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Every PHC is supported with Staff Nurse in addition to existing staff nurse and other manpower</a:t>
            </a:r>
          </a:p>
          <a:p>
            <a:pPr marL="115888" indent="-115888" algn="l">
              <a:buNone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115888" indent="-115888" algn="l">
              <a:buFont typeface="Wingdings" pitchFamily="2" charset="2"/>
              <a:buChar char="v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All the members of PHC like MOs, SNs including RCH SNs, VHNs (ANMs) oriented and trained on NCD including VIA/VILLI training and  Colposcopy hands on training as applicable.</a:t>
            </a:r>
          </a:p>
          <a:p>
            <a:pPr marL="115888" indent="-115888" algn="l">
              <a:buNone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115888" indent="-115888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SNs are trained to screened for HT/DM using BP, Height, Weight, BMI, Waist Circumference, Random Blood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Glucose and refer for further management and follow up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dirty="0" smtClean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Manpower support to PHCs and the activities of SNs and VHNs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08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0" y="0"/>
            <a:ext cx="144463" cy="14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7" tIns="41474" rIns="82947" bIns="41474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5946775" y="3698875"/>
            <a:ext cx="158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44" name="Line 3"/>
          <p:cNvSpPr>
            <a:spLocks noChangeShapeType="1"/>
          </p:cNvSpPr>
          <p:nvPr/>
        </p:nvSpPr>
        <p:spPr bwMode="auto">
          <a:xfrm>
            <a:off x="3319463" y="1833563"/>
            <a:ext cx="1590675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77788" y="3290888"/>
            <a:ext cx="2371725" cy="2671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41" tIns="42453" rIns="81641" bIns="42453">
            <a:spAutoFit/>
          </a:bodyPr>
          <a:lstStyle/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Sensitization session -  educational department officials.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4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CVD classes - students by trained teachers.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4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Forming Junior Heart Club (JHC) – to sustain the activity.</a:t>
            </a:r>
          </a:p>
        </p:txBody>
      </p:sp>
      <p:sp>
        <p:nvSpPr>
          <p:cNvPr id="10246" name="Line 5"/>
          <p:cNvSpPr>
            <a:spLocks noChangeShapeType="1"/>
          </p:cNvSpPr>
          <p:nvPr/>
        </p:nvSpPr>
        <p:spPr bwMode="auto">
          <a:xfrm>
            <a:off x="5946775" y="3698875"/>
            <a:ext cx="158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2819400" y="112713"/>
            <a:ext cx="3962399" cy="552450"/>
          </a:xfrm>
          <a:prstGeom prst="rect">
            <a:avLst/>
          </a:prstGeom>
          <a:solidFill>
            <a:srgbClr val="000066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60415" tIns="28737" rIns="60415" bIns="28737" anchor="ctr"/>
          <a:lstStyle/>
          <a:p>
            <a:pPr algn="ctr">
              <a:buClr>
                <a:srgbClr val="FFFFFF"/>
              </a:buClr>
              <a:tabLst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0888" algn="l"/>
                <a:tab pos="4976813" algn="l"/>
                <a:tab pos="5391150" algn="l"/>
                <a:tab pos="5805488" algn="l"/>
                <a:tab pos="6219825" algn="l"/>
                <a:tab pos="6635750" algn="l"/>
                <a:tab pos="7050088" algn="l"/>
                <a:tab pos="7464425" algn="l"/>
                <a:tab pos="7878763" algn="l"/>
                <a:tab pos="8294688" algn="l"/>
              </a:tabLst>
            </a:pPr>
            <a:r>
              <a:rPr lang="en-GB" sz="28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CVD/Cancer</a:t>
            </a:r>
            <a:endParaRPr lang="en-GB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396875" y="2251075"/>
            <a:ext cx="1547813" cy="487363"/>
          </a:xfrm>
          <a:prstGeom prst="rect">
            <a:avLst/>
          </a:prstGeom>
          <a:solidFill>
            <a:srgbClr val="000066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60415" tIns="28737" rIns="60415" bIns="28737" anchor="ctr"/>
          <a:lstStyle/>
          <a:p>
            <a:pPr algn="ctr">
              <a:buClr>
                <a:srgbClr val="FFFFFF"/>
              </a:buClr>
              <a:tabLst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0888" algn="l"/>
                <a:tab pos="4976813" algn="l"/>
                <a:tab pos="5391150" algn="l"/>
                <a:tab pos="5805488" algn="l"/>
                <a:tab pos="6219825" algn="l"/>
                <a:tab pos="6635750" algn="l"/>
                <a:tab pos="7050088" algn="l"/>
                <a:tab pos="7464425" algn="l"/>
                <a:tab pos="7878763" algn="l"/>
                <a:tab pos="8294688" algn="l"/>
              </a:tabLst>
            </a:pPr>
            <a:r>
              <a:rPr lang="en-GB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School Based</a:t>
            </a:r>
          </a:p>
        </p:txBody>
      </p:sp>
      <p:sp>
        <p:nvSpPr>
          <p:cNvPr id="10249" name="Rectangle 8"/>
          <p:cNvSpPr>
            <a:spLocks noChangeArrowheads="1"/>
          </p:cNvSpPr>
          <p:nvPr/>
        </p:nvSpPr>
        <p:spPr bwMode="auto">
          <a:xfrm>
            <a:off x="5156200" y="2254250"/>
            <a:ext cx="1906588" cy="484188"/>
          </a:xfrm>
          <a:prstGeom prst="rect">
            <a:avLst/>
          </a:prstGeom>
          <a:solidFill>
            <a:srgbClr val="000066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60415" tIns="28737" rIns="60415" bIns="28737" anchor="ctr"/>
          <a:lstStyle/>
          <a:p>
            <a:pPr algn="ctr">
              <a:buClr>
                <a:srgbClr val="FFFFFF"/>
              </a:buClr>
              <a:tabLst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0888" algn="l"/>
                <a:tab pos="4976813" algn="l"/>
                <a:tab pos="5391150" algn="l"/>
                <a:tab pos="5805488" algn="l"/>
                <a:tab pos="6219825" algn="l"/>
                <a:tab pos="6635750" algn="l"/>
                <a:tab pos="7050088" algn="l"/>
                <a:tab pos="7464425" algn="l"/>
                <a:tab pos="7878763" algn="l"/>
                <a:tab pos="8294688" algn="l"/>
              </a:tabLst>
            </a:pPr>
            <a:r>
              <a:rPr lang="en-GB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Community Based</a:t>
            </a:r>
          </a:p>
        </p:txBody>
      </p:sp>
      <p:sp>
        <p:nvSpPr>
          <p:cNvPr id="10250" name="Line 9"/>
          <p:cNvSpPr>
            <a:spLocks noChangeShapeType="1"/>
          </p:cNvSpPr>
          <p:nvPr/>
        </p:nvSpPr>
        <p:spPr bwMode="auto">
          <a:xfrm>
            <a:off x="3319463" y="1833563"/>
            <a:ext cx="1590675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51" name="Line 10"/>
          <p:cNvSpPr>
            <a:spLocks noChangeShapeType="1"/>
          </p:cNvSpPr>
          <p:nvPr/>
        </p:nvSpPr>
        <p:spPr bwMode="auto">
          <a:xfrm>
            <a:off x="947738" y="1978025"/>
            <a:ext cx="5815012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52" name="Rectangle 11"/>
          <p:cNvSpPr>
            <a:spLocks noChangeArrowheads="1"/>
          </p:cNvSpPr>
          <p:nvPr/>
        </p:nvSpPr>
        <p:spPr bwMode="auto">
          <a:xfrm>
            <a:off x="2514600" y="2268538"/>
            <a:ext cx="1981200" cy="469900"/>
          </a:xfrm>
          <a:prstGeom prst="rect">
            <a:avLst/>
          </a:prstGeom>
          <a:solidFill>
            <a:srgbClr val="000066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60415" tIns="28737" rIns="60415" bIns="28737" anchor="ctr"/>
          <a:lstStyle/>
          <a:p>
            <a:pPr algn="ctr">
              <a:buClr>
                <a:srgbClr val="FFFFFF"/>
              </a:buClr>
              <a:tabLst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0888" algn="l"/>
                <a:tab pos="4976813" algn="l"/>
                <a:tab pos="5391150" algn="l"/>
                <a:tab pos="5805488" algn="l"/>
                <a:tab pos="6219825" algn="l"/>
                <a:tab pos="6635750" algn="l"/>
                <a:tab pos="7050088" algn="l"/>
                <a:tab pos="7464425" algn="l"/>
                <a:tab pos="7878763" algn="l"/>
                <a:tab pos="8294688" algn="l"/>
              </a:tabLst>
            </a:pPr>
            <a:r>
              <a:rPr lang="en-GB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Work place Based</a:t>
            </a:r>
          </a:p>
        </p:txBody>
      </p:sp>
      <p:sp>
        <p:nvSpPr>
          <p:cNvPr id="10253" name="Line 12"/>
          <p:cNvSpPr>
            <a:spLocks noChangeShapeType="1"/>
          </p:cNvSpPr>
          <p:nvPr/>
        </p:nvSpPr>
        <p:spPr bwMode="auto">
          <a:xfrm>
            <a:off x="947738" y="1978025"/>
            <a:ext cx="1587" cy="2619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54" name="Line 13"/>
          <p:cNvSpPr>
            <a:spLocks noChangeShapeType="1"/>
          </p:cNvSpPr>
          <p:nvPr/>
        </p:nvSpPr>
        <p:spPr bwMode="auto">
          <a:xfrm>
            <a:off x="6094413" y="1978025"/>
            <a:ext cx="1587" cy="2619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5056188" y="3152775"/>
            <a:ext cx="1936750" cy="331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41" tIns="42453" rIns="81641" bIns="42453">
            <a:spAutoFit/>
          </a:bodyPr>
          <a:lstStyle/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Group meetings in villages 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4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Rallies.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4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Village heart melas – rally exhibition and competition.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4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IEC – CVD message sign board on buses, Radio – Kodai FM.</a:t>
            </a: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>
            <a:off x="2428875" y="3290888"/>
            <a:ext cx="2420938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41" tIns="42453" rIns="81641" bIns="42453">
            <a:spAutoFit/>
          </a:bodyPr>
          <a:lstStyle/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Special Lectures on CVD Risk factors—to Employers &amp; Employees.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4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 algn="just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Eating Improvement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Programmes-To promote healthy diet in canteens.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</a:t>
            </a: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Forming Heart Clubs-to Sustain the BCC activity. </a:t>
            </a:r>
          </a:p>
        </p:txBody>
      </p:sp>
      <p:sp>
        <p:nvSpPr>
          <p:cNvPr id="10258" name="Line 17"/>
          <p:cNvSpPr>
            <a:spLocks noChangeShapeType="1"/>
          </p:cNvSpPr>
          <p:nvPr/>
        </p:nvSpPr>
        <p:spPr bwMode="auto">
          <a:xfrm>
            <a:off x="4616450" y="665163"/>
            <a:ext cx="1588" cy="4841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59" name="Line 18"/>
          <p:cNvSpPr>
            <a:spLocks noChangeShapeType="1"/>
          </p:cNvSpPr>
          <p:nvPr/>
        </p:nvSpPr>
        <p:spPr bwMode="auto">
          <a:xfrm>
            <a:off x="4616450" y="1149350"/>
            <a:ext cx="1588" cy="8286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0" name="Rectangle 19"/>
          <p:cNvSpPr>
            <a:spLocks noChangeArrowheads="1"/>
          </p:cNvSpPr>
          <p:nvPr/>
        </p:nvSpPr>
        <p:spPr bwMode="auto">
          <a:xfrm>
            <a:off x="7477125" y="2254250"/>
            <a:ext cx="1520825" cy="484188"/>
          </a:xfrm>
          <a:prstGeom prst="rect">
            <a:avLst/>
          </a:prstGeom>
          <a:solidFill>
            <a:srgbClr val="000066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60415" tIns="28737" rIns="60415" bIns="28737" anchor="ctr"/>
          <a:lstStyle/>
          <a:p>
            <a:pPr algn="ctr">
              <a:buClr>
                <a:srgbClr val="FFFFFF"/>
              </a:buClr>
              <a:tabLst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0888" algn="l"/>
                <a:tab pos="4976813" algn="l"/>
                <a:tab pos="5391150" algn="l"/>
                <a:tab pos="5805488" algn="l"/>
                <a:tab pos="6219825" algn="l"/>
                <a:tab pos="6635750" algn="l"/>
                <a:tab pos="7050088" algn="l"/>
                <a:tab pos="7464425" algn="l"/>
                <a:tab pos="7878763" algn="l"/>
                <a:tab pos="8294688" algn="l"/>
              </a:tabLst>
            </a:pPr>
            <a:r>
              <a:rPr lang="en-GB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Clinic Based</a:t>
            </a:r>
          </a:p>
        </p:txBody>
      </p:sp>
      <p:sp>
        <p:nvSpPr>
          <p:cNvPr id="10261" name="Line 20"/>
          <p:cNvSpPr>
            <a:spLocks noChangeShapeType="1"/>
          </p:cNvSpPr>
          <p:nvPr/>
        </p:nvSpPr>
        <p:spPr bwMode="auto">
          <a:xfrm>
            <a:off x="6578600" y="1978025"/>
            <a:ext cx="165893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2" name="Line 21"/>
          <p:cNvSpPr>
            <a:spLocks noChangeShapeType="1"/>
          </p:cNvSpPr>
          <p:nvPr/>
        </p:nvSpPr>
        <p:spPr bwMode="auto">
          <a:xfrm>
            <a:off x="8237538" y="1978025"/>
            <a:ext cx="1587" cy="2762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3" name="Line 22"/>
          <p:cNvSpPr>
            <a:spLocks noChangeShapeType="1"/>
          </p:cNvSpPr>
          <p:nvPr/>
        </p:nvSpPr>
        <p:spPr bwMode="auto">
          <a:xfrm>
            <a:off x="3397250" y="1978025"/>
            <a:ext cx="1588" cy="2762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4" name="Line 23"/>
          <p:cNvSpPr>
            <a:spLocks noChangeShapeType="1"/>
          </p:cNvSpPr>
          <p:nvPr/>
        </p:nvSpPr>
        <p:spPr bwMode="auto">
          <a:xfrm>
            <a:off x="1046163" y="2738438"/>
            <a:ext cx="1587" cy="3444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5" name="Line 24"/>
          <p:cNvSpPr>
            <a:spLocks noChangeShapeType="1"/>
          </p:cNvSpPr>
          <p:nvPr/>
        </p:nvSpPr>
        <p:spPr bwMode="auto">
          <a:xfrm>
            <a:off x="3397250" y="2738438"/>
            <a:ext cx="1588" cy="3444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6" name="Line 25"/>
          <p:cNvSpPr>
            <a:spLocks noChangeShapeType="1"/>
          </p:cNvSpPr>
          <p:nvPr/>
        </p:nvSpPr>
        <p:spPr bwMode="auto">
          <a:xfrm>
            <a:off x="6094413" y="2738438"/>
            <a:ext cx="1587" cy="3444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7" tIns="41474" rIns="82947" bIns="41474"/>
          <a:lstStyle/>
          <a:p>
            <a:endParaRPr lang="en-IN"/>
          </a:p>
        </p:txBody>
      </p:sp>
      <p:sp>
        <p:nvSpPr>
          <p:cNvPr id="10267" name="Text Box 26"/>
          <p:cNvSpPr txBox="1">
            <a:spLocks noChangeArrowheads="1"/>
          </p:cNvSpPr>
          <p:nvPr/>
        </p:nvSpPr>
        <p:spPr bwMode="auto">
          <a:xfrm>
            <a:off x="6986588" y="3498850"/>
            <a:ext cx="2157412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7" tIns="41474" rIns="82947" bIns="41474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68" name="Text Box 27"/>
          <p:cNvSpPr txBox="1">
            <a:spLocks noChangeArrowheads="1"/>
          </p:cNvSpPr>
          <p:nvPr/>
        </p:nvSpPr>
        <p:spPr bwMode="auto">
          <a:xfrm>
            <a:off x="6924675" y="3014663"/>
            <a:ext cx="2219325" cy="3963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41" tIns="42453" rIns="81641" bIns="42453">
            <a:spAutoFit/>
          </a:bodyPr>
          <a:lstStyle/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80 Primary Health Centres - screening centres.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2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18 Government Hospitals - Nodal centres.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2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Screening all people more than 30 years entering in to hospitals.</a:t>
            </a:r>
          </a:p>
          <a:p>
            <a:pPr marL="309563" indent="-309563"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endParaRPr lang="en-GB" sz="12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09563" indent="-309563">
              <a:buFont typeface="Arial" pitchFamily="34" charset="0"/>
              <a:buChar char="•"/>
              <a:tabLst>
                <a:tab pos="723900" algn="l"/>
                <a:tab pos="1138238" algn="l"/>
                <a:tab pos="1552575" algn="l"/>
                <a:tab pos="1968500" algn="l"/>
                <a:tab pos="2382838" algn="l"/>
                <a:tab pos="2797175" algn="l"/>
                <a:tab pos="3211513" algn="l"/>
                <a:tab pos="3627438" algn="l"/>
                <a:tab pos="4041775" algn="l"/>
                <a:tab pos="4456113" algn="l"/>
                <a:tab pos="4870450" algn="l"/>
                <a:tab pos="5286375" algn="l"/>
                <a:tab pos="5700713" algn="l"/>
                <a:tab pos="6115050" algn="l"/>
                <a:tab pos="6529388" algn="l"/>
                <a:tab pos="6945313" algn="l"/>
                <a:tab pos="7359650" algn="l"/>
                <a:tab pos="7773988" algn="l"/>
                <a:tab pos="8188325" algn="l"/>
                <a:tab pos="8604250" algn="l"/>
              </a:tabLst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Treating newly detected hypertension patients and further follow up. </a:t>
            </a:r>
          </a:p>
        </p:txBody>
      </p:sp>
      <p:sp>
        <p:nvSpPr>
          <p:cNvPr id="10269" name="Line 28"/>
          <p:cNvSpPr>
            <a:spLocks noChangeShapeType="1"/>
          </p:cNvSpPr>
          <p:nvPr/>
        </p:nvSpPr>
        <p:spPr bwMode="auto">
          <a:xfrm>
            <a:off x="8255000" y="2738438"/>
            <a:ext cx="1588" cy="3444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7" tIns="41474" rIns="82947" bIns="41474"/>
          <a:lstStyle/>
          <a:p>
            <a:endParaRPr lang="en-IN"/>
          </a:p>
        </p:txBody>
      </p:sp>
      <p:pic>
        <p:nvPicPr>
          <p:cNvPr id="3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latin typeface="+mj-lt"/>
              <a:cs typeface="Tahoma" pitchFamily="34" charset="0"/>
            </a:endParaRP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     SNs are trained on Counseling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on Life Style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Modification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     Screened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positive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subjected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to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further tests if needed</a:t>
            </a:r>
            <a:endParaRPr lang="en-US" dirty="0">
              <a:solidFill>
                <a:schemeClr val="tx1"/>
              </a:solidFill>
              <a:latin typeface="+mj-lt"/>
              <a:cs typeface="Tahoma" pitchFamily="34" charset="0"/>
            </a:endParaRP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>
              <a:solidFill>
                <a:schemeClr val="tx1"/>
              </a:solidFill>
              <a:latin typeface="+mj-lt"/>
              <a:cs typeface="Tahoma" pitchFamily="34" charset="0"/>
            </a:endParaRPr>
          </a:p>
          <a:p>
            <a:pPr marL="566738" indent="-566738" algn="l"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Women are screened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for Breast cancer (CBE) / Cervical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         Cancer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(VIA/VILI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)</a:t>
            </a:r>
          </a:p>
          <a:p>
            <a:pPr marL="623888" indent="-566738" algn="l"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Positive cases referred for  Mammography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/ FNAC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  Biopsy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, Nipple secretion cytology /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Colposcopy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>
              <a:solidFill>
                <a:schemeClr val="tx1"/>
              </a:solidFill>
              <a:latin typeface="+mj-lt"/>
              <a:cs typeface="Tahoma" pitchFamily="34" charset="0"/>
            </a:endParaRPr>
          </a:p>
          <a:p>
            <a:pPr marL="623888" indent="-623888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Treatment is being provided to them according </a:t>
            </a:r>
            <a:r>
              <a:rPr lang="en-US" dirty="0">
                <a:solidFill>
                  <a:schemeClr val="tx1"/>
                </a:solidFill>
                <a:latin typeface="+mj-lt"/>
                <a:cs typeface="Tahoma" pitchFamily="34" charset="0"/>
              </a:rPr>
              <a:t>to the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 designed protocol</a:t>
            </a:r>
          </a:p>
          <a:p>
            <a:pPr marL="0" indent="0"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ahoma" pitchFamily="34" charset="0"/>
              </a:rPr>
              <a:t>       Diagnosis / Treatment is also available under CMCHISTN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Manpower support to PHCs and activities of SNs and VHNs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1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Review of the program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State level review by Project Director with</a:t>
            </a:r>
          </a:p>
          <a:p>
            <a:pPr lvl="1"/>
            <a:r>
              <a:rPr lang="en-US" dirty="0" smtClean="0"/>
              <a:t>District officials</a:t>
            </a:r>
          </a:p>
          <a:p>
            <a:pPr lvl="1"/>
            <a:r>
              <a:rPr lang="en-US" dirty="0" smtClean="0"/>
              <a:t>Regional Consultants and Regional Medical Officers</a:t>
            </a:r>
          </a:p>
          <a:p>
            <a:pPr lvl="1"/>
            <a:r>
              <a:rPr lang="en-US" dirty="0" smtClean="0"/>
              <a:t>Video Conferencing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District level review by DDHS (NCD Nodal Officer)</a:t>
            </a:r>
          </a:p>
          <a:p>
            <a:pPr lvl="1"/>
            <a:r>
              <a:rPr lang="en-US" dirty="0" smtClean="0"/>
              <a:t>Medical Officers</a:t>
            </a:r>
          </a:p>
          <a:p>
            <a:pPr lvl="1"/>
            <a:r>
              <a:rPr lang="en-US" dirty="0" smtClean="0"/>
              <a:t>NCD Staff Nurses</a:t>
            </a:r>
          </a:p>
          <a:p>
            <a:pPr lvl="1"/>
            <a:r>
              <a:rPr lang="en-US" dirty="0" smtClean="0"/>
              <a:t>Combined (MOs &amp; NCD SNs)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Block level review by Block Medical Officer</a:t>
            </a:r>
          </a:p>
          <a:p>
            <a:pPr lvl="1"/>
            <a:r>
              <a:rPr lang="en-US" dirty="0" smtClean="0"/>
              <a:t>NCD Staff Nurses &amp; VHNs</a:t>
            </a: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Weekly visits by Project Director and team</a:t>
            </a:r>
          </a:p>
          <a:p>
            <a:r>
              <a:rPr lang="en-US" dirty="0" smtClean="0"/>
              <a:t>Regular visits on  a daily basis by RCs and RMOs</a:t>
            </a:r>
          </a:p>
          <a:p>
            <a:r>
              <a:rPr lang="en-US" dirty="0" smtClean="0"/>
              <a:t>Visits by District officials</a:t>
            </a:r>
          </a:p>
          <a:p>
            <a:r>
              <a:rPr lang="en-US" dirty="0" smtClean="0"/>
              <a:t>Visits by  Statistical Assistants (NCD) of NIE</a:t>
            </a:r>
          </a:p>
          <a:p>
            <a:r>
              <a:rPr lang="en-US" dirty="0" smtClean="0"/>
              <a:t>Supervisory visits by state level staff of NIE  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Supervisory visits</a:t>
            </a: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4000" b="1" dirty="0" smtClean="0"/>
              <a:t>Performance in Phase I districts from     July 2012 to May 2013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3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" y="-1"/>
          <a:ext cx="9143998" cy="6866864"/>
        </p:xfrm>
        <a:graphic>
          <a:graphicData uri="http://schemas.openxmlformats.org/drawingml/2006/table">
            <a:tbl>
              <a:tblPr/>
              <a:tblGrid>
                <a:gridCol w="822197"/>
                <a:gridCol w="822197"/>
                <a:gridCol w="763468"/>
                <a:gridCol w="763468"/>
                <a:gridCol w="681248"/>
                <a:gridCol w="681248"/>
                <a:gridCol w="610775"/>
                <a:gridCol w="563792"/>
                <a:gridCol w="563792"/>
                <a:gridCol w="552046"/>
                <a:gridCol w="516808"/>
                <a:gridCol w="563792"/>
                <a:gridCol w="622521"/>
                <a:gridCol w="616646"/>
              </a:tblGrid>
              <a:tr h="361033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State Level Screening and detection &amp; Positive case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Phase –I</a:t>
                      </a:r>
                      <a:r>
                        <a:rPr lang="en-IN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from 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July to May -2013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1988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S.No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Number screened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Number detected Positive in screening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Positivity 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22751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Month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Number Screened for  HT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Number Screened for DM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Number Screened for CACX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Number Screened for CaBr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VIA/ VILI+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CBE+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positive for 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positive for DM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positive for VIA/VILI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 for CBE abnormality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July'12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204318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110122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Aug'12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323992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161998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107640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22720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Sep'12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347690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168053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47034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114797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25366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Oct'12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367334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170820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62880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118752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Nov'12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353251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159476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60316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Dec'12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388653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191071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127515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39420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Jan'13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362841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188163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76267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121237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37613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Feb'13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340860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183831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77389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118079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35630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Mar'13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394354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235657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106224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145153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April'13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411362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254610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132138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170362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38520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1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May'13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459324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275454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212791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251871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39935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46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Overall 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3953979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2099255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887039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1454941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348439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86105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Total screened at State and PHCs level for Hypertension from  (July 2012  – May 2013)</a:t>
            </a:r>
            <a:endParaRPr lang="en-US" sz="2800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" y="1295400"/>
          <a:ext cx="89154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 of PHCs to Hypertension screening during July 2012 – May 2013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49401"/>
          <a:ext cx="825690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685800"/>
                <a:gridCol w="2209800"/>
                <a:gridCol w="1143000"/>
                <a:gridCol w="713105"/>
                <a:gridCol w="22097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r>
                        <a:rPr lang="en-US" b="1" baseline="0" dirty="0" smtClean="0"/>
                        <a:t> screened for HT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 Positive</a:t>
                      </a:r>
                      <a:r>
                        <a:rPr lang="en-US" b="1" baseline="0" dirty="0" smtClean="0"/>
                        <a:t> for HT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Contribution of 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State level 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Contribution of PHCs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3953979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2601892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65.8%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348439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218549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62.7%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371600" y="4343400"/>
          <a:ext cx="6553200" cy="10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3657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Positivity Rate for Hypertension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8.81%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8.4%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Total screened at State and PHCs level for Diabetes Mellitus from  (July 2012  – May 2013)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 of PHCs to DM screening during July 2012 – May 2013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49401"/>
          <a:ext cx="825690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685800"/>
                <a:gridCol w="2209800"/>
                <a:gridCol w="1143000"/>
                <a:gridCol w="713105"/>
                <a:gridCol w="22097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r>
                        <a:rPr lang="en-US" b="1" baseline="0" dirty="0" smtClean="0"/>
                        <a:t> screened for DM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 Positive</a:t>
                      </a:r>
                      <a:r>
                        <a:rPr lang="en-US" b="1" baseline="0" dirty="0" smtClean="0"/>
                        <a:t> for DM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Contribution of 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State level 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Contribution of PHCs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2099255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1386502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66.04%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86105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52754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61.21%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371600" y="4343400"/>
          <a:ext cx="6553200" cy="10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3657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Positivity Rate for DM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4.10%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3.80%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Total screened at State and PHCs level for Cancer Cervix from  (July 2012  – May 2013)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" y="4572000"/>
            <a:ext cx="2971800" cy="198120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71600"/>
            <a:ext cx="2969905" cy="198120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799" y="4572260"/>
            <a:ext cx="2971800" cy="198204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5780" y="1371600"/>
            <a:ext cx="2971800" cy="198583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4813" y="1450975"/>
            <a:ext cx="3557587" cy="406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42900" indent="-263525" algn="just">
              <a:lnSpc>
                <a:spcPct val="150000"/>
              </a:lnSpc>
              <a:spcBef>
                <a:spcPts val="725"/>
              </a:spcBef>
              <a:spcAft>
                <a:spcPts val="1175"/>
              </a:spcAft>
              <a:buSzPct val="100000"/>
              <a:buFont typeface="Comic Sans MS" pitchFamily="66" charset="0"/>
              <a:buChar char="•"/>
              <a:tabLst>
                <a:tab pos="404813" algn="l"/>
                <a:tab pos="820738" algn="l"/>
                <a:tab pos="1235075" algn="l"/>
                <a:tab pos="1649413" algn="l"/>
                <a:tab pos="2063750" algn="l"/>
                <a:tab pos="2479675" algn="l"/>
                <a:tab pos="2894013" algn="l"/>
                <a:tab pos="3308350" algn="l"/>
                <a:tab pos="3722688" algn="l"/>
                <a:tab pos="4138613" algn="l"/>
                <a:tab pos="4552950" algn="l"/>
                <a:tab pos="4967288" algn="l"/>
                <a:tab pos="5381625" algn="l"/>
                <a:tab pos="5797550" algn="l"/>
                <a:tab pos="6211888" algn="l"/>
                <a:tab pos="6626225" algn="l"/>
                <a:tab pos="7040563" algn="l"/>
                <a:tab pos="7456488" algn="l"/>
                <a:tab pos="7870825" algn="l"/>
                <a:tab pos="8285163" algn="l"/>
              </a:tabLst>
            </a:pPr>
            <a:endParaRPr lang="en-GB" sz="2500">
              <a:solidFill>
                <a:srgbClr val="000000"/>
              </a:solidFill>
              <a:latin typeface="Thoma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28600" y="228600"/>
            <a:ext cx="8686800" cy="841248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School based activities in </a:t>
            </a:r>
            <a:r>
              <a:rPr lang="en-US" sz="3200" b="1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sivagangai</a:t>
            </a:r>
            <a:endParaRPr lang="en-US" sz="32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2743200"/>
            <a:ext cx="2971800" cy="224387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10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Contribution of PHCs to Cervical cancer screening during July 2012 – May 2013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49401"/>
          <a:ext cx="825690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685800"/>
                <a:gridCol w="2209800"/>
                <a:gridCol w="1143000"/>
                <a:gridCol w="713105"/>
                <a:gridCol w="22097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r>
                        <a:rPr lang="en-US" b="1" baseline="0" dirty="0" smtClean="0"/>
                        <a:t> screened for </a:t>
                      </a:r>
                      <a:r>
                        <a:rPr lang="en-US" b="1" baseline="0" dirty="0" err="1" smtClean="0"/>
                        <a:t>CaCx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 Positive</a:t>
                      </a:r>
                      <a:r>
                        <a:rPr lang="en-US" b="1" baseline="0" dirty="0" smtClean="0"/>
                        <a:t> for </a:t>
                      </a:r>
                      <a:r>
                        <a:rPr lang="en-US" b="1" baseline="0" dirty="0" err="1" smtClean="0"/>
                        <a:t>Cacx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Contribution of 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State level 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Contribution of PHCs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887039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643597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72.55%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40252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26669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62.25%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371600" y="4343400"/>
          <a:ext cx="6553200" cy="10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3657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Positivity Rate for </a:t>
                      </a:r>
                      <a:r>
                        <a:rPr lang="en-US" b="1" baseline="0" dirty="0" err="1" smtClean="0"/>
                        <a:t>CaCx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4.54%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4.14%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Total screened at State and PHCs level for Cancer Breast from  (July 2012  – May 2013)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1524000"/>
          <a:ext cx="8915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 of PHCs to Breast cancer screening during July 2012 – May 2013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49401"/>
          <a:ext cx="825690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685800"/>
                <a:gridCol w="2209800"/>
                <a:gridCol w="1143000"/>
                <a:gridCol w="713105"/>
                <a:gridCol w="22097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r>
                        <a:rPr lang="en-US" b="1" baseline="0" dirty="0" smtClean="0"/>
                        <a:t> screened for </a:t>
                      </a:r>
                      <a:r>
                        <a:rPr lang="en-US" b="1" baseline="0" dirty="0" err="1" smtClean="0"/>
                        <a:t>CaBr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 Positive</a:t>
                      </a:r>
                      <a:r>
                        <a:rPr lang="en-US" b="1" baseline="0" dirty="0" smtClean="0"/>
                        <a:t> for </a:t>
                      </a:r>
                      <a:r>
                        <a:rPr lang="en-US" b="1" baseline="0" dirty="0" err="1" smtClean="0"/>
                        <a:t>CaBr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State level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Contribution of 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State level 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Contribution of PHCs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1454941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1022193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70.25%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16585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57.7%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371600" y="4343400"/>
          <a:ext cx="65532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3657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Positivity Rate for </a:t>
                      </a:r>
                      <a:r>
                        <a:rPr lang="en-US" sz="2000" b="1" baseline="0" dirty="0" err="1" smtClean="0"/>
                        <a:t>CaBr</a:t>
                      </a:r>
                      <a:endParaRPr 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State level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PHCs</a:t>
                      </a:r>
                      <a:endParaRPr lang="en-US" sz="2000" b="1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1.14%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0.94%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00034" y="1357298"/>
          <a:ext cx="8286808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12081"/>
          </a:xfrm>
        </p:spPr>
        <p:txBody>
          <a:bodyPr anchor="ctr"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Performance in 16 Phase I districts (July 2012 to May 2013)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Motivating women  to come forward for taking the screening test for Cervical and Breast cancer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Follow up of women  found to be positive in the screening tests namely VIA /VILI  or Clinical Breast Examination (CBE)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Compliance of individuals for screening especially  Diabetes Mellitus</a:t>
            </a: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Compliance  of patients put on treatment for both Hypertension and Diabetes Mellitus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Close supervision and monitoring at all level</a:t>
            </a: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Effective and sustained counseling on Life Style Modification (LSM) by staff nurses</a:t>
            </a: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monitoring and actions on issues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cap="all" dirty="0" smtClean="0">
                <a:latin typeface="Times New Roman" pitchFamily="18" charset="0"/>
                <a:cs typeface="Times New Roman" pitchFamily="18" charset="0"/>
              </a:rPr>
              <a:t>KEY Challenges</a:t>
            </a:r>
            <a:endParaRPr lang="en-IN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Initiatives to follow up of patients for which project is planning for ‘Automated Voice Alert system’</a:t>
            </a: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Incentives to VHN for follow up of positive cancer patients</a:t>
            </a:r>
          </a:p>
          <a:p>
            <a:pPr lvl="0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Recognition of  well performing staff nurses and Medical Officers at District level and many others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/>
              <a:t>Linelisting</a:t>
            </a:r>
            <a:r>
              <a:rPr lang="en-US" dirty="0" smtClean="0"/>
              <a:t> of screen positive individuals for Hypertension, Diabetes, Cervical &amp; Breast Cancer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Initiatives in the pipeline</a:t>
            </a:r>
            <a:endParaRPr lang="en-IN" dirty="0"/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86800" cy="646330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Calibri" pitchFamily="34" charset="0"/>
              </a:rPr>
              <a:t>NPPCD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Tamil Nadu is </a:t>
            </a:r>
            <a:r>
              <a:rPr lang="en-US" sz="2400" dirty="0">
                <a:latin typeface="Calibri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first state </a:t>
            </a:r>
            <a:r>
              <a:rPr lang="en-US" sz="2400" dirty="0">
                <a:latin typeface="Calibri" pitchFamily="34" charset="0"/>
              </a:rPr>
              <a:t>to take up the </a:t>
            </a:r>
            <a:r>
              <a:rPr lang="en-US" sz="2400" dirty="0" smtClean="0">
                <a:latin typeface="Calibri" pitchFamily="34" charset="0"/>
              </a:rPr>
              <a:t>NPPCD in the </a:t>
            </a:r>
            <a:r>
              <a:rPr lang="en-US" sz="2400" dirty="0">
                <a:latin typeface="Calibri" pitchFamily="34" charset="0"/>
              </a:rPr>
              <a:t>districts </a:t>
            </a:r>
            <a:r>
              <a:rPr lang="en-US" sz="2400" dirty="0" smtClean="0">
                <a:latin typeface="Calibri" pitchFamily="34" charset="0"/>
              </a:rPr>
              <a:t>in all the districts</a:t>
            </a:r>
            <a:endParaRPr lang="en-US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Objective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Calibri" pitchFamily="34" charset="0"/>
              </a:rPr>
              <a:t>	</a:t>
            </a:r>
            <a:r>
              <a:rPr lang="en-US" sz="2400" dirty="0" smtClean="0"/>
              <a:t> To </a:t>
            </a:r>
            <a:r>
              <a:rPr lang="en-US" sz="2400" dirty="0"/>
              <a:t>prevent the avoidable hearing loss on account of </a:t>
            </a:r>
            <a:r>
              <a:rPr lang="en-US" sz="2400" dirty="0" smtClean="0"/>
              <a:t>	disease </a:t>
            </a:r>
            <a:r>
              <a:rPr lang="en-US" sz="2400" dirty="0"/>
              <a:t>or injury</a:t>
            </a:r>
            <a:r>
              <a:rPr lang="en-US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	Early </a:t>
            </a:r>
            <a:r>
              <a:rPr lang="en-US" sz="2400" dirty="0"/>
              <a:t>identification, diagnosis and treatment of ear </a:t>
            </a:r>
            <a:r>
              <a:rPr lang="en-US" sz="2400" dirty="0" smtClean="0"/>
              <a:t>	problems </a:t>
            </a:r>
            <a:r>
              <a:rPr lang="en-US" sz="2400" dirty="0"/>
              <a:t>responsible for </a:t>
            </a:r>
            <a:r>
              <a:rPr lang="en-US" sz="2400" dirty="0" smtClean="0"/>
              <a:t>it.</a:t>
            </a:r>
          </a:p>
          <a:p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	To </a:t>
            </a:r>
            <a:r>
              <a:rPr lang="en-US" sz="2400" dirty="0"/>
              <a:t>medically rehabilitate </a:t>
            </a:r>
            <a:r>
              <a:rPr lang="en-US" sz="2400" dirty="0" smtClean="0"/>
              <a:t>affected persons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	To </a:t>
            </a:r>
            <a:r>
              <a:rPr lang="en-US" sz="2400" dirty="0"/>
              <a:t>strengthen the existing inter-</a:t>
            </a:r>
            <a:r>
              <a:rPr lang="en-US" sz="2400" dirty="0" err="1"/>
              <a:t>sectoral</a:t>
            </a:r>
            <a:r>
              <a:rPr lang="en-US" sz="2400" dirty="0"/>
              <a:t> </a:t>
            </a:r>
            <a:r>
              <a:rPr lang="en-US" sz="2400" dirty="0" smtClean="0"/>
              <a:t>linkages</a:t>
            </a:r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	To develop institutional capacity</a:t>
            </a:r>
          </a:p>
          <a:p>
            <a:pPr algn="ctr"/>
            <a:endParaRPr lang="en-US" sz="2400" dirty="0" smtClean="0">
              <a:latin typeface="Calibri" pitchFamily="34" charset="0"/>
            </a:endParaRP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76200"/>
            <a:ext cx="8153400" cy="6801861"/>
          </a:xfrm>
          <a:prstGeom prst="rect">
            <a:avLst/>
          </a:prstGeom>
          <a:solidFill>
            <a:srgbClr val="C4BD97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</a:rPr>
              <a:t>Integration of NPPCD in Primary Care Services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4320 PHC Doctors are trained to handle temporary deafness and they conduct Special OP on Fridays after 10 AM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In the PHC MOs are able to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To remove wax – 4502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Remove foreign body – </a:t>
            </a:r>
            <a:r>
              <a:rPr lang="en-US" sz="2400" b="1" i="0" u="none" strike="noStrike" dirty="0" smtClean="0">
                <a:solidFill>
                  <a:srgbClr val="000000"/>
                </a:solidFill>
                <a:latin typeface="+mn-lt"/>
              </a:rPr>
              <a:t>1187 </a:t>
            </a:r>
            <a:endParaRPr lang="en-US" sz="2400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Treated Acute Otitis Media</a:t>
            </a:r>
            <a:r>
              <a:rPr lang="en-US" sz="2400" b="1" i="0" u="none" strike="noStrike" dirty="0" smtClean="0">
                <a:solidFill>
                  <a:srgbClr val="000000"/>
                </a:solidFill>
                <a:latin typeface="+mn-lt"/>
              </a:rPr>
              <a:t> - 4614</a:t>
            </a:r>
            <a:r>
              <a:rPr lang="en-US" sz="2400" dirty="0" smtClean="0">
                <a:latin typeface="Calibri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Chronic Supportive Otitis Media  - </a:t>
            </a:r>
            <a:r>
              <a:rPr lang="en-US" sz="2400" b="1" i="0" u="none" strike="noStrike" dirty="0" smtClean="0">
                <a:solidFill>
                  <a:srgbClr val="000000"/>
                </a:solidFill>
                <a:latin typeface="+mn-lt"/>
              </a:rPr>
              <a:t>8157</a:t>
            </a:r>
            <a:endParaRPr lang="en-US" sz="2400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Deafness identified are referred to GH – 632 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</a:rPr>
              <a:t>Hearing aid given to under 15 years – </a:t>
            </a:r>
            <a:r>
              <a:rPr lang="en-US" sz="2400" b="1" dirty="0" smtClean="0">
                <a:solidFill>
                  <a:srgbClr val="000000"/>
                </a:solidFill>
              </a:rPr>
              <a:t>1669</a:t>
            </a:r>
            <a:endParaRPr lang="en-US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In the field </a:t>
            </a:r>
            <a:r>
              <a:rPr lang="en-US" sz="2400" dirty="0" smtClean="0">
                <a:latin typeface="Calibri" pitchFamily="34" charset="0"/>
              </a:rPr>
              <a:t>	</a:t>
            </a:r>
          </a:p>
          <a:p>
            <a:r>
              <a:rPr lang="en-US" sz="2400" dirty="0" smtClean="0">
                <a:latin typeface="Calibri" pitchFamily="34" charset="0"/>
              </a:rPr>
              <a:t>VHNs, School Teachers and </a:t>
            </a:r>
            <a:r>
              <a:rPr lang="en-US" sz="2400" dirty="0" err="1" smtClean="0">
                <a:latin typeface="Calibri" pitchFamily="34" charset="0"/>
              </a:rPr>
              <a:t>Anganwadi</a:t>
            </a:r>
            <a:r>
              <a:rPr lang="en-US" sz="2400" dirty="0" smtClean="0">
                <a:latin typeface="Calibri" pitchFamily="34" charset="0"/>
              </a:rPr>
              <a:t> workers are trained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MO </a:t>
            </a:r>
            <a:r>
              <a:rPr lang="en-US" sz="2400" dirty="0">
                <a:latin typeface="Calibri" pitchFamily="34" charset="0"/>
              </a:rPr>
              <a:t>PHC train the field staff so that they are able to create awareness in the public, assess the children and do the necessary </a:t>
            </a:r>
            <a:r>
              <a:rPr lang="en-US" sz="2400" dirty="0" smtClean="0">
                <a:latin typeface="Calibri" pitchFamily="34" charset="0"/>
              </a:rPr>
              <a:t>counseling </a:t>
            </a:r>
            <a:r>
              <a:rPr lang="en-US" sz="2400" dirty="0">
                <a:latin typeface="Calibri" pitchFamily="34" charset="0"/>
              </a:rPr>
              <a:t>and refer them to further management </a:t>
            </a:r>
          </a:p>
          <a:p>
            <a:endParaRPr lang="en-US" sz="2400" dirty="0">
              <a:latin typeface="Calibri" pitchFamily="34" charset="0"/>
            </a:endParaRPr>
          </a:p>
        </p:txBody>
      </p:sp>
      <p:pic>
        <p:nvPicPr>
          <p:cNvPr id="4" name="Picture 16" descr="thirdlo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28600"/>
            <a:ext cx="103777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</p:spPr>
        <p:txBody>
          <a:bodyPr anchor="ctr"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 smtClean="0">
                <a:solidFill>
                  <a:srgbClr val="FF0000"/>
                </a:solidFill>
                <a:latin typeface="+mn-lt"/>
                <a:ea typeface="+mj-ea"/>
                <a:cs typeface="Arial" pitchFamily="34" charset="0"/>
              </a:rPr>
              <a:t>In the </a:t>
            </a:r>
            <a:r>
              <a:rPr lang="en-US" sz="3100" b="1" dirty="0" smtClean="0">
                <a:solidFill>
                  <a:srgbClr val="FF0000"/>
                </a:solidFill>
                <a:ea typeface="+mj-ea"/>
                <a:cs typeface="Arial" pitchFamily="34" charset="0"/>
              </a:rPr>
              <a:t>PHC – Equipments supplied </a:t>
            </a:r>
            <a:r>
              <a:rPr lang="en-US" sz="3100" b="1" dirty="0" smtClean="0">
                <a:solidFill>
                  <a:srgbClr val="FF0000"/>
                </a:solidFill>
                <a:latin typeface="+mn-lt"/>
                <a:ea typeface="+mj-ea"/>
                <a:cs typeface="Arial" pitchFamily="34" charset="0"/>
              </a:rPr>
              <a:t>   </a:t>
            </a:r>
            <a:endParaRPr lang="en-US" sz="3500" b="1" dirty="0">
              <a:solidFill>
                <a:srgbClr val="FF0000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4099" name="Picture 2" descr="G:\New Folder (2)\DSC_07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86074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319838"/>
            <a:ext cx="9144000" cy="461962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Otoscope</a:t>
            </a:r>
            <a:r>
              <a:rPr lang="en-US" sz="2400" b="1" dirty="0"/>
              <a:t>, head light, Probe, Tuning Fork, Ear Syringe etc - to all PHCs 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28488515"/>
              </p:ext>
            </p:extLst>
          </p:nvPr>
        </p:nvGraphicFramePr>
        <p:xfrm>
          <a:off x="228600" y="2186940"/>
          <a:ext cx="8610600" cy="1318260"/>
        </p:xfrm>
        <a:graphic>
          <a:graphicData uri="http://schemas.openxmlformats.org/drawingml/2006/table">
            <a:tbl>
              <a:tblPr/>
              <a:tblGrid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</a:tblGrid>
              <a:tr h="218515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Investigated – 12-13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Referred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6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/>
                        </a:rPr>
                        <a:t>Pure tone </a:t>
                      </a:r>
                      <a:r>
                        <a:rPr lang="en-US" sz="1600" b="1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/>
                        </a:rPr>
                        <a:t>Audiometry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/>
                        </a:rPr>
                        <a:t>Impedance </a:t>
                      </a:r>
                      <a:r>
                        <a:rPr lang="en-US" sz="1600" b="1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/>
                        </a:rPr>
                        <a:t>Audiometry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/>
                        </a:rPr>
                        <a:t>OAE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/>
                        </a:rPr>
                        <a:t>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Female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Female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Female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Female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Female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27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672138"/>
            <a:ext cx="3962400" cy="2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596" y="3733800"/>
            <a:ext cx="3923804" cy="262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324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Sound treated room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6324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Assessment of hearing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52400"/>
            <a:ext cx="853440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District Head Quarters Hospital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Investigation to asses the status of deafness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Surgical correction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Profound Deafness is provided with Hearing Aid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Cochlear Implant is provided under CMCHITN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05000"/>
            <a:ext cx="7315200" cy="4560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8600" y="228600"/>
            <a:ext cx="8686800" cy="1295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@ workplaces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ahoma" pitchFamily="34" charset="0"/>
              <a:ea typeface="+mj-ea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Sensitizing working group through special lectures in banks</a:t>
            </a:r>
          </a:p>
        </p:txBody>
      </p:sp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6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2286000" y="5295900"/>
            <a:ext cx="1371600" cy="11430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Anganwadi Worker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“Campaign”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once a year –  Age 0-5 yrs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4343400" y="5295900"/>
            <a:ext cx="1257300" cy="11430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MPHW/ VHN 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VHNDay – Once  a month- age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0-5 yrs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6286500" y="5295900"/>
            <a:ext cx="1257300" cy="11430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School Health Visit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by ANM / LHV – age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6-15 yrs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2095500" y="3025775"/>
            <a:ext cx="1714500" cy="16002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Health Melas 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one per parliamentarian 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Constituency in the district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per year- 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All age group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6210300" y="3063875"/>
            <a:ext cx="1714500" cy="15621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VKT Camps – 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one per HSC 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(5000)- Once per project period (2-2.5 yrs)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All age group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4152900" y="2971800"/>
            <a:ext cx="1828800" cy="17145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PHC  – Weekly  Special Clinic</a:t>
            </a:r>
          </a:p>
          <a:p>
            <a:pPr algn="ctr"/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Specialist Visit once a month by Hired ENT Surgeon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581400" y="1447800"/>
            <a:ext cx="2628900" cy="457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District ENT Units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429000" y="685800"/>
            <a:ext cx="2857500" cy="457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Medical College ENT Units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62000" y="804863"/>
            <a:ext cx="381000" cy="170973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7666" tIns="33833" rIns="67666" bIns="33833" anchor="ctr"/>
          <a:lstStyle/>
          <a:p>
            <a:endParaRPr lang="en-US" sz="13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T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R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T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eaLnBrk="0" hangingPunct="0"/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762000" y="2819400"/>
            <a:ext cx="304800" cy="1524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7666" tIns="33833" rIns="67666" bIns="33833" anchor="ctr"/>
          <a:lstStyle/>
          <a:p>
            <a:pPr algn="ctr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PHC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762000" y="4495800"/>
            <a:ext cx="304800" cy="17526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7666" tIns="33833" rIns="67666" bIns="33833" anchor="ctr"/>
          <a:lstStyle/>
          <a:p>
            <a:endParaRPr lang="en-US" sz="13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</a:t>
            </a:r>
            <a:endParaRPr lang="en-US" sz="110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13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LLAGE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3276600" y="6400800"/>
            <a:ext cx="5253038" cy="33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V="1">
            <a:off x="1752600" y="4953000"/>
            <a:ext cx="5410200" cy="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 flipV="1">
            <a:off x="8458200" y="914400"/>
            <a:ext cx="80963" cy="55292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V="1">
            <a:off x="1676400" y="914400"/>
            <a:ext cx="0" cy="403860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1676400" y="1600200"/>
            <a:ext cx="1905000" cy="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676400" y="914400"/>
            <a:ext cx="1828800" cy="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2895600" y="4610100"/>
            <a:ext cx="0" cy="34290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2895600" y="2590800"/>
            <a:ext cx="0" cy="434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 flipV="1">
            <a:off x="7162800" y="4572000"/>
            <a:ext cx="0" cy="38100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H="1" flipV="1">
            <a:off x="5524500" y="4495800"/>
            <a:ext cx="1143000" cy="914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 flipV="1">
            <a:off x="5029200" y="4610100"/>
            <a:ext cx="0" cy="685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3429000" y="4495800"/>
            <a:ext cx="11811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V="1">
            <a:off x="7543800" y="2362200"/>
            <a:ext cx="914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 flipV="1">
            <a:off x="7086600" y="2552700"/>
            <a:ext cx="0" cy="4953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 flipH="1" flipV="1">
            <a:off x="5029200" y="2514600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2286000" y="2209800"/>
            <a:ext cx="5257800" cy="342900"/>
          </a:xfrm>
          <a:prstGeom prst="rect">
            <a:avLst/>
          </a:prstGeom>
          <a:solidFill>
            <a:srgbClr val="33CC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i="1">
                <a:cs typeface="Times New Roman" pitchFamily="18" charset="0"/>
              </a:rPr>
              <a:t>Cases Identified – Hard of hearing and require more specialized care</a:t>
            </a:r>
            <a:endParaRPr lang="en-US" b="1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6324600" y="914400"/>
            <a:ext cx="213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3467100" y="5181600"/>
            <a:ext cx="1371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ea typeface="Times New Roman" pitchFamily="18" charset="0"/>
                <a:cs typeface="Arial" charset="0"/>
              </a:rPr>
              <a:t>Immunisation Card</a:t>
            </a:r>
            <a:endParaRPr lang="en-US" b="1">
              <a:ea typeface="Times New Roman" pitchFamily="18" charset="0"/>
              <a:cs typeface="Arial" charset="0"/>
            </a:endParaRP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5981700" y="5181600"/>
            <a:ext cx="1371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ea typeface="Times New Roman" pitchFamily="18" charset="0"/>
                <a:cs typeface="Arial" charset="0"/>
              </a:rPr>
              <a:t>School Health Card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2057400" y="914400"/>
            <a:ext cx="114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Specialist Flow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7391400" y="11430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Case Flow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74" name="Line 34"/>
          <p:cNvSpPr>
            <a:spLocks noChangeShapeType="1"/>
          </p:cNvSpPr>
          <p:nvPr/>
        </p:nvSpPr>
        <p:spPr bwMode="auto">
          <a:xfrm flipH="1" flipV="1">
            <a:off x="3657600" y="5867400"/>
            <a:ext cx="685800" cy="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492125" y="-576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76" name="Rectangle 36"/>
          <p:cNvSpPr>
            <a:spLocks noChangeArrowheads="1"/>
          </p:cNvSpPr>
          <p:nvPr/>
        </p:nvSpPr>
        <p:spPr bwMode="auto">
          <a:xfrm>
            <a:off x="533400" y="152400"/>
            <a:ext cx="8229600" cy="366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b="1" i="1" u="sng" dirty="0" smtClean="0"/>
              <a:t> </a:t>
            </a:r>
            <a:r>
              <a:rPr lang="en-US" b="1" i="1" u="sng" dirty="0"/>
              <a:t>NPPCD Program Plan </a:t>
            </a:r>
            <a:endParaRPr lang="en-US" dirty="0"/>
          </a:p>
        </p:txBody>
      </p:sp>
      <p:sp>
        <p:nvSpPr>
          <p:cNvPr id="10277" name="Rectangle 37"/>
          <p:cNvSpPr>
            <a:spLocks noChangeArrowheads="1"/>
          </p:cNvSpPr>
          <p:nvPr/>
        </p:nvSpPr>
        <p:spPr bwMode="auto">
          <a:xfrm>
            <a:off x="457200" y="46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78" name="Line 38"/>
          <p:cNvSpPr>
            <a:spLocks noChangeShapeType="1"/>
          </p:cNvSpPr>
          <p:nvPr/>
        </p:nvSpPr>
        <p:spPr bwMode="auto">
          <a:xfrm flipV="1">
            <a:off x="6248400" y="1600200"/>
            <a:ext cx="2209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7391400" y="2667000"/>
            <a:ext cx="990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ea typeface="Times New Roman" pitchFamily="18" charset="0"/>
                <a:cs typeface="Arial" charset="0"/>
              </a:rPr>
              <a:t>Referral Slip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0280" name="Line 40"/>
          <p:cNvSpPr>
            <a:spLocks noChangeShapeType="1"/>
          </p:cNvSpPr>
          <p:nvPr/>
        </p:nvSpPr>
        <p:spPr bwMode="auto">
          <a:xfrm flipH="1">
            <a:off x="2895600" y="4267200"/>
            <a:ext cx="1371600" cy="68580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153400" cy="990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0000"/>
                </a:solidFill>
                <a:ea typeface="+mj-ea"/>
                <a:cs typeface="+mj-cs"/>
              </a:rPr>
              <a:t>National </a:t>
            </a:r>
            <a:r>
              <a:rPr lang="en-US" sz="3200" dirty="0" smtClean="0">
                <a:solidFill>
                  <a:srgbClr val="FF0000"/>
                </a:solidFill>
              </a:rPr>
              <a:t>Program</a:t>
            </a:r>
            <a:r>
              <a:rPr lang="en-US" sz="3200" dirty="0" smtClean="0">
                <a:solidFill>
                  <a:srgbClr val="FF0000"/>
                </a:solidFill>
                <a:ea typeface="+mj-ea"/>
                <a:cs typeface="+mj-cs"/>
              </a:rPr>
              <a:t> Control of </a:t>
            </a:r>
            <a:r>
              <a:rPr lang="en-US" sz="3200" dirty="0" smtClean="0">
                <a:solidFill>
                  <a:srgbClr val="FF0000"/>
                </a:solidFill>
              </a:rPr>
              <a:t>Blindness NPCB</a:t>
            </a:r>
            <a:endParaRPr lang="en-US" sz="3200" dirty="0" smtClean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6172200"/>
          </a:xfrm>
          <a:solidFill>
            <a:srgbClr val="D99694"/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dirty="0">
                <a:latin typeface="Calibri" charset="0"/>
              </a:rPr>
              <a:t>Primary Health Centers MO PHC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latin typeface="Calibri" charset="0"/>
              </a:rPr>
              <a:t>	Establishes vision center – separate room with sufficient space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latin typeface="Calibri" charset="0"/>
              </a:rPr>
              <a:t>	Treats common eye infections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latin typeface="Calibri" charset="0"/>
              </a:rPr>
              <a:t>	Suspected cases sent to PMOA for examination  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PMOA – examines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Identifies Refractory error 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PMOA identifies cataract blindness cases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Visits all the PHCs in the block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Mobilizes cataract cases  for surgery in </a:t>
            </a:r>
            <a:r>
              <a:rPr lang="en-US" sz="2400" dirty="0" err="1">
                <a:latin typeface="Calibri" charset="0"/>
              </a:rPr>
              <a:t>govt</a:t>
            </a:r>
            <a:r>
              <a:rPr lang="en-US" sz="2400" dirty="0">
                <a:latin typeface="Calibri" charset="0"/>
              </a:rPr>
              <a:t> facilities 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PMOA maintains blindness register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Verifies cataract cases operated by NGO / Private 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Maintains all records related to NBCS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Organize Special Screening in Out Reach Camps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School Eye Screening for Refractory error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2988"/>
            <a:ext cx="82296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152400" y="647700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Kottaram Block PHC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04800" y="30480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School Eye Screening for refractory </a:t>
            </a:r>
            <a:r>
              <a:rPr lang="en-US" sz="2800" b="1" dirty="0" smtClean="0">
                <a:solidFill>
                  <a:srgbClr val="0000FF"/>
                </a:solidFill>
              </a:rPr>
              <a:t>error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066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National Program Control of Blindness NPCB</a:t>
            </a:r>
            <a:endParaRPr lang="en-US" dirty="0" smtClean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04800" y="1493838"/>
            <a:ext cx="8458200" cy="5059362"/>
          </a:xfrm>
          <a:solidFill>
            <a:srgbClr val="D99694"/>
          </a:solidFill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342 PMOA are available </a:t>
            </a:r>
          </a:p>
          <a:p>
            <a:pPr eaLnBrk="1" hangingPunct="1"/>
            <a:r>
              <a:rPr lang="en-US" dirty="0">
                <a:latin typeface="Calibri" charset="0"/>
              </a:rPr>
              <a:t>81404 cataract cases PMOA identified and operated in the year12-</a:t>
            </a:r>
            <a:r>
              <a:rPr lang="en-US" dirty="0" smtClean="0">
                <a:latin typeface="Calibri" charset="0"/>
              </a:rPr>
              <a:t>13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NGO verification – 5% by PMOA in the operating center – </a:t>
            </a:r>
            <a:r>
              <a:rPr lang="en-US" dirty="0" smtClean="0">
                <a:latin typeface="Calibri" charset="0"/>
              </a:rPr>
              <a:t>26882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Assist </a:t>
            </a:r>
            <a:r>
              <a:rPr lang="en-US" dirty="0">
                <a:latin typeface="Calibri" charset="0"/>
              </a:rPr>
              <a:t>DPM to verify all records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1179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10" descr="KKT-IPH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solidFill>
            <a:schemeClr val="accent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b"/>
          <a:lstStyle/>
          <a:p>
            <a:pPr algn="ctr" eaLnBrk="1" hangingPunct="1"/>
            <a:r>
              <a:rPr lang="en-US" sz="2800" b="1" dirty="0">
                <a:solidFill>
                  <a:srgbClr val="0000FF"/>
                </a:solidFill>
              </a:rPr>
              <a:t>School Eye Screening for refractory error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4876800" y="914400"/>
            <a:ext cx="4038600" cy="5632311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Calibri" charset="0"/>
              </a:rPr>
              <a:t>Fully executed by Primary health center</a:t>
            </a:r>
          </a:p>
          <a:p>
            <a:pPr eaLnBrk="1" hangingPunct="1"/>
            <a:endParaRPr lang="en-US" sz="2000" b="1" dirty="0" smtClean="0">
              <a:latin typeface="Calibri" charset="0"/>
            </a:endParaRPr>
          </a:p>
          <a:p>
            <a:pPr eaLnBrk="1" hangingPunct="1"/>
            <a:r>
              <a:rPr lang="en-US" sz="2000" b="1" dirty="0" smtClean="0">
                <a:latin typeface="Calibri" charset="0"/>
              </a:rPr>
              <a:t>Planned </a:t>
            </a:r>
            <a:r>
              <a:rPr lang="en-US" sz="2000" b="1" dirty="0">
                <a:latin typeface="Calibri" charset="0"/>
              </a:rPr>
              <a:t>to cover high and higher school children in phased manner. </a:t>
            </a:r>
          </a:p>
          <a:p>
            <a:pPr eaLnBrk="1" hangingPunct="1"/>
            <a:endParaRPr lang="en-US" sz="2000" b="1" dirty="0">
              <a:latin typeface="Calibri" charset="0"/>
            </a:endParaRPr>
          </a:p>
          <a:p>
            <a:pPr eaLnBrk="1" hangingPunct="1"/>
            <a:r>
              <a:rPr lang="en-US" sz="2000" b="1" dirty="0">
                <a:latin typeface="Calibri" charset="0"/>
              </a:rPr>
              <a:t>Started with 6</a:t>
            </a:r>
            <a:r>
              <a:rPr lang="en-US" sz="2000" b="1" baseline="30000" dirty="0">
                <a:latin typeface="Calibri" charset="0"/>
              </a:rPr>
              <a:t>th</a:t>
            </a:r>
            <a:r>
              <a:rPr lang="en-US" sz="2000" b="1" dirty="0">
                <a:latin typeface="Calibri" charset="0"/>
              </a:rPr>
              <a:t> to 8</a:t>
            </a:r>
            <a:r>
              <a:rPr lang="en-US" sz="2000" b="1" baseline="30000" dirty="0">
                <a:latin typeface="Calibri" charset="0"/>
              </a:rPr>
              <a:t>th</a:t>
            </a:r>
            <a:r>
              <a:rPr lang="en-US" sz="2000" b="1" dirty="0">
                <a:latin typeface="Calibri" charset="0"/>
              </a:rPr>
              <a:t> </a:t>
            </a:r>
            <a:r>
              <a:rPr lang="en-US" sz="2000" b="1" dirty="0" err="1">
                <a:latin typeface="Calibri" charset="0"/>
              </a:rPr>
              <a:t>Std</a:t>
            </a:r>
            <a:r>
              <a:rPr lang="en-US" sz="2000" b="1" dirty="0">
                <a:latin typeface="Calibri" charset="0"/>
              </a:rPr>
              <a:t> the coverage followed by 10</a:t>
            </a:r>
            <a:r>
              <a:rPr lang="en-US" sz="2000" b="1" baseline="30000" dirty="0">
                <a:latin typeface="Calibri" charset="0"/>
              </a:rPr>
              <a:t>th,</a:t>
            </a:r>
            <a:r>
              <a:rPr lang="en-US" sz="2000" b="1" dirty="0">
                <a:latin typeface="Calibri" charset="0"/>
              </a:rPr>
              <a:t>  11</a:t>
            </a:r>
            <a:r>
              <a:rPr lang="en-US" sz="2000" b="1" baseline="30000" dirty="0">
                <a:latin typeface="Calibri" charset="0"/>
              </a:rPr>
              <a:t>th</a:t>
            </a:r>
            <a:r>
              <a:rPr lang="en-US" sz="2000" b="1" dirty="0">
                <a:latin typeface="Calibri" charset="0"/>
              </a:rPr>
              <a:t> and 6</a:t>
            </a:r>
            <a:r>
              <a:rPr lang="en-US" sz="2000" b="1" baseline="30000" dirty="0">
                <a:latin typeface="Calibri" charset="0"/>
              </a:rPr>
              <a:t>th</a:t>
            </a:r>
            <a:r>
              <a:rPr lang="en-US" sz="2000" b="1" dirty="0">
                <a:latin typeface="Calibri" charset="0"/>
              </a:rPr>
              <a:t> </a:t>
            </a:r>
            <a:r>
              <a:rPr lang="en-US" sz="2000" b="1" dirty="0" err="1">
                <a:latin typeface="Calibri" charset="0"/>
              </a:rPr>
              <a:t>Std</a:t>
            </a:r>
            <a:r>
              <a:rPr lang="en-US" sz="2000" b="1" dirty="0">
                <a:latin typeface="Calibri" charset="0"/>
              </a:rPr>
              <a:t>  and subsequently 6</a:t>
            </a:r>
            <a:r>
              <a:rPr lang="en-US" sz="2000" b="1" baseline="30000" dirty="0">
                <a:latin typeface="Calibri" charset="0"/>
              </a:rPr>
              <a:t>th</a:t>
            </a:r>
            <a:r>
              <a:rPr lang="en-US" sz="2000" b="1" dirty="0">
                <a:latin typeface="Calibri" charset="0"/>
              </a:rPr>
              <a:t> with follow up of all who are having spectacles. </a:t>
            </a:r>
            <a:endParaRPr lang="en-US" sz="2000" b="1" dirty="0" smtClean="0">
              <a:latin typeface="Calibri" charset="0"/>
            </a:endParaRPr>
          </a:p>
          <a:p>
            <a:pPr eaLnBrk="1" hangingPunct="1"/>
            <a:endParaRPr lang="en-US" sz="2000" b="1" dirty="0">
              <a:latin typeface="Calibri" charset="0"/>
            </a:endParaRPr>
          </a:p>
          <a:p>
            <a:pPr eaLnBrk="1" hangingPunct="1"/>
            <a:r>
              <a:rPr lang="en-US" sz="2000" b="1" dirty="0">
                <a:latin typeface="Calibri" charset="0"/>
              </a:rPr>
              <a:t>It will be integrated as regular  School Health </a:t>
            </a:r>
            <a:r>
              <a:rPr lang="en-US" sz="2000" b="1" dirty="0" err="1">
                <a:latin typeface="Calibri" charset="0"/>
              </a:rPr>
              <a:t>Programe</a:t>
            </a:r>
            <a:r>
              <a:rPr lang="en-US" sz="2000" b="1" dirty="0">
                <a:latin typeface="Calibri" charset="0"/>
              </a:rPr>
              <a:t>.</a:t>
            </a:r>
          </a:p>
          <a:p>
            <a:pPr eaLnBrk="1" hangingPunct="1"/>
            <a:endParaRPr lang="en-US" sz="2000" b="1" dirty="0">
              <a:latin typeface="Calibri" charset="0"/>
            </a:endParaRPr>
          </a:p>
          <a:p>
            <a:pPr eaLnBrk="1" hangingPunct="1"/>
            <a:r>
              <a:rPr lang="en-US" sz="2000" b="1" dirty="0">
                <a:latin typeface="Calibri" charset="0"/>
              </a:rPr>
              <a:t>Teachers are identify refractive error using </a:t>
            </a:r>
            <a:r>
              <a:rPr lang="en-US" sz="2000" b="1" dirty="0" err="1">
                <a:latin typeface="Calibri" charset="0"/>
              </a:rPr>
              <a:t>Snellen</a:t>
            </a:r>
            <a:r>
              <a:rPr lang="ja-JP" altLang="en-US" sz="2000" b="1" dirty="0">
                <a:latin typeface="Calibri" charset="0"/>
              </a:rPr>
              <a:t>’</a:t>
            </a:r>
            <a:r>
              <a:rPr lang="en-US" altLang="ja-JP" sz="2000" b="1" dirty="0">
                <a:latin typeface="Calibri" charset="0"/>
              </a:rPr>
              <a:t>s Chart. </a:t>
            </a:r>
            <a:endParaRPr lang="en-US" sz="2000" b="1" dirty="0">
              <a:latin typeface="Calibri" charset="0"/>
            </a:endParaRPr>
          </a:p>
          <a:p>
            <a:pPr eaLnBrk="1" hangingPunct="1"/>
            <a:endParaRPr lang="en-US" sz="2000" b="1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01224902"/>
              </p:ext>
            </p:extLst>
          </p:nvPr>
        </p:nvGraphicFramePr>
        <p:xfrm>
          <a:off x="228600" y="762000"/>
          <a:ext cx="8534400" cy="6096000"/>
        </p:xfrm>
        <a:graphic>
          <a:graphicData uri="http://schemas.openxmlformats.org/drawingml/2006/table">
            <a:tbl>
              <a:tblPr/>
              <a:tblGrid>
                <a:gridCol w="2535898"/>
                <a:gridCol w="1426502"/>
                <a:gridCol w="2133600"/>
                <a:gridCol w="24384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Particulars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2009-10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2010-11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2012-13 (Extended)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Standards Covered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6th to 8th </a:t>
                      </a:r>
                      <a:r>
                        <a:rPr lang="en-US" sz="2000" b="1" dirty="0" err="1">
                          <a:latin typeface="+mn-lt"/>
                          <a:ea typeface="Times New Roman"/>
                          <a:cs typeface="Times New Roman"/>
                        </a:rPr>
                        <a:t>stds</a:t>
                      </a: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6th &amp; 10th </a:t>
                      </a:r>
                      <a:r>
                        <a:rPr lang="en-US" sz="20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stds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( 11th &amp; 12 </a:t>
                      </a:r>
                      <a:r>
                        <a:rPr lang="en-US" sz="20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stds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 in some HUDs)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US" sz="20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 std</a:t>
                      </a:r>
                      <a:r>
                        <a:rPr lang="en-US" sz="20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&amp; 7 std (Recheck up and follow up)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Total No. of Schools Covered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14,801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15,306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13,382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660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Total No. of Students Examined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30,04,749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38,47,827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28,23,852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422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Total No. of Students with refractive error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1,60,983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1,69,721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93,823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51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Refractive Error Prev. </a:t>
                      </a: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Rate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5.3%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4.3%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Total No. of students received spectacles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1,60,983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1,68,047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96.1%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35,823 (balance in the pipeline)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pPr algn="ctr" eaLnBrk="1" hangingPunct="1"/>
            <a:r>
              <a:rPr lang="en-US" sz="2800" b="1" dirty="0">
                <a:solidFill>
                  <a:srgbClr val="0000FF"/>
                </a:solidFill>
              </a:rPr>
              <a:t>School Eye Screening for refractory error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a typeface="+mj-ea"/>
                <a:cs typeface="+mj-cs"/>
              </a:rPr>
              <a:t>NATIONAL MENTAL HEALTH PROGRAM </a:t>
            </a: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590800" y="5775325"/>
            <a:ext cx="4410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FF00"/>
                </a:solidFill>
                <a:latin typeface="Book Antiqua"/>
                <a:cs typeface="Arial" charset="0"/>
              </a:rPr>
              <a:t>Identification  by social workers/SHG volunteers /religious people</a:t>
            </a:r>
            <a:br>
              <a:rPr lang="en-US" sz="2000" b="1">
                <a:solidFill>
                  <a:srgbClr val="FFFF00"/>
                </a:solidFill>
                <a:latin typeface="Book Antiqua"/>
                <a:cs typeface="Arial" charset="0"/>
              </a:rPr>
            </a:br>
            <a:endParaRPr lang="en-US" sz="2000" b="1">
              <a:solidFill>
                <a:srgbClr val="FFFF00"/>
              </a:solidFill>
              <a:latin typeface="Book Antiqua"/>
              <a:cs typeface="Arial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667000" y="4525963"/>
            <a:ext cx="419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>
                <a:solidFill>
                  <a:srgbClr val="FFFF00"/>
                </a:solidFill>
                <a:latin typeface="Book Antiqua"/>
                <a:cs typeface="Arial" charset="0"/>
              </a:rPr>
              <a:t>PHC Doctors</a:t>
            </a:r>
            <a:br>
              <a:rPr lang="en-US" sz="2400" b="1">
                <a:solidFill>
                  <a:srgbClr val="FFFF00"/>
                </a:solidFill>
                <a:latin typeface="Book Antiqua"/>
                <a:cs typeface="Arial" charset="0"/>
              </a:rPr>
            </a:br>
            <a:endParaRPr lang="en-US" sz="2400" b="1">
              <a:solidFill>
                <a:srgbClr val="FFFF00"/>
              </a:solidFill>
              <a:latin typeface="Book Antiqua"/>
              <a:cs typeface="Arial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667000" y="442913"/>
            <a:ext cx="4419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latin typeface="Book Antiqua"/>
                <a:cs typeface="Arial" charset="0"/>
              </a:rPr>
              <a:t>Teaching Institution</a:t>
            </a:r>
            <a:br>
              <a:rPr lang="en-US" sz="2400" b="1" dirty="0">
                <a:solidFill>
                  <a:srgbClr val="FFFF00"/>
                </a:solidFill>
                <a:latin typeface="Book Antiqua"/>
                <a:cs typeface="Arial" charset="0"/>
              </a:rPr>
            </a:br>
            <a:endParaRPr lang="en-US" sz="2400" b="1" dirty="0">
              <a:solidFill>
                <a:srgbClr val="FFFF00"/>
              </a:solidFill>
              <a:latin typeface="Book Antiqua"/>
              <a:cs typeface="Arial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848100" y="1814513"/>
            <a:ext cx="1833563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00"/>
                </a:solidFill>
                <a:latin typeface="Book Antiqua"/>
                <a:cs typeface="Arial" charset="0"/>
              </a:rPr>
              <a:t>District HQ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84525" y="3151188"/>
            <a:ext cx="368935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00"/>
                </a:solidFill>
                <a:latin typeface="Book Antiqua"/>
                <a:cs typeface="Arial" charset="0"/>
              </a:rPr>
              <a:t>Mobile Psychiatric Team</a:t>
            </a:r>
          </a:p>
        </p:txBody>
      </p:sp>
      <p:sp>
        <p:nvSpPr>
          <p:cNvPr id="7" name="Up Arrow 6"/>
          <p:cNvSpPr/>
          <p:nvPr/>
        </p:nvSpPr>
        <p:spPr>
          <a:xfrm>
            <a:off x="1295400" y="4343400"/>
            <a:ext cx="533400" cy="2514600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Book Antiqua"/>
              </a:rPr>
              <a:t>Primary </a:t>
            </a:r>
          </a:p>
        </p:txBody>
      </p:sp>
      <p:sp>
        <p:nvSpPr>
          <p:cNvPr id="8" name="Up Arrow 7"/>
          <p:cNvSpPr/>
          <p:nvPr/>
        </p:nvSpPr>
        <p:spPr>
          <a:xfrm>
            <a:off x="2286000" y="228600"/>
            <a:ext cx="533400" cy="2362200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Book Antiqua"/>
              </a:rPr>
              <a:t>Tertiary</a:t>
            </a:r>
          </a:p>
        </p:txBody>
      </p:sp>
      <p:sp>
        <p:nvSpPr>
          <p:cNvPr id="9" name="Up Arrow 8"/>
          <p:cNvSpPr/>
          <p:nvPr/>
        </p:nvSpPr>
        <p:spPr>
          <a:xfrm>
            <a:off x="1828800" y="1981200"/>
            <a:ext cx="533400" cy="2819400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Book Antiqua"/>
              </a:rPr>
              <a:t>Secondary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District Mental Health Program </a:t>
            </a:r>
            <a:endParaRPr lang="en-IN" sz="3600" dirty="0" smtClean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marL="136525" indent="0" algn="ctr" eaLnBrk="1" hangingPunct="1">
              <a:lnSpc>
                <a:spcPct val="90000"/>
              </a:lnSpc>
              <a:buNone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  <a:cs typeface="Arial" charset="0"/>
              </a:rPr>
              <a:t>PHC </a:t>
            </a:r>
            <a:r>
              <a:rPr lang="en-US" sz="2400" dirty="0">
                <a:latin typeface="Arial" charset="0"/>
                <a:cs typeface="Arial" charset="0"/>
              </a:rPr>
              <a:t>Medical Officers are trained – to clinically diagnose and treat depression and other  psychological problems</a:t>
            </a: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>
                <a:latin typeface="Arial" charset="0"/>
                <a:cs typeface="Arial" charset="0"/>
              </a:rPr>
              <a:t>Management of Psychiatric Illness are initiated at the PHC.</a:t>
            </a: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>
                <a:latin typeface="Arial" charset="0"/>
                <a:cs typeface="Arial" charset="0"/>
              </a:rPr>
              <a:t>Basic Psychiatric Medicine are made available at all the PHCs </a:t>
            </a: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>
                <a:latin typeface="Arial" charset="0"/>
                <a:cs typeface="Arial" charset="0"/>
              </a:rPr>
              <a:t>Counseling skill is being provided to field workers</a:t>
            </a:r>
          </a:p>
          <a:p>
            <a:pPr marL="136525" indent="0" algn="ctr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District Mental Health Program- continuation </a:t>
            </a:r>
            <a:endParaRPr lang="en-IN" sz="3200" dirty="0" smtClean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marL="136525" indent="0" algn="ctr" eaLnBrk="1" hangingPunct="1">
              <a:lnSpc>
                <a:spcPct val="90000"/>
              </a:lnSpc>
              <a:buNone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  <a:cs typeface="Arial" charset="0"/>
              </a:rPr>
              <a:t>The </a:t>
            </a:r>
            <a:r>
              <a:rPr lang="en-US" sz="2400" dirty="0">
                <a:latin typeface="Arial" charset="0"/>
                <a:cs typeface="Arial" charset="0"/>
              </a:rPr>
              <a:t>District Psychiatrist of DMHP is providing the technical assistance and treatment services for the residents – </a:t>
            </a: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>
                <a:latin typeface="Arial" charset="0"/>
                <a:cs typeface="Arial" charset="0"/>
              </a:rPr>
              <a:t>The Clinical Diagnosis followed by Field follow up by Psychologists and Psychiatric Social workers periodically providing Counseling assistance and other psychosocial care services  to the family members. – Mobile Team </a:t>
            </a: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dirty="0">
              <a:latin typeface="Arial" charset="0"/>
              <a:cs typeface="Arial" charset="0"/>
            </a:endParaRPr>
          </a:p>
          <a:p>
            <a:pPr marL="136525" indent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>
                <a:latin typeface="Arial" charset="0"/>
                <a:cs typeface="Arial" charset="0"/>
              </a:rPr>
              <a:t>Advance medical facilities are available at tertiary care </a:t>
            </a:r>
            <a:r>
              <a:rPr lang="en-US" sz="2400" dirty="0" err="1">
                <a:latin typeface="Arial" charset="0"/>
                <a:cs typeface="Arial" charset="0"/>
              </a:rPr>
              <a:t>centres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3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A9A75-2E75-4EAD-91AF-4DC7735197D1}" type="slidenum">
              <a:rPr lang="en-GB"/>
              <a:pPr>
                <a:defRPr/>
              </a:pPr>
              <a:t>8</a:t>
            </a:fld>
            <a:endParaRPr lang="en-GB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143000"/>
            <a:ext cx="8229600" cy="540385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8600" y="152400"/>
            <a:ext cx="8686800" cy="841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ahoma" pitchFamily="34" charset="0"/>
                <a:ea typeface="+mj-ea"/>
                <a:cs typeface="Tahoma" pitchFamily="34" charset="0"/>
              </a:rPr>
              <a:t> Community based activities…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Content Placeholder 2"/>
          <p:cNvGraphicFramePr>
            <a:graphicFrameLocks noGrp="1"/>
          </p:cNvGraphicFramePr>
          <p:nvPr/>
        </p:nvGraphicFramePr>
        <p:xfrm>
          <a:off x="381000" y="1219200"/>
          <a:ext cx="8305800" cy="4724400"/>
        </p:xfrm>
        <a:graphic>
          <a:graphicData uri="http://schemas.openxmlformats.org/presentationml/2006/ole">
            <p:oleObj spid="_x0000_s40977" name="Chart" r:id="rId3" imgW="8382727" imgH="5316173" progId="Excel.Sheet.8">
              <p:embed/>
            </p:oleObj>
          </a:graphicData>
        </a:graphic>
      </p:graphicFrame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1752600" y="2438400"/>
            <a:ext cx="1511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 typeface="Wingdings" pitchFamily="2" charset="2"/>
              <a:buNone/>
              <a:defRPr/>
            </a:pPr>
            <a:r>
              <a:rPr lang="en-IN" sz="2800" b="1" kern="0" dirty="0" smtClean="0">
                <a:solidFill>
                  <a:srgbClr val="FFFFFF"/>
                </a:solidFill>
                <a:latin typeface="Book Antiqua"/>
              </a:rPr>
              <a:t>87,70,14</a:t>
            </a:r>
            <a:endParaRPr lang="en-IN" sz="2800" b="1" kern="0" dirty="0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4114800" y="22098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 typeface="Wingdings" pitchFamily="2" charset="2"/>
              <a:buNone/>
              <a:defRPr/>
            </a:pPr>
            <a:r>
              <a:rPr lang="en-IN" sz="2800" b="1" kern="0" dirty="0" smtClean="0">
                <a:solidFill>
                  <a:srgbClr val="FFFFFF"/>
                </a:solidFill>
                <a:latin typeface="Book Antiqua"/>
              </a:rPr>
              <a:t>10,42,023</a:t>
            </a:r>
            <a:endParaRPr lang="en-IN" sz="2800" b="1" kern="0" dirty="0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6781800" y="1143000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 typeface="Wingdings" pitchFamily="2" charset="2"/>
              <a:buNone/>
              <a:defRPr/>
            </a:pPr>
            <a:r>
              <a:rPr lang="en-IN" sz="2800" b="1" kern="0" dirty="0" smtClean="0">
                <a:solidFill>
                  <a:srgbClr val="FFFFFF"/>
                </a:solidFill>
                <a:latin typeface="Book Antiqua"/>
              </a:rPr>
              <a:t>11,23,735</a:t>
            </a:r>
            <a:endParaRPr lang="en-IN" sz="2800" b="1" kern="0" dirty="0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609600" y="304800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FFFFFF"/>
                </a:solidFill>
                <a:latin typeface="Agency FB" charset="0"/>
              </a:rPr>
              <a:t>TOTAL NUMBER OF PATIENTS TREATED  UPTO Dec</a:t>
            </a:r>
            <a:r>
              <a:rPr lang="ja-JP" altLang="en-US" sz="2800" b="1" dirty="0" smtClean="0">
                <a:solidFill>
                  <a:srgbClr val="FFFFFF"/>
                </a:solidFill>
                <a:latin typeface="Agency FB" charset="0"/>
              </a:rPr>
              <a:t>’</a:t>
            </a:r>
            <a:r>
              <a:rPr lang="en-US" altLang="ja-JP" sz="2800" b="1" dirty="0" smtClean="0">
                <a:solidFill>
                  <a:srgbClr val="FFFFFF"/>
                </a:solidFill>
                <a:latin typeface="Agency FB" charset="0"/>
              </a:rPr>
              <a:t> 2012</a:t>
            </a:r>
            <a:endParaRPr lang="en-US" sz="2800" b="1" dirty="0" smtClean="0">
              <a:solidFill>
                <a:srgbClr val="FFFFFF"/>
              </a:solidFill>
              <a:latin typeface="Agency FB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9144000" cy="79216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ea typeface="+mj-ea"/>
                <a:cs typeface="Arial" pitchFamily="34" charset="0"/>
              </a:rPr>
              <a:t>Other Activities - Mental Health </a:t>
            </a:r>
          </a:p>
        </p:txBody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 rtlCol="0">
            <a:normAutofit/>
          </a:bodyPr>
          <a:lstStyle/>
          <a:p>
            <a:pPr marL="466725" indent="-46672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The public enquiring about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FF33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Drug Abuse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FF33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Suicidal &amp; Paranoid ideas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FF33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Behavioral disturbances and changes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FF33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Problems of children </a:t>
            </a:r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eg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-refusing to go to school etc </a:t>
            </a:r>
          </a:p>
          <a:p>
            <a:pPr marL="466725" indent="-46672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Out come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FF33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Public bring patients for treatment.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FF33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More number of referrals.</a:t>
            </a:r>
          </a:p>
          <a:p>
            <a:pPr marL="466725" indent="-46672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466725" indent="-46672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Rs.50,000/- is allotted for Each Districts to conduct Mental Health Festival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ea typeface="+mj-ea"/>
                <a:cs typeface="Arial" pitchFamily="34" charset="0"/>
              </a:rPr>
              <a:t>School Mental Health </a:t>
            </a:r>
            <a:r>
              <a:rPr lang="en-US" dirty="0" err="1" smtClean="0">
                <a:latin typeface="Arial" pitchFamily="34" charset="0"/>
                <a:ea typeface="+mj-ea"/>
                <a:cs typeface="Arial" pitchFamily="34" charset="0"/>
              </a:rPr>
              <a:t>Programme</a:t>
            </a:r>
            <a:endParaRPr lang="en-IN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5105400"/>
          </a:xfrm>
        </p:spPr>
        <p:txBody>
          <a:bodyPr rtlCol="0">
            <a:normAutofit fontScale="92500"/>
          </a:bodyPr>
          <a:lstStyle/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Head Of the Institute are sensitized about the merit and need of School Mental Health </a:t>
            </a:r>
            <a:r>
              <a:rPr lang="en-US" dirty="0" err="1" smtClean="0">
                <a:latin typeface="Arial" pitchFamily="34" charset="0"/>
                <a:ea typeface="+mn-ea"/>
                <a:cs typeface="Arial" pitchFamily="34" charset="0"/>
              </a:rPr>
              <a:t>Programme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en-US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Teachers are trained on how to deal with problematic children in more effective manner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en-US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Students are trained on Life Skills Education with the guidance of WHO manual. 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en-US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Parents are trained on how to deal with their children. </a:t>
            </a:r>
            <a:endParaRPr lang="en-IN" dirty="0" smtClean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Desktop\DCIM\100D3000\DSC_0393.JPG"/>
          <p:cNvPicPr>
            <a:picLocks noChangeAspect="1" noChangeArrowheads="1"/>
          </p:cNvPicPr>
          <p:nvPr/>
        </p:nvPicPr>
        <p:blipFill>
          <a:blip r:embed="rId3">
            <a:lum bright="3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43938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0" y="58420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FFFF00"/>
                </a:solidFill>
                <a:latin typeface="Calibri" charset="0"/>
              </a:rPr>
              <a:t>Mental Retardation Rehabilitation – Through NGO in Thoothukudi District established in 4 PHCs – Maduram Narayanan for training the mothers having disabled children. It is run in PPP mode.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USER\Desktop\DCIM\100D3000\DSC_0394.JP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186738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553402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FFFF00"/>
                </a:solidFill>
                <a:latin typeface="Calibri" charset="0"/>
              </a:rPr>
              <a:t>There are 46 registered mothers in this center covering 4-5 blocks but on an average 15-20 children with parents attend. Bus pass is given for the travel. Food is provided. Minor ailment treatment is provided from the PHC.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USER\Desktop\DCIM\100D3000\DSC_0396.JP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45525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0" y="62293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FFFF00"/>
                </a:solidFill>
                <a:latin typeface="Calibri" charset="0"/>
              </a:rPr>
              <a:t>Established in Thothukudi and Cuddalore and likely to expand to other districts.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USER\Desktop\DCIM\100D3000\DSC_0397.JPG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363"/>
            <a:ext cx="864393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FFFF00"/>
                </a:solidFill>
                <a:latin typeface="Calibri" charset="0"/>
              </a:rPr>
              <a:t>Anxious mother with Cerebral Palsy Child do keep the child neat and clean; girl child not neglected.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15" t="-87" r="10051"/>
          <a:stretch>
            <a:fillRect/>
          </a:stretch>
        </p:blipFill>
        <p:spPr bwMode="auto">
          <a:xfrm>
            <a:off x="1174750" y="0"/>
            <a:ext cx="805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244"/>
          <a:stretch>
            <a:fillRect/>
          </a:stretch>
        </p:blipFill>
        <p:spPr bwMode="auto">
          <a:xfrm>
            <a:off x="0" y="0"/>
            <a:ext cx="1716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71" t="22649" r="9821"/>
          <a:stretch>
            <a:fillRect/>
          </a:stretch>
        </p:blipFill>
        <p:spPr bwMode="auto">
          <a:xfrm>
            <a:off x="5410200" y="95250"/>
            <a:ext cx="25908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0" y="0"/>
            <a:ext cx="388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rgbClr val="DBEEF4"/>
                </a:solidFill>
                <a:latin typeface="Book Antiqua" charset="0"/>
              </a:rPr>
              <a:t>Dr.Chandra</a:t>
            </a:r>
            <a:r>
              <a:rPr lang="en-US" sz="2000" b="1" dirty="0" smtClean="0">
                <a:solidFill>
                  <a:srgbClr val="DBEEF4"/>
                </a:solidFill>
                <a:latin typeface="Book Antiqua" charset="0"/>
              </a:rPr>
              <a:t>  </a:t>
            </a:r>
            <a:r>
              <a:rPr lang="en-US" sz="2000" b="1" dirty="0" err="1" smtClean="0">
                <a:solidFill>
                  <a:srgbClr val="DBEEF4"/>
                </a:solidFill>
                <a:latin typeface="Book Antiqua" charset="0"/>
              </a:rPr>
              <a:t>Rtd</a:t>
            </a:r>
            <a:r>
              <a:rPr lang="en-US" sz="2000" b="1" dirty="0" smtClean="0">
                <a:solidFill>
                  <a:srgbClr val="DBEEF4"/>
                </a:solidFill>
                <a:latin typeface="Book Antiqua" charset="0"/>
              </a:rPr>
              <a:t> Prof of </a:t>
            </a:r>
            <a:r>
              <a:rPr lang="en-US" sz="2000" b="1" dirty="0" err="1" smtClean="0">
                <a:solidFill>
                  <a:srgbClr val="DBEEF4"/>
                </a:solidFill>
                <a:latin typeface="Book Antiqua" charset="0"/>
              </a:rPr>
              <a:t>Ped</a:t>
            </a:r>
            <a:r>
              <a:rPr lang="en-US" sz="2000" b="1" dirty="0" smtClean="0">
                <a:solidFill>
                  <a:srgbClr val="DBEEF4"/>
                </a:solidFill>
                <a:latin typeface="Book Antiqua" charset="0"/>
              </a:rPr>
              <a:t>   Conducting Training Session – AN and PN Mothers on  early  Identification of  Developmental  Disorders  on 23 June 2011 at </a:t>
            </a:r>
            <a:r>
              <a:rPr lang="en-US" sz="2000" b="1" dirty="0" err="1" smtClean="0">
                <a:solidFill>
                  <a:srgbClr val="DBEEF4"/>
                </a:solidFill>
                <a:latin typeface="Book Antiqua" charset="0"/>
              </a:rPr>
              <a:t>Luckynaickanpatty</a:t>
            </a:r>
            <a:r>
              <a:rPr lang="en-US" sz="2000" b="1" dirty="0" smtClean="0">
                <a:solidFill>
                  <a:srgbClr val="DBEEF4"/>
                </a:solidFill>
                <a:latin typeface="Book Antiqua" charset="0"/>
              </a:rPr>
              <a:t>, </a:t>
            </a:r>
            <a:r>
              <a:rPr lang="en-US" sz="2000" b="1" dirty="0" err="1" smtClean="0">
                <a:solidFill>
                  <a:srgbClr val="DBEEF4"/>
                </a:solidFill>
                <a:latin typeface="Book Antiqua" charset="0"/>
              </a:rPr>
              <a:t>Kandhili</a:t>
            </a:r>
            <a:r>
              <a:rPr lang="en-US" sz="2000" b="1" dirty="0" smtClean="0">
                <a:solidFill>
                  <a:srgbClr val="DBEEF4"/>
                </a:solidFill>
                <a:latin typeface="Book Antiqua" charset="0"/>
              </a:rPr>
              <a:t> Block, </a:t>
            </a:r>
            <a:r>
              <a:rPr lang="en-US" sz="2000" b="1" dirty="0" err="1" smtClean="0">
                <a:solidFill>
                  <a:srgbClr val="DBEEF4"/>
                </a:solidFill>
                <a:latin typeface="Book Antiqua" charset="0"/>
              </a:rPr>
              <a:t>Tirupattur</a:t>
            </a:r>
            <a:r>
              <a:rPr lang="en-US" sz="2000" b="1" dirty="0" smtClean="0">
                <a:solidFill>
                  <a:srgbClr val="DBEEF4"/>
                </a:solidFill>
                <a:latin typeface="Book Antiqua" charset="0"/>
              </a:rPr>
              <a:t> HUD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Picture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514600"/>
            <a:ext cx="16795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3" descr="C:\Users\USER\Picture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438400"/>
            <a:ext cx="172402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" y="533400"/>
            <a:ext cx="8153400" cy="1570038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Calibri" charset="0"/>
              </a:rPr>
              <a:t>Duchene Muscular Dystrophy - </a:t>
            </a:r>
          </a:p>
          <a:p>
            <a:pPr algn="ctr"/>
            <a:r>
              <a:rPr lang="en-US" sz="3200" b="1" dirty="0">
                <a:latin typeface="Calibri" charset="0"/>
              </a:rPr>
              <a:t>Molecular Diagnostics, Counseling , Care</a:t>
            </a:r>
          </a:p>
          <a:p>
            <a:pPr algn="ctr"/>
            <a:r>
              <a:rPr lang="en-US" sz="3200" b="1" dirty="0">
                <a:latin typeface="Calibri" charset="0"/>
              </a:rPr>
              <a:t>            and Research Centre ( MDCRC),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228600" y="2438400"/>
            <a:ext cx="4495800" cy="3693319"/>
          </a:xfrm>
          <a:prstGeom prst="rect">
            <a:avLst/>
          </a:prstGeom>
          <a:solidFill>
            <a:srgbClr val="DBEEF4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+mj-lt"/>
              </a:rPr>
              <a:t>Health </a:t>
            </a:r>
            <a:r>
              <a:rPr lang="en-US" sz="1800" dirty="0">
                <a:latin typeface="+mj-lt"/>
              </a:rPr>
              <a:t>Staff trained to identify </a:t>
            </a:r>
            <a:r>
              <a:rPr lang="en-US" sz="1800" dirty="0" smtClean="0">
                <a:latin typeface="+mj-lt"/>
              </a:rPr>
              <a:t>DMD</a:t>
            </a:r>
          </a:p>
          <a:p>
            <a:pPr eaLnBrk="1" hangingPunct="1"/>
            <a:endParaRPr lang="en-US" sz="1800" dirty="0">
              <a:latin typeface="+mj-lt"/>
            </a:endParaRPr>
          </a:p>
          <a:p>
            <a:pPr eaLnBrk="1" hangingPunct="1"/>
            <a:r>
              <a:rPr lang="en-US" sz="1800" dirty="0">
                <a:latin typeface="+mj-lt"/>
              </a:rPr>
              <a:t>Identified cases further </a:t>
            </a:r>
            <a:r>
              <a:rPr lang="en-US" sz="1800" dirty="0" smtClean="0">
                <a:latin typeface="+mj-lt"/>
              </a:rPr>
              <a:t>investigated by </a:t>
            </a:r>
          </a:p>
          <a:p>
            <a:pPr eaLnBrk="1" hangingPunct="1"/>
            <a:r>
              <a:rPr lang="en-US" sz="1800" dirty="0" smtClean="0">
                <a:latin typeface="+mj-lt"/>
              </a:rPr>
              <a:t>Collecting blood samples</a:t>
            </a:r>
          </a:p>
          <a:p>
            <a:pPr eaLnBrk="1" hangingPunct="1"/>
            <a:endParaRPr lang="en-US" sz="1800" dirty="0">
              <a:latin typeface="+mj-lt"/>
            </a:endParaRPr>
          </a:p>
          <a:p>
            <a:pPr eaLnBrk="1" hangingPunct="1"/>
            <a:r>
              <a:rPr lang="en-US" sz="1800" dirty="0">
                <a:latin typeface="+mj-lt"/>
              </a:rPr>
              <a:t>Counseling provided to the family</a:t>
            </a:r>
            <a:r>
              <a:rPr lang="en-US" sz="1800" dirty="0" smtClean="0">
                <a:latin typeface="+mj-lt"/>
              </a:rPr>
              <a:t>.</a:t>
            </a:r>
          </a:p>
          <a:p>
            <a:pPr eaLnBrk="1" hangingPunct="1"/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Covered 6 districts – Coimbatore, </a:t>
            </a:r>
            <a:r>
              <a:rPr lang="en-US" sz="1800" dirty="0" err="1">
                <a:latin typeface="+mj-lt"/>
              </a:rPr>
              <a:t>Tiruppur</a:t>
            </a:r>
            <a:r>
              <a:rPr lang="en-US" sz="1800" dirty="0">
                <a:latin typeface="+mj-lt"/>
              </a:rPr>
              <a:t>, Erode, </a:t>
            </a:r>
            <a:r>
              <a:rPr lang="en-US" sz="1800" dirty="0" err="1">
                <a:latin typeface="+mj-lt"/>
              </a:rPr>
              <a:t>Dharapuram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Dharapuram</a:t>
            </a:r>
            <a:r>
              <a:rPr lang="en-US" sz="1800" dirty="0">
                <a:latin typeface="+mj-lt"/>
              </a:rPr>
              <a:t> HUD and Chennai Corporation. </a:t>
            </a:r>
            <a:endParaRPr lang="en-US" sz="1800" dirty="0" smtClean="0">
              <a:latin typeface="+mj-lt"/>
            </a:endParaRPr>
          </a:p>
          <a:p>
            <a:endParaRPr lang="en-US" sz="1800" dirty="0" smtClean="0">
              <a:latin typeface="+mj-lt"/>
            </a:endParaRPr>
          </a:p>
          <a:p>
            <a:r>
              <a:rPr lang="en-US" sz="1800" dirty="0" smtClean="0">
                <a:latin typeface="+mj-lt"/>
              </a:rPr>
              <a:t>Now </a:t>
            </a:r>
            <a:r>
              <a:rPr lang="en-US" sz="1800" dirty="0">
                <a:latin typeface="+mj-lt"/>
              </a:rPr>
              <a:t>extended to The </a:t>
            </a:r>
            <a:r>
              <a:rPr lang="en-US" sz="1800" dirty="0" err="1">
                <a:latin typeface="+mj-lt"/>
              </a:rPr>
              <a:t>Nilgiris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Namakkal</a:t>
            </a:r>
            <a:r>
              <a:rPr lang="en-US" sz="1800" dirty="0">
                <a:latin typeface="+mj-lt"/>
              </a:rPr>
              <a:t> and </a:t>
            </a:r>
            <a:r>
              <a:rPr lang="en-US" sz="1800" dirty="0" err="1">
                <a:latin typeface="+mj-lt"/>
              </a:rPr>
              <a:t>Karur</a:t>
            </a:r>
            <a:r>
              <a:rPr lang="en-US" sz="1800" dirty="0">
                <a:latin typeface="+mj-lt"/>
              </a:rPr>
              <a:t> districts</a:t>
            </a:r>
            <a:r>
              <a:rPr lang="en-US" sz="1800" dirty="0" smtClean="0">
                <a:latin typeface="+mj-lt"/>
              </a:rPr>
              <a:t>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78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7114539"/>
              </p:ext>
            </p:extLst>
          </p:nvPr>
        </p:nvGraphicFramePr>
        <p:xfrm>
          <a:off x="228600" y="350838"/>
          <a:ext cx="8686802" cy="6049962"/>
        </p:xfrm>
        <a:graphic>
          <a:graphicData uri="http://schemas.openxmlformats.org/drawingml/2006/table">
            <a:tbl>
              <a:tblPr/>
              <a:tblGrid>
                <a:gridCol w="1313129"/>
                <a:gridCol w="891323"/>
                <a:gridCol w="725633"/>
                <a:gridCol w="637376"/>
                <a:gridCol w="670633"/>
                <a:gridCol w="670633"/>
                <a:gridCol w="631833"/>
                <a:gridCol w="550545"/>
                <a:gridCol w="604124"/>
                <a:gridCol w="604124"/>
                <a:gridCol w="537615"/>
                <a:gridCol w="533916"/>
                <a:gridCol w="231277"/>
                <a:gridCol w="84641"/>
              </a:tblGrid>
              <a:tr h="945707">
                <a:tc gridSpan="1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Molecular Diagnostics Reports of Overall total Number of DMD cases received in Coimbatore, Erode, Salem,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Tirupur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Dharapuram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&amp;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Chennai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94514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Districts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No of DMD Cases received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mPCR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status 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Genetic Counseling status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MD care status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MLPA Status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30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No of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mPCR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ve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cases received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No of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mPCR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ve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cases received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No of Families Counseled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Going Genetic Counseling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Not Interested/ Switch off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No of  Children attended MD Care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Going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Not interested to attend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MLPA done Samples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MLPA on Going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88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MD Care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3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Overall Total</a:t>
                      </a:r>
                      <a:endParaRPr lang="en-US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585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374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211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126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198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237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2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en-US" sz="2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135</a:t>
                      </a:r>
                      <a:endParaRPr lang="en-US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FROM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OTHER DISTRCTS</a:t>
                      </a:r>
                      <a:endParaRPr lang="en-US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98" marR="2709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166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Dr. Gopinath TS\Pictures\iPad\Screening logo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095"/>
            <a:ext cx="714348" cy="70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301625" y="152400"/>
            <a:ext cx="8686800" cy="1146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atin typeface="Tahoma" pitchFamily="34" charset="0"/>
                <a:cs typeface="Tahoma" pitchFamily="34" charset="0"/>
              </a:rPr>
              <a:t>Community activities…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7924800" cy="44958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2" descr="C:\Users\Dr. Gopinath TS\Pictures\iPad\tnhsp 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15" y="6143644"/>
            <a:ext cx="572484" cy="714356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  <a:solidFill>
            <a:srgbClr val="1F497D"/>
          </a:solidFill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National Oral Health Program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81000" y="2819400"/>
            <a:ext cx="8458200" cy="31085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Calibri" charset="0"/>
              </a:rPr>
              <a:t>TN established Rural Dental Services in UGPHCs with 30 beds and all </a:t>
            </a:r>
            <a:r>
              <a:rPr lang="en-US" sz="2800" dirty="0" err="1">
                <a:latin typeface="Calibri" charset="0"/>
              </a:rPr>
              <a:t>taluk</a:t>
            </a:r>
            <a:r>
              <a:rPr lang="en-US" sz="2800" dirty="0">
                <a:latin typeface="Calibri" charset="0"/>
              </a:rPr>
              <a:t> and </a:t>
            </a:r>
            <a:r>
              <a:rPr lang="en-US" sz="2800" dirty="0" smtClean="0">
                <a:latin typeface="Calibri" charset="0"/>
              </a:rPr>
              <a:t>non-</a:t>
            </a:r>
            <a:r>
              <a:rPr lang="en-US" sz="2800" dirty="0" err="1" smtClean="0">
                <a:latin typeface="Calibri" charset="0"/>
              </a:rPr>
              <a:t>taluk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with 30 beds will be provided with dental unit. </a:t>
            </a:r>
            <a:endParaRPr lang="en-US" sz="2800" dirty="0" smtClean="0">
              <a:latin typeface="Calibri" charset="0"/>
            </a:endParaRPr>
          </a:p>
          <a:p>
            <a:pPr eaLnBrk="1" hangingPunct="1"/>
            <a:endParaRPr lang="en-US" sz="2800" dirty="0">
              <a:latin typeface="Calibri" charset="0"/>
            </a:endParaRPr>
          </a:p>
          <a:p>
            <a:pPr eaLnBrk="1" hangingPunct="1"/>
            <a:r>
              <a:rPr lang="en-US" sz="2800" dirty="0">
                <a:latin typeface="Calibri" charset="0"/>
              </a:rPr>
              <a:t>	Clinical Dental Services – diagnosis and treatment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	School Dental Services 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	Oral Cancer Screening (Pilot)</a:t>
            </a:r>
          </a:p>
        </p:txBody>
      </p:sp>
    </p:spTree>
    <p:extLst>
      <p:ext uri="{BB962C8B-B14F-4D97-AF65-F5344CB8AC3E}">
        <p14:creationId xmlns="" xmlns:p14="http://schemas.microsoft.com/office/powerpoint/2010/main" val="30238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304800" y="339090"/>
            <a:ext cx="8458200" cy="6063198"/>
          </a:xfrm>
          <a:prstGeom prst="rect">
            <a:avLst/>
          </a:prstGeom>
          <a:solidFill>
            <a:srgbClr val="9BBB5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Oral Health Program with NRHM support in Tamil Nadu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en-US" sz="2400" dirty="0" smtClean="0">
                <a:latin typeface="Calibri" pitchFamily="34" charset="0"/>
              </a:rPr>
              <a:t>Covered in  </a:t>
            </a:r>
            <a:r>
              <a:rPr lang="en-US" sz="2400" dirty="0">
                <a:latin typeface="Calibri" pitchFamily="34" charset="0"/>
              </a:rPr>
              <a:t>252 </a:t>
            </a:r>
            <a:r>
              <a:rPr lang="en-US" sz="2400" dirty="0" smtClean="0">
                <a:latin typeface="Calibri" pitchFamily="34" charset="0"/>
              </a:rPr>
              <a:t>Block PHCs </a:t>
            </a:r>
            <a:r>
              <a:rPr lang="en-US" sz="2400" dirty="0">
                <a:latin typeface="Calibri" pitchFamily="34" charset="0"/>
              </a:rPr>
              <a:t>and 9 addition PHCs with 30 </a:t>
            </a:r>
            <a:r>
              <a:rPr lang="en-US" sz="2400" dirty="0" smtClean="0">
                <a:latin typeface="Calibri" pitchFamily="34" charset="0"/>
              </a:rPr>
              <a:t>beds are </a:t>
            </a:r>
            <a:r>
              <a:rPr lang="en-US" sz="2400" dirty="0">
                <a:latin typeface="Calibri" pitchFamily="34" charset="0"/>
              </a:rPr>
              <a:t>having dental surgeons. </a:t>
            </a:r>
            <a:endParaRPr lang="en-US" sz="2400" dirty="0" smtClean="0">
              <a:latin typeface="Calibri" pitchFamily="34" charset="0"/>
            </a:endParaRPr>
          </a:p>
          <a:p>
            <a:pPr marL="58738" indent="173038"/>
            <a:endParaRPr lang="en-US" sz="2400" dirty="0">
              <a:latin typeface="Calibri" pitchFamily="34" charset="0"/>
            </a:endParaRPr>
          </a:p>
          <a:p>
            <a:pPr marL="58738"/>
            <a:r>
              <a:rPr lang="en-US" sz="2400" dirty="0" smtClean="0">
                <a:latin typeface="Calibri" pitchFamily="34" charset="0"/>
              </a:rPr>
              <a:t>Under </a:t>
            </a:r>
            <a:r>
              <a:rPr lang="en-US" sz="2400" dirty="0">
                <a:latin typeface="Calibri" pitchFamily="34" charset="0"/>
              </a:rPr>
              <a:t>NRHM – Dentist are appointed on contract for </a:t>
            </a:r>
            <a:r>
              <a:rPr lang="en-US" sz="2400" dirty="0" smtClean="0">
                <a:latin typeface="Calibri" pitchFamily="34" charset="0"/>
              </a:rPr>
              <a:t>each    session of </a:t>
            </a:r>
            <a:r>
              <a:rPr lang="en-US" sz="2400" dirty="0">
                <a:latin typeface="Calibri" pitchFamily="34" charset="0"/>
              </a:rPr>
              <a:t>3 hours in the morning on all 6 days a </a:t>
            </a:r>
            <a:r>
              <a:rPr lang="en-US" sz="2400" dirty="0" smtClean="0">
                <a:latin typeface="Calibri" pitchFamily="34" charset="0"/>
              </a:rPr>
              <a:t>week</a:t>
            </a:r>
            <a:r>
              <a:rPr lang="en-US" sz="2400" dirty="0">
                <a:latin typeface="Calibri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Calibri" pitchFamily="34" charset="0"/>
              </a:rPr>
              <a:t>	Chair and </a:t>
            </a:r>
            <a:r>
              <a:rPr lang="en-US" sz="2400" dirty="0" smtClean="0">
                <a:latin typeface="Calibri" pitchFamily="34" charset="0"/>
              </a:rPr>
              <a:t>Equipment </a:t>
            </a:r>
            <a:r>
              <a:rPr lang="en-US" sz="2400" dirty="0">
                <a:latin typeface="Calibri" pitchFamily="34" charset="0"/>
              </a:rPr>
              <a:t>including Dental </a:t>
            </a:r>
            <a:r>
              <a:rPr lang="en-US" sz="2400" dirty="0" smtClean="0">
                <a:latin typeface="Calibri" pitchFamily="34" charset="0"/>
              </a:rPr>
              <a:t>X-rays </a:t>
            </a:r>
            <a:r>
              <a:rPr lang="en-US" sz="2400" dirty="0">
                <a:latin typeface="Calibri" pitchFamily="34" charset="0"/>
              </a:rPr>
              <a:t>are </a:t>
            </a:r>
            <a:r>
              <a:rPr lang="en-US" sz="2400" dirty="0" smtClean="0">
                <a:latin typeface="Calibri" pitchFamily="34" charset="0"/>
              </a:rPr>
              <a:t>provided</a:t>
            </a:r>
            <a:r>
              <a:rPr lang="en-US" sz="2400" dirty="0">
                <a:latin typeface="Calibri" pitchFamily="34" charset="0"/>
              </a:rPr>
              <a:t>. 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Calibri" pitchFamily="34" charset="0"/>
              </a:rPr>
              <a:t>	Consumables provided @ Rs.1000/ month per unit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Calibri" pitchFamily="34" charset="0"/>
              </a:rPr>
              <a:t>	One Dental Assistant is provided to help the dentist.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Calibri" pitchFamily="34" charset="0"/>
              </a:rPr>
              <a:t>	Dentist – to attend School Dental Screening after the 	session		</a:t>
            </a:r>
          </a:p>
        </p:txBody>
      </p:sp>
    </p:spTree>
    <p:extLst>
      <p:ext uri="{BB962C8B-B14F-4D97-AF65-F5344CB8AC3E}">
        <p14:creationId xmlns="" xmlns:p14="http://schemas.microsoft.com/office/powerpoint/2010/main" val="14567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TN - Dental Clinics conducted during May’13 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Every month reviewed performance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752600"/>
          <a:ext cx="84582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946"/>
                <a:gridCol w="1310054"/>
                <a:gridCol w="1600200"/>
                <a:gridCol w="2209800"/>
                <a:gridCol w="1467581"/>
                <a:gridCol w="894619"/>
              </a:tblGrid>
              <a:tr h="1589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Month</a:t>
                      </a:r>
                      <a:endParaRPr lang="en-U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Dental Units in PHCs</a:t>
                      </a:r>
                      <a:endParaRPr lang="en-U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Dental </a:t>
                      </a:r>
                      <a:r>
                        <a:rPr lang="en-U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Doctor Available</a:t>
                      </a:r>
                      <a:endParaRPr lang="en-U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Clinics </a:t>
                      </a:r>
                      <a:r>
                        <a:rPr lang="en-U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Conducted (Expected </a:t>
                      </a:r>
                    </a:p>
                    <a:p>
                      <a:pPr algn="ctr" fontAlgn="b"/>
                      <a:r>
                        <a:rPr lang="en-U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27 x 225)</a:t>
                      </a:r>
                      <a:endParaRPr lang="en-U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Total OP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OP / Clinic</a:t>
                      </a:r>
                    </a:p>
                  </a:txBody>
                  <a:tcPr marL="9525" marR="9525" marT="9525" marB="0" anchor="ctr"/>
                </a:tc>
              </a:tr>
              <a:tr h="7728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May 13</a:t>
                      </a:r>
                      <a:endParaRPr lang="en-US" sz="2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225</a:t>
                      </a:r>
                      <a:endParaRPr lang="en-US" sz="2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22357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77785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218" name="TextBox 3"/>
          <p:cNvSpPr txBox="1">
            <a:spLocks noChangeArrowheads="1"/>
          </p:cNvSpPr>
          <p:nvPr/>
        </p:nvSpPr>
        <p:spPr bwMode="auto">
          <a:xfrm>
            <a:off x="381000" y="5181600"/>
            <a:ext cx="838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Dentist position is based on the decision by the district health society as and when vacancy arises. </a:t>
            </a:r>
          </a:p>
        </p:txBody>
      </p:sp>
    </p:spTree>
    <p:extLst>
      <p:ext uri="{BB962C8B-B14F-4D97-AF65-F5344CB8AC3E}">
        <p14:creationId xmlns="" xmlns:p14="http://schemas.microsoft.com/office/powerpoint/2010/main" val="34038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686800" cy="5632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Using available infrastructure and facilities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Dentists conduct camps in the school itself.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Covering all the schools –3</a:t>
            </a:r>
            <a:r>
              <a:rPr lang="en-US" sz="2000" b="1" baseline="30000" dirty="0">
                <a:solidFill>
                  <a:srgbClr val="7030A0"/>
                </a:solidFill>
              </a:rPr>
              <a:t>rd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Std</a:t>
            </a:r>
            <a:r>
              <a:rPr lang="en-US" sz="2000" b="1" dirty="0">
                <a:solidFill>
                  <a:srgbClr val="7030A0"/>
                </a:solidFill>
              </a:rPr>
              <a:t> to 8</a:t>
            </a:r>
            <a:r>
              <a:rPr lang="en-US" sz="2000" b="1" baseline="30000" dirty="0">
                <a:solidFill>
                  <a:srgbClr val="7030A0"/>
                </a:solidFill>
              </a:rPr>
              <a:t>th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Std</a:t>
            </a:r>
            <a:r>
              <a:rPr lang="en-US" sz="2000" b="1" dirty="0">
                <a:solidFill>
                  <a:srgbClr val="7030A0"/>
                </a:solidFill>
              </a:rPr>
              <a:t> children </a:t>
            </a:r>
          </a:p>
          <a:p>
            <a:pPr marL="174625" indent="-174625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For removal of grossly decayed milk teeth and filling up of permanent teeth and milk teeth.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Filling material Glass </a:t>
            </a:r>
            <a:r>
              <a:rPr lang="en-US" sz="2000" b="1" dirty="0" err="1">
                <a:solidFill>
                  <a:srgbClr val="7030A0"/>
                </a:solidFill>
              </a:rPr>
              <a:t>Ionomer</a:t>
            </a:r>
            <a:r>
              <a:rPr lang="en-US" sz="2000" b="1" dirty="0">
                <a:solidFill>
                  <a:srgbClr val="7030A0"/>
                </a:solidFill>
              </a:rPr>
              <a:t> (ART) 9 is used.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No gridding of teeth cavity</a:t>
            </a:r>
          </a:p>
          <a:p>
            <a:pPr marL="115888" indent="-115888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Preventive dentistry through examination of 28 out of 32 teeth during childhood.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Teachers are trained to identify carries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Case sheet form provide parents consent for extraction or filling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The area VHN assist the team for sanitation of camp site.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Other support by Head Master of the school.  </a:t>
            </a: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0" y="147935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SCHOOL DENTAL </a:t>
            </a:r>
            <a:r>
              <a:rPr lang="en-US" sz="2400" b="1" dirty="0" smtClean="0">
                <a:solidFill>
                  <a:srgbClr val="7030A0"/>
                </a:solidFill>
              </a:rPr>
              <a:t>PROGRAM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3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324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9938" y="1219200"/>
            <a:ext cx="4324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0" y="300335"/>
            <a:ext cx="91440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SCHOOL DENTAL </a:t>
            </a:r>
            <a:r>
              <a:rPr lang="en-US" sz="2400" b="1" dirty="0" smtClean="0">
                <a:solidFill>
                  <a:srgbClr val="7030A0"/>
                </a:solidFill>
              </a:rPr>
              <a:t>PROGRAM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4464784"/>
            <a:ext cx="8686800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Consumables </a:t>
            </a:r>
            <a:r>
              <a:rPr lang="en-US" sz="2000" b="1" dirty="0">
                <a:solidFill>
                  <a:srgbClr val="7030A0"/>
                </a:solidFill>
              </a:rPr>
              <a:t>provided – Gloves, cotton, </a:t>
            </a:r>
            <a:r>
              <a:rPr lang="en-US" sz="2000" b="1" dirty="0" err="1">
                <a:solidFill>
                  <a:srgbClr val="7030A0"/>
                </a:solidFill>
              </a:rPr>
              <a:t>Xylocaine</a:t>
            </a:r>
            <a:r>
              <a:rPr lang="en-US" sz="2000" b="1" dirty="0">
                <a:solidFill>
                  <a:srgbClr val="7030A0"/>
                </a:solidFill>
              </a:rPr>
              <a:t> with adrenaline injection and dust bin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</a:rPr>
              <a:t>Gloss </a:t>
            </a:r>
            <a:r>
              <a:rPr lang="en-US" sz="2000" b="1" dirty="0" err="1">
                <a:solidFill>
                  <a:srgbClr val="7030A0"/>
                </a:solidFill>
              </a:rPr>
              <a:t>Ionomer</a:t>
            </a:r>
            <a:r>
              <a:rPr lang="en-US" sz="2000" b="1" dirty="0">
                <a:solidFill>
                  <a:srgbClr val="7030A0"/>
                </a:solidFill>
              </a:rPr>
              <a:t> 9 preparation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</a:rPr>
              <a:t>Biological waste disposed by deep burial in the school site</a:t>
            </a:r>
          </a:p>
        </p:txBody>
      </p:sp>
    </p:spTree>
    <p:extLst>
      <p:ext uri="{BB962C8B-B14F-4D97-AF65-F5344CB8AC3E}">
        <p14:creationId xmlns="" xmlns:p14="http://schemas.microsoft.com/office/powerpoint/2010/main" val="30013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87441563"/>
              </p:ext>
            </p:extLst>
          </p:nvPr>
        </p:nvGraphicFramePr>
        <p:xfrm>
          <a:off x="457200" y="838200"/>
          <a:ext cx="8458200" cy="5788901"/>
        </p:xfrm>
        <a:graphic>
          <a:graphicData uri="http://schemas.openxmlformats.org/drawingml/2006/table">
            <a:tbl>
              <a:tblPr/>
              <a:tblGrid>
                <a:gridCol w="6529138"/>
                <a:gridCol w="1929062"/>
              </a:tblGrid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 HUDs conducted Dental Camps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Blocks that conducted the camps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Camps Planned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1530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Camps Conducted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1539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students screened by teachers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3,01,179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students identified with dental problems by teachers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1,53,632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20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of Dental Problems identified by teachers 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51.0 % 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students attended the dental camp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1,45,604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of Attendance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94.8 %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40921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without</a:t>
                      </a:r>
                      <a:r>
                        <a:rPr lang="en-US" sz="1600" b="1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parental consent and absent during camp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5.2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5420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students treated for dental problems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58690" algn="r"/>
                        </a:tabLs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                                                             Milk Teeth Extracted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58690" algn="r"/>
                        </a:tabLs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                                                                    Milk Teeth Filled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58690" algn="r"/>
                        </a:tabLs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                                                        Permanent Teeth Filled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94,587 – 61.2%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18,638 – 0.13%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55539 – 38.1%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20,410 – 14.0%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of Treatment given to the students attended camps </a:t>
                      </a:r>
                      <a:endParaRPr lang="en-U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64.9 %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 students referred </a:t>
                      </a:r>
                      <a:endParaRPr lang="en-U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39,858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9447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 of Referral </a:t>
                      </a:r>
                      <a:endParaRPr lang="en-U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27.4 % </a:t>
                      </a:r>
                      <a:endParaRPr lang="en-U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884" marR="70884" marT="35442" marB="354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sp>
        <p:nvSpPr>
          <p:cNvPr id="11313" name="TextBox 2"/>
          <p:cNvSpPr txBox="1">
            <a:spLocks noChangeArrowheads="1"/>
          </p:cNvSpPr>
          <p:nvPr/>
        </p:nvSpPr>
        <p:spPr bwMode="auto">
          <a:xfrm>
            <a:off x="457200" y="228600"/>
            <a:ext cx="8382000" cy="46196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Performance of School Dental </a:t>
            </a:r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Program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7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  <a:solidFill>
            <a:schemeClr val="tx2"/>
          </a:solidFill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Pain and Palliative Care</a:t>
            </a: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81000" y="1905000"/>
            <a:ext cx="8458200" cy="44012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Calibri" charset="0"/>
              </a:rPr>
              <a:t>TN has formed an advisory committee on Pain and Palliative Care under the State Health Secretary. </a:t>
            </a:r>
            <a:endParaRPr lang="en-US" sz="2800" dirty="0" smtClean="0">
              <a:latin typeface="Calibri" charset="0"/>
            </a:endParaRPr>
          </a:p>
          <a:p>
            <a:pPr eaLnBrk="1" hangingPunct="1"/>
            <a:endParaRPr lang="en-US" sz="2800" dirty="0">
              <a:latin typeface="Calibri" charset="0"/>
            </a:endParaRPr>
          </a:p>
          <a:p>
            <a:pPr eaLnBrk="1" hangingPunct="1"/>
            <a:r>
              <a:rPr lang="en-US" sz="2800" dirty="0" smtClean="0">
                <a:latin typeface="Calibri" charset="0"/>
              </a:rPr>
              <a:t>The </a:t>
            </a:r>
            <a:r>
              <a:rPr lang="en-US" sz="2800" dirty="0">
                <a:latin typeface="Calibri" charset="0"/>
              </a:rPr>
              <a:t>committee advices the </a:t>
            </a:r>
            <a:r>
              <a:rPr lang="en-US" sz="2800" dirty="0" smtClean="0">
                <a:latin typeface="Calibri" charset="0"/>
              </a:rPr>
              <a:t>Government on </a:t>
            </a:r>
            <a:r>
              <a:rPr lang="en-US" sz="2800" dirty="0">
                <a:latin typeface="Calibri" charset="0"/>
              </a:rPr>
              <a:t>establishing care at various levels.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	</a:t>
            </a:r>
            <a:endParaRPr lang="en-US" sz="2800" dirty="0" smtClean="0">
              <a:latin typeface="Calibri" charset="0"/>
            </a:endParaRPr>
          </a:p>
          <a:p>
            <a:pPr eaLnBrk="1" hangingPunct="1"/>
            <a:r>
              <a:rPr lang="en-US" sz="2800" dirty="0">
                <a:latin typeface="Calibri" charset="0"/>
              </a:rPr>
              <a:t>	</a:t>
            </a:r>
            <a:r>
              <a:rPr lang="en-US" sz="2800" dirty="0" smtClean="0">
                <a:latin typeface="Calibri" charset="0"/>
              </a:rPr>
              <a:t>Pain </a:t>
            </a:r>
            <a:r>
              <a:rPr lang="en-US" sz="2800" dirty="0">
                <a:latin typeface="Calibri" charset="0"/>
              </a:rPr>
              <a:t>and Palliative Clinic in Hospitals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	Auspice Type of Services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	Field Based Activities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	Care for terminally ill patient.</a:t>
            </a:r>
          </a:p>
        </p:txBody>
      </p:sp>
    </p:spTree>
    <p:extLst>
      <p:ext uri="{BB962C8B-B14F-4D97-AF65-F5344CB8AC3E}">
        <p14:creationId xmlns="" xmlns:p14="http://schemas.microsoft.com/office/powerpoint/2010/main" val="29095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42291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14400"/>
            <a:ext cx="42672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381000" y="228600"/>
            <a:ext cx="8229600" cy="4619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PAIN AND PALLIATIVE CARE - </a:t>
            </a:r>
            <a:r>
              <a:rPr lang="en-US" sz="2400" b="1" dirty="0" smtClean="0">
                <a:latin typeface="Calibri" pitchFamily="34" charset="0"/>
              </a:rPr>
              <a:t> under Public Private Partnership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228600" y="3886200"/>
            <a:ext cx="8686800" cy="2862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MO PHC is providing place for NGO. 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Patient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needing drugs like antibiotic etc are provided by PHC.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PHC – Staff Members Trained by NGO 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NGO to provide -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Clinical care services, provide pain </a:t>
            </a:r>
          </a:p>
          <a:p>
            <a:pPr>
              <a:buFont typeface="Wingdings" pitchFamily="2" charset="2"/>
              <a:buChar char="Ø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Home service includes hydration, dressing, enema,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ascites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tapping, maggot removal, pressure sore dressing, management with home made diapers, sponge bath, eye care, oral care were provided by a team of personnel with adopting proper protocol for clinical treatment to give a dignified living in prior to the end.  </a:t>
            </a:r>
          </a:p>
        </p:txBody>
      </p:sp>
    </p:spTree>
    <p:extLst>
      <p:ext uri="{BB962C8B-B14F-4D97-AF65-F5344CB8AC3E}">
        <p14:creationId xmlns="" xmlns:p14="http://schemas.microsoft.com/office/powerpoint/2010/main" val="38188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52400" y="1153954"/>
            <a:ext cx="8763000" cy="53245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The patients treated in home were </a:t>
            </a:r>
          </a:p>
          <a:p>
            <a:pPr indent="457200" algn="just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Elapuram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block 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Tiruvallur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District) – 196 patients, </a:t>
            </a:r>
          </a:p>
          <a:p>
            <a:pPr indent="457200" algn="just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Kancheepuram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block 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Kancheepuram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District) – 296 patients, </a:t>
            </a:r>
          </a:p>
          <a:p>
            <a:pPr indent="457200" algn="just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Koilyanur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Block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Villupuram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District) – 198 patients  </a:t>
            </a:r>
          </a:p>
          <a:p>
            <a:pPr indent="457200" algn="just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Andhanallur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Block 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Trichy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District) – 156 patients</a:t>
            </a:r>
          </a:p>
          <a:p>
            <a:pPr indent="457200" algn="just"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indent="457200" algn="just">
              <a:buFont typeface="Wingdings" pitchFamily="2" charset="2"/>
              <a:buChar char="v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Approximately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6-8 had dignified death in their village in each 	block.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indent="457200" algn="just">
              <a:buFont typeface="Wingdings" pitchFamily="2" charset="2"/>
              <a:buChar char="v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indent="457200" algn="just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PHC provides assistance as and when required by the NGOs. </a:t>
            </a:r>
          </a:p>
          <a:p>
            <a:pPr indent="457200" algn="just">
              <a:buFont typeface="Wingdings" pitchFamily="2" charset="2"/>
              <a:buChar char="v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indent="457200" algn="just" eaLnBrk="0" hangingPunct="0"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457200" algn="just" eaLnBrk="0" hangingPunct="0">
              <a:buFont typeface="Wingdings" pitchFamily="2" charset="2"/>
              <a:buChar char="v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PIP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2013-14 it is proposed to extend it to 100 blocks with Rs.15 lakhs per block</a:t>
            </a:r>
          </a:p>
          <a:p>
            <a:pPr indent="457200" algn="just" eaLnBrk="0" hangingPunct="0">
              <a:buFont typeface="Wingdings" pitchFamily="2" charset="2"/>
              <a:buChar char="v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457200" algn="just" eaLnBrk="0" hangingPunct="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Average Cost is Rs.20 per day per terminally ill patients with 250 patients with varying degree.  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81000" y="228600"/>
            <a:ext cx="8229600" cy="4619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PAIN AND PALLIATIVE CARE – </a:t>
            </a:r>
            <a:r>
              <a:rPr lang="en-US" sz="2400" b="1" dirty="0" smtClean="0">
                <a:latin typeface="Calibri" pitchFamily="34" charset="0"/>
              </a:rPr>
              <a:t>Under PPP 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07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National Tobacco Control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Implemented through STCC under DPH&amp;PM</a:t>
            </a:r>
          </a:p>
          <a:p>
            <a:r>
              <a:rPr lang="en-US" dirty="0" smtClean="0"/>
              <a:t>Monitors through HIs and BHSs</a:t>
            </a:r>
          </a:p>
          <a:p>
            <a:pPr lvl="1"/>
            <a:r>
              <a:rPr lang="en-US" dirty="0" smtClean="0"/>
              <a:t>Prohibition of smoking in the public Places</a:t>
            </a:r>
          </a:p>
          <a:p>
            <a:pPr lvl="1"/>
            <a:r>
              <a:rPr lang="en-US" dirty="0" smtClean="0"/>
              <a:t>Sale around educational institutions</a:t>
            </a:r>
          </a:p>
          <a:p>
            <a:pPr lvl="1"/>
            <a:r>
              <a:rPr lang="en-US" dirty="0" smtClean="0"/>
              <a:t>Sale to the minors</a:t>
            </a:r>
          </a:p>
          <a:p>
            <a:pPr lvl="1"/>
            <a:r>
              <a:rPr lang="en-US" dirty="0" smtClean="0"/>
              <a:t>Prohibition of advertisements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So far 72,902 violations were fined for </a:t>
            </a:r>
            <a:r>
              <a:rPr lang="en-US" dirty="0" err="1" smtClean="0"/>
              <a:t>Rs</a:t>
            </a:r>
            <a:r>
              <a:rPr lang="en-US" dirty="0" smtClean="0"/>
              <a:t> 83.01 lakh in the state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22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 Effects">
    <a: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65000"/>
              <a:shade val="100000"/>
              <a:satMod val="133000"/>
            </a:schemeClr>
          </a:gs>
          <a:gs pos="15000">
            <a:schemeClr val="phClr">
              <a:tint val="50000"/>
              <a:shade val="100000"/>
              <a:satMod val="140000"/>
            </a:schemeClr>
          </a:gs>
          <a:gs pos="100000">
            <a:schemeClr val="phClr">
              <a:tint val="10000"/>
              <a:shade val="100000"/>
              <a:satMod val="13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75000"/>
              <a:satMod val="160000"/>
            </a:schemeClr>
          </a:gs>
          <a:gs pos="62000">
            <a:schemeClr val="phClr">
              <a:tint val="100000"/>
              <a:shade val="100000"/>
              <a:satMod val="125000"/>
            </a:schemeClr>
          </a:gs>
          <a:gs pos="100000">
            <a:schemeClr val="phClr">
              <a:tint val="80000"/>
              <a:shade val="100000"/>
              <a:satMod val="140000"/>
            </a:schemeClr>
          </a:gs>
        </a:gsLst>
        <a:lin ang="16200000" scaled="1"/>
      </a:gradFill>
    </a:fillStyleLst>
    <a:lnStyleLst>
      <a:ln w="12700">
        <a:solidFill>
          <a:schemeClr val="phClr"/>
        </a:solidFill>
        <a:prstDash val="solid"/>
      </a:ln>
      <a:ln w="25400">
        <a:solidFill>
          <a:schemeClr val="phClr"/>
        </a:solidFill>
        <a:prstDash val="solid"/>
      </a:ln>
      <a:ln w="38100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  <a:effectStyle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</a:effectStyleLst>
    <a:bg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40000">
            <a:schemeClr val="phClr">
              <a:tint val="100000"/>
              <a:shade val="70000"/>
              <a:satMod val="145000"/>
            </a:schemeClr>
          </a:gs>
          <a:gs pos="100000">
            <a:schemeClr val="phClr">
              <a:tint val="85000"/>
              <a:shade val="100000"/>
              <a:satMod val="15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30000">
            <a:schemeClr val="phClr">
              <a:tint val="100000"/>
              <a:shade val="65000"/>
              <a:satMod val="155000"/>
            </a:schemeClr>
          </a:gs>
          <a:gs pos="100000">
            <a:schemeClr val="phClr">
              <a:tint val="60000"/>
              <a:shade val="100000"/>
              <a:satMod val="170000"/>
            </a:schemeClr>
          </a:gs>
        </a:gsLst>
        <a:lin ang="16200000" scaled="1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4868</Words>
  <Application>Microsoft Macintosh PowerPoint</Application>
  <PresentationFormat>On-screen Show (4:3)</PresentationFormat>
  <Paragraphs>1245</Paragraphs>
  <Slides>101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Office Theme</vt:lpstr>
      <vt:lpstr>7_TS010073846</vt:lpstr>
      <vt:lpstr>13_TS010073846</vt:lpstr>
      <vt:lpstr>Apex</vt:lpstr>
      <vt:lpstr>Chart</vt:lpstr>
      <vt:lpstr>Integration of NCD with Primary Health Care – Tamil Nadu Experience</vt:lpstr>
      <vt:lpstr> NCDs control program in TN</vt:lpstr>
      <vt:lpstr>How the Project went about implementing the Program ?</vt:lpstr>
      <vt:lpstr>Four Diseases covered</vt:lpstr>
      <vt:lpstr>Slide 5</vt:lpstr>
      <vt:lpstr>Slide 6</vt:lpstr>
      <vt:lpstr>Slide 7</vt:lpstr>
      <vt:lpstr>Slide 8</vt:lpstr>
      <vt:lpstr>Community activities…</vt:lpstr>
      <vt:lpstr>POSTERS &amp; STICKERS</vt:lpstr>
      <vt:lpstr>Slide 11</vt:lpstr>
      <vt:lpstr>IEC- Bus boards…</vt:lpstr>
      <vt:lpstr>IEC- Bus boards…</vt:lpstr>
      <vt:lpstr>Support from TNHSP for IEC Materials and Clinical protocols for all four interventions to PHCs</vt:lpstr>
      <vt:lpstr>IEC Posters</vt:lpstr>
      <vt:lpstr>IEC Posters</vt:lpstr>
      <vt:lpstr>Slide 17</vt:lpstr>
      <vt:lpstr>Slide 18</vt:lpstr>
      <vt:lpstr>Slide 19</vt:lpstr>
      <vt:lpstr>CVD(HT)/DM  Prevention and treatment programme - an overview</vt:lpstr>
      <vt:lpstr>Breast / Cervical Cancer  Screening and treatment programme - an overview</vt:lpstr>
      <vt:lpstr>NCD Online screens with CDSS</vt:lpstr>
      <vt:lpstr>Slide 23</vt:lpstr>
      <vt:lpstr>Slide 24</vt:lpstr>
      <vt:lpstr>Slide 25</vt:lpstr>
      <vt:lpstr>Training Plan</vt:lpstr>
      <vt:lpstr>List of modules under NCD intervention programme</vt:lpstr>
      <vt:lpstr>Slide 28</vt:lpstr>
      <vt:lpstr>Slide 29</vt:lpstr>
      <vt:lpstr>Slide 30</vt:lpstr>
      <vt:lpstr>              Sensitization Program</vt:lpstr>
      <vt:lpstr>State level TOT</vt:lpstr>
      <vt:lpstr>District Level Trainings</vt:lpstr>
      <vt:lpstr>Training on Colposcopy /Cryotherapy Techniques &amp; VIA / VILI Method of Screening</vt:lpstr>
      <vt:lpstr>Training of Officials &amp; Staff of Tamil Nadu  Corporation for Development of Women and Pudhu Vazhvu Project</vt:lpstr>
      <vt:lpstr>District level General NCD training</vt:lpstr>
      <vt:lpstr>District level Skill based training</vt:lpstr>
      <vt:lpstr>District level Online training</vt:lpstr>
      <vt:lpstr>Total staff trained in both Phase I &amp; II districts</vt:lpstr>
      <vt:lpstr>Funding support  to PHCs</vt:lpstr>
      <vt:lpstr>Support to PHCs for Reagents, Equipments &amp; Drugs flow mechanism</vt:lpstr>
      <vt:lpstr> Logistic support for Hypertension and Diabetes Mellitus from THNSP  to PHCs                                                                  </vt:lpstr>
      <vt:lpstr>Logistic Support for VIA / VILI procedure for Cancer cervix from TNHSP to PHC’s</vt:lpstr>
      <vt:lpstr>Logistic Support from TNHSP for chemicals and Consumables for Pathology Lab</vt:lpstr>
      <vt:lpstr>Slide 45</vt:lpstr>
      <vt:lpstr>Slide 46</vt:lpstr>
      <vt:lpstr>Slide 47</vt:lpstr>
      <vt:lpstr>Slide 48</vt:lpstr>
      <vt:lpstr>Manpower support to PHCs and the activities of SNs and VHNs </vt:lpstr>
      <vt:lpstr>Manpower support to PHCs and activities of SNs and VHNs </vt:lpstr>
      <vt:lpstr>Review of the program</vt:lpstr>
      <vt:lpstr>Supervisory visits</vt:lpstr>
      <vt:lpstr>Slide 53</vt:lpstr>
      <vt:lpstr>Slide 54</vt:lpstr>
      <vt:lpstr>Total screened at State and PHCs level for Hypertension from  (July 2012  – May 2013)</vt:lpstr>
      <vt:lpstr>Contribution of PHCs to Hypertension screening during July 2012 – May 2013</vt:lpstr>
      <vt:lpstr>Total screened at State and PHCs level for Diabetes Mellitus from  (July 2012  – May 2013)</vt:lpstr>
      <vt:lpstr>Contribution of PHCs to DM screening during July 2012 – May 2013</vt:lpstr>
      <vt:lpstr>Total screened at State and PHCs level for Cancer Cervix from  (July 2012  – May 2013)</vt:lpstr>
      <vt:lpstr>Contribution of PHCs to Cervical cancer screening during July 2012 – May 2013</vt:lpstr>
      <vt:lpstr>Total screened at State and PHCs level for Cancer Breast from  (July 2012  – May 2013)</vt:lpstr>
      <vt:lpstr>Contribution of PHCs to Breast cancer screening during July 2012 – May 2013</vt:lpstr>
      <vt:lpstr>Performance in 16 Phase I districts (July 2012 to May 2013)</vt:lpstr>
      <vt:lpstr>KEY Challenges</vt:lpstr>
      <vt:lpstr>Initiatives in the pipeline</vt:lpstr>
      <vt:lpstr>Slide 66</vt:lpstr>
      <vt:lpstr>Slide 67</vt:lpstr>
      <vt:lpstr>Slide 68</vt:lpstr>
      <vt:lpstr>Slide 69</vt:lpstr>
      <vt:lpstr>Slide 70</vt:lpstr>
      <vt:lpstr>National Program Control of Blindness NPCB</vt:lpstr>
      <vt:lpstr>Slide 72</vt:lpstr>
      <vt:lpstr>National Program Control of Blindness NPCB</vt:lpstr>
      <vt:lpstr>Slide 74</vt:lpstr>
      <vt:lpstr>Slide 75</vt:lpstr>
      <vt:lpstr>NATIONAL MENTAL HEALTH PROGRAM </vt:lpstr>
      <vt:lpstr>Slide 77</vt:lpstr>
      <vt:lpstr>District Mental Health Program </vt:lpstr>
      <vt:lpstr>District Mental Health Program- continuation </vt:lpstr>
      <vt:lpstr>Slide 80</vt:lpstr>
      <vt:lpstr>Other Activities - Mental Health </vt:lpstr>
      <vt:lpstr>School Mental Health Programme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TN - Dental Clinics conducted during May’13   Every month reviewed performance</vt:lpstr>
      <vt:lpstr>Slide 93</vt:lpstr>
      <vt:lpstr>Slide 94</vt:lpstr>
      <vt:lpstr>Slide 95</vt:lpstr>
      <vt:lpstr>Slide 96</vt:lpstr>
      <vt:lpstr>Slide 97</vt:lpstr>
      <vt:lpstr>Slide 98</vt:lpstr>
      <vt:lpstr>National Tobacco Control Program</vt:lpstr>
      <vt:lpstr>Challenges in NCD Prevention and Control</vt:lpstr>
      <vt:lpstr>Slide 101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 Review meeting with DDHS</dc:title>
  <dc:creator>Acer</dc:creator>
  <cp:lastModifiedBy>TNHSP</cp:lastModifiedBy>
  <cp:revision>201</cp:revision>
  <dcterms:created xsi:type="dcterms:W3CDTF">2006-08-16T00:00:00Z</dcterms:created>
  <dcterms:modified xsi:type="dcterms:W3CDTF">2013-07-02T03:41:16Z</dcterms:modified>
</cp:coreProperties>
</file>