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9" r:id="rId3"/>
    <p:sldId id="260" r:id="rId4"/>
    <p:sldId id="265" r:id="rId5"/>
    <p:sldId id="261" r:id="rId6"/>
    <p:sldId id="262" r:id="rId7"/>
    <p:sldId id="263" r:id="rId8"/>
    <p:sldId id="264" r:id="rId9"/>
    <p:sldId id="258" r:id="rId10"/>
    <p:sldId id="257" r:id="rId11"/>
  </p:sldIdLst>
  <p:sldSz cx="9144000" cy="6858000" type="screen4x3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D52C5A-06FE-43C3-A92A-896FE47055F0}" type="datetimeFigureOut">
              <a:rPr lang="en-US"/>
              <a:pPr/>
              <a:t>6/28/2013</a:t>
            </a:fld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660FB-122B-4D97-B090-C8542484AE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F0D91-C8D1-449E-B7F3-F0BBB59E92E7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CEB20-40B8-47A0-A3D3-7581D3919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F89BE-07E2-46FD-A3FF-87CCE011A633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805A9-A3DF-4D52-8C2F-3333AFCC6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A2C7B-0246-42BA-A6CB-A82AFBFDA366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C2393-E1EA-4995-91C4-C44FADAC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4D83C-B20B-4B24-89E7-99C3FB1C9976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C4B37-6FE8-4879-A3E9-46FB76BAB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6B49E-2A4F-4CAA-843C-D1DE6DA75F59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3425-FA18-4D62-ADC0-9F7685830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F71F9-F3FE-4BD5-BF22-704A7E9F027A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0F206-5D9B-42DB-9976-97BBA2E66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ADE6-6DB8-4B77-B978-3FFBB0B890BE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F721C-DF2F-4816-BB13-78FAF26CB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AF31-B00E-456D-9BD0-FC1147454193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E8D24-F550-4955-B0A9-D7EB58710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7906-720B-4BC1-B8A0-A2D93052DD9D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DA2C-2B0F-4491-87ED-491ADB956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99397-7885-42E8-A5C5-4028409928B6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CD49F-B106-4134-8861-CBB66998D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2C07B-F61D-485A-AF58-C645D41AF888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4CA24-6AE7-4D4E-82B2-0898C4F0F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9AD1B6-48DC-4E65-A9D7-2E2570DA12E7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BD2419-2382-495F-9BEB-BB9B4A9B9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47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Decentralized Programmatic Management of Drug Resistant TB</a:t>
            </a:r>
            <a:br>
              <a:rPr lang="en-IN" dirty="0" smtClean="0"/>
            </a:br>
            <a:r>
              <a:rPr lang="en-IN" sz="3600" dirty="0" smtClean="0"/>
              <a:t>Kerala Experiences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IN" smtClean="0"/>
              <a:t>Conclusion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N" sz="3000" smtClean="0"/>
              <a:t>Centralized management of MDRTB was associated with loss of patients to treatment and also in delay in starting treatment. </a:t>
            </a:r>
          </a:p>
          <a:p>
            <a:pPr eaLnBrk="1" hangingPunct="1">
              <a:lnSpc>
                <a:spcPct val="90000"/>
              </a:lnSpc>
            </a:pPr>
            <a:r>
              <a:rPr lang="en-IN" sz="3000" smtClean="0"/>
              <a:t>After decentralization, patients were not lost and delay in starting treatment was reduced by 27%. </a:t>
            </a:r>
          </a:p>
          <a:p>
            <a:pPr eaLnBrk="1" hangingPunct="1">
              <a:lnSpc>
                <a:spcPct val="90000"/>
              </a:lnSpc>
            </a:pPr>
            <a:r>
              <a:rPr lang="en-IN" sz="3000" smtClean="0"/>
              <a:t>Hospitalization during first week of treatment did not contribute to detection of ADR. </a:t>
            </a:r>
          </a:p>
          <a:p>
            <a:pPr eaLnBrk="1" hangingPunct="1">
              <a:lnSpc>
                <a:spcPct val="90000"/>
              </a:lnSpc>
            </a:pPr>
            <a:r>
              <a:rPr lang="en-IN" sz="3000" smtClean="0"/>
              <a:t>Patients may be initiated on ambulatory treatment avoiding hospitalization to observe for ADR. </a:t>
            </a:r>
          </a:p>
          <a:p>
            <a:pPr eaLnBrk="1" hangingPunct="1">
              <a:lnSpc>
                <a:spcPct val="90000"/>
              </a:lnSpc>
            </a:pPr>
            <a:r>
              <a:rPr lang="en-IN" sz="3000" smtClean="0"/>
              <a:t>This may prevent loss of earning by the patients and attendants and incurring cost by the program for supporting their travel.</a:t>
            </a:r>
          </a:p>
          <a:p>
            <a:pPr eaLnBrk="1" hangingPunct="1">
              <a:lnSpc>
                <a:spcPct val="90000"/>
              </a:lnSpc>
            </a:pPr>
            <a:endParaRPr lang="en-IN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IN" smtClean="0"/>
              <a:t>Background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IN" sz="3000" smtClean="0"/>
              <a:t>Multi Drug Resistant TB (MDRTB) patients are  conventionally initiated on second line anti-TB treatment in the state level tertiary care centres (DRTB centres).</a:t>
            </a:r>
          </a:p>
          <a:p>
            <a:pPr eaLnBrk="1" hangingPunct="1">
              <a:lnSpc>
                <a:spcPct val="80000"/>
              </a:lnSpc>
            </a:pPr>
            <a:r>
              <a:rPr lang="en-IN" sz="3000" smtClean="0"/>
              <a:t>Pre-treatment lab investigations and clinical evaluation have to be done in the DRTB centre in this model.</a:t>
            </a:r>
          </a:p>
          <a:p>
            <a:pPr eaLnBrk="1" hangingPunct="1">
              <a:lnSpc>
                <a:spcPct val="80000"/>
              </a:lnSpc>
            </a:pPr>
            <a:r>
              <a:rPr lang="en-IN" sz="3000" smtClean="0"/>
              <a:t>They are then kept in the wards for a week to monitor for adverse drug reactions (ADR). </a:t>
            </a:r>
          </a:p>
          <a:p>
            <a:pPr eaLnBrk="1" hangingPunct="1">
              <a:lnSpc>
                <a:spcPct val="80000"/>
              </a:lnSpc>
            </a:pPr>
            <a:r>
              <a:rPr lang="en-IN" sz="3000" smtClean="0"/>
              <a:t>Domiciliary treatment under supervision follows for the entire treatment duration of 24 to 27 months. </a:t>
            </a:r>
          </a:p>
          <a:p>
            <a:pPr eaLnBrk="1" hangingPunct="1">
              <a:lnSpc>
                <a:spcPct val="80000"/>
              </a:lnSpc>
            </a:pPr>
            <a:r>
              <a:rPr lang="en-IN" sz="3000" smtClean="0"/>
              <a:t>Patients unwilling or unable to travel to DRTB centres may be lost to treatment or the treatment may be delayed in centralized model.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4"/>
          <p:cNvSpPr>
            <a:spLocks noGrp="1"/>
          </p:cNvSpPr>
          <p:nvPr>
            <p:ph type="body" idx="1"/>
          </p:nvPr>
        </p:nvSpPr>
        <p:spPr>
          <a:xfrm>
            <a:off x="0" y="609600"/>
            <a:ext cx="4497388" cy="639763"/>
          </a:xfrm>
          <a:solidFill>
            <a:srgbClr val="92D050"/>
          </a:solidFill>
        </p:spPr>
        <p:txBody>
          <a:bodyPr/>
          <a:lstStyle/>
          <a:p>
            <a:pPr algn="ctr" eaLnBrk="1" hangingPunct="1"/>
            <a:r>
              <a:rPr lang="en-IN" sz="2800" i="1" smtClean="0"/>
              <a:t>Advantages</a:t>
            </a:r>
          </a:p>
        </p:txBody>
      </p:sp>
      <p:sp>
        <p:nvSpPr>
          <p:cNvPr id="15362" name="Content Placeholder 5"/>
          <p:cNvSpPr>
            <a:spLocks noGrp="1"/>
          </p:cNvSpPr>
          <p:nvPr>
            <p:ph sz="half" idx="2"/>
          </p:nvPr>
        </p:nvSpPr>
        <p:spPr>
          <a:xfrm>
            <a:off x="0" y="1295400"/>
            <a:ext cx="4497388" cy="5562600"/>
          </a:xfrm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en-IN" smtClean="0"/>
              <a:t>Availability of all investigations under one roof</a:t>
            </a:r>
          </a:p>
          <a:p>
            <a:pPr eaLnBrk="1" hangingPunct="1"/>
            <a:r>
              <a:rPr lang="en-IN" smtClean="0"/>
              <a:t>Multidisciplinary specialist care</a:t>
            </a:r>
          </a:p>
          <a:p>
            <a:pPr eaLnBrk="1" hangingPunct="1"/>
            <a:r>
              <a:rPr lang="en-IN" smtClean="0"/>
              <a:t>High standard nursing care </a:t>
            </a:r>
          </a:p>
          <a:p>
            <a:pPr eaLnBrk="1" hangingPunct="1"/>
            <a:r>
              <a:rPr lang="en-IN" smtClean="0"/>
              <a:t>Standardized management of co-morbidities</a:t>
            </a:r>
          </a:p>
          <a:p>
            <a:pPr eaLnBrk="1" hangingPunct="1"/>
            <a:r>
              <a:rPr lang="en-IN" smtClean="0"/>
              <a:t>Standardized airborne infection control practices</a:t>
            </a:r>
          </a:p>
          <a:p>
            <a:pPr eaLnBrk="1" hangingPunct="1"/>
            <a:r>
              <a:rPr lang="en-IN" smtClean="0"/>
              <a:t>Availability of ancillary drugs, nutritional support etc. </a:t>
            </a:r>
          </a:p>
          <a:p>
            <a:pPr eaLnBrk="1" hangingPunct="1"/>
            <a:r>
              <a:rPr lang="en-IN" smtClean="0"/>
              <a:t>Patient group interactions</a:t>
            </a:r>
          </a:p>
          <a:p>
            <a:pPr eaLnBrk="1" hangingPunct="1"/>
            <a:r>
              <a:rPr lang="en-IN" smtClean="0"/>
              <a:t>Availability of more HR</a:t>
            </a:r>
          </a:p>
          <a:p>
            <a:pPr eaLnBrk="1" hangingPunct="1"/>
            <a:endParaRPr lang="en-IN" smtClean="0"/>
          </a:p>
        </p:txBody>
      </p:sp>
      <p:sp>
        <p:nvSpPr>
          <p:cNvPr id="15363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495800" y="609600"/>
            <a:ext cx="4648200" cy="639763"/>
          </a:xfrm>
          <a:solidFill>
            <a:srgbClr val="0070C0"/>
          </a:solidFill>
        </p:spPr>
        <p:txBody>
          <a:bodyPr/>
          <a:lstStyle/>
          <a:p>
            <a:pPr algn="ctr" eaLnBrk="1" hangingPunct="1"/>
            <a:r>
              <a:rPr lang="en-IN" sz="2800" i="1" smtClean="0">
                <a:solidFill>
                  <a:schemeClr val="bg1"/>
                </a:solidFill>
              </a:rPr>
              <a:t>Disadvantages</a:t>
            </a:r>
          </a:p>
        </p:txBody>
      </p:sp>
      <p:sp>
        <p:nvSpPr>
          <p:cNvPr id="15364" name="Content Placeholder 7"/>
          <p:cNvSpPr>
            <a:spLocks noGrp="1"/>
          </p:cNvSpPr>
          <p:nvPr>
            <p:ph sz="quarter" idx="4"/>
          </p:nvPr>
        </p:nvSpPr>
        <p:spPr>
          <a:xfrm>
            <a:off x="4495800" y="1295400"/>
            <a:ext cx="4648200" cy="5562600"/>
          </a:xfrm>
          <a:solidFill>
            <a:srgbClr val="0070C0"/>
          </a:solidFill>
        </p:spPr>
        <p:txBody>
          <a:bodyPr/>
          <a:lstStyle/>
          <a:p>
            <a:pPr eaLnBrk="1" hangingPunct="1"/>
            <a:r>
              <a:rPr lang="en-IN" smtClean="0">
                <a:solidFill>
                  <a:schemeClr val="bg1"/>
                </a:solidFill>
              </a:rPr>
              <a:t>Patient and relatives travel long distances- </a:t>
            </a:r>
          </a:p>
          <a:p>
            <a:pPr lvl="1" eaLnBrk="1" hangingPunct="1"/>
            <a:r>
              <a:rPr lang="en-IN" smtClean="0">
                <a:solidFill>
                  <a:schemeClr val="bg1"/>
                </a:solidFill>
              </a:rPr>
              <a:t>More morbidity</a:t>
            </a:r>
          </a:p>
          <a:p>
            <a:pPr lvl="1" eaLnBrk="1" hangingPunct="1"/>
            <a:r>
              <a:rPr lang="en-IN" smtClean="0">
                <a:solidFill>
                  <a:schemeClr val="bg1"/>
                </a:solidFill>
              </a:rPr>
              <a:t>air sharing during long public conveyance</a:t>
            </a:r>
          </a:p>
          <a:p>
            <a:pPr eaLnBrk="1" hangingPunct="1"/>
            <a:r>
              <a:rPr lang="en-IN" smtClean="0">
                <a:solidFill>
                  <a:schemeClr val="bg1"/>
                </a:solidFill>
              </a:rPr>
              <a:t>Over crowding of indoors- </a:t>
            </a:r>
          </a:p>
          <a:p>
            <a:pPr lvl="1" eaLnBrk="1" hangingPunct="1"/>
            <a:r>
              <a:rPr lang="en-IN" smtClean="0">
                <a:solidFill>
                  <a:schemeClr val="bg1"/>
                </a:solidFill>
              </a:rPr>
              <a:t>airborne infection issues</a:t>
            </a:r>
          </a:p>
          <a:p>
            <a:pPr lvl="1" eaLnBrk="1" hangingPunct="1"/>
            <a:r>
              <a:rPr lang="en-IN" smtClean="0">
                <a:solidFill>
                  <a:schemeClr val="bg1"/>
                </a:solidFill>
              </a:rPr>
              <a:t>patient waiting for admission resulting in delay in treatment</a:t>
            </a:r>
          </a:p>
          <a:p>
            <a:pPr eaLnBrk="1" hangingPunct="1"/>
            <a:r>
              <a:rPr lang="en-IN" smtClean="0">
                <a:solidFill>
                  <a:schemeClr val="bg1"/>
                </a:solidFill>
              </a:rPr>
              <a:t>Cost of travel incurred</a:t>
            </a:r>
          </a:p>
          <a:p>
            <a:pPr eaLnBrk="1" hangingPunct="1"/>
            <a:r>
              <a:rPr lang="en-IN" smtClean="0">
                <a:solidFill>
                  <a:schemeClr val="bg1"/>
                </a:solidFill>
              </a:rPr>
              <a:t>Loss of wages by relatives/patient</a:t>
            </a:r>
          </a:p>
          <a:p>
            <a:pPr eaLnBrk="1" hangingPunct="1"/>
            <a:endParaRPr lang="en-IN" smtClean="0">
              <a:solidFill>
                <a:schemeClr val="bg1"/>
              </a:solidFill>
            </a:endParaRPr>
          </a:p>
          <a:p>
            <a:pPr eaLnBrk="1" hangingPunct="1"/>
            <a:endParaRPr lang="en-IN" smtClean="0">
              <a:solidFill>
                <a:schemeClr val="bg1"/>
              </a:solidFill>
            </a:endParaRPr>
          </a:p>
          <a:p>
            <a:pPr eaLnBrk="1" hangingPunct="1"/>
            <a:endParaRPr lang="en-IN" smtClean="0"/>
          </a:p>
          <a:p>
            <a:pPr eaLnBrk="1" hangingPunct="1"/>
            <a:endParaRPr lang="en-IN" smtClean="0"/>
          </a:p>
          <a:p>
            <a:pPr eaLnBrk="1" hangingPunct="1"/>
            <a:endParaRPr lang="en-IN" smtClean="0"/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17463" y="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IN" sz="3600" b="1">
                <a:latin typeface="Calibri" pitchFamily="34" charset="0"/>
              </a:rPr>
              <a:t>Centralized management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pPr eaLnBrk="1" hangingPunct="1"/>
            <a:r>
              <a:rPr lang="en-IN" sz="3600" smtClean="0"/>
              <a:t>Kerala has tried to develop a decentralized model for MDRTB management preserving the advantages and reducing the disadvantages of centralized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IN" smtClean="0"/>
              <a:t>Kerala- steps for decentralization</a:t>
            </a:r>
          </a:p>
        </p:txBody>
      </p:sp>
      <p:sp>
        <p:nvSpPr>
          <p:cNvPr id="17410" name="Content Placeholder 7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IN" smtClean="0"/>
              <a:t>Step 1- Decentralization of pre-treatment lab investigations</a:t>
            </a:r>
          </a:p>
          <a:p>
            <a:pPr lvl="1" eaLnBrk="1" hangingPunct="1"/>
            <a:r>
              <a:rPr lang="en-IN" smtClean="0"/>
              <a:t>Stock taking of public lab facilities.</a:t>
            </a:r>
          </a:p>
          <a:p>
            <a:pPr lvl="1" eaLnBrk="1" hangingPunct="1"/>
            <a:r>
              <a:rPr lang="en-IN" smtClean="0"/>
              <a:t>Gone for free lab investigation for MDRTB patients.</a:t>
            </a:r>
          </a:p>
          <a:p>
            <a:pPr lvl="1" eaLnBrk="1" hangingPunct="1"/>
            <a:r>
              <a:rPr lang="en-IN" smtClean="0"/>
              <a:t>Reimbursement for investigations, not available in public sector labs.</a:t>
            </a:r>
          </a:p>
          <a:p>
            <a:pPr lvl="1" eaLnBrk="1" hangingPunct="1"/>
            <a:r>
              <a:rPr lang="en-IN" smtClean="0"/>
              <a:t>Patients were sent to DRTB centres with lab reports.</a:t>
            </a:r>
          </a:p>
          <a:p>
            <a:pPr lvl="1" eaLnBrk="1" hangingPunct="1">
              <a:buFont typeface="Arial" charset="0"/>
              <a:buNone/>
            </a:pPr>
            <a:endParaRPr lang="en-IN" smtClean="0"/>
          </a:p>
          <a:p>
            <a:pPr lvl="1" eaLnBrk="1" hangingPunct="1">
              <a:buFont typeface="Arial" charset="0"/>
              <a:buNone/>
            </a:pPr>
            <a:r>
              <a:rPr lang="en-IN" smtClean="0"/>
              <a:t>This step has reduced indoor stay by 3 to 4 days</a:t>
            </a:r>
          </a:p>
          <a:p>
            <a:pPr lvl="1" eaLnBrk="1" hangingPunct="1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IN" smtClean="0"/>
              <a:t>Kerala- steps for decentralization [2]</a:t>
            </a:r>
          </a:p>
        </p:txBody>
      </p:sp>
      <p:sp>
        <p:nvSpPr>
          <p:cNvPr id="18434" name="Content Placeholder 7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IN" smtClean="0"/>
              <a:t>Step 2- Decentralization of screening for adverse drug reactions (ADR) during treatment</a:t>
            </a:r>
          </a:p>
          <a:p>
            <a:pPr lvl="1" eaLnBrk="1" hangingPunct="1"/>
            <a:r>
              <a:rPr lang="en-IN" sz="2400" smtClean="0"/>
              <a:t>Posting one chest specialist in each DTC under specialty cadre and imparting PMDT training. </a:t>
            </a:r>
          </a:p>
          <a:p>
            <a:pPr lvl="1" eaLnBrk="1" hangingPunct="1"/>
            <a:r>
              <a:rPr lang="en-IN" sz="2400" smtClean="0"/>
              <a:t>Forming a panel of specialists in each district level hospital (District DRTB panel) and imparting PMDT training under necessary orders.</a:t>
            </a:r>
          </a:p>
          <a:p>
            <a:pPr lvl="1" eaLnBrk="1" hangingPunct="1"/>
            <a:r>
              <a:rPr lang="en-IN" sz="2400" smtClean="0"/>
              <a:t>The panel screens each MDRTB patient monthly, manages minor ADR in the district hospital and refers patients with major ADR to DRTB centre</a:t>
            </a:r>
          </a:p>
          <a:p>
            <a:pPr lvl="1" eaLnBrk="1" hangingPunct="1">
              <a:buFont typeface="Arial" charset="0"/>
              <a:buNone/>
            </a:pPr>
            <a:r>
              <a:rPr lang="en-IN" smtClean="0"/>
              <a:t>The step has helped in early identification of ADR and unnecessary travel to DRTB centre for minor ADR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IN" smtClean="0"/>
              <a:t>Kerala- steps for decentralization [3]</a:t>
            </a:r>
          </a:p>
        </p:txBody>
      </p:sp>
      <p:sp>
        <p:nvSpPr>
          <p:cNvPr id="19458" name="Content Placeholder 7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/>
            <a:r>
              <a:rPr lang="en-IN" smtClean="0"/>
              <a:t>Step 3- Developing indoor facilities with AIC guideline</a:t>
            </a:r>
          </a:p>
          <a:p>
            <a:pPr eaLnBrk="1" hangingPunct="1">
              <a:buFont typeface="Arial" charset="0"/>
              <a:buNone/>
            </a:pPr>
            <a:endParaRPr lang="en-IN" smtClean="0"/>
          </a:p>
          <a:p>
            <a:pPr lvl="1" eaLnBrk="1" hangingPunct="1"/>
            <a:r>
              <a:rPr lang="en-IN" smtClean="0"/>
              <a:t>In patient facility to admit at least 2 male and 2 female patients were identified in each district hospital.</a:t>
            </a:r>
          </a:p>
          <a:p>
            <a:pPr lvl="1" eaLnBrk="1" hangingPunct="1"/>
            <a:r>
              <a:rPr lang="en-IN" smtClean="0"/>
              <a:t>Patients with diagnosed ADR were managed in the wards with concurrence of DRTB centre.</a:t>
            </a:r>
          </a:p>
          <a:p>
            <a:pPr lvl="1" eaLnBrk="1" hangingPunct="1">
              <a:buFont typeface="Arial" charset="0"/>
              <a:buNone/>
            </a:pPr>
            <a:endParaRPr lang="en-IN" smtClean="0"/>
          </a:p>
          <a:p>
            <a:pPr lvl="1" eaLnBrk="1" hangingPunct="1">
              <a:buFont typeface="Arial" charset="0"/>
              <a:buNone/>
            </a:pPr>
            <a:r>
              <a:rPr lang="en-IN" smtClean="0"/>
              <a:t>This step saved delay in management of major ADR.</a:t>
            </a:r>
          </a:p>
          <a:p>
            <a:pPr lvl="1" eaLnBrk="1" hangingPunct="1"/>
            <a:endParaRPr lang="en-IN" smtClean="0"/>
          </a:p>
          <a:p>
            <a:pPr lvl="1" eaLnBrk="1" hangingPunct="1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IN" smtClean="0"/>
              <a:t>Kerala- steps for decentralization[4]</a:t>
            </a:r>
          </a:p>
        </p:txBody>
      </p:sp>
      <p:sp>
        <p:nvSpPr>
          <p:cNvPr id="20482" name="Content Placeholder 7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/>
            <a:r>
              <a:rPr lang="en-IN" smtClean="0"/>
              <a:t>Step 4- Decentralized initiation of treatment</a:t>
            </a:r>
          </a:p>
          <a:p>
            <a:pPr eaLnBrk="1" hangingPunct="1"/>
            <a:endParaRPr lang="en-IN" smtClean="0"/>
          </a:p>
          <a:p>
            <a:pPr lvl="1" eaLnBrk="1" hangingPunct="1"/>
            <a:r>
              <a:rPr lang="en-IN" smtClean="0"/>
              <a:t>Once the districts were strengthened with adequate HR, training, in patient wards, the DRTB centre permitted districts to initiate treatment without referring patients to DRTB centre.</a:t>
            </a:r>
          </a:p>
          <a:p>
            <a:pPr lvl="1" eaLnBrk="1" hangingPunct="1">
              <a:buFont typeface="Arial" charset="0"/>
              <a:buNone/>
            </a:pPr>
            <a:endParaRPr lang="en-IN" smtClean="0"/>
          </a:p>
          <a:p>
            <a:pPr lvl="1" eaLnBrk="1" hangingPunct="1">
              <a:buFont typeface="Arial" charset="0"/>
              <a:buNone/>
            </a:pPr>
            <a:r>
              <a:rPr lang="en-IN" smtClean="0"/>
              <a:t>This step was final stroke in decentralization of PMDT services.</a:t>
            </a:r>
          </a:p>
          <a:p>
            <a:pPr lvl="1" eaLnBrk="1" hangingPunct="1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IN" smtClean="0"/>
              <a:t>Early outcomes of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/>
              <a:t>During 9 months prior to decentralization, 108 (93%) of the 115 MDRTB patients diagnosed were put on treatment with a mean delay of 26 days (range 9 to 90). </a:t>
            </a:r>
            <a:endParaRPr lang="en-I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/>
              <a:t>During </a:t>
            </a:r>
            <a:r>
              <a:rPr lang="en-IN" dirty="0"/>
              <a:t>subsequent 9 months of decentralized management, 68 (100%) were put on treatment with a mean delay of 19 days (range 7 to 40). </a:t>
            </a:r>
            <a:endParaRPr lang="en-I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/>
              <a:t>Actual </a:t>
            </a:r>
            <a:r>
              <a:rPr lang="en-IN" dirty="0"/>
              <a:t>distance travelled by the patient for starting treatment and the travel cost reimbursed by </a:t>
            </a:r>
            <a:r>
              <a:rPr lang="en-IN" dirty="0" smtClean="0"/>
              <a:t>RNTCP </a:t>
            </a:r>
            <a:r>
              <a:rPr lang="en-IN" dirty="0"/>
              <a:t>were reduced by 77% of the estimated figures.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/>
              <a:t>No ADR was reported during first week of treatment in either model.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629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Decentralized Programmatic Management of Drug Resistant TB Kerala Experiences</vt:lpstr>
      <vt:lpstr>Background</vt:lpstr>
      <vt:lpstr>Slide 3</vt:lpstr>
      <vt:lpstr>Kerala has tried to develop a decentralized model for MDRTB management preserving the advantages and reducing the disadvantages of centralized model</vt:lpstr>
      <vt:lpstr>Kerala- steps for decentralization</vt:lpstr>
      <vt:lpstr>Kerala- steps for decentralization [2]</vt:lpstr>
      <vt:lpstr>Kerala- steps for decentralization [3]</vt:lpstr>
      <vt:lpstr>Kerala- steps for decentralization[4]</vt:lpstr>
      <vt:lpstr>Early outcomes of intervention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Programmatic Management of Drug Resistant TB Kerala Experiences</dc:title>
  <dc:creator>RNTCP CONSULTANTS</dc:creator>
  <cp:lastModifiedBy>T B Officer</cp:lastModifiedBy>
  <cp:revision>23</cp:revision>
  <dcterms:created xsi:type="dcterms:W3CDTF">2006-08-16T00:00:00Z</dcterms:created>
  <dcterms:modified xsi:type="dcterms:W3CDTF">2013-06-28T10:17:11Z</dcterms:modified>
</cp:coreProperties>
</file>