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8" r:id="rId10"/>
    <p:sldId id="271" r:id="rId11"/>
    <p:sldId id="269" r:id="rId12"/>
    <p:sldId id="270" r:id="rId13"/>
    <p:sldId id="272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18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31995540691194"/>
          <c:y val="3.969754253308129E-2"/>
          <c:w val="0.8550724637681163"/>
          <c:h val="0.858223062381852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Sheet1!$A$2:$A$6</c:f>
              <c:strCache>
                <c:ptCount val="5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242021</c:v>
                </c:pt>
                <c:pt idx="1">
                  <c:v>568430</c:v>
                </c:pt>
                <c:pt idx="2">
                  <c:v>795160</c:v>
                </c:pt>
                <c:pt idx="3">
                  <c:v>784795</c:v>
                </c:pt>
                <c:pt idx="4">
                  <c:v>1012366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992320"/>
        <c:axId val="82256256"/>
      </c:barChart>
      <c:catAx>
        <c:axId val="8199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256256"/>
        <c:crosses val="autoZero"/>
        <c:auto val="1"/>
        <c:lblAlgn val="ctr"/>
        <c:lblOffset val="100"/>
        <c:noMultiLvlLbl val="0"/>
      </c:catAx>
      <c:valAx>
        <c:axId val="82256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992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No of ANCs detected HIV+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Sheet1!$B$3:$B$6</c:f>
              <c:strCache>
                <c:ptCount val="4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3549</c:v>
                </c:pt>
                <c:pt idx="1">
                  <c:v>2951</c:v>
                </c:pt>
                <c:pt idx="2">
                  <c:v>2604</c:v>
                </c:pt>
                <c:pt idx="3">
                  <c:v>2377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354560"/>
        <c:axId val="65274240"/>
        <c:axId val="0"/>
      </c:bar3DChart>
      <c:catAx>
        <c:axId val="64354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5274240"/>
        <c:crosses val="autoZero"/>
        <c:auto val="1"/>
        <c:lblAlgn val="ctr"/>
        <c:lblOffset val="100"/>
        <c:noMultiLvlLbl val="0"/>
      </c:catAx>
      <c:valAx>
        <c:axId val="652742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Nos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4354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No of CD4 tested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Sheet1!$B$3:$B$6</c:f>
              <c:strCache>
                <c:ptCount val="4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</c:strCache>
            </c:strRef>
          </c:cat>
          <c:val>
            <c:numRef>
              <c:f>Sheet1!$D$3:$D$6</c:f>
              <c:numCache>
                <c:formatCode>General</c:formatCode>
                <c:ptCount val="4"/>
                <c:pt idx="0">
                  <c:v>1758</c:v>
                </c:pt>
                <c:pt idx="1">
                  <c:v>1718</c:v>
                </c:pt>
                <c:pt idx="2">
                  <c:v>1921</c:v>
                </c:pt>
                <c:pt idx="3">
                  <c:v>2246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5308160"/>
        <c:axId val="65310080"/>
        <c:axId val="0"/>
      </c:bar3DChart>
      <c:catAx>
        <c:axId val="653081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5310080"/>
        <c:crosses val="autoZero"/>
        <c:auto val="1"/>
        <c:lblAlgn val="ctr"/>
        <c:lblOffset val="100"/>
        <c:noMultiLvlLbl val="0"/>
      </c:catAx>
      <c:valAx>
        <c:axId val="653100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Nos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5308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Sheet1!$E$2</c:f>
              <c:strCache>
                <c:ptCount val="1"/>
                <c:pt idx="0">
                  <c:v>No of ANCs eligible for ART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Sheet1!$B$3:$B$6</c:f>
              <c:strCache>
                <c:ptCount val="4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</c:strCache>
            </c:strRef>
          </c:cat>
          <c:val>
            <c:numRef>
              <c:f>Sheet1!$E$3:$E$6</c:f>
              <c:numCache>
                <c:formatCode>General</c:formatCode>
                <c:ptCount val="4"/>
                <c:pt idx="0">
                  <c:v>535</c:v>
                </c:pt>
                <c:pt idx="1">
                  <c:v>710</c:v>
                </c:pt>
                <c:pt idx="2">
                  <c:v>693</c:v>
                </c:pt>
                <c:pt idx="3">
                  <c:v>731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5213184"/>
        <c:axId val="65215104"/>
        <c:axId val="0"/>
      </c:bar3DChart>
      <c:catAx>
        <c:axId val="65213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5215104"/>
        <c:crosses val="autoZero"/>
        <c:auto val="1"/>
        <c:lblAlgn val="ctr"/>
        <c:lblOffset val="100"/>
        <c:noMultiLvlLbl val="0"/>
      </c:catAx>
      <c:valAx>
        <c:axId val="652151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NOS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5213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Sheet1!$F$2</c:f>
              <c:strCache>
                <c:ptCount val="1"/>
                <c:pt idx="0">
                  <c:v>No of ANCs intiated ART Treatment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Sheet1!$B$3:$B$6</c:f>
              <c:strCache>
                <c:ptCount val="4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</c:strCache>
            </c:strRef>
          </c:cat>
          <c:val>
            <c:numRef>
              <c:f>Sheet1!$F$3:$F$6</c:f>
              <c:numCache>
                <c:formatCode>General</c:formatCode>
                <c:ptCount val="4"/>
                <c:pt idx="0">
                  <c:v>355</c:v>
                </c:pt>
                <c:pt idx="1">
                  <c:v>517</c:v>
                </c:pt>
                <c:pt idx="2">
                  <c:v>461</c:v>
                </c:pt>
                <c:pt idx="3">
                  <c:v>661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5257472"/>
        <c:axId val="65259392"/>
        <c:axId val="0"/>
      </c:bar3DChart>
      <c:catAx>
        <c:axId val="65257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5259392"/>
        <c:crosses val="autoZero"/>
        <c:auto val="1"/>
        <c:lblAlgn val="ctr"/>
        <c:lblOffset val="100"/>
        <c:noMultiLvlLbl val="0"/>
      </c:catAx>
      <c:valAx>
        <c:axId val="652593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NOS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5257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PERCENTAGE OF NO OF ANCs INTITIATED ART TREATMENT AGAINST ANCs ELIGIBLE  FOR ART 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Sheet1!$G$2</c:f>
              <c:strCache>
                <c:ptCount val="1"/>
                <c:pt idx="0">
                  <c:v>PERCENTAGE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Sheet1!$B$3:$B$6</c:f>
              <c:strCache>
                <c:ptCount val="4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</c:strCache>
            </c:strRef>
          </c:cat>
          <c:val>
            <c:numRef>
              <c:f>Sheet1!$G$3:$G$6</c:f>
              <c:numCache>
                <c:formatCode>0.00</c:formatCode>
                <c:ptCount val="4"/>
                <c:pt idx="0">
                  <c:v>66.355140186915889</c:v>
                </c:pt>
                <c:pt idx="1">
                  <c:v>72.816901408450704</c:v>
                </c:pt>
                <c:pt idx="2">
                  <c:v>66.522366522366525</c:v>
                </c:pt>
                <c:pt idx="3">
                  <c:v>90.424076607387136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1520128"/>
        <c:axId val="75924608"/>
        <c:axId val="0"/>
      </c:bar3DChart>
      <c:catAx>
        <c:axId val="415201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75924608"/>
        <c:crosses val="autoZero"/>
        <c:auto val="1"/>
        <c:lblAlgn val="ctr"/>
        <c:lblOffset val="100"/>
        <c:noMultiLvlLbl val="0"/>
      </c:catAx>
      <c:valAx>
        <c:axId val="75924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PERCENTAGE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1520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0.15179</cdr:x>
      <cdr:y>0.33333</cdr:y>
    </cdr:from>
    <cdr:to>
      <cdr:x>0.32353</cdr:x>
      <cdr:y>0.4697</cdr:y>
    </cdr:to>
    <cdr:sp macro="" textlink="">
      <cdr:nvSpPr>
        <cdr:cNvPr id="4" name="Rectangular Callout 3"/>
        <cdr:cNvSpPr/>
      </cdr:nvSpPr>
      <cdr:spPr>
        <a:xfrm xmlns:a="http://schemas.openxmlformats.org/drawingml/2006/main">
          <a:off x="1310858" y="1710250"/>
          <a:ext cx="1483142" cy="699687"/>
        </a:xfrm>
        <a:prstGeom xmlns:a="http://schemas.openxmlformats.org/drawingml/2006/main" prst="wedgeRectCallout">
          <a:avLst>
            <a:gd name="adj1" fmla="val 55462"/>
            <a:gd name="adj2" fmla="val 200500"/>
          </a:avLst>
        </a:prstGeom>
        <a:solidFill xmlns:a="http://schemas.openxmlformats.org/drawingml/2006/main">
          <a:schemeClr val="accent3">
            <a:lumMod val="40000"/>
            <a:lumOff val="60000"/>
          </a:schemeClr>
        </a:solidFill>
        <a:ln xmlns:a="http://schemas.openxmlformats.org/drawingml/2006/main">
          <a:solidFill>
            <a:schemeClr val="accent3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200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Integration  commenced on 19/05/2008</a:t>
          </a:r>
          <a:endParaRPr lang="en-US" sz="1200" b="1" dirty="0">
            <a:ln w="1905"/>
            <a:solidFill>
              <a:schemeClr val="tx1"/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7/3/2013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2286000"/>
            <a:ext cx="7924800" cy="280076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912813" eaLnBrk="1" hangingPunct="1">
              <a:buFont typeface="Arial" charset="0"/>
              <a:buNone/>
              <a:defRPr/>
            </a:pPr>
            <a:r>
              <a:rPr lang="en-US" sz="44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</a:rPr>
              <a:t>Integrating HIV control with Ante -Natal care for </a:t>
            </a:r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</a:rPr>
              <a:t>better</a:t>
            </a:r>
          </a:p>
          <a:p>
            <a:pPr algn="ctr" defTabSz="912813" eaLnBrk="1" hangingPunct="1">
              <a:buFont typeface="Arial" charset="0"/>
              <a:buNone/>
              <a:defRPr/>
            </a:pPr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</a:rPr>
              <a:t>PPTCT </a:t>
            </a:r>
            <a:r>
              <a:rPr lang="en-US" sz="44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</a:rPr>
              <a:t>in Karnataka </a:t>
            </a:r>
          </a:p>
        </p:txBody>
      </p:sp>
      <p:pic>
        <p:nvPicPr>
          <p:cNvPr id="3" name="Picture 12" descr="http://4.bp.blogspot.com/-sJv3pQOUHks/TiWruyLxAnI/AAAAAAAAAGs/wQ5hw_mPY7w/s1600/karnataka_govt_logo.png"/>
          <p:cNvPicPr>
            <a:picLocks noChangeAspect="1" noChangeArrowheads="1"/>
          </p:cNvPicPr>
          <p:nvPr/>
        </p:nvPicPr>
        <p:blipFill>
          <a:blip r:embed="rId2" cstate="print">
            <a:lum contrast="40000"/>
            <a:extLst/>
          </a:blip>
          <a:srcRect/>
          <a:stretch>
            <a:fillRect/>
          </a:stretch>
        </p:blipFill>
        <p:spPr bwMode="auto">
          <a:xfrm>
            <a:off x="116700" y="8870"/>
            <a:ext cx="1519485" cy="15479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pic>
        <p:nvPicPr>
          <p:cNvPr id="5" name="Picture 9" descr="http://www.topnews.in/files/NHRM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16632"/>
            <a:ext cx="1403648" cy="134079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218" name="AutoShape 2" descr="https://encrypted-tbn2.gstatic.com/images?q=tbn:ANd9GcTQeyedYHAnn0MCbbmaWukFLJzlDxAXa7DP_LwwzXsYoVD6q2h-"/>
          <p:cNvSpPr>
            <a:spLocks noChangeAspect="1" noChangeArrowheads="1"/>
          </p:cNvSpPr>
          <p:nvPr/>
        </p:nvSpPr>
        <p:spPr bwMode="auto">
          <a:xfrm>
            <a:off x="155575" y="-1790700"/>
            <a:ext cx="28098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0" name="AutoShape 4" descr="https://encrypted-tbn2.gstatic.com/images?q=tbn:ANd9GcTQeyedYHAnn0MCbbmaWukFLJzlDxAXa7DP_LwwzXsYoVD6q2h-"/>
          <p:cNvSpPr>
            <a:spLocks noChangeAspect="1" noChangeArrowheads="1"/>
          </p:cNvSpPr>
          <p:nvPr/>
        </p:nvSpPr>
        <p:spPr bwMode="auto">
          <a:xfrm>
            <a:off x="155575" y="-1790700"/>
            <a:ext cx="28098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2" name="AutoShape 6" descr="https://encrypted-tbn2.gstatic.com/images?q=tbn:ANd9GcTQeyedYHAnn0MCbbmaWukFLJzlDxAXa7DP_LwwzXsYoVD6q2h-"/>
          <p:cNvSpPr>
            <a:spLocks noChangeAspect="1" noChangeArrowheads="1"/>
          </p:cNvSpPr>
          <p:nvPr/>
        </p:nvSpPr>
        <p:spPr bwMode="auto">
          <a:xfrm>
            <a:off x="155575" y="-1790700"/>
            <a:ext cx="28098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143000" y="457200"/>
          <a:ext cx="77724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219200" y="381000"/>
          <a:ext cx="76962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295400" y="381000"/>
          <a:ext cx="7467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219200" y="304800"/>
          <a:ext cx="77724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:\Users\DDCH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0"/>
            <a:ext cx="52578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867400" y="2480608"/>
            <a:ext cx="3200400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609600"/>
          </a:xfrm>
        </p:spPr>
        <p:txBody>
          <a:bodyPr>
            <a:noAutofit/>
          </a:bodyPr>
          <a:lstStyle/>
          <a:p>
            <a:pPr algn="ctr" defTabSz="912813" eaLnBrk="1" hangingPunct="1">
              <a:defRPr/>
            </a:pPr>
            <a:r>
              <a:rPr lang="en-US" sz="32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  <a:ea typeface="+mn-ea"/>
                <a:cs typeface="+mn-cs"/>
              </a:rPr>
              <a:t>INTEGRATION OF RCH-HIV SERVICES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839200" cy="5867400"/>
          </a:xfrm>
        </p:spPr>
        <p:txBody>
          <a:bodyPr>
            <a:noAutofit/>
          </a:bodyPr>
          <a:lstStyle/>
          <a:p>
            <a:pPr algn="just" defTabSz="912813" eaLnBrk="1" hangingPunct="1">
              <a:lnSpc>
                <a:spcPct val="70000"/>
              </a:lnSpc>
              <a:buNone/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GOAL</a:t>
            </a:r>
          </a:p>
          <a:p>
            <a:pPr lvl="1" algn="just" defTabSz="912813" eaLnBrk="1" hangingPunct="1">
              <a:lnSpc>
                <a:spcPct val="7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prevent HIV transmission from mother to child.</a:t>
            </a:r>
          </a:p>
          <a:p>
            <a:pPr algn="just" defTabSz="912813"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2000" dirty="0" smtClean="0">
              <a:solidFill>
                <a:srgbClr val="3333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defTabSz="912813" eaLnBrk="1" hangingPunct="1">
              <a:lnSpc>
                <a:spcPct val="70000"/>
              </a:lnSpc>
              <a:buNone/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OBJECTIVES</a:t>
            </a:r>
          </a:p>
          <a:p>
            <a:pPr lvl="1" algn="just" defTabSz="912813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Universal coverage  of HIV Counseling and Testing for all ANCs</a:t>
            </a:r>
          </a:p>
          <a:p>
            <a:pPr lvl="1" algn="just" defTabSz="912813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Integrating existing systems for Institutional deliveries </a:t>
            </a:r>
          </a:p>
          <a:p>
            <a:pPr lvl="1" algn="just" defTabSz="912813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Track and address HIV infection in children (</a:t>
            </a:r>
            <a:r>
              <a:rPr lang="en-US" sz="2000" dirty="0" err="1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upto</a:t>
            </a: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18 months)</a:t>
            </a:r>
          </a:p>
          <a:p>
            <a:pPr lvl="1" algn="just" defTabSz="912813" eaLnBrk="1" hangingPunct="1">
              <a:lnSpc>
                <a:spcPct val="70000"/>
              </a:lnSpc>
              <a:buFontTx/>
              <a:buNone/>
            </a:pPr>
            <a:endParaRPr lang="en-US" sz="2000" dirty="0" smtClean="0">
              <a:solidFill>
                <a:srgbClr val="3333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defTabSz="912813" eaLnBrk="1" hangingPunct="1">
              <a:lnSpc>
                <a:spcPct val="70000"/>
              </a:lnSpc>
              <a:buNone/>
            </a:pPr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STRATEGY</a:t>
            </a:r>
          </a:p>
          <a:p>
            <a:pPr lvl="1" algn="just" defTabSz="912813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Collaborate with all stake holders </a:t>
            </a:r>
          </a:p>
          <a:p>
            <a:pPr lvl="1" algn="just" defTabSz="9128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Ensuring cashless institutional deliveries for HIV +</a:t>
            </a:r>
            <a:r>
              <a:rPr lang="en-US" sz="2000" dirty="0" err="1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</a:t>
            </a:r>
            <a:endParaRPr lang="en-US" sz="2000" dirty="0" smtClean="0">
              <a:solidFill>
                <a:srgbClr val="3333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 algn="just" defTabSz="912813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Public-private partnerships for expanding coverage </a:t>
            </a:r>
          </a:p>
          <a:p>
            <a:pPr lvl="1" algn="just" defTabSz="912813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Robust systems for monitoring to ensure timely &amp; quality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228600"/>
            <a:ext cx="7772400" cy="609600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marL="0" marR="0" lvl="0" indent="0" algn="ctr" defTabSz="91281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50" normalizeH="0" baseline="0" noProof="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lgerian" pitchFamily="82" charset="0"/>
                <a:ea typeface="+mn-ea"/>
                <a:cs typeface="+mn-cs"/>
              </a:rPr>
              <a:t>Roles and responsibilities</a:t>
            </a:r>
          </a:p>
        </p:txBody>
      </p:sp>
      <p:graphicFrame>
        <p:nvGraphicFramePr>
          <p:cNvPr id="5" name="Group 17"/>
          <p:cNvGraphicFramePr>
            <a:graphicFrameLocks/>
          </p:cNvGraphicFramePr>
          <p:nvPr/>
        </p:nvGraphicFramePr>
        <p:xfrm>
          <a:off x="152400" y="990600"/>
          <a:ext cx="8839200" cy="571500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419600"/>
                <a:gridCol w="4419600"/>
              </a:tblGrid>
              <a:tr h="30360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18BF"/>
                          </a:solidFill>
                          <a:effectLst/>
                        </a:rPr>
                        <a:t>NRHM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Providing the services of RCHOs &amp;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 their Staff &amp; periodic review.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Financing of incentives for:</a:t>
                      </a:r>
                    </a:p>
                    <a:p>
                      <a:pPr marL="350838" marR="0" lvl="1" indent="0" algn="l" defTabSz="749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Service providers of HIV +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ve</a:t>
                      </a:r>
                      <a:endParaRPr kumimoji="0" lang="en-US" sz="200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350838" marR="0" lvl="1" indent="0" algn="l" defTabSz="749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 deliveries under Yeshaswini  Scheme</a:t>
                      </a:r>
                    </a:p>
                    <a:p>
                      <a:pPr marL="350838" marR="0" lvl="1" indent="0" algn="l" defTabSz="7493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ASHAs who mobilizes HIV +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ve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ANCs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18BF"/>
                          </a:solidFill>
                          <a:effectLst/>
                        </a:rPr>
                        <a:t>KSAPS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Collaborate with NRHM &amp; Dept. of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 Co-operation to kick -start the model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Capacity Building on the model to all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  KSAPS, NRHM &amp; Others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Provide necessary kits and drugs.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89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18BF"/>
                          </a:solidFill>
                          <a:effectLst/>
                        </a:rPr>
                        <a:t>Dept. of H&amp;FW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Directions issued for integration of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  activities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Ensured RCHOs constant involvement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C18BF"/>
                          </a:solidFill>
                          <a:effectLst/>
                        </a:rPr>
                        <a:t>TSU of KSAPS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Preparation of Operational Guidelines,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 IEC materials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Monitoring, Site visits, Supervision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2113A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</a:rPr>
                        <a:t>  feedback.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382000" cy="639763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IN" sz="32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  <a:ea typeface="+mn-ea"/>
                <a:cs typeface="+mn-cs"/>
              </a:rPr>
              <a:t>Process for kick-starting Integration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229600" cy="4876800"/>
          </a:xfrm>
        </p:spPr>
        <p:txBody>
          <a:bodyPr/>
          <a:lstStyle/>
          <a:p>
            <a:pPr algn="just" defTabSz="912813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Pioneer model: entirely owned and managed by the State</a:t>
            </a:r>
          </a:p>
          <a:p>
            <a:pPr algn="just" defTabSz="912813">
              <a:lnSpc>
                <a:spcPct val="200000"/>
              </a:lnSpc>
              <a:buFont typeface="Wingdings" pitchFamily="2" charset="2"/>
              <a:buChar char="q"/>
            </a:pPr>
            <a:r>
              <a:rPr lang="en-IN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Joint Government Order issued on 19/05/08 by Mission Director NRHM &amp; Principal Secretary,  Department of       Co-operation, Govt. of Karnataka for cashless delivery of </a:t>
            </a:r>
            <a:r>
              <a:rPr lang="en-IN" sz="2000" dirty="0" err="1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HIV+ve</a:t>
            </a:r>
            <a:r>
              <a:rPr lang="en-IN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pregnant women in Yeshaswini Network Hospitals.</a:t>
            </a:r>
          </a:p>
          <a:p>
            <a:pPr algn="just" defTabSz="912813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 district level officers (RCHOs, DTOs, DPMOs) briefed on the Operational Guidelines of PPTCT </a:t>
            </a:r>
            <a:r>
              <a:rPr lang="en-US" sz="2000" dirty="0" err="1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</a:t>
            </a: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644525"/>
          </a:xfrm>
        </p:spPr>
        <p:txBody>
          <a:bodyPr>
            <a:normAutofit/>
          </a:bodyPr>
          <a:lstStyle/>
          <a:p>
            <a:pPr algn="ctr" defTabSz="912813" eaLnBrk="1" hangingPunct="1">
              <a:defRPr/>
            </a:pPr>
            <a:r>
              <a:rPr lang="en-IN" sz="32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  <a:ea typeface="+mn-ea"/>
                <a:cs typeface="+mn-cs"/>
              </a:rPr>
              <a:t>Activities of Integration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762000"/>
            <a:ext cx="8382000" cy="5105400"/>
          </a:xfrm>
        </p:spPr>
        <p:txBody>
          <a:bodyPr>
            <a:noAutofit/>
          </a:bodyPr>
          <a:lstStyle/>
          <a:p>
            <a:pPr algn="just" defTabSz="9128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 2nd Trimester pregnant women are being </a:t>
            </a:r>
            <a:r>
              <a:rPr lang="en-US" sz="2000" dirty="0" err="1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mobilised</a:t>
            </a: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 PHCs by ANMs/ASHAs on Thursdays (ANC check-up day at PHCs).</a:t>
            </a:r>
          </a:p>
          <a:p>
            <a:pPr algn="just" defTabSz="9128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Counselors and Lab. Technicians from DH &amp; TH to visit the PHCs to cover all pregnant women in the 2nd Trimester on Thursdays.</a:t>
            </a:r>
          </a:p>
          <a:p>
            <a:pPr algn="just" defTabSz="9128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Reimbursement of charges to Yeshaswini Network Hospitals borne out of NRHM funds @ Rs.5500 for ND &amp; Rs.10000 for C-section.</a:t>
            </a:r>
          </a:p>
          <a:p>
            <a:pPr algn="just" defTabSz="912813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 on 31/03/2013, under Yeshaswini Scheme, 3410 ANCs have been delivered in Yeshaswini Network Hospitals, out of which 2841 were normal deliveries and 569 were C-Sections.</a:t>
            </a:r>
            <a:endParaRPr lang="en-IN" sz="2000" dirty="0" smtClean="0">
              <a:solidFill>
                <a:srgbClr val="3333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>
            <a:normAutofit/>
          </a:bodyPr>
          <a:lstStyle/>
          <a:p>
            <a:pPr algn="ctr" defTabSz="912813" eaLnBrk="1" hangingPunct="1">
              <a:defRPr/>
            </a:pPr>
            <a:r>
              <a:rPr lang="en-US" sz="32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  <a:ea typeface="+mn-ea"/>
                <a:cs typeface="+mn-cs"/>
              </a:rPr>
              <a:t>Challenges - met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8153400" cy="4114800"/>
          </a:xfrm>
        </p:spPr>
        <p:txBody>
          <a:bodyPr>
            <a:noAutofit/>
          </a:bodyPr>
          <a:lstStyle/>
          <a:p>
            <a:pPr algn="just" defTabSz="912813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Worked in a mission mode - </a:t>
            </a:r>
            <a:r>
              <a:rPr lang="en-US" sz="2000" dirty="0" err="1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organised</a:t>
            </a: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camps and provided outreach testing facilities to cover backlog.</a:t>
            </a:r>
          </a:p>
          <a:p>
            <a:pPr algn="just" defTabSz="912813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Regular DAPCU meetings to build rapport between RCH, HIV and TB staff working at the district level</a:t>
            </a:r>
          </a:p>
          <a:p>
            <a:pPr algn="just" defTabSz="912813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Line-listing of all HIV positive ANCs in “Master Registers”</a:t>
            </a:r>
          </a:p>
          <a:p>
            <a:pPr algn="just" defTabSz="912813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Samples for CD4 testing drawn at PHCs for ANCs unable to reach ARTs with CD4 reports being handed over at every monthly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 rtlCol="0">
            <a:normAutofit/>
          </a:bodyPr>
          <a:lstStyle/>
          <a:p>
            <a:pPr algn="ctr" defTabSz="912813" fontAlgn="auto">
              <a:spcAft>
                <a:spcPts val="0"/>
              </a:spcAft>
              <a:defRPr/>
            </a:pPr>
            <a:r>
              <a:rPr lang="en-US" sz="32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  <a:ea typeface="+mn-ea"/>
                <a:cs typeface="+mn-cs"/>
              </a:rPr>
              <a:t>Key elements of the programme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772400" cy="3810000"/>
          </a:xfrm>
        </p:spPr>
        <p:txBody>
          <a:bodyPr>
            <a:noAutofit/>
          </a:bodyPr>
          <a:lstStyle/>
          <a:p>
            <a:pPr algn="just" defTabSz="912813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Clarity of roles and responsibilities</a:t>
            </a:r>
          </a:p>
          <a:p>
            <a:pPr algn="just" defTabSz="912813">
              <a:lnSpc>
                <a:spcPct val="200000"/>
              </a:lnSpc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Cost-effective and sustainable model: </a:t>
            </a:r>
          </a:p>
          <a:p>
            <a:pPr marL="612648" lvl="2" indent="-283464" algn="just" defTabSz="912813">
              <a:lnSpc>
                <a:spcPct val="15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additional man power recruited for  PPTCT </a:t>
            </a:r>
            <a:r>
              <a:rPr lang="en-US" sz="2000" dirty="0" err="1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</a:t>
            </a: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612648" lvl="2" indent="-283464" algn="just" defTabSz="912813">
              <a:lnSpc>
                <a:spcPct val="15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 components of PPTCT integrated into the existing RCH activities </a:t>
            </a:r>
          </a:p>
          <a:p>
            <a:pPr marL="612648" lvl="2" indent="-283464" algn="just" defTabSz="912813">
              <a:lnSpc>
                <a:spcPct val="150000"/>
              </a:lnSpc>
              <a:spcBef>
                <a:spcPts val="600"/>
              </a:spcBef>
              <a:buSzPct val="80000"/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Horizontal approach- joint ownership rather than a vertical </a:t>
            </a:r>
            <a:r>
              <a:rPr lang="en-US" sz="2000" dirty="0" err="1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</a:t>
            </a:r>
            <a:r>
              <a:rPr lang="en-US" sz="2000" dirty="0" smtClean="0">
                <a:solidFill>
                  <a:srgbClr val="3333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1143000"/>
          </a:xfrm>
        </p:spPr>
        <p:txBody>
          <a:bodyPr>
            <a:normAutofit/>
          </a:bodyPr>
          <a:lstStyle/>
          <a:p>
            <a:pPr algn="ctr" defTabSz="912813">
              <a:defRPr/>
            </a:pPr>
            <a:r>
              <a:rPr lang="en-US" sz="3200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gerian" pitchFamily="82" charset="0"/>
                <a:ea typeface="+mn-ea"/>
                <a:cs typeface="+mn-cs"/>
              </a:rPr>
              <a:t>Universal Access to HIV Counselling and Testing after Integration</a:t>
            </a:r>
          </a:p>
        </p:txBody>
      </p:sp>
      <p:graphicFrame>
        <p:nvGraphicFramePr>
          <p:cNvPr id="4" name="Chart 2"/>
          <p:cNvGraphicFramePr>
            <a:graphicFrameLocks/>
          </p:cNvGraphicFramePr>
          <p:nvPr/>
        </p:nvGraphicFramePr>
        <p:xfrm>
          <a:off x="0" y="1549400"/>
          <a:ext cx="9144000" cy="513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066800" y="457200"/>
          <a:ext cx="7848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</TotalTime>
  <Words>549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PowerPoint Presentation</vt:lpstr>
      <vt:lpstr>INTEGRATION OF RCH-HIV SERVICES</vt:lpstr>
      <vt:lpstr>PowerPoint Presentation</vt:lpstr>
      <vt:lpstr>Process for kick-starting Integration</vt:lpstr>
      <vt:lpstr>Activities of Integration</vt:lpstr>
      <vt:lpstr>Challenges - met</vt:lpstr>
      <vt:lpstr>Key elements of the programme</vt:lpstr>
      <vt:lpstr>Universal Access to HIV Counselling and Testing after Integration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DDCH</dc:creator>
  <cp:lastModifiedBy>CAOKHSDRP</cp:lastModifiedBy>
  <cp:revision>28</cp:revision>
  <dcterms:created xsi:type="dcterms:W3CDTF">2006-08-16T00:00:00Z</dcterms:created>
  <dcterms:modified xsi:type="dcterms:W3CDTF">2013-07-03T07:23:00Z</dcterms:modified>
</cp:coreProperties>
</file>