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9" r:id="rId4"/>
    <p:sldId id="258" r:id="rId5"/>
    <p:sldId id="270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33CC"/>
    <a:srgbClr val="3366CC"/>
    <a:srgbClr val="FF6600"/>
    <a:srgbClr val="0000FF"/>
    <a:srgbClr val="CC6600"/>
    <a:srgbClr val="339966"/>
    <a:srgbClr val="FF9900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9DFF2-AACD-494D-9D96-F847545012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22CCF-E880-454F-AE14-74E6B451E0B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 smtClean="0"/>
            <a:t>1.  Early detection &amp; complete treatment</a:t>
          </a:r>
          <a:endParaRPr lang="en-US" sz="2400" dirty="0"/>
        </a:p>
      </dgm:t>
    </dgm:pt>
    <dgm:pt modelId="{6556A724-6332-4142-854B-9AB8F1F14CEF}" type="parTrans" cxnId="{DFF3817E-7EEE-47C5-9496-3E5772610FE6}">
      <dgm:prSet/>
      <dgm:spPr/>
      <dgm:t>
        <a:bodyPr/>
        <a:lstStyle/>
        <a:p>
          <a:endParaRPr lang="en-US"/>
        </a:p>
      </dgm:t>
    </dgm:pt>
    <dgm:pt modelId="{DA9F2B67-17F6-4B6F-940E-DCF3DDBA038E}" type="sibTrans" cxnId="{DFF3817E-7EEE-47C5-9496-3E5772610FE6}">
      <dgm:prSet/>
      <dgm:spPr/>
      <dgm:t>
        <a:bodyPr/>
        <a:lstStyle/>
        <a:p>
          <a:endParaRPr lang="en-US"/>
        </a:p>
      </dgm:t>
    </dgm:pt>
    <dgm:pt modelId="{9FADED05-6FEA-48AD-996F-0425D84C19CD}">
      <dgm:prSet phldrT="[Text]" phldr="1"/>
      <dgm:spPr/>
      <dgm:t>
        <a:bodyPr/>
        <a:lstStyle/>
        <a:p>
          <a:endParaRPr lang="en-US" dirty="0"/>
        </a:p>
      </dgm:t>
    </dgm:pt>
    <dgm:pt modelId="{C1934A9F-65A1-4C47-977C-08B8CB56F1DC}" type="parTrans" cxnId="{17B2C088-D00E-4D20-B217-75D94F12D014}">
      <dgm:prSet/>
      <dgm:spPr/>
      <dgm:t>
        <a:bodyPr/>
        <a:lstStyle/>
        <a:p>
          <a:endParaRPr lang="en-US"/>
        </a:p>
      </dgm:t>
    </dgm:pt>
    <dgm:pt modelId="{99A8F521-5F72-4AFB-9B7F-B01E4C191078}" type="sibTrans" cxnId="{17B2C088-D00E-4D20-B217-75D94F12D014}">
      <dgm:prSet/>
      <dgm:spPr/>
      <dgm:t>
        <a:bodyPr/>
        <a:lstStyle/>
        <a:p>
          <a:endParaRPr lang="en-US"/>
        </a:p>
      </dgm:t>
    </dgm:pt>
    <dgm:pt modelId="{98F26F49-5E60-498E-9C6B-3B9DC75792C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dirty="0" smtClean="0"/>
            <a:t>2.  Continued surveillance for the disease</a:t>
          </a:r>
          <a:endParaRPr lang="en-US" sz="2400" dirty="0"/>
        </a:p>
      </dgm:t>
    </dgm:pt>
    <dgm:pt modelId="{729DDD59-0890-40AF-9707-2BE1DB411779}" type="parTrans" cxnId="{3EDFF5A1-68BE-48B5-9F6F-1359B89992BE}">
      <dgm:prSet/>
      <dgm:spPr/>
      <dgm:t>
        <a:bodyPr/>
        <a:lstStyle/>
        <a:p>
          <a:endParaRPr lang="en-US"/>
        </a:p>
      </dgm:t>
    </dgm:pt>
    <dgm:pt modelId="{9DDE4D6D-C6BE-40A2-A2B2-3447EA6D3CED}" type="sibTrans" cxnId="{3EDFF5A1-68BE-48B5-9F6F-1359B89992BE}">
      <dgm:prSet/>
      <dgm:spPr/>
      <dgm:t>
        <a:bodyPr/>
        <a:lstStyle/>
        <a:p>
          <a:endParaRPr lang="en-US"/>
        </a:p>
      </dgm:t>
    </dgm:pt>
    <dgm:pt modelId="{10EF715F-D062-459E-B2E4-B38533300A90}">
      <dgm:prSet phldrT="[Text]" phldr="1"/>
      <dgm:spPr/>
      <dgm:t>
        <a:bodyPr/>
        <a:lstStyle/>
        <a:p>
          <a:endParaRPr lang="en-US" dirty="0"/>
        </a:p>
      </dgm:t>
    </dgm:pt>
    <dgm:pt modelId="{D4FB781D-39B8-4C9F-A8F7-2AA6263056F1}" type="parTrans" cxnId="{58F585E5-3FBF-435B-976E-E0E5BB373340}">
      <dgm:prSet/>
      <dgm:spPr/>
      <dgm:t>
        <a:bodyPr/>
        <a:lstStyle/>
        <a:p>
          <a:endParaRPr lang="en-US"/>
        </a:p>
      </dgm:t>
    </dgm:pt>
    <dgm:pt modelId="{DC66BD19-A690-4675-8A27-1ECE60283F55}" type="sibTrans" cxnId="{58F585E5-3FBF-435B-976E-E0E5BB373340}">
      <dgm:prSet/>
      <dgm:spPr/>
      <dgm:t>
        <a:bodyPr/>
        <a:lstStyle/>
        <a:p>
          <a:endParaRPr lang="en-US"/>
        </a:p>
      </dgm:t>
    </dgm:pt>
    <dgm:pt modelId="{5065C276-DFE0-46F7-B0CA-1E0E4AF82CB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 smtClean="0"/>
            <a:t>3.  Vector management –                                                                           	(a) Indoor residual spray (with DDT)                                           	(b) Environmental management</a:t>
          </a:r>
          <a:endParaRPr lang="en-US" sz="2400" dirty="0"/>
        </a:p>
      </dgm:t>
    </dgm:pt>
    <dgm:pt modelId="{DC10463E-AC88-4AA1-82C4-AA37C5AD5770}" type="parTrans" cxnId="{46567169-724B-4331-82D2-EA3426AF7DA9}">
      <dgm:prSet/>
      <dgm:spPr/>
      <dgm:t>
        <a:bodyPr/>
        <a:lstStyle/>
        <a:p>
          <a:endParaRPr lang="en-US"/>
        </a:p>
      </dgm:t>
    </dgm:pt>
    <dgm:pt modelId="{F21B1AB5-3CDA-4205-AE18-93A7000B4104}" type="sibTrans" cxnId="{46567169-724B-4331-82D2-EA3426AF7DA9}">
      <dgm:prSet/>
      <dgm:spPr/>
      <dgm:t>
        <a:bodyPr/>
        <a:lstStyle/>
        <a:p>
          <a:endParaRPr lang="en-US"/>
        </a:p>
      </dgm:t>
    </dgm:pt>
    <dgm:pt modelId="{4F23EB90-510D-417B-BFBC-D775EEA62BC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 smtClean="0"/>
            <a:t>4.  IEC/BCC : an over-arching strategy</a:t>
          </a:r>
          <a:endParaRPr lang="en-US" sz="2400" dirty="0"/>
        </a:p>
      </dgm:t>
    </dgm:pt>
    <dgm:pt modelId="{186ECE47-7188-4248-B130-A29670AE03C9}" type="parTrans" cxnId="{83A3EB71-8112-47BC-B45E-D08D63FF4A4F}">
      <dgm:prSet/>
      <dgm:spPr/>
      <dgm:t>
        <a:bodyPr/>
        <a:lstStyle/>
        <a:p>
          <a:endParaRPr lang="en-US"/>
        </a:p>
      </dgm:t>
    </dgm:pt>
    <dgm:pt modelId="{6DFFB728-54E5-4E0A-A873-D2FBFDCCA518}" type="sibTrans" cxnId="{83A3EB71-8112-47BC-B45E-D08D63FF4A4F}">
      <dgm:prSet/>
      <dgm:spPr/>
      <dgm:t>
        <a:bodyPr/>
        <a:lstStyle/>
        <a:p>
          <a:endParaRPr lang="en-US"/>
        </a:p>
      </dgm:t>
    </dgm:pt>
    <dgm:pt modelId="{B1E22E33-8EA1-437D-938B-A9C3D4979FE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 smtClean="0"/>
            <a:t>5.  Administration/</a:t>
          </a:r>
          <a:r>
            <a:rPr lang="en-US" sz="2400" dirty="0" err="1" smtClean="0"/>
            <a:t>programme</a:t>
          </a:r>
          <a:r>
            <a:rPr lang="en-US" sz="2400" dirty="0" smtClean="0"/>
            <a:t> management </a:t>
          </a:r>
          <a:endParaRPr lang="en-US" sz="2400" dirty="0"/>
        </a:p>
      </dgm:t>
    </dgm:pt>
    <dgm:pt modelId="{45C3B354-F381-4CF0-B42C-DA3E754659A8}" type="parTrans" cxnId="{A73A6A63-ED99-4AB0-994C-51FC6CCF15E9}">
      <dgm:prSet/>
      <dgm:spPr/>
      <dgm:t>
        <a:bodyPr/>
        <a:lstStyle/>
        <a:p>
          <a:endParaRPr lang="en-US"/>
        </a:p>
      </dgm:t>
    </dgm:pt>
    <dgm:pt modelId="{26A5E316-CFD9-40AC-9734-84EDB2FA0E4A}" type="sibTrans" cxnId="{A73A6A63-ED99-4AB0-994C-51FC6CCF15E9}">
      <dgm:prSet/>
      <dgm:spPr/>
      <dgm:t>
        <a:bodyPr/>
        <a:lstStyle/>
        <a:p>
          <a:endParaRPr lang="en-US"/>
        </a:p>
      </dgm:t>
    </dgm:pt>
    <dgm:pt modelId="{02640E5A-EC6E-4EB0-A43B-7929D597F4B0}" type="pres">
      <dgm:prSet presAssocID="{ED89DFF2-AACD-494D-9D96-F847545012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C05E69-331A-4355-8CF9-6A0C85B07DA2}" type="pres">
      <dgm:prSet presAssocID="{7A822CCF-E880-454F-AE14-74E6B451E0B2}" presName="parentText" presStyleLbl="node1" presStyleIdx="0" presStyleCnt="5" custScaleY="56478" custLinFactNeighborX="-39" custLinFactNeighborY="-58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BF51E-944B-43C3-ACA7-E33DBF560E9A}" type="pres">
      <dgm:prSet presAssocID="{7A822CCF-E880-454F-AE14-74E6B451E0B2}" presName="childText" presStyleLbl="revTx" presStyleIdx="0" presStyleCnt="2" custScaleY="309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62656-7D8E-48A8-8193-8D6243DD8757}" type="pres">
      <dgm:prSet presAssocID="{98F26F49-5E60-498E-9C6B-3B9DC75792C8}" presName="parentText" presStyleLbl="node1" presStyleIdx="1" presStyleCnt="5" custScaleY="53582" custLinFactY="-8525" custLinFactNeighborX="-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A5B43-32F4-441E-B98D-7EEE90263564}" type="pres">
      <dgm:prSet presAssocID="{98F26F49-5E60-498E-9C6B-3B9DC75792C8}" presName="childText" presStyleLbl="revTx" presStyleIdx="1" presStyleCnt="2" custScaleY="345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2D388-1DB6-42EE-970C-12335744F832}" type="pres">
      <dgm:prSet presAssocID="{5065C276-DFE0-46F7-B0CA-1E0E4AF82CBE}" presName="parentText" presStyleLbl="node1" presStyleIdx="2" presStyleCnt="5" custLinFactY="-482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0C006-8E2A-409A-98CB-0B612027AE3B}" type="pres">
      <dgm:prSet presAssocID="{F21B1AB5-3CDA-4205-AE18-93A7000B4104}" presName="spacer" presStyleCnt="0"/>
      <dgm:spPr/>
    </dgm:pt>
    <dgm:pt modelId="{90D45AE9-25F9-41DD-9E1C-EBF5EBF6C933}" type="pres">
      <dgm:prSet presAssocID="{4F23EB90-510D-417B-BFBC-D775EEA62BCA}" presName="parentText" presStyleLbl="node1" presStyleIdx="3" presStyleCnt="5" custScaleY="53359" custLinFactY="-284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9100-1CA9-4A2E-84DE-50BAB853CA65}" type="pres">
      <dgm:prSet presAssocID="{6DFFB728-54E5-4E0A-A873-D2FBFDCCA518}" presName="spacer" presStyleCnt="0"/>
      <dgm:spPr/>
    </dgm:pt>
    <dgm:pt modelId="{B537E86C-C2F5-4C4A-BF34-30BA9AB483DF}" type="pres">
      <dgm:prSet presAssocID="{B1E22E33-8EA1-437D-938B-A9C3D4979FE7}" presName="parentText" presStyleLbl="node1" presStyleIdx="4" presStyleCnt="5" custScaleY="53608" custLinFactY="-112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FF5A1-68BE-48B5-9F6F-1359B89992BE}" srcId="{ED89DFF2-AACD-494D-9D96-F847545012F1}" destId="{98F26F49-5E60-498E-9C6B-3B9DC75792C8}" srcOrd="1" destOrd="0" parTransId="{729DDD59-0890-40AF-9707-2BE1DB411779}" sibTransId="{9DDE4D6D-C6BE-40A2-A2B2-3447EA6D3CED}"/>
    <dgm:cxn modelId="{5CE488E9-48FB-4535-8BE2-1CEBA4AF076B}" type="presOf" srcId="{5065C276-DFE0-46F7-B0CA-1E0E4AF82CBE}" destId="{8F72D388-1DB6-42EE-970C-12335744F832}" srcOrd="0" destOrd="0" presId="urn:microsoft.com/office/officeart/2005/8/layout/vList2"/>
    <dgm:cxn modelId="{46567169-724B-4331-82D2-EA3426AF7DA9}" srcId="{ED89DFF2-AACD-494D-9D96-F847545012F1}" destId="{5065C276-DFE0-46F7-B0CA-1E0E4AF82CBE}" srcOrd="2" destOrd="0" parTransId="{DC10463E-AC88-4AA1-82C4-AA37C5AD5770}" sibTransId="{F21B1AB5-3CDA-4205-AE18-93A7000B4104}"/>
    <dgm:cxn modelId="{83A3EB71-8112-47BC-B45E-D08D63FF4A4F}" srcId="{ED89DFF2-AACD-494D-9D96-F847545012F1}" destId="{4F23EB90-510D-417B-BFBC-D775EEA62BCA}" srcOrd="3" destOrd="0" parTransId="{186ECE47-7188-4248-B130-A29670AE03C9}" sibTransId="{6DFFB728-54E5-4E0A-A873-D2FBFDCCA518}"/>
    <dgm:cxn modelId="{DFF3817E-7EEE-47C5-9496-3E5772610FE6}" srcId="{ED89DFF2-AACD-494D-9D96-F847545012F1}" destId="{7A822CCF-E880-454F-AE14-74E6B451E0B2}" srcOrd="0" destOrd="0" parTransId="{6556A724-6332-4142-854B-9AB8F1F14CEF}" sibTransId="{DA9F2B67-17F6-4B6F-940E-DCF3DDBA038E}"/>
    <dgm:cxn modelId="{89D12572-5FAD-4C33-AEFA-2CC2FF098F75}" type="presOf" srcId="{4F23EB90-510D-417B-BFBC-D775EEA62BCA}" destId="{90D45AE9-25F9-41DD-9E1C-EBF5EBF6C933}" srcOrd="0" destOrd="0" presId="urn:microsoft.com/office/officeart/2005/8/layout/vList2"/>
    <dgm:cxn modelId="{3101F779-EC9C-4074-82B9-ADBB9398873C}" type="presOf" srcId="{9FADED05-6FEA-48AD-996F-0425D84C19CD}" destId="{AB5BF51E-944B-43C3-ACA7-E33DBF560E9A}" srcOrd="0" destOrd="0" presId="urn:microsoft.com/office/officeart/2005/8/layout/vList2"/>
    <dgm:cxn modelId="{AA47D9F8-DA4E-4CE9-AE17-1ECC891794E0}" type="presOf" srcId="{ED89DFF2-AACD-494D-9D96-F847545012F1}" destId="{02640E5A-EC6E-4EB0-A43B-7929D597F4B0}" srcOrd="0" destOrd="0" presId="urn:microsoft.com/office/officeart/2005/8/layout/vList2"/>
    <dgm:cxn modelId="{58F585E5-3FBF-435B-976E-E0E5BB373340}" srcId="{98F26F49-5E60-498E-9C6B-3B9DC75792C8}" destId="{10EF715F-D062-459E-B2E4-B38533300A90}" srcOrd="0" destOrd="0" parTransId="{D4FB781D-39B8-4C9F-A8F7-2AA6263056F1}" sibTransId="{DC66BD19-A690-4675-8A27-1ECE60283F55}"/>
    <dgm:cxn modelId="{17B2C088-D00E-4D20-B217-75D94F12D014}" srcId="{7A822CCF-E880-454F-AE14-74E6B451E0B2}" destId="{9FADED05-6FEA-48AD-996F-0425D84C19CD}" srcOrd="0" destOrd="0" parTransId="{C1934A9F-65A1-4C47-977C-08B8CB56F1DC}" sibTransId="{99A8F521-5F72-4AFB-9B7F-B01E4C191078}"/>
    <dgm:cxn modelId="{F5BC467B-6593-4D75-AE38-015C882DC8A2}" type="presOf" srcId="{B1E22E33-8EA1-437D-938B-A9C3D4979FE7}" destId="{B537E86C-C2F5-4C4A-BF34-30BA9AB483DF}" srcOrd="0" destOrd="0" presId="urn:microsoft.com/office/officeart/2005/8/layout/vList2"/>
    <dgm:cxn modelId="{304D333C-E335-4B34-9822-4CAB30FA4585}" type="presOf" srcId="{10EF715F-D062-459E-B2E4-B38533300A90}" destId="{199A5B43-32F4-441E-B98D-7EEE90263564}" srcOrd="0" destOrd="0" presId="urn:microsoft.com/office/officeart/2005/8/layout/vList2"/>
    <dgm:cxn modelId="{D6782512-9548-401D-9551-E4F307F3B5C5}" type="presOf" srcId="{7A822CCF-E880-454F-AE14-74E6B451E0B2}" destId="{89C05E69-331A-4355-8CF9-6A0C85B07DA2}" srcOrd="0" destOrd="0" presId="urn:microsoft.com/office/officeart/2005/8/layout/vList2"/>
    <dgm:cxn modelId="{A73A6A63-ED99-4AB0-994C-51FC6CCF15E9}" srcId="{ED89DFF2-AACD-494D-9D96-F847545012F1}" destId="{B1E22E33-8EA1-437D-938B-A9C3D4979FE7}" srcOrd="4" destOrd="0" parTransId="{45C3B354-F381-4CF0-B42C-DA3E754659A8}" sibTransId="{26A5E316-CFD9-40AC-9734-84EDB2FA0E4A}"/>
    <dgm:cxn modelId="{AE190DD2-F836-4CE3-BA08-2AC631FE68DD}" type="presOf" srcId="{98F26F49-5E60-498E-9C6B-3B9DC75792C8}" destId="{59562656-7D8E-48A8-8193-8D6243DD8757}" srcOrd="0" destOrd="0" presId="urn:microsoft.com/office/officeart/2005/8/layout/vList2"/>
    <dgm:cxn modelId="{28C04FDC-4E12-4D34-8104-335EC655CDD6}" type="presParOf" srcId="{02640E5A-EC6E-4EB0-A43B-7929D597F4B0}" destId="{89C05E69-331A-4355-8CF9-6A0C85B07DA2}" srcOrd="0" destOrd="0" presId="urn:microsoft.com/office/officeart/2005/8/layout/vList2"/>
    <dgm:cxn modelId="{673520E9-A3A2-4D4E-B56B-2E95DA3088B8}" type="presParOf" srcId="{02640E5A-EC6E-4EB0-A43B-7929D597F4B0}" destId="{AB5BF51E-944B-43C3-ACA7-E33DBF560E9A}" srcOrd="1" destOrd="0" presId="urn:microsoft.com/office/officeart/2005/8/layout/vList2"/>
    <dgm:cxn modelId="{B647E841-1D03-49AC-9CE7-3E44085BF30D}" type="presParOf" srcId="{02640E5A-EC6E-4EB0-A43B-7929D597F4B0}" destId="{59562656-7D8E-48A8-8193-8D6243DD8757}" srcOrd="2" destOrd="0" presId="urn:microsoft.com/office/officeart/2005/8/layout/vList2"/>
    <dgm:cxn modelId="{AB67ED64-8BCD-4D5B-9950-57D2B73A74B1}" type="presParOf" srcId="{02640E5A-EC6E-4EB0-A43B-7929D597F4B0}" destId="{199A5B43-32F4-441E-B98D-7EEE90263564}" srcOrd="3" destOrd="0" presId="urn:microsoft.com/office/officeart/2005/8/layout/vList2"/>
    <dgm:cxn modelId="{F5E30A84-0A51-435E-BFC9-A87D362F0DD4}" type="presParOf" srcId="{02640E5A-EC6E-4EB0-A43B-7929D597F4B0}" destId="{8F72D388-1DB6-42EE-970C-12335744F832}" srcOrd="4" destOrd="0" presId="urn:microsoft.com/office/officeart/2005/8/layout/vList2"/>
    <dgm:cxn modelId="{2C680C17-69E4-48D9-A829-6127E45967E6}" type="presParOf" srcId="{02640E5A-EC6E-4EB0-A43B-7929D597F4B0}" destId="{E720C006-8E2A-409A-98CB-0B612027AE3B}" srcOrd="5" destOrd="0" presId="urn:microsoft.com/office/officeart/2005/8/layout/vList2"/>
    <dgm:cxn modelId="{094AE98B-CD17-4C0B-9861-2FA34ADF8BD5}" type="presParOf" srcId="{02640E5A-EC6E-4EB0-A43B-7929D597F4B0}" destId="{90D45AE9-25F9-41DD-9E1C-EBF5EBF6C933}" srcOrd="6" destOrd="0" presId="urn:microsoft.com/office/officeart/2005/8/layout/vList2"/>
    <dgm:cxn modelId="{B76D0DE3-B03C-4EBF-929F-7621052FA4B8}" type="presParOf" srcId="{02640E5A-EC6E-4EB0-A43B-7929D597F4B0}" destId="{3A929100-1CA9-4A2E-84DE-50BAB853CA65}" srcOrd="7" destOrd="0" presId="urn:microsoft.com/office/officeart/2005/8/layout/vList2"/>
    <dgm:cxn modelId="{F333FB44-4999-48E5-870B-B4276DE980BE}" type="presParOf" srcId="{02640E5A-EC6E-4EB0-A43B-7929D597F4B0}" destId="{B537E86C-C2F5-4C4A-BF34-30BA9AB483DF}" srcOrd="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6010B-6FFF-4DC7-ACE4-17933476CC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CB326B-CCB4-4AAF-BE9B-6D1560B19F8F}">
      <dgm:prSet phldrT="[Text]" custT="1"/>
      <dgm:spPr>
        <a:solidFill>
          <a:srgbClr val="3366CC"/>
        </a:solidFill>
      </dgm:spPr>
      <dgm:t>
        <a:bodyPr/>
        <a:lstStyle/>
        <a:p>
          <a:pPr>
            <a:spcAft>
              <a:spcPts val="42"/>
            </a:spcAft>
          </a:pPr>
          <a:r>
            <a:rPr lang="en-US" sz="2400" dirty="0" smtClean="0"/>
            <a:t>1. Preparation of </a:t>
          </a:r>
          <a:r>
            <a:rPr lang="en-US" sz="2400" dirty="0" err="1" smtClean="0"/>
            <a:t>microplan</a:t>
          </a:r>
          <a:endParaRPr lang="en-US" sz="2400" dirty="0"/>
        </a:p>
      </dgm:t>
    </dgm:pt>
    <dgm:pt modelId="{84DCE935-5806-4D70-9790-E7B5F1D7FA53}" type="parTrans" cxnId="{CE957684-6A8B-47BF-ABF6-460D0664DC83}">
      <dgm:prSet/>
      <dgm:spPr/>
      <dgm:t>
        <a:bodyPr/>
        <a:lstStyle/>
        <a:p>
          <a:endParaRPr lang="en-US"/>
        </a:p>
      </dgm:t>
    </dgm:pt>
    <dgm:pt modelId="{8A821CC3-2401-420E-9796-675B849893E3}" type="sibTrans" cxnId="{CE957684-6A8B-47BF-ABF6-460D0664DC83}">
      <dgm:prSet/>
      <dgm:spPr/>
      <dgm:t>
        <a:bodyPr/>
        <a:lstStyle/>
        <a:p>
          <a:endParaRPr lang="en-US"/>
        </a:p>
      </dgm:t>
    </dgm:pt>
    <dgm:pt modelId="{00B3E189-31A9-4E54-811F-2476E63D4DC0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sz="2000" dirty="0" smtClean="0">
              <a:latin typeface="Calibri" pitchFamily="34" charset="0"/>
              <a:cs typeface="Calibri" pitchFamily="34" charset="0"/>
            </a:rPr>
            <a:t>Search workers identified for active case search : Mostly ASHA-s; volunteers at only some places.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2701D7CA-8790-41A8-BB2D-9E82C33B9CCE}" type="parTrans" cxnId="{02D21E43-BD02-405E-8457-B8CD1C010EF4}">
      <dgm:prSet/>
      <dgm:spPr/>
      <dgm:t>
        <a:bodyPr/>
        <a:lstStyle/>
        <a:p>
          <a:endParaRPr lang="en-US"/>
        </a:p>
      </dgm:t>
    </dgm:pt>
    <dgm:pt modelId="{BE338AF7-7E75-492F-8EB0-3FC929C4872C}" type="sibTrans" cxnId="{02D21E43-BD02-405E-8457-B8CD1C010EF4}">
      <dgm:prSet/>
      <dgm:spPr/>
      <dgm:t>
        <a:bodyPr/>
        <a:lstStyle/>
        <a:p>
          <a:endParaRPr lang="en-US"/>
        </a:p>
      </dgm:t>
    </dgm:pt>
    <dgm:pt modelId="{85BF725E-B23E-4D35-9B67-0886BA8BB4AC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400" dirty="0" smtClean="0"/>
            <a:t>2. Orientation training for search workers, supervisors &amp; MO-s.</a:t>
          </a:r>
          <a:endParaRPr lang="en-US" sz="2400" dirty="0"/>
        </a:p>
      </dgm:t>
    </dgm:pt>
    <dgm:pt modelId="{3AC22EFF-09C1-4FC0-946D-BC39C365C2AD}" type="parTrans" cxnId="{8CAB19C5-1F54-4D0C-B77F-C1ABA3DFB676}">
      <dgm:prSet/>
      <dgm:spPr/>
      <dgm:t>
        <a:bodyPr/>
        <a:lstStyle/>
        <a:p>
          <a:endParaRPr lang="en-US"/>
        </a:p>
      </dgm:t>
    </dgm:pt>
    <dgm:pt modelId="{0CAF89B1-D115-4053-948A-F95C51F5279F}" type="sibTrans" cxnId="{8CAB19C5-1F54-4D0C-B77F-C1ABA3DFB676}">
      <dgm:prSet/>
      <dgm:spPr/>
      <dgm:t>
        <a:bodyPr/>
        <a:lstStyle/>
        <a:p>
          <a:endParaRPr lang="en-US"/>
        </a:p>
      </dgm:t>
    </dgm:pt>
    <dgm:pt modelId="{B9F336BE-64D5-421B-928D-D4375414A1D3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US" sz="2000" dirty="0" smtClean="0">
              <a:latin typeface="Calibri" pitchFamily="34" charset="0"/>
              <a:cs typeface="Calibri" pitchFamily="34" charset="0"/>
            </a:rPr>
            <a:t>Detection of both VL &amp; PKDL emphasized in training.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1F88F640-3F3F-480D-B6AD-7C97B1EB528C}" type="parTrans" cxnId="{17D99A65-E3BE-4E03-830A-325B2F2B6080}">
      <dgm:prSet/>
      <dgm:spPr/>
      <dgm:t>
        <a:bodyPr/>
        <a:lstStyle/>
        <a:p>
          <a:endParaRPr lang="en-US"/>
        </a:p>
      </dgm:t>
    </dgm:pt>
    <dgm:pt modelId="{65787625-C3BD-4729-BD59-BFD624F6746D}" type="sibTrans" cxnId="{17D99A65-E3BE-4E03-830A-325B2F2B6080}">
      <dgm:prSet/>
      <dgm:spPr/>
      <dgm:t>
        <a:bodyPr/>
        <a:lstStyle/>
        <a:p>
          <a:endParaRPr lang="en-US"/>
        </a:p>
      </dgm:t>
    </dgm:pt>
    <dgm:pt modelId="{CFFED1D2-36F5-41F4-BD1E-279C014F5E3B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000" dirty="0" smtClean="0">
              <a:latin typeface="Calibri" pitchFamily="34" charset="0"/>
              <a:cs typeface="Calibri" pitchFamily="34" charset="0"/>
            </a:rPr>
            <a:t>Flash card developed on </a:t>
          </a:r>
          <a:r>
            <a:rPr lang="en-US" sz="2000" dirty="0" err="1" smtClean="0">
              <a:latin typeface="Calibri" pitchFamily="34" charset="0"/>
              <a:cs typeface="Calibri" pitchFamily="34" charset="0"/>
            </a:rPr>
            <a:t>kala-azar</a:t>
          </a:r>
          <a:r>
            <a:rPr lang="en-US" sz="2000" dirty="0" smtClean="0">
              <a:latin typeface="Calibri" pitchFamily="34" charset="0"/>
              <a:cs typeface="Calibri" pitchFamily="34" charset="0"/>
            </a:rPr>
            <a:t>; given to each worker.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30F7E740-8CDE-48FB-87D7-4350C768F708}" type="parTrans" cxnId="{C1A3E2FE-D0E0-495E-B6D3-132BB9860029}">
      <dgm:prSet/>
      <dgm:spPr/>
      <dgm:t>
        <a:bodyPr/>
        <a:lstStyle/>
        <a:p>
          <a:endParaRPr lang="en-US"/>
        </a:p>
      </dgm:t>
    </dgm:pt>
    <dgm:pt modelId="{792804A5-0DAB-4B58-9087-9893B14E3EDA}" type="sibTrans" cxnId="{C1A3E2FE-D0E0-495E-B6D3-132BB9860029}">
      <dgm:prSet/>
      <dgm:spPr/>
      <dgm:t>
        <a:bodyPr/>
        <a:lstStyle/>
        <a:p>
          <a:endParaRPr lang="en-US"/>
        </a:p>
      </dgm:t>
    </dgm:pt>
    <dgm:pt modelId="{1136826F-C885-42EE-816E-E46385F8D603}" type="pres">
      <dgm:prSet presAssocID="{2A36010B-6FFF-4DC7-ACE4-17933476CC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268B4D-B98A-40BF-B293-E501EF0BFD94}" type="pres">
      <dgm:prSet presAssocID="{DACB326B-CCB4-4AAF-BE9B-6D1560B19F8F}" presName="parentText" presStyleLbl="node1" presStyleIdx="0" presStyleCnt="2" custScaleY="34843" custLinFactNeighborY="-106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E4106-E6E1-4039-B430-B54FC77BA650}" type="pres">
      <dgm:prSet presAssocID="{DACB326B-CCB4-4AAF-BE9B-6D1560B19F8F}" presName="childText" presStyleLbl="revTx" presStyleIdx="0" presStyleCnt="2" custLinFactNeighborY="-8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36E96-578C-43A2-B458-0E0AD7ACAB88}" type="pres">
      <dgm:prSet presAssocID="{85BF725E-B23E-4D35-9B67-0886BA8BB4AC}" presName="parentText" presStyleLbl="node1" presStyleIdx="1" presStyleCnt="2" custScaleY="35175" custLinFactNeighborY="-172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9C0C8-4CC3-4EF4-A7E1-9E5188D2ECD8}" type="pres">
      <dgm:prSet presAssocID="{85BF725E-B23E-4D35-9B67-0886BA8BB4AC}" presName="childText" presStyleLbl="revTx" presStyleIdx="1" presStyleCnt="2" custScaleY="58174" custLinFactNeighborY="-6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49450A-723F-4FFE-AB21-BAD4BB082DC7}" type="presOf" srcId="{2A36010B-6FFF-4DC7-ACE4-17933476CC2E}" destId="{1136826F-C885-42EE-816E-E46385F8D603}" srcOrd="0" destOrd="0" presId="urn:microsoft.com/office/officeart/2005/8/layout/vList2"/>
    <dgm:cxn modelId="{62BCCE0D-B964-4327-816F-A7D37EC79A72}" type="presOf" srcId="{00B3E189-31A9-4E54-811F-2476E63D4DC0}" destId="{BBFE4106-E6E1-4039-B430-B54FC77BA650}" srcOrd="0" destOrd="0" presId="urn:microsoft.com/office/officeart/2005/8/layout/vList2"/>
    <dgm:cxn modelId="{8CAB19C5-1F54-4D0C-B77F-C1ABA3DFB676}" srcId="{2A36010B-6FFF-4DC7-ACE4-17933476CC2E}" destId="{85BF725E-B23E-4D35-9B67-0886BA8BB4AC}" srcOrd="1" destOrd="0" parTransId="{3AC22EFF-09C1-4FC0-946D-BC39C365C2AD}" sibTransId="{0CAF89B1-D115-4053-948A-F95C51F5279F}"/>
    <dgm:cxn modelId="{CF878D2B-FE0B-42FD-93BC-6E097F1AC8D4}" type="presOf" srcId="{B9F336BE-64D5-421B-928D-D4375414A1D3}" destId="{3CB9C0C8-4CC3-4EF4-A7E1-9E5188D2ECD8}" srcOrd="0" destOrd="0" presId="urn:microsoft.com/office/officeart/2005/8/layout/vList2"/>
    <dgm:cxn modelId="{FCF5D2E7-4B38-469E-B0AB-80417557BCEA}" type="presOf" srcId="{DACB326B-CCB4-4AAF-BE9B-6D1560B19F8F}" destId="{00268B4D-B98A-40BF-B293-E501EF0BFD94}" srcOrd="0" destOrd="0" presId="urn:microsoft.com/office/officeart/2005/8/layout/vList2"/>
    <dgm:cxn modelId="{CE957684-6A8B-47BF-ABF6-460D0664DC83}" srcId="{2A36010B-6FFF-4DC7-ACE4-17933476CC2E}" destId="{DACB326B-CCB4-4AAF-BE9B-6D1560B19F8F}" srcOrd="0" destOrd="0" parTransId="{84DCE935-5806-4D70-9790-E7B5F1D7FA53}" sibTransId="{8A821CC3-2401-420E-9796-675B849893E3}"/>
    <dgm:cxn modelId="{C3B086FD-18AE-45EF-A3CB-9F76760EC449}" type="presOf" srcId="{85BF725E-B23E-4D35-9B67-0886BA8BB4AC}" destId="{8ED36E96-578C-43A2-B458-0E0AD7ACAB88}" srcOrd="0" destOrd="0" presId="urn:microsoft.com/office/officeart/2005/8/layout/vList2"/>
    <dgm:cxn modelId="{02D21E43-BD02-405E-8457-B8CD1C010EF4}" srcId="{DACB326B-CCB4-4AAF-BE9B-6D1560B19F8F}" destId="{00B3E189-31A9-4E54-811F-2476E63D4DC0}" srcOrd="0" destOrd="0" parTransId="{2701D7CA-8790-41A8-BB2D-9E82C33B9CCE}" sibTransId="{BE338AF7-7E75-492F-8EB0-3FC929C4872C}"/>
    <dgm:cxn modelId="{17D99A65-E3BE-4E03-830A-325B2F2B6080}" srcId="{85BF725E-B23E-4D35-9B67-0886BA8BB4AC}" destId="{B9F336BE-64D5-421B-928D-D4375414A1D3}" srcOrd="0" destOrd="0" parTransId="{1F88F640-3F3F-480D-B6AD-7C97B1EB528C}" sibTransId="{65787625-C3BD-4729-BD59-BFD624F6746D}"/>
    <dgm:cxn modelId="{525A7A5D-DBD0-4D03-9BAF-20338399CAF0}" type="presOf" srcId="{CFFED1D2-36F5-41F4-BD1E-279C014F5E3B}" destId="{3CB9C0C8-4CC3-4EF4-A7E1-9E5188D2ECD8}" srcOrd="0" destOrd="1" presId="urn:microsoft.com/office/officeart/2005/8/layout/vList2"/>
    <dgm:cxn modelId="{C1A3E2FE-D0E0-495E-B6D3-132BB9860029}" srcId="{85BF725E-B23E-4D35-9B67-0886BA8BB4AC}" destId="{CFFED1D2-36F5-41F4-BD1E-279C014F5E3B}" srcOrd="1" destOrd="0" parTransId="{30F7E740-8CDE-48FB-87D7-4350C768F708}" sibTransId="{792804A5-0DAB-4B58-9087-9893B14E3EDA}"/>
    <dgm:cxn modelId="{587AAD37-EEEA-4917-B500-DA624471A792}" type="presParOf" srcId="{1136826F-C885-42EE-816E-E46385F8D603}" destId="{00268B4D-B98A-40BF-B293-E501EF0BFD94}" srcOrd="0" destOrd="0" presId="urn:microsoft.com/office/officeart/2005/8/layout/vList2"/>
    <dgm:cxn modelId="{F2E96796-22BF-4338-8923-B1168A7BC00C}" type="presParOf" srcId="{1136826F-C885-42EE-816E-E46385F8D603}" destId="{BBFE4106-E6E1-4039-B430-B54FC77BA650}" srcOrd="1" destOrd="0" presId="urn:microsoft.com/office/officeart/2005/8/layout/vList2"/>
    <dgm:cxn modelId="{1279AEA7-602F-4766-A506-812C149E9628}" type="presParOf" srcId="{1136826F-C885-42EE-816E-E46385F8D603}" destId="{8ED36E96-578C-43A2-B458-0E0AD7ACAB88}" srcOrd="2" destOrd="0" presId="urn:microsoft.com/office/officeart/2005/8/layout/vList2"/>
    <dgm:cxn modelId="{A57147AB-16D1-49EF-A26C-3882735D5DA0}" type="presParOf" srcId="{1136826F-C885-42EE-816E-E46385F8D603}" destId="{3CB9C0C8-4CC3-4EF4-A7E1-9E5188D2ECD8}" srcOrd="3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2CB960-6C4C-4F5C-879C-112724E7E2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8CDD3B-0822-4887-A6FF-9F039FECF10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 smtClean="0"/>
            <a:t>3. House-to-house visit for case search</a:t>
          </a:r>
          <a:endParaRPr lang="en-US" sz="2400" dirty="0"/>
        </a:p>
      </dgm:t>
    </dgm:pt>
    <dgm:pt modelId="{12201338-BBC1-44CB-BF9E-5F427A4F59F2}" type="parTrans" cxnId="{EE068A0F-0F0E-451F-9166-B8FC9683D52A}">
      <dgm:prSet/>
      <dgm:spPr/>
      <dgm:t>
        <a:bodyPr/>
        <a:lstStyle/>
        <a:p>
          <a:endParaRPr lang="en-US"/>
        </a:p>
      </dgm:t>
    </dgm:pt>
    <dgm:pt modelId="{12780B09-9A1C-4BC2-88A8-FD2103822407}" type="sibTrans" cxnId="{EE068A0F-0F0E-451F-9166-B8FC9683D52A}">
      <dgm:prSet/>
      <dgm:spPr/>
      <dgm:t>
        <a:bodyPr/>
        <a:lstStyle/>
        <a:p>
          <a:endParaRPr lang="en-US"/>
        </a:p>
      </dgm:t>
    </dgm:pt>
    <dgm:pt modelId="{F79182DA-CB0E-4DD3-99B6-7B15BEA581F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latin typeface="Calibri" pitchFamily="34" charset="0"/>
              <a:cs typeface="Calibri" pitchFamily="34" charset="0"/>
            </a:rPr>
            <a:t>Suspected cases line-listed. Referral slip given.                               Motivated them to attend diagnostic camp on a pre-fixed date. 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0C69ADBC-5B77-4B70-8CDE-203401CAA1C9}" type="parTrans" cxnId="{FFFF875D-8AF9-4E60-A098-B2C3E6895CEB}">
      <dgm:prSet/>
      <dgm:spPr/>
      <dgm:t>
        <a:bodyPr/>
        <a:lstStyle/>
        <a:p>
          <a:endParaRPr lang="en-US"/>
        </a:p>
      </dgm:t>
    </dgm:pt>
    <dgm:pt modelId="{9290CCD7-5CF4-40C9-9FAD-8D57E8EE65A3}" type="sibTrans" cxnId="{FFFF875D-8AF9-4E60-A098-B2C3E6895CEB}">
      <dgm:prSet/>
      <dgm:spPr/>
      <dgm:t>
        <a:bodyPr/>
        <a:lstStyle/>
        <a:p>
          <a:endParaRPr lang="en-US"/>
        </a:p>
      </dgm:t>
    </dgm:pt>
    <dgm:pt modelId="{10812D42-B386-4931-9AF1-5FD4D1DC4F4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 smtClean="0"/>
            <a:t>4. Organization of diagnostic camps at decentralized venues</a:t>
          </a:r>
          <a:endParaRPr lang="en-US" sz="2400" dirty="0"/>
        </a:p>
      </dgm:t>
    </dgm:pt>
    <dgm:pt modelId="{5FC2B875-9567-492D-9AAC-17CD4F372EBA}" type="parTrans" cxnId="{47B0BD4B-ECFE-4E06-AEDA-AD1815809402}">
      <dgm:prSet/>
      <dgm:spPr/>
      <dgm:t>
        <a:bodyPr/>
        <a:lstStyle/>
        <a:p>
          <a:endParaRPr lang="en-US"/>
        </a:p>
      </dgm:t>
    </dgm:pt>
    <dgm:pt modelId="{9D332540-D5FF-4D72-AEA0-D5D556D48CD0}" type="sibTrans" cxnId="{47B0BD4B-ECFE-4E06-AEDA-AD1815809402}">
      <dgm:prSet/>
      <dgm:spPr/>
      <dgm:t>
        <a:bodyPr/>
        <a:lstStyle/>
        <a:p>
          <a:endParaRPr lang="en-US"/>
        </a:p>
      </dgm:t>
    </dgm:pt>
    <dgm:pt modelId="{C6EAB677-6BFF-428F-B7B1-3F2F66CC68B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Attended by Medical Officers from Block PHC/PHC.</a:t>
          </a:r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01FDD18-E577-413C-8F9D-6B390BC984ED}" type="parTrans" cxnId="{A5C87122-5544-4D46-9FC7-49B14E936E0A}">
      <dgm:prSet/>
      <dgm:spPr/>
      <dgm:t>
        <a:bodyPr/>
        <a:lstStyle/>
        <a:p>
          <a:endParaRPr lang="en-US"/>
        </a:p>
      </dgm:t>
    </dgm:pt>
    <dgm:pt modelId="{1DA2DDE6-54CF-4F79-BB7F-7D67F35FE80D}" type="sibTrans" cxnId="{A5C87122-5544-4D46-9FC7-49B14E936E0A}">
      <dgm:prSet/>
      <dgm:spPr/>
      <dgm:t>
        <a:bodyPr/>
        <a:lstStyle/>
        <a:p>
          <a:endParaRPr lang="en-US"/>
        </a:p>
      </dgm:t>
    </dgm:pt>
    <dgm:pt modelId="{B54C4047-4A77-49BF-B154-30487BAC2EE4}">
      <dgm:prSet phldrT="[Text]" custT="1"/>
      <dgm:spPr/>
      <dgm:t>
        <a:bodyPr/>
        <a:lstStyle/>
        <a:p>
          <a:pPr>
            <a:spcAft>
              <a:spcPct val="20000"/>
            </a:spcAft>
          </a:pPr>
          <a:r>
            <a: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Cases diagnosed as VL or PKDL – listed for treatment.</a:t>
          </a:r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504B35B-0B58-4F76-B9AF-B3C00B6A4148}" type="parTrans" cxnId="{2EA3C99C-12E1-4AE7-B3EF-10E544692551}">
      <dgm:prSet/>
      <dgm:spPr/>
      <dgm:t>
        <a:bodyPr/>
        <a:lstStyle/>
        <a:p>
          <a:endParaRPr lang="en-US"/>
        </a:p>
      </dgm:t>
    </dgm:pt>
    <dgm:pt modelId="{4E144E57-9647-4CC4-97B3-DFBC239299D2}" type="sibTrans" cxnId="{2EA3C99C-12E1-4AE7-B3EF-10E544692551}">
      <dgm:prSet/>
      <dgm:spPr/>
      <dgm:t>
        <a:bodyPr/>
        <a:lstStyle/>
        <a:p>
          <a:endParaRPr lang="en-US"/>
        </a:p>
      </dgm:t>
    </dgm:pt>
    <dgm:pt modelId="{2DEDCC4A-E7AF-4F5B-AAB1-3C7EE2193B3F}">
      <dgm:prSet phldrT="[Text]" custT="1"/>
      <dgm:spPr/>
      <dgm:t>
        <a:bodyPr/>
        <a:lstStyle/>
        <a:p>
          <a:pPr>
            <a:spcAft>
              <a:spcPct val="20000"/>
            </a:spcAft>
          </a:pPr>
          <a:r>
            <a: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 case of diagnostic difficulty, referral to DH/SDH/MCH.</a:t>
          </a:r>
          <a:endParaRPr lang="en-US" sz="20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0508BC7-A566-4D83-A62D-D41134998D85}" type="parTrans" cxnId="{1D32CBC7-BD9D-43EA-AF3D-94735982DE18}">
      <dgm:prSet/>
      <dgm:spPr/>
      <dgm:t>
        <a:bodyPr/>
        <a:lstStyle/>
        <a:p>
          <a:endParaRPr lang="en-US"/>
        </a:p>
      </dgm:t>
    </dgm:pt>
    <dgm:pt modelId="{7BB7FDF6-ADC5-4231-A2A3-68F2F5511741}" type="sibTrans" cxnId="{1D32CBC7-BD9D-43EA-AF3D-94735982DE18}">
      <dgm:prSet/>
      <dgm:spPr/>
      <dgm:t>
        <a:bodyPr/>
        <a:lstStyle/>
        <a:p>
          <a:endParaRPr lang="en-US"/>
        </a:p>
      </dgm:t>
    </dgm:pt>
    <dgm:pt modelId="{085BCB5F-9F54-4356-A876-6D09B873FF50}" type="pres">
      <dgm:prSet presAssocID="{412CB960-6C4C-4F5C-879C-112724E7E2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1F2E52-B262-4E90-862B-4F50FA2658DF}" type="pres">
      <dgm:prSet presAssocID="{668CDD3B-0822-4887-A6FF-9F039FECF109}" presName="parentText" presStyleLbl="node1" presStyleIdx="0" presStyleCnt="2" custScaleY="39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4F568-B272-49F1-92B8-919AEFCE761C}" type="pres">
      <dgm:prSet presAssocID="{668CDD3B-0822-4887-A6FF-9F039FECF10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CD525-E974-407E-91BF-1B62936CF198}" type="pres">
      <dgm:prSet presAssocID="{10812D42-B386-4931-9AF1-5FD4D1DC4F46}" presName="parentText" presStyleLbl="node1" presStyleIdx="1" presStyleCnt="2" custScaleY="38406" custLinFactNeighborY="-65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120F0-198F-415A-A3B8-83FA07547123}" type="pres">
      <dgm:prSet presAssocID="{10812D42-B386-4931-9AF1-5FD4D1DC4F46}" presName="childText" presStyleLbl="revTx" presStyleIdx="1" presStyleCnt="2" custLinFactNeighborY="-3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395200-F211-4E5E-B97B-47CDCF08E8B1}" type="presOf" srcId="{F79182DA-CB0E-4DD3-99B6-7B15BEA581F5}" destId="{C404F568-B272-49F1-92B8-919AEFCE761C}" srcOrd="0" destOrd="0" presId="urn:microsoft.com/office/officeart/2005/8/layout/vList2"/>
    <dgm:cxn modelId="{47B0BD4B-ECFE-4E06-AEDA-AD1815809402}" srcId="{412CB960-6C4C-4F5C-879C-112724E7E2FD}" destId="{10812D42-B386-4931-9AF1-5FD4D1DC4F46}" srcOrd="1" destOrd="0" parTransId="{5FC2B875-9567-492D-9AAC-17CD4F372EBA}" sibTransId="{9D332540-D5FF-4D72-AEA0-D5D556D48CD0}"/>
    <dgm:cxn modelId="{A5C87122-5544-4D46-9FC7-49B14E936E0A}" srcId="{10812D42-B386-4931-9AF1-5FD4D1DC4F46}" destId="{C6EAB677-6BFF-428F-B7B1-3F2F66CC68BD}" srcOrd="0" destOrd="0" parTransId="{001FDD18-E577-413C-8F9D-6B390BC984ED}" sibTransId="{1DA2DDE6-54CF-4F79-BB7F-7D67F35FE80D}"/>
    <dgm:cxn modelId="{BDA3A17F-296E-4FC0-BBD6-E9B4B54F2D4C}" type="presOf" srcId="{C6EAB677-6BFF-428F-B7B1-3F2F66CC68BD}" destId="{438120F0-198F-415A-A3B8-83FA07547123}" srcOrd="0" destOrd="0" presId="urn:microsoft.com/office/officeart/2005/8/layout/vList2"/>
    <dgm:cxn modelId="{A415B195-C725-4FAE-80A6-A91DD5D98D30}" type="presOf" srcId="{10812D42-B386-4931-9AF1-5FD4D1DC4F46}" destId="{EF8CD525-E974-407E-91BF-1B62936CF198}" srcOrd="0" destOrd="0" presId="urn:microsoft.com/office/officeart/2005/8/layout/vList2"/>
    <dgm:cxn modelId="{EE068A0F-0F0E-451F-9166-B8FC9683D52A}" srcId="{412CB960-6C4C-4F5C-879C-112724E7E2FD}" destId="{668CDD3B-0822-4887-A6FF-9F039FECF109}" srcOrd="0" destOrd="0" parTransId="{12201338-BBC1-44CB-BF9E-5F427A4F59F2}" sibTransId="{12780B09-9A1C-4BC2-88A8-FD2103822407}"/>
    <dgm:cxn modelId="{78CD3258-181F-44BF-B38E-49EA15E27CCA}" type="presOf" srcId="{2DEDCC4A-E7AF-4F5B-AAB1-3C7EE2193B3F}" destId="{438120F0-198F-415A-A3B8-83FA07547123}" srcOrd="0" destOrd="2" presId="urn:microsoft.com/office/officeart/2005/8/layout/vList2"/>
    <dgm:cxn modelId="{38E92AD1-1F31-44E9-8B39-EC24D65B9B1E}" type="presOf" srcId="{B54C4047-4A77-49BF-B154-30487BAC2EE4}" destId="{438120F0-198F-415A-A3B8-83FA07547123}" srcOrd="0" destOrd="1" presId="urn:microsoft.com/office/officeart/2005/8/layout/vList2"/>
    <dgm:cxn modelId="{1D32CBC7-BD9D-43EA-AF3D-94735982DE18}" srcId="{10812D42-B386-4931-9AF1-5FD4D1DC4F46}" destId="{2DEDCC4A-E7AF-4F5B-AAB1-3C7EE2193B3F}" srcOrd="2" destOrd="0" parTransId="{E0508BC7-A566-4D83-A62D-D41134998D85}" sibTransId="{7BB7FDF6-ADC5-4231-A2A3-68F2F5511741}"/>
    <dgm:cxn modelId="{2EA3C99C-12E1-4AE7-B3EF-10E544692551}" srcId="{10812D42-B386-4931-9AF1-5FD4D1DC4F46}" destId="{B54C4047-4A77-49BF-B154-30487BAC2EE4}" srcOrd="1" destOrd="0" parTransId="{5504B35B-0B58-4F76-B9AF-B3C00B6A4148}" sibTransId="{4E144E57-9647-4CC4-97B3-DFBC239299D2}"/>
    <dgm:cxn modelId="{FFFF875D-8AF9-4E60-A098-B2C3E6895CEB}" srcId="{668CDD3B-0822-4887-A6FF-9F039FECF109}" destId="{F79182DA-CB0E-4DD3-99B6-7B15BEA581F5}" srcOrd="0" destOrd="0" parTransId="{0C69ADBC-5B77-4B70-8CDE-203401CAA1C9}" sibTransId="{9290CCD7-5CF4-40C9-9FAD-8D57E8EE65A3}"/>
    <dgm:cxn modelId="{D69F54D8-CAB5-4055-A82E-93BFEB2B27C6}" type="presOf" srcId="{668CDD3B-0822-4887-A6FF-9F039FECF109}" destId="{E11F2E52-B262-4E90-862B-4F50FA2658DF}" srcOrd="0" destOrd="0" presId="urn:microsoft.com/office/officeart/2005/8/layout/vList2"/>
    <dgm:cxn modelId="{C017ABA3-5550-4504-82C7-FDA19EF4DB85}" type="presOf" srcId="{412CB960-6C4C-4F5C-879C-112724E7E2FD}" destId="{085BCB5F-9F54-4356-A876-6D09B873FF50}" srcOrd="0" destOrd="0" presId="urn:microsoft.com/office/officeart/2005/8/layout/vList2"/>
    <dgm:cxn modelId="{513456BB-B89D-4DE7-8077-F468FB999158}" type="presParOf" srcId="{085BCB5F-9F54-4356-A876-6D09B873FF50}" destId="{E11F2E52-B262-4E90-862B-4F50FA2658DF}" srcOrd="0" destOrd="0" presId="urn:microsoft.com/office/officeart/2005/8/layout/vList2"/>
    <dgm:cxn modelId="{023890B2-9562-4A6C-A5BB-6E2C63839494}" type="presParOf" srcId="{085BCB5F-9F54-4356-A876-6D09B873FF50}" destId="{C404F568-B272-49F1-92B8-919AEFCE761C}" srcOrd="1" destOrd="0" presId="urn:microsoft.com/office/officeart/2005/8/layout/vList2"/>
    <dgm:cxn modelId="{441CD563-1511-4E08-A765-9B17D917C627}" type="presParOf" srcId="{085BCB5F-9F54-4356-A876-6D09B873FF50}" destId="{EF8CD525-E974-407E-91BF-1B62936CF198}" srcOrd="2" destOrd="0" presId="urn:microsoft.com/office/officeart/2005/8/layout/vList2"/>
    <dgm:cxn modelId="{5E6FBE19-11C1-4FD5-AB84-16A0F86EA027}" type="presParOf" srcId="{085BCB5F-9F54-4356-A876-6D09B873FF50}" destId="{438120F0-198F-415A-A3B8-83FA07547123}" srcOrd="3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661460-8B8C-46A0-853D-CE27DB6647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46DAF1-B17F-446E-8FDA-DB95E084388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 smtClean="0"/>
            <a:t>5. Treatment of cases in Block PHC/Rural Hospitals</a:t>
          </a:r>
          <a:endParaRPr lang="en-US" sz="2400" dirty="0"/>
        </a:p>
      </dgm:t>
    </dgm:pt>
    <dgm:pt modelId="{7DE8139E-16DB-4146-B81E-0AB8DD224500}" type="parTrans" cxnId="{4E94DA2B-4D96-40D0-8AB9-A495340E011B}">
      <dgm:prSet/>
      <dgm:spPr/>
      <dgm:t>
        <a:bodyPr/>
        <a:lstStyle/>
        <a:p>
          <a:endParaRPr lang="en-US"/>
        </a:p>
      </dgm:t>
    </dgm:pt>
    <dgm:pt modelId="{D469CE24-83CD-4555-9CC6-641060E9BD4B}" type="sibTrans" cxnId="{4E94DA2B-4D96-40D0-8AB9-A495340E011B}">
      <dgm:prSet/>
      <dgm:spPr/>
      <dgm:t>
        <a:bodyPr/>
        <a:lstStyle/>
        <a:p>
          <a:endParaRPr lang="en-US"/>
        </a:p>
      </dgm:t>
    </dgm:pt>
    <dgm:pt modelId="{C1DAC4A8-F718-4C3D-A3BE-37B1639E60FC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Treatment with liposomal </a:t>
          </a:r>
          <a:r>
            <a:rPr lang="en-US" sz="2000" dirty="0" err="1" smtClean="0">
              <a:latin typeface="Calibri" pitchFamily="34" charset="0"/>
              <a:cs typeface="Calibri" pitchFamily="34" charset="0"/>
            </a:rPr>
            <a:t>amphotericin</a:t>
          </a:r>
          <a:r>
            <a:rPr lang="en-US" sz="2000" dirty="0" smtClean="0">
              <a:latin typeface="Calibri" pitchFamily="34" charset="0"/>
              <a:cs typeface="Calibri" pitchFamily="34" charset="0"/>
            </a:rPr>
            <a:t>-B (latest drug).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D93A035E-72E6-47BC-9A03-01C49436FF41}" type="parTrans" cxnId="{29AAF5E9-EDCE-44C7-B563-E828E17BB4B8}">
      <dgm:prSet/>
      <dgm:spPr/>
      <dgm:t>
        <a:bodyPr/>
        <a:lstStyle/>
        <a:p>
          <a:endParaRPr lang="en-US"/>
        </a:p>
      </dgm:t>
    </dgm:pt>
    <dgm:pt modelId="{7EE88EC1-8954-4A9A-B006-1C83FDF1DF14}" type="sibTrans" cxnId="{29AAF5E9-EDCE-44C7-B563-E828E17BB4B8}">
      <dgm:prSet/>
      <dgm:spPr/>
      <dgm:t>
        <a:bodyPr/>
        <a:lstStyle/>
        <a:p>
          <a:endParaRPr lang="en-US"/>
        </a:p>
      </dgm:t>
    </dgm:pt>
    <dgm:pt modelId="{1C79384E-8126-418C-A558-39467731EF43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MO-s oriented for use of the drug.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F81FA1FD-0D72-4CFF-86F4-C06DF223B8E2}" type="parTrans" cxnId="{7974683C-AD5B-44BA-8977-D22D4AB16E05}">
      <dgm:prSet/>
      <dgm:spPr/>
      <dgm:t>
        <a:bodyPr/>
        <a:lstStyle/>
        <a:p>
          <a:endParaRPr lang="en-US"/>
        </a:p>
      </dgm:t>
    </dgm:pt>
    <dgm:pt modelId="{D6EFCCB8-BADA-458B-992E-B90493F79F30}" type="sibTrans" cxnId="{7974683C-AD5B-44BA-8977-D22D4AB16E05}">
      <dgm:prSet/>
      <dgm:spPr/>
      <dgm:t>
        <a:bodyPr/>
        <a:lstStyle/>
        <a:p>
          <a:endParaRPr lang="en-US"/>
        </a:p>
      </dgm:t>
    </dgm:pt>
    <dgm:pt modelId="{EA83CC28-C37D-4E9C-BCD4-5A604F4E023E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Cold chain ensured (for the drug) at peripheral units.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F80E1EED-D4FB-4C26-84C8-08FC36DEC669}" type="parTrans" cxnId="{3907BF67-6D92-40F8-B5CE-E4DCE993D0A4}">
      <dgm:prSet/>
      <dgm:spPr/>
      <dgm:t>
        <a:bodyPr/>
        <a:lstStyle/>
        <a:p>
          <a:endParaRPr lang="en-US"/>
        </a:p>
      </dgm:t>
    </dgm:pt>
    <dgm:pt modelId="{DC20A000-F863-4538-8B3A-B1296DB6B305}" type="sibTrans" cxnId="{3907BF67-6D92-40F8-B5CE-E4DCE993D0A4}">
      <dgm:prSet/>
      <dgm:spPr/>
      <dgm:t>
        <a:bodyPr/>
        <a:lstStyle/>
        <a:p>
          <a:endParaRPr lang="en-US"/>
        </a:p>
      </dgm:t>
    </dgm:pt>
    <dgm:pt modelId="{9BEE42B1-7603-46B0-BA2B-4F33624218B9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Cases tracked individually. Treatment completed for all VL-cases and also all PKDL-cases barring a few who had moved away.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D14DFBA5-3DA4-42AD-8812-9D53315ABEF1}" type="parTrans" cxnId="{DB735809-1B95-4320-9FBE-735317F05ADE}">
      <dgm:prSet/>
      <dgm:spPr/>
      <dgm:t>
        <a:bodyPr/>
        <a:lstStyle/>
        <a:p>
          <a:endParaRPr lang="en-US"/>
        </a:p>
      </dgm:t>
    </dgm:pt>
    <dgm:pt modelId="{4817DC7F-640B-4376-9F72-E46EF304585B}" type="sibTrans" cxnId="{DB735809-1B95-4320-9FBE-735317F05ADE}">
      <dgm:prSet/>
      <dgm:spPr/>
      <dgm:t>
        <a:bodyPr/>
        <a:lstStyle/>
        <a:p>
          <a:endParaRPr lang="en-US"/>
        </a:p>
      </dgm:t>
    </dgm:pt>
    <dgm:pt modelId="{B7BD1BF8-24F2-4B78-8488-56D2613D829F}">
      <dgm:prSet phldrT="[Text]" custT="1"/>
      <dgm:spPr/>
      <dgm:t>
        <a:bodyPr/>
        <a:lstStyle/>
        <a:p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E33A5C30-66A8-42EC-A5CB-A96B8ADB3B3B}" type="parTrans" cxnId="{4C274A48-ABE6-4EED-BEC8-B5784DB70629}">
      <dgm:prSet/>
      <dgm:spPr/>
      <dgm:t>
        <a:bodyPr/>
        <a:lstStyle/>
        <a:p>
          <a:endParaRPr lang="en-IN"/>
        </a:p>
      </dgm:t>
    </dgm:pt>
    <dgm:pt modelId="{A1691B15-FE57-459A-AD5D-5E9E48B083E7}" type="sibTrans" cxnId="{4C274A48-ABE6-4EED-BEC8-B5784DB70629}">
      <dgm:prSet/>
      <dgm:spPr/>
      <dgm:t>
        <a:bodyPr/>
        <a:lstStyle/>
        <a:p>
          <a:endParaRPr lang="en-IN"/>
        </a:p>
      </dgm:t>
    </dgm:pt>
    <dgm:pt modelId="{67F1629D-4490-4538-867C-BCA78BFC1A40}" type="pres">
      <dgm:prSet presAssocID="{AC661460-8B8C-46A0-853D-CE27DB6647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8BC6FB-2C46-4FB2-A298-5E690215122E}" type="pres">
      <dgm:prSet presAssocID="{C346DAF1-B17F-446E-8FDA-DB95E0843883}" presName="parentText" presStyleLbl="node1" presStyleIdx="0" presStyleCnt="1" custScaleY="55544" custLinFactNeighborY="-711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3763D-8CCF-4F74-8CFF-5FFCD4E2E9F2}" type="pres">
      <dgm:prSet presAssocID="{C346DAF1-B17F-446E-8FDA-DB95E0843883}" presName="childText" presStyleLbl="revTx" presStyleIdx="0" presStyleCnt="1" custLinFactNeighborY="-74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07BF67-6D92-40F8-B5CE-E4DCE993D0A4}" srcId="{C346DAF1-B17F-446E-8FDA-DB95E0843883}" destId="{EA83CC28-C37D-4E9C-BCD4-5A604F4E023E}" srcOrd="2" destOrd="0" parTransId="{F80E1EED-D4FB-4C26-84C8-08FC36DEC669}" sibTransId="{DC20A000-F863-4538-8B3A-B1296DB6B305}"/>
    <dgm:cxn modelId="{37C409B0-372B-4FD5-B2C8-EE6D5EF86A98}" type="presOf" srcId="{AC661460-8B8C-46A0-853D-CE27DB664751}" destId="{67F1629D-4490-4538-867C-BCA78BFC1A40}" srcOrd="0" destOrd="0" presId="urn:microsoft.com/office/officeart/2005/8/layout/vList2"/>
    <dgm:cxn modelId="{4C274A48-ABE6-4EED-BEC8-B5784DB70629}" srcId="{C346DAF1-B17F-446E-8FDA-DB95E0843883}" destId="{B7BD1BF8-24F2-4B78-8488-56D2613D829F}" srcOrd="4" destOrd="0" parTransId="{E33A5C30-66A8-42EC-A5CB-A96B8ADB3B3B}" sibTransId="{A1691B15-FE57-459A-AD5D-5E9E48B083E7}"/>
    <dgm:cxn modelId="{5832582D-4E3A-4A73-A8A8-6394425369DD}" type="presOf" srcId="{EA83CC28-C37D-4E9C-BCD4-5A604F4E023E}" destId="{4D23763D-8CCF-4F74-8CFF-5FFCD4E2E9F2}" srcOrd="0" destOrd="2" presId="urn:microsoft.com/office/officeart/2005/8/layout/vList2"/>
    <dgm:cxn modelId="{D107F3DF-E857-4A1D-8944-36EBAB3787C7}" type="presOf" srcId="{9BEE42B1-7603-46B0-BA2B-4F33624218B9}" destId="{4D23763D-8CCF-4F74-8CFF-5FFCD4E2E9F2}" srcOrd="0" destOrd="3" presId="urn:microsoft.com/office/officeart/2005/8/layout/vList2"/>
    <dgm:cxn modelId="{D56CC81A-576C-41CF-A6B9-EF3EE6135413}" type="presOf" srcId="{B7BD1BF8-24F2-4B78-8488-56D2613D829F}" destId="{4D23763D-8CCF-4F74-8CFF-5FFCD4E2E9F2}" srcOrd="0" destOrd="4" presId="urn:microsoft.com/office/officeart/2005/8/layout/vList2"/>
    <dgm:cxn modelId="{7974683C-AD5B-44BA-8977-D22D4AB16E05}" srcId="{C346DAF1-B17F-446E-8FDA-DB95E0843883}" destId="{1C79384E-8126-418C-A558-39467731EF43}" srcOrd="1" destOrd="0" parTransId="{F81FA1FD-0D72-4CFF-86F4-C06DF223B8E2}" sibTransId="{D6EFCCB8-BADA-458B-992E-B90493F79F30}"/>
    <dgm:cxn modelId="{7A62D045-8D35-4475-9A6B-6F2219726387}" type="presOf" srcId="{1C79384E-8126-418C-A558-39467731EF43}" destId="{4D23763D-8CCF-4F74-8CFF-5FFCD4E2E9F2}" srcOrd="0" destOrd="1" presId="urn:microsoft.com/office/officeart/2005/8/layout/vList2"/>
    <dgm:cxn modelId="{19D4F5C3-23F8-48ED-B490-791EC52F1FA9}" type="presOf" srcId="{C346DAF1-B17F-446E-8FDA-DB95E0843883}" destId="{3C8BC6FB-2C46-4FB2-A298-5E690215122E}" srcOrd="0" destOrd="0" presId="urn:microsoft.com/office/officeart/2005/8/layout/vList2"/>
    <dgm:cxn modelId="{29AAF5E9-EDCE-44C7-B563-E828E17BB4B8}" srcId="{C346DAF1-B17F-446E-8FDA-DB95E0843883}" destId="{C1DAC4A8-F718-4C3D-A3BE-37B1639E60FC}" srcOrd="0" destOrd="0" parTransId="{D93A035E-72E6-47BC-9A03-01C49436FF41}" sibTransId="{7EE88EC1-8954-4A9A-B006-1C83FDF1DF14}"/>
    <dgm:cxn modelId="{4E94DA2B-4D96-40D0-8AB9-A495340E011B}" srcId="{AC661460-8B8C-46A0-853D-CE27DB664751}" destId="{C346DAF1-B17F-446E-8FDA-DB95E0843883}" srcOrd="0" destOrd="0" parTransId="{7DE8139E-16DB-4146-B81E-0AB8DD224500}" sibTransId="{D469CE24-83CD-4555-9CC6-641060E9BD4B}"/>
    <dgm:cxn modelId="{D25B0F10-4237-4DA9-A102-C11C58B2BC6C}" type="presOf" srcId="{C1DAC4A8-F718-4C3D-A3BE-37B1639E60FC}" destId="{4D23763D-8CCF-4F74-8CFF-5FFCD4E2E9F2}" srcOrd="0" destOrd="0" presId="urn:microsoft.com/office/officeart/2005/8/layout/vList2"/>
    <dgm:cxn modelId="{DB735809-1B95-4320-9FBE-735317F05ADE}" srcId="{C346DAF1-B17F-446E-8FDA-DB95E0843883}" destId="{9BEE42B1-7603-46B0-BA2B-4F33624218B9}" srcOrd="3" destOrd="0" parTransId="{D14DFBA5-3DA4-42AD-8812-9D53315ABEF1}" sibTransId="{4817DC7F-640B-4376-9F72-E46EF304585B}"/>
    <dgm:cxn modelId="{5BA51DBE-A4B7-406C-99E9-625006763D8C}" type="presParOf" srcId="{67F1629D-4490-4538-867C-BCA78BFC1A40}" destId="{3C8BC6FB-2C46-4FB2-A298-5E690215122E}" srcOrd="0" destOrd="0" presId="urn:microsoft.com/office/officeart/2005/8/layout/vList2"/>
    <dgm:cxn modelId="{05F5BCFD-4455-458E-AB1C-144CB2E7041B}" type="presParOf" srcId="{67F1629D-4490-4538-867C-BCA78BFC1A40}" destId="{4D23763D-8CCF-4F74-8CFF-5FFCD4E2E9F2}" srcOrd="1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3F695E-F2F0-4126-B282-EE7BF97EBF9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5458F-7044-4538-9E75-C97695B8950A}">
      <dgm:prSet phldrT="[Text]" custT="1"/>
      <dgm:spPr>
        <a:solidFill>
          <a:srgbClr val="339933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Coupons  distributed in households by ASHA for prior intimation &amp; I.P.C.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53E1858C-4C9E-4B9D-8CDA-193A985224AB}" type="parTrans" cxnId="{61695140-9AF2-45B1-83FA-88214C9B4A6A}">
      <dgm:prSet/>
      <dgm:spPr/>
      <dgm:t>
        <a:bodyPr/>
        <a:lstStyle/>
        <a:p>
          <a:endParaRPr lang="en-US"/>
        </a:p>
      </dgm:t>
    </dgm:pt>
    <dgm:pt modelId="{893ECF07-C8D5-4461-B383-2E25B910E92E}" type="sibTrans" cxnId="{61695140-9AF2-45B1-83FA-88214C9B4A6A}">
      <dgm:prSet/>
      <dgm:spPr/>
      <dgm:t>
        <a:bodyPr/>
        <a:lstStyle/>
        <a:p>
          <a:endParaRPr lang="en-US"/>
        </a:p>
      </dgm:t>
    </dgm:pt>
    <dgm:pt modelId="{0C1ADACD-6DE7-432E-937D-258E7F29526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Development of a guideline in Bengali</a:t>
          </a:r>
        </a:p>
        <a:p>
          <a:endParaRPr lang="en-US" sz="2400" dirty="0" smtClean="0">
            <a:latin typeface="Calibri" pitchFamily="34" charset="0"/>
            <a:cs typeface="Calibri" pitchFamily="34" charset="0"/>
          </a:endParaRPr>
        </a:p>
        <a:p>
          <a:r>
            <a:rPr lang="en-US" sz="2400" dirty="0" smtClean="0">
              <a:latin typeface="Calibri" pitchFamily="34" charset="0"/>
              <a:cs typeface="Calibri" pitchFamily="34" charset="0"/>
            </a:rPr>
            <a:t>Sensitization of ASHA 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1AD65227-A819-4B45-93B5-E87ADC04DC15}" type="parTrans" cxnId="{CAAC07CD-C956-4582-850F-C029FEC2CE78}">
      <dgm:prSet/>
      <dgm:spPr/>
      <dgm:t>
        <a:bodyPr/>
        <a:lstStyle/>
        <a:p>
          <a:endParaRPr lang="en-US"/>
        </a:p>
      </dgm:t>
    </dgm:pt>
    <dgm:pt modelId="{D8B16476-6709-40C3-A464-84419F8C6479}" type="sibTrans" cxnId="{CAAC07CD-C956-4582-850F-C029FEC2CE78}">
      <dgm:prSet/>
      <dgm:spPr/>
      <dgm:t>
        <a:bodyPr/>
        <a:lstStyle/>
        <a:p>
          <a:endParaRPr lang="en-US"/>
        </a:p>
      </dgm:t>
    </dgm:pt>
    <dgm:pt modelId="{32F2D69C-5BDA-430F-A7A7-95541194884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Hands-on training  of spray workers, based on a written manual  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C129F653-19A0-4FAE-90E5-10FB21820041}" type="parTrans" cxnId="{9DF7C910-257F-45B9-9C0B-93880ECD3902}">
      <dgm:prSet/>
      <dgm:spPr/>
      <dgm:t>
        <a:bodyPr/>
        <a:lstStyle/>
        <a:p>
          <a:endParaRPr lang="en-US"/>
        </a:p>
      </dgm:t>
    </dgm:pt>
    <dgm:pt modelId="{324FF226-3D04-4114-B1F2-0C1859EE9263}" type="sibTrans" cxnId="{9DF7C910-257F-45B9-9C0B-93880ECD3902}">
      <dgm:prSet/>
      <dgm:spPr/>
      <dgm:t>
        <a:bodyPr/>
        <a:lstStyle/>
        <a:p>
          <a:endParaRPr lang="en-US"/>
        </a:p>
      </dgm:t>
    </dgm:pt>
    <dgm:pt modelId="{B1963892-E1E8-4604-BE01-495CC4FFFB3E}">
      <dgm:prSet custT="1"/>
      <dgm:spPr>
        <a:solidFill>
          <a:srgbClr val="FF9900"/>
        </a:solidFill>
      </dgm:spPr>
      <dgm:t>
        <a:bodyPr/>
        <a:lstStyle/>
        <a:p>
          <a:pPr>
            <a:spcAft>
              <a:spcPts val="2400"/>
            </a:spcAft>
          </a:pPr>
          <a:r>
            <a:rPr lang="en-US" sz="2400" dirty="0" smtClean="0">
              <a:latin typeface="Calibri" pitchFamily="34" charset="0"/>
              <a:cs typeface="Calibri" pitchFamily="34" charset="0"/>
            </a:rPr>
            <a:t>Development of a brief manual &amp; check-list</a:t>
          </a:r>
        </a:p>
        <a:p>
          <a:pPr>
            <a:spcAft>
              <a:spcPct val="35000"/>
            </a:spcAft>
          </a:pPr>
          <a:r>
            <a:rPr lang="en-US" sz="2400" dirty="0" smtClean="0">
              <a:latin typeface="Calibri" pitchFamily="34" charset="0"/>
              <a:cs typeface="Calibri" pitchFamily="34" charset="0"/>
            </a:rPr>
            <a:t> Orientation of                 IRS-supervisors 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C12195FD-0624-40AA-9D7F-34AF618C358E}" type="parTrans" cxnId="{D85CB088-5223-4ACA-B668-7BD352ADCDD1}">
      <dgm:prSet/>
      <dgm:spPr/>
      <dgm:t>
        <a:bodyPr/>
        <a:lstStyle/>
        <a:p>
          <a:endParaRPr lang="en-US"/>
        </a:p>
      </dgm:t>
    </dgm:pt>
    <dgm:pt modelId="{E63183C8-7FE5-41E7-88A8-C7DACAB17BB9}" type="sibTrans" cxnId="{D85CB088-5223-4ACA-B668-7BD352ADCDD1}">
      <dgm:prSet/>
      <dgm:spPr/>
      <dgm:t>
        <a:bodyPr/>
        <a:lstStyle/>
        <a:p>
          <a:endParaRPr lang="en-US"/>
        </a:p>
      </dgm:t>
    </dgm:pt>
    <dgm:pt modelId="{D02F523A-35BE-422E-A603-402A29FC1F63}" type="pres">
      <dgm:prSet presAssocID="{FB3F695E-F2F0-4126-B282-EE7BF97EBF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3DD9B-A72A-460F-9658-383B1DD0E44C}" type="pres">
      <dgm:prSet presAssocID="{F8D5458F-7044-4538-9E75-C97695B8950A}" presName="node" presStyleLbl="node1" presStyleIdx="0" presStyleCnt="4" custLinFactX="9650" custLinFactNeighborX="100000" custLinFactNeighborY="-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DB928-5E64-401A-AD83-5FA0296284D6}" type="pres">
      <dgm:prSet presAssocID="{893ECF07-C8D5-4461-B383-2E25B910E92E}" presName="sibTrans" presStyleCnt="0"/>
      <dgm:spPr/>
    </dgm:pt>
    <dgm:pt modelId="{D722E0F5-FC41-41AB-8307-3978CE270C59}" type="pres">
      <dgm:prSet presAssocID="{0C1ADACD-6DE7-432E-937D-258E7F295265}" presName="node" presStyleLbl="node1" presStyleIdx="1" presStyleCnt="4" custLinFactX="-9834" custLinFactNeighborX="-100000" custLinFactNeighborY="-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9ACBB-AA69-4E0C-9888-2BD2191C761D}" type="pres">
      <dgm:prSet presAssocID="{D8B16476-6709-40C3-A464-84419F8C6479}" presName="sibTrans" presStyleCnt="0"/>
      <dgm:spPr/>
    </dgm:pt>
    <dgm:pt modelId="{65D32CC8-A462-46F6-9388-D2AB8595A99B}" type="pres">
      <dgm:prSet presAssocID="{32F2D69C-5BDA-430F-A7A7-9554119488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41D2A-5B4B-4F0C-BBF6-84108143651D}" type="pres">
      <dgm:prSet presAssocID="{324FF226-3D04-4114-B1F2-0C1859EE9263}" presName="sibTrans" presStyleCnt="0"/>
      <dgm:spPr/>
    </dgm:pt>
    <dgm:pt modelId="{FF601B27-81A3-4437-8D5C-2DD04BA77D8E}" type="pres">
      <dgm:prSet presAssocID="{B1963892-E1E8-4604-BE01-495CC4FFFB3E}" presName="node" presStyleLbl="node1" presStyleIdx="3" presStyleCnt="4" custLinFactNeighborX="-350" custLinFactNeighborY="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C1A07-013C-4CCB-B5A8-EA8D39083648}" type="presOf" srcId="{0C1ADACD-6DE7-432E-937D-258E7F295265}" destId="{D722E0F5-FC41-41AB-8307-3978CE270C59}" srcOrd="0" destOrd="0" presId="urn:microsoft.com/office/officeart/2005/8/layout/default"/>
    <dgm:cxn modelId="{CAAC07CD-C956-4582-850F-C029FEC2CE78}" srcId="{FB3F695E-F2F0-4126-B282-EE7BF97EBF9A}" destId="{0C1ADACD-6DE7-432E-937D-258E7F295265}" srcOrd="1" destOrd="0" parTransId="{1AD65227-A819-4B45-93B5-E87ADC04DC15}" sibTransId="{D8B16476-6709-40C3-A464-84419F8C6479}"/>
    <dgm:cxn modelId="{61695140-9AF2-45B1-83FA-88214C9B4A6A}" srcId="{FB3F695E-F2F0-4126-B282-EE7BF97EBF9A}" destId="{F8D5458F-7044-4538-9E75-C97695B8950A}" srcOrd="0" destOrd="0" parTransId="{53E1858C-4C9E-4B9D-8CDA-193A985224AB}" sibTransId="{893ECF07-C8D5-4461-B383-2E25B910E92E}"/>
    <dgm:cxn modelId="{4DC4D830-1A3A-4BF3-A48C-63F843FFA922}" type="presOf" srcId="{F8D5458F-7044-4538-9E75-C97695B8950A}" destId="{A4B3DD9B-A72A-460F-9658-383B1DD0E44C}" srcOrd="0" destOrd="0" presId="urn:microsoft.com/office/officeart/2005/8/layout/default"/>
    <dgm:cxn modelId="{F1FBD497-9C7C-4631-ADF6-191C91D1A92D}" type="presOf" srcId="{FB3F695E-F2F0-4126-B282-EE7BF97EBF9A}" destId="{D02F523A-35BE-422E-A603-402A29FC1F63}" srcOrd="0" destOrd="0" presId="urn:microsoft.com/office/officeart/2005/8/layout/default"/>
    <dgm:cxn modelId="{D85CB088-5223-4ACA-B668-7BD352ADCDD1}" srcId="{FB3F695E-F2F0-4126-B282-EE7BF97EBF9A}" destId="{B1963892-E1E8-4604-BE01-495CC4FFFB3E}" srcOrd="3" destOrd="0" parTransId="{C12195FD-0624-40AA-9D7F-34AF618C358E}" sibTransId="{E63183C8-7FE5-41E7-88A8-C7DACAB17BB9}"/>
    <dgm:cxn modelId="{EB5613C2-9BB5-4910-8E3A-737FEC2EE181}" type="presOf" srcId="{B1963892-E1E8-4604-BE01-495CC4FFFB3E}" destId="{FF601B27-81A3-4437-8D5C-2DD04BA77D8E}" srcOrd="0" destOrd="0" presId="urn:microsoft.com/office/officeart/2005/8/layout/default"/>
    <dgm:cxn modelId="{C219147B-5FCE-46EB-9EF5-DD13F57D3BD5}" type="presOf" srcId="{32F2D69C-5BDA-430F-A7A7-955411948849}" destId="{65D32CC8-A462-46F6-9388-D2AB8595A99B}" srcOrd="0" destOrd="0" presId="urn:microsoft.com/office/officeart/2005/8/layout/default"/>
    <dgm:cxn modelId="{9DF7C910-257F-45B9-9C0B-93880ECD3902}" srcId="{FB3F695E-F2F0-4126-B282-EE7BF97EBF9A}" destId="{32F2D69C-5BDA-430F-A7A7-955411948849}" srcOrd="2" destOrd="0" parTransId="{C129F653-19A0-4FAE-90E5-10FB21820041}" sibTransId="{324FF226-3D04-4114-B1F2-0C1859EE9263}"/>
    <dgm:cxn modelId="{705FBED5-978F-4184-8190-623E16CFD475}" type="presParOf" srcId="{D02F523A-35BE-422E-A603-402A29FC1F63}" destId="{A4B3DD9B-A72A-460F-9658-383B1DD0E44C}" srcOrd="0" destOrd="0" presId="urn:microsoft.com/office/officeart/2005/8/layout/default"/>
    <dgm:cxn modelId="{43370C20-F07A-47F7-867D-CFF25C71D0B3}" type="presParOf" srcId="{D02F523A-35BE-422E-A603-402A29FC1F63}" destId="{0DFDB928-5E64-401A-AD83-5FA0296284D6}" srcOrd="1" destOrd="0" presId="urn:microsoft.com/office/officeart/2005/8/layout/default"/>
    <dgm:cxn modelId="{BF758F87-8983-40C7-A3C5-C2658F0268B3}" type="presParOf" srcId="{D02F523A-35BE-422E-A603-402A29FC1F63}" destId="{D722E0F5-FC41-41AB-8307-3978CE270C59}" srcOrd="2" destOrd="0" presId="urn:microsoft.com/office/officeart/2005/8/layout/default"/>
    <dgm:cxn modelId="{5B7B44ED-7A07-428F-BBFE-1AFC6B4AA0B5}" type="presParOf" srcId="{D02F523A-35BE-422E-A603-402A29FC1F63}" destId="{F469ACBB-AA69-4E0C-9888-2BD2191C761D}" srcOrd="3" destOrd="0" presId="urn:microsoft.com/office/officeart/2005/8/layout/default"/>
    <dgm:cxn modelId="{E6F37F10-BB78-4313-8F0E-DDC6E4A98C09}" type="presParOf" srcId="{D02F523A-35BE-422E-A603-402A29FC1F63}" destId="{65D32CC8-A462-46F6-9388-D2AB8595A99B}" srcOrd="4" destOrd="0" presId="urn:microsoft.com/office/officeart/2005/8/layout/default"/>
    <dgm:cxn modelId="{19BF9B45-5BD6-4192-8092-1E7F045EAAB3}" type="presParOf" srcId="{D02F523A-35BE-422E-A603-402A29FC1F63}" destId="{20B41D2A-5B4B-4F0C-BBF6-84108143651D}" srcOrd="5" destOrd="0" presId="urn:microsoft.com/office/officeart/2005/8/layout/default"/>
    <dgm:cxn modelId="{FCE8D8B8-AAA8-44E2-8E72-B9AA41CB552F}" type="presParOf" srcId="{D02F523A-35BE-422E-A603-402A29FC1F63}" destId="{FF601B27-81A3-4437-8D5C-2DD04BA77D8E}" srcOrd="6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E6AEF5-38FA-4C80-AAC4-4324CD9FB1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73CC0-8282-42DA-AE1D-83722A2C126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latin typeface="Calibri" pitchFamily="34" charset="0"/>
              <a:cs typeface="Calibri" pitchFamily="34" charset="0"/>
            </a:rPr>
            <a:t>State Govt. going to allot fund. Selected villages of 3 blocks are being taken up in 2015-16. 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0E15DD7D-C797-4278-A0B5-FEDA61D831EC}" type="sibTrans" cxnId="{BC5CCE83-24B2-47EB-98B5-DED4511DAA08}">
      <dgm:prSet/>
      <dgm:spPr/>
      <dgm:t>
        <a:bodyPr/>
        <a:lstStyle/>
        <a:p>
          <a:endParaRPr lang="en-US"/>
        </a:p>
      </dgm:t>
    </dgm:pt>
    <dgm:pt modelId="{D31EA16B-2771-4C1E-9311-7A562C5B2B45}" type="parTrans" cxnId="{BC5CCE83-24B2-47EB-98B5-DED4511DAA08}">
      <dgm:prSet/>
      <dgm:spPr/>
      <dgm:t>
        <a:bodyPr/>
        <a:lstStyle/>
        <a:p>
          <a:endParaRPr lang="en-US"/>
        </a:p>
      </dgm:t>
    </dgm:pt>
    <dgm:pt modelId="{AA8D700F-6C38-4D36-A488-12E30E4BCB23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000" dirty="0" smtClean="0">
              <a:latin typeface="Calibri" pitchFamily="34" charset="0"/>
              <a:cs typeface="Calibri" pitchFamily="34" charset="0"/>
            </a:rPr>
            <a:t>Mud plastering for </a:t>
          </a:r>
          <a:r>
            <a:rPr lang="en-US" sz="2000" dirty="0" err="1" smtClean="0">
              <a:latin typeface="Calibri" pitchFamily="34" charset="0"/>
              <a:cs typeface="Calibri" pitchFamily="34" charset="0"/>
            </a:rPr>
            <a:t>kutcha</a:t>
          </a:r>
          <a:r>
            <a:rPr lang="en-US" sz="2000" dirty="0" smtClean="0">
              <a:latin typeface="Calibri" pitchFamily="34" charset="0"/>
              <a:cs typeface="Calibri" pitchFamily="34" charset="0"/>
            </a:rPr>
            <a:t> houses; mortar plastering  for </a:t>
          </a:r>
          <a:r>
            <a:rPr lang="en-US" sz="2000" dirty="0" err="1" smtClean="0">
              <a:latin typeface="Calibri" pitchFamily="34" charset="0"/>
              <a:cs typeface="Calibri" pitchFamily="34" charset="0"/>
            </a:rPr>
            <a:t>pucca</a:t>
          </a:r>
          <a:r>
            <a:rPr lang="en-US" sz="2000" dirty="0" smtClean="0">
              <a:latin typeface="Calibri" pitchFamily="34" charset="0"/>
              <a:cs typeface="Calibri" pitchFamily="34" charset="0"/>
            </a:rPr>
            <a:t> ones.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92C583E1-A5B0-4445-8CE6-279A6DD71425}" type="sibTrans" cxnId="{18C96F86-25C5-459B-B3CB-A54500C77233}">
      <dgm:prSet/>
      <dgm:spPr/>
      <dgm:t>
        <a:bodyPr/>
        <a:lstStyle/>
        <a:p>
          <a:endParaRPr lang="en-US"/>
        </a:p>
      </dgm:t>
    </dgm:pt>
    <dgm:pt modelId="{D26BAFB0-A7B0-4752-96E9-89A627552C7A}" type="parTrans" cxnId="{18C96F86-25C5-459B-B3CB-A54500C77233}">
      <dgm:prSet/>
      <dgm:spPr/>
      <dgm:t>
        <a:bodyPr/>
        <a:lstStyle/>
        <a:p>
          <a:endParaRPr lang="en-US"/>
        </a:p>
      </dgm:t>
    </dgm:pt>
    <dgm:pt modelId="{B858E9A8-0FC9-40E9-9DF1-047F2AC6EFD5}">
      <dgm:prSet phldrT="[Text]" custT="1"/>
      <dgm:spPr>
        <a:solidFill>
          <a:srgbClr val="339966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Plastering of cracked walls of houses in selected villages of high incidence blocks.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5309E028-CD23-480C-9466-F3611129A1DD}" type="sibTrans" cxnId="{9777B62A-74B8-4EC3-AF9F-234D6A3CB63E}">
      <dgm:prSet/>
      <dgm:spPr/>
      <dgm:t>
        <a:bodyPr/>
        <a:lstStyle/>
        <a:p>
          <a:endParaRPr lang="en-US"/>
        </a:p>
      </dgm:t>
    </dgm:pt>
    <dgm:pt modelId="{1239984B-3D1B-45F0-A539-8444804652FF}" type="parTrans" cxnId="{9777B62A-74B8-4EC3-AF9F-234D6A3CB63E}">
      <dgm:prSet/>
      <dgm:spPr/>
      <dgm:t>
        <a:bodyPr/>
        <a:lstStyle/>
        <a:p>
          <a:endParaRPr lang="en-US"/>
        </a:p>
      </dgm:t>
    </dgm:pt>
    <dgm:pt modelId="{5F3D1EB3-6271-4CB4-9B2F-95480B697A71}" type="pres">
      <dgm:prSet presAssocID="{56E6AEF5-38FA-4C80-AAC4-4324CD9FB1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09805A-CF76-4D42-A9F9-E1C5803C4E8F}" type="pres">
      <dgm:prSet presAssocID="{B858E9A8-0FC9-40E9-9DF1-047F2AC6EFD5}" presName="parentText" presStyleLbl="node1" presStyleIdx="0" presStyleCnt="1" custScaleY="58939" custLinFactY="-1910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D244D-1BA1-4D49-BC10-5B4F50F21D9D}" type="pres">
      <dgm:prSet presAssocID="{B858E9A8-0FC9-40E9-9DF1-047F2AC6EFD5}" presName="childText" presStyleLbl="revTx" presStyleIdx="0" presStyleCnt="1" custLinFactNeighborY="-88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96F86-25C5-459B-B3CB-A54500C77233}" srcId="{B858E9A8-0FC9-40E9-9DF1-047F2AC6EFD5}" destId="{AA8D700F-6C38-4D36-A488-12E30E4BCB23}" srcOrd="0" destOrd="0" parTransId="{D26BAFB0-A7B0-4752-96E9-89A627552C7A}" sibTransId="{92C583E1-A5B0-4445-8CE6-279A6DD71425}"/>
    <dgm:cxn modelId="{BC5CCE83-24B2-47EB-98B5-DED4511DAA08}" srcId="{B858E9A8-0FC9-40E9-9DF1-047F2AC6EFD5}" destId="{2DA73CC0-8282-42DA-AE1D-83722A2C126B}" srcOrd="1" destOrd="0" parTransId="{D31EA16B-2771-4C1E-9311-7A562C5B2B45}" sibTransId="{0E15DD7D-C797-4278-A0B5-FEDA61D831EC}"/>
    <dgm:cxn modelId="{8370FB88-C80A-444C-8897-BBA156EA6578}" type="presOf" srcId="{AA8D700F-6C38-4D36-A488-12E30E4BCB23}" destId="{BBED244D-1BA1-4D49-BC10-5B4F50F21D9D}" srcOrd="0" destOrd="0" presId="urn:microsoft.com/office/officeart/2005/8/layout/vList2"/>
    <dgm:cxn modelId="{9777B62A-74B8-4EC3-AF9F-234D6A3CB63E}" srcId="{56E6AEF5-38FA-4C80-AAC4-4324CD9FB185}" destId="{B858E9A8-0FC9-40E9-9DF1-047F2AC6EFD5}" srcOrd="0" destOrd="0" parTransId="{1239984B-3D1B-45F0-A539-8444804652FF}" sibTransId="{5309E028-CD23-480C-9466-F3611129A1DD}"/>
    <dgm:cxn modelId="{398F4BCC-508E-432E-9782-C5EF123E114B}" type="presOf" srcId="{2DA73CC0-8282-42DA-AE1D-83722A2C126B}" destId="{BBED244D-1BA1-4D49-BC10-5B4F50F21D9D}" srcOrd="0" destOrd="1" presId="urn:microsoft.com/office/officeart/2005/8/layout/vList2"/>
    <dgm:cxn modelId="{16F0CB81-468E-4214-98F3-812F7AEBF221}" type="presOf" srcId="{56E6AEF5-38FA-4C80-AAC4-4324CD9FB185}" destId="{5F3D1EB3-6271-4CB4-9B2F-95480B697A71}" srcOrd="0" destOrd="0" presId="urn:microsoft.com/office/officeart/2005/8/layout/vList2"/>
    <dgm:cxn modelId="{3E0EAAF2-A9B3-436D-A8B8-16EBC2B9A634}" type="presOf" srcId="{B858E9A8-0FC9-40E9-9DF1-047F2AC6EFD5}" destId="{2709805A-CF76-4D42-A9F9-E1C5803C4E8F}" srcOrd="0" destOrd="0" presId="urn:microsoft.com/office/officeart/2005/8/layout/vList2"/>
    <dgm:cxn modelId="{1295589F-EDC4-4AAD-99EE-43C334613AD6}" type="presParOf" srcId="{5F3D1EB3-6271-4CB4-9B2F-95480B697A71}" destId="{2709805A-CF76-4D42-A9F9-E1C5803C4E8F}" srcOrd="0" destOrd="0" presId="urn:microsoft.com/office/officeart/2005/8/layout/vList2"/>
    <dgm:cxn modelId="{9D325136-1138-4AD7-BED5-0F740C466EA3}" type="presParOf" srcId="{5F3D1EB3-6271-4CB4-9B2F-95480B697A71}" destId="{BBED244D-1BA1-4D49-BC10-5B4F50F21D9D}" srcOrd="1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E971EA-1597-41DF-AD1D-F375B1A5B9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EC3A9D-6963-4F1C-A588-67FF5891FCC0}">
      <dgm:prSet phldrT="[Text]" custT="1"/>
      <dgm:spPr>
        <a:solidFill>
          <a:srgbClr val="CC6600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Kala-</a:t>
          </a:r>
          <a:r>
            <a:rPr lang="en-US" sz="2400" dirty="0" err="1" smtClean="0">
              <a:latin typeface="Calibri" pitchFamily="34" charset="0"/>
              <a:cs typeface="Calibri" pitchFamily="34" charset="0"/>
            </a:rPr>
            <a:t>azar</a:t>
          </a:r>
          <a:r>
            <a:rPr lang="en-US" sz="2400" dirty="0" smtClean="0">
              <a:latin typeface="Calibri" pitchFamily="34" charset="0"/>
              <a:cs typeface="Calibri" pitchFamily="34" charset="0"/>
            </a:rPr>
            <a:t> declared as a </a:t>
          </a:r>
          <a:r>
            <a:rPr lang="en-US" sz="2400" dirty="0" err="1" smtClean="0">
              <a:latin typeface="Calibri" pitchFamily="34" charset="0"/>
              <a:cs typeface="Calibri" pitchFamily="34" charset="0"/>
            </a:rPr>
            <a:t>notifiable</a:t>
          </a:r>
          <a:r>
            <a:rPr lang="en-US" sz="2400" dirty="0" smtClean="0">
              <a:latin typeface="Calibri" pitchFamily="34" charset="0"/>
              <a:cs typeface="Calibri" pitchFamily="34" charset="0"/>
            </a:rPr>
            <a:t> disease in the state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66DF491F-681A-417D-86D0-912CBA0BE58C}" type="parTrans" cxnId="{3F984184-2186-4025-9F37-0D7D6E25FF74}">
      <dgm:prSet/>
      <dgm:spPr/>
      <dgm:t>
        <a:bodyPr/>
        <a:lstStyle/>
        <a:p>
          <a:endParaRPr lang="en-US"/>
        </a:p>
      </dgm:t>
    </dgm:pt>
    <dgm:pt modelId="{28D16D03-BF39-4D57-ABA1-B64ACAD68F32}" type="sibTrans" cxnId="{3F984184-2186-4025-9F37-0D7D6E25FF74}">
      <dgm:prSet/>
      <dgm:spPr/>
      <dgm:t>
        <a:bodyPr/>
        <a:lstStyle/>
        <a:p>
          <a:endParaRPr lang="en-US"/>
        </a:p>
      </dgm:t>
    </dgm:pt>
    <dgm:pt modelId="{95D8688F-793E-47F1-B255-0C2E7A5C6BC3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Formation of State Task Force for KA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144DB46C-784B-445A-9E65-746D4389210A}" type="parTrans" cxnId="{3FDF1981-6DF0-43A6-AF37-09C24BC7424F}">
      <dgm:prSet/>
      <dgm:spPr/>
      <dgm:t>
        <a:bodyPr/>
        <a:lstStyle/>
        <a:p>
          <a:endParaRPr lang="en-US"/>
        </a:p>
      </dgm:t>
    </dgm:pt>
    <dgm:pt modelId="{76BB77E6-E3B1-4919-8289-F14BB5A7E21C}" type="sibTrans" cxnId="{3FDF1981-6DF0-43A6-AF37-09C24BC7424F}">
      <dgm:prSet/>
      <dgm:spPr/>
      <dgm:t>
        <a:bodyPr/>
        <a:lstStyle/>
        <a:p>
          <a:endParaRPr lang="en-US"/>
        </a:p>
      </dgm:t>
    </dgm:pt>
    <dgm:pt modelId="{46B7CBF6-C072-49E9-B02B-99F4436E3384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Publication of State Road-Map of Kala-</a:t>
          </a:r>
          <a:r>
            <a:rPr lang="en-US" sz="2400" dirty="0" err="1" smtClean="0">
              <a:latin typeface="Calibri" pitchFamily="34" charset="0"/>
              <a:cs typeface="Calibri" pitchFamily="34" charset="0"/>
            </a:rPr>
            <a:t>azar</a:t>
          </a:r>
          <a:r>
            <a:rPr lang="en-US" sz="2400" dirty="0" smtClean="0">
              <a:latin typeface="Calibri" pitchFamily="34" charset="0"/>
              <a:cs typeface="Calibri" pitchFamily="34" charset="0"/>
            </a:rPr>
            <a:t> Elimination in tune with national document </a:t>
          </a:r>
          <a:endParaRPr lang="en-US" sz="2400" dirty="0"/>
        </a:p>
      </dgm:t>
    </dgm:pt>
    <dgm:pt modelId="{ED38FC99-A955-42D6-B691-157A183BE3AB}" type="parTrans" cxnId="{F267A1E4-5CF9-495C-864F-591F07B2F023}">
      <dgm:prSet/>
      <dgm:spPr/>
      <dgm:t>
        <a:bodyPr/>
        <a:lstStyle/>
        <a:p>
          <a:endParaRPr lang="en-US"/>
        </a:p>
      </dgm:t>
    </dgm:pt>
    <dgm:pt modelId="{74430D1C-8CE9-4FC4-BCC8-D8F16BA6EAE3}" type="sibTrans" cxnId="{F267A1E4-5CF9-495C-864F-591F07B2F023}">
      <dgm:prSet/>
      <dgm:spPr/>
      <dgm:t>
        <a:bodyPr/>
        <a:lstStyle/>
        <a:p>
          <a:endParaRPr lang="en-US"/>
        </a:p>
      </dgm:t>
    </dgm:pt>
    <dgm:pt modelId="{91ED4781-FAF0-4C90-A986-D2995AF192E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Convergence with leprosy case search – to find out P.K.D.L. mistaken as leprosy</a:t>
          </a:r>
          <a:endParaRPr lang="en-US" sz="2400" dirty="0"/>
        </a:p>
      </dgm:t>
    </dgm:pt>
    <dgm:pt modelId="{C5AD6970-38DD-4247-85F3-CB87A8D4BA93}" type="parTrans" cxnId="{38BD05D7-2C96-4E7B-BD74-F110D51C4841}">
      <dgm:prSet/>
      <dgm:spPr/>
      <dgm:t>
        <a:bodyPr/>
        <a:lstStyle/>
        <a:p>
          <a:endParaRPr lang="en-US"/>
        </a:p>
      </dgm:t>
    </dgm:pt>
    <dgm:pt modelId="{A9A96AA3-5135-4031-80C8-082D9DC113FD}" type="sibTrans" cxnId="{38BD05D7-2C96-4E7B-BD74-F110D51C4841}">
      <dgm:prSet/>
      <dgm:spPr/>
      <dgm:t>
        <a:bodyPr/>
        <a:lstStyle/>
        <a:p>
          <a:endParaRPr lang="en-US"/>
        </a:p>
      </dgm:t>
    </dgm:pt>
    <dgm:pt modelId="{821D1DDE-CAB7-4400-8B15-01703B6DAF83}" type="pres">
      <dgm:prSet presAssocID="{B7E971EA-1597-41DF-AD1D-F375B1A5B9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48F04-EAA0-43F9-9550-A43414672F36}" type="pres">
      <dgm:prSet presAssocID="{64EC3A9D-6963-4F1C-A588-67FF5891FCC0}" presName="node" presStyleLbl="node1" presStyleIdx="0" presStyleCnt="4" custScaleY="68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F90BE-4360-42DA-A4B5-4C9BE3D76FDE}" type="pres">
      <dgm:prSet presAssocID="{28D16D03-BF39-4D57-ABA1-B64ACAD68F32}" presName="sibTrans" presStyleCnt="0"/>
      <dgm:spPr/>
    </dgm:pt>
    <dgm:pt modelId="{91A830C9-5B6E-49FD-B845-E86F0A7EA28F}" type="pres">
      <dgm:prSet presAssocID="{95D8688F-793E-47F1-B255-0C2E7A5C6BC3}" presName="node" presStyleLbl="node1" presStyleIdx="1" presStyleCnt="4" custScaleY="68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CD202-4BB7-4821-98D2-BF0574056AB5}" type="pres">
      <dgm:prSet presAssocID="{76BB77E6-E3B1-4919-8289-F14BB5A7E21C}" presName="sibTrans" presStyleCnt="0"/>
      <dgm:spPr/>
    </dgm:pt>
    <dgm:pt modelId="{983193FE-8D6B-4E28-9C1C-690A53A8CC81}" type="pres">
      <dgm:prSet presAssocID="{46B7CBF6-C072-49E9-B02B-99F4436E3384}" presName="node" presStyleLbl="node1" presStyleIdx="2" presStyleCnt="4" custScaleY="61676" custLinFactX="9944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323E5-050C-4610-81AE-7787C6A2ABC4}" type="pres">
      <dgm:prSet presAssocID="{74430D1C-8CE9-4FC4-BCC8-D8F16BA6EAE3}" presName="sibTrans" presStyleCnt="0"/>
      <dgm:spPr/>
    </dgm:pt>
    <dgm:pt modelId="{7E26FA7A-8510-42A1-AD37-A81537E3D87C}" type="pres">
      <dgm:prSet presAssocID="{91ED4781-FAF0-4C90-A986-D2995AF192EA}" presName="node" presStyleLbl="node1" presStyleIdx="3" presStyleCnt="4" custScaleY="61676" custLinFactX="-10026" custLinFactNeighborX="-100000" custLinFactNeighborY="-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F1981-6DF0-43A6-AF37-09C24BC7424F}" srcId="{B7E971EA-1597-41DF-AD1D-F375B1A5B94E}" destId="{95D8688F-793E-47F1-B255-0C2E7A5C6BC3}" srcOrd="1" destOrd="0" parTransId="{144DB46C-784B-445A-9E65-746D4389210A}" sibTransId="{76BB77E6-E3B1-4919-8289-F14BB5A7E21C}"/>
    <dgm:cxn modelId="{F267A1E4-5CF9-495C-864F-591F07B2F023}" srcId="{B7E971EA-1597-41DF-AD1D-F375B1A5B94E}" destId="{46B7CBF6-C072-49E9-B02B-99F4436E3384}" srcOrd="2" destOrd="0" parTransId="{ED38FC99-A955-42D6-B691-157A183BE3AB}" sibTransId="{74430D1C-8CE9-4FC4-BCC8-D8F16BA6EAE3}"/>
    <dgm:cxn modelId="{C35F2D4E-1353-4926-A40D-C293B7E143D3}" type="presOf" srcId="{95D8688F-793E-47F1-B255-0C2E7A5C6BC3}" destId="{91A830C9-5B6E-49FD-B845-E86F0A7EA28F}" srcOrd="0" destOrd="0" presId="urn:microsoft.com/office/officeart/2005/8/layout/default"/>
    <dgm:cxn modelId="{9F0DB5E8-90C2-4BC2-BB9B-C6E940667791}" type="presOf" srcId="{91ED4781-FAF0-4C90-A986-D2995AF192EA}" destId="{7E26FA7A-8510-42A1-AD37-A81537E3D87C}" srcOrd="0" destOrd="0" presId="urn:microsoft.com/office/officeart/2005/8/layout/default"/>
    <dgm:cxn modelId="{ED3CE2AA-ED0C-4848-8F70-73ABF3AB5698}" type="presOf" srcId="{46B7CBF6-C072-49E9-B02B-99F4436E3384}" destId="{983193FE-8D6B-4E28-9C1C-690A53A8CC81}" srcOrd="0" destOrd="0" presId="urn:microsoft.com/office/officeart/2005/8/layout/default"/>
    <dgm:cxn modelId="{3F984184-2186-4025-9F37-0D7D6E25FF74}" srcId="{B7E971EA-1597-41DF-AD1D-F375B1A5B94E}" destId="{64EC3A9D-6963-4F1C-A588-67FF5891FCC0}" srcOrd="0" destOrd="0" parTransId="{66DF491F-681A-417D-86D0-912CBA0BE58C}" sibTransId="{28D16D03-BF39-4D57-ABA1-B64ACAD68F32}"/>
    <dgm:cxn modelId="{BA7458C2-1050-490A-B78B-B2F6C1EE4C35}" type="presOf" srcId="{64EC3A9D-6963-4F1C-A588-67FF5891FCC0}" destId="{59D48F04-EAA0-43F9-9550-A43414672F36}" srcOrd="0" destOrd="0" presId="urn:microsoft.com/office/officeart/2005/8/layout/default"/>
    <dgm:cxn modelId="{38BD05D7-2C96-4E7B-BD74-F110D51C4841}" srcId="{B7E971EA-1597-41DF-AD1D-F375B1A5B94E}" destId="{91ED4781-FAF0-4C90-A986-D2995AF192EA}" srcOrd="3" destOrd="0" parTransId="{C5AD6970-38DD-4247-85F3-CB87A8D4BA93}" sibTransId="{A9A96AA3-5135-4031-80C8-082D9DC113FD}"/>
    <dgm:cxn modelId="{17694582-9C36-4CAA-9127-DDCF3F74DB95}" type="presOf" srcId="{B7E971EA-1597-41DF-AD1D-F375B1A5B94E}" destId="{821D1DDE-CAB7-4400-8B15-01703B6DAF83}" srcOrd="0" destOrd="0" presId="urn:microsoft.com/office/officeart/2005/8/layout/default"/>
    <dgm:cxn modelId="{1219763F-41EF-40D0-A920-486ED34EC272}" type="presParOf" srcId="{821D1DDE-CAB7-4400-8B15-01703B6DAF83}" destId="{59D48F04-EAA0-43F9-9550-A43414672F36}" srcOrd="0" destOrd="0" presId="urn:microsoft.com/office/officeart/2005/8/layout/default"/>
    <dgm:cxn modelId="{E8735F96-5DB5-4FAE-87A7-DDB0933D8790}" type="presParOf" srcId="{821D1DDE-CAB7-4400-8B15-01703B6DAF83}" destId="{067F90BE-4360-42DA-A4B5-4C9BE3D76FDE}" srcOrd="1" destOrd="0" presId="urn:microsoft.com/office/officeart/2005/8/layout/default"/>
    <dgm:cxn modelId="{7DFD9763-3455-4A2D-B060-5E2F312A87FA}" type="presParOf" srcId="{821D1DDE-CAB7-4400-8B15-01703B6DAF83}" destId="{91A830C9-5B6E-49FD-B845-E86F0A7EA28F}" srcOrd="2" destOrd="0" presId="urn:microsoft.com/office/officeart/2005/8/layout/default"/>
    <dgm:cxn modelId="{EE42A60E-A2FC-4040-9757-54C58EE1EA90}" type="presParOf" srcId="{821D1DDE-CAB7-4400-8B15-01703B6DAF83}" destId="{2E8CD202-4BB7-4821-98D2-BF0574056AB5}" srcOrd="3" destOrd="0" presId="urn:microsoft.com/office/officeart/2005/8/layout/default"/>
    <dgm:cxn modelId="{E4B61CC1-EB84-4D65-A8F1-636F8D68C674}" type="presParOf" srcId="{821D1DDE-CAB7-4400-8B15-01703B6DAF83}" destId="{983193FE-8D6B-4E28-9C1C-690A53A8CC81}" srcOrd="4" destOrd="0" presId="urn:microsoft.com/office/officeart/2005/8/layout/default"/>
    <dgm:cxn modelId="{1DA23B97-96E3-4B37-84C4-DA197A3368F8}" type="presParOf" srcId="{821D1DDE-CAB7-4400-8B15-01703B6DAF83}" destId="{B9E323E5-050C-4610-81AE-7787C6A2ABC4}" srcOrd="5" destOrd="0" presId="urn:microsoft.com/office/officeart/2005/8/layout/default"/>
    <dgm:cxn modelId="{762454C4-A57C-47E1-8B8A-F2694B0CE57B}" type="presParOf" srcId="{821D1DDE-CAB7-4400-8B15-01703B6DAF83}" destId="{7E26FA7A-8510-42A1-AD37-A81537E3D87C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E9FB2-2C95-4472-AF17-EDABF57EBB23}" type="datetimeFigureOut">
              <a:rPr lang="en-US" smtClean="0"/>
              <a:pPr/>
              <a:t>7/1/2015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F0F38-A086-468C-9694-12C306A8616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F0F38-A086-468C-9694-12C306A86160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709E8A0-12E1-4DE1-AF89-51AA629731C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AE3CCD-FAD2-4A65-B6B7-419D0475D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E8A0-12E1-4DE1-AF89-51AA629731C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3CCD-FAD2-4A65-B6B7-419D0475D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709E8A0-12E1-4DE1-AF89-51AA629731C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9AE3CCD-FAD2-4A65-B6B7-419D0475D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E8A0-12E1-4DE1-AF89-51AA629731C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AE3CCD-FAD2-4A65-B6B7-419D0475D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E8A0-12E1-4DE1-AF89-51AA629731C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9AE3CCD-FAD2-4A65-B6B7-419D0475D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709E8A0-12E1-4DE1-AF89-51AA629731C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9AE3CCD-FAD2-4A65-B6B7-419D0475D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709E8A0-12E1-4DE1-AF89-51AA629731C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9AE3CCD-FAD2-4A65-B6B7-419D0475D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E8A0-12E1-4DE1-AF89-51AA629731C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AE3CCD-FAD2-4A65-B6B7-419D0475D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E8A0-12E1-4DE1-AF89-51AA629731C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AE3CCD-FAD2-4A65-B6B7-419D0475D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E8A0-12E1-4DE1-AF89-51AA629731C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AE3CCD-FAD2-4A65-B6B7-419D0475D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709E8A0-12E1-4DE1-AF89-51AA629731C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9AE3CCD-FAD2-4A65-B6B7-419D0475D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09E8A0-12E1-4DE1-AF89-51AA629731C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AE3CCD-FAD2-4A65-B6B7-419D0475D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searo.who.int/entity/india/en/index.html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.in/url?sa=i&amp;rct=j&amp;q=&amp;esrc=s&amp;frm=1&amp;source=images&amp;cd=&amp;ved=0CAcQjRw&amp;url=http://nvbdcp.gov.in/kala-azar.html&amp;ei=CHCSVZ71B9CyuQTsmoH4Bg&amp;bvm=bv.96783405,d.c2E&amp;psig=AFQjCNE0kqGv2CpTOJhT8NZF_USLp0ip3w&amp;ust=1435748086125970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multi-pronged strategy is advancing the state towards </a:t>
            </a:r>
            <a:r>
              <a:rPr lang="en-US" sz="3200" dirty="0" err="1" smtClean="0"/>
              <a:t>kala-azar</a:t>
            </a:r>
            <a:r>
              <a:rPr lang="en-US" sz="3200" dirty="0" smtClean="0"/>
              <a:t> elimination, west </a:t>
            </a:r>
            <a:r>
              <a:rPr lang="en-US" sz="3200" dirty="0" err="1" smtClean="0"/>
              <a:t>bengal</a:t>
            </a:r>
            <a:r>
              <a:rPr lang="en-US" sz="3200" dirty="0" smtClean="0"/>
              <a:t>, 2014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Dept. of Health &amp; FW,                                      Govt. of West Bengal; July,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95400" y="2743200"/>
            <a:ext cx="7620000" cy="31242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(a) Indoor residual spray with DDT – to kill sand fly.                                       (b) Improvement of housing – to eliminate resting                                                    sites of sand fly.*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/>
            <a:r>
              <a:rPr lang="en-US" dirty="0" smtClean="0"/>
              <a:t>Vector management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7150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</a:rPr>
              <a:t>Sand flies rest in cracks &amp; crevices of houses</a:t>
            </a:r>
            <a:endParaRPr lang="en-IN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Initiatives to improve Indoor Residual Spray (IRS)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7526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5"/>
          <p:cNvSpPr/>
          <p:nvPr/>
        </p:nvSpPr>
        <p:spPr>
          <a:xfrm>
            <a:off x="2667000" y="2743200"/>
            <a:ext cx="3048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400800" y="5105400"/>
            <a:ext cx="228600" cy="3048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41910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57600"/>
            <a:ext cx="4114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7" descr="Picture5.jpg"/>
          <p:cNvPicPr>
            <a:picLocks noGrp="1"/>
          </p:cNvPicPr>
          <p:nvPr>
            <p:ph sz="quarter" idx="1"/>
          </p:nvPr>
        </p:nvPicPr>
        <p:blipFill>
          <a:blip r:embed="rId5"/>
          <a:srcRect t="8350" b="32413"/>
          <a:stretch>
            <a:fillRect/>
          </a:stretch>
        </p:blipFill>
        <p:spPr>
          <a:xfrm>
            <a:off x="4419600" y="304800"/>
            <a:ext cx="4645025" cy="2792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9600" y="30480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 villager showing the coupon</a:t>
            </a: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3048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Orientation session on IRS-supervision</a:t>
            </a: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477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Preparation of DDT-suspension</a:t>
            </a: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6477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Spraying in a cattle shed</a:t>
            </a: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/>
          <a:lstStyle/>
          <a:p>
            <a:r>
              <a:rPr lang="en-US" dirty="0" smtClean="0"/>
              <a:t>Repairing of houses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4" y="1600200"/>
          <a:ext cx="83026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3450" y="4029075"/>
            <a:ext cx="34099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0386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648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Test model of </a:t>
            </a:r>
            <a:r>
              <a:rPr lang="en-US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pucca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house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48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Test model of </a:t>
            </a:r>
            <a:r>
              <a:rPr lang="en-US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kutcha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house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Administration/</a:t>
            </a:r>
            <a:r>
              <a:rPr lang="en-US" sz="3600" dirty="0" err="1" smtClean="0"/>
              <a:t>programme</a:t>
            </a:r>
            <a:r>
              <a:rPr lang="en-US" sz="3600" dirty="0" smtClean="0"/>
              <a:t> management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8288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logo-nrhm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6019800"/>
            <a:ext cx="761999" cy="601578"/>
          </a:xfrm>
          <a:prstGeom prst="rect">
            <a:avLst/>
          </a:prstGeom>
          <a:noFill/>
        </p:spPr>
      </p:pic>
      <p:pic>
        <p:nvPicPr>
          <p:cNvPr id="5129" name="Picture 7" descr="WHO india">
            <a:hlinkClick r:id="rId3" tooltip="&quot;WHO India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1" y="6019800"/>
            <a:ext cx="914399" cy="501444"/>
          </a:xfrm>
          <a:prstGeom prst="rect">
            <a:avLst/>
          </a:prstGeom>
          <a:solidFill>
            <a:srgbClr val="4F81BD"/>
          </a:solidFill>
        </p:spPr>
      </p:pic>
      <p:pic>
        <p:nvPicPr>
          <p:cNvPr id="5128" name="Picture 8" descr="Logo (NVBDCP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6014634"/>
            <a:ext cx="609599" cy="614766"/>
          </a:xfrm>
          <a:prstGeom prst="rect">
            <a:avLst/>
          </a:prstGeom>
          <a:noFill/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828800" y="2057400"/>
            <a:ext cx="4038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State Road Map for</a:t>
            </a:r>
            <a:endParaRPr lang="en-U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600200" y="2667000"/>
            <a:ext cx="4495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Elimination of Kala-</a:t>
            </a:r>
            <a:r>
              <a:rPr lang="en-US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azar</a:t>
            </a:r>
            <a:endParaRPr lang="en-US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C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066306" y="3200400"/>
            <a:ext cx="3420094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in West Bengal</a:t>
            </a:r>
            <a:endParaRPr lang="en-US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B0F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6" cstate="print"/>
          <a:srcRect b="6667"/>
          <a:stretch>
            <a:fillRect/>
          </a:stretch>
        </p:blipFill>
        <p:spPr bwMode="auto">
          <a:xfrm>
            <a:off x="2422916" y="3935187"/>
            <a:ext cx="777484" cy="865413"/>
          </a:xfrm>
          <a:prstGeom prst="rect">
            <a:avLst/>
          </a:prstGeom>
          <a:noFill/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7" cstate="print"/>
          <a:srcRect r="14182" b="11360"/>
          <a:stretch>
            <a:fillRect/>
          </a:stretch>
        </p:blipFill>
        <p:spPr bwMode="auto">
          <a:xfrm>
            <a:off x="3371850" y="3945948"/>
            <a:ext cx="895350" cy="854652"/>
          </a:xfrm>
          <a:prstGeom prst="rect">
            <a:avLst/>
          </a:prstGeom>
          <a:noFill/>
        </p:spPr>
      </p:pic>
      <p:pic>
        <p:nvPicPr>
          <p:cNvPr id="5122" name="Picture 104" descr="http://image.slidesharecdn.com/leishmanialecture-120106074918-phpapp02/95/leishmaniasis-16-728.jpg?cb=139342958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81276" y="3962400"/>
            <a:ext cx="776524" cy="838200"/>
          </a:xfrm>
          <a:prstGeom prst="rect">
            <a:avLst/>
          </a:prstGeom>
          <a:noFill/>
        </p:spPr>
      </p:pic>
      <p:pic>
        <p:nvPicPr>
          <p:cNvPr id="5121" name="Picture 1" descr="Ashoke Stamv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9975" y="651411"/>
            <a:ext cx="428625" cy="567789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3400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548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7000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923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0" y="1103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1283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609600" y="4495800"/>
            <a:ext cx="6324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rush Script MT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National Vector Borne Disease Control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Programme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Department of Health &amp; Family Welfare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January, 2015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1600" y="533400"/>
            <a:ext cx="5105400" cy="61722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10856" y="1219200"/>
            <a:ext cx="4780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Government of  West Bengal</a:t>
            </a:r>
            <a:endParaRPr lang="en-IN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76200"/>
            <a:ext cx="5638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828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Incidence rate per 10000 population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7428" y="1219200"/>
            <a:ext cx="38379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If elimination judged by only VL, only 1 block doesn’t </a:t>
            </a: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qualify; but, </a:t>
            </a: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we put </a:t>
            </a: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more stringent </a:t>
            </a: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definition for us by </a:t>
            </a: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counting </a:t>
            </a: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both VL &amp; PKDL.</a:t>
            </a:r>
          </a:p>
          <a:p>
            <a:pPr algn="just">
              <a:spcAft>
                <a:spcPts val="600"/>
              </a:spcAft>
            </a:pP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So, in that terms, 11 </a:t>
            </a: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blocks in 4 districts are above elimination level at the end of 2014.</a:t>
            </a:r>
          </a:p>
          <a:p>
            <a:pPr algn="just"/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Apart from routine surveillance &amp; </a:t>
            </a:r>
            <a:r>
              <a:rPr lang="en-US" sz="2000" dirty="0" err="1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programme</a:t>
            </a:r>
            <a:r>
              <a:rPr lang="en-US" sz="2000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 activities, we’ll now focus on these blocks to make elimination happen.</a:t>
            </a:r>
            <a:endParaRPr lang="en-US" sz="2000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 descr="C:\Users\DR.HIMADRI SANNYAN\AppData\Local\Microsoft\Windows\Temporary Internet Files\Content.IE5\J3G08N75\IR KALA AZAR 2014 different_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232075"/>
            <a:ext cx="4456253" cy="56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" y="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152400" y="0"/>
            <a:ext cx="464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381000" y="76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Blocks with Annual Incidence Rate of KA ≥ 1, 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West Bengal, 2014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5715000"/>
            <a:ext cx="4724400" cy="914400"/>
          </a:xfrm>
          <a:prstGeom prst="roundRect">
            <a:avLst/>
          </a:prstGeom>
          <a:solidFill>
            <a:srgbClr val="339933">
              <a:alpha val="75000"/>
            </a:srgbClr>
          </a:solidFill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457200" y="5689937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Calibri" pitchFamily="34" charset="0"/>
                <a:cs typeface="Calibri" pitchFamily="34" charset="0"/>
              </a:rPr>
              <a:t>Blocks above elimination level of incidence were 22 in 2009. </a:t>
            </a:r>
          </a:p>
          <a:p>
            <a:r>
              <a:rPr lang="en-IN" sz="2000" dirty="0" smtClean="0">
                <a:latin typeface="Calibri" pitchFamily="34" charset="0"/>
                <a:cs typeface="Calibri" pitchFamily="34" charset="0"/>
              </a:rPr>
              <a:t>Brought down to 11 in 2014 !</a:t>
            </a:r>
            <a:endParaRPr lang="en-IN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38800" y="6012359"/>
            <a:ext cx="327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 H A N K S </a:t>
            </a:r>
            <a:endParaRPr lang="en-IN" sz="4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97952" cy="5029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Kala-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azar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(KA) is a tropical disease affecting mostly the rural poor. Caused by a parasite that is transmitted by an insect called sand fly.</a:t>
            </a:r>
          </a:p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Presently 4 states of India are endemic for KA.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By case count in 2013/2014, West Bengal is the 3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endemic state next to Bihar &amp; Jharkhand.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In West Bengal, 11 of 20 districts are affected with KA.      595 cases &amp; 2 deaths reported from 58 blocks &amp; 4 urban areas in 2013. </a:t>
            </a:r>
            <a:r>
              <a:rPr lang="en-US" sz="2400" dirty="0" smtClean="0"/>
              <a:t>	</a:t>
            </a:r>
          </a:p>
          <a:p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066800" y="4038600"/>
            <a:ext cx="7010400" cy="1066800"/>
          </a:xfrm>
          <a:prstGeom prst="roundRect">
            <a:avLst/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962400"/>
            <a:ext cx="7010400" cy="120032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India targets elimination of Kala-</a:t>
            </a:r>
            <a:r>
              <a:rPr lang="en-US" sz="2400" dirty="0" err="1" smtClean="0">
                <a:solidFill>
                  <a:schemeClr val="bg1"/>
                </a:solidFill>
              </a:rPr>
              <a:t>azar</a:t>
            </a:r>
            <a:r>
              <a:rPr lang="en-US" sz="2400" dirty="0" smtClean="0">
                <a:solidFill>
                  <a:schemeClr val="bg1"/>
                </a:solidFill>
              </a:rPr>
              <a:t> by 2015.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Criterion of elimination: Less than 1 new case in a year per 10,000 population at sub-district (block) level.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153400" cy="990600"/>
          </a:xfrm>
        </p:spPr>
        <p:txBody>
          <a:bodyPr/>
          <a:lstStyle/>
          <a:p>
            <a:r>
              <a:rPr lang="en-US" dirty="0" smtClean="0"/>
              <a:t>Two forms of KA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191000" cy="4572000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(1) VL (visceral </a:t>
            </a:r>
            <a:r>
              <a:rPr lang="en-US" sz="2400" b="1" dirty="0" err="1" smtClean="0">
                <a:solidFill>
                  <a:srgbClr val="0070C0"/>
                </a:solidFill>
              </a:rPr>
              <a:t>leishmaniasis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</a:p>
          <a:p>
            <a:pPr marL="60325" indent="-60325">
              <a:buNone/>
            </a:pPr>
            <a:r>
              <a:rPr lang="en-US" sz="2400" dirty="0" smtClean="0"/>
              <a:t> Chronic fever, weight loss, weakness, </a:t>
            </a:r>
            <a:r>
              <a:rPr lang="en-US" sz="2400" dirty="0" err="1" smtClean="0"/>
              <a:t>anaemia</a:t>
            </a:r>
            <a:r>
              <a:rPr lang="en-US" sz="2400" dirty="0" smtClean="0"/>
              <a:t>, swelling of abdomen (due to enlarged liver &amp; spleen).                           </a:t>
            </a:r>
            <a:r>
              <a:rPr lang="en-US" sz="2400" dirty="0" smtClean="0">
                <a:solidFill>
                  <a:srgbClr val="00B050"/>
                </a:solidFill>
              </a:rPr>
              <a:t>May be fatal 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143000"/>
            <a:ext cx="38862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(2) PKDL (post </a:t>
            </a:r>
            <a:r>
              <a:rPr lang="en-US" sz="2400" b="1" dirty="0" err="1" smtClean="0">
                <a:solidFill>
                  <a:srgbClr val="0070C0"/>
                </a:solidFill>
              </a:rPr>
              <a:t>kala-azar</a:t>
            </a:r>
            <a:r>
              <a:rPr lang="en-US" sz="2400" b="1" dirty="0" smtClean="0">
                <a:solidFill>
                  <a:srgbClr val="0070C0"/>
                </a:solidFill>
              </a:rPr>
              <a:t> dermal </a:t>
            </a:r>
            <a:r>
              <a:rPr lang="en-US" sz="2400" b="1" dirty="0" err="1" smtClean="0">
                <a:solidFill>
                  <a:srgbClr val="0070C0"/>
                </a:solidFill>
              </a:rPr>
              <a:t>leishmaniasis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</a:p>
          <a:p>
            <a:pPr marL="60325" indent="-60325">
              <a:buNone/>
            </a:pPr>
            <a:r>
              <a:rPr lang="en-US" sz="2400" dirty="0" smtClean="0"/>
              <a:t> Pale/whitish patches or nodules on the skin. No fever. No complaint except cosmetic problem.                                 </a:t>
            </a:r>
            <a:r>
              <a:rPr lang="en-US" sz="2400" dirty="0" smtClean="0">
                <a:solidFill>
                  <a:srgbClr val="00B050"/>
                </a:solidFill>
              </a:rPr>
              <a:t>But, they can be source of infection; so threat to others !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7244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http://nvbdcp.gov.in/images/kal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3657600"/>
            <a:ext cx="2000250" cy="4191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62000" y="6705600"/>
            <a:ext cx="2362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Elimination strategies we follow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676400"/>
          <a:ext cx="7540625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6629400" cy="38862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0070C0"/>
                </a:solidFill>
              </a:rPr>
              <a:t>Purpose: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case detection &amp; treatment.</a:t>
            </a:r>
          </a:p>
          <a:p>
            <a:pPr lvl="0"/>
            <a:r>
              <a:rPr lang="en-US" b="1" dirty="0" smtClean="0">
                <a:solidFill>
                  <a:srgbClr val="0070C0"/>
                </a:solidFill>
              </a:rPr>
              <a:t>Objective : </a:t>
            </a:r>
          </a:p>
          <a:p>
            <a:pPr lvl="0" algn="just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 find out the undetected cases of VL &amp; PKDL and put them on treatment so as to reduce morbidity &amp; mortality and contain further transmission of the disease.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7620000" cy="457200"/>
          </a:xfrm>
        </p:spPr>
        <p:txBody>
          <a:bodyPr>
            <a:noAutofit/>
          </a:bodyPr>
          <a:lstStyle/>
          <a:p>
            <a:r>
              <a:rPr lang="en-IN" sz="3600" dirty="0" smtClean="0"/>
              <a:t>Active case search followed by diagnostic camps, Dec-2014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52400"/>
            <a:ext cx="8378952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Steps of Case Search &amp; Camp</a:t>
            </a:r>
            <a:r>
              <a:rPr lang="en-US" sz="2400" dirty="0" smtClean="0"/>
              <a:t>……(1/3)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3048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4114800"/>
            <a:ext cx="3429000" cy="2667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4114800"/>
            <a:ext cx="3581400" cy="2667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4400" y="4038600"/>
            <a:ext cx="3581400" cy="28194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4038600"/>
            <a:ext cx="3581400" cy="28194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228600"/>
            <a:ext cx="8153400" cy="990600"/>
          </a:xfrm>
        </p:spPr>
        <p:txBody>
          <a:bodyPr/>
          <a:lstStyle/>
          <a:p>
            <a:r>
              <a:rPr lang="en-US" sz="3200" dirty="0" smtClean="0"/>
              <a:t>Steps of Case Search &amp; Camp</a:t>
            </a:r>
            <a:r>
              <a:rPr lang="en-US" sz="2400" dirty="0" smtClean="0"/>
              <a:t>……(2/3)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524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9200" y="41910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524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Steps of Case Search &amp; Camp</a:t>
            </a:r>
            <a:r>
              <a:rPr lang="en-US" sz="2400" dirty="0" smtClean="0"/>
              <a:t>……(3/3)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7620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AutoShape 4" descr="Displaying Treatment with liposomal amphotericin in a peripheral hospit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36576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/>
          <a:lstStyle/>
          <a:p>
            <a:r>
              <a:rPr lang="en-US" dirty="0" smtClean="0"/>
              <a:t>Yield of Case Search &amp; 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103 VL-cases &amp; 156 PKDL-cases found from 394 villages and 5 urban wards.</a:t>
            </a:r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590800"/>
          <a:ext cx="7848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447800"/>
                <a:gridCol w="2057400"/>
                <a:gridCol w="1295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KA-cases detected in 2014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V.L.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P.K.D.L.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Cases detected before Active Search (Dec’14)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315 (84%)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59 (16%)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374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Cases detected in Active Search (Dec’14)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103 (40%)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156 (60%)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259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5410200"/>
            <a:ext cx="8382000" cy="10668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41145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Calibri" pitchFamily="34" charset="0"/>
                <a:cs typeface="Calibri" pitchFamily="34" charset="0"/>
              </a:rPr>
              <a:t>Large no. of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kala-azar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cases (mostly PKDL), hidden until then, could be detected in the Active Search drive! Treating the cases would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cut off the transmission chains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to reduce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chances of future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cases!! 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1037</TotalTime>
  <Words>986</Words>
  <Application>Microsoft Office PowerPoint</Application>
  <PresentationFormat>On-screen Show (4:3)</PresentationFormat>
  <Paragraphs>115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A multi-pronged strategy is advancing the state towards kala-azar elimination, west bengal, 2014</vt:lpstr>
      <vt:lpstr>Introduction</vt:lpstr>
      <vt:lpstr>Two forms of KA in India</vt:lpstr>
      <vt:lpstr>Elimination strategies we follow</vt:lpstr>
      <vt:lpstr>Active case search followed by diagnostic camps, Dec-2014</vt:lpstr>
      <vt:lpstr>Steps of Case Search &amp; Camp……(1/3)</vt:lpstr>
      <vt:lpstr>Steps of Case Search &amp; Camp……(2/3)</vt:lpstr>
      <vt:lpstr>Steps of Case Search &amp; Camp……(3/3)</vt:lpstr>
      <vt:lpstr>Yield of Case Search &amp; Camp</vt:lpstr>
      <vt:lpstr>Vector management </vt:lpstr>
      <vt:lpstr>Initiatives to improve Indoor Residual Spray (IRS)</vt:lpstr>
      <vt:lpstr>Slide 12</vt:lpstr>
      <vt:lpstr>Repairing of houses</vt:lpstr>
      <vt:lpstr>Administration/programme management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</dc:creator>
  <cp:lastModifiedBy>DR.HIMADRI SANNYAN</cp:lastModifiedBy>
  <cp:revision>108</cp:revision>
  <dcterms:created xsi:type="dcterms:W3CDTF">2015-06-27T13:27:05Z</dcterms:created>
  <dcterms:modified xsi:type="dcterms:W3CDTF">2015-07-01T07:16:44Z</dcterms:modified>
</cp:coreProperties>
</file>