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handoutMasterIdLst>
    <p:handoutMasterId r:id="rId17"/>
  </p:handoutMasterIdLst>
  <p:sldIdLst>
    <p:sldId id="335" r:id="rId4"/>
    <p:sldId id="341" r:id="rId5"/>
    <p:sldId id="340" r:id="rId6"/>
    <p:sldId id="339" r:id="rId7"/>
    <p:sldId id="333" r:id="rId8"/>
    <p:sldId id="338" r:id="rId9"/>
    <p:sldId id="328" r:id="rId10"/>
    <p:sldId id="329" r:id="rId11"/>
    <p:sldId id="331" r:id="rId12"/>
    <p:sldId id="330" r:id="rId13"/>
    <p:sldId id="337" r:id="rId14"/>
    <p:sldId id="33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FF66"/>
    <a:srgbClr val="FF99FF"/>
    <a:srgbClr val="FFFF66"/>
    <a:srgbClr val="FFCCFF"/>
    <a:srgbClr val="66FF33"/>
    <a:srgbClr val="99FF99"/>
    <a:srgbClr val="33CCFF"/>
    <a:srgbClr val="000099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82" autoAdjust="0"/>
    <p:restoredTop sz="94591" autoAdjust="0"/>
  </p:normalViewPr>
  <p:slideViewPr>
    <p:cSldViewPr>
      <p:cViewPr>
        <p:scale>
          <a:sx n="50" d="100"/>
          <a:sy n="50" d="100"/>
        </p:scale>
        <p:origin x="-1013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4" y="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2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Sheet1!$A$4</c:f>
              <c:strCache>
                <c:ptCount val="1"/>
                <c:pt idx="0">
                  <c:v>IMR </c:v>
                </c:pt>
              </c:strCache>
            </c:strRef>
          </c:tx>
          <c:spPr>
            <a:solidFill>
              <a:srgbClr val="00FFFF"/>
            </a:solidFill>
          </c:spPr>
          <c:dLbls>
            <c:showVal val="1"/>
          </c:dLbls>
          <c:cat>
            <c:numRef>
              <c:f>Sheet1!$B$3:$P$3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Sheet1!$B$4:$P$4</c:f>
              <c:numCache>
                <c:formatCode>General</c:formatCode>
                <c:ptCount val="15"/>
                <c:pt idx="0">
                  <c:v>14</c:v>
                </c:pt>
                <c:pt idx="1">
                  <c:v>14</c:v>
                </c:pt>
                <c:pt idx="2">
                  <c:v>11</c:v>
                </c:pt>
                <c:pt idx="3">
                  <c:v>11</c:v>
                </c:pt>
                <c:pt idx="4">
                  <c:v>12</c:v>
                </c:pt>
                <c:pt idx="5">
                  <c:v>14</c:v>
                </c:pt>
                <c:pt idx="6">
                  <c:v>15</c:v>
                </c:pt>
                <c:pt idx="7">
                  <c:v>13</c:v>
                </c:pt>
                <c:pt idx="8">
                  <c:v>12</c:v>
                </c:pt>
                <c:pt idx="9">
                  <c:v>12</c:v>
                </c:pt>
                <c:pt idx="10">
                  <c:v>13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</c:numCache>
            </c:numRef>
          </c:val>
        </c:ser>
        <c:axId val="103422976"/>
        <c:axId val="103498880"/>
      </c:barChart>
      <c:catAx>
        <c:axId val="103422976"/>
        <c:scaling>
          <c:orientation val="minMax"/>
        </c:scaling>
        <c:axPos val="b"/>
        <c:numFmt formatCode="General" sourceLinked="1"/>
        <c:tickLblPos val="nextTo"/>
        <c:crossAx val="103498880"/>
        <c:crosses val="autoZero"/>
        <c:auto val="1"/>
        <c:lblAlgn val="ctr"/>
        <c:lblOffset val="100"/>
      </c:catAx>
      <c:valAx>
        <c:axId val="103498880"/>
        <c:scaling>
          <c:orientation val="minMax"/>
        </c:scaling>
        <c:axPos val="l"/>
        <c:majorGridlines/>
        <c:numFmt formatCode="General" sourceLinked="1"/>
        <c:tickLblPos val="nextTo"/>
        <c:crossAx val="10342297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r"/>
      <c:layout/>
    </c:legend>
    <c:plotVisOnly val="1"/>
  </c:chart>
  <c:spPr>
    <a:solidFill>
      <a:schemeClr val="accent1">
        <a:lumMod val="40000"/>
        <a:lumOff val="60000"/>
        <a:alpha val="18000"/>
      </a:schemeClr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A6A41-6401-4054-9A25-37C265632049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98398-6210-4395-B4FF-03B3BCB1B5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92017-FA9C-4F0F-B479-13718FE6EEBA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ECE2D-B7C7-4108-A935-99D77A7A2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DBFF8-6005-4825-852B-D6DDAA800D7B}" type="slidenum">
              <a:rPr lang="en-US"/>
              <a:pPr/>
              <a:t>12</a:t>
            </a:fld>
            <a:endParaRPr lang="en-US"/>
          </a:p>
        </p:txBody>
      </p:sp>
      <p:sp>
        <p:nvSpPr>
          <p:cNvPr id="190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AF32210-AEEB-45A6-B0C7-2ABC626607E2}" type="datetime1">
              <a:rPr lang="en-US" smtClean="0"/>
              <a:pPr/>
              <a:t>30-06-2015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8127-1C15-4853-8941-D346B51CD996}" type="datetime1">
              <a:rPr lang="en-US" smtClean="0"/>
              <a:pPr/>
              <a:t>30-06-2015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73B7-A1E3-407D-828F-B7D971CA4F30}" type="datetime1">
              <a:rPr lang="en-US" smtClean="0"/>
              <a:pPr/>
              <a:t>30-06-2015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E62B-5437-41DB-9969-1E619440E663}" type="datetime1">
              <a:rPr lang="en-US" smtClean="0"/>
              <a:pPr/>
              <a:t>30-06-2015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D4EC6-06C2-43A8-9667-DB7FC50A9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6D389-CD14-4C9A-86FD-BFB83D9ED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8B76A-66EB-4A8B-9C5E-D30E60488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A6A21-0BAB-4CA4-88E8-EBCF401B0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E5113-F89C-465B-B155-C5ABD7E99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498B8-6D8D-4A99-9BD0-13F209D50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361C7-2866-44D2-B22E-64BAB4475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C89C316-4B9D-4F26-81EC-2BBC14180F6A}" type="datetime1">
              <a:rPr lang="en-US" smtClean="0"/>
              <a:pPr/>
              <a:t>30-06-2015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F0CDF-BFFD-4A9C-ADD1-AC81EC584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0FEB1-8A5D-40BD-9017-1685DDC02F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CF985-B368-497E-97C2-19F4100E0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606F6-D48B-46A7-BE57-AD6837D6E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F9A0-919B-4AE7-8A5D-F0B6222FF4B6}" type="datetime1">
              <a:rPr lang="en-US" smtClean="0"/>
              <a:pPr/>
              <a:t>30-06-2015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DB4C-4D5F-40FE-B64F-7BE728C0BB08}" type="datetime1">
              <a:rPr lang="en-US" smtClean="0"/>
              <a:pPr/>
              <a:t>30-06-2015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CA8A-1C8C-4DE0-A812-569BB391410E}" type="datetime1">
              <a:rPr lang="en-US" smtClean="0"/>
              <a:pPr/>
              <a:t>30-06-2015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AF56-A346-42AE-B4C3-2DCDE5AA6518}" type="datetime1">
              <a:rPr lang="en-US" smtClean="0"/>
              <a:pPr/>
              <a:t>30-06-2015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0D5A-E9D2-4F2A-ADF2-F17434928915}" type="datetime1">
              <a:rPr lang="en-US" smtClean="0"/>
              <a:pPr/>
              <a:t>30-06-2015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C8AC-75D4-44F6-B384-6EB081D9414E}" type="datetime1">
              <a:rPr lang="en-US" smtClean="0"/>
              <a:pPr/>
              <a:t>30-06-2015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F38830-AB6E-47C2-BDC7-FCD78121F640}" type="datetime1">
              <a:rPr lang="en-US" smtClean="0"/>
              <a:pPr/>
              <a:t>30-06-2015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30-06-2015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90650E7-B130-49AD-94B7-BD31C618DB0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5344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Accreditation and Certification of Government Health Care Institutions 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 K Sandeep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Senior Consultant ME and QA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NHM, Kerala </a:t>
            </a:r>
            <a:endParaRPr lang="en-I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304800"/>
          <a:ext cx="8229600" cy="201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200"/>
                <a:gridCol w="66294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99FF66"/>
                          </a:solidFill>
                          <a:latin typeface="Arial Narrow" pitchFamily="34" charset="0"/>
                        </a:rPr>
                        <a:t>Reduction of IMR</a:t>
                      </a:r>
                      <a:endParaRPr lang="en-IN" sz="2400" dirty="0">
                        <a:solidFill>
                          <a:srgbClr val="99FF66"/>
                        </a:solidFill>
                        <a:latin typeface="Arial Narrow" pitchFamily="34" charset="0"/>
                      </a:endParaRP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Measures to reduce Infant Mortality Rate in Kerala.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 Narrow" pitchFamily="34" charset="0"/>
                        </a:rPr>
                        <a:t>Implementation of Quality Standards in selected Health Care institutions with technical support from ACCESS Health International.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 Narrow" pitchFamily="34" charset="0"/>
                        </a:rPr>
                        <a:t>13 Quality Standards  were developed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 Narrow" pitchFamily="34" charset="0"/>
                        </a:rPr>
                        <a:t>17 hospitals are selected  for the first phase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Arial Narrow" pitchFamily="34" charset="0"/>
                        </a:rPr>
                        <a:t>Training will be conducted in association with IAP </a:t>
                      </a:r>
                      <a:endParaRPr lang="en-US" sz="2000" dirty="0" smtClean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2" descr="O:\NEW\WandC Kkd2013\SNC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958" y="3124200"/>
            <a:ext cx="4214842" cy="3200400"/>
          </a:xfrm>
          <a:prstGeom prst="rect">
            <a:avLst/>
          </a:prstGeom>
          <a:noFill/>
        </p:spPr>
      </p:pic>
      <p:graphicFrame>
        <p:nvGraphicFramePr>
          <p:cNvPr id="6" name="Chart 5"/>
          <p:cNvGraphicFramePr/>
          <p:nvPr/>
        </p:nvGraphicFramePr>
        <p:xfrm>
          <a:off x="304800" y="2895600"/>
          <a:ext cx="4267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4191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IN" b="1" dirty="0" smtClean="0"/>
              <a:t>Patients Rights are respected</a:t>
            </a:r>
          </a:p>
          <a:p>
            <a:r>
              <a:rPr lang="en-IN" b="1" dirty="0" smtClean="0"/>
              <a:t>Signage- information to patients provided </a:t>
            </a:r>
          </a:p>
          <a:p>
            <a:r>
              <a:rPr lang="en-IN" b="1" dirty="0" smtClean="0"/>
              <a:t>Patient and staff safety ensured  </a:t>
            </a:r>
          </a:p>
          <a:p>
            <a:r>
              <a:rPr lang="en-IN" b="1" dirty="0" smtClean="0"/>
              <a:t>Patent and employee feed back in every 6 months</a:t>
            </a:r>
          </a:p>
          <a:p>
            <a:r>
              <a:rPr lang="en-IN" b="1" dirty="0" smtClean="0"/>
              <a:t>Provided safe food and drinking water to the patients 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514601"/>
            <a:ext cx="4038600" cy="4038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IN" b="1" dirty="0" smtClean="0"/>
              <a:t>Hospital cleanses ensured </a:t>
            </a:r>
          </a:p>
          <a:p>
            <a:r>
              <a:rPr lang="en-IN" b="1" dirty="0" smtClean="0"/>
              <a:t>Hospital Infection Control practices implemented</a:t>
            </a:r>
          </a:p>
          <a:p>
            <a:r>
              <a:rPr lang="en-IN" b="1" dirty="0" smtClean="0"/>
              <a:t>Hand wash policy implemented </a:t>
            </a:r>
          </a:p>
          <a:p>
            <a:r>
              <a:rPr lang="en-IN" b="1" dirty="0" smtClean="0"/>
              <a:t>Biomedical waste management as per rules </a:t>
            </a:r>
          </a:p>
          <a:p>
            <a:r>
              <a:rPr lang="en-IN" b="1" dirty="0" smtClean="0"/>
              <a:t>Hospital safety codes are introduced. </a:t>
            </a:r>
          </a:p>
          <a:p>
            <a:r>
              <a:rPr lang="en-IN" b="1" dirty="0" smtClean="0"/>
              <a:t>Medical records are stored properly </a:t>
            </a:r>
          </a:p>
          <a:p>
            <a:endParaRPr lang="en-IN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81000" y="152400"/>
          <a:ext cx="8229600" cy="201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200"/>
                <a:gridCol w="66294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99FF66"/>
                          </a:solidFill>
                          <a:latin typeface="Arial Narrow" pitchFamily="34" charset="0"/>
                        </a:rPr>
                        <a:t>Quality Assurance in Health Care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Achievements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latin typeface="Arial Narrow" pitchFamily="34" charset="0"/>
                        </a:rPr>
                        <a:t>High Quality Health Care to the patient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latin typeface="Arial Narrow" pitchFamily="34" charset="0"/>
                        </a:rPr>
                        <a:t>“Quality of Care” concept across the Institutions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latin typeface="Arial Narrow" pitchFamily="34" charset="0"/>
                        </a:rPr>
                        <a:t>Well trained staff in all selected Institutions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latin typeface="Arial Narrow" pitchFamily="34" charset="0"/>
                        </a:rPr>
                        <a:t>Hospitals able to manage all Emergency Situations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latin typeface="Arial Narrow" pitchFamily="34" charset="0"/>
                        </a:rPr>
                        <a:t>Introduction of standardization and Calibration of Equipments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72200"/>
            <a:ext cx="7772400" cy="685800"/>
          </a:xfrm>
        </p:spPr>
        <p:txBody>
          <a:bodyPr/>
          <a:lstStyle/>
          <a:p>
            <a:r>
              <a:rPr lang="en-US" sz="4000">
                <a:solidFill>
                  <a:srgbClr val="FFFF00"/>
                </a:solidFill>
              </a:rPr>
              <a:t>Thank You</a:t>
            </a:r>
            <a:r>
              <a:rPr lang="en-US" sz="4000"/>
              <a:t> </a:t>
            </a:r>
          </a:p>
        </p:txBody>
      </p:sp>
      <p:pic>
        <p:nvPicPr>
          <p:cNvPr id="1887235" name="Picture 3" descr="100_639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5400"/>
            <a:ext cx="9144000" cy="6096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4419600" cy="42672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/>
              <a:t>Implementation</a:t>
            </a:r>
          </a:p>
          <a:p>
            <a:r>
              <a:rPr lang="en-US" sz="2400" b="1" dirty="0" smtClean="0"/>
              <a:t>State and District level Quality Assurance Committees formed</a:t>
            </a:r>
          </a:p>
          <a:p>
            <a:r>
              <a:rPr lang="en-US" sz="2400" b="1" dirty="0" smtClean="0"/>
              <a:t>State and District Quality Assurance Unit functioning </a:t>
            </a:r>
          </a:p>
          <a:p>
            <a:r>
              <a:rPr lang="en-US" sz="2400" b="1" dirty="0" smtClean="0"/>
              <a:t>Hospital Team / core committee functioning in the hospitals </a:t>
            </a:r>
          </a:p>
          <a:p>
            <a:r>
              <a:rPr lang="en-US" sz="2400" b="1" dirty="0" smtClean="0"/>
              <a:t>Hospital Infection Control committee and other committees are functioning </a:t>
            </a:r>
          </a:p>
          <a:p>
            <a:r>
              <a:rPr lang="en-US" sz="2400" b="1" dirty="0" smtClean="0"/>
              <a:t>Quality Assurance Officers and  Biomedical engineers are appointed at District level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5257800"/>
            <a:ext cx="4038600" cy="13255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Decentralized training process</a:t>
            </a:r>
          </a:p>
          <a:p>
            <a:r>
              <a:rPr lang="en-US" sz="2400" b="1" dirty="0" smtClean="0"/>
              <a:t>Short duration trainings </a:t>
            </a:r>
          </a:p>
          <a:p>
            <a:r>
              <a:rPr lang="en-US" sz="2400" b="1" dirty="0" smtClean="0"/>
              <a:t>Training at institutions</a:t>
            </a:r>
            <a:endParaRPr lang="en-US" sz="2400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52400"/>
          <a:ext cx="8534400" cy="201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9466"/>
                <a:gridCol w="687493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Arial Narrow" pitchFamily="34" charset="0"/>
                        </a:rPr>
                        <a:t>Quality Assurance</a:t>
                      </a:r>
                      <a:r>
                        <a:rPr lang="en-US" sz="2400" baseline="0" dirty="0" smtClean="0">
                          <a:solidFill>
                            <a:srgbClr val="00FFFF"/>
                          </a:solidFill>
                          <a:latin typeface="Arial Narrow" pitchFamily="34" charset="0"/>
                        </a:rPr>
                        <a:t> in Health Care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Accreditation and Certification of Govt  Health Facilities 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Quality Assurance Programme started in 2009.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NABH accreditation of Health Facilities – 8 accredited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KASH  accreditation – State level programme – 18 accredited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National Standards on Quality Assurance – 4 certified by SQAC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Measures to Reduce  MMR and IMR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5029200" y="2362200"/>
          <a:ext cx="3843373" cy="252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9"/>
                <a:gridCol w="1143001"/>
                <a:gridCol w="990600"/>
                <a:gridCol w="947773"/>
              </a:tblGrid>
              <a:tr h="1608778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2"/>
                          </a:solidFill>
                        </a:rPr>
                        <a:t>Sl</a:t>
                      </a:r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 No</a:t>
                      </a:r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Year</a:t>
                      </a:r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Number of trainings</a:t>
                      </a:r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Total participants attended </a:t>
                      </a:r>
                      <a:endParaRPr lang="en-IN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45734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2012-13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353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14654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34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2013-14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8072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52400"/>
          <a:ext cx="8534400" cy="292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9466"/>
                <a:gridCol w="687493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Arial Narrow" pitchFamily="34" charset="0"/>
                        </a:rPr>
                        <a:t>NABH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NABH accreditation of Hospitals 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General Hospital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Ernakulam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– First  accredited NABH GH in India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THQH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Cherthala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- First  NABH accredited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Thaluk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Hospital  in India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WC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Thycaud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- First NABH accredited W and C Hospital in India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Blood bank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Aluva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,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RCC Trivandrum,-  First NABH accredited RCC in India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WC Kozhikode – Second NABH accredited W and C Hospital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ICCONS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Shoranur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– Specialty Hospital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CHC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Pandapilly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- Second NABH accredited CHC in India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E:\Cherthala 21-06-2015\Patient Privacy in Caualthy TH Cherthal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4038600" cy="27947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2128" y="6248400"/>
            <a:ext cx="394127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Patient Privacy in Casualty TH </a:t>
            </a:r>
            <a:r>
              <a:rPr lang="en-US" dirty="0" err="1" smtClean="0"/>
              <a:t>Cherthala</a:t>
            </a:r>
            <a:endParaRPr lang="en-US" dirty="0"/>
          </a:p>
        </p:txBody>
      </p:sp>
      <p:pic>
        <p:nvPicPr>
          <p:cNvPr id="1027" name="Picture 3" descr="E:\Cherthala 21-06-2015\Services available - TH Chertha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9251" b="10246"/>
          <a:stretch>
            <a:fillRect/>
          </a:stretch>
        </p:blipFill>
        <p:spPr bwMode="auto">
          <a:xfrm>
            <a:off x="4572000" y="3352800"/>
            <a:ext cx="4291013" cy="2590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76800" y="6183868"/>
            <a:ext cx="322524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Services available - TH </a:t>
            </a:r>
            <a:r>
              <a:rPr lang="en-US" dirty="0" err="1" smtClean="0"/>
              <a:t>Cherthala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3200400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52400"/>
          <a:ext cx="8382000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9833"/>
                <a:gridCol w="6752167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Arial Narrow" pitchFamily="34" charset="0"/>
                        </a:rPr>
                        <a:t>NABH </a:t>
                      </a:r>
                    </a:p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Key Strategies </a:t>
                      </a:r>
                      <a:endParaRPr lang="en-IN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Standardization of all Available Services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Patient Oriented Services   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Defined Management Responsibilities 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Standardization and Calibration Equipments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Training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Staff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Basic and Optimum Infrastructure</a:t>
                      </a:r>
                      <a:endParaRPr lang="en-GB" sz="2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/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Development and implementation of SOP and Manuals </a:t>
                      </a:r>
                      <a:endParaRPr lang="en-IN" sz="2200" b="0" dirty="0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E:\QA Photoes\Mus 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00400"/>
            <a:ext cx="4267200" cy="31738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6400800"/>
            <a:ext cx="439889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Standard Operating Procedures and manuals </a:t>
            </a:r>
            <a:endParaRPr lang="en-IN" dirty="0"/>
          </a:p>
        </p:txBody>
      </p:sp>
      <p:pic>
        <p:nvPicPr>
          <p:cNvPr id="8" name="Content Placeholder 7" descr="DSCN4073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3124200"/>
            <a:ext cx="41910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6412468"/>
            <a:ext cx="193995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Code Blue Training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274320"/>
          <a:ext cx="8382000" cy="2499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9833"/>
                <a:gridCol w="6752167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Arial Narrow" pitchFamily="34" charset="0"/>
                        </a:rPr>
                        <a:t>KASH </a:t>
                      </a:r>
                    </a:p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Kerala Accreditation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Standards for Hospitals (KASH)  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 smtClean="0">
                          <a:latin typeface="Calibri" pitchFamily="34" charset="0"/>
                          <a:cs typeface="Calibri" pitchFamily="34" charset="0"/>
                        </a:rPr>
                        <a:t>Government of Kerala has introduced an Accreditation program in the state covering all the Government  health care institutions. </a:t>
                      </a:r>
                    </a:p>
                    <a:p>
                      <a:r>
                        <a:rPr lang="en-GB" sz="2200" dirty="0" smtClean="0">
                          <a:latin typeface="Calibri" pitchFamily="34" charset="0"/>
                          <a:cs typeface="Calibri" pitchFamily="34" charset="0"/>
                        </a:rPr>
                        <a:t>18 Health Care Institutions are accredited </a:t>
                      </a:r>
                    </a:p>
                    <a:p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Kerala is the first state</a:t>
                      </a:r>
                      <a:r>
                        <a:rPr lang="en-GB" sz="2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in India to introduced a state level Quality Assurance Programme </a:t>
                      </a:r>
                      <a:endParaRPr lang="en-IN" sz="2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Content Placeholder 7" descr="IMG_4704 (2)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038" y="3048000"/>
            <a:ext cx="45005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0" y="6457890"/>
            <a:ext cx="2941831" cy="400110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Reception  THQH </a:t>
            </a:r>
            <a:r>
              <a:rPr lang="en-US" sz="2000" dirty="0" err="1" smtClean="0">
                <a:solidFill>
                  <a:srgbClr val="FFFF00"/>
                </a:solidFill>
              </a:rPr>
              <a:t>Punalur</a:t>
            </a:r>
            <a:endParaRPr lang="en-IN" sz="2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E:\Pandapally CHC\Pandapally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84" y="3124200"/>
            <a:ext cx="4206416" cy="3124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6412468"/>
            <a:ext cx="33528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Laboratory CHC </a:t>
            </a:r>
            <a:r>
              <a:rPr lang="en-US" dirty="0" err="1" smtClean="0">
                <a:solidFill>
                  <a:srgbClr val="FFFF00"/>
                </a:solidFill>
              </a:rPr>
              <a:t>Pandapilly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14600"/>
            <a:ext cx="4572000" cy="4114800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198120"/>
          <a:ext cx="8610600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7285"/>
                <a:gridCol w="7123315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Arial Narrow" pitchFamily="34" charset="0"/>
                        </a:rPr>
                        <a:t>KASH</a:t>
                      </a:r>
                    </a:p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Advantages of State level programme</a:t>
                      </a:r>
                      <a:endParaRPr lang="en-IN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Less expensive to implement in all Health Care Institutions,</a:t>
                      </a:r>
                      <a:r>
                        <a:rPr lang="en-IN" sz="2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without compromising quality </a:t>
                      </a:r>
                    </a:p>
                    <a:p>
                      <a:r>
                        <a:rPr lang="en-IN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Extensive  and Effective Training provided to all Hospital Staff </a:t>
                      </a: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Staff pattern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based on the services provided. </a:t>
                      </a:r>
                    </a:p>
                    <a:p>
                      <a:r>
                        <a:rPr lang="en-IN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Separate Standards for Different category </a:t>
                      </a:r>
                      <a:endParaRPr lang="en-IN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514600"/>
          <a:ext cx="8629649" cy="42225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94249"/>
                <a:gridCol w="958850"/>
                <a:gridCol w="958850"/>
                <a:gridCol w="958850"/>
                <a:gridCol w="958850"/>
              </a:tblGrid>
              <a:tr h="306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ISO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NABH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IPHS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KASH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1054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Service</a:t>
                      </a:r>
                      <a:r>
                        <a:rPr lang="en-US" b="1" baseline="0" dirty="0" smtClean="0"/>
                        <a:t>s available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</a:tr>
              <a:tr h="38629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Patient oriented standards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</a:tr>
              <a:tr h="45145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Management Responsibilities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</a:tr>
              <a:tr h="327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Infrastructure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</a:tr>
              <a:tr h="3430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Human Resources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</a:tr>
              <a:tr h="35827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Equipments required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</a:tr>
              <a:tr h="39675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Public Health Services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</a:tr>
              <a:tr h="39675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Separate standards for Different category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</a:tr>
              <a:tr h="396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Quality in Health Care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</a:tr>
              <a:tr h="326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Manuals  and Standard</a:t>
                      </a:r>
                      <a:r>
                        <a:rPr lang="en-US" b="1" baseline="0" dirty="0" smtClean="0"/>
                        <a:t> Operating Procedure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Wingdings"/>
                          <a:ea typeface="Times New Roman"/>
                          <a:cs typeface="Arial"/>
                        </a:rPr>
                        <a:t>ü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52400"/>
          <a:ext cx="8458200" cy="2621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4650"/>
                <a:gridCol w="681355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Arial Narrow" pitchFamily="34" charset="0"/>
                        </a:rPr>
                        <a:t>National standards on QA</a:t>
                      </a:r>
                    </a:p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National Standards on QA 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State level certification for 4 Health Care  Intuitions.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GH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Ernakulam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, CHC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Panapilly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, CHC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Vellarada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, PHC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Chemaruthi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 Hospitals are ready for National Certification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 Regional level training conducted by NHSRC and NHM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 days internal assessor training conducted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 days External Assessor training programme conducted at Trivandrum</a:t>
                      </a:r>
                    </a:p>
                    <a:p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Kayakalp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is being implemented 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E:\Pandapally CHC\Pandapally 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19400"/>
            <a:ext cx="4267213" cy="3276600"/>
          </a:xfrm>
          <a:prstGeom prst="rect">
            <a:avLst/>
          </a:prstGeom>
          <a:noFill/>
        </p:spPr>
      </p:pic>
      <p:pic>
        <p:nvPicPr>
          <p:cNvPr id="2051" name="Picture 3" descr="E:\Pandapally CHC\Pandapally 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4470602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39117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CHC </a:t>
            </a:r>
            <a:r>
              <a:rPr lang="en-US" b="1" dirty="0" err="1" smtClean="0"/>
              <a:t>Pandapilly</a:t>
            </a:r>
            <a:r>
              <a:rPr lang="en-US" b="1" dirty="0" smtClean="0"/>
              <a:t> – SQAC Certified 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6336268"/>
            <a:ext cx="290368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Triage Plan – CHC </a:t>
            </a:r>
            <a:r>
              <a:rPr lang="en-US" dirty="0" err="1" smtClean="0"/>
              <a:t>Pandapilly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304800"/>
          <a:ext cx="8458200" cy="2316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4650"/>
                <a:gridCol w="681355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FF"/>
                          </a:solidFill>
                          <a:latin typeface="Arial Narrow" pitchFamily="34" charset="0"/>
                        </a:rPr>
                        <a:t>Quality Assurance in Health care </a:t>
                      </a:r>
                    </a:p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NABH Certification of Medical Laboratories 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 Laboratories were certified by NABH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State Public Health and Clinical Laboratory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Clinical Laboratory. DH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Manjeeri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(MCH)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Clinical Laboratory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Mananthawady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195 Hospital Labs  were certified under Essential standards for Laboratory programme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E:\QA Photoes\gh ekm\r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51" y="3048000"/>
            <a:ext cx="4686300" cy="3276600"/>
          </a:xfrm>
          <a:prstGeom prst="rect">
            <a:avLst/>
          </a:prstGeom>
          <a:noFill/>
        </p:spPr>
      </p:pic>
      <p:pic>
        <p:nvPicPr>
          <p:cNvPr id="4099" name="Picture 3" descr="E:\Pandapally CHC\Pandapally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292783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412468"/>
            <a:ext cx="362355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Medical Laboratory – GH </a:t>
            </a:r>
            <a:r>
              <a:rPr lang="en-US" dirty="0" err="1" smtClean="0"/>
              <a:t>Ernakulam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6400800"/>
            <a:ext cx="276306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Laboratory CHC </a:t>
            </a:r>
            <a:r>
              <a:rPr lang="en-US" dirty="0" err="1" smtClean="0"/>
              <a:t>Pandapilly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304800"/>
          <a:ext cx="8686800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9100"/>
                <a:gridCol w="69977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FF33"/>
                          </a:solidFill>
                          <a:latin typeface="Arial Narrow" pitchFamily="34" charset="0"/>
                        </a:rPr>
                        <a:t>Reduction of MMR</a:t>
                      </a:r>
                      <a:endParaRPr lang="en-IN" sz="2400" dirty="0">
                        <a:solidFill>
                          <a:srgbClr val="66FF33"/>
                        </a:solidFill>
                        <a:latin typeface="Arial Narrow" pitchFamily="34" charset="0"/>
                      </a:endParaRPr>
                    </a:p>
                    <a:p>
                      <a:endParaRPr lang="en-US" sz="20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Measures to reduce Maternal Mortality</a:t>
                      </a:r>
                      <a:r>
                        <a:rPr lang="en-IN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in Kerala. 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All maternal death in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Govt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and Private sector are audited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 smtClean="0">
                          <a:latin typeface="Arial Narrow" pitchFamily="34" charset="0"/>
                        </a:rPr>
                        <a:t>10 Quality Standards developed and implemented in 13 hospitals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 smtClean="0">
                          <a:latin typeface="Arial Narrow" pitchFamily="34" charset="0"/>
                        </a:rPr>
                        <a:t>Will be up scaled to 27 more hospitals.</a:t>
                      </a:r>
                      <a:r>
                        <a:rPr lang="en-IN" sz="2200" baseline="0" dirty="0" smtClean="0">
                          <a:latin typeface="Arial Narrow" pitchFamily="34" charset="0"/>
                        </a:rPr>
                        <a:t> </a:t>
                      </a:r>
                      <a:endParaRPr lang="en-IN" sz="2200" dirty="0" smtClean="0"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 Narrow" pitchFamily="34" charset="0"/>
                        </a:rPr>
                        <a:t>A new register for the labor room was developed and implemented </a:t>
                      </a:r>
                      <a:endParaRPr lang="en-US" sz="22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Equipments and delivery kits provided for the implementation of Quality Standards</a:t>
                      </a:r>
                    </a:p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Trainings were conducted in association with KFOG </a:t>
                      </a:r>
                      <a:endParaRPr lang="en-IN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276600"/>
            <a:ext cx="2590800" cy="3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San\Documents\Scanned Documents\Image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495675"/>
            <a:ext cx="2209800" cy="305752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29000"/>
            <a:ext cx="368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1_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6657891</TotalTime>
  <Words>773</Words>
  <Application>Microsoft Office PowerPoint</Application>
  <PresentationFormat>On-screen Show (4:3)</PresentationFormat>
  <Paragraphs>162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Origin</vt:lpstr>
      <vt:lpstr>Office Theme</vt:lpstr>
      <vt:lpstr>2_Default Design</vt:lpstr>
      <vt:lpstr>Accreditation and Certification of Government Health Care Institutions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</dc:creator>
  <cp:lastModifiedBy> ME</cp:lastModifiedBy>
  <cp:revision>323</cp:revision>
  <dcterms:created xsi:type="dcterms:W3CDTF">2006-08-16T00:00:00Z</dcterms:created>
  <dcterms:modified xsi:type="dcterms:W3CDTF">2015-06-30T11:51:34Z</dcterms:modified>
</cp:coreProperties>
</file>