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63" r:id="rId2"/>
    <p:sldId id="281" r:id="rId3"/>
    <p:sldId id="283" r:id="rId4"/>
    <p:sldId id="282" r:id="rId5"/>
    <p:sldId id="256" r:id="rId6"/>
    <p:sldId id="265" r:id="rId7"/>
    <p:sldId id="271" r:id="rId8"/>
    <p:sldId id="269" r:id="rId9"/>
    <p:sldId id="270" r:id="rId10"/>
    <p:sldId id="261" r:id="rId11"/>
    <p:sldId id="276" r:id="rId12"/>
    <p:sldId id="264" r:id="rId13"/>
    <p:sldId id="275" r:id="rId14"/>
    <p:sldId id="272" r:id="rId15"/>
    <p:sldId id="273" r:id="rId16"/>
    <p:sldId id="274" r:id="rId17"/>
    <p:sldId id="277" r:id="rId18"/>
    <p:sldId id="267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3" autoAdjust="0"/>
    <p:restoredTop sz="94660"/>
  </p:normalViewPr>
  <p:slideViewPr>
    <p:cSldViewPr>
      <p:cViewPr>
        <p:scale>
          <a:sx n="90" d="100"/>
          <a:sy n="90" d="100"/>
        </p:scale>
        <p:origin x="-197" y="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221703-9EB5-43A3-B678-EBD6A23AE9B9}" type="datetimeFigureOut">
              <a:rPr lang="en-US"/>
              <a:pPr>
                <a:defRPr/>
              </a:pPr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EFBE30-6515-4FBB-B787-97B15BE8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7A1941-7858-4043-B693-D5D053D5107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945D3A-5171-49C6-94D8-FCA07AE0638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39C4-BF4D-41D2-A408-1193D5599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98FC81-CBE8-419F-8A32-7A1290BB7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8720-E3EA-4E2B-B5A6-7105B64F2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6A56CA-F806-4F9C-862D-4B9093A8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078C-E63F-42EC-99C1-62FFE33E2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9E71-FFB7-40BC-AE1C-6357EB51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99B8-02F0-4899-AE60-C3EC88F94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2DBD-292D-406E-9979-49420ACDA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57D9-B828-4D12-AADF-744F8BFFE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128C4-53DF-45D8-A541-55E36FDA9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2035646-FCA6-4027-92D9-21F6551F3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2" r:id="rId2"/>
    <p:sldLayoutId id="2147483880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81" r:id="rId9"/>
    <p:sldLayoutId id="2147483878" r:id="rId10"/>
    <p:sldLayoutId id="21474838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18.com/uttar-pradesh" TargetMode="External"/><Relationship Id="rId2" Type="http://schemas.openxmlformats.org/officeDocument/2006/relationships/hyperlink" Target="http://www.news18.com/uttar-pradesh/agr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7848600" cy="3687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Birth preparedness &amp; Parental Education </a:t>
            </a:r>
            <a:b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for better maternofetal outcome</a:t>
            </a:r>
            <a:b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57200" y="50292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TELANGANA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Third Trimester (7-9 month)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696200" cy="4876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/>
              <a:t>28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week  -</a:t>
            </a:r>
            <a:r>
              <a:rPr lang="en-US" sz="2000" dirty="0" smtClean="0"/>
              <a:t> Preparation for hospital delivery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/>
              <a:t>32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week – </a:t>
            </a:r>
            <a:r>
              <a:rPr lang="en-US" sz="2000" dirty="0" smtClean="0"/>
              <a:t> Information on process of </a:t>
            </a:r>
            <a:r>
              <a:rPr lang="en-US" sz="2000" dirty="0" err="1" smtClean="0"/>
              <a:t>labour</a:t>
            </a:r>
            <a:endParaRPr lang="en-US" sz="2000" dirty="0" smtClean="0"/>
          </a:p>
          <a:p>
            <a:pPr marL="1371600" indent="-45720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eriod"/>
              <a:tabLst>
                <a:tab pos="1371600" algn="l"/>
              </a:tabLst>
              <a:defRPr/>
            </a:pPr>
            <a:r>
              <a:rPr lang="en-US" sz="2000" dirty="0" smtClean="0"/>
              <a:t>Care during the first stage – mother demanded care</a:t>
            </a:r>
          </a:p>
          <a:p>
            <a:pPr marL="1371600" indent="-45720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eriod"/>
              <a:tabLst>
                <a:tab pos="1371600" algn="l"/>
              </a:tabLst>
              <a:defRPr/>
            </a:pPr>
            <a:r>
              <a:rPr lang="en-US" sz="2000" dirty="0" smtClean="0"/>
              <a:t>Second stage – Cooperation with S/N</a:t>
            </a:r>
          </a:p>
          <a:p>
            <a:pPr marL="1371600" indent="-45720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eriod"/>
              <a:tabLst>
                <a:tab pos="1371600" algn="l"/>
              </a:tabLst>
              <a:defRPr/>
            </a:pPr>
            <a:r>
              <a:rPr lang="en-US" sz="2000" dirty="0" smtClean="0"/>
              <a:t>Prevention of PPH –alerting on early signs and symptoms </a:t>
            </a:r>
          </a:p>
          <a:p>
            <a:pPr marL="1371600" indent="-45720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eriod"/>
              <a:tabLst>
                <a:tab pos="1371600" algn="l"/>
              </a:tabLst>
              <a:defRPr/>
            </a:pPr>
            <a:r>
              <a:rPr lang="en-US" sz="2000" dirty="0" smtClean="0"/>
              <a:t>Care  of mother and child during postnatal period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/>
              <a:t>34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week - </a:t>
            </a:r>
            <a:endParaRPr lang="en-US" sz="2000" dirty="0" smtClean="0"/>
          </a:p>
          <a:p>
            <a:pPr marL="1371600" indent="-45720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eriod"/>
              <a:tabLst>
                <a:tab pos="1371600" algn="l"/>
              </a:tabLst>
              <a:defRPr/>
            </a:pPr>
            <a:r>
              <a:rPr lang="en-US" sz="2000" dirty="0" smtClean="0"/>
              <a:t>Essential New born care including early initiation of    breast feeding. </a:t>
            </a:r>
          </a:p>
          <a:p>
            <a:pPr marL="1371600" indent="-45720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eriod"/>
              <a:tabLst>
                <a:tab pos="1371600" algn="l"/>
              </a:tabLst>
              <a:defRPr/>
            </a:pPr>
            <a:r>
              <a:rPr lang="en-US" sz="2000" dirty="0" smtClean="0"/>
              <a:t>Family planning (Temp &amp; permanent)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99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Fourth Monday</a:t>
            </a:r>
            <a:endParaRPr lang="en-IN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48466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IN" sz="2000" b="1" dirty="0" smtClean="0">
                <a:solidFill>
                  <a:srgbClr val="FF0000"/>
                </a:solidFill>
              </a:rPr>
              <a:t>Home visits: concentrating on MCH services</a:t>
            </a:r>
            <a:r>
              <a:rPr lang="en-IN" sz="2000" b="1" dirty="0" smtClean="0"/>
              <a:t>. </a:t>
            </a:r>
          </a:p>
          <a:p>
            <a:pPr algn="ctr">
              <a:buFont typeface="Wingdings 2" pitchFamily="18" charset="2"/>
              <a:buNone/>
            </a:pPr>
            <a:endParaRPr lang="en-I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  Identifying the  new mothers &amp; also dropouts .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DROPOUTS -Meeting the pregnant mothers who did nod not attend the A.N clinic – cause analysis and solutions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MIGRANTS-Identifying the mothers who came  to mothers house /for work and inviting them for A.N clinic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POST NATAL CARE : Visiting P.N mothers &amp; Newborns as per the schedule and checklist.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High </a:t>
            </a:r>
            <a:r>
              <a:rPr lang="en-IN" sz="2400" dirty="0" smtClean="0"/>
              <a:t>risk</a:t>
            </a:r>
            <a:r>
              <a:rPr lang="en-IN" sz="2000" dirty="0" smtClean="0"/>
              <a:t> mothers along with family members for counselling and micro birth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Advantages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7543800" cy="53641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1900" dirty="0" smtClean="0"/>
              <a:t>     Uniform Standardized  information to all mothers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Peer group suggestions in the group discussion will help the mothers overcome hidden fears/ beliefs/customs &amp; to follow the instructions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Information is disseminated to other mothers on one to one  basis in the community.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Confidence is developed on ANM/Staff nurse as she interacts  with mothers which instills Confidence and alleviates Anxiety &amp; Fears.  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Mother  &amp; family members know what to expect from the health staff and demand care.(Early Initiation of Breast Feeding )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Informed choices for normal , cesarean deliveries &amp; FP Procedures.</a:t>
            </a:r>
            <a:endParaRPr lang="en-US" sz="2800" b="1" dirty="0" smtClean="0"/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5081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Improved set up L.Rs, Organized A.N clinics and parental education gradually increased the number of deliveries in round the clock PHCs.  </a:t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  a month  wise reports </a:t>
            </a:r>
            <a:endParaRPr lang="en-IN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581400" y="2438400"/>
          <a:ext cx="4267200" cy="3200400"/>
        </p:xfrm>
        <a:graphic>
          <a:graphicData uri="http://schemas.openxmlformats.org/presentationml/2006/ole">
            <p:oleObj spid="_x0000_s1026" name="Slide" r:id="rId4" imgW="3468793" imgH="2600042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Planned birth preparedness and parental education sessions 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Kalbgur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PHC, Medak district Telangana state 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an ANM Organizing the A.N clinic days as per the trimester</a:t>
            </a:r>
          </a:p>
        </p:txBody>
      </p:sp>
      <p:pic>
        <p:nvPicPr>
          <p:cNvPr id="19459" name="Picture 4" descr="H:\Olivia\Images for Award\Final for award\Images for Award\p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824" t="2147" r="50156" b="50613"/>
          <a:stretch>
            <a:fillRect/>
          </a:stretch>
        </p:blipFill>
        <p:spPr bwMode="auto">
          <a:xfrm>
            <a:off x="457200" y="4419600"/>
            <a:ext cx="251460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219200" y="3962400"/>
            <a:ext cx="3733800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Literal translation of adjacent board 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3124200" y="4343400"/>
            <a:ext cx="2971800" cy="187743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n w="12700">
                  <a:solidFill>
                    <a:schemeClr val="tx1"/>
                  </a:solidFill>
                </a:ln>
              </a:rPr>
              <a:t>Parental Education &amp;Pregnant mother checkup   </a:t>
            </a:r>
          </a:p>
          <a:p>
            <a:pPr>
              <a:defRPr/>
            </a:pPr>
            <a:r>
              <a:rPr lang="en-US" b="1" dirty="0">
                <a:ln w="12700">
                  <a:solidFill>
                    <a:schemeClr val="tx1"/>
                  </a:solidFill>
                </a:ln>
              </a:rPr>
              <a:t> </a:t>
            </a:r>
          </a:p>
          <a:p>
            <a:pPr>
              <a:defRPr/>
            </a:pPr>
            <a:r>
              <a:rPr lang="en-US" sz="1400" b="1" dirty="0">
                <a:ln w="12700">
                  <a:solidFill>
                    <a:schemeClr val="tx1"/>
                  </a:solidFill>
                </a:ln>
              </a:rPr>
              <a:t>first Monday - 1</a:t>
            </a:r>
            <a:r>
              <a:rPr lang="en-US" sz="1400" b="1" baseline="30000" dirty="0">
                <a:ln w="12700">
                  <a:solidFill>
                    <a:schemeClr val="tx1"/>
                  </a:solidFill>
                </a:ln>
              </a:rPr>
              <a:t>st</a:t>
            </a:r>
            <a:r>
              <a:rPr lang="en-US" sz="1400" b="1" dirty="0">
                <a:ln w="12700">
                  <a:solidFill>
                    <a:schemeClr val="tx1"/>
                  </a:solidFill>
                </a:ln>
              </a:rPr>
              <a:t> &amp; 2</a:t>
            </a:r>
            <a:r>
              <a:rPr lang="en-US" sz="1400" b="1" baseline="30000" dirty="0">
                <a:ln w="12700">
                  <a:solidFill>
                    <a:schemeClr val="tx1"/>
                  </a:solidFill>
                </a:ln>
              </a:rPr>
              <a:t>nd </a:t>
            </a:r>
            <a:r>
              <a:rPr lang="en-US" sz="1400" b="1" dirty="0">
                <a:ln w="12700">
                  <a:solidFill>
                    <a:schemeClr val="tx1"/>
                  </a:solidFill>
                </a:ln>
              </a:rPr>
              <a:t> trimester </a:t>
            </a:r>
          </a:p>
          <a:p>
            <a:pPr>
              <a:defRPr/>
            </a:pPr>
            <a:endParaRPr lang="en-US" sz="1400" b="1" dirty="0">
              <a:ln w="12700">
                <a:solidFill>
                  <a:schemeClr val="tx1"/>
                </a:solidFill>
              </a:ln>
            </a:endParaRPr>
          </a:p>
          <a:p>
            <a:pPr>
              <a:defRPr/>
            </a:pPr>
            <a:endParaRPr lang="en-US" sz="1000" b="1" dirty="0">
              <a:ln w="12700">
                <a:solidFill>
                  <a:schemeClr val="tx1"/>
                </a:solidFill>
              </a:ln>
            </a:endParaRPr>
          </a:p>
          <a:p>
            <a:pPr>
              <a:defRPr/>
            </a:pPr>
            <a:r>
              <a:rPr lang="en-US" sz="1400" b="1" dirty="0">
                <a:ln w="12700">
                  <a:solidFill>
                    <a:schemeClr val="tx1"/>
                  </a:solidFill>
                </a:ln>
              </a:rPr>
              <a:t> Second Monday - 3</a:t>
            </a:r>
            <a:r>
              <a:rPr lang="en-US" sz="1400" b="1" baseline="30000" dirty="0">
                <a:ln w="12700">
                  <a:solidFill>
                    <a:schemeClr val="tx1"/>
                  </a:solidFill>
                </a:ln>
              </a:rPr>
              <a:t>rd</a:t>
            </a:r>
            <a:r>
              <a:rPr lang="en-US" sz="1400" b="1" dirty="0">
                <a:ln w="12700">
                  <a:solidFill>
                    <a:schemeClr val="tx1"/>
                  </a:solidFill>
                </a:ln>
              </a:rPr>
              <a:t> trimester </a:t>
            </a:r>
          </a:p>
          <a:p>
            <a:pPr>
              <a:defRPr/>
            </a:pPr>
            <a:endParaRPr lang="en-US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3581400"/>
            <a:ext cx="2667000" cy="216982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n w="12700">
                  <a:solidFill>
                    <a:schemeClr val="tx1"/>
                  </a:solidFill>
                </a:ln>
              </a:rPr>
              <a:t>Improved &amp; Suggested plan</a:t>
            </a:r>
          </a:p>
          <a:p>
            <a:pPr algn="ctr">
              <a:defRPr/>
            </a:pPr>
            <a:endParaRPr lang="en-US" sz="1100" dirty="0">
              <a:ln w="12700">
                <a:solidFill>
                  <a:schemeClr val="tx1"/>
                </a:solidFill>
              </a:ln>
            </a:endParaRPr>
          </a:p>
          <a:p>
            <a:pPr>
              <a:defRPr/>
            </a:pPr>
            <a:r>
              <a:rPr lang="en-US" sz="1400" dirty="0">
                <a:ln w="12700">
                  <a:solidFill>
                    <a:schemeClr val="tx1"/>
                  </a:solidFill>
                </a:ln>
              </a:rPr>
              <a:t> Every Monday - 1</a:t>
            </a:r>
            <a:r>
              <a:rPr lang="en-US" sz="1400" baseline="30000" dirty="0">
                <a:ln w="12700">
                  <a:solidFill>
                    <a:schemeClr val="tx1"/>
                  </a:solidFill>
                </a:ln>
              </a:rPr>
              <a:t>st</a:t>
            </a:r>
            <a:r>
              <a:rPr lang="en-US" sz="1400" dirty="0">
                <a:ln w="12700">
                  <a:solidFill>
                    <a:schemeClr val="tx1"/>
                  </a:solidFill>
                </a:ln>
              </a:rPr>
              <a:t>   trimester  </a:t>
            </a:r>
          </a:p>
          <a:p>
            <a:pPr>
              <a:defRPr/>
            </a:pPr>
            <a:endParaRPr lang="en-US" sz="500" dirty="0">
              <a:ln w="12700">
                <a:solidFill>
                  <a:schemeClr val="tx1"/>
                </a:solidFill>
              </a:ln>
            </a:endParaRPr>
          </a:p>
          <a:p>
            <a:pPr>
              <a:defRPr/>
            </a:pPr>
            <a:r>
              <a:rPr lang="en-US" sz="1400" dirty="0">
                <a:ln w="12700">
                  <a:solidFill>
                    <a:schemeClr val="tx1"/>
                  </a:solidFill>
                </a:ln>
              </a:rPr>
              <a:t>Second Monday - 2</a:t>
            </a:r>
            <a:r>
              <a:rPr lang="en-US" sz="1400" baseline="30000" dirty="0">
                <a:ln w="12700">
                  <a:solidFill>
                    <a:schemeClr val="tx1"/>
                  </a:solidFill>
                </a:ln>
              </a:rPr>
              <a:t>nd</a:t>
            </a:r>
            <a:r>
              <a:rPr lang="en-US" sz="1400" dirty="0">
                <a:ln w="12700">
                  <a:solidFill>
                    <a:schemeClr val="tx1"/>
                  </a:solidFill>
                </a:ln>
              </a:rPr>
              <a:t> Trimester </a:t>
            </a:r>
            <a:r>
              <a:rPr lang="en-US" dirty="0">
                <a:ln w="12700">
                  <a:solidFill>
                    <a:schemeClr val="tx1"/>
                  </a:solidFill>
                </a:ln>
              </a:rPr>
              <a:t> </a:t>
            </a:r>
          </a:p>
          <a:p>
            <a:pPr>
              <a:defRPr/>
            </a:pPr>
            <a:endParaRPr lang="en-US" sz="900" dirty="0">
              <a:ln w="12700">
                <a:solidFill>
                  <a:schemeClr val="tx1"/>
                </a:solidFill>
              </a:ln>
            </a:endParaRPr>
          </a:p>
          <a:p>
            <a:pPr>
              <a:defRPr/>
            </a:pPr>
            <a:r>
              <a:rPr lang="en-US" sz="1400" dirty="0">
                <a:ln w="12700">
                  <a:solidFill>
                    <a:schemeClr val="tx1"/>
                  </a:solidFill>
                </a:ln>
              </a:rPr>
              <a:t>Third Monday - 3</a:t>
            </a:r>
            <a:r>
              <a:rPr lang="en-US" sz="1400" baseline="30000" dirty="0">
                <a:ln w="12700">
                  <a:solidFill>
                    <a:schemeClr val="tx1"/>
                  </a:solidFill>
                </a:ln>
              </a:rPr>
              <a:t>rd</a:t>
            </a:r>
            <a:r>
              <a:rPr lang="en-US" sz="1400" dirty="0">
                <a:ln w="12700">
                  <a:solidFill>
                    <a:schemeClr val="tx1"/>
                  </a:solidFill>
                </a:ln>
              </a:rPr>
              <a:t> trimester – </a:t>
            </a:r>
          </a:p>
          <a:p>
            <a:pPr>
              <a:defRPr/>
            </a:pPr>
            <a:r>
              <a:rPr lang="en-US" sz="1400" dirty="0">
                <a:ln w="12700">
                  <a:solidFill>
                    <a:schemeClr val="tx1"/>
                  </a:solidFill>
                </a:ln>
              </a:rPr>
              <a:t>Fourth Monday – Home visiting of mothers &amp; newborns </a:t>
            </a:r>
          </a:p>
        </p:txBody>
      </p:sp>
      <p:pic>
        <p:nvPicPr>
          <p:cNvPr id="19463" name="Picture 6" descr="H:\Olivia\Images for Award\Final for award\Images for Award\p2.jpg"/>
          <p:cNvPicPr>
            <a:picLocks noChangeAspect="1" noChangeArrowheads="1"/>
          </p:cNvPicPr>
          <p:nvPr/>
        </p:nvPicPr>
        <p:blipFill>
          <a:blip r:embed="rId3"/>
          <a:srcRect l="51518" t="3210" b="50369"/>
          <a:stretch>
            <a:fillRect/>
          </a:stretch>
        </p:blipFill>
        <p:spPr bwMode="auto">
          <a:xfrm>
            <a:off x="1371600" y="1219200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Conducting birth preparedness and parental education session </a:t>
            </a:r>
          </a:p>
        </p:txBody>
      </p:sp>
      <p:pic>
        <p:nvPicPr>
          <p:cNvPr id="20483" name="Picture 3" descr="H:\Olivia\Images for Award\Final for award\Images for Award\p2.jpg"/>
          <p:cNvPicPr>
            <a:picLocks noChangeAspect="1" noChangeArrowheads="1"/>
          </p:cNvPicPr>
          <p:nvPr/>
        </p:nvPicPr>
        <p:blipFill>
          <a:blip r:embed="rId2"/>
          <a:srcRect l="832" t="1727" r="49254" b="49876"/>
          <a:stretch>
            <a:fillRect/>
          </a:stretch>
        </p:blipFill>
        <p:spPr bwMode="auto">
          <a:xfrm>
            <a:off x="2438400" y="2438400"/>
            <a:ext cx="4276725" cy="3111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Teaching Aids  - ANM kept in her clinic</a:t>
            </a:r>
          </a:p>
        </p:txBody>
      </p:sp>
      <p:pic>
        <p:nvPicPr>
          <p:cNvPr id="21507" name="Content Placeholder 3" descr="H:\Olivia\Images for Award\Final for award\Images for Award\p2.jpg"/>
          <p:cNvPicPr>
            <a:picLocks noGrp="1"/>
          </p:cNvPicPr>
          <p:nvPr>
            <p:ph idx="1"/>
          </p:nvPr>
        </p:nvPicPr>
        <p:blipFill>
          <a:blip r:embed="rId2">
            <a:lum bright="10000" contrast="10000"/>
          </a:blip>
          <a:srcRect l="52348" t="52618" r="5435" b="1755"/>
          <a:stretch>
            <a:fillRect/>
          </a:stretch>
        </p:blipFill>
        <p:spPr>
          <a:xfrm>
            <a:off x="1219200" y="1981200"/>
            <a:ext cx="2590800" cy="1981200"/>
          </a:xfrm>
          <a:ln w="28575">
            <a:solidFill>
              <a:srgbClr val="FF0066"/>
            </a:solidFill>
          </a:ln>
        </p:spPr>
      </p:pic>
      <p:pic>
        <p:nvPicPr>
          <p:cNvPr id="21508" name="Picture 4" descr="H:\Olivia\Images for Award\Final for award\Images for Award\p4.jpg"/>
          <p:cNvPicPr>
            <a:picLocks noChangeAspect="1" noChangeArrowheads="1"/>
          </p:cNvPicPr>
          <p:nvPr/>
        </p:nvPicPr>
        <p:blipFill>
          <a:blip r:embed="rId3"/>
          <a:srcRect l="53040" t="51843" b="3439"/>
          <a:stretch>
            <a:fillRect/>
          </a:stretch>
        </p:blipFill>
        <p:spPr bwMode="auto">
          <a:xfrm>
            <a:off x="4800600" y="1981200"/>
            <a:ext cx="2667000" cy="1981200"/>
          </a:xfrm>
          <a:prstGeom prst="rect">
            <a:avLst/>
          </a:prstGeom>
          <a:noFill/>
          <a:ln w="28575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3048000"/>
            <a:ext cx="609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Girl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3657600"/>
            <a:ext cx="609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Boy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22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Training &amp; Budget</a:t>
            </a:r>
            <a:endParaRPr lang="en-IN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848600" cy="579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mtClean="0"/>
              <a:t>Training of Trainers at State Level : DPHNOs  – Two from Each District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District Level of Trainers: CHOs(lady), PHNs , Staff Nurses from PHC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Facility level Training: Supervisors (F), PPP unit field staff, ANMs from PHCs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Training sites: PHC, cluster/block, CHC, AH &amp; DH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Budget : </a:t>
            </a:r>
            <a:r>
              <a:rPr lang="en-US" sz="2400" b="1" smtClean="0"/>
              <a:t>Rs </a:t>
            </a:r>
            <a:r>
              <a:rPr lang="en-IN" sz="2400" b="1" smtClean="0"/>
              <a:t>5,79,295 / District (Approximately 800 to 900 participants)</a:t>
            </a:r>
            <a:endParaRPr lang="en-I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>“</a:t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  <a:t/>
            </a:r>
            <a:br>
              <a:rPr lang="en-US" sz="3200" i="1" dirty="0" smtClean="0">
                <a:solidFill>
                  <a:srgbClr val="00B050"/>
                </a:solidFill>
                <a:latin typeface="AGaramondSemibold" pitchFamily="18" charset="0"/>
              </a:rPr>
            </a:br>
            <a:r>
              <a:rPr lang="en-US" sz="2700" i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Each Pregnant mother  is </a:t>
            </a:r>
            <a:br>
              <a:rPr lang="en-US" sz="2700" i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700" i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unique &amp; precious  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i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let us prepare them  carefully </a:t>
            </a:r>
            <a:endParaRPr lang="en-IN" sz="3200" i="1" dirty="0" smtClean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3" name="Picture 6" descr="j02849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05000"/>
            <a:ext cx="6858000" cy="373380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 descr="http://mediaserver.dwpub.com/press-release/12907/Fitback-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8077200" cy="6858000"/>
          </a:xfrm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04800" y="381000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opperplate Gothic Bold" pitchFamily="34" charset="0"/>
                <a:cs typeface="Aharoni" pitchFamily="2" charset="-79"/>
              </a:rPr>
              <a:t>Strengthen   Midwife </a:t>
            </a:r>
            <a:endParaRPr lang="en-IN" sz="3200" b="1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267200" y="56578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5716DA"/>
                </a:solidFill>
                <a:latin typeface="Algerian" pitchFamily="82" charset="0"/>
                <a:cs typeface="Aharoni" pitchFamily="2" charset="-79"/>
              </a:rPr>
              <a:t>Promote </a:t>
            </a:r>
            <a:br>
              <a:rPr lang="en-US" sz="3600" b="1">
                <a:solidFill>
                  <a:srgbClr val="5716DA"/>
                </a:solidFill>
                <a:latin typeface="Algerian" pitchFamily="82" charset="0"/>
                <a:cs typeface="Aharoni" pitchFamily="2" charset="-79"/>
              </a:rPr>
            </a:br>
            <a:r>
              <a:rPr lang="en-US" sz="3200" b="1">
                <a:solidFill>
                  <a:srgbClr val="5716DA"/>
                </a:solidFill>
                <a:latin typeface="Algerian" pitchFamily="82" charset="0"/>
                <a:cs typeface="Aharoni" pitchFamily="2" charset="-79"/>
              </a:rPr>
              <a:t>Safe </a:t>
            </a:r>
            <a:r>
              <a:rPr lang="en-US" sz="3600" b="1">
                <a:solidFill>
                  <a:srgbClr val="5716DA"/>
                </a:solidFill>
                <a:latin typeface="Algerian" pitchFamily="82" charset="0"/>
                <a:cs typeface="Aharoni" pitchFamily="2" charset="-79"/>
              </a:rPr>
              <a:t>motherhood</a:t>
            </a:r>
            <a:endParaRPr lang="en-IN" sz="3600" b="1">
              <a:solidFill>
                <a:srgbClr val="5716DA"/>
              </a:solidFill>
              <a:latin typeface="Algerian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PROBLEM STATEMENT</a:t>
            </a:r>
            <a:endParaRPr lang="en-US" dirty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Poor and inadequate preparation of Mother &amp; Family during Pregnancy and Childbirth contribute to preventable  morbidity , mortality of mother and newborn including female </a:t>
            </a:r>
            <a:r>
              <a:rPr lang="en-US" dirty="0" err="1" smtClean="0"/>
              <a:t>feoticide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Ignorance on sex development in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utero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causing</a:t>
            </a:r>
            <a:b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Ill treatment/ second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mariages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/ loss of young women </a:t>
            </a:r>
            <a:endParaRPr lang="en-IN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521075" cy="4038600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algn="just">
              <a:tabLst>
                <a:tab pos="989013" algn="l"/>
              </a:tabLst>
              <a:defRPr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#Agra</a:t>
            </a: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Uttar Pradesh</a:t>
            </a:r>
            <a:r>
              <a:rPr lang="en-IN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en-IN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 </a:t>
            </a:r>
            <a:r>
              <a:rPr lang="en-IN" sz="1800" i="1" dirty="0" smtClean="0">
                <a:solidFill>
                  <a:srgbClr val="FF0000"/>
                </a:solidFill>
                <a:latin typeface="Arial Black" pitchFamily="34" charset="0"/>
              </a:rPr>
              <a:t>A young productive life brought to End- </a:t>
            </a: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A mother allegedly burnt to death by her husband and in-laws, as she was unable to bear a male child.</a:t>
            </a:r>
            <a:b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The victim Bimla, married for ten years was being pressurised by her in-laws for a male child after she had consecutively given birth to two girls</a:t>
            </a:r>
            <a:endParaRPr lang="en-IN" sz="1800" dirty="0" smtClean="0"/>
          </a:p>
          <a:p>
            <a:pPr algn="just">
              <a:defRPr/>
            </a:pPr>
            <a:endParaRPr lang="en-IN" sz="1800" dirty="0"/>
          </a:p>
        </p:txBody>
      </p:sp>
      <p:pic>
        <p:nvPicPr>
          <p:cNvPr id="12292" name="Content Placeholder 3" descr="Woman burnt to death by in-laws for failing to bear male child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91000" y="1905000"/>
            <a:ext cx="3521075" cy="4038600"/>
          </a:xfr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NEED FOR PARENTAL EDUCATION 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Low literacy ,lack of Women Empowerment, Faulty Beliefs  &amp; Cultural Practices require Standardized informative, a two way Parental Education sessions leading to raised awareness, informed choices and final goal of Safe Motherhood.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AIM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/>
              <a:t>  </a:t>
            </a:r>
            <a:r>
              <a:rPr lang="en-US" b="1" smtClean="0"/>
              <a:t> 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09600" y="1865313"/>
            <a:ext cx="7499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800" b="1"/>
              <a:t> Mothers and Newborn experience safe and pleasant child birth through planned and structured Birth Preparedness and   Parental Education  sessions.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OBJECTIVES</a:t>
            </a:r>
            <a:endParaRPr lang="en-IN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229600" cy="54864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  To provide information - mother and family members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  about growth &amp; development( also gender sensitive     specific information )of fetus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 nutrition and emphasis on prevention of anemia 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Information on the stages of labor and puerperium.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Knowledge of Danger Signs so as to combat emergencies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Informed choice on Institutional delivery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Best Practices – Breast Feeding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/>
              <a:t>All  aspects of safe motherhood for best choices to safe materno - fetal outcome</a:t>
            </a:r>
          </a:p>
          <a:p>
            <a:pPr eaLnBrk="1" hangingPunct="1">
              <a:buFont typeface="Wingdings" pitchFamily="2" charset="2"/>
              <a:buChar char="v"/>
            </a:pP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Organizing A.N clinic day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5334000"/>
          </a:xfrm>
        </p:spPr>
        <p:txBody>
          <a:bodyPr/>
          <a:lstStyle/>
          <a:p>
            <a:pPr eaLnBrk="1" hangingPunct="1"/>
            <a:r>
              <a:rPr lang="en-US" sz="2300" dirty="0" smtClean="0">
                <a:solidFill>
                  <a:srgbClr val="002060"/>
                </a:solidFill>
              </a:rPr>
              <a:t>Allotting a specific day for organizing A.N clinic uniformly throughout district/state</a:t>
            </a:r>
          </a:p>
          <a:p>
            <a:pPr eaLnBrk="1" hangingPunct="1">
              <a:buFontTx/>
              <a:buNone/>
            </a:pPr>
            <a:r>
              <a:rPr lang="en-US" sz="2300" dirty="0" smtClean="0"/>
              <a:t>	</a:t>
            </a:r>
            <a:r>
              <a:rPr lang="en-US" sz="2300" b="1" dirty="0" smtClean="0"/>
              <a:t>Ex:</a:t>
            </a:r>
            <a:r>
              <a:rPr lang="en-US" sz="2300" dirty="0" smtClean="0"/>
              <a:t> If Monday is allotted for A.N clinic </a:t>
            </a:r>
          </a:p>
          <a:p>
            <a:pPr eaLnBrk="1" hangingPunct="1">
              <a:buFontTx/>
              <a:buNone/>
            </a:pPr>
            <a:r>
              <a:rPr lang="en-US" sz="2300" dirty="0" smtClean="0"/>
              <a:t>	Divide  all four Mondays according to Trimester  &amp;  the structured informative sessions are also allotted according to the trimester </a:t>
            </a:r>
            <a:r>
              <a:rPr lang="en-US" sz="1800" dirty="0" smtClean="0">
                <a:solidFill>
                  <a:srgbClr val="FF0000"/>
                </a:solidFill>
              </a:rPr>
              <a:t>( improved after discussing with concerned ANM who is practicing Birth Preparedness sessions)</a:t>
            </a:r>
            <a:endParaRPr lang="en-US" sz="23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300" dirty="0" smtClean="0"/>
              <a:t> Every Monday  (1</a:t>
            </a:r>
            <a:r>
              <a:rPr lang="en-US" sz="2300" baseline="30000" dirty="0" smtClean="0"/>
              <a:t>st</a:t>
            </a:r>
            <a:r>
              <a:rPr lang="en-US" sz="2300" dirty="0" smtClean="0"/>
              <a:t> three months) –– for early registration, investigations, explain about MCP card and regular A.N check ups .</a:t>
            </a:r>
          </a:p>
          <a:p>
            <a:pPr eaLnBrk="1" hangingPunct="1"/>
            <a:r>
              <a:rPr lang="en-US" sz="2300" dirty="0" smtClean="0"/>
              <a:t>2</a:t>
            </a:r>
            <a:r>
              <a:rPr lang="en-US" sz="2300" baseline="30000" dirty="0" smtClean="0"/>
              <a:t>nd</a:t>
            </a:r>
            <a:r>
              <a:rPr lang="en-US" sz="2300" dirty="0" smtClean="0"/>
              <a:t> Monday - 2</a:t>
            </a:r>
            <a:r>
              <a:rPr lang="en-US" sz="2300" baseline="30000" dirty="0" smtClean="0"/>
              <a:t>nd</a:t>
            </a:r>
            <a:r>
              <a:rPr lang="en-US" sz="2300" dirty="0" smtClean="0"/>
              <a:t> Trimester ( 4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, 5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&amp; 6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months)  </a:t>
            </a:r>
          </a:p>
          <a:p>
            <a:pPr eaLnBrk="1" hangingPunct="1"/>
            <a:r>
              <a:rPr lang="en-US" sz="2300" dirty="0" smtClean="0"/>
              <a:t>3</a:t>
            </a:r>
            <a:r>
              <a:rPr lang="en-US" sz="2300" baseline="30000" dirty="0" smtClean="0"/>
              <a:t>rd</a:t>
            </a:r>
            <a:r>
              <a:rPr lang="en-US" sz="2300" dirty="0" smtClean="0"/>
              <a:t> Monday - 3</a:t>
            </a:r>
            <a:r>
              <a:rPr lang="en-US" sz="2300" baseline="30000" dirty="0" smtClean="0"/>
              <a:t>rd</a:t>
            </a:r>
            <a:r>
              <a:rPr lang="en-US" sz="2300" dirty="0" smtClean="0"/>
              <a:t> Trimester (7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, 8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, 9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months) </a:t>
            </a:r>
          </a:p>
          <a:p>
            <a:pPr eaLnBrk="1" hangingPunct="1"/>
            <a:r>
              <a:rPr lang="en-US" sz="2300" dirty="0" smtClean="0"/>
              <a:t>Fourth Monday  -  Home visits concentrating on high risk AN, postnatal mothers &amp; Newborns    </a:t>
            </a:r>
          </a:p>
          <a:p>
            <a:pPr eaLnBrk="1" hangingPunct="1"/>
            <a:endParaRPr lang="en-US" sz="2300" dirty="0" smtClean="0"/>
          </a:p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Planned &amp; Systematic Health Information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3886200"/>
            <a:ext cx="8229600" cy="54102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400" smtClean="0"/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85800"/>
            <a:ext cx="8077200" cy="57631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</a:rPr>
              <a:t>Every Monday - First Trimester – (Before 12 weeks)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latin typeface="Arial" pitchFamily="34" charset="0"/>
              </a:rPr>
              <a:t>Registration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latin typeface="Arial" pitchFamily="34" charset="0"/>
              </a:rPr>
              <a:t>Detailed Obstetrical history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latin typeface="Arial" pitchFamily="34" charset="0"/>
              </a:rPr>
              <a:t>Investigations: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b="1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B</a:t>
            </a:r>
            <a:r>
              <a:rPr lang="en-US" sz="2000" b="1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lood</a:t>
            </a:r>
            <a:endParaRPr lang="en-US" sz="2000" b="1" dirty="0">
              <a:solidFill>
                <a:schemeClr val="tx1">
                  <a:tint val="85000"/>
                </a:schemeClr>
              </a:solidFill>
              <a:latin typeface="Arial" pitchFamily="34" charset="0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b="1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Urine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latin typeface="Arial" pitchFamily="34" charset="0"/>
              </a:rPr>
              <a:t>Thorough Physical Examination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Height</a:t>
            </a: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,   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Weight 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,</a:t>
            </a: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vitals – emphasis on B.P</a:t>
            </a: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, Anemia assessment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Breast 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Examination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Other systems</a:t>
            </a:r>
            <a:endParaRPr lang="en-US" sz="2000" dirty="0">
              <a:solidFill>
                <a:schemeClr val="tx1">
                  <a:tint val="85000"/>
                </a:schemeClr>
              </a:solidFill>
              <a:latin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latin typeface="Arial" pitchFamily="34" charset="0"/>
              </a:rPr>
              <a:t>Provision of </a:t>
            </a:r>
            <a:r>
              <a:rPr lang="en-US" sz="2000" dirty="0">
                <a:latin typeface="Arial" pitchFamily="34" charset="0"/>
              </a:rPr>
              <a:t>individual instructions on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Importance of MCP  card to mother and child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importance of A.N 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checkup ,Follow up visits </a:t>
            </a:r>
            <a:endParaRPr lang="en-US" sz="2000" dirty="0">
              <a:solidFill>
                <a:schemeClr val="tx1">
                  <a:tint val="85000"/>
                </a:schemeClr>
              </a:solidFill>
              <a:latin typeface="Arial" pitchFamily="34" charset="0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how to cope with 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early symptoms like </a:t>
            </a: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morning sickness 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.</a:t>
            </a:r>
            <a:endParaRPr lang="en-US" sz="2000" dirty="0">
              <a:solidFill>
                <a:schemeClr val="tx1">
                  <a:tint val="85000"/>
                </a:schemeClr>
              </a:solidFill>
              <a:latin typeface="Arial" pitchFamily="34" charset="0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 seeking Support of Family 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I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itchFamily="34" charset="0"/>
              </a:rPr>
              <a:t>mportance of IFA Tablets &amp; T.T injection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05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Second Trimester( 4-6 months)</a:t>
            </a:r>
            <a:b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48466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16</a:t>
            </a:r>
            <a:r>
              <a:rPr lang="en-US" sz="2400" baseline="30000" smtClean="0"/>
              <a:t>th</a:t>
            </a:r>
            <a:r>
              <a:rPr lang="en-US" sz="2400" smtClean="0"/>
              <a:t> week  -   Information on   nutrition -  special focus on prevention of anemia 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20</a:t>
            </a:r>
            <a:r>
              <a:rPr lang="en-US" sz="2400" baseline="30000" smtClean="0"/>
              <a:t>th</a:t>
            </a:r>
            <a:r>
              <a:rPr lang="en-US" sz="2400" smtClean="0"/>
              <a:t> week - </a:t>
            </a:r>
            <a:r>
              <a:rPr lang="en-US" sz="2400" smtClean="0">
                <a:solidFill>
                  <a:srgbClr val="FF0000"/>
                </a:solidFill>
              </a:rPr>
              <a:t>Sex Development in mothers womb - Suggestion for Family planning. </a:t>
            </a:r>
            <a:r>
              <a:rPr lang="en-US" sz="2400" smtClean="0"/>
              <a:t>Information on Hygiene, exercise and rest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24</a:t>
            </a:r>
            <a:r>
              <a:rPr lang="en-US" sz="2400" baseline="30000" smtClean="0"/>
              <a:t>th</a:t>
            </a:r>
            <a:r>
              <a:rPr lang="en-US" sz="2400" smtClean="0"/>
              <a:t> weeks - Identification of complications, and readiness.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1345</TotalTime>
  <Words>766</Words>
  <Application>Microsoft PowerPoint</Application>
  <PresentationFormat>On-screen Show (4:3)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Opulent</vt:lpstr>
      <vt:lpstr>Slide</vt:lpstr>
      <vt:lpstr>Birth preparedness &amp; Parental Education  for better maternofetal outcome </vt:lpstr>
      <vt:lpstr>      PROBLEM STATEMENT</vt:lpstr>
      <vt:lpstr>Ignorance on sex development in utero causing  Ill treatment/ second mariages/ loss of young women </vt:lpstr>
      <vt:lpstr>NEED FOR PARENTAL EDUCATION </vt:lpstr>
      <vt:lpstr>AIM</vt:lpstr>
      <vt:lpstr>OBJECTIVES</vt:lpstr>
      <vt:lpstr>Organizing A.N clinic day</vt:lpstr>
      <vt:lpstr> Planned &amp; Systematic Health Information</vt:lpstr>
      <vt:lpstr> Second Trimester( 4-6 months) </vt:lpstr>
      <vt:lpstr>Third Trimester (7-9 month) </vt:lpstr>
      <vt:lpstr>Fourth Monday</vt:lpstr>
      <vt:lpstr>Advantages</vt:lpstr>
      <vt:lpstr>Improved set up L.Rs, Organized A.N clinics and parental education gradually increased the number of deliveries in round the clock PHCs.      a month  wise reports </vt:lpstr>
      <vt:lpstr>Planned birth preparedness and parental education sessions   Kalbgur PHC, Medak district Telangana state   an ANM Organizing the A.N clinic days as per the trimester</vt:lpstr>
      <vt:lpstr>Conducting birth preparedness and parental education session </vt:lpstr>
      <vt:lpstr>Teaching Aids  - ANM kept in her clinic</vt:lpstr>
      <vt:lpstr>Training &amp; Budget</vt:lpstr>
      <vt:lpstr>“              Each Pregnant mother  is  unique &amp; precious   let us prepare them  carefully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Parental Education and Birth Preparedness</dc:title>
  <dc:creator>INTEL</dc:creator>
  <cp:lastModifiedBy>abinav</cp:lastModifiedBy>
  <cp:revision>148</cp:revision>
  <dcterms:created xsi:type="dcterms:W3CDTF">2007-10-04T13:14:07Z</dcterms:created>
  <dcterms:modified xsi:type="dcterms:W3CDTF">2015-07-02T10:13:30Z</dcterms:modified>
</cp:coreProperties>
</file>