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94" r:id="rId22"/>
    <p:sldId id="277" r:id="rId23"/>
    <p:sldId id="279" r:id="rId24"/>
    <p:sldId id="278"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1" d="100"/>
          <a:sy n="51" d="100"/>
        </p:scale>
        <p:origin x="-1914" y="-4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I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721083598930752"/>
          <c:y val="0.12112218549809765"/>
          <c:w val="0.51132146323850436"/>
          <c:h val="0.87500026788883323"/>
        </c:manualLayout>
      </c:layout>
      <c:pieChart>
        <c:varyColors val="1"/>
        <c:ser>
          <c:idx val="0"/>
          <c:order val="0"/>
          <c:dPt>
            <c:idx val="0"/>
            <c:bubble3D val="0"/>
            <c:explosion val="10"/>
            <c:spPr>
              <a:solidFill>
                <a:schemeClr val="accent2"/>
              </a:solidFill>
              <a:ln>
                <a:noFill/>
              </a:ln>
              <a:effectLst>
                <a:outerShdw blurRad="63500" sx="102000" sy="102000" algn="ctr" rotWithShape="0">
                  <a:prstClr val="black">
                    <a:alpha val="20000"/>
                  </a:prstClr>
                </a:outerShdw>
              </a:effectLst>
            </c:spPr>
          </c:dPt>
          <c:dPt>
            <c:idx val="1"/>
            <c:bubble3D val="0"/>
            <c:explosion val="9"/>
            <c:spPr>
              <a:solidFill>
                <a:schemeClr val="accent4"/>
              </a:solidFill>
              <a:ln>
                <a:noFill/>
              </a:ln>
              <a:effectLst>
                <a:outerShdw blurRad="63500" sx="102000" sy="102000" algn="ctr" rotWithShape="0">
                  <a:prstClr val="black">
                    <a:alpha val="20000"/>
                  </a:prstClr>
                </a:outerShdw>
              </a:effectLst>
            </c:spPr>
          </c:dPt>
          <c:dPt>
            <c:idx val="2"/>
            <c:bubble3D val="0"/>
            <c:explosion val="1"/>
            <c:spPr>
              <a:solidFill>
                <a:schemeClr val="accent6"/>
              </a:solidFill>
              <a:ln>
                <a:noFill/>
              </a:ln>
              <a:effectLst>
                <a:outerShdw blurRad="63500" sx="102000" sy="102000" algn="ctr" rotWithShape="0">
                  <a:prstClr val="black">
                    <a:alpha val="20000"/>
                  </a:prstClr>
                </a:outerShdw>
              </a:effectLst>
            </c:spPr>
          </c:dPt>
          <c:dLbls>
            <c:dLbl>
              <c:idx val="0"/>
              <c:layout>
                <c:manualLayout>
                  <c:x val="1.9575406353452458E-2"/>
                  <c:y val="5.0247702379297945E-2"/>
                </c:manualLayout>
              </c:layout>
              <c:dLblPos val="bestFit"/>
              <c:showLegendKey val="0"/>
              <c:showVal val="1"/>
              <c:showCatName val="1"/>
              <c:showSerName val="0"/>
              <c:showPercent val="0"/>
              <c:showBubbleSize val="0"/>
              <c:extLst>
                <c:ext xmlns:c15="http://schemas.microsoft.com/office/drawing/2012/chart" uri="{CE6537A1-D6FC-4f65-9D91-7224C49458BB}">
                  <c15:layout/>
                </c:ext>
              </c:extLst>
            </c:dLbl>
            <c:dLbl>
              <c:idx val="1"/>
              <c:layout>
                <c:manualLayout>
                  <c:x val="1.2234628970908684E-3"/>
                  <c:y val="2.9311159721257137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Lst>
            </c:dLbl>
            <c:dLbl>
              <c:idx val="2"/>
              <c:layout>
                <c:manualLayout>
                  <c:x val="-3.1810035324360247E-2"/>
                  <c:y val="-0.1444621443404816"/>
                </c:manualLayout>
              </c:layout>
              <c:tx>
                <c:rich>
                  <a:bodyPr rot="0" spcFirstLastPara="1" vertOverflow="ellipsis" vert="horz" wrap="square" lIns="38100" tIns="19050" rIns="38100" bIns="19050" anchor="ctr" anchorCtr="1">
                    <a:spAutoFit/>
                  </a:bodyPr>
                  <a:lstStyle/>
                  <a:p>
                    <a:pPr>
                      <a:defRPr sz="2000" b="1" i="0" u="none" strike="noStrike" kern="1200" spc="0" baseline="0">
                        <a:solidFill>
                          <a:schemeClr val="accent6"/>
                        </a:solidFill>
                        <a:latin typeface="+mn-lt"/>
                        <a:ea typeface="+mn-ea"/>
                        <a:cs typeface="+mn-cs"/>
                      </a:defRPr>
                    </a:pPr>
                    <a:r>
                      <a:rPr lang="en-IN" dirty="0"/>
                      <a:t>Persons </a:t>
                    </a:r>
                    <a:r>
                      <a:rPr lang="en-IN" dirty="0" err="1" smtClean="0"/>
                      <a:t>Complainingof</a:t>
                    </a:r>
                    <a:r>
                      <a:rPr lang="en-IN" dirty="0" smtClean="0"/>
                      <a:t> Symptoms </a:t>
                    </a:r>
                    <a:r>
                      <a:rPr lang="en-IN" dirty="0"/>
                      <a:t>(per lakh population), 322.9</a:t>
                    </a:r>
                  </a:p>
                </c:rich>
              </c:tx>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solidFill>
                      <a:schemeClr val="accent2"/>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Sheet1!$C$4:$E$4</c:f>
              <c:strCache>
                <c:ptCount val="3"/>
                <c:pt idx="0">
                  <c:v>Cancer Prevalence (per lakh population)</c:v>
                </c:pt>
                <c:pt idx="1">
                  <c:v>Annual Cancer Deaths (per lakh population)</c:v>
                </c:pt>
                <c:pt idx="2">
                  <c:v>Persons Complaining Symptoms (per lakh population)</c:v>
                </c:pt>
              </c:strCache>
            </c:strRef>
          </c:cat>
          <c:val>
            <c:numRef>
              <c:f>Sheet1!$C$5:$E$5</c:f>
              <c:numCache>
                <c:formatCode>General</c:formatCode>
                <c:ptCount val="3"/>
                <c:pt idx="0">
                  <c:v>91.1</c:v>
                </c:pt>
                <c:pt idx="1">
                  <c:v>25.44</c:v>
                </c:pt>
                <c:pt idx="2">
                  <c:v>322.89999999999998</c:v>
                </c:pt>
              </c:numCache>
            </c:numRef>
          </c:val>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5" Type="http://schemas.openxmlformats.org/officeDocument/2006/relationships/image" Target="../media/image19.jpeg"/><Relationship Id="rId4"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D19161-32A3-45BC-9271-E8B911C40818}" type="doc">
      <dgm:prSet loTypeId="urn:microsoft.com/office/officeart/2008/layout/VerticalCurvedList" loCatId="list" qsTypeId="urn:microsoft.com/office/officeart/2005/8/quickstyle/simple1" qsCatId="simple" csTypeId="urn:microsoft.com/office/officeart/2005/8/colors/colorful1#2" csCatId="colorful" phldr="1"/>
      <dgm:spPr/>
      <dgm:t>
        <a:bodyPr/>
        <a:lstStyle/>
        <a:p>
          <a:endParaRPr lang="en-IN"/>
        </a:p>
      </dgm:t>
    </dgm:pt>
    <dgm:pt modelId="{F07C5DBD-1A4A-48C2-A09F-C175DA1A022B}">
      <dgm:prSet phldrT="[Text]"/>
      <dgm:spPr>
        <a:xfrm>
          <a:off x="554286" y="368693"/>
          <a:ext cx="10566739" cy="737859"/>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dirty="0" smtClean="0">
              <a:solidFill>
                <a:sysClr val="window" lastClr="FFFFFF"/>
              </a:solidFill>
              <a:latin typeface="Calibri"/>
              <a:ea typeface="+mn-ea"/>
              <a:cs typeface="+mn-cs"/>
            </a:rPr>
            <a:t>Key Resource Persons (KRPs)</a:t>
          </a:r>
          <a:endParaRPr lang="en-IN" dirty="0">
            <a:solidFill>
              <a:sysClr val="window" lastClr="FFFFFF"/>
            </a:solidFill>
            <a:latin typeface="Calibri"/>
            <a:ea typeface="+mn-ea"/>
            <a:cs typeface="+mn-cs"/>
          </a:endParaRPr>
        </a:p>
      </dgm:t>
    </dgm:pt>
    <dgm:pt modelId="{C1B35A8D-66C8-4606-B00E-69316545F643}" type="parTrans" cxnId="{4D142912-1B7B-4183-99CE-CADA665FCB5D}">
      <dgm:prSet/>
      <dgm:spPr/>
      <dgm:t>
        <a:bodyPr/>
        <a:lstStyle/>
        <a:p>
          <a:endParaRPr lang="en-IN"/>
        </a:p>
      </dgm:t>
    </dgm:pt>
    <dgm:pt modelId="{642E020D-497B-482B-AF48-E1B3D17BB4D3}" type="sibTrans" cxnId="{4D142912-1B7B-4183-99CE-CADA665FCB5D}">
      <dgm:prSet/>
      <dgm:spPr>
        <a:xfrm>
          <a:off x="-6672666" y="-1020369"/>
          <a:ext cx="7941722" cy="7941722"/>
        </a:xfrm>
        <a:prstGeom prst="blockArc">
          <a:avLst>
            <a:gd name="adj1" fmla="val 18900000"/>
            <a:gd name="adj2" fmla="val 2700000"/>
            <a:gd name="adj3" fmla="val 272"/>
          </a:avLst>
        </a:prstGeom>
        <a:noFill/>
        <a:ln w="12700" cap="flat" cmpd="sng" algn="ctr">
          <a:solidFill>
            <a:srgbClr val="ED7D31">
              <a:hueOff val="0"/>
              <a:satOff val="0"/>
              <a:lumOff val="0"/>
              <a:alphaOff val="0"/>
            </a:srgbClr>
          </a:solidFill>
          <a:prstDash val="solid"/>
          <a:miter lim="800000"/>
        </a:ln>
        <a:effectLst/>
      </dgm:spPr>
      <dgm:t>
        <a:bodyPr/>
        <a:lstStyle/>
        <a:p>
          <a:endParaRPr lang="en-IN"/>
        </a:p>
      </dgm:t>
    </dgm:pt>
    <dgm:pt modelId="{58FFCF59-AC52-4220-9138-FBE848D8035A}">
      <dgm:prSet phldrT="[Text]" custT="1"/>
      <dgm:spPr>
        <a:xfrm>
          <a:off x="1083014" y="1475127"/>
          <a:ext cx="10038011" cy="737859"/>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300" b="1" dirty="0" smtClean="0">
              <a:solidFill>
                <a:sysClr val="window" lastClr="FFFFFF"/>
              </a:solidFill>
              <a:latin typeface="Calibri"/>
              <a:ea typeface="+mn-ea"/>
              <a:cs typeface="+mn-cs"/>
            </a:rPr>
            <a:t>State Resource Persons (SRPs) </a:t>
          </a:r>
        </a:p>
        <a:p>
          <a:r>
            <a:rPr lang="en-US" sz="1900" dirty="0" smtClean="0">
              <a:solidFill>
                <a:sysClr val="window" lastClr="FFFFFF"/>
              </a:solidFill>
              <a:latin typeface="Calibri"/>
              <a:ea typeface="+mn-ea"/>
              <a:cs typeface="+mn-cs"/>
            </a:rPr>
            <a:t>Civil Surgeon/ACS, 4-5 District Programme Officers</a:t>
          </a:r>
          <a:endParaRPr lang="en-IN" sz="1900" dirty="0">
            <a:solidFill>
              <a:sysClr val="window" lastClr="FFFFFF"/>
            </a:solidFill>
            <a:latin typeface="Calibri"/>
            <a:ea typeface="+mn-ea"/>
            <a:cs typeface="+mn-cs"/>
          </a:endParaRPr>
        </a:p>
      </dgm:t>
    </dgm:pt>
    <dgm:pt modelId="{B8AC0340-D84C-4F52-9A97-87DABFF43B18}" type="parTrans" cxnId="{F4FAA1D9-B76A-45F5-AB81-35E405061C4D}">
      <dgm:prSet/>
      <dgm:spPr/>
      <dgm:t>
        <a:bodyPr/>
        <a:lstStyle/>
        <a:p>
          <a:endParaRPr lang="en-IN"/>
        </a:p>
      </dgm:t>
    </dgm:pt>
    <dgm:pt modelId="{B38F3FB5-FD8C-4A07-BDCE-5BA82F98853B}" type="sibTrans" cxnId="{F4FAA1D9-B76A-45F5-AB81-35E405061C4D}">
      <dgm:prSet/>
      <dgm:spPr/>
      <dgm:t>
        <a:bodyPr/>
        <a:lstStyle/>
        <a:p>
          <a:endParaRPr lang="en-IN"/>
        </a:p>
      </dgm:t>
    </dgm:pt>
    <dgm:pt modelId="{EC3860F4-E1B4-4B3E-A915-AD8DC9031332}">
      <dgm:prSet phldrT="[Text]" custT="1"/>
      <dgm:spPr>
        <a:xfrm>
          <a:off x="1245291" y="2581562"/>
          <a:ext cx="9875734" cy="737859"/>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300" b="1" dirty="0" smtClean="0">
              <a:solidFill>
                <a:sysClr val="window" lastClr="FFFFFF"/>
              </a:solidFill>
              <a:latin typeface="Calibri"/>
              <a:ea typeface="+mn-ea"/>
              <a:cs typeface="+mn-cs"/>
            </a:rPr>
            <a:t>District Resource Persons (DRPs)</a:t>
          </a:r>
        </a:p>
        <a:p>
          <a:r>
            <a:rPr lang="en-US" sz="1900" dirty="0" smtClean="0">
              <a:solidFill>
                <a:sysClr val="window" lastClr="FFFFFF"/>
              </a:solidFill>
              <a:latin typeface="Calibri"/>
              <a:ea typeface="+mn-ea"/>
              <a:cs typeface="+mn-cs"/>
            </a:rPr>
            <a:t>District Officers, Dy. MEIOs, SMOs, Nursing Institutes </a:t>
          </a:r>
          <a:r>
            <a:rPr lang="en-US" sz="1900" dirty="0" err="1" smtClean="0">
              <a:solidFill>
                <a:sysClr val="window" lastClr="FFFFFF"/>
              </a:solidFill>
              <a:latin typeface="Calibri"/>
              <a:ea typeface="+mn-ea"/>
              <a:cs typeface="+mn-cs"/>
            </a:rPr>
            <a:t>Coord</a:t>
          </a:r>
          <a:r>
            <a:rPr lang="en-US" sz="1900" dirty="0" smtClean="0">
              <a:solidFill>
                <a:sysClr val="window" lastClr="FFFFFF"/>
              </a:solidFill>
              <a:latin typeface="Calibri"/>
              <a:ea typeface="+mn-ea"/>
              <a:cs typeface="+mn-cs"/>
            </a:rPr>
            <a:t>.</a:t>
          </a:r>
          <a:endParaRPr lang="en-IN" sz="1900" dirty="0">
            <a:solidFill>
              <a:sysClr val="window" lastClr="FFFFFF"/>
            </a:solidFill>
            <a:latin typeface="Calibri"/>
            <a:ea typeface="+mn-ea"/>
            <a:cs typeface="+mn-cs"/>
          </a:endParaRPr>
        </a:p>
      </dgm:t>
    </dgm:pt>
    <dgm:pt modelId="{BBDBD4BB-8199-4A9A-A13C-B52764E42A43}" type="parTrans" cxnId="{FBB6CDD3-F2D2-4D26-835B-05CC3540AA1B}">
      <dgm:prSet/>
      <dgm:spPr/>
      <dgm:t>
        <a:bodyPr/>
        <a:lstStyle/>
        <a:p>
          <a:endParaRPr lang="en-IN"/>
        </a:p>
      </dgm:t>
    </dgm:pt>
    <dgm:pt modelId="{1B4F16A9-E805-4267-A2A7-DA78046AC8C2}" type="sibTrans" cxnId="{FBB6CDD3-F2D2-4D26-835B-05CC3540AA1B}">
      <dgm:prSet/>
      <dgm:spPr/>
      <dgm:t>
        <a:bodyPr/>
        <a:lstStyle/>
        <a:p>
          <a:endParaRPr lang="en-IN"/>
        </a:p>
      </dgm:t>
    </dgm:pt>
    <dgm:pt modelId="{0B00942B-49FC-4F8F-9565-61FFF7F64B97}">
      <dgm:prSet phldrT="[Text]" custT="1"/>
      <dgm:spPr>
        <a:xfrm>
          <a:off x="1083014" y="3687996"/>
          <a:ext cx="10038011" cy="737859"/>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300" b="1" dirty="0" smtClean="0">
              <a:solidFill>
                <a:sysClr val="window" lastClr="FFFFFF"/>
              </a:solidFill>
              <a:latin typeface="Calibri"/>
              <a:ea typeface="+mn-ea"/>
              <a:cs typeface="+mn-cs"/>
            </a:rPr>
            <a:t>Block Resource Persons (BRPs)</a:t>
          </a:r>
        </a:p>
        <a:p>
          <a:r>
            <a:rPr lang="en-US" sz="1900" dirty="0" smtClean="0">
              <a:solidFill>
                <a:sysClr val="window" lastClr="FFFFFF"/>
              </a:solidFill>
              <a:latin typeface="Calibri"/>
              <a:ea typeface="+mn-ea"/>
              <a:cs typeface="+mn-cs"/>
            </a:rPr>
            <a:t>Medical Officers, BEEs, LHVs, Nursing Institute Faculty</a:t>
          </a:r>
          <a:endParaRPr lang="en-IN" sz="1900" dirty="0">
            <a:solidFill>
              <a:sysClr val="window" lastClr="FFFFFF"/>
            </a:solidFill>
            <a:latin typeface="Calibri"/>
            <a:ea typeface="+mn-ea"/>
            <a:cs typeface="+mn-cs"/>
          </a:endParaRPr>
        </a:p>
      </dgm:t>
    </dgm:pt>
    <dgm:pt modelId="{5ABD8C57-D1F7-4D57-A603-D0FB53239B4B}" type="parTrans" cxnId="{6A8472D4-7909-4F72-92AC-40792DE0C468}">
      <dgm:prSet/>
      <dgm:spPr/>
      <dgm:t>
        <a:bodyPr/>
        <a:lstStyle/>
        <a:p>
          <a:endParaRPr lang="en-IN"/>
        </a:p>
      </dgm:t>
    </dgm:pt>
    <dgm:pt modelId="{0FB8D720-AA63-4141-A7E0-5D3E061A1BB8}" type="sibTrans" cxnId="{6A8472D4-7909-4F72-92AC-40792DE0C468}">
      <dgm:prSet/>
      <dgm:spPr/>
      <dgm:t>
        <a:bodyPr/>
        <a:lstStyle/>
        <a:p>
          <a:endParaRPr lang="en-IN"/>
        </a:p>
      </dgm:t>
    </dgm:pt>
    <dgm:pt modelId="{0A722396-B31D-4FD3-ACB9-9985F5530DE4}">
      <dgm:prSet phldrT="[Text]" custT="1"/>
      <dgm:spPr>
        <a:xfrm>
          <a:off x="554286" y="4794431"/>
          <a:ext cx="10566739" cy="737859"/>
        </a:xfrm>
        <a:prstGeom prst="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2300" b="1" dirty="0" smtClean="0">
              <a:solidFill>
                <a:sysClr val="window" lastClr="FFFFFF"/>
              </a:solidFill>
              <a:latin typeface="Calibri"/>
              <a:ea typeface="+mn-ea"/>
              <a:cs typeface="+mn-cs"/>
            </a:rPr>
            <a:t>Field Workers</a:t>
          </a:r>
        </a:p>
        <a:p>
          <a:r>
            <a:rPr lang="en-US" sz="1900" dirty="0" smtClean="0">
              <a:solidFill>
                <a:sysClr val="window" lastClr="FFFFFF"/>
              </a:solidFill>
              <a:latin typeface="Calibri"/>
              <a:ea typeface="+mn-ea"/>
              <a:cs typeface="+mn-cs"/>
            </a:rPr>
            <a:t>ANMs, ASHAs, ASHA Facilitators, Nursing Students</a:t>
          </a:r>
          <a:endParaRPr lang="en-IN" sz="1900" dirty="0">
            <a:solidFill>
              <a:sysClr val="window" lastClr="FFFFFF"/>
            </a:solidFill>
            <a:latin typeface="Calibri"/>
            <a:ea typeface="+mn-ea"/>
            <a:cs typeface="+mn-cs"/>
          </a:endParaRPr>
        </a:p>
      </dgm:t>
    </dgm:pt>
    <dgm:pt modelId="{09DD36DD-8442-4B0C-975A-3E732F6050AA}" type="parTrans" cxnId="{F7E5AA49-160A-4352-9643-91E68D2CEC98}">
      <dgm:prSet/>
      <dgm:spPr/>
      <dgm:t>
        <a:bodyPr/>
        <a:lstStyle/>
        <a:p>
          <a:endParaRPr lang="en-IN"/>
        </a:p>
      </dgm:t>
    </dgm:pt>
    <dgm:pt modelId="{533BBAEF-FE72-47D3-AE3A-1441AE1E3A20}" type="sibTrans" cxnId="{F7E5AA49-160A-4352-9643-91E68D2CEC98}">
      <dgm:prSet/>
      <dgm:spPr/>
      <dgm:t>
        <a:bodyPr/>
        <a:lstStyle/>
        <a:p>
          <a:endParaRPr lang="en-IN"/>
        </a:p>
      </dgm:t>
    </dgm:pt>
    <dgm:pt modelId="{B4F7DBE7-1516-4C41-883B-D505A11BEF3D}" type="pres">
      <dgm:prSet presAssocID="{54D19161-32A3-45BC-9271-E8B911C40818}" presName="Name0" presStyleCnt="0">
        <dgm:presLayoutVars>
          <dgm:chMax val="7"/>
          <dgm:chPref val="7"/>
          <dgm:dir/>
        </dgm:presLayoutVars>
      </dgm:prSet>
      <dgm:spPr/>
      <dgm:t>
        <a:bodyPr/>
        <a:lstStyle/>
        <a:p>
          <a:endParaRPr lang="en-IN"/>
        </a:p>
      </dgm:t>
    </dgm:pt>
    <dgm:pt modelId="{979F716A-0AEC-498D-9DF7-F79644EA715A}" type="pres">
      <dgm:prSet presAssocID="{54D19161-32A3-45BC-9271-E8B911C40818}" presName="Name1" presStyleCnt="0"/>
      <dgm:spPr/>
    </dgm:pt>
    <dgm:pt modelId="{2DFBE76D-CAEB-4059-A83A-AD1E750AB658}" type="pres">
      <dgm:prSet presAssocID="{54D19161-32A3-45BC-9271-E8B911C40818}" presName="cycle" presStyleCnt="0"/>
      <dgm:spPr/>
    </dgm:pt>
    <dgm:pt modelId="{15757900-C598-453A-99FD-DA6A60761087}" type="pres">
      <dgm:prSet presAssocID="{54D19161-32A3-45BC-9271-E8B911C40818}" presName="srcNode" presStyleLbl="node1" presStyleIdx="0" presStyleCnt="5"/>
      <dgm:spPr/>
    </dgm:pt>
    <dgm:pt modelId="{28EB6F0E-9DD1-43CB-9C64-421CE39D6BBA}" type="pres">
      <dgm:prSet presAssocID="{54D19161-32A3-45BC-9271-E8B911C40818}" presName="conn" presStyleLbl="parChTrans1D2" presStyleIdx="0" presStyleCnt="1"/>
      <dgm:spPr/>
      <dgm:t>
        <a:bodyPr/>
        <a:lstStyle/>
        <a:p>
          <a:endParaRPr lang="en-IN"/>
        </a:p>
      </dgm:t>
    </dgm:pt>
    <dgm:pt modelId="{BFFF9E87-E14E-452D-8A9D-41AB816C91CD}" type="pres">
      <dgm:prSet presAssocID="{54D19161-32A3-45BC-9271-E8B911C40818}" presName="extraNode" presStyleLbl="node1" presStyleIdx="0" presStyleCnt="5"/>
      <dgm:spPr/>
    </dgm:pt>
    <dgm:pt modelId="{C4A25D29-37D8-4171-967B-9A1981D35A89}" type="pres">
      <dgm:prSet presAssocID="{54D19161-32A3-45BC-9271-E8B911C40818}" presName="dstNode" presStyleLbl="node1" presStyleIdx="0" presStyleCnt="5"/>
      <dgm:spPr/>
    </dgm:pt>
    <dgm:pt modelId="{87873806-DE1A-405E-8A90-48F7291FB1E8}" type="pres">
      <dgm:prSet presAssocID="{F07C5DBD-1A4A-48C2-A09F-C175DA1A022B}" presName="text_1" presStyleLbl="node1" presStyleIdx="0" presStyleCnt="5">
        <dgm:presLayoutVars>
          <dgm:bulletEnabled val="1"/>
        </dgm:presLayoutVars>
      </dgm:prSet>
      <dgm:spPr/>
      <dgm:t>
        <a:bodyPr/>
        <a:lstStyle/>
        <a:p>
          <a:endParaRPr lang="en-IN"/>
        </a:p>
      </dgm:t>
    </dgm:pt>
    <dgm:pt modelId="{4176A7A9-0E95-40A4-B48F-CCA72B24597E}" type="pres">
      <dgm:prSet presAssocID="{F07C5DBD-1A4A-48C2-A09F-C175DA1A022B}" presName="accent_1" presStyleCnt="0"/>
      <dgm:spPr/>
    </dgm:pt>
    <dgm:pt modelId="{79349173-AB24-4621-91B8-4F4F6B092DFB}" type="pres">
      <dgm:prSet presAssocID="{F07C5DBD-1A4A-48C2-A09F-C175DA1A022B}" presName="accentRepeatNode" presStyleLbl="solidFgAcc1" presStyleIdx="0" presStyleCnt="5"/>
      <dgm:spPr>
        <a:xfrm>
          <a:off x="93124" y="276461"/>
          <a:ext cx="922323" cy="922323"/>
        </a:xfrm>
        <a:prstGeom prst="ellipse">
          <a:avLst/>
        </a:prstGeom>
        <a:blipFill rotWithShape="0">
          <a:blip xmlns:r="http://schemas.openxmlformats.org/officeDocument/2006/relationships" r:embed="rId1"/>
          <a:stretch>
            <a:fillRect/>
          </a:stretch>
        </a:blipFill>
        <a:ln w="12700" cap="flat" cmpd="sng" algn="ctr">
          <a:solidFill>
            <a:srgbClr val="ED7D31">
              <a:hueOff val="0"/>
              <a:satOff val="0"/>
              <a:lumOff val="0"/>
              <a:alphaOff val="0"/>
            </a:srgbClr>
          </a:solidFill>
          <a:prstDash val="solid"/>
          <a:miter lim="800000"/>
        </a:ln>
        <a:effectLst/>
      </dgm:spPr>
      <dgm:t>
        <a:bodyPr/>
        <a:lstStyle/>
        <a:p>
          <a:endParaRPr lang="en-IN"/>
        </a:p>
      </dgm:t>
    </dgm:pt>
    <dgm:pt modelId="{E8D9E26E-1538-4217-99E9-7D1819C91CA8}" type="pres">
      <dgm:prSet presAssocID="{58FFCF59-AC52-4220-9138-FBE848D8035A}" presName="text_2" presStyleLbl="node1" presStyleIdx="1" presStyleCnt="5">
        <dgm:presLayoutVars>
          <dgm:bulletEnabled val="1"/>
        </dgm:presLayoutVars>
      </dgm:prSet>
      <dgm:spPr/>
      <dgm:t>
        <a:bodyPr/>
        <a:lstStyle/>
        <a:p>
          <a:endParaRPr lang="en-IN"/>
        </a:p>
      </dgm:t>
    </dgm:pt>
    <dgm:pt modelId="{A10DD7EA-C14F-4011-8F42-FF86C8A7178A}" type="pres">
      <dgm:prSet presAssocID="{58FFCF59-AC52-4220-9138-FBE848D8035A}" presName="accent_2" presStyleCnt="0"/>
      <dgm:spPr/>
    </dgm:pt>
    <dgm:pt modelId="{8DE54EC6-EED4-456B-B2D5-2699D76D6EA2}" type="pres">
      <dgm:prSet presAssocID="{58FFCF59-AC52-4220-9138-FBE848D8035A}" presName="accentRepeatNode" presStyleLbl="solidFgAcc1" presStyleIdx="1" presStyleCnt="5"/>
      <dgm:spPr>
        <a:xfrm>
          <a:off x="621852" y="1382895"/>
          <a:ext cx="922323" cy="922323"/>
        </a:xfrm>
        <a:prstGeom prst="ellipse">
          <a:avLst/>
        </a:prstGeom>
        <a:blipFill rotWithShape="0">
          <a:blip xmlns:r="http://schemas.openxmlformats.org/officeDocument/2006/relationships" r:embed="rId2"/>
          <a:stretch>
            <a:fillRect/>
          </a:stretch>
        </a:blipFill>
        <a:ln w="12700" cap="flat" cmpd="sng" algn="ctr">
          <a:solidFill>
            <a:srgbClr val="A5A5A5">
              <a:hueOff val="0"/>
              <a:satOff val="0"/>
              <a:lumOff val="0"/>
              <a:alphaOff val="0"/>
            </a:srgbClr>
          </a:solidFill>
          <a:prstDash val="solid"/>
          <a:miter lim="800000"/>
        </a:ln>
        <a:effectLst/>
      </dgm:spPr>
      <dgm:t>
        <a:bodyPr/>
        <a:lstStyle/>
        <a:p>
          <a:endParaRPr lang="en-IN"/>
        </a:p>
      </dgm:t>
    </dgm:pt>
    <dgm:pt modelId="{CC422354-AAD3-4AE2-A64B-DA6E5E8704EC}" type="pres">
      <dgm:prSet presAssocID="{EC3860F4-E1B4-4B3E-A915-AD8DC9031332}" presName="text_3" presStyleLbl="node1" presStyleIdx="2" presStyleCnt="5">
        <dgm:presLayoutVars>
          <dgm:bulletEnabled val="1"/>
        </dgm:presLayoutVars>
      </dgm:prSet>
      <dgm:spPr/>
      <dgm:t>
        <a:bodyPr/>
        <a:lstStyle/>
        <a:p>
          <a:endParaRPr lang="en-IN"/>
        </a:p>
      </dgm:t>
    </dgm:pt>
    <dgm:pt modelId="{F52E064C-4D6D-4C0E-AC67-262A22344252}" type="pres">
      <dgm:prSet presAssocID="{EC3860F4-E1B4-4B3E-A915-AD8DC9031332}" presName="accent_3" presStyleCnt="0"/>
      <dgm:spPr/>
    </dgm:pt>
    <dgm:pt modelId="{B592127D-49E6-448F-B867-EF339D3847D3}" type="pres">
      <dgm:prSet presAssocID="{EC3860F4-E1B4-4B3E-A915-AD8DC9031332}" presName="accentRepeatNode" presStyleLbl="solidFgAcc1" presStyleIdx="2" presStyleCnt="5"/>
      <dgm:spPr>
        <a:xfrm>
          <a:off x="784130" y="2489330"/>
          <a:ext cx="922323" cy="922323"/>
        </a:xfrm>
        <a:prstGeom prst="ellipse">
          <a:avLst/>
        </a:prstGeom>
        <a:blipFill rotWithShape="0">
          <a:blip xmlns:r="http://schemas.openxmlformats.org/officeDocument/2006/relationships" r:embed="rId3"/>
          <a:stretch>
            <a:fillRect/>
          </a:stretch>
        </a:blipFill>
        <a:ln w="12700" cap="flat" cmpd="sng" algn="ctr">
          <a:solidFill>
            <a:srgbClr val="FFC000">
              <a:hueOff val="0"/>
              <a:satOff val="0"/>
              <a:lumOff val="0"/>
              <a:alphaOff val="0"/>
            </a:srgbClr>
          </a:solidFill>
          <a:prstDash val="solid"/>
          <a:miter lim="800000"/>
        </a:ln>
        <a:effectLst/>
      </dgm:spPr>
      <dgm:t>
        <a:bodyPr/>
        <a:lstStyle/>
        <a:p>
          <a:endParaRPr lang="en-IN"/>
        </a:p>
      </dgm:t>
    </dgm:pt>
    <dgm:pt modelId="{7CC20F57-5422-4A83-82A5-51E16B4202DF}" type="pres">
      <dgm:prSet presAssocID="{0B00942B-49FC-4F8F-9565-61FFF7F64B97}" presName="text_4" presStyleLbl="node1" presStyleIdx="3" presStyleCnt="5">
        <dgm:presLayoutVars>
          <dgm:bulletEnabled val="1"/>
        </dgm:presLayoutVars>
      </dgm:prSet>
      <dgm:spPr/>
      <dgm:t>
        <a:bodyPr/>
        <a:lstStyle/>
        <a:p>
          <a:endParaRPr lang="en-IN"/>
        </a:p>
      </dgm:t>
    </dgm:pt>
    <dgm:pt modelId="{4EE4CB8C-69A5-42DF-A51F-96A716A164FE}" type="pres">
      <dgm:prSet presAssocID="{0B00942B-49FC-4F8F-9565-61FFF7F64B97}" presName="accent_4" presStyleCnt="0"/>
      <dgm:spPr/>
    </dgm:pt>
    <dgm:pt modelId="{41B7EFD2-2A29-4D65-8BE5-FAEDC3B9ADF8}" type="pres">
      <dgm:prSet presAssocID="{0B00942B-49FC-4F8F-9565-61FFF7F64B97}" presName="accentRepeatNode" presStyleLbl="solidFgAcc1" presStyleIdx="3" presStyleCnt="5"/>
      <dgm:spPr>
        <a:xfrm>
          <a:off x="621852" y="3595764"/>
          <a:ext cx="922323" cy="922323"/>
        </a:xfrm>
        <a:prstGeom prst="ellipse">
          <a:avLst/>
        </a:prstGeom>
        <a:blipFill rotWithShape="0">
          <a:blip xmlns:r="http://schemas.openxmlformats.org/officeDocument/2006/relationships" r:embed="rId4"/>
          <a:stretch>
            <a:fillRect/>
          </a:stretch>
        </a:blipFill>
        <a:ln w="12700" cap="flat" cmpd="sng" algn="ctr">
          <a:solidFill>
            <a:srgbClr val="4472C4">
              <a:hueOff val="0"/>
              <a:satOff val="0"/>
              <a:lumOff val="0"/>
              <a:alphaOff val="0"/>
            </a:srgbClr>
          </a:solidFill>
          <a:prstDash val="solid"/>
          <a:miter lim="800000"/>
        </a:ln>
        <a:effectLst/>
      </dgm:spPr>
      <dgm:t>
        <a:bodyPr/>
        <a:lstStyle/>
        <a:p>
          <a:endParaRPr lang="en-IN"/>
        </a:p>
      </dgm:t>
    </dgm:pt>
    <dgm:pt modelId="{DCC9DD69-89EC-4320-963F-D55F210DF448}" type="pres">
      <dgm:prSet presAssocID="{0A722396-B31D-4FD3-ACB9-9985F5530DE4}" presName="text_5" presStyleLbl="node1" presStyleIdx="4" presStyleCnt="5">
        <dgm:presLayoutVars>
          <dgm:bulletEnabled val="1"/>
        </dgm:presLayoutVars>
      </dgm:prSet>
      <dgm:spPr/>
      <dgm:t>
        <a:bodyPr/>
        <a:lstStyle/>
        <a:p>
          <a:endParaRPr lang="en-IN"/>
        </a:p>
      </dgm:t>
    </dgm:pt>
    <dgm:pt modelId="{2D63830C-B68A-469F-A1FA-0BE171002906}" type="pres">
      <dgm:prSet presAssocID="{0A722396-B31D-4FD3-ACB9-9985F5530DE4}" presName="accent_5" presStyleCnt="0"/>
      <dgm:spPr/>
    </dgm:pt>
    <dgm:pt modelId="{4015E334-49CF-4E69-B9EF-4034A82A470A}" type="pres">
      <dgm:prSet presAssocID="{0A722396-B31D-4FD3-ACB9-9985F5530DE4}" presName="accentRepeatNode" presStyleLbl="solidFgAcc1" presStyleIdx="4" presStyleCnt="5"/>
      <dgm:spPr>
        <a:xfrm>
          <a:off x="93124" y="4702199"/>
          <a:ext cx="922323" cy="922323"/>
        </a:xfrm>
        <a:prstGeom prst="ellipse">
          <a:avLst/>
        </a:prstGeom>
        <a:blipFill rotWithShape="0">
          <a:blip xmlns:r="http://schemas.openxmlformats.org/officeDocument/2006/relationships" r:embed="rId5"/>
          <a:stretch>
            <a:fillRect/>
          </a:stretch>
        </a:blipFill>
        <a:ln w="12700" cap="flat" cmpd="sng" algn="ctr">
          <a:solidFill>
            <a:srgbClr val="70AD47">
              <a:hueOff val="0"/>
              <a:satOff val="0"/>
              <a:lumOff val="0"/>
              <a:alphaOff val="0"/>
            </a:srgbClr>
          </a:solidFill>
          <a:prstDash val="solid"/>
          <a:miter lim="800000"/>
        </a:ln>
        <a:effectLst/>
      </dgm:spPr>
      <dgm:t>
        <a:bodyPr/>
        <a:lstStyle/>
        <a:p>
          <a:endParaRPr lang="en-IN"/>
        </a:p>
      </dgm:t>
    </dgm:pt>
  </dgm:ptLst>
  <dgm:cxnLst>
    <dgm:cxn modelId="{4D142912-1B7B-4183-99CE-CADA665FCB5D}" srcId="{54D19161-32A3-45BC-9271-E8B911C40818}" destId="{F07C5DBD-1A4A-48C2-A09F-C175DA1A022B}" srcOrd="0" destOrd="0" parTransId="{C1B35A8D-66C8-4606-B00E-69316545F643}" sibTransId="{642E020D-497B-482B-AF48-E1B3D17BB4D3}"/>
    <dgm:cxn modelId="{F7E5AA49-160A-4352-9643-91E68D2CEC98}" srcId="{54D19161-32A3-45BC-9271-E8B911C40818}" destId="{0A722396-B31D-4FD3-ACB9-9985F5530DE4}" srcOrd="4" destOrd="0" parTransId="{09DD36DD-8442-4B0C-975A-3E732F6050AA}" sibTransId="{533BBAEF-FE72-47D3-AE3A-1441AE1E3A20}"/>
    <dgm:cxn modelId="{23CB65EC-0D97-4BC5-BA1E-44DA851FF319}" type="presOf" srcId="{0B00942B-49FC-4F8F-9565-61FFF7F64B97}" destId="{7CC20F57-5422-4A83-82A5-51E16B4202DF}" srcOrd="0" destOrd="0" presId="urn:microsoft.com/office/officeart/2008/layout/VerticalCurvedList"/>
    <dgm:cxn modelId="{6A8472D4-7909-4F72-92AC-40792DE0C468}" srcId="{54D19161-32A3-45BC-9271-E8B911C40818}" destId="{0B00942B-49FC-4F8F-9565-61FFF7F64B97}" srcOrd="3" destOrd="0" parTransId="{5ABD8C57-D1F7-4D57-A603-D0FB53239B4B}" sibTransId="{0FB8D720-AA63-4141-A7E0-5D3E061A1BB8}"/>
    <dgm:cxn modelId="{5780077E-962B-47C3-B811-57CC542C7375}" type="presOf" srcId="{0A722396-B31D-4FD3-ACB9-9985F5530DE4}" destId="{DCC9DD69-89EC-4320-963F-D55F210DF448}" srcOrd="0" destOrd="0" presId="urn:microsoft.com/office/officeart/2008/layout/VerticalCurvedList"/>
    <dgm:cxn modelId="{3B8996C6-031C-4975-B644-6BC534699CE6}" type="presOf" srcId="{F07C5DBD-1A4A-48C2-A09F-C175DA1A022B}" destId="{87873806-DE1A-405E-8A90-48F7291FB1E8}" srcOrd="0" destOrd="0" presId="urn:microsoft.com/office/officeart/2008/layout/VerticalCurvedList"/>
    <dgm:cxn modelId="{F4FAA1D9-B76A-45F5-AB81-35E405061C4D}" srcId="{54D19161-32A3-45BC-9271-E8B911C40818}" destId="{58FFCF59-AC52-4220-9138-FBE848D8035A}" srcOrd="1" destOrd="0" parTransId="{B8AC0340-D84C-4F52-9A97-87DABFF43B18}" sibTransId="{B38F3FB5-FD8C-4A07-BDCE-5BA82F98853B}"/>
    <dgm:cxn modelId="{FBB6CDD3-F2D2-4D26-835B-05CC3540AA1B}" srcId="{54D19161-32A3-45BC-9271-E8B911C40818}" destId="{EC3860F4-E1B4-4B3E-A915-AD8DC9031332}" srcOrd="2" destOrd="0" parTransId="{BBDBD4BB-8199-4A9A-A13C-B52764E42A43}" sibTransId="{1B4F16A9-E805-4267-A2A7-DA78046AC8C2}"/>
    <dgm:cxn modelId="{7B4ED65F-F080-44CA-8E05-8A712F7E5865}" type="presOf" srcId="{58FFCF59-AC52-4220-9138-FBE848D8035A}" destId="{E8D9E26E-1538-4217-99E9-7D1819C91CA8}" srcOrd="0" destOrd="0" presId="urn:microsoft.com/office/officeart/2008/layout/VerticalCurvedList"/>
    <dgm:cxn modelId="{5FFD8300-F7E9-4F0E-AAFC-9658A1E0D30F}" type="presOf" srcId="{EC3860F4-E1B4-4B3E-A915-AD8DC9031332}" destId="{CC422354-AAD3-4AE2-A64B-DA6E5E8704EC}" srcOrd="0" destOrd="0" presId="urn:microsoft.com/office/officeart/2008/layout/VerticalCurvedList"/>
    <dgm:cxn modelId="{1C8FDD54-02AE-4BAE-9C21-F0000AF0F667}" type="presOf" srcId="{54D19161-32A3-45BC-9271-E8B911C40818}" destId="{B4F7DBE7-1516-4C41-883B-D505A11BEF3D}" srcOrd="0" destOrd="0" presId="urn:microsoft.com/office/officeart/2008/layout/VerticalCurvedList"/>
    <dgm:cxn modelId="{1D8D965C-227E-4B3D-B1F6-C9F42ACEB981}" type="presOf" srcId="{642E020D-497B-482B-AF48-E1B3D17BB4D3}" destId="{28EB6F0E-9DD1-43CB-9C64-421CE39D6BBA}" srcOrd="0" destOrd="0" presId="urn:microsoft.com/office/officeart/2008/layout/VerticalCurvedList"/>
    <dgm:cxn modelId="{65119604-F995-4B76-925D-334C233FD58F}" type="presParOf" srcId="{B4F7DBE7-1516-4C41-883B-D505A11BEF3D}" destId="{979F716A-0AEC-498D-9DF7-F79644EA715A}" srcOrd="0" destOrd="0" presId="urn:microsoft.com/office/officeart/2008/layout/VerticalCurvedList"/>
    <dgm:cxn modelId="{516FD2D2-EC2A-4A34-99E2-CBF5C76702C9}" type="presParOf" srcId="{979F716A-0AEC-498D-9DF7-F79644EA715A}" destId="{2DFBE76D-CAEB-4059-A83A-AD1E750AB658}" srcOrd="0" destOrd="0" presId="urn:microsoft.com/office/officeart/2008/layout/VerticalCurvedList"/>
    <dgm:cxn modelId="{D80594BC-C8D0-4720-B593-38D15E456A55}" type="presParOf" srcId="{2DFBE76D-CAEB-4059-A83A-AD1E750AB658}" destId="{15757900-C598-453A-99FD-DA6A60761087}" srcOrd="0" destOrd="0" presId="urn:microsoft.com/office/officeart/2008/layout/VerticalCurvedList"/>
    <dgm:cxn modelId="{3927C5EC-E396-4EF2-804E-21C92AF30C07}" type="presParOf" srcId="{2DFBE76D-CAEB-4059-A83A-AD1E750AB658}" destId="{28EB6F0E-9DD1-43CB-9C64-421CE39D6BBA}" srcOrd="1" destOrd="0" presId="urn:microsoft.com/office/officeart/2008/layout/VerticalCurvedList"/>
    <dgm:cxn modelId="{F3D29587-2498-4896-B334-6A54DC691C01}" type="presParOf" srcId="{2DFBE76D-CAEB-4059-A83A-AD1E750AB658}" destId="{BFFF9E87-E14E-452D-8A9D-41AB816C91CD}" srcOrd="2" destOrd="0" presId="urn:microsoft.com/office/officeart/2008/layout/VerticalCurvedList"/>
    <dgm:cxn modelId="{70285577-28C6-4DBB-AC38-ECC86B0B49E0}" type="presParOf" srcId="{2DFBE76D-CAEB-4059-A83A-AD1E750AB658}" destId="{C4A25D29-37D8-4171-967B-9A1981D35A89}" srcOrd="3" destOrd="0" presId="urn:microsoft.com/office/officeart/2008/layout/VerticalCurvedList"/>
    <dgm:cxn modelId="{2121FDBE-82F6-4C47-90A4-8429056CCA26}" type="presParOf" srcId="{979F716A-0AEC-498D-9DF7-F79644EA715A}" destId="{87873806-DE1A-405E-8A90-48F7291FB1E8}" srcOrd="1" destOrd="0" presId="urn:microsoft.com/office/officeart/2008/layout/VerticalCurvedList"/>
    <dgm:cxn modelId="{898D6D5D-8445-4BC4-85E6-12CD9E6C6DD9}" type="presParOf" srcId="{979F716A-0AEC-498D-9DF7-F79644EA715A}" destId="{4176A7A9-0E95-40A4-B48F-CCA72B24597E}" srcOrd="2" destOrd="0" presId="urn:microsoft.com/office/officeart/2008/layout/VerticalCurvedList"/>
    <dgm:cxn modelId="{B720196C-532B-46AB-88CC-F54D4C6878CF}" type="presParOf" srcId="{4176A7A9-0E95-40A4-B48F-CCA72B24597E}" destId="{79349173-AB24-4621-91B8-4F4F6B092DFB}" srcOrd="0" destOrd="0" presId="urn:microsoft.com/office/officeart/2008/layout/VerticalCurvedList"/>
    <dgm:cxn modelId="{2E3E43FB-F097-42FE-BE30-6B0564180BC2}" type="presParOf" srcId="{979F716A-0AEC-498D-9DF7-F79644EA715A}" destId="{E8D9E26E-1538-4217-99E9-7D1819C91CA8}" srcOrd="3" destOrd="0" presId="urn:microsoft.com/office/officeart/2008/layout/VerticalCurvedList"/>
    <dgm:cxn modelId="{8BA0D286-F011-4AAE-B7E3-9E1C910397CB}" type="presParOf" srcId="{979F716A-0AEC-498D-9DF7-F79644EA715A}" destId="{A10DD7EA-C14F-4011-8F42-FF86C8A7178A}" srcOrd="4" destOrd="0" presId="urn:microsoft.com/office/officeart/2008/layout/VerticalCurvedList"/>
    <dgm:cxn modelId="{1F43D902-8D7A-4D9B-AA0C-8873BC517BB9}" type="presParOf" srcId="{A10DD7EA-C14F-4011-8F42-FF86C8A7178A}" destId="{8DE54EC6-EED4-456B-B2D5-2699D76D6EA2}" srcOrd="0" destOrd="0" presId="urn:microsoft.com/office/officeart/2008/layout/VerticalCurvedList"/>
    <dgm:cxn modelId="{E25F2EAC-26E4-4C48-B9F7-C16D80650B55}" type="presParOf" srcId="{979F716A-0AEC-498D-9DF7-F79644EA715A}" destId="{CC422354-AAD3-4AE2-A64B-DA6E5E8704EC}" srcOrd="5" destOrd="0" presId="urn:microsoft.com/office/officeart/2008/layout/VerticalCurvedList"/>
    <dgm:cxn modelId="{1C2E658E-BD02-4B3D-92D2-C38D9423184A}" type="presParOf" srcId="{979F716A-0AEC-498D-9DF7-F79644EA715A}" destId="{F52E064C-4D6D-4C0E-AC67-262A22344252}" srcOrd="6" destOrd="0" presId="urn:microsoft.com/office/officeart/2008/layout/VerticalCurvedList"/>
    <dgm:cxn modelId="{75EB161C-DCAF-4CA2-BBA1-E74CC71340CD}" type="presParOf" srcId="{F52E064C-4D6D-4C0E-AC67-262A22344252}" destId="{B592127D-49E6-448F-B867-EF339D3847D3}" srcOrd="0" destOrd="0" presId="urn:microsoft.com/office/officeart/2008/layout/VerticalCurvedList"/>
    <dgm:cxn modelId="{75B505A0-FC3C-4878-9CCE-42CD54B67029}" type="presParOf" srcId="{979F716A-0AEC-498D-9DF7-F79644EA715A}" destId="{7CC20F57-5422-4A83-82A5-51E16B4202DF}" srcOrd="7" destOrd="0" presId="urn:microsoft.com/office/officeart/2008/layout/VerticalCurvedList"/>
    <dgm:cxn modelId="{2D976E05-4809-41D9-87A7-BD248B2C9525}" type="presParOf" srcId="{979F716A-0AEC-498D-9DF7-F79644EA715A}" destId="{4EE4CB8C-69A5-42DF-A51F-96A716A164FE}" srcOrd="8" destOrd="0" presId="urn:microsoft.com/office/officeart/2008/layout/VerticalCurvedList"/>
    <dgm:cxn modelId="{8E5CCA94-D8F7-4BF4-82B1-FE88B225EE68}" type="presParOf" srcId="{4EE4CB8C-69A5-42DF-A51F-96A716A164FE}" destId="{41B7EFD2-2A29-4D65-8BE5-FAEDC3B9ADF8}" srcOrd="0" destOrd="0" presId="urn:microsoft.com/office/officeart/2008/layout/VerticalCurvedList"/>
    <dgm:cxn modelId="{A62A865A-1A64-4D40-B5D8-157009FD4611}" type="presParOf" srcId="{979F716A-0AEC-498D-9DF7-F79644EA715A}" destId="{DCC9DD69-89EC-4320-963F-D55F210DF448}" srcOrd="9" destOrd="0" presId="urn:microsoft.com/office/officeart/2008/layout/VerticalCurvedList"/>
    <dgm:cxn modelId="{DB871D35-3E5A-4ABB-9FC4-23324175F597}" type="presParOf" srcId="{979F716A-0AEC-498D-9DF7-F79644EA715A}" destId="{2D63830C-B68A-469F-A1FA-0BE171002906}" srcOrd="10" destOrd="0" presId="urn:microsoft.com/office/officeart/2008/layout/VerticalCurvedList"/>
    <dgm:cxn modelId="{F00BF4B4-82CA-4D37-9D93-44F4F9B3BF48}" type="presParOf" srcId="{2D63830C-B68A-469F-A1FA-0BE171002906}" destId="{4015E334-49CF-4E69-B9EF-4034A82A470A}"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A91C9A-4723-43A6-A0B2-E73DE15F56D6}" type="doc">
      <dgm:prSet loTypeId="urn:microsoft.com/office/officeart/2005/8/layout/pyramid1" loCatId="pyramid" qsTypeId="urn:microsoft.com/office/officeart/2005/8/quickstyle/simple1" qsCatId="simple" csTypeId="urn:microsoft.com/office/officeart/2005/8/colors/accent1_2" csCatId="accent1" phldr="1"/>
      <dgm:spPr/>
    </dgm:pt>
    <dgm:pt modelId="{08B24DF4-6A74-4D1D-BBA9-15DDB3E80081}">
      <dgm:prSet phldrT="[Text]" custT="1"/>
      <dgm:spPr>
        <a:solidFill>
          <a:srgbClr val="C00000"/>
        </a:solidFill>
      </dgm:spPr>
      <dgm:t>
        <a:bodyPr/>
        <a:lstStyle/>
        <a:p>
          <a:endParaRPr lang="en-US" sz="2800" dirty="0" smtClean="0">
            <a:solidFill>
              <a:schemeClr val="bg1"/>
            </a:solidFill>
          </a:endParaRPr>
        </a:p>
        <a:p>
          <a:r>
            <a:rPr lang="en-US" sz="2800" dirty="0" smtClean="0">
              <a:solidFill>
                <a:schemeClr val="bg1"/>
              </a:solidFill>
            </a:rPr>
            <a:t>Level III: </a:t>
          </a:r>
        </a:p>
        <a:p>
          <a:r>
            <a:rPr lang="en-US" sz="2800" dirty="0" smtClean="0">
              <a:solidFill>
                <a:schemeClr val="bg1"/>
              </a:solidFill>
            </a:rPr>
            <a:t>MDDCs</a:t>
          </a:r>
          <a:endParaRPr lang="en-US" sz="2800" dirty="0">
            <a:solidFill>
              <a:schemeClr val="bg1"/>
            </a:solidFill>
          </a:endParaRPr>
        </a:p>
      </dgm:t>
    </dgm:pt>
    <dgm:pt modelId="{1DEF1BC2-5844-4F0D-880D-1265BF059CF4}" type="parTrans" cxnId="{1CB07DAD-B212-49FC-AE8F-533877DAE40A}">
      <dgm:prSet/>
      <dgm:spPr/>
      <dgm:t>
        <a:bodyPr/>
        <a:lstStyle/>
        <a:p>
          <a:endParaRPr lang="en-US" sz="2000">
            <a:solidFill>
              <a:schemeClr val="bg1"/>
            </a:solidFill>
          </a:endParaRPr>
        </a:p>
      </dgm:t>
    </dgm:pt>
    <dgm:pt modelId="{1BAC27AC-92CE-4B0B-9823-4119DB8923DB}" type="sibTrans" cxnId="{1CB07DAD-B212-49FC-AE8F-533877DAE40A}">
      <dgm:prSet/>
      <dgm:spPr/>
      <dgm:t>
        <a:bodyPr/>
        <a:lstStyle/>
        <a:p>
          <a:endParaRPr lang="en-US" sz="2000">
            <a:solidFill>
              <a:schemeClr val="bg1"/>
            </a:solidFill>
          </a:endParaRPr>
        </a:p>
      </dgm:t>
    </dgm:pt>
    <dgm:pt modelId="{9FE5EB13-7CB7-444C-8EB9-48E23BE9EE0F}">
      <dgm:prSet phldrT="[Text]" custT="1"/>
      <dgm:spPr>
        <a:solidFill>
          <a:srgbClr val="C00000"/>
        </a:solidFill>
      </dgm:spPr>
      <dgm:t>
        <a:bodyPr/>
        <a:lstStyle/>
        <a:p>
          <a:r>
            <a:rPr lang="en-US" sz="2800" dirty="0" smtClean="0">
              <a:solidFill>
                <a:schemeClr val="bg1"/>
              </a:solidFill>
            </a:rPr>
            <a:t>Level-II: DDCs</a:t>
          </a:r>
          <a:endParaRPr lang="en-US" sz="2800" dirty="0">
            <a:solidFill>
              <a:schemeClr val="bg1"/>
            </a:solidFill>
          </a:endParaRPr>
        </a:p>
      </dgm:t>
    </dgm:pt>
    <dgm:pt modelId="{8D10689C-4103-4556-B71E-6C9A029848F3}" type="parTrans" cxnId="{7026ABB1-49DB-47A4-AE2A-EA0B6BD9410C}">
      <dgm:prSet/>
      <dgm:spPr/>
      <dgm:t>
        <a:bodyPr/>
        <a:lstStyle/>
        <a:p>
          <a:endParaRPr lang="en-US" sz="2000">
            <a:solidFill>
              <a:schemeClr val="bg1"/>
            </a:solidFill>
          </a:endParaRPr>
        </a:p>
      </dgm:t>
    </dgm:pt>
    <dgm:pt modelId="{934ECEC4-7708-40F9-95A3-24A46482DE87}" type="sibTrans" cxnId="{7026ABB1-49DB-47A4-AE2A-EA0B6BD9410C}">
      <dgm:prSet/>
      <dgm:spPr/>
      <dgm:t>
        <a:bodyPr/>
        <a:lstStyle/>
        <a:p>
          <a:endParaRPr lang="en-US" sz="2000">
            <a:solidFill>
              <a:schemeClr val="bg1"/>
            </a:solidFill>
          </a:endParaRPr>
        </a:p>
      </dgm:t>
    </dgm:pt>
    <dgm:pt modelId="{079EB9F6-8AC7-4AB9-869A-8859BAEE6640}">
      <dgm:prSet phldrT="[Text]" custT="1"/>
      <dgm:spPr>
        <a:solidFill>
          <a:srgbClr val="C00000"/>
        </a:solidFill>
      </dgm:spPr>
      <dgm:t>
        <a:bodyPr/>
        <a:lstStyle/>
        <a:p>
          <a:r>
            <a:rPr lang="en-US" sz="2800" dirty="0" smtClean="0">
              <a:solidFill>
                <a:schemeClr val="bg1"/>
              </a:solidFill>
            </a:rPr>
            <a:t>Level-I: Primary Services-Referral</a:t>
          </a:r>
          <a:endParaRPr lang="en-US" sz="2800" dirty="0">
            <a:solidFill>
              <a:schemeClr val="bg1"/>
            </a:solidFill>
          </a:endParaRPr>
        </a:p>
      </dgm:t>
    </dgm:pt>
    <dgm:pt modelId="{24838D3B-7051-42F6-9A22-EB6EDD89A98F}" type="parTrans" cxnId="{AB34E8A3-B447-4973-84E5-C54FEA6A3537}">
      <dgm:prSet/>
      <dgm:spPr/>
      <dgm:t>
        <a:bodyPr/>
        <a:lstStyle/>
        <a:p>
          <a:endParaRPr lang="en-US" sz="2000">
            <a:solidFill>
              <a:schemeClr val="bg1"/>
            </a:solidFill>
          </a:endParaRPr>
        </a:p>
      </dgm:t>
    </dgm:pt>
    <dgm:pt modelId="{07A8B4E7-CD69-4158-BE71-81BBBDCFC5FC}" type="sibTrans" cxnId="{AB34E8A3-B447-4973-84E5-C54FEA6A3537}">
      <dgm:prSet/>
      <dgm:spPr/>
      <dgm:t>
        <a:bodyPr/>
        <a:lstStyle/>
        <a:p>
          <a:endParaRPr lang="en-US" sz="2000">
            <a:solidFill>
              <a:schemeClr val="bg1"/>
            </a:solidFill>
          </a:endParaRPr>
        </a:p>
      </dgm:t>
    </dgm:pt>
    <dgm:pt modelId="{DBC27B06-3279-45C1-A8B0-F5C3FFFBD865}" type="pres">
      <dgm:prSet presAssocID="{C6A91C9A-4723-43A6-A0B2-E73DE15F56D6}" presName="Name0" presStyleCnt="0">
        <dgm:presLayoutVars>
          <dgm:dir/>
          <dgm:animLvl val="lvl"/>
          <dgm:resizeHandles val="exact"/>
        </dgm:presLayoutVars>
      </dgm:prSet>
      <dgm:spPr/>
    </dgm:pt>
    <dgm:pt modelId="{339F1BD6-05EC-4617-883F-009A946564A8}" type="pres">
      <dgm:prSet presAssocID="{08B24DF4-6A74-4D1D-BBA9-15DDB3E80081}" presName="Name8" presStyleCnt="0"/>
      <dgm:spPr/>
    </dgm:pt>
    <dgm:pt modelId="{A69655CF-AD63-4865-9B62-CD5ED8821851}" type="pres">
      <dgm:prSet presAssocID="{08B24DF4-6A74-4D1D-BBA9-15DDB3E80081}" presName="level" presStyleLbl="node1" presStyleIdx="0" presStyleCnt="3">
        <dgm:presLayoutVars>
          <dgm:chMax val="1"/>
          <dgm:bulletEnabled val="1"/>
        </dgm:presLayoutVars>
      </dgm:prSet>
      <dgm:spPr/>
      <dgm:t>
        <a:bodyPr/>
        <a:lstStyle/>
        <a:p>
          <a:endParaRPr lang="en-IN"/>
        </a:p>
      </dgm:t>
    </dgm:pt>
    <dgm:pt modelId="{7BDBE823-E337-4EFF-9306-1157B6E60078}" type="pres">
      <dgm:prSet presAssocID="{08B24DF4-6A74-4D1D-BBA9-15DDB3E80081}" presName="levelTx" presStyleLbl="revTx" presStyleIdx="0" presStyleCnt="0">
        <dgm:presLayoutVars>
          <dgm:chMax val="1"/>
          <dgm:bulletEnabled val="1"/>
        </dgm:presLayoutVars>
      </dgm:prSet>
      <dgm:spPr/>
      <dgm:t>
        <a:bodyPr/>
        <a:lstStyle/>
        <a:p>
          <a:endParaRPr lang="en-IN"/>
        </a:p>
      </dgm:t>
    </dgm:pt>
    <dgm:pt modelId="{942B45F0-AF77-4F0F-9613-270CE5CA776E}" type="pres">
      <dgm:prSet presAssocID="{9FE5EB13-7CB7-444C-8EB9-48E23BE9EE0F}" presName="Name8" presStyleCnt="0"/>
      <dgm:spPr/>
    </dgm:pt>
    <dgm:pt modelId="{B2152F72-4CEE-4A47-A4B0-821E4B9ACA75}" type="pres">
      <dgm:prSet presAssocID="{9FE5EB13-7CB7-444C-8EB9-48E23BE9EE0F}" presName="level" presStyleLbl="node1" presStyleIdx="1" presStyleCnt="3">
        <dgm:presLayoutVars>
          <dgm:chMax val="1"/>
          <dgm:bulletEnabled val="1"/>
        </dgm:presLayoutVars>
      </dgm:prSet>
      <dgm:spPr/>
      <dgm:t>
        <a:bodyPr/>
        <a:lstStyle/>
        <a:p>
          <a:endParaRPr lang="en-IN"/>
        </a:p>
      </dgm:t>
    </dgm:pt>
    <dgm:pt modelId="{CF1AD211-71F8-4F76-81C9-A8F03613E688}" type="pres">
      <dgm:prSet presAssocID="{9FE5EB13-7CB7-444C-8EB9-48E23BE9EE0F}" presName="levelTx" presStyleLbl="revTx" presStyleIdx="0" presStyleCnt="0">
        <dgm:presLayoutVars>
          <dgm:chMax val="1"/>
          <dgm:bulletEnabled val="1"/>
        </dgm:presLayoutVars>
      </dgm:prSet>
      <dgm:spPr/>
      <dgm:t>
        <a:bodyPr/>
        <a:lstStyle/>
        <a:p>
          <a:endParaRPr lang="en-IN"/>
        </a:p>
      </dgm:t>
    </dgm:pt>
    <dgm:pt modelId="{352CE1E7-33BA-4E2B-85E3-9E004730713B}" type="pres">
      <dgm:prSet presAssocID="{079EB9F6-8AC7-4AB9-869A-8859BAEE6640}" presName="Name8" presStyleCnt="0"/>
      <dgm:spPr/>
    </dgm:pt>
    <dgm:pt modelId="{74690326-1260-4494-A57E-7C988ACF4D0C}" type="pres">
      <dgm:prSet presAssocID="{079EB9F6-8AC7-4AB9-869A-8859BAEE6640}" presName="level" presStyleLbl="node1" presStyleIdx="2" presStyleCnt="3">
        <dgm:presLayoutVars>
          <dgm:chMax val="1"/>
          <dgm:bulletEnabled val="1"/>
        </dgm:presLayoutVars>
      </dgm:prSet>
      <dgm:spPr/>
      <dgm:t>
        <a:bodyPr/>
        <a:lstStyle/>
        <a:p>
          <a:endParaRPr lang="en-US"/>
        </a:p>
      </dgm:t>
    </dgm:pt>
    <dgm:pt modelId="{B41615CF-B774-48A1-86E4-483821E587F6}" type="pres">
      <dgm:prSet presAssocID="{079EB9F6-8AC7-4AB9-869A-8859BAEE6640}" presName="levelTx" presStyleLbl="revTx" presStyleIdx="0" presStyleCnt="0">
        <dgm:presLayoutVars>
          <dgm:chMax val="1"/>
          <dgm:bulletEnabled val="1"/>
        </dgm:presLayoutVars>
      </dgm:prSet>
      <dgm:spPr/>
      <dgm:t>
        <a:bodyPr/>
        <a:lstStyle/>
        <a:p>
          <a:endParaRPr lang="en-US"/>
        </a:p>
      </dgm:t>
    </dgm:pt>
  </dgm:ptLst>
  <dgm:cxnLst>
    <dgm:cxn modelId="{E10E13CE-668F-4AD7-A039-543102DC441A}" type="presOf" srcId="{079EB9F6-8AC7-4AB9-869A-8859BAEE6640}" destId="{74690326-1260-4494-A57E-7C988ACF4D0C}" srcOrd="0" destOrd="0" presId="urn:microsoft.com/office/officeart/2005/8/layout/pyramid1"/>
    <dgm:cxn modelId="{98F8462E-6B85-4A93-AEF2-B733A44B5926}" type="presOf" srcId="{9FE5EB13-7CB7-444C-8EB9-48E23BE9EE0F}" destId="{B2152F72-4CEE-4A47-A4B0-821E4B9ACA75}" srcOrd="0" destOrd="0" presId="urn:microsoft.com/office/officeart/2005/8/layout/pyramid1"/>
    <dgm:cxn modelId="{9ECE3298-DC3D-4141-9AA2-1EA206069F69}" type="presOf" srcId="{079EB9F6-8AC7-4AB9-869A-8859BAEE6640}" destId="{B41615CF-B774-48A1-86E4-483821E587F6}" srcOrd="1" destOrd="0" presId="urn:microsoft.com/office/officeart/2005/8/layout/pyramid1"/>
    <dgm:cxn modelId="{56BA5D4E-04B7-4A0E-B399-91BD5BB7BE39}" type="presOf" srcId="{9FE5EB13-7CB7-444C-8EB9-48E23BE9EE0F}" destId="{CF1AD211-71F8-4F76-81C9-A8F03613E688}" srcOrd="1" destOrd="0" presId="urn:microsoft.com/office/officeart/2005/8/layout/pyramid1"/>
    <dgm:cxn modelId="{AB34E8A3-B447-4973-84E5-C54FEA6A3537}" srcId="{C6A91C9A-4723-43A6-A0B2-E73DE15F56D6}" destId="{079EB9F6-8AC7-4AB9-869A-8859BAEE6640}" srcOrd="2" destOrd="0" parTransId="{24838D3B-7051-42F6-9A22-EB6EDD89A98F}" sibTransId="{07A8B4E7-CD69-4158-BE71-81BBBDCFC5FC}"/>
    <dgm:cxn modelId="{7C48DD90-31BA-40B1-9269-878E18D18195}" type="presOf" srcId="{08B24DF4-6A74-4D1D-BBA9-15DDB3E80081}" destId="{7BDBE823-E337-4EFF-9306-1157B6E60078}" srcOrd="1" destOrd="0" presId="urn:microsoft.com/office/officeart/2005/8/layout/pyramid1"/>
    <dgm:cxn modelId="{1CB07DAD-B212-49FC-AE8F-533877DAE40A}" srcId="{C6A91C9A-4723-43A6-A0B2-E73DE15F56D6}" destId="{08B24DF4-6A74-4D1D-BBA9-15DDB3E80081}" srcOrd="0" destOrd="0" parTransId="{1DEF1BC2-5844-4F0D-880D-1265BF059CF4}" sibTransId="{1BAC27AC-92CE-4B0B-9823-4119DB8923DB}"/>
    <dgm:cxn modelId="{184E3DB5-A4D1-422E-99BE-8AB9CD25D40E}" type="presOf" srcId="{C6A91C9A-4723-43A6-A0B2-E73DE15F56D6}" destId="{DBC27B06-3279-45C1-A8B0-F5C3FFFBD865}" srcOrd="0" destOrd="0" presId="urn:microsoft.com/office/officeart/2005/8/layout/pyramid1"/>
    <dgm:cxn modelId="{7026ABB1-49DB-47A4-AE2A-EA0B6BD9410C}" srcId="{C6A91C9A-4723-43A6-A0B2-E73DE15F56D6}" destId="{9FE5EB13-7CB7-444C-8EB9-48E23BE9EE0F}" srcOrd="1" destOrd="0" parTransId="{8D10689C-4103-4556-B71E-6C9A029848F3}" sibTransId="{934ECEC4-7708-40F9-95A3-24A46482DE87}"/>
    <dgm:cxn modelId="{FAD559ED-A9D5-4DD1-9DBE-44B9DEA44350}" type="presOf" srcId="{08B24DF4-6A74-4D1D-BBA9-15DDB3E80081}" destId="{A69655CF-AD63-4865-9B62-CD5ED8821851}" srcOrd="0" destOrd="0" presId="urn:microsoft.com/office/officeart/2005/8/layout/pyramid1"/>
    <dgm:cxn modelId="{20821332-B09C-42F5-B05A-1E772EDE88BD}" type="presParOf" srcId="{DBC27B06-3279-45C1-A8B0-F5C3FFFBD865}" destId="{339F1BD6-05EC-4617-883F-009A946564A8}" srcOrd="0" destOrd="0" presId="urn:microsoft.com/office/officeart/2005/8/layout/pyramid1"/>
    <dgm:cxn modelId="{92EF72FA-78FA-4A27-8F46-194BA9A89A5D}" type="presParOf" srcId="{339F1BD6-05EC-4617-883F-009A946564A8}" destId="{A69655CF-AD63-4865-9B62-CD5ED8821851}" srcOrd="0" destOrd="0" presId="urn:microsoft.com/office/officeart/2005/8/layout/pyramid1"/>
    <dgm:cxn modelId="{0E43FD3C-297A-4F2B-923A-9A7BE6DEEA75}" type="presParOf" srcId="{339F1BD6-05EC-4617-883F-009A946564A8}" destId="{7BDBE823-E337-4EFF-9306-1157B6E60078}" srcOrd="1" destOrd="0" presId="urn:microsoft.com/office/officeart/2005/8/layout/pyramid1"/>
    <dgm:cxn modelId="{88E8770E-9414-4DCF-A1A9-5317A2BFB19F}" type="presParOf" srcId="{DBC27B06-3279-45C1-A8B0-F5C3FFFBD865}" destId="{942B45F0-AF77-4F0F-9613-270CE5CA776E}" srcOrd="1" destOrd="0" presId="urn:microsoft.com/office/officeart/2005/8/layout/pyramid1"/>
    <dgm:cxn modelId="{77F4B1BD-2B8D-40AC-A985-4A5399BEBC05}" type="presParOf" srcId="{942B45F0-AF77-4F0F-9613-270CE5CA776E}" destId="{B2152F72-4CEE-4A47-A4B0-821E4B9ACA75}" srcOrd="0" destOrd="0" presId="urn:microsoft.com/office/officeart/2005/8/layout/pyramid1"/>
    <dgm:cxn modelId="{06EABE2F-9C47-4B35-BE3D-4C3BB252EB52}" type="presParOf" srcId="{942B45F0-AF77-4F0F-9613-270CE5CA776E}" destId="{CF1AD211-71F8-4F76-81C9-A8F03613E688}" srcOrd="1" destOrd="0" presId="urn:microsoft.com/office/officeart/2005/8/layout/pyramid1"/>
    <dgm:cxn modelId="{29950D9C-7743-4AA5-B539-1D2032571A76}" type="presParOf" srcId="{DBC27B06-3279-45C1-A8B0-F5C3FFFBD865}" destId="{352CE1E7-33BA-4E2B-85E3-9E004730713B}" srcOrd="2" destOrd="0" presId="urn:microsoft.com/office/officeart/2005/8/layout/pyramid1"/>
    <dgm:cxn modelId="{C64606FF-BDEB-4CD4-87F3-6CC18811B966}" type="presParOf" srcId="{352CE1E7-33BA-4E2B-85E3-9E004730713B}" destId="{74690326-1260-4494-A57E-7C988ACF4D0C}" srcOrd="0" destOrd="0" presId="urn:microsoft.com/office/officeart/2005/8/layout/pyramid1"/>
    <dgm:cxn modelId="{312D7210-8244-4897-AF0A-9203F08C194F}" type="presParOf" srcId="{352CE1E7-33BA-4E2B-85E3-9E004730713B}" destId="{B41615CF-B774-48A1-86E4-483821E587F6}" srcOrd="1" destOrd="0" presId="urn:microsoft.com/office/officeart/2005/8/layout/pyramid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B6F0E-9DD1-43CB-9C64-421CE39D6BBA}">
      <dsp:nvSpPr>
        <dsp:cNvPr id="0" name=""/>
        <dsp:cNvSpPr/>
      </dsp:nvSpPr>
      <dsp:spPr>
        <a:xfrm>
          <a:off x="-6188009" y="-946688"/>
          <a:ext cx="7365985" cy="7365985"/>
        </a:xfrm>
        <a:prstGeom prst="blockArc">
          <a:avLst>
            <a:gd name="adj1" fmla="val 18900000"/>
            <a:gd name="adj2" fmla="val 2700000"/>
            <a:gd name="adj3" fmla="val 272"/>
          </a:avLst>
        </a:prstGeom>
        <a:noFill/>
        <a:ln w="12700" cap="flat" cmpd="sng" algn="ctr">
          <a:solidFill>
            <a:srgbClr val="ED7D31">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7873806-DE1A-405E-8A90-48F7291FB1E8}">
      <dsp:nvSpPr>
        <dsp:cNvPr id="0" name=""/>
        <dsp:cNvSpPr/>
      </dsp:nvSpPr>
      <dsp:spPr>
        <a:xfrm>
          <a:off x="514702" y="341928"/>
          <a:ext cx="7904807" cy="684294"/>
        </a:xfrm>
        <a:prstGeom prst="rect">
          <a:avLst/>
        </a:prstGeom>
        <a:solidFill>
          <a:srgbClr val="ED7D31">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59" tIns="88900" rIns="88900" bIns="88900" numCol="1" spcCol="1270" anchor="ctr" anchorCtr="0">
          <a:noAutofit/>
        </a:bodyPr>
        <a:lstStyle/>
        <a:p>
          <a:pPr lvl="0" algn="l" defTabSz="1555750">
            <a:lnSpc>
              <a:spcPct val="90000"/>
            </a:lnSpc>
            <a:spcBef>
              <a:spcPct val="0"/>
            </a:spcBef>
            <a:spcAft>
              <a:spcPct val="35000"/>
            </a:spcAft>
          </a:pPr>
          <a:r>
            <a:rPr lang="en-US" sz="3500" kern="1200" dirty="0" smtClean="0">
              <a:solidFill>
                <a:sysClr val="window" lastClr="FFFFFF"/>
              </a:solidFill>
              <a:latin typeface="Calibri"/>
              <a:ea typeface="+mn-ea"/>
              <a:cs typeface="+mn-cs"/>
            </a:rPr>
            <a:t>Key Resource Persons (KRPs)</a:t>
          </a:r>
          <a:endParaRPr lang="en-IN" sz="3500" kern="1200" dirty="0">
            <a:solidFill>
              <a:sysClr val="window" lastClr="FFFFFF"/>
            </a:solidFill>
            <a:latin typeface="Calibri"/>
            <a:ea typeface="+mn-ea"/>
            <a:cs typeface="+mn-cs"/>
          </a:endParaRPr>
        </a:p>
      </dsp:txBody>
      <dsp:txXfrm>
        <a:off x="514702" y="341928"/>
        <a:ext cx="7904807" cy="684294"/>
      </dsp:txXfrm>
    </dsp:sp>
    <dsp:sp modelId="{79349173-AB24-4621-91B8-4F4F6B092DFB}">
      <dsp:nvSpPr>
        <dsp:cNvPr id="0" name=""/>
        <dsp:cNvSpPr/>
      </dsp:nvSpPr>
      <dsp:spPr>
        <a:xfrm>
          <a:off x="87017" y="256391"/>
          <a:ext cx="855368" cy="855368"/>
        </a:xfrm>
        <a:prstGeom prst="ellipse">
          <a:avLst/>
        </a:prstGeom>
        <a:blipFill rotWithShape="0">
          <a:blip xmlns:r="http://schemas.openxmlformats.org/officeDocument/2006/relationships" r:embed="rId1"/>
          <a:stretch>
            <a:fillRect/>
          </a:stretch>
        </a:blip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8D9E26E-1538-4217-99E9-7D1819C91CA8}">
      <dsp:nvSpPr>
        <dsp:cNvPr id="0" name=""/>
        <dsp:cNvSpPr/>
      </dsp:nvSpPr>
      <dsp:spPr>
        <a:xfrm>
          <a:off x="1005047" y="1368042"/>
          <a:ext cx="7414462" cy="684294"/>
        </a:xfrm>
        <a:prstGeom prst="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59" tIns="58420" rIns="58420" bIns="58420" numCol="1" spcCol="1270" anchor="ctr" anchorCtr="0">
          <a:noAutofit/>
        </a:bodyPr>
        <a:lstStyle/>
        <a:p>
          <a:pPr lvl="0" algn="l" defTabSz="1022350">
            <a:lnSpc>
              <a:spcPct val="90000"/>
            </a:lnSpc>
            <a:spcBef>
              <a:spcPct val="0"/>
            </a:spcBef>
            <a:spcAft>
              <a:spcPct val="35000"/>
            </a:spcAft>
          </a:pPr>
          <a:r>
            <a:rPr lang="en-US" sz="2300" b="1" kern="1200" dirty="0" smtClean="0">
              <a:solidFill>
                <a:sysClr val="window" lastClr="FFFFFF"/>
              </a:solidFill>
              <a:latin typeface="Calibri"/>
              <a:ea typeface="+mn-ea"/>
              <a:cs typeface="+mn-cs"/>
            </a:rPr>
            <a:t>State Resource Persons (SRPs) </a:t>
          </a:r>
        </a:p>
        <a:p>
          <a:pPr lvl="0" algn="l" defTabSz="1022350">
            <a:lnSpc>
              <a:spcPct val="90000"/>
            </a:lnSpc>
            <a:spcBef>
              <a:spcPct val="0"/>
            </a:spcBef>
            <a:spcAft>
              <a:spcPct val="35000"/>
            </a:spcAft>
          </a:pPr>
          <a:r>
            <a:rPr lang="en-US" sz="1900" kern="1200" dirty="0" smtClean="0">
              <a:solidFill>
                <a:sysClr val="window" lastClr="FFFFFF"/>
              </a:solidFill>
              <a:latin typeface="Calibri"/>
              <a:ea typeface="+mn-ea"/>
              <a:cs typeface="+mn-cs"/>
            </a:rPr>
            <a:t>Civil Surgeon/ACS, 4-5 District Programme Officers</a:t>
          </a:r>
          <a:endParaRPr lang="en-IN" sz="1900" kern="1200" dirty="0">
            <a:solidFill>
              <a:sysClr val="window" lastClr="FFFFFF"/>
            </a:solidFill>
            <a:latin typeface="Calibri"/>
            <a:ea typeface="+mn-ea"/>
            <a:cs typeface="+mn-cs"/>
          </a:endParaRPr>
        </a:p>
      </dsp:txBody>
      <dsp:txXfrm>
        <a:off x="1005047" y="1368042"/>
        <a:ext cx="7414462" cy="684294"/>
      </dsp:txXfrm>
    </dsp:sp>
    <dsp:sp modelId="{8DE54EC6-EED4-456B-B2D5-2699D76D6EA2}">
      <dsp:nvSpPr>
        <dsp:cNvPr id="0" name=""/>
        <dsp:cNvSpPr/>
      </dsp:nvSpPr>
      <dsp:spPr>
        <a:xfrm>
          <a:off x="577363" y="1282505"/>
          <a:ext cx="855368" cy="855368"/>
        </a:xfrm>
        <a:prstGeom prst="ellipse">
          <a:avLst/>
        </a:prstGeom>
        <a:blipFill rotWithShape="0">
          <a:blip xmlns:r="http://schemas.openxmlformats.org/officeDocument/2006/relationships" r:embed="rId2"/>
          <a:stretch>
            <a:fillRect/>
          </a:stretch>
        </a:blip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C422354-AAD3-4AE2-A64B-DA6E5E8704EC}">
      <dsp:nvSpPr>
        <dsp:cNvPr id="0" name=""/>
        <dsp:cNvSpPr/>
      </dsp:nvSpPr>
      <dsp:spPr>
        <a:xfrm>
          <a:off x="1155544" y="2394156"/>
          <a:ext cx="7263965" cy="684294"/>
        </a:xfrm>
        <a:prstGeom prst="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59" tIns="58420" rIns="58420" bIns="58420" numCol="1" spcCol="1270" anchor="ctr" anchorCtr="0">
          <a:noAutofit/>
        </a:bodyPr>
        <a:lstStyle/>
        <a:p>
          <a:pPr lvl="0" algn="l" defTabSz="1022350">
            <a:lnSpc>
              <a:spcPct val="90000"/>
            </a:lnSpc>
            <a:spcBef>
              <a:spcPct val="0"/>
            </a:spcBef>
            <a:spcAft>
              <a:spcPct val="35000"/>
            </a:spcAft>
          </a:pPr>
          <a:r>
            <a:rPr lang="en-US" sz="2300" b="1" kern="1200" dirty="0" smtClean="0">
              <a:solidFill>
                <a:sysClr val="window" lastClr="FFFFFF"/>
              </a:solidFill>
              <a:latin typeface="Calibri"/>
              <a:ea typeface="+mn-ea"/>
              <a:cs typeface="+mn-cs"/>
            </a:rPr>
            <a:t>District Resource Persons (DRPs)</a:t>
          </a:r>
        </a:p>
        <a:p>
          <a:pPr lvl="0" algn="l" defTabSz="1022350">
            <a:lnSpc>
              <a:spcPct val="90000"/>
            </a:lnSpc>
            <a:spcBef>
              <a:spcPct val="0"/>
            </a:spcBef>
            <a:spcAft>
              <a:spcPct val="35000"/>
            </a:spcAft>
          </a:pPr>
          <a:r>
            <a:rPr lang="en-US" sz="1900" kern="1200" dirty="0" smtClean="0">
              <a:solidFill>
                <a:sysClr val="window" lastClr="FFFFFF"/>
              </a:solidFill>
              <a:latin typeface="Calibri"/>
              <a:ea typeface="+mn-ea"/>
              <a:cs typeface="+mn-cs"/>
            </a:rPr>
            <a:t>District Officers, Dy. MEIOs, SMOs, Nursing Institutes </a:t>
          </a:r>
          <a:r>
            <a:rPr lang="en-US" sz="1900" kern="1200" dirty="0" err="1" smtClean="0">
              <a:solidFill>
                <a:sysClr val="window" lastClr="FFFFFF"/>
              </a:solidFill>
              <a:latin typeface="Calibri"/>
              <a:ea typeface="+mn-ea"/>
              <a:cs typeface="+mn-cs"/>
            </a:rPr>
            <a:t>Coord</a:t>
          </a:r>
          <a:r>
            <a:rPr lang="en-US" sz="1900" kern="1200" dirty="0" smtClean="0">
              <a:solidFill>
                <a:sysClr val="window" lastClr="FFFFFF"/>
              </a:solidFill>
              <a:latin typeface="Calibri"/>
              <a:ea typeface="+mn-ea"/>
              <a:cs typeface="+mn-cs"/>
            </a:rPr>
            <a:t>.</a:t>
          </a:r>
          <a:endParaRPr lang="en-IN" sz="1900" kern="1200" dirty="0">
            <a:solidFill>
              <a:sysClr val="window" lastClr="FFFFFF"/>
            </a:solidFill>
            <a:latin typeface="Calibri"/>
            <a:ea typeface="+mn-ea"/>
            <a:cs typeface="+mn-cs"/>
          </a:endParaRPr>
        </a:p>
      </dsp:txBody>
      <dsp:txXfrm>
        <a:off x="1155544" y="2394156"/>
        <a:ext cx="7263965" cy="684294"/>
      </dsp:txXfrm>
    </dsp:sp>
    <dsp:sp modelId="{B592127D-49E6-448F-B867-EF339D3847D3}">
      <dsp:nvSpPr>
        <dsp:cNvPr id="0" name=""/>
        <dsp:cNvSpPr/>
      </dsp:nvSpPr>
      <dsp:spPr>
        <a:xfrm>
          <a:off x="727860" y="2308619"/>
          <a:ext cx="855368" cy="855368"/>
        </a:xfrm>
        <a:prstGeom prst="ellipse">
          <a:avLst/>
        </a:prstGeom>
        <a:blipFill rotWithShape="0">
          <a:blip xmlns:r="http://schemas.openxmlformats.org/officeDocument/2006/relationships" r:embed="rId3"/>
          <a:stretch>
            <a:fillRect/>
          </a:stretch>
        </a:blipFill>
        <a:ln w="12700" cap="flat" cmpd="sng" algn="ctr">
          <a:solidFill>
            <a:srgbClr val="FFC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7CC20F57-5422-4A83-82A5-51E16B4202DF}">
      <dsp:nvSpPr>
        <dsp:cNvPr id="0" name=""/>
        <dsp:cNvSpPr/>
      </dsp:nvSpPr>
      <dsp:spPr>
        <a:xfrm>
          <a:off x="1005047" y="3420270"/>
          <a:ext cx="7414462" cy="684294"/>
        </a:xfrm>
        <a:prstGeom prst="rect">
          <a:avLst/>
        </a:prstGeom>
        <a:solidFill>
          <a:srgbClr val="4472C4">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59" tIns="58420" rIns="58420" bIns="58420" numCol="1" spcCol="1270" anchor="ctr" anchorCtr="0">
          <a:noAutofit/>
        </a:bodyPr>
        <a:lstStyle/>
        <a:p>
          <a:pPr lvl="0" algn="l" defTabSz="1022350">
            <a:lnSpc>
              <a:spcPct val="90000"/>
            </a:lnSpc>
            <a:spcBef>
              <a:spcPct val="0"/>
            </a:spcBef>
            <a:spcAft>
              <a:spcPct val="35000"/>
            </a:spcAft>
          </a:pPr>
          <a:r>
            <a:rPr lang="en-US" sz="2300" b="1" kern="1200" dirty="0" smtClean="0">
              <a:solidFill>
                <a:sysClr val="window" lastClr="FFFFFF"/>
              </a:solidFill>
              <a:latin typeface="Calibri"/>
              <a:ea typeface="+mn-ea"/>
              <a:cs typeface="+mn-cs"/>
            </a:rPr>
            <a:t>Block Resource Persons (BRPs)</a:t>
          </a:r>
        </a:p>
        <a:p>
          <a:pPr lvl="0" algn="l" defTabSz="1022350">
            <a:lnSpc>
              <a:spcPct val="90000"/>
            </a:lnSpc>
            <a:spcBef>
              <a:spcPct val="0"/>
            </a:spcBef>
            <a:spcAft>
              <a:spcPct val="35000"/>
            </a:spcAft>
          </a:pPr>
          <a:r>
            <a:rPr lang="en-US" sz="1900" kern="1200" dirty="0" smtClean="0">
              <a:solidFill>
                <a:sysClr val="window" lastClr="FFFFFF"/>
              </a:solidFill>
              <a:latin typeface="Calibri"/>
              <a:ea typeface="+mn-ea"/>
              <a:cs typeface="+mn-cs"/>
            </a:rPr>
            <a:t>Medical Officers, BEEs, LHVs, Nursing Institute Faculty</a:t>
          </a:r>
          <a:endParaRPr lang="en-IN" sz="1900" kern="1200" dirty="0">
            <a:solidFill>
              <a:sysClr val="window" lastClr="FFFFFF"/>
            </a:solidFill>
            <a:latin typeface="Calibri"/>
            <a:ea typeface="+mn-ea"/>
            <a:cs typeface="+mn-cs"/>
          </a:endParaRPr>
        </a:p>
      </dsp:txBody>
      <dsp:txXfrm>
        <a:off x="1005047" y="3420270"/>
        <a:ext cx="7414462" cy="684294"/>
      </dsp:txXfrm>
    </dsp:sp>
    <dsp:sp modelId="{41B7EFD2-2A29-4D65-8BE5-FAEDC3B9ADF8}">
      <dsp:nvSpPr>
        <dsp:cNvPr id="0" name=""/>
        <dsp:cNvSpPr/>
      </dsp:nvSpPr>
      <dsp:spPr>
        <a:xfrm>
          <a:off x="577363" y="3334733"/>
          <a:ext cx="855368" cy="855368"/>
        </a:xfrm>
        <a:prstGeom prst="ellipse">
          <a:avLst/>
        </a:prstGeom>
        <a:blipFill rotWithShape="0">
          <a:blip xmlns:r="http://schemas.openxmlformats.org/officeDocument/2006/relationships" r:embed="rId4"/>
          <a:stretch>
            <a:fillRect/>
          </a:stretch>
        </a:blip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CC9DD69-89EC-4320-963F-D55F210DF448}">
      <dsp:nvSpPr>
        <dsp:cNvPr id="0" name=""/>
        <dsp:cNvSpPr/>
      </dsp:nvSpPr>
      <dsp:spPr>
        <a:xfrm>
          <a:off x="514702" y="4446384"/>
          <a:ext cx="7904807" cy="684294"/>
        </a:xfrm>
        <a:prstGeom prst="rect">
          <a:avLst/>
        </a:prstGeom>
        <a:solidFill>
          <a:srgbClr val="70AD4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3159" tIns="58420" rIns="58420" bIns="58420" numCol="1" spcCol="1270" anchor="ctr" anchorCtr="0">
          <a:noAutofit/>
        </a:bodyPr>
        <a:lstStyle/>
        <a:p>
          <a:pPr lvl="0" algn="l" defTabSz="1022350">
            <a:lnSpc>
              <a:spcPct val="90000"/>
            </a:lnSpc>
            <a:spcBef>
              <a:spcPct val="0"/>
            </a:spcBef>
            <a:spcAft>
              <a:spcPct val="35000"/>
            </a:spcAft>
          </a:pPr>
          <a:r>
            <a:rPr lang="en-US" sz="2300" b="1" kern="1200" dirty="0" smtClean="0">
              <a:solidFill>
                <a:sysClr val="window" lastClr="FFFFFF"/>
              </a:solidFill>
              <a:latin typeface="Calibri"/>
              <a:ea typeface="+mn-ea"/>
              <a:cs typeface="+mn-cs"/>
            </a:rPr>
            <a:t>Field Workers</a:t>
          </a:r>
        </a:p>
        <a:p>
          <a:pPr lvl="0" algn="l" defTabSz="1022350">
            <a:lnSpc>
              <a:spcPct val="90000"/>
            </a:lnSpc>
            <a:spcBef>
              <a:spcPct val="0"/>
            </a:spcBef>
            <a:spcAft>
              <a:spcPct val="35000"/>
            </a:spcAft>
          </a:pPr>
          <a:r>
            <a:rPr lang="en-US" sz="1900" kern="1200" dirty="0" smtClean="0">
              <a:solidFill>
                <a:sysClr val="window" lastClr="FFFFFF"/>
              </a:solidFill>
              <a:latin typeface="Calibri"/>
              <a:ea typeface="+mn-ea"/>
              <a:cs typeface="+mn-cs"/>
            </a:rPr>
            <a:t>ANMs, ASHAs, ASHA Facilitators, Nursing Students</a:t>
          </a:r>
          <a:endParaRPr lang="en-IN" sz="1900" kern="1200" dirty="0">
            <a:solidFill>
              <a:sysClr val="window" lastClr="FFFFFF"/>
            </a:solidFill>
            <a:latin typeface="Calibri"/>
            <a:ea typeface="+mn-ea"/>
            <a:cs typeface="+mn-cs"/>
          </a:endParaRPr>
        </a:p>
      </dsp:txBody>
      <dsp:txXfrm>
        <a:off x="514702" y="4446384"/>
        <a:ext cx="7904807" cy="684294"/>
      </dsp:txXfrm>
    </dsp:sp>
    <dsp:sp modelId="{4015E334-49CF-4E69-B9EF-4034A82A470A}">
      <dsp:nvSpPr>
        <dsp:cNvPr id="0" name=""/>
        <dsp:cNvSpPr/>
      </dsp:nvSpPr>
      <dsp:spPr>
        <a:xfrm>
          <a:off x="87017" y="4360847"/>
          <a:ext cx="855368" cy="855368"/>
        </a:xfrm>
        <a:prstGeom prst="ellipse">
          <a:avLst/>
        </a:prstGeom>
        <a:blipFill rotWithShape="0">
          <a:blip xmlns:r="http://schemas.openxmlformats.org/officeDocument/2006/relationships" r:embed="rId5"/>
          <a:stretch>
            <a:fillRect/>
          </a:stretch>
        </a:blipFill>
        <a:ln w="12700" cap="flat" cmpd="sng" algn="ctr">
          <a:solidFill>
            <a:srgbClr val="70AD47">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655CF-AD63-4865-9B62-CD5ED8821851}">
      <dsp:nvSpPr>
        <dsp:cNvPr id="0" name=""/>
        <dsp:cNvSpPr/>
      </dsp:nvSpPr>
      <dsp:spPr>
        <a:xfrm>
          <a:off x="2832314" y="0"/>
          <a:ext cx="2832314" cy="1392154"/>
        </a:xfrm>
        <a:prstGeom prst="trapezoid">
          <a:avLst>
            <a:gd name="adj" fmla="val 101724"/>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endParaRPr lang="en-US" sz="2800" kern="1200" dirty="0" smtClean="0">
            <a:solidFill>
              <a:schemeClr val="bg1"/>
            </a:solidFill>
          </a:endParaRPr>
        </a:p>
        <a:p>
          <a:pPr lvl="0" algn="ctr" defTabSz="1244600">
            <a:lnSpc>
              <a:spcPct val="90000"/>
            </a:lnSpc>
            <a:spcBef>
              <a:spcPct val="0"/>
            </a:spcBef>
            <a:spcAft>
              <a:spcPct val="35000"/>
            </a:spcAft>
          </a:pPr>
          <a:r>
            <a:rPr lang="en-US" sz="2800" kern="1200" dirty="0" smtClean="0">
              <a:solidFill>
                <a:schemeClr val="bg1"/>
              </a:solidFill>
            </a:rPr>
            <a:t>Level III: </a:t>
          </a:r>
        </a:p>
        <a:p>
          <a:pPr lvl="0" algn="ctr" defTabSz="1244600">
            <a:lnSpc>
              <a:spcPct val="90000"/>
            </a:lnSpc>
            <a:spcBef>
              <a:spcPct val="0"/>
            </a:spcBef>
            <a:spcAft>
              <a:spcPct val="35000"/>
            </a:spcAft>
          </a:pPr>
          <a:r>
            <a:rPr lang="en-US" sz="2800" kern="1200" dirty="0" smtClean="0">
              <a:solidFill>
                <a:schemeClr val="bg1"/>
              </a:solidFill>
            </a:rPr>
            <a:t>MDDCs</a:t>
          </a:r>
          <a:endParaRPr lang="en-US" sz="2800" kern="1200" dirty="0">
            <a:solidFill>
              <a:schemeClr val="bg1"/>
            </a:solidFill>
          </a:endParaRPr>
        </a:p>
      </dsp:txBody>
      <dsp:txXfrm>
        <a:off x="2832314" y="0"/>
        <a:ext cx="2832314" cy="1392154"/>
      </dsp:txXfrm>
    </dsp:sp>
    <dsp:sp modelId="{B2152F72-4CEE-4A47-A4B0-821E4B9ACA75}">
      <dsp:nvSpPr>
        <dsp:cNvPr id="0" name=""/>
        <dsp:cNvSpPr/>
      </dsp:nvSpPr>
      <dsp:spPr>
        <a:xfrm>
          <a:off x="1416157" y="1392154"/>
          <a:ext cx="5664629" cy="1392154"/>
        </a:xfrm>
        <a:prstGeom prst="trapezoid">
          <a:avLst>
            <a:gd name="adj" fmla="val 101724"/>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Level-II: DDCs</a:t>
          </a:r>
          <a:endParaRPr lang="en-US" sz="2800" kern="1200" dirty="0">
            <a:solidFill>
              <a:schemeClr val="bg1"/>
            </a:solidFill>
          </a:endParaRPr>
        </a:p>
      </dsp:txBody>
      <dsp:txXfrm>
        <a:off x="2407467" y="1392154"/>
        <a:ext cx="3682009" cy="1392154"/>
      </dsp:txXfrm>
    </dsp:sp>
    <dsp:sp modelId="{74690326-1260-4494-A57E-7C988ACF4D0C}">
      <dsp:nvSpPr>
        <dsp:cNvPr id="0" name=""/>
        <dsp:cNvSpPr/>
      </dsp:nvSpPr>
      <dsp:spPr>
        <a:xfrm>
          <a:off x="0" y="2784309"/>
          <a:ext cx="8496943" cy="1392154"/>
        </a:xfrm>
        <a:prstGeom prst="trapezoid">
          <a:avLst>
            <a:gd name="adj" fmla="val 101724"/>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bg1"/>
              </a:solidFill>
            </a:rPr>
            <a:t>Level-I: Primary Services-Referral</a:t>
          </a:r>
          <a:endParaRPr lang="en-US" sz="2800" kern="1200" dirty="0">
            <a:solidFill>
              <a:schemeClr val="bg1"/>
            </a:solidFill>
          </a:endParaRPr>
        </a:p>
      </dsp:txBody>
      <dsp:txXfrm>
        <a:off x="1486965" y="2784309"/>
        <a:ext cx="5523013" cy="139215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74963" y="228600"/>
            <a:ext cx="6269037" cy="838200"/>
          </a:xfrm>
          <a:prstGeom prst="rect">
            <a:avLst/>
          </a:prstGeom>
        </p:spPr>
        <p:txBody>
          <a:bodyPr/>
          <a:lstStyle/>
          <a:p>
            <a:r>
              <a:rPr lang="en-US" smtClean="0"/>
              <a:t>Click to edit Master title style</a:t>
            </a:r>
            <a:endParaRPr lang="en-IN"/>
          </a:p>
        </p:txBody>
      </p:sp>
      <p:sp>
        <p:nvSpPr>
          <p:cNvPr id="3" name="Content Placeholder 2"/>
          <p:cNvSpPr>
            <a:spLocks noGrp="1"/>
          </p:cNvSpPr>
          <p:nvPr>
            <p:ph idx="1"/>
          </p:nvPr>
        </p:nvSpPr>
        <p:spPr>
          <a:xfrm>
            <a:off x="0" y="1143000"/>
            <a:ext cx="9144000" cy="32766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Tree>
    <p:extLst>
      <p:ext uri="{BB962C8B-B14F-4D97-AF65-F5344CB8AC3E}">
        <p14:creationId xmlns:p14="http://schemas.microsoft.com/office/powerpoint/2010/main" val="364671803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74963" y="228600"/>
            <a:ext cx="6269037" cy="838200"/>
          </a:xfrm>
          <a:prstGeom prst="rect">
            <a:avLst/>
          </a:prstGeom>
        </p:spPr>
        <p:txBody>
          <a:bodyPr/>
          <a:lstStyle/>
          <a:p>
            <a:r>
              <a:rPr lang="en-US" dirty="0" smtClean="0"/>
              <a:t>Click to edit Master title style</a:t>
            </a:r>
            <a:endParaRPr lang="en-IN" dirty="0"/>
          </a:p>
        </p:txBody>
      </p:sp>
    </p:spTree>
    <p:extLst>
      <p:ext uri="{BB962C8B-B14F-4D97-AF65-F5344CB8AC3E}">
        <p14:creationId xmlns:p14="http://schemas.microsoft.com/office/powerpoint/2010/main" val="352328761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87159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fontAlgn="base">
              <a:spcBef>
                <a:spcPct val="0"/>
              </a:spcBef>
              <a:spcAft>
                <a:spcPct val="0"/>
              </a:spcAft>
            </a:pPr>
            <a:endParaRPr lang="en-US" altLang="en-US">
              <a:latin typeface="Times New Roman" pitchFamily="18" charset="0"/>
              <a:cs typeface="Arial" pitchFamily="34" charset="0"/>
            </a:endParaRPr>
          </a:p>
        </p:txBody>
      </p:sp>
      <p:sp>
        <p:nvSpPr>
          <p:cNvPr id="4" name="Slide Number Placeholder 3"/>
          <p:cNvSpPr>
            <a:spLocks noGrp="1"/>
          </p:cNvSpPr>
          <p:nvPr>
            <p:ph type="sldNum" sz="quarter" idx="11"/>
          </p:nvPr>
        </p:nvSpPr>
        <p:spPr/>
        <p:txBody>
          <a:bodyPr/>
          <a:lstStyle/>
          <a:p>
            <a:pPr fontAlgn="base">
              <a:spcBef>
                <a:spcPct val="0"/>
              </a:spcBef>
              <a:spcAft>
                <a:spcPct val="0"/>
              </a:spcAft>
            </a:pPr>
            <a:fld id="{ACE546AE-1404-4B2B-90EC-B563F5F5DFD2}" type="slidenum">
              <a:rPr lang="en-US" altLang="en-US" smtClean="0">
                <a:latin typeface="Times New Roman" pitchFamily="18" charset="0"/>
                <a:cs typeface="Arial" pitchFamily="34" charset="0"/>
              </a:rPr>
              <a:pPr fontAlgn="base">
                <a:spcBef>
                  <a:spcPct val="0"/>
                </a:spcBef>
                <a:spcAft>
                  <a:spcPct val="0"/>
                </a:spcAft>
              </a:pPr>
              <a:t>‹#›</a:t>
            </a:fld>
            <a:endParaRPr lang="en-US" altLang="en-US">
              <a:latin typeface="Times New Roman" pitchFamily="18" charset="0"/>
              <a:cs typeface="Arial" pitchFamily="34" charset="0"/>
            </a:endParaRPr>
          </a:p>
        </p:txBody>
      </p:sp>
    </p:spTree>
    <p:extLst>
      <p:ext uri="{BB962C8B-B14F-4D97-AF65-F5344CB8AC3E}">
        <p14:creationId xmlns:p14="http://schemas.microsoft.com/office/powerpoint/2010/main" val="219787798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AC Banner"/>
          <p:cNvSpPr>
            <a:spLocks noChangeArrowheads="1"/>
          </p:cNvSpPr>
          <p:nvPr/>
        </p:nvSpPr>
        <p:spPr bwMode="auto">
          <a:xfrm>
            <a:off x="0" y="0"/>
            <a:ext cx="9144000" cy="1066800"/>
          </a:xfrm>
          <a:prstGeom prst="rect">
            <a:avLst/>
          </a:prstGeom>
          <a:solidFill>
            <a:srgbClr val="009900"/>
          </a:solidFill>
          <a:ln w="12700">
            <a:solidFill>
              <a:srgbClr val="009900"/>
            </a:solidFill>
            <a:miter lim="800000"/>
            <a:headEnd/>
            <a:tailEnd/>
          </a:ln>
          <a:effectLst/>
        </p:spPr>
        <p:txBody>
          <a:bodyPr wrap="none" anchor="ct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fontAlgn="base">
              <a:lnSpc>
                <a:spcPct val="80000"/>
              </a:lnSpc>
              <a:spcBef>
                <a:spcPct val="0"/>
              </a:spcBef>
              <a:spcAft>
                <a:spcPct val="0"/>
              </a:spcAft>
            </a:pPr>
            <a:endParaRPr lang="en-US" altLang="en-US" sz="3200" b="1">
              <a:solidFill>
                <a:srgbClr val="F8F8F8"/>
              </a:solidFill>
            </a:endParaRPr>
          </a:p>
        </p:txBody>
      </p:sp>
      <p:sp>
        <p:nvSpPr>
          <p:cNvPr id="68613" name="Rectangle 5"/>
          <p:cNvSpPr>
            <a:spLocks noChangeArrowheads="1"/>
          </p:cNvSpPr>
          <p:nvPr/>
        </p:nvSpPr>
        <p:spPr bwMode="auto">
          <a:xfrm>
            <a:off x="3810000" y="3154363"/>
            <a:ext cx="9144000" cy="366712"/>
          </a:xfrm>
          <a:prstGeom prst="rect">
            <a:avLst/>
          </a:prstGeom>
          <a:noFill/>
          <a:ln w="9525">
            <a:noFill/>
            <a:miter lim="800000"/>
            <a:headEnd type="none" w="sm" len="sm"/>
            <a:tailEnd type="none" w="sm" len="sm"/>
          </a:ln>
          <a:effec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endParaRPr lang="en-IN" altLang="en-US" sz="1800">
              <a:solidFill>
                <a:srgbClr val="000000"/>
              </a:solidFill>
            </a:endParaRPr>
          </a:p>
        </p:txBody>
      </p:sp>
      <p:sp>
        <p:nvSpPr>
          <p:cNvPr id="7" name="Date Placeholder 6"/>
          <p:cNvSpPr>
            <a:spLocks noGrp="1"/>
          </p:cNvSpPr>
          <p:nvPr>
            <p:ph type="dt" sz="half" idx="2"/>
          </p:nvPr>
        </p:nvSpPr>
        <p:spPr>
          <a:xfrm>
            <a:off x="0" y="6629400"/>
            <a:ext cx="2133600" cy="212725"/>
          </a:xfrm>
          <a:prstGeom prst="rect">
            <a:avLst/>
          </a:prstGeom>
        </p:spPr>
        <p:txBody>
          <a:bodyPr vert="horz" wrap="square" lIns="91440" tIns="45720" rIns="91440" bIns="45720" numCol="1" anchor="ctr" anchorCtr="0" compatLnSpc="1">
            <a:prstTxWarp prst="textNoShape">
              <a:avLst/>
            </a:prstTxWarp>
          </a:bodyPr>
          <a:lstStyle>
            <a:lvl1pPr>
              <a:defRPr sz="800">
                <a:solidFill>
                  <a:srgbClr val="898989"/>
                </a:solidFill>
              </a:defRPr>
            </a:lvl1pPr>
          </a:lstStyle>
          <a:p>
            <a:pPr fontAlgn="base">
              <a:spcBef>
                <a:spcPct val="0"/>
              </a:spcBef>
              <a:spcAft>
                <a:spcPct val="0"/>
              </a:spcAft>
            </a:pPr>
            <a:endParaRPr lang="en-US" altLang="en-US">
              <a:latin typeface="Times New Roman" pitchFamily="18" charset="0"/>
              <a:cs typeface="Arial" pitchFamily="34" charset="0"/>
            </a:endParaRPr>
          </a:p>
        </p:txBody>
      </p:sp>
      <p:sp>
        <p:nvSpPr>
          <p:cNvPr id="8" name="Slide Number Placeholder 7"/>
          <p:cNvSpPr>
            <a:spLocks noGrp="1"/>
          </p:cNvSpPr>
          <p:nvPr>
            <p:ph type="sldNum" sz="quarter" idx="4"/>
          </p:nvPr>
        </p:nvSpPr>
        <p:spPr>
          <a:xfrm>
            <a:off x="7010400" y="656907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ACE546AE-1404-4B2B-90EC-B563F5F5DFD2}" type="slidenum">
              <a:rPr lang="en-US" altLang="en-US">
                <a:latin typeface="Times New Roman" pitchFamily="18" charset="0"/>
                <a:cs typeface="Arial" pitchFamily="34" charset="0"/>
              </a:rPr>
              <a:pPr fontAlgn="base">
                <a:spcBef>
                  <a:spcPct val="0"/>
                </a:spcBef>
                <a:spcAft>
                  <a:spcPct val="0"/>
                </a:spcAft>
              </a:pPr>
              <a:t>‹#›</a:t>
            </a:fld>
            <a:endParaRPr lang="en-US" altLang="en-US">
              <a:latin typeface="Times New Roman" pitchFamily="18" charset="0"/>
              <a:cs typeface="Arial" pitchFamily="34" charset="0"/>
            </a:endParaRPr>
          </a:p>
        </p:txBody>
      </p:sp>
      <p:pic>
        <p:nvPicPr>
          <p:cNvPr id="9" name="Picture 8"/>
          <p:cNvPicPr/>
          <p:nvPr userDrawn="1"/>
        </p:nvPicPr>
        <p:blipFill>
          <a:blip r:embed="rId6"/>
          <a:stretch>
            <a:fillRect/>
          </a:stretch>
        </p:blipFill>
        <p:spPr>
          <a:xfrm>
            <a:off x="7956376" y="0"/>
            <a:ext cx="1187624" cy="1066800"/>
          </a:xfrm>
          <a:prstGeom prst="rect">
            <a:avLst/>
          </a:prstGeom>
        </p:spPr>
      </p:pic>
    </p:spTree>
    <p:extLst>
      <p:ext uri="{BB962C8B-B14F-4D97-AF65-F5344CB8AC3E}">
        <p14:creationId xmlns:p14="http://schemas.microsoft.com/office/powerpoint/2010/main" val="573573493"/>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66" r:id="rId4"/>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3200" b="1">
          <a:solidFill>
            <a:schemeClr val="bg1"/>
          </a:solidFill>
          <a:latin typeface="Times New Roman" pitchFamily="18" charset="0"/>
          <a:ea typeface="+mj-ea"/>
          <a:cs typeface="+mj-cs"/>
        </a:defRPr>
      </a:lvl1pPr>
      <a:lvl2pPr algn="l" rtl="0" eaLnBrk="0" fontAlgn="base" hangingPunct="0">
        <a:spcBef>
          <a:spcPct val="0"/>
        </a:spcBef>
        <a:spcAft>
          <a:spcPct val="0"/>
        </a:spcAft>
        <a:defRPr sz="3200" b="1">
          <a:solidFill>
            <a:schemeClr val="bg1"/>
          </a:solidFill>
          <a:latin typeface="Times New Roman" pitchFamily="18" charset="0"/>
        </a:defRPr>
      </a:lvl2pPr>
      <a:lvl3pPr algn="l" rtl="0" eaLnBrk="0" fontAlgn="base" hangingPunct="0">
        <a:spcBef>
          <a:spcPct val="0"/>
        </a:spcBef>
        <a:spcAft>
          <a:spcPct val="0"/>
        </a:spcAft>
        <a:defRPr sz="3200" b="1">
          <a:solidFill>
            <a:schemeClr val="bg1"/>
          </a:solidFill>
          <a:latin typeface="Times New Roman" pitchFamily="18" charset="0"/>
        </a:defRPr>
      </a:lvl3pPr>
      <a:lvl4pPr algn="l" rtl="0" eaLnBrk="0" fontAlgn="base" hangingPunct="0">
        <a:spcBef>
          <a:spcPct val="0"/>
        </a:spcBef>
        <a:spcAft>
          <a:spcPct val="0"/>
        </a:spcAft>
        <a:defRPr sz="3200" b="1">
          <a:solidFill>
            <a:schemeClr val="bg1"/>
          </a:solidFill>
          <a:latin typeface="Times New Roman" pitchFamily="18" charset="0"/>
        </a:defRPr>
      </a:lvl4pPr>
      <a:lvl5pPr algn="l" rtl="0" eaLnBrk="0" fontAlgn="base" hangingPunct="0">
        <a:spcBef>
          <a:spcPct val="0"/>
        </a:spcBef>
        <a:spcAft>
          <a:spcPct val="0"/>
        </a:spcAft>
        <a:defRPr sz="3200" b="1">
          <a:solidFill>
            <a:schemeClr val="bg1"/>
          </a:solidFill>
          <a:latin typeface="Times New Roman" pitchFamily="18" charset="0"/>
        </a:defRPr>
      </a:lvl5pPr>
      <a:lvl6pPr marL="457200" algn="l" rtl="0" eaLnBrk="0" fontAlgn="base" hangingPunct="0">
        <a:spcBef>
          <a:spcPct val="0"/>
        </a:spcBef>
        <a:spcAft>
          <a:spcPct val="0"/>
        </a:spcAft>
        <a:defRPr sz="3200" b="1">
          <a:solidFill>
            <a:schemeClr val="bg1"/>
          </a:solidFill>
          <a:latin typeface="Arial" charset="0"/>
        </a:defRPr>
      </a:lvl6pPr>
      <a:lvl7pPr marL="914400" algn="l" rtl="0" eaLnBrk="0" fontAlgn="base" hangingPunct="0">
        <a:spcBef>
          <a:spcPct val="0"/>
        </a:spcBef>
        <a:spcAft>
          <a:spcPct val="0"/>
        </a:spcAft>
        <a:defRPr sz="3200" b="1">
          <a:solidFill>
            <a:schemeClr val="bg1"/>
          </a:solidFill>
          <a:latin typeface="Arial" charset="0"/>
        </a:defRPr>
      </a:lvl7pPr>
      <a:lvl8pPr marL="1371600" algn="l" rtl="0" eaLnBrk="0" fontAlgn="base" hangingPunct="0">
        <a:spcBef>
          <a:spcPct val="0"/>
        </a:spcBef>
        <a:spcAft>
          <a:spcPct val="0"/>
        </a:spcAft>
        <a:defRPr sz="3200" b="1">
          <a:solidFill>
            <a:schemeClr val="bg1"/>
          </a:solidFill>
          <a:latin typeface="Arial" charset="0"/>
        </a:defRPr>
      </a:lvl8pPr>
      <a:lvl9pPr marL="1828800" algn="l" rtl="0" eaLnBrk="0" fontAlgn="base" hangingPunct="0">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3.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304800" y="-171400"/>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ctr" eaLnBrk="1" fontAlgn="base" hangingPunct="1">
              <a:spcBef>
                <a:spcPct val="0"/>
              </a:spcBef>
              <a:spcAft>
                <a:spcPct val="0"/>
              </a:spcAft>
            </a:pPr>
            <a:r>
              <a:rPr lang="en-GB" altLang="en-US" sz="4000" b="1" dirty="0" smtClean="0">
                <a:solidFill>
                  <a:srgbClr val="000000"/>
                </a:solidFill>
              </a:rPr>
              <a:t> </a:t>
            </a:r>
            <a:r>
              <a:rPr lang="en-US" altLang="en-US" sz="3200" b="1" dirty="0" smtClean="0">
                <a:solidFill>
                  <a:srgbClr val="FFFFFF"/>
                </a:solidFill>
                <a:latin typeface="Calisto MT" pitchFamily="18" charset="0"/>
              </a:rPr>
              <a:t>Department of Health &amp; Family Welfare Punjab</a:t>
            </a:r>
            <a:endParaRPr lang="en-GB" altLang="en-US" sz="3200" b="1" dirty="0">
              <a:solidFill>
                <a:srgbClr val="FFFFFF"/>
              </a:solidFill>
              <a:latin typeface="Calisto MT" pitchFamily="18" charset="0"/>
            </a:endParaRPr>
          </a:p>
        </p:txBody>
      </p:sp>
      <p:sp>
        <p:nvSpPr>
          <p:cNvPr id="6" name="Rectangle 5"/>
          <p:cNvSpPr/>
          <p:nvPr/>
        </p:nvSpPr>
        <p:spPr>
          <a:xfrm>
            <a:off x="914401" y="2420888"/>
            <a:ext cx="7618039" cy="1323439"/>
          </a:xfrm>
          <a:prstGeom prst="rect">
            <a:avLst/>
          </a:prstGeom>
          <a:noFill/>
        </p:spPr>
        <p:txBody>
          <a:bodyPr wrap="square" lIns="91440" tIns="45720" rIns="91440" bIns="45720">
            <a:spAutoFit/>
          </a:bodyPr>
          <a:lstStyle/>
          <a:p>
            <a:pPr algn="ctr"/>
            <a:r>
              <a:rPr lang="en-US" sz="4000" b="1" dirty="0">
                <a:ln w="1905"/>
                <a:effectLst>
                  <a:outerShdw blurRad="38100" dist="38100" dir="2700000" algn="tl">
                    <a:srgbClr val="000000">
                      <a:alpha val="43137"/>
                    </a:srgbClr>
                  </a:outerShdw>
                </a:effectLst>
                <a:latin typeface="Calisto MT" panose="02040603050505030304" pitchFamily="18" charset="0"/>
              </a:rPr>
              <a:t>Cancer </a:t>
            </a:r>
            <a:r>
              <a:rPr lang="en-US" sz="4000" b="1" dirty="0" smtClean="0">
                <a:ln w="1905"/>
                <a:effectLst>
                  <a:outerShdw blurRad="38100" dist="38100" dir="2700000" algn="tl">
                    <a:srgbClr val="000000">
                      <a:alpha val="43137"/>
                    </a:srgbClr>
                  </a:outerShdw>
                </a:effectLst>
                <a:latin typeface="Calisto MT" panose="02040603050505030304" pitchFamily="18" charset="0"/>
              </a:rPr>
              <a:t>and Drug De-Addiction Initiatives</a:t>
            </a:r>
            <a:endParaRPr lang="en-IN" sz="4000" b="1" dirty="0">
              <a:ln w="1905"/>
              <a:effectLst>
                <a:outerShdw blurRad="38100" dist="38100" dir="2700000" algn="tl">
                  <a:srgbClr val="000000">
                    <a:alpha val="43137"/>
                  </a:srgbClr>
                </a:outerShdw>
              </a:effectLst>
              <a:latin typeface="Calisto MT" panose="02040603050505030304" pitchFamily="18" charset="0"/>
            </a:endParaRPr>
          </a:p>
        </p:txBody>
      </p:sp>
      <p:sp>
        <p:nvSpPr>
          <p:cNvPr id="7" name="Subtitle 2"/>
          <p:cNvSpPr txBox="1">
            <a:spLocks/>
          </p:cNvSpPr>
          <p:nvPr/>
        </p:nvSpPr>
        <p:spPr>
          <a:xfrm>
            <a:off x="3707616" y="4811484"/>
            <a:ext cx="5193907" cy="1567543"/>
          </a:xfrm>
          <a:prstGeom prst="rect">
            <a:avLst/>
          </a:prstGeom>
        </p:spPr>
        <p:txBody>
          <a:bodyPr>
            <a:no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marL="0" indent="0" algn="r">
              <a:buNone/>
            </a:pPr>
            <a:r>
              <a:rPr lang="en-US" sz="2200" b="1" kern="0" dirty="0" err="1" smtClean="0">
                <a:latin typeface="Calisto MT" panose="02040603050505030304" pitchFamily="18" charset="0"/>
              </a:rPr>
              <a:t>Hussan</a:t>
            </a:r>
            <a:r>
              <a:rPr lang="en-US" sz="2200" b="1" kern="0" dirty="0" smtClean="0">
                <a:latin typeface="Calisto MT" panose="02040603050505030304" pitchFamily="18" charset="0"/>
              </a:rPr>
              <a:t> Lal</a:t>
            </a:r>
            <a:r>
              <a:rPr lang="en-US" sz="2000" b="1" kern="0" dirty="0" smtClean="0">
                <a:latin typeface="Calisto MT" panose="02040603050505030304" pitchFamily="18" charset="0"/>
              </a:rPr>
              <a:t>, IAS</a:t>
            </a:r>
          </a:p>
          <a:p>
            <a:pPr marL="0" indent="0" algn="r">
              <a:buNone/>
            </a:pPr>
            <a:r>
              <a:rPr lang="en-US" sz="2000" kern="0" dirty="0" smtClean="0">
                <a:latin typeface="Calisto MT" panose="02040603050505030304" pitchFamily="18" charset="0"/>
              </a:rPr>
              <a:t>Secretary Health &amp; </a:t>
            </a:r>
          </a:p>
          <a:p>
            <a:pPr marL="0" indent="0" algn="r">
              <a:buNone/>
            </a:pPr>
            <a:r>
              <a:rPr lang="en-US" sz="2000" kern="0" dirty="0" smtClean="0">
                <a:latin typeface="Calisto MT" panose="02040603050505030304" pitchFamily="18" charset="0"/>
              </a:rPr>
              <a:t>Mission Director- NHM</a:t>
            </a:r>
          </a:p>
          <a:p>
            <a:pPr marL="0" indent="0" algn="r">
              <a:buNone/>
            </a:pPr>
            <a:r>
              <a:rPr lang="en-US" sz="2000" kern="0" dirty="0" smtClean="0">
                <a:latin typeface="Calisto MT" panose="02040603050505030304" pitchFamily="18" charset="0"/>
              </a:rPr>
              <a:t>Department of Health &amp; Family Welfare</a:t>
            </a:r>
          </a:p>
          <a:p>
            <a:pPr marL="0" indent="0" algn="r">
              <a:buNone/>
            </a:pPr>
            <a:r>
              <a:rPr lang="en-US" sz="2000" kern="0" dirty="0" smtClean="0">
                <a:latin typeface="Calisto MT" panose="02040603050505030304" pitchFamily="18" charset="0"/>
              </a:rPr>
              <a:t>Government of Punjab</a:t>
            </a:r>
          </a:p>
          <a:p>
            <a:pPr algn="ctr"/>
            <a:endParaRPr lang="en-IN" sz="2000" b="1" kern="0" dirty="0">
              <a:latin typeface="Calisto MT" panose="02040603050505030304" pitchFamily="18" charset="0"/>
            </a:endParaRPr>
          </a:p>
        </p:txBody>
      </p:sp>
    </p:spTree>
    <p:extLst>
      <p:ext uri="{BB962C8B-B14F-4D97-AF65-F5344CB8AC3E}">
        <p14:creationId xmlns:p14="http://schemas.microsoft.com/office/powerpoint/2010/main" val="2248379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10</a:t>
            </a:fld>
            <a:endParaRPr lang="en-US" altLang="en-US" sz="1200">
              <a:solidFill>
                <a:srgbClr val="000000"/>
              </a:solidFill>
              <a:latin typeface="Constantia" pitchFamily="18" charset="0"/>
            </a:endParaRPr>
          </a:p>
        </p:txBody>
      </p:sp>
      <p:sp>
        <p:nvSpPr>
          <p:cNvPr id="5" name="TextBox 4"/>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ORIENTATION WORKSHOP </a:t>
            </a:r>
            <a:endParaRPr lang="en-GB" altLang="en-US" sz="3000" b="1" dirty="0">
              <a:solidFill>
                <a:srgbClr val="FFFFFF"/>
              </a:solidFill>
              <a:cs typeface="Times New Roman" panose="02020603050405020304" pitchFamily="18" charset="0"/>
            </a:endParaRPr>
          </a:p>
        </p:txBody>
      </p:sp>
      <p:sp>
        <p:nvSpPr>
          <p:cNvPr id="6" name="Content Placeholder 2"/>
          <p:cNvSpPr txBox="1">
            <a:spLocks/>
          </p:cNvSpPr>
          <p:nvPr/>
        </p:nvSpPr>
        <p:spPr>
          <a:xfrm>
            <a:off x="107504" y="1196752"/>
            <a:ext cx="8911083" cy="1512168"/>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IN" sz="2200" kern="0" dirty="0" smtClean="0">
                <a:latin typeface="Calisto MT" panose="02040603050505030304" pitchFamily="18" charset="0"/>
              </a:rPr>
              <a:t>Orientation workshops held by the SHSRC, Punjab in 19 districts. </a:t>
            </a:r>
          </a:p>
          <a:p>
            <a:pPr algn="just"/>
            <a:r>
              <a:rPr lang="en-IN" sz="2200" kern="0" dirty="0" smtClean="0">
                <a:latin typeface="Calisto MT" panose="02040603050505030304" pitchFamily="18" charset="0"/>
              </a:rPr>
              <a:t>Experience showed that orientation workshops acted as very good vehicle for orientation of the officers and the field workers, sensitization of the workforce and also helped in testing of proforma.</a:t>
            </a:r>
            <a:endParaRPr lang="en-IN" sz="2200" kern="0" dirty="0">
              <a:latin typeface="Calisto MT" panose="02040603050505030304" pitchFamily="18"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96952"/>
            <a:ext cx="8660747" cy="298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3500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11</a:t>
            </a:fld>
            <a:endParaRPr lang="en-US" altLang="en-US" sz="1200">
              <a:solidFill>
                <a:srgbClr val="000000"/>
              </a:solidFill>
              <a:latin typeface="Constantia" pitchFamily="18" charset="0"/>
            </a:endParaRPr>
          </a:p>
        </p:txBody>
      </p:sp>
      <p:sp>
        <p:nvSpPr>
          <p:cNvPr id="5" name="TextBox 4"/>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CAMPAIGN MATERIAL </a:t>
            </a:r>
            <a:endParaRPr lang="en-GB" altLang="en-US" sz="3000" b="1" dirty="0">
              <a:solidFill>
                <a:srgbClr val="FFFFFF"/>
              </a:solidFill>
              <a:cs typeface="Times New Roman" panose="02020603050405020304" pitchFamily="18" charset="0"/>
            </a:endParaRPr>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5"/>
            <a:ext cx="1728192" cy="2383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 y="3763366"/>
            <a:ext cx="2195736" cy="2912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4841049"/>
            <a:ext cx="4464496" cy="159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241" y="3926916"/>
            <a:ext cx="1992247" cy="2748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63552" y="1210556"/>
            <a:ext cx="1809624" cy="2552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2011" y="1412776"/>
            <a:ext cx="2232456" cy="320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970" y="1412775"/>
            <a:ext cx="2206588" cy="320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95559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12</a:t>
            </a:fld>
            <a:endParaRPr lang="en-US" altLang="en-US" sz="1200">
              <a:solidFill>
                <a:srgbClr val="000000"/>
              </a:solidFill>
              <a:latin typeface="Constantia" pitchFamily="18" charset="0"/>
            </a:endParaRPr>
          </a:p>
        </p:txBody>
      </p:sp>
      <p:sp>
        <p:nvSpPr>
          <p:cNvPr id="5" name="TextBox 4"/>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TRAININGS </a:t>
            </a:r>
            <a:endParaRPr lang="en-GB" altLang="en-US" sz="3000" b="1" dirty="0">
              <a:solidFill>
                <a:srgbClr val="FFFFFF"/>
              </a:solidFill>
              <a:cs typeface="Times New Roman" panose="02020603050405020304" pitchFamily="18" charset="0"/>
            </a:endParaRPr>
          </a:p>
        </p:txBody>
      </p:sp>
      <p:graphicFrame>
        <p:nvGraphicFramePr>
          <p:cNvPr id="16" name="Diagram 15"/>
          <p:cNvGraphicFramePr/>
          <p:nvPr>
            <p:extLst>
              <p:ext uri="{D42A27DB-BD31-4B8C-83A1-F6EECF244321}">
                <p14:modId xmlns:p14="http://schemas.microsoft.com/office/powerpoint/2010/main" val="2793626754"/>
              </p:ext>
            </p:extLst>
          </p:nvPr>
        </p:nvGraphicFramePr>
        <p:xfrm>
          <a:off x="251520" y="1052736"/>
          <a:ext cx="8496944"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21545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13</a:t>
            </a:fld>
            <a:endParaRPr lang="en-US" altLang="en-US" sz="1200">
              <a:solidFill>
                <a:srgbClr val="000000"/>
              </a:solidFill>
              <a:latin typeface="Constantia" pitchFamily="18" charset="0"/>
            </a:endParaRPr>
          </a:p>
        </p:txBody>
      </p:sp>
      <p:sp>
        <p:nvSpPr>
          <p:cNvPr id="5" name="TextBox 4"/>
          <p:cNvSpPr txBox="1">
            <a:spLocks noChangeArrowheads="1"/>
          </p:cNvSpPr>
          <p:nvPr/>
        </p:nvSpPr>
        <p:spPr bwMode="auto">
          <a:xfrm>
            <a:off x="107504" y="44624"/>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Information, Education &amp; Communication (IEC)</a:t>
            </a:r>
            <a:endParaRPr lang="en-GB" altLang="en-US" sz="3000" b="1" dirty="0">
              <a:solidFill>
                <a:srgbClr val="FFFFFF"/>
              </a:solidFill>
              <a:cs typeface="Times New Roman" panose="02020603050405020304" pitchFamily="18" charset="0"/>
            </a:endParaRPr>
          </a:p>
        </p:txBody>
      </p:sp>
      <p:sp>
        <p:nvSpPr>
          <p:cNvPr id="6" name="Content Placeholder 2"/>
          <p:cNvSpPr txBox="1">
            <a:spLocks/>
          </p:cNvSpPr>
          <p:nvPr/>
        </p:nvSpPr>
        <p:spPr>
          <a:xfrm>
            <a:off x="107504" y="1196753"/>
            <a:ext cx="8785671" cy="4032448"/>
          </a:xfrm>
          <a:prstGeom prst="rect">
            <a:avLst/>
          </a:prstGeom>
        </p:spPr>
        <p:txBody>
          <a:bodyPr>
            <a:no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000"/>
              </a:spcAft>
            </a:pPr>
            <a:r>
              <a:rPr lang="en-IN" sz="2200" b="1" kern="0" dirty="0">
                <a:latin typeface="Calisto MT" panose="02040603050505030304" pitchFamily="18" charset="0"/>
              </a:rPr>
              <a:t>Press Conferences</a:t>
            </a:r>
            <a:r>
              <a:rPr lang="en-IN" sz="2200" kern="0" dirty="0">
                <a:latin typeface="Calisto MT" panose="02040603050505030304" pitchFamily="18" charset="0"/>
              </a:rPr>
              <a:t>: Press conferences held by the Chief Minister, the Health Minister and various health administrators. Widely covered in the media and acted as a strong medium of information.</a:t>
            </a:r>
          </a:p>
          <a:p>
            <a:pPr algn="just">
              <a:spcBef>
                <a:spcPts val="0"/>
              </a:spcBef>
              <a:spcAft>
                <a:spcPts val="1000"/>
              </a:spcAft>
            </a:pPr>
            <a:r>
              <a:rPr lang="en-IN" sz="2200" b="1" kern="0" dirty="0">
                <a:latin typeface="Calisto MT" panose="02040603050505030304" pitchFamily="18" charset="0"/>
              </a:rPr>
              <a:t>Electronic Media</a:t>
            </a:r>
            <a:r>
              <a:rPr lang="en-IN" sz="2200" kern="0" dirty="0">
                <a:latin typeface="Calisto MT" panose="02040603050505030304" pitchFamily="18" charset="0"/>
              </a:rPr>
              <a:t> :All India Radio and various channels carried detailed stories.</a:t>
            </a:r>
          </a:p>
          <a:p>
            <a:pPr algn="just">
              <a:spcBef>
                <a:spcPts val="0"/>
              </a:spcBef>
              <a:spcAft>
                <a:spcPts val="1000"/>
              </a:spcAft>
            </a:pPr>
            <a:r>
              <a:rPr lang="en-IN" sz="2200" b="1" kern="0" dirty="0">
                <a:latin typeface="Calisto MT" panose="02040603050505030304" pitchFamily="18" charset="0"/>
              </a:rPr>
              <a:t>Advertisements</a:t>
            </a:r>
            <a:r>
              <a:rPr lang="en-IN" sz="2200" kern="0" dirty="0">
                <a:latin typeface="Calisto MT" panose="02040603050505030304" pitchFamily="18" charset="0"/>
              </a:rPr>
              <a:t> published by NRHM, Cancer Control Cell, AIDS Control Society Punjab and MAX Hospital</a:t>
            </a:r>
          </a:p>
          <a:p>
            <a:pPr algn="just">
              <a:spcBef>
                <a:spcPts val="0"/>
              </a:spcBef>
              <a:spcAft>
                <a:spcPts val="1000"/>
              </a:spcAft>
            </a:pPr>
            <a:r>
              <a:rPr lang="en-US" sz="2200" b="1" kern="0" dirty="0">
                <a:latin typeface="Calisto MT" panose="02040603050505030304" pitchFamily="18" charset="0"/>
              </a:rPr>
              <a:t>Handout distributed</a:t>
            </a:r>
          </a:p>
          <a:p>
            <a:pPr algn="just">
              <a:spcBef>
                <a:spcPts val="0"/>
              </a:spcBef>
              <a:spcAft>
                <a:spcPts val="1000"/>
              </a:spcAft>
            </a:pPr>
            <a:r>
              <a:rPr lang="en-US" sz="2200" b="1" kern="0" dirty="0">
                <a:latin typeface="Calisto MT" panose="02040603050505030304" pitchFamily="18" charset="0"/>
              </a:rPr>
              <a:t>Slogans</a:t>
            </a:r>
          </a:p>
          <a:p>
            <a:pPr algn="just">
              <a:spcBef>
                <a:spcPts val="0"/>
              </a:spcBef>
              <a:spcAft>
                <a:spcPts val="1000"/>
              </a:spcAft>
            </a:pPr>
            <a:r>
              <a:rPr lang="en-US" sz="2200" b="1" kern="0" dirty="0">
                <a:latin typeface="Calisto MT" panose="02040603050505030304" pitchFamily="18" charset="0"/>
              </a:rPr>
              <a:t>Awareness Posters</a:t>
            </a:r>
            <a:endParaRPr lang="en-IN" sz="2200" b="1" kern="0" dirty="0">
              <a:latin typeface="Calisto MT" panose="02040603050505030304" pitchFamily="18" charset="0"/>
            </a:endParaRPr>
          </a:p>
        </p:txBody>
      </p:sp>
    </p:spTree>
    <p:extLst>
      <p:ext uri="{BB962C8B-B14F-4D97-AF65-F5344CB8AC3E}">
        <p14:creationId xmlns:p14="http://schemas.microsoft.com/office/powerpoint/2010/main" val="1325182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14</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STATE ROLL OUT </a:t>
            </a:r>
            <a:endParaRPr lang="en-GB" altLang="en-US" sz="3000" b="1" dirty="0">
              <a:solidFill>
                <a:srgbClr val="FFFFFF"/>
              </a:solidFill>
              <a:cs typeface="Times New Roman" panose="02020603050405020304" pitchFamily="18" charset="0"/>
            </a:endParaRPr>
          </a:p>
        </p:txBody>
      </p:sp>
      <p:sp>
        <p:nvSpPr>
          <p:cNvPr id="8" name="Content Placeholder 2"/>
          <p:cNvSpPr txBox="1">
            <a:spLocks/>
          </p:cNvSpPr>
          <p:nvPr/>
        </p:nvSpPr>
        <p:spPr>
          <a:xfrm>
            <a:off x="107504" y="1196753"/>
            <a:ext cx="8911083" cy="2232248"/>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200"/>
              </a:spcAft>
            </a:pPr>
            <a:r>
              <a:rPr lang="en-US" sz="2200" kern="0" dirty="0" smtClean="0">
                <a:latin typeface="Calisto MT" panose="02040603050505030304" pitchFamily="18" charset="0"/>
              </a:rPr>
              <a:t>State Wide campaign was launched on 1</a:t>
            </a:r>
            <a:r>
              <a:rPr lang="en-US" sz="2200" kern="0" baseline="30000" dirty="0" smtClean="0">
                <a:latin typeface="Calisto MT" panose="02040603050505030304" pitchFamily="18" charset="0"/>
              </a:rPr>
              <a:t>st</a:t>
            </a:r>
            <a:r>
              <a:rPr lang="en-US" sz="2200" kern="0" dirty="0" smtClean="0">
                <a:latin typeface="Calisto MT" panose="02040603050505030304" pitchFamily="18" charset="0"/>
              </a:rPr>
              <a:t> December, 2012</a:t>
            </a:r>
          </a:p>
          <a:p>
            <a:pPr algn="just">
              <a:spcBef>
                <a:spcPts val="0"/>
              </a:spcBef>
              <a:spcAft>
                <a:spcPts val="1200"/>
              </a:spcAft>
            </a:pPr>
            <a:r>
              <a:rPr lang="en-US" sz="2200" kern="0" dirty="0" smtClean="0">
                <a:latin typeface="Calisto MT" panose="02040603050505030304" pitchFamily="18" charset="0"/>
              </a:rPr>
              <a:t>Inaugurated by Various Community leaders, government functionaries and prominent citizens all over state</a:t>
            </a:r>
          </a:p>
          <a:p>
            <a:pPr algn="just">
              <a:spcBef>
                <a:spcPts val="0"/>
              </a:spcBef>
              <a:spcAft>
                <a:spcPts val="1200"/>
              </a:spcAft>
            </a:pPr>
            <a:r>
              <a:rPr lang="en-US" sz="2200" kern="0" dirty="0" smtClean="0">
                <a:latin typeface="Calisto MT" panose="02040603050505030304" pitchFamily="18" charset="0"/>
              </a:rPr>
              <a:t>Roll out widely reported in various newspapers in English, Hindi and Punjabi languages</a:t>
            </a:r>
            <a:endParaRPr lang="en-IN" sz="2200" kern="0" dirty="0">
              <a:latin typeface="Calisto MT" panose="02040603050505030304" pitchFamily="18" charset="0"/>
            </a:endParaRPr>
          </a:p>
        </p:txBody>
      </p:sp>
    </p:spTree>
    <p:extLst>
      <p:ext uri="{BB962C8B-B14F-4D97-AF65-F5344CB8AC3E}">
        <p14:creationId xmlns:p14="http://schemas.microsoft.com/office/powerpoint/2010/main" val="1003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15</a:t>
            </a:fld>
            <a:endParaRPr lang="en-US" altLang="en-US" sz="1200">
              <a:solidFill>
                <a:srgbClr val="000000"/>
              </a:solidFill>
              <a:latin typeface="Constantia" pitchFamily="18" charset="0"/>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830" y="1340769"/>
            <a:ext cx="4031084" cy="4910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1340769"/>
            <a:ext cx="3816424" cy="493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3781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16</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OUTCOMES </a:t>
            </a:r>
            <a:endParaRPr lang="en-GB" altLang="en-US" sz="3000" b="1" dirty="0">
              <a:solidFill>
                <a:srgbClr val="FFFFFF"/>
              </a:solidFill>
              <a:cs typeface="Times New Roman" panose="02020603050405020304" pitchFamily="18" charset="0"/>
            </a:endParaRPr>
          </a:p>
        </p:txBody>
      </p:sp>
      <p:sp>
        <p:nvSpPr>
          <p:cNvPr id="4" name="Content Placeholder 2"/>
          <p:cNvSpPr txBox="1">
            <a:spLocks/>
          </p:cNvSpPr>
          <p:nvPr/>
        </p:nvSpPr>
        <p:spPr>
          <a:xfrm>
            <a:off x="107504" y="1196752"/>
            <a:ext cx="8911083" cy="4536504"/>
          </a:xfrm>
          <a:prstGeom prst="rect">
            <a:avLst/>
          </a:prstGeom>
        </p:spPr>
        <p:txBody>
          <a:bodyPr>
            <a:no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marL="0" indent="0" algn="just">
              <a:buFontTx/>
              <a:buNone/>
            </a:pPr>
            <a:r>
              <a:rPr lang="en-IN" sz="2200" b="1" kern="0" dirty="0" smtClean="0">
                <a:latin typeface="Calisto MT" panose="02040603050505030304" pitchFamily="18" charset="0"/>
              </a:rPr>
              <a:t>Time Frame</a:t>
            </a:r>
          </a:p>
          <a:p>
            <a:pPr algn="just"/>
            <a:r>
              <a:rPr lang="en-IN" sz="2200" kern="0" dirty="0" smtClean="0">
                <a:latin typeface="Calisto MT" panose="02040603050505030304" pitchFamily="18" charset="0"/>
              </a:rPr>
              <a:t>House to house visits completed in 45 days i.e. Dec 1, 2012 to Jan 14, 2013. </a:t>
            </a:r>
          </a:p>
          <a:p>
            <a:pPr marL="0" indent="0" algn="just">
              <a:buFontTx/>
              <a:buNone/>
            </a:pPr>
            <a:r>
              <a:rPr lang="en-IN" sz="2200" b="1" kern="0" dirty="0" smtClean="0">
                <a:latin typeface="Calisto MT" panose="02040603050505030304" pitchFamily="18" charset="0"/>
              </a:rPr>
              <a:t>Coverage</a:t>
            </a:r>
          </a:p>
          <a:p>
            <a:pPr algn="just">
              <a:spcBef>
                <a:spcPts val="0"/>
              </a:spcBef>
              <a:spcAft>
                <a:spcPts val="1200"/>
              </a:spcAft>
            </a:pPr>
            <a:r>
              <a:rPr lang="en-IN" sz="2200" kern="0" dirty="0" smtClean="0">
                <a:latin typeface="Calisto MT" panose="02040603050505030304" pitchFamily="18" charset="0"/>
              </a:rPr>
              <a:t>51,58,184 households visited</a:t>
            </a:r>
          </a:p>
          <a:p>
            <a:pPr algn="just">
              <a:spcBef>
                <a:spcPts val="0"/>
              </a:spcBef>
              <a:spcAft>
                <a:spcPts val="1200"/>
              </a:spcAft>
            </a:pPr>
            <a:r>
              <a:rPr lang="en-IN" sz="2200" kern="0" dirty="0" smtClean="0">
                <a:latin typeface="Calisto MT" panose="02040603050505030304" pitchFamily="18" charset="0"/>
              </a:rPr>
              <a:t>2,70,67,539 population covered during the campaign </a:t>
            </a:r>
          </a:p>
          <a:p>
            <a:pPr algn="just">
              <a:spcBef>
                <a:spcPts val="0"/>
              </a:spcBef>
              <a:spcAft>
                <a:spcPts val="1200"/>
              </a:spcAft>
            </a:pPr>
            <a:r>
              <a:rPr lang="en-IN" sz="2200" kern="0" dirty="0" smtClean="0">
                <a:latin typeface="Calisto MT" panose="02040603050505030304" pitchFamily="18" charset="0"/>
              </a:rPr>
              <a:t>87,403 suspected cases found suffering from warning signs/ symptoms</a:t>
            </a:r>
          </a:p>
          <a:p>
            <a:pPr algn="just">
              <a:spcBef>
                <a:spcPts val="0"/>
              </a:spcBef>
              <a:spcAft>
                <a:spcPts val="1200"/>
              </a:spcAft>
            </a:pPr>
            <a:r>
              <a:rPr lang="en-IN" sz="2200" kern="0" dirty="0" smtClean="0">
                <a:latin typeface="Calisto MT" panose="02040603050505030304" pitchFamily="18" charset="0"/>
              </a:rPr>
              <a:t>24,659 self-declared cancer cases enlisted</a:t>
            </a:r>
          </a:p>
          <a:p>
            <a:pPr algn="just">
              <a:spcBef>
                <a:spcPts val="0"/>
              </a:spcBef>
              <a:spcAft>
                <a:spcPts val="1200"/>
              </a:spcAft>
            </a:pPr>
            <a:r>
              <a:rPr lang="en-IN" sz="2200" kern="0" dirty="0" smtClean="0">
                <a:latin typeface="Calisto MT" panose="02040603050505030304" pitchFamily="18" charset="0"/>
              </a:rPr>
              <a:t>34,430 deaths in the last five years due to cancer enlisted</a:t>
            </a:r>
          </a:p>
          <a:p>
            <a:pPr algn="just">
              <a:spcBef>
                <a:spcPts val="0"/>
              </a:spcBef>
              <a:spcAft>
                <a:spcPts val="1200"/>
              </a:spcAft>
            </a:pPr>
            <a:r>
              <a:rPr lang="en-IN" sz="2200" kern="0" dirty="0" smtClean="0">
                <a:latin typeface="Calisto MT" panose="02040603050505030304" pitchFamily="18" charset="0"/>
              </a:rPr>
              <a:t>Motivated and Generate Awareness on Cancer among Field Worker and Block Resource Persons</a:t>
            </a:r>
            <a:endParaRPr lang="en-IN" sz="2200" kern="0" dirty="0">
              <a:latin typeface="Calisto MT" panose="02040603050505030304" pitchFamily="18" charset="0"/>
            </a:endParaRPr>
          </a:p>
        </p:txBody>
      </p:sp>
    </p:spTree>
    <p:extLst>
      <p:ext uri="{BB962C8B-B14F-4D97-AF65-F5344CB8AC3E}">
        <p14:creationId xmlns:p14="http://schemas.microsoft.com/office/powerpoint/2010/main" val="3302325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17</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OUTCOME </a:t>
            </a:r>
            <a:endParaRPr lang="en-GB" altLang="en-US" sz="3000" b="1" dirty="0">
              <a:solidFill>
                <a:srgbClr val="FFFFFF"/>
              </a:solidFill>
              <a:cs typeface="Times New Roman" panose="02020603050405020304" pitchFamily="18" charset="0"/>
            </a:endParaRPr>
          </a:p>
        </p:txBody>
      </p:sp>
      <p:graphicFrame>
        <p:nvGraphicFramePr>
          <p:cNvPr id="6" name="Chart 5"/>
          <p:cNvGraphicFramePr>
            <a:graphicFrameLocks/>
          </p:cNvGraphicFramePr>
          <p:nvPr>
            <p:extLst>
              <p:ext uri="{D42A27DB-BD31-4B8C-83A1-F6EECF244321}">
                <p14:modId xmlns:p14="http://schemas.microsoft.com/office/powerpoint/2010/main" val="1736662632"/>
              </p:ext>
            </p:extLst>
          </p:nvPr>
        </p:nvGraphicFramePr>
        <p:xfrm>
          <a:off x="827584" y="1135224"/>
          <a:ext cx="7339970" cy="556465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319230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18</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44624"/>
            <a:ext cx="754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FURTHER ACTIONS BASED ON OUTCOME </a:t>
            </a:r>
            <a:endParaRPr lang="en-GB" altLang="en-US" sz="3000" b="1" dirty="0">
              <a:solidFill>
                <a:srgbClr val="FFFFFF"/>
              </a:solidFill>
              <a:cs typeface="Times New Roman" panose="02020603050405020304" pitchFamily="18" charset="0"/>
            </a:endParaRPr>
          </a:p>
        </p:txBody>
      </p:sp>
      <p:sp>
        <p:nvSpPr>
          <p:cNvPr id="5" name="Content Placeholder 2"/>
          <p:cNvSpPr txBox="1">
            <a:spLocks/>
          </p:cNvSpPr>
          <p:nvPr/>
        </p:nvSpPr>
        <p:spPr>
          <a:xfrm>
            <a:off x="125413" y="1052736"/>
            <a:ext cx="8911083" cy="5196114"/>
          </a:xfrm>
          <a:prstGeom prst="rect">
            <a:avLst/>
          </a:prstGeom>
        </p:spPr>
        <p:txBody>
          <a:bodyPr>
            <a:no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000"/>
              </a:spcAft>
            </a:pPr>
            <a:r>
              <a:rPr lang="en-IN" sz="2100" kern="0" dirty="0" smtClean="0">
                <a:latin typeface="Calisto MT" panose="02040603050505030304" pitchFamily="18" charset="0"/>
              </a:rPr>
              <a:t>Revise the state specific </a:t>
            </a:r>
            <a:r>
              <a:rPr lang="en-IN" sz="2100" kern="0" dirty="0" err="1" smtClean="0">
                <a:latin typeface="Calisto MT" panose="02040603050505030304" pitchFamily="18" charset="0"/>
              </a:rPr>
              <a:t>Mukh</a:t>
            </a:r>
            <a:r>
              <a:rPr lang="en-IN" sz="2100" kern="0" dirty="0" smtClean="0">
                <a:latin typeface="Calisto MT" panose="02040603050505030304" pitchFamily="18" charset="0"/>
              </a:rPr>
              <a:t> </a:t>
            </a:r>
            <a:r>
              <a:rPr lang="en-IN" sz="2100" kern="0" dirty="0" err="1" smtClean="0">
                <a:latin typeface="Calisto MT" panose="02040603050505030304" pitchFamily="18" charset="0"/>
              </a:rPr>
              <a:t>Mantri</a:t>
            </a:r>
            <a:r>
              <a:rPr lang="en-IN" sz="2100" kern="0" dirty="0" smtClean="0">
                <a:latin typeface="Calisto MT" panose="02040603050505030304" pitchFamily="18" charset="0"/>
              </a:rPr>
              <a:t> Punjab Cancer </a:t>
            </a:r>
            <a:r>
              <a:rPr lang="en-IN" sz="2100" kern="0" dirty="0" err="1" smtClean="0">
                <a:latin typeface="Calisto MT" panose="02040603050505030304" pitchFamily="18" charset="0"/>
              </a:rPr>
              <a:t>Rahaat</a:t>
            </a:r>
            <a:r>
              <a:rPr lang="en-IN" sz="2100" kern="0" dirty="0" smtClean="0">
                <a:latin typeface="Calisto MT" panose="02040603050505030304" pitchFamily="18" charset="0"/>
              </a:rPr>
              <a:t> </a:t>
            </a:r>
            <a:r>
              <a:rPr lang="en-IN" sz="2100" kern="0" dirty="0" err="1" smtClean="0">
                <a:latin typeface="Calisto MT" panose="02040603050505030304" pitchFamily="18" charset="0"/>
              </a:rPr>
              <a:t>Kosh</a:t>
            </a:r>
            <a:r>
              <a:rPr lang="en-IN" sz="2100" kern="0" dirty="0" smtClean="0">
                <a:latin typeface="Calisto MT" panose="02040603050505030304" pitchFamily="18" charset="0"/>
              </a:rPr>
              <a:t> Scheme (MMPCRKS) guidelines and procedure</a:t>
            </a:r>
          </a:p>
          <a:p>
            <a:pPr algn="just">
              <a:spcBef>
                <a:spcPts val="0"/>
              </a:spcBef>
              <a:spcAft>
                <a:spcPts val="1000"/>
              </a:spcAft>
            </a:pPr>
            <a:r>
              <a:rPr lang="en-IN" sz="2100" kern="0" dirty="0" smtClean="0">
                <a:latin typeface="Calisto MT" panose="02040603050505030304" pitchFamily="18" charset="0"/>
              </a:rPr>
              <a:t>Simplified the procedure to avail the MMPCRKS benefit </a:t>
            </a:r>
          </a:p>
          <a:p>
            <a:pPr algn="just">
              <a:spcBef>
                <a:spcPts val="0"/>
              </a:spcBef>
              <a:spcAft>
                <a:spcPts val="1000"/>
              </a:spcAft>
            </a:pPr>
            <a:r>
              <a:rPr lang="en-IN" sz="2100" kern="0" dirty="0" smtClean="0">
                <a:latin typeface="Calisto MT" panose="02040603050505030304" pitchFamily="18" charset="0"/>
              </a:rPr>
              <a:t>Provision to provide 118 cancer drugs at cheap rates</a:t>
            </a:r>
          </a:p>
          <a:p>
            <a:pPr algn="just">
              <a:spcBef>
                <a:spcPts val="0"/>
              </a:spcBef>
              <a:spcAft>
                <a:spcPts val="1000"/>
              </a:spcAft>
            </a:pPr>
            <a:r>
              <a:rPr lang="en-IN" sz="2100" kern="0" dirty="0" smtClean="0">
                <a:latin typeface="Calisto MT" panose="02040603050505030304" pitchFamily="18" charset="0"/>
              </a:rPr>
              <a:t>Launched census bases cancer registry programme</a:t>
            </a:r>
          </a:p>
          <a:p>
            <a:pPr algn="just">
              <a:spcBef>
                <a:spcPts val="0"/>
              </a:spcBef>
              <a:spcAft>
                <a:spcPts val="1000"/>
              </a:spcAft>
            </a:pPr>
            <a:r>
              <a:rPr lang="en-IN" sz="2100" kern="0" dirty="0" smtClean="0">
                <a:latin typeface="Calisto MT" panose="02040603050505030304" pitchFamily="18" charset="0"/>
              </a:rPr>
              <a:t>In collaboration with Government of India and Tata Memorial Research Centre, Mumbai, state is going to establish 300 bedded </a:t>
            </a:r>
            <a:r>
              <a:rPr lang="en-IN" sz="2100" kern="0" dirty="0" err="1" smtClean="0">
                <a:latin typeface="Calisto MT" panose="02040603050505030304" pitchFamily="18" charset="0"/>
              </a:rPr>
              <a:t>Homi</a:t>
            </a:r>
            <a:r>
              <a:rPr lang="en-IN" sz="2100" kern="0" dirty="0" smtClean="0">
                <a:latin typeface="Calisto MT" panose="02040603050505030304" pitchFamily="18" charset="0"/>
              </a:rPr>
              <a:t> </a:t>
            </a:r>
            <a:r>
              <a:rPr lang="en-IN" sz="2100" kern="0" dirty="0" err="1" smtClean="0">
                <a:latin typeface="Calisto MT" panose="02040603050505030304" pitchFamily="18" charset="0"/>
              </a:rPr>
              <a:t>bhabha</a:t>
            </a:r>
            <a:r>
              <a:rPr lang="en-IN" sz="2100" kern="0" dirty="0" smtClean="0">
                <a:latin typeface="Calisto MT" panose="02040603050505030304" pitchFamily="18" charset="0"/>
              </a:rPr>
              <a:t> Cancer hospital </a:t>
            </a:r>
          </a:p>
          <a:p>
            <a:pPr algn="just">
              <a:spcBef>
                <a:spcPts val="0"/>
              </a:spcBef>
              <a:spcAft>
                <a:spcPts val="1000"/>
              </a:spcAft>
            </a:pPr>
            <a:r>
              <a:rPr lang="en-IN" sz="2100" kern="0" dirty="0" smtClean="0">
                <a:latin typeface="Calisto MT" panose="02040603050505030304" pitchFamily="18" charset="0"/>
              </a:rPr>
              <a:t>Established 100 bedded Advance Cancer Diagnostic Treatment and Research Centre in collaboration with Baba </a:t>
            </a:r>
            <a:r>
              <a:rPr lang="en-IN" sz="2100" kern="0" dirty="0" err="1" smtClean="0">
                <a:latin typeface="Calisto MT" panose="02040603050505030304" pitchFamily="18" charset="0"/>
              </a:rPr>
              <a:t>Farid</a:t>
            </a:r>
            <a:r>
              <a:rPr lang="en-IN" sz="2100" kern="0" dirty="0" smtClean="0">
                <a:latin typeface="Calisto MT" panose="02040603050505030304" pitchFamily="18" charset="0"/>
              </a:rPr>
              <a:t> University of Health Sciences</a:t>
            </a:r>
          </a:p>
          <a:p>
            <a:pPr algn="just">
              <a:spcBef>
                <a:spcPts val="0"/>
              </a:spcBef>
              <a:spcAft>
                <a:spcPts val="1000"/>
              </a:spcAft>
            </a:pPr>
            <a:r>
              <a:rPr lang="en-IN" sz="2100" kern="0" dirty="0" smtClean="0">
                <a:latin typeface="Calisto MT" panose="02040603050505030304" pitchFamily="18" charset="0"/>
              </a:rPr>
              <a:t>Established Cancer Care Facility centre at District Hospital Sangrur in collaboration with Tata Memorial Cancer Research Centre, Mumbai</a:t>
            </a:r>
          </a:p>
          <a:p>
            <a:pPr algn="just">
              <a:spcBef>
                <a:spcPts val="0"/>
              </a:spcBef>
              <a:spcAft>
                <a:spcPts val="1000"/>
              </a:spcAft>
            </a:pPr>
            <a:r>
              <a:rPr lang="en-IN" sz="2100" kern="0" dirty="0" smtClean="0">
                <a:latin typeface="Calisto MT" panose="02040603050505030304" pitchFamily="18" charset="0"/>
              </a:rPr>
              <a:t>Installed ‘State of Art’ equipment in Radiology Department of each and every Government Medical Colleges and Hospitals of the state</a:t>
            </a:r>
          </a:p>
          <a:p>
            <a:pPr>
              <a:spcBef>
                <a:spcPts val="0"/>
              </a:spcBef>
              <a:spcAft>
                <a:spcPts val="1000"/>
              </a:spcAft>
            </a:pPr>
            <a:endParaRPr lang="en-IN" sz="2100" kern="0" dirty="0">
              <a:latin typeface="Calisto MT" panose="02040603050505030304" pitchFamily="18" charset="0"/>
            </a:endParaRPr>
          </a:p>
        </p:txBody>
      </p:sp>
    </p:spTree>
    <p:extLst>
      <p:ext uri="{BB962C8B-B14F-4D97-AF65-F5344CB8AC3E}">
        <p14:creationId xmlns:p14="http://schemas.microsoft.com/office/powerpoint/2010/main" val="2757471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19</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44624"/>
            <a:ext cx="754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FURTHER ACTIONS BASED ON OUTCOME				…..Contd. </a:t>
            </a:r>
            <a:endParaRPr lang="en-GB" altLang="en-US" sz="3000" b="1" dirty="0">
              <a:solidFill>
                <a:srgbClr val="FFFFFF"/>
              </a:solidFill>
              <a:cs typeface="Times New Roman" panose="02020603050405020304" pitchFamily="18" charset="0"/>
            </a:endParaRPr>
          </a:p>
        </p:txBody>
      </p:sp>
      <p:sp>
        <p:nvSpPr>
          <p:cNvPr id="6" name="Content Placeholder 2"/>
          <p:cNvSpPr txBox="1">
            <a:spLocks/>
          </p:cNvSpPr>
          <p:nvPr/>
        </p:nvSpPr>
        <p:spPr>
          <a:xfrm>
            <a:off x="107504" y="1121843"/>
            <a:ext cx="8911083" cy="2811214"/>
          </a:xfrm>
          <a:prstGeom prst="rect">
            <a:avLst/>
          </a:prstGeom>
        </p:spPr>
        <p:txBody>
          <a:bodyPr>
            <a:normAutofit fontScale="92500" lnSpcReduction="200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200"/>
              </a:spcAft>
            </a:pPr>
            <a:r>
              <a:rPr lang="en-IN" sz="2400" kern="0" dirty="0" smtClean="0">
                <a:latin typeface="Calisto MT" panose="02040603050505030304" pitchFamily="18" charset="0"/>
              </a:rPr>
              <a:t>Installed Brachytherapy machine at Medical College Patiala</a:t>
            </a:r>
          </a:p>
          <a:p>
            <a:pPr algn="just">
              <a:spcBef>
                <a:spcPts val="0"/>
              </a:spcBef>
              <a:spcAft>
                <a:spcPts val="1200"/>
              </a:spcAft>
            </a:pPr>
            <a:r>
              <a:rPr lang="en-IN" sz="2400" kern="0" dirty="0" smtClean="0">
                <a:latin typeface="Calisto MT" panose="02040603050505030304" pitchFamily="18" charset="0"/>
              </a:rPr>
              <a:t>Installed Cobalt Unit for cancer patient treatment at Medical College, Faridkot</a:t>
            </a:r>
          </a:p>
          <a:p>
            <a:pPr algn="just">
              <a:spcBef>
                <a:spcPts val="0"/>
              </a:spcBef>
              <a:spcAft>
                <a:spcPts val="1200"/>
              </a:spcAft>
            </a:pPr>
            <a:r>
              <a:rPr lang="en-IN" sz="2400" kern="0" dirty="0" smtClean="0">
                <a:latin typeface="Calisto MT" panose="02040603050505030304" pitchFamily="18" charset="0"/>
              </a:rPr>
              <a:t>Installed Cobalt Source for cancer patient treatment at Medical College, Amritsar</a:t>
            </a:r>
          </a:p>
          <a:p>
            <a:pPr algn="just">
              <a:spcBef>
                <a:spcPts val="0"/>
              </a:spcBef>
              <a:spcAft>
                <a:spcPts val="1200"/>
              </a:spcAft>
            </a:pPr>
            <a:r>
              <a:rPr lang="en-IN" sz="2400" kern="0" dirty="0" smtClean="0">
                <a:latin typeface="Calisto MT" panose="02040603050505030304" pitchFamily="18" charset="0"/>
              </a:rPr>
              <a:t>Free travel in Punjab Roadways and PRTC buses to cancer patients for treatment</a:t>
            </a:r>
          </a:p>
          <a:p>
            <a:pPr algn="just"/>
            <a:endParaRPr lang="en-IN" sz="2200" kern="0" dirty="0" smtClean="0">
              <a:latin typeface="Calisto MT" panose="02040603050505030304" pitchFamily="18" charset="0"/>
            </a:endParaRPr>
          </a:p>
          <a:p>
            <a:pPr algn="just"/>
            <a:endParaRPr lang="en-IN" sz="2200" kern="0" dirty="0">
              <a:latin typeface="Calisto MT" panose="02040603050505030304" pitchFamily="18" charset="0"/>
            </a:endParaRPr>
          </a:p>
        </p:txBody>
      </p:sp>
    </p:spTree>
    <p:extLst>
      <p:ext uri="{BB962C8B-B14F-4D97-AF65-F5344CB8AC3E}">
        <p14:creationId xmlns:p14="http://schemas.microsoft.com/office/powerpoint/2010/main" val="16633972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2</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304800" y="22860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just"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BACKGROUND </a:t>
            </a:r>
            <a:endParaRPr lang="en-GB" altLang="en-US" sz="3200" b="1" dirty="0">
              <a:solidFill>
                <a:srgbClr val="FFFFFF"/>
              </a:solidFill>
              <a:cs typeface="Times New Roman" panose="02020603050405020304" pitchFamily="18" charset="0"/>
            </a:endParaRPr>
          </a:p>
        </p:txBody>
      </p:sp>
      <p:sp>
        <p:nvSpPr>
          <p:cNvPr id="8" name="Content Placeholder 2"/>
          <p:cNvSpPr txBox="1">
            <a:spLocks/>
          </p:cNvSpPr>
          <p:nvPr/>
        </p:nvSpPr>
        <p:spPr>
          <a:xfrm>
            <a:off x="107505" y="1197429"/>
            <a:ext cx="8785670" cy="5475514"/>
          </a:xfrm>
          <a:prstGeom prst="rect">
            <a:avLst/>
          </a:prstGeom>
        </p:spPr>
        <p:txBody>
          <a:bodyPr>
            <a:normAutofit fontScale="925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US" sz="2200" kern="0" dirty="0" smtClean="0">
                <a:latin typeface="Calisto MT" panose="02040603050505030304" pitchFamily="18" charset="0"/>
              </a:rPr>
              <a:t>Media – Print and Electronic declared cotton belt of Punjab as Cancer bowl</a:t>
            </a:r>
          </a:p>
          <a:p>
            <a:pPr algn="just"/>
            <a:r>
              <a:rPr lang="en-US" sz="2200" kern="0" dirty="0" smtClean="0">
                <a:latin typeface="Calisto MT" panose="02040603050505030304" pitchFamily="18" charset="0"/>
              </a:rPr>
              <a:t>Train from Bathinda to Bikaner termed as Cancer Train by the people</a:t>
            </a:r>
          </a:p>
          <a:p>
            <a:pPr algn="just"/>
            <a:r>
              <a:rPr lang="en-US" sz="2200" kern="0" dirty="0" smtClean="0">
                <a:latin typeface="Calisto MT" panose="02040603050505030304" pitchFamily="18" charset="0"/>
              </a:rPr>
              <a:t>Adverse effects on Matrimonial Alliances</a:t>
            </a:r>
          </a:p>
          <a:p>
            <a:pPr algn="just"/>
            <a:r>
              <a:rPr lang="en-IN" sz="2200" kern="0" dirty="0" smtClean="0">
                <a:latin typeface="Calisto MT" panose="02040603050505030304" pitchFamily="18" charset="0"/>
              </a:rPr>
              <a:t>Various academic, administrative and social bodies carried out studies but no evidence that Punjab has more Incidence or Prevalence of Cancer</a:t>
            </a:r>
          </a:p>
          <a:p>
            <a:pPr algn="just"/>
            <a:r>
              <a:rPr lang="en-US" sz="2200" kern="0" dirty="0" smtClean="0">
                <a:latin typeface="Calisto MT" panose="02040603050505030304" pitchFamily="18" charset="0"/>
              </a:rPr>
              <a:t>No scientific data about the total cases, incidence or prevalence of cancer </a:t>
            </a:r>
          </a:p>
          <a:p>
            <a:pPr algn="just"/>
            <a:r>
              <a:rPr lang="en-US" sz="2200" kern="0" dirty="0" smtClean="0">
                <a:latin typeface="Calisto MT" panose="02040603050505030304" pitchFamily="18" charset="0"/>
              </a:rPr>
              <a:t>Studies trying to relate the issue with consumption of polluted water and use of pesticides, however no linkage could be established.</a:t>
            </a:r>
          </a:p>
          <a:p>
            <a:pPr algn="just"/>
            <a:r>
              <a:rPr lang="en-US" sz="2200" kern="0" dirty="0" smtClean="0">
                <a:latin typeface="Calisto MT" panose="02040603050505030304" pitchFamily="18" charset="0"/>
              </a:rPr>
              <a:t>The only academic study conducted by PGIMER, Chandigarh in two Community Development blocks- </a:t>
            </a:r>
            <a:r>
              <a:rPr lang="en-US" sz="2200" kern="0" dirty="0" err="1" smtClean="0">
                <a:latin typeface="Calisto MT" panose="02040603050505030304" pitchFamily="18" charset="0"/>
              </a:rPr>
              <a:t>Talwandi</a:t>
            </a:r>
            <a:r>
              <a:rPr lang="en-US" sz="2200" kern="0" dirty="0" smtClean="0">
                <a:latin typeface="Calisto MT" panose="02040603050505030304" pitchFamily="18" charset="0"/>
              </a:rPr>
              <a:t> Sabo (</a:t>
            </a:r>
            <a:r>
              <a:rPr lang="en-US" sz="2200" kern="0" dirty="0" err="1" smtClean="0">
                <a:latin typeface="Calisto MT" panose="02040603050505030304" pitchFamily="18" charset="0"/>
              </a:rPr>
              <a:t>Bhatinda</a:t>
            </a:r>
            <a:r>
              <a:rPr lang="en-US" sz="2200" kern="0" dirty="0" smtClean="0">
                <a:latin typeface="Calisto MT" panose="02040603050505030304" pitchFamily="18" charset="0"/>
              </a:rPr>
              <a:t>) and </a:t>
            </a:r>
            <a:r>
              <a:rPr lang="en-US" sz="2200" kern="0" dirty="0" err="1" smtClean="0">
                <a:latin typeface="Calisto MT" panose="02040603050505030304" pitchFamily="18" charset="0"/>
              </a:rPr>
              <a:t>Chamkaur</a:t>
            </a:r>
            <a:r>
              <a:rPr lang="en-US" sz="2200" kern="0" dirty="0" smtClean="0">
                <a:latin typeface="Calisto MT" panose="02040603050505030304" pitchFamily="18" charset="0"/>
              </a:rPr>
              <a:t> Sahib (</a:t>
            </a:r>
            <a:r>
              <a:rPr lang="en-US" sz="2200" kern="0" dirty="0" err="1" smtClean="0">
                <a:latin typeface="Calisto MT" panose="02040603050505030304" pitchFamily="18" charset="0"/>
              </a:rPr>
              <a:t>Ropar</a:t>
            </a:r>
            <a:r>
              <a:rPr lang="en-US" sz="2200" kern="0" dirty="0" smtClean="0">
                <a:latin typeface="Calisto MT" panose="02040603050505030304" pitchFamily="18" charset="0"/>
              </a:rPr>
              <a:t>) had put the figures of 125.4 /lakh and 72.5/lakh population respectively</a:t>
            </a:r>
          </a:p>
          <a:p>
            <a:pPr algn="just"/>
            <a:r>
              <a:rPr lang="en-US" sz="2200" kern="0" dirty="0" smtClean="0">
                <a:latin typeface="Calisto MT" panose="02040603050505030304" pitchFamily="18" charset="0"/>
              </a:rPr>
              <a:t>Hospital Based &amp; Population Based Cancer Registry at GMC Patiala and at PGIMER Chandigarh was initiated but no reliable data emerged.</a:t>
            </a:r>
          </a:p>
        </p:txBody>
      </p:sp>
    </p:spTree>
    <p:extLst>
      <p:ext uri="{BB962C8B-B14F-4D97-AF65-F5344CB8AC3E}">
        <p14:creationId xmlns:p14="http://schemas.microsoft.com/office/powerpoint/2010/main" val="27050761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20</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PROBLEM OF DRUG ADDICTION  </a:t>
            </a:r>
            <a:endParaRPr lang="en-GB" altLang="en-US" sz="3000" b="1" dirty="0">
              <a:solidFill>
                <a:srgbClr val="FFFFFF"/>
              </a:solidFill>
              <a:cs typeface="Times New Roman" panose="02020603050405020304" pitchFamily="18" charset="0"/>
            </a:endParaRPr>
          </a:p>
        </p:txBody>
      </p:sp>
      <p:sp>
        <p:nvSpPr>
          <p:cNvPr id="5" name="Content Placeholder 2"/>
          <p:cNvSpPr txBox="1">
            <a:spLocks/>
          </p:cNvSpPr>
          <p:nvPr/>
        </p:nvSpPr>
        <p:spPr>
          <a:xfrm>
            <a:off x="773485" y="3068960"/>
            <a:ext cx="8191003" cy="2520280"/>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marL="0" indent="0">
              <a:spcBef>
                <a:spcPts val="0"/>
              </a:spcBef>
              <a:spcAft>
                <a:spcPts val="1200"/>
              </a:spcAft>
              <a:buNone/>
            </a:pPr>
            <a:r>
              <a:rPr lang="en-US" sz="3200" b="1" kern="0" dirty="0" smtClean="0">
                <a:latin typeface="Calisto MT" panose="02040603050505030304" pitchFamily="18" charset="0"/>
              </a:rPr>
              <a:t>DRUG </a:t>
            </a:r>
            <a:r>
              <a:rPr lang="en-US" sz="3200" b="1" kern="0" dirty="0" smtClean="0">
                <a:latin typeface="Calisto MT" panose="02040603050505030304" pitchFamily="18" charset="0"/>
              </a:rPr>
              <a:t>DE-ADDICTION </a:t>
            </a:r>
            <a:r>
              <a:rPr lang="en-US" sz="3200" b="1" kern="0" dirty="0" smtClean="0">
                <a:latin typeface="Calisto MT" panose="02040603050505030304" pitchFamily="18" charset="0"/>
              </a:rPr>
              <a:t>INITIATIVES</a:t>
            </a:r>
            <a:endParaRPr lang="en-US" sz="2200" b="1" kern="0" dirty="0" smtClean="0">
              <a:latin typeface="Calisto MT" panose="02040603050505030304" pitchFamily="18" charset="0"/>
            </a:endParaRPr>
          </a:p>
        </p:txBody>
      </p:sp>
    </p:spTree>
    <p:extLst>
      <p:ext uri="{BB962C8B-B14F-4D97-AF65-F5344CB8AC3E}">
        <p14:creationId xmlns:p14="http://schemas.microsoft.com/office/powerpoint/2010/main" val="39243551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21</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PROBLEM OF DRUG ADDICTION  </a:t>
            </a:r>
            <a:endParaRPr lang="en-GB" altLang="en-US" sz="3000" b="1" dirty="0">
              <a:solidFill>
                <a:srgbClr val="FFFFFF"/>
              </a:solidFill>
              <a:cs typeface="Times New Roman" panose="02020603050405020304" pitchFamily="18" charset="0"/>
            </a:endParaRPr>
          </a:p>
        </p:txBody>
      </p:sp>
      <p:sp>
        <p:nvSpPr>
          <p:cNvPr id="5" name="Content Placeholder 2"/>
          <p:cNvSpPr txBox="1">
            <a:spLocks/>
          </p:cNvSpPr>
          <p:nvPr/>
        </p:nvSpPr>
        <p:spPr>
          <a:xfrm>
            <a:off x="107504" y="1268760"/>
            <a:ext cx="8911083" cy="2520280"/>
          </a:xfrm>
          <a:prstGeom prst="rect">
            <a:avLst/>
          </a:prstGeom>
        </p:spPr>
        <p:txBody>
          <a:bodyPr>
            <a:normAutofit lnSpcReduction="100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spcBef>
                <a:spcPts val="0"/>
              </a:spcBef>
              <a:spcAft>
                <a:spcPts val="1200"/>
              </a:spcAft>
            </a:pPr>
            <a:r>
              <a:rPr lang="en-US" sz="2200" kern="0" dirty="0" smtClean="0">
                <a:latin typeface="Calisto MT" panose="02040603050505030304" pitchFamily="18" charset="0"/>
              </a:rPr>
              <a:t>High prevalence rate: as per various news items and media reports</a:t>
            </a:r>
          </a:p>
          <a:p>
            <a:pPr>
              <a:spcBef>
                <a:spcPts val="0"/>
              </a:spcBef>
              <a:spcAft>
                <a:spcPts val="1200"/>
              </a:spcAft>
            </a:pPr>
            <a:r>
              <a:rPr lang="en-US" sz="2200" kern="0" dirty="0" smtClean="0">
                <a:latin typeface="Calisto MT" panose="02040603050505030304" pitchFamily="18" charset="0"/>
              </a:rPr>
              <a:t>But </a:t>
            </a:r>
            <a:r>
              <a:rPr lang="en-US" sz="2200" b="1" kern="0" dirty="0" smtClean="0">
                <a:latin typeface="Calisto MT" panose="02040603050505030304" pitchFamily="18" charset="0"/>
              </a:rPr>
              <a:t>No Scientific Study</a:t>
            </a:r>
          </a:p>
          <a:p>
            <a:pPr>
              <a:spcBef>
                <a:spcPts val="0"/>
              </a:spcBef>
              <a:spcAft>
                <a:spcPts val="1200"/>
              </a:spcAft>
            </a:pPr>
            <a:r>
              <a:rPr lang="en-US" sz="2200" b="1" kern="0" dirty="0" smtClean="0">
                <a:latin typeface="Calisto MT" panose="02040603050505030304" pitchFamily="18" charset="0"/>
              </a:rPr>
              <a:t>ICMR</a:t>
            </a:r>
            <a:r>
              <a:rPr lang="en-US" sz="2200" kern="0" dirty="0" smtClean="0">
                <a:latin typeface="Calisto MT" panose="02040603050505030304" pitchFamily="18" charset="0"/>
              </a:rPr>
              <a:t> has been requested to conduct study</a:t>
            </a:r>
            <a:endParaRPr lang="en-US" sz="2200" b="1" kern="0" dirty="0" smtClean="0">
              <a:latin typeface="Calisto MT" panose="02040603050505030304" pitchFamily="18" charset="0"/>
            </a:endParaRPr>
          </a:p>
          <a:p>
            <a:pPr>
              <a:spcBef>
                <a:spcPts val="0"/>
              </a:spcBef>
              <a:spcAft>
                <a:spcPts val="1200"/>
              </a:spcAft>
            </a:pPr>
            <a:r>
              <a:rPr lang="en-US" sz="2200" kern="0" dirty="0" smtClean="0">
                <a:latin typeface="Calisto MT" panose="02040603050505030304" pitchFamily="18" charset="0"/>
              </a:rPr>
              <a:t>Highest seizure of opium and heroin: 60 percent of all seizures in India</a:t>
            </a:r>
          </a:p>
          <a:p>
            <a:pPr>
              <a:spcBef>
                <a:spcPts val="0"/>
              </a:spcBef>
              <a:spcAft>
                <a:spcPts val="1200"/>
              </a:spcAft>
            </a:pPr>
            <a:r>
              <a:rPr lang="en-US" sz="2200" kern="0" dirty="0" smtClean="0">
                <a:latin typeface="Calisto MT" panose="02040603050505030304" pitchFamily="18" charset="0"/>
              </a:rPr>
              <a:t>3.3 lakhs patients treated on OPD, 11,656 as indoor patients and 22,000 patients in jails</a:t>
            </a:r>
          </a:p>
        </p:txBody>
      </p:sp>
    </p:spTree>
    <p:extLst>
      <p:ext uri="{BB962C8B-B14F-4D97-AF65-F5344CB8AC3E}">
        <p14:creationId xmlns:p14="http://schemas.microsoft.com/office/powerpoint/2010/main" val="3898087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22</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44624"/>
            <a:ext cx="754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FACTORS LEADING TO EPIDEMIC EXTENT  </a:t>
            </a:r>
            <a:endParaRPr lang="en-GB" altLang="en-US" sz="3000" b="1" dirty="0">
              <a:solidFill>
                <a:srgbClr val="FFFFFF"/>
              </a:solidFill>
              <a:cs typeface="Times New Roman" panose="02020603050405020304" pitchFamily="18" charset="0"/>
            </a:endParaRPr>
          </a:p>
        </p:txBody>
      </p:sp>
      <p:sp>
        <p:nvSpPr>
          <p:cNvPr id="6" name="Content Placeholder 2"/>
          <p:cNvSpPr txBox="1">
            <a:spLocks/>
          </p:cNvSpPr>
          <p:nvPr/>
        </p:nvSpPr>
        <p:spPr>
          <a:xfrm>
            <a:off x="107504" y="1268760"/>
            <a:ext cx="8785671" cy="3240360"/>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spcBef>
                <a:spcPts val="0"/>
              </a:spcBef>
              <a:spcAft>
                <a:spcPts val="1200"/>
              </a:spcAft>
            </a:pPr>
            <a:r>
              <a:rPr lang="en-US" sz="2200" kern="0" dirty="0" smtClean="0">
                <a:latin typeface="Calisto MT" panose="02040603050505030304" pitchFamily="18" charset="0"/>
              </a:rPr>
              <a:t>Slipping growth rate</a:t>
            </a:r>
          </a:p>
          <a:p>
            <a:pPr>
              <a:spcBef>
                <a:spcPts val="0"/>
              </a:spcBef>
              <a:spcAft>
                <a:spcPts val="1200"/>
              </a:spcAft>
            </a:pPr>
            <a:r>
              <a:rPr lang="en-US" sz="2200" kern="0" dirty="0" smtClean="0">
                <a:latin typeface="Calisto MT" panose="02040603050505030304" pitchFamily="18" charset="0"/>
              </a:rPr>
              <a:t>Stagnation in rural economy</a:t>
            </a:r>
          </a:p>
          <a:p>
            <a:pPr>
              <a:spcBef>
                <a:spcPts val="0"/>
              </a:spcBef>
              <a:spcAft>
                <a:spcPts val="1200"/>
              </a:spcAft>
            </a:pPr>
            <a:r>
              <a:rPr lang="en-US" sz="2200" kern="0" dirty="0" smtClean="0">
                <a:latin typeface="Calisto MT" panose="02040603050505030304" pitchFamily="18" charset="0"/>
              </a:rPr>
              <a:t>Lack of industrial growth</a:t>
            </a:r>
          </a:p>
          <a:p>
            <a:pPr>
              <a:spcBef>
                <a:spcPts val="0"/>
              </a:spcBef>
              <a:spcAft>
                <a:spcPts val="1200"/>
              </a:spcAft>
            </a:pPr>
            <a:r>
              <a:rPr lang="en-US" sz="2200" kern="0" dirty="0" smtClean="0">
                <a:latin typeface="Calisto MT" panose="02040603050505030304" pitchFamily="18" charset="0"/>
              </a:rPr>
              <a:t>Rising unemployment</a:t>
            </a:r>
          </a:p>
          <a:p>
            <a:pPr>
              <a:spcBef>
                <a:spcPts val="0"/>
              </a:spcBef>
              <a:spcAft>
                <a:spcPts val="1200"/>
              </a:spcAft>
            </a:pPr>
            <a:r>
              <a:rPr lang="en-US" sz="2200" kern="0" dirty="0" smtClean="0">
                <a:latin typeface="Calisto MT" panose="02040603050505030304" pitchFamily="18" charset="0"/>
              </a:rPr>
              <a:t>High rate of migration</a:t>
            </a:r>
          </a:p>
          <a:p>
            <a:pPr>
              <a:spcBef>
                <a:spcPts val="0"/>
              </a:spcBef>
              <a:spcAft>
                <a:spcPts val="1200"/>
              </a:spcAft>
            </a:pPr>
            <a:r>
              <a:rPr lang="en-US" sz="2200" kern="0" dirty="0" smtClean="0">
                <a:latin typeface="Calisto MT" panose="02040603050505030304" pitchFamily="18" charset="0"/>
              </a:rPr>
              <a:t>High affluence and middle class aspirations</a:t>
            </a:r>
          </a:p>
        </p:txBody>
      </p:sp>
    </p:spTree>
    <p:extLst>
      <p:ext uri="{BB962C8B-B14F-4D97-AF65-F5344CB8AC3E}">
        <p14:creationId xmlns:p14="http://schemas.microsoft.com/office/powerpoint/2010/main" val="5834455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548496"/>
            <a:ext cx="238933" cy="30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23</a:t>
            </a:fld>
            <a:endParaRPr lang="en-US" altLang="en-US" sz="1200">
              <a:solidFill>
                <a:srgbClr val="000000"/>
              </a:solidFill>
              <a:latin typeface="Constantia" pitchFamily="18" charset="0"/>
            </a:endParaRPr>
          </a:p>
        </p:txBody>
      </p:sp>
      <p:sp>
        <p:nvSpPr>
          <p:cNvPr id="7" name="TextBox 6"/>
          <p:cNvSpPr txBox="1">
            <a:spLocks noChangeArrowheads="1"/>
          </p:cNvSpPr>
          <p:nvPr/>
        </p:nvSpPr>
        <p:spPr bwMode="auto">
          <a:xfrm>
            <a:off x="107504" y="44624"/>
            <a:ext cx="754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FACTORS LEADING TO EPIDEMIC EXTENT  </a:t>
            </a:r>
            <a:endParaRPr lang="en-GB" altLang="en-US" sz="3000" b="1" dirty="0">
              <a:solidFill>
                <a:srgbClr val="FFFFFF"/>
              </a:solidFill>
              <a:cs typeface="Times New Roman" panose="02020603050405020304" pitchFamily="18" charset="0"/>
            </a:endParaRPr>
          </a:p>
        </p:txBody>
      </p:sp>
      <p:sp>
        <p:nvSpPr>
          <p:cNvPr id="5" name="Oval 4"/>
          <p:cNvSpPr/>
          <p:nvPr/>
        </p:nvSpPr>
        <p:spPr>
          <a:xfrm>
            <a:off x="2939884" y="3179242"/>
            <a:ext cx="3000268" cy="2002358"/>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Costs </a:t>
            </a:r>
            <a:r>
              <a:rPr lang="en-US" b="1" smtClean="0"/>
              <a:t>and externalities </a:t>
            </a:r>
            <a:r>
              <a:rPr lang="en-US" b="1" dirty="0" smtClean="0"/>
              <a:t>of drug use</a:t>
            </a:r>
            <a:endParaRPr lang="en-US" b="1" dirty="0"/>
          </a:p>
        </p:txBody>
      </p:sp>
      <p:sp>
        <p:nvSpPr>
          <p:cNvPr id="8" name="Oval 7"/>
          <p:cNvSpPr/>
          <p:nvPr/>
        </p:nvSpPr>
        <p:spPr>
          <a:xfrm>
            <a:off x="2939884" y="1121842"/>
            <a:ext cx="3000268" cy="2002358"/>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Health</a:t>
            </a:r>
          </a:p>
          <a:p>
            <a:pPr algn="ctr"/>
            <a:r>
              <a:rPr lang="en-US" b="1" dirty="0" smtClean="0"/>
              <a:t>Increased morbidity and mortality</a:t>
            </a:r>
            <a:endParaRPr lang="en-US" b="1" dirty="0"/>
          </a:p>
        </p:txBody>
      </p:sp>
      <p:sp>
        <p:nvSpPr>
          <p:cNvPr id="9" name="Oval 8"/>
          <p:cNvSpPr/>
          <p:nvPr/>
        </p:nvSpPr>
        <p:spPr>
          <a:xfrm>
            <a:off x="179512" y="1993593"/>
            <a:ext cx="3387399" cy="2260727"/>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Occupational</a:t>
            </a:r>
          </a:p>
          <a:p>
            <a:pPr algn="ctr"/>
            <a:r>
              <a:rPr lang="en-US" b="1" dirty="0" err="1" smtClean="0"/>
              <a:t>Absentism</a:t>
            </a:r>
            <a:r>
              <a:rPr lang="en-US" b="1" dirty="0" smtClean="0"/>
              <a:t>, loss of job</a:t>
            </a:r>
            <a:endParaRPr lang="en-US" b="1" dirty="0"/>
          </a:p>
        </p:txBody>
      </p:sp>
      <p:sp>
        <p:nvSpPr>
          <p:cNvPr id="10" name="Oval 9"/>
          <p:cNvSpPr/>
          <p:nvPr/>
        </p:nvSpPr>
        <p:spPr>
          <a:xfrm>
            <a:off x="3143084" y="4855642"/>
            <a:ext cx="3000268" cy="2002358"/>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p>
          <a:p>
            <a:pPr algn="ctr"/>
            <a:r>
              <a:rPr lang="en-US" sz="2800" b="1" dirty="0" smtClean="0"/>
              <a:t>Legal</a:t>
            </a:r>
          </a:p>
          <a:p>
            <a:pPr algn="ctr"/>
            <a:r>
              <a:rPr lang="en-US" b="1" dirty="0" smtClean="0"/>
              <a:t>Crime, accidents &amp; Fights</a:t>
            </a:r>
            <a:endParaRPr lang="en-US" b="1" dirty="0"/>
          </a:p>
        </p:txBody>
      </p:sp>
      <p:sp>
        <p:nvSpPr>
          <p:cNvPr id="11" name="Oval 10"/>
          <p:cNvSpPr/>
          <p:nvPr/>
        </p:nvSpPr>
        <p:spPr>
          <a:xfrm>
            <a:off x="704684" y="4246042"/>
            <a:ext cx="3000268" cy="2002358"/>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Financial</a:t>
            </a:r>
          </a:p>
          <a:p>
            <a:pPr algn="ctr"/>
            <a:r>
              <a:rPr lang="en-US" b="1" dirty="0" smtClean="0"/>
              <a:t>Forced expenditure, debts</a:t>
            </a:r>
            <a:endParaRPr lang="en-US" b="1" dirty="0"/>
          </a:p>
        </p:txBody>
      </p:sp>
      <p:sp>
        <p:nvSpPr>
          <p:cNvPr id="12" name="Oval 11"/>
          <p:cNvSpPr/>
          <p:nvPr/>
        </p:nvSpPr>
        <p:spPr>
          <a:xfrm>
            <a:off x="5175084" y="2188642"/>
            <a:ext cx="3000268" cy="2002358"/>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Family</a:t>
            </a:r>
          </a:p>
          <a:p>
            <a:pPr algn="ctr"/>
            <a:r>
              <a:rPr lang="en-US" b="1" dirty="0" smtClean="0"/>
              <a:t>Fights, neglect, divorce</a:t>
            </a:r>
            <a:endParaRPr lang="en-US" b="1" dirty="0"/>
          </a:p>
        </p:txBody>
      </p:sp>
      <p:sp>
        <p:nvSpPr>
          <p:cNvPr id="13" name="Oval 12"/>
          <p:cNvSpPr/>
          <p:nvPr/>
        </p:nvSpPr>
        <p:spPr>
          <a:xfrm>
            <a:off x="5479884" y="4093642"/>
            <a:ext cx="3000268" cy="2002358"/>
          </a:xfrm>
          <a:prstGeom prst="ellipse">
            <a:avLst/>
          </a:prstGeom>
          <a:solidFill>
            <a:srgbClr val="C00000">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Social</a:t>
            </a:r>
          </a:p>
          <a:p>
            <a:pPr algn="ctr"/>
            <a:r>
              <a:rPr lang="en-US" b="1" dirty="0" smtClean="0"/>
              <a:t>Stigma &amp; Isolation</a:t>
            </a:r>
            <a:endParaRPr lang="en-US" b="1" dirty="0"/>
          </a:p>
        </p:txBody>
      </p:sp>
    </p:spTree>
    <p:extLst>
      <p:ext uri="{BB962C8B-B14F-4D97-AF65-F5344CB8AC3E}">
        <p14:creationId xmlns:p14="http://schemas.microsoft.com/office/powerpoint/2010/main" val="7667380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44624"/>
            <a:ext cx="754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RATIONALE FOR GOVERNMENT INTERVENTIONS   </a:t>
            </a:r>
            <a:endParaRPr lang="en-GB" altLang="en-US" sz="3000" b="1" dirty="0">
              <a:solidFill>
                <a:srgbClr val="FFFFFF"/>
              </a:solidFill>
              <a:cs typeface="Times New Roman" panose="02020603050405020304" pitchFamily="18" charset="0"/>
            </a:endParaRPr>
          </a:p>
        </p:txBody>
      </p:sp>
      <p:sp>
        <p:nvSpPr>
          <p:cNvPr id="14" name="Content Placeholder 2"/>
          <p:cNvSpPr txBox="1">
            <a:spLocks/>
          </p:cNvSpPr>
          <p:nvPr/>
        </p:nvSpPr>
        <p:spPr>
          <a:xfrm>
            <a:off x="107504" y="1268761"/>
            <a:ext cx="8856984" cy="1728192"/>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200"/>
              </a:spcAft>
            </a:pPr>
            <a:r>
              <a:rPr lang="en-US" sz="2200" kern="0" dirty="0" smtClean="0">
                <a:latin typeface="Calisto MT" panose="02040603050505030304" pitchFamily="18" charset="0"/>
              </a:rPr>
              <a:t>Initial drug consumption may be voluntary, but after addiction it is non-voluntary and forced (forced exchange by seller)</a:t>
            </a:r>
          </a:p>
          <a:p>
            <a:pPr algn="just">
              <a:spcBef>
                <a:spcPts val="0"/>
              </a:spcBef>
              <a:spcAft>
                <a:spcPts val="1200"/>
              </a:spcAft>
            </a:pPr>
            <a:r>
              <a:rPr lang="en-US" sz="2200" kern="0" dirty="0" smtClean="0">
                <a:latin typeface="Calisto MT" panose="02040603050505030304" pitchFamily="18" charset="0"/>
              </a:rPr>
              <a:t>It has negative impact on family members and society (externalities)</a:t>
            </a:r>
          </a:p>
          <a:p>
            <a:pPr algn="just">
              <a:spcBef>
                <a:spcPts val="0"/>
              </a:spcBef>
              <a:spcAft>
                <a:spcPts val="1200"/>
              </a:spcAft>
            </a:pPr>
            <a:r>
              <a:rPr lang="en-US" sz="2200" kern="0" dirty="0" smtClean="0">
                <a:latin typeface="Calisto MT" panose="02040603050505030304" pitchFamily="18" charset="0"/>
              </a:rPr>
              <a:t>Protection from violence (health hazard)</a:t>
            </a:r>
            <a:endParaRPr lang="en-US" sz="2200" kern="0" dirty="0">
              <a:latin typeface="Calisto MT" panose="02040603050505030304" pitchFamily="18" charset="0"/>
            </a:endParaRPr>
          </a:p>
        </p:txBody>
      </p:sp>
    </p:spTree>
    <p:extLst>
      <p:ext uri="{BB962C8B-B14F-4D97-AF65-F5344CB8AC3E}">
        <p14:creationId xmlns:p14="http://schemas.microsoft.com/office/powerpoint/2010/main" val="384403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18864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OBJECTIVES </a:t>
            </a:r>
            <a:endParaRPr lang="en-GB" altLang="en-US" sz="3000" b="1" dirty="0">
              <a:solidFill>
                <a:srgbClr val="FFFFFF"/>
              </a:solidFill>
              <a:cs typeface="Times New Roman" panose="02020603050405020304" pitchFamily="18" charset="0"/>
            </a:endParaRPr>
          </a:p>
        </p:txBody>
      </p:sp>
      <p:sp>
        <p:nvSpPr>
          <p:cNvPr id="4" name="Content Placeholder 2"/>
          <p:cNvSpPr txBox="1">
            <a:spLocks/>
          </p:cNvSpPr>
          <p:nvPr/>
        </p:nvSpPr>
        <p:spPr>
          <a:xfrm>
            <a:off x="107686" y="1268760"/>
            <a:ext cx="8856802" cy="3456384"/>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200"/>
              </a:spcAft>
            </a:pPr>
            <a:r>
              <a:rPr lang="en-US" sz="2200" kern="0" dirty="0" smtClean="0">
                <a:latin typeface="Calisto MT" panose="02040603050505030304" pitchFamily="18" charset="0"/>
              </a:rPr>
              <a:t>Reduction in drug demand</a:t>
            </a:r>
          </a:p>
          <a:p>
            <a:pPr lvl="1" algn="just">
              <a:spcBef>
                <a:spcPts val="0"/>
              </a:spcBef>
              <a:spcAft>
                <a:spcPts val="1200"/>
              </a:spcAft>
            </a:pPr>
            <a:r>
              <a:rPr lang="en-US" sz="2200" kern="0" dirty="0" smtClean="0">
                <a:latin typeface="Calisto MT" panose="02040603050505030304" pitchFamily="18" charset="0"/>
              </a:rPr>
              <a:t>Create awareness</a:t>
            </a:r>
          </a:p>
          <a:p>
            <a:pPr lvl="1" algn="just">
              <a:spcBef>
                <a:spcPts val="0"/>
              </a:spcBef>
              <a:spcAft>
                <a:spcPts val="1200"/>
              </a:spcAft>
            </a:pPr>
            <a:r>
              <a:rPr lang="en-US" sz="2200" kern="0" dirty="0" smtClean="0">
                <a:latin typeface="Calisto MT" panose="02040603050505030304" pitchFamily="18" charset="0"/>
              </a:rPr>
              <a:t>Identification through community participation</a:t>
            </a:r>
          </a:p>
          <a:p>
            <a:pPr lvl="1" algn="just">
              <a:spcBef>
                <a:spcPts val="0"/>
              </a:spcBef>
              <a:spcAft>
                <a:spcPts val="1200"/>
              </a:spcAft>
            </a:pPr>
            <a:r>
              <a:rPr lang="en-US" sz="2200" kern="0" dirty="0" smtClean="0">
                <a:latin typeface="Calisto MT" panose="02040603050505030304" pitchFamily="18" charset="0"/>
              </a:rPr>
              <a:t>Detoxification and de-addiction</a:t>
            </a:r>
          </a:p>
          <a:p>
            <a:pPr algn="just">
              <a:spcBef>
                <a:spcPts val="0"/>
              </a:spcBef>
              <a:spcAft>
                <a:spcPts val="1200"/>
              </a:spcAft>
            </a:pPr>
            <a:r>
              <a:rPr lang="en-US" sz="2200" kern="0" dirty="0" smtClean="0">
                <a:latin typeface="Calisto MT" panose="02040603050505030304" pitchFamily="18" charset="0"/>
              </a:rPr>
              <a:t>Healthcare and harm reduction</a:t>
            </a:r>
          </a:p>
          <a:p>
            <a:pPr algn="just">
              <a:spcBef>
                <a:spcPts val="0"/>
              </a:spcBef>
              <a:spcAft>
                <a:spcPts val="1200"/>
              </a:spcAft>
            </a:pPr>
            <a:r>
              <a:rPr lang="en-US" sz="2200" kern="0" dirty="0" smtClean="0">
                <a:latin typeface="Calisto MT" panose="02040603050505030304" pitchFamily="18" charset="0"/>
              </a:rPr>
              <a:t>Rehabilitation through counseling and de-stigmatization</a:t>
            </a:r>
          </a:p>
          <a:p>
            <a:pPr algn="just">
              <a:spcBef>
                <a:spcPts val="0"/>
              </a:spcBef>
              <a:spcAft>
                <a:spcPts val="1200"/>
              </a:spcAft>
            </a:pPr>
            <a:r>
              <a:rPr lang="en-US" sz="2200" kern="0" dirty="0" smtClean="0">
                <a:latin typeface="Calisto MT" panose="02040603050505030304" pitchFamily="18" charset="0"/>
              </a:rPr>
              <a:t>Capacity building of human resource</a:t>
            </a:r>
          </a:p>
          <a:p>
            <a:pPr algn="just">
              <a:spcBef>
                <a:spcPts val="0"/>
              </a:spcBef>
              <a:spcAft>
                <a:spcPts val="1200"/>
              </a:spcAft>
            </a:pPr>
            <a:r>
              <a:rPr lang="en-US" sz="2200" kern="0" dirty="0" smtClean="0">
                <a:latin typeface="Calisto MT" panose="02040603050505030304" pitchFamily="18" charset="0"/>
              </a:rPr>
              <a:t>Creation of treatment and rehabilitation infrastructure</a:t>
            </a:r>
          </a:p>
        </p:txBody>
      </p:sp>
    </p:spTree>
    <p:extLst>
      <p:ext uri="{BB962C8B-B14F-4D97-AF65-F5344CB8AC3E}">
        <p14:creationId xmlns:p14="http://schemas.microsoft.com/office/powerpoint/2010/main" val="2948345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18864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POLICY PLAN </a:t>
            </a:r>
            <a:endParaRPr lang="en-GB" altLang="en-US" sz="3000" b="1" dirty="0">
              <a:solidFill>
                <a:srgbClr val="FFFFFF"/>
              </a:solidFill>
              <a:cs typeface="Times New Roman" panose="02020603050405020304" pitchFamily="18" charset="0"/>
            </a:endParaRPr>
          </a:p>
        </p:txBody>
      </p:sp>
      <p:sp>
        <p:nvSpPr>
          <p:cNvPr id="5" name="Content Placeholder 2"/>
          <p:cNvSpPr txBox="1">
            <a:spLocks/>
          </p:cNvSpPr>
          <p:nvPr/>
        </p:nvSpPr>
        <p:spPr>
          <a:xfrm>
            <a:off x="107504" y="1052736"/>
            <a:ext cx="8856984" cy="5616624"/>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IN" sz="2200" kern="0" dirty="0" smtClean="0">
                <a:latin typeface="Calisto MT" panose="02040603050505030304" pitchFamily="18" charset="0"/>
              </a:rPr>
              <a:t>Planning prepared under the guidance of experts from PGI, Chandigarh (Dr. </a:t>
            </a:r>
            <a:r>
              <a:rPr lang="en-IN" sz="2200" kern="0" dirty="0" err="1" smtClean="0">
                <a:latin typeface="Calisto MT" panose="02040603050505030304" pitchFamily="18" charset="0"/>
              </a:rPr>
              <a:t>Ajit</a:t>
            </a:r>
            <a:r>
              <a:rPr lang="en-IN" sz="2200" kern="0" dirty="0" smtClean="0">
                <a:latin typeface="Calisto MT" panose="02040603050505030304" pitchFamily="18" charset="0"/>
              </a:rPr>
              <a:t> </a:t>
            </a:r>
            <a:r>
              <a:rPr lang="en-IN" sz="2200" kern="0" dirty="0" err="1" smtClean="0">
                <a:latin typeface="Calisto MT" panose="02040603050505030304" pitchFamily="18" charset="0"/>
              </a:rPr>
              <a:t>Awasthi</a:t>
            </a:r>
            <a:r>
              <a:rPr lang="en-IN" sz="2200" kern="0" dirty="0" smtClean="0">
                <a:latin typeface="Calisto MT" panose="02040603050505030304" pitchFamily="18" charset="0"/>
              </a:rPr>
              <a:t> &amp; Dr. D. </a:t>
            </a:r>
            <a:r>
              <a:rPr lang="en-IN" sz="2200" kern="0" dirty="0" err="1" smtClean="0">
                <a:latin typeface="Calisto MT" panose="02040603050505030304" pitchFamily="18" charset="0"/>
              </a:rPr>
              <a:t>Basu</a:t>
            </a:r>
            <a:r>
              <a:rPr lang="en-IN" sz="2200" kern="0" dirty="0" smtClean="0">
                <a:latin typeface="Calisto MT" panose="02040603050505030304" pitchFamily="18" charset="0"/>
              </a:rPr>
              <a:t>)</a:t>
            </a:r>
          </a:p>
          <a:p>
            <a:pPr algn="just"/>
            <a:r>
              <a:rPr lang="en-IN" sz="2200" kern="0" dirty="0" smtClean="0">
                <a:latin typeface="Calisto MT" panose="02040603050505030304" pitchFamily="18" charset="0"/>
              </a:rPr>
              <a:t>Master trainers trained by the PGI</a:t>
            </a:r>
          </a:p>
          <a:p>
            <a:pPr algn="just"/>
            <a:r>
              <a:rPr lang="en-IN" sz="2200" kern="0" dirty="0" smtClean="0">
                <a:latin typeface="Calisto MT" panose="02040603050505030304" pitchFamily="18" charset="0"/>
              </a:rPr>
              <a:t>Initial training for Rehabilitation By PGI</a:t>
            </a:r>
          </a:p>
          <a:p>
            <a:r>
              <a:rPr lang="en-US" sz="2200" kern="0" dirty="0" smtClean="0">
                <a:latin typeface="Calisto MT" panose="02040603050505030304" pitchFamily="18" charset="0"/>
              </a:rPr>
              <a:t>Prevention of potential addiction</a:t>
            </a:r>
          </a:p>
          <a:p>
            <a:pPr lvl="1">
              <a:buFont typeface="Courier New" panose="02070309020205020404" pitchFamily="49" charset="0"/>
              <a:buChar char="o"/>
            </a:pPr>
            <a:r>
              <a:rPr lang="en-US" sz="2200" kern="0" dirty="0" smtClean="0">
                <a:latin typeface="Calisto MT" panose="02040603050505030304" pitchFamily="18" charset="0"/>
              </a:rPr>
              <a:t>Awareness: harms of drug use</a:t>
            </a:r>
          </a:p>
          <a:p>
            <a:pPr marL="984250" lvl="1" indent="-269875">
              <a:buFontTx/>
              <a:buChar char="-"/>
            </a:pPr>
            <a:r>
              <a:rPr lang="en-US" sz="2200" kern="0" dirty="0" smtClean="0">
                <a:latin typeface="Calisto MT" panose="02040603050505030304" pitchFamily="18" charset="0"/>
              </a:rPr>
              <a:t>IEC Activities: Targeting vulnerable and high-risk groups</a:t>
            </a:r>
          </a:p>
          <a:p>
            <a:pPr marL="984250" lvl="1" indent="-269875">
              <a:buFontTx/>
              <a:buChar char="-"/>
            </a:pPr>
            <a:r>
              <a:rPr lang="en-US" sz="2200" kern="0" dirty="0" smtClean="0">
                <a:latin typeface="Calisto MT" panose="02040603050505030304" pitchFamily="18" charset="0"/>
              </a:rPr>
              <a:t>Awareness campaigns: School and colleges</a:t>
            </a:r>
          </a:p>
          <a:p>
            <a:pPr marL="984250" lvl="1" indent="-269875">
              <a:buFontTx/>
              <a:buChar char="-"/>
            </a:pPr>
            <a:r>
              <a:rPr lang="en-US" sz="2200" kern="0" dirty="0" smtClean="0">
                <a:latin typeface="Calisto MT" panose="02040603050505030304" pitchFamily="18" charset="0"/>
              </a:rPr>
              <a:t>Workshops and interactive sessions with media</a:t>
            </a:r>
          </a:p>
          <a:p>
            <a:pPr lvl="1">
              <a:buFont typeface="Courier New" panose="02070309020205020404" pitchFamily="49" charset="0"/>
              <a:buChar char="o"/>
            </a:pPr>
            <a:r>
              <a:rPr lang="en-US" sz="2200" kern="0" dirty="0" smtClean="0">
                <a:latin typeface="Calisto MT" panose="02040603050505030304" pitchFamily="18" charset="0"/>
              </a:rPr>
              <a:t>Development of educational material</a:t>
            </a:r>
          </a:p>
          <a:p>
            <a:pPr lvl="1">
              <a:buFont typeface="Courier New" panose="02070309020205020404" pitchFamily="49" charset="0"/>
              <a:buChar char="o"/>
            </a:pPr>
            <a:r>
              <a:rPr lang="en-US" sz="2200" kern="0" dirty="0" smtClean="0">
                <a:latin typeface="Calisto MT" panose="02040603050505030304" pitchFamily="18" charset="0"/>
              </a:rPr>
              <a:t>Outreach programmes</a:t>
            </a:r>
          </a:p>
          <a:p>
            <a:pPr marL="984250" lvl="2" indent="-269875">
              <a:buFontTx/>
              <a:buChar char="-"/>
            </a:pPr>
            <a:r>
              <a:rPr lang="en-US" kern="0" dirty="0" smtClean="0">
                <a:latin typeface="Calisto MT" panose="02040603050505030304" pitchFamily="18" charset="0"/>
              </a:rPr>
              <a:t>Schools &amp; Colleges</a:t>
            </a:r>
          </a:p>
          <a:p>
            <a:pPr marL="984250" lvl="2" indent="-269875">
              <a:buFontTx/>
              <a:buChar char="-"/>
            </a:pPr>
            <a:r>
              <a:rPr lang="en-US" kern="0" dirty="0" smtClean="0">
                <a:latin typeface="Calisto MT" panose="02040603050505030304" pitchFamily="18" charset="0"/>
              </a:rPr>
              <a:t>Night shelters</a:t>
            </a:r>
          </a:p>
          <a:p>
            <a:pPr algn="just"/>
            <a:endParaRPr lang="en-IN" sz="2200" kern="0" dirty="0">
              <a:latin typeface="Calisto MT" panose="02040603050505030304" pitchFamily="18" charset="0"/>
            </a:endParaRPr>
          </a:p>
        </p:txBody>
      </p:sp>
    </p:spTree>
    <p:extLst>
      <p:ext uri="{BB962C8B-B14F-4D97-AF65-F5344CB8AC3E}">
        <p14:creationId xmlns:p14="http://schemas.microsoft.com/office/powerpoint/2010/main" val="1380507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18864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DRUG DETOXIFICATION </a:t>
            </a:r>
            <a:endParaRPr lang="en-GB" altLang="en-US" sz="3000" b="1" dirty="0">
              <a:solidFill>
                <a:srgbClr val="FFFFFF"/>
              </a:solidFill>
              <a:cs typeface="Times New Roman" panose="02020603050405020304" pitchFamily="18" charset="0"/>
            </a:endParaRPr>
          </a:p>
        </p:txBody>
      </p:sp>
      <p:sp>
        <p:nvSpPr>
          <p:cNvPr id="6" name="Content Placeholder 2"/>
          <p:cNvSpPr txBox="1">
            <a:spLocks/>
          </p:cNvSpPr>
          <p:nvPr/>
        </p:nvSpPr>
        <p:spPr>
          <a:xfrm>
            <a:off x="107504" y="1196752"/>
            <a:ext cx="8856984" cy="3816424"/>
          </a:xfrm>
          <a:prstGeom prst="rect">
            <a:avLst/>
          </a:prstGeom>
        </p:spPr>
        <p:txBody>
          <a:bodyPr>
            <a:normAutofit fontScale="85000" lnSpcReduction="200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spcBef>
                <a:spcPts val="0"/>
              </a:spcBef>
              <a:spcAft>
                <a:spcPts val="1200"/>
              </a:spcAft>
            </a:pPr>
            <a:r>
              <a:rPr lang="en-US" sz="2200" kern="0" dirty="0" smtClean="0">
                <a:latin typeface="Calisto MT" panose="02040603050505030304" pitchFamily="18" charset="0"/>
              </a:rPr>
              <a:t>Identification of drug addicts</a:t>
            </a:r>
          </a:p>
          <a:p>
            <a:pPr lvl="1">
              <a:spcBef>
                <a:spcPts val="0"/>
              </a:spcBef>
              <a:spcAft>
                <a:spcPts val="1200"/>
              </a:spcAft>
            </a:pPr>
            <a:r>
              <a:rPr lang="en-US" sz="2200" kern="0" dirty="0" smtClean="0">
                <a:latin typeface="Calisto MT" panose="02040603050505030304" pitchFamily="18" charset="0"/>
              </a:rPr>
              <a:t>Sensitization of family and community</a:t>
            </a:r>
          </a:p>
          <a:p>
            <a:pPr lvl="1">
              <a:spcBef>
                <a:spcPts val="0"/>
              </a:spcBef>
              <a:spcAft>
                <a:spcPts val="1200"/>
              </a:spcAft>
            </a:pPr>
            <a:r>
              <a:rPr lang="en-US" sz="2200" kern="0" dirty="0" smtClean="0">
                <a:latin typeface="Calisto MT" panose="02040603050505030304" pitchFamily="18" charset="0"/>
              </a:rPr>
              <a:t>De-stigmatization: Acceptance of need for treatment</a:t>
            </a:r>
          </a:p>
          <a:p>
            <a:pPr>
              <a:spcBef>
                <a:spcPts val="0"/>
              </a:spcBef>
              <a:spcAft>
                <a:spcPts val="1200"/>
              </a:spcAft>
            </a:pPr>
            <a:r>
              <a:rPr lang="en-US" sz="2200" kern="0" dirty="0" smtClean="0">
                <a:latin typeface="Calisto MT" panose="02040603050505030304" pitchFamily="18" charset="0"/>
              </a:rPr>
              <a:t>Treatment</a:t>
            </a:r>
          </a:p>
          <a:p>
            <a:pPr lvl="1">
              <a:spcBef>
                <a:spcPts val="0"/>
              </a:spcBef>
              <a:spcAft>
                <a:spcPts val="1200"/>
              </a:spcAft>
            </a:pPr>
            <a:r>
              <a:rPr lang="en-US" sz="2200" kern="0" dirty="0" smtClean="0">
                <a:latin typeface="Calisto MT" panose="02040603050505030304" pitchFamily="18" charset="0"/>
              </a:rPr>
              <a:t>Drug De-addiction Centres</a:t>
            </a:r>
          </a:p>
          <a:p>
            <a:pPr marL="1077913" lvl="2" indent="-363538">
              <a:spcBef>
                <a:spcPts val="0"/>
              </a:spcBef>
              <a:spcAft>
                <a:spcPts val="1200"/>
              </a:spcAft>
              <a:buFont typeface="Wingdings" panose="05000000000000000000" pitchFamily="2" charset="2"/>
              <a:buChar char="v"/>
            </a:pPr>
            <a:endParaRPr lang="en-US" kern="0" dirty="0" smtClean="0">
              <a:latin typeface="Calisto MT" panose="02040603050505030304" pitchFamily="18" charset="0"/>
            </a:endParaRPr>
          </a:p>
          <a:p>
            <a:pPr marL="1057275" lvl="2" indent="-342900">
              <a:spcBef>
                <a:spcPts val="0"/>
              </a:spcBef>
              <a:spcAft>
                <a:spcPts val="1200"/>
              </a:spcAft>
              <a:buFontTx/>
              <a:buChar char="-"/>
            </a:pPr>
            <a:r>
              <a:rPr lang="en-US" kern="0" dirty="0" smtClean="0">
                <a:latin typeface="Calisto MT" panose="02040603050505030304" pitchFamily="18" charset="0"/>
              </a:rPr>
              <a:t>CHC (150) : One GDMO </a:t>
            </a:r>
          </a:p>
          <a:p>
            <a:pPr marL="1057275" lvl="2" indent="-342900">
              <a:spcBef>
                <a:spcPts val="0"/>
              </a:spcBef>
              <a:spcAft>
                <a:spcPts val="1200"/>
              </a:spcAft>
              <a:buFontTx/>
              <a:buChar char="-"/>
            </a:pPr>
            <a:r>
              <a:rPr lang="en-US" kern="0" dirty="0" smtClean="0">
                <a:latin typeface="Calisto MT" panose="02040603050505030304" pitchFamily="18" charset="0"/>
              </a:rPr>
              <a:t>SDH &amp; District Level (31)  : 10 and 20 bed </a:t>
            </a:r>
          </a:p>
          <a:p>
            <a:pPr marL="1057275" lvl="2" indent="-342900">
              <a:spcBef>
                <a:spcPts val="0"/>
              </a:spcBef>
              <a:spcAft>
                <a:spcPts val="1200"/>
              </a:spcAft>
              <a:buFontTx/>
              <a:buChar char="-"/>
            </a:pPr>
            <a:r>
              <a:rPr lang="en-US" kern="0" dirty="0" smtClean="0">
                <a:latin typeface="Calisto MT" panose="02040603050505030304" pitchFamily="18" charset="0"/>
              </a:rPr>
              <a:t>Central Jails (8)             : 50 bed</a:t>
            </a:r>
          </a:p>
          <a:p>
            <a:pPr marL="1057275" lvl="2" indent="-342900">
              <a:spcBef>
                <a:spcPts val="0"/>
              </a:spcBef>
              <a:spcAft>
                <a:spcPts val="1200"/>
              </a:spcAft>
              <a:buFontTx/>
              <a:buChar char="-"/>
            </a:pPr>
            <a:r>
              <a:rPr lang="en-US" kern="0" dirty="0" smtClean="0">
                <a:latin typeface="Calisto MT" panose="02040603050505030304" pitchFamily="18" charset="0"/>
              </a:rPr>
              <a:t>Model DDCs (5)            : 50 bed</a:t>
            </a:r>
          </a:p>
        </p:txBody>
      </p:sp>
    </p:spTree>
    <p:extLst>
      <p:ext uri="{BB962C8B-B14F-4D97-AF65-F5344CB8AC3E}">
        <p14:creationId xmlns:p14="http://schemas.microsoft.com/office/powerpoint/2010/main" val="935693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18864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DRUG DE-ADDICTION: TREATMENT </a:t>
            </a:r>
            <a:endParaRPr lang="en-GB" altLang="en-US" sz="3000" b="1" dirty="0">
              <a:solidFill>
                <a:srgbClr val="FFFFFF"/>
              </a:solidFill>
              <a:cs typeface="Times New Roman" panose="02020603050405020304" pitchFamily="18" charset="0"/>
            </a:endParaRPr>
          </a:p>
        </p:txBody>
      </p:sp>
      <p:sp>
        <p:nvSpPr>
          <p:cNvPr id="4" name="Content Placeholder 2"/>
          <p:cNvSpPr txBox="1">
            <a:spLocks/>
          </p:cNvSpPr>
          <p:nvPr/>
        </p:nvSpPr>
        <p:spPr>
          <a:xfrm>
            <a:off x="104238" y="1196752"/>
            <a:ext cx="8644226" cy="432048"/>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r>
              <a:rPr lang="en-US" sz="2200" kern="0" dirty="0" smtClean="0">
                <a:latin typeface="Calisto MT" panose="02040603050505030304" pitchFamily="18" charset="0"/>
              </a:rPr>
              <a:t>Three tiered structure</a:t>
            </a:r>
          </a:p>
        </p:txBody>
      </p:sp>
      <p:graphicFrame>
        <p:nvGraphicFramePr>
          <p:cNvPr id="5" name="Diagram 4"/>
          <p:cNvGraphicFramePr/>
          <p:nvPr>
            <p:extLst>
              <p:ext uri="{D42A27DB-BD31-4B8C-83A1-F6EECF244321}">
                <p14:modId xmlns:p14="http://schemas.microsoft.com/office/powerpoint/2010/main" val="949096628"/>
              </p:ext>
            </p:extLst>
          </p:nvPr>
        </p:nvGraphicFramePr>
        <p:xfrm>
          <a:off x="258126" y="1988840"/>
          <a:ext cx="8496944"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949304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18864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REHABILITATION  </a:t>
            </a:r>
            <a:endParaRPr lang="en-GB" altLang="en-US" sz="3000" b="1" dirty="0">
              <a:solidFill>
                <a:srgbClr val="FFFFFF"/>
              </a:solidFill>
              <a:cs typeface="Times New Roman" panose="02020603050405020304" pitchFamily="18" charset="0"/>
            </a:endParaRPr>
          </a:p>
        </p:txBody>
      </p:sp>
      <p:sp>
        <p:nvSpPr>
          <p:cNvPr id="6" name="Content Placeholder 2"/>
          <p:cNvSpPr txBox="1">
            <a:spLocks/>
          </p:cNvSpPr>
          <p:nvPr/>
        </p:nvSpPr>
        <p:spPr>
          <a:xfrm>
            <a:off x="179512" y="1340768"/>
            <a:ext cx="8712968" cy="4351338"/>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marL="0" indent="0">
              <a:spcBef>
                <a:spcPts val="0"/>
              </a:spcBef>
              <a:spcAft>
                <a:spcPts val="1200"/>
              </a:spcAft>
              <a:buNone/>
            </a:pPr>
            <a:r>
              <a:rPr lang="en-US" sz="2200" kern="0" dirty="0" smtClean="0">
                <a:latin typeface="Calisto MT" panose="02040603050505030304" pitchFamily="18" charset="0"/>
              </a:rPr>
              <a:t>Rehabilitation and Social Integration</a:t>
            </a:r>
          </a:p>
          <a:p>
            <a:pPr marL="457200" lvl="1" indent="0">
              <a:spcBef>
                <a:spcPts val="0"/>
              </a:spcBef>
              <a:spcAft>
                <a:spcPts val="1200"/>
              </a:spcAft>
              <a:buNone/>
            </a:pPr>
            <a:r>
              <a:rPr lang="en-US" sz="2200" b="1" kern="0" dirty="0" smtClean="0">
                <a:latin typeface="Calisto MT" panose="02040603050505030304" pitchFamily="18" charset="0"/>
              </a:rPr>
              <a:t>Rehabilitation Centres</a:t>
            </a:r>
            <a:r>
              <a:rPr lang="en-US" sz="2200" kern="0" dirty="0" smtClean="0">
                <a:latin typeface="Calisto MT" panose="02040603050505030304" pitchFamily="18" charset="0"/>
              </a:rPr>
              <a:t> (22 at District level)</a:t>
            </a:r>
          </a:p>
          <a:p>
            <a:pPr marL="1057275" lvl="2" indent="-342900">
              <a:spcBef>
                <a:spcPts val="0"/>
              </a:spcBef>
              <a:spcAft>
                <a:spcPts val="1200"/>
              </a:spcAft>
            </a:pPr>
            <a:r>
              <a:rPr lang="en-US" kern="0" dirty="0" smtClean="0">
                <a:latin typeface="Calisto MT" panose="02040603050505030304" pitchFamily="18" charset="0"/>
              </a:rPr>
              <a:t>New Buildings (Under Construction)</a:t>
            </a:r>
          </a:p>
          <a:p>
            <a:pPr marL="1057275" lvl="2" indent="-342900">
              <a:spcBef>
                <a:spcPts val="0"/>
              </a:spcBef>
              <a:spcAft>
                <a:spcPts val="1200"/>
              </a:spcAft>
            </a:pPr>
            <a:r>
              <a:rPr lang="en-US" kern="0" dirty="0" smtClean="0">
                <a:latin typeface="Calisto MT" panose="02040603050505030304" pitchFamily="18" charset="0"/>
              </a:rPr>
              <a:t>Skill development/Vocational Training</a:t>
            </a:r>
          </a:p>
          <a:p>
            <a:pPr marL="1057275" lvl="2" indent="-342900">
              <a:spcBef>
                <a:spcPts val="0"/>
              </a:spcBef>
              <a:spcAft>
                <a:spcPts val="1200"/>
              </a:spcAft>
            </a:pPr>
            <a:r>
              <a:rPr lang="en-US" kern="0" dirty="0" smtClean="0">
                <a:latin typeface="Calisto MT" panose="02040603050505030304" pitchFamily="18" charset="0"/>
              </a:rPr>
              <a:t>Employment</a:t>
            </a:r>
            <a:endParaRPr lang="en-US" kern="0" dirty="0">
              <a:latin typeface="Calisto MT" panose="02040603050505030304" pitchFamily="18" charset="0"/>
            </a:endParaRPr>
          </a:p>
          <a:p>
            <a:pPr marL="1057275" lvl="2" indent="-342900">
              <a:spcBef>
                <a:spcPts val="0"/>
              </a:spcBef>
              <a:spcAft>
                <a:spcPts val="1200"/>
              </a:spcAft>
            </a:pPr>
            <a:r>
              <a:rPr lang="en-US" kern="0" dirty="0" smtClean="0">
                <a:latin typeface="Calisto MT" panose="02040603050505030304" pitchFamily="18" charset="0"/>
              </a:rPr>
              <a:t>Counseling of patient</a:t>
            </a:r>
          </a:p>
          <a:p>
            <a:pPr marL="457200" lvl="1" indent="0">
              <a:spcBef>
                <a:spcPts val="0"/>
              </a:spcBef>
              <a:spcAft>
                <a:spcPts val="1200"/>
              </a:spcAft>
              <a:buNone/>
            </a:pPr>
            <a:r>
              <a:rPr lang="en-US" sz="2200" b="1" kern="0" dirty="0" smtClean="0">
                <a:latin typeface="Calisto MT" panose="02040603050505030304" pitchFamily="18" charset="0"/>
              </a:rPr>
              <a:t>Social Integration</a:t>
            </a:r>
          </a:p>
          <a:p>
            <a:pPr marL="1057275" lvl="2" indent="-342900">
              <a:spcBef>
                <a:spcPts val="0"/>
              </a:spcBef>
              <a:spcAft>
                <a:spcPts val="1200"/>
              </a:spcAft>
            </a:pPr>
            <a:r>
              <a:rPr lang="en-US" kern="0" dirty="0" smtClean="0">
                <a:latin typeface="Calisto MT" panose="02040603050505030304" pitchFamily="18" charset="0"/>
              </a:rPr>
              <a:t>Awareness campaigns and sensitization</a:t>
            </a:r>
          </a:p>
          <a:p>
            <a:pPr marL="1057275" lvl="2" indent="-342900">
              <a:spcBef>
                <a:spcPts val="0"/>
              </a:spcBef>
              <a:spcAft>
                <a:spcPts val="1200"/>
              </a:spcAft>
            </a:pPr>
            <a:r>
              <a:rPr lang="en-US" kern="0" dirty="0" smtClean="0">
                <a:latin typeface="Calisto MT" panose="02040603050505030304" pitchFamily="18" charset="0"/>
              </a:rPr>
              <a:t>Counseling of family members</a:t>
            </a:r>
          </a:p>
        </p:txBody>
      </p:sp>
    </p:spTree>
    <p:extLst>
      <p:ext uri="{BB962C8B-B14F-4D97-AF65-F5344CB8AC3E}">
        <p14:creationId xmlns:p14="http://schemas.microsoft.com/office/powerpoint/2010/main" val="16929820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3</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304800" y="22860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just"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AIMS AND OBJECTIVES </a:t>
            </a:r>
            <a:endParaRPr lang="en-GB" altLang="en-US" sz="3200" b="1" dirty="0">
              <a:solidFill>
                <a:srgbClr val="FFFFFF"/>
              </a:solidFill>
              <a:cs typeface="Times New Roman" panose="02020603050405020304" pitchFamily="18" charset="0"/>
            </a:endParaRPr>
          </a:p>
        </p:txBody>
      </p:sp>
      <p:sp>
        <p:nvSpPr>
          <p:cNvPr id="5" name="Content Placeholder 2"/>
          <p:cNvSpPr txBox="1">
            <a:spLocks/>
          </p:cNvSpPr>
          <p:nvPr/>
        </p:nvSpPr>
        <p:spPr>
          <a:xfrm>
            <a:off x="179511" y="1431032"/>
            <a:ext cx="8713663" cy="3510136"/>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000"/>
              </a:spcAft>
              <a:defRPr/>
            </a:pPr>
            <a:r>
              <a:rPr lang="en-IN" sz="2200" kern="0" dirty="0" smtClean="0">
                <a:latin typeface="Calisto MT" panose="02040603050505030304" pitchFamily="18" charset="0"/>
              </a:rPr>
              <a:t>To carry out mass awareness campaign about cancer, its warning signs with a focus on the early diagnosis and treatment. </a:t>
            </a:r>
            <a:endParaRPr lang="en-US" sz="2200" kern="0" dirty="0" smtClean="0">
              <a:latin typeface="Calisto MT" panose="02040603050505030304" pitchFamily="18" charset="0"/>
            </a:endParaRPr>
          </a:p>
          <a:p>
            <a:pPr algn="just">
              <a:spcBef>
                <a:spcPts val="0"/>
              </a:spcBef>
              <a:spcAft>
                <a:spcPts val="1000"/>
              </a:spcAft>
              <a:defRPr/>
            </a:pPr>
            <a:r>
              <a:rPr lang="en-IN" sz="2200" kern="0" dirty="0" smtClean="0">
                <a:latin typeface="Calisto MT" panose="02040603050505030304" pitchFamily="18" charset="0"/>
              </a:rPr>
              <a:t>To identify individuals having warning </a:t>
            </a:r>
            <a:r>
              <a:rPr lang="en-IN" sz="2200" kern="0" dirty="0">
                <a:latin typeface="Calisto MT" panose="02040603050505030304" pitchFamily="18" charset="0"/>
              </a:rPr>
              <a:t>s</a:t>
            </a:r>
            <a:r>
              <a:rPr lang="en-IN" sz="2200" kern="0" dirty="0" smtClean="0">
                <a:latin typeface="Calisto MT" panose="02040603050505030304" pitchFamily="18" charset="0"/>
              </a:rPr>
              <a:t>igns/ symptoms .</a:t>
            </a:r>
            <a:endParaRPr lang="en-US" sz="2200" kern="0" dirty="0" smtClean="0">
              <a:latin typeface="Calisto MT" panose="02040603050505030304" pitchFamily="18" charset="0"/>
            </a:endParaRPr>
          </a:p>
          <a:p>
            <a:pPr algn="just">
              <a:spcBef>
                <a:spcPts val="0"/>
              </a:spcBef>
              <a:spcAft>
                <a:spcPts val="1000"/>
              </a:spcAft>
              <a:defRPr/>
            </a:pPr>
            <a:r>
              <a:rPr lang="en-IN" sz="2200" kern="0" dirty="0" smtClean="0">
                <a:latin typeface="Calisto MT" panose="02040603050505030304" pitchFamily="18" charset="0"/>
              </a:rPr>
              <a:t>To locate diagnosed cancer cases for treatment &amp; palliative care and number of </a:t>
            </a:r>
            <a:r>
              <a:rPr lang="en-IN" sz="2200" kern="0" dirty="0">
                <a:latin typeface="Calisto MT" panose="02040603050505030304" pitchFamily="18" charset="0"/>
              </a:rPr>
              <a:t>cancer deaths in last 5 years.</a:t>
            </a:r>
            <a:endParaRPr lang="en-US" sz="2200" kern="0" dirty="0" smtClean="0">
              <a:latin typeface="Calisto MT" panose="02040603050505030304" pitchFamily="18" charset="0"/>
            </a:endParaRPr>
          </a:p>
          <a:p>
            <a:pPr algn="just">
              <a:spcBef>
                <a:spcPts val="0"/>
              </a:spcBef>
              <a:spcAft>
                <a:spcPts val="1000"/>
              </a:spcAft>
              <a:defRPr/>
            </a:pPr>
            <a:r>
              <a:rPr lang="en-IN" sz="2200" kern="0" dirty="0" smtClean="0">
                <a:latin typeface="Calisto MT" panose="02040603050505030304" pitchFamily="18" charset="0"/>
              </a:rPr>
              <a:t>Capacity building amongst the ASHAs, ANMs,  MPHWs, Nursing Students, Medical and Para Medicals for survey &amp; awareness generation amongst them </a:t>
            </a:r>
            <a:endParaRPr lang="en-US" sz="2200" kern="0" dirty="0">
              <a:latin typeface="Calisto MT" panose="02040603050505030304" pitchFamily="18" charset="0"/>
            </a:endParaRPr>
          </a:p>
        </p:txBody>
      </p:sp>
    </p:spTree>
    <p:extLst>
      <p:ext uri="{BB962C8B-B14F-4D97-AF65-F5344CB8AC3E}">
        <p14:creationId xmlns:p14="http://schemas.microsoft.com/office/powerpoint/2010/main" val="42616853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116632"/>
            <a:ext cx="7543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DRUG DE-ADDICTION PROGRAMMES IN JAILS</a:t>
            </a:r>
            <a:r>
              <a:rPr lang="en-US" altLang="en-US" sz="3200" b="1" dirty="0" smtClean="0">
                <a:solidFill>
                  <a:srgbClr val="FFFFFF"/>
                </a:solidFill>
                <a:cs typeface="Times New Roman" panose="02020603050405020304" pitchFamily="18" charset="0"/>
              </a:rPr>
              <a:t> </a:t>
            </a:r>
            <a:endParaRPr lang="en-GB" altLang="en-US" sz="3000" b="1" dirty="0">
              <a:solidFill>
                <a:srgbClr val="FFFFFF"/>
              </a:solidFill>
              <a:cs typeface="Times New Roman" panose="02020603050405020304" pitchFamily="18" charset="0"/>
            </a:endParaRPr>
          </a:p>
        </p:txBody>
      </p:sp>
      <p:sp>
        <p:nvSpPr>
          <p:cNvPr id="4" name="Content Placeholder 2"/>
          <p:cNvSpPr txBox="1">
            <a:spLocks/>
          </p:cNvSpPr>
          <p:nvPr/>
        </p:nvSpPr>
        <p:spPr>
          <a:xfrm>
            <a:off x="107504" y="1340768"/>
            <a:ext cx="8784976" cy="1728192"/>
          </a:xfrm>
          <a:prstGeom prst="rect">
            <a:avLst/>
          </a:prstGeom>
        </p:spPr>
        <p:txBody>
          <a:bodyPr>
            <a:normAutofit fontScale="92500" lnSpcReduction="100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fontAlgn="t">
              <a:spcBef>
                <a:spcPts val="0"/>
              </a:spcBef>
              <a:spcAft>
                <a:spcPts val="1200"/>
              </a:spcAft>
            </a:pPr>
            <a:r>
              <a:rPr lang="en-US" sz="2200" b="1" kern="0" dirty="0" smtClean="0">
                <a:latin typeface="Calisto MT" panose="02040603050505030304" pitchFamily="18" charset="0"/>
              </a:rPr>
              <a:t>Persons who have undergone complete t/t in Detoxification Barrack : 22669</a:t>
            </a:r>
          </a:p>
          <a:p>
            <a:pPr algn="just" fontAlgn="t">
              <a:spcBef>
                <a:spcPts val="0"/>
              </a:spcBef>
              <a:spcAft>
                <a:spcPts val="1200"/>
              </a:spcAft>
            </a:pPr>
            <a:r>
              <a:rPr lang="en-US" sz="2200" kern="0" dirty="0" smtClean="0">
                <a:latin typeface="Calisto MT" panose="02040603050505030304" pitchFamily="18" charset="0"/>
              </a:rPr>
              <a:t>Persons currently in Detoxification Barrack	: 461</a:t>
            </a:r>
          </a:p>
          <a:p>
            <a:pPr algn="just" fontAlgn="t">
              <a:spcBef>
                <a:spcPts val="0"/>
              </a:spcBef>
              <a:spcAft>
                <a:spcPts val="1200"/>
              </a:spcAft>
            </a:pPr>
            <a:r>
              <a:rPr lang="en-US" sz="2200" kern="0" dirty="0" smtClean="0">
                <a:latin typeface="Calisto MT" panose="02040603050505030304" pitchFamily="18" charset="0"/>
              </a:rPr>
              <a:t>Persons currently in Rehab Barrack :718</a:t>
            </a:r>
          </a:p>
          <a:p>
            <a:pPr algn="just"/>
            <a:endParaRPr lang="en-IN" sz="2200" kern="0" dirty="0">
              <a:latin typeface="Calisto MT" panose="02040603050505030304" pitchFamily="18" charset="0"/>
            </a:endParaRPr>
          </a:p>
        </p:txBody>
      </p:sp>
    </p:spTree>
    <p:extLst>
      <p:ext uri="{BB962C8B-B14F-4D97-AF65-F5344CB8AC3E}">
        <p14:creationId xmlns:p14="http://schemas.microsoft.com/office/powerpoint/2010/main" val="35469087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210706"/>
            <a:ext cx="754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IMPLEMENTATION STRATEGY </a:t>
            </a:r>
            <a:endParaRPr lang="en-GB" altLang="en-US" sz="3000" b="1" dirty="0">
              <a:solidFill>
                <a:srgbClr val="FFFFFF"/>
              </a:solidFill>
              <a:cs typeface="Times New Roman" panose="02020603050405020304" pitchFamily="18" charset="0"/>
            </a:endParaRPr>
          </a:p>
        </p:txBody>
      </p:sp>
      <p:sp>
        <p:nvSpPr>
          <p:cNvPr id="5" name="Content Placeholder 2"/>
          <p:cNvSpPr txBox="1">
            <a:spLocks/>
          </p:cNvSpPr>
          <p:nvPr/>
        </p:nvSpPr>
        <p:spPr>
          <a:xfrm>
            <a:off x="107504" y="1124744"/>
            <a:ext cx="8754634" cy="5256584"/>
          </a:xfrm>
          <a:prstGeom prst="rect">
            <a:avLst/>
          </a:prstGeom>
        </p:spPr>
        <p:txBody>
          <a:bodyPr>
            <a:no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US" sz="2200" kern="0" dirty="0" smtClean="0">
                <a:latin typeface="Calisto MT" panose="02040603050505030304" pitchFamily="18" charset="0"/>
              </a:rPr>
              <a:t>Stakeholder interface- medical &amp; para-medical staff, NGOs, Schools &amp; Colleges, media, PRIs, police and government officials, religious leaders</a:t>
            </a:r>
          </a:p>
          <a:p>
            <a:pPr algn="just"/>
            <a:r>
              <a:rPr lang="en-US" sz="2200" kern="0" dirty="0" smtClean="0">
                <a:latin typeface="Calisto MT" panose="02040603050505030304" pitchFamily="18" charset="0"/>
              </a:rPr>
              <a:t>Creating linkages: Specialized medical institutions (AIIMS, NIMHANS, NACO, Medical colleges), ITIs, Polytechnics, Industries</a:t>
            </a:r>
          </a:p>
          <a:p>
            <a:r>
              <a:rPr lang="en-US" sz="2200" dirty="0" smtClean="0">
                <a:latin typeface="Calisto MT" panose="02040603050505030304" pitchFamily="18" charset="0"/>
              </a:rPr>
              <a:t>Capacity building: Medical professionals</a:t>
            </a:r>
            <a:r>
              <a:rPr lang="en-US" sz="2200" baseline="0" dirty="0" smtClean="0">
                <a:latin typeface="Calisto MT" panose="02040603050505030304" pitchFamily="18" charset="0"/>
              </a:rPr>
              <a:t> &amp; staff, NGOs, PRIs, prison staff, stakeholder groups</a:t>
            </a:r>
          </a:p>
          <a:p>
            <a:r>
              <a:rPr lang="en-US" sz="2200" dirty="0" smtClean="0">
                <a:latin typeface="Calisto MT" panose="02040603050505030304" pitchFamily="18" charset="0"/>
              </a:rPr>
              <a:t>Administrative Structure</a:t>
            </a:r>
          </a:p>
          <a:p>
            <a:pPr lvl="1"/>
            <a:r>
              <a:rPr lang="en-US" sz="2200" dirty="0" smtClean="0">
                <a:latin typeface="Calisto MT" panose="02040603050505030304" pitchFamily="18" charset="0"/>
              </a:rPr>
              <a:t>Stale Board chaired by CM</a:t>
            </a:r>
          </a:p>
          <a:p>
            <a:pPr lvl="1"/>
            <a:r>
              <a:rPr lang="en-US" sz="2200" dirty="0" smtClean="0">
                <a:latin typeface="Calisto MT" panose="02040603050505030304" pitchFamily="18" charset="0"/>
              </a:rPr>
              <a:t>State Monitoring Committee under CS</a:t>
            </a:r>
          </a:p>
          <a:p>
            <a:pPr lvl="1"/>
            <a:r>
              <a:rPr lang="en-US" sz="2200" dirty="0" smtClean="0">
                <a:latin typeface="Calisto MT" panose="02040603050505030304" pitchFamily="18" charset="0"/>
              </a:rPr>
              <a:t>District-level Society  under DC</a:t>
            </a:r>
          </a:p>
          <a:p>
            <a:pPr lvl="0"/>
            <a:r>
              <a:rPr lang="en-US" sz="2200" dirty="0" smtClean="0">
                <a:latin typeface="Calisto MT" panose="02040603050505030304" pitchFamily="18" charset="0"/>
              </a:rPr>
              <a:t>Cancer &amp; Drug A</a:t>
            </a:r>
            <a:r>
              <a:rPr lang="en-US" sz="2200" baseline="0" dirty="0" smtClean="0">
                <a:latin typeface="Calisto MT" panose="02040603050505030304" pitchFamily="18" charset="0"/>
              </a:rPr>
              <a:t>ddiction</a:t>
            </a:r>
            <a:r>
              <a:rPr lang="en-US" sz="2200" dirty="0" smtClean="0">
                <a:latin typeface="Calisto MT" panose="02040603050505030304" pitchFamily="18" charset="0"/>
              </a:rPr>
              <a:t> Treatment </a:t>
            </a:r>
            <a:r>
              <a:rPr lang="en-US" sz="2200" baseline="0" dirty="0" smtClean="0">
                <a:latin typeface="Calisto MT" panose="02040603050505030304" pitchFamily="18" charset="0"/>
              </a:rPr>
              <a:t>Infrastructure Fund (CADA Fund)</a:t>
            </a:r>
            <a:endParaRPr lang="en-US" sz="2200" kern="0" dirty="0" smtClean="0">
              <a:latin typeface="Calisto MT" panose="02040603050505030304" pitchFamily="18" charset="0"/>
            </a:endParaRPr>
          </a:p>
        </p:txBody>
      </p:sp>
    </p:spTree>
    <p:extLst>
      <p:ext uri="{BB962C8B-B14F-4D97-AF65-F5344CB8AC3E}">
        <p14:creationId xmlns:p14="http://schemas.microsoft.com/office/powerpoint/2010/main" val="8119355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35496" y="26621"/>
            <a:ext cx="79208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b="1" dirty="0" smtClean="0">
                <a:solidFill>
                  <a:srgbClr val="FFFFFF"/>
                </a:solidFill>
                <a:cs typeface="Times New Roman" panose="02020603050405020304" pitchFamily="18" charset="0"/>
              </a:rPr>
              <a:t>CANCER &amp; DRUG ADDICTION TREATMENT INFRASTRUCTURE FUNDS (CADA FUND)</a:t>
            </a:r>
            <a:endParaRPr lang="en-GB" altLang="en-US" b="1" dirty="0">
              <a:solidFill>
                <a:srgbClr val="FFFFFF"/>
              </a:solidFill>
              <a:cs typeface="Times New Roman" panose="02020603050405020304" pitchFamily="18" charset="0"/>
            </a:endParaRPr>
          </a:p>
        </p:txBody>
      </p:sp>
      <p:sp>
        <p:nvSpPr>
          <p:cNvPr id="4" name="Content Placeholder 2"/>
          <p:cNvSpPr txBox="1">
            <a:spLocks/>
          </p:cNvSpPr>
          <p:nvPr/>
        </p:nvSpPr>
        <p:spPr>
          <a:xfrm>
            <a:off x="179512" y="1196752"/>
            <a:ext cx="8856984" cy="2664296"/>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spcBef>
                <a:spcPts val="0"/>
              </a:spcBef>
              <a:spcAft>
                <a:spcPts val="1200"/>
              </a:spcAft>
            </a:pPr>
            <a:r>
              <a:rPr lang="en-IN" sz="2400" kern="0" dirty="0" smtClean="0">
                <a:latin typeface="Calisto MT" panose="02040603050505030304" pitchFamily="18" charset="0"/>
              </a:rPr>
              <a:t>Fund flow from:</a:t>
            </a:r>
          </a:p>
          <a:p>
            <a:pPr lvl="1">
              <a:spcBef>
                <a:spcPts val="0"/>
              </a:spcBef>
              <a:spcAft>
                <a:spcPts val="1200"/>
              </a:spcAft>
            </a:pPr>
            <a:r>
              <a:rPr lang="en-IN" sz="2400" kern="0" dirty="0" smtClean="0">
                <a:latin typeface="Calisto MT" panose="02040603050505030304" pitchFamily="18" charset="0"/>
              </a:rPr>
              <a:t>0.25 % of Purchase value of Basmati Paddy</a:t>
            </a:r>
          </a:p>
          <a:p>
            <a:pPr lvl="1">
              <a:spcBef>
                <a:spcPts val="0"/>
              </a:spcBef>
              <a:spcAft>
                <a:spcPts val="1200"/>
              </a:spcAft>
            </a:pPr>
            <a:r>
              <a:rPr lang="en-IN" sz="2400" kern="0" dirty="0" smtClean="0">
                <a:latin typeface="Calisto MT" panose="02040603050505030304" pitchFamily="18" charset="0"/>
              </a:rPr>
              <a:t>2% value of auction of any property</a:t>
            </a:r>
          </a:p>
          <a:p>
            <a:pPr lvl="1">
              <a:spcBef>
                <a:spcPts val="0"/>
              </a:spcBef>
              <a:spcAft>
                <a:spcPts val="1200"/>
              </a:spcAft>
            </a:pPr>
            <a:r>
              <a:rPr lang="en-IN" sz="2400" kern="0" dirty="0" smtClean="0">
                <a:latin typeface="Calisto MT" panose="02040603050505030304" pitchFamily="18" charset="0"/>
              </a:rPr>
              <a:t>1% of any infrastructure project</a:t>
            </a:r>
          </a:p>
          <a:p>
            <a:pPr lvl="1">
              <a:spcBef>
                <a:spcPts val="0"/>
              </a:spcBef>
              <a:spcAft>
                <a:spcPts val="1200"/>
              </a:spcAft>
            </a:pPr>
            <a:r>
              <a:rPr lang="en-IN" sz="2400" kern="0" dirty="0" smtClean="0">
                <a:latin typeface="Calisto MT" panose="02040603050505030304" pitchFamily="18" charset="0"/>
              </a:rPr>
              <a:t>33% of tax on Tobacco products and so on</a:t>
            </a:r>
          </a:p>
          <a:p>
            <a:pPr lvl="1">
              <a:spcBef>
                <a:spcPts val="0"/>
              </a:spcBef>
              <a:spcAft>
                <a:spcPts val="1200"/>
              </a:spcAft>
              <a:buFontTx/>
              <a:buNone/>
            </a:pPr>
            <a:r>
              <a:rPr lang="en-IN" sz="2400" kern="0" dirty="0" smtClean="0">
                <a:latin typeface="Calisto MT" panose="02040603050505030304" pitchFamily="18" charset="0"/>
              </a:rPr>
              <a:t>	</a:t>
            </a:r>
            <a:r>
              <a:rPr lang="en-IN" sz="2400" b="1" kern="0" dirty="0" smtClean="0">
                <a:latin typeface="Calisto MT" panose="02040603050505030304" pitchFamily="18" charset="0"/>
              </a:rPr>
              <a:t>Total collection</a:t>
            </a:r>
            <a:r>
              <a:rPr lang="en-IN" sz="2400" kern="0" dirty="0" smtClean="0">
                <a:latin typeface="Calisto MT" panose="02040603050505030304" pitchFamily="18" charset="0"/>
              </a:rPr>
              <a:t>: </a:t>
            </a:r>
            <a:r>
              <a:rPr lang="en-IN" sz="2400" kern="0" dirty="0" err="1" smtClean="0">
                <a:latin typeface="Calisto MT" panose="02040603050505030304" pitchFamily="18" charset="0"/>
              </a:rPr>
              <a:t>Rs</a:t>
            </a:r>
            <a:r>
              <a:rPr lang="en-IN" sz="2400" kern="0" dirty="0" smtClean="0">
                <a:latin typeface="Calisto MT" panose="02040603050505030304" pitchFamily="18" charset="0"/>
              </a:rPr>
              <a:t>. 174.02 </a:t>
            </a:r>
            <a:r>
              <a:rPr lang="en-IN" sz="2400" kern="0" dirty="0" err="1" smtClean="0">
                <a:latin typeface="Calisto MT" panose="02040603050505030304" pitchFamily="18" charset="0"/>
              </a:rPr>
              <a:t>Crores</a:t>
            </a:r>
            <a:endParaRPr lang="en-IN" sz="2400" kern="0" dirty="0" smtClean="0">
              <a:latin typeface="Calisto MT" panose="02040603050505030304" pitchFamily="18" charset="0"/>
            </a:endParaRPr>
          </a:p>
        </p:txBody>
      </p:sp>
    </p:spTree>
    <p:extLst>
      <p:ext uri="{BB962C8B-B14F-4D97-AF65-F5344CB8AC3E}">
        <p14:creationId xmlns:p14="http://schemas.microsoft.com/office/powerpoint/2010/main" val="2234429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210706"/>
            <a:ext cx="754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IMPLEMENTATION STRATEGY </a:t>
            </a:r>
            <a:endParaRPr lang="en-GB" altLang="en-US" sz="3000" b="1" dirty="0">
              <a:solidFill>
                <a:srgbClr val="FFFFFF"/>
              </a:solidFill>
              <a:cs typeface="Times New Roman" panose="02020603050405020304" pitchFamily="18" charset="0"/>
            </a:endParaRPr>
          </a:p>
        </p:txBody>
      </p:sp>
      <p:sp>
        <p:nvSpPr>
          <p:cNvPr id="4" name="Content Placeholder 2"/>
          <p:cNvSpPr txBox="1">
            <a:spLocks/>
          </p:cNvSpPr>
          <p:nvPr/>
        </p:nvSpPr>
        <p:spPr>
          <a:xfrm>
            <a:off x="179512" y="1196753"/>
            <a:ext cx="8640960" cy="1800200"/>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US" sz="2200" b="1" kern="0" dirty="0" smtClean="0">
                <a:latin typeface="Calisto MT" panose="02040603050505030304" pitchFamily="18" charset="0"/>
              </a:rPr>
              <a:t>Tackling government failure </a:t>
            </a:r>
            <a:r>
              <a:rPr lang="en-US" sz="2200" kern="0" dirty="0" smtClean="0">
                <a:latin typeface="Calisto MT" panose="02040603050505030304" pitchFamily="18" charset="0"/>
              </a:rPr>
              <a:t>(simulating markets)</a:t>
            </a:r>
          </a:p>
          <a:p>
            <a:pPr lvl="1" algn="just">
              <a:spcBef>
                <a:spcPts val="0"/>
              </a:spcBef>
              <a:spcAft>
                <a:spcPts val="1200"/>
              </a:spcAft>
            </a:pPr>
            <a:r>
              <a:rPr lang="en-US" sz="2200" kern="0" dirty="0" smtClean="0">
                <a:latin typeface="Calisto MT" panose="02040603050505030304" pitchFamily="18" charset="0"/>
              </a:rPr>
              <a:t>Rehabilitation </a:t>
            </a:r>
            <a:r>
              <a:rPr lang="en-US" sz="2200" kern="0" dirty="0" err="1" smtClean="0">
                <a:latin typeface="Calisto MT" panose="02040603050505030304" pitchFamily="18" charset="0"/>
              </a:rPr>
              <a:t>Centres</a:t>
            </a:r>
            <a:r>
              <a:rPr lang="en-US" sz="2200" kern="0" dirty="0" smtClean="0">
                <a:latin typeface="Calisto MT" panose="02040603050505030304" pitchFamily="18" charset="0"/>
              </a:rPr>
              <a:t> , Drug </a:t>
            </a:r>
            <a:r>
              <a:rPr lang="en-US" sz="2200" kern="0" dirty="0" err="1" smtClean="0">
                <a:latin typeface="Calisto MT" panose="02040603050505030304" pitchFamily="18" charset="0"/>
              </a:rPr>
              <a:t>Deaddiction</a:t>
            </a:r>
            <a:r>
              <a:rPr lang="en-US" sz="2200" kern="0" dirty="0" smtClean="0">
                <a:latin typeface="Calisto MT" panose="02040603050505030304" pitchFamily="18" charset="0"/>
              </a:rPr>
              <a:t> </a:t>
            </a:r>
            <a:r>
              <a:rPr lang="en-US" sz="2200" kern="0" dirty="0" err="1" smtClean="0">
                <a:latin typeface="Calisto MT" panose="02040603050505030304" pitchFamily="18" charset="0"/>
              </a:rPr>
              <a:t>Centres</a:t>
            </a:r>
            <a:r>
              <a:rPr lang="en-US" sz="2200" kern="0" dirty="0" smtClean="0">
                <a:latin typeface="Calisto MT" panose="02040603050505030304" pitchFamily="18" charset="0"/>
              </a:rPr>
              <a:t>  and IEC campaigns to be run by NGOs</a:t>
            </a:r>
          </a:p>
          <a:p>
            <a:pPr lvl="1" algn="just">
              <a:spcBef>
                <a:spcPts val="0"/>
              </a:spcBef>
              <a:spcAft>
                <a:spcPts val="1200"/>
              </a:spcAft>
            </a:pPr>
            <a:r>
              <a:rPr lang="en-US" sz="2200" kern="0" dirty="0" smtClean="0">
                <a:latin typeface="Calisto MT" panose="02040603050505030304" pitchFamily="18" charset="0"/>
              </a:rPr>
              <a:t>NGOs may competitively bid for projects</a:t>
            </a:r>
          </a:p>
          <a:p>
            <a:pPr lvl="1" algn="just">
              <a:spcBef>
                <a:spcPts val="0"/>
              </a:spcBef>
              <a:spcAft>
                <a:spcPts val="1200"/>
              </a:spcAft>
            </a:pPr>
            <a:r>
              <a:rPr lang="en-US" sz="2200" kern="0" dirty="0" smtClean="0">
                <a:latin typeface="Calisto MT" panose="02040603050505030304" pitchFamily="18" charset="0"/>
              </a:rPr>
              <a:t>Minimum standards of services </a:t>
            </a:r>
          </a:p>
          <a:p>
            <a:pPr lvl="1" algn="just">
              <a:buFontTx/>
              <a:buNone/>
            </a:pPr>
            <a:endParaRPr lang="en-US" sz="2200" kern="0" dirty="0" smtClean="0">
              <a:latin typeface="Calisto MT" panose="02040603050505030304" pitchFamily="18" charset="0"/>
            </a:endParaRPr>
          </a:p>
        </p:txBody>
      </p:sp>
    </p:spTree>
    <p:extLst>
      <p:ext uri="{BB962C8B-B14F-4D97-AF65-F5344CB8AC3E}">
        <p14:creationId xmlns:p14="http://schemas.microsoft.com/office/powerpoint/2010/main" val="4972428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210706"/>
            <a:ext cx="754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COST IMPLICATIONS </a:t>
            </a:r>
            <a:endParaRPr lang="en-GB" altLang="en-US" sz="3000" b="1" dirty="0">
              <a:solidFill>
                <a:srgbClr val="FFFFFF"/>
              </a:solidFill>
              <a:cs typeface="Times New Roman" panose="02020603050405020304" pitchFamily="18" charset="0"/>
            </a:endParaRPr>
          </a:p>
        </p:txBody>
      </p:sp>
      <p:graphicFrame>
        <p:nvGraphicFramePr>
          <p:cNvPr id="5" name="Content Placeholder 3"/>
          <p:cNvGraphicFramePr>
            <a:graphicFrameLocks/>
          </p:cNvGraphicFramePr>
          <p:nvPr>
            <p:extLst>
              <p:ext uri="{D42A27DB-BD31-4B8C-83A1-F6EECF244321}">
                <p14:modId xmlns:p14="http://schemas.microsoft.com/office/powerpoint/2010/main" val="1341714821"/>
              </p:ext>
            </p:extLst>
          </p:nvPr>
        </p:nvGraphicFramePr>
        <p:xfrm>
          <a:off x="611560" y="1340768"/>
          <a:ext cx="7416824" cy="2987040"/>
        </p:xfrm>
        <a:graphic>
          <a:graphicData uri="http://schemas.openxmlformats.org/drawingml/2006/table">
            <a:tbl>
              <a:tblPr firstRow="1" bandRow="1">
                <a:tableStyleId>{21E4AEA4-8DFA-4A89-87EB-49C32662AFE0}</a:tableStyleId>
              </a:tblPr>
              <a:tblGrid>
                <a:gridCol w="1107155"/>
                <a:gridCol w="4005413"/>
                <a:gridCol w="2304256"/>
              </a:tblGrid>
              <a:tr h="370840">
                <a:tc>
                  <a:txBody>
                    <a:bodyPr/>
                    <a:lstStyle/>
                    <a:p>
                      <a:pPr algn="ctr"/>
                      <a:r>
                        <a:rPr lang="en-US" sz="2000" dirty="0" smtClean="0">
                          <a:latin typeface="Calisto MT" panose="02040603050505030304" pitchFamily="18" charset="0"/>
                        </a:rPr>
                        <a:t>S. No.</a:t>
                      </a:r>
                      <a:endParaRPr lang="en-US" sz="2000" b="1" dirty="0">
                        <a:latin typeface="Calisto MT" panose="02040603050505030304" pitchFamily="18" charset="0"/>
                      </a:endParaRPr>
                    </a:p>
                  </a:txBody>
                  <a:tcPr marL="121920" marR="121920"/>
                </a:tc>
                <a:tc>
                  <a:txBody>
                    <a:bodyPr/>
                    <a:lstStyle/>
                    <a:p>
                      <a:pPr algn="ctr"/>
                      <a:r>
                        <a:rPr lang="en-US" sz="2000" dirty="0" smtClean="0">
                          <a:latin typeface="Calisto MT" panose="02040603050505030304" pitchFamily="18" charset="0"/>
                        </a:rPr>
                        <a:t>Head of expenditure</a:t>
                      </a:r>
                      <a:endParaRPr lang="en-US" sz="2000" b="1" dirty="0">
                        <a:latin typeface="Calisto MT" panose="02040603050505030304" pitchFamily="18" charset="0"/>
                      </a:endParaRPr>
                    </a:p>
                  </a:txBody>
                  <a:tcPr marL="121920" marR="121920"/>
                </a:tc>
                <a:tc>
                  <a:txBody>
                    <a:bodyPr/>
                    <a:lstStyle/>
                    <a:p>
                      <a:pPr algn="ctr"/>
                      <a:r>
                        <a:rPr lang="en-US" sz="2000" dirty="0" smtClean="0">
                          <a:latin typeface="Calisto MT" panose="02040603050505030304" pitchFamily="18" charset="0"/>
                        </a:rPr>
                        <a:t>Amount (in </a:t>
                      </a:r>
                      <a:r>
                        <a:rPr lang="en-US" sz="2000" dirty="0" err="1" smtClean="0">
                          <a:latin typeface="Calisto MT" panose="02040603050505030304" pitchFamily="18" charset="0"/>
                        </a:rPr>
                        <a:t>crores</a:t>
                      </a:r>
                      <a:r>
                        <a:rPr lang="en-US" sz="2000" dirty="0" smtClean="0">
                          <a:latin typeface="Calisto MT" panose="02040603050505030304" pitchFamily="18" charset="0"/>
                        </a:rPr>
                        <a:t>)</a:t>
                      </a:r>
                      <a:endParaRPr lang="en-US" sz="2000" b="1" dirty="0">
                        <a:latin typeface="Calisto MT" panose="02040603050505030304" pitchFamily="18" charset="0"/>
                      </a:endParaRPr>
                    </a:p>
                  </a:txBody>
                  <a:tcPr marL="121920" marR="121920"/>
                </a:tc>
              </a:tr>
              <a:tr h="370840">
                <a:tc>
                  <a:txBody>
                    <a:bodyPr/>
                    <a:lstStyle/>
                    <a:p>
                      <a:r>
                        <a:rPr lang="en-US" sz="2000" dirty="0" smtClean="0">
                          <a:latin typeface="Calisto MT" panose="02040603050505030304" pitchFamily="18" charset="0"/>
                        </a:rPr>
                        <a:t>1</a:t>
                      </a:r>
                      <a:endParaRPr lang="en-US" sz="2000" dirty="0">
                        <a:latin typeface="Calisto MT" panose="02040603050505030304" pitchFamily="18" charset="0"/>
                      </a:endParaRPr>
                    </a:p>
                  </a:txBody>
                  <a:tcPr marL="121920" marR="121920"/>
                </a:tc>
                <a:tc>
                  <a:txBody>
                    <a:bodyPr/>
                    <a:lstStyle/>
                    <a:p>
                      <a:r>
                        <a:rPr lang="en-US" sz="2000" dirty="0" smtClean="0">
                          <a:latin typeface="Calisto MT" panose="02040603050505030304" pitchFamily="18" charset="0"/>
                        </a:rPr>
                        <a:t>IEC (Prevention &amp; Identification)</a:t>
                      </a:r>
                      <a:endParaRPr lang="en-US" sz="2000" dirty="0">
                        <a:latin typeface="Calisto MT" panose="02040603050505030304" pitchFamily="18" charset="0"/>
                      </a:endParaRPr>
                    </a:p>
                  </a:txBody>
                  <a:tcPr marL="121920" marR="121920"/>
                </a:tc>
                <a:tc>
                  <a:txBody>
                    <a:bodyPr/>
                    <a:lstStyle/>
                    <a:p>
                      <a:pPr algn="r"/>
                      <a:r>
                        <a:rPr lang="en-US" sz="2000" dirty="0" smtClean="0">
                          <a:latin typeface="Calisto MT" panose="02040603050505030304" pitchFamily="18" charset="0"/>
                        </a:rPr>
                        <a:t>10.00</a:t>
                      </a:r>
                      <a:endParaRPr lang="en-US" sz="2000" dirty="0">
                        <a:latin typeface="Calisto MT" panose="02040603050505030304" pitchFamily="18" charset="0"/>
                      </a:endParaRPr>
                    </a:p>
                  </a:txBody>
                  <a:tcPr marL="121920" marR="121920"/>
                </a:tc>
              </a:tr>
              <a:tr h="370840">
                <a:tc>
                  <a:txBody>
                    <a:bodyPr/>
                    <a:lstStyle/>
                    <a:p>
                      <a:r>
                        <a:rPr lang="en-US" sz="2000" dirty="0" smtClean="0">
                          <a:latin typeface="Calisto MT" panose="02040603050505030304" pitchFamily="18" charset="0"/>
                        </a:rPr>
                        <a:t>2</a:t>
                      </a:r>
                      <a:endParaRPr lang="en-US" sz="2000" dirty="0">
                        <a:latin typeface="Calisto MT" panose="02040603050505030304" pitchFamily="18" charset="0"/>
                      </a:endParaRPr>
                    </a:p>
                  </a:txBody>
                  <a:tcPr marL="121920" marR="121920"/>
                </a:tc>
                <a:tc>
                  <a:txBody>
                    <a:bodyPr/>
                    <a:lstStyle/>
                    <a:p>
                      <a:r>
                        <a:rPr lang="en-US" sz="2000" dirty="0" smtClean="0">
                          <a:latin typeface="Calisto MT" panose="02040603050505030304" pitchFamily="18" charset="0"/>
                        </a:rPr>
                        <a:t>Capital</a:t>
                      </a:r>
                      <a:r>
                        <a:rPr lang="en-US" sz="2000" baseline="0" dirty="0" smtClean="0">
                          <a:latin typeface="Calisto MT" panose="02040603050505030304" pitchFamily="18" charset="0"/>
                        </a:rPr>
                        <a:t> Expenditure (RCs &amp; DDCs)</a:t>
                      </a:r>
                      <a:endParaRPr lang="en-US" sz="2000" dirty="0">
                        <a:latin typeface="Calisto MT" panose="02040603050505030304" pitchFamily="18" charset="0"/>
                      </a:endParaRPr>
                    </a:p>
                  </a:txBody>
                  <a:tcPr marL="121920" marR="121920"/>
                </a:tc>
                <a:tc>
                  <a:txBody>
                    <a:bodyPr/>
                    <a:lstStyle/>
                    <a:p>
                      <a:pPr algn="r"/>
                      <a:r>
                        <a:rPr lang="en-US" sz="2000" dirty="0" smtClean="0">
                          <a:latin typeface="Calisto MT" panose="02040603050505030304" pitchFamily="18" charset="0"/>
                        </a:rPr>
                        <a:t>142.0</a:t>
                      </a:r>
                      <a:endParaRPr lang="en-US" sz="2000" dirty="0">
                        <a:latin typeface="Calisto MT" panose="02040603050505030304" pitchFamily="18" charset="0"/>
                      </a:endParaRPr>
                    </a:p>
                  </a:txBody>
                  <a:tcPr marL="121920" marR="121920"/>
                </a:tc>
              </a:tr>
              <a:tr h="370840">
                <a:tc>
                  <a:txBody>
                    <a:bodyPr/>
                    <a:lstStyle/>
                    <a:p>
                      <a:r>
                        <a:rPr lang="en-US" sz="2000" dirty="0" smtClean="0">
                          <a:latin typeface="Calisto MT" panose="02040603050505030304" pitchFamily="18" charset="0"/>
                        </a:rPr>
                        <a:t>3</a:t>
                      </a:r>
                      <a:endParaRPr lang="en-US" sz="2000" dirty="0">
                        <a:latin typeface="Calisto MT" panose="02040603050505030304" pitchFamily="18" charset="0"/>
                      </a:endParaRPr>
                    </a:p>
                  </a:txBody>
                  <a:tcPr marL="121920" marR="121920"/>
                </a:tc>
                <a:tc>
                  <a:txBody>
                    <a:bodyPr/>
                    <a:lstStyle/>
                    <a:p>
                      <a:r>
                        <a:rPr lang="en-US" sz="2000" dirty="0" smtClean="0">
                          <a:latin typeface="Calisto MT" panose="02040603050505030304" pitchFamily="18" charset="0"/>
                        </a:rPr>
                        <a:t>Operation &amp; Maintenance</a:t>
                      </a:r>
                      <a:endParaRPr lang="en-US" sz="2000" dirty="0">
                        <a:latin typeface="Calisto MT" panose="02040603050505030304" pitchFamily="18" charset="0"/>
                      </a:endParaRPr>
                    </a:p>
                  </a:txBody>
                  <a:tcPr marL="121920" marR="121920"/>
                </a:tc>
                <a:tc>
                  <a:txBody>
                    <a:bodyPr/>
                    <a:lstStyle/>
                    <a:p>
                      <a:pPr algn="r"/>
                      <a:r>
                        <a:rPr lang="en-US" sz="2000" dirty="0" smtClean="0">
                          <a:latin typeface="Calisto MT" panose="02040603050505030304" pitchFamily="18" charset="0"/>
                        </a:rPr>
                        <a:t>20.0</a:t>
                      </a:r>
                      <a:endParaRPr lang="en-US" sz="2000" dirty="0">
                        <a:latin typeface="Calisto MT" panose="02040603050505030304" pitchFamily="18" charset="0"/>
                      </a:endParaRPr>
                    </a:p>
                  </a:txBody>
                  <a:tcPr marL="121920" marR="121920"/>
                </a:tc>
              </a:tr>
              <a:tr h="370840">
                <a:tc>
                  <a:txBody>
                    <a:bodyPr/>
                    <a:lstStyle/>
                    <a:p>
                      <a:r>
                        <a:rPr lang="en-US" sz="2000" dirty="0" smtClean="0">
                          <a:latin typeface="Calisto MT" panose="02040603050505030304" pitchFamily="18" charset="0"/>
                        </a:rPr>
                        <a:t>4</a:t>
                      </a:r>
                      <a:endParaRPr lang="en-US" sz="2000" dirty="0">
                        <a:latin typeface="Calisto MT" panose="02040603050505030304" pitchFamily="18" charset="0"/>
                      </a:endParaRPr>
                    </a:p>
                  </a:txBody>
                  <a:tcPr marL="121920" marR="121920"/>
                </a:tc>
                <a:tc>
                  <a:txBody>
                    <a:bodyPr/>
                    <a:lstStyle/>
                    <a:p>
                      <a:r>
                        <a:rPr lang="en-US" sz="2000" dirty="0" smtClean="0">
                          <a:latin typeface="Calisto MT" panose="02040603050505030304" pitchFamily="18" charset="0"/>
                        </a:rPr>
                        <a:t>Administration &amp; Control</a:t>
                      </a:r>
                      <a:endParaRPr lang="en-US" sz="2000" dirty="0">
                        <a:latin typeface="Calisto MT" panose="02040603050505030304" pitchFamily="18" charset="0"/>
                      </a:endParaRPr>
                    </a:p>
                  </a:txBody>
                  <a:tcPr marL="121920" marR="121920"/>
                </a:tc>
                <a:tc>
                  <a:txBody>
                    <a:bodyPr/>
                    <a:lstStyle/>
                    <a:p>
                      <a:pPr algn="r"/>
                      <a:r>
                        <a:rPr lang="en-US" sz="2000" dirty="0" smtClean="0">
                          <a:latin typeface="Calisto MT" panose="02040603050505030304" pitchFamily="18" charset="0"/>
                        </a:rPr>
                        <a:t>12.27</a:t>
                      </a:r>
                      <a:endParaRPr lang="en-US" sz="2000" dirty="0">
                        <a:latin typeface="Calisto MT" panose="02040603050505030304" pitchFamily="18" charset="0"/>
                      </a:endParaRPr>
                    </a:p>
                  </a:txBody>
                  <a:tcPr marL="121920" marR="121920"/>
                </a:tc>
              </a:tr>
              <a:tr h="370840">
                <a:tc>
                  <a:txBody>
                    <a:bodyPr/>
                    <a:lstStyle/>
                    <a:p>
                      <a:endParaRPr lang="en-US" sz="2000">
                        <a:latin typeface="Calisto MT" panose="02040603050505030304" pitchFamily="18" charset="0"/>
                      </a:endParaRPr>
                    </a:p>
                  </a:txBody>
                  <a:tcPr marL="121920" marR="121920"/>
                </a:tc>
                <a:tc>
                  <a:txBody>
                    <a:bodyPr/>
                    <a:lstStyle/>
                    <a:p>
                      <a:r>
                        <a:rPr lang="en-US" sz="2000" b="1" dirty="0" smtClean="0">
                          <a:latin typeface="Calisto MT" panose="02040603050505030304" pitchFamily="18" charset="0"/>
                        </a:rPr>
                        <a:t>Total Cost Implications</a:t>
                      </a:r>
                      <a:endParaRPr lang="en-US" sz="2000" b="1" dirty="0">
                        <a:latin typeface="Calisto MT" panose="02040603050505030304" pitchFamily="18" charset="0"/>
                      </a:endParaRPr>
                    </a:p>
                  </a:txBody>
                  <a:tcPr marL="121920" marR="121920"/>
                </a:tc>
                <a:tc>
                  <a:txBody>
                    <a:bodyPr/>
                    <a:lstStyle/>
                    <a:p>
                      <a:pPr algn="r"/>
                      <a:r>
                        <a:rPr lang="en-US" sz="2000" b="1" dirty="0" smtClean="0">
                          <a:latin typeface="Calisto MT" panose="02040603050505030304" pitchFamily="18" charset="0"/>
                        </a:rPr>
                        <a:t>184.27</a:t>
                      </a:r>
                      <a:endParaRPr lang="en-US" sz="2000" b="1" dirty="0">
                        <a:latin typeface="Calisto MT" panose="02040603050505030304" pitchFamily="18" charset="0"/>
                      </a:endParaRPr>
                    </a:p>
                  </a:txBody>
                  <a:tcPr marL="121920" marR="121920"/>
                </a:tc>
              </a:tr>
            </a:tbl>
          </a:graphicData>
        </a:graphic>
      </p:graphicFrame>
    </p:spTree>
    <p:extLst>
      <p:ext uri="{BB962C8B-B14F-4D97-AF65-F5344CB8AC3E}">
        <p14:creationId xmlns:p14="http://schemas.microsoft.com/office/powerpoint/2010/main" val="4480623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a:spLocks noChangeArrowheads="1"/>
          </p:cNvSpPr>
          <p:nvPr/>
        </p:nvSpPr>
        <p:spPr bwMode="auto">
          <a:xfrm>
            <a:off x="107504" y="210706"/>
            <a:ext cx="7543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MONITORING &amp; EVALUATION </a:t>
            </a:r>
            <a:endParaRPr lang="en-GB" altLang="en-US" sz="3000" b="1" dirty="0">
              <a:solidFill>
                <a:srgbClr val="FFFFFF"/>
              </a:solidFill>
              <a:cs typeface="Times New Roman" panose="02020603050405020304" pitchFamily="18" charset="0"/>
            </a:endParaRPr>
          </a:p>
        </p:txBody>
      </p:sp>
      <p:sp>
        <p:nvSpPr>
          <p:cNvPr id="4" name="Content Placeholder 2"/>
          <p:cNvSpPr txBox="1">
            <a:spLocks/>
          </p:cNvSpPr>
          <p:nvPr/>
        </p:nvSpPr>
        <p:spPr>
          <a:xfrm>
            <a:off x="179512" y="1268760"/>
            <a:ext cx="8640960" cy="2376264"/>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r>
              <a:rPr lang="en-US" sz="2200" kern="0" dirty="0" smtClean="0">
                <a:latin typeface="Calisto MT" panose="02040603050505030304" pitchFamily="18" charset="0"/>
              </a:rPr>
              <a:t>Drug Abuse Monitoring System</a:t>
            </a:r>
          </a:p>
          <a:p>
            <a:r>
              <a:rPr lang="en-US" sz="2200" kern="0" dirty="0" smtClean="0">
                <a:latin typeface="Calisto MT" panose="02040603050505030304" pitchFamily="18" charset="0"/>
              </a:rPr>
              <a:t>Administrative review</a:t>
            </a:r>
          </a:p>
          <a:p>
            <a:r>
              <a:rPr lang="en-US" sz="2200" kern="0" dirty="0" smtClean="0">
                <a:latin typeface="Calisto MT" panose="02040603050505030304" pitchFamily="18" charset="0"/>
              </a:rPr>
              <a:t>Social audits</a:t>
            </a:r>
          </a:p>
          <a:p>
            <a:r>
              <a:rPr lang="en-US" sz="2200" kern="0" dirty="0" smtClean="0">
                <a:latin typeface="Calisto MT" panose="02040603050505030304" pitchFamily="18" charset="0"/>
              </a:rPr>
              <a:t>External evaluation</a:t>
            </a:r>
          </a:p>
        </p:txBody>
      </p:sp>
    </p:spTree>
    <p:extLst>
      <p:ext uri="{BB962C8B-B14F-4D97-AF65-F5344CB8AC3E}">
        <p14:creationId xmlns:p14="http://schemas.microsoft.com/office/powerpoint/2010/main" val="6936093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4005064"/>
            <a:ext cx="3990533" cy="259228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4005064"/>
            <a:ext cx="4256975" cy="259228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832" y="1105409"/>
            <a:ext cx="7864319" cy="2749069"/>
          </a:xfrm>
          <a:prstGeom prst="rect">
            <a:avLst/>
          </a:prstGeom>
        </p:spPr>
      </p:pic>
    </p:spTree>
    <p:extLst>
      <p:ext uri="{BB962C8B-B14F-4D97-AF65-F5344CB8AC3E}">
        <p14:creationId xmlns:p14="http://schemas.microsoft.com/office/powerpoint/2010/main" val="32257322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243649"/>
            <a:ext cx="4062558" cy="24731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1241054"/>
            <a:ext cx="4062558" cy="24731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487" y="3933056"/>
            <a:ext cx="4062558" cy="247318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4959" y="3933056"/>
            <a:ext cx="4062558" cy="2473187"/>
          </a:xfrm>
          <a:prstGeom prst="rect">
            <a:avLst/>
          </a:prstGeom>
        </p:spPr>
      </p:pic>
    </p:spTree>
    <p:extLst>
      <p:ext uri="{BB962C8B-B14F-4D97-AF65-F5344CB8AC3E}">
        <p14:creationId xmlns:p14="http://schemas.microsoft.com/office/powerpoint/2010/main" val="18897652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685800" y="2590800"/>
            <a:ext cx="7467600" cy="12192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ctr" eaLnBrk="1" hangingPunct="1">
              <a:buFontTx/>
              <a:buNone/>
            </a:pPr>
            <a:r>
              <a:rPr lang="en-US" altLang="en-US" sz="4400" b="1" kern="0" smtClean="0"/>
              <a:t>THANK YOU</a:t>
            </a:r>
            <a:endParaRPr lang="en-IN" altLang="en-US" sz="4400" b="1" kern="0" dirty="0" smtClean="0"/>
          </a:p>
        </p:txBody>
      </p:sp>
    </p:spTree>
    <p:extLst>
      <p:ext uri="{BB962C8B-B14F-4D97-AF65-F5344CB8AC3E}">
        <p14:creationId xmlns:p14="http://schemas.microsoft.com/office/powerpoint/2010/main" val="30151655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4</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304800" y="22860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just"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CONCEPTUALIZATION </a:t>
            </a:r>
            <a:endParaRPr lang="en-GB" altLang="en-US" sz="3200" b="1" dirty="0">
              <a:solidFill>
                <a:srgbClr val="FFFFFF"/>
              </a:solidFill>
              <a:cs typeface="Times New Roman" panose="02020603050405020304" pitchFamily="18" charset="0"/>
            </a:endParaRPr>
          </a:p>
        </p:txBody>
      </p:sp>
      <p:sp>
        <p:nvSpPr>
          <p:cNvPr id="6" name="Content Placeholder 2"/>
          <p:cNvSpPr txBox="1">
            <a:spLocks/>
          </p:cNvSpPr>
          <p:nvPr/>
        </p:nvSpPr>
        <p:spPr>
          <a:xfrm>
            <a:off x="35496" y="1124744"/>
            <a:ext cx="8857679" cy="5203372"/>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000"/>
              </a:spcAft>
            </a:pPr>
            <a:r>
              <a:rPr lang="en-US" sz="2200" kern="0" dirty="0" smtClean="0">
                <a:latin typeface="Calisto MT" panose="02040603050505030304" pitchFamily="18" charset="0"/>
              </a:rPr>
              <a:t>A core committee comprising of members from Medical Colleges, PGIMER, DMER, DHS, NHM, PHSC &amp; SHSRC constituted at State level for state wide cancer awareness campaign</a:t>
            </a:r>
          </a:p>
          <a:p>
            <a:pPr algn="just">
              <a:spcBef>
                <a:spcPts val="0"/>
              </a:spcBef>
              <a:spcAft>
                <a:spcPts val="1000"/>
              </a:spcAft>
            </a:pPr>
            <a:r>
              <a:rPr lang="en-US" sz="2200" kern="0" dirty="0" smtClean="0">
                <a:latin typeface="Calisto MT" panose="02040603050505030304" pitchFamily="18" charset="0"/>
              </a:rPr>
              <a:t>Consultations with experts from Government and Private Medical Colleges and from PGIMER, Chandigarh.</a:t>
            </a:r>
          </a:p>
          <a:p>
            <a:pPr algn="just">
              <a:spcBef>
                <a:spcPts val="0"/>
              </a:spcBef>
              <a:spcAft>
                <a:spcPts val="1000"/>
              </a:spcAft>
            </a:pPr>
            <a:r>
              <a:rPr lang="en-US" sz="2200" kern="0" dirty="0" smtClean="0">
                <a:latin typeface="Calisto MT" panose="02040603050505030304" pitchFamily="18" charset="0"/>
              </a:rPr>
              <a:t>Opinion emerged that there is no scientific evidence of the extent of the problem </a:t>
            </a:r>
          </a:p>
          <a:p>
            <a:pPr algn="just">
              <a:spcBef>
                <a:spcPts val="0"/>
              </a:spcBef>
              <a:spcAft>
                <a:spcPts val="1000"/>
              </a:spcAft>
            </a:pPr>
            <a:r>
              <a:rPr lang="en-US" sz="2200" kern="0" dirty="0">
                <a:latin typeface="Calisto MT" panose="02040603050505030304" pitchFamily="18" charset="0"/>
              </a:rPr>
              <a:t>Door to Door survey through ASHAs, ANMs and Nursing students </a:t>
            </a:r>
            <a:r>
              <a:rPr lang="en-US" sz="2200" kern="0" dirty="0" smtClean="0">
                <a:latin typeface="Calisto MT" panose="02040603050505030304" pitchFamily="18" charset="0"/>
              </a:rPr>
              <a:t> for Awareness and  Symptom Based Early Detection of Cancer Cases. </a:t>
            </a:r>
          </a:p>
          <a:p>
            <a:pPr algn="just">
              <a:spcBef>
                <a:spcPts val="0"/>
              </a:spcBef>
              <a:spcAft>
                <a:spcPts val="1000"/>
              </a:spcAft>
            </a:pPr>
            <a:r>
              <a:rPr lang="en-US" sz="2200" kern="0" dirty="0" smtClean="0">
                <a:latin typeface="Calisto MT" panose="02040603050505030304" pitchFamily="18" charset="0"/>
              </a:rPr>
              <a:t>Core Committee of experts constituted to work on various technical and professional issues.</a:t>
            </a:r>
          </a:p>
          <a:p>
            <a:pPr algn="just">
              <a:spcBef>
                <a:spcPts val="0"/>
              </a:spcBef>
              <a:spcAft>
                <a:spcPts val="1000"/>
              </a:spcAft>
            </a:pPr>
            <a:r>
              <a:rPr lang="en-US" sz="2200" kern="0" dirty="0" smtClean="0">
                <a:latin typeface="Calisto MT" panose="02040603050505030304" pitchFamily="18" charset="0"/>
              </a:rPr>
              <a:t>Review Committee of Experts and the Administrators for regular review of the pace and progress  of the campaign. </a:t>
            </a:r>
            <a:endParaRPr lang="en-US" sz="2200" kern="0" dirty="0">
              <a:latin typeface="Calisto MT" panose="02040603050505030304" pitchFamily="18" charset="0"/>
            </a:endParaRPr>
          </a:p>
        </p:txBody>
      </p:sp>
    </p:spTree>
    <p:extLst>
      <p:ext uri="{BB962C8B-B14F-4D97-AF65-F5344CB8AC3E}">
        <p14:creationId xmlns:p14="http://schemas.microsoft.com/office/powerpoint/2010/main" val="765993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5</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304800" y="228600"/>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just"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PILOT PROJECT </a:t>
            </a:r>
            <a:endParaRPr lang="en-GB" altLang="en-US" sz="3200" b="1" dirty="0">
              <a:solidFill>
                <a:srgbClr val="FFFFFF"/>
              </a:solidFill>
              <a:cs typeface="Times New Roman" panose="02020603050405020304" pitchFamily="18" charset="0"/>
            </a:endParaRPr>
          </a:p>
        </p:txBody>
      </p:sp>
      <p:sp>
        <p:nvSpPr>
          <p:cNvPr id="5" name="Content Placeholder 2"/>
          <p:cNvSpPr txBox="1">
            <a:spLocks/>
          </p:cNvSpPr>
          <p:nvPr/>
        </p:nvSpPr>
        <p:spPr>
          <a:xfrm>
            <a:off x="107504" y="1196753"/>
            <a:ext cx="8785671" cy="3240360"/>
          </a:xfrm>
          <a:prstGeom prst="rect">
            <a:avLst/>
          </a:prstGeom>
        </p:spPr>
        <p:txBody>
          <a:bodyPr>
            <a:normAutofit lnSpcReduction="10000"/>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000"/>
              </a:spcAft>
            </a:pPr>
            <a:r>
              <a:rPr lang="en-IN" sz="2200" kern="0" dirty="0">
                <a:latin typeface="Calisto MT" panose="02040603050505030304" pitchFamily="18" charset="0"/>
              </a:rPr>
              <a:t>One District with population of 6.18 lakh is selected as pilot</a:t>
            </a:r>
          </a:p>
          <a:p>
            <a:pPr algn="just">
              <a:spcBef>
                <a:spcPts val="0"/>
              </a:spcBef>
              <a:spcAft>
                <a:spcPts val="1000"/>
              </a:spcAft>
            </a:pPr>
            <a:r>
              <a:rPr lang="en-IN" sz="2200" kern="0" dirty="0">
                <a:latin typeface="Calisto MT" panose="02040603050505030304" pitchFamily="18" charset="0"/>
              </a:rPr>
              <a:t>Pilot project was launched on 02.10.2012 by </a:t>
            </a:r>
            <a:r>
              <a:rPr lang="en-IN" sz="2200" kern="0" dirty="0" err="1">
                <a:latin typeface="Calisto MT" panose="02040603050505030304" pitchFamily="18" charset="0"/>
              </a:rPr>
              <a:t>Hon’ble</a:t>
            </a:r>
            <a:r>
              <a:rPr lang="en-IN" sz="2200" kern="0" dirty="0">
                <a:latin typeface="Calisto MT" panose="02040603050505030304" pitchFamily="18" charset="0"/>
              </a:rPr>
              <a:t> Health Minister, Punjab and Special Secretary Health, Government of India</a:t>
            </a:r>
          </a:p>
          <a:p>
            <a:pPr algn="just">
              <a:spcBef>
                <a:spcPts val="0"/>
              </a:spcBef>
              <a:spcAft>
                <a:spcPts val="1000"/>
              </a:spcAft>
            </a:pPr>
            <a:r>
              <a:rPr lang="en-IN" sz="2200" kern="0" dirty="0">
                <a:latin typeface="Calisto MT" panose="02040603050505030304" pitchFamily="18" charset="0"/>
              </a:rPr>
              <a:t>State Administrative Secretaries/ Officers, Politicians, Medical Universities Officers, Principals of Nursing Colleges, Nursing students etc. also attended the pilot project launch ceremony</a:t>
            </a:r>
          </a:p>
          <a:p>
            <a:pPr algn="just">
              <a:spcBef>
                <a:spcPts val="0"/>
              </a:spcBef>
              <a:spcAft>
                <a:spcPts val="1000"/>
              </a:spcAft>
            </a:pPr>
            <a:r>
              <a:rPr lang="en-IN" sz="2200" kern="0" dirty="0">
                <a:latin typeface="Calisto MT" panose="02040603050505030304" pitchFamily="18" charset="0"/>
              </a:rPr>
              <a:t>To create awareness amongst public about the campaign and for seeking cooperation, mass rally was organised</a:t>
            </a:r>
          </a:p>
          <a:p>
            <a:pPr algn="just"/>
            <a:endParaRPr lang="en-IN" sz="2200" kern="0" dirty="0">
              <a:latin typeface="Calisto MT" panose="02040603050505030304" pitchFamily="18" charset="0"/>
            </a:endParaRPr>
          </a:p>
        </p:txBody>
      </p:sp>
    </p:spTree>
    <p:extLst>
      <p:ext uri="{BB962C8B-B14F-4D97-AF65-F5344CB8AC3E}">
        <p14:creationId xmlns:p14="http://schemas.microsoft.com/office/powerpoint/2010/main" val="24027645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6</a:t>
            </a:fld>
            <a:endParaRPr lang="en-US" altLang="en-US" sz="1200">
              <a:solidFill>
                <a:srgbClr val="000000"/>
              </a:solidFill>
              <a:latin typeface="Constantia" pitchFamily="18" charset="0"/>
            </a:endParaRPr>
          </a:p>
        </p:txBody>
      </p:sp>
      <p:pic>
        <p:nvPicPr>
          <p:cNvPr id="6" name="Picture Placeholder 4" descr="DSCN224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77557" y="1196752"/>
            <a:ext cx="4227305" cy="2736304"/>
          </a:xfrm>
          <a:prstGeom prst="rect">
            <a:avLst/>
          </a:prstGeom>
        </p:spPr>
      </p:pic>
      <p:pic>
        <p:nvPicPr>
          <p:cNvPr id="7" name="Picture Placeholder 4" descr="DSCN226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680926" y="1220905"/>
            <a:ext cx="4211554" cy="2712151"/>
          </a:xfrm>
          <a:prstGeom prst="rect">
            <a:avLst/>
          </a:prstGeom>
        </p:spPr>
      </p:pic>
      <p:pic>
        <p:nvPicPr>
          <p:cNvPr id="8" name="Picture Placeholder 4" descr="DSCN2198.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77558" y="4065045"/>
            <a:ext cx="4227304" cy="2610392"/>
          </a:xfrm>
          <a:prstGeom prst="rect">
            <a:avLst/>
          </a:prstGeom>
        </p:spPr>
      </p:pic>
      <p:pic>
        <p:nvPicPr>
          <p:cNvPr id="9" name="Picture Placeholder 4" descr="DSCN220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727044" y="4116324"/>
            <a:ext cx="4166131" cy="2559113"/>
          </a:xfrm>
          <a:prstGeom prst="rect">
            <a:avLst/>
          </a:prstGeom>
        </p:spPr>
      </p:pic>
    </p:spTree>
    <p:extLst>
      <p:ext uri="{BB962C8B-B14F-4D97-AF65-F5344CB8AC3E}">
        <p14:creationId xmlns:p14="http://schemas.microsoft.com/office/powerpoint/2010/main" val="24660979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7</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107504" y="44624"/>
            <a:ext cx="7543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000" b="1" dirty="0" smtClean="0">
                <a:solidFill>
                  <a:srgbClr val="FFFFFF"/>
                </a:solidFill>
                <a:cs typeface="Times New Roman" panose="02020603050405020304" pitchFamily="18" charset="0"/>
              </a:rPr>
              <a:t>RESULTS &amp; EXTERNAL EVALUATION OF PILOT PROJECT </a:t>
            </a:r>
            <a:endParaRPr lang="en-GB" altLang="en-US" sz="3000" b="1" dirty="0">
              <a:solidFill>
                <a:srgbClr val="FFFFFF"/>
              </a:solidFill>
              <a:cs typeface="Times New Roman" panose="02020603050405020304" pitchFamily="18" charset="0"/>
            </a:endParaRPr>
          </a:p>
        </p:txBody>
      </p:sp>
      <p:sp>
        <p:nvSpPr>
          <p:cNvPr id="10" name="Content Placeholder 2"/>
          <p:cNvSpPr txBox="1">
            <a:spLocks/>
          </p:cNvSpPr>
          <p:nvPr/>
        </p:nvSpPr>
        <p:spPr>
          <a:xfrm>
            <a:off x="138488" y="1196752"/>
            <a:ext cx="8754688" cy="5127172"/>
          </a:xfrm>
          <a:prstGeom prst="rect">
            <a:avLst/>
          </a:prstGeom>
        </p:spPr>
        <p:txBody>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spcBef>
                <a:spcPts val="0"/>
              </a:spcBef>
              <a:spcAft>
                <a:spcPts val="1000"/>
              </a:spcAft>
            </a:pPr>
            <a:r>
              <a:rPr lang="en-IN" sz="2200" kern="0" dirty="0">
                <a:latin typeface="Calisto MT" panose="02040603050505030304" pitchFamily="18" charset="0"/>
              </a:rPr>
              <a:t>94% Population of the district was covered</a:t>
            </a:r>
          </a:p>
          <a:p>
            <a:pPr algn="just">
              <a:spcBef>
                <a:spcPts val="0"/>
              </a:spcBef>
              <a:spcAft>
                <a:spcPts val="1000"/>
              </a:spcAft>
            </a:pPr>
            <a:r>
              <a:rPr lang="en-IN" sz="2200" kern="0" dirty="0">
                <a:latin typeface="Calisto MT" panose="02040603050505030304" pitchFamily="18" charset="0"/>
              </a:rPr>
              <a:t>Outcome of Pilot project</a:t>
            </a:r>
          </a:p>
          <a:p>
            <a:pPr lvl="1" algn="just"/>
            <a:r>
              <a:rPr lang="en-IN" sz="2200" kern="0" dirty="0" smtClean="0">
                <a:latin typeface="Calisto MT" panose="02040603050505030304" pitchFamily="18" charset="0"/>
              </a:rPr>
              <a:t>2950 suspected patients, </a:t>
            </a:r>
          </a:p>
          <a:p>
            <a:pPr lvl="1" algn="just"/>
            <a:r>
              <a:rPr lang="en-IN" sz="2200" kern="0" dirty="0" smtClean="0">
                <a:latin typeface="Calisto MT" panose="02040603050505030304" pitchFamily="18" charset="0"/>
              </a:rPr>
              <a:t>785 confirmed cancer cases </a:t>
            </a:r>
          </a:p>
          <a:p>
            <a:pPr lvl="1" algn="just"/>
            <a:r>
              <a:rPr lang="en-IN" sz="2200" kern="0" dirty="0" smtClean="0">
                <a:latin typeface="Calisto MT" panose="02040603050505030304" pitchFamily="18" charset="0"/>
              </a:rPr>
              <a:t>1112 deaths due to cancer in last 5 year</a:t>
            </a:r>
          </a:p>
          <a:p>
            <a:pPr algn="just">
              <a:spcBef>
                <a:spcPts val="0"/>
              </a:spcBef>
              <a:spcAft>
                <a:spcPts val="1000"/>
              </a:spcAft>
            </a:pPr>
            <a:r>
              <a:rPr lang="en-IN" sz="2200" kern="0" dirty="0">
                <a:latin typeface="Calisto MT" panose="02040603050505030304" pitchFamily="18" charset="0"/>
              </a:rPr>
              <a:t>Pilot project was conducted by 767 members (ANMs, ASHAs, Nursing students etc.)</a:t>
            </a:r>
          </a:p>
          <a:p>
            <a:pPr algn="just">
              <a:spcBef>
                <a:spcPts val="0"/>
              </a:spcBef>
              <a:spcAft>
                <a:spcPts val="1000"/>
              </a:spcAft>
            </a:pPr>
            <a:r>
              <a:rPr lang="en-IN" sz="2200" kern="0" dirty="0">
                <a:latin typeface="Calisto MT" panose="02040603050505030304" pitchFamily="18" charset="0"/>
              </a:rPr>
              <a:t>Data was transferred by ANM through Mobile Phones in Rural Areas and online data entry in the portal by Nursing students in Urban Area</a:t>
            </a:r>
          </a:p>
          <a:p>
            <a:pPr algn="just">
              <a:spcBef>
                <a:spcPts val="0"/>
              </a:spcBef>
              <a:spcAft>
                <a:spcPts val="1000"/>
              </a:spcAft>
            </a:pPr>
            <a:r>
              <a:rPr lang="en-IN" sz="2200" kern="0" dirty="0">
                <a:latin typeface="Calisto MT" panose="02040603050505030304" pitchFamily="18" charset="0"/>
              </a:rPr>
              <a:t>External Evaluation of Pilot Project was done by School of Public Health, Post Graduate Institute of Medical Education and Research (PGIMER) Chandigarh</a:t>
            </a:r>
          </a:p>
          <a:p>
            <a:pPr algn="just"/>
            <a:endParaRPr lang="en-IN" sz="2200" kern="0" dirty="0">
              <a:latin typeface="Calisto MT" panose="02040603050505030304" pitchFamily="18" charset="0"/>
            </a:endParaRPr>
          </a:p>
        </p:txBody>
      </p:sp>
    </p:spTree>
    <p:extLst>
      <p:ext uri="{BB962C8B-B14F-4D97-AF65-F5344CB8AC3E}">
        <p14:creationId xmlns:p14="http://schemas.microsoft.com/office/powerpoint/2010/main" val="1234584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8</a:t>
            </a:fld>
            <a:endParaRPr lang="en-US" altLang="en-US" sz="1200">
              <a:solidFill>
                <a:srgbClr val="000000"/>
              </a:solidFill>
              <a:latin typeface="Constantia" pitchFamily="18" charset="0"/>
            </a:endParaRPr>
          </a:p>
        </p:txBody>
      </p:sp>
      <p:sp>
        <p:nvSpPr>
          <p:cNvPr id="13316" name="TextBox 4"/>
          <p:cNvSpPr txBox="1">
            <a:spLocks noChangeArrowheads="1"/>
          </p:cNvSpPr>
          <p:nvPr/>
        </p:nvSpPr>
        <p:spPr bwMode="auto">
          <a:xfrm>
            <a:off x="107504" y="179929"/>
            <a:ext cx="7543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3200" b="1" dirty="0" smtClean="0">
                <a:solidFill>
                  <a:srgbClr val="FFFFFF"/>
                </a:solidFill>
                <a:cs typeface="Times New Roman" panose="02020603050405020304" pitchFamily="18" charset="0"/>
              </a:rPr>
              <a:t>RELEASE OF STATE PROJECT</a:t>
            </a:r>
            <a:r>
              <a:rPr lang="en-US" altLang="en-US" sz="3000" b="1" dirty="0" smtClean="0">
                <a:solidFill>
                  <a:srgbClr val="FFFFFF"/>
                </a:solidFill>
                <a:cs typeface="Times New Roman" panose="02020603050405020304" pitchFamily="18" charset="0"/>
              </a:rPr>
              <a:t> </a:t>
            </a:r>
            <a:endParaRPr lang="en-GB" altLang="en-US" sz="3000" b="1" dirty="0">
              <a:solidFill>
                <a:srgbClr val="FFFFFF"/>
              </a:solidFill>
              <a:cs typeface="Times New Roman" panose="02020603050405020304"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819" y="2100387"/>
            <a:ext cx="8794768"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99156" y="1152630"/>
            <a:ext cx="8794019" cy="786283"/>
          </a:xfrm>
          <a:prstGeom prst="rect">
            <a:avLst/>
          </a:prstGeom>
        </p:spPr>
        <p:txBody>
          <a:bodyPr>
            <a:norm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US" sz="2200" kern="0" smtClean="0">
                <a:latin typeface="Calisto MT" panose="02040603050505030304" pitchFamily="18" charset="0"/>
              </a:rPr>
              <a:t>State Project proposal released by Chief Minister Punjab on 30</a:t>
            </a:r>
            <a:r>
              <a:rPr lang="en-US" sz="2200" kern="0" baseline="30000" smtClean="0">
                <a:latin typeface="Calisto MT" panose="02040603050505030304" pitchFamily="18" charset="0"/>
              </a:rPr>
              <a:t>th</a:t>
            </a:r>
            <a:r>
              <a:rPr lang="en-US" sz="2200" kern="0" smtClean="0">
                <a:latin typeface="Calisto MT" panose="02040603050505030304" pitchFamily="18" charset="0"/>
              </a:rPr>
              <a:t> September, 2012 at Punjab Bhawan, Chandigarh</a:t>
            </a:r>
            <a:endParaRPr lang="en-IN" sz="2200" kern="0" dirty="0">
              <a:latin typeface="Calisto MT" panose="02040603050505030304" pitchFamily="18" charset="0"/>
            </a:endParaRPr>
          </a:p>
        </p:txBody>
      </p:sp>
    </p:spTree>
    <p:extLst>
      <p:ext uri="{BB962C8B-B14F-4D97-AF65-F5344CB8AC3E}">
        <p14:creationId xmlns:p14="http://schemas.microsoft.com/office/powerpoint/2010/main" val="3750691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7"/>
          <p:cNvSpPr txBox="1">
            <a:spLocks noGrp="1" noChangeArrowheads="1"/>
          </p:cNvSpPr>
          <p:nvPr/>
        </p:nvSpPr>
        <p:spPr bwMode="auto">
          <a:xfrm>
            <a:off x="8893175" y="6492875"/>
            <a:ext cx="2508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algn="r" fontAlgn="base">
              <a:spcBef>
                <a:spcPct val="0"/>
              </a:spcBef>
              <a:spcAft>
                <a:spcPct val="0"/>
              </a:spcAft>
            </a:pPr>
            <a:fld id="{5C65BD7A-190A-40AA-97EB-2BC5065DC02A}" type="slidenum">
              <a:rPr lang="en-US" altLang="en-US" sz="1200">
                <a:solidFill>
                  <a:srgbClr val="000000"/>
                </a:solidFill>
                <a:latin typeface="Constantia" pitchFamily="18" charset="0"/>
              </a:rPr>
              <a:pPr algn="r" fontAlgn="base">
                <a:spcBef>
                  <a:spcPct val="0"/>
                </a:spcBef>
                <a:spcAft>
                  <a:spcPct val="0"/>
                </a:spcAft>
              </a:pPr>
              <a:t>9</a:t>
            </a:fld>
            <a:endParaRPr lang="en-US" altLang="en-US" sz="1200">
              <a:solidFill>
                <a:srgbClr val="000000"/>
              </a:solidFill>
              <a:latin typeface="Constantia" pitchFamily="18" charset="0"/>
            </a:endParaRPr>
          </a:p>
        </p:txBody>
      </p:sp>
      <p:sp>
        <p:nvSpPr>
          <p:cNvPr id="7" name="TextBox 4"/>
          <p:cNvSpPr txBox="1">
            <a:spLocks noChangeArrowheads="1"/>
          </p:cNvSpPr>
          <p:nvPr/>
        </p:nvSpPr>
        <p:spPr bwMode="auto">
          <a:xfrm>
            <a:off x="107504" y="-27384"/>
            <a:ext cx="777686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cs typeface="Arial" pitchFamily="34" charset="0"/>
              </a:defRPr>
            </a:lvl1pPr>
            <a:lvl2pPr marL="742950" indent="-285750" eaLnBrk="0" hangingPunct="0">
              <a:defRPr sz="2800">
                <a:solidFill>
                  <a:schemeClr val="tx1"/>
                </a:solidFill>
                <a:latin typeface="Times New Roman" pitchFamily="18" charset="0"/>
                <a:cs typeface="Arial" pitchFamily="34" charset="0"/>
              </a:defRPr>
            </a:lvl2pPr>
            <a:lvl3pPr marL="1143000" indent="-228600" eaLnBrk="0" hangingPunct="0">
              <a:defRPr sz="2800">
                <a:solidFill>
                  <a:schemeClr val="tx1"/>
                </a:solidFill>
                <a:latin typeface="Times New Roman" pitchFamily="18" charset="0"/>
                <a:cs typeface="Arial" pitchFamily="34" charset="0"/>
              </a:defRPr>
            </a:lvl3pPr>
            <a:lvl4pPr marL="1600200" indent="-228600" eaLnBrk="0" hangingPunct="0">
              <a:defRPr sz="2800">
                <a:solidFill>
                  <a:schemeClr val="tx1"/>
                </a:solidFill>
                <a:latin typeface="Times New Roman" pitchFamily="18" charset="0"/>
                <a:cs typeface="Arial" pitchFamily="34" charset="0"/>
              </a:defRPr>
            </a:lvl4pPr>
            <a:lvl5pPr marL="2057400" indent="-228600" eaLnBrk="0" hangingPunct="0">
              <a:defRPr sz="28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pitchFamily="34" charset="0"/>
              </a:defRPr>
            </a:lvl9pPr>
          </a:lstStyle>
          <a:p>
            <a:pPr eaLnBrk="1" fontAlgn="base" hangingPunct="1">
              <a:spcBef>
                <a:spcPct val="0"/>
              </a:spcBef>
              <a:spcAft>
                <a:spcPct val="0"/>
              </a:spcAft>
            </a:pPr>
            <a:r>
              <a:rPr lang="en-US" altLang="en-US" sz="2700" b="1" dirty="0" smtClean="0">
                <a:solidFill>
                  <a:srgbClr val="FFFFFF"/>
                </a:solidFill>
                <a:cs typeface="Times New Roman" panose="02020603050405020304" pitchFamily="18" charset="0"/>
              </a:rPr>
              <a:t>CONSULTATIONS, MEETINGS, ORIENTATION &amp; REVIEW BEFORE ROLL OUT </a:t>
            </a:r>
            <a:endParaRPr lang="en-GB" altLang="en-US" sz="2700" b="1" dirty="0">
              <a:solidFill>
                <a:srgbClr val="FFFFFF"/>
              </a:solidFill>
              <a:cs typeface="Times New Roman" panose="02020603050405020304" pitchFamily="18" charset="0"/>
            </a:endParaRPr>
          </a:p>
        </p:txBody>
      </p:sp>
      <p:sp>
        <p:nvSpPr>
          <p:cNvPr id="8" name="Content Placeholder 2"/>
          <p:cNvSpPr txBox="1">
            <a:spLocks/>
          </p:cNvSpPr>
          <p:nvPr/>
        </p:nvSpPr>
        <p:spPr>
          <a:xfrm>
            <a:off x="35496" y="1080120"/>
            <a:ext cx="8880777" cy="5589240"/>
          </a:xfrm>
          <a:prstGeom prst="rect">
            <a:avLst/>
          </a:prstGeom>
        </p:spPr>
        <p:txBody>
          <a:bodyPr>
            <a:noAutofit/>
          </a:bodyPr>
          <a:lstStyle>
            <a:lvl1pPr marL="342900" indent="-342900" algn="l" rtl="0" eaLnBrk="0" fontAlgn="base" hangingPunct="0">
              <a:spcBef>
                <a:spcPct val="20000"/>
              </a:spcBef>
              <a:spcAft>
                <a:spcPct val="0"/>
              </a:spcAft>
              <a:buClr>
                <a:schemeClr val="tx1"/>
              </a:buClr>
              <a:buChar char="•"/>
              <a:defRPr sz="2800">
                <a:solidFill>
                  <a:schemeClr val="tx1"/>
                </a:solidFill>
                <a:latin typeface="Times New Roman" pitchFamily="18" charset="0"/>
                <a:ea typeface="+mn-ea"/>
                <a:cs typeface="+mn-cs"/>
              </a:defRPr>
            </a:lvl1pPr>
            <a:lvl2pPr marL="742950" indent="-285750" algn="l" rtl="0" eaLnBrk="0" fontAlgn="base" hangingPunct="0">
              <a:spcBef>
                <a:spcPct val="20000"/>
              </a:spcBef>
              <a:spcAft>
                <a:spcPct val="0"/>
              </a:spcAft>
              <a:buClr>
                <a:schemeClr val="tx1"/>
              </a:buClr>
              <a:buChar char="–"/>
              <a:defRPr sz="2600">
                <a:solidFill>
                  <a:schemeClr val="tx1"/>
                </a:solidFill>
                <a:latin typeface="Times New Roman" pitchFamily="18" charset="0"/>
              </a:defRPr>
            </a:lvl2pPr>
            <a:lvl3pPr marL="1143000" indent="-228600" algn="l" rtl="0" eaLnBrk="0" fontAlgn="base" hangingPunct="0">
              <a:spcBef>
                <a:spcPct val="20000"/>
              </a:spcBef>
              <a:spcAft>
                <a:spcPct val="0"/>
              </a:spcAft>
              <a:buClr>
                <a:schemeClr val="tx1"/>
              </a:buClr>
              <a:buChar char="•"/>
              <a:defRPr sz="2200">
                <a:solidFill>
                  <a:schemeClr val="tx1"/>
                </a:solidFill>
                <a:latin typeface="Times New Roman" pitchFamily="18" charset="0"/>
              </a:defRPr>
            </a:lvl3pPr>
            <a:lvl4pPr marL="16002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lr>
                <a:schemeClr val="tx1"/>
              </a:buClr>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Char char="•"/>
              <a:defRPr sz="2000">
                <a:solidFill>
                  <a:schemeClr val="tx1"/>
                </a:solidFill>
                <a:latin typeface="+mn-lt"/>
              </a:defRPr>
            </a:lvl9pPr>
          </a:lstStyle>
          <a:p>
            <a:pPr algn="just"/>
            <a:r>
              <a:rPr lang="en-US" sz="2200" b="1" kern="0" dirty="0" smtClean="0">
                <a:latin typeface="Calisto MT" panose="02040603050505030304" pitchFamily="18" charset="0"/>
              </a:rPr>
              <a:t>Core Committee Meetings: </a:t>
            </a:r>
            <a:r>
              <a:rPr lang="en-US" sz="2200" kern="0" dirty="0" smtClean="0">
                <a:latin typeface="Calisto MT" panose="02040603050505030304" pitchFamily="18" charset="0"/>
              </a:rPr>
              <a:t>Many Core Committee meetings held during this process.</a:t>
            </a:r>
            <a:r>
              <a:rPr lang="en-IN" sz="2200" kern="0" dirty="0" smtClean="0">
                <a:latin typeface="Calisto MT" panose="02040603050505030304" pitchFamily="18" charset="0"/>
              </a:rPr>
              <a:t> One under the chairmanship of Chief Minister, Punjab; one under the Special Secretary, Ministry of Health and Family Welfare, Government of India and the rest of the meetings under the chairmanship of Principal Secretary, Health and Family Welfare, Government of Punjab.</a:t>
            </a:r>
          </a:p>
          <a:p>
            <a:pPr algn="just"/>
            <a:r>
              <a:rPr lang="en-IN" sz="2200" b="1" kern="0" dirty="0" smtClean="0">
                <a:latin typeface="Calisto MT" panose="02040603050505030304" pitchFamily="18" charset="0"/>
              </a:rPr>
              <a:t>Review Meetings: </a:t>
            </a:r>
            <a:r>
              <a:rPr lang="en-IN" sz="2200" kern="0" dirty="0" smtClean="0">
                <a:latin typeface="Calisto MT" panose="02040603050505030304" pitchFamily="18" charset="0"/>
              </a:rPr>
              <a:t>Review meetings held regularly at the State Headquarter as well at the District Headquarter with the State and District Programme Officers.</a:t>
            </a:r>
          </a:p>
          <a:p>
            <a:pPr algn="just"/>
            <a:r>
              <a:rPr lang="en-IN" sz="2200" b="1" kern="0" dirty="0" smtClean="0">
                <a:latin typeface="Calisto MT" panose="02040603050505030304" pitchFamily="18" charset="0"/>
              </a:rPr>
              <a:t>Orientation Workshops: </a:t>
            </a:r>
            <a:r>
              <a:rPr lang="en-IN" sz="2200" kern="0" dirty="0" smtClean="0">
                <a:latin typeface="Calisto MT" panose="02040603050505030304" pitchFamily="18" charset="0"/>
              </a:rPr>
              <a:t>Various workshops held in the field &amp; at a state-level workshop at the State Institute of Health and Family Welfare (SIHFW), Mohali.</a:t>
            </a:r>
          </a:p>
          <a:p>
            <a:pPr algn="just"/>
            <a:r>
              <a:rPr lang="en-IN" sz="2200" b="1" kern="0" dirty="0" smtClean="0">
                <a:latin typeface="Calisto MT" panose="02040603050505030304" pitchFamily="18" charset="0"/>
              </a:rPr>
              <a:t>Civil Surgeons’ Conferences</a:t>
            </a:r>
            <a:endParaRPr lang="en-IN" sz="2200" kern="0" dirty="0">
              <a:latin typeface="Calisto MT" panose="02040603050505030304" pitchFamily="18" charset="0"/>
            </a:endParaRPr>
          </a:p>
        </p:txBody>
      </p:sp>
    </p:spTree>
    <p:extLst>
      <p:ext uri="{BB962C8B-B14F-4D97-AF65-F5344CB8AC3E}">
        <p14:creationId xmlns:p14="http://schemas.microsoft.com/office/powerpoint/2010/main" val="3326310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EPOS PPT Plain">
  <a:themeElements>
    <a:clrScheme name="1_EPOS PPT Plain 2">
      <a:dk1>
        <a:srgbClr val="000000"/>
      </a:dk1>
      <a:lt1>
        <a:srgbClr val="FFFFFF"/>
      </a:lt1>
      <a:dk2>
        <a:srgbClr val="F8F8F8"/>
      </a:dk2>
      <a:lt2>
        <a:srgbClr val="C0C0C0"/>
      </a:lt2>
      <a:accent1>
        <a:srgbClr val="006699"/>
      </a:accent1>
      <a:accent2>
        <a:srgbClr val="FF6600"/>
      </a:accent2>
      <a:accent3>
        <a:srgbClr val="FFFFFF"/>
      </a:accent3>
      <a:accent4>
        <a:srgbClr val="000000"/>
      </a:accent4>
      <a:accent5>
        <a:srgbClr val="AAB8CA"/>
      </a:accent5>
      <a:accent6>
        <a:srgbClr val="E75C00"/>
      </a:accent6>
      <a:hlink>
        <a:srgbClr val="663399"/>
      </a:hlink>
      <a:folHlink>
        <a:srgbClr val="FF0000"/>
      </a:folHlink>
    </a:clrScheme>
    <a:fontScheme name="1_EPOS PPT Plai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POS PPT Plain 1">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1_EPOS PPT Plain 2">
        <a:dk1>
          <a:srgbClr val="000000"/>
        </a:dk1>
        <a:lt1>
          <a:srgbClr val="FFFFFF"/>
        </a:lt1>
        <a:dk2>
          <a:srgbClr val="F8F8F8"/>
        </a:dk2>
        <a:lt2>
          <a:srgbClr val="C0C0C0"/>
        </a:lt2>
        <a:accent1>
          <a:srgbClr val="006699"/>
        </a:accent1>
        <a:accent2>
          <a:srgbClr val="FF6600"/>
        </a:accent2>
        <a:accent3>
          <a:srgbClr val="FFFFFF"/>
        </a:accent3>
        <a:accent4>
          <a:srgbClr val="000000"/>
        </a:accent4>
        <a:accent5>
          <a:srgbClr val="AAB8CA"/>
        </a:accent5>
        <a:accent6>
          <a:srgbClr val="E75C00"/>
        </a:accent6>
        <a:hlink>
          <a:srgbClr val="663399"/>
        </a:hlink>
        <a:folHlink>
          <a:srgbClr val="FF0000"/>
        </a:folHlink>
      </a:clrScheme>
      <a:clrMap bg1="lt1" tx1="dk1" bg2="lt2" tx2="dk2" accent1="accent1" accent2="accent2" accent3="accent3" accent4="accent4" accent5="accent5" accent6="accent6" hlink="hlink" folHlink="folHlink"/>
    </a:extraClrScheme>
    <a:extraClrScheme>
      <a:clrScheme name="1_EPOS PPT Plain 3">
        <a:dk1>
          <a:srgbClr val="000000"/>
        </a:dk1>
        <a:lt1>
          <a:srgbClr val="FFFFFF"/>
        </a:lt1>
        <a:dk2>
          <a:srgbClr val="F8F8F8"/>
        </a:dk2>
        <a:lt2>
          <a:srgbClr val="C0C0C0"/>
        </a:lt2>
        <a:accent1>
          <a:srgbClr val="336633"/>
        </a:accent1>
        <a:accent2>
          <a:srgbClr val="336666"/>
        </a:accent2>
        <a:accent3>
          <a:srgbClr val="FFFFFF"/>
        </a:accent3>
        <a:accent4>
          <a:srgbClr val="000000"/>
        </a:accent4>
        <a:accent5>
          <a:srgbClr val="ADB8AD"/>
        </a:accent5>
        <a:accent6>
          <a:srgbClr val="2D5C5C"/>
        </a:accent6>
        <a:hlink>
          <a:srgbClr val="990033"/>
        </a:hlink>
        <a:folHlink>
          <a:srgbClr val="666633"/>
        </a:folHlink>
      </a:clrScheme>
      <a:clrMap bg1="lt1" tx1="dk1" bg2="lt2" tx2="dk2" accent1="accent1" accent2="accent2" accent3="accent3" accent4="accent4" accent5="accent5" accent6="accent6" hlink="hlink" folHlink="folHlink"/>
    </a:extraClrScheme>
    <a:extraClrScheme>
      <a:clrScheme name="1_EPOS PPT Plain 4">
        <a:dk1>
          <a:srgbClr val="000000"/>
        </a:dk1>
        <a:lt1>
          <a:srgbClr val="FFFFFF"/>
        </a:lt1>
        <a:dk2>
          <a:srgbClr val="F8F8F8"/>
        </a:dk2>
        <a:lt2>
          <a:srgbClr val="C0C0C0"/>
        </a:lt2>
        <a:accent1>
          <a:srgbClr val="CCCC33"/>
        </a:accent1>
        <a:accent2>
          <a:srgbClr val="66CC00"/>
        </a:accent2>
        <a:accent3>
          <a:srgbClr val="FFFFFF"/>
        </a:accent3>
        <a:accent4>
          <a:srgbClr val="000000"/>
        </a:accent4>
        <a:accent5>
          <a:srgbClr val="E2E2AD"/>
        </a:accent5>
        <a:accent6>
          <a:srgbClr val="5CB900"/>
        </a:accent6>
        <a:hlink>
          <a:srgbClr val="0099CC"/>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98</TotalTime>
  <Words>1888</Words>
  <Application>Microsoft Office PowerPoint</Application>
  <PresentationFormat>On-screen Show (4:3)</PresentationFormat>
  <Paragraphs>258</Paragraphs>
  <Slides>38</Slides>
  <Notes>0</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1_EPOS PPT Plain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Policy &amp; Planning</cp:lastModifiedBy>
  <cp:revision>18</cp:revision>
  <dcterms:created xsi:type="dcterms:W3CDTF">2015-07-03T03:33:13Z</dcterms:created>
  <dcterms:modified xsi:type="dcterms:W3CDTF">2015-07-03T07:59:21Z</dcterms:modified>
</cp:coreProperties>
</file>