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346" r:id="rId2"/>
    <p:sldId id="336" r:id="rId3"/>
    <p:sldId id="349" r:id="rId4"/>
    <p:sldId id="338" r:id="rId5"/>
    <p:sldId id="351" r:id="rId6"/>
    <p:sldId id="360" r:id="rId7"/>
    <p:sldId id="353" r:id="rId8"/>
    <p:sldId id="361" r:id="rId9"/>
    <p:sldId id="354" r:id="rId10"/>
    <p:sldId id="355" r:id="rId11"/>
    <p:sldId id="357" r:id="rId12"/>
    <p:sldId id="358" r:id="rId13"/>
    <p:sldId id="359" r:id="rId14"/>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24" autoAdjust="0"/>
  </p:normalViewPr>
  <p:slideViewPr>
    <p:cSldViewPr>
      <p:cViewPr>
        <p:scale>
          <a:sx n="66" d="100"/>
          <a:sy n="66" d="100"/>
        </p:scale>
        <p:origin x="-630" y="-1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0"/>
    </mc:Choice>
    <mc:Fallback>
      <c:style val="40"/>
    </mc:Fallback>
  </mc:AlternateContent>
  <c:chart>
    <c:autoTitleDeleted val="1"/>
    <c:plotArea>
      <c:layout/>
      <c:lineChart>
        <c:grouping val="standard"/>
        <c:varyColors val="0"/>
        <c:ser>
          <c:idx val="0"/>
          <c:order val="0"/>
          <c:tx>
            <c:strRef>
              <c:f>Sheet1!$B$1</c:f>
              <c:strCache>
                <c:ptCount val="1"/>
                <c:pt idx="0">
                  <c:v>% of ID against reported delivery</c:v>
                </c:pt>
              </c:strCache>
            </c:strRef>
          </c:tx>
          <c:marker>
            <c:symbol val="none"/>
          </c:marker>
          <c:dLbls>
            <c:txPr>
              <a:bodyPr/>
              <a:lstStyle/>
              <a:p>
                <a:pPr>
                  <a:defRPr lang="en-US" b="1">
                    <a:latin typeface="Batang" pitchFamily="18" charset="-127"/>
                    <a:ea typeface="Batang" pitchFamily="18" charset="-127"/>
                  </a:defRPr>
                </a:pPr>
                <a:endParaRPr lang="en-US"/>
              </a:p>
            </c:txPr>
            <c:showLegendKey val="0"/>
            <c:showVal val="1"/>
            <c:showCatName val="0"/>
            <c:showSerName val="0"/>
            <c:showPercent val="0"/>
            <c:showBubbleSize val="0"/>
            <c:showLeaderLines val="0"/>
          </c:dLbls>
          <c:cat>
            <c:strRef>
              <c:f>Sheet1!$A$2:$A$5</c:f>
              <c:strCache>
                <c:ptCount val="3"/>
                <c:pt idx="0">
                  <c:v>2012-13</c:v>
                </c:pt>
                <c:pt idx="1">
                  <c:v>2013-14</c:v>
                </c:pt>
                <c:pt idx="2">
                  <c:v>2014-15</c:v>
                </c:pt>
              </c:strCache>
            </c:strRef>
          </c:cat>
          <c:val>
            <c:numRef>
              <c:f>Sheet1!$B$2:$B$5</c:f>
              <c:numCache>
                <c:formatCode>General</c:formatCode>
                <c:ptCount val="4"/>
                <c:pt idx="0">
                  <c:v>82.7</c:v>
                </c:pt>
                <c:pt idx="1">
                  <c:v>93</c:v>
                </c:pt>
                <c:pt idx="2">
                  <c:v>97.9</c:v>
                </c:pt>
              </c:numCache>
            </c:numRef>
          </c:val>
          <c:smooth val="0"/>
        </c:ser>
        <c:ser>
          <c:idx val="1"/>
          <c:order val="1"/>
          <c:tx>
            <c:strRef>
              <c:f>Sheet1!$C$1</c:f>
              <c:strCache>
                <c:ptCount val="1"/>
              </c:strCache>
            </c:strRef>
          </c:tx>
          <c:marker>
            <c:symbol val="none"/>
          </c:marker>
          <c:cat>
            <c:strRef>
              <c:f>Sheet1!$A$2:$A$5</c:f>
              <c:strCache>
                <c:ptCount val="3"/>
                <c:pt idx="0">
                  <c:v>2012-13</c:v>
                </c:pt>
                <c:pt idx="1">
                  <c:v>2013-14</c:v>
                </c:pt>
                <c:pt idx="2">
                  <c:v>2014-15</c:v>
                </c:pt>
              </c:strCache>
            </c:strRef>
          </c:cat>
          <c:val>
            <c:numRef>
              <c:f>Sheet1!$C$2:$C$5</c:f>
              <c:numCache>
                <c:formatCode>General</c:formatCode>
                <c:ptCount val="4"/>
              </c:numCache>
            </c:numRef>
          </c:val>
          <c:smooth val="0"/>
        </c:ser>
        <c:ser>
          <c:idx val="2"/>
          <c:order val="2"/>
          <c:tx>
            <c:strRef>
              <c:f>Sheet1!$D$1</c:f>
              <c:strCache>
                <c:ptCount val="1"/>
              </c:strCache>
            </c:strRef>
          </c:tx>
          <c:marker>
            <c:symbol val="none"/>
          </c:marker>
          <c:cat>
            <c:strRef>
              <c:f>Sheet1!$A$2:$A$5</c:f>
              <c:strCache>
                <c:ptCount val="3"/>
                <c:pt idx="0">
                  <c:v>2012-13</c:v>
                </c:pt>
                <c:pt idx="1">
                  <c:v>2013-14</c:v>
                </c:pt>
                <c:pt idx="2">
                  <c:v>2014-15</c:v>
                </c:pt>
              </c:strCache>
            </c:strRef>
          </c:cat>
          <c:val>
            <c:numRef>
              <c:f>Sheet1!$D$2:$D$5</c:f>
              <c:numCache>
                <c:formatCode>General</c:formatCode>
                <c:ptCount val="4"/>
              </c:numCache>
            </c:numRef>
          </c:val>
          <c:smooth val="0"/>
        </c:ser>
        <c:dLbls>
          <c:showLegendKey val="0"/>
          <c:showVal val="1"/>
          <c:showCatName val="0"/>
          <c:showSerName val="0"/>
          <c:showPercent val="0"/>
          <c:showBubbleSize val="0"/>
        </c:dLbls>
        <c:marker val="1"/>
        <c:smooth val="0"/>
        <c:axId val="6433024"/>
        <c:axId val="6447104"/>
      </c:lineChart>
      <c:catAx>
        <c:axId val="6433024"/>
        <c:scaling>
          <c:orientation val="minMax"/>
        </c:scaling>
        <c:delete val="0"/>
        <c:axPos val="b"/>
        <c:majorTickMark val="none"/>
        <c:minorTickMark val="none"/>
        <c:tickLblPos val="nextTo"/>
        <c:txPr>
          <a:bodyPr/>
          <a:lstStyle/>
          <a:p>
            <a:pPr>
              <a:defRPr lang="en-US" b="1">
                <a:latin typeface="Batang" pitchFamily="18" charset="-127"/>
                <a:ea typeface="Batang" pitchFamily="18" charset="-127"/>
              </a:defRPr>
            </a:pPr>
            <a:endParaRPr lang="en-US"/>
          </a:p>
        </c:txPr>
        <c:crossAx val="6447104"/>
        <c:crosses val="autoZero"/>
        <c:auto val="1"/>
        <c:lblAlgn val="ctr"/>
        <c:lblOffset val="100"/>
        <c:noMultiLvlLbl val="0"/>
      </c:catAx>
      <c:valAx>
        <c:axId val="6447104"/>
        <c:scaling>
          <c:orientation val="minMax"/>
        </c:scaling>
        <c:delete val="1"/>
        <c:axPos val="l"/>
        <c:numFmt formatCode="General" sourceLinked="1"/>
        <c:majorTickMark val="out"/>
        <c:minorTickMark val="none"/>
        <c:tickLblPos val="nextTo"/>
        <c:crossAx val="6433024"/>
        <c:crosses val="autoZero"/>
        <c:crossBetween val="between"/>
      </c:valAx>
    </c:plotArea>
    <c:legend>
      <c:legendPos val="t"/>
      <c:layout>
        <c:manualLayout>
          <c:xMode val="edge"/>
          <c:yMode val="edge"/>
          <c:x val="0.48055543404296686"/>
          <c:y val="0.7726832941409375"/>
          <c:w val="0.50339518324098376"/>
          <c:h val="8.3494054193549813E-2"/>
        </c:manualLayout>
      </c:layout>
      <c:overlay val="0"/>
      <c:txPr>
        <a:bodyPr/>
        <a:lstStyle/>
        <a:p>
          <a:pPr>
            <a:defRPr lang="en-US" b="1">
              <a:latin typeface="Batang" pitchFamily="18" charset="-127"/>
              <a:ea typeface="Batang" pitchFamily="18" charset="-127"/>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lineChart>
        <c:grouping val="stacked"/>
        <c:varyColors val="0"/>
        <c:ser>
          <c:idx val="0"/>
          <c:order val="0"/>
          <c:tx>
            <c:strRef>
              <c:f>Sheet1!$B$1</c:f>
              <c:strCache>
                <c:ptCount val="1"/>
                <c:pt idx="0">
                  <c:v>North</c:v>
                </c:pt>
              </c:strCache>
            </c:strRef>
          </c:tx>
          <c:marker>
            <c:symbol val="none"/>
          </c:marker>
          <c:dLbls>
            <c:txPr>
              <a:bodyPr/>
              <a:lstStyle/>
              <a:p>
                <a:pPr>
                  <a:defRPr lang="en-US" b="1">
                    <a:latin typeface="Batang" pitchFamily="18" charset="-127"/>
                    <a:ea typeface="Batang" pitchFamily="18" charset="-127"/>
                  </a:defRPr>
                </a:pPr>
                <a:endParaRPr lang="en-US"/>
              </a:p>
            </c:txPr>
            <c:showLegendKey val="0"/>
            <c:showVal val="1"/>
            <c:showCatName val="0"/>
            <c:showSerName val="0"/>
            <c:showPercent val="0"/>
            <c:showBubbleSize val="0"/>
            <c:showLeaderLines val="0"/>
          </c:dLbls>
          <c:cat>
            <c:strRef>
              <c:f>Sheet1!$A$2:$A$4</c:f>
              <c:strCache>
                <c:ptCount val="3"/>
                <c:pt idx="0">
                  <c:v>2012-13</c:v>
                </c:pt>
                <c:pt idx="1">
                  <c:v>2013-14</c:v>
                </c:pt>
                <c:pt idx="2">
                  <c:v>2014-15</c:v>
                </c:pt>
              </c:strCache>
            </c:strRef>
          </c:cat>
          <c:val>
            <c:numRef>
              <c:f>Sheet1!$B$2:$B$4</c:f>
              <c:numCache>
                <c:formatCode>General</c:formatCode>
                <c:ptCount val="3"/>
                <c:pt idx="0">
                  <c:v>77.400000000000006</c:v>
                </c:pt>
                <c:pt idx="1">
                  <c:v>92.7</c:v>
                </c:pt>
                <c:pt idx="2">
                  <c:v>96.8</c:v>
                </c:pt>
              </c:numCache>
            </c:numRef>
          </c:val>
          <c:smooth val="0"/>
        </c:ser>
        <c:ser>
          <c:idx val="1"/>
          <c:order val="1"/>
          <c:tx>
            <c:strRef>
              <c:f>Sheet1!$C$1</c:f>
              <c:strCache>
                <c:ptCount val="1"/>
                <c:pt idx="0">
                  <c:v>East</c:v>
                </c:pt>
              </c:strCache>
            </c:strRef>
          </c:tx>
          <c:marker>
            <c:symbol val="none"/>
          </c:marker>
          <c:dLbls>
            <c:txPr>
              <a:bodyPr/>
              <a:lstStyle/>
              <a:p>
                <a:pPr>
                  <a:defRPr lang="en-US" b="1">
                    <a:latin typeface="Batang" pitchFamily="18" charset="-127"/>
                    <a:ea typeface="Batang" pitchFamily="18" charset="-127"/>
                  </a:defRPr>
                </a:pPr>
                <a:endParaRPr lang="en-US"/>
              </a:p>
            </c:txPr>
            <c:showLegendKey val="0"/>
            <c:showVal val="1"/>
            <c:showCatName val="0"/>
            <c:showSerName val="0"/>
            <c:showPercent val="0"/>
            <c:showBubbleSize val="0"/>
            <c:showLeaderLines val="0"/>
          </c:dLbls>
          <c:cat>
            <c:strRef>
              <c:f>Sheet1!$A$2:$A$4</c:f>
              <c:strCache>
                <c:ptCount val="3"/>
                <c:pt idx="0">
                  <c:v>2012-13</c:v>
                </c:pt>
                <c:pt idx="1">
                  <c:v>2013-14</c:v>
                </c:pt>
                <c:pt idx="2">
                  <c:v>2014-15</c:v>
                </c:pt>
              </c:strCache>
            </c:strRef>
          </c:cat>
          <c:val>
            <c:numRef>
              <c:f>Sheet1!$C$2:$C$4</c:f>
              <c:numCache>
                <c:formatCode>General</c:formatCode>
                <c:ptCount val="3"/>
                <c:pt idx="0">
                  <c:v>94.4</c:v>
                </c:pt>
                <c:pt idx="1">
                  <c:v>96.4</c:v>
                </c:pt>
                <c:pt idx="2">
                  <c:v>98.5</c:v>
                </c:pt>
              </c:numCache>
            </c:numRef>
          </c:val>
          <c:smooth val="0"/>
        </c:ser>
        <c:ser>
          <c:idx val="2"/>
          <c:order val="2"/>
          <c:tx>
            <c:strRef>
              <c:f>Sheet1!$D$1</c:f>
              <c:strCache>
                <c:ptCount val="1"/>
                <c:pt idx="0">
                  <c:v>West</c:v>
                </c:pt>
              </c:strCache>
            </c:strRef>
          </c:tx>
          <c:marker>
            <c:symbol val="none"/>
          </c:marker>
          <c:dLbls>
            <c:txPr>
              <a:bodyPr/>
              <a:lstStyle/>
              <a:p>
                <a:pPr>
                  <a:defRPr lang="en-US" b="1">
                    <a:latin typeface="Batang" pitchFamily="18" charset="-127"/>
                    <a:ea typeface="Batang" pitchFamily="18" charset="-127"/>
                  </a:defRPr>
                </a:pPr>
                <a:endParaRPr lang="en-US"/>
              </a:p>
            </c:txPr>
            <c:showLegendKey val="0"/>
            <c:showVal val="1"/>
            <c:showCatName val="0"/>
            <c:showSerName val="0"/>
            <c:showPercent val="0"/>
            <c:showBubbleSize val="0"/>
            <c:showLeaderLines val="0"/>
          </c:dLbls>
          <c:cat>
            <c:strRef>
              <c:f>Sheet1!$A$2:$A$4</c:f>
              <c:strCache>
                <c:ptCount val="3"/>
                <c:pt idx="0">
                  <c:v>2012-13</c:v>
                </c:pt>
                <c:pt idx="1">
                  <c:v>2013-14</c:v>
                </c:pt>
                <c:pt idx="2">
                  <c:v>2014-15</c:v>
                </c:pt>
              </c:strCache>
            </c:strRef>
          </c:cat>
          <c:val>
            <c:numRef>
              <c:f>Sheet1!$D$2:$D$4</c:f>
              <c:numCache>
                <c:formatCode>General</c:formatCode>
                <c:ptCount val="3"/>
                <c:pt idx="0">
                  <c:v>78.400000000000006</c:v>
                </c:pt>
                <c:pt idx="1">
                  <c:v>84.1</c:v>
                </c:pt>
                <c:pt idx="2">
                  <c:v>97.8</c:v>
                </c:pt>
              </c:numCache>
            </c:numRef>
          </c:val>
          <c:smooth val="0"/>
        </c:ser>
        <c:ser>
          <c:idx val="3"/>
          <c:order val="3"/>
          <c:tx>
            <c:strRef>
              <c:f>Sheet1!$E$1</c:f>
              <c:strCache>
                <c:ptCount val="1"/>
                <c:pt idx="0">
                  <c:v>South</c:v>
                </c:pt>
              </c:strCache>
            </c:strRef>
          </c:tx>
          <c:marker>
            <c:symbol val="none"/>
          </c:marker>
          <c:dLbls>
            <c:txPr>
              <a:bodyPr/>
              <a:lstStyle/>
              <a:p>
                <a:pPr>
                  <a:defRPr lang="en-US" b="1">
                    <a:latin typeface="Batang" pitchFamily="18" charset="-127"/>
                    <a:ea typeface="Batang" pitchFamily="18" charset="-127"/>
                  </a:defRPr>
                </a:pPr>
                <a:endParaRPr lang="en-US"/>
              </a:p>
            </c:txPr>
            <c:showLegendKey val="0"/>
            <c:showVal val="1"/>
            <c:showCatName val="0"/>
            <c:showSerName val="0"/>
            <c:showPercent val="0"/>
            <c:showBubbleSize val="0"/>
            <c:showLeaderLines val="0"/>
          </c:dLbls>
          <c:cat>
            <c:strRef>
              <c:f>Sheet1!$A$2:$A$4</c:f>
              <c:strCache>
                <c:ptCount val="3"/>
                <c:pt idx="0">
                  <c:v>2012-13</c:v>
                </c:pt>
                <c:pt idx="1">
                  <c:v>2013-14</c:v>
                </c:pt>
                <c:pt idx="2">
                  <c:v>2014-15</c:v>
                </c:pt>
              </c:strCache>
            </c:strRef>
          </c:cat>
          <c:val>
            <c:numRef>
              <c:f>Sheet1!$E$2:$E$4</c:f>
              <c:numCache>
                <c:formatCode>General</c:formatCode>
                <c:ptCount val="3"/>
                <c:pt idx="0">
                  <c:v>86.7</c:v>
                </c:pt>
                <c:pt idx="1">
                  <c:v>90.7</c:v>
                </c:pt>
                <c:pt idx="2">
                  <c:v>96.4</c:v>
                </c:pt>
              </c:numCache>
            </c:numRef>
          </c:val>
          <c:smooth val="0"/>
        </c:ser>
        <c:dLbls>
          <c:showLegendKey val="0"/>
          <c:showVal val="1"/>
          <c:showCatName val="0"/>
          <c:showSerName val="0"/>
          <c:showPercent val="0"/>
          <c:showBubbleSize val="0"/>
        </c:dLbls>
        <c:marker val="1"/>
        <c:smooth val="0"/>
        <c:axId val="6542848"/>
        <c:axId val="6544384"/>
      </c:lineChart>
      <c:catAx>
        <c:axId val="6542848"/>
        <c:scaling>
          <c:orientation val="minMax"/>
        </c:scaling>
        <c:delete val="0"/>
        <c:axPos val="b"/>
        <c:majorTickMark val="none"/>
        <c:minorTickMark val="none"/>
        <c:tickLblPos val="nextTo"/>
        <c:txPr>
          <a:bodyPr/>
          <a:lstStyle/>
          <a:p>
            <a:pPr>
              <a:defRPr lang="en-US" b="1"/>
            </a:pPr>
            <a:endParaRPr lang="en-US"/>
          </a:p>
        </c:txPr>
        <c:crossAx val="6544384"/>
        <c:crosses val="autoZero"/>
        <c:auto val="1"/>
        <c:lblAlgn val="ctr"/>
        <c:lblOffset val="100"/>
        <c:noMultiLvlLbl val="0"/>
      </c:catAx>
      <c:valAx>
        <c:axId val="6544384"/>
        <c:scaling>
          <c:orientation val="minMax"/>
        </c:scaling>
        <c:delete val="1"/>
        <c:axPos val="l"/>
        <c:numFmt formatCode="General" sourceLinked="1"/>
        <c:majorTickMark val="none"/>
        <c:minorTickMark val="none"/>
        <c:tickLblPos val="nextTo"/>
        <c:crossAx val="6542848"/>
        <c:crosses val="autoZero"/>
        <c:crossBetween val="between"/>
      </c:valAx>
    </c:plotArea>
    <c:legend>
      <c:legendPos val="t"/>
      <c:layout/>
      <c:overlay val="0"/>
      <c:txPr>
        <a:bodyPr/>
        <a:lstStyle/>
        <a:p>
          <a:pPr>
            <a:defRPr lang="en-US" b="1">
              <a:latin typeface="Batang" pitchFamily="18" charset="-127"/>
              <a:ea typeface="Batang" pitchFamily="18" charset="-127"/>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16CD0386-C27D-4BE8-92D2-59CA37CBC122}" type="datetimeFigureOut">
              <a:rPr lang="en-US" smtClean="0"/>
              <a:pPr/>
              <a:t>7/2/2015</a:t>
            </a:fld>
            <a:endParaRPr lang="en-US"/>
          </a:p>
        </p:txBody>
      </p:sp>
      <p:sp>
        <p:nvSpPr>
          <p:cNvPr id="4" name="Footer Placeholder 3"/>
          <p:cNvSpPr>
            <a:spLocks noGrp="1"/>
          </p:cNvSpPr>
          <p:nvPr>
            <p:ph type="ftr" sz="quarter" idx="2"/>
          </p:nvPr>
        </p:nvSpPr>
        <p:spPr>
          <a:xfrm>
            <a:off x="0" y="9448800"/>
            <a:ext cx="29718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48800"/>
            <a:ext cx="2971800" cy="496888"/>
          </a:xfrm>
          <a:prstGeom prst="rect">
            <a:avLst/>
          </a:prstGeom>
        </p:spPr>
        <p:txBody>
          <a:bodyPr vert="horz" lIns="91440" tIns="45720" rIns="91440" bIns="45720" rtlCol="0" anchor="b"/>
          <a:lstStyle>
            <a:lvl1pPr algn="r">
              <a:defRPr sz="1200"/>
            </a:lvl1pPr>
          </a:lstStyle>
          <a:p>
            <a:fld id="{9D4D7AD0-28FE-441A-BA5A-8B8200D1C3F8}" type="slidenum">
              <a:rPr lang="en-US" smtClean="0"/>
              <a:pPr/>
              <a:t>‹#›</a:t>
            </a:fld>
            <a:endParaRPr lang="en-US"/>
          </a:p>
        </p:txBody>
      </p:sp>
    </p:spTree>
    <p:extLst>
      <p:ext uri="{BB962C8B-B14F-4D97-AF65-F5344CB8AC3E}">
        <p14:creationId xmlns:p14="http://schemas.microsoft.com/office/powerpoint/2010/main" val="36341511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7224" y="0"/>
            <a:ext cx="7772400" cy="5572140"/>
          </a:xfrm>
        </p:spPr>
        <p:txBody>
          <a:bodyPr>
            <a:normAutofit/>
          </a:bodyPr>
          <a:lstStyle/>
          <a:p>
            <a:r>
              <a:rPr lang="en-US" dirty="0" smtClean="0"/>
              <a:t/>
            </a:r>
            <a:br>
              <a:rPr lang="en-US" dirty="0" smtClean="0"/>
            </a:b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0"/>
            <a:ext cx="9143999" cy="685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0"/>
            <a:ext cx="9144000" cy="1015663"/>
          </a:xfrm>
          <a:prstGeom prst="rect">
            <a:avLst/>
          </a:prstGeom>
        </p:spPr>
        <p:txBody>
          <a:bodyPr wrap="square">
            <a:spAutoFit/>
          </a:bodyPr>
          <a:lstStyle/>
          <a:p>
            <a:endParaRPr lang="en-US" sz="6000" dirty="0">
              <a:solidFill>
                <a:srgbClr val="FFFF00"/>
              </a:solidFill>
            </a:endParaRPr>
          </a:p>
        </p:txBody>
      </p:sp>
      <p:sp>
        <p:nvSpPr>
          <p:cNvPr id="7" name="Rectangle 6"/>
          <p:cNvSpPr/>
          <p:nvPr/>
        </p:nvSpPr>
        <p:spPr>
          <a:xfrm>
            <a:off x="152400" y="609600"/>
            <a:ext cx="8839200" cy="1569660"/>
          </a:xfrm>
          <a:prstGeom prst="rect">
            <a:avLst/>
          </a:prstGeom>
        </p:spPr>
        <p:txBody>
          <a:bodyPr wrap="square">
            <a:spAutoFit/>
          </a:bodyPr>
          <a:lstStyle/>
          <a:p>
            <a:r>
              <a:rPr lang="en-US" sz="4800" b="1" dirty="0" smtClean="0">
                <a:latin typeface="Batang" pitchFamily="18" charset="-127"/>
                <a:ea typeface="Batang" pitchFamily="18" charset="-127"/>
              </a:rPr>
              <a:t>“</a:t>
            </a:r>
            <a:r>
              <a:rPr lang="en-US" sz="4400" b="1" dirty="0" smtClean="0">
                <a:latin typeface="Batang" pitchFamily="18" charset="-127"/>
                <a:ea typeface="Batang" pitchFamily="18" charset="-127"/>
              </a:rPr>
              <a:t>Ensuring Institutional Delivery through VHSNC Participation</a:t>
            </a:r>
            <a:r>
              <a:rPr lang="en-US" sz="4800" b="1" dirty="0" smtClean="0">
                <a:latin typeface="Batang" pitchFamily="18" charset="-127"/>
                <a:ea typeface="Batang" pitchFamily="18" charset="-127"/>
              </a:rPr>
              <a:t>”</a:t>
            </a:r>
            <a:endParaRPr lang="en-US" sz="4800" dirty="0"/>
          </a:p>
        </p:txBody>
      </p:sp>
      <p:sp>
        <p:nvSpPr>
          <p:cNvPr id="8" name="Rectangle 7"/>
          <p:cNvSpPr/>
          <p:nvPr/>
        </p:nvSpPr>
        <p:spPr>
          <a:xfrm>
            <a:off x="0" y="2743201"/>
            <a:ext cx="5715000" cy="1323439"/>
          </a:xfrm>
          <a:prstGeom prst="rect">
            <a:avLst/>
          </a:prstGeom>
        </p:spPr>
        <p:txBody>
          <a:bodyPr wrap="square">
            <a:spAutoFit/>
          </a:bodyPr>
          <a:lstStyle/>
          <a:p>
            <a:pPr algn="just">
              <a:buNone/>
            </a:pPr>
            <a:r>
              <a:rPr lang="en-US" sz="2000" b="1" dirty="0" smtClean="0">
                <a:latin typeface="Batang" pitchFamily="18" charset="-127"/>
                <a:ea typeface="Batang" pitchFamily="18" charset="-127"/>
              </a:rPr>
              <a:t>National Summit on Good and Replicable Practices and Innovations in Public Health Care, </a:t>
            </a:r>
            <a:r>
              <a:rPr lang="en-US" sz="2000" b="1" dirty="0" err="1" smtClean="0">
                <a:latin typeface="Batang" pitchFamily="18" charset="-127"/>
                <a:ea typeface="Batang" pitchFamily="18" charset="-127"/>
              </a:rPr>
              <a:t>Shimla</a:t>
            </a:r>
            <a:r>
              <a:rPr lang="en-US" sz="2000" b="1" dirty="0" smtClean="0">
                <a:latin typeface="Batang" pitchFamily="18" charset="-127"/>
                <a:ea typeface="Batang" pitchFamily="18" charset="-127"/>
              </a:rPr>
              <a:t>. </a:t>
            </a:r>
          </a:p>
          <a:p>
            <a:pPr algn="just">
              <a:buNone/>
            </a:pPr>
            <a:r>
              <a:rPr lang="en-US" sz="2000" b="1" dirty="0" smtClean="0">
                <a:latin typeface="Batang" pitchFamily="18" charset="-127"/>
                <a:ea typeface="Batang" pitchFamily="18" charset="-127"/>
              </a:rPr>
              <a:t>2</a:t>
            </a:r>
            <a:r>
              <a:rPr lang="en-US" sz="2000" b="1" baseline="30000" dirty="0" smtClean="0">
                <a:latin typeface="Batang" pitchFamily="18" charset="-127"/>
                <a:ea typeface="Batang" pitchFamily="18" charset="-127"/>
              </a:rPr>
              <a:t>nd</a:t>
            </a:r>
            <a:r>
              <a:rPr lang="en-US" sz="2000" b="1" dirty="0" smtClean="0">
                <a:latin typeface="Batang" pitchFamily="18" charset="-127"/>
                <a:ea typeface="Batang" pitchFamily="18" charset="-127"/>
              </a:rPr>
              <a:t> July 2015</a:t>
            </a:r>
            <a:endParaRPr lang="en-US" sz="2000" b="1" dirty="0">
              <a:latin typeface="Batang" pitchFamily="18" charset="-127"/>
              <a:ea typeface="Batang" pitchFamily="18" charset="-127"/>
            </a:endParaRPr>
          </a:p>
        </p:txBody>
      </p:sp>
      <p:pic>
        <p:nvPicPr>
          <p:cNvPr id="9" name="Picture 8" descr="Map635062144512970525.emf"/>
          <p:cNvPicPr/>
          <p:nvPr/>
        </p:nvPicPr>
        <p:blipFill>
          <a:blip r:embed="rId3"/>
          <a:srcRect/>
          <a:stretch>
            <a:fillRect/>
          </a:stretch>
        </p:blipFill>
        <p:spPr bwMode="auto">
          <a:xfrm>
            <a:off x="5105400" y="2895600"/>
            <a:ext cx="3352800" cy="3962400"/>
          </a:xfrm>
          <a:prstGeom prst="rect">
            <a:avLst/>
          </a:prstGeom>
          <a:noFill/>
          <a:ln w="9525">
            <a:noFill/>
            <a:miter lim="800000"/>
            <a:headEnd/>
            <a:tailEnd/>
          </a:ln>
        </p:spPr>
      </p:pic>
      <p:pic>
        <p:nvPicPr>
          <p:cNvPr id="10" name="Picture 9" descr="C:\Users\lenovo\Desktop\EAS.jpg"/>
          <p:cNvPicPr/>
          <p:nvPr/>
        </p:nvPicPr>
        <p:blipFill>
          <a:blip r:embed="rId4" cstate="print"/>
          <a:srcRect/>
          <a:stretch>
            <a:fillRect/>
          </a:stretch>
        </p:blipFill>
        <p:spPr bwMode="auto">
          <a:xfrm>
            <a:off x="7315200" y="4876800"/>
            <a:ext cx="1828800" cy="1752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Batang" pitchFamily="18" charset="-127"/>
                <a:ea typeface="Batang" pitchFamily="18" charset="-127"/>
              </a:rPr>
              <a:t>A few glimpse …</a:t>
            </a:r>
            <a:endParaRPr lang="en-US" dirty="0">
              <a:latin typeface="Batang" pitchFamily="18" charset="-127"/>
              <a:ea typeface="Batang" pitchFamily="18" charset="-127"/>
            </a:endParaRPr>
          </a:p>
        </p:txBody>
      </p:sp>
      <p:pic>
        <p:nvPicPr>
          <p:cNvPr id="4" name="Content Placeholder 3"/>
          <p:cNvPicPr>
            <a:picLocks noGrp="1"/>
          </p:cNvPicPr>
          <p:nvPr>
            <p:ph idx="1"/>
          </p:nvPr>
        </p:nvPicPr>
        <p:blipFill>
          <a:blip r:embed="rId2" cstate="print"/>
          <a:srcRect/>
          <a:stretch>
            <a:fillRect/>
          </a:stretch>
        </p:blipFill>
        <p:spPr bwMode="auto">
          <a:xfrm>
            <a:off x="548922" y="1600201"/>
            <a:ext cx="3489678" cy="4114799"/>
          </a:xfrm>
          <a:prstGeom prst="rect">
            <a:avLst/>
          </a:prstGeom>
          <a:ln>
            <a:noFill/>
          </a:ln>
          <a:effectLst>
            <a:softEdge rad="112500"/>
          </a:effectLst>
        </p:spPr>
      </p:pic>
      <p:pic>
        <p:nvPicPr>
          <p:cNvPr id="5" name="Picture 4" descr="C:\Users\user\Desktop\rojana\Part-I\photo\_DSC0234.JPG"/>
          <p:cNvPicPr/>
          <p:nvPr/>
        </p:nvPicPr>
        <p:blipFill>
          <a:blip r:embed="rId3" cstate="print"/>
          <a:srcRect/>
          <a:stretch>
            <a:fillRect/>
          </a:stretch>
        </p:blipFill>
        <p:spPr bwMode="auto">
          <a:xfrm>
            <a:off x="5029200" y="1905000"/>
            <a:ext cx="3714750" cy="3810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
            </a:r>
            <a:br>
              <a:rPr lang="en-US" dirty="0" smtClean="0"/>
            </a:br>
            <a:endParaRPr lang="en-US" dirty="0"/>
          </a:p>
        </p:txBody>
      </p:sp>
      <p:pic>
        <p:nvPicPr>
          <p:cNvPr id="4" name="Content Placeholder 3" descr="C:\Users\user\Desktop\rojana\New folder\photo\_DSC0276.JPG"/>
          <p:cNvPicPr>
            <a:picLocks noGrp="1"/>
          </p:cNvPicPr>
          <p:nvPr>
            <p:ph idx="1"/>
          </p:nvPr>
        </p:nvPicPr>
        <p:blipFill>
          <a:blip r:embed="rId2" cstate="print"/>
          <a:srcRect/>
          <a:stretch>
            <a:fillRect/>
          </a:stretch>
        </p:blipFill>
        <p:spPr bwMode="auto">
          <a:xfrm>
            <a:off x="4724400" y="1066800"/>
            <a:ext cx="4114800" cy="4800600"/>
          </a:xfrm>
          <a:prstGeom prst="rect">
            <a:avLst/>
          </a:prstGeom>
          <a:ln>
            <a:noFill/>
          </a:ln>
          <a:effectLst>
            <a:softEdge rad="112500"/>
          </a:effectLst>
        </p:spPr>
      </p:pic>
      <p:pic>
        <p:nvPicPr>
          <p:cNvPr id="5" name="Picture 4" descr="C:\Users\user\Desktop\rojana\Part-I\photo\_DSC0210.JPG"/>
          <p:cNvPicPr/>
          <p:nvPr/>
        </p:nvPicPr>
        <p:blipFill>
          <a:blip r:embed="rId3" cstate="print"/>
          <a:srcRect/>
          <a:stretch>
            <a:fillRect/>
          </a:stretch>
        </p:blipFill>
        <p:spPr bwMode="auto">
          <a:xfrm>
            <a:off x="304800" y="838200"/>
            <a:ext cx="4267200" cy="5105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0"/>
            <a:ext cx="8229600" cy="457200"/>
          </a:xfrm>
        </p:spPr>
        <p:txBody>
          <a:bodyPr>
            <a:normAutofit fontScale="90000"/>
          </a:bodyPr>
          <a:lstStyle/>
          <a:p>
            <a:r>
              <a:rPr lang="en-US" b="1" dirty="0" smtClean="0">
                <a:latin typeface="Batang" pitchFamily="18" charset="-127"/>
                <a:ea typeface="Batang" pitchFamily="18" charset="-127"/>
              </a:rPr>
              <a:t/>
            </a:r>
            <a:br>
              <a:rPr lang="en-US" b="1" dirty="0" smtClean="0">
                <a:latin typeface="Batang" pitchFamily="18" charset="-127"/>
                <a:ea typeface="Batang" pitchFamily="18" charset="-127"/>
              </a:rPr>
            </a:br>
            <a:endParaRPr lang="en-US" b="1" dirty="0">
              <a:latin typeface="Batang" pitchFamily="18" charset="-127"/>
              <a:ea typeface="Batang" pitchFamily="18" charset="-127"/>
            </a:endParaRPr>
          </a:p>
        </p:txBody>
      </p:sp>
      <p:pic>
        <p:nvPicPr>
          <p:cNvPr id="1026" name="Picture 2" descr="C:\Users\hp\Desktop\Best practices Sikkim\Community process reports\Gyalshing\DSC05412.JPG"/>
          <p:cNvPicPr>
            <a:picLocks noGrp="1" noChangeAspect="1" noChangeArrowheads="1"/>
          </p:cNvPicPr>
          <p:nvPr>
            <p:ph idx="1"/>
          </p:nvPr>
        </p:nvPicPr>
        <p:blipFill>
          <a:blip r:embed="rId2" cstate="print"/>
          <a:srcRect/>
          <a:stretch>
            <a:fillRect/>
          </a:stretch>
        </p:blipFill>
        <p:spPr bwMode="auto">
          <a:xfrm>
            <a:off x="548922" y="533400"/>
            <a:ext cx="4023078" cy="5943600"/>
          </a:xfrm>
          <a:prstGeom prst="rect">
            <a:avLst/>
          </a:prstGeom>
          <a:noFill/>
        </p:spPr>
      </p:pic>
      <p:pic>
        <p:nvPicPr>
          <p:cNvPr id="1027" name="Picture 3"/>
          <p:cNvPicPr>
            <a:picLocks noChangeAspect="1" noChangeArrowheads="1"/>
          </p:cNvPicPr>
          <p:nvPr/>
        </p:nvPicPr>
        <p:blipFill>
          <a:blip r:embed="rId3" cstate="print"/>
          <a:srcRect/>
          <a:stretch>
            <a:fillRect/>
          </a:stretch>
        </p:blipFill>
        <p:spPr bwMode="auto">
          <a:xfrm>
            <a:off x="4800600" y="609600"/>
            <a:ext cx="4114800"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4343400" cy="5715000"/>
          </a:xfrm>
        </p:spPr>
        <p:txBody>
          <a:bodyPr>
            <a:normAutofit fontScale="85000" lnSpcReduction="20000"/>
          </a:bodyPr>
          <a:lstStyle/>
          <a:p>
            <a:pPr algn="just">
              <a:buNone/>
            </a:pPr>
            <a:r>
              <a:rPr lang="en-US" b="1" dirty="0" smtClean="0">
                <a:latin typeface="Batang" pitchFamily="18" charset="-127"/>
                <a:ea typeface="Batang" pitchFamily="18" charset="-127"/>
              </a:rPr>
              <a:t>     </a:t>
            </a:r>
          </a:p>
          <a:p>
            <a:pPr algn="just">
              <a:buNone/>
            </a:pPr>
            <a:endParaRPr lang="en-US" b="1" dirty="0" smtClean="0">
              <a:latin typeface="Batang" pitchFamily="18" charset="-127"/>
              <a:ea typeface="Batang" pitchFamily="18" charset="-127"/>
            </a:endParaRPr>
          </a:p>
          <a:p>
            <a:pPr algn="just">
              <a:buNone/>
            </a:pPr>
            <a:r>
              <a:rPr lang="en-US" b="1" dirty="0" smtClean="0">
                <a:latin typeface="Batang" pitchFamily="18" charset="-127"/>
                <a:ea typeface="Batang" pitchFamily="18" charset="-127"/>
              </a:rPr>
              <a:t>   </a:t>
            </a:r>
          </a:p>
          <a:p>
            <a:pPr algn="just">
              <a:buNone/>
            </a:pPr>
            <a:endParaRPr lang="en-US" b="1" dirty="0" smtClean="0">
              <a:latin typeface="Batang" pitchFamily="18" charset="-127"/>
              <a:ea typeface="Batang" pitchFamily="18" charset="-127"/>
            </a:endParaRPr>
          </a:p>
          <a:p>
            <a:pPr algn="just">
              <a:buNone/>
            </a:pPr>
            <a:endParaRPr lang="en-US" b="1" dirty="0" smtClean="0">
              <a:latin typeface="Batang" pitchFamily="18" charset="-127"/>
              <a:ea typeface="Batang" pitchFamily="18" charset="-127"/>
            </a:endParaRPr>
          </a:p>
          <a:p>
            <a:pPr algn="just">
              <a:buNone/>
            </a:pPr>
            <a:endParaRPr lang="en-US" b="1" dirty="0" smtClean="0">
              <a:latin typeface="Batang" pitchFamily="18" charset="-127"/>
              <a:ea typeface="Batang" pitchFamily="18" charset="-127"/>
            </a:endParaRPr>
          </a:p>
          <a:p>
            <a:pPr algn="just">
              <a:buNone/>
            </a:pPr>
            <a:r>
              <a:rPr lang="en-US" b="1" dirty="0" smtClean="0">
                <a:latin typeface="Batang" pitchFamily="18" charset="-127"/>
                <a:ea typeface="Batang" pitchFamily="18" charset="-127"/>
              </a:rPr>
              <a:t>Thank you</a:t>
            </a:r>
          </a:p>
          <a:p>
            <a:pPr algn="just"/>
            <a:endParaRPr lang="en-US" b="1" dirty="0" smtClean="0">
              <a:latin typeface="Batang" pitchFamily="18" charset="-127"/>
              <a:ea typeface="Batang" pitchFamily="18" charset="-127"/>
            </a:endParaRPr>
          </a:p>
          <a:p>
            <a:pPr algn="just"/>
            <a:endParaRPr lang="en-US" b="1" dirty="0" smtClean="0">
              <a:latin typeface="Batang" pitchFamily="18" charset="-127"/>
              <a:ea typeface="Batang" pitchFamily="18" charset="-127"/>
            </a:endParaRPr>
          </a:p>
          <a:p>
            <a:pPr algn="just"/>
            <a:endParaRPr lang="en-US" b="1" dirty="0" smtClean="0">
              <a:latin typeface="Batang" pitchFamily="18" charset="-127"/>
              <a:ea typeface="Batang" pitchFamily="18" charset="-127"/>
            </a:endParaRPr>
          </a:p>
          <a:p>
            <a:pPr algn="just">
              <a:buNone/>
            </a:pPr>
            <a:r>
              <a:rPr lang="en-US" b="1" dirty="0" smtClean="0">
                <a:latin typeface="Batang" pitchFamily="18" charset="-127"/>
                <a:ea typeface="Batang" pitchFamily="18" charset="-127"/>
              </a:rPr>
              <a:t> Dr N. </a:t>
            </a:r>
            <a:r>
              <a:rPr lang="en-US" b="1" dirty="0" err="1" smtClean="0">
                <a:latin typeface="Batang" pitchFamily="18" charset="-127"/>
                <a:ea typeface="Batang" pitchFamily="18" charset="-127"/>
              </a:rPr>
              <a:t>Shenga</a:t>
            </a:r>
            <a:endParaRPr lang="en-US" b="1" dirty="0" smtClean="0">
              <a:latin typeface="Batang" pitchFamily="18" charset="-127"/>
              <a:ea typeface="Batang" pitchFamily="18" charset="-127"/>
            </a:endParaRPr>
          </a:p>
          <a:p>
            <a:pPr algn="just">
              <a:buNone/>
            </a:pPr>
            <a:r>
              <a:rPr lang="en-US" b="1" smtClean="0">
                <a:latin typeface="Batang" pitchFamily="18" charset="-127"/>
                <a:ea typeface="Batang" pitchFamily="18" charset="-127"/>
              </a:rPr>
              <a:t> Joint </a:t>
            </a:r>
            <a:r>
              <a:rPr lang="en-US" b="1" dirty="0" smtClean="0">
                <a:latin typeface="Batang" pitchFamily="18" charset="-127"/>
                <a:ea typeface="Batang" pitchFamily="18" charset="-127"/>
              </a:rPr>
              <a:t>Director( RCH )</a:t>
            </a:r>
          </a:p>
          <a:p>
            <a:pPr algn="just">
              <a:buNone/>
            </a:pPr>
            <a:r>
              <a:rPr lang="en-US" b="1" dirty="0" smtClean="0">
                <a:latin typeface="Batang" pitchFamily="18" charset="-127"/>
                <a:ea typeface="Batang" pitchFamily="18" charset="-127"/>
              </a:rPr>
              <a:t> Sikkim</a:t>
            </a:r>
          </a:p>
        </p:txBody>
      </p:sp>
      <p:pic>
        <p:nvPicPr>
          <p:cNvPr id="1028" name="Picture 4"/>
          <p:cNvPicPr>
            <a:picLocks noChangeAspect="1" noChangeArrowheads="1"/>
          </p:cNvPicPr>
          <p:nvPr/>
        </p:nvPicPr>
        <p:blipFill>
          <a:blip r:embed="rId2"/>
          <a:srcRect/>
          <a:stretch>
            <a:fillRect/>
          </a:stretch>
        </p:blipFill>
        <p:spPr bwMode="auto">
          <a:xfrm>
            <a:off x="4343400" y="381000"/>
            <a:ext cx="4572000" cy="632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257800" cy="563562"/>
          </a:xfrm>
        </p:spPr>
        <p:txBody>
          <a:bodyPr>
            <a:normAutofit fontScale="90000"/>
          </a:bodyPr>
          <a:lstStyle/>
          <a:p>
            <a:pPr algn="l"/>
            <a:r>
              <a:rPr lang="en-US" b="1" dirty="0" smtClean="0">
                <a:latin typeface="Batang" pitchFamily="18" charset="-127"/>
                <a:ea typeface="Batang" pitchFamily="18" charset="-127"/>
              </a:rPr>
              <a:t>Situational Analysis</a:t>
            </a:r>
            <a:endParaRPr lang="en-US" b="1" dirty="0">
              <a:latin typeface="Batang" pitchFamily="18" charset="-127"/>
              <a:ea typeface="Batang" pitchFamily="18" charset="-127"/>
            </a:endParaRPr>
          </a:p>
        </p:txBody>
      </p:sp>
      <p:sp>
        <p:nvSpPr>
          <p:cNvPr id="3" name="Content Placeholder 2"/>
          <p:cNvSpPr>
            <a:spLocks noGrp="1"/>
          </p:cNvSpPr>
          <p:nvPr>
            <p:ph idx="1"/>
          </p:nvPr>
        </p:nvSpPr>
        <p:spPr>
          <a:xfrm>
            <a:off x="228600" y="914400"/>
            <a:ext cx="4876800" cy="5562600"/>
          </a:xfrm>
        </p:spPr>
        <p:txBody>
          <a:bodyPr>
            <a:normAutofit fontScale="55000" lnSpcReduction="20000"/>
          </a:bodyPr>
          <a:lstStyle/>
          <a:p>
            <a:pPr algn="just">
              <a:buFont typeface="Wingdings" pitchFamily="2" charset="2"/>
              <a:buChar char="Ø"/>
            </a:pPr>
            <a:endParaRPr lang="en-US" b="1" dirty="0" smtClean="0">
              <a:latin typeface="Batang" pitchFamily="18" charset="-127"/>
              <a:ea typeface="Batang" pitchFamily="18" charset="-127"/>
            </a:endParaRPr>
          </a:p>
          <a:p>
            <a:pPr algn="just">
              <a:buFont typeface="Wingdings" pitchFamily="2" charset="2"/>
              <a:buChar char="Ø"/>
            </a:pPr>
            <a:r>
              <a:rPr lang="en-US" b="1" dirty="0" smtClean="0">
                <a:latin typeface="Batang" pitchFamily="18" charset="-127"/>
                <a:ea typeface="Batang" pitchFamily="18" charset="-127"/>
              </a:rPr>
              <a:t>Smallest hilly state in Northeast with a population of  6,10,577. &gt; 90% of population  depend on Public Health facilities</a:t>
            </a:r>
          </a:p>
          <a:p>
            <a:pPr algn="just">
              <a:buFont typeface="Wingdings" pitchFamily="2" charset="2"/>
              <a:buChar char="Ø"/>
            </a:pPr>
            <a:endParaRPr lang="en-US" b="1" dirty="0" smtClean="0">
              <a:latin typeface="Batang" pitchFamily="18" charset="-127"/>
              <a:ea typeface="Batang" pitchFamily="18" charset="-127"/>
            </a:endParaRPr>
          </a:p>
          <a:p>
            <a:pPr algn="just">
              <a:buFont typeface="Wingdings" pitchFamily="2" charset="2"/>
              <a:buChar char="Ø"/>
            </a:pPr>
            <a:r>
              <a:rPr lang="en-US" b="1" dirty="0" smtClean="0">
                <a:latin typeface="Batang" pitchFamily="18" charset="-127"/>
                <a:ea typeface="Batang" pitchFamily="18" charset="-127"/>
              </a:rPr>
              <a:t>Home delivery  was unavoidable due to difficult geographical terrain, more challenging due to bad roads, weather conditions, expensive but limited transport services etc</a:t>
            </a:r>
          </a:p>
          <a:p>
            <a:pPr algn="just">
              <a:buFont typeface="Wingdings" pitchFamily="2" charset="2"/>
              <a:buChar char="Ø"/>
            </a:pPr>
            <a:endParaRPr lang="en-US" b="1" dirty="0" smtClean="0">
              <a:latin typeface="Batang" pitchFamily="18" charset="-127"/>
              <a:ea typeface="Batang" pitchFamily="18" charset="-127"/>
            </a:endParaRPr>
          </a:p>
          <a:p>
            <a:pPr algn="just">
              <a:buFont typeface="Wingdings" pitchFamily="2" charset="2"/>
              <a:buChar char="Ø"/>
            </a:pPr>
            <a:r>
              <a:rPr lang="en-US" b="1" dirty="0" smtClean="0">
                <a:latin typeface="Batang" pitchFamily="18" charset="-127"/>
                <a:ea typeface="Batang" pitchFamily="18" charset="-127"/>
              </a:rPr>
              <a:t>This could have been a major factor  for maternal as well as newborn deaths in the state</a:t>
            </a:r>
          </a:p>
          <a:p>
            <a:pPr algn="just">
              <a:buNone/>
            </a:pPr>
            <a:endParaRPr lang="en-US" b="1" dirty="0" smtClean="0">
              <a:latin typeface="Batang" pitchFamily="18" charset="-127"/>
              <a:ea typeface="Batang" pitchFamily="18" charset="-127"/>
            </a:endParaRPr>
          </a:p>
          <a:p>
            <a:pPr algn="just">
              <a:buFont typeface="Wingdings" pitchFamily="2" charset="2"/>
              <a:buChar char="Ø"/>
            </a:pPr>
            <a:r>
              <a:rPr lang="en-US" b="1" smtClean="0">
                <a:latin typeface="Batang" pitchFamily="18" charset="-127"/>
                <a:ea typeface="Batang" pitchFamily="18" charset="-127"/>
              </a:rPr>
              <a:t>To </a:t>
            </a:r>
            <a:r>
              <a:rPr lang="en-US" b="1" dirty="0" smtClean="0">
                <a:latin typeface="Batang" pitchFamily="18" charset="-127"/>
                <a:ea typeface="Batang" pitchFamily="18" charset="-127"/>
              </a:rPr>
              <a:t>address the problem of home delivery it was essential to involve the community participation in decreasing the home deliveries at their own villages</a:t>
            </a:r>
          </a:p>
        </p:txBody>
      </p:sp>
      <p:pic>
        <p:nvPicPr>
          <p:cNvPr id="5" name="Content Placeholder 3" descr="C:\Users\compaq\Desktop\Dr anita\Passingdong\100_2093.JPG"/>
          <p:cNvPicPr>
            <a:picLocks/>
          </p:cNvPicPr>
          <p:nvPr/>
        </p:nvPicPr>
        <p:blipFill>
          <a:blip r:embed="rId2" cstate="print"/>
          <a:srcRect/>
          <a:stretch>
            <a:fillRect/>
          </a:stretch>
        </p:blipFill>
        <p:spPr bwMode="auto">
          <a:xfrm>
            <a:off x="6172200" y="381000"/>
            <a:ext cx="2590800" cy="2209800"/>
          </a:xfrm>
          <a:prstGeom prst="rect">
            <a:avLst/>
          </a:prstGeom>
          <a:noFill/>
        </p:spPr>
      </p:pic>
      <p:pic>
        <p:nvPicPr>
          <p:cNvPr id="6" name="Picture 5" descr="C:\Users\compaq\Desktop\Dr anita\Passingdong\100_2078.JPG"/>
          <p:cNvPicPr/>
          <p:nvPr/>
        </p:nvPicPr>
        <p:blipFill>
          <a:blip r:embed="rId3" cstate="print"/>
          <a:srcRect/>
          <a:stretch>
            <a:fillRect/>
          </a:stretch>
        </p:blipFill>
        <p:spPr bwMode="auto">
          <a:xfrm>
            <a:off x="6096000" y="2667000"/>
            <a:ext cx="2743200" cy="1828800"/>
          </a:xfrm>
          <a:prstGeom prst="rect">
            <a:avLst/>
          </a:prstGeom>
          <a:noFill/>
        </p:spPr>
      </p:pic>
      <p:pic>
        <p:nvPicPr>
          <p:cNvPr id="7" name="Picture 6" descr="C:\Users\compaq\Desktop\Dr anita\Passingdong\Image0252.jpg"/>
          <p:cNvPicPr/>
          <p:nvPr/>
        </p:nvPicPr>
        <p:blipFill>
          <a:blip r:embed="rId4" cstate="print"/>
          <a:srcRect/>
          <a:stretch>
            <a:fillRect/>
          </a:stretch>
        </p:blipFill>
        <p:spPr bwMode="auto">
          <a:xfrm>
            <a:off x="6096000" y="4572000"/>
            <a:ext cx="2743200" cy="2133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latin typeface="Batang" pitchFamily="18" charset="-127"/>
                <a:ea typeface="Batang" pitchFamily="18" charset="-127"/>
              </a:rPr>
              <a:t>Operationalisation of the Practice</a:t>
            </a:r>
            <a:endParaRPr lang="en-US" sz="3200" b="1" dirty="0">
              <a:latin typeface="Batang" pitchFamily="18" charset="-127"/>
              <a:ea typeface="Batang" pitchFamily="18" charset="-127"/>
            </a:endParaRPr>
          </a:p>
        </p:txBody>
      </p:sp>
      <p:sp>
        <p:nvSpPr>
          <p:cNvPr id="3" name="Content Placeholder 2"/>
          <p:cNvSpPr>
            <a:spLocks noGrp="1"/>
          </p:cNvSpPr>
          <p:nvPr>
            <p:ph idx="1"/>
          </p:nvPr>
        </p:nvSpPr>
        <p:spPr/>
        <p:txBody>
          <a:bodyPr>
            <a:normAutofit fontScale="55000" lnSpcReduction="20000"/>
          </a:bodyPr>
          <a:lstStyle/>
          <a:p>
            <a:pPr>
              <a:buNone/>
            </a:pPr>
            <a:endParaRPr lang="en-US" b="1" dirty="0" smtClean="0">
              <a:latin typeface="Batang" pitchFamily="18" charset="-127"/>
              <a:ea typeface="Batang" pitchFamily="18" charset="-127"/>
            </a:endParaRPr>
          </a:p>
          <a:p>
            <a:r>
              <a:rPr lang="en-US" b="1" dirty="0" smtClean="0">
                <a:latin typeface="Batang" pitchFamily="18" charset="-127"/>
                <a:ea typeface="Batang" pitchFamily="18" charset="-127"/>
              </a:rPr>
              <a:t>Extensive one day training was conducted to VHSNC members in all districts covering all under each PHC and districts. (641 numbers of </a:t>
            </a:r>
            <a:r>
              <a:rPr lang="en-US" b="1" dirty="0" err="1" smtClean="0">
                <a:latin typeface="Batang" pitchFamily="18" charset="-127"/>
                <a:ea typeface="Batang" pitchFamily="18" charset="-127"/>
              </a:rPr>
              <a:t>committes</a:t>
            </a:r>
            <a:r>
              <a:rPr lang="en-US" b="1" dirty="0" smtClean="0">
                <a:latin typeface="Batang" pitchFamily="18" charset="-127"/>
                <a:ea typeface="Batang" pitchFamily="18" charset="-127"/>
              </a:rPr>
              <a:t> )</a:t>
            </a:r>
          </a:p>
          <a:p>
            <a:pPr>
              <a:buNone/>
            </a:pPr>
            <a:endParaRPr lang="en-US" b="1" dirty="0" smtClean="0">
              <a:latin typeface="Batang" pitchFamily="18" charset="-127"/>
              <a:ea typeface="Batang" pitchFamily="18" charset="-127"/>
            </a:endParaRPr>
          </a:p>
          <a:p>
            <a:r>
              <a:rPr lang="en-US" b="1" dirty="0" smtClean="0">
                <a:latin typeface="Batang" pitchFamily="18" charset="-127"/>
                <a:ea typeface="Batang" pitchFamily="18" charset="-127"/>
              </a:rPr>
              <a:t>Training was taken up to strengthen the existing VHSNC committee and reinforce the concept of safe  institutional deliveries to unsafe home deliveries through presentations on roles and responsibilities of the members and for their support in RMNCH+A implementation activities in their respective areas</a:t>
            </a:r>
          </a:p>
          <a:p>
            <a:endParaRPr lang="en-US" b="1" dirty="0" smtClean="0">
              <a:latin typeface="Batang" pitchFamily="18" charset="-127"/>
              <a:ea typeface="Batang" pitchFamily="18" charset="-127"/>
            </a:endParaRPr>
          </a:p>
          <a:p>
            <a:r>
              <a:rPr lang="en-US" b="1" dirty="0" smtClean="0">
                <a:latin typeface="Batang" pitchFamily="18" charset="-127"/>
                <a:ea typeface="Batang" pitchFamily="18" charset="-127"/>
              </a:rPr>
              <a:t>The members were encouraged to take </a:t>
            </a:r>
            <a:r>
              <a:rPr lang="en-IN" b="1" dirty="0" smtClean="0">
                <a:latin typeface="Batang" pitchFamily="18" charset="-127"/>
                <a:ea typeface="Batang" pitchFamily="18" charset="-127"/>
              </a:rPr>
              <a:t>ownership to make their village area healthy with combined efforts from PRI members, Health workers, ASHAs ,AWWs ,NGO members and others</a:t>
            </a:r>
          </a:p>
          <a:p>
            <a:pPr>
              <a:buNone/>
            </a:pPr>
            <a:endParaRPr lang="en-IN" b="1" dirty="0" smtClean="0">
              <a:latin typeface="Batang" pitchFamily="18" charset="-127"/>
              <a:ea typeface="Batang" pitchFamily="18" charset="-127"/>
            </a:endParaRPr>
          </a:p>
          <a:p>
            <a:r>
              <a:rPr lang="en-US" b="1" dirty="0" smtClean="0">
                <a:latin typeface="Batang" pitchFamily="18" charset="-127"/>
                <a:ea typeface="Batang" pitchFamily="18" charset="-127"/>
              </a:rPr>
              <a:t>Initiated from 2013 and was taken into field in May 2014 in North district and subsequently in other districts</a:t>
            </a:r>
          </a:p>
          <a:p>
            <a:endParaRPr lang="en-US" b="1" dirty="0" smtClean="0">
              <a:latin typeface="Batang" pitchFamily="18" charset="-127"/>
              <a:ea typeface="Batang" pitchFamily="18" charset="-127"/>
            </a:endParaRPr>
          </a:p>
          <a:p>
            <a:endParaRPr lang="en-US" b="1" dirty="0" smtClean="0">
              <a:latin typeface="Batang" pitchFamily="18" charset="-127"/>
              <a:ea typeface="Batang" pitchFamily="18" charset="-127"/>
            </a:endParaRPr>
          </a:p>
          <a:p>
            <a:endParaRPr lang="en-US" dirty="0">
              <a:latin typeface="Batang" pitchFamily="18" charset="-127"/>
              <a:ea typeface="Batang" pitchFamily="18" charset="-127"/>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latin typeface="Batang" pitchFamily="18" charset="-127"/>
                <a:ea typeface="Batang" pitchFamily="18" charset="-127"/>
              </a:rPr>
              <a:t>Impact of the Practice…</a:t>
            </a:r>
            <a:endParaRPr lang="en-US" b="1" dirty="0">
              <a:latin typeface="Batang" pitchFamily="18" charset="-127"/>
              <a:ea typeface="Batang" pitchFamily="18" charset="-127"/>
            </a:endParaRPr>
          </a:p>
        </p:txBody>
      </p:sp>
      <p:sp>
        <p:nvSpPr>
          <p:cNvPr id="3" name="Content Placeholder 2"/>
          <p:cNvSpPr>
            <a:spLocks noGrp="1"/>
          </p:cNvSpPr>
          <p:nvPr>
            <p:ph idx="1"/>
          </p:nvPr>
        </p:nvSpPr>
        <p:spPr>
          <a:xfrm>
            <a:off x="457200" y="1143000"/>
            <a:ext cx="8229600" cy="4983163"/>
          </a:xfrm>
        </p:spPr>
        <p:txBody>
          <a:bodyPr>
            <a:normAutofit fontScale="70000" lnSpcReduction="20000"/>
          </a:bodyPr>
          <a:lstStyle/>
          <a:p>
            <a:pPr algn="just"/>
            <a:r>
              <a:rPr lang="en-IN" sz="3100" b="1" dirty="0" smtClean="0">
                <a:latin typeface="Batang" pitchFamily="18" charset="-127"/>
                <a:ea typeface="Batang" pitchFamily="18" charset="-127"/>
              </a:rPr>
              <a:t>Institutional deliveries has gone up with decrease in home deliveries due to community participation and active involvement of </a:t>
            </a:r>
            <a:r>
              <a:rPr lang="en-IN" sz="3100" b="1" dirty="0" err="1" smtClean="0">
                <a:latin typeface="Batang" pitchFamily="18" charset="-127"/>
                <a:ea typeface="Batang" pitchFamily="18" charset="-127"/>
              </a:rPr>
              <a:t>ASHAs,AWWs</a:t>
            </a:r>
            <a:r>
              <a:rPr lang="en-IN" sz="3100" b="1" dirty="0" smtClean="0">
                <a:latin typeface="Batang" pitchFamily="18" charset="-127"/>
                <a:ea typeface="Batang" pitchFamily="18" charset="-127"/>
              </a:rPr>
              <a:t> and the PRIs in their respective areas (VHSNC)</a:t>
            </a:r>
          </a:p>
          <a:p>
            <a:pPr algn="just">
              <a:buNone/>
            </a:pPr>
            <a:endParaRPr lang="en-IN" sz="3400" b="1" dirty="0" smtClean="0">
              <a:latin typeface="Batang" pitchFamily="18" charset="-127"/>
              <a:ea typeface="Batang" pitchFamily="18" charset="-127"/>
            </a:endParaRPr>
          </a:p>
          <a:p>
            <a:pPr algn="just"/>
            <a:r>
              <a:rPr lang="en-US" sz="3400" b="1" dirty="0" smtClean="0">
                <a:latin typeface="Batang" pitchFamily="18" charset="-127"/>
                <a:ea typeface="Batang" pitchFamily="18" charset="-127"/>
              </a:rPr>
              <a:t>Pregnant mothers were brought to or near the available health/transport facilities before the expected date of delivery </a:t>
            </a:r>
            <a:r>
              <a:rPr lang="en-US" sz="3400" b="1" dirty="0" err="1" smtClean="0">
                <a:latin typeface="Batang" pitchFamily="18" charset="-127"/>
                <a:ea typeface="Batang" pitchFamily="18" charset="-127"/>
              </a:rPr>
              <a:t>i</a:t>
            </a:r>
            <a:r>
              <a:rPr lang="en-IN" sz="3400" b="1" dirty="0" smtClean="0">
                <a:latin typeface="Batang" pitchFamily="18" charset="-127"/>
                <a:ea typeface="Batang" pitchFamily="18" charset="-127"/>
              </a:rPr>
              <a:t>n many hard to reach areas by the help of community especially ASHAs</a:t>
            </a:r>
          </a:p>
          <a:p>
            <a:pPr algn="just"/>
            <a:endParaRPr lang="en-US" sz="3400" b="1" dirty="0" smtClean="0">
              <a:latin typeface="Batang" pitchFamily="18" charset="-127"/>
              <a:ea typeface="Batang" pitchFamily="18" charset="-127"/>
            </a:endParaRPr>
          </a:p>
          <a:p>
            <a:pPr algn="just"/>
            <a:r>
              <a:rPr lang="en-US" sz="3400" b="1" dirty="0" smtClean="0">
                <a:latin typeface="Batang" pitchFamily="18" charset="-127"/>
                <a:ea typeface="Batang" pitchFamily="18" charset="-127"/>
              </a:rPr>
              <a:t>Quality care services is ensured at all the health facilities for the mothers delivering at the institution which as per the demand of the community</a:t>
            </a:r>
          </a:p>
          <a:p>
            <a:pPr algn="just">
              <a:buNone/>
            </a:pPr>
            <a:endParaRPr lang="en-US" sz="3400" b="1" dirty="0" smtClean="0">
              <a:latin typeface="Batang" pitchFamily="18" charset="-127"/>
              <a:ea typeface="Batang" pitchFamily="18" charset="-127"/>
            </a:endParaRPr>
          </a:p>
          <a:p>
            <a:pPr algn="just"/>
            <a:endParaRPr lang="en-US" sz="3400" b="1" dirty="0" smtClean="0">
              <a:latin typeface="Batang" pitchFamily="18" charset="-127"/>
              <a:ea typeface="Batang" pitchFamily="18" charset="-127"/>
            </a:endParaRPr>
          </a:p>
          <a:p>
            <a:pPr algn="just"/>
            <a:endParaRPr lang="en-US" dirty="0">
              <a:latin typeface="Batang" pitchFamily="18" charset="-127"/>
              <a:ea typeface="Batang" pitchFamily="18" charset="-127"/>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Batang" pitchFamily="18" charset="-127"/>
                <a:ea typeface="Batang" pitchFamily="18" charset="-127"/>
              </a:rPr>
              <a:t>Impact of the Practice contd..</a:t>
            </a:r>
            <a:endParaRPr lang="en-US" b="1" dirty="0">
              <a:latin typeface="Batang" pitchFamily="18" charset="-127"/>
              <a:ea typeface="Batang" pitchFamily="18" charset="-127"/>
            </a:endParaRPr>
          </a:p>
        </p:txBody>
      </p:sp>
      <p:sp>
        <p:nvSpPr>
          <p:cNvPr id="3" name="Content Placeholder 2"/>
          <p:cNvSpPr>
            <a:spLocks noGrp="1"/>
          </p:cNvSpPr>
          <p:nvPr>
            <p:ph idx="1"/>
          </p:nvPr>
        </p:nvSpPr>
        <p:spPr/>
        <p:txBody>
          <a:bodyPr>
            <a:normAutofit/>
          </a:bodyPr>
          <a:lstStyle/>
          <a:p>
            <a:endParaRPr lang="en-US" dirty="0" smtClean="0"/>
          </a:p>
          <a:p>
            <a:endParaRPr lang="en-US" dirty="0" smtClean="0"/>
          </a:p>
          <a:p>
            <a:endParaRPr lang="en-US" dirty="0" smtClean="0"/>
          </a:p>
          <a:p>
            <a:endParaRPr lang="en-US" dirty="0"/>
          </a:p>
        </p:txBody>
      </p:sp>
      <p:graphicFrame>
        <p:nvGraphicFramePr>
          <p:cNvPr id="4" name="Table 3"/>
          <p:cNvGraphicFramePr>
            <a:graphicFrameLocks noGrp="1"/>
          </p:cNvGraphicFramePr>
          <p:nvPr/>
        </p:nvGraphicFramePr>
        <p:xfrm>
          <a:off x="457200" y="1676400"/>
          <a:ext cx="7924800" cy="4328160"/>
        </p:xfrm>
        <a:graphic>
          <a:graphicData uri="http://schemas.openxmlformats.org/drawingml/2006/table">
            <a:tbl>
              <a:tblPr firstRow="1" bandRow="1">
                <a:tableStyleId>{5C22544A-7EE6-4342-B048-85BDC9FD1C3A}</a:tableStyleId>
              </a:tblPr>
              <a:tblGrid>
                <a:gridCol w="1291449"/>
                <a:gridCol w="1819769"/>
                <a:gridCol w="1308382"/>
                <a:gridCol w="1861538"/>
                <a:gridCol w="1643662"/>
              </a:tblGrid>
              <a:tr h="802640">
                <a:tc>
                  <a:txBody>
                    <a:bodyPr/>
                    <a:lstStyle/>
                    <a:p>
                      <a:r>
                        <a:rPr lang="en-US" sz="2000" b="1" dirty="0" smtClean="0">
                          <a:latin typeface="Batang" pitchFamily="18" charset="-127"/>
                          <a:ea typeface="Batang" pitchFamily="18" charset="-127"/>
                        </a:rPr>
                        <a:t>Year</a:t>
                      </a:r>
                    </a:p>
                    <a:p>
                      <a:r>
                        <a:rPr lang="en-US" sz="2000" b="1" dirty="0" smtClean="0">
                          <a:latin typeface="Batang" pitchFamily="18" charset="-127"/>
                          <a:ea typeface="Batang" pitchFamily="18" charset="-127"/>
                        </a:rPr>
                        <a:t>(Source HMIS)</a:t>
                      </a:r>
                      <a:endParaRPr lang="en-IN" sz="2000" b="1" dirty="0">
                        <a:latin typeface="Batang" pitchFamily="18" charset="-127"/>
                        <a:ea typeface="Batang" pitchFamily="18" charset="-127"/>
                      </a:endParaRPr>
                    </a:p>
                  </a:txBody>
                  <a:tcPr/>
                </a:tc>
                <a:tc>
                  <a:txBody>
                    <a:bodyPr/>
                    <a:lstStyle/>
                    <a:p>
                      <a:pPr algn="ctr"/>
                      <a:r>
                        <a:rPr lang="en-US" sz="2000" b="1" dirty="0" smtClean="0">
                          <a:latin typeface="Batang" pitchFamily="18" charset="-127"/>
                          <a:ea typeface="Batang" pitchFamily="18" charset="-127"/>
                        </a:rPr>
                        <a:t>Percentage of ID against reported delivery</a:t>
                      </a:r>
                      <a:endParaRPr lang="en-IN" sz="2000" b="1" dirty="0">
                        <a:latin typeface="Batang" pitchFamily="18" charset="-127"/>
                        <a:ea typeface="Batang" pitchFamily="18" charset="-127"/>
                      </a:endParaRPr>
                    </a:p>
                  </a:txBody>
                  <a:tcPr/>
                </a:tc>
                <a:tc>
                  <a:txBody>
                    <a:bodyPr/>
                    <a:lstStyle/>
                    <a:p>
                      <a:pPr algn="ctr"/>
                      <a:r>
                        <a:rPr lang="en-IN" sz="2000" b="1" dirty="0" smtClean="0">
                          <a:latin typeface="Batang" pitchFamily="18" charset="-127"/>
                          <a:ea typeface="Batang" pitchFamily="18" charset="-127"/>
                        </a:rPr>
                        <a:t>Decrease  Home delivery status</a:t>
                      </a:r>
                      <a:endParaRPr lang="en-IN" sz="2000" b="1" dirty="0">
                        <a:latin typeface="Batang" pitchFamily="18" charset="-127"/>
                        <a:ea typeface="Batang" pitchFamily="18" charset="-127"/>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b="1" dirty="0" smtClean="0">
                          <a:latin typeface="Batang" pitchFamily="18" charset="-127"/>
                          <a:ea typeface="Batang" pitchFamily="18" charset="-127"/>
                        </a:rPr>
                        <a:t>Maternal </a:t>
                      </a:r>
                      <a:r>
                        <a:rPr lang="en-US" sz="2000" b="1" dirty="0" smtClean="0">
                          <a:latin typeface="Batang" pitchFamily="18" charset="-127"/>
                          <a:ea typeface="Batang" pitchFamily="18" charset="-127"/>
                        </a:rPr>
                        <a:t>Maternal deaths by absolute number</a:t>
                      </a:r>
                      <a:endParaRPr lang="en-IN" sz="2000" b="1" dirty="0" smtClean="0">
                        <a:latin typeface="Batang" pitchFamily="18" charset="-127"/>
                        <a:ea typeface="Batang" pitchFamily="18" charset="-127"/>
                      </a:endParaRPr>
                    </a:p>
                    <a:p>
                      <a:pPr algn="ctr"/>
                      <a:endParaRPr lang="en-IN" sz="2000" b="1" dirty="0">
                        <a:latin typeface="Batang" pitchFamily="18" charset="-127"/>
                        <a:ea typeface="Batang" pitchFamily="18" charset="-127"/>
                      </a:endParaRPr>
                    </a:p>
                  </a:txBody>
                  <a:tcPr/>
                </a:tc>
                <a:tc>
                  <a:txBody>
                    <a:bodyPr/>
                    <a:lstStyle/>
                    <a:p>
                      <a:pPr algn="ctr"/>
                      <a:r>
                        <a:rPr lang="en-IN" sz="2000" b="1" dirty="0" smtClean="0">
                          <a:latin typeface="Batang" pitchFamily="18" charset="-127"/>
                          <a:ea typeface="Batang" pitchFamily="18" charset="-127"/>
                        </a:rPr>
                        <a:t> IMR ( SRS)</a:t>
                      </a:r>
                      <a:endParaRPr lang="en-IN" sz="2000" b="1" dirty="0">
                        <a:latin typeface="Batang" pitchFamily="18" charset="-127"/>
                        <a:ea typeface="Batang" pitchFamily="18" charset="-127"/>
                      </a:endParaRPr>
                    </a:p>
                  </a:txBody>
                  <a:tcPr/>
                </a:tc>
              </a:tr>
              <a:tr h="802640">
                <a:tc>
                  <a:txBody>
                    <a:bodyPr/>
                    <a:lstStyle/>
                    <a:p>
                      <a:r>
                        <a:rPr lang="en-US" sz="2000" b="1" dirty="0" smtClean="0">
                          <a:latin typeface="Batang" pitchFamily="18" charset="-127"/>
                          <a:ea typeface="Batang" pitchFamily="18" charset="-127"/>
                        </a:rPr>
                        <a:t>2012-13</a:t>
                      </a:r>
                    </a:p>
                    <a:p>
                      <a:r>
                        <a:rPr lang="en-US" sz="2000" b="1" dirty="0" smtClean="0">
                          <a:latin typeface="Batang" pitchFamily="18" charset="-127"/>
                          <a:ea typeface="Batang" pitchFamily="18" charset="-127"/>
                        </a:rPr>
                        <a:t> </a:t>
                      </a:r>
                      <a:endParaRPr lang="en-IN" sz="2000" b="1" dirty="0">
                        <a:latin typeface="Batang" pitchFamily="18" charset="-127"/>
                        <a:ea typeface="Batang" pitchFamily="18" charset="-127"/>
                      </a:endParaRPr>
                    </a:p>
                  </a:txBody>
                  <a:tcPr/>
                </a:tc>
                <a:tc>
                  <a:txBody>
                    <a:bodyPr/>
                    <a:lstStyle/>
                    <a:p>
                      <a:pPr algn="ctr"/>
                      <a:r>
                        <a:rPr lang="en-US" sz="2000" b="1" dirty="0" smtClean="0">
                          <a:latin typeface="Batang" pitchFamily="18" charset="-127"/>
                          <a:ea typeface="Batang" pitchFamily="18" charset="-127"/>
                        </a:rPr>
                        <a:t>82.7%</a:t>
                      </a:r>
                      <a:endParaRPr lang="en-IN" sz="2000" b="1" dirty="0">
                        <a:latin typeface="Batang" pitchFamily="18" charset="-127"/>
                        <a:ea typeface="Batang" pitchFamily="18" charset="-127"/>
                      </a:endParaRPr>
                    </a:p>
                  </a:txBody>
                  <a:tcPr/>
                </a:tc>
                <a:tc>
                  <a:txBody>
                    <a:bodyPr/>
                    <a:lstStyle/>
                    <a:p>
                      <a:pPr algn="ctr"/>
                      <a:r>
                        <a:rPr lang="en-IN" sz="2000" b="1" dirty="0" smtClean="0">
                          <a:latin typeface="Batang" pitchFamily="18" charset="-127"/>
                          <a:ea typeface="Batang" pitchFamily="18" charset="-127"/>
                        </a:rPr>
                        <a:t>17.3%</a:t>
                      </a:r>
                      <a:endParaRPr lang="en-IN" sz="2000" b="1" dirty="0">
                        <a:latin typeface="Batang" pitchFamily="18" charset="-127"/>
                        <a:ea typeface="Batang" pitchFamily="18" charset="-127"/>
                      </a:endParaRPr>
                    </a:p>
                  </a:txBody>
                  <a:tcPr/>
                </a:tc>
                <a:tc>
                  <a:txBody>
                    <a:bodyPr/>
                    <a:lstStyle/>
                    <a:p>
                      <a:pPr algn="ctr"/>
                      <a:r>
                        <a:rPr lang="en-IN" sz="2000" b="1" dirty="0" smtClean="0">
                          <a:latin typeface="Batang" pitchFamily="18" charset="-127"/>
                          <a:ea typeface="Batang" pitchFamily="18" charset="-127"/>
                        </a:rPr>
                        <a:t>26</a:t>
                      </a:r>
                      <a:endParaRPr lang="en-IN" sz="2000" b="1" dirty="0">
                        <a:latin typeface="Batang" pitchFamily="18" charset="-127"/>
                        <a:ea typeface="Batang" pitchFamily="18" charset="-127"/>
                      </a:endParaRPr>
                    </a:p>
                  </a:txBody>
                  <a:tcPr/>
                </a:tc>
                <a:tc>
                  <a:txBody>
                    <a:bodyPr/>
                    <a:lstStyle/>
                    <a:p>
                      <a:pPr algn="ctr"/>
                      <a:r>
                        <a:rPr lang="en-IN" sz="2000" b="1" dirty="0" smtClean="0">
                          <a:latin typeface="Batang" pitchFamily="18" charset="-127"/>
                          <a:ea typeface="Batang" pitchFamily="18" charset="-127"/>
                        </a:rPr>
                        <a:t>24</a:t>
                      </a:r>
                      <a:endParaRPr lang="en-IN" sz="2000" b="1" dirty="0">
                        <a:latin typeface="Batang" pitchFamily="18" charset="-127"/>
                        <a:ea typeface="Batang" pitchFamily="18" charset="-127"/>
                      </a:endParaRPr>
                    </a:p>
                  </a:txBody>
                  <a:tcPr/>
                </a:tc>
              </a:tr>
              <a:tr h="802640">
                <a:tc>
                  <a:txBody>
                    <a:bodyPr/>
                    <a:lstStyle/>
                    <a:p>
                      <a:r>
                        <a:rPr lang="en-US" sz="2000" b="1" dirty="0" smtClean="0">
                          <a:latin typeface="Batang" pitchFamily="18" charset="-127"/>
                          <a:ea typeface="Batang" pitchFamily="18" charset="-127"/>
                        </a:rPr>
                        <a:t>2013-14</a:t>
                      </a:r>
                      <a:endParaRPr lang="en-IN" sz="2000" b="1" dirty="0">
                        <a:latin typeface="Batang" pitchFamily="18" charset="-127"/>
                        <a:ea typeface="Batang" pitchFamily="18" charset="-127"/>
                      </a:endParaRPr>
                    </a:p>
                  </a:txBody>
                  <a:tcPr/>
                </a:tc>
                <a:tc>
                  <a:txBody>
                    <a:bodyPr/>
                    <a:lstStyle/>
                    <a:p>
                      <a:pPr algn="ctr"/>
                      <a:r>
                        <a:rPr lang="en-US" sz="2000" b="1" dirty="0" smtClean="0">
                          <a:latin typeface="Batang" pitchFamily="18" charset="-127"/>
                          <a:ea typeface="Batang" pitchFamily="18" charset="-127"/>
                        </a:rPr>
                        <a:t>93 %</a:t>
                      </a:r>
                      <a:endParaRPr lang="en-IN" sz="2000" b="1" dirty="0">
                        <a:latin typeface="Batang" pitchFamily="18" charset="-127"/>
                        <a:ea typeface="Batang" pitchFamily="18" charset="-127"/>
                      </a:endParaRPr>
                    </a:p>
                  </a:txBody>
                  <a:tcPr/>
                </a:tc>
                <a:tc>
                  <a:txBody>
                    <a:bodyPr/>
                    <a:lstStyle/>
                    <a:p>
                      <a:pPr algn="ctr"/>
                      <a:r>
                        <a:rPr lang="en-IN" sz="2000" b="1" dirty="0" smtClean="0">
                          <a:latin typeface="Batang" pitchFamily="18" charset="-127"/>
                          <a:ea typeface="Batang" pitchFamily="18" charset="-127"/>
                        </a:rPr>
                        <a:t> 07%</a:t>
                      </a:r>
                      <a:endParaRPr lang="en-IN" sz="2000" b="1" dirty="0">
                        <a:latin typeface="Batang" pitchFamily="18" charset="-127"/>
                        <a:ea typeface="Batang" pitchFamily="18" charset="-127"/>
                      </a:endParaRPr>
                    </a:p>
                  </a:txBody>
                  <a:tcPr/>
                </a:tc>
                <a:tc>
                  <a:txBody>
                    <a:bodyPr/>
                    <a:lstStyle/>
                    <a:p>
                      <a:pPr algn="ctr"/>
                      <a:r>
                        <a:rPr lang="en-IN" sz="2000" b="1" dirty="0" smtClean="0">
                          <a:latin typeface="Batang" pitchFamily="18" charset="-127"/>
                          <a:ea typeface="Batang" pitchFamily="18" charset="-127"/>
                        </a:rPr>
                        <a:t>11</a:t>
                      </a:r>
                      <a:endParaRPr lang="en-IN" sz="2000" b="1" dirty="0">
                        <a:latin typeface="Batang" pitchFamily="18" charset="-127"/>
                        <a:ea typeface="Batang" pitchFamily="18" charset="-127"/>
                      </a:endParaRPr>
                    </a:p>
                  </a:txBody>
                  <a:tcPr/>
                </a:tc>
                <a:tc>
                  <a:txBody>
                    <a:bodyPr/>
                    <a:lstStyle/>
                    <a:p>
                      <a:pPr algn="ctr"/>
                      <a:r>
                        <a:rPr lang="en-IN" sz="2000" b="1" dirty="0" smtClean="0">
                          <a:latin typeface="Batang" pitchFamily="18" charset="-127"/>
                          <a:ea typeface="Batang" pitchFamily="18" charset="-127"/>
                        </a:rPr>
                        <a:t>22</a:t>
                      </a:r>
                      <a:endParaRPr lang="en-IN" sz="2000" b="1" dirty="0">
                        <a:latin typeface="Batang" pitchFamily="18" charset="-127"/>
                        <a:ea typeface="Batang" pitchFamily="18" charset="-127"/>
                      </a:endParaRPr>
                    </a:p>
                  </a:txBody>
                  <a:tcPr/>
                </a:tc>
              </a:tr>
              <a:tr h="802640">
                <a:tc>
                  <a:txBody>
                    <a:bodyPr/>
                    <a:lstStyle/>
                    <a:p>
                      <a:r>
                        <a:rPr lang="en-US" sz="2000" b="1" dirty="0" smtClean="0">
                          <a:latin typeface="Batang" pitchFamily="18" charset="-127"/>
                          <a:ea typeface="Batang" pitchFamily="18" charset="-127"/>
                        </a:rPr>
                        <a:t>2014-15</a:t>
                      </a:r>
                      <a:endParaRPr lang="en-IN" sz="2000" b="1" dirty="0">
                        <a:latin typeface="Batang" pitchFamily="18" charset="-127"/>
                        <a:ea typeface="Batang" pitchFamily="18" charset="-127"/>
                      </a:endParaRPr>
                    </a:p>
                  </a:txBody>
                  <a:tcPr/>
                </a:tc>
                <a:tc>
                  <a:txBody>
                    <a:bodyPr/>
                    <a:lstStyle/>
                    <a:p>
                      <a:pPr algn="ctr"/>
                      <a:r>
                        <a:rPr lang="en-US" sz="2000" b="1" dirty="0" smtClean="0">
                          <a:latin typeface="Batang" pitchFamily="18" charset="-127"/>
                          <a:ea typeface="Batang" pitchFamily="18" charset="-127"/>
                        </a:rPr>
                        <a:t>97.9%</a:t>
                      </a:r>
                      <a:endParaRPr lang="en-IN" sz="2000" b="1" dirty="0">
                        <a:latin typeface="Batang" pitchFamily="18" charset="-127"/>
                        <a:ea typeface="Batang" pitchFamily="18" charset="-127"/>
                      </a:endParaRPr>
                    </a:p>
                  </a:txBody>
                  <a:tcPr/>
                </a:tc>
                <a:tc>
                  <a:txBody>
                    <a:bodyPr/>
                    <a:lstStyle/>
                    <a:p>
                      <a:pPr algn="ctr"/>
                      <a:r>
                        <a:rPr lang="en-IN" sz="2000" b="1" dirty="0" smtClean="0">
                          <a:latin typeface="Batang" pitchFamily="18" charset="-127"/>
                          <a:ea typeface="Batang" pitchFamily="18" charset="-127"/>
                        </a:rPr>
                        <a:t>2.1%</a:t>
                      </a:r>
                      <a:endParaRPr lang="en-IN" sz="2000" b="1" dirty="0">
                        <a:latin typeface="Batang" pitchFamily="18" charset="-127"/>
                        <a:ea typeface="Batang" pitchFamily="18" charset="-127"/>
                      </a:endParaRPr>
                    </a:p>
                  </a:txBody>
                  <a:tcPr/>
                </a:tc>
                <a:tc>
                  <a:txBody>
                    <a:bodyPr/>
                    <a:lstStyle/>
                    <a:p>
                      <a:pPr algn="ctr"/>
                      <a:r>
                        <a:rPr lang="en-IN" sz="2000" b="1" dirty="0" smtClean="0">
                          <a:latin typeface="Batang" pitchFamily="18" charset="-127"/>
                          <a:ea typeface="Batang" pitchFamily="18" charset="-127"/>
                        </a:rPr>
                        <a:t>15</a:t>
                      </a:r>
                      <a:endParaRPr lang="en-IN" sz="2000" b="1" dirty="0">
                        <a:latin typeface="Batang" pitchFamily="18" charset="-127"/>
                        <a:ea typeface="Batang" pitchFamily="18" charset="-127"/>
                      </a:endParaRPr>
                    </a:p>
                  </a:txBody>
                  <a:tcPr/>
                </a:tc>
                <a:tc>
                  <a:txBody>
                    <a:bodyPr/>
                    <a:lstStyle/>
                    <a:p>
                      <a:pPr algn="ctr"/>
                      <a:r>
                        <a:rPr lang="en-IN" sz="2000" b="1" dirty="0" smtClean="0">
                          <a:latin typeface="Batang" pitchFamily="18" charset="-127"/>
                          <a:ea typeface="Batang" pitchFamily="18" charset="-127"/>
                        </a:rPr>
                        <a:t>-</a:t>
                      </a:r>
                      <a:endParaRPr lang="en-IN" sz="2000" b="1" dirty="0">
                        <a:latin typeface="Batang" pitchFamily="18" charset="-127"/>
                        <a:ea typeface="Batang" pitchFamily="18" charset="-127"/>
                      </a:endParaRPr>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Batang" pitchFamily="18" charset="-127"/>
                <a:ea typeface="Batang" pitchFamily="18" charset="-127"/>
              </a:rPr>
              <a:t>Impact of the Practice</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Batang" pitchFamily="18" charset="-127"/>
                <a:ea typeface="Batang" pitchFamily="18" charset="-127"/>
              </a:rPr>
              <a:t>District Wise Impact of the Practice</a:t>
            </a:r>
            <a:endParaRPr lang="en-US" dirty="0">
              <a:latin typeface="Batang" pitchFamily="18" charset="-127"/>
              <a:ea typeface="Batang" pitchFamily="18" charset="-127"/>
            </a:endParaRPr>
          </a:p>
        </p:txBody>
      </p:sp>
      <p:graphicFrame>
        <p:nvGraphicFramePr>
          <p:cNvPr id="4" name="Content Placeholder 3"/>
          <p:cNvGraphicFramePr>
            <a:graphicFrameLocks noGrp="1"/>
          </p:cNvGraphicFramePr>
          <p:nvPr>
            <p:ph idx="1"/>
          </p:nvPr>
        </p:nvGraphicFramePr>
        <p:xfrm>
          <a:off x="228600" y="1600200"/>
          <a:ext cx="8458200" cy="4852487"/>
        </p:xfrm>
        <a:graphic>
          <a:graphicData uri="http://schemas.openxmlformats.org/drawingml/2006/table">
            <a:tbl>
              <a:tblPr firstRow="1" bandRow="1">
                <a:tableStyleId>{5C22544A-7EE6-4342-B048-85BDC9FD1C3A}</a:tableStyleId>
              </a:tblPr>
              <a:tblGrid>
                <a:gridCol w="1066800"/>
                <a:gridCol w="914400"/>
                <a:gridCol w="838200"/>
                <a:gridCol w="939800"/>
                <a:gridCol w="939800"/>
                <a:gridCol w="939800"/>
                <a:gridCol w="939800"/>
                <a:gridCol w="939800"/>
                <a:gridCol w="939800"/>
              </a:tblGrid>
              <a:tr h="1598263">
                <a:tc rowSpan="2">
                  <a:txBody>
                    <a:bodyPr/>
                    <a:lstStyle/>
                    <a:p>
                      <a:r>
                        <a:rPr lang="en-US" sz="2000" b="1" dirty="0" smtClean="0">
                          <a:latin typeface="Batang" pitchFamily="18" charset="-127"/>
                          <a:ea typeface="Batang" pitchFamily="18" charset="-127"/>
                        </a:rPr>
                        <a:t>Year</a:t>
                      </a:r>
                      <a:endParaRPr lang="en-US" sz="2000" b="1" dirty="0">
                        <a:latin typeface="Batang" pitchFamily="18" charset="-127"/>
                        <a:ea typeface="Batang" pitchFamily="18" charset="-127"/>
                      </a:endParaRPr>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latin typeface="Batang" pitchFamily="18" charset="-127"/>
                          <a:ea typeface="Batang" pitchFamily="18" charset="-127"/>
                        </a:rPr>
                        <a:t>Percentage of ID against reported delivery</a:t>
                      </a:r>
                      <a:endParaRPr lang="en-IN" sz="2000" b="1" dirty="0" smtClean="0">
                        <a:latin typeface="Batang" pitchFamily="18" charset="-127"/>
                        <a:ea typeface="Batang" pitchFamily="18" charset="-127"/>
                      </a:endParaRPr>
                    </a:p>
                    <a:p>
                      <a:pPr algn="ctr"/>
                      <a:endParaRPr lang="en-US" sz="2000" b="1" dirty="0">
                        <a:latin typeface="Batang" pitchFamily="18" charset="-127"/>
                        <a:ea typeface="Batang" pitchFamily="18" charset="-127"/>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IN" sz="2000" b="1" dirty="0" smtClean="0">
                          <a:latin typeface="Batang" pitchFamily="18" charset="-127"/>
                          <a:ea typeface="Batang" pitchFamily="18" charset="-127"/>
                        </a:rPr>
                        <a:t>Home delivery status</a:t>
                      </a:r>
                      <a:endParaRPr lang="en-IN" sz="2000" b="1" dirty="0">
                        <a:latin typeface="Batang" pitchFamily="18" charset="-127"/>
                        <a:ea typeface="Batang" pitchFamily="18" charset="-127"/>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648184">
                <a:tc vMerge="1">
                  <a:txBody>
                    <a:bodyPr/>
                    <a:lstStyle/>
                    <a:p>
                      <a:endParaRPr lang="en-US" dirty="0"/>
                    </a:p>
                  </a:txBody>
                  <a:tcPr/>
                </a:tc>
                <a:tc>
                  <a:txBody>
                    <a:bodyPr/>
                    <a:lstStyle/>
                    <a:p>
                      <a:pPr algn="ctr"/>
                      <a:r>
                        <a:rPr lang="en-US" sz="2000" b="1" dirty="0" smtClean="0">
                          <a:latin typeface="Batang" pitchFamily="18" charset="-127"/>
                          <a:ea typeface="Batang" pitchFamily="18" charset="-127"/>
                        </a:rPr>
                        <a:t>North</a:t>
                      </a:r>
                      <a:endParaRPr lang="en-US" sz="2000" b="1" dirty="0">
                        <a:latin typeface="Batang" pitchFamily="18" charset="-127"/>
                        <a:ea typeface="Batang" pitchFamily="18" charset="-127"/>
                      </a:endParaRPr>
                    </a:p>
                  </a:txBody>
                  <a:tcPr>
                    <a:solidFill>
                      <a:schemeClr val="accent3"/>
                    </a:solidFill>
                  </a:tcPr>
                </a:tc>
                <a:tc>
                  <a:txBody>
                    <a:bodyPr/>
                    <a:lstStyle/>
                    <a:p>
                      <a:pPr algn="ctr"/>
                      <a:r>
                        <a:rPr lang="en-US" sz="2000" b="1" dirty="0" smtClean="0">
                          <a:latin typeface="Batang" pitchFamily="18" charset="-127"/>
                          <a:ea typeface="Batang" pitchFamily="18" charset="-127"/>
                        </a:rPr>
                        <a:t>East</a:t>
                      </a:r>
                      <a:endParaRPr lang="en-US" sz="2000" b="1" dirty="0">
                        <a:latin typeface="Batang" pitchFamily="18" charset="-127"/>
                        <a:ea typeface="Batang" pitchFamily="18" charset="-127"/>
                      </a:endParaRPr>
                    </a:p>
                  </a:txBody>
                  <a:tcPr>
                    <a:solidFill>
                      <a:schemeClr val="accent4"/>
                    </a:solidFill>
                  </a:tcPr>
                </a:tc>
                <a:tc>
                  <a:txBody>
                    <a:bodyPr/>
                    <a:lstStyle/>
                    <a:p>
                      <a:pPr algn="ctr"/>
                      <a:r>
                        <a:rPr lang="en-US" sz="2000" b="1" dirty="0" smtClean="0">
                          <a:latin typeface="Batang" pitchFamily="18" charset="-127"/>
                          <a:ea typeface="Batang" pitchFamily="18" charset="-127"/>
                        </a:rPr>
                        <a:t>West</a:t>
                      </a:r>
                      <a:endParaRPr lang="en-US" sz="2000" b="1" dirty="0">
                        <a:latin typeface="Batang" pitchFamily="18" charset="-127"/>
                        <a:ea typeface="Batang" pitchFamily="18" charset="-127"/>
                      </a:endParaRPr>
                    </a:p>
                  </a:txBody>
                  <a:tcPr>
                    <a:solidFill>
                      <a:schemeClr val="accent2"/>
                    </a:solidFill>
                  </a:tcPr>
                </a:tc>
                <a:tc>
                  <a:txBody>
                    <a:bodyPr/>
                    <a:lstStyle/>
                    <a:p>
                      <a:pPr algn="ctr"/>
                      <a:r>
                        <a:rPr lang="en-US" sz="2000" b="1" dirty="0" smtClean="0">
                          <a:latin typeface="Batang" pitchFamily="18" charset="-127"/>
                          <a:ea typeface="Batang" pitchFamily="18" charset="-127"/>
                        </a:rPr>
                        <a:t>South</a:t>
                      </a:r>
                      <a:endParaRPr lang="en-US" sz="2000" b="1" dirty="0">
                        <a:latin typeface="Batang" pitchFamily="18" charset="-127"/>
                        <a:ea typeface="Batang" pitchFamily="18" charset="-127"/>
                      </a:endParaRPr>
                    </a:p>
                  </a:txBody>
                  <a:tcPr>
                    <a:solidFill>
                      <a:srgbClr val="FFC000"/>
                    </a:solidFill>
                  </a:tcPr>
                </a:tc>
                <a:tc>
                  <a:txBody>
                    <a:bodyPr/>
                    <a:lstStyle/>
                    <a:p>
                      <a:pPr algn="ctr"/>
                      <a:r>
                        <a:rPr lang="en-US" sz="2000" b="1" dirty="0" smtClean="0">
                          <a:latin typeface="Batang" pitchFamily="18" charset="-127"/>
                          <a:ea typeface="Batang" pitchFamily="18" charset="-127"/>
                        </a:rPr>
                        <a:t>North</a:t>
                      </a:r>
                      <a:endParaRPr lang="en-US" sz="2000" b="1" dirty="0">
                        <a:latin typeface="Batang" pitchFamily="18" charset="-127"/>
                        <a:ea typeface="Batang" pitchFamily="18" charset="-127"/>
                      </a:endParaRPr>
                    </a:p>
                  </a:txBody>
                  <a:tcPr>
                    <a:solidFill>
                      <a:srgbClr val="92D050"/>
                    </a:solidFill>
                  </a:tcPr>
                </a:tc>
                <a:tc>
                  <a:txBody>
                    <a:bodyPr/>
                    <a:lstStyle/>
                    <a:p>
                      <a:pPr algn="ctr"/>
                      <a:r>
                        <a:rPr lang="en-US" sz="2000" b="1" dirty="0" smtClean="0">
                          <a:latin typeface="Batang" pitchFamily="18" charset="-127"/>
                          <a:ea typeface="Batang" pitchFamily="18" charset="-127"/>
                        </a:rPr>
                        <a:t>East</a:t>
                      </a:r>
                      <a:endParaRPr lang="en-US" sz="2000" b="1" dirty="0">
                        <a:latin typeface="Batang" pitchFamily="18" charset="-127"/>
                        <a:ea typeface="Batang" pitchFamily="18" charset="-127"/>
                      </a:endParaRPr>
                    </a:p>
                  </a:txBody>
                  <a:tcPr>
                    <a:solidFill>
                      <a:schemeClr val="accent4"/>
                    </a:solidFill>
                  </a:tcPr>
                </a:tc>
                <a:tc>
                  <a:txBody>
                    <a:bodyPr/>
                    <a:lstStyle/>
                    <a:p>
                      <a:pPr algn="ctr"/>
                      <a:r>
                        <a:rPr lang="en-US" sz="2000" b="1" dirty="0" smtClean="0">
                          <a:latin typeface="Batang" pitchFamily="18" charset="-127"/>
                          <a:ea typeface="Batang" pitchFamily="18" charset="-127"/>
                        </a:rPr>
                        <a:t>West</a:t>
                      </a:r>
                      <a:endParaRPr lang="en-US" sz="2000" b="1" dirty="0">
                        <a:latin typeface="Batang" pitchFamily="18" charset="-127"/>
                        <a:ea typeface="Batang" pitchFamily="18" charset="-127"/>
                      </a:endParaRPr>
                    </a:p>
                  </a:txBody>
                  <a:tcPr>
                    <a:solidFill>
                      <a:schemeClr val="accent2"/>
                    </a:solidFill>
                  </a:tcPr>
                </a:tc>
                <a:tc>
                  <a:txBody>
                    <a:bodyPr/>
                    <a:lstStyle/>
                    <a:p>
                      <a:pPr algn="ctr"/>
                      <a:r>
                        <a:rPr lang="en-US" sz="2000" b="1" dirty="0" smtClean="0">
                          <a:latin typeface="Batang" pitchFamily="18" charset="-127"/>
                          <a:ea typeface="Batang" pitchFamily="18" charset="-127"/>
                        </a:rPr>
                        <a:t>South</a:t>
                      </a:r>
                      <a:endParaRPr lang="en-US" sz="2000" b="1" dirty="0">
                        <a:latin typeface="Batang" pitchFamily="18" charset="-127"/>
                        <a:ea typeface="Batang" pitchFamily="18" charset="-127"/>
                      </a:endParaRPr>
                    </a:p>
                  </a:txBody>
                  <a:tcPr>
                    <a:solidFill>
                      <a:srgbClr val="FFFF00"/>
                    </a:solidFill>
                  </a:tcPr>
                </a:tc>
              </a:tr>
              <a:tr h="496753">
                <a:tc>
                  <a:txBody>
                    <a:bodyPr/>
                    <a:lstStyle/>
                    <a:p>
                      <a:r>
                        <a:rPr lang="en-US" sz="2000" b="1" dirty="0" smtClean="0">
                          <a:latin typeface="Batang" pitchFamily="18" charset="-127"/>
                          <a:ea typeface="Batang" pitchFamily="18" charset="-127"/>
                        </a:rPr>
                        <a:t>2012-13</a:t>
                      </a:r>
                      <a:endParaRPr lang="en-US" sz="2000" b="1" dirty="0">
                        <a:latin typeface="Batang" pitchFamily="18" charset="-127"/>
                        <a:ea typeface="Batang" pitchFamily="18" charset="-127"/>
                      </a:endParaRPr>
                    </a:p>
                  </a:txBody>
                  <a:tcPr/>
                </a:tc>
                <a:tc>
                  <a:txBody>
                    <a:bodyPr/>
                    <a:lstStyle/>
                    <a:p>
                      <a:pPr algn="ctr"/>
                      <a:r>
                        <a:rPr lang="en-US" sz="2000" b="1" dirty="0" smtClean="0">
                          <a:latin typeface="Batang" pitchFamily="18" charset="-127"/>
                          <a:ea typeface="Batang" pitchFamily="18" charset="-127"/>
                        </a:rPr>
                        <a:t>77.4</a:t>
                      </a:r>
                      <a:endParaRPr lang="en-US" sz="2000" b="1" dirty="0">
                        <a:latin typeface="Batang" pitchFamily="18" charset="-127"/>
                        <a:ea typeface="Batang" pitchFamily="18" charset="-127"/>
                      </a:endParaRPr>
                    </a:p>
                  </a:txBody>
                  <a:tcPr>
                    <a:solidFill>
                      <a:schemeClr val="accent3"/>
                    </a:solidFill>
                  </a:tcPr>
                </a:tc>
                <a:tc>
                  <a:txBody>
                    <a:bodyPr/>
                    <a:lstStyle/>
                    <a:p>
                      <a:pPr algn="ctr"/>
                      <a:r>
                        <a:rPr lang="en-US" sz="2000" b="1" dirty="0" smtClean="0">
                          <a:latin typeface="Batang" pitchFamily="18" charset="-127"/>
                          <a:ea typeface="Batang" pitchFamily="18" charset="-127"/>
                        </a:rPr>
                        <a:t>94.4</a:t>
                      </a:r>
                      <a:endParaRPr lang="en-US" sz="2000" b="1" dirty="0">
                        <a:latin typeface="Batang" pitchFamily="18" charset="-127"/>
                        <a:ea typeface="Batang" pitchFamily="18" charset="-127"/>
                      </a:endParaRPr>
                    </a:p>
                  </a:txBody>
                  <a:tcPr>
                    <a:solidFill>
                      <a:schemeClr val="accent4"/>
                    </a:solidFill>
                  </a:tcPr>
                </a:tc>
                <a:tc>
                  <a:txBody>
                    <a:bodyPr/>
                    <a:lstStyle/>
                    <a:p>
                      <a:pPr algn="ctr"/>
                      <a:r>
                        <a:rPr lang="en-US" sz="2000" b="1" dirty="0" smtClean="0">
                          <a:latin typeface="Batang" pitchFamily="18" charset="-127"/>
                          <a:ea typeface="Batang" pitchFamily="18" charset="-127"/>
                        </a:rPr>
                        <a:t>78.4</a:t>
                      </a:r>
                      <a:endParaRPr lang="en-US" sz="2000" b="1" dirty="0">
                        <a:latin typeface="Batang" pitchFamily="18" charset="-127"/>
                        <a:ea typeface="Batang" pitchFamily="18" charset="-127"/>
                      </a:endParaRPr>
                    </a:p>
                  </a:txBody>
                  <a:tcPr>
                    <a:solidFill>
                      <a:schemeClr val="accent2"/>
                    </a:solidFill>
                  </a:tcPr>
                </a:tc>
                <a:tc>
                  <a:txBody>
                    <a:bodyPr/>
                    <a:lstStyle/>
                    <a:p>
                      <a:pPr algn="ctr"/>
                      <a:r>
                        <a:rPr lang="en-US" sz="2000" b="1" dirty="0" smtClean="0">
                          <a:latin typeface="Batang" pitchFamily="18" charset="-127"/>
                          <a:ea typeface="Batang" pitchFamily="18" charset="-127"/>
                        </a:rPr>
                        <a:t>86.7</a:t>
                      </a:r>
                      <a:endParaRPr lang="en-US" sz="2000" b="1" dirty="0">
                        <a:latin typeface="Batang" pitchFamily="18" charset="-127"/>
                        <a:ea typeface="Batang" pitchFamily="18" charset="-127"/>
                      </a:endParaRPr>
                    </a:p>
                  </a:txBody>
                  <a:tcPr>
                    <a:solidFill>
                      <a:srgbClr val="FFC000"/>
                    </a:solidFill>
                  </a:tcPr>
                </a:tc>
                <a:tc>
                  <a:txBody>
                    <a:bodyPr/>
                    <a:lstStyle/>
                    <a:p>
                      <a:pPr algn="ctr"/>
                      <a:r>
                        <a:rPr lang="en-US" sz="2000" b="1" dirty="0" smtClean="0">
                          <a:latin typeface="Batang" pitchFamily="18" charset="-127"/>
                          <a:ea typeface="Batang" pitchFamily="18" charset="-127"/>
                        </a:rPr>
                        <a:t>22.6</a:t>
                      </a:r>
                      <a:endParaRPr lang="en-US" sz="2000" b="1" dirty="0">
                        <a:latin typeface="Batang" pitchFamily="18" charset="-127"/>
                        <a:ea typeface="Batang" pitchFamily="18" charset="-127"/>
                      </a:endParaRPr>
                    </a:p>
                  </a:txBody>
                  <a:tcPr>
                    <a:solidFill>
                      <a:srgbClr val="92D050"/>
                    </a:solidFill>
                  </a:tcPr>
                </a:tc>
                <a:tc>
                  <a:txBody>
                    <a:bodyPr/>
                    <a:lstStyle/>
                    <a:p>
                      <a:pPr algn="ctr"/>
                      <a:r>
                        <a:rPr lang="en-US" sz="2000" b="1" dirty="0" smtClean="0">
                          <a:latin typeface="Batang" pitchFamily="18" charset="-127"/>
                          <a:ea typeface="Batang" pitchFamily="18" charset="-127"/>
                        </a:rPr>
                        <a:t>5.6</a:t>
                      </a:r>
                      <a:endParaRPr lang="en-US" sz="2000" b="1" dirty="0">
                        <a:latin typeface="Batang" pitchFamily="18" charset="-127"/>
                        <a:ea typeface="Batang" pitchFamily="18" charset="-127"/>
                      </a:endParaRPr>
                    </a:p>
                  </a:txBody>
                  <a:tcPr>
                    <a:solidFill>
                      <a:schemeClr val="accent4"/>
                    </a:solidFill>
                  </a:tcPr>
                </a:tc>
                <a:tc>
                  <a:txBody>
                    <a:bodyPr/>
                    <a:lstStyle/>
                    <a:p>
                      <a:pPr algn="ctr"/>
                      <a:r>
                        <a:rPr lang="en-US" sz="2000" b="1" dirty="0" smtClean="0">
                          <a:latin typeface="Batang" pitchFamily="18" charset="-127"/>
                          <a:ea typeface="Batang" pitchFamily="18" charset="-127"/>
                        </a:rPr>
                        <a:t>21.6</a:t>
                      </a:r>
                      <a:endParaRPr lang="en-US" sz="2000" b="1" dirty="0">
                        <a:latin typeface="Batang" pitchFamily="18" charset="-127"/>
                        <a:ea typeface="Batang" pitchFamily="18" charset="-127"/>
                      </a:endParaRPr>
                    </a:p>
                  </a:txBody>
                  <a:tcPr>
                    <a:solidFill>
                      <a:schemeClr val="accent2"/>
                    </a:solidFill>
                  </a:tcPr>
                </a:tc>
                <a:tc>
                  <a:txBody>
                    <a:bodyPr/>
                    <a:lstStyle/>
                    <a:p>
                      <a:pPr algn="ctr"/>
                      <a:r>
                        <a:rPr lang="en-US" sz="2000" b="1" dirty="0" smtClean="0">
                          <a:latin typeface="Batang" pitchFamily="18" charset="-127"/>
                          <a:ea typeface="Batang" pitchFamily="18" charset="-127"/>
                        </a:rPr>
                        <a:t>13.3</a:t>
                      </a:r>
                      <a:endParaRPr lang="en-US" sz="2000" b="1" dirty="0">
                        <a:latin typeface="Batang" pitchFamily="18" charset="-127"/>
                        <a:ea typeface="Batang" pitchFamily="18" charset="-127"/>
                      </a:endParaRPr>
                    </a:p>
                  </a:txBody>
                  <a:tcPr>
                    <a:solidFill>
                      <a:srgbClr val="FFFF00"/>
                    </a:solidFill>
                  </a:tcPr>
                </a:tc>
              </a:tr>
              <a:tr h="838200">
                <a:tc>
                  <a:txBody>
                    <a:bodyPr/>
                    <a:lstStyle/>
                    <a:p>
                      <a:r>
                        <a:rPr lang="en-US" sz="2000" b="1" dirty="0" smtClean="0">
                          <a:latin typeface="Batang" pitchFamily="18" charset="-127"/>
                          <a:ea typeface="Batang" pitchFamily="18" charset="-127"/>
                        </a:rPr>
                        <a:t>2013-14</a:t>
                      </a:r>
                      <a:endParaRPr lang="en-US" sz="2000" b="1" dirty="0">
                        <a:latin typeface="Batang" pitchFamily="18" charset="-127"/>
                        <a:ea typeface="Batang" pitchFamily="18" charset="-127"/>
                      </a:endParaRPr>
                    </a:p>
                  </a:txBody>
                  <a:tcPr/>
                </a:tc>
                <a:tc>
                  <a:txBody>
                    <a:bodyPr/>
                    <a:lstStyle/>
                    <a:p>
                      <a:pPr algn="ctr"/>
                      <a:r>
                        <a:rPr lang="en-US" sz="2000" b="1" dirty="0" smtClean="0">
                          <a:latin typeface="Batang" pitchFamily="18" charset="-127"/>
                          <a:ea typeface="Batang" pitchFamily="18" charset="-127"/>
                        </a:rPr>
                        <a:t>92.7</a:t>
                      </a:r>
                      <a:endParaRPr lang="en-US" sz="2000" b="1" dirty="0">
                        <a:latin typeface="Batang" pitchFamily="18" charset="-127"/>
                        <a:ea typeface="Batang" pitchFamily="18" charset="-127"/>
                      </a:endParaRPr>
                    </a:p>
                  </a:txBody>
                  <a:tcPr>
                    <a:solidFill>
                      <a:schemeClr val="accent3"/>
                    </a:solidFill>
                  </a:tcPr>
                </a:tc>
                <a:tc>
                  <a:txBody>
                    <a:bodyPr/>
                    <a:lstStyle/>
                    <a:p>
                      <a:pPr algn="ctr"/>
                      <a:r>
                        <a:rPr lang="en-US" sz="2000" b="1" dirty="0" smtClean="0">
                          <a:latin typeface="Batang" pitchFamily="18" charset="-127"/>
                          <a:ea typeface="Batang" pitchFamily="18" charset="-127"/>
                        </a:rPr>
                        <a:t>96.4</a:t>
                      </a:r>
                      <a:endParaRPr lang="en-US" sz="2000" b="1" dirty="0">
                        <a:latin typeface="Batang" pitchFamily="18" charset="-127"/>
                        <a:ea typeface="Batang" pitchFamily="18" charset="-127"/>
                      </a:endParaRPr>
                    </a:p>
                  </a:txBody>
                  <a:tcPr>
                    <a:solidFill>
                      <a:schemeClr val="accent4"/>
                    </a:solidFill>
                  </a:tcPr>
                </a:tc>
                <a:tc>
                  <a:txBody>
                    <a:bodyPr/>
                    <a:lstStyle/>
                    <a:p>
                      <a:pPr algn="ctr"/>
                      <a:r>
                        <a:rPr lang="en-US" sz="2000" b="1" dirty="0" smtClean="0">
                          <a:latin typeface="Batang" pitchFamily="18" charset="-127"/>
                          <a:ea typeface="Batang" pitchFamily="18" charset="-127"/>
                        </a:rPr>
                        <a:t>84.1</a:t>
                      </a:r>
                      <a:endParaRPr lang="en-US" sz="2000" b="1" dirty="0">
                        <a:latin typeface="Batang" pitchFamily="18" charset="-127"/>
                        <a:ea typeface="Batang" pitchFamily="18" charset="-127"/>
                      </a:endParaRPr>
                    </a:p>
                  </a:txBody>
                  <a:tcPr>
                    <a:solidFill>
                      <a:schemeClr val="accent2"/>
                    </a:solidFill>
                  </a:tcPr>
                </a:tc>
                <a:tc>
                  <a:txBody>
                    <a:bodyPr/>
                    <a:lstStyle/>
                    <a:p>
                      <a:pPr algn="ctr"/>
                      <a:r>
                        <a:rPr lang="en-US" sz="2000" b="1" dirty="0" smtClean="0">
                          <a:latin typeface="Batang" pitchFamily="18" charset="-127"/>
                          <a:ea typeface="Batang" pitchFamily="18" charset="-127"/>
                        </a:rPr>
                        <a:t>90.7</a:t>
                      </a:r>
                      <a:endParaRPr lang="en-US" sz="2000" b="1" dirty="0">
                        <a:latin typeface="Batang" pitchFamily="18" charset="-127"/>
                        <a:ea typeface="Batang" pitchFamily="18" charset="-127"/>
                      </a:endParaRPr>
                    </a:p>
                  </a:txBody>
                  <a:tcPr>
                    <a:solidFill>
                      <a:srgbClr val="FFC000"/>
                    </a:solidFill>
                  </a:tcPr>
                </a:tc>
                <a:tc>
                  <a:txBody>
                    <a:bodyPr/>
                    <a:lstStyle/>
                    <a:p>
                      <a:pPr algn="ctr"/>
                      <a:r>
                        <a:rPr lang="en-US" sz="2000" b="1" dirty="0" smtClean="0">
                          <a:latin typeface="Batang" pitchFamily="18" charset="-127"/>
                          <a:ea typeface="Batang" pitchFamily="18" charset="-127"/>
                        </a:rPr>
                        <a:t>7.3</a:t>
                      </a:r>
                      <a:endParaRPr lang="en-US" sz="2000" b="1" dirty="0">
                        <a:latin typeface="Batang" pitchFamily="18" charset="-127"/>
                        <a:ea typeface="Batang" pitchFamily="18" charset="-127"/>
                      </a:endParaRPr>
                    </a:p>
                  </a:txBody>
                  <a:tcPr>
                    <a:solidFill>
                      <a:srgbClr val="92D050"/>
                    </a:solidFill>
                  </a:tcPr>
                </a:tc>
                <a:tc>
                  <a:txBody>
                    <a:bodyPr/>
                    <a:lstStyle/>
                    <a:p>
                      <a:pPr algn="ctr"/>
                      <a:r>
                        <a:rPr lang="en-US" sz="2000" b="1" dirty="0" smtClean="0">
                          <a:latin typeface="Batang" pitchFamily="18" charset="-127"/>
                          <a:ea typeface="Batang" pitchFamily="18" charset="-127"/>
                        </a:rPr>
                        <a:t>3.6</a:t>
                      </a:r>
                      <a:endParaRPr lang="en-US" sz="2000" b="1" dirty="0">
                        <a:latin typeface="Batang" pitchFamily="18" charset="-127"/>
                        <a:ea typeface="Batang" pitchFamily="18" charset="-127"/>
                      </a:endParaRPr>
                    </a:p>
                  </a:txBody>
                  <a:tcPr>
                    <a:solidFill>
                      <a:schemeClr val="accent4"/>
                    </a:solidFill>
                  </a:tcPr>
                </a:tc>
                <a:tc>
                  <a:txBody>
                    <a:bodyPr/>
                    <a:lstStyle/>
                    <a:p>
                      <a:pPr algn="ctr"/>
                      <a:r>
                        <a:rPr lang="en-US" sz="2000" b="1" dirty="0" smtClean="0">
                          <a:latin typeface="Batang" pitchFamily="18" charset="-127"/>
                          <a:ea typeface="Batang" pitchFamily="18" charset="-127"/>
                        </a:rPr>
                        <a:t>15.9</a:t>
                      </a:r>
                      <a:endParaRPr lang="en-US" sz="2000" b="1" dirty="0">
                        <a:latin typeface="Batang" pitchFamily="18" charset="-127"/>
                        <a:ea typeface="Batang" pitchFamily="18" charset="-127"/>
                      </a:endParaRPr>
                    </a:p>
                  </a:txBody>
                  <a:tcPr>
                    <a:solidFill>
                      <a:schemeClr val="accent2"/>
                    </a:solidFill>
                  </a:tcPr>
                </a:tc>
                <a:tc>
                  <a:txBody>
                    <a:bodyPr/>
                    <a:lstStyle/>
                    <a:p>
                      <a:pPr algn="ctr"/>
                      <a:r>
                        <a:rPr lang="en-US" sz="2000" b="1" dirty="0" smtClean="0">
                          <a:latin typeface="Batang" pitchFamily="18" charset="-127"/>
                          <a:ea typeface="Batang" pitchFamily="18" charset="-127"/>
                        </a:rPr>
                        <a:t>9.3</a:t>
                      </a:r>
                      <a:endParaRPr lang="en-US" sz="2000" b="1" dirty="0">
                        <a:latin typeface="Batang" pitchFamily="18" charset="-127"/>
                        <a:ea typeface="Batang" pitchFamily="18" charset="-127"/>
                      </a:endParaRPr>
                    </a:p>
                  </a:txBody>
                  <a:tcPr>
                    <a:solidFill>
                      <a:srgbClr val="FFFF00"/>
                    </a:solidFill>
                  </a:tcPr>
                </a:tc>
              </a:tr>
              <a:tr h="1066800">
                <a:tc>
                  <a:txBody>
                    <a:bodyPr/>
                    <a:lstStyle/>
                    <a:p>
                      <a:r>
                        <a:rPr lang="en-US" sz="2000" b="1" dirty="0" smtClean="0">
                          <a:latin typeface="Batang" pitchFamily="18" charset="-127"/>
                          <a:ea typeface="Batang" pitchFamily="18" charset="-127"/>
                        </a:rPr>
                        <a:t>2014-15</a:t>
                      </a:r>
                      <a:endParaRPr lang="en-US" sz="2000" b="1" dirty="0">
                        <a:latin typeface="Batang" pitchFamily="18" charset="-127"/>
                        <a:ea typeface="Batang" pitchFamily="18" charset="-127"/>
                      </a:endParaRPr>
                    </a:p>
                  </a:txBody>
                  <a:tcPr/>
                </a:tc>
                <a:tc>
                  <a:txBody>
                    <a:bodyPr/>
                    <a:lstStyle/>
                    <a:p>
                      <a:pPr algn="ctr"/>
                      <a:r>
                        <a:rPr lang="en-US" sz="2000" b="1" dirty="0" smtClean="0">
                          <a:latin typeface="Batang" pitchFamily="18" charset="-127"/>
                          <a:ea typeface="Batang" pitchFamily="18" charset="-127"/>
                        </a:rPr>
                        <a:t>96.8</a:t>
                      </a:r>
                      <a:endParaRPr lang="en-US" sz="2000" b="1" dirty="0">
                        <a:latin typeface="Batang" pitchFamily="18" charset="-127"/>
                        <a:ea typeface="Batang" pitchFamily="18" charset="-127"/>
                      </a:endParaRPr>
                    </a:p>
                  </a:txBody>
                  <a:tcPr>
                    <a:solidFill>
                      <a:schemeClr val="accent3"/>
                    </a:solidFill>
                  </a:tcPr>
                </a:tc>
                <a:tc>
                  <a:txBody>
                    <a:bodyPr/>
                    <a:lstStyle/>
                    <a:p>
                      <a:pPr algn="ctr"/>
                      <a:r>
                        <a:rPr lang="en-US" sz="2000" b="1" dirty="0" smtClean="0">
                          <a:latin typeface="Batang" pitchFamily="18" charset="-127"/>
                          <a:ea typeface="Batang" pitchFamily="18" charset="-127"/>
                        </a:rPr>
                        <a:t>98.5</a:t>
                      </a:r>
                      <a:endParaRPr lang="en-US" sz="2000" b="1" dirty="0">
                        <a:latin typeface="Batang" pitchFamily="18" charset="-127"/>
                        <a:ea typeface="Batang" pitchFamily="18" charset="-127"/>
                      </a:endParaRPr>
                    </a:p>
                  </a:txBody>
                  <a:tcPr>
                    <a:solidFill>
                      <a:schemeClr val="accent4"/>
                    </a:solidFill>
                  </a:tcPr>
                </a:tc>
                <a:tc>
                  <a:txBody>
                    <a:bodyPr/>
                    <a:lstStyle/>
                    <a:p>
                      <a:pPr algn="ctr"/>
                      <a:r>
                        <a:rPr lang="en-US" sz="2000" b="1" dirty="0" smtClean="0">
                          <a:latin typeface="Batang" pitchFamily="18" charset="-127"/>
                          <a:ea typeface="Batang" pitchFamily="18" charset="-127"/>
                        </a:rPr>
                        <a:t>97.8</a:t>
                      </a:r>
                      <a:endParaRPr lang="en-US" sz="2000" b="1" dirty="0">
                        <a:latin typeface="Batang" pitchFamily="18" charset="-127"/>
                        <a:ea typeface="Batang" pitchFamily="18" charset="-127"/>
                      </a:endParaRPr>
                    </a:p>
                  </a:txBody>
                  <a:tcPr>
                    <a:solidFill>
                      <a:schemeClr val="accent2"/>
                    </a:solidFill>
                  </a:tcPr>
                </a:tc>
                <a:tc>
                  <a:txBody>
                    <a:bodyPr/>
                    <a:lstStyle/>
                    <a:p>
                      <a:pPr algn="ctr"/>
                      <a:r>
                        <a:rPr lang="en-US" sz="2000" b="1" dirty="0" smtClean="0">
                          <a:latin typeface="Batang" pitchFamily="18" charset="-127"/>
                          <a:ea typeface="Batang" pitchFamily="18" charset="-127"/>
                        </a:rPr>
                        <a:t>96.4</a:t>
                      </a:r>
                      <a:endParaRPr lang="en-US" sz="2000" b="1" dirty="0">
                        <a:latin typeface="Batang" pitchFamily="18" charset="-127"/>
                        <a:ea typeface="Batang" pitchFamily="18" charset="-127"/>
                      </a:endParaRPr>
                    </a:p>
                  </a:txBody>
                  <a:tcPr>
                    <a:solidFill>
                      <a:srgbClr val="FFC000"/>
                    </a:solidFill>
                  </a:tcPr>
                </a:tc>
                <a:tc>
                  <a:txBody>
                    <a:bodyPr/>
                    <a:lstStyle/>
                    <a:p>
                      <a:pPr algn="ctr"/>
                      <a:r>
                        <a:rPr lang="en-US" sz="2000" b="1" dirty="0" smtClean="0">
                          <a:latin typeface="Batang" pitchFamily="18" charset="-127"/>
                          <a:ea typeface="Batang" pitchFamily="18" charset="-127"/>
                        </a:rPr>
                        <a:t>3.4</a:t>
                      </a:r>
                      <a:endParaRPr lang="en-US" sz="2000" b="1" dirty="0">
                        <a:latin typeface="Batang" pitchFamily="18" charset="-127"/>
                        <a:ea typeface="Batang" pitchFamily="18" charset="-127"/>
                      </a:endParaRPr>
                    </a:p>
                  </a:txBody>
                  <a:tcPr>
                    <a:solidFill>
                      <a:srgbClr val="92D050"/>
                    </a:solidFill>
                  </a:tcPr>
                </a:tc>
                <a:tc>
                  <a:txBody>
                    <a:bodyPr/>
                    <a:lstStyle/>
                    <a:p>
                      <a:pPr algn="ctr"/>
                      <a:r>
                        <a:rPr lang="en-US" sz="2000" b="1" dirty="0" smtClean="0">
                          <a:latin typeface="Batang" pitchFamily="18" charset="-127"/>
                          <a:ea typeface="Batang" pitchFamily="18" charset="-127"/>
                        </a:rPr>
                        <a:t>1.5</a:t>
                      </a:r>
                      <a:endParaRPr lang="en-US" sz="2000" b="1" dirty="0">
                        <a:latin typeface="Batang" pitchFamily="18" charset="-127"/>
                        <a:ea typeface="Batang" pitchFamily="18" charset="-127"/>
                      </a:endParaRPr>
                    </a:p>
                  </a:txBody>
                  <a:tcPr>
                    <a:solidFill>
                      <a:schemeClr val="accent4"/>
                    </a:solidFill>
                  </a:tcPr>
                </a:tc>
                <a:tc>
                  <a:txBody>
                    <a:bodyPr/>
                    <a:lstStyle/>
                    <a:p>
                      <a:pPr algn="ctr"/>
                      <a:r>
                        <a:rPr lang="en-US" sz="2000" b="1" dirty="0" smtClean="0">
                          <a:latin typeface="Batang" pitchFamily="18" charset="-127"/>
                          <a:ea typeface="Batang" pitchFamily="18" charset="-127"/>
                        </a:rPr>
                        <a:t>2.2</a:t>
                      </a:r>
                      <a:endParaRPr lang="en-US" sz="2000" b="1" dirty="0">
                        <a:latin typeface="Batang" pitchFamily="18" charset="-127"/>
                        <a:ea typeface="Batang" pitchFamily="18" charset="-127"/>
                      </a:endParaRPr>
                    </a:p>
                  </a:txBody>
                  <a:tcPr>
                    <a:solidFill>
                      <a:schemeClr val="accent2"/>
                    </a:solidFill>
                  </a:tcPr>
                </a:tc>
                <a:tc>
                  <a:txBody>
                    <a:bodyPr/>
                    <a:lstStyle/>
                    <a:p>
                      <a:pPr algn="ctr"/>
                      <a:r>
                        <a:rPr lang="en-US" sz="2000" b="1" dirty="0" smtClean="0">
                          <a:latin typeface="Batang" pitchFamily="18" charset="-127"/>
                          <a:ea typeface="Batang" pitchFamily="18" charset="-127"/>
                        </a:rPr>
                        <a:t>3.6</a:t>
                      </a:r>
                      <a:endParaRPr lang="en-US" sz="2000" b="1" dirty="0">
                        <a:latin typeface="Batang" pitchFamily="18" charset="-127"/>
                        <a:ea typeface="Batang" pitchFamily="18" charset="-127"/>
                      </a:endParaRPr>
                    </a:p>
                  </a:txBody>
                  <a:tcPr>
                    <a:solidFill>
                      <a:srgbClr val="FFFF00"/>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fontScale="90000"/>
          </a:bodyPr>
          <a:lstStyle/>
          <a:p>
            <a:pPr>
              <a:spcBef>
                <a:spcPts val="0"/>
              </a:spcBef>
              <a:defRPr/>
            </a:pPr>
            <a:r>
              <a:rPr lang="en-US" sz="3600" b="1" dirty="0" smtClean="0">
                <a:latin typeface="Batang" pitchFamily="18" charset="-127"/>
                <a:ea typeface="Batang" pitchFamily="18" charset="-127"/>
              </a:rPr>
              <a:t/>
            </a:r>
            <a:br>
              <a:rPr lang="en-US" sz="3600" b="1" dirty="0" smtClean="0">
                <a:latin typeface="Batang" pitchFamily="18" charset="-127"/>
                <a:ea typeface="Batang" pitchFamily="18" charset="-127"/>
              </a:rPr>
            </a:br>
            <a:r>
              <a:rPr lang="en-US" sz="3600" b="1" dirty="0" smtClean="0">
                <a:latin typeface="Batang" pitchFamily="18" charset="-127"/>
                <a:ea typeface="Batang" pitchFamily="18" charset="-127"/>
              </a:rPr>
              <a:t/>
            </a:r>
            <a:br>
              <a:rPr lang="en-US" sz="3600" b="1" dirty="0" smtClean="0">
                <a:latin typeface="Batang" pitchFamily="18" charset="-127"/>
                <a:ea typeface="Batang" pitchFamily="18" charset="-127"/>
              </a:rPr>
            </a:br>
            <a:r>
              <a:rPr lang="en-US" sz="4900" b="1" dirty="0" smtClean="0">
                <a:latin typeface="Batang" pitchFamily="18" charset="-127"/>
                <a:ea typeface="Batang" pitchFamily="18" charset="-127"/>
              </a:rPr>
              <a:t>Impact of the Practice..</a:t>
            </a:r>
            <a:r>
              <a:rPr lang="en-IN" sz="3600" b="1" dirty="0" smtClean="0">
                <a:latin typeface="Batang" pitchFamily="18" charset="-127"/>
                <a:ea typeface="Batang" pitchFamily="18" charset="-127"/>
              </a:rPr>
              <a:t/>
            </a:r>
            <a:br>
              <a:rPr lang="en-IN" sz="3600" b="1" dirty="0" smtClean="0">
                <a:latin typeface="Batang" pitchFamily="18" charset="-127"/>
                <a:ea typeface="Batang" pitchFamily="18" charset="-127"/>
              </a:rPr>
            </a:br>
            <a:r>
              <a:rPr lang="en-US" b="1" dirty="0" smtClean="0">
                <a:latin typeface="Batang" pitchFamily="18" charset="-127"/>
                <a:ea typeface="Batang" pitchFamily="18" charset="-127"/>
              </a:rPr>
              <a:t/>
            </a:r>
            <a:br>
              <a:rPr lang="en-US" b="1" dirty="0" smtClean="0">
                <a:latin typeface="Batang" pitchFamily="18" charset="-127"/>
                <a:ea typeface="Batang" pitchFamily="18" charset="-127"/>
              </a:rPr>
            </a:br>
            <a:endParaRPr lang="en-US" dirty="0"/>
          </a:p>
        </p:txBody>
      </p:sp>
      <p:graphicFrame>
        <p:nvGraphicFramePr>
          <p:cNvPr id="4" name="Content Placeholder 3"/>
          <p:cNvGraphicFramePr>
            <a:graphicFrameLocks noGrp="1"/>
          </p:cNvGraphicFramePr>
          <p:nvPr>
            <p:ph idx="1"/>
          </p:nvPr>
        </p:nvGraphicFramePr>
        <p:xfrm>
          <a:off x="457200" y="1600200"/>
          <a:ext cx="8382000" cy="4876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atang" pitchFamily="18" charset="-127"/>
                <a:ea typeface="Batang" pitchFamily="18" charset="-127"/>
              </a:rPr>
              <a:t>Way forward</a:t>
            </a:r>
            <a:r>
              <a:rPr lang="en-US" b="1" dirty="0" smtClean="0">
                <a:latin typeface="Batang" pitchFamily="18" charset="-127"/>
                <a:ea typeface="Batang" pitchFamily="18" charset="-127"/>
              </a:rPr>
              <a:t>…</a:t>
            </a:r>
            <a:endParaRPr lang="en-US" b="1" dirty="0">
              <a:latin typeface="Batang" pitchFamily="18" charset="-127"/>
              <a:ea typeface="Batang" pitchFamily="18" charset="-127"/>
            </a:endParaRPr>
          </a:p>
        </p:txBody>
      </p:sp>
      <p:sp>
        <p:nvSpPr>
          <p:cNvPr id="3" name="Content Placeholder 2"/>
          <p:cNvSpPr>
            <a:spLocks noGrp="1"/>
          </p:cNvSpPr>
          <p:nvPr>
            <p:ph idx="1"/>
          </p:nvPr>
        </p:nvSpPr>
        <p:spPr/>
        <p:txBody>
          <a:bodyPr>
            <a:normAutofit fontScale="85000" lnSpcReduction="10000"/>
          </a:bodyPr>
          <a:lstStyle/>
          <a:p>
            <a:pPr algn="just"/>
            <a:r>
              <a:rPr lang="en-US" b="1" dirty="0" smtClean="0">
                <a:latin typeface="Batang" pitchFamily="18" charset="-127"/>
                <a:ea typeface="Batang" pitchFamily="18" charset="-127"/>
              </a:rPr>
              <a:t>Continue Supportive supervision &amp; monitoring of the activities by the concerned officers from the PHC, District and the State</a:t>
            </a:r>
          </a:p>
          <a:p>
            <a:pPr algn="just"/>
            <a:r>
              <a:rPr lang="en-US" b="1" dirty="0" smtClean="0">
                <a:latin typeface="Batang" pitchFamily="18" charset="-127"/>
                <a:ea typeface="Batang" pitchFamily="18" charset="-127"/>
              </a:rPr>
              <a:t>Regular review of pockets of home deliveries and ensure MDR &amp; CDR</a:t>
            </a:r>
          </a:p>
          <a:p>
            <a:pPr algn="just"/>
            <a:r>
              <a:rPr lang="en-US" b="1" dirty="0" smtClean="0">
                <a:latin typeface="Batang" pitchFamily="18" charset="-127"/>
                <a:ea typeface="Batang" pitchFamily="18" charset="-127"/>
              </a:rPr>
              <a:t>VHSNC members to continue active participation and provide full support to the health system in their respective areas for quality health care </a:t>
            </a:r>
            <a:r>
              <a:rPr lang="en-US" b="1" dirty="0" smtClean="0">
                <a:latin typeface="Batang" pitchFamily="18" charset="-127"/>
                <a:ea typeface="Batang" pitchFamily="18" charset="-127"/>
              </a:rPr>
              <a:t>services</a:t>
            </a:r>
          </a:p>
          <a:p>
            <a:pPr algn="just"/>
            <a:r>
              <a:rPr lang="en-US" b="1" dirty="0" smtClean="0">
                <a:latin typeface="Batang" pitchFamily="18" charset="-127"/>
                <a:ea typeface="Batang" pitchFamily="18" charset="-127"/>
              </a:rPr>
              <a:t>Review of VHND at all levels</a:t>
            </a:r>
          </a:p>
          <a:p>
            <a:pPr algn="just"/>
            <a:r>
              <a:rPr lang="en-US" b="1" smtClean="0">
                <a:latin typeface="Batang" pitchFamily="18" charset="-127"/>
                <a:ea typeface="Batang" pitchFamily="18" charset="-127"/>
              </a:rPr>
              <a:t>Registration of all PW in MCTs</a:t>
            </a:r>
            <a:endParaRPr lang="en-US" b="1" dirty="0" smtClean="0">
              <a:latin typeface="Batang" pitchFamily="18" charset="-127"/>
              <a:ea typeface="Batang" pitchFamily="18" charset="-127"/>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944</TotalTime>
  <Words>531</Words>
  <Application>Microsoft Office PowerPoint</Application>
  <PresentationFormat>On-screen Show (4:3)</PresentationFormat>
  <Paragraphs>118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 </vt:lpstr>
      <vt:lpstr>Situational Analysis</vt:lpstr>
      <vt:lpstr>Operationalisation of the Practice</vt:lpstr>
      <vt:lpstr>Impact of the Practice…</vt:lpstr>
      <vt:lpstr>Impact of the Practice contd..</vt:lpstr>
      <vt:lpstr>Impact of the Practice</vt:lpstr>
      <vt:lpstr>District Wise Impact of the Practice</vt:lpstr>
      <vt:lpstr>  Impact of the Practice..  </vt:lpstr>
      <vt:lpstr>Way forward…</vt:lpstr>
      <vt:lpstr>A few glimpse …</vt:lpstr>
      <vt:lpstr> </vt:lpstr>
      <vt:lpst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Constitution / reconstitution/ notification of Statutory bodies</dc:title>
  <dc:creator>Tshering Chukit</dc:creator>
  <cp:lastModifiedBy>cghf</cp:lastModifiedBy>
  <cp:revision>153</cp:revision>
  <dcterms:created xsi:type="dcterms:W3CDTF">2006-08-16T00:00:00Z</dcterms:created>
  <dcterms:modified xsi:type="dcterms:W3CDTF">2015-07-02T11:06:59Z</dcterms:modified>
</cp:coreProperties>
</file>