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8" r:id="rId4"/>
  </p:sldMasterIdLst>
  <p:notesMasterIdLst>
    <p:notesMasterId r:id="rId18"/>
  </p:notesMasterIdLst>
  <p:handoutMasterIdLst>
    <p:handoutMasterId r:id="rId19"/>
  </p:handoutMasterIdLst>
  <p:sldIdLst>
    <p:sldId id="256" r:id="rId5"/>
    <p:sldId id="384" r:id="rId6"/>
    <p:sldId id="385" r:id="rId7"/>
    <p:sldId id="417" r:id="rId8"/>
    <p:sldId id="418" r:id="rId9"/>
    <p:sldId id="419" r:id="rId10"/>
    <p:sldId id="420" r:id="rId11"/>
    <p:sldId id="423" r:id="rId12"/>
    <p:sldId id="421" r:id="rId13"/>
    <p:sldId id="424" r:id="rId14"/>
    <p:sldId id="425" r:id="rId15"/>
    <p:sldId id="422" r:id="rId16"/>
    <p:sldId id="328" r:id="rId1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1107" autoAdjust="0"/>
  </p:normalViewPr>
  <p:slideViewPr>
    <p:cSldViewPr>
      <p:cViewPr varScale="1">
        <p:scale>
          <a:sx n="79" d="100"/>
          <a:sy n="79" d="100"/>
        </p:scale>
        <p:origin x="10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r">
              <a:defRPr sz="1200"/>
            </a:lvl1pPr>
          </a:lstStyle>
          <a:p>
            <a:fld id="{03C40F5E-7D2D-4C81-B17F-44FC66A38848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238"/>
            <a:ext cx="3077137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506" y="9721238"/>
            <a:ext cx="3077137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r">
              <a:defRPr sz="1200"/>
            </a:lvl1pPr>
          </a:lstStyle>
          <a:p>
            <a:fld id="{ADD7BB01-9E35-459C-829F-6DFA51541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18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r">
              <a:defRPr sz="1200"/>
            </a:lvl1pPr>
          </a:lstStyle>
          <a:p>
            <a:fld id="{BDBA4794-7A10-4504-A7A8-84664B5C8AF0}" type="datetimeFigureOut">
              <a:rPr lang="en-US" smtClean="0"/>
              <a:pPr/>
              <a:t>6/29/2015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0" tIns="47535" rIns="95070" bIns="47535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599" y="4862265"/>
            <a:ext cx="5680103" cy="4605575"/>
          </a:xfrm>
          <a:prstGeom prst="rect">
            <a:avLst/>
          </a:prstGeom>
        </p:spPr>
        <p:txBody>
          <a:bodyPr vert="horz" lIns="95070" tIns="47535" rIns="95070" bIns="475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238"/>
            <a:ext cx="3077137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6" y="9721238"/>
            <a:ext cx="3077137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r">
              <a:defRPr sz="1200"/>
            </a:lvl1pPr>
          </a:lstStyle>
          <a:p>
            <a:fld id="{A9C7A547-E408-4D62-BE8A-63EB1A5F9BE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139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97FD-7491-4944-9F81-E6BB19EAE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0FE26-58F1-45AF-8AAB-B746EC8E2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2D9A-672D-4CF5-BDC6-87FBDBB31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B3995-61DE-48F7-864C-93CF955CF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2F06F-6EB7-4807-AB55-D2771C997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7606A-DC22-498C-A418-D6EA45D05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5D2D1-8DD8-49D8-99D1-A28858E8F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E3A20-A25E-412E-8335-8F181DEBB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556DD-1E44-4ABF-8BFD-78D380DBD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1F96F-9A19-4DBE-BED6-246F1AAF1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A69CA-ACCB-4191-A939-256DF1430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1147C-7C2D-4E44-B967-7A442CEE0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31ECF-94A4-48E6-8E63-7FDE74CE0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CA3CC-535A-434F-8E44-63CAA5F01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34DA8-A085-412D-BF96-BB20BBE7D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9CC11-F7C9-43D1-AC6D-77B96C786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75E48-D0F1-4EA9-91AD-9684D3DC6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EBC1A-F987-45EE-908D-CD661B8A2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AC936-7EB6-4C04-A856-4214297C0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C247F-EFB9-47C7-AD39-95CAAE5DA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7357A-E71E-439A-B002-3328D49C0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CF55-ED65-4109-B9D4-95A208A43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8A210-1C68-40D7-9D10-2383B306B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CF009-9292-461D-8F71-BDBB512B2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FF0D-3699-4105-9BA7-7A2C674A0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72C99-6C5B-4EC2-A13A-C53D0DED1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5E21B-3F55-4230-B565-11B3CD3D2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38D83-9D72-4027-A8F3-59B68540C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B6ADE-A5E2-4E75-B438-DADBE1DB6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8501-2024-4237-A45D-1E9236C98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409D2-11F3-406D-8CAE-630232C48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12FAA-C31F-44DB-8322-46F6C4722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B88BB-6B0E-43A5-8730-49E943509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5AE16-A6F3-40CB-BD13-A90361C89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304800"/>
            <a:ext cx="990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3"/>
          <p:cNvPicPr>
            <a:picLocks noChangeAspect="1" noChangeArrowheads="1"/>
          </p:cNvPicPr>
          <p:nvPr/>
        </p:nvPicPr>
        <p:blipFill>
          <a:blip r:embed="rId15" cstate="print"/>
          <a:srcRect b="6667"/>
          <a:stretch>
            <a:fillRect/>
          </a:stretch>
        </p:blipFill>
        <p:spPr bwMode="auto">
          <a:xfrm>
            <a:off x="7086600" y="304800"/>
            <a:ext cx="15795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push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D3BAFA-5783-4360-86C4-96CCC2676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5103EA-4D82-40C6-A02A-CF96AD725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1A14FE-B115-4A6E-B19E-DC54587AE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pages/Swachata-Mission/387206758105232?ref=br_t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68288"/>
            <a:ext cx="69500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  Quality Improvement Programme </a:t>
            </a:r>
          </a:p>
        </p:txBody>
      </p:sp>
      <p:sp>
        <p:nvSpPr>
          <p:cNvPr id="5123" name="Title 4"/>
          <p:cNvSpPr>
            <a:spLocks noGrp="1"/>
          </p:cNvSpPr>
          <p:nvPr>
            <p:ph type="ctrTitle"/>
          </p:nvPr>
        </p:nvSpPr>
        <p:spPr>
          <a:xfrm>
            <a:off x="0" y="2438400"/>
            <a:ext cx="9144000" cy="1905000"/>
          </a:xfrm>
        </p:spPr>
        <p:txBody>
          <a:bodyPr/>
          <a:lstStyle/>
          <a:p>
            <a:pPr lvl="0">
              <a:defRPr/>
            </a:pPr>
            <a:r>
              <a:rPr lang="en-GB" sz="6000" b="1" dirty="0"/>
              <a:t>“Improving Cleanliness at Public Healthcare Facilities</a:t>
            </a:r>
            <a:r>
              <a:rPr lang="en-GB" sz="6000" b="1" dirty="0" smtClean="0"/>
              <a:t>”</a:t>
            </a:r>
            <a:endParaRPr lang="en-US" sz="6000" b="1" i="1" dirty="0" smtClean="0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1600200" y="161955"/>
            <a:ext cx="5410200" cy="13716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b="1" dirty="0"/>
              <a:t>Mahatma Gandhi </a:t>
            </a:r>
            <a:r>
              <a:rPr lang="en-GB" b="1" dirty="0" err="1" smtClean="0"/>
              <a:t>Swachhata</a:t>
            </a:r>
            <a:r>
              <a:rPr lang="en-GB" b="1" dirty="0" smtClean="0"/>
              <a:t> </a:t>
            </a:r>
            <a:r>
              <a:rPr lang="en-GB" b="1" dirty="0"/>
              <a:t>Mission</a:t>
            </a:r>
            <a:endParaRPr lang="en-US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1600" b="1" dirty="0"/>
              <a:t>Mahatma Gandhi Swachhta Mission - Action </a:t>
            </a:r>
            <a:r>
              <a:rPr lang="en-IN" sz="1600" b="1" dirty="0" smtClean="0"/>
              <a:t>Plan, </a:t>
            </a:r>
            <a:r>
              <a:rPr lang="en-US" sz="1600" b="1" dirty="0" smtClean="0">
                <a:cs typeface="Times New Roman" pitchFamily="18" charset="0"/>
              </a:rPr>
              <a:t>Health </a:t>
            </a:r>
            <a:r>
              <a:rPr lang="en-US" sz="1600" b="1" dirty="0">
                <a:cs typeface="Times New Roman" pitchFamily="18" charset="0"/>
              </a:rPr>
              <a:t>&amp; Family Welfare </a:t>
            </a:r>
            <a:r>
              <a:rPr lang="en-US" sz="1600" b="1" dirty="0" smtClean="0">
                <a:cs typeface="Times New Roman" pitchFamily="18" charset="0"/>
              </a:rPr>
              <a:t>Department- Gujarat</a:t>
            </a:r>
            <a:endParaRPr lang="en-US" sz="1600" b="1" dirty="0"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371600" y="5265003"/>
            <a:ext cx="594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400" b="1" i="1" dirty="0" smtClean="0">
                <a:solidFill>
                  <a:srgbClr val="002060"/>
                </a:solidFill>
                <a:latin typeface="+mj-lt"/>
                <a:ea typeface="Calibri" pitchFamily="34" charset="0"/>
              </a:rPr>
              <a:t>Department of Health &amp; Family Welfare</a:t>
            </a:r>
            <a:endParaRPr lang="en-US" sz="2400" b="1" i="1" dirty="0">
              <a:solidFill>
                <a:srgbClr val="002060"/>
              </a:solidFill>
              <a:latin typeface="+mj-lt"/>
              <a:ea typeface="Calibri" pitchFamily="34" charset="0"/>
            </a:endParaRPr>
          </a:p>
          <a:p>
            <a:pPr algn="ctr">
              <a:defRPr/>
            </a:pPr>
            <a:r>
              <a:rPr lang="en-US" sz="2400" b="1" i="1" dirty="0">
                <a:solidFill>
                  <a:srgbClr val="002060"/>
                </a:solidFill>
                <a:latin typeface="+mj-lt"/>
                <a:ea typeface="Calibri" pitchFamily="34" charset="0"/>
              </a:rPr>
              <a:t>Government of </a:t>
            </a:r>
            <a:r>
              <a:rPr lang="en-US" sz="2400" b="1" i="1" dirty="0" smtClean="0">
                <a:solidFill>
                  <a:srgbClr val="002060"/>
                </a:solidFill>
                <a:latin typeface="+mj-lt"/>
                <a:ea typeface="Calibri" pitchFamily="34" charset="0"/>
              </a:rPr>
              <a:t>Gujarat</a:t>
            </a:r>
            <a:endParaRPr lang="en-US" sz="2400" b="1" i="1" dirty="0">
              <a:solidFill>
                <a:srgbClr val="002060"/>
              </a:solidFill>
              <a:latin typeface="+mj-lt"/>
              <a:ea typeface="Calibri" pitchFamily="34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8"/>
          <p:cNvSpPr>
            <a:spLocks noGrp="1" noChangeArrowheads="1"/>
          </p:cNvSpPr>
          <p:nvPr>
            <p:ph type="title"/>
          </p:nvPr>
        </p:nvSpPr>
        <p:spPr>
          <a:xfrm>
            <a:off x="1524000" y="373559"/>
            <a:ext cx="5562600" cy="769441"/>
          </a:xfrm>
        </p:spPr>
        <p:txBody>
          <a:bodyPr wrap="square">
            <a:spAutoFit/>
          </a:bodyPr>
          <a:lstStyle/>
          <a:p>
            <a:r>
              <a:rPr lang="en-US" b="1" u="sng" dirty="0" smtClean="0"/>
              <a:t>Impact</a:t>
            </a:r>
            <a:endParaRPr lang="en-US" sz="2800" b="1" dirty="0" smtClean="0"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1600" b="1" dirty="0"/>
              <a:t>Mahatma Gandhi Swachhta Mission - Action </a:t>
            </a:r>
            <a:r>
              <a:rPr lang="en-IN" sz="1600" b="1" dirty="0" smtClean="0"/>
              <a:t>Plan, </a:t>
            </a:r>
            <a:r>
              <a:rPr lang="en-US" sz="1600" b="1" dirty="0" smtClean="0">
                <a:cs typeface="Times New Roman" pitchFamily="18" charset="0"/>
              </a:rPr>
              <a:t>Health </a:t>
            </a:r>
            <a:r>
              <a:rPr lang="en-US" sz="1600" b="1" dirty="0">
                <a:cs typeface="Times New Roman" pitchFamily="18" charset="0"/>
              </a:rPr>
              <a:t>&amp; Family Welfare </a:t>
            </a:r>
            <a:r>
              <a:rPr lang="en-US" sz="1600" b="1" dirty="0" smtClean="0">
                <a:cs typeface="Times New Roman" pitchFamily="18" charset="0"/>
              </a:rPr>
              <a:t>Department- Gujarat</a:t>
            </a:r>
            <a:endParaRPr lang="en-US" sz="1600" b="1" dirty="0"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586960"/>
              </p:ext>
            </p:extLst>
          </p:nvPr>
        </p:nvGraphicFramePr>
        <p:xfrm>
          <a:off x="76200" y="1557321"/>
          <a:ext cx="8991600" cy="496212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435634"/>
                <a:gridCol w="7555966"/>
              </a:tblGrid>
              <a:tr h="75887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 dirty="0" smtClean="0">
                          <a:solidFill>
                            <a:srgbClr val="003300"/>
                          </a:solidFill>
                          <a:effectLst/>
                        </a:rPr>
                        <a:t>Work  </a:t>
                      </a:r>
                      <a:r>
                        <a:rPr lang="en-IN" sz="2400" b="1" u="none" strike="noStrike" dirty="0">
                          <a:solidFill>
                            <a:srgbClr val="003300"/>
                          </a:solidFill>
                          <a:effectLst/>
                        </a:rPr>
                        <a:t>carried out  </a:t>
                      </a:r>
                      <a:r>
                        <a:rPr lang="en-IN" sz="2400" b="1" u="none" strike="noStrike" dirty="0" smtClean="0">
                          <a:solidFill>
                            <a:srgbClr val="003300"/>
                          </a:solidFill>
                          <a:effectLst/>
                        </a:rPr>
                        <a:t>Under </a:t>
                      </a:r>
                      <a:r>
                        <a:rPr lang="en-IN" sz="2400" b="1" u="none" strike="noStrike" dirty="0">
                          <a:solidFill>
                            <a:srgbClr val="003300"/>
                          </a:solidFill>
                          <a:effectLst/>
                        </a:rPr>
                        <a:t>Mahatma Gandhi </a:t>
                      </a:r>
                      <a:r>
                        <a:rPr lang="en-IN" sz="2400" b="1" u="none" strike="noStrike" dirty="0" smtClean="0">
                          <a:solidFill>
                            <a:srgbClr val="003300"/>
                          </a:solidFill>
                          <a:effectLst/>
                        </a:rPr>
                        <a:t>Swachhata </a:t>
                      </a:r>
                      <a:r>
                        <a:rPr lang="en-IN" sz="2400" b="1" u="none" strike="noStrike" dirty="0">
                          <a:solidFill>
                            <a:srgbClr val="003300"/>
                          </a:solidFill>
                          <a:effectLst/>
                        </a:rPr>
                        <a:t>Mission  </a:t>
                      </a:r>
                      <a:r>
                        <a:rPr lang="en-IN" sz="2400" b="1" u="none" strike="noStrike" dirty="0" smtClean="0">
                          <a:solidFill>
                            <a:srgbClr val="003300"/>
                          </a:solidFill>
                          <a:effectLst/>
                        </a:rPr>
                        <a:t>Programme </a:t>
                      </a:r>
                      <a:r>
                        <a:rPr lang="en-IN" sz="2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lang="en-IN" sz="2400" b="1" u="none" strike="noStrike" baseline="0" dirty="0" smtClean="0">
                          <a:solidFill>
                            <a:srgbClr val="C00000"/>
                          </a:solidFill>
                          <a:effectLst/>
                        </a:rPr>
                        <a:t>Total Expenditure =2612.32 Lacs)</a:t>
                      </a:r>
                      <a:r>
                        <a:rPr lang="en-IN" sz="2400" b="1" u="none" strike="noStrike" dirty="0" smtClean="0">
                          <a:solidFill>
                            <a:srgbClr val="003300"/>
                          </a:solidFill>
                          <a:effectLst/>
                        </a:rPr>
                        <a:t>.</a:t>
                      </a:r>
                      <a:r>
                        <a:rPr lang="en-IN" sz="1800" b="1" u="none" strike="noStrike" dirty="0" smtClean="0">
                          <a:solidFill>
                            <a:srgbClr val="003300"/>
                          </a:solidFill>
                          <a:effectLst/>
                        </a:rPr>
                        <a:t> </a:t>
                      </a:r>
                      <a:endParaRPr lang="en-IN" sz="1800" b="1" i="0" u="none" strike="noStrike" dirty="0">
                        <a:solidFill>
                          <a:srgbClr val="0033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212" marR="9212" marT="9212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643811"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1" u="none" strike="noStrike" dirty="0" smtClean="0">
                          <a:solidFill>
                            <a:srgbClr val="003300"/>
                          </a:solidFill>
                          <a:effectLst/>
                        </a:rPr>
                        <a:t>Campus Cleaning</a:t>
                      </a:r>
                      <a:endParaRPr lang="en-IN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u="none" strike="noStrike" dirty="0" smtClean="0">
                          <a:solidFill>
                            <a:srgbClr val="003300"/>
                          </a:solidFill>
                          <a:effectLst/>
                        </a:rPr>
                        <a:t>Jungle Clearing</a:t>
                      </a:r>
                      <a:r>
                        <a:rPr lang="en-IN" sz="1800" u="none" strike="noStrike" baseline="0" dirty="0" smtClean="0">
                          <a:solidFill>
                            <a:srgbClr val="003300"/>
                          </a:solidFill>
                          <a:effectLst/>
                        </a:rPr>
                        <a:t> &amp; t</a:t>
                      </a:r>
                      <a:r>
                        <a:rPr lang="en-IN" sz="1800" u="none" strike="noStrike" dirty="0" smtClean="0">
                          <a:solidFill>
                            <a:srgbClr val="003300"/>
                          </a:solidFill>
                          <a:effectLst/>
                        </a:rPr>
                        <a:t>ree </a:t>
                      </a:r>
                      <a:r>
                        <a:rPr lang="en-IN" sz="1800" u="none" strike="noStrike" dirty="0" err="1" smtClean="0">
                          <a:solidFill>
                            <a:srgbClr val="003300"/>
                          </a:solidFill>
                          <a:effectLst/>
                        </a:rPr>
                        <a:t>treaming</a:t>
                      </a:r>
                      <a:r>
                        <a:rPr lang="en-IN" sz="1800" u="none" strike="noStrike" dirty="0" smtClean="0">
                          <a:solidFill>
                            <a:srgbClr val="003300"/>
                          </a:solidFill>
                          <a:effectLst/>
                        </a:rPr>
                        <a:t>; Cleaning &amp; Development of Campus, Construction  of Compound Wall</a:t>
                      </a:r>
                      <a:r>
                        <a:rPr lang="en-IN" sz="1800" u="none" strike="noStrike" baseline="0" dirty="0" smtClean="0">
                          <a:solidFill>
                            <a:srgbClr val="003300"/>
                          </a:solidFill>
                          <a:effectLst/>
                        </a:rPr>
                        <a:t> and </a:t>
                      </a:r>
                      <a:r>
                        <a:rPr lang="en-IN" sz="1800" u="none" strike="noStrike" dirty="0" smtClean="0">
                          <a:solidFill>
                            <a:srgbClr val="003300"/>
                          </a:solidFill>
                          <a:effectLst/>
                        </a:rPr>
                        <a:t>Main gate of Campus,</a:t>
                      </a:r>
                      <a:r>
                        <a:rPr lang="en-IN" sz="1800" u="none" strike="noStrike" baseline="0" dirty="0" smtClean="0">
                          <a:solidFill>
                            <a:srgbClr val="003300"/>
                          </a:solidFill>
                          <a:effectLst/>
                        </a:rPr>
                        <a:t> Fencing</a:t>
                      </a:r>
                      <a:endParaRPr lang="en-IN" sz="1800" b="0" i="0" u="none" strike="noStrike" dirty="0" smtClean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212" marR="9212" marT="9212" marB="0" anchor="ctr"/>
                </a:tc>
              </a:tr>
              <a:tr h="32758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1" u="none" strike="noStrike" dirty="0" smtClean="0">
                          <a:solidFill>
                            <a:srgbClr val="003300"/>
                          </a:solidFill>
                          <a:effectLst/>
                        </a:rPr>
                        <a:t>Colour Work</a:t>
                      </a:r>
                      <a:endParaRPr lang="en-IN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 dirty="0" smtClean="0">
                          <a:solidFill>
                            <a:srgbClr val="003300"/>
                          </a:solidFill>
                          <a:effectLst/>
                        </a:rPr>
                        <a:t>C/wall Colour,</a:t>
                      </a:r>
                      <a:r>
                        <a:rPr lang="en-IN" sz="1800" u="none" strike="noStrike" baseline="0" dirty="0" smtClean="0">
                          <a:solidFill>
                            <a:srgbClr val="003300"/>
                          </a:solidFill>
                          <a:effectLst/>
                        </a:rPr>
                        <a:t> Indoor </a:t>
                      </a:r>
                      <a:r>
                        <a:rPr lang="en-IN" sz="1800" u="none" strike="noStrike" dirty="0" smtClean="0">
                          <a:solidFill>
                            <a:srgbClr val="003300"/>
                          </a:solidFill>
                          <a:effectLst/>
                        </a:rPr>
                        <a:t>Painting work</a:t>
                      </a:r>
                      <a:endParaRPr lang="en-IN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960762"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1" u="none" strike="noStrike" dirty="0" smtClean="0">
                          <a:solidFill>
                            <a:srgbClr val="003300"/>
                          </a:solidFill>
                          <a:effectLst/>
                        </a:rPr>
                        <a:t>Drainage</a:t>
                      </a:r>
                      <a:endParaRPr lang="en-IN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u="none" strike="noStrike" dirty="0" smtClean="0">
                          <a:solidFill>
                            <a:srgbClr val="003300"/>
                          </a:solidFill>
                          <a:effectLst/>
                        </a:rPr>
                        <a:t>Proper functioning drainage</a:t>
                      </a:r>
                      <a:r>
                        <a:rPr lang="en-IN" sz="1800" u="none" strike="noStrike" baseline="0" dirty="0" smtClean="0">
                          <a:solidFill>
                            <a:srgbClr val="003300"/>
                          </a:solidFill>
                          <a:effectLst/>
                        </a:rPr>
                        <a:t> &amp; s</a:t>
                      </a:r>
                      <a:r>
                        <a:rPr lang="en-IN" sz="1800" u="none" strike="noStrike" dirty="0" smtClean="0">
                          <a:solidFill>
                            <a:srgbClr val="003300"/>
                          </a:solidFill>
                          <a:effectLst/>
                        </a:rPr>
                        <a:t>ewage system (New construction, Repair</a:t>
                      </a:r>
                      <a:r>
                        <a:rPr lang="en-IN" sz="1800" u="none" strike="noStrike" baseline="0" dirty="0" smtClean="0">
                          <a:solidFill>
                            <a:srgbClr val="003300"/>
                          </a:solidFill>
                          <a:effectLst/>
                        </a:rPr>
                        <a:t> &amp; Cleaning)</a:t>
                      </a:r>
                      <a:r>
                        <a:rPr lang="en-IN" sz="1800" u="none" strike="noStrike" dirty="0" smtClean="0">
                          <a:solidFill>
                            <a:srgbClr val="003300"/>
                          </a:solidFill>
                          <a:effectLst/>
                        </a:rPr>
                        <a:t>;</a:t>
                      </a:r>
                      <a:r>
                        <a:rPr lang="en-IN" sz="1800" u="none" strike="noStrike" baseline="0" dirty="0" smtClean="0">
                          <a:solidFill>
                            <a:srgbClr val="003300"/>
                          </a:solidFill>
                          <a:effectLst/>
                        </a:rPr>
                        <a:t> Construction of new soak pit &amp; s</a:t>
                      </a:r>
                      <a:r>
                        <a:rPr lang="en-IN" sz="1800" u="none" strike="noStrike" dirty="0" smtClean="0">
                          <a:solidFill>
                            <a:srgbClr val="003300"/>
                          </a:solidFill>
                          <a:effectLst/>
                        </a:rPr>
                        <a:t>eptic </a:t>
                      </a:r>
                      <a:r>
                        <a:rPr lang="en-IN" sz="1800" u="none" strike="noStrike" dirty="0">
                          <a:solidFill>
                            <a:srgbClr val="003300"/>
                          </a:solidFill>
                          <a:effectLst/>
                        </a:rPr>
                        <a:t>tank </a:t>
                      </a:r>
                      <a:r>
                        <a:rPr lang="en-IN" sz="1800" u="none" strike="noStrike" dirty="0" smtClean="0">
                          <a:solidFill>
                            <a:srgbClr val="003300"/>
                          </a:solidFill>
                          <a:effectLst/>
                        </a:rPr>
                        <a:t>slab; Cleaning of septic tank, Provision of interlocking block for better cleaning,</a:t>
                      </a:r>
                      <a:endParaRPr lang="en-IN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644172"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1" u="none" strike="noStrike" dirty="0" smtClean="0">
                          <a:solidFill>
                            <a:srgbClr val="003300"/>
                          </a:solidFill>
                          <a:effectLst/>
                        </a:rPr>
                        <a:t>Toilets</a:t>
                      </a:r>
                      <a:endParaRPr lang="en-IN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u="none" strike="noStrike" dirty="0" smtClean="0">
                          <a:solidFill>
                            <a:srgbClr val="003300"/>
                          </a:solidFill>
                          <a:effectLst/>
                        </a:rPr>
                        <a:t>Functioning toilet block</a:t>
                      </a:r>
                      <a:r>
                        <a:rPr lang="en-IN" sz="1800" u="none" strike="noStrike" baseline="0" dirty="0" smtClean="0">
                          <a:solidFill>
                            <a:srgbClr val="003300"/>
                          </a:solidFill>
                          <a:effectLst/>
                        </a:rPr>
                        <a:t> (Construction &amp; Repairing of W.C. pan), </a:t>
                      </a:r>
                      <a:r>
                        <a:rPr lang="en-IN" sz="1800" u="none" strike="noStrike" dirty="0" smtClean="0">
                          <a:solidFill>
                            <a:srgbClr val="003300"/>
                          </a:solidFill>
                          <a:effectLst/>
                        </a:rPr>
                        <a:t>Creating</a:t>
                      </a:r>
                      <a:r>
                        <a:rPr lang="en-IN" sz="1800" u="none" strike="noStrike" baseline="0" dirty="0" smtClean="0">
                          <a:solidFill>
                            <a:srgbClr val="003300"/>
                          </a:solidFill>
                          <a:effectLst/>
                        </a:rPr>
                        <a:t> Handicap Toilet, Repairing of Door/window Shutter, R</a:t>
                      </a:r>
                      <a:r>
                        <a:rPr lang="en-IN" sz="1800" u="none" strike="noStrike" dirty="0" smtClean="0">
                          <a:solidFill>
                            <a:srgbClr val="003300"/>
                          </a:solidFill>
                          <a:effectLst/>
                        </a:rPr>
                        <a:t>eplacing older glazed tiles</a:t>
                      </a:r>
                      <a:endParaRPr lang="en-IN" sz="1800" b="0" i="0" u="none" strike="noStrike" dirty="0" smtClean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2758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1" u="none" strike="noStrike" dirty="0" smtClean="0">
                          <a:solidFill>
                            <a:srgbClr val="003300"/>
                          </a:solidFill>
                          <a:effectLst/>
                        </a:rPr>
                        <a:t>Hand</a:t>
                      </a:r>
                      <a:r>
                        <a:rPr lang="en-IN" sz="1800" b="1" u="none" strike="noStrike" baseline="0" dirty="0" smtClean="0">
                          <a:solidFill>
                            <a:srgbClr val="003300"/>
                          </a:solidFill>
                          <a:effectLst/>
                        </a:rPr>
                        <a:t> Hygiene</a:t>
                      </a:r>
                      <a:endParaRPr lang="en-IN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 dirty="0" smtClean="0">
                          <a:solidFill>
                            <a:srgbClr val="003300"/>
                          </a:solidFill>
                          <a:effectLst/>
                        </a:rPr>
                        <a:t>Construction</a:t>
                      </a:r>
                      <a:r>
                        <a:rPr lang="en-IN" sz="1800" u="none" strike="noStrike" baseline="0" dirty="0" smtClean="0">
                          <a:solidFill>
                            <a:srgbClr val="003300"/>
                          </a:solidFill>
                          <a:effectLst/>
                        </a:rPr>
                        <a:t> of </a:t>
                      </a:r>
                      <a:r>
                        <a:rPr lang="en-IN" sz="1800" u="none" strike="noStrike" dirty="0" smtClean="0">
                          <a:solidFill>
                            <a:srgbClr val="003300"/>
                          </a:solidFill>
                          <a:effectLst/>
                        </a:rPr>
                        <a:t>New washbasin</a:t>
                      </a:r>
                      <a:endParaRPr lang="en-IN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2758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1" u="none" strike="noStrike" dirty="0" smtClean="0">
                          <a:solidFill>
                            <a:srgbClr val="003300"/>
                          </a:solidFill>
                          <a:effectLst/>
                        </a:rPr>
                        <a:t>Water Supply</a:t>
                      </a:r>
                      <a:endParaRPr lang="en-IN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 dirty="0" smtClean="0">
                          <a:solidFill>
                            <a:srgbClr val="003300"/>
                          </a:solidFill>
                          <a:effectLst/>
                        </a:rPr>
                        <a:t>Refitting </a:t>
                      </a:r>
                      <a:r>
                        <a:rPr lang="en-IN" sz="1800" u="none" strike="noStrike" dirty="0">
                          <a:solidFill>
                            <a:srgbClr val="003300"/>
                          </a:solidFill>
                          <a:effectLst/>
                        </a:rPr>
                        <a:t>of leakage water supply </a:t>
                      </a:r>
                      <a:r>
                        <a:rPr lang="en-IN" sz="1800" u="none" strike="noStrike" dirty="0" smtClean="0">
                          <a:solidFill>
                            <a:srgbClr val="003300"/>
                          </a:solidFill>
                          <a:effectLst/>
                        </a:rPr>
                        <a:t>lines, Changing all rusted water supply lines </a:t>
                      </a:r>
                      <a:endParaRPr lang="en-IN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2758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1" u="none" strike="noStrike" dirty="0" smtClean="0">
                          <a:solidFill>
                            <a:srgbClr val="003300"/>
                          </a:solidFill>
                          <a:effectLst/>
                        </a:rPr>
                        <a:t>Water Tank</a:t>
                      </a:r>
                      <a:endParaRPr lang="en-IN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 dirty="0" smtClean="0">
                          <a:solidFill>
                            <a:srgbClr val="003300"/>
                          </a:solidFill>
                          <a:effectLst/>
                        </a:rPr>
                        <a:t>PVC tank</a:t>
                      </a:r>
                      <a:r>
                        <a:rPr lang="en-IN" sz="1800" u="none" strike="noStrike" baseline="0" dirty="0" smtClean="0">
                          <a:solidFill>
                            <a:srgbClr val="003300"/>
                          </a:solidFill>
                          <a:effectLst/>
                        </a:rPr>
                        <a:t> </a:t>
                      </a:r>
                      <a:r>
                        <a:rPr lang="en-IN" sz="1800" u="none" strike="noStrike" dirty="0" smtClean="0">
                          <a:solidFill>
                            <a:srgbClr val="003300"/>
                          </a:solidFill>
                          <a:effectLst/>
                        </a:rPr>
                        <a:t>cleaning</a:t>
                      </a:r>
                      <a:endParaRPr lang="en-IN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644172"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1" u="none" strike="noStrike" dirty="0" smtClean="0">
                          <a:solidFill>
                            <a:srgbClr val="003300"/>
                          </a:solidFill>
                          <a:effectLst/>
                        </a:rPr>
                        <a:t>Others</a:t>
                      </a:r>
                      <a:endParaRPr lang="en-IN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 dirty="0" smtClean="0">
                          <a:solidFill>
                            <a:srgbClr val="003300"/>
                          </a:solidFill>
                          <a:effectLst/>
                        </a:rPr>
                        <a:t>Terrace Water</a:t>
                      </a:r>
                      <a:r>
                        <a:rPr lang="en-IN" sz="1800" u="none" strike="noStrike" baseline="0" dirty="0" smtClean="0">
                          <a:solidFill>
                            <a:srgbClr val="003300"/>
                          </a:solidFill>
                          <a:effectLst/>
                        </a:rPr>
                        <a:t> proofing, </a:t>
                      </a:r>
                      <a:r>
                        <a:rPr lang="en-IN" sz="1800" u="none" strike="noStrike" dirty="0" smtClean="0">
                          <a:solidFill>
                            <a:srgbClr val="003300"/>
                          </a:solidFill>
                          <a:effectLst/>
                        </a:rPr>
                        <a:t>MS grill to balcony, Plastering and required plumbing work</a:t>
                      </a:r>
                      <a:endParaRPr lang="en-IN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631537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G_046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" y="3733800"/>
            <a:ext cx="2900151" cy="2785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566794"/>
            <a:ext cx="2895601" cy="270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8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5562600" cy="1200329"/>
          </a:xfrm>
        </p:spPr>
        <p:txBody>
          <a:bodyPr wrap="square">
            <a:spAutoFit/>
          </a:bodyPr>
          <a:lstStyle/>
          <a:p>
            <a:r>
              <a:rPr lang="en-US" sz="3600" b="1" u="sng" dirty="0" smtClean="0"/>
              <a:t>Impact (Launching of BMW Guideline and IES Material )</a:t>
            </a:r>
            <a:endParaRPr lang="en-US" sz="2000" b="1" dirty="0" smtClean="0"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1600" b="1" dirty="0"/>
              <a:t>Mahatma Gandhi Swachhta Mission - Action </a:t>
            </a:r>
            <a:r>
              <a:rPr lang="en-IN" sz="1600" b="1" dirty="0" smtClean="0"/>
              <a:t>Plan, </a:t>
            </a:r>
            <a:r>
              <a:rPr lang="en-US" sz="1600" b="1" dirty="0" smtClean="0">
                <a:cs typeface="Times New Roman" pitchFamily="18" charset="0"/>
              </a:rPr>
              <a:t>Health </a:t>
            </a:r>
            <a:r>
              <a:rPr lang="en-US" sz="1600" b="1" dirty="0">
                <a:cs typeface="Times New Roman" pitchFamily="18" charset="0"/>
              </a:rPr>
              <a:t>&amp; Family Welfare </a:t>
            </a:r>
            <a:r>
              <a:rPr lang="en-US" sz="1600" b="1" dirty="0" smtClean="0">
                <a:cs typeface="Times New Roman" pitchFamily="18" charset="0"/>
              </a:rPr>
              <a:t>Department- Gujarat</a:t>
            </a:r>
            <a:endParaRPr lang="en-US" sz="1600" b="1" dirty="0">
              <a:cs typeface="Times New Roman" pitchFamily="18" charset="0"/>
            </a:endParaRPr>
          </a:p>
        </p:txBody>
      </p:sp>
      <p:pic>
        <p:nvPicPr>
          <p:cNvPr id="11" name="Picture 10" descr="IMG_0440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66794"/>
            <a:ext cx="3276600" cy="2700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MG_0443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37" y="4267200"/>
            <a:ext cx="3268362" cy="2239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IMG_0667"/>
          <p:cNvPicPr>
            <a:picLocks noGrp="1" noChangeAspect="1"/>
          </p:cNvPicPr>
          <p:nvPr isPhoto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77" y="1566794"/>
            <a:ext cx="2973859" cy="2700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IMG_0549"/>
          <p:cNvPicPr>
            <a:picLocks noGrp="1" noChangeAspect="1"/>
          </p:cNvPicPr>
          <p:nvPr isPhoto="1"/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03" y="4267200"/>
            <a:ext cx="2989996" cy="2252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1387946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8"/>
          <p:cNvSpPr>
            <a:spLocks noGrp="1" noChangeArrowheads="1"/>
          </p:cNvSpPr>
          <p:nvPr>
            <p:ph type="title"/>
          </p:nvPr>
        </p:nvSpPr>
        <p:spPr>
          <a:xfrm>
            <a:off x="1524000" y="373559"/>
            <a:ext cx="5562600" cy="769441"/>
          </a:xfrm>
        </p:spPr>
        <p:txBody>
          <a:bodyPr wrap="square">
            <a:spAutoFit/>
          </a:bodyPr>
          <a:lstStyle/>
          <a:p>
            <a:r>
              <a:rPr lang="en-US" b="1" u="sng" dirty="0" smtClean="0"/>
              <a:t>Conclusion</a:t>
            </a:r>
            <a:endParaRPr lang="en-US" sz="2800" b="1" dirty="0" smtClean="0"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1600" b="1" dirty="0"/>
              <a:t>Mahatma Gandhi Swachhta Mission - Action </a:t>
            </a:r>
            <a:r>
              <a:rPr lang="en-IN" sz="1600" b="1" dirty="0" smtClean="0"/>
              <a:t>Plan, </a:t>
            </a:r>
            <a:r>
              <a:rPr lang="en-US" sz="1600" b="1" dirty="0" smtClean="0">
                <a:cs typeface="Times New Roman" pitchFamily="18" charset="0"/>
              </a:rPr>
              <a:t>Health </a:t>
            </a:r>
            <a:r>
              <a:rPr lang="en-US" sz="1600" b="1" dirty="0">
                <a:cs typeface="Times New Roman" pitchFamily="18" charset="0"/>
              </a:rPr>
              <a:t>&amp; Family Welfare </a:t>
            </a:r>
            <a:r>
              <a:rPr lang="en-US" sz="1600" b="1" dirty="0" smtClean="0">
                <a:cs typeface="Times New Roman" pitchFamily="18" charset="0"/>
              </a:rPr>
              <a:t>Department- Gujarat</a:t>
            </a:r>
            <a:endParaRPr lang="en-US" sz="1600" b="1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447800"/>
            <a:ext cx="883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2060"/>
                </a:solidFill>
              </a:rPr>
              <a:t>V</a:t>
            </a:r>
            <a:r>
              <a:rPr lang="en-GB" sz="2800" b="1" dirty="0" smtClean="0">
                <a:solidFill>
                  <a:srgbClr val="002060"/>
                </a:solidFill>
              </a:rPr>
              <a:t>ery </a:t>
            </a:r>
            <a:r>
              <a:rPr lang="en-GB" sz="2800" b="1" dirty="0">
                <a:solidFill>
                  <a:srgbClr val="002060"/>
                </a:solidFill>
              </a:rPr>
              <a:t>cost-effective </a:t>
            </a:r>
            <a:r>
              <a:rPr lang="en-GB" sz="2800" b="1" dirty="0" smtClean="0">
                <a:solidFill>
                  <a:srgbClr val="002060"/>
                </a:solidFill>
              </a:rPr>
              <a:t>approach: For </a:t>
            </a:r>
            <a:r>
              <a:rPr lang="en-GB" sz="2800" b="1" dirty="0">
                <a:solidFill>
                  <a:srgbClr val="002060"/>
                </a:solidFill>
              </a:rPr>
              <a:t>reducing hospital acquired infection, improving cleanliness </a:t>
            </a:r>
            <a:r>
              <a:rPr lang="en-GB" sz="2800" b="1" dirty="0" smtClean="0">
                <a:solidFill>
                  <a:srgbClr val="002060"/>
                </a:solidFill>
              </a:rPr>
              <a:t>&amp; </a:t>
            </a:r>
            <a:r>
              <a:rPr lang="en-GB" sz="2800" b="1" dirty="0">
                <a:solidFill>
                  <a:srgbClr val="002060"/>
                </a:solidFill>
              </a:rPr>
              <a:t>enhancing patients’ </a:t>
            </a:r>
            <a:r>
              <a:rPr lang="en-GB" sz="2800" b="1" dirty="0" smtClean="0">
                <a:solidFill>
                  <a:srgbClr val="002060"/>
                </a:solidFill>
              </a:rPr>
              <a:t>Experience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Involvement </a:t>
            </a:r>
            <a:r>
              <a:rPr lang="en-GB" sz="2800" b="1" dirty="0">
                <a:solidFill>
                  <a:srgbClr val="002060"/>
                </a:solidFill>
              </a:rPr>
              <a:t>of </a:t>
            </a:r>
            <a:r>
              <a:rPr lang="en-GB" sz="2800" b="1" dirty="0">
                <a:solidFill>
                  <a:srgbClr val="00B050"/>
                </a:solidFill>
              </a:rPr>
              <a:t>‘Jan </a:t>
            </a:r>
            <a:r>
              <a:rPr lang="en-GB" sz="2800" b="1" dirty="0" err="1" smtClean="0">
                <a:solidFill>
                  <a:srgbClr val="00B050"/>
                </a:solidFill>
              </a:rPr>
              <a:t>Pratinidhi</a:t>
            </a:r>
            <a:r>
              <a:rPr lang="en-GB" sz="2800" b="1" dirty="0" smtClean="0">
                <a:solidFill>
                  <a:srgbClr val="00B050"/>
                </a:solidFill>
              </a:rPr>
              <a:t>’ (Community Representatives)</a:t>
            </a:r>
            <a:r>
              <a:rPr lang="en-GB" sz="2800" b="1" dirty="0" smtClean="0">
                <a:solidFill>
                  <a:srgbClr val="002060"/>
                </a:solidFill>
              </a:rPr>
              <a:t>: Increased community </a:t>
            </a:r>
            <a:r>
              <a:rPr lang="en-GB" sz="2800" b="1" dirty="0">
                <a:solidFill>
                  <a:srgbClr val="002060"/>
                </a:solidFill>
              </a:rPr>
              <a:t>ownership </a:t>
            </a:r>
            <a:r>
              <a:rPr lang="en-GB" sz="2800" b="1" dirty="0" smtClean="0">
                <a:solidFill>
                  <a:srgbClr val="002060"/>
                </a:solidFill>
              </a:rPr>
              <a:t>creates </a:t>
            </a:r>
            <a:r>
              <a:rPr lang="en-GB" sz="2800" b="1" dirty="0">
                <a:solidFill>
                  <a:srgbClr val="002060"/>
                </a:solidFill>
              </a:rPr>
              <a:t>positive pressure on the system, RKS &amp; facility I/C to keep the facilities </a:t>
            </a:r>
            <a:r>
              <a:rPr lang="en-GB" sz="2800" b="1" dirty="0" smtClean="0">
                <a:solidFill>
                  <a:srgbClr val="002060"/>
                </a:solidFill>
              </a:rPr>
              <a:t>clean</a:t>
            </a:r>
            <a:endParaRPr lang="en-IN" sz="2800" b="1" dirty="0">
              <a:solidFill>
                <a:srgbClr val="002060"/>
              </a:solidFill>
            </a:endParaRPr>
          </a:p>
          <a:p>
            <a:pPr algn="just"/>
            <a:r>
              <a:rPr lang="en-GB" sz="2800" b="1" u="sng" dirty="0" smtClean="0">
                <a:solidFill>
                  <a:srgbClr val="C00000"/>
                </a:solidFill>
              </a:rPr>
              <a:t>Scalability:</a:t>
            </a:r>
            <a:r>
              <a:rPr lang="en-GB" sz="2400" b="1" dirty="0" smtClean="0">
                <a:solidFill>
                  <a:srgbClr val="C00000"/>
                </a:solidFill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002060"/>
                </a:solidFill>
              </a:rPr>
              <a:t>Roll out of action plan in Three </a:t>
            </a:r>
            <a:r>
              <a:rPr lang="en-GB" sz="2400" b="1" dirty="0">
                <a:solidFill>
                  <a:srgbClr val="002060"/>
                </a:solidFill>
              </a:rPr>
              <a:t>phases - Short </a:t>
            </a:r>
            <a:r>
              <a:rPr lang="en-GB" sz="2400" b="1" dirty="0" smtClean="0">
                <a:solidFill>
                  <a:srgbClr val="002060"/>
                </a:solidFill>
              </a:rPr>
              <a:t>(till </a:t>
            </a:r>
            <a:r>
              <a:rPr lang="en-GB" sz="2400" b="1" dirty="0">
                <a:solidFill>
                  <a:srgbClr val="002060"/>
                </a:solidFill>
              </a:rPr>
              <a:t>December 2014), </a:t>
            </a:r>
            <a:r>
              <a:rPr lang="en-GB" sz="2400" b="1" dirty="0" smtClean="0">
                <a:solidFill>
                  <a:srgbClr val="002060"/>
                </a:solidFill>
              </a:rPr>
              <a:t>Medium(2014-16) &amp; Long term(2014-19)</a:t>
            </a:r>
            <a:endParaRPr lang="en-IN" sz="2400" b="1" dirty="0">
              <a:solidFill>
                <a:srgbClr val="00206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002060"/>
                </a:solidFill>
              </a:rPr>
              <a:t>Online reporting mechanism for tracking the progress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002060"/>
                </a:solidFill>
              </a:rPr>
              <a:t>Adopting </a:t>
            </a:r>
            <a:r>
              <a:rPr lang="en-GB" sz="2400" b="1" dirty="0">
                <a:solidFill>
                  <a:srgbClr val="002060"/>
                </a:solidFill>
              </a:rPr>
              <a:t>of </a:t>
            </a:r>
            <a:r>
              <a:rPr lang="en-GB" sz="2400" b="1" dirty="0" err="1">
                <a:solidFill>
                  <a:srgbClr val="002060"/>
                </a:solidFill>
              </a:rPr>
              <a:t>Kayakalp</a:t>
            </a:r>
            <a:r>
              <a:rPr lang="en-GB" sz="2400" b="1" dirty="0">
                <a:solidFill>
                  <a:srgbClr val="002060"/>
                </a:solidFill>
              </a:rPr>
              <a:t> guidelines </a:t>
            </a:r>
            <a:endParaRPr lang="en-IN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37907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03-05-08%20media%20epidemic%2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58" r="1772" b="-2701"/>
          <a:stretch>
            <a:fillRect/>
          </a:stretch>
        </p:blipFill>
        <p:spPr bwMode="auto">
          <a:xfrm>
            <a:off x="0" y="1600200"/>
            <a:ext cx="9144000" cy="485769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87525" y="304800"/>
            <a:ext cx="54514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  Quality Improvement Programme </a:t>
            </a:r>
          </a:p>
        </p:txBody>
      </p:sp>
      <p:sp>
        <p:nvSpPr>
          <p:cNvPr id="34819" name="Title 4"/>
          <p:cNvSpPr>
            <a:spLocks noGrp="1"/>
          </p:cNvSpPr>
          <p:nvPr>
            <p:ph type="ctrTitle"/>
          </p:nvPr>
        </p:nvSpPr>
        <p:spPr>
          <a:xfrm>
            <a:off x="76200" y="3048000"/>
            <a:ext cx="8915400" cy="1524000"/>
          </a:xfrm>
          <a:noFill/>
        </p:spPr>
        <p:txBody>
          <a:bodyPr/>
          <a:lstStyle/>
          <a:p>
            <a:r>
              <a:rPr lang="en-US" sz="13800" b="1" dirty="0" smtClean="0">
                <a:solidFill>
                  <a:srgbClr val="002060"/>
                </a:solidFill>
              </a:rPr>
              <a:t>Thanks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1600" b="1" dirty="0"/>
              <a:t>Mahatma Gandhi Swachhta Mission - Action </a:t>
            </a:r>
            <a:r>
              <a:rPr lang="en-IN" sz="1600" b="1" dirty="0" smtClean="0"/>
              <a:t>Plan, </a:t>
            </a:r>
            <a:r>
              <a:rPr lang="en-US" sz="1600" b="1" dirty="0" smtClean="0">
                <a:cs typeface="Times New Roman" pitchFamily="18" charset="0"/>
              </a:rPr>
              <a:t>Health </a:t>
            </a:r>
            <a:r>
              <a:rPr lang="en-US" sz="1600" b="1" dirty="0">
                <a:cs typeface="Times New Roman" pitchFamily="18" charset="0"/>
              </a:rPr>
              <a:t>&amp; Family Welfare </a:t>
            </a:r>
            <a:r>
              <a:rPr lang="en-US" sz="1600" b="1" dirty="0" smtClean="0">
                <a:cs typeface="Times New Roman" pitchFamily="18" charset="0"/>
              </a:rPr>
              <a:t>Department- Gujarat</a:t>
            </a:r>
            <a:endParaRPr lang="en-US" sz="16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8"/>
          <p:cNvSpPr>
            <a:spLocks noGrp="1" noChangeArrowheads="1"/>
          </p:cNvSpPr>
          <p:nvPr>
            <p:ph type="title"/>
          </p:nvPr>
        </p:nvSpPr>
        <p:spPr>
          <a:xfrm>
            <a:off x="1524000" y="280483"/>
            <a:ext cx="5562600" cy="1107996"/>
          </a:xfrm>
        </p:spPr>
        <p:txBody>
          <a:bodyPr wrap="square">
            <a:spAutoFit/>
          </a:bodyPr>
          <a:lstStyle/>
          <a:p>
            <a:r>
              <a:rPr lang="en-US" sz="6600" b="1" dirty="0" smtClean="0">
                <a:latin typeface="Garamond" pitchFamily="18" charset="0"/>
              </a:rPr>
              <a:t>Introduction</a:t>
            </a:r>
            <a:endParaRPr lang="en-US" b="1" dirty="0" smtClean="0"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1600" b="1" dirty="0"/>
              <a:t>Mahatma Gandhi Swachhta Mission - Action </a:t>
            </a:r>
            <a:r>
              <a:rPr lang="en-IN" sz="1600" b="1" dirty="0" smtClean="0"/>
              <a:t>Plan, </a:t>
            </a:r>
            <a:r>
              <a:rPr lang="en-US" sz="1600" b="1" dirty="0" smtClean="0">
                <a:cs typeface="Times New Roman" pitchFamily="18" charset="0"/>
              </a:rPr>
              <a:t>Health </a:t>
            </a:r>
            <a:r>
              <a:rPr lang="en-US" sz="1600" b="1" dirty="0">
                <a:cs typeface="Times New Roman" pitchFamily="18" charset="0"/>
              </a:rPr>
              <a:t>&amp; Family Welfare </a:t>
            </a:r>
            <a:r>
              <a:rPr lang="en-US" sz="1600" b="1" dirty="0" smtClean="0">
                <a:cs typeface="Times New Roman" pitchFamily="18" charset="0"/>
              </a:rPr>
              <a:t>Department- Gujarat</a:t>
            </a:r>
            <a:endParaRPr lang="en-US" sz="1600" b="1" dirty="0"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549985"/>
              </p:ext>
            </p:extLst>
          </p:nvPr>
        </p:nvGraphicFramePr>
        <p:xfrm>
          <a:off x="76200" y="1600199"/>
          <a:ext cx="8991600" cy="4910971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550276"/>
                <a:gridCol w="7441324"/>
              </a:tblGrid>
              <a:tr h="3086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3300"/>
                          </a:solidFill>
                          <a:effectLst/>
                        </a:rPr>
                        <a:t>Type</a:t>
                      </a:r>
                      <a:endParaRPr lang="en-IN" sz="1600" b="1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3300"/>
                          </a:solidFill>
                          <a:effectLst/>
                        </a:rPr>
                        <a:t>Programme </a:t>
                      </a:r>
                      <a:endParaRPr lang="en-IN" sz="1600" b="1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6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3300"/>
                          </a:solidFill>
                          <a:effectLst/>
                        </a:rPr>
                        <a:t>Phase</a:t>
                      </a:r>
                      <a:endParaRPr lang="en-IN" sz="1600" b="1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3300"/>
                          </a:solidFill>
                          <a:effectLst/>
                        </a:rPr>
                        <a:t>Emerging</a:t>
                      </a:r>
                      <a:endParaRPr lang="en-IN" sz="1600" b="1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40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3300"/>
                          </a:solidFill>
                          <a:effectLst/>
                        </a:rPr>
                        <a:t>Since </a:t>
                      </a:r>
                      <a:r>
                        <a:rPr lang="en-GB" sz="1800" dirty="0">
                          <a:solidFill>
                            <a:srgbClr val="003300"/>
                          </a:solidFill>
                          <a:effectLst/>
                        </a:rPr>
                        <a:t>when</a:t>
                      </a:r>
                      <a:endParaRPr lang="en-IN" sz="1600" b="1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3300"/>
                          </a:solidFill>
                          <a:effectLst/>
                        </a:rPr>
                        <a:t>6</a:t>
                      </a:r>
                      <a:r>
                        <a:rPr lang="en-GB" sz="1800" baseline="30000" dirty="0">
                          <a:solidFill>
                            <a:srgbClr val="003300"/>
                          </a:solidFill>
                          <a:effectLst/>
                        </a:rPr>
                        <a:t>th</a:t>
                      </a:r>
                      <a:r>
                        <a:rPr lang="en-GB" sz="1800" dirty="0">
                          <a:solidFill>
                            <a:srgbClr val="003300"/>
                          </a:solidFill>
                          <a:effectLst/>
                        </a:rPr>
                        <a:t> December 2014</a:t>
                      </a:r>
                      <a:endParaRPr lang="en-IN" sz="1600" b="1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923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3300"/>
                          </a:solidFill>
                          <a:effectLst/>
                        </a:rPr>
                        <a:t>Coverage / Geography</a:t>
                      </a:r>
                      <a:endParaRPr lang="en-IN" sz="1600" b="1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3300"/>
                          </a:solidFill>
                          <a:effectLst/>
                        </a:rPr>
                        <a:t>All Public Health facilities (e.g. SCs, PHCs</a:t>
                      </a:r>
                      <a:r>
                        <a:rPr lang="en-GB" sz="1800" dirty="0">
                          <a:solidFill>
                            <a:srgbClr val="003300"/>
                          </a:solidFill>
                          <a:effectLst/>
                        </a:rPr>
                        <a:t>, </a:t>
                      </a:r>
                      <a:r>
                        <a:rPr lang="en-GB" sz="1800" dirty="0" smtClean="0">
                          <a:solidFill>
                            <a:srgbClr val="003300"/>
                          </a:solidFill>
                          <a:effectLst/>
                        </a:rPr>
                        <a:t>CHCs</a:t>
                      </a:r>
                      <a:r>
                        <a:rPr lang="en-GB" sz="1800" dirty="0">
                          <a:solidFill>
                            <a:srgbClr val="003300"/>
                          </a:solidFill>
                          <a:effectLst/>
                        </a:rPr>
                        <a:t>, </a:t>
                      </a:r>
                      <a:r>
                        <a:rPr lang="en-GB" sz="1800" dirty="0" smtClean="0">
                          <a:solidFill>
                            <a:srgbClr val="003300"/>
                          </a:solidFill>
                          <a:effectLst/>
                        </a:rPr>
                        <a:t>SDHs</a:t>
                      </a:r>
                      <a:r>
                        <a:rPr lang="en-GB" sz="1800" dirty="0">
                          <a:solidFill>
                            <a:srgbClr val="003300"/>
                          </a:solidFill>
                          <a:effectLst/>
                        </a:rPr>
                        <a:t>, </a:t>
                      </a:r>
                      <a:r>
                        <a:rPr lang="en-GB" sz="1800" dirty="0" smtClean="0">
                          <a:solidFill>
                            <a:srgbClr val="003300"/>
                          </a:solidFill>
                          <a:effectLst/>
                        </a:rPr>
                        <a:t>DHs, Medical College hospitals, Super Speciality Hospitals, ESIS Hospitals, ESIS Dispensary, UHCs, Dist. TB Hospitals, Mental Hospitals, Dental Hospitals and Municipal Corporation Hospitals etc.)</a:t>
                      </a:r>
                      <a:endParaRPr lang="en-IN" sz="1600" b="1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6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3300"/>
                          </a:solidFill>
                          <a:effectLst/>
                        </a:rPr>
                        <a:t>Rural / Urban</a:t>
                      </a:r>
                      <a:endParaRPr lang="en-IN" sz="1600" b="1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3300"/>
                          </a:solidFill>
                          <a:effectLst/>
                        </a:rPr>
                        <a:t>Both Rural and Urban</a:t>
                      </a:r>
                      <a:endParaRPr lang="en-IN" sz="1600" b="1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40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3300"/>
                          </a:solidFill>
                          <a:effectLst/>
                        </a:rPr>
                        <a:t>Pop. Covered</a:t>
                      </a:r>
                      <a:endParaRPr lang="en-IN" sz="1600" b="1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 smtClean="0">
                          <a:solidFill>
                            <a:srgbClr val="003300"/>
                          </a:solidFill>
                          <a:effectLst/>
                        </a:rPr>
                        <a:t>Approx. 6 </a:t>
                      </a:r>
                      <a:r>
                        <a:rPr lang="en-GB" sz="1800" baseline="0" dirty="0" err="1" smtClean="0">
                          <a:solidFill>
                            <a:srgbClr val="003300"/>
                          </a:solidFill>
                          <a:effectLst/>
                        </a:rPr>
                        <a:t>Crores</a:t>
                      </a:r>
                      <a:r>
                        <a:rPr lang="en-GB" sz="1800" baseline="0" dirty="0" smtClean="0">
                          <a:solidFill>
                            <a:srgbClr val="003300"/>
                          </a:solidFill>
                          <a:effectLst/>
                        </a:rPr>
                        <a:t> </a:t>
                      </a:r>
                      <a:r>
                        <a:rPr lang="en-GB" sz="1800" dirty="0" smtClean="0">
                          <a:solidFill>
                            <a:srgbClr val="003300"/>
                          </a:solidFill>
                          <a:effectLst/>
                        </a:rPr>
                        <a:t> (Total Gujarat Population)</a:t>
                      </a:r>
                      <a:endParaRPr lang="en-IN" sz="1600" b="1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6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3300"/>
                          </a:solidFill>
                          <a:effectLst/>
                        </a:rPr>
                        <a:t>Sector</a:t>
                      </a:r>
                      <a:endParaRPr lang="en-IN" sz="1600" b="1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3300"/>
                          </a:solidFill>
                          <a:effectLst/>
                        </a:rPr>
                        <a:t>Public </a:t>
                      </a:r>
                      <a:r>
                        <a:rPr lang="en-GB" sz="1800" dirty="0" smtClean="0">
                          <a:solidFill>
                            <a:srgbClr val="003300"/>
                          </a:solidFill>
                          <a:effectLst/>
                        </a:rPr>
                        <a:t>/ NGO </a:t>
                      </a:r>
                      <a:r>
                        <a:rPr lang="en-GB" sz="1800" dirty="0">
                          <a:solidFill>
                            <a:srgbClr val="003300"/>
                          </a:solidFill>
                          <a:effectLst/>
                        </a:rPr>
                        <a:t>(UNICEF-WASH)</a:t>
                      </a:r>
                      <a:endParaRPr lang="en-IN" sz="1600" b="1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6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3300"/>
                          </a:solidFill>
                          <a:effectLst/>
                        </a:rPr>
                        <a:t>Evaluation</a:t>
                      </a:r>
                      <a:endParaRPr lang="en-IN" sz="1600" b="1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3300"/>
                          </a:solidFill>
                          <a:effectLst/>
                        </a:rPr>
                        <a:t>In-House </a:t>
                      </a:r>
                      <a:endParaRPr lang="en-IN" sz="1600" b="1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65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3300"/>
                          </a:solidFill>
                          <a:effectLst/>
                        </a:rPr>
                        <a:t>Cost</a:t>
                      </a:r>
                      <a:endParaRPr lang="en-IN" sz="1600" b="1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3300"/>
                          </a:solidFill>
                          <a:effectLst/>
                        </a:rPr>
                        <a:t>Approx. </a:t>
                      </a:r>
                      <a:r>
                        <a:rPr lang="en-GB" sz="1800" dirty="0" err="1" smtClean="0">
                          <a:solidFill>
                            <a:srgbClr val="003300"/>
                          </a:solidFill>
                          <a:effectLst/>
                        </a:rPr>
                        <a:t>Rs</a:t>
                      </a:r>
                      <a:r>
                        <a:rPr lang="en-GB" sz="1800" dirty="0">
                          <a:solidFill>
                            <a:srgbClr val="003300"/>
                          </a:solidFill>
                          <a:effectLst/>
                        </a:rPr>
                        <a:t>. </a:t>
                      </a:r>
                      <a:r>
                        <a:rPr lang="en-GB" sz="1800" dirty="0" smtClean="0">
                          <a:solidFill>
                            <a:srgbClr val="003300"/>
                          </a:solidFill>
                          <a:effectLst/>
                        </a:rPr>
                        <a:t>20 lakh (State &amp; District level Launching of Programme,</a:t>
                      </a:r>
                      <a:r>
                        <a:rPr lang="en-GB" sz="1800" baseline="0" dirty="0" smtClean="0">
                          <a:solidFill>
                            <a:srgbClr val="003300"/>
                          </a:solidFill>
                          <a:effectLst/>
                        </a:rPr>
                        <a:t> Printing of Guideline </a:t>
                      </a:r>
                      <a:r>
                        <a:rPr lang="en-GB" sz="1800" baseline="0" dirty="0" err="1" smtClean="0">
                          <a:solidFill>
                            <a:srgbClr val="003300"/>
                          </a:solidFill>
                          <a:effectLst/>
                        </a:rPr>
                        <a:t>etc</a:t>
                      </a:r>
                      <a:r>
                        <a:rPr lang="en-GB" sz="1800" baseline="0" dirty="0" smtClean="0">
                          <a:solidFill>
                            <a:srgbClr val="003300"/>
                          </a:solidFill>
                          <a:effectLst/>
                        </a:rPr>
                        <a:t>)</a:t>
                      </a:r>
                      <a:endParaRPr lang="en-IN" sz="1600" b="1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65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3300"/>
                          </a:solidFill>
                          <a:effectLst/>
                        </a:rPr>
                        <a:t>Website</a:t>
                      </a:r>
                      <a:endParaRPr lang="en-IN" sz="1600" b="1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u="none" strike="noStrike" dirty="0">
                          <a:solidFill>
                            <a:srgbClr val="003300"/>
                          </a:solidFill>
                          <a:effectLst/>
                          <a:hlinkClick r:id="rId2"/>
                        </a:rPr>
                        <a:t>https://www.facebook.com/pages/Swachata-Mission/387206758105232?ref=br_tf </a:t>
                      </a:r>
                      <a:endParaRPr lang="en-IN" sz="1600" b="1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8"/>
          <p:cNvSpPr>
            <a:spLocks noGrp="1" noChangeArrowheads="1"/>
          </p:cNvSpPr>
          <p:nvPr>
            <p:ph type="title"/>
          </p:nvPr>
        </p:nvSpPr>
        <p:spPr>
          <a:xfrm>
            <a:off x="1524000" y="279737"/>
            <a:ext cx="5562600" cy="1015663"/>
          </a:xfrm>
        </p:spPr>
        <p:txBody>
          <a:bodyPr wrap="square">
            <a:spAutoFit/>
          </a:bodyPr>
          <a:lstStyle/>
          <a:p>
            <a:r>
              <a:rPr lang="en-GB" sz="6000" b="1" dirty="0"/>
              <a:t>Objectives </a:t>
            </a:r>
            <a:endParaRPr lang="en-US" sz="4000" b="1" dirty="0" smtClean="0">
              <a:latin typeface="Garamond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724400"/>
          </a:xfrm>
        </p:spPr>
        <p:txBody>
          <a:bodyPr>
            <a:noAutofit/>
          </a:bodyPr>
          <a:lstStyle/>
          <a:p>
            <a:pPr marL="228600" lvl="2" algn="just"/>
            <a:r>
              <a:rPr lang="en-GB" sz="3200" b="1" dirty="0">
                <a:solidFill>
                  <a:srgbClr val="002060"/>
                </a:solidFill>
              </a:rPr>
              <a:t>To enable the hospital management to address various aspects of cleanliness, hygiene and infection control practices, </a:t>
            </a:r>
            <a:endParaRPr lang="en-IN" sz="3200" b="1" dirty="0">
              <a:solidFill>
                <a:srgbClr val="002060"/>
              </a:solidFill>
            </a:endParaRPr>
          </a:p>
          <a:p>
            <a:pPr marL="228600" lvl="2" algn="just"/>
            <a:r>
              <a:rPr lang="en-GB" sz="3200" b="1" dirty="0">
                <a:solidFill>
                  <a:srgbClr val="002060"/>
                </a:solidFill>
              </a:rPr>
              <a:t>To train the staff and users regarding hospital cleanliness and infection control practices, </a:t>
            </a:r>
            <a:endParaRPr lang="en-IN" sz="3200" b="1" dirty="0">
              <a:solidFill>
                <a:srgbClr val="002060"/>
              </a:solidFill>
            </a:endParaRPr>
          </a:p>
          <a:p>
            <a:pPr marL="228600" lvl="2" algn="just"/>
            <a:r>
              <a:rPr lang="en-GB" sz="3200" b="1" dirty="0">
                <a:solidFill>
                  <a:srgbClr val="002060"/>
                </a:solidFill>
              </a:rPr>
              <a:t>To promote assessment and peer review of ‘</a:t>
            </a:r>
            <a:r>
              <a:rPr lang="en-GB" sz="3200" b="1" dirty="0" err="1" smtClean="0">
                <a:solidFill>
                  <a:srgbClr val="002060"/>
                </a:solidFill>
              </a:rPr>
              <a:t>Swachhata</a:t>
            </a:r>
            <a:r>
              <a:rPr lang="en-GB" sz="3200" b="1" dirty="0">
                <a:solidFill>
                  <a:srgbClr val="002060"/>
                </a:solidFill>
              </a:rPr>
              <a:t>’ at Public Health Facilities </a:t>
            </a:r>
            <a:endParaRPr lang="en-IN" sz="3200" b="1" dirty="0">
              <a:solidFill>
                <a:srgbClr val="002060"/>
              </a:solidFill>
            </a:endParaRPr>
          </a:p>
          <a:p>
            <a:pPr algn="just"/>
            <a:r>
              <a:rPr lang="en-GB" b="1" dirty="0">
                <a:solidFill>
                  <a:srgbClr val="002060"/>
                </a:solidFill>
              </a:rPr>
              <a:t>To sustain improved cleanliness practices at health facilities.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1600" b="1" dirty="0"/>
              <a:t>Mahatma Gandhi Swachhta Mission - Action </a:t>
            </a:r>
            <a:r>
              <a:rPr lang="en-IN" sz="1600" b="1" dirty="0" smtClean="0"/>
              <a:t>Plan, </a:t>
            </a:r>
            <a:r>
              <a:rPr lang="en-US" sz="1600" b="1" dirty="0" smtClean="0">
                <a:cs typeface="Times New Roman" pitchFamily="18" charset="0"/>
              </a:rPr>
              <a:t>Health </a:t>
            </a:r>
            <a:r>
              <a:rPr lang="en-US" sz="1600" b="1" dirty="0">
                <a:cs typeface="Times New Roman" pitchFamily="18" charset="0"/>
              </a:rPr>
              <a:t>&amp; Family Welfare </a:t>
            </a:r>
            <a:r>
              <a:rPr lang="en-US" sz="1600" b="1" dirty="0" smtClean="0">
                <a:cs typeface="Times New Roman" pitchFamily="18" charset="0"/>
              </a:rPr>
              <a:t>Department- Gujarat</a:t>
            </a:r>
            <a:endParaRPr lang="en-US" sz="16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187622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8"/>
          <p:cNvSpPr>
            <a:spLocks noGrp="1" noChangeArrowheads="1"/>
          </p:cNvSpPr>
          <p:nvPr>
            <p:ph type="title"/>
          </p:nvPr>
        </p:nvSpPr>
        <p:spPr>
          <a:xfrm>
            <a:off x="1524000" y="373559"/>
            <a:ext cx="5562600" cy="769441"/>
          </a:xfrm>
        </p:spPr>
        <p:txBody>
          <a:bodyPr wrap="square">
            <a:spAutoFit/>
          </a:bodyPr>
          <a:lstStyle/>
          <a:p>
            <a:r>
              <a:rPr lang="en-US" b="1" u="sng" dirty="0"/>
              <a:t>Broad Strategy</a:t>
            </a:r>
            <a:endParaRPr lang="en-US" sz="2800" b="1" dirty="0" smtClean="0"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1600" b="1" dirty="0"/>
              <a:t>Mahatma Gandhi Swachhta Mission - Action </a:t>
            </a:r>
            <a:r>
              <a:rPr lang="en-IN" sz="1600" b="1" dirty="0" smtClean="0"/>
              <a:t>Plan, </a:t>
            </a:r>
            <a:r>
              <a:rPr lang="en-US" sz="1600" b="1" dirty="0" smtClean="0">
                <a:cs typeface="Times New Roman" pitchFamily="18" charset="0"/>
              </a:rPr>
              <a:t>Health </a:t>
            </a:r>
            <a:r>
              <a:rPr lang="en-US" sz="1600" b="1" dirty="0">
                <a:cs typeface="Times New Roman" pitchFamily="18" charset="0"/>
              </a:rPr>
              <a:t>&amp; Family Welfare </a:t>
            </a:r>
            <a:r>
              <a:rPr lang="en-US" sz="1600" b="1" dirty="0" smtClean="0">
                <a:cs typeface="Times New Roman" pitchFamily="18" charset="0"/>
              </a:rPr>
              <a:t>Department- Gujarat</a:t>
            </a:r>
            <a:endParaRPr lang="en-US" sz="1600" b="1" dirty="0"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" y="1630263"/>
            <a:ext cx="8915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Certification 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&amp; </a:t>
            </a:r>
            <a:r>
              <a:rPr lang="en-US" sz="2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periodic 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renewal of facilities </a:t>
            </a:r>
            <a:r>
              <a:rPr lang="en-US" sz="2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as per 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BMW Rules</a:t>
            </a:r>
            <a:endParaRPr lang="en-IN" sz="2200" b="1" dirty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"/>
            </a:pPr>
            <a:r>
              <a:rPr lang="en-US" sz="2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Strengthened Capacity Building of health care 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workers </a:t>
            </a:r>
            <a:r>
              <a:rPr lang="en-US" sz="2000" b="1" dirty="0" smtClean="0">
                <a:solidFill>
                  <a:srgbClr val="00B05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(</a:t>
            </a:r>
            <a:r>
              <a:rPr lang="en-IN" sz="2000" b="1" dirty="0">
                <a:solidFill>
                  <a:srgbClr val="00B050"/>
                </a:solidFill>
              </a:rPr>
              <a:t>A</a:t>
            </a:r>
            <a:r>
              <a:rPr lang="en-IN" sz="2000" b="1" dirty="0" smtClean="0">
                <a:solidFill>
                  <a:srgbClr val="00B050"/>
                </a:solidFill>
              </a:rPr>
              <a:t>pprox</a:t>
            </a:r>
            <a:r>
              <a:rPr lang="en-IN" sz="2000" b="1" dirty="0">
                <a:solidFill>
                  <a:srgbClr val="00B050"/>
                </a:solidFill>
              </a:rPr>
              <a:t>. 2000 health functionaries </a:t>
            </a:r>
            <a:r>
              <a:rPr lang="en-IN" sz="2000" b="1" dirty="0" smtClean="0">
                <a:solidFill>
                  <a:srgbClr val="00B050"/>
                </a:solidFill>
              </a:rPr>
              <a:t>trained so far with technical support of UNICEF)</a:t>
            </a:r>
            <a:endParaRPr lang="en-IN" sz="2200" b="1" dirty="0">
              <a:solidFill>
                <a:srgbClr val="00B050"/>
              </a:solidFill>
              <a:latin typeface="+mj-lt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2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Solid </a:t>
            </a:r>
            <a:r>
              <a:rPr lang="en-US" sz="2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waste management 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&amp; creation </a:t>
            </a:r>
            <a:r>
              <a:rPr lang="en-US" sz="2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of composting pit facility 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up </a:t>
            </a:r>
            <a:r>
              <a:rPr lang="en-US" sz="2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to 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PHC</a:t>
            </a:r>
            <a:endParaRPr lang="en-IN" sz="2200" b="1" dirty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Provision of  toilets facilities &amp; proper drainage 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system.</a:t>
            </a:r>
          </a:p>
          <a:p>
            <a:pPr marL="342900" indent="-342900" algn="just">
              <a:buFont typeface="Wingdings" panose="05000000000000000000" pitchFamily="2" charset="2"/>
              <a:buChar char=""/>
            </a:pPr>
            <a:r>
              <a:rPr lang="en-US" sz="22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Provision </a:t>
            </a:r>
            <a:r>
              <a:rPr lang="en-US" sz="2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of safe drinking water 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facility </a:t>
            </a:r>
            <a:r>
              <a:rPr lang="en-US" sz="2200" b="1" dirty="0" smtClean="0">
                <a:solidFill>
                  <a:srgbClr val="00B05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(</a:t>
            </a:r>
            <a:r>
              <a:rPr lang="en-US" sz="2000" b="1" dirty="0" smtClean="0">
                <a:solidFill>
                  <a:srgbClr val="00B050"/>
                </a:solidFill>
              </a:rPr>
              <a:t>Piloting </a:t>
            </a:r>
            <a:r>
              <a:rPr lang="en-US" sz="2000" b="1" dirty="0">
                <a:solidFill>
                  <a:srgbClr val="00B050"/>
                </a:solidFill>
              </a:rPr>
              <a:t>for Bacteriological water quality testing in health centers </a:t>
            </a:r>
            <a:r>
              <a:rPr lang="en-US" sz="2000" b="1" dirty="0" smtClean="0">
                <a:solidFill>
                  <a:srgbClr val="00B050"/>
                </a:solidFill>
              </a:rPr>
              <a:t>in </a:t>
            </a:r>
            <a:r>
              <a:rPr lang="en-US" sz="2000" b="1" dirty="0">
                <a:solidFill>
                  <a:srgbClr val="00B050"/>
                </a:solidFill>
              </a:rPr>
              <a:t>partnership with </a:t>
            </a:r>
            <a:r>
              <a:rPr lang="en-US" sz="2000" b="1" dirty="0" smtClean="0">
                <a:solidFill>
                  <a:srgbClr val="00B050"/>
                </a:solidFill>
              </a:rPr>
              <a:t>UNICEF &amp; WASMO)</a:t>
            </a:r>
            <a:endParaRPr lang="en-IN" sz="2200" b="1" dirty="0">
              <a:solidFill>
                <a:srgbClr val="00B050"/>
              </a:solidFill>
              <a:latin typeface="+mj-lt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Residual chlorine monitoring at community level. </a:t>
            </a:r>
            <a:endParaRPr lang="en-IN" sz="2200" b="1" dirty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Regular condemnation of out of order 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equipment </a:t>
            </a:r>
            <a:r>
              <a:rPr lang="en-US" sz="2200" b="1" dirty="0" smtClean="0">
                <a:solidFill>
                  <a:srgbClr val="00B05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(Approx. 5 </a:t>
            </a:r>
            <a:r>
              <a:rPr lang="en-US" sz="2200" b="1" dirty="0" err="1" smtClean="0">
                <a:solidFill>
                  <a:srgbClr val="00B05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Crore</a:t>
            </a:r>
            <a:r>
              <a:rPr lang="en-US" sz="2200" b="1" dirty="0" smtClean="0">
                <a:solidFill>
                  <a:srgbClr val="00B05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 INR generated)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2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Coverage </a:t>
            </a:r>
            <a:r>
              <a:rPr lang="en-US" sz="2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under Annual Maintenance Contract/Calibration </a:t>
            </a:r>
            <a:endParaRPr lang="en-US" sz="2200" b="1" dirty="0" smtClean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2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Internal </a:t>
            </a:r>
            <a:r>
              <a:rPr lang="en-US" sz="2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&amp; External Monitoring system (by PRI) with standards 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Checklist &amp; WASH Gap Assessment in HPDs in partnership with UNICEF.</a:t>
            </a:r>
            <a:endParaRPr lang="en-IN" sz="2200" b="1" dirty="0" smtClean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2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Appreciation </a:t>
            </a:r>
            <a:r>
              <a:rPr lang="en-US" sz="2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&amp; Award 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distribution</a:t>
            </a:r>
            <a:endParaRPr lang="en-US" sz="2150" b="1" dirty="0" smtClean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52684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8"/>
          <p:cNvSpPr>
            <a:spLocks noGrp="1" noChangeArrowheads="1"/>
          </p:cNvSpPr>
          <p:nvPr>
            <p:ph type="title"/>
          </p:nvPr>
        </p:nvSpPr>
        <p:spPr>
          <a:xfrm>
            <a:off x="1524000" y="373559"/>
            <a:ext cx="5562600" cy="769441"/>
          </a:xfrm>
        </p:spPr>
        <p:txBody>
          <a:bodyPr wrap="square">
            <a:spAutoFit/>
          </a:bodyPr>
          <a:lstStyle/>
          <a:p>
            <a:r>
              <a:rPr lang="en-US" b="1" u="sng" dirty="0" smtClean="0"/>
              <a:t>Implementation</a:t>
            </a:r>
            <a:endParaRPr lang="en-US" sz="2800" b="1" dirty="0" smtClean="0"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1600" b="1" dirty="0"/>
              <a:t>Mahatma Gandhi Swachhta Mission - Action </a:t>
            </a:r>
            <a:r>
              <a:rPr lang="en-IN" sz="1600" b="1" dirty="0" smtClean="0"/>
              <a:t>Plan, </a:t>
            </a:r>
            <a:r>
              <a:rPr lang="en-US" sz="1600" b="1" dirty="0" smtClean="0">
                <a:cs typeface="Times New Roman" pitchFamily="18" charset="0"/>
              </a:rPr>
              <a:t>Health </a:t>
            </a:r>
            <a:r>
              <a:rPr lang="en-US" sz="1600" b="1" dirty="0">
                <a:cs typeface="Times New Roman" pitchFamily="18" charset="0"/>
              </a:rPr>
              <a:t>&amp; Family Welfare </a:t>
            </a:r>
            <a:r>
              <a:rPr lang="en-US" sz="1600" b="1" dirty="0" smtClean="0">
                <a:cs typeface="Times New Roman" pitchFamily="18" charset="0"/>
              </a:rPr>
              <a:t>Department- Gujarat</a:t>
            </a:r>
            <a:endParaRPr lang="en-US" sz="1600" b="1" dirty="0"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0" y="5257800"/>
            <a:ext cx="420243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Launch of state wide campaign of </a:t>
            </a:r>
            <a:r>
              <a:rPr lang="en-US" b="1" dirty="0" err="1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swachata</a:t>
            </a:r>
            <a:r>
              <a:rPr lang="en-US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mission by Chief Minister of Gujarat on 6</a:t>
            </a:r>
            <a:r>
              <a:rPr lang="en-US" b="1" baseline="30000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th</a:t>
            </a:r>
            <a:r>
              <a:rPr lang="en-US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December, </a:t>
            </a:r>
            <a:r>
              <a:rPr lang="en-US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2014 at Civil Hospital - Ahmedabad</a:t>
            </a:r>
            <a:endParaRPr lang="en-IN" dirty="0">
              <a:solidFill>
                <a:srgbClr val="00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pic>
        <p:nvPicPr>
          <p:cNvPr id="2050" name="Picture 2" descr="3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62524"/>
            <a:ext cx="4202430" cy="360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Untitled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5"/>
          <a:stretch/>
        </p:blipFill>
        <p:spPr bwMode="auto">
          <a:xfrm>
            <a:off x="247650" y="1587200"/>
            <a:ext cx="2266950" cy="27402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2410" y="4419600"/>
            <a:ext cx="2282190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Various office orders issued by </a:t>
            </a:r>
            <a:r>
              <a:rPr lang="en-US" b="1" dirty="0" err="1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Commissionerate</a:t>
            </a:r>
            <a:r>
              <a:rPr lang="en-US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of Health for activities to implement action plan of </a:t>
            </a:r>
            <a:r>
              <a:rPr lang="en-US" b="1" dirty="0" err="1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swachata</a:t>
            </a:r>
            <a:r>
              <a:rPr lang="en-US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mission</a:t>
            </a:r>
            <a:endParaRPr lang="en-IN" dirty="0">
              <a:solidFill>
                <a:srgbClr val="00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110" y="1499100"/>
            <a:ext cx="2153005" cy="28283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006589" y="4401730"/>
            <a:ext cx="2122525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State Specific Guidelines of </a:t>
            </a:r>
            <a:r>
              <a:rPr lang="en-US" b="1" dirty="0" err="1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Swachata</a:t>
            </a:r>
            <a:r>
              <a:rPr lang="en-US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Mission in Public Health Facilities and area wise monitoring checklist</a:t>
            </a:r>
            <a:endParaRPr lang="en-IN" dirty="0">
              <a:solidFill>
                <a:srgbClr val="00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719802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6019800" cy="49192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58"/>
          <p:cNvSpPr>
            <a:spLocks noGrp="1" noChangeArrowheads="1"/>
          </p:cNvSpPr>
          <p:nvPr>
            <p:ph type="title"/>
          </p:nvPr>
        </p:nvSpPr>
        <p:spPr>
          <a:xfrm>
            <a:off x="1524000" y="247471"/>
            <a:ext cx="5562600" cy="1200329"/>
          </a:xfrm>
        </p:spPr>
        <p:txBody>
          <a:bodyPr wrap="square">
            <a:spAutoFit/>
          </a:bodyPr>
          <a:lstStyle/>
          <a:p>
            <a:r>
              <a:rPr lang="en-US" sz="3600" b="1" u="sng" dirty="0" smtClean="0"/>
              <a:t>Social Audit &amp; Free Online Reporting System</a:t>
            </a:r>
            <a:endParaRPr lang="en-US" sz="2000" b="1" dirty="0" smtClean="0"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1600" b="1" dirty="0"/>
              <a:t>Mahatma Gandhi Swachhta Mission - Action </a:t>
            </a:r>
            <a:r>
              <a:rPr lang="en-IN" sz="1600" b="1" dirty="0" smtClean="0"/>
              <a:t>Plan, </a:t>
            </a:r>
            <a:r>
              <a:rPr lang="en-US" sz="1600" b="1" dirty="0" smtClean="0">
                <a:cs typeface="Times New Roman" pitchFamily="18" charset="0"/>
              </a:rPr>
              <a:t>Health </a:t>
            </a:r>
            <a:r>
              <a:rPr lang="en-US" sz="1600" b="1" dirty="0">
                <a:cs typeface="Times New Roman" pitchFamily="18" charset="0"/>
              </a:rPr>
              <a:t>&amp; Family Welfare </a:t>
            </a:r>
            <a:r>
              <a:rPr lang="en-US" sz="1600" b="1" dirty="0" smtClean="0">
                <a:cs typeface="Times New Roman" pitchFamily="18" charset="0"/>
              </a:rPr>
              <a:t>Department- Gujarat</a:t>
            </a:r>
            <a:endParaRPr lang="en-US" sz="1600" b="1" dirty="0"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3124200" cy="25128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11109265_446195522206355_802330249715205037_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3010"/>
            <a:ext cx="3124200" cy="23801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68609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8"/>
          <p:cNvSpPr>
            <a:spLocks noGrp="1" noChangeArrowheads="1"/>
          </p:cNvSpPr>
          <p:nvPr>
            <p:ph type="title"/>
          </p:nvPr>
        </p:nvSpPr>
        <p:spPr>
          <a:xfrm>
            <a:off x="1524000" y="373559"/>
            <a:ext cx="5562600" cy="769441"/>
          </a:xfrm>
        </p:spPr>
        <p:txBody>
          <a:bodyPr wrap="square">
            <a:spAutoFit/>
          </a:bodyPr>
          <a:lstStyle/>
          <a:p>
            <a:r>
              <a:rPr lang="en-US" b="1" u="sng" dirty="0" smtClean="0"/>
              <a:t>Use of Social Media</a:t>
            </a:r>
            <a:endParaRPr lang="en-US" sz="2800" b="1" dirty="0" smtClean="0"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1600" b="1" dirty="0"/>
              <a:t>Mahatma Gandhi Swachhta Mission - Action </a:t>
            </a:r>
            <a:r>
              <a:rPr lang="en-IN" sz="1600" b="1" dirty="0" smtClean="0"/>
              <a:t>Plan, </a:t>
            </a:r>
            <a:r>
              <a:rPr lang="en-US" sz="1600" b="1" dirty="0" smtClean="0">
                <a:cs typeface="Times New Roman" pitchFamily="18" charset="0"/>
              </a:rPr>
              <a:t>Health </a:t>
            </a:r>
            <a:r>
              <a:rPr lang="en-US" sz="1600" b="1" dirty="0">
                <a:cs typeface="Times New Roman" pitchFamily="18" charset="0"/>
              </a:rPr>
              <a:t>&amp; Family Welfare </a:t>
            </a:r>
            <a:r>
              <a:rPr lang="en-US" sz="1600" b="1" dirty="0" smtClean="0">
                <a:cs typeface="Times New Roman" pitchFamily="18" charset="0"/>
              </a:rPr>
              <a:t>Department- Gujarat</a:t>
            </a:r>
            <a:endParaRPr lang="en-US" sz="1600" b="1" dirty="0">
              <a:cs typeface="Times New Roman" pitchFamily="18" charset="0"/>
            </a:endParaRPr>
          </a:p>
        </p:txBody>
      </p:sp>
      <p:pic>
        <p:nvPicPr>
          <p:cNvPr id="4098" name="Picture 2" descr="Untitled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499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740657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965B7CB-F9D3-4D54-930F-5F9357493B1C}" type="slidenum">
              <a:rPr lang="en-US" altLang="en-US" smtClean="0">
                <a:solidFill>
                  <a:srgbClr val="898989"/>
                </a:solidFill>
              </a:rPr>
              <a:pPr/>
              <a:t>8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91" r="23060" b="6250"/>
          <a:stretch/>
        </p:blipFill>
        <p:spPr>
          <a:xfrm>
            <a:off x="0" y="0"/>
            <a:ext cx="90678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961" t="10417" r="42972" b="4166"/>
          <a:stretch/>
        </p:blipFill>
        <p:spPr>
          <a:xfrm>
            <a:off x="6324600" y="1938754"/>
            <a:ext cx="2819400" cy="4919246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9" y="4190999"/>
            <a:ext cx="1833229" cy="266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9" y="2068513"/>
            <a:ext cx="1833229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760900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8"/>
          <p:cNvSpPr>
            <a:spLocks noGrp="1" noChangeArrowheads="1"/>
          </p:cNvSpPr>
          <p:nvPr>
            <p:ph type="title"/>
          </p:nvPr>
        </p:nvSpPr>
        <p:spPr>
          <a:xfrm>
            <a:off x="1524000" y="373559"/>
            <a:ext cx="5562600" cy="769441"/>
          </a:xfrm>
        </p:spPr>
        <p:txBody>
          <a:bodyPr wrap="square">
            <a:spAutoFit/>
          </a:bodyPr>
          <a:lstStyle/>
          <a:p>
            <a:r>
              <a:rPr lang="en-US" b="1" u="sng" dirty="0" smtClean="0"/>
              <a:t>Impact</a:t>
            </a:r>
            <a:endParaRPr lang="en-US" sz="2800" b="1" dirty="0" smtClean="0"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1600" b="1" dirty="0"/>
              <a:t>Mahatma Gandhi Swachhta Mission - Action </a:t>
            </a:r>
            <a:r>
              <a:rPr lang="en-IN" sz="1600" b="1" dirty="0" smtClean="0"/>
              <a:t>Plan, </a:t>
            </a:r>
            <a:r>
              <a:rPr lang="en-US" sz="1600" b="1" dirty="0" smtClean="0">
                <a:cs typeface="Times New Roman" pitchFamily="18" charset="0"/>
              </a:rPr>
              <a:t>Health </a:t>
            </a:r>
            <a:r>
              <a:rPr lang="en-US" sz="1600" b="1" dirty="0">
                <a:cs typeface="Times New Roman" pitchFamily="18" charset="0"/>
              </a:rPr>
              <a:t>&amp; Family Welfare </a:t>
            </a:r>
            <a:r>
              <a:rPr lang="en-US" sz="1600" b="1" dirty="0" smtClean="0">
                <a:cs typeface="Times New Roman" pitchFamily="18" charset="0"/>
              </a:rPr>
              <a:t>Department- Gujarat</a:t>
            </a:r>
            <a:endParaRPr lang="en-US" sz="1600" b="1" dirty="0">
              <a:cs typeface="Times New Roman" pitchFamily="18" charset="0"/>
            </a:endParaRPr>
          </a:p>
        </p:txBody>
      </p:sp>
      <p:pic>
        <p:nvPicPr>
          <p:cNvPr id="6146" name="Picture 2" descr="10858436_1376709255958619_4891756753917387565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3" y="1659523"/>
            <a:ext cx="28670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1503357_1415260118768691_647578898180388511_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3" y="3831223"/>
            <a:ext cx="2895600" cy="206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432" y="5880958"/>
            <a:ext cx="28956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chemeClr val="bg1"/>
                </a:solidFill>
              </a:rPr>
              <a:t>GMERS </a:t>
            </a:r>
            <a:r>
              <a:rPr lang="en-IN" b="1" dirty="0" err="1" smtClean="0">
                <a:solidFill>
                  <a:schemeClr val="bg1"/>
                </a:solidFill>
              </a:rPr>
              <a:t>Dharpur</a:t>
            </a:r>
            <a:r>
              <a:rPr lang="en-IN" b="1" dirty="0" smtClean="0">
                <a:solidFill>
                  <a:schemeClr val="bg1"/>
                </a:solidFill>
              </a:rPr>
              <a:t> &amp; PDU MCH Rajkot</a:t>
            </a:r>
            <a:endParaRPr lang="en-IN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284844"/>
              </p:ext>
            </p:extLst>
          </p:nvPr>
        </p:nvGraphicFramePr>
        <p:xfrm>
          <a:off x="2895598" y="1549400"/>
          <a:ext cx="6248402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Chart" r:id="rId5" imgW="9175275" imgH="4724809" progId="Excel.Chart.8">
                  <p:embed/>
                </p:oleObj>
              </mc:Choice>
              <mc:Fallback>
                <p:oleObj name="Chart" r:id="rId5" imgW="9175275" imgH="472480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598" y="1549400"/>
                        <a:ext cx="6248402" cy="447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957512" y="5880958"/>
            <a:ext cx="6186488" cy="623248"/>
          </a:xfrm>
          <a:prstGeom prst="rect">
            <a:avLst/>
          </a:prstGeom>
          <a:pattFill prst="pct25">
            <a:fgClr>
              <a:srgbClr val="00FFFF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4950" indent="-234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pt-B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Grading As per %:- </a:t>
            </a:r>
            <a:r>
              <a:rPr lang="pt-BR" sz="1500" b="1" dirty="0">
                <a:solidFill>
                  <a:srgbClr val="002060"/>
                </a:solidFill>
                <a:latin typeface="Arial" panose="020B0604020202020204" pitchFamily="34" charset="0"/>
              </a:rPr>
              <a:t>A= Score &gt;90 %, B= Score &gt;75-90 %, C= Score &gt;50-75 % &amp; D= Score 0-50%</a:t>
            </a:r>
            <a:endParaRPr lang="en-US" sz="15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207490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5624</TotalTime>
  <Words>850</Words>
  <Application>Microsoft Office PowerPoint</Application>
  <PresentationFormat>On-screen Show (4:3)</PresentationFormat>
  <Paragraphs>92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Cambria</vt:lpstr>
      <vt:lpstr>Garamond</vt:lpstr>
      <vt:lpstr>Mangal</vt:lpstr>
      <vt:lpstr>Times New Roman</vt:lpstr>
      <vt:lpstr>Wingdings</vt:lpstr>
      <vt:lpstr>Theme2</vt:lpstr>
      <vt:lpstr>2_Custom Design</vt:lpstr>
      <vt:lpstr>1_Custom Design</vt:lpstr>
      <vt:lpstr>Custom Design</vt:lpstr>
      <vt:lpstr>Chart</vt:lpstr>
      <vt:lpstr>“Improving Cleanliness at Public Healthcare Facilities”</vt:lpstr>
      <vt:lpstr>Introduction</vt:lpstr>
      <vt:lpstr>Objectives </vt:lpstr>
      <vt:lpstr>Broad Strategy</vt:lpstr>
      <vt:lpstr>Implementation</vt:lpstr>
      <vt:lpstr>Social Audit &amp; Free Online Reporting System</vt:lpstr>
      <vt:lpstr>Use of Social Media</vt:lpstr>
      <vt:lpstr>PowerPoint Presentation</vt:lpstr>
      <vt:lpstr>Impact</vt:lpstr>
      <vt:lpstr>Impact</vt:lpstr>
      <vt:lpstr>Impact (Launching of BMW Guideline and IES Material )</vt:lpstr>
      <vt:lpstr>Conclusion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Quality Improvement Program</dc:title>
  <dc:creator>PO</dc:creator>
  <cp:lastModifiedBy>Administrator</cp:lastModifiedBy>
  <cp:revision>158</cp:revision>
  <cp:lastPrinted>2015-06-29T10:52:19Z</cp:lastPrinted>
  <dcterms:created xsi:type="dcterms:W3CDTF">2006-08-16T00:00:00Z</dcterms:created>
  <dcterms:modified xsi:type="dcterms:W3CDTF">2015-06-29T14:37:18Z</dcterms:modified>
</cp:coreProperties>
</file>