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handoutMasterIdLst>
    <p:handoutMasterId r:id="rId14"/>
  </p:handoutMasterIdLst>
  <p:sldIdLst>
    <p:sldId id="256" r:id="rId2"/>
    <p:sldId id="257" r:id="rId3"/>
    <p:sldId id="258" r:id="rId4"/>
    <p:sldId id="270" r:id="rId5"/>
    <p:sldId id="259" r:id="rId6"/>
    <p:sldId id="261" r:id="rId7"/>
    <p:sldId id="260" r:id="rId8"/>
    <p:sldId id="269" r:id="rId9"/>
    <p:sldId id="267" r:id="rId10"/>
    <p:sldId id="268" r:id="rId11"/>
    <p:sldId id="264" r:id="rId12"/>
    <p:sldId id="263" r:id="rId13"/>
  </p:sldIdLst>
  <p:sldSz cx="12192000" cy="6858000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25" autoAdjust="0"/>
    <p:restoredTop sz="94660"/>
  </p:normalViewPr>
  <p:slideViewPr>
    <p:cSldViewPr snapToGrid="0">
      <p:cViewPr>
        <p:scale>
          <a:sx n="53" d="100"/>
          <a:sy n="53" d="100"/>
        </p:scale>
        <p:origin x="-474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Immunization%20Analysis\Mobile%20Mamta%20Divas\ALL%20QUARTER%20WIS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Immunization%20Analysis\Mobile%20Mamta%20Divas\ALL%20QUARTER%20WIS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Sheet2!$O$15</c:f>
              <c:strCache>
                <c:ptCount val="1"/>
                <c:pt idx="0">
                  <c:v>Before (FY 2012-13)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Sheet2!$N$16:$N$20</c:f>
              <c:strCache>
                <c:ptCount val="5"/>
                <c:pt idx="0">
                  <c:v>3 ANC</c:v>
                </c:pt>
                <c:pt idx="1">
                  <c:v>Home Delivery</c:v>
                </c:pt>
                <c:pt idx="2">
                  <c:v>Institutional Delivery</c:v>
                </c:pt>
                <c:pt idx="3">
                  <c:v>Government Institutional</c:v>
                </c:pt>
                <c:pt idx="4">
                  <c:v>3 PNC</c:v>
                </c:pt>
              </c:strCache>
            </c:strRef>
          </c:cat>
          <c:val>
            <c:numRef>
              <c:f>Sheet2!$O$16:$O$20</c:f>
              <c:numCache>
                <c:formatCode>General</c:formatCode>
                <c:ptCount val="5"/>
                <c:pt idx="0">
                  <c:v>24</c:v>
                </c:pt>
                <c:pt idx="1">
                  <c:v>43</c:v>
                </c:pt>
                <c:pt idx="2">
                  <c:v>50</c:v>
                </c:pt>
                <c:pt idx="3">
                  <c:v>65</c:v>
                </c:pt>
                <c:pt idx="4">
                  <c:v>24</c:v>
                </c:pt>
              </c:numCache>
            </c:numRef>
          </c:val>
        </c:ser>
        <c:ser>
          <c:idx val="1"/>
          <c:order val="1"/>
          <c:tx>
            <c:strRef>
              <c:f>Sheet2!$P$15</c:f>
              <c:strCache>
                <c:ptCount val="1"/>
                <c:pt idx="0">
                  <c:v>After (FY 2014-15)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Sheet2!$N$16:$N$20</c:f>
              <c:strCache>
                <c:ptCount val="5"/>
                <c:pt idx="0">
                  <c:v>3 ANC</c:v>
                </c:pt>
                <c:pt idx="1">
                  <c:v>Home Delivery</c:v>
                </c:pt>
                <c:pt idx="2">
                  <c:v>Institutional Delivery</c:v>
                </c:pt>
                <c:pt idx="3">
                  <c:v>Government Institutional</c:v>
                </c:pt>
                <c:pt idx="4">
                  <c:v>3 PNC</c:v>
                </c:pt>
              </c:strCache>
            </c:strRef>
          </c:cat>
          <c:val>
            <c:numRef>
              <c:f>Sheet2!$P$16:$P$20</c:f>
              <c:numCache>
                <c:formatCode>General</c:formatCode>
                <c:ptCount val="5"/>
                <c:pt idx="0">
                  <c:v>65</c:v>
                </c:pt>
                <c:pt idx="1">
                  <c:v>33</c:v>
                </c:pt>
                <c:pt idx="2">
                  <c:v>62</c:v>
                </c:pt>
                <c:pt idx="3">
                  <c:v>76</c:v>
                </c:pt>
                <c:pt idx="4">
                  <c:v>42</c:v>
                </c:pt>
              </c:numCache>
            </c:numRef>
          </c:val>
        </c:ser>
        <c:gapWidth val="219"/>
        <c:overlap val="-27"/>
        <c:axId val="62340096"/>
        <c:axId val="62350080"/>
      </c:barChart>
      <c:catAx>
        <c:axId val="6234009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350080"/>
        <c:crosses val="autoZero"/>
        <c:auto val="1"/>
        <c:lblAlgn val="ctr"/>
        <c:lblOffset val="100"/>
      </c:catAx>
      <c:valAx>
        <c:axId val="62350080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340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2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Sheet2!$K$20</c:f>
              <c:strCache>
                <c:ptCount val="1"/>
                <c:pt idx="0">
                  <c:v>Before (FY 2012-13)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smtClean="0"/>
                      <a:t>39%</a:t>
                    </a:r>
                    <a:endParaRPr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smtClean="0"/>
                      <a:t>35%</a:t>
                    </a:r>
                    <a:endParaRPr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smtClean="0"/>
                      <a:t>31%</a:t>
                    </a:r>
                    <a:endParaRPr/>
                  </a:p>
                </c:rich>
              </c:tx>
              <c:showVal val="1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Sheet2!$J$21:$J$23</c:f>
              <c:strCache>
                <c:ptCount val="3"/>
                <c:pt idx="0">
                  <c:v>BCG</c:v>
                </c:pt>
                <c:pt idx="1">
                  <c:v>Full Immunization Coverage</c:v>
                </c:pt>
                <c:pt idx="2">
                  <c:v>DPT Booster</c:v>
                </c:pt>
              </c:strCache>
            </c:strRef>
          </c:cat>
          <c:val>
            <c:numRef>
              <c:f>Sheet2!$K$21:$K$23</c:f>
              <c:numCache>
                <c:formatCode>General</c:formatCode>
                <c:ptCount val="3"/>
                <c:pt idx="0">
                  <c:v>39</c:v>
                </c:pt>
                <c:pt idx="1">
                  <c:v>35</c:v>
                </c:pt>
                <c:pt idx="2">
                  <c:v>31</c:v>
                </c:pt>
              </c:numCache>
            </c:numRef>
          </c:val>
        </c:ser>
        <c:ser>
          <c:idx val="1"/>
          <c:order val="1"/>
          <c:tx>
            <c:strRef>
              <c:f>Sheet2!$L$20</c:f>
              <c:strCache>
                <c:ptCount val="1"/>
                <c:pt idx="0">
                  <c:v>After (FY 2014-15)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smtClean="0"/>
                      <a:t>88%</a:t>
                    </a:r>
                    <a:endParaRPr/>
                  </a:p>
                </c:rich>
              </c:tx>
              <c:showVal val="1"/>
            </c:dLbl>
            <c:dLbl>
              <c:idx val="1"/>
              <c:layout>
                <c:manualLayout>
                  <c:x val="2.1092671816212742E-3"/>
                  <c:y val="9.3875024254127821E-3"/>
                </c:manualLayout>
              </c:layout>
              <c:tx>
                <c:rich>
                  <a:bodyPr/>
                  <a:lstStyle/>
                  <a:p>
                    <a:r>
                      <a:rPr smtClean="0"/>
                      <a:t>79%</a:t>
                    </a:r>
                    <a:endParaRPr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smtClean="0"/>
                      <a:t>70%</a:t>
                    </a:r>
                    <a:endParaRPr/>
                  </a:p>
                </c:rich>
              </c:tx>
              <c:showVal val="1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Sheet2!$J$21:$J$23</c:f>
              <c:strCache>
                <c:ptCount val="3"/>
                <c:pt idx="0">
                  <c:v>BCG</c:v>
                </c:pt>
                <c:pt idx="1">
                  <c:v>Full Immunization Coverage</c:v>
                </c:pt>
                <c:pt idx="2">
                  <c:v>DPT Booster</c:v>
                </c:pt>
              </c:strCache>
            </c:strRef>
          </c:cat>
          <c:val>
            <c:numRef>
              <c:f>Sheet2!$L$21:$L$23</c:f>
              <c:numCache>
                <c:formatCode>General</c:formatCode>
                <c:ptCount val="3"/>
                <c:pt idx="0">
                  <c:v>88</c:v>
                </c:pt>
                <c:pt idx="1">
                  <c:v>79</c:v>
                </c:pt>
                <c:pt idx="2">
                  <c:v>70</c:v>
                </c:pt>
              </c:numCache>
            </c:numRef>
          </c:val>
        </c:ser>
        <c:gapWidth val="219"/>
        <c:overlap val="-27"/>
        <c:axId val="62002688"/>
        <c:axId val="62004224"/>
      </c:barChart>
      <c:catAx>
        <c:axId val="6200268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004224"/>
        <c:crosses val="autoZero"/>
        <c:auto val="1"/>
        <c:lblAlgn val="ctr"/>
        <c:lblOffset val="100"/>
      </c:catAx>
      <c:valAx>
        <c:axId val="62004224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002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B90DE577-9960-4106-8029-7239C58AA374}" type="datetimeFigureOut">
              <a:rPr lang="en-US" smtClean="0"/>
              <a:pPr/>
              <a:t>7/2/2015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34B1B7C0-DCEB-44F0-BAAA-27D3650BA7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2060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5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3E32F-A456-4856-B87C-541D4E93F35E}" type="datetimeFigureOut">
              <a:rPr lang="en-US" smtClean="0"/>
              <a:pPr/>
              <a:t>7/2/2015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47429FC-9377-4D96-A19B-70A79C89C0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3E32F-A456-4856-B87C-541D4E93F35E}" type="datetimeFigureOut">
              <a:rPr lang="en-US" smtClean="0"/>
              <a:pPr/>
              <a:t>7/2/2015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29FC-9377-4D96-A19B-70A79C89C0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0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3E32F-A456-4856-B87C-541D4E93F35E}" type="datetimeFigureOut">
              <a:rPr lang="en-US" smtClean="0"/>
              <a:pPr/>
              <a:t>7/2/2015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29FC-9377-4D96-A19B-70A79C89C0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3E32F-A456-4856-B87C-541D4E93F35E}" type="datetimeFigureOut">
              <a:rPr lang="en-US" smtClean="0"/>
              <a:pPr/>
              <a:t>7/2/2015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29FC-9377-4D96-A19B-70A79C89C0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5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3E32F-A456-4856-B87C-541D4E93F35E}" type="datetimeFigureOut">
              <a:rPr lang="en-US" smtClean="0"/>
              <a:pPr/>
              <a:t>7/2/2015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47429FC-9377-4D96-A19B-70A79C89C0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3E32F-A456-4856-B87C-541D4E93F35E}" type="datetimeFigureOut">
              <a:rPr lang="en-US" smtClean="0"/>
              <a:pPr/>
              <a:t>7/2/2015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29FC-9377-4D96-A19B-70A79C89C0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3E32F-A456-4856-B87C-541D4E93F35E}" type="datetimeFigureOut">
              <a:rPr lang="en-US" smtClean="0"/>
              <a:pPr/>
              <a:t>7/2/2015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29FC-9377-4D96-A19B-70A79C89C0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3E32F-A456-4856-B87C-541D4E93F35E}" type="datetimeFigureOut">
              <a:rPr lang="en-US" smtClean="0"/>
              <a:pPr/>
              <a:t>7/2/2015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29FC-9377-4D96-A19B-70A79C89C0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3E32F-A456-4856-B87C-541D4E93F35E}" type="datetimeFigureOut">
              <a:rPr lang="en-US" smtClean="0"/>
              <a:pPr/>
              <a:t>7/2/2015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29FC-9377-4D96-A19B-70A79C89C0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3E32F-A456-4856-B87C-541D4E93F35E}" type="datetimeFigureOut">
              <a:rPr lang="en-US" smtClean="0"/>
              <a:pPr/>
              <a:t>7/2/2015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429FC-9377-4D96-A19B-70A79C89C0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3E32F-A456-4856-B87C-541D4E93F35E}" type="datetimeFigureOut">
              <a:rPr lang="en-US" smtClean="0"/>
              <a:pPr/>
              <a:t>7/2/2015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747429FC-9377-4D96-A19B-70A79C89C0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5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483E32F-A456-4856-B87C-541D4E93F35E}" type="datetimeFigureOut">
              <a:rPr lang="en-US" smtClean="0"/>
              <a:pPr/>
              <a:t>7/2/2015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47429FC-9377-4D96-A19B-70A79C89C0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9539" y="4777380"/>
            <a:ext cx="10219765" cy="1426196"/>
          </a:xfrm>
        </p:spPr>
        <p:txBody>
          <a:bodyPr>
            <a:noAutofit/>
          </a:bodyPr>
          <a:lstStyle/>
          <a:p>
            <a:r>
              <a:rPr lang="en-IN" sz="3600" b="1" dirty="0" smtClean="0"/>
              <a:t>National Health Mission,</a:t>
            </a:r>
          </a:p>
          <a:p>
            <a:r>
              <a:rPr lang="en-IN" sz="3600" b="1" dirty="0" smtClean="0"/>
              <a:t>Health </a:t>
            </a:r>
            <a:r>
              <a:rPr lang="en-IN" sz="3600" b="1" dirty="0" smtClean="0"/>
              <a:t>and Family Welfare Department, </a:t>
            </a:r>
          </a:p>
          <a:p>
            <a:r>
              <a:rPr lang="en-IN" sz="3600" b="1" dirty="0" smtClean="0"/>
              <a:t>Government of Gujarat</a:t>
            </a:r>
            <a:endParaRPr lang="en-US" sz="3600" b="1" dirty="0" smtClean="0"/>
          </a:p>
          <a:p>
            <a:endParaRPr lang="en-US" sz="2800" b="1" dirty="0" smtClean="0">
              <a:solidFill>
                <a:srgbClr val="7030A0"/>
              </a:solidFill>
            </a:endParaRPr>
          </a:p>
          <a:p>
            <a:endParaRPr lang="en-IN" sz="2800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N" sz="5400" dirty="0" smtClean="0"/>
              <a:t>Mobile </a:t>
            </a:r>
            <a:r>
              <a:rPr lang="en-IN" sz="5400" dirty="0" err="1" smtClean="0"/>
              <a:t>Mamta</a:t>
            </a:r>
            <a:r>
              <a:rPr lang="en-IN" sz="5400" dirty="0" smtClean="0"/>
              <a:t> </a:t>
            </a:r>
            <a:r>
              <a:rPr lang="en-IN" sz="5400" dirty="0" err="1" smtClean="0"/>
              <a:t>Diwas</a:t>
            </a:r>
            <a:r>
              <a:rPr lang="en-IN" sz="5400" dirty="0" smtClean="0"/>
              <a:t>: </a:t>
            </a:r>
            <a:br>
              <a:rPr lang="en-IN" sz="5400" dirty="0" smtClean="0"/>
            </a:br>
            <a:r>
              <a:rPr lang="en-IN" sz="5400" dirty="0" smtClean="0"/>
              <a:t>Gujarat </a:t>
            </a:r>
            <a:r>
              <a:rPr lang="en-IN" sz="5400" dirty="0" smtClean="0"/>
              <a:t>Experience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xmlns="" val="349300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903" y="119921"/>
            <a:ext cx="12042098" cy="1199213"/>
          </a:xfrm>
        </p:spPr>
        <p:txBody>
          <a:bodyPr/>
          <a:lstStyle/>
          <a:p>
            <a:pPr algn="ctr"/>
            <a:r>
              <a:rPr lang="en-US" sz="4000" dirty="0" smtClean="0"/>
              <a:t>Improvement in Immunization Services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17293972"/>
              </p:ext>
            </p:extLst>
          </p:nvPr>
        </p:nvGraphicFramePr>
        <p:xfrm>
          <a:off x="149902" y="1319134"/>
          <a:ext cx="12042097" cy="5411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53460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</a:rPr>
              <a:t>Potential </a:t>
            </a:r>
            <a:r>
              <a:rPr lang="en-IN" b="1" dirty="0" smtClean="0">
                <a:solidFill>
                  <a:srgbClr val="FF0000"/>
                </a:solidFill>
              </a:rPr>
              <a:t>for</a:t>
            </a:r>
            <a:r>
              <a:rPr lang="en-IN" b="1" dirty="0" smtClean="0">
                <a:solidFill>
                  <a:srgbClr val="FF0000"/>
                </a:solidFill>
              </a:rPr>
              <a:t> Scaling </a:t>
            </a:r>
            <a:r>
              <a:rPr lang="en-IN" b="1" dirty="0" smtClean="0">
                <a:solidFill>
                  <a:srgbClr val="FF0000"/>
                </a:solidFill>
              </a:rPr>
              <a:t>Up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03762" y="1460666"/>
            <a:ext cx="11315798" cy="4787734"/>
          </a:xfrm>
        </p:spPr>
        <p:txBody>
          <a:bodyPr>
            <a:norm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2060"/>
                </a:solidFill>
              </a:rPr>
              <a:t>Being Cost-effective Experiment, this project has a potential for being scaled up to cover all difficult and hard-to-reach areas of the State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2060"/>
                </a:solidFill>
              </a:rPr>
              <a:t>Over the </a:t>
            </a:r>
            <a:r>
              <a:rPr lang="en-US" sz="3200" smtClean="0">
                <a:solidFill>
                  <a:srgbClr val="002060"/>
                </a:solidFill>
              </a:rPr>
              <a:t>next 3 – 5 years </a:t>
            </a:r>
            <a:r>
              <a:rPr lang="en-US" sz="3200" dirty="0" smtClean="0">
                <a:solidFill>
                  <a:srgbClr val="002060"/>
                </a:solidFill>
              </a:rPr>
              <a:t>this Service would be scaled up across all the High Priority </a:t>
            </a:r>
            <a:r>
              <a:rPr lang="en-US" sz="3200" dirty="0" err="1" smtClean="0">
                <a:solidFill>
                  <a:srgbClr val="002060"/>
                </a:solidFill>
              </a:rPr>
              <a:t>Talukas</a:t>
            </a:r>
            <a:r>
              <a:rPr lang="en-US" sz="3200" dirty="0" smtClean="0">
                <a:solidFill>
                  <a:srgbClr val="002060"/>
                </a:solidFill>
              </a:rPr>
              <a:t> of Gujarat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rgbClr val="002060"/>
              </a:solidFill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IN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303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575" y="1829324"/>
            <a:ext cx="9404723" cy="1400530"/>
          </a:xfrm>
        </p:spPr>
        <p:txBody>
          <a:bodyPr/>
          <a:lstStyle/>
          <a:p>
            <a:pPr algn="ctr"/>
            <a:r>
              <a:rPr lang="en-IN" sz="4800" dirty="0" smtClean="0">
                <a:solidFill>
                  <a:srgbClr val="FF0000"/>
                </a:solidFill>
              </a:rPr>
              <a:t>Thanks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150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6118" y="0"/>
            <a:ext cx="103632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Problem </a:t>
            </a:r>
            <a:r>
              <a:rPr lang="en-US" dirty="0" smtClean="0">
                <a:solidFill>
                  <a:srgbClr val="FF0000"/>
                </a:solidFill>
              </a:rPr>
              <a:t>Statement of </a:t>
            </a:r>
            <a:r>
              <a:rPr lang="en-US" dirty="0" err="1" smtClean="0">
                <a:solidFill>
                  <a:srgbClr val="FF0000"/>
                </a:solidFill>
              </a:rPr>
              <a:t>Kaprada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Taluka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1262" y="1152983"/>
            <a:ext cx="11186555" cy="5048991"/>
          </a:xfrm>
        </p:spPr>
        <p:txBody>
          <a:bodyPr>
            <a:noAutofit/>
          </a:bodyPr>
          <a:lstStyle/>
          <a:p>
            <a:pPr algn="just">
              <a:lnSpc>
                <a:spcPct val="160000"/>
              </a:lnSpc>
            </a:pPr>
            <a:r>
              <a:rPr lang="en-IN" dirty="0" err="1" smtClean="0">
                <a:solidFill>
                  <a:srgbClr val="002060"/>
                </a:solidFill>
              </a:rPr>
              <a:t>Valsad</a:t>
            </a:r>
            <a:r>
              <a:rPr lang="en-IN" dirty="0" smtClean="0">
                <a:solidFill>
                  <a:srgbClr val="002060"/>
                </a:solidFill>
              </a:rPr>
              <a:t> District is predominantly tribal with population of 17,03,068 </a:t>
            </a:r>
            <a:r>
              <a:rPr lang="en-IN" dirty="0">
                <a:solidFill>
                  <a:srgbClr val="002060"/>
                </a:solidFill>
              </a:rPr>
              <a:t>(Census 2011</a:t>
            </a:r>
            <a:r>
              <a:rPr lang="en-IN" dirty="0" smtClean="0">
                <a:solidFill>
                  <a:srgbClr val="002060"/>
                </a:solidFill>
              </a:rPr>
              <a:t>)</a:t>
            </a:r>
          </a:p>
          <a:p>
            <a:pPr lvl="1" algn="just">
              <a:lnSpc>
                <a:spcPct val="160000"/>
              </a:lnSpc>
            </a:pPr>
            <a:r>
              <a:rPr lang="en-IN" dirty="0" smtClean="0">
                <a:solidFill>
                  <a:srgbClr val="002060"/>
                </a:solidFill>
              </a:rPr>
              <a:t> </a:t>
            </a:r>
            <a:r>
              <a:rPr lang="en-IN" dirty="0">
                <a:solidFill>
                  <a:srgbClr val="002060"/>
                </a:solidFill>
              </a:rPr>
              <a:t>63% is rural </a:t>
            </a:r>
            <a:r>
              <a:rPr lang="en-IN" dirty="0" smtClean="0">
                <a:solidFill>
                  <a:srgbClr val="002060"/>
                </a:solidFill>
              </a:rPr>
              <a:t>population</a:t>
            </a:r>
            <a:r>
              <a:rPr lang="en-IN" dirty="0" smtClean="0">
                <a:solidFill>
                  <a:srgbClr val="002060"/>
                </a:solidFill>
              </a:rPr>
              <a:t>, </a:t>
            </a:r>
            <a:r>
              <a:rPr lang="en-IN" dirty="0" smtClean="0">
                <a:solidFill>
                  <a:srgbClr val="002060"/>
                </a:solidFill>
              </a:rPr>
              <a:t>54.8</a:t>
            </a:r>
            <a:r>
              <a:rPr lang="en-IN" dirty="0">
                <a:solidFill>
                  <a:srgbClr val="002060"/>
                </a:solidFill>
              </a:rPr>
              <a:t>% </a:t>
            </a:r>
            <a:r>
              <a:rPr lang="en-IN" dirty="0" smtClean="0">
                <a:solidFill>
                  <a:srgbClr val="002060"/>
                </a:solidFill>
              </a:rPr>
              <a:t>of it is </a:t>
            </a:r>
            <a:r>
              <a:rPr lang="en-IN" dirty="0">
                <a:solidFill>
                  <a:srgbClr val="002060"/>
                </a:solidFill>
              </a:rPr>
              <a:t>tribal </a:t>
            </a:r>
            <a:r>
              <a:rPr lang="en-IN" dirty="0" smtClean="0">
                <a:solidFill>
                  <a:srgbClr val="002060"/>
                </a:solidFill>
              </a:rPr>
              <a:t>(Census </a:t>
            </a:r>
            <a:r>
              <a:rPr lang="en-IN" dirty="0">
                <a:solidFill>
                  <a:srgbClr val="002060"/>
                </a:solidFill>
              </a:rPr>
              <a:t>2011). </a:t>
            </a:r>
            <a:endParaRPr lang="en-IN" dirty="0" smtClean="0">
              <a:solidFill>
                <a:srgbClr val="002060"/>
              </a:solidFill>
            </a:endParaRPr>
          </a:p>
          <a:p>
            <a:pPr algn="just">
              <a:lnSpc>
                <a:spcPct val="160000"/>
              </a:lnSpc>
            </a:pPr>
            <a:r>
              <a:rPr lang="en-IN" dirty="0" err="1" smtClean="0">
                <a:solidFill>
                  <a:srgbClr val="002060"/>
                </a:solidFill>
              </a:rPr>
              <a:t>Kaparada</a:t>
            </a:r>
            <a:r>
              <a:rPr lang="en-IN" dirty="0" smtClean="0">
                <a:solidFill>
                  <a:srgbClr val="002060"/>
                </a:solidFill>
              </a:rPr>
              <a:t> </a:t>
            </a:r>
            <a:r>
              <a:rPr lang="en-IN" dirty="0" err="1" smtClean="0">
                <a:solidFill>
                  <a:srgbClr val="002060"/>
                </a:solidFill>
              </a:rPr>
              <a:t>Taluka</a:t>
            </a:r>
            <a:r>
              <a:rPr lang="en-IN" dirty="0" smtClean="0">
                <a:solidFill>
                  <a:srgbClr val="002060"/>
                </a:solidFill>
              </a:rPr>
              <a:t> having </a:t>
            </a:r>
            <a:r>
              <a:rPr lang="en-IN" dirty="0" smtClean="0">
                <a:solidFill>
                  <a:srgbClr val="002060"/>
                </a:solidFill>
              </a:rPr>
              <a:t>100% tribal population </a:t>
            </a:r>
            <a:r>
              <a:rPr lang="en-IN" dirty="0" smtClean="0">
                <a:solidFill>
                  <a:srgbClr val="002060"/>
                </a:solidFill>
              </a:rPr>
              <a:t>– about 260,000 </a:t>
            </a:r>
            <a:endParaRPr lang="en-IN" dirty="0" smtClean="0">
              <a:solidFill>
                <a:srgbClr val="002060"/>
              </a:solidFill>
            </a:endParaRPr>
          </a:p>
          <a:p>
            <a:pPr lvl="1" algn="just">
              <a:lnSpc>
                <a:spcPct val="160000"/>
              </a:lnSpc>
            </a:pPr>
            <a:r>
              <a:rPr lang="en-IN" dirty="0" smtClean="0">
                <a:solidFill>
                  <a:srgbClr val="002060"/>
                </a:solidFill>
              </a:rPr>
              <a:t>Hilly terrain, </a:t>
            </a:r>
            <a:r>
              <a:rPr lang="en-IN" dirty="0">
                <a:solidFill>
                  <a:srgbClr val="002060"/>
                </a:solidFill>
              </a:rPr>
              <a:t>covered with dense forests </a:t>
            </a:r>
            <a:endParaRPr lang="en-IN" dirty="0" smtClean="0">
              <a:solidFill>
                <a:srgbClr val="002060"/>
              </a:solidFill>
            </a:endParaRPr>
          </a:p>
          <a:p>
            <a:pPr lvl="1" algn="just">
              <a:lnSpc>
                <a:spcPct val="160000"/>
              </a:lnSpc>
            </a:pPr>
            <a:r>
              <a:rPr lang="en-IN" dirty="0" smtClean="0">
                <a:solidFill>
                  <a:srgbClr val="002060"/>
                </a:solidFill>
              </a:rPr>
              <a:t>Very </a:t>
            </a:r>
            <a:r>
              <a:rPr lang="en-IN" dirty="0">
                <a:solidFill>
                  <a:srgbClr val="002060"/>
                </a:solidFill>
              </a:rPr>
              <a:t>scattered </a:t>
            </a:r>
            <a:r>
              <a:rPr lang="en-IN" dirty="0" smtClean="0">
                <a:solidFill>
                  <a:srgbClr val="002060"/>
                </a:solidFill>
              </a:rPr>
              <a:t>and distantly </a:t>
            </a:r>
            <a:r>
              <a:rPr lang="en-IN" dirty="0">
                <a:solidFill>
                  <a:srgbClr val="002060"/>
                </a:solidFill>
              </a:rPr>
              <a:t>located population divided in </a:t>
            </a:r>
            <a:r>
              <a:rPr lang="en-IN" dirty="0" smtClean="0">
                <a:solidFill>
                  <a:srgbClr val="002060"/>
                </a:solidFill>
              </a:rPr>
              <a:t>small hilly and remote </a:t>
            </a:r>
            <a:r>
              <a:rPr lang="en-IN" dirty="0">
                <a:solidFill>
                  <a:srgbClr val="002060"/>
                </a:solidFill>
              </a:rPr>
              <a:t>hamlets </a:t>
            </a:r>
            <a:endParaRPr lang="en-IN" dirty="0" smtClean="0">
              <a:solidFill>
                <a:srgbClr val="002060"/>
              </a:solidFill>
            </a:endParaRPr>
          </a:p>
          <a:p>
            <a:pPr lvl="1" algn="just">
              <a:lnSpc>
                <a:spcPct val="160000"/>
              </a:lnSpc>
            </a:pPr>
            <a:r>
              <a:rPr lang="en-IN" dirty="0" smtClean="0">
                <a:solidFill>
                  <a:srgbClr val="002060"/>
                </a:solidFill>
              </a:rPr>
              <a:t>Extremely </a:t>
            </a:r>
            <a:r>
              <a:rPr lang="en-IN" dirty="0">
                <a:solidFill>
                  <a:srgbClr val="002060"/>
                </a:solidFill>
              </a:rPr>
              <a:t>difficult to provide </a:t>
            </a:r>
            <a:r>
              <a:rPr lang="en-IN" dirty="0" smtClean="0">
                <a:solidFill>
                  <a:srgbClr val="002060"/>
                </a:solidFill>
              </a:rPr>
              <a:t>regular and continuous </a:t>
            </a:r>
            <a:r>
              <a:rPr lang="en-IN" dirty="0">
                <a:solidFill>
                  <a:srgbClr val="002060"/>
                </a:solidFill>
              </a:rPr>
              <a:t>health services to </a:t>
            </a:r>
            <a:r>
              <a:rPr lang="en-IN" dirty="0" smtClean="0">
                <a:solidFill>
                  <a:srgbClr val="002060"/>
                </a:solidFill>
              </a:rPr>
              <a:t>all </a:t>
            </a:r>
          </a:p>
          <a:p>
            <a:pPr lvl="1" algn="just">
              <a:lnSpc>
                <a:spcPct val="160000"/>
              </a:lnSpc>
            </a:pPr>
            <a:r>
              <a:rPr lang="en-IN" dirty="0" smtClean="0">
                <a:solidFill>
                  <a:srgbClr val="002060"/>
                </a:solidFill>
              </a:rPr>
              <a:t>Some </a:t>
            </a:r>
            <a:r>
              <a:rPr lang="en-IN" dirty="0">
                <a:solidFill>
                  <a:srgbClr val="002060"/>
                </a:solidFill>
              </a:rPr>
              <a:t>areas </a:t>
            </a:r>
            <a:r>
              <a:rPr lang="en-IN" dirty="0" smtClean="0">
                <a:solidFill>
                  <a:srgbClr val="002060"/>
                </a:solidFill>
              </a:rPr>
              <a:t>were completely </a:t>
            </a:r>
            <a:r>
              <a:rPr lang="en-IN" dirty="0">
                <a:solidFill>
                  <a:srgbClr val="002060"/>
                </a:solidFill>
              </a:rPr>
              <a:t>left out in providing services despite best planning, dedication and efforts from the </a:t>
            </a:r>
            <a:r>
              <a:rPr lang="en-IN" dirty="0" smtClean="0">
                <a:solidFill>
                  <a:srgbClr val="002060"/>
                </a:solidFill>
              </a:rPr>
              <a:t>Health </a:t>
            </a:r>
            <a:r>
              <a:rPr lang="en-IN" dirty="0">
                <a:solidFill>
                  <a:srgbClr val="002060"/>
                </a:solidFill>
              </a:rPr>
              <a:t>D</a:t>
            </a:r>
            <a:r>
              <a:rPr lang="en-IN" dirty="0" smtClean="0">
                <a:solidFill>
                  <a:srgbClr val="002060"/>
                </a:solidFill>
              </a:rPr>
              <a:t>epartment</a:t>
            </a:r>
            <a:r>
              <a:rPr lang="en-IN" dirty="0">
                <a:solidFill>
                  <a:srgbClr val="002060"/>
                </a:solidFill>
              </a:rPr>
              <a:t>. </a:t>
            </a:r>
            <a:endParaRPr lang="en-US" dirty="0">
              <a:solidFill>
                <a:srgbClr val="002060"/>
              </a:solidFill>
            </a:endParaRPr>
          </a:p>
          <a:p>
            <a:pPr marL="0" indent="0" algn="just">
              <a:lnSpc>
                <a:spcPct val="160000"/>
              </a:lnSpc>
              <a:buNone/>
            </a:pPr>
            <a:endParaRPr lang="en-IN" sz="2400" dirty="0" smtClean="0">
              <a:solidFill>
                <a:srgbClr val="002060"/>
              </a:solidFill>
            </a:endParaRPr>
          </a:p>
          <a:p>
            <a:pPr algn="just">
              <a:lnSpc>
                <a:spcPct val="160000"/>
              </a:lnSpc>
            </a:pPr>
            <a:endParaRPr lang="en-US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77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6613" y="394446"/>
            <a:ext cx="9404723" cy="690166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>
                <a:solidFill>
                  <a:srgbClr val="FF0000"/>
                </a:solidFill>
              </a:rPr>
              <a:t>Proactively Reaching the Unreached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32510" y="968188"/>
            <a:ext cx="11519065" cy="5611906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en-US" sz="2000" dirty="0" smtClean="0"/>
          </a:p>
          <a:p>
            <a:pPr algn="just"/>
            <a:r>
              <a:rPr lang="en-IN" b="1" u="sng" dirty="0" smtClean="0">
                <a:solidFill>
                  <a:srgbClr val="002060"/>
                </a:solidFill>
              </a:rPr>
              <a:t>Objectives</a:t>
            </a:r>
            <a:endParaRPr lang="en-US" dirty="0" smtClean="0">
              <a:solidFill>
                <a:srgbClr val="002060"/>
              </a:solidFill>
            </a:endParaRPr>
          </a:p>
          <a:p>
            <a:pPr lvl="1" algn="just"/>
            <a:r>
              <a:rPr lang="en-IN" dirty="0" smtClean="0">
                <a:solidFill>
                  <a:srgbClr val="002060"/>
                </a:solidFill>
              </a:rPr>
              <a:t>Ensure immunization of all pregnant women, children and adolescent girls.</a:t>
            </a:r>
            <a:endParaRPr lang="en-US" dirty="0" smtClean="0">
              <a:solidFill>
                <a:srgbClr val="002060"/>
              </a:solidFill>
            </a:endParaRPr>
          </a:p>
          <a:p>
            <a:pPr lvl="1" algn="just"/>
            <a:r>
              <a:rPr lang="en-IN" dirty="0" smtClean="0">
                <a:solidFill>
                  <a:srgbClr val="002060"/>
                </a:solidFill>
              </a:rPr>
              <a:t>Ensure </a:t>
            </a:r>
            <a:r>
              <a:rPr lang="en-IN" dirty="0">
                <a:solidFill>
                  <a:srgbClr val="002060"/>
                </a:solidFill>
              </a:rPr>
              <a:t>ANC and PNC </a:t>
            </a:r>
            <a:endParaRPr lang="en-US" dirty="0">
              <a:solidFill>
                <a:srgbClr val="002060"/>
              </a:solidFill>
            </a:endParaRPr>
          </a:p>
          <a:p>
            <a:pPr lvl="1" algn="just"/>
            <a:r>
              <a:rPr lang="en-IN" dirty="0">
                <a:solidFill>
                  <a:srgbClr val="002060"/>
                </a:solidFill>
              </a:rPr>
              <a:t>Make quality services available to habitants of difficult to reach areas</a:t>
            </a:r>
            <a:endParaRPr lang="en-US" dirty="0">
              <a:solidFill>
                <a:srgbClr val="002060"/>
              </a:solidFill>
            </a:endParaRPr>
          </a:p>
          <a:p>
            <a:pPr lvl="1" algn="just"/>
            <a:r>
              <a:rPr lang="en-IN" dirty="0">
                <a:solidFill>
                  <a:srgbClr val="002060"/>
                </a:solidFill>
              </a:rPr>
              <a:t>Ensure appropriate health messages and counselling services reach out to all</a:t>
            </a:r>
            <a:endParaRPr lang="en-US" dirty="0">
              <a:solidFill>
                <a:srgbClr val="002060"/>
              </a:solidFill>
            </a:endParaRPr>
          </a:p>
          <a:p>
            <a:pPr algn="just"/>
            <a:r>
              <a:rPr lang="en-IN" b="1" u="sng" dirty="0">
                <a:solidFill>
                  <a:srgbClr val="002060"/>
                </a:solidFill>
              </a:rPr>
              <a:t>Strategy</a:t>
            </a:r>
            <a:endParaRPr lang="en-US" dirty="0">
              <a:solidFill>
                <a:srgbClr val="002060"/>
              </a:solidFill>
            </a:endParaRPr>
          </a:p>
          <a:p>
            <a:pPr lvl="1" algn="just"/>
            <a:r>
              <a:rPr lang="en-IN" dirty="0" smtClean="0">
                <a:solidFill>
                  <a:srgbClr val="002060"/>
                </a:solidFill>
              </a:rPr>
              <a:t>These </a:t>
            </a:r>
            <a:r>
              <a:rPr lang="en-IN" dirty="0">
                <a:solidFill>
                  <a:srgbClr val="002060"/>
                </a:solidFill>
              </a:rPr>
              <a:t>areas would be covered as per the pre-formulated route plan. </a:t>
            </a:r>
            <a:endParaRPr lang="en-IN" dirty="0" smtClean="0">
              <a:solidFill>
                <a:srgbClr val="002060"/>
              </a:solidFill>
            </a:endParaRPr>
          </a:p>
          <a:p>
            <a:pPr lvl="1" algn="just"/>
            <a:r>
              <a:rPr lang="en-IN" dirty="0" smtClean="0">
                <a:solidFill>
                  <a:srgbClr val="002060"/>
                </a:solidFill>
              </a:rPr>
              <a:t>The </a:t>
            </a:r>
            <a:r>
              <a:rPr lang="en-IN" dirty="0">
                <a:solidFill>
                  <a:srgbClr val="002060"/>
                </a:solidFill>
              </a:rPr>
              <a:t>route </a:t>
            </a:r>
            <a:r>
              <a:rPr lang="en-IN" dirty="0" smtClean="0">
                <a:solidFill>
                  <a:srgbClr val="002060"/>
                </a:solidFill>
              </a:rPr>
              <a:t>plans </a:t>
            </a:r>
            <a:r>
              <a:rPr lang="en-IN" dirty="0">
                <a:solidFill>
                  <a:srgbClr val="002060"/>
                </a:solidFill>
              </a:rPr>
              <a:t>prepared at the district </a:t>
            </a:r>
            <a:r>
              <a:rPr lang="en-IN" dirty="0" smtClean="0">
                <a:solidFill>
                  <a:srgbClr val="002060"/>
                </a:solidFill>
              </a:rPr>
              <a:t>level as </a:t>
            </a:r>
            <a:r>
              <a:rPr lang="en-IN" dirty="0">
                <a:solidFill>
                  <a:srgbClr val="002060"/>
                </a:solidFill>
              </a:rPr>
              <a:t>a part of VHND micro planning activity. </a:t>
            </a:r>
            <a:endParaRPr lang="en-IN" dirty="0" smtClean="0">
              <a:solidFill>
                <a:srgbClr val="002060"/>
              </a:solidFill>
            </a:endParaRPr>
          </a:p>
          <a:p>
            <a:pPr lvl="1" algn="just"/>
            <a:r>
              <a:rPr lang="en-IN" dirty="0" smtClean="0">
                <a:solidFill>
                  <a:srgbClr val="002060"/>
                </a:solidFill>
              </a:rPr>
              <a:t>Each </a:t>
            </a:r>
            <a:r>
              <a:rPr lang="en-IN" dirty="0">
                <a:solidFill>
                  <a:srgbClr val="002060"/>
                </a:solidFill>
              </a:rPr>
              <a:t>vehicle </a:t>
            </a:r>
            <a:r>
              <a:rPr lang="en-IN" dirty="0" smtClean="0">
                <a:solidFill>
                  <a:srgbClr val="002060"/>
                </a:solidFill>
              </a:rPr>
              <a:t>leaves </a:t>
            </a:r>
            <a:r>
              <a:rPr lang="en-IN" dirty="0">
                <a:solidFill>
                  <a:srgbClr val="002060"/>
                </a:solidFill>
              </a:rPr>
              <a:t>respective PHC in the morning, reach the pre-decided static point in the identified area and cover the target </a:t>
            </a:r>
            <a:r>
              <a:rPr lang="en-IN" dirty="0" smtClean="0">
                <a:solidFill>
                  <a:srgbClr val="002060"/>
                </a:solidFill>
              </a:rPr>
              <a:t>population. </a:t>
            </a:r>
            <a:endParaRPr lang="en-US" dirty="0">
              <a:solidFill>
                <a:srgbClr val="002060"/>
              </a:solidFill>
            </a:endParaRPr>
          </a:p>
          <a:p>
            <a:pPr lvl="1" algn="just"/>
            <a:r>
              <a:rPr lang="en-IN" dirty="0" smtClean="0">
                <a:solidFill>
                  <a:srgbClr val="002060"/>
                </a:solidFill>
              </a:rPr>
              <a:t>The vehicle </a:t>
            </a:r>
            <a:r>
              <a:rPr lang="en-IN" dirty="0" smtClean="0">
                <a:solidFill>
                  <a:srgbClr val="002060"/>
                </a:solidFill>
              </a:rPr>
              <a:t>also carries </a:t>
            </a:r>
            <a:r>
              <a:rPr lang="en-IN" dirty="0">
                <a:solidFill>
                  <a:srgbClr val="002060"/>
                </a:solidFill>
              </a:rPr>
              <a:t>the Bio </a:t>
            </a:r>
            <a:r>
              <a:rPr lang="en-IN" dirty="0" smtClean="0">
                <a:solidFill>
                  <a:srgbClr val="002060"/>
                </a:solidFill>
              </a:rPr>
              <a:t>Medical </a:t>
            </a:r>
            <a:r>
              <a:rPr lang="en-IN" dirty="0">
                <a:solidFill>
                  <a:srgbClr val="002060"/>
                </a:solidFill>
              </a:rPr>
              <a:t>W</a:t>
            </a:r>
            <a:r>
              <a:rPr lang="en-IN" dirty="0" smtClean="0">
                <a:solidFill>
                  <a:srgbClr val="002060"/>
                </a:solidFill>
              </a:rPr>
              <a:t>aste </a:t>
            </a:r>
            <a:r>
              <a:rPr lang="en-IN" dirty="0">
                <a:solidFill>
                  <a:srgbClr val="002060"/>
                </a:solidFill>
              </a:rPr>
              <a:t>back to the PHC</a:t>
            </a:r>
            <a:r>
              <a:rPr lang="en-IN" dirty="0" smtClean="0">
                <a:solidFill>
                  <a:srgbClr val="002060"/>
                </a:solidFill>
              </a:rPr>
              <a:t>.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92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0918" y="0"/>
            <a:ext cx="103632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Reaching Out to Difficult Areas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57835" y="1147482"/>
            <a:ext cx="9753600" cy="52712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824754" y="382419"/>
            <a:ext cx="10685928" cy="872640"/>
          </a:xfrm>
        </p:spPr>
        <p:txBody>
          <a:bodyPr/>
          <a:lstStyle/>
          <a:p>
            <a:r>
              <a:rPr lang="en-IN" sz="3600" dirty="0" smtClean="0"/>
              <a:t>Planning the </a:t>
            </a:r>
            <a:r>
              <a:rPr lang="en-IN" sz="3600" dirty="0" smtClean="0"/>
              <a:t>Route to Reach Out to the Unreached</a:t>
            </a:r>
            <a:endParaRPr lang="en-US" sz="3600" dirty="0"/>
          </a:p>
        </p:txBody>
      </p:sp>
      <p:pic>
        <p:nvPicPr>
          <p:cNvPr id="9" name="Picture 8"/>
          <p:cNvPicPr/>
          <p:nvPr/>
        </p:nvPicPr>
        <p:blipFill>
          <a:blip r:embed="rId2">
            <a:lum contras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31576" y="1416424"/>
            <a:ext cx="9269506" cy="47333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39975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958" y="-290241"/>
            <a:ext cx="11127865" cy="1400530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>
                <a:solidFill>
                  <a:srgbClr val="FF0000"/>
                </a:solidFill>
              </a:rPr>
              <a:t>Service Delivery through Mobile Mamta Diwas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262" y="1506071"/>
            <a:ext cx="5048389" cy="5108485"/>
          </a:xfrm>
        </p:spPr>
        <p:txBody>
          <a:bodyPr>
            <a:normAutofit/>
          </a:bodyPr>
          <a:lstStyle/>
          <a:p>
            <a:pPr lvl="0" algn="just"/>
            <a:r>
              <a:rPr lang="en-IN" dirty="0" smtClean="0">
                <a:solidFill>
                  <a:srgbClr val="002060"/>
                </a:solidFill>
              </a:rPr>
              <a:t>Launched on 31</a:t>
            </a:r>
            <a:r>
              <a:rPr lang="en-IN" baseline="30000" dirty="0" smtClean="0">
                <a:solidFill>
                  <a:srgbClr val="002060"/>
                </a:solidFill>
              </a:rPr>
              <a:t>st</a:t>
            </a:r>
            <a:r>
              <a:rPr lang="en-IN" dirty="0" smtClean="0">
                <a:solidFill>
                  <a:srgbClr val="002060"/>
                </a:solidFill>
              </a:rPr>
              <a:t> August, 2013</a:t>
            </a:r>
          </a:p>
          <a:p>
            <a:pPr lvl="0" algn="just"/>
            <a:r>
              <a:rPr lang="en-IN" dirty="0" smtClean="0">
                <a:solidFill>
                  <a:srgbClr val="002060"/>
                </a:solidFill>
              </a:rPr>
              <a:t>ANC &amp; </a:t>
            </a:r>
            <a:r>
              <a:rPr lang="en-IN" dirty="0">
                <a:solidFill>
                  <a:srgbClr val="002060"/>
                </a:solidFill>
              </a:rPr>
              <a:t>PNC </a:t>
            </a:r>
            <a:r>
              <a:rPr lang="en-IN" dirty="0" smtClean="0">
                <a:solidFill>
                  <a:srgbClr val="002060"/>
                </a:solidFill>
              </a:rPr>
              <a:t>Check-up  </a:t>
            </a:r>
            <a:endParaRPr lang="en-US" dirty="0">
              <a:solidFill>
                <a:srgbClr val="002060"/>
              </a:solidFill>
            </a:endParaRPr>
          </a:p>
          <a:p>
            <a:pPr lvl="0" algn="just"/>
            <a:r>
              <a:rPr lang="en-IN" dirty="0" smtClean="0">
                <a:solidFill>
                  <a:srgbClr val="002060"/>
                </a:solidFill>
              </a:rPr>
              <a:t>Immunization Services</a:t>
            </a:r>
          </a:p>
          <a:p>
            <a:pPr lvl="0" algn="just"/>
            <a:r>
              <a:rPr lang="en-IN" dirty="0" smtClean="0">
                <a:solidFill>
                  <a:srgbClr val="002060"/>
                </a:solidFill>
              </a:rPr>
              <a:t>IMNCI &amp; HBNC </a:t>
            </a:r>
            <a:r>
              <a:rPr lang="en-IN" dirty="0">
                <a:solidFill>
                  <a:srgbClr val="002060"/>
                </a:solidFill>
              </a:rPr>
              <a:t>assessment</a:t>
            </a:r>
            <a:endParaRPr lang="en-US" dirty="0">
              <a:solidFill>
                <a:srgbClr val="002060"/>
              </a:solidFill>
            </a:endParaRPr>
          </a:p>
          <a:p>
            <a:pPr lvl="0" algn="just"/>
            <a:r>
              <a:rPr lang="en-IN" dirty="0">
                <a:solidFill>
                  <a:srgbClr val="002060"/>
                </a:solidFill>
              </a:rPr>
              <a:t>Counselling of adolescent girls, eligible couples and antenatal women</a:t>
            </a:r>
            <a:r>
              <a:rPr lang="en-IN" dirty="0" smtClean="0">
                <a:solidFill>
                  <a:srgbClr val="002060"/>
                </a:solidFill>
              </a:rPr>
              <a:t>. </a:t>
            </a:r>
            <a:endParaRPr lang="en-US" dirty="0">
              <a:solidFill>
                <a:srgbClr val="002060"/>
              </a:solidFill>
            </a:endParaRPr>
          </a:p>
          <a:p>
            <a:pPr algn="just"/>
            <a:r>
              <a:rPr lang="en-IN" dirty="0">
                <a:solidFill>
                  <a:srgbClr val="002060"/>
                </a:solidFill>
              </a:rPr>
              <a:t>Nutrition </a:t>
            </a:r>
            <a:r>
              <a:rPr lang="en-IN" dirty="0" smtClean="0">
                <a:solidFill>
                  <a:srgbClr val="002060"/>
                </a:solidFill>
              </a:rPr>
              <a:t>Services &amp; Growth </a:t>
            </a:r>
            <a:r>
              <a:rPr lang="en-IN" dirty="0">
                <a:solidFill>
                  <a:srgbClr val="002060"/>
                </a:solidFill>
              </a:rPr>
              <a:t>monitoring of children (0-5 years)</a:t>
            </a:r>
            <a:endParaRPr lang="en-US" dirty="0">
              <a:solidFill>
                <a:srgbClr val="002060"/>
              </a:solidFill>
            </a:endParaRPr>
          </a:p>
          <a:p>
            <a:pPr lvl="0" algn="just"/>
            <a:r>
              <a:rPr lang="en-IN" dirty="0">
                <a:solidFill>
                  <a:srgbClr val="002060"/>
                </a:solidFill>
              </a:rPr>
              <a:t>IPC </a:t>
            </a:r>
            <a:r>
              <a:rPr lang="en-IN" dirty="0" smtClean="0">
                <a:solidFill>
                  <a:srgbClr val="002060"/>
                </a:solidFill>
              </a:rPr>
              <a:t>activities through customised way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9" name="Picture 8" descr="I:\2013-08-31\DSC02172.JPG"/>
          <p:cNvPicPr/>
          <p:nvPr/>
        </p:nvPicPr>
        <p:blipFill>
          <a:blip r:embed="rId2" cstate="print"/>
          <a:srcRect t="12713" b="14232"/>
          <a:stretch>
            <a:fillRect/>
          </a:stretch>
        </p:blipFill>
        <p:spPr bwMode="auto">
          <a:xfrm>
            <a:off x="5995678" y="2300797"/>
            <a:ext cx="2266950" cy="146685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0" name="Picture 9" descr="D:\DPMCC Backup\DPMCC2\MOBILE MAMTA\Images\DSC0817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25831" y="2300797"/>
            <a:ext cx="2152361" cy="146685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1" name="Picture 10" descr="D:\DPMCC Backup\DPMCC2\MOBILE MAMTA\Images\DSC08350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95679" y="4456131"/>
            <a:ext cx="2266949" cy="1438758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2" name="Picture 11" descr="D:\DPMCC Backup\DPMCC2\MOBILE MAMTA\Images\DSC08243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25831" y="4361937"/>
            <a:ext cx="2152361" cy="1532952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16256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417522" y="251011"/>
            <a:ext cx="9404723" cy="881807"/>
          </a:xfrm>
        </p:spPr>
        <p:txBody>
          <a:bodyPr/>
          <a:lstStyle/>
          <a:p>
            <a:pPr algn="ctr"/>
            <a:r>
              <a:rPr lang="en-IN" b="1" dirty="0" smtClean="0">
                <a:solidFill>
                  <a:srgbClr val="FF0000"/>
                </a:solidFill>
              </a:rPr>
              <a:t>Project Support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233082" y="1855694"/>
            <a:ext cx="11456894" cy="500230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IN" sz="3200" dirty="0" smtClean="0">
                <a:solidFill>
                  <a:srgbClr val="002060"/>
                </a:solidFill>
              </a:rPr>
              <a:t>Human Resources involved in Mobile Mamta Diwas:</a:t>
            </a:r>
          </a:p>
          <a:p>
            <a:pPr lvl="1"/>
            <a:r>
              <a:rPr lang="en-IN" sz="2800" dirty="0" smtClean="0">
                <a:solidFill>
                  <a:srgbClr val="002060"/>
                </a:solidFill>
              </a:rPr>
              <a:t>One ANM/FHW and one MPW </a:t>
            </a:r>
          </a:p>
          <a:p>
            <a:pPr lvl="1"/>
            <a:r>
              <a:rPr lang="en-IN" sz="2800" dirty="0" smtClean="0">
                <a:solidFill>
                  <a:srgbClr val="002060"/>
                </a:solidFill>
              </a:rPr>
              <a:t>ASHA and AWW for mobilization and prior communication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sz="3200" dirty="0" smtClean="0">
                <a:solidFill>
                  <a:srgbClr val="002060"/>
                </a:solidFill>
              </a:rPr>
              <a:t>Operational </a:t>
            </a:r>
            <a:r>
              <a:rPr lang="en-IN" sz="3200" dirty="0" smtClean="0">
                <a:solidFill>
                  <a:srgbClr val="002060"/>
                </a:solidFill>
              </a:rPr>
              <a:t>&amp; Monitoring Support</a:t>
            </a:r>
            <a:endParaRPr lang="en-IN" sz="3200" dirty="0" smtClean="0">
              <a:solidFill>
                <a:srgbClr val="00206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IN" sz="2800" dirty="0" smtClean="0">
                <a:solidFill>
                  <a:srgbClr val="002060"/>
                </a:solidFill>
              </a:rPr>
              <a:t>Special high chassis Vehicle for hilly region;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IN" sz="2800" dirty="0" smtClean="0">
                <a:solidFill>
                  <a:srgbClr val="002060"/>
                </a:solidFill>
              </a:rPr>
              <a:t>IEC- TV Display for wider </a:t>
            </a:r>
            <a:r>
              <a:rPr lang="en-IN" sz="2800" dirty="0" smtClean="0">
                <a:solidFill>
                  <a:srgbClr val="002060"/>
                </a:solidFill>
              </a:rPr>
              <a:t>dissemination</a:t>
            </a:r>
            <a:endParaRPr lang="en-IN" sz="2800" dirty="0" smtClean="0">
              <a:solidFill>
                <a:srgbClr val="00206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IN" sz="2800" dirty="0" smtClean="0">
                <a:solidFill>
                  <a:srgbClr val="002060"/>
                </a:solidFill>
              </a:rPr>
              <a:t>District Officials route plan for supportive supervision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IN" sz="2800" dirty="0" smtClean="0">
                <a:solidFill>
                  <a:srgbClr val="002060"/>
                </a:solidFill>
              </a:rPr>
              <a:t>Regular Monthly Review on physical and financial performance</a:t>
            </a:r>
          </a:p>
          <a:p>
            <a:pPr>
              <a:buNone/>
            </a:pPr>
            <a:endParaRPr lang="en-IN" sz="2600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n-IN" sz="2400" dirty="0" smtClean="0">
              <a:solidFill>
                <a:srgbClr val="002060"/>
              </a:solidFill>
            </a:endParaRPr>
          </a:p>
          <a:p>
            <a:endParaRPr lang="en-IN" sz="2400" dirty="0" smtClean="0">
              <a:solidFill>
                <a:srgbClr val="002060"/>
              </a:solidFill>
            </a:endParaRPr>
          </a:p>
          <a:p>
            <a:pPr lvl="1"/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608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Cost Implication of the Project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6518" y="1447800"/>
            <a:ext cx="11205882" cy="457200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Financial Support for this Year in NHM PIP 2015-16 (cost Rs. 5,22,000/ Per Unit/Year)</a:t>
            </a:r>
          </a:p>
          <a:p>
            <a:endParaRPr lang="en-IN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64114591"/>
              </p:ext>
            </p:extLst>
          </p:nvPr>
        </p:nvGraphicFramePr>
        <p:xfrm>
          <a:off x="394446" y="2984899"/>
          <a:ext cx="11117686" cy="33262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1477"/>
                <a:gridCol w="3574482"/>
                <a:gridCol w="162560"/>
                <a:gridCol w="1255059"/>
                <a:gridCol w="1559858"/>
                <a:gridCol w="1237130"/>
                <a:gridCol w="2117120"/>
              </a:tblGrid>
              <a:tr h="618473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BL B.14.5.6</a:t>
                      </a:r>
                      <a:r>
                        <a:rPr lang="en-US" sz="2800" baseline="0" dirty="0" smtClean="0">
                          <a:effectLst/>
                        </a:rPr>
                        <a:t> </a:t>
                      </a:r>
                      <a:r>
                        <a:rPr lang="en-US" sz="2800" dirty="0" smtClean="0">
                          <a:effectLst/>
                        </a:rPr>
                        <a:t>Mobile </a:t>
                      </a:r>
                      <a:r>
                        <a:rPr lang="en-US" sz="2800" dirty="0">
                          <a:effectLst/>
                        </a:rPr>
                        <a:t>Mamta </a:t>
                      </a:r>
                      <a:r>
                        <a:rPr lang="en-US" sz="2800" dirty="0" smtClean="0">
                          <a:effectLst/>
                        </a:rPr>
                        <a:t>Divas under State</a:t>
                      </a:r>
                      <a:r>
                        <a:rPr lang="en-US" sz="2800" baseline="0" dirty="0" smtClean="0">
                          <a:effectLst/>
                        </a:rPr>
                        <a:t> </a:t>
                      </a:r>
                      <a:r>
                        <a:rPr lang="en-US" sz="2800" baseline="0" dirty="0" smtClean="0">
                          <a:effectLst/>
                        </a:rPr>
                        <a:t>Innovation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hrut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15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Sr. No.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hrut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Particular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hrut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hrut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Unit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hrut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Unit Cost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hrut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Month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hrut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Total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hrut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415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hrut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Rented Vehicle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hrut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hrut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4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hrut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35000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hrut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12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hrut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1680000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hrut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415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hrut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Operation Cost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hrut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4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hrut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2000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hrut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12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hrut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96000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hrut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415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3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hrut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Additional Staff 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hrut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4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hrut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6500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hrut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12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hrut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312000</a:t>
                      </a:r>
                      <a:endParaRPr lang="en-U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hrut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415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hrut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Total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hrut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hrut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hrut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hrut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hrut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</a:rPr>
                        <a:t>20,88,000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Shruti" panose="020B0502040204020203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2485"/>
            <a:ext cx="12192000" cy="869430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n-US" sz="3600" b="1" dirty="0" smtClean="0"/>
              <a:t>Improvement </a:t>
            </a:r>
            <a:r>
              <a:rPr lang="en-US" sz="3600" b="1" dirty="0" smtClean="0"/>
              <a:t>in </a:t>
            </a:r>
            <a:r>
              <a:rPr lang="en-US" sz="3600" b="1" dirty="0" smtClean="0"/>
              <a:t>Maternal Health in </a:t>
            </a:r>
            <a:r>
              <a:rPr lang="en-US" sz="3600" b="1" dirty="0" err="1" smtClean="0"/>
              <a:t>Kaparada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Taluka</a:t>
            </a:r>
            <a:r>
              <a:rPr lang="en-US" sz="3600" b="1" dirty="0" smtClean="0"/>
              <a:t> </a:t>
            </a:r>
            <a:br>
              <a:rPr lang="en-US" sz="3600" b="1" dirty="0" smtClean="0"/>
            </a:br>
            <a:r>
              <a:rPr lang="en-US" sz="3600" b="1" dirty="0" smtClean="0"/>
              <a:t>(Figures in Percentages)</a:t>
            </a:r>
            <a:endParaRPr lang="en-US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42811342"/>
              </p:ext>
            </p:extLst>
          </p:nvPr>
        </p:nvGraphicFramePr>
        <p:xfrm>
          <a:off x="0" y="839449"/>
          <a:ext cx="12192000" cy="6018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21767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411</TotalTime>
  <Words>479</Words>
  <Application>Microsoft Office PowerPoint</Application>
  <PresentationFormat>Custom</PresentationFormat>
  <Paragraphs>91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Equity</vt:lpstr>
      <vt:lpstr>Mobile Mamta Diwas:  Gujarat Experience</vt:lpstr>
      <vt:lpstr>Problem Statement of Kaprada Taluka</vt:lpstr>
      <vt:lpstr>Proactively Reaching the Unreached</vt:lpstr>
      <vt:lpstr>Reaching Out to Difficult Areas</vt:lpstr>
      <vt:lpstr>Slide 5</vt:lpstr>
      <vt:lpstr>Service Delivery through Mobile Mamta Diwas</vt:lpstr>
      <vt:lpstr>Project Support</vt:lpstr>
      <vt:lpstr>Cost Implication of the Project</vt:lpstr>
      <vt:lpstr>Improvement in Maternal Health in Kaparada Taluka  (Figures in Percentages)</vt:lpstr>
      <vt:lpstr>Improvement in Immunization Services</vt:lpstr>
      <vt:lpstr>Potential for Scaling Up</vt:lpstr>
      <vt:lpstr>Thanks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Mamta Diwas- Gujarat Experience</dc:title>
  <dc:creator>Harsh Shah</dc:creator>
  <cp:lastModifiedBy>Dr Rakesh Vaidya</cp:lastModifiedBy>
  <cp:revision>44</cp:revision>
  <cp:lastPrinted>2015-06-29T07:51:09Z</cp:lastPrinted>
  <dcterms:created xsi:type="dcterms:W3CDTF">2015-06-29T03:21:09Z</dcterms:created>
  <dcterms:modified xsi:type="dcterms:W3CDTF">2015-07-02T07:10:20Z</dcterms:modified>
</cp:coreProperties>
</file>