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rts/chart4.xml" ContentType="application/vnd.openxmlformats-officedocument.drawingml.chart+xml"/>
  <Override PartName="/ppt/charts/chart5.xml" ContentType="application/vnd.openxmlformats-officedocument.drawingml.chart+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handoutMasterIdLst>
    <p:handoutMasterId r:id="rId47"/>
  </p:handoutMasterIdLst>
  <p:sldIdLst>
    <p:sldId id="256" r:id="rId2"/>
    <p:sldId id="257" r:id="rId3"/>
    <p:sldId id="258" r:id="rId4"/>
    <p:sldId id="259" r:id="rId5"/>
    <p:sldId id="314" r:id="rId6"/>
    <p:sldId id="262" r:id="rId7"/>
    <p:sldId id="263" r:id="rId8"/>
    <p:sldId id="315" r:id="rId9"/>
    <p:sldId id="319" r:id="rId10"/>
    <p:sldId id="374" r:id="rId11"/>
    <p:sldId id="317" r:id="rId12"/>
    <p:sldId id="320" r:id="rId13"/>
    <p:sldId id="321" r:id="rId14"/>
    <p:sldId id="322" r:id="rId15"/>
    <p:sldId id="323" r:id="rId16"/>
    <p:sldId id="324" r:id="rId17"/>
    <p:sldId id="325" r:id="rId18"/>
    <p:sldId id="326" r:id="rId19"/>
    <p:sldId id="327" r:id="rId20"/>
    <p:sldId id="328" r:id="rId21"/>
    <p:sldId id="335" r:id="rId22"/>
    <p:sldId id="336" r:id="rId23"/>
    <p:sldId id="337" r:id="rId24"/>
    <p:sldId id="375" r:id="rId25"/>
    <p:sldId id="339" r:id="rId26"/>
    <p:sldId id="340" r:id="rId27"/>
    <p:sldId id="342" r:id="rId28"/>
    <p:sldId id="344" r:id="rId29"/>
    <p:sldId id="333" r:id="rId30"/>
    <p:sldId id="332" r:id="rId31"/>
    <p:sldId id="331" r:id="rId32"/>
    <p:sldId id="294" r:id="rId33"/>
    <p:sldId id="361" r:id="rId34"/>
    <p:sldId id="362" r:id="rId35"/>
    <p:sldId id="363" r:id="rId36"/>
    <p:sldId id="370" r:id="rId37"/>
    <p:sldId id="371" r:id="rId38"/>
    <p:sldId id="369" r:id="rId39"/>
    <p:sldId id="372" r:id="rId40"/>
    <p:sldId id="354" r:id="rId41"/>
    <p:sldId id="367" r:id="rId42"/>
    <p:sldId id="356" r:id="rId43"/>
    <p:sldId id="366" r:id="rId44"/>
    <p:sldId id="36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enna\AppData\Local\Microsoft\Windows\Temporary%20Internet%20Files\Content.Outlook\F3J5IWUX\RSBY%20Data%20Yearwise_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Office%20Office\GTZ-RSBY\RSBY%20Related\Reports\2015-16%20Data\Data%20performance%20040520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Office%20Office\GTZ-RSBY\RSBY%20Related\Reports\2015-16%20Data\RSBY%20Data%20Yearwise_graphs.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1" Type="http://schemas.openxmlformats.org/officeDocument/2006/relationships/oleObject" Target="file:///C:\Users\Henna\AppData\Local\Microsoft\Windows\Temporary%20Internet%20Files\Content.Outlook\F3J5IWUX\DatasheetsY%20Data%20performance%200405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sz="1600" dirty="0"/>
              <a:t>Enrolled Families</a:t>
            </a:r>
            <a:r>
              <a:rPr lang="en-US" sz="1600" baseline="0" dirty="0"/>
              <a:t> (in </a:t>
            </a:r>
            <a:r>
              <a:rPr lang="en-US" sz="1600" baseline="0" dirty="0" err="1"/>
              <a:t>lakhs</a:t>
            </a:r>
            <a:r>
              <a:rPr lang="en-US" sz="1600" baseline="0" dirty="0"/>
              <a:t>) </a:t>
            </a:r>
            <a:endParaRPr lang="en-US" sz="1600" dirty="0"/>
          </a:p>
        </c:rich>
      </c:tx>
      <c:layout/>
      <c:overlay val="0"/>
    </c:title>
    <c:autoTitleDeleted val="0"/>
    <c:plotArea>
      <c:layout/>
      <c:barChart>
        <c:barDir val="col"/>
        <c:grouping val="clustered"/>
        <c:varyColors val="0"/>
        <c:ser>
          <c:idx val="0"/>
          <c:order val="0"/>
          <c:tx>
            <c:strRef>
              <c:f>Sheet1!$E$5</c:f>
              <c:strCache>
                <c:ptCount val="1"/>
                <c:pt idx="0">
                  <c:v>No. of Enrolled Benefeciaries (in lakhs)</c:v>
                </c:pt>
              </c:strCache>
            </c:strRef>
          </c:tx>
          <c:invertIfNegative val="0"/>
          <c:dLbls>
            <c:dLbl>
              <c:idx val="7"/>
              <c:layout/>
              <c:tx>
                <c:rich>
                  <a:bodyPr/>
                  <a:lstStyle/>
                  <a:p>
                    <a:r>
                      <a:rPr lang="en-US" smtClean="0"/>
                      <a:t>413.3</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Sheet1!$A$6:$A$13</c:f>
              <c:strCache>
                <c:ptCount val="8"/>
                <c:pt idx="0">
                  <c:v>2008-09</c:v>
                </c:pt>
                <c:pt idx="1">
                  <c:v>2009-10</c:v>
                </c:pt>
                <c:pt idx="2">
                  <c:v>2010-11</c:v>
                </c:pt>
                <c:pt idx="3">
                  <c:v>2011-12</c:v>
                </c:pt>
                <c:pt idx="4">
                  <c:v>2012-13</c:v>
                </c:pt>
                <c:pt idx="5">
                  <c:v>2013-14</c:v>
                </c:pt>
                <c:pt idx="6">
                  <c:v>2014-15</c:v>
                </c:pt>
                <c:pt idx="7">
                  <c:v>2015-16</c:v>
                </c:pt>
              </c:strCache>
            </c:strRef>
          </c:cat>
          <c:val>
            <c:numRef>
              <c:f>Sheet1!$E$6:$E$13</c:f>
              <c:numCache>
                <c:formatCode>#,##0.0</c:formatCode>
                <c:ptCount val="8"/>
                <c:pt idx="0">
                  <c:v>39.618550000000013</c:v>
                </c:pt>
                <c:pt idx="1">
                  <c:v>138.30120000000019</c:v>
                </c:pt>
                <c:pt idx="2">
                  <c:v>233.62463</c:v>
                </c:pt>
                <c:pt idx="3">
                  <c:v>311.89096999999964</c:v>
                </c:pt>
                <c:pt idx="4">
                  <c:v>374.46845999999925</c:v>
                </c:pt>
                <c:pt idx="5">
                  <c:v>385.15411</c:v>
                </c:pt>
                <c:pt idx="6">
                  <c:v>359.28048000000001</c:v>
                </c:pt>
                <c:pt idx="7">
                  <c:v>412.58416</c:v>
                </c:pt>
              </c:numCache>
            </c:numRef>
          </c:val>
        </c:ser>
        <c:dLbls>
          <c:showLegendKey val="0"/>
          <c:showVal val="0"/>
          <c:showCatName val="0"/>
          <c:showSerName val="0"/>
          <c:showPercent val="0"/>
          <c:showBubbleSize val="0"/>
        </c:dLbls>
        <c:gapWidth val="150"/>
        <c:axId val="339701592"/>
        <c:axId val="339684344"/>
      </c:barChart>
      <c:lineChart>
        <c:grouping val="standard"/>
        <c:varyColors val="0"/>
        <c:ser>
          <c:idx val="1"/>
          <c:order val="1"/>
          <c:tx>
            <c:strRef>
              <c:f>Sheet1!$F$5</c:f>
              <c:strCache>
                <c:ptCount val="1"/>
                <c:pt idx="0">
                  <c:v>Growth rate </c:v>
                </c:pt>
              </c:strCache>
            </c:strRef>
          </c:tx>
          <c:dLbls>
            <c:spPr>
              <a:noFill/>
              <a:ln>
                <a:noFill/>
              </a:ln>
              <a:effectLst/>
            </c:spPr>
            <c:txPr>
              <a:bodyPr/>
              <a:lstStyle/>
              <a:p>
                <a:pPr>
                  <a:defRPr sz="1100" b="1"/>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Sheet1!$F$6:$F$13</c:f>
              <c:numCache>
                <c:formatCode>0.0%</c:formatCode>
                <c:ptCount val="8"/>
                <c:pt idx="1">
                  <c:v>2.4908193257956177</c:v>
                </c:pt>
                <c:pt idx="2">
                  <c:v>0.68924514031693196</c:v>
                </c:pt>
                <c:pt idx="3">
                  <c:v>0.33500894148018645</c:v>
                </c:pt>
                <c:pt idx="4">
                  <c:v>0.20063899252998599</c:v>
                </c:pt>
                <c:pt idx="5">
                  <c:v>2.8535514045695598E-2</c:v>
                </c:pt>
                <c:pt idx="6">
                  <c:v>-6.7177343635252865E-2</c:v>
                </c:pt>
                <c:pt idx="7">
                  <c:v>0.14836230457051319</c:v>
                </c:pt>
              </c:numCache>
            </c:numRef>
          </c:val>
          <c:smooth val="0"/>
        </c:ser>
        <c:dLbls>
          <c:showLegendKey val="0"/>
          <c:showVal val="0"/>
          <c:showCatName val="0"/>
          <c:showSerName val="0"/>
          <c:showPercent val="0"/>
          <c:showBubbleSize val="0"/>
        </c:dLbls>
        <c:marker val="1"/>
        <c:smooth val="0"/>
        <c:axId val="339700024"/>
        <c:axId val="339695712"/>
      </c:lineChart>
      <c:catAx>
        <c:axId val="339701592"/>
        <c:scaling>
          <c:orientation val="minMax"/>
        </c:scaling>
        <c:delete val="0"/>
        <c:axPos val="b"/>
        <c:numFmt formatCode="General" sourceLinked="0"/>
        <c:majorTickMark val="none"/>
        <c:minorTickMark val="none"/>
        <c:tickLblPos val="nextTo"/>
        <c:crossAx val="339684344"/>
        <c:crossesAt val="0"/>
        <c:auto val="1"/>
        <c:lblAlgn val="ctr"/>
        <c:lblOffset val="100"/>
        <c:noMultiLvlLbl val="0"/>
      </c:catAx>
      <c:valAx>
        <c:axId val="339684344"/>
        <c:scaling>
          <c:orientation val="minMax"/>
        </c:scaling>
        <c:delete val="0"/>
        <c:axPos val="l"/>
        <c:majorGridlines/>
        <c:numFmt formatCode="#,##0.0" sourceLinked="1"/>
        <c:majorTickMark val="none"/>
        <c:minorTickMark val="none"/>
        <c:tickLblPos val="nextTo"/>
        <c:crossAx val="339701592"/>
        <c:crosses val="autoZero"/>
        <c:crossBetween val="between"/>
      </c:valAx>
      <c:valAx>
        <c:axId val="339695712"/>
        <c:scaling>
          <c:orientation val="minMax"/>
        </c:scaling>
        <c:delete val="0"/>
        <c:axPos val="r"/>
        <c:numFmt formatCode="0%" sourceLinked="0"/>
        <c:majorTickMark val="out"/>
        <c:minorTickMark val="none"/>
        <c:tickLblPos val="nextTo"/>
        <c:crossAx val="339700024"/>
        <c:crosses val="max"/>
        <c:crossBetween val="between"/>
      </c:valAx>
      <c:catAx>
        <c:axId val="339700024"/>
        <c:scaling>
          <c:orientation val="minMax"/>
        </c:scaling>
        <c:delete val="1"/>
        <c:axPos val="b"/>
        <c:majorTickMark val="out"/>
        <c:minorTickMark val="none"/>
        <c:tickLblPos val="none"/>
        <c:crossAx val="339695712"/>
        <c:crossesAt val="0"/>
        <c:auto val="1"/>
        <c:lblAlgn val="ctr"/>
        <c:lblOffset val="100"/>
        <c:noMultiLvlLbl val="0"/>
      </c:cat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IN" dirty="0" smtClean="0"/>
              <a:t>RSBY Coverage</a:t>
            </a:r>
            <a:endParaRPr lang="en-IN" dirty="0"/>
          </a:p>
        </c:rich>
      </c:tx>
      <c:layout/>
      <c:overlay val="0"/>
      <c:spPr>
        <a:noFill/>
        <a:ln>
          <a:noFill/>
        </a:ln>
        <a:effectLst/>
      </c:spPr>
    </c:title>
    <c:autoTitleDeleted val="0"/>
    <c:plotArea>
      <c:layout/>
      <c:barChart>
        <c:barDir val="col"/>
        <c:grouping val="clustered"/>
        <c:varyColors val="0"/>
        <c:ser>
          <c:idx val="0"/>
          <c:order val="0"/>
          <c:tx>
            <c:strRef>
              <c:f>Consolidated!$B$5</c:f>
              <c:strCache>
                <c:ptCount val="1"/>
                <c:pt idx="0">
                  <c:v>No. of States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Consolidated!$A$6:$A$13</c:f>
              <c:strCache>
                <c:ptCount val="8"/>
                <c:pt idx="0">
                  <c:v>2008-09</c:v>
                </c:pt>
                <c:pt idx="1">
                  <c:v>2009-10</c:v>
                </c:pt>
                <c:pt idx="2">
                  <c:v>2010-11</c:v>
                </c:pt>
                <c:pt idx="3">
                  <c:v>2011-12</c:v>
                </c:pt>
                <c:pt idx="4">
                  <c:v>2012-13</c:v>
                </c:pt>
                <c:pt idx="5">
                  <c:v>2013-14</c:v>
                </c:pt>
                <c:pt idx="6">
                  <c:v>2014-15</c:v>
                </c:pt>
                <c:pt idx="7">
                  <c:v>2015-16*</c:v>
                </c:pt>
              </c:strCache>
            </c:strRef>
          </c:cat>
          <c:val>
            <c:numRef>
              <c:f>Consolidated!$B$6:$B$13</c:f>
              <c:numCache>
                <c:formatCode>General</c:formatCode>
                <c:ptCount val="8"/>
                <c:pt idx="0">
                  <c:v>17</c:v>
                </c:pt>
                <c:pt idx="1">
                  <c:v>23</c:v>
                </c:pt>
                <c:pt idx="2">
                  <c:v>25</c:v>
                </c:pt>
                <c:pt idx="3">
                  <c:v>24</c:v>
                </c:pt>
                <c:pt idx="4">
                  <c:v>27</c:v>
                </c:pt>
                <c:pt idx="5">
                  <c:v>26</c:v>
                </c:pt>
                <c:pt idx="6">
                  <c:v>23</c:v>
                </c:pt>
                <c:pt idx="7">
                  <c:v>19</c:v>
                </c:pt>
              </c:numCache>
            </c:numRef>
          </c:val>
        </c:ser>
        <c:ser>
          <c:idx val="1"/>
          <c:order val="1"/>
          <c:tx>
            <c:strRef>
              <c:f>Consolidated!$C$5</c:f>
              <c:strCache>
                <c:ptCount val="1"/>
                <c:pt idx="0">
                  <c:v>No. of Districts Covered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Consolidated!$A$6:$A$13</c:f>
              <c:strCache>
                <c:ptCount val="8"/>
                <c:pt idx="0">
                  <c:v>2008-09</c:v>
                </c:pt>
                <c:pt idx="1">
                  <c:v>2009-10</c:v>
                </c:pt>
                <c:pt idx="2">
                  <c:v>2010-11</c:v>
                </c:pt>
                <c:pt idx="3">
                  <c:v>2011-12</c:v>
                </c:pt>
                <c:pt idx="4">
                  <c:v>2012-13</c:v>
                </c:pt>
                <c:pt idx="5">
                  <c:v>2013-14</c:v>
                </c:pt>
                <c:pt idx="6">
                  <c:v>2014-15</c:v>
                </c:pt>
                <c:pt idx="7">
                  <c:v>2015-16*</c:v>
                </c:pt>
              </c:strCache>
            </c:strRef>
          </c:cat>
          <c:val>
            <c:numRef>
              <c:f>Consolidated!$C$6:$C$13</c:f>
              <c:numCache>
                <c:formatCode>General</c:formatCode>
                <c:ptCount val="8"/>
                <c:pt idx="0">
                  <c:v>105</c:v>
                </c:pt>
                <c:pt idx="1">
                  <c:v>240</c:v>
                </c:pt>
                <c:pt idx="2">
                  <c:v>404</c:v>
                </c:pt>
                <c:pt idx="3">
                  <c:v>389</c:v>
                </c:pt>
                <c:pt idx="4">
                  <c:v>434</c:v>
                </c:pt>
                <c:pt idx="5">
                  <c:v>402</c:v>
                </c:pt>
                <c:pt idx="6">
                  <c:v>424</c:v>
                </c:pt>
                <c:pt idx="7">
                  <c:v>397</c:v>
                </c:pt>
              </c:numCache>
            </c:numRef>
          </c:val>
        </c:ser>
        <c:dLbls>
          <c:showLegendKey val="0"/>
          <c:showVal val="0"/>
          <c:showCatName val="0"/>
          <c:showSerName val="0"/>
          <c:showPercent val="0"/>
          <c:showBubbleSize val="0"/>
        </c:dLbls>
        <c:gapWidth val="219"/>
        <c:overlap val="-27"/>
        <c:axId val="339686304"/>
        <c:axId val="339699240"/>
      </c:barChart>
      <c:lineChart>
        <c:grouping val="standard"/>
        <c:varyColors val="0"/>
        <c:ser>
          <c:idx val="2"/>
          <c:order val="2"/>
          <c:tx>
            <c:strRef>
              <c:f>Consolidated!$D$5</c:f>
              <c:strCache>
                <c:ptCount val="1"/>
                <c:pt idx="0">
                  <c:v>Growth Rate for Districts</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Consolidated!$A$6:$A$13</c:f>
              <c:strCache>
                <c:ptCount val="8"/>
                <c:pt idx="0">
                  <c:v>2008-09</c:v>
                </c:pt>
                <c:pt idx="1">
                  <c:v>2009-10</c:v>
                </c:pt>
                <c:pt idx="2">
                  <c:v>2010-11</c:v>
                </c:pt>
                <c:pt idx="3">
                  <c:v>2011-12</c:v>
                </c:pt>
                <c:pt idx="4">
                  <c:v>2012-13</c:v>
                </c:pt>
                <c:pt idx="5">
                  <c:v>2013-14</c:v>
                </c:pt>
                <c:pt idx="6">
                  <c:v>2014-15</c:v>
                </c:pt>
                <c:pt idx="7">
                  <c:v>2015-16*</c:v>
                </c:pt>
              </c:strCache>
            </c:strRef>
          </c:cat>
          <c:val>
            <c:numRef>
              <c:f>Consolidated!$D$6:$D$13</c:f>
              <c:numCache>
                <c:formatCode>0%</c:formatCode>
                <c:ptCount val="8"/>
                <c:pt idx="1">
                  <c:v>1.2857142857142851</c:v>
                </c:pt>
                <c:pt idx="2">
                  <c:v>0.68333333333333335</c:v>
                </c:pt>
                <c:pt idx="3">
                  <c:v>-3.7128712871287141E-2</c:v>
                </c:pt>
                <c:pt idx="4">
                  <c:v>0.115681233933162</c:v>
                </c:pt>
                <c:pt idx="5">
                  <c:v>-7.3732718894009258E-2</c:v>
                </c:pt>
                <c:pt idx="6">
                  <c:v>5.4726368159204009E-2</c:v>
                </c:pt>
                <c:pt idx="7">
                  <c:v>-6.367924528301884E-2</c:v>
                </c:pt>
              </c:numCache>
            </c:numRef>
          </c:val>
          <c:smooth val="0"/>
        </c:ser>
        <c:dLbls>
          <c:showLegendKey val="0"/>
          <c:showVal val="0"/>
          <c:showCatName val="0"/>
          <c:showSerName val="0"/>
          <c:showPercent val="0"/>
          <c:showBubbleSize val="0"/>
        </c:dLbls>
        <c:marker val="1"/>
        <c:smooth val="0"/>
        <c:axId val="339688264"/>
        <c:axId val="339690616"/>
      </c:lineChart>
      <c:catAx>
        <c:axId val="33968630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39699240"/>
        <c:crosses val="autoZero"/>
        <c:auto val="1"/>
        <c:lblAlgn val="ctr"/>
        <c:lblOffset val="100"/>
        <c:noMultiLvlLbl val="0"/>
      </c:catAx>
      <c:valAx>
        <c:axId val="339699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9686304"/>
        <c:crosses val="autoZero"/>
        <c:crossBetween val="between"/>
      </c:valAx>
      <c:valAx>
        <c:axId val="339690616"/>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39688264"/>
        <c:crosses val="max"/>
        <c:crossBetween val="between"/>
      </c:valAx>
      <c:catAx>
        <c:axId val="339688264"/>
        <c:scaling>
          <c:orientation val="minMax"/>
        </c:scaling>
        <c:delete val="1"/>
        <c:axPos val="b"/>
        <c:numFmt formatCode="General" sourceLinked="1"/>
        <c:majorTickMark val="none"/>
        <c:minorTickMark val="none"/>
        <c:tickLblPos val="none"/>
        <c:crossAx val="339690616"/>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600" b="1" i="0" u="none" strike="noStrike" kern="1200" baseline="0">
                <a:solidFill>
                  <a:sysClr val="windowText" lastClr="000000"/>
                </a:solidFill>
                <a:latin typeface="+mn-lt"/>
                <a:ea typeface="+mn-ea"/>
                <a:cs typeface="+mn-cs"/>
              </a:defRPr>
            </a:pPr>
            <a:r>
              <a:rPr lang="en-US" dirty="0"/>
              <a:t>Number of </a:t>
            </a:r>
            <a:r>
              <a:rPr lang="en-US" dirty="0" err="1" smtClean="0"/>
              <a:t>Hospitalisation</a:t>
            </a:r>
            <a:r>
              <a:rPr lang="en-US" dirty="0" smtClean="0"/>
              <a:t> </a:t>
            </a:r>
            <a:r>
              <a:rPr lang="en-US" dirty="0"/>
              <a:t>(in </a:t>
            </a:r>
            <a:r>
              <a:rPr lang="en-US" dirty="0" err="1"/>
              <a:t>lakhs</a:t>
            </a:r>
            <a:r>
              <a:rPr lang="en-US" dirty="0" smtClean="0"/>
              <a:t>)</a:t>
            </a:r>
            <a:endParaRPr lang="en-IN" dirty="0"/>
          </a:p>
        </c:rich>
      </c:tx>
      <c:layout/>
      <c:overlay val="0"/>
      <c:spPr>
        <a:noFill/>
        <a:ln>
          <a:noFill/>
        </a:ln>
        <a:effectLst/>
      </c:spPr>
    </c:title>
    <c:autoTitleDeleted val="0"/>
    <c:plotArea>
      <c:layout/>
      <c:barChart>
        <c:barDir val="col"/>
        <c:grouping val="clustered"/>
        <c:varyColors val="0"/>
        <c:ser>
          <c:idx val="0"/>
          <c:order val="0"/>
          <c:tx>
            <c:strRef>
              <c:f>Sheet1!$I$5</c:f>
              <c:strCache>
                <c:ptCount val="1"/>
                <c:pt idx="0">
                  <c:v>No. of hospitalisation (in lakhs)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Sheet1!$A$6:$A$13</c:f>
              <c:strCache>
                <c:ptCount val="8"/>
                <c:pt idx="0">
                  <c:v>2008-09</c:v>
                </c:pt>
                <c:pt idx="1">
                  <c:v>2009-10</c:v>
                </c:pt>
                <c:pt idx="2">
                  <c:v>2010-11</c:v>
                </c:pt>
                <c:pt idx="3">
                  <c:v>2011-12</c:v>
                </c:pt>
                <c:pt idx="4">
                  <c:v>2012-13</c:v>
                </c:pt>
                <c:pt idx="5">
                  <c:v>2013-14</c:v>
                </c:pt>
                <c:pt idx="6">
                  <c:v>2014-15</c:v>
                </c:pt>
                <c:pt idx="7">
                  <c:v>2015-16</c:v>
                </c:pt>
              </c:strCache>
            </c:strRef>
          </c:cat>
          <c:val>
            <c:numRef>
              <c:f>Sheet1!$I$6:$I$13</c:f>
              <c:numCache>
                <c:formatCode>#,##0.00</c:formatCode>
                <c:ptCount val="8"/>
                <c:pt idx="0">
                  <c:v>0.12540999999999999</c:v>
                </c:pt>
                <c:pt idx="1">
                  <c:v>4.5748099999999985</c:v>
                </c:pt>
                <c:pt idx="2">
                  <c:v>11.749049999999999</c:v>
                </c:pt>
                <c:pt idx="3">
                  <c:v>21.461760000000002</c:v>
                </c:pt>
                <c:pt idx="4">
                  <c:v>23.624500000000001</c:v>
                </c:pt>
                <c:pt idx="5">
                  <c:v>19.472309999999961</c:v>
                </c:pt>
                <c:pt idx="6">
                  <c:v>18.124220000000001</c:v>
                </c:pt>
                <c:pt idx="7">
                  <c:v>20.420000000000002</c:v>
                </c:pt>
              </c:numCache>
            </c:numRef>
          </c:val>
        </c:ser>
        <c:dLbls>
          <c:showLegendKey val="0"/>
          <c:showVal val="0"/>
          <c:showCatName val="0"/>
          <c:showSerName val="0"/>
          <c:showPercent val="0"/>
          <c:showBubbleSize val="0"/>
        </c:dLbls>
        <c:gapWidth val="150"/>
        <c:axId val="339698456"/>
        <c:axId val="339693360"/>
      </c:barChart>
      <c:lineChart>
        <c:grouping val="standard"/>
        <c:varyColors val="0"/>
        <c:ser>
          <c:idx val="1"/>
          <c:order val="1"/>
          <c:tx>
            <c:strRef>
              <c:f>Sheet1!$J$5</c:f>
              <c:strCache>
                <c:ptCount val="1"/>
                <c:pt idx="0">
                  <c:v>Growth rate </c:v>
                </c:pt>
              </c:strCache>
            </c:strRef>
          </c:tx>
          <c:spPr>
            <a:ln w="34925" cap="rnd">
              <a:solidFill>
                <a:schemeClr val="accent2"/>
              </a:solidFill>
              <a:round/>
            </a:ln>
            <a:effectLst>
              <a:outerShdw blurRad="57150" dist="19050" dir="5400000" algn="ctr" rotWithShape="0">
                <a:srgbClr val="000000">
                  <a:alpha val="63000"/>
                </a:srgbClr>
              </a:outerShdw>
            </a:effectLst>
          </c:spPr>
          <c:marker>
            <c:symbol val="circle"/>
            <c:size val="6"/>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a:solidFill>
                  <a:schemeClr val="accent2"/>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Sheet1!$J$6:$J$13</c:f>
              <c:numCache>
                <c:formatCode>0.0%</c:formatCode>
                <c:ptCount val="8"/>
                <c:pt idx="1">
                  <c:v>35.478829439438591</c:v>
                </c:pt>
                <c:pt idx="2">
                  <c:v>1.5682050183504888</c:v>
                </c:pt>
                <c:pt idx="3">
                  <c:v>0.8266804550155129</c:v>
                </c:pt>
                <c:pt idx="4">
                  <c:v>0.1007717913162761</c:v>
                </c:pt>
                <c:pt idx="5">
                  <c:v>-0.17575779381574236</c:v>
                </c:pt>
                <c:pt idx="6">
                  <c:v>-6.9231128715596613E-2</c:v>
                </c:pt>
                <c:pt idx="7">
                  <c:v>0.12666917528037072</c:v>
                </c:pt>
              </c:numCache>
            </c:numRef>
          </c:val>
          <c:smooth val="0"/>
        </c:ser>
        <c:dLbls>
          <c:showLegendKey val="0"/>
          <c:showVal val="0"/>
          <c:showCatName val="0"/>
          <c:showSerName val="0"/>
          <c:showPercent val="0"/>
          <c:showBubbleSize val="0"/>
        </c:dLbls>
        <c:marker val="1"/>
        <c:smooth val="0"/>
        <c:axId val="339686696"/>
        <c:axId val="339697280"/>
      </c:lineChart>
      <c:catAx>
        <c:axId val="339698456"/>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39693360"/>
        <c:crosses val="autoZero"/>
        <c:auto val="1"/>
        <c:lblAlgn val="ctr"/>
        <c:lblOffset val="100"/>
        <c:noMultiLvlLbl val="0"/>
      </c:catAx>
      <c:valAx>
        <c:axId val="3396933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r>
                  <a:rPr lang="en-US"/>
                  <a:t>No. Hospitalisation</a:t>
                </a:r>
              </a:p>
            </c:rich>
          </c:tx>
          <c:layout/>
          <c:overlay val="0"/>
          <c:spPr>
            <a:noFill/>
            <a:ln>
              <a:noFill/>
            </a:ln>
            <a:effectLst/>
          </c:sp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39698456"/>
        <c:crosses val="autoZero"/>
        <c:crossBetween val="between"/>
      </c:valAx>
      <c:valAx>
        <c:axId val="339697280"/>
        <c:scaling>
          <c:orientation val="minMax"/>
          <c:max val="37"/>
        </c:scaling>
        <c:delete val="0"/>
        <c:axPos val="r"/>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39686696"/>
        <c:crosses val="max"/>
        <c:crossBetween val="between"/>
      </c:valAx>
      <c:catAx>
        <c:axId val="339686696"/>
        <c:scaling>
          <c:orientation val="minMax"/>
        </c:scaling>
        <c:delete val="1"/>
        <c:axPos val="b"/>
        <c:majorTickMark val="none"/>
        <c:minorTickMark val="none"/>
        <c:tickLblPos val="none"/>
        <c:crossAx val="339697280"/>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66270000000001E-2"/>
          <c:y val="0.1014920000000001"/>
          <c:w val="0.89358699999999869"/>
          <c:h val="0.82180399999999998"/>
        </c:manualLayout>
      </c:layout>
      <c:barChart>
        <c:barDir val="col"/>
        <c:grouping val="stacked"/>
        <c:varyColors val="0"/>
        <c:ser>
          <c:idx val="0"/>
          <c:order val="0"/>
          <c:tx>
            <c:strRef>
              <c:f>Sheet1!$A$2</c:f>
              <c:strCache>
                <c:ptCount val="1"/>
                <c:pt idx="0">
                  <c:v>Deprived Households </c:v>
                </c:pt>
              </c:strCache>
            </c:strRef>
          </c:tx>
          <c:spPr>
            <a:solidFill>
              <a:srgbClr val="82A6AB">
                <a:alpha val="70000"/>
              </a:srgbClr>
            </a:solidFill>
            <a:ln w="12700" cap="flat">
              <a:noFill/>
              <a:miter lim="400000"/>
            </a:ln>
            <a:effectLst/>
          </c:spPr>
          <c:invertIfNegative val="0"/>
          <c:dLbls>
            <c:numFmt formatCode="#,##0" sourceLinked="0"/>
            <c:spPr>
              <a:noFill/>
              <a:ln>
                <a:noFill/>
              </a:ln>
              <a:effectLst/>
            </c:spPr>
            <c:txPr>
              <a:bodyPr/>
              <a:lstStyle/>
              <a:p>
                <a:pPr>
                  <a:defRPr sz="1800" b="0" i="0" u="none" strike="noStrike">
                    <a:solidFill>
                      <a:srgbClr val="FFFFFF"/>
                    </a:solidFill>
                    <a:latin typeface="DIN Alternate"/>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Darjiling (WB)</c:v>
                </c:pt>
                <c:pt idx="1">
                  <c:v>Thiruvallur (TN)</c:v>
                </c:pt>
                <c:pt idx="2">
                  <c:v>Angul (OR)</c:v>
                </c:pt>
                <c:pt idx="3">
                  <c:v>Dhamtari (CG)</c:v>
                </c:pt>
                <c:pt idx="4">
                  <c:v>Hoshangabad (MP)</c:v>
                </c:pt>
              </c:strCache>
            </c:strRef>
          </c:cat>
          <c:val>
            <c:numRef>
              <c:f>Sheet1!$B$2:$F$2</c:f>
              <c:numCache>
                <c:formatCode>General</c:formatCode>
                <c:ptCount val="5"/>
                <c:pt idx="0">
                  <c:v>118360</c:v>
                </c:pt>
                <c:pt idx="1">
                  <c:v>213660</c:v>
                </c:pt>
                <c:pt idx="2">
                  <c:v>93830</c:v>
                </c:pt>
                <c:pt idx="3">
                  <c:v>65623</c:v>
                </c:pt>
                <c:pt idx="4">
                  <c:v>108456</c:v>
                </c:pt>
              </c:numCache>
            </c:numRef>
          </c:val>
        </c:ser>
        <c:ser>
          <c:idx val="1"/>
          <c:order val="1"/>
          <c:tx>
            <c:strRef>
              <c:f>Sheet1!$A$3</c:f>
              <c:strCache>
                <c:ptCount val="1"/>
                <c:pt idx="0">
                  <c:v>Not deprived Households</c:v>
                </c:pt>
              </c:strCache>
            </c:strRef>
          </c:tx>
          <c:spPr>
            <a:solidFill>
              <a:srgbClr val="8F9541">
                <a:alpha val="70000"/>
              </a:srgbClr>
            </a:solidFill>
            <a:ln w="12700" cap="flat">
              <a:noFill/>
              <a:miter lim="400000"/>
            </a:ln>
            <a:effectLst/>
          </c:spPr>
          <c:invertIfNegative val="0"/>
          <c:dLbls>
            <c:numFmt formatCode="#,##0" sourceLinked="0"/>
            <c:spPr>
              <a:noFill/>
              <a:ln>
                <a:noFill/>
              </a:ln>
              <a:effectLst/>
            </c:spPr>
            <c:txPr>
              <a:bodyPr/>
              <a:lstStyle/>
              <a:p>
                <a:pPr>
                  <a:defRPr sz="1800" b="0" i="0" u="none" strike="noStrike">
                    <a:solidFill>
                      <a:srgbClr val="FFFFFF"/>
                    </a:solidFill>
                    <a:latin typeface="DIN Alternate"/>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Darjiling (WB)</c:v>
                </c:pt>
                <c:pt idx="1">
                  <c:v>Thiruvallur (TN)</c:v>
                </c:pt>
                <c:pt idx="2">
                  <c:v>Angul (OR)</c:v>
                </c:pt>
                <c:pt idx="3">
                  <c:v>Dhamtari (CG)</c:v>
                </c:pt>
                <c:pt idx="4">
                  <c:v>Hoshangabad (MP)</c:v>
                </c:pt>
              </c:strCache>
            </c:strRef>
          </c:cat>
          <c:val>
            <c:numRef>
              <c:f>Sheet1!$B$3:$F$3</c:f>
              <c:numCache>
                <c:formatCode>General</c:formatCode>
                <c:ptCount val="5"/>
                <c:pt idx="0">
                  <c:v>260872</c:v>
                </c:pt>
                <c:pt idx="1">
                  <c:v>645009</c:v>
                </c:pt>
                <c:pt idx="2">
                  <c:v>206275</c:v>
                </c:pt>
                <c:pt idx="3">
                  <c:v>109895</c:v>
                </c:pt>
                <c:pt idx="4">
                  <c:v>136489</c:v>
                </c:pt>
              </c:numCache>
            </c:numRef>
          </c:val>
        </c:ser>
        <c:dLbls>
          <c:showLegendKey val="0"/>
          <c:showVal val="0"/>
          <c:showCatName val="0"/>
          <c:showSerName val="0"/>
          <c:showPercent val="0"/>
          <c:showBubbleSize val="0"/>
        </c:dLbls>
        <c:gapWidth val="40"/>
        <c:overlap val="100"/>
        <c:axId val="582129152"/>
        <c:axId val="582129544"/>
      </c:barChart>
      <c:catAx>
        <c:axId val="582129152"/>
        <c:scaling>
          <c:orientation val="minMax"/>
        </c:scaling>
        <c:delete val="0"/>
        <c:axPos val="b"/>
        <c:numFmt formatCode="General" sourceLinked="0"/>
        <c:majorTickMark val="none"/>
        <c:minorTickMark val="none"/>
        <c:tickLblPos val="low"/>
        <c:spPr>
          <a:ln w="12700" cap="flat">
            <a:solidFill>
              <a:srgbClr val="838787"/>
            </a:solidFill>
            <a:prstDash val="solid"/>
            <a:miter lim="400000"/>
          </a:ln>
        </c:spPr>
        <c:txPr>
          <a:bodyPr rot="0"/>
          <a:lstStyle/>
          <a:p>
            <a:pPr>
              <a:defRPr sz="1000" b="0" i="0" u="none" strike="noStrike">
                <a:solidFill>
                  <a:schemeClr val="tx1"/>
                </a:solidFill>
                <a:latin typeface="DIN Alternate"/>
              </a:defRPr>
            </a:pPr>
            <a:endParaRPr lang="en-US"/>
          </a:p>
        </c:txPr>
        <c:crossAx val="582129544"/>
        <c:crosses val="autoZero"/>
        <c:auto val="1"/>
        <c:lblAlgn val="ctr"/>
        <c:lblOffset val="100"/>
        <c:noMultiLvlLbl val="1"/>
      </c:catAx>
      <c:valAx>
        <c:axId val="582129544"/>
        <c:scaling>
          <c:orientation val="minMax"/>
        </c:scaling>
        <c:delete val="0"/>
        <c:axPos val="l"/>
        <c:majorGridlines>
          <c:spPr>
            <a:ln w="12700" cap="flat">
              <a:solidFill>
                <a:srgbClr val="5C5C5C"/>
              </a:solidFill>
              <a:custDash>
                <a:ds d="100000" sp="200000"/>
              </a:custDash>
              <a:miter lim="400000"/>
            </a:ln>
          </c:spPr>
        </c:majorGridlines>
        <c:numFmt formatCode="#,##0" sourceLinked="0"/>
        <c:majorTickMark val="none"/>
        <c:minorTickMark val="none"/>
        <c:tickLblPos val="nextTo"/>
        <c:spPr>
          <a:ln w="12700" cap="flat">
            <a:solidFill>
              <a:srgbClr val="838787"/>
            </a:solidFill>
            <a:prstDash val="solid"/>
            <a:miter lim="400000"/>
          </a:ln>
        </c:spPr>
        <c:txPr>
          <a:bodyPr rot="0"/>
          <a:lstStyle/>
          <a:p>
            <a:pPr>
              <a:defRPr sz="1000" b="0" i="0" u="none" strike="noStrike">
                <a:solidFill>
                  <a:schemeClr val="tx1"/>
                </a:solidFill>
                <a:latin typeface="DIN Alternate"/>
              </a:defRPr>
            </a:pPr>
            <a:endParaRPr lang="en-US"/>
          </a:p>
        </c:txPr>
        <c:crossAx val="582129152"/>
        <c:crosses val="autoZero"/>
        <c:crossBetween val="between"/>
        <c:majorUnit val="150000"/>
        <c:minorUnit val="75000"/>
      </c:valAx>
      <c:spPr>
        <a:noFill/>
        <a:ln w="12700" cap="flat">
          <a:noFill/>
          <a:miter lim="400000"/>
        </a:ln>
        <a:effectLst/>
      </c:spPr>
    </c:plotArea>
    <c:legend>
      <c:legendPos val="t"/>
      <c:layout>
        <c:manualLayout>
          <c:xMode val="edge"/>
          <c:yMode val="edge"/>
          <c:x val="7.2110400000000102E-2"/>
          <c:y val="0"/>
          <c:w val="0.92788999999999999"/>
          <c:h val="7.7656400000000014E-2"/>
        </c:manualLayout>
      </c:layout>
      <c:overlay val="1"/>
      <c:spPr>
        <a:noFill/>
        <a:ln w="12700" cap="flat">
          <a:noFill/>
          <a:miter lim="400000"/>
        </a:ln>
        <a:effectLst/>
      </c:spPr>
      <c:txPr>
        <a:bodyPr rot="0"/>
        <a:lstStyle/>
        <a:p>
          <a:pPr>
            <a:defRPr sz="1050" b="0" i="0" u="none" strike="noStrike">
              <a:solidFill>
                <a:schemeClr val="tx1"/>
              </a:solidFill>
              <a:latin typeface="DIN Alternate"/>
            </a:defRPr>
          </a:pPr>
          <a:endParaRPr lang="en-US"/>
        </a:p>
      </c:txPr>
    </c:legend>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406600000000015E-2"/>
          <c:y val="9.7965000000000024E-2"/>
          <c:w val="0.95863699999999996"/>
          <c:h val="0.82642499999999997"/>
        </c:manualLayout>
      </c:layout>
      <c:barChart>
        <c:barDir val="col"/>
        <c:grouping val="stacked"/>
        <c:varyColors val="0"/>
        <c:ser>
          <c:idx val="0"/>
          <c:order val="0"/>
          <c:tx>
            <c:strRef>
              <c:f>Sheet1!$A$2</c:f>
              <c:strCache>
                <c:ptCount val="1"/>
                <c:pt idx="0">
                  <c:v>With Aadhaar</c:v>
                </c:pt>
              </c:strCache>
            </c:strRef>
          </c:tx>
          <c:spPr>
            <a:solidFill>
              <a:srgbClr val="82A6AB">
                <a:alpha val="70000"/>
              </a:srgbClr>
            </a:solidFill>
            <a:ln w="12700" cap="flat">
              <a:noFill/>
              <a:miter lim="400000"/>
            </a:ln>
            <a:effectLst/>
          </c:spPr>
          <c:invertIfNegative val="0"/>
          <c:dLbls>
            <c:numFmt formatCode="#,##0" sourceLinked="0"/>
            <c:spPr>
              <a:noFill/>
              <a:ln>
                <a:noFill/>
              </a:ln>
              <a:effectLst/>
            </c:spPr>
            <c:txPr>
              <a:bodyPr/>
              <a:lstStyle/>
              <a:p>
                <a:pPr>
                  <a:defRPr sz="2400" b="1" i="0" u="none" strike="noStrike">
                    <a:solidFill>
                      <a:srgbClr val="FFFFFF"/>
                    </a:solidFill>
                    <a:latin typeface="Copperplate"/>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Darjiling (1,18,360)</c:v>
                </c:pt>
                <c:pt idx="1">
                  <c:v>Thiruvallur (2,13,660)</c:v>
                </c:pt>
                <c:pt idx="2">
                  <c:v>Angul (93,830)</c:v>
                </c:pt>
                <c:pt idx="3">
                  <c:v>Dhamtari (65,623)</c:v>
                </c:pt>
                <c:pt idx="4">
                  <c:v>Hoshangabad (1,08,456)</c:v>
                </c:pt>
              </c:strCache>
            </c:strRef>
          </c:cat>
          <c:val>
            <c:numRef>
              <c:f>Sheet1!$B$2:$F$2</c:f>
              <c:numCache>
                <c:formatCode>General</c:formatCode>
                <c:ptCount val="5"/>
                <c:pt idx="0">
                  <c:v>2.3899999999999997</c:v>
                </c:pt>
                <c:pt idx="1">
                  <c:v>3.9099999999999997</c:v>
                </c:pt>
                <c:pt idx="2">
                  <c:v>2.3899999999999997</c:v>
                </c:pt>
                <c:pt idx="3">
                  <c:v>1.62</c:v>
                </c:pt>
                <c:pt idx="4">
                  <c:v>0</c:v>
                </c:pt>
              </c:numCache>
            </c:numRef>
          </c:val>
        </c:ser>
        <c:ser>
          <c:idx val="1"/>
          <c:order val="1"/>
          <c:tx>
            <c:strRef>
              <c:f>Sheet1!$A$3</c:f>
              <c:strCache>
                <c:ptCount val="1"/>
                <c:pt idx="0">
                  <c:v>Without Aadhaar</c:v>
                </c:pt>
              </c:strCache>
            </c:strRef>
          </c:tx>
          <c:spPr>
            <a:solidFill>
              <a:srgbClr val="8F9541">
                <a:alpha val="70000"/>
              </a:srgbClr>
            </a:solidFill>
            <a:ln w="12700" cap="flat">
              <a:noFill/>
              <a:miter lim="400000"/>
            </a:ln>
            <a:effectLst/>
          </c:spPr>
          <c:invertIfNegative val="0"/>
          <c:dLbls>
            <c:numFmt formatCode="#,##0" sourceLinked="0"/>
            <c:spPr>
              <a:noFill/>
              <a:ln>
                <a:noFill/>
              </a:ln>
              <a:effectLst/>
            </c:spPr>
            <c:txPr>
              <a:bodyPr/>
              <a:lstStyle/>
              <a:p>
                <a:pPr>
                  <a:defRPr sz="2400" b="1" i="0" u="none" strike="noStrike">
                    <a:solidFill>
                      <a:srgbClr val="FFFFFF"/>
                    </a:solidFill>
                    <a:latin typeface="Copperplate"/>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Darjiling (1,18,360)</c:v>
                </c:pt>
                <c:pt idx="1">
                  <c:v>Thiruvallur (2,13,660)</c:v>
                </c:pt>
                <c:pt idx="2">
                  <c:v>Angul (93,830)</c:v>
                </c:pt>
                <c:pt idx="3">
                  <c:v>Dhamtari (65,623)</c:v>
                </c:pt>
                <c:pt idx="4">
                  <c:v>Hoshangabad (1,08,456)</c:v>
                </c:pt>
              </c:strCache>
            </c:strRef>
          </c:cat>
          <c:val>
            <c:numRef>
              <c:f>Sheet1!$B$3:$F$3</c:f>
              <c:numCache>
                <c:formatCode>General</c:formatCode>
                <c:ptCount val="5"/>
                <c:pt idx="0">
                  <c:v>3.01</c:v>
                </c:pt>
                <c:pt idx="1">
                  <c:v>4</c:v>
                </c:pt>
                <c:pt idx="2">
                  <c:v>1.3800000000000001</c:v>
                </c:pt>
                <c:pt idx="3">
                  <c:v>1.05</c:v>
                </c:pt>
                <c:pt idx="4">
                  <c:v>4.79</c:v>
                </c:pt>
              </c:numCache>
            </c:numRef>
          </c:val>
        </c:ser>
        <c:dLbls>
          <c:showLegendKey val="0"/>
          <c:showVal val="0"/>
          <c:showCatName val="0"/>
          <c:showSerName val="0"/>
          <c:showPercent val="0"/>
          <c:showBubbleSize val="0"/>
        </c:dLbls>
        <c:gapWidth val="40"/>
        <c:overlap val="100"/>
        <c:axId val="582130328"/>
        <c:axId val="582130720"/>
      </c:barChart>
      <c:catAx>
        <c:axId val="582130328"/>
        <c:scaling>
          <c:orientation val="minMax"/>
        </c:scaling>
        <c:delete val="0"/>
        <c:axPos val="b"/>
        <c:numFmt formatCode="General" sourceLinked="0"/>
        <c:majorTickMark val="none"/>
        <c:minorTickMark val="none"/>
        <c:tickLblPos val="low"/>
        <c:spPr>
          <a:ln w="12700" cap="flat">
            <a:solidFill>
              <a:srgbClr val="838787"/>
            </a:solidFill>
            <a:prstDash val="solid"/>
            <a:miter lim="400000"/>
          </a:ln>
        </c:spPr>
        <c:txPr>
          <a:bodyPr rot="0"/>
          <a:lstStyle/>
          <a:p>
            <a:pPr>
              <a:defRPr sz="1100" b="0" i="0" u="none" strike="noStrike">
                <a:solidFill>
                  <a:schemeClr val="tx1"/>
                </a:solidFill>
                <a:latin typeface="DIN Alternate"/>
              </a:defRPr>
            </a:pPr>
            <a:endParaRPr lang="en-US"/>
          </a:p>
        </c:txPr>
        <c:crossAx val="582130720"/>
        <c:crosses val="autoZero"/>
        <c:auto val="1"/>
        <c:lblAlgn val="ctr"/>
        <c:lblOffset val="100"/>
        <c:noMultiLvlLbl val="1"/>
      </c:catAx>
      <c:valAx>
        <c:axId val="582130720"/>
        <c:scaling>
          <c:orientation val="minMax"/>
        </c:scaling>
        <c:delete val="0"/>
        <c:axPos val="l"/>
        <c:majorGridlines>
          <c:spPr>
            <a:ln w="12700" cap="flat">
              <a:solidFill>
                <a:srgbClr val="5C5C5C"/>
              </a:solidFill>
              <a:custDash>
                <a:ds d="100000" sp="200000"/>
              </a:custDash>
              <a:miter lim="400000"/>
            </a:ln>
          </c:spPr>
        </c:majorGridlines>
        <c:numFmt formatCode="General" sourceLinked="0"/>
        <c:majorTickMark val="none"/>
        <c:minorTickMark val="none"/>
        <c:tickLblPos val="nextTo"/>
        <c:spPr>
          <a:ln w="12700" cap="flat">
            <a:solidFill>
              <a:srgbClr val="838787"/>
            </a:solidFill>
            <a:prstDash val="solid"/>
            <a:miter lim="400000"/>
          </a:ln>
        </c:spPr>
        <c:txPr>
          <a:bodyPr rot="0"/>
          <a:lstStyle/>
          <a:p>
            <a:pPr>
              <a:defRPr sz="1200" b="0" i="0" u="none" strike="noStrike">
                <a:solidFill>
                  <a:schemeClr val="tx1"/>
                </a:solidFill>
                <a:latin typeface="DIN Alternate"/>
              </a:defRPr>
            </a:pPr>
            <a:endParaRPr lang="en-US"/>
          </a:p>
        </c:txPr>
        <c:crossAx val="582130328"/>
        <c:crosses val="autoZero"/>
        <c:crossBetween val="between"/>
        <c:majorUnit val="1"/>
        <c:minorUnit val="0.5"/>
      </c:valAx>
      <c:spPr>
        <a:noFill/>
        <a:ln w="12700" cap="flat">
          <a:noFill/>
          <a:miter lim="400000"/>
        </a:ln>
        <a:effectLst/>
      </c:spPr>
    </c:plotArea>
    <c:legend>
      <c:legendPos val="t"/>
      <c:legendEntry>
        <c:idx val="0"/>
        <c:txPr>
          <a:bodyPr rot="0"/>
          <a:lstStyle/>
          <a:p>
            <a:pPr>
              <a:defRPr sz="1200" b="0" i="0" u="none" strike="noStrike">
                <a:solidFill>
                  <a:schemeClr val="tx1"/>
                </a:solidFill>
                <a:latin typeface="DIN Alternate"/>
              </a:defRPr>
            </a:pPr>
            <a:endParaRPr lang="en-US"/>
          </a:p>
        </c:txPr>
      </c:legendEntry>
      <c:legendEntry>
        <c:idx val="1"/>
        <c:txPr>
          <a:bodyPr rot="0"/>
          <a:lstStyle/>
          <a:p>
            <a:pPr>
              <a:defRPr sz="1200" b="0" i="0" u="none" strike="noStrike">
                <a:solidFill>
                  <a:schemeClr val="tx1"/>
                </a:solidFill>
                <a:latin typeface="DIN Alternate"/>
              </a:defRPr>
            </a:pPr>
            <a:endParaRPr lang="en-US"/>
          </a:p>
        </c:txPr>
      </c:legendEntry>
      <c:layout>
        <c:manualLayout>
          <c:xMode val="edge"/>
          <c:yMode val="edge"/>
          <c:x val="9.3039800000000158E-2"/>
          <c:y val="0"/>
          <c:w val="0.86869300000000105"/>
          <c:h val="8.3948800000000046E-2"/>
        </c:manualLayout>
      </c:layout>
      <c:overlay val="1"/>
      <c:spPr>
        <a:noFill/>
        <a:ln w="12700" cap="flat">
          <a:noFill/>
          <a:miter lim="400000"/>
        </a:ln>
        <a:effectLst/>
      </c:spPr>
      <c:txPr>
        <a:bodyPr rot="0"/>
        <a:lstStyle/>
        <a:p>
          <a:pPr>
            <a:defRPr sz="2400" b="0" i="0" u="none" strike="noStrike">
              <a:solidFill>
                <a:schemeClr val="tx1"/>
              </a:solidFill>
              <a:latin typeface="DIN Alternate"/>
            </a:defRPr>
          </a:pPr>
          <a:endParaRPr lang="en-US"/>
        </a:p>
      </c:txPr>
    </c:legend>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r>
              <a:rPr lang="en-US"/>
              <a:t>Average Premium (Rs) across States 2015-16</a:t>
            </a:r>
          </a:p>
        </c:rich>
      </c:tx>
      <c:overlay val="0"/>
      <c:spPr>
        <a:noFill/>
        <a:ln>
          <a:noFill/>
        </a:ln>
        <a:effectLst/>
      </c:spPr>
    </c:title>
    <c:autoTitleDeleted val="0"/>
    <c:plotArea>
      <c:layout/>
      <c:barChart>
        <c:barDir val="bar"/>
        <c:grouping val="clustered"/>
        <c:varyColors val="0"/>
        <c:ser>
          <c:idx val="0"/>
          <c:order val="0"/>
          <c:tx>
            <c:strRef>
              <c:f>'Avg. Premium 15-16'!$C$2</c:f>
              <c:strCache>
                <c:ptCount val="1"/>
                <c:pt idx="0">
                  <c:v>Average Premium</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Premium 15-16'!$B$3:$B$21</c:f>
              <c:strCache>
                <c:ptCount val="19"/>
                <c:pt idx="0">
                  <c:v>Assam</c:v>
                </c:pt>
                <c:pt idx="1">
                  <c:v>Bihar</c:v>
                </c:pt>
                <c:pt idx="2">
                  <c:v>Chhattisgarh</c:v>
                </c:pt>
                <c:pt idx="3">
                  <c:v>Gujarat</c:v>
                </c:pt>
                <c:pt idx="4">
                  <c:v>Haryana</c:v>
                </c:pt>
                <c:pt idx="5">
                  <c:v>Himachal Pradesh</c:v>
                </c:pt>
                <c:pt idx="6">
                  <c:v>Jharkhand</c:v>
                </c:pt>
                <c:pt idx="7">
                  <c:v>Karnataka</c:v>
                </c:pt>
                <c:pt idx="8">
                  <c:v>Kerala</c:v>
                </c:pt>
                <c:pt idx="9">
                  <c:v>Manipur</c:v>
                </c:pt>
                <c:pt idx="10">
                  <c:v>Meghalaya</c:v>
                </c:pt>
                <c:pt idx="11">
                  <c:v>Mizoram</c:v>
                </c:pt>
                <c:pt idx="12">
                  <c:v>Odisha</c:v>
                </c:pt>
                <c:pt idx="13">
                  <c:v>Punjab</c:v>
                </c:pt>
                <c:pt idx="14">
                  <c:v>Rajasthan</c:v>
                </c:pt>
                <c:pt idx="15">
                  <c:v>Tripura</c:v>
                </c:pt>
                <c:pt idx="16">
                  <c:v>Uttar Pradesh</c:v>
                </c:pt>
                <c:pt idx="17">
                  <c:v>Uttrakhand</c:v>
                </c:pt>
                <c:pt idx="18">
                  <c:v>West Bengal</c:v>
                </c:pt>
              </c:strCache>
            </c:strRef>
          </c:cat>
          <c:val>
            <c:numRef>
              <c:f>'Avg. Premium 15-16'!$C$3:$C$21</c:f>
              <c:numCache>
                <c:formatCode>0.00</c:formatCode>
                <c:ptCount val="19"/>
                <c:pt idx="0">
                  <c:v>319.95652173913027</c:v>
                </c:pt>
                <c:pt idx="1">
                  <c:v>216.65789473684171</c:v>
                </c:pt>
                <c:pt idx="2">
                  <c:v>363</c:v>
                </c:pt>
                <c:pt idx="3">
                  <c:v>433.1153846153847</c:v>
                </c:pt>
                <c:pt idx="4">
                  <c:v>430.71428571428567</c:v>
                </c:pt>
                <c:pt idx="5">
                  <c:v>275</c:v>
                </c:pt>
                <c:pt idx="6">
                  <c:v>364.29166666666674</c:v>
                </c:pt>
                <c:pt idx="7">
                  <c:v>191.26666666666651</c:v>
                </c:pt>
                <c:pt idx="8">
                  <c:v>738</c:v>
                </c:pt>
                <c:pt idx="9">
                  <c:v>499.33333333333331</c:v>
                </c:pt>
                <c:pt idx="10">
                  <c:v>432</c:v>
                </c:pt>
                <c:pt idx="11">
                  <c:v>745</c:v>
                </c:pt>
                <c:pt idx="12">
                  <c:v>320.8</c:v>
                </c:pt>
                <c:pt idx="13">
                  <c:v>245.09090909090909</c:v>
                </c:pt>
                <c:pt idx="14">
                  <c:v>242.24242424242451</c:v>
                </c:pt>
                <c:pt idx="15">
                  <c:v>239</c:v>
                </c:pt>
                <c:pt idx="16">
                  <c:v>335</c:v>
                </c:pt>
                <c:pt idx="17">
                  <c:v>309.58064516129019</c:v>
                </c:pt>
                <c:pt idx="18">
                  <c:v>254.09523809523824</c:v>
                </c:pt>
              </c:numCache>
            </c:numRef>
          </c:val>
        </c:ser>
        <c:dLbls>
          <c:showLegendKey val="0"/>
          <c:showVal val="0"/>
          <c:showCatName val="0"/>
          <c:showSerName val="0"/>
          <c:showPercent val="0"/>
          <c:showBubbleSize val="0"/>
        </c:dLbls>
        <c:gapWidth val="115"/>
        <c:overlap val="-20"/>
        <c:axId val="583286416"/>
        <c:axId val="583286808"/>
      </c:barChart>
      <c:catAx>
        <c:axId val="58328641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83286808"/>
        <c:crosses val="autoZero"/>
        <c:auto val="1"/>
        <c:lblAlgn val="ctr"/>
        <c:lblOffset val="100"/>
        <c:noMultiLvlLbl val="0"/>
      </c:catAx>
      <c:valAx>
        <c:axId val="583286808"/>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8328641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solidFill>
            <a:sysClr val="windowText" lastClr="000000"/>
          </a:solidFill>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E6CE32-EF5E-4327-8ED8-788403A149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5A914FB3-DB56-4A24-A44E-AC557EAA5F60}">
      <dgm:prSet phldrT="[Text]"/>
      <dgm:spPr/>
      <dgm:t>
        <a:bodyPr/>
        <a:lstStyle/>
        <a:p>
          <a:r>
            <a:rPr lang="en-US" dirty="0" smtClean="0"/>
            <a:t>RSBY shifted from </a:t>
          </a:r>
          <a:r>
            <a:rPr lang="en-US" dirty="0" err="1" smtClean="0"/>
            <a:t>MoLE</a:t>
          </a:r>
          <a:r>
            <a:rPr lang="en-US" dirty="0" smtClean="0"/>
            <a:t> to </a:t>
          </a:r>
          <a:r>
            <a:rPr lang="en-US" dirty="0" err="1" smtClean="0"/>
            <a:t>MoHFW</a:t>
          </a:r>
          <a:r>
            <a:rPr lang="en-US" dirty="0" smtClean="0"/>
            <a:t> from 01.04.2015</a:t>
          </a:r>
          <a:endParaRPr lang="en-IN" dirty="0"/>
        </a:p>
      </dgm:t>
    </dgm:pt>
    <dgm:pt modelId="{2AA0C6A8-D2C2-46BD-8C48-3B157FB9BFE5}" type="parTrans" cxnId="{5B4F77CB-57E3-47C2-8F29-F7636176E339}">
      <dgm:prSet/>
      <dgm:spPr/>
      <dgm:t>
        <a:bodyPr/>
        <a:lstStyle/>
        <a:p>
          <a:endParaRPr lang="en-IN"/>
        </a:p>
      </dgm:t>
    </dgm:pt>
    <dgm:pt modelId="{23242163-DE8F-4733-BF63-DA9A58DC924C}" type="sibTrans" cxnId="{5B4F77CB-57E3-47C2-8F29-F7636176E339}">
      <dgm:prSet/>
      <dgm:spPr/>
      <dgm:t>
        <a:bodyPr/>
        <a:lstStyle/>
        <a:p>
          <a:endParaRPr lang="en-IN"/>
        </a:p>
      </dgm:t>
    </dgm:pt>
    <dgm:pt modelId="{4BF38516-659D-40DD-B702-E2913F9DF30A}">
      <dgm:prSet phldrT="[Text]"/>
      <dgm:spPr/>
      <dgm:t>
        <a:bodyPr/>
        <a:lstStyle/>
        <a:p>
          <a:r>
            <a:rPr lang="en-US" dirty="0" smtClean="0"/>
            <a:t>Target Beneficiaries</a:t>
          </a:r>
          <a:endParaRPr lang="en-IN" dirty="0"/>
        </a:p>
      </dgm:t>
    </dgm:pt>
    <dgm:pt modelId="{E82AD7CA-9CBC-49A3-8D13-A62D70B58525}" type="parTrans" cxnId="{F394CD81-D12E-4F14-BAA9-27D8199C2B27}">
      <dgm:prSet/>
      <dgm:spPr/>
      <dgm:t>
        <a:bodyPr/>
        <a:lstStyle/>
        <a:p>
          <a:endParaRPr lang="en-IN"/>
        </a:p>
      </dgm:t>
    </dgm:pt>
    <dgm:pt modelId="{1596567E-0FA5-4D93-A645-4137B2DAA81E}" type="sibTrans" cxnId="{F394CD81-D12E-4F14-BAA9-27D8199C2B27}">
      <dgm:prSet/>
      <dgm:spPr/>
      <dgm:t>
        <a:bodyPr/>
        <a:lstStyle/>
        <a:p>
          <a:endParaRPr lang="en-IN"/>
        </a:p>
      </dgm:t>
    </dgm:pt>
    <dgm:pt modelId="{BC9E6A8B-B028-4FC4-BCF6-EFD354A2F770}">
      <dgm:prSet phldrT="[Text]"/>
      <dgm:spPr/>
      <dgm:t>
        <a:bodyPr/>
        <a:lstStyle/>
        <a:p>
          <a:r>
            <a:rPr lang="en-US" dirty="0" err="1" smtClean="0"/>
            <a:t>Hospitalisation</a:t>
          </a:r>
          <a:r>
            <a:rPr lang="en-US" dirty="0" smtClean="0"/>
            <a:t> Cover</a:t>
          </a:r>
          <a:endParaRPr lang="en-IN" dirty="0"/>
        </a:p>
      </dgm:t>
    </dgm:pt>
    <dgm:pt modelId="{52F79A70-5985-4E9E-AECC-300C67AB493E}" type="parTrans" cxnId="{E0C192DC-5523-4F23-8338-8C5549AB90C7}">
      <dgm:prSet/>
      <dgm:spPr/>
      <dgm:t>
        <a:bodyPr/>
        <a:lstStyle/>
        <a:p>
          <a:endParaRPr lang="en-IN"/>
        </a:p>
      </dgm:t>
    </dgm:pt>
    <dgm:pt modelId="{7CCC0FCA-F66A-4EB5-AD61-152148AECA96}" type="sibTrans" cxnId="{E0C192DC-5523-4F23-8338-8C5549AB90C7}">
      <dgm:prSet/>
      <dgm:spPr/>
      <dgm:t>
        <a:bodyPr/>
        <a:lstStyle/>
        <a:p>
          <a:endParaRPr lang="en-IN"/>
        </a:p>
      </dgm:t>
    </dgm:pt>
    <dgm:pt modelId="{8173E980-8883-4355-86F4-BB92BBF26C04}">
      <dgm:prSet phldrT="[Text]"/>
      <dgm:spPr/>
      <dgm:t>
        <a:bodyPr/>
        <a:lstStyle/>
        <a:p>
          <a:r>
            <a:rPr lang="en-US" dirty="0" smtClean="0"/>
            <a:t>Beneficiary Identification </a:t>
          </a:r>
          <a:endParaRPr lang="en-IN" dirty="0"/>
        </a:p>
      </dgm:t>
    </dgm:pt>
    <dgm:pt modelId="{68CD5CAA-D0B2-4838-B2FA-B8577E369EA2}" type="parTrans" cxnId="{31A8C246-BA9B-44E1-AAFD-750A5E1F2B77}">
      <dgm:prSet/>
      <dgm:spPr/>
      <dgm:t>
        <a:bodyPr/>
        <a:lstStyle/>
        <a:p>
          <a:endParaRPr lang="en-IN"/>
        </a:p>
      </dgm:t>
    </dgm:pt>
    <dgm:pt modelId="{2C1CA26C-77A0-4066-A49E-CED4E6E64869}" type="sibTrans" cxnId="{31A8C246-BA9B-44E1-AAFD-750A5E1F2B77}">
      <dgm:prSet/>
      <dgm:spPr/>
      <dgm:t>
        <a:bodyPr/>
        <a:lstStyle/>
        <a:p>
          <a:endParaRPr lang="en-IN"/>
        </a:p>
      </dgm:t>
    </dgm:pt>
    <dgm:pt modelId="{FF4793D4-7130-423C-975A-55084E146E5F}">
      <dgm:prSet phldrT="[Text]"/>
      <dgm:spPr/>
      <dgm:t>
        <a:bodyPr/>
        <a:lstStyle/>
        <a:p>
          <a:r>
            <a:rPr lang="en-US" dirty="0" smtClean="0"/>
            <a:t>Performance  during 2015-16</a:t>
          </a:r>
          <a:endParaRPr lang="en-IN" dirty="0"/>
        </a:p>
      </dgm:t>
    </dgm:pt>
    <dgm:pt modelId="{EA0B0171-2B1E-4224-9D28-099627C410C4}" type="parTrans" cxnId="{02966F1E-542E-4F2B-B426-35C6584769AA}">
      <dgm:prSet/>
      <dgm:spPr/>
      <dgm:t>
        <a:bodyPr/>
        <a:lstStyle/>
        <a:p>
          <a:endParaRPr lang="en-IN"/>
        </a:p>
      </dgm:t>
    </dgm:pt>
    <dgm:pt modelId="{209BCE27-F88B-4B8B-A8E2-9034780C4077}" type="sibTrans" cxnId="{02966F1E-542E-4F2B-B426-35C6584769AA}">
      <dgm:prSet/>
      <dgm:spPr/>
      <dgm:t>
        <a:bodyPr/>
        <a:lstStyle/>
        <a:p>
          <a:endParaRPr lang="en-IN"/>
        </a:p>
      </dgm:t>
    </dgm:pt>
    <dgm:pt modelId="{FD53B2AD-AB5A-4ED4-A4AA-4D4A6F733222}">
      <dgm:prSet phldrT="[Text]"/>
      <dgm:spPr/>
      <dgm:t>
        <a:bodyPr/>
        <a:lstStyle/>
        <a:p>
          <a:r>
            <a:rPr lang="en-US" dirty="0" smtClean="0"/>
            <a:t>People covered under BPL category</a:t>
          </a:r>
          <a:endParaRPr lang="en-IN" dirty="0"/>
        </a:p>
      </dgm:t>
    </dgm:pt>
    <dgm:pt modelId="{FB261B6F-3F8F-4327-9B8B-DD0C27F907D8}" type="parTrans" cxnId="{FE2BB23F-D554-4C0C-BA60-BAD477745DD9}">
      <dgm:prSet/>
      <dgm:spPr/>
      <dgm:t>
        <a:bodyPr/>
        <a:lstStyle/>
        <a:p>
          <a:endParaRPr lang="en-IN"/>
        </a:p>
      </dgm:t>
    </dgm:pt>
    <dgm:pt modelId="{AA82621A-78E5-4E75-B0E7-0493A1DC4F4C}" type="sibTrans" cxnId="{FE2BB23F-D554-4C0C-BA60-BAD477745DD9}">
      <dgm:prSet/>
      <dgm:spPr/>
      <dgm:t>
        <a:bodyPr/>
        <a:lstStyle/>
        <a:p>
          <a:endParaRPr lang="en-IN"/>
        </a:p>
      </dgm:t>
    </dgm:pt>
    <dgm:pt modelId="{B9F2320F-73B4-4254-AF90-B64353A4ECFF}">
      <dgm:prSet phldrT="[Text]"/>
      <dgm:spPr/>
      <dgm:t>
        <a:bodyPr/>
        <a:lstStyle/>
        <a:p>
          <a:r>
            <a:rPr lang="en-US" dirty="0" smtClean="0"/>
            <a:t>Workers belonging to 11 unorganized categories</a:t>
          </a:r>
          <a:endParaRPr lang="en-IN" dirty="0"/>
        </a:p>
      </dgm:t>
    </dgm:pt>
    <dgm:pt modelId="{72D9265F-1286-4043-857A-D6E48B55F9B1}" type="parTrans" cxnId="{BDA7FD01-8A48-4638-9C6F-0360296617B5}">
      <dgm:prSet/>
      <dgm:spPr/>
      <dgm:t>
        <a:bodyPr/>
        <a:lstStyle/>
        <a:p>
          <a:endParaRPr lang="en-IN"/>
        </a:p>
      </dgm:t>
    </dgm:pt>
    <dgm:pt modelId="{709C9E8E-8B60-4D47-A8B5-E58018608374}" type="sibTrans" cxnId="{BDA7FD01-8A48-4638-9C6F-0360296617B5}">
      <dgm:prSet/>
      <dgm:spPr/>
      <dgm:t>
        <a:bodyPr/>
        <a:lstStyle/>
        <a:p>
          <a:endParaRPr lang="en-IN"/>
        </a:p>
      </dgm:t>
    </dgm:pt>
    <dgm:pt modelId="{F488003B-F79E-4C94-8BD1-C9E81FC60394}">
      <dgm:prSet phldrT="[Text]"/>
      <dgm:spPr/>
      <dgm:t>
        <a:bodyPr/>
        <a:lstStyle/>
        <a:p>
          <a:r>
            <a:rPr lang="en-US" dirty="0" smtClean="0"/>
            <a:t>Rs. 30,000 per family ( 5 members) per year</a:t>
          </a:r>
          <a:endParaRPr lang="en-IN" dirty="0"/>
        </a:p>
      </dgm:t>
    </dgm:pt>
    <dgm:pt modelId="{C8E1F061-5539-4FAD-BB49-E2C36CD644C7}" type="parTrans" cxnId="{56F3EB4C-42E5-46D6-A9E2-BE304FB309EB}">
      <dgm:prSet/>
      <dgm:spPr/>
      <dgm:t>
        <a:bodyPr/>
        <a:lstStyle/>
        <a:p>
          <a:endParaRPr lang="en-IN"/>
        </a:p>
      </dgm:t>
    </dgm:pt>
    <dgm:pt modelId="{3D2D8711-0ACD-418C-94CF-4AC94880C180}" type="sibTrans" cxnId="{56F3EB4C-42E5-46D6-A9E2-BE304FB309EB}">
      <dgm:prSet/>
      <dgm:spPr/>
      <dgm:t>
        <a:bodyPr/>
        <a:lstStyle/>
        <a:p>
          <a:endParaRPr lang="en-IN"/>
        </a:p>
      </dgm:t>
    </dgm:pt>
    <dgm:pt modelId="{35A4B3F0-AAF6-468F-AD81-0BFC2C38CDF4}">
      <dgm:prSet phldrT="[Text]"/>
      <dgm:spPr/>
      <dgm:t>
        <a:bodyPr/>
        <a:lstStyle/>
        <a:p>
          <a:r>
            <a:rPr lang="en-US" dirty="0" smtClean="0"/>
            <a:t>Biometric Smart Card portable across the country</a:t>
          </a:r>
          <a:endParaRPr lang="en-IN" dirty="0"/>
        </a:p>
      </dgm:t>
    </dgm:pt>
    <dgm:pt modelId="{66F5300E-6DFA-4B57-B547-55AE74272B30}" type="parTrans" cxnId="{FF9C1DA7-D61C-4872-B7CD-D50D60286529}">
      <dgm:prSet/>
      <dgm:spPr/>
      <dgm:t>
        <a:bodyPr/>
        <a:lstStyle/>
        <a:p>
          <a:endParaRPr lang="en-IN"/>
        </a:p>
      </dgm:t>
    </dgm:pt>
    <dgm:pt modelId="{09449C73-3DA4-4863-8DFF-8F30BDA56CE5}" type="sibTrans" cxnId="{FF9C1DA7-D61C-4872-B7CD-D50D60286529}">
      <dgm:prSet/>
      <dgm:spPr/>
      <dgm:t>
        <a:bodyPr/>
        <a:lstStyle/>
        <a:p>
          <a:endParaRPr lang="en-IN"/>
        </a:p>
      </dgm:t>
    </dgm:pt>
    <dgm:pt modelId="{2BB44B8A-D58A-46F0-8845-051526A64C3D}">
      <dgm:prSet phldrT="[Text]"/>
      <dgm:spPr/>
      <dgm:t>
        <a:bodyPr/>
        <a:lstStyle/>
        <a:p>
          <a:r>
            <a:rPr lang="en-US" dirty="0" smtClean="0"/>
            <a:t> MGNREGA Workers, Building and Construction Workers , Mine Workers, Sanitation Workers</a:t>
          </a:r>
          <a:endParaRPr lang="en-IN" dirty="0"/>
        </a:p>
      </dgm:t>
    </dgm:pt>
    <dgm:pt modelId="{BBABA303-30A5-4D18-8966-A81745D49B48}" type="parTrans" cxnId="{1D088B54-6A30-4371-85F2-06DDE4210D35}">
      <dgm:prSet/>
      <dgm:spPr/>
      <dgm:t>
        <a:bodyPr/>
        <a:lstStyle/>
        <a:p>
          <a:endParaRPr lang="en-IN"/>
        </a:p>
      </dgm:t>
    </dgm:pt>
    <dgm:pt modelId="{E59880BF-5AD4-49D2-AC58-85A9A62DDC83}" type="sibTrans" cxnId="{1D088B54-6A30-4371-85F2-06DDE4210D35}">
      <dgm:prSet/>
      <dgm:spPr/>
      <dgm:t>
        <a:bodyPr/>
        <a:lstStyle/>
        <a:p>
          <a:endParaRPr lang="en-IN"/>
        </a:p>
      </dgm:t>
    </dgm:pt>
    <dgm:pt modelId="{9C33B81F-4B11-42ED-A8E1-FA09AA239AB3}">
      <dgm:prSet phldrT="[Text]"/>
      <dgm:spPr/>
      <dgm:t>
        <a:bodyPr/>
        <a:lstStyle/>
        <a:p>
          <a:r>
            <a:rPr lang="en-US" dirty="0" smtClean="0"/>
            <a:t> Railways Porters, Domestic Workers, Street Vendors, </a:t>
          </a:r>
          <a:r>
            <a:rPr lang="en-US" dirty="0" err="1" smtClean="0"/>
            <a:t>Beedi</a:t>
          </a:r>
          <a:r>
            <a:rPr lang="en-US" dirty="0" smtClean="0"/>
            <a:t> Workers,  Rag Pickers </a:t>
          </a:r>
          <a:endParaRPr lang="en-IN" dirty="0"/>
        </a:p>
      </dgm:t>
    </dgm:pt>
    <dgm:pt modelId="{4E63C31F-A64A-4B68-9CDA-446A0EBFD51A}" type="parTrans" cxnId="{8F96AAA6-A73A-4AB4-A74F-5271D1C61137}">
      <dgm:prSet/>
      <dgm:spPr/>
      <dgm:t>
        <a:bodyPr/>
        <a:lstStyle/>
        <a:p>
          <a:endParaRPr lang="en-IN"/>
        </a:p>
      </dgm:t>
    </dgm:pt>
    <dgm:pt modelId="{70080C0A-5A55-4507-9F63-739935E9CC45}" type="sibTrans" cxnId="{8F96AAA6-A73A-4AB4-A74F-5271D1C61137}">
      <dgm:prSet/>
      <dgm:spPr/>
      <dgm:t>
        <a:bodyPr/>
        <a:lstStyle/>
        <a:p>
          <a:endParaRPr lang="en-IN"/>
        </a:p>
      </dgm:t>
    </dgm:pt>
    <dgm:pt modelId="{7FD6021F-DE16-40C9-A9BC-B305AF297CA3}">
      <dgm:prSet phldrT="[Text]"/>
      <dgm:spPr/>
      <dgm:t>
        <a:bodyPr/>
        <a:lstStyle/>
        <a:p>
          <a:r>
            <a:rPr lang="en-US" dirty="0" smtClean="0"/>
            <a:t> Taxi Drivers, Rickshaw Pullers </a:t>
          </a:r>
          <a:endParaRPr lang="en-IN" dirty="0"/>
        </a:p>
      </dgm:t>
    </dgm:pt>
    <dgm:pt modelId="{C5F006EE-7191-4209-8712-69D1332EED38}" type="parTrans" cxnId="{3731427E-D5AB-44E4-9E72-4E9C886DB10D}">
      <dgm:prSet/>
      <dgm:spPr/>
      <dgm:t>
        <a:bodyPr/>
        <a:lstStyle/>
        <a:p>
          <a:endParaRPr lang="en-IN"/>
        </a:p>
      </dgm:t>
    </dgm:pt>
    <dgm:pt modelId="{07899192-6DF0-446C-A3A7-96B10DF3600A}" type="sibTrans" cxnId="{3731427E-D5AB-44E4-9E72-4E9C886DB10D}">
      <dgm:prSet/>
      <dgm:spPr/>
      <dgm:t>
        <a:bodyPr/>
        <a:lstStyle/>
        <a:p>
          <a:endParaRPr lang="en-IN"/>
        </a:p>
      </dgm:t>
    </dgm:pt>
    <dgm:pt modelId="{CC62E0C6-4283-46AE-92A0-A4556B374709}">
      <dgm:prSet phldrT="[Text]"/>
      <dgm:spPr/>
      <dgm:t>
        <a:bodyPr/>
        <a:lstStyle/>
        <a:p>
          <a:r>
            <a:rPr lang="en-US" dirty="0" smtClean="0"/>
            <a:t>10,725 hospitals empanelled</a:t>
          </a:r>
          <a:endParaRPr lang="en-IN" dirty="0"/>
        </a:p>
      </dgm:t>
    </dgm:pt>
    <dgm:pt modelId="{46872252-04E9-418E-8A81-870E62A299DC}" type="sibTrans" cxnId="{5C9E7EC7-1D3F-41C8-8F7F-88A01020CDDA}">
      <dgm:prSet/>
      <dgm:spPr/>
      <dgm:t>
        <a:bodyPr/>
        <a:lstStyle/>
        <a:p>
          <a:endParaRPr lang="en-IN"/>
        </a:p>
      </dgm:t>
    </dgm:pt>
    <dgm:pt modelId="{F7A368E9-29F5-4115-BB18-683EEC2EE9A5}" type="parTrans" cxnId="{5C9E7EC7-1D3F-41C8-8F7F-88A01020CDDA}">
      <dgm:prSet/>
      <dgm:spPr/>
      <dgm:t>
        <a:bodyPr/>
        <a:lstStyle/>
        <a:p>
          <a:endParaRPr lang="en-IN"/>
        </a:p>
      </dgm:t>
    </dgm:pt>
    <dgm:pt modelId="{A21BEECB-E886-4B10-8C90-C7DCD587B2D9}">
      <dgm:prSet phldrT="[Text]"/>
      <dgm:spPr/>
      <dgm:t>
        <a:bodyPr/>
        <a:lstStyle/>
        <a:p>
          <a:r>
            <a:rPr lang="en-US" dirty="0" smtClean="0"/>
            <a:t>4.13 </a:t>
          </a:r>
          <a:r>
            <a:rPr lang="en-US" dirty="0" err="1" smtClean="0"/>
            <a:t>crore</a:t>
          </a:r>
          <a:r>
            <a:rPr lang="en-US" dirty="0" smtClean="0"/>
            <a:t> Families enrolled across 21* states of India </a:t>
          </a:r>
          <a:endParaRPr lang="en-IN" dirty="0"/>
        </a:p>
      </dgm:t>
    </dgm:pt>
    <dgm:pt modelId="{A311130E-B5A4-4C2F-8E49-AA7E620146E5}" type="sibTrans" cxnId="{DEBB1269-E5D4-4176-8A01-61B1304EC375}">
      <dgm:prSet/>
      <dgm:spPr/>
      <dgm:t>
        <a:bodyPr/>
        <a:lstStyle/>
        <a:p>
          <a:endParaRPr lang="en-IN"/>
        </a:p>
      </dgm:t>
    </dgm:pt>
    <dgm:pt modelId="{C1117418-6680-4EEF-A491-9437F586884F}" type="parTrans" cxnId="{DEBB1269-E5D4-4176-8A01-61B1304EC375}">
      <dgm:prSet/>
      <dgm:spPr/>
      <dgm:t>
        <a:bodyPr/>
        <a:lstStyle/>
        <a:p>
          <a:endParaRPr lang="en-IN"/>
        </a:p>
      </dgm:t>
    </dgm:pt>
    <dgm:pt modelId="{8F7B49FE-A42C-49CF-BFCC-5191FD289AAB}" type="pres">
      <dgm:prSet presAssocID="{73E6CE32-EF5E-4327-8ED8-788403A14928}" presName="linear" presStyleCnt="0">
        <dgm:presLayoutVars>
          <dgm:animLvl val="lvl"/>
          <dgm:resizeHandles val="exact"/>
        </dgm:presLayoutVars>
      </dgm:prSet>
      <dgm:spPr/>
      <dgm:t>
        <a:bodyPr/>
        <a:lstStyle/>
        <a:p>
          <a:endParaRPr lang="en-IN"/>
        </a:p>
      </dgm:t>
    </dgm:pt>
    <dgm:pt modelId="{0E96C119-CE66-4B48-BF1A-B9F8113CC5DB}" type="pres">
      <dgm:prSet presAssocID="{5A914FB3-DB56-4A24-A44E-AC557EAA5F60}" presName="parentText" presStyleLbl="node1" presStyleIdx="0" presStyleCnt="5">
        <dgm:presLayoutVars>
          <dgm:chMax val="0"/>
          <dgm:bulletEnabled val="1"/>
        </dgm:presLayoutVars>
      </dgm:prSet>
      <dgm:spPr/>
      <dgm:t>
        <a:bodyPr/>
        <a:lstStyle/>
        <a:p>
          <a:endParaRPr lang="en-IN"/>
        </a:p>
      </dgm:t>
    </dgm:pt>
    <dgm:pt modelId="{54DDB7F0-C702-40CE-A898-A228940BBCC3}" type="pres">
      <dgm:prSet presAssocID="{23242163-DE8F-4733-BF63-DA9A58DC924C}" presName="spacer" presStyleCnt="0"/>
      <dgm:spPr/>
    </dgm:pt>
    <dgm:pt modelId="{2D45E997-54B5-4015-83CB-5419BD039593}" type="pres">
      <dgm:prSet presAssocID="{4BF38516-659D-40DD-B702-E2913F9DF30A}" presName="parentText" presStyleLbl="node1" presStyleIdx="1" presStyleCnt="5">
        <dgm:presLayoutVars>
          <dgm:chMax val="0"/>
          <dgm:bulletEnabled val="1"/>
        </dgm:presLayoutVars>
      </dgm:prSet>
      <dgm:spPr/>
      <dgm:t>
        <a:bodyPr/>
        <a:lstStyle/>
        <a:p>
          <a:endParaRPr lang="en-IN"/>
        </a:p>
      </dgm:t>
    </dgm:pt>
    <dgm:pt modelId="{F7545412-5B24-4AC1-BF05-8AB2BA1F481D}" type="pres">
      <dgm:prSet presAssocID="{4BF38516-659D-40DD-B702-E2913F9DF30A}" presName="childText" presStyleLbl="revTx" presStyleIdx="0" presStyleCnt="4">
        <dgm:presLayoutVars>
          <dgm:bulletEnabled val="1"/>
        </dgm:presLayoutVars>
      </dgm:prSet>
      <dgm:spPr/>
      <dgm:t>
        <a:bodyPr/>
        <a:lstStyle/>
        <a:p>
          <a:endParaRPr lang="en-IN"/>
        </a:p>
      </dgm:t>
    </dgm:pt>
    <dgm:pt modelId="{2E7AD5A1-3DC7-4960-9BBF-7B65C1839B8A}" type="pres">
      <dgm:prSet presAssocID="{BC9E6A8B-B028-4FC4-BCF6-EFD354A2F770}" presName="parentText" presStyleLbl="node1" presStyleIdx="2" presStyleCnt="5">
        <dgm:presLayoutVars>
          <dgm:chMax val="0"/>
          <dgm:bulletEnabled val="1"/>
        </dgm:presLayoutVars>
      </dgm:prSet>
      <dgm:spPr/>
      <dgm:t>
        <a:bodyPr/>
        <a:lstStyle/>
        <a:p>
          <a:endParaRPr lang="en-IN"/>
        </a:p>
      </dgm:t>
    </dgm:pt>
    <dgm:pt modelId="{CA615214-AE29-4134-BE3B-0807A641B1CB}" type="pres">
      <dgm:prSet presAssocID="{BC9E6A8B-B028-4FC4-BCF6-EFD354A2F770}" presName="childText" presStyleLbl="revTx" presStyleIdx="1" presStyleCnt="4">
        <dgm:presLayoutVars>
          <dgm:bulletEnabled val="1"/>
        </dgm:presLayoutVars>
      </dgm:prSet>
      <dgm:spPr/>
      <dgm:t>
        <a:bodyPr/>
        <a:lstStyle/>
        <a:p>
          <a:endParaRPr lang="en-IN"/>
        </a:p>
      </dgm:t>
    </dgm:pt>
    <dgm:pt modelId="{BE152900-008D-4485-9F1D-39227FAC51FF}" type="pres">
      <dgm:prSet presAssocID="{8173E980-8883-4355-86F4-BB92BBF26C04}" presName="parentText" presStyleLbl="node1" presStyleIdx="3" presStyleCnt="5">
        <dgm:presLayoutVars>
          <dgm:chMax val="0"/>
          <dgm:bulletEnabled val="1"/>
        </dgm:presLayoutVars>
      </dgm:prSet>
      <dgm:spPr/>
      <dgm:t>
        <a:bodyPr/>
        <a:lstStyle/>
        <a:p>
          <a:endParaRPr lang="en-IN"/>
        </a:p>
      </dgm:t>
    </dgm:pt>
    <dgm:pt modelId="{820A7B4E-C41A-4222-9BDC-E8653CC65F3C}" type="pres">
      <dgm:prSet presAssocID="{8173E980-8883-4355-86F4-BB92BBF26C04}" presName="childText" presStyleLbl="revTx" presStyleIdx="2" presStyleCnt="4">
        <dgm:presLayoutVars>
          <dgm:bulletEnabled val="1"/>
        </dgm:presLayoutVars>
      </dgm:prSet>
      <dgm:spPr/>
      <dgm:t>
        <a:bodyPr/>
        <a:lstStyle/>
        <a:p>
          <a:endParaRPr lang="en-IN"/>
        </a:p>
      </dgm:t>
    </dgm:pt>
    <dgm:pt modelId="{03520E39-7216-4407-A62F-6B11D7E27FB6}" type="pres">
      <dgm:prSet presAssocID="{FF4793D4-7130-423C-975A-55084E146E5F}" presName="parentText" presStyleLbl="node1" presStyleIdx="4" presStyleCnt="5">
        <dgm:presLayoutVars>
          <dgm:chMax val="0"/>
          <dgm:bulletEnabled val="1"/>
        </dgm:presLayoutVars>
      </dgm:prSet>
      <dgm:spPr/>
      <dgm:t>
        <a:bodyPr/>
        <a:lstStyle/>
        <a:p>
          <a:endParaRPr lang="en-IN"/>
        </a:p>
      </dgm:t>
    </dgm:pt>
    <dgm:pt modelId="{5EFD7A79-38EE-4444-8321-A319045A450D}" type="pres">
      <dgm:prSet presAssocID="{FF4793D4-7130-423C-975A-55084E146E5F}" presName="childText" presStyleLbl="revTx" presStyleIdx="3" presStyleCnt="4">
        <dgm:presLayoutVars>
          <dgm:bulletEnabled val="1"/>
        </dgm:presLayoutVars>
      </dgm:prSet>
      <dgm:spPr/>
      <dgm:t>
        <a:bodyPr/>
        <a:lstStyle/>
        <a:p>
          <a:endParaRPr lang="en-IN"/>
        </a:p>
      </dgm:t>
    </dgm:pt>
  </dgm:ptLst>
  <dgm:cxnLst>
    <dgm:cxn modelId="{75FEB81E-D28F-41E8-871D-1694A1D87D11}" type="presOf" srcId="{35A4B3F0-AAF6-468F-AD81-0BFC2C38CDF4}" destId="{820A7B4E-C41A-4222-9BDC-E8653CC65F3C}" srcOrd="0" destOrd="0" presId="urn:microsoft.com/office/officeart/2005/8/layout/vList2"/>
    <dgm:cxn modelId="{F394CD81-D12E-4F14-BAA9-27D8199C2B27}" srcId="{73E6CE32-EF5E-4327-8ED8-788403A14928}" destId="{4BF38516-659D-40DD-B702-E2913F9DF30A}" srcOrd="1" destOrd="0" parTransId="{E82AD7CA-9CBC-49A3-8D13-A62D70B58525}" sibTransId="{1596567E-0FA5-4D93-A645-4137B2DAA81E}"/>
    <dgm:cxn modelId="{D79E6B65-FB93-40F4-8ECA-52B685144039}" type="presOf" srcId="{5A914FB3-DB56-4A24-A44E-AC557EAA5F60}" destId="{0E96C119-CE66-4B48-BF1A-B9F8113CC5DB}" srcOrd="0" destOrd="0" presId="urn:microsoft.com/office/officeart/2005/8/layout/vList2"/>
    <dgm:cxn modelId="{02966F1E-542E-4F2B-B426-35C6584769AA}" srcId="{73E6CE32-EF5E-4327-8ED8-788403A14928}" destId="{FF4793D4-7130-423C-975A-55084E146E5F}" srcOrd="4" destOrd="0" parTransId="{EA0B0171-2B1E-4224-9D28-099627C410C4}" sibTransId="{209BCE27-F88B-4B8B-A8E2-9034780C4077}"/>
    <dgm:cxn modelId="{31A8C246-BA9B-44E1-AAFD-750A5E1F2B77}" srcId="{73E6CE32-EF5E-4327-8ED8-788403A14928}" destId="{8173E980-8883-4355-86F4-BB92BBF26C04}" srcOrd="3" destOrd="0" parTransId="{68CD5CAA-D0B2-4838-B2FA-B8577E369EA2}" sibTransId="{2C1CA26C-77A0-4066-A49E-CED4E6E64869}"/>
    <dgm:cxn modelId="{A5A3F17B-FEB6-4C0E-9AD1-AF0D76721C2C}" type="presOf" srcId="{2BB44B8A-D58A-46F0-8845-051526A64C3D}" destId="{F7545412-5B24-4AC1-BF05-8AB2BA1F481D}" srcOrd="0" destOrd="2" presId="urn:microsoft.com/office/officeart/2005/8/layout/vList2"/>
    <dgm:cxn modelId="{CB724DD2-2842-418D-9EA5-81AB01EF5EDC}" type="presOf" srcId="{CC62E0C6-4283-46AE-92A0-A4556B374709}" destId="{5EFD7A79-38EE-4444-8321-A319045A450D}" srcOrd="0" destOrd="1" presId="urn:microsoft.com/office/officeart/2005/8/layout/vList2"/>
    <dgm:cxn modelId="{3731427E-D5AB-44E4-9E72-4E9C886DB10D}" srcId="{B9F2320F-73B4-4254-AF90-B64353A4ECFF}" destId="{7FD6021F-DE16-40C9-A9BC-B305AF297CA3}" srcOrd="2" destOrd="0" parTransId="{C5F006EE-7191-4209-8712-69D1332EED38}" sibTransId="{07899192-6DF0-446C-A3A7-96B10DF3600A}"/>
    <dgm:cxn modelId="{8F96AAA6-A73A-4AB4-A74F-5271D1C61137}" srcId="{B9F2320F-73B4-4254-AF90-B64353A4ECFF}" destId="{9C33B81F-4B11-42ED-A8E1-FA09AA239AB3}" srcOrd="1" destOrd="0" parTransId="{4E63C31F-A64A-4B68-9CDA-446A0EBFD51A}" sibTransId="{70080C0A-5A55-4507-9F63-739935E9CC45}"/>
    <dgm:cxn modelId="{AECE3DE6-372E-4F9D-BBED-44D9E406B021}" type="presOf" srcId="{A21BEECB-E886-4B10-8C90-C7DCD587B2D9}" destId="{5EFD7A79-38EE-4444-8321-A319045A450D}" srcOrd="0" destOrd="0" presId="urn:microsoft.com/office/officeart/2005/8/layout/vList2"/>
    <dgm:cxn modelId="{DAD80C0F-349E-4E18-B85B-1EA477476774}" type="presOf" srcId="{FD53B2AD-AB5A-4ED4-A4AA-4D4A6F733222}" destId="{F7545412-5B24-4AC1-BF05-8AB2BA1F481D}" srcOrd="0" destOrd="0" presId="urn:microsoft.com/office/officeart/2005/8/layout/vList2"/>
    <dgm:cxn modelId="{5C9E7EC7-1D3F-41C8-8F7F-88A01020CDDA}" srcId="{FF4793D4-7130-423C-975A-55084E146E5F}" destId="{CC62E0C6-4283-46AE-92A0-A4556B374709}" srcOrd="1" destOrd="0" parTransId="{F7A368E9-29F5-4115-BB18-683EEC2EE9A5}" sibTransId="{46872252-04E9-418E-8A81-870E62A299DC}"/>
    <dgm:cxn modelId="{56F3EB4C-42E5-46D6-A9E2-BE304FB309EB}" srcId="{BC9E6A8B-B028-4FC4-BCF6-EFD354A2F770}" destId="{F488003B-F79E-4C94-8BD1-C9E81FC60394}" srcOrd="0" destOrd="0" parTransId="{C8E1F061-5539-4FAD-BB49-E2C36CD644C7}" sibTransId="{3D2D8711-0ACD-418C-94CF-4AC94880C180}"/>
    <dgm:cxn modelId="{DD24B676-2D69-4D10-8A96-0BC183CA6E83}" type="presOf" srcId="{73E6CE32-EF5E-4327-8ED8-788403A14928}" destId="{8F7B49FE-A42C-49CF-BFCC-5191FD289AAB}" srcOrd="0" destOrd="0" presId="urn:microsoft.com/office/officeart/2005/8/layout/vList2"/>
    <dgm:cxn modelId="{3451C67C-B8D8-4057-B272-A983A8DDCB65}" type="presOf" srcId="{B9F2320F-73B4-4254-AF90-B64353A4ECFF}" destId="{F7545412-5B24-4AC1-BF05-8AB2BA1F481D}" srcOrd="0" destOrd="1" presId="urn:microsoft.com/office/officeart/2005/8/layout/vList2"/>
    <dgm:cxn modelId="{2043BB00-5805-4643-9905-46E9BE4B9A47}" type="presOf" srcId="{8173E980-8883-4355-86F4-BB92BBF26C04}" destId="{BE152900-008D-4485-9F1D-39227FAC51FF}" srcOrd="0" destOrd="0" presId="urn:microsoft.com/office/officeart/2005/8/layout/vList2"/>
    <dgm:cxn modelId="{FF9C1DA7-D61C-4872-B7CD-D50D60286529}" srcId="{8173E980-8883-4355-86F4-BB92BBF26C04}" destId="{35A4B3F0-AAF6-468F-AD81-0BFC2C38CDF4}" srcOrd="0" destOrd="0" parTransId="{66F5300E-6DFA-4B57-B547-55AE74272B30}" sibTransId="{09449C73-3DA4-4863-8DFF-8F30BDA56CE5}"/>
    <dgm:cxn modelId="{5B4F77CB-57E3-47C2-8F29-F7636176E339}" srcId="{73E6CE32-EF5E-4327-8ED8-788403A14928}" destId="{5A914FB3-DB56-4A24-A44E-AC557EAA5F60}" srcOrd="0" destOrd="0" parTransId="{2AA0C6A8-D2C2-46BD-8C48-3B157FB9BFE5}" sibTransId="{23242163-DE8F-4733-BF63-DA9A58DC924C}"/>
    <dgm:cxn modelId="{E0C192DC-5523-4F23-8338-8C5549AB90C7}" srcId="{73E6CE32-EF5E-4327-8ED8-788403A14928}" destId="{BC9E6A8B-B028-4FC4-BCF6-EFD354A2F770}" srcOrd="2" destOrd="0" parTransId="{52F79A70-5985-4E9E-AECC-300C67AB493E}" sibTransId="{7CCC0FCA-F66A-4EB5-AD61-152148AECA96}"/>
    <dgm:cxn modelId="{AB32666C-4C02-4667-96AC-6396CA951DC2}" type="presOf" srcId="{4BF38516-659D-40DD-B702-E2913F9DF30A}" destId="{2D45E997-54B5-4015-83CB-5419BD039593}" srcOrd="0" destOrd="0" presId="urn:microsoft.com/office/officeart/2005/8/layout/vList2"/>
    <dgm:cxn modelId="{BDA7FD01-8A48-4638-9C6F-0360296617B5}" srcId="{4BF38516-659D-40DD-B702-E2913F9DF30A}" destId="{B9F2320F-73B4-4254-AF90-B64353A4ECFF}" srcOrd="1" destOrd="0" parTransId="{72D9265F-1286-4043-857A-D6E48B55F9B1}" sibTransId="{709C9E8E-8B60-4D47-A8B5-E58018608374}"/>
    <dgm:cxn modelId="{994B8F79-CD56-47C8-A515-FC87E56E705E}" type="presOf" srcId="{BC9E6A8B-B028-4FC4-BCF6-EFD354A2F770}" destId="{2E7AD5A1-3DC7-4960-9BBF-7B65C1839B8A}" srcOrd="0" destOrd="0" presId="urn:microsoft.com/office/officeart/2005/8/layout/vList2"/>
    <dgm:cxn modelId="{DEBB1269-E5D4-4176-8A01-61B1304EC375}" srcId="{FF4793D4-7130-423C-975A-55084E146E5F}" destId="{A21BEECB-E886-4B10-8C90-C7DCD587B2D9}" srcOrd="0" destOrd="0" parTransId="{C1117418-6680-4EEF-A491-9437F586884F}" sibTransId="{A311130E-B5A4-4C2F-8E49-AA7E620146E5}"/>
    <dgm:cxn modelId="{94B3D874-755A-4464-A754-614489A2F82D}" type="presOf" srcId="{F488003B-F79E-4C94-8BD1-C9E81FC60394}" destId="{CA615214-AE29-4134-BE3B-0807A641B1CB}" srcOrd="0" destOrd="0" presId="urn:microsoft.com/office/officeart/2005/8/layout/vList2"/>
    <dgm:cxn modelId="{E405E160-4D2F-484D-B15E-6B8E5A4BFA61}" type="presOf" srcId="{9C33B81F-4B11-42ED-A8E1-FA09AA239AB3}" destId="{F7545412-5B24-4AC1-BF05-8AB2BA1F481D}" srcOrd="0" destOrd="3" presId="urn:microsoft.com/office/officeart/2005/8/layout/vList2"/>
    <dgm:cxn modelId="{1D088B54-6A30-4371-85F2-06DDE4210D35}" srcId="{B9F2320F-73B4-4254-AF90-B64353A4ECFF}" destId="{2BB44B8A-D58A-46F0-8845-051526A64C3D}" srcOrd="0" destOrd="0" parTransId="{BBABA303-30A5-4D18-8966-A81745D49B48}" sibTransId="{E59880BF-5AD4-49D2-AC58-85A9A62DDC83}"/>
    <dgm:cxn modelId="{B16C36E2-FB59-4495-8763-10F0E6A41A54}" type="presOf" srcId="{7FD6021F-DE16-40C9-A9BC-B305AF297CA3}" destId="{F7545412-5B24-4AC1-BF05-8AB2BA1F481D}" srcOrd="0" destOrd="4" presId="urn:microsoft.com/office/officeart/2005/8/layout/vList2"/>
    <dgm:cxn modelId="{FE2BB23F-D554-4C0C-BA60-BAD477745DD9}" srcId="{4BF38516-659D-40DD-B702-E2913F9DF30A}" destId="{FD53B2AD-AB5A-4ED4-A4AA-4D4A6F733222}" srcOrd="0" destOrd="0" parTransId="{FB261B6F-3F8F-4327-9B8B-DD0C27F907D8}" sibTransId="{AA82621A-78E5-4E75-B0E7-0493A1DC4F4C}"/>
    <dgm:cxn modelId="{531E159A-35C4-42FC-951A-48AAC2E959A9}" type="presOf" srcId="{FF4793D4-7130-423C-975A-55084E146E5F}" destId="{03520E39-7216-4407-A62F-6B11D7E27FB6}" srcOrd="0" destOrd="0" presId="urn:microsoft.com/office/officeart/2005/8/layout/vList2"/>
    <dgm:cxn modelId="{852AA325-3F48-4E7E-AF1E-9939E4A577EE}" type="presParOf" srcId="{8F7B49FE-A42C-49CF-BFCC-5191FD289AAB}" destId="{0E96C119-CE66-4B48-BF1A-B9F8113CC5DB}" srcOrd="0" destOrd="0" presId="urn:microsoft.com/office/officeart/2005/8/layout/vList2"/>
    <dgm:cxn modelId="{9E00AF6A-8021-4E25-8BC1-C7588253B98D}" type="presParOf" srcId="{8F7B49FE-A42C-49CF-BFCC-5191FD289AAB}" destId="{54DDB7F0-C702-40CE-A898-A228940BBCC3}" srcOrd="1" destOrd="0" presId="urn:microsoft.com/office/officeart/2005/8/layout/vList2"/>
    <dgm:cxn modelId="{836454E9-DFD0-49C7-A9C7-C04A92782BCB}" type="presParOf" srcId="{8F7B49FE-A42C-49CF-BFCC-5191FD289AAB}" destId="{2D45E997-54B5-4015-83CB-5419BD039593}" srcOrd="2" destOrd="0" presId="urn:microsoft.com/office/officeart/2005/8/layout/vList2"/>
    <dgm:cxn modelId="{E088ABBC-B774-4385-BE34-9D54AEC2CC5D}" type="presParOf" srcId="{8F7B49FE-A42C-49CF-BFCC-5191FD289AAB}" destId="{F7545412-5B24-4AC1-BF05-8AB2BA1F481D}" srcOrd="3" destOrd="0" presId="urn:microsoft.com/office/officeart/2005/8/layout/vList2"/>
    <dgm:cxn modelId="{D1C84B5A-0CED-4585-BBA2-33C4DB075FC9}" type="presParOf" srcId="{8F7B49FE-A42C-49CF-BFCC-5191FD289AAB}" destId="{2E7AD5A1-3DC7-4960-9BBF-7B65C1839B8A}" srcOrd="4" destOrd="0" presId="urn:microsoft.com/office/officeart/2005/8/layout/vList2"/>
    <dgm:cxn modelId="{DD4B56C8-0943-4799-B3D4-97C553891280}" type="presParOf" srcId="{8F7B49FE-A42C-49CF-BFCC-5191FD289AAB}" destId="{CA615214-AE29-4134-BE3B-0807A641B1CB}" srcOrd="5" destOrd="0" presId="urn:microsoft.com/office/officeart/2005/8/layout/vList2"/>
    <dgm:cxn modelId="{67749D09-29CE-416A-881F-667EB408BBB4}" type="presParOf" srcId="{8F7B49FE-A42C-49CF-BFCC-5191FD289AAB}" destId="{BE152900-008D-4485-9F1D-39227FAC51FF}" srcOrd="6" destOrd="0" presId="urn:microsoft.com/office/officeart/2005/8/layout/vList2"/>
    <dgm:cxn modelId="{BE1A045C-1AA9-4F2C-881B-A7D9E5091605}" type="presParOf" srcId="{8F7B49FE-A42C-49CF-BFCC-5191FD289AAB}" destId="{820A7B4E-C41A-4222-9BDC-E8653CC65F3C}" srcOrd="7" destOrd="0" presId="urn:microsoft.com/office/officeart/2005/8/layout/vList2"/>
    <dgm:cxn modelId="{C2EEA40E-F864-4943-B632-CEBA7AC81B89}" type="presParOf" srcId="{8F7B49FE-A42C-49CF-BFCC-5191FD289AAB}" destId="{03520E39-7216-4407-A62F-6B11D7E27FB6}" srcOrd="8" destOrd="0" presId="urn:microsoft.com/office/officeart/2005/8/layout/vList2"/>
    <dgm:cxn modelId="{A8267B54-5948-45ED-875A-F8E892B86F23}" type="presParOf" srcId="{8F7B49FE-A42C-49CF-BFCC-5191FD289AAB}" destId="{5EFD7A79-38EE-4444-8321-A319045A450D}"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0723F77-42AF-49CA-A75E-283CB2ECAE3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C81C95F9-CA89-4C72-979F-29CF00250D53}">
      <dgm:prSet phldrT="[Text]"/>
      <dgm:spPr/>
      <dgm:t>
        <a:bodyPr/>
        <a:lstStyle/>
        <a:p>
          <a:r>
            <a:rPr lang="en-US" b="1" dirty="0" smtClean="0"/>
            <a:t>Data Cleaning</a:t>
          </a:r>
          <a:endParaRPr lang="en-IN" dirty="0"/>
        </a:p>
      </dgm:t>
    </dgm:pt>
    <dgm:pt modelId="{606AA580-901A-4ECA-8D81-FFB19880F26B}" type="parTrans" cxnId="{0DED0048-FD42-4500-A58F-EDEFB1AA9497}">
      <dgm:prSet/>
      <dgm:spPr/>
      <dgm:t>
        <a:bodyPr/>
        <a:lstStyle/>
        <a:p>
          <a:endParaRPr lang="en-IN"/>
        </a:p>
      </dgm:t>
    </dgm:pt>
    <dgm:pt modelId="{F903EBDD-1006-48DE-8609-003CA38E4405}" type="sibTrans" cxnId="{0DED0048-FD42-4500-A58F-EDEFB1AA9497}">
      <dgm:prSet/>
      <dgm:spPr/>
      <dgm:t>
        <a:bodyPr/>
        <a:lstStyle/>
        <a:p>
          <a:endParaRPr lang="en-IN"/>
        </a:p>
      </dgm:t>
    </dgm:pt>
    <dgm:pt modelId="{5E66B530-CC68-42D5-A167-A75FBBAE1975}">
      <dgm:prSet phldrT="[Text]"/>
      <dgm:spPr/>
      <dgm:t>
        <a:bodyPr/>
        <a:lstStyle/>
        <a:p>
          <a:r>
            <a:rPr lang="en-US" dirty="0" smtClean="0"/>
            <a:t>SECC data will be cleaned and target families  be filtered as per criteria</a:t>
          </a:r>
          <a:endParaRPr lang="en-US" dirty="0"/>
        </a:p>
      </dgm:t>
    </dgm:pt>
    <dgm:pt modelId="{3A8EE459-6FDF-43D0-B77D-38518706E805}" type="parTrans" cxnId="{C9274786-97FD-48D3-AA10-0CDC4B3669E2}">
      <dgm:prSet/>
      <dgm:spPr/>
      <dgm:t>
        <a:bodyPr/>
        <a:lstStyle/>
        <a:p>
          <a:endParaRPr lang="en-IN"/>
        </a:p>
      </dgm:t>
    </dgm:pt>
    <dgm:pt modelId="{82E4B949-DEA4-4A59-B080-7C9C0366545B}" type="sibTrans" cxnId="{C9274786-97FD-48D3-AA10-0CDC4B3669E2}">
      <dgm:prSet/>
      <dgm:spPr/>
      <dgm:t>
        <a:bodyPr/>
        <a:lstStyle/>
        <a:p>
          <a:endParaRPr lang="en-IN"/>
        </a:p>
      </dgm:t>
    </dgm:pt>
    <dgm:pt modelId="{DD333B22-AFED-4033-9651-B0CF574BD769}">
      <dgm:prSet phldrT="[Text]"/>
      <dgm:spPr/>
      <dgm:t>
        <a:bodyPr/>
        <a:lstStyle/>
        <a:p>
          <a:r>
            <a:rPr lang="en-US" b="1" dirty="0" smtClean="0"/>
            <a:t>Collection of details</a:t>
          </a:r>
          <a:endParaRPr lang="en-US" b="1" dirty="0"/>
        </a:p>
      </dgm:t>
    </dgm:pt>
    <dgm:pt modelId="{9BF4863F-82D6-4B3B-827D-53C7E57125D7}" type="parTrans" cxnId="{85569433-5820-4EBA-BE3C-C5A5C30F347F}">
      <dgm:prSet/>
      <dgm:spPr/>
      <dgm:t>
        <a:bodyPr/>
        <a:lstStyle/>
        <a:p>
          <a:endParaRPr lang="en-IN"/>
        </a:p>
      </dgm:t>
    </dgm:pt>
    <dgm:pt modelId="{046E3EF2-1BF2-490B-B499-5D0E913C34F5}" type="sibTrans" cxnId="{85569433-5820-4EBA-BE3C-C5A5C30F347F}">
      <dgm:prSet/>
      <dgm:spPr/>
      <dgm:t>
        <a:bodyPr/>
        <a:lstStyle/>
        <a:p>
          <a:endParaRPr lang="en-IN"/>
        </a:p>
      </dgm:t>
    </dgm:pt>
    <dgm:pt modelId="{19C54CCA-5FDA-4BDA-9A1A-622C1C5AE6C6}">
      <dgm:prSet phldrT="[Text]"/>
      <dgm:spPr/>
      <dgm:t>
        <a:bodyPr/>
        <a:lstStyle/>
        <a:p>
          <a:r>
            <a:rPr lang="en-US" dirty="0" smtClean="0"/>
            <a:t>State Governments/UTs will carry out a field level activity, on the basis of data shared, to verify the data</a:t>
          </a:r>
          <a:endParaRPr lang="en-US" dirty="0"/>
        </a:p>
      </dgm:t>
    </dgm:pt>
    <dgm:pt modelId="{DCDA0315-8A70-4B9A-A646-5694A9CB38C2}" type="parTrans" cxnId="{70EC32B4-D8CC-443B-8548-99F47397A50A}">
      <dgm:prSet/>
      <dgm:spPr/>
      <dgm:t>
        <a:bodyPr/>
        <a:lstStyle/>
        <a:p>
          <a:endParaRPr lang="en-IN"/>
        </a:p>
      </dgm:t>
    </dgm:pt>
    <dgm:pt modelId="{6DC80CE2-A9FE-4472-90A3-F517407490C2}" type="sibTrans" cxnId="{70EC32B4-D8CC-443B-8548-99F47397A50A}">
      <dgm:prSet/>
      <dgm:spPr/>
      <dgm:t>
        <a:bodyPr/>
        <a:lstStyle/>
        <a:p>
          <a:endParaRPr lang="en-IN"/>
        </a:p>
      </dgm:t>
    </dgm:pt>
    <dgm:pt modelId="{22BA2668-FCC1-43E6-92E4-474C9BFFDB95}">
      <dgm:prSet phldrT="[Text]"/>
      <dgm:spPr/>
      <dgm:t>
        <a:bodyPr/>
        <a:lstStyle/>
        <a:p>
          <a:r>
            <a:rPr lang="en-US" dirty="0" smtClean="0"/>
            <a:t>They will also, add/ collect missing information e.g. </a:t>
          </a:r>
          <a:r>
            <a:rPr lang="en-US" dirty="0" err="1" smtClean="0"/>
            <a:t>Aadhaar</a:t>
          </a:r>
          <a:r>
            <a:rPr lang="en-US" dirty="0" smtClean="0"/>
            <a:t>, Mobile number, </a:t>
          </a:r>
          <a:r>
            <a:rPr lang="en-IN" dirty="0" smtClean="0"/>
            <a:t>Jan </a:t>
          </a:r>
          <a:r>
            <a:rPr lang="en-IN" dirty="0" err="1" smtClean="0"/>
            <a:t>Dhan</a:t>
          </a:r>
          <a:r>
            <a:rPr lang="en-IN" dirty="0" smtClean="0"/>
            <a:t>, Photograph, RSBY URN, State Scheme’s unique ID </a:t>
          </a:r>
          <a:r>
            <a:rPr lang="en-US" dirty="0" smtClean="0"/>
            <a:t>etc.</a:t>
          </a:r>
          <a:endParaRPr lang="en-US" dirty="0"/>
        </a:p>
      </dgm:t>
    </dgm:pt>
    <dgm:pt modelId="{24848356-CD27-48F5-8BFC-ABB8FF4702D0}" type="parTrans" cxnId="{142CE0E6-C68D-4150-BFBE-05E9F9CA7F84}">
      <dgm:prSet/>
      <dgm:spPr/>
      <dgm:t>
        <a:bodyPr/>
        <a:lstStyle/>
        <a:p>
          <a:endParaRPr lang="en-IN"/>
        </a:p>
      </dgm:t>
    </dgm:pt>
    <dgm:pt modelId="{68209935-525B-4FC0-820C-E5011837BBEC}" type="sibTrans" cxnId="{142CE0E6-C68D-4150-BFBE-05E9F9CA7F84}">
      <dgm:prSet/>
      <dgm:spPr/>
      <dgm:t>
        <a:bodyPr/>
        <a:lstStyle/>
        <a:p>
          <a:endParaRPr lang="en-IN"/>
        </a:p>
      </dgm:t>
    </dgm:pt>
    <dgm:pt modelId="{5D080311-AB2F-4B42-9401-55A6144AF8F1}" type="pres">
      <dgm:prSet presAssocID="{40723F77-42AF-49CA-A75E-283CB2ECAE35}" presName="linear" presStyleCnt="0">
        <dgm:presLayoutVars>
          <dgm:dir/>
          <dgm:animLvl val="lvl"/>
          <dgm:resizeHandles val="exact"/>
        </dgm:presLayoutVars>
      </dgm:prSet>
      <dgm:spPr/>
      <dgm:t>
        <a:bodyPr/>
        <a:lstStyle/>
        <a:p>
          <a:endParaRPr lang="en-IN"/>
        </a:p>
      </dgm:t>
    </dgm:pt>
    <dgm:pt modelId="{35143B25-D515-4527-8EBD-0F557D6FE0CE}" type="pres">
      <dgm:prSet presAssocID="{C81C95F9-CA89-4C72-979F-29CF00250D53}" presName="parentLin" presStyleCnt="0"/>
      <dgm:spPr/>
    </dgm:pt>
    <dgm:pt modelId="{17AB6EC0-C13C-4F8B-B002-38C60166B5B3}" type="pres">
      <dgm:prSet presAssocID="{C81C95F9-CA89-4C72-979F-29CF00250D53}" presName="parentLeftMargin" presStyleLbl="node1" presStyleIdx="0" presStyleCnt="2"/>
      <dgm:spPr/>
      <dgm:t>
        <a:bodyPr/>
        <a:lstStyle/>
        <a:p>
          <a:endParaRPr lang="en-IN"/>
        </a:p>
      </dgm:t>
    </dgm:pt>
    <dgm:pt modelId="{9785E2BC-8841-4560-B823-71A4A63032B0}" type="pres">
      <dgm:prSet presAssocID="{C81C95F9-CA89-4C72-979F-29CF00250D53}" presName="parentText" presStyleLbl="node1" presStyleIdx="0" presStyleCnt="2">
        <dgm:presLayoutVars>
          <dgm:chMax val="0"/>
          <dgm:bulletEnabled val="1"/>
        </dgm:presLayoutVars>
      </dgm:prSet>
      <dgm:spPr/>
      <dgm:t>
        <a:bodyPr/>
        <a:lstStyle/>
        <a:p>
          <a:endParaRPr lang="en-IN"/>
        </a:p>
      </dgm:t>
    </dgm:pt>
    <dgm:pt modelId="{EE2DC964-98DA-4912-BE40-FA363BC73701}" type="pres">
      <dgm:prSet presAssocID="{C81C95F9-CA89-4C72-979F-29CF00250D53}" presName="negativeSpace" presStyleCnt="0"/>
      <dgm:spPr/>
    </dgm:pt>
    <dgm:pt modelId="{B66515CF-5739-41A1-86B5-41AC01EE8335}" type="pres">
      <dgm:prSet presAssocID="{C81C95F9-CA89-4C72-979F-29CF00250D53}" presName="childText" presStyleLbl="conFgAcc1" presStyleIdx="0" presStyleCnt="2">
        <dgm:presLayoutVars>
          <dgm:bulletEnabled val="1"/>
        </dgm:presLayoutVars>
      </dgm:prSet>
      <dgm:spPr/>
      <dgm:t>
        <a:bodyPr/>
        <a:lstStyle/>
        <a:p>
          <a:endParaRPr lang="en-IN"/>
        </a:p>
      </dgm:t>
    </dgm:pt>
    <dgm:pt modelId="{383BFDBC-35CC-49B0-B7B4-75E4E83E776A}" type="pres">
      <dgm:prSet presAssocID="{F903EBDD-1006-48DE-8609-003CA38E4405}" presName="spaceBetweenRectangles" presStyleCnt="0"/>
      <dgm:spPr/>
    </dgm:pt>
    <dgm:pt modelId="{D27113F1-554B-4347-B977-D6BAFA09990C}" type="pres">
      <dgm:prSet presAssocID="{DD333B22-AFED-4033-9651-B0CF574BD769}" presName="parentLin" presStyleCnt="0"/>
      <dgm:spPr/>
    </dgm:pt>
    <dgm:pt modelId="{998A4E46-341C-4978-A5A9-1FE9946A9496}" type="pres">
      <dgm:prSet presAssocID="{DD333B22-AFED-4033-9651-B0CF574BD769}" presName="parentLeftMargin" presStyleLbl="node1" presStyleIdx="0" presStyleCnt="2"/>
      <dgm:spPr/>
      <dgm:t>
        <a:bodyPr/>
        <a:lstStyle/>
        <a:p>
          <a:endParaRPr lang="en-IN"/>
        </a:p>
      </dgm:t>
    </dgm:pt>
    <dgm:pt modelId="{A06DC95C-0DF2-4DCE-A578-1FC3017F47F7}" type="pres">
      <dgm:prSet presAssocID="{DD333B22-AFED-4033-9651-B0CF574BD769}" presName="parentText" presStyleLbl="node1" presStyleIdx="1" presStyleCnt="2">
        <dgm:presLayoutVars>
          <dgm:chMax val="0"/>
          <dgm:bulletEnabled val="1"/>
        </dgm:presLayoutVars>
      </dgm:prSet>
      <dgm:spPr/>
      <dgm:t>
        <a:bodyPr/>
        <a:lstStyle/>
        <a:p>
          <a:endParaRPr lang="en-IN"/>
        </a:p>
      </dgm:t>
    </dgm:pt>
    <dgm:pt modelId="{B816F92C-6773-4AF9-9B09-B36925ACFE18}" type="pres">
      <dgm:prSet presAssocID="{DD333B22-AFED-4033-9651-B0CF574BD769}" presName="negativeSpace" presStyleCnt="0"/>
      <dgm:spPr/>
    </dgm:pt>
    <dgm:pt modelId="{D525EA3B-E10A-4ACE-83A2-1BB6CBC6F45A}" type="pres">
      <dgm:prSet presAssocID="{DD333B22-AFED-4033-9651-B0CF574BD769}" presName="childText" presStyleLbl="conFgAcc1" presStyleIdx="1" presStyleCnt="2">
        <dgm:presLayoutVars>
          <dgm:bulletEnabled val="1"/>
        </dgm:presLayoutVars>
      </dgm:prSet>
      <dgm:spPr/>
      <dgm:t>
        <a:bodyPr/>
        <a:lstStyle/>
        <a:p>
          <a:endParaRPr lang="en-IN"/>
        </a:p>
      </dgm:t>
    </dgm:pt>
  </dgm:ptLst>
  <dgm:cxnLst>
    <dgm:cxn modelId="{C9274786-97FD-48D3-AA10-0CDC4B3669E2}" srcId="{C81C95F9-CA89-4C72-979F-29CF00250D53}" destId="{5E66B530-CC68-42D5-A167-A75FBBAE1975}" srcOrd="0" destOrd="0" parTransId="{3A8EE459-6FDF-43D0-B77D-38518706E805}" sibTransId="{82E4B949-DEA4-4A59-B080-7C9C0366545B}"/>
    <dgm:cxn modelId="{180CF047-8866-4268-947D-5C76680604FF}" type="presOf" srcId="{C81C95F9-CA89-4C72-979F-29CF00250D53}" destId="{9785E2BC-8841-4560-B823-71A4A63032B0}" srcOrd="1" destOrd="0" presId="urn:microsoft.com/office/officeart/2005/8/layout/list1"/>
    <dgm:cxn modelId="{142CE0E6-C68D-4150-BFBE-05E9F9CA7F84}" srcId="{DD333B22-AFED-4033-9651-B0CF574BD769}" destId="{22BA2668-FCC1-43E6-92E4-474C9BFFDB95}" srcOrd="1" destOrd="0" parTransId="{24848356-CD27-48F5-8BFC-ABB8FF4702D0}" sibTransId="{68209935-525B-4FC0-820C-E5011837BBEC}"/>
    <dgm:cxn modelId="{0DED0048-FD42-4500-A58F-EDEFB1AA9497}" srcId="{40723F77-42AF-49CA-A75E-283CB2ECAE35}" destId="{C81C95F9-CA89-4C72-979F-29CF00250D53}" srcOrd="0" destOrd="0" parTransId="{606AA580-901A-4ECA-8D81-FFB19880F26B}" sibTransId="{F903EBDD-1006-48DE-8609-003CA38E4405}"/>
    <dgm:cxn modelId="{D7EE57E0-1009-44BF-A315-DD998D93874B}" type="presOf" srcId="{19C54CCA-5FDA-4BDA-9A1A-622C1C5AE6C6}" destId="{D525EA3B-E10A-4ACE-83A2-1BB6CBC6F45A}" srcOrd="0" destOrd="0" presId="urn:microsoft.com/office/officeart/2005/8/layout/list1"/>
    <dgm:cxn modelId="{D60E8808-42B0-4237-AD14-13314FFEB67A}" type="presOf" srcId="{5E66B530-CC68-42D5-A167-A75FBBAE1975}" destId="{B66515CF-5739-41A1-86B5-41AC01EE8335}" srcOrd="0" destOrd="0" presId="urn:microsoft.com/office/officeart/2005/8/layout/list1"/>
    <dgm:cxn modelId="{02A6E4AD-2747-4ED2-A67D-236288A6DC5A}" type="presOf" srcId="{C81C95F9-CA89-4C72-979F-29CF00250D53}" destId="{17AB6EC0-C13C-4F8B-B002-38C60166B5B3}" srcOrd="0" destOrd="0" presId="urn:microsoft.com/office/officeart/2005/8/layout/list1"/>
    <dgm:cxn modelId="{85569433-5820-4EBA-BE3C-C5A5C30F347F}" srcId="{40723F77-42AF-49CA-A75E-283CB2ECAE35}" destId="{DD333B22-AFED-4033-9651-B0CF574BD769}" srcOrd="1" destOrd="0" parTransId="{9BF4863F-82D6-4B3B-827D-53C7E57125D7}" sibTransId="{046E3EF2-1BF2-490B-B499-5D0E913C34F5}"/>
    <dgm:cxn modelId="{56E6237B-940A-45E4-9869-E70C27DFD792}" type="presOf" srcId="{DD333B22-AFED-4033-9651-B0CF574BD769}" destId="{998A4E46-341C-4978-A5A9-1FE9946A9496}" srcOrd="0" destOrd="0" presId="urn:microsoft.com/office/officeart/2005/8/layout/list1"/>
    <dgm:cxn modelId="{732ABC2A-765E-4287-A3D3-67B4710C8A5F}" type="presOf" srcId="{22BA2668-FCC1-43E6-92E4-474C9BFFDB95}" destId="{D525EA3B-E10A-4ACE-83A2-1BB6CBC6F45A}" srcOrd="0" destOrd="1" presId="urn:microsoft.com/office/officeart/2005/8/layout/list1"/>
    <dgm:cxn modelId="{E76D3BC1-736F-4597-BECA-7980D850C117}" type="presOf" srcId="{DD333B22-AFED-4033-9651-B0CF574BD769}" destId="{A06DC95C-0DF2-4DCE-A578-1FC3017F47F7}" srcOrd="1" destOrd="0" presId="urn:microsoft.com/office/officeart/2005/8/layout/list1"/>
    <dgm:cxn modelId="{69B4BF9A-034A-4CD9-9269-C033A2FFA0E4}" type="presOf" srcId="{40723F77-42AF-49CA-A75E-283CB2ECAE35}" destId="{5D080311-AB2F-4B42-9401-55A6144AF8F1}" srcOrd="0" destOrd="0" presId="urn:microsoft.com/office/officeart/2005/8/layout/list1"/>
    <dgm:cxn modelId="{70EC32B4-D8CC-443B-8548-99F47397A50A}" srcId="{DD333B22-AFED-4033-9651-B0CF574BD769}" destId="{19C54CCA-5FDA-4BDA-9A1A-622C1C5AE6C6}" srcOrd="0" destOrd="0" parTransId="{DCDA0315-8A70-4B9A-A646-5694A9CB38C2}" sibTransId="{6DC80CE2-A9FE-4472-90A3-F517407490C2}"/>
    <dgm:cxn modelId="{F8136DB5-C8DE-4639-902E-CCD38E601683}" type="presParOf" srcId="{5D080311-AB2F-4B42-9401-55A6144AF8F1}" destId="{35143B25-D515-4527-8EBD-0F557D6FE0CE}" srcOrd="0" destOrd="0" presId="urn:microsoft.com/office/officeart/2005/8/layout/list1"/>
    <dgm:cxn modelId="{3AF2A73C-6112-41DE-9F3F-03BFB10B6319}" type="presParOf" srcId="{35143B25-D515-4527-8EBD-0F557D6FE0CE}" destId="{17AB6EC0-C13C-4F8B-B002-38C60166B5B3}" srcOrd="0" destOrd="0" presId="urn:microsoft.com/office/officeart/2005/8/layout/list1"/>
    <dgm:cxn modelId="{7B4087A2-01CF-4FFD-81E1-27CCBE11BB1E}" type="presParOf" srcId="{35143B25-D515-4527-8EBD-0F557D6FE0CE}" destId="{9785E2BC-8841-4560-B823-71A4A63032B0}" srcOrd="1" destOrd="0" presId="urn:microsoft.com/office/officeart/2005/8/layout/list1"/>
    <dgm:cxn modelId="{3E1BD166-A78A-4C84-9722-C19B51AC88FA}" type="presParOf" srcId="{5D080311-AB2F-4B42-9401-55A6144AF8F1}" destId="{EE2DC964-98DA-4912-BE40-FA363BC73701}" srcOrd="1" destOrd="0" presId="urn:microsoft.com/office/officeart/2005/8/layout/list1"/>
    <dgm:cxn modelId="{62824F16-848A-47C4-AD55-35017778D2A3}" type="presParOf" srcId="{5D080311-AB2F-4B42-9401-55A6144AF8F1}" destId="{B66515CF-5739-41A1-86B5-41AC01EE8335}" srcOrd="2" destOrd="0" presId="urn:microsoft.com/office/officeart/2005/8/layout/list1"/>
    <dgm:cxn modelId="{075DB0F6-B3C8-486D-8ED2-2B519C9FA579}" type="presParOf" srcId="{5D080311-AB2F-4B42-9401-55A6144AF8F1}" destId="{383BFDBC-35CC-49B0-B7B4-75E4E83E776A}" srcOrd="3" destOrd="0" presId="urn:microsoft.com/office/officeart/2005/8/layout/list1"/>
    <dgm:cxn modelId="{40EBFF2A-28DC-4FB1-B0C7-3DB5B8AED500}" type="presParOf" srcId="{5D080311-AB2F-4B42-9401-55A6144AF8F1}" destId="{D27113F1-554B-4347-B977-D6BAFA09990C}" srcOrd="4" destOrd="0" presId="urn:microsoft.com/office/officeart/2005/8/layout/list1"/>
    <dgm:cxn modelId="{ECE75282-44DF-4C4E-A59D-E8FDFBAF4402}" type="presParOf" srcId="{D27113F1-554B-4347-B977-D6BAFA09990C}" destId="{998A4E46-341C-4978-A5A9-1FE9946A9496}" srcOrd="0" destOrd="0" presId="urn:microsoft.com/office/officeart/2005/8/layout/list1"/>
    <dgm:cxn modelId="{5DBFFA90-B7F0-48CC-AE19-ED56E899CCE7}" type="presParOf" srcId="{D27113F1-554B-4347-B977-D6BAFA09990C}" destId="{A06DC95C-0DF2-4DCE-A578-1FC3017F47F7}" srcOrd="1" destOrd="0" presId="urn:microsoft.com/office/officeart/2005/8/layout/list1"/>
    <dgm:cxn modelId="{902883B7-7207-4646-98B2-469C46895080}" type="presParOf" srcId="{5D080311-AB2F-4B42-9401-55A6144AF8F1}" destId="{B816F92C-6773-4AF9-9B09-B36925ACFE18}" srcOrd="5" destOrd="0" presId="urn:microsoft.com/office/officeart/2005/8/layout/list1"/>
    <dgm:cxn modelId="{87A2C174-40E4-45A8-AB25-EB7FA7F05497}" type="presParOf" srcId="{5D080311-AB2F-4B42-9401-55A6144AF8F1}" destId="{D525EA3B-E10A-4ACE-83A2-1BB6CBC6F45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8FBFFCC-3625-4103-AA6F-126A43675F9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539076CF-45C7-47D9-9FCF-C260B966170E}">
      <dgm:prSet/>
      <dgm:spPr/>
      <dgm:t>
        <a:bodyPr/>
        <a:lstStyle/>
        <a:p>
          <a:r>
            <a:rPr lang="en-US" b="1" dirty="0" smtClean="0"/>
            <a:t>Verification</a:t>
          </a:r>
          <a:endParaRPr lang="en-IN" dirty="0"/>
        </a:p>
      </dgm:t>
    </dgm:pt>
    <dgm:pt modelId="{6A025F52-FA1D-45AB-A9AA-109FFE7A3CD7}" type="parTrans" cxnId="{5A7FD238-927C-4477-A50D-390DC57E3375}">
      <dgm:prSet/>
      <dgm:spPr/>
      <dgm:t>
        <a:bodyPr/>
        <a:lstStyle/>
        <a:p>
          <a:endParaRPr lang="en-IN"/>
        </a:p>
      </dgm:t>
    </dgm:pt>
    <dgm:pt modelId="{B3533085-F133-4770-AA49-3C101B93A783}" type="sibTrans" cxnId="{5A7FD238-927C-4477-A50D-390DC57E3375}">
      <dgm:prSet/>
      <dgm:spPr/>
      <dgm:t>
        <a:bodyPr/>
        <a:lstStyle/>
        <a:p>
          <a:endParaRPr lang="en-IN"/>
        </a:p>
      </dgm:t>
    </dgm:pt>
    <dgm:pt modelId="{753B8BB6-260F-487B-8664-6BCCA710196D}">
      <dgm:prSet/>
      <dgm:spPr/>
      <dgm:t>
        <a:bodyPr/>
        <a:lstStyle/>
        <a:p>
          <a:r>
            <a:rPr lang="en-US" dirty="0" smtClean="0"/>
            <a:t>An online de-duplication will be done and a unique family NHPS ID for each family will be issued.</a:t>
          </a:r>
          <a:endParaRPr lang="en-US" dirty="0"/>
        </a:p>
      </dgm:t>
    </dgm:pt>
    <dgm:pt modelId="{7242AF4F-83E4-4DE7-A5B3-A7935112E7E1}" type="parTrans" cxnId="{854E7E17-BE8A-4C71-A336-A2BE46A2847A}">
      <dgm:prSet/>
      <dgm:spPr/>
      <dgm:t>
        <a:bodyPr/>
        <a:lstStyle/>
        <a:p>
          <a:endParaRPr lang="en-IN"/>
        </a:p>
      </dgm:t>
    </dgm:pt>
    <dgm:pt modelId="{4D1BC55D-E2C6-4754-9D9E-E1CBE5A39479}" type="sibTrans" cxnId="{854E7E17-BE8A-4C71-A336-A2BE46A2847A}">
      <dgm:prSet/>
      <dgm:spPr/>
      <dgm:t>
        <a:bodyPr/>
        <a:lstStyle/>
        <a:p>
          <a:endParaRPr lang="en-IN"/>
        </a:p>
      </dgm:t>
    </dgm:pt>
    <dgm:pt modelId="{2DACCDD8-B1A1-4699-89AC-7E20595AA70E}">
      <dgm:prSet/>
      <dgm:spPr/>
      <dgm:t>
        <a:bodyPr/>
        <a:lstStyle/>
        <a:p>
          <a:r>
            <a:rPr lang="en-US" b="1" dirty="0" smtClean="0"/>
            <a:t>NHPS Card Issuance and Activation</a:t>
          </a:r>
          <a:endParaRPr lang="en-US" b="1" dirty="0"/>
        </a:p>
      </dgm:t>
    </dgm:pt>
    <dgm:pt modelId="{3869A226-4C19-4D80-975D-545BB392DF58}" type="parTrans" cxnId="{C4B16C25-250E-4422-B3C4-993B6C142CD6}">
      <dgm:prSet/>
      <dgm:spPr/>
      <dgm:t>
        <a:bodyPr/>
        <a:lstStyle/>
        <a:p>
          <a:endParaRPr lang="en-IN"/>
        </a:p>
      </dgm:t>
    </dgm:pt>
    <dgm:pt modelId="{A33AC991-3F99-4650-8745-CDA70A942810}" type="sibTrans" cxnId="{C4B16C25-250E-4422-B3C4-993B6C142CD6}">
      <dgm:prSet/>
      <dgm:spPr/>
      <dgm:t>
        <a:bodyPr/>
        <a:lstStyle/>
        <a:p>
          <a:endParaRPr lang="en-IN"/>
        </a:p>
      </dgm:t>
    </dgm:pt>
    <dgm:pt modelId="{19760EC4-8D84-41E7-9320-63CDFE12CF26}">
      <dgm:prSet/>
      <dgm:spPr/>
      <dgm:t>
        <a:bodyPr/>
        <a:lstStyle/>
        <a:p>
          <a:r>
            <a:rPr lang="en-US" dirty="0" smtClean="0"/>
            <a:t>Upon successful generation of NHPS ID,  a National Family Health Card under NHPS will be printed and handed over to each family on the spot at the time of field verification</a:t>
          </a:r>
          <a:endParaRPr lang="en-US" dirty="0"/>
        </a:p>
      </dgm:t>
    </dgm:pt>
    <dgm:pt modelId="{8E935472-573F-4339-A2C8-FCF8B2C6C9F7}" type="parTrans" cxnId="{23ACE48C-17D7-420D-B010-3D9A36E34B0A}">
      <dgm:prSet/>
      <dgm:spPr/>
      <dgm:t>
        <a:bodyPr/>
        <a:lstStyle/>
        <a:p>
          <a:endParaRPr lang="en-IN"/>
        </a:p>
      </dgm:t>
    </dgm:pt>
    <dgm:pt modelId="{9E174F68-9A80-4B5F-9BD1-95B1AA7B70D2}" type="sibTrans" cxnId="{23ACE48C-17D7-420D-B010-3D9A36E34B0A}">
      <dgm:prSet/>
      <dgm:spPr/>
      <dgm:t>
        <a:bodyPr/>
        <a:lstStyle/>
        <a:p>
          <a:endParaRPr lang="en-IN"/>
        </a:p>
      </dgm:t>
    </dgm:pt>
    <dgm:pt modelId="{7252D46D-590A-44BE-94C2-9C8F1378290A}">
      <dgm:prSet/>
      <dgm:spPr/>
      <dgm:t>
        <a:bodyPr/>
        <a:lstStyle/>
        <a:p>
          <a:r>
            <a:rPr lang="en-US" b="1" dirty="0" smtClean="0"/>
            <a:t>Data De-Duplication  and NHPS ID Generation</a:t>
          </a:r>
          <a:endParaRPr lang="en-IN" dirty="0"/>
        </a:p>
      </dgm:t>
    </dgm:pt>
    <dgm:pt modelId="{0B903D8F-27A4-468F-8FD6-F5374D6CFF00}" type="parTrans" cxnId="{1AFC6F22-C879-484E-8FA2-A889D70F1D6E}">
      <dgm:prSet/>
      <dgm:spPr/>
      <dgm:t>
        <a:bodyPr/>
        <a:lstStyle/>
        <a:p>
          <a:endParaRPr lang="en-IN"/>
        </a:p>
      </dgm:t>
    </dgm:pt>
    <dgm:pt modelId="{08EC8D91-CA78-4DF5-B831-A46A4A00B597}" type="sibTrans" cxnId="{1AFC6F22-C879-484E-8FA2-A889D70F1D6E}">
      <dgm:prSet/>
      <dgm:spPr/>
      <dgm:t>
        <a:bodyPr/>
        <a:lstStyle/>
        <a:p>
          <a:endParaRPr lang="en-IN"/>
        </a:p>
      </dgm:t>
    </dgm:pt>
    <dgm:pt modelId="{AF9C3F7F-DA27-4DF2-82C6-5243395E1E58}">
      <dgm:prSet/>
      <dgm:spPr/>
      <dgm:t>
        <a:bodyPr/>
        <a:lstStyle/>
        <a:p>
          <a:r>
            <a:rPr lang="en-IN" dirty="0" smtClean="0"/>
            <a:t>As far as possible online </a:t>
          </a:r>
          <a:r>
            <a:rPr lang="en-IN" dirty="0" err="1" smtClean="0"/>
            <a:t>Aadhaar</a:t>
          </a:r>
          <a:r>
            <a:rPr lang="en-IN" dirty="0" smtClean="0"/>
            <a:t> verification of beneficiary and photograph returned by UIDAI will be captured from </a:t>
          </a:r>
          <a:r>
            <a:rPr lang="en-IN" dirty="0" err="1" smtClean="0"/>
            <a:t>eKYC</a:t>
          </a:r>
          <a:r>
            <a:rPr lang="en-IN" dirty="0" smtClean="0"/>
            <a:t> data. Alternate mechanism will be developed for beneficiaries not having </a:t>
          </a:r>
          <a:r>
            <a:rPr lang="en-IN" dirty="0" err="1" smtClean="0"/>
            <a:t>Aadhaar</a:t>
          </a:r>
          <a:r>
            <a:rPr lang="en-IN" dirty="0" smtClean="0"/>
            <a:t>.</a:t>
          </a:r>
          <a:endParaRPr lang="en-IN" dirty="0"/>
        </a:p>
      </dgm:t>
    </dgm:pt>
    <dgm:pt modelId="{D17B3BBB-9A09-4EF1-8A25-3549497E2FC1}" type="parTrans" cxnId="{39E90EFB-C233-4EBF-B906-EAD4456456FD}">
      <dgm:prSet/>
      <dgm:spPr/>
      <dgm:t>
        <a:bodyPr/>
        <a:lstStyle/>
        <a:p>
          <a:endParaRPr lang="en-IN"/>
        </a:p>
      </dgm:t>
    </dgm:pt>
    <dgm:pt modelId="{BDD771DC-2BFF-4348-8C83-DA33C9DB1052}" type="sibTrans" cxnId="{39E90EFB-C233-4EBF-B906-EAD4456456FD}">
      <dgm:prSet/>
      <dgm:spPr/>
      <dgm:t>
        <a:bodyPr/>
        <a:lstStyle/>
        <a:p>
          <a:endParaRPr lang="en-IN"/>
        </a:p>
      </dgm:t>
    </dgm:pt>
    <dgm:pt modelId="{D2995F1F-F03F-48D7-8C5D-6EDE9A79D36E}">
      <dgm:prSet/>
      <dgm:spPr/>
      <dgm:t>
        <a:bodyPr/>
        <a:lstStyle/>
        <a:p>
          <a:r>
            <a:rPr lang="en-US" dirty="0" smtClean="0"/>
            <a:t>The card will need to be activated as per the defined process</a:t>
          </a:r>
          <a:endParaRPr lang="en-US" dirty="0"/>
        </a:p>
      </dgm:t>
    </dgm:pt>
    <dgm:pt modelId="{6A778A79-8921-4294-8CC3-9E5DC75C0ACD}" type="parTrans" cxnId="{C1EC5299-0B18-4DB5-BAB8-3C9C861C5DB3}">
      <dgm:prSet/>
      <dgm:spPr/>
      <dgm:t>
        <a:bodyPr/>
        <a:lstStyle/>
        <a:p>
          <a:endParaRPr lang="en-IN"/>
        </a:p>
      </dgm:t>
    </dgm:pt>
    <dgm:pt modelId="{9814B447-09D2-4FC3-8666-7AE22A3B5CB9}" type="sibTrans" cxnId="{C1EC5299-0B18-4DB5-BAB8-3C9C861C5DB3}">
      <dgm:prSet/>
      <dgm:spPr/>
      <dgm:t>
        <a:bodyPr/>
        <a:lstStyle/>
        <a:p>
          <a:endParaRPr lang="en-IN"/>
        </a:p>
      </dgm:t>
    </dgm:pt>
    <dgm:pt modelId="{E57D1453-338D-41EB-B592-6F6D88C5CC0D}" type="pres">
      <dgm:prSet presAssocID="{18FBFFCC-3625-4103-AA6F-126A43675F92}" presName="linear" presStyleCnt="0">
        <dgm:presLayoutVars>
          <dgm:dir/>
          <dgm:animLvl val="lvl"/>
          <dgm:resizeHandles val="exact"/>
        </dgm:presLayoutVars>
      </dgm:prSet>
      <dgm:spPr/>
      <dgm:t>
        <a:bodyPr/>
        <a:lstStyle/>
        <a:p>
          <a:endParaRPr lang="en-IN"/>
        </a:p>
      </dgm:t>
    </dgm:pt>
    <dgm:pt modelId="{CB4FA77B-7901-4EFC-ADBE-3763D9752993}" type="pres">
      <dgm:prSet presAssocID="{539076CF-45C7-47D9-9FCF-C260B966170E}" presName="parentLin" presStyleCnt="0"/>
      <dgm:spPr/>
    </dgm:pt>
    <dgm:pt modelId="{73A26770-760D-4DD0-AB84-0C35280B9A40}" type="pres">
      <dgm:prSet presAssocID="{539076CF-45C7-47D9-9FCF-C260B966170E}" presName="parentLeftMargin" presStyleLbl="node1" presStyleIdx="0" presStyleCnt="3"/>
      <dgm:spPr/>
      <dgm:t>
        <a:bodyPr/>
        <a:lstStyle/>
        <a:p>
          <a:endParaRPr lang="en-IN"/>
        </a:p>
      </dgm:t>
    </dgm:pt>
    <dgm:pt modelId="{672CB1A7-57B4-49CB-B6D2-61D68BBAC0F5}" type="pres">
      <dgm:prSet presAssocID="{539076CF-45C7-47D9-9FCF-C260B966170E}" presName="parentText" presStyleLbl="node1" presStyleIdx="0" presStyleCnt="3">
        <dgm:presLayoutVars>
          <dgm:chMax val="0"/>
          <dgm:bulletEnabled val="1"/>
        </dgm:presLayoutVars>
      </dgm:prSet>
      <dgm:spPr/>
      <dgm:t>
        <a:bodyPr/>
        <a:lstStyle/>
        <a:p>
          <a:endParaRPr lang="en-IN"/>
        </a:p>
      </dgm:t>
    </dgm:pt>
    <dgm:pt modelId="{438BD2BD-AAC9-4FF8-A84D-1ADDB32886BB}" type="pres">
      <dgm:prSet presAssocID="{539076CF-45C7-47D9-9FCF-C260B966170E}" presName="negativeSpace" presStyleCnt="0"/>
      <dgm:spPr/>
    </dgm:pt>
    <dgm:pt modelId="{DC21107C-6ACE-4B43-A60F-788D646A768F}" type="pres">
      <dgm:prSet presAssocID="{539076CF-45C7-47D9-9FCF-C260B966170E}" presName="childText" presStyleLbl="conFgAcc1" presStyleIdx="0" presStyleCnt="3">
        <dgm:presLayoutVars>
          <dgm:bulletEnabled val="1"/>
        </dgm:presLayoutVars>
      </dgm:prSet>
      <dgm:spPr/>
      <dgm:t>
        <a:bodyPr/>
        <a:lstStyle/>
        <a:p>
          <a:endParaRPr lang="en-IN"/>
        </a:p>
      </dgm:t>
    </dgm:pt>
    <dgm:pt modelId="{65116BA7-2FD6-448D-8FB8-5A9D0CFFE0E8}" type="pres">
      <dgm:prSet presAssocID="{B3533085-F133-4770-AA49-3C101B93A783}" presName="spaceBetweenRectangles" presStyleCnt="0"/>
      <dgm:spPr/>
    </dgm:pt>
    <dgm:pt modelId="{5B795E87-965E-49A6-965A-98E9F505916D}" type="pres">
      <dgm:prSet presAssocID="{7252D46D-590A-44BE-94C2-9C8F1378290A}" presName="parentLin" presStyleCnt="0"/>
      <dgm:spPr/>
    </dgm:pt>
    <dgm:pt modelId="{3FC41EE0-67D1-4736-A329-D538A570C950}" type="pres">
      <dgm:prSet presAssocID="{7252D46D-590A-44BE-94C2-9C8F1378290A}" presName="parentLeftMargin" presStyleLbl="node1" presStyleIdx="0" presStyleCnt="3"/>
      <dgm:spPr/>
      <dgm:t>
        <a:bodyPr/>
        <a:lstStyle/>
        <a:p>
          <a:endParaRPr lang="en-IN"/>
        </a:p>
      </dgm:t>
    </dgm:pt>
    <dgm:pt modelId="{330A661F-C19F-4DCA-A8F3-FA08D2326E76}" type="pres">
      <dgm:prSet presAssocID="{7252D46D-590A-44BE-94C2-9C8F1378290A}" presName="parentText" presStyleLbl="node1" presStyleIdx="1" presStyleCnt="3">
        <dgm:presLayoutVars>
          <dgm:chMax val="0"/>
          <dgm:bulletEnabled val="1"/>
        </dgm:presLayoutVars>
      </dgm:prSet>
      <dgm:spPr/>
      <dgm:t>
        <a:bodyPr/>
        <a:lstStyle/>
        <a:p>
          <a:endParaRPr lang="en-IN"/>
        </a:p>
      </dgm:t>
    </dgm:pt>
    <dgm:pt modelId="{9ADAFBD8-B246-4F37-A85D-6D110EDAF8D4}" type="pres">
      <dgm:prSet presAssocID="{7252D46D-590A-44BE-94C2-9C8F1378290A}" presName="negativeSpace" presStyleCnt="0"/>
      <dgm:spPr/>
    </dgm:pt>
    <dgm:pt modelId="{857F1C7C-FEF5-43AC-9CF5-F58094C08CC8}" type="pres">
      <dgm:prSet presAssocID="{7252D46D-590A-44BE-94C2-9C8F1378290A}" presName="childText" presStyleLbl="conFgAcc1" presStyleIdx="1" presStyleCnt="3">
        <dgm:presLayoutVars>
          <dgm:bulletEnabled val="1"/>
        </dgm:presLayoutVars>
      </dgm:prSet>
      <dgm:spPr/>
      <dgm:t>
        <a:bodyPr/>
        <a:lstStyle/>
        <a:p>
          <a:endParaRPr lang="en-IN"/>
        </a:p>
      </dgm:t>
    </dgm:pt>
    <dgm:pt modelId="{0DCCF5BF-124A-4022-BA79-556BC9666EC4}" type="pres">
      <dgm:prSet presAssocID="{08EC8D91-CA78-4DF5-B831-A46A4A00B597}" presName="spaceBetweenRectangles" presStyleCnt="0"/>
      <dgm:spPr/>
    </dgm:pt>
    <dgm:pt modelId="{17E5C11F-4913-4247-A13D-75B55599FED3}" type="pres">
      <dgm:prSet presAssocID="{2DACCDD8-B1A1-4699-89AC-7E20595AA70E}" presName="parentLin" presStyleCnt="0"/>
      <dgm:spPr/>
    </dgm:pt>
    <dgm:pt modelId="{BA1128B3-E82A-40AD-8E39-12B0AE312F0E}" type="pres">
      <dgm:prSet presAssocID="{2DACCDD8-B1A1-4699-89AC-7E20595AA70E}" presName="parentLeftMargin" presStyleLbl="node1" presStyleIdx="1" presStyleCnt="3"/>
      <dgm:spPr/>
      <dgm:t>
        <a:bodyPr/>
        <a:lstStyle/>
        <a:p>
          <a:endParaRPr lang="en-IN"/>
        </a:p>
      </dgm:t>
    </dgm:pt>
    <dgm:pt modelId="{83529BAE-61C2-4568-9B49-2F02F5FC808B}" type="pres">
      <dgm:prSet presAssocID="{2DACCDD8-B1A1-4699-89AC-7E20595AA70E}" presName="parentText" presStyleLbl="node1" presStyleIdx="2" presStyleCnt="3">
        <dgm:presLayoutVars>
          <dgm:chMax val="0"/>
          <dgm:bulletEnabled val="1"/>
        </dgm:presLayoutVars>
      </dgm:prSet>
      <dgm:spPr/>
      <dgm:t>
        <a:bodyPr/>
        <a:lstStyle/>
        <a:p>
          <a:endParaRPr lang="en-IN"/>
        </a:p>
      </dgm:t>
    </dgm:pt>
    <dgm:pt modelId="{C8E70A14-49A3-488B-8F41-E913A8A77C1D}" type="pres">
      <dgm:prSet presAssocID="{2DACCDD8-B1A1-4699-89AC-7E20595AA70E}" presName="negativeSpace" presStyleCnt="0"/>
      <dgm:spPr/>
    </dgm:pt>
    <dgm:pt modelId="{343E63E1-F728-4B81-81D8-DFC95B9CE08F}" type="pres">
      <dgm:prSet presAssocID="{2DACCDD8-B1A1-4699-89AC-7E20595AA70E}" presName="childText" presStyleLbl="conFgAcc1" presStyleIdx="2" presStyleCnt="3">
        <dgm:presLayoutVars>
          <dgm:bulletEnabled val="1"/>
        </dgm:presLayoutVars>
      </dgm:prSet>
      <dgm:spPr/>
      <dgm:t>
        <a:bodyPr/>
        <a:lstStyle/>
        <a:p>
          <a:endParaRPr lang="en-IN"/>
        </a:p>
      </dgm:t>
    </dgm:pt>
  </dgm:ptLst>
  <dgm:cxnLst>
    <dgm:cxn modelId="{23ACE48C-17D7-420D-B010-3D9A36E34B0A}" srcId="{2DACCDD8-B1A1-4699-89AC-7E20595AA70E}" destId="{19760EC4-8D84-41E7-9320-63CDFE12CF26}" srcOrd="0" destOrd="0" parTransId="{8E935472-573F-4339-A2C8-FCF8B2C6C9F7}" sibTransId="{9E174F68-9A80-4B5F-9BD1-95B1AA7B70D2}"/>
    <dgm:cxn modelId="{61895A9D-D406-47C4-B679-475B8309BAE3}" type="presOf" srcId="{2DACCDD8-B1A1-4699-89AC-7E20595AA70E}" destId="{83529BAE-61C2-4568-9B49-2F02F5FC808B}" srcOrd="1" destOrd="0" presId="urn:microsoft.com/office/officeart/2005/8/layout/list1"/>
    <dgm:cxn modelId="{854E7E17-BE8A-4C71-A336-A2BE46A2847A}" srcId="{7252D46D-590A-44BE-94C2-9C8F1378290A}" destId="{753B8BB6-260F-487B-8664-6BCCA710196D}" srcOrd="0" destOrd="0" parTransId="{7242AF4F-83E4-4DE7-A5B3-A7935112E7E1}" sibTransId="{4D1BC55D-E2C6-4754-9D9E-E1CBE5A39479}"/>
    <dgm:cxn modelId="{52A2B8A9-18D5-473C-9F89-37AEF70B2B3D}" type="presOf" srcId="{539076CF-45C7-47D9-9FCF-C260B966170E}" destId="{672CB1A7-57B4-49CB-B6D2-61D68BBAC0F5}" srcOrd="1" destOrd="0" presId="urn:microsoft.com/office/officeart/2005/8/layout/list1"/>
    <dgm:cxn modelId="{91663404-F7FB-4619-9808-D78A232B342B}" type="presOf" srcId="{2DACCDD8-B1A1-4699-89AC-7E20595AA70E}" destId="{BA1128B3-E82A-40AD-8E39-12B0AE312F0E}" srcOrd="0" destOrd="0" presId="urn:microsoft.com/office/officeart/2005/8/layout/list1"/>
    <dgm:cxn modelId="{1AFC6F22-C879-484E-8FA2-A889D70F1D6E}" srcId="{18FBFFCC-3625-4103-AA6F-126A43675F92}" destId="{7252D46D-590A-44BE-94C2-9C8F1378290A}" srcOrd="1" destOrd="0" parTransId="{0B903D8F-27A4-468F-8FD6-F5374D6CFF00}" sibTransId="{08EC8D91-CA78-4DF5-B831-A46A4A00B597}"/>
    <dgm:cxn modelId="{39E90EFB-C233-4EBF-B906-EAD4456456FD}" srcId="{539076CF-45C7-47D9-9FCF-C260B966170E}" destId="{AF9C3F7F-DA27-4DF2-82C6-5243395E1E58}" srcOrd="0" destOrd="0" parTransId="{D17B3BBB-9A09-4EF1-8A25-3549497E2FC1}" sibTransId="{BDD771DC-2BFF-4348-8C83-DA33C9DB1052}"/>
    <dgm:cxn modelId="{EF494635-1BC5-42FA-BFE8-D9E28D0E51E8}" type="presOf" srcId="{7252D46D-590A-44BE-94C2-9C8F1378290A}" destId="{330A661F-C19F-4DCA-A8F3-FA08D2326E76}" srcOrd="1" destOrd="0" presId="urn:microsoft.com/office/officeart/2005/8/layout/list1"/>
    <dgm:cxn modelId="{A75855B2-A76C-4CD7-B71E-DE3457E3342C}" type="presOf" srcId="{AF9C3F7F-DA27-4DF2-82C6-5243395E1E58}" destId="{DC21107C-6ACE-4B43-A60F-788D646A768F}" srcOrd="0" destOrd="0" presId="urn:microsoft.com/office/officeart/2005/8/layout/list1"/>
    <dgm:cxn modelId="{A65B46DA-BEDB-4001-8011-5B6C0A90AABD}" type="presOf" srcId="{D2995F1F-F03F-48D7-8C5D-6EDE9A79D36E}" destId="{343E63E1-F728-4B81-81D8-DFC95B9CE08F}" srcOrd="0" destOrd="1" presId="urn:microsoft.com/office/officeart/2005/8/layout/list1"/>
    <dgm:cxn modelId="{29E1BACE-E339-46ED-A8C5-C13F1E94B474}" type="presOf" srcId="{7252D46D-590A-44BE-94C2-9C8F1378290A}" destId="{3FC41EE0-67D1-4736-A329-D538A570C950}" srcOrd="0" destOrd="0" presId="urn:microsoft.com/office/officeart/2005/8/layout/list1"/>
    <dgm:cxn modelId="{9B4AA75F-F5A0-4564-8380-390A66801841}" type="presOf" srcId="{753B8BB6-260F-487B-8664-6BCCA710196D}" destId="{857F1C7C-FEF5-43AC-9CF5-F58094C08CC8}" srcOrd="0" destOrd="0" presId="urn:microsoft.com/office/officeart/2005/8/layout/list1"/>
    <dgm:cxn modelId="{7B2CE251-D68B-4447-B5D5-73CFD626B445}" type="presOf" srcId="{19760EC4-8D84-41E7-9320-63CDFE12CF26}" destId="{343E63E1-F728-4B81-81D8-DFC95B9CE08F}" srcOrd="0" destOrd="0" presId="urn:microsoft.com/office/officeart/2005/8/layout/list1"/>
    <dgm:cxn modelId="{5A7FD238-927C-4477-A50D-390DC57E3375}" srcId="{18FBFFCC-3625-4103-AA6F-126A43675F92}" destId="{539076CF-45C7-47D9-9FCF-C260B966170E}" srcOrd="0" destOrd="0" parTransId="{6A025F52-FA1D-45AB-A9AA-109FFE7A3CD7}" sibTransId="{B3533085-F133-4770-AA49-3C101B93A783}"/>
    <dgm:cxn modelId="{C1EC5299-0B18-4DB5-BAB8-3C9C861C5DB3}" srcId="{2DACCDD8-B1A1-4699-89AC-7E20595AA70E}" destId="{D2995F1F-F03F-48D7-8C5D-6EDE9A79D36E}" srcOrd="1" destOrd="0" parTransId="{6A778A79-8921-4294-8CC3-9E5DC75C0ACD}" sibTransId="{9814B447-09D2-4FC3-8666-7AE22A3B5CB9}"/>
    <dgm:cxn modelId="{ACD6DA58-0BE6-471C-B966-1E5B0592CBA1}" type="presOf" srcId="{18FBFFCC-3625-4103-AA6F-126A43675F92}" destId="{E57D1453-338D-41EB-B592-6F6D88C5CC0D}" srcOrd="0" destOrd="0" presId="urn:microsoft.com/office/officeart/2005/8/layout/list1"/>
    <dgm:cxn modelId="{C4B16C25-250E-4422-B3C4-993B6C142CD6}" srcId="{18FBFFCC-3625-4103-AA6F-126A43675F92}" destId="{2DACCDD8-B1A1-4699-89AC-7E20595AA70E}" srcOrd="2" destOrd="0" parTransId="{3869A226-4C19-4D80-975D-545BB392DF58}" sibTransId="{A33AC991-3F99-4650-8745-CDA70A942810}"/>
    <dgm:cxn modelId="{27FC7A94-AD9C-4117-A5BF-28759A695A50}" type="presOf" srcId="{539076CF-45C7-47D9-9FCF-C260B966170E}" destId="{73A26770-760D-4DD0-AB84-0C35280B9A40}" srcOrd="0" destOrd="0" presId="urn:microsoft.com/office/officeart/2005/8/layout/list1"/>
    <dgm:cxn modelId="{E371CE98-CDE1-43E1-A576-F3FE16F9BFA8}" type="presParOf" srcId="{E57D1453-338D-41EB-B592-6F6D88C5CC0D}" destId="{CB4FA77B-7901-4EFC-ADBE-3763D9752993}" srcOrd="0" destOrd="0" presId="urn:microsoft.com/office/officeart/2005/8/layout/list1"/>
    <dgm:cxn modelId="{BDC546CB-15C3-409A-9F18-5141B30A3715}" type="presParOf" srcId="{CB4FA77B-7901-4EFC-ADBE-3763D9752993}" destId="{73A26770-760D-4DD0-AB84-0C35280B9A40}" srcOrd="0" destOrd="0" presId="urn:microsoft.com/office/officeart/2005/8/layout/list1"/>
    <dgm:cxn modelId="{58D29053-F47B-4B73-965C-2411208FB0B7}" type="presParOf" srcId="{CB4FA77B-7901-4EFC-ADBE-3763D9752993}" destId="{672CB1A7-57B4-49CB-B6D2-61D68BBAC0F5}" srcOrd="1" destOrd="0" presId="urn:microsoft.com/office/officeart/2005/8/layout/list1"/>
    <dgm:cxn modelId="{009B250A-5AE2-40BD-B8BA-B422EB6B3FCB}" type="presParOf" srcId="{E57D1453-338D-41EB-B592-6F6D88C5CC0D}" destId="{438BD2BD-AAC9-4FF8-A84D-1ADDB32886BB}" srcOrd="1" destOrd="0" presId="urn:microsoft.com/office/officeart/2005/8/layout/list1"/>
    <dgm:cxn modelId="{0B28D50B-498C-4CAB-B27C-A4B36F8FD9C2}" type="presParOf" srcId="{E57D1453-338D-41EB-B592-6F6D88C5CC0D}" destId="{DC21107C-6ACE-4B43-A60F-788D646A768F}" srcOrd="2" destOrd="0" presId="urn:microsoft.com/office/officeart/2005/8/layout/list1"/>
    <dgm:cxn modelId="{B7E24A1D-35F5-4AC9-919F-78FF39D1C772}" type="presParOf" srcId="{E57D1453-338D-41EB-B592-6F6D88C5CC0D}" destId="{65116BA7-2FD6-448D-8FB8-5A9D0CFFE0E8}" srcOrd="3" destOrd="0" presId="urn:microsoft.com/office/officeart/2005/8/layout/list1"/>
    <dgm:cxn modelId="{9AA1B193-A29D-478C-9F78-BC0A30096842}" type="presParOf" srcId="{E57D1453-338D-41EB-B592-6F6D88C5CC0D}" destId="{5B795E87-965E-49A6-965A-98E9F505916D}" srcOrd="4" destOrd="0" presId="urn:microsoft.com/office/officeart/2005/8/layout/list1"/>
    <dgm:cxn modelId="{23CF6BB5-6070-4573-AC29-C821CAE8EBA6}" type="presParOf" srcId="{5B795E87-965E-49A6-965A-98E9F505916D}" destId="{3FC41EE0-67D1-4736-A329-D538A570C950}" srcOrd="0" destOrd="0" presId="urn:microsoft.com/office/officeart/2005/8/layout/list1"/>
    <dgm:cxn modelId="{948514C0-24E3-4AB8-9F56-812E951CE4B4}" type="presParOf" srcId="{5B795E87-965E-49A6-965A-98E9F505916D}" destId="{330A661F-C19F-4DCA-A8F3-FA08D2326E76}" srcOrd="1" destOrd="0" presId="urn:microsoft.com/office/officeart/2005/8/layout/list1"/>
    <dgm:cxn modelId="{597BEC37-3AE2-4B19-A521-BD6853058CAB}" type="presParOf" srcId="{E57D1453-338D-41EB-B592-6F6D88C5CC0D}" destId="{9ADAFBD8-B246-4F37-A85D-6D110EDAF8D4}" srcOrd="5" destOrd="0" presId="urn:microsoft.com/office/officeart/2005/8/layout/list1"/>
    <dgm:cxn modelId="{5FFFD687-81C8-4107-A648-2AA2B34A6B8F}" type="presParOf" srcId="{E57D1453-338D-41EB-B592-6F6D88C5CC0D}" destId="{857F1C7C-FEF5-43AC-9CF5-F58094C08CC8}" srcOrd="6" destOrd="0" presId="urn:microsoft.com/office/officeart/2005/8/layout/list1"/>
    <dgm:cxn modelId="{040D8810-A77A-464A-B8F0-ACCE3D375EA7}" type="presParOf" srcId="{E57D1453-338D-41EB-B592-6F6D88C5CC0D}" destId="{0DCCF5BF-124A-4022-BA79-556BC9666EC4}" srcOrd="7" destOrd="0" presId="urn:microsoft.com/office/officeart/2005/8/layout/list1"/>
    <dgm:cxn modelId="{1D2EF05C-795B-497A-96EE-75B2453308CA}" type="presParOf" srcId="{E57D1453-338D-41EB-B592-6F6D88C5CC0D}" destId="{17E5C11F-4913-4247-A13D-75B55599FED3}" srcOrd="8" destOrd="0" presId="urn:microsoft.com/office/officeart/2005/8/layout/list1"/>
    <dgm:cxn modelId="{731D9BF4-4B89-4DE2-B6E4-EE25B3715DAA}" type="presParOf" srcId="{17E5C11F-4913-4247-A13D-75B55599FED3}" destId="{BA1128B3-E82A-40AD-8E39-12B0AE312F0E}" srcOrd="0" destOrd="0" presId="urn:microsoft.com/office/officeart/2005/8/layout/list1"/>
    <dgm:cxn modelId="{12D41064-9996-4C92-822B-02CB79D56CD7}" type="presParOf" srcId="{17E5C11F-4913-4247-A13D-75B55599FED3}" destId="{83529BAE-61C2-4568-9B49-2F02F5FC808B}" srcOrd="1" destOrd="0" presId="urn:microsoft.com/office/officeart/2005/8/layout/list1"/>
    <dgm:cxn modelId="{F0C5C657-CBE7-4BF9-8040-2C28C73CD562}" type="presParOf" srcId="{E57D1453-338D-41EB-B592-6F6D88C5CC0D}" destId="{C8E70A14-49A3-488B-8F41-E913A8A77C1D}" srcOrd="9" destOrd="0" presId="urn:microsoft.com/office/officeart/2005/8/layout/list1"/>
    <dgm:cxn modelId="{1CC11D01-3470-4A57-B7AE-C7C488A15C94}" type="presParOf" srcId="{E57D1453-338D-41EB-B592-6F6D88C5CC0D}" destId="{343E63E1-F728-4B81-81D8-DFC95B9CE08F}" srcOrd="1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0723F77-42AF-49CA-A75E-283CB2ECAE3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5AE40693-F597-4AAC-AD18-71AEFFA24392}">
      <dgm:prSet/>
      <dgm:spPr/>
      <dgm:t>
        <a:bodyPr/>
        <a:lstStyle/>
        <a:p>
          <a:r>
            <a:rPr lang="en-US" b="1" dirty="0" smtClean="0"/>
            <a:t>Data De-Duplication &amp; NHPS ID</a:t>
          </a:r>
          <a:endParaRPr lang="en-US" b="1" dirty="0"/>
        </a:p>
      </dgm:t>
    </dgm:pt>
    <dgm:pt modelId="{DB98F490-881A-42B8-90E8-F0BA540D3CDC}" type="parTrans" cxnId="{E603CB0B-EEB4-4AEB-BF6C-438604979AEB}">
      <dgm:prSet/>
      <dgm:spPr/>
      <dgm:t>
        <a:bodyPr/>
        <a:lstStyle/>
        <a:p>
          <a:endParaRPr lang="en-IN"/>
        </a:p>
      </dgm:t>
    </dgm:pt>
    <dgm:pt modelId="{254553AF-B966-4CAC-9676-1BA1CD9B84EF}" type="sibTrans" cxnId="{E603CB0B-EEB4-4AEB-BF6C-438604979AEB}">
      <dgm:prSet/>
      <dgm:spPr/>
      <dgm:t>
        <a:bodyPr/>
        <a:lstStyle/>
        <a:p>
          <a:endParaRPr lang="en-IN"/>
        </a:p>
      </dgm:t>
    </dgm:pt>
    <dgm:pt modelId="{28DA21AD-45FD-4615-9534-603989983438}">
      <dgm:prSet/>
      <dgm:spPr/>
      <dgm:t>
        <a:bodyPr/>
        <a:lstStyle/>
        <a:p>
          <a:r>
            <a:rPr lang="en-US" dirty="0" smtClean="0"/>
            <a:t>De-duplication using </a:t>
          </a:r>
          <a:r>
            <a:rPr lang="en-US" dirty="0" err="1" smtClean="0"/>
            <a:t>Aadhaar</a:t>
          </a:r>
          <a:r>
            <a:rPr lang="en-US" dirty="0" smtClean="0"/>
            <a:t> (or any other mechanism) will be done after the data is updated on the central server</a:t>
          </a:r>
          <a:endParaRPr lang="en-US" dirty="0"/>
        </a:p>
      </dgm:t>
    </dgm:pt>
    <dgm:pt modelId="{E070F071-0679-400D-B91F-DE8BABD74C70}" type="parTrans" cxnId="{DB9264CC-C038-4F08-8DC7-EDD1C8FD8185}">
      <dgm:prSet/>
      <dgm:spPr/>
      <dgm:t>
        <a:bodyPr/>
        <a:lstStyle/>
        <a:p>
          <a:endParaRPr lang="en-IN"/>
        </a:p>
      </dgm:t>
    </dgm:pt>
    <dgm:pt modelId="{0F73E5CF-4D3E-4A28-8567-3C00D8706AFB}" type="sibTrans" cxnId="{DB9264CC-C038-4F08-8DC7-EDD1C8FD8185}">
      <dgm:prSet/>
      <dgm:spPr/>
      <dgm:t>
        <a:bodyPr/>
        <a:lstStyle/>
        <a:p>
          <a:endParaRPr lang="en-IN"/>
        </a:p>
      </dgm:t>
    </dgm:pt>
    <dgm:pt modelId="{F444D8B0-5356-4147-BEEB-A5D0B53B83A0}">
      <dgm:prSet/>
      <dgm:spPr/>
      <dgm:t>
        <a:bodyPr/>
        <a:lstStyle/>
        <a:p>
          <a:r>
            <a:rPr lang="en-US" b="1" dirty="0" smtClean="0"/>
            <a:t>NHPS Card Issuance</a:t>
          </a:r>
          <a:endParaRPr lang="en-US" b="1" dirty="0"/>
        </a:p>
      </dgm:t>
    </dgm:pt>
    <dgm:pt modelId="{CC752735-7AD7-4C5E-B0AB-6DD2C90D8EC5}" type="parTrans" cxnId="{6B941D63-6D5B-4A03-90C3-B477BE79DE31}">
      <dgm:prSet/>
      <dgm:spPr/>
      <dgm:t>
        <a:bodyPr/>
        <a:lstStyle/>
        <a:p>
          <a:endParaRPr lang="en-IN"/>
        </a:p>
      </dgm:t>
    </dgm:pt>
    <dgm:pt modelId="{31A0C8B1-572F-4B12-A4E7-32CB69EF37CA}" type="sibTrans" cxnId="{6B941D63-6D5B-4A03-90C3-B477BE79DE31}">
      <dgm:prSet/>
      <dgm:spPr/>
      <dgm:t>
        <a:bodyPr/>
        <a:lstStyle/>
        <a:p>
          <a:endParaRPr lang="en-IN"/>
        </a:p>
      </dgm:t>
    </dgm:pt>
    <dgm:pt modelId="{D9C9BA64-A408-4601-8157-DA82CBF9C8FB}">
      <dgm:prSet/>
      <dgm:spPr/>
      <dgm:t>
        <a:bodyPr/>
        <a:lstStyle/>
        <a:p>
          <a:r>
            <a:rPr lang="en-US" dirty="0" smtClean="0"/>
            <a:t>Upon successful generation of NHPS ID, a National Family Health Card under NHPS will be printed for each beneficiary family by the State/UT</a:t>
          </a:r>
          <a:endParaRPr lang="en-US" dirty="0"/>
        </a:p>
      </dgm:t>
    </dgm:pt>
    <dgm:pt modelId="{4C7CCFBD-E7C9-4538-AB8F-5BFA5B11CAA3}" type="parTrans" cxnId="{BDF96288-5940-41CA-921B-C3A59CEA4E76}">
      <dgm:prSet/>
      <dgm:spPr/>
      <dgm:t>
        <a:bodyPr/>
        <a:lstStyle/>
        <a:p>
          <a:endParaRPr lang="en-IN"/>
        </a:p>
      </dgm:t>
    </dgm:pt>
    <dgm:pt modelId="{560EE54C-F1C1-4573-9FDC-6C2788619B9B}" type="sibTrans" cxnId="{BDF96288-5940-41CA-921B-C3A59CEA4E76}">
      <dgm:prSet/>
      <dgm:spPr/>
      <dgm:t>
        <a:bodyPr/>
        <a:lstStyle/>
        <a:p>
          <a:endParaRPr lang="en-IN"/>
        </a:p>
      </dgm:t>
    </dgm:pt>
    <dgm:pt modelId="{1376B7CD-906D-43DE-9CA5-E8F5AE117FEC}">
      <dgm:prSet/>
      <dgm:spPr/>
      <dgm:t>
        <a:bodyPr/>
        <a:lstStyle/>
        <a:p>
          <a:r>
            <a:rPr lang="en-US" b="1" dirty="0" smtClean="0"/>
            <a:t>Distribution of NHPS Cards</a:t>
          </a:r>
          <a:endParaRPr lang="en-US" b="1" dirty="0"/>
        </a:p>
      </dgm:t>
    </dgm:pt>
    <dgm:pt modelId="{FA4C7AA2-89D9-450A-9477-29D747A62F66}" type="parTrans" cxnId="{F4FC9FA1-7712-432F-99E8-B9248E98D884}">
      <dgm:prSet/>
      <dgm:spPr/>
      <dgm:t>
        <a:bodyPr/>
        <a:lstStyle/>
        <a:p>
          <a:endParaRPr lang="en-IN"/>
        </a:p>
      </dgm:t>
    </dgm:pt>
    <dgm:pt modelId="{3B6EF6CF-F771-4BA2-9E5C-5C2440A812CD}" type="sibTrans" cxnId="{F4FC9FA1-7712-432F-99E8-B9248E98D884}">
      <dgm:prSet/>
      <dgm:spPr/>
      <dgm:t>
        <a:bodyPr/>
        <a:lstStyle/>
        <a:p>
          <a:endParaRPr lang="en-IN"/>
        </a:p>
      </dgm:t>
    </dgm:pt>
    <dgm:pt modelId="{FCD7EF91-A939-4237-94B4-4E578971EA7E}">
      <dgm:prSet/>
      <dgm:spPr/>
      <dgm:t>
        <a:bodyPr/>
        <a:lstStyle/>
        <a:p>
          <a:r>
            <a:rPr lang="en-US" dirty="0" smtClean="0"/>
            <a:t>State/UT will need to get these printed NHPS cards distributed to the right beneficiary families </a:t>
          </a:r>
          <a:endParaRPr lang="en-US" dirty="0"/>
        </a:p>
      </dgm:t>
    </dgm:pt>
    <dgm:pt modelId="{80643D40-DC1A-4D03-881B-6D83D3E6BA4A}" type="parTrans" cxnId="{ECE0D3AE-7BC2-40C2-A748-627DE4B998A4}">
      <dgm:prSet/>
      <dgm:spPr/>
      <dgm:t>
        <a:bodyPr/>
        <a:lstStyle/>
        <a:p>
          <a:endParaRPr lang="en-IN"/>
        </a:p>
      </dgm:t>
    </dgm:pt>
    <dgm:pt modelId="{BD94A19C-44EF-41F9-B2D0-AB298122F4D1}" type="sibTrans" cxnId="{ECE0D3AE-7BC2-40C2-A748-627DE4B998A4}">
      <dgm:prSet/>
      <dgm:spPr/>
      <dgm:t>
        <a:bodyPr/>
        <a:lstStyle/>
        <a:p>
          <a:endParaRPr lang="en-IN"/>
        </a:p>
      </dgm:t>
    </dgm:pt>
    <dgm:pt modelId="{C0C7EF54-A86D-4576-B24F-0DD8CCC09363}">
      <dgm:prSet/>
      <dgm:spPr/>
      <dgm:t>
        <a:bodyPr/>
        <a:lstStyle/>
        <a:p>
          <a:r>
            <a:rPr lang="en-US" b="1" dirty="0" smtClean="0"/>
            <a:t>Scheme Activation</a:t>
          </a:r>
          <a:endParaRPr lang="en-US" b="1" dirty="0"/>
        </a:p>
      </dgm:t>
    </dgm:pt>
    <dgm:pt modelId="{A70A2107-05A8-4194-8450-96CA46BF39B4}" type="parTrans" cxnId="{DE31F1D0-706E-4AF2-B1A3-05321E2ABF8C}">
      <dgm:prSet/>
      <dgm:spPr/>
      <dgm:t>
        <a:bodyPr/>
        <a:lstStyle/>
        <a:p>
          <a:endParaRPr lang="en-IN"/>
        </a:p>
      </dgm:t>
    </dgm:pt>
    <dgm:pt modelId="{9293AF4F-B0E8-401B-BA83-EB3F59934F50}" type="sibTrans" cxnId="{DE31F1D0-706E-4AF2-B1A3-05321E2ABF8C}">
      <dgm:prSet/>
      <dgm:spPr/>
      <dgm:t>
        <a:bodyPr/>
        <a:lstStyle/>
        <a:p>
          <a:endParaRPr lang="en-IN"/>
        </a:p>
      </dgm:t>
    </dgm:pt>
    <dgm:pt modelId="{FC47AA71-0797-4B76-B6D3-7A8C001C6D77}">
      <dgm:prSet/>
      <dgm:spPr/>
      <dgm:t>
        <a:bodyPr/>
        <a:lstStyle/>
        <a:p>
          <a:r>
            <a:rPr lang="en-US" dirty="0" smtClean="0"/>
            <a:t>Upon receipt of their NHPS cards, beneficiaries will need to activate their cards as per a defined process</a:t>
          </a:r>
          <a:endParaRPr lang="en-IN" dirty="0"/>
        </a:p>
      </dgm:t>
    </dgm:pt>
    <dgm:pt modelId="{20156B6A-E6D4-4673-8C45-A603C0974D2C}" type="parTrans" cxnId="{5DF5BB5A-8A10-4E6C-A08E-6019F8D9F17A}">
      <dgm:prSet/>
      <dgm:spPr/>
      <dgm:t>
        <a:bodyPr/>
        <a:lstStyle/>
        <a:p>
          <a:endParaRPr lang="en-IN"/>
        </a:p>
      </dgm:t>
    </dgm:pt>
    <dgm:pt modelId="{FD42B86F-CC2F-4EC0-AD87-3EA2133D1047}" type="sibTrans" cxnId="{5DF5BB5A-8A10-4E6C-A08E-6019F8D9F17A}">
      <dgm:prSet/>
      <dgm:spPr/>
      <dgm:t>
        <a:bodyPr/>
        <a:lstStyle/>
        <a:p>
          <a:endParaRPr lang="en-IN"/>
        </a:p>
      </dgm:t>
    </dgm:pt>
    <dgm:pt modelId="{921C5A92-2DAD-416D-8E13-EC7DAAB2D29E}">
      <dgm:prSet/>
      <dgm:spPr/>
      <dgm:t>
        <a:bodyPr/>
        <a:lstStyle/>
        <a:p>
          <a:r>
            <a:rPr lang="en-US" dirty="0" smtClean="0"/>
            <a:t>A unique family NHPS ID for each family will be issued thereafter</a:t>
          </a:r>
          <a:endParaRPr lang="en-US" dirty="0"/>
        </a:p>
      </dgm:t>
    </dgm:pt>
    <dgm:pt modelId="{13C57F29-6E59-4EEC-BF14-A59480DDE232}" type="parTrans" cxnId="{8DFA8D15-1116-477D-B793-069E12271F8F}">
      <dgm:prSet/>
      <dgm:spPr/>
      <dgm:t>
        <a:bodyPr/>
        <a:lstStyle/>
        <a:p>
          <a:endParaRPr lang="en-IN"/>
        </a:p>
      </dgm:t>
    </dgm:pt>
    <dgm:pt modelId="{6CEC8219-BF5C-4852-9963-439D8D0E1BAA}" type="sibTrans" cxnId="{8DFA8D15-1116-477D-B793-069E12271F8F}">
      <dgm:prSet/>
      <dgm:spPr/>
      <dgm:t>
        <a:bodyPr/>
        <a:lstStyle/>
        <a:p>
          <a:endParaRPr lang="en-IN"/>
        </a:p>
      </dgm:t>
    </dgm:pt>
    <dgm:pt modelId="{5D080311-AB2F-4B42-9401-55A6144AF8F1}" type="pres">
      <dgm:prSet presAssocID="{40723F77-42AF-49CA-A75E-283CB2ECAE35}" presName="linear" presStyleCnt="0">
        <dgm:presLayoutVars>
          <dgm:dir/>
          <dgm:animLvl val="lvl"/>
          <dgm:resizeHandles val="exact"/>
        </dgm:presLayoutVars>
      </dgm:prSet>
      <dgm:spPr/>
      <dgm:t>
        <a:bodyPr/>
        <a:lstStyle/>
        <a:p>
          <a:endParaRPr lang="en-IN"/>
        </a:p>
      </dgm:t>
    </dgm:pt>
    <dgm:pt modelId="{74E61CD0-BACD-4AC0-9D1F-782A4EAE9F05}" type="pres">
      <dgm:prSet presAssocID="{5AE40693-F597-4AAC-AD18-71AEFFA24392}" presName="parentLin" presStyleCnt="0"/>
      <dgm:spPr/>
    </dgm:pt>
    <dgm:pt modelId="{FF3E0813-5ABB-4AE8-BD7B-9338EB24271F}" type="pres">
      <dgm:prSet presAssocID="{5AE40693-F597-4AAC-AD18-71AEFFA24392}" presName="parentLeftMargin" presStyleLbl="node1" presStyleIdx="0" presStyleCnt="4"/>
      <dgm:spPr/>
      <dgm:t>
        <a:bodyPr/>
        <a:lstStyle/>
        <a:p>
          <a:endParaRPr lang="en-IN"/>
        </a:p>
      </dgm:t>
    </dgm:pt>
    <dgm:pt modelId="{E16F0D43-1489-4D2D-ABEB-DFC8CA446058}" type="pres">
      <dgm:prSet presAssocID="{5AE40693-F597-4AAC-AD18-71AEFFA24392}" presName="parentText" presStyleLbl="node1" presStyleIdx="0" presStyleCnt="4">
        <dgm:presLayoutVars>
          <dgm:chMax val="0"/>
          <dgm:bulletEnabled val="1"/>
        </dgm:presLayoutVars>
      </dgm:prSet>
      <dgm:spPr/>
      <dgm:t>
        <a:bodyPr/>
        <a:lstStyle/>
        <a:p>
          <a:endParaRPr lang="en-IN"/>
        </a:p>
      </dgm:t>
    </dgm:pt>
    <dgm:pt modelId="{7A1803AC-47DE-4B2F-B0C9-A9B62432CFCF}" type="pres">
      <dgm:prSet presAssocID="{5AE40693-F597-4AAC-AD18-71AEFFA24392}" presName="negativeSpace" presStyleCnt="0"/>
      <dgm:spPr/>
    </dgm:pt>
    <dgm:pt modelId="{E51EC2B4-A520-4E19-9742-219B96D67DE8}" type="pres">
      <dgm:prSet presAssocID="{5AE40693-F597-4AAC-AD18-71AEFFA24392}" presName="childText" presStyleLbl="conFgAcc1" presStyleIdx="0" presStyleCnt="4">
        <dgm:presLayoutVars>
          <dgm:bulletEnabled val="1"/>
        </dgm:presLayoutVars>
      </dgm:prSet>
      <dgm:spPr/>
      <dgm:t>
        <a:bodyPr/>
        <a:lstStyle/>
        <a:p>
          <a:endParaRPr lang="en-IN"/>
        </a:p>
      </dgm:t>
    </dgm:pt>
    <dgm:pt modelId="{0DC46BDC-7D00-49D8-A09C-4522F74AF14A}" type="pres">
      <dgm:prSet presAssocID="{254553AF-B966-4CAC-9676-1BA1CD9B84EF}" presName="spaceBetweenRectangles" presStyleCnt="0"/>
      <dgm:spPr/>
    </dgm:pt>
    <dgm:pt modelId="{4CF90EF3-96CF-43E9-BA4D-14F3CD3FA8E6}" type="pres">
      <dgm:prSet presAssocID="{F444D8B0-5356-4147-BEEB-A5D0B53B83A0}" presName="parentLin" presStyleCnt="0"/>
      <dgm:spPr/>
    </dgm:pt>
    <dgm:pt modelId="{56CCAC30-E2DC-4A2D-9FD9-0492DCE5B5BC}" type="pres">
      <dgm:prSet presAssocID="{F444D8B0-5356-4147-BEEB-A5D0B53B83A0}" presName="parentLeftMargin" presStyleLbl="node1" presStyleIdx="0" presStyleCnt="4"/>
      <dgm:spPr/>
      <dgm:t>
        <a:bodyPr/>
        <a:lstStyle/>
        <a:p>
          <a:endParaRPr lang="en-IN"/>
        </a:p>
      </dgm:t>
    </dgm:pt>
    <dgm:pt modelId="{2CECA736-C879-44F2-B72A-4ADD3A62C102}" type="pres">
      <dgm:prSet presAssocID="{F444D8B0-5356-4147-BEEB-A5D0B53B83A0}" presName="parentText" presStyleLbl="node1" presStyleIdx="1" presStyleCnt="4">
        <dgm:presLayoutVars>
          <dgm:chMax val="0"/>
          <dgm:bulletEnabled val="1"/>
        </dgm:presLayoutVars>
      </dgm:prSet>
      <dgm:spPr/>
      <dgm:t>
        <a:bodyPr/>
        <a:lstStyle/>
        <a:p>
          <a:endParaRPr lang="en-IN"/>
        </a:p>
      </dgm:t>
    </dgm:pt>
    <dgm:pt modelId="{07463AA2-4A75-44BA-AA8E-F1B99514502B}" type="pres">
      <dgm:prSet presAssocID="{F444D8B0-5356-4147-BEEB-A5D0B53B83A0}" presName="negativeSpace" presStyleCnt="0"/>
      <dgm:spPr/>
    </dgm:pt>
    <dgm:pt modelId="{BD893CD7-E0FE-4BEA-B9B6-84C27A20B138}" type="pres">
      <dgm:prSet presAssocID="{F444D8B0-5356-4147-BEEB-A5D0B53B83A0}" presName="childText" presStyleLbl="conFgAcc1" presStyleIdx="1" presStyleCnt="4">
        <dgm:presLayoutVars>
          <dgm:bulletEnabled val="1"/>
        </dgm:presLayoutVars>
      </dgm:prSet>
      <dgm:spPr/>
      <dgm:t>
        <a:bodyPr/>
        <a:lstStyle/>
        <a:p>
          <a:endParaRPr lang="en-IN"/>
        </a:p>
      </dgm:t>
    </dgm:pt>
    <dgm:pt modelId="{CE22B16A-BE9B-4FB2-AA4F-DCEE686E99C9}" type="pres">
      <dgm:prSet presAssocID="{31A0C8B1-572F-4B12-A4E7-32CB69EF37CA}" presName="spaceBetweenRectangles" presStyleCnt="0"/>
      <dgm:spPr/>
    </dgm:pt>
    <dgm:pt modelId="{2CE657EF-40A0-4FFA-BA58-DFAC3DECEFA6}" type="pres">
      <dgm:prSet presAssocID="{1376B7CD-906D-43DE-9CA5-E8F5AE117FEC}" presName="parentLin" presStyleCnt="0"/>
      <dgm:spPr/>
    </dgm:pt>
    <dgm:pt modelId="{825DAE46-D7BE-4D22-9DDD-09429D968885}" type="pres">
      <dgm:prSet presAssocID="{1376B7CD-906D-43DE-9CA5-E8F5AE117FEC}" presName="parentLeftMargin" presStyleLbl="node1" presStyleIdx="1" presStyleCnt="4"/>
      <dgm:spPr/>
      <dgm:t>
        <a:bodyPr/>
        <a:lstStyle/>
        <a:p>
          <a:endParaRPr lang="en-IN"/>
        </a:p>
      </dgm:t>
    </dgm:pt>
    <dgm:pt modelId="{AA24E468-93E2-4B23-A7EF-B6BD5D524CFC}" type="pres">
      <dgm:prSet presAssocID="{1376B7CD-906D-43DE-9CA5-E8F5AE117FEC}" presName="parentText" presStyleLbl="node1" presStyleIdx="2" presStyleCnt="4">
        <dgm:presLayoutVars>
          <dgm:chMax val="0"/>
          <dgm:bulletEnabled val="1"/>
        </dgm:presLayoutVars>
      </dgm:prSet>
      <dgm:spPr/>
      <dgm:t>
        <a:bodyPr/>
        <a:lstStyle/>
        <a:p>
          <a:endParaRPr lang="en-IN"/>
        </a:p>
      </dgm:t>
    </dgm:pt>
    <dgm:pt modelId="{2A21321F-FBE1-4AF8-A41E-409BA6724717}" type="pres">
      <dgm:prSet presAssocID="{1376B7CD-906D-43DE-9CA5-E8F5AE117FEC}" presName="negativeSpace" presStyleCnt="0"/>
      <dgm:spPr/>
    </dgm:pt>
    <dgm:pt modelId="{BDC0AD6D-C134-420D-8891-B1323B00A79B}" type="pres">
      <dgm:prSet presAssocID="{1376B7CD-906D-43DE-9CA5-E8F5AE117FEC}" presName="childText" presStyleLbl="conFgAcc1" presStyleIdx="2" presStyleCnt="4">
        <dgm:presLayoutVars>
          <dgm:bulletEnabled val="1"/>
        </dgm:presLayoutVars>
      </dgm:prSet>
      <dgm:spPr/>
      <dgm:t>
        <a:bodyPr/>
        <a:lstStyle/>
        <a:p>
          <a:endParaRPr lang="en-IN"/>
        </a:p>
      </dgm:t>
    </dgm:pt>
    <dgm:pt modelId="{658A0ACB-76E8-4116-A9FB-2B6F4FFE9CC1}" type="pres">
      <dgm:prSet presAssocID="{3B6EF6CF-F771-4BA2-9E5C-5C2440A812CD}" presName="spaceBetweenRectangles" presStyleCnt="0"/>
      <dgm:spPr/>
    </dgm:pt>
    <dgm:pt modelId="{90BE2905-D2AB-484E-AABE-27B9550B3F0F}" type="pres">
      <dgm:prSet presAssocID="{C0C7EF54-A86D-4576-B24F-0DD8CCC09363}" presName="parentLin" presStyleCnt="0"/>
      <dgm:spPr/>
    </dgm:pt>
    <dgm:pt modelId="{69E4EC02-594E-4A9E-BE00-590B149032B6}" type="pres">
      <dgm:prSet presAssocID="{C0C7EF54-A86D-4576-B24F-0DD8CCC09363}" presName="parentLeftMargin" presStyleLbl="node1" presStyleIdx="2" presStyleCnt="4"/>
      <dgm:spPr/>
      <dgm:t>
        <a:bodyPr/>
        <a:lstStyle/>
        <a:p>
          <a:endParaRPr lang="en-IN"/>
        </a:p>
      </dgm:t>
    </dgm:pt>
    <dgm:pt modelId="{1711A965-D02A-4CA3-9CE3-C163E1D575C9}" type="pres">
      <dgm:prSet presAssocID="{C0C7EF54-A86D-4576-B24F-0DD8CCC09363}" presName="parentText" presStyleLbl="node1" presStyleIdx="3" presStyleCnt="4">
        <dgm:presLayoutVars>
          <dgm:chMax val="0"/>
          <dgm:bulletEnabled val="1"/>
        </dgm:presLayoutVars>
      </dgm:prSet>
      <dgm:spPr/>
      <dgm:t>
        <a:bodyPr/>
        <a:lstStyle/>
        <a:p>
          <a:endParaRPr lang="en-IN"/>
        </a:p>
      </dgm:t>
    </dgm:pt>
    <dgm:pt modelId="{62112C71-FE44-4CF0-B058-A1F716DBACA9}" type="pres">
      <dgm:prSet presAssocID="{C0C7EF54-A86D-4576-B24F-0DD8CCC09363}" presName="negativeSpace" presStyleCnt="0"/>
      <dgm:spPr/>
    </dgm:pt>
    <dgm:pt modelId="{B725FF02-88EE-43CC-A3E1-1FA8C0D3631D}" type="pres">
      <dgm:prSet presAssocID="{C0C7EF54-A86D-4576-B24F-0DD8CCC09363}" presName="childText" presStyleLbl="conFgAcc1" presStyleIdx="3" presStyleCnt="4">
        <dgm:presLayoutVars>
          <dgm:bulletEnabled val="1"/>
        </dgm:presLayoutVars>
      </dgm:prSet>
      <dgm:spPr/>
      <dgm:t>
        <a:bodyPr/>
        <a:lstStyle/>
        <a:p>
          <a:endParaRPr lang="en-IN"/>
        </a:p>
      </dgm:t>
    </dgm:pt>
  </dgm:ptLst>
  <dgm:cxnLst>
    <dgm:cxn modelId="{E603CB0B-EEB4-4AEB-BF6C-438604979AEB}" srcId="{40723F77-42AF-49CA-A75E-283CB2ECAE35}" destId="{5AE40693-F597-4AAC-AD18-71AEFFA24392}" srcOrd="0" destOrd="0" parTransId="{DB98F490-881A-42B8-90E8-F0BA540D3CDC}" sibTransId="{254553AF-B966-4CAC-9676-1BA1CD9B84EF}"/>
    <dgm:cxn modelId="{49EB4846-82CB-4A84-98DF-75456844A1A4}" type="presOf" srcId="{FC47AA71-0797-4B76-B6D3-7A8C001C6D77}" destId="{B725FF02-88EE-43CC-A3E1-1FA8C0D3631D}" srcOrd="0" destOrd="0" presId="urn:microsoft.com/office/officeart/2005/8/layout/list1"/>
    <dgm:cxn modelId="{6C66C134-3BBB-4F17-89E2-C95F12F2FEA1}" type="presOf" srcId="{921C5A92-2DAD-416D-8E13-EC7DAAB2D29E}" destId="{E51EC2B4-A520-4E19-9742-219B96D67DE8}" srcOrd="0" destOrd="1" presId="urn:microsoft.com/office/officeart/2005/8/layout/list1"/>
    <dgm:cxn modelId="{03059704-A4D6-4646-A205-507870F22787}" type="presOf" srcId="{F444D8B0-5356-4147-BEEB-A5D0B53B83A0}" destId="{2CECA736-C879-44F2-B72A-4ADD3A62C102}" srcOrd="1" destOrd="0" presId="urn:microsoft.com/office/officeart/2005/8/layout/list1"/>
    <dgm:cxn modelId="{BDF96288-5940-41CA-921B-C3A59CEA4E76}" srcId="{F444D8B0-5356-4147-BEEB-A5D0B53B83A0}" destId="{D9C9BA64-A408-4601-8157-DA82CBF9C8FB}" srcOrd="0" destOrd="0" parTransId="{4C7CCFBD-E7C9-4538-AB8F-5BFA5B11CAA3}" sibTransId="{560EE54C-F1C1-4573-9FDC-6C2788619B9B}"/>
    <dgm:cxn modelId="{D85B3849-2012-4E1F-93E9-D9B8870125CF}" type="presOf" srcId="{5AE40693-F597-4AAC-AD18-71AEFFA24392}" destId="{FF3E0813-5ABB-4AE8-BD7B-9338EB24271F}" srcOrd="0" destOrd="0" presId="urn:microsoft.com/office/officeart/2005/8/layout/list1"/>
    <dgm:cxn modelId="{195287FF-9CBD-4362-A411-56EF0D86CF9F}" type="presOf" srcId="{1376B7CD-906D-43DE-9CA5-E8F5AE117FEC}" destId="{AA24E468-93E2-4B23-A7EF-B6BD5D524CFC}" srcOrd="1" destOrd="0" presId="urn:microsoft.com/office/officeart/2005/8/layout/list1"/>
    <dgm:cxn modelId="{648F4F30-1E52-4903-A74E-FC25816CCCEC}" type="presOf" srcId="{D9C9BA64-A408-4601-8157-DA82CBF9C8FB}" destId="{BD893CD7-E0FE-4BEA-B9B6-84C27A20B138}" srcOrd="0" destOrd="0" presId="urn:microsoft.com/office/officeart/2005/8/layout/list1"/>
    <dgm:cxn modelId="{A8AD8935-51DC-407B-9D58-5F093B23E87F}" type="presOf" srcId="{40723F77-42AF-49CA-A75E-283CB2ECAE35}" destId="{5D080311-AB2F-4B42-9401-55A6144AF8F1}" srcOrd="0" destOrd="0" presId="urn:microsoft.com/office/officeart/2005/8/layout/list1"/>
    <dgm:cxn modelId="{DE31F1D0-706E-4AF2-B1A3-05321E2ABF8C}" srcId="{40723F77-42AF-49CA-A75E-283CB2ECAE35}" destId="{C0C7EF54-A86D-4576-B24F-0DD8CCC09363}" srcOrd="3" destOrd="0" parTransId="{A70A2107-05A8-4194-8450-96CA46BF39B4}" sibTransId="{9293AF4F-B0E8-401B-BA83-EB3F59934F50}"/>
    <dgm:cxn modelId="{D7A02C15-FAA2-4D28-887E-3AB577DA4499}" type="presOf" srcId="{C0C7EF54-A86D-4576-B24F-0DD8CCC09363}" destId="{69E4EC02-594E-4A9E-BE00-590B149032B6}" srcOrd="0" destOrd="0" presId="urn:microsoft.com/office/officeart/2005/8/layout/list1"/>
    <dgm:cxn modelId="{8DFA8D15-1116-477D-B793-069E12271F8F}" srcId="{5AE40693-F597-4AAC-AD18-71AEFFA24392}" destId="{921C5A92-2DAD-416D-8E13-EC7DAAB2D29E}" srcOrd="1" destOrd="0" parTransId="{13C57F29-6E59-4EEC-BF14-A59480DDE232}" sibTransId="{6CEC8219-BF5C-4852-9963-439D8D0E1BAA}"/>
    <dgm:cxn modelId="{ECE0D3AE-7BC2-40C2-A748-627DE4B998A4}" srcId="{1376B7CD-906D-43DE-9CA5-E8F5AE117FEC}" destId="{FCD7EF91-A939-4237-94B4-4E578971EA7E}" srcOrd="0" destOrd="0" parTransId="{80643D40-DC1A-4D03-881B-6D83D3E6BA4A}" sibTransId="{BD94A19C-44EF-41F9-B2D0-AB298122F4D1}"/>
    <dgm:cxn modelId="{DB9264CC-C038-4F08-8DC7-EDD1C8FD8185}" srcId="{5AE40693-F597-4AAC-AD18-71AEFFA24392}" destId="{28DA21AD-45FD-4615-9534-603989983438}" srcOrd="0" destOrd="0" parTransId="{E070F071-0679-400D-B91F-DE8BABD74C70}" sibTransId="{0F73E5CF-4D3E-4A28-8567-3C00D8706AFB}"/>
    <dgm:cxn modelId="{F4FC9FA1-7712-432F-99E8-B9248E98D884}" srcId="{40723F77-42AF-49CA-A75E-283CB2ECAE35}" destId="{1376B7CD-906D-43DE-9CA5-E8F5AE117FEC}" srcOrd="2" destOrd="0" parTransId="{FA4C7AA2-89D9-450A-9477-29D747A62F66}" sibTransId="{3B6EF6CF-F771-4BA2-9E5C-5C2440A812CD}"/>
    <dgm:cxn modelId="{19F483F6-71AA-468D-AE6B-C4FBB921B872}" type="presOf" srcId="{C0C7EF54-A86D-4576-B24F-0DD8CCC09363}" destId="{1711A965-D02A-4CA3-9CE3-C163E1D575C9}" srcOrd="1" destOrd="0" presId="urn:microsoft.com/office/officeart/2005/8/layout/list1"/>
    <dgm:cxn modelId="{43D476AB-AD6B-40D5-9B5D-F8280669A80D}" type="presOf" srcId="{F444D8B0-5356-4147-BEEB-A5D0B53B83A0}" destId="{56CCAC30-E2DC-4A2D-9FD9-0492DCE5B5BC}" srcOrd="0" destOrd="0" presId="urn:microsoft.com/office/officeart/2005/8/layout/list1"/>
    <dgm:cxn modelId="{0C1803D4-4531-4E01-827A-05BC01F0F05A}" type="presOf" srcId="{28DA21AD-45FD-4615-9534-603989983438}" destId="{E51EC2B4-A520-4E19-9742-219B96D67DE8}" srcOrd="0" destOrd="0" presId="urn:microsoft.com/office/officeart/2005/8/layout/list1"/>
    <dgm:cxn modelId="{6B941D63-6D5B-4A03-90C3-B477BE79DE31}" srcId="{40723F77-42AF-49CA-A75E-283CB2ECAE35}" destId="{F444D8B0-5356-4147-BEEB-A5D0B53B83A0}" srcOrd="1" destOrd="0" parTransId="{CC752735-7AD7-4C5E-B0AB-6DD2C90D8EC5}" sibTransId="{31A0C8B1-572F-4B12-A4E7-32CB69EF37CA}"/>
    <dgm:cxn modelId="{ACF0E639-35E2-4FC3-B26F-D75F9B5E178E}" type="presOf" srcId="{FCD7EF91-A939-4237-94B4-4E578971EA7E}" destId="{BDC0AD6D-C134-420D-8891-B1323B00A79B}" srcOrd="0" destOrd="0" presId="urn:microsoft.com/office/officeart/2005/8/layout/list1"/>
    <dgm:cxn modelId="{2379EBC7-82D5-4370-B3FA-63CA287891F1}" type="presOf" srcId="{1376B7CD-906D-43DE-9CA5-E8F5AE117FEC}" destId="{825DAE46-D7BE-4D22-9DDD-09429D968885}" srcOrd="0" destOrd="0" presId="urn:microsoft.com/office/officeart/2005/8/layout/list1"/>
    <dgm:cxn modelId="{5167973D-CA09-4634-8E72-5EFD8FC0C4B7}" type="presOf" srcId="{5AE40693-F597-4AAC-AD18-71AEFFA24392}" destId="{E16F0D43-1489-4D2D-ABEB-DFC8CA446058}" srcOrd="1" destOrd="0" presId="urn:microsoft.com/office/officeart/2005/8/layout/list1"/>
    <dgm:cxn modelId="{5DF5BB5A-8A10-4E6C-A08E-6019F8D9F17A}" srcId="{C0C7EF54-A86D-4576-B24F-0DD8CCC09363}" destId="{FC47AA71-0797-4B76-B6D3-7A8C001C6D77}" srcOrd="0" destOrd="0" parTransId="{20156B6A-E6D4-4673-8C45-A603C0974D2C}" sibTransId="{FD42B86F-CC2F-4EC0-AD87-3EA2133D1047}"/>
    <dgm:cxn modelId="{9DFB13EE-C512-4ED6-9118-6DA20C8ED664}" type="presParOf" srcId="{5D080311-AB2F-4B42-9401-55A6144AF8F1}" destId="{74E61CD0-BACD-4AC0-9D1F-782A4EAE9F05}" srcOrd="0" destOrd="0" presId="urn:microsoft.com/office/officeart/2005/8/layout/list1"/>
    <dgm:cxn modelId="{5DEAE26F-2E23-401C-8ABC-FCD64CAEB7AF}" type="presParOf" srcId="{74E61CD0-BACD-4AC0-9D1F-782A4EAE9F05}" destId="{FF3E0813-5ABB-4AE8-BD7B-9338EB24271F}" srcOrd="0" destOrd="0" presId="urn:microsoft.com/office/officeart/2005/8/layout/list1"/>
    <dgm:cxn modelId="{5DAAFAB2-9A89-495E-A7F4-A59944507FB0}" type="presParOf" srcId="{74E61CD0-BACD-4AC0-9D1F-782A4EAE9F05}" destId="{E16F0D43-1489-4D2D-ABEB-DFC8CA446058}" srcOrd="1" destOrd="0" presId="urn:microsoft.com/office/officeart/2005/8/layout/list1"/>
    <dgm:cxn modelId="{9DE1D35A-FE32-47A1-8114-7340A1A052F4}" type="presParOf" srcId="{5D080311-AB2F-4B42-9401-55A6144AF8F1}" destId="{7A1803AC-47DE-4B2F-B0C9-A9B62432CFCF}" srcOrd="1" destOrd="0" presId="urn:microsoft.com/office/officeart/2005/8/layout/list1"/>
    <dgm:cxn modelId="{91F233A7-97B1-4C52-85A4-2F7BA8794596}" type="presParOf" srcId="{5D080311-AB2F-4B42-9401-55A6144AF8F1}" destId="{E51EC2B4-A520-4E19-9742-219B96D67DE8}" srcOrd="2" destOrd="0" presId="urn:microsoft.com/office/officeart/2005/8/layout/list1"/>
    <dgm:cxn modelId="{3000CFF6-9A2F-4A48-A411-468FC0CDC267}" type="presParOf" srcId="{5D080311-AB2F-4B42-9401-55A6144AF8F1}" destId="{0DC46BDC-7D00-49D8-A09C-4522F74AF14A}" srcOrd="3" destOrd="0" presId="urn:microsoft.com/office/officeart/2005/8/layout/list1"/>
    <dgm:cxn modelId="{36297FF6-52CA-49A7-8366-0D7136B42A1B}" type="presParOf" srcId="{5D080311-AB2F-4B42-9401-55A6144AF8F1}" destId="{4CF90EF3-96CF-43E9-BA4D-14F3CD3FA8E6}" srcOrd="4" destOrd="0" presId="urn:microsoft.com/office/officeart/2005/8/layout/list1"/>
    <dgm:cxn modelId="{312ABA15-FF9B-4BC0-848C-FBB294FBB8E6}" type="presParOf" srcId="{4CF90EF3-96CF-43E9-BA4D-14F3CD3FA8E6}" destId="{56CCAC30-E2DC-4A2D-9FD9-0492DCE5B5BC}" srcOrd="0" destOrd="0" presId="urn:microsoft.com/office/officeart/2005/8/layout/list1"/>
    <dgm:cxn modelId="{12443312-10BB-4231-BF41-E7E3F4624566}" type="presParOf" srcId="{4CF90EF3-96CF-43E9-BA4D-14F3CD3FA8E6}" destId="{2CECA736-C879-44F2-B72A-4ADD3A62C102}" srcOrd="1" destOrd="0" presId="urn:microsoft.com/office/officeart/2005/8/layout/list1"/>
    <dgm:cxn modelId="{48961C71-3263-4F5A-A0FB-16CAC2429440}" type="presParOf" srcId="{5D080311-AB2F-4B42-9401-55A6144AF8F1}" destId="{07463AA2-4A75-44BA-AA8E-F1B99514502B}" srcOrd="5" destOrd="0" presId="urn:microsoft.com/office/officeart/2005/8/layout/list1"/>
    <dgm:cxn modelId="{FE19C21A-CE06-4F0A-9A77-F6205866570F}" type="presParOf" srcId="{5D080311-AB2F-4B42-9401-55A6144AF8F1}" destId="{BD893CD7-E0FE-4BEA-B9B6-84C27A20B138}" srcOrd="6" destOrd="0" presId="urn:microsoft.com/office/officeart/2005/8/layout/list1"/>
    <dgm:cxn modelId="{E2B24C11-7982-4280-960B-CAE0628F615D}" type="presParOf" srcId="{5D080311-AB2F-4B42-9401-55A6144AF8F1}" destId="{CE22B16A-BE9B-4FB2-AA4F-DCEE686E99C9}" srcOrd="7" destOrd="0" presId="urn:microsoft.com/office/officeart/2005/8/layout/list1"/>
    <dgm:cxn modelId="{59E6EC09-BEBD-4564-B3DE-FC250A9BF25E}" type="presParOf" srcId="{5D080311-AB2F-4B42-9401-55A6144AF8F1}" destId="{2CE657EF-40A0-4FFA-BA58-DFAC3DECEFA6}" srcOrd="8" destOrd="0" presId="urn:microsoft.com/office/officeart/2005/8/layout/list1"/>
    <dgm:cxn modelId="{447A5E68-7FB1-49A6-BEE0-707AC2AB821E}" type="presParOf" srcId="{2CE657EF-40A0-4FFA-BA58-DFAC3DECEFA6}" destId="{825DAE46-D7BE-4D22-9DDD-09429D968885}" srcOrd="0" destOrd="0" presId="urn:microsoft.com/office/officeart/2005/8/layout/list1"/>
    <dgm:cxn modelId="{D5CBF6D6-EB40-465B-9D28-36C53DB7D777}" type="presParOf" srcId="{2CE657EF-40A0-4FFA-BA58-DFAC3DECEFA6}" destId="{AA24E468-93E2-4B23-A7EF-B6BD5D524CFC}" srcOrd="1" destOrd="0" presId="urn:microsoft.com/office/officeart/2005/8/layout/list1"/>
    <dgm:cxn modelId="{F0506BB0-D2A4-429F-AA2A-A8455CC22694}" type="presParOf" srcId="{5D080311-AB2F-4B42-9401-55A6144AF8F1}" destId="{2A21321F-FBE1-4AF8-A41E-409BA6724717}" srcOrd="9" destOrd="0" presId="urn:microsoft.com/office/officeart/2005/8/layout/list1"/>
    <dgm:cxn modelId="{554759EC-06EC-4208-8637-F485FC921BEE}" type="presParOf" srcId="{5D080311-AB2F-4B42-9401-55A6144AF8F1}" destId="{BDC0AD6D-C134-420D-8891-B1323B00A79B}" srcOrd="10" destOrd="0" presId="urn:microsoft.com/office/officeart/2005/8/layout/list1"/>
    <dgm:cxn modelId="{03795ABF-26DB-42AC-97D5-6EE820BF54E0}" type="presParOf" srcId="{5D080311-AB2F-4B42-9401-55A6144AF8F1}" destId="{658A0ACB-76E8-4116-A9FB-2B6F4FFE9CC1}" srcOrd="11" destOrd="0" presId="urn:microsoft.com/office/officeart/2005/8/layout/list1"/>
    <dgm:cxn modelId="{8D03A1AE-63AA-4FB9-8E77-D8C8E43822D1}" type="presParOf" srcId="{5D080311-AB2F-4B42-9401-55A6144AF8F1}" destId="{90BE2905-D2AB-484E-AABE-27B9550B3F0F}" srcOrd="12" destOrd="0" presId="urn:microsoft.com/office/officeart/2005/8/layout/list1"/>
    <dgm:cxn modelId="{1FE91911-4E4C-4A46-8B9B-BC84F16E13E4}" type="presParOf" srcId="{90BE2905-D2AB-484E-AABE-27B9550B3F0F}" destId="{69E4EC02-594E-4A9E-BE00-590B149032B6}" srcOrd="0" destOrd="0" presId="urn:microsoft.com/office/officeart/2005/8/layout/list1"/>
    <dgm:cxn modelId="{0A28D0AE-5878-46AB-855C-1193AC0C5509}" type="presParOf" srcId="{90BE2905-D2AB-484E-AABE-27B9550B3F0F}" destId="{1711A965-D02A-4CA3-9CE3-C163E1D575C9}" srcOrd="1" destOrd="0" presId="urn:microsoft.com/office/officeart/2005/8/layout/list1"/>
    <dgm:cxn modelId="{A9F6786B-100D-465B-B9A2-B818F0E7BAB3}" type="presParOf" srcId="{5D080311-AB2F-4B42-9401-55A6144AF8F1}" destId="{62112C71-FE44-4CF0-B058-A1F716DBACA9}" srcOrd="13" destOrd="0" presId="urn:microsoft.com/office/officeart/2005/8/layout/list1"/>
    <dgm:cxn modelId="{571ECE87-32AF-46DE-AEB2-E37DDCC11B00}" type="presParOf" srcId="{5D080311-AB2F-4B42-9401-55A6144AF8F1}" destId="{B725FF02-88EE-43CC-A3E1-1FA8C0D3631D}"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E6B789A-28AC-41A5-9AB6-285337987C5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679C63BD-AE32-48EC-9350-48806C3F0D18}">
      <dgm:prSet/>
      <dgm:spPr/>
      <dgm:t>
        <a:bodyPr/>
        <a:lstStyle/>
        <a:p>
          <a:r>
            <a:rPr lang="en-US" b="1" dirty="0" smtClean="0"/>
            <a:t>Empanelment of Hospitals</a:t>
          </a:r>
          <a:endParaRPr lang="en-IN" b="1" dirty="0"/>
        </a:p>
      </dgm:t>
    </dgm:pt>
    <dgm:pt modelId="{4DB6E753-DFC3-4253-AA03-4ABE4ED5B486}" type="parTrans" cxnId="{DF56345B-E7A7-486E-826C-EB575EB377B4}">
      <dgm:prSet/>
      <dgm:spPr/>
      <dgm:t>
        <a:bodyPr/>
        <a:lstStyle/>
        <a:p>
          <a:endParaRPr lang="en-IN"/>
        </a:p>
      </dgm:t>
    </dgm:pt>
    <dgm:pt modelId="{94AC4EF3-CB28-4C6D-8834-0071C45DF7DF}" type="sibTrans" cxnId="{DF56345B-E7A7-486E-826C-EB575EB377B4}">
      <dgm:prSet/>
      <dgm:spPr/>
      <dgm:t>
        <a:bodyPr/>
        <a:lstStyle/>
        <a:p>
          <a:endParaRPr lang="en-IN"/>
        </a:p>
      </dgm:t>
    </dgm:pt>
    <dgm:pt modelId="{0C19D0B5-7728-4761-B954-AB02DDF3D7EF}">
      <dgm:prSet phldrT="[Text]"/>
      <dgm:spPr/>
      <dgm:t>
        <a:bodyPr/>
        <a:lstStyle/>
        <a:p>
          <a:r>
            <a:rPr lang="en-IN" dirty="0" smtClean="0">
              <a:latin typeface="+mn-lt"/>
              <a:cs typeface="Arial"/>
            </a:rPr>
            <a:t>Both public and private hospitals will be empanelled through an online application system</a:t>
          </a:r>
          <a:endParaRPr lang="en-US" dirty="0">
            <a:latin typeface="+mn-lt"/>
            <a:cs typeface="Arial"/>
          </a:endParaRPr>
        </a:p>
      </dgm:t>
    </dgm:pt>
    <dgm:pt modelId="{FA281800-7FC9-4CAA-8F11-51087C7A1E68}" type="parTrans" cxnId="{4A51F301-3F5B-46C2-AE81-6ABFC5F2EF9F}">
      <dgm:prSet/>
      <dgm:spPr/>
      <dgm:t>
        <a:bodyPr/>
        <a:lstStyle/>
        <a:p>
          <a:endParaRPr lang="en-IN"/>
        </a:p>
      </dgm:t>
    </dgm:pt>
    <dgm:pt modelId="{AD367C4B-F0FB-4B09-A416-1551E7A04317}" type="sibTrans" cxnId="{4A51F301-3F5B-46C2-AE81-6ABFC5F2EF9F}">
      <dgm:prSet/>
      <dgm:spPr/>
      <dgm:t>
        <a:bodyPr/>
        <a:lstStyle/>
        <a:p>
          <a:endParaRPr lang="en-IN"/>
        </a:p>
      </dgm:t>
    </dgm:pt>
    <dgm:pt modelId="{4039AE04-8613-4612-B0B9-F9D6FF642168}">
      <dgm:prSet phldrT="[Text]"/>
      <dgm:spPr/>
      <dgm:t>
        <a:bodyPr/>
        <a:lstStyle/>
        <a:p>
          <a:r>
            <a:rPr lang="en-US" b="1" dirty="0" smtClean="0"/>
            <a:t>Authentication &amp; balance checking</a:t>
          </a:r>
          <a:endParaRPr lang="en-US" b="1" dirty="0"/>
        </a:p>
      </dgm:t>
    </dgm:pt>
    <dgm:pt modelId="{58AC681B-BD80-4DA1-AC7D-9452FF7839B9}" type="parTrans" cxnId="{008EA636-01EB-4CA2-A232-40D54373E75E}">
      <dgm:prSet/>
      <dgm:spPr/>
      <dgm:t>
        <a:bodyPr/>
        <a:lstStyle/>
        <a:p>
          <a:endParaRPr lang="en-IN"/>
        </a:p>
      </dgm:t>
    </dgm:pt>
    <dgm:pt modelId="{746011A7-5204-449C-B029-6479F1FF7E17}" type="sibTrans" cxnId="{008EA636-01EB-4CA2-A232-40D54373E75E}">
      <dgm:prSet/>
      <dgm:spPr/>
      <dgm:t>
        <a:bodyPr/>
        <a:lstStyle/>
        <a:p>
          <a:endParaRPr lang="en-IN"/>
        </a:p>
      </dgm:t>
    </dgm:pt>
    <dgm:pt modelId="{94E66152-44F0-4DFC-8A6E-55614D546234}">
      <dgm:prSet phldrT="[Text]"/>
      <dgm:spPr/>
      <dgm:t>
        <a:bodyPr/>
        <a:lstStyle/>
        <a:p>
          <a:r>
            <a:rPr lang="en-IN" dirty="0" smtClean="0">
              <a:latin typeface="+mn-lt"/>
              <a:cs typeface="Arial"/>
            </a:rPr>
            <a:t>Beneficiary will visit an empanelled hospital and will be authenticated through </a:t>
          </a:r>
          <a:r>
            <a:rPr lang="en-IN" dirty="0" err="1" smtClean="0">
              <a:latin typeface="+mn-lt"/>
              <a:cs typeface="Arial"/>
            </a:rPr>
            <a:t>Aadhaar</a:t>
          </a:r>
          <a:r>
            <a:rPr lang="en-IN" dirty="0" smtClean="0">
              <a:latin typeface="+mn-lt"/>
              <a:cs typeface="Arial"/>
            </a:rPr>
            <a:t> and balance under NHPS with family will be checked if internet is available</a:t>
          </a:r>
          <a:endParaRPr lang="en-US" dirty="0">
            <a:latin typeface="+mn-lt"/>
            <a:cs typeface="Arial"/>
          </a:endParaRPr>
        </a:p>
      </dgm:t>
    </dgm:pt>
    <dgm:pt modelId="{3E8D9FC5-B769-4192-BF1B-271F33D9DFD5}" type="parTrans" cxnId="{65CDA3DB-CE37-4146-91C3-7A39977BB1A1}">
      <dgm:prSet/>
      <dgm:spPr/>
      <dgm:t>
        <a:bodyPr/>
        <a:lstStyle/>
        <a:p>
          <a:endParaRPr lang="en-IN"/>
        </a:p>
      </dgm:t>
    </dgm:pt>
    <dgm:pt modelId="{D5630175-7EBD-4802-B584-D9158D345E6B}" type="sibTrans" cxnId="{65CDA3DB-CE37-4146-91C3-7A39977BB1A1}">
      <dgm:prSet/>
      <dgm:spPr/>
      <dgm:t>
        <a:bodyPr/>
        <a:lstStyle/>
        <a:p>
          <a:endParaRPr lang="en-IN"/>
        </a:p>
      </dgm:t>
    </dgm:pt>
    <dgm:pt modelId="{BEB8485D-C8D0-4C5F-9344-2A01598B6BCA}">
      <dgm:prSet phldrT="[Text]"/>
      <dgm:spPr/>
      <dgm:t>
        <a:bodyPr/>
        <a:lstStyle/>
        <a:p>
          <a:r>
            <a:rPr lang="en-US" b="1" dirty="0" smtClean="0"/>
            <a:t>Consultation and Treatment</a:t>
          </a:r>
          <a:endParaRPr lang="en-US" b="1" dirty="0"/>
        </a:p>
      </dgm:t>
    </dgm:pt>
    <dgm:pt modelId="{7923AE3B-249D-4177-B265-E98CD1B41150}" type="parTrans" cxnId="{B6AC5106-7D00-4118-9C7B-4E423CEABEDA}">
      <dgm:prSet/>
      <dgm:spPr/>
      <dgm:t>
        <a:bodyPr/>
        <a:lstStyle/>
        <a:p>
          <a:endParaRPr lang="en-IN"/>
        </a:p>
      </dgm:t>
    </dgm:pt>
    <dgm:pt modelId="{2D5BE680-938C-4DE7-91D8-EF166908E3FE}" type="sibTrans" cxnId="{B6AC5106-7D00-4118-9C7B-4E423CEABEDA}">
      <dgm:prSet/>
      <dgm:spPr/>
      <dgm:t>
        <a:bodyPr/>
        <a:lstStyle/>
        <a:p>
          <a:endParaRPr lang="en-IN"/>
        </a:p>
      </dgm:t>
    </dgm:pt>
    <dgm:pt modelId="{81869647-DD6A-40F2-A33C-5F1512C8979C}">
      <dgm:prSet phldrT="[Text]"/>
      <dgm:spPr/>
      <dgm:t>
        <a:bodyPr/>
        <a:lstStyle/>
        <a:p>
          <a:r>
            <a:rPr lang="en-US" dirty="0" smtClean="0">
              <a:latin typeface="+mn-lt"/>
              <a:cs typeface="Arial"/>
            </a:rPr>
            <a:t>Beneficiary seeks consultation with doctor</a:t>
          </a:r>
          <a:endParaRPr lang="en-US" dirty="0">
            <a:latin typeface="+mn-lt"/>
            <a:cs typeface="Arial"/>
          </a:endParaRPr>
        </a:p>
      </dgm:t>
    </dgm:pt>
    <dgm:pt modelId="{EE65110D-9418-4325-924B-A671612B1AF4}" type="parTrans" cxnId="{D603B92C-3CF0-4812-ACF7-91B8FA03F89A}">
      <dgm:prSet/>
      <dgm:spPr/>
      <dgm:t>
        <a:bodyPr/>
        <a:lstStyle/>
        <a:p>
          <a:endParaRPr lang="en-IN"/>
        </a:p>
      </dgm:t>
    </dgm:pt>
    <dgm:pt modelId="{A02ED304-145D-488A-BF03-2B63CCA52F68}" type="sibTrans" cxnId="{D603B92C-3CF0-4812-ACF7-91B8FA03F89A}">
      <dgm:prSet/>
      <dgm:spPr/>
      <dgm:t>
        <a:bodyPr/>
        <a:lstStyle/>
        <a:p>
          <a:endParaRPr lang="en-IN"/>
        </a:p>
      </dgm:t>
    </dgm:pt>
    <dgm:pt modelId="{4ED7CEA0-5F63-4F37-B281-D0CEC89DDD40}">
      <dgm:prSet/>
      <dgm:spPr/>
      <dgm:t>
        <a:bodyPr/>
        <a:lstStyle/>
        <a:p>
          <a:r>
            <a:rPr lang="en-US" b="1" dirty="0" smtClean="0"/>
            <a:t>Discharge</a:t>
          </a:r>
          <a:endParaRPr lang="en-US" b="1" dirty="0"/>
        </a:p>
      </dgm:t>
    </dgm:pt>
    <dgm:pt modelId="{B0676132-BA8C-431C-ACBD-3A2D1B0BCF20}" type="parTrans" cxnId="{72341DE1-A1D3-4FF5-B8C4-81B476EDEDEC}">
      <dgm:prSet/>
      <dgm:spPr/>
      <dgm:t>
        <a:bodyPr/>
        <a:lstStyle/>
        <a:p>
          <a:endParaRPr lang="en-IN"/>
        </a:p>
      </dgm:t>
    </dgm:pt>
    <dgm:pt modelId="{1F085131-AF7F-4CA1-B134-5B7371DA38A3}" type="sibTrans" cxnId="{72341DE1-A1D3-4FF5-B8C4-81B476EDEDEC}">
      <dgm:prSet/>
      <dgm:spPr/>
      <dgm:t>
        <a:bodyPr/>
        <a:lstStyle/>
        <a:p>
          <a:endParaRPr lang="en-IN"/>
        </a:p>
      </dgm:t>
    </dgm:pt>
    <dgm:pt modelId="{A3F86016-4AE6-468D-8135-36E52962B65C}">
      <dgm:prSet/>
      <dgm:spPr/>
      <dgm:t>
        <a:bodyPr/>
        <a:lstStyle/>
        <a:p>
          <a:r>
            <a:rPr lang="en-US" dirty="0" smtClean="0">
              <a:latin typeface="+mn-lt"/>
              <a:cs typeface="Arial"/>
            </a:rPr>
            <a:t>At the time of discharge, the amount of the treatment will be deducted from the NHPS family account under NHPS</a:t>
          </a:r>
          <a:endParaRPr lang="en-US" dirty="0">
            <a:latin typeface="+mn-lt"/>
            <a:cs typeface="Arial"/>
          </a:endParaRPr>
        </a:p>
      </dgm:t>
    </dgm:pt>
    <dgm:pt modelId="{30B22E3D-1FCD-42AB-82FE-705B7F1551FA}" type="parTrans" cxnId="{02EC096C-4461-4D82-9B75-31153FEEC9C5}">
      <dgm:prSet/>
      <dgm:spPr/>
      <dgm:t>
        <a:bodyPr/>
        <a:lstStyle/>
        <a:p>
          <a:endParaRPr lang="en-IN"/>
        </a:p>
      </dgm:t>
    </dgm:pt>
    <dgm:pt modelId="{C205C73D-C688-4B59-B95C-EBD71AB935D8}" type="sibTrans" cxnId="{02EC096C-4461-4D82-9B75-31153FEEC9C5}">
      <dgm:prSet/>
      <dgm:spPr/>
      <dgm:t>
        <a:bodyPr/>
        <a:lstStyle/>
        <a:p>
          <a:endParaRPr lang="en-IN"/>
        </a:p>
      </dgm:t>
    </dgm:pt>
    <dgm:pt modelId="{2A59734F-005C-4E1C-9FDB-4127C0ADDD54}">
      <dgm:prSet phldrT="[Text]"/>
      <dgm:spPr/>
      <dgm:t>
        <a:bodyPr/>
        <a:lstStyle/>
        <a:p>
          <a:r>
            <a:rPr lang="en-IN" dirty="0" smtClean="0">
              <a:latin typeface="+mn-lt"/>
              <a:cs typeface="Arial"/>
            </a:rPr>
            <a:t>Decision on empanelment of hospitals will taken by the State Health Authority</a:t>
          </a:r>
          <a:endParaRPr lang="en-US" dirty="0">
            <a:latin typeface="+mn-lt"/>
            <a:cs typeface="Arial"/>
          </a:endParaRPr>
        </a:p>
      </dgm:t>
    </dgm:pt>
    <dgm:pt modelId="{6ADFBCD6-FA4E-4329-B9AC-B89438A5A043}" type="parTrans" cxnId="{5B1B3F12-37D8-4C15-86D4-8BA7F8305762}">
      <dgm:prSet/>
      <dgm:spPr/>
      <dgm:t>
        <a:bodyPr/>
        <a:lstStyle/>
        <a:p>
          <a:endParaRPr lang="en-IN"/>
        </a:p>
      </dgm:t>
    </dgm:pt>
    <dgm:pt modelId="{62B5AE90-3BE7-452B-965A-B1157B50379F}" type="sibTrans" cxnId="{5B1B3F12-37D8-4C15-86D4-8BA7F8305762}">
      <dgm:prSet/>
      <dgm:spPr/>
      <dgm:t>
        <a:bodyPr/>
        <a:lstStyle/>
        <a:p>
          <a:endParaRPr lang="en-IN"/>
        </a:p>
      </dgm:t>
    </dgm:pt>
    <dgm:pt modelId="{54754C58-7DCA-4E03-9140-59E88A6FF4ED}">
      <dgm:prSet phldrT="[Text]"/>
      <dgm:spPr/>
      <dgm:t>
        <a:bodyPr/>
        <a:lstStyle/>
        <a:p>
          <a:r>
            <a:rPr lang="en-IN" dirty="0" smtClean="0">
              <a:latin typeface="+mn-lt"/>
              <a:cs typeface="Arial"/>
            </a:rPr>
            <a:t>In absence of internet connectivity/ </a:t>
          </a:r>
          <a:r>
            <a:rPr lang="en-IN" dirty="0" err="1" smtClean="0">
              <a:latin typeface="+mn-lt"/>
              <a:cs typeface="Arial"/>
            </a:rPr>
            <a:t>Aadhaar</a:t>
          </a:r>
          <a:r>
            <a:rPr lang="en-IN" dirty="0" smtClean="0">
              <a:latin typeface="+mn-lt"/>
              <a:cs typeface="Arial"/>
            </a:rPr>
            <a:t>/ NHPS card, any Government issued photo identity card along with Mobile Number (using OTP/USSD/IVRS) will used for authentication and balance checking</a:t>
          </a:r>
          <a:endParaRPr lang="en-US" dirty="0">
            <a:latin typeface="+mn-lt"/>
            <a:cs typeface="Arial"/>
          </a:endParaRPr>
        </a:p>
      </dgm:t>
    </dgm:pt>
    <dgm:pt modelId="{A98B822C-F939-4A34-84AC-3CDE38A056B9}" type="parTrans" cxnId="{7CB0E931-4515-4BDA-B68A-09C9B7A3C94F}">
      <dgm:prSet/>
      <dgm:spPr/>
      <dgm:t>
        <a:bodyPr/>
        <a:lstStyle/>
        <a:p>
          <a:endParaRPr lang="en-IN"/>
        </a:p>
      </dgm:t>
    </dgm:pt>
    <dgm:pt modelId="{52FB3024-C479-40B7-98D9-3EA5B44DC3AE}" type="sibTrans" cxnId="{7CB0E931-4515-4BDA-B68A-09C9B7A3C94F}">
      <dgm:prSet/>
      <dgm:spPr/>
      <dgm:t>
        <a:bodyPr/>
        <a:lstStyle/>
        <a:p>
          <a:endParaRPr lang="en-IN"/>
        </a:p>
      </dgm:t>
    </dgm:pt>
    <dgm:pt modelId="{7ABC6446-90CD-4512-B097-37EB976D0C64}">
      <dgm:prSet/>
      <dgm:spPr/>
      <dgm:t>
        <a:bodyPr/>
        <a:lstStyle/>
        <a:p>
          <a:r>
            <a:rPr lang="en-US" dirty="0" smtClean="0">
              <a:latin typeface="+mn-lt"/>
              <a:cs typeface="Arial"/>
            </a:rPr>
            <a:t>Rs. 250 as travel allowance will also be credited to beneficiary’s Jan </a:t>
          </a:r>
          <a:r>
            <a:rPr lang="en-US" dirty="0" err="1" smtClean="0">
              <a:latin typeface="+mn-lt"/>
              <a:cs typeface="Arial"/>
            </a:rPr>
            <a:t>Dhan</a:t>
          </a:r>
          <a:r>
            <a:rPr lang="en-US" dirty="0" smtClean="0">
              <a:latin typeface="+mn-lt"/>
              <a:cs typeface="Arial"/>
            </a:rPr>
            <a:t> Account </a:t>
          </a:r>
          <a:endParaRPr lang="en-US" dirty="0">
            <a:latin typeface="+mn-lt"/>
            <a:cs typeface="Arial"/>
          </a:endParaRPr>
        </a:p>
      </dgm:t>
    </dgm:pt>
    <dgm:pt modelId="{F34E97A1-F349-40A8-8847-401CA56DDDA1}" type="parTrans" cxnId="{85D1BE69-78CB-44B3-A501-EBF545B3E6A7}">
      <dgm:prSet/>
      <dgm:spPr/>
      <dgm:t>
        <a:bodyPr/>
        <a:lstStyle/>
        <a:p>
          <a:endParaRPr lang="en-IN"/>
        </a:p>
      </dgm:t>
    </dgm:pt>
    <dgm:pt modelId="{7D0D6795-856B-42FF-B80B-E6C36AC7C0FA}" type="sibTrans" cxnId="{85D1BE69-78CB-44B3-A501-EBF545B3E6A7}">
      <dgm:prSet/>
      <dgm:spPr/>
      <dgm:t>
        <a:bodyPr/>
        <a:lstStyle/>
        <a:p>
          <a:endParaRPr lang="en-IN"/>
        </a:p>
      </dgm:t>
    </dgm:pt>
    <dgm:pt modelId="{43116499-EA83-49DE-AB68-B568627465D4}">
      <dgm:prSet phldrT="[Text]"/>
      <dgm:spPr/>
      <dgm:t>
        <a:bodyPr/>
        <a:lstStyle/>
        <a:p>
          <a:r>
            <a:rPr lang="en-US" dirty="0" smtClean="0">
              <a:latin typeface="+mn-lt"/>
              <a:cs typeface="Arial"/>
            </a:rPr>
            <a:t>As per direction of doctor, treatment will be provided to the beneficiary and the same will be captured on web-based application at the hospital</a:t>
          </a:r>
          <a:endParaRPr lang="en-US" dirty="0">
            <a:latin typeface="+mn-lt"/>
            <a:cs typeface="Arial"/>
          </a:endParaRPr>
        </a:p>
      </dgm:t>
    </dgm:pt>
    <dgm:pt modelId="{BACE2E10-4533-475E-9F14-A5D620B2D735}" type="parTrans" cxnId="{1ECC46E1-EF75-4198-9F11-E292CDCC7208}">
      <dgm:prSet/>
      <dgm:spPr/>
      <dgm:t>
        <a:bodyPr/>
        <a:lstStyle/>
        <a:p>
          <a:endParaRPr lang="en-IN"/>
        </a:p>
      </dgm:t>
    </dgm:pt>
    <dgm:pt modelId="{A35898B2-BECD-492E-ACE8-CBD73C016C24}" type="sibTrans" cxnId="{1ECC46E1-EF75-4198-9F11-E292CDCC7208}">
      <dgm:prSet/>
      <dgm:spPr/>
      <dgm:t>
        <a:bodyPr/>
        <a:lstStyle/>
        <a:p>
          <a:endParaRPr lang="en-IN"/>
        </a:p>
      </dgm:t>
    </dgm:pt>
    <dgm:pt modelId="{9FF7C566-5E7A-4479-A994-E8C4FA0E04D8}">
      <dgm:prSet phldrT="[Text]"/>
      <dgm:spPr/>
      <dgm:t>
        <a:bodyPr/>
        <a:lstStyle/>
        <a:p>
          <a:r>
            <a:rPr lang="en-US" dirty="0" smtClean="0">
              <a:latin typeface="+mn-lt"/>
              <a:cs typeface="Arial"/>
            </a:rPr>
            <a:t>Pre-</a:t>
          </a:r>
          <a:r>
            <a:rPr lang="en-US" dirty="0" err="1" smtClean="0">
              <a:latin typeface="+mn-lt"/>
              <a:cs typeface="Arial"/>
            </a:rPr>
            <a:t>authorisation</a:t>
          </a:r>
          <a:r>
            <a:rPr lang="en-US" dirty="0" smtClean="0">
              <a:latin typeface="+mn-lt"/>
              <a:cs typeface="Arial"/>
            </a:rPr>
            <a:t> (if any required) will also be applied for and received for treatment.</a:t>
          </a:r>
          <a:endParaRPr lang="en-US" dirty="0">
            <a:latin typeface="+mn-lt"/>
            <a:cs typeface="Arial"/>
          </a:endParaRPr>
        </a:p>
      </dgm:t>
    </dgm:pt>
    <dgm:pt modelId="{50844659-E6F8-4741-8F8A-0C8A959AC4E6}" type="parTrans" cxnId="{6E603183-F64B-4C31-86DF-B316ABD80C18}">
      <dgm:prSet/>
      <dgm:spPr/>
      <dgm:t>
        <a:bodyPr/>
        <a:lstStyle/>
        <a:p>
          <a:endParaRPr lang="en-IN"/>
        </a:p>
      </dgm:t>
    </dgm:pt>
    <dgm:pt modelId="{574BCAEC-01C4-48F5-ABE1-6453CFCA51E6}" type="sibTrans" cxnId="{6E603183-F64B-4C31-86DF-B316ABD80C18}">
      <dgm:prSet/>
      <dgm:spPr/>
      <dgm:t>
        <a:bodyPr/>
        <a:lstStyle/>
        <a:p>
          <a:endParaRPr lang="en-IN"/>
        </a:p>
      </dgm:t>
    </dgm:pt>
    <dgm:pt modelId="{BB671B0D-CA67-43DC-A21F-0CC7152DBE87}" type="pres">
      <dgm:prSet presAssocID="{EE6B789A-28AC-41A5-9AB6-285337987C59}" presName="linearFlow" presStyleCnt="0">
        <dgm:presLayoutVars>
          <dgm:dir/>
          <dgm:animLvl val="lvl"/>
          <dgm:resizeHandles val="exact"/>
        </dgm:presLayoutVars>
      </dgm:prSet>
      <dgm:spPr/>
      <dgm:t>
        <a:bodyPr/>
        <a:lstStyle/>
        <a:p>
          <a:endParaRPr lang="en-IN"/>
        </a:p>
      </dgm:t>
    </dgm:pt>
    <dgm:pt modelId="{7C0AFED4-5A40-4573-8631-C56B3F54651B}" type="pres">
      <dgm:prSet presAssocID="{679C63BD-AE32-48EC-9350-48806C3F0D18}" presName="composite" presStyleCnt="0"/>
      <dgm:spPr/>
    </dgm:pt>
    <dgm:pt modelId="{ED61A234-5F0E-4EE4-BFF2-6968145AB8F5}" type="pres">
      <dgm:prSet presAssocID="{679C63BD-AE32-48EC-9350-48806C3F0D18}" presName="parentText" presStyleLbl="alignNode1" presStyleIdx="0" presStyleCnt="4">
        <dgm:presLayoutVars>
          <dgm:chMax val="1"/>
          <dgm:bulletEnabled val="1"/>
        </dgm:presLayoutVars>
      </dgm:prSet>
      <dgm:spPr/>
      <dgm:t>
        <a:bodyPr/>
        <a:lstStyle/>
        <a:p>
          <a:endParaRPr lang="en-IN"/>
        </a:p>
      </dgm:t>
    </dgm:pt>
    <dgm:pt modelId="{1AEA7084-500C-4083-B674-97FE1540861B}" type="pres">
      <dgm:prSet presAssocID="{679C63BD-AE32-48EC-9350-48806C3F0D18}" presName="descendantText" presStyleLbl="alignAcc1" presStyleIdx="0" presStyleCnt="4">
        <dgm:presLayoutVars>
          <dgm:bulletEnabled val="1"/>
        </dgm:presLayoutVars>
      </dgm:prSet>
      <dgm:spPr/>
      <dgm:t>
        <a:bodyPr/>
        <a:lstStyle/>
        <a:p>
          <a:endParaRPr lang="en-IN"/>
        </a:p>
      </dgm:t>
    </dgm:pt>
    <dgm:pt modelId="{ACFE88D2-3361-4F32-A23F-96D56743EE42}" type="pres">
      <dgm:prSet presAssocID="{94AC4EF3-CB28-4C6D-8834-0071C45DF7DF}" presName="sp" presStyleCnt="0"/>
      <dgm:spPr/>
    </dgm:pt>
    <dgm:pt modelId="{36EC348D-07F6-45B4-9A95-B4FC86AF353C}" type="pres">
      <dgm:prSet presAssocID="{4039AE04-8613-4612-B0B9-F9D6FF642168}" presName="composite" presStyleCnt="0"/>
      <dgm:spPr/>
    </dgm:pt>
    <dgm:pt modelId="{026CF253-3561-439A-8FCD-9A93E655E4E1}" type="pres">
      <dgm:prSet presAssocID="{4039AE04-8613-4612-B0B9-F9D6FF642168}" presName="parentText" presStyleLbl="alignNode1" presStyleIdx="1" presStyleCnt="4">
        <dgm:presLayoutVars>
          <dgm:chMax val="1"/>
          <dgm:bulletEnabled val="1"/>
        </dgm:presLayoutVars>
      </dgm:prSet>
      <dgm:spPr/>
      <dgm:t>
        <a:bodyPr/>
        <a:lstStyle/>
        <a:p>
          <a:endParaRPr lang="en-IN"/>
        </a:p>
      </dgm:t>
    </dgm:pt>
    <dgm:pt modelId="{489C1A03-189D-4A1A-B0C7-DCD64904C93A}" type="pres">
      <dgm:prSet presAssocID="{4039AE04-8613-4612-B0B9-F9D6FF642168}" presName="descendantText" presStyleLbl="alignAcc1" presStyleIdx="1" presStyleCnt="4">
        <dgm:presLayoutVars>
          <dgm:bulletEnabled val="1"/>
        </dgm:presLayoutVars>
      </dgm:prSet>
      <dgm:spPr/>
      <dgm:t>
        <a:bodyPr/>
        <a:lstStyle/>
        <a:p>
          <a:endParaRPr lang="en-IN"/>
        </a:p>
      </dgm:t>
    </dgm:pt>
    <dgm:pt modelId="{CFAE49A2-38AD-4AD3-91E9-64F50CFA1FED}" type="pres">
      <dgm:prSet presAssocID="{746011A7-5204-449C-B029-6479F1FF7E17}" presName="sp" presStyleCnt="0"/>
      <dgm:spPr/>
    </dgm:pt>
    <dgm:pt modelId="{56E03D74-56D9-4495-B7D6-261B840F0E5D}" type="pres">
      <dgm:prSet presAssocID="{BEB8485D-C8D0-4C5F-9344-2A01598B6BCA}" presName="composite" presStyleCnt="0"/>
      <dgm:spPr/>
    </dgm:pt>
    <dgm:pt modelId="{04879A06-FC31-46D1-9C65-B8C0536872BE}" type="pres">
      <dgm:prSet presAssocID="{BEB8485D-C8D0-4C5F-9344-2A01598B6BCA}" presName="parentText" presStyleLbl="alignNode1" presStyleIdx="2" presStyleCnt="4">
        <dgm:presLayoutVars>
          <dgm:chMax val="1"/>
          <dgm:bulletEnabled val="1"/>
        </dgm:presLayoutVars>
      </dgm:prSet>
      <dgm:spPr/>
      <dgm:t>
        <a:bodyPr/>
        <a:lstStyle/>
        <a:p>
          <a:endParaRPr lang="en-IN"/>
        </a:p>
      </dgm:t>
    </dgm:pt>
    <dgm:pt modelId="{B2CA4A80-0542-4E6E-B96F-659F93982FB6}" type="pres">
      <dgm:prSet presAssocID="{BEB8485D-C8D0-4C5F-9344-2A01598B6BCA}" presName="descendantText" presStyleLbl="alignAcc1" presStyleIdx="2" presStyleCnt="4">
        <dgm:presLayoutVars>
          <dgm:bulletEnabled val="1"/>
        </dgm:presLayoutVars>
      </dgm:prSet>
      <dgm:spPr/>
      <dgm:t>
        <a:bodyPr/>
        <a:lstStyle/>
        <a:p>
          <a:endParaRPr lang="en-IN"/>
        </a:p>
      </dgm:t>
    </dgm:pt>
    <dgm:pt modelId="{3075E18D-4D14-4DBB-A300-8A7B096058AF}" type="pres">
      <dgm:prSet presAssocID="{2D5BE680-938C-4DE7-91D8-EF166908E3FE}" presName="sp" presStyleCnt="0"/>
      <dgm:spPr/>
    </dgm:pt>
    <dgm:pt modelId="{A3FEB689-621E-4B89-8BB5-A9128A9AEA0B}" type="pres">
      <dgm:prSet presAssocID="{4ED7CEA0-5F63-4F37-B281-D0CEC89DDD40}" presName="composite" presStyleCnt="0"/>
      <dgm:spPr/>
    </dgm:pt>
    <dgm:pt modelId="{CC96E7BE-D71E-49D0-A3E0-7FF685839F03}" type="pres">
      <dgm:prSet presAssocID="{4ED7CEA0-5F63-4F37-B281-D0CEC89DDD40}" presName="parentText" presStyleLbl="alignNode1" presStyleIdx="3" presStyleCnt="4">
        <dgm:presLayoutVars>
          <dgm:chMax val="1"/>
          <dgm:bulletEnabled val="1"/>
        </dgm:presLayoutVars>
      </dgm:prSet>
      <dgm:spPr/>
      <dgm:t>
        <a:bodyPr/>
        <a:lstStyle/>
        <a:p>
          <a:endParaRPr lang="en-IN"/>
        </a:p>
      </dgm:t>
    </dgm:pt>
    <dgm:pt modelId="{E62FC0F6-8E29-452B-945E-236D81B613DB}" type="pres">
      <dgm:prSet presAssocID="{4ED7CEA0-5F63-4F37-B281-D0CEC89DDD40}" presName="descendantText" presStyleLbl="alignAcc1" presStyleIdx="3" presStyleCnt="4">
        <dgm:presLayoutVars>
          <dgm:bulletEnabled val="1"/>
        </dgm:presLayoutVars>
      </dgm:prSet>
      <dgm:spPr/>
      <dgm:t>
        <a:bodyPr/>
        <a:lstStyle/>
        <a:p>
          <a:endParaRPr lang="en-IN"/>
        </a:p>
      </dgm:t>
    </dgm:pt>
  </dgm:ptLst>
  <dgm:cxnLst>
    <dgm:cxn modelId="{71165B8A-9F27-4D94-9E05-4A5EA24C3DD2}" type="presOf" srcId="{43116499-EA83-49DE-AB68-B568627465D4}" destId="{B2CA4A80-0542-4E6E-B96F-659F93982FB6}" srcOrd="0" destOrd="1" presId="urn:microsoft.com/office/officeart/2005/8/layout/chevron2"/>
    <dgm:cxn modelId="{5B1B3F12-37D8-4C15-86D4-8BA7F8305762}" srcId="{679C63BD-AE32-48EC-9350-48806C3F0D18}" destId="{2A59734F-005C-4E1C-9FDB-4127C0ADDD54}" srcOrd="1" destOrd="0" parTransId="{6ADFBCD6-FA4E-4329-B9AC-B89438A5A043}" sibTransId="{62B5AE90-3BE7-452B-965A-B1157B50379F}"/>
    <dgm:cxn modelId="{61620CF3-6CC5-46B0-ACC2-C42751A26FC2}" type="presOf" srcId="{4ED7CEA0-5F63-4F37-B281-D0CEC89DDD40}" destId="{CC96E7BE-D71E-49D0-A3E0-7FF685839F03}" srcOrd="0" destOrd="0" presId="urn:microsoft.com/office/officeart/2005/8/layout/chevron2"/>
    <dgm:cxn modelId="{DF56345B-E7A7-486E-826C-EB575EB377B4}" srcId="{EE6B789A-28AC-41A5-9AB6-285337987C59}" destId="{679C63BD-AE32-48EC-9350-48806C3F0D18}" srcOrd="0" destOrd="0" parTransId="{4DB6E753-DFC3-4253-AA03-4ABE4ED5B486}" sibTransId="{94AC4EF3-CB28-4C6D-8834-0071C45DF7DF}"/>
    <dgm:cxn modelId="{6E603183-F64B-4C31-86DF-B316ABD80C18}" srcId="{BEB8485D-C8D0-4C5F-9344-2A01598B6BCA}" destId="{9FF7C566-5E7A-4479-A994-E8C4FA0E04D8}" srcOrd="2" destOrd="0" parTransId="{50844659-E6F8-4741-8F8A-0C8A959AC4E6}" sibTransId="{574BCAEC-01C4-48F5-ABE1-6453CFCA51E6}"/>
    <dgm:cxn modelId="{85D1BE69-78CB-44B3-A501-EBF545B3E6A7}" srcId="{4ED7CEA0-5F63-4F37-B281-D0CEC89DDD40}" destId="{7ABC6446-90CD-4512-B097-37EB976D0C64}" srcOrd="1" destOrd="0" parTransId="{F34E97A1-F349-40A8-8847-401CA56DDDA1}" sibTransId="{7D0D6795-856B-42FF-B80B-E6C36AC7C0FA}"/>
    <dgm:cxn modelId="{9EFE06E8-F354-40EC-951F-8AD4BAC3B2D9}" type="presOf" srcId="{7ABC6446-90CD-4512-B097-37EB976D0C64}" destId="{E62FC0F6-8E29-452B-945E-236D81B613DB}" srcOrd="0" destOrd="1" presId="urn:microsoft.com/office/officeart/2005/8/layout/chevron2"/>
    <dgm:cxn modelId="{1ECC46E1-EF75-4198-9F11-E292CDCC7208}" srcId="{BEB8485D-C8D0-4C5F-9344-2A01598B6BCA}" destId="{43116499-EA83-49DE-AB68-B568627465D4}" srcOrd="1" destOrd="0" parTransId="{BACE2E10-4533-475E-9F14-A5D620B2D735}" sibTransId="{A35898B2-BECD-492E-ACE8-CBD73C016C24}"/>
    <dgm:cxn modelId="{E29D348C-3383-4DF2-9AE3-F451428AFA8B}" type="presOf" srcId="{679C63BD-AE32-48EC-9350-48806C3F0D18}" destId="{ED61A234-5F0E-4EE4-BFF2-6968145AB8F5}" srcOrd="0" destOrd="0" presId="urn:microsoft.com/office/officeart/2005/8/layout/chevron2"/>
    <dgm:cxn modelId="{EC3931BB-B6EA-456A-BF0A-091C4C451597}" type="presOf" srcId="{54754C58-7DCA-4E03-9140-59E88A6FF4ED}" destId="{489C1A03-189D-4A1A-B0C7-DCD64904C93A}" srcOrd="0" destOrd="1" presId="urn:microsoft.com/office/officeart/2005/8/layout/chevron2"/>
    <dgm:cxn modelId="{4A51F301-3F5B-46C2-AE81-6ABFC5F2EF9F}" srcId="{679C63BD-AE32-48EC-9350-48806C3F0D18}" destId="{0C19D0B5-7728-4761-B954-AB02DDF3D7EF}" srcOrd="0" destOrd="0" parTransId="{FA281800-7FC9-4CAA-8F11-51087C7A1E68}" sibTransId="{AD367C4B-F0FB-4B09-A416-1551E7A04317}"/>
    <dgm:cxn modelId="{B6AC5106-7D00-4118-9C7B-4E423CEABEDA}" srcId="{EE6B789A-28AC-41A5-9AB6-285337987C59}" destId="{BEB8485D-C8D0-4C5F-9344-2A01598B6BCA}" srcOrd="2" destOrd="0" parTransId="{7923AE3B-249D-4177-B265-E98CD1B41150}" sibTransId="{2D5BE680-938C-4DE7-91D8-EF166908E3FE}"/>
    <dgm:cxn modelId="{72341DE1-A1D3-4FF5-B8C4-81B476EDEDEC}" srcId="{EE6B789A-28AC-41A5-9AB6-285337987C59}" destId="{4ED7CEA0-5F63-4F37-B281-D0CEC89DDD40}" srcOrd="3" destOrd="0" parTransId="{B0676132-BA8C-431C-ACBD-3A2D1B0BCF20}" sibTransId="{1F085131-AF7F-4CA1-B134-5B7371DA38A3}"/>
    <dgm:cxn modelId="{F87BCE4F-9AAC-4199-A869-207570512366}" type="presOf" srcId="{9FF7C566-5E7A-4479-A994-E8C4FA0E04D8}" destId="{B2CA4A80-0542-4E6E-B96F-659F93982FB6}" srcOrd="0" destOrd="2" presId="urn:microsoft.com/office/officeart/2005/8/layout/chevron2"/>
    <dgm:cxn modelId="{ED8681E0-093C-4F4D-A322-621DAC8330AC}" type="presOf" srcId="{4039AE04-8613-4612-B0B9-F9D6FF642168}" destId="{026CF253-3561-439A-8FCD-9A93E655E4E1}" srcOrd="0" destOrd="0" presId="urn:microsoft.com/office/officeart/2005/8/layout/chevron2"/>
    <dgm:cxn modelId="{7CB0E931-4515-4BDA-B68A-09C9B7A3C94F}" srcId="{4039AE04-8613-4612-B0B9-F9D6FF642168}" destId="{54754C58-7DCA-4E03-9140-59E88A6FF4ED}" srcOrd="1" destOrd="0" parTransId="{A98B822C-F939-4A34-84AC-3CDE38A056B9}" sibTransId="{52FB3024-C479-40B7-98D9-3EA5B44DC3AE}"/>
    <dgm:cxn modelId="{43AF9DDC-FC1E-4E23-B257-3EC41C1574B8}" type="presOf" srcId="{BEB8485D-C8D0-4C5F-9344-2A01598B6BCA}" destId="{04879A06-FC31-46D1-9C65-B8C0536872BE}" srcOrd="0" destOrd="0" presId="urn:microsoft.com/office/officeart/2005/8/layout/chevron2"/>
    <dgm:cxn modelId="{8C17F931-48D5-4EE5-AEAC-95CFAD981D77}" type="presOf" srcId="{0C19D0B5-7728-4761-B954-AB02DDF3D7EF}" destId="{1AEA7084-500C-4083-B674-97FE1540861B}" srcOrd="0" destOrd="0" presId="urn:microsoft.com/office/officeart/2005/8/layout/chevron2"/>
    <dgm:cxn modelId="{02EC096C-4461-4D82-9B75-31153FEEC9C5}" srcId="{4ED7CEA0-5F63-4F37-B281-D0CEC89DDD40}" destId="{A3F86016-4AE6-468D-8135-36E52962B65C}" srcOrd="0" destOrd="0" parTransId="{30B22E3D-1FCD-42AB-82FE-705B7F1551FA}" sibTransId="{C205C73D-C688-4B59-B95C-EBD71AB935D8}"/>
    <dgm:cxn modelId="{D330A200-3587-4DE8-B2FF-5F72C597C373}" type="presOf" srcId="{EE6B789A-28AC-41A5-9AB6-285337987C59}" destId="{BB671B0D-CA67-43DC-A21F-0CC7152DBE87}" srcOrd="0" destOrd="0" presId="urn:microsoft.com/office/officeart/2005/8/layout/chevron2"/>
    <dgm:cxn modelId="{C2929357-CCCC-4B53-B072-8E40E5012D54}" type="presOf" srcId="{2A59734F-005C-4E1C-9FDB-4127C0ADDD54}" destId="{1AEA7084-500C-4083-B674-97FE1540861B}" srcOrd="0" destOrd="1" presId="urn:microsoft.com/office/officeart/2005/8/layout/chevron2"/>
    <dgm:cxn modelId="{E5132F77-A319-4B85-9BA2-7BDD156E9B64}" type="presOf" srcId="{A3F86016-4AE6-468D-8135-36E52962B65C}" destId="{E62FC0F6-8E29-452B-945E-236D81B613DB}" srcOrd="0" destOrd="0" presId="urn:microsoft.com/office/officeart/2005/8/layout/chevron2"/>
    <dgm:cxn modelId="{008EA636-01EB-4CA2-A232-40D54373E75E}" srcId="{EE6B789A-28AC-41A5-9AB6-285337987C59}" destId="{4039AE04-8613-4612-B0B9-F9D6FF642168}" srcOrd="1" destOrd="0" parTransId="{58AC681B-BD80-4DA1-AC7D-9452FF7839B9}" sibTransId="{746011A7-5204-449C-B029-6479F1FF7E17}"/>
    <dgm:cxn modelId="{65CDA3DB-CE37-4146-91C3-7A39977BB1A1}" srcId="{4039AE04-8613-4612-B0B9-F9D6FF642168}" destId="{94E66152-44F0-4DFC-8A6E-55614D546234}" srcOrd="0" destOrd="0" parTransId="{3E8D9FC5-B769-4192-BF1B-271F33D9DFD5}" sibTransId="{D5630175-7EBD-4802-B584-D9158D345E6B}"/>
    <dgm:cxn modelId="{D603B92C-3CF0-4812-ACF7-91B8FA03F89A}" srcId="{BEB8485D-C8D0-4C5F-9344-2A01598B6BCA}" destId="{81869647-DD6A-40F2-A33C-5F1512C8979C}" srcOrd="0" destOrd="0" parTransId="{EE65110D-9418-4325-924B-A671612B1AF4}" sibTransId="{A02ED304-145D-488A-BF03-2B63CCA52F68}"/>
    <dgm:cxn modelId="{26F4E47D-0B3E-4177-89C9-F9C920BF7A8F}" type="presOf" srcId="{81869647-DD6A-40F2-A33C-5F1512C8979C}" destId="{B2CA4A80-0542-4E6E-B96F-659F93982FB6}" srcOrd="0" destOrd="0" presId="urn:microsoft.com/office/officeart/2005/8/layout/chevron2"/>
    <dgm:cxn modelId="{85ED69C2-BFCA-4D36-956F-49FCC40E3104}" type="presOf" srcId="{94E66152-44F0-4DFC-8A6E-55614D546234}" destId="{489C1A03-189D-4A1A-B0C7-DCD64904C93A}" srcOrd="0" destOrd="0" presId="urn:microsoft.com/office/officeart/2005/8/layout/chevron2"/>
    <dgm:cxn modelId="{F6689A76-6EE0-4309-BD9B-E915B555FDC2}" type="presParOf" srcId="{BB671B0D-CA67-43DC-A21F-0CC7152DBE87}" destId="{7C0AFED4-5A40-4573-8631-C56B3F54651B}" srcOrd="0" destOrd="0" presId="urn:microsoft.com/office/officeart/2005/8/layout/chevron2"/>
    <dgm:cxn modelId="{43A1CB6E-82A9-4063-8485-EA4ED86301A6}" type="presParOf" srcId="{7C0AFED4-5A40-4573-8631-C56B3F54651B}" destId="{ED61A234-5F0E-4EE4-BFF2-6968145AB8F5}" srcOrd="0" destOrd="0" presId="urn:microsoft.com/office/officeart/2005/8/layout/chevron2"/>
    <dgm:cxn modelId="{0ED37D7F-5B2B-4EF3-88EA-51B5A136BEDB}" type="presParOf" srcId="{7C0AFED4-5A40-4573-8631-C56B3F54651B}" destId="{1AEA7084-500C-4083-B674-97FE1540861B}" srcOrd="1" destOrd="0" presId="urn:microsoft.com/office/officeart/2005/8/layout/chevron2"/>
    <dgm:cxn modelId="{919C3F59-B79F-4EF5-8E66-6DA0C03B988A}" type="presParOf" srcId="{BB671B0D-CA67-43DC-A21F-0CC7152DBE87}" destId="{ACFE88D2-3361-4F32-A23F-96D56743EE42}" srcOrd="1" destOrd="0" presId="urn:microsoft.com/office/officeart/2005/8/layout/chevron2"/>
    <dgm:cxn modelId="{8E7318DD-1B3B-4B5B-8094-FD030281B171}" type="presParOf" srcId="{BB671B0D-CA67-43DC-A21F-0CC7152DBE87}" destId="{36EC348D-07F6-45B4-9A95-B4FC86AF353C}" srcOrd="2" destOrd="0" presId="urn:microsoft.com/office/officeart/2005/8/layout/chevron2"/>
    <dgm:cxn modelId="{DB0F7D74-3287-405D-9C56-E3C4B3CC7501}" type="presParOf" srcId="{36EC348D-07F6-45B4-9A95-B4FC86AF353C}" destId="{026CF253-3561-439A-8FCD-9A93E655E4E1}" srcOrd="0" destOrd="0" presId="urn:microsoft.com/office/officeart/2005/8/layout/chevron2"/>
    <dgm:cxn modelId="{FEC81BB9-8E30-4F05-813B-1AB0A9A8F100}" type="presParOf" srcId="{36EC348D-07F6-45B4-9A95-B4FC86AF353C}" destId="{489C1A03-189D-4A1A-B0C7-DCD64904C93A}" srcOrd="1" destOrd="0" presId="urn:microsoft.com/office/officeart/2005/8/layout/chevron2"/>
    <dgm:cxn modelId="{3411B8EC-F648-44B6-ABEA-D586AC9809FB}" type="presParOf" srcId="{BB671B0D-CA67-43DC-A21F-0CC7152DBE87}" destId="{CFAE49A2-38AD-4AD3-91E9-64F50CFA1FED}" srcOrd="3" destOrd="0" presId="urn:microsoft.com/office/officeart/2005/8/layout/chevron2"/>
    <dgm:cxn modelId="{3CEDC7BE-099F-43B7-B31C-725A4C6771DD}" type="presParOf" srcId="{BB671B0D-CA67-43DC-A21F-0CC7152DBE87}" destId="{56E03D74-56D9-4495-B7D6-261B840F0E5D}" srcOrd="4" destOrd="0" presId="urn:microsoft.com/office/officeart/2005/8/layout/chevron2"/>
    <dgm:cxn modelId="{5904079D-0865-49A8-9B03-85D54EB26929}" type="presParOf" srcId="{56E03D74-56D9-4495-B7D6-261B840F0E5D}" destId="{04879A06-FC31-46D1-9C65-B8C0536872BE}" srcOrd="0" destOrd="0" presId="urn:microsoft.com/office/officeart/2005/8/layout/chevron2"/>
    <dgm:cxn modelId="{597510D1-46CC-4FF1-8CED-B5BA364D25F1}" type="presParOf" srcId="{56E03D74-56D9-4495-B7D6-261B840F0E5D}" destId="{B2CA4A80-0542-4E6E-B96F-659F93982FB6}" srcOrd="1" destOrd="0" presId="urn:microsoft.com/office/officeart/2005/8/layout/chevron2"/>
    <dgm:cxn modelId="{D885E85A-8018-4525-9846-6389C95720DE}" type="presParOf" srcId="{BB671B0D-CA67-43DC-A21F-0CC7152DBE87}" destId="{3075E18D-4D14-4DBB-A300-8A7B096058AF}" srcOrd="5" destOrd="0" presId="urn:microsoft.com/office/officeart/2005/8/layout/chevron2"/>
    <dgm:cxn modelId="{70702314-C93D-44A7-AA70-918FF83033D2}" type="presParOf" srcId="{BB671B0D-CA67-43DC-A21F-0CC7152DBE87}" destId="{A3FEB689-621E-4B89-8BB5-A9128A9AEA0B}" srcOrd="6" destOrd="0" presId="urn:microsoft.com/office/officeart/2005/8/layout/chevron2"/>
    <dgm:cxn modelId="{303CCD27-356A-4239-B027-32605F3521A7}" type="presParOf" srcId="{A3FEB689-621E-4B89-8BB5-A9128A9AEA0B}" destId="{CC96E7BE-D71E-49D0-A3E0-7FF685839F03}" srcOrd="0" destOrd="0" presId="urn:microsoft.com/office/officeart/2005/8/layout/chevron2"/>
    <dgm:cxn modelId="{51FC6BD1-2565-435D-BC56-24C98B40C3D7}" type="presParOf" srcId="{A3FEB689-621E-4B89-8BB5-A9128A9AEA0B}" destId="{E62FC0F6-8E29-452B-945E-236D81B613D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098F1DA-9BB2-4E0B-9319-D312865A8A4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441DBFC7-F0C9-47CB-98D3-56D668160F4B}">
      <dgm:prSet phldrT="[Text]"/>
      <dgm:spPr/>
      <dgm:t>
        <a:bodyPr/>
        <a:lstStyle/>
        <a:p>
          <a:r>
            <a:rPr lang="en-US" dirty="0" smtClean="0"/>
            <a:t>Team of Doctors </a:t>
          </a:r>
          <a:endParaRPr lang="en-IN" dirty="0"/>
        </a:p>
      </dgm:t>
    </dgm:pt>
    <dgm:pt modelId="{48EF301A-1521-44AF-8657-3C4818A8D6E6}" type="parTrans" cxnId="{B840C193-9E27-42A4-99A0-FC1E9A25E155}">
      <dgm:prSet/>
      <dgm:spPr/>
      <dgm:t>
        <a:bodyPr/>
        <a:lstStyle/>
        <a:p>
          <a:endParaRPr lang="en-IN"/>
        </a:p>
      </dgm:t>
    </dgm:pt>
    <dgm:pt modelId="{DA20AA21-414D-4C33-BE40-B05D172718E1}" type="sibTrans" cxnId="{B840C193-9E27-42A4-99A0-FC1E9A25E155}">
      <dgm:prSet/>
      <dgm:spPr/>
      <dgm:t>
        <a:bodyPr/>
        <a:lstStyle/>
        <a:p>
          <a:endParaRPr lang="en-IN"/>
        </a:p>
      </dgm:t>
    </dgm:pt>
    <dgm:pt modelId="{886CBCC5-28CB-4FD3-8385-E4FA498A5214}">
      <dgm:prSet phldrT="[Text]"/>
      <dgm:spPr/>
      <dgm:t>
        <a:bodyPr/>
        <a:lstStyle/>
        <a:p>
          <a:r>
            <a:rPr lang="en-US" dirty="0" smtClean="0"/>
            <a:t>Initiation of Request</a:t>
          </a:r>
          <a:endParaRPr lang="en-IN" dirty="0"/>
        </a:p>
      </dgm:t>
    </dgm:pt>
    <dgm:pt modelId="{F0AC0547-6692-43DE-87A8-99DF7A10E4D8}" type="parTrans" cxnId="{CD67904C-3A49-4C1D-ACEE-ED0A91EC4067}">
      <dgm:prSet/>
      <dgm:spPr/>
      <dgm:t>
        <a:bodyPr/>
        <a:lstStyle/>
        <a:p>
          <a:endParaRPr lang="en-IN"/>
        </a:p>
      </dgm:t>
    </dgm:pt>
    <dgm:pt modelId="{912B1437-1364-4B62-9588-D444A7DFE313}" type="sibTrans" cxnId="{CD67904C-3A49-4C1D-ACEE-ED0A91EC4067}">
      <dgm:prSet/>
      <dgm:spPr/>
      <dgm:t>
        <a:bodyPr/>
        <a:lstStyle/>
        <a:p>
          <a:endParaRPr lang="en-IN"/>
        </a:p>
      </dgm:t>
    </dgm:pt>
    <dgm:pt modelId="{A5A0E848-9C7F-4C5A-9EE6-46ED1A34A7D1}">
      <dgm:prSet phldrT="[Text]"/>
      <dgm:spPr/>
      <dgm:t>
        <a:bodyPr/>
        <a:lstStyle/>
        <a:p>
          <a:r>
            <a:rPr lang="en-US" dirty="0" smtClean="0"/>
            <a:t>Processing of Request</a:t>
          </a:r>
          <a:endParaRPr lang="en-IN" dirty="0"/>
        </a:p>
      </dgm:t>
    </dgm:pt>
    <dgm:pt modelId="{0CF2901B-A082-4305-B8B8-3FD4C69C78E0}" type="parTrans" cxnId="{67608A4E-64AB-403B-923F-41428514EF0F}">
      <dgm:prSet/>
      <dgm:spPr/>
      <dgm:t>
        <a:bodyPr/>
        <a:lstStyle/>
        <a:p>
          <a:endParaRPr lang="en-IN"/>
        </a:p>
      </dgm:t>
    </dgm:pt>
    <dgm:pt modelId="{43413A41-526B-4CE1-A79E-581EDACC66E7}" type="sibTrans" cxnId="{67608A4E-64AB-403B-923F-41428514EF0F}">
      <dgm:prSet/>
      <dgm:spPr/>
      <dgm:t>
        <a:bodyPr/>
        <a:lstStyle/>
        <a:p>
          <a:endParaRPr lang="en-IN"/>
        </a:p>
      </dgm:t>
    </dgm:pt>
    <dgm:pt modelId="{6AFC8B3D-8559-4B42-B8D2-BA5FA5715A46}">
      <dgm:prSet phldrT="[Text]"/>
      <dgm:spPr/>
      <dgm:t>
        <a:bodyPr/>
        <a:lstStyle/>
        <a:p>
          <a:r>
            <a:rPr lang="en-US" dirty="0" smtClean="0">
              <a:latin typeface="+mn-lt"/>
              <a:cs typeface="Arial"/>
            </a:rPr>
            <a:t>Team of doctors at SHA/Trust/Society/Insurance Company </a:t>
          </a:r>
          <a:r>
            <a:rPr lang="en-US" dirty="0" smtClean="0">
              <a:solidFill>
                <a:schemeClr val="accent2"/>
              </a:solidFill>
              <a:latin typeface="+mn-lt"/>
              <a:cs typeface="Arial"/>
            </a:rPr>
            <a:t>assesses the request </a:t>
          </a:r>
          <a:r>
            <a:rPr lang="en-US" dirty="0" smtClean="0">
              <a:latin typeface="+mn-lt"/>
              <a:cs typeface="Arial"/>
            </a:rPr>
            <a:t>and requests for additional information/document if needed through the online web-application</a:t>
          </a:r>
          <a:endParaRPr lang="en-IN" dirty="0"/>
        </a:p>
      </dgm:t>
    </dgm:pt>
    <dgm:pt modelId="{76B3D99E-065C-4937-804B-0B07C5701B69}" type="parTrans" cxnId="{BFCF1565-7BB1-4ACB-9508-F6B5CAC92171}">
      <dgm:prSet/>
      <dgm:spPr/>
      <dgm:t>
        <a:bodyPr/>
        <a:lstStyle/>
        <a:p>
          <a:endParaRPr lang="en-IN"/>
        </a:p>
      </dgm:t>
    </dgm:pt>
    <dgm:pt modelId="{6FC9C9B7-0975-434E-B57F-609C43C13D11}" type="sibTrans" cxnId="{BFCF1565-7BB1-4ACB-9508-F6B5CAC92171}">
      <dgm:prSet/>
      <dgm:spPr/>
      <dgm:t>
        <a:bodyPr/>
        <a:lstStyle/>
        <a:p>
          <a:endParaRPr lang="en-IN"/>
        </a:p>
      </dgm:t>
    </dgm:pt>
    <dgm:pt modelId="{A02EDC97-4D07-4FBF-BAEA-F88C36F75B8D}">
      <dgm:prSet/>
      <dgm:spPr/>
      <dgm:t>
        <a:bodyPr/>
        <a:lstStyle/>
        <a:p>
          <a:r>
            <a:rPr lang="en-US" b="1" dirty="0" smtClean="0"/>
            <a:t>Decision on request</a:t>
          </a:r>
          <a:endParaRPr lang="en-IN" dirty="0"/>
        </a:p>
      </dgm:t>
    </dgm:pt>
    <dgm:pt modelId="{0C8C6991-65E1-401F-9BD2-F7516702E3FC}" type="parTrans" cxnId="{A362918A-1B10-4057-8A67-03715AA8C388}">
      <dgm:prSet/>
      <dgm:spPr/>
      <dgm:t>
        <a:bodyPr/>
        <a:lstStyle/>
        <a:p>
          <a:endParaRPr lang="en-IN"/>
        </a:p>
      </dgm:t>
    </dgm:pt>
    <dgm:pt modelId="{7D2617F0-6589-4BB9-9640-45BD068BF8E9}" type="sibTrans" cxnId="{A362918A-1B10-4057-8A67-03715AA8C388}">
      <dgm:prSet/>
      <dgm:spPr/>
      <dgm:t>
        <a:bodyPr/>
        <a:lstStyle/>
        <a:p>
          <a:endParaRPr lang="en-IN"/>
        </a:p>
      </dgm:t>
    </dgm:pt>
    <dgm:pt modelId="{FCEF4719-6F31-4544-B23D-3D355FB1A5ED}">
      <dgm:prSet phldrT="[Text]"/>
      <dgm:spPr/>
      <dgm:t>
        <a:bodyPr/>
        <a:lstStyle/>
        <a:p>
          <a:r>
            <a:rPr lang="en-US" dirty="0" smtClean="0">
              <a:latin typeface="+mn-lt"/>
              <a:cs typeface="Arial"/>
            </a:rPr>
            <a:t>SHA/Trust/Society/ Insurance Company to set up a </a:t>
          </a:r>
          <a:r>
            <a:rPr lang="en-US" dirty="0" smtClean="0">
              <a:solidFill>
                <a:schemeClr val="accent2"/>
              </a:solidFill>
              <a:latin typeface="+mn-lt"/>
              <a:cs typeface="Arial"/>
            </a:rPr>
            <a:t>medical team </a:t>
          </a:r>
          <a:r>
            <a:rPr lang="en-US" dirty="0" smtClean="0">
              <a:latin typeface="+mn-lt"/>
              <a:cs typeface="Arial"/>
            </a:rPr>
            <a:t>having specialist doctors for providing pre-</a:t>
          </a:r>
          <a:r>
            <a:rPr lang="en-US" dirty="0" err="1" smtClean="0">
              <a:latin typeface="+mn-lt"/>
              <a:cs typeface="Arial"/>
            </a:rPr>
            <a:t>authorisation</a:t>
          </a:r>
          <a:endParaRPr lang="en-IN" dirty="0"/>
        </a:p>
      </dgm:t>
    </dgm:pt>
    <dgm:pt modelId="{A6DD8D83-29DE-4678-BCB9-EE1D239D8106}" type="parTrans" cxnId="{74F81951-C649-48D9-B4A2-938E44AEF09D}">
      <dgm:prSet/>
      <dgm:spPr/>
      <dgm:t>
        <a:bodyPr/>
        <a:lstStyle/>
        <a:p>
          <a:endParaRPr lang="en-IN"/>
        </a:p>
      </dgm:t>
    </dgm:pt>
    <dgm:pt modelId="{973DCD5F-9D01-4F43-ACF3-9FA34D0601FC}" type="sibTrans" cxnId="{74F81951-C649-48D9-B4A2-938E44AEF09D}">
      <dgm:prSet/>
      <dgm:spPr/>
      <dgm:t>
        <a:bodyPr/>
        <a:lstStyle/>
        <a:p>
          <a:endParaRPr lang="en-IN"/>
        </a:p>
      </dgm:t>
    </dgm:pt>
    <dgm:pt modelId="{5E33AE95-A4CB-411E-ADB4-2DF706F5A1A1}">
      <dgm:prSet phldrT="[Text]"/>
      <dgm:spPr/>
      <dgm:t>
        <a:bodyPr/>
        <a:lstStyle/>
        <a:p>
          <a:r>
            <a:rPr lang="en-IN" dirty="0" smtClean="0">
              <a:solidFill>
                <a:schemeClr val="accent2"/>
              </a:solidFill>
              <a:latin typeface="+mn-lt"/>
              <a:cs typeface="Arial"/>
            </a:rPr>
            <a:t>Online Pre-authorisation request </a:t>
          </a:r>
          <a:r>
            <a:rPr lang="en-IN" dirty="0" smtClean="0">
              <a:latin typeface="+mn-lt"/>
              <a:cs typeface="Arial"/>
            </a:rPr>
            <a:t>is sent by Hospital/support staff at Hospital, after patient gets admitted for any such treatment through the web-application</a:t>
          </a:r>
          <a:endParaRPr lang="en-IN" dirty="0"/>
        </a:p>
      </dgm:t>
    </dgm:pt>
    <dgm:pt modelId="{2CBF9812-7332-4A57-B13E-DC0F89F1FEB9}" type="parTrans" cxnId="{91AFD77B-B71B-49F6-A76A-14F82C84E38C}">
      <dgm:prSet/>
      <dgm:spPr/>
      <dgm:t>
        <a:bodyPr/>
        <a:lstStyle/>
        <a:p>
          <a:endParaRPr lang="en-IN"/>
        </a:p>
      </dgm:t>
    </dgm:pt>
    <dgm:pt modelId="{F28C2D0B-C64F-4A61-A4DD-56AEFD45D00B}" type="sibTrans" cxnId="{91AFD77B-B71B-49F6-A76A-14F82C84E38C}">
      <dgm:prSet/>
      <dgm:spPr/>
      <dgm:t>
        <a:bodyPr/>
        <a:lstStyle/>
        <a:p>
          <a:endParaRPr lang="en-IN"/>
        </a:p>
      </dgm:t>
    </dgm:pt>
    <dgm:pt modelId="{282908B5-29BF-4A9C-9242-7950A56E2088}">
      <dgm:prSet phldrT="[Text]"/>
      <dgm:spPr/>
      <dgm:t>
        <a:bodyPr/>
        <a:lstStyle/>
        <a:p>
          <a:r>
            <a:rPr lang="en-IN" dirty="0" smtClean="0">
              <a:latin typeface="+mn-lt"/>
              <a:cs typeface="Arial"/>
            </a:rPr>
            <a:t>Supporting documents like investigations/ diagnostics and other requisite details are also uploaded </a:t>
          </a:r>
          <a:endParaRPr lang="en-IN" dirty="0"/>
        </a:p>
      </dgm:t>
    </dgm:pt>
    <dgm:pt modelId="{1E4D19CF-4992-4D8C-B0D2-B86704C0F22C}" type="parTrans" cxnId="{159449EE-013A-428C-AB66-CF62BD49E66E}">
      <dgm:prSet/>
      <dgm:spPr/>
      <dgm:t>
        <a:bodyPr/>
        <a:lstStyle/>
        <a:p>
          <a:endParaRPr lang="en-IN"/>
        </a:p>
      </dgm:t>
    </dgm:pt>
    <dgm:pt modelId="{DFCED9CE-E51C-42AE-B275-73CF52300E5A}" type="sibTrans" cxnId="{159449EE-013A-428C-AB66-CF62BD49E66E}">
      <dgm:prSet/>
      <dgm:spPr/>
      <dgm:t>
        <a:bodyPr/>
        <a:lstStyle/>
        <a:p>
          <a:endParaRPr lang="en-IN"/>
        </a:p>
      </dgm:t>
    </dgm:pt>
    <dgm:pt modelId="{BC3ECC96-3ED4-46A1-9FA2-6C74FD8F3D7A}">
      <dgm:prSet/>
      <dgm:spPr/>
      <dgm:t>
        <a:bodyPr/>
        <a:lstStyle/>
        <a:p>
          <a:r>
            <a:rPr lang="en-US" dirty="0" smtClean="0">
              <a:latin typeface="+mn-lt"/>
              <a:cs typeface="Arial"/>
            </a:rPr>
            <a:t>Team of doctors provides their decision on the request within 24 hours of request, through the online web-application (separate mechanism for emergency approvals)</a:t>
          </a:r>
          <a:endParaRPr lang="en-US" dirty="0">
            <a:latin typeface="+mn-lt"/>
            <a:cs typeface="Arial"/>
          </a:endParaRPr>
        </a:p>
      </dgm:t>
    </dgm:pt>
    <dgm:pt modelId="{883176DA-6249-4499-8327-73090B3B6BEA}" type="parTrans" cxnId="{CE13EBA7-FB69-49AF-BE83-2355440D595B}">
      <dgm:prSet/>
      <dgm:spPr/>
      <dgm:t>
        <a:bodyPr/>
        <a:lstStyle/>
        <a:p>
          <a:endParaRPr lang="en-IN"/>
        </a:p>
      </dgm:t>
    </dgm:pt>
    <dgm:pt modelId="{CE43B8E5-EF05-4A03-B852-027876D3DE74}" type="sibTrans" cxnId="{CE13EBA7-FB69-49AF-BE83-2355440D595B}">
      <dgm:prSet/>
      <dgm:spPr/>
      <dgm:t>
        <a:bodyPr/>
        <a:lstStyle/>
        <a:p>
          <a:endParaRPr lang="en-IN"/>
        </a:p>
      </dgm:t>
    </dgm:pt>
    <dgm:pt modelId="{4F346178-FC21-4EE1-B090-7F4A30824E20}">
      <dgm:prSet/>
      <dgm:spPr/>
      <dgm:t>
        <a:bodyPr/>
        <a:lstStyle/>
        <a:p>
          <a:r>
            <a:rPr lang="en-US" b="1" dirty="0" smtClean="0"/>
            <a:t>Treatment initiated</a:t>
          </a:r>
          <a:endParaRPr lang="en-US" b="1" dirty="0"/>
        </a:p>
      </dgm:t>
    </dgm:pt>
    <dgm:pt modelId="{BC8753A1-D410-4710-9770-C0AE7F0739D8}" type="parTrans" cxnId="{AFD50F95-7243-41E5-A326-22CF56BBC4E8}">
      <dgm:prSet/>
      <dgm:spPr/>
      <dgm:t>
        <a:bodyPr/>
        <a:lstStyle/>
        <a:p>
          <a:endParaRPr lang="en-IN"/>
        </a:p>
      </dgm:t>
    </dgm:pt>
    <dgm:pt modelId="{7D87C05D-7F69-43B6-BD94-D9C4B4EAB70B}" type="sibTrans" cxnId="{AFD50F95-7243-41E5-A326-22CF56BBC4E8}">
      <dgm:prSet/>
      <dgm:spPr/>
      <dgm:t>
        <a:bodyPr/>
        <a:lstStyle/>
        <a:p>
          <a:endParaRPr lang="en-IN"/>
        </a:p>
      </dgm:t>
    </dgm:pt>
    <dgm:pt modelId="{0FA182C2-7756-4F0A-A548-6D593C3B955C}">
      <dgm:prSet/>
      <dgm:spPr/>
      <dgm:t>
        <a:bodyPr/>
        <a:lstStyle/>
        <a:p>
          <a:r>
            <a:rPr lang="en-US" dirty="0" smtClean="0">
              <a:latin typeface="+mn-lt"/>
              <a:cs typeface="Arial"/>
            </a:rPr>
            <a:t>Upon receipt of approval on pre-</a:t>
          </a:r>
          <a:r>
            <a:rPr lang="en-US" dirty="0" err="1" smtClean="0">
              <a:latin typeface="+mn-lt"/>
              <a:cs typeface="Arial"/>
            </a:rPr>
            <a:t>authorisation</a:t>
          </a:r>
          <a:r>
            <a:rPr lang="en-US" dirty="0" smtClean="0">
              <a:latin typeface="+mn-lt"/>
              <a:cs typeface="Arial"/>
            </a:rPr>
            <a:t> request through the online web-application, and treatment initiated.</a:t>
          </a:r>
          <a:endParaRPr lang="en-US" dirty="0">
            <a:latin typeface="+mn-lt"/>
            <a:cs typeface="Arial"/>
          </a:endParaRPr>
        </a:p>
      </dgm:t>
    </dgm:pt>
    <dgm:pt modelId="{C5B0996B-C8EF-4CD4-BD2D-FC428CADB977}" type="parTrans" cxnId="{51C5CE2A-E4CD-4494-8304-705CA68DDF0E}">
      <dgm:prSet/>
      <dgm:spPr/>
      <dgm:t>
        <a:bodyPr/>
        <a:lstStyle/>
        <a:p>
          <a:endParaRPr lang="en-IN"/>
        </a:p>
      </dgm:t>
    </dgm:pt>
    <dgm:pt modelId="{6C2E9657-E1FC-442A-8891-A61CCA083C23}" type="sibTrans" cxnId="{51C5CE2A-E4CD-4494-8304-705CA68DDF0E}">
      <dgm:prSet/>
      <dgm:spPr/>
      <dgm:t>
        <a:bodyPr/>
        <a:lstStyle/>
        <a:p>
          <a:endParaRPr lang="en-IN"/>
        </a:p>
      </dgm:t>
    </dgm:pt>
    <dgm:pt modelId="{C5B3A501-CBAA-4A63-9588-5A130FC7EC83}" type="pres">
      <dgm:prSet presAssocID="{0098F1DA-9BB2-4E0B-9319-D312865A8A49}" presName="linearFlow" presStyleCnt="0">
        <dgm:presLayoutVars>
          <dgm:dir/>
          <dgm:animLvl val="lvl"/>
          <dgm:resizeHandles val="exact"/>
        </dgm:presLayoutVars>
      </dgm:prSet>
      <dgm:spPr/>
      <dgm:t>
        <a:bodyPr/>
        <a:lstStyle/>
        <a:p>
          <a:endParaRPr lang="en-IN"/>
        </a:p>
      </dgm:t>
    </dgm:pt>
    <dgm:pt modelId="{F1DCFA1A-D87D-464D-B2FA-571DD77B219D}" type="pres">
      <dgm:prSet presAssocID="{441DBFC7-F0C9-47CB-98D3-56D668160F4B}" presName="composite" presStyleCnt="0"/>
      <dgm:spPr/>
    </dgm:pt>
    <dgm:pt modelId="{BF348CC3-E8A6-462E-90B2-FECD13102C13}" type="pres">
      <dgm:prSet presAssocID="{441DBFC7-F0C9-47CB-98D3-56D668160F4B}" presName="parentText" presStyleLbl="alignNode1" presStyleIdx="0" presStyleCnt="5">
        <dgm:presLayoutVars>
          <dgm:chMax val="1"/>
          <dgm:bulletEnabled val="1"/>
        </dgm:presLayoutVars>
      </dgm:prSet>
      <dgm:spPr/>
      <dgm:t>
        <a:bodyPr/>
        <a:lstStyle/>
        <a:p>
          <a:endParaRPr lang="en-IN"/>
        </a:p>
      </dgm:t>
    </dgm:pt>
    <dgm:pt modelId="{A99A7034-ADED-4A81-931C-653DA0A6E30A}" type="pres">
      <dgm:prSet presAssocID="{441DBFC7-F0C9-47CB-98D3-56D668160F4B}" presName="descendantText" presStyleLbl="alignAcc1" presStyleIdx="0" presStyleCnt="5">
        <dgm:presLayoutVars>
          <dgm:bulletEnabled val="1"/>
        </dgm:presLayoutVars>
      </dgm:prSet>
      <dgm:spPr/>
      <dgm:t>
        <a:bodyPr/>
        <a:lstStyle/>
        <a:p>
          <a:endParaRPr lang="en-IN"/>
        </a:p>
      </dgm:t>
    </dgm:pt>
    <dgm:pt modelId="{3EBE1A89-CA06-4FF2-B2DF-7F3F539630F8}" type="pres">
      <dgm:prSet presAssocID="{DA20AA21-414D-4C33-BE40-B05D172718E1}" presName="sp" presStyleCnt="0"/>
      <dgm:spPr/>
    </dgm:pt>
    <dgm:pt modelId="{B44F4FD1-EF75-4245-BC9B-12DA60DE7757}" type="pres">
      <dgm:prSet presAssocID="{886CBCC5-28CB-4FD3-8385-E4FA498A5214}" presName="composite" presStyleCnt="0"/>
      <dgm:spPr/>
    </dgm:pt>
    <dgm:pt modelId="{2B9BB0E4-3818-43BE-891E-318F2C802421}" type="pres">
      <dgm:prSet presAssocID="{886CBCC5-28CB-4FD3-8385-E4FA498A5214}" presName="parentText" presStyleLbl="alignNode1" presStyleIdx="1" presStyleCnt="5">
        <dgm:presLayoutVars>
          <dgm:chMax val="1"/>
          <dgm:bulletEnabled val="1"/>
        </dgm:presLayoutVars>
      </dgm:prSet>
      <dgm:spPr/>
      <dgm:t>
        <a:bodyPr/>
        <a:lstStyle/>
        <a:p>
          <a:endParaRPr lang="en-IN"/>
        </a:p>
      </dgm:t>
    </dgm:pt>
    <dgm:pt modelId="{8BB37F63-EFCB-4BB2-BAC7-312C41E7982A}" type="pres">
      <dgm:prSet presAssocID="{886CBCC5-28CB-4FD3-8385-E4FA498A5214}" presName="descendantText" presStyleLbl="alignAcc1" presStyleIdx="1" presStyleCnt="5">
        <dgm:presLayoutVars>
          <dgm:bulletEnabled val="1"/>
        </dgm:presLayoutVars>
      </dgm:prSet>
      <dgm:spPr/>
      <dgm:t>
        <a:bodyPr/>
        <a:lstStyle/>
        <a:p>
          <a:endParaRPr lang="en-IN"/>
        </a:p>
      </dgm:t>
    </dgm:pt>
    <dgm:pt modelId="{1EEFDD80-EFD5-4666-98C8-B73765DCCA69}" type="pres">
      <dgm:prSet presAssocID="{912B1437-1364-4B62-9588-D444A7DFE313}" presName="sp" presStyleCnt="0"/>
      <dgm:spPr/>
    </dgm:pt>
    <dgm:pt modelId="{A6A91ABA-A437-4554-9457-95A1D93FB31A}" type="pres">
      <dgm:prSet presAssocID="{A5A0E848-9C7F-4C5A-9EE6-46ED1A34A7D1}" presName="composite" presStyleCnt="0"/>
      <dgm:spPr/>
    </dgm:pt>
    <dgm:pt modelId="{8A188BC1-FBB2-4AB2-A7D5-CF37F25EE2E9}" type="pres">
      <dgm:prSet presAssocID="{A5A0E848-9C7F-4C5A-9EE6-46ED1A34A7D1}" presName="parentText" presStyleLbl="alignNode1" presStyleIdx="2" presStyleCnt="5">
        <dgm:presLayoutVars>
          <dgm:chMax val="1"/>
          <dgm:bulletEnabled val="1"/>
        </dgm:presLayoutVars>
      </dgm:prSet>
      <dgm:spPr/>
      <dgm:t>
        <a:bodyPr/>
        <a:lstStyle/>
        <a:p>
          <a:endParaRPr lang="en-IN"/>
        </a:p>
      </dgm:t>
    </dgm:pt>
    <dgm:pt modelId="{E68D39AE-7E5A-4F4C-9857-C212B2C5A71C}" type="pres">
      <dgm:prSet presAssocID="{A5A0E848-9C7F-4C5A-9EE6-46ED1A34A7D1}" presName="descendantText" presStyleLbl="alignAcc1" presStyleIdx="2" presStyleCnt="5">
        <dgm:presLayoutVars>
          <dgm:bulletEnabled val="1"/>
        </dgm:presLayoutVars>
      </dgm:prSet>
      <dgm:spPr/>
      <dgm:t>
        <a:bodyPr/>
        <a:lstStyle/>
        <a:p>
          <a:endParaRPr lang="en-IN"/>
        </a:p>
      </dgm:t>
    </dgm:pt>
    <dgm:pt modelId="{A74C0F2F-D108-4CCF-A20F-0BC9DE8C6F86}" type="pres">
      <dgm:prSet presAssocID="{43413A41-526B-4CE1-A79E-581EDACC66E7}" presName="sp" presStyleCnt="0"/>
      <dgm:spPr/>
    </dgm:pt>
    <dgm:pt modelId="{19CF6177-2E1E-4B17-B200-B66C6D1D1541}" type="pres">
      <dgm:prSet presAssocID="{A02EDC97-4D07-4FBF-BAEA-F88C36F75B8D}" presName="composite" presStyleCnt="0"/>
      <dgm:spPr/>
    </dgm:pt>
    <dgm:pt modelId="{C17B6EA3-47B9-4933-A6B1-A95900591088}" type="pres">
      <dgm:prSet presAssocID="{A02EDC97-4D07-4FBF-BAEA-F88C36F75B8D}" presName="parentText" presStyleLbl="alignNode1" presStyleIdx="3" presStyleCnt="5">
        <dgm:presLayoutVars>
          <dgm:chMax val="1"/>
          <dgm:bulletEnabled val="1"/>
        </dgm:presLayoutVars>
      </dgm:prSet>
      <dgm:spPr/>
      <dgm:t>
        <a:bodyPr/>
        <a:lstStyle/>
        <a:p>
          <a:endParaRPr lang="en-IN"/>
        </a:p>
      </dgm:t>
    </dgm:pt>
    <dgm:pt modelId="{5DBF4F61-2707-42EC-8780-2B8B2D214F0F}" type="pres">
      <dgm:prSet presAssocID="{A02EDC97-4D07-4FBF-BAEA-F88C36F75B8D}" presName="descendantText" presStyleLbl="alignAcc1" presStyleIdx="3" presStyleCnt="5">
        <dgm:presLayoutVars>
          <dgm:bulletEnabled val="1"/>
        </dgm:presLayoutVars>
      </dgm:prSet>
      <dgm:spPr/>
      <dgm:t>
        <a:bodyPr/>
        <a:lstStyle/>
        <a:p>
          <a:endParaRPr lang="en-IN"/>
        </a:p>
      </dgm:t>
    </dgm:pt>
    <dgm:pt modelId="{C3BDE160-D950-48A9-B2D3-1D4E01D0CAE8}" type="pres">
      <dgm:prSet presAssocID="{7D2617F0-6589-4BB9-9640-45BD068BF8E9}" presName="sp" presStyleCnt="0"/>
      <dgm:spPr/>
    </dgm:pt>
    <dgm:pt modelId="{D973E1A7-AA34-444E-AC24-9E7234FD116E}" type="pres">
      <dgm:prSet presAssocID="{4F346178-FC21-4EE1-B090-7F4A30824E20}" presName="composite" presStyleCnt="0"/>
      <dgm:spPr/>
    </dgm:pt>
    <dgm:pt modelId="{C9F1C59C-C114-4EE5-918A-EE8446CB5E19}" type="pres">
      <dgm:prSet presAssocID="{4F346178-FC21-4EE1-B090-7F4A30824E20}" presName="parentText" presStyleLbl="alignNode1" presStyleIdx="4" presStyleCnt="5">
        <dgm:presLayoutVars>
          <dgm:chMax val="1"/>
          <dgm:bulletEnabled val="1"/>
        </dgm:presLayoutVars>
      </dgm:prSet>
      <dgm:spPr/>
      <dgm:t>
        <a:bodyPr/>
        <a:lstStyle/>
        <a:p>
          <a:endParaRPr lang="en-IN"/>
        </a:p>
      </dgm:t>
    </dgm:pt>
    <dgm:pt modelId="{CF0651DE-20AA-4FDA-97D6-43071C136F79}" type="pres">
      <dgm:prSet presAssocID="{4F346178-FC21-4EE1-B090-7F4A30824E20}" presName="descendantText" presStyleLbl="alignAcc1" presStyleIdx="4" presStyleCnt="5">
        <dgm:presLayoutVars>
          <dgm:bulletEnabled val="1"/>
        </dgm:presLayoutVars>
      </dgm:prSet>
      <dgm:spPr/>
      <dgm:t>
        <a:bodyPr/>
        <a:lstStyle/>
        <a:p>
          <a:endParaRPr lang="en-IN"/>
        </a:p>
      </dgm:t>
    </dgm:pt>
  </dgm:ptLst>
  <dgm:cxnLst>
    <dgm:cxn modelId="{CC10BE2E-AC0D-4EC3-A238-6A3371774B58}" type="presOf" srcId="{4F346178-FC21-4EE1-B090-7F4A30824E20}" destId="{C9F1C59C-C114-4EE5-918A-EE8446CB5E19}" srcOrd="0" destOrd="0" presId="urn:microsoft.com/office/officeart/2005/8/layout/chevron2"/>
    <dgm:cxn modelId="{A362918A-1B10-4057-8A67-03715AA8C388}" srcId="{0098F1DA-9BB2-4E0B-9319-D312865A8A49}" destId="{A02EDC97-4D07-4FBF-BAEA-F88C36F75B8D}" srcOrd="3" destOrd="0" parTransId="{0C8C6991-65E1-401F-9BD2-F7516702E3FC}" sibTransId="{7D2617F0-6589-4BB9-9640-45BD068BF8E9}"/>
    <dgm:cxn modelId="{CD67904C-3A49-4C1D-ACEE-ED0A91EC4067}" srcId="{0098F1DA-9BB2-4E0B-9319-D312865A8A49}" destId="{886CBCC5-28CB-4FD3-8385-E4FA498A5214}" srcOrd="1" destOrd="0" parTransId="{F0AC0547-6692-43DE-87A8-99DF7A10E4D8}" sibTransId="{912B1437-1364-4B62-9588-D444A7DFE313}"/>
    <dgm:cxn modelId="{AFD50F95-7243-41E5-A326-22CF56BBC4E8}" srcId="{0098F1DA-9BB2-4E0B-9319-D312865A8A49}" destId="{4F346178-FC21-4EE1-B090-7F4A30824E20}" srcOrd="4" destOrd="0" parTransId="{BC8753A1-D410-4710-9770-C0AE7F0739D8}" sibTransId="{7D87C05D-7F69-43B6-BD94-D9C4B4EAB70B}"/>
    <dgm:cxn modelId="{25441251-5A2C-4B9D-A9E1-B43815E6C932}" type="presOf" srcId="{A02EDC97-4D07-4FBF-BAEA-F88C36F75B8D}" destId="{C17B6EA3-47B9-4933-A6B1-A95900591088}" srcOrd="0" destOrd="0" presId="urn:microsoft.com/office/officeart/2005/8/layout/chevron2"/>
    <dgm:cxn modelId="{44B91E32-A1A5-4CAE-B833-1594067986BF}" type="presOf" srcId="{FCEF4719-6F31-4544-B23D-3D355FB1A5ED}" destId="{A99A7034-ADED-4A81-931C-653DA0A6E30A}" srcOrd="0" destOrd="0" presId="urn:microsoft.com/office/officeart/2005/8/layout/chevron2"/>
    <dgm:cxn modelId="{2D010B80-4A23-42AE-947C-6E977E53DB3C}" type="presOf" srcId="{0FA182C2-7756-4F0A-A548-6D593C3B955C}" destId="{CF0651DE-20AA-4FDA-97D6-43071C136F79}" srcOrd="0" destOrd="0" presId="urn:microsoft.com/office/officeart/2005/8/layout/chevron2"/>
    <dgm:cxn modelId="{F9BA252A-D03F-4230-9F78-EA4C5A9A0411}" type="presOf" srcId="{5E33AE95-A4CB-411E-ADB4-2DF706F5A1A1}" destId="{8BB37F63-EFCB-4BB2-BAC7-312C41E7982A}" srcOrd="0" destOrd="0" presId="urn:microsoft.com/office/officeart/2005/8/layout/chevron2"/>
    <dgm:cxn modelId="{5F21B2B0-DB00-4116-BAB1-6582707D241C}" type="presOf" srcId="{441DBFC7-F0C9-47CB-98D3-56D668160F4B}" destId="{BF348CC3-E8A6-462E-90B2-FECD13102C13}" srcOrd="0" destOrd="0" presId="urn:microsoft.com/office/officeart/2005/8/layout/chevron2"/>
    <dgm:cxn modelId="{CD3EE2EE-E9F1-447C-B397-0104467EA594}" type="presOf" srcId="{886CBCC5-28CB-4FD3-8385-E4FA498A5214}" destId="{2B9BB0E4-3818-43BE-891E-318F2C802421}" srcOrd="0" destOrd="0" presId="urn:microsoft.com/office/officeart/2005/8/layout/chevron2"/>
    <dgm:cxn modelId="{951FBB4B-1A54-468D-AF35-47F6792E009D}" type="presOf" srcId="{BC3ECC96-3ED4-46A1-9FA2-6C74FD8F3D7A}" destId="{5DBF4F61-2707-42EC-8780-2B8B2D214F0F}" srcOrd="0" destOrd="0" presId="urn:microsoft.com/office/officeart/2005/8/layout/chevron2"/>
    <dgm:cxn modelId="{41B1824A-ACD7-439B-B73F-C7AC1FF41717}" type="presOf" srcId="{A5A0E848-9C7F-4C5A-9EE6-46ED1A34A7D1}" destId="{8A188BC1-FBB2-4AB2-A7D5-CF37F25EE2E9}" srcOrd="0" destOrd="0" presId="urn:microsoft.com/office/officeart/2005/8/layout/chevron2"/>
    <dgm:cxn modelId="{2C82FD33-4847-450B-980F-D8D65A7CD6B2}" type="presOf" srcId="{6AFC8B3D-8559-4B42-B8D2-BA5FA5715A46}" destId="{E68D39AE-7E5A-4F4C-9857-C212B2C5A71C}" srcOrd="0" destOrd="0" presId="urn:microsoft.com/office/officeart/2005/8/layout/chevron2"/>
    <dgm:cxn modelId="{74F81951-C649-48D9-B4A2-938E44AEF09D}" srcId="{441DBFC7-F0C9-47CB-98D3-56D668160F4B}" destId="{FCEF4719-6F31-4544-B23D-3D355FB1A5ED}" srcOrd="0" destOrd="0" parTransId="{A6DD8D83-29DE-4678-BCB9-EE1D239D8106}" sibTransId="{973DCD5F-9D01-4F43-ACF3-9FA34D0601FC}"/>
    <dgm:cxn modelId="{FC8E784A-5AB5-43FF-83E3-50BB6F5ACD56}" type="presOf" srcId="{282908B5-29BF-4A9C-9242-7950A56E2088}" destId="{8BB37F63-EFCB-4BB2-BAC7-312C41E7982A}" srcOrd="0" destOrd="1" presId="urn:microsoft.com/office/officeart/2005/8/layout/chevron2"/>
    <dgm:cxn modelId="{65990107-7E67-45BF-A02B-C2198D092BBA}" type="presOf" srcId="{0098F1DA-9BB2-4E0B-9319-D312865A8A49}" destId="{C5B3A501-CBAA-4A63-9588-5A130FC7EC83}" srcOrd="0" destOrd="0" presId="urn:microsoft.com/office/officeart/2005/8/layout/chevron2"/>
    <dgm:cxn modelId="{CE13EBA7-FB69-49AF-BE83-2355440D595B}" srcId="{A02EDC97-4D07-4FBF-BAEA-F88C36F75B8D}" destId="{BC3ECC96-3ED4-46A1-9FA2-6C74FD8F3D7A}" srcOrd="0" destOrd="0" parTransId="{883176DA-6249-4499-8327-73090B3B6BEA}" sibTransId="{CE43B8E5-EF05-4A03-B852-027876D3DE74}"/>
    <dgm:cxn modelId="{91AFD77B-B71B-49F6-A76A-14F82C84E38C}" srcId="{886CBCC5-28CB-4FD3-8385-E4FA498A5214}" destId="{5E33AE95-A4CB-411E-ADB4-2DF706F5A1A1}" srcOrd="0" destOrd="0" parTransId="{2CBF9812-7332-4A57-B13E-DC0F89F1FEB9}" sibTransId="{F28C2D0B-C64F-4A61-A4DD-56AEFD45D00B}"/>
    <dgm:cxn modelId="{51C5CE2A-E4CD-4494-8304-705CA68DDF0E}" srcId="{4F346178-FC21-4EE1-B090-7F4A30824E20}" destId="{0FA182C2-7756-4F0A-A548-6D593C3B955C}" srcOrd="0" destOrd="0" parTransId="{C5B0996B-C8EF-4CD4-BD2D-FC428CADB977}" sibTransId="{6C2E9657-E1FC-442A-8891-A61CCA083C23}"/>
    <dgm:cxn modelId="{67608A4E-64AB-403B-923F-41428514EF0F}" srcId="{0098F1DA-9BB2-4E0B-9319-D312865A8A49}" destId="{A5A0E848-9C7F-4C5A-9EE6-46ED1A34A7D1}" srcOrd="2" destOrd="0" parTransId="{0CF2901B-A082-4305-B8B8-3FD4C69C78E0}" sibTransId="{43413A41-526B-4CE1-A79E-581EDACC66E7}"/>
    <dgm:cxn modelId="{BFCF1565-7BB1-4ACB-9508-F6B5CAC92171}" srcId="{A5A0E848-9C7F-4C5A-9EE6-46ED1A34A7D1}" destId="{6AFC8B3D-8559-4B42-B8D2-BA5FA5715A46}" srcOrd="0" destOrd="0" parTransId="{76B3D99E-065C-4937-804B-0B07C5701B69}" sibTransId="{6FC9C9B7-0975-434E-B57F-609C43C13D11}"/>
    <dgm:cxn modelId="{159449EE-013A-428C-AB66-CF62BD49E66E}" srcId="{886CBCC5-28CB-4FD3-8385-E4FA498A5214}" destId="{282908B5-29BF-4A9C-9242-7950A56E2088}" srcOrd="1" destOrd="0" parTransId="{1E4D19CF-4992-4D8C-B0D2-B86704C0F22C}" sibTransId="{DFCED9CE-E51C-42AE-B275-73CF52300E5A}"/>
    <dgm:cxn modelId="{B840C193-9E27-42A4-99A0-FC1E9A25E155}" srcId="{0098F1DA-9BB2-4E0B-9319-D312865A8A49}" destId="{441DBFC7-F0C9-47CB-98D3-56D668160F4B}" srcOrd="0" destOrd="0" parTransId="{48EF301A-1521-44AF-8657-3C4818A8D6E6}" sibTransId="{DA20AA21-414D-4C33-BE40-B05D172718E1}"/>
    <dgm:cxn modelId="{1E1560EE-32E1-4525-A352-FBAA5BD3A4AC}" type="presParOf" srcId="{C5B3A501-CBAA-4A63-9588-5A130FC7EC83}" destId="{F1DCFA1A-D87D-464D-B2FA-571DD77B219D}" srcOrd="0" destOrd="0" presId="urn:microsoft.com/office/officeart/2005/8/layout/chevron2"/>
    <dgm:cxn modelId="{61A1781C-2FAE-4E99-8E73-B73E4F8A73DB}" type="presParOf" srcId="{F1DCFA1A-D87D-464D-B2FA-571DD77B219D}" destId="{BF348CC3-E8A6-462E-90B2-FECD13102C13}" srcOrd="0" destOrd="0" presId="urn:microsoft.com/office/officeart/2005/8/layout/chevron2"/>
    <dgm:cxn modelId="{B8710465-34C7-4840-87BD-154889EFE1E2}" type="presParOf" srcId="{F1DCFA1A-D87D-464D-B2FA-571DD77B219D}" destId="{A99A7034-ADED-4A81-931C-653DA0A6E30A}" srcOrd="1" destOrd="0" presId="urn:microsoft.com/office/officeart/2005/8/layout/chevron2"/>
    <dgm:cxn modelId="{982117AD-7C8D-47D3-877C-2EB3E436045D}" type="presParOf" srcId="{C5B3A501-CBAA-4A63-9588-5A130FC7EC83}" destId="{3EBE1A89-CA06-4FF2-B2DF-7F3F539630F8}" srcOrd="1" destOrd="0" presId="urn:microsoft.com/office/officeart/2005/8/layout/chevron2"/>
    <dgm:cxn modelId="{F3DFFED5-370E-49D5-A0E6-915D6A270A4C}" type="presParOf" srcId="{C5B3A501-CBAA-4A63-9588-5A130FC7EC83}" destId="{B44F4FD1-EF75-4245-BC9B-12DA60DE7757}" srcOrd="2" destOrd="0" presId="urn:microsoft.com/office/officeart/2005/8/layout/chevron2"/>
    <dgm:cxn modelId="{AB172CC9-E076-4E32-8BE8-6CFB8777983F}" type="presParOf" srcId="{B44F4FD1-EF75-4245-BC9B-12DA60DE7757}" destId="{2B9BB0E4-3818-43BE-891E-318F2C802421}" srcOrd="0" destOrd="0" presId="urn:microsoft.com/office/officeart/2005/8/layout/chevron2"/>
    <dgm:cxn modelId="{220FE883-F1E9-49B4-9C3C-5280F377BFF2}" type="presParOf" srcId="{B44F4FD1-EF75-4245-BC9B-12DA60DE7757}" destId="{8BB37F63-EFCB-4BB2-BAC7-312C41E7982A}" srcOrd="1" destOrd="0" presId="urn:microsoft.com/office/officeart/2005/8/layout/chevron2"/>
    <dgm:cxn modelId="{46C8ECDF-99A1-4530-A7EA-F5445828C288}" type="presParOf" srcId="{C5B3A501-CBAA-4A63-9588-5A130FC7EC83}" destId="{1EEFDD80-EFD5-4666-98C8-B73765DCCA69}" srcOrd="3" destOrd="0" presId="urn:microsoft.com/office/officeart/2005/8/layout/chevron2"/>
    <dgm:cxn modelId="{28BFE199-B2AC-44A4-8165-7A408451F4AF}" type="presParOf" srcId="{C5B3A501-CBAA-4A63-9588-5A130FC7EC83}" destId="{A6A91ABA-A437-4554-9457-95A1D93FB31A}" srcOrd="4" destOrd="0" presId="urn:microsoft.com/office/officeart/2005/8/layout/chevron2"/>
    <dgm:cxn modelId="{304A5475-7BC8-47A4-A394-BD4D234FA80E}" type="presParOf" srcId="{A6A91ABA-A437-4554-9457-95A1D93FB31A}" destId="{8A188BC1-FBB2-4AB2-A7D5-CF37F25EE2E9}" srcOrd="0" destOrd="0" presId="urn:microsoft.com/office/officeart/2005/8/layout/chevron2"/>
    <dgm:cxn modelId="{320F2C16-9C8E-4C5F-8F3C-D639B70DD1B6}" type="presParOf" srcId="{A6A91ABA-A437-4554-9457-95A1D93FB31A}" destId="{E68D39AE-7E5A-4F4C-9857-C212B2C5A71C}" srcOrd="1" destOrd="0" presId="urn:microsoft.com/office/officeart/2005/8/layout/chevron2"/>
    <dgm:cxn modelId="{0F9E285D-FBDE-4A23-8D70-A316C0EA4FA6}" type="presParOf" srcId="{C5B3A501-CBAA-4A63-9588-5A130FC7EC83}" destId="{A74C0F2F-D108-4CCF-A20F-0BC9DE8C6F86}" srcOrd="5" destOrd="0" presId="urn:microsoft.com/office/officeart/2005/8/layout/chevron2"/>
    <dgm:cxn modelId="{D9DEB1B0-6F17-4520-85F9-4C424BBC3162}" type="presParOf" srcId="{C5B3A501-CBAA-4A63-9588-5A130FC7EC83}" destId="{19CF6177-2E1E-4B17-B200-B66C6D1D1541}" srcOrd="6" destOrd="0" presId="urn:microsoft.com/office/officeart/2005/8/layout/chevron2"/>
    <dgm:cxn modelId="{E5E660EB-3653-485A-B86C-AF327848A156}" type="presParOf" srcId="{19CF6177-2E1E-4B17-B200-B66C6D1D1541}" destId="{C17B6EA3-47B9-4933-A6B1-A95900591088}" srcOrd="0" destOrd="0" presId="urn:microsoft.com/office/officeart/2005/8/layout/chevron2"/>
    <dgm:cxn modelId="{7904285A-FCA2-4A42-A02B-30543CACC9AF}" type="presParOf" srcId="{19CF6177-2E1E-4B17-B200-B66C6D1D1541}" destId="{5DBF4F61-2707-42EC-8780-2B8B2D214F0F}" srcOrd="1" destOrd="0" presId="urn:microsoft.com/office/officeart/2005/8/layout/chevron2"/>
    <dgm:cxn modelId="{DAC09B95-061E-4470-AE10-8A3441F10509}" type="presParOf" srcId="{C5B3A501-CBAA-4A63-9588-5A130FC7EC83}" destId="{C3BDE160-D950-48A9-B2D3-1D4E01D0CAE8}" srcOrd="7" destOrd="0" presId="urn:microsoft.com/office/officeart/2005/8/layout/chevron2"/>
    <dgm:cxn modelId="{C471EF54-CECE-406C-98ED-C2594D169196}" type="presParOf" srcId="{C5B3A501-CBAA-4A63-9588-5A130FC7EC83}" destId="{D973E1A7-AA34-444E-AC24-9E7234FD116E}" srcOrd="8" destOrd="0" presId="urn:microsoft.com/office/officeart/2005/8/layout/chevron2"/>
    <dgm:cxn modelId="{F6065F53-9E2B-45EA-BE30-A4B7BEFEA8E1}" type="presParOf" srcId="{D973E1A7-AA34-444E-AC24-9E7234FD116E}" destId="{C9F1C59C-C114-4EE5-918A-EE8446CB5E19}" srcOrd="0" destOrd="0" presId="urn:microsoft.com/office/officeart/2005/8/layout/chevron2"/>
    <dgm:cxn modelId="{38545A8A-73AC-427F-B694-C8A6AABB0824}" type="presParOf" srcId="{D973E1A7-AA34-444E-AC24-9E7234FD116E}" destId="{CF0651DE-20AA-4FDA-97D6-43071C136F7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C135E6-FC47-4117-8708-4C77C5A1A76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74EB6ACA-CF77-4FB6-A505-06AC83A89BF3}">
      <dgm:prSet phldrT="[Text]"/>
      <dgm:spPr/>
      <dgm:t>
        <a:bodyPr/>
        <a:lstStyle/>
        <a:p>
          <a:r>
            <a:rPr lang="en-US" dirty="0" smtClean="0"/>
            <a:t> Policy Level Issues</a:t>
          </a:r>
          <a:endParaRPr lang="en-IN" dirty="0"/>
        </a:p>
      </dgm:t>
    </dgm:pt>
    <dgm:pt modelId="{9B988BA0-FCA3-40DA-88B7-D453A6AC1E8C}" type="parTrans" cxnId="{EDEBB851-A3AB-49FA-9742-580F91B41180}">
      <dgm:prSet/>
      <dgm:spPr/>
      <dgm:t>
        <a:bodyPr/>
        <a:lstStyle/>
        <a:p>
          <a:endParaRPr lang="en-IN"/>
        </a:p>
      </dgm:t>
    </dgm:pt>
    <dgm:pt modelId="{D42E671D-E6BF-4BF0-B5E9-43704280B6CD}" type="sibTrans" cxnId="{EDEBB851-A3AB-49FA-9742-580F91B41180}">
      <dgm:prSet/>
      <dgm:spPr/>
      <dgm:t>
        <a:bodyPr/>
        <a:lstStyle/>
        <a:p>
          <a:endParaRPr lang="en-IN"/>
        </a:p>
      </dgm:t>
    </dgm:pt>
    <dgm:pt modelId="{C6561D25-3F16-4D70-AC87-AF9DE7DDA1A9}">
      <dgm:prSet phldrT="[Text]" custT="1"/>
      <dgm:spPr/>
      <dgm:t>
        <a:bodyPr/>
        <a:lstStyle/>
        <a:p>
          <a:r>
            <a:rPr lang="en-US" sz="1600" dirty="0" smtClean="0"/>
            <a:t> Insufficient coverage limit – Rs. 30,000 per family per   year </a:t>
          </a:r>
          <a:endParaRPr lang="en-IN" sz="1600" dirty="0"/>
        </a:p>
      </dgm:t>
    </dgm:pt>
    <dgm:pt modelId="{B45F70F0-B86D-4E62-AEDE-480648735B0C}" type="parTrans" cxnId="{366DDCAE-290D-4979-A13F-2E9C6E7839E2}">
      <dgm:prSet/>
      <dgm:spPr/>
      <dgm:t>
        <a:bodyPr/>
        <a:lstStyle/>
        <a:p>
          <a:endParaRPr lang="en-IN"/>
        </a:p>
      </dgm:t>
    </dgm:pt>
    <dgm:pt modelId="{00F1ED13-8574-41EC-80F7-856EAC355768}" type="sibTrans" cxnId="{366DDCAE-290D-4979-A13F-2E9C6E7839E2}">
      <dgm:prSet/>
      <dgm:spPr/>
      <dgm:t>
        <a:bodyPr/>
        <a:lstStyle/>
        <a:p>
          <a:endParaRPr lang="en-IN"/>
        </a:p>
      </dgm:t>
    </dgm:pt>
    <dgm:pt modelId="{F4FAD0AF-AB65-4E97-B391-F7F22DA3E3A6}">
      <dgm:prSet phldrT="[Text]" custT="1"/>
      <dgm:spPr/>
      <dgm:t>
        <a:bodyPr/>
        <a:lstStyle/>
        <a:p>
          <a:r>
            <a:rPr lang="en-US" sz="1600" dirty="0" smtClean="0"/>
            <a:t>  Limit of 5 members in the family size </a:t>
          </a:r>
          <a:endParaRPr lang="en-IN" sz="1600" dirty="0"/>
        </a:p>
      </dgm:t>
    </dgm:pt>
    <dgm:pt modelId="{A5956542-E6E4-4383-AF5A-50CBD71CFE64}" type="parTrans" cxnId="{5EE23E2D-5460-41A4-B6B0-646147A8B208}">
      <dgm:prSet/>
      <dgm:spPr/>
      <dgm:t>
        <a:bodyPr/>
        <a:lstStyle/>
        <a:p>
          <a:endParaRPr lang="en-IN"/>
        </a:p>
      </dgm:t>
    </dgm:pt>
    <dgm:pt modelId="{F48CDB1A-933F-4A63-BC79-2769AC16F361}" type="sibTrans" cxnId="{5EE23E2D-5460-41A4-B6B0-646147A8B208}">
      <dgm:prSet/>
      <dgm:spPr/>
      <dgm:t>
        <a:bodyPr/>
        <a:lstStyle/>
        <a:p>
          <a:endParaRPr lang="en-IN"/>
        </a:p>
      </dgm:t>
    </dgm:pt>
    <dgm:pt modelId="{338970D9-E78E-4EE1-A453-AEB0DE9C8E80}">
      <dgm:prSet phldrT="[Text]"/>
      <dgm:spPr/>
      <dgm:t>
        <a:bodyPr/>
        <a:lstStyle/>
        <a:p>
          <a:r>
            <a:rPr lang="en-US" dirty="0" smtClean="0"/>
            <a:t>Implementation Issues</a:t>
          </a:r>
          <a:endParaRPr lang="en-IN" dirty="0"/>
        </a:p>
      </dgm:t>
    </dgm:pt>
    <dgm:pt modelId="{F3AC8B67-F5FE-4D5F-8E66-AC4160272626}" type="parTrans" cxnId="{375D2C3F-5F62-41E1-ADE1-0180DD178442}">
      <dgm:prSet/>
      <dgm:spPr/>
      <dgm:t>
        <a:bodyPr/>
        <a:lstStyle/>
        <a:p>
          <a:endParaRPr lang="en-IN"/>
        </a:p>
      </dgm:t>
    </dgm:pt>
    <dgm:pt modelId="{41015B73-2346-4FD7-8A2C-AB22ACF45C0E}" type="sibTrans" cxnId="{375D2C3F-5F62-41E1-ADE1-0180DD178442}">
      <dgm:prSet/>
      <dgm:spPr/>
      <dgm:t>
        <a:bodyPr/>
        <a:lstStyle/>
        <a:p>
          <a:endParaRPr lang="en-IN"/>
        </a:p>
      </dgm:t>
    </dgm:pt>
    <dgm:pt modelId="{A7B56F83-2134-40DB-93DD-E2D7F7ED01DE}">
      <dgm:prSet phldrT="[Text]" custT="1"/>
      <dgm:spPr/>
      <dgm:t>
        <a:bodyPr/>
        <a:lstStyle/>
        <a:p>
          <a:r>
            <a:rPr lang="en-US" sz="1600" dirty="0" smtClean="0"/>
            <a:t> Non robust and fragmented </a:t>
          </a:r>
          <a:r>
            <a:rPr lang="en-US" sz="1800" dirty="0" smtClean="0"/>
            <a:t>IT system </a:t>
          </a:r>
          <a:endParaRPr lang="en-IN" sz="1800" dirty="0"/>
        </a:p>
      </dgm:t>
    </dgm:pt>
    <dgm:pt modelId="{00DEC369-1D50-4397-8FE1-B4C8EA72419F}" type="parTrans" cxnId="{8A9126E3-65A4-460A-BE70-4736027E0564}">
      <dgm:prSet/>
      <dgm:spPr/>
      <dgm:t>
        <a:bodyPr/>
        <a:lstStyle/>
        <a:p>
          <a:endParaRPr lang="en-IN"/>
        </a:p>
      </dgm:t>
    </dgm:pt>
    <dgm:pt modelId="{CF0C727F-E55B-488F-A4F6-B3A1AD88329B}" type="sibTrans" cxnId="{8A9126E3-65A4-460A-BE70-4736027E0564}">
      <dgm:prSet/>
      <dgm:spPr/>
      <dgm:t>
        <a:bodyPr/>
        <a:lstStyle/>
        <a:p>
          <a:endParaRPr lang="en-IN"/>
        </a:p>
      </dgm:t>
    </dgm:pt>
    <dgm:pt modelId="{DE260E03-F1D2-4406-A0BA-E8BFD96FE212}">
      <dgm:prSet phldrT="[Text]" custT="1"/>
      <dgm:spPr/>
      <dgm:t>
        <a:bodyPr/>
        <a:lstStyle/>
        <a:p>
          <a:r>
            <a:rPr lang="en-US" sz="1800" dirty="0" smtClean="0"/>
            <a:t> Issuance of Smart Card by Insurance Companies – led to issues in the field </a:t>
          </a:r>
          <a:endParaRPr lang="en-IN" sz="1800" dirty="0"/>
        </a:p>
      </dgm:t>
    </dgm:pt>
    <dgm:pt modelId="{DF2105F9-D337-4566-99E0-27FC87DAAF19}" type="parTrans" cxnId="{7A817F91-0414-48D8-B0F2-0D66B2B3A12A}">
      <dgm:prSet/>
      <dgm:spPr/>
      <dgm:t>
        <a:bodyPr/>
        <a:lstStyle/>
        <a:p>
          <a:endParaRPr lang="en-IN"/>
        </a:p>
      </dgm:t>
    </dgm:pt>
    <dgm:pt modelId="{8DAF4695-4A8F-4644-8676-A3B8F953F5BB}" type="sibTrans" cxnId="{7A817F91-0414-48D8-B0F2-0D66B2B3A12A}">
      <dgm:prSet/>
      <dgm:spPr/>
      <dgm:t>
        <a:bodyPr/>
        <a:lstStyle/>
        <a:p>
          <a:endParaRPr lang="en-IN"/>
        </a:p>
      </dgm:t>
    </dgm:pt>
    <dgm:pt modelId="{40B37287-B632-4FC7-A026-EC9A065858F1}">
      <dgm:prSet phldrT="[Text]"/>
      <dgm:spPr/>
      <dgm:t>
        <a:bodyPr/>
        <a:lstStyle/>
        <a:p>
          <a:r>
            <a:rPr lang="en-US" dirty="0" smtClean="0"/>
            <a:t>Other Challenges</a:t>
          </a:r>
          <a:endParaRPr lang="en-IN" dirty="0"/>
        </a:p>
      </dgm:t>
    </dgm:pt>
    <dgm:pt modelId="{D6F2653A-F5A9-498E-AE46-6B75784AC2D3}" type="parTrans" cxnId="{FF4137EA-F343-4A3C-933A-4F9CD345A1F6}">
      <dgm:prSet/>
      <dgm:spPr/>
      <dgm:t>
        <a:bodyPr/>
        <a:lstStyle/>
        <a:p>
          <a:endParaRPr lang="en-IN"/>
        </a:p>
      </dgm:t>
    </dgm:pt>
    <dgm:pt modelId="{7A2BF837-B80D-4556-BDEB-8953376D18F0}" type="sibTrans" cxnId="{FF4137EA-F343-4A3C-933A-4F9CD345A1F6}">
      <dgm:prSet/>
      <dgm:spPr/>
      <dgm:t>
        <a:bodyPr/>
        <a:lstStyle/>
        <a:p>
          <a:endParaRPr lang="en-IN"/>
        </a:p>
      </dgm:t>
    </dgm:pt>
    <dgm:pt modelId="{81F43A98-C77F-4735-B936-7E2E5C3776D2}">
      <dgm:prSet phldrT="[Text]" custT="1"/>
      <dgm:spPr/>
      <dgm:t>
        <a:bodyPr/>
        <a:lstStyle/>
        <a:p>
          <a:r>
            <a:rPr lang="en-US" sz="1600" dirty="0" smtClean="0"/>
            <a:t> </a:t>
          </a:r>
          <a:r>
            <a:rPr lang="en-US" sz="1800" dirty="0" smtClean="0"/>
            <a:t>Absence of dedicated agency at National level </a:t>
          </a:r>
          <a:endParaRPr lang="en-IN" sz="1800" dirty="0"/>
        </a:p>
      </dgm:t>
    </dgm:pt>
    <dgm:pt modelId="{10A4C0BF-0C56-4698-B1B2-38D84A28F937}" type="parTrans" cxnId="{0212ADD7-5CE1-4681-9C8F-D817CBFA188F}">
      <dgm:prSet/>
      <dgm:spPr/>
      <dgm:t>
        <a:bodyPr/>
        <a:lstStyle/>
        <a:p>
          <a:endParaRPr lang="en-IN"/>
        </a:p>
      </dgm:t>
    </dgm:pt>
    <dgm:pt modelId="{1D5EA4C1-11D7-46CF-AF42-5ABC1E884B30}" type="sibTrans" cxnId="{0212ADD7-5CE1-4681-9C8F-D817CBFA188F}">
      <dgm:prSet/>
      <dgm:spPr/>
      <dgm:t>
        <a:bodyPr/>
        <a:lstStyle/>
        <a:p>
          <a:endParaRPr lang="en-IN"/>
        </a:p>
      </dgm:t>
    </dgm:pt>
    <dgm:pt modelId="{3B49F461-ACE9-46E7-9F78-4F363B64758F}">
      <dgm:prSet phldrT="[Text]" custT="1"/>
      <dgm:spPr/>
      <dgm:t>
        <a:bodyPr/>
        <a:lstStyle/>
        <a:p>
          <a:r>
            <a:rPr lang="en-US" sz="1800" dirty="0" smtClean="0"/>
            <a:t> Lack of awareness about the scheme in various districts </a:t>
          </a:r>
          <a:endParaRPr lang="en-IN" sz="1800" dirty="0"/>
        </a:p>
      </dgm:t>
    </dgm:pt>
    <dgm:pt modelId="{2AD438CC-14E8-4350-8998-4420116FB77A}" type="parTrans" cxnId="{9B71DAF8-34E8-4C0F-A963-4779C2380D15}">
      <dgm:prSet/>
      <dgm:spPr/>
      <dgm:t>
        <a:bodyPr/>
        <a:lstStyle/>
        <a:p>
          <a:endParaRPr lang="en-IN"/>
        </a:p>
      </dgm:t>
    </dgm:pt>
    <dgm:pt modelId="{B40EC82F-AF09-4B91-808B-97623DC32DCA}" type="sibTrans" cxnId="{9B71DAF8-34E8-4C0F-A963-4779C2380D15}">
      <dgm:prSet/>
      <dgm:spPr/>
      <dgm:t>
        <a:bodyPr/>
        <a:lstStyle/>
        <a:p>
          <a:endParaRPr lang="en-IN"/>
        </a:p>
      </dgm:t>
    </dgm:pt>
    <dgm:pt modelId="{AB98F42F-73D1-426C-A9D1-8441FCF038B6}">
      <dgm:prSet phldrT="[Text]" custT="1"/>
      <dgm:spPr/>
      <dgm:t>
        <a:bodyPr/>
        <a:lstStyle/>
        <a:p>
          <a:r>
            <a:rPr lang="en-US" sz="1600" dirty="0" smtClean="0"/>
            <a:t>  Use of old BPL list (2001) – led to low enrolment  </a:t>
          </a:r>
          <a:endParaRPr lang="en-IN" sz="1600" dirty="0"/>
        </a:p>
      </dgm:t>
    </dgm:pt>
    <dgm:pt modelId="{A2C594A7-B4B1-4030-9D2C-FDBAAE54CFD1}" type="parTrans" cxnId="{0BA0EC49-3C66-4C4B-8DE5-A1A7AC654148}">
      <dgm:prSet/>
      <dgm:spPr/>
      <dgm:t>
        <a:bodyPr/>
        <a:lstStyle/>
        <a:p>
          <a:endParaRPr lang="en-IN"/>
        </a:p>
      </dgm:t>
    </dgm:pt>
    <dgm:pt modelId="{F5EF9E7D-0334-495E-9869-66A937161C82}" type="sibTrans" cxnId="{0BA0EC49-3C66-4C4B-8DE5-A1A7AC654148}">
      <dgm:prSet/>
      <dgm:spPr/>
      <dgm:t>
        <a:bodyPr/>
        <a:lstStyle/>
        <a:p>
          <a:endParaRPr lang="en-IN"/>
        </a:p>
      </dgm:t>
    </dgm:pt>
    <dgm:pt modelId="{C061A4A5-F7A8-4D43-96A4-1C6C095EC459}" type="pres">
      <dgm:prSet presAssocID="{7AC135E6-FC47-4117-8708-4C77C5A1A761}" presName="Name0" presStyleCnt="0">
        <dgm:presLayoutVars>
          <dgm:dir/>
          <dgm:animLvl val="lvl"/>
          <dgm:resizeHandles val="exact"/>
        </dgm:presLayoutVars>
      </dgm:prSet>
      <dgm:spPr/>
      <dgm:t>
        <a:bodyPr/>
        <a:lstStyle/>
        <a:p>
          <a:endParaRPr lang="en-IN"/>
        </a:p>
      </dgm:t>
    </dgm:pt>
    <dgm:pt modelId="{59D29F00-DA1A-4A4D-A61F-8E5AFA2CCDF3}" type="pres">
      <dgm:prSet presAssocID="{74EB6ACA-CF77-4FB6-A505-06AC83A89BF3}" presName="linNode" presStyleCnt="0"/>
      <dgm:spPr/>
    </dgm:pt>
    <dgm:pt modelId="{2D43FAD9-EE43-4267-9675-0B7FD233BFAC}" type="pres">
      <dgm:prSet presAssocID="{74EB6ACA-CF77-4FB6-A505-06AC83A89BF3}" presName="parentText" presStyleLbl="node1" presStyleIdx="0" presStyleCnt="3">
        <dgm:presLayoutVars>
          <dgm:chMax val="1"/>
          <dgm:bulletEnabled val="1"/>
        </dgm:presLayoutVars>
      </dgm:prSet>
      <dgm:spPr/>
      <dgm:t>
        <a:bodyPr/>
        <a:lstStyle/>
        <a:p>
          <a:endParaRPr lang="en-IN"/>
        </a:p>
      </dgm:t>
    </dgm:pt>
    <dgm:pt modelId="{995027EF-CA58-4020-843E-D42B8516FCD0}" type="pres">
      <dgm:prSet presAssocID="{74EB6ACA-CF77-4FB6-A505-06AC83A89BF3}" presName="descendantText" presStyleLbl="alignAccFollowNode1" presStyleIdx="0" presStyleCnt="3">
        <dgm:presLayoutVars>
          <dgm:bulletEnabled val="1"/>
        </dgm:presLayoutVars>
      </dgm:prSet>
      <dgm:spPr/>
      <dgm:t>
        <a:bodyPr/>
        <a:lstStyle/>
        <a:p>
          <a:endParaRPr lang="en-IN"/>
        </a:p>
      </dgm:t>
    </dgm:pt>
    <dgm:pt modelId="{7047E58B-58E4-4EEA-8435-DFB163D5143E}" type="pres">
      <dgm:prSet presAssocID="{D42E671D-E6BF-4BF0-B5E9-43704280B6CD}" presName="sp" presStyleCnt="0"/>
      <dgm:spPr/>
    </dgm:pt>
    <dgm:pt modelId="{0CF02BBF-1F43-4B8B-AFC6-03DC2F769204}" type="pres">
      <dgm:prSet presAssocID="{338970D9-E78E-4EE1-A453-AEB0DE9C8E80}" presName="linNode" presStyleCnt="0"/>
      <dgm:spPr/>
    </dgm:pt>
    <dgm:pt modelId="{052248B0-B17E-4BCD-BA00-868481A82210}" type="pres">
      <dgm:prSet presAssocID="{338970D9-E78E-4EE1-A453-AEB0DE9C8E80}" presName="parentText" presStyleLbl="node1" presStyleIdx="1" presStyleCnt="3">
        <dgm:presLayoutVars>
          <dgm:chMax val="1"/>
          <dgm:bulletEnabled val="1"/>
        </dgm:presLayoutVars>
      </dgm:prSet>
      <dgm:spPr/>
      <dgm:t>
        <a:bodyPr/>
        <a:lstStyle/>
        <a:p>
          <a:endParaRPr lang="en-IN"/>
        </a:p>
      </dgm:t>
    </dgm:pt>
    <dgm:pt modelId="{9CB180E2-54B9-461C-963E-E346870C94B3}" type="pres">
      <dgm:prSet presAssocID="{338970D9-E78E-4EE1-A453-AEB0DE9C8E80}" presName="descendantText" presStyleLbl="alignAccFollowNode1" presStyleIdx="1" presStyleCnt="3">
        <dgm:presLayoutVars>
          <dgm:bulletEnabled val="1"/>
        </dgm:presLayoutVars>
      </dgm:prSet>
      <dgm:spPr/>
      <dgm:t>
        <a:bodyPr/>
        <a:lstStyle/>
        <a:p>
          <a:endParaRPr lang="en-IN"/>
        </a:p>
      </dgm:t>
    </dgm:pt>
    <dgm:pt modelId="{8171ACD5-C20E-4772-82EF-005D13071154}" type="pres">
      <dgm:prSet presAssocID="{41015B73-2346-4FD7-8A2C-AB22ACF45C0E}" presName="sp" presStyleCnt="0"/>
      <dgm:spPr/>
    </dgm:pt>
    <dgm:pt modelId="{0C90A150-E523-4726-A6ED-AE9104C802EC}" type="pres">
      <dgm:prSet presAssocID="{40B37287-B632-4FC7-A026-EC9A065858F1}" presName="linNode" presStyleCnt="0"/>
      <dgm:spPr/>
    </dgm:pt>
    <dgm:pt modelId="{D037BF60-1ED4-490C-B202-E9927BD90C57}" type="pres">
      <dgm:prSet presAssocID="{40B37287-B632-4FC7-A026-EC9A065858F1}" presName="parentText" presStyleLbl="node1" presStyleIdx="2" presStyleCnt="3">
        <dgm:presLayoutVars>
          <dgm:chMax val="1"/>
          <dgm:bulletEnabled val="1"/>
        </dgm:presLayoutVars>
      </dgm:prSet>
      <dgm:spPr/>
      <dgm:t>
        <a:bodyPr/>
        <a:lstStyle/>
        <a:p>
          <a:endParaRPr lang="en-IN"/>
        </a:p>
      </dgm:t>
    </dgm:pt>
    <dgm:pt modelId="{EBCC0264-4E6D-43AF-BD78-C5E911A0AF2E}" type="pres">
      <dgm:prSet presAssocID="{40B37287-B632-4FC7-A026-EC9A065858F1}" presName="descendantText" presStyleLbl="alignAccFollowNode1" presStyleIdx="2" presStyleCnt="3">
        <dgm:presLayoutVars>
          <dgm:bulletEnabled val="1"/>
        </dgm:presLayoutVars>
      </dgm:prSet>
      <dgm:spPr/>
      <dgm:t>
        <a:bodyPr/>
        <a:lstStyle/>
        <a:p>
          <a:endParaRPr lang="en-IN"/>
        </a:p>
      </dgm:t>
    </dgm:pt>
  </dgm:ptLst>
  <dgm:cxnLst>
    <dgm:cxn modelId="{4906515B-7184-4009-AFFA-9FD032C402DD}" type="presOf" srcId="{3B49F461-ACE9-46E7-9F78-4F363B64758F}" destId="{EBCC0264-4E6D-43AF-BD78-C5E911A0AF2E}" srcOrd="0" destOrd="1" presId="urn:microsoft.com/office/officeart/2005/8/layout/vList5"/>
    <dgm:cxn modelId="{5596C447-8ADC-44EA-9621-2B8286929FBA}" type="presOf" srcId="{7AC135E6-FC47-4117-8708-4C77C5A1A761}" destId="{C061A4A5-F7A8-4D43-96A4-1C6C095EC459}" srcOrd="0" destOrd="0" presId="urn:microsoft.com/office/officeart/2005/8/layout/vList5"/>
    <dgm:cxn modelId="{7A817F91-0414-48D8-B0F2-0D66B2B3A12A}" srcId="{338970D9-E78E-4EE1-A453-AEB0DE9C8E80}" destId="{DE260E03-F1D2-4406-A0BA-E8BFD96FE212}" srcOrd="1" destOrd="0" parTransId="{DF2105F9-D337-4566-99E0-27FC87DAAF19}" sibTransId="{8DAF4695-4A8F-4644-8676-A3B8F953F5BB}"/>
    <dgm:cxn modelId="{A7BE22C3-497F-4303-96B5-406B53246705}" type="presOf" srcId="{81F43A98-C77F-4735-B936-7E2E5C3776D2}" destId="{EBCC0264-4E6D-43AF-BD78-C5E911A0AF2E}" srcOrd="0" destOrd="0" presId="urn:microsoft.com/office/officeart/2005/8/layout/vList5"/>
    <dgm:cxn modelId="{FF2F07D7-2DED-49B4-9BDD-33954C29AA6A}" type="presOf" srcId="{338970D9-E78E-4EE1-A453-AEB0DE9C8E80}" destId="{052248B0-B17E-4BCD-BA00-868481A82210}" srcOrd="0" destOrd="0" presId="urn:microsoft.com/office/officeart/2005/8/layout/vList5"/>
    <dgm:cxn modelId="{8A9126E3-65A4-460A-BE70-4736027E0564}" srcId="{338970D9-E78E-4EE1-A453-AEB0DE9C8E80}" destId="{A7B56F83-2134-40DB-93DD-E2D7F7ED01DE}" srcOrd="0" destOrd="0" parTransId="{00DEC369-1D50-4397-8FE1-B4C8EA72419F}" sibTransId="{CF0C727F-E55B-488F-A4F6-B3A1AD88329B}"/>
    <dgm:cxn modelId="{B96038C6-F71A-4BF3-8AC3-B4FA3615A241}" type="presOf" srcId="{40B37287-B632-4FC7-A026-EC9A065858F1}" destId="{D037BF60-1ED4-490C-B202-E9927BD90C57}" srcOrd="0" destOrd="0" presId="urn:microsoft.com/office/officeart/2005/8/layout/vList5"/>
    <dgm:cxn modelId="{375D2C3F-5F62-41E1-ADE1-0180DD178442}" srcId="{7AC135E6-FC47-4117-8708-4C77C5A1A761}" destId="{338970D9-E78E-4EE1-A453-AEB0DE9C8E80}" srcOrd="1" destOrd="0" parTransId="{F3AC8B67-F5FE-4D5F-8E66-AC4160272626}" sibTransId="{41015B73-2346-4FD7-8A2C-AB22ACF45C0E}"/>
    <dgm:cxn modelId="{C610283C-2F92-415D-A120-2F684A10EF96}" type="presOf" srcId="{DE260E03-F1D2-4406-A0BA-E8BFD96FE212}" destId="{9CB180E2-54B9-461C-963E-E346870C94B3}" srcOrd="0" destOrd="1" presId="urn:microsoft.com/office/officeart/2005/8/layout/vList5"/>
    <dgm:cxn modelId="{9B71DAF8-34E8-4C0F-A963-4779C2380D15}" srcId="{40B37287-B632-4FC7-A026-EC9A065858F1}" destId="{3B49F461-ACE9-46E7-9F78-4F363B64758F}" srcOrd="1" destOrd="0" parTransId="{2AD438CC-14E8-4350-8998-4420116FB77A}" sibTransId="{B40EC82F-AF09-4B91-808B-97623DC32DCA}"/>
    <dgm:cxn modelId="{E2A95D84-BB5C-4388-890A-207294694E85}" type="presOf" srcId="{F4FAD0AF-AB65-4E97-B391-F7F22DA3E3A6}" destId="{995027EF-CA58-4020-843E-D42B8516FCD0}" srcOrd="0" destOrd="1" presId="urn:microsoft.com/office/officeart/2005/8/layout/vList5"/>
    <dgm:cxn modelId="{49D873D1-1ECA-4EEF-B694-900D95811204}" type="presOf" srcId="{C6561D25-3F16-4D70-AC87-AF9DE7DDA1A9}" destId="{995027EF-CA58-4020-843E-D42B8516FCD0}" srcOrd="0" destOrd="0" presId="urn:microsoft.com/office/officeart/2005/8/layout/vList5"/>
    <dgm:cxn modelId="{9CAD33EC-0C22-4273-9DF6-5139D16DF670}" type="presOf" srcId="{AB98F42F-73D1-426C-A9D1-8441FCF038B6}" destId="{995027EF-CA58-4020-843E-D42B8516FCD0}" srcOrd="0" destOrd="2" presId="urn:microsoft.com/office/officeart/2005/8/layout/vList5"/>
    <dgm:cxn modelId="{0BA0EC49-3C66-4C4B-8DE5-A1A7AC654148}" srcId="{74EB6ACA-CF77-4FB6-A505-06AC83A89BF3}" destId="{AB98F42F-73D1-426C-A9D1-8441FCF038B6}" srcOrd="2" destOrd="0" parTransId="{A2C594A7-B4B1-4030-9D2C-FDBAAE54CFD1}" sibTransId="{F5EF9E7D-0334-495E-9869-66A937161C82}"/>
    <dgm:cxn modelId="{EDEBB851-A3AB-49FA-9742-580F91B41180}" srcId="{7AC135E6-FC47-4117-8708-4C77C5A1A761}" destId="{74EB6ACA-CF77-4FB6-A505-06AC83A89BF3}" srcOrd="0" destOrd="0" parTransId="{9B988BA0-FCA3-40DA-88B7-D453A6AC1E8C}" sibTransId="{D42E671D-E6BF-4BF0-B5E9-43704280B6CD}"/>
    <dgm:cxn modelId="{0212ADD7-5CE1-4681-9C8F-D817CBFA188F}" srcId="{40B37287-B632-4FC7-A026-EC9A065858F1}" destId="{81F43A98-C77F-4735-B936-7E2E5C3776D2}" srcOrd="0" destOrd="0" parTransId="{10A4C0BF-0C56-4698-B1B2-38D84A28F937}" sibTransId="{1D5EA4C1-11D7-46CF-AF42-5ABC1E884B30}"/>
    <dgm:cxn modelId="{0AC59055-F7FE-4710-B3C2-4020235BE1D3}" type="presOf" srcId="{74EB6ACA-CF77-4FB6-A505-06AC83A89BF3}" destId="{2D43FAD9-EE43-4267-9675-0B7FD233BFAC}" srcOrd="0" destOrd="0" presId="urn:microsoft.com/office/officeart/2005/8/layout/vList5"/>
    <dgm:cxn modelId="{366DDCAE-290D-4979-A13F-2E9C6E7839E2}" srcId="{74EB6ACA-CF77-4FB6-A505-06AC83A89BF3}" destId="{C6561D25-3F16-4D70-AC87-AF9DE7DDA1A9}" srcOrd="0" destOrd="0" parTransId="{B45F70F0-B86D-4E62-AEDE-480648735B0C}" sibTransId="{00F1ED13-8574-41EC-80F7-856EAC355768}"/>
    <dgm:cxn modelId="{5EE23E2D-5460-41A4-B6B0-646147A8B208}" srcId="{74EB6ACA-CF77-4FB6-A505-06AC83A89BF3}" destId="{F4FAD0AF-AB65-4E97-B391-F7F22DA3E3A6}" srcOrd="1" destOrd="0" parTransId="{A5956542-E6E4-4383-AF5A-50CBD71CFE64}" sibTransId="{F48CDB1A-933F-4A63-BC79-2769AC16F361}"/>
    <dgm:cxn modelId="{44426A42-3266-4B72-97E9-DACE9D928D85}" type="presOf" srcId="{A7B56F83-2134-40DB-93DD-E2D7F7ED01DE}" destId="{9CB180E2-54B9-461C-963E-E346870C94B3}" srcOrd="0" destOrd="0" presId="urn:microsoft.com/office/officeart/2005/8/layout/vList5"/>
    <dgm:cxn modelId="{FF4137EA-F343-4A3C-933A-4F9CD345A1F6}" srcId="{7AC135E6-FC47-4117-8708-4C77C5A1A761}" destId="{40B37287-B632-4FC7-A026-EC9A065858F1}" srcOrd="2" destOrd="0" parTransId="{D6F2653A-F5A9-498E-AE46-6B75784AC2D3}" sibTransId="{7A2BF837-B80D-4556-BDEB-8953376D18F0}"/>
    <dgm:cxn modelId="{63524DEB-1BBD-454F-9D31-C717F33823E3}" type="presParOf" srcId="{C061A4A5-F7A8-4D43-96A4-1C6C095EC459}" destId="{59D29F00-DA1A-4A4D-A61F-8E5AFA2CCDF3}" srcOrd="0" destOrd="0" presId="urn:microsoft.com/office/officeart/2005/8/layout/vList5"/>
    <dgm:cxn modelId="{4FDD19AC-CE18-4CB1-BD2A-47FD4F48B5F7}" type="presParOf" srcId="{59D29F00-DA1A-4A4D-A61F-8E5AFA2CCDF3}" destId="{2D43FAD9-EE43-4267-9675-0B7FD233BFAC}" srcOrd="0" destOrd="0" presId="urn:microsoft.com/office/officeart/2005/8/layout/vList5"/>
    <dgm:cxn modelId="{766A1E2B-D3B7-4AAA-B70A-20A2C4750015}" type="presParOf" srcId="{59D29F00-DA1A-4A4D-A61F-8E5AFA2CCDF3}" destId="{995027EF-CA58-4020-843E-D42B8516FCD0}" srcOrd="1" destOrd="0" presId="urn:microsoft.com/office/officeart/2005/8/layout/vList5"/>
    <dgm:cxn modelId="{914671FF-A91C-44CB-8E6A-45F2A7DFE8EF}" type="presParOf" srcId="{C061A4A5-F7A8-4D43-96A4-1C6C095EC459}" destId="{7047E58B-58E4-4EEA-8435-DFB163D5143E}" srcOrd="1" destOrd="0" presId="urn:microsoft.com/office/officeart/2005/8/layout/vList5"/>
    <dgm:cxn modelId="{75FCEEF1-8AFC-4339-961B-23923C3DFF27}" type="presParOf" srcId="{C061A4A5-F7A8-4D43-96A4-1C6C095EC459}" destId="{0CF02BBF-1F43-4B8B-AFC6-03DC2F769204}" srcOrd="2" destOrd="0" presId="urn:microsoft.com/office/officeart/2005/8/layout/vList5"/>
    <dgm:cxn modelId="{21D3DA68-768A-4897-826B-60B647C074FA}" type="presParOf" srcId="{0CF02BBF-1F43-4B8B-AFC6-03DC2F769204}" destId="{052248B0-B17E-4BCD-BA00-868481A82210}" srcOrd="0" destOrd="0" presId="urn:microsoft.com/office/officeart/2005/8/layout/vList5"/>
    <dgm:cxn modelId="{D90C008B-A49D-41EC-ABF8-6E38FE7BD305}" type="presParOf" srcId="{0CF02BBF-1F43-4B8B-AFC6-03DC2F769204}" destId="{9CB180E2-54B9-461C-963E-E346870C94B3}" srcOrd="1" destOrd="0" presId="urn:microsoft.com/office/officeart/2005/8/layout/vList5"/>
    <dgm:cxn modelId="{5E8BF251-F10E-4391-AF50-A7A7FE85912A}" type="presParOf" srcId="{C061A4A5-F7A8-4D43-96A4-1C6C095EC459}" destId="{8171ACD5-C20E-4772-82EF-005D13071154}" srcOrd="3" destOrd="0" presId="urn:microsoft.com/office/officeart/2005/8/layout/vList5"/>
    <dgm:cxn modelId="{8BE6535F-2CE3-42C7-93DD-D4371E28824F}" type="presParOf" srcId="{C061A4A5-F7A8-4D43-96A4-1C6C095EC459}" destId="{0C90A150-E523-4726-A6ED-AE9104C802EC}" srcOrd="4" destOrd="0" presId="urn:microsoft.com/office/officeart/2005/8/layout/vList5"/>
    <dgm:cxn modelId="{99F5FEB4-D042-4DD6-8B14-7DCF1E4551C6}" type="presParOf" srcId="{0C90A150-E523-4726-A6ED-AE9104C802EC}" destId="{D037BF60-1ED4-490C-B202-E9927BD90C57}" srcOrd="0" destOrd="0" presId="urn:microsoft.com/office/officeart/2005/8/layout/vList5"/>
    <dgm:cxn modelId="{1E1502C6-A3BA-434C-9E12-8670D7268377}" type="presParOf" srcId="{0C90A150-E523-4726-A6ED-AE9104C802EC}" destId="{EBCC0264-4E6D-43AF-BD78-C5E911A0AF2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F73834-6985-4919-8DDE-5072C819A1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C6F970F7-2260-4999-8BDD-6D92A965C2F0}">
      <dgm:prSet phldrT="[Text]"/>
      <dgm:spPr/>
      <dgm:t>
        <a:bodyPr/>
        <a:lstStyle/>
        <a:p>
          <a:r>
            <a:rPr lang="en-US" dirty="0" smtClean="0"/>
            <a:t>IT Architecture </a:t>
          </a:r>
          <a:endParaRPr lang="en-IN" dirty="0"/>
        </a:p>
      </dgm:t>
    </dgm:pt>
    <dgm:pt modelId="{EE704D75-2BE4-43E1-B9F0-CDC909AF0EE3}" type="parTrans" cxnId="{E88D20DA-2CB1-4538-8F1D-228F6A84F76E}">
      <dgm:prSet/>
      <dgm:spPr/>
      <dgm:t>
        <a:bodyPr/>
        <a:lstStyle/>
        <a:p>
          <a:endParaRPr lang="en-IN"/>
        </a:p>
      </dgm:t>
    </dgm:pt>
    <dgm:pt modelId="{E23A5A4E-7DB1-4B7C-869D-395816239CCA}" type="sibTrans" cxnId="{E88D20DA-2CB1-4538-8F1D-228F6A84F76E}">
      <dgm:prSet/>
      <dgm:spPr/>
      <dgm:t>
        <a:bodyPr/>
        <a:lstStyle/>
        <a:p>
          <a:endParaRPr lang="en-IN"/>
        </a:p>
      </dgm:t>
    </dgm:pt>
    <dgm:pt modelId="{5DB3600A-2951-4C3D-A928-A472B43B6BA5}">
      <dgm:prSet phldrT="[Text]"/>
      <dgm:spPr/>
      <dgm:t>
        <a:bodyPr/>
        <a:lstStyle/>
        <a:p>
          <a:r>
            <a:rPr lang="en-US" dirty="0" err="1" smtClean="0"/>
            <a:t>Centralised</a:t>
          </a:r>
          <a:r>
            <a:rPr lang="en-US" dirty="0" smtClean="0"/>
            <a:t> IT System – Key to Success  </a:t>
          </a:r>
          <a:endParaRPr lang="en-IN" dirty="0"/>
        </a:p>
      </dgm:t>
    </dgm:pt>
    <dgm:pt modelId="{A148EF18-7BDF-47B2-AE94-44F07E1EB65D}" type="parTrans" cxnId="{78DF7F81-F6E1-40EB-9442-0B168F025DC6}">
      <dgm:prSet/>
      <dgm:spPr/>
      <dgm:t>
        <a:bodyPr/>
        <a:lstStyle/>
        <a:p>
          <a:endParaRPr lang="en-IN"/>
        </a:p>
      </dgm:t>
    </dgm:pt>
    <dgm:pt modelId="{FFD075E7-0003-4C28-9C04-8A2D864D996B}" type="sibTrans" cxnId="{78DF7F81-F6E1-40EB-9442-0B168F025DC6}">
      <dgm:prSet/>
      <dgm:spPr/>
      <dgm:t>
        <a:bodyPr/>
        <a:lstStyle/>
        <a:p>
          <a:endParaRPr lang="en-IN"/>
        </a:p>
      </dgm:t>
    </dgm:pt>
    <dgm:pt modelId="{3B98E0EC-D801-47FD-A15D-B54E780DCEB4}">
      <dgm:prSet phldrT="[Text]"/>
      <dgm:spPr/>
      <dgm:t>
        <a:bodyPr/>
        <a:lstStyle/>
        <a:p>
          <a:r>
            <a:rPr lang="en-US" dirty="0" smtClean="0"/>
            <a:t>Smart Card</a:t>
          </a:r>
          <a:endParaRPr lang="en-IN" dirty="0"/>
        </a:p>
      </dgm:t>
    </dgm:pt>
    <dgm:pt modelId="{1BB03C0D-EB47-460F-8AA7-3D6CA49AE5D9}" type="parTrans" cxnId="{A2245664-3B2F-4A73-B20C-47A41D7065EB}">
      <dgm:prSet/>
      <dgm:spPr/>
      <dgm:t>
        <a:bodyPr/>
        <a:lstStyle/>
        <a:p>
          <a:endParaRPr lang="en-IN"/>
        </a:p>
      </dgm:t>
    </dgm:pt>
    <dgm:pt modelId="{759FCAE2-E1F8-43C1-977D-8A520152C15B}" type="sibTrans" cxnId="{A2245664-3B2F-4A73-B20C-47A41D7065EB}">
      <dgm:prSet/>
      <dgm:spPr/>
      <dgm:t>
        <a:bodyPr/>
        <a:lstStyle/>
        <a:p>
          <a:endParaRPr lang="en-IN"/>
        </a:p>
      </dgm:t>
    </dgm:pt>
    <dgm:pt modelId="{A45E0228-CAA4-4A6F-8036-5DA3BF874587}">
      <dgm:prSet phldrT="[Text]"/>
      <dgm:spPr/>
      <dgm:t>
        <a:bodyPr/>
        <a:lstStyle/>
        <a:p>
          <a:r>
            <a:rPr lang="en-US" dirty="0" smtClean="0"/>
            <a:t> Fool proof authentication in an offline environment </a:t>
          </a:r>
          <a:endParaRPr lang="en-IN" dirty="0"/>
        </a:p>
      </dgm:t>
    </dgm:pt>
    <dgm:pt modelId="{69309960-A163-4F9A-9945-0068AA3F075F}" type="parTrans" cxnId="{F26BEE06-8376-4671-87D8-378937AC4C6A}">
      <dgm:prSet/>
      <dgm:spPr/>
      <dgm:t>
        <a:bodyPr/>
        <a:lstStyle/>
        <a:p>
          <a:endParaRPr lang="en-IN"/>
        </a:p>
      </dgm:t>
    </dgm:pt>
    <dgm:pt modelId="{A5494272-6845-43B1-AFEC-722CF449A0B0}" type="sibTrans" cxnId="{F26BEE06-8376-4671-87D8-378937AC4C6A}">
      <dgm:prSet/>
      <dgm:spPr/>
      <dgm:t>
        <a:bodyPr/>
        <a:lstStyle/>
        <a:p>
          <a:endParaRPr lang="en-IN"/>
        </a:p>
      </dgm:t>
    </dgm:pt>
    <dgm:pt modelId="{5E7E4DC0-00CC-4DB9-9E25-4A75D092140F}">
      <dgm:prSet phldrT="[Text]"/>
      <dgm:spPr/>
      <dgm:t>
        <a:bodyPr/>
        <a:lstStyle/>
        <a:p>
          <a:r>
            <a:rPr lang="en-US" dirty="0" err="1" smtClean="0"/>
            <a:t>Standardisation</a:t>
          </a:r>
          <a:r>
            <a:rPr lang="en-US" dirty="0" smtClean="0"/>
            <a:t> of Processes  and documents across all states  </a:t>
          </a:r>
          <a:endParaRPr lang="en-IN" dirty="0"/>
        </a:p>
      </dgm:t>
    </dgm:pt>
    <dgm:pt modelId="{D4A5060C-0612-45DC-9E41-B116F8AA6819}" type="parTrans" cxnId="{6B36A432-434F-4D84-B2F8-045F80C74D37}">
      <dgm:prSet/>
      <dgm:spPr/>
      <dgm:t>
        <a:bodyPr/>
        <a:lstStyle/>
        <a:p>
          <a:endParaRPr lang="en-IN"/>
        </a:p>
      </dgm:t>
    </dgm:pt>
    <dgm:pt modelId="{47F31653-CF81-4D01-B510-A2011A9B864F}" type="sibTrans" cxnId="{6B36A432-434F-4D84-B2F8-045F80C74D37}">
      <dgm:prSet/>
      <dgm:spPr/>
      <dgm:t>
        <a:bodyPr/>
        <a:lstStyle/>
        <a:p>
          <a:endParaRPr lang="en-IN"/>
        </a:p>
      </dgm:t>
    </dgm:pt>
    <dgm:pt modelId="{FAB81637-50E6-4654-A6FA-1BF9B851B074}">
      <dgm:prSet phldrT="[Text]"/>
      <dgm:spPr/>
      <dgm:t>
        <a:bodyPr/>
        <a:lstStyle/>
        <a:p>
          <a:r>
            <a:rPr lang="en-US" dirty="0" smtClean="0"/>
            <a:t>Portability of schemes across states </a:t>
          </a:r>
          <a:endParaRPr lang="en-IN" dirty="0"/>
        </a:p>
      </dgm:t>
    </dgm:pt>
    <dgm:pt modelId="{43632B60-78C9-4979-B859-85CB7FF654A9}" type="parTrans" cxnId="{8B70CFB6-46DA-4EA0-85DE-9646C06D41FF}">
      <dgm:prSet/>
      <dgm:spPr/>
      <dgm:t>
        <a:bodyPr/>
        <a:lstStyle/>
        <a:p>
          <a:endParaRPr lang="en-IN"/>
        </a:p>
      </dgm:t>
    </dgm:pt>
    <dgm:pt modelId="{0F9F31EB-46C8-4C93-8116-EA52CDB1ED70}" type="sibTrans" cxnId="{8B70CFB6-46DA-4EA0-85DE-9646C06D41FF}">
      <dgm:prSet/>
      <dgm:spPr/>
      <dgm:t>
        <a:bodyPr/>
        <a:lstStyle/>
        <a:p>
          <a:endParaRPr lang="en-IN"/>
        </a:p>
      </dgm:t>
    </dgm:pt>
    <dgm:pt modelId="{779D1DBE-8C74-4B93-B97F-CF3644C2F0E0}">
      <dgm:prSet phldrT="[Text]"/>
      <dgm:spPr/>
      <dgm:t>
        <a:bodyPr/>
        <a:lstStyle/>
        <a:p>
          <a:r>
            <a:rPr lang="en-US" dirty="0" smtClean="0"/>
            <a:t>Other Learning</a:t>
          </a:r>
          <a:endParaRPr lang="en-IN" dirty="0"/>
        </a:p>
      </dgm:t>
    </dgm:pt>
    <dgm:pt modelId="{81520A83-25DB-4B57-8378-E3D5F19A9065}" type="parTrans" cxnId="{9027C169-F522-4387-9337-409B009AEF43}">
      <dgm:prSet/>
      <dgm:spPr/>
      <dgm:t>
        <a:bodyPr/>
        <a:lstStyle/>
        <a:p>
          <a:endParaRPr lang="en-IN"/>
        </a:p>
      </dgm:t>
    </dgm:pt>
    <dgm:pt modelId="{657EDCA4-3BF4-4E61-BE95-3C4BAE120CEF}" type="sibTrans" cxnId="{9027C169-F522-4387-9337-409B009AEF43}">
      <dgm:prSet/>
      <dgm:spPr/>
      <dgm:t>
        <a:bodyPr/>
        <a:lstStyle/>
        <a:p>
          <a:endParaRPr lang="en-IN"/>
        </a:p>
      </dgm:t>
    </dgm:pt>
    <dgm:pt modelId="{1CB9A107-6435-4517-8CEA-A254FD145163}">
      <dgm:prSet phldrT="[Text]"/>
      <dgm:spPr/>
      <dgm:t>
        <a:bodyPr/>
        <a:lstStyle/>
        <a:p>
          <a:r>
            <a:rPr lang="en-US" dirty="0" smtClean="0"/>
            <a:t>Evaluation studies found that hospitalization rate for RSBY beneficiaries were higher and OOP were lower than non RSBY Beneficiaries </a:t>
          </a:r>
          <a:endParaRPr lang="en-IN" dirty="0"/>
        </a:p>
      </dgm:t>
    </dgm:pt>
    <dgm:pt modelId="{ED4FDA96-7333-4972-90EB-4DB5814E14CC}" type="parTrans" cxnId="{8172C4C6-C0DC-4F7A-B44A-A5170BEEC6C3}">
      <dgm:prSet/>
      <dgm:spPr/>
      <dgm:t>
        <a:bodyPr/>
        <a:lstStyle/>
        <a:p>
          <a:endParaRPr lang="en-IN"/>
        </a:p>
      </dgm:t>
    </dgm:pt>
    <dgm:pt modelId="{05ED6E4A-E626-46D1-B282-B76E30AB4BE6}" type="sibTrans" cxnId="{8172C4C6-C0DC-4F7A-B44A-A5170BEEC6C3}">
      <dgm:prSet/>
      <dgm:spPr/>
      <dgm:t>
        <a:bodyPr/>
        <a:lstStyle/>
        <a:p>
          <a:endParaRPr lang="en-IN"/>
        </a:p>
      </dgm:t>
    </dgm:pt>
    <dgm:pt modelId="{759A4774-97B6-4B3B-B716-9BB765EBFCF1}">
      <dgm:prSet phldrT="[Text]"/>
      <dgm:spPr/>
      <dgm:t>
        <a:bodyPr/>
        <a:lstStyle/>
        <a:p>
          <a:r>
            <a:rPr lang="en-US" dirty="0" smtClean="0"/>
            <a:t> Best mode for awareness was found to be inter personal communication and use of health workers like ASHA and ANMs</a:t>
          </a:r>
          <a:endParaRPr lang="en-IN" dirty="0"/>
        </a:p>
      </dgm:t>
    </dgm:pt>
    <dgm:pt modelId="{F8F3918B-EF79-4FC0-99C7-9B0073804E85}" type="parTrans" cxnId="{BAC1D1B2-EADC-489A-999D-14FCAC82D257}">
      <dgm:prSet/>
      <dgm:spPr/>
      <dgm:t>
        <a:bodyPr/>
        <a:lstStyle/>
        <a:p>
          <a:endParaRPr lang="en-IN"/>
        </a:p>
      </dgm:t>
    </dgm:pt>
    <dgm:pt modelId="{E71231B9-B808-433D-BE97-7FEB5B1BE8F4}" type="sibTrans" cxnId="{BAC1D1B2-EADC-489A-999D-14FCAC82D257}">
      <dgm:prSet/>
      <dgm:spPr/>
      <dgm:t>
        <a:bodyPr/>
        <a:lstStyle/>
        <a:p>
          <a:endParaRPr lang="en-IN"/>
        </a:p>
      </dgm:t>
    </dgm:pt>
    <dgm:pt modelId="{287D7868-D1D9-4671-AA50-1F9AA6B449D1}" type="pres">
      <dgm:prSet presAssocID="{06F73834-6985-4919-8DDE-5072C819A154}" presName="linear" presStyleCnt="0">
        <dgm:presLayoutVars>
          <dgm:animLvl val="lvl"/>
          <dgm:resizeHandles val="exact"/>
        </dgm:presLayoutVars>
      </dgm:prSet>
      <dgm:spPr/>
      <dgm:t>
        <a:bodyPr/>
        <a:lstStyle/>
        <a:p>
          <a:endParaRPr lang="en-IN"/>
        </a:p>
      </dgm:t>
    </dgm:pt>
    <dgm:pt modelId="{C5BA34C7-2E4A-4D30-9096-EACE728DF0CF}" type="pres">
      <dgm:prSet presAssocID="{C6F970F7-2260-4999-8BDD-6D92A965C2F0}" presName="parentText" presStyleLbl="node1" presStyleIdx="0" presStyleCnt="3">
        <dgm:presLayoutVars>
          <dgm:chMax val="0"/>
          <dgm:bulletEnabled val="1"/>
        </dgm:presLayoutVars>
      </dgm:prSet>
      <dgm:spPr/>
      <dgm:t>
        <a:bodyPr/>
        <a:lstStyle/>
        <a:p>
          <a:endParaRPr lang="en-IN"/>
        </a:p>
      </dgm:t>
    </dgm:pt>
    <dgm:pt modelId="{194BB3D6-3829-4FCB-A0FC-6BAD8CDC5BD7}" type="pres">
      <dgm:prSet presAssocID="{C6F970F7-2260-4999-8BDD-6D92A965C2F0}" presName="childText" presStyleLbl="revTx" presStyleIdx="0" presStyleCnt="3">
        <dgm:presLayoutVars>
          <dgm:bulletEnabled val="1"/>
        </dgm:presLayoutVars>
      </dgm:prSet>
      <dgm:spPr/>
      <dgm:t>
        <a:bodyPr/>
        <a:lstStyle/>
        <a:p>
          <a:endParaRPr lang="en-IN"/>
        </a:p>
      </dgm:t>
    </dgm:pt>
    <dgm:pt modelId="{AA0B18C2-6DD1-46CD-A059-5D27E1395890}" type="pres">
      <dgm:prSet presAssocID="{3B98E0EC-D801-47FD-A15D-B54E780DCEB4}" presName="parentText" presStyleLbl="node1" presStyleIdx="1" presStyleCnt="3">
        <dgm:presLayoutVars>
          <dgm:chMax val="0"/>
          <dgm:bulletEnabled val="1"/>
        </dgm:presLayoutVars>
      </dgm:prSet>
      <dgm:spPr/>
      <dgm:t>
        <a:bodyPr/>
        <a:lstStyle/>
        <a:p>
          <a:endParaRPr lang="en-IN"/>
        </a:p>
      </dgm:t>
    </dgm:pt>
    <dgm:pt modelId="{3718C928-85F3-470B-8DCA-7AD3EB164990}" type="pres">
      <dgm:prSet presAssocID="{3B98E0EC-D801-47FD-A15D-B54E780DCEB4}" presName="childText" presStyleLbl="revTx" presStyleIdx="1" presStyleCnt="3">
        <dgm:presLayoutVars>
          <dgm:bulletEnabled val="1"/>
        </dgm:presLayoutVars>
      </dgm:prSet>
      <dgm:spPr/>
      <dgm:t>
        <a:bodyPr/>
        <a:lstStyle/>
        <a:p>
          <a:endParaRPr lang="en-IN"/>
        </a:p>
      </dgm:t>
    </dgm:pt>
    <dgm:pt modelId="{01D83BA9-AA81-44DB-AA91-7ABB7E042A51}" type="pres">
      <dgm:prSet presAssocID="{779D1DBE-8C74-4B93-B97F-CF3644C2F0E0}" presName="parentText" presStyleLbl="node1" presStyleIdx="2" presStyleCnt="3">
        <dgm:presLayoutVars>
          <dgm:chMax val="0"/>
          <dgm:bulletEnabled val="1"/>
        </dgm:presLayoutVars>
      </dgm:prSet>
      <dgm:spPr/>
      <dgm:t>
        <a:bodyPr/>
        <a:lstStyle/>
        <a:p>
          <a:endParaRPr lang="en-IN"/>
        </a:p>
      </dgm:t>
    </dgm:pt>
    <dgm:pt modelId="{A1843264-61B3-4748-99F1-921BE3BC4472}" type="pres">
      <dgm:prSet presAssocID="{779D1DBE-8C74-4B93-B97F-CF3644C2F0E0}" presName="childText" presStyleLbl="revTx" presStyleIdx="2" presStyleCnt="3">
        <dgm:presLayoutVars>
          <dgm:bulletEnabled val="1"/>
        </dgm:presLayoutVars>
      </dgm:prSet>
      <dgm:spPr/>
      <dgm:t>
        <a:bodyPr/>
        <a:lstStyle/>
        <a:p>
          <a:endParaRPr lang="en-IN"/>
        </a:p>
      </dgm:t>
    </dgm:pt>
  </dgm:ptLst>
  <dgm:cxnLst>
    <dgm:cxn modelId="{A2245664-3B2F-4A73-B20C-47A41D7065EB}" srcId="{06F73834-6985-4919-8DDE-5072C819A154}" destId="{3B98E0EC-D801-47FD-A15D-B54E780DCEB4}" srcOrd="1" destOrd="0" parTransId="{1BB03C0D-EB47-460F-8AA7-3D6CA49AE5D9}" sibTransId="{759FCAE2-E1F8-43C1-977D-8A520152C15B}"/>
    <dgm:cxn modelId="{30BC985E-00D5-4B45-8BB5-F2E6680ECAC8}" type="presOf" srcId="{5DB3600A-2951-4C3D-A928-A472B43B6BA5}" destId="{194BB3D6-3829-4FCB-A0FC-6BAD8CDC5BD7}" srcOrd="0" destOrd="0" presId="urn:microsoft.com/office/officeart/2005/8/layout/vList2"/>
    <dgm:cxn modelId="{E88D20DA-2CB1-4538-8F1D-228F6A84F76E}" srcId="{06F73834-6985-4919-8DDE-5072C819A154}" destId="{C6F970F7-2260-4999-8BDD-6D92A965C2F0}" srcOrd="0" destOrd="0" parTransId="{EE704D75-2BE4-43E1-B9F0-CDC909AF0EE3}" sibTransId="{E23A5A4E-7DB1-4B7C-869D-395816239CCA}"/>
    <dgm:cxn modelId="{78DF7F81-F6E1-40EB-9442-0B168F025DC6}" srcId="{C6F970F7-2260-4999-8BDD-6D92A965C2F0}" destId="{5DB3600A-2951-4C3D-A928-A472B43B6BA5}" srcOrd="0" destOrd="0" parTransId="{A148EF18-7BDF-47B2-AE94-44F07E1EB65D}" sibTransId="{FFD075E7-0003-4C28-9C04-8A2D864D996B}"/>
    <dgm:cxn modelId="{7EFC5D2E-259C-45AF-A455-3AFF16C95254}" type="presOf" srcId="{06F73834-6985-4919-8DDE-5072C819A154}" destId="{287D7868-D1D9-4671-AA50-1F9AA6B449D1}" srcOrd="0" destOrd="0" presId="urn:microsoft.com/office/officeart/2005/8/layout/vList2"/>
    <dgm:cxn modelId="{AE7BC84C-EE21-4ED0-BD3C-48F75F434905}" type="presOf" srcId="{A45E0228-CAA4-4A6F-8036-5DA3BF874587}" destId="{3718C928-85F3-470B-8DCA-7AD3EB164990}" srcOrd="0" destOrd="0" presId="urn:microsoft.com/office/officeart/2005/8/layout/vList2"/>
    <dgm:cxn modelId="{9027C169-F522-4387-9337-409B009AEF43}" srcId="{06F73834-6985-4919-8DDE-5072C819A154}" destId="{779D1DBE-8C74-4B93-B97F-CF3644C2F0E0}" srcOrd="2" destOrd="0" parTransId="{81520A83-25DB-4B57-8378-E3D5F19A9065}" sibTransId="{657EDCA4-3BF4-4E61-BE95-3C4BAE120CEF}"/>
    <dgm:cxn modelId="{4E08C470-BE05-4A62-B58D-B4852F74CFB6}" type="presOf" srcId="{FAB81637-50E6-4654-A6FA-1BF9B851B074}" destId="{194BB3D6-3829-4FCB-A0FC-6BAD8CDC5BD7}" srcOrd="0" destOrd="2" presId="urn:microsoft.com/office/officeart/2005/8/layout/vList2"/>
    <dgm:cxn modelId="{E7B9D503-F066-44DB-AB88-F96A8EB0EBC7}" type="presOf" srcId="{3B98E0EC-D801-47FD-A15D-B54E780DCEB4}" destId="{AA0B18C2-6DD1-46CD-A059-5D27E1395890}" srcOrd="0" destOrd="0" presId="urn:microsoft.com/office/officeart/2005/8/layout/vList2"/>
    <dgm:cxn modelId="{7AFD26A8-EF2E-4609-B51D-BF60FD36F828}" type="presOf" srcId="{C6F970F7-2260-4999-8BDD-6D92A965C2F0}" destId="{C5BA34C7-2E4A-4D30-9096-EACE728DF0CF}" srcOrd="0" destOrd="0" presId="urn:microsoft.com/office/officeart/2005/8/layout/vList2"/>
    <dgm:cxn modelId="{8172C4C6-C0DC-4F7A-B44A-A5170BEEC6C3}" srcId="{779D1DBE-8C74-4B93-B97F-CF3644C2F0E0}" destId="{1CB9A107-6435-4517-8CEA-A254FD145163}" srcOrd="0" destOrd="0" parTransId="{ED4FDA96-7333-4972-90EB-4DB5814E14CC}" sibTransId="{05ED6E4A-E626-46D1-B282-B76E30AB4BE6}"/>
    <dgm:cxn modelId="{BAC1D1B2-EADC-489A-999D-14FCAC82D257}" srcId="{779D1DBE-8C74-4B93-B97F-CF3644C2F0E0}" destId="{759A4774-97B6-4B3B-B716-9BB765EBFCF1}" srcOrd="1" destOrd="0" parTransId="{F8F3918B-EF79-4FC0-99C7-9B0073804E85}" sibTransId="{E71231B9-B808-433D-BE97-7FEB5B1BE8F4}"/>
    <dgm:cxn modelId="{8B70CFB6-46DA-4EA0-85DE-9646C06D41FF}" srcId="{C6F970F7-2260-4999-8BDD-6D92A965C2F0}" destId="{FAB81637-50E6-4654-A6FA-1BF9B851B074}" srcOrd="2" destOrd="0" parTransId="{43632B60-78C9-4979-B859-85CB7FF654A9}" sibTransId="{0F9F31EB-46C8-4C93-8116-EA52CDB1ED70}"/>
    <dgm:cxn modelId="{F26BEE06-8376-4671-87D8-378937AC4C6A}" srcId="{3B98E0EC-D801-47FD-A15D-B54E780DCEB4}" destId="{A45E0228-CAA4-4A6F-8036-5DA3BF874587}" srcOrd="0" destOrd="0" parTransId="{69309960-A163-4F9A-9945-0068AA3F075F}" sibTransId="{A5494272-6845-43B1-AFEC-722CF449A0B0}"/>
    <dgm:cxn modelId="{EA8F4B4A-3E59-42CE-8283-782CC2D24CBE}" type="presOf" srcId="{5E7E4DC0-00CC-4DB9-9E25-4A75D092140F}" destId="{194BB3D6-3829-4FCB-A0FC-6BAD8CDC5BD7}" srcOrd="0" destOrd="1" presId="urn:microsoft.com/office/officeart/2005/8/layout/vList2"/>
    <dgm:cxn modelId="{A5E9C239-2F3D-4BEB-A11B-FF02F74FBA4B}" type="presOf" srcId="{779D1DBE-8C74-4B93-B97F-CF3644C2F0E0}" destId="{01D83BA9-AA81-44DB-AA91-7ABB7E042A51}" srcOrd="0" destOrd="0" presId="urn:microsoft.com/office/officeart/2005/8/layout/vList2"/>
    <dgm:cxn modelId="{30F75EE9-755D-4C3A-B1BC-55CED7C66070}" type="presOf" srcId="{759A4774-97B6-4B3B-B716-9BB765EBFCF1}" destId="{A1843264-61B3-4748-99F1-921BE3BC4472}" srcOrd="0" destOrd="1" presId="urn:microsoft.com/office/officeart/2005/8/layout/vList2"/>
    <dgm:cxn modelId="{92700730-77B5-49D1-80F8-7950C211461D}" type="presOf" srcId="{1CB9A107-6435-4517-8CEA-A254FD145163}" destId="{A1843264-61B3-4748-99F1-921BE3BC4472}" srcOrd="0" destOrd="0" presId="urn:microsoft.com/office/officeart/2005/8/layout/vList2"/>
    <dgm:cxn modelId="{6B36A432-434F-4D84-B2F8-045F80C74D37}" srcId="{C6F970F7-2260-4999-8BDD-6D92A965C2F0}" destId="{5E7E4DC0-00CC-4DB9-9E25-4A75D092140F}" srcOrd="1" destOrd="0" parTransId="{D4A5060C-0612-45DC-9E41-B116F8AA6819}" sibTransId="{47F31653-CF81-4D01-B510-A2011A9B864F}"/>
    <dgm:cxn modelId="{4B71A8AC-7218-42D1-8386-7D06C5465A3D}" type="presParOf" srcId="{287D7868-D1D9-4671-AA50-1F9AA6B449D1}" destId="{C5BA34C7-2E4A-4D30-9096-EACE728DF0CF}" srcOrd="0" destOrd="0" presId="urn:microsoft.com/office/officeart/2005/8/layout/vList2"/>
    <dgm:cxn modelId="{C0E8776B-7946-4AE4-9A6F-0D84AED9801D}" type="presParOf" srcId="{287D7868-D1D9-4671-AA50-1F9AA6B449D1}" destId="{194BB3D6-3829-4FCB-A0FC-6BAD8CDC5BD7}" srcOrd="1" destOrd="0" presId="urn:microsoft.com/office/officeart/2005/8/layout/vList2"/>
    <dgm:cxn modelId="{3E9F101D-F69D-47A3-81EC-AE50EA134505}" type="presParOf" srcId="{287D7868-D1D9-4671-AA50-1F9AA6B449D1}" destId="{AA0B18C2-6DD1-46CD-A059-5D27E1395890}" srcOrd="2" destOrd="0" presId="urn:microsoft.com/office/officeart/2005/8/layout/vList2"/>
    <dgm:cxn modelId="{C14892DE-EEBA-4375-A5E0-5494F5A49EF2}" type="presParOf" srcId="{287D7868-D1D9-4671-AA50-1F9AA6B449D1}" destId="{3718C928-85F3-470B-8DCA-7AD3EB164990}" srcOrd="3" destOrd="0" presId="urn:microsoft.com/office/officeart/2005/8/layout/vList2"/>
    <dgm:cxn modelId="{AC0A6068-197F-4D31-8824-7A5574F464C5}" type="presParOf" srcId="{287D7868-D1D9-4671-AA50-1F9AA6B449D1}" destId="{01D83BA9-AA81-44DB-AA91-7ABB7E042A51}" srcOrd="4" destOrd="0" presId="urn:microsoft.com/office/officeart/2005/8/layout/vList2"/>
    <dgm:cxn modelId="{FBC08000-B355-4D30-B7FB-2E36DD1423AC}" type="presParOf" srcId="{287D7868-D1D9-4671-AA50-1F9AA6B449D1}" destId="{A1843264-61B3-4748-99F1-921BE3BC4472}"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C979CB-9F0D-4039-9909-71DD5871C67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D9B4CBAD-43FB-404E-A99E-992C47515F36}">
      <dgm:prSet phldrT="[Text]"/>
      <dgm:spPr/>
      <dgm:t>
        <a:bodyPr/>
        <a:lstStyle/>
        <a:p>
          <a:r>
            <a:rPr lang="en-US" b="1" dirty="0" smtClean="0"/>
            <a:t>Target Population</a:t>
          </a:r>
          <a:endParaRPr lang="en-IN" b="1" dirty="0"/>
        </a:p>
      </dgm:t>
    </dgm:pt>
    <dgm:pt modelId="{7AA89A50-2EC5-42F0-9F58-93F64888AAB7}" type="parTrans" cxnId="{FB5403DC-582E-4DD4-8CE4-1ADBACD1A7D2}">
      <dgm:prSet/>
      <dgm:spPr/>
      <dgm:t>
        <a:bodyPr/>
        <a:lstStyle/>
        <a:p>
          <a:endParaRPr lang="en-IN"/>
        </a:p>
      </dgm:t>
    </dgm:pt>
    <dgm:pt modelId="{3E9F70DB-C966-4D03-A74B-5EFB0CB32ECD}" type="sibTrans" cxnId="{FB5403DC-582E-4DD4-8CE4-1ADBACD1A7D2}">
      <dgm:prSet/>
      <dgm:spPr/>
      <dgm:t>
        <a:bodyPr/>
        <a:lstStyle/>
        <a:p>
          <a:endParaRPr lang="en-IN"/>
        </a:p>
      </dgm:t>
    </dgm:pt>
    <dgm:pt modelId="{967BEE9F-84D1-40B0-A5EA-60FD98F47584}">
      <dgm:prSet phldrT="[Text]" custT="1"/>
      <dgm:spPr/>
      <dgm:t>
        <a:bodyPr/>
        <a:lstStyle/>
        <a:p>
          <a:r>
            <a:rPr lang="en-US" sz="1600" dirty="0" smtClean="0"/>
            <a:t> About </a:t>
          </a:r>
          <a:r>
            <a:rPr lang="en-US" sz="1600" b="1" dirty="0" smtClean="0"/>
            <a:t>8 </a:t>
          </a:r>
          <a:r>
            <a:rPr lang="en-US" sz="1600" b="1" dirty="0" err="1" smtClean="0"/>
            <a:t>crore</a:t>
          </a:r>
          <a:r>
            <a:rPr lang="en-US" sz="1600" b="1" dirty="0" smtClean="0"/>
            <a:t> </a:t>
          </a:r>
          <a:r>
            <a:rPr lang="en-US" sz="1600" dirty="0" smtClean="0"/>
            <a:t>poor and economically weak families  </a:t>
          </a:r>
          <a:endParaRPr lang="en-IN" sz="1600" dirty="0"/>
        </a:p>
      </dgm:t>
    </dgm:pt>
    <dgm:pt modelId="{6063D195-771D-4CEF-9B53-83A3C19809F7}" type="parTrans" cxnId="{4225483A-81E2-4D3A-98E1-875DE48A0B91}">
      <dgm:prSet/>
      <dgm:spPr/>
      <dgm:t>
        <a:bodyPr/>
        <a:lstStyle/>
        <a:p>
          <a:endParaRPr lang="en-IN"/>
        </a:p>
      </dgm:t>
    </dgm:pt>
    <dgm:pt modelId="{9F00A13A-BF39-42DC-81AE-AE8484D626CA}" type="sibTrans" cxnId="{4225483A-81E2-4D3A-98E1-875DE48A0B91}">
      <dgm:prSet/>
      <dgm:spPr/>
      <dgm:t>
        <a:bodyPr/>
        <a:lstStyle/>
        <a:p>
          <a:endParaRPr lang="en-IN"/>
        </a:p>
      </dgm:t>
    </dgm:pt>
    <dgm:pt modelId="{EA1AB9DF-46BA-4B6C-9936-BD67D028F08E}">
      <dgm:prSet phldrT="[Text]" custT="1"/>
      <dgm:spPr/>
      <dgm:t>
        <a:bodyPr/>
        <a:lstStyle/>
        <a:p>
          <a:r>
            <a:rPr lang="en-US" sz="1600" dirty="0" smtClean="0"/>
            <a:t> Beneficiary identification based on  deprivation and occupational criterion of  </a:t>
          </a:r>
          <a:r>
            <a:rPr lang="en-US" sz="1600" dirty="0" err="1" smtClean="0"/>
            <a:t>Aadhaar</a:t>
          </a:r>
          <a:r>
            <a:rPr lang="en-US" sz="1600" dirty="0" smtClean="0"/>
            <a:t> seeded SECC database</a:t>
          </a:r>
          <a:endParaRPr lang="en-IN" sz="1600" dirty="0"/>
        </a:p>
      </dgm:t>
    </dgm:pt>
    <dgm:pt modelId="{D2FDD118-E662-44CD-BB48-6C2C0C7509F4}" type="parTrans" cxnId="{30F3D30C-A46B-478C-944C-653306D0437B}">
      <dgm:prSet/>
      <dgm:spPr/>
      <dgm:t>
        <a:bodyPr/>
        <a:lstStyle/>
        <a:p>
          <a:endParaRPr lang="en-IN"/>
        </a:p>
      </dgm:t>
    </dgm:pt>
    <dgm:pt modelId="{9F9F5743-0003-4EA5-A2B1-C85E214CDF78}" type="sibTrans" cxnId="{30F3D30C-A46B-478C-944C-653306D0437B}">
      <dgm:prSet/>
      <dgm:spPr/>
      <dgm:t>
        <a:bodyPr/>
        <a:lstStyle/>
        <a:p>
          <a:endParaRPr lang="en-IN"/>
        </a:p>
      </dgm:t>
    </dgm:pt>
    <dgm:pt modelId="{33B84ED2-D406-42CE-AEF3-470007FDD6C5}">
      <dgm:prSet phldrT="[Text]"/>
      <dgm:spPr/>
      <dgm:t>
        <a:bodyPr/>
        <a:lstStyle/>
        <a:p>
          <a:r>
            <a:rPr lang="en-US" b="1" dirty="0" smtClean="0"/>
            <a:t>Benefit Package</a:t>
          </a:r>
          <a:endParaRPr lang="en-IN" b="1" dirty="0"/>
        </a:p>
      </dgm:t>
    </dgm:pt>
    <dgm:pt modelId="{2251B0FE-2850-436B-B910-BD8D0DE063B3}" type="parTrans" cxnId="{34333146-03D1-4CD4-9820-BC8C6208264C}">
      <dgm:prSet/>
      <dgm:spPr/>
      <dgm:t>
        <a:bodyPr/>
        <a:lstStyle/>
        <a:p>
          <a:endParaRPr lang="en-IN"/>
        </a:p>
      </dgm:t>
    </dgm:pt>
    <dgm:pt modelId="{8C21EFDC-4252-4434-8497-6AD9DAF7A604}" type="sibTrans" cxnId="{34333146-03D1-4CD4-9820-BC8C6208264C}">
      <dgm:prSet/>
      <dgm:spPr/>
      <dgm:t>
        <a:bodyPr/>
        <a:lstStyle/>
        <a:p>
          <a:endParaRPr lang="en-IN"/>
        </a:p>
      </dgm:t>
    </dgm:pt>
    <dgm:pt modelId="{8B567C6A-0A49-4E61-8418-7B84514D8D82}">
      <dgm:prSet phldrT="[Text]" custT="1"/>
      <dgm:spPr/>
      <dgm:t>
        <a:bodyPr/>
        <a:lstStyle/>
        <a:p>
          <a:r>
            <a:rPr lang="en-US" sz="1600" dirty="0" smtClean="0"/>
            <a:t> A higher insurance coverage of Rs. </a:t>
          </a:r>
          <a:r>
            <a:rPr lang="en-US" sz="1600" b="1" dirty="0" smtClean="0"/>
            <a:t>1 </a:t>
          </a:r>
          <a:r>
            <a:rPr lang="en-US" sz="1600" b="1" dirty="0" err="1" smtClean="0"/>
            <a:t>lakh</a:t>
          </a:r>
          <a:r>
            <a:rPr lang="en-US" sz="1600" b="1" dirty="0" smtClean="0"/>
            <a:t> per family </a:t>
          </a:r>
          <a:r>
            <a:rPr lang="en-US" sz="1600" dirty="0" smtClean="0"/>
            <a:t>per year for Secondary and Tertiary care procedures  </a:t>
          </a:r>
          <a:endParaRPr lang="en-IN" sz="1600" dirty="0"/>
        </a:p>
      </dgm:t>
    </dgm:pt>
    <dgm:pt modelId="{CC24C821-05A8-440B-9E83-0B3CE72723B1}" type="parTrans" cxnId="{38E25273-4DC9-4396-BD82-334974E41735}">
      <dgm:prSet/>
      <dgm:spPr/>
      <dgm:t>
        <a:bodyPr/>
        <a:lstStyle/>
        <a:p>
          <a:endParaRPr lang="en-IN"/>
        </a:p>
      </dgm:t>
    </dgm:pt>
    <dgm:pt modelId="{22818B54-EDB2-4A24-A19C-97235207EAF8}" type="sibTrans" cxnId="{38E25273-4DC9-4396-BD82-334974E41735}">
      <dgm:prSet/>
      <dgm:spPr/>
      <dgm:t>
        <a:bodyPr/>
        <a:lstStyle/>
        <a:p>
          <a:endParaRPr lang="en-IN"/>
        </a:p>
      </dgm:t>
    </dgm:pt>
    <dgm:pt modelId="{9A169E30-7BAD-461A-A0C8-98D278BE6FD2}">
      <dgm:prSet phldrT="[Text]" custT="1"/>
      <dgm:spPr/>
      <dgm:t>
        <a:bodyPr/>
        <a:lstStyle/>
        <a:p>
          <a:r>
            <a:rPr lang="en-US" sz="1600" dirty="0" smtClean="0"/>
            <a:t> Rs. 30 ,000 per senior citizen as per SCHIS</a:t>
          </a:r>
          <a:endParaRPr lang="en-IN" sz="1600" dirty="0"/>
        </a:p>
      </dgm:t>
    </dgm:pt>
    <dgm:pt modelId="{36B5B39D-8CCD-4B7E-A7A6-0F84E4F1A7B9}" type="parTrans" cxnId="{D767DDC1-5F81-4B22-90FB-17BFFE398772}">
      <dgm:prSet/>
      <dgm:spPr/>
      <dgm:t>
        <a:bodyPr/>
        <a:lstStyle/>
        <a:p>
          <a:endParaRPr lang="en-IN"/>
        </a:p>
      </dgm:t>
    </dgm:pt>
    <dgm:pt modelId="{A14180C1-5550-4188-B1C2-56622207BEF4}" type="sibTrans" cxnId="{D767DDC1-5F81-4B22-90FB-17BFFE398772}">
      <dgm:prSet/>
      <dgm:spPr/>
      <dgm:t>
        <a:bodyPr/>
        <a:lstStyle/>
        <a:p>
          <a:endParaRPr lang="en-IN"/>
        </a:p>
      </dgm:t>
    </dgm:pt>
    <dgm:pt modelId="{C1BBE8E8-85E2-48D9-B81E-B27B5E6A5CF4}">
      <dgm:prSet phldrT="[Text]"/>
      <dgm:spPr/>
      <dgm:t>
        <a:bodyPr/>
        <a:lstStyle/>
        <a:p>
          <a:r>
            <a:rPr lang="en-US" b="1" dirty="0" smtClean="0"/>
            <a:t> Convergence Power </a:t>
          </a:r>
          <a:endParaRPr lang="en-IN" b="1" dirty="0"/>
        </a:p>
      </dgm:t>
    </dgm:pt>
    <dgm:pt modelId="{AAC2CA09-1F56-4353-BA43-FC84A2AD1D92}" type="parTrans" cxnId="{5C777056-66DB-446E-86A7-053597394398}">
      <dgm:prSet/>
      <dgm:spPr/>
      <dgm:t>
        <a:bodyPr/>
        <a:lstStyle/>
        <a:p>
          <a:endParaRPr lang="en-IN"/>
        </a:p>
      </dgm:t>
    </dgm:pt>
    <dgm:pt modelId="{4958D630-F335-441E-BB57-ED4F4D4CE7F4}" type="sibTrans" cxnId="{5C777056-66DB-446E-86A7-053597394398}">
      <dgm:prSet/>
      <dgm:spPr/>
      <dgm:t>
        <a:bodyPr/>
        <a:lstStyle/>
        <a:p>
          <a:endParaRPr lang="en-IN"/>
        </a:p>
      </dgm:t>
    </dgm:pt>
    <dgm:pt modelId="{DA226218-E8E7-41C6-AE18-3298808B2185}">
      <dgm:prSet phldrT="[Text]"/>
      <dgm:spPr/>
      <dgm:t>
        <a:bodyPr/>
        <a:lstStyle/>
        <a:p>
          <a:r>
            <a:rPr lang="en-US" b="0" dirty="0" smtClean="0">
              <a:solidFill>
                <a:schemeClr val="tx1"/>
              </a:solidFill>
            </a:rPr>
            <a:t> States and other central ministries can </a:t>
          </a:r>
          <a:r>
            <a:rPr lang="en-US" b="1" dirty="0" smtClean="0">
              <a:solidFill>
                <a:schemeClr val="tx1"/>
              </a:solidFill>
            </a:rPr>
            <a:t>use this platform for their schemes</a:t>
          </a:r>
          <a:endParaRPr lang="en-IN" dirty="0"/>
        </a:p>
      </dgm:t>
    </dgm:pt>
    <dgm:pt modelId="{31FFB9A4-877D-4727-9C92-40F5380DA256}" type="parTrans" cxnId="{6BA1690D-4282-4F4B-A9E4-BFD6161F1897}">
      <dgm:prSet/>
      <dgm:spPr/>
      <dgm:t>
        <a:bodyPr/>
        <a:lstStyle/>
        <a:p>
          <a:endParaRPr lang="en-IN"/>
        </a:p>
      </dgm:t>
    </dgm:pt>
    <dgm:pt modelId="{641EE856-2ED0-4911-9F94-B086B6E7A412}" type="sibTrans" cxnId="{6BA1690D-4282-4F4B-A9E4-BFD6161F1897}">
      <dgm:prSet/>
      <dgm:spPr/>
      <dgm:t>
        <a:bodyPr/>
        <a:lstStyle/>
        <a:p>
          <a:endParaRPr lang="en-IN"/>
        </a:p>
      </dgm:t>
    </dgm:pt>
    <dgm:pt modelId="{BE274886-855C-45AC-B771-647CBCF78E7A}">
      <dgm:prSet phldrT="[Text]" custT="1"/>
      <dgm:spPr/>
      <dgm:t>
        <a:bodyPr/>
        <a:lstStyle/>
        <a:p>
          <a:r>
            <a:rPr lang="en-US" sz="1600" dirty="0" smtClean="0"/>
            <a:t> Accident and disability coverage of Rs. 2 </a:t>
          </a:r>
          <a:r>
            <a:rPr lang="en-US" sz="1600" dirty="0" err="1" smtClean="0"/>
            <a:t>lakh</a:t>
          </a:r>
          <a:r>
            <a:rPr lang="en-US" sz="1600" dirty="0" smtClean="0"/>
            <a:t> to each family member under PMSBY (</a:t>
          </a:r>
          <a:r>
            <a:rPr lang="en-US" sz="1600" dirty="0" err="1" smtClean="0"/>
            <a:t>Pradhan</a:t>
          </a:r>
          <a:r>
            <a:rPr lang="en-US" sz="1600" dirty="0" smtClean="0"/>
            <a:t> </a:t>
          </a:r>
          <a:r>
            <a:rPr lang="en-US" sz="1600" dirty="0" err="1" smtClean="0"/>
            <a:t>Mantri</a:t>
          </a:r>
          <a:r>
            <a:rPr lang="en-US" sz="1600" dirty="0" smtClean="0"/>
            <a:t> </a:t>
          </a:r>
          <a:r>
            <a:rPr lang="en-US" sz="1600" dirty="0" err="1" smtClean="0"/>
            <a:t>Surkasha</a:t>
          </a:r>
          <a:r>
            <a:rPr lang="en-US" sz="1600" dirty="0" smtClean="0"/>
            <a:t> </a:t>
          </a:r>
          <a:r>
            <a:rPr lang="en-US" sz="1600" dirty="0" err="1" smtClean="0"/>
            <a:t>Bima</a:t>
          </a:r>
          <a:r>
            <a:rPr lang="en-US" sz="1600" dirty="0" smtClean="0"/>
            <a:t> </a:t>
          </a:r>
          <a:r>
            <a:rPr lang="en-US" sz="1600" dirty="0" err="1" smtClean="0"/>
            <a:t>Yojana</a:t>
          </a:r>
          <a:r>
            <a:rPr lang="en-US" sz="1600" dirty="0" smtClean="0"/>
            <a:t>)</a:t>
          </a:r>
          <a:endParaRPr lang="en-IN" sz="1600" dirty="0"/>
        </a:p>
      </dgm:t>
    </dgm:pt>
    <dgm:pt modelId="{FA701364-1E81-4A83-BD97-CE23E8967F5B}" type="parTrans" cxnId="{5BB3FFAB-BFEF-40BC-9C53-B46A645BA25D}">
      <dgm:prSet/>
      <dgm:spPr/>
      <dgm:t>
        <a:bodyPr/>
        <a:lstStyle/>
        <a:p>
          <a:endParaRPr lang="en-IN"/>
        </a:p>
      </dgm:t>
    </dgm:pt>
    <dgm:pt modelId="{55288A1A-03E0-4AD5-9F42-7DAC6F86E43D}" type="sibTrans" cxnId="{5BB3FFAB-BFEF-40BC-9C53-B46A645BA25D}">
      <dgm:prSet/>
      <dgm:spPr/>
      <dgm:t>
        <a:bodyPr/>
        <a:lstStyle/>
        <a:p>
          <a:endParaRPr lang="en-IN"/>
        </a:p>
      </dgm:t>
    </dgm:pt>
    <dgm:pt modelId="{725123DB-F4C7-4F84-B943-4ACF31310BDA}">
      <dgm:prSet phldrT="[Text]" custT="1"/>
      <dgm:spPr/>
      <dgm:t>
        <a:bodyPr/>
        <a:lstStyle/>
        <a:p>
          <a:r>
            <a:rPr lang="en-US" sz="1600" dirty="0" smtClean="0"/>
            <a:t>Covers </a:t>
          </a:r>
          <a:r>
            <a:rPr lang="en-US" sz="1600" dirty="0" smtClean="0"/>
            <a:t>Pre and Post hospitalization expenses</a:t>
          </a:r>
          <a:endParaRPr lang="en-IN" sz="1600" dirty="0"/>
        </a:p>
      </dgm:t>
    </dgm:pt>
    <dgm:pt modelId="{194EE5BC-3DCF-4A59-B3F7-C28152E73730}" type="parTrans" cxnId="{361CB4E4-AE43-42E5-88B7-AB0321090C01}">
      <dgm:prSet/>
      <dgm:spPr/>
      <dgm:t>
        <a:bodyPr/>
        <a:lstStyle/>
        <a:p>
          <a:endParaRPr lang="en-IN"/>
        </a:p>
      </dgm:t>
    </dgm:pt>
    <dgm:pt modelId="{B7C7225A-4AF8-4481-9C13-17D406F545B2}" type="sibTrans" cxnId="{361CB4E4-AE43-42E5-88B7-AB0321090C01}">
      <dgm:prSet/>
      <dgm:spPr/>
      <dgm:t>
        <a:bodyPr/>
        <a:lstStyle/>
        <a:p>
          <a:endParaRPr lang="en-IN"/>
        </a:p>
      </dgm:t>
    </dgm:pt>
    <dgm:pt modelId="{DB833353-7551-474F-BD80-D0FC9AA33503}">
      <dgm:prSet phldrT="[Text]"/>
      <dgm:spPr/>
      <dgm:t>
        <a:bodyPr/>
        <a:lstStyle/>
        <a:p>
          <a:r>
            <a:rPr lang="en-US" b="1" dirty="0" smtClean="0"/>
            <a:t>Power to Poor Families</a:t>
          </a:r>
          <a:endParaRPr lang="en-IN" b="1" dirty="0"/>
        </a:p>
      </dgm:t>
    </dgm:pt>
    <dgm:pt modelId="{F1A431B6-0124-4794-BF01-77BDEE368D13}" type="parTrans" cxnId="{4E216F06-9650-4116-85EA-8FFB7403787B}">
      <dgm:prSet/>
      <dgm:spPr/>
      <dgm:t>
        <a:bodyPr/>
        <a:lstStyle/>
        <a:p>
          <a:endParaRPr lang="en-IN"/>
        </a:p>
      </dgm:t>
    </dgm:pt>
    <dgm:pt modelId="{561C8CAB-65C4-443A-BD3D-D5C0977868E6}" type="sibTrans" cxnId="{4E216F06-9650-4116-85EA-8FFB7403787B}">
      <dgm:prSet/>
      <dgm:spPr/>
      <dgm:t>
        <a:bodyPr/>
        <a:lstStyle/>
        <a:p>
          <a:endParaRPr lang="en-IN"/>
        </a:p>
      </dgm:t>
    </dgm:pt>
    <dgm:pt modelId="{ABFD38BB-4760-40E9-AEB0-23AA17192F23}">
      <dgm:prSet phldrT="[Text]"/>
      <dgm:spPr/>
      <dgm:t>
        <a:bodyPr/>
        <a:lstStyle/>
        <a:p>
          <a:r>
            <a:rPr lang="en-US" b="1" dirty="0" smtClean="0">
              <a:solidFill>
                <a:schemeClr val="tx1"/>
              </a:solidFill>
            </a:rPr>
            <a:t> No limit on family size </a:t>
          </a:r>
          <a:r>
            <a:rPr lang="en-US" dirty="0" smtClean="0">
              <a:solidFill>
                <a:schemeClr val="tx1"/>
              </a:solidFill>
            </a:rPr>
            <a:t>for enrolment</a:t>
          </a:r>
          <a:endParaRPr lang="en-IN" b="0" dirty="0"/>
        </a:p>
      </dgm:t>
    </dgm:pt>
    <dgm:pt modelId="{AC5DF001-863E-4721-BF37-0EC2984678E4}" type="parTrans" cxnId="{D6437767-C5EC-4DC3-ADDA-A649BAFF69A6}">
      <dgm:prSet/>
      <dgm:spPr/>
      <dgm:t>
        <a:bodyPr/>
        <a:lstStyle/>
        <a:p>
          <a:endParaRPr lang="en-IN"/>
        </a:p>
      </dgm:t>
    </dgm:pt>
    <dgm:pt modelId="{9E1AEA60-D7D0-4B80-8DD5-49E5E3BEB999}" type="sibTrans" cxnId="{D6437767-C5EC-4DC3-ADDA-A649BAFF69A6}">
      <dgm:prSet/>
      <dgm:spPr/>
      <dgm:t>
        <a:bodyPr/>
        <a:lstStyle/>
        <a:p>
          <a:endParaRPr lang="en-IN"/>
        </a:p>
      </dgm:t>
    </dgm:pt>
    <dgm:pt modelId="{96E15C20-3A80-4B94-B8C0-E688ED096DE3}">
      <dgm:prSet/>
      <dgm:spPr/>
      <dgm:t>
        <a:bodyPr/>
        <a:lstStyle/>
        <a:p>
          <a:r>
            <a:rPr lang="en-US" b="0" dirty="0" smtClean="0">
              <a:solidFill>
                <a:schemeClr val="tx1"/>
              </a:solidFill>
            </a:rPr>
            <a:t> Families have </a:t>
          </a:r>
          <a:r>
            <a:rPr lang="en-US" b="1" dirty="0" smtClean="0">
              <a:solidFill>
                <a:schemeClr val="tx1"/>
              </a:solidFill>
            </a:rPr>
            <a:t>power to choose</a:t>
          </a:r>
          <a:r>
            <a:rPr lang="en-US" dirty="0" smtClean="0">
              <a:solidFill>
                <a:schemeClr val="tx1"/>
              </a:solidFill>
            </a:rPr>
            <a:t> any empanelled private or public hospitals for treatment</a:t>
          </a:r>
          <a:endParaRPr lang="en-US" dirty="0">
            <a:solidFill>
              <a:schemeClr val="tx1"/>
            </a:solidFill>
          </a:endParaRPr>
        </a:p>
      </dgm:t>
    </dgm:pt>
    <dgm:pt modelId="{546F9BEF-3E66-4083-BA98-98D94B676D2B}" type="parTrans" cxnId="{C69BB5DD-EDB2-4F0C-A40D-915845D5E816}">
      <dgm:prSet/>
      <dgm:spPr/>
      <dgm:t>
        <a:bodyPr/>
        <a:lstStyle/>
        <a:p>
          <a:endParaRPr lang="en-IN"/>
        </a:p>
      </dgm:t>
    </dgm:pt>
    <dgm:pt modelId="{8B44FF7B-1E7A-46EE-ABAD-B9C339C3A600}" type="sibTrans" cxnId="{C69BB5DD-EDB2-4F0C-A40D-915845D5E816}">
      <dgm:prSet/>
      <dgm:spPr/>
      <dgm:t>
        <a:bodyPr/>
        <a:lstStyle/>
        <a:p>
          <a:endParaRPr lang="en-IN"/>
        </a:p>
      </dgm:t>
    </dgm:pt>
    <dgm:pt modelId="{BE347895-BC16-4F0A-BCA6-7197AF459E37}">
      <dgm:prSet/>
      <dgm:spPr/>
      <dgm:t>
        <a:bodyPr/>
        <a:lstStyle/>
        <a:p>
          <a:r>
            <a:rPr lang="en-US" dirty="0" smtClean="0">
              <a:solidFill>
                <a:schemeClr val="tx1"/>
              </a:solidFill>
            </a:rPr>
            <a:t> Flexibility to expand the scheme </a:t>
          </a:r>
          <a:r>
            <a:rPr lang="en-US" dirty="0" smtClean="0"/>
            <a:t>both vertically and horizontally by the States/ UTs</a:t>
          </a:r>
          <a:endParaRPr lang="en-US" dirty="0"/>
        </a:p>
      </dgm:t>
    </dgm:pt>
    <dgm:pt modelId="{3A2174EF-40C3-4D3D-88FB-81DBB8ADF3E2}" type="parTrans" cxnId="{6F9F2AD4-3A07-4E97-AC5B-3627B3495913}">
      <dgm:prSet/>
      <dgm:spPr/>
      <dgm:t>
        <a:bodyPr/>
        <a:lstStyle/>
        <a:p>
          <a:endParaRPr lang="en-IN"/>
        </a:p>
      </dgm:t>
    </dgm:pt>
    <dgm:pt modelId="{8B0D30AA-B63A-4B37-90DD-AC93B8B83DC2}" type="sibTrans" cxnId="{6F9F2AD4-3A07-4E97-AC5B-3627B3495913}">
      <dgm:prSet/>
      <dgm:spPr/>
      <dgm:t>
        <a:bodyPr/>
        <a:lstStyle/>
        <a:p>
          <a:endParaRPr lang="en-IN"/>
        </a:p>
      </dgm:t>
    </dgm:pt>
    <dgm:pt modelId="{E70FA7E3-EAA4-43C0-A730-E90FE9C69F20}">
      <dgm:prSet/>
      <dgm:spPr/>
      <dgm:t>
        <a:bodyPr/>
        <a:lstStyle/>
        <a:p>
          <a:r>
            <a:rPr lang="en-US" dirty="0" smtClean="0"/>
            <a:t> Co-branding with the proposed scheme</a:t>
          </a:r>
          <a:endParaRPr lang="en-US" dirty="0"/>
        </a:p>
      </dgm:t>
    </dgm:pt>
    <dgm:pt modelId="{814786B7-55EF-4BF1-8AC8-5169A2E89742}" type="parTrans" cxnId="{E97B5654-FE03-4B94-855D-44C33403543C}">
      <dgm:prSet/>
      <dgm:spPr/>
      <dgm:t>
        <a:bodyPr/>
        <a:lstStyle/>
        <a:p>
          <a:endParaRPr lang="en-IN"/>
        </a:p>
      </dgm:t>
    </dgm:pt>
    <dgm:pt modelId="{9A00F502-DED5-4C15-8701-71FC4878FD77}" type="sibTrans" cxnId="{E97B5654-FE03-4B94-855D-44C33403543C}">
      <dgm:prSet/>
      <dgm:spPr/>
      <dgm:t>
        <a:bodyPr/>
        <a:lstStyle/>
        <a:p>
          <a:endParaRPr lang="en-IN"/>
        </a:p>
      </dgm:t>
    </dgm:pt>
    <dgm:pt modelId="{DB57502E-03AC-4CB7-9E02-61D85480E118}" type="pres">
      <dgm:prSet presAssocID="{68C979CB-9F0D-4039-9909-71DD5871C67F}" presName="linearFlow" presStyleCnt="0">
        <dgm:presLayoutVars>
          <dgm:dir/>
          <dgm:animLvl val="lvl"/>
          <dgm:resizeHandles val="exact"/>
        </dgm:presLayoutVars>
      </dgm:prSet>
      <dgm:spPr/>
      <dgm:t>
        <a:bodyPr/>
        <a:lstStyle/>
        <a:p>
          <a:endParaRPr lang="en-IN"/>
        </a:p>
      </dgm:t>
    </dgm:pt>
    <dgm:pt modelId="{2BDC8124-939D-4589-935F-60F01A2B4F44}" type="pres">
      <dgm:prSet presAssocID="{D9B4CBAD-43FB-404E-A99E-992C47515F36}" presName="composite" presStyleCnt="0"/>
      <dgm:spPr/>
    </dgm:pt>
    <dgm:pt modelId="{8F561B43-4D42-497D-9951-B84FF5A8CA7F}" type="pres">
      <dgm:prSet presAssocID="{D9B4CBAD-43FB-404E-A99E-992C47515F36}" presName="parentText" presStyleLbl="alignNode1" presStyleIdx="0" presStyleCnt="4">
        <dgm:presLayoutVars>
          <dgm:chMax val="1"/>
          <dgm:bulletEnabled val="1"/>
        </dgm:presLayoutVars>
      </dgm:prSet>
      <dgm:spPr/>
      <dgm:t>
        <a:bodyPr/>
        <a:lstStyle/>
        <a:p>
          <a:endParaRPr lang="en-IN"/>
        </a:p>
      </dgm:t>
    </dgm:pt>
    <dgm:pt modelId="{B35F3E39-17A1-4D94-AA41-36F375AC3861}" type="pres">
      <dgm:prSet presAssocID="{D9B4CBAD-43FB-404E-A99E-992C47515F36}" presName="descendantText" presStyleLbl="alignAcc1" presStyleIdx="0" presStyleCnt="4">
        <dgm:presLayoutVars>
          <dgm:bulletEnabled val="1"/>
        </dgm:presLayoutVars>
      </dgm:prSet>
      <dgm:spPr/>
      <dgm:t>
        <a:bodyPr/>
        <a:lstStyle/>
        <a:p>
          <a:endParaRPr lang="en-IN"/>
        </a:p>
      </dgm:t>
    </dgm:pt>
    <dgm:pt modelId="{35B13988-EE66-4445-80FE-46B2260E9EC6}" type="pres">
      <dgm:prSet presAssocID="{3E9F70DB-C966-4D03-A74B-5EFB0CB32ECD}" presName="sp" presStyleCnt="0"/>
      <dgm:spPr/>
    </dgm:pt>
    <dgm:pt modelId="{6B00E81B-5F3F-4A31-A2D6-2BCDBAB775C6}" type="pres">
      <dgm:prSet presAssocID="{33B84ED2-D406-42CE-AEF3-470007FDD6C5}" presName="composite" presStyleCnt="0"/>
      <dgm:spPr/>
    </dgm:pt>
    <dgm:pt modelId="{F6498172-09FB-4A79-8FAE-1535BA84BE60}" type="pres">
      <dgm:prSet presAssocID="{33B84ED2-D406-42CE-AEF3-470007FDD6C5}" presName="parentText" presStyleLbl="alignNode1" presStyleIdx="1" presStyleCnt="4">
        <dgm:presLayoutVars>
          <dgm:chMax val="1"/>
          <dgm:bulletEnabled val="1"/>
        </dgm:presLayoutVars>
      </dgm:prSet>
      <dgm:spPr/>
      <dgm:t>
        <a:bodyPr/>
        <a:lstStyle/>
        <a:p>
          <a:endParaRPr lang="en-IN"/>
        </a:p>
      </dgm:t>
    </dgm:pt>
    <dgm:pt modelId="{2118FAB3-C542-4C0D-9182-AFD914F184A0}" type="pres">
      <dgm:prSet presAssocID="{33B84ED2-D406-42CE-AEF3-470007FDD6C5}" presName="descendantText" presStyleLbl="alignAcc1" presStyleIdx="1" presStyleCnt="4" custScaleY="160278">
        <dgm:presLayoutVars>
          <dgm:bulletEnabled val="1"/>
        </dgm:presLayoutVars>
      </dgm:prSet>
      <dgm:spPr/>
      <dgm:t>
        <a:bodyPr/>
        <a:lstStyle/>
        <a:p>
          <a:endParaRPr lang="en-IN"/>
        </a:p>
      </dgm:t>
    </dgm:pt>
    <dgm:pt modelId="{1D57CC51-6E55-4516-996D-7F6AED09FD01}" type="pres">
      <dgm:prSet presAssocID="{8C21EFDC-4252-4434-8497-6AD9DAF7A604}" presName="sp" presStyleCnt="0"/>
      <dgm:spPr/>
    </dgm:pt>
    <dgm:pt modelId="{44B9E3ED-C0CF-49EB-A1C0-FF7796FB53FC}" type="pres">
      <dgm:prSet presAssocID="{C1BBE8E8-85E2-48D9-B81E-B27B5E6A5CF4}" presName="composite" presStyleCnt="0"/>
      <dgm:spPr/>
    </dgm:pt>
    <dgm:pt modelId="{61A854D0-39E8-4D25-A6FE-79F45D16B2CF}" type="pres">
      <dgm:prSet presAssocID="{C1BBE8E8-85E2-48D9-B81E-B27B5E6A5CF4}" presName="parentText" presStyleLbl="alignNode1" presStyleIdx="2" presStyleCnt="4">
        <dgm:presLayoutVars>
          <dgm:chMax val="1"/>
          <dgm:bulletEnabled val="1"/>
        </dgm:presLayoutVars>
      </dgm:prSet>
      <dgm:spPr/>
      <dgm:t>
        <a:bodyPr/>
        <a:lstStyle/>
        <a:p>
          <a:endParaRPr lang="en-IN"/>
        </a:p>
      </dgm:t>
    </dgm:pt>
    <dgm:pt modelId="{47AA0FC3-D7A4-4D37-923B-BECC84D9D627}" type="pres">
      <dgm:prSet presAssocID="{C1BBE8E8-85E2-48D9-B81E-B27B5E6A5CF4}" presName="descendantText" presStyleLbl="alignAcc1" presStyleIdx="2" presStyleCnt="4">
        <dgm:presLayoutVars>
          <dgm:bulletEnabled val="1"/>
        </dgm:presLayoutVars>
      </dgm:prSet>
      <dgm:spPr/>
      <dgm:t>
        <a:bodyPr/>
        <a:lstStyle/>
        <a:p>
          <a:endParaRPr lang="en-IN"/>
        </a:p>
      </dgm:t>
    </dgm:pt>
    <dgm:pt modelId="{38D39A8B-F896-4D89-A6F0-5DD4564026B6}" type="pres">
      <dgm:prSet presAssocID="{4958D630-F335-441E-BB57-ED4F4D4CE7F4}" presName="sp" presStyleCnt="0"/>
      <dgm:spPr/>
    </dgm:pt>
    <dgm:pt modelId="{25DB0309-683E-4AB5-82A7-C730D6183EB1}" type="pres">
      <dgm:prSet presAssocID="{DB833353-7551-474F-BD80-D0FC9AA33503}" presName="composite" presStyleCnt="0"/>
      <dgm:spPr/>
    </dgm:pt>
    <dgm:pt modelId="{E9C75AB1-154B-47FA-9BAB-77D9D378EEFF}" type="pres">
      <dgm:prSet presAssocID="{DB833353-7551-474F-BD80-D0FC9AA33503}" presName="parentText" presStyleLbl="alignNode1" presStyleIdx="3" presStyleCnt="4">
        <dgm:presLayoutVars>
          <dgm:chMax val="1"/>
          <dgm:bulletEnabled val="1"/>
        </dgm:presLayoutVars>
      </dgm:prSet>
      <dgm:spPr/>
      <dgm:t>
        <a:bodyPr/>
        <a:lstStyle/>
        <a:p>
          <a:endParaRPr lang="en-IN"/>
        </a:p>
      </dgm:t>
    </dgm:pt>
    <dgm:pt modelId="{8431A4A1-08D6-4DAB-93B6-C3E8B5810C27}" type="pres">
      <dgm:prSet presAssocID="{DB833353-7551-474F-BD80-D0FC9AA33503}" presName="descendantText" presStyleLbl="alignAcc1" presStyleIdx="3" presStyleCnt="4">
        <dgm:presLayoutVars>
          <dgm:bulletEnabled val="1"/>
        </dgm:presLayoutVars>
      </dgm:prSet>
      <dgm:spPr/>
      <dgm:t>
        <a:bodyPr/>
        <a:lstStyle/>
        <a:p>
          <a:endParaRPr lang="en-IN"/>
        </a:p>
      </dgm:t>
    </dgm:pt>
  </dgm:ptLst>
  <dgm:cxnLst>
    <dgm:cxn modelId="{E97B5654-FE03-4B94-855D-44C33403543C}" srcId="{C1BBE8E8-85E2-48D9-B81E-B27B5E6A5CF4}" destId="{E70FA7E3-EAA4-43C0-A730-E90FE9C69F20}" srcOrd="2" destOrd="0" parTransId="{814786B7-55EF-4BF1-8AC8-5169A2E89742}" sibTransId="{9A00F502-DED5-4C15-8701-71FC4878FD77}"/>
    <dgm:cxn modelId="{33EA6F53-600E-4746-9BF8-02BA12106BB1}" type="presOf" srcId="{EA1AB9DF-46BA-4B6C-9936-BD67D028F08E}" destId="{B35F3E39-17A1-4D94-AA41-36F375AC3861}" srcOrd="0" destOrd="1" presId="urn:microsoft.com/office/officeart/2005/8/layout/chevron2"/>
    <dgm:cxn modelId="{FB5403DC-582E-4DD4-8CE4-1ADBACD1A7D2}" srcId="{68C979CB-9F0D-4039-9909-71DD5871C67F}" destId="{D9B4CBAD-43FB-404E-A99E-992C47515F36}" srcOrd="0" destOrd="0" parTransId="{7AA89A50-2EC5-42F0-9F58-93F64888AAB7}" sibTransId="{3E9F70DB-C966-4D03-A74B-5EFB0CB32ECD}"/>
    <dgm:cxn modelId="{6F9F2AD4-3A07-4E97-AC5B-3627B3495913}" srcId="{C1BBE8E8-85E2-48D9-B81E-B27B5E6A5CF4}" destId="{BE347895-BC16-4F0A-BCA6-7197AF459E37}" srcOrd="1" destOrd="0" parTransId="{3A2174EF-40C3-4D3D-88FB-81DBB8ADF3E2}" sibTransId="{8B0D30AA-B63A-4B37-90DD-AC93B8B83DC2}"/>
    <dgm:cxn modelId="{30F3D30C-A46B-478C-944C-653306D0437B}" srcId="{D9B4CBAD-43FB-404E-A99E-992C47515F36}" destId="{EA1AB9DF-46BA-4B6C-9936-BD67D028F08E}" srcOrd="1" destOrd="0" parTransId="{D2FDD118-E662-44CD-BB48-6C2C0C7509F4}" sibTransId="{9F9F5743-0003-4EA5-A2B1-C85E214CDF78}"/>
    <dgm:cxn modelId="{4225483A-81E2-4D3A-98E1-875DE48A0B91}" srcId="{D9B4CBAD-43FB-404E-A99E-992C47515F36}" destId="{967BEE9F-84D1-40B0-A5EA-60FD98F47584}" srcOrd="0" destOrd="0" parTransId="{6063D195-771D-4CEF-9B53-83A3C19809F7}" sibTransId="{9F00A13A-BF39-42DC-81AE-AE8484D626CA}"/>
    <dgm:cxn modelId="{051A00C9-026F-49BA-98A9-C7F7F71EAD04}" type="presOf" srcId="{E70FA7E3-EAA4-43C0-A730-E90FE9C69F20}" destId="{47AA0FC3-D7A4-4D37-923B-BECC84D9D627}" srcOrd="0" destOrd="2" presId="urn:microsoft.com/office/officeart/2005/8/layout/chevron2"/>
    <dgm:cxn modelId="{32C30314-3783-4EF0-8EAF-BB68033005B6}" type="presOf" srcId="{C1BBE8E8-85E2-48D9-B81E-B27B5E6A5CF4}" destId="{61A854D0-39E8-4D25-A6FE-79F45D16B2CF}" srcOrd="0" destOrd="0" presId="urn:microsoft.com/office/officeart/2005/8/layout/chevron2"/>
    <dgm:cxn modelId="{472FC58A-0E16-401D-9267-0DA84C05FD11}" type="presOf" srcId="{68C979CB-9F0D-4039-9909-71DD5871C67F}" destId="{DB57502E-03AC-4CB7-9E02-61D85480E118}" srcOrd="0" destOrd="0" presId="urn:microsoft.com/office/officeart/2005/8/layout/chevron2"/>
    <dgm:cxn modelId="{D6437767-C5EC-4DC3-ADDA-A649BAFF69A6}" srcId="{DB833353-7551-474F-BD80-D0FC9AA33503}" destId="{ABFD38BB-4760-40E9-AEB0-23AA17192F23}" srcOrd="0" destOrd="0" parTransId="{AC5DF001-863E-4721-BF37-0EC2984678E4}" sibTransId="{9E1AEA60-D7D0-4B80-8DD5-49E5E3BEB999}"/>
    <dgm:cxn modelId="{40A22A59-DD6D-452D-9F1F-EABA00D254A9}" type="presOf" srcId="{DA226218-E8E7-41C6-AE18-3298808B2185}" destId="{47AA0FC3-D7A4-4D37-923B-BECC84D9D627}" srcOrd="0" destOrd="0" presId="urn:microsoft.com/office/officeart/2005/8/layout/chevron2"/>
    <dgm:cxn modelId="{C69BB5DD-EDB2-4F0C-A40D-915845D5E816}" srcId="{DB833353-7551-474F-BD80-D0FC9AA33503}" destId="{96E15C20-3A80-4B94-B8C0-E688ED096DE3}" srcOrd="1" destOrd="0" parTransId="{546F9BEF-3E66-4083-BA98-98D94B676D2B}" sibTransId="{8B44FF7B-1E7A-46EE-ABAD-B9C339C3A600}"/>
    <dgm:cxn modelId="{8D9FC95D-1F34-4654-9F43-9325C33489F3}" type="presOf" srcId="{BE274886-855C-45AC-B771-647CBCF78E7A}" destId="{2118FAB3-C542-4C0D-9182-AFD914F184A0}" srcOrd="0" destOrd="3" presId="urn:microsoft.com/office/officeart/2005/8/layout/chevron2"/>
    <dgm:cxn modelId="{34333146-03D1-4CD4-9820-BC8C6208264C}" srcId="{68C979CB-9F0D-4039-9909-71DD5871C67F}" destId="{33B84ED2-D406-42CE-AEF3-470007FDD6C5}" srcOrd="1" destOrd="0" parTransId="{2251B0FE-2850-436B-B910-BD8D0DE063B3}" sibTransId="{8C21EFDC-4252-4434-8497-6AD9DAF7A604}"/>
    <dgm:cxn modelId="{38E25273-4DC9-4396-BD82-334974E41735}" srcId="{33B84ED2-D406-42CE-AEF3-470007FDD6C5}" destId="{8B567C6A-0A49-4E61-8418-7B84514D8D82}" srcOrd="0" destOrd="0" parTransId="{CC24C821-05A8-440B-9E83-0B3CE72723B1}" sibTransId="{22818B54-EDB2-4A24-A19C-97235207EAF8}"/>
    <dgm:cxn modelId="{361CB4E4-AE43-42E5-88B7-AB0321090C01}" srcId="{33B84ED2-D406-42CE-AEF3-470007FDD6C5}" destId="{725123DB-F4C7-4F84-B943-4ACF31310BDA}" srcOrd="1" destOrd="0" parTransId="{194EE5BC-3DCF-4A59-B3F7-C28152E73730}" sibTransId="{B7C7225A-4AF8-4481-9C13-17D406F545B2}"/>
    <dgm:cxn modelId="{6BA1690D-4282-4F4B-A9E4-BFD6161F1897}" srcId="{C1BBE8E8-85E2-48D9-B81E-B27B5E6A5CF4}" destId="{DA226218-E8E7-41C6-AE18-3298808B2185}" srcOrd="0" destOrd="0" parTransId="{31FFB9A4-877D-4727-9C92-40F5380DA256}" sibTransId="{641EE856-2ED0-4911-9F94-B086B6E7A412}"/>
    <dgm:cxn modelId="{A0DF82C6-13D7-4929-A412-4D5DD1B98DEE}" type="presOf" srcId="{967BEE9F-84D1-40B0-A5EA-60FD98F47584}" destId="{B35F3E39-17A1-4D94-AA41-36F375AC3861}" srcOrd="0" destOrd="0" presId="urn:microsoft.com/office/officeart/2005/8/layout/chevron2"/>
    <dgm:cxn modelId="{4E216F06-9650-4116-85EA-8FFB7403787B}" srcId="{68C979CB-9F0D-4039-9909-71DD5871C67F}" destId="{DB833353-7551-474F-BD80-D0FC9AA33503}" srcOrd="3" destOrd="0" parTransId="{F1A431B6-0124-4794-BF01-77BDEE368D13}" sibTransId="{561C8CAB-65C4-443A-BD3D-D5C0977868E6}"/>
    <dgm:cxn modelId="{8A37E87E-D8D6-4C67-B317-AD948D9CB245}" type="presOf" srcId="{DB833353-7551-474F-BD80-D0FC9AA33503}" destId="{E9C75AB1-154B-47FA-9BAB-77D9D378EEFF}" srcOrd="0" destOrd="0" presId="urn:microsoft.com/office/officeart/2005/8/layout/chevron2"/>
    <dgm:cxn modelId="{44148417-CC1B-476F-9217-E1443E614ACF}" type="presOf" srcId="{D9B4CBAD-43FB-404E-A99E-992C47515F36}" destId="{8F561B43-4D42-497D-9951-B84FF5A8CA7F}" srcOrd="0" destOrd="0" presId="urn:microsoft.com/office/officeart/2005/8/layout/chevron2"/>
    <dgm:cxn modelId="{08EBB8A4-F211-4C42-9794-7068F50081B9}" type="presOf" srcId="{96E15C20-3A80-4B94-B8C0-E688ED096DE3}" destId="{8431A4A1-08D6-4DAB-93B6-C3E8B5810C27}" srcOrd="0" destOrd="1" presId="urn:microsoft.com/office/officeart/2005/8/layout/chevron2"/>
    <dgm:cxn modelId="{74C97FBE-2F8B-4F0F-A5E4-CD7FE024EE91}" type="presOf" srcId="{BE347895-BC16-4F0A-BCA6-7197AF459E37}" destId="{47AA0FC3-D7A4-4D37-923B-BECC84D9D627}" srcOrd="0" destOrd="1" presId="urn:microsoft.com/office/officeart/2005/8/layout/chevron2"/>
    <dgm:cxn modelId="{540D49C0-BE71-440E-88B8-FD06817D9C17}" type="presOf" srcId="{ABFD38BB-4760-40E9-AEB0-23AA17192F23}" destId="{8431A4A1-08D6-4DAB-93B6-C3E8B5810C27}" srcOrd="0" destOrd="0" presId="urn:microsoft.com/office/officeart/2005/8/layout/chevron2"/>
    <dgm:cxn modelId="{5C777056-66DB-446E-86A7-053597394398}" srcId="{68C979CB-9F0D-4039-9909-71DD5871C67F}" destId="{C1BBE8E8-85E2-48D9-B81E-B27B5E6A5CF4}" srcOrd="2" destOrd="0" parTransId="{AAC2CA09-1F56-4353-BA43-FC84A2AD1D92}" sibTransId="{4958D630-F335-441E-BB57-ED4F4D4CE7F4}"/>
    <dgm:cxn modelId="{D767DDC1-5F81-4B22-90FB-17BFFE398772}" srcId="{33B84ED2-D406-42CE-AEF3-470007FDD6C5}" destId="{9A169E30-7BAD-461A-A0C8-98D278BE6FD2}" srcOrd="2" destOrd="0" parTransId="{36B5B39D-8CCD-4B7E-A7A6-0F84E4F1A7B9}" sibTransId="{A14180C1-5550-4188-B1C2-56622207BEF4}"/>
    <dgm:cxn modelId="{5BB3FFAB-BFEF-40BC-9C53-B46A645BA25D}" srcId="{33B84ED2-D406-42CE-AEF3-470007FDD6C5}" destId="{BE274886-855C-45AC-B771-647CBCF78E7A}" srcOrd="3" destOrd="0" parTransId="{FA701364-1E81-4A83-BD97-CE23E8967F5B}" sibTransId="{55288A1A-03E0-4AD5-9F42-7DAC6F86E43D}"/>
    <dgm:cxn modelId="{1565255A-CC48-4393-80F2-2A883E2BB3B5}" type="presOf" srcId="{33B84ED2-D406-42CE-AEF3-470007FDD6C5}" destId="{F6498172-09FB-4A79-8FAE-1535BA84BE60}" srcOrd="0" destOrd="0" presId="urn:microsoft.com/office/officeart/2005/8/layout/chevron2"/>
    <dgm:cxn modelId="{EA5BC1FE-33A8-4A42-B9EF-20CA06B6D8E6}" type="presOf" srcId="{8B567C6A-0A49-4E61-8418-7B84514D8D82}" destId="{2118FAB3-C542-4C0D-9182-AFD914F184A0}" srcOrd="0" destOrd="0" presId="urn:microsoft.com/office/officeart/2005/8/layout/chevron2"/>
    <dgm:cxn modelId="{D026794B-CA4C-4A04-A0C5-26FF8C0A6F8F}" type="presOf" srcId="{9A169E30-7BAD-461A-A0C8-98D278BE6FD2}" destId="{2118FAB3-C542-4C0D-9182-AFD914F184A0}" srcOrd="0" destOrd="2" presId="urn:microsoft.com/office/officeart/2005/8/layout/chevron2"/>
    <dgm:cxn modelId="{75161C2A-B669-4627-A098-DF479AA987B6}" type="presOf" srcId="{725123DB-F4C7-4F84-B943-4ACF31310BDA}" destId="{2118FAB3-C542-4C0D-9182-AFD914F184A0}" srcOrd="0" destOrd="1" presId="urn:microsoft.com/office/officeart/2005/8/layout/chevron2"/>
    <dgm:cxn modelId="{80BC836D-69BF-4DB4-92E6-7A5C4F9D9623}" type="presParOf" srcId="{DB57502E-03AC-4CB7-9E02-61D85480E118}" destId="{2BDC8124-939D-4589-935F-60F01A2B4F44}" srcOrd="0" destOrd="0" presId="urn:microsoft.com/office/officeart/2005/8/layout/chevron2"/>
    <dgm:cxn modelId="{656C6AC6-80C0-45FB-9400-FB9ED3CA3E28}" type="presParOf" srcId="{2BDC8124-939D-4589-935F-60F01A2B4F44}" destId="{8F561B43-4D42-497D-9951-B84FF5A8CA7F}" srcOrd="0" destOrd="0" presId="urn:microsoft.com/office/officeart/2005/8/layout/chevron2"/>
    <dgm:cxn modelId="{AFA4D3BD-49F9-432E-A14E-07B6C6BC5E70}" type="presParOf" srcId="{2BDC8124-939D-4589-935F-60F01A2B4F44}" destId="{B35F3E39-17A1-4D94-AA41-36F375AC3861}" srcOrd="1" destOrd="0" presId="urn:microsoft.com/office/officeart/2005/8/layout/chevron2"/>
    <dgm:cxn modelId="{D2A951EA-7439-4BE7-8A3E-21051DCEECAC}" type="presParOf" srcId="{DB57502E-03AC-4CB7-9E02-61D85480E118}" destId="{35B13988-EE66-4445-80FE-46B2260E9EC6}" srcOrd="1" destOrd="0" presId="urn:microsoft.com/office/officeart/2005/8/layout/chevron2"/>
    <dgm:cxn modelId="{584929DF-DB6B-4A98-97A5-B7189D615989}" type="presParOf" srcId="{DB57502E-03AC-4CB7-9E02-61D85480E118}" destId="{6B00E81B-5F3F-4A31-A2D6-2BCDBAB775C6}" srcOrd="2" destOrd="0" presId="urn:microsoft.com/office/officeart/2005/8/layout/chevron2"/>
    <dgm:cxn modelId="{9B451693-81F2-4A66-9E69-78DAEF91FE3D}" type="presParOf" srcId="{6B00E81B-5F3F-4A31-A2D6-2BCDBAB775C6}" destId="{F6498172-09FB-4A79-8FAE-1535BA84BE60}" srcOrd="0" destOrd="0" presId="urn:microsoft.com/office/officeart/2005/8/layout/chevron2"/>
    <dgm:cxn modelId="{308020A2-C97F-4191-8819-DCD74F5334C3}" type="presParOf" srcId="{6B00E81B-5F3F-4A31-A2D6-2BCDBAB775C6}" destId="{2118FAB3-C542-4C0D-9182-AFD914F184A0}" srcOrd="1" destOrd="0" presId="urn:microsoft.com/office/officeart/2005/8/layout/chevron2"/>
    <dgm:cxn modelId="{3E69F41B-F97E-4AB0-B21A-D8A929EC9225}" type="presParOf" srcId="{DB57502E-03AC-4CB7-9E02-61D85480E118}" destId="{1D57CC51-6E55-4516-996D-7F6AED09FD01}" srcOrd="3" destOrd="0" presId="urn:microsoft.com/office/officeart/2005/8/layout/chevron2"/>
    <dgm:cxn modelId="{17980E5E-35B0-4AC1-9A90-6FF5E5F1128F}" type="presParOf" srcId="{DB57502E-03AC-4CB7-9E02-61D85480E118}" destId="{44B9E3ED-C0CF-49EB-A1C0-FF7796FB53FC}" srcOrd="4" destOrd="0" presId="urn:microsoft.com/office/officeart/2005/8/layout/chevron2"/>
    <dgm:cxn modelId="{C77D2E44-A019-418F-9069-55F568634B4C}" type="presParOf" srcId="{44B9E3ED-C0CF-49EB-A1C0-FF7796FB53FC}" destId="{61A854D0-39E8-4D25-A6FE-79F45D16B2CF}" srcOrd="0" destOrd="0" presId="urn:microsoft.com/office/officeart/2005/8/layout/chevron2"/>
    <dgm:cxn modelId="{37BC8960-A4EB-4C48-AA4B-7327BED8B3AD}" type="presParOf" srcId="{44B9E3ED-C0CF-49EB-A1C0-FF7796FB53FC}" destId="{47AA0FC3-D7A4-4D37-923B-BECC84D9D627}" srcOrd="1" destOrd="0" presId="urn:microsoft.com/office/officeart/2005/8/layout/chevron2"/>
    <dgm:cxn modelId="{BFAEC2E3-88EB-47EA-8D2C-8EDD5C5AA448}" type="presParOf" srcId="{DB57502E-03AC-4CB7-9E02-61D85480E118}" destId="{38D39A8B-F896-4D89-A6F0-5DD4564026B6}" srcOrd="5" destOrd="0" presId="urn:microsoft.com/office/officeart/2005/8/layout/chevron2"/>
    <dgm:cxn modelId="{A9B3556A-A3E7-43D2-A73D-9CD941A4D07B}" type="presParOf" srcId="{DB57502E-03AC-4CB7-9E02-61D85480E118}" destId="{25DB0309-683E-4AB5-82A7-C730D6183EB1}" srcOrd="6" destOrd="0" presId="urn:microsoft.com/office/officeart/2005/8/layout/chevron2"/>
    <dgm:cxn modelId="{EEBC126C-4DBF-48CD-8E9D-E43476A4E708}" type="presParOf" srcId="{25DB0309-683E-4AB5-82A7-C730D6183EB1}" destId="{E9C75AB1-154B-47FA-9BAB-77D9D378EEFF}" srcOrd="0" destOrd="0" presId="urn:microsoft.com/office/officeart/2005/8/layout/chevron2"/>
    <dgm:cxn modelId="{6AC90EAC-3401-41D4-922F-3A1C4D31F797}" type="presParOf" srcId="{25DB0309-683E-4AB5-82A7-C730D6183EB1}" destId="{8431A4A1-08D6-4DAB-93B6-C3E8B5810C2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C979CB-9F0D-4039-9909-71DD5871C67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D1001D00-4381-4234-A3EE-0982075C7373}">
      <dgm:prSet phldrT="[Text]"/>
      <dgm:spPr/>
      <dgm:t>
        <a:bodyPr/>
        <a:lstStyle/>
        <a:p>
          <a:r>
            <a:rPr lang="en-US" b="1" dirty="0" smtClean="0"/>
            <a:t>Preventive Care</a:t>
          </a:r>
          <a:endParaRPr lang="en-IN" b="1" dirty="0"/>
        </a:p>
      </dgm:t>
    </dgm:pt>
    <dgm:pt modelId="{346AC009-EAFB-415E-9EAA-BA043B6AD7D0}" type="parTrans" cxnId="{F41249FF-3F4F-4D1E-ACCF-7FFD05B817AE}">
      <dgm:prSet/>
      <dgm:spPr/>
      <dgm:t>
        <a:bodyPr/>
        <a:lstStyle/>
        <a:p>
          <a:endParaRPr lang="en-IN"/>
        </a:p>
      </dgm:t>
    </dgm:pt>
    <dgm:pt modelId="{B8B6E9D6-E802-4ED1-9995-D3E24D8033DA}" type="sibTrans" cxnId="{F41249FF-3F4F-4D1E-ACCF-7FFD05B817AE}">
      <dgm:prSet/>
      <dgm:spPr/>
      <dgm:t>
        <a:bodyPr/>
        <a:lstStyle/>
        <a:p>
          <a:endParaRPr lang="en-IN"/>
        </a:p>
      </dgm:t>
    </dgm:pt>
    <dgm:pt modelId="{1EC3C57C-426E-441B-8824-88A4CC1034E0}">
      <dgm:prSet phldrT="[Text]"/>
      <dgm:spPr/>
      <dgm:t>
        <a:bodyPr/>
        <a:lstStyle/>
        <a:p>
          <a:r>
            <a:rPr lang="en-US" b="1" dirty="0" smtClean="0"/>
            <a:t>Comprehensive Approach to Health care</a:t>
          </a:r>
          <a:endParaRPr lang="en-IN" b="1" dirty="0"/>
        </a:p>
      </dgm:t>
    </dgm:pt>
    <dgm:pt modelId="{96CB1849-48AC-44C5-A7D5-419E1D2FBB8C}" type="parTrans" cxnId="{A5357126-13D6-45CF-944E-93907296F4A9}">
      <dgm:prSet/>
      <dgm:spPr/>
      <dgm:t>
        <a:bodyPr/>
        <a:lstStyle/>
        <a:p>
          <a:endParaRPr lang="en-IN"/>
        </a:p>
      </dgm:t>
    </dgm:pt>
    <dgm:pt modelId="{458DB36C-CE25-4801-BB31-5E7E28CC995B}" type="sibTrans" cxnId="{A5357126-13D6-45CF-944E-93907296F4A9}">
      <dgm:prSet/>
      <dgm:spPr/>
      <dgm:t>
        <a:bodyPr/>
        <a:lstStyle/>
        <a:p>
          <a:endParaRPr lang="en-IN"/>
        </a:p>
      </dgm:t>
    </dgm:pt>
    <dgm:pt modelId="{3376C2C9-5007-43F6-8244-7C87F75D360F}">
      <dgm:prSet phldrT="[Text]"/>
      <dgm:spPr/>
      <dgm:t>
        <a:bodyPr/>
        <a:lstStyle/>
        <a:p>
          <a:r>
            <a:rPr lang="en-US" b="1" dirty="0" smtClean="0"/>
            <a:t>Strong Grievance </a:t>
          </a:r>
          <a:r>
            <a:rPr lang="en-US" b="1" dirty="0" err="1" smtClean="0"/>
            <a:t>Addressal</a:t>
          </a:r>
          <a:r>
            <a:rPr lang="en-US" b="1" dirty="0" smtClean="0"/>
            <a:t> Mechanism </a:t>
          </a:r>
          <a:endParaRPr lang="en-IN" b="1" dirty="0"/>
        </a:p>
      </dgm:t>
    </dgm:pt>
    <dgm:pt modelId="{6892163E-F06E-428E-BD0F-F661B3D4EDCC}" type="parTrans" cxnId="{11A64592-BB09-4396-82E5-C0F622AFB2C2}">
      <dgm:prSet/>
      <dgm:spPr/>
      <dgm:t>
        <a:bodyPr/>
        <a:lstStyle/>
        <a:p>
          <a:endParaRPr lang="en-IN"/>
        </a:p>
      </dgm:t>
    </dgm:pt>
    <dgm:pt modelId="{98E1BC61-73E5-45E6-9C99-9D1C5BA6B8A0}" type="sibTrans" cxnId="{11A64592-BB09-4396-82E5-C0F622AFB2C2}">
      <dgm:prSet/>
      <dgm:spPr/>
      <dgm:t>
        <a:bodyPr/>
        <a:lstStyle/>
        <a:p>
          <a:endParaRPr lang="en-IN"/>
        </a:p>
      </dgm:t>
    </dgm:pt>
    <dgm:pt modelId="{E2FE2BF7-CF44-425E-912F-073E3C4DC6CE}">
      <dgm:prSet phldrT="[Text]" custT="1"/>
      <dgm:spPr/>
      <dgm:t>
        <a:bodyPr/>
        <a:lstStyle/>
        <a:p>
          <a:r>
            <a:rPr lang="en-IN" sz="1600" b="1" dirty="0" smtClean="0">
              <a:solidFill>
                <a:schemeClr val="tx1"/>
              </a:solidFill>
            </a:rPr>
            <a:t>Screening</a:t>
          </a:r>
          <a:r>
            <a:rPr lang="en-IN" sz="1600" dirty="0" smtClean="0">
              <a:solidFill>
                <a:schemeClr val="tx1"/>
              </a:solidFill>
            </a:rPr>
            <a:t> for hypertension, diabetes and cancers</a:t>
          </a:r>
          <a:endParaRPr lang="en-IN" sz="1600" dirty="0"/>
        </a:p>
      </dgm:t>
    </dgm:pt>
    <dgm:pt modelId="{9301B6E5-79EB-499D-8D06-1BA618F90961}" type="parTrans" cxnId="{E0760AF5-6BDC-403F-91BE-C743FFB3A911}">
      <dgm:prSet/>
      <dgm:spPr/>
      <dgm:t>
        <a:bodyPr/>
        <a:lstStyle/>
        <a:p>
          <a:endParaRPr lang="en-IN"/>
        </a:p>
      </dgm:t>
    </dgm:pt>
    <dgm:pt modelId="{C9C38BC8-D461-4686-B97E-8267C0470B6E}" type="sibTrans" cxnId="{E0760AF5-6BDC-403F-91BE-C743FFB3A911}">
      <dgm:prSet/>
      <dgm:spPr/>
      <dgm:t>
        <a:bodyPr/>
        <a:lstStyle/>
        <a:p>
          <a:endParaRPr lang="en-IN"/>
        </a:p>
      </dgm:t>
    </dgm:pt>
    <dgm:pt modelId="{B91F94E8-A277-4660-9C28-E8AB0D3BD968}">
      <dgm:prSet custT="1"/>
      <dgm:spPr/>
      <dgm:t>
        <a:bodyPr/>
        <a:lstStyle/>
        <a:p>
          <a:r>
            <a:rPr lang="en-IN" sz="1600" b="1" dirty="0" smtClean="0">
              <a:solidFill>
                <a:schemeClr val="tx1"/>
              </a:solidFill>
            </a:rPr>
            <a:t>Health and wellness check</a:t>
          </a:r>
          <a:r>
            <a:rPr lang="en-IN" sz="1600" dirty="0" smtClean="0">
              <a:solidFill>
                <a:schemeClr val="tx1"/>
              </a:solidFill>
            </a:rPr>
            <a:t> for beneficiaries above 35 years once in three years</a:t>
          </a:r>
          <a:endParaRPr lang="en-US" sz="1600" dirty="0">
            <a:solidFill>
              <a:schemeClr val="tx1"/>
            </a:solidFill>
          </a:endParaRPr>
        </a:p>
      </dgm:t>
    </dgm:pt>
    <dgm:pt modelId="{6A0F5D5D-2366-40C8-B86E-CC0CBACC8C77}" type="parTrans" cxnId="{4AE33EE6-C234-4470-AC87-23B5C28C4335}">
      <dgm:prSet/>
      <dgm:spPr/>
      <dgm:t>
        <a:bodyPr/>
        <a:lstStyle/>
        <a:p>
          <a:endParaRPr lang="en-IN"/>
        </a:p>
      </dgm:t>
    </dgm:pt>
    <dgm:pt modelId="{8CE7DBE9-AB77-4B34-8A05-D756FA46443F}" type="sibTrans" cxnId="{4AE33EE6-C234-4470-AC87-23B5C28C4335}">
      <dgm:prSet/>
      <dgm:spPr/>
      <dgm:t>
        <a:bodyPr/>
        <a:lstStyle/>
        <a:p>
          <a:endParaRPr lang="en-IN"/>
        </a:p>
      </dgm:t>
    </dgm:pt>
    <dgm:pt modelId="{E6DA4657-DEB2-4FEC-B6D7-1D0718DF857F}">
      <dgm:prSet phldrT="[Text]"/>
      <dgm:spPr/>
      <dgm:t>
        <a:bodyPr/>
        <a:lstStyle/>
        <a:p>
          <a:r>
            <a:rPr lang="en-US" b="1" dirty="0" smtClean="0"/>
            <a:t> Robust IT Platform </a:t>
          </a:r>
          <a:endParaRPr lang="en-IN" b="1" dirty="0"/>
        </a:p>
      </dgm:t>
    </dgm:pt>
    <dgm:pt modelId="{51759E9C-D7B4-48B4-B8DE-5902B8750C22}" type="parTrans" cxnId="{AA9E3223-C2EC-438B-9A19-609F3594D055}">
      <dgm:prSet/>
      <dgm:spPr/>
      <dgm:t>
        <a:bodyPr/>
        <a:lstStyle/>
        <a:p>
          <a:endParaRPr lang="en-IN"/>
        </a:p>
      </dgm:t>
    </dgm:pt>
    <dgm:pt modelId="{B8E0E591-70E5-4EFE-B175-F36F32AD7680}" type="sibTrans" cxnId="{AA9E3223-C2EC-438B-9A19-609F3594D055}">
      <dgm:prSet/>
      <dgm:spPr/>
      <dgm:t>
        <a:bodyPr/>
        <a:lstStyle/>
        <a:p>
          <a:endParaRPr lang="en-IN"/>
        </a:p>
      </dgm:t>
    </dgm:pt>
    <dgm:pt modelId="{8AA9AAAF-0402-4F0C-AD35-C933C80997D1}">
      <dgm:prSet phldrT="[Text]" custT="1"/>
      <dgm:spPr/>
      <dgm:t>
        <a:bodyPr/>
        <a:lstStyle/>
        <a:p>
          <a:r>
            <a:rPr lang="en-US" sz="1600" b="1" dirty="0" smtClean="0"/>
            <a:t> National Family Health Card </a:t>
          </a:r>
          <a:r>
            <a:rPr lang="en-US" sz="1600" dirty="0" smtClean="0"/>
            <a:t>will be issued</a:t>
          </a:r>
          <a:endParaRPr lang="en-IN" sz="1600" dirty="0"/>
        </a:p>
      </dgm:t>
    </dgm:pt>
    <dgm:pt modelId="{D99F2D57-946D-437A-B35F-6C74C1610D34}" type="parTrans" cxnId="{5E57EEEF-33E4-4E6E-A025-0D8ED2C91CA0}">
      <dgm:prSet/>
      <dgm:spPr/>
      <dgm:t>
        <a:bodyPr/>
        <a:lstStyle/>
        <a:p>
          <a:endParaRPr lang="en-IN"/>
        </a:p>
      </dgm:t>
    </dgm:pt>
    <dgm:pt modelId="{53E365B9-D322-476A-B67F-B87F70BA5057}" type="sibTrans" cxnId="{5E57EEEF-33E4-4E6E-A025-0D8ED2C91CA0}">
      <dgm:prSet/>
      <dgm:spPr/>
      <dgm:t>
        <a:bodyPr/>
        <a:lstStyle/>
        <a:p>
          <a:endParaRPr lang="en-IN"/>
        </a:p>
      </dgm:t>
    </dgm:pt>
    <dgm:pt modelId="{560AAADA-ECF7-40DF-87FF-9166D4207051}">
      <dgm:prSet custT="1"/>
      <dgm:spPr/>
      <dgm:t>
        <a:bodyPr/>
        <a:lstStyle/>
        <a:p>
          <a:r>
            <a:rPr lang="en-US" sz="1600" dirty="0" smtClean="0"/>
            <a:t> Robust, </a:t>
          </a:r>
          <a:r>
            <a:rPr lang="en-US" sz="1600" dirty="0" smtClean="0"/>
            <a:t>flexible </a:t>
          </a:r>
          <a:r>
            <a:rPr lang="en-US" sz="1600" dirty="0" smtClean="0"/>
            <a:t>and Integrated  IT platform</a:t>
          </a:r>
          <a:endParaRPr lang="en-US" sz="1600" dirty="0"/>
        </a:p>
      </dgm:t>
    </dgm:pt>
    <dgm:pt modelId="{575CB507-6C5A-4249-B07E-115FACD95406}" type="parTrans" cxnId="{B0FDB1BD-4988-475C-99E4-F7ED59EDBE56}">
      <dgm:prSet/>
      <dgm:spPr/>
      <dgm:t>
        <a:bodyPr/>
        <a:lstStyle/>
        <a:p>
          <a:endParaRPr lang="en-IN"/>
        </a:p>
      </dgm:t>
    </dgm:pt>
    <dgm:pt modelId="{80C4EDDC-7872-4F2D-AE65-850D22FD22B1}" type="sibTrans" cxnId="{B0FDB1BD-4988-475C-99E4-F7ED59EDBE56}">
      <dgm:prSet/>
      <dgm:spPr/>
      <dgm:t>
        <a:bodyPr/>
        <a:lstStyle/>
        <a:p>
          <a:endParaRPr lang="en-IN"/>
        </a:p>
      </dgm:t>
    </dgm:pt>
    <dgm:pt modelId="{1EDC2C06-5CD2-467A-9220-35FB2F2BAD46}">
      <dgm:prSet custT="1"/>
      <dgm:spPr/>
      <dgm:t>
        <a:bodyPr/>
        <a:lstStyle/>
        <a:p>
          <a:r>
            <a:rPr lang="en-US" sz="1600" dirty="0" smtClean="0"/>
            <a:t> Electronic Health Records integration will be explored</a:t>
          </a:r>
          <a:endParaRPr lang="en-US" sz="1600" dirty="0"/>
        </a:p>
      </dgm:t>
    </dgm:pt>
    <dgm:pt modelId="{BE4BA1C0-BF4A-47C6-BB8D-865A26353722}" type="parTrans" cxnId="{EF11455A-54FE-485D-8A52-2A54BBC0F519}">
      <dgm:prSet/>
      <dgm:spPr/>
      <dgm:t>
        <a:bodyPr/>
        <a:lstStyle/>
        <a:p>
          <a:endParaRPr lang="en-IN"/>
        </a:p>
      </dgm:t>
    </dgm:pt>
    <dgm:pt modelId="{DBB8C00F-7B82-4586-8DBE-B1C951922AF0}" type="sibTrans" cxnId="{EF11455A-54FE-485D-8A52-2A54BBC0F519}">
      <dgm:prSet/>
      <dgm:spPr/>
      <dgm:t>
        <a:bodyPr/>
        <a:lstStyle/>
        <a:p>
          <a:endParaRPr lang="en-IN"/>
        </a:p>
      </dgm:t>
    </dgm:pt>
    <dgm:pt modelId="{2BD9078D-5F9B-4C10-A6F7-4A1B349DC9D9}">
      <dgm:prSet phldrT="[Text]" custT="1"/>
      <dgm:spPr/>
      <dgm:t>
        <a:bodyPr/>
        <a:lstStyle/>
        <a:p>
          <a:r>
            <a:rPr lang="en-IN" sz="1600" dirty="0" smtClean="0"/>
            <a:t>Well-defined Grievance </a:t>
          </a:r>
          <a:r>
            <a:rPr lang="en-IN" sz="1600" dirty="0" err="1" smtClean="0"/>
            <a:t>Redressal</a:t>
          </a:r>
          <a:r>
            <a:rPr lang="en-IN" sz="1600" dirty="0" smtClean="0"/>
            <a:t> Mechanism</a:t>
          </a:r>
          <a:endParaRPr lang="en-IN" sz="1600" dirty="0"/>
        </a:p>
      </dgm:t>
    </dgm:pt>
    <dgm:pt modelId="{FBB319FC-DD89-444F-90B5-30DFD60F1B7E}" type="parTrans" cxnId="{FC98325B-F25B-4A22-9883-1366B85FAEAC}">
      <dgm:prSet/>
      <dgm:spPr/>
      <dgm:t>
        <a:bodyPr/>
        <a:lstStyle/>
        <a:p>
          <a:endParaRPr lang="en-IN"/>
        </a:p>
      </dgm:t>
    </dgm:pt>
    <dgm:pt modelId="{7D78DB1F-486D-4211-B167-C534805867B4}" type="sibTrans" cxnId="{FC98325B-F25B-4A22-9883-1366B85FAEAC}">
      <dgm:prSet/>
      <dgm:spPr/>
      <dgm:t>
        <a:bodyPr/>
        <a:lstStyle/>
        <a:p>
          <a:endParaRPr lang="en-IN"/>
        </a:p>
      </dgm:t>
    </dgm:pt>
    <dgm:pt modelId="{33E4D33F-8C57-4DED-A7D3-BEB9C668898C}">
      <dgm:prSet custT="1"/>
      <dgm:spPr/>
      <dgm:t>
        <a:bodyPr/>
        <a:lstStyle/>
        <a:p>
          <a:r>
            <a:rPr lang="en-IN" sz="1600" dirty="0" smtClean="0"/>
            <a:t>Call centre will be set up which will have a system of feedback </a:t>
          </a:r>
          <a:endParaRPr lang="en-US" sz="1600" dirty="0"/>
        </a:p>
      </dgm:t>
    </dgm:pt>
    <dgm:pt modelId="{037FB206-6CEC-45F7-AC58-DEFEEBD6300D}" type="parTrans" cxnId="{1F675B9F-5E8D-4AA7-9B19-70E91535822F}">
      <dgm:prSet/>
      <dgm:spPr/>
      <dgm:t>
        <a:bodyPr/>
        <a:lstStyle/>
        <a:p>
          <a:endParaRPr lang="en-IN"/>
        </a:p>
      </dgm:t>
    </dgm:pt>
    <dgm:pt modelId="{234528DD-9EDF-48F7-824D-0DB4AE9E8FBF}" type="sibTrans" cxnId="{1F675B9F-5E8D-4AA7-9B19-70E91535822F}">
      <dgm:prSet/>
      <dgm:spPr/>
      <dgm:t>
        <a:bodyPr/>
        <a:lstStyle/>
        <a:p>
          <a:endParaRPr lang="en-IN"/>
        </a:p>
      </dgm:t>
    </dgm:pt>
    <dgm:pt modelId="{A21F910C-5D2D-4CE6-917A-92062C7FF4C7}">
      <dgm:prSet phldrT="[Text]" custT="1"/>
      <dgm:spPr/>
      <dgm:t>
        <a:bodyPr/>
        <a:lstStyle/>
        <a:p>
          <a:r>
            <a:rPr lang="en-US" sz="1600" dirty="0" smtClean="0">
              <a:solidFill>
                <a:schemeClr val="tx1"/>
              </a:solidFill>
            </a:rPr>
            <a:t>Development of Referral systems</a:t>
          </a:r>
          <a:endParaRPr lang="en-IN" sz="1600" dirty="0"/>
        </a:p>
      </dgm:t>
    </dgm:pt>
    <dgm:pt modelId="{6825169F-5C32-48DC-9A98-885886A781F4}" type="parTrans" cxnId="{C64C6B4F-1FAF-47F9-B1AD-F47221D9CD61}">
      <dgm:prSet/>
      <dgm:spPr/>
      <dgm:t>
        <a:bodyPr/>
        <a:lstStyle/>
        <a:p>
          <a:endParaRPr lang="en-IN"/>
        </a:p>
      </dgm:t>
    </dgm:pt>
    <dgm:pt modelId="{5C55C1B4-5427-419C-AA7D-99F23CF31AA7}" type="sibTrans" cxnId="{C64C6B4F-1FAF-47F9-B1AD-F47221D9CD61}">
      <dgm:prSet/>
      <dgm:spPr/>
      <dgm:t>
        <a:bodyPr/>
        <a:lstStyle/>
        <a:p>
          <a:endParaRPr lang="en-IN"/>
        </a:p>
      </dgm:t>
    </dgm:pt>
    <dgm:pt modelId="{008C7DF2-CE63-45FD-8795-BC8CB3E4B918}">
      <dgm:prSet custT="1"/>
      <dgm:spPr/>
      <dgm:t>
        <a:bodyPr/>
        <a:lstStyle/>
        <a:p>
          <a:r>
            <a:rPr lang="en-US" sz="1600" dirty="0" smtClean="0">
              <a:solidFill>
                <a:schemeClr val="tx1"/>
              </a:solidFill>
            </a:rPr>
            <a:t>Real time monitoring through IT systems to prevent over </a:t>
          </a:r>
          <a:r>
            <a:rPr lang="en-US" sz="1600" dirty="0" err="1" smtClean="0">
              <a:solidFill>
                <a:schemeClr val="tx1"/>
              </a:solidFill>
            </a:rPr>
            <a:t>hospitalisation</a:t>
          </a:r>
          <a:r>
            <a:rPr lang="en-US" sz="1600" dirty="0" smtClean="0">
              <a:solidFill>
                <a:schemeClr val="tx1"/>
              </a:solidFill>
            </a:rPr>
            <a:t>, frauds, abuses etc.</a:t>
          </a:r>
          <a:endParaRPr lang="en-US" sz="1600" dirty="0">
            <a:solidFill>
              <a:schemeClr val="tx1"/>
            </a:solidFill>
          </a:endParaRPr>
        </a:p>
      </dgm:t>
    </dgm:pt>
    <dgm:pt modelId="{8224346E-AF02-49BE-A9B8-AF1FD3AD8974}" type="parTrans" cxnId="{9BBAC995-13C0-4A32-A710-4446F73D4E3E}">
      <dgm:prSet/>
      <dgm:spPr/>
      <dgm:t>
        <a:bodyPr/>
        <a:lstStyle/>
        <a:p>
          <a:endParaRPr lang="en-IN"/>
        </a:p>
      </dgm:t>
    </dgm:pt>
    <dgm:pt modelId="{0CD2C8BB-02C0-4D00-B19B-51C222BA61C7}" type="sibTrans" cxnId="{9BBAC995-13C0-4A32-A710-4446F73D4E3E}">
      <dgm:prSet/>
      <dgm:spPr/>
      <dgm:t>
        <a:bodyPr/>
        <a:lstStyle/>
        <a:p>
          <a:endParaRPr lang="en-IN"/>
        </a:p>
      </dgm:t>
    </dgm:pt>
    <dgm:pt modelId="{B2F8501D-5DA0-494A-AC44-8EAC092A5DBD}">
      <dgm:prSet custT="1"/>
      <dgm:spPr/>
      <dgm:t>
        <a:bodyPr/>
        <a:lstStyle/>
        <a:p>
          <a:r>
            <a:rPr lang="en-US" sz="1600" b="0" dirty="0" smtClean="0">
              <a:solidFill>
                <a:schemeClr val="tx1"/>
              </a:solidFill>
            </a:rPr>
            <a:t>Quality based grading of Public and private health facilities will be explored </a:t>
          </a:r>
          <a:endParaRPr lang="en-US" sz="1600" b="0" dirty="0">
            <a:solidFill>
              <a:schemeClr val="tx1"/>
            </a:solidFill>
          </a:endParaRPr>
        </a:p>
      </dgm:t>
    </dgm:pt>
    <dgm:pt modelId="{6768F7C3-9333-4B32-BE04-0317136DAD19}" type="parTrans" cxnId="{850D4468-A92D-4958-9047-CCE523CF7B6E}">
      <dgm:prSet/>
      <dgm:spPr/>
      <dgm:t>
        <a:bodyPr/>
        <a:lstStyle/>
        <a:p>
          <a:endParaRPr lang="en-IN"/>
        </a:p>
      </dgm:t>
    </dgm:pt>
    <dgm:pt modelId="{8E0FF619-666F-4FA5-8D5E-59A92C97FE6A}" type="sibTrans" cxnId="{850D4468-A92D-4958-9047-CCE523CF7B6E}">
      <dgm:prSet/>
      <dgm:spPr/>
      <dgm:t>
        <a:bodyPr/>
        <a:lstStyle/>
        <a:p>
          <a:endParaRPr lang="en-IN"/>
        </a:p>
      </dgm:t>
    </dgm:pt>
    <dgm:pt modelId="{DB57502E-03AC-4CB7-9E02-61D85480E118}" type="pres">
      <dgm:prSet presAssocID="{68C979CB-9F0D-4039-9909-71DD5871C67F}" presName="linearFlow" presStyleCnt="0">
        <dgm:presLayoutVars>
          <dgm:dir/>
          <dgm:animLvl val="lvl"/>
          <dgm:resizeHandles val="exact"/>
        </dgm:presLayoutVars>
      </dgm:prSet>
      <dgm:spPr/>
      <dgm:t>
        <a:bodyPr/>
        <a:lstStyle/>
        <a:p>
          <a:endParaRPr lang="en-IN"/>
        </a:p>
      </dgm:t>
    </dgm:pt>
    <dgm:pt modelId="{0ED07167-7C1D-4DE5-953B-1F5E1459B081}" type="pres">
      <dgm:prSet presAssocID="{D1001D00-4381-4234-A3EE-0982075C7373}" presName="composite" presStyleCnt="0"/>
      <dgm:spPr/>
    </dgm:pt>
    <dgm:pt modelId="{EAAAF085-BEA4-4310-B463-EBB4E66FB6C6}" type="pres">
      <dgm:prSet presAssocID="{D1001D00-4381-4234-A3EE-0982075C7373}" presName="parentText" presStyleLbl="alignNode1" presStyleIdx="0" presStyleCnt="4">
        <dgm:presLayoutVars>
          <dgm:chMax val="1"/>
          <dgm:bulletEnabled val="1"/>
        </dgm:presLayoutVars>
      </dgm:prSet>
      <dgm:spPr/>
      <dgm:t>
        <a:bodyPr/>
        <a:lstStyle/>
        <a:p>
          <a:endParaRPr lang="en-IN"/>
        </a:p>
      </dgm:t>
    </dgm:pt>
    <dgm:pt modelId="{863FFC7C-1A39-4EA8-AA23-5E05D3D472FB}" type="pres">
      <dgm:prSet presAssocID="{D1001D00-4381-4234-A3EE-0982075C7373}" presName="descendantText" presStyleLbl="alignAcc1" presStyleIdx="0" presStyleCnt="4">
        <dgm:presLayoutVars>
          <dgm:bulletEnabled val="1"/>
        </dgm:presLayoutVars>
      </dgm:prSet>
      <dgm:spPr/>
      <dgm:t>
        <a:bodyPr/>
        <a:lstStyle/>
        <a:p>
          <a:endParaRPr lang="en-IN"/>
        </a:p>
      </dgm:t>
    </dgm:pt>
    <dgm:pt modelId="{0961BFCA-00B5-44AF-A7B8-686CC2B9124D}" type="pres">
      <dgm:prSet presAssocID="{B8B6E9D6-E802-4ED1-9995-D3E24D8033DA}" presName="sp" presStyleCnt="0"/>
      <dgm:spPr/>
    </dgm:pt>
    <dgm:pt modelId="{CEABEFD6-6711-440A-A057-64D51D54E715}" type="pres">
      <dgm:prSet presAssocID="{E6DA4657-DEB2-4FEC-B6D7-1D0718DF857F}" presName="composite" presStyleCnt="0"/>
      <dgm:spPr/>
    </dgm:pt>
    <dgm:pt modelId="{A7F1DBE7-3F25-4771-9954-8BFD723EB7C8}" type="pres">
      <dgm:prSet presAssocID="{E6DA4657-DEB2-4FEC-B6D7-1D0718DF857F}" presName="parentText" presStyleLbl="alignNode1" presStyleIdx="1" presStyleCnt="4">
        <dgm:presLayoutVars>
          <dgm:chMax val="1"/>
          <dgm:bulletEnabled val="1"/>
        </dgm:presLayoutVars>
      </dgm:prSet>
      <dgm:spPr/>
      <dgm:t>
        <a:bodyPr/>
        <a:lstStyle/>
        <a:p>
          <a:endParaRPr lang="en-IN"/>
        </a:p>
      </dgm:t>
    </dgm:pt>
    <dgm:pt modelId="{3836E5B6-F998-4AF3-A443-E3F56C0FE0F6}" type="pres">
      <dgm:prSet presAssocID="{E6DA4657-DEB2-4FEC-B6D7-1D0718DF857F}" presName="descendantText" presStyleLbl="alignAcc1" presStyleIdx="1" presStyleCnt="4">
        <dgm:presLayoutVars>
          <dgm:bulletEnabled val="1"/>
        </dgm:presLayoutVars>
      </dgm:prSet>
      <dgm:spPr/>
      <dgm:t>
        <a:bodyPr/>
        <a:lstStyle/>
        <a:p>
          <a:endParaRPr lang="en-IN"/>
        </a:p>
      </dgm:t>
    </dgm:pt>
    <dgm:pt modelId="{223C126C-CBA5-466D-8541-3F2225F8A16F}" type="pres">
      <dgm:prSet presAssocID="{B8E0E591-70E5-4EFE-B175-F36F32AD7680}" presName="sp" presStyleCnt="0"/>
      <dgm:spPr/>
    </dgm:pt>
    <dgm:pt modelId="{47C4CD1E-0BD7-41BC-8905-C1F6A223E29A}" type="pres">
      <dgm:prSet presAssocID="{1EC3C57C-426E-441B-8824-88A4CC1034E0}" presName="composite" presStyleCnt="0"/>
      <dgm:spPr/>
    </dgm:pt>
    <dgm:pt modelId="{E22C14D6-3DEE-4223-B05E-95CFAE2BC053}" type="pres">
      <dgm:prSet presAssocID="{1EC3C57C-426E-441B-8824-88A4CC1034E0}" presName="parentText" presStyleLbl="alignNode1" presStyleIdx="2" presStyleCnt="4">
        <dgm:presLayoutVars>
          <dgm:chMax val="1"/>
          <dgm:bulletEnabled val="1"/>
        </dgm:presLayoutVars>
      </dgm:prSet>
      <dgm:spPr/>
      <dgm:t>
        <a:bodyPr/>
        <a:lstStyle/>
        <a:p>
          <a:endParaRPr lang="en-IN"/>
        </a:p>
      </dgm:t>
    </dgm:pt>
    <dgm:pt modelId="{42A89F65-F9E4-4349-B012-34723761DBD0}" type="pres">
      <dgm:prSet presAssocID="{1EC3C57C-426E-441B-8824-88A4CC1034E0}" presName="descendantText" presStyleLbl="alignAcc1" presStyleIdx="2" presStyleCnt="4">
        <dgm:presLayoutVars>
          <dgm:bulletEnabled val="1"/>
        </dgm:presLayoutVars>
      </dgm:prSet>
      <dgm:spPr/>
      <dgm:t>
        <a:bodyPr/>
        <a:lstStyle/>
        <a:p>
          <a:endParaRPr lang="en-IN"/>
        </a:p>
      </dgm:t>
    </dgm:pt>
    <dgm:pt modelId="{7A5C6B4B-BDFC-452E-AE16-CE49019A94D4}" type="pres">
      <dgm:prSet presAssocID="{458DB36C-CE25-4801-BB31-5E7E28CC995B}" presName="sp" presStyleCnt="0"/>
      <dgm:spPr/>
    </dgm:pt>
    <dgm:pt modelId="{65EFC885-6C3C-4F4C-9262-F586B1D17953}" type="pres">
      <dgm:prSet presAssocID="{3376C2C9-5007-43F6-8244-7C87F75D360F}" presName="composite" presStyleCnt="0"/>
      <dgm:spPr/>
    </dgm:pt>
    <dgm:pt modelId="{AC1D07CC-FB4D-4B5F-8E8A-B006BA7C3FA1}" type="pres">
      <dgm:prSet presAssocID="{3376C2C9-5007-43F6-8244-7C87F75D360F}" presName="parentText" presStyleLbl="alignNode1" presStyleIdx="3" presStyleCnt="4">
        <dgm:presLayoutVars>
          <dgm:chMax val="1"/>
          <dgm:bulletEnabled val="1"/>
        </dgm:presLayoutVars>
      </dgm:prSet>
      <dgm:spPr/>
      <dgm:t>
        <a:bodyPr/>
        <a:lstStyle/>
        <a:p>
          <a:endParaRPr lang="en-IN"/>
        </a:p>
      </dgm:t>
    </dgm:pt>
    <dgm:pt modelId="{CA16E9EF-D562-44F8-970E-9473FFFEF19D}" type="pres">
      <dgm:prSet presAssocID="{3376C2C9-5007-43F6-8244-7C87F75D360F}" presName="descendantText" presStyleLbl="alignAcc1" presStyleIdx="3" presStyleCnt="4">
        <dgm:presLayoutVars>
          <dgm:bulletEnabled val="1"/>
        </dgm:presLayoutVars>
      </dgm:prSet>
      <dgm:spPr/>
      <dgm:t>
        <a:bodyPr/>
        <a:lstStyle/>
        <a:p>
          <a:endParaRPr lang="en-IN"/>
        </a:p>
      </dgm:t>
    </dgm:pt>
  </dgm:ptLst>
  <dgm:cxnLst>
    <dgm:cxn modelId="{A5357126-13D6-45CF-944E-93907296F4A9}" srcId="{68C979CB-9F0D-4039-9909-71DD5871C67F}" destId="{1EC3C57C-426E-441B-8824-88A4CC1034E0}" srcOrd="2" destOrd="0" parTransId="{96CB1849-48AC-44C5-A7D5-419E1D2FBB8C}" sibTransId="{458DB36C-CE25-4801-BB31-5E7E28CC995B}"/>
    <dgm:cxn modelId="{EF11455A-54FE-485D-8A52-2A54BBC0F519}" srcId="{E6DA4657-DEB2-4FEC-B6D7-1D0718DF857F}" destId="{1EDC2C06-5CD2-467A-9220-35FB2F2BAD46}" srcOrd="2" destOrd="0" parTransId="{BE4BA1C0-BF4A-47C6-BB8D-865A26353722}" sibTransId="{DBB8C00F-7B82-4586-8DBE-B1C951922AF0}"/>
    <dgm:cxn modelId="{1F675B9F-5E8D-4AA7-9B19-70E91535822F}" srcId="{3376C2C9-5007-43F6-8244-7C87F75D360F}" destId="{33E4D33F-8C57-4DED-A7D3-BEB9C668898C}" srcOrd="1" destOrd="0" parTransId="{037FB206-6CEC-45F7-AC58-DEFEEBD6300D}" sibTransId="{234528DD-9EDF-48F7-824D-0DB4AE9E8FBF}"/>
    <dgm:cxn modelId="{E811B78F-23E0-4E6F-95C9-53BC55235A4C}" type="presOf" srcId="{1EDC2C06-5CD2-467A-9220-35FB2F2BAD46}" destId="{3836E5B6-F998-4AF3-A443-E3F56C0FE0F6}" srcOrd="0" destOrd="2" presId="urn:microsoft.com/office/officeart/2005/8/layout/chevron2"/>
    <dgm:cxn modelId="{96FE0C75-B052-4157-9681-BC3379CFDE70}" type="presOf" srcId="{1EC3C57C-426E-441B-8824-88A4CC1034E0}" destId="{E22C14D6-3DEE-4223-B05E-95CFAE2BC053}" srcOrd="0" destOrd="0" presId="urn:microsoft.com/office/officeart/2005/8/layout/chevron2"/>
    <dgm:cxn modelId="{08618973-E5DF-40D9-9DBC-48C27933E4C0}" type="presOf" srcId="{008C7DF2-CE63-45FD-8795-BC8CB3E4B918}" destId="{42A89F65-F9E4-4349-B012-34723761DBD0}" srcOrd="0" destOrd="1" presId="urn:microsoft.com/office/officeart/2005/8/layout/chevron2"/>
    <dgm:cxn modelId="{9A14B1A9-AAEE-4FC4-B799-3D07E6306EC3}" type="presOf" srcId="{560AAADA-ECF7-40DF-87FF-9166D4207051}" destId="{3836E5B6-F998-4AF3-A443-E3F56C0FE0F6}" srcOrd="0" destOrd="1" presId="urn:microsoft.com/office/officeart/2005/8/layout/chevron2"/>
    <dgm:cxn modelId="{9BBAC995-13C0-4A32-A710-4446F73D4E3E}" srcId="{1EC3C57C-426E-441B-8824-88A4CC1034E0}" destId="{008C7DF2-CE63-45FD-8795-BC8CB3E4B918}" srcOrd="1" destOrd="0" parTransId="{8224346E-AF02-49BE-A9B8-AF1FD3AD8974}" sibTransId="{0CD2C8BB-02C0-4D00-B19B-51C222BA61C7}"/>
    <dgm:cxn modelId="{3D3AB7E3-A72D-423A-9108-C54DF5614F9F}" type="presOf" srcId="{2BD9078D-5F9B-4C10-A6F7-4A1B349DC9D9}" destId="{CA16E9EF-D562-44F8-970E-9473FFFEF19D}" srcOrd="0" destOrd="0" presId="urn:microsoft.com/office/officeart/2005/8/layout/chevron2"/>
    <dgm:cxn modelId="{AA9E3223-C2EC-438B-9A19-609F3594D055}" srcId="{68C979CB-9F0D-4039-9909-71DD5871C67F}" destId="{E6DA4657-DEB2-4FEC-B6D7-1D0718DF857F}" srcOrd="1" destOrd="0" parTransId="{51759E9C-D7B4-48B4-B8DE-5902B8750C22}" sibTransId="{B8E0E591-70E5-4EFE-B175-F36F32AD7680}"/>
    <dgm:cxn modelId="{B0FDB1BD-4988-475C-99E4-F7ED59EDBE56}" srcId="{E6DA4657-DEB2-4FEC-B6D7-1D0718DF857F}" destId="{560AAADA-ECF7-40DF-87FF-9166D4207051}" srcOrd="1" destOrd="0" parTransId="{575CB507-6C5A-4249-B07E-115FACD95406}" sibTransId="{80C4EDDC-7872-4F2D-AE65-850D22FD22B1}"/>
    <dgm:cxn modelId="{CD1FA5BE-EFA0-4149-A084-D533F310167C}" type="presOf" srcId="{68C979CB-9F0D-4039-9909-71DD5871C67F}" destId="{DB57502E-03AC-4CB7-9E02-61D85480E118}" srcOrd="0" destOrd="0" presId="urn:microsoft.com/office/officeart/2005/8/layout/chevron2"/>
    <dgm:cxn modelId="{8A1735B9-68D1-4374-BB37-27DF5A953BE1}" type="presOf" srcId="{8AA9AAAF-0402-4F0C-AD35-C933C80997D1}" destId="{3836E5B6-F998-4AF3-A443-E3F56C0FE0F6}" srcOrd="0" destOrd="0" presId="urn:microsoft.com/office/officeart/2005/8/layout/chevron2"/>
    <dgm:cxn modelId="{7B2A82F5-1A87-4EF8-9E48-FBE6817BADAA}" type="presOf" srcId="{33E4D33F-8C57-4DED-A7D3-BEB9C668898C}" destId="{CA16E9EF-D562-44F8-970E-9473FFFEF19D}" srcOrd="0" destOrd="1" presId="urn:microsoft.com/office/officeart/2005/8/layout/chevron2"/>
    <dgm:cxn modelId="{E0760AF5-6BDC-403F-91BE-C743FFB3A911}" srcId="{D1001D00-4381-4234-A3EE-0982075C7373}" destId="{E2FE2BF7-CF44-425E-912F-073E3C4DC6CE}" srcOrd="0" destOrd="0" parTransId="{9301B6E5-79EB-499D-8D06-1BA618F90961}" sibTransId="{C9C38BC8-D461-4686-B97E-8267C0470B6E}"/>
    <dgm:cxn modelId="{9D6C5F98-B492-41BD-B8F4-65D1D75FF1B7}" type="presOf" srcId="{3376C2C9-5007-43F6-8244-7C87F75D360F}" destId="{AC1D07CC-FB4D-4B5F-8E8A-B006BA7C3FA1}" srcOrd="0" destOrd="0" presId="urn:microsoft.com/office/officeart/2005/8/layout/chevron2"/>
    <dgm:cxn modelId="{5942627F-4643-45EE-B675-21B322ED5A5A}" type="presOf" srcId="{B2F8501D-5DA0-494A-AC44-8EAC092A5DBD}" destId="{42A89F65-F9E4-4349-B012-34723761DBD0}" srcOrd="0" destOrd="2" presId="urn:microsoft.com/office/officeart/2005/8/layout/chevron2"/>
    <dgm:cxn modelId="{92DE7BF9-FC45-44E9-BECB-F25E732CCACA}" type="presOf" srcId="{E6DA4657-DEB2-4FEC-B6D7-1D0718DF857F}" destId="{A7F1DBE7-3F25-4771-9954-8BFD723EB7C8}" srcOrd="0" destOrd="0" presId="urn:microsoft.com/office/officeart/2005/8/layout/chevron2"/>
    <dgm:cxn modelId="{BD58CE38-147E-446F-A3E6-BDB992052C41}" type="presOf" srcId="{A21F910C-5D2D-4CE6-917A-92062C7FF4C7}" destId="{42A89F65-F9E4-4349-B012-34723761DBD0}" srcOrd="0" destOrd="0" presId="urn:microsoft.com/office/officeart/2005/8/layout/chevron2"/>
    <dgm:cxn modelId="{3BB8C2A0-5966-4792-AC70-0534D3A122B9}" type="presOf" srcId="{E2FE2BF7-CF44-425E-912F-073E3C4DC6CE}" destId="{863FFC7C-1A39-4EA8-AA23-5E05D3D472FB}" srcOrd="0" destOrd="0" presId="urn:microsoft.com/office/officeart/2005/8/layout/chevron2"/>
    <dgm:cxn modelId="{11A64592-BB09-4396-82E5-C0F622AFB2C2}" srcId="{68C979CB-9F0D-4039-9909-71DD5871C67F}" destId="{3376C2C9-5007-43F6-8244-7C87F75D360F}" srcOrd="3" destOrd="0" parTransId="{6892163E-F06E-428E-BD0F-F661B3D4EDCC}" sibTransId="{98E1BC61-73E5-45E6-9C99-9D1C5BA6B8A0}"/>
    <dgm:cxn modelId="{4AE33EE6-C234-4470-AC87-23B5C28C4335}" srcId="{D1001D00-4381-4234-A3EE-0982075C7373}" destId="{B91F94E8-A277-4660-9C28-E8AB0D3BD968}" srcOrd="1" destOrd="0" parTransId="{6A0F5D5D-2366-40C8-B86E-CC0CBACC8C77}" sibTransId="{8CE7DBE9-AB77-4B34-8A05-D756FA46443F}"/>
    <dgm:cxn modelId="{FC98325B-F25B-4A22-9883-1366B85FAEAC}" srcId="{3376C2C9-5007-43F6-8244-7C87F75D360F}" destId="{2BD9078D-5F9B-4C10-A6F7-4A1B349DC9D9}" srcOrd="0" destOrd="0" parTransId="{FBB319FC-DD89-444F-90B5-30DFD60F1B7E}" sibTransId="{7D78DB1F-486D-4211-B167-C534805867B4}"/>
    <dgm:cxn modelId="{850D4468-A92D-4958-9047-CCE523CF7B6E}" srcId="{1EC3C57C-426E-441B-8824-88A4CC1034E0}" destId="{B2F8501D-5DA0-494A-AC44-8EAC092A5DBD}" srcOrd="2" destOrd="0" parTransId="{6768F7C3-9333-4B32-BE04-0317136DAD19}" sibTransId="{8E0FF619-666F-4FA5-8D5E-59A92C97FE6A}"/>
    <dgm:cxn modelId="{F167B92A-4E1E-433F-BEC1-76502275D2BE}" type="presOf" srcId="{B91F94E8-A277-4660-9C28-E8AB0D3BD968}" destId="{863FFC7C-1A39-4EA8-AA23-5E05D3D472FB}" srcOrd="0" destOrd="1" presId="urn:microsoft.com/office/officeart/2005/8/layout/chevron2"/>
    <dgm:cxn modelId="{C64C6B4F-1FAF-47F9-B1AD-F47221D9CD61}" srcId="{1EC3C57C-426E-441B-8824-88A4CC1034E0}" destId="{A21F910C-5D2D-4CE6-917A-92062C7FF4C7}" srcOrd="0" destOrd="0" parTransId="{6825169F-5C32-48DC-9A98-885886A781F4}" sibTransId="{5C55C1B4-5427-419C-AA7D-99F23CF31AA7}"/>
    <dgm:cxn modelId="{1CD0A6BE-BE28-4A38-AA01-E35A22A81F4D}" type="presOf" srcId="{D1001D00-4381-4234-A3EE-0982075C7373}" destId="{EAAAF085-BEA4-4310-B463-EBB4E66FB6C6}" srcOrd="0" destOrd="0" presId="urn:microsoft.com/office/officeart/2005/8/layout/chevron2"/>
    <dgm:cxn modelId="{F41249FF-3F4F-4D1E-ACCF-7FFD05B817AE}" srcId="{68C979CB-9F0D-4039-9909-71DD5871C67F}" destId="{D1001D00-4381-4234-A3EE-0982075C7373}" srcOrd="0" destOrd="0" parTransId="{346AC009-EAFB-415E-9EAA-BA043B6AD7D0}" sibTransId="{B8B6E9D6-E802-4ED1-9995-D3E24D8033DA}"/>
    <dgm:cxn modelId="{5E57EEEF-33E4-4E6E-A025-0D8ED2C91CA0}" srcId="{E6DA4657-DEB2-4FEC-B6D7-1D0718DF857F}" destId="{8AA9AAAF-0402-4F0C-AD35-C933C80997D1}" srcOrd="0" destOrd="0" parTransId="{D99F2D57-946D-437A-B35F-6C74C1610D34}" sibTransId="{53E365B9-D322-476A-B67F-B87F70BA5057}"/>
    <dgm:cxn modelId="{9FF46150-1558-4E7B-B24E-DF419185D211}" type="presParOf" srcId="{DB57502E-03AC-4CB7-9E02-61D85480E118}" destId="{0ED07167-7C1D-4DE5-953B-1F5E1459B081}" srcOrd="0" destOrd="0" presId="urn:microsoft.com/office/officeart/2005/8/layout/chevron2"/>
    <dgm:cxn modelId="{11E26260-A143-4186-8249-91D4091134BF}" type="presParOf" srcId="{0ED07167-7C1D-4DE5-953B-1F5E1459B081}" destId="{EAAAF085-BEA4-4310-B463-EBB4E66FB6C6}" srcOrd="0" destOrd="0" presId="urn:microsoft.com/office/officeart/2005/8/layout/chevron2"/>
    <dgm:cxn modelId="{9801DC8C-CFC6-4F43-93B6-24888C77DC04}" type="presParOf" srcId="{0ED07167-7C1D-4DE5-953B-1F5E1459B081}" destId="{863FFC7C-1A39-4EA8-AA23-5E05D3D472FB}" srcOrd="1" destOrd="0" presId="urn:microsoft.com/office/officeart/2005/8/layout/chevron2"/>
    <dgm:cxn modelId="{A8C5B863-754F-40CC-8E66-BAACA5FA80EE}" type="presParOf" srcId="{DB57502E-03AC-4CB7-9E02-61D85480E118}" destId="{0961BFCA-00B5-44AF-A7B8-686CC2B9124D}" srcOrd="1" destOrd="0" presId="urn:microsoft.com/office/officeart/2005/8/layout/chevron2"/>
    <dgm:cxn modelId="{38916005-0BF8-4800-A2E4-BEE1E4791072}" type="presParOf" srcId="{DB57502E-03AC-4CB7-9E02-61D85480E118}" destId="{CEABEFD6-6711-440A-A057-64D51D54E715}" srcOrd="2" destOrd="0" presId="urn:microsoft.com/office/officeart/2005/8/layout/chevron2"/>
    <dgm:cxn modelId="{434F1780-4E1A-4E47-9830-92041E13428A}" type="presParOf" srcId="{CEABEFD6-6711-440A-A057-64D51D54E715}" destId="{A7F1DBE7-3F25-4771-9954-8BFD723EB7C8}" srcOrd="0" destOrd="0" presId="urn:microsoft.com/office/officeart/2005/8/layout/chevron2"/>
    <dgm:cxn modelId="{87026B00-FB1B-4FCB-A0BE-DCE53C0D8CD0}" type="presParOf" srcId="{CEABEFD6-6711-440A-A057-64D51D54E715}" destId="{3836E5B6-F998-4AF3-A443-E3F56C0FE0F6}" srcOrd="1" destOrd="0" presId="urn:microsoft.com/office/officeart/2005/8/layout/chevron2"/>
    <dgm:cxn modelId="{9FDF42BC-83D2-4E69-9298-3AFBF9E60CDD}" type="presParOf" srcId="{DB57502E-03AC-4CB7-9E02-61D85480E118}" destId="{223C126C-CBA5-466D-8541-3F2225F8A16F}" srcOrd="3" destOrd="0" presId="urn:microsoft.com/office/officeart/2005/8/layout/chevron2"/>
    <dgm:cxn modelId="{D7AEFF7A-42D3-4D2D-871D-7643EC13B239}" type="presParOf" srcId="{DB57502E-03AC-4CB7-9E02-61D85480E118}" destId="{47C4CD1E-0BD7-41BC-8905-C1F6A223E29A}" srcOrd="4" destOrd="0" presId="urn:microsoft.com/office/officeart/2005/8/layout/chevron2"/>
    <dgm:cxn modelId="{E9969336-CF6E-4D57-B69F-D8602C5BDCFD}" type="presParOf" srcId="{47C4CD1E-0BD7-41BC-8905-C1F6A223E29A}" destId="{E22C14D6-3DEE-4223-B05E-95CFAE2BC053}" srcOrd="0" destOrd="0" presId="urn:microsoft.com/office/officeart/2005/8/layout/chevron2"/>
    <dgm:cxn modelId="{25B695B0-C65D-4584-A8CA-04E07BDB2A6A}" type="presParOf" srcId="{47C4CD1E-0BD7-41BC-8905-C1F6A223E29A}" destId="{42A89F65-F9E4-4349-B012-34723761DBD0}" srcOrd="1" destOrd="0" presId="urn:microsoft.com/office/officeart/2005/8/layout/chevron2"/>
    <dgm:cxn modelId="{5905DF5E-D3C4-4B2D-A719-ADF22C04EBD4}" type="presParOf" srcId="{DB57502E-03AC-4CB7-9E02-61D85480E118}" destId="{7A5C6B4B-BDFC-452E-AE16-CE49019A94D4}" srcOrd="5" destOrd="0" presId="urn:microsoft.com/office/officeart/2005/8/layout/chevron2"/>
    <dgm:cxn modelId="{829BD841-3110-403E-A152-7C9783C4606D}" type="presParOf" srcId="{DB57502E-03AC-4CB7-9E02-61D85480E118}" destId="{65EFC885-6C3C-4F4C-9262-F586B1D17953}" srcOrd="6" destOrd="0" presId="urn:microsoft.com/office/officeart/2005/8/layout/chevron2"/>
    <dgm:cxn modelId="{CC1D4CAA-1C73-4B63-8790-27235498CAF5}" type="presParOf" srcId="{65EFC885-6C3C-4F4C-9262-F586B1D17953}" destId="{AC1D07CC-FB4D-4B5F-8E8A-B006BA7C3FA1}" srcOrd="0" destOrd="0" presId="urn:microsoft.com/office/officeart/2005/8/layout/chevron2"/>
    <dgm:cxn modelId="{88B2D358-0DE5-4668-BB86-04A2E27BEA56}" type="presParOf" srcId="{65EFC885-6C3C-4F4C-9262-F586B1D17953}" destId="{CA16E9EF-D562-44F8-970E-9473FFFEF19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C979CB-9F0D-4039-9909-71DD5871C67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33B84ED2-D406-42CE-AEF3-470007FDD6C5}">
      <dgm:prSet phldrT="[Text]"/>
      <dgm:spPr/>
      <dgm:t>
        <a:bodyPr/>
        <a:lstStyle/>
        <a:p>
          <a:r>
            <a:rPr lang="en-US" b="1" dirty="0" smtClean="0"/>
            <a:t>Strengthening of Public Health Facilities </a:t>
          </a:r>
          <a:endParaRPr lang="en-IN" b="1" dirty="0"/>
        </a:p>
      </dgm:t>
    </dgm:pt>
    <dgm:pt modelId="{2251B0FE-2850-436B-B910-BD8D0DE063B3}" type="parTrans" cxnId="{34333146-03D1-4CD4-9820-BC8C6208264C}">
      <dgm:prSet/>
      <dgm:spPr/>
      <dgm:t>
        <a:bodyPr/>
        <a:lstStyle/>
        <a:p>
          <a:endParaRPr lang="en-IN"/>
        </a:p>
      </dgm:t>
    </dgm:pt>
    <dgm:pt modelId="{8C21EFDC-4252-4434-8497-6AD9DAF7A604}" type="sibTrans" cxnId="{34333146-03D1-4CD4-9820-BC8C6208264C}">
      <dgm:prSet/>
      <dgm:spPr/>
      <dgm:t>
        <a:bodyPr/>
        <a:lstStyle/>
        <a:p>
          <a:endParaRPr lang="en-IN"/>
        </a:p>
      </dgm:t>
    </dgm:pt>
    <dgm:pt modelId="{B6F8B230-C630-4FF7-97AA-F1FDF95E23FE}">
      <dgm:prSet phldrT="[Text]"/>
      <dgm:spPr/>
      <dgm:t>
        <a:bodyPr/>
        <a:lstStyle/>
        <a:p>
          <a:r>
            <a:rPr lang="en-US" b="1" dirty="0" smtClean="0"/>
            <a:t>Awareness Generation</a:t>
          </a:r>
          <a:endParaRPr lang="en-IN" b="1" dirty="0"/>
        </a:p>
      </dgm:t>
    </dgm:pt>
    <dgm:pt modelId="{370CA6A6-635A-4B0F-A8B5-990374D9E975}" type="parTrans" cxnId="{D3321953-79F8-4D09-9A75-8874A2F6F1FC}">
      <dgm:prSet/>
      <dgm:spPr/>
      <dgm:t>
        <a:bodyPr/>
        <a:lstStyle/>
        <a:p>
          <a:endParaRPr lang="en-IN"/>
        </a:p>
      </dgm:t>
    </dgm:pt>
    <dgm:pt modelId="{F2C59261-4A9D-4029-9307-EB1BC07D330E}" type="sibTrans" cxnId="{D3321953-79F8-4D09-9A75-8874A2F6F1FC}">
      <dgm:prSet/>
      <dgm:spPr/>
      <dgm:t>
        <a:bodyPr/>
        <a:lstStyle/>
        <a:p>
          <a:endParaRPr lang="en-IN"/>
        </a:p>
      </dgm:t>
    </dgm:pt>
    <dgm:pt modelId="{960125A9-5E36-48CE-98DA-D197559151D3}">
      <dgm:prSet phldrT="[Text]"/>
      <dgm:spPr/>
      <dgm:t>
        <a:bodyPr/>
        <a:lstStyle/>
        <a:p>
          <a:r>
            <a:rPr lang="en-US" b="1" dirty="0" smtClean="0"/>
            <a:t>Platform for Non Poor</a:t>
          </a:r>
          <a:endParaRPr lang="en-IN" b="1" dirty="0"/>
        </a:p>
      </dgm:t>
    </dgm:pt>
    <dgm:pt modelId="{0E83DFF4-4E19-4464-A237-BAD772136F33}" type="parTrans" cxnId="{DA2502CE-C0EE-49DF-8186-82238C453F36}">
      <dgm:prSet/>
      <dgm:spPr/>
      <dgm:t>
        <a:bodyPr/>
        <a:lstStyle/>
        <a:p>
          <a:endParaRPr lang="en-IN"/>
        </a:p>
      </dgm:t>
    </dgm:pt>
    <dgm:pt modelId="{67D4A848-5114-4AF4-9454-8EB1C6838BBD}" type="sibTrans" cxnId="{DA2502CE-C0EE-49DF-8186-82238C453F36}">
      <dgm:prSet/>
      <dgm:spPr/>
      <dgm:t>
        <a:bodyPr/>
        <a:lstStyle/>
        <a:p>
          <a:endParaRPr lang="en-IN"/>
        </a:p>
      </dgm:t>
    </dgm:pt>
    <dgm:pt modelId="{84E74B87-BE0A-4362-A8A7-2DB6D319B314}">
      <dgm:prSet phldrT="[Text]"/>
      <dgm:spPr/>
      <dgm:t>
        <a:bodyPr/>
        <a:lstStyle/>
        <a:p>
          <a:r>
            <a:rPr lang="en-US" b="1" dirty="0" smtClean="0"/>
            <a:t>Implementation Model</a:t>
          </a:r>
          <a:endParaRPr lang="en-IN" b="1" dirty="0"/>
        </a:p>
      </dgm:t>
    </dgm:pt>
    <dgm:pt modelId="{54629CA4-D0DD-4C6B-AC78-CA102B13CA8E}" type="parTrans" cxnId="{9EA5FF2F-98F7-4667-BE5E-AC303C39C616}">
      <dgm:prSet/>
      <dgm:spPr/>
      <dgm:t>
        <a:bodyPr/>
        <a:lstStyle/>
        <a:p>
          <a:endParaRPr lang="en-IN"/>
        </a:p>
      </dgm:t>
    </dgm:pt>
    <dgm:pt modelId="{67164CF1-9753-4504-8E09-F39963C15392}" type="sibTrans" cxnId="{9EA5FF2F-98F7-4667-BE5E-AC303C39C616}">
      <dgm:prSet/>
      <dgm:spPr/>
      <dgm:t>
        <a:bodyPr/>
        <a:lstStyle/>
        <a:p>
          <a:endParaRPr lang="en-IN"/>
        </a:p>
      </dgm:t>
    </dgm:pt>
    <dgm:pt modelId="{003FDE24-5D72-4DA6-AE33-A86943FA4686}">
      <dgm:prSet phldrT="[Text]"/>
      <dgm:spPr/>
      <dgm:t>
        <a:bodyPr/>
        <a:lstStyle/>
        <a:p>
          <a:r>
            <a:rPr lang="en-US" b="0" dirty="0" smtClean="0"/>
            <a:t>Specific Awareness campaigns for the scheme</a:t>
          </a:r>
          <a:endParaRPr lang="en-IN" b="0" dirty="0"/>
        </a:p>
      </dgm:t>
    </dgm:pt>
    <dgm:pt modelId="{9268D0D2-B7EB-43C5-B107-652A01FE8CAD}" type="parTrans" cxnId="{52707C3A-1A56-472F-AA51-A45AB2E745CF}">
      <dgm:prSet/>
      <dgm:spPr/>
      <dgm:t>
        <a:bodyPr/>
        <a:lstStyle/>
        <a:p>
          <a:endParaRPr lang="en-IN"/>
        </a:p>
      </dgm:t>
    </dgm:pt>
    <dgm:pt modelId="{AD147435-A50C-40EC-97A1-A78C0A0B7E3D}" type="sibTrans" cxnId="{52707C3A-1A56-472F-AA51-A45AB2E745CF}">
      <dgm:prSet/>
      <dgm:spPr/>
      <dgm:t>
        <a:bodyPr/>
        <a:lstStyle/>
        <a:p>
          <a:endParaRPr lang="en-IN"/>
        </a:p>
      </dgm:t>
    </dgm:pt>
    <dgm:pt modelId="{1D57EC23-82B6-48A9-912B-95BBE9627A3E}">
      <dgm:prSet phldrT="[Text]"/>
      <dgm:spPr/>
      <dgm:t>
        <a:bodyPr/>
        <a:lstStyle/>
        <a:p>
          <a:r>
            <a:rPr lang="en-IN" b="0" dirty="0" smtClean="0">
              <a:solidFill>
                <a:schemeClr val="tx1"/>
              </a:solidFill>
            </a:rPr>
            <a:t>Existing community outreach programmes of </a:t>
          </a:r>
          <a:r>
            <a:rPr lang="en-IN" b="0" dirty="0" err="1" smtClean="0">
              <a:solidFill>
                <a:schemeClr val="tx1"/>
              </a:solidFill>
            </a:rPr>
            <a:t>MoHFW</a:t>
          </a:r>
          <a:r>
            <a:rPr lang="en-IN" b="0" dirty="0" smtClean="0">
              <a:solidFill>
                <a:schemeClr val="tx1"/>
              </a:solidFill>
            </a:rPr>
            <a:t>/ State health departments will be used  </a:t>
          </a:r>
          <a:endParaRPr lang="en-IN" b="0" dirty="0"/>
        </a:p>
      </dgm:t>
    </dgm:pt>
    <dgm:pt modelId="{C1C0F88A-2D2D-4281-AD4A-AA66FDA04BEE}" type="parTrans" cxnId="{544E8034-A020-491C-8B56-77400129C19D}">
      <dgm:prSet/>
      <dgm:spPr/>
      <dgm:t>
        <a:bodyPr/>
        <a:lstStyle/>
        <a:p>
          <a:endParaRPr lang="en-IN"/>
        </a:p>
      </dgm:t>
    </dgm:pt>
    <dgm:pt modelId="{12315C87-8434-4829-979D-D041F113D5C5}" type="sibTrans" cxnId="{544E8034-A020-491C-8B56-77400129C19D}">
      <dgm:prSet/>
      <dgm:spPr/>
      <dgm:t>
        <a:bodyPr/>
        <a:lstStyle/>
        <a:p>
          <a:endParaRPr lang="en-IN"/>
        </a:p>
      </dgm:t>
    </dgm:pt>
    <dgm:pt modelId="{7587A051-0A26-43B4-B442-F63059169C2C}">
      <dgm:prSet phldrT="[Text]"/>
      <dgm:spPr/>
      <dgm:t>
        <a:bodyPr/>
        <a:lstStyle/>
        <a:p>
          <a:r>
            <a:rPr lang="en-US" b="1" dirty="0" smtClean="0">
              <a:solidFill>
                <a:schemeClr val="tx1"/>
              </a:solidFill>
            </a:rPr>
            <a:t> </a:t>
          </a:r>
          <a:r>
            <a:rPr lang="en-US" b="0" dirty="0" smtClean="0">
              <a:solidFill>
                <a:schemeClr val="tx1"/>
              </a:solidFill>
            </a:rPr>
            <a:t>Public health care facilities to retain claim amount</a:t>
          </a:r>
          <a:endParaRPr lang="en-IN" b="0" dirty="0"/>
        </a:p>
      </dgm:t>
    </dgm:pt>
    <dgm:pt modelId="{B91783E3-F373-4415-A071-C5A062261C9A}" type="parTrans" cxnId="{E9FBA606-2ADD-4B75-9D55-17469FD718AF}">
      <dgm:prSet/>
      <dgm:spPr/>
      <dgm:t>
        <a:bodyPr/>
        <a:lstStyle/>
        <a:p>
          <a:endParaRPr lang="en-IN"/>
        </a:p>
      </dgm:t>
    </dgm:pt>
    <dgm:pt modelId="{8E432F30-07B8-4320-992E-A48179F7A35F}" type="sibTrans" cxnId="{E9FBA606-2ADD-4B75-9D55-17469FD718AF}">
      <dgm:prSet/>
      <dgm:spPr/>
      <dgm:t>
        <a:bodyPr/>
        <a:lstStyle/>
        <a:p>
          <a:endParaRPr lang="en-IN"/>
        </a:p>
      </dgm:t>
    </dgm:pt>
    <dgm:pt modelId="{16BB21F7-3B76-4FA9-951D-DF1CA10001A0}">
      <dgm:prSet phldrT="[Text]"/>
      <dgm:spPr/>
      <dgm:t>
        <a:bodyPr/>
        <a:lstStyle/>
        <a:p>
          <a:r>
            <a:rPr lang="en-US" b="1" dirty="0" smtClean="0"/>
            <a:t> </a:t>
          </a:r>
          <a:r>
            <a:rPr lang="en-US" b="0" dirty="0" smtClean="0"/>
            <a:t>National Health Authority to be set up at National Level</a:t>
          </a:r>
          <a:endParaRPr lang="en-IN" b="1" dirty="0"/>
        </a:p>
      </dgm:t>
    </dgm:pt>
    <dgm:pt modelId="{07FB2351-6EEB-4FA9-ABB9-B51FE379B46A}" type="parTrans" cxnId="{F3234A13-9677-4FB5-87D2-C0C3C357EEC2}">
      <dgm:prSet/>
      <dgm:spPr/>
      <dgm:t>
        <a:bodyPr/>
        <a:lstStyle/>
        <a:p>
          <a:endParaRPr lang="en-IN"/>
        </a:p>
      </dgm:t>
    </dgm:pt>
    <dgm:pt modelId="{5E68F4B5-E43F-45FF-8F0B-2E7E1EC2D7EC}" type="sibTrans" cxnId="{F3234A13-9677-4FB5-87D2-C0C3C357EEC2}">
      <dgm:prSet/>
      <dgm:spPr/>
      <dgm:t>
        <a:bodyPr/>
        <a:lstStyle/>
        <a:p>
          <a:endParaRPr lang="en-IN"/>
        </a:p>
      </dgm:t>
    </dgm:pt>
    <dgm:pt modelId="{D9463DD7-065E-48CA-AA9D-36F6309077ED}">
      <dgm:prSet phldrT="[Text]"/>
      <dgm:spPr/>
      <dgm:t>
        <a:bodyPr/>
        <a:lstStyle/>
        <a:p>
          <a:r>
            <a:rPr lang="en-US" b="0" dirty="0" smtClean="0"/>
            <a:t> States/ UTs to set up / identify State Health Authority</a:t>
          </a:r>
          <a:endParaRPr lang="en-IN" b="1" dirty="0"/>
        </a:p>
      </dgm:t>
    </dgm:pt>
    <dgm:pt modelId="{1ECE2492-24CD-472A-998A-CB2867B09933}" type="parTrans" cxnId="{2683F332-481A-44DA-963B-1A579A25B627}">
      <dgm:prSet/>
      <dgm:spPr/>
      <dgm:t>
        <a:bodyPr/>
        <a:lstStyle/>
        <a:p>
          <a:endParaRPr lang="en-IN"/>
        </a:p>
      </dgm:t>
    </dgm:pt>
    <dgm:pt modelId="{2B83552C-8154-41AF-8346-2CDB2FD0E9F2}" type="sibTrans" cxnId="{2683F332-481A-44DA-963B-1A579A25B627}">
      <dgm:prSet/>
      <dgm:spPr/>
      <dgm:t>
        <a:bodyPr/>
        <a:lstStyle/>
        <a:p>
          <a:endParaRPr lang="en-IN"/>
        </a:p>
      </dgm:t>
    </dgm:pt>
    <dgm:pt modelId="{5108D29A-92BD-4F09-8C43-29EB3CDD9CBC}">
      <dgm:prSet phldrT="[Text]"/>
      <dgm:spPr/>
      <dgm:t>
        <a:bodyPr/>
        <a:lstStyle/>
        <a:p>
          <a:r>
            <a:rPr lang="en-US" b="0" dirty="0" smtClean="0"/>
            <a:t> Scheme to be implemented through Insurance  Company / Trust or Integrated Model </a:t>
          </a:r>
          <a:endParaRPr lang="en-IN" b="1" dirty="0"/>
        </a:p>
      </dgm:t>
    </dgm:pt>
    <dgm:pt modelId="{11969D50-EBFE-442B-876E-2869523CBF1E}" type="parTrans" cxnId="{D5CA4E0D-E4C1-42DC-9686-0729D1EFD519}">
      <dgm:prSet/>
      <dgm:spPr/>
      <dgm:t>
        <a:bodyPr/>
        <a:lstStyle/>
        <a:p>
          <a:endParaRPr lang="en-IN"/>
        </a:p>
      </dgm:t>
    </dgm:pt>
    <dgm:pt modelId="{38EADB2A-B0BF-45E2-9FAA-F047B81C74DF}" type="sibTrans" cxnId="{D5CA4E0D-E4C1-42DC-9686-0729D1EFD519}">
      <dgm:prSet/>
      <dgm:spPr/>
      <dgm:t>
        <a:bodyPr/>
        <a:lstStyle/>
        <a:p>
          <a:endParaRPr lang="en-IN"/>
        </a:p>
      </dgm:t>
    </dgm:pt>
    <dgm:pt modelId="{7DC40E49-222F-4C54-808D-F25698A04BEF}">
      <dgm:prSet phldrT="[Text]"/>
      <dgm:spPr/>
      <dgm:t>
        <a:bodyPr/>
        <a:lstStyle/>
        <a:p>
          <a:r>
            <a:rPr lang="en-US" b="1" smtClean="0">
              <a:solidFill>
                <a:schemeClr val="tx1"/>
              </a:solidFill>
            </a:rPr>
            <a:t>Once stable, the platform will be opened for non-poor families</a:t>
          </a:r>
          <a:endParaRPr lang="en-IN" b="1" dirty="0"/>
        </a:p>
      </dgm:t>
    </dgm:pt>
    <dgm:pt modelId="{BD6C6F7A-E605-4F33-8645-60F244E03C4A}" type="parTrans" cxnId="{68E2BEC7-77A7-4912-92B9-5AB2D948235A}">
      <dgm:prSet/>
      <dgm:spPr/>
      <dgm:t>
        <a:bodyPr/>
        <a:lstStyle/>
        <a:p>
          <a:endParaRPr lang="en-IN"/>
        </a:p>
      </dgm:t>
    </dgm:pt>
    <dgm:pt modelId="{1D72FC21-69AA-49DB-A0E3-14C0E06591D3}" type="sibTrans" cxnId="{68E2BEC7-77A7-4912-92B9-5AB2D948235A}">
      <dgm:prSet/>
      <dgm:spPr/>
      <dgm:t>
        <a:bodyPr/>
        <a:lstStyle/>
        <a:p>
          <a:endParaRPr lang="en-IN"/>
        </a:p>
      </dgm:t>
    </dgm:pt>
    <dgm:pt modelId="{D1B1A591-1BCB-4F15-B001-35826A091BF5}">
      <dgm:prSet/>
      <dgm:spPr/>
      <dgm:t>
        <a:bodyPr/>
        <a:lstStyle/>
        <a:p>
          <a:r>
            <a:rPr lang="en-US" smtClean="0">
              <a:solidFill>
                <a:schemeClr val="tx1"/>
              </a:solidFill>
            </a:rPr>
            <a:t>They will be allowed to pay full premium and join scheme in groups</a:t>
          </a:r>
          <a:endParaRPr lang="en-US" dirty="0">
            <a:solidFill>
              <a:schemeClr val="tx1"/>
            </a:solidFill>
          </a:endParaRPr>
        </a:p>
      </dgm:t>
    </dgm:pt>
    <dgm:pt modelId="{FFC48F6C-5295-4229-90F6-2201D62FED24}" type="parTrans" cxnId="{E1DE46A2-5190-424F-9072-567B4A817B9C}">
      <dgm:prSet/>
      <dgm:spPr/>
      <dgm:t>
        <a:bodyPr/>
        <a:lstStyle/>
        <a:p>
          <a:endParaRPr lang="en-IN"/>
        </a:p>
      </dgm:t>
    </dgm:pt>
    <dgm:pt modelId="{DFA4BED0-969D-40D8-8B85-8E6644C7BFCD}" type="sibTrans" cxnId="{E1DE46A2-5190-424F-9072-567B4A817B9C}">
      <dgm:prSet/>
      <dgm:spPr/>
      <dgm:t>
        <a:bodyPr/>
        <a:lstStyle/>
        <a:p>
          <a:endParaRPr lang="en-IN"/>
        </a:p>
      </dgm:t>
    </dgm:pt>
    <dgm:pt modelId="{D8808324-8E2E-4D7A-9C89-5E19B1694C6E}">
      <dgm:prSet phldrT="[Text]"/>
      <dgm:spPr/>
      <dgm:t>
        <a:bodyPr/>
        <a:lstStyle/>
        <a:p>
          <a:r>
            <a:rPr lang="en-US" b="1" dirty="0" smtClean="0">
              <a:solidFill>
                <a:schemeClr val="tx1"/>
              </a:solidFill>
            </a:rPr>
            <a:t> </a:t>
          </a:r>
          <a:r>
            <a:rPr lang="en-US" b="0" dirty="0" smtClean="0">
              <a:solidFill>
                <a:schemeClr val="tx1"/>
              </a:solidFill>
            </a:rPr>
            <a:t>Use of claim amount to improve infrastructure and as incentives to performers</a:t>
          </a:r>
          <a:endParaRPr lang="en-IN" b="0" dirty="0"/>
        </a:p>
      </dgm:t>
    </dgm:pt>
    <dgm:pt modelId="{B82ABC6D-82C7-4986-86CC-9262239D031A}" type="parTrans" cxnId="{62436BB2-887C-4D6F-A868-6B96E67E30A1}">
      <dgm:prSet/>
      <dgm:spPr/>
      <dgm:t>
        <a:bodyPr/>
        <a:lstStyle/>
        <a:p>
          <a:endParaRPr lang="en-IN"/>
        </a:p>
      </dgm:t>
    </dgm:pt>
    <dgm:pt modelId="{E3E6BFE6-CB85-4005-83E4-A79A7DF66382}" type="sibTrans" cxnId="{62436BB2-887C-4D6F-A868-6B96E67E30A1}">
      <dgm:prSet/>
      <dgm:spPr/>
      <dgm:t>
        <a:bodyPr/>
        <a:lstStyle/>
        <a:p>
          <a:endParaRPr lang="en-IN"/>
        </a:p>
      </dgm:t>
    </dgm:pt>
    <dgm:pt modelId="{DB57502E-03AC-4CB7-9E02-61D85480E118}" type="pres">
      <dgm:prSet presAssocID="{68C979CB-9F0D-4039-9909-71DD5871C67F}" presName="linearFlow" presStyleCnt="0">
        <dgm:presLayoutVars>
          <dgm:dir/>
          <dgm:animLvl val="lvl"/>
          <dgm:resizeHandles val="exact"/>
        </dgm:presLayoutVars>
      </dgm:prSet>
      <dgm:spPr/>
      <dgm:t>
        <a:bodyPr/>
        <a:lstStyle/>
        <a:p>
          <a:endParaRPr lang="en-IN"/>
        </a:p>
      </dgm:t>
    </dgm:pt>
    <dgm:pt modelId="{4A335A3E-D667-4FEA-9D1D-CD5392B3B204}" type="pres">
      <dgm:prSet presAssocID="{84E74B87-BE0A-4362-A8A7-2DB6D319B314}" presName="composite" presStyleCnt="0"/>
      <dgm:spPr/>
    </dgm:pt>
    <dgm:pt modelId="{B640B6A6-FECD-468F-98B5-C2F4B67A0D21}" type="pres">
      <dgm:prSet presAssocID="{84E74B87-BE0A-4362-A8A7-2DB6D319B314}" presName="parentText" presStyleLbl="alignNode1" presStyleIdx="0" presStyleCnt="4">
        <dgm:presLayoutVars>
          <dgm:chMax val="1"/>
          <dgm:bulletEnabled val="1"/>
        </dgm:presLayoutVars>
      </dgm:prSet>
      <dgm:spPr/>
      <dgm:t>
        <a:bodyPr/>
        <a:lstStyle/>
        <a:p>
          <a:endParaRPr lang="en-IN"/>
        </a:p>
      </dgm:t>
    </dgm:pt>
    <dgm:pt modelId="{A579DEC0-F4E6-4B4B-BC45-4CDEE24EAD54}" type="pres">
      <dgm:prSet presAssocID="{84E74B87-BE0A-4362-A8A7-2DB6D319B314}" presName="descendantText" presStyleLbl="alignAcc1" presStyleIdx="0" presStyleCnt="4">
        <dgm:presLayoutVars>
          <dgm:bulletEnabled val="1"/>
        </dgm:presLayoutVars>
      </dgm:prSet>
      <dgm:spPr/>
      <dgm:t>
        <a:bodyPr/>
        <a:lstStyle/>
        <a:p>
          <a:endParaRPr lang="en-IN"/>
        </a:p>
      </dgm:t>
    </dgm:pt>
    <dgm:pt modelId="{E3DCF513-4651-482A-97E7-492CF929DD71}" type="pres">
      <dgm:prSet presAssocID="{67164CF1-9753-4504-8E09-F39963C15392}" presName="sp" presStyleCnt="0"/>
      <dgm:spPr/>
    </dgm:pt>
    <dgm:pt modelId="{6B00E81B-5F3F-4A31-A2D6-2BCDBAB775C6}" type="pres">
      <dgm:prSet presAssocID="{33B84ED2-D406-42CE-AEF3-470007FDD6C5}" presName="composite" presStyleCnt="0"/>
      <dgm:spPr/>
    </dgm:pt>
    <dgm:pt modelId="{F6498172-09FB-4A79-8FAE-1535BA84BE60}" type="pres">
      <dgm:prSet presAssocID="{33B84ED2-D406-42CE-AEF3-470007FDD6C5}" presName="parentText" presStyleLbl="alignNode1" presStyleIdx="1" presStyleCnt="4">
        <dgm:presLayoutVars>
          <dgm:chMax val="1"/>
          <dgm:bulletEnabled val="1"/>
        </dgm:presLayoutVars>
      </dgm:prSet>
      <dgm:spPr/>
      <dgm:t>
        <a:bodyPr/>
        <a:lstStyle/>
        <a:p>
          <a:endParaRPr lang="en-IN"/>
        </a:p>
      </dgm:t>
    </dgm:pt>
    <dgm:pt modelId="{2118FAB3-C542-4C0D-9182-AFD914F184A0}" type="pres">
      <dgm:prSet presAssocID="{33B84ED2-D406-42CE-AEF3-470007FDD6C5}" presName="descendantText" presStyleLbl="alignAcc1" presStyleIdx="1" presStyleCnt="4">
        <dgm:presLayoutVars>
          <dgm:bulletEnabled val="1"/>
        </dgm:presLayoutVars>
      </dgm:prSet>
      <dgm:spPr/>
      <dgm:t>
        <a:bodyPr/>
        <a:lstStyle/>
        <a:p>
          <a:endParaRPr lang="en-IN"/>
        </a:p>
      </dgm:t>
    </dgm:pt>
    <dgm:pt modelId="{1D57CC51-6E55-4516-996D-7F6AED09FD01}" type="pres">
      <dgm:prSet presAssocID="{8C21EFDC-4252-4434-8497-6AD9DAF7A604}" presName="sp" presStyleCnt="0"/>
      <dgm:spPr/>
    </dgm:pt>
    <dgm:pt modelId="{9DAF3CDA-D11D-4BD0-ABD9-1DBE601441B8}" type="pres">
      <dgm:prSet presAssocID="{B6F8B230-C630-4FF7-97AA-F1FDF95E23FE}" presName="composite" presStyleCnt="0"/>
      <dgm:spPr/>
    </dgm:pt>
    <dgm:pt modelId="{19802CF1-8F45-4910-8DE6-3C084EB36E38}" type="pres">
      <dgm:prSet presAssocID="{B6F8B230-C630-4FF7-97AA-F1FDF95E23FE}" presName="parentText" presStyleLbl="alignNode1" presStyleIdx="2" presStyleCnt="4">
        <dgm:presLayoutVars>
          <dgm:chMax val="1"/>
          <dgm:bulletEnabled val="1"/>
        </dgm:presLayoutVars>
      </dgm:prSet>
      <dgm:spPr/>
      <dgm:t>
        <a:bodyPr/>
        <a:lstStyle/>
        <a:p>
          <a:endParaRPr lang="en-IN"/>
        </a:p>
      </dgm:t>
    </dgm:pt>
    <dgm:pt modelId="{B2C01D35-2231-4182-8C10-1954BC1D290D}" type="pres">
      <dgm:prSet presAssocID="{B6F8B230-C630-4FF7-97AA-F1FDF95E23FE}" presName="descendantText" presStyleLbl="alignAcc1" presStyleIdx="2" presStyleCnt="4">
        <dgm:presLayoutVars>
          <dgm:bulletEnabled val="1"/>
        </dgm:presLayoutVars>
      </dgm:prSet>
      <dgm:spPr/>
      <dgm:t>
        <a:bodyPr/>
        <a:lstStyle/>
        <a:p>
          <a:endParaRPr lang="en-IN"/>
        </a:p>
      </dgm:t>
    </dgm:pt>
    <dgm:pt modelId="{9C021A49-B1A5-4E34-8FD6-09556F356F71}" type="pres">
      <dgm:prSet presAssocID="{F2C59261-4A9D-4029-9307-EB1BC07D330E}" presName="sp" presStyleCnt="0"/>
      <dgm:spPr/>
    </dgm:pt>
    <dgm:pt modelId="{2A6A66A8-4961-4A9B-8F99-EDB4120B122D}" type="pres">
      <dgm:prSet presAssocID="{960125A9-5E36-48CE-98DA-D197559151D3}" presName="composite" presStyleCnt="0"/>
      <dgm:spPr/>
    </dgm:pt>
    <dgm:pt modelId="{F2C3281B-26EA-47AC-AED8-796C7B0ADD5F}" type="pres">
      <dgm:prSet presAssocID="{960125A9-5E36-48CE-98DA-D197559151D3}" presName="parentText" presStyleLbl="alignNode1" presStyleIdx="3" presStyleCnt="4">
        <dgm:presLayoutVars>
          <dgm:chMax val="1"/>
          <dgm:bulletEnabled val="1"/>
        </dgm:presLayoutVars>
      </dgm:prSet>
      <dgm:spPr/>
      <dgm:t>
        <a:bodyPr/>
        <a:lstStyle/>
        <a:p>
          <a:endParaRPr lang="en-IN"/>
        </a:p>
      </dgm:t>
    </dgm:pt>
    <dgm:pt modelId="{E5240BE4-7213-478A-A3C2-2D4760ED05E5}" type="pres">
      <dgm:prSet presAssocID="{960125A9-5E36-48CE-98DA-D197559151D3}" presName="descendantText" presStyleLbl="alignAcc1" presStyleIdx="3" presStyleCnt="4">
        <dgm:presLayoutVars>
          <dgm:bulletEnabled val="1"/>
        </dgm:presLayoutVars>
      </dgm:prSet>
      <dgm:spPr/>
      <dgm:t>
        <a:bodyPr/>
        <a:lstStyle/>
        <a:p>
          <a:endParaRPr lang="en-IN"/>
        </a:p>
      </dgm:t>
    </dgm:pt>
  </dgm:ptLst>
  <dgm:cxnLst>
    <dgm:cxn modelId="{F3234A13-9677-4FB5-87D2-C0C3C357EEC2}" srcId="{84E74B87-BE0A-4362-A8A7-2DB6D319B314}" destId="{16BB21F7-3B76-4FA9-951D-DF1CA10001A0}" srcOrd="0" destOrd="0" parTransId="{07FB2351-6EEB-4FA9-ABB9-B51FE379B46A}" sibTransId="{5E68F4B5-E43F-45FF-8F0B-2E7E1EC2D7EC}"/>
    <dgm:cxn modelId="{F99B20C2-B508-4D7A-8FBA-44EFA39BB95F}" type="presOf" srcId="{1D57EC23-82B6-48A9-912B-95BBE9627A3E}" destId="{B2C01D35-2231-4182-8C10-1954BC1D290D}" srcOrd="0" destOrd="1" presId="urn:microsoft.com/office/officeart/2005/8/layout/chevron2"/>
    <dgm:cxn modelId="{818B69A1-714E-4B6E-BF11-1B6AC700520D}" type="presOf" srcId="{68C979CB-9F0D-4039-9909-71DD5871C67F}" destId="{DB57502E-03AC-4CB7-9E02-61D85480E118}" srcOrd="0" destOrd="0" presId="urn:microsoft.com/office/officeart/2005/8/layout/chevron2"/>
    <dgm:cxn modelId="{C1D729FC-F4A1-4BF2-8C94-6C9F69E165F8}" type="presOf" srcId="{003FDE24-5D72-4DA6-AE33-A86943FA4686}" destId="{B2C01D35-2231-4182-8C10-1954BC1D290D}" srcOrd="0" destOrd="0" presId="urn:microsoft.com/office/officeart/2005/8/layout/chevron2"/>
    <dgm:cxn modelId="{9EA5FF2F-98F7-4667-BE5E-AC303C39C616}" srcId="{68C979CB-9F0D-4039-9909-71DD5871C67F}" destId="{84E74B87-BE0A-4362-A8A7-2DB6D319B314}" srcOrd="0" destOrd="0" parTransId="{54629CA4-D0DD-4C6B-AC78-CA102B13CA8E}" sibTransId="{67164CF1-9753-4504-8E09-F39963C15392}"/>
    <dgm:cxn modelId="{544E8034-A020-491C-8B56-77400129C19D}" srcId="{B6F8B230-C630-4FF7-97AA-F1FDF95E23FE}" destId="{1D57EC23-82B6-48A9-912B-95BBE9627A3E}" srcOrd="1" destOrd="0" parTransId="{C1C0F88A-2D2D-4281-AD4A-AA66FDA04BEE}" sibTransId="{12315C87-8434-4829-979D-D041F113D5C5}"/>
    <dgm:cxn modelId="{EDDDD749-8213-4E19-93F2-D16B905ED0ED}" type="presOf" srcId="{33B84ED2-D406-42CE-AEF3-470007FDD6C5}" destId="{F6498172-09FB-4A79-8FAE-1535BA84BE60}" srcOrd="0" destOrd="0" presId="urn:microsoft.com/office/officeart/2005/8/layout/chevron2"/>
    <dgm:cxn modelId="{62436BB2-887C-4D6F-A868-6B96E67E30A1}" srcId="{33B84ED2-D406-42CE-AEF3-470007FDD6C5}" destId="{D8808324-8E2E-4D7A-9C89-5E19B1694C6E}" srcOrd="1" destOrd="0" parTransId="{B82ABC6D-82C7-4986-86CC-9262239D031A}" sibTransId="{E3E6BFE6-CB85-4005-83E4-A79A7DF66382}"/>
    <dgm:cxn modelId="{D0C9C7A2-D2E9-4F02-849E-D7558F44AE39}" type="presOf" srcId="{84E74B87-BE0A-4362-A8A7-2DB6D319B314}" destId="{B640B6A6-FECD-468F-98B5-C2F4B67A0D21}" srcOrd="0" destOrd="0" presId="urn:microsoft.com/office/officeart/2005/8/layout/chevron2"/>
    <dgm:cxn modelId="{34333146-03D1-4CD4-9820-BC8C6208264C}" srcId="{68C979CB-9F0D-4039-9909-71DD5871C67F}" destId="{33B84ED2-D406-42CE-AEF3-470007FDD6C5}" srcOrd="1" destOrd="0" parTransId="{2251B0FE-2850-436B-B910-BD8D0DE063B3}" sibTransId="{8C21EFDC-4252-4434-8497-6AD9DAF7A604}"/>
    <dgm:cxn modelId="{68E2BEC7-77A7-4912-92B9-5AB2D948235A}" srcId="{960125A9-5E36-48CE-98DA-D197559151D3}" destId="{7DC40E49-222F-4C54-808D-F25698A04BEF}" srcOrd="0" destOrd="0" parTransId="{BD6C6F7A-E605-4F33-8645-60F244E03C4A}" sibTransId="{1D72FC21-69AA-49DB-A0E3-14C0E06591D3}"/>
    <dgm:cxn modelId="{2683F332-481A-44DA-963B-1A579A25B627}" srcId="{84E74B87-BE0A-4362-A8A7-2DB6D319B314}" destId="{D9463DD7-065E-48CA-AA9D-36F6309077ED}" srcOrd="1" destOrd="0" parTransId="{1ECE2492-24CD-472A-998A-CB2867B09933}" sibTransId="{2B83552C-8154-41AF-8346-2CDB2FD0E9F2}"/>
    <dgm:cxn modelId="{0E7F66CF-5F47-4B10-8C93-507231658196}" type="presOf" srcId="{D8808324-8E2E-4D7A-9C89-5E19B1694C6E}" destId="{2118FAB3-C542-4C0D-9182-AFD914F184A0}" srcOrd="0" destOrd="1" presId="urn:microsoft.com/office/officeart/2005/8/layout/chevron2"/>
    <dgm:cxn modelId="{A660F9D9-53EE-42F6-819E-0FC68DE4D12F}" type="presOf" srcId="{7587A051-0A26-43B4-B442-F63059169C2C}" destId="{2118FAB3-C542-4C0D-9182-AFD914F184A0}" srcOrd="0" destOrd="0" presId="urn:microsoft.com/office/officeart/2005/8/layout/chevron2"/>
    <dgm:cxn modelId="{52EF9C8E-95A9-4ED0-AA8E-30C421B3BA9E}" type="presOf" srcId="{5108D29A-92BD-4F09-8C43-29EB3CDD9CBC}" destId="{A579DEC0-F4E6-4B4B-BC45-4CDEE24EAD54}" srcOrd="0" destOrd="2" presId="urn:microsoft.com/office/officeart/2005/8/layout/chevron2"/>
    <dgm:cxn modelId="{E9FBA606-2ADD-4B75-9D55-17469FD718AF}" srcId="{33B84ED2-D406-42CE-AEF3-470007FDD6C5}" destId="{7587A051-0A26-43B4-B442-F63059169C2C}" srcOrd="0" destOrd="0" parTransId="{B91783E3-F373-4415-A071-C5A062261C9A}" sibTransId="{8E432F30-07B8-4320-992E-A48179F7A35F}"/>
    <dgm:cxn modelId="{55A7C111-4730-429B-9ABE-77CCC0B7A785}" type="presOf" srcId="{960125A9-5E36-48CE-98DA-D197559151D3}" destId="{F2C3281B-26EA-47AC-AED8-796C7B0ADD5F}" srcOrd="0" destOrd="0" presId="urn:microsoft.com/office/officeart/2005/8/layout/chevron2"/>
    <dgm:cxn modelId="{52707C3A-1A56-472F-AA51-A45AB2E745CF}" srcId="{B6F8B230-C630-4FF7-97AA-F1FDF95E23FE}" destId="{003FDE24-5D72-4DA6-AE33-A86943FA4686}" srcOrd="0" destOrd="0" parTransId="{9268D0D2-B7EB-43C5-B107-652A01FE8CAD}" sibTransId="{AD147435-A50C-40EC-97A1-A78C0A0B7E3D}"/>
    <dgm:cxn modelId="{2CFA533F-007E-452A-806D-011AB035FACC}" type="presOf" srcId="{16BB21F7-3B76-4FA9-951D-DF1CA10001A0}" destId="{A579DEC0-F4E6-4B4B-BC45-4CDEE24EAD54}" srcOrd="0" destOrd="0" presId="urn:microsoft.com/office/officeart/2005/8/layout/chevron2"/>
    <dgm:cxn modelId="{9731E2AC-B8FD-46F0-BC66-F36B4A9CEA21}" type="presOf" srcId="{7DC40E49-222F-4C54-808D-F25698A04BEF}" destId="{E5240BE4-7213-478A-A3C2-2D4760ED05E5}" srcOrd="0" destOrd="0" presId="urn:microsoft.com/office/officeart/2005/8/layout/chevron2"/>
    <dgm:cxn modelId="{A32CE503-41D7-4144-8CD1-B50F9EE4E551}" type="presOf" srcId="{B6F8B230-C630-4FF7-97AA-F1FDF95E23FE}" destId="{19802CF1-8F45-4910-8DE6-3C084EB36E38}" srcOrd="0" destOrd="0" presId="urn:microsoft.com/office/officeart/2005/8/layout/chevron2"/>
    <dgm:cxn modelId="{DA2502CE-C0EE-49DF-8186-82238C453F36}" srcId="{68C979CB-9F0D-4039-9909-71DD5871C67F}" destId="{960125A9-5E36-48CE-98DA-D197559151D3}" srcOrd="3" destOrd="0" parTransId="{0E83DFF4-4E19-4464-A237-BAD772136F33}" sibTransId="{67D4A848-5114-4AF4-9454-8EB1C6838BBD}"/>
    <dgm:cxn modelId="{B51D6218-FCA8-4C79-AA8E-3E58D0F1A9B7}" type="presOf" srcId="{D9463DD7-065E-48CA-AA9D-36F6309077ED}" destId="{A579DEC0-F4E6-4B4B-BC45-4CDEE24EAD54}" srcOrd="0" destOrd="1" presId="urn:microsoft.com/office/officeart/2005/8/layout/chevron2"/>
    <dgm:cxn modelId="{D3321953-79F8-4D09-9A75-8874A2F6F1FC}" srcId="{68C979CB-9F0D-4039-9909-71DD5871C67F}" destId="{B6F8B230-C630-4FF7-97AA-F1FDF95E23FE}" srcOrd="2" destOrd="0" parTransId="{370CA6A6-635A-4B0F-A8B5-990374D9E975}" sibTransId="{F2C59261-4A9D-4029-9307-EB1BC07D330E}"/>
    <dgm:cxn modelId="{E1DE46A2-5190-424F-9072-567B4A817B9C}" srcId="{960125A9-5E36-48CE-98DA-D197559151D3}" destId="{D1B1A591-1BCB-4F15-B001-35826A091BF5}" srcOrd="1" destOrd="0" parTransId="{FFC48F6C-5295-4229-90F6-2201D62FED24}" sibTransId="{DFA4BED0-969D-40D8-8B85-8E6644C7BFCD}"/>
    <dgm:cxn modelId="{6693A186-5063-4651-88A2-4FDA264E8F1D}" type="presOf" srcId="{D1B1A591-1BCB-4F15-B001-35826A091BF5}" destId="{E5240BE4-7213-478A-A3C2-2D4760ED05E5}" srcOrd="0" destOrd="1" presId="urn:microsoft.com/office/officeart/2005/8/layout/chevron2"/>
    <dgm:cxn modelId="{D5CA4E0D-E4C1-42DC-9686-0729D1EFD519}" srcId="{84E74B87-BE0A-4362-A8A7-2DB6D319B314}" destId="{5108D29A-92BD-4F09-8C43-29EB3CDD9CBC}" srcOrd="2" destOrd="0" parTransId="{11969D50-EBFE-442B-876E-2869523CBF1E}" sibTransId="{38EADB2A-B0BF-45E2-9FAA-F047B81C74DF}"/>
    <dgm:cxn modelId="{D548E609-E5F9-4B58-9201-9EBFE3B186BD}" type="presParOf" srcId="{DB57502E-03AC-4CB7-9E02-61D85480E118}" destId="{4A335A3E-D667-4FEA-9D1D-CD5392B3B204}" srcOrd="0" destOrd="0" presId="urn:microsoft.com/office/officeart/2005/8/layout/chevron2"/>
    <dgm:cxn modelId="{393EE293-492D-4D1D-AEC8-FF0359701ACA}" type="presParOf" srcId="{4A335A3E-D667-4FEA-9D1D-CD5392B3B204}" destId="{B640B6A6-FECD-468F-98B5-C2F4B67A0D21}" srcOrd="0" destOrd="0" presId="urn:microsoft.com/office/officeart/2005/8/layout/chevron2"/>
    <dgm:cxn modelId="{6B9CBD18-06B0-4ECD-9307-192D3076C82C}" type="presParOf" srcId="{4A335A3E-D667-4FEA-9D1D-CD5392B3B204}" destId="{A579DEC0-F4E6-4B4B-BC45-4CDEE24EAD54}" srcOrd="1" destOrd="0" presId="urn:microsoft.com/office/officeart/2005/8/layout/chevron2"/>
    <dgm:cxn modelId="{6D5C0F6D-7077-4C31-8D52-A50781D5354E}" type="presParOf" srcId="{DB57502E-03AC-4CB7-9E02-61D85480E118}" destId="{E3DCF513-4651-482A-97E7-492CF929DD71}" srcOrd="1" destOrd="0" presId="urn:microsoft.com/office/officeart/2005/8/layout/chevron2"/>
    <dgm:cxn modelId="{0D4804AB-D106-480A-9EAA-F4B7A5A0287B}" type="presParOf" srcId="{DB57502E-03AC-4CB7-9E02-61D85480E118}" destId="{6B00E81B-5F3F-4A31-A2D6-2BCDBAB775C6}" srcOrd="2" destOrd="0" presId="urn:microsoft.com/office/officeart/2005/8/layout/chevron2"/>
    <dgm:cxn modelId="{1021C95A-82A2-46D1-A621-95440E0759FE}" type="presParOf" srcId="{6B00E81B-5F3F-4A31-A2D6-2BCDBAB775C6}" destId="{F6498172-09FB-4A79-8FAE-1535BA84BE60}" srcOrd="0" destOrd="0" presId="urn:microsoft.com/office/officeart/2005/8/layout/chevron2"/>
    <dgm:cxn modelId="{33CA49B5-5920-4770-9FC6-DCE2A6AA1067}" type="presParOf" srcId="{6B00E81B-5F3F-4A31-A2D6-2BCDBAB775C6}" destId="{2118FAB3-C542-4C0D-9182-AFD914F184A0}" srcOrd="1" destOrd="0" presId="urn:microsoft.com/office/officeart/2005/8/layout/chevron2"/>
    <dgm:cxn modelId="{605F41CE-0304-41F0-9A43-4A7B28E60AC8}" type="presParOf" srcId="{DB57502E-03AC-4CB7-9E02-61D85480E118}" destId="{1D57CC51-6E55-4516-996D-7F6AED09FD01}" srcOrd="3" destOrd="0" presId="urn:microsoft.com/office/officeart/2005/8/layout/chevron2"/>
    <dgm:cxn modelId="{EF0C9E1A-5E9D-480B-B36D-BB06B6F703FA}" type="presParOf" srcId="{DB57502E-03AC-4CB7-9E02-61D85480E118}" destId="{9DAF3CDA-D11D-4BD0-ABD9-1DBE601441B8}" srcOrd="4" destOrd="0" presId="urn:microsoft.com/office/officeart/2005/8/layout/chevron2"/>
    <dgm:cxn modelId="{DFAD284C-BC42-4FA4-8B2C-B4CF4B407B50}" type="presParOf" srcId="{9DAF3CDA-D11D-4BD0-ABD9-1DBE601441B8}" destId="{19802CF1-8F45-4910-8DE6-3C084EB36E38}" srcOrd="0" destOrd="0" presId="urn:microsoft.com/office/officeart/2005/8/layout/chevron2"/>
    <dgm:cxn modelId="{726FE1C6-0A6B-48CB-AED9-CABE41DE58E6}" type="presParOf" srcId="{9DAF3CDA-D11D-4BD0-ABD9-1DBE601441B8}" destId="{B2C01D35-2231-4182-8C10-1954BC1D290D}" srcOrd="1" destOrd="0" presId="urn:microsoft.com/office/officeart/2005/8/layout/chevron2"/>
    <dgm:cxn modelId="{6AB5609D-D871-4A0D-8F14-6E3C77BD35BB}" type="presParOf" srcId="{DB57502E-03AC-4CB7-9E02-61D85480E118}" destId="{9C021A49-B1A5-4E34-8FD6-09556F356F71}" srcOrd="5" destOrd="0" presId="urn:microsoft.com/office/officeart/2005/8/layout/chevron2"/>
    <dgm:cxn modelId="{EE164E76-D8EB-44CE-887C-08835865B1D1}" type="presParOf" srcId="{DB57502E-03AC-4CB7-9E02-61D85480E118}" destId="{2A6A66A8-4961-4A9B-8F99-EDB4120B122D}" srcOrd="6" destOrd="0" presId="urn:microsoft.com/office/officeart/2005/8/layout/chevron2"/>
    <dgm:cxn modelId="{B274F317-F70A-4583-AAAB-8EEC55864D28}" type="presParOf" srcId="{2A6A66A8-4961-4A9B-8F99-EDB4120B122D}" destId="{F2C3281B-26EA-47AC-AED8-796C7B0ADD5F}" srcOrd="0" destOrd="0" presId="urn:microsoft.com/office/officeart/2005/8/layout/chevron2"/>
    <dgm:cxn modelId="{2C167E86-9E9C-41FE-A3E2-3743E1F02219}" type="presParOf" srcId="{2A6A66A8-4961-4A9B-8F99-EDB4120B122D}" destId="{E5240BE4-7213-478A-A3C2-2D4760ED05E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780DD8B-675E-4966-9254-C1908D0749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538E0B64-BB4B-4C37-9A17-C48D22A90430}">
      <dgm:prSet phldrT="[Text]"/>
      <dgm:spPr/>
      <dgm:t>
        <a:bodyPr/>
        <a:lstStyle/>
        <a:p>
          <a:r>
            <a:rPr lang="en-US" dirty="0" smtClean="0"/>
            <a:t>Challenges in Convergence</a:t>
          </a:r>
          <a:endParaRPr lang="en-IN" dirty="0"/>
        </a:p>
      </dgm:t>
    </dgm:pt>
    <dgm:pt modelId="{63A088A3-E838-4B6D-8D98-33FC5B996E5D}" type="parTrans" cxnId="{BB3E303D-174C-415F-A983-0AE75BD90719}">
      <dgm:prSet/>
      <dgm:spPr/>
      <dgm:t>
        <a:bodyPr/>
        <a:lstStyle/>
        <a:p>
          <a:endParaRPr lang="en-IN"/>
        </a:p>
      </dgm:t>
    </dgm:pt>
    <dgm:pt modelId="{415177AE-F87C-480C-9B11-FA7FE764B5C3}" type="sibTrans" cxnId="{BB3E303D-174C-415F-A983-0AE75BD90719}">
      <dgm:prSet/>
      <dgm:spPr/>
      <dgm:t>
        <a:bodyPr/>
        <a:lstStyle/>
        <a:p>
          <a:endParaRPr lang="en-IN"/>
        </a:p>
      </dgm:t>
    </dgm:pt>
    <dgm:pt modelId="{C69ED941-DE6A-4B05-BC2A-9559EB29EE59}">
      <dgm:prSet phldrT="[Text]"/>
      <dgm:spPr/>
      <dgm:t>
        <a:bodyPr/>
        <a:lstStyle/>
        <a:p>
          <a:r>
            <a:rPr lang="en-IN" dirty="0" smtClean="0"/>
            <a:t>11 States are implementing their own schemes with higher packages in addition to RSBY</a:t>
          </a:r>
          <a:endParaRPr lang="en-IN" dirty="0"/>
        </a:p>
      </dgm:t>
    </dgm:pt>
    <dgm:pt modelId="{040A488C-283D-4156-8CF2-C695043E2B59}" type="parTrans" cxnId="{0DE9E6DB-4E98-43E4-A4FA-3AE904B19537}">
      <dgm:prSet/>
      <dgm:spPr/>
      <dgm:t>
        <a:bodyPr/>
        <a:lstStyle/>
        <a:p>
          <a:endParaRPr lang="en-IN"/>
        </a:p>
      </dgm:t>
    </dgm:pt>
    <dgm:pt modelId="{304CCD78-7581-4FC2-A3F9-946826E48C77}" type="sibTrans" cxnId="{0DE9E6DB-4E98-43E4-A4FA-3AE904B19537}">
      <dgm:prSet/>
      <dgm:spPr/>
      <dgm:t>
        <a:bodyPr/>
        <a:lstStyle/>
        <a:p>
          <a:endParaRPr lang="en-IN"/>
        </a:p>
      </dgm:t>
    </dgm:pt>
    <dgm:pt modelId="{465D400A-E1C3-4A19-9B7F-C61F3F0DB896}">
      <dgm:prSet phldrT="[Text]"/>
      <dgm:spPr/>
      <dgm:t>
        <a:bodyPr/>
        <a:lstStyle/>
        <a:p>
          <a:r>
            <a:rPr lang="en-US" dirty="0" smtClean="0"/>
            <a:t>Developing a Robust, flexible and interoperable IT Platform </a:t>
          </a:r>
        </a:p>
      </dgm:t>
    </dgm:pt>
    <dgm:pt modelId="{FE73CE94-AFE2-4160-896B-E680FB1562AC}" type="parTrans" cxnId="{D0982828-DC34-441D-B2EA-95B1D36AD63C}">
      <dgm:prSet/>
      <dgm:spPr/>
      <dgm:t>
        <a:bodyPr/>
        <a:lstStyle/>
        <a:p>
          <a:endParaRPr lang="en-IN"/>
        </a:p>
      </dgm:t>
    </dgm:pt>
    <dgm:pt modelId="{BF5DBCF2-7B34-4FA5-95C4-89BD514E14CE}" type="sibTrans" cxnId="{D0982828-DC34-441D-B2EA-95B1D36AD63C}">
      <dgm:prSet/>
      <dgm:spPr/>
      <dgm:t>
        <a:bodyPr/>
        <a:lstStyle/>
        <a:p>
          <a:endParaRPr lang="en-IN"/>
        </a:p>
      </dgm:t>
    </dgm:pt>
    <dgm:pt modelId="{E8996FAD-A023-402A-B185-DD704C61391B}">
      <dgm:prSet phldrT="[Text]"/>
      <dgm:spPr/>
      <dgm:t>
        <a:bodyPr/>
        <a:lstStyle/>
        <a:p>
          <a:r>
            <a:rPr lang="en-IN" dirty="0" smtClean="0"/>
            <a:t>IT system based on </a:t>
          </a:r>
          <a:r>
            <a:rPr lang="en-IN" dirty="0" err="1" smtClean="0"/>
            <a:t>Aadhaar</a:t>
          </a:r>
          <a:r>
            <a:rPr lang="en-IN" dirty="0" smtClean="0"/>
            <a:t> as far as possible</a:t>
          </a:r>
          <a:endParaRPr lang="en-IN" dirty="0"/>
        </a:p>
      </dgm:t>
    </dgm:pt>
    <dgm:pt modelId="{718A6188-C480-49B3-AF51-B25376FAEEB7}" type="parTrans" cxnId="{80E8246E-A031-4F97-9E2B-AEA03A0DE859}">
      <dgm:prSet/>
      <dgm:spPr/>
      <dgm:t>
        <a:bodyPr/>
        <a:lstStyle/>
        <a:p>
          <a:endParaRPr lang="en-IN"/>
        </a:p>
      </dgm:t>
    </dgm:pt>
    <dgm:pt modelId="{6ACA5253-0F35-49B6-837A-2BAC67365286}" type="sibTrans" cxnId="{80E8246E-A031-4F97-9E2B-AEA03A0DE859}">
      <dgm:prSet/>
      <dgm:spPr/>
      <dgm:t>
        <a:bodyPr/>
        <a:lstStyle/>
        <a:p>
          <a:endParaRPr lang="en-IN"/>
        </a:p>
      </dgm:t>
    </dgm:pt>
    <dgm:pt modelId="{8DCB0613-EF8E-496B-A61E-F4D3EAC3DEB0}">
      <dgm:prSet/>
      <dgm:spPr/>
      <dgm:t>
        <a:bodyPr/>
        <a:lstStyle/>
        <a:p>
          <a:r>
            <a:rPr lang="en-IN" dirty="0" smtClean="0"/>
            <a:t>Convergence of all these State schemes on NHPS IT Platform</a:t>
          </a:r>
          <a:endParaRPr lang="en-IN" dirty="0"/>
        </a:p>
      </dgm:t>
    </dgm:pt>
    <dgm:pt modelId="{16C492E8-D486-4DCE-B1F6-01DD6220E9EC}" type="parTrans" cxnId="{E764D89D-2369-4FD4-8DC8-8E540006E64F}">
      <dgm:prSet/>
      <dgm:spPr/>
      <dgm:t>
        <a:bodyPr/>
        <a:lstStyle/>
        <a:p>
          <a:endParaRPr lang="en-IN"/>
        </a:p>
      </dgm:t>
    </dgm:pt>
    <dgm:pt modelId="{49BE65AC-24D5-4DB6-B0F7-677344F0E137}" type="sibTrans" cxnId="{E764D89D-2369-4FD4-8DC8-8E540006E64F}">
      <dgm:prSet/>
      <dgm:spPr/>
      <dgm:t>
        <a:bodyPr/>
        <a:lstStyle/>
        <a:p>
          <a:endParaRPr lang="en-IN"/>
        </a:p>
      </dgm:t>
    </dgm:pt>
    <dgm:pt modelId="{1D093FA5-FD3E-4BCC-B2BF-6DFB2CB5AA3D}">
      <dgm:prSet/>
      <dgm:spPr/>
      <dgm:t>
        <a:bodyPr/>
        <a:lstStyle/>
        <a:p>
          <a:r>
            <a:rPr lang="en-IN" dirty="0" smtClean="0"/>
            <a:t>10 states who are implementing their own scheme (3 more States have announced schemes)</a:t>
          </a:r>
          <a:endParaRPr lang="en-IN" dirty="0"/>
        </a:p>
      </dgm:t>
    </dgm:pt>
    <dgm:pt modelId="{20B72F74-A049-44FC-905C-1984D32BCFEA}" type="parTrans" cxnId="{1505D123-69B3-475A-BF29-88C93E1BC2A8}">
      <dgm:prSet/>
      <dgm:spPr/>
      <dgm:t>
        <a:bodyPr/>
        <a:lstStyle/>
        <a:p>
          <a:endParaRPr lang="en-IN"/>
        </a:p>
      </dgm:t>
    </dgm:pt>
    <dgm:pt modelId="{D360F3DF-79E5-4867-8D87-552E52BC3B71}" type="sibTrans" cxnId="{1505D123-69B3-475A-BF29-88C93E1BC2A8}">
      <dgm:prSet/>
      <dgm:spPr/>
      <dgm:t>
        <a:bodyPr/>
        <a:lstStyle/>
        <a:p>
          <a:endParaRPr lang="en-IN"/>
        </a:p>
      </dgm:t>
    </dgm:pt>
    <dgm:pt modelId="{08BD946B-551F-416D-960D-898596BF65E9}">
      <dgm:prSet phldrT="[Text]"/>
      <dgm:spPr/>
      <dgm:t>
        <a:bodyPr/>
        <a:lstStyle/>
        <a:p>
          <a:r>
            <a:rPr lang="en-IN" dirty="0" smtClean="0"/>
            <a:t>A system that is able to handle  intermittent connectivity issues </a:t>
          </a:r>
          <a:endParaRPr lang="en-IN" dirty="0"/>
        </a:p>
      </dgm:t>
    </dgm:pt>
    <dgm:pt modelId="{8A2BE785-56BB-4C27-B3A6-65C05CD2B844}" type="parTrans" cxnId="{0C056A45-E045-4A0C-A870-E3685E231498}">
      <dgm:prSet/>
      <dgm:spPr/>
      <dgm:t>
        <a:bodyPr/>
        <a:lstStyle/>
        <a:p>
          <a:endParaRPr lang="en-IN"/>
        </a:p>
      </dgm:t>
    </dgm:pt>
    <dgm:pt modelId="{44F2D420-D5F7-4D29-9987-35ECF5D1CB92}" type="sibTrans" cxnId="{0C056A45-E045-4A0C-A870-E3685E231498}">
      <dgm:prSet/>
      <dgm:spPr/>
      <dgm:t>
        <a:bodyPr/>
        <a:lstStyle/>
        <a:p>
          <a:endParaRPr lang="en-IN"/>
        </a:p>
      </dgm:t>
    </dgm:pt>
    <dgm:pt modelId="{F4901308-EB40-4C03-AA03-08318A3F385B}">
      <dgm:prSet phldrT="[Text]"/>
      <dgm:spPr/>
      <dgm:t>
        <a:bodyPr/>
        <a:lstStyle/>
        <a:p>
          <a:r>
            <a:rPr lang="en-US" smtClean="0"/>
            <a:t> Beneficiary Identification </a:t>
          </a:r>
          <a:endParaRPr lang="en-IN" dirty="0"/>
        </a:p>
      </dgm:t>
    </dgm:pt>
    <dgm:pt modelId="{DEB75B47-75AD-43D0-946B-20123A2A2FB8}" type="parTrans" cxnId="{BE60C163-BEDC-42D9-B13D-561BBE318EDB}">
      <dgm:prSet/>
      <dgm:spPr/>
      <dgm:t>
        <a:bodyPr/>
        <a:lstStyle/>
        <a:p>
          <a:endParaRPr lang="en-IN"/>
        </a:p>
      </dgm:t>
    </dgm:pt>
    <dgm:pt modelId="{0E8724BF-9CB7-419C-9198-179E8DB5804A}" type="sibTrans" cxnId="{BE60C163-BEDC-42D9-B13D-561BBE318EDB}">
      <dgm:prSet/>
      <dgm:spPr/>
      <dgm:t>
        <a:bodyPr/>
        <a:lstStyle/>
        <a:p>
          <a:endParaRPr lang="en-IN"/>
        </a:p>
      </dgm:t>
    </dgm:pt>
    <dgm:pt modelId="{9DAAE7A5-FF6B-4D81-966B-B17FA6AC1FFA}">
      <dgm:prSet phldrT="[Text]"/>
      <dgm:spPr/>
      <dgm:t>
        <a:bodyPr/>
        <a:lstStyle/>
        <a:p>
          <a:r>
            <a:rPr lang="en-US" dirty="0" smtClean="0"/>
            <a:t> Setting up of State Health Authority </a:t>
          </a:r>
          <a:endParaRPr lang="en-IN" dirty="0"/>
        </a:p>
      </dgm:t>
    </dgm:pt>
    <dgm:pt modelId="{7F679449-DD28-4287-B2DF-097BD22E8D7B}" type="parTrans" cxnId="{87E3078E-9CE0-4E54-A1B0-C6E6B25064FF}">
      <dgm:prSet/>
      <dgm:spPr/>
      <dgm:t>
        <a:bodyPr/>
        <a:lstStyle/>
        <a:p>
          <a:endParaRPr lang="en-IN"/>
        </a:p>
      </dgm:t>
    </dgm:pt>
    <dgm:pt modelId="{130CD6E4-37B5-4E64-BB11-2AD1E9D151B6}" type="sibTrans" cxnId="{87E3078E-9CE0-4E54-A1B0-C6E6B25064FF}">
      <dgm:prSet/>
      <dgm:spPr/>
      <dgm:t>
        <a:bodyPr/>
        <a:lstStyle/>
        <a:p>
          <a:endParaRPr lang="en-IN"/>
        </a:p>
      </dgm:t>
    </dgm:pt>
    <dgm:pt modelId="{693B760B-A1BD-4CE2-A135-DB1A2C7DE3D4}">
      <dgm:prSet phldrT="[Text]"/>
      <dgm:spPr/>
      <dgm:t>
        <a:bodyPr/>
        <a:lstStyle/>
        <a:p>
          <a:r>
            <a:rPr lang="en-US" dirty="0" smtClean="0"/>
            <a:t>Tackling issues of infrastructure, human resources, budget  </a:t>
          </a:r>
          <a:endParaRPr lang="en-IN" dirty="0"/>
        </a:p>
      </dgm:t>
    </dgm:pt>
    <dgm:pt modelId="{5555A3A2-52B4-457B-A936-0ABD8CFD675A}" type="parTrans" cxnId="{D9218CA9-1188-4FDF-87A5-4B093FEB1D57}">
      <dgm:prSet/>
      <dgm:spPr/>
      <dgm:t>
        <a:bodyPr/>
        <a:lstStyle/>
        <a:p>
          <a:endParaRPr lang="en-IN"/>
        </a:p>
      </dgm:t>
    </dgm:pt>
    <dgm:pt modelId="{44DB641B-DD19-461E-A8EF-A34C1C69B7D6}" type="sibTrans" cxnId="{D9218CA9-1188-4FDF-87A5-4B093FEB1D57}">
      <dgm:prSet/>
      <dgm:spPr/>
      <dgm:t>
        <a:bodyPr/>
        <a:lstStyle/>
        <a:p>
          <a:endParaRPr lang="en-IN"/>
        </a:p>
      </dgm:t>
    </dgm:pt>
    <dgm:pt modelId="{B1DD36F4-FBF5-4131-B37C-D2F2226DA642}">
      <dgm:prSet phldrT="[Text]"/>
      <dgm:spPr/>
      <dgm:t>
        <a:bodyPr/>
        <a:lstStyle/>
        <a:p>
          <a:r>
            <a:rPr lang="en-US" dirty="0" smtClean="0"/>
            <a:t>Techniques to be employed for field verification </a:t>
          </a:r>
          <a:endParaRPr lang="en-IN" dirty="0"/>
        </a:p>
      </dgm:t>
    </dgm:pt>
    <dgm:pt modelId="{7C4038F9-8DF9-4B01-BFE1-2424B72E9692}" type="sibTrans" cxnId="{596CDC68-1776-48C0-A89D-9B05F2F270A3}">
      <dgm:prSet/>
      <dgm:spPr/>
      <dgm:t>
        <a:bodyPr/>
        <a:lstStyle/>
        <a:p>
          <a:endParaRPr lang="en-IN"/>
        </a:p>
      </dgm:t>
    </dgm:pt>
    <dgm:pt modelId="{8CC0DDC1-B9E9-4F48-87B5-62222D778AEE}" type="parTrans" cxnId="{596CDC68-1776-48C0-A89D-9B05F2F270A3}">
      <dgm:prSet/>
      <dgm:spPr/>
      <dgm:t>
        <a:bodyPr/>
        <a:lstStyle/>
        <a:p>
          <a:endParaRPr lang="en-IN"/>
        </a:p>
      </dgm:t>
    </dgm:pt>
    <dgm:pt modelId="{A9DAF565-604A-4AF8-83AF-72B67BF5206A}">
      <dgm:prSet phldrT="[Text]"/>
      <dgm:spPr/>
      <dgm:t>
        <a:bodyPr/>
        <a:lstStyle/>
        <a:p>
          <a:r>
            <a:rPr lang="en-US" dirty="0" smtClean="0"/>
            <a:t> Using SECC Data and filling out incomplete details </a:t>
          </a:r>
          <a:endParaRPr lang="en-IN" dirty="0"/>
        </a:p>
      </dgm:t>
    </dgm:pt>
    <dgm:pt modelId="{8493F6A5-B242-4694-A93D-230A8E588BFA}" type="sibTrans" cxnId="{7A79DE47-D347-4EDF-A209-1B70A8DCE1EE}">
      <dgm:prSet/>
      <dgm:spPr/>
      <dgm:t>
        <a:bodyPr/>
        <a:lstStyle/>
        <a:p>
          <a:endParaRPr lang="en-IN"/>
        </a:p>
      </dgm:t>
    </dgm:pt>
    <dgm:pt modelId="{051ACE05-75A9-4B78-88AB-567AFD664D49}" type="parTrans" cxnId="{7A79DE47-D347-4EDF-A209-1B70A8DCE1EE}">
      <dgm:prSet/>
      <dgm:spPr/>
      <dgm:t>
        <a:bodyPr/>
        <a:lstStyle/>
        <a:p>
          <a:endParaRPr lang="en-IN"/>
        </a:p>
      </dgm:t>
    </dgm:pt>
    <dgm:pt modelId="{3B09B629-4B2C-4B45-81C4-52A4D4DC32DA}">
      <dgm:prSet phldrT="[Text]"/>
      <dgm:spPr/>
      <dgm:t>
        <a:bodyPr/>
        <a:lstStyle/>
        <a:p>
          <a:r>
            <a:rPr lang="en-IN" dirty="0" smtClean="0"/>
            <a:t> Alternate mechanisms to provide services to such persons who do not have </a:t>
          </a:r>
          <a:r>
            <a:rPr lang="en-IN" dirty="0" err="1" smtClean="0"/>
            <a:t>Aadhaar</a:t>
          </a:r>
          <a:endParaRPr lang="en-IN" dirty="0"/>
        </a:p>
      </dgm:t>
    </dgm:pt>
    <dgm:pt modelId="{E888063C-CE7C-4396-A6E8-45F50EB0A891}" type="parTrans" cxnId="{0C469CC4-6AB1-4B85-928E-7D0375170DE4}">
      <dgm:prSet/>
      <dgm:spPr/>
    </dgm:pt>
    <dgm:pt modelId="{9F6AC82C-E267-4BC6-BCE0-A6D49EED1E0D}" type="sibTrans" cxnId="{0C469CC4-6AB1-4B85-928E-7D0375170DE4}">
      <dgm:prSet/>
      <dgm:spPr/>
    </dgm:pt>
    <dgm:pt modelId="{CEF08DCC-9C0D-47EB-911D-28524927B875}" type="pres">
      <dgm:prSet presAssocID="{B780DD8B-675E-4966-9254-C1908D074913}" presName="linear" presStyleCnt="0">
        <dgm:presLayoutVars>
          <dgm:animLvl val="lvl"/>
          <dgm:resizeHandles val="exact"/>
        </dgm:presLayoutVars>
      </dgm:prSet>
      <dgm:spPr/>
      <dgm:t>
        <a:bodyPr/>
        <a:lstStyle/>
        <a:p>
          <a:endParaRPr lang="en-IN"/>
        </a:p>
      </dgm:t>
    </dgm:pt>
    <dgm:pt modelId="{4AA6F52B-753F-455E-8D48-F4DA74CC8C13}" type="pres">
      <dgm:prSet presAssocID="{538E0B64-BB4B-4C37-9A17-C48D22A90430}" presName="parentText" presStyleLbl="node1" presStyleIdx="0" presStyleCnt="4">
        <dgm:presLayoutVars>
          <dgm:chMax val="0"/>
          <dgm:bulletEnabled val="1"/>
        </dgm:presLayoutVars>
      </dgm:prSet>
      <dgm:spPr/>
      <dgm:t>
        <a:bodyPr/>
        <a:lstStyle/>
        <a:p>
          <a:endParaRPr lang="en-IN"/>
        </a:p>
      </dgm:t>
    </dgm:pt>
    <dgm:pt modelId="{27325410-C440-447E-ADF4-83ECCCE69408}" type="pres">
      <dgm:prSet presAssocID="{538E0B64-BB4B-4C37-9A17-C48D22A90430}" presName="childText" presStyleLbl="revTx" presStyleIdx="0" presStyleCnt="4">
        <dgm:presLayoutVars>
          <dgm:bulletEnabled val="1"/>
        </dgm:presLayoutVars>
      </dgm:prSet>
      <dgm:spPr/>
      <dgm:t>
        <a:bodyPr/>
        <a:lstStyle/>
        <a:p>
          <a:endParaRPr lang="en-IN"/>
        </a:p>
      </dgm:t>
    </dgm:pt>
    <dgm:pt modelId="{D3D8E1E8-D06B-4FDA-99C0-991B6C271DAC}" type="pres">
      <dgm:prSet presAssocID="{465D400A-E1C3-4A19-9B7F-C61F3F0DB896}" presName="parentText" presStyleLbl="node1" presStyleIdx="1" presStyleCnt="4">
        <dgm:presLayoutVars>
          <dgm:chMax val="0"/>
          <dgm:bulletEnabled val="1"/>
        </dgm:presLayoutVars>
      </dgm:prSet>
      <dgm:spPr/>
      <dgm:t>
        <a:bodyPr/>
        <a:lstStyle/>
        <a:p>
          <a:endParaRPr lang="en-IN"/>
        </a:p>
      </dgm:t>
    </dgm:pt>
    <dgm:pt modelId="{A8D37420-7008-40A7-AB67-83CBE6B146B5}" type="pres">
      <dgm:prSet presAssocID="{465D400A-E1C3-4A19-9B7F-C61F3F0DB896}" presName="childText" presStyleLbl="revTx" presStyleIdx="1" presStyleCnt="4">
        <dgm:presLayoutVars>
          <dgm:bulletEnabled val="1"/>
        </dgm:presLayoutVars>
      </dgm:prSet>
      <dgm:spPr/>
      <dgm:t>
        <a:bodyPr/>
        <a:lstStyle/>
        <a:p>
          <a:endParaRPr lang="en-IN"/>
        </a:p>
      </dgm:t>
    </dgm:pt>
    <dgm:pt modelId="{100ADB75-D53D-4385-A6D0-2D7D24D9AFCC}" type="pres">
      <dgm:prSet presAssocID="{F4901308-EB40-4C03-AA03-08318A3F385B}" presName="parentText" presStyleLbl="node1" presStyleIdx="2" presStyleCnt="4">
        <dgm:presLayoutVars>
          <dgm:chMax val="0"/>
          <dgm:bulletEnabled val="1"/>
        </dgm:presLayoutVars>
      </dgm:prSet>
      <dgm:spPr/>
      <dgm:t>
        <a:bodyPr/>
        <a:lstStyle/>
        <a:p>
          <a:endParaRPr lang="en-IN"/>
        </a:p>
      </dgm:t>
    </dgm:pt>
    <dgm:pt modelId="{6E868372-C6F7-4015-9EDE-F108C58ED79C}" type="pres">
      <dgm:prSet presAssocID="{F4901308-EB40-4C03-AA03-08318A3F385B}" presName="childText" presStyleLbl="revTx" presStyleIdx="2" presStyleCnt="4">
        <dgm:presLayoutVars>
          <dgm:bulletEnabled val="1"/>
        </dgm:presLayoutVars>
      </dgm:prSet>
      <dgm:spPr/>
      <dgm:t>
        <a:bodyPr/>
        <a:lstStyle/>
        <a:p>
          <a:endParaRPr lang="en-IN"/>
        </a:p>
      </dgm:t>
    </dgm:pt>
    <dgm:pt modelId="{4C499A4C-76FE-45C0-8C7B-9A855E9C2941}" type="pres">
      <dgm:prSet presAssocID="{9DAAE7A5-FF6B-4D81-966B-B17FA6AC1FFA}" presName="parentText" presStyleLbl="node1" presStyleIdx="3" presStyleCnt="4">
        <dgm:presLayoutVars>
          <dgm:chMax val="0"/>
          <dgm:bulletEnabled val="1"/>
        </dgm:presLayoutVars>
      </dgm:prSet>
      <dgm:spPr/>
      <dgm:t>
        <a:bodyPr/>
        <a:lstStyle/>
        <a:p>
          <a:endParaRPr lang="en-IN"/>
        </a:p>
      </dgm:t>
    </dgm:pt>
    <dgm:pt modelId="{CED19DC3-F08E-486C-9B09-6D75EDDFB9FF}" type="pres">
      <dgm:prSet presAssocID="{9DAAE7A5-FF6B-4D81-966B-B17FA6AC1FFA}" presName="childText" presStyleLbl="revTx" presStyleIdx="3" presStyleCnt="4">
        <dgm:presLayoutVars>
          <dgm:bulletEnabled val="1"/>
        </dgm:presLayoutVars>
      </dgm:prSet>
      <dgm:spPr/>
      <dgm:t>
        <a:bodyPr/>
        <a:lstStyle/>
        <a:p>
          <a:endParaRPr lang="en-IN"/>
        </a:p>
      </dgm:t>
    </dgm:pt>
  </dgm:ptLst>
  <dgm:cxnLst>
    <dgm:cxn modelId="{0A4F5DD1-FA64-4AAA-82C9-25C18C760724}" type="presOf" srcId="{B1DD36F4-FBF5-4131-B37C-D2F2226DA642}" destId="{6E868372-C6F7-4015-9EDE-F108C58ED79C}" srcOrd="0" destOrd="1" presId="urn:microsoft.com/office/officeart/2005/8/layout/vList2"/>
    <dgm:cxn modelId="{C767BB88-C5C4-4373-90F0-6353E391EC14}" type="presOf" srcId="{08BD946B-551F-416D-960D-898596BF65E9}" destId="{A8D37420-7008-40A7-AB67-83CBE6B146B5}" srcOrd="0" destOrd="2" presId="urn:microsoft.com/office/officeart/2005/8/layout/vList2"/>
    <dgm:cxn modelId="{D9218CA9-1188-4FDF-87A5-4B093FEB1D57}" srcId="{9DAAE7A5-FF6B-4D81-966B-B17FA6AC1FFA}" destId="{693B760B-A1BD-4CE2-A135-DB1A2C7DE3D4}" srcOrd="0" destOrd="0" parTransId="{5555A3A2-52B4-457B-A936-0ABD8CFD675A}" sibTransId="{44DB641B-DD19-461E-A8EF-A34C1C69B7D6}"/>
    <dgm:cxn modelId="{BB3E303D-174C-415F-A983-0AE75BD90719}" srcId="{B780DD8B-675E-4966-9254-C1908D074913}" destId="{538E0B64-BB4B-4C37-9A17-C48D22A90430}" srcOrd="0" destOrd="0" parTransId="{63A088A3-E838-4B6D-8D98-33FC5B996E5D}" sibTransId="{415177AE-F87C-480C-9B11-FA7FE764B5C3}"/>
    <dgm:cxn modelId="{20519ACC-E8EA-498D-A808-2567608ED41E}" type="presOf" srcId="{9DAAE7A5-FF6B-4D81-966B-B17FA6AC1FFA}" destId="{4C499A4C-76FE-45C0-8C7B-9A855E9C2941}" srcOrd="0" destOrd="0" presId="urn:microsoft.com/office/officeart/2005/8/layout/vList2"/>
    <dgm:cxn modelId="{E8ECC54B-9C78-425C-B49B-F679BE267B5A}" type="presOf" srcId="{C69ED941-DE6A-4B05-BC2A-9559EB29EE59}" destId="{27325410-C440-447E-ADF4-83ECCCE69408}" srcOrd="0" destOrd="0" presId="urn:microsoft.com/office/officeart/2005/8/layout/vList2"/>
    <dgm:cxn modelId="{525C7B79-E0D5-4619-9F2B-37E33632EBBA}" type="presOf" srcId="{3B09B629-4B2C-4B45-81C4-52A4D4DC32DA}" destId="{A8D37420-7008-40A7-AB67-83CBE6B146B5}" srcOrd="0" destOrd="1" presId="urn:microsoft.com/office/officeart/2005/8/layout/vList2"/>
    <dgm:cxn modelId="{CF9A225D-70F5-4FAE-B7CC-CA5AFE487CC4}" type="presOf" srcId="{8DCB0613-EF8E-496B-A61E-F4D3EAC3DEB0}" destId="{27325410-C440-447E-ADF4-83ECCCE69408}" srcOrd="0" destOrd="2" presId="urn:microsoft.com/office/officeart/2005/8/layout/vList2"/>
    <dgm:cxn modelId="{A58247BE-226A-4325-9305-DE3A1C3F23B9}" type="presOf" srcId="{538E0B64-BB4B-4C37-9A17-C48D22A90430}" destId="{4AA6F52B-753F-455E-8D48-F4DA74CC8C13}" srcOrd="0" destOrd="0" presId="urn:microsoft.com/office/officeart/2005/8/layout/vList2"/>
    <dgm:cxn modelId="{D0982828-DC34-441D-B2EA-95B1D36AD63C}" srcId="{B780DD8B-675E-4966-9254-C1908D074913}" destId="{465D400A-E1C3-4A19-9B7F-C61F3F0DB896}" srcOrd="1" destOrd="0" parTransId="{FE73CE94-AFE2-4160-896B-E680FB1562AC}" sibTransId="{BF5DBCF2-7B34-4FA5-95C4-89BD514E14CE}"/>
    <dgm:cxn modelId="{89D5C6BF-585D-40D4-8F91-0B0452C104BE}" type="presOf" srcId="{693B760B-A1BD-4CE2-A135-DB1A2C7DE3D4}" destId="{CED19DC3-F08E-486C-9B09-6D75EDDFB9FF}" srcOrd="0" destOrd="0" presId="urn:microsoft.com/office/officeart/2005/8/layout/vList2"/>
    <dgm:cxn modelId="{0C469CC4-6AB1-4B85-928E-7D0375170DE4}" srcId="{465D400A-E1C3-4A19-9B7F-C61F3F0DB896}" destId="{3B09B629-4B2C-4B45-81C4-52A4D4DC32DA}" srcOrd="1" destOrd="0" parTransId="{E888063C-CE7C-4396-A6E8-45F50EB0A891}" sibTransId="{9F6AC82C-E267-4BC6-BCE0-A6D49EED1E0D}"/>
    <dgm:cxn modelId="{6CEC83A5-34E7-4D6A-9505-DCB75E676489}" type="presOf" srcId="{B780DD8B-675E-4966-9254-C1908D074913}" destId="{CEF08DCC-9C0D-47EB-911D-28524927B875}" srcOrd="0" destOrd="0" presId="urn:microsoft.com/office/officeart/2005/8/layout/vList2"/>
    <dgm:cxn modelId="{80E8246E-A031-4F97-9E2B-AEA03A0DE859}" srcId="{465D400A-E1C3-4A19-9B7F-C61F3F0DB896}" destId="{E8996FAD-A023-402A-B185-DD704C61391B}" srcOrd="0" destOrd="0" parTransId="{718A6188-C480-49B3-AF51-B25376FAEEB7}" sibTransId="{6ACA5253-0F35-49B6-837A-2BAC67365286}"/>
    <dgm:cxn modelId="{0DE9E6DB-4E98-43E4-A4FA-3AE904B19537}" srcId="{538E0B64-BB4B-4C37-9A17-C48D22A90430}" destId="{C69ED941-DE6A-4B05-BC2A-9559EB29EE59}" srcOrd="0" destOrd="0" parTransId="{040A488C-283D-4156-8CF2-C695043E2B59}" sibTransId="{304CCD78-7581-4FC2-A3F9-946826E48C77}"/>
    <dgm:cxn modelId="{1505D123-69B3-475A-BF29-88C93E1BC2A8}" srcId="{538E0B64-BB4B-4C37-9A17-C48D22A90430}" destId="{1D093FA5-FD3E-4BCC-B2BF-6DFB2CB5AA3D}" srcOrd="1" destOrd="0" parTransId="{20B72F74-A049-44FC-905C-1984D32BCFEA}" sibTransId="{D360F3DF-79E5-4867-8D87-552E52BC3B71}"/>
    <dgm:cxn modelId="{596CDC68-1776-48C0-A89D-9B05F2F270A3}" srcId="{F4901308-EB40-4C03-AA03-08318A3F385B}" destId="{B1DD36F4-FBF5-4131-B37C-D2F2226DA642}" srcOrd="1" destOrd="0" parTransId="{8CC0DDC1-B9E9-4F48-87B5-62222D778AEE}" sibTransId="{7C4038F9-8DF9-4B01-BFE1-2424B72E9692}"/>
    <dgm:cxn modelId="{21FCB3A5-55B4-40F6-9C32-64E1B21A78BC}" type="presOf" srcId="{A9DAF565-604A-4AF8-83AF-72B67BF5206A}" destId="{6E868372-C6F7-4015-9EDE-F108C58ED79C}" srcOrd="0" destOrd="0" presId="urn:microsoft.com/office/officeart/2005/8/layout/vList2"/>
    <dgm:cxn modelId="{C789AA2C-37B0-4774-8750-D759B954BFA7}" type="presOf" srcId="{F4901308-EB40-4C03-AA03-08318A3F385B}" destId="{100ADB75-D53D-4385-A6D0-2D7D24D9AFCC}" srcOrd="0" destOrd="0" presId="urn:microsoft.com/office/officeart/2005/8/layout/vList2"/>
    <dgm:cxn modelId="{5EB1827F-279F-483C-9C42-9C8C5E5B942C}" type="presOf" srcId="{1D093FA5-FD3E-4BCC-B2BF-6DFB2CB5AA3D}" destId="{27325410-C440-447E-ADF4-83ECCCE69408}" srcOrd="0" destOrd="1" presId="urn:microsoft.com/office/officeart/2005/8/layout/vList2"/>
    <dgm:cxn modelId="{7A79DE47-D347-4EDF-A209-1B70A8DCE1EE}" srcId="{F4901308-EB40-4C03-AA03-08318A3F385B}" destId="{A9DAF565-604A-4AF8-83AF-72B67BF5206A}" srcOrd="0" destOrd="0" parTransId="{051ACE05-75A9-4B78-88AB-567AFD664D49}" sibTransId="{8493F6A5-B242-4694-A93D-230A8E588BFA}"/>
    <dgm:cxn modelId="{D7206D55-73D1-4B96-B69C-BAE8E325F13F}" type="presOf" srcId="{465D400A-E1C3-4A19-9B7F-C61F3F0DB896}" destId="{D3D8E1E8-D06B-4FDA-99C0-991B6C271DAC}" srcOrd="0" destOrd="0" presId="urn:microsoft.com/office/officeart/2005/8/layout/vList2"/>
    <dgm:cxn modelId="{0C056A45-E045-4A0C-A870-E3685E231498}" srcId="{465D400A-E1C3-4A19-9B7F-C61F3F0DB896}" destId="{08BD946B-551F-416D-960D-898596BF65E9}" srcOrd="2" destOrd="0" parTransId="{8A2BE785-56BB-4C27-B3A6-65C05CD2B844}" sibTransId="{44F2D420-D5F7-4D29-9987-35ECF5D1CB92}"/>
    <dgm:cxn modelId="{BE60C163-BEDC-42D9-B13D-561BBE318EDB}" srcId="{B780DD8B-675E-4966-9254-C1908D074913}" destId="{F4901308-EB40-4C03-AA03-08318A3F385B}" srcOrd="2" destOrd="0" parTransId="{DEB75B47-75AD-43D0-946B-20123A2A2FB8}" sibTransId="{0E8724BF-9CB7-419C-9198-179E8DB5804A}"/>
    <dgm:cxn modelId="{D8AB8FD0-8B96-4A8F-9738-B924511E9FCD}" type="presOf" srcId="{E8996FAD-A023-402A-B185-DD704C61391B}" destId="{A8D37420-7008-40A7-AB67-83CBE6B146B5}" srcOrd="0" destOrd="0" presId="urn:microsoft.com/office/officeart/2005/8/layout/vList2"/>
    <dgm:cxn modelId="{E764D89D-2369-4FD4-8DC8-8E540006E64F}" srcId="{538E0B64-BB4B-4C37-9A17-C48D22A90430}" destId="{8DCB0613-EF8E-496B-A61E-F4D3EAC3DEB0}" srcOrd="2" destOrd="0" parTransId="{16C492E8-D486-4DCE-B1F6-01DD6220E9EC}" sibTransId="{49BE65AC-24D5-4DB6-B0F7-677344F0E137}"/>
    <dgm:cxn modelId="{87E3078E-9CE0-4E54-A1B0-C6E6B25064FF}" srcId="{B780DD8B-675E-4966-9254-C1908D074913}" destId="{9DAAE7A5-FF6B-4D81-966B-B17FA6AC1FFA}" srcOrd="3" destOrd="0" parTransId="{7F679449-DD28-4287-B2DF-097BD22E8D7B}" sibTransId="{130CD6E4-37B5-4E64-BB11-2AD1E9D151B6}"/>
    <dgm:cxn modelId="{B1143521-EB08-4014-8741-8B9E03652575}" type="presParOf" srcId="{CEF08DCC-9C0D-47EB-911D-28524927B875}" destId="{4AA6F52B-753F-455E-8D48-F4DA74CC8C13}" srcOrd="0" destOrd="0" presId="urn:microsoft.com/office/officeart/2005/8/layout/vList2"/>
    <dgm:cxn modelId="{71B4CA20-E548-4554-9D78-45E882559A78}" type="presParOf" srcId="{CEF08DCC-9C0D-47EB-911D-28524927B875}" destId="{27325410-C440-447E-ADF4-83ECCCE69408}" srcOrd="1" destOrd="0" presId="urn:microsoft.com/office/officeart/2005/8/layout/vList2"/>
    <dgm:cxn modelId="{C834965A-9FC2-423B-B4BA-2C5AB386668B}" type="presParOf" srcId="{CEF08DCC-9C0D-47EB-911D-28524927B875}" destId="{D3D8E1E8-D06B-4FDA-99C0-991B6C271DAC}" srcOrd="2" destOrd="0" presId="urn:microsoft.com/office/officeart/2005/8/layout/vList2"/>
    <dgm:cxn modelId="{B0B13457-9DE2-476A-AA70-2B9C75F2BDC3}" type="presParOf" srcId="{CEF08DCC-9C0D-47EB-911D-28524927B875}" destId="{A8D37420-7008-40A7-AB67-83CBE6B146B5}" srcOrd="3" destOrd="0" presId="urn:microsoft.com/office/officeart/2005/8/layout/vList2"/>
    <dgm:cxn modelId="{7742692C-A36F-4CE2-9C15-9E75637C4CA8}" type="presParOf" srcId="{CEF08DCC-9C0D-47EB-911D-28524927B875}" destId="{100ADB75-D53D-4385-A6D0-2D7D24D9AFCC}" srcOrd="4" destOrd="0" presId="urn:microsoft.com/office/officeart/2005/8/layout/vList2"/>
    <dgm:cxn modelId="{BBF2C5F7-E182-4F43-92F0-3295746178DB}" type="presParOf" srcId="{CEF08DCC-9C0D-47EB-911D-28524927B875}" destId="{6E868372-C6F7-4015-9EDE-F108C58ED79C}" srcOrd="5" destOrd="0" presId="urn:microsoft.com/office/officeart/2005/8/layout/vList2"/>
    <dgm:cxn modelId="{F4B5F409-ADCE-43C1-9BF5-705548682033}" type="presParOf" srcId="{CEF08DCC-9C0D-47EB-911D-28524927B875}" destId="{4C499A4C-76FE-45C0-8C7B-9A855E9C2941}" srcOrd="6" destOrd="0" presId="urn:microsoft.com/office/officeart/2005/8/layout/vList2"/>
    <dgm:cxn modelId="{29A071B9-B494-4D09-A4F4-D4B0E1F25D10}" type="presParOf" srcId="{CEF08DCC-9C0D-47EB-911D-28524927B875}" destId="{CED19DC3-F08E-486C-9B09-6D75EDDFB9FF}"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ECE135-5E63-4A3E-B063-CB0E319AEA9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058A9FD1-C596-494C-A8CF-4C0E3C6A87FE}">
      <dgm:prSet phldrT="[Text]"/>
      <dgm:spPr/>
      <dgm:t>
        <a:bodyPr/>
        <a:lstStyle/>
        <a:p>
          <a:r>
            <a:rPr lang="en-US" dirty="0" smtClean="0"/>
            <a:t>SECC Data Verification</a:t>
          </a:r>
          <a:endParaRPr lang="en-IN" dirty="0"/>
        </a:p>
      </dgm:t>
    </dgm:pt>
    <dgm:pt modelId="{2E107CCD-664A-4B01-AB08-8E6F44E46FA3}" type="parTrans" cxnId="{601E5F42-92B4-480B-9959-64C9C54A8EED}">
      <dgm:prSet/>
      <dgm:spPr/>
      <dgm:t>
        <a:bodyPr/>
        <a:lstStyle/>
        <a:p>
          <a:endParaRPr lang="en-IN"/>
        </a:p>
      </dgm:t>
    </dgm:pt>
    <dgm:pt modelId="{4CFF9BA3-355F-45BC-8528-DD645FB356FC}" type="sibTrans" cxnId="{601E5F42-92B4-480B-9959-64C9C54A8EED}">
      <dgm:prSet/>
      <dgm:spPr/>
      <dgm:t>
        <a:bodyPr/>
        <a:lstStyle/>
        <a:p>
          <a:endParaRPr lang="en-IN"/>
        </a:p>
      </dgm:t>
    </dgm:pt>
    <dgm:pt modelId="{6873C664-9312-46D0-A439-CD41503723B9}">
      <dgm:prSet phldrT="[Text]"/>
      <dgm:spPr/>
      <dgm:t>
        <a:bodyPr/>
        <a:lstStyle/>
        <a:p>
          <a:r>
            <a:rPr lang="en-US" dirty="0" smtClean="0"/>
            <a:t>Policy Level Decision</a:t>
          </a:r>
        </a:p>
      </dgm:t>
    </dgm:pt>
    <dgm:pt modelId="{9E4B9AD3-3456-4761-A512-82EDB4F2224C}" type="parTrans" cxnId="{7DF9E10C-38BB-4B07-BCC4-83122BA63047}">
      <dgm:prSet/>
      <dgm:spPr/>
      <dgm:t>
        <a:bodyPr/>
        <a:lstStyle/>
        <a:p>
          <a:endParaRPr lang="en-IN"/>
        </a:p>
      </dgm:t>
    </dgm:pt>
    <dgm:pt modelId="{842CAF3C-A599-489A-A08E-4FAFE692933C}" type="sibTrans" cxnId="{7DF9E10C-38BB-4B07-BCC4-83122BA63047}">
      <dgm:prSet/>
      <dgm:spPr/>
      <dgm:t>
        <a:bodyPr/>
        <a:lstStyle/>
        <a:p>
          <a:endParaRPr lang="en-IN"/>
        </a:p>
      </dgm:t>
    </dgm:pt>
    <dgm:pt modelId="{142F1EFB-8073-4B84-92CE-B7B7A733934B}">
      <dgm:prSet phldrT="[Text]"/>
      <dgm:spPr/>
      <dgm:t>
        <a:bodyPr/>
        <a:lstStyle/>
        <a:p>
          <a:r>
            <a:rPr lang="en-US" dirty="0" smtClean="0"/>
            <a:t>State Health Authority </a:t>
          </a:r>
          <a:endParaRPr lang="en-IN" dirty="0"/>
        </a:p>
      </dgm:t>
    </dgm:pt>
    <dgm:pt modelId="{8C029954-16BB-47B7-A60E-664AFBFBC1F5}" type="parTrans" cxnId="{6FEAFBE2-4848-4001-AA12-901E9ADF84CC}">
      <dgm:prSet/>
      <dgm:spPr/>
      <dgm:t>
        <a:bodyPr/>
        <a:lstStyle/>
        <a:p>
          <a:endParaRPr lang="en-IN"/>
        </a:p>
      </dgm:t>
    </dgm:pt>
    <dgm:pt modelId="{CE5D1A1A-8628-4F85-829C-07D9AD9F8A3C}" type="sibTrans" cxnId="{6FEAFBE2-4848-4001-AA12-901E9ADF84CC}">
      <dgm:prSet/>
      <dgm:spPr/>
      <dgm:t>
        <a:bodyPr/>
        <a:lstStyle/>
        <a:p>
          <a:endParaRPr lang="en-IN"/>
        </a:p>
      </dgm:t>
    </dgm:pt>
    <dgm:pt modelId="{EE09AA97-33B3-401A-BA25-A277253260C7}">
      <dgm:prSet phldrT="[Text]"/>
      <dgm:spPr/>
      <dgm:t>
        <a:bodyPr/>
        <a:lstStyle/>
        <a:p>
          <a:pPr rtl="0"/>
          <a:r>
            <a:rPr lang="en-IN" b="0" i="0" u="none" dirty="0" smtClean="0"/>
            <a:t> Receive SECC data from </a:t>
          </a:r>
          <a:r>
            <a:rPr lang="en-IN" b="0" i="0" u="none" dirty="0" err="1" smtClean="0"/>
            <a:t>MoHFW</a:t>
          </a:r>
          <a:r>
            <a:rPr lang="en-IN" b="0" i="0" u="none" dirty="0" smtClean="0"/>
            <a:t>/</a:t>
          </a:r>
          <a:r>
            <a:rPr lang="en-IN" b="0" i="0" u="none" baseline="0" dirty="0" smtClean="0"/>
            <a:t> NIC</a:t>
          </a:r>
          <a:endParaRPr lang="en-IN" b="0" dirty="0"/>
        </a:p>
      </dgm:t>
    </dgm:pt>
    <dgm:pt modelId="{350AAF1F-AA95-4108-AF32-E6D938CF7F55}" type="parTrans" cxnId="{F4E85B09-FA57-4485-A499-ADF947D6C0E3}">
      <dgm:prSet/>
      <dgm:spPr/>
      <dgm:t>
        <a:bodyPr/>
        <a:lstStyle/>
        <a:p>
          <a:endParaRPr lang="en-IN"/>
        </a:p>
      </dgm:t>
    </dgm:pt>
    <dgm:pt modelId="{BB5AC3D1-FA8F-4D16-9CB9-6A3AF8890A14}" type="sibTrans" cxnId="{F4E85B09-FA57-4485-A499-ADF947D6C0E3}">
      <dgm:prSet/>
      <dgm:spPr/>
      <dgm:t>
        <a:bodyPr/>
        <a:lstStyle/>
        <a:p>
          <a:endParaRPr lang="en-IN"/>
        </a:p>
      </dgm:t>
    </dgm:pt>
    <dgm:pt modelId="{1D2B8143-CC9E-4B22-BAAF-DD8729ADE8CF}">
      <dgm:prSet/>
      <dgm:spPr/>
      <dgm:t>
        <a:bodyPr/>
        <a:lstStyle/>
        <a:p>
          <a:pPr rtl="0"/>
          <a:r>
            <a:rPr lang="en-IN" b="0" i="0" u="none" dirty="0" smtClean="0">
              <a:solidFill>
                <a:schemeClr val="accent2"/>
              </a:solidFill>
            </a:rPr>
            <a:t> Identification and flagging </a:t>
          </a:r>
          <a:r>
            <a:rPr lang="en-IN" b="0" i="0" u="none" dirty="0" smtClean="0"/>
            <a:t>of beneficiary</a:t>
          </a:r>
          <a:r>
            <a:rPr lang="en-IN" b="0" i="0" u="none" baseline="0" dirty="0" smtClean="0"/>
            <a:t> families of </a:t>
          </a:r>
          <a:r>
            <a:rPr lang="en-IN" b="0" i="0" u="none" baseline="0" dirty="0" smtClean="0">
              <a:solidFill>
                <a:schemeClr val="accent2"/>
              </a:solidFill>
            </a:rPr>
            <a:t>State Scheme </a:t>
          </a:r>
          <a:r>
            <a:rPr lang="en-IN" b="0" i="0" u="none" baseline="0" dirty="0" smtClean="0"/>
            <a:t>in SECC data for convergence with NHPS</a:t>
          </a:r>
          <a:endParaRPr lang="en-IN" b="0" i="0" u="none" dirty="0"/>
        </a:p>
      </dgm:t>
    </dgm:pt>
    <dgm:pt modelId="{1CDDB26B-B1CE-461E-90B5-4BB58237819A}" type="parTrans" cxnId="{78CB7961-467B-4313-AF1E-D81C99A47C80}">
      <dgm:prSet/>
      <dgm:spPr/>
      <dgm:t>
        <a:bodyPr/>
        <a:lstStyle/>
        <a:p>
          <a:endParaRPr lang="en-IN"/>
        </a:p>
      </dgm:t>
    </dgm:pt>
    <dgm:pt modelId="{67BE7A10-9D2A-43F7-A1AE-C4C2B25069C5}" type="sibTrans" cxnId="{78CB7961-467B-4313-AF1E-D81C99A47C80}">
      <dgm:prSet/>
      <dgm:spPr/>
      <dgm:t>
        <a:bodyPr/>
        <a:lstStyle/>
        <a:p>
          <a:endParaRPr lang="en-IN"/>
        </a:p>
      </dgm:t>
    </dgm:pt>
    <dgm:pt modelId="{173AE98B-A349-4FAF-9222-C1834E3D805A}">
      <dgm:prSet/>
      <dgm:spPr/>
      <dgm:t>
        <a:bodyPr/>
        <a:lstStyle/>
        <a:p>
          <a:pPr rtl="0"/>
          <a:r>
            <a:rPr lang="en-IN" b="0" i="0" u="none" dirty="0" smtClean="0"/>
            <a:t> Decide the mechanism to carry out field based verification and NHPS card issuance activity</a:t>
          </a:r>
          <a:endParaRPr lang="en-IN" b="0" i="0" u="none" dirty="0"/>
        </a:p>
      </dgm:t>
    </dgm:pt>
    <dgm:pt modelId="{36D0C331-8681-4A0E-A2E6-73F96F915C87}" type="parTrans" cxnId="{22890CEF-769D-4C86-AC6E-FD4D557D4243}">
      <dgm:prSet/>
      <dgm:spPr/>
      <dgm:t>
        <a:bodyPr/>
        <a:lstStyle/>
        <a:p>
          <a:endParaRPr lang="en-IN"/>
        </a:p>
      </dgm:t>
    </dgm:pt>
    <dgm:pt modelId="{6B2C83DD-98AA-4DB1-BED5-A50C0A6BC07B}" type="sibTrans" cxnId="{22890CEF-769D-4C86-AC6E-FD4D557D4243}">
      <dgm:prSet/>
      <dgm:spPr/>
      <dgm:t>
        <a:bodyPr/>
        <a:lstStyle/>
        <a:p>
          <a:endParaRPr lang="en-IN"/>
        </a:p>
      </dgm:t>
    </dgm:pt>
    <dgm:pt modelId="{E5219969-C347-4BA9-A95D-520DCE943BB1}">
      <dgm:prSet/>
      <dgm:spPr/>
      <dgm:t>
        <a:bodyPr/>
        <a:lstStyle/>
        <a:p>
          <a:pPr rtl="0"/>
          <a:r>
            <a:rPr lang="en-IN" b="0" i="0" u="none" dirty="0" smtClean="0">
              <a:solidFill>
                <a:schemeClr val="accent2"/>
              </a:solidFill>
            </a:rPr>
            <a:t> Field Verification, collection </a:t>
          </a:r>
          <a:r>
            <a:rPr lang="en-IN" b="0" i="0" u="none" dirty="0" smtClean="0"/>
            <a:t>of missing details, printing and distribution of NHPS cards</a:t>
          </a:r>
          <a:endParaRPr lang="en-IN" b="0" i="0" u="none" dirty="0"/>
        </a:p>
      </dgm:t>
    </dgm:pt>
    <dgm:pt modelId="{C4B08204-BE39-4425-B113-B438541C68D5}" type="parTrans" cxnId="{2C0E5899-5406-47B1-A8C1-8A982E0316DC}">
      <dgm:prSet/>
      <dgm:spPr/>
      <dgm:t>
        <a:bodyPr/>
        <a:lstStyle/>
        <a:p>
          <a:endParaRPr lang="en-IN"/>
        </a:p>
      </dgm:t>
    </dgm:pt>
    <dgm:pt modelId="{8475F42D-F3D8-4D50-8FC1-FD8F6E41B768}" type="sibTrans" cxnId="{2C0E5899-5406-47B1-A8C1-8A982E0316DC}">
      <dgm:prSet/>
      <dgm:spPr/>
      <dgm:t>
        <a:bodyPr/>
        <a:lstStyle/>
        <a:p>
          <a:endParaRPr lang="en-IN"/>
        </a:p>
      </dgm:t>
    </dgm:pt>
    <dgm:pt modelId="{B1F0A91E-7386-4B8C-AAC4-30A1AEFB351D}">
      <dgm:prSet phldrT="[Text]"/>
      <dgm:spPr/>
      <dgm:t>
        <a:bodyPr/>
        <a:lstStyle/>
        <a:p>
          <a:pPr rtl="0"/>
          <a:r>
            <a:rPr lang="en-IN" b="0" i="0" u="none" dirty="0" smtClean="0"/>
            <a:t> Commitment for State share of the premium and for incurring the administrative costs</a:t>
          </a:r>
          <a:endParaRPr lang="en-US" b="0" dirty="0" smtClean="0"/>
        </a:p>
      </dgm:t>
    </dgm:pt>
    <dgm:pt modelId="{F6F45E25-E3FD-4D2D-A551-4286691A08D5}" type="parTrans" cxnId="{E9BF1EAE-91CF-4A2D-8993-4A40BBD9D2BC}">
      <dgm:prSet/>
      <dgm:spPr/>
      <dgm:t>
        <a:bodyPr/>
        <a:lstStyle/>
        <a:p>
          <a:endParaRPr lang="en-IN"/>
        </a:p>
      </dgm:t>
    </dgm:pt>
    <dgm:pt modelId="{755D4035-44E1-4E32-A741-AB5FBD0BF122}" type="sibTrans" cxnId="{E9BF1EAE-91CF-4A2D-8993-4A40BBD9D2BC}">
      <dgm:prSet/>
      <dgm:spPr/>
      <dgm:t>
        <a:bodyPr/>
        <a:lstStyle/>
        <a:p>
          <a:endParaRPr lang="en-IN"/>
        </a:p>
      </dgm:t>
    </dgm:pt>
    <dgm:pt modelId="{99EEBD8C-C4AC-4487-994D-740D9DECBD47}">
      <dgm:prSet/>
      <dgm:spPr/>
      <dgm:t>
        <a:bodyPr/>
        <a:lstStyle/>
        <a:p>
          <a:pPr rtl="0"/>
          <a:r>
            <a:rPr lang="en-IN" b="0" i="0" u="none" dirty="0" smtClean="0"/>
            <a:t> Decision on mode of scheme implementation in the state – Trust / Society / Insurance Company </a:t>
          </a:r>
          <a:endParaRPr lang="en-IN" b="0" i="0" u="none" dirty="0"/>
        </a:p>
      </dgm:t>
    </dgm:pt>
    <dgm:pt modelId="{F80B38BD-9B2B-496B-ACA9-4B3C59CC3BD3}" type="parTrans" cxnId="{7DAAEB90-0F24-46A8-B99F-4A7A755B1B3F}">
      <dgm:prSet/>
      <dgm:spPr/>
      <dgm:t>
        <a:bodyPr/>
        <a:lstStyle/>
        <a:p>
          <a:endParaRPr lang="en-IN"/>
        </a:p>
      </dgm:t>
    </dgm:pt>
    <dgm:pt modelId="{979EAEBD-6513-4630-AB64-E84ABAA07665}" type="sibTrans" cxnId="{7DAAEB90-0F24-46A8-B99F-4A7A755B1B3F}">
      <dgm:prSet/>
      <dgm:spPr/>
      <dgm:t>
        <a:bodyPr/>
        <a:lstStyle/>
        <a:p>
          <a:endParaRPr lang="en-IN"/>
        </a:p>
      </dgm:t>
    </dgm:pt>
    <dgm:pt modelId="{B851DE5B-2363-41BE-A550-71092F9F7269}">
      <dgm:prSet/>
      <dgm:spPr/>
      <dgm:t>
        <a:bodyPr/>
        <a:lstStyle/>
        <a:p>
          <a:pPr rtl="0"/>
          <a:r>
            <a:rPr lang="en-IN" b="0" i="0" u="none" dirty="0" smtClean="0"/>
            <a:t> Decision to </a:t>
          </a:r>
          <a:r>
            <a:rPr lang="en-IN" b="0" i="0" u="none" dirty="0" smtClean="0">
              <a:solidFill>
                <a:schemeClr val="accent2"/>
              </a:solidFill>
            </a:rPr>
            <a:t>convergence</a:t>
          </a:r>
          <a:r>
            <a:rPr lang="en-IN" b="0" i="0" u="none" dirty="0" smtClean="0"/>
            <a:t> of State</a:t>
          </a:r>
          <a:r>
            <a:rPr lang="en-IN" b="0" i="0" u="none" baseline="0" dirty="0" smtClean="0"/>
            <a:t> level schemes with NHPS on the NHPS IT platform</a:t>
          </a:r>
          <a:endParaRPr lang="en-IN" b="0" i="0" u="none" dirty="0"/>
        </a:p>
      </dgm:t>
    </dgm:pt>
    <dgm:pt modelId="{E27AD560-C7E2-4006-A388-1790C85EA084}" type="parTrans" cxnId="{6C4127A7-6D98-479C-A20C-EEBBFF3ED418}">
      <dgm:prSet/>
      <dgm:spPr/>
      <dgm:t>
        <a:bodyPr/>
        <a:lstStyle/>
        <a:p>
          <a:endParaRPr lang="en-IN"/>
        </a:p>
      </dgm:t>
    </dgm:pt>
    <dgm:pt modelId="{857C4175-D2E1-48EF-87AC-4927C3221461}" type="sibTrans" cxnId="{6C4127A7-6D98-479C-A20C-EEBBFF3ED418}">
      <dgm:prSet/>
      <dgm:spPr/>
      <dgm:t>
        <a:bodyPr/>
        <a:lstStyle/>
        <a:p>
          <a:endParaRPr lang="en-IN"/>
        </a:p>
      </dgm:t>
    </dgm:pt>
    <dgm:pt modelId="{4E44E940-E476-4937-BE0D-DE2BE7A16418}">
      <dgm:prSet phldrT="[Text]"/>
      <dgm:spPr/>
      <dgm:t>
        <a:bodyPr/>
        <a:lstStyle/>
        <a:p>
          <a:pPr rtl="0"/>
          <a:r>
            <a:rPr lang="en-IN" b="0" i="0" u="none" dirty="0" smtClean="0"/>
            <a:t> Appointment of Nodal Officer at State level</a:t>
          </a:r>
          <a:endParaRPr lang="en-IN" b="0" dirty="0"/>
        </a:p>
      </dgm:t>
    </dgm:pt>
    <dgm:pt modelId="{6B4E8F3F-6D45-4CEF-ACC2-65E5BB1E754A}" type="parTrans" cxnId="{39A7537B-C4C9-4687-AFE0-9428B3135FD4}">
      <dgm:prSet/>
      <dgm:spPr/>
      <dgm:t>
        <a:bodyPr/>
        <a:lstStyle/>
        <a:p>
          <a:endParaRPr lang="en-IN"/>
        </a:p>
      </dgm:t>
    </dgm:pt>
    <dgm:pt modelId="{CE525BE8-03C0-43FD-A02B-C305FA1B90C3}" type="sibTrans" cxnId="{39A7537B-C4C9-4687-AFE0-9428B3135FD4}">
      <dgm:prSet/>
      <dgm:spPr/>
      <dgm:t>
        <a:bodyPr/>
        <a:lstStyle/>
        <a:p>
          <a:endParaRPr lang="en-IN"/>
        </a:p>
      </dgm:t>
    </dgm:pt>
    <dgm:pt modelId="{6A2F44D8-053E-4CAE-A045-2F916F4B953B}">
      <dgm:prSet/>
      <dgm:spPr/>
      <dgm:t>
        <a:bodyPr/>
        <a:lstStyle/>
        <a:p>
          <a:pPr rtl="0"/>
          <a:r>
            <a:rPr lang="en-IN" b="0" i="0" u="none" dirty="0" smtClean="0"/>
            <a:t> Setting up of </a:t>
          </a:r>
          <a:r>
            <a:rPr lang="en-IN" b="0" i="0" u="none" dirty="0" smtClean="0">
              <a:solidFill>
                <a:schemeClr val="accent2"/>
              </a:solidFill>
            </a:rPr>
            <a:t>State Health Authority </a:t>
          </a:r>
          <a:r>
            <a:rPr lang="en-IN" b="0" i="0" u="none" dirty="0" smtClean="0"/>
            <a:t>(SHA) or designate this function under any existing agency/ trust/ society designated for this purpose</a:t>
          </a:r>
          <a:endParaRPr lang="en-IN" b="0" i="0" u="none" dirty="0"/>
        </a:p>
      </dgm:t>
    </dgm:pt>
    <dgm:pt modelId="{9A45804C-CC34-48D1-AF0A-3AE656D7307C}" type="parTrans" cxnId="{F7D4FDAB-61A6-4591-84F7-716B246BF116}">
      <dgm:prSet/>
      <dgm:spPr/>
      <dgm:t>
        <a:bodyPr/>
        <a:lstStyle/>
        <a:p>
          <a:endParaRPr lang="en-IN"/>
        </a:p>
      </dgm:t>
    </dgm:pt>
    <dgm:pt modelId="{411A9C16-0AC7-4DBA-9654-5C1086EB55B0}" type="sibTrans" cxnId="{F7D4FDAB-61A6-4591-84F7-716B246BF116}">
      <dgm:prSet/>
      <dgm:spPr/>
      <dgm:t>
        <a:bodyPr/>
        <a:lstStyle/>
        <a:p>
          <a:endParaRPr lang="en-IN"/>
        </a:p>
      </dgm:t>
    </dgm:pt>
    <dgm:pt modelId="{65776BD9-0CE4-4823-89E5-B9308A43E176}">
      <dgm:prSet/>
      <dgm:spPr/>
      <dgm:t>
        <a:bodyPr/>
        <a:lstStyle/>
        <a:p>
          <a:pPr rtl="0"/>
          <a:r>
            <a:rPr lang="en-IN" b="0" i="0" u="none" dirty="0" smtClean="0"/>
            <a:t> Hiring of required personnel, in case state decides to implement the scheme in Trust mode</a:t>
          </a:r>
          <a:endParaRPr lang="en-IN" b="0" i="0" u="none" dirty="0"/>
        </a:p>
      </dgm:t>
    </dgm:pt>
    <dgm:pt modelId="{396CEC80-2E15-4479-B41B-6ECF0F29E291}" type="parTrans" cxnId="{2D754606-319D-45E8-BD9C-1DE35F5BC233}">
      <dgm:prSet/>
      <dgm:spPr/>
      <dgm:t>
        <a:bodyPr/>
        <a:lstStyle/>
        <a:p>
          <a:endParaRPr lang="en-IN"/>
        </a:p>
      </dgm:t>
    </dgm:pt>
    <dgm:pt modelId="{EEE573B5-060C-4513-936B-7BAF4D470161}" type="sibTrans" cxnId="{2D754606-319D-45E8-BD9C-1DE35F5BC233}">
      <dgm:prSet/>
      <dgm:spPr/>
      <dgm:t>
        <a:bodyPr/>
        <a:lstStyle/>
        <a:p>
          <a:endParaRPr lang="en-IN"/>
        </a:p>
      </dgm:t>
    </dgm:pt>
    <dgm:pt modelId="{3A1A1226-15AD-4B71-A256-86779115B4F8}">
      <dgm:prSet/>
      <dgm:spPr/>
      <dgm:t>
        <a:bodyPr/>
        <a:lstStyle/>
        <a:p>
          <a:pPr rtl="0"/>
          <a:r>
            <a:rPr lang="en-IN" b="0" i="0" u="none" dirty="0" smtClean="0"/>
            <a:t> Formation of a committee for technical and financial bid evaluation of tender</a:t>
          </a:r>
          <a:endParaRPr lang="en-IN" b="0" i="0" u="none" dirty="0"/>
        </a:p>
      </dgm:t>
    </dgm:pt>
    <dgm:pt modelId="{70232D34-475D-4707-995B-D9059985AB94}" type="parTrans" cxnId="{B7846C1C-4D0F-44A6-81E7-A237AF3645F0}">
      <dgm:prSet/>
      <dgm:spPr/>
      <dgm:t>
        <a:bodyPr/>
        <a:lstStyle/>
        <a:p>
          <a:endParaRPr lang="en-IN"/>
        </a:p>
      </dgm:t>
    </dgm:pt>
    <dgm:pt modelId="{83524F3A-37FB-44D8-BC68-C23A08901D2D}" type="sibTrans" cxnId="{B7846C1C-4D0F-44A6-81E7-A237AF3645F0}">
      <dgm:prSet/>
      <dgm:spPr/>
      <dgm:t>
        <a:bodyPr/>
        <a:lstStyle/>
        <a:p>
          <a:endParaRPr lang="en-IN"/>
        </a:p>
      </dgm:t>
    </dgm:pt>
    <dgm:pt modelId="{55AC0F71-944D-46C6-94A1-A8FF9532FC2B}">
      <dgm:prSet/>
      <dgm:spPr/>
      <dgm:t>
        <a:bodyPr/>
        <a:lstStyle/>
        <a:p>
          <a:pPr rtl="0"/>
          <a:r>
            <a:rPr lang="en-IN" b="0" i="0" u="none" dirty="0" smtClean="0"/>
            <a:t> Appointment of  a Nodal Officer for NHPS in each District</a:t>
          </a:r>
          <a:endParaRPr lang="en-IN" b="0" i="0" u="none" dirty="0"/>
        </a:p>
      </dgm:t>
    </dgm:pt>
    <dgm:pt modelId="{E39B74FA-AE70-41B2-B7FB-6F2AB4CC609B}" type="parTrans" cxnId="{215E1057-9167-4D39-B0FF-59AE9A68366D}">
      <dgm:prSet/>
      <dgm:spPr/>
      <dgm:t>
        <a:bodyPr/>
        <a:lstStyle/>
        <a:p>
          <a:endParaRPr lang="en-IN"/>
        </a:p>
      </dgm:t>
    </dgm:pt>
    <dgm:pt modelId="{060BAFA7-3460-4EC9-B672-3DBFECFB1E62}" type="sibTrans" cxnId="{215E1057-9167-4D39-B0FF-59AE9A68366D}">
      <dgm:prSet/>
      <dgm:spPr/>
      <dgm:t>
        <a:bodyPr/>
        <a:lstStyle/>
        <a:p>
          <a:endParaRPr lang="en-IN"/>
        </a:p>
      </dgm:t>
    </dgm:pt>
    <dgm:pt modelId="{B96774E9-F616-45FF-AB73-B0DAC19CDF37}">
      <dgm:prSet phldrT="[Text]"/>
      <dgm:spPr/>
      <dgm:t>
        <a:bodyPr/>
        <a:lstStyle/>
        <a:p>
          <a:pPr rtl="0"/>
          <a:r>
            <a:rPr lang="en-US" smtClean="0"/>
            <a:t>Capacity Building </a:t>
          </a:r>
          <a:endParaRPr lang="en-IN" b="0" i="0" u="none" dirty="0"/>
        </a:p>
      </dgm:t>
    </dgm:pt>
    <dgm:pt modelId="{F0E0731D-8C45-4ACE-94DA-0C7B5C6552F3}" type="parTrans" cxnId="{4B29CE76-203C-4BFD-A914-EA5D1BDB0AE8}">
      <dgm:prSet/>
      <dgm:spPr/>
      <dgm:t>
        <a:bodyPr/>
        <a:lstStyle/>
        <a:p>
          <a:endParaRPr lang="en-IN"/>
        </a:p>
      </dgm:t>
    </dgm:pt>
    <dgm:pt modelId="{4854C55F-5DF4-4686-AB29-318B1FE9A8C1}" type="sibTrans" cxnId="{4B29CE76-203C-4BFD-A914-EA5D1BDB0AE8}">
      <dgm:prSet/>
      <dgm:spPr/>
      <dgm:t>
        <a:bodyPr/>
        <a:lstStyle/>
        <a:p>
          <a:endParaRPr lang="en-IN"/>
        </a:p>
      </dgm:t>
    </dgm:pt>
    <dgm:pt modelId="{4D7E2A5F-7D45-4688-8F37-F3744BE160B1}">
      <dgm:prSet phldrT="[Text]"/>
      <dgm:spPr/>
      <dgm:t>
        <a:bodyPr/>
        <a:lstStyle/>
        <a:p>
          <a:pPr rtl="0"/>
          <a:r>
            <a:rPr lang="en-IN" b="0" i="0" u="none" dirty="0" smtClean="0"/>
            <a:t>Organise State workshop with representative of all districts to orient them on NHPS</a:t>
          </a:r>
          <a:endParaRPr lang="en-IN" b="0" dirty="0"/>
        </a:p>
      </dgm:t>
    </dgm:pt>
    <dgm:pt modelId="{3C62E8E5-00C4-4371-A370-37843E9CD5FA}" type="parTrans" cxnId="{E48F3531-A0A0-4AB0-886F-873B5B0D7EDE}">
      <dgm:prSet/>
      <dgm:spPr/>
      <dgm:t>
        <a:bodyPr/>
        <a:lstStyle/>
        <a:p>
          <a:endParaRPr lang="en-IN"/>
        </a:p>
      </dgm:t>
    </dgm:pt>
    <dgm:pt modelId="{79C6ACF4-FA65-4BD3-B9C3-E6C781D6D9D9}" type="sibTrans" cxnId="{E48F3531-A0A0-4AB0-886F-873B5B0D7EDE}">
      <dgm:prSet/>
      <dgm:spPr/>
      <dgm:t>
        <a:bodyPr/>
        <a:lstStyle/>
        <a:p>
          <a:endParaRPr lang="en-IN"/>
        </a:p>
      </dgm:t>
    </dgm:pt>
    <dgm:pt modelId="{33D7B605-C5B9-4802-A516-D3EB2BC128DB}">
      <dgm:prSet/>
      <dgm:spPr/>
      <dgm:t>
        <a:bodyPr/>
        <a:lstStyle/>
        <a:p>
          <a:pPr rtl="0"/>
          <a:r>
            <a:rPr lang="en-IN" b="0" i="0" u="none" dirty="0" smtClean="0"/>
            <a:t>Assist the Insurance Companies/ Trust in organizing District-level Workshops.</a:t>
          </a:r>
          <a:endParaRPr lang="en-IN" b="0" i="0" u="none" dirty="0"/>
        </a:p>
      </dgm:t>
    </dgm:pt>
    <dgm:pt modelId="{CCAAB519-CC97-41A1-87C7-13B81EE15661}" type="parTrans" cxnId="{359FFCF5-195D-4E76-B880-DD64B1FB29DE}">
      <dgm:prSet/>
      <dgm:spPr/>
      <dgm:t>
        <a:bodyPr/>
        <a:lstStyle/>
        <a:p>
          <a:endParaRPr lang="en-IN"/>
        </a:p>
      </dgm:t>
    </dgm:pt>
    <dgm:pt modelId="{0EDB29C4-84C4-4648-AB7E-B04C344C7DF2}" type="sibTrans" cxnId="{359FFCF5-195D-4E76-B880-DD64B1FB29DE}">
      <dgm:prSet/>
      <dgm:spPr/>
      <dgm:t>
        <a:bodyPr/>
        <a:lstStyle/>
        <a:p>
          <a:endParaRPr lang="en-IN"/>
        </a:p>
      </dgm:t>
    </dgm:pt>
    <dgm:pt modelId="{E5F6831C-43BD-49C2-BC60-18DC8F45D199}" type="pres">
      <dgm:prSet presAssocID="{DFECE135-5E63-4A3E-B063-CB0E319AEA90}" presName="linear" presStyleCnt="0">
        <dgm:presLayoutVars>
          <dgm:dir/>
          <dgm:animLvl val="lvl"/>
          <dgm:resizeHandles val="exact"/>
        </dgm:presLayoutVars>
      </dgm:prSet>
      <dgm:spPr/>
      <dgm:t>
        <a:bodyPr/>
        <a:lstStyle/>
        <a:p>
          <a:endParaRPr lang="en-IN"/>
        </a:p>
      </dgm:t>
    </dgm:pt>
    <dgm:pt modelId="{C172BDC0-F92C-44A1-9970-E1B8A6CACE0A}" type="pres">
      <dgm:prSet presAssocID="{058A9FD1-C596-494C-A8CF-4C0E3C6A87FE}" presName="parentLin" presStyleCnt="0"/>
      <dgm:spPr/>
    </dgm:pt>
    <dgm:pt modelId="{368FB5AD-11EA-4AA0-B8BC-15BBD18EF085}" type="pres">
      <dgm:prSet presAssocID="{058A9FD1-C596-494C-A8CF-4C0E3C6A87FE}" presName="parentLeftMargin" presStyleLbl="node1" presStyleIdx="0" presStyleCnt="4"/>
      <dgm:spPr/>
      <dgm:t>
        <a:bodyPr/>
        <a:lstStyle/>
        <a:p>
          <a:endParaRPr lang="en-IN"/>
        </a:p>
      </dgm:t>
    </dgm:pt>
    <dgm:pt modelId="{F91E6AFC-5970-4902-B07C-F37EFCF401DD}" type="pres">
      <dgm:prSet presAssocID="{058A9FD1-C596-494C-A8CF-4C0E3C6A87FE}" presName="parentText" presStyleLbl="node1" presStyleIdx="0" presStyleCnt="4">
        <dgm:presLayoutVars>
          <dgm:chMax val="0"/>
          <dgm:bulletEnabled val="1"/>
        </dgm:presLayoutVars>
      </dgm:prSet>
      <dgm:spPr/>
      <dgm:t>
        <a:bodyPr/>
        <a:lstStyle/>
        <a:p>
          <a:endParaRPr lang="en-IN"/>
        </a:p>
      </dgm:t>
    </dgm:pt>
    <dgm:pt modelId="{27B99B3E-927B-456F-9F16-A4FAA4450BC0}" type="pres">
      <dgm:prSet presAssocID="{058A9FD1-C596-494C-A8CF-4C0E3C6A87FE}" presName="negativeSpace" presStyleCnt="0"/>
      <dgm:spPr/>
    </dgm:pt>
    <dgm:pt modelId="{40B6ED12-043F-4840-BEE7-200CE8B13B9D}" type="pres">
      <dgm:prSet presAssocID="{058A9FD1-C596-494C-A8CF-4C0E3C6A87FE}" presName="childText" presStyleLbl="conFgAcc1" presStyleIdx="0" presStyleCnt="4">
        <dgm:presLayoutVars>
          <dgm:bulletEnabled val="1"/>
        </dgm:presLayoutVars>
      </dgm:prSet>
      <dgm:spPr/>
      <dgm:t>
        <a:bodyPr/>
        <a:lstStyle/>
        <a:p>
          <a:endParaRPr lang="en-IN"/>
        </a:p>
      </dgm:t>
    </dgm:pt>
    <dgm:pt modelId="{7841CC1C-E4CC-44C6-89B5-262211637717}" type="pres">
      <dgm:prSet presAssocID="{4CFF9BA3-355F-45BC-8528-DD645FB356FC}" presName="spaceBetweenRectangles" presStyleCnt="0"/>
      <dgm:spPr/>
    </dgm:pt>
    <dgm:pt modelId="{AF01EF27-A094-46E6-80DA-733497C27633}" type="pres">
      <dgm:prSet presAssocID="{6873C664-9312-46D0-A439-CD41503723B9}" presName="parentLin" presStyleCnt="0"/>
      <dgm:spPr/>
    </dgm:pt>
    <dgm:pt modelId="{B0D018BD-8BB6-4BE1-867D-B8EA0A0AFF56}" type="pres">
      <dgm:prSet presAssocID="{6873C664-9312-46D0-A439-CD41503723B9}" presName="parentLeftMargin" presStyleLbl="node1" presStyleIdx="0" presStyleCnt="4"/>
      <dgm:spPr/>
      <dgm:t>
        <a:bodyPr/>
        <a:lstStyle/>
        <a:p>
          <a:endParaRPr lang="en-IN"/>
        </a:p>
      </dgm:t>
    </dgm:pt>
    <dgm:pt modelId="{75AC8C12-7898-477C-9235-34661BF17C9A}" type="pres">
      <dgm:prSet presAssocID="{6873C664-9312-46D0-A439-CD41503723B9}" presName="parentText" presStyleLbl="node1" presStyleIdx="1" presStyleCnt="4">
        <dgm:presLayoutVars>
          <dgm:chMax val="0"/>
          <dgm:bulletEnabled val="1"/>
        </dgm:presLayoutVars>
      </dgm:prSet>
      <dgm:spPr/>
      <dgm:t>
        <a:bodyPr/>
        <a:lstStyle/>
        <a:p>
          <a:endParaRPr lang="en-IN"/>
        </a:p>
      </dgm:t>
    </dgm:pt>
    <dgm:pt modelId="{3293DFA2-A2EC-4DD4-A0FC-B573F214170F}" type="pres">
      <dgm:prSet presAssocID="{6873C664-9312-46D0-A439-CD41503723B9}" presName="negativeSpace" presStyleCnt="0"/>
      <dgm:spPr/>
    </dgm:pt>
    <dgm:pt modelId="{6D1E914A-4BA4-410E-AD6A-0014182AF9DC}" type="pres">
      <dgm:prSet presAssocID="{6873C664-9312-46D0-A439-CD41503723B9}" presName="childText" presStyleLbl="conFgAcc1" presStyleIdx="1" presStyleCnt="4">
        <dgm:presLayoutVars>
          <dgm:bulletEnabled val="1"/>
        </dgm:presLayoutVars>
      </dgm:prSet>
      <dgm:spPr/>
      <dgm:t>
        <a:bodyPr/>
        <a:lstStyle/>
        <a:p>
          <a:endParaRPr lang="en-IN"/>
        </a:p>
      </dgm:t>
    </dgm:pt>
    <dgm:pt modelId="{3AA64184-AA95-4013-BA36-AA4AFFA386B2}" type="pres">
      <dgm:prSet presAssocID="{842CAF3C-A599-489A-A08E-4FAFE692933C}" presName="spaceBetweenRectangles" presStyleCnt="0"/>
      <dgm:spPr/>
    </dgm:pt>
    <dgm:pt modelId="{593B2CD0-F422-4904-A8FD-DF4391E25790}" type="pres">
      <dgm:prSet presAssocID="{142F1EFB-8073-4B84-92CE-B7B7A733934B}" presName="parentLin" presStyleCnt="0"/>
      <dgm:spPr/>
    </dgm:pt>
    <dgm:pt modelId="{609E68E7-4889-4534-886A-76D7689D1FEE}" type="pres">
      <dgm:prSet presAssocID="{142F1EFB-8073-4B84-92CE-B7B7A733934B}" presName="parentLeftMargin" presStyleLbl="node1" presStyleIdx="1" presStyleCnt="4"/>
      <dgm:spPr/>
      <dgm:t>
        <a:bodyPr/>
        <a:lstStyle/>
        <a:p>
          <a:endParaRPr lang="en-IN"/>
        </a:p>
      </dgm:t>
    </dgm:pt>
    <dgm:pt modelId="{795CC40F-897E-408D-B7AE-EC814CA20D85}" type="pres">
      <dgm:prSet presAssocID="{142F1EFB-8073-4B84-92CE-B7B7A733934B}" presName="parentText" presStyleLbl="node1" presStyleIdx="2" presStyleCnt="4">
        <dgm:presLayoutVars>
          <dgm:chMax val="0"/>
          <dgm:bulletEnabled val="1"/>
        </dgm:presLayoutVars>
      </dgm:prSet>
      <dgm:spPr/>
      <dgm:t>
        <a:bodyPr/>
        <a:lstStyle/>
        <a:p>
          <a:endParaRPr lang="en-IN"/>
        </a:p>
      </dgm:t>
    </dgm:pt>
    <dgm:pt modelId="{DD8A329C-4173-473B-A805-166F9AC8168B}" type="pres">
      <dgm:prSet presAssocID="{142F1EFB-8073-4B84-92CE-B7B7A733934B}" presName="negativeSpace" presStyleCnt="0"/>
      <dgm:spPr/>
    </dgm:pt>
    <dgm:pt modelId="{D4A9C1DC-8C81-49D7-8A43-5FB660D8C219}" type="pres">
      <dgm:prSet presAssocID="{142F1EFB-8073-4B84-92CE-B7B7A733934B}" presName="childText" presStyleLbl="conFgAcc1" presStyleIdx="2" presStyleCnt="4">
        <dgm:presLayoutVars>
          <dgm:bulletEnabled val="1"/>
        </dgm:presLayoutVars>
      </dgm:prSet>
      <dgm:spPr/>
      <dgm:t>
        <a:bodyPr/>
        <a:lstStyle/>
        <a:p>
          <a:endParaRPr lang="en-IN"/>
        </a:p>
      </dgm:t>
    </dgm:pt>
    <dgm:pt modelId="{E0B2FAC6-AB87-44AF-8792-E52EF8D84F2C}" type="pres">
      <dgm:prSet presAssocID="{CE5D1A1A-8628-4F85-829C-07D9AD9F8A3C}" presName="spaceBetweenRectangles" presStyleCnt="0"/>
      <dgm:spPr/>
    </dgm:pt>
    <dgm:pt modelId="{CFD36720-B7A5-443E-A59D-39E9DA5FDF09}" type="pres">
      <dgm:prSet presAssocID="{B96774E9-F616-45FF-AB73-B0DAC19CDF37}" presName="parentLin" presStyleCnt="0"/>
      <dgm:spPr/>
    </dgm:pt>
    <dgm:pt modelId="{3165A7A7-6FA1-447B-BD8B-00AC2EFB2D3A}" type="pres">
      <dgm:prSet presAssocID="{B96774E9-F616-45FF-AB73-B0DAC19CDF37}" presName="parentLeftMargin" presStyleLbl="node1" presStyleIdx="2" presStyleCnt="4"/>
      <dgm:spPr/>
      <dgm:t>
        <a:bodyPr/>
        <a:lstStyle/>
        <a:p>
          <a:endParaRPr lang="en-IN"/>
        </a:p>
      </dgm:t>
    </dgm:pt>
    <dgm:pt modelId="{661D9D2F-C2B6-4881-BCE2-7CA3E1122154}" type="pres">
      <dgm:prSet presAssocID="{B96774E9-F616-45FF-AB73-B0DAC19CDF37}" presName="parentText" presStyleLbl="node1" presStyleIdx="3" presStyleCnt="4">
        <dgm:presLayoutVars>
          <dgm:chMax val="0"/>
          <dgm:bulletEnabled val="1"/>
        </dgm:presLayoutVars>
      </dgm:prSet>
      <dgm:spPr/>
      <dgm:t>
        <a:bodyPr/>
        <a:lstStyle/>
        <a:p>
          <a:endParaRPr lang="en-IN"/>
        </a:p>
      </dgm:t>
    </dgm:pt>
    <dgm:pt modelId="{EB249E10-A418-4373-AB72-9B7627E3415F}" type="pres">
      <dgm:prSet presAssocID="{B96774E9-F616-45FF-AB73-B0DAC19CDF37}" presName="negativeSpace" presStyleCnt="0"/>
      <dgm:spPr/>
    </dgm:pt>
    <dgm:pt modelId="{7C6CAA86-B9AD-4D4F-A777-EE9E062CAA58}" type="pres">
      <dgm:prSet presAssocID="{B96774E9-F616-45FF-AB73-B0DAC19CDF37}" presName="childText" presStyleLbl="conFgAcc1" presStyleIdx="3" presStyleCnt="4">
        <dgm:presLayoutVars>
          <dgm:bulletEnabled val="1"/>
        </dgm:presLayoutVars>
      </dgm:prSet>
      <dgm:spPr/>
      <dgm:t>
        <a:bodyPr/>
        <a:lstStyle/>
        <a:p>
          <a:endParaRPr lang="en-IN"/>
        </a:p>
      </dgm:t>
    </dgm:pt>
  </dgm:ptLst>
  <dgm:cxnLst>
    <dgm:cxn modelId="{FEE58771-F01F-422B-BE5D-391CC0A76F18}" type="presOf" srcId="{99EEBD8C-C4AC-4487-994D-740D9DECBD47}" destId="{6D1E914A-4BA4-410E-AD6A-0014182AF9DC}" srcOrd="0" destOrd="1" presId="urn:microsoft.com/office/officeart/2005/8/layout/list1"/>
    <dgm:cxn modelId="{0F771461-725F-4580-977A-1B59C7C5A110}" type="presOf" srcId="{55AC0F71-944D-46C6-94A1-A8FF9532FC2B}" destId="{D4A9C1DC-8C81-49D7-8A43-5FB660D8C219}" srcOrd="0" destOrd="4" presId="urn:microsoft.com/office/officeart/2005/8/layout/list1"/>
    <dgm:cxn modelId="{905366CD-DE00-4F0B-B407-5CD53A8FE407}" type="presOf" srcId="{DFECE135-5E63-4A3E-B063-CB0E319AEA90}" destId="{E5F6831C-43BD-49C2-BC60-18DC8F45D199}" srcOrd="0" destOrd="0" presId="urn:microsoft.com/office/officeart/2005/8/layout/list1"/>
    <dgm:cxn modelId="{28CB3E1E-C2D3-4698-9C66-FACF75AA3A4D}" type="presOf" srcId="{173AE98B-A349-4FAF-9222-C1834E3D805A}" destId="{40B6ED12-043F-4840-BEE7-200CE8B13B9D}" srcOrd="0" destOrd="2" presId="urn:microsoft.com/office/officeart/2005/8/layout/list1"/>
    <dgm:cxn modelId="{AD6D72A1-00F3-4D3D-89CF-B856864E7808}" type="presOf" srcId="{4D7E2A5F-7D45-4688-8F37-F3744BE160B1}" destId="{7C6CAA86-B9AD-4D4F-A777-EE9E062CAA58}" srcOrd="0" destOrd="0" presId="urn:microsoft.com/office/officeart/2005/8/layout/list1"/>
    <dgm:cxn modelId="{4DA495F2-F2D6-40B7-9A53-8A27FCA0D646}" type="presOf" srcId="{1D2B8143-CC9E-4B22-BAAF-DD8729ADE8CF}" destId="{40B6ED12-043F-4840-BEE7-200CE8B13B9D}" srcOrd="0" destOrd="1" presId="urn:microsoft.com/office/officeart/2005/8/layout/list1"/>
    <dgm:cxn modelId="{359FFCF5-195D-4E76-B880-DD64B1FB29DE}" srcId="{B96774E9-F616-45FF-AB73-B0DAC19CDF37}" destId="{33D7B605-C5B9-4802-A516-D3EB2BC128DB}" srcOrd="1" destOrd="0" parTransId="{CCAAB519-CC97-41A1-87C7-13B81EE15661}" sibTransId="{0EDB29C4-84C4-4648-AB7E-B04C344C7DF2}"/>
    <dgm:cxn modelId="{E8A52859-844D-466E-BAA1-BCCB749E3946}" type="presOf" srcId="{4E44E940-E476-4937-BE0D-DE2BE7A16418}" destId="{D4A9C1DC-8C81-49D7-8A43-5FB660D8C219}" srcOrd="0" destOrd="0" presId="urn:microsoft.com/office/officeart/2005/8/layout/list1"/>
    <dgm:cxn modelId="{B3C7402C-C47F-4ED5-91DF-1ACA7B87437B}" type="presOf" srcId="{3A1A1226-15AD-4B71-A256-86779115B4F8}" destId="{D4A9C1DC-8C81-49D7-8A43-5FB660D8C219}" srcOrd="0" destOrd="3" presId="urn:microsoft.com/office/officeart/2005/8/layout/list1"/>
    <dgm:cxn modelId="{7DF9E10C-38BB-4B07-BCC4-83122BA63047}" srcId="{DFECE135-5E63-4A3E-B063-CB0E319AEA90}" destId="{6873C664-9312-46D0-A439-CD41503723B9}" srcOrd="1" destOrd="0" parTransId="{9E4B9AD3-3456-4761-A512-82EDB4F2224C}" sibTransId="{842CAF3C-A599-489A-A08E-4FAFE692933C}"/>
    <dgm:cxn modelId="{F3A8268A-B5E5-4D48-9CF4-916F0A786A65}" type="presOf" srcId="{6873C664-9312-46D0-A439-CD41503723B9}" destId="{75AC8C12-7898-477C-9235-34661BF17C9A}" srcOrd="1" destOrd="0" presId="urn:microsoft.com/office/officeart/2005/8/layout/list1"/>
    <dgm:cxn modelId="{E9BF1EAE-91CF-4A2D-8993-4A40BBD9D2BC}" srcId="{6873C664-9312-46D0-A439-CD41503723B9}" destId="{B1F0A91E-7386-4B8C-AAC4-30A1AEFB351D}" srcOrd="0" destOrd="0" parTransId="{F6F45E25-E3FD-4D2D-A551-4286691A08D5}" sibTransId="{755D4035-44E1-4E32-A741-AB5FBD0BF122}"/>
    <dgm:cxn modelId="{E48F3531-A0A0-4AB0-886F-873B5B0D7EDE}" srcId="{B96774E9-F616-45FF-AB73-B0DAC19CDF37}" destId="{4D7E2A5F-7D45-4688-8F37-F3744BE160B1}" srcOrd="0" destOrd="0" parTransId="{3C62E8E5-00C4-4371-A370-37843E9CD5FA}" sibTransId="{79C6ACF4-FA65-4BD3-B9C3-E6C781D6D9D9}"/>
    <dgm:cxn modelId="{A0797BD3-29D8-44F9-8765-3506575A4925}" type="presOf" srcId="{142F1EFB-8073-4B84-92CE-B7B7A733934B}" destId="{609E68E7-4889-4534-886A-76D7689D1FEE}" srcOrd="0" destOrd="0" presId="urn:microsoft.com/office/officeart/2005/8/layout/list1"/>
    <dgm:cxn modelId="{22890CEF-769D-4C86-AC6E-FD4D557D4243}" srcId="{058A9FD1-C596-494C-A8CF-4C0E3C6A87FE}" destId="{173AE98B-A349-4FAF-9222-C1834E3D805A}" srcOrd="2" destOrd="0" parTransId="{36D0C331-8681-4A0E-A2E6-73F96F915C87}" sibTransId="{6B2C83DD-98AA-4DB1-BED5-A50C0A6BC07B}"/>
    <dgm:cxn modelId="{78CB7961-467B-4313-AF1E-D81C99A47C80}" srcId="{058A9FD1-C596-494C-A8CF-4C0E3C6A87FE}" destId="{1D2B8143-CC9E-4B22-BAAF-DD8729ADE8CF}" srcOrd="1" destOrd="0" parTransId="{1CDDB26B-B1CE-461E-90B5-4BB58237819A}" sibTransId="{67BE7A10-9D2A-43F7-A1AE-C4C2B25069C5}"/>
    <dgm:cxn modelId="{046B9F15-487F-47C7-9EA1-0D329E3E4065}" type="presOf" srcId="{B96774E9-F616-45FF-AB73-B0DAC19CDF37}" destId="{3165A7A7-6FA1-447B-BD8B-00AC2EFB2D3A}" srcOrd="0" destOrd="0" presId="urn:microsoft.com/office/officeart/2005/8/layout/list1"/>
    <dgm:cxn modelId="{E9066354-2CD4-4DFE-9197-E5E447DEB381}" type="presOf" srcId="{E5219969-C347-4BA9-A95D-520DCE943BB1}" destId="{40B6ED12-043F-4840-BEE7-200CE8B13B9D}" srcOrd="0" destOrd="3" presId="urn:microsoft.com/office/officeart/2005/8/layout/list1"/>
    <dgm:cxn modelId="{99B4F910-76B0-404D-8A5B-72EA92B661A3}" type="presOf" srcId="{058A9FD1-C596-494C-A8CF-4C0E3C6A87FE}" destId="{F91E6AFC-5970-4902-B07C-F37EFCF401DD}" srcOrd="1" destOrd="0" presId="urn:microsoft.com/office/officeart/2005/8/layout/list1"/>
    <dgm:cxn modelId="{4F91D9D2-06E7-4FAF-B537-17CE30B5442C}" type="presOf" srcId="{6873C664-9312-46D0-A439-CD41503723B9}" destId="{B0D018BD-8BB6-4BE1-867D-B8EA0A0AFF56}" srcOrd="0" destOrd="0" presId="urn:microsoft.com/office/officeart/2005/8/layout/list1"/>
    <dgm:cxn modelId="{28A0ECDA-A1CD-4967-94BD-136BB40E66AD}" type="presOf" srcId="{B96774E9-F616-45FF-AB73-B0DAC19CDF37}" destId="{661D9D2F-C2B6-4881-BCE2-7CA3E1122154}" srcOrd="1" destOrd="0" presId="urn:microsoft.com/office/officeart/2005/8/layout/list1"/>
    <dgm:cxn modelId="{6FEAFBE2-4848-4001-AA12-901E9ADF84CC}" srcId="{DFECE135-5E63-4A3E-B063-CB0E319AEA90}" destId="{142F1EFB-8073-4B84-92CE-B7B7A733934B}" srcOrd="2" destOrd="0" parTransId="{8C029954-16BB-47B7-A60E-664AFBFBC1F5}" sibTransId="{CE5D1A1A-8628-4F85-829C-07D9AD9F8A3C}"/>
    <dgm:cxn modelId="{2C0E5899-5406-47B1-A8C1-8A982E0316DC}" srcId="{058A9FD1-C596-494C-A8CF-4C0E3C6A87FE}" destId="{E5219969-C347-4BA9-A95D-520DCE943BB1}" srcOrd="3" destOrd="0" parTransId="{C4B08204-BE39-4425-B113-B438541C68D5}" sibTransId="{8475F42D-F3D8-4D50-8FC1-FD8F6E41B768}"/>
    <dgm:cxn modelId="{14B320C1-A1C9-45B4-83F5-C07DE372694C}" type="presOf" srcId="{EE09AA97-33B3-401A-BA25-A277253260C7}" destId="{40B6ED12-043F-4840-BEE7-200CE8B13B9D}" srcOrd="0" destOrd="0" presId="urn:microsoft.com/office/officeart/2005/8/layout/list1"/>
    <dgm:cxn modelId="{4B29CE76-203C-4BFD-A914-EA5D1BDB0AE8}" srcId="{DFECE135-5E63-4A3E-B063-CB0E319AEA90}" destId="{B96774E9-F616-45FF-AB73-B0DAC19CDF37}" srcOrd="3" destOrd="0" parTransId="{F0E0731D-8C45-4ACE-94DA-0C7B5C6552F3}" sibTransId="{4854C55F-5DF4-4686-AB29-318B1FE9A8C1}"/>
    <dgm:cxn modelId="{47B5EB07-0206-420E-9E46-2F77127B21C9}" type="presOf" srcId="{B851DE5B-2363-41BE-A550-71092F9F7269}" destId="{6D1E914A-4BA4-410E-AD6A-0014182AF9DC}" srcOrd="0" destOrd="2" presId="urn:microsoft.com/office/officeart/2005/8/layout/list1"/>
    <dgm:cxn modelId="{215E1057-9167-4D39-B0FF-59AE9A68366D}" srcId="{142F1EFB-8073-4B84-92CE-B7B7A733934B}" destId="{55AC0F71-944D-46C6-94A1-A8FF9532FC2B}" srcOrd="4" destOrd="0" parTransId="{E39B74FA-AE70-41B2-B7FB-6F2AB4CC609B}" sibTransId="{060BAFA7-3460-4EC9-B672-3DBFECFB1E62}"/>
    <dgm:cxn modelId="{39A7537B-C4C9-4687-AFE0-9428B3135FD4}" srcId="{142F1EFB-8073-4B84-92CE-B7B7A733934B}" destId="{4E44E940-E476-4937-BE0D-DE2BE7A16418}" srcOrd="0" destOrd="0" parTransId="{6B4E8F3F-6D45-4CEF-ACC2-65E5BB1E754A}" sibTransId="{CE525BE8-03C0-43FD-A02B-C305FA1B90C3}"/>
    <dgm:cxn modelId="{2D754606-319D-45E8-BD9C-1DE35F5BC233}" srcId="{142F1EFB-8073-4B84-92CE-B7B7A733934B}" destId="{65776BD9-0CE4-4823-89E5-B9308A43E176}" srcOrd="2" destOrd="0" parTransId="{396CEC80-2E15-4479-B41B-6ECF0F29E291}" sibTransId="{EEE573B5-060C-4513-936B-7BAF4D470161}"/>
    <dgm:cxn modelId="{807E5EF4-F6F5-4B82-8760-84AB09B5E9B0}" type="presOf" srcId="{B1F0A91E-7386-4B8C-AAC4-30A1AEFB351D}" destId="{6D1E914A-4BA4-410E-AD6A-0014182AF9DC}" srcOrd="0" destOrd="0" presId="urn:microsoft.com/office/officeart/2005/8/layout/list1"/>
    <dgm:cxn modelId="{3B3B5C7B-7608-4FC5-94A6-ABDCFBE1F59F}" type="presOf" srcId="{6A2F44D8-053E-4CAE-A045-2F916F4B953B}" destId="{D4A9C1DC-8C81-49D7-8A43-5FB660D8C219}" srcOrd="0" destOrd="1" presId="urn:microsoft.com/office/officeart/2005/8/layout/list1"/>
    <dgm:cxn modelId="{601E5F42-92B4-480B-9959-64C9C54A8EED}" srcId="{DFECE135-5E63-4A3E-B063-CB0E319AEA90}" destId="{058A9FD1-C596-494C-A8CF-4C0E3C6A87FE}" srcOrd="0" destOrd="0" parTransId="{2E107CCD-664A-4B01-AB08-8E6F44E46FA3}" sibTransId="{4CFF9BA3-355F-45BC-8528-DD645FB356FC}"/>
    <dgm:cxn modelId="{76C50F0F-6D06-4CEA-8577-09583259827C}" type="presOf" srcId="{33D7B605-C5B9-4802-A516-D3EB2BC128DB}" destId="{7C6CAA86-B9AD-4D4F-A777-EE9E062CAA58}" srcOrd="0" destOrd="1" presId="urn:microsoft.com/office/officeart/2005/8/layout/list1"/>
    <dgm:cxn modelId="{6C4127A7-6D98-479C-A20C-EEBBFF3ED418}" srcId="{6873C664-9312-46D0-A439-CD41503723B9}" destId="{B851DE5B-2363-41BE-A550-71092F9F7269}" srcOrd="2" destOrd="0" parTransId="{E27AD560-C7E2-4006-A388-1790C85EA084}" sibTransId="{857C4175-D2E1-48EF-87AC-4927C3221461}"/>
    <dgm:cxn modelId="{5DA6344C-2B67-43A9-95F3-8E7824658B45}" type="presOf" srcId="{058A9FD1-C596-494C-A8CF-4C0E3C6A87FE}" destId="{368FB5AD-11EA-4AA0-B8BC-15BBD18EF085}" srcOrd="0" destOrd="0" presId="urn:microsoft.com/office/officeart/2005/8/layout/list1"/>
    <dgm:cxn modelId="{CF9C5466-A632-4568-975E-FBD48099D8A0}" type="presOf" srcId="{142F1EFB-8073-4B84-92CE-B7B7A733934B}" destId="{795CC40F-897E-408D-B7AE-EC814CA20D85}" srcOrd="1" destOrd="0" presId="urn:microsoft.com/office/officeart/2005/8/layout/list1"/>
    <dgm:cxn modelId="{F7D4FDAB-61A6-4591-84F7-716B246BF116}" srcId="{142F1EFB-8073-4B84-92CE-B7B7A733934B}" destId="{6A2F44D8-053E-4CAE-A045-2F916F4B953B}" srcOrd="1" destOrd="0" parTransId="{9A45804C-CC34-48D1-AF0A-3AE656D7307C}" sibTransId="{411A9C16-0AC7-4DBA-9654-5C1086EB55B0}"/>
    <dgm:cxn modelId="{7DAAEB90-0F24-46A8-B99F-4A7A755B1B3F}" srcId="{6873C664-9312-46D0-A439-CD41503723B9}" destId="{99EEBD8C-C4AC-4487-994D-740D9DECBD47}" srcOrd="1" destOrd="0" parTransId="{F80B38BD-9B2B-496B-ACA9-4B3C59CC3BD3}" sibTransId="{979EAEBD-6513-4630-AB64-E84ABAA07665}"/>
    <dgm:cxn modelId="{B7846C1C-4D0F-44A6-81E7-A237AF3645F0}" srcId="{142F1EFB-8073-4B84-92CE-B7B7A733934B}" destId="{3A1A1226-15AD-4B71-A256-86779115B4F8}" srcOrd="3" destOrd="0" parTransId="{70232D34-475D-4707-995B-D9059985AB94}" sibTransId="{83524F3A-37FB-44D8-BC68-C23A08901D2D}"/>
    <dgm:cxn modelId="{F4E85B09-FA57-4485-A499-ADF947D6C0E3}" srcId="{058A9FD1-C596-494C-A8CF-4C0E3C6A87FE}" destId="{EE09AA97-33B3-401A-BA25-A277253260C7}" srcOrd="0" destOrd="0" parTransId="{350AAF1F-AA95-4108-AF32-E6D938CF7F55}" sibTransId="{BB5AC3D1-FA8F-4D16-9CB9-6A3AF8890A14}"/>
    <dgm:cxn modelId="{ECF615BD-22C2-43A5-8CC6-3D0088895E29}" type="presOf" srcId="{65776BD9-0CE4-4823-89E5-B9308A43E176}" destId="{D4A9C1DC-8C81-49D7-8A43-5FB660D8C219}" srcOrd="0" destOrd="2" presId="urn:microsoft.com/office/officeart/2005/8/layout/list1"/>
    <dgm:cxn modelId="{D3F2242C-C039-4AF1-B6BD-E8174774CC2C}" type="presParOf" srcId="{E5F6831C-43BD-49C2-BC60-18DC8F45D199}" destId="{C172BDC0-F92C-44A1-9970-E1B8A6CACE0A}" srcOrd="0" destOrd="0" presId="urn:microsoft.com/office/officeart/2005/8/layout/list1"/>
    <dgm:cxn modelId="{D3FA0F00-3D11-4DD7-A715-41F726289E63}" type="presParOf" srcId="{C172BDC0-F92C-44A1-9970-E1B8A6CACE0A}" destId="{368FB5AD-11EA-4AA0-B8BC-15BBD18EF085}" srcOrd="0" destOrd="0" presId="urn:microsoft.com/office/officeart/2005/8/layout/list1"/>
    <dgm:cxn modelId="{89D4F0AF-5A8F-4C2F-8AE3-61B175C87E4C}" type="presParOf" srcId="{C172BDC0-F92C-44A1-9970-E1B8A6CACE0A}" destId="{F91E6AFC-5970-4902-B07C-F37EFCF401DD}" srcOrd="1" destOrd="0" presId="urn:microsoft.com/office/officeart/2005/8/layout/list1"/>
    <dgm:cxn modelId="{B1DAB4DB-842C-4551-A6D6-5C96CB24A2A4}" type="presParOf" srcId="{E5F6831C-43BD-49C2-BC60-18DC8F45D199}" destId="{27B99B3E-927B-456F-9F16-A4FAA4450BC0}" srcOrd="1" destOrd="0" presId="urn:microsoft.com/office/officeart/2005/8/layout/list1"/>
    <dgm:cxn modelId="{6527EC9F-EAB9-48FC-96BB-C3819ACF7547}" type="presParOf" srcId="{E5F6831C-43BD-49C2-BC60-18DC8F45D199}" destId="{40B6ED12-043F-4840-BEE7-200CE8B13B9D}" srcOrd="2" destOrd="0" presId="urn:microsoft.com/office/officeart/2005/8/layout/list1"/>
    <dgm:cxn modelId="{52E71D6A-39D9-4634-9C90-8D49B319A9DF}" type="presParOf" srcId="{E5F6831C-43BD-49C2-BC60-18DC8F45D199}" destId="{7841CC1C-E4CC-44C6-89B5-262211637717}" srcOrd="3" destOrd="0" presId="urn:microsoft.com/office/officeart/2005/8/layout/list1"/>
    <dgm:cxn modelId="{EC6351F1-44D7-493A-A3DF-3362954FB688}" type="presParOf" srcId="{E5F6831C-43BD-49C2-BC60-18DC8F45D199}" destId="{AF01EF27-A094-46E6-80DA-733497C27633}" srcOrd="4" destOrd="0" presId="urn:microsoft.com/office/officeart/2005/8/layout/list1"/>
    <dgm:cxn modelId="{45A7D69B-F700-4533-B19F-F97458E0F949}" type="presParOf" srcId="{AF01EF27-A094-46E6-80DA-733497C27633}" destId="{B0D018BD-8BB6-4BE1-867D-B8EA0A0AFF56}" srcOrd="0" destOrd="0" presId="urn:microsoft.com/office/officeart/2005/8/layout/list1"/>
    <dgm:cxn modelId="{2D8829B0-E51E-451B-BF13-17E8FD76763E}" type="presParOf" srcId="{AF01EF27-A094-46E6-80DA-733497C27633}" destId="{75AC8C12-7898-477C-9235-34661BF17C9A}" srcOrd="1" destOrd="0" presId="urn:microsoft.com/office/officeart/2005/8/layout/list1"/>
    <dgm:cxn modelId="{4958CB2D-36DF-439D-884C-64C78D2A06D7}" type="presParOf" srcId="{E5F6831C-43BD-49C2-BC60-18DC8F45D199}" destId="{3293DFA2-A2EC-4DD4-A0FC-B573F214170F}" srcOrd="5" destOrd="0" presId="urn:microsoft.com/office/officeart/2005/8/layout/list1"/>
    <dgm:cxn modelId="{4602E828-7736-426A-A291-032EBEA73AB3}" type="presParOf" srcId="{E5F6831C-43BD-49C2-BC60-18DC8F45D199}" destId="{6D1E914A-4BA4-410E-AD6A-0014182AF9DC}" srcOrd="6" destOrd="0" presId="urn:microsoft.com/office/officeart/2005/8/layout/list1"/>
    <dgm:cxn modelId="{7C17807D-ACBE-425E-A6F8-FD2E2C061123}" type="presParOf" srcId="{E5F6831C-43BD-49C2-BC60-18DC8F45D199}" destId="{3AA64184-AA95-4013-BA36-AA4AFFA386B2}" srcOrd="7" destOrd="0" presId="urn:microsoft.com/office/officeart/2005/8/layout/list1"/>
    <dgm:cxn modelId="{8E8E8E94-A444-4AEB-AF98-8D2800A3E12F}" type="presParOf" srcId="{E5F6831C-43BD-49C2-BC60-18DC8F45D199}" destId="{593B2CD0-F422-4904-A8FD-DF4391E25790}" srcOrd="8" destOrd="0" presId="urn:microsoft.com/office/officeart/2005/8/layout/list1"/>
    <dgm:cxn modelId="{F5EF373F-7A62-4F08-B0FD-20BE0432E703}" type="presParOf" srcId="{593B2CD0-F422-4904-A8FD-DF4391E25790}" destId="{609E68E7-4889-4534-886A-76D7689D1FEE}" srcOrd="0" destOrd="0" presId="urn:microsoft.com/office/officeart/2005/8/layout/list1"/>
    <dgm:cxn modelId="{181D95B1-0F0E-4890-9BB9-D2AD19C29243}" type="presParOf" srcId="{593B2CD0-F422-4904-A8FD-DF4391E25790}" destId="{795CC40F-897E-408D-B7AE-EC814CA20D85}" srcOrd="1" destOrd="0" presId="urn:microsoft.com/office/officeart/2005/8/layout/list1"/>
    <dgm:cxn modelId="{C08E27A0-0752-4B57-8C56-28718133CE65}" type="presParOf" srcId="{E5F6831C-43BD-49C2-BC60-18DC8F45D199}" destId="{DD8A329C-4173-473B-A805-166F9AC8168B}" srcOrd="9" destOrd="0" presId="urn:microsoft.com/office/officeart/2005/8/layout/list1"/>
    <dgm:cxn modelId="{DC446803-5F53-46DC-9FE8-24870D2FBBD1}" type="presParOf" srcId="{E5F6831C-43BD-49C2-BC60-18DC8F45D199}" destId="{D4A9C1DC-8C81-49D7-8A43-5FB660D8C219}" srcOrd="10" destOrd="0" presId="urn:microsoft.com/office/officeart/2005/8/layout/list1"/>
    <dgm:cxn modelId="{9B07817A-DB64-40C9-99C7-485F1D151B7D}" type="presParOf" srcId="{E5F6831C-43BD-49C2-BC60-18DC8F45D199}" destId="{E0B2FAC6-AB87-44AF-8792-E52EF8D84F2C}" srcOrd="11" destOrd="0" presId="urn:microsoft.com/office/officeart/2005/8/layout/list1"/>
    <dgm:cxn modelId="{686E7486-9CFB-4D35-91D7-381F4FC054CB}" type="presParOf" srcId="{E5F6831C-43BD-49C2-BC60-18DC8F45D199}" destId="{CFD36720-B7A5-443E-A59D-39E9DA5FDF09}" srcOrd="12" destOrd="0" presId="urn:microsoft.com/office/officeart/2005/8/layout/list1"/>
    <dgm:cxn modelId="{E181EE5D-B4BF-40A5-AE8E-21BAB00B6C94}" type="presParOf" srcId="{CFD36720-B7A5-443E-A59D-39E9DA5FDF09}" destId="{3165A7A7-6FA1-447B-BD8B-00AC2EFB2D3A}" srcOrd="0" destOrd="0" presId="urn:microsoft.com/office/officeart/2005/8/layout/list1"/>
    <dgm:cxn modelId="{1642144D-1287-418F-9DE1-340E2531EDE4}" type="presParOf" srcId="{CFD36720-B7A5-443E-A59D-39E9DA5FDF09}" destId="{661D9D2F-C2B6-4881-BCE2-7CA3E1122154}" srcOrd="1" destOrd="0" presId="urn:microsoft.com/office/officeart/2005/8/layout/list1"/>
    <dgm:cxn modelId="{78172080-4270-42C2-B3C2-60328DBC23AF}" type="presParOf" srcId="{E5F6831C-43BD-49C2-BC60-18DC8F45D199}" destId="{EB249E10-A418-4373-AB72-9B7627E3415F}" srcOrd="13" destOrd="0" presId="urn:microsoft.com/office/officeart/2005/8/layout/list1"/>
    <dgm:cxn modelId="{78B65DC6-ADA4-41C4-939F-0EF365959A12}" type="presParOf" srcId="{E5F6831C-43BD-49C2-BC60-18DC8F45D199}" destId="{7C6CAA86-B9AD-4D4F-A777-EE9E062CAA5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59644F9-A8D4-451C-96B5-1DE3063EB0B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F1F98E22-89A3-4E4A-9ECD-72ECC3A2D566}">
      <dgm:prSet phldrT="[Text]"/>
      <dgm:spPr/>
      <dgm:t>
        <a:bodyPr/>
        <a:lstStyle/>
        <a:p>
          <a:r>
            <a:rPr lang="en-US" dirty="0" smtClean="0"/>
            <a:t>Creating Awareness about the scheme</a:t>
          </a:r>
          <a:endParaRPr lang="en-IN" dirty="0"/>
        </a:p>
      </dgm:t>
    </dgm:pt>
    <dgm:pt modelId="{E7400672-EF57-42F4-8E8B-B58F979B91DB}" type="parTrans" cxnId="{ED998E0A-BB2E-4BE3-8F96-0E3B53322545}">
      <dgm:prSet/>
      <dgm:spPr/>
      <dgm:t>
        <a:bodyPr/>
        <a:lstStyle/>
        <a:p>
          <a:endParaRPr lang="en-IN"/>
        </a:p>
      </dgm:t>
    </dgm:pt>
    <dgm:pt modelId="{206B2B60-DDE4-4969-ACB4-B250CA6FE3BD}" type="sibTrans" cxnId="{ED998E0A-BB2E-4BE3-8F96-0E3B53322545}">
      <dgm:prSet/>
      <dgm:spPr/>
      <dgm:t>
        <a:bodyPr/>
        <a:lstStyle/>
        <a:p>
          <a:endParaRPr lang="en-IN"/>
        </a:p>
      </dgm:t>
    </dgm:pt>
    <dgm:pt modelId="{16D747FA-D473-4260-A1C4-E507A8C0BBC3}">
      <dgm:prSet phldrT="[Text]"/>
      <dgm:spPr/>
      <dgm:t>
        <a:bodyPr/>
        <a:lstStyle/>
        <a:p>
          <a:r>
            <a:rPr lang="en-US" dirty="0" smtClean="0"/>
            <a:t>Tender </a:t>
          </a:r>
          <a:endParaRPr lang="en-IN" dirty="0"/>
        </a:p>
      </dgm:t>
    </dgm:pt>
    <dgm:pt modelId="{1E3F30A4-4F26-4E88-9A34-AE5D3DA61123}" type="parTrans" cxnId="{5E6D5434-01C5-4B9D-A674-9EE0383FB03D}">
      <dgm:prSet/>
      <dgm:spPr/>
      <dgm:t>
        <a:bodyPr/>
        <a:lstStyle/>
        <a:p>
          <a:endParaRPr lang="en-IN"/>
        </a:p>
      </dgm:t>
    </dgm:pt>
    <dgm:pt modelId="{A439808D-D7C4-45FA-9E16-A3DBE1A9217D}" type="sibTrans" cxnId="{5E6D5434-01C5-4B9D-A674-9EE0383FB03D}">
      <dgm:prSet/>
      <dgm:spPr/>
      <dgm:t>
        <a:bodyPr/>
        <a:lstStyle/>
        <a:p>
          <a:endParaRPr lang="en-IN"/>
        </a:p>
      </dgm:t>
    </dgm:pt>
    <dgm:pt modelId="{3F56914A-BFA1-42E8-93C8-4A364657C487}">
      <dgm:prSet phldrT="[Text]"/>
      <dgm:spPr/>
      <dgm:t>
        <a:bodyPr/>
        <a:lstStyle/>
        <a:p>
          <a:r>
            <a:rPr lang="en-US" dirty="0" smtClean="0"/>
            <a:t>Hospital Empanelment</a:t>
          </a:r>
          <a:endParaRPr lang="en-IN" dirty="0"/>
        </a:p>
      </dgm:t>
    </dgm:pt>
    <dgm:pt modelId="{976786FA-E799-41DE-AF44-7248B1E140F1}" type="parTrans" cxnId="{A9795C1C-9BAD-4BBD-B823-2C61DE7D0E9F}">
      <dgm:prSet/>
      <dgm:spPr/>
      <dgm:t>
        <a:bodyPr/>
        <a:lstStyle/>
        <a:p>
          <a:endParaRPr lang="en-IN"/>
        </a:p>
      </dgm:t>
    </dgm:pt>
    <dgm:pt modelId="{C9604B23-ADBE-4FEF-8112-B988CD18C5F5}" type="sibTrans" cxnId="{A9795C1C-9BAD-4BBD-B823-2C61DE7D0E9F}">
      <dgm:prSet/>
      <dgm:spPr/>
      <dgm:t>
        <a:bodyPr/>
        <a:lstStyle/>
        <a:p>
          <a:endParaRPr lang="en-IN"/>
        </a:p>
      </dgm:t>
    </dgm:pt>
    <dgm:pt modelId="{7C858CEE-718F-4604-B67B-DF3F7C922328}">
      <dgm:prSet phldrT="[Text]"/>
      <dgm:spPr/>
      <dgm:t>
        <a:bodyPr/>
        <a:lstStyle/>
        <a:p>
          <a:r>
            <a:rPr lang="en-US" dirty="0" smtClean="0"/>
            <a:t>Monitoring</a:t>
          </a:r>
          <a:endParaRPr lang="en-IN" dirty="0"/>
        </a:p>
      </dgm:t>
    </dgm:pt>
    <dgm:pt modelId="{CF648CB0-91F8-4D3A-85BE-366541F4E899}" type="parTrans" cxnId="{84B6C4D8-8AF7-40E0-AE39-E0EF8EA49C42}">
      <dgm:prSet/>
      <dgm:spPr/>
      <dgm:t>
        <a:bodyPr/>
        <a:lstStyle/>
        <a:p>
          <a:endParaRPr lang="en-IN"/>
        </a:p>
      </dgm:t>
    </dgm:pt>
    <dgm:pt modelId="{D2FCF77E-CAB0-4A89-B6E4-0FD2F2060BE7}" type="sibTrans" cxnId="{84B6C4D8-8AF7-40E0-AE39-E0EF8EA49C42}">
      <dgm:prSet/>
      <dgm:spPr/>
      <dgm:t>
        <a:bodyPr/>
        <a:lstStyle/>
        <a:p>
          <a:endParaRPr lang="en-IN"/>
        </a:p>
      </dgm:t>
    </dgm:pt>
    <dgm:pt modelId="{FE0FB9E7-F082-48EA-BE92-9A612410A020}">
      <dgm:prSet phldrT="[Text]"/>
      <dgm:spPr/>
      <dgm:t>
        <a:bodyPr/>
        <a:lstStyle/>
        <a:p>
          <a:pPr rtl="0"/>
          <a:r>
            <a:rPr lang="en-IN" b="0" i="0" u="none" dirty="0" smtClean="0"/>
            <a:t>Organise various activities like Health camps etc through State Nodal Authority to increase awareness of the scheme </a:t>
          </a:r>
          <a:endParaRPr lang="en-IN" b="0" dirty="0"/>
        </a:p>
      </dgm:t>
    </dgm:pt>
    <dgm:pt modelId="{6AC954CB-68A3-4CE9-AD5E-C250F6965D90}" type="parTrans" cxnId="{422B9B91-7100-4AFE-A001-7588093274E2}">
      <dgm:prSet/>
      <dgm:spPr/>
      <dgm:t>
        <a:bodyPr/>
        <a:lstStyle/>
        <a:p>
          <a:endParaRPr lang="en-IN"/>
        </a:p>
      </dgm:t>
    </dgm:pt>
    <dgm:pt modelId="{A563163C-6836-488A-A451-3F9A4BA5A1C4}" type="sibTrans" cxnId="{422B9B91-7100-4AFE-A001-7588093274E2}">
      <dgm:prSet/>
      <dgm:spPr/>
      <dgm:t>
        <a:bodyPr/>
        <a:lstStyle/>
        <a:p>
          <a:endParaRPr lang="en-IN"/>
        </a:p>
      </dgm:t>
    </dgm:pt>
    <dgm:pt modelId="{45478716-892F-4480-AE2C-6B2329755219}">
      <dgm:prSet/>
      <dgm:spPr/>
      <dgm:t>
        <a:bodyPr/>
        <a:lstStyle/>
        <a:p>
          <a:pPr rtl="0"/>
          <a:r>
            <a:rPr lang="en-IN" b="0" i="0" u="none" dirty="0" smtClean="0"/>
            <a:t>The Nodal Agency may identify Civil Society Organisations/ NGOs/ experts to improve the awareness and to facilitate access to health services</a:t>
          </a:r>
          <a:endParaRPr lang="en-IN" b="0" i="0" u="none" dirty="0"/>
        </a:p>
      </dgm:t>
    </dgm:pt>
    <dgm:pt modelId="{339EDC72-A94C-4493-85BE-867E79C70A69}" type="parTrans" cxnId="{8ABC54EA-E865-40B3-9193-E83E0FF883B2}">
      <dgm:prSet/>
      <dgm:spPr/>
      <dgm:t>
        <a:bodyPr/>
        <a:lstStyle/>
        <a:p>
          <a:endParaRPr lang="en-IN"/>
        </a:p>
      </dgm:t>
    </dgm:pt>
    <dgm:pt modelId="{D03D9D3F-1851-4068-AB8A-04F14B58AEB7}" type="sibTrans" cxnId="{8ABC54EA-E865-40B3-9193-E83E0FF883B2}">
      <dgm:prSet/>
      <dgm:spPr/>
      <dgm:t>
        <a:bodyPr/>
        <a:lstStyle/>
        <a:p>
          <a:endParaRPr lang="en-IN"/>
        </a:p>
      </dgm:t>
    </dgm:pt>
    <dgm:pt modelId="{8D5C64E7-089F-417B-A770-A8DFC6DA8868}">
      <dgm:prSet/>
      <dgm:spPr/>
      <dgm:t>
        <a:bodyPr/>
        <a:lstStyle/>
        <a:p>
          <a:pPr rtl="0"/>
          <a:r>
            <a:rPr lang="en-IN" b="0" i="0" u="none" dirty="0" smtClean="0"/>
            <a:t>Preparation</a:t>
          </a:r>
          <a:r>
            <a:rPr lang="en-IN" b="0" i="0" u="none" baseline="0" dirty="0" smtClean="0"/>
            <a:t> of pamphlets with scheme related details for distribution at the time of field verification</a:t>
          </a:r>
          <a:endParaRPr lang="en-IN" b="0" i="0" u="none" dirty="0"/>
        </a:p>
      </dgm:t>
    </dgm:pt>
    <dgm:pt modelId="{C9FC16EE-C18A-4767-9386-3BF4803468E4}" type="parTrans" cxnId="{AFD2F314-42A8-43D9-8235-FD82DA6DEB61}">
      <dgm:prSet/>
      <dgm:spPr/>
      <dgm:t>
        <a:bodyPr/>
        <a:lstStyle/>
        <a:p>
          <a:endParaRPr lang="en-IN"/>
        </a:p>
      </dgm:t>
    </dgm:pt>
    <dgm:pt modelId="{D6C1D91C-41A2-429E-8313-4738F4E0A36E}" type="sibTrans" cxnId="{AFD2F314-42A8-43D9-8235-FD82DA6DEB61}">
      <dgm:prSet/>
      <dgm:spPr/>
      <dgm:t>
        <a:bodyPr/>
        <a:lstStyle/>
        <a:p>
          <a:endParaRPr lang="en-IN"/>
        </a:p>
      </dgm:t>
    </dgm:pt>
    <dgm:pt modelId="{52AAC0D0-F758-45B7-B014-B4F4BBB19EA6}">
      <dgm:prSet phldrT="[Text]"/>
      <dgm:spPr/>
      <dgm:t>
        <a:bodyPr/>
        <a:lstStyle/>
        <a:p>
          <a:pPr rtl="0"/>
          <a:r>
            <a:rPr lang="en-US" b="0" i="0" u="none" dirty="0" smtClean="0"/>
            <a:t>Selection</a:t>
          </a:r>
          <a:r>
            <a:rPr lang="en-US" b="0" i="0" u="none" baseline="0" dirty="0" smtClean="0"/>
            <a:t> of agency to carry out the field verification and NHPS card issuance through a field based activity</a:t>
          </a:r>
          <a:endParaRPr lang="en-IN" b="0" dirty="0"/>
        </a:p>
      </dgm:t>
    </dgm:pt>
    <dgm:pt modelId="{88615377-1F7F-4081-9AAB-7BC1EF3568B3}" type="parTrans" cxnId="{C74363F0-FC43-4049-B6F3-8B9F47F47050}">
      <dgm:prSet/>
      <dgm:spPr/>
      <dgm:t>
        <a:bodyPr/>
        <a:lstStyle/>
        <a:p>
          <a:endParaRPr lang="en-IN"/>
        </a:p>
      </dgm:t>
    </dgm:pt>
    <dgm:pt modelId="{AD979647-1CA6-4589-8C03-72FCC42849D5}" type="sibTrans" cxnId="{C74363F0-FC43-4049-B6F3-8B9F47F47050}">
      <dgm:prSet/>
      <dgm:spPr/>
      <dgm:t>
        <a:bodyPr/>
        <a:lstStyle/>
        <a:p>
          <a:endParaRPr lang="en-IN"/>
        </a:p>
      </dgm:t>
    </dgm:pt>
    <dgm:pt modelId="{52AD3A33-302F-4ACB-BC9C-971A786584AF}">
      <dgm:prSet/>
      <dgm:spPr/>
      <dgm:t>
        <a:bodyPr/>
        <a:lstStyle/>
        <a:p>
          <a:pPr rtl="0"/>
          <a:r>
            <a:rPr lang="en-IN" b="0" i="0" u="none" dirty="0" smtClean="0"/>
            <a:t>In case State wants to implement the scheme through Insurance Company, SHA to advertise /tender for selection of Insurance Company for the identified districts</a:t>
          </a:r>
          <a:endParaRPr lang="en-IN" b="0" i="0" u="none" dirty="0"/>
        </a:p>
      </dgm:t>
    </dgm:pt>
    <dgm:pt modelId="{C37C5ED2-FC19-414D-88AA-9E21A59FA2AF}" type="parTrans" cxnId="{E01A1F5C-ACE4-474D-BD7B-E871F9BCC21C}">
      <dgm:prSet/>
      <dgm:spPr/>
      <dgm:t>
        <a:bodyPr/>
        <a:lstStyle/>
        <a:p>
          <a:endParaRPr lang="en-IN"/>
        </a:p>
      </dgm:t>
    </dgm:pt>
    <dgm:pt modelId="{8F475C2A-C948-49DA-A42B-656E3EBC30E6}" type="sibTrans" cxnId="{E01A1F5C-ACE4-474D-BD7B-E871F9BCC21C}">
      <dgm:prSet/>
      <dgm:spPr/>
      <dgm:t>
        <a:bodyPr/>
        <a:lstStyle/>
        <a:p>
          <a:endParaRPr lang="en-IN"/>
        </a:p>
      </dgm:t>
    </dgm:pt>
    <dgm:pt modelId="{195F25DB-DA8C-4164-85E7-18EDBDA1967A}">
      <dgm:prSet phldrT="[Text]"/>
      <dgm:spPr/>
      <dgm:t>
        <a:bodyPr/>
        <a:lstStyle/>
        <a:p>
          <a:pPr rtl="0"/>
          <a:r>
            <a:rPr lang="en-IN" b="0" i="0" u="none" dirty="0" smtClean="0"/>
            <a:t>Initiate process to mandatorily </a:t>
          </a:r>
          <a:r>
            <a:rPr lang="en-IN" b="0" i="0" u="none" dirty="0" smtClean="0">
              <a:solidFill>
                <a:schemeClr val="accent2"/>
              </a:solidFill>
            </a:rPr>
            <a:t>empanel all public health </a:t>
          </a:r>
          <a:r>
            <a:rPr lang="en-IN" b="0" i="0" u="none" dirty="0" smtClean="0"/>
            <a:t>care facilities that have inpatient</a:t>
          </a:r>
          <a:endParaRPr lang="en-IN" b="0" dirty="0"/>
        </a:p>
      </dgm:t>
    </dgm:pt>
    <dgm:pt modelId="{1DCE00B4-F63C-43D3-9A77-8C9BDF171871}" type="parTrans" cxnId="{38F6721F-39C9-4B27-91AE-8E2F272B918F}">
      <dgm:prSet/>
      <dgm:spPr/>
      <dgm:t>
        <a:bodyPr/>
        <a:lstStyle/>
        <a:p>
          <a:endParaRPr lang="en-IN"/>
        </a:p>
      </dgm:t>
    </dgm:pt>
    <dgm:pt modelId="{FFE2F7C3-895F-4BAC-AD88-2CD059889325}" type="sibTrans" cxnId="{38F6721F-39C9-4B27-91AE-8E2F272B918F}">
      <dgm:prSet/>
      <dgm:spPr/>
      <dgm:t>
        <a:bodyPr/>
        <a:lstStyle/>
        <a:p>
          <a:endParaRPr lang="en-IN"/>
        </a:p>
      </dgm:t>
    </dgm:pt>
    <dgm:pt modelId="{34ABF97C-74C3-4137-8398-5BA1533E866B}">
      <dgm:prSet/>
      <dgm:spPr/>
      <dgm:t>
        <a:bodyPr/>
        <a:lstStyle/>
        <a:p>
          <a:pPr rtl="0"/>
          <a:r>
            <a:rPr lang="en-IN" b="0" i="0" u="none" dirty="0" smtClean="0"/>
            <a:t>Identify at least two persons in each hospital who would man the NHPS help desk at </a:t>
          </a:r>
          <a:r>
            <a:rPr lang="en-IN" b="0" i="0" u="none" smtClean="0"/>
            <a:t>the hospital</a:t>
          </a:r>
          <a:endParaRPr lang="en-IN" b="0" i="0" u="none" dirty="0"/>
        </a:p>
      </dgm:t>
    </dgm:pt>
    <dgm:pt modelId="{B635C05E-3E14-44A0-A0BF-C5CAA40EFB52}" type="parTrans" cxnId="{6C0FD5F8-1338-4B3F-BF67-755CCF334E92}">
      <dgm:prSet/>
      <dgm:spPr/>
      <dgm:t>
        <a:bodyPr/>
        <a:lstStyle/>
        <a:p>
          <a:endParaRPr lang="en-IN"/>
        </a:p>
      </dgm:t>
    </dgm:pt>
    <dgm:pt modelId="{E0D3BA88-6855-497B-A0E1-8536E61EDEC8}" type="sibTrans" cxnId="{6C0FD5F8-1338-4B3F-BF67-755CCF334E92}">
      <dgm:prSet/>
      <dgm:spPr/>
      <dgm:t>
        <a:bodyPr/>
        <a:lstStyle/>
        <a:p>
          <a:endParaRPr lang="en-IN"/>
        </a:p>
      </dgm:t>
    </dgm:pt>
    <dgm:pt modelId="{A0A9AC88-B56C-4643-8476-D5A1474B0188}">
      <dgm:prSet/>
      <dgm:spPr/>
      <dgm:t>
        <a:bodyPr/>
        <a:lstStyle/>
        <a:p>
          <a:pPr rtl="0"/>
          <a:r>
            <a:rPr lang="en-IN" b="0" i="0" u="none" dirty="0" smtClean="0"/>
            <a:t>Make sure that the public owned hospitals are equipped with necessary </a:t>
          </a:r>
          <a:r>
            <a:rPr lang="en-IN" b="0" i="0" u="none" dirty="0" smtClean="0">
              <a:solidFill>
                <a:schemeClr val="accent2"/>
              </a:solidFill>
            </a:rPr>
            <a:t>hardware and software </a:t>
          </a:r>
          <a:r>
            <a:rPr lang="en-IN" b="0" i="0" u="none" dirty="0" smtClean="0"/>
            <a:t>which enables the transaction in the hospital</a:t>
          </a:r>
          <a:endParaRPr lang="en-IN" b="0" i="0" u="none" dirty="0"/>
        </a:p>
      </dgm:t>
    </dgm:pt>
    <dgm:pt modelId="{6AA03ADE-DD6C-4314-8E7A-70CC20695A8A}" type="parTrans" cxnId="{12999B71-E68A-491E-9C54-71C8C1EC60CB}">
      <dgm:prSet/>
      <dgm:spPr/>
      <dgm:t>
        <a:bodyPr/>
        <a:lstStyle/>
        <a:p>
          <a:endParaRPr lang="en-IN"/>
        </a:p>
      </dgm:t>
    </dgm:pt>
    <dgm:pt modelId="{FAEAC7B3-D7AA-440F-BC44-0A3BA33B461E}" type="sibTrans" cxnId="{12999B71-E68A-491E-9C54-71C8C1EC60CB}">
      <dgm:prSet/>
      <dgm:spPr/>
      <dgm:t>
        <a:bodyPr/>
        <a:lstStyle/>
        <a:p>
          <a:endParaRPr lang="en-IN"/>
        </a:p>
      </dgm:t>
    </dgm:pt>
    <dgm:pt modelId="{8836F553-7488-4EF1-996D-5C9B23EBB628}">
      <dgm:prSet/>
      <dgm:spPr/>
      <dgm:t>
        <a:bodyPr/>
        <a:lstStyle/>
        <a:p>
          <a:pPr rtl="0"/>
          <a:r>
            <a:rPr lang="en-IN" b="0" i="0" u="none" dirty="0" smtClean="0"/>
            <a:t>Ensure that sufficient number of public and private hospitals have been identified before start of the issuance of NHPS cards to the beneficiaries</a:t>
          </a:r>
          <a:endParaRPr lang="en-IN" b="0" i="0" u="none" dirty="0"/>
        </a:p>
      </dgm:t>
    </dgm:pt>
    <dgm:pt modelId="{17372566-E259-4DA8-9769-243091C5525A}" type="parTrans" cxnId="{F5E7742E-74A7-4E71-9E2D-77189AB56C39}">
      <dgm:prSet/>
      <dgm:spPr/>
      <dgm:t>
        <a:bodyPr/>
        <a:lstStyle/>
        <a:p>
          <a:endParaRPr lang="en-IN"/>
        </a:p>
      </dgm:t>
    </dgm:pt>
    <dgm:pt modelId="{D8423542-D1AF-443E-B21E-F93C7394AB97}" type="sibTrans" cxnId="{F5E7742E-74A7-4E71-9E2D-77189AB56C39}">
      <dgm:prSet/>
      <dgm:spPr/>
      <dgm:t>
        <a:bodyPr/>
        <a:lstStyle/>
        <a:p>
          <a:endParaRPr lang="en-IN"/>
        </a:p>
      </dgm:t>
    </dgm:pt>
    <dgm:pt modelId="{666730F9-1F07-4EF9-A1FF-8CF3AFA81FEE}">
      <dgm:prSet phldrT="[Text]"/>
      <dgm:spPr/>
      <dgm:t>
        <a:bodyPr/>
        <a:lstStyle/>
        <a:p>
          <a:pPr rtl="0"/>
          <a:r>
            <a:rPr lang="en-IN" b="0" i="0" u="none" dirty="0" smtClean="0"/>
            <a:t>Facilitate, monitor and evaluate the implementation of the scheme as per the guidelines</a:t>
          </a:r>
          <a:endParaRPr lang="en-IN" b="0" dirty="0"/>
        </a:p>
      </dgm:t>
    </dgm:pt>
    <dgm:pt modelId="{9735CEFE-B472-4EF1-98C3-528D637DD706}" type="parTrans" cxnId="{36EF0943-FC7C-437A-8599-8D9C59E77AFE}">
      <dgm:prSet/>
      <dgm:spPr/>
      <dgm:t>
        <a:bodyPr/>
        <a:lstStyle/>
        <a:p>
          <a:endParaRPr lang="en-IN"/>
        </a:p>
      </dgm:t>
    </dgm:pt>
    <dgm:pt modelId="{C0C73D05-2C50-4ECC-B8F5-28666A499D99}" type="sibTrans" cxnId="{36EF0943-FC7C-437A-8599-8D9C59E77AFE}">
      <dgm:prSet/>
      <dgm:spPr/>
      <dgm:t>
        <a:bodyPr/>
        <a:lstStyle/>
        <a:p>
          <a:endParaRPr lang="en-IN"/>
        </a:p>
      </dgm:t>
    </dgm:pt>
    <dgm:pt modelId="{40E8C898-0882-4AEA-AE53-EC073C831F7A}">
      <dgm:prSet/>
      <dgm:spPr/>
      <dgm:t>
        <a:bodyPr/>
        <a:lstStyle/>
        <a:p>
          <a:pPr rtl="0"/>
          <a:r>
            <a:rPr lang="en-IN" b="0" i="0" u="none" dirty="0" smtClean="0"/>
            <a:t>Organise periodic review meetings with the Insurance Company/ Trust to review the implementation</a:t>
          </a:r>
          <a:endParaRPr lang="en-IN" b="0" i="0" u="none" dirty="0"/>
        </a:p>
      </dgm:t>
    </dgm:pt>
    <dgm:pt modelId="{C7B82CC0-94F5-421A-B5C8-C9D787CCA35A}" type="parTrans" cxnId="{258AAF2D-12F5-465C-9679-5F3B9867460D}">
      <dgm:prSet/>
      <dgm:spPr/>
      <dgm:t>
        <a:bodyPr/>
        <a:lstStyle/>
        <a:p>
          <a:endParaRPr lang="en-IN"/>
        </a:p>
      </dgm:t>
    </dgm:pt>
    <dgm:pt modelId="{7836FA10-53DB-4E2F-8EA3-A736196C273C}" type="sibTrans" cxnId="{258AAF2D-12F5-465C-9679-5F3B9867460D}">
      <dgm:prSet/>
      <dgm:spPr/>
      <dgm:t>
        <a:bodyPr/>
        <a:lstStyle/>
        <a:p>
          <a:endParaRPr lang="en-IN"/>
        </a:p>
      </dgm:t>
    </dgm:pt>
    <dgm:pt modelId="{02BA8B2F-E6C4-4524-A1BB-180898440FBC}" type="pres">
      <dgm:prSet presAssocID="{359644F9-A8D4-451C-96B5-1DE3063EB0B4}" presName="linear" presStyleCnt="0">
        <dgm:presLayoutVars>
          <dgm:dir/>
          <dgm:animLvl val="lvl"/>
          <dgm:resizeHandles val="exact"/>
        </dgm:presLayoutVars>
      </dgm:prSet>
      <dgm:spPr/>
      <dgm:t>
        <a:bodyPr/>
        <a:lstStyle/>
        <a:p>
          <a:endParaRPr lang="en-IN"/>
        </a:p>
      </dgm:t>
    </dgm:pt>
    <dgm:pt modelId="{8805FCE9-2D85-4185-A2F5-5C0B72F8954C}" type="pres">
      <dgm:prSet presAssocID="{F1F98E22-89A3-4E4A-9ECD-72ECC3A2D566}" presName="parentLin" presStyleCnt="0"/>
      <dgm:spPr/>
    </dgm:pt>
    <dgm:pt modelId="{19771EBE-7E65-4C45-98AF-D96C05FC9B76}" type="pres">
      <dgm:prSet presAssocID="{F1F98E22-89A3-4E4A-9ECD-72ECC3A2D566}" presName="parentLeftMargin" presStyleLbl="node1" presStyleIdx="0" presStyleCnt="4"/>
      <dgm:spPr/>
      <dgm:t>
        <a:bodyPr/>
        <a:lstStyle/>
        <a:p>
          <a:endParaRPr lang="en-IN"/>
        </a:p>
      </dgm:t>
    </dgm:pt>
    <dgm:pt modelId="{49727253-A71A-4BF6-A101-D654A905B83C}" type="pres">
      <dgm:prSet presAssocID="{F1F98E22-89A3-4E4A-9ECD-72ECC3A2D566}" presName="parentText" presStyleLbl="node1" presStyleIdx="0" presStyleCnt="4">
        <dgm:presLayoutVars>
          <dgm:chMax val="0"/>
          <dgm:bulletEnabled val="1"/>
        </dgm:presLayoutVars>
      </dgm:prSet>
      <dgm:spPr/>
      <dgm:t>
        <a:bodyPr/>
        <a:lstStyle/>
        <a:p>
          <a:endParaRPr lang="en-IN"/>
        </a:p>
      </dgm:t>
    </dgm:pt>
    <dgm:pt modelId="{E82443F2-D2ED-4E56-A93A-3DC23CC2788E}" type="pres">
      <dgm:prSet presAssocID="{F1F98E22-89A3-4E4A-9ECD-72ECC3A2D566}" presName="negativeSpace" presStyleCnt="0"/>
      <dgm:spPr/>
    </dgm:pt>
    <dgm:pt modelId="{E22A6A5E-82E7-4C42-A09E-8094C00427D4}" type="pres">
      <dgm:prSet presAssocID="{F1F98E22-89A3-4E4A-9ECD-72ECC3A2D566}" presName="childText" presStyleLbl="conFgAcc1" presStyleIdx="0" presStyleCnt="4">
        <dgm:presLayoutVars>
          <dgm:bulletEnabled val="1"/>
        </dgm:presLayoutVars>
      </dgm:prSet>
      <dgm:spPr/>
      <dgm:t>
        <a:bodyPr/>
        <a:lstStyle/>
        <a:p>
          <a:endParaRPr lang="en-IN"/>
        </a:p>
      </dgm:t>
    </dgm:pt>
    <dgm:pt modelId="{0FDF6018-8991-40C7-A22D-0B38BC32EF80}" type="pres">
      <dgm:prSet presAssocID="{206B2B60-DDE4-4969-ACB4-B250CA6FE3BD}" presName="spaceBetweenRectangles" presStyleCnt="0"/>
      <dgm:spPr/>
    </dgm:pt>
    <dgm:pt modelId="{B9797D2A-800A-4D3A-BCF2-9CBF21F0F8FC}" type="pres">
      <dgm:prSet presAssocID="{16D747FA-D473-4260-A1C4-E507A8C0BBC3}" presName="parentLin" presStyleCnt="0"/>
      <dgm:spPr/>
    </dgm:pt>
    <dgm:pt modelId="{74D4FFA1-F08E-4D87-AEBE-68EE0472EB78}" type="pres">
      <dgm:prSet presAssocID="{16D747FA-D473-4260-A1C4-E507A8C0BBC3}" presName="parentLeftMargin" presStyleLbl="node1" presStyleIdx="0" presStyleCnt="4"/>
      <dgm:spPr/>
      <dgm:t>
        <a:bodyPr/>
        <a:lstStyle/>
        <a:p>
          <a:endParaRPr lang="en-IN"/>
        </a:p>
      </dgm:t>
    </dgm:pt>
    <dgm:pt modelId="{FC5F12E4-2AC9-44A3-B67E-2A8912B894EA}" type="pres">
      <dgm:prSet presAssocID="{16D747FA-D473-4260-A1C4-E507A8C0BBC3}" presName="parentText" presStyleLbl="node1" presStyleIdx="1" presStyleCnt="4">
        <dgm:presLayoutVars>
          <dgm:chMax val="0"/>
          <dgm:bulletEnabled val="1"/>
        </dgm:presLayoutVars>
      </dgm:prSet>
      <dgm:spPr/>
      <dgm:t>
        <a:bodyPr/>
        <a:lstStyle/>
        <a:p>
          <a:endParaRPr lang="en-IN"/>
        </a:p>
      </dgm:t>
    </dgm:pt>
    <dgm:pt modelId="{A2E828CD-0B2F-409E-829F-B684CA6D9275}" type="pres">
      <dgm:prSet presAssocID="{16D747FA-D473-4260-A1C4-E507A8C0BBC3}" presName="negativeSpace" presStyleCnt="0"/>
      <dgm:spPr/>
    </dgm:pt>
    <dgm:pt modelId="{2614AB61-43C6-41BB-8321-0DE133BA41E7}" type="pres">
      <dgm:prSet presAssocID="{16D747FA-D473-4260-A1C4-E507A8C0BBC3}" presName="childText" presStyleLbl="conFgAcc1" presStyleIdx="1" presStyleCnt="4">
        <dgm:presLayoutVars>
          <dgm:bulletEnabled val="1"/>
        </dgm:presLayoutVars>
      </dgm:prSet>
      <dgm:spPr/>
      <dgm:t>
        <a:bodyPr/>
        <a:lstStyle/>
        <a:p>
          <a:endParaRPr lang="en-IN"/>
        </a:p>
      </dgm:t>
    </dgm:pt>
    <dgm:pt modelId="{0E261310-0302-4504-BC95-99A25D980509}" type="pres">
      <dgm:prSet presAssocID="{A439808D-D7C4-45FA-9E16-A3DBE1A9217D}" presName="spaceBetweenRectangles" presStyleCnt="0"/>
      <dgm:spPr/>
    </dgm:pt>
    <dgm:pt modelId="{1675B41E-B394-4998-A110-6A790392252B}" type="pres">
      <dgm:prSet presAssocID="{3F56914A-BFA1-42E8-93C8-4A364657C487}" presName="parentLin" presStyleCnt="0"/>
      <dgm:spPr/>
    </dgm:pt>
    <dgm:pt modelId="{499143E1-58EC-44FF-B9FE-0E370EAED468}" type="pres">
      <dgm:prSet presAssocID="{3F56914A-BFA1-42E8-93C8-4A364657C487}" presName="parentLeftMargin" presStyleLbl="node1" presStyleIdx="1" presStyleCnt="4"/>
      <dgm:spPr/>
      <dgm:t>
        <a:bodyPr/>
        <a:lstStyle/>
        <a:p>
          <a:endParaRPr lang="en-IN"/>
        </a:p>
      </dgm:t>
    </dgm:pt>
    <dgm:pt modelId="{351ACF9A-3FDF-42A2-9F0C-A2C5C30F1204}" type="pres">
      <dgm:prSet presAssocID="{3F56914A-BFA1-42E8-93C8-4A364657C487}" presName="parentText" presStyleLbl="node1" presStyleIdx="2" presStyleCnt="4">
        <dgm:presLayoutVars>
          <dgm:chMax val="0"/>
          <dgm:bulletEnabled val="1"/>
        </dgm:presLayoutVars>
      </dgm:prSet>
      <dgm:spPr/>
      <dgm:t>
        <a:bodyPr/>
        <a:lstStyle/>
        <a:p>
          <a:endParaRPr lang="en-IN"/>
        </a:p>
      </dgm:t>
    </dgm:pt>
    <dgm:pt modelId="{6E3B6147-4E78-4E77-966F-094F9B4BB8DB}" type="pres">
      <dgm:prSet presAssocID="{3F56914A-BFA1-42E8-93C8-4A364657C487}" presName="negativeSpace" presStyleCnt="0"/>
      <dgm:spPr/>
    </dgm:pt>
    <dgm:pt modelId="{A22EE71A-9F64-4FA6-9DA0-1E1DC4F59CF1}" type="pres">
      <dgm:prSet presAssocID="{3F56914A-BFA1-42E8-93C8-4A364657C487}" presName="childText" presStyleLbl="conFgAcc1" presStyleIdx="2" presStyleCnt="4">
        <dgm:presLayoutVars>
          <dgm:bulletEnabled val="1"/>
        </dgm:presLayoutVars>
      </dgm:prSet>
      <dgm:spPr/>
      <dgm:t>
        <a:bodyPr/>
        <a:lstStyle/>
        <a:p>
          <a:endParaRPr lang="en-IN"/>
        </a:p>
      </dgm:t>
    </dgm:pt>
    <dgm:pt modelId="{D38FF8F7-9706-4BE8-A30C-A430076491AF}" type="pres">
      <dgm:prSet presAssocID="{C9604B23-ADBE-4FEF-8112-B988CD18C5F5}" presName="spaceBetweenRectangles" presStyleCnt="0"/>
      <dgm:spPr/>
    </dgm:pt>
    <dgm:pt modelId="{53944F4D-84A9-468F-8FF4-7C64895B727A}" type="pres">
      <dgm:prSet presAssocID="{7C858CEE-718F-4604-B67B-DF3F7C922328}" presName="parentLin" presStyleCnt="0"/>
      <dgm:spPr/>
    </dgm:pt>
    <dgm:pt modelId="{D8A784BC-F992-4AEB-894E-556A249C142F}" type="pres">
      <dgm:prSet presAssocID="{7C858CEE-718F-4604-B67B-DF3F7C922328}" presName="parentLeftMargin" presStyleLbl="node1" presStyleIdx="2" presStyleCnt="4"/>
      <dgm:spPr/>
      <dgm:t>
        <a:bodyPr/>
        <a:lstStyle/>
        <a:p>
          <a:endParaRPr lang="en-IN"/>
        </a:p>
      </dgm:t>
    </dgm:pt>
    <dgm:pt modelId="{9E783EBC-401B-4567-A690-6F9E93ABFD32}" type="pres">
      <dgm:prSet presAssocID="{7C858CEE-718F-4604-B67B-DF3F7C922328}" presName="parentText" presStyleLbl="node1" presStyleIdx="3" presStyleCnt="4">
        <dgm:presLayoutVars>
          <dgm:chMax val="0"/>
          <dgm:bulletEnabled val="1"/>
        </dgm:presLayoutVars>
      </dgm:prSet>
      <dgm:spPr/>
      <dgm:t>
        <a:bodyPr/>
        <a:lstStyle/>
        <a:p>
          <a:endParaRPr lang="en-IN"/>
        </a:p>
      </dgm:t>
    </dgm:pt>
    <dgm:pt modelId="{7AAD7A61-0699-44A1-9FE5-A0802568A541}" type="pres">
      <dgm:prSet presAssocID="{7C858CEE-718F-4604-B67B-DF3F7C922328}" presName="negativeSpace" presStyleCnt="0"/>
      <dgm:spPr/>
    </dgm:pt>
    <dgm:pt modelId="{FF14F665-BCAE-4456-92B9-0FC652B7ED12}" type="pres">
      <dgm:prSet presAssocID="{7C858CEE-718F-4604-B67B-DF3F7C922328}" presName="childText" presStyleLbl="conFgAcc1" presStyleIdx="3" presStyleCnt="4">
        <dgm:presLayoutVars>
          <dgm:bulletEnabled val="1"/>
        </dgm:presLayoutVars>
      </dgm:prSet>
      <dgm:spPr/>
      <dgm:t>
        <a:bodyPr/>
        <a:lstStyle/>
        <a:p>
          <a:endParaRPr lang="en-IN"/>
        </a:p>
      </dgm:t>
    </dgm:pt>
  </dgm:ptLst>
  <dgm:cxnLst>
    <dgm:cxn modelId="{5E6D5434-01C5-4B9D-A674-9EE0383FB03D}" srcId="{359644F9-A8D4-451C-96B5-1DE3063EB0B4}" destId="{16D747FA-D473-4260-A1C4-E507A8C0BBC3}" srcOrd="1" destOrd="0" parTransId="{1E3F30A4-4F26-4E88-9A34-AE5D3DA61123}" sibTransId="{A439808D-D7C4-45FA-9E16-A3DBE1A9217D}"/>
    <dgm:cxn modelId="{B7A0B0E1-21A9-4BA0-B19A-F6CD5755181D}" type="presOf" srcId="{52AAC0D0-F758-45B7-B014-B4F4BBB19EA6}" destId="{2614AB61-43C6-41BB-8321-0DE133BA41E7}" srcOrd="0" destOrd="0" presId="urn:microsoft.com/office/officeart/2005/8/layout/list1"/>
    <dgm:cxn modelId="{16A28DC9-8B5A-475C-8C47-7FD638C5684E}" type="presOf" srcId="{F1F98E22-89A3-4E4A-9ECD-72ECC3A2D566}" destId="{49727253-A71A-4BF6-A101-D654A905B83C}" srcOrd="1" destOrd="0" presId="urn:microsoft.com/office/officeart/2005/8/layout/list1"/>
    <dgm:cxn modelId="{52187C49-4ACE-4FBB-A3DC-DBED24D36815}" type="presOf" srcId="{7C858CEE-718F-4604-B67B-DF3F7C922328}" destId="{9E783EBC-401B-4567-A690-6F9E93ABFD32}" srcOrd="1" destOrd="0" presId="urn:microsoft.com/office/officeart/2005/8/layout/list1"/>
    <dgm:cxn modelId="{CEF7DCE2-F75D-45D9-A4EA-8DF98DC41432}" type="presOf" srcId="{666730F9-1F07-4EF9-A1FF-8CF3AFA81FEE}" destId="{FF14F665-BCAE-4456-92B9-0FC652B7ED12}" srcOrd="0" destOrd="0" presId="urn:microsoft.com/office/officeart/2005/8/layout/list1"/>
    <dgm:cxn modelId="{E01A1F5C-ACE4-474D-BD7B-E871F9BCC21C}" srcId="{16D747FA-D473-4260-A1C4-E507A8C0BBC3}" destId="{52AD3A33-302F-4ACB-BC9C-971A786584AF}" srcOrd="1" destOrd="0" parTransId="{C37C5ED2-FC19-414D-88AA-9E21A59FA2AF}" sibTransId="{8F475C2A-C948-49DA-A42B-656E3EBC30E6}"/>
    <dgm:cxn modelId="{ED998E0A-BB2E-4BE3-8F96-0E3B53322545}" srcId="{359644F9-A8D4-451C-96B5-1DE3063EB0B4}" destId="{F1F98E22-89A3-4E4A-9ECD-72ECC3A2D566}" srcOrd="0" destOrd="0" parTransId="{E7400672-EF57-42F4-8E8B-B58F979B91DB}" sibTransId="{206B2B60-DDE4-4969-ACB4-B250CA6FE3BD}"/>
    <dgm:cxn modelId="{91DC3E43-1DB1-459A-B72B-8EACB184D588}" type="presOf" srcId="{FE0FB9E7-F082-48EA-BE92-9A612410A020}" destId="{E22A6A5E-82E7-4C42-A09E-8094C00427D4}" srcOrd="0" destOrd="0" presId="urn:microsoft.com/office/officeart/2005/8/layout/list1"/>
    <dgm:cxn modelId="{84B6C4D8-8AF7-40E0-AE39-E0EF8EA49C42}" srcId="{359644F9-A8D4-451C-96B5-1DE3063EB0B4}" destId="{7C858CEE-718F-4604-B67B-DF3F7C922328}" srcOrd="3" destOrd="0" parTransId="{CF648CB0-91F8-4D3A-85BE-366541F4E899}" sibTransId="{D2FCF77E-CAB0-4A89-B6E4-0FD2F2060BE7}"/>
    <dgm:cxn modelId="{AFD2F314-42A8-43D9-8235-FD82DA6DEB61}" srcId="{F1F98E22-89A3-4E4A-9ECD-72ECC3A2D566}" destId="{8D5C64E7-089F-417B-A770-A8DFC6DA8868}" srcOrd="2" destOrd="0" parTransId="{C9FC16EE-C18A-4767-9386-3BF4803468E4}" sibTransId="{D6C1D91C-41A2-429E-8313-4738F4E0A36E}"/>
    <dgm:cxn modelId="{A9795C1C-9BAD-4BBD-B823-2C61DE7D0E9F}" srcId="{359644F9-A8D4-451C-96B5-1DE3063EB0B4}" destId="{3F56914A-BFA1-42E8-93C8-4A364657C487}" srcOrd="2" destOrd="0" parTransId="{976786FA-E799-41DE-AF44-7248B1E140F1}" sibTransId="{C9604B23-ADBE-4FEF-8112-B988CD18C5F5}"/>
    <dgm:cxn modelId="{78BF28D4-36FC-4787-A53B-51FE80ED8213}" type="presOf" srcId="{40E8C898-0882-4AEA-AE53-EC073C831F7A}" destId="{FF14F665-BCAE-4456-92B9-0FC652B7ED12}" srcOrd="0" destOrd="1" presId="urn:microsoft.com/office/officeart/2005/8/layout/list1"/>
    <dgm:cxn modelId="{6C0FD5F8-1338-4B3F-BF67-755CCF334E92}" srcId="{3F56914A-BFA1-42E8-93C8-4A364657C487}" destId="{34ABF97C-74C3-4137-8398-5BA1533E866B}" srcOrd="1" destOrd="0" parTransId="{B635C05E-3E14-44A0-A0BF-C5CAA40EFB52}" sibTransId="{E0D3BA88-6855-497B-A0E1-8536E61EDEC8}"/>
    <dgm:cxn modelId="{BF384363-D57E-4AB0-9B2E-2708D818AF99}" type="presOf" srcId="{8836F553-7488-4EF1-996D-5C9B23EBB628}" destId="{A22EE71A-9F64-4FA6-9DA0-1E1DC4F59CF1}" srcOrd="0" destOrd="3" presId="urn:microsoft.com/office/officeart/2005/8/layout/list1"/>
    <dgm:cxn modelId="{076E3352-EED0-4746-B3E4-0D098022F9FE}" type="presOf" srcId="{16D747FA-D473-4260-A1C4-E507A8C0BBC3}" destId="{74D4FFA1-F08E-4D87-AEBE-68EE0472EB78}" srcOrd="0" destOrd="0" presId="urn:microsoft.com/office/officeart/2005/8/layout/list1"/>
    <dgm:cxn modelId="{C90B18E7-0C6F-446C-B786-7F79BD1CE32B}" type="presOf" srcId="{7C858CEE-718F-4604-B67B-DF3F7C922328}" destId="{D8A784BC-F992-4AEB-894E-556A249C142F}" srcOrd="0" destOrd="0" presId="urn:microsoft.com/office/officeart/2005/8/layout/list1"/>
    <dgm:cxn modelId="{171247D2-B8DD-4D5B-95CA-12AC10F3B73D}" type="presOf" srcId="{52AD3A33-302F-4ACB-BC9C-971A786584AF}" destId="{2614AB61-43C6-41BB-8321-0DE133BA41E7}" srcOrd="0" destOrd="1" presId="urn:microsoft.com/office/officeart/2005/8/layout/list1"/>
    <dgm:cxn modelId="{26826C72-2151-448C-858D-700465042999}" type="presOf" srcId="{3F56914A-BFA1-42E8-93C8-4A364657C487}" destId="{351ACF9A-3FDF-42A2-9F0C-A2C5C30F1204}" srcOrd="1" destOrd="0" presId="urn:microsoft.com/office/officeart/2005/8/layout/list1"/>
    <dgm:cxn modelId="{BD1598A0-9387-4479-B532-89B85A17605F}" type="presOf" srcId="{359644F9-A8D4-451C-96B5-1DE3063EB0B4}" destId="{02BA8B2F-E6C4-4524-A1BB-180898440FBC}" srcOrd="0" destOrd="0" presId="urn:microsoft.com/office/officeart/2005/8/layout/list1"/>
    <dgm:cxn modelId="{B398DF3F-D26B-494B-BB68-565E676B4414}" type="presOf" srcId="{195F25DB-DA8C-4164-85E7-18EDBDA1967A}" destId="{A22EE71A-9F64-4FA6-9DA0-1E1DC4F59CF1}" srcOrd="0" destOrd="0" presId="urn:microsoft.com/office/officeart/2005/8/layout/list1"/>
    <dgm:cxn modelId="{36EF0943-FC7C-437A-8599-8D9C59E77AFE}" srcId="{7C858CEE-718F-4604-B67B-DF3F7C922328}" destId="{666730F9-1F07-4EF9-A1FF-8CF3AFA81FEE}" srcOrd="0" destOrd="0" parTransId="{9735CEFE-B472-4EF1-98C3-528D637DD706}" sibTransId="{C0C73D05-2C50-4ECC-B8F5-28666A499D99}"/>
    <dgm:cxn modelId="{38F6721F-39C9-4B27-91AE-8E2F272B918F}" srcId="{3F56914A-BFA1-42E8-93C8-4A364657C487}" destId="{195F25DB-DA8C-4164-85E7-18EDBDA1967A}" srcOrd="0" destOrd="0" parTransId="{1DCE00B4-F63C-43D3-9A77-8C9BDF171871}" sibTransId="{FFE2F7C3-895F-4BAC-AD88-2CD059889325}"/>
    <dgm:cxn modelId="{12999B71-E68A-491E-9C54-71C8C1EC60CB}" srcId="{3F56914A-BFA1-42E8-93C8-4A364657C487}" destId="{A0A9AC88-B56C-4643-8476-D5A1474B0188}" srcOrd="2" destOrd="0" parTransId="{6AA03ADE-DD6C-4314-8E7A-70CC20695A8A}" sibTransId="{FAEAC7B3-D7AA-440F-BC44-0A3BA33B461E}"/>
    <dgm:cxn modelId="{1B49FD13-B674-44A7-AAB2-61743850EA94}" type="presOf" srcId="{16D747FA-D473-4260-A1C4-E507A8C0BBC3}" destId="{FC5F12E4-2AC9-44A3-B67E-2A8912B894EA}" srcOrd="1" destOrd="0" presId="urn:microsoft.com/office/officeart/2005/8/layout/list1"/>
    <dgm:cxn modelId="{422B9B91-7100-4AFE-A001-7588093274E2}" srcId="{F1F98E22-89A3-4E4A-9ECD-72ECC3A2D566}" destId="{FE0FB9E7-F082-48EA-BE92-9A612410A020}" srcOrd="0" destOrd="0" parTransId="{6AC954CB-68A3-4CE9-AD5E-C250F6965D90}" sibTransId="{A563163C-6836-488A-A451-3F9A4BA5A1C4}"/>
    <dgm:cxn modelId="{258AAF2D-12F5-465C-9679-5F3B9867460D}" srcId="{7C858CEE-718F-4604-B67B-DF3F7C922328}" destId="{40E8C898-0882-4AEA-AE53-EC073C831F7A}" srcOrd="1" destOrd="0" parTransId="{C7B82CC0-94F5-421A-B5C8-C9D787CCA35A}" sibTransId="{7836FA10-53DB-4E2F-8EA3-A736196C273C}"/>
    <dgm:cxn modelId="{C74363F0-FC43-4049-B6F3-8B9F47F47050}" srcId="{16D747FA-D473-4260-A1C4-E507A8C0BBC3}" destId="{52AAC0D0-F758-45B7-B014-B4F4BBB19EA6}" srcOrd="0" destOrd="0" parTransId="{88615377-1F7F-4081-9AAB-7BC1EF3568B3}" sibTransId="{AD979647-1CA6-4589-8C03-72FCC42849D5}"/>
    <dgm:cxn modelId="{471D76D9-DAD2-4762-AD79-A57E040EF2DF}" type="presOf" srcId="{45478716-892F-4480-AE2C-6B2329755219}" destId="{E22A6A5E-82E7-4C42-A09E-8094C00427D4}" srcOrd="0" destOrd="1" presId="urn:microsoft.com/office/officeart/2005/8/layout/list1"/>
    <dgm:cxn modelId="{1C831A2A-B5C2-42B5-B77A-B86DDD3E7C15}" type="presOf" srcId="{A0A9AC88-B56C-4643-8476-D5A1474B0188}" destId="{A22EE71A-9F64-4FA6-9DA0-1E1DC4F59CF1}" srcOrd="0" destOrd="2" presId="urn:microsoft.com/office/officeart/2005/8/layout/list1"/>
    <dgm:cxn modelId="{2BCE1177-C6BB-4DD0-8CA6-706E62C27DE4}" type="presOf" srcId="{34ABF97C-74C3-4137-8398-5BA1533E866B}" destId="{A22EE71A-9F64-4FA6-9DA0-1E1DC4F59CF1}" srcOrd="0" destOrd="1" presId="urn:microsoft.com/office/officeart/2005/8/layout/list1"/>
    <dgm:cxn modelId="{F5E7742E-74A7-4E71-9E2D-77189AB56C39}" srcId="{3F56914A-BFA1-42E8-93C8-4A364657C487}" destId="{8836F553-7488-4EF1-996D-5C9B23EBB628}" srcOrd="3" destOrd="0" parTransId="{17372566-E259-4DA8-9769-243091C5525A}" sibTransId="{D8423542-D1AF-443E-B21E-F93C7394AB97}"/>
    <dgm:cxn modelId="{7431008C-5676-4F71-AD19-7686E4909343}" type="presOf" srcId="{3F56914A-BFA1-42E8-93C8-4A364657C487}" destId="{499143E1-58EC-44FF-B9FE-0E370EAED468}" srcOrd="0" destOrd="0" presId="urn:microsoft.com/office/officeart/2005/8/layout/list1"/>
    <dgm:cxn modelId="{8ABC54EA-E865-40B3-9193-E83E0FF883B2}" srcId="{F1F98E22-89A3-4E4A-9ECD-72ECC3A2D566}" destId="{45478716-892F-4480-AE2C-6B2329755219}" srcOrd="1" destOrd="0" parTransId="{339EDC72-A94C-4493-85BE-867E79C70A69}" sibTransId="{D03D9D3F-1851-4068-AB8A-04F14B58AEB7}"/>
    <dgm:cxn modelId="{3C8D7CCA-8487-4B29-B50E-99A9E6152E94}" type="presOf" srcId="{8D5C64E7-089F-417B-A770-A8DFC6DA8868}" destId="{E22A6A5E-82E7-4C42-A09E-8094C00427D4}" srcOrd="0" destOrd="2" presId="urn:microsoft.com/office/officeart/2005/8/layout/list1"/>
    <dgm:cxn modelId="{E8E66AFB-48EC-417E-9B74-CE85983A7BAD}" type="presOf" srcId="{F1F98E22-89A3-4E4A-9ECD-72ECC3A2D566}" destId="{19771EBE-7E65-4C45-98AF-D96C05FC9B76}" srcOrd="0" destOrd="0" presId="urn:microsoft.com/office/officeart/2005/8/layout/list1"/>
    <dgm:cxn modelId="{45D033C6-B21E-4ACE-8142-207EEBDC46F6}" type="presParOf" srcId="{02BA8B2F-E6C4-4524-A1BB-180898440FBC}" destId="{8805FCE9-2D85-4185-A2F5-5C0B72F8954C}" srcOrd="0" destOrd="0" presId="urn:microsoft.com/office/officeart/2005/8/layout/list1"/>
    <dgm:cxn modelId="{6331B8B0-5E27-4AE6-A118-05D10521E98C}" type="presParOf" srcId="{8805FCE9-2D85-4185-A2F5-5C0B72F8954C}" destId="{19771EBE-7E65-4C45-98AF-D96C05FC9B76}" srcOrd="0" destOrd="0" presId="urn:microsoft.com/office/officeart/2005/8/layout/list1"/>
    <dgm:cxn modelId="{EC19666C-451F-4F00-A460-25C2DF312695}" type="presParOf" srcId="{8805FCE9-2D85-4185-A2F5-5C0B72F8954C}" destId="{49727253-A71A-4BF6-A101-D654A905B83C}" srcOrd="1" destOrd="0" presId="urn:microsoft.com/office/officeart/2005/8/layout/list1"/>
    <dgm:cxn modelId="{78E3357A-9241-4292-AF7A-F8C6701471D0}" type="presParOf" srcId="{02BA8B2F-E6C4-4524-A1BB-180898440FBC}" destId="{E82443F2-D2ED-4E56-A93A-3DC23CC2788E}" srcOrd="1" destOrd="0" presId="urn:microsoft.com/office/officeart/2005/8/layout/list1"/>
    <dgm:cxn modelId="{228386F5-1323-4732-B67F-CE4560C3FD55}" type="presParOf" srcId="{02BA8B2F-E6C4-4524-A1BB-180898440FBC}" destId="{E22A6A5E-82E7-4C42-A09E-8094C00427D4}" srcOrd="2" destOrd="0" presId="urn:microsoft.com/office/officeart/2005/8/layout/list1"/>
    <dgm:cxn modelId="{1895F6B7-F3AB-4558-9BFA-224BE04DBFAD}" type="presParOf" srcId="{02BA8B2F-E6C4-4524-A1BB-180898440FBC}" destId="{0FDF6018-8991-40C7-A22D-0B38BC32EF80}" srcOrd="3" destOrd="0" presId="urn:microsoft.com/office/officeart/2005/8/layout/list1"/>
    <dgm:cxn modelId="{3578C2B1-6AAC-4CE8-BF11-99EB90FEB73F}" type="presParOf" srcId="{02BA8B2F-E6C4-4524-A1BB-180898440FBC}" destId="{B9797D2A-800A-4D3A-BCF2-9CBF21F0F8FC}" srcOrd="4" destOrd="0" presId="urn:microsoft.com/office/officeart/2005/8/layout/list1"/>
    <dgm:cxn modelId="{78C781A4-FA7A-4D16-9FE2-CC35E53BCC5A}" type="presParOf" srcId="{B9797D2A-800A-4D3A-BCF2-9CBF21F0F8FC}" destId="{74D4FFA1-F08E-4D87-AEBE-68EE0472EB78}" srcOrd="0" destOrd="0" presId="urn:microsoft.com/office/officeart/2005/8/layout/list1"/>
    <dgm:cxn modelId="{FAFEEA8F-52E2-4C01-BA42-168ECC5B7F83}" type="presParOf" srcId="{B9797D2A-800A-4D3A-BCF2-9CBF21F0F8FC}" destId="{FC5F12E4-2AC9-44A3-B67E-2A8912B894EA}" srcOrd="1" destOrd="0" presId="urn:microsoft.com/office/officeart/2005/8/layout/list1"/>
    <dgm:cxn modelId="{23DB7EE8-D471-4576-8F60-7D4AF4EEEABA}" type="presParOf" srcId="{02BA8B2F-E6C4-4524-A1BB-180898440FBC}" destId="{A2E828CD-0B2F-409E-829F-B684CA6D9275}" srcOrd="5" destOrd="0" presId="urn:microsoft.com/office/officeart/2005/8/layout/list1"/>
    <dgm:cxn modelId="{655185DF-800F-4D00-853E-EA24B17A20BE}" type="presParOf" srcId="{02BA8B2F-E6C4-4524-A1BB-180898440FBC}" destId="{2614AB61-43C6-41BB-8321-0DE133BA41E7}" srcOrd="6" destOrd="0" presId="urn:microsoft.com/office/officeart/2005/8/layout/list1"/>
    <dgm:cxn modelId="{4EC95B0A-6A65-49FD-8B19-AF95B4445FE8}" type="presParOf" srcId="{02BA8B2F-E6C4-4524-A1BB-180898440FBC}" destId="{0E261310-0302-4504-BC95-99A25D980509}" srcOrd="7" destOrd="0" presId="urn:microsoft.com/office/officeart/2005/8/layout/list1"/>
    <dgm:cxn modelId="{F83C4978-5D39-4476-900A-15D0A3DB31CF}" type="presParOf" srcId="{02BA8B2F-E6C4-4524-A1BB-180898440FBC}" destId="{1675B41E-B394-4998-A110-6A790392252B}" srcOrd="8" destOrd="0" presId="urn:microsoft.com/office/officeart/2005/8/layout/list1"/>
    <dgm:cxn modelId="{678E3AB4-4B23-4BE8-BFB6-35BF46803BF9}" type="presParOf" srcId="{1675B41E-B394-4998-A110-6A790392252B}" destId="{499143E1-58EC-44FF-B9FE-0E370EAED468}" srcOrd="0" destOrd="0" presId="urn:microsoft.com/office/officeart/2005/8/layout/list1"/>
    <dgm:cxn modelId="{ACBC9FCE-21B3-46B1-B556-65529D8B417F}" type="presParOf" srcId="{1675B41E-B394-4998-A110-6A790392252B}" destId="{351ACF9A-3FDF-42A2-9F0C-A2C5C30F1204}" srcOrd="1" destOrd="0" presId="urn:microsoft.com/office/officeart/2005/8/layout/list1"/>
    <dgm:cxn modelId="{7C067032-3D6F-4AAC-A4C5-27E138A4F87A}" type="presParOf" srcId="{02BA8B2F-E6C4-4524-A1BB-180898440FBC}" destId="{6E3B6147-4E78-4E77-966F-094F9B4BB8DB}" srcOrd="9" destOrd="0" presId="urn:microsoft.com/office/officeart/2005/8/layout/list1"/>
    <dgm:cxn modelId="{673CB950-C4A3-42C8-AEAE-533E569C6027}" type="presParOf" srcId="{02BA8B2F-E6C4-4524-A1BB-180898440FBC}" destId="{A22EE71A-9F64-4FA6-9DA0-1E1DC4F59CF1}" srcOrd="10" destOrd="0" presId="urn:microsoft.com/office/officeart/2005/8/layout/list1"/>
    <dgm:cxn modelId="{7BA8E3E5-1694-422C-BF71-A375F57F4D8C}" type="presParOf" srcId="{02BA8B2F-E6C4-4524-A1BB-180898440FBC}" destId="{D38FF8F7-9706-4BE8-A30C-A430076491AF}" srcOrd="11" destOrd="0" presId="urn:microsoft.com/office/officeart/2005/8/layout/list1"/>
    <dgm:cxn modelId="{38E7EBCD-22FE-49BA-8422-3E7B5DACDFCF}" type="presParOf" srcId="{02BA8B2F-E6C4-4524-A1BB-180898440FBC}" destId="{53944F4D-84A9-468F-8FF4-7C64895B727A}" srcOrd="12" destOrd="0" presId="urn:microsoft.com/office/officeart/2005/8/layout/list1"/>
    <dgm:cxn modelId="{100C15A9-14F3-4F93-BFCE-EA728D6691A7}" type="presParOf" srcId="{53944F4D-84A9-468F-8FF4-7C64895B727A}" destId="{D8A784BC-F992-4AEB-894E-556A249C142F}" srcOrd="0" destOrd="0" presId="urn:microsoft.com/office/officeart/2005/8/layout/list1"/>
    <dgm:cxn modelId="{B8D8B2A6-8E29-4478-8FF0-81E21665AC0C}" type="presParOf" srcId="{53944F4D-84A9-468F-8FF4-7C64895B727A}" destId="{9E783EBC-401B-4567-A690-6F9E93ABFD32}" srcOrd="1" destOrd="0" presId="urn:microsoft.com/office/officeart/2005/8/layout/list1"/>
    <dgm:cxn modelId="{3871BA2B-65AC-46AE-BE97-71B5E109D469}" type="presParOf" srcId="{02BA8B2F-E6C4-4524-A1BB-180898440FBC}" destId="{7AAD7A61-0699-44A1-9FE5-A0802568A541}" srcOrd="13" destOrd="0" presId="urn:microsoft.com/office/officeart/2005/8/layout/list1"/>
    <dgm:cxn modelId="{C57A2D46-B5C5-4F09-97EA-3CAE6E4F94CC}" type="presParOf" srcId="{02BA8B2F-E6C4-4524-A1BB-180898440FBC}" destId="{FF14F665-BCAE-4456-92B9-0FC652B7ED1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6C119-CE66-4B48-BF1A-B9F8113CC5DB}">
      <dsp:nvSpPr>
        <dsp:cNvPr id="0" name=""/>
        <dsp:cNvSpPr/>
      </dsp:nvSpPr>
      <dsp:spPr>
        <a:xfrm>
          <a:off x="0" y="159635"/>
          <a:ext cx="8229600" cy="4446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RSBY shifted from </a:t>
          </a:r>
          <a:r>
            <a:rPr lang="en-US" sz="1900" kern="1200" dirty="0" err="1" smtClean="0"/>
            <a:t>MoLE</a:t>
          </a:r>
          <a:r>
            <a:rPr lang="en-US" sz="1900" kern="1200" dirty="0" smtClean="0"/>
            <a:t> to </a:t>
          </a:r>
          <a:r>
            <a:rPr lang="en-US" sz="1900" kern="1200" dirty="0" err="1" smtClean="0"/>
            <a:t>MoHFW</a:t>
          </a:r>
          <a:r>
            <a:rPr lang="en-US" sz="1900" kern="1200" dirty="0" smtClean="0"/>
            <a:t> from 01.04.2015</a:t>
          </a:r>
          <a:endParaRPr lang="en-IN" sz="1900" kern="1200" dirty="0"/>
        </a:p>
      </dsp:txBody>
      <dsp:txXfrm>
        <a:off x="21704" y="181339"/>
        <a:ext cx="8186192" cy="401192"/>
      </dsp:txXfrm>
    </dsp:sp>
    <dsp:sp modelId="{2D45E997-54B5-4015-83CB-5419BD039593}">
      <dsp:nvSpPr>
        <dsp:cNvPr id="0" name=""/>
        <dsp:cNvSpPr/>
      </dsp:nvSpPr>
      <dsp:spPr>
        <a:xfrm>
          <a:off x="0" y="658955"/>
          <a:ext cx="8229600" cy="4446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Target Beneficiaries</a:t>
          </a:r>
          <a:endParaRPr lang="en-IN" sz="1900" kern="1200" dirty="0"/>
        </a:p>
      </dsp:txBody>
      <dsp:txXfrm>
        <a:off x="21704" y="680659"/>
        <a:ext cx="8186192" cy="401192"/>
      </dsp:txXfrm>
    </dsp:sp>
    <dsp:sp modelId="{F7545412-5B24-4AC1-BF05-8AB2BA1F481D}">
      <dsp:nvSpPr>
        <dsp:cNvPr id="0" name=""/>
        <dsp:cNvSpPr/>
      </dsp:nvSpPr>
      <dsp:spPr>
        <a:xfrm>
          <a:off x="0" y="1103555"/>
          <a:ext cx="8229600" cy="1219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People covered under BPL category</a:t>
          </a:r>
          <a:endParaRPr lang="en-IN" sz="1500" kern="1200" dirty="0"/>
        </a:p>
        <a:p>
          <a:pPr marL="114300" lvl="1" indent="-114300" algn="l" defTabSz="666750">
            <a:lnSpc>
              <a:spcPct val="90000"/>
            </a:lnSpc>
            <a:spcBef>
              <a:spcPct val="0"/>
            </a:spcBef>
            <a:spcAft>
              <a:spcPct val="20000"/>
            </a:spcAft>
            <a:buChar char="••"/>
          </a:pPr>
          <a:r>
            <a:rPr lang="en-US" sz="1500" kern="1200" dirty="0" smtClean="0"/>
            <a:t>Workers belonging to 11 unorganized categories</a:t>
          </a:r>
          <a:endParaRPr lang="en-IN" sz="1500" kern="1200" dirty="0"/>
        </a:p>
        <a:p>
          <a:pPr marL="228600" lvl="2" indent="-114300" algn="l" defTabSz="666750">
            <a:lnSpc>
              <a:spcPct val="90000"/>
            </a:lnSpc>
            <a:spcBef>
              <a:spcPct val="0"/>
            </a:spcBef>
            <a:spcAft>
              <a:spcPct val="20000"/>
            </a:spcAft>
            <a:buChar char="••"/>
          </a:pPr>
          <a:r>
            <a:rPr lang="en-US" sz="1500" kern="1200" dirty="0" smtClean="0"/>
            <a:t> MGNREGA Workers, Building and Construction Workers , Mine Workers, Sanitation Workers</a:t>
          </a:r>
          <a:endParaRPr lang="en-IN" sz="1500" kern="1200" dirty="0"/>
        </a:p>
        <a:p>
          <a:pPr marL="228600" lvl="2" indent="-114300" algn="l" defTabSz="666750">
            <a:lnSpc>
              <a:spcPct val="90000"/>
            </a:lnSpc>
            <a:spcBef>
              <a:spcPct val="0"/>
            </a:spcBef>
            <a:spcAft>
              <a:spcPct val="20000"/>
            </a:spcAft>
            <a:buChar char="••"/>
          </a:pPr>
          <a:r>
            <a:rPr lang="en-US" sz="1500" kern="1200" dirty="0" smtClean="0"/>
            <a:t> Railways Porters, Domestic Workers, Street Vendors, </a:t>
          </a:r>
          <a:r>
            <a:rPr lang="en-US" sz="1500" kern="1200" dirty="0" err="1" smtClean="0"/>
            <a:t>Beedi</a:t>
          </a:r>
          <a:r>
            <a:rPr lang="en-US" sz="1500" kern="1200" dirty="0" smtClean="0"/>
            <a:t> Workers,  Rag Pickers </a:t>
          </a:r>
          <a:endParaRPr lang="en-IN" sz="1500" kern="1200" dirty="0"/>
        </a:p>
        <a:p>
          <a:pPr marL="228600" lvl="2" indent="-114300" algn="l" defTabSz="666750">
            <a:lnSpc>
              <a:spcPct val="90000"/>
            </a:lnSpc>
            <a:spcBef>
              <a:spcPct val="0"/>
            </a:spcBef>
            <a:spcAft>
              <a:spcPct val="20000"/>
            </a:spcAft>
            <a:buChar char="••"/>
          </a:pPr>
          <a:r>
            <a:rPr lang="en-US" sz="1500" kern="1200" dirty="0" smtClean="0"/>
            <a:t> Taxi Drivers, Rickshaw Pullers </a:t>
          </a:r>
          <a:endParaRPr lang="en-IN" sz="1500" kern="1200" dirty="0"/>
        </a:p>
      </dsp:txBody>
      <dsp:txXfrm>
        <a:off x="0" y="1103555"/>
        <a:ext cx="8229600" cy="1219230"/>
      </dsp:txXfrm>
    </dsp:sp>
    <dsp:sp modelId="{2E7AD5A1-3DC7-4960-9BBF-7B65C1839B8A}">
      <dsp:nvSpPr>
        <dsp:cNvPr id="0" name=""/>
        <dsp:cNvSpPr/>
      </dsp:nvSpPr>
      <dsp:spPr>
        <a:xfrm>
          <a:off x="0" y="2322785"/>
          <a:ext cx="8229600" cy="4446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err="1" smtClean="0"/>
            <a:t>Hospitalisation</a:t>
          </a:r>
          <a:r>
            <a:rPr lang="en-US" sz="1900" kern="1200" dirty="0" smtClean="0"/>
            <a:t> Cover</a:t>
          </a:r>
          <a:endParaRPr lang="en-IN" sz="1900" kern="1200" dirty="0"/>
        </a:p>
      </dsp:txBody>
      <dsp:txXfrm>
        <a:off x="21704" y="2344489"/>
        <a:ext cx="8186192" cy="401192"/>
      </dsp:txXfrm>
    </dsp:sp>
    <dsp:sp modelId="{CA615214-AE29-4134-BE3B-0807A641B1CB}">
      <dsp:nvSpPr>
        <dsp:cNvPr id="0" name=""/>
        <dsp:cNvSpPr/>
      </dsp:nvSpPr>
      <dsp:spPr>
        <a:xfrm>
          <a:off x="0" y="2767385"/>
          <a:ext cx="82296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Rs. 30,000 per family ( 5 members) per year</a:t>
          </a:r>
          <a:endParaRPr lang="en-IN" sz="1500" kern="1200" dirty="0"/>
        </a:p>
      </dsp:txBody>
      <dsp:txXfrm>
        <a:off x="0" y="2767385"/>
        <a:ext cx="8229600" cy="314640"/>
      </dsp:txXfrm>
    </dsp:sp>
    <dsp:sp modelId="{BE152900-008D-4485-9F1D-39227FAC51FF}">
      <dsp:nvSpPr>
        <dsp:cNvPr id="0" name=""/>
        <dsp:cNvSpPr/>
      </dsp:nvSpPr>
      <dsp:spPr>
        <a:xfrm>
          <a:off x="0" y="3082025"/>
          <a:ext cx="8229600" cy="4446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Beneficiary Identification </a:t>
          </a:r>
          <a:endParaRPr lang="en-IN" sz="1900" kern="1200" dirty="0"/>
        </a:p>
      </dsp:txBody>
      <dsp:txXfrm>
        <a:off x="21704" y="3103729"/>
        <a:ext cx="8186192" cy="401192"/>
      </dsp:txXfrm>
    </dsp:sp>
    <dsp:sp modelId="{820A7B4E-C41A-4222-9BDC-E8653CC65F3C}">
      <dsp:nvSpPr>
        <dsp:cNvPr id="0" name=""/>
        <dsp:cNvSpPr/>
      </dsp:nvSpPr>
      <dsp:spPr>
        <a:xfrm>
          <a:off x="0" y="3526625"/>
          <a:ext cx="82296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Biometric Smart Card portable across the country</a:t>
          </a:r>
          <a:endParaRPr lang="en-IN" sz="1500" kern="1200" dirty="0"/>
        </a:p>
      </dsp:txBody>
      <dsp:txXfrm>
        <a:off x="0" y="3526625"/>
        <a:ext cx="8229600" cy="314640"/>
      </dsp:txXfrm>
    </dsp:sp>
    <dsp:sp modelId="{03520E39-7216-4407-A62F-6B11D7E27FB6}">
      <dsp:nvSpPr>
        <dsp:cNvPr id="0" name=""/>
        <dsp:cNvSpPr/>
      </dsp:nvSpPr>
      <dsp:spPr>
        <a:xfrm>
          <a:off x="0" y="3841265"/>
          <a:ext cx="8229600" cy="4446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Performance  during 2015-16</a:t>
          </a:r>
          <a:endParaRPr lang="en-IN" sz="1900" kern="1200" dirty="0"/>
        </a:p>
      </dsp:txBody>
      <dsp:txXfrm>
        <a:off x="21704" y="3862969"/>
        <a:ext cx="8186192" cy="401192"/>
      </dsp:txXfrm>
    </dsp:sp>
    <dsp:sp modelId="{5EFD7A79-38EE-4444-8321-A319045A450D}">
      <dsp:nvSpPr>
        <dsp:cNvPr id="0" name=""/>
        <dsp:cNvSpPr/>
      </dsp:nvSpPr>
      <dsp:spPr>
        <a:xfrm>
          <a:off x="0" y="4285865"/>
          <a:ext cx="8229600"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4.13 </a:t>
          </a:r>
          <a:r>
            <a:rPr lang="en-US" sz="1500" kern="1200" dirty="0" err="1" smtClean="0"/>
            <a:t>crore</a:t>
          </a:r>
          <a:r>
            <a:rPr lang="en-US" sz="1500" kern="1200" dirty="0" smtClean="0"/>
            <a:t> Families enrolled across 21* states of India </a:t>
          </a:r>
          <a:endParaRPr lang="en-IN" sz="1500" kern="1200" dirty="0"/>
        </a:p>
        <a:p>
          <a:pPr marL="114300" lvl="1" indent="-114300" algn="l" defTabSz="666750">
            <a:lnSpc>
              <a:spcPct val="90000"/>
            </a:lnSpc>
            <a:spcBef>
              <a:spcPct val="0"/>
            </a:spcBef>
            <a:spcAft>
              <a:spcPct val="20000"/>
            </a:spcAft>
            <a:buChar char="••"/>
          </a:pPr>
          <a:r>
            <a:rPr lang="en-US" sz="1500" kern="1200" dirty="0" smtClean="0"/>
            <a:t>10,725 hospitals empanelled</a:t>
          </a:r>
          <a:endParaRPr lang="en-IN" sz="1500" kern="1200" dirty="0"/>
        </a:p>
      </dsp:txBody>
      <dsp:txXfrm>
        <a:off x="0" y="4285865"/>
        <a:ext cx="8229600" cy="4916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027EF-CA58-4020-843E-D42B8516FCD0}">
      <dsp:nvSpPr>
        <dsp:cNvPr id="0" name=""/>
        <dsp:cNvSpPr/>
      </dsp:nvSpPr>
      <dsp:spPr>
        <a:xfrm rot="5400000">
          <a:off x="5048761" y="-1906608"/>
          <a:ext cx="1198364" cy="531571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 Insufficient coverage limit – Rs. 30,000 per family per   year </a:t>
          </a:r>
          <a:endParaRPr lang="en-IN" sz="1600" kern="1200" dirty="0"/>
        </a:p>
        <a:p>
          <a:pPr marL="171450" lvl="1" indent="-171450" algn="l" defTabSz="711200">
            <a:lnSpc>
              <a:spcPct val="90000"/>
            </a:lnSpc>
            <a:spcBef>
              <a:spcPct val="0"/>
            </a:spcBef>
            <a:spcAft>
              <a:spcPct val="15000"/>
            </a:spcAft>
            <a:buChar char="••"/>
          </a:pPr>
          <a:r>
            <a:rPr lang="en-US" sz="1600" kern="1200" dirty="0" smtClean="0"/>
            <a:t>  Limit of 5 members in the family size </a:t>
          </a:r>
          <a:endParaRPr lang="en-IN" sz="1600" kern="1200" dirty="0"/>
        </a:p>
        <a:p>
          <a:pPr marL="171450" lvl="1" indent="-171450" algn="l" defTabSz="711200">
            <a:lnSpc>
              <a:spcPct val="90000"/>
            </a:lnSpc>
            <a:spcBef>
              <a:spcPct val="0"/>
            </a:spcBef>
            <a:spcAft>
              <a:spcPct val="15000"/>
            </a:spcAft>
            <a:buChar char="••"/>
          </a:pPr>
          <a:r>
            <a:rPr lang="en-US" sz="1600" kern="1200" dirty="0" smtClean="0"/>
            <a:t>  Use of old BPL list (2001) – led to low enrolment  </a:t>
          </a:r>
          <a:endParaRPr lang="en-IN" sz="1600" kern="1200" dirty="0"/>
        </a:p>
      </dsp:txBody>
      <dsp:txXfrm rot="-5400000">
        <a:off x="2990088" y="210564"/>
        <a:ext cx="5257213" cy="1081366"/>
      </dsp:txXfrm>
    </dsp:sp>
    <dsp:sp modelId="{2D43FAD9-EE43-4267-9675-0B7FD233BFAC}">
      <dsp:nvSpPr>
        <dsp:cNvPr id="0" name=""/>
        <dsp:cNvSpPr/>
      </dsp:nvSpPr>
      <dsp:spPr>
        <a:xfrm>
          <a:off x="0" y="2269"/>
          <a:ext cx="2990088" cy="14979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t> Policy Level Issues</a:t>
          </a:r>
          <a:endParaRPr lang="en-IN" sz="3000" kern="1200" dirty="0"/>
        </a:p>
      </dsp:txBody>
      <dsp:txXfrm>
        <a:off x="73124" y="75393"/>
        <a:ext cx="2843840" cy="1351707"/>
      </dsp:txXfrm>
    </dsp:sp>
    <dsp:sp modelId="{9CB180E2-54B9-461C-963E-E346870C94B3}">
      <dsp:nvSpPr>
        <dsp:cNvPr id="0" name=""/>
        <dsp:cNvSpPr/>
      </dsp:nvSpPr>
      <dsp:spPr>
        <a:xfrm rot="5400000">
          <a:off x="5048761" y="-333756"/>
          <a:ext cx="1198364" cy="531571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 Non robust and fragmented </a:t>
          </a:r>
          <a:r>
            <a:rPr lang="en-US" sz="1800" kern="1200" dirty="0" smtClean="0"/>
            <a:t>IT system </a:t>
          </a:r>
          <a:endParaRPr lang="en-IN" sz="1800" kern="1200" dirty="0"/>
        </a:p>
        <a:p>
          <a:pPr marL="171450" lvl="1" indent="-171450" algn="l" defTabSz="800100">
            <a:lnSpc>
              <a:spcPct val="90000"/>
            </a:lnSpc>
            <a:spcBef>
              <a:spcPct val="0"/>
            </a:spcBef>
            <a:spcAft>
              <a:spcPct val="15000"/>
            </a:spcAft>
            <a:buChar char="••"/>
          </a:pPr>
          <a:r>
            <a:rPr lang="en-US" sz="1800" kern="1200" dirty="0" smtClean="0"/>
            <a:t> Issuance of Smart Card by Insurance Companies – led to issues in the field </a:t>
          </a:r>
          <a:endParaRPr lang="en-IN" sz="1800" kern="1200" dirty="0"/>
        </a:p>
      </dsp:txBody>
      <dsp:txXfrm rot="-5400000">
        <a:off x="2990088" y="1783416"/>
        <a:ext cx="5257213" cy="1081366"/>
      </dsp:txXfrm>
    </dsp:sp>
    <dsp:sp modelId="{052248B0-B17E-4BCD-BA00-868481A82210}">
      <dsp:nvSpPr>
        <dsp:cNvPr id="0" name=""/>
        <dsp:cNvSpPr/>
      </dsp:nvSpPr>
      <dsp:spPr>
        <a:xfrm>
          <a:off x="0" y="1575122"/>
          <a:ext cx="2990088" cy="14979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t>Implementation Issues</a:t>
          </a:r>
          <a:endParaRPr lang="en-IN" sz="3000" kern="1200" dirty="0"/>
        </a:p>
      </dsp:txBody>
      <dsp:txXfrm>
        <a:off x="73124" y="1648246"/>
        <a:ext cx="2843840" cy="1351707"/>
      </dsp:txXfrm>
    </dsp:sp>
    <dsp:sp modelId="{EBCC0264-4E6D-43AF-BD78-C5E911A0AF2E}">
      <dsp:nvSpPr>
        <dsp:cNvPr id="0" name=""/>
        <dsp:cNvSpPr/>
      </dsp:nvSpPr>
      <dsp:spPr>
        <a:xfrm rot="5400000">
          <a:off x="5048761" y="1239096"/>
          <a:ext cx="1198364" cy="531571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 </a:t>
          </a:r>
          <a:r>
            <a:rPr lang="en-US" sz="1800" kern="1200" dirty="0" smtClean="0"/>
            <a:t>Absence of dedicated agency at National level </a:t>
          </a:r>
          <a:endParaRPr lang="en-IN" sz="1800" kern="1200" dirty="0"/>
        </a:p>
        <a:p>
          <a:pPr marL="171450" lvl="1" indent="-171450" algn="l" defTabSz="800100">
            <a:lnSpc>
              <a:spcPct val="90000"/>
            </a:lnSpc>
            <a:spcBef>
              <a:spcPct val="0"/>
            </a:spcBef>
            <a:spcAft>
              <a:spcPct val="15000"/>
            </a:spcAft>
            <a:buChar char="••"/>
          </a:pPr>
          <a:r>
            <a:rPr lang="en-US" sz="1800" kern="1200" dirty="0" smtClean="0"/>
            <a:t> Lack of awareness about the scheme in various districts </a:t>
          </a:r>
          <a:endParaRPr lang="en-IN" sz="1800" kern="1200" dirty="0"/>
        </a:p>
      </dsp:txBody>
      <dsp:txXfrm rot="-5400000">
        <a:off x="2990088" y="3356269"/>
        <a:ext cx="5257213" cy="1081366"/>
      </dsp:txXfrm>
    </dsp:sp>
    <dsp:sp modelId="{D037BF60-1ED4-490C-B202-E9927BD90C57}">
      <dsp:nvSpPr>
        <dsp:cNvPr id="0" name=""/>
        <dsp:cNvSpPr/>
      </dsp:nvSpPr>
      <dsp:spPr>
        <a:xfrm>
          <a:off x="0" y="3147975"/>
          <a:ext cx="2990088" cy="14979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t>Other Challenges</a:t>
          </a:r>
          <a:endParaRPr lang="en-IN" sz="3000" kern="1200" dirty="0"/>
        </a:p>
      </dsp:txBody>
      <dsp:txXfrm>
        <a:off x="73124" y="3221099"/>
        <a:ext cx="2843840" cy="1351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A34C7-2E4A-4D30-9096-EACE728DF0CF}">
      <dsp:nvSpPr>
        <dsp:cNvPr id="0" name=""/>
        <dsp:cNvSpPr/>
      </dsp:nvSpPr>
      <dsp:spPr>
        <a:xfrm>
          <a:off x="0" y="73415"/>
          <a:ext cx="7924800" cy="608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IT Architecture </a:t>
          </a:r>
          <a:endParaRPr lang="en-IN" sz="2600" kern="1200" dirty="0"/>
        </a:p>
      </dsp:txBody>
      <dsp:txXfrm>
        <a:off x="29700" y="103115"/>
        <a:ext cx="7865400" cy="549000"/>
      </dsp:txXfrm>
    </dsp:sp>
    <dsp:sp modelId="{194BB3D6-3829-4FCB-A0FC-6BAD8CDC5BD7}">
      <dsp:nvSpPr>
        <dsp:cNvPr id="0" name=""/>
        <dsp:cNvSpPr/>
      </dsp:nvSpPr>
      <dsp:spPr>
        <a:xfrm>
          <a:off x="0" y="681815"/>
          <a:ext cx="7924800" cy="995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smtClean="0"/>
            <a:t>Centralised</a:t>
          </a:r>
          <a:r>
            <a:rPr lang="en-US" sz="2000" kern="1200" dirty="0" smtClean="0"/>
            <a:t> IT System – Key to Success  </a:t>
          </a:r>
          <a:endParaRPr lang="en-IN" sz="2000" kern="1200" dirty="0"/>
        </a:p>
        <a:p>
          <a:pPr marL="228600" lvl="1" indent="-228600" algn="l" defTabSz="889000">
            <a:lnSpc>
              <a:spcPct val="90000"/>
            </a:lnSpc>
            <a:spcBef>
              <a:spcPct val="0"/>
            </a:spcBef>
            <a:spcAft>
              <a:spcPct val="20000"/>
            </a:spcAft>
            <a:buChar char="••"/>
          </a:pPr>
          <a:r>
            <a:rPr lang="en-US" sz="2000" kern="1200" dirty="0" err="1" smtClean="0"/>
            <a:t>Standardisation</a:t>
          </a:r>
          <a:r>
            <a:rPr lang="en-US" sz="2000" kern="1200" dirty="0" smtClean="0"/>
            <a:t> of Processes  and documents across all states  </a:t>
          </a:r>
          <a:endParaRPr lang="en-IN" sz="2000" kern="1200" dirty="0"/>
        </a:p>
        <a:p>
          <a:pPr marL="228600" lvl="1" indent="-228600" algn="l" defTabSz="889000">
            <a:lnSpc>
              <a:spcPct val="90000"/>
            </a:lnSpc>
            <a:spcBef>
              <a:spcPct val="0"/>
            </a:spcBef>
            <a:spcAft>
              <a:spcPct val="20000"/>
            </a:spcAft>
            <a:buChar char="••"/>
          </a:pPr>
          <a:r>
            <a:rPr lang="en-US" sz="2000" kern="1200" dirty="0" smtClean="0"/>
            <a:t>Portability of schemes across states </a:t>
          </a:r>
          <a:endParaRPr lang="en-IN" sz="2000" kern="1200" dirty="0"/>
        </a:p>
      </dsp:txBody>
      <dsp:txXfrm>
        <a:off x="0" y="681815"/>
        <a:ext cx="7924800" cy="995670"/>
      </dsp:txXfrm>
    </dsp:sp>
    <dsp:sp modelId="{AA0B18C2-6DD1-46CD-A059-5D27E1395890}">
      <dsp:nvSpPr>
        <dsp:cNvPr id="0" name=""/>
        <dsp:cNvSpPr/>
      </dsp:nvSpPr>
      <dsp:spPr>
        <a:xfrm>
          <a:off x="0" y="1677485"/>
          <a:ext cx="7924800" cy="608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Smart Card</a:t>
          </a:r>
          <a:endParaRPr lang="en-IN" sz="2600" kern="1200" dirty="0"/>
        </a:p>
      </dsp:txBody>
      <dsp:txXfrm>
        <a:off x="29700" y="1707185"/>
        <a:ext cx="7865400" cy="549000"/>
      </dsp:txXfrm>
    </dsp:sp>
    <dsp:sp modelId="{3718C928-85F3-470B-8DCA-7AD3EB164990}">
      <dsp:nvSpPr>
        <dsp:cNvPr id="0" name=""/>
        <dsp:cNvSpPr/>
      </dsp:nvSpPr>
      <dsp:spPr>
        <a:xfrm>
          <a:off x="0" y="2285885"/>
          <a:ext cx="79248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smtClean="0"/>
            <a:t> Fool proof authentication in an offline environment </a:t>
          </a:r>
          <a:endParaRPr lang="en-IN" sz="2000" kern="1200" dirty="0"/>
        </a:p>
      </dsp:txBody>
      <dsp:txXfrm>
        <a:off x="0" y="2285885"/>
        <a:ext cx="7924800" cy="430560"/>
      </dsp:txXfrm>
    </dsp:sp>
    <dsp:sp modelId="{01D83BA9-AA81-44DB-AA91-7ABB7E042A51}">
      <dsp:nvSpPr>
        <dsp:cNvPr id="0" name=""/>
        <dsp:cNvSpPr/>
      </dsp:nvSpPr>
      <dsp:spPr>
        <a:xfrm>
          <a:off x="0" y="2716445"/>
          <a:ext cx="7924800" cy="608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Other Learning</a:t>
          </a:r>
          <a:endParaRPr lang="en-IN" sz="2600" kern="1200" dirty="0"/>
        </a:p>
      </dsp:txBody>
      <dsp:txXfrm>
        <a:off x="29700" y="2746145"/>
        <a:ext cx="7865400" cy="549000"/>
      </dsp:txXfrm>
    </dsp:sp>
    <dsp:sp modelId="{A1843264-61B3-4748-99F1-921BE3BC4472}">
      <dsp:nvSpPr>
        <dsp:cNvPr id="0" name=""/>
        <dsp:cNvSpPr/>
      </dsp:nvSpPr>
      <dsp:spPr>
        <a:xfrm>
          <a:off x="0" y="3324845"/>
          <a:ext cx="7924800" cy="1453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smtClean="0"/>
            <a:t>Evaluation studies found that hospitalization rate for RSBY beneficiaries were higher and OOP were lower than non RSBY Beneficiaries </a:t>
          </a:r>
          <a:endParaRPr lang="en-IN" sz="2000" kern="1200" dirty="0"/>
        </a:p>
        <a:p>
          <a:pPr marL="228600" lvl="1" indent="-228600" algn="l" defTabSz="889000">
            <a:lnSpc>
              <a:spcPct val="90000"/>
            </a:lnSpc>
            <a:spcBef>
              <a:spcPct val="0"/>
            </a:spcBef>
            <a:spcAft>
              <a:spcPct val="20000"/>
            </a:spcAft>
            <a:buChar char="••"/>
          </a:pPr>
          <a:r>
            <a:rPr lang="en-US" sz="2000" kern="1200" dirty="0" smtClean="0"/>
            <a:t> Best mode for awareness was found to be inter personal communication and use of health workers like ASHA and ANMs</a:t>
          </a:r>
          <a:endParaRPr lang="en-IN" sz="2000" kern="1200" dirty="0"/>
        </a:p>
      </dsp:txBody>
      <dsp:txXfrm>
        <a:off x="0" y="3324845"/>
        <a:ext cx="7924800" cy="14531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61B43-4D42-497D-9951-B84FF5A8CA7F}">
      <dsp:nvSpPr>
        <dsp:cNvPr id="0" name=""/>
        <dsp:cNvSpPr/>
      </dsp:nvSpPr>
      <dsp:spPr>
        <a:xfrm rot="5400000">
          <a:off x="-187784" y="194412"/>
          <a:ext cx="1251896" cy="87632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Target Population</a:t>
          </a:r>
          <a:endParaRPr lang="en-IN" sz="1000" b="1" kern="1200" dirty="0"/>
        </a:p>
      </dsp:txBody>
      <dsp:txXfrm rot="-5400000">
        <a:off x="1" y="444792"/>
        <a:ext cx="876327" cy="375569"/>
      </dsp:txXfrm>
    </dsp:sp>
    <dsp:sp modelId="{B35F3E39-17A1-4D94-AA41-36F375AC3861}">
      <dsp:nvSpPr>
        <dsp:cNvPr id="0" name=""/>
        <dsp:cNvSpPr/>
      </dsp:nvSpPr>
      <dsp:spPr>
        <a:xfrm rot="5400000">
          <a:off x="4184197" y="-3301241"/>
          <a:ext cx="813732" cy="742947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 About </a:t>
          </a:r>
          <a:r>
            <a:rPr lang="en-US" sz="1600" b="1" kern="1200" dirty="0" smtClean="0"/>
            <a:t>8 </a:t>
          </a:r>
          <a:r>
            <a:rPr lang="en-US" sz="1600" b="1" kern="1200" dirty="0" err="1" smtClean="0"/>
            <a:t>crore</a:t>
          </a:r>
          <a:r>
            <a:rPr lang="en-US" sz="1600" b="1" kern="1200" dirty="0" smtClean="0"/>
            <a:t> </a:t>
          </a:r>
          <a:r>
            <a:rPr lang="en-US" sz="1600" kern="1200" dirty="0" smtClean="0"/>
            <a:t>poor and economically weak families  </a:t>
          </a:r>
          <a:endParaRPr lang="en-IN" sz="1600" kern="1200" dirty="0"/>
        </a:p>
        <a:p>
          <a:pPr marL="171450" lvl="1" indent="-171450" algn="l" defTabSz="711200">
            <a:lnSpc>
              <a:spcPct val="90000"/>
            </a:lnSpc>
            <a:spcBef>
              <a:spcPct val="0"/>
            </a:spcBef>
            <a:spcAft>
              <a:spcPct val="15000"/>
            </a:spcAft>
            <a:buChar char="••"/>
          </a:pPr>
          <a:r>
            <a:rPr lang="en-US" sz="1600" kern="1200" dirty="0" smtClean="0"/>
            <a:t> Beneficiary identification based on  deprivation and occupational criterion of  </a:t>
          </a:r>
          <a:r>
            <a:rPr lang="en-US" sz="1600" kern="1200" dirty="0" err="1" smtClean="0"/>
            <a:t>Aadhaar</a:t>
          </a:r>
          <a:r>
            <a:rPr lang="en-US" sz="1600" kern="1200" dirty="0" smtClean="0"/>
            <a:t> seeded SECC database</a:t>
          </a:r>
          <a:endParaRPr lang="en-IN" sz="1600" kern="1200" dirty="0"/>
        </a:p>
      </dsp:txBody>
      <dsp:txXfrm rot="-5400000">
        <a:off x="876328" y="46351"/>
        <a:ext cx="7389749" cy="734286"/>
      </dsp:txXfrm>
    </dsp:sp>
    <dsp:sp modelId="{F6498172-09FB-4A79-8FAE-1535BA84BE60}">
      <dsp:nvSpPr>
        <dsp:cNvPr id="0" name=""/>
        <dsp:cNvSpPr/>
      </dsp:nvSpPr>
      <dsp:spPr>
        <a:xfrm rot="5400000">
          <a:off x="-187784" y="1553329"/>
          <a:ext cx="1251896" cy="87632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Benefit Package</a:t>
          </a:r>
          <a:endParaRPr lang="en-IN" sz="1000" b="1" kern="1200" dirty="0"/>
        </a:p>
      </dsp:txBody>
      <dsp:txXfrm rot="-5400000">
        <a:off x="1" y="1803709"/>
        <a:ext cx="876327" cy="375569"/>
      </dsp:txXfrm>
    </dsp:sp>
    <dsp:sp modelId="{2118FAB3-C542-4C0D-9182-AFD914F184A0}">
      <dsp:nvSpPr>
        <dsp:cNvPr id="0" name=""/>
        <dsp:cNvSpPr/>
      </dsp:nvSpPr>
      <dsp:spPr>
        <a:xfrm rot="5400000">
          <a:off x="3938946" y="-1942325"/>
          <a:ext cx="1304234" cy="742947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 A higher insurance coverage of Rs. </a:t>
          </a:r>
          <a:r>
            <a:rPr lang="en-US" sz="1600" b="1" kern="1200" dirty="0" smtClean="0"/>
            <a:t>1 </a:t>
          </a:r>
          <a:r>
            <a:rPr lang="en-US" sz="1600" b="1" kern="1200" dirty="0" err="1" smtClean="0"/>
            <a:t>lakh</a:t>
          </a:r>
          <a:r>
            <a:rPr lang="en-US" sz="1600" b="1" kern="1200" dirty="0" smtClean="0"/>
            <a:t> per family </a:t>
          </a:r>
          <a:r>
            <a:rPr lang="en-US" sz="1600" kern="1200" dirty="0" smtClean="0"/>
            <a:t>per year for Secondary and Tertiary care procedures  </a:t>
          </a:r>
          <a:endParaRPr lang="en-IN" sz="1600" kern="1200" dirty="0"/>
        </a:p>
        <a:p>
          <a:pPr marL="171450" lvl="1" indent="-171450" algn="l" defTabSz="711200">
            <a:lnSpc>
              <a:spcPct val="90000"/>
            </a:lnSpc>
            <a:spcBef>
              <a:spcPct val="0"/>
            </a:spcBef>
            <a:spcAft>
              <a:spcPct val="15000"/>
            </a:spcAft>
            <a:buChar char="••"/>
          </a:pPr>
          <a:r>
            <a:rPr lang="en-US" sz="1600" kern="1200" dirty="0" smtClean="0"/>
            <a:t>Covers </a:t>
          </a:r>
          <a:r>
            <a:rPr lang="en-US" sz="1600" kern="1200" dirty="0" smtClean="0"/>
            <a:t>Pre and Post hospitalization expenses</a:t>
          </a:r>
          <a:endParaRPr lang="en-IN" sz="1600" kern="1200" dirty="0"/>
        </a:p>
        <a:p>
          <a:pPr marL="171450" lvl="1" indent="-171450" algn="l" defTabSz="711200">
            <a:lnSpc>
              <a:spcPct val="90000"/>
            </a:lnSpc>
            <a:spcBef>
              <a:spcPct val="0"/>
            </a:spcBef>
            <a:spcAft>
              <a:spcPct val="15000"/>
            </a:spcAft>
            <a:buChar char="••"/>
          </a:pPr>
          <a:r>
            <a:rPr lang="en-US" sz="1600" kern="1200" dirty="0" smtClean="0"/>
            <a:t> Rs. 30 ,000 per senior citizen as per SCHIS</a:t>
          </a:r>
          <a:endParaRPr lang="en-IN" sz="1600" kern="1200" dirty="0"/>
        </a:p>
        <a:p>
          <a:pPr marL="171450" lvl="1" indent="-171450" algn="l" defTabSz="711200">
            <a:lnSpc>
              <a:spcPct val="90000"/>
            </a:lnSpc>
            <a:spcBef>
              <a:spcPct val="0"/>
            </a:spcBef>
            <a:spcAft>
              <a:spcPct val="15000"/>
            </a:spcAft>
            <a:buChar char="••"/>
          </a:pPr>
          <a:r>
            <a:rPr lang="en-US" sz="1600" kern="1200" dirty="0" smtClean="0"/>
            <a:t> Accident and disability coverage of Rs. 2 </a:t>
          </a:r>
          <a:r>
            <a:rPr lang="en-US" sz="1600" kern="1200" dirty="0" err="1" smtClean="0"/>
            <a:t>lakh</a:t>
          </a:r>
          <a:r>
            <a:rPr lang="en-US" sz="1600" kern="1200" dirty="0" smtClean="0"/>
            <a:t> to each family member under PMSBY (</a:t>
          </a:r>
          <a:r>
            <a:rPr lang="en-US" sz="1600" kern="1200" dirty="0" err="1" smtClean="0"/>
            <a:t>Pradhan</a:t>
          </a:r>
          <a:r>
            <a:rPr lang="en-US" sz="1600" kern="1200" dirty="0" smtClean="0"/>
            <a:t> </a:t>
          </a:r>
          <a:r>
            <a:rPr lang="en-US" sz="1600" kern="1200" dirty="0" err="1" smtClean="0"/>
            <a:t>Mantri</a:t>
          </a:r>
          <a:r>
            <a:rPr lang="en-US" sz="1600" kern="1200" dirty="0" smtClean="0"/>
            <a:t> </a:t>
          </a:r>
          <a:r>
            <a:rPr lang="en-US" sz="1600" kern="1200" dirty="0" err="1" smtClean="0"/>
            <a:t>Surkasha</a:t>
          </a:r>
          <a:r>
            <a:rPr lang="en-US" sz="1600" kern="1200" dirty="0" smtClean="0"/>
            <a:t> </a:t>
          </a:r>
          <a:r>
            <a:rPr lang="en-US" sz="1600" kern="1200" dirty="0" err="1" smtClean="0"/>
            <a:t>Bima</a:t>
          </a:r>
          <a:r>
            <a:rPr lang="en-US" sz="1600" kern="1200" dirty="0" smtClean="0"/>
            <a:t> </a:t>
          </a:r>
          <a:r>
            <a:rPr lang="en-US" sz="1600" kern="1200" dirty="0" err="1" smtClean="0"/>
            <a:t>Yojana</a:t>
          </a:r>
          <a:r>
            <a:rPr lang="en-US" sz="1600" kern="1200" dirty="0" smtClean="0"/>
            <a:t>)</a:t>
          </a:r>
          <a:endParaRPr lang="en-IN" sz="1600" kern="1200" dirty="0"/>
        </a:p>
      </dsp:txBody>
      <dsp:txXfrm rot="-5400000">
        <a:off x="876328" y="1183960"/>
        <a:ext cx="7365805" cy="1176900"/>
      </dsp:txXfrm>
    </dsp:sp>
    <dsp:sp modelId="{61A854D0-39E8-4D25-A6FE-79F45D16B2CF}">
      <dsp:nvSpPr>
        <dsp:cNvPr id="0" name=""/>
        <dsp:cNvSpPr/>
      </dsp:nvSpPr>
      <dsp:spPr>
        <a:xfrm rot="5400000">
          <a:off x="-187784" y="2666994"/>
          <a:ext cx="1251896" cy="87632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 Convergence Power </a:t>
          </a:r>
          <a:endParaRPr lang="en-IN" sz="1000" b="1" kern="1200" dirty="0"/>
        </a:p>
      </dsp:txBody>
      <dsp:txXfrm rot="-5400000">
        <a:off x="1" y="2917374"/>
        <a:ext cx="876327" cy="375569"/>
      </dsp:txXfrm>
    </dsp:sp>
    <dsp:sp modelId="{47AA0FC3-D7A4-4D37-923B-BECC84D9D627}">
      <dsp:nvSpPr>
        <dsp:cNvPr id="0" name=""/>
        <dsp:cNvSpPr/>
      </dsp:nvSpPr>
      <dsp:spPr>
        <a:xfrm rot="5400000">
          <a:off x="4184197" y="-828660"/>
          <a:ext cx="813732" cy="742947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kern="1200" dirty="0" smtClean="0">
              <a:solidFill>
                <a:schemeClr val="tx1"/>
              </a:solidFill>
            </a:rPr>
            <a:t> States and other central ministries can </a:t>
          </a:r>
          <a:r>
            <a:rPr lang="en-US" sz="1600" b="1" kern="1200" dirty="0" smtClean="0">
              <a:solidFill>
                <a:schemeClr val="tx1"/>
              </a:solidFill>
            </a:rPr>
            <a:t>use this platform for their schemes</a:t>
          </a:r>
          <a:endParaRPr lang="en-IN" sz="1600" kern="1200" dirty="0"/>
        </a:p>
        <a:p>
          <a:pPr marL="171450" lvl="1" indent="-171450" algn="l" defTabSz="711200">
            <a:lnSpc>
              <a:spcPct val="90000"/>
            </a:lnSpc>
            <a:spcBef>
              <a:spcPct val="0"/>
            </a:spcBef>
            <a:spcAft>
              <a:spcPct val="15000"/>
            </a:spcAft>
            <a:buChar char="••"/>
          </a:pPr>
          <a:r>
            <a:rPr lang="en-US" sz="1600" kern="1200" dirty="0" smtClean="0">
              <a:solidFill>
                <a:schemeClr val="tx1"/>
              </a:solidFill>
            </a:rPr>
            <a:t> Flexibility to expand the scheme </a:t>
          </a:r>
          <a:r>
            <a:rPr lang="en-US" sz="1600" kern="1200" dirty="0" smtClean="0"/>
            <a:t>both vertically and horizontally by the States/ UTs</a:t>
          </a:r>
          <a:endParaRPr lang="en-US" sz="1600" kern="1200" dirty="0"/>
        </a:p>
        <a:p>
          <a:pPr marL="171450" lvl="1" indent="-171450" algn="l" defTabSz="711200">
            <a:lnSpc>
              <a:spcPct val="90000"/>
            </a:lnSpc>
            <a:spcBef>
              <a:spcPct val="0"/>
            </a:spcBef>
            <a:spcAft>
              <a:spcPct val="15000"/>
            </a:spcAft>
            <a:buChar char="••"/>
          </a:pPr>
          <a:r>
            <a:rPr lang="en-US" sz="1600" kern="1200" dirty="0" smtClean="0"/>
            <a:t> Co-branding with the proposed scheme</a:t>
          </a:r>
          <a:endParaRPr lang="en-US" sz="1600" kern="1200" dirty="0"/>
        </a:p>
      </dsp:txBody>
      <dsp:txXfrm rot="-5400000">
        <a:off x="876328" y="2518932"/>
        <a:ext cx="7389749" cy="734286"/>
      </dsp:txXfrm>
    </dsp:sp>
    <dsp:sp modelId="{E9C75AB1-154B-47FA-9BAB-77D9D378EEFF}">
      <dsp:nvSpPr>
        <dsp:cNvPr id="0" name=""/>
        <dsp:cNvSpPr/>
      </dsp:nvSpPr>
      <dsp:spPr>
        <a:xfrm rot="5400000">
          <a:off x="-187784" y="3780659"/>
          <a:ext cx="1251896" cy="87632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Power to Poor Families</a:t>
          </a:r>
          <a:endParaRPr lang="en-IN" sz="1000" b="1" kern="1200" dirty="0"/>
        </a:p>
      </dsp:txBody>
      <dsp:txXfrm rot="-5400000">
        <a:off x="1" y="4031039"/>
        <a:ext cx="876327" cy="375569"/>
      </dsp:txXfrm>
    </dsp:sp>
    <dsp:sp modelId="{8431A4A1-08D6-4DAB-93B6-C3E8B5810C27}">
      <dsp:nvSpPr>
        <dsp:cNvPr id="0" name=""/>
        <dsp:cNvSpPr/>
      </dsp:nvSpPr>
      <dsp:spPr>
        <a:xfrm rot="5400000">
          <a:off x="4184197" y="285005"/>
          <a:ext cx="813732" cy="742947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solidFill>
                <a:schemeClr val="tx1"/>
              </a:solidFill>
            </a:rPr>
            <a:t> No limit on family size </a:t>
          </a:r>
          <a:r>
            <a:rPr lang="en-US" sz="1600" kern="1200" dirty="0" smtClean="0">
              <a:solidFill>
                <a:schemeClr val="tx1"/>
              </a:solidFill>
            </a:rPr>
            <a:t>for enrolment</a:t>
          </a:r>
          <a:endParaRPr lang="en-IN" sz="1600" b="0" kern="1200" dirty="0"/>
        </a:p>
        <a:p>
          <a:pPr marL="171450" lvl="1" indent="-171450" algn="l" defTabSz="711200">
            <a:lnSpc>
              <a:spcPct val="90000"/>
            </a:lnSpc>
            <a:spcBef>
              <a:spcPct val="0"/>
            </a:spcBef>
            <a:spcAft>
              <a:spcPct val="15000"/>
            </a:spcAft>
            <a:buChar char="••"/>
          </a:pPr>
          <a:r>
            <a:rPr lang="en-US" sz="1600" b="0" kern="1200" dirty="0" smtClean="0">
              <a:solidFill>
                <a:schemeClr val="tx1"/>
              </a:solidFill>
            </a:rPr>
            <a:t> Families have </a:t>
          </a:r>
          <a:r>
            <a:rPr lang="en-US" sz="1600" b="1" kern="1200" dirty="0" smtClean="0">
              <a:solidFill>
                <a:schemeClr val="tx1"/>
              </a:solidFill>
            </a:rPr>
            <a:t>power to choose</a:t>
          </a:r>
          <a:r>
            <a:rPr lang="en-US" sz="1600" kern="1200" dirty="0" smtClean="0">
              <a:solidFill>
                <a:schemeClr val="tx1"/>
              </a:solidFill>
            </a:rPr>
            <a:t> any empanelled private or public hospitals for treatment</a:t>
          </a:r>
          <a:endParaRPr lang="en-US" sz="1600" kern="1200" dirty="0">
            <a:solidFill>
              <a:schemeClr val="tx1"/>
            </a:solidFill>
          </a:endParaRPr>
        </a:p>
      </dsp:txBody>
      <dsp:txXfrm rot="-5400000">
        <a:off x="876328" y="3632598"/>
        <a:ext cx="7389749" cy="7342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AF085-BEA4-4310-B463-EBB4E66FB6C6}">
      <dsp:nvSpPr>
        <dsp:cNvPr id="0" name=""/>
        <dsp:cNvSpPr/>
      </dsp:nvSpPr>
      <dsp:spPr>
        <a:xfrm rot="5400000">
          <a:off x="-198078" y="201440"/>
          <a:ext cx="1320526" cy="92436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b="1" kern="1200" dirty="0" smtClean="0"/>
            <a:t>Preventive Care</a:t>
          </a:r>
          <a:endParaRPr lang="en-IN" sz="800" b="1" kern="1200" dirty="0"/>
        </a:p>
      </dsp:txBody>
      <dsp:txXfrm rot="-5400000">
        <a:off x="1" y="465545"/>
        <a:ext cx="924368" cy="396158"/>
      </dsp:txXfrm>
    </dsp:sp>
    <dsp:sp modelId="{863FFC7C-1A39-4EA8-AA23-5E05D3D472FB}">
      <dsp:nvSpPr>
        <dsp:cNvPr id="0" name=""/>
        <dsp:cNvSpPr/>
      </dsp:nvSpPr>
      <dsp:spPr>
        <a:xfrm rot="5400000">
          <a:off x="4185913" y="-3258183"/>
          <a:ext cx="858342" cy="7381431"/>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IN" sz="1600" b="1" kern="1200" dirty="0" smtClean="0">
              <a:solidFill>
                <a:schemeClr val="tx1"/>
              </a:solidFill>
            </a:rPr>
            <a:t>Screening</a:t>
          </a:r>
          <a:r>
            <a:rPr lang="en-IN" sz="1600" kern="1200" dirty="0" smtClean="0">
              <a:solidFill>
                <a:schemeClr val="tx1"/>
              </a:solidFill>
            </a:rPr>
            <a:t> for hypertension, diabetes and cancers</a:t>
          </a:r>
          <a:endParaRPr lang="en-IN" sz="1600" kern="1200" dirty="0"/>
        </a:p>
        <a:p>
          <a:pPr marL="171450" lvl="1" indent="-171450" algn="l" defTabSz="711200">
            <a:lnSpc>
              <a:spcPct val="90000"/>
            </a:lnSpc>
            <a:spcBef>
              <a:spcPct val="0"/>
            </a:spcBef>
            <a:spcAft>
              <a:spcPct val="15000"/>
            </a:spcAft>
            <a:buChar char="••"/>
          </a:pPr>
          <a:r>
            <a:rPr lang="en-IN" sz="1600" b="1" kern="1200" dirty="0" smtClean="0">
              <a:solidFill>
                <a:schemeClr val="tx1"/>
              </a:solidFill>
            </a:rPr>
            <a:t>Health and wellness check</a:t>
          </a:r>
          <a:r>
            <a:rPr lang="en-IN" sz="1600" kern="1200" dirty="0" smtClean="0">
              <a:solidFill>
                <a:schemeClr val="tx1"/>
              </a:solidFill>
            </a:rPr>
            <a:t> for beneficiaries above 35 years once in three years</a:t>
          </a:r>
          <a:endParaRPr lang="en-US" sz="1600" kern="1200" dirty="0">
            <a:solidFill>
              <a:schemeClr val="tx1"/>
            </a:solidFill>
          </a:endParaRPr>
        </a:p>
      </dsp:txBody>
      <dsp:txXfrm rot="-5400000">
        <a:off x="924369" y="45262"/>
        <a:ext cx="7339530" cy="774540"/>
      </dsp:txXfrm>
    </dsp:sp>
    <dsp:sp modelId="{A7F1DBE7-3F25-4771-9954-8BFD723EB7C8}">
      <dsp:nvSpPr>
        <dsp:cNvPr id="0" name=""/>
        <dsp:cNvSpPr/>
      </dsp:nvSpPr>
      <dsp:spPr>
        <a:xfrm rot="5400000">
          <a:off x="-198078" y="1376157"/>
          <a:ext cx="1320526" cy="92436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b="1" kern="1200" dirty="0" smtClean="0"/>
            <a:t> Robust IT Platform </a:t>
          </a:r>
          <a:endParaRPr lang="en-IN" sz="800" b="1" kern="1200" dirty="0"/>
        </a:p>
      </dsp:txBody>
      <dsp:txXfrm rot="-5400000">
        <a:off x="1" y="1640262"/>
        <a:ext cx="924368" cy="396158"/>
      </dsp:txXfrm>
    </dsp:sp>
    <dsp:sp modelId="{3836E5B6-F998-4AF3-A443-E3F56C0FE0F6}">
      <dsp:nvSpPr>
        <dsp:cNvPr id="0" name=""/>
        <dsp:cNvSpPr/>
      </dsp:nvSpPr>
      <dsp:spPr>
        <a:xfrm rot="5400000">
          <a:off x="4185913" y="-2083466"/>
          <a:ext cx="858342" cy="7381431"/>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 National Family Health Card </a:t>
          </a:r>
          <a:r>
            <a:rPr lang="en-US" sz="1600" kern="1200" dirty="0" smtClean="0"/>
            <a:t>will be issued</a:t>
          </a:r>
          <a:endParaRPr lang="en-IN" sz="1600" kern="1200" dirty="0"/>
        </a:p>
        <a:p>
          <a:pPr marL="171450" lvl="1" indent="-171450" algn="l" defTabSz="711200">
            <a:lnSpc>
              <a:spcPct val="90000"/>
            </a:lnSpc>
            <a:spcBef>
              <a:spcPct val="0"/>
            </a:spcBef>
            <a:spcAft>
              <a:spcPct val="15000"/>
            </a:spcAft>
            <a:buChar char="••"/>
          </a:pPr>
          <a:r>
            <a:rPr lang="en-US" sz="1600" kern="1200" dirty="0" smtClean="0"/>
            <a:t> Robust, </a:t>
          </a:r>
          <a:r>
            <a:rPr lang="en-US" sz="1600" kern="1200" dirty="0" smtClean="0"/>
            <a:t>flexible </a:t>
          </a:r>
          <a:r>
            <a:rPr lang="en-US" sz="1600" kern="1200" dirty="0" smtClean="0"/>
            <a:t>and Integrated  IT platform</a:t>
          </a:r>
          <a:endParaRPr lang="en-US" sz="1600" kern="1200" dirty="0"/>
        </a:p>
        <a:p>
          <a:pPr marL="171450" lvl="1" indent="-171450" algn="l" defTabSz="711200">
            <a:lnSpc>
              <a:spcPct val="90000"/>
            </a:lnSpc>
            <a:spcBef>
              <a:spcPct val="0"/>
            </a:spcBef>
            <a:spcAft>
              <a:spcPct val="15000"/>
            </a:spcAft>
            <a:buChar char="••"/>
          </a:pPr>
          <a:r>
            <a:rPr lang="en-US" sz="1600" kern="1200" dirty="0" smtClean="0"/>
            <a:t> Electronic Health Records integration will be explored</a:t>
          </a:r>
          <a:endParaRPr lang="en-US" sz="1600" kern="1200" dirty="0"/>
        </a:p>
      </dsp:txBody>
      <dsp:txXfrm rot="-5400000">
        <a:off x="924369" y="1219979"/>
        <a:ext cx="7339530" cy="774540"/>
      </dsp:txXfrm>
    </dsp:sp>
    <dsp:sp modelId="{E22C14D6-3DEE-4223-B05E-95CFAE2BC053}">
      <dsp:nvSpPr>
        <dsp:cNvPr id="0" name=""/>
        <dsp:cNvSpPr/>
      </dsp:nvSpPr>
      <dsp:spPr>
        <a:xfrm rot="5400000">
          <a:off x="-198078" y="2550874"/>
          <a:ext cx="1320526" cy="92436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b="1" kern="1200" dirty="0" smtClean="0"/>
            <a:t>Comprehensive Approach to Health care</a:t>
          </a:r>
          <a:endParaRPr lang="en-IN" sz="800" b="1" kern="1200" dirty="0"/>
        </a:p>
      </dsp:txBody>
      <dsp:txXfrm rot="-5400000">
        <a:off x="1" y="2814979"/>
        <a:ext cx="924368" cy="396158"/>
      </dsp:txXfrm>
    </dsp:sp>
    <dsp:sp modelId="{42A89F65-F9E4-4349-B012-34723761DBD0}">
      <dsp:nvSpPr>
        <dsp:cNvPr id="0" name=""/>
        <dsp:cNvSpPr/>
      </dsp:nvSpPr>
      <dsp:spPr>
        <a:xfrm rot="5400000">
          <a:off x="4185913" y="-908749"/>
          <a:ext cx="858342" cy="7381431"/>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rPr>
            <a:t>Development of Referral systems</a:t>
          </a:r>
          <a:endParaRPr lang="en-IN" sz="1600" kern="1200" dirty="0"/>
        </a:p>
        <a:p>
          <a:pPr marL="171450" lvl="1" indent="-171450" algn="l" defTabSz="711200">
            <a:lnSpc>
              <a:spcPct val="90000"/>
            </a:lnSpc>
            <a:spcBef>
              <a:spcPct val="0"/>
            </a:spcBef>
            <a:spcAft>
              <a:spcPct val="15000"/>
            </a:spcAft>
            <a:buChar char="••"/>
          </a:pPr>
          <a:r>
            <a:rPr lang="en-US" sz="1600" kern="1200" dirty="0" smtClean="0">
              <a:solidFill>
                <a:schemeClr val="tx1"/>
              </a:solidFill>
            </a:rPr>
            <a:t>Real time monitoring through IT systems to prevent over </a:t>
          </a:r>
          <a:r>
            <a:rPr lang="en-US" sz="1600" kern="1200" dirty="0" err="1" smtClean="0">
              <a:solidFill>
                <a:schemeClr val="tx1"/>
              </a:solidFill>
            </a:rPr>
            <a:t>hospitalisation</a:t>
          </a:r>
          <a:r>
            <a:rPr lang="en-US" sz="1600" kern="1200" dirty="0" smtClean="0">
              <a:solidFill>
                <a:schemeClr val="tx1"/>
              </a:solidFill>
            </a:rPr>
            <a:t>, frauds, abuses etc.</a:t>
          </a:r>
          <a:endParaRPr lang="en-US" sz="1600" kern="1200" dirty="0">
            <a:solidFill>
              <a:schemeClr val="tx1"/>
            </a:solidFill>
          </a:endParaRPr>
        </a:p>
        <a:p>
          <a:pPr marL="171450" lvl="1" indent="-171450" algn="l" defTabSz="711200">
            <a:lnSpc>
              <a:spcPct val="90000"/>
            </a:lnSpc>
            <a:spcBef>
              <a:spcPct val="0"/>
            </a:spcBef>
            <a:spcAft>
              <a:spcPct val="15000"/>
            </a:spcAft>
            <a:buChar char="••"/>
          </a:pPr>
          <a:r>
            <a:rPr lang="en-US" sz="1600" b="0" kern="1200" dirty="0" smtClean="0">
              <a:solidFill>
                <a:schemeClr val="tx1"/>
              </a:solidFill>
            </a:rPr>
            <a:t>Quality based grading of Public and private health facilities will be explored </a:t>
          </a:r>
          <a:endParaRPr lang="en-US" sz="1600" b="0" kern="1200" dirty="0">
            <a:solidFill>
              <a:schemeClr val="tx1"/>
            </a:solidFill>
          </a:endParaRPr>
        </a:p>
      </dsp:txBody>
      <dsp:txXfrm rot="-5400000">
        <a:off x="924369" y="2394696"/>
        <a:ext cx="7339530" cy="774540"/>
      </dsp:txXfrm>
    </dsp:sp>
    <dsp:sp modelId="{AC1D07CC-FB4D-4B5F-8E8A-B006BA7C3FA1}">
      <dsp:nvSpPr>
        <dsp:cNvPr id="0" name=""/>
        <dsp:cNvSpPr/>
      </dsp:nvSpPr>
      <dsp:spPr>
        <a:xfrm rot="5400000">
          <a:off x="-198078" y="3725591"/>
          <a:ext cx="1320526" cy="92436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b="1" kern="1200" dirty="0" smtClean="0"/>
            <a:t>Strong Grievance </a:t>
          </a:r>
          <a:r>
            <a:rPr lang="en-US" sz="800" b="1" kern="1200" dirty="0" err="1" smtClean="0"/>
            <a:t>Addressal</a:t>
          </a:r>
          <a:r>
            <a:rPr lang="en-US" sz="800" b="1" kern="1200" dirty="0" smtClean="0"/>
            <a:t> Mechanism </a:t>
          </a:r>
          <a:endParaRPr lang="en-IN" sz="800" b="1" kern="1200" dirty="0"/>
        </a:p>
      </dsp:txBody>
      <dsp:txXfrm rot="-5400000">
        <a:off x="1" y="3989696"/>
        <a:ext cx="924368" cy="396158"/>
      </dsp:txXfrm>
    </dsp:sp>
    <dsp:sp modelId="{CA16E9EF-D562-44F8-970E-9473FFFEF19D}">
      <dsp:nvSpPr>
        <dsp:cNvPr id="0" name=""/>
        <dsp:cNvSpPr/>
      </dsp:nvSpPr>
      <dsp:spPr>
        <a:xfrm rot="5400000">
          <a:off x="4185913" y="265967"/>
          <a:ext cx="858342" cy="7381431"/>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IN" sz="1600" kern="1200" dirty="0" smtClean="0"/>
            <a:t>Well-defined Grievance </a:t>
          </a:r>
          <a:r>
            <a:rPr lang="en-IN" sz="1600" kern="1200" dirty="0" err="1" smtClean="0"/>
            <a:t>Redressal</a:t>
          </a:r>
          <a:r>
            <a:rPr lang="en-IN" sz="1600" kern="1200" dirty="0" smtClean="0"/>
            <a:t> Mechanism</a:t>
          </a:r>
          <a:endParaRPr lang="en-IN" sz="1600" kern="1200" dirty="0"/>
        </a:p>
        <a:p>
          <a:pPr marL="171450" lvl="1" indent="-171450" algn="l" defTabSz="711200">
            <a:lnSpc>
              <a:spcPct val="90000"/>
            </a:lnSpc>
            <a:spcBef>
              <a:spcPct val="0"/>
            </a:spcBef>
            <a:spcAft>
              <a:spcPct val="15000"/>
            </a:spcAft>
            <a:buChar char="••"/>
          </a:pPr>
          <a:r>
            <a:rPr lang="en-IN" sz="1600" kern="1200" dirty="0" smtClean="0"/>
            <a:t>Call centre will be set up which will have a system of feedback </a:t>
          </a:r>
          <a:endParaRPr lang="en-US" sz="1600" kern="1200" dirty="0"/>
        </a:p>
      </dsp:txBody>
      <dsp:txXfrm rot="-5400000">
        <a:off x="924369" y="3569413"/>
        <a:ext cx="7339530" cy="7745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0B6A6-FECD-468F-98B5-C2F4B67A0D21}">
      <dsp:nvSpPr>
        <dsp:cNvPr id="0" name=""/>
        <dsp:cNvSpPr/>
      </dsp:nvSpPr>
      <dsp:spPr>
        <a:xfrm rot="5400000">
          <a:off x="-198272" y="199266"/>
          <a:ext cx="1321816" cy="925271"/>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Implementation Model</a:t>
          </a:r>
          <a:endParaRPr lang="en-IN" sz="900" b="1" kern="1200" dirty="0"/>
        </a:p>
      </dsp:txBody>
      <dsp:txXfrm rot="-5400000">
        <a:off x="1" y="463630"/>
        <a:ext cx="925271" cy="396545"/>
      </dsp:txXfrm>
    </dsp:sp>
    <dsp:sp modelId="{A579DEC0-F4E6-4B4B-BC45-4CDEE24EAD54}">
      <dsp:nvSpPr>
        <dsp:cNvPr id="0" name=""/>
        <dsp:cNvSpPr/>
      </dsp:nvSpPr>
      <dsp:spPr>
        <a:xfrm rot="5400000">
          <a:off x="4185945" y="-3259679"/>
          <a:ext cx="859181" cy="738052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b="1" kern="1200" dirty="0" smtClean="0"/>
            <a:t> </a:t>
          </a:r>
          <a:r>
            <a:rPr lang="en-US" sz="1500" b="0" kern="1200" dirty="0" smtClean="0"/>
            <a:t>National Health Authority to be set up at National Level</a:t>
          </a:r>
          <a:endParaRPr lang="en-IN" sz="1500" b="1" kern="1200" dirty="0"/>
        </a:p>
        <a:p>
          <a:pPr marL="114300" lvl="1" indent="-114300" algn="l" defTabSz="666750">
            <a:lnSpc>
              <a:spcPct val="90000"/>
            </a:lnSpc>
            <a:spcBef>
              <a:spcPct val="0"/>
            </a:spcBef>
            <a:spcAft>
              <a:spcPct val="15000"/>
            </a:spcAft>
            <a:buChar char="••"/>
          </a:pPr>
          <a:r>
            <a:rPr lang="en-US" sz="1500" b="0" kern="1200" dirty="0" smtClean="0"/>
            <a:t> States/ UTs to set up / identify State Health Authority</a:t>
          </a:r>
          <a:endParaRPr lang="en-IN" sz="1500" b="1" kern="1200" dirty="0"/>
        </a:p>
        <a:p>
          <a:pPr marL="114300" lvl="1" indent="-114300" algn="l" defTabSz="666750">
            <a:lnSpc>
              <a:spcPct val="90000"/>
            </a:lnSpc>
            <a:spcBef>
              <a:spcPct val="0"/>
            </a:spcBef>
            <a:spcAft>
              <a:spcPct val="15000"/>
            </a:spcAft>
            <a:buChar char="••"/>
          </a:pPr>
          <a:r>
            <a:rPr lang="en-US" sz="1500" b="0" kern="1200" dirty="0" smtClean="0"/>
            <a:t> Scheme to be implemented through Insurance  Company / Trust or Integrated Model </a:t>
          </a:r>
          <a:endParaRPr lang="en-IN" sz="1500" b="1" kern="1200" dirty="0"/>
        </a:p>
      </dsp:txBody>
      <dsp:txXfrm rot="-5400000">
        <a:off x="925272" y="42936"/>
        <a:ext cx="7338586" cy="775297"/>
      </dsp:txXfrm>
    </dsp:sp>
    <dsp:sp modelId="{F6498172-09FB-4A79-8FAE-1535BA84BE60}">
      <dsp:nvSpPr>
        <dsp:cNvPr id="0" name=""/>
        <dsp:cNvSpPr/>
      </dsp:nvSpPr>
      <dsp:spPr>
        <a:xfrm rot="5400000">
          <a:off x="-198272" y="1375131"/>
          <a:ext cx="1321816" cy="925271"/>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Strengthening of Public Health Facilities </a:t>
          </a:r>
          <a:endParaRPr lang="en-IN" sz="900" b="1" kern="1200" dirty="0"/>
        </a:p>
      </dsp:txBody>
      <dsp:txXfrm rot="-5400000">
        <a:off x="1" y="1639495"/>
        <a:ext cx="925271" cy="396545"/>
      </dsp:txXfrm>
    </dsp:sp>
    <dsp:sp modelId="{2118FAB3-C542-4C0D-9182-AFD914F184A0}">
      <dsp:nvSpPr>
        <dsp:cNvPr id="0" name=""/>
        <dsp:cNvSpPr/>
      </dsp:nvSpPr>
      <dsp:spPr>
        <a:xfrm rot="5400000">
          <a:off x="4185945" y="-2083814"/>
          <a:ext cx="859181" cy="738052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b="1" kern="1200" dirty="0" smtClean="0">
              <a:solidFill>
                <a:schemeClr val="tx1"/>
              </a:solidFill>
            </a:rPr>
            <a:t> </a:t>
          </a:r>
          <a:r>
            <a:rPr lang="en-US" sz="1500" b="0" kern="1200" dirty="0" smtClean="0">
              <a:solidFill>
                <a:schemeClr val="tx1"/>
              </a:solidFill>
            </a:rPr>
            <a:t>Public health care facilities to retain claim amount</a:t>
          </a:r>
          <a:endParaRPr lang="en-IN" sz="1500" b="0" kern="1200" dirty="0"/>
        </a:p>
        <a:p>
          <a:pPr marL="114300" lvl="1" indent="-114300" algn="l" defTabSz="666750">
            <a:lnSpc>
              <a:spcPct val="90000"/>
            </a:lnSpc>
            <a:spcBef>
              <a:spcPct val="0"/>
            </a:spcBef>
            <a:spcAft>
              <a:spcPct val="15000"/>
            </a:spcAft>
            <a:buChar char="••"/>
          </a:pPr>
          <a:r>
            <a:rPr lang="en-US" sz="1500" b="1" kern="1200" dirty="0" smtClean="0">
              <a:solidFill>
                <a:schemeClr val="tx1"/>
              </a:solidFill>
            </a:rPr>
            <a:t> </a:t>
          </a:r>
          <a:r>
            <a:rPr lang="en-US" sz="1500" b="0" kern="1200" dirty="0" smtClean="0">
              <a:solidFill>
                <a:schemeClr val="tx1"/>
              </a:solidFill>
            </a:rPr>
            <a:t>Use of claim amount to improve infrastructure and as incentives to performers</a:t>
          </a:r>
          <a:endParaRPr lang="en-IN" sz="1500" b="0" kern="1200" dirty="0"/>
        </a:p>
      </dsp:txBody>
      <dsp:txXfrm rot="-5400000">
        <a:off x="925272" y="1218801"/>
        <a:ext cx="7338586" cy="775297"/>
      </dsp:txXfrm>
    </dsp:sp>
    <dsp:sp modelId="{19802CF1-8F45-4910-8DE6-3C084EB36E38}">
      <dsp:nvSpPr>
        <dsp:cNvPr id="0" name=""/>
        <dsp:cNvSpPr/>
      </dsp:nvSpPr>
      <dsp:spPr>
        <a:xfrm rot="5400000">
          <a:off x="-198272" y="2550996"/>
          <a:ext cx="1321816" cy="925271"/>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Awareness Generation</a:t>
          </a:r>
          <a:endParaRPr lang="en-IN" sz="900" b="1" kern="1200" dirty="0"/>
        </a:p>
      </dsp:txBody>
      <dsp:txXfrm rot="-5400000">
        <a:off x="1" y="2815360"/>
        <a:ext cx="925271" cy="396545"/>
      </dsp:txXfrm>
    </dsp:sp>
    <dsp:sp modelId="{B2C01D35-2231-4182-8C10-1954BC1D290D}">
      <dsp:nvSpPr>
        <dsp:cNvPr id="0" name=""/>
        <dsp:cNvSpPr/>
      </dsp:nvSpPr>
      <dsp:spPr>
        <a:xfrm rot="5400000">
          <a:off x="4185945" y="-907949"/>
          <a:ext cx="859181" cy="738052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b="0" kern="1200" dirty="0" smtClean="0"/>
            <a:t>Specific Awareness campaigns for the scheme</a:t>
          </a:r>
          <a:endParaRPr lang="en-IN" sz="1500" b="0" kern="1200" dirty="0"/>
        </a:p>
        <a:p>
          <a:pPr marL="114300" lvl="1" indent="-114300" algn="l" defTabSz="666750">
            <a:lnSpc>
              <a:spcPct val="90000"/>
            </a:lnSpc>
            <a:spcBef>
              <a:spcPct val="0"/>
            </a:spcBef>
            <a:spcAft>
              <a:spcPct val="15000"/>
            </a:spcAft>
            <a:buChar char="••"/>
          </a:pPr>
          <a:r>
            <a:rPr lang="en-IN" sz="1500" b="0" kern="1200" dirty="0" smtClean="0">
              <a:solidFill>
                <a:schemeClr val="tx1"/>
              </a:solidFill>
            </a:rPr>
            <a:t>Existing community outreach programmes of </a:t>
          </a:r>
          <a:r>
            <a:rPr lang="en-IN" sz="1500" b="0" kern="1200" dirty="0" err="1" smtClean="0">
              <a:solidFill>
                <a:schemeClr val="tx1"/>
              </a:solidFill>
            </a:rPr>
            <a:t>MoHFW</a:t>
          </a:r>
          <a:r>
            <a:rPr lang="en-IN" sz="1500" b="0" kern="1200" dirty="0" smtClean="0">
              <a:solidFill>
                <a:schemeClr val="tx1"/>
              </a:solidFill>
            </a:rPr>
            <a:t>/ State health departments will be used  </a:t>
          </a:r>
          <a:endParaRPr lang="en-IN" sz="1500" b="0" kern="1200" dirty="0"/>
        </a:p>
      </dsp:txBody>
      <dsp:txXfrm rot="-5400000">
        <a:off x="925272" y="2394666"/>
        <a:ext cx="7338586" cy="775297"/>
      </dsp:txXfrm>
    </dsp:sp>
    <dsp:sp modelId="{F2C3281B-26EA-47AC-AED8-796C7B0ADD5F}">
      <dsp:nvSpPr>
        <dsp:cNvPr id="0" name=""/>
        <dsp:cNvSpPr/>
      </dsp:nvSpPr>
      <dsp:spPr>
        <a:xfrm rot="5400000">
          <a:off x="-198272" y="3726861"/>
          <a:ext cx="1321816" cy="925271"/>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Platform for Non Poor</a:t>
          </a:r>
          <a:endParaRPr lang="en-IN" sz="900" b="1" kern="1200" dirty="0"/>
        </a:p>
      </dsp:txBody>
      <dsp:txXfrm rot="-5400000">
        <a:off x="1" y="3991225"/>
        <a:ext cx="925271" cy="396545"/>
      </dsp:txXfrm>
    </dsp:sp>
    <dsp:sp modelId="{E5240BE4-7213-478A-A3C2-2D4760ED05E5}">
      <dsp:nvSpPr>
        <dsp:cNvPr id="0" name=""/>
        <dsp:cNvSpPr/>
      </dsp:nvSpPr>
      <dsp:spPr>
        <a:xfrm rot="5400000">
          <a:off x="4185945" y="267915"/>
          <a:ext cx="859181" cy="738052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b="1" kern="1200" smtClean="0">
              <a:solidFill>
                <a:schemeClr val="tx1"/>
              </a:solidFill>
            </a:rPr>
            <a:t>Once stable, the platform will be opened for non-poor families</a:t>
          </a:r>
          <a:endParaRPr lang="en-IN" sz="1500" b="1" kern="1200" dirty="0"/>
        </a:p>
        <a:p>
          <a:pPr marL="114300" lvl="1" indent="-114300" algn="l" defTabSz="666750">
            <a:lnSpc>
              <a:spcPct val="90000"/>
            </a:lnSpc>
            <a:spcBef>
              <a:spcPct val="0"/>
            </a:spcBef>
            <a:spcAft>
              <a:spcPct val="15000"/>
            </a:spcAft>
            <a:buChar char="••"/>
          </a:pPr>
          <a:r>
            <a:rPr lang="en-US" sz="1500" kern="1200" smtClean="0">
              <a:solidFill>
                <a:schemeClr val="tx1"/>
              </a:solidFill>
            </a:rPr>
            <a:t>They will be allowed to pay full premium and join scheme in groups</a:t>
          </a:r>
          <a:endParaRPr lang="en-US" sz="1500" kern="1200" dirty="0">
            <a:solidFill>
              <a:schemeClr val="tx1"/>
            </a:solidFill>
          </a:endParaRPr>
        </a:p>
      </dsp:txBody>
      <dsp:txXfrm rot="-5400000">
        <a:off x="925272" y="3570530"/>
        <a:ext cx="7338586" cy="7752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6F52B-753F-455E-8D48-F4DA74CC8C13}">
      <dsp:nvSpPr>
        <dsp:cNvPr id="0" name=""/>
        <dsp:cNvSpPr/>
      </dsp:nvSpPr>
      <dsp:spPr>
        <a:xfrm>
          <a:off x="0" y="16767"/>
          <a:ext cx="8382000" cy="514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Challenges in Convergence</a:t>
          </a:r>
          <a:endParaRPr lang="en-IN" sz="2200" kern="1200" dirty="0"/>
        </a:p>
      </dsp:txBody>
      <dsp:txXfrm>
        <a:off x="25130" y="41897"/>
        <a:ext cx="8331740" cy="464540"/>
      </dsp:txXfrm>
    </dsp:sp>
    <dsp:sp modelId="{27325410-C440-447E-ADF4-83ECCCE69408}">
      <dsp:nvSpPr>
        <dsp:cNvPr id="0" name=""/>
        <dsp:cNvSpPr/>
      </dsp:nvSpPr>
      <dsp:spPr>
        <a:xfrm>
          <a:off x="0" y="531567"/>
          <a:ext cx="8382000" cy="10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IN" sz="1700" kern="1200" dirty="0" smtClean="0"/>
            <a:t>11 States are implementing their own schemes with higher packages in addition to RSBY</a:t>
          </a:r>
          <a:endParaRPr lang="en-IN" sz="1700" kern="1200" dirty="0"/>
        </a:p>
        <a:p>
          <a:pPr marL="171450" lvl="1" indent="-171450" algn="l" defTabSz="755650">
            <a:lnSpc>
              <a:spcPct val="90000"/>
            </a:lnSpc>
            <a:spcBef>
              <a:spcPct val="0"/>
            </a:spcBef>
            <a:spcAft>
              <a:spcPct val="20000"/>
            </a:spcAft>
            <a:buChar char="••"/>
          </a:pPr>
          <a:r>
            <a:rPr lang="en-IN" sz="1700" kern="1200" dirty="0" smtClean="0"/>
            <a:t>10 states who are implementing their own scheme (3 more States have announced schemes)</a:t>
          </a:r>
          <a:endParaRPr lang="en-IN" sz="1700" kern="1200" dirty="0"/>
        </a:p>
        <a:p>
          <a:pPr marL="171450" lvl="1" indent="-171450" algn="l" defTabSz="755650">
            <a:lnSpc>
              <a:spcPct val="90000"/>
            </a:lnSpc>
            <a:spcBef>
              <a:spcPct val="0"/>
            </a:spcBef>
            <a:spcAft>
              <a:spcPct val="20000"/>
            </a:spcAft>
            <a:buChar char="••"/>
          </a:pPr>
          <a:r>
            <a:rPr lang="en-IN" sz="1700" kern="1200" dirty="0" smtClean="0"/>
            <a:t>Convergence of all these State schemes on NHPS IT Platform</a:t>
          </a:r>
          <a:endParaRPr lang="en-IN" sz="1700" kern="1200" dirty="0"/>
        </a:p>
      </dsp:txBody>
      <dsp:txXfrm>
        <a:off x="0" y="531567"/>
        <a:ext cx="8382000" cy="1070190"/>
      </dsp:txXfrm>
    </dsp:sp>
    <dsp:sp modelId="{D3D8E1E8-D06B-4FDA-99C0-991B6C271DAC}">
      <dsp:nvSpPr>
        <dsp:cNvPr id="0" name=""/>
        <dsp:cNvSpPr/>
      </dsp:nvSpPr>
      <dsp:spPr>
        <a:xfrm>
          <a:off x="0" y="1601757"/>
          <a:ext cx="8382000" cy="514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Developing a Robust, flexible and interoperable IT Platform </a:t>
          </a:r>
        </a:p>
      </dsp:txBody>
      <dsp:txXfrm>
        <a:off x="25130" y="1626887"/>
        <a:ext cx="8331740" cy="464540"/>
      </dsp:txXfrm>
    </dsp:sp>
    <dsp:sp modelId="{A8D37420-7008-40A7-AB67-83CBE6B146B5}">
      <dsp:nvSpPr>
        <dsp:cNvPr id="0" name=""/>
        <dsp:cNvSpPr/>
      </dsp:nvSpPr>
      <dsp:spPr>
        <a:xfrm>
          <a:off x="0" y="2116557"/>
          <a:ext cx="8382000" cy="842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IN" sz="1700" kern="1200" dirty="0" smtClean="0"/>
            <a:t>IT system based on </a:t>
          </a:r>
          <a:r>
            <a:rPr lang="en-IN" sz="1700" kern="1200" dirty="0" err="1" smtClean="0"/>
            <a:t>Aadhaar</a:t>
          </a:r>
          <a:r>
            <a:rPr lang="en-IN" sz="1700" kern="1200" dirty="0" smtClean="0"/>
            <a:t> as far as possible</a:t>
          </a:r>
          <a:endParaRPr lang="en-IN" sz="1700" kern="1200" dirty="0"/>
        </a:p>
        <a:p>
          <a:pPr marL="171450" lvl="1" indent="-171450" algn="l" defTabSz="755650">
            <a:lnSpc>
              <a:spcPct val="90000"/>
            </a:lnSpc>
            <a:spcBef>
              <a:spcPct val="0"/>
            </a:spcBef>
            <a:spcAft>
              <a:spcPct val="20000"/>
            </a:spcAft>
            <a:buChar char="••"/>
          </a:pPr>
          <a:r>
            <a:rPr lang="en-IN" sz="1700" kern="1200" dirty="0" smtClean="0"/>
            <a:t> Alternate mechanisms to provide services to such persons who do not have </a:t>
          </a:r>
          <a:r>
            <a:rPr lang="en-IN" sz="1700" kern="1200" dirty="0" err="1" smtClean="0"/>
            <a:t>Aadhaar</a:t>
          </a:r>
          <a:endParaRPr lang="en-IN" sz="1700" kern="1200" dirty="0"/>
        </a:p>
        <a:p>
          <a:pPr marL="171450" lvl="1" indent="-171450" algn="l" defTabSz="755650">
            <a:lnSpc>
              <a:spcPct val="90000"/>
            </a:lnSpc>
            <a:spcBef>
              <a:spcPct val="0"/>
            </a:spcBef>
            <a:spcAft>
              <a:spcPct val="20000"/>
            </a:spcAft>
            <a:buChar char="••"/>
          </a:pPr>
          <a:r>
            <a:rPr lang="en-IN" sz="1700" kern="1200" dirty="0" smtClean="0"/>
            <a:t>A system that is able to handle  intermittent connectivity issues </a:t>
          </a:r>
          <a:endParaRPr lang="en-IN" sz="1700" kern="1200" dirty="0"/>
        </a:p>
      </dsp:txBody>
      <dsp:txXfrm>
        <a:off x="0" y="2116557"/>
        <a:ext cx="8382000" cy="842490"/>
      </dsp:txXfrm>
    </dsp:sp>
    <dsp:sp modelId="{100ADB75-D53D-4385-A6D0-2D7D24D9AFCC}">
      <dsp:nvSpPr>
        <dsp:cNvPr id="0" name=""/>
        <dsp:cNvSpPr/>
      </dsp:nvSpPr>
      <dsp:spPr>
        <a:xfrm>
          <a:off x="0" y="2959047"/>
          <a:ext cx="8382000" cy="514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smtClean="0"/>
            <a:t> Beneficiary Identification </a:t>
          </a:r>
          <a:endParaRPr lang="en-IN" sz="2200" kern="1200" dirty="0"/>
        </a:p>
      </dsp:txBody>
      <dsp:txXfrm>
        <a:off x="25130" y="2984177"/>
        <a:ext cx="8331740" cy="464540"/>
      </dsp:txXfrm>
    </dsp:sp>
    <dsp:sp modelId="{6E868372-C6F7-4015-9EDE-F108C58ED79C}">
      <dsp:nvSpPr>
        <dsp:cNvPr id="0" name=""/>
        <dsp:cNvSpPr/>
      </dsp:nvSpPr>
      <dsp:spPr>
        <a:xfrm>
          <a:off x="0" y="3473847"/>
          <a:ext cx="8382000" cy="55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smtClean="0"/>
            <a:t> Using SECC Data and filling out incomplete details </a:t>
          </a:r>
          <a:endParaRPr lang="en-IN" sz="1700" kern="1200" dirty="0"/>
        </a:p>
        <a:p>
          <a:pPr marL="171450" lvl="1" indent="-171450" algn="l" defTabSz="755650">
            <a:lnSpc>
              <a:spcPct val="90000"/>
            </a:lnSpc>
            <a:spcBef>
              <a:spcPct val="0"/>
            </a:spcBef>
            <a:spcAft>
              <a:spcPct val="20000"/>
            </a:spcAft>
            <a:buChar char="••"/>
          </a:pPr>
          <a:r>
            <a:rPr lang="en-US" sz="1700" kern="1200" dirty="0" smtClean="0"/>
            <a:t>Techniques to be employed for field verification </a:t>
          </a:r>
          <a:endParaRPr lang="en-IN" sz="1700" kern="1200" dirty="0"/>
        </a:p>
      </dsp:txBody>
      <dsp:txXfrm>
        <a:off x="0" y="3473847"/>
        <a:ext cx="8382000" cy="557865"/>
      </dsp:txXfrm>
    </dsp:sp>
    <dsp:sp modelId="{4C499A4C-76FE-45C0-8C7B-9A855E9C2941}">
      <dsp:nvSpPr>
        <dsp:cNvPr id="0" name=""/>
        <dsp:cNvSpPr/>
      </dsp:nvSpPr>
      <dsp:spPr>
        <a:xfrm>
          <a:off x="0" y="4031712"/>
          <a:ext cx="8382000" cy="514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 Setting up of State Health Authority </a:t>
          </a:r>
          <a:endParaRPr lang="en-IN" sz="2200" kern="1200" dirty="0"/>
        </a:p>
      </dsp:txBody>
      <dsp:txXfrm>
        <a:off x="25130" y="4056842"/>
        <a:ext cx="8331740" cy="464540"/>
      </dsp:txXfrm>
    </dsp:sp>
    <dsp:sp modelId="{CED19DC3-F08E-486C-9B09-6D75EDDFB9FF}">
      <dsp:nvSpPr>
        <dsp:cNvPr id="0" name=""/>
        <dsp:cNvSpPr/>
      </dsp:nvSpPr>
      <dsp:spPr>
        <a:xfrm>
          <a:off x="0" y="4546512"/>
          <a:ext cx="83820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smtClean="0"/>
            <a:t>Tackling issues of infrastructure, human resources, budget  </a:t>
          </a:r>
          <a:endParaRPr lang="en-IN" sz="1700" kern="1200" dirty="0"/>
        </a:p>
      </dsp:txBody>
      <dsp:txXfrm>
        <a:off x="0" y="4546512"/>
        <a:ext cx="8382000" cy="3643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6ED12-043F-4840-BEE7-200CE8B13B9D}">
      <dsp:nvSpPr>
        <dsp:cNvPr id="0" name=""/>
        <dsp:cNvSpPr/>
      </dsp:nvSpPr>
      <dsp:spPr>
        <a:xfrm>
          <a:off x="0" y="274980"/>
          <a:ext cx="8229600" cy="1058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 Receive SECC data from </a:t>
          </a:r>
          <a:r>
            <a:rPr lang="en-IN" sz="1200" b="0" i="0" u="none" kern="1200" dirty="0" err="1" smtClean="0"/>
            <a:t>MoHFW</a:t>
          </a:r>
          <a:r>
            <a:rPr lang="en-IN" sz="1200" b="0" i="0" u="none" kern="1200" dirty="0" smtClean="0"/>
            <a:t>/</a:t>
          </a:r>
          <a:r>
            <a:rPr lang="en-IN" sz="1200" b="0" i="0" u="none" kern="1200" baseline="0" dirty="0" smtClean="0"/>
            <a:t> NIC</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solidFill>
                <a:schemeClr val="accent2"/>
              </a:solidFill>
            </a:rPr>
            <a:t> Identification and flagging </a:t>
          </a:r>
          <a:r>
            <a:rPr lang="en-IN" sz="1200" b="0" i="0" u="none" kern="1200" dirty="0" smtClean="0"/>
            <a:t>of beneficiary</a:t>
          </a:r>
          <a:r>
            <a:rPr lang="en-IN" sz="1200" b="0" i="0" u="none" kern="1200" baseline="0" dirty="0" smtClean="0"/>
            <a:t> families of </a:t>
          </a:r>
          <a:r>
            <a:rPr lang="en-IN" sz="1200" b="0" i="0" u="none" kern="1200" baseline="0" dirty="0" smtClean="0">
              <a:solidFill>
                <a:schemeClr val="accent2"/>
              </a:solidFill>
            </a:rPr>
            <a:t>State Scheme </a:t>
          </a:r>
          <a:r>
            <a:rPr lang="en-IN" sz="1200" b="0" i="0" u="none" kern="1200" baseline="0" dirty="0" smtClean="0"/>
            <a:t>in SECC data for convergence with NHPS</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 Decide the mechanism to carry out field based verification and NHPS card issuance activity</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solidFill>
                <a:schemeClr val="accent2"/>
              </a:solidFill>
            </a:rPr>
            <a:t> Field Verification, collection </a:t>
          </a:r>
          <a:r>
            <a:rPr lang="en-IN" sz="1200" b="0" i="0" u="none" kern="1200" dirty="0" smtClean="0"/>
            <a:t>of missing details, printing and distribution of NHPS cards</a:t>
          </a:r>
          <a:endParaRPr lang="en-IN" sz="1200" b="0" i="0" u="none" kern="1200" dirty="0"/>
        </a:p>
      </dsp:txBody>
      <dsp:txXfrm>
        <a:off x="0" y="274980"/>
        <a:ext cx="8229600" cy="1058400"/>
      </dsp:txXfrm>
    </dsp:sp>
    <dsp:sp modelId="{F91E6AFC-5970-4902-B07C-F37EFCF401DD}">
      <dsp:nvSpPr>
        <dsp:cNvPr id="0" name=""/>
        <dsp:cNvSpPr/>
      </dsp:nvSpPr>
      <dsp:spPr>
        <a:xfrm>
          <a:off x="411480" y="97860"/>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SECC Data Verification</a:t>
          </a:r>
          <a:endParaRPr lang="en-IN" sz="1200" kern="1200" dirty="0"/>
        </a:p>
      </dsp:txBody>
      <dsp:txXfrm>
        <a:off x="428773" y="115153"/>
        <a:ext cx="5726134" cy="319654"/>
      </dsp:txXfrm>
    </dsp:sp>
    <dsp:sp modelId="{6D1E914A-4BA4-410E-AD6A-0014182AF9DC}">
      <dsp:nvSpPr>
        <dsp:cNvPr id="0" name=""/>
        <dsp:cNvSpPr/>
      </dsp:nvSpPr>
      <dsp:spPr>
        <a:xfrm>
          <a:off x="0" y="1575299"/>
          <a:ext cx="8229600" cy="869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 Commitment for State share of the premium and for incurring the administrative costs</a:t>
          </a:r>
          <a:endParaRPr lang="en-US" sz="1200" b="0" kern="1200" dirty="0" smtClean="0"/>
        </a:p>
        <a:p>
          <a:pPr marL="114300" lvl="1" indent="-114300" algn="l" defTabSz="533400" rtl="0">
            <a:lnSpc>
              <a:spcPct val="90000"/>
            </a:lnSpc>
            <a:spcBef>
              <a:spcPct val="0"/>
            </a:spcBef>
            <a:spcAft>
              <a:spcPct val="15000"/>
            </a:spcAft>
            <a:buChar char="••"/>
          </a:pPr>
          <a:r>
            <a:rPr lang="en-IN" sz="1200" b="0" i="0" u="none" kern="1200" dirty="0" smtClean="0"/>
            <a:t> Decision on mode of scheme implementation in the state – Trust / Society / Insurance Company </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 Decision to </a:t>
          </a:r>
          <a:r>
            <a:rPr lang="en-IN" sz="1200" b="0" i="0" u="none" kern="1200" dirty="0" smtClean="0">
              <a:solidFill>
                <a:schemeClr val="accent2"/>
              </a:solidFill>
            </a:rPr>
            <a:t>convergence</a:t>
          </a:r>
          <a:r>
            <a:rPr lang="en-IN" sz="1200" b="0" i="0" u="none" kern="1200" dirty="0" smtClean="0"/>
            <a:t> of State</a:t>
          </a:r>
          <a:r>
            <a:rPr lang="en-IN" sz="1200" b="0" i="0" u="none" kern="1200" baseline="0" dirty="0" smtClean="0"/>
            <a:t> level schemes with NHPS on the NHPS IT platform</a:t>
          </a:r>
          <a:endParaRPr lang="en-IN" sz="1200" b="0" i="0" u="none" kern="1200" dirty="0"/>
        </a:p>
      </dsp:txBody>
      <dsp:txXfrm>
        <a:off x="0" y="1575299"/>
        <a:ext cx="8229600" cy="869400"/>
      </dsp:txXfrm>
    </dsp:sp>
    <dsp:sp modelId="{75AC8C12-7898-477C-9235-34661BF17C9A}">
      <dsp:nvSpPr>
        <dsp:cNvPr id="0" name=""/>
        <dsp:cNvSpPr/>
      </dsp:nvSpPr>
      <dsp:spPr>
        <a:xfrm>
          <a:off x="411480" y="1398180"/>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Policy Level Decision</a:t>
          </a:r>
        </a:p>
      </dsp:txBody>
      <dsp:txXfrm>
        <a:off x="428773" y="1415473"/>
        <a:ext cx="5726134" cy="319654"/>
      </dsp:txXfrm>
    </dsp:sp>
    <dsp:sp modelId="{D4A9C1DC-8C81-49D7-8A43-5FB660D8C219}">
      <dsp:nvSpPr>
        <dsp:cNvPr id="0" name=""/>
        <dsp:cNvSpPr/>
      </dsp:nvSpPr>
      <dsp:spPr>
        <a:xfrm>
          <a:off x="0" y="2686620"/>
          <a:ext cx="8229600" cy="1398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 Appointment of Nodal Officer at State level</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t> Setting up of </a:t>
          </a:r>
          <a:r>
            <a:rPr lang="en-IN" sz="1200" b="0" i="0" u="none" kern="1200" dirty="0" smtClean="0">
              <a:solidFill>
                <a:schemeClr val="accent2"/>
              </a:solidFill>
            </a:rPr>
            <a:t>State Health Authority </a:t>
          </a:r>
          <a:r>
            <a:rPr lang="en-IN" sz="1200" b="0" i="0" u="none" kern="1200" dirty="0" smtClean="0"/>
            <a:t>(SHA) or designate this function under any existing agency/ trust/ society designated for this purpose</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 Hiring of required personnel, in case state decides to implement the scheme in Trust mode</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 Formation of a committee for technical and financial bid evaluation of tender</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 Appointment of  a Nodal Officer for NHPS in each District</a:t>
          </a:r>
          <a:endParaRPr lang="en-IN" sz="1200" b="0" i="0" u="none" kern="1200" dirty="0"/>
        </a:p>
      </dsp:txBody>
      <dsp:txXfrm>
        <a:off x="0" y="2686620"/>
        <a:ext cx="8229600" cy="1398600"/>
      </dsp:txXfrm>
    </dsp:sp>
    <dsp:sp modelId="{795CC40F-897E-408D-B7AE-EC814CA20D85}">
      <dsp:nvSpPr>
        <dsp:cNvPr id="0" name=""/>
        <dsp:cNvSpPr/>
      </dsp:nvSpPr>
      <dsp:spPr>
        <a:xfrm>
          <a:off x="411480" y="2509500"/>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State Health Authority </a:t>
          </a:r>
          <a:endParaRPr lang="en-IN" sz="1200" kern="1200" dirty="0"/>
        </a:p>
      </dsp:txBody>
      <dsp:txXfrm>
        <a:off x="428773" y="2526793"/>
        <a:ext cx="5726134" cy="319654"/>
      </dsp:txXfrm>
    </dsp:sp>
    <dsp:sp modelId="{7C6CAA86-B9AD-4D4F-A777-EE9E062CAA58}">
      <dsp:nvSpPr>
        <dsp:cNvPr id="0" name=""/>
        <dsp:cNvSpPr/>
      </dsp:nvSpPr>
      <dsp:spPr>
        <a:xfrm>
          <a:off x="0" y="4327140"/>
          <a:ext cx="8229600" cy="680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Organise State workshop with representative of all districts to orient them on NHPS</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t>Assist the Insurance Companies/ Trust in organizing District-level Workshops.</a:t>
          </a:r>
          <a:endParaRPr lang="en-IN" sz="1200" b="0" i="0" u="none" kern="1200" dirty="0"/>
        </a:p>
      </dsp:txBody>
      <dsp:txXfrm>
        <a:off x="0" y="4327140"/>
        <a:ext cx="8229600" cy="680400"/>
      </dsp:txXfrm>
    </dsp:sp>
    <dsp:sp modelId="{661D9D2F-C2B6-4881-BCE2-7CA3E1122154}">
      <dsp:nvSpPr>
        <dsp:cNvPr id="0" name=""/>
        <dsp:cNvSpPr/>
      </dsp:nvSpPr>
      <dsp:spPr>
        <a:xfrm>
          <a:off x="411480" y="4150020"/>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rtl="0">
            <a:lnSpc>
              <a:spcPct val="90000"/>
            </a:lnSpc>
            <a:spcBef>
              <a:spcPct val="0"/>
            </a:spcBef>
            <a:spcAft>
              <a:spcPct val="35000"/>
            </a:spcAft>
          </a:pPr>
          <a:r>
            <a:rPr lang="en-US" sz="1200" kern="1200" smtClean="0"/>
            <a:t>Capacity Building </a:t>
          </a:r>
          <a:endParaRPr lang="en-IN" sz="1200" b="0" i="0" u="none" kern="1200" dirty="0"/>
        </a:p>
      </dsp:txBody>
      <dsp:txXfrm>
        <a:off x="428773" y="4167313"/>
        <a:ext cx="5726134" cy="3196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A6A5E-82E7-4C42-A09E-8094C00427D4}">
      <dsp:nvSpPr>
        <dsp:cNvPr id="0" name=""/>
        <dsp:cNvSpPr/>
      </dsp:nvSpPr>
      <dsp:spPr>
        <a:xfrm>
          <a:off x="0" y="272254"/>
          <a:ext cx="8229600" cy="11907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Organise various activities like Health camps etc through State Nodal Authority to increase awareness of the scheme </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t>The Nodal Agency may identify Civil Society Organisations/ NGOs/ experts to improve the awareness and to facilitate access to health services</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Preparation</a:t>
          </a:r>
          <a:r>
            <a:rPr lang="en-IN" sz="1200" b="0" i="0" u="none" kern="1200" baseline="0" dirty="0" smtClean="0"/>
            <a:t> of pamphlets with scheme related details for distribution at the time of field verification</a:t>
          </a:r>
          <a:endParaRPr lang="en-IN" sz="1200" b="0" i="0" u="none" kern="1200" dirty="0"/>
        </a:p>
      </dsp:txBody>
      <dsp:txXfrm>
        <a:off x="0" y="272254"/>
        <a:ext cx="8229600" cy="1190700"/>
      </dsp:txXfrm>
    </dsp:sp>
    <dsp:sp modelId="{49727253-A71A-4BF6-A101-D654A905B83C}">
      <dsp:nvSpPr>
        <dsp:cNvPr id="0" name=""/>
        <dsp:cNvSpPr/>
      </dsp:nvSpPr>
      <dsp:spPr>
        <a:xfrm>
          <a:off x="411480" y="95134"/>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Creating Awareness about the scheme</a:t>
          </a:r>
          <a:endParaRPr lang="en-IN" sz="1200" kern="1200" dirty="0"/>
        </a:p>
      </dsp:txBody>
      <dsp:txXfrm>
        <a:off x="428773" y="112427"/>
        <a:ext cx="5726134" cy="319654"/>
      </dsp:txXfrm>
    </dsp:sp>
    <dsp:sp modelId="{2614AB61-43C6-41BB-8321-0DE133BA41E7}">
      <dsp:nvSpPr>
        <dsp:cNvPr id="0" name=""/>
        <dsp:cNvSpPr/>
      </dsp:nvSpPr>
      <dsp:spPr>
        <a:xfrm>
          <a:off x="0" y="1704875"/>
          <a:ext cx="8229600" cy="8505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US" sz="1200" b="0" i="0" u="none" kern="1200" dirty="0" smtClean="0"/>
            <a:t>Selection</a:t>
          </a:r>
          <a:r>
            <a:rPr lang="en-US" sz="1200" b="0" i="0" u="none" kern="1200" baseline="0" dirty="0" smtClean="0"/>
            <a:t> of agency to carry out the field verification and NHPS card issuance through a field based activity</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t>In case State wants to implement the scheme through Insurance Company, SHA to advertise /tender for selection of Insurance Company for the identified districts</a:t>
          </a:r>
          <a:endParaRPr lang="en-IN" sz="1200" b="0" i="0" u="none" kern="1200" dirty="0"/>
        </a:p>
      </dsp:txBody>
      <dsp:txXfrm>
        <a:off x="0" y="1704875"/>
        <a:ext cx="8229600" cy="850500"/>
      </dsp:txXfrm>
    </dsp:sp>
    <dsp:sp modelId="{FC5F12E4-2AC9-44A3-B67E-2A8912B894EA}">
      <dsp:nvSpPr>
        <dsp:cNvPr id="0" name=""/>
        <dsp:cNvSpPr/>
      </dsp:nvSpPr>
      <dsp:spPr>
        <a:xfrm>
          <a:off x="411480" y="1527754"/>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Tender </a:t>
          </a:r>
          <a:endParaRPr lang="en-IN" sz="1200" kern="1200" dirty="0"/>
        </a:p>
      </dsp:txBody>
      <dsp:txXfrm>
        <a:off x="428773" y="1545047"/>
        <a:ext cx="5726134" cy="319654"/>
      </dsp:txXfrm>
    </dsp:sp>
    <dsp:sp modelId="{A22EE71A-9F64-4FA6-9DA0-1E1DC4F59CF1}">
      <dsp:nvSpPr>
        <dsp:cNvPr id="0" name=""/>
        <dsp:cNvSpPr/>
      </dsp:nvSpPr>
      <dsp:spPr>
        <a:xfrm>
          <a:off x="0" y="2797295"/>
          <a:ext cx="8229600" cy="1398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Initiate process to mandatorily </a:t>
          </a:r>
          <a:r>
            <a:rPr lang="en-IN" sz="1200" b="0" i="0" u="none" kern="1200" dirty="0" smtClean="0">
              <a:solidFill>
                <a:schemeClr val="accent2"/>
              </a:solidFill>
            </a:rPr>
            <a:t>empanel all public health </a:t>
          </a:r>
          <a:r>
            <a:rPr lang="en-IN" sz="1200" b="0" i="0" u="none" kern="1200" dirty="0" smtClean="0"/>
            <a:t>care facilities that have inpatient</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t>Identify at least two persons in each hospital who would man the NHPS help desk at </a:t>
          </a:r>
          <a:r>
            <a:rPr lang="en-IN" sz="1200" b="0" i="0" u="none" kern="1200" smtClean="0"/>
            <a:t>the hospital</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Make sure that the public owned hospitals are equipped with necessary </a:t>
          </a:r>
          <a:r>
            <a:rPr lang="en-IN" sz="1200" b="0" i="0" u="none" kern="1200" dirty="0" smtClean="0">
              <a:solidFill>
                <a:schemeClr val="accent2"/>
              </a:solidFill>
            </a:rPr>
            <a:t>hardware and software </a:t>
          </a:r>
          <a:r>
            <a:rPr lang="en-IN" sz="1200" b="0" i="0" u="none" kern="1200" dirty="0" smtClean="0"/>
            <a:t>which enables the transaction in the hospital</a:t>
          </a:r>
          <a:endParaRPr lang="en-IN" sz="1200" b="0" i="0" u="none" kern="1200" dirty="0"/>
        </a:p>
        <a:p>
          <a:pPr marL="114300" lvl="1" indent="-114300" algn="l" defTabSz="533400" rtl="0">
            <a:lnSpc>
              <a:spcPct val="90000"/>
            </a:lnSpc>
            <a:spcBef>
              <a:spcPct val="0"/>
            </a:spcBef>
            <a:spcAft>
              <a:spcPct val="15000"/>
            </a:spcAft>
            <a:buChar char="••"/>
          </a:pPr>
          <a:r>
            <a:rPr lang="en-IN" sz="1200" b="0" i="0" u="none" kern="1200" dirty="0" smtClean="0"/>
            <a:t>Ensure that sufficient number of public and private hospitals have been identified before start of the issuance of NHPS cards to the beneficiaries</a:t>
          </a:r>
          <a:endParaRPr lang="en-IN" sz="1200" b="0" i="0" u="none" kern="1200" dirty="0"/>
        </a:p>
      </dsp:txBody>
      <dsp:txXfrm>
        <a:off x="0" y="2797295"/>
        <a:ext cx="8229600" cy="1398600"/>
      </dsp:txXfrm>
    </dsp:sp>
    <dsp:sp modelId="{351ACF9A-3FDF-42A2-9F0C-A2C5C30F1204}">
      <dsp:nvSpPr>
        <dsp:cNvPr id="0" name=""/>
        <dsp:cNvSpPr/>
      </dsp:nvSpPr>
      <dsp:spPr>
        <a:xfrm>
          <a:off x="411480" y="2620174"/>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Hospital Empanelment</a:t>
          </a:r>
          <a:endParaRPr lang="en-IN" sz="1200" kern="1200" dirty="0"/>
        </a:p>
      </dsp:txBody>
      <dsp:txXfrm>
        <a:off x="428773" y="2637467"/>
        <a:ext cx="5726134" cy="319654"/>
      </dsp:txXfrm>
    </dsp:sp>
    <dsp:sp modelId="{FF14F665-BCAE-4456-92B9-0FC652B7ED12}">
      <dsp:nvSpPr>
        <dsp:cNvPr id="0" name=""/>
        <dsp:cNvSpPr/>
      </dsp:nvSpPr>
      <dsp:spPr>
        <a:xfrm>
          <a:off x="0" y="4437815"/>
          <a:ext cx="8229600" cy="680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49936" rIns="638708" bIns="85344" numCol="1" spcCol="1270" anchor="t" anchorCtr="0">
          <a:noAutofit/>
        </a:bodyPr>
        <a:lstStyle/>
        <a:p>
          <a:pPr marL="114300" lvl="1" indent="-114300" algn="l" defTabSz="533400" rtl="0">
            <a:lnSpc>
              <a:spcPct val="90000"/>
            </a:lnSpc>
            <a:spcBef>
              <a:spcPct val="0"/>
            </a:spcBef>
            <a:spcAft>
              <a:spcPct val="15000"/>
            </a:spcAft>
            <a:buChar char="••"/>
          </a:pPr>
          <a:r>
            <a:rPr lang="en-IN" sz="1200" b="0" i="0" u="none" kern="1200" dirty="0" smtClean="0"/>
            <a:t>Facilitate, monitor and evaluate the implementation of the scheme as per the guidelines</a:t>
          </a:r>
          <a:endParaRPr lang="en-IN" sz="1200" b="0" kern="1200" dirty="0"/>
        </a:p>
        <a:p>
          <a:pPr marL="114300" lvl="1" indent="-114300" algn="l" defTabSz="533400" rtl="0">
            <a:lnSpc>
              <a:spcPct val="90000"/>
            </a:lnSpc>
            <a:spcBef>
              <a:spcPct val="0"/>
            </a:spcBef>
            <a:spcAft>
              <a:spcPct val="15000"/>
            </a:spcAft>
            <a:buChar char="••"/>
          </a:pPr>
          <a:r>
            <a:rPr lang="en-IN" sz="1200" b="0" i="0" u="none" kern="1200" dirty="0" smtClean="0"/>
            <a:t>Organise periodic review meetings with the Insurance Company/ Trust to review the implementation</a:t>
          </a:r>
          <a:endParaRPr lang="en-IN" sz="1200" b="0" i="0" u="none" kern="1200" dirty="0"/>
        </a:p>
      </dsp:txBody>
      <dsp:txXfrm>
        <a:off x="0" y="4437815"/>
        <a:ext cx="8229600" cy="680400"/>
      </dsp:txXfrm>
    </dsp:sp>
    <dsp:sp modelId="{9E783EBC-401B-4567-A690-6F9E93ABFD32}">
      <dsp:nvSpPr>
        <dsp:cNvPr id="0" name=""/>
        <dsp:cNvSpPr/>
      </dsp:nvSpPr>
      <dsp:spPr>
        <a:xfrm>
          <a:off x="411480" y="4260695"/>
          <a:ext cx="5760720" cy="35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kern="1200" dirty="0" smtClean="0"/>
            <a:t>Monitoring</a:t>
          </a:r>
          <a:endParaRPr lang="en-IN" sz="1200" kern="1200" dirty="0"/>
        </a:p>
      </dsp:txBody>
      <dsp:txXfrm>
        <a:off x="428773" y="4277988"/>
        <a:ext cx="5726134"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3A83DD8-0D88-4D92-9D60-5CB05F3FEC0B}" type="datetimeFigureOut">
              <a:rPr lang="en-IN" smtClean="0"/>
              <a:pPr/>
              <a:t>29-08-2016</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522487-1228-4D05-ADE8-EE94A0E263A9}" type="slidenum">
              <a:rPr lang="en-IN" smtClean="0"/>
              <a:pPr/>
              <a:t>‹#›</a:t>
            </a:fld>
            <a:endParaRPr lang="en-IN"/>
          </a:p>
        </p:txBody>
      </p:sp>
    </p:spTree>
    <p:extLst>
      <p:ext uri="{BB962C8B-B14F-4D97-AF65-F5344CB8AC3E}">
        <p14:creationId xmlns:p14="http://schemas.microsoft.com/office/powerpoint/2010/main" val="3955736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45712F-1772-4245-8808-8F9B7B9DAFCC}" type="datetimeFigureOut">
              <a:rPr lang="en-IN" smtClean="0"/>
              <a:pPr/>
              <a:t>29-08-2016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63332-1A42-40B6-A603-F4C5F29A5CF7}" type="slidenum">
              <a:rPr lang="en-IN" smtClean="0"/>
              <a:pPr/>
              <a:t>‹#›</a:t>
            </a:fld>
            <a:endParaRPr lang="en-IN"/>
          </a:p>
        </p:txBody>
      </p:sp>
    </p:spTree>
    <p:extLst>
      <p:ext uri="{BB962C8B-B14F-4D97-AF65-F5344CB8AC3E}">
        <p14:creationId xmlns:p14="http://schemas.microsoft.com/office/powerpoint/2010/main" val="33940178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C763332-1A42-40B6-A603-F4C5F29A5CF7}" type="slidenum">
              <a:rPr lang="en-IN" smtClean="0"/>
              <a:pPr/>
              <a:t>2</a:t>
            </a:fld>
            <a:endParaRPr lang="en-IN"/>
          </a:p>
        </p:txBody>
      </p:sp>
    </p:spTree>
    <p:extLst>
      <p:ext uri="{BB962C8B-B14F-4D97-AF65-F5344CB8AC3E}">
        <p14:creationId xmlns:p14="http://schemas.microsoft.com/office/powerpoint/2010/main" val="3992290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C763332-1A42-40B6-A603-F4C5F29A5CF7}" type="slidenum">
              <a:rPr lang="en-IN" smtClean="0"/>
              <a:pPr/>
              <a:t>27</a:t>
            </a:fld>
            <a:endParaRPr lang="en-IN"/>
          </a:p>
        </p:txBody>
      </p:sp>
    </p:spTree>
    <p:extLst>
      <p:ext uri="{BB962C8B-B14F-4D97-AF65-F5344CB8AC3E}">
        <p14:creationId xmlns:p14="http://schemas.microsoft.com/office/powerpoint/2010/main" val="681327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228600" indent="-228600">
              <a:buAutoNum type="arabicPeriod"/>
            </a:pPr>
            <a:r>
              <a:rPr lang="en-US" baseline="0" dirty="0" smtClean="0"/>
              <a:t>Eligible families filtered from “</a:t>
            </a:r>
            <a:r>
              <a:rPr lang="en-US" baseline="0" dirty="0" err="1" smtClean="0"/>
              <a:t>Servam</a:t>
            </a:r>
            <a:r>
              <a:rPr lang="en-US" baseline="0" dirty="0" smtClean="0"/>
              <a:t>” database which is an integration of SECC + NPR (includes </a:t>
            </a:r>
            <a:r>
              <a:rPr lang="en-US" baseline="0" dirty="0" err="1" smtClean="0"/>
              <a:t>Aadhaar</a:t>
            </a:r>
            <a:r>
              <a:rPr lang="en-US" baseline="0" dirty="0" smtClean="0"/>
              <a:t>, Mobile number and Address). IEC is done in villages and wards based on this list</a:t>
            </a:r>
          </a:p>
          <a:p>
            <a:pPr marL="228600" indent="-228600">
              <a:buAutoNum type="arabicPeriod"/>
            </a:pPr>
            <a:r>
              <a:rPr lang="en-US" dirty="0" smtClean="0"/>
              <a:t>At the registration camp details </a:t>
            </a:r>
            <a:r>
              <a:rPr lang="en-US" sz="1200" dirty="0" smtClean="0"/>
              <a:t>like JAM</a:t>
            </a:r>
            <a:r>
              <a:rPr lang="en-US" sz="1200" baseline="0" dirty="0" smtClean="0"/>
              <a:t>, </a:t>
            </a:r>
            <a:r>
              <a:rPr lang="en-US" sz="1200" dirty="0" smtClean="0"/>
              <a:t>address, and photographs are captured</a:t>
            </a:r>
          </a:p>
          <a:p>
            <a:pPr marL="228600" indent="-228600">
              <a:buAutoNum type="arabicPeriod"/>
            </a:pPr>
            <a:r>
              <a:rPr lang="en-US" sz="1200" dirty="0" smtClean="0"/>
              <a:t>De-duplication</a:t>
            </a:r>
            <a:r>
              <a:rPr lang="en-US" sz="1200" baseline="0" dirty="0" smtClean="0"/>
              <a:t> is done using </a:t>
            </a:r>
            <a:r>
              <a:rPr lang="en-US" sz="1200" baseline="0" dirty="0" err="1" smtClean="0"/>
              <a:t>Aadhaar</a:t>
            </a:r>
            <a:r>
              <a:rPr lang="en-US" sz="1200" baseline="0" dirty="0" smtClean="0"/>
              <a:t> as much as feasible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7. After activation Ram’s card will </a:t>
            </a:r>
            <a:r>
              <a:rPr lang="en-US" sz="1200" dirty="0" smtClean="0"/>
              <a:t>then carry </a:t>
            </a:r>
            <a:r>
              <a:rPr lang="en-US" sz="1200" b="1" dirty="0" smtClean="0"/>
              <a:t>1 lakh cover for all family members </a:t>
            </a:r>
            <a:r>
              <a:rPr lang="en-US" sz="1200" dirty="0" smtClean="0"/>
              <a:t>and </a:t>
            </a:r>
            <a:r>
              <a:rPr lang="en-US" sz="1200" b="1" dirty="0" smtClean="0"/>
              <a:t>additional 30 thousand per senior citizen</a:t>
            </a:r>
            <a:endParaRPr lang="en-IN" sz="120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4B3BC88F-F829-C046-B015-60BADF39310D}" type="slidenum">
              <a:rPr lang="en-US" smtClean="0"/>
              <a:pPr/>
              <a:t>40</a:t>
            </a:fld>
            <a:endParaRPr lang="en-US"/>
          </a:p>
        </p:txBody>
      </p:sp>
      <p:sp>
        <p:nvSpPr>
          <p:cNvPr id="5" name="Date Placeholder 4"/>
          <p:cNvSpPr>
            <a:spLocks noGrp="1"/>
          </p:cNvSpPr>
          <p:nvPr>
            <p:ph type="dt" idx="11"/>
          </p:nvPr>
        </p:nvSpPr>
        <p:spPr/>
        <p:txBody>
          <a:bodyPr/>
          <a:lstStyle/>
          <a:p>
            <a:r>
              <a:rPr lang="en-US" smtClean="0"/>
              <a:t>8/29/2016</a:t>
            </a:r>
            <a:endParaRPr lang="en-US"/>
          </a:p>
        </p:txBody>
      </p:sp>
    </p:spTree>
    <p:extLst>
      <p:ext uri="{BB962C8B-B14F-4D97-AF65-F5344CB8AC3E}">
        <p14:creationId xmlns:p14="http://schemas.microsoft.com/office/powerpoint/2010/main" val="124324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3. Ram’s father was </a:t>
            </a:r>
            <a:r>
              <a:rPr lang="en-US" sz="1200" dirty="0" smtClean="0"/>
              <a:t>diagnosed with from </a:t>
            </a:r>
            <a:r>
              <a:rPr lang="en-US" sz="1200" dirty="0" err="1" smtClean="0"/>
              <a:t>coronay</a:t>
            </a:r>
            <a:r>
              <a:rPr lang="en-US" sz="1200" dirty="0" smtClean="0"/>
              <a:t> heart disease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4. Remaining Rs. 90.000 was updated on NHPS card and server. </a:t>
            </a:r>
            <a:endParaRPr lang="en-IN" sz="1200" dirty="0" smtClean="0"/>
          </a:p>
          <a:p>
            <a:endParaRPr lang="en-US" dirty="0"/>
          </a:p>
        </p:txBody>
      </p:sp>
      <p:sp>
        <p:nvSpPr>
          <p:cNvPr id="4" name="Slide Number Placeholder 3"/>
          <p:cNvSpPr>
            <a:spLocks noGrp="1"/>
          </p:cNvSpPr>
          <p:nvPr>
            <p:ph type="sldNum" sz="quarter" idx="10"/>
          </p:nvPr>
        </p:nvSpPr>
        <p:spPr/>
        <p:txBody>
          <a:bodyPr/>
          <a:lstStyle/>
          <a:p>
            <a:fld id="{4B3BC88F-F829-C046-B015-60BADF39310D}" type="slidenum">
              <a:rPr lang="en-US" smtClean="0"/>
              <a:pPr/>
              <a:t>42</a:t>
            </a:fld>
            <a:endParaRPr lang="en-US"/>
          </a:p>
        </p:txBody>
      </p:sp>
      <p:sp>
        <p:nvSpPr>
          <p:cNvPr id="5" name="Date Placeholder 4"/>
          <p:cNvSpPr>
            <a:spLocks noGrp="1"/>
          </p:cNvSpPr>
          <p:nvPr>
            <p:ph type="dt" idx="11"/>
          </p:nvPr>
        </p:nvSpPr>
        <p:spPr/>
        <p:txBody>
          <a:bodyPr/>
          <a:lstStyle/>
          <a:p>
            <a:r>
              <a:rPr lang="en-US" smtClean="0"/>
              <a:t>8/29/2016</a:t>
            </a:r>
            <a:endParaRPr lang="en-US"/>
          </a:p>
        </p:txBody>
      </p:sp>
    </p:spTree>
    <p:extLst>
      <p:ext uri="{BB962C8B-B14F-4D97-AF65-F5344CB8AC3E}">
        <p14:creationId xmlns:p14="http://schemas.microsoft.com/office/powerpoint/2010/main" val="289450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0C08D220-8643-4430-A6FC-E79D5E5883E7}" type="datetime1">
              <a:rPr lang="en-IN" smtClean="0"/>
              <a:pPr/>
              <a:t>29-08-2016</a:t>
            </a:fld>
            <a:endParaRPr lang="en-IN"/>
          </a:p>
        </p:txBody>
      </p:sp>
      <p:sp>
        <p:nvSpPr>
          <p:cNvPr id="17" name="Footer Placeholder 16"/>
          <p:cNvSpPr>
            <a:spLocks noGrp="1"/>
          </p:cNvSpPr>
          <p:nvPr>
            <p:ph type="ftr" sz="quarter" idx="11"/>
          </p:nvPr>
        </p:nvSpPr>
        <p:spPr>
          <a:xfrm>
            <a:off x="2898648" y="6355080"/>
            <a:ext cx="3474720" cy="365760"/>
          </a:xfrm>
        </p:spPr>
        <p:txBody>
          <a:bodyPr/>
          <a:lstStyle/>
          <a:p>
            <a:r>
              <a:rPr lang="en-IN" smtClean="0"/>
              <a:t>Ministry of Health &amp; Family Welfare, GoI</a:t>
            </a:r>
            <a:endParaRPr lang="en-IN"/>
          </a:p>
        </p:txBody>
      </p:sp>
      <p:sp>
        <p:nvSpPr>
          <p:cNvPr id="29" name="Slide Number Placeholder 28"/>
          <p:cNvSpPr>
            <a:spLocks noGrp="1"/>
          </p:cNvSpPr>
          <p:nvPr>
            <p:ph type="sldNum" sz="quarter" idx="12"/>
          </p:nvPr>
        </p:nvSpPr>
        <p:spPr>
          <a:xfrm>
            <a:off x="1216152" y="6355080"/>
            <a:ext cx="1219200" cy="365760"/>
          </a:xfrm>
        </p:spPr>
        <p:txBody>
          <a:bodyPr/>
          <a:lstStyle/>
          <a:p>
            <a:fld id="{22EFD84E-F6E3-4CFB-AA54-C7D46913C60A}" type="slidenum">
              <a:rPr lang="en-IN" smtClean="0"/>
              <a:pPr/>
              <a:t>‹#›</a:t>
            </a:fld>
            <a:endParaRPr lang="en-IN"/>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4A9A4A-1C40-469E-B118-DC27222B58BC}" type="datetime1">
              <a:rPr lang="en-IN" smtClean="0"/>
              <a:pPr/>
              <a:t>29-08-2016</a:t>
            </a:fld>
            <a:endParaRPr lang="en-IN"/>
          </a:p>
        </p:txBody>
      </p:sp>
      <p:sp>
        <p:nvSpPr>
          <p:cNvPr id="5" name="Footer Placeholder 4"/>
          <p:cNvSpPr>
            <a:spLocks noGrp="1"/>
          </p:cNvSpPr>
          <p:nvPr>
            <p:ph type="ftr" sz="quarter" idx="11"/>
          </p:nvPr>
        </p:nvSpPr>
        <p:spPr/>
        <p:txBody>
          <a:bodyPr/>
          <a:lstStyle/>
          <a:p>
            <a:r>
              <a:rPr lang="en-IN" smtClean="0"/>
              <a:t>Ministry of Health &amp; Family Welfare, GoI</a:t>
            </a:r>
            <a:endParaRPr lang="en-IN"/>
          </a:p>
        </p:txBody>
      </p:sp>
      <p:sp>
        <p:nvSpPr>
          <p:cNvPr id="6" name="Slide Number Placeholder 5"/>
          <p:cNvSpPr>
            <a:spLocks noGrp="1"/>
          </p:cNvSpPr>
          <p:nvPr>
            <p:ph type="sldNum" sz="quarter" idx="12"/>
          </p:nvPr>
        </p:nvSpPr>
        <p:spPr/>
        <p:txBody>
          <a:bodyPr/>
          <a:lstStyle/>
          <a:p>
            <a:fld id="{22EFD84E-F6E3-4CFB-AA54-C7D46913C60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879F95-F9CD-4767-BBE3-CDBC7DB3CAF1}" type="datetime1">
              <a:rPr lang="en-IN" smtClean="0"/>
              <a:pPr/>
              <a:t>29-08-2016</a:t>
            </a:fld>
            <a:endParaRPr lang="en-IN"/>
          </a:p>
        </p:txBody>
      </p:sp>
      <p:sp>
        <p:nvSpPr>
          <p:cNvPr id="5" name="Footer Placeholder 4"/>
          <p:cNvSpPr>
            <a:spLocks noGrp="1"/>
          </p:cNvSpPr>
          <p:nvPr>
            <p:ph type="ftr" sz="quarter" idx="11"/>
          </p:nvPr>
        </p:nvSpPr>
        <p:spPr/>
        <p:txBody>
          <a:bodyPr/>
          <a:lstStyle/>
          <a:p>
            <a:r>
              <a:rPr lang="en-IN" smtClean="0"/>
              <a:t>Ministry of Health &amp; Family Welfare, GoI</a:t>
            </a:r>
            <a:endParaRPr lang="en-IN"/>
          </a:p>
        </p:txBody>
      </p:sp>
      <p:sp>
        <p:nvSpPr>
          <p:cNvPr id="6" name="Slide Number Placeholder 5"/>
          <p:cNvSpPr>
            <a:spLocks noGrp="1"/>
          </p:cNvSpPr>
          <p:nvPr>
            <p:ph type="sldNum" sz="quarter" idx="12"/>
          </p:nvPr>
        </p:nvSpPr>
        <p:spPr/>
        <p:txBody>
          <a:bodyPr/>
          <a:lstStyle/>
          <a:p>
            <a:fld id="{22EFD84E-F6E3-4CFB-AA54-C7D46913C60A}" type="slidenum">
              <a:rPr lang="en-IN" smtClean="0"/>
              <a:pPr/>
              <a:t>‹#›</a:t>
            </a:fld>
            <a:endParaRPr lang="en-IN"/>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0047D62-14A2-4AB9-BE2E-75E2AA9BE56C}" type="datetime1">
              <a:rPr lang="en-IN" smtClean="0"/>
              <a:pPr/>
              <a:t>29-08-2016</a:t>
            </a:fld>
            <a:endParaRPr lang="en-IN"/>
          </a:p>
        </p:txBody>
      </p:sp>
      <p:sp>
        <p:nvSpPr>
          <p:cNvPr id="5" name="Footer Placeholder 4"/>
          <p:cNvSpPr>
            <a:spLocks noGrp="1"/>
          </p:cNvSpPr>
          <p:nvPr>
            <p:ph type="ftr" sz="quarter" idx="11"/>
          </p:nvPr>
        </p:nvSpPr>
        <p:spPr/>
        <p:txBody>
          <a:bodyPr/>
          <a:lstStyle/>
          <a:p>
            <a:r>
              <a:rPr lang="en-IN" smtClean="0"/>
              <a:t>Ministry of Health &amp; Family Welfare, GoI</a:t>
            </a:r>
            <a:endParaRPr lang="en-IN"/>
          </a:p>
        </p:txBody>
      </p:sp>
      <p:sp>
        <p:nvSpPr>
          <p:cNvPr id="6" name="Slide Number Placeholder 5"/>
          <p:cNvSpPr>
            <a:spLocks noGrp="1"/>
          </p:cNvSpPr>
          <p:nvPr>
            <p:ph type="sldNum" sz="quarter" idx="12"/>
          </p:nvPr>
        </p:nvSpPr>
        <p:spPr/>
        <p:txBody>
          <a:bodyPr/>
          <a:lstStyle/>
          <a:p>
            <a:fld id="{22EFD84E-F6E3-4CFB-AA54-C7D46913C60A}" type="slidenum">
              <a:rPr lang="en-IN" smtClean="0"/>
              <a:pPr/>
              <a:t>‹#›</a:t>
            </a:fld>
            <a:endParaRPr lang="en-IN"/>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4A4000F-BE34-4F8B-8369-2F289A6ACB2F}" type="datetime1">
              <a:rPr lang="en-IN" smtClean="0"/>
              <a:pPr/>
              <a:t>29-08-2016</a:t>
            </a:fld>
            <a:endParaRPr lang="en-IN"/>
          </a:p>
        </p:txBody>
      </p:sp>
      <p:sp>
        <p:nvSpPr>
          <p:cNvPr id="5" name="Footer Placeholder 4"/>
          <p:cNvSpPr>
            <a:spLocks noGrp="1"/>
          </p:cNvSpPr>
          <p:nvPr>
            <p:ph type="ftr" sz="quarter" idx="11"/>
          </p:nvPr>
        </p:nvSpPr>
        <p:spPr>
          <a:xfrm>
            <a:off x="2898648" y="6355080"/>
            <a:ext cx="3474720" cy="365760"/>
          </a:xfrm>
        </p:spPr>
        <p:txBody>
          <a:bodyPr/>
          <a:lstStyle/>
          <a:p>
            <a:r>
              <a:rPr lang="en-IN" smtClean="0"/>
              <a:t>Ministry of Health &amp; Family Welfare, GoI</a:t>
            </a:r>
            <a:endParaRPr lang="en-IN"/>
          </a:p>
        </p:txBody>
      </p:sp>
      <p:sp>
        <p:nvSpPr>
          <p:cNvPr id="6" name="Slide Number Placeholder 5"/>
          <p:cNvSpPr>
            <a:spLocks noGrp="1"/>
          </p:cNvSpPr>
          <p:nvPr>
            <p:ph type="sldNum" sz="quarter" idx="12"/>
          </p:nvPr>
        </p:nvSpPr>
        <p:spPr>
          <a:xfrm>
            <a:off x="1069848" y="6355080"/>
            <a:ext cx="1520952" cy="365760"/>
          </a:xfrm>
        </p:spPr>
        <p:txBody>
          <a:bodyPr/>
          <a:lstStyle/>
          <a:p>
            <a:fld id="{22EFD84E-F6E3-4CFB-AA54-C7D46913C60A}" type="slidenum">
              <a:rPr lang="en-IN" smtClean="0"/>
              <a:pPr/>
              <a:t>‹#›</a:t>
            </a:fld>
            <a:endParaRPr lang="en-IN"/>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B424482-9109-43DB-9B13-9FE8AD2D1A63}" type="datetime1">
              <a:rPr lang="en-IN" smtClean="0"/>
              <a:pPr/>
              <a:t>29-08-2016</a:t>
            </a:fld>
            <a:endParaRPr lang="en-IN"/>
          </a:p>
        </p:txBody>
      </p:sp>
      <p:sp>
        <p:nvSpPr>
          <p:cNvPr id="6" name="Footer Placeholder 5"/>
          <p:cNvSpPr>
            <a:spLocks noGrp="1"/>
          </p:cNvSpPr>
          <p:nvPr>
            <p:ph type="ftr" sz="quarter" idx="11"/>
          </p:nvPr>
        </p:nvSpPr>
        <p:spPr/>
        <p:txBody>
          <a:bodyPr/>
          <a:lstStyle/>
          <a:p>
            <a:r>
              <a:rPr lang="en-IN" smtClean="0"/>
              <a:t>Ministry of Health &amp; Family Welfare, GoI</a:t>
            </a:r>
            <a:endParaRPr lang="en-IN"/>
          </a:p>
        </p:txBody>
      </p:sp>
      <p:sp>
        <p:nvSpPr>
          <p:cNvPr id="7" name="Slide Number Placeholder 6"/>
          <p:cNvSpPr>
            <a:spLocks noGrp="1"/>
          </p:cNvSpPr>
          <p:nvPr>
            <p:ph type="sldNum" sz="quarter" idx="12"/>
          </p:nvPr>
        </p:nvSpPr>
        <p:spPr/>
        <p:txBody>
          <a:bodyPr/>
          <a:lstStyle/>
          <a:p>
            <a:fld id="{22EFD84E-F6E3-4CFB-AA54-C7D46913C60A}" type="slidenum">
              <a:rPr lang="en-IN" smtClean="0"/>
              <a:pPr/>
              <a:t>‹#›</a:t>
            </a:fld>
            <a:endParaRPr lang="en-IN"/>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1"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046101F-5C53-478C-8EE7-FDB45E0A2CF3}" type="datetime1">
              <a:rPr lang="en-IN" smtClean="0"/>
              <a:pPr/>
              <a:t>29-08-2016</a:t>
            </a:fld>
            <a:endParaRPr lang="en-IN"/>
          </a:p>
        </p:txBody>
      </p:sp>
      <p:sp>
        <p:nvSpPr>
          <p:cNvPr id="8" name="Footer Placeholder 7"/>
          <p:cNvSpPr>
            <a:spLocks noGrp="1"/>
          </p:cNvSpPr>
          <p:nvPr>
            <p:ph type="ftr" sz="quarter" idx="11"/>
          </p:nvPr>
        </p:nvSpPr>
        <p:spPr/>
        <p:txBody>
          <a:bodyPr/>
          <a:lstStyle/>
          <a:p>
            <a:r>
              <a:rPr lang="en-IN" smtClean="0"/>
              <a:t>Ministry of Health &amp; Family Welfare, GoI</a:t>
            </a:r>
            <a:endParaRPr lang="en-IN"/>
          </a:p>
        </p:txBody>
      </p:sp>
      <p:sp>
        <p:nvSpPr>
          <p:cNvPr id="9" name="Slide Number Placeholder 8"/>
          <p:cNvSpPr>
            <a:spLocks noGrp="1"/>
          </p:cNvSpPr>
          <p:nvPr>
            <p:ph type="sldNum" sz="quarter" idx="12"/>
          </p:nvPr>
        </p:nvSpPr>
        <p:spPr/>
        <p:txBody>
          <a:bodyPr/>
          <a:lstStyle/>
          <a:p>
            <a:fld id="{22EFD84E-F6E3-4CFB-AA54-C7D46913C60A}" type="slidenum">
              <a:rPr lang="en-IN" smtClean="0"/>
              <a:pPr/>
              <a:t>‹#›</a:t>
            </a:fld>
            <a:endParaRPr lang="en-IN"/>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CA7947-37BE-4F32-9CD2-EA0EA17297FD}" type="datetime1">
              <a:rPr lang="en-IN" smtClean="0"/>
              <a:pPr/>
              <a:t>29-08-2016</a:t>
            </a:fld>
            <a:endParaRPr lang="en-IN"/>
          </a:p>
        </p:txBody>
      </p:sp>
      <p:sp>
        <p:nvSpPr>
          <p:cNvPr id="4" name="Footer Placeholder 3"/>
          <p:cNvSpPr>
            <a:spLocks noGrp="1"/>
          </p:cNvSpPr>
          <p:nvPr>
            <p:ph type="ftr" sz="quarter" idx="11"/>
          </p:nvPr>
        </p:nvSpPr>
        <p:spPr/>
        <p:txBody>
          <a:bodyPr/>
          <a:lstStyle/>
          <a:p>
            <a:r>
              <a:rPr lang="en-IN" smtClean="0"/>
              <a:t>Ministry of Health &amp; Family Welfare, GoI</a:t>
            </a:r>
            <a:endParaRPr lang="en-IN"/>
          </a:p>
        </p:txBody>
      </p:sp>
      <p:sp>
        <p:nvSpPr>
          <p:cNvPr id="5" name="Slide Number Placeholder 4"/>
          <p:cNvSpPr>
            <a:spLocks noGrp="1"/>
          </p:cNvSpPr>
          <p:nvPr>
            <p:ph type="sldNum" sz="quarter" idx="12"/>
          </p:nvPr>
        </p:nvSpPr>
        <p:spPr/>
        <p:txBody>
          <a:bodyPr/>
          <a:lstStyle/>
          <a:p>
            <a:fld id="{22EFD84E-F6E3-4CFB-AA54-C7D46913C60A}" type="slidenum">
              <a:rPr lang="en-IN" smtClean="0"/>
              <a:pPr/>
              <a:t>‹#›</a:t>
            </a:fld>
            <a:endParaRPr lang="en-IN"/>
          </a:p>
        </p:txBody>
      </p:sp>
      <p:sp>
        <p:nvSpPr>
          <p:cNvPr id="6" name="Isosceles Triangle 5"/>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BCDA3-7B32-4179-B6E0-9455068FBFFB}" type="datetime1">
              <a:rPr lang="en-IN" smtClean="0"/>
              <a:pPr/>
              <a:t>29-08-2016</a:t>
            </a:fld>
            <a:endParaRPr lang="en-IN"/>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a:t>
            </a:fld>
            <a:endParaRPr lang="en-IN"/>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1"/>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A433AC-E5FE-447C-9736-C88F6243F98E}" type="datetime1">
              <a:rPr lang="en-IN" smtClean="0"/>
              <a:pPr/>
              <a:t>29-08-2016</a:t>
            </a:fld>
            <a:endParaRPr lang="en-IN"/>
          </a:p>
        </p:txBody>
      </p:sp>
      <p:sp>
        <p:nvSpPr>
          <p:cNvPr id="6" name="Footer Placeholder 5"/>
          <p:cNvSpPr>
            <a:spLocks noGrp="1"/>
          </p:cNvSpPr>
          <p:nvPr>
            <p:ph type="ftr" sz="quarter" idx="11"/>
          </p:nvPr>
        </p:nvSpPr>
        <p:spPr/>
        <p:txBody>
          <a:bodyPr/>
          <a:lstStyle/>
          <a:p>
            <a:r>
              <a:rPr lang="en-IN" smtClean="0"/>
              <a:t>Ministry of Health &amp; Family Welfare, GoI</a:t>
            </a:r>
            <a:endParaRPr lang="en-IN"/>
          </a:p>
        </p:txBody>
      </p:sp>
      <p:sp>
        <p:nvSpPr>
          <p:cNvPr id="7" name="Slide Number Placeholder 6"/>
          <p:cNvSpPr>
            <a:spLocks noGrp="1"/>
          </p:cNvSpPr>
          <p:nvPr>
            <p:ph type="sldNum" sz="quarter" idx="12"/>
          </p:nvPr>
        </p:nvSpPr>
        <p:spPr/>
        <p:txBody>
          <a:bodyPr/>
          <a:lstStyle/>
          <a:p>
            <a:fld id="{22EFD84E-F6E3-4CFB-AA54-C7D46913C60A}"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6A8553-0930-488A-87F0-5DC43926E4BA}" type="datetime1">
              <a:rPr lang="en-IN" smtClean="0"/>
              <a:pPr/>
              <a:t>29-08-2016</a:t>
            </a:fld>
            <a:endParaRPr lang="en-IN"/>
          </a:p>
        </p:txBody>
      </p:sp>
      <p:sp>
        <p:nvSpPr>
          <p:cNvPr id="6" name="Footer Placeholder 5"/>
          <p:cNvSpPr>
            <a:spLocks noGrp="1"/>
          </p:cNvSpPr>
          <p:nvPr>
            <p:ph type="ftr" sz="quarter" idx="11"/>
          </p:nvPr>
        </p:nvSpPr>
        <p:spPr/>
        <p:txBody>
          <a:bodyPr/>
          <a:lstStyle/>
          <a:p>
            <a:r>
              <a:rPr lang="en-IN" smtClean="0"/>
              <a:t>Ministry of Health &amp; Family Welfare, GoI</a:t>
            </a:r>
            <a:endParaRPr lang="en-IN"/>
          </a:p>
        </p:txBody>
      </p:sp>
      <p:sp>
        <p:nvSpPr>
          <p:cNvPr id="7" name="Slide Number Placeholder 6"/>
          <p:cNvSpPr>
            <a:spLocks noGrp="1"/>
          </p:cNvSpPr>
          <p:nvPr>
            <p:ph type="sldNum" sz="quarter" idx="12"/>
          </p:nvPr>
        </p:nvSpPr>
        <p:spPr/>
        <p:txBody>
          <a:bodyPr/>
          <a:lstStyle/>
          <a:p>
            <a:fld id="{22EFD84E-F6E3-4CFB-AA54-C7D46913C60A}"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9A62AF7-6772-453D-9F80-CBD2E13DEE5E}" type="datetime1">
              <a:rPr lang="en-IN" smtClean="0"/>
              <a:pPr/>
              <a:t>29-08-2016</a:t>
            </a:fld>
            <a:endParaRPr lang="en-IN"/>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IN" smtClean="0"/>
              <a:t>Ministry of Health &amp; Family Welfare, GoI</a:t>
            </a:r>
            <a:endParaRPr lang="en-IN"/>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2EFD84E-F6E3-4CFB-AA54-C7D46913C60A}" type="slidenum">
              <a:rPr lang="en-IN" smtClean="0"/>
              <a:pPr/>
              <a:t>‹#›</a:t>
            </a:fld>
            <a:endParaRPr lang="en-IN"/>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NHPS%20Film%20(20-05-16)%20Long%20Version.mov"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vlc-record-2016-08-17-11h20m06s-PM%20Narendra%20Modi.mp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3.jpe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3.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42.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19.pn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5.jpeg"/><Relationship Id="rId11" Type="http://schemas.openxmlformats.org/officeDocument/2006/relationships/image" Target="../media/image17.png"/><Relationship Id="rId5" Type="http://schemas.openxmlformats.org/officeDocument/2006/relationships/image" Target="../media/image14.jpeg"/><Relationship Id="rId15" Type="http://schemas.openxmlformats.org/officeDocument/2006/relationships/slide" Target="slide23.xml"/><Relationship Id="rId10" Type="http://schemas.openxmlformats.org/officeDocument/2006/relationships/image" Target="../media/image5.jpeg"/><Relationship Id="rId4" Type="http://schemas.openxmlformats.org/officeDocument/2006/relationships/image" Target="../media/image6.jpeg"/><Relationship Id="rId9" Type="http://schemas.openxmlformats.org/officeDocument/2006/relationships/image" Target="../media/image4.png"/><Relationship Id="rId14" Type="http://schemas.openxmlformats.org/officeDocument/2006/relationships/image" Target="../media/image20.png"/></Relationships>
</file>

<file path=ppt/slides/_rels/slide43.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diagramLayout" Target="../diagrams/layout14.xml"/><Relationship Id="rId7" Type="http://schemas.openxmlformats.org/officeDocument/2006/relationships/image" Target="../media/image3.jpe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NATIONAL HEALTH PROTECTION SCHEME </a:t>
            </a:r>
            <a:endParaRPr lang="en-IN" b="1" dirty="0"/>
          </a:p>
        </p:txBody>
      </p:sp>
      <p:sp>
        <p:nvSpPr>
          <p:cNvPr id="3" name="Subtitle 2"/>
          <p:cNvSpPr>
            <a:spLocks noGrp="1"/>
          </p:cNvSpPr>
          <p:nvPr>
            <p:ph type="subTitle" idx="1"/>
          </p:nvPr>
        </p:nvSpPr>
        <p:spPr/>
        <p:txBody>
          <a:bodyPr>
            <a:noAutofit/>
          </a:bodyPr>
          <a:lstStyle/>
          <a:p>
            <a:r>
              <a:rPr lang="en-US" sz="1400" b="1" dirty="0" smtClean="0"/>
              <a:t>Dr. K. </a:t>
            </a:r>
            <a:r>
              <a:rPr lang="en-US" sz="1400" b="1" dirty="0" err="1" smtClean="0"/>
              <a:t>Rajeswara</a:t>
            </a:r>
            <a:r>
              <a:rPr lang="en-US" sz="1400" b="1" dirty="0" smtClean="0"/>
              <a:t> </a:t>
            </a:r>
            <a:r>
              <a:rPr lang="en-US" sz="1400" b="1" dirty="0" err="1" smtClean="0"/>
              <a:t>Rao</a:t>
            </a:r>
            <a:r>
              <a:rPr lang="en-US" sz="1400" b="1" dirty="0" smtClean="0"/>
              <a:t>, IAS</a:t>
            </a:r>
          </a:p>
          <a:p>
            <a:r>
              <a:rPr lang="en-US" sz="1400" b="1" dirty="0" smtClean="0"/>
              <a:t>Joint Secretary, </a:t>
            </a:r>
          </a:p>
          <a:p>
            <a:r>
              <a:rPr lang="en-US" sz="1400" b="1" dirty="0" smtClean="0"/>
              <a:t>Ministry of Health &amp; Family Welfare, Govt. of India</a:t>
            </a:r>
            <a:endParaRPr lang="en-IN" sz="1400" b="1" dirty="0"/>
          </a:p>
        </p:txBody>
      </p:sp>
      <p:pic>
        <p:nvPicPr>
          <p:cNvPr id="23554" name="Picture 2" descr="Ministry of Health &amp; Family Welfare - Government of India"/>
          <p:cNvPicPr>
            <a:picLocks noChangeAspect="1" noChangeArrowheads="1"/>
          </p:cNvPicPr>
          <p:nvPr/>
        </p:nvPicPr>
        <p:blipFill>
          <a:blip r:embed="rId2" cstate="print"/>
          <a:srcRect/>
          <a:stretch>
            <a:fillRect/>
          </a:stretch>
        </p:blipFill>
        <p:spPr bwMode="auto">
          <a:xfrm>
            <a:off x="0" y="228600"/>
            <a:ext cx="9144000" cy="9525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RSBY : Learning </a:t>
            </a:r>
            <a:endParaRPr lang="en-IN"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10</a:t>
            </a:fld>
            <a:endParaRPr lang="en-IN"/>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8" name="Diagram 7"/>
          <p:cNvGraphicFramePr/>
          <p:nvPr/>
        </p:nvGraphicFramePr>
        <p:xfrm>
          <a:off x="609600" y="1295400"/>
          <a:ext cx="79248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SENIOR CITIZEN HEALTH INSURANCE SCHEME (SCHIS)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11</a:t>
            </a:fld>
            <a:endParaRPr lang="en-IN"/>
          </a:p>
        </p:txBody>
      </p:sp>
      <p:sp>
        <p:nvSpPr>
          <p:cNvPr id="5" name="Content Placeholder 4"/>
          <p:cNvSpPr>
            <a:spLocks noGrp="1"/>
          </p:cNvSpPr>
          <p:nvPr>
            <p:ph sz="quarter" idx="1"/>
          </p:nvPr>
        </p:nvSpPr>
        <p:spPr/>
        <p:txBody>
          <a:bodyPr>
            <a:normAutofit fontScale="92500" lnSpcReduction="10000"/>
          </a:bodyPr>
          <a:lstStyle/>
          <a:p>
            <a:r>
              <a:rPr lang="en-US" dirty="0" smtClean="0"/>
              <a:t>Additional benefit of Rs. 30000 per senior citizen to RSBY beneficiaries as top up</a:t>
            </a:r>
          </a:p>
          <a:p>
            <a:r>
              <a:rPr lang="en-US" dirty="0" smtClean="0"/>
              <a:t> Scheme operational from 01.04.2016</a:t>
            </a:r>
          </a:p>
          <a:p>
            <a:r>
              <a:rPr lang="en-US" dirty="0" smtClean="0"/>
              <a:t> New packages and their rates have been prepared </a:t>
            </a:r>
          </a:p>
          <a:p>
            <a:r>
              <a:rPr lang="en-US" dirty="0" smtClean="0"/>
              <a:t> New tenders for RSBY with senior citizen scheme are been issued </a:t>
            </a:r>
          </a:p>
          <a:p>
            <a:r>
              <a:rPr lang="en-US" dirty="0" smtClean="0"/>
              <a:t> Existing Transaction Management Software of RSBY has been revised for SCHIS </a:t>
            </a:r>
          </a:p>
          <a:p>
            <a:r>
              <a:rPr lang="en-US" dirty="0" smtClean="0"/>
              <a:t> Tendering in states going on for SCHIS (done in Gujarat, Tripura, Punjab, Nagaland) and 3 more ( Karnataka, Mizoram and Jammu and Kashmir) will be initiating implementation soon </a:t>
            </a:r>
          </a:p>
          <a:p>
            <a:r>
              <a:rPr lang="en-US" dirty="0" smtClean="0"/>
              <a:t>Approval for implementation in Trust Mode </a:t>
            </a:r>
          </a:p>
          <a:p>
            <a:endParaRPr lang="en-IN"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12</a:t>
            </a:fld>
            <a:endParaRPr lang="en-IN" dirty="0"/>
          </a:p>
        </p:txBody>
      </p:sp>
      <p:sp>
        <p:nvSpPr>
          <p:cNvPr id="5" name="Content Placeholder 4"/>
          <p:cNvSpPr>
            <a:spLocks noGrp="1"/>
          </p:cNvSpPr>
          <p:nvPr>
            <p:ph sz="quarter" idx="1"/>
          </p:nvPr>
        </p:nvSpPr>
        <p:spPr/>
        <p:txBody>
          <a:bodyPr>
            <a:normAutofit fontScale="92500"/>
          </a:bodyPr>
          <a:lstStyle/>
          <a:p>
            <a:r>
              <a:rPr lang="en-US" dirty="0" smtClean="0"/>
              <a:t>Proposal to launch new Centrally sponsored National Health Protection Scheme</a:t>
            </a:r>
            <a:r>
              <a:rPr lang="en-US" i="1" dirty="0" smtClean="0">
                <a:solidFill>
                  <a:schemeClr val="accent2">
                    <a:lumMod val="75000"/>
                  </a:schemeClr>
                </a:solidFill>
              </a:rPr>
              <a:t>,</a:t>
            </a:r>
            <a:r>
              <a:rPr lang="en-US" dirty="0" smtClean="0"/>
              <a:t>  anchored in </a:t>
            </a:r>
            <a:r>
              <a:rPr lang="en-US" dirty="0" err="1" smtClean="0"/>
              <a:t>MoHFW</a:t>
            </a:r>
            <a:r>
              <a:rPr lang="en-US" dirty="0" smtClean="0"/>
              <a:t> , in place of RSBY</a:t>
            </a:r>
          </a:p>
          <a:p>
            <a:r>
              <a:rPr lang="en-US" dirty="0" smtClean="0"/>
              <a:t>NHPS will be based on two core principles </a:t>
            </a:r>
          </a:p>
          <a:p>
            <a:pPr lvl="1"/>
            <a:r>
              <a:rPr lang="en-US" dirty="0" smtClean="0"/>
              <a:t>Convergence </a:t>
            </a:r>
          </a:p>
          <a:p>
            <a:pPr lvl="1"/>
            <a:r>
              <a:rPr lang="en-US" dirty="0" smtClean="0"/>
              <a:t> Holistic Approach</a:t>
            </a:r>
          </a:p>
          <a:p>
            <a:r>
              <a:rPr lang="en-US" dirty="0" smtClean="0"/>
              <a:t>Scheme to provide a common platform for health protection/ insurance services to various Central Govt. and State Govt. funded schemes  </a:t>
            </a:r>
          </a:p>
          <a:p>
            <a:r>
              <a:rPr lang="en-US" dirty="0" smtClean="0"/>
              <a:t>Dedicated </a:t>
            </a:r>
            <a:r>
              <a:rPr lang="en-US" i="1" dirty="0" smtClean="0">
                <a:solidFill>
                  <a:schemeClr val="accent2">
                    <a:lumMod val="75000"/>
                  </a:schemeClr>
                </a:solidFill>
              </a:rPr>
              <a:t>National Health Authority (NHA) </a:t>
            </a:r>
            <a:r>
              <a:rPr lang="en-US" dirty="0" smtClean="0"/>
              <a:t>to be set up to manage the proposed scheme </a:t>
            </a:r>
          </a:p>
          <a:p>
            <a:r>
              <a:rPr lang="en-US" dirty="0" smtClean="0"/>
              <a:t>Policy direction to be given by </a:t>
            </a:r>
            <a:r>
              <a:rPr lang="en-US" dirty="0" err="1" smtClean="0"/>
              <a:t>MoHFW</a:t>
            </a:r>
            <a:r>
              <a:rPr lang="en-US" dirty="0" smtClean="0"/>
              <a:t> ;  responsibility for implementation lies with States / UTs</a:t>
            </a:r>
          </a:p>
          <a:p>
            <a:endParaRPr lang="en-US" dirty="0" smtClean="0"/>
          </a:p>
          <a:p>
            <a:endParaRPr lang="en-IN"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
        <p:nvSpPr>
          <p:cNvPr id="2" name="Title 1"/>
          <p:cNvSpPr>
            <a:spLocks noGrp="1"/>
          </p:cNvSpPr>
          <p:nvPr>
            <p:ph type="title"/>
          </p:nvPr>
        </p:nvSpPr>
        <p:spPr/>
        <p:txBody>
          <a:bodyPr>
            <a:normAutofit/>
          </a:bodyPr>
          <a:lstStyle/>
          <a:p>
            <a:r>
              <a:rPr lang="en-US" sz="3600" b="1" dirty="0" smtClean="0"/>
              <a:t>PROPOSED SCHEME</a:t>
            </a:r>
            <a:endParaRPr lang="en-IN" sz="3600" b="1" dirty="0"/>
          </a:p>
        </p:txBody>
      </p:sp>
      <p:sp>
        <p:nvSpPr>
          <p:cNvPr id="7" name="Rectangle 6"/>
          <p:cNvSpPr/>
          <p:nvPr/>
        </p:nvSpPr>
        <p:spPr>
          <a:xfrm>
            <a:off x="7619052" y="6001305"/>
            <a:ext cx="1122423" cy="369332"/>
          </a:xfrm>
          <a:prstGeom prst="rect">
            <a:avLst/>
          </a:prstGeom>
        </p:spPr>
        <p:txBody>
          <a:bodyPr wrap="none">
            <a:spAutoFit/>
          </a:bodyPr>
          <a:lstStyle/>
          <a:p>
            <a:pPr algn="r"/>
            <a:r>
              <a:rPr lang="en-US" i="1" dirty="0" smtClean="0">
                <a:hlinkClick r:id="rId3" action="ppaction://hlinkfile"/>
              </a:rPr>
              <a:t>Animation</a:t>
            </a:r>
            <a:r>
              <a:rPr lang="en-US" i="1" dirty="0" smtClean="0"/>
              <a:t> </a:t>
            </a:r>
            <a:endParaRPr lang="en-IN"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t>PROPOSED SCHEME: SALIENT FEATURES </a:t>
            </a:r>
            <a:endParaRPr lang="en-IN" sz="2600"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13</a:t>
            </a:fld>
            <a:endParaRPr lang="en-IN"/>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extLst>
              <p:ext uri="{D42A27DB-BD31-4B8C-83A1-F6EECF244321}">
                <p14:modId xmlns:p14="http://schemas.microsoft.com/office/powerpoint/2010/main" val="3949053844"/>
              </p:ext>
            </p:extLst>
          </p:nvPr>
        </p:nvGraphicFramePr>
        <p:xfrm>
          <a:off x="457200" y="1397000"/>
          <a:ext cx="83058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t>PROPOSED SCHEME: SALIENT FEATURES </a:t>
            </a:r>
            <a:endParaRPr lang="en-IN" sz="2600"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14</a:t>
            </a:fld>
            <a:endParaRPr lang="en-IN"/>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extLst>
              <p:ext uri="{D42A27DB-BD31-4B8C-83A1-F6EECF244321}">
                <p14:modId xmlns:p14="http://schemas.microsoft.com/office/powerpoint/2010/main" val="1356135287"/>
              </p:ext>
            </p:extLst>
          </p:nvPr>
        </p:nvGraphicFramePr>
        <p:xfrm>
          <a:off x="457200" y="1397000"/>
          <a:ext cx="83058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t>PROPOSED SCHEME: SALIENT FEATURES </a:t>
            </a:r>
            <a:endParaRPr lang="en-IN" sz="2600"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15</a:t>
            </a:fld>
            <a:endParaRPr lang="en-IN"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nvGraphicFramePr>
        <p:xfrm>
          <a:off x="457200" y="1397000"/>
          <a:ext cx="83058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6629400" y="5943600"/>
            <a:ext cx="2162772" cy="307777"/>
          </a:xfrm>
          <a:prstGeom prst="rect">
            <a:avLst/>
          </a:prstGeom>
          <a:noFill/>
        </p:spPr>
        <p:txBody>
          <a:bodyPr wrap="none" rtlCol="0">
            <a:spAutoFit/>
          </a:bodyPr>
          <a:lstStyle/>
          <a:p>
            <a:r>
              <a:rPr lang="en-US" sz="1400" b="1" dirty="0" smtClean="0">
                <a:hlinkClick r:id="rId8" action="ppaction://hlinksldjump"/>
              </a:rPr>
              <a:t>Comparison with RSBY</a:t>
            </a:r>
            <a:endParaRPr lang="en-IN" sz="1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BENEFICIARY SELECTION: SECC DATA</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16</a:t>
            </a:fld>
            <a:endParaRPr lang="en-IN"/>
          </a:p>
        </p:txBody>
      </p:sp>
      <p:sp>
        <p:nvSpPr>
          <p:cNvPr id="5" name="Content Placeholder 4"/>
          <p:cNvSpPr>
            <a:spLocks noGrp="1"/>
          </p:cNvSpPr>
          <p:nvPr>
            <p:ph sz="quarter" idx="1"/>
          </p:nvPr>
        </p:nvSpPr>
        <p:spPr>
          <a:xfrm>
            <a:off x="457200" y="1219200"/>
            <a:ext cx="8229600" cy="3352800"/>
          </a:xfrm>
        </p:spPr>
        <p:txBody>
          <a:bodyPr>
            <a:noAutofit/>
          </a:bodyPr>
          <a:lstStyle/>
          <a:p>
            <a:r>
              <a:rPr lang="en-US" sz="2000" dirty="0" smtClean="0"/>
              <a:t>Socio Economic Caste Census (SECC) Data will be base data  (rural and urban areas) for NHPS </a:t>
            </a:r>
          </a:p>
          <a:p>
            <a:pPr lvl="1"/>
            <a:r>
              <a:rPr lang="en-US" sz="1700" dirty="0" smtClean="0"/>
              <a:t>It is proposed that a household as mentioned in SECC data be considered as a single family for NHPS</a:t>
            </a:r>
          </a:p>
          <a:p>
            <a:pPr lvl="1"/>
            <a:r>
              <a:rPr lang="en-US" sz="1700" dirty="0" smtClean="0"/>
              <a:t>No addition of new families and modification of existing families in SECC</a:t>
            </a:r>
          </a:p>
          <a:p>
            <a:pPr lvl="1"/>
            <a:r>
              <a:rPr lang="en-US" sz="1700" dirty="0" smtClean="0"/>
              <a:t>To address these issues, a protocol as developed by </a:t>
            </a:r>
            <a:r>
              <a:rPr lang="en-US" sz="1700" dirty="0" err="1" smtClean="0"/>
              <a:t>MoRD</a:t>
            </a:r>
            <a:r>
              <a:rPr lang="en-US" sz="1700" dirty="0" smtClean="0"/>
              <a:t> and </a:t>
            </a:r>
            <a:r>
              <a:rPr lang="en-US" sz="1700" dirty="0" err="1" smtClean="0"/>
              <a:t>MoHUPA</a:t>
            </a:r>
            <a:r>
              <a:rPr lang="en-US" sz="1700" dirty="0" smtClean="0"/>
              <a:t> will be used </a:t>
            </a:r>
          </a:p>
          <a:p>
            <a:r>
              <a:rPr lang="en-US" sz="2000" dirty="0" smtClean="0"/>
              <a:t>State Governments/ UTs will get SECC data verified in the field through a field based activity.</a:t>
            </a:r>
          </a:p>
          <a:p>
            <a:pPr lvl="1"/>
            <a:r>
              <a:rPr lang="en-US" sz="1700" dirty="0" smtClean="0"/>
              <a:t>During the activity,  </a:t>
            </a:r>
            <a:r>
              <a:rPr lang="en-US" sz="1700" dirty="0" err="1" smtClean="0"/>
              <a:t>Aadhaar</a:t>
            </a:r>
            <a:r>
              <a:rPr lang="en-US" sz="1700" dirty="0" smtClean="0"/>
              <a:t> number, mobile number and some other missing details will also be collected</a:t>
            </a:r>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Content Placeholder 4"/>
          <p:cNvGraphicFramePr>
            <a:graphicFrameLocks/>
          </p:cNvGraphicFramePr>
          <p:nvPr>
            <p:extLst>
              <p:ext uri="{D42A27DB-BD31-4B8C-83A1-F6EECF244321}">
                <p14:modId xmlns:p14="http://schemas.microsoft.com/office/powerpoint/2010/main" val="2367743508"/>
              </p:ext>
            </p:extLst>
          </p:nvPr>
        </p:nvGraphicFramePr>
        <p:xfrm>
          <a:off x="381000" y="4648200"/>
          <a:ext cx="8305800" cy="1826453"/>
        </p:xfrm>
        <a:graphic>
          <a:graphicData uri="http://schemas.openxmlformats.org/drawingml/2006/table">
            <a:tbl>
              <a:tblPr firstRow="1" firstCol="1" bandRow="1">
                <a:tableStyleId>{5C22544A-7EE6-4342-B048-85BDC9FD1C3A}</a:tableStyleId>
              </a:tblPr>
              <a:tblGrid>
                <a:gridCol w="3048000"/>
                <a:gridCol w="1676400"/>
                <a:gridCol w="2686880"/>
                <a:gridCol w="894520"/>
              </a:tblGrid>
              <a:tr h="215900">
                <a:tc>
                  <a:txBody>
                    <a:bodyPr/>
                    <a:lstStyle/>
                    <a:p>
                      <a:pPr algn="ctr">
                        <a:lnSpc>
                          <a:spcPct val="107000"/>
                        </a:lnSpc>
                        <a:spcAft>
                          <a:spcPts val="0"/>
                        </a:spcAft>
                      </a:pPr>
                      <a:r>
                        <a:rPr lang="en-IN" sz="1600" b="1" dirty="0">
                          <a:effectLst/>
                        </a:rPr>
                        <a:t>Region</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600" b="0" dirty="0">
                          <a:effectLst/>
                        </a:rPr>
                        <a:t>Total Households</a:t>
                      </a:r>
                      <a:endParaRPr lang="en-IN" sz="16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600" b="0" dirty="0">
                          <a:effectLst/>
                        </a:rPr>
                        <a:t>Targeted households for NHPS</a:t>
                      </a:r>
                      <a:endParaRPr lang="en-IN" sz="16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600" b="0" dirty="0">
                          <a:effectLst/>
                        </a:rPr>
                        <a:t>in %</a:t>
                      </a:r>
                      <a:endParaRPr lang="en-IN" sz="16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215900">
                <a:tc>
                  <a:txBody>
                    <a:bodyPr/>
                    <a:lstStyle/>
                    <a:p>
                      <a:pPr algn="ctr">
                        <a:lnSpc>
                          <a:spcPct val="107000"/>
                        </a:lnSpc>
                        <a:spcAft>
                          <a:spcPts val="0"/>
                        </a:spcAft>
                      </a:pPr>
                      <a:r>
                        <a:rPr lang="en-IN" sz="1600" b="1" dirty="0">
                          <a:effectLst/>
                        </a:rPr>
                        <a:t>Rural</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17,94,44,721</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b="1" dirty="0">
                          <a:effectLst/>
                        </a:rPr>
                        <a:t>5,54,89,759</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a:effectLst/>
                        </a:rPr>
                        <a:t>30.92</a:t>
                      </a:r>
                      <a:endParaRPr lang="en-IN" sz="16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15900">
                <a:tc>
                  <a:txBody>
                    <a:bodyPr/>
                    <a:lstStyle/>
                    <a:p>
                      <a:pPr algn="ctr">
                        <a:lnSpc>
                          <a:spcPct val="107000"/>
                        </a:lnSpc>
                        <a:spcAft>
                          <a:spcPts val="0"/>
                        </a:spcAft>
                      </a:pPr>
                      <a:r>
                        <a:rPr lang="en-IN" sz="1600" b="1" dirty="0">
                          <a:effectLst/>
                        </a:rPr>
                        <a:t>Urban</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6,51,08,284</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b="1" dirty="0">
                          <a:effectLst/>
                        </a:rPr>
                        <a:t>2,33,47,329</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35.85</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15900">
                <a:tc>
                  <a:txBody>
                    <a:bodyPr/>
                    <a:lstStyle/>
                    <a:p>
                      <a:pPr algn="ctr">
                        <a:lnSpc>
                          <a:spcPct val="107000"/>
                        </a:lnSpc>
                        <a:spcAft>
                          <a:spcPts val="0"/>
                        </a:spcAft>
                      </a:pPr>
                      <a:r>
                        <a:rPr lang="en-US" sz="1600" b="1" dirty="0" smtClean="0">
                          <a:effectLst/>
                          <a:latin typeface="Calibri" panose="020F0502020204030204" pitchFamily="34" charset="0"/>
                          <a:ea typeface="MS Mincho" panose="02020609040205080304" pitchFamily="49" charset="-128"/>
                          <a:cs typeface="Times New Roman" panose="02020603050405020304" pitchFamily="18" charset="0"/>
                        </a:rPr>
                        <a:t>Estimated</a:t>
                      </a:r>
                      <a:r>
                        <a:rPr lang="en-US" sz="1600" b="1" baseline="0" dirty="0" smtClean="0">
                          <a:effectLst/>
                          <a:latin typeface="Calibri" panose="020F0502020204030204" pitchFamily="34" charset="0"/>
                          <a:ea typeface="MS Mincho" panose="02020609040205080304" pitchFamily="49" charset="-128"/>
                          <a:cs typeface="Times New Roman" panose="02020603050405020304" pitchFamily="18" charset="0"/>
                        </a:rPr>
                        <a:t> Existing </a:t>
                      </a:r>
                      <a:r>
                        <a:rPr lang="en-US" sz="1600" b="1" dirty="0" smtClean="0">
                          <a:effectLst/>
                          <a:latin typeface="Calibri" panose="020F0502020204030204" pitchFamily="34" charset="0"/>
                          <a:ea typeface="MS Mincho" panose="02020609040205080304" pitchFamily="49" charset="-128"/>
                          <a:cs typeface="Times New Roman" panose="02020603050405020304" pitchFamily="18" charset="0"/>
                        </a:rPr>
                        <a:t>RSBY Beneficiaries that are not included in targeted households </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10,00,000</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b="1" dirty="0">
                          <a:effectLst/>
                        </a:rPr>
                        <a:t>10,00,000</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100</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15900">
                <a:tc>
                  <a:txBody>
                    <a:bodyPr/>
                    <a:lstStyle/>
                    <a:p>
                      <a:pPr algn="ctr">
                        <a:lnSpc>
                          <a:spcPct val="107000"/>
                        </a:lnSpc>
                        <a:spcAft>
                          <a:spcPts val="0"/>
                        </a:spcAft>
                      </a:pPr>
                      <a:r>
                        <a:rPr lang="en-IN" sz="1600" b="1" dirty="0">
                          <a:effectLst/>
                        </a:rPr>
                        <a:t>All-India</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24,55,53,005</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b="1" dirty="0">
                          <a:effectLst/>
                        </a:rPr>
                        <a:t>7,98,37,088</a:t>
                      </a:r>
                      <a:endParaRPr lang="en-IN" sz="16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600" dirty="0">
                          <a:effectLst/>
                        </a:rPr>
                        <a:t>32.51</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bl>
          </a:graphicData>
        </a:graphic>
      </p:graphicFrame>
      <p:sp>
        <p:nvSpPr>
          <p:cNvPr id="9" name="TextBox 8"/>
          <p:cNvSpPr txBox="1"/>
          <p:nvPr/>
        </p:nvSpPr>
        <p:spPr>
          <a:xfrm>
            <a:off x="3276600" y="4343400"/>
            <a:ext cx="2650919" cy="369332"/>
          </a:xfrm>
          <a:prstGeom prst="rect">
            <a:avLst/>
          </a:prstGeom>
          <a:noFill/>
        </p:spPr>
        <p:txBody>
          <a:bodyPr wrap="none" rtlCol="0">
            <a:spAutoFit/>
          </a:bodyPr>
          <a:lstStyle/>
          <a:p>
            <a:r>
              <a:rPr lang="en-US" b="1" dirty="0" smtClean="0"/>
              <a:t>Total Beneficiary Data </a:t>
            </a:r>
            <a:endParaRPr lang="en-IN"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TARGET BENEFICIARY (SECC)</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17</a:t>
            </a:fld>
            <a:endParaRPr lang="en-IN"/>
          </a:p>
        </p:txBody>
      </p:sp>
      <p:sp>
        <p:nvSpPr>
          <p:cNvPr id="5" name="Content Placeholder 4"/>
          <p:cNvSpPr>
            <a:spLocks noGrp="1"/>
          </p:cNvSpPr>
          <p:nvPr>
            <p:ph sz="quarter" idx="1"/>
          </p:nvPr>
        </p:nvSpPr>
        <p:spPr/>
        <p:txBody>
          <a:bodyPr>
            <a:normAutofit/>
          </a:bodyPr>
          <a:lstStyle/>
          <a:p>
            <a:r>
              <a:rPr lang="en-US" sz="2400" dirty="0" smtClean="0"/>
              <a:t> Rural Area</a:t>
            </a:r>
          </a:p>
          <a:p>
            <a:pPr lvl="1"/>
            <a:r>
              <a:rPr lang="en-US" sz="2000" dirty="0" smtClean="0"/>
              <a:t>Landless households deriving major part of their income from manual casual </a:t>
            </a:r>
            <a:r>
              <a:rPr lang="en-US" sz="2000" dirty="0" err="1" smtClean="0"/>
              <a:t>labour</a:t>
            </a:r>
            <a:r>
              <a:rPr lang="en-US" sz="2000" dirty="0" smtClean="0"/>
              <a:t> : </a:t>
            </a:r>
            <a:r>
              <a:rPr lang="en-US" sz="2000" b="1" dirty="0" smtClean="0"/>
              <a:t>D7 deprivation </a:t>
            </a:r>
            <a:r>
              <a:rPr lang="en-US" sz="2000" dirty="0" smtClean="0"/>
              <a:t>criteria                        </a:t>
            </a:r>
            <a:r>
              <a:rPr lang="en-US" sz="2000" b="1" dirty="0" smtClean="0">
                <a:solidFill>
                  <a:schemeClr val="accent2"/>
                </a:solidFill>
              </a:rPr>
              <a:t>5.38 </a:t>
            </a:r>
            <a:r>
              <a:rPr lang="en-US" sz="2000" b="1" dirty="0" err="1" smtClean="0">
                <a:solidFill>
                  <a:schemeClr val="accent2"/>
                </a:solidFill>
              </a:rPr>
              <a:t>crore</a:t>
            </a:r>
            <a:endParaRPr lang="en-US" sz="2000" b="1" dirty="0" smtClean="0">
              <a:solidFill>
                <a:schemeClr val="accent2"/>
              </a:solidFill>
            </a:endParaRPr>
          </a:p>
          <a:p>
            <a:pPr lvl="1"/>
            <a:r>
              <a:rPr lang="en-US" sz="2000" dirty="0" smtClean="0"/>
              <a:t>Automatically included Households ( without shelter, destitute, living on alms, Manual scavenger families, Primitive tribal groups, legally released bonded </a:t>
            </a:r>
            <a:r>
              <a:rPr lang="en-US" sz="2000" dirty="0" err="1" smtClean="0"/>
              <a:t>labour</a:t>
            </a:r>
            <a:r>
              <a:rPr lang="en-US" sz="2000" dirty="0" smtClean="0"/>
              <a:t>) 		                                    </a:t>
            </a:r>
            <a:r>
              <a:rPr lang="en-US" sz="2000" b="1" dirty="0" smtClean="0">
                <a:solidFill>
                  <a:schemeClr val="accent2"/>
                </a:solidFill>
              </a:rPr>
              <a:t>16.52 </a:t>
            </a:r>
            <a:r>
              <a:rPr lang="en-US" sz="2000" b="1" dirty="0" err="1" smtClean="0">
                <a:solidFill>
                  <a:schemeClr val="accent2"/>
                </a:solidFill>
              </a:rPr>
              <a:t>lakhs</a:t>
            </a:r>
            <a:endParaRPr lang="en-US" dirty="0" smtClean="0"/>
          </a:p>
          <a:p>
            <a:r>
              <a:rPr lang="en-US" dirty="0" smtClean="0"/>
              <a:t> </a:t>
            </a:r>
            <a:r>
              <a:rPr lang="en-US" sz="2400" dirty="0" smtClean="0"/>
              <a:t>Deprivation Criteria Details</a:t>
            </a:r>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206883379"/>
              </p:ext>
            </p:extLst>
          </p:nvPr>
        </p:nvGraphicFramePr>
        <p:xfrm>
          <a:off x="533400" y="3950178"/>
          <a:ext cx="8229601" cy="2493477"/>
        </p:xfrm>
        <a:graphic>
          <a:graphicData uri="http://schemas.openxmlformats.org/drawingml/2006/table">
            <a:tbl>
              <a:tblPr firstRow="1" firstCol="1" bandRow="1">
                <a:tableStyleId>{BC89EF96-8CEA-46FF-86C4-4CE0E7609802}</a:tableStyleId>
              </a:tblPr>
              <a:tblGrid>
                <a:gridCol w="6705600"/>
                <a:gridCol w="1524001"/>
              </a:tblGrid>
              <a:tr h="235590">
                <a:tc>
                  <a:txBody>
                    <a:bodyPr/>
                    <a:lstStyle/>
                    <a:p>
                      <a:pPr>
                        <a:lnSpc>
                          <a:spcPct val="107000"/>
                        </a:lnSpc>
                        <a:spcAft>
                          <a:spcPts val="0"/>
                        </a:spcAft>
                      </a:pPr>
                      <a:r>
                        <a:rPr lang="en-IN" sz="1600" dirty="0">
                          <a:effectLst/>
                        </a:rPr>
                        <a:t>Standard Deprivation Parameters</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600">
                          <a:effectLst/>
                        </a:rPr>
                        <a:t>Households</a:t>
                      </a:r>
                      <a:endParaRPr lang="en-IN" sz="160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235590">
                <a:tc>
                  <a:txBody>
                    <a:bodyPr/>
                    <a:lstStyle/>
                    <a:p>
                      <a:pPr>
                        <a:lnSpc>
                          <a:spcPct val="107000"/>
                        </a:lnSpc>
                        <a:spcAft>
                          <a:spcPts val="0"/>
                        </a:spcAft>
                      </a:pPr>
                      <a:r>
                        <a:rPr lang="en-IN" sz="1400" b="0" dirty="0">
                          <a:effectLst/>
                        </a:rPr>
                        <a:t>Only one room with </a:t>
                      </a:r>
                      <a:r>
                        <a:rPr lang="en-IN" sz="1400" b="0" dirty="0" err="1">
                          <a:effectLst/>
                        </a:rPr>
                        <a:t>kucha</a:t>
                      </a:r>
                      <a:r>
                        <a:rPr lang="en-IN" sz="1400" b="0" dirty="0">
                          <a:effectLst/>
                        </a:rPr>
                        <a:t> walls and </a:t>
                      </a:r>
                      <a:r>
                        <a:rPr lang="en-IN" sz="1400" b="0" dirty="0" err="1">
                          <a:effectLst/>
                        </a:rPr>
                        <a:t>kucha</a:t>
                      </a:r>
                      <a:r>
                        <a:rPr lang="en-IN" sz="1400" b="0" dirty="0">
                          <a:effectLst/>
                        </a:rPr>
                        <a:t> roof (D1)</a:t>
                      </a:r>
                      <a:endParaRPr lang="en-IN" sz="14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2,38,01,942</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235590">
                <a:tc>
                  <a:txBody>
                    <a:bodyPr/>
                    <a:lstStyle/>
                    <a:p>
                      <a:pPr>
                        <a:lnSpc>
                          <a:spcPct val="107000"/>
                        </a:lnSpc>
                        <a:spcAft>
                          <a:spcPts val="0"/>
                        </a:spcAft>
                      </a:pPr>
                      <a:r>
                        <a:rPr lang="en-IN" sz="1400" b="0" dirty="0">
                          <a:effectLst/>
                        </a:rPr>
                        <a:t>No adult member between age 16 to 59 (D2)</a:t>
                      </a:r>
                      <a:endParaRPr lang="en-IN" sz="14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65,16,189</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362450">
                <a:tc>
                  <a:txBody>
                    <a:bodyPr/>
                    <a:lstStyle/>
                    <a:p>
                      <a:pPr>
                        <a:lnSpc>
                          <a:spcPct val="107000"/>
                        </a:lnSpc>
                        <a:spcAft>
                          <a:spcPts val="0"/>
                        </a:spcAft>
                      </a:pPr>
                      <a:r>
                        <a:rPr lang="en-IN" sz="1400" b="0" dirty="0">
                          <a:effectLst/>
                        </a:rPr>
                        <a:t>Female headed households with no adult male member between age 16 to 59 (D3)</a:t>
                      </a:r>
                      <a:endParaRPr lang="en-IN" sz="14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69,18,321</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235590">
                <a:tc>
                  <a:txBody>
                    <a:bodyPr/>
                    <a:lstStyle/>
                    <a:p>
                      <a:pPr>
                        <a:lnSpc>
                          <a:spcPct val="107000"/>
                        </a:lnSpc>
                        <a:spcAft>
                          <a:spcPts val="0"/>
                        </a:spcAft>
                      </a:pPr>
                      <a:r>
                        <a:rPr lang="en-IN" sz="1400" b="0" dirty="0">
                          <a:effectLst/>
                        </a:rPr>
                        <a:t>Disabled member and no able bodied adult member    (D4)</a:t>
                      </a:r>
                      <a:endParaRPr lang="en-IN" sz="14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7,18,276</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235590">
                <a:tc>
                  <a:txBody>
                    <a:bodyPr/>
                    <a:lstStyle/>
                    <a:p>
                      <a:pPr>
                        <a:lnSpc>
                          <a:spcPct val="107000"/>
                        </a:lnSpc>
                        <a:spcAft>
                          <a:spcPts val="0"/>
                        </a:spcAft>
                      </a:pPr>
                      <a:r>
                        <a:rPr lang="en-IN" sz="1400" b="0" dirty="0">
                          <a:effectLst/>
                        </a:rPr>
                        <a:t>SC/ST households  (D5)</a:t>
                      </a:r>
                      <a:endParaRPr lang="en-IN" sz="14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3,86,08,137</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235590">
                <a:tc>
                  <a:txBody>
                    <a:bodyPr/>
                    <a:lstStyle/>
                    <a:p>
                      <a:pPr>
                        <a:lnSpc>
                          <a:spcPct val="107000"/>
                        </a:lnSpc>
                        <a:spcAft>
                          <a:spcPts val="0"/>
                        </a:spcAft>
                      </a:pPr>
                      <a:r>
                        <a:rPr lang="en-IN" sz="1400" b="0" dirty="0">
                          <a:effectLst/>
                        </a:rPr>
                        <a:t>No literate adult above 25 years  (D6)</a:t>
                      </a:r>
                      <a:endParaRPr lang="en-IN" sz="1400" b="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4,220,7,366</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362450">
                <a:tc>
                  <a:txBody>
                    <a:bodyPr/>
                    <a:lstStyle/>
                    <a:p>
                      <a:pPr>
                        <a:lnSpc>
                          <a:spcPct val="107000"/>
                        </a:lnSpc>
                        <a:spcAft>
                          <a:spcPts val="0"/>
                        </a:spcAft>
                      </a:pPr>
                      <a:r>
                        <a:rPr lang="en-IN" sz="1400" b="1" dirty="0">
                          <a:effectLst/>
                        </a:rPr>
                        <a:t>Landless households deriving major part of their income from manual casual labour (D7)</a:t>
                      </a:r>
                      <a:endParaRPr lang="en-IN"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b="1" dirty="0">
                          <a:effectLst/>
                        </a:rPr>
                        <a:t>5,38,38,759</a:t>
                      </a:r>
                      <a:endParaRPr lang="en-IN"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r h="235590">
                <a:tc>
                  <a:txBody>
                    <a:bodyPr/>
                    <a:lstStyle/>
                    <a:p>
                      <a:pPr>
                        <a:lnSpc>
                          <a:spcPct val="107000"/>
                        </a:lnSpc>
                        <a:spcAft>
                          <a:spcPts val="0"/>
                        </a:spcAft>
                      </a:pPr>
                      <a:r>
                        <a:rPr lang="en-IN" sz="1400" dirty="0">
                          <a:effectLst/>
                        </a:rPr>
                        <a:t>Total deprived Households (with any one of the 7 deprivation)</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c>
                  <a:txBody>
                    <a:bodyPr/>
                    <a:lstStyle/>
                    <a:p>
                      <a:pPr algn="ctr">
                        <a:lnSpc>
                          <a:spcPct val="107000"/>
                        </a:lnSpc>
                        <a:spcAft>
                          <a:spcPts val="0"/>
                        </a:spcAft>
                      </a:pPr>
                      <a:r>
                        <a:rPr lang="en-IN" sz="1400" dirty="0">
                          <a:effectLst/>
                        </a:rPr>
                        <a:t>8,70,44,419</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48986" marR="48986" marT="0" marB="0" anchor="ctr"/>
                </a:tc>
              </a:tr>
            </a:tbl>
          </a:graphicData>
        </a:graphic>
      </p:graphicFrame>
      <p:pic>
        <p:nvPicPr>
          <p:cNvPr id="7"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TARGET BENEFICIARY (SECC)</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18</a:t>
            </a:fld>
            <a:endParaRPr lang="en-IN"/>
          </a:p>
        </p:txBody>
      </p:sp>
      <p:sp>
        <p:nvSpPr>
          <p:cNvPr id="5" name="Content Placeholder 4"/>
          <p:cNvSpPr>
            <a:spLocks noGrp="1"/>
          </p:cNvSpPr>
          <p:nvPr>
            <p:ph sz="quarter" idx="1"/>
          </p:nvPr>
        </p:nvSpPr>
        <p:spPr/>
        <p:txBody>
          <a:bodyPr/>
          <a:lstStyle/>
          <a:p>
            <a:r>
              <a:rPr lang="en-US" sz="2400" dirty="0" smtClean="0"/>
              <a:t>Urban Areas </a:t>
            </a:r>
          </a:p>
          <a:p>
            <a:pPr lvl="1"/>
            <a:r>
              <a:rPr lang="en-US" sz="2000" dirty="0" smtClean="0"/>
              <a:t>Sub classification of households by main source of income </a:t>
            </a:r>
            <a:endParaRPr lang="en-IN" sz="2000"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8" name="Table 7"/>
          <p:cNvGraphicFramePr>
            <a:graphicFrameLocks noGrp="1"/>
          </p:cNvGraphicFramePr>
          <p:nvPr>
            <p:extLst>
              <p:ext uri="{D42A27DB-BD31-4B8C-83A1-F6EECF244321}">
                <p14:modId xmlns:p14="http://schemas.microsoft.com/office/powerpoint/2010/main" val="1245421488"/>
              </p:ext>
            </p:extLst>
          </p:nvPr>
        </p:nvGraphicFramePr>
        <p:xfrm>
          <a:off x="457200" y="2057400"/>
          <a:ext cx="8229601" cy="4353712"/>
        </p:xfrm>
        <a:graphic>
          <a:graphicData uri="http://schemas.openxmlformats.org/drawingml/2006/table">
            <a:tbl>
              <a:tblPr firstRow="1" firstCol="1" bandRow="1">
                <a:tableStyleId>{BC89EF96-8CEA-46FF-86C4-4CE0E7609802}</a:tableStyleId>
              </a:tblPr>
              <a:tblGrid>
                <a:gridCol w="685800"/>
                <a:gridCol w="5955632"/>
                <a:gridCol w="1588169"/>
              </a:tblGrid>
              <a:tr h="232844">
                <a:tc>
                  <a:txBody>
                    <a:bodyPr/>
                    <a:lstStyle/>
                    <a:p>
                      <a:pPr algn="ctr">
                        <a:lnSpc>
                          <a:spcPct val="107000"/>
                        </a:lnSpc>
                        <a:spcAft>
                          <a:spcPts val="0"/>
                        </a:spcAft>
                      </a:pPr>
                      <a:r>
                        <a:rPr lang="en-IN" sz="1400" dirty="0" err="1" smtClean="0">
                          <a:effectLst/>
                        </a:rPr>
                        <a:t>Sl</a:t>
                      </a:r>
                      <a:r>
                        <a:rPr lang="en-IN" sz="1400" baseline="0" dirty="0" smtClean="0">
                          <a:effectLst/>
                        </a:rPr>
                        <a:t> No</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400" dirty="0">
                          <a:effectLst/>
                        </a:rPr>
                        <a:t>Worker Category</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gn="ctr">
                        <a:lnSpc>
                          <a:spcPct val="107000"/>
                        </a:lnSpc>
                        <a:spcAft>
                          <a:spcPts val="0"/>
                        </a:spcAft>
                      </a:pPr>
                      <a:r>
                        <a:rPr lang="en-IN" sz="1400" dirty="0">
                          <a:effectLst/>
                        </a:rPr>
                        <a:t>Households</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dirty="0">
                          <a:effectLst/>
                        </a:rPr>
                        <a:t>1</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Rag picker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23,825</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dirty="0">
                          <a:effectLst/>
                        </a:rPr>
                        <a:t>2</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Beggar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47,371</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dirty="0">
                          <a:effectLst/>
                        </a:rPr>
                        <a:t>3</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Domestic worker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a:effectLst/>
                        </a:rPr>
                        <a:t>6,85,352</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dirty="0">
                          <a:effectLst/>
                        </a:rPr>
                        <a:t>4</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Street vendor/ Cobbler/hawker / Other  service provider working on streets</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8,64,659</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396836">
                <a:tc>
                  <a:txBody>
                    <a:bodyPr/>
                    <a:lstStyle/>
                    <a:p>
                      <a:pPr algn="ctr">
                        <a:lnSpc>
                          <a:spcPct val="107000"/>
                        </a:lnSpc>
                        <a:spcAft>
                          <a:spcPts val="0"/>
                        </a:spcAft>
                      </a:pPr>
                      <a:r>
                        <a:rPr lang="en-IN" sz="1400">
                          <a:effectLst/>
                        </a:rPr>
                        <a:t>5</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Construction worker/ Plumber/ Mason/ </a:t>
                      </a:r>
                      <a:r>
                        <a:rPr lang="en-IN" sz="1400" dirty="0" err="1">
                          <a:effectLst/>
                        </a:rPr>
                        <a:t>Labor</a:t>
                      </a:r>
                      <a:r>
                        <a:rPr lang="en-IN" sz="1400" dirty="0">
                          <a:effectLst/>
                        </a:rPr>
                        <a:t>/ Painter/ Welder/ Security guard/ Coolie and other head-load worker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1,02,35,435</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a:effectLst/>
                        </a:rPr>
                        <a:t>6</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Sweeper/ Sanitation worker / Mali</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6,06,446</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a:effectLst/>
                        </a:rPr>
                        <a:t>7</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Home-based worker/ Artisan/  Handicrafts worker / Tailor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a:effectLst/>
                        </a:rPr>
                        <a:t>27,58,194</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396836">
                <a:tc>
                  <a:txBody>
                    <a:bodyPr/>
                    <a:lstStyle/>
                    <a:p>
                      <a:pPr algn="ctr">
                        <a:lnSpc>
                          <a:spcPct val="107000"/>
                        </a:lnSpc>
                        <a:spcAft>
                          <a:spcPts val="0"/>
                        </a:spcAft>
                      </a:pPr>
                      <a:r>
                        <a:rPr lang="en-IN" sz="1400">
                          <a:effectLst/>
                        </a:rPr>
                        <a:t>8</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Transport worker/ Driver/ Conductor/  Helper to drivers and conductors/ Cart puller/ Rickshaw puller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27,73,310</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396836">
                <a:tc>
                  <a:txBody>
                    <a:bodyPr/>
                    <a:lstStyle/>
                    <a:p>
                      <a:pPr algn="ctr">
                        <a:lnSpc>
                          <a:spcPct val="107000"/>
                        </a:lnSpc>
                        <a:spcAft>
                          <a:spcPts val="0"/>
                        </a:spcAft>
                      </a:pPr>
                      <a:r>
                        <a:rPr lang="en-IN" sz="1400">
                          <a:effectLst/>
                        </a:rPr>
                        <a:t>9</a:t>
                      </a:r>
                      <a:endParaRPr lang="en-IN" sz="140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Shop worker/ Assistant/ Peon in small  establishment/ Helper/ Delivery  assistant / Attendant/ Waiter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36,93,042</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dirty="0">
                          <a:effectLst/>
                        </a:rPr>
                        <a:t>10</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Electrician/ Mechanic/ Assembler/ Repair worker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11,99,262</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286826">
                <a:tc>
                  <a:txBody>
                    <a:bodyPr/>
                    <a:lstStyle/>
                    <a:p>
                      <a:pPr algn="ctr">
                        <a:lnSpc>
                          <a:spcPct val="107000"/>
                        </a:lnSpc>
                        <a:spcAft>
                          <a:spcPts val="0"/>
                        </a:spcAft>
                      </a:pPr>
                      <a:r>
                        <a:rPr lang="en-IN" sz="1400" dirty="0">
                          <a:effectLst/>
                        </a:rPr>
                        <a:t>11</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a:txBody>
                    <a:bodyPr/>
                    <a:lstStyle/>
                    <a:p>
                      <a:pPr>
                        <a:lnSpc>
                          <a:spcPct val="107000"/>
                        </a:lnSpc>
                        <a:spcAft>
                          <a:spcPts val="0"/>
                        </a:spcAft>
                      </a:pPr>
                      <a:r>
                        <a:rPr lang="en-IN" sz="1400" dirty="0">
                          <a:effectLst/>
                        </a:rPr>
                        <a:t>Washer-man/ </a:t>
                      </a:r>
                      <a:r>
                        <a:rPr lang="en-IN" sz="1400" dirty="0" err="1">
                          <a:effectLst/>
                        </a:rPr>
                        <a:t>Chowkidar</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lgn="ctr">
                        <a:lnSpc>
                          <a:spcPct val="107000"/>
                        </a:lnSpc>
                        <a:spcAft>
                          <a:spcPts val="0"/>
                        </a:spcAft>
                      </a:pPr>
                      <a:r>
                        <a:rPr lang="en-IN" sz="1400" dirty="0">
                          <a:effectLst/>
                        </a:rPr>
                        <a:t>4,60,433</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r h="396836">
                <a:tc gridSpan="2">
                  <a:txBody>
                    <a:bodyPr/>
                    <a:lstStyle/>
                    <a:p>
                      <a:pPr algn="ctr">
                        <a:lnSpc>
                          <a:spcPct val="107000"/>
                        </a:lnSpc>
                        <a:spcAft>
                          <a:spcPts val="0"/>
                        </a:spcAft>
                      </a:pPr>
                      <a:r>
                        <a:rPr lang="en-IN" sz="1400" dirty="0">
                          <a:effectLst/>
                        </a:rPr>
                        <a:t>Total Targeted Households</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c hMerge="1">
                  <a:txBody>
                    <a:bodyPr/>
                    <a:lstStyle/>
                    <a:p>
                      <a:endParaRPr lang="en-IN"/>
                    </a:p>
                  </a:txBody>
                  <a:tcPr/>
                </a:tc>
                <a:tc>
                  <a:txBody>
                    <a:bodyPr/>
                    <a:lstStyle/>
                    <a:p>
                      <a:pPr algn="ctr">
                        <a:lnSpc>
                          <a:spcPct val="107000"/>
                        </a:lnSpc>
                        <a:spcAft>
                          <a:spcPts val="0"/>
                        </a:spcAft>
                      </a:pPr>
                      <a:r>
                        <a:rPr lang="en-IN" sz="1400" b="1" dirty="0">
                          <a:effectLst/>
                        </a:rPr>
                        <a:t>2,33,47,329</a:t>
                      </a:r>
                    </a:p>
                    <a:p>
                      <a:pPr algn="ctr">
                        <a:lnSpc>
                          <a:spcPct val="107000"/>
                        </a:lnSpc>
                        <a:spcAft>
                          <a:spcPts val="0"/>
                        </a:spcAft>
                      </a:pPr>
                      <a:r>
                        <a:rPr lang="en-IN" sz="1400" b="1" dirty="0">
                          <a:effectLst/>
                        </a:rPr>
                        <a:t>(2.33 crore)</a:t>
                      </a:r>
                      <a:endParaRPr lang="en-IN"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SECC DATA : CHALLENGES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19</a:t>
            </a:fld>
            <a:endParaRPr lang="en-IN" dirty="0"/>
          </a:p>
        </p:txBody>
      </p:sp>
      <p:sp>
        <p:nvSpPr>
          <p:cNvPr id="5" name="Content Placeholder 4"/>
          <p:cNvSpPr>
            <a:spLocks noGrp="1"/>
          </p:cNvSpPr>
          <p:nvPr>
            <p:ph sz="quarter" idx="1"/>
          </p:nvPr>
        </p:nvSpPr>
        <p:spPr/>
        <p:txBody>
          <a:bodyPr>
            <a:normAutofit fontScale="62500" lnSpcReduction="20000"/>
          </a:bodyPr>
          <a:lstStyle/>
          <a:p>
            <a:r>
              <a:rPr lang="en-US" dirty="0" smtClean="0"/>
              <a:t>All data fields are not populated in SECC data base</a:t>
            </a:r>
          </a:p>
          <a:p>
            <a:r>
              <a:rPr lang="en-US" dirty="0" smtClean="0"/>
              <a:t>Non availability of many families in SECC data in field , during field verification </a:t>
            </a:r>
          </a:p>
          <a:p>
            <a:r>
              <a:rPr lang="en-US" dirty="0" smtClean="0"/>
              <a:t>Fields like relationship details, occupation are stored as free text , instead of coded form</a:t>
            </a:r>
          </a:p>
          <a:p>
            <a:r>
              <a:rPr lang="en-US" dirty="0" smtClean="0"/>
              <a:t>Complete Address is not captured.</a:t>
            </a:r>
          </a:p>
          <a:p>
            <a:pPr lvl="1"/>
            <a:r>
              <a:rPr lang="en-US" dirty="0" smtClean="0"/>
              <a:t>No field for door house number,  street and PIN code </a:t>
            </a:r>
          </a:p>
          <a:p>
            <a:pPr lvl="1"/>
            <a:r>
              <a:rPr lang="en-US" dirty="0" smtClean="0"/>
              <a:t>More prevalent in Urban areas. </a:t>
            </a:r>
          </a:p>
          <a:p>
            <a:r>
              <a:rPr lang="en-US" dirty="0" smtClean="0"/>
              <a:t>Chhattisgarh recently (Apr 2016) completed SECC Data mapping exercise with RSBY and MSBY ( </a:t>
            </a:r>
            <a:r>
              <a:rPr lang="en-US" dirty="0" err="1" smtClean="0"/>
              <a:t>Mukhyamantri</a:t>
            </a:r>
            <a:r>
              <a:rPr lang="en-US" dirty="0" smtClean="0"/>
              <a:t> </a:t>
            </a:r>
            <a:r>
              <a:rPr lang="en-US" dirty="0" err="1" smtClean="0"/>
              <a:t>Swastha</a:t>
            </a:r>
            <a:r>
              <a:rPr lang="en-US" dirty="0" smtClean="0"/>
              <a:t> </a:t>
            </a:r>
            <a:r>
              <a:rPr lang="en-US" dirty="0" err="1" smtClean="0"/>
              <a:t>Bima</a:t>
            </a:r>
            <a:r>
              <a:rPr lang="en-US" dirty="0" smtClean="0"/>
              <a:t> </a:t>
            </a:r>
            <a:r>
              <a:rPr lang="en-US" dirty="0" err="1" smtClean="0"/>
              <a:t>Yojana</a:t>
            </a:r>
            <a:r>
              <a:rPr lang="en-US" dirty="0" smtClean="0"/>
              <a:t>) with key observations</a:t>
            </a:r>
          </a:p>
          <a:p>
            <a:pPr lvl="1" algn="just"/>
            <a:r>
              <a:rPr lang="en-IN" sz="2200" dirty="0" smtClean="0"/>
              <a:t>Many families missing from SECC list  - Exclusion issue </a:t>
            </a:r>
          </a:p>
          <a:p>
            <a:pPr lvl="1" algn="just"/>
            <a:r>
              <a:rPr lang="en-IN" sz="2200" dirty="0" smtClean="0"/>
              <a:t>Count mismatch between total family count and available details in database </a:t>
            </a:r>
          </a:p>
          <a:p>
            <a:pPr lvl="1" algn="just"/>
            <a:r>
              <a:rPr lang="en-IN" sz="2200" dirty="0" smtClean="0"/>
              <a:t>Data missing for key fields  like  Head of Family name , Occupation details</a:t>
            </a:r>
            <a:endParaRPr lang="en-US" sz="3200" dirty="0" smtClean="0"/>
          </a:p>
          <a:p>
            <a:r>
              <a:rPr lang="en-US" dirty="0" smtClean="0"/>
              <a:t>Bank Details,  </a:t>
            </a:r>
            <a:r>
              <a:rPr lang="en-US" dirty="0" err="1" smtClean="0"/>
              <a:t>Aadhaar</a:t>
            </a:r>
            <a:r>
              <a:rPr lang="en-US" dirty="0" smtClean="0"/>
              <a:t> and Mobile numbers are not available </a:t>
            </a:r>
          </a:p>
          <a:p>
            <a:r>
              <a:rPr lang="en-US" dirty="0" smtClean="0"/>
              <a:t>To address above challenges, following details need to collected </a:t>
            </a:r>
          </a:p>
          <a:p>
            <a:pPr lvl="1"/>
            <a:r>
              <a:rPr lang="en-US" dirty="0" err="1" smtClean="0"/>
              <a:t>Aadhaar</a:t>
            </a:r>
            <a:r>
              <a:rPr lang="en-US" dirty="0" smtClean="0"/>
              <a:t> Number </a:t>
            </a:r>
          </a:p>
          <a:p>
            <a:pPr lvl="1"/>
            <a:r>
              <a:rPr lang="en-US" dirty="0" smtClean="0"/>
              <a:t> Mobile Number</a:t>
            </a:r>
          </a:p>
          <a:p>
            <a:pPr lvl="1"/>
            <a:r>
              <a:rPr lang="en-US" dirty="0" err="1" smtClean="0"/>
              <a:t>Jandhan</a:t>
            </a:r>
            <a:r>
              <a:rPr lang="en-US" dirty="0" smtClean="0"/>
              <a:t> Bank Account Details </a:t>
            </a:r>
          </a:p>
          <a:p>
            <a:pPr lvl="1"/>
            <a:r>
              <a:rPr lang="en-US" dirty="0" smtClean="0"/>
              <a:t>Detailed Address of Households </a:t>
            </a:r>
          </a:p>
          <a:p>
            <a:pPr lvl="1"/>
            <a:r>
              <a:rPr lang="en-US" dirty="0" smtClean="0"/>
              <a:t>Photographs </a:t>
            </a:r>
          </a:p>
          <a:p>
            <a:pPr lvl="1"/>
            <a:r>
              <a:rPr lang="en-US" dirty="0" smtClean="0"/>
              <a:t>URNs for RSBY / Unique IDs for State schemes </a:t>
            </a:r>
            <a:endParaRPr lang="en-IN"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
        <p:nvSpPr>
          <p:cNvPr id="7" name="TextBox 6">
            <a:hlinkClick r:id="rId3" action="ppaction://hlinksldjump"/>
          </p:cNvPr>
          <p:cNvSpPr txBox="1"/>
          <p:nvPr/>
        </p:nvSpPr>
        <p:spPr>
          <a:xfrm>
            <a:off x="7180001" y="6019800"/>
            <a:ext cx="1963999" cy="307777"/>
          </a:xfrm>
          <a:prstGeom prst="rect">
            <a:avLst/>
          </a:prstGeom>
          <a:noFill/>
        </p:spPr>
        <p:txBody>
          <a:bodyPr wrap="none" rtlCol="0">
            <a:spAutoFit/>
          </a:bodyPr>
          <a:lstStyle/>
          <a:p>
            <a:r>
              <a:rPr lang="en-US" sz="1400" b="1" i="1" dirty="0" smtClean="0">
                <a:hlinkClick r:id="rId3" action="ppaction://hlinksldjump"/>
              </a:rPr>
              <a:t>Analysis of SECC Data</a:t>
            </a:r>
            <a:endParaRPr lang="en-IN" sz="14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 OF THE PRESENTATION</a:t>
            </a:r>
            <a:endParaRPr lang="en-IN" b="1" dirty="0"/>
          </a:p>
        </p:txBody>
      </p:sp>
      <p:sp>
        <p:nvSpPr>
          <p:cNvPr id="3" name="Content Placeholder 2"/>
          <p:cNvSpPr>
            <a:spLocks noGrp="1"/>
          </p:cNvSpPr>
          <p:nvPr>
            <p:ph sz="quarter" idx="1"/>
          </p:nvPr>
        </p:nvSpPr>
        <p:spPr/>
        <p:txBody>
          <a:bodyPr>
            <a:normAutofit fontScale="85000" lnSpcReduction="20000"/>
          </a:bodyPr>
          <a:lstStyle/>
          <a:p>
            <a:r>
              <a:rPr lang="en-US" dirty="0" smtClean="0"/>
              <a:t>Announcement of the Proposed Scheme </a:t>
            </a:r>
          </a:p>
          <a:p>
            <a:r>
              <a:rPr lang="en-US" dirty="0" smtClean="0"/>
              <a:t>Background</a:t>
            </a:r>
          </a:p>
          <a:p>
            <a:pPr lvl="1"/>
            <a:r>
              <a:rPr lang="en-US" dirty="0" err="1" smtClean="0"/>
              <a:t>Rashtriya</a:t>
            </a:r>
            <a:r>
              <a:rPr lang="en-US" dirty="0" smtClean="0"/>
              <a:t> </a:t>
            </a:r>
            <a:r>
              <a:rPr lang="en-US" dirty="0" err="1" smtClean="0"/>
              <a:t>Swasthya</a:t>
            </a:r>
            <a:r>
              <a:rPr lang="en-US" dirty="0" smtClean="0"/>
              <a:t> </a:t>
            </a:r>
            <a:r>
              <a:rPr lang="en-US" dirty="0" err="1" smtClean="0"/>
              <a:t>Bima</a:t>
            </a:r>
            <a:r>
              <a:rPr lang="en-US" dirty="0" smtClean="0"/>
              <a:t> </a:t>
            </a:r>
            <a:r>
              <a:rPr lang="en-US" dirty="0" err="1" smtClean="0"/>
              <a:t>Yojana</a:t>
            </a:r>
            <a:r>
              <a:rPr lang="en-US" dirty="0" smtClean="0"/>
              <a:t> </a:t>
            </a:r>
          </a:p>
          <a:p>
            <a:pPr lvl="1"/>
            <a:r>
              <a:rPr lang="en-US" dirty="0" smtClean="0"/>
              <a:t>Senior Citizen Health Protection Scheme </a:t>
            </a:r>
          </a:p>
          <a:p>
            <a:r>
              <a:rPr lang="en-US" dirty="0" smtClean="0"/>
              <a:t> National Health Protection Scheme </a:t>
            </a:r>
          </a:p>
          <a:p>
            <a:pPr lvl="1"/>
            <a:r>
              <a:rPr lang="en-US" dirty="0" smtClean="0"/>
              <a:t>Key Features of the scheme </a:t>
            </a:r>
          </a:p>
          <a:p>
            <a:pPr lvl="1"/>
            <a:r>
              <a:rPr lang="en-US" dirty="0" smtClean="0"/>
              <a:t>Beneficiary Identification using SECC Data </a:t>
            </a:r>
          </a:p>
          <a:p>
            <a:pPr lvl="1"/>
            <a:r>
              <a:rPr lang="en-US" dirty="0" smtClean="0"/>
              <a:t>Convergence under NHPS</a:t>
            </a:r>
          </a:p>
          <a:p>
            <a:pPr lvl="1"/>
            <a:r>
              <a:rPr lang="en-US" dirty="0" smtClean="0"/>
              <a:t>Use of a robust ICT Platform </a:t>
            </a:r>
          </a:p>
          <a:p>
            <a:pPr lvl="1"/>
            <a:r>
              <a:rPr lang="en-US" dirty="0" smtClean="0"/>
              <a:t>Fraud Detection and </a:t>
            </a:r>
            <a:r>
              <a:rPr lang="en-US" dirty="0" err="1" smtClean="0"/>
              <a:t>Minimisation</a:t>
            </a:r>
            <a:r>
              <a:rPr lang="en-US" dirty="0" smtClean="0"/>
              <a:t> </a:t>
            </a:r>
          </a:p>
          <a:p>
            <a:pPr lvl="1"/>
            <a:r>
              <a:rPr lang="en-US" dirty="0" smtClean="0"/>
              <a:t>National Health Authority (NHA)</a:t>
            </a:r>
          </a:p>
          <a:p>
            <a:pPr lvl="1"/>
            <a:r>
              <a:rPr lang="en-US" dirty="0" smtClean="0"/>
              <a:t>Benefit Packages </a:t>
            </a:r>
          </a:p>
          <a:p>
            <a:pPr lvl="1"/>
            <a:r>
              <a:rPr lang="en-US" dirty="0" smtClean="0"/>
              <a:t>Empanelment of Hospitals  </a:t>
            </a:r>
          </a:p>
          <a:p>
            <a:r>
              <a:rPr lang="en-US" dirty="0" smtClean="0"/>
              <a:t> Financial Estimates </a:t>
            </a:r>
          </a:p>
          <a:p>
            <a:r>
              <a:rPr lang="en-US" dirty="0" smtClean="0"/>
              <a:t> Critical Activities by states for launch of NHPS</a:t>
            </a:r>
            <a:endParaRPr lang="en-IN" dirty="0"/>
          </a:p>
        </p:txBody>
      </p:sp>
      <p:sp>
        <p:nvSpPr>
          <p:cNvPr id="4" name="Slide Number Placeholder 3"/>
          <p:cNvSpPr>
            <a:spLocks noGrp="1"/>
          </p:cNvSpPr>
          <p:nvPr>
            <p:ph type="sldNum" sz="quarter" idx="12"/>
          </p:nvPr>
        </p:nvSpPr>
        <p:spPr/>
        <p:txBody>
          <a:bodyPr/>
          <a:lstStyle/>
          <a:p>
            <a:fld id="{22EFD84E-F6E3-4CFB-AA54-C7D46913C60A}" type="slidenum">
              <a:rPr lang="en-IN" smtClean="0"/>
              <a:pPr/>
              <a:t>2</a:t>
            </a:fld>
            <a:endParaRPr lang="en-IN"/>
          </a:p>
        </p:txBody>
      </p:sp>
      <p:sp>
        <p:nvSpPr>
          <p:cNvPr id="5" name="Footer Placeholder 4"/>
          <p:cNvSpPr>
            <a:spLocks noGrp="1"/>
          </p:cNvSpPr>
          <p:nvPr>
            <p:ph type="ftr" sz="quarter" idx="11"/>
          </p:nvPr>
        </p:nvSpPr>
        <p:spPr/>
        <p:txBody>
          <a:bodyPr/>
          <a:lstStyle/>
          <a:p>
            <a:r>
              <a:rPr lang="en-IN" smtClean="0"/>
              <a:t>Ministry of Health &amp; Family Welfare, GoI</a:t>
            </a:r>
            <a:endParaRPr lang="en-IN"/>
          </a:p>
        </p:txBody>
      </p:sp>
      <p:pic>
        <p:nvPicPr>
          <p:cNvPr id="6" name="Picture 6" descr="Image result for ministry of health and family welfare"/>
          <p:cNvPicPr>
            <a:picLocks noChangeAspect="1" noChangeArrowheads="1"/>
          </p:cNvPicPr>
          <p:nvPr/>
        </p:nvPicPr>
        <p:blipFill>
          <a:blip r:embed="rId3"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CONVERGENCE UNDER PROPOSED SCHEME</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20</a:t>
            </a:fld>
            <a:endParaRPr lang="en-IN"/>
          </a:p>
        </p:txBody>
      </p:sp>
      <p:sp>
        <p:nvSpPr>
          <p:cNvPr id="5" name="Content Placeholder 4"/>
          <p:cNvSpPr>
            <a:spLocks noGrp="1"/>
          </p:cNvSpPr>
          <p:nvPr>
            <p:ph sz="quarter" idx="1"/>
          </p:nvPr>
        </p:nvSpPr>
        <p:spPr/>
        <p:txBody>
          <a:bodyPr>
            <a:normAutofit fontScale="70000" lnSpcReduction="20000"/>
          </a:bodyPr>
          <a:lstStyle/>
          <a:p>
            <a:r>
              <a:rPr lang="en-US" dirty="0" smtClean="0"/>
              <a:t>Appropriate convergence with the existing health insurance/ protection schemes of various Central and State Governments / UTs through a robust IT platform on the basis of </a:t>
            </a:r>
            <a:r>
              <a:rPr lang="en-US" dirty="0" err="1" smtClean="0"/>
              <a:t>Aadhar</a:t>
            </a:r>
            <a:r>
              <a:rPr lang="en-US" dirty="0" smtClean="0"/>
              <a:t> seeding (as far as possible) of beneficiaries of such schemes </a:t>
            </a:r>
          </a:p>
          <a:p>
            <a:r>
              <a:rPr lang="en-US" b="1" dirty="0" smtClean="0"/>
              <a:t>Convergence with State/ UT Scheme </a:t>
            </a:r>
          </a:p>
          <a:p>
            <a:pPr lvl="1"/>
            <a:r>
              <a:rPr lang="en-US" dirty="0" smtClean="0"/>
              <a:t>The State Governments/ UTs will be free to expand the basic package and top up, both horizontally and vertically. However, they will need to bear the additional funding</a:t>
            </a:r>
          </a:p>
          <a:p>
            <a:pPr lvl="1"/>
            <a:r>
              <a:rPr lang="en-US" dirty="0" smtClean="0"/>
              <a:t>21 States / UT Governments are implementing their own schemes either as a top up to RSBY (11 States/ UTs) or as an independent schemes (10 States / UTs) . </a:t>
            </a:r>
          </a:p>
          <a:p>
            <a:pPr lvl="1"/>
            <a:r>
              <a:rPr lang="en-US" dirty="0" smtClean="0"/>
              <a:t>The convergence with State / UT scheme would be done considering the following main parameters </a:t>
            </a:r>
          </a:p>
          <a:p>
            <a:pPr lvl="2"/>
            <a:r>
              <a:rPr lang="en-US" dirty="0" smtClean="0"/>
              <a:t> </a:t>
            </a:r>
          </a:p>
          <a:p>
            <a:pPr lvl="2"/>
            <a:r>
              <a:rPr lang="en-US" dirty="0" smtClean="0"/>
              <a:t> </a:t>
            </a:r>
          </a:p>
          <a:p>
            <a:pPr lvl="2"/>
            <a:r>
              <a:rPr lang="en-US" dirty="0" smtClean="0"/>
              <a:t> </a:t>
            </a:r>
          </a:p>
          <a:p>
            <a:pPr lvl="2"/>
            <a:r>
              <a:rPr lang="en-US" dirty="0" smtClean="0"/>
              <a:t> </a:t>
            </a:r>
          </a:p>
          <a:p>
            <a:r>
              <a:rPr lang="en-US" b="1" dirty="0" smtClean="0"/>
              <a:t>Convergence with Accident Insurance Scheme </a:t>
            </a:r>
          </a:p>
          <a:p>
            <a:pPr lvl="1"/>
            <a:r>
              <a:rPr lang="en-US" dirty="0" smtClean="0"/>
              <a:t>An accident and disability insurance cover ( as under PMSBY), funded by the Govt. for all targeted family members </a:t>
            </a:r>
          </a:p>
          <a:p>
            <a:r>
              <a:rPr lang="en-US" b="1" dirty="0" smtClean="0"/>
              <a:t>Convergence with Central Government Schemes </a:t>
            </a:r>
          </a:p>
          <a:p>
            <a:pPr lvl="1"/>
            <a:r>
              <a:rPr lang="en-US" dirty="0" smtClean="0"/>
              <a:t>Concerned Ministry / Department can cover their own beneficiaries by providing top up funds through their own budgets </a:t>
            </a:r>
          </a:p>
          <a:p>
            <a:pPr marL="914400" lvl="1" indent="-514350">
              <a:buFont typeface="Wingdings" panose="05000000000000000000" pitchFamily="2" charset="2"/>
              <a:buChar char="§"/>
            </a:pPr>
            <a:endParaRPr lang="en-US" sz="1400" dirty="0" smtClean="0"/>
          </a:p>
          <a:p>
            <a:pPr marL="914400" lvl="1" indent="-514350">
              <a:buFont typeface="Wingdings" panose="05000000000000000000" pitchFamily="2" charset="2"/>
              <a:buChar char="§"/>
            </a:pPr>
            <a:endParaRPr lang="en-US" sz="1400" dirty="0" smtClean="0"/>
          </a:p>
          <a:p>
            <a:pPr marL="914400" lvl="1" indent="-514350">
              <a:buFont typeface="Wingdings" panose="05000000000000000000" pitchFamily="2" charset="2"/>
              <a:buChar char="§"/>
            </a:pPr>
            <a:endParaRPr lang="en-US" sz="1400" dirty="0" smtClean="0"/>
          </a:p>
          <a:p>
            <a:pPr marL="914400" lvl="1" indent="-514350">
              <a:buFont typeface="Wingdings" panose="05000000000000000000" pitchFamily="2" charset="2"/>
              <a:buChar char="§"/>
            </a:pPr>
            <a:endParaRPr lang="en-US" sz="1400" dirty="0" smtClean="0"/>
          </a:p>
          <a:p>
            <a:endParaRPr lang="en-US" dirty="0" smtClean="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Table 6"/>
          <p:cNvGraphicFramePr>
            <a:graphicFrameLocks noGrp="1"/>
          </p:cNvGraphicFramePr>
          <p:nvPr/>
        </p:nvGraphicFramePr>
        <p:xfrm>
          <a:off x="1676400" y="3581400"/>
          <a:ext cx="6858000" cy="914400"/>
        </p:xfrm>
        <a:graphic>
          <a:graphicData uri="http://schemas.openxmlformats.org/drawingml/2006/table">
            <a:tbl>
              <a:tblPr firstRow="1" bandRow="1">
                <a:tableStyleId>{3B4B98B0-60AC-42C2-AFA5-B58CD77FA1E5}</a:tableStyleId>
              </a:tblPr>
              <a:tblGrid>
                <a:gridCol w="3023420"/>
                <a:gridCol w="1917290"/>
                <a:gridCol w="1917290"/>
              </a:tblGrid>
              <a:tr h="167640">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sz="900" b="0" dirty="0" smtClean="0"/>
                        <a:t>Benefit Packages</a:t>
                      </a:r>
                      <a:endParaRPr lang="en-IN" sz="900" b="0" dirty="0" smtClean="0"/>
                    </a:p>
                  </a:txBody>
                  <a:tcPr anchor="ctr"/>
                </a:tc>
                <a:tc>
                  <a:txBody>
                    <a:bodyPr/>
                    <a:lstStyle/>
                    <a:p>
                      <a:pPr algn="ctr"/>
                      <a:r>
                        <a:rPr lang="en-US" sz="900" b="0" dirty="0" smtClean="0"/>
                        <a:t>Beneficiary</a:t>
                      </a:r>
                      <a:r>
                        <a:rPr lang="en-US" sz="900" b="0" baseline="0" dirty="0" smtClean="0"/>
                        <a:t> Database</a:t>
                      </a:r>
                      <a:endParaRPr lang="en-IN" sz="900" b="0" dirty="0"/>
                    </a:p>
                  </a:txBody>
                  <a:tcPr anchor="ctr"/>
                </a:tc>
                <a:tc>
                  <a:txBody>
                    <a:bodyPr/>
                    <a:lstStyle/>
                    <a:p>
                      <a:pPr algn="ctr"/>
                      <a:r>
                        <a:rPr lang="en-US" sz="900" b="0" dirty="0" smtClean="0"/>
                        <a:t>Implementation structures</a:t>
                      </a:r>
                      <a:endParaRPr lang="en-IN" sz="900" b="0" dirty="0"/>
                    </a:p>
                  </a:txBody>
                  <a:tcPr anchor="ctr"/>
                </a:tc>
              </a:tr>
              <a:tr h="167640">
                <a:tc>
                  <a:txBody>
                    <a:bodyPr/>
                    <a:lstStyle/>
                    <a:p>
                      <a:pPr algn="ctr"/>
                      <a:r>
                        <a:rPr lang="en-US" sz="900" b="0" dirty="0" smtClean="0"/>
                        <a:t>Hospital empanelment  criteria</a:t>
                      </a:r>
                      <a:endParaRPr lang="en-IN" sz="900" b="0" dirty="0"/>
                    </a:p>
                  </a:txBody>
                  <a:tcPr anchor="ctr"/>
                </a:tc>
                <a:tc>
                  <a:txBody>
                    <a:bodyPr/>
                    <a:lstStyle/>
                    <a:p>
                      <a:pPr algn="ctr"/>
                      <a:r>
                        <a:rPr lang="en-US" sz="900" b="0" dirty="0" smtClean="0"/>
                        <a:t>Monitoring Parameters</a:t>
                      </a:r>
                      <a:endParaRPr lang="en-IN" sz="900" b="0" dirty="0"/>
                    </a:p>
                  </a:txBody>
                  <a:tcPr anchor="ctr"/>
                </a:tc>
                <a:tc>
                  <a:txBody>
                    <a:bodyPr/>
                    <a:lstStyle/>
                    <a:p>
                      <a:pPr algn="ctr"/>
                      <a:r>
                        <a:rPr lang="en-US" sz="900" b="0" dirty="0" smtClean="0"/>
                        <a:t>Procedures Packages</a:t>
                      </a:r>
                      <a:endParaRPr lang="en-IN" sz="900" b="0" dirty="0"/>
                    </a:p>
                  </a:txBody>
                  <a:tcPr anchor="ctr"/>
                </a:tc>
              </a:tr>
              <a:tr h="167640">
                <a:tc>
                  <a:txBody>
                    <a:bodyPr/>
                    <a:lstStyle/>
                    <a:p>
                      <a:pPr algn="ctr"/>
                      <a:r>
                        <a:rPr lang="en-US" sz="900" b="0" dirty="0" smtClean="0"/>
                        <a:t>Process of Enrolment and Service Delivery </a:t>
                      </a:r>
                      <a:endParaRPr lang="en-IN" sz="900" b="0" dirty="0"/>
                    </a:p>
                  </a:txBody>
                  <a:tcPr anchor="ctr"/>
                </a:tc>
                <a:tc>
                  <a:txBody>
                    <a:bodyPr/>
                    <a:lstStyle/>
                    <a:p>
                      <a:pPr algn="ctr"/>
                      <a:r>
                        <a:rPr lang="en-US" sz="900" b="0" dirty="0" smtClean="0"/>
                        <a:t>Grievance </a:t>
                      </a:r>
                      <a:r>
                        <a:rPr lang="en-US" sz="900" b="0" dirty="0" err="1" smtClean="0"/>
                        <a:t>Redressal</a:t>
                      </a:r>
                      <a:r>
                        <a:rPr lang="en-US" sz="900" b="0" dirty="0" smtClean="0"/>
                        <a:t> System</a:t>
                      </a:r>
                      <a:endParaRPr lang="en-IN" sz="900" b="0" dirty="0"/>
                    </a:p>
                  </a:txBody>
                  <a:tcPr anchor="ctr"/>
                </a:tc>
                <a:tc>
                  <a:txBody>
                    <a:bodyPr/>
                    <a:lstStyle/>
                    <a:p>
                      <a:pPr algn="ctr"/>
                      <a:endParaRPr lang="en-IN" sz="900" b="0" dirty="0"/>
                    </a:p>
                  </a:txBody>
                  <a:tcPr anchor="ctr"/>
                </a:tc>
              </a:tr>
              <a:tr h="167640">
                <a:tc>
                  <a:txBody>
                    <a:bodyPr/>
                    <a:lstStyle/>
                    <a:p>
                      <a:pPr algn="ctr"/>
                      <a:r>
                        <a:rPr lang="en-US" sz="900" b="0" dirty="0" smtClean="0"/>
                        <a:t>IT Systems</a:t>
                      </a:r>
                      <a:endParaRPr lang="en-IN" sz="900" b="0" dirty="0"/>
                    </a:p>
                  </a:txBody>
                  <a:tcPr anchor="ctr"/>
                </a:tc>
                <a:tc>
                  <a:txBody>
                    <a:bodyPr/>
                    <a:lstStyle/>
                    <a:p>
                      <a:pPr algn="ctr"/>
                      <a:r>
                        <a:rPr lang="en-US" sz="900" b="0" dirty="0" smtClean="0"/>
                        <a:t>Feedback Mechanism</a:t>
                      </a:r>
                      <a:endParaRPr lang="en-IN" sz="900" b="0" dirty="0"/>
                    </a:p>
                  </a:txBody>
                  <a:tcPr anchor="ctr"/>
                </a:tc>
                <a:tc>
                  <a:txBody>
                    <a:bodyPr/>
                    <a:lstStyle/>
                    <a:p>
                      <a:pPr algn="ctr"/>
                      <a:endParaRPr lang="en-IN" sz="900" b="0" dirty="0"/>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CONVERGENCE WITH OTHER HEALTH INSURANCE SCHEMES</a:t>
            </a:r>
            <a:endParaRPr lang="en-IN" sz="2800"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21</a:t>
            </a:fld>
            <a:endParaRPr lang="en-IN"/>
          </a:p>
        </p:txBody>
      </p:sp>
      <p:sp>
        <p:nvSpPr>
          <p:cNvPr id="5" name="Content Placeholder 4"/>
          <p:cNvSpPr>
            <a:spLocks noGrp="1"/>
          </p:cNvSpPr>
          <p:nvPr>
            <p:ph sz="quarter" idx="1"/>
          </p:nvPr>
        </p:nvSpPr>
        <p:spPr/>
        <p:txBody>
          <a:bodyPr>
            <a:normAutofit lnSpcReduction="10000"/>
          </a:bodyPr>
          <a:lstStyle/>
          <a:p>
            <a:r>
              <a:rPr lang="en-US" dirty="0" smtClean="0"/>
              <a:t>Development of single unified platform to enable integration with multiple health insurance schemes </a:t>
            </a:r>
          </a:p>
          <a:p>
            <a:pPr lvl="1"/>
            <a:r>
              <a:rPr lang="en-US" dirty="0" smtClean="0"/>
              <a:t>Usage of Single SECC database will remove duplication, errors and overlaps </a:t>
            </a:r>
          </a:p>
          <a:p>
            <a:pPr lvl="1"/>
            <a:r>
              <a:rPr lang="en-US" dirty="0" smtClean="0"/>
              <a:t>NHPS Platform will eliminate need of repeated enrolments </a:t>
            </a:r>
          </a:p>
          <a:p>
            <a:pPr lvl="1"/>
            <a:r>
              <a:rPr lang="en-US" dirty="0" smtClean="0"/>
              <a:t>Schemes may be administered by different line ministries and departments, but brought together on this common platform </a:t>
            </a:r>
          </a:p>
          <a:p>
            <a:pPr lvl="1"/>
            <a:r>
              <a:rPr lang="en-US" dirty="0" smtClean="0"/>
              <a:t>Beneficiary can avail service of multiple schemes using single platform </a:t>
            </a:r>
          </a:p>
          <a:p>
            <a:pPr lvl="1"/>
            <a:r>
              <a:rPr lang="en-US" dirty="0" smtClean="0"/>
              <a:t>Seeding with </a:t>
            </a:r>
            <a:r>
              <a:rPr lang="en-US" dirty="0" err="1" smtClean="0"/>
              <a:t>Aadhar</a:t>
            </a:r>
            <a:r>
              <a:rPr lang="en-US" dirty="0" smtClean="0"/>
              <a:t>, Bank account and mobile number to ensure that benefits are delivered to the right person </a:t>
            </a:r>
          </a:p>
          <a:p>
            <a:pPr lvl="1"/>
            <a:r>
              <a:rPr lang="en-US" dirty="0" smtClean="0"/>
              <a:t>NHPS Platform will provide interface for monitoring of all schemes along with their utilization pattern </a:t>
            </a:r>
          </a:p>
          <a:p>
            <a:endParaRPr lang="en-US" dirty="0" smtClean="0"/>
          </a:p>
          <a:p>
            <a:endParaRPr lang="en-IN"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ICT PLATFORM </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22</a:t>
            </a:fld>
            <a:endParaRPr lang="en-IN"/>
          </a:p>
        </p:txBody>
      </p:sp>
      <p:sp>
        <p:nvSpPr>
          <p:cNvPr id="5" name="Content Placeholder 4"/>
          <p:cNvSpPr>
            <a:spLocks noGrp="1"/>
          </p:cNvSpPr>
          <p:nvPr>
            <p:ph sz="quarter" idx="1"/>
          </p:nvPr>
        </p:nvSpPr>
        <p:spPr/>
        <p:txBody>
          <a:bodyPr>
            <a:normAutofit fontScale="70000" lnSpcReduction="20000"/>
          </a:bodyPr>
          <a:lstStyle/>
          <a:p>
            <a:r>
              <a:rPr lang="en-IN" dirty="0" smtClean="0"/>
              <a:t>Complete responsibility on </a:t>
            </a:r>
            <a:r>
              <a:rPr lang="en-IN" dirty="0" err="1" smtClean="0"/>
              <a:t>MeitY</a:t>
            </a:r>
            <a:r>
              <a:rPr lang="en-IN" dirty="0" smtClean="0"/>
              <a:t> for end to end design, development, management and maintenance of IT architecture, portal and all applications/software related to the proposed health protection scheme</a:t>
            </a:r>
          </a:p>
          <a:p>
            <a:pPr>
              <a:buNone/>
            </a:pPr>
            <a:endParaRPr lang="en-IN" dirty="0" smtClean="0"/>
          </a:p>
          <a:p>
            <a:r>
              <a:rPr lang="en-US" dirty="0" smtClean="0"/>
              <a:t>NIC will be the Nodal agency for this purpose on behalf of </a:t>
            </a:r>
            <a:r>
              <a:rPr lang="en-US" dirty="0" err="1" smtClean="0"/>
              <a:t>Meity</a:t>
            </a:r>
            <a:r>
              <a:rPr lang="en-US" dirty="0" smtClean="0"/>
              <a:t> </a:t>
            </a:r>
          </a:p>
          <a:p>
            <a:pPr>
              <a:buNone/>
            </a:pPr>
            <a:endParaRPr lang="en-US" dirty="0" smtClean="0"/>
          </a:p>
          <a:p>
            <a:r>
              <a:rPr lang="en-US" dirty="0" smtClean="0"/>
              <a:t>Robust, integrated and interoperable IT Platform </a:t>
            </a:r>
          </a:p>
          <a:p>
            <a:pPr lvl="1"/>
            <a:r>
              <a:rPr lang="en-US" dirty="0" smtClean="0"/>
              <a:t>Forms the backbone of the proposed scheme  </a:t>
            </a:r>
          </a:p>
          <a:p>
            <a:pPr lvl="1"/>
            <a:r>
              <a:rPr lang="en-US" dirty="0" smtClean="0"/>
              <a:t> A Centralized IT Architecture with decentralized access through web browser/ desktop and mobile interface </a:t>
            </a:r>
          </a:p>
          <a:p>
            <a:pPr lvl="1"/>
            <a:r>
              <a:rPr lang="en-US" dirty="0" smtClean="0"/>
              <a:t>Unique NHPS ID for each beneficiary family across India</a:t>
            </a:r>
          </a:p>
          <a:p>
            <a:pPr lvl="1"/>
            <a:r>
              <a:rPr lang="en-US" dirty="0" smtClean="0"/>
              <a:t>Create a cashless transaction system </a:t>
            </a:r>
          </a:p>
          <a:p>
            <a:pPr lvl="1"/>
            <a:r>
              <a:rPr lang="en-US" dirty="0" smtClean="0"/>
              <a:t>Allows interoperability, convergence of various schemes and vertical and horizontal expansion by States / UTs</a:t>
            </a:r>
          </a:p>
          <a:p>
            <a:pPr lvl="1"/>
            <a:r>
              <a:rPr lang="en-US" dirty="0" smtClean="0"/>
              <a:t>Will ensure seamless exchange of information amongst all stakeholders </a:t>
            </a:r>
          </a:p>
          <a:p>
            <a:pPr lvl="1"/>
            <a:r>
              <a:rPr lang="en-US" dirty="0" smtClean="0"/>
              <a:t>Hospital Transaction System may follow Standard Treatment Guidelines</a:t>
            </a:r>
          </a:p>
          <a:p>
            <a:pPr lvl="1"/>
            <a:r>
              <a:rPr lang="en-US" dirty="0" smtClean="0"/>
              <a:t>Monitoring Dashboard with real time data and reports </a:t>
            </a:r>
          </a:p>
          <a:p>
            <a:pPr lvl="1"/>
            <a:r>
              <a:rPr lang="en-US" dirty="0" smtClean="0"/>
              <a:t>Inbuilt analytics, statistical models and algorithms for fraud detection and prevention </a:t>
            </a:r>
          </a:p>
          <a:p>
            <a:pPr lvl="1"/>
            <a:endParaRPr lang="en-US" dirty="0" smtClean="0"/>
          </a:p>
          <a:p>
            <a:pPr>
              <a:lnSpc>
                <a:spcPct val="80000"/>
              </a:lnSpc>
            </a:pPr>
            <a:endParaRPr lang="en-US" sz="2400" dirty="0" smtClean="0"/>
          </a:p>
          <a:p>
            <a:endParaRPr lang="en-IN" sz="2400" dirty="0" smtClean="0"/>
          </a:p>
          <a:p>
            <a:endParaRPr lang="en-IN" sz="2400" dirty="0" smtClean="0"/>
          </a:p>
          <a:p>
            <a:endParaRPr lang="en-IN" dirty="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ICT PLATFORM : KEY FEATURES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23</a:t>
            </a:fld>
            <a:endParaRPr lang="en-IN" dirty="0"/>
          </a:p>
        </p:txBody>
      </p:sp>
      <p:sp>
        <p:nvSpPr>
          <p:cNvPr id="5" name="Content Placeholder 4"/>
          <p:cNvSpPr>
            <a:spLocks noGrp="1"/>
          </p:cNvSpPr>
          <p:nvPr>
            <p:ph sz="quarter" idx="1"/>
          </p:nvPr>
        </p:nvSpPr>
        <p:spPr/>
        <p:txBody>
          <a:bodyPr>
            <a:noAutofit/>
          </a:bodyPr>
          <a:lstStyle/>
          <a:p>
            <a:pPr lvl="0"/>
            <a:r>
              <a:rPr lang="en-US" sz="2200" dirty="0" smtClean="0"/>
              <a:t>Unique NHPS ID for each beneficiary family across India</a:t>
            </a:r>
          </a:p>
          <a:p>
            <a:pPr lvl="0"/>
            <a:r>
              <a:rPr lang="en-US" sz="2200" dirty="0" smtClean="0"/>
              <a:t>Desktop application/ software sync with central server should be able to handle scenarios of intermittent loss of internet connectivity. </a:t>
            </a:r>
          </a:p>
          <a:p>
            <a:pPr lvl="0"/>
            <a:r>
              <a:rPr lang="en-US" sz="2200" dirty="0" smtClean="0"/>
              <a:t>The IT system should be linked with </a:t>
            </a:r>
            <a:r>
              <a:rPr lang="en-US" sz="2200" dirty="0" err="1" smtClean="0"/>
              <a:t>Aadhaar</a:t>
            </a:r>
            <a:r>
              <a:rPr lang="en-US" sz="2200" dirty="0" smtClean="0"/>
              <a:t> that can be used for verification and authentication purposes as far as possible. </a:t>
            </a:r>
          </a:p>
          <a:p>
            <a:pPr lvl="0"/>
            <a:r>
              <a:rPr lang="en-US" sz="2200" dirty="0" smtClean="0"/>
              <a:t>In addition a convenient alternate mechanism including verification through other government issued photo identity cards (OTP/ IVRS/ USSD/ Call Center etc.) will also be developed for providing services to the beneficiary who do not have </a:t>
            </a:r>
            <a:r>
              <a:rPr lang="en-US" sz="2200" dirty="0" err="1" smtClean="0"/>
              <a:t>Aadhaar</a:t>
            </a:r>
            <a:endParaRPr lang="en-US" sz="2200" dirty="0" smtClean="0"/>
          </a:p>
          <a:p>
            <a:pPr lvl="0"/>
            <a:r>
              <a:rPr lang="en-US" sz="2200" dirty="0" smtClean="0"/>
              <a:t>Capability of convergence with IT systems (through synchronization and syndication or any other feasible mode) of State schemes related to health insurance for delivery of services. Provision for horizontal and vertical expansion of the schemes will be developed</a:t>
            </a:r>
          </a:p>
          <a:p>
            <a:pPr lvl="0"/>
            <a:endParaRPr lang="en-US" sz="1600" dirty="0" smtClean="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
        <p:nvSpPr>
          <p:cNvPr id="7" name="TextBox 6"/>
          <p:cNvSpPr txBox="1"/>
          <p:nvPr/>
        </p:nvSpPr>
        <p:spPr>
          <a:xfrm>
            <a:off x="6492312" y="6172200"/>
            <a:ext cx="2201949" cy="307777"/>
          </a:xfrm>
          <a:prstGeom prst="rect">
            <a:avLst/>
          </a:prstGeom>
          <a:noFill/>
        </p:spPr>
        <p:txBody>
          <a:bodyPr wrap="none" rtlCol="0">
            <a:spAutoFit/>
          </a:bodyPr>
          <a:lstStyle/>
          <a:p>
            <a:r>
              <a:rPr lang="en-US" sz="1400" b="1" i="1" dirty="0" smtClean="0">
                <a:hlinkClick r:id="rId3" action="ppaction://hlinksldjump"/>
              </a:rPr>
              <a:t>Process Flow of IT System</a:t>
            </a:r>
            <a:endParaRPr lang="en-IN" sz="1400" b="1"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MISUSE</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24</a:t>
            </a:fld>
            <a:endParaRPr lang="en-IN"/>
          </a:p>
        </p:txBody>
      </p:sp>
      <p:sp>
        <p:nvSpPr>
          <p:cNvPr id="5" name="Content Placeholder 4"/>
          <p:cNvSpPr>
            <a:spLocks noGrp="1"/>
          </p:cNvSpPr>
          <p:nvPr>
            <p:ph sz="quarter" idx="1"/>
          </p:nvPr>
        </p:nvSpPr>
        <p:spPr/>
        <p:txBody>
          <a:bodyPr>
            <a:normAutofit fontScale="70000" lnSpcReduction="20000"/>
          </a:bodyPr>
          <a:lstStyle/>
          <a:p>
            <a:r>
              <a:rPr lang="en-IN" dirty="0" smtClean="0"/>
              <a:t>While ensuring user convenience and to prevent misuse by providers and users by way of minimising chances of frauds / abuse, NHPS would create robust safeguards.</a:t>
            </a:r>
          </a:p>
          <a:p>
            <a:r>
              <a:rPr lang="en-US" dirty="0" smtClean="0"/>
              <a:t>Measures to </a:t>
            </a:r>
            <a:r>
              <a:rPr lang="en-US" dirty="0" err="1" smtClean="0"/>
              <a:t>minimise</a:t>
            </a:r>
            <a:r>
              <a:rPr lang="en-US" dirty="0" smtClean="0"/>
              <a:t> fraud and abuse </a:t>
            </a:r>
          </a:p>
          <a:p>
            <a:pPr lvl="1"/>
            <a:r>
              <a:rPr lang="en-US" dirty="0" smtClean="0">
                <a:solidFill>
                  <a:srgbClr val="C00000"/>
                </a:solidFill>
                <a:hlinkClick r:id="rId2" action="ppaction://hlinksldjump"/>
              </a:rPr>
              <a:t>Pre –</a:t>
            </a:r>
            <a:r>
              <a:rPr lang="en-US" dirty="0" err="1" smtClean="0">
                <a:solidFill>
                  <a:srgbClr val="C00000"/>
                </a:solidFill>
                <a:hlinkClick r:id="rId2" action="ppaction://hlinksldjump"/>
              </a:rPr>
              <a:t>authorisation</a:t>
            </a:r>
            <a:r>
              <a:rPr lang="en-US" dirty="0" smtClean="0">
                <a:solidFill>
                  <a:srgbClr val="C00000"/>
                </a:solidFill>
                <a:hlinkClick r:id="rId2" action="ppaction://hlinksldjump"/>
              </a:rPr>
              <a:t> </a:t>
            </a:r>
            <a:r>
              <a:rPr lang="en-US" dirty="0" smtClean="0">
                <a:solidFill>
                  <a:srgbClr val="C00000"/>
                </a:solidFill>
              </a:rPr>
              <a:t>:  </a:t>
            </a:r>
            <a:r>
              <a:rPr lang="en-US" dirty="0" smtClean="0"/>
              <a:t>Pre-</a:t>
            </a:r>
            <a:r>
              <a:rPr lang="en-US" dirty="0" err="1" smtClean="0"/>
              <a:t>authorisation</a:t>
            </a:r>
            <a:r>
              <a:rPr lang="en-US" dirty="0" smtClean="0"/>
              <a:t> will be mandatory for all tertiary and select secondary packages </a:t>
            </a:r>
            <a:endParaRPr lang="en-US" dirty="0" smtClean="0">
              <a:solidFill>
                <a:srgbClr val="C00000"/>
              </a:solidFill>
            </a:endParaRPr>
          </a:p>
          <a:p>
            <a:pPr lvl="1"/>
            <a:r>
              <a:rPr lang="en-US" dirty="0" smtClean="0">
                <a:solidFill>
                  <a:srgbClr val="C00000"/>
                </a:solidFill>
              </a:rPr>
              <a:t>Triggers and Alerts:  </a:t>
            </a:r>
            <a:r>
              <a:rPr lang="en-US" dirty="0" smtClean="0"/>
              <a:t>Automatic triggers and alerts will be initiated </a:t>
            </a:r>
            <a:endParaRPr lang="en-US" dirty="0" smtClean="0">
              <a:solidFill>
                <a:srgbClr val="C00000"/>
              </a:solidFill>
            </a:endParaRPr>
          </a:p>
          <a:p>
            <a:pPr lvl="1"/>
            <a:r>
              <a:rPr lang="en-US" dirty="0" smtClean="0">
                <a:solidFill>
                  <a:srgbClr val="C00000"/>
                </a:solidFill>
              </a:rPr>
              <a:t>Disease and Claim Pattern Analysis : </a:t>
            </a:r>
            <a:r>
              <a:rPr lang="en-US" dirty="0" smtClean="0"/>
              <a:t> Pattern analysis to study frauds and abuses </a:t>
            </a:r>
            <a:endParaRPr lang="en-US" dirty="0" smtClean="0">
              <a:solidFill>
                <a:srgbClr val="C00000"/>
              </a:solidFill>
            </a:endParaRPr>
          </a:p>
          <a:p>
            <a:pPr lvl="1"/>
            <a:r>
              <a:rPr lang="en-US" dirty="0" smtClean="0">
                <a:solidFill>
                  <a:srgbClr val="C00000"/>
                </a:solidFill>
              </a:rPr>
              <a:t>Medical and Clinical Audit :</a:t>
            </a:r>
            <a:r>
              <a:rPr lang="en-US" dirty="0" smtClean="0"/>
              <a:t>  Routine medical and clinical audits will be done regularly</a:t>
            </a:r>
            <a:endParaRPr lang="en-US" dirty="0" smtClean="0">
              <a:solidFill>
                <a:srgbClr val="C00000"/>
              </a:solidFill>
            </a:endParaRPr>
          </a:p>
          <a:p>
            <a:pPr lvl="1"/>
            <a:r>
              <a:rPr lang="en-US" dirty="0" smtClean="0">
                <a:solidFill>
                  <a:srgbClr val="C00000"/>
                </a:solidFill>
              </a:rPr>
              <a:t>Risk Based Verification : </a:t>
            </a:r>
            <a:r>
              <a:rPr lang="en-US" dirty="0" smtClean="0"/>
              <a:t> Risk based verification of claims will be done on random basis </a:t>
            </a:r>
            <a:endParaRPr lang="en-US" dirty="0" smtClean="0">
              <a:solidFill>
                <a:srgbClr val="C00000"/>
              </a:solidFill>
            </a:endParaRPr>
          </a:p>
          <a:p>
            <a:pPr lvl="1"/>
            <a:r>
              <a:rPr lang="en-US" dirty="0" smtClean="0">
                <a:solidFill>
                  <a:srgbClr val="C00000"/>
                </a:solidFill>
              </a:rPr>
              <a:t>SMS Alerts: </a:t>
            </a:r>
            <a:r>
              <a:rPr lang="en-US" dirty="0" smtClean="0"/>
              <a:t>Automatic SMS Alerts will be sent to all stake holders at each step of NHPS</a:t>
            </a:r>
            <a:endParaRPr lang="en-US" dirty="0" smtClean="0">
              <a:solidFill>
                <a:srgbClr val="C00000"/>
              </a:solidFill>
            </a:endParaRPr>
          </a:p>
          <a:p>
            <a:pPr lvl="1"/>
            <a:r>
              <a:rPr lang="en-US" dirty="0" smtClean="0">
                <a:solidFill>
                  <a:srgbClr val="C00000"/>
                </a:solidFill>
              </a:rPr>
              <a:t>Feedback by Beneficiaries </a:t>
            </a:r>
            <a:r>
              <a:rPr lang="en-US" dirty="0" smtClean="0"/>
              <a:t>: Regular feedback will be collected from beneficiaries through various mechanisms</a:t>
            </a:r>
          </a:p>
          <a:p>
            <a:pPr>
              <a:buNone/>
            </a:pPr>
            <a:endParaRPr lang="en-US" dirty="0" smtClean="0"/>
          </a:p>
          <a:p>
            <a:r>
              <a:rPr lang="en-US" dirty="0" smtClean="0"/>
              <a:t>Various tools and techniques would be adopted to identify potential frauds and abuses:</a:t>
            </a:r>
          </a:p>
          <a:p>
            <a:pPr lvl="1"/>
            <a:r>
              <a:rPr lang="en-IN" dirty="0" smtClean="0"/>
              <a:t>Statistical healthcare fraud detection techniques </a:t>
            </a:r>
          </a:p>
          <a:p>
            <a:pPr lvl="1"/>
            <a:r>
              <a:rPr lang="en-IN" dirty="0" smtClean="0"/>
              <a:t>Analytic Healthcare Fraud Detection Methods </a:t>
            </a:r>
          </a:p>
          <a:p>
            <a:pPr lvl="1"/>
            <a:r>
              <a:rPr lang="en-IN" dirty="0" smtClean="0"/>
              <a:t>Statistical listings of risky providers </a:t>
            </a:r>
          </a:p>
          <a:p>
            <a:pPr lvl="1"/>
            <a:r>
              <a:rPr lang="en-IN" dirty="0" smtClean="0"/>
              <a:t>Predictive Modelling </a:t>
            </a:r>
          </a:p>
          <a:p>
            <a:endParaRPr lang="en-IN" dirty="0"/>
          </a:p>
        </p:txBody>
      </p:sp>
      <p:pic>
        <p:nvPicPr>
          <p:cNvPr id="6" name="Picture 6" descr="Image result for ministry of health and family welfare"/>
          <p:cNvPicPr>
            <a:picLocks noChangeAspect="1" noChangeArrowheads="1"/>
          </p:cNvPicPr>
          <p:nvPr/>
        </p:nvPicPr>
        <p:blipFill>
          <a:blip r:embed="rId3"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NATIONAL HEALTH AUTHORITY</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25</a:t>
            </a:fld>
            <a:endParaRPr lang="en-IN"/>
          </a:p>
        </p:txBody>
      </p:sp>
      <p:sp>
        <p:nvSpPr>
          <p:cNvPr id="5" name="Content Placeholder 4"/>
          <p:cNvSpPr>
            <a:spLocks noGrp="1"/>
          </p:cNvSpPr>
          <p:nvPr>
            <p:ph sz="quarter" idx="1"/>
          </p:nvPr>
        </p:nvSpPr>
        <p:spPr/>
        <p:txBody>
          <a:bodyPr>
            <a:normAutofit lnSpcReduction="10000"/>
          </a:bodyPr>
          <a:lstStyle/>
          <a:p>
            <a:r>
              <a:rPr lang="en-US" dirty="0" smtClean="0"/>
              <a:t>Institutional Structure </a:t>
            </a:r>
          </a:p>
          <a:p>
            <a:pPr lvl="1"/>
            <a:r>
              <a:rPr lang="en-IN" dirty="0" smtClean="0"/>
              <a:t>Governing Council  chaired by Secretary </a:t>
            </a:r>
            <a:r>
              <a:rPr lang="en-IN" dirty="0" err="1" smtClean="0"/>
              <a:t>MoHFW</a:t>
            </a:r>
            <a:endParaRPr lang="en-IN" dirty="0" smtClean="0"/>
          </a:p>
          <a:p>
            <a:pPr lvl="1"/>
            <a:r>
              <a:rPr lang="en-US" dirty="0" smtClean="0"/>
              <a:t>Executive Council with Joint Secretary level officers from key ministries</a:t>
            </a:r>
          </a:p>
          <a:p>
            <a:pPr lvl="1"/>
            <a:r>
              <a:rPr lang="en-IN" dirty="0" smtClean="0"/>
              <a:t>To start with, it may operate as an attached body of the </a:t>
            </a:r>
            <a:r>
              <a:rPr lang="en-IN" dirty="0" err="1" smtClean="0"/>
              <a:t>MoHFW</a:t>
            </a:r>
            <a:endParaRPr lang="en-US" dirty="0" smtClean="0"/>
          </a:p>
          <a:p>
            <a:pPr lvl="1"/>
            <a:r>
              <a:rPr lang="en-US" dirty="0" smtClean="0"/>
              <a:t>A full time CEO and will hire professionals and domain experts </a:t>
            </a:r>
          </a:p>
          <a:p>
            <a:pPr lvl="1"/>
            <a:endParaRPr lang="en-US" b="1" dirty="0" smtClean="0"/>
          </a:p>
          <a:p>
            <a:pPr lvl="1"/>
            <a:r>
              <a:rPr lang="en-US" b="1" dirty="0" smtClean="0"/>
              <a:t>State Health Authority </a:t>
            </a:r>
          </a:p>
          <a:p>
            <a:pPr lvl="2"/>
            <a:r>
              <a:rPr lang="en-IN" dirty="0" smtClean="0"/>
              <a:t>States/ UTs would be advised to implement the scheme by a dedicated entity called State Health Authority (SHA). </a:t>
            </a:r>
          </a:p>
          <a:p>
            <a:pPr lvl="2"/>
            <a:r>
              <a:rPr lang="en-IN" dirty="0" smtClean="0"/>
              <a:t>They can either use an existing Trust/ Society/ Not for Profit Company/ State Nodal Agency (SNA) or set up a new entity to implement the scheme</a:t>
            </a:r>
            <a:endParaRPr lang="en-US" dirty="0" smtClean="0"/>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NHA : OBJECTIVES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26</a:t>
            </a:fld>
            <a:endParaRPr lang="en-IN"/>
          </a:p>
        </p:txBody>
      </p:sp>
      <p:sp>
        <p:nvSpPr>
          <p:cNvPr id="5" name="Content Placeholder 4"/>
          <p:cNvSpPr>
            <a:spLocks noGrp="1"/>
          </p:cNvSpPr>
          <p:nvPr>
            <p:ph sz="quarter" idx="1"/>
          </p:nvPr>
        </p:nvSpPr>
        <p:spPr/>
        <p:txBody>
          <a:bodyPr>
            <a:normAutofit fontScale="70000" lnSpcReduction="20000"/>
          </a:bodyPr>
          <a:lstStyle/>
          <a:p>
            <a:r>
              <a:rPr lang="en-US" dirty="0" smtClean="0"/>
              <a:t>Primary Objective of NHA is the </a:t>
            </a:r>
            <a:r>
              <a:rPr lang="en-US" dirty="0" smtClean="0">
                <a:solidFill>
                  <a:schemeClr val="accent2"/>
                </a:solidFill>
              </a:rPr>
              <a:t>implementation, operation and management of NHPS</a:t>
            </a:r>
          </a:p>
          <a:p>
            <a:r>
              <a:rPr lang="en-US" dirty="0" smtClean="0"/>
              <a:t>Foster </a:t>
            </a:r>
            <a:r>
              <a:rPr lang="en-US" dirty="0" smtClean="0">
                <a:solidFill>
                  <a:schemeClr val="accent2"/>
                </a:solidFill>
              </a:rPr>
              <a:t>Coordination and convergence </a:t>
            </a:r>
            <a:r>
              <a:rPr lang="en-US" dirty="0" smtClean="0"/>
              <a:t>with other similar schemes being implemented by the Government of India and State Governments</a:t>
            </a:r>
          </a:p>
          <a:p>
            <a:r>
              <a:rPr lang="en-US" dirty="0" smtClean="0"/>
              <a:t>To implement any other health protection / insurance schemes as are handed over by the Central Govt. from time to time </a:t>
            </a:r>
          </a:p>
          <a:p>
            <a:r>
              <a:rPr lang="en-US" dirty="0" smtClean="0"/>
              <a:t>Ensure equity in healthcare coverage and access to health care services to beneficiaries covered under the scheme </a:t>
            </a:r>
          </a:p>
          <a:p>
            <a:r>
              <a:rPr lang="en-US" dirty="0" smtClean="0"/>
              <a:t>Work towards </a:t>
            </a:r>
            <a:r>
              <a:rPr lang="en-US" dirty="0" smtClean="0">
                <a:solidFill>
                  <a:schemeClr val="accent2"/>
                </a:solidFill>
              </a:rPr>
              <a:t>health promotion </a:t>
            </a:r>
            <a:r>
              <a:rPr lang="en-US" dirty="0" smtClean="0"/>
              <a:t>and prevention activities to support health and well being of the beneficiaries under the scheme </a:t>
            </a:r>
          </a:p>
          <a:p>
            <a:r>
              <a:rPr lang="en-US" dirty="0" smtClean="0"/>
              <a:t>Generate awareness about the scheme details among intended beneficiaries </a:t>
            </a:r>
          </a:p>
          <a:p>
            <a:r>
              <a:rPr lang="en-US" dirty="0" smtClean="0"/>
              <a:t>Ensure the </a:t>
            </a:r>
            <a:r>
              <a:rPr lang="en-US" dirty="0" smtClean="0">
                <a:solidFill>
                  <a:schemeClr val="accent2"/>
                </a:solidFill>
              </a:rPr>
              <a:t>efficiency and quality </a:t>
            </a:r>
            <a:r>
              <a:rPr lang="en-US" dirty="0" smtClean="0"/>
              <a:t>of services under NHPS including fraud mitigation and grievance </a:t>
            </a:r>
            <a:r>
              <a:rPr lang="en-US" dirty="0" err="1" smtClean="0"/>
              <a:t>redressal</a:t>
            </a:r>
            <a:r>
              <a:rPr lang="en-US" dirty="0" smtClean="0"/>
              <a:t> </a:t>
            </a:r>
          </a:p>
          <a:p>
            <a:r>
              <a:rPr lang="en-US" dirty="0" smtClean="0"/>
              <a:t>Generate evidence, build professional capacity, stimulate cross learning and provide policy recommendations to the Government </a:t>
            </a:r>
          </a:p>
          <a:p>
            <a:r>
              <a:rPr lang="en-US" dirty="0" smtClean="0"/>
              <a:t>Facilitate international </a:t>
            </a:r>
            <a:r>
              <a:rPr lang="en-US" dirty="0" smtClean="0">
                <a:solidFill>
                  <a:schemeClr val="accent2"/>
                </a:solidFill>
              </a:rPr>
              <a:t>knowledge sharing </a:t>
            </a:r>
            <a:r>
              <a:rPr lang="en-US" dirty="0" smtClean="0"/>
              <a:t>and partnerships in the field of health protection </a:t>
            </a:r>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PACKAGE PREPARATION &amp; EMPANELMENT  OF HOSPITALS</a:t>
            </a:r>
            <a:endParaRPr lang="en-IN" sz="2400"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27</a:t>
            </a:fld>
            <a:endParaRPr lang="en-IN"/>
          </a:p>
        </p:txBody>
      </p:sp>
      <p:sp>
        <p:nvSpPr>
          <p:cNvPr id="5" name="Content Placeholder 4"/>
          <p:cNvSpPr>
            <a:spLocks noGrp="1"/>
          </p:cNvSpPr>
          <p:nvPr>
            <p:ph sz="quarter" idx="1"/>
          </p:nvPr>
        </p:nvSpPr>
        <p:spPr/>
        <p:txBody>
          <a:bodyPr>
            <a:normAutofit fontScale="55000" lnSpcReduction="20000"/>
          </a:bodyPr>
          <a:lstStyle/>
          <a:p>
            <a:r>
              <a:rPr lang="en-US" sz="2900" dirty="0" smtClean="0"/>
              <a:t>A Technical Committee chaired </a:t>
            </a:r>
            <a:r>
              <a:rPr lang="en-US" sz="2900" dirty="0" err="1" smtClean="0"/>
              <a:t>bt</a:t>
            </a:r>
            <a:r>
              <a:rPr lang="en-US" sz="2900" dirty="0" smtClean="0"/>
              <a:t> DGHS is responsible for preparation of packages under NHPS for conditions along with their rates and list of conditions </a:t>
            </a:r>
          </a:p>
          <a:p>
            <a:pPr lvl="1"/>
            <a:r>
              <a:rPr lang="en-US" sz="2900" dirty="0" smtClean="0"/>
              <a:t>The package shall be </a:t>
            </a:r>
            <a:r>
              <a:rPr lang="en-US" sz="2900" dirty="0" err="1" smtClean="0"/>
              <a:t>finalised</a:t>
            </a:r>
            <a:r>
              <a:rPr lang="en-US" sz="2900" dirty="0" smtClean="0"/>
              <a:t> by Mid September after examining </a:t>
            </a:r>
            <a:r>
              <a:rPr lang="en-US" sz="2900" dirty="0" err="1" smtClean="0"/>
              <a:t>exisiting</a:t>
            </a:r>
            <a:r>
              <a:rPr lang="en-US" sz="2900" dirty="0" smtClean="0"/>
              <a:t> RSBY packages and package rates under other State schemes</a:t>
            </a:r>
          </a:p>
          <a:p>
            <a:r>
              <a:rPr lang="en-US" dirty="0" smtClean="0"/>
              <a:t>The Committee will work to prevent misuse and fraud </a:t>
            </a:r>
          </a:p>
          <a:p>
            <a:pPr lvl="1"/>
            <a:r>
              <a:rPr lang="en-US" sz="2900" dirty="0" smtClean="0"/>
              <a:t>Identify packages that need mandatory pre-</a:t>
            </a:r>
            <a:r>
              <a:rPr lang="en-US" sz="2900" dirty="0" err="1" smtClean="0"/>
              <a:t>authorisation</a:t>
            </a:r>
            <a:r>
              <a:rPr lang="en-US" sz="2900" dirty="0" smtClean="0"/>
              <a:t> </a:t>
            </a:r>
          </a:p>
          <a:p>
            <a:pPr lvl="1"/>
            <a:r>
              <a:rPr lang="en-US" sz="2900" dirty="0" smtClean="0"/>
              <a:t>Process of pre-</a:t>
            </a:r>
            <a:r>
              <a:rPr lang="en-US" sz="2900" dirty="0" err="1" smtClean="0"/>
              <a:t>authorisation</a:t>
            </a:r>
            <a:r>
              <a:rPr lang="en-US" sz="2900" dirty="0" smtClean="0"/>
              <a:t> and types of documents that need to be sent mandatorily and appropriate institutional mechanism including time frame to be defined</a:t>
            </a:r>
          </a:p>
          <a:p>
            <a:pPr lvl="1"/>
            <a:r>
              <a:rPr lang="en-US" sz="2900" dirty="0" smtClean="0"/>
              <a:t>Identify packages that are prone to misuse and suggest precautionary / preventive measures to obviate misuse </a:t>
            </a:r>
          </a:p>
          <a:p>
            <a:pPr lvl="1"/>
            <a:r>
              <a:rPr lang="en-US" sz="2900" dirty="0" smtClean="0"/>
              <a:t>International coding system </a:t>
            </a:r>
            <a:r>
              <a:rPr lang="en-US" sz="2900" dirty="0" err="1" smtClean="0"/>
              <a:t>eg</a:t>
            </a:r>
            <a:r>
              <a:rPr lang="en-US" sz="2900" dirty="0" smtClean="0"/>
              <a:t> ICD 10 for package will be mapped so that they can be </a:t>
            </a:r>
            <a:r>
              <a:rPr lang="en-US" sz="2900" dirty="0" err="1" smtClean="0"/>
              <a:t>standardised</a:t>
            </a:r>
            <a:r>
              <a:rPr lang="en-US" sz="2900" dirty="0" smtClean="0"/>
              <a:t> with an international system</a:t>
            </a:r>
          </a:p>
          <a:p>
            <a:pPr lvl="2"/>
            <a:r>
              <a:rPr lang="en-US" dirty="0" smtClean="0"/>
              <a:t>ICD 10 is WHO recommended coding system which has been mandated by IRDA in India </a:t>
            </a:r>
          </a:p>
          <a:p>
            <a:r>
              <a:rPr lang="en-US" dirty="0" smtClean="0"/>
              <a:t>The Committee will  work to  </a:t>
            </a:r>
          </a:p>
          <a:p>
            <a:pPr lvl="1"/>
            <a:r>
              <a:rPr lang="en-US" sz="2900" dirty="0" err="1" smtClean="0"/>
              <a:t>Finalise</a:t>
            </a:r>
            <a:r>
              <a:rPr lang="en-US" sz="2900" dirty="0" smtClean="0"/>
              <a:t> criteria for </a:t>
            </a:r>
            <a:r>
              <a:rPr lang="en-US" sz="2900" dirty="0" smtClean="0">
                <a:solidFill>
                  <a:schemeClr val="accent2"/>
                </a:solidFill>
              </a:rPr>
              <a:t>empanelment of hospitals </a:t>
            </a:r>
            <a:r>
              <a:rPr lang="en-US" sz="2900" dirty="0" smtClean="0"/>
              <a:t>by examining present mechanism under RSBY and various state schemes </a:t>
            </a:r>
          </a:p>
          <a:p>
            <a:pPr lvl="1"/>
            <a:r>
              <a:rPr lang="en-US" sz="2900" dirty="0" smtClean="0"/>
              <a:t>In addition, empanelment criteria for providing services for each specialty, especially for tertiary care hospitals ( on the basis of Clinical Establishment Act) </a:t>
            </a:r>
          </a:p>
          <a:p>
            <a:pPr lvl="1"/>
            <a:r>
              <a:rPr lang="en-US" sz="2900" dirty="0" smtClean="0"/>
              <a:t>Criteria for Quality based Grading</a:t>
            </a:r>
            <a:r>
              <a:rPr lang="en-US" sz="2900" dirty="0" smtClean="0">
                <a:solidFill>
                  <a:schemeClr val="accent2"/>
                </a:solidFill>
              </a:rPr>
              <a:t> </a:t>
            </a:r>
            <a:r>
              <a:rPr lang="en-US" sz="2900" dirty="0" smtClean="0"/>
              <a:t>of Private and Public Health facilities will be explored </a:t>
            </a:r>
          </a:p>
        </p:txBody>
      </p:sp>
      <p:pic>
        <p:nvPicPr>
          <p:cNvPr id="6" name="Picture 6" descr="Image result for ministry of health and family welfare"/>
          <p:cNvPicPr>
            <a:picLocks noChangeAspect="1" noChangeArrowheads="1"/>
          </p:cNvPicPr>
          <p:nvPr/>
        </p:nvPicPr>
        <p:blipFill>
          <a:blip r:embed="rId3"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FINANCIAL ESTIMATES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28</a:t>
            </a:fld>
            <a:endParaRPr lang="en-IN"/>
          </a:p>
        </p:txBody>
      </p:sp>
      <p:sp>
        <p:nvSpPr>
          <p:cNvPr id="5" name="Content Placeholder 4"/>
          <p:cNvSpPr>
            <a:spLocks noGrp="1"/>
          </p:cNvSpPr>
          <p:nvPr>
            <p:ph sz="quarter" idx="1"/>
          </p:nvPr>
        </p:nvSpPr>
        <p:spPr/>
        <p:txBody>
          <a:bodyPr>
            <a:normAutofit fontScale="70000" lnSpcReduction="20000"/>
          </a:bodyPr>
          <a:lstStyle/>
          <a:p>
            <a:r>
              <a:rPr lang="en-US" sz="2900" dirty="0" smtClean="0"/>
              <a:t>Estimated Premium for core package of Rs. 1 </a:t>
            </a:r>
            <a:r>
              <a:rPr lang="en-US" sz="2900" dirty="0" err="1" smtClean="0"/>
              <a:t>lakh</a:t>
            </a:r>
            <a:r>
              <a:rPr lang="en-US" sz="2900" dirty="0" smtClean="0"/>
              <a:t> is Rs. 950 per family per year</a:t>
            </a:r>
          </a:p>
          <a:p>
            <a:r>
              <a:rPr lang="en-US" sz="2900" dirty="0" smtClean="0"/>
              <a:t> Cost Sharing ratio will be</a:t>
            </a:r>
          </a:p>
          <a:p>
            <a:pPr lvl="1"/>
            <a:r>
              <a:rPr lang="en-US" sz="2600" dirty="0" smtClean="0"/>
              <a:t>60:40  for Centre and State respectively </a:t>
            </a:r>
          </a:p>
          <a:p>
            <a:pPr lvl="1"/>
            <a:r>
              <a:rPr lang="en-US" sz="2600" dirty="0" smtClean="0"/>
              <a:t>90:10 for Centre: </a:t>
            </a:r>
            <a:r>
              <a:rPr lang="en-IN" sz="2600" dirty="0" smtClean="0"/>
              <a:t>North-Eastern and the three Himalayan states</a:t>
            </a:r>
          </a:p>
          <a:p>
            <a:pPr lvl="1"/>
            <a:r>
              <a:rPr lang="en-IN" sz="2600" dirty="0" smtClean="0"/>
              <a:t>100% assistance may be provided by Central Government for UTs</a:t>
            </a:r>
          </a:p>
          <a:p>
            <a:pPr lvl="1"/>
            <a:r>
              <a:rPr lang="en-IN" sz="2600" dirty="0" smtClean="0"/>
              <a:t>Besides, Rs. 30 per family per year will be provided to State/ UT Governments for administrative expenses by the Government of India.</a:t>
            </a:r>
            <a:endParaRPr lang="en-US" sz="2600" dirty="0" smtClean="0"/>
          </a:p>
          <a:p>
            <a:r>
              <a:rPr lang="en-IN" sz="2900" dirty="0" smtClean="0"/>
              <a:t>Estimated premium for SCHIS is Rs. 500 per family to be shared between Centre and State/UT in the same ratio as above</a:t>
            </a:r>
          </a:p>
          <a:p>
            <a:r>
              <a:rPr lang="en-IN" sz="2900" dirty="0" smtClean="0"/>
              <a:t>The estimated cost of accidental and disability insurance is Rs. 12 per person to be shared between Centre and State/UT in the same ratio as above</a:t>
            </a:r>
            <a:endParaRPr lang="en-US" sz="2900" dirty="0" smtClean="0"/>
          </a:p>
          <a:p>
            <a:pPr algn="just">
              <a:buNone/>
            </a:pPr>
            <a:r>
              <a:rPr lang="en-IN" dirty="0" smtClean="0"/>
              <a:t>     </a:t>
            </a:r>
            <a:r>
              <a:rPr lang="en-IN" sz="2300" dirty="0" smtClean="0"/>
              <a:t>*  Premiums used for calculations above for both NHPS and SCHIS are estimates only and actual premium will be paid based on market determined premium in such States/ UTs where NHPS will be implemented through insurance companies. In State/ UTs where they will implement the scheme in Trust/ Society mode, the central share of funds will be provided based on actual expenditure or premium ceiling as mentioned above (whichever is lower) in the ratio mentioned above</a:t>
            </a:r>
            <a:r>
              <a:rPr lang="en-IN" dirty="0" smtClean="0"/>
              <a:t>.</a:t>
            </a:r>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NHPS : MAJOR CHALLENGES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29</a:t>
            </a:fld>
            <a:endParaRPr lang="en-IN"/>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extLst>
              <p:ext uri="{D42A27DB-BD31-4B8C-83A1-F6EECF244321}">
                <p14:modId xmlns:p14="http://schemas.microsoft.com/office/powerpoint/2010/main" val="2038767746"/>
              </p:ext>
            </p:extLst>
          </p:nvPr>
        </p:nvGraphicFramePr>
        <p:xfrm>
          <a:off x="381000" y="1397000"/>
          <a:ext cx="83820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Prime Minister’s Speech</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a:t>
            </a:fld>
            <a:endParaRPr lang="en-IN" dirty="0"/>
          </a:p>
        </p:txBody>
      </p:sp>
      <p:sp>
        <p:nvSpPr>
          <p:cNvPr id="5" name="Content Placeholder 4"/>
          <p:cNvSpPr>
            <a:spLocks noGrp="1"/>
          </p:cNvSpPr>
          <p:nvPr>
            <p:ph sz="quarter" idx="1"/>
          </p:nvPr>
        </p:nvSpPr>
        <p:spPr/>
        <p:txBody>
          <a:bodyPr>
            <a:normAutofit fontScale="85000" lnSpcReduction="20000"/>
          </a:bodyPr>
          <a:lstStyle/>
          <a:p>
            <a:pPr marL="0" indent="0" algn="just">
              <a:buNone/>
            </a:pPr>
            <a:r>
              <a:rPr lang="en-IN" dirty="0" smtClean="0"/>
              <a:t>PM </a:t>
            </a:r>
            <a:r>
              <a:rPr lang="en-IN" dirty="0" err="1" smtClean="0"/>
              <a:t>Shri</a:t>
            </a:r>
            <a:r>
              <a:rPr lang="en-IN" dirty="0" smtClean="0"/>
              <a:t> </a:t>
            </a:r>
            <a:r>
              <a:rPr lang="en-IN" dirty="0" err="1" smtClean="0"/>
              <a:t>Narendra</a:t>
            </a:r>
            <a:r>
              <a:rPr lang="en-IN" dirty="0" smtClean="0"/>
              <a:t> </a:t>
            </a:r>
            <a:r>
              <a:rPr lang="en-IN" dirty="0" err="1" smtClean="0"/>
              <a:t>Modi’s</a:t>
            </a:r>
            <a:r>
              <a:rPr lang="en-IN" dirty="0" smtClean="0"/>
              <a:t> address to the Nation from the ramparts of the Red Fort on the 70th Independence Day </a:t>
            </a:r>
          </a:p>
          <a:p>
            <a:pPr marL="0" indent="0" algn="just">
              <a:buNone/>
            </a:pPr>
            <a:endParaRPr lang="en-US" dirty="0" smtClean="0"/>
          </a:p>
          <a:p>
            <a:pPr marL="0" indent="0" algn="ctr">
              <a:buNone/>
            </a:pPr>
            <a:r>
              <a:rPr lang="en-IN" b="1" dirty="0" smtClean="0"/>
              <a:t>PIB Press Release</a:t>
            </a:r>
          </a:p>
          <a:p>
            <a:pPr marL="0" indent="0" algn="just">
              <a:buNone/>
            </a:pPr>
            <a:endParaRPr lang="en-IN" sz="1400" i="1" dirty="0" smtClean="0"/>
          </a:p>
          <a:p>
            <a:pPr marL="0" indent="0" algn="just">
              <a:buNone/>
            </a:pPr>
            <a:r>
              <a:rPr lang="en-IN" i="1" dirty="0" smtClean="0"/>
              <a:t>“Brothers and Sisters, in the midst of the debate on inflation, we are realising one fact that the entire economy of a poor household is affected if somebody falls ill. The wedding of their daughters gets stalled, the education of children gets stalled and sometimes even food is not available in the evening. Healthcare is getting costlier and that is why, I am announcing an important scheme from the ramparts of the Red Fort for the healthcare of BPL families. Under this scheme, in the coming days, if such poor families have to take medical facilities, the government will bear expenditure </a:t>
            </a:r>
            <a:r>
              <a:rPr lang="en-IN" i="1" dirty="0" err="1" smtClean="0"/>
              <a:t>upto</a:t>
            </a:r>
            <a:r>
              <a:rPr lang="en-IN" i="1" dirty="0" smtClean="0"/>
              <a:t> Rs.1 </a:t>
            </a:r>
            <a:r>
              <a:rPr lang="en-IN" i="1" dirty="0" err="1" smtClean="0"/>
              <a:t>lakh</a:t>
            </a:r>
            <a:r>
              <a:rPr lang="en-IN" i="1" dirty="0" smtClean="0"/>
              <a:t> per year, so that my poor brothers are not deprived of healthcare facilities and their dreams are not shattered.” </a:t>
            </a:r>
          </a:p>
          <a:p>
            <a:pPr marL="0" indent="0" algn="r">
              <a:buNone/>
            </a:pPr>
            <a:r>
              <a:rPr lang="en-US" i="1" dirty="0" smtClean="0">
                <a:hlinkClick r:id="rId2" action="ppaction://hlinkfile"/>
              </a:rPr>
              <a:t>Video Clip of the Address</a:t>
            </a:r>
            <a:endParaRPr lang="en-IN" i="1" dirty="0" smtClean="0"/>
          </a:p>
        </p:txBody>
      </p:sp>
      <p:sp>
        <p:nvSpPr>
          <p:cNvPr id="89090" name="AutoShape 2" descr="Image result for ministry of health and family welfare"/>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9092" name="AutoShape 4" descr="Image result for ministry of health and family welfare"/>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9094" name="Picture 6" descr="Image result for ministry of health and family welfare"/>
          <p:cNvPicPr>
            <a:picLocks noChangeAspect="1" noChangeArrowheads="1"/>
          </p:cNvPicPr>
          <p:nvPr/>
        </p:nvPicPr>
        <p:blipFill>
          <a:blip r:embed="rId3"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CRITICAL ACTIVITIES AT STATE LEVEL</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30</a:t>
            </a:fld>
            <a:endParaRPr lang="en-IN"/>
          </a:p>
        </p:txBody>
      </p:sp>
      <p:graphicFrame>
        <p:nvGraphicFramePr>
          <p:cNvPr id="6" name="Diagram 5"/>
          <p:cNvGraphicFramePr/>
          <p:nvPr>
            <p:extLst>
              <p:ext uri="{D42A27DB-BD31-4B8C-83A1-F6EECF244321}">
                <p14:modId xmlns:p14="http://schemas.microsoft.com/office/powerpoint/2010/main" val="1924960487"/>
              </p:ext>
            </p:extLst>
          </p:nvPr>
        </p:nvGraphicFramePr>
        <p:xfrm>
          <a:off x="457200" y="11430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Image result for ministry of health and family welfare"/>
          <p:cNvPicPr>
            <a:picLocks noChangeAspect="1" noChangeArrowheads="1"/>
          </p:cNvPicPr>
          <p:nvPr/>
        </p:nvPicPr>
        <p:blipFill>
          <a:blip r:embed="rId7"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CRITICAL ACTIVITIES AT STATE LEVEL</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31</a:t>
            </a:fld>
            <a:endParaRPr lang="en-IN"/>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296643951"/>
              </p:ext>
            </p:extLst>
          </p:nvPr>
        </p:nvGraphicFramePr>
        <p:xfrm>
          <a:off x="457200" y="1143000"/>
          <a:ext cx="8229600" cy="5213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Image result for ministry of health and family welfare"/>
          <p:cNvPicPr>
            <a:picLocks noChangeAspect="1" noChangeArrowheads="1"/>
          </p:cNvPicPr>
          <p:nvPr/>
        </p:nvPicPr>
        <p:blipFill>
          <a:blip r:embed="rId7"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THANK YOU </a:t>
            </a:r>
            <a:endParaRPr lang="en-US" b="1" dirty="0"/>
          </a:p>
        </p:txBody>
      </p:sp>
      <p:sp>
        <p:nvSpPr>
          <p:cNvPr id="2" name="Slide Number Placeholder 1"/>
          <p:cNvSpPr>
            <a:spLocks noGrp="1"/>
          </p:cNvSpPr>
          <p:nvPr>
            <p:ph type="sldNum" sz="quarter" idx="12"/>
          </p:nvPr>
        </p:nvSpPr>
        <p:spPr/>
        <p:txBody>
          <a:bodyPr/>
          <a:lstStyle/>
          <a:p>
            <a:fld id="{3A8EBB25-67F3-4244-83A4-6C0242FBA530}" type="slidenum">
              <a:rPr lang="en-US" smtClean="0"/>
              <a:pPr/>
              <a:t>32</a:t>
            </a:fld>
            <a:endParaRPr lang="en-US"/>
          </a:p>
        </p:txBody>
      </p:sp>
    </p:spTree>
    <p:extLst>
      <p:ext uri="{BB962C8B-B14F-4D97-AF65-F5344CB8AC3E}">
        <p14:creationId xmlns:p14="http://schemas.microsoft.com/office/powerpoint/2010/main" val="41959047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smtClean="0"/>
              <a:t>COMPARISON: RSBY </a:t>
            </a:r>
            <a:r>
              <a:rPr lang="en-US" b="1" dirty="0" err="1" smtClean="0"/>
              <a:t>vs</a:t>
            </a:r>
            <a:r>
              <a:rPr lang="en-US" b="1" dirty="0" smtClean="0"/>
              <a:t> NHPS</a:t>
            </a:r>
            <a:endParaRPr lang="en-IN" b="1" dirty="0"/>
          </a:p>
        </p:txBody>
      </p:sp>
      <p:sp>
        <p:nvSpPr>
          <p:cNvPr id="4" name="Footer Placeholder 3"/>
          <p:cNvSpPr>
            <a:spLocks noGrp="1"/>
          </p:cNvSpPr>
          <p:nvPr>
            <p:ph type="ftr" sz="quarter" idx="11"/>
          </p:nvPr>
        </p:nvSpPr>
        <p:spPr/>
        <p:txBody>
          <a:bodyPr/>
          <a:lstStyle/>
          <a:p>
            <a:r>
              <a:rPr lang="en-IN" smtClean="0"/>
              <a:t>Ministry of Health &amp; Family Welfare, GoI</a:t>
            </a:r>
            <a:endParaRPr lang="en-IN"/>
          </a:p>
        </p:txBody>
      </p:sp>
      <p:sp>
        <p:nvSpPr>
          <p:cNvPr id="5" name="Slide Number Placeholder 4"/>
          <p:cNvSpPr>
            <a:spLocks noGrp="1"/>
          </p:cNvSpPr>
          <p:nvPr>
            <p:ph type="sldNum" sz="quarter" idx="12"/>
          </p:nvPr>
        </p:nvSpPr>
        <p:spPr/>
        <p:txBody>
          <a:bodyPr/>
          <a:lstStyle/>
          <a:p>
            <a:fld id="{22EFD84E-F6E3-4CFB-AA54-C7D46913C60A}" type="slidenum">
              <a:rPr lang="en-IN" smtClean="0"/>
              <a:pPr/>
              <a:t>33</a:t>
            </a:fld>
            <a:endParaRPr lang="en-IN"/>
          </a:p>
        </p:txBody>
      </p:sp>
      <p:pic>
        <p:nvPicPr>
          <p:cNvPr id="8" name="Picture 7"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9" name="Content Placeholder 4"/>
          <p:cNvGraphicFramePr>
            <a:graphicFrameLocks noGrp="1"/>
          </p:cNvGraphicFramePr>
          <p:nvPr>
            <p:ph idx="1"/>
            <p:extLst>
              <p:ext uri="{D42A27DB-BD31-4B8C-83A1-F6EECF244321}">
                <p14:modId xmlns:p14="http://schemas.microsoft.com/office/powerpoint/2010/main" val="581093256"/>
              </p:ext>
            </p:extLst>
          </p:nvPr>
        </p:nvGraphicFramePr>
        <p:xfrm>
          <a:off x="457200" y="1219200"/>
          <a:ext cx="8147798" cy="5055364"/>
        </p:xfrm>
        <a:graphic>
          <a:graphicData uri="http://schemas.openxmlformats.org/drawingml/2006/table">
            <a:tbl>
              <a:tblPr firstRow="1" bandRow="1">
                <a:tableStyleId>{BC89EF96-8CEA-46FF-86C4-4CE0E7609802}</a:tableStyleId>
              </a:tblPr>
              <a:tblGrid>
                <a:gridCol w="1199070"/>
                <a:gridCol w="3031959"/>
                <a:gridCol w="3916769"/>
              </a:tblGrid>
              <a:tr h="286311">
                <a:tc>
                  <a:txBody>
                    <a:bodyPr/>
                    <a:lstStyle/>
                    <a:p>
                      <a:pPr algn="ctr">
                        <a:lnSpc>
                          <a:spcPct val="115000"/>
                        </a:lnSpc>
                        <a:spcAft>
                          <a:spcPts val="0"/>
                        </a:spcAft>
                        <a:tabLst>
                          <a:tab pos="2865755" algn="ctr"/>
                          <a:tab pos="5731510" algn="r"/>
                        </a:tabLst>
                      </a:pPr>
                      <a:r>
                        <a:rPr lang="en-IN" sz="1600" dirty="0">
                          <a:effectLst/>
                        </a:rPr>
                        <a:t> </a:t>
                      </a:r>
                      <a:endParaRPr lang="en-IN"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27093" marR="27093" marT="0" marB="0" anchor="ctr"/>
                </a:tc>
                <a:tc>
                  <a:txBody>
                    <a:bodyPr/>
                    <a:lstStyle/>
                    <a:p>
                      <a:pPr algn="ctr">
                        <a:spcAft>
                          <a:spcPts val="0"/>
                        </a:spcAft>
                      </a:pPr>
                      <a:r>
                        <a:rPr lang="en-US" sz="1600" kern="1200">
                          <a:effectLst/>
                        </a:rPr>
                        <a:t>RSBY</a:t>
                      </a:r>
                      <a:endParaRPr lang="en-IN" sz="1600">
                        <a:effectLst/>
                        <a:latin typeface="Calibri" panose="020F0502020204030204" pitchFamily="34" charset="0"/>
                        <a:ea typeface="MS Mincho" panose="02020609040205080304" pitchFamily="49" charset="-128"/>
                      </a:endParaRPr>
                    </a:p>
                  </a:txBody>
                  <a:tcPr marL="27093" marR="27093" marT="0" marB="0" anchor="ctr"/>
                </a:tc>
                <a:tc>
                  <a:txBody>
                    <a:bodyPr/>
                    <a:lstStyle/>
                    <a:p>
                      <a:pPr algn="ctr">
                        <a:spcAft>
                          <a:spcPts val="0"/>
                        </a:spcAft>
                      </a:pPr>
                      <a:r>
                        <a:rPr lang="en-US" sz="1600" kern="1200">
                          <a:effectLst/>
                        </a:rPr>
                        <a:t>NHPS</a:t>
                      </a:r>
                      <a:endParaRPr lang="en-IN" sz="1600">
                        <a:effectLst/>
                        <a:latin typeface="Calibri" panose="020F0502020204030204" pitchFamily="34" charset="0"/>
                        <a:ea typeface="MS Mincho" panose="02020609040205080304" pitchFamily="49" charset="-128"/>
                      </a:endParaRPr>
                    </a:p>
                  </a:txBody>
                  <a:tcPr marL="27093" marR="27093" marT="0" marB="0" anchor="ctr"/>
                </a:tc>
              </a:tr>
              <a:tr h="742159">
                <a:tc>
                  <a:txBody>
                    <a:bodyPr/>
                    <a:lstStyle/>
                    <a:p>
                      <a:pPr algn="l">
                        <a:spcAft>
                          <a:spcPts val="0"/>
                        </a:spcAft>
                      </a:pPr>
                      <a:r>
                        <a:rPr lang="en-US" sz="1400" kern="1200" dirty="0">
                          <a:effectLst/>
                        </a:rPr>
                        <a:t>Health Cover</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Benefit Package of only Rs. 30,000 which can cover mostly secondary care conditions only</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a:effectLst/>
                        </a:rPr>
                        <a:t>Enhanced Package of Rs. 100,000 that can cover secondary care and also many tertiary care conditions</a:t>
                      </a:r>
                      <a:endParaRPr lang="en-IN" sz="1400">
                        <a:effectLst/>
                        <a:latin typeface="Calibri" panose="020F0502020204030204" pitchFamily="34" charset="0"/>
                        <a:ea typeface="MS Mincho" panose="02020609040205080304" pitchFamily="49" charset="-128"/>
                      </a:endParaRPr>
                    </a:p>
                  </a:txBody>
                  <a:tcPr marL="27093" marR="27093" marT="0" marB="0" anchor="ctr"/>
                </a:tc>
              </a:tr>
              <a:tr h="371077">
                <a:tc>
                  <a:txBody>
                    <a:bodyPr/>
                    <a:lstStyle/>
                    <a:p>
                      <a:pPr algn="l">
                        <a:spcAft>
                          <a:spcPts val="0"/>
                        </a:spcAft>
                      </a:pPr>
                      <a:r>
                        <a:rPr lang="en-US" sz="1400" kern="1200">
                          <a:effectLst/>
                        </a:rPr>
                        <a:t>Packages</a:t>
                      </a:r>
                      <a:endParaRPr lang="en-IN" sz="14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Mostly Secondary care packages</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a:effectLst/>
                        </a:rPr>
                        <a:t>Both Secondary and Tertiary care packages </a:t>
                      </a:r>
                      <a:endParaRPr lang="en-IN" sz="1400">
                        <a:effectLst/>
                        <a:latin typeface="Calibri" panose="020F0502020204030204" pitchFamily="34" charset="0"/>
                        <a:ea typeface="MS Mincho" panose="02020609040205080304" pitchFamily="49" charset="-128"/>
                      </a:endParaRPr>
                    </a:p>
                  </a:txBody>
                  <a:tcPr marL="27093" marR="27093" marT="0" marB="0" anchor="ctr"/>
                </a:tc>
              </a:tr>
              <a:tr h="927699">
                <a:tc>
                  <a:txBody>
                    <a:bodyPr/>
                    <a:lstStyle/>
                    <a:p>
                      <a:pPr algn="l">
                        <a:spcAft>
                          <a:spcPts val="0"/>
                        </a:spcAft>
                      </a:pPr>
                      <a:r>
                        <a:rPr lang="en-US" sz="1400" kern="1200">
                          <a:effectLst/>
                        </a:rPr>
                        <a:t>Approach to Health Care</a:t>
                      </a:r>
                      <a:endParaRPr lang="en-IN" sz="14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No link with preventive and </a:t>
                      </a:r>
                      <a:r>
                        <a:rPr lang="en-US" sz="1400" kern="1200" dirty="0" err="1">
                          <a:effectLst/>
                        </a:rPr>
                        <a:t>promotive</a:t>
                      </a:r>
                      <a:r>
                        <a:rPr lang="en-US" sz="1400" kern="1200" dirty="0">
                          <a:effectLst/>
                        </a:rPr>
                        <a:t> care and only </a:t>
                      </a:r>
                      <a:r>
                        <a:rPr lang="en-US" sz="1400" kern="1200" dirty="0" smtClean="0">
                          <a:effectLst/>
                        </a:rPr>
                        <a:t>hospitalization </a:t>
                      </a:r>
                      <a:r>
                        <a:rPr lang="en-US" sz="1400" kern="1200" dirty="0">
                          <a:effectLst/>
                        </a:rPr>
                        <a:t>is covered</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Continuum of care approach. </a:t>
                      </a:r>
                      <a:r>
                        <a:rPr lang="en-IN" sz="1400" kern="1200" dirty="0">
                          <a:effectLst/>
                        </a:rPr>
                        <a:t>Screening for </a:t>
                      </a:r>
                      <a:r>
                        <a:rPr lang="en-US" sz="1400" kern="1200" dirty="0">
                          <a:effectLst/>
                        </a:rPr>
                        <a:t>select NCDs. Health check up for all beneficiaries of age 35 years and above once in three years.</a:t>
                      </a:r>
                      <a:endParaRPr lang="en-IN" sz="1400" dirty="0">
                        <a:effectLst/>
                        <a:latin typeface="Calibri" panose="020F0502020204030204" pitchFamily="34" charset="0"/>
                        <a:ea typeface="MS Mincho" panose="02020609040205080304" pitchFamily="49" charset="-128"/>
                      </a:endParaRPr>
                    </a:p>
                  </a:txBody>
                  <a:tcPr marL="27093" marR="27093" marT="0" marB="0" anchor="ctr"/>
                </a:tc>
              </a:tr>
              <a:tr h="556619">
                <a:tc>
                  <a:txBody>
                    <a:bodyPr/>
                    <a:lstStyle/>
                    <a:p>
                      <a:pPr algn="l">
                        <a:spcAft>
                          <a:spcPts val="0"/>
                        </a:spcAft>
                      </a:pPr>
                      <a:r>
                        <a:rPr lang="en-US" sz="1400" kern="1200">
                          <a:effectLst/>
                        </a:rPr>
                        <a:t>Accident Cover</a:t>
                      </a:r>
                      <a:endParaRPr lang="en-IN" sz="14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None</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Rs. 2 lakh for accidental death and full disability and Rs. 1 lakh for partial disability</a:t>
                      </a:r>
                      <a:endParaRPr lang="en-IN" sz="1400" dirty="0">
                        <a:effectLst/>
                        <a:latin typeface="Calibri" panose="020F0502020204030204" pitchFamily="34" charset="0"/>
                        <a:ea typeface="MS Mincho" panose="02020609040205080304" pitchFamily="49" charset="-128"/>
                      </a:endParaRPr>
                    </a:p>
                  </a:txBody>
                  <a:tcPr marL="27093" marR="27093" marT="0" marB="0" anchor="ctr"/>
                </a:tc>
              </a:tr>
              <a:tr h="439353">
                <a:tc>
                  <a:txBody>
                    <a:bodyPr/>
                    <a:lstStyle/>
                    <a:p>
                      <a:pPr algn="l">
                        <a:spcAft>
                          <a:spcPts val="0"/>
                        </a:spcAft>
                      </a:pPr>
                      <a:r>
                        <a:rPr lang="en-US" sz="1400" kern="1200">
                          <a:effectLst/>
                        </a:rPr>
                        <a:t>Family Size limit</a:t>
                      </a:r>
                      <a:endParaRPr lang="en-IN" sz="14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Limit of five members</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No family size limit</a:t>
                      </a:r>
                      <a:endParaRPr lang="en-IN" sz="1400" dirty="0">
                        <a:effectLst/>
                        <a:latin typeface="Calibri" panose="020F0502020204030204" pitchFamily="34" charset="0"/>
                        <a:ea typeface="MS Mincho" panose="02020609040205080304" pitchFamily="49" charset="-128"/>
                      </a:endParaRPr>
                    </a:p>
                  </a:txBody>
                  <a:tcPr marL="27093" marR="27093" marT="0" marB="0" anchor="ctr"/>
                </a:tc>
              </a:tr>
              <a:tr h="439353">
                <a:tc>
                  <a:txBody>
                    <a:bodyPr/>
                    <a:lstStyle/>
                    <a:p>
                      <a:pPr algn="l">
                        <a:spcAft>
                          <a:spcPts val="0"/>
                        </a:spcAft>
                      </a:pPr>
                      <a:r>
                        <a:rPr lang="en-US" sz="1400" kern="1200" dirty="0">
                          <a:effectLst/>
                        </a:rPr>
                        <a:t>Target Population</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BPL and 11 defined occupational categories</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Poor and Economically weak population based on SECC data</a:t>
                      </a:r>
                      <a:endParaRPr lang="en-IN" sz="1400" dirty="0">
                        <a:effectLst/>
                        <a:latin typeface="Calibri" panose="020F0502020204030204" pitchFamily="34" charset="0"/>
                        <a:ea typeface="MS Mincho" panose="02020609040205080304" pitchFamily="49" charset="-128"/>
                      </a:endParaRPr>
                    </a:p>
                  </a:txBody>
                  <a:tcPr marL="27093" marR="27093" marT="0" marB="0" anchor="ctr"/>
                </a:tc>
              </a:tr>
              <a:tr h="827275">
                <a:tc>
                  <a:txBody>
                    <a:bodyPr/>
                    <a:lstStyle/>
                    <a:p>
                      <a:pPr algn="l">
                        <a:spcAft>
                          <a:spcPts val="0"/>
                        </a:spcAft>
                      </a:pPr>
                      <a:r>
                        <a:rPr lang="en-US" sz="1400" kern="1200" dirty="0">
                          <a:effectLst/>
                        </a:rPr>
                        <a:t>Premium</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Up to Rs. 750 per family</a:t>
                      </a:r>
                      <a:endParaRPr lang="en-IN" sz="14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400" kern="1200" dirty="0">
                          <a:effectLst/>
                        </a:rPr>
                        <a:t>Up to Rs. 950 per </a:t>
                      </a:r>
                      <a:r>
                        <a:rPr lang="en-US" sz="1400" kern="1200" dirty="0" smtClean="0">
                          <a:effectLst/>
                        </a:rPr>
                        <a:t>family for core</a:t>
                      </a:r>
                      <a:r>
                        <a:rPr lang="en-US" sz="1400" kern="1200" baseline="0" dirty="0" smtClean="0">
                          <a:effectLst/>
                        </a:rPr>
                        <a:t> benefits</a:t>
                      </a:r>
                    </a:p>
                    <a:p>
                      <a:pPr algn="l">
                        <a:spcAft>
                          <a:spcPts val="0"/>
                        </a:spcAft>
                      </a:pPr>
                      <a:r>
                        <a:rPr lang="en-US" sz="1400" kern="1200" baseline="0" dirty="0" smtClean="0">
                          <a:effectLst/>
                        </a:rPr>
                        <a:t>Up to Rs. 500 for SCHIS </a:t>
                      </a:r>
                    </a:p>
                    <a:p>
                      <a:pPr algn="l">
                        <a:spcAft>
                          <a:spcPts val="0"/>
                        </a:spcAft>
                      </a:pPr>
                      <a:r>
                        <a:rPr lang="en-US" sz="1400" kern="1200" baseline="0" dirty="0" smtClean="0">
                          <a:effectLst/>
                        </a:rPr>
                        <a:t>Up to Rs. 12 per person for accidental and disability insurance </a:t>
                      </a:r>
                      <a:endParaRPr lang="en-IN" sz="1400" dirty="0">
                        <a:effectLst/>
                        <a:latin typeface="Calibri" panose="020F0502020204030204" pitchFamily="34" charset="0"/>
                        <a:ea typeface="MS Mincho" panose="02020609040205080304" pitchFamily="49" charset="-128"/>
                      </a:endParaRPr>
                    </a:p>
                  </a:txBody>
                  <a:tcPr marL="27093" marR="27093" marT="0" marB="0" anchor="ctr"/>
                </a:tc>
              </a:tr>
              <a:tr h="439353">
                <a:tc>
                  <a:txBody>
                    <a:bodyPr/>
                    <a:lstStyle/>
                    <a:p>
                      <a:pPr algn="l">
                        <a:spcAft>
                          <a:spcPts val="0"/>
                        </a:spcAft>
                      </a:pPr>
                      <a:r>
                        <a:rPr lang="en-US" sz="1400" kern="1200" dirty="0">
                          <a:effectLst/>
                        </a:rPr>
                        <a:t>Incentives for Quality</a:t>
                      </a:r>
                      <a:endParaRPr lang="en-IN" sz="1400" dirty="0">
                        <a:effectLst/>
                        <a:latin typeface="Calibri" panose="020F0502020204030204" pitchFamily="34" charset="0"/>
                        <a:ea typeface="MS Mincho" panose="02020609040205080304" pitchFamily="49" charset="-128"/>
                      </a:endParaRPr>
                    </a:p>
                  </a:txBody>
                  <a:tcPr marL="27093" marR="27093" marT="0" marB="0"/>
                </a:tc>
                <a:tc>
                  <a:txBody>
                    <a:bodyPr/>
                    <a:lstStyle/>
                    <a:p>
                      <a:pPr algn="l"/>
                      <a:r>
                        <a:rPr lang="en-US" sz="1400" kern="1200" dirty="0">
                          <a:effectLst/>
                        </a:rPr>
                        <a:t>There is no system for hospitals to improve quality</a:t>
                      </a:r>
                      <a:endParaRPr lang="en-IN" sz="1400" dirty="0">
                        <a:effectLst/>
                        <a:latin typeface="Calibri" panose="020F0502020204030204" pitchFamily="34" charset="0"/>
                        <a:ea typeface="MS Mincho" panose="02020609040205080304" pitchFamily="49" charset="-128"/>
                      </a:endParaRPr>
                    </a:p>
                  </a:txBody>
                  <a:tcPr marL="27093" marR="27093" marT="0" marB="0"/>
                </a:tc>
                <a:tc>
                  <a:txBody>
                    <a:bodyPr/>
                    <a:lstStyle/>
                    <a:p>
                      <a:pPr algn="l">
                        <a:spcAft>
                          <a:spcPts val="0"/>
                        </a:spcAft>
                      </a:pPr>
                      <a:r>
                        <a:rPr lang="en-US" sz="1400" kern="1200" dirty="0">
                          <a:effectLst/>
                        </a:rPr>
                        <a:t>There will be a system for hospitals to improve quality and hospitals will be graded based on quality. </a:t>
                      </a:r>
                      <a:endParaRPr lang="en-IN" sz="1400" dirty="0">
                        <a:effectLst/>
                        <a:latin typeface="Calibri" panose="020F0502020204030204" pitchFamily="34" charset="0"/>
                        <a:ea typeface="MS Mincho" panose="02020609040205080304" pitchFamily="49" charset="-128"/>
                      </a:endParaRPr>
                    </a:p>
                  </a:txBody>
                  <a:tcPr marL="27093" marR="27093" marT="0" marB="0"/>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smtClean="0"/>
              <a:t>COMPARISON: RSBY </a:t>
            </a:r>
            <a:r>
              <a:rPr lang="en-US" b="1" dirty="0" err="1" smtClean="0"/>
              <a:t>vs</a:t>
            </a:r>
            <a:r>
              <a:rPr lang="en-US" b="1" dirty="0" smtClean="0"/>
              <a:t> NHPS</a:t>
            </a:r>
            <a:endParaRPr lang="en-IN" b="1" dirty="0"/>
          </a:p>
        </p:txBody>
      </p:sp>
      <p:sp>
        <p:nvSpPr>
          <p:cNvPr id="4" name="Footer Placeholder 3"/>
          <p:cNvSpPr>
            <a:spLocks noGrp="1"/>
          </p:cNvSpPr>
          <p:nvPr>
            <p:ph type="ftr" sz="quarter" idx="11"/>
          </p:nvPr>
        </p:nvSpPr>
        <p:spPr/>
        <p:txBody>
          <a:bodyPr/>
          <a:lstStyle/>
          <a:p>
            <a:r>
              <a:rPr lang="en-IN" smtClean="0"/>
              <a:t>Ministry of Health &amp; Family Welfare, GoI</a:t>
            </a:r>
            <a:endParaRPr lang="en-IN"/>
          </a:p>
        </p:txBody>
      </p:sp>
      <p:sp>
        <p:nvSpPr>
          <p:cNvPr id="5" name="Slide Number Placeholder 4"/>
          <p:cNvSpPr>
            <a:spLocks noGrp="1"/>
          </p:cNvSpPr>
          <p:nvPr>
            <p:ph type="sldNum" sz="quarter" idx="12"/>
          </p:nvPr>
        </p:nvSpPr>
        <p:spPr/>
        <p:txBody>
          <a:bodyPr/>
          <a:lstStyle/>
          <a:p>
            <a:fld id="{22EFD84E-F6E3-4CFB-AA54-C7D46913C60A}" type="slidenum">
              <a:rPr lang="en-IN" smtClean="0"/>
              <a:pPr/>
              <a:t>34</a:t>
            </a:fld>
            <a:endParaRPr lang="en-IN"/>
          </a:p>
        </p:txBody>
      </p:sp>
      <p:pic>
        <p:nvPicPr>
          <p:cNvPr id="8" name="Picture 7"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9" name="Content Placeholder 4"/>
          <p:cNvGraphicFramePr>
            <a:graphicFrameLocks/>
          </p:cNvGraphicFramePr>
          <p:nvPr>
            <p:extLst>
              <p:ext uri="{D42A27DB-BD31-4B8C-83A1-F6EECF244321}">
                <p14:modId xmlns:p14="http://schemas.microsoft.com/office/powerpoint/2010/main" val="214043446"/>
              </p:ext>
            </p:extLst>
          </p:nvPr>
        </p:nvGraphicFramePr>
        <p:xfrm>
          <a:off x="457200" y="1295401"/>
          <a:ext cx="8229600" cy="5021876"/>
        </p:xfrm>
        <a:graphic>
          <a:graphicData uri="http://schemas.openxmlformats.org/drawingml/2006/table">
            <a:tbl>
              <a:tblPr firstRow="1" bandRow="1">
                <a:tableStyleId>{BC89EF96-8CEA-46FF-86C4-4CE0E7609802}</a:tableStyleId>
              </a:tblPr>
              <a:tblGrid>
                <a:gridCol w="1946669"/>
                <a:gridCol w="2701531"/>
                <a:gridCol w="3581400"/>
              </a:tblGrid>
              <a:tr h="239868">
                <a:tc>
                  <a:txBody>
                    <a:bodyPr/>
                    <a:lstStyle/>
                    <a:p>
                      <a:pPr>
                        <a:lnSpc>
                          <a:spcPct val="115000"/>
                        </a:lnSpc>
                        <a:spcAft>
                          <a:spcPts val="0"/>
                        </a:spcAft>
                        <a:tabLst>
                          <a:tab pos="2865755" algn="ctr"/>
                          <a:tab pos="5731510" algn="r"/>
                        </a:tabLst>
                      </a:pPr>
                      <a:r>
                        <a:rPr lang="en-IN" sz="1400" dirty="0">
                          <a:effectLst/>
                        </a:rPr>
                        <a:t> </a:t>
                      </a:r>
                      <a:endParaRPr lang="en-IN"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27093" marR="27093" marT="0" marB="0"/>
                </a:tc>
                <a:tc>
                  <a:txBody>
                    <a:bodyPr/>
                    <a:lstStyle/>
                    <a:p>
                      <a:pPr algn="ctr">
                        <a:spcAft>
                          <a:spcPts val="0"/>
                        </a:spcAft>
                      </a:pPr>
                      <a:r>
                        <a:rPr lang="en-US" sz="1400" kern="1200" dirty="0">
                          <a:effectLst/>
                        </a:rPr>
                        <a:t>RSBY</a:t>
                      </a:r>
                      <a:endParaRPr lang="en-IN" sz="1400" dirty="0">
                        <a:effectLst/>
                        <a:latin typeface="Calibri" panose="020F0502020204030204" pitchFamily="34" charset="0"/>
                        <a:ea typeface="MS Mincho" panose="02020609040205080304" pitchFamily="49" charset="-128"/>
                      </a:endParaRPr>
                    </a:p>
                  </a:txBody>
                  <a:tcPr marL="27093" marR="27093" marT="0" marB="0"/>
                </a:tc>
                <a:tc>
                  <a:txBody>
                    <a:bodyPr/>
                    <a:lstStyle/>
                    <a:p>
                      <a:pPr algn="ctr">
                        <a:spcAft>
                          <a:spcPts val="0"/>
                        </a:spcAft>
                      </a:pPr>
                      <a:r>
                        <a:rPr lang="en-US" sz="1400" kern="1200" dirty="0">
                          <a:effectLst/>
                        </a:rPr>
                        <a:t>NHPS</a:t>
                      </a:r>
                      <a:endParaRPr lang="en-IN" sz="1400" dirty="0">
                        <a:effectLst/>
                        <a:latin typeface="Calibri" panose="020F0502020204030204" pitchFamily="34" charset="0"/>
                        <a:ea typeface="MS Mincho" panose="02020609040205080304" pitchFamily="49" charset="-128"/>
                      </a:endParaRPr>
                    </a:p>
                  </a:txBody>
                  <a:tcPr marL="27093" marR="27093" marT="0" marB="0"/>
                </a:tc>
              </a:tr>
              <a:tr h="194723">
                <a:tc>
                  <a:txBody>
                    <a:bodyPr/>
                    <a:lstStyle/>
                    <a:p>
                      <a:pPr algn="l">
                        <a:spcAft>
                          <a:spcPts val="0"/>
                        </a:spcAft>
                      </a:pPr>
                      <a:r>
                        <a:rPr lang="en-US" sz="1300" kern="1200" dirty="0">
                          <a:effectLst/>
                        </a:rPr>
                        <a:t>Data set</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a:effectLst/>
                        </a:rPr>
                        <a:t>Old BPL data of 2002</a:t>
                      </a:r>
                      <a:endParaRPr lang="en-IN" sz="13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a:effectLst/>
                        </a:rPr>
                        <a:t>Latest SECC data is proposed to be used</a:t>
                      </a:r>
                      <a:endParaRPr lang="en-IN" sz="1300">
                        <a:effectLst/>
                        <a:latin typeface="Calibri" panose="020F0502020204030204" pitchFamily="34" charset="0"/>
                        <a:ea typeface="MS Mincho" panose="02020609040205080304" pitchFamily="49" charset="-128"/>
                      </a:endParaRPr>
                    </a:p>
                  </a:txBody>
                  <a:tcPr marL="27093" marR="27093" marT="0" marB="0" anchor="ctr"/>
                </a:tc>
              </a:tr>
              <a:tr h="584169">
                <a:tc>
                  <a:txBody>
                    <a:bodyPr/>
                    <a:lstStyle/>
                    <a:p>
                      <a:pPr algn="l">
                        <a:spcAft>
                          <a:spcPts val="0"/>
                        </a:spcAft>
                      </a:pPr>
                      <a:r>
                        <a:rPr lang="en-US" sz="1300" kern="1200" dirty="0">
                          <a:effectLst/>
                        </a:rPr>
                        <a:t>Implementation Model</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Implementation mandatorily through insurance companies</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Option to </a:t>
                      </a:r>
                      <a:r>
                        <a:rPr lang="en-US" sz="1300" kern="1200" dirty="0" smtClean="0">
                          <a:effectLst/>
                        </a:rPr>
                        <a:t>State/UT </a:t>
                      </a:r>
                      <a:r>
                        <a:rPr lang="en-US" sz="1300" kern="1200" dirty="0">
                          <a:effectLst/>
                        </a:rPr>
                        <a:t>to implement through insurance company or Trust/ Society or Integrated model</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194723">
                <a:tc>
                  <a:txBody>
                    <a:bodyPr/>
                    <a:lstStyle/>
                    <a:p>
                      <a:pPr algn="l">
                        <a:spcAft>
                          <a:spcPts val="0"/>
                        </a:spcAft>
                      </a:pPr>
                      <a:r>
                        <a:rPr lang="en-US" sz="1300" kern="1200">
                          <a:effectLst/>
                        </a:rPr>
                        <a:t>IT System</a:t>
                      </a:r>
                      <a:endParaRPr lang="en-IN" sz="13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Fragmented IT System</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smtClean="0">
                          <a:effectLst/>
                        </a:rPr>
                        <a:t>Robust, Flexible and  </a:t>
                      </a:r>
                      <a:r>
                        <a:rPr lang="en-US" sz="1300" kern="1200" dirty="0">
                          <a:effectLst/>
                        </a:rPr>
                        <a:t>Integrated </a:t>
                      </a:r>
                      <a:r>
                        <a:rPr lang="en-US" sz="1300" kern="1200" dirty="0" smtClean="0">
                          <a:effectLst/>
                        </a:rPr>
                        <a:t>IT System </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778891">
                <a:tc>
                  <a:txBody>
                    <a:bodyPr/>
                    <a:lstStyle/>
                    <a:p>
                      <a:pPr algn="l">
                        <a:spcAft>
                          <a:spcPts val="0"/>
                        </a:spcAft>
                      </a:pPr>
                      <a:r>
                        <a:rPr lang="en-US" sz="1300" kern="1200" dirty="0">
                          <a:effectLst/>
                        </a:rPr>
                        <a:t>National Implementation</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No National Body for implementation of RSBY and scheme is implemented directly by Ministry</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National Health </a:t>
                      </a:r>
                      <a:r>
                        <a:rPr lang="en-US" sz="1300" kern="1200" dirty="0" smtClean="0">
                          <a:effectLst/>
                        </a:rPr>
                        <a:t>Authority </a:t>
                      </a:r>
                      <a:r>
                        <a:rPr lang="en-US" sz="1300" kern="1200" dirty="0">
                          <a:effectLst/>
                        </a:rPr>
                        <a:t>will be set up that will be responsible for implementing NHPS. This </a:t>
                      </a:r>
                      <a:r>
                        <a:rPr lang="en-US" sz="1300" kern="1200" dirty="0" smtClean="0">
                          <a:effectLst/>
                        </a:rPr>
                        <a:t>authority </a:t>
                      </a:r>
                      <a:r>
                        <a:rPr lang="en-US" sz="1300" kern="1200" dirty="0">
                          <a:effectLst/>
                        </a:rPr>
                        <a:t>will have necessary flexibility and powers to implement the scheme effectively.</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194723">
                <a:tc>
                  <a:txBody>
                    <a:bodyPr/>
                    <a:lstStyle/>
                    <a:p>
                      <a:pPr algn="l">
                        <a:spcAft>
                          <a:spcPts val="0"/>
                        </a:spcAft>
                      </a:pPr>
                      <a:r>
                        <a:rPr lang="en-US" sz="1300" kern="1200">
                          <a:effectLst/>
                        </a:rPr>
                        <a:t>State/ UT Implementation</a:t>
                      </a:r>
                      <a:endParaRPr lang="en-IN" sz="130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State Nodal Agencies </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State Health </a:t>
                      </a:r>
                      <a:r>
                        <a:rPr lang="en-US" sz="1300" kern="1200" dirty="0" smtClean="0">
                          <a:effectLst/>
                        </a:rPr>
                        <a:t>Authorities </a:t>
                      </a:r>
                      <a:r>
                        <a:rPr lang="en-US" sz="1300" kern="1200" dirty="0">
                          <a:effectLst/>
                        </a:rPr>
                        <a:t>to be designated</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389446">
                <a:tc>
                  <a:txBody>
                    <a:bodyPr/>
                    <a:lstStyle/>
                    <a:p>
                      <a:pPr algn="l">
                        <a:spcAft>
                          <a:spcPts val="0"/>
                        </a:spcAft>
                      </a:pPr>
                      <a:r>
                        <a:rPr lang="en-US" sz="1300" kern="1200" dirty="0">
                          <a:effectLst/>
                        </a:rPr>
                        <a:t>Convergence with Central Schemes</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No Convergence</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US" sz="1300" kern="1200" dirty="0">
                          <a:effectLst/>
                        </a:rPr>
                        <a:t>Convergence with Central Health Insurance Schemes </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1022423">
                <a:tc>
                  <a:txBody>
                    <a:bodyPr/>
                    <a:lstStyle/>
                    <a:p>
                      <a:pPr algn="l">
                        <a:spcAft>
                          <a:spcPts val="0"/>
                        </a:spcAft>
                      </a:pPr>
                      <a:r>
                        <a:rPr lang="en-US" sz="1300" kern="1200" dirty="0">
                          <a:effectLst/>
                        </a:rPr>
                        <a:t>Convergence with State Schemes</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r>
                        <a:rPr lang="en-US" sz="1300" kern="1200" dirty="0">
                          <a:effectLst/>
                        </a:rPr>
                        <a:t>In 10 States they are implementing State top up schemes with RSBY. Same agency is implementing both RSBY and top up health insurance schemes. </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IN" sz="1300" kern="1200" dirty="0">
                          <a:effectLst/>
                        </a:rPr>
                        <a:t>The aim is also to converge all State </a:t>
                      </a:r>
                      <a:r>
                        <a:rPr lang="en-IN" sz="1300" kern="1200" dirty="0" smtClean="0">
                          <a:effectLst/>
                        </a:rPr>
                        <a:t>Government/UT </a:t>
                      </a:r>
                      <a:r>
                        <a:rPr lang="en-IN" sz="1300" kern="1200" dirty="0">
                          <a:effectLst/>
                        </a:rPr>
                        <a:t>schemes on the NHPS platform</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389446">
                <a:tc>
                  <a:txBody>
                    <a:bodyPr/>
                    <a:lstStyle/>
                    <a:p>
                      <a:pPr algn="l">
                        <a:spcAft>
                          <a:spcPts val="0"/>
                        </a:spcAft>
                      </a:pPr>
                      <a:r>
                        <a:rPr lang="en-US" sz="1300" kern="1200" dirty="0">
                          <a:effectLst/>
                        </a:rPr>
                        <a:t>Co-branding</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r>
                        <a:rPr lang="en-US" sz="1300" kern="1200" dirty="0">
                          <a:effectLst/>
                        </a:rPr>
                        <a:t>There is no co-branding on the smart card</a:t>
                      </a:r>
                      <a:endParaRPr lang="en-IN" sz="1300" dirty="0">
                        <a:effectLst/>
                        <a:latin typeface="Calibri" panose="020F0502020204030204" pitchFamily="34" charset="0"/>
                        <a:ea typeface="MS Mincho" panose="02020609040205080304" pitchFamily="49" charset="-128"/>
                      </a:endParaRPr>
                    </a:p>
                  </a:txBody>
                  <a:tcPr marL="27093" marR="27093" marT="0" marB="0" anchor="ctr"/>
                </a:tc>
                <a:tc>
                  <a:txBody>
                    <a:bodyPr/>
                    <a:lstStyle/>
                    <a:p>
                      <a:pPr algn="l">
                        <a:spcAft>
                          <a:spcPts val="0"/>
                        </a:spcAft>
                      </a:pPr>
                      <a:r>
                        <a:rPr lang="en-IN" sz="1300" kern="1200" dirty="0">
                          <a:effectLst/>
                        </a:rPr>
                        <a:t>Co-branding between NHPS and State Schemes will be allowed</a:t>
                      </a:r>
                      <a:endParaRPr lang="en-IN" sz="1300" dirty="0">
                        <a:effectLst/>
                        <a:latin typeface="Calibri" panose="020F0502020204030204" pitchFamily="34" charset="0"/>
                        <a:ea typeface="MS Mincho" panose="02020609040205080304" pitchFamily="49" charset="-128"/>
                      </a:endParaRPr>
                    </a:p>
                  </a:txBody>
                  <a:tcPr marL="27093" marR="27093" marT="0" marB="0" anchor="ctr"/>
                </a:tc>
              </a:tr>
              <a:tr h="964588">
                <a:tc>
                  <a:txBody>
                    <a:bodyPr/>
                    <a:lstStyle/>
                    <a:p>
                      <a:pPr algn="l">
                        <a:spcAft>
                          <a:spcPts val="0"/>
                        </a:spcAft>
                      </a:pPr>
                      <a:r>
                        <a:rPr lang="en-US" sz="1300" kern="1200" dirty="0">
                          <a:effectLst/>
                        </a:rPr>
                        <a:t>Incentives for Public health Care Providers</a:t>
                      </a:r>
                      <a:endParaRPr lang="en-IN" sz="1300" dirty="0">
                        <a:effectLst/>
                        <a:latin typeface="Calibri" panose="020F0502020204030204" pitchFamily="34" charset="0"/>
                        <a:ea typeface="MS Mincho" panose="02020609040205080304" pitchFamily="49" charset="-128"/>
                      </a:endParaRPr>
                    </a:p>
                  </a:txBody>
                  <a:tcPr marL="27093" marR="27093" marT="0" marB="0"/>
                </a:tc>
                <a:tc>
                  <a:txBody>
                    <a:bodyPr/>
                    <a:lstStyle/>
                    <a:p>
                      <a:pPr algn="l"/>
                      <a:r>
                        <a:rPr lang="en-US" sz="1300" kern="1200" dirty="0">
                          <a:effectLst/>
                        </a:rPr>
                        <a:t>There has been a provision of using up to 25% of claim amount paid to public hospitals as incentive to staff of the hospital. However, it is being used by few States only.</a:t>
                      </a:r>
                      <a:endParaRPr lang="en-IN" sz="1300" dirty="0">
                        <a:effectLst/>
                        <a:latin typeface="Calibri" panose="020F0502020204030204" pitchFamily="34" charset="0"/>
                        <a:ea typeface="MS Mincho" panose="02020609040205080304" pitchFamily="49" charset="-128"/>
                      </a:endParaRPr>
                    </a:p>
                  </a:txBody>
                  <a:tcPr marL="27093" marR="27093" marT="0" marB="0"/>
                </a:tc>
                <a:tc>
                  <a:txBody>
                    <a:bodyPr/>
                    <a:lstStyle/>
                    <a:p>
                      <a:pPr algn="l">
                        <a:spcAft>
                          <a:spcPts val="0"/>
                        </a:spcAft>
                      </a:pPr>
                      <a:r>
                        <a:rPr lang="en-US" sz="1300" kern="1200" dirty="0">
                          <a:effectLst/>
                        </a:rPr>
                        <a:t>There will be a provision of using a defined percentage of claim amount paid to public hospitals as incentive to staff of the hospital. This will be implemented in all States.</a:t>
                      </a:r>
                      <a:endParaRPr lang="en-IN" sz="1300" dirty="0">
                        <a:effectLst/>
                        <a:latin typeface="Calibri" panose="020F0502020204030204" pitchFamily="34" charset="0"/>
                        <a:ea typeface="MS Mincho" panose="02020609040205080304" pitchFamily="49" charset="-128"/>
                      </a:endParaRPr>
                    </a:p>
                  </a:txBody>
                  <a:tcPr marL="27093" marR="27093" marT="0" marB="0"/>
                </a:tc>
              </a:tr>
            </a:tbl>
          </a:graphicData>
        </a:graphic>
      </p:graphicFrame>
      <p:sp>
        <p:nvSpPr>
          <p:cNvPr id="11" name="Left Arrow 10">
            <a:hlinkClick r:id="rId3" action="ppaction://hlinksldjump"/>
          </p:cNvPr>
          <p:cNvSpPr/>
          <p:nvPr/>
        </p:nvSpPr>
        <p:spPr>
          <a:xfrm>
            <a:off x="7924800" y="6400800"/>
            <a:ext cx="7620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SECC DATA EXPERIENCE OF CHATTISGARH</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35</a:t>
            </a:fld>
            <a:endParaRPr lang="en-IN"/>
          </a:p>
        </p:txBody>
      </p:sp>
      <p:sp>
        <p:nvSpPr>
          <p:cNvPr id="5" name="Content Placeholder 4"/>
          <p:cNvSpPr>
            <a:spLocks noGrp="1"/>
          </p:cNvSpPr>
          <p:nvPr>
            <p:ph sz="quarter" idx="1"/>
          </p:nvPr>
        </p:nvSpPr>
        <p:spPr/>
        <p:txBody>
          <a:bodyPr/>
          <a:lstStyle/>
          <a:p>
            <a:r>
              <a:rPr lang="en-US" dirty="0" smtClean="0"/>
              <a:t>Chhattisgarh recently (Apr 2016) completed SECC Data mapping exercise with RSBY and MSBY ( </a:t>
            </a:r>
            <a:r>
              <a:rPr lang="en-US" dirty="0" err="1" smtClean="0"/>
              <a:t>Mukhyamantri</a:t>
            </a:r>
            <a:r>
              <a:rPr lang="en-US" dirty="0" smtClean="0"/>
              <a:t> </a:t>
            </a:r>
            <a:r>
              <a:rPr lang="en-US" dirty="0" err="1" smtClean="0"/>
              <a:t>Swastha</a:t>
            </a:r>
            <a:r>
              <a:rPr lang="en-US" dirty="0" smtClean="0"/>
              <a:t> </a:t>
            </a:r>
            <a:r>
              <a:rPr lang="en-US" dirty="0" err="1" smtClean="0"/>
              <a:t>Bima</a:t>
            </a:r>
            <a:r>
              <a:rPr lang="en-US" dirty="0" smtClean="0"/>
              <a:t> </a:t>
            </a:r>
            <a:r>
              <a:rPr lang="en-US" dirty="0" err="1" smtClean="0"/>
              <a:t>Yojana</a:t>
            </a:r>
            <a:r>
              <a:rPr lang="en-US" dirty="0" smtClean="0"/>
              <a:t>) with key observations</a:t>
            </a:r>
          </a:p>
          <a:p>
            <a:pPr lvl="1" algn="just"/>
            <a:r>
              <a:rPr lang="en-IN" sz="1600" dirty="0" smtClean="0"/>
              <a:t>Many families missing from SECC list  - Exclusion issue </a:t>
            </a:r>
          </a:p>
          <a:p>
            <a:pPr lvl="1" algn="just"/>
            <a:r>
              <a:rPr lang="en-IN" sz="1600" dirty="0" smtClean="0"/>
              <a:t>Count mismatch between total family count and available details in database </a:t>
            </a:r>
          </a:p>
          <a:p>
            <a:pPr lvl="1" algn="just"/>
            <a:r>
              <a:rPr lang="en-IN" sz="1600" dirty="0" smtClean="0"/>
              <a:t>Data missing for key fields  like  Head of Family name , Occupation details</a:t>
            </a:r>
            <a:endParaRPr lang="en-US" dirty="0" smtClean="0"/>
          </a:p>
          <a:p>
            <a:endParaRPr lang="en-IN" dirty="0"/>
          </a:p>
        </p:txBody>
      </p:sp>
      <p:pic>
        <p:nvPicPr>
          <p:cNvPr id="6" name="Picture 5"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Table 6"/>
          <p:cNvGraphicFramePr>
            <a:graphicFrameLocks noGrp="1"/>
          </p:cNvGraphicFramePr>
          <p:nvPr>
            <p:extLst>
              <p:ext uri="{D42A27DB-BD31-4B8C-83A1-F6EECF244321}">
                <p14:modId xmlns:p14="http://schemas.microsoft.com/office/powerpoint/2010/main" val="3524555997"/>
              </p:ext>
            </p:extLst>
          </p:nvPr>
        </p:nvGraphicFramePr>
        <p:xfrm>
          <a:off x="457200" y="3962400"/>
          <a:ext cx="8265697" cy="1981200"/>
        </p:xfrm>
        <a:graphic>
          <a:graphicData uri="http://schemas.openxmlformats.org/drawingml/2006/table">
            <a:tbl>
              <a:tblPr firstRow="1" firstCol="1" bandRow="1">
                <a:tableStyleId>{69012ECD-51FC-41F1-AA8D-1B2483CD663E}</a:tableStyleId>
              </a:tblPr>
              <a:tblGrid>
                <a:gridCol w="1045968"/>
                <a:gridCol w="1050083"/>
                <a:gridCol w="1394897"/>
                <a:gridCol w="1282976"/>
                <a:gridCol w="1166942"/>
                <a:gridCol w="1227017"/>
                <a:gridCol w="1097814"/>
              </a:tblGrid>
              <a:tr h="1334292">
                <a:tc>
                  <a:txBody>
                    <a:bodyPr/>
                    <a:lstStyle/>
                    <a:p>
                      <a:pPr algn="ctr">
                        <a:lnSpc>
                          <a:spcPct val="107000"/>
                        </a:lnSpc>
                        <a:spcAft>
                          <a:spcPts val="0"/>
                        </a:spcAft>
                      </a:pPr>
                      <a:r>
                        <a:rPr lang="en-IN" sz="1200" dirty="0">
                          <a:effectLst/>
                        </a:rPr>
                        <a:t>No. of families as per SECC data</a:t>
                      </a:r>
                      <a:endParaRPr lang="en-IN" sz="1200" dirty="0">
                        <a:effectLst/>
                        <a:latin typeface="Times New Roman" panose="02020603050405020304" pitchFamily="18" charset="0"/>
                        <a:ea typeface="Calibri" panose="020F0502020204030204" pitchFamily="34" charset="0"/>
                      </a:endParaRPr>
                    </a:p>
                  </a:txBody>
                  <a:tcPr marL="51435" marR="51435"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lnSpc>
                          <a:spcPct val="107000"/>
                        </a:lnSpc>
                        <a:spcAft>
                          <a:spcPts val="0"/>
                        </a:spcAft>
                      </a:pPr>
                      <a:r>
                        <a:rPr lang="en-IN" sz="1200" dirty="0">
                          <a:effectLst/>
                        </a:rPr>
                        <a:t>No. of Family with Duplicate data in SECC</a:t>
                      </a:r>
                      <a:endParaRPr lang="en-IN" sz="1200" dirty="0">
                        <a:effectLst/>
                        <a:latin typeface="Times New Roman" panose="02020603050405020304" pitchFamily="18" charset="0"/>
                        <a:ea typeface="Calibri" panose="020F0502020204030204" pitchFamily="34" charset="0"/>
                      </a:endParaRPr>
                    </a:p>
                  </a:txBody>
                  <a:tcPr marL="51435" marR="5143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lnSpc>
                          <a:spcPct val="107000"/>
                        </a:lnSpc>
                        <a:spcAft>
                          <a:spcPts val="0"/>
                        </a:spcAft>
                      </a:pPr>
                      <a:r>
                        <a:rPr lang="en-IN" sz="1200" dirty="0">
                          <a:effectLst/>
                        </a:rPr>
                        <a:t>No. of Family with single member and died</a:t>
                      </a:r>
                      <a:endParaRPr lang="en-IN" sz="1200" dirty="0">
                        <a:effectLst/>
                        <a:latin typeface="Times New Roman" panose="02020603050405020304" pitchFamily="18" charset="0"/>
                        <a:ea typeface="Calibri" panose="020F0502020204030204" pitchFamily="34" charset="0"/>
                      </a:endParaRPr>
                    </a:p>
                  </a:txBody>
                  <a:tcPr marL="51435" marR="5143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7000"/>
                        </a:lnSpc>
                        <a:spcAft>
                          <a:spcPts val="0"/>
                        </a:spcAft>
                      </a:pPr>
                      <a:r>
                        <a:rPr lang="en-IN" sz="1200" dirty="0">
                          <a:effectLst/>
                        </a:rPr>
                        <a:t>No. of Family not found at locations as per SECC</a:t>
                      </a:r>
                      <a:endParaRPr lang="en-IN" sz="1200" dirty="0">
                        <a:effectLst/>
                        <a:latin typeface="Times New Roman" panose="02020603050405020304" pitchFamily="18" charset="0"/>
                        <a:ea typeface="Calibri" panose="020F0502020204030204" pitchFamily="34" charset="0"/>
                      </a:endParaRPr>
                    </a:p>
                  </a:txBody>
                  <a:tcPr marL="51435" marR="5143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7000"/>
                        </a:lnSpc>
                        <a:spcAft>
                          <a:spcPts val="0"/>
                        </a:spcAft>
                      </a:pPr>
                      <a:r>
                        <a:rPr lang="en-IN" sz="1200" dirty="0">
                          <a:effectLst/>
                        </a:rPr>
                        <a:t>Total families as per SECC that could not be verified</a:t>
                      </a:r>
                      <a:endParaRPr lang="en-IN" sz="1200" dirty="0">
                        <a:effectLst/>
                        <a:latin typeface="Times New Roman" panose="02020603050405020304" pitchFamily="18" charset="0"/>
                        <a:ea typeface="Calibri" panose="020F0502020204030204" pitchFamily="34" charset="0"/>
                      </a:endParaRPr>
                    </a:p>
                  </a:txBody>
                  <a:tcPr marL="51435" marR="5143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7000"/>
                        </a:lnSpc>
                        <a:spcAft>
                          <a:spcPts val="0"/>
                        </a:spcAft>
                      </a:pPr>
                      <a:r>
                        <a:rPr lang="en-IN" sz="1200" dirty="0">
                          <a:effectLst/>
                        </a:rPr>
                        <a:t>Total number of families verified including new families</a:t>
                      </a:r>
                      <a:endParaRPr lang="en-IN" sz="1200" dirty="0">
                        <a:effectLst/>
                        <a:latin typeface="Times New Roman" panose="02020603050405020304" pitchFamily="18" charset="0"/>
                        <a:ea typeface="Calibri" panose="020F0502020204030204" pitchFamily="34" charset="0"/>
                      </a:endParaRPr>
                    </a:p>
                  </a:txBody>
                  <a:tcPr marL="51435" marR="5143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7000"/>
                        </a:lnSpc>
                        <a:spcAft>
                          <a:spcPts val="0"/>
                        </a:spcAft>
                      </a:pPr>
                      <a:r>
                        <a:rPr lang="en-IN" sz="1200" dirty="0">
                          <a:effectLst/>
                        </a:rPr>
                        <a:t>New Families found and added to SECC list</a:t>
                      </a:r>
                      <a:endParaRPr lang="en-IN" sz="1200" dirty="0">
                        <a:effectLst/>
                        <a:latin typeface="Times New Roman" panose="02020603050405020304" pitchFamily="18" charset="0"/>
                        <a:ea typeface="Calibri" panose="020F0502020204030204" pitchFamily="34" charset="0"/>
                      </a:endParaRPr>
                    </a:p>
                  </a:txBody>
                  <a:tcPr marL="51435" marR="51435" marT="0" marB="0" anchor="ctr">
                    <a:lnL w="12700" cap="flat" cmpd="sng" algn="ctr">
                      <a:solidFill>
                        <a:schemeClr val="bg1"/>
                      </a:solidFill>
                      <a:prstDash val="solid"/>
                      <a:round/>
                      <a:headEnd type="none" w="med" len="med"/>
                      <a:tailEnd type="none" w="med" len="med"/>
                    </a:lnL>
                  </a:tcPr>
                </a:tc>
              </a:tr>
              <a:tr h="433794">
                <a:tc>
                  <a:txBody>
                    <a:bodyPr/>
                    <a:lstStyle/>
                    <a:p>
                      <a:pPr algn="ctr">
                        <a:lnSpc>
                          <a:spcPct val="107000"/>
                        </a:lnSpc>
                        <a:spcAft>
                          <a:spcPts val="0"/>
                        </a:spcAft>
                      </a:pPr>
                      <a:r>
                        <a:rPr lang="en-IN" sz="1200" b="0" dirty="0">
                          <a:effectLst/>
                        </a:rPr>
                        <a:t>(A)</a:t>
                      </a:r>
                      <a:endParaRPr lang="en-IN" sz="1200" b="0" dirty="0">
                        <a:effectLst/>
                        <a:latin typeface="Times New Roman" panose="02020603050405020304" pitchFamily="18" charset="0"/>
                        <a:ea typeface="Calibri" panose="020F0502020204030204" pitchFamily="34" charset="0"/>
                      </a:endParaRPr>
                    </a:p>
                  </a:txBody>
                  <a:tcPr marL="51435" marR="51435" marT="0" marB="0">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lnSpc>
                          <a:spcPct val="107000"/>
                        </a:lnSpc>
                        <a:spcAft>
                          <a:spcPts val="0"/>
                        </a:spcAft>
                      </a:pPr>
                      <a:r>
                        <a:rPr lang="en-IN" sz="1200" dirty="0">
                          <a:effectLst/>
                        </a:rPr>
                        <a:t>(B)</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lnSpc>
                          <a:spcPct val="107000"/>
                        </a:lnSpc>
                        <a:spcAft>
                          <a:spcPts val="0"/>
                        </a:spcAft>
                      </a:pPr>
                      <a:r>
                        <a:rPr lang="en-IN" sz="1200" dirty="0">
                          <a:effectLst/>
                        </a:rPr>
                        <a:t>(C)</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(D)</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(E)=(B)+ (C)+ (D)</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(F)</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(G)=(F)- (A)+ (E)</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tcPr>
                </a:tc>
              </a:tr>
              <a:tr h="213114">
                <a:tc>
                  <a:txBody>
                    <a:bodyPr/>
                    <a:lstStyle/>
                    <a:p>
                      <a:pPr algn="ctr">
                        <a:lnSpc>
                          <a:spcPct val="107000"/>
                        </a:lnSpc>
                        <a:spcAft>
                          <a:spcPts val="0"/>
                        </a:spcAft>
                      </a:pPr>
                      <a:r>
                        <a:rPr lang="en-IN" sz="1200" b="1" dirty="0">
                          <a:effectLst/>
                        </a:rPr>
                        <a:t>5712353</a:t>
                      </a:r>
                      <a:endParaRPr lang="en-IN" sz="1200" b="1" dirty="0">
                        <a:effectLst/>
                        <a:latin typeface="Times New Roman" panose="02020603050405020304" pitchFamily="18" charset="0"/>
                        <a:ea typeface="Calibri" panose="020F0502020204030204" pitchFamily="34" charset="0"/>
                      </a:endParaRPr>
                    </a:p>
                  </a:txBody>
                  <a:tcPr marL="51435" marR="51435" marT="0" marB="0">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86717</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1908</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dirty="0">
                          <a:effectLst/>
                        </a:rPr>
                        <a:t>207419</a:t>
                      </a:r>
                      <a:endParaRPr lang="en-IN" sz="1200"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b="1" dirty="0">
                          <a:effectLst/>
                        </a:rPr>
                        <a:t>296044</a:t>
                      </a:r>
                      <a:endParaRPr lang="en-IN" sz="1200" b="1"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b="1" dirty="0">
                          <a:effectLst/>
                        </a:rPr>
                        <a:t>6256418</a:t>
                      </a:r>
                      <a:endParaRPr lang="en-IN" sz="1200" b="1"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en-IN" sz="1200" b="1" dirty="0">
                          <a:effectLst/>
                        </a:rPr>
                        <a:t>840109</a:t>
                      </a:r>
                      <a:endParaRPr lang="en-IN" sz="1200" b="1" dirty="0">
                        <a:effectLst/>
                        <a:latin typeface="Times New Roman" panose="02020603050405020304" pitchFamily="18" charset="0"/>
                        <a:ea typeface="Calibri" panose="020F0502020204030204" pitchFamily="34" charset="0"/>
                      </a:endParaRPr>
                    </a:p>
                  </a:txBody>
                  <a:tcPr marL="51435" marR="51435" marT="0" marB="0">
                    <a:lnL w="12700" cap="flat" cmpd="sng" algn="ctr">
                      <a:solidFill>
                        <a:schemeClr val="tx1"/>
                      </a:solidFill>
                      <a:prstDash val="solid"/>
                      <a:round/>
                      <a:headEnd type="none" w="med" len="med"/>
                      <a:tailEnd type="none" w="med" len="med"/>
                    </a:lnL>
                  </a:tcPr>
                </a:tc>
              </a:tr>
            </a:tbl>
          </a:graphicData>
        </a:graphic>
      </p:graphicFrame>
      <p:sp>
        <p:nvSpPr>
          <p:cNvPr id="8" name="TextBox 7"/>
          <p:cNvSpPr txBox="1"/>
          <p:nvPr/>
        </p:nvSpPr>
        <p:spPr>
          <a:xfrm>
            <a:off x="1468462" y="3595705"/>
            <a:ext cx="6286080" cy="369332"/>
          </a:xfrm>
          <a:prstGeom prst="rect">
            <a:avLst/>
          </a:prstGeom>
          <a:noFill/>
        </p:spPr>
        <p:txBody>
          <a:bodyPr wrap="square" rtlCol="0">
            <a:spAutoFit/>
          </a:bodyPr>
          <a:lstStyle/>
          <a:p>
            <a:pPr algn="ctr"/>
            <a:r>
              <a:rPr lang="en-US" b="1" dirty="0"/>
              <a:t>Summary of Survey conducted</a:t>
            </a:r>
            <a:endParaRPr lang="en-IN"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HOUSEHOLDS ENUMERATED DURING SECC SURVEY</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36</a:t>
            </a:fld>
            <a:endParaRPr lang="en-IN"/>
          </a:p>
        </p:txBody>
      </p:sp>
      <p:graphicFrame>
        <p:nvGraphicFramePr>
          <p:cNvPr id="6" name="Chart 156"/>
          <p:cNvGraphicFramePr/>
          <p:nvPr>
            <p:extLst/>
          </p:nvPr>
        </p:nvGraphicFramePr>
        <p:xfrm>
          <a:off x="457200" y="1295400"/>
          <a:ext cx="7696200" cy="2209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159"/>
          <p:cNvGraphicFramePr/>
          <p:nvPr>
            <p:extLst/>
          </p:nvPr>
        </p:nvGraphicFramePr>
        <p:xfrm>
          <a:off x="609600" y="3962400"/>
          <a:ext cx="7619999" cy="2362200"/>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685800" y="3581400"/>
            <a:ext cx="7620000" cy="304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t>FAMILY MEMBERS IN DEPRIVED HOUSEHOLDS (IN LAKHS)</a:t>
            </a:r>
            <a:endParaRPr lang="en-IN" b="1" dirty="0"/>
          </a:p>
        </p:txBody>
      </p:sp>
      <p:pic>
        <p:nvPicPr>
          <p:cNvPr id="9" name="Picture 8" descr="Image result for ministry of health and family welfare"/>
          <p:cNvPicPr>
            <a:picLocks noChangeAspect="1" noChangeArrowheads="1"/>
          </p:cNvPicPr>
          <p:nvPr/>
        </p:nvPicPr>
        <p:blipFill>
          <a:blip r:embed="rId4" cstate="print"/>
          <a:srcRect/>
          <a:stretch>
            <a:fillRect/>
          </a:stretch>
        </p:blipFill>
        <p:spPr bwMode="auto">
          <a:xfrm>
            <a:off x="8218766" y="0"/>
            <a:ext cx="925234" cy="1143000"/>
          </a:xfrm>
          <a:prstGeom prst="rect">
            <a:avLst/>
          </a:prstGeom>
          <a:noFill/>
        </p:spPr>
      </p:pic>
      <p:sp>
        <p:nvSpPr>
          <p:cNvPr id="10" name="TextBox 9"/>
          <p:cNvSpPr txBox="1"/>
          <p:nvPr/>
        </p:nvSpPr>
        <p:spPr>
          <a:xfrm>
            <a:off x="7315200" y="6553200"/>
            <a:ext cx="1910523" cy="307777"/>
          </a:xfrm>
          <a:prstGeom prst="rect">
            <a:avLst/>
          </a:prstGeom>
          <a:noFill/>
        </p:spPr>
        <p:txBody>
          <a:bodyPr wrap="none" rtlCol="0">
            <a:spAutoFit/>
          </a:bodyPr>
          <a:lstStyle/>
          <a:p>
            <a:r>
              <a:rPr lang="en-US" sz="1400" dirty="0" smtClean="0"/>
              <a:t>* Analysis Done by NIC</a:t>
            </a:r>
            <a:endParaRPr lang="en-IN" sz="1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37</a:t>
            </a:fld>
            <a:endParaRPr lang="en-IN"/>
          </a:p>
        </p:txBody>
      </p:sp>
      <p:sp>
        <p:nvSpPr>
          <p:cNvPr id="5" name="Content Placeholder 4"/>
          <p:cNvSpPr>
            <a:spLocks noGrp="1"/>
          </p:cNvSpPr>
          <p:nvPr>
            <p:ph sz="quarter" idx="1"/>
          </p:nvPr>
        </p:nvSpPr>
        <p:spPr/>
        <p:txBody>
          <a:bodyPr>
            <a:normAutofit/>
          </a:bodyPr>
          <a:lstStyle/>
          <a:p>
            <a:r>
              <a:rPr lang="en-US" dirty="0" smtClean="0"/>
              <a:t> As per NIC Analysis,  approximately one-third population of these districts were eligible after using deprivation and occupation criteria for target </a:t>
            </a:r>
            <a:r>
              <a:rPr lang="en-US" dirty="0" err="1" smtClean="0"/>
              <a:t>beenficiaries</a:t>
            </a:r>
            <a:r>
              <a:rPr lang="en-US" dirty="0" smtClean="0"/>
              <a:t> </a:t>
            </a:r>
          </a:p>
          <a:p>
            <a:r>
              <a:rPr lang="en-US" dirty="0" err="1" smtClean="0"/>
              <a:t>Aadhar</a:t>
            </a:r>
            <a:r>
              <a:rPr lang="en-US" dirty="0" smtClean="0"/>
              <a:t> seeding is quite low and is found to be highest (60%) in Darjeeling  and lowest (0%) in </a:t>
            </a:r>
            <a:r>
              <a:rPr lang="en-US" dirty="0" err="1" smtClean="0"/>
              <a:t>Hoshangabad</a:t>
            </a:r>
            <a:r>
              <a:rPr lang="en-US" dirty="0" smtClean="0"/>
              <a:t> </a:t>
            </a:r>
          </a:p>
          <a:p>
            <a:endParaRPr lang="en-US" dirty="0" smtClean="0"/>
          </a:p>
          <a:p>
            <a:pPr>
              <a:buNone/>
            </a:pPr>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936446394"/>
              </p:ext>
            </p:extLst>
          </p:nvPr>
        </p:nvGraphicFramePr>
        <p:xfrm>
          <a:off x="685800" y="3429000"/>
          <a:ext cx="7826186" cy="2743200"/>
        </p:xfrm>
        <a:graphic>
          <a:graphicData uri="http://schemas.openxmlformats.org/drawingml/2006/table">
            <a:tbl>
              <a:tblPr firstRow="1" firstCol="1" bandRow="1">
                <a:tableStyleId>{5940675A-B579-460E-94D1-54222C63F5DA}</a:tableStyleId>
              </a:tblPr>
              <a:tblGrid>
                <a:gridCol w="2296815"/>
                <a:gridCol w="1087967"/>
                <a:gridCol w="1074533"/>
                <a:gridCol w="1074533"/>
                <a:gridCol w="1015148"/>
                <a:gridCol w="1277190"/>
              </a:tblGrid>
              <a:tr h="672826">
                <a:tc>
                  <a:txBody>
                    <a:bodyPr/>
                    <a:lstStyle/>
                    <a:p>
                      <a:pPr algn="ctr">
                        <a:spcAft>
                          <a:spcPts val="0"/>
                        </a:spcAft>
                      </a:pPr>
                      <a:r>
                        <a:rPr lang="en-IN" sz="1200" b="1" dirty="0" smtClean="0">
                          <a:effectLst/>
                        </a:rPr>
                        <a:t>District</a:t>
                      </a:r>
                      <a:endParaRPr lang="en-IN" sz="1200" b="1"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1" dirty="0" smtClean="0">
                          <a:effectLst/>
                        </a:rPr>
                        <a:t>Darjeeling</a:t>
                      </a:r>
                      <a:r>
                        <a:rPr lang="en-IN" sz="1200" b="1" baseline="0" dirty="0" smtClean="0">
                          <a:effectLst/>
                        </a:rPr>
                        <a:t> </a:t>
                      </a:r>
                      <a:r>
                        <a:rPr lang="en-IN" sz="1200" b="1" dirty="0" smtClean="0">
                          <a:effectLst/>
                        </a:rPr>
                        <a:t>(WB)</a:t>
                      </a:r>
                      <a:endParaRPr lang="en-IN" sz="1200" b="1"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1" dirty="0" err="1" smtClean="0">
                          <a:effectLst/>
                        </a:rPr>
                        <a:t>Thiruvallur</a:t>
                      </a:r>
                      <a:r>
                        <a:rPr lang="en-IN" sz="1200" b="1" baseline="0" dirty="0" smtClean="0">
                          <a:effectLst/>
                        </a:rPr>
                        <a:t> </a:t>
                      </a:r>
                      <a:r>
                        <a:rPr lang="en-IN" sz="1200" b="1" dirty="0" smtClean="0">
                          <a:effectLst/>
                        </a:rPr>
                        <a:t>(TN)</a:t>
                      </a:r>
                      <a:endParaRPr lang="en-IN" sz="1200" b="1"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1" dirty="0" err="1" smtClean="0">
                          <a:effectLst/>
                        </a:rPr>
                        <a:t>Angul</a:t>
                      </a:r>
                      <a:r>
                        <a:rPr lang="en-IN" sz="1200" b="1" dirty="0" smtClean="0">
                          <a:effectLst/>
                        </a:rPr>
                        <a:t> (OR)</a:t>
                      </a:r>
                      <a:endParaRPr lang="en-IN" sz="1200" b="1"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US" sz="1200" b="1" dirty="0" err="1" smtClean="0">
                          <a:effectLst/>
                          <a:latin typeface="+mn-lt"/>
                          <a:ea typeface="+mn-ea"/>
                          <a:cs typeface="+mn-cs"/>
                        </a:rPr>
                        <a:t>Dhamtari</a:t>
                      </a:r>
                      <a:r>
                        <a:rPr lang="en-US" sz="1200" b="1" baseline="0" dirty="0" smtClean="0">
                          <a:effectLst/>
                          <a:latin typeface="+mn-lt"/>
                          <a:ea typeface="+mn-ea"/>
                          <a:cs typeface="+mn-cs"/>
                        </a:rPr>
                        <a:t> (CG)</a:t>
                      </a:r>
                      <a:endParaRPr lang="en-IN" sz="1200" b="1"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1" dirty="0" err="1" smtClean="0">
                          <a:effectLst/>
                        </a:rPr>
                        <a:t>Hoshangabad</a:t>
                      </a:r>
                      <a:r>
                        <a:rPr lang="en-IN" sz="1200" b="1" dirty="0" smtClean="0">
                          <a:effectLst/>
                        </a:rPr>
                        <a:t> (MP)</a:t>
                      </a:r>
                      <a:endParaRPr lang="en-IN" sz="1200" b="1"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r h="448551">
                <a:tc>
                  <a:txBody>
                    <a:bodyPr/>
                    <a:lstStyle/>
                    <a:p>
                      <a:pPr>
                        <a:spcAft>
                          <a:spcPts val="0"/>
                        </a:spcAft>
                      </a:pPr>
                      <a:r>
                        <a:rPr lang="en-IN" sz="1200" b="0" dirty="0">
                          <a:effectLst/>
                        </a:rPr>
                        <a:t>Number of Non-Deprived Households</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b"/>
                </a:tc>
                <a:tc>
                  <a:txBody>
                    <a:bodyPr/>
                    <a:lstStyle/>
                    <a:p>
                      <a:pPr algn="ctr">
                        <a:spcAft>
                          <a:spcPts val="0"/>
                        </a:spcAft>
                      </a:pPr>
                      <a:r>
                        <a:rPr lang="en-IN" sz="1200" b="0" dirty="0">
                          <a:effectLst/>
                        </a:rPr>
                        <a:t> </a:t>
                      </a:r>
                      <a:r>
                        <a:rPr lang="en-IN" sz="1200" b="0" dirty="0" smtClean="0">
                          <a:effectLst/>
                        </a:rPr>
                        <a:t>2,60,872</a:t>
                      </a:r>
                    </a:p>
                    <a:p>
                      <a:pPr algn="ctr">
                        <a:spcAft>
                          <a:spcPts val="0"/>
                        </a:spcAft>
                      </a:pPr>
                      <a:r>
                        <a:rPr lang="en-IN" sz="1200" b="0" dirty="0" smtClean="0">
                          <a:effectLst/>
                        </a:rPr>
                        <a:t>(69%)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6,45,009 </a:t>
                      </a:r>
                      <a:endParaRPr lang="en-IN" sz="1200" b="0" dirty="0" smtClean="0">
                        <a:effectLst/>
                      </a:endParaRPr>
                    </a:p>
                    <a:p>
                      <a:pPr algn="ctr">
                        <a:spcAft>
                          <a:spcPts val="0"/>
                        </a:spcAft>
                      </a:pPr>
                      <a:r>
                        <a:rPr lang="en-US" sz="1200" b="0" dirty="0" smtClean="0">
                          <a:effectLst/>
                          <a:latin typeface="+mn-lt"/>
                          <a:ea typeface="MS Mincho" panose="02020609040205080304" pitchFamily="49" charset="-128"/>
                          <a:cs typeface="Times New Roman" panose="02020603050405020304" pitchFamily="18" charset="0"/>
                        </a:rPr>
                        <a:t>(75%)</a:t>
                      </a:r>
                      <a:endParaRPr lang="en-IN" sz="1200" b="0" dirty="0">
                        <a:effectLst/>
                        <a:latin typeface="+mn-lt"/>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r>
                        <a:rPr lang="en-IN" sz="1200" b="0" dirty="0" smtClean="0">
                          <a:effectLst/>
                        </a:rPr>
                        <a:t>2,06,275</a:t>
                      </a:r>
                    </a:p>
                    <a:p>
                      <a:pPr algn="ctr">
                        <a:spcAft>
                          <a:spcPts val="0"/>
                        </a:spcAft>
                      </a:pPr>
                      <a:r>
                        <a:rPr lang="en-IN" sz="1200" b="0" dirty="0" smtClean="0">
                          <a:effectLst/>
                        </a:rPr>
                        <a:t>(69%)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r>
                        <a:rPr lang="en-IN" sz="1200" b="0" dirty="0" smtClean="0">
                          <a:effectLst/>
                        </a:rPr>
                        <a:t>1,09,895</a:t>
                      </a:r>
                    </a:p>
                    <a:p>
                      <a:pPr algn="ctr">
                        <a:spcAft>
                          <a:spcPts val="0"/>
                        </a:spcAft>
                      </a:pPr>
                      <a:r>
                        <a:rPr lang="en-IN" sz="1200" b="0" dirty="0" smtClean="0">
                          <a:effectLst/>
                        </a:rPr>
                        <a:t>(63%)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r>
                        <a:rPr lang="en-IN" sz="1200" b="0" dirty="0" smtClean="0">
                          <a:effectLst/>
                        </a:rPr>
                        <a:t>1,36,489</a:t>
                      </a:r>
                    </a:p>
                    <a:p>
                      <a:pPr algn="ctr">
                        <a:spcAft>
                          <a:spcPts val="0"/>
                        </a:spcAft>
                      </a:pPr>
                      <a:r>
                        <a:rPr lang="en-IN" sz="1200" b="0" dirty="0" smtClean="0">
                          <a:effectLst/>
                        </a:rPr>
                        <a:t>(56%)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r h="448551">
                <a:tc>
                  <a:txBody>
                    <a:bodyPr/>
                    <a:lstStyle/>
                    <a:p>
                      <a:pPr>
                        <a:spcAft>
                          <a:spcPts val="0"/>
                        </a:spcAft>
                      </a:pPr>
                      <a:r>
                        <a:rPr lang="en-IN" sz="1200" b="0" dirty="0">
                          <a:effectLst/>
                        </a:rPr>
                        <a:t>Number of Deprived Households</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b"/>
                </a:tc>
                <a:tc>
                  <a:txBody>
                    <a:bodyPr/>
                    <a:lstStyle/>
                    <a:p>
                      <a:pPr algn="ctr">
                        <a:spcAft>
                          <a:spcPts val="0"/>
                        </a:spcAft>
                      </a:pPr>
                      <a:r>
                        <a:rPr lang="en-IN" sz="1200" b="0" dirty="0">
                          <a:effectLst/>
                        </a:rPr>
                        <a:t> 1,18,360</a:t>
                      </a:r>
                    </a:p>
                    <a:p>
                      <a:pPr algn="ctr">
                        <a:spcAft>
                          <a:spcPts val="0"/>
                        </a:spcAft>
                      </a:pPr>
                      <a:r>
                        <a:rPr lang="en-IN" sz="1200" b="0" dirty="0">
                          <a:effectLst/>
                        </a:rPr>
                        <a:t>(31%)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2,13,680</a:t>
                      </a:r>
                    </a:p>
                    <a:p>
                      <a:pPr algn="ctr">
                        <a:spcAft>
                          <a:spcPts val="0"/>
                        </a:spcAft>
                      </a:pPr>
                      <a:r>
                        <a:rPr lang="en-IN" sz="1200" b="0" dirty="0">
                          <a:effectLst/>
                        </a:rPr>
                        <a:t>(25%)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93,830</a:t>
                      </a:r>
                    </a:p>
                    <a:p>
                      <a:pPr algn="ctr">
                        <a:spcAft>
                          <a:spcPts val="0"/>
                        </a:spcAft>
                      </a:pPr>
                      <a:r>
                        <a:rPr lang="en-IN" sz="1200" b="0" dirty="0">
                          <a:effectLst/>
                        </a:rPr>
                        <a:t>(31%)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65,623</a:t>
                      </a:r>
                    </a:p>
                    <a:p>
                      <a:pPr algn="ctr">
                        <a:spcAft>
                          <a:spcPts val="0"/>
                        </a:spcAft>
                      </a:pPr>
                      <a:r>
                        <a:rPr lang="en-IN" sz="1200" b="0" dirty="0">
                          <a:effectLst/>
                        </a:rPr>
                        <a:t>(37%)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1,08,456</a:t>
                      </a:r>
                    </a:p>
                    <a:p>
                      <a:pPr algn="ctr">
                        <a:spcAft>
                          <a:spcPts val="0"/>
                        </a:spcAft>
                      </a:pPr>
                      <a:r>
                        <a:rPr lang="en-IN" sz="1200" b="0" dirty="0">
                          <a:effectLst/>
                        </a:rPr>
                        <a:t>(44%)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r h="233620">
                <a:tc>
                  <a:txBody>
                    <a:bodyPr/>
                    <a:lstStyle/>
                    <a:p>
                      <a:pPr>
                        <a:spcAft>
                          <a:spcPts val="0"/>
                        </a:spcAft>
                      </a:pPr>
                      <a:r>
                        <a:rPr lang="en-IN" sz="1200" b="0">
                          <a:effectLst/>
                        </a:rPr>
                        <a:t>Total Households</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b"/>
                </a:tc>
                <a:tc>
                  <a:txBody>
                    <a:bodyPr/>
                    <a:lstStyle/>
                    <a:p>
                      <a:pPr algn="ctr">
                        <a:spcAft>
                          <a:spcPts val="0"/>
                        </a:spcAft>
                      </a:pPr>
                      <a:r>
                        <a:rPr lang="en-IN" sz="1200" b="0" dirty="0">
                          <a:effectLst/>
                        </a:rPr>
                        <a:t> 3,79,232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8,58,689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a:effectLst/>
                        </a:rPr>
                        <a:t> 3,00,105 </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a:effectLst/>
                        </a:rPr>
                        <a:t> 1,75,518 </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a:effectLst/>
                        </a:rPr>
                        <a:t> 2,44,945 </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r h="233620">
                <a:tc>
                  <a:txBody>
                    <a:bodyPr/>
                    <a:lstStyle/>
                    <a:p>
                      <a:pPr>
                        <a:spcAft>
                          <a:spcPts val="0"/>
                        </a:spcAft>
                      </a:pPr>
                      <a:r>
                        <a:rPr lang="en-IN" sz="1200" b="0">
                          <a:effectLst/>
                        </a:rPr>
                        <a:t> </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b"/>
                </a:tc>
                <a:tc>
                  <a:txBody>
                    <a:bodyPr/>
                    <a:lstStyle/>
                    <a:p>
                      <a:pPr algn="ctr">
                        <a:spcAft>
                          <a:spcPts val="0"/>
                        </a:spcAft>
                      </a:pPr>
                      <a:r>
                        <a:rPr lang="en-IN" sz="1200" b="0">
                          <a:effectLst/>
                        </a:rPr>
                        <a:t> </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 </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r h="353016">
                <a:tc>
                  <a:txBody>
                    <a:bodyPr/>
                    <a:lstStyle/>
                    <a:p>
                      <a:pPr>
                        <a:spcAft>
                          <a:spcPts val="0"/>
                        </a:spcAft>
                      </a:pPr>
                      <a:r>
                        <a:rPr lang="en-IN" sz="1200" b="0" dirty="0" smtClean="0">
                          <a:effectLst/>
                        </a:rPr>
                        <a:t>Family members With </a:t>
                      </a:r>
                      <a:r>
                        <a:rPr lang="en-IN" sz="1200" b="0" dirty="0" err="1" smtClean="0">
                          <a:effectLst/>
                        </a:rPr>
                        <a:t>Aadhaar</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b"/>
                </a:tc>
                <a:tc>
                  <a:txBody>
                    <a:bodyPr/>
                    <a:lstStyle/>
                    <a:p>
                      <a:pPr algn="ctr">
                        <a:spcAft>
                          <a:spcPts val="0"/>
                        </a:spcAft>
                      </a:pPr>
                      <a:r>
                        <a:rPr lang="en-IN" sz="1200" b="0" dirty="0">
                          <a:effectLst/>
                        </a:rPr>
                        <a:t>3 (60%)</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4 (50%)</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1 (33%)</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1 (33%)</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5 (100%)</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r h="353016">
                <a:tc>
                  <a:txBody>
                    <a:bodyPr/>
                    <a:lstStyle/>
                    <a:p>
                      <a:pPr>
                        <a:spcAft>
                          <a:spcPts val="0"/>
                        </a:spcAft>
                      </a:pPr>
                      <a:r>
                        <a:rPr lang="en-IN" sz="1200" b="0" dirty="0" smtClean="0">
                          <a:effectLst/>
                        </a:rPr>
                        <a:t>Family members Without </a:t>
                      </a:r>
                      <a:r>
                        <a:rPr lang="en-IN" sz="1200" b="0" dirty="0" err="1" smtClean="0">
                          <a:effectLst/>
                        </a:rPr>
                        <a:t>Aadhaar</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b"/>
                </a:tc>
                <a:tc>
                  <a:txBody>
                    <a:bodyPr/>
                    <a:lstStyle/>
                    <a:p>
                      <a:pPr algn="ctr">
                        <a:spcAft>
                          <a:spcPts val="0"/>
                        </a:spcAft>
                      </a:pPr>
                      <a:r>
                        <a:rPr lang="en-IN" sz="1200" b="0" dirty="0">
                          <a:effectLst/>
                        </a:rPr>
                        <a:t>2 (40%)</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a:effectLst/>
                        </a:rPr>
                        <a:t>4 (50%)</a:t>
                      </a:r>
                      <a:endParaRPr lang="en-IN" sz="1200" b="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2 (66%)</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2 (66%)</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c>
                  <a:txBody>
                    <a:bodyPr/>
                    <a:lstStyle/>
                    <a:p>
                      <a:pPr algn="ctr">
                        <a:spcAft>
                          <a:spcPts val="0"/>
                        </a:spcAft>
                      </a:pPr>
                      <a:r>
                        <a:rPr lang="en-IN" sz="1200" b="0" dirty="0">
                          <a:effectLst/>
                        </a:rPr>
                        <a:t>0 (0%)</a:t>
                      </a:r>
                      <a:endParaRPr lang="en-IN" sz="1200" b="0" dirty="0">
                        <a:effectLst/>
                        <a:latin typeface="Cambria" panose="02040503050406030204" pitchFamily="18" charset="0"/>
                        <a:ea typeface="MS Mincho" panose="02020609040205080304" pitchFamily="49" charset="-128"/>
                        <a:cs typeface="Times New Roman" panose="02020603050405020304" pitchFamily="18" charset="0"/>
                      </a:endParaRPr>
                    </a:p>
                  </a:txBody>
                  <a:tcPr marL="38576" marR="38576" marT="0" marB="0" anchor="ctr"/>
                </a:tc>
              </a:tr>
            </a:tbl>
          </a:graphicData>
        </a:graphic>
      </p:graphicFrame>
      <p:pic>
        <p:nvPicPr>
          <p:cNvPr id="7"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
        <p:nvSpPr>
          <p:cNvPr id="2" name="Title 1"/>
          <p:cNvSpPr>
            <a:spLocks noGrp="1"/>
          </p:cNvSpPr>
          <p:nvPr>
            <p:ph type="title"/>
          </p:nvPr>
        </p:nvSpPr>
        <p:spPr/>
        <p:txBody>
          <a:bodyPr/>
          <a:lstStyle/>
          <a:p>
            <a:r>
              <a:rPr lang="en-US" b="1" dirty="0" smtClean="0"/>
              <a:t>SUMMARY OF SECC DATA ANALYSIS</a:t>
            </a:r>
            <a:endParaRPr lang="en-IN" b="1" dirty="0"/>
          </a:p>
        </p:txBody>
      </p:sp>
      <p:sp>
        <p:nvSpPr>
          <p:cNvPr id="8" name="Left Arrow 7">
            <a:hlinkClick r:id="rId3" action="ppaction://hlinksldjump"/>
          </p:cNvPr>
          <p:cNvSpPr/>
          <p:nvPr/>
        </p:nvSpPr>
        <p:spPr>
          <a:xfrm>
            <a:off x="8077200" y="63246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FIELD VERIFICATION &amp; ISSUANCE OF NHPS CARD</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38</a:t>
            </a:fld>
            <a:endParaRPr lang="en-IN"/>
          </a:p>
        </p:txBody>
      </p:sp>
      <p:pic>
        <p:nvPicPr>
          <p:cNvPr id="6" name="Picture 5"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nvGraphicFramePr>
        <p:xfrm>
          <a:off x="609600" y="1219200"/>
          <a:ext cx="8153400" cy="195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nvGraphicFramePr>
        <p:xfrm>
          <a:off x="533400" y="3733800"/>
          <a:ext cx="8153400" cy="2590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Rounded Rectangle 8"/>
          <p:cNvSpPr/>
          <p:nvPr/>
        </p:nvSpPr>
        <p:spPr>
          <a:xfrm>
            <a:off x="533400" y="3276600"/>
            <a:ext cx="83820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t>In case on internet connectivity being available – On the spot issuance of NHPS cards</a:t>
            </a:r>
            <a:endParaRPr lang="en-IN" sz="16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FIELD VERIFICATION &amp; ISSUANCE OF NHPS CARD</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39</a:t>
            </a:fld>
            <a:endParaRPr lang="en-IN"/>
          </a:p>
        </p:txBody>
      </p:sp>
      <p:pic>
        <p:nvPicPr>
          <p:cNvPr id="6" name="Picture 5"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nvGraphicFramePr>
        <p:xfrm>
          <a:off x="609600" y="1752600"/>
          <a:ext cx="81534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ounded Rectangle 8"/>
          <p:cNvSpPr/>
          <p:nvPr/>
        </p:nvSpPr>
        <p:spPr>
          <a:xfrm>
            <a:off x="381000" y="1295400"/>
            <a:ext cx="83820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b="1" dirty="0" smtClean="0"/>
              <a:t>In case of no internet connectivity– Issuance of NHPS cards at a later time</a:t>
            </a:r>
            <a:endParaRPr lang="en-IN" sz="1600" b="1" dirty="0"/>
          </a:p>
        </p:txBody>
      </p:sp>
      <p:sp>
        <p:nvSpPr>
          <p:cNvPr id="10" name="Rounded Rectangle 9"/>
          <p:cNvSpPr/>
          <p:nvPr/>
        </p:nvSpPr>
        <p:spPr>
          <a:xfrm>
            <a:off x="457200" y="5791200"/>
            <a:ext cx="83820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b="1" dirty="0" smtClean="0"/>
              <a:t>Insurance Companies / Trust will be paid premium only for activated cards  </a:t>
            </a:r>
            <a:endParaRPr lang="en-IN" sz="1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Finance Minister’s Budget Speech</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4</a:t>
            </a:fld>
            <a:endParaRPr lang="en-IN"/>
          </a:p>
        </p:txBody>
      </p:sp>
      <p:sp>
        <p:nvSpPr>
          <p:cNvPr id="5" name="Content Placeholder 4"/>
          <p:cNvSpPr>
            <a:spLocks noGrp="1"/>
          </p:cNvSpPr>
          <p:nvPr>
            <p:ph sz="quarter" idx="1"/>
          </p:nvPr>
        </p:nvSpPr>
        <p:spPr/>
        <p:txBody>
          <a:bodyPr>
            <a:normAutofit/>
          </a:bodyPr>
          <a:lstStyle/>
          <a:p>
            <a:pPr marL="0" indent="0">
              <a:buNone/>
            </a:pPr>
            <a:r>
              <a:rPr lang="en-IN" sz="2400" dirty="0" smtClean="0"/>
              <a:t>Excerpts from the Budget Speech for the year 2016-17,  given by Finance Minister,  </a:t>
            </a:r>
            <a:r>
              <a:rPr lang="en-IN" sz="2400" dirty="0" err="1" smtClean="0"/>
              <a:t>Shri</a:t>
            </a:r>
            <a:r>
              <a:rPr lang="en-IN" sz="2400" dirty="0" smtClean="0"/>
              <a:t> </a:t>
            </a:r>
            <a:r>
              <a:rPr lang="en-IN" sz="2400" dirty="0" err="1" smtClean="0"/>
              <a:t>Arun</a:t>
            </a:r>
            <a:r>
              <a:rPr lang="en-IN" sz="2400" dirty="0" smtClean="0"/>
              <a:t> </a:t>
            </a:r>
            <a:r>
              <a:rPr lang="en-IN" sz="2400" dirty="0" err="1" smtClean="0"/>
              <a:t>Jaitley</a:t>
            </a:r>
            <a:r>
              <a:rPr lang="en-IN" sz="2400" dirty="0" smtClean="0"/>
              <a:t> on 29</a:t>
            </a:r>
            <a:r>
              <a:rPr lang="en-IN" sz="2400" baseline="30000" dirty="0" smtClean="0"/>
              <a:t>th</a:t>
            </a:r>
            <a:r>
              <a:rPr lang="en-IN" sz="2400" dirty="0" smtClean="0"/>
              <a:t> Feb 2016</a:t>
            </a:r>
          </a:p>
          <a:p>
            <a:pPr marL="0" indent="0" algn="just">
              <a:buNone/>
            </a:pPr>
            <a:endParaRPr lang="en-IN" i="1" dirty="0" smtClean="0"/>
          </a:p>
          <a:p>
            <a:pPr marL="0" indent="0" algn="just">
              <a:buNone/>
            </a:pPr>
            <a:r>
              <a:rPr lang="en-IN" sz="2000" i="1" dirty="0" smtClean="0"/>
              <a:t>“Catastrophic health events are the single most important cause of unforeseen out of pocket expenditure which pushes </a:t>
            </a:r>
            <a:r>
              <a:rPr lang="en-IN" sz="2000" i="1" dirty="0" err="1" smtClean="0"/>
              <a:t>lakhs</a:t>
            </a:r>
            <a:r>
              <a:rPr lang="en-IN" sz="2000" i="1" dirty="0" smtClean="0"/>
              <a:t> of households below the poverty line every year. Serious illness of family members cause severe stress on the financial circumstances of poor and economically weak families, shaking the foundation of their economic security. In order to help such families, the Government will launch a new health protection scheme which will provide health cover up to Rs. One </a:t>
            </a:r>
            <a:r>
              <a:rPr lang="en-IN" sz="2000" i="1" dirty="0" err="1" smtClean="0"/>
              <a:t>Lakh</a:t>
            </a:r>
            <a:r>
              <a:rPr lang="en-IN" sz="2000" i="1" dirty="0" smtClean="0"/>
              <a:t> per family. For Senior citizens of aged 60 years and above belonging to this category an additional top-up package up to Rs. 30000/- will be provided.”</a:t>
            </a:r>
            <a:r>
              <a:rPr lang="en-IN" i="1" dirty="0" smtClean="0"/>
              <a:t> </a:t>
            </a:r>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9"/>
          <p:cNvGrpSpPr/>
          <p:nvPr/>
        </p:nvGrpSpPr>
        <p:grpSpPr>
          <a:xfrm>
            <a:off x="381000" y="3276600"/>
            <a:ext cx="1457039" cy="1116106"/>
            <a:chOff x="85270" y="1627094"/>
            <a:chExt cx="2590291" cy="1116106"/>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851171" y="1711709"/>
              <a:ext cx="824390" cy="893088"/>
            </a:xfrm>
            <a:prstGeom prst="rect">
              <a:avLst/>
            </a:prstGeom>
          </p:spPr>
        </p:pic>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t="9861" b="16493"/>
            <a:stretch/>
          </p:blipFill>
          <p:spPr>
            <a:xfrm>
              <a:off x="85270" y="1627094"/>
              <a:ext cx="1725015" cy="1116106"/>
            </a:xfrm>
            <a:prstGeom prst="rect">
              <a:avLst/>
            </a:prstGeom>
          </p:spPr>
        </p:pic>
      </p:grpSp>
      <p:sp>
        <p:nvSpPr>
          <p:cNvPr id="12" name="TextBox 11"/>
          <p:cNvSpPr txBox="1"/>
          <p:nvPr/>
        </p:nvSpPr>
        <p:spPr>
          <a:xfrm>
            <a:off x="381000" y="1295401"/>
            <a:ext cx="1605354" cy="2062103"/>
          </a:xfrm>
          <a:prstGeom prst="rect">
            <a:avLst/>
          </a:prstGeom>
          <a:noFill/>
        </p:spPr>
        <p:txBody>
          <a:bodyPr wrap="square" rtlCol="0">
            <a:spAutoFit/>
          </a:bodyPr>
          <a:lstStyle/>
          <a:p>
            <a:pPr algn="just"/>
            <a:r>
              <a:rPr lang="en-US" sz="1600" dirty="0"/>
              <a:t>1. Ram Kumar, his wife, both children and parents are informed about their eligibility for NHPS based on SECC Data</a:t>
            </a:r>
            <a:endParaRPr lang="en-IN" sz="1600" dirty="0"/>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3238" y="561710"/>
            <a:ext cx="958103" cy="1703295"/>
          </a:xfrm>
          <a:prstGeom prst="rect">
            <a:avLst/>
          </a:prstGeom>
        </p:spPr>
      </p:pic>
      <p:cxnSp>
        <p:nvCxnSpPr>
          <p:cNvPr id="16" name="Straight Arrow Connector 15"/>
          <p:cNvCxnSpPr/>
          <p:nvPr/>
        </p:nvCxnSpPr>
        <p:spPr>
          <a:xfrm>
            <a:off x="2022403" y="1244114"/>
            <a:ext cx="1090979" cy="2683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nvGrpSpPr>
          <p:cNvPr id="9" name="Group 25"/>
          <p:cNvGrpSpPr/>
          <p:nvPr/>
        </p:nvGrpSpPr>
        <p:grpSpPr>
          <a:xfrm>
            <a:off x="4990804" y="485508"/>
            <a:ext cx="1517768" cy="1877328"/>
            <a:chOff x="7846361" y="133008"/>
            <a:chExt cx="2698253" cy="1877328"/>
          </a:xfrm>
        </p:grpSpPr>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46361" y="133008"/>
              <a:ext cx="2698253" cy="1877328"/>
            </a:xfrm>
            <a:prstGeom prst="rect">
              <a:avLst/>
            </a:prstGeom>
          </p:spPr>
        </p:pic>
        <p:pic>
          <p:nvPicPr>
            <p:cNvPr id="21" name="Picture 7" descr="https://openclipart.org/image/2400px/svg_to_png/163711/database-server.png"/>
            <p:cNvPicPr>
              <a:picLocks noChangeAspect="1" noChangeArrowheads="1"/>
            </p:cNvPicPr>
            <p:nvPr/>
          </p:nvPicPr>
          <p:blipFill>
            <a:blip r:embed="rId7" cstate="print">
              <a:duotone>
                <a:prstClr val="black"/>
                <a:schemeClr val="bg1">
                  <a:lumMod val="85000"/>
                  <a:tint val="45000"/>
                  <a:satMod val="400000"/>
                </a:schemeClr>
              </a:duotone>
              <a:extLst>
                <a:ext uri="{28A0092B-C50C-407E-A947-70E740481C1C}">
                  <a14:useLocalDpi xmlns:a14="http://schemas.microsoft.com/office/drawing/2010/main" val="0"/>
                </a:ext>
              </a:extLst>
            </a:blip>
            <a:srcRect/>
            <a:stretch>
              <a:fillRect/>
            </a:stretch>
          </p:blipFill>
          <p:spPr bwMode="auto">
            <a:xfrm>
              <a:off x="9012689" y="562200"/>
              <a:ext cx="995084" cy="1195444"/>
            </a:xfrm>
            <a:prstGeom prst="rect">
              <a:avLst/>
            </a:prstGeom>
            <a:noFill/>
            <a:extLst>
              <a:ext uri="{909E8E84-426E-40DD-AFC4-6F175D3DCCD1}">
                <a14:hiddenFill xmlns:a14="http://schemas.microsoft.com/office/drawing/2010/main">
                  <a:solidFill>
                    <a:srgbClr val="FFFFFF"/>
                  </a:solidFill>
                </a14:hiddenFill>
              </a:ext>
            </a:extLst>
          </p:spPr>
        </p:pic>
      </p:grpSp>
      <p:sp>
        <p:nvSpPr>
          <p:cNvPr id="18" name="TextBox 17"/>
          <p:cNvSpPr txBox="1"/>
          <p:nvPr/>
        </p:nvSpPr>
        <p:spPr>
          <a:xfrm>
            <a:off x="2162245" y="2066369"/>
            <a:ext cx="2831444" cy="2308324"/>
          </a:xfrm>
          <a:prstGeom prst="rect">
            <a:avLst/>
          </a:prstGeom>
          <a:noFill/>
        </p:spPr>
        <p:txBody>
          <a:bodyPr wrap="square" rtlCol="0">
            <a:spAutoFit/>
          </a:bodyPr>
          <a:lstStyle/>
          <a:p>
            <a:pPr algn="just"/>
            <a:r>
              <a:rPr lang="en-US" sz="1600" dirty="0"/>
              <a:t>2. State Government verifies details of Ram and his family and captures additional details like </a:t>
            </a:r>
            <a:r>
              <a:rPr lang="en-US" sz="1600" dirty="0" err="1"/>
              <a:t>Aadhaar</a:t>
            </a:r>
            <a:r>
              <a:rPr lang="en-US" sz="1600" dirty="0"/>
              <a:t>, mobile number and bank </a:t>
            </a:r>
            <a:r>
              <a:rPr lang="en-US" sz="1600" dirty="0" smtClean="0"/>
              <a:t>account, etc. (</a:t>
            </a:r>
            <a:r>
              <a:rPr lang="en-US" sz="1600" dirty="0" err="1" smtClean="0"/>
              <a:t>Aadhaar</a:t>
            </a:r>
            <a:r>
              <a:rPr lang="en-US" sz="1600" dirty="0" smtClean="0"/>
              <a:t> authentication is also done as far as possible, alternate mechanism followed in its absence)</a:t>
            </a:r>
            <a:endParaRPr lang="en-IN" sz="1600" dirty="0"/>
          </a:p>
        </p:txBody>
      </p:sp>
      <p:sp>
        <p:nvSpPr>
          <p:cNvPr id="22" name="AutoShape 11" descr="http://images.clipartpanda.com/sun-and-clouds-clipart-black-and-white-white-cloud.svg"/>
          <p:cNvSpPr>
            <a:spLocks noChangeAspect="1" noChangeArrowheads="1"/>
          </p:cNvSpPr>
          <p:nvPr/>
        </p:nvSpPr>
        <p:spPr bwMode="auto">
          <a:xfrm>
            <a:off x="4249329" y="3918241"/>
            <a:ext cx="17145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cxnSp>
        <p:nvCxnSpPr>
          <p:cNvPr id="27" name="Straight Arrow Connector 26"/>
          <p:cNvCxnSpPr/>
          <p:nvPr/>
        </p:nvCxnSpPr>
        <p:spPr>
          <a:xfrm flipV="1">
            <a:off x="4399221" y="1547020"/>
            <a:ext cx="571149" cy="129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6512682" y="582395"/>
            <a:ext cx="2174118" cy="2062103"/>
          </a:xfrm>
          <a:prstGeom prst="rect">
            <a:avLst/>
          </a:prstGeom>
          <a:noFill/>
        </p:spPr>
        <p:txBody>
          <a:bodyPr wrap="square" rtlCol="0">
            <a:spAutoFit/>
          </a:bodyPr>
          <a:lstStyle/>
          <a:p>
            <a:pPr algn="just"/>
            <a:r>
              <a:rPr lang="en-US" sz="1600" dirty="0"/>
              <a:t>3. Verified family data updated online on MoHFW </a:t>
            </a:r>
            <a:r>
              <a:rPr lang="en-US" sz="1600" dirty="0" smtClean="0"/>
              <a:t>server for de-duplication. Unique NHPS family ID generated upon successful de-duplication</a:t>
            </a:r>
            <a:endParaRPr lang="en-IN" sz="1600" dirty="0"/>
          </a:p>
        </p:txBody>
      </p:sp>
      <p:pic>
        <p:nvPicPr>
          <p:cNvPr id="29" name="Picture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81354" y="4041127"/>
            <a:ext cx="992624" cy="1355263"/>
          </a:xfrm>
          <a:prstGeom prst="rect">
            <a:avLst/>
          </a:prstGeom>
        </p:spPr>
      </p:pic>
      <p:pic>
        <p:nvPicPr>
          <p:cNvPr id="31" name="Picture 30"/>
          <p:cNvPicPr>
            <a:picLocks noChangeAspect="1"/>
          </p:cNvPicPr>
          <p:nvPr/>
        </p:nvPicPr>
        <p:blipFill rotWithShape="1">
          <a:blip r:embed="rId9" cstate="print">
            <a:extLst>
              <a:ext uri="{28A0092B-C50C-407E-A947-70E740481C1C}">
                <a14:useLocalDpi xmlns:a14="http://schemas.microsoft.com/office/drawing/2010/main" val="0"/>
              </a:ext>
            </a:extLst>
          </a:blip>
          <a:srcRect l="8686" t="10836" r="8962" b="25406"/>
          <a:stretch/>
        </p:blipFill>
        <p:spPr>
          <a:xfrm>
            <a:off x="3743608" y="4890460"/>
            <a:ext cx="688322" cy="941295"/>
          </a:xfrm>
          <a:prstGeom prst="rect">
            <a:avLst/>
          </a:prstGeom>
        </p:spPr>
      </p:pic>
      <p:grpSp>
        <p:nvGrpSpPr>
          <p:cNvPr id="10" name="Group 33"/>
          <p:cNvGrpSpPr/>
          <p:nvPr/>
        </p:nvGrpSpPr>
        <p:grpSpPr>
          <a:xfrm>
            <a:off x="5551348" y="4802279"/>
            <a:ext cx="874025" cy="1150239"/>
            <a:chOff x="7455708" y="4295820"/>
            <a:chExt cx="2230045" cy="1647698"/>
          </a:xfrm>
        </p:grpSpPr>
        <p:pic>
          <p:nvPicPr>
            <p:cNvPr id="36" name="Picture 35"/>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7455708" y="4295820"/>
              <a:ext cx="1620445" cy="1038098"/>
            </a:xfrm>
            <a:prstGeom prst="rect">
              <a:avLst/>
            </a:prstGeom>
          </p:spPr>
        </p:pic>
        <p:pic>
          <p:nvPicPr>
            <p:cNvPr id="40" name="Picture 39"/>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7608108" y="4448220"/>
              <a:ext cx="1620445" cy="1038098"/>
            </a:xfrm>
            <a:prstGeom prst="rect">
              <a:avLst/>
            </a:prstGeom>
          </p:spPr>
        </p:pic>
        <p:pic>
          <p:nvPicPr>
            <p:cNvPr id="41" name="Picture 40"/>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7760508" y="4600620"/>
              <a:ext cx="1620445" cy="1038098"/>
            </a:xfrm>
            <a:prstGeom prst="rect">
              <a:avLst/>
            </a:prstGeom>
          </p:spPr>
        </p:pic>
        <p:pic>
          <p:nvPicPr>
            <p:cNvPr id="42" name="Picture 41"/>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7912908" y="4753020"/>
              <a:ext cx="1620445" cy="1038098"/>
            </a:xfrm>
            <a:prstGeom prst="rect">
              <a:avLst/>
            </a:prstGeom>
          </p:spPr>
        </p:pic>
        <p:pic>
          <p:nvPicPr>
            <p:cNvPr id="44" name="Picture 43"/>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8065308" y="4905420"/>
              <a:ext cx="1620445" cy="1038098"/>
            </a:xfrm>
            <a:prstGeom prst="rect">
              <a:avLst/>
            </a:prstGeom>
          </p:spPr>
        </p:pic>
      </p:grpSp>
      <p:cxnSp>
        <p:nvCxnSpPr>
          <p:cNvPr id="46" name="Straight Arrow Connector 45"/>
          <p:cNvCxnSpPr/>
          <p:nvPr/>
        </p:nvCxnSpPr>
        <p:spPr>
          <a:xfrm>
            <a:off x="5924819" y="2431162"/>
            <a:ext cx="566981" cy="14379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0" name="TextBox 49"/>
          <p:cNvSpPr txBox="1"/>
          <p:nvPr/>
        </p:nvSpPr>
        <p:spPr>
          <a:xfrm>
            <a:off x="6628929" y="5442537"/>
            <a:ext cx="1556276" cy="830997"/>
          </a:xfrm>
          <a:prstGeom prst="rect">
            <a:avLst/>
          </a:prstGeom>
          <a:noFill/>
        </p:spPr>
        <p:txBody>
          <a:bodyPr wrap="square" rtlCol="0">
            <a:spAutoFit/>
          </a:bodyPr>
          <a:lstStyle/>
          <a:p>
            <a:pPr algn="just"/>
            <a:r>
              <a:rPr lang="en-US" sz="1600" dirty="0"/>
              <a:t>5. NHPS Family card is printed for Ram’s family. </a:t>
            </a:r>
            <a:endParaRPr lang="en-IN" sz="1600" dirty="0"/>
          </a:p>
        </p:txBody>
      </p:sp>
      <p:pic>
        <p:nvPicPr>
          <p:cNvPr id="48" name="Picture 4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063041" y="3611223"/>
            <a:ext cx="1056391" cy="1537257"/>
          </a:xfrm>
          <a:prstGeom prst="rect">
            <a:avLst/>
          </a:prstGeom>
        </p:spPr>
      </p:pic>
      <p:pic>
        <p:nvPicPr>
          <p:cNvPr id="52" name="Picture 51"/>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7344971" y="3757867"/>
            <a:ext cx="408521" cy="466143"/>
          </a:xfrm>
          <a:prstGeom prst="rect">
            <a:avLst/>
          </a:prstGeom>
        </p:spPr>
      </p:pic>
      <p:sp>
        <p:nvSpPr>
          <p:cNvPr id="53" name="TextBox 52"/>
          <p:cNvSpPr txBox="1"/>
          <p:nvPr/>
        </p:nvSpPr>
        <p:spPr>
          <a:xfrm>
            <a:off x="2994682" y="4376968"/>
            <a:ext cx="2545022" cy="830997"/>
          </a:xfrm>
          <a:prstGeom prst="rect">
            <a:avLst/>
          </a:prstGeom>
          <a:noFill/>
        </p:spPr>
        <p:txBody>
          <a:bodyPr wrap="square" rtlCol="0">
            <a:spAutoFit/>
          </a:bodyPr>
          <a:lstStyle/>
          <a:p>
            <a:pPr algn="just"/>
            <a:r>
              <a:rPr lang="en-US" sz="1600" dirty="0"/>
              <a:t>6. Printed NHPS card delivered </a:t>
            </a:r>
            <a:r>
              <a:rPr lang="en-US" sz="1600" dirty="0" smtClean="0"/>
              <a:t>handed over to Ram on the spot </a:t>
            </a:r>
            <a:endParaRPr lang="en-IN" sz="1600" dirty="0"/>
          </a:p>
        </p:txBody>
      </p:sp>
      <p:cxnSp>
        <p:nvCxnSpPr>
          <p:cNvPr id="54" name="Straight Arrow Connector 53"/>
          <p:cNvCxnSpPr/>
          <p:nvPr/>
        </p:nvCxnSpPr>
        <p:spPr>
          <a:xfrm flipH="1">
            <a:off x="4587631" y="5148791"/>
            <a:ext cx="595271" cy="1899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4" name="Straight Arrow Connector 63"/>
          <p:cNvCxnSpPr/>
          <p:nvPr/>
        </p:nvCxnSpPr>
        <p:spPr>
          <a:xfrm flipH="1">
            <a:off x="1720318" y="4788306"/>
            <a:ext cx="1166849" cy="42584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79" name="Picture 78"/>
          <p:cNvPicPr>
            <a:picLocks noChangeAspect="1"/>
          </p:cNvPicPr>
          <p:nvPr/>
        </p:nvPicPr>
        <p:blipFill rotWithShape="1">
          <a:blip r:embed="rId4" cstate="print">
            <a:extLst>
              <a:ext uri="{28A0092B-C50C-407E-A947-70E740481C1C}">
                <a14:useLocalDpi xmlns:a14="http://schemas.microsoft.com/office/drawing/2010/main" val="0"/>
              </a:ext>
            </a:extLst>
          </a:blip>
          <a:srcRect l="25685" t="9861" r="48806" b="16493"/>
          <a:stretch/>
        </p:blipFill>
        <p:spPr>
          <a:xfrm>
            <a:off x="1318118" y="4705556"/>
            <a:ext cx="288225" cy="1154828"/>
          </a:xfrm>
          <a:prstGeom prst="rect">
            <a:avLst/>
          </a:prstGeom>
        </p:spPr>
      </p:pic>
      <p:pic>
        <p:nvPicPr>
          <p:cNvPr id="80" name="Picture 79"/>
          <p:cNvPicPr>
            <a:picLocks noChangeAspect="1"/>
          </p:cNvPicPr>
          <p:nvPr/>
        </p:nvPicPr>
        <p:blipFill rotWithShape="1">
          <a:blip r:embed="rId10" cstate="print">
            <a:extLst>
              <a:ext uri="{28A0092B-C50C-407E-A947-70E740481C1C}">
                <a14:useLocalDpi xmlns:a14="http://schemas.microsoft.com/office/drawing/2010/main" val="0"/>
              </a:ext>
            </a:extLst>
          </a:blip>
          <a:srcRect l="16535" t="8971" r="25546" b="53686"/>
          <a:stretch/>
        </p:blipFill>
        <p:spPr>
          <a:xfrm>
            <a:off x="1053711" y="5223995"/>
            <a:ext cx="408521" cy="466143"/>
          </a:xfrm>
          <a:prstGeom prst="rect">
            <a:avLst/>
          </a:prstGeom>
        </p:spPr>
      </p:pic>
      <p:sp>
        <p:nvSpPr>
          <p:cNvPr id="81" name="TextBox 80"/>
          <p:cNvSpPr txBox="1"/>
          <p:nvPr/>
        </p:nvSpPr>
        <p:spPr>
          <a:xfrm>
            <a:off x="520226" y="5954139"/>
            <a:ext cx="2366941" cy="584775"/>
          </a:xfrm>
          <a:prstGeom prst="rect">
            <a:avLst/>
          </a:prstGeom>
          <a:noFill/>
        </p:spPr>
        <p:txBody>
          <a:bodyPr wrap="square" rtlCol="0">
            <a:spAutoFit/>
          </a:bodyPr>
          <a:lstStyle/>
          <a:p>
            <a:pPr algn="just"/>
            <a:r>
              <a:rPr lang="en-US" sz="1600" dirty="0"/>
              <a:t>7. </a:t>
            </a:r>
            <a:r>
              <a:rPr lang="en-US" sz="1600" dirty="0" smtClean="0"/>
              <a:t>Upon receipt, Ram </a:t>
            </a:r>
            <a:r>
              <a:rPr lang="en-US" sz="1600" dirty="0"/>
              <a:t>activates his NHPS </a:t>
            </a:r>
            <a:r>
              <a:rPr lang="en-US" sz="1600" dirty="0" smtClean="0"/>
              <a:t>card</a:t>
            </a:r>
            <a:endParaRPr lang="en-IN" sz="1600" dirty="0"/>
          </a:p>
        </p:txBody>
      </p:sp>
      <p:sp>
        <p:nvSpPr>
          <p:cNvPr id="2" name="TextBox 1"/>
          <p:cNvSpPr txBox="1"/>
          <p:nvPr/>
        </p:nvSpPr>
        <p:spPr>
          <a:xfrm>
            <a:off x="6491800" y="2728886"/>
            <a:ext cx="2215883" cy="1077218"/>
          </a:xfrm>
          <a:prstGeom prst="rect">
            <a:avLst/>
          </a:prstGeom>
          <a:noFill/>
        </p:spPr>
        <p:txBody>
          <a:bodyPr wrap="square" rtlCol="0">
            <a:spAutoFit/>
          </a:bodyPr>
          <a:lstStyle/>
          <a:p>
            <a:r>
              <a:rPr lang="en-US" sz="1600" dirty="0"/>
              <a:t>4. </a:t>
            </a:r>
            <a:r>
              <a:rPr lang="en-US" sz="1600" dirty="0" smtClean="0"/>
              <a:t>After de-duplication, verified data with </a:t>
            </a:r>
            <a:r>
              <a:rPr lang="en-US" sz="1600" dirty="0"/>
              <a:t>unique NHPS family id made available online to States</a:t>
            </a:r>
          </a:p>
        </p:txBody>
      </p:sp>
      <p:sp>
        <p:nvSpPr>
          <p:cNvPr id="3" name="TextBox 2"/>
          <p:cNvSpPr txBox="1"/>
          <p:nvPr/>
        </p:nvSpPr>
        <p:spPr>
          <a:xfrm>
            <a:off x="4953000" y="1447800"/>
            <a:ext cx="1072863" cy="461665"/>
          </a:xfrm>
          <a:prstGeom prst="rect">
            <a:avLst/>
          </a:prstGeom>
          <a:noFill/>
        </p:spPr>
        <p:txBody>
          <a:bodyPr wrap="square" rtlCol="0">
            <a:spAutoFit/>
          </a:bodyPr>
          <a:lstStyle/>
          <a:p>
            <a:r>
              <a:rPr lang="en-US" sz="1200" b="1" dirty="0" smtClean="0"/>
              <a:t>MoHFW</a:t>
            </a:r>
          </a:p>
          <a:p>
            <a:r>
              <a:rPr lang="en-US" sz="1200" b="1" dirty="0" smtClean="0"/>
              <a:t>Server</a:t>
            </a:r>
            <a:endParaRPr lang="en-IN" sz="1200" b="1" dirty="0"/>
          </a:p>
        </p:txBody>
      </p:sp>
      <p:pic>
        <p:nvPicPr>
          <p:cNvPr id="39" name="Picture 3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53302" y="4623836"/>
            <a:ext cx="266300" cy="473422"/>
          </a:xfrm>
          <a:prstGeom prst="rect">
            <a:avLst/>
          </a:prstGeom>
        </p:spPr>
      </p:pic>
      <p:pic>
        <p:nvPicPr>
          <p:cNvPr id="43" name="Picture 4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430329" y="5202646"/>
            <a:ext cx="266300" cy="473422"/>
          </a:xfrm>
          <a:prstGeom prst="rect">
            <a:avLst/>
          </a:prstGeom>
        </p:spPr>
      </p:pic>
      <p:sp>
        <p:nvSpPr>
          <p:cNvPr id="6" name="Rectangle 5"/>
          <p:cNvSpPr/>
          <p:nvPr/>
        </p:nvSpPr>
        <p:spPr>
          <a:xfrm>
            <a:off x="2971800" y="5780782"/>
            <a:ext cx="2520281" cy="1077218"/>
          </a:xfrm>
          <a:prstGeom prst="rect">
            <a:avLst/>
          </a:prstGeom>
        </p:spPr>
        <p:txBody>
          <a:bodyPr wrap="square">
            <a:spAutoFit/>
          </a:bodyPr>
          <a:lstStyle/>
          <a:p>
            <a:pPr algn="just"/>
            <a:r>
              <a:rPr lang="en-US" sz="1600" dirty="0">
                <a:solidFill>
                  <a:srgbClr val="008000"/>
                </a:solidFill>
              </a:rPr>
              <a:t>SMS alert for dispatch/delivery  is received on Ram’s registered mobile</a:t>
            </a:r>
            <a:endParaRPr lang="en-IN" sz="1600" dirty="0">
              <a:solidFill>
                <a:srgbClr val="008000"/>
              </a:solidFill>
            </a:endParaRPr>
          </a:p>
        </p:txBody>
      </p:sp>
      <p:sp>
        <p:nvSpPr>
          <p:cNvPr id="51" name="Title 50"/>
          <p:cNvSpPr>
            <a:spLocks noGrp="1"/>
          </p:cNvSpPr>
          <p:nvPr>
            <p:ph type="title"/>
          </p:nvPr>
        </p:nvSpPr>
        <p:spPr/>
        <p:txBody>
          <a:bodyPr>
            <a:normAutofit fontScale="90000"/>
          </a:bodyPr>
          <a:lstStyle/>
          <a:p>
            <a:r>
              <a:rPr lang="en-US" b="1" dirty="0" smtClean="0"/>
              <a:t>EXAMPLE : BENEFICIARY VERIFICATION &amp; ISSUANCE OF NHPS CARD </a:t>
            </a:r>
            <a:endParaRPr lang="en-IN" dirty="0"/>
          </a:p>
        </p:txBody>
      </p:sp>
      <p:sp>
        <p:nvSpPr>
          <p:cNvPr id="4" name="Slide Number Placeholder 3"/>
          <p:cNvSpPr>
            <a:spLocks noGrp="1"/>
          </p:cNvSpPr>
          <p:nvPr>
            <p:ph type="sldNum" sz="quarter" idx="12"/>
          </p:nvPr>
        </p:nvSpPr>
        <p:spPr/>
        <p:txBody>
          <a:bodyPr/>
          <a:lstStyle/>
          <a:p>
            <a:fld id="{3A8EBB25-67F3-4244-83A4-6C0242FBA530}" type="slidenum">
              <a:rPr lang="en-US" smtClean="0"/>
              <a:pPr/>
              <a:t>40</a:t>
            </a:fld>
            <a:endParaRPr lang="en-US"/>
          </a:p>
        </p:txBody>
      </p:sp>
      <p:pic>
        <p:nvPicPr>
          <p:cNvPr id="45" name="Picture 4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092467" y="635080"/>
            <a:ext cx="418811" cy="557697"/>
          </a:xfrm>
          <a:prstGeom prst="rect">
            <a:avLst/>
          </a:prstGeom>
        </p:spPr>
      </p:pic>
    </p:spTree>
    <p:extLst>
      <p:ext uri="{BB962C8B-B14F-4D97-AF65-F5344CB8AC3E}">
        <p14:creationId xmlns:p14="http://schemas.microsoft.com/office/powerpoint/2010/main" val="132332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nodeType="click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additive="base">
                                        <p:cTn id="49" dur="500" fill="hold"/>
                                        <p:tgtEl>
                                          <p:spTgt spid="39"/>
                                        </p:tgtEl>
                                        <p:attrNameLst>
                                          <p:attrName>ppt_x</p:attrName>
                                        </p:attrNameLst>
                                      </p:cBhvr>
                                      <p:tavLst>
                                        <p:tav tm="0">
                                          <p:val>
                                            <p:strVal val="#ppt_x"/>
                                          </p:val>
                                        </p:tav>
                                        <p:tav tm="100000">
                                          <p:val>
                                            <p:strVal val="#ppt_x"/>
                                          </p:val>
                                        </p:tav>
                                      </p:tavLst>
                                    </p:anim>
                                    <p:anim calcmode="lin" valueType="num">
                                      <p:cBhvr additive="base">
                                        <p:cTn id="50" dur="500" fill="hold"/>
                                        <p:tgtEl>
                                          <p:spTgt spid="39"/>
                                        </p:tgtEl>
                                        <p:attrNameLst>
                                          <p:attrName>ppt_y</p:attrName>
                                        </p:attrNameLst>
                                      </p:cBhvr>
                                      <p:tavLst>
                                        <p:tav tm="0">
                                          <p:val>
                                            <p:strVal val="0-#ppt_h/2"/>
                                          </p:val>
                                        </p:tav>
                                        <p:tav tm="100000">
                                          <p:val>
                                            <p:strVal val="#ppt_y"/>
                                          </p:val>
                                        </p:tav>
                                      </p:tavLst>
                                    </p:anim>
                                  </p:childTnLst>
                                </p:cTn>
                              </p:par>
                              <p:par>
                                <p:cTn id="51" presetID="1" presetClass="entr" presetSubtype="0"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additive="base">
                                        <p:cTn id="67" dur="500" fill="hold"/>
                                        <p:tgtEl>
                                          <p:spTgt spid="43"/>
                                        </p:tgtEl>
                                        <p:attrNameLst>
                                          <p:attrName>ppt_x</p:attrName>
                                        </p:attrNameLst>
                                      </p:cBhvr>
                                      <p:tavLst>
                                        <p:tav tm="0">
                                          <p:val>
                                            <p:strVal val="1+#ppt_w/2"/>
                                          </p:val>
                                        </p:tav>
                                        <p:tav tm="100000">
                                          <p:val>
                                            <p:strVal val="#ppt_x"/>
                                          </p:val>
                                        </p:tav>
                                      </p:tavLst>
                                    </p:anim>
                                    <p:anim calcmode="lin" valueType="num">
                                      <p:cBhvr additive="base">
                                        <p:cTn id="68" dur="500" fill="hold"/>
                                        <p:tgtEl>
                                          <p:spTgt spid="43"/>
                                        </p:tgtEl>
                                        <p:attrNameLst>
                                          <p:attrName>ppt_y</p:attrName>
                                        </p:attrNameLst>
                                      </p:cBhvr>
                                      <p:tavLst>
                                        <p:tav tm="0">
                                          <p:val>
                                            <p:strVal val="0-#ppt_h/2"/>
                                          </p:val>
                                        </p:tav>
                                        <p:tav tm="100000">
                                          <p:val>
                                            <p:strVal val="#ppt_y"/>
                                          </p:val>
                                        </p:tav>
                                      </p:tavLst>
                                    </p:anim>
                                  </p:childTnLst>
                                </p:cTn>
                              </p:par>
                              <p:par>
                                <p:cTn id="69" presetID="1" presetClass="entr" presetSubtype="0" fill="hold" nodeType="withEffect">
                                  <p:stCondLst>
                                    <p:cond delay="0"/>
                                  </p:stCondLst>
                                  <p:childTnLst>
                                    <p:set>
                                      <p:cBhvr>
                                        <p:cTn id="70" dur="1" fill="hold">
                                          <p:stCondLst>
                                            <p:cond delay="0"/>
                                          </p:stCondLst>
                                        </p:cTn>
                                        <p:tgtEl>
                                          <p:spTgt spid="8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33" grpId="0"/>
      <p:bldP spid="50" grpId="0"/>
      <p:bldP spid="53" grpId="0"/>
      <p:bldP spid="81" grpId="0"/>
      <p:bldP spid="2" grpId="0"/>
      <p:bldP spid="3"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ACCESSING HEALTHCARE FACILITIES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41</a:t>
            </a:fld>
            <a:endParaRPr lang="en-IN"/>
          </a:p>
        </p:txBody>
      </p:sp>
      <p:pic>
        <p:nvPicPr>
          <p:cNvPr id="6" name="Picture 5"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nvGraphicFramePr>
        <p:xfrm>
          <a:off x="457200" y="1397000"/>
          <a:ext cx="81534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535" t="8971" r="25546" b="53686"/>
          <a:stretch/>
        </p:blipFill>
        <p:spPr>
          <a:xfrm>
            <a:off x="477322" y="1575610"/>
            <a:ext cx="408521" cy="466143"/>
          </a:xfrm>
          <a:prstGeom prst="rect">
            <a:avLst/>
          </a:prstGeom>
        </p:spPr>
      </p:pic>
      <p:sp>
        <p:nvSpPr>
          <p:cNvPr id="7" name="TextBox 6"/>
          <p:cNvSpPr txBox="1"/>
          <p:nvPr/>
        </p:nvSpPr>
        <p:spPr>
          <a:xfrm>
            <a:off x="452518" y="2165898"/>
            <a:ext cx="1529579" cy="2062103"/>
          </a:xfrm>
          <a:prstGeom prst="rect">
            <a:avLst/>
          </a:prstGeom>
          <a:noFill/>
        </p:spPr>
        <p:txBody>
          <a:bodyPr wrap="square" rtlCol="0">
            <a:spAutoFit/>
          </a:bodyPr>
          <a:lstStyle/>
          <a:p>
            <a:pPr algn="just"/>
            <a:r>
              <a:rPr lang="en-US" sz="1600" dirty="0"/>
              <a:t>1. Ram’s father fell ill with severe chest pain. Ram took him to a hospital </a:t>
            </a:r>
            <a:r>
              <a:rPr lang="en-US" sz="1600" dirty="0" err="1"/>
              <a:t>alongwith</a:t>
            </a:r>
            <a:r>
              <a:rPr lang="en-US" sz="1600" dirty="0"/>
              <a:t> NHPS card</a:t>
            </a:r>
            <a:endParaRPr lang="en-IN" sz="1600" dirty="0"/>
          </a:p>
        </p:txBody>
      </p:sp>
      <p:cxnSp>
        <p:nvCxnSpPr>
          <p:cNvPr id="8" name="Straight Arrow Connector 7"/>
          <p:cNvCxnSpPr/>
          <p:nvPr/>
        </p:nvCxnSpPr>
        <p:spPr>
          <a:xfrm flipV="1">
            <a:off x="1381895" y="1272789"/>
            <a:ext cx="1061906" cy="47785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6052206" y="1981247"/>
            <a:ext cx="2328583" cy="1323439"/>
          </a:xfrm>
          <a:prstGeom prst="rect">
            <a:avLst/>
          </a:prstGeom>
          <a:noFill/>
        </p:spPr>
        <p:txBody>
          <a:bodyPr wrap="square" rtlCol="0">
            <a:spAutoFit/>
          </a:bodyPr>
          <a:lstStyle/>
          <a:p>
            <a:pPr algn="just"/>
            <a:r>
              <a:rPr lang="en-US" sz="1600" dirty="0"/>
              <a:t>3. Doctor admitted him for a  coronary angioplasty. Ram’s father receives FREE cashless treatment</a:t>
            </a:r>
            <a:endParaRPr lang="en-IN" sz="1600" dirty="0"/>
          </a:p>
        </p:txBody>
      </p:sp>
      <p:cxnSp>
        <p:nvCxnSpPr>
          <p:cNvPr id="15" name="Straight Arrow Connector 14"/>
          <p:cNvCxnSpPr/>
          <p:nvPr/>
        </p:nvCxnSpPr>
        <p:spPr>
          <a:xfrm flipV="1">
            <a:off x="5352869" y="1460878"/>
            <a:ext cx="1064606"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8" name="TextBox 17"/>
          <p:cNvSpPr txBox="1"/>
          <p:nvPr/>
        </p:nvSpPr>
        <p:spPr>
          <a:xfrm>
            <a:off x="5840253" y="5223626"/>
            <a:ext cx="2702647" cy="1569660"/>
          </a:xfrm>
          <a:prstGeom prst="rect">
            <a:avLst/>
          </a:prstGeom>
          <a:noFill/>
        </p:spPr>
        <p:txBody>
          <a:bodyPr wrap="square" rtlCol="0">
            <a:spAutoFit/>
          </a:bodyPr>
          <a:lstStyle/>
          <a:p>
            <a:pPr algn="just"/>
            <a:r>
              <a:rPr lang="en-US" sz="1600" dirty="0"/>
              <a:t>4. At discharge, final treatment cost was Rs. 70,000. </a:t>
            </a:r>
            <a:r>
              <a:rPr lang="en-US" sz="1600" dirty="0" err="1"/>
              <a:t>Rs</a:t>
            </a:r>
            <a:r>
              <a:rPr lang="en-US" sz="1600" dirty="0"/>
              <a:t>. 60,000 was deducted from Senior Citizen cover and Rs.10,000 from family cover of Rs. 100,000. </a:t>
            </a:r>
            <a:endParaRPr lang="en-IN" sz="1600" dirty="0"/>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9195" y="716907"/>
            <a:ext cx="655958" cy="1258568"/>
          </a:xfrm>
          <a:prstGeom prst="rect">
            <a:avLst/>
          </a:prstGeom>
        </p:spPr>
      </p:pic>
      <p:pic>
        <p:nvPicPr>
          <p:cNvPr id="21" name="Picture 20"/>
          <p:cNvPicPr>
            <a:picLocks noChangeAspect="1"/>
          </p:cNvPicPr>
          <p:nvPr/>
        </p:nvPicPr>
        <p:blipFill rotWithShape="1">
          <a:blip r:embed="rId3" cstate="print">
            <a:extLst>
              <a:ext uri="{28A0092B-C50C-407E-A947-70E740481C1C}">
                <a14:useLocalDpi xmlns:a14="http://schemas.microsoft.com/office/drawing/2010/main" val="0"/>
              </a:ext>
            </a:extLst>
          </a:blip>
          <a:srcRect l="16535" t="8971" r="25546" b="53686"/>
          <a:stretch/>
        </p:blipFill>
        <p:spPr>
          <a:xfrm>
            <a:off x="4084923" y="1246069"/>
            <a:ext cx="408521" cy="466143"/>
          </a:xfrm>
          <a:prstGeom prst="rect">
            <a:avLst/>
          </a:prstGeom>
        </p:spPr>
      </p:pic>
      <p:sp>
        <p:nvSpPr>
          <p:cNvPr id="22" name="TextBox 21"/>
          <p:cNvSpPr txBox="1"/>
          <p:nvPr/>
        </p:nvSpPr>
        <p:spPr>
          <a:xfrm>
            <a:off x="2416293" y="2051459"/>
            <a:ext cx="3033520" cy="2062103"/>
          </a:xfrm>
          <a:prstGeom prst="rect">
            <a:avLst/>
          </a:prstGeom>
          <a:noFill/>
        </p:spPr>
        <p:txBody>
          <a:bodyPr wrap="square" rtlCol="0">
            <a:spAutoFit/>
          </a:bodyPr>
          <a:lstStyle/>
          <a:p>
            <a:pPr algn="just"/>
            <a:r>
              <a:rPr lang="en-US" sz="1600" dirty="0"/>
              <a:t>2. At the NHPS desk identity of Ram’s father is verified using online </a:t>
            </a:r>
            <a:r>
              <a:rPr lang="en-US" sz="1600" dirty="0" err="1"/>
              <a:t>Aadhaar</a:t>
            </a:r>
            <a:r>
              <a:rPr lang="en-US" sz="1600" dirty="0"/>
              <a:t> authentication and balance checked. After consultation with doctor expected treatment cost is blocked on the central server using internet</a:t>
            </a:r>
            <a:endParaRPr lang="en-IN" sz="1600" dirty="0"/>
          </a:p>
        </p:txBody>
      </p:sp>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3426" y="514797"/>
            <a:ext cx="313724" cy="417760"/>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48708" y="4081585"/>
            <a:ext cx="655958" cy="1166147"/>
          </a:xfrm>
          <a:prstGeom prst="rect">
            <a:avLst/>
          </a:prstGeom>
        </p:spPr>
      </p:pic>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l="16535" t="8971" r="25546" b="53686"/>
          <a:stretch/>
        </p:blipFill>
        <p:spPr>
          <a:xfrm>
            <a:off x="6565573" y="4659001"/>
            <a:ext cx="408521" cy="466143"/>
          </a:xfrm>
          <a:prstGeom prst="rect">
            <a:avLst/>
          </a:prstGeom>
        </p:spPr>
      </p:pic>
      <p:cxnSp>
        <p:nvCxnSpPr>
          <p:cNvPr id="31" name="Straight Arrow Connector 30"/>
          <p:cNvCxnSpPr/>
          <p:nvPr/>
        </p:nvCxnSpPr>
        <p:spPr>
          <a:xfrm flipH="1">
            <a:off x="4928688" y="4609427"/>
            <a:ext cx="875497" cy="721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Straight Arrow Connector 32"/>
          <p:cNvCxnSpPr/>
          <p:nvPr/>
        </p:nvCxnSpPr>
        <p:spPr>
          <a:xfrm>
            <a:off x="7535766" y="3002073"/>
            <a:ext cx="7248" cy="66107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37" name="Picture 36"/>
          <p:cNvPicPr>
            <a:picLocks noChangeAspect="1"/>
          </p:cNvPicPr>
          <p:nvPr/>
        </p:nvPicPr>
        <p:blipFill rotWithShape="1">
          <a:blip r:embed="rId6" cstate="print">
            <a:extLst>
              <a:ext uri="{28A0092B-C50C-407E-A947-70E740481C1C}">
                <a14:useLocalDpi xmlns:a14="http://schemas.microsoft.com/office/drawing/2010/main" val="0"/>
              </a:ext>
            </a:extLst>
          </a:blip>
          <a:srcRect b="8900"/>
          <a:stretch/>
        </p:blipFill>
        <p:spPr>
          <a:xfrm>
            <a:off x="3957229" y="4088797"/>
            <a:ext cx="456422" cy="783331"/>
          </a:xfrm>
          <a:prstGeom prst="rect">
            <a:avLst/>
          </a:prstGeom>
        </p:spPr>
      </p:pic>
      <p:pic>
        <p:nvPicPr>
          <p:cNvPr id="43" name="Picture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99835" y="687849"/>
            <a:ext cx="266300" cy="473422"/>
          </a:xfrm>
          <a:prstGeom prst="rect">
            <a:avLst/>
          </a:prstGeom>
        </p:spPr>
      </p:pic>
      <p:pic>
        <p:nvPicPr>
          <p:cNvPr id="44" name="Picture 4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38415" y="1344228"/>
            <a:ext cx="266300" cy="473422"/>
          </a:xfrm>
          <a:prstGeom prst="rect">
            <a:avLst/>
          </a:prstGeom>
        </p:spPr>
      </p:pic>
      <p:pic>
        <p:nvPicPr>
          <p:cNvPr id="46" name="Picture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65573" y="4194911"/>
            <a:ext cx="266300" cy="473422"/>
          </a:xfrm>
          <a:prstGeom prst="rect">
            <a:avLst/>
          </a:prstGeom>
        </p:spPr>
      </p:pic>
      <p:sp>
        <p:nvSpPr>
          <p:cNvPr id="49" name="TextBox 48"/>
          <p:cNvSpPr txBox="1"/>
          <p:nvPr/>
        </p:nvSpPr>
        <p:spPr>
          <a:xfrm>
            <a:off x="3053436" y="5019129"/>
            <a:ext cx="1929705" cy="1323439"/>
          </a:xfrm>
          <a:prstGeom prst="rect">
            <a:avLst/>
          </a:prstGeom>
          <a:noFill/>
        </p:spPr>
        <p:txBody>
          <a:bodyPr wrap="square" rtlCol="0">
            <a:spAutoFit/>
          </a:bodyPr>
          <a:lstStyle/>
          <a:p>
            <a:pPr algn="just"/>
            <a:r>
              <a:rPr lang="en-US" sz="1600" dirty="0"/>
              <a:t>5. Upon discharge, a travel allowance of Rs. 250 is credited to the Ram’s registered Jan </a:t>
            </a:r>
            <a:r>
              <a:rPr lang="en-US" sz="1600" dirty="0" err="1"/>
              <a:t>Dhan</a:t>
            </a:r>
            <a:r>
              <a:rPr lang="en-US" sz="1600" dirty="0"/>
              <a:t> Account. </a:t>
            </a:r>
            <a:endParaRPr lang="en-IN" sz="1600" dirty="0"/>
          </a:p>
        </p:txBody>
      </p:sp>
      <p:pic>
        <p:nvPicPr>
          <p:cNvPr id="50" name="Picture 4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68612" y="4261074"/>
            <a:ext cx="266300" cy="473422"/>
          </a:xfrm>
          <a:prstGeom prst="rect">
            <a:avLst/>
          </a:prstGeom>
        </p:spPr>
      </p:pic>
      <p:pic>
        <p:nvPicPr>
          <p:cNvPr id="51" name="Picture 50"/>
          <p:cNvPicPr>
            <a:picLocks noChangeAspect="1"/>
          </p:cNvPicPr>
          <p:nvPr/>
        </p:nvPicPr>
        <p:blipFill rotWithShape="1">
          <a:blip r:embed="rId8" cstate="print">
            <a:extLst>
              <a:ext uri="{28A0092B-C50C-407E-A947-70E740481C1C}">
                <a14:useLocalDpi xmlns:a14="http://schemas.microsoft.com/office/drawing/2010/main" val="0"/>
              </a:ext>
            </a:extLst>
          </a:blip>
          <a:srcRect r="6723" b="11459"/>
          <a:stretch/>
        </p:blipFill>
        <p:spPr>
          <a:xfrm>
            <a:off x="1181751" y="5756682"/>
            <a:ext cx="516895" cy="864517"/>
          </a:xfrm>
          <a:prstGeom prst="rect">
            <a:avLst/>
          </a:prstGeom>
        </p:spPr>
      </p:pic>
      <p:grpSp>
        <p:nvGrpSpPr>
          <p:cNvPr id="5" name="Group 51"/>
          <p:cNvGrpSpPr/>
          <p:nvPr/>
        </p:nvGrpSpPr>
        <p:grpSpPr>
          <a:xfrm>
            <a:off x="1210555" y="4330562"/>
            <a:ext cx="1457039" cy="1116106"/>
            <a:chOff x="85270" y="1627094"/>
            <a:chExt cx="2590291" cy="1116106"/>
          </a:xfrm>
        </p:grpSpPr>
        <p:pic>
          <p:nvPicPr>
            <p:cNvPr id="53" name="Picture 5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1851171" y="1711709"/>
              <a:ext cx="824390" cy="893088"/>
            </a:xfrm>
            <a:prstGeom prst="rect">
              <a:avLst/>
            </a:prstGeom>
          </p:spPr>
        </p:pic>
        <p:pic>
          <p:nvPicPr>
            <p:cNvPr id="54" name="Picture 53"/>
            <p:cNvPicPr>
              <a:picLocks noChangeAspect="1"/>
            </p:cNvPicPr>
            <p:nvPr/>
          </p:nvPicPr>
          <p:blipFill rotWithShape="1">
            <a:blip r:embed="rId10" cstate="print">
              <a:extLst>
                <a:ext uri="{28A0092B-C50C-407E-A947-70E740481C1C}">
                  <a14:useLocalDpi xmlns:a14="http://schemas.microsoft.com/office/drawing/2010/main" val="0"/>
                </a:ext>
              </a:extLst>
            </a:blip>
            <a:srcRect t="9861" b="16493"/>
            <a:stretch/>
          </p:blipFill>
          <p:spPr>
            <a:xfrm>
              <a:off x="85270" y="1627094"/>
              <a:ext cx="1725015" cy="1116106"/>
            </a:xfrm>
            <a:prstGeom prst="rect">
              <a:avLst/>
            </a:prstGeom>
          </p:spPr>
        </p:pic>
      </p:grpSp>
      <p:sp>
        <p:nvSpPr>
          <p:cNvPr id="56" name="TextBox 55"/>
          <p:cNvSpPr txBox="1"/>
          <p:nvPr/>
        </p:nvSpPr>
        <p:spPr>
          <a:xfrm>
            <a:off x="1638022" y="5419101"/>
            <a:ext cx="1211279" cy="1569660"/>
          </a:xfrm>
          <a:prstGeom prst="rect">
            <a:avLst/>
          </a:prstGeom>
          <a:noFill/>
        </p:spPr>
        <p:txBody>
          <a:bodyPr wrap="square" rtlCol="0">
            <a:spAutoFit/>
          </a:bodyPr>
          <a:lstStyle/>
          <a:p>
            <a:pPr algn="just"/>
            <a:r>
              <a:rPr lang="en-US" sz="1600" dirty="0"/>
              <a:t>6. Ram receives a feedback call from the call </a:t>
            </a:r>
            <a:r>
              <a:rPr lang="en-US" sz="1600" dirty="0" err="1" smtClean="0"/>
              <a:t>centre</a:t>
            </a:r>
            <a:endParaRPr lang="en-IN" sz="1600" dirty="0"/>
          </a:p>
        </p:txBody>
      </p:sp>
      <p:grpSp>
        <p:nvGrpSpPr>
          <p:cNvPr id="9" name="Group 8"/>
          <p:cNvGrpSpPr/>
          <p:nvPr/>
        </p:nvGrpSpPr>
        <p:grpSpPr>
          <a:xfrm>
            <a:off x="2568573" y="505087"/>
            <a:ext cx="1453102" cy="1478055"/>
            <a:chOff x="2758125" y="2923327"/>
            <a:chExt cx="6734217" cy="3585752"/>
          </a:xfrm>
        </p:grpSpPr>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758125" y="2923327"/>
              <a:ext cx="6734217" cy="3585752"/>
            </a:xfrm>
            <a:prstGeom prst="rect">
              <a:avLst/>
            </a:prstGeom>
          </p:spPr>
        </p:pic>
        <p:pic>
          <p:nvPicPr>
            <p:cNvPr id="3" name="Picture 2"/>
            <p:cNvPicPr>
              <a:picLocks noChangeAspect="1"/>
            </p:cNvPicPr>
            <p:nvPr/>
          </p:nvPicPr>
          <p:blipFill rotWithShape="1">
            <a:blip r:embed="rId12" cstate="print">
              <a:extLst>
                <a:ext uri="{28A0092B-C50C-407E-A947-70E740481C1C}">
                  <a14:useLocalDpi xmlns:a14="http://schemas.microsoft.com/office/drawing/2010/main" val="0"/>
                </a:ext>
              </a:extLst>
            </a:blip>
            <a:srcRect l="77957" t="17874" r="15413" b="73232"/>
            <a:stretch/>
          </p:blipFill>
          <p:spPr>
            <a:xfrm>
              <a:off x="8026400" y="3569785"/>
              <a:ext cx="406400" cy="290286"/>
            </a:xfrm>
            <a:prstGeom prst="rect">
              <a:avLst/>
            </a:prstGeom>
          </p:spPr>
        </p:pic>
        <p:pic>
          <p:nvPicPr>
            <p:cNvPr id="36" name="Picture 35"/>
            <p:cNvPicPr>
              <a:picLocks noChangeAspect="1"/>
            </p:cNvPicPr>
            <p:nvPr/>
          </p:nvPicPr>
          <p:blipFill rotWithShape="1">
            <a:blip r:embed="rId12" cstate="print">
              <a:extLst>
                <a:ext uri="{28A0092B-C50C-407E-A947-70E740481C1C}">
                  <a14:useLocalDpi xmlns:a14="http://schemas.microsoft.com/office/drawing/2010/main" val="0"/>
                </a:ext>
              </a:extLst>
            </a:blip>
            <a:srcRect l="77957" t="17874" r="15413" b="73232"/>
            <a:stretch/>
          </p:blipFill>
          <p:spPr>
            <a:xfrm>
              <a:off x="3375216" y="5814330"/>
              <a:ext cx="406400" cy="290286"/>
            </a:xfrm>
            <a:prstGeom prst="rect">
              <a:avLst/>
            </a:prstGeom>
          </p:spPr>
        </p:pic>
      </p:grpSp>
      <p:pic>
        <p:nvPicPr>
          <p:cNvPr id="39" name="Picture 38"/>
          <p:cNvPicPr>
            <a:picLocks noChangeAspect="1"/>
          </p:cNvPicPr>
          <p:nvPr/>
        </p:nvPicPr>
        <p:blipFill rotWithShape="1">
          <a:blip r:embed="rId10" cstate="print">
            <a:extLst>
              <a:ext uri="{28A0092B-C50C-407E-A947-70E740481C1C}">
                <a14:useLocalDpi xmlns:a14="http://schemas.microsoft.com/office/drawing/2010/main" val="0"/>
              </a:ext>
            </a:extLst>
          </a:blip>
          <a:srcRect l="26815" t="9861" r="49080" b="16493"/>
          <a:stretch/>
        </p:blipFill>
        <p:spPr>
          <a:xfrm>
            <a:off x="767390" y="975051"/>
            <a:ext cx="297851" cy="1290766"/>
          </a:xfrm>
          <a:prstGeom prst="rect">
            <a:avLst/>
          </a:prstGeom>
        </p:spPr>
      </p:pic>
      <p:grpSp>
        <p:nvGrpSpPr>
          <p:cNvPr id="10" name="Group 39"/>
          <p:cNvGrpSpPr/>
          <p:nvPr/>
        </p:nvGrpSpPr>
        <p:grpSpPr>
          <a:xfrm>
            <a:off x="1039980" y="1229729"/>
            <a:ext cx="279356" cy="906734"/>
            <a:chOff x="1917934" y="3237064"/>
            <a:chExt cx="1939285" cy="3397561"/>
          </a:xfrm>
        </p:grpSpPr>
        <p:pic>
          <p:nvPicPr>
            <p:cNvPr id="41" name="Picture 40"/>
            <p:cNvPicPr>
              <a:picLocks noChangeAspect="1"/>
            </p:cNvPicPr>
            <p:nvPr/>
          </p:nvPicPr>
          <p:blipFill rotWithShape="1">
            <a:blip r:embed="rId13" cstate="print">
              <a:extLst>
                <a:ext uri="{28A0092B-C50C-407E-A947-70E740481C1C}">
                  <a14:useLocalDpi xmlns:a14="http://schemas.microsoft.com/office/drawing/2010/main" val="0"/>
                </a:ext>
              </a:extLst>
            </a:blip>
            <a:srcRect l="39048"/>
            <a:stretch/>
          </p:blipFill>
          <p:spPr>
            <a:xfrm>
              <a:off x="1945646" y="3237064"/>
              <a:ext cx="1911573" cy="3397561"/>
            </a:xfrm>
            <a:prstGeom prst="rect">
              <a:avLst/>
            </a:prstGeom>
          </p:spPr>
        </p:pic>
        <p:sp>
          <p:nvSpPr>
            <p:cNvPr id="42" name="Rectangle 41"/>
            <p:cNvSpPr/>
            <p:nvPr/>
          </p:nvSpPr>
          <p:spPr>
            <a:xfrm>
              <a:off x="1917934" y="3363569"/>
              <a:ext cx="401725" cy="6002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pic>
        <p:nvPicPr>
          <p:cNvPr id="48" name="Picture 47"/>
          <p:cNvPicPr>
            <a:picLocks noChangeAspect="1"/>
          </p:cNvPicPr>
          <p:nvPr/>
        </p:nvPicPr>
        <p:blipFill rotWithShape="1">
          <a:blip r:embed="rId10" cstate="print">
            <a:extLst>
              <a:ext uri="{28A0092B-C50C-407E-A947-70E740481C1C}">
                <a14:useLocalDpi xmlns:a14="http://schemas.microsoft.com/office/drawing/2010/main" val="0"/>
              </a:ext>
            </a:extLst>
          </a:blip>
          <a:srcRect l="26815" t="9861" r="49080" b="16493"/>
          <a:stretch/>
        </p:blipFill>
        <p:spPr>
          <a:xfrm>
            <a:off x="4380486" y="703749"/>
            <a:ext cx="297851" cy="1290766"/>
          </a:xfrm>
          <a:prstGeom prst="rect">
            <a:avLst/>
          </a:prstGeom>
        </p:spPr>
      </p:pic>
      <p:pic>
        <p:nvPicPr>
          <p:cNvPr id="12" name="Picture 1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547386" y="486214"/>
            <a:ext cx="902002" cy="1603559"/>
          </a:xfrm>
          <a:prstGeom prst="rect">
            <a:avLst/>
          </a:prstGeom>
        </p:spPr>
      </p:pic>
      <p:pic>
        <p:nvPicPr>
          <p:cNvPr id="55" name="Picture 54"/>
          <p:cNvPicPr>
            <a:picLocks noChangeAspect="1"/>
          </p:cNvPicPr>
          <p:nvPr/>
        </p:nvPicPr>
        <p:blipFill rotWithShape="1">
          <a:blip r:embed="rId10" cstate="print">
            <a:extLst>
              <a:ext uri="{28A0092B-C50C-407E-A947-70E740481C1C}">
                <a14:useLocalDpi xmlns:a14="http://schemas.microsoft.com/office/drawing/2010/main" val="0"/>
              </a:ext>
            </a:extLst>
          </a:blip>
          <a:srcRect l="26815" t="9861" r="49080" b="16493"/>
          <a:stretch/>
        </p:blipFill>
        <p:spPr>
          <a:xfrm>
            <a:off x="7995892" y="658880"/>
            <a:ext cx="297851" cy="1290766"/>
          </a:xfrm>
          <a:prstGeom prst="rect">
            <a:avLst/>
          </a:prstGeom>
        </p:spPr>
      </p:pic>
      <p:cxnSp>
        <p:nvCxnSpPr>
          <p:cNvPr id="14" name="Straight Connector 13"/>
          <p:cNvCxnSpPr/>
          <p:nvPr/>
        </p:nvCxnSpPr>
        <p:spPr>
          <a:xfrm>
            <a:off x="7579298" y="449120"/>
            <a:ext cx="0" cy="1474964"/>
          </a:xfrm>
          <a:prstGeom prst="line">
            <a:avLst/>
          </a:prstGeom>
          <a:ln w="28575">
            <a:prstDash val="lgDash"/>
          </a:ln>
        </p:spPr>
        <p:style>
          <a:lnRef idx="3">
            <a:schemeClr val="dk1"/>
          </a:lnRef>
          <a:fillRef idx="0">
            <a:schemeClr val="dk1"/>
          </a:fillRef>
          <a:effectRef idx="2">
            <a:schemeClr val="dk1"/>
          </a:effectRef>
          <a:fontRef idx="minor">
            <a:schemeClr val="tx1"/>
          </a:fontRef>
        </p:style>
      </p:cxnSp>
      <p:pic>
        <p:nvPicPr>
          <p:cNvPr id="61" name="Picture 60"/>
          <p:cNvPicPr>
            <a:picLocks noChangeAspect="1"/>
          </p:cNvPicPr>
          <p:nvPr/>
        </p:nvPicPr>
        <p:blipFill rotWithShape="1">
          <a:blip r:embed="rId10" cstate="print">
            <a:extLst>
              <a:ext uri="{28A0092B-C50C-407E-A947-70E740481C1C}">
                <a14:useLocalDpi xmlns:a14="http://schemas.microsoft.com/office/drawing/2010/main" val="0"/>
              </a:ext>
            </a:extLst>
          </a:blip>
          <a:srcRect l="26815" t="9861" r="49080" b="16493"/>
          <a:stretch/>
        </p:blipFill>
        <p:spPr>
          <a:xfrm>
            <a:off x="6848160" y="3964044"/>
            <a:ext cx="297851" cy="1290766"/>
          </a:xfrm>
          <a:prstGeom prst="rect">
            <a:avLst/>
          </a:prstGeom>
        </p:spPr>
      </p:pic>
      <p:grpSp>
        <p:nvGrpSpPr>
          <p:cNvPr id="13" name="Group 61"/>
          <p:cNvGrpSpPr/>
          <p:nvPr/>
        </p:nvGrpSpPr>
        <p:grpSpPr>
          <a:xfrm>
            <a:off x="7120750" y="4218722"/>
            <a:ext cx="279356" cy="906734"/>
            <a:chOff x="1917934" y="3237064"/>
            <a:chExt cx="1939285" cy="3397561"/>
          </a:xfrm>
        </p:grpSpPr>
        <p:pic>
          <p:nvPicPr>
            <p:cNvPr id="63" name="Picture 62"/>
            <p:cNvPicPr>
              <a:picLocks noChangeAspect="1"/>
            </p:cNvPicPr>
            <p:nvPr/>
          </p:nvPicPr>
          <p:blipFill rotWithShape="1">
            <a:blip r:embed="rId13" cstate="print">
              <a:extLst>
                <a:ext uri="{28A0092B-C50C-407E-A947-70E740481C1C}">
                  <a14:useLocalDpi xmlns:a14="http://schemas.microsoft.com/office/drawing/2010/main" val="0"/>
                </a:ext>
              </a:extLst>
            </a:blip>
            <a:srcRect l="39048"/>
            <a:stretch/>
          </p:blipFill>
          <p:spPr>
            <a:xfrm>
              <a:off x="1945646" y="3237064"/>
              <a:ext cx="1911573" cy="3397561"/>
            </a:xfrm>
            <a:prstGeom prst="rect">
              <a:avLst/>
            </a:prstGeom>
          </p:spPr>
        </p:pic>
        <p:sp>
          <p:nvSpPr>
            <p:cNvPr id="64" name="Rectangle 63"/>
            <p:cNvSpPr/>
            <p:nvPr/>
          </p:nvSpPr>
          <p:spPr>
            <a:xfrm>
              <a:off x="1917934" y="3363569"/>
              <a:ext cx="401725" cy="6002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47" name="TextBox 46"/>
          <p:cNvSpPr txBox="1"/>
          <p:nvPr/>
        </p:nvSpPr>
        <p:spPr>
          <a:xfrm>
            <a:off x="1230315" y="-35518"/>
            <a:ext cx="5898257" cy="830997"/>
          </a:xfrm>
          <a:prstGeom prst="rect">
            <a:avLst/>
          </a:prstGeom>
          <a:noFill/>
        </p:spPr>
        <p:txBody>
          <a:bodyPr wrap="square" rtlCol="0">
            <a:spAutoFit/>
          </a:bodyPr>
          <a:lstStyle/>
          <a:p>
            <a:r>
              <a:rPr lang="en-US" sz="2400" b="1" dirty="0"/>
              <a:t>Example: Treatment for Ram’s </a:t>
            </a:r>
            <a:r>
              <a:rPr lang="en-US" sz="2400" b="1" dirty="0" smtClean="0"/>
              <a:t>Father (Online with </a:t>
            </a:r>
            <a:r>
              <a:rPr lang="en-US" sz="2400" b="1" dirty="0" err="1" smtClean="0"/>
              <a:t>Aadhaar</a:t>
            </a:r>
            <a:r>
              <a:rPr lang="en-US" sz="2400" b="1" dirty="0" smtClean="0"/>
              <a:t>)</a:t>
            </a:r>
            <a:endParaRPr lang="en-US" sz="2400" b="1" dirty="0"/>
          </a:p>
        </p:txBody>
      </p:sp>
      <p:sp>
        <p:nvSpPr>
          <p:cNvPr id="58" name="Rectangle 57"/>
          <p:cNvSpPr/>
          <p:nvPr/>
        </p:nvSpPr>
        <p:spPr>
          <a:xfrm>
            <a:off x="3066625" y="6418274"/>
            <a:ext cx="2488823" cy="338554"/>
          </a:xfrm>
          <a:prstGeom prst="rect">
            <a:avLst/>
          </a:prstGeom>
        </p:spPr>
        <p:txBody>
          <a:bodyPr wrap="none">
            <a:spAutoFit/>
          </a:bodyPr>
          <a:lstStyle/>
          <a:p>
            <a:r>
              <a:rPr lang="en-US" sz="1600" dirty="0">
                <a:solidFill>
                  <a:srgbClr val="008000"/>
                </a:solidFill>
              </a:rPr>
              <a:t>SMS alert received by Ram. </a:t>
            </a:r>
          </a:p>
        </p:txBody>
      </p:sp>
      <p:sp>
        <p:nvSpPr>
          <p:cNvPr id="4" name="Slide Number Placeholder 3"/>
          <p:cNvSpPr>
            <a:spLocks noGrp="1"/>
          </p:cNvSpPr>
          <p:nvPr>
            <p:ph type="sldNum" sz="quarter" idx="12"/>
          </p:nvPr>
        </p:nvSpPr>
        <p:spPr/>
        <p:txBody>
          <a:bodyPr/>
          <a:lstStyle/>
          <a:p>
            <a:fld id="{3A8EBB25-67F3-4244-83A4-6C0242FBA530}" type="slidenum">
              <a:rPr lang="en-US" smtClean="0"/>
              <a:pPr/>
              <a:t>42</a:t>
            </a:fld>
            <a:endParaRPr lang="en-US"/>
          </a:p>
        </p:txBody>
      </p:sp>
      <p:sp>
        <p:nvSpPr>
          <p:cNvPr id="16" name="Left Arrow 15">
            <a:hlinkClick r:id="rId15" action="ppaction://hlinksldjump"/>
          </p:cNvPr>
          <p:cNvSpPr/>
          <p:nvPr/>
        </p:nvSpPr>
        <p:spPr>
          <a:xfrm>
            <a:off x="7309784" y="6296597"/>
            <a:ext cx="733806"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42064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1" fill="hold" nodeType="clickEffect">
                                  <p:stCondLst>
                                    <p:cond delay="0"/>
                                  </p:stCondLst>
                                  <p:childTnLst>
                                    <p:set>
                                      <p:cBhvr>
                                        <p:cTn id="32" dur="1" fill="hold">
                                          <p:stCondLst>
                                            <p:cond delay="0"/>
                                          </p:stCondLst>
                                        </p:cTn>
                                        <p:tgtEl>
                                          <p:spTgt spid="43"/>
                                        </p:tgtEl>
                                        <p:attrNameLst>
                                          <p:attrName>style.visibility</p:attrName>
                                        </p:attrNameLst>
                                      </p:cBhvr>
                                      <p:to>
                                        <p:strVal val="visible"/>
                                      </p:to>
                                    </p:set>
                                    <p:anim calcmode="lin" valueType="num">
                                      <p:cBhvr additive="base">
                                        <p:cTn id="33" dur="500" fill="hold"/>
                                        <p:tgtEl>
                                          <p:spTgt spid="43"/>
                                        </p:tgtEl>
                                        <p:attrNameLst>
                                          <p:attrName>ppt_x</p:attrName>
                                        </p:attrNameLst>
                                      </p:cBhvr>
                                      <p:tavLst>
                                        <p:tav tm="0">
                                          <p:val>
                                            <p:strVal val="#ppt_x"/>
                                          </p:val>
                                        </p:tav>
                                        <p:tav tm="100000">
                                          <p:val>
                                            <p:strVal val="#ppt_x"/>
                                          </p:val>
                                        </p:tav>
                                      </p:tavLst>
                                    </p:anim>
                                    <p:anim calcmode="lin" valueType="num">
                                      <p:cBhvr additive="base">
                                        <p:cTn id="34" dur="5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1" fill="hold" nodeType="clickEffect">
                                  <p:stCondLst>
                                    <p:cond delay="0"/>
                                  </p:stCondLst>
                                  <p:childTnLst>
                                    <p:set>
                                      <p:cBhvr>
                                        <p:cTn id="50" dur="1" fill="hold">
                                          <p:stCondLst>
                                            <p:cond delay="0"/>
                                          </p:stCondLst>
                                        </p:cTn>
                                        <p:tgtEl>
                                          <p:spTgt spid="44"/>
                                        </p:tgtEl>
                                        <p:attrNameLst>
                                          <p:attrName>style.visibility</p:attrName>
                                        </p:attrNameLst>
                                      </p:cBhvr>
                                      <p:to>
                                        <p:strVal val="visible"/>
                                      </p:to>
                                    </p:set>
                                    <p:anim calcmode="lin" valueType="num">
                                      <p:cBhvr additive="base">
                                        <p:cTn id="51" dur="500" fill="hold"/>
                                        <p:tgtEl>
                                          <p:spTgt spid="44"/>
                                        </p:tgtEl>
                                        <p:attrNameLst>
                                          <p:attrName>ppt_x</p:attrName>
                                        </p:attrNameLst>
                                      </p:cBhvr>
                                      <p:tavLst>
                                        <p:tav tm="0">
                                          <p:val>
                                            <p:strVal val="#ppt_x"/>
                                          </p:val>
                                        </p:tav>
                                        <p:tav tm="100000">
                                          <p:val>
                                            <p:strVal val="#ppt_x"/>
                                          </p:val>
                                        </p:tav>
                                      </p:tavLst>
                                    </p:anim>
                                    <p:anim calcmode="lin" valueType="num">
                                      <p:cBhvr additive="base">
                                        <p:cTn id="52"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1"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anim calcmode="lin" valueType="num">
                                      <p:cBhvr additive="base">
                                        <p:cTn id="71" dur="500" fill="hold"/>
                                        <p:tgtEl>
                                          <p:spTgt spid="46"/>
                                        </p:tgtEl>
                                        <p:attrNameLst>
                                          <p:attrName>ppt_x</p:attrName>
                                        </p:attrNameLst>
                                      </p:cBhvr>
                                      <p:tavLst>
                                        <p:tav tm="0">
                                          <p:val>
                                            <p:strVal val="#ppt_x"/>
                                          </p:val>
                                        </p:tav>
                                        <p:tav tm="100000">
                                          <p:val>
                                            <p:strVal val="#ppt_x"/>
                                          </p:val>
                                        </p:tav>
                                      </p:tavLst>
                                    </p:anim>
                                    <p:anim calcmode="lin" valueType="num">
                                      <p:cBhvr additive="base">
                                        <p:cTn id="72" dur="500" fill="hold"/>
                                        <p:tgtEl>
                                          <p:spTgt spid="46"/>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2" presetClass="entr" presetSubtype="1" fill="hold" nodeType="click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additive="base">
                                        <p:cTn id="85" dur="500" fill="hold"/>
                                        <p:tgtEl>
                                          <p:spTgt spid="50"/>
                                        </p:tgtEl>
                                        <p:attrNameLst>
                                          <p:attrName>ppt_x</p:attrName>
                                        </p:attrNameLst>
                                      </p:cBhvr>
                                      <p:tavLst>
                                        <p:tav tm="0">
                                          <p:val>
                                            <p:strVal val="#ppt_x"/>
                                          </p:val>
                                        </p:tav>
                                        <p:tav tm="100000">
                                          <p:val>
                                            <p:strVal val="#ppt_x"/>
                                          </p:val>
                                        </p:tav>
                                      </p:tavLst>
                                    </p:anim>
                                    <p:anim calcmode="lin" valueType="num">
                                      <p:cBhvr additive="base">
                                        <p:cTn id="86" dur="500" fill="hold"/>
                                        <p:tgtEl>
                                          <p:spTgt spid="50"/>
                                        </p:tgtEl>
                                        <p:attrNameLst>
                                          <p:attrName>ppt_y</p:attrName>
                                        </p:attrNameLst>
                                      </p:cBhvr>
                                      <p:tavLst>
                                        <p:tav tm="0">
                                          <p:val>
                                            <p:strVal val="0-#ppt_h/2"/>
                                          </p:val>
                                        </p:tav>
                                        <p:tav tm="100000">
                                          <p:val>
                                            <p:strVal val="#ppt_y"/>
                                          </p:val>
                                        </p:tav>
                                      </p:tavLst>
                                    </p:anim>
                                  </p:childTnLst>
                                </p:cTn>
                              </p:par>
                              <p:par>
                                <p:cTn id="87" presetID="1" presetClass="entr" presetSubtype="0" fill="hold" grpId="0" nodeType="withEffect">
                                  <p:stCondLst>
                                    <p:cond delay="0"/>
                                  </p:stCondLst>
                                  <p:childTnLst>
                                    <p:set>
                                      <p:cBhvr>
                                        <p:cTn id="88" dur="1" fill="hold">
                                          <p:stCondLst>
                                            <p:cond delay="0"/>
                                          </p:stCondLst>
                                        </p:cTn>
                                        <p:tgtEl>
                                          <p:spTgt spid="5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8" grpId="0"/>
      <p:bldP spid="22" grpId="0"/>
      <p:bldP spid="49" grpId="0"/>
      <p:bldP spid="56" grpId="0"/>
      <p:bldP spid="5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PRE-AUTHORISATION PROCESS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43</a:t>
            </a:fld>
            <a:endParaRPr lang="en-IN"/>
          </a:p>
        </p:txBody>
      </p:sp>
      <p:graphicFrame>
        <p:nvGraphicFramePr>
          <p:cNvPr id="6" name="Diagram 5"/>
          <p:cNvGraphicFramePr/>
          <p:nvPr/>
        </p:nvGraphicFramePr>
        <p:xfrm>
          <a:off x="381000" y="1397000"/>
          <a:ext cx="83058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Image result for ministry of health and family welfare"/>
          <p:cNvPicPr>
            <a:picLocks noChangeAspect="1" noChangeArrowheads="1"/>
          </p:cNvPicPr>
          <p:nvPr/>
        </p:nvPicPr>
        <p:blipFill>
          <a:blip r:embed="rId7" cstate="print"/>
          <a:srcRect/>
          <a:stretch>
            <a:fillRect/>
          </a:stretch>
        </p:blipFill>
        <p:spPr bwMode="auto">
          <a:xfrm>
            <a:off x="8218766" y="0"/>
            <a:ext cx="925234" cy="1143000"/>
          </a:xfrm>
          <a:prstGeom prst="rect">
            <a:avLst/>
          </a:prstGeom>
          <a:noFill/>
        </p:spPr>
      </p:pic>
      <p:sp>
        <p:nvSpPr>
          <p:cNvPr id="8" name="Left Arrow 7">
            <a:hlinkClick r:id="rId8" action="ppaction://hlinksldjump"/>
          </p:cNvPr>
          <p:cNvSpPr/>
          <p:nvPr/>
        </p:nvSpPr>
        <p:spPr>
          <a:xfrm>
            <a:off x="7772400" y="6324600"/>
            <a:ext cx="7620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AVERAGE PREMIUM IN RSBY</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44</a:t>
            </a:fld>
            <a:endParaRPr lang="en-IN"/>
          </a:p>
        </p:txBody>
      </p:sp>
      <p:graphicFrame>
        <p:nvGraphicFramePr>
          <p:cNvPr id="5" name="Chart 4"/>
          <p:cNvGraphicFramePr/>
          <p:nvPr>
            <p:extLst>
              <p:ext uri="{D42A27DB-BD31-4B8C-83A1-F6EECF244321}">
                <p14:modId xmlns:p14="http://schemas.microsoft.com/office/powerpoint/2010/main" val="4050063976"/>
              </p:ext>
            </p:extLst>
          </p:nvPr>
        </p:nvGraphicFramePr>
        <p:xfrm>
          <a:off x="609600" y="1295400"/>
          <a:ext cx="7315200" cy="48768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Image result for ministry of health and family welfare"/>
          <p:cNvPicPr>
            <a:picLocks noChangeAspect="1" noChangeArrowheads="1"/>
          </p:cNvPicPr>
          <p:nvPr/>
        </p:nvPicPr>
        <p:blipFill>
          <a:blip r:embed="rId3"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Rashtriya</a:t>
            </a:r>
            <a:r>
              <a:rPr lang="en-US" b="1" dirty="0" smtClean="0"/>
              <a:t> </a:t>
            </a:r>
            <a:r>
              <a:rPr lang="en-US" b="1" dirty="0" err="1" smtClean="0"/>
              <a:t>Swastha</a:t>
            </a:r>
            <a:r>
              <a:rPr lang="en-US" b="1" dirty="0" smtClean="0"/>
              <a:t> </a:t>
            </a:r>
            <a:r>
              <a:rPr lang="en-US" b="1" dirty="0" err="1" smtClean="0"/>
              <a:t>Bima</a:t>
            </a:r>
            <a:r>
              <a:rPr lang="en-US" b="1" dirty="0" smtClean="0"/>
              <a:t> </a:t>
            </a:r>
            <a:r>
              <a:rPr lang="en-US" b="1" dirty="0" err="1" smtClean="0"/>
              <a:t>Yojana</a:t>
            </a:r>
            <a:r>
              <a:rPr lang="en-US" b="1" dirty="0" smtClean="0"/>
              <a:t> (RSBY)</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5</a:t>
            </a:fld>
            <a:endParaRPr lang="en-IN"/>
          </a:p>
        </p:txBody>
      </p:sp>
      <p:graphicFrame>
        <p:nvGraphicFramePr>
          <p:cNvPr id="6" name="Content Placeholder 5"/>
          <p:cNvGraphicFramePr>
            <a:graphicFrameLocks noGrp="1"/>
          </p:cNvGraphicFramePr>
          <p:nvPr>
            <p:ph sz="quarter" idx="1"/>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Image result for ministry of health and family welfare"/>
          <p:cNvPicPr>
            <a:picLocks noChangeAspect="1" noChangeArrowheads="1"/>
          </p:cNvPicPr>
          <p:nvPr/>
        </p:nvPicPr>
        <p:blipFill>
          <a:blip r:embed="rId7" cstate="print"/>
          <a:srcRect/>
          <a:stretch>
            <a:fillRect/>
          </a:stretch>
        </p:blipFill>
        <p:spPr bwMode="auto">
          <a:xfrm>
            <a:off x="8218766" y="0"/>
            <a:ext cx="925234" cy="1143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RSBY : Status (2015-16)</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6</a:t>
            </a:fld>
            <a:endParaRPr lang="en-IN"/>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049836265"/>
              </p:ext>
            </p:extLst>
          </p:nvPr>
        </p:nvGraphicFramePr>
        <p:xfrm>
          <a:off x="457201" y="1219201"/>
          <a:ext cx="8229600" cy="4815678"/>
        </p:xfrm>
        <a:graphic>
          <a:graphicData uri="http://schemas.openxmlformats.org/drawingml/2006/table">
            <a:tbl>
              <a:tblPr>
                <a:tableStyleId>{69CF1AB2-1976-4502-BF36-3FF5EA218861}</a:tableStyleId>
              </a:tblPr>
              <a:tblGrid>
                <a:gridCol w="5791199"/>
                <a:gridCol w="2438401"/>
              </a:tblGrid>
              <a:tr h="291949">
                <a:tc gridSpan="2">
                  <a:txBody>
                    <a:bodyPr/>
                    <a:lstStyle/>
                    <a:p>
                      <a:pPr algn="ctr" fontAlgn="b"/>
                      <a:r>
                        <a:rPr lang="en-IN" sz="2000" b="1" u="none" strike="noStrike" dirty="0">
                          <a:effectLst/>
                        </a:rPr>
                        <a:t>RSBY Scheme Status for the Financial year 2015-16</a:t>
                      </a:r>
                      <a:endParaRPr lang="en-IN" sz="2000" b="1" i="0" u="none" strike="noStrike" dirty="0">
                        <a:solidFill>
                          <a:srgbClr val="000000"/>
                        </a:solidFill>
                        <a:effectLst/>
                        <a:latin typeface="Calibri" panose="020F0502020204030204" pitchFamily="34" charset="0"/>
                      </a:endParaRPr>
                    </a:p>
                  </a:txBody>
                  <a:tcPr marL="2223" marR="2223" marT="2223" marB="0" anchor="b"/>
                </a:tc>
                <a:tc hMerge="1">
                  <a:txBody>
                    <a:bodyPr/>
                    <a:lstStyle/>
                    <a:p>
                      <a:endParaRPr lang="en-IN"/>
                    </a:p>
                  </a:txBody>
                  <a:tcPr/>
                </a:tc>
              </a:tr>
              <a:tr h="273631">
                <a:tc>
                  <a:txBody>
                    <a:bodyPr/>
                    <a:lstStyle/>
                    <a:p>
                      <a:pPr algn="ctr" fontAlgn="b"/>
                      <a:r>
                        <a:rPr lang="en-IN" sz="1600" u="none" strike="noStrike" dirty="0">
                          <a:effectLst/>
                        </a:rPr>
                        <a:t>Number of States Covered</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US" sz="1600" b="0" i="0" u="none" strike="noStrike" dirty="0" smtClean="0">
                          <a:solidFill>
                            <a:schemeClr val="dk1"/>
                          </a:solidFill>
                          <a:effectLst/>
                          <a:latin typeface="+mn-lt"/>
                        </a:rPr>
                        <a:t>21*</a:t>
                      </a:r>
                      <a:endParaRPr lang="en-IN" sz="1600" b="1" i="0" u="none" strike="noStrike" dirty="0">
                        <a:solidFill>
                          <a:srgbClr val="000000"/>
                        </a:solidFill>
                        <a:effectLst/>
                        <a:latin typeface="Calibri" panose="020F0502020204030204" pitchFamily="34" charset="0"/>
                      </a:endParaRPr>
                    </a:p>
                  </a:txBody>
                  <a:tcPr marL="2223" marR="2223" marT="2223" marB="0" anchor="b"/>
                </a:tc>
              </a:tr>
              <a:tr h="545280">
                <a:tc>
                  <a:txBody>
                    <a:bodyPr/>
                    <a:lstStyle/>
                    <a:p>
                      <a:pPr algn="ctr" fontAlgn="b"/>
                      <a:r>
                        <a:rPr lang="en-IN" sz="1600" u="none" strike="noStrike" dirty="0">
                          <a:effectLst/>
                        </a:rPr>
                        <a:t>Number of Districts Covered</a:t>
                      </a:r>
                      <a:endParaRPr lang="en-IN" sz="1600" b="1" i="0" u="none" strike="noStrike" dirty="0">
                        <a:solidFill>
                          <a:srgbClr val="000000"/>
                        </a:solidFill>
                        <a:effectLst/>
                        <a:latin typeface="Calibri" panose="020F0502020204030204" pitchFamily="34" charset="0"/>
                      </a:endParaRPr>
                    </a:p>
                  </a:txBody>
                  <a:tcPr marL="2223" marR="2223" marT="2223" marB="0" anchor="ctr"/>
                </a:tc>
                <a:tc>
                  <a:txBody>
                    <a:bodyPr/>
                    <a:lstStyle/>
                    <a:p>
                      <a:pPr algn="ctr" fontAlgn="b"/>
                      <a:r>
                        <a:rPr lang="en-IN" sz="1600" u="none" strike="noStrike" dirty="0" smtClean="0">
                          <a:effectLst/>
                        </a:rPr>
                        <a:t>397 out of 460 districts</a:t>
                      </a:r>
                    </a:p>
                    <a:p>
                      <a:pPr algn="ctr" fontAlgn="b"/>
                      <a:r>
                        <a:rPr lang="en-IN" sz="1600" u="none" strike="noStrike" dirty="0" smtClean="0">
                          <a:effectLst/>
                        </a:rPr>
                        <a:t>(19 States )</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Total </a:t>
                      </a:r>
                      <a:r>
                        <a:rPr lang="en-IN" sz="1600" u="none" strike="noStrike" dirty="0" smtClean="0">
                          <a:effectLst/>
                        </a:rPr>
                        <a:t>Targeted </a:t>
                      </a:r>
                      <a:r>
                        <a:rPr lang="en-IN" sz="1600" u="none" strike="noStrike" dirty="0">
                          <a:effectLst/>
                        </a:rPr>
                        <a:t>Families</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a:effectLst/>
                        </a:rPr>
                        <a:t>7.3 Crores</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Total Enrolled Families</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smtClean="0">
                          <a:effectLst/>
                        </a:rPr>
                        <a:t>4.13 </a:t>
                      </a:r>
                      <a:r>
                        <a:rPr lang="en-IN" sz="1600" u="none" strike="noStrike" dirty="0">
                          <a:effectLst/>
                        </a:rPr>
                        <a:t>Crores</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b="1" u="none" strike="noStrike" dirty="0" smtClean="0">
                          <a:effectLst/>
                        </a:rPr>
                        <a:t>Enrolment </a:t>
                      </a:r>
                      <a:r>
                        <a:rPr lang="en-IN" sz="1600" b="1" u="none" strike="noStrike" dirty="0">
                          <a:effectLst/>
                        </a:rPr>
                        <a:t>Conversion Ratio</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b="1" u="none" strike="noStrike" dirty="0" smtClean="0">
                          <a:effectLst/>
                        </a:rPr>
                        <a:t>57%</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b="1" u="none" strike="noStrike" dirty="0">
                          <a:effectLst/>
                        </a:rPr>
                        <a:t>Hospitalisation Ratio per family</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b="1" u="none" strike="noStrike" dirty="0" smtClean="0">
                          <a:effectLst/>
                        </a:rPr>
                        <a:t>4.95%</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b="1" u="none" strike="noStrike" dirty="0">
                          <a:effectLst/>
                        </a:rPr>
                        <a:t>Claim Ratio against premium</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b="1" u="none" strike="noStrike" dirty="0" smtClean="0">
                          <a:effectLst/>
                        </a:rPr>
                        <a:t>98.93%</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Total Grant in Aid paid by GoI</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a:effectLst/>
                        </a:rPr>
                        <a:t>Rs. 675 Crores</a:t>
                      </a:r>
                      <a:endParaRPr lang="en-IN" sz="1600" b="1" i="0" u="none" strike="noStrike" dirty="0">
                        <a:solidFill>
                          <a:srgbClr val="000000"/>
                        </a:solidFill>
                        <a:effectLst/>
                        <a:latin typeface="Calibri" panose="020F0502020204030204" pitchFamily="34" charset="0"/>
                      </a:endParaRPr>
                    </a:p>
                  </a:txBody>
                  <a:tcPr marL="2223" marR="2223" marT="2223" marB="0" anchor="b"/>
                </a:tc>
              </a:tr>
              <a:tr h="406172">
                <a:tc>
                  <a:txBody>
                    <a:bodyPr/>
                    <a:lstStyle/>
                    <a:p>
                      <a:pPr algn="ctr" fontAlgn="b"/>
                      <a:r>
                        <a:rPr lang="en-IN" sz="1600" u="none" strike="noStrike" dirty="0">
                          <a:effectLst/>
                        </a:rPr>
                        <a:t>Total number of Hospitals Empanelled across 19 States</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smtClean="0">
                          <a:effectLst/>
                        </a:rPr>
                        <a:t>10,725</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Private Hospitals Empanelled</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smtClean="0">
                          <a:effectLst/>
                        </a:rPr>
                        <a:t>6,297 </a:t>
                      </a:r>
                      <a:r>
                        <a:rPr lang="en-IN" sz="1600" u="none" strike="noStrike" dirty="0">
                          <a:effectLst/>
                        </a:rPr>
                        <a:t>(59%)</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Public Hospitals Empanelled</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smtClean="0">
                          <a:effectLst/>
                        </a:rPr>
                        <a:t>4,428 </a:t>
                      </a:r>
                      <a:r>
                        <a:rPr lang="en-IN" sz="1600" u="none" strike="noStrike" dirty="0">
                          <a:effectLst/>
                        </a:rPr>
                        <a:t>(41%)</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b="1" u="none" strike="noStrike">
                          <a:effectLst/>
                        </a:rPr>
                        <a:t>National Average Premium </a:t>
                      </a:r>
                      <a:endParaRPr lang="en-IN" sz="1600" b="1" i="0" u="none" strike="noStrike">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b="1" u="none" strike="noStrike" dirty="0" smtClean="0">
                          <a:effectLst/>
                        </a:rPr>
                        <a:t>Rs. </a:t>
                      </a:r>
                      <a:r>
                        <a:rPr lang="en-IN" sz="1600" b="1" u="none" strike="noStrike" dirty="0">
                          <a:effectLst/>
                        </a:rPr>
                        <a:t>331 per family</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Highest Average State Premium (Mizoram)</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a:effectLst/>
                        </a:rPr>
                        <a:t>Rs. 745 per family</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u="none" strike="noStrike" dirty="0">
                          <a:effectLst/>
                        </a:rPr>
                        <a:t>Lowest Average State Premium (Karnataka)</a:t>
                      </a:r>
                      <a:endParaRPr lang="en-IN" sz="1600" b="1" i="0" u="none" strike="noStrike" dirty="0">
                        <a:solidFill>
                          <a:srgbClr val="000000"/>
                        </a:solidFill>
                        <a:effectLst/>
                        <a:latin typeface="Calibri" panose="020F0502020204030204" pitchFamily="34" charset="0"/>
                      </a:endParaRPr>
                    </a:p>
                  </a:txBody>
                  <a:tcPr marL="2223" marR="2223" marT="2223" marB="0" anchor="b"/>
                </a:tc>
                <a:tc>
                  <a:txBody>
                    <a:bodyPr/>
                    <a:lstStyle/>
                    <a:p>
                      <a:pPr algn="ctr" fontAlgn="b"/>
                      <a:r>
                        <a:rPr lang="en-IN" sz="1600" u="none" strike="noStrike" dirty="0" smtClean="0">
                          <a:effectLst/>
                        </a:rPr>
                        <a:t>Rs.</a:t>
                      </a:r>
                      <a:r>
                        <a:rPr lang="en-IN" sz="1600" u="none" strike="noStrike" baseline="0" dirty="0" smtClean="0">
                          <a:effectLst/>
                        </a:rPr>
                        <a:t> </a:t>
                      </a:r>
                      <a:r>
                        <a:rPr lang="en-IN" sz="1600" u="none" strike="noStrike" dirty="0" smtClean="0">
                          <a:effectLst/>
                        </a:rPr>
                        <a:t>191 per family</a:t>
                      </a:r>
                      <a:endParaRPr lang="en-IN" sz="1600" b="1" i="0" u="none" strike="noStrike" dirty="0">
                        <a:solidFill>
                          <a:srgbClr val="000000"/>
                        </a:solidFill>
                        <a:effectLst/>
                        <a:latin typeface="Calibri" panose="020F0502020204030204" pitchFamily="34" charset="0"/>
                      </a:endParaRPr>
                    </a:p>
                  </a:txBody>
                  <a:tcPr marL="2223" marR="2223" marT="2223" marB="0" anchor="b"/>
                </a:tc>
              </a:tr>
              <a:tr h="273631">
                <a:tc>
                  <a:txBody>
                    <a:bodyPr/>
                    <a:lstStyle/>
                    <a:p>
                      <a:pPr algn="ctr" fontAlgn="b"/>
                      <a:r>
                        <a:rPr lang="en-IN" sz="1600" b="1" u="none" strike="noStrike">
                          <a:effectLst/>
                        </a:rPr>
                        <a:t>Average claim per hospitalisation visit</a:t>
                      </a:r>
                      <a:endParaRPr lang="en-IN" sz="1600" b="1" i="0" u="none" strike="noStrike">
                        <a:solidFill>
                          <a:srgbClr val="000000"/>
                        </a:solidFill>
                        <a:effectLst/>
                        <a:latin typeface="Calibri" panose="020F0502020204030204" pitchFamily="34" charset="0"/>
                      </a:endParaRPr>
                    </a:p>
                  </a:txBody>
                  <a:tcPr marL="2223" marR="2223" marT="2223" marB="0" anchor="b"/>
                </a:tc>
                <a:tc>
                  <a:txBody>
                    <a:bodyPr/>
                    <a:lstStyle/>
                    <a:p>
                      <a:pPr algn="ctr" fontAlgn="b"/>
                      <a:r>
                        <a:rPr lang="en-US" sz="1600" b="1" i="0" u="none" strike="noStrike" dirty="0" smtClean="0">
                          <a:solidFill>
                            <a:schemeClr val="dk1"/>
                          </a:solidFill>
                          <a:effectLst/>
                          <a:latin typeface="+mn-lt"/>
                        </a:rPr>
                        <a:t>Rs. 5,066</a:t>
                      </a:r>
                      <a:endParaRPr lang="en-IN" sz="1600" b="1" i="0" u="none" strike="noStrike" dirty="0">
                        <a:solidFill>
                          <a:srgbClr val="000000"/>
                        </a:solidFill>
                        <a:effectLst/>
                        <a:latin typeface="Calibri" panose="020F0502020204030204" pitchFamily="34" charset="0"/>
                      </a:endParaRPr>
                    </a:p>
                  </a:txBody>
                  <a:tcPr marL="2223" marR="2223" marT="2223" marB="0" anchor="b"/>
                </a:tc>
              </a:tr>
            </a:tbl>
          </a:graphicData>
        </a:graphic>
      </p:graphicFrame>
      <p:pic>
        <p:nvPicPr>
          <p:cNvPr id="7"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sp>
        <p:nvSpPr>
          <p:cNvPr id="8" name="TextBox 7"/>
          <p:cNvSpPr txBox="1"/>
          <p:nvPr/>
        </p:nvSpPr>
        <p:spPr>
          <a:xfrm>
            <a:off x="685800" y="6019800"/>
            <a:ext cx="5181227" cy="369332"/>
          </a:xfrm>
          <a:prstGeom prst="rect">
            <a:avLst/>
          </a:prstGeom>
          <a:noFill/>
        </p:spPr>
        <p:txBody>
          <a:bodyPr wrap="none" rtlCol="0">
            <a:spAutoFit/>
          </a:bodyPr>
          <a:lstStyle/>
          <a:p>
            <a:r>
              <a:rPr lang="en-US" dirty="0" smtClean="0"/>
              <a:t>* </a:t>
            </a:r>
            <a:r>
              <a:rPr lang="en-US" sz="1400" b="1" i="1" dirty="0" smtClean="0"/>
              <a:t>Nagaland and J&amp;K have initiated the tender process for RSBY</a:t>
            </a:r>
            <a:endParaRPr lang="en-IN" b="1"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RSBY : Evolution over the Years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7</a:t>
            </a:fld>
            <a:endParaRPr lang="en-IN"/>
          </a:p>
        </p:txBody>
      </p:sp>
      <p:sp>
        <p:nvSpPr>
          <p:cNvPr id="9" name="Rectangle 8"/>
          <p:cNvSpPr/>
          <p:nvPr/>
        </p:nvSpPr>
        <p:spPr>
          <a:xfrm>
            <a:off x="5181600" y="1295400"/>
            <a:ext cx="3810000" cy="1905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en-IN" dirty="0" smtClean="0"/>
          </a:p>
          <a:p>
            <a:pPr>
              <a:buFont typeface="Wingdings" pitchFamily="2" charset="2"/>
              <a:buChar char="v"/>
            </a:pPr>
            <a:r>
              <a:rPr lang="en-US" dirty="0" smtClean="0"/>
              <a:t>   </a:t>
            </a:r>
            <a:r>
              <a:rPr lang="en-US" sz="1600" dirty="0" smtClean="0"/>
              <a:t>RSBY coverage grew consistently since its launch in 2008 </a:t>
            </a:r>
          </a:p>
          <a:p>
            <a:pPr>
              <a:buFont typeface="Wingdings" pitchFamily="2" charset="2"/>
              <a:buChar char="v"/>
            </a:pPr>
            <a:r>
              <a:rPr lang="en-US" sz="1600" dirty="0"/>
              <a:t> </a:t>
            </a:r>
            <a:r>
              <a:rPr lang="en-US" sz="1600" dirty="0" smtClean="0"/>
              <a:t>  Maximum coverage in year 2012-13 : 434 districts and 27 states </a:t>
            </a:r>
          </a:p>
          <a:p>
            <a:pPr>
              <a:buFont typeface="Wingdings" pitchFamily="2" charset="2"/>
              <a:buChar char="v"/>
            </a:pPr>
            <a:r>
              <a:rPr lang="en-US" sz="1600" dirty="0"/>
              <a:t> </a:t>
            </a:r>
            <a:r>
              <a:rPr lang="en-US" sz="1600" dirty="0" smtClean="0"/>
              <a:t>  Currently on a slight decline trend with 397 districts </a:t>
            </a:r>
          </a:p>
          <a:p>
            <a:pPr>
              <a:buFont typeface="Wingdings" pitchFamily="2" charset="2"/>
              <a:buChar char="Ø"/>
            </a:pPr>
            <a:endParaRPr lang="en-IN" dirty="0"/>
          </a:p>
        </p:txBody>
      </p:sp>
      <p:graphicFrame>
        <p:nvGraphicFramePr>
          <p:cNvPr id="12" name="Chart 11"/>
          <p:cNvGraphicFramePr/>
          <p:nvPr>
            <p:extLst>
              <p:ext uri="{D42A27DB-BD31-4B8C-83A1-F6EECF244321}">
                <p14:modId xmlns:p14="http://schemas.microsoft.com/office/powerpoint/2010/main" val="4002821"/>
              </p:ext>
            </p:extLst>
          </p:nvPr>
        </p:nvGraphicFramePr>
        <p:xfrm>
          <a:off x="5105401" y="3505200"/>
          <a:ext cx="3886200" cy="2667000"/>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12"/>
          <p:cNvSpPr/>
          <p:nvPr/>
        </p:nvSpPr>
        <p:spPr>
          <a:xfrm>
            <a:off x="304800" y="3810000"/>
            <a:ext cx="4724400" cy="2133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Wingdings" pitchFamily="2" charset="2"/>
              <a:buChar char="v"/>
            </a:pPr>
            <a:r>
              <a:rPr lang="en-IN" sz="1600" dirty="0" smtClean="0"/>
              <a:t>  A consistent rise in number of enrolled beneficiaries, in spite of downward trend in RSBY district coverage</a:t>
            </a:r>
          </a:p>
          <a:p>
            <a:pPr>
              <a:buFont typeface="Wingdings" pitchFamily="2" charset="2"/>
              <a:buChar char="v"/>
            </a:pPr>
            <a:r>
              <a:rPr lang="en-IN" sz="1600" dirty="0" smtClean="0"/>
              <a:t> In 2015-16, 4.13 </a:t>
            </a:r>
            <a:r>
              <a:rPr lang="en-IN" sz="1600" dirty="0" err="1" smtClean="0"/>
              <a:t>crore</a:t>
            </a:r>
            <a:r>
              <a:rPr lang="en-IN" sz="1600" dirty="0" smtClean="0"/>
              <a:t> families enrolled under RSBY</a:t>
            </a:r>
          </a:p>
          <a:p>
            <a:pPr>
              <a:buFont typeface="Wingdings" pitchFamily="2" charset="2"/>
              <a:buChar char="v"/>
            </a:pPr>
            <a:r>
              <a:rPr lang="en-IN" sz="1600" dirty="0"/>
              <a:t> </a:t>
            </a:r>
            <a:r>
              <a:rPr lang="en-IN" sz="1600" dirty="0" smtClean="0"/>
              <a:t> Almost 15% rise in number of beneficiaries post transfer of RSBY from Labour Ministry to Health Ministry, brought in mostly by Karnataka and Bihar </a:t>
            </a:r>
            <a:endParaRPr lang="en-IN" sz="1600" dirty="0"/>
          </a:p>
        </p:txBody>
      </p:sp>
      <p:pic>
        <p:nvPicPr>
          <p:cNvPr id="14" name="Picture 6" descr="Image result for ministry of health and family welfare"/>
          <p:cNvPicPr>
            <a:picLocks noChangeAspect="1" noChangeArrowheads="1"/>
          </p:cNvPicPr>
          <p:nvPr/>
        </p:nvPicPr>
        <p:blipFill>
          <a:blip r:embed="rId3" cstate="print"/>
          <a:srcRect/>
          <a:stretch>
            <a:fillRect/>
          </a:stretch>
        </p:blipFill>
        <p:spPr bwMode="auto">
          <a:xfrm>
            <a:off x="8218766" y="0"/>
            <a:ext cx="925234" cy="1143000"/>
          </a:xfrm>
          <a:prstGeom prst="rect">
            <a:avLst/>
          </a:prstGeom>
          <a:noFill/>
        </p:spPr>
      </p:pic>
      <p:graphicFrame>
        <p:nvGraphicFramePr>
          <p:cNvPr id="10" name="Chart 9"/>
          <p:cNvGraphicFramePr/>
          <p:nvPr>
            <p:extLst>
              <p:ext uri="{D42A27DB-BD31-4B8C-83A1-F6EECF244321}">
                <p14:modId xmlns:p14="http://schemas.microsoft.com/office/powerpoint/2010/main" val="2511411045"/>
              </p:ext>
            </p:extLst>
          </p:nvPr>
        </p:nvGraphicFramePr>
        <p:xfrm>
          <a:off x="381000" y="1143000"/>
          <a:ext cx="4800600" cy="25431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RSBY : Evolution over the Years</a:t>
            </a:r>
            <a:endParaRPr lang="en-IN" b="1"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8</a:t>
            </a:fld>
            <a:endParaRPr lang="en-IN"/>
          </a:p>
        </p:txBody>
      </p:sp>
      <p:sp>
        <p:nvSpPr>
          <p:cNvPr id="9" name="Rectangle 8"/>
          <p:cNvSpPr/>
          <p:nvPr/>
        </p:nvSpPr>
        <p:spPr>
          <a:xfrm>
            <a:off x="533400" y="3886200"/>
            <a:ext cx="7696200" cy="2438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IN" dirty="0" smtClean="0"/>
              <a:t> </a:t>
            </a:r>
          </a:p>
          <a:p>
            <a:pPr>
              <a:buFont typeface="Wingdings" pitchFamily="2" charset="2"/>
              <a:buChar char="Ø"/>
            </a:pPr>
            <a:r>
              <a:rPr lang="en-IN" dirty="0" smtClean="0"/>
              <a:t>   No. of </a:t>
            </a:r>
            <a:r>
              <a:rPr lang="en-IN" dirty="0" err="1" smtClean="0"/>
              <a:t>hositalisation</a:t>
            </a:r>
            <a:r>
              <a:rPr lang="en-IN" dirty="0" smtClean="0"/>
              <a:t> decreased from 23.6 </a:t>
            </a:r>
            <a:r>
              <a:rPr lang="en-IN" dirty="0" err="1" smtClean="0"/>
              <a:t>lakh</a:t>
            </a:r>
            <a:r>
              <a:rPr lang="en-IN" dirty="0" smtClean="0"/>
              <a:t> (2013-13) to 18.12 </a:t>
            </a:r>
            <a:r>
              <a:rPr lang="en-IN" dirty="0" err="1" smtClean="0"/>
              <a:t>lakh</a:t>
            </a:r>
            <a:r>
              <a:rPr lang="en-IN" dirty="0" smtClean="0"/>
              <a:t> (2015-16) ;  beneficiary enrolled increased from 3.17 </a:t>
            </a:r>
            <a:r>
              <a:rPr lang="en-IN" dirty="0" err="1" smtClean="0"/>
              <a:t>crore</a:t>
            </a:r>
            <a:r>
              <a:rPr lang="en-IN" dirty="0" smtClean="0"/>
              <a:t> to 4.13 </a:t>
            </a:r>
            <a:r>
              <a:rPr lang="en-IN" dirty="0" err="1" smtClean="0"/>
              <a:t>crore</a:t>
            </a:r>
            <a:r>
              <a:rPr lang="en-IN" dirty="0" smtClean="0"/>
              <a:t> </a:t>
            </a:r>
          </a:p>
          <a:p>
            <a:pPr>
              <a:buFont typeface="Wingdings" pitchFamily="2" charset="2"/>
              <a:buChar char="Ø"/>
            </a:pPr>
            <a:r>
              <a:rPr lang="en-US" dirty="0"/>
              <a:t> </a:t>
            </a:r>
            <a:r>
              <a:rPr lang="en-US" dirty="0" smtClean="0"/>
              <a:t>  </a:t>
            </a:r>
            <a:r>
              <a:rPr lang="en-IN" dirty="0" smtClean="0"/>
              <a:t> Major reasons for decline in number of hospitalisation cases over the years</a:t>
            </a:r>
          </a:p>
          <a:p>
            <a:pPr lvl="1">
              <a:buFont typeface="Wingdings" pitchFamily="2" charset="2"/>
              <a:buChar char="Ø"/>
            </a:pPr>
            <a:r>
              <a:rPr lang="en-IN" dirty="0"/>
              <a:t> </a:t>
            </a:r>
            <a:r>
              <a:rPr lang="en-IN" dirty="0" smtClean="0"/>
              <a:t> </a:t>
            </a:r>
            <a:r>
              <a:rPr lang="en-US" dirty="0" smtClean="0"/>
              <a:t>Uncertainty about the scheme</a:t>
            </a:r>
          </a:p>
          <a:p>
            <a:pPr lvl="1">
              <a:buFont typeface="Wingdings" pitchFamily="2" charset="2"/>
              <a:buChar char="Ø"/>
            </a:pPr>
            <a:r>
              <a:rPr lang="en-US" dirty="0" smtClean="0"/>
              <a:t>  Scheme implementation mostly in extension mode  </a:t>
            </a:r>
          </a:p>
          <a:p>
            <a:pPr>
              <a:buFont typeface="Wingdings" pitchFamily="2" charset="2"/>
              <a:buChar char="Ø"/>
            </a:pPr>
            <a:r>
              <a:rPr lang="en-US" dirty="0"/>
              <a:t> </a:t>
            </a:r>
            <a:r>
              <a:rPr lang="en-US" dirty="0" smtClean="0"/>
              <a:t>  Improvement in situation since the formal transfer  of scheme from </a:t>
            </a:r>
            <a:r>
              <a:rPr lang="en-US" dirty="0" err="1" smtClean="0"/>
              <a:t>MoLE</a:t>
            </a:r>
            <a:r>
              <a:rPr lang="en-US" dirty="0" smtClean="0"/>
              <a:t> to </a:t>
            </a:r>
            <a:r>
              <a:rPr lang="en-US" dirty="0" err="1" smtClean="0"/>
              <a:t>MoHFW</a:t>
            </a:r>
            <a:r>
              <a:rPr lang="en-US" dirty="0" smtClean="0"/>
              <a:t> </a:t>
            </a:r>
            <a:endParaRPr lang="en-IN" dirty="0" smtClean="0"/>
          </a:p>
          <a:p>
            <a:pPr>
              <a:buFont typeface="Wingdings" pitchFamily="2" charset="2"/>
              <a:buChar char="Ø"/>
            </a:pPr>
            <a:endParaRPr lang="en-IN" dirty="0"/>
          </a:p>
        </p:txBody>
      </p:sp>
      <p:pic>
        <p:nvPicPr>
          <p:cNvPr id="14"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10" name="Chart 9"/>
          <p:cNvGraphicFramePr/>
          <p:nvPr>
            <p:extLst>
              <p:ext uri="{D42A27DB-BD31-4B8C-83A1-F6EECF244321}">
                <p14:modId xmlns:p14="http://schemas.microsoft.com/office/powerpoint/2010/main" val="1049133466"/>
              </p:ext>
            </p:extLst>
          </p:nvPr>
        </p:nvGraphicFramePr>
        <p:xfrm>
          <a:off x="381000" y="1371601"/>
          <a:ext cx="7543799" cy="2438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RSBY : Challenges </a:t>
            </a:r>
            <a:endParaRPr lang="en-IN" dirty="0"/>
          </a:p>
        </p:txBody>
      </p:sp>
      <p:sp>
        <p:nvSpPr>
          <p:cNvPr id="3" name="Footer Placeholder 2"/>
          <p:cNvSpPr>
            <a:spLocks noGrp="1"/>
          </p:cNvSpPr>
          <p:nvPr>
            <p:ph type="ftr" sz="quarter" idx="11"/>
          </p:nvPr>
        </p:nvSpPr>
        <p:spPr/>
        <p:txBody>
          <a:bodyPr/>
          <a:lstStyle/>
          <a:p>
            <a:r>
              <a:rPr lang="en-IN" smtClean="0"/>
              <a:t>Ministry of Health &amp; Family Welfare, GoI</a:t>
            </a:r>
            <a:endParaRPr lang="en-IN"/>
          </a:p>
        </p:txBody>
      </p:sp>
      <p:sp>
        <p:nvSpPr>
          <p:cNvPr id="4" name="Slide Number Placeholder 3"/>
          <p:cNvSpPr>
            <a:spLocks noGrp="1"/>
          </p:cNvSpPr>
          <p:nvPr>
            <p:ph type="sldNum" sz="quarter" idx="12"/>
          </p:nvPr>
        </p:nvSpPr>
        <p:spPr/>
        <p:txBody>
          <a:bodyPr/>
          <a:lstStyle/>
          <a:p>
            <a:fld id="{22EFD84E-F6E3-4CFB-AA54-C7D46913C60A}" type="slidenum">
              <a:rPr lang="en-IN" smtClean="0"/>
              <a:pPr/>
              <a:t>9</a:t>
            </a:fld>
            <a:endParaRPr lang="en-IN"/>
          </a:p>
        </p:txBody>
      </p:sp>
      <p:pic>
        <p:nvPicPr>
          <p:cNvPr id="6" name="Picture 6" descr="Image result for ministry of health and family welfare"/>
          <p:cNvPicPr>
            <a:picLocks noChangeAspect="1" noChangeArrowheads="1"/>
          </p:cNvPicPr>
          <p:nvPr/>
        </p:nvPicPr>
        <p:blipFill>
          <a:blip r:embed="rId2" cstate="print"/>
          <a:srcRect/>
          <a:stretch>
            <a:fillRect/>
          </a:stretch>
        </p:blipFill>
        <p:spPr bwMode="auto">
          <a:xfrm>
            <a:off x="8218766" y="0"/>
            <a:ext cx="925234" cy="1143000"/>
          </a:xfrm>
          <a:prstGeom prst="rect">
            <a:avLst/>
          </a:prstGeom>
          <a:noFill/>
        </p:spPr>
      </p:pic>
      <p:graphicFrame>
        <p:nvGraphicFramePr>
          <p:cNvPr id="7" name="Diagram 6"/>
          <p:cNvGraphicFramePr/>
          <p:nvPr/>
        </p:nvGraphicFramePr>
        <p:xfrm>
          <a:off x="381000" y="1371600"/>
          <a:ext cx="83058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2927</TotalTime>
  <Words>6485</Words>
  <Application>Microsoft Office PowerPoint</Application>
  <PresentationFormat>On-screen Show (4:3)</PresentationFormat>
  <Paragraphs>780</Paragraphs>
  <Slides>44</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MS Mincho</vt:lpstr>
      <vt:lpstr>Arial</vt:lpstr>
      <vt:lpstr>Bookman Old Style</vt:lpstr>
      <vt:lpstr>Calibri</vt:lpstr>
      <vt:lpstr>Cambria</vt:lpstr>
      <vt:lpstr>Gill Sans MT</vt:lpstr>
      <vt:lpstr>Times New Roman</vt:lpstr>
      <vt:lpstr>Wingdings</vt:lpstr>
      <vt:lpstr>Wingdings 3</vt:lpstr>
      <vt:lpstr>Origin</vt:lpstr>
      <vt:lpstr>NATIONAL HEALTH PROTECTION SCHEME </vt:lpstr>
      <vt:lpstr>AGENDA OF THE PRESENTATION</vt:lpstr>
      <vt:lpstr>Prime Minister’s Speech</vt:lpstr>
      <vt:lpstr>Finance Minister’s Budget Speech</vt:lpstr>
      <vt:lpstr>Rashtriya Swastha Bima Yojana (RSBY)</vt:lpstr>
      <vt:lpstr>RSBY : Status (2015-16)</vt:lpstr>
      <vt:lpstr>RSBY : Evolution over the Years</vt:lpstr>
      <vt:lpstr>RSBY : Evolution over the Years</vt:lpstr>
      <vt:lpstr>RSBY : Challenges </vt:lpstr>
      <vt:lpstr>RSBY : Learning </vt:lpstr>
      <vt:lpstr>SENIOR CITIZEN HEALTH INSURANCE SCHEME (SCHIS)</vt:lpstr>
      <vt:lpstr>PROPOSED SCHEME</vt:lpstr>
      <vt:lpstr>PROPOSED SCHEME: SALIENT FEATURES </vt:lpstr>
      <vt:lpstr>PROPOSED SCHEME: SALIENT FEATURES </vt:lpstr>
      <vt:lpstr>PROPOSED SCHEME: SALIENT FEATURES </vt:lpstr>
      <vt:lpstr>BENEFICIARY SELECTION: SECC DATA</vt:lpstr>
      <vt:lpstr>TARGET BENEFICIARY (SECC)</vt:lpstr>
      <vt:lpstr>TARGET BENEFICIARY (SECC)</vt:lpstr>
      <vt:lpstr>SECC DATA : CHALLENGES</vt:lpstr>
      <vt:lpstr>CONVERGENCE UNDER PROPOSED SCHEME</vt:lpstr>
      <vt:lpstr>CONVERGENCE WITH OTHER HEALTH INSURANCE SCHEMES</vt:lpstr>
      <vt:lpstr>ICT PLATFORM </vt:lpstr>
      <vt:lpstr>ICT PLATFORM : KEY FEATURES</vt:lpstr>
      <vt:lpstr>PREVENTION OF MISUSE</vt:lpstr>
      <vt:lpstr>NATIONAL HEALTH AUTHORITY</vt:lpstr>
      <vt:lpstr>NHA : OBJECTIVES</vt:lpstr>
      <vt:lpstr>PACKAGE PREPARATION &amp; EMPANELMENT  OF HOSPITALS</vt:lpstr>
      <vt:lpstr>FINANCIAL ESTIMATES</vt:lpstr>
      <vt:lpstr>NHPS : MAJOR CHALLENGES</vt:lpstr>
      <vt:lpstr>CRITICAL ACTIVITIES AT STATE LEVEL</vt:lpstr>
      <vt:lpstr>CRITICAL ACTIVITIES AT STATE LEVEL</vt:lpstr>
      <vt:lpstr>THANK YOU </vt:lpstr>
      <vt:lpstr>COMPARISON: RSBY vs NHPS</vt:lpstr>
      <vt:lpstr>COMPARISON: RSBY vs NHPS</vt:lpstr>
      <vt:lpstr>SECC DATA EXPERIENCE OF CHATTISGARH</vt:lpstr>
      <vt:lpstr>HOUSEHOLDS ENUMERATED DURING SECC SURVEY</vt:lpstr>
      <vt:lpstr>SUMMARY OF SECC DATA ANALYSIS</vt:lpstr>
      <vt:lpstr>FIELD VERIFICATION &amp; ISSUANCE OF NHPS CARD</vt:lpstr>
      <vt:lpstr>FIELD VERIFICATION &amp; ISSUANCE OF NHPS CARD</vt:lpstr>
      <vt:lpstr>EXAMPLE : BENEFICIARY VERIFICATION &amp; ISSUANCE OF NHPS CARD </vt:lpstr>
      <vt:lpstr>ACCESSING HEALTHCARE FACILITIES</vt:lpstr>
      <vt:lpstr>PowerPoint Presentation</vt:lpstr>
      <vt:lpstr>PRE-AUTHORISATION PROCESS</vt:lpstr>
      <vt:lpstr>AVERAGE PREMIUM IN RSBY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HEALTH PROTECTION SCHEME</dc:title>
  <dc:creator>Saket Sharma</dc:creator>
  <cp:lastModifiedBy>Henna</cp:lastModifiedBy>
  <cp:revision>56</cp:revision>
  <dcterms:created xsi:type="dcterms:W3CDTF">2016-08-27T02:45:25Z</dcterms:created>
  <dcterms:modified xsi:type="dcterms:W3CDTF">2016-08-29T04:30:24Z</dcterms:modified>
</cp:coreProperties>
</file>