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0" r:id="rId5"/>
    <p:sldId id="280" r:id="rId6"/>
    <p:sldId id="281" r:id="rId7"/>
    <p:sldId id="279" r:id="rId8"/>
    <p:sldId id="265" r:id="rId9"/>
    <p:sldId id="270" r:id="rId10"/>
    <p:sldId id="267" r:id="rId11"/>
    <p:sldId id="263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82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2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8C3DF-CD34-424D-A395-0996E6314A2B}" type="datetimeFigureOut">
              <a:rPr lang="en-US" smtClean="0"/>
              <a:t>7/3/2015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B034-B033-47BA-BC4E-460332D73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698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8C3DF-CD34-424D-A395-0996E6314A2B}" type="datetimeFigureOut">
              <a:rPr lang="en-US" smtClean="0"/>
              <a:t>7/3/2015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B034-B033-47BA-BC4E-460332D73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241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8C3DF-CD34-424D-A395-0996E6314A2B}" type="datetimeFigureOut">
              <a:rPr lang="en-US" smtClean="0"/>
              <a:t>7/3/2015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B034-B033-47BA-BC4E-460332D73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26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8C3DF-CD34-424D-A395-0996E6314A2B}" type="datetimeFigureOut">
              <a:rPr lang="en-US" smtClean="0"/>
              <a:t>7/3/2015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B034-B033-47BA-BC4E-460332D73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467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8C3DF-CD34-424D-A395-0996E6314A2B}" type="datetimeFigureOut">
              <a:rPr lang="en-US" smtClean="0"/>
              <a:t>7/3/2015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B034-B033-47BA-BC4E-460332D73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049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8C3DF-CD34-424D-A395-0996E6314A2B}" type="datetimeFigureOut">
              <a:rPr lang="en-US" smtClean="0"/>
              <a:t>7/3/2015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B034-B033-47BA-BC4E-460332D73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133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8C3DF-CD34-424D-A395-0996E6314A2B}" type="datetimeFigureOut">
              <a:rPr lang="en-US" smtClean="0"/>
              <a:t>7/3/2015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B034-B033-47BA-BC4E-460332D73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466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8C3DF-CD34-424D-A395-0996E6314A2B}" type="datetimeFigureOut">
              <a:rPr lang="en-US" smtClean="0"/>
              <a:t>7/3/2015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B034-B033-47BA-BC4E-460332D73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39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8C3DF-CD34-424D-A395-0996E6314A2B}" type="datetimeFigureOut">
              <a:rPr lang="en-US" smtClean="0"/>
              <a:t>7/3/2015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B034-B033-47BA-BC4E-460332D73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14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8C3DF-CD34-424D-A395-0996E6314A2B}" type="datetimeFigureOut">
              <a:rPr lang="en-US" smtClean="0"/>
              <a:t>7/3/2015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B034-B033-47BA-BC4E-460332D73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24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8C3DF-CD34-424D-A395-0996E6314A2B}" type="datetimeFigureOut">
              <a:rPr lang="en-US" smtClean="0"/>
              <a:t>7/3/2015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B034-B033-47BA-BC4E-460332D73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11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8C3DF-CD34-424D-A395-0996E6314A2B}" type="datetimeFigureOut">
              <a:rPr lang="en-US" smtClean="0"/>
              <a:t>7/3/2015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5B034-B033-47BA-BC4E-460332D73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211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PUBLIC HEALTH CADRE OF MAHARASHTRA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37160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DR SATISH PAWAR</a:t>
            </a:r>
          </a:p>
          <a:p>
            <a:r>
              <a:rPr lang="en-US" dirty="0" smtClean="0"/>
              <a:t>DHS MAHARASHTRA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9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REGIONAL LEVEL POSTING OF PUBLIC HEALTH SPECIALIST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828800" y="2971800"/>
            <a:ext cx="1371600" cy="6858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ADHS (M)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962400" y="3657600"/>
            <a:ext cx="1371600" cy="6858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ADHS (CD)</a:t>
            </a:r>
            <a:endParaRPr lang="en-US" b="1" dirty="0"/>
          </a:p>
        </p:txBody>
      </p:sp>
      <p:sp>
        <p:nvSpPr>
          <p:cNvPr id="7" name="Oval 6"/>
          <p:cNvSpPr/>
          <p:nvPr/>
        </p:nvSpPr>
        <p:spPr>
          <a:xfrm>
            <a:off x="6096000" y="2895600"/>
            <a:ext cx="1524000" cy="68580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PRINCIPAL HFWTC</a:t>
            </a:r>
            <a:endParaRPr lang="en-US" sz="1600" b="1" dirty="0"/>
          </a:p>
        </p:txBody>
      </p:sp>
      <p:sp>
        <p:nvSpPr>
          <p:cNvPr id="8" name="Oval 7"/>
          <p:cNvSpPr/>
          <p:nvPr/>
        </p:nvSpPr>
        <p:spPr>
          <a:xfrm>
            <a:off x="3505200" y="1905000"/>
            <a:ext cx="2133600" cy="1181100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DEPUTY DIRECTOR (CIRCLE)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1735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200" dirty="0" smtClean="0"/>
              <a:t>STATE LEVEL POSTING OF PUBLIC HEALTH SPECIALIST</a:t>
            </a:r>
            <a:endParaRPr lang="en-US" sz="3200" dirty="0"/>
          </a:p>
        </p:txBody>
      </p:sp>
      <p:sp>
        <p:nvSpPr>
          <p:cNvPr id="4" name="Oval 3"/>
          <p:cNvSpPr/>
          <p:nvPr/>
        </p:nvSpPr>
        <p:spPr>
          <a:xfrm>
            <a:off x="3657600" y="1371600"/>
            <a:ext cx="1981200" cy="9144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DHS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699948" y="3657600"/>
            <a:ext cx="1529652" cy="914400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JDHS</a:t>
            </a:r>
            <a:endParaRPr lang="en-US" sz="2800" dirty="0"/>
          </a:p>
        </p:txBody>
      </p:sp>
      <p:sp>
        <p:nvSpPr>
          <p:cNvPr id="3" name="Oval 2"/>
          <p:cNvSpPr/>
          <p:nvPr/>
        </p:nvSpPr>
        <p:spPr>
          <a:xfrm>
            <a:off x="2743200" y="2133600"/>
            <a:ext cx="914400" cy="45720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PHS</a:t>
            </a:r>
            <a:endParaRPr lang="en-US" b="1" dirty="0"/>
          </a:p>
        </p:txBody>
      </p:sp>
      <p:sp>
        <p:nvSpPr>
          <p:cNvPr id="9" name="Oval 8"/>
          <p:cNvSpPr/>
          <p:nvPr/>
        </p:nvSpPr>
        <p:spPr>
          <a:xfrm>
            <a:off x="3916680" y="4572000"/>
            <a:ext cx="1529652" cy="990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Add DHS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838200" y="3505200"/>
            <a:ext cx="1529652" cy="914400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JDHS</a:t>
            </a:r>
            <a:endParaRPr lang="en-US" sz="2800" b="1" dirty="0"/>
          </a:p>
        </p:txBody>
      </p:sp>
      <p:sp>
        <p:nvSpPr>
          <p:cNvPr id="11" name="Oval 10"/>
          <p:cNvSpPr/>
          <p:nvPr/>
        </p:nvSpPr>
        <p:spPr>
          <a:xfrm>
            <a:off x="3733800" y="2438400"/>
            <a:ext cx="914400" cy="45720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PHS</a:t>
            </a:r>
            <a:endParaRPr lang="en-US" b="1" dirty="0"/>
          </a:p>
        </p:txBody>
      </p:sp>
      <p:sp>
        <p:nvSpPr>
          <p:cNvPr id="12" name="Oval 11"/>
          <p:cNvSpPr/>
          <p:nvPr/>
        </p:nvSpPr>
        <p:spPr>
          <a:xfrm>
            <a:off x="4800600" y="2438400"/>
            <a:ext cx="914400" cy="45720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PHS</a:t>
            </a:r>
            <a:endParaRPr lang="en-US" b="1" dirty="0"/>
          </a:p>
        </p:txBody>
      </p:sp>
      <p:sp>
        <p:nvSpPr>
          <p:cNvPr id="13" name="Oval 12"/>
          <p:cNvSpPr/>
          <p:nvPr/>
        </p:nvSpPr>
        <p:spPr>
          <a:xfrm>
            <a:off x="5715000" y="2209800"/>
            <a:ext cx="914400" cy="45720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PHS</a:t>
            </a:r>
            <a:endParaRPr lang="en-US" b="1" dirty="0"/>
          </a:p>
        </p:txBody>
      </p:sp>
      <p:sp>
        <p:nvSpPr>
          <p:cNvPr id="5" name="Down Arrow 4"/>
          <p:cNvSpPr/>
          <p:nvPr/>
        </p:nvSpPr>
        <p:spPr>
          <a:xfrm rot="2324059">
            <a:off x="2354948" y="2748241"/>
            <a:ext cx="317652" cy="8244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Down Arrow 15"/>
          <p:cNvSpPr/>
          <p:nvPr/>
        </p:nvSpPr>
        <p:spPr>
          <a:xfrm>
            <a:off x="4572000" y="3352800"/>
            <a:ext cx="2286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Arrow 17"/>
          <p:cNvSpPr/>
          <p:nvPr/>
        </p:nvSpPr>
        <p:spPr>
          <a:xfrm rot="3202729">
            <a:off x="6389067" y="3059464"/>
            <a:ext cx="854408" cy="3396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304800" y="4343400"/>
            <a:ext cx="914400" cy="45720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PHS</a:t>
            </a:r>
            <a:endParaRPr lang="en-US" b="1" dirty="0"/>
          </a:p>
        </p:txBody>
      </p:sp>
      <p:sp>
        <p:nvSpPr>
          <p:cNvPr id="20" name="Oval 19"/>
          <p:cNvSpPr/>
          <p:nvPr/>
        </p:nvSpPr>
        <p:spPr>
          <a:xfrm>
            <a:off x="1219200" y="4724400"/>
            <a:ext cx="914400" cy="45720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PHS</a:t>
            </a:r>
            <a:endParaRPr lang="en-US" b="1" dirty="0"/>
          </a:p>
        </p:txBody>
      </p:sp>
      <p:sp>
        <p:nvSpPr>
          <p:cNvPr id="21" name="Oval 20"/>
          <p:cNvSpPr/>
          <p:nvPr/>
        </p:nvSpPr>
        <p:spPr>
          <a:xfrm>
            <a:off x="2057400" y="4343400"/>
            <a:ext cx="914400" cy="45720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PHS</a:t>
            </a:r>
            <a:endParaRPr lang="en-US" b="1" dirty="0"/>
          </a:p>
        </p:txBody>
      </p:sp>
      <p:sp>
        <p:nvSpPr>
          <p:cNvPr id="22" name="Oval 21"/>
          <p:cNvSpPr/>
          <p:nvPr/>
        </p:nvSpPr>
        <p:spPr>
          <a:xfrm>
            <a:off x="3733800" y="5638800"/>
            <a:ext cx="914400" cy="45720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PHS</a:t>
            </a:r>
            <a:endParaRPr lang="en-US" b="1" dirty="0"/>
          </a:p>
        </p:txBody>
      </p:sp>
      <p:sp>
        <p:nvSpPr>
          <p:cNvPr id="23" name="Oval 22"/>
          <p:cNvSpPr/>
          <p:nvPr/>
        </p:nvSpPr>
        <p:spPr>
          <a:xfrm>
            <a:off x="4724400" y="5638800"/>
            <a:ext cx="914400" cy="45720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PHS</a:t>
            </a:r>
            <a:endParaRPr lang="en-US" b="1" dirty="0"/>
          </a:p>
        </p:txBody>
      </p:sp>
      <p:sp>
        <p:nvSpPr>
          <p:cNvPr id="24" name="Oval 23"/>
          <p:cNvSpPr/>
          <p:nvPr/>
        </p:nvSpPr>
        <p:spPr>
          <a:xfrm>
            <a:off x="5410200" y="5257800"/>
            <a:ext cx="914400" cy="45720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PHS</a:t>
            </a:r>
            <a:endParaRPr lang="en-US" b="1" dirty="0"/>
          </a:p>
        </p:txBody>
      </p:sp>
      <p:sp>
        <p:nvSpPr>
          <p:cNvPr id="25" name="Oval 24"/>
          <p:cNvSpPr/>
          <p:nvPr/>
        </p:nvSpPr>
        <p:spPr>
          <a:xfrm>
            <a:off x="5943600" y="4495800"/>
            <a:ext cx="914400" cy="45720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PHS</a:t>
            </a:r>
            <a:endParaRPr lang="en-US" b="1" dirty="0"/>
          </a:p>
        </p:txBody>
      </p:sp>
      <p:sp>
        <p:nvSpPr>
          <p:cNvPr id="27" name="Oval 26"/>
          <p:cNvSpPr/>
          <p:nvPr/>
        </p:nvSpPr>
        <p:spPr>
          <a:xfrm>
            <a:off x="7010400" y="4724400"/>
            <a:ext cx="914400" cy="45720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PHS</a:t>
            </a:r>
            <a:endParaRPr lang="en-US" b="1" dirty="0"/>
          </a:p>
        </p:txBody>
      </p:sp>
      <p:sp>
        <p:nvSpPr>
          <p:cNvPr id="28" name="Oval 27"/>
          <p:cNvSpPr/>
          <p:nvPr/>
        </p:nvSpPr>
        <p:spPr>
          <a:xfrm>
            <a:off x="8001000" y="4419600"/>
            <a:ext cx="914400" cy="45720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PHS</a:t>
            </a:r>
            <a:endParaRPr lang="en-US" b="1" dirty="0"/>
          </a:p>
        </p:txBody>
      </p:sp>
      <p:sp>
        <p:nvSpPr>
          <p:cNvPr id="29" name="Oval 28"/>
          <p:cNvSpPr/>
          <p:nvPr/>
        </p:nvSpPr>
        <p:spPr>
          <a:xfrm>
            <a:off x="6096000" y="1676400"/>
            <a:ext cx="914400" cy="45720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PHS</a:t>
            </a:r>
            <a:endParaRPr lang="en-US" b="1" dirty="0"/>
          </a:p>
        </p:txBody>
      </p:sp>
      <p:sp>
        <p:nvSpPr>
          <p:cNvPr id="30" name="Oval 29"/>
          <p:cNvSpPr/>
          <p:nvPr/>
        </p:nvSpPr>
        <p:spPr>
          <a:xfrm>
            <a:off x="2057400" y="1676400"/>
            <a:ext cx="914400" cy="45720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PHS</a:t>
            </a:r>
            <a:endParaRPr lang="en-US" b="1" dirty="0"/>
          </a:p>
        </p:txBody>
      </p:sp>
      <p:sp>
        <p:nvSpPr>
          <p:cNvPr id="31" name="Oval 30"/>
          <p:cNvSpPr/>
          <p:nvPr/>
        </p:nvSpPr>
        <p:spPr>
          <a:xfrm>
            <a:off x="2971800" y="5257800"/>
            <a:ext cx="914400" cy="45720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PHS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7555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Special features of Public Health Cadre in Maharashtra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Public Health is identified </a:t>
            </a:r>
            <a:r>
              <a:rPr lang="en-US" dirty="0" smtClean="0"/>
              <a:t>as specility from entry point i.e. Medical officers to Highest post</a:t>
            </a:r>
          </a:p>
          <a:p>
            <a:r>
              <a:rPr lang="en-US" dirty="0" smtClean="0"/>
              <a:t>Public Health is only </a:t>
            </a:r>
            <a:r>
              <a:rPr lang="en-US" dirty="0" smtClean="0"/>
              <a:t>speciality with presence at all levels</a:t>
            </a:r>
          </a:p>
          <a:p>
            <a:r>
              <a:rPr lang="en-US" dirty="0"/>
              <a:t>Public Health as separate </a:t>
            </a:r>
            <a:r>
              <a:rPr lang="en-US" dirty="0" err="1"/>
              <a:t>speciality</a:t>
            </a:r>
            <a:r>
              <a:rPr lang="en-US" dirty="0"/>
              <a:t> in District Hospitals</a:t>
            </a:r>
          </a:p>
          <a:p>
            <a:r>
              <a:rPr lang="en-US" dirty="0" smtClean="0"/>
              <a:t>Presence of PHS at </a:t>
            </a:r>
            <a:r>
              <a:rPr lang="en-US" dirty="0" smtClean="0"/>
              <a:t>regional and state level </a:t>
            </a:r>
            <a:r>
              <a:rPr lang="en-US" dirty="0" smtClean="0"/>
              <a:t>offices where </a:t>
            </a:r>
            <a:r>
              <a:rPr lang="en-US" dirty="0" smtClean="0"/>
              <a:t>the i/c officer could be from Clinical or Public Health Speciality</a:t>
            </a:r>
          </a:p>
          <a:p>
            <a:r>
              <a:rPr lang="en-US" dirty="0" smtClean="0"/>
              <a:t>Presence </a:t>
            </a:r>
            <a:r>
              <a:rPr lang="en-US" dirty="0" smtClean="0"/>
              <a:t>in all units where planning, monitoring and evaluation of health programs takes place</a:t>
            </a:r>
          </a:p>
          <a:p>
            <a:r>
              <a:rPr lang="en-US" dirty="0" smtClean="0"/>
              <a:t>PH considered as preferred qualification in nomination for Joint Director and higher posts.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79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Benefits of Public Health cadre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Implementation of Primary Health Care is responsibility of PHS, so strong Primary Health Care System in State</a:t>
            </a:r>
          </a:p>
          <a:p>
            <a:r>
              <a:rPr lang="en-US" dirty="0" smtClean="0"/>
              <a:t>Health MIS, MDR, CDR with PHS so appropriate measures are introduced</a:t>
            </a:r>
          </a:p>
          <a:p>
            <a:r>
              <a:rPr lang="en-US" dirty="0" smtClean="0"/>
              <a:t>Disease </a:t>
            </a:r>
            <a:r>
              <a:rPr lang="en-US" dirty="0" smtClean="0"/>
              <a:t>Surveillance, epidemic control, control of emerging and re-emerging disease with PHS so always prompt response</a:t>
            </a:r>
          </a:p>
          <a:p>
            <a:r>
              <a:rPr lang="en-US" dirty="0" smtClean="0"/>
              <a:t>PHS posted in all Bureaus so systematic planning monitoring and evaluation of all health programs</a:t>
            </a:r>
          </a:p>
          <a:p>
            <a:r>
              <a:rPr lang="en-US" dirty="0" smtClean="0"/>
              <a:t>PH Experts assist senior officials at all levels so inputs of PHS is available at all levels</a:t>
            </a:r>
          </a:p>
          <a:p>
            <a:r>
              <a:rPr lang="en-US" dirty="0" smtClean="0"/>
              <a:t>Trainings implemented by PHS so robust and effective training infrastructure in State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10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372612"/>
            <a:ext cx="7467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dirty="0" smtClean="0"/>
              <a:t>POST GRADUATE COURSES IN PUBLIC HEALTH DEPARTMENT HOSPITALS IN MAHARASHTRA</a:t>
            </a:r>
            <a:endParaRPr lang="en-IN" sz="4800" b="1" dirty="0"/>
          </a:p>
        </p:txBody>
      </p:sp>
    </p:spTree>
    <p:extLst>
      <p:ext uri="{BB962C8B-B14F-4D97-AF65-F5344CB8AC3E}">
        <p14:creationId xmlns:p14="http://schemas.microsoft.com/office/powerpoint/2010/main" val="10950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IN" dirty="0" smtClean="0"/>
              <a:t>SPECIALISTS STATUS IN MAHARASHTRA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Maharashtra state has identified required speciality in each type of hospitals in the State.</a:t>
            </a:r>
          </a:p>
          <a:p>
            <a:r>
              <a:rPr lang="en-IN" dirty="0" smtClean="0"/>
              <a:t>We get specialists from three sources</a:t>
            </a:r>
          </a:p>
          <a:p>
            <a:pPr lvl="1"/>
            <a:r>
              <a:rPr lang="en-IN" dirty="0" smtClean="0"/>
              <a:t>In service PG (25% of State quota)</a:t>
            </a:r>
          </a:p>
          <a:p>
            <a:pPr lvl="1"/>
            <a:r>
              <a:rPr lang="en-IN" dirty="0" smtClean="0"/>
              <a:t>Selection board</a:t>
            </a:r>
          </a:p>
          <a:p>
            <a:pPr lvl="1"/>
            <a:r>
              <a:rPr lang="en-IN" dirty="0" smtClean="0"/>
              <a:t>Bonded candidate (For one year)</a:t>
            </a:r>
          </a:p>
          <a:p>
            <a:r>
              <a:rPr lang="en-IN" dirty="0" smtClean="0"/>
              <a:t>Almost all bonded specialist </a:t>
            </a:r>
            <a:r>
              <a:rPr lang="en-IN" dirty="0" smtClean="0"/>
              <a:t>do </a:t>
            </a:r>
            <a:r>
              <a:rPr lang="en-IN" dirty="0" smtClean="0"/>
              <a:t>not continue beyond one year</a:t>
            </a:r>
          </a:p>
          <a:p>
            <a:r>
              <a:rPr lang="en-IN" dirty="0" smtClean="0"/>
              <a:t>Requirement of specialists in State is 2891 and vacancy is 1529 (53%)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6558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IN" dirty="0" smtClean="0"/>
              <a:t>Specialist Availability in Maharashtra</a:t>
            </a:r>
            <a:endParaRPr lang="en-IN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797148"/>
              </p:ext>
            </p:extLst>
          </p:nvPr>
        </p:nvGraphicFramePr>
        <p:xfrm>
          <a:off x="381002" y="1143004"/>
          <a:ext cx="8534398" cy="54101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2024"/>
                <a:gridCol w="2008094"/>
                <a:gridCol w="1204856"/>
                <a:gridCol w="1204856"/>
                <a:gridCol w="1204856"/>
                <a:gridCol w="1204856"/>
                <a:gridCol w="1204856"/>
              </a:tblGrid>
              <a:tr h="991870"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Sr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u="none" strike="noStrike" dirty="0">
                          <a:effectLst/>
                        </a:rPr>
                        <a:t>Speciality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u="none" strike="noStrike" dirty="0">
                          <a:effectLst/>
                        </a:rPr>
                        <a:t>Approved posts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u="none" strike="noStrike" dirty="0">
                          <a:effectLst/>
                        </a:rPr>
                        <a:t>Filled in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u="none" strike="noStrike" dirty="0">
                          <a:effectLst/>
                        </a:rPr>
                        <a:t>Vacancy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u="none" strike="noStrike" dirty="0">
                          <a:effectLst/>
                        </a:rPr>
                        <a:t>Yearly intake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u="none" strike="noStrike" dirty="0">
                          <a:effectLst/>
                        </a:rPr>
                        <a:t>Years to fill up the vacancy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01666"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1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u="none" strike="noStrike" dirty="0" smtClean="0">
                          <a:effectLst/>
                        </a:rPr>
                        <a:t>Paediatrics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548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303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245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19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13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01666"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2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u="none" strike="noStrike" dirty="0">
                          <a:effectLst/>
                        </a:rPr>
                        <a:t>OBGY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571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363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208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23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9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01666"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3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u="none" strike="noStrike" dirty="0" smtClean="0">
                          <a:effectLst/>
                        </a:rPr>
                        <a:t>Anaesthesia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619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214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405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16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25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01666"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4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u="none" strike="noStrike" dirty="0">
                          <a:effectLst/>
                        </a:rPr>
                        <a:t>PSM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479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158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321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21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15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01666"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5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u="none" strike="noStrike" dirty="0">
                          <a:effectLst/>
                        </a:rPr>
                        <a:t>Gen. Medicine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159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60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99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9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11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01666"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6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u="none" strike="noStrike" dirty="0">
                          <a:effectLst/>
                        </a:rPr>
                        <a:t>Gen Surgery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153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61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92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9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10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01666"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7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u="none" strike="noStrike" dirty="0">
                          <a:effectLst/>
                        </a:rPr>
                        <a:t>Radiology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78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14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64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6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11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01666"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8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u="none" strike="noStrike" dirty="0">
                          <a:effectLst/>
                        </a:rPr>
                        <a:t>Ophthalmology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109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86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23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12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2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01666"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9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u="none" strike="noStrike" dirty="0">
                          <a:effectLst/>
                        </a:rPr>
                        <a:t>Orthopaedics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118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91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27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11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3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01666"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10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u="none" strike="noStrike" dirty="0">
                          <a:effectLst/>
                        </a:rPr>
                        <a:t>Psychiatry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57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13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45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3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15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01666">
                <a:tc>
                  <a:txBody>
                    <a:bodyPr/>
                    <a:lstStyle/>
                    <a:p>
                      <a:pPr algn="l" fontAlgn="b"/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u="none" strike="noStrike" dirty="0">
                          <a:effectLst/>
                        </a:rPr>
                        <a:t>Total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2891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1363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1529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129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2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IN" dirty="0" smtClean="0"/>
              <a:t>Way out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Short term</a:t>
            </a:r>
          </a:p>
          <a:p>
            <a:pPr lvl="1"/>
            <a:r>
              <a:rPr lang="en-IN" dirty="0" smtClean="0"/>
              <a:t>Posting of Specialists by Counselling</a:t>
            </a:r>
          </a:p>
          <a:p>
            <a:pPr lvl="1"/>
            <a:r>
              <a:rPr lang="en-IN" dirty="0" smtClean="0"/>
              <a:t>Starting CPS Courses in District Hospitals, Women Hospitals, Mental Hospitals, RRH and PHI Nagpur</a:t>
            </a:r>
          </a:p>
          <a:p>
            <a:pPr lvl="1"/>
            <a:r>
              <a:rPr lang="en-IN" dirty="0" smtClean="0"/>
              <a:t>Centralised posting for bonded specialists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Long term</a:t>
            </a:r>
          </a:p>
          <a:p>
            <a:pPr lvl="1"/>
            <a:r>
              <a:rPr lang="en-IN" dirty="0" smtClean="0"/>
              <a:t>Appointment of MO with PG Degree as Honorary Assistant Professors in Medical Colleges (For DNB courses after 5 years)</a:t>
            </a:r>
          </a:p>
          <a:p>
            <a:pPr lvl="1"/>
            <a:r>
              <a:rPr lang="en-IN" dirty="0" smtClean="0"/>
              <a:t>Increasing quota for in-service PG courses</a:t>
            </a:r>
          </a:p>
        </p:txBody>
      </p:sp>
    </p:spTree>
    <p:extLst>
      <p:ext uri="{BB962C8B-B14F-4D97-AF65-F5344CB8AC3E}">
        <p14:creationId xmlns:p14="http://schemas.microsoft.com/office/powerpoint/2010/main" val="355660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IN" dirty="0" smtClean="0"/>
              <a:t>CPS Courses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20000"/>
          </a:bodyPr>
          <a:lstStyle/>
          <a:p>
            <a:r>
              <a:rPr lang="en-IN" dirty="0" smtClean="0"/>
              <a:t>College of Physicians and Surgeons established in Mumbai in </a:t>
            </a:r>
            <a:r>
              <a:rPr lang="en-IN" dirty="0" smtClean="0"/>
              <a:t>1912 </a:t>
            </a:r>
            <a:r>
              <a:rPr lang="en-IN" dirty="0" smtClean="0"/>
              <a:t>by then Surgeon General Sir H. W. Stevenson</a:t>
            </a:r>
          </a:p>
          <a:p>
            <a:r>
              <a:rPr lang="en-IN" dirty="0" smtClean="0"/>
              <a:t>CPS empowered to confer qualifications by Indian Medical Degrees Act 1916</a:t>
            </a:r>
          </a:p>
          <a:p>
            <a:r>
              <a:rPr lang="en-IN" dirty="0" smtClean="0"/>
              <a:t>Govt of Maharashtra recognises CPS courses under Maharashtra Medical Council Act 1965</a:t>
            </a:r>
          </a:p>
          <a:p>
            <a:r>
              <a:rPr lang="en-IN" dirty="0" smtClean="0"/>
              <a:t>Any Specialist with PG degree and 10 years clinical experience can become PG teacher under CPS courses.</a:t>
            </a:r>
          </a:p>
          <a:p>
            <a:r>
              <a:rPr lang="en-IN" dirty="0" smtClean="0"/>
              <a:t>Intake will be </a:t>
            </a:r>
            <a:r>
              <a:rPr lang="en-IN" dirty="0" smtClean="0"/>
              <a:t>40:60 (In-service : Fresh)</a:t>
            </a:r>
          </a:p>
          <a:p>
            <a:r>
              <a:rPr lang="en-IN" dirty="0" smtClean="0"/>
              <a:t>Fees will be charged to fresh candidates from which the course expenditure will be met</a:t>
            </a:r>
          </a:p>
          <a:p>
            <a:r>
              <a:rPr lang="en-IN" dirty="0" smtClean="0"/>
              <a:t>5 years bond for all candidates to serve in rural areas.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8503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Hospitals included for CPS Courses</a:t>
            </a:r>
            <a:endParaRPr lang="en-IN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285583"/>
              </p:ext>
            </p:extLst>
          </p:nvPr>
        </p:nvGraphicFramePr>
        <p:xfrm>
          <a:off x="228600" y="1676400"/>
          <a:ext cx="8458200" cy="449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0337"/>
                <a:gridCol w="3746834"/>
                <a:gridCol w="1306429"/>
                <a:gridCol w="2514600"/>
              </a:tblGrid>
              <a:tr h="1524000">
                <a:tc>
                  <a:txBody>
                    <a:bodyPr/>
                    <a:lstStyle/>
                    <a:p>
                      <a:pPr algn="ctr" fontAlgn="b"/>
                      <a:r>
                        <a:rPr lang="en-IN" sz="3200" u="none" strike="noStrike" dirty="0">
                          <a:effectLst/>
                        </a:rPr>
                        <a:t>Sr</a:t>
                      </a:r>
                      <a:endParaRPr lang="en-IN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3200" u="none" strike="noStrike" dirty="0">
                          <a:effectLst/>
                        </a:rPr>
                        <a:t>Type of Hospital</a:t>
                      </a:r>
                      <a:endParaRPr lang="en-IN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3200" u="none" strike="noStrike" dirty="0">
                          <a:effectLst/>
                        </a:rPr>
                        <a:t>No. in State</a:t>
                      </a:r>
                      <a:endParaRPr lang="en-IN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3200" u="none" strike="noStrike" dirty="0" smtClean="0">
                          <a:effectLst/>
                        </a:rPr>
                        <a:t>Included for </a:t>
                      </a:r>
                      <a:r>
                        <a:rPr lang="en-IN" sz="3200" u="none" strike="noStrike" dirty="0">
                          <a:effectLst/>
                        </a:rPr>
                        <a:t>CPS courses</a:t>
                      </a:r>
                      <a:endParaRPr lang="en-IN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472440">
                <a:tc>
                  <a:txBody>
                    <a:bodyPr/>
                    <a:lstStyle/>
                    <a:p>
                      <a:pPr algn="ctr" fontAlgn="b"/>
                      <a:r>
                        <a:rPr lang="en-IN" sz="3200" u="none" strike="noStrike" dirty="0">
                          <a:effectLst/>
                        </a:rPr>
                        <a:t>1</a:t>
                      </a:r>
                      <a:endParaRPr lang="en-IN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3200" u="none" strike="noStrike" dirty="0">
                          <a:effectLst/>
                        </a:rPr>
                        <a:t>District Hospitals</a:t>
                      </a:r>
                      <a:endParaRPr lang="en-IN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3200" u="none" strike="noStrike" dirty="0">
                          <a:effectLst/>
                        </a:rPr>
                        <a:t>23</a:t>
                      </a:r>
                      <a:endParaRPr lang="en-IN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3200" u="none" strike="noStrike" dirty="0">
                          <a:effectLst/>
                        </a:rPr>
                        <a:t>18</a:t>
                      </a:r>
                      <a:endParaRPr lang="en-IN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72440">
                <a:tc>
                  <a:txBody>
                    <a:bodyPr/>
                    <a:lstStyle/>
                    <a:p>
                      <a:pPr algn="ctr" fontAlgn="b"/>
                      <a:r>
                        <a:rPr lang="en-IN" sz="3200" u="none" strike="noStrike" dirty="0">
                          <a:effectLst/>
                        </a:rPr>
                        <a:t>2</a:t>
                      </a:r>
                      <a:endParaRPr lang="en-IN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3200" u="none" strike="noStrike" dirty="0">
                          <a:effectLst/>
                        </a:rPr>
                        <a:t>Women Hospitals</a:t>
                      </a:r>
                      <a:endParaRPr lang="en-IN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3200" u="none" strike="noStrike" dirty="0">
                          <a:effectLst/>
                        </a:rPr>
                        <a:t>11</a:t>
                      </a:r>
                      <a:endParaRPr lang="en-IN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3200" u="none" strike="noStrike" dirty="0">
                          <a:effectLst/>
                        </a:rPr>
                        <a:t>5</a:t>
                      </a:r>
                      <a:endParaRPr lang="en-IN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72440">
                <a:tc>
                  <a:txBody>
                    <a:bodyPr/>
                    <a:lstStyle/>
                    <a:p>
                      <a:pPr algn="ctr" fontAlgn="b"/>
                      <a:r>
                        <a:rPr lang="en-IN" sz="3200" u="none" strike="noStrike" dirty="0">
                          <a:effectLst/>
                        </a:rPr>
                        <a:t>3</a:t>
                      </a:r>
                      <a:endParaRPr lang="en-IN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3200" u="none" strike="noStrike" dirty="0">
                          <a:effectLst/>
                        </a:rPr>
                        <a:t>Mental Hospitals</a:t>
                      </a:r>
                      <a:endParaRPr lang="en-IN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3200" u="none" strike="noStrike" dirty="0">
                          <a:effectLst/>
                        </a:rPr>
                        <a:t>4</a:t>
                      </a:r>
                      <a:endParaRPr lang="en-IN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3200" u="none" strike="noStrike" dirty="0">
                          <a:effectLst/>
                        </a:rPr>
                        <a:t>3</a:t>
                      </a:r>
                      <a:endParaRPr lang="en-IN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72440">
                <a:tc>
                  <a:txBody>
                    <a:bodyPr/>
                    <a:lstStyle/>
                    <a:p>
                      <a:pPr algn="ctr" fontAlgn="b"/>
                      <a:r>
                        <a:rPr lang="en-IN" sz="3200" u="none" strike="noStrike" dirty="0">
                          <a:effectLst/>
                        </a:rPr>
                        <a:t>4</a:t>
                      </a:r>
                      <a:endParaRPr lang="en-IN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3200" u="none" strike="noStrike" dirty="0">
                          <a:effectLst/>
                        </a:rPr>
                        <a:t>RRH</a:t>
                      </a:r>
                      <a:endParaRPr lang="en-IN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3200" u="none" strike="noStrike" dirty="0">
                          <a:effectLst/>
                        </a:rPr>
                        <a:t>2</a:t>
                      </a:r>
                      <a:endParaRPr lang="en-IN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3200" u="none" strike="noStrike" dirty="0">
                          <a:effectLst/>
                        </a:rPr>
                        <a:t>2</a:t>
                      </a:r>
                      <a:endParaRPr lang="en-IN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72440">
                <a:tc>
                  <a:txBody>
                    <a:bodyPr/>
                    <a:lstStyle/>
                    <a:p>
                      <a:pPr algn="ctr" fontAlgn="b"/>
                      <a:r>
                        <a:rPr lang="en-IN" sz="3200" u="none" strike="noStrike" dirty="0">
                          <a:effectLst/>
                        </a:rPr>
                        <a:t>5</a:t>
                      </a:r>
                      <a:endParaRPr lang="en-IN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3200" u="none" strike="noStrike" dirty="0">
                          <a:effectLst/>
                        </a:rPr>
                        <a:t>PHI</a:t>
                      </a:r>
                      <a:endParaRPr lang="en-IN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3200" u="none" strike="noStrike" dirty="0">
                          <a:effectLst/>
                        </a:rPr>
                        <a:t>1</a:t>
                      </a:r>
                      <a:endParaRPr lang="en-IN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3200" u="none" strike="noStrike" dirty="0">
                          <a:effectLst/>
                        </a:rPr>
                        <a:t>1</a:t>
                      </a:r>
                      <a:endParaRPr lang="en-IN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72440">
                <a:tc>
                  <a:txBody>
                    <a:bodyPr/>
                    <a:lstStyle/>
                    <a:p>
                      <a:pPr algn="l" fontAlgn="b"/>
                      <a:endParaRPr lang="en-IN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3200" u="none" strike="noStrike" dirty="0">
                          <a:effectLst/>
                        </a:rPr>
                        <a:t>Total</a:t>
                      </a:r>
                      <a:endParaRPr lang="en-IN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3200" u="none" strike="noStrike" dirty="0">
                          <a:effectLst/>
                        </a:rPr>
                        <a:t>41</a:t>
                      </a:r>
                      <a:endParaRPr lang="en-IN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3200" u="none" strike="noStrike" dirty="0">
                          <a:effectLst/>
                        </a:rPr>
                        <a:t>29</a:t>
                      </a:r>
                      <a:endParaRPr lang="en-IN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303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Public Health Speciality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Public Health and Preventive medicine is branch of medicine similar to other clinical specialties and is concerned with health of populations</a:t>
            </a:r>
          </a:p>
          <a:p>
            <a:r>
              <a:rPr lang="en-US" dirty="0" smtClean="0"/>
              <a:t>Through interdisciplinary and intersectoral partnerships PHS measures health needs of populations and develop strategies for improving health and wellbeing through health promotion, disease prevention and health protection</a:t>
            </a:r>
          </a:p>
          <a:p>
            <a:r>
              <a:rPr lang="en-US" dirty="0" smtClean="0"/>
              <a:t>The PHS are trained in leadership skills, development of public policy, designing, implementation and evaluation of health programs and applies them to broad range of public health issues.</a:t>
            </a:r>
          </a:p>
          <a:p>
            <a:r>
              <a:rPr lang="en-US" dirty="0" smtClean="0"/>
              <a:t>PHS works in collaboration  with other disciplines in prevention of disease and injury and promotion of healthy behavior.</a:t>
            </a:r>
          </a:p>
        </p:txBody>
      </p:sp>
    </p:spTree>
    <p:extLst>
      <p:ext uri="{BB962C8B-B14F-4D97-AF65-F5344CB8AC3E}">
        <p14:creationId xmlns:p14="http://schemas.microsoft.com/office/powerpoint/2010/main" val="184643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en-IN" sz="3600" dirty="0" smtClean="0"/>
              <a:t>Effect of CPS Courses on Specialist Availability</a:t>
            </a:r>
            <a:endParaRPr lang="en-IN" sz="36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2117586"/>
              </p:ext>
            </p:extLst>
          </p:nvPr>
        </p:nvGraphicFramePr>
        <p:xfrm>
          <a:off x="152400" y="1371602"/>
          <a:ext cx="8915400" cy="53568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/>
                <a:gridCol w="1981200"/>
                <a:gridCol w="943707"/>
                <a:gridCol w="984738"/>
                <a:gridCol w="984738"/>
                <a:gridCol w="984738"/>
                <a:gridCol w="1283679"/>
                <a:gridCol w="1066800"/>
              </a:tblGrid>
              <a:tr h="111435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Sr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Speciality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Vacancy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Yearly intake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Years to fill up the vacancy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89944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800" u="none" strike="noStrike" dirty="0">
                          <a:effectLst/>
                        </a:rPr>
                        <a:t>Regular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800" u="none" strike="noStrike" dirty="0">
                          <a:effectLst/>
                        </a:rPr>
                        <a:t>CPS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800" u="none" strike="noStrike" dirty="0">
                          <a:effectLst/>
                        </a:rPr>
                        <a:t>Total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800" u="none" strike="noStrike" dirty="0">
                          <a:effectLst/>
                        </a:rPr>
                        <a:t>With CPS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800" u="none" strike="noStrike" dirty="0">
                          <a:effectLst/>
                        </a:rPr>
                        <a:t>Wt CPS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557176"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1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800" u="none" strike="noStrike" dirty="0" smtClean="0">
                          <a:effectLst/>
                        </a:rPr>
                        <a:t>Paediatrics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245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19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38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57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4</a:t>
                      </a:r>
                      <a:endParaRPr lang="en-IN" sz="28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</a:t>
                      </a:r>
                      <a:endParaRPr lang="en-IN" sz="2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557176"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2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800" u="none" strike="noStrike" dirty="0">
                          <a:effectLst/>
                        </a:rPr>
                        <a:t>OBGY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208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23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44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67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3</a:t>
                      </a:r>
                      <a:endParaRPr lang="en-IN" sz="28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en-IN" sz="2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557176"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3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800" u="none" strike="noStrike" dirty="0" smtClean="0">
                          <a:effectLst/>
                        </a:rPr>
                        <a:t>Anaesthesia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405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16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38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54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7</a:t>
                      </a:r>
                      <a:endParaRPr lang="en-IN" sz="28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25</a:t>
                      </a:r>
                      <a:endParaRPr lang="en-IN" sz="2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557176"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4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800" u="none" strike="noStrike" dirty="0">
                          <a:effectLst/>
                        </a:rPr>
                        <a:t>PSM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321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21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2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23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14</a:t>
                      </a:r>
                      <a:endParaRPr lang="en-IN" sz="28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15</a:t>
                      </a:r>
                      <a:endParaRPr lang="en-IN" sz="2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557176"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5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800" u="none" strike="noStrike" dirty="0">
                          <a:effectLst/>
                        </a:rPr>
                        <a:t>Psychiatry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45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3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6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9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5</a:t>
                      </a:r>
                      <a:endParaRPr lang="en-IN" sz="28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15</a:t>
                      </a:r>
                      <a:endParaRPr lang="en-IN" sz="2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557176">
                <a:tc>
                  <a:txBody>
                    <a:bodyPr/>
                    <a:lstStyle/>
                    <a:p>
                      <a:pPr algn="l" fontAlgn="b"/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800" u="none" strike="noStrike" dirty="0">
                          <a:effectLst/>
                        </a:rPr>
                        <a:t>Total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1224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82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128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210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429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Benefits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Hospitals will get specialists for secondary health care services</a:t>
            </a:r>
          </a:p>
          <a:p>
            <a:r>
              <a:rPr lang="en-IN" dirty="0" smtClean="0"/>
              <a:t>The years required to get specialists will be shortened by 66%</a:t>
            </a:r>
          </a:p>
          <a:p>
            <a:r>
              <a:rPr lang="en-IN" dirty="0" smtClean="0"/>
              <a:t>District Hospitals will get more manpower as PG students to provide services to patients.</a:t>
            </a:r>
          </a:p>
          <a:p>
            <a:r>
              <a:rPr lang="en-IN" dirty="0" smtClean="0"/>
              <a:t>Quality improvement in services</a:t>
            </a:r>
          </a:p>
          <a:p>
            <a:r>
              <a:rPr lang="en-IN" dirty="0" smtClean="0"/>
              <a:t>Our medical officers will remain in our own hospitals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732400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9295" y="2362200"/>
            <a:ext cx="548541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Thank you</a:t>
            </a:r>
            <a:endParaRPr lang="en-US" sz="9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193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600" dirty="0" smtClean="0"/>
              <a:t>Directorate of Health Services Maharashtra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Selection and appointment of doctors </a:t>
            </a:r>
            <a:r>
              <a:rPr lang="en-US" dirty="0" smtClean="0"/>
              <a:t>as Medical Officer, </a:t>
            </a:r>
            <a:r>
              <a:rPr lang="en-US" dirty="0" smtClean="0"/>
              <a:t>their posting </a:t>
            </a:r>
            <a:r>
              <a:rPr lang="en-US" dirty="0" smtClean="0"/>
              <a:t>based on educational </a:t>
            </a:r>
            <a:r>
              <a:rPr lang="en-US" dirty="0" smtClean="0"/>
              <a:t>qualifications. (2011)</a:t>
            </a:r>
            <a:endParaRPr lang="en-US" dirty="0" smtClean="0"/>
          </a:p>
          <a:p>
            <a:r>
              <a:rPr lang="en-US" dirty="0" smtClean="0"/>
              <a:t>MO Promoted </a:t>
            </a:r>
            <a:r>
              <a:rPr lang="en-US" dirty="0" smtClean="0"/>
              <a:t>in three cadres as per qualifications</a:t>
            </a:r>
          </a:p>
          <a:p>
            <a:pPr lvl="1"/>
            <a:r>
              <a:rPr lang="en-US" dirty="0" smtClean="0"/>
              <a:t>District Health Officer (Public Health ) Cadre</a:t>
            </a:r>
          </a:p>
          <a:p>
            <a:pPr lvl="1"/>
            <a:r>
              <a:rPr lang="en-US" dirty="0" smtClean="0"/>
              <a:t>Civil Surgeon Cadre</a:t>
            </a:r>
          </a:p>
          <a:p>
            <a:pPr lvl="1"/>
            <a:r>
              <a:rPr lang="en-US" dirty="0" smtClean="0"/>
              <a:t>Senior </a:t>
            </a:r>
            <a:r>
              <a:rPr lang="en-US" dirty="0" smtClean="0"/>
              <a:t>Clinician cadre</a:t>
            </a:r>
          </a:p>
          <a:p>
            <a:r>
              <a:rPr lang="en-US" dirty="0" smtClean="0"/>
              <a:t>Common seniority of DHO/CS/Clinician  cadres for promotion to Deputy Director and higher posts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36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/>
          <p:nvPr/>
        </p:nvSpPr>
        <p:spPr>
          <a:xfrm>
            <a:off x="1524000" y="5562600"/>
            <a:ext cx="2025015" cy="101219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ea typeface="Calibri"/>
                <a:cs typeface="Times New Roman"/>
              </a:rPr>
              <a:t>Medical Officer with MD (PSM) /DPH/MPH Degree</a:t>
            </a:r>
            <a:endParaRPr lang="en-US" sz="1200" dirty="0">
              <a:effectLst/>
              <a:ea typeface="Calibri"/>
              <a:cs typeface="Times New Roman"/>
            </a:endParaRPr>
          </a:p>
        </p:txBody>
      </p:sp>
      <p:sp>
        <p:nvSpPr>
          <p:cNvPr id="3" name="Text Box 10"/>
          <p:cNvSpPr txBox="1"/>
          <p:nvPr/>
        </p:nvSpPr>
        <p:spPr>
          <a:xfrm>
            <a:off x="5437505" y="5562600"/>
            <a:ext cx="2030095" cy="101219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ea typeface="Calibri"/>
                <a:cs typeface="Times New Roman"/>
              </a:rPr>
              <a:t>Medical Officer with </a:t>
            </a:r>
            <a:r>
              <a:rPr lang="en-US" dirty="0" smtClean="0">
                <a:effectLst/>
                <a:ea typeface="Calibri"/>
                <a:cs typeface="Times New Roman"/>
              </a:rPr>
              <a:t>Clinical  Diploma /Degree</a:t>
            </a:r>
            <a:endParaRPr lang="en-US" sz="1200" dirty="0">
              <a:effectLst/>
              <a:ea typeface="Calibri"/>
              <a:cs typeface="Times New Roman"/>
            </a:endParaRPr>
          </a:p>
        </p:txBody>
      </p:sp>
      <p:sp>
        <p:nvSpPr>
          <p:cNvPr id="4" name="Text Box 12"/>
          <p:cNvSpPr txBox="1"/>
          <p:nvPr/>
        </p:nvSpPr>
        <p:spPr>
          <a:xfrm>
            <a:off x="3723005" y="5562600"/>
            <a:ext cx="1534795" cy="101219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ea typeface="Calibri"/>
                <a:cs typeface="Times New Roman"/>
              </a:rPr>
              <a:t>Medical Officer with </a:t>
            </a:r>
            <a:r>
              <a:rPr lang="en-US" dirty="0" smtClean="0">
                <a:effectLst/>
                <a:ea typeface="Calibri"/>
                <a:cs typeface="Times New Roman"/>
              </a:rPr>
              <a:t> </a:t>
            </a:r>
            <a:r>
              <a:rPr lang="en-US" dirty="0">
                <a:effectLst/>
                <a:ea typeface="Calibri"/>
                <a:cs typeface="Times New Roman"/>
              </a:rPr>
              <a:t>Clinical </a:t>
            </a:r>
            <a:r>
              <a:rPr lang="en-US" dirty="0" smtClean="0">
                <a:effectLst/>
                <a:ea typeface="Calibri"/>
                <a:cs typeface="Times New Roman"/>
              </a:rPr>
              <a:t>Deg</a:t>
            </a:r>
            <a:endParaRPr lang="en-US" sz="1200" dirty="0">
              <a:effectLst/>
              <a:ea typeface="Calibri"/>
              <a:cs typeface="Times New Roman"/>
            </a:endParaRPr>
          </a:p>
        </p:txBody>
      </p:sp>
      <p:sp>
        <p:nvSpPr>
          <p:cNvPr id="5" name="Text Box 13"/>
          <p:cNvSpPr txBox="1"/>
          <p:nvPr/>
        </p:nvSpPr>
        <p:spPr>
          <a:xfrm>
            <a:off x="1676400" y="4419600"/>
            <a:ext cx="1905000" cy="7016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ea typeface="Calibri"/>
                <a:cs typeface="Times New Roman"/>
              </a:rPr>
              <a:t>District Health Officer Cadre</a:t>
            </a:r>
            <a:endParaRPr lang="en-US" sz="1400" dirty="0">
              <a:effectLst/>
              <a:ea typeface="Calibri"/>
              <a:cs typeface="Times New Roman"/>
            </a:endParaRPr>
          </a:p>
        </p:txBody>
      </p:sp>
      <p:sp>
        <p:nvSpPr>
          <p:cNvPr id="6" name="Text Box 14"/>
          <p:cNvSpPr txBox="1"/>
          <p:nvPr/>
        </p:nvSpPr>
        <p:spPr>
          <a:xfrm>
            <a:off x="3707130" y="4419600"/>
            <a:ext cx="1550670" cy="7016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ea typeface="Calibri"/>
                <a:cs typeface="Times New Roman"/>
              </a:rPr>
              <a:t>Civil Surgeon Cadre</a:t>
            </a:r>
            <a:endParaRPr lang="en-US" sz="1400" dirty="0">
              <a:effectLst/>
              <a:ea typeface="Calibri"/>
              <a:cs typeface="Times New Roman"/>
            </a:endParaRPr>
          </a:p>
        </p:txBody>
      </p:sp>
      <p:sp>
        <p:nvSpPr>
          <p:cNvPr id="7" name="Text Box 15"/>
          <p:cNvSpPr txBox="1"/>
          <p:nvPr/>
        </p:nvSpPr>
        <p:spPr>
          <a:xfrm>
            <a:off x="5361305" y="4419600"/>
            <a:ext cx="1953895" cy="7016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ea typeface="Calibri"/>
                <a:cs typeface="Times New Roman"/>
              </a:rPr>
              <a:t>Clinician Class – I Cadre</a:t>
            </a:r>
            <a:endParaRPr lang="en-US" sz="1400" dirty="0">
              <a:effectLst/>
              <a:ea typeface="Calibri"/>
              <a:cs typeface="Times New Roman"/>
            </a:endParaRPr>
          </a:p>
        </p:txBody>
      </p:sp>
      <p:sp>
        <p:nvSpPr>
          <p:cNvPr id="8" name="Text Box 16"/>
          <p:cNvSpPr txBox="1"/>
          <p:nvPr/>
        </p:nvSpPr>
        <p:spPr>
          <a:xfrm>
            <a:off x="1954530" y="3429000"/>
            <a:ext cx="5055870" cy="48958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ea typeface="Calibri"/>
                <a:cs typeface="Times New Roman"/>
              </a:rPr>
              <a:t>Deputy Director of Health Services</a:t>
            </a:r>
            <a:endParaRPr lang="en-US" sz="1600" dirty="0">
              <a:effectLst/>
              <a:ea typeface="Calibri"/>
              <a:cs typeface="Times New Roman"/>
            </a:endParaRPr>
          </a:p>
        </p:txBody>
      </p:sp>
      <p:sp>
        <p:nvSpPr>
          <p:cNvPr id="9" name="Text Box 17"/>
          <p:cNvSpPr txBox="1"/>
          <p:nvPr/>
        </p:nvSpPr>
        <p:spPr>
          <a:xfrm>
            <a:off x="2209800" y="2514600"/>
            <a:ext cx="4522470" cy="4730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ea typeface="Calibri"/>
                <a:cs typeface="Times New Roman"/>
              </a:rPr>
              <a:t>Joint Director of Health Services</a:t>
            </a:r>
            <a:endParaRPr lang="en-US" sz="1600" dirty="0">
              <a:effectLst/>
              <a:ea typeface="Calibri"/>
              <a:cs typeface="Times New Roman"/>
            </a:endParaRPr>
          </a:p>
        </p:txBody>
      </p:sp>
      <p:sp>
        <p:nvSpPr>
          <p:cNvPr id="10" name="Text Box 18"/>
          <p:cNvSpPr txBox="1"/>
          <p:nvPr/>
        </p:nvSpPr>
        <p:spPr>
          <a:xfrm>
            <a:off x="2612707" y="1600200"/>
            <a:ext cx="3711893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ea typeface="Calibri"/>
                <a:cs typeface="Times New Roman"/>
              </a:rPr>
              <a:t>Additional </a:t>
            </a:r>
            <a:r>
              <a:rPr lang="en-US" sz="2400" dirty="0" smtClean="0">
                <a:effectLst/>
                <a:ea typeface="Calibri"/>
                <a:cs typeface="Times New Roman"/>
              </a:rPr>
              <a:t>Director</a:t>
            </a:r>
            <a:endParaRPr lang="en-US" sz="1600" dirty="0">
              <a:effectLst/>
              <a:ea typeface="Calibri"/>
              <a:cs typeface="Times New Roman"/>
            </a:endParaRPr>
          </a:p>
        </p:txBody>
      </p:sp>
      <p:sp>
        <p:nvSpPr>
          <p:cNvPr id="11" name="Text Box 19"/>
          <p:cNvSpPr txBox="1"/>
          <p:nvPr/>
        </p:nvSpPr>
        <p:spPr>
          <a:xfrm>
            <a:off x="2640330" y="685800"/>
            <a:ext cx="3608070" cy="4730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ea typeface="Calibri"/>
                <a:cs typeface="Times New Roman"/>
              </a:rPr>
              <a:t>Director of Health Services</a:t>
            </a:r>
            <a:endParaRPr lang="en-US" sz="1600" dirty="0">
              <a:effectLst/>
              <a:ea typeface="Calibri"/>
              <a:cs typeface="Times New Roman"/>
            </a:endParaRPr>
          </a:p>
        </p:txBody>
      </p:sp>
      <p:sp>
        <p:nvSpPr>
          <p:cNvPr id="16" name="Up Arrow 15"/>
          <p:cNvSpPr/>
          <p:nvPr/>
        </p:nvSpPr>
        <p:spPr>
          <a:xfrm>
            <a:off x="2585720" y="5181600"/>
            <a:ext cx="309880" cy="29337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7" name="Up Arrow 16"/>
          <p:cNvSpPr/>
          <p:nvPr/>
        </p:nvSpPr>
        <p:spPr>
          <a:xfrm>
            <a:off x="4338320" y="5181600"/>
            <a:ext cx="309880" cy="29337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8" name="Up Arrow 17"/>
          <p:cNvSpPr/>
          <p:nvPr/>
        </p:nvSpPr>
        <p:spPr>
          <a:xfrm>
            <a:off x="6014720" y="5181600"/>
            <a:ext cx="309880" cy="29337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9" name="Up Arrow 18"/>
          <p:cNvSpPr/>
          <p:nvPr/>
        </p:nvSpPr>
        <p:spPr>
          <a:xfrm>
            <a:off x="2593340" y="4038600"/>
            <a:ext cx="309880" cy="29337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20" name="Up Arrow 19"/>
          <p:cNvSpPr/>
          <p:nvPr/>
        </p:nvSpPr>
        <p:spPr>
          <a:xfrm>
            <a:off x="4338320" y="4038600"/>
            <a:ext cx="309880" cy="29337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21" name="Up Arrow 20"/>
          <p:cNvSpPr/>
          <p:nvPr/>
        </p:nvSpPr>
        <p:spPr>
          <a:xfrm>
            <a:off x="6014720" y="4038600"/>
            <a:ext cx="309880" cy="29337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22" name="Up Arrow 21"/>
          <p:cNvSpPr/>
          <p:nvPr/>
        </p:nvSpPr>
        <p:spPr>
          <a:xfrm>
            <a:off x="4338320" y="3048000"/>
            <a:ext cx="309880" cy="29337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23" name="Up Arrow 22"/>
          <p:cNvSpPr/>
          <p:nvPr/>
        </p:nvSpPr>
        <p:spPr>
          <a:xfrm>
            <a:off x="4338320" y="2133600"/>
            <a:ext cx="309880" cy="29337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24" name="Up Arrow 23"/>
          <p:cNvSpPr/>
          <p:nvPr/>
        </p:nvSpPr>
        <p:spPr>
          <a:xfrm>
            <a:off x="4338320" y="1219200"/>
            <a:ext cx="309880" cy="29337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31" name="Text Box 41"/>
          <p:cNvSpPr txBox="1"/>
          <p:nvPr/>
        </p:nvSpPr>
        <p:spPr>
          <a:xfrm>
            <a:off x="152400" y="76200"/>
            <a:ext cx="8763000" cy="40767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b="1" dirty="0" smtClean="0">
                <a:ea typeface="Calibri"/>
                <a:cs typeface="Times New Roman"/>
              </a:rPr>
              <a:t>DIRECTORTE OF HEALTH SERVICES MAHARASHTRA, SIMPLE ORGANOGRAM</a:t>
            </a:r>
            <a:endParaRPr lang="en-US" sz="1200" dirty="0">
              <a:effectLst/>
              <a:ea typeface="Calibri"/>
              <a:cs typeface="Times New Roman"/>
            </a:endParaRP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33" name="Rectangle 4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35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600" dirty="0" smtClean="0"/>
              <a:t>Responsibilities of </a:t>
            </a:r>
            <a:r>
              <a:rPr lang="en-US" sz="3600" dirty="0" err="1" smtClean="0"/>
              <a:t>Specialities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Primary Health Care services including FW, disease surveillance, epidemic control, DCPs etc provided by </a:t>
            </a:r>
            <a:r>
              <a:rPr lang="en-US" dirty="0" smtClean="0"/>
              <a:t>Primary Health Centers and Sub Centers under </a:t>
            </a:r>
            <a:r>
              <a:rPr lang="en-US" dirty="0" smtClean="0"/>
              <a:t>Public Health Cadre</a:t>
            </a:r>
          </a:p>
          <a:p>
            <a:r>
              <a:rPr lang="en-US" dirty="0" smtClean="0"/>
              <a:t>Secondary health care services provided by Hospitals under Civil Surgeon Cadre</a:t>
            </a:r>
          </a:p>
          <a:p>
            <a:r>
              <a:rPr lang="en-US" dirty="0" smtClean="0"/>
              <a:t>Tertiary health care services provided by clinicians under particular speciality</a:t>
            </a:r>
          </a:p>
          <a:p>
            <a:r>
              <a:rPr lang="en-US" dirty="0" smtClean="0"/>
              <a:t>All these levels work under Deputy Director of Circles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54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895600"/>
            <a:ext cx="1981200" cy="83099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DIST HEALTH OFFICER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304800"/>
            <a:ext cx="7543800" cy="523220"/>
          </a:xfrm>
          <a:prstGeom prst="rect">
            <a:avLst/>
          </a:prstGeom>
          <a:solidFill>
            <a:srgbClr val="00206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DEPUTY DIRECTOR OF HEALTH SERVICES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5" name="Down Arrow Callout 4"/>
          <p:cNvSpPr/>
          <p:nvPr/>
        </p:nvSpPr>
        <p:spPr>
          <a:xfrm>
            <a:off x="685800" y="1371600"/>
            <a:ext cx="1828800" cy="1295400"/>
          </a:xfrm>
          <a:prstGeom prst="downArrowCallou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PRIMARY HEALTH CARE SERVICES</a:t>
            </a:r>
            <a:endParaRPr lang="en-US" dirty="0"/>
          </a:p>
        </p:txBody>
      </p:sp>
      <p:sp>
        <p:nvSpPr>
          <p:cNvPr id="6" name="Down Arrow Callout 5"/>
          <p:cNvSpPr/>
          <p:nvPr/>
        </p:nvSpPr>
        <p:spPr>
          <a:xfrm>
            <a:off x="3657600" y="1371600"/>
            <a:ext cx="1828800" cy="1295400"/>
          </a:xfrm>
          <a:prstGeom prst="downArrow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SECONDARY HEALTH CARE SERVICES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Down Arrow Callout 6"/>
          <p:cNvSpPr/>
          <p:nvPr/>
        </p:nvSpPr>
        <p:spPr>
          <a:xfrm>
            <a:off x="6629400" y="1371600"/>
            <a:ext cx="1828800" cy="1295400"/>
          </a:xfrm>
          <a:prstGeom prst="downArrow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TERTIARY HEALTH CARE SERVICES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400" y="2895600"/>
            <a:ext cx="1981200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CIVIL SURGEON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553200" y="2895600"/>
            <a:ext cx="1981200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MS OF HOSPITAL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4186535"/>
            <a:ext cx="1981200" cy="46166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PHC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5100935"/>
            <a:ext cx="1981200" cy="46166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PHU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09600" y="6015335"/>
            <a:ext cx="1981200" cy="46166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SUB-CENTER</a:t>
            </a:r>
            <a:endParaRPr lang="en-US" sz="2400" dirty="0"/>
          </a:p>
        </p:txBody>
      </p:sp>
      <p:sp>
        <p:nvSpPr>
          <p:cNvPr id="13" name="Down Arrow 12"/>
          <p:cNvSpPr/>
          <p:nvPr/>
        </p:nvSpPr>
        <p:spPr>
          <a:xfrm>
            <a:off x="1371600" y="3802797"/>
            <a:ext cx="533400" cy="3120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Down Arrow 13"/>
          <p:cNvSpPr/>
          <p:nvPr/>
        </p:nvSpPr>
        <p:spPr>
          <a:xfrm>
            <a:off x="1371600" y="4717197"/>
            <a:ext cx="533400" cy="3120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Down Arrow 14"/>
          <p:cNvSpPr/>
          <p:nvPr/>
        </p:nvSpPr>
        <p:spPr>
          <a:xfrm>
            <a:off x="1371600" y="5631597"/>
            <a:ext cx="533400" cy="3120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581400" y="5569803"/>
            <a:ext cx="1981200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RH/SDH/GH/WH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3581400" y="4274403"/>
            <a:ext cx="1981200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DISTRICT HOSPITAL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6553200" y="4350603"/>
            <a:ext cx="1981200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RRH/MH/TB HOSP/LEP HOSP</a:t>
            </a:r>
            <a:endParaRPr lang="en-US" sz="2400" dirty="0"/>
          </a:p>
        </p:txBody>
      </p:sp>
      <p:sp>
        <p:nvSpPr>
          <p:cNvPr id="19" name="Down Arrow 18"/>
          <p:cNvSpPr/>
          <p:nvPr/>
        </p:nvSpPr>
        <p:spPr>
          <a:xfrm>
            <a:off x="4343400" y="3810000"/>
            <a:ext cx="533400" cy="3120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Down Arrow 19"/>
          <p:cNvSpPr/>
          <p:nvPr/>
        </p:nvSpPr>
        <p:spPr>
          <a:xfrm>
            <a:off x="4343400" y="5174397"/>
            <a:ext cx="533400" cy="3120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Down Arrow 20"/>
          <p:cNvSpPr/>
          <p:nvPr/>
        </p:nvSpPr>
        <p:spPr>
          <a:xfrm>
            <a:off x="7239000" y="3810000"/>
            <a:ext cx="533400" cy="3120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Down Arrow 21"/>
          <p:cNvSpPr/>
          <p:nvPr/>
        </p:nvSpPr>
        <p:spPr>
          <a:xfrm>
            <a:off x="1371600" y="990600"/>
            <a:ext cx="533400" cy="3120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Down Arrow 22"/>
          <p:cNvSpPr/>
          <p:nvPr/>
        </p:nvSpPr>
        <p:spPr>
          <a:xfrm>
            <a:off x="4343400" y="990600"/>
            <a:ext cx="533400" cy="3120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Down Arrow 23"/>
          <p:cNvSpPr/>
          <p:nvPr/>
        </p:nvSpPr>
        <p:spPr>
          <a:xfrm>
            <a:off x="7315200" y="990600"/>
            <a:ext cx="533400" cy="3120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81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600" dirty="0" smtClean="0"/>
              <a:t>Milestones : Public </a:t>
            </a:r>
            <a:r>
              <a:rPr lang="en-US" sz="3600" dirty="0" smtClean="0"/>
              <a:t>Health Cadre in Maharashtra </a:t>
            </a:r>
            <a:r>
              <a:rPr lang="en-US" sz="3600" dirty="0" smtClean="0"/>
              <a:t>State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1961</a:t>
            </a:r>
            <a:r>
              <a:rPr lang="en-US" dirty="0" smtClean="0"/>
              <a:t> :Maharashtra State decided to entrust Primary Health Care and Communicable disease control to local Self Governments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1962</a:t>
            </a:r>
            <a:r>
              <a:rPr lang="en-US" dirty="0" smtClean="0"/>
              <a:t> : District Health Officer cadre was established </a:t>
            </a:r>
            <a:r>
              <a:rPr lang="en-US" dirty="0" smtClean="0"/>
              <a:t>to </a:t>
            </a:r>
            <a:r>
              <a:rPr lang="en-US" dirty="0" smtClean="0"/>
              <a:t>provide </a:t>
            </a:r>
            <a:r>
              <a:rPr lang="en-US" dirty="0" smtClean="0"/>
              <a:t>Primary Health Care and </a:t>
            </a:r>
            <a:r>
              <a:rPr lang="en-US" dirty="0" smtClean="0"/>
              <a:t>to control epidemics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1971</a:t>
            </a:r>
            <a:r>
              <a:rPr lang="en-US" dirty="0" smtClean="0"/>
              <a:t> : Diploma in Public Health or MD in PSM introduced as required qualification for Public Health cadre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1983 </a:t>
            </a:r>
            <a:r>
              <a:rPr lang="en-US" dirty="0" smtClean="0"/>
              <a:t>: Posts of Assistant Directors of PH Cadre created in all offices from Deputy Directors to Director office.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2014</a:t>
            </a:r>
            <a:r>
              <a:rPr lang="en-US" dirty="0" smtClean="0"/>
              <a:t> : </a:t>
            </a:r>
            <a:r>
              <a:rPr lang="en-US" dirty="0" smtClean="0"/>
              <a:t>Public Health Specialist posted as one </a:t>
            </a:r>
            <a:r>
              <a:rPr lang="en-US" dirty="0" err="1" smtClean="0"/>
              <a:t>speciality</a:t>
            </a:r>
            <a:r>
              <a:rPr lang="en-US" dirty="0" smtClean="0"/>
              <a:t> in District Hospitals.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1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Structure of Public Health Cadre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Level </a:t>
            </a:r>
            <a:r>
              <a:rPr lang="en-US" dirty="0" smtClean="0">
                <a:solidFill>
                  <a:srgbClr val="FF0000"/>
                </a:solidFill>
              </a:rPr>
              <a:t>– 1 (Facility level) </a:t>
            </a:r>
            <a:r>
              <a:rPr lang="en-US" dirty="0" smtClean="0"/>
              <a:t>: PHS in Medical Officers cadre posted  as THO, MO DTC, MO in Hospitals, MO in DCPs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Level -2 (District Level) </a:t>
            </a:r>
            <a:r>
              <a:rPr lang="en-US" dirty="0" smtClean="0"/>
              <a:t>: PHS promoted in DHO (PH) cadre posted as DHO, Add DHO, DRCHO, etc.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Level – 3 (Regional level) </a:t>
            </a:r>
            <a:r>
              <a:rPr lang="en-US" dirty="0" smtClean="0"/>
              <a:t>: PHS from DHO (PH)  cadre also posted as Asst Director (CD), Principal HFWTC at Regional level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Level – 4 (State level) </a:t>
            </a:r>
            <a:r>
              <a:rPr lang="en-US" dirty="0" smtClean="0"/>
              <a:t>: PHS from DHO (PH) Cadre also posted as Assistant Director in JDHS, Add DHS and DHS offices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3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IN" dirty="0" smtClean="0"/>
              <a:t>FACILITY AND DISTRICT LEVEL</a:t>
            </a:r>
            <a:endParaRPr lang="en-IN" dirty="0"/>
          </a:p>
        </p:txBody>
      </p:sp>
      <p:sp>
        <p:nvSpPr>
          <p:cNvPr id="3" name="Oval 2"/>
          <p:cNvSpPr/>
          <p:nvPr/>
        </p:nvSpPr>
        <p:spPr>
          <a:xfrm>
            <a:off x="609600" y="1828800"/>
            <a:ext cx="1905000" cy="9906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/>
              <a:t>DHO</a:t>
            </a:r>
            <a:endParaRPr lang="en-IN" b="1" dirty="0"/>
          </a:p>
        </p:txBody>
      </p:sp>
      <p:sp>
        <p:nvSpPr>
          <p:cNvPr id="4" name="Oval 3"/>
          <p:cNvSpPr/>
          <p:nvPr/>
        </p:nvSpPr>
        <p:spPr>
          <a:xfrm>
            <a:off x="6553200" y="1828800"/>
            <a:ext cx="1905000" cy="990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CIVIL SURGEON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04800" y="3352800"/>
            <a:ext cx="1219200" cy="6096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/>
              <a:t>ADHO</a:t>
            </a:r>
            <a:endParaRPr lang="en-IN" b="1" dirty="0"/>
          </a:p>
        </p:txBody>
      </p:sp>
      <p:sp>
        <p:nvSpPr>
          <p:cNvPr id="6" name="Oval 5"/>
          <p:cNvSpPr/>
          <p:nvPr/>
        </p:nvSpPr>
        <p:spPr>
          <a:xfrm>
            <a:off x="1676400" y="3352800"/>
            <a:ext cx="1295400" cy="6096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/>
              <a:t>DRCHO</a:t>
            </a:r>
            <a:endParaRPr lang="en-IN" b="1" dirty="0"/>
          </a:p>
        </p:txBody>
      </p:sp>
      <p:sp>
        <p:nvSpPr>
          <p:cNvPr id="7" name="Oval 6"/>
          <p:cNvSpPr/>
          <p:nvPr/>
        </p:nvSpPr>
        <p:spPr>
          <a:xfrm>
            <a:off x="6172200" y="3352800"/>
            <a:ext cx="1219200" cy="6096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/>
              <a:t>RMO (O)</a:t>
            </a:r>
            <a:endParaRPr lang="en-IN" b="1" dirty="0"/>
          </a:p>
        </p:txBody>
      </p:sp>
      <p:sp>
        <p:nvSpPr>
          <p:cNvPr id="8" name="Oval 7"/>
          <p:cNvSpPr/>
          <p:nvPr/>
        </p:nvSpPr>
        <p:spPr>
          <a:xfrm>
            <a:off x="3657600" y="1828800"/>
            <a:ext cx="1905000" cy="9906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/>
              <a:t>DTO/DLO</a:t>
            </a:r>
            <a:endParaRPr lang="en-IN" b="1" dirty="0"/>
          </a:p>
        </p:txBody>
      </p:sp>
      <p:sp>
        <p:nvSpPr>
          <p:cNvPr id="9" name="Oval 8"/>
          <p:cNvSpPr/>
          <p:nvPr/>
        </p:nvSpPr>
        <p:spPr>
          <a:xfrm>
            <a:off x="381000" y="4876800"/>
            <a:ext cx="914400" cy="6096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THO</a:t>
            </a:r>
            <a:endParaRPr lang="en-IN" dirty="0"/>
          </a:p>
        </p:txBody>
      </p:sp>
      <p:sp>
        <p:nvSpPr>
          <p:cNvPr id="10" name="Oval 9"/>
          <p:cNvSpPr/>
          <p:nvPr/>
        </p:nvSpPr>
        <p:spPr>
          <a:xfrm>
            <a:off x="1828800" y="4876800"/>
            <a:ext cx="914400" cy="6096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MO DTT</a:t>
            </a:r>
            <a:endParaRPr lang="en-IN" dirty="0"/>
          </a:p>
        </p:txBody>
      </p:sp>
      <p:sp>
        <p:nvSpPr>
          <p:cNvPr id="11" name="Oval 10"/>
          <p:cNvSpPr/>
          <p:nvPr/>
        </p:nvSpPr>
        <p:spPr>
          <a:xfrm>
            <a:off x="3352800" y="4876800"/>
            <a:ext cx="914400" cy="6096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MO DCP</a:t>
            </a:r>
            <a:endParaRPr lang="en-IN" dirty="0"/>
          </a:p>
        </p:txBody>
      </p:sp>
      <p:sp>
        <p:nvSpPr>
          <p:cNvPr id="12" name="Oval 11"/>
          <p:cNvSpPr/>
          <p:nvPr/>
        </p:nvSpPr>
        <p:spPr>
          <a:xfrm>
            <a:off x="4876800" y="4876800"/>
            <a:ext cx="914400" cy="6096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MO DCP</a:t>
            </a:r>
            <a:endParaRPr lang="en-IN" dirty="0"/>
          </a:p>
        </p:txBody>
      </p:sp>
      <p:sp>
        <p:nvSpPr>
          <p:cNvPr id="13" name="Oval 12"/>
          <p:cNvSpPr/>
          <p:nvPr/>
        </p:nvSpPr>
        <p:spPr>
          <a:xfrm>
            <a:off x="7848600" y="4800600"/>
            <a:ext cx="914400" cy="6096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MO DH</a:t>
            </a:r>
            <a:endParaRPr lang="en-IN" dirty="0"/>
          </a:p>
        </p:txBody>
      </p:sp>
      <p:sp>
        <p:nvSpPr>
          <p:cNvPr id="15" name="Down Arrow 14"/>
          <p:cNvSpPr/>
          <p:nvPr/>
        </p:nvSpPr>
        <p:spPr>
          <a:xfrm>
            <a:off x="914400" y="2895600"/>
            <a:ext cx="152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6" name="Down Arrow 15"/>
          <p:cNvSpPr/>
          <p:nvPr/>
        </p:nvSpPr>
        <p:spPr>
          <a:xfrm>
            <a:off x="2133600" y="2895600"/>
            <a:ext cx="152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7" name="Down Arrow 16"/>
          <p:cNvSpPr/>
          <p:nvPr/>
        </p:nvSpPr>
        <p:spPr>
          <a:xfrm>
            <a:off x="838200" y="4267200"/>
            <a:ext cx="152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8" name="Down Arrow 17"/>
          <p:cNvSpPr/>
          <p:nvPr/>
        </p:nvSpPr>
        <p:spPr>
          <a:xfrm>
            <a:off x="2209800" y="4267200"/>
            <a:ext cx="152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9" name="Down Arrow 18"/>
          <p:cNvSpPr/>
          <p:nvPr/>
        </p:nvSpPr>
        <p:spPr>
          <a:xfrm>
            <a:off x="4495800" y="3200400"/>
            <a:ext cx="228600" cy="1524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0" name="Down Arrow 19"/>
          <p:cNvSpPr/>
          <p:nvPr/>
        </p:nvSpPr>
        <p:spPr>
          <a:xfrm>
            <a:off x="6705600" y="2971800"/>
            <a:ext cx="152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1" name="Down Arrow 20"/>
          <p:cNvSpPr/>
          <p:nvPr/>
        </p:nvSpPr>
        <p:spPr>
          <a:xfrm>
            <a:off x="8229600" y="4267200"/>
            <a:ext cx="152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3" name="Right Arrow 22"/>
          <p:cNvSpPr/>
          <p:nvPr/>
        </p:nvSpPr>
        <p:spPr>
          <a:xfrm>
            <a:off x="2895600" y="2209800"/>
            <a:ext cx="457200" cy="190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4" name="Left Arrow 23"/>
          <p:cNvSpPr/>
          <p:nvPr/>
        </p:nvSpPr>
        <p:spPr>
          <a:xfrm>
            <a:off x="5791200" y="2228850"/>
            <a:ext cx="533400" cy="2095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5" name="Oval 24"/>
          <p:cNvSpPr/>
          <p:nvPr/>
        </p:nvSpPr>
        <p:spPr>
          <a:xfrm>
            <a:off x="7696200" y="3352800"/>
            <a:ext cx="12192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ACS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26" name="Down Arrow 25"/>
          <p:cNvSpPr/>
          <p:nvPr/>
        </p:nvSpPr>
        <p:spPr>
          <a:xfrm>
            <a:off x="8229600" y="2971800"/>
            <a:ext cx="152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9107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1298</Words>
  <Application>Microsoft Office PowerPoint</Application>
  <PresentationFormat>On-screen Show (4:3)</PresentationFormat>
  <Paragraphs>307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Office Theme</vt:lpstr>
      <vt:lpstr>PUBLIC HEALTH CADRE OF MAHARASHTRA</vt:lpstr>
      <vt:lpstr>Public Health Speciality</vt:lpstr>
      <vt:lpstr>Directorate of Health Services Maharashtra</vt:lpstr>
      <vt:lpstr>PowerPoint Presentation</vt:lpstr>
      <vt:lpstr>Responsibilities of Specialities</vt:lpstr>
      <vt:lpstr>PowerPoint Presentation</vt:lpstr>
      <vt:lpstr>Milestones : Public Health Cadre in Maharashtra State</vt:lpstr>
      <vt:lpstr>Structure of Public Health Cadre</vt:lpstr>
      <vt:lpstr>FACILITY AND DISTRICT LEVEL</vt:lpstr>
      <vt:lpstr>REGIONAL LEVEL POSTING OF PUBLIC HEALTH SPECIALIST</vt:lpstr>
      <vt:lpstr>STATE LEVEL POSTING OF PUBLIC HEALTH SPECIALIST</vt:lpstr>
      <vt:lpstr>Special features of Public Health Cadre in Maharashtra State</vt:lpstr>
      <vt:lpstr>Benefits of Public Health cadre</vt:lpstr>
      <vt:lpstr>PowerPoint Presentation</vt:lpstr>
      <vt:lpstr>SPECIALISTS STATUS IN MAHARASHTRA</vt:lpstr>
      <vt:lpstr>Specialist Availability in Maharashtra</vt:lpstr>
      <vt:lpstr>Way out</vt:lpstr>
      <vt:lpstr>CPS Courses</vt:lpstr>
      <vt:lpstr>Hospitals included for CPS Courses</vt:lpstr>
      <vt:lpstr>Effect of CPS Courses on Specialist Availability</vt:lpstr>
      <vt:lpstr>Benefits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HEALTH CADRE OF MAHARASHTRA</dc:title>
  <dc:creator>SONY</dc:creator>
  <cp:lastModifiedBy>SONY</cp:lastModifiedBy>
  <cp:revision>37</cp:revision>
  <dcterms:created xsi:type="dcterms:W3CDTF">2015-06-27T03:49:36Z</dcterms:created>
  <dcterms:modified xsi:type="dcterms:W3CDTF">2015-07-03T02:26:49Z</dcterms:modified>
</cp:coreProperties>
</file>