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879" r:id="rId3"/>
  </p:sldMasterIdLst>
  <p:sldIdLst>
    <p:sldId id="288" r:id="rId4"/>
    <p:sldId id="289" r:id="rId5"/>
    <p:sldId id="290" r:id="rId6"/>
    <p:sldId id="291" r:id="rId7"/>
    <p:sldId id="294" r:id="rId8"/>
    <p:sldId id="262" r:id="rId9"/>
    <p:sldId id="284" r:id="rId10"/>
    <p:sldId id="285" r:id="rId11"/>
    <p:sldId id="261" r:id="rId12"/>
    <p:sldId id="270" r:id="rId13"/>
    <p:sldId id="286" r:id="rId14"/>
    <p:sldId id="260" r:id="rId15"/>
    <p:sldId id="258" r:id="rId16"/>
    <p:sldId id="265" r:id="rId17"/>
    <p:sldId id="264" r:id="rId18"/>
    <p:sldId id="266" r:id="rId19"/>
    <p:sldId id="263" r:id="rId20"/>
    <p:sldId id="267" r:id="rId21"/>
    <p:sldId id="271" r:id="rId22"/>
    <p:sldId id="272" r:id="rId23"/>
    <p:sldId id="273" r:id="rId24"/>
    <p:sldId id="274" r:id="rId25"/>
    <p:sldId id="275" r:id="rId26"/>
    <p:sldId id="276" r:id="rId27"/>
    <p:sldId id="277" r:id="rId28"/>
    <p:sldId id="292" r:id="rId29"/>
    <p:sldId id="293" r:id="rId30"/>
  </p:sldIdLst>
  <p:sldSz cx="9144000" cy="6858000" type="screen4x3"/>
  <p:notesSz cx="6858000" cy="9144000"/>
  <p:defaultTextStyle>
    <a:defPPr>
      <a:defRPr lang="ko-KR"/>
    </a:defPPr>
    <a:lvl1pPr algn="l" rtl="0" fontAlgn="base" latinLnBrk="1">
      <a:spcBef>
        <a:spcPct val="0"/>
      </a:spcBef>
      <a:spcAft>
        <a:spcPct val="0"/>
      </a:spcAft>
      <a:defRPr sz="2400" kern="1200">
        <a:solidFill>
          <a:schemeClr val="tx1"/>
        </a:solidFill>
        <a:latin typeface="Gulim" pitchFamily="34" charset="-127"/>
        <a:ea typeface="Gulim" pitchFamily="34" charset="-127"/>
        <a:cs typeface="+mn-cs"/>
      </a:defRPr>
    </a:lvl1pPr>
    <a:lvl2pPr marL="457200" algn="l" rtl="0" fontAlgn="base" latinLnBrk="1">
      <a:spcBef>
        <a:spcPct val="0"/>
      </a:spcBef>
      <a:spcAft>
        <a:spcPct val="0"/>
      </a:spcAft>
      <a:defRPr sz="2400" kern="1200">
        <a:solidFill>
          <a:schemeClr val="tx1"/>
        </a:solidFill>
        <a:latin typeface="Gulim" pitchFamily="34" charset="-127"/>
        <a:ea typeface="Gulim" pitchFamily="34" charset="-127"/>
        <a:cs typeface="+mn-cs"/>
      </a:defRPr>
    </a:lvl2pPr>
    <a:lvl3pPr marL="914400" algn="l" rtl="0" fontAlgn="base" latinLnBrk="1">
      <a:spcBef>
        <a:spcPct val="0"/>
      </a:spcBef>
      <a:spcAft>
        <a:spcPct val="0"/>
      </a:spcAft>
      <a:defRPr sz="2400" kern="1200">
        <a:solidFill>
          <a:schemeClr val="tx1"/>
        </a:solidFill>
        <a:latin typeface="Gulim" pitchFamily="34" charset="-127"/>
        <a:ea typeface="Gulim" pitchFamily="34" charset="-127"/>
        <a:cs typeface="+mn-cs"/>
      </a:defRPr>
    </a:lvl3pPr>
    <a:lvl4pPr marL="1371600" algn="l" rtl="0" fontAlgn="base" latinLnBrk="1">
      <a:spcBef>
        <a:spcPct val="0"/>
      </a:spcBef>
      <a:spcAft>
        <a:spcPct val="0"/>
      </a:spcAft>
      <a:defRPr sz="2400" kern="1200">
        <a:solidFill>
          <a:schemeClr val="tx1"/>
        </a:solidFill>
        <a:latin typeface="Gulim" pitchFamily="34" charset="-127"/>
        <a:ea typeface="Gulim" pitchFamily="34" charset="-127"/>
        <a:cs typeface="+mn-cs"/>
      </a:defRPr>
    </a:lvl4pPr>
    <a:lvl5pPr marL="1828800" algn="l" rtl="0" fontAlgn="base" latinLnBrk="1">
      <a:spcBef>
        <a:spcPct val="0"/>
      </a:spcBef>
      <a:spcAft>
        <a:spcPct val="0"/>
      </a:spcAft>
      <a:defRPr sz="2400" kern="1200">
        <a:solidFill>
          <a:schemeClr val="tx1"/>
        </a:solidFill>
        <a:latin typeface="Gulim" pitchFamily="34" charset="-127"/>
        <a:ea typeface="Gulim" pitchFamily="34" charset="-127"/>
        <a:cs typeface="+mn-cs"/>
      </a:defRPr>
    </a:lvl5pPr>
    <a:lvl6pPr marL="2286000" algn="l" defTabSz="914400" rtl="0" eaLnBrk="1" latinLnBrk="0" hangingPunct="1">
      <a:defRPr sz="2400" kern="1200">
        <a:solidFill>
          <a:schemeClr val="tx1"/>
        </a:solidFill>
        <a:latin typeface="Gulim" pitchFamily="34" charset="-127"/>
        <a:ea typeface="Gulim" pitchFamily="34" charset="-127"/>
        <a:cs typeface="+mn-cs"/>
      </a:defRPr>
    </a:lvl6pPr>
    <a:lvl7pPr marL="2743200" algn="l" defTabSz="914400" rtl="0" eaLnBrk="1" latinLnBrk="0" hangingPunct="1">
      <a:defRPr sz="2400" kern="1200">
        <a:solidFill>
          <a:schemeClr val="tx1"/>
        </a:solidFill>
        <a:latin typeface="Gulim" pitchFamily="34" charset="-127"/>
        <a:ea typeface="Gulim" pitchFamily="34" charset="-127"/>
        <a:cs typeface="+mn-cs"/>
      </a:defRPr>
    </a:lvl7pPr>
    <a:lvl8pPr marL="3200400" algn="l" defTabSz="914400" rtl="0" eaLnBrk="1" latinLnBrk="0" hangingPunct="1">
      <a:defRPr sz="2400" kern="1200">
        <a:solidFill>
          <a:schemeClr val="tx1"/>
        </a:solidFill>
        <a:latin typeface="Gulim" pitchFamily="34" charset="-127"/>
        <a:ea typeface="Gulim" pitchFamily="34" charset="-127"/>
        <a:cs typeface="+mn-cs"/>
      </a:defRPr>
    </a:lvl8pPr>
    <a:lvl9pPr marL="3657600" algn="l" defTabSz="914400" rtl="0" eaLnBrk="1" latinLnBrk="0" hangingPunct="1">
      <a:defRPr sz="2400" kern="1200">
        <a:solidFill>
          <a:schemeClr val="tx1"/>
        </a:solidFill>
        <a:latin typeface="Gulim" pitchFamily="34" charset="-127"/>
        <a:ea typeface="Gulim"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6600"/>
    <a:srgbClr val="FF3399"/>
    <a:srgbClr val="333399"/>
    <a:srgbClr val="660066"/>
    <a:srgbClr val="00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72"/>
      </p:cViewPr>
      <p:guideLst>
        <p:guide orient="horz" pos="2160"/>
        <p:guide pos="2880"/>
      </p:guideLst>
    </p:cSldViewPr>
  </p:slideViewPr>
  <p:notesTextViewPr>
    <p:cViewPr>
      <p:scale>
        <a:sx n="100" d="100"/>
        <a:sy n="100" d="100"/>
      </p:scale>
      <p:origin x="0" y="0"/>
    </p:cViewPr>
  </p:notesTextViewPr>
  <p:gridSpacing cx="45003" cy="45003"/>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user\Downloads\Monthwise%20graph_30_6_1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Sheet1!$A$4</c:f>
              <c:strCache>
                <c:ptCount val="1"/>
                <c:pt idx="0">
                  <c:v>Monthly Patient treated </c:v>
                </c:pt>
              </c:strCache>
            </c:strRef>
          </c:tx>
          <c:spPr>
            <a:solidFill>
              <a:schemeClr val="accent5">
                <a:lumMod val="75000"/>
              </a:schemeClr>
            </a:solidFill>
          </c:spPr>
          <c:invertIfNegative val="0"/>
          <c:dLbls>
            <c:dLbl>
              <c:idx val="0"/>
              <c:layout>
                <c:manualLayout>
                  <c:x val="-1.5277777777777798E-2"/>
                  <c:y val="1.248687648945334E-2"/>
                </c:manualLayout>
              </c:layout>
              <c:showLegendKey val="0"/>
              <c:showVal val="1"/>
              <c:showCatName val="0"/>
              <c:showSerName val="0"/>
              <c:showPercent val="0"/>
              <c:showBubbleSize val="0"/>
            </c:dLbl>
            <c:dLbl>
              <c:idx val="1"/>
              <c:layout>
                <c:manualLayout>
                  <c:x val="-3.1944444444444442E-2"/>
                  <c:y val="-9.9895011915627704E-3"/>
                </c:manualLayout>
              </c:layout>
              <c:showLegendKey val="0"/>
              <c:showVal val="1"/>
              <c:showCatName val="0"/>
              <c:showSerName val="0"/>
              <c:showPercent val="0"/>
              <c:showBubbleSize val="0"/>
            </c:dLbl>
            <c:dLbl>
              <c:idx val="2"/>
              <c:layout>
                <c:manualLayout>
                  <c:x val="-3.7825021872266051E-2"/>
                  <c:y val="-1.0474424615546781E-2"/>
                </c:manualLayout>
              </c:layout>
              <c:showLegendKey val="0"/>
              <c:showVal val="1"/>
              <c:showCatName val="0"/>
              <c:showSerName val="0"/>
              <c:showPercent val="0"/>
              <c:showBubbleSize val="0"/>
            </c:dLbl>
            <c:dLbl>
              <c:idx val="3"/>
              <c:layout>
                <c:manualLayout>
                  <c:x val="-1.9444444444444445E-2"/>
                  <c:y val="-7.492125893672096E-3"/>
                </c:manualLayout>
              </c:layout>
              <c:showLegendKey val="0"/>
              <c:showVal val="1"/>
              <c:showCatName val="0"/>
              <c:showSerName val="0"/>
              <c:showPercent val="0"/>
              <c:showBubbleSize val="0"/>
            </c:dLbl>
            <c:txPr>
              <a:bodyPr/>
              <a:lstStyle/>
              <a:p>
                <a:pPr>
                  <a:defRPr sz="1800" b="1">
                    <a:latin typeface="Calibri" pitchFamily="34" charset="0"/>
                  </a:defRPr>
                </a:pPr>
                <a:endParaRPr lang="en-US"/>
              </a:p>
            </c:txPr>
            <c:showLegendKey val="0"/>
            <c:showVal val="1"/>
            <c:showCatName val="0"/>
            <c:showSerName val="0"/>
            <c:showPercent val="0"/>
            <c:showBubbleSize val="0"/>
            <c:showLeaderLines val="0"/>
          </c:dLbls>
          <c:cat>
            <c:strRef>
              <c:f>Sheet1!$B$3:$E$3</c:f>
              <c:strCache>
                <c:ptCount val="4"/>
                <c:pt idx="0">
                  <c:v>Average Fig in the FY 2013-2014 </c:v>
                </c:pt>
                <c:pt idx="1">
                  <c:v>Average Fig in the FY 2014-2015</c:v>
                </c:pt>
                <c:pt idx="2">
                  <c:v>Actual Fig in April'2015</c:v>
                </c:pt>
                <c:pt idx="3">
                  <c:v>Actual Fig in May'2015</c:v>
                </c:pt>
              </c:strCache>
            </c:strRef>
          </c:cat>
          <c:val>
            <c:numRef>
              <c:f>Sheet1!$B$4:$E$4</c:f>
              <c:numCache>
                <c:formatCode>0</c:formatCode>
                <c:ptCount val="4"/>
                <c:pt idx="0">
                  <c:v>21438.333333333296</c:v>
                </c:pt>
                <c:pt idx="1">
                  <c:v>27345.166666666657</c:v>
                </c:pt>
                <c:pt idx="2" formatCode="General">
                  <c:v>30184</c:v>
                </c:pt>
                <c:pt idx="3" formatCode="General">
                  <c:v>31062</c:v>
                </c:pt>
              </c:numCache>
            </c:numRef>
          </c:val>
        </c:ser>
        <c:ser>
          <c:idx val="1"/>
          <c:order val="1"/>
          <c:tx>
            <c:strRef>
              <c:f>Sheet1!$A$5</c:f>
              <c:strCache>
                <c:ptCount val="1"/>
                <c:pt idx="0">
                  <c:v>Monthly Claim raised in thousand</c:v>
                </c:pt>
              </c:strCache>
            </c:strRef>
          </c:tx>
          <c:invertIfNegative val="0"/>
          <c:dLbls>
            <c:dLbl>
              <c:idx val="0"/>
              <c:layout>
                <c:manualLayout>
                  <c:x val="0"/>
                  <c:y val="-1.4984251787343987E-2"/>
                </c:manualLayout>
              </c:layout>
              <c:showLegendKey val="0"/>
              <c:showVal val="1"/>
              <c:showCatName val="0"/>
              <c:showSerName val="0"/>
              <c:showPercent val="0"/>
              <c:showBubbleSize val="0"/>
            </c:dLbl>
            <c:dLbl>
              <c:idx val="2"/>
              <c:layout>
                <c:manualLayout>
                  <c:x val="-1.5277777777777798E-2"/>
                  <c:y val="-3.746062946836002E-2"/>
                </c:manualLayout>
              </c:layout>
              <c:showLegendKey val="0"/>
              <c:showVal val="1"/>
              <c:showCatName val="0"/>
              <c:showSerName val="0"/>
              <c:showPercent val="0"/>
              <c:showBubbleSize val="0"/>
            </c:dLbl>
            <c:dLbl>
              <c:idx val="3"/>
              <c:layout>
                <c:manualLayout>
                  <c:x val="1.3888888888888952E-3"/>
                  <c:y val="-1.9979002383125301E-2"/>
                </c:manualLayout>
              </c:layout>
              <c:showLegendKey val="0"/>
              <c:showVal val="1"/>
              <c:showCatName val="0"/>
              <c:showSerName val="0"/>
              <c:showPercent val="0"/>
              <c:showBubbleSize val="0"/>
            </c:dLbl>
            <c:txPr>
              <a:bodyPr/>
              <a:lstStyle/>
              <a:p>
                <a:pPr>
                  <a:defRPr sz="1800" b="1">
                    <a:latin typeface="Calibri" pitchFamily="34" charset="0"/>
                  </a:defRPr>
                </a:pPr>
                <a:endParaRPr lang="en-US"/>
              </a:p>
            </c:txPr>
            <c:showLegendKey val="0"/>
            <c:showVal val="1"/>
            <c:showCatName val="0"/>
            <c:showSerName val="0"/>
            <c:showPercent val="0"/>
            <c:showBubbleSize val="0"/>
            <c:showLeaderLines val="0"/>
          </c:dLbls>
          <c:cat>
            <c:strRef>
              <c:f>Sheet1!$B$3:$E$3</c:f>
              <c:strCache>
                <c:ptCount val="4"/>
                <c:pt idx="0">
                  <c:v>Average Fig in the FY 2013-2014 </c:v>
                </c:pt>
                <c:pt idx="1">
                  <c:v>Average Fig in the FY 2014-2015</c:v>
                </c:pt>
                <c:pt idx="2">
                  <c:v>Actual Fig in April'2015</c:v>
                </c:pt>
                <c:pt idx="3">
                  <c:v>Actual Fig in May'2015</c:v>
                </c:pt>
              </c:strCache>
            </c:strRef>
          </c:cat>
          <c:val>
            <c:numRef>
              <c:f>Sheet1!$B$5:$E$5</c:f>
              <c:numCache>
                <c:formatCode>0</c:formatCode>
                <c:ptCount val="4"/>
                <c:pt idx="0">
                  <c:v>134242</c:v>
                </c:pt>
                <c:pt idx="1">
                  <c:v>185409</c:v>
                </c:pt>
                <c:pt idx="2" formatCode="General">
                  <c:v>189626</c:v>
                </c:pt>
                <c:pt idx="3" formatCode="General">
                  <c:v>198375</c:v>
                </c:pt>
              </c:numCache>
            </c:numRef>
          </c:val>
        </c:ser>
        <c:ser>
          <c:idx val="2"/>
          <c:order val="2"/>
          <c:tx>
            <c:strRef>
              <c:f>Sheet1!$A$6</c:f>
              <c:strCache>
                <c:ptCount val="1"/>
                <c:pt idx="0">
                  <c:v>Claim settled within 30 days</c:v>
                </c:pt>
              </c:strCache>
            </c:strRef>
          </c:tx>
          <c:spPr>
            <a:solidFill>
              <a:srgbClr val="00B0F0"/>
            </a:solidFill>
          </c:spPr>
          <c:invertIfNegative val="0"/>
          <c:dLbls>
            <c:dLbl>
              <c:idx val="2"/>
              <c:layout>
                <c:manualLayout>
                  <c:x val="3.888888888888889E-2"/>
                  <c:y val="7.492125893671998E-3"/>
                </c:manualLayout>
              </c:layout>
              <c:showLegendKey val="0"/>
              <c:showVal val="1"/>
              <c:showCatName val="0"/>
              <c:showSerName val="0"/>
              <c:showPercent val="0"/>
              <c:showBubbleSize val="0"/>
            </c:dLbl>
            <c:dLbl>
              <c:idx val="3"/>
              <c:layout>
                <c:manualLayout>
                  <c:x val="4.7222222222222367E-2"/>
                  <c:y val="2.4973752978906696E-3"/>
                </c:manualLayout>
              </c:layout>
              <c:showLegendKey val="0"/>
              <c:showVal val="1"/>
              <c:showCatName val="0"/>
              <c:showSerName val="0"/>
              <c:showPercent val="0"/>
              <c:showBubbleSize val="0"/>
            </c:dLbl>
            <c:txPr>
              <a:bodyPr/>
              <a:lstStyle/>
              <a:p>
                <a:pPr>
                  <a:defRPr sz="1800" b="1">
                    <a:latin typeface="Calibri" pitchFamily="34" charset="0"/>
                  </a:defRPr>
                </a:pPr>
                <a:endParaRPr lang="en-US"/>
              </a:p>
            </c:txPr>
            <c:showLegendKey val="0"/>
            <c:showVal val="1"/>
            <c:showCatName val="0"/>
            <c:showSerName val="0"/>
            <c:showPercent val="0"/>
            <c:showBubbleSize val="0"/>
            <c:showLeaderLines val="0"/>
          </c:dLbls>
          <c:cat>
            <c:strRef>
              <c:f>Sheet1!$B$3:$E$3</c:f>
              <c:strCache>
                <c:ptCount val="4"/>
                <c:pt idx="0">
                  <c:v>Average Fig in the FY 2013-2014 </c:v>
                </c:pt>
                <c:pt idx="1">
                  <c:v>Average Fig in the FY 2014-2015</c:v>
                </c:pt>
                <c:pt idx="2">
                  <c:v>Actual Fig in April'2015</c:v>
                </c:pt>
                <c:pt idx="3">
                  <c:v>Actual Fig in May'2015</c:v>
                </c:pt>
              </c:strCache>
            </c:strRef>
          </c:cat>
          <c:val>
            <c:numRef>
              <c:f>Sheet1!$B$6:$E$6</c:f>
              <c:numCache>
                <c:formatCode>0</c:formatCode>
                <c:ptCount val="4"/>
                <c:pt idx="0">
                  <c:v>0</c:v>
                </c:pt>
                <c:pt idx="1">
                  <c:v>0</c:v>
                </c:pt>
                <c:pt idx="2">
                  <c:v>176922</c:v>
                </c:pt>
                <c:pt idx="3">
                  <c:v>155188</c:v>
                </c:pt>
              </c:numCache>
            </c:numRef>
          </c:val>
        </c:ser>
        <c:dLbls>
          <c:showLegendKey val="0"/>
          <c:showVal val="0"/>
          <c:showCatName val="0"/>
          <c:showSerName val="0"/>
          <c:showPercent val="0"/>
          <c:showBubbleSize val="0"/>
        </c:dLbls>
        <c:gapWidth val="150"/>
        <c:axId val="92016000"/>
        <c:axId val="92054656"/>
      </c:barChart>
      <c:catAx>
        <c:axId val="92016000"/>
        <c:scaling>
          <c:orientation val="minMax"/>
        </c:scaling>
        <c:delete val="0"/>
        <c:axPos val="b"/>
        <c:majorTickMark val="out"/>
        <c:minorTickMark val="none"/>
        <c:tickLblPos val="nextTo"/>
        <c:txPr>
          <a:bodyPr/>
          <a:lstStyle/>
          <a:p>
            <a:pPr>
              <a:defRPr sz="1600" b="1">
                <a:latin typeface="Calibri" pitchFamily="34" charset="0"/>
              </a:defRPr>
            </a:pPr>
            <a:endParaRPr lang="en-US"/>
          </a:p>
        </c:txPr>
        <c:crossAx val="92054656"/>
        <c:crosses val="autoZero"/>
        <c:auto val="1"/>
        <c:lblAlgn val="ctr"/>
        <c:lblOffset val="100"/>
        <c:noMultiLvlLbl val="0"/>
      </c:catAx>
      <c:valAx>
        <c:axId val="92054656"/>
        <c:scaling>
          <c:orientation val="minMax"/>
        </c:scaling>
        <c:delete val="0"/>
        <c:axPos val="l"/>
        <c:majorGridlines/>
        <c:numFmt formatCode="0" sourceLinked="1"/>
        <c:majorTickMark val="out"/>
        <c:minorTickMark val="none"/>
        <c:tickLblPos val="nextTo"/>
        <c:txPr>
          <a:bodyPr/>
          <a:lstStyle/>
          <a:p>
            <a:pPr>
              <a:defRPr sz="1600" b="1">
                <a:latin typeface="Calibri" pitchFamily="34" charset="0"/>
              </a:defRPr>
            </a:pPr>
            <a:endParaRPr lang="en-US"/>
          </a:p>
        </c:txPr>
        <c:crossAx val="92016000"/>
        <c:crosses val="autoZero"/>
        <c:crossBetween val="between"/>
      </c:valAx>
    </c:plotArea>
    <c:legend>
      <c:legendPos val="r"/>
      <c:overlay val="0"/>
      <c:txPr>
        <a:bodyPr/>
        <a:lstStyle/>
        <a:p>
          <a:pPr>
            <a:defRPr sz="1600" b="1">
              <a:latin typeface="Calibri" pitchFamily="34" charset="0"/>
            </a:defRPr>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410253-1971-4BE6-B958-A4BBF3BF7C4A}" type="doc">
      <dgm:prSet loTypeId="urn:microsoft.com/office/officeart/2005/8/layout/vList5" loCatId="list" qsTypeId="urn:microsoft.com/office/officeart/2005/8/quickstyle/simple1#2" qsCatId="simple" csTypeId="urn:microsoft.com/office/officeart/2005/8/colors/accent1_2#6" csCatId="accent1" phldr="1"/>
      <dgm:spPr/>
      <dgm:t>
        <a:bodyPr/>
        <a:lstStyle/>
        <a:p>
          <a:endParaRPr lang="en-US"/>
        </a:p>
      </dgm:t>
    </dgm:pt>
    <dgm:pt modelId="{BFFF41DC-7103-446C-90EF-B10771B06B0C}">
      <dgm:prSet phldrT="[Text]"/>
      <dgm:spPr>
        <a:solidFill>
          <a:srgbClr val="002060"/>
        </a:solidFill>
      </dgm:spPr>
      <dgm:t>
        <a:bodyPr/>
        <a:lstStyle/>
        <a:p>
          <a:r>
            <a:rPr lang="en-US" dirty="0" smtClean="0"/>
            <a:t>Families enrolled</a:t>
          </a:r>
          <a:endParaRPr lang="en-US" dirty="0"/>
        </a:p>
      </dgm:t>
    </dgm:pt>
    <dgm:pt modelId="{448064B9-22A1-4F53-92C0-88D21E6C4A48}" type="parTrans" cxnId="{38EE4728-F30D-4792-80CB-34A31D1D1C91}">
      <dgm:prSet/>
      <dgm:spPr/>
      <dgm:t>
        <a:bodyPr/>
        <a:lstStyle/>
        <a:p>
          <a:endParaRPr lang="en-US"/>
        </a:p>
      </dgm:t>
    </dgm:pt>
    <dgm:pt modelId="{22D1E0D0-6A1F-4500-ADD7-0C26F5FC0C9A}" type="sibTrans" cxnId="{38EE4728-F30D-4792-80CB-34A31D1D1C91}">
      <dgm:prSet/>
      <dgm:spPr/>
      <dgm:t>
        <a:bodyPr/>
        <a:lstStyle/>
        <a:p>
          <a:endParaRPr lang="en-US"/>
        </a:p>
      </dgm:t>
    </dgm:pt>
    <dgm:pt modelId="{8BD68D3D-14F6-4AD0-971D-62849EC32061}">
      <dgm:prSet phldrT="[Text]" custT="1"/>
      <dgm:spPr/>
      <dgm:t>
        <a:bodyPr/>
        <a:lstStyle/>
        <a:p>
          <a:r>
            <a:rPr lang="en-US" sz="2400" dirty="0" smtClean="0"/>
            <a:t>6.059 </a:t>
          </a:r>
          <a:r>
            <a:rPr lang="en-US" sz="2400" dirty="0" err="1" smtClean="0"/>
            <a:t>mn</a:t>
          </a:r>
          <a:endParaRPr lang="en-US" sz="2400" dirty="0"/>
        </a:p>
      </dgm:t>
    </dgm:pt>
    <dgm:pt modelId="{77042333-4B1E-45C1-8FBD-6095D6CCA786}" type="parTrans" cxnId="{91E061C1-D6EA-422A-9C97-B862F3F9A7E7}">
      <dgm:prSet/>
      <dgm:spPr/>
      <dgm:t>
        <a:bodyPr/>
        <a:lstStyle/>
        <a:p>
          <a:endParaRPr lang="en-US"/>
        </a:p>
      </dgm:t>
    </dgm:pt>
    <dgm:pt modelId="{41A06FAB-E629-4BB4-919E-ABDEFDCC6BD2}" type="sibTrans" cxnId="{91E061C1-D6EA-422A-9C97-B862F3F9A7E7}">
      <dgm:prSet/>
      <dgm:spPr/>
      <dgm:t>
        <a:bodyPr/>
        <a:lstStyle/>
        <a:p>
          <a:endParaRPr lang="en-US"/>
        </a:p>
      </dgm:t>
    </dgm:pt>
    <dgm:pt modelId="{0B763B21-A953-48EC-A7A5-1E101D9170D2}">
      <dgm:prSet phldrT="[Text]"/>
      <dgm:spPr>
        <a:solidFill>
          <a:srgbClr val="002060"/>
        </a:solidFill>
      </dgm:spPr>
      <dgm:t>
        <a:bodyPr/>
        <a:lstStyle/>
        <a:p>
          <a:r>
            <a:rPr lang="en-US" dirty="0" smtClean="0"/>
            <a:t>Hospitals participating</a:t>
          </a:r>
          <a:endParaRPr lang="en-US" dirty="0"/>
        </a:p>
      </dgm:t>
    </dgm:pt>
    <dgm:pt modelId="{B9847409-24FB-4C3E-B198-D774886B794B}" type="parTrans" cxnId="{DD7697E3-5F89-4FFC-9F18-7CCFCCDF1442}">
      <dgm:prSet/>
      <dgm:spPr/>
      <dgm:t>
        <a:bodyPr/>
        <a:lstStyle/>
        <a:p>
          <a:endParaRPr lang="en-US"/>
        </a:p>
      </dgm:t>
    </dgm:pt>
    <dgm:pt modelId="{106E4FEA-CF32-4CE2-A4AE-82A8FDB1A6BF}" type="sibTrans" cxnId="{DD7697E3-5F89-4FFC-9F18-7CCFCCDF1442}">
      <dgm:prSet/>
      <dgm:spPr/>
      <dgm:t>
        <a:bodyPr/>
        <a:lstStyle/>
        <a:p>
          <a:endParaRPr lang="en-US"/>
        </a:p>
      </dgm:t>
    </dgm:pt>
    <dgm:pt modelId="{67636F48-E533-465D-8884-6E59653960DB}">
      <dgm:prSet phldrT="[Text]" custT="1"/>
      <dgm:spPr/>
      <dgm:t>
        <a:bodyPr/>
        <a:lstStyle/>
        <a:p>
          <a:r>
            <a:rPr lang="en-US" sz="2400" dirty="0" smtClean="0"/>
            <a:t>Public : 372</a:t>
          </a:r>
          <a:endParaRPr lang="en-US" sz="2400" dirty="0"/>
        </a:p>
      </dgm:t>
    </dgm:pt>
    <dgm:pt modelId="{788BE4C0-C28D-45B9-BA02-3D5531C15237}" type="parTrans" cxnId="{9F559D2A-D807-494B-BB67-74AD292ECF73}">
      <dgm:prSet/>
      <dgm:spPr/>
      <dgm:t>
        <a:bodyPr/>
        <a:lstStyle/>
        <a:p>
          <a:endParaRPr lang="en-US"/>
        </a:p>
      </dgm:t>
    </dgm:pt>
    <dgm:pt modelId="{8C4C3A58-F924-4204-AD97-23F504C897C7}" type="sibTrans" cxnId="{9F559D2A-D807-494B-BB67-74AD292ECF73}">
      <dgm:prSet/>
      <dgm:spPr/>
      <dgm:t>
        <a:bodyPr/>
        <a:lstStyle/>
        <a:p>
          <a:endParaRPr lang="en-US"/>
        </a:p>
      </dgm:t>
    </dgm:pt>
    <dgm:pt modelId="{AB449E43-EA24-4F8A-A0E6-E7B5D337B5AA}">
      <dgm:prSet phldrT="[Text]" custT="1"/>
      <dgm:spPr/>
      <dgm:t>
        <a:bodyPr/>
        <a:lstStyle/>
        <a:p>
          <a:r>
            <a:rPr lang="en-US" sz="2400" dirty="0" smtClean="0"/>
            <a:t>Private : 654</a:t>
          </a:r>
          <a:endParaRPr lang="en-US" sz="2400" dirty="0"/>
        </a:p>
      </dgm:t>
    </dgm:pt>
    <dgm:pt modelId="{473A73D5-E49D-4700-A231-2B649DAA65BF}" type="parTrans" cxnId="{9A8B97D6-6E6F-4127-9D7E-532889F3E0C1}">
      <dgm:prSet/>
      <dgm:spPr/>
      <dgm:t>
        <a:bodyPr/>
        <a:lstStyle/>
        <a:p>
          <a:endParaRPr lang="en-US"/>
        </a:p>
      </dgm:t>
    </dgm:pt>
    <dgm:pt modelId="{E8A55BED-3B1B-4A32-8F29-9F1D806CCC8B}" type="sibTrans" cxnId="{9A8B97D6-6E6F-4127-9D7E-532889F3E0C1}">
      <dgm:prSet/>
      <dgm:spPr/>
      <dgm:t>
        <a:bodyPr/>
        <a:lstStyle/>
        <a:p>
          <a:endParaRPr lang="en-US"/>
        </a:p>
      </dgm:t>
    </dgm:pt>
    <dgm:pt modelId="{D5FD64BC-30AF-4E66-A5CC-C2B0AE785A3C}">
      <dgm:prSet phldrT="[Text]"/>
      <dgm:spPr>
        <a:solidFill>
          <a:srgbClr val="002060"/>
        </a:solidFill>
      </dgm:spPr>
      <dgm:t>
        <a:bodyPr/>
        <a:lstStyle/>
        <a:p>
          <a:r>
            <a:rPr lang="en-US" dirty="0" smtClean="0"/>
            <a:t>Patient treated so far</a:t>
          </a:r>
          <a:endParaRPr lang="en-US" dirty="0"/>
        </a:p>
      </dgm:t>
    </dgm:pt>
    <dgm:pt modelId="{AAF66D5E-5953-4E2F-9757-78EDC869F4B4}" type="parTrans" cxnId="{5A5BC1F0-2E4E-4A26-9297-1A33BD859EF2}">
      <dgm:prSet/>
      <dgm:spPr/>
      <dgm:t>
        <a:bodyPr/>
        <a:lstStyle/>
        <a:p>
          <a:endParaRPr lang="en-US"/>
        </a:p>
      </dgm:t>
    </dgm:pt>
    <dgm:pt modelId="{A7A0F905-4022-47E3-8E57-4840031C1D19}" type="sibTrans" cxnId="{5A5BC1F0-2E4E-4A26-9297-1A33BD859EF2}">
      <dgm:prSet/>
      <dgm:spPr/>
      <dgm:t>
        <a:bodyPr/>
        <a:lstStyle/>
        <a:p>
          <a:endParaRPr lang="en-US"/>
        </a:p>
      </dgm:t>
    </dgm:pt>
    <dgm:pt modelId="{1EC71E42-648C-4561-9A5C-6F0A5B1A3E34}">
      <dgm:prSet phldrT="[Text]" custT="1"/>
      <dgm:spPr/>
      <dgm:t>
        <a:bodyPr/>
        <a:lstStyle/>
        <a:p>
          <a:r>
            <a:rPr lang="en-US" sz="2400" dirty="0" smtClean="0"/>
            <a:t>1.03 </a:t>
          </a:r>
          <a:r>
            <a:rPr lang="en-US" sz="2400" dirty="0" err="1" smtClean="0"/>
            <a:t>mn</a:t>
          </a:r>
          <a:r>
            <a:rPr lang="en-US" sz="2400" dirty="0" smtClean="0"/>
            <a:t> </a:t>
          </a:r>
          <a:endParaRPr lang="en-US" sz="2400" dirty="0"/>
        </a:p>
      </dgm:t>
    </dgm:pt>
    <dgm:pt modelId="{CD31310A-A58B-4DA7-BBE8-D49899D6AA57}" type="parTrans" cxnId="{096C4CC3-B9B0-45D8-89C6-FB313AF45C39}">
      <dgm:prSet/>
      <dgm:spPr/>
      <dgm:t>
        <a:bodyPr/>
        <a:lstStyle/>
        <a:p>
          <a:endParaRPr lang="en-US"/>
        </a:p>
      </dgm:t>
    </dgm:pt>
    <dgm:pt modelId="{C52B5221-E3B3-486E-874E-4660AA50CC70}" type="sibTrans" cxnId="{096C4CC3-B9B0-45D8-89C6-FB313AF45C39}">
      <dgm:prSet/>
      <dgm:spPr/>
      <dgm:t>
        <a:bodyPr/>
        <a:lstStyle/>
        <a:p>
          <a:endParaRPr lang="en-US"/>
        </a:p>
      </dgm:t>
    </dgm:pt>
    <dgm:pt modelId="{9388978B-DE78-4E1C-9273-A74B50E09075}">
      <dgm:prSet/>
      <dgm:spPr>
        <a:solidFill>
          <a:srgbClr val="002060"/>
        </a:solidFill>
      </dgm:spPr>
      <dgm:t>
        <a:bodyPr/>
        <a:lstStyle/>
        <a:p>
          <a:r>
            <a:rPr lang="en-US" dirty="0" smtClean="0"/>
            <a:t>Considering present Incidence, 4 </a:t>
          </a:r>
          <a:r>
            <a:rPr lang="en-US" dirty="0" err="1" smtClean="0"/>
            <a:t>lac</a:t>
          </a:r>
          <a:r>
            <a:rPr lang="en-US" dirty="0" smtClean="0"/>
            <a:t>+ patients will get treatment this year</a:t>
          </a:r>
          <a:endParaRPr lang="en-US" dirty="0"/>
        </a:p>
      </dgm:t>
    </dgm:pt>
    <dgm:pt modelId="{BC662186-784A-441E-8741-04A8D32A779E}" type="parTrans" cxnId="{048A1507-E173-4F61-B3E7-EB545F4A2C4F}">
      <dgm:prSet/>
      <dgm:spPr/>
      <dgm:t>
        <a:bodyPr/>
        <a:lstStyle/>
        <a:p>
          <a:endParaRPr lang="en-US"/>
        </a:p>
      </dgm:t>
    </dgm:pt>
    <dgm:pt modelId="{A7E79636-1DC2-4A5A-9543-3F52BF3E4CA5}" type="sibTrans" cxnId="{048A1507-E173-4F61-B3E7-EB545F4A2C4F}">
      <dgm:prSet/>
      <dgm:spPr/>
      <dgm:t>
        <a:bodyPr/>
        <a:lstStyle/>
        <a:p>
          <a:endParaRPr lang="en-US"/>
        </a:p>
      </dgm:t>
    </dgm:pt>
    <dgm:pt modelId="{BD2DF23A-A146-4134-B805-8B8A6B778596}" type="pres">
      <dgm:prSet presAssocID="{01410253-1971-4BE6-B958-A4BBF3BF7C4A}" presName="Name0" presStyleCnt="0">
        <dgm:presLayoutVars>
          <dgm:dir/>
          <dgm:animLvl val="lvl"/>
          <dgm:resizeHandles val="exact"/>
        </dgm:presLayoutVars>
      </dgm:prSet>
      <dgm:spPr/>
      <dgm:t>
        <a:bodyPr/>
        <a:lstStyle/>
        <a:p>
          <a:endParaRPr lang="en-US"/>
        </a:p>
      </dgm:t>
    </dgm:pt>
    <dgm:pt modelId="{8501D642-AC3E-46F3-AEFB-462DF8D74F1B}" type="pres">
      <dgm:prSet presAssocID="{BFFF41DC-7103-446C-90EF-B10771B06B0C}" presName="linNode" presStyleCnt="0"/>
      <dgm:spPr/>
    </dgm:pt>
    <dgm:pt modelId="{872E2648-DDDF-4728-A3E8-9DD3CD0BC511}" type="pres">
      <dgm:prSet presAssocID="{BFFF41DC-7103-446C-90EF-B10771B06B0C}" presName="parentText" presStyleLbl="node1" presStyleIdx="0" presStyleCnt="4">
        <dgm:presLayoutVars>
          <dgm:chMax val="1"/>
          <dgm:bulletEnabled val="1"/>
        </dgm:presLayoutVars>
      </dgm:prSet>
      <dgm:spPr/>
      <dgm:t>
        <a:bodyPr/>
        <a:lstStyle/>
        <a:p>
          <a:endParaRPr lang="en-US"/>
        </a:p>
      </dgm:t>
    </dgm:pt>
    <dgm:pt modelId="{52411488-58CB-4710-99A6-3F43B14DAECA}" type="pres">
      <dgm:prSet presAssocID="{BFFF41DC-7103-446C-90EF-B10771B06B0C}" presName="descendantText" presStyleLbl="alignAccFollowNode1" presStyleIdx="0" presStyleCnt="3">
        <dgm:presLayoutVars>
          <dgm:bulletEnabled val="1"/>
        </dgm:presLayoutVars>
      </dgm:prSet>
      <dgm:spPr/>
      <dgm:t>
        <a:bodyPr/>
        <a:lstStyle/>
        <a:p>
          <a:endParaRPr lang="en-US"/>
        </a:p>
      </dgm:t>
    </dgm:pt>
    <dgm:pt modelId="{ABA11849-53C2-42C0-BC96-272E6415726B}" type="pres">
      <dgm:prSet presAssocID="{22D1E0D0-6A1F-4500-ADD7-0C26F5FC0C9A}" presName="sp" presStyleCnt="0"/>
      <dgm:spPr/>
    </dgm:pt>
    <dgm:pt modelId="{E9608CAE-0179-4B98-B8E5-4DC248BF46C2}" type="pres">
      <dgm:prSet presAssocID="{0B763B21-A953-48EC-A7A5-1E101D9170D2}" presName="linNode" presStyleCnt="0"/>
      <dgm:spPr/>
    </dgm:pt>
    <dgm:pt modelId="{86D8E192-3BFB-4DAE-AFE4-5E229AB88F47}" type="pres">
      <dgm:prSet presAssocID="{0B763B21-A953-48EC-A7A5-1E101D9170D2}" presName="parentText" presStyleLbl="node1" presStyleIdx="1" presStyleCnt="4">
        <dgm:presLayoutVars>
          <dgm:chMax val="1"/>
          <dgm:bulletEnabled val="1"/>
        </dgm:presLayoutVars>
      </dgm:prSet>
      <dgm:spPr/>
      <dgm:t>
        <a:bodyPr/>
        <a:lstStyle/>
        <a:p>
          <a:endParaRPr lang="en-US"/>
        </a:p>
      </dgm:t>
    </dgm:pt>
    <dgm:pt modelId="{A34F6666-420F-4A94-A2DD-9D98BCD4B9DC}" type="pres">
      <dgm:prSet presAssocID="{0B763B21-A953-48EC-A7A5-1E101D9170D2}" presName="descendantText" presStyleLbl="alignAccFollowNode1" presStyleIdx="1" presStyleCnt="3">
        <dgm:presLayoutVars>
          <dgm:bulletEnabled val="1"/>
        </dgm:presLayoutVars>
      </dgm:prSet>
      <dgm:spPr/>
      <dgm:t>
        <a:bodyPr/>
        <a:lstStyle/>
        <a:p>
          <a:endParaRPr lang="en-US"/>
        </a:p>
      </dgm:t>
    </dgm:pt>
    <dgm:pt modelId="{BC24F49A-52B3-4457-B0BC-069FBDBCD1A7}" type="pres">
      <dgm:prSet presAssocID="{106E4FEA-CF32-4CE2-A4AE-82A8FDB1A6BF}" presName="sp" presStyleCnt="0"/>
      <dgm:spPr/>
    </dgm:pt>
    <dgm:pt modelId="{3FD7F76D-D4B3-4E29-94AF-11F8CD36F5A6}" type="pres">
      <dgm:prSet presAssocID="{D5FD64BC-30AF-4E66-A5CC-C2B0AE785A3C}" presName="linNode" presStyleCnt="0"/>
      <dgm:spPr/>
    </dgm:pt>
    <dgm:pt modelId="{5187534E-B6F8-4CD0-AB4F-D1929F49245B}" type="pres">
      <dgm:prSet presAssocID="{D5FD64BC-30AF-4E66-A5CC-C2B0AE785A3C}" presName="parentText" presStyleLbl="node1" presStyleIdx="2" presStyleCnt="4">
        <dgm:presLayoutVars>
          <dgm:chMax val="1"/>
          <dgm:bulletEnabled val="1"/>
        </dgm:presLayoutVars>
      </dgm:prSet>
      <dgm:spPr/>
      <dgm:t>
        <a:bodyPr/>
        <a:lstStyle/>
        <a:p>
          <a:endParaRPr lang="en-US"/>
        </a:p>
      </dgm:t>
    </dgm:pt>
    <dgm:pt modelId="{C971F455-90B2-4772-A3C5-DDA1CC3BF2A3}" type="pres">
      <dgm:prSet presAssocID="{D5FD64BC-30AF-4E66-A5CC-C2B0AE785A3C}" presName="descendantText" presStyleLbl="alignAccFollowNode1" presStyleIdx="2" presStyleCnt="3">
        <dgm:presLayoutVars>
          <dgm:bulletEnabled val="1"/>
        </dgm:presLayoutVars>
      </dgm:prSet>
      <dgm:spPr/>
      <dgm:t>
        <a:bodyPr/>
        <a:lstStyle/>
        <a:p>
          <a:endParaRPr lang="en-US"/>
        </a:p>
      </dgm:t>
    </dgm:pt>
    <dgm:pt modelId="{BA4C08CC-D177-4C77-9C8F-ADCC135A70C6}" type="pres">
      <dgm:prSet presAssocID="{A7A0F905-4022-47E3-8E57-4840031C1D19}" presName="sp" presStyleCnt="0"/>
      <dgm:spPr/>
    </dgm:pt>
    <dgm:pt modelId="{F9964585-965D-4718-8C93-7F7CB2525AED}" type="pres">
      <dgm:prSet presAssocID="{9388978B-DE78-4E1C-9273-A74B50E09075}" presName="linNode" presStyleCnt="0"/>
      <dgm:spPr/>
    </dgm:pt>
    <dgm:pt modelId="{04C7DA1A-0326-4B33-9FFA-692BAF6277CD}" type="pres">
      <dgm:prSet presAssocID="{9388978B-DE78-4E1C-9273-A74B50E09075}" presName="parentText" presStyleLbl="node1" presStyleIdx="3" presStyleCnt="4" custScaleX="277778">
        <dgm:presLayoutVars>
          <dgm:chMax val="1"/>
          <dgm:bulletEnabled val="1"/>
        </dgm:presLayoutVars>
      </dgm:prSet>
      <dgm:spPr/>
      <dgm:t>
        <a:bodyPr/>
        <a:lstStyle/>
        <a:p>
          <a:endParaRPr lang="en-US"/>
        </a:p>
      </dgm:t>
    </dgm:pt>
  </dgm:ptLst>
  <dgm:cxnLst>
    <dgm:cxn modelId="{9F559D2A-D807-494B-BB67-74AD292ECF73}" srcId="{0B763B21-A953-48EC-A7A5-1E101D9170D2}" destId="{67636F48-E533-465D-8884-6E59653960DB}" srcOrd="0" destOrd="0" parTransId="{788BE4C0-C28D-45B9-BA02-3D5531C15237}" sibTransId="{8C4C3A58-F924-4204-AD97-23F504C897C7}"/>
    <dgm:cxn modelId="{68FF882B-2CD2-41B0-8EB1-E9AFA42D1FEA}" type="presOf" srcId="{01410253-1971-4BE6-B958-A4BBF3BF7C4A}" destId="{BD2DF23A-A146-4134-B805-8B8A6B778596}" srcOrd="0" destOrd="0" presId="urn:microsoft.com/office/officeart/2005/8/layout/vList5"/>
    <dgm:cxn modelId="{DD7697E3-5F89-4FFC-9F18-7CCFCCDF1442}" srcId="{01410253-1971-4BE6-B958-A4BBF3BF7C4A}" destId="{0B763B21-A953-48EC-A7A5-1E101D9170D2}" srcOrd="1" destOrd="0" parTransId="{B9847409-24FB-4C3E-B198-D774886B794B}" sibTransId="{106E4FEA-CF32-4CE2-A4AE-82A8FDB1A6BF}"/>
    <dgm:cxn modelId="{9A8B97D6-6E6F-4127-9D7E-532889F3E0C1}" srcId="{0B763B21-A953-48EC-A7A5-1E101D9170D2}" destId="{AB449E43-EA24-4F8A-A0E6-E7B5D337B5AA}" srcOrd="1" destOrd="0" parTransId="{473A73D5-E49D-4700-A231-2B649DAA65BF}" sibTransId="{E8A55BED-3B1B-4A32-8F29-9F1D806CCC8B}"/>
    <dgm:cxn modelId="{048A1507-E173-4F61-B3E7-EB545F4A2C4F}" srcId="{01410253-1971-4BE6-B958-A4BBF3BF7C4A}" destId="{9388978B-DE78-4E1C-9273-A74B50E09075}" srcOrd="3" destOrd="0" parTransId="{BC662186-784A-441E-8741-04A8D32A779E}" sibTransId="{A7E79636-1DC2-4A5A-9543-3F52BF3E4CA5}"/>
    <dgm:cxn modelId="{311CFFF5-C069-4C40-8C01-618864ACE054}" type="presOf" srcId="{0B763B21-A953-48EC-A7A5-1E101D9170D2}" destId="{86D8E192-3BFB-4DAE-AFE4-5E229AB88F47}" srcOrd="0" destOrd="0" presId="urn:microsoft.com/office/officeart/2005/8/layout/vList5"/>
    <dgm:cxn modelId="{5A5BC1F0-2E4E-4A26-9297-1A33BD859EF2}" srcId="{01410253-1971-4BE6-B958-A4BBF3BF7C4A}" destId="{D5FD64BC-30AF-4E66-A5CC-C2B0AE785A3C}" srcOrd="2" destOrd="0" parTransId="{AAF66D5E-5953-4E2F-9757-78EDC869F4B4}" sibTransId="{A7A0F905-4022-47E3-8E57-4840031C1D19}"/>
    <dgm:cxn modelId="{38EE4728-F30D-4792-80CB-34A31D1D1C91}" srcId="{01410253-1971-4BE6-B958-A4BBF3BF7C4A}" destId="{BFFF41DC-7103-446C-90EF-B10771B06B0C}" srcOrd="0" destOrd="0" parTransId="{448064B9-22A1-4F53-92C0-88D21E6C4A48}" sibTransId="{22D1E0D0-6A1F-4500-ADD7-0C26F5FC0C9A}"/>
    <dgm:cxn modelId="{096C4CC3-B9B0-45D8-89C6-FB313AF45C39}" srcId="{D5FD64BC-30AF-4E66-A5CC-C2B0AE785A3C}" destId="{1EC71E42-648C-4561-9A5C-6F0A5B1A3E34}" srcOrd="0" destOrd="0" parTransId="{CD31310A-A58B-4DA7-BBE8-D49899D6AA57}" sibTransId="{C52B5221-E3B3-486E-874E-4660AA50CC70}"/>
    <dgm:cxn modelId="{B03FBC30-EAD9-49EA-9474-AB969982C001}" type="presOf" srcId="{9388978B-DE78-4E1C-9273-A74B50E09075}" destId="{04C7DA1A-0326-4B33-9FFA-692BAF6277CD}" srcOrd="0" destOrd="0" presId="urn:microsoft.com/office/officeart/2005/8/layout/vList5"/>
    <dgm:cxn modelId="{F05D04F9-505C-4048-9581-D111AC021E7B}" type="presOf" srcId="{BFFF41DC-7103-446C-90EF-B10771B06B0C}" destId="{872E2648-DDDF-4728-A3E8-9DD3CD0BC511}" srcOrd="0" destOrd="0" presId="urn:microsoft.com/office/officeart/2005/8/layout/vList5"/>
    <dgm:cxn modelId="{4363BFF8-8327-403F-BEF6-BF642984A42A}" type="presOf" srcId="{AB449E43-EA24-4F8A-A0E6-E7B5D337B5AA}" destId="{A34F6666-420F-4A94-A2DD-9D98BCD4B9DC}" srcOrd="0" destOrd="1" presId="urn:microsoft.com/office/officeart/2005/8/layout/vList5"/>
    <dgm:cxn modelId="{EF7B4E39-ACC2-4A45-9CB6-651050266E6A}" type="presOf" srcId="{67636F48-E533-465D-8884-6E59653960DB}" destId="{A34F6666-420F-4A94-A2DD-9D98BCD4B9DC}" srcOrd="0" destOrd="0" presId="urn:microsoft.com/office/officeart/2005/8/layout/vList5"/>
    <dgm:cxn modelId="{2C62F45C-51C0-49AE-A72B-B7034CCBC3F3}" type="presOf" srcId="{8BD68D3D-14F6-4AD0-971D-62849EC32061}" destId="{52411488-58CB-4710-99A6-3F43B14DAECA}" srcOrd="0" destOrd="0" presId="urn:microsoft.com/office/officeart/2005/8/layout/vList5"/>
    <dgm:cxn modelId="{FE6F5D57-BC0B-4AB5-8484-E56D5B948C5D}" type="presOf" srcId="{D5FD64BC-30AF-4E66-A5CC-C2B0AE785A3C}" destId="{5187534E-B6F8-4CD0-AB4F-D1929F49245B}" srcOrd="0" destOrd="0" presId="urn:microsoft.com/office/officeart/2005/8/layout/vList5"/>
    <dgm:cxn modelId="{91E061C1-D6EA-422A-9C97-B862F3F9A7E7}" srcId="{BFFF41DC-7103-446C-90EF-B10771B06B0C}" destId="{8BD68D3D-14F6-4AD0-971D-62849EC32061}" srcOrd="0" destOrd="0" parTransId="{77042333-4B1E-45C1-8FBD-6095D6CCA786}" sibTransId="{41A06FAB-E629-4BB4-919E-ABDEFDCC6BD2}"/>
    <dgm:cxn modelId="{683218CA-34C7-42CC-A1EC-72CC460317E3}" type="presOf" srcId="{1EC71E42-648C-4561-9A5C-6F0A5B1A3E34}" destId="{C971F455-90B2-4772-A3C5-DDA1CC3BF2A3}" srcOrd="0" destOrd="0" presId="urn:microsoft.com/office/officeart/2005/8/layout/vList5"/>
    <dgm:cxn modelId="{CF517483-87C1-4349-A76D-19AE1994AD5B}" type="presParOf" srcId="{BD2DF23A-A146-4134-B805-8B8A6B778596}" destId="{8501D642-AC3E-46F3-AEFB-462DF8D74F1B}" srcOrd="0" destOrd="0" presId="urn:microsoft.com/office/officeart/2005/8/layout/vList5"/>
    <dgm:cxn modelId="{DBE62C7A-B1B4-44E2-AFCE-E76017C45D64}" type="presParOf" srcId="{8501D642-AC3E-46F3-AEFB-462DF8D74F1B}" destId="{872E2648-DDDF-4728-A3E8-9DD3CD0BC511}" srcOrd="0" destOrd="0" presId="urn:microsoft.com/office/officeart/2005/8/layout/vList5"/>
    <dgm:cxn modelId="{CC07B532-C9C4-4746-92A2-BDA77F557EA5}" type="presParOf" srcId="{8501D642-AC3E-46F3-AEFB-462DF8D74F1B}" destId="{52411488-58CB-4710-99A6-3F43B14DAECA}" srcOrd="1" destOrd="0" presId="urn:microsoft.com/office/officeart/2005/8/layout/vList5"/>
    <dgm:cxn modelId="{CB7CB205-1924-4949-8D7B-1749AF1D780E}" type="presParOf" srcId="{BD2DF23A-A146-4134-B805-8B8A6B778596}" destId="{ABA11849-53C2-42C0-BC96-272E6415726B}" srcOrd="1" destOrd="0" presId="urn:microsoft.com/office/officeart/2005/8/layout/vList5"/>
    <dgm:cxn modelId="{0BA3ADD5-7865-4138-8057-FBB6DBE61AB5}" type="presParOf" srcId="{BD2DF23A-A146-4134-B805-8B8A6B778596}" destId="{E9608CAE-0179-4B98-B8E5-4DC248BF46C2}" srcOrd="2" destOrd="0" presId="urn:microsoft.com/office/officeart/2005/8/layout/vList5"/>
    <dgm:cxn modelId="{9A85BA41-3450-43EC-A5EB-72154EA5FC9D}" type="presParOf" srcId="{E9608CAE-0179-4B98-B8E5-4DC248BF46C2}" destId="{86D8E192-3BFB-4DAE-AFE4-5E229AB88F47}" srcOrd="0" destOrd="0" presId="urn:microsoft.com/office/officeart/2005/8/layout/vList5"/>
    <dgm:cxn modelId="{1DEBFEFD-99FD-4DC1-8D31-8C0C8CEACCE5}" type="presParOf" srcId="{E9608CAE-0179-4B98-B8E5-4DC248BF46C2}" destId="{A34F6666-420F-4A94-A2DD-9D98BCD4B9DC}" srcOrd="1" destOrd="0" presId="urn:microsoft.com/office/officeart/2005/8/layout/vList5"/>
    <dgm:cxn modelId="{33BB47E2-D12E-45D3-8662-B3E3064E9626}" type="presParOf" srcId="{BD2DF23A-A146-4134-B805-8B8A6B778596}" destId="{BC24F49A-52B3-4457-B0BC-069FBDBCD1A7}" srcOrd="3" destOrd="0" presId="urn:microsoft.com/office/officeart/2005/8/layout/vList5"/>
    <dgm:cxn modelId="{F2D5F759-431F-426B-BABA-B67DE42EA1B7}" type="presParOf" srcId="{BD2DF23A-A146-4134-B805-8B8A6B778596}" destId="{3FD7F76D-D4B3-4E29-94AF-11F8CD36F5A6}" srcOrd="4" destOrd="0" presId="urn:microsoft.com/office/officeart/2005/8/layout/vList5"/>
    <dgm:cxn modelId="{FBE48C30-3078-4B9B-8DB1-DFC83E14BEE2}" type="presParOf" srcId="{3FD7F76D-D4B3-4E29-94AF-11F8CD36F5A6}" destId="{5187534E-B6F8-4CD0-AB4F-D1929F49245B}" srcOrd="0" destOrd="0" presId="urn:microsoft.com/office/officeart/2005/8/layout/vList5"/>
    <dgm:cxn modelId="{B173948A-FA86-4137-B41E-D1031C165F03}" type="presParOf" srcId="{3FD7F76D-D4B3-4E29-94AF-11F8CD36F5A6}" destId="{C971F455-90B2-4772-A3C5-DDA1CC3BF2A3}" srcOrd="1" destOrd="0" presId="urn:microsoft.com/office/officeart/2005/8/layout/vList5"/>
    <dgm:cxn modelId="{9A1B984A-4219-4384-8992-0D58186BF819}" type="presParOf" srcId="{BD2DF23A-A146-4134-B805-8B8A6B778596}" destId="{BA4C08CC-D177-4C77-9C8F-ADCC135A70C6}" srcOrd="5" destOrd="0" presId="urn:microsoft.com/office/officeart/2005/8/layout/vList5"/>
    <dgm:cxn modelId="{D98EE1DE-CD5A-456D-AABC-1E828861A529}" type="presParOf" srcId="{BD2DF23A-A146-4134-B805-8B8A6B778596}" destId="{F9964585-965D-4718-8C93-7F7CB2525AED}" srcOrd="6" destOrd="0" presId="urn:microsoft.com/office/officeart/2005/8/layout/vList5"/>
    <dgm:cxn modelId="{0FD7F43A-AD34-4A63-9DB5-04DDA4EB93D7}" type="presParOf" srcId="{F9964585-965D-4718-8C93-7F7CB2525AED}" destId="{04C7DA1A-0326-4B33-9FFA-692BAF6277CD}"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11488-58CB-4710-99A6-3F43B14DAECA}">
      <dsp:nvSpPr>
        <dsp:cNvPr id="0" name=""/>
        <dsp:cNvSpPr/>
      </dsp:nvSpPr>
      <dsp:spPr>
        <a:xfrm rot="5400000">
          <a:off x="4168489" y="-1654609"/>
          <a:ext cx="782637" cy="4291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6.059 </a:t>
          </a:r>
          <a:r>
            <a:rPr lang="en-US" sz="2400" kern="1200" dirty="0" err="1" smtClean="0"/>
            <a:t>mn</a:t>
          </a:r>
          <a:endParaRPr lang="en-US" sz="2400" kern="1200" dirty="0"/>
        </a:p>
      </dsp:txBody>
      <dsp:txXfrm rot="-5400000">
        <a:off x="2414016" y="138069"/>
        <a:ext cx="4253379" cy="706227"/>
      </dsp:txXfrm>
    </dsp:sp>
    <dsp:sp modelId="{872E2648-DDDF-4728-A3E8-9DD3CD0BC511}">
      <dsp:nvSpPr>
        <dsp:cNvPr id="0" name=""/>
        <dsp:cNvSpPr/>
      </dsp:nvSpPr>
      <dsp:spPr>
        <a:xfrm>
          <a:off x="0" y="2033"/>
          <a:ext cx="2414016" cy="97829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Families enrolled</a:t>
          </a:r>
          <a:endParaRPr lang="en-US" sz="2400" kern="1200" dirty="0"/>
        </a:p>
      </dsp:txBody>
      <dsp:txXfrm>
        <a:off x="47756" y="49789"/>
        <a:ext cx="2318504" cy="882784"/>
      </dsp:txXfrm>
    </dsp:sp>
    <dsp:sp modelId="{A34F6666-420F-4A94-A2DD-9D98BCD4B9DC}">
      <dsp:nvSpPr>
        <dsp:cNvPr id="0" name=""/>
        <dsp:cNvSpPr/>
      </dsp:nvSpPr>
      <dsp:spPr>
        <a:xfrm rot="5400000">
          <a:off x="4168489" y="-627397"/>
          <a:ext cx="782637" cy="4291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Public : 372</a:t>
          </a:r>
          <a:endParaRPr lang="en-US" sz="2400" kern="1200" dirty="0"/>
        </a:p>
        <a:p>
          <a:pPr marL="228600" lvl="1" indent="-228600" algn="l" defTabSz="1066800">
            <a:lnSpc>
              <a:spcPct val="90000"/>
            </a:lnSpc>
            <a:spcBef>
              <a:spcPct val="0"/>
            </a:spcBef>
            <a:spcAft>
              <a:spcPct val="15000"/>
            </a:spcAft>
            <a:buChar char="••"/>
          </a:pPr>
          <a:r>
            <a:rPr lang="en-US" sz="2400" kern="1200" dirty="0" smtClean="0"/>
            <a:t>Private : 654</a:t>
          </a:r>
          <a:endParaRPr lang="en-US" sz="2400" kern="1200" dirty="0"/>
        </a:p>
      </dsp:txBody>
      <dsp:txXfrm rot="-5400000">
        <a:off x="2414016" y="1165281"/>
        <a:ext cx="4253379" cy="706227"/>
      </dsp:txXfrm>
    </dsp:sp>
    <dsp:sp modelId="{86D8E192-3BFB-4DAE-AFE4-5E229AB88F47}">
      <dsp:nvSpPr>
        <dsp:cNvPr id="0" name=""/>
        <dsp:cNvSpPr/>
      </dsp:nvSpPr>
      <dsp:spPr>
        <a:xfrm>
          <a:off x="0" y="1029245"/>
          <a:ext cx="2414016" cy="97829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Hospitals participating</a:t>
          </a:r>
          <a:endParaRPr lang="en-US" sz="2400" kern="1200" dirty="0"/>
        </a:p>
      </dsp:txBody>
      <dsp:txXfrm>
        <a:off x="47756" y="1077001"/>
        <a:ext cx="2318504" cy="882784"/>
      </dsp:txXfrm>
    </dsp:sp>
    <dsp:sp modelId="{C971F455-90B2-4772-A3C5-DDA1CC3BF2A3}">
      <dsp:nvSpPr>
        <dsp:cNvPr id="0" name=""/>
        <dsp:cNvSpPr/>
      </dsp:nvSpPr>
      <dsp:spPr>
        <a:xfrm rot="5400000">
          <a:off x="4168489" y="399813"/>
          <a:ext cx="782637" cy="429158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1.03 </a:t>
          </a:r>
          <a:r>
            <a:rPr lang="en-US" sz="2400" kern="1200" dirty="0" err="1" smtClean="0"/>
            <a:t>mn</a:t>
          </a:r>
          <a:r>
            <a:rPr lang="en-US" sz="2400" kern="1200" dirty="0" smtClean="0"/>
            <a:t> </a:t>
          </a:r>
          <a:endParaRPr lang="en-US" sz="2400" kern="1200" dirty="0"/>
        </a:p>
      </dsp:txBody>
      <dsp:txXfrm rot="-5400000">
        <a:off x="2414016" y="2192492"/>
        <a:ext cx="4253379" cy="706227"/>
      </dsp:txXfrm>
    </dsp:sp>
    <dsp:sp modelId="{5187534E-B6F8-4CD0-AB4F-D1929F49245B}">
      <dsp:nvSpPr>
        <dsp:cNvPr id="0" name=""/>
        <dsp:cNvSpPr/>
      </dsp:nvSpPr>
      <dsp:spPr>
        <a:xfrm>
          <a:off x="0" y="2056457"/>
          <a:ext cx="2414016" cy="97829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Patient treated so far</a:t>
          </a:r>
          <a:endParaRPr lang="en-US" sz="2400" kern="1200" dirty="0"/>
        </a:p>
      </dsp:txBody>
      <dsp:txXfrm>
        <a:off x="47756" y="2104213"/>
        <a:ext cx="2318504" cy="882784"/>
      </dsp:txXfrm>
    </dsp:sp>
    <dsp:sp modelId="{04C7DA1A-0326-4B33-9FFA-692BAF6277CD}">
      <dsp:nvSpPr>
        <dsp:cNvPr id="0" name=""/>
        <dsp:cNvSpPr/>
      </dsp:nvSpPr>
      <dsp:spPr>
        <a:xfrm>
          <a:off x="0" y="3083669"/>
          <a:ext cx="6699056" cy="978296"/>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Considering present Incidence, 4 </a:t>
          </a:r>
          <a:r>
            <a:rPr lang="en-US" sz="2400" kern="1200" dirty="0" err="1" smtClean="0"/>
            <a:t>lac</a:t>
          </a:r>
          <a:r>
            <a:rPr lang="en-US" sz="2400" kern="1200" dirty="0" smtClean="0"/>
            <a:t>+ patients will get treatment this year</a:t>
          </a:r>
          <a:endParaRPr lang="en-US" sz="2400" kern="1200" dirty="0"/>
        </a:p>
      </dsp:txBody>
      <dsp:txXfrm>
        <a:off x="47756" y="3131425"/>
        <a:ext cx="6603544" cy="8827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D:\파워프리젠테이션\ppt pro\배경서식작업\천진영\배경10세트(2page)\배경화면6 copy.jpg"/>
          <p:cNvPicPr>
            <a:picLocks noChangeArrowheads="1"/>
          </p:cNvPicPr>
          <p:nvPr/>
        </p:nvPicPr>
        <p:blipFill>
          <a:blip r:embed="rId2" cstate="print"/>
          <a:srcRect/>
          <a:stretch>
            <a:fillRect/>
          </a:stretch>
        </p:blipFill>
        <p:spPr bwMode="auto">
          <a:xfrm>
            <a:off x="0" y="0"/>
            <a:ext cx="9140825" cy="6873875"/>
          </a:xfrm>
          <a:prstGeom prst="rect">
            <a:avLst/>
          </a:prstGeom>
          <a:noFill/>
          <a:ln w="9525">
            <a:noFill/>
            <a:miter lim="800000"/>
            <a:headEnd/>
            <a:tailEnd/>
          </a:ln>
        </p:spPr>
      </p:pic>
      <p:sp>
        <p:nvSpPr>
          <p:cNvPr id="2051" name="Rectangle 3"/>
          <p:cNvSpPr>
            <a:spLocks noGrp="1" noChangeArrowheads="1"/>
          </p:cNvSpPr>
          <p:nvPr>
            <p:ph type="ctrTitle"/>
          </p:nvPr>
        </p:nvSpPr>
        <p:spPr>
          <a:xfrm>
            <a:off x="0" y="3352800"/>
            <a:ext cx="7315200" cy="1219200"/>
          </a:xfrm>
        </p:spPr>
        <p:txBody>
          <a:bodyPr/>
          <a:lstStyle>
            <a:lvl1pPr algn="r">
              <a:defRPr sz="6000"/>
            </a:lvl1pPr>
          </a:lstStyle>
          <a:p>
            <a:r>
              <a:rPr lang="ko-KR"/>
              <a:t>마스터 제목 스타일 편집</a:t>
            </a:r>
          </a:p>
        </p:txBody>
      </p:sp>
      <p:sp>
        <p:nvSpPr>
          <p:cNvPr id="2052" name="Rectangle 4"/>
          <p:cNvSpPr>
            <a:spLocks noGrp="1" noChangeArrowheads="1"/>
          </p:cNvSpPr>
          <p:nvPr>
            <p:ph type="subTitle" idx="1"/>
          </p:nvPr>
        </p:nvSpPr>
        <p:spPr>
          <a:xfrm>
            <a:off x="1588" y="4654550"/>
            <a:ext cx="7315200" cy="755650"/>
          </a:xfrm>
        </p:spPr>
        <p:txBody>
          <a:bodyPr/>
          <a:lstStyle>
            <a:lvl1pPr marL="0" indent="0" algn="r">
              <a:spcBef>
                <a:spcPct val="50000"/>
              </a:spcBef>
              <a:buFontTx/>
              <a:buNone/>
              <a:defRPr sz="3600" b="1">
                <a:solidFill>
                  <a:srgbClr val="660033"/>
                </a:solidFill>
              </a:defRPr>
            </a:lvl1pPr>
          </a:lstStyle>
          <a:p>
            <a:r>
              <a:rPr lang="ko-KR"/>
              <a:t>마스터 부제목 스타일 편집</a:t>
            </a:r>
          </a:p>
        </p:txBody>
      </p:sp>
      <p:sp>
        <p:nvSpPr>
          <p:cNvPr id="5" name="Rectangle 5"/>
          <p:cNvSpPr>
            <a:spLocks noGrp="1" noChangeArrowheads="1"/>
          </p:cNvSpPr>
          <p:nvPr>
            <p:ph type="dt" sz="half" idx="10"/>
          </p:nvPr>
        </p:nvSpPr>
        <p:spPr/>
        <p:txBody>
          <a:bodyPr/>
          <a:lstStyle>
            <a:lvl1pPr>
              <a:defRPr/>
            </a:lvl1pPr>
          </a:lstStyle>
          <a:p>
            <a:pPr>
              <a:defRPr/>
            </a:pPr>
            <a:endParaRPr lang="en-US" altLang="ko-KR"/>
          </a:p>
        </p:txBody>
      </p:sp>
      <p:sp>
        <p:nvSpPr>
          <p:cNvPr id="6" name="Rectangle 6"/>
          <p:cNvSpPr>
            <a:spLocks noGrp="1" noChangeArrowheads="1"/>
          </p:cNvSpPr>
          <p:nvPr>
            <p:ph type="ftr" sz="quarter" idx="11"/>
          </p:nvPr>
        </p:nvSpPr>
        <p:spPr/>
        <p:txBody>
          <a:bodyPr/>
          <a:lstStyle>
            <a:lvl1pPr>
              <a:defRPr/>
            </a:lvl1pPr>
          </a:lstStyle>
          <a:p>
            <a:pPr>
              <a:defRPr/>
            </a:pPr>
            <a:endParaRPr lang="en-US" altLang="ko-KR"/>
          </a:p>
        </p:txBody>
      </p:sp>
      <p:sp>
        <p:nvSpPr>
          <p:cNvPr id="7" name="Rectangle 7"/>
          <p:cNvSpPr>
            <a:spLocks noGrp="1" noChangeArrowheads="1"/>
          </p:cNvSpPr>
          <p:nvPr>
            <p:ph type="sldNum" sz="quarter" idx="12"/>
          </p:nvPr>
        </p:nvSpPr>
        <p:spPr>
          <a:xfrm>
            <a:off x="6934200" y="6248400"/>
            <a:ext cx="1905000" cy="457200"/>
          </a:xfrm>
        </p:spPr>
        <p:txBody>
          <a:bodyPr/>
          <a:lstStyle>
            <a:lvl1pPr>
              <a:defRPr/>
            </a:lvl1pPr>
          </a:lstStyle>
          <a:p>
            <a:pPr>
              <a:defRPr/>
            </a:pPr>
            <a:fld id="{6FCBBF51-2911-472B-AB06-897085897AFF}"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35909386-4EA9-4346-8DAC-B9FD231E534B}"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457200"/>
            <a:ext cx="20764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457200"/>
            <a:ext cx="60769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CB4A4D80-1930-442D-9A4F-8C6F8E95FC99}"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6F3D815-A1CC-43F3-A194-44CF796926FF}" type="slidenum">
              <a:rPr lang="en-US" altLang="ko-KR"/>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A1EFFEBD-3426-440C-B187-B9EE1776108B}" type="slidenum">
              <a:rPr lang="en-US" altLang="ko-KR"/>
              <a:pPr>
                <a:defRPr/>
              </a:pPr>
              <a:t>‹#›</a:t>
            </a:fld>
            <a:endParaRPr lang="en-US" altLang="ko-K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BD227789-8498-4B9A-B2DF-555B5968EF42}" type="slidenum">
              <a:rPr lang="en-US" altLang="ko-KR"/>
              <a:pPr>
                <a:defRPr/>
              </a:pPr>
              <a:t>‹#›</a:t>
            </a:fld>
            <a:endParaRPr lang="en-US" altLang="ko-K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37FC4972-F6F2-4AD9-8717-5E2C3533B66E}" type="slidenum">
              <a:rPr lang="en-US" altLang="ko-KR"/>
              <a:pPr>
                <a:defRPr/>
              </a:pPr>
              <a:t>‹#›</a:t>
            </a:fld>
            <a:endParaRPr lang="en-US" altLang="ko-K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6"/>
          <p:cNvSpPr>
            <a:spLocks noGrp="1" noChangeArrowheads="1"/>
          </p:cNvSpPr>
          <p:nvPr>
            <p:ph type="sldNum" sz="quarter" idx="12"/>
          </p:nvPr>
        </p:nvSpPr>
        <p:spPr>
          <a:ln/>
        </p:spPr>
        <p:txBody>
          <a:bodyPr/>
          <a:lstStyle>
            <a:lvl1pPr>
              <a:defRPr/>
            </a:lvl1pPr>
          </a:lstStyle>
          <a:p>
            <a:pPr>
              <a:defRPr/>
            </a:pPr>
            <a:fld id="{78086C05-7EAF-4A20-A3FC-641F2B923CEC}" type="slidenum">
              <a:rPr lang="en-US" altLang="ko-KR"/>
              <a:pPr>
                <a:defRPr/>
              </a:pPr>
              <a:t>‹#›</a:t>
            </a:fld>
            <a:endParaRPr lang="en-US" altLang="ko-K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6"/>
          <p:cNvSpPr>
            <a:spLocks noGrp="1" noChangeArrowheads="1"/>
          </p:cNvSpPr>
          <p:nvPr>
            <p:ph type="sldNum" sz="quarter" idx="12"/>
          </p:nvPr>
        </p:nvSpPr>
        <p:spPr>
          <a:ln/>
        </p:spPr>
        <p:txBody>
          <a:bodyPr/>
          <a:lstStyle>
            <a:lvl1pPr>
              <a:defRPr/>
            </a:lvl1pPr>
          </a:lstStyle>
          <a:p>
            <a:pPr>
              <a:defRPr/>
            </a:pPr>
            <a:fld id="{E6E5D437-5C7B-473C-80F3-D27A147804AA}" type="slidenum">
              <a:rPr lang="en-US" altLang="ko-KR"/>
              <a:pPr>
                <a:defRPr/>
              </a:pPr>
              <a:t>‹#›</a:t>
            </a:fld>
            <a:endParaRPr lang="en-US" altLang="ko-K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6"/>
          <p:cNvSpPr>
            <a:spLocks noGrp="1" noChangeArrowheads="1"/>
          </p:cNvSpPr>
          <p:nvPr>
            <p:ph type="sldNum" sz="quarter" idx="12"/>
          </p:nvPr>
        </p:nvSpPr>
        <p:spPr>
          <a:ln/>
        </p:spPr>
        <p:txBody>
          <a:bodyPr/>
          <a:lstStyle>
            <a:lvl1pPr>
              <a:defRPr/>
            </a:lvl1pPr>
          </a:lstStyle>
          <a:p>
            <a:pPr>
              <a:defRPr/>
            </a:pPr>
            <a:fld id="{0FFA243F-5B3E-424D-9EF1-43A1AE56D8BB}" type="slidenum">
              <a:rPr lang="en-US" altLang="ko-KR"/>
              <a:pPr>
                <a:defRPr/>
              </a:pPr>
              <a:t>‹#›</a:t>
            </a:fld>
            <a:endParaRPr lang="en-US" altLang="ko-K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9EE4798A-54CA-430C-936E-67CF60014AC3}"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12FE3B0C-8794-4878-BD28-297A77568032}" type="slidenum">
              <a:rPr lang="en-US" altLang="ko-KR"/>
              <a:pPr>
                <a:defRPr/>
              </a:pPr>
              <a:t>‹#›</a:t>
            </a:fld>
            <a:endParaRPr lang="en-US" altLang="ko-K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6"/>
          <p:cNvSpPr>
            <a:spLocks noGrp="1" noChangeArrowheads="1"/>
          </p:cNvSpPr>
          <p:nvPr>
            <p:ph type="sldNum" sz="quarter" idx="12"/>
          </p:nvPr>
        </p:nvSpPr>
        <p:spPr>
          <a:ln/>
        </p:spPr>
        <p:txBody>
          <a:bodyPr/>
          <a:lstStyle>
            <a:lvl1pPr>
              <a:defRPr/>
            </a:lvl1pPr>
          </a:lstStyle>
          <a:p>
            <a:pPr>
              <a:defRPr/>
            </a:pPr>
            <a:fld id="{A526BB2B-FDB3-486E-B90C-BC3D0C386032}" type="slidenum">
              <a:rPr lang="en-US" altLang="ko-KR"/>
              <a:pPr>
                <a:defRPr/>
              </a:pPr>
              <a:t>‹#›</a:t>
            </a:fld>
            <a:endParaRPr lang="en-US" altLang="ko-K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A5A52B22-2E53-40E4-BE75-809881036424}" type="slidenum">
              <a:rPr lang="en-US" altLang="ko-KR"/>
              <a:pPr>
                <a:defRPr/>
              </a:pPr>
              <a:t>‹#›</a:t>
            </a:fld>
            <a:endParaRPr lang="en-US" altLang="ko-K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6"/>
          <p:cNvSpPr>
            <a:spLocks noGrp="1" noChangeArrowheads="1"/>
          </p:cNvSpPr>
          <p:nvPr>
            <p:ph type="sldNum" sz="quarter" idx="12"/>
          </p:nvPr>
        </p:nvSpPr>
        <p:spPr>
          <a:ln/>
        </p:spPr>
        <p:txBody>
          <a:bodyPr/>
          <a:lstStyle>
            <a:lvl1pPr>
              <a:defRPr/>
            </a:lvl1pPr>
          </a:lstStyle>
          <a:p>
            <a:pPr>
              <a:defRPr/>
            </a:pPr>
            <a:fld id="{900AFC9F-EB4F-440E-A41A-4EB7F1065052}" type="slidenum">
              <a:rPr lang="en-US" altLang="ko-KR"/>
              <a:pPr>
                <a:defRPr/>
              </a:pPr>
              <a:t>‹#›</a:t>
            </a:fld>
            <a:endParaRPr lang="en-US" altLang="ko-K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685800" y="990600"/>
            <a:ext cx="7772400" cy="1371600"/>
          </a:xfrm>
        </p:spPr>
        <p:txBody>
          <a:bodyPr/>
          <a:lstStyle>
            <a:lvl1pPr>
              <a:defRPr sz="4000"/>
            </a:lvl1pPr>
          </a:lstStyle>
          <a:p>
            <a:r>
              <a:rPr lang="en-IN"/>
              <a:t>Click to edit Master title style</a:t>
            </a:r>
          </a:p>
        </p:txBody>
      </p:sp>
      <p:sp>
        <p:nvSpPr>
          <p:cNvPr id="18432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IN"/>
              <a:t>Click to edit Master subtitle style</a:t>
            </a:r>
          </a:p>
        </p:txBody>
      </p:sp>
      <p:sp>
        <p:nvSpPr>
          <p:cNvPr id="184324" name="Rectangle 4"/>
          <p:cNvSpPr>
            <a:spLocks noGrp="1" noChangeArrowheads="1"/>
          </p:cNvSpPr>
          <p:nvPr>
            <p:ph type="dt" sz="half" idx="2"/>
          </p:nvPr>
        </p:nvSpPr>
        <p:spPr>
          <a:xfrm>
            <a:off x="685800" y="6248400"/>
            <a:ext cx="1905000" cy="457200"/>
          </a:xfrm>
        </p:spPr>
        <p:txBody>
          <a:bodyPr/>
          <a:lstStyle>
            <a:lvl1pPr>
              <a:defRPr/>
            </a:lvl1pPr>
          </a:lstStyle>
          <a:p>
            <a:fld id="{7D885CD6-8149-4F8C-A53C-8B3CDFB943EE}" type="datetimeFigureOut">
              <a:rPr lang="en-US">
                <a:solidFill>
                  <a:srgbClr val="000000"/>
                </a:solidFill>
              </a:rPr>
              <a:pPr/>
              <a:t>7/3/2015</a:t>
            </a:fld>
            <a:endParaRPr lang="en-IN">
              <a:solidFill>
                <a:srgbClr val="000000"/>
              </a:solidFill>
            </a:endParaRPr>
          </a:p>
        </p:txBody>
      </p:sp>
      <p:sp>
        <p:nvSpPr>
          <p:cNvPr id="184325" name="Rectangle 5"/>
          <p:cNvSpPr>
            <a:spLocks noGrp="1" noChangeArrowheads="1"/>
          </p:cNvSpPr>
          <p:nvPr>
            <p:ph type="ftr" sz="quarter" idx="3"/>
          </p:nvPr>
        </p:nvSpPr>
        <p:spPr>
          <a:xfrm>
            <a:off x="3124200" y="6248400"/>
            <a:ext cx="2895600" cy="457200"/>
          </a:xfrm>
        </p:spPr>
        <p:txBody>
          <a:bodyPr/>
          <a:lstStyle>
            <a:lvl1pPr>
              <a:defRPr/>
            </a:lvl1pPr>
          </a:lstStyle>
          <a:p>
            <a:endParaRPr lang="en-IN">
              <a:solidFill>
                <a:srgbClr val="000000"/>
              </a:solidFill>
            </a:endParaRPr>
          </a:p>
        </p:txBody>
      </p:sp>
      <p:sp>
        <p:nvSpPr>
          <p:cNvPr id="184326" name="Rectangle 6"/>
          <p:cNvSpPr>
            <a:spLocks noGrp="1" noChangeArrowheads="1"/>
          </p:cNvSpPr>
          <p:nvPr>
            <p:ph type="sldNum" sz="quarter" idx="4"/>
          </p:nvPr>
        </p:nvSpPr>
        <p:spPr>
          <a:xfrm>
            <a:off x="6553200" y="6248400"/>
            <a:ext cx="1905000" cy="457200"/>
          </a:xfrm>
        </p:spPr>
        <p:txBody>
          <a:bodyPr/>
          <a:lstStyle>
            <a:lvl1pPr>
              <a:defRPr/>
            </a:lvl1pPr>
          </a:lstStyle>
          <a:p>
            <a:fld id="{CCAC9D0F-D566-4BA0-923A-6BAD74DFA12A}" type="slidenum">
              <a:rPr lang="en-IN">
                <a:solidFill>
                  <a:srgbClr val="000000"/>
                </a:solidFill>
              </a:rPr>
              <a:pPr/>
              <a:t>‹#›</a:t>
            </a:fld>
            <a:endParaRPr lang="en-IN">
              <a:solidFill>
                <a:srgbClr val="000000"/>
              </a:solidFill>
            </a:endParaRPr>
          </a:p>
        </p:txBody>
      </p:sp>
      <p:sp>
        <p:nvSpPr>
          <p:cNvPr id="184327"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latinLnBrk="0"/>
            <a:endParaRPr lang="en-IN">
              <a:solidFill>
                <a:srgbClr val="000000"/>
              </a:solidFill>
              <a:latin typeface="Times New Roman" pitchFamily="18" charset="0"/>
              <a:ea typeface="MS PGothic" pitchFamily="34" charset="-128"/>
            </a:endParaRPr>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C8FAA1F5-93F0-42E9-AE30-4A38E475C2DF}" type="datetimeFigureOut">
              <a:rPr lang="en-US">
                <a:solidFill>
                  <a:srgbClr val="000000"/>
                </a:solidFill>
              </a:rPr>
              <a:pPr/>
              <a:t>7/3/2015</a:t>
            </a:fld>
            <a:endParaRPr lang="en-I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I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C552D65-0DCF-40FC-B4ED-796AF374E297}"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73169F-1E0A-4496-8E7C-6B6C75149243}" type="datetimeFigureOut">
              <a:rPr lang="en-US">
                <a:solidFill>
                  <a:srgbClr val="000000"/>
                </a:solidFill>
              </a:rPr>
              <a:pPr/>
              <a:t>7/3/2015</a:t>
            </a:fld>
            <a:endParaRPr lang="en-I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I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E0A0E0-863B-4448-BA3A-87ADA3916C39}"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lvl1pPr>
              <a:defRPr/>
            </a:lvl1pPr>
          </a:lstStyle>
          <a:p>
            <a:fld id="{F9EEB20C-DEBF-4096-A0DD-BB6C141A1B7D}" type="datetimeFigureOut">
              <a:rPr lang="en-US">
                <a:solidFill>
                  <a:srgbClr val="000000"/>
                </a:solidFill>
              </a:rPr>
              <a:pPr/>
              <a:t>7/3/2015</a:t>
            </a:fld>
            <a:endParaRPr lang="en-I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I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7114AA-99A8-4716-AE58-C06B6144BAA7}"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lvl1pPr>
              <a:defRPr/>
            </a:lvl1pPr>
          </a:lstStyle>
          <a:p>
            <a:fld id="{1B2A2387-931B-49EB-9A68-3FC0AA50D332}" type="datetimeFigureOut">
              <a:rPr lang="en-US">
                <a:solidFill>
                  <a:srgbClr val="000000"/>
                </a:solidFill>
              </a:rPr>
              <a:pPr/>
              <a:t>7/3/2015</a:t>
            </a:fld>
            <a:endParaRPr lang="en-IN">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IN">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94ECA39-CC4D-460C-A160-6B486174A086}"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lvl1pPr>
              <a:defRPr/>
            </a:lvl1pPr>
          </a:lstStyle>
          <a:p>
            <a:fld id="{93A5042E-20F6-4755-9F34-6654FEBB0CA9}" type="datetimeFigureOut">
              <a:rPr lang="en-US">
                <a:solidFill>
                  <a:srgbClr val="000000"/>
                </a:solidFill>
              </a:rPr>
              <a:pPr/>
              <a:t>7/3/2015</a:t>
            </a:fld>
            <a:endParaRPr lang="en-IN">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IN">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388F195-C884-4CAF-A1C6-71A65BB43E91}"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283A2993-4E1A-4CB7-B0D2-48C02D81C43D}" type="datetimeFigureOut">
              <a:rPr lang="en-US">
                <a:solidFill>
                  <a:srgbClr val="000000"/>
                </a:solidFill>
              </a:rPr>
              <a:pPr/>
              <a:t>7/3/2015</a:t>
            </a:fld>
            <a:endParaRPr lang="en-IN">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IN">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EFB081-3DED-48BF-B921-3CC6997176AF}"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7"/>
          <p:cNvSpPr>
            <a:spLocks noGrp="1" noChangeArrowheads="1"/>
          </p:cNvSpPr>
          <p:nvPr>
            <p:ph type="sldNum" sz="quarter" idx="12"/>
          </p:nvPr>
        </p:nvSpPr>
        <p:spPr>
          <a:ln/>
        </p:spPr>
        <p:txBody>
          <a:bodyPr/>
          <a:lstStyle>
            <a:lvl1pPr>
              <a:defRPr/>
            </a:lvl1pPr>
          </a:lstStyle>
          <a:p>
            <a:pPr>
              <a:defRPr/>
            </a:pPr>
            <a:fld id="{3C50F689-1E42-4179-9754-56F0E8AB3152}" type="slidenum">
              <a:rPr lang="en-US" altLang="ko-KR"/>
              <a:pPr>
                <a:defRPr/>
              </a:pPr>
              <a:t>‹#›</a:t>
            </a:fld>
            <a:endParaRPr lang="en-US" altLang="ko-K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E85BC74-ECA4-4099-BD54-E91F30BFC8AC}" type="datetimeFigureOut">
              <a:rPr lang="en-US">
                <a:solidFill>
                  <a:srgbClr val="000000"/>
                </a:solidFill>
              </a:rPr>
              <a:pPr/>
              <a:t>7/3/2015</a:t>
            </a:fld>
            <a:endParaRPr lang="en-I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I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498EAE-332E-4612-B0FB-B71012C0A81A}"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09792E2-0978-489E-B84D-1167F68D2271}" type="datetimeFigureOut">
              <a:rPr lang="en-US">
                <a:solidFill>
                  <a:srgbClr val="000000"/>
                </a:solidFill>
              </a:rPr>
              <a:pPr/>
              <a:t>7/3/2015</a:t>
            </a:fld>
            <a:endParaRPr lang="en-IN">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IN">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455A73C-6A0B-4444-B77D-ACF875BD1B8C}"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CB3F9B4B-3423-43BF-ADCB-6106C11B2D7F}" type="datetimeFigureOut">
              <a:rPr lang="en-US">
                <a:solidFill>
                  <a:srgbClr val="000000"/>
                </a:solidFill>
              </a:rPr>
              <a:pPr/>
              <a:t>7/3/2015</a:t>
            </a:fld>
            <a:endParaRPr lang="en-I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I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FEFED1-D4DB-433A-AB6E-34DA6B9485B6}"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fld id="{E303F3FC-3F6C-4B40-AB16-D4C9680D9169}" type="datetimeFigureOut">
              <a:rPr lang="en-US">
                <a:solidFill>
                  <a:srgbClr val="000000"/>
                </a:solidFill>
              </a:rPr>
              <a:pPr/>
              <a:t>7/3/2015</a:t>
            </a:fld>
            <a:endParaRPr lang="en-IN">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IN">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79E9834-DF9F-4188-BE80-125E5D0DAE28}" type="slidenum">
              <a:rPr lang="en-IN">
                <a:solidFill>
                  <a:srgbClr val="000000"/>
                </a:solidFill>
              </a:rPr>
              <a:pPr/>
              <a:t>‹#›</a:t>
            </a:fld>
            <a:endParaRPr lang="en-IN">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76400"/>
            <a:ext cx="4076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7"/>
          <p:cNvSpPr>
            <a:spLocks noGrp="1" noChangeArrowheads="1"/>
          </p:cNvSpPr>
          <p:nvPr>
            <p:ph type="sldNum" sz="quarter" idx="12"/>
          </p:nvPr>
        </p:nvSpPr>
        <p:spPr>
          <a:ln/>
        </p:spPr>
        <p:txBody>
          <a:bodyPr/>
          <a:lstStyle>
            <a:lvl1pPr>
              <a:defRPr/>
            </a:lvl1pPr>
          </a:lstStyle>
          <a:p>
            <a:pPr>
              <a:defRPr/>
            </a:pPr>
            <a:fld id="{11691947-BF18-4581-B97D-AFAAE42DD625}"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7"/>
          <p:cNvSpPr>
            <a:spLocks noGrp="1" noChangeArrowheads="1"/>
          </p:cNvSpPr>
          <p:nvPr>
            <p:ph type="sldNum" sz="quarter" idx="12"/>
          </p:nvPr>
        </p:nvSpPr>
        <p:spPr>
          <a:ln/>
        </p:spPr>
        <p:txBody>
          <a:bodyPr/>
          <a:lstStyle>
            <a:lvl1pPr>
              <a:defRPr/>
            </a:lvl1pPr>
          </a:lstStyle>
          <a:p>
            <a:pPr>
              <a:defRPr/>
            </a:pPr>
            <a:fld id="{49BE9338-5C43-4E57-B41A-3326177A4265}"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7"/>
          <p:cNvSpPr>
            <a:spLocks noGrp="1" noChangeArrowheads="1"/>
          </p:cNvSpPr>
          <p:nvPr>
            <p:ph type="sldNum" sz="quarter" idx="12"/>
          </p:nvPr>
        </p:nvSpPr>
        <p:spPr>
          <a:ln/>
        </p:spPr>
        <p:txBody>
          <a:bodyPr/>
          <a:lstStyle>
            <a:lvl1pPr>
              <a:defRPr/>
            </a:lvl1pPr>
          </a:lstStyle>
          <a:p>
            <a:pPr>
              <a:defRPr/>
            </a:pPr>
            <a:fld id="{1B3F6BD5-3F27-4130-87D0-0C734051EF64}"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7"/>
          <p:cNvSpPr>
            <a:spLocks noGrp="1" noChangeArrowheads="1"/>
          </p:cNvSpPr>
          <p:nvPr>
            <p:ph type="sldNum" sz="quarter" idx="12"/>
          </p:nvPr>
        </p:nvSpPr>
        <p:spPr>
          <a:ln/>
        </p:spPr>
        <p:txBody>
          <a:bodyPr/>
          <a:lstStyle>
            <a:lvl1pPr>
              <a:defRPr/>
            </a:lvl1pPr>
          </a:lstStyle>
          <a:p>
            <a:pPr>
              <a:defRPr/>
            </a:pPr>
            <a:fld id="{B7E2B63B-C1DC-4226-B070-B20AECC64DA9}"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7"/>
          <p:cNvSpPr>
            <a:spLocks noGrp="1" noChangeArrowheads="1"/>
          </p:cNvSpPr>
          <p:nvPr>
            <p:ph type="sldNum" sz="quarter" idx="12"/>
          </p:nvPr>
        </p:nvSpPr>
        <p:spPr>
          <a:ln/>
        </p:spPr>
        <p:txBody>
          <a:bodyPr/>
          <a:lstStyle>
            <a:lvl1pPr>
              <a:defRPr/>
            </a:lvl1pPr>
          </a:lstStyle>
          <a:p>
            <a:pPr>
              <a:defRPr/>
            </a:pPr>
            <a:fld id="{929345D7-F962-43C0-91CD-909064497582}"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7"/>
          <p:cNvSpPr>
            <a:spLocks noGrp="1" noChangeArrowheads="1"/>
          </p:cNvSpPr>
          <p:nvPr>
            <p:ph type="sldNum" sz="quarter" idx="12"/>
          </p:nvPr>
        </p:nvSpPr>
        <p:spPr>
          <a:ln/>
        </p:spPr>
        <p:txBody>
          <a:bodyPr/>
          <a:lstStyle>
            <a:lvl1pPr>
              <a:defRPr/>
            </a:lvl1pPr>
          </a:lstStyle>
          <a:p>
            <a:pPr>
              <a:defRPr/>
            </a:pPr>
            <a:fld id="{4436D567-DE30-4678-B69E-305910B7EB99}"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2" descr="D:\파워프리젠테이션\ppt pro\배경서식작업\천진영\배경10세트(2page)\배경화면6(셋트2) copy.jpg"/>
          <p:cNvPicPr>
            <a:picLocks noChangeArrowheads="1"/>
          </p:cNvPicPr>
          <p:nvPr/>
        </p:nvPicPr>
        <p:blipFill>
          <a:blip r:embed="rId13" cstate="print"/>
          <a:srcRect/>
          <a:stretch>
            <a:fillRect/>
          </a:stretch>
        </p:blipFill>
        <p:spPr bwMode="auto">
          <a:xfrm>
            <a:off x="0" y="0"/>
            <a:ext cx="9140825" cy="6873875"/>
          </a:xfrm>
          <a:prstGeom prst="rect">
            <a:avLst/>
          </a:prstGeom>
          <a:noFill/>
          <a:ln w="9525">
            <a:noFill/>
            <a:miter lim="800000"/>
            <a:headEnd/>
            <a:tailEnd/>
          </a:ln>
        </p:spPr>
      </p:pic>
      <p:sp>
        <p:nvSpPr>
          <p:cNvPr id="1027" name="Rectangle 3"/>
          <p:cNvSpPr>
            <a:spLocks noGrp="1" noChangeArrowheads="1"/>
          </p:cNvSpPr>
          <p:nvPr>
            <p:ph type="title"/>
          </p:nvPr>
        </p:nvSpPr>
        <p:spPr bwMode="auto">
          <a:xfrm>
            <a:off x="381000" y="457200"/>
            <a:ext cx="8305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smtClean="0"/>
              <a:t>마스터 제목 스타일 편집</a:t>
            </a:r>
          </a:p>
        </p:txBody>
      </p:sp>
      <p:sp>
        <p:nvSpPr>
          <p:cNvPr id="1028" name="Rectangle 4"/>
          <p:cNvSpPr>
            <a:spLocks noGrp="1" noChangeArrowheads="1"/>
          </p:cNvSpPr>
          <p:nvPr>
            <p:ph type="body" idx="1"/>
          </p:nvPr>
        </p:nvSpPr>
        <p:spPr bwMode="auto">
          <a:xfrm>
            <a:off x="381000" y="1676400"/>
            <a:ext cx="8305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smtClean="0"/>
              <a:t>마스터 텍스트 스타일을 편집합니다</a:t>
            </a:r>
          </a:p>
          <a:p>
            <a:pPr lvl="1"/>
            <a:r>
              <a:rPr lang="ko-KR" smtClean="0"/>
              <a:t>둘째 수준</a:t>
            </a:r>
          </a:p>
          <a:p>
            <a:pPr lvl="2"/>
            <a:r>
              <a:rPr lang="ko-KR" smtClean="0"/>
              <a:t>셋째 수준</a:t>
            </a:r>
          </a:p>
          <a:p>
            <a:pPr lvl="3"/>
            <a:r>
              <a:rPr lang="ko-KR" smtClean="0"/>
              <a:t>넷째 수준</a:t>
            </a:r>
          </a:p>
          <a:p>
            <a:pPr lvl="4"/>
            <a:r>
              <a:rPr lang="ko-KR" smtClean="0"/>
              <a:t>다섯째 수준</a:t>
            </a:r>
          </a:p>
        </p:txBody>
      </p:sp>
      <p:sp>
        <p:nvSpPr>
          <p:cNvPr id="1029"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660033"/>
                </a:solidFill>
                <a:latin typeface="+mn-lt"/>
                <a:ea typeface="+mn-ea"/>
              </a:defRPr>
            </a:lvl1pPr>
          </a:lstStyle>
          <a:p>
            <a:pPr>
              <a:defRPr/>
            </a:pPr>
            <a:endParaRPr lang="en-US" altLang="ko-KR"/>
          </a:p>
        </p:txBody>
      </p:sp>
      <p:sp>
        <p:nvSpPr>
          <p:cNvPr id="1030"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660033"/>
                </a:solidFill>
                <a:latin typeface="+mn-lt"/>
                <a:ea typeface="+mn-ea"/>
              </a:defRPr>
            </a:lvl1pPr>
          </a:lstStyle>
          <a:p>
            <a:pPr>
              <a:defRPr/>
            </a:pPr>
            <a:endParaRPr lang="en-US" altLang="ko-KR"/>
          </a:p>
        </p:txBody>
      </p:sp>
      <p:sp>
        <p:nvSpPr>
          <p:cNvPr id="1031" name="Rectangle 7"/>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660033"/>
                </a:solidFill>
                <a:latin typeface="+mn-lt"/>
                <a:ea typeface="+mn-ea"/>
              </a:defRPr>
            </a:lvl1pPr>
          </a:lstStyle>
          <a:p>
            <a:pPr>
              <a:defRPr/>
            </a:pPr>
            <a:fld id="{4B3439F9-F9A3-401D-811D-271D7BF7FCE5}"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878"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l" rtl="0" eaLnBrk="0" fontAlgn="base" latinLnBrk="1" hangingPunct="0">
        <a:spcBef>
          <a:spcPct val="0"/>
        </a:spcBef>
        <a:spcAft>
          <a:spcPct val="0"/>
        </a:spcAft>
        <a:defRPr sz="4400">
          <a:solidFill>
            <a:srgbClr val="333399"/>
          </a:solidFill>
          <a:latin typeface="+mj-lt"/>
          <a:ea typeface="+mj-ea"/>
          <a:cs typeface="+mj-cs"/>
        </a:defRPr>
      </a:lvl1pPr>
      <a:lvl2pPr algn="l" rtl="0" eaLnBrk="0" fontAlgn="base" latinLnBrk="1" hangingPunct="0">
        <a:spcBef>
          <a:spcPct val="0"/>
        </a:spcBef>
        <a:spcAft>
          <a:spcPct val="0"/>
        </a:spcAft>
        <a:defRPr sz="4400">
          <a:solidFill>
            <a:srgbClr val="333399"/>
          </a:solidFill>
          <a:latin typeface="-봄IIB" pitchFamily="2" charset="-127"/>
          <a:ea typeface="-봄IIB" pitchFamily="2" charset="-127"/>
        </a:defRPr>
      </a:lvl2pPr>
      <a:lvl3pPr algn="l" rtl="0" eaLnBrk="0" fontAlgn="base" latinLnBrk="1" hangingPunct="0">
        <a:spcBef>
          <a:spcPct val="0"/>
        </a:spcBef>
        <a:spcAft>
          <a:spcPct val="0"/>
        </a:spcAft>
        <a:defRPr sz="4400">
          <a:solidFill>
            <a:srgbClr val="333399"/>
          </a:solidFill>
          <a:latin typeface="-봄IIB" pitchFamily="2" charset="-127"/>
          <a:ea typeface="-봄IIB" pitchFamily="2" charset="-127"/>
        </a:defRPr>
      </a:lvl3pPr>
      <a:lvl4pPr algn="l" rtl="0" eaLnBrk="0" fontAlgn="base" latinLnBrk="1" hangingPunct="0">
        <a:spcBef>
          <a:spcPct val="0"/>
        </a:spcBef>
        <a:spcAft>
          <a:spcPct val="0"/>
        </a:spcAft>
        <a:defRPr sz="4400">
          <a:solidFill>
            <a:srgbClr val="333399"/>
          </a:solidFill>
          <a:latin typeface="-봄IIB" pitchFamily="2" charset="-127"/>
          <a:ea typeface="-봄IIB" pitchFamily="2" charset="-127"/>
        </a:defRPr>
      </a:lvl4pPr>
      <a:lvl5pPr algn="l" rtl="0" eaLnBrk="0" fontAlgn="base" latinLnBrk="1" hangingPunct="0">
        <a:spcBef>
          <a:spcPct val="0"/>
        </a:spcBef>
        <a:spcAft>
          <a:spcPct val="0"/>
        </a:spcAft>
        <a:defRPr sz="4400">
          <a:solidFill>
            <a:srgbClr val="333399"/>
          </a:solidFill>
          <a:latin typeface="-봄IIB" pitchFamily="2" charset="-127"/>
          <a:ea typeface="-봄IIB" pitchFamily="2" charset="-127"/>
        </a:defRPr>
      </a:lvl5pPr>
      <a:lvl6pPr marL="457200" algn="l" rtl="0" fontAlgn="base" latinLnBrk="1">
        <a:spcBef>
          <a:spcPct val="0"/>
        </a:spcBef>
        <a:spcAft>
          <a:spcPct val="0"/>
        </a:spcAft>
        <a:defRPr sz="4400">
          <a:solidFill>
            <a:srgbClr val="333399"/>
          </a:solidFill>
          <a:latin typeface="-봄IIB" pitchFamily="2" charset="-127"/>
          <a:ea typeface="-봄IIB" pitchFamily="2" charset="-127"/>
        </a:defRPr>
      </a:lvl6pPr>
      <a:lvl7pPr marL="914400" algn="l" rtl="0" fontAlgn="base" latinLnBrk="1">
        <a:spcBef>
          <a:spcPct val="0"/>
        </a:spcBef>
        <a:spcAft>
          <a:spcPct val="0"/>
        </a:spcAft>
        <a:defRPr sz="4400">
          <a:solidFill>
            <a:srgbClr val="333399"/>
          </a:solidFill>
          <a:latin typeface="-봄IIB" pitchFamily="2" charset="-127"/>
          <a:ea typeface="-봄IIB" pitchFamily="2" charset="-127"/>
        </a:defRPr>
      </a:lvl7pPr>
      <a:lvl8pPr marL="1371600" algn="l" rtl="0" fontAlgn="base" latinLnBrk="1">
        <a:spcBef>
          <a:spcPct val="0"/>
        </a:spcBef>
        <a:spcAft>
          <a:spcPct val="0"/>
        </a:spcAft>
        <a:defRPr sz="4400">
          <a:solidFill>
            <a:srgbClr val="333399"/>
          </a:solidFill>
          <a:latin typeface="-봄IIB" pitchFamily="2" charset="-127"/>
          <a:ea typeface="-봄IIB" pitchFamily="2" charset="-127"/>
        </a:defRPr>
      </a:lvl8pPr>
      <a:lvl9pPr marL="1828800" algn="l" rtl="0" fontAlgn="base" latinLnBrk="1">
        <a:spcBef>
          <a:spcPct val="0"/>
        </a:spcBef>
        <a:spcAft>
          <a:spcPct val="0"/>
        </a:spcAft>
        <a:defRPr sz="4400">
          <a:solidFill>
            <a:srgbClr val="333399"/>
          </a:solidFill>
          <a:latin typeface="-봄IIB" pitchFamily="2" charset="-127"/>
          <a:ea typeface="-봄IIB" pitchFamily="2" charset="-127"/>
        </a:defRPr>
      </a:lvl9pPr>
    </p:titleStyle>
    <p:bodyStyle>
      <a:lvl1pPr marL="342900" indent="-342900" algn="l" rtl="0" eaLnBrk="0" fontAlgn="base" latinLnBrk="1"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latinLnBrk="1" hangingPunct="0">
        <a:spcBef>
          <a:spcPct val="20000"/>
        </a:spcBef>
        <a:spcAft>
          <a:spcPct val="0"/>
        </a:spcAft>
        <a:buChar char="•"/>
        <a:defRPr sz="2000">
          <a:solidFill>
            <a:schemeClr val="tx1"/>
          </a:solidFill>
          <a:latin typeface="+mn-lt"/>
          <a:ea typeface="+mn-ea"/>
        </a:defRPr>
      </a:lvl2pPr>
      <a:lvl3pPr marL="1143000" indent="-228600" algn="l" rtl="0" eaLnBrk="0" fontAlgn="base" latinLnBrk="1" hangingPunct="0">
        <a:spcBef>
          <a:spcPct val="20000"/>
        </a:spcBef>
        <a:spcAft>
          <a:spcPct val="0"/>
        </a:spcAft>
        <a:buChar char="•"/>
        <a:defRPr>
          <a:solidFill>
            <a:schemeClr val="tx1"/>
          </a:solidFill>
          <a:latin typeface="+mn-lt"/>
          <a:ea typeface="+mn-ea"/>
        </a:defRPr>
      </a:lvl3pPr>
      <a:lvl4pPr marL="1600200" indent="-228600" algn="l" rtl="0" eaLnBrk="0" fontAlgn="base" latinLnBrk="1" hangingPunct="0">
        <a:spcBef>
          <a:spcPct val="20000"/>
        </a:spcBef>
        <a:spcAft>
          <a:spcPct val="0"/>
        </a:spcAft>
        <a:buChar char="•"/>
        <a:defRPr sz="1600">
          <a:solidFill>
            <a:schemeClr val="tx1"/>
          </a:solidFill>
          <a:latin typeface="+mn-lt"/>
          <a:ea typeface="+mn-ea"/>
        </a:defRPr>
      </a:lvl4pPr>
      <a:lvl5pPr marL="2057400" indent="-228600" algn="l" rtl="0" eaLnBrk="0" fontAlgn="base" latinLnBrk="1" hangingPunct="0">
        <a:spcBef>
          <a:spcPct val="20000"/>
        </a:spcBef>
        <a:spcAft>
          <a:spcPct val="0"/>
        </a:spcAft>
        <a:buChar char="•"/>
        <a:defRPr sz="1400">
          <a:solidFill>
            <a:schemeClr val="tx1"/>
          </a:solidFill>
          <a:latin typeface="+mn-lt"/>
          <a:ea typeface="+mn-ea"/>
        </a:defRPr>
      </a:lvl5pPr>
      <a:lvl6pPr marL="2514600" indent="-228600" algn="l" rtl="0" fontAlgn="base" latinLnBrk="1">
        <a:spcBef>
          <a:spcPct val="20000"/>
        </a:spcBef>
        <a:spcAft>
          <a:spcPct val="0"/>
        </a:spcAft>
        <a:buChar char="•"/>
        <a:defRPr sz="1400">
          <a:solidFill>
            <a:schemeClr val="tx1"/>
          </a:solidFill>
          <a:latin typeface="+mn-lt"/>
          <a:ea typeface="+mn-ea"/>
        </a:defRPr>
      </a:lvl6pPr>
      <a:lvl7pPr marL="2971800" indent="-228600" algn="l" rtl="0" fontAlgn="base" latinLnBrk="1">
        <a:spcBef>
          <a:spcPct val="20000"/>
        </a:spcBef>
        <a:spcAft>
          <a:spcPct val="0"/>
        </a:spcAft>
        <a:buChar char="•"/>
        <a:defRPr sz="1400">
          <a:solidFill>
            <a:schemeClr val="tx1"/>
          </a:solidFill>
          <a:latin typeface="+mn-lt"/>
          <a:ea typeface="+mn-ea"/>
        </a:defRPr>
      </a:lvl7pPr>
      <a:lvl8pPr marL="3429000" indent="-228600" algn="l" rtl="0" fontAlgn="base" latinLnBrk="1">
        <a:spcBef>
          <a:spcPct val="20000"/>
        </a:spcBef>
        <a:spcAft>
          <a:spcPct val="0"/>
        </a:spcAft>
        <a:buChar char="•"/>
        <a:defRPr sz="1400">
          <a:solidFill>
            <a:schemeClr val="tx1"/>
          </a:solidFill>
          <a:latin typeface="+mn-lt"/>
          <a:ea typeface="+mn-ea"/>
        </a:defRPr>
      </a:lvl8pPr>
      <a:lvl9pPr marL="3886200" indent="-228600" algn="l" rtl="0" fontAlgn="base" latinLnBrk="1">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smtClean="0"/>
              <a:t>单击此处编辑母版标题样式</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smtClean="0"/>
              <a:t>单击此处编辑母版文本样式</a:t>
            </a:r>
          </a:p>
          <a:p>
            <a:pPr lvl="1"/>
            <a:r>
              <a:rPr lang="ko-KR" smtClean="0"/>
              <a:t>第二级</a:t>
            </a:r>
          </a:p>
          <a:p>
            <a:pPr lvl="2"/>
            <a:r>
              <a:rPr lang="ko-KR" smtClean="0"/>
              <a:t>第三级</a:t>
            </a:r>
          </a:p>
          <a:p>
            <a:pPr lvl="3"/>
            <a:r>
              <a:rPr lang="ko-KR" smtClean="0"/>
              <a:t>第四级</a:t>
            </a:r>
          </a:p>
          <a:p>
            <a:pPr lvl="4"/>
            <a:r>
              <a:rPr lang="ko-KR" smtClean="0"/>
              <a:t>第五级</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ko-KR"/>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ko-KR"/>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D4D18A-79D4-44A8-B806-CC2BB1E3C7B3}"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400">
          <a:solidFill>
            <a:schemeClr val="tx2"/>
          </a:solidFill>
          <a:latin typeface="+mj-lt"/>
          <a:ea typeface="SimSun" pitchFamily="2" charset="-122"/>
          <a:cs typeface="+mj-cs"/>
        </a:defRPr>
      </a:lvl1pPr>
      <a:lvl2pPr algn="ctr" rtl="0" eaLnBrk="0" fontAlgn="base" hangingPunct="0">
        <a:spcBef>
          <a:spcPct val="0"/>
        </a:spcBef>
        <a:spcAft>
          <a:spcPct val="0"/>
        </a:spcAft>
        <a:defRPr sz="4400">
          <a:solidFill>
            <a:schemeClr val="tx2"/>
          </a:solidFill>
          <a:latin typeface="Arial" pitchFamily="34" charset="0"/>
          <a:ea typeface="SimSun" pitchFamily="2" charset="-122"/>
        </a:defRPr>
      </a:lvl2pPr>
      <a:lvl3pPr algn="ctr" rtl="0" eaLnBrk="0" fontAlgn="base" hangingPunct="0">
        <a:spcBef>
          <a:spcPct val="0"/>
        </a:spcBef>
        <a:spcAft>
          <a:spcPct val="0"/>
        </a:spcAft>
        <a:defRPr sz="4400">
          <a:solidFill>
            <a:schemeClr val="tx2"/>
          </a:solidFill>
          <a:latin typeface="Arial" pitchFamily="34" charset="0"/>
          <a:ea typeface="SimSun" pitchFamily="2" charset="-122"/>
        </a:defRPr>
      </a:lvl3pPr>
      <a:lvl4pPr algn="ctr" rtl="0" eaLnBrk="0" fontAlgn="base" hangingPunct="0">
        <a:spcBef>
          <a:spcPct val="0"/>
        </a:spcBef>
        <a:spcAft>
          <a:spcPct val="0"/>
        </a:spcAft>
        <a:defRPr sz="4400">
          <a:solidFill>
            <a:schemeClr val="tx2"/>
          </a:solidFill>
          <a:latin typeface="Arial" pitchFamily="34" charset="0"/>
          <a:ea typeface="SimSun" pitchFamily="2" charset="-122"/>
        </a:defRPr>
      </a:lvl4pPr>
      <a:lvl5pPr algn="ctr" rtl="0" eaLnBrk="0" fontAlgn="base" hangingPunct="0">
        <a:spcBef>
          <a:spcPct val="0"/>
        </a:spcBef>
        <a:spcAft>
          <a:spcPct val="0"/>
        </a:spcAft>
        <a:defRPr sz="4400">
          <a:solidFill>
            <a:schemeClr val="tx2"/>
          </a:solidFill>
          <a:latin typeface="Arial" pitchFamily="34" charset="0"/>
          <a:ea typeface="SimSun"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SimSun" pitchFamily="2" charset="-122"/>
          <a:cs typeface="+mn-cs"/>
        </a:defRPr>
      </a:lvl1pPr>
      <a:lvl2pPr marL="742950" indent="-285750" algn="l" rtl="0" eaLnBrk="0" fontAlgn="base" hangingPunct="0">
        <a:spcBef>
          <a:spcPct val="20000"/>
        </a:spcBef>
        <a:spcAft>
          <a:spcPct val="0"/>
        </a:spcAft>
        <a:buChar char="–"/>
        <a:defRPr sz="2800">
          <a:solidFill>
            <a:schemeClr val="tx1"/>
          </a:solidFill>
          <a:latin typeface="+mn-lt"/>
          <a:ea typeface="SimSun" pitchFamily="2" charset="-122"/>
        </a:defRPr>
      </a:lvl2pPr>
      <a:lvl3pPr marL="1143000" indent="-228600" algn="l" rtl="0" eaLnBrk="0" fontAlgn="base" hangingPunct="0">
        <a:spcBef>
          <a:spcPct val="20000"/>
        </a:spcBef>
        <a:spcAft>
          <a:spcPct val="0"/>
        </a:spcAft>
        <a:buChar char="•"/>
        <a:defRPr sz="2400">
          <a:solidFill>
            <a:schemeClr val="tx1"/>
          </a:solidFill>
          <a:latin typeface="+mn-lt"/>
          <a:ea typeface="SimSun"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SimSun"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SimSun"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IN" smtClean="0"/>
              <a:t>Click to edit Master title style</a:t>
            </a:r>
          </a:p>
        </p:txBody>
      </p:sp>
      <p:sp>
        <p:nvSpPr>
          <p:cNvPr id="183299"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183300"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latinLnBrk="0"/>
            <a:endParaRPr lang="en-IN">
              <a:solidFill>
                <a:srgbClr val="000000"/>
              </a:solidFill>
              <a:latin typeface="Times New Roman" pitchFamily="18" charset="0"/>
              <a:ea typeface="MS PGothic" pitchFamily="34" charset="-128"/>
            </a:endParaRPr>
          </a:p>
        </p:txBody>
      </p:sp>
      <p:sp>
        <p:nvSpPr>
          <p:cNvPr id="183301"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latinLnBrk="0"/>
            <a:endParaRPr lang="en-IN" sz="1800">
              <a:solidFill>
                <a:srgbClr val="000000"/>
              </a:solidFill>
              <a:latin typeface="Arial" pitchFamily="34" charset="0"/>
              <a:ea typeface="MS PGothic" pitchFamily="34" charset="-128"/>
            </a:endParaRPr>
          </a:p>
        </p:txBody>
      </p:sp>
      <p:sp>
        <p:nvSpPr>
          <p:cNvPr id="18330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pPr latinLnBrk="0"/>
            <a:fld id="{55A3CC31-85A5-4367-8BE3-FE8AC1FC3D5F}" type="datetimeFigureOut">
              <a:rPr lang="en-US">
                <a:solidFill>
                  <a:srgbClr val="000000"/>
                </a:solidFill>
                <a:ea typeface="MS PGothic" pitchFamily="34" charset="-128"/>
              </a:rPr>
              <a:pPr latinLnBrk="0"/>
              <a:t>7/3/2015</a:t>
            </a:fld>
            <a:endParaRPr lang="en-IN">
              <a:solidFill>
                <a:srgbClr val="000000"/>
              </a:solidFill>
              <a:ea typeface="MS PGothic" pitchFamily="34" charset="-128"/>
            </a:endParaRPr>
          </a:p>
        </p:txBody>
      </p:sp>
      <p:sp>
        <p:nvSpPr>
          <p:cNvPr id="1833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pPr latinLnBrk="0"/>
            <a:endParaRPr lang="en-IN">
              <a:solidFill>
                <a:srgbClr val="000000"/>
              </a:solidFill>
              <a:ea typeface="MS PGothic" pitchFamily="34" charset="-128"/>
            </a:endParaRPr>
          </a:p>
        </p:txBody>
      </p:sp>
      <p:sp>
        <p:nvSpPr>
          <p:cNvPr id="18330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latinLnBrk="0"/>
            <a:fld id="{85A15E04-CF5D-4D55-9545-769025BEE8C8}" type="slidenum">
              <a:rPr lang="en-IN">
                <a:solidFill>
                  <a:srgbClr val="000000"/>
                </a:solidFill>
                <a:ea typeface="MS PGothic" pitchFamily="34" charset="-128"/>
              </a:rPr>
              <a:pPr latinLnBrk="0"/>
              <a:t>‹#›</a:t>
            </a:fld>
            <a:endParaRPr lang="en-IN">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iming>
    <p:tnLst>
      <p:par>
        <p:cTn id="1" dur="indefinite" restart="never" nodeType="tmRoot"/>
      </p:par>
    </p:tnLst>
  </p:timing>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cs typeface="Arial" pitchFamily="34" charset="0"/>
        </a:defRPr>
      </a:lvl2pPr>
      <a:lvl3pPr algn="l" rtl="0" fontAlgn="base">
        <a:spcBef>
          <a:spcPct val="0"/>
        </a:spcBef>
        <a:spcAft>
          <a:spcPct val="0"/>
        </a:spcAft>
        <a:defRPr sz="3800">
          <a:solidFill>
            <a:schemeClr val="tx2"/>
          </a:solidFill>
          <a:latin typeface="Verdana" pitchFamily="34" charset="0"/>
          <a:cs typeface="Arial" pitchFamily="34" charset="0"/>
        </a:defRPr>
      </a:lvl3pPr>
      <a:lvl4pPr algn="l" rtl="0" fontAlgn="base">
        <a:spcBef>
          <a:spcPct val="0"/>
        </a:spcBef>
        <a:spcAft>
          <a:spcPct val="0"/>
        </a:spcAft>
        <a:defRPr sz="3800">
          <a:solidFill>
            <a:schemeClr val="tx2"/>
          </a:solidFill>
          <a:latin typeface="Verdana" pitchFamily="34" charset="0"/>
          <a:cs typeface="Arial" pitchFamily="34" charset="0"/>
        </a:defRPr>
      </a:lvl4pPr>
      <a:lvl5pPr algn="l" rtl="0" fontAlgn="base">
        <a:spcBef>
          <a:spcPct val="0"/>
        </a:spcBef>
        <a:spcAft>
          <a:spcPct val="0"/>
        </a:spcAft>
        <a:defRPr sz="3800">
          <a:solidFill>
            <a:schemeClr val="tx2"/>
          </a:solidFill>
          <a:latin typeface="Verdana" pitchFamily="34" charset="0"/>
          <a:cs typeface="Arial" pitchFamily="34" charset="0"/>
        </a:defRPr>
      </a:lvl5pPr>
      <a:lvl6pPr marL="457200" algn="l" rtl="0" fontAlgn="base">
        <a:spcBef>
          <a:spcPct val="0"/>
        </a:spcBef>
        <a:spcAft>
          <a:spcPct val="0"/>
        </a:spcAft>
        <a:defRPr sz="3800">
          <a:solidFill>
            <a:schemeClr val="tx2"/>
          </a:solidFill>
          <a:latin typeface="Verdana" pitchFamily="34" charset="0"/>
          <a:cs typeface="Arial" pitchFamily="34" charset="0"/>
        </a:defRPr>
      </a:lvl6pPr>
      <a:lvl7pPr marL="914400" algn="l" rtl="0" fontAlgn="base">
        <a:spcBef>
          <a:spcPct val="0"/>
        </a:spcBef>
        <a:spcAft>
          <a:spcPct val="0"/>
        </a:spcAft>
        <a:defRPr sz="3800">
          <a:solidFill>
            <a:schemeClr val="tx2"/>
          </a:solidFill>
          <a:latin typeface="Verdana" pitchFamily="34" charset="0"/>
          <a:cs typeface="Arial" pitchFamily="34" charset="0"/>
        </a:defRPr>
      </a:lvl7pPr>
      <a:lvl8pPr marL="1371600" algn="l" rtl="0" fontAlgn="base">
        <a:spcBef>
          <a:spcPct val="0"/>
        </a:spcBef>
        <a:spcAft>
          <a:spcPct val="0"/>
        </a:spcAft>
        <a:defRPr sz="3800">
          <a:solidFill>
            <a:schemeClr val="tx2"/>
          </a:solidFill>
          <a:latin typeface="Verdana" pitchFamily="34" charset="0"/>
          <a:cs typeface="Arial" pitchFamily="34" charset="0"/>
        </a:defRPr>
      </a:lvl8pPr>
      <a:lvl9pPr marL="1828800" algn="l" rtl="0"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9.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5.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0.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905000"/>
            <a:ext cx="8229600" cy="1219200"/>
          </a:xfrm>
        </p:spPr>
        <p:txBody>
          <a:bodyPr anchor="ctr">
            <a:normAutofit fontScale="90000"/>
          </a:bodyPr>
          <a:lstStyle/>
          <a:p>
            <a:pPr algn="ctr"/>
            <a:r>
              <a:rPr lang="en-US" sz="1900" b="1" i="1" dirty="0"/>
              <a:t/>
            </a:r>
            <a:br>
              <a:rPr lang="en-US" sz="1900" b="1" i="1" dirty="0"/>
            </a:br>
            <a:r>
              <a:rPr lang="en-US" sz="1900" b="1" i="1" dirty="0"/>
              <a:t/>
            </a:r>
            <a:br>
              <a:rPr lang="en-US" sz="1900" b="1" i="1" dirty="0"/>
            </a:br>
            <a:r>
              <a:rPr lang="en-US" sz="1900" b="1" i="1" dirty="0"/>
              <a:t/>
            </a:r>
            <a:br>
              <a:rPr lang="en-US" sz="1900" b="1" i="1" dirty="0"/>
            </a:br>
            <a:r>
              <a:rPr lang="en-US" sz="1900" b="1" i="1" dirty="0"/>
              <a:t/>
            </a:r>
            <a:br>
              <a:rPr lang="en-US" sz="1900" b="1" i="1" dirty="0"/>
            </a:br>
            <a:r>
              <a:rPr lang="en-US" sz="1900" b="1" i="1" dirty="0"/>
              <a:t/>
            </a:r>
            <a:br>
              <a:rPr lang="en-US" sz="1900" b="1" i="1" dirty="0"/>
            </a:br>
            <a:r>
              <a:rPr lang="en-US" sz="1900" b="1" i="1" dirty="0"/>
              <a:t/>
            </a:r>
            <a:br>
              <a:rPr lang="en-US" sz="1900" b="1" i="1" dirty="0"/>
            </a:br>
            <a:r>
              <a:rPr lang="en-US" sz="1900" b="1" i="1" dirty="0"/>
              <a:t/>
            </a:r>
            <a:br>
              <a:rPr lang="en-US" sz="1900" b="1" i="1" dirty="0"/>
            </a:br>
            <a:r>
              <a:rPr lang="en-US" sz="1900" b="1" i="1" dirty="0"/>
              <a:t/>
            </a:r>
            <a:br>
              <a:rPr lang="en-US" sz="1900" b="1" i="1" dirty="0"/>
            </a:br>
            <a:r>
              <a:rPr lang="en-US" sz="1900" b="1" i="1" dirty="0"/>
              <a:t/>
            </a:r>
            <a:br>
              <a:rPr lang="en-US" sz="1900" b="1" i="1" dirty="0"/>
            </a:br>
            <a:r>
              <a:rPr lang="en-US" sz="1900" b="1" i="1" dirty="0"/>
              <a:t/>
            </a:r>
            <a:br>
              <a:rPr lang="en-US" sz="1900" b="1" i="1" dirty="0"/>
            </a:br>
            <a:r>
              <a:rPr lang="en-US" sz="2500" b="1" i="1" dirty="0">
                <a:solidFill>
                  <a:srgbClr val="00B0F0"/>
                </a:solidFill>
              </a:rPr>
              <a:t> </a:t>
            </a:r>
            <a:r>
              <a:rPr lang="en-US" sz="2000" b="1" i="1" dirty="0">
                <a:solidFill>
                  <a:srgbClr val="00B0F0"/>
                </a:solidFill>
              </a:rPr>
              <a:t>RASHTRIYA SWASTHYA BIMA YOJANA </a:t>
            </a:r>
            <a:br>
              <a:rPr lang="en-US" sz="2000" b="1" i="1" dirty="0">
                <a:solidFill>
                  <a:srgbClr val="00B0F0"/>
                </a:solidFill>
              </a:rPr>
            </a:br>
            <a:r>
              <a:rPr lang="en-IN" sz="2000" dirty="0" smtClean="0"/>
              <a:t> Monitoring System Through Effective Use of Data </a:t>
            </a:r>
            <a:br>
              <a:rPr lang="en-IN" sz="2000" dirty="0" smtClean="0"/>
            </a:br>
            <a:r>
              <a:rPr lang="en-US" sz="2000" b="1" i="1">
                <a:solidFill>
                  <a:srgbClr val="00B0F0"/>
                </a:solidFill>
              </a:rPr>
              <a:t/>
            </a:r>
            <a:br>
              <a:rPr lang="en-US" sz="2000" b="1" i="1">
                <a:solidFill>
                  <a:srgbClr val="00B0F0"/>
                </a:solidFill>
              </a:rPr>
            </a:br>
            <a:r>
              <a:rPr lang="en-US" sz="2000" b="1" i="1" smtClean="0">
                <a:solidFill>
                  <a:srgbClr val="33CC33"/>
                </a:solidFill>
              </a:rPr>
              <a:t>4th</a:t>
            </a:r>
            <a:r>
              <a:rPr lang="en-US" sz="2000" b="1" i="1" baseline="30000" smtClean="0">
                <a:solidFill>
                  <a:srgbClr val="33CC33"/>
                </a:solidFill>
              </a:rPr>
              <a:t>-</a:t>
            </a:r>
            <a:r>
              <a:rPr lang="en-US" sz="2000" b="1" i="1" smtClean="0">
                <a:solidFill>
                  <a:srgbClr val="33CC33"/>
                </a:solidFill>
              </a:rPr>
              <a:t>July </a:t>
            </a:r>
            <a:r>
              <a:rPr lang="en-US" sz="2000" b="1" i="1" dirty="0">
                <a:solidFill>
                  <a:srgbClr val="33CC33"/>
                </a:solidFill>
              </a:rPr>
              <a:t>2015 At </a:t>
            </a:r>
            <a:r>
              <a:rPr lang="en-US" sz="1900" b="1" i="1" dirty="0" err="1" smtClean="0">
                <a:solidFill>
                  <a:srgbClr val="33CC33"/>
                </a:solidFill>
                <a:effectLst>
                  <a:outerShdw blurRad="38100" dist="38100" dir="2700000" algn="tl">
                    <a:srgbClr val="C0C0C0"/>
                  </a:outerShdw>
                </a:effectLst>
              </a:rPr>
              <a:t>Shimla</a:t>
            </a:r>
            <a:r>
              <a:rPr lang="en-US" sz="1900" b="1" i="1" dirty="0" smtClean="0">
                <a:solidFill>
                  <a:srgbClr val="33CC33"/>
                </a:solidFill>
                <a:effectLst>
                  <a:outerShdw blurRad="38100" dist="38100" dir="2700000" algn="tl">
                    <a:srgbClr val="C0C0C0"/>
                  </a:outerShdw>
                </a:effectLst>
              </a:rPr>
              <a:t>,</a:t>
            </a:r>
            <a:r>
              <a:rPr lang="en-US" sz="1900" b="1" i="1" dirty="0" smtClean="0">
                <a:solidFill>
                  <a:srgbClr val="00B050"/>
                </a:solidFill>
                <a:effectLst>
                  <a:outerShdw blurRad="38100" dist="38100" dir="2700000" algn="tl">
                    <a:srgbClr val="C0C0C0"/>
                  </a:outerShdw>
                </a:effectLst>
              </a:rPr>
              <a:t> Himachal Pradesh</a:t>
            </a:r>
            <a:r>
              <a:rPr lang="en-US" sz="1900" b="1" i="1" dirty="0">
                <a:solidFill>
                  <a:srgbClr val="92D050"/>
                </a:solidFill>
                <a:effectLst>
                  <a:outerShdw blurRad="38100" dist="38100" dir="2700000" algn="tl">
                    <a:srgbClr val="C0C0C0"/>
                  </a:outerShdw>
                </a:effectLst>
              </a:rPr>
              <a:t/>
            </a:r>
            <a:br>
              <a:rPr lang="en-US" sz="1900" b="1" i="1" dirty="0">
                <a:solidFill>
                  <a:srgbClr val="92D050"/>
                </a:solidFill>
                <a:effectLst>
                  <a:outerShdw blurRad="38100" dist="38100" dir="2700000" algn="tl">
                    <a:srgbClr val="C0C0C0"/>
                  </a:outerShdw>
                </a:effectLst>
              </a:rPr>
            </a:br>
            <a:r>
              <a:rPr lang="en-US" sz="2100" b="1" i="1" dirty="0">
                <a:solidFill>
                  <a:srgbClr val="92D050"/>
                </a:solidFill>
                <a:effectLst>
                  <a:outerShdw blurRad="38100" dist="38100" dir="2700000" algn="tl">
                    <a:srgbClr val="C0C0C0"/>
                  </a:outerShdw>
                </a:effectLst>
              </a:rPr>
              <a:t/>
            </a:r>
            <a:br>
              <a:rPr lang="en-US" sz="2100" b="1" i="1" dirty="0">
                <a:solidFill>
                  <a:srgbClr val="92D050"/>
                </a:solidFill>
                <a:effectLst>
                  <a:outerShdw blurRad="38100" dist="38100" dir="2700000" algn="tl">
                    <a:srgbClr val="C0C0C0"/>
                  </a:outerShdw>
                </a:effectLst>
              </a:rPr>
            </a:br>
            <a:r>
              <a:rPr lang="en-US" sz="2100" b="1" i="1" dirty="0">
                <a:solidFill>
                  <a:schemeClr val="hlink"/>
                </a:solidFill>
                <a:effectLst>
                  <a:outerShdw blurRad="38100" dist="38100" dir="2700000" algn="tl">
                    <a:srgbClr val="C0C0C0"/>
                  </a:outerShdw>
                </a:effectLst>
              </a:rPr>
              <a:t>By</a:t>
            </a:r>
            <a:r>
              <a:rPr lang="en-US" sz="1900" b="1" i="1" dirty="0">
                <a:solidFill>
                  <a:schemeClr val="hlink"/>
                </a:solidFill>
              </a:rPr>
              <a:t> </a:t>
            </a:r>
            <a:r>
              <a:rPr lang="en-US" sz="1900" b="1" i="1" dirty="0">
                <a:solidFill>
                  <a:srgbClr val="A08BB9"/>
                </a:solidFill>
              </a:rPr>
              <a:t/>
            </a:r>
            <a:br>
              <a:rPr lang="en-US" sz="1900" b="1" i="1" dirty="0">
                <a:solidFill>
                  <a:srgbClr val="A08BB9"/>
                </a:solidFill>
              </a:rPr>
            </a:br>
            <a:r>
              <a:rPr lang="en-US" sz="1900" b="1" i="1" dirty="0" smtClean="0">
                <a:solidFill>
                  <a:srgbClr val="A08BB9"/>
                </a:solidFill>
              </a:rPr>
              <a:t>State Nodal Agency</a:t>
            </a:r>
            <a:r>
              <a:rPr lang="en-US" sz="1900" b="1" i="1" dirty="0">
                <a:solidFill>
                  <a:schemeClr val="hlink"/>
                </a:solidFill>
              </a:rPr>
              <a:t/>
            </a:r>
            <a:br>
              <a:rPr lang="en-US" sz="1900" b="1" i="1" dirty="0">
                <a:solidFill>
                  <a:schemeClr val="hlink"/>
                </a:solidFill>
              </a:rPr>
            </a:br>
            <a:r>
              <a:rPr lang="en-US" sz="1900" b="1" i="1" dirty="0">
                <a:solidFill>
                  <a:schemeClr val="hlink"/>
                </a:solidFill>
              </a:rPr>
              <a:t/>
            </a:r>
            <a:br>
              <a:rPr lang="en-US" sz="1900" b="1" i="1" dirty="0">
                <a:solidFill>
                  <a:schemeClr val="hlink"/>
                </a:solidFill>
              </a:rPr>
            </a:br>
            <a:r>
              <a:rPr lang="en-US" sz="1900" b="1" i="1" dirty="0">
                <a:solidFill>
                  <a:schemeClr val="hlink"/>
                </a:solidFill>
              </a:rPr>
              <a:t>Department of Health &amp; Family </a:t>
            </a:r>
            <a:r>
              <a:rPr lang="en-US" sz="1900" b="1" i="1" dirty="0" smtClean="0">
                <a:solidFill>
                  <a:schemeClr val="hlink"/>
                </a:solidFill>
              </a:rPr>
              <a:t>Welfare</a:t>
            </a:r>
            <a:r>
              <a:rPr lang="en-US" sz="1900" b="1" i="1" dirty="0">
                <a:solidFill>
                  <a:srgbClr val="A08BB9"/>
                </a:solidFill>
              </a:rPr>
              <a:t/>
            </a:r>
            <a:br>
              <a:rPr lang="en-US" sz="1900" b="1" i="1" dirty="0">
                <a:solidFill>
                  <a:srgbClr val="A08BB9"/>
                </a:solidFill>
              </a:rPr>
            </a:br>
            <a:r>
              <a:rPr lang="en-US" sz="1900" b="1" i="1" dirty="0" smtClean="0">
                <a:solidFill>
                  <a:schemeClr val="hlink"/>
                </a:solidFill>
              </a:rPr>
              <a:t> Government of West Bengal </a:t>
            </a:r>
            <a:endParaRPr lang="en-US" sz="1900" b="1" i="1" dirty="0">
              <a:solidFill>
                <a:srgbClr val="A08BB9"/>
              </a:solidFill>
            </a:endParaRPr>
          </a:p>
        </p:txBody>
      </p:sp>
      <p:sp>
        <p:nvSpPr>
          <p:cNvPr id="26626" name="Subtitle 2"/>
          <p:cNvSpPr>
            <a:spLocks noGrp="1"/>
          </p:cNvSpPr>
          <p:nvPr>
            <p:ph type="subTitle" idx="4294967295"/>
          </p:nvPr>
        </p:nvSpPr>
        <p:spPr>
          <a:xfrm>
            <a:off x="990600" y="5410200"/>
            <a:ext cx="7772400" cy="990600"/>
          </a:xfrm>
        </p:spPr>
        <p:txBody>
          <a:bodyPr/>
          <a:lstStyle/>
          <a:p>
            <a:pPr marL="0" indent="0">
              <a:buFont typeface="Wingdings" pitchFamily="2" charset="2"/>
              <a:buNone/>
            </a:pPr>
            <a:endParaRPr lang="en-US" sz="1600" b="1" i="1"/>
          </a:p>
          <a:p>
            <a:pPr marL="0" indent="0">
              <a:buFont typeface="Wingdings" pitchFamily="2" charset="2"/>
              <a:buNone/>
            </a:pPr>
            <a:r>
              <a:rPr lang="en-US" sz="1600" b="1" i="1"/>
              <a:t>         </a:t>
            </a:r>
            <a:r>
              <a:rPr lang="en-US" sz="2000" b="1" i="1"/>
              <a:t>  </a:t>
            </a:r>
          </a:p>
        </p:txBody>
      </p:sp>
      <p:sp>
        <p:nvSpPr>
          <p:cNvPr id="26627" name="AutoShape 6" descr="9k="/>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latinLnBrk="0"/>
            <a:endParaRPr lang="en-IN" sz="1800">
              <a:solidFill>
                <a:srgbClr val="000000"/>
              </a:solidFill>
              <a:latin typeface="Calibri" pitchFamily="34" charset="0"/>
              <a:ea typeface="MS PGothic" pitchFamily="34" charset="-128"/>
            </a:endParaRPr>
          </a:p>
        </p:txBody>
      </p:sp>
      <p:pic>
        <p:nvPicPr>
          <p:cNvPr id="26629" name="Picture 3"/>
          <p:cNvPicPr>
            <a:picLocks noChangeAspect="1" noChangeArrowheads="1"/>
          </p:cNvPicPr>
          <p:nvPr/>
        </p:nvPicPr>
        <p:blipFill>
          <a:blip r:embed="rId2" cstate="print"/>
          <a:srcRect/>
          <a:stretch>
            <a:fillRect/>
          </a:stretch>
        </p:blipFill>
        <p:spPr bwMode="auto">
          <a:xfrm>
            <a:off x="4114800" y="152400"/>
            <a:ext cx="1057275" cy="1214438"/>
          </a:xfrm>
          <a:prstGeom prst="rect">
            <a:avLst/>
          </a:prstGeom>
          <a:noFill/>
          <a:ln w="9525">
            <a:noFill/>
            <a:miter lim="800000"/>
            <a:headEnd/>
            <a:tailEnd/>
          </a:ln>
        </p:spPr>
      </p:pic>
      <p:pic>
        <p:nvPicPr>
          <p:cNvPr id="26630" name="Picture 4"/>
          <p:cNvPicPr>
            <a:picLocks noChangeAspect="1" noChangeArrowheads="1"/>
          </p:cNvPicPr>
          <p:nvPr/>
        </p:nvPicPr>
        <p:blipFill>
          <a:blip r:embed="rId3" cstate="print"/>
          <a:srcRect/>
          <a:stretch>
            <a:fillRect/>
          </a:stretch>
        </p:blipFill>
        <p:spPr bwMode="auto">
          <a:xfrm>
            <a:off x="7696200" y="228600"/>
            <a:ext cx="1285875" cy="1241425"/>
          </a:xfrm>
          <a:prstGeom prst="rect">
            <a:avLst/>
          </a:prstGeom>
          <a:noFill/>
          <a:ln w="9525">
            <a:noFill/>
            <a:miter lim="800000"/>
            <a:headEnd/>
            <a:tailEnd/>
          </a:ln>
        </p:spPr>
      </p:pic>
      <p:pic>
        <p:nvPicPr>
          <p:cNvPr id="26631" name="irc_mi" descr="http://www.dhs-rsby.com/img/Firstrsbyladycard.jpg"/>
          <p:cNvPicPr>
            <a:picLocks noChangeAspect="1" noChangeArrowheads="1"/>
          </p:cNvPicPr>
          <p:nvPr/>
        </p:nvPicPr>
        <p:blipFill>
          <a:blip r:embed="rId4" cstate="print"/>
          <a:srcRect/>
          <a:stretch>
            <a:fillRect/>
          </a:stretch>
        </p:blipFill>
        <p:spPr bwMode="auto">
          <a:xfrm>
            <a:off x="228600" y="228600"/>
            <a:ext cx="1928813" cy="1214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SBY_Logo.jpg"/>
          <p:cNvPicPr/>
          <p:nvPr/>
        </p:nvPicPr>
        <p:blipFill>
          <a:blip r:embed="rId2" cstate="print">
            <a:clrChange>
              <a:clrFrom>
                <a:srgbClr val="FFFFFF"/>
              </a:clrFrom>
              <a:clrTo>
                <a:srgbClr val="FFFFFF">
                  <a:alpha val="0"/>
                </a:srgbClr>
              </a:clrTo>
            </a:clrChange>
          </a:blip>
          <a:stretch>
            <a:fillRect/>
          </a:stretch>
        </p:blipFill>
        <p:spPr>
          <a:xfrm>
            <a:off x="8163888" y="143781"/>
            <a:ext cx="980112" cy="900060"/>
          </a:xfrm>
          <a:prstGeom prst="rect">
            <a:avLst/>
          </a:prstGeom>
          <a:noFill/>
          <a:ln>
            <a:noFill/>
          </a:ln>
          <a:effectLst>
            <a:outerShdw blurRad="50800" dist="50800" dir="5400000" algn="ctr" rotWithShape="0">
              <a:schemeClr val="bg1"/>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267" name="TextBox 4"/>
          <p:cNvSpPr txBox="1">
            <a:spLocks noChangeArrowheads="1"/>
          </p:cNvSpPr>
          <p:nvPr/>
        </p:nvSpPr>
        <p:spPr bwMode="auto">
          <a:xfrm>
            <a:off x="386721" y="188913"/>
            <a:ext cx="7425495" cy="646112"/>
          </a:xfrm>
          <a:prstGeom prst="rect">
            <a:avLst/>
          </a:prstGeom>
          <a:noFill/>
          <a:ln w="9525">
            <a:noFill/>
            <a:miter lim="800000"/>
            <a:headEnd/>
            <a:tailEnd/>
          </a:ln>
        </p:spPr>
        <p:txBody>
          <a:bodyPr wrap="square">
            <a:spAutoFit/>
          </a:bodyPr>
          <a:lstStyle/>
          <a:p>
            <a:r>
              <a:rPr lang="en-US" sz="3600" b="1" u="sng" dirty="0">
                <a:solidFill>
                  <a:srgbClr val="FF3399"/>
                </a:solidFill>
                <a:latin typeface="Aparajita" pitchFamily="34" charset="0"/>
                <a:cs typeface="Aparajita" pitchFamily="34" charset="0"/>
              </a:rPr>
              <a:t>Details of the Web Portal accessibility</a:t>
            </a:r>
          </a:p>
        </p:txBody>
      </p:sp>
      <p:sp>
        <p:nvSpPr>
          <p:cNvPr id="11268" name="TextBox 5"/>
          <p:cNvSpPr txBox="1">
            <a:spLocks noChangeArrowheads="1"/>
          </p:cNvSpPr>
          <p:nvPr/>
        </p:nvSpPr>
        <p:spPr bwMode="auto">
          <a:xfrm>
            <a:off x="386722" y="818826"/>
            <a:ext cx="8325554" cy="6924973"/>
          </a:xfrm>
          <a:prstGeom prst="rect">
            <a:avLst/>
          </a:prstGeom>
          <a:noFill/>
          <a:ln w="9525">
            <a:noFill/>
            <a:miter lim="800000"/>
            <a:headEnd/>
            <a:tailEnd/>
          </a:ln>
        </p:spPr>
        <p:txBody>
          <a:bodyPr wrap="square">
            <a:spAutoFit/>
          </a:bodyPr>
          <a:lstStyle/>
          <a:p>
            <a:pPr>
              <a:lnSpc>
                <a:spcPct val="150000"/>
              </a:lnSpc>
              <a:buFont typeface="Wingdings" pitchFamily="2" charset="2"/>
              <a:buChar char="v"/>
            </a:pPr>
            <a:r>
              <a:rPr lang="en-US" dirty="0"/>
              <a:t> </a:t>
            </a:r>
            <a:r>
              <a:rPr lang="en-US" dirty="0">
                <a:latin typeface="Times New Roman" pitchFamily="18" charset="0"/>
                <a:cs typeface="Times New Roman" pitchFamily="18" charset="0"/>
              </a:rPr>
              <a:t>Online registration of patients</a:t>
            </a:r>
          </a:p>
          <a:p>
            <a:pPr>
              <a:lnSpc>
                <a:spcPct val="150000"/>
              </a:lnSpc>
              <a:buFont typeface="Wingdings" pitchFamily="2" charset="2"/>
              <a:buChar char="v"/>
            </a:pPr>
            <a:r>
              <a:rPr lang="en-US" dirty="0" smtClean="0">
                <a:latin typeface="Times New Roman" pitchFamily="18" charset="0"/>
                <a:cs typeface="Times New Roman" pitchFamily="18" charset="0"/>
              </a:rPr>
              <a:t> Real time MIS and online monitoring</a:t>
            </a:r>
          </a:p>
          <a:p>
            <a:pPr>
              <a:lnSpc>
                <a:spcPct val="150000"/>
              </a:lnSpc>
              <a:buFont typeface="Wingdings" pitchFamily="2" charset="2"/>
              <a:buChar char="v"/>
            </a:pPr>
            <a:r>
              <a:rPr lang="en-US" dirty="0" smtClean="0">
                <a:latin typeface="Times New Roman" pitchFamily="18" charset="0"/>
                <a:cs typeface="Times New Roman" pitchFamily="18" charset="0"/>
              </a:rPr>
              <a:t> System Based Trigger and trend</a:t>
            </a:r>
            <a:endParaRPr lang="en-US" dirty="0">
              <a:latin typeface="Times New Roman" pitchFamily="18" charset="0"/>
              <a:cs typeface="Times New Roman" pitchFamily="18" charset="0"/>
            </a:endParaRPr>
          </a:p>
          <a:p>
            <a:pPr>
              <a:lnSpc>
                <a:spcPct val="150000"/>
              </a:lnSpc>
              <a:buFont typeface="Wingdings" pitchFamily="2" charset="2"/>
              <a:buChar char="v"/>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Online claim </a:t>
            </a:r>
            <a:r>
              <a:rPr lang="en-US" dirty="0" smtClean="0">
                <a:latin typeface="Times New Roman" pitchFamily="18" charset="0"/>
                <a:cs typeface="Times New Roman" pitchFamily="18" charset="0"/>
              </a:rPr>
              <a:t>settlement including IO Based on</a:t>
            </a:r>
          </a:p>
          <a:p>
            <a:pPr>
              <a:lnSpc>
                <a:spcPct val="150000"/>
              </a:lnSpc>
            </a:pPr>
            <a:r>
              <a:rPr lang="en-US" dirty="0" smtClean="0">
                <a:latin typeface="Times New Roman" pitchFamily="18" charset="0"/>
                <a:cs typeface="Times New Roman" pitchFamily="18" charset="0"/>
              </a:rPr>
              <a:t>       SNA Server Data</a:t>
            </a:r>
            <a:endParaRPr lang="en-US" dirty="0">
              <a:latin typeface="Times New Roman" pitchFamily="18" charset="0"/>
              <a:cs typeface="Times New Roman" pitchFamily="18" charset="0"/>
            </a:endParaRPr>
          </a:p>
          <a:p>
            <a:pPr>
              <a:lnSpc>
                <a:spcPct val="150000"/>
              </a:lnSpc>
              <a:buFont typeface="Wingdings" pitchFamily="2" charset="2"/>
              <a:buChar char="v"/>
            </a:pPr>
            <a:r>
              <a:rPr lang="en-US" dirty="0">
                <a:latin typeface="Times New Roman" pitchFamily="18" charset="0"/>
                <a:cs typeface="Times New Roman" pitchFamily="18" charset="0"/>
              </a:rPr>
              <a:t> Patients details tracking</a:t>
            </a:r>
          </a:p>
          <a:p>
            <a:pPr>
              <a:lnSpc>
                <a:spcPct val="150000"/>
              </a:lnSpc>
              <a:buFont typeface="Wingdings" pitchFamily="2" charset="2"/>
              <a:buChar char="v"/>
            </a:pPr>
            <a:r>
              <a:rPr lang="en-US" dirty="0">
                <a:latin typeface="Times New Roman" pitchFamily="18" charset="0"/>
                <a:cs typeface="Times New Roman" pitchFamily="18" charset="0"/>
              </a:rPr>
              <a:t> Online grievance </a:t>
            </a:r>
            <a:r>
              <a:rPr lang="en-US" dirty="0" err="1" smtClean="0">
                <a:latin typeface="Times New Roman" pitchFamily="18" charset="0"/>
                <a:cs typeface="Times New Roman" pitchFamily="18" charset="0"/>
              </a:rPr>
              <a:t>Redressal</a:t>
            </a:r>
            <a:endParaRPr lang="en-US" dirty="0">
              <a:latin typeface="Times New Roman" pitchFamily="18" charset="0"/>
              <a:cs typeface="Times New Roman" pitchFamily="18" charset="0"/>
            </a:endParaRPr>
          </a:p>
          <a:p>
            <a:pPr>
              <a:lnSpc>
                <a:spcPct val="150000"/>
              </a:lnSpc>
              <a:buFont typeface="Wingdings" pitchFamily="2" charset="2"/>
              <a:buChar char="v"/>
            </a:pPr>
            <a:r>
              <a:rPr lang="en-US" dirty="0">
                <a:latin typeface="Times New Roman" pitchFamily="18" charset="0"/>
                <a:cs typeface="Times New Roman" pitchFamily="18" charset="0"/>
              </a:rPr>
              <a:t> Automated SMS service  </a:t>
            </a:r>
          </a:p>
          <a:p>
            <a:pPr>
              <a:lnSpc>
                <a:spcPct val="150000"/>
              </a:lnSpc>
              <a:buFont typeface="Wingdings" pitchFamily="2" charset="2"/>
              <a:buChar char="v"/>
            </a:pPr>
            <a:r>
              <a:rPr lang="en-US" dirty="0">
                <a:latin typeface="Times New Roman" pitchFamily="18" charset="0"/>
                <a:cs typeface="Times New Roman" pitchFamily="18" charset="0"/>
              </a:rPr>
              <a:t> Additional transport </a:t>
            </a:r>
            <a:r>
              <a:rPr lang="en-US" dirty="0" smtClean="0">
                <a:latin typeface="Times New Roman" pitchFamily="18" charset="0"/>
                <a:cs typeface="Times New Roman" pitchFamily="18" charset="0"/>
              </a:rPr>
              <a:t>cost calculator </a:t>
            </a:r>
            <a:endParaRPr lang="en-US" dirty="0">
              <a:latin typeface="Times New Roman" pitchFamily="18" charset="0"/>
              <a:cs typeface="Times New Roman" pitchFamily="18" charset="0"/>
            </a:endParaRPr>
          </a:p>
          <a:p>
            <a:pPr>
              <a:lnSpc>
                <a:spcPct val="150000"/>
              </a:lnSpc>
              <a:buFont typeface="Wingdings" pitchFamily="2" charset="2"/>
              <a:buChar char="v"/>
            </a:pPr>
            <a:r>
              <a:rPr lang="en-US" dirty="0">
                <a:latin typeface="Times New Roman" pitchFamily="18" charset="0"/>
                <a:cs typeface="Times New Roman" pitchFamily="18" charset="0"/>
              </a:rPr>
              <a:t> Real time communication</a:t>
            </a:r>
          </a:p>
          <a:p>
            <a:pPr>
              <a:lnSpc>
                <a:spcPct val="150000"/>
              </a:lnSpc>
            </a:pPr>
            <a:r>
              <a:rPr lang="en-US" dirty="0">
                <a:latin typeface="Times New Roman" pitchFamily="18" charset="0"/>
                <a:cs typeface="Times New Roman" pitchFamily="18" charset="0"/>
              </a:rPr>
              <a:t>    </a:t>
            </a:r>
          </a:p>
          <a:p>
            <a:endParaRPr lang="en-US" dirty="0"/>
          </a:p>
          <a:p>
            <a:r>
              <a:rPr lang="en-US" dirty="0"/>
              <a:t> </a:t>
            </a:r>
          </a:p>
        </p:txBody>
      </p:sp>
      <p:sp>
        <p:nvSpPr>
          <p:cNvPr id="11269" name="Right Arrow 6">
            <a:hlinkClick r:id="rId3" action="ppaction://hlinksldjump"/>
          </p:cNvPr>
          <p:cNvSpPr>
            <a:spLocks noChangeArrowheads="1"/>
          </p:cNvSpPr>
          <p:nvPr/>
        </p:nvSpPr>
        <p:spPr bwMode="auto">
          <a:xfrm>
            <a:off x="4662006" y="1133847"/>
            <a:ext cx="854075" cy="179388"/>
          </a:xfrm>
          <a:prstGeom prst="rightArrow">
            <a:avLst>
              <a:gd name="adj1" fmla="val 50000"/>
              <a:gd name="adj2" fmla="val 50123"/>
            </a:avLst>
          </a:prstGeom>
          <a:solidFill>
            <a:srgbClr val="FF3399"/>
          </a:solidFill>
          <a:ln w="9525" algn="ctr">
            <a:solidFill>
              <a:schemeClr val="tx1"/>
            </a:solidFill>
            <a:round/>
            <a:headEnd/>
            <a:tailEnd/>
          </a:ln>
        </p:spPr>
        <p:txBody>
          <a:bodyPr/>
          <a:lstStyle/>
          <a:p>
            <a:endParaRPr lang="en-US"/>
          </a:p>
        </p:txBody>
      </p:sp>
      <p:sp>
        <p:nvSpPr>
          <p:cNvPr id="11270" name="Right Arrow 7">
            <a:hlinkClick r:id="rId4" action="ppaction://hlinksldjump"/>
          </p:cNvPr>
          <p:cNvSpPr>
            <a:spLocks noChangeArrowheads="1"/>
          </p:cNvSpPr>
          <p:nvPr/>
        </p:nvSpPr>
        <p:spPr bwMode="auto">
          <a:xfrm>
            <a:off x="5607069" y="1673883"/>
            <a:ext cx="855663" cy="179387"/>
          </a:xfrm>
          <a:prstGeom prst="rightArrow">
            <a:avLst>
              <a:gd name="adj1" fmla="val 50000"/>
              <a:gd name="adj2" fmla="val 50217"/>
            </a:avLst>
          </a:prstGeom>
          <a:solidFill>
            <a:srgbClr val="FF3399"/>
          </a:solidFill>
          <a:ln w="9525" algn="ctr">
            <a:solidFill>
              <a:schemeClr val="tx1"/>
            </a:solidFill>
            <a:round/>
            <a:headEnd/>
            <a:tailEnd/>
          </a:ln>
        </p:spPr>
        <p:txBody>
          <a:bodyPr/>
          <a:lstStyle/>
          <a:p>
            <a:endParaRPr lang="en-US"/>
          </a:p>
        </p:txBody>
      </p:sp>
      <p:sp>
        <p:nvSpPr>
          <p:cNvPr id="11271" name="Right Arrow 8">
            <a:hlinkClick r:id="rId5" action="ppaction://hlinksldjump"/>
          </p:cNvPr>
          <p:cNvSpPr>
            <a:spLocks noChangeArrowheads="1"/>
          </p:cNvSpPr>
          <p:nvPr/>
        </p:nvSpPr>
        <p:spPr bwMode="auto">
          <a:xfrm>
            <a:off x="3266913" y="3338994"/>
            <a:ext cx="854075" cy="179388"/>
          </a:xfrm>
          <a:prstGeom prst="rightArrow">
            <a:avLst>
              <a:gd name="adj1" fmla="val 50000"/>
              <a:gd name="adj2" fmla="val 50123"/>
            </a:avLst>
          </a:prstGeom>
          <a:solidFill>
            <a:srgbClr val="FF3399"/>
          </a:solidFill>
          <a:ln w="9525" algn="ctr">
            <a:solidFill>
              <a:schemeClr val="tx1"/>
            </a:solidFill>
            <a:round/>
            <a:headEnd/>
            <a:tailEnd/>
          </a:ln>
        </p:spPr>
        <p:txBody>
          <a:bodyPr/>
          <a:lstStyle/>
          <a:p>
            <a:endParaRPr lang="en-US"/>
          </a:p>
        </p:txBody>
      </p:sp>
      <p:sp>
        <p:nvSpPr>
          <p:cNvPr id="11272" name="Right Arrow 9">
            <a:hlinkClick r:id="rId6" action="ppaction://hlinksldjump"/>
          </p:cNvPr>
          <p:cNvSpPr>
            <a:spLocks noChangeArrowheads="1"/>
          </p:cNvSpPr>
          <p:nvPr/>
        </p:nvSpPr>
        <p:spPr bwMode="auto">
          <a:xfrm>
            <a:off x="4076967" y="3924033"/>
            <a:ext cx="854075" cy="179387"/>
          </a:xfrm>
          <a:prstGeom prst="rightArrow">
            <a:avLst>
              <a:gd name="adj1" fmla="val 50000"/>
              <a:gd name="adj2" fmla="val 50124"/>
            </a:avLst>
          </a:prstGeom>
          <a:solidFill>
            <a:srgbClr val="FF3399"/>
          </a:solidFill>
          <a:ln w="9525" algn="ctr">
            <a:solidFill>
              <a:schemeClr val="tx1"/>
            </a:solidFill>
            <a:round/>
            <a:headEnd/>
            <a:tailEnd/>
          </a:ln>
        </p:spPr>
        <p:txBody>
          <a:bodyPr/>
          <a:lstStyle/>
          <a:p>
            <a:endParaRPr lang="en-US"/>
          </a:p>
        </p:txBody>
      </p:sp>
      <p:sp>
        <p:nvSpPr>
          <p:cNvPr id="11273" name="Right Arrow 10">
            <a:hlinkClick r:id="rId7" action="ppaction://hlinksldjump"/>
          </p:cNvPr>
          <p:cNvSpPr>
            <a:spLocks noChangeArrowheads="1"/>
          </p:cNvSpPr>
          <p:nvPr/>
        </p:nvSpPr>
        <p:spPr bwMode="auto">
          <a:xfrm>
            <a:off x="4301982" y="4464069"/>
            <a:ext cx="854075" cy="179388"/>
          </a:xfrm>
          <a:prstGeom prst="rightArrow">
            <a:avLst>
              <a:gd name="adj1" fmla="val 50000"/>
              <a:gd name="adj2" fmla="val 50123"/>
            </a:avLst>
          </a:prstGeom>
          <a:solidFill>
            <a:srgbClr val="FF3399"/>
          </a:solidFill>
          <a:ln w="9525" algn="ctr">
            <a:solidFill>
              <a:schemeClr val="tx1"/>
            </a:solidFill>
            <a:round/>
            <a:headEnd/>
            <a:tailEnd/>
          </a:ln>
        </p:spPr>
        <p:txBody>
          <a:bodyPr/>
          <a:lstStyle/>
          <a:p>
            <a:endParaRPr lang="en-US"/>
          </a:p>
        </p:txBody>
      </p:sp>
      <p:sp>
        <p:nvSpPr>
          <p:cNvPr id="11274" name="Right Arrow 11">
            <a:hlinkClick r:id="rId8" action="ppaction://hlinksldjump"/>
          </p:cNvPr>
          <p:cNvSpPr>
            <a:spLocks noChangeArrowheads="1"/>
          </p:cNvSpPr>
          <p:nvPr/>
        </p:nvSpPr>
        <p:spPr bwMode="auto">
          <a:xfrm>
            <a:off x="3986961" y="4914099"/>
            <a:ext cx="854075" cy="179387"/>
          </a:xfrm>
          <a:prstGeom prst="rightArrow">
            <a:avLst>
              <a:gd name="adj1" fmla="val 50000"/>
              <a:gd name="adj2" fmla="val 50124"/>
            </a:avLst>
          </a:prstGeom>
          <a:solidFill>
            <a:srgbClr val="FF3399"/>
          </a:solidFill>
          <a:ln w="9525" algn="ctr">
            <a:solidFill>
              <a:schemeClr val="tx1"/>
            </a:solidFill>
            <a:round/>
            <a:headEnd/>
            <a:tailEnd/>
          </a:ln>
        </p:spPr>
        <p:txBody>
          <a:bodyPr/>
          <a:lstStyle/>
          <a:p>
            <a:endParaRPr lang="en-US"/>
          </a:p>
        </p:txBody>
      </p:sp>
      <p:sp>
        <p:nvSpPr>
          <p:cNvPr id="11275" name="Right Arrow 12">
            <a:hlinkClick r:id="rId9" action="ppaction://hlinksldjump"/>
          </p:cNvPr>
          <p:cNvSpPr>
            <a:spLocks noChangeArrowheads="1"/>
          </p:cNvSpPr>
          <p:nvPr/>
        </p:nvSpPr>
        <p:spPr bwMode="auto">
          <a:xfrm>
            <a:off x="4166973" y="6039174"/>
            <a:ext cx="854075" cy="180975"/>
          </a:xfrm>
          <a:prstGeom prst="rightArrow">
            <a:avLst>
              <a:gd name="adj1" fmla="val 50000"/>
              <a:gd name="adj2" fmla="val 49684"/>
            </a:avLst>
          </a:prstGeom>
          <a:solidFill>
            <a:srgbClr val="FF3399"/>
          </a:solidFill>
          <a:ln w="9525" algn="ctr">
            <a:solidFill>
              <a:schemeClr val="tx1"/>
            </a:solidFill>
            <a:round/>
            <a:headEnd/>
            <a:tailEnd/>
          </a:ln>
        </p:spPr>
        <p:txBody>
          <a:bodyPr/>
          <a:lstStyle/>
          <a:p>
            <a:endParaRPr lang="en-US"/>
          </a:p>
        </p:txBody>
      </p:sp>
      <p:sp>
        <p:nvSpPr>
          <p:cNvPr id="12" name="Right Arrow 7">
            <a:hlinkClick r:id="rId10" action="ppaction://hlinksldjump"/>
          </p:cNvPr>
          <p:cNvSpPr>
            <a:spLocks noChangeArrowheads="1"/>
          </p:cNvSpPr>
          <p:nvPr/>
        </p:nvSpPr>
        <p:spPr bwMode="auto">
          <a:xfrm>
            <a:off x="4842018" y="2168916"/>
            <a:ext cx="855663" cy="179387"/>
          </a:xfrm>
          <a:prstGeom prst="rightArrow">
            <a:avLst>
              <a:gd name="adj1" fmla="val 50000"/>
              <a:gd name="adj2" fmla="val 50217"/>
            </a:avLst>
          </a:prstGeom>
          <a:solidFill>
            <a:srgbClr val="FF3399"/>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0"/>
            <a:ext cx="7110413" cy="998538"/>
          </a:xfrm>
        </p:spPr>
        <p:txBody>
          <a:bodyPr/>
          <a:lstStyle/>
          <a:p>
            <a:pPr algn="ctr">
              <a:defRPr/>
            </a:pPr>
            <a:r>
              <a:rPr lang="en-US" sz="3600" b="1" u="sng" kern="1200" dirty="0" smtClean="0">
                <a:solidFill>
                  <a:srgbClr val="FF3399"/>
                </a:solidFill>
                <a:latin typeface="Aparajita" pitchFamily="34" charset="0"/>
                <a:ea typeface="Gulim" pitchFamily="34" charset="-127"/>
                <a:cs typeface="Aparajita" pitchFamily="34" charset="0"/>
              </a:rPr>
              <a:t>Impact</a:t>
            </a:r>
            <a:endParaRPr lang="en-US" sz="3600" b="1" u="sng" kern="1200" dirty="0">
              <a:solidFill>
                <a:srgbClr val="FF3399"/>
              </a:solidFill>
              <a:latin typeface="Aparajita" pitchFamily="34" charset="0"/>
              <a:ea typeface="Gulim" pitchFamily="34" charset="-127"/>
              <a:cs typeface="Aparajita" pitchFamily="34" charset="0"/>
            </a:endParaRPr>
          </a:p>
        </p:txBody>
      </p:sp>
      <p:pic>
        <p:nvPicPr>
          <p:cNvPr id="5" name="Picture 4" descr="RSBY_Logo.jpg"/>
          <p:cNvPicPr/>
          <p:nvPr/>
        </p:nvPicPr>
        <p:blipFill>
          <a:blip r:embed="rId2" cstate="print">
            <a:clrChange>
              <a:clrFrom>
                <a:srgbClr val="FFFFFF"/>
              </a:clrFrom>
              <a:clrTo>
                <a:srgbClr val="FFFFFF">
                  <a:alpha val="0"/>
                </a:srgbClr>
              </a:clrTo>
            </a:clrChange>
          </a:blip>
          <a:stretch>
            <a:fillRect/>
          </a:stretch>
        </p:blipFill>
        <p:spPr>
          <a:xfrm>
            <a:off x="8163888" y="143781"/>
            <a:ext cx="980112" cy="900060"/>
          </a:xfrm>
          <a:prstGeom prst="rect">
            <a:avLst/>
          </a:prstGeom>
          <a:noFill/>
          <a:ln>
            <a:noFill/>
          </a:ln>
          <a:effectLst>
            <a:outerShdw blurRad="50800" dist="50800" dir="5400000" algn="ctr" rotWithShape="0">
              <a:schemeClr val="bg1"/>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7" name="Chart 6"/>
          <p:cNvGraphicFramePr/>
          <p:nvPr/>
        </p:nvGraphicFramePr>
        <p:xfrm>
          <a:off x="0" y="908832"/>
          <a:ext cx="9144000" cy="50853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5949168"/>
            <a:ext cx="9144000" cy="584775"/>
          </a:xfrm>
          <a:prstGeom prst="rect">
            <a:avLst/>
          </a:prstGeom>
          <a:solidFill>
            <a:schemeClr val="accent1">
              <a:lumMod val="60000"/>
              <a:lumOff val="40000"/>
            </a:schemeClr>
          </a:solidFill>
        </p:spPr>
        <p:txBody>
          <a:bodyPr wrap="square">
            <a:spAutoFit/>
          </a:bodyPr>
          <a:lstStyle/>
          <a:p>
            <a:pPr algn="ctr">
              <a:defRPr/>
            </a:pPr>
            <a:r>
              <a:rPr lang="en-US" sz="1400" b="1" dirty="0" smtClean="0">
                <a:latin typeface="Calibri" pitchFamily="34" charset="0"/>
              </a:rPr>
              <a:t>More than  80000  times logged into the website in last two months</a:t>
            </a:r>
          </a:p>
          <a:p>
            <a:pPr algn="ctr">
              <a:defRPr/>
            </a:pPr>
            <a:r>
              <a:rPr lang="en-US" sz="1800" b="1" dirty="0" smtClean="0">
                <a:latin typeface="Calibri" pitchFamily="34" charset="0"/>
              </a:rPr>
              <a:t>In June 2015  - 31,289 patents availed benefit amounting Rs 20,07,14,937</a:t>
            </a:r>
            <a:endParaRPr lang="en-US" sz="1800" b="1" dirty="0">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971550" y="2619375"/>
            <a:ext cx="6888163" cy="1568450"/>
          </a:xfrm>
          <a:prstGeom prst="rect">
            <a:avLst/>
          </a:prstGeom>
          <a:noFill/>
          <a:ln w="9525">
            <a:noFill/>
            <a:miter lim="800000"/>
            <a:headEnd/>
            <a:tailEnd/>
          </a:ln>
        </p:spPr>
        <p:txBody>
          <a:bodyPr>
            <a:spAutoFit/>
          </a:bodyPr>
          <a:lstStyle/>
          <a:p>
            <a:pPr algn="ctr" latinLnBrk="0"/>
            <a:r>
              <a:rPr lang="zh-CN" altLang="en-US" sz="9600" b="1" i="1">
                <a:solidFill>
                  <a:schemeClr val="folHlink"/>
                </a:solidFill>
                <a:ea typeface="Microsoft YaHei" pitchFamily="34" charset="-122"/>
              </a:rPr>
              <a:t>Thank You</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016000" y="188913"/>
            <a:ext cx="6030913" cy="646112"/>
          </a:xfrm>
          <a:prstGeom prst="rect">
            <a:avLst/>
          </a:prstGeom>
          <a:noFill/>
          <a:ln w="9525">
            <a:noFill/>
            <a:miter lim="800000"/>
            <a:headEnd/>
            <a:tailEnd/>
          </a:ln>
        </p:spPr>
        <p:txBody>
          <a:bodyPr>
            <a:spAutoFit/>
          </a:bodyPr>
          <a:lstStyle/>
          <a:p>
            <a:pPr algn="ctr"/>
            <a:r>
              <a:rPr lang="en-US" sz="3600" b="1" u="sng">
                <a:solidFill>
                  <a:srgbClr val="FF3399"/>
                </a:solidFill>
                <a:latin typeface="Aparajita" pitchFamily="34" charset="0"/>
                <a:cs typeface="Aparajita" pitchFamily="34" charset="0"/>
              </a:rPr>
              <a:t>Problems Identified</a:t>
            </a:r>
          </a:p>
        </p:txBody>
      </p:sp>
      <p:pic>
        <p:nvPicPr>
          <p:cNvPr id="7" name="Picture 6" descr="RSBY_Logo.jpg"/>
          <p:cNvPicPr/>
          <p:nvPr/>
        </p:nvPicPr>
        <p:blipFill>
          <a:blip r:embed="rId2" cstate="print">
            <a:clrChange>
              <a:clrFrom>
                <a:srgbClr val="FFFFFF"/>
              </a:clrFrom>
              <a:clrTo>
                <a:srgbClr val="FFFFFF">
                  <a:alpha val="0"/>
                </a:srgbClr>
              </a:clrTo>
            </a:clrChange>
          </a:blip>
          <a:stretch>
            <a:fillRect/>
          </a:stretch>
        </p:blipFill>
        <p:spPr>
          <a:xfrm>
            <a:off x="8037231" y="143781"/>
            <a:ext cx="980112" cy="900060"/>
          </a:xfrm>
          <a:prstGeom prst="rect">
            <a:avLst/>
          </a:prstGeom>
          <a:noFill/>
          <a:ln>
            <a:noFill/>
          </a:ln>
          <a:effectLst>
            <a:outerShdw blurRad="50800" dist="50800" dir="5400000" algn="ctr" rotWithShape="0">
              <a:schemeClr val="bg1"/>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364" name="TextBox 7"/>
          <p:cNvSpPr txBox="1">
            <a:spLocks noChangeArrowheads="1"/>
          </p:cNvSpPr>
          <p:nvPr/>
        </p:nvSpPr>
        <p:spPr bwMode="auto">
          <a:xfrm>
            <a:off x="206374" y="819150"/>
            <a:ext cx="8730917" cy="6186309"/>
          </a:xfrm>
          <a:prstGeom prst="rect">
            <a:avLst/>
          </a:prstGeom>
          <a:noFill/>
          <a:ln w="9525">
            <a:noFill/>
            <a:miter lim="800000"/>
            <a:headEnd/>
            <a:tailEnd/>
          </a:ln>
        </p:spPr>
        <p:txBody>
          <a:bodyPr wrap="square">
            <a:spAutoFit/>
          </a:bodyPr>
          <a:lstStyle/>
          <a:p>
            <a:pPr>
              <a:buFont typeface="Wingdings" pitchFamily="2" charset="2"/>
              <a:buChar char="q"/>
            </a:pPr>
            <a:r>
              <a:rPr lang="en-US" dirty="0"/>
              <a:t> </a:t>
            </a:r>
            <a:r>
              <a:rPr lang="en-US" b="1" dirty="0">
                <a:latin typeface="Times New Roman" pitchFamily="18" charset="0"/>
                <a:cs typeface="Times New Roman" pitchFamily="18" charset="0"/>
              </a:rPr>
              <a:t>Hospitals</a:t>
            </a:r>
            <a:r>
              <a:rPr lang="en-US" dirty="0"/>
              <a:t> – </a:t>
            </a:r>
            <a:r>
              <a:rPr lang="en-US" sz="1800" dirty="0">
                <a:latin typeface="Times New Roman" pitchFamily="18" charset="0"/>
                <a:cs typeface="Times New Roman" pitchFamily="18" charset="0"/>
              </a:rPr>
              <a:t>1. </a:t>
            </a:r>
            <a:r>
              <a:rPr lang="en-US" sz="1600" dirty="0"/>
              <a:t>Claim related issued such as unavailability of payment details, </a:t>
            </a:r>
          </a:p>
          <a:p>
            <a:r>
              <a:rPr lang="en-US" sz="1600" dirty="0"/>
              <a:t>                                </a:t>
            </a:r>
            <a:r>
              <a:rPr lang="en-US" sz="1600" dirty="0" smtClean="0"/>
              <a:t> </a:t>
            </a:r>
            <a:r>
              <a:rPr lang="en-US" sz="1600" dirty="0"/>
              <a:t>pending claims details, reasons for rejected claims .</a:t>
            </a:r>
          </a:p>
          <a:p>
            <a:r>
              <a:rPr lang="en-US" sz="1600" dirty="0"/>
              <a:t>                             </a:t>
            </a:r>
            <a:r>
              <a:rPr lang="en-US" sz="1600" dirty="0" smtClean="0"/>
              <a:t>2</a:t>
            </a:r>
            <a:r>
              <a:rPr lang="en-US" sz="1600" dirty="0"/>
              <a:t>. Unnecessary delay in </a:t>
            </a:r>
            <a:r>
              <a:rPr lang="en-US" sz="1600" dirty="0" smtClean="0"/>
              <a:t>payments and worse situation in IO claim </a:t>
            </a:r>
            <a:endParaRPr lang="en-US" sz="1600" dirty="0"/>
          </a:p>
          <a:p>
            <a:r>
              <a:rPr lang="en-US" sz="1600" dirty="0"/>
              <a:t>                             </a:t>
            </a:r>
            <a:r>
              <a:rPr lang="en-US" sz="1600" dirty="0" smtClean="0"/>
              <a:t>3</a:t>
            </a:r>
            <a:r>
              <a:rPr lang="en-US" sz="1600" dirty="0"/>
              <a:t>. Lack of transparency </a:t>
            </a:r>
            <a:r>
              <a:rPr lang="en-US" sz="1600" dirty="0" smtClean="0"/>
              <a:t>regarding claim available in server</a:t>
            </a:r>
            <a:endParaRPr lang="en-US" sz="1600" dirty="0"/>
          </a:p>
          <a:p>
            <a:pPr>
              <a:buFont typeface="Wingdings" pitchFamily="2" charset="2"/>
              <a:buChar char="q"/>
            </a:pPr>
            <a:r>
              <a:rPr lang="en-US" dirty="0" smtClean="0"/>
              <a:t> </a:t>
            </a:r>
            <a:r>
              <a:rPr lang="en-US" b="1" dirty="0">
                <a:latin typeface="Times New Roman" pitchFamily="18" charset="0"/>
                <a:cs typeface="Times New Roman" pitchFamily="18" charset="0"/>
              </a:rPr>
              <a:t>Beneficiaries – </a:t>
            </a:r>
            <a:r>
              <a:rPr lang="en-US" sz="1600" dirty="0"/>
              <a:t>1. Lack of awareness about the scheme, its benefits, food, </a:t>
            </a:r>
          </a:p>
          <a:p>
            <a:r>
              <a:rPr lang="en-US" sz="1600" dirty="0"/>
              <a:t>                                       </a:t>
            </a:r>
            <a:r>
              <a:rPr lang="en-US" sz="1600" dirty="0" smtClean="0"/>
              <a:t>medicine</a:t>
            </a:r>
            <a:r>
              <a:rPr lang="en-US" sz="1600" dirty="0"/>
              <a:t>, laboratory tests, additional transport allowance etc. </a:t>
            </a:r>
            <a:r>
              <a:rPr lang="en-US" sz="1600" dirty="0" smtClean="0"/>
              <a:t>                                 </a:t>
            </a:r>
            <a:r>
              <a:rPr lang="en-US" sz="1600" dirty="0"/>
              <a:t>2. Unavailability of a strong communication tool </a:t>
            </a:r>
            <a:r>
              <a:rPr lang="en-US" sz="1600" dirty="0" smtClean="0"/>
              <a:t>                                  </a:t>
            </a:r>
          </a:p>
          <a:p>
            <a:pPr>
              <a:buFont typeface="Wingdings" pitchFamily="2" charset="2"/>
              <a:buChar char="q"/>
            </a:pPr>
            <a:r>
              <a:rPr lang="en-US" b="1" dirty="0" smtClean="0">
                <a:latin typeface="Times New Roman" pitchFamily="18" charset="0"/>
                <a:cs typeface="Times New Roman" pitchFamily="18" charset="0"/>
              </a:rPr>
              <a:t>  Insurance and TPA </a:t>
            </a:r>
            <a:r>
              <a:rPr lang="en-US" dirty="0" smtClean="0"/>
              <a:t>– </a:t>
            </a:r>
            <a:r>
              <a:rPr lang="en-US" sz="1800" dirty="0" smtClean="0"/>
              <a:t>The strength in terms of availability of data can be leveraged much more for monitoring  than what is happening at present and </a:t>
            </a:r>
            <a:endParaRPr lang="en-US" sz="18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Weak </a:t>
            </a:r>
            <a:r>
              <a:rPr lang="en-US" sz="2000" dirty="0">
                <a:latin typeface="Times New Roman" pitchFamily="18" charset="0"/>
                <a:cs typeface="Times New Roman" pitchFamily="18" charset="0"/>
              </a:rPr>
              <a:t>monitoring </a:t>
            </a:r>
            <a:r>
              <a:rPr lang="en-US" sz="2000" dirty="0" smtClean="0">
                <a:latin typeface="Times New Roman" pitchFamily="18" charset="0"/>
                <a:cs typeface="Times New Roman" pitchFamily="18" charset="0"/>
              </a:rPr>
              <a:t>system</a:t>
            </a:r>
            <a:endParaRPr lang="en-US" sz="1800" dirty="0"/>
          </a:p>
          <a:p>
            <a:pPr lvl="0">
              <a:buFont typeface="Wingdings" pitchFamily="2" charset="2"/>
              <a:buChar char="q"/>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Under utilization of  data </a:t>
            </a:r>
            <a:r>
              <a:rPr lang="en-US" dirty="0" smtClean="0">
                <a:latin typeface="Times New Roman" pitchFamily="18" charset="0"/>
                <a:cs typeface="Times New Roman" pitchFamily="18" charset="0"/>
              </a:rPr>
              <a:t>: </a:t>
            </a:r>
            <a:r>
              <a:rPr lang="en-US" sz="1600" dirty="0" smtClean="0"/>
              <a:t>Though a lot of data has been generated under RSBY, use of such exhaustive data does not happen effectively. Since data flows every day from each hospital to the government and insurance company, it can be analyzed for identifying trends and patterns.</a:t>
            </a:r>
            <a:endParaRPr lang="en-IN" dirty="0" smtClean="0"/>
          </a:p>
          <a:p>
            <a:pPr>
              <a:buFont typeface="Wingdings" pitchFamily="2" charset="2"/>
              <a:buChar char="q"/>
            </a:pPr>
            <a:r>
              <a:rPr lang="en-US" dirty="0" smtClean="0">
                <a:latin typeface="Times New Roman" pitchFamily="18" charset="0"/>
                <a:cs typeface="Times New Roman" pitchFamily="18" charset="0"/>
              </a:rPr>
              <a:t>  </a:t>
            </a:r>
            <a:r>
              <a:rPr lang="en-US" b="1" dirty="0">
                <a:latin typeface="Times New Roman" pitchFamily="18" charset="0"/>
                <a:cs typeface="Times New Roman" pitchFamily="18" charset="0"/>
              </a:rPr>
              <a:t>Increase in fraud and </a:t>
            </a:r>
            <a:r>
              <a:rPr lang="en-US" b="1" dirty="0" smtClean="0">
                <a:latin typeface="Times New Roman" pitchFamily="18" charset="0"/>
                <a:cs typeface="Times New Roman" pitchFamily="18" charset="0"/>
              </a:rPr>
              <a:t>abuse</a:t>
            </a:r>
            <a:r>
              <a:rPr lang="en-US" dirty="0" smtClean="0">
                <a:latin typeface="Times New Roman" pitchFamily="18" charset="0"/>
                <a:cs typeface="Times New Roman" pitchFamily="18" charset="0"/>
              </a:rPr>
              <a:t> :</a:t>
            </a:r>
            <a:r>
              <a:rPr lang="en-US" sz="3200" dirty="0" smtClean="0"/>
              <a:t> </a:t>
            </a:r>
            <a:r>
              <a:rPr lang="en-US" sz="1800" dirty="0" smtClean="0"/>
              <a:t>Tackling fraud and abuse are challenges in health insurance schemes across the world. RSBY is also no exception. Availability of data ensures that RSBY is better positioned to tackle this but not explored to it’s potential.</a:t>
            </a:r>
            <a:endParaRPr lang="en-US" sz="3200" dirty="0">
              <a:latin typeface="Times New Roman" pitchFamily="18" charset="0"/>
              <a:cs typeface="Times New Roman" pitchFamily="18" charset="0"/>
            </a:endParaRPr>
          </a:p>
          <a:p>
            <a:pPr>
              <a:buFont typeface="Wingdings" pitchFamily="2" charset="2"/>
              <a:buChar char="q"/>
            </a:pPr>
            <a:endParaRPr lang="en-US" dirty="0"/>
          </a:p>
          <a:p>
            <a:r>
              <a:rPr lang="en-US" dirty="0"/>
              <a:t> </a:t>
            </a:r>
          </a:p>
        </p:txBody>
      </p:sp>
      <p:sp>
        <p:nvSpPr>
          <p:cNvPr id="15365" name="Curved Right Arrow 8">
            <a:hlinkClick r:id="rId3" action="ppaction://hlinksldjump"/>
          </p:cNvPr>
          <p:cNvSpPr>
            <a:spLocks noChangeArrowheads="1"/>
          </p:cNvSpPr>
          <p:nvPr/>
        </p:nvSpPr>
        <p:spPr bwMode="auto">
          <a:xfrm rot="10800000">
            <a:off x="252413" y="6038850"/>
            <a:ext cx="449262" cy="630238"/>
          </a:xfrm>
          <a:prstGeom prst="curvedRightArrow">
            <a:avLst>
              <a:gd name="adj1" fmla="val 25056"/>
              <a:gd name="adj2" fmla="val 50099"/>
              <a:gd name="adj3" fmla="val 25000"/>
            </a:avLst>
          </a:prstGeom>
          <a:solidFill>
            <a:srgbClr val="FF3399"/>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6387" name="Right Arrow 4">
            <a:hlinkClick r:id="rId3" action="ppaction://hlinksldjump"/>
          </p:cNvPr>
          <p:cNvSpPr>
            <a:spLocks noChangeArrowheads="1"/>
          </p:cNvSpPr>
          <p:nvPr/>
        </p:nvSpPr>
        <p:spPr bwMode="auto">
          <a:xfrm rot="819099">
            <a:off x="8342313" y="6369050"/>
            <a:ext cx="765175" cy="404813"/>
          </a:xfrm>
          <a:prstGeom prst="rightArrow">
            <a:avLst>
              <a:gd name="adj1" fmla="val 50000"/>
              <a:gd name="adj2" fmla="val 50038"/>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7411" name="Right Arrow 4">
            <a:hlinkClick r:id="rId3" action="ppaction://hlinksldjump"/>
          </p:cNvPr>
          <p:cNvSpPr>
            <a:spLocks noChangeArrowheads="1"/>
          </p:cNvSpPr>
          <p:nvPr/>
        </p:nvSpPr>
        <p:spPr bwMode="auto">
          <a:xfrm rot="889476">
            <a:off x="8166100" y="6361113"/>
            <a:ext cx="765175" cy="406400"/>
          </a:xfrm>
          <a:prstGeom prst="rightArrow">
            <a:avLst>
              <a:gd name="adj1" fmla="val 50000"/>
              <a:gd name="adj2" fmla="val 49842"/>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5" name="Right Arrow 4">
            <a:hlinkClick r:id="rId3" action="ppaction://hlinksldjump"/>
          </p:cNvPr>
          <p:cNvSpPr>
            <a:spLocks noChangeArrowheads="1"/>
          </p:cNvSpPr>
          <p:nvPr/>
        </p:nvSpPr>
        <p:spPr bwMode="auto">
          <a:xfrm rot="1268154">
            <a:off x="8331200" y="6329363"/>
            <a:ext cx="765175" cy="404812"/>
          </a:xfrm>
          <a:prstGeom prst="rightArrow">
            <a:avLst>
              <a:gd name="adj1" fmla="val 50000"/>
              <a:gd name="adj2" fmla="val 50038"/>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user\Desktop\screen shots in JPEG\kolkata workshop.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Right Arrow 9">
            <a:hlinkClick r:id="rId3" action="ppaction://hlinksldjump"/>
          </p:cNvPr>
          <p:cNvSpPr>
            <a:spLocks noChangeArrowheads="1"/>
          </p:cNvSpPr>
          <p:nvPr/>
        </p:nvSpPr>
        <p:spPr bwMode="auto">
          <a:xfrm rot="1293727">
            <a:off x="8331200" y="6326188"/>
            <a:ext cx="765175" cy="404812"/>
          </a:xfrm>
          <a:prstGeom prst="rightArrow">
            <a:avLst>
              <a:gd name="adj1" fmla="val 50000"/>
              <a:gd name="adj2" fmla="val 50038"/>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0"/>
            <a:ext cx="9164638" cy="6858000"/>
          </a:xfrm>
          <a:prstGeom prst="rect">
            <a:avLst/>
          </a:prstGeom>
          <a:noFill/>
          <a:ln w="9525">
            <a:noFill/>
            <a:miter lim="800000"/>
            <a:headEnd/>
            <a:tailEnd/>
          </a:ln>
        </p:spPr>
      </p:pic>
      <p:sp>
        <p:nvSpPr>
          <p:cNvPr id="20483" name="Curved Right Arrow 4">
            <a:hlinkClick r:id="rId3" action="ppaction://hlinksldjump"/>
          </p:cNvPr>
          <p:cNvSpPr>
            <a:spLocks noChangeArrowheads="1"/>
          </p:cNvSpPr>
          <p:nvPr/>
        </p:nvSpPr>
        <p:spPr bwMode="auto">
          <a:xfrm rot="10800000">
            <a:off x="206375" y="5903913"/>
            <a:ext cx="585788" cy="720725"/>
          </a:xfrm>
          <a:prstGeom prst="curvedRightArrow">
            <a:avLst>
              <a:gd name="adj1" fmla="val 24989"/>
              <a:gd name="adj2" fmla="val 49983"/>
              <a:gd name="adj3" fmla="val 25000"/>
            </a:avLst>
          </a:prstGeom>
          <a:solidFill>
            <a:srgbClr val="FF3399"/>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144463"/>
            <a:ext cx="9144000" cy="6569075"/>
          </a:xfrm>
          <a:prstGeom prst="rect">
            <a:avLst/>
          </a:prstGeom>
          <a:noFill/>
          <a:ln w="9525">
            <a:noFill/>
            <a:miter lim="800000"/>
            <a:headEnd/>
            <a:tailEnd/>
          </a:ln>
        </p:spPr>
      </p:pic>
      <p:sp>
        <p:nvSpPr>
          <p:cNvPr id="21507" name="Curved Right Arrow 4">
            <a:hlinkClick r:id="rId3" action="ppaction://hlinksldjump"/>
          </p:cNvPr>
          <p:cNvSpPr>
            <a:spLocks noChangeArrowheads="1"/>
          </p:cNvSpPr>
          <p:nvPr/>
        </p:nvSpPr>
        <p:spPr bwMode="auto">
          <a:xfrm rot="10800000">
            <a:off x="206375" y="5589588"/>
            <a:ext cx="539750" cy="584200"/>
          </a:xfrm>
          <a:prstGeom prst="curvedRightArrow">
            <a:avLst>
              <a:gd name="adj1" fmla="val 24979"/>
              <a:gd name="adj2" fmla="val 49954"/>
              <a:gd name="adj3" fmla="val 25000"/>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1331784" y="0"/>
            <a:ext cx="5181600" cy="484188"/>
          </a:xfrm>
        </p:spPr>
        <p:txBody>
          <a:bodyPr anchor="ctr"/>
          <a:lstStyle/>
          <a:p>
            <a:pPr>
              <a:tabLst>
                <a:tab pos="0" algn="l"/>
                <a:tab pos="446088" algn="l"/>
                <a:tab pos="893763" algn="l"/>
                <a:tab pos="1339850" algn="l"/>
                <a:tab pos="1787525" algn="l"/>
                <a:tab pos="2233613" algn="l"/>
                <a:tab pos="2681288" algn="l"/>
                <a:tab pos="3127375" algn="l"/>
                <a:tab pos="3575050" algn="l"/>
                <a:tab pos="4021138" algn="l"/>
                <a:tab pos="4468813" algn="l"/>
                <a:tab pos="4914900" algn="l"/>
                <a:tab pos="5362575" algn="l"/>
                <a:tab pos="5808663" algn="l"/>
                <a:tab pos="6256338" algn="l"/>
                <a:tab pos="6702425" algn="l"/>
                <a:tab pos="7150100" algn="l"/>
                <a:tab pos="7596188" algn="l"/>
                <a:tab pos="8043863" algn="l"/>
                <a:tab pos="8489950" algn="l"/>
                <a:tab pos="8937625" algn="l"/>
              </a:tabLst>
            </a:pPr>
            <a:r>
              <a:rPr lang="en-US" sz="2500" b="1" dirty="0">
                <a:solidFill>
                  <a:schemeClr val="hlink"/>
                </a:solidFill>
                <a:latin typeface="Zurich BT" charset="0"/>
              </a:rPr>
              <a:t>Unique features of RSBY</a:t>
            </a:r>
          </a:p>
        </p:txBody>
      </p:sp>
      <p:sp>
        <p:nvSpPr>
          <p:cNvPr id="9" name="Content Placeholder 2"/>
          <p:cNvSpPr txBox="1">
            <a:spLocks/>
          </p:cNvSpPr>
          <p:nvPr/>
        </p:nvSpPr>
        <p:spPr bwMode="auto">
          <a:xfrm>
            <a:off x="341718" y="503804"/>
            <a:ext cx="8505567" cy="6354195"/>
          </a:xfrm>
          <a:prstGeom prst="rect">
            <a:avLst/>
          </a:prstGeom>
          <a:noFill/>
          <a:ln w="9525">
            <a:noFill/>
            <a:miter lim="800000"/>
            <a:headEnd/>
            <a:tailEnd/>
          </a:ln>
        </p:spPr>
        <p:txBody>
          <a:bodyPr/>
          <a:lstStyle/>
          <a:p>
            <a:pPr marL="342900" lvl="1" indent="-342900" algn="just">
              <a:lnSpc>
                <a:spcPct val="90000"/>
              </a:lnSpc>
              <a:spcBef>
                <a:spcPct val="20000"/>
              </a:spcBef>
              <a:buSzPct val="80000"/>
              <a:buFont typeface="Wingdings" pitchFamily="2" charset="2"/>
              <a:buChar char="q"/>
            </a:pPr>
            <a:r>
              <a:rPr lang="en-US" b="1" dirty="0">
                <a:latin typeface="Zurich BT" charset="0"/>
              </a:rPr>
              <a:t>Cashless  hospitalization expenses of INR 30,000 </a:t>
            </a:r>
            <a:r>
              <a:rPr lang="en-US" b="1" dirty="0" smtClean="0">
                <a:latin typeface="Zurich BT" charset="0"/>
              </a:rPr>
              <a:t>per </a:t>
            </a:r>
            <a:r>
              <a:rPr lang="en-US" b="1" dirty="0">
                <a:latin typeface="Zurich BT" charset="0"/>
              </a:rPr>
              <a:t>family , mainly for primary and secondary health care</a:t>
            </a:r>
          </a:p>
          <a:p>
            <a:pPr marL="342900" indent="-342900" algn="just">
              <a:lnSpc>
                <a:spcPct val="90000"/>
              </a:lnSpc>
              <a:spcBef>
                <a:spcPct val="20000"/>
              </a:spcBef>
              <a:buClr>
                <a:srgbClr val="FA8900"/>
              </a:buClr>
              <a:buSzPct val="80000"/>
              <a:buFont typeface="Wingdings" pitchFamily="2" charset="2"/>
              <a:buChar char="q"/>
            </a:pPr>
            <a:r>
              <a:rPr lang="en-US" b="1" dirty="0">
                <a:latin typeface="Zurich BT" charset="0"/>
              </a:rPr>
              <a:t>Eligibility: </a:t>
            </a:r>
          </a:p>
          <a:p>
            <a:pPr marL="742950" lvl="2" indent="-342900" algn="just">
              <a:lnSpc>
                <a:spcPct val="90000"/>
              </a:lnSpc>
              <a:spcBef>
                <a:spcPct val="20000"/>
              </a:spcBef>
              <a:buClr>
                <a:srgbClr val="FA8900"/>
              </a:buClr>
              <a:buSzPct val="80000"/>
              <a:buFont typeface="Wingdings" pitchFamily="2" charset="2"/>
              <a:buChar char="q"/>
            </a:pPr>
            <a:r>
              <a:rPr lang="en-US" b="1" dirty="0">
                <a:latin typeface="Zurich BT" charset="0"/>
              </a:rPr>
              <a:t>BPL family and other identified categories of unorganized workers.</a:t>
            </a:r>
          </a:p>
          <a:p>
            <a:pPr marL="742950" lvl="2" indent="-342900" algn="just">
              <a:lnSpc>
                <a:spcPct val="90000"/>
              </a:lnSpc>
              <a:spcBef>
                <a:spcPct val="20000"/>
              </a:spcBef>
              <a:buSzPct val="80000"/>
              <a:buFont typeface="Wingdings" pitchFamily="2" charset="2"/>
              <a:buChar char="q"/>
            </a:pPr>
            <a:r>
              <a:rPr lang="en-US" b="1" dirty="0">
                <a:latin typeface="Zurich BT" charset="0"/>
              </a:rPr>
              <a:t>Up to five members on a floater basis, plus baby up to one year</a:t>
            </a:r>
          </a:p>
          <a:p>
            <a:pPr marL="342900" lvl="1" indent="-342900" algn="just">
              <a:lnSpc>
                <a:spcPct val="90000"/>
              </a:lnSpc>
              <a:spcBef>
                <a:spcPct val="20000"/>
              </a:spcBef>
              <a:buSzPct val="80000"/>
              <a:buFont typeface="Wingdings" pitchFamily="2" charset="2"/>
              <a:buChar char="q"/>
            </a:pPr>
            <a:r>
              <a:rPr lang="en-US" b="1" dirty="0">
                <a:latin typeface="Zurich BT" charset="0"/>
              </a:rPr>
              <a:t>All Pre-existing Diseases covered from day one of hospitalization.</a:t>
            </a:r>
          </a:p>
          <a:p>
            <a:pPr marL="342900" lvl="1" indent="-342900" algn="just">
              <a:lnSpc>
                <a:spcPct val="90000"/>
              </a:lnSpc>
              <a:spcBef>
                <a:spcPct val="20000"/>
              </a:spcBef>
              <a:buSzPct val="80000"/>
              <a:buFont typeface="Wingdings" pitchFamily="2" charset="2"/>
              <a:buChar char="q"/>
            </a:pPr>
            <a:r>
              <a:rPr lang="en-US" b="1" dirty="0">
                <a:latin typeface="Zurich BT" charset="0"/>
              </a:rPr>
              <a:t>Day care treatment cover for specified illness.</a:t>
            </a:r>
          </a:p>
          <a:p>
            <a:pPr marL="342900" lvl="1" indent="-342900" algn="just">
              <a:lnSpc>
                <a:spcPct val="90000"/>
              </a:lnSpc>
              <a:spcBef>
                <a:spcPct val="20000"/>
              </a:spcBef>
              <a:buSzPct val="80000"/>
              <a:buFont typeface="Wingdings" pitchFamily="2" charset="2"/>
              <a:buChar char="q"/>
            </a:pPr>
            <a:r>
              <a:rPr lang="en-US" b="1" dirty="0">
                <a:latin typeface="Zurich BT" charset="0"/>
              </a:rPr>
              <a:t>Pre and post hospitalization, investigations, diagnostics for one day before admission and 5 days after discharge covered.</a:t>
            </a:r>
          </a:p>
          <a:p>
            <a:pPr marL="342900" lvl="1" indent="-342900" algn="just">
              <a:lnSpc>
                <a:spcPct val="90000"/>
              </a:lnSpc>
              <a:spcBef>
                <a:spcPct val="20000"/>
              </a:spcBef>
              <a:buSzPct val="80000"/>
              <a:buFont typeface="Wingdings" pitchFamily="2" charset="2"/>
              <a:buChar char="q"/>
            </a:pPr>
            <a:r>
              <a:rPr lang="en-US" b="1" dirty="0">
                <a:latin typeface="Zurich BT" charset="0"/>
              </a:rPr>
              <a:t>Transportation Cost (per visit INR 100 </a:t>
            </a:r>
            <a:r>
              <a:rPr lang="en-US" b="1" dirty="0" smtClean="0">
                <a:latin typeface="Zurich BT" charset="0"/>
              </a:rPr>
              <a:t>&amp; </a:t>
            </a:r>
            <a:r>
              <a:rPr lang="en-US" b="1" dirty="0">
                <a:latin typeface="Zurich BT" charset="0"/>
              </a:rPr>
              <a:t>overall limit of INR  1000</a:t>
            </a:r>
            <a:r>
              <a:rPr lang="en-US" b="1" dirty="0" smtClean="0">
                <a:latin typeface="Zurich BT" charset="0"/>
              </a:rPr>
              <a:t>/-,).</a:t>
            </a:r>
            <a:endParaRPr lang="en-US" b="1" dirty="0">
              <a:latin typeface="Zurich BT" charset="0"/>
            </a:endParaRPr>
          </a:p>
          <a:p>
            <a:pPr marL="342900" lvl="1" indent="-342900" algn="just">
              <a:lnSpc>
                <a:spcPct val="90000"/>
              </a:lnSpc>
              <a:spcBef>
                <a:spcPct val="20000"/>
              </a:spcBef>
              <a:buSzPct val="80000"/>
              <a:buFont typeface="Wingdings" pitchFamily="2" charset="2"/>
              <a:buChar char="q"/>
            </a:pPr>
            <a:r>
              <a:rPr lang="en-US" b="1" dirty="0">
                <a:latin typeface="Zurich BT" charset="0"/>
              </a:rPr>
              <a:t>Biometric smart card to identify beneficiaries &amp; control fraud</a:t>
            </a:r>
          </a:p>
          <a:p>
            <a:pPr marL="742950" lvl="2" indent="-342900" algn="just">
              <a:spcBef>
                <a:spcPct val="20000"/>
              </a:spcBef>
              <a:buSzPct val="80000"/>
              <a:buFont typeface="Wingdings" pitchFamily="2" charset="2"/>
              <a:buChar char="q"/>
            </a:pPr>
            <a:r>
              <a:rPr lang="en-US" b="1" dirty="0">
                <a:latin typeface="Zurich BT" charset="0"/>
              </a:rPr>
              <a:t> Photograph &amp; Fingerprints captured</a:t>
            </a:r>
          </a:p>
          <a:p>
            <a:pPr marL="342900" lvl="1" indent="-342900" algn="just">
              <a:spcBef>
                <a:spcPct val="20000"/>
              </a:spcBef>
              <a:buSzPct val="80000"/>
              <a:buFont typeface="Wingdings" pitchFamily="2" charset="2"/>
              <a:buChar char="q"/>
            </a:pPr>
            <a:r>
              <a:rPr lang="en-US" b="1" dirty="0">
                <a:latin typeface="Zurich BT" charset="0"/>
              </a:rPr>
              <a:t>Empanelled hospitals have card reader  connected real-time</a:t>
            </a:r>
          </a:p>
          <a:p>
            <a:pPr marL="742950" lvl="2" indent="-342900" algn="just">
              <a:spcBef>
                <a:spcPct val="20000"/>
              </a:spcBef>
              <a:buSzPct val="80000"/>
              <a:buFont typeface="Wingdings" pitchFamily="2" charset="2"/>
              <a:buChar char="q"/>
            </a:pPr>
            <a:r>
              <a:rPr lang="en-US" b="1" dirty="0">
                <a:latin typeface="Zurich BT" charset="0"/>
              </a:rPr>
              <a:t>1441 Packages based treatment to ensure fixed benefit. </a:t>
            </a:r>
          </a:p>
          <a:p>
            <a:pPr marL="342900" lvl="1" indent="-342900" algn="just">
              <a:spcBef>
                <a:spcPct val="20000"/>
              </a:spcBef>
              <a:buSzPct val="80000"/>
              <a:buFont typeface="Wingdings" pitchFamily="2" charset="2"/>
              <a:buChar char="q"/>
            </a:pPr>
            <a:r>
              <a:rPr lang="en-US" b="1" dirty="0">
                <a:latin typeface="Zurich BT" charset="0"/>
              </a:rPr>
              <a:t>Cash less and paperless transactions through web based IT system</a:t>
            </a:r>
          </a:p>
          <a:p>
            <a:pPr marL="342900" lvl="1" indent="-342900" algn="just">
              <a:spcBef>
                <a:spcPct val="20000"/>
              </a:spcBef>
              <a:buSzPct val="80000"/>
              <a:buFont typeface="Wingdings" pitchFamily="2" charset="2"/>
              <a:buChar char="q"/>
            </a:pPr>
            <a:r>
              <a:rPr lang="en-US" b="1" dirty="0">
                <a:latin typeface="Zurich BT" charset="0"/>
              </a:rPr>
              <a:t>Network of 1043 hospitals and inter state network of hospitals.</a:t>
            </a:r>
          </a:p>
        </p:txBody>
      </p:sp>
      <p:pic>
        <p:nvPicPr>
          <p:cNvPr id="29699" name="Picture 2"/>
          <p:cNvPicPr>
            <a:picLocks noChangeAspect="1" noChangeArrowheads="1"/>
          </p:cNvPicPr>
          <p:nvPr/>
        </p:nvPicPr>
        <p:blipFill>
          <a:blip r:embed="rId2" cstate="print"/>
          <a:srcRect/>
          <a:stretch>
            <a:fillRect/>
          </a:stretch>
        </p:blipFill>
        <p:spPr bwMode="auto">
          <a:xfrm>
            <a:off x="7902222" y="1"/>
            <a:ext cx="1241778" cy="63881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0"/>
            <a:ext cx="9144000" cy="6669088"/>
          </a:xfrm>
          <a:prstGeom prst="rect">
            <a:avLst/>
          </a:prstGeom>
          <a:noFill/>
          <a:ln w="9525">
            <a:noFill/>
            <a:miter lim="800000"/>
            <a:headEnd/>
            <a:tailEnd/>
          </a:ln>
        </p:spPr>
      </p:pic>
      <p:sp>
        <p:nvSpPr>
          <p:cNvPr id="22531" name="Curved Right Arrow 4">
            <a:hlinkClick r:id="rId3" action="ppaction://hlinksldjump"/>
          </p:cNvPr>
          <p:cNvSpPr>
            <a:spLocks noChangeArrowheads="1"/>
          </p:cNvSpPr>
          <p:nvPr/>
        </p:nvSpPr>
        <p:spPr bwMode="auto">
          <a:xfrm rot="10800000">
            <a:off x="249238" y="5532438"/>
            <a:ext cx="722312" cy="900112"/>
          </a:xfrm>
          <a:prstGeom prst="curvedRightArrow">
            <a:avLst>
              <a:gd name="adj1" fmla="val 25015"/>
              <a:gd name="adj2" fmla="val 50042"/>
              <a:gd name="adj3" fmla="val 25000"/>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0" y="0"/>
            <a:ext cx="9136063" cy="6858000"/>
          </a:xfrm>
          <a:prstGeom prst="rect">
            <a:avLst/>
          </a:prstGeom>
          <a:noFill/>
          <a:ln w="9525">
            <a:noFill/>
            <a:miter lim="800000"/>
            <a:headEnd/>
            <a:tailEnd/>
          </a:ln>
        </p:spPr>
      </p:pic>
      <p:sp>
        <p:nvSpPr>
          <p:cNvPr id="23555" name="Curved Right Arrow 4">
            <a:hlinkClick r:id="rId3" action="ppaction://hlinksldjump"/>
          </p:cNvPr>
          <p:cNvSpPr>
            <a:spLocks noChangeArrowheads="1"/>
          </p:cNvSpPr>
          <p:nvPr/>
        </p:nvSpPr>
        <p:spPr bwMode="auto">
          <a:xfrm rot="10800000">
            <a:off x="341313" y="5813425"/>
            <a:ext cx="585787" cy="630238"/>
          </a:xfrm>
          <a:prstGeom prst="curvedRightArrow">
            <a:avLst>
              <a:gd name="adj1" fmla="val 24979"/>
              <a:gd name="adj2" fmla="val 49954"/>
              <a:gd name="adj3" fmla="val 25000"/>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0" y="0"/>
            <a:ext cx="9136063" cy="6173788"/>
          </a:xfrm>
          <a:prstGeom prst="rect">
            <a:avLst/>
          </a:prstGeom>
          <a:noFill/>
          <a:ln w="9525">
            <a:noFill/>
            <a:miter lim="800000"/>
            <a:headEnd/>
            <a:tailEnd/>
          </a:ln>
        </p:spPr>
      </p:pic>
      <p:sp>
        <p:nvSpPr>
          <p:cNvPr id="24579" name="Curved Right Arrow 4">
            <a:hlinkClick r:id="rId3" action="ppaction://hlinksldjump"/>
          </p:cNvPr>
          <p:cNvSpPr>
            <a:spLocks noChangeArrowheads="1"/>
          </p:cNvSpPr>
          <p:nvPr/>
        </p:nvSpPr>
        <p:spPr bwMode="auto">
          <a:xfrm rot="10800000">
            <a:off x="387350" y="5094288"/>
            <a:ext cx="584200" cy="630237"/>
          </a:xfrm>
          <a:prstGeom prst="curvedRightArrow">
            <a:avLst>
              <a:gd name="adj1" fmla="val 25047"/>
              <a:gd name="adj2" fmla="val 50089"/>
              <a:gd name="adj3" fmla="val 25000"/>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1913" y="0"/>
            <a:ext cx="9082087" cy="6669088"/>
          </a:xfrm>
          <a:prstGeom prst="rect">
            <a:avLst/>
          </a:prstGeom>
          <a:noFill/>
          <a:ln w="9525">
            <a:noFill/>
            <a:miter lim="800000"/>
            <a:headEnd/>
            <a:tailEnd/>
          </a:ln>
        </p:spPr>
      </p:pic>
      <p:sp>
        <p:nvSpPr>
          <p:cNvPr id="25603" name="Curved Right Arrow 4">
            <a:hlinkClick r:id="rId3" action="ppaction://hlinksldjump"/>
          </p:cNvPr>
          <p:cNvSpPr>
            <a:spLocks noChangeArrowheads="1"/>
          </p:cNvSpPr>
          <p:nvPr/>
        </p:nvSpPr>
        <p:spPr bwMode="auto">
          <a:xfrm rot="10800000">
            <a:off x="252413" y="5994400"/>
            <a:ext cx="763587" cy="719138"/>
          </a:xfrm>
          <a:prstGeom prst="curvedRightArrow">
            <a:avLst>
              <a:gd name="adj1" fmla="val 25000"/>
              <a:gd name="adj2" fmla="val 50000"/>
              <a:gd name="adj3" fmla="val 24982"/>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252413" y="188913"/>
            <a:ext cx="3959225" cy="6373812"/>
          </a:xfrm>
          <a:prstGeom prst="rect">
            <a:avLst/>
          </a:prstGeom>
          <a:noFill/>
          <a:ln w="9525">
            <a:noFill/>
            <a:miter lim="800000"/>
            <a:headEnd/>
            <a:tailEnd/>
          </a:ln>
        </p:spPr>
      </p:pic>
      <p:sp>
        <p:nvSpPr>
          <p:cNvPr id="26627" name="Curved Right Arrow 5">
            <a:hlinkClick r:id="rId3" action="ppaction://hlinksldjump"/>
          </p:cNvPr>
          <p:cNvSpPr>
            <a:spLocks noChangeArrowheads="1"/>
          </p:cNvSpPr>
          <p:nvPr/>
        </p:nvSpPr>
        <p:spPr bwMode="auto">
          <a:xfrm rot="10800000">
            <a:off x="341313" y="5813425"/>
            <a:ext cx="539750" cy="630238"/>
          </a:xfrm>
          <a:prstGeom prst="curvedRightArrow">
            <a:avLst>
              <a:gd name="adj1" fmla="val 25023"/>
              <a:gd name="adj2" fmla="val 50041"/>
              <a:gd name="adj3" fmla="val 25000"/>
            </a:avLst>
          </a:prstGeom>
          <a:solidFill>
            <a:srgbClr val="C00000"/>
          </a:solidFill>
          <a:ln w="9525" algn="ctr">
            <a:solidFill>
              <a:schemeClr val="tx1"/>
            </a:solidFill>
            <a:round/>
            <a:headEnd/>
            <a:tailEnd/>
          </a:ln>
        </p:spPr>
        <p:txBody>
          <a:bodyPr/>
          <a:lstStyle/>
          <a:p>
            <a:endParaRPr lang="en-US"/>
          </a:p>
        </p:txBody>
      </p:sp>
      <p:pic>
        <p:nvPicPr>
          <p:cNvPr id="26628" name="Picture 3"/>
          <p:cNvPicPr>
            <a:picLocks noChangeAspect="1" noChangeArrowheads="1"/>
          </p:cNvPicPr>
          <p:nvPr/>
        </p:nvPicPr>
        <p:blipFill>
          <a:blip r:embed="rId4" cstate="print"/>
          <a:srcRect/>
          <a:stretch>
            <a:fillRect/>
          </a:stretch>
        </p:blipFill>
        <p:spPr bwMode="auto">
          <a:xfrm>
            <a:off x="4662488" y="188913"/>
            <a:ext cx="4229100" cy="634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36063" cy="6669088"/>
          </a:xfrm>
          <a:prstGeom prst="rect">
            <a:avLst/>
          </a:prstGeom>
          <a:noFill/>
          <a:ln w="9525">
            <a:noFill/>
            <a:miter lim="800000"/>
            <a:headEnd/>
            <a:tailEnd/>
          </a:ln>
        </p:spPr>
      </p:pic>
      <p:sp>
        <p:nvSpPr>
          <p:cNvPr id="27651" name="Curved Right Arrow 4">
            <a:hlinkClick r:id="rId3" action="ppaction://hlinksldjump"/>
          </p:cNvPr>
          <p:cNvSpPr>
            <a:spLocks noChangeArrowheads="1"/>
          </p:cNvSpPr>
          <p:nvPr/>
        </p:nvSpPr>
        <p:spPr bwMode="auto">
          <a:xfrm rot="10800000">
            <a:off x="296863" y="5949950"/>
            <a:ext cx="765175" cy="674688"/>
          </a:xfrm>
          <a:prstGeom prst="curvedRightArrow">
            <a:avLst>
              <a:gd name="adj1" fmla="val 25000"/>
              <a:gd name="adj2" fmla="val 50000"/>
              <a:gd name="adj3" fmla="val 25019"/>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873363" y="0"/>
            <a:ext cx="10017363" cy="6858000"/>
          </a:xfrm>
          <a:prstGeom prst="rect">
            <a:avLst/>
          </a:prstGeom>
          <a:noFill/>
          <a:ln w="9525">
            <a:noFill/>
            <a:miter lim="800000"/>
            <a:headEnd/>
            <a:tailEnd/>
          </a:ln>
        </p:spPr>
      </p:pic>
      <p:sp>
        <p:nvSpPr>
          <p:cNvPr id="5" name="Curved Right Arrow 4">
            <a:hlinkClick r:id="rId3" action="ppaction://hlinksldjump"/>
          </p:cNvPr>
          <p:cNvSpPr>
            <a:spLocks noChangeArrowheads="1"/>
          </p:cNvSpPr>
          <p:nvPr/>
        </p:nvSpPr>
        <p:spPr bwMode="auto">
          <a:xfrm rot="10800000">
            <a:off x="0" y="5769156"/>
            <a:ext cx="765175" cy="674688"/>
          </a:xfrm>
          <a:prstGeom prst="curvedRightArrow">
            <a:avLst>
              <a:gd name="adj1" fmla="val 25000"/>
              <a:gd name="adj2" fmla="val 50000"/>
              <a:gd name="adj3" fmla="val 25019"/>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0" y="0"/>
            <a:ext cx="9136063" cy="6669088"/>
          </a:xfrm>
          <a:prstGeom prst="rect">
            <a:avLst/>
          </a:prstGeom>
          <a:noFill/>
          <a:ln w="9525">
            <a:noFill/>
            <a:miter lim="800000"/>
            <a:headEnd/>
            <a:tailEnd/>
          </a:ln>
        </p:spPr>
      </p:pic>
      <p:sp>
        <p:nvSpPr>
          <p:cNvPr id="27651" name="Curved Right Arrow 4">
            <a:hlinkClick r:id="rId3" action="ppaction://hlinksldjump"/>
          </p:cNvPr>
          <p:cNvSpPr>
            <a:spLocks noChangeArrowheads="1"/>
          </p:cNvSpPr>
          <p:nvPr/>
        </p:nvSpPr>
        <p:spPr bwMode="auto">
          <a:xfrm rot="10800000">
            <a:off x="296863" y="5949950"/>
            <a:ext cx="765175" cy="674688"/>
          </a:xfrm>
          <a:prstGeom prst="curvedRightArrow">
            <a:avLst>
              <a:gd name="adj1" fmla="val 25000"/>
              <a:gd name="adj2" fmla="val 50000"/>
              <a:gd name="adj3" fmla="val 25019"/>
            </a:avLst>
          </a:prstGeom>
          <a:solidFill>
            <a:srgbClr val="C00000"/>
          </a:solidFill>
          <a:ln w="9525" algn="ctr">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Chart 3"/>
          <p:cNvGraphicFramePr>
            <a:graphicFrameLocks/>
          </p:cNvGraphicFramePr>
          <p:nvPr/>
        </p:nvGraphicFramePr>
        <p:xfrm>
          <a:off x="0" y="0"/>
          <a:ext cx="8864600" cy="6731000"/>
        </p:xfrm>
        <a:graphic>
          <a:graphicData uri="http://schemas.openxmlformats.org/presentationml/2006/ole">
            <mc:AlternateContent xmlns:mc="http://schemas.openxmlformats.org/markup-compatibility/2006">
              <mc:Choice xmlns:v="urn:schemas-microsoft-com:vml" Requires="v">
                <p:oleObj spid="_x0000_s1027" name="Chart" r:id="rId4" imgW="8850240" imgH="6719760" progId="Excel.Sheet.8">
                  <p:embed/>
                </p:oleObj>
              </mc:Choice>
              <mc:Fallback>
                <p:oleObj name="Chart" r:id="rId4" imgW="8850240" imgH="6719760" progId="Excel.Shee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864600" cy="673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9"/>
          <p:cNvSpPr>
            <a:spLocks noGrp="1"/>
          </p:cNvSpPr>
          <p:nvPr>
            <p:ph type="title" idx="4294967295"/>
          </p:nvPr>
        </p:nvSpPr>
        <p:spPr>
          <a:xfrm>
            <a:off x="1371600" y="152400"/>
            <a:ext cx="6096000" cy="1143000"/>
          </a:xfrm>
        </p:spPr>
        <p:txBody>
          <a:bodyPr anchor="ctr"/>
          <a:lstStyle/>
          <a:p>
            <a:r>
              <a:rPr lang="en-US" sz="2600" b="1" dirty="0">
                <a:solidFill>
                  <a:schemeClr val="hlink"/>
                </a:solidFill>
                <a:latin typeface="Zurich BT" charset="0"/>
              </a:rPr>
              <a:t>Benefits extended </a:t>
            </a:r>
            <a:r>
              <a:rPr lang="en-US" sz="2600" b="1" dirty="0" smtClean="0">
                <a:solidFill>
                  <a:schemeClr val="hlink"/>
                </a:solidFill>
                <a:latin typeface="Zurich BT" charset="0"/>
              </a:rPr>
              <a:t>in </a:t>
            </a:r>
            <a:r>
              <a:rPr lang="en-US" sz="2600" b="1" dirty="0">
                <a:solidFill>
                  <a:schemeClr val="hlink"/>
                </a:solidFill>
                <a:latin typeface="Zurich BT" charset="0"/>
              </a:rPr>
              <a:t>West Bengal</a:t>
            </a:r>
          </a:p>
        </p:txBody>
      </p:sp>
      <p:pic>
        <p:nvPicPr>
          <p:cNvPr id="35842" name="Picture 2"/>
          <p:cNvPicPr>
            <a:picLocks noChangeAspect="1" noChangeArrowheads="1"/>
          </p:cNvPicPr>
          <p:nvPr/>
        </p:nvPicPr>
        <p:blipFill>
          <a:blip r:embed="rId2" cstate="print"/>
          <a:srcRect/>
          <a:stretch>
            <a:fillRect/>
          </a:stretch>
        </p:blipFill>
        <p:spPr bwMode="auto">
          <a:xfrm>
            <a:off x="7772400" y="0"/>
            <a:ext cx="1371600" cy="871538"/>
          </a:xfrm>
          <a:prstGeom prst="rect">
            <a:avLst/>
          </a:prstGeom>
          <a:noFill/>
          <a:ln w="9525">
            <a:noFill/>
            <a:miter lim="800000"/>
            <a:headEnd/>
            <a:tailEnd/>
          </a:ln>
        </p:spPr>
      </p:pic>
      <p:pic>
        <p:nvPicPr>
          <p:cNvPr id="35843" name="Picture 4"/>
          <p:cNvPicPr>
            <a:picLocks noChangeAspect="1" noChangeArrowheads="1"/>
          </p:cNvPicPr>
          <p:nvPr/>
        </p:nvPicPr>
        <p:blipFill>
          <a:blip r:embed="rId3" cstate="print"/>
          <a:srcRect/>
          <a:stretch>
            <a:fillRect/>
          </a:stretch>
        </p:blipFill>
        <p:spPr bwMode="auto">
          <a:xfrm>
            <a:off x="0" y="0"/>
            <a:ext cx="1192213" cy="914400"/>
          </a:xfrm>
          <a:prstGeom prst="rect">
            <a:avLst/>
          </a:prstGeom>
          <a:noFill/>
          <a:ln w="9525">
            <a:noFill/>
            <a:miter lim="800000"/>
            <a:headEnd/>
            <a:tailEnd/>
          </a:ln>
        </p:spPr>
      </p:pic>
      <p:graphicFrame>
        <p:nvGraphicFramePr>
          <p:cNvPr id="8" name="Diagram 7"/>
          <p:cNvGraphicFramePr/>
          <p:nvPr/>
        </p:nvGraphicFramePr>
        <p:xfrm>
          <a:off x="1006475" y="1616075"/>
          <a:ext cx="67056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784"/>
            <a:ext cx="9144000" cy="76505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t>New Initiatives by H&amp;FW Dept since Sept 2013</a:t>
            </a:r>
            <a:endParaRPr lang="en-IN" dirty="0"/>
          </a:p>
        </p:txBody>
      </p:sp>
      <p:sp>
        <p:nvSpPr>
          <p:cNvPr id="3" name="Rectangle 2"/>
          <p:cNvSpPr/>
          <p:nvPr/>
        </p:nvSpPr>
        <p:spPr>
          <a:xfrm>
            <a:off x="296715" y="1178850"/>
            <a:ext cx="8685579" cy="4905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buFont typeface="Arial" pitchFamily="34" charset="0"/>
              <a:buChar char="•"/>
            </a:pPr>
            <a:r>
              <a:rPr lang="en-IN" dirty="0" smtClean="0"/>
              <a:t>Empanellement of all Government Hospital for RSBY</a:t>
            </a:r>
          </a:p>
          <a:p>
            <a:pPr>
              <a:lnSpc>
                <a:spcPct val="150000"/>
              </a:lnSpc>
              <a:buFont typeface="Arial" pitchFamily="34" charset="0"/>
              <a:buChar char="•"/>
            </a:pPr>
            <a:r>
              <a:rPr lang="en-IN" dirty="0" smtClean="0"/>
              <a:t>Women as Head of Family</a:t>
            </a:r>
          </a:p>
          <a:p>
            <a:pPr>
              <a:lnSpc>
                <a:spcPct val="150000"/>
              </a:lnSpc>
              <a:buFont typeface="Arial" pitchFamily="34" charset="0"/>
              <a:buChar char="•"/>
            </a:pPr>
            <a:r>
              <a:rPr lang="en-IN" dirty="0" smtClean="0"/>
              <a:t>Dedicated Medical Audit team in each District</a:t>
            </a:r>
          </a:p>
          <a:p>
            <a:pPr>
              <a:lnSpc>
                <a:spcPct val="150000"/>
              </a:lnSpc>
              <a:buFont typeface="Arial" pitchFamily="34" charset="0"/>
              <a:buChar char="•"/>
            </a:pPr>
            <a:r>
              <a:rPr lang="en-IN" dirty="0" smtClean="0"/>
              <a:t>RSK Support extended up to BPHC/RH</a:t>
            </a:r>
          </a:p>
          <a:p>
            <a:pPr>
              <a:lnSpc>
                <a:spcPct val="150000"/>
              </a:lnSpc>
              <a:buFont typeface="Arial" pitchFamily="34" charset="0"/>
              <a:buChar char="•"/>
            </a:pPr>
            <a:r>
              <a:rPr lang="en-IN" dirty="0" smtClean="0"/>
              <a:t>Revenue earned by Government Hospitals are fully utilised for the benefit of Patient by the hospital</a:t>
            </a:r>
          </a:p>
          <a:p>
            <a:pPr>
              <a:lnSpc>
                <a:spcPct val="150000"/>
              </a:lnSpc>
              <a:buFont typeface="Arial" pitchFamily="34" charset="0"/>
              <a:buChar char="•"/>
            </a:pPr>
            <a:r>
              <a:rPr lang="en-IN" dirty="0" smtClean="0"/>
              <a:t>Additional transport allowance up to Rs 500 from Government Hospitals.</a:t>
            </a:r>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p:cNvSpPr txBox="1">
            <a:spLocks noChangeArrowheads="1"/>
          </p:cNvSpPr>
          <p:nvPr/>
        </p:nvSpPr>
        <p:spPr bwMode="auto">
          <a:xfrm>
            <a:off x="1331913" y="233363"/>
            <a:ext cx="6750050" cy="646112"/>
          </a:xfrm>
          <a:prstGeom prst="rect">
            <a:avLst/>
          </a:prstGeom>
          <a:noFill/>
          <a:ln w="9525">
            <a:noFill/>
            <a:miter lim="800000"/>
            <a:headEnd/>
            <a:tailEnd/>
          </a:ln>
        </p:spPr>
        <p:txBody>
          <a:bodyPr>
            <a:spAutoFit/>
          </a:bodyPr>
          <a:lstStyle/>
          <a:p>
            <a:pPr algn="ctr"/>
            <a:r>
              <a:rPr lang="en-US" sz="3600" b="1" u="sng" dirty="0" smtClean="0">
                <a:solidFill>
                  <a:srgbClr val="FF3399"/>
                </a:solidFill>
                <a:latin typeface="Aparajita" pitchFamily="34" charset="0"/>
                <a:cs typeface="Aparajita" pitchFamily="34" charset="0"/>
              </a:rPr>
              <a:t>How the Idea evolved ?</a:t>
            </a:r>
            <a:endParaRPr lang="en-US" sz="3600" b="1" u="sng" dirty="0">
              <a:solidFill>
                <a:srgbClr val="FF3399"/>
              </a:solidFill>
              <a:latin typeface="Aparajita" pitchFamily="34" charset="0"/>
              <a:cs typeface="Aparajita" pitchFamily="34" charset="0"/>
            </a:endParaRPr>
          </a:p>
        </p:txBody>
      </p:sp>
      <p:sp>
        <p:nvSpPr>
          <p:cNvPr id="11" name="Rectangle 10"/>
          <p:cNvSpPr/>
          <p:nvPr/>
        </p:nvSpPr>
        <p:spPr>
          <a:xfrm>
            <a:off x="2006600" y="4014788"/>
            <a:ext cx="5491163" cy="368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800" b="1" dirty="0">
                <a:latin typeface="Times New Roman" pitchFamily="18" charset="0"/>
                <a:cs typeface="Times New Roman" pitchFamily="18" charset="0"/>
              </a:rPr>
              <a:t>A critical review of the existing scheme</a:t>
            </a:r>
          </a:p>
        </p:txBody>
      </p:sp>
      <p:sp>
        <p:nvSpPr>
          <p:cNvPr id="13" name="Rectangle 12"/>
          <p:cNvSpPr/>
          <p:nvPr/>
        </p:nvSpPr>
        <p:spPr>
          <a:xfrm>
            <a:off x="2232025" y="3114675"/>
            <a:ext cx="4995863" cy="36830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800" b="1" dirty="0">
                <a:latin typeface="Times New Roman" pitchFamily="18" charset="0"/>
                <a:cs typeface="Times New Roman" pitchFamily="18" charset="0"/>
              </a:rPr>
              <a:t>Several meetings were conducted </a:t>
            </a:r>
          </a:p>
        </p:txBody>
      </p:sp>
      <p:sp>
        <p:nvSpPr>
          <p:cNvPr id="15" name="Rectangle 14"/>
          <p:cNvSpPr/>
          <p:nvPr/>
        </p:nvSpPr>
        <p:spPr>
          <a:xfrm>
            <a:off x="2411413" y="2168525"/>
            <a:ext cx="4545012" cy="3698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defRPr/>
            </a:pPr>
            <a:r>
              <a:rPr lang="en-US" sz="1800" b="1" dirty="0">
                <a:latin typeface="Times New Roman" pitchFamily="18" charset="0"/>
                <a:cs typeface="Times New Roman" pitchFamily="18" charset="0"/>
              </a:rPr>
              <a:t>Problems identified </a:t>
            </a:r>
          </a:p>
        </p:txBody>
      </p:sp>
      <p:sp>
        <p:nvSpPr>
          <p:cNvPr id="17" name="Rectangle 16"/>
          <p:cNvSpPr/>
          <p:nvPr/>
        </p:nvSpPr>
        <p:spPr>
          <a:xfrm>
            <a:off x="881062" y="4959350"/>
            <a:ext cx="7651201" cy="95410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000" b="1" dirty="0" err="1">
                <a:solidFill>
                  <a:srgbClr val="C00000"/>
                </a:solidFill>
                <a:latin typeface="Times New Roman" pitchFamily="18" charset="0"/>
                <a:cs typeface="Times New Roman" pitchFamily="18" charset="0"/>
              </a:rPr>
              <a:t>Rashtriya</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Swasthya</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Bima</a:t>
            </a:r>
            <a:r>
              <a:rPr lang="en-US" sz="2000" b="1" dirty="0">
                <a:solidFill>
                  <a:srgbClr val="C00000"/>
                </a:solidFill>
                <a:latin typeface="Times New Roman" pitchFamily="18" charset="0"/>
                <a:cs typeface="Times New Roman" pitchFamily="18" charset="0"/>
              </a:rPr>
              <a:t> </a:t>
            </a:r>
            <a:r>
              <a:rPr lang="en-US" sz="2000" b="1" dirty="0" err="1">
                <a:solidFill>
                  <a:srgbClr val="C00000"/>
                </a:solidFill>
                <a:latin typeface="Times New Roman" pitchFamily="18" charset="0"/>
                <a:cs typeface="Times New Roman" pitchFamily="18" charset="0"/>
              </a:rPr>
              <a:t>Yojna</a:t>
            </a:r>
            <a:r>
              <a:rPr lang="en-US" sz="2000" b="1" dirty="0">
                <a:solidFill>
                  <a:srgbClr val="C00000"/>
                </a:solidFill>
                <a:latin typeface="Times New Roman" pitchFamily="18" charset="0"/>
                <a:cs typeface="Times New Roman" pitchFamily="18" charset="0"/>
              </a:rPr>
              <a:t> or RSBY </a:t>
            </a:r>
          </a:p>
          <a:p>
            <a:pPr algn="ctr">
              <a:defRPr/>
            </a:pPr>
            <a:r>
              <a:rPr lang="en-US" sz="1800" b="1" dirty="0" smtClean="0">
                <a:latin typeface="Times New Roman" pitchFamily="18" charset="0"/>
                <a:cs typeface="Times New Roman" pitchFamily="18" charset="0"/>
              </a:rPr>
              <a:t>Transferred to</a:t>
            </a:r>
            <a:r>
              <a:rPr lang="en-US" sz="1800" b="1" dirty="0">
                <a:latin typeface="Times New Roman" pitchFamily="18" charset="0"/>
                <a:cs typeface="Times New Roman" pitchFamily="18" charset="0"/>
              </a:rPr>
              <a:t> </a:t>
            </a:r>
            <a:r>
              <a:rPr lang="en-US" sz="1800" b="1" dirty="0" smtClean="0">
                <a:latin typeface="Times New Roman" pitchFamily="18" charset="0"/>
                <a:cs typeface="Times New Roman" pitchFamily="18" charset="0"/>
              </a:rPr>
              <a:t> Health </a:t>
            </a:r>
            <a:r>
              <a:rPr lang="en-US" sz="1800" b="1" dirty="0">
                <a:latin typeface="Times New Roman" pitchFamily="18" charset="0"/>
                <a:cs typeface="Times New Roman" pitchFamily="18" charset="0"/>
              </a:rPr>
              <a:t>and Family </a:t>
            </a:r>
            <a:r>
              <a:rPr lang="en-US" sz="1800" b="1" dirty="0" smtClean="0">
                <a:latin typeface="Times New Roman" pitchFamily="18" charset="0"/>
                <a:cs typeface="Times New Roman" pitchFamily="18" charset="0"/>
              </a:rPr>
              <a:t>Welfare Department, </a:t>
            </a:r>
            <a:r>
              <a:rPr lang="en-US" sz="1800" b="1" dirty="0" err="1" smtClean="0">
                <a:latin typeface="Times New Roman" pitchFamily="18" charset="0"/>
                <a:cs typeface="Times New Roman" pitchFamily="18" charset="0"/>
              </a:rPr>
              <a:t>GoWB</a:t>
            </a:r>
            <a:r>
              <a:rPr lang="en-US" sz="1800" b="1" dirty="0" smtClean="0">
                <a:latin typeface="Times New Roman" pitchFamily="18" charset="0"/>
                <a:cs typeface="Times New Roman" pitchFamily="18" charset="0"/>
              </a:rPr>
              <a:t> from  from 23</a:t>
            </a:r>
            <a:r>
              <a:rPr lang="en-US" sz="1800" b="1" baseline="30000" dirty="0" smtClean="0">
                <a:latin typeface="Times New Roman" pitchFamily="18" charset="0"/>
                <a:cs typeface="Times New Roman" pitchFamily="18" charset="0"/>
              </a:rPr>
              <a:t>rd</a:t>
            </a:r>
            <a:r>
              <a:rPr lang="en-US" sz="1800" b="1" dirty="0" smtClean="0">
                <a:latin typeface="Times New Roman" pitchFamily="18" charset="0"/>
                <a:cs typeface="Times New Roman" pitchFamily="18" charset="0"/>
              </a:rPr>
              <a:t> September 2013</a:t>
            </a:r>
            <a:endParaRPr lang="en-US" sz="1800" b="1" dirty="0">
              <a:latin typeface="Times New Roman" pitchFamily="18" charset="0"/>
              <a:cs typeface="Times New Roman" pitchFamily="18" charset="0"/>
            </a:endParaRPr>
          </a:p>
        </p:txBody>
      </p:sp>
      <p:sp>
        <p:nvSpPr>
          <p:cNvPr id="7175" name="Up Arrow 17"/>
          <p:cNvSpPr>
            <a:spLocks noChangeArrowheads="1"/>
          </p:cNvSpPr>
          <p:nvPr/>
        </p:nvSpPr>
        <p:spPr bwMode="auto">
          <a:xfrm>
            <a:off x="4572000" y="4508500"/>
            <a:ext cx="269875" cy="360363"/>
          </a:xfrm>
          <a:prstGeom prst="upArrow">
            <a:avLst>
              <a:gd name="adj1" fmla="val 50000"/>
              <a:gd name="adj2" fmla="val 50074"/>
            </a:avLst>
          </a:prstGeom>
          <a:solidFill>
            <a:schemeClr val="accent1"/>
          </a:solidFill>
          <a:ln w="9525" algn="ctr">
            <a:solidFill>
              <a:schemeClr val="tx1"/>
            </a:solidFill>
            <a:round/>
            <a:headEnd/>
            <a:tailEnd/>
          </a:ln>
        </p:spPr>
        <p:txBody>
          <a:bodyPr/>
          <a:lstStyle/>
          <a:p>
            <a:endParaRPr lang="en-US"/>
          </a:p>
        </p:txBody>
      </p:sp>
      <p:sp>
        <p:nvSpPr>
          <p:cNvPr id="7176" name="Up Arrow 18"/>
          <p:cNvSpPr>
            <a:spLocks noChangeArrowheads="1"/>
          </p:cNvSpPr>
          <p:nvPr/>
        </p:nvSpPr>
        <p:spPr bwMode="auto">
          <a:xfrm>
            <a:off x="4572000" y="3563938"/>
            <a:ext cx="269875" cy="360362"/>
          </a:xfrm>
          <a:prstGeom prst="upArrow">
            <a:avLst>
              <a:gd name="adj1" fmla="val 50000"/>
              <a:gd name="adj2" fmla="val 50073"/>
            </a:avLst>
          </a:prstGeom>
          <a:solidFill>
            <a:schemeClr val="accent1"/>
          </a:solidFill>
          <a:ln w="9525" algn="ctr">
            <a:solidFill>
              <a:schemeClr val="tx1"/>
            </a:solidFill>
            <a:round/>
            <a:headEnd/>
            <a:tailEnd/>
          </a:ln>
        </p:spPr>
        <p:txBody>
          <a:bodyPr/>
          <a:lstStyle/>
          <a:p>
            <a:endParaRPr lang="en-US"/>
          </a:p>
        </p:txBody>
      </p:sp>
      <p:sp>
        <p:nvSpPr>
          <p:cNvPr id="7177" name="Up Arrow 19"/>
          <p:cNvSpPr>
            <a:spLocks noChangeArrowheads="1"/>
          </p:cNvSpPr>
          <p:nvPr/>
        </p:nvSpPr>
        <p:spPr bwMode="auto">
          <a:xfrm>
            <a:off x="4527550" y="2663825"/>
            <a:ext cx="269875" cy="360363"/>
          </a:xfrm>
          <a:prstGeom prst="upArrow">
            <a:avLst>
              <a:gd name="adj1" fmla="val 50000"/>
              <a:gd name="adj2" fmla="val 50074"/>
            </a:avLst>
          </a:prstGeom>
          <a:solidFill>
            <a:schemeClr val="accent1"/>
          </a:solidFill>
          <a:ln w="9525" algn="ctr">
            <a:solidFill>
              <a:schemeClr val="tx1"/>
            </a:solidFill>
            <a:round/>
            <a:headEnd/>
            <a:tailEnd/>
          </a:ln>
        </p:spPr>
        <p:txBody>
          <a:bodyPr/>
          <a:lstStyle/>
          <a:p>
            <a:endParaRPr lang="en-US"/>
          </a:p>
        </p:txBody>
      </p:sp>
      <p:sp>
        <p:nvSpPr>
          <p:cNvPr id="7178" name="Right Arrow 23">
            <a:hlinkClick r:id="rId2" action="ppaction://hlinksldjump"/>
          </p:cNvPr>
          <p:cNvSpPr>
            <a:spLocks noChangeArrowheads="1"/>
          </p:cNvSpPr>
          <p:nvPr/>
        </p:nvSpPr>
        <p:spPr bwMode="auto">
          <a:xfrm>
            <a:off x="6642100" y="3203575"/>
            <a:ext cx="360363" cy="225425"/>
          </a:xfrm>
          <a:prstGeom prst="rightArrow">
            <a:avLst>
              <a:gd name="adj1" fmla="val 50000"/>
              <a:gd name="adj2" fmla="val 49956"/>
            </a:avLst>
          </a:prstGeom>
          <a:solidFill>
            <a:srgbClr val="C00000"/>
          </a:solidFill>
          <a:ln w="9525" algn="ctr">
            <a:solidFill>
              <a:schemeClr val="tx1"/>
            </a:solidFill>
            <a:round/>
            <a:headEnd/>
            <a:tailEnd/>
          </a:ln>
        </p:spPr>
        <p:txBody>
          <a:bodyPr/>
          <a:lstStyle/>
          <a:p>
            <a:endParaRPr lang="en-US"/>
          </a:p>
        </p:txBody>
      </p:sp>
      <p:sp>
        <p:nvSpPr>
          <p:cNvPr id="25" name="Rectangle 24"/>
          <p:cNvSpPr/>
          <p:nvPr/>
        </p:nvSpPr>
        <p:spPr>
          <a:xfrm>
            <a:off x="2771880" y="1223963"/>
            <a:ext cx="4005268" cy="36988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1800" b="1" dirty="0">
                <a:latin typeface="Times New Roman" pitchFamily="18" charset="0"/>
                <a:cs typeface="Times New Roman" pitchFamily="18" charset="0"/>
              </a:rPr>
              <a:t>Development of  IT based model </a:t>
            </a:r>
          </a:p>
        </p:txBody>
      </p:sp>
      <p:sp>
        <p:nvSpPr>
          <p:cNvPr id="7180" name="Up Arrow 25"/>
          <p:cNvSpPr>
            <a:spLocks noChangeArrowheads="1"/>
          </p:cNvSpPr>
          <p:nvPr/>
        </p:nvSpPr>
        <p:spPr bwMode="auto">
          <a:xfrm>
            <a:off x="4527550" y="1719263"/>
            <a:ext cx="269875" cy="360362"/>
          </a:xfrm>
          <a:prstGeom prst="upArrow">
            <a:avLst>
              <a:gd name="adj1" fmla="val 50000"/>
              <a:gd name="adj2" fmla="val 50073"/>
            </a:avLst>
          </a:prstGeom>
          <a:solidFill>
            <a:schemeClr val="accent1"/>
          </a:solidFill>
          <a:ln w="9525" algn="ctr">
            <a:solidFill>
              <a:schemeClr val="tx1"/>
            </a:solidFill>
            <a:round/>
            <a:headEnd/>
            <a:tailEnd/>
          </a:ln>
        </p:spPr>
        <p:txBody>
          <a:bodyPr/>
          <a:lstStyle/>
          <a:p>
            <a:endParaRPr lang="en-US"/>
          </a:p>
        </p:txBody>
      </p:sp>
      <p:sp>
        <p:nvSpPr>
          <p:cNvPr id="7181" name="Right Arrow 26">
            <a:hlinkClick r:id="rId3" action="ppaction://hlinksldjump"/>
          </p:cNvPr>
          <p:cNvSpPr>
            <a:spLocks noChangeArrowheads="1"/>
          </p:cNvSpPr>
          <p:nvPr/>
        </p:nvSpPr>
        <p:spPr bwMode="auto">
          <a:xfrm>
            <a:off x="6372225" y="2259013"/>
            <a:ext cx="360363" cy="225425"/>
          </a:xfrm>
          <a:prstGeom prst="rightArrow">
            <a:avLst>
              <a:gd name="adj1" fmla="val 50000"/>
              <a:gd name="adj2" fmla="val 49956"/>
            </a:avLst>
          </a:prstGeom>
          <a:solidFill>
            <a:srgbClr val="C00000"/>
          </a:solidFill>
          <a:ln w="9525" algn="ctr">
            <a:solidFill>
              <a:schemeClr val="tx1"/>
            </a:solidFill>
            <a:round/>
            <a:headEnd/>
            <a:tailEnd/>
          </a:ln>
        </p:spPr>
        <p:txBody>
          <a:bodyPr/>
          <a:lstStyle/>
          <a:p>
            <a:endParaRPr lang="en-US"/>
          </a:p>
        </p:txBody>
      </p:sp>
      <p:pic>
        <p:nvPicPr>
          <p:cNvPr id="28" name="Picture 27" descr="RSBY_Logo.jpg"/>
          <p:cNvPicPr/>
          <p:nvPr/>
        </p:nvPicPr>
        <p:blipFill>
          <a:blip r:embed="rId4" cstate="print">
            <a:clrChange>
              <a:clrFrom>
                <a:srgbClr val="FFFFFF"/>
              </a:clrFrom>
              <a:clrTo>
                <a:srgbClr val="FFFFFF">
                  <a:alpha val="0"/>
                </a:srgbClr>
              </a:clrTo>
            </a:clrChange>
          </a:blip>
          <a:stretch>
            <a:fillRect/>
          </a:stretch>
        </p:blipFill>
        <p:spPr>
          <a:xfrm>
            <a:off x="8163888" y="143781"/>
            <a:ext cx="980112" cy="900060"/>
          </a:xfrm>
          <a:prstGeom prst="rect">
            <a:avLst/>
          </a:prstGeom>
          <a:noFill/>
          <a:ln>
            <a:noFill/>
          </a:ln>
          <a:effectLst>
            <a:outerShdw blurRad="50800" dist="50800" dir="5400000" algn="ctr" rotWithShape="0">
              <a:schemeClr val="bg1"/>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SBY_Logo.jpg"/>
          <p:cNvPicPr/>
          <p:nvPr/>
        </p:nvPicPr>
        <p:blipFill>
          <a:blip r:embed="rId2" cstate="print">
            <a:clrChange>
              <a:clrFrom>
                <a:srgbClr val="FFFFFF"/>
              </a:clrFrom>
              <a:clrTo>
                <a:srgbClr val="FFFFFF">
                  <a:alpha val="0"/>
                </a:srgbClr>
              </a:clrTo>
            </a:clrChange>
          </a:blip>
          <a:stretch>
            <a:fillRect/>
          </a:stretch>
        </p:blipFill>
        <p:spPr>
          <a:xfrm>
            <a:off x="8163888" y="143781"/>
            <a:ext cx="980112" cy="900060"/>
          </a:xfrm>
          <a:prstGeom prst="rect">
            <a:avLst/>
          </a:prstGeom>
          <a:noFill/>
          <a:ln>
            <a:noFill/>
          </a:ln>
          <a:effectLst>
            <a:outerShdw blurRad="50800" dist="50800" dir="5400000" algn="ctr" rotWithShape="0">
              <a:schemeClr val="bg1"/>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195" name="Rectangle 4"/>
          <p:cNvSpPr>
            <a:spLocks noChangeArrowheads="1"/>
          </p:cNvSpPr>
          <p:nvPr/>
        </p:nvSpPr>
        <p:spPr bwMode="auto">
          <a:xfrm>
            <a:off x="3041650" y="368300"/>
            <a:ext cx="2474913" cy="630238"/>
          </a:xfrm>
          <a:prstGeom prst="rect">
            <a:avLst/>
          </a:prstGeom>
          <a:solidFill>
            <a:schemeClr val="bg1"/>
          </a:solidFill>
          <a:ln w="9525" algn="ctr">
            <a:solidFill>
              <a:schemeClr val="tx1"/>
            </a:solidFill>
            <a:round/>
            <a:headEnd/>
            <a:tailEnd/>
          </a:ln>
        </p:spPr>
        <p:txBody>
          <a:bodyPr/>
          <a:lstStyle/>
          <a:p>
            <a:pPr algn="ctr"/>
            <a:r>
              <a:rPr lang="en-US" sz="3600" b="1">
                <a:latin typeface="Franklin Gothic Heavy" pitchFamily="34" charset="0"/>
              </a:rPr>
              <a:t>RSBY</a:t>
            </a:r>
          </a:p>
        </p:txBody>
      </p:sp>
      <p:cxnSp>
        <p:nvCxnSpPr>
          <p:cNvPr id="8196" name="Straight Connector 6"/>
          <p:cNvCxnSpPr>
            <a:cxnSpLocks noChangeShapeType="1"/>
          </p:cNvCxnSpPr>
          <p:nvPr/>
        </p:nvCxnSpPr>
        <p:spPr bwMode="auto">
          <a:xfrm>
            <a:off x="4346985" y="1088844"/>
            <a:ext cx="0" cy="720048"/>
          </a:xfrm>
          <a:prstGeom prst="line">
            <a:avLst/>
          </a:prstGeom>
          <a:noFill/>
          <a:ln w="38100" algn="ctr">
            <a:solidFill>
              <a:schemeClr val="tx1"/>
            </a:solidFill>
            <a:round/>
            <a:headEnd/>
            <a:tailEnd/>
          </a:ln>
        </p:spPr>
      </p:cxnSp>
      <p:cxnSp>
        <p:nvCxnSpPr>
          <p:cNvPr id="8197" name="Straight Connector 8"/>
          <p:cNvCxnSpPr>
            <a:cxnSpLocks noChangeShapeType="1"/>
            <a:endCxn id="8199" idx="0"/>
          </p:cNvCxnSpPr>
          <p:nvPr/>
        </p:nvCxnSpPr>
        <p:spPr bwMode="auto">
          <a:xfrm>
            <a:off x="1736811" y="1808892"/>
            <a:ext cx="5535536" cy="270018"/>
          </a:xfrm>
          <a:prstGeom prst="line">
            <a:avLst/>
          </a:prstGeom>
          <a:noFill/>
          <a:ln w="38100" cap="sq" algn="ctr">
            <a:solidFill>
              <a:schemeClr val="tx1"/>
            </a:solidFill>
            <a:round/>
            <a:headEnd/>
            <a:tailEnd/>
          </a:ln>
        </p:spPr>
      </p:cxnSp>
      <p:sp>
        <p:nvSpPr>
          <p:cNvPr id="8198" name="Isosceles Triangle 9"/>
          <p:cNvSpPr>
            <a:spLocks noChangeArrowheads="1"/>
          </p:cNvSpPr>
          <p:nvPr/>
        </p:nvSpPr>
        <p:spPr bwMode="auto">
          <a:xfrm>
            <a:off x="252413" y="1808163"/>
            <a:ext cx="3014662" cy="1216025"/>
          </a:xfrm>
          <a:prstGeom prst="triangle">
            <a:avLst>
              <a:gd name="adj" fmla="val 50000"/>
            </a:avLst>
          </a:prstGeom>
          <a:solidFill>
            <a:srgbClr val="FF0000"/>
          </a:solidFill>
          <a:ln w="38100" algn="ctr">
            <a:solidFill>
              <a:schemeClr val="tx1"/>
            </a:solidFill>
            <a:round/>
            <a:headEnd/>
            <a:tailEnd/>
          </a:ln>
        </p:spPr>
        <p:txBody>
          <a:bodyPr/>
          <a:lstStyle/>
          <a:p>
            <a:endParaRPr lang="en-US"/>
          </a:p>
        </p:txBody>
      </p:sp>
      <p:sp>
        <p:nvSpPr>
          <p:cNvPr id="8199" name="Isosceles Triangle 10"/>
          <p:cNvSpPr>
            <a:spLocks noChangeArrowheads="1"/>
          </p:cNvSpPr>
          <p:nvPr/>
        </p:nvSpPr>
        <p:spPr bwMode="auto">
          <a:xfrm>
            <a:off x="5877087" y="2078910"/>
            <a:ext cx="2790520" cy="1845748"/>
          </a:xfrm>
          <a:prstGeom prst="triangle">
            <a:avLst>
              <a:gd name="adj" fmla="val 50000"/>
            </a:avLst>
          </a:prstGeom>
          <a:solidFill>
            <a:srgbClr val="00B050"/>
          </a:solidFill>
          <a:ln w="38100" algn="ctr">
            <a:solidFill>
              <a:schemeClr val="tx1"/>
            </a:solidFill>
            <a:round/>
            <a:headEnd/>
            <a:tailEnd/>
          </a:ln>
        </p:spPr>
        <p:txBody>
          <a:bodyPr/>
          <a:lstStyle/>
          <a:p>
            <a:endParaRPr lang="en-US"/>
          </a:p>
        </p:txBody>
      </p:sp>
      <p:sp>
        <p:nvSpPr>
          <p:cNvPr id="8200" name="TextBox 19"/>
          <p:cNvSpPr txBox="1">
            <a:spLocks noChangeArrowheads="1"/>
          </p:cNvSpPr>
          <p:nvPr/>
        </p:nvSpPr>
        <p:spPr bwMode="auto">
          <a:xfrm>
            <a:off x="927100" y="2393950"/>
            <a:ext cx="1935163" cy="461963"/>
          </a:xfrm>
          <a:prstGeom prst="rect">
            <a:avLst/>
          </a:prstGeom>
          <a:noFill/>
          <a:ln w="9525">
            <a:noFill/>
            <a:miter lim="800000"/>
            <a:headEnd/>
            <a:tailEnd/>
          </a:ln>
        </p:spPr>
        <p:txBody>
          <a:bodyPr>
            <a:spAutoFit/>
          </a:bodyPr>
          <a:lstStyle/>
          <a:p>
            <a:r>
              <a:rPr lang="en-US" b="1" dirty="0">
                <a:latin typeface="Franklin Gothic Heavy" pitchFamily="34" charset="0"/>
              </a:rPr>
              <a:t>Weakness</a:t>
            </a:r>
          </a:p>
        </p:txBody>
      </p:sp>
      <p:sp>
        <p:nvSpPr>
          <p:cNvPr id="8201" name="TextBox 22"/>
          <p:cNvSpPr txBox="1">
            <a:spLocks noChangeArrowheads="1"/>
          </p:cNvSpPr>
          <p:nvPr/>
        </p:nvSpPr>
        <p:spPr bwMode="auto">
          <a:xfrm>
            <a:off x="6507129" y="3158982"/>
            <a:ext cx="1574800" cy="461963"/>
          </a:xfrm>
          <a:prstGeom prst="rect">
            <a:avLst/>
          </a:prstGeom>
          <a:noFill/>
          <a:ln w="9525">
            <a:noFill/>
            <a:miter lim="800000"/>
            <a:headEnd/>
            <a:tailEnd/>
          </a:ln>
        </p:spPr>
        <p:txBody>
          <a:bodyPr>
            <a:spAutoFit/>
          </a:bodyPr>
          <a:lstStyle/>
          <a:p>
            <a:r>
              <a:rPr lang="en-US" b="1" dirty="0">
                <a:latin typeface="Franklin Gothic Heavy" pitchFamily="34" charset="0"/>
              </a:rPr>
              <a:t>Strength</a:t>
            </a:r>
          </a:p>
        </p:txBody>
      </p:sp>
      <p:sp>
        <p:nvSpPr>
          <p:cNvPr id="8202" name="Rounded Rectangle 26"/>
          <p:cNvSpPr>
            <a:spLocks noChangeArrowheads="1"/>
          </p:cNvSpPr>
          <p:nvPr/>
        </p:nvSpPr>
        <p:spPr bwMode="auto">
          <a:xfrm>
            <a:off x="161925" y="3159125"/>
            <a:ext cx="3330575" cy="2790825"/>
          </a:xfrm>
          <a:prstGeom prst="roundRect">
            <a:avLst>
              <a:gd name="adj" fmla="val 16667"/>
            </a:avLst>
          </a:prstGeom>
          <a:solidFill>
            <a:schemeClr val="accent1"/>
          </a:solidFill>
          <a:ln w="41275" algn="ctr">
            <a:solidFill>
              <a:schemeClr val="tx1"/>
            </a:solidFill>
            <a:round/>
            <a:headEnd/>
            <a:tailEnd/>
          </a:ln>
        </p:spPr>
        <p:txBody>
          <a:bodyPr/>
          <a:lstStyle/>
          <a:p>
            <a:endParaRPr lang="en-US"/>
          </a:p>
        </p:txBody>
      </p:sp>
      <p:sp>
        <p:nvSpPr>
          <p:cNvPr id="8203" name="TextBox 28"/>
          <p:cNvSpPr txBox="1">
            <a:spLocks noChangeArrowheads="1"/>
          </p:cNvSpPr>
          <p:nvPr/>
        </p:nvSpPr>
        <p:spPr bwMode="auto">
          <a:xfrm>
            <a:off x="387350" y="3249613"/>
            <a:ext cx="3644900" cy="2922587"/>
          </a:xfrm>
          <a:prstGeom prst="rect">
            <a:avLst/>
          </a:prstGeom>
          <a:noFill/>
          <a:ln w="9525">
            <a:noFill/>
            <a:miter lim="800000"/>
            <a:headEnd/>
            <a:tailEnd/>
          </a:ln>
        </p:spPr>
        <p:txBody>
          <a:bodyPr>
            <a:spAutoFit/>
          </a:bodyPr>
          <a:lstStyle/>
          <a:p>
            <a:pPr marL="457200" indent="-457200"/>
            <a:r>
              <a:rPr lang="en-US" sz="2000">
                <a:latin typeface="Times New Roman" pitchFamily="18" charset="0"/>
                <a:cs typeface="Times New Roman" pitchFamily="18" charset="0"/>
              </a:rPr>
              <a:t>1. </a:t>
            </a:r>
            <a:r>
              <a:rPr lang="en-US">
                <a:latin typeface="Times New Roman" pitchFamily="18" charset="0"/>
                <a:cs typeface="Times New Roman" pitchFamily="18" charset="0"/>
              </a:rPr>
              <a:t>Lack of transparency</a:t>
            </a:r>
          </a:p>
          <a:p>
            <a:pPr marL="457200" indent="-457200"/>
            <a:endParaRPr lang="en-US">
              <a:latin typeface="Times New Roman" pitchFamily="18" charset="0"/>
              <a:cs typeface="Times New Roman" pitchFamily="18" charset="0"/>
            </a:endParaRPr>
          </a:p>
          <a:p>
            <a:pPr marL="457200" indent="-457200"/>
            <a:r>
              <a:rPr lang="en-US">
                <a:latin typeface="Times New Roman" pitchFamily="18" charset="0"/>
                <a:cs typeface="Times New Roman" pitchFamily="18" charset="0"/>
              </a:rPr>
              <a:t>2. Fraud and abuse</a:t>
            </a:r>
          </a:p>
          <a:p>
            <a:pPr marL="457200" indent="-457200"/>
            <a:endParaRPr lang="en-US">
              <a:latin typeface="Times New Roman" pitchFamily="18" charset="0"/>
              <a:cs typeface="Times New Roman" pitchFamily="18" charset="0"/>
            </a:endParaRPr>
          </a:p>
          <a:p>
            <a:pPr marL="457200" indent="-457200"/>
            <a:r>
              <a:rPr lang="en-US">
                <a:latin typeface="Times New Roman" pitchFamily="18" charset="0"/>
                <a:cs typeface="Times New Roman" pitchFamily="18" charset="0"/>
              </a:rPr>
              <a:t>3. Lack of awareness</a:t>
            </a:r>
          </a:p>
          <a:p>
            <a:pPr marL="457200" indent="-457200"/>
            <a:endParaRPr lang="en-US">
              <a:latin typeface="Times New Roman" pitchFamily="18" charset="0"/>
              <a:cs typeface="Times New Roman" pitchFamily="18" charset="0"/>
            </a:endParaRPr>
          </a:p>
          <a:p>
            <a:pPr marL="457200" indent="-457200"/>
            <a:r>
              <a:rPr lang="en-US">
                <a:latin typeface="Times New Roman" pitchFamily="18" charset="0"/>
                <a:cs typeface="Times New Roman" pitchFamily="18" charset="0"/>
              </a:rPr>
              <a:t>4. Lack of monitoring</a:t>
            </a:r>
          </a:p>
          <a:p>
            <a:pPr marL="457200" indent="-457200">
              <a:buFontTx/>
              <a:buAutoNum type="arabicPeriod"/>
            </a:pPr>
            <a:endParaRPr lang="en-US" sz="1600">
              <a:latin typeface="Times New Roman" pitchFamily="18" charset="0"/>
              <a:cs typeface="Times New Roman" pitchFamily="18" charset="0"/>
            </a:endParaRPr>
          </a:p>
        </p:txBody>
      </p:sp>
      <p:sp>
        <p:nvSpPr>
          <p:cNvPr id="8204" name="Rounded Rectangle 29"/>
          <p:cNvSpPr>
            <a:spLocks noChangeArrowheads="1"/>
          </p:cNvSpPr>
          <p:nvPr/>
        </p:nvSpPr>
        <p:spPr bwMode="auto">
          <a:xfrm>
            <a:off x="5652072" y="4059042"/>
            <a:ext cx="3328987" cy="1890679"/>
          </a:xfrm>
          <a:prstGeom prst="roundRect">
            <a:avLst>
              <a:gd name="adj" fmla="val 16667"/>
            </a:avLst>
          </a:prstGeom>
          <a:solidFill>
            <a:schemeClr val="accent1"/>
          </a:solidFill>
          <a:ln w="41275" algn="ctr">
            <a:solidFill>
              <a:schemeClr val="tx1"/>
            </a:solidFill>
            <a:round/>
            <a:headEnd/>
            <a:tailEnd/>
          </a:ln>
        </p:spPr>
        <p:txBody>
          <a:bodyPr/>
          <a:lstStyle/>
          <a:p>
            <a:endParaRPr lang="en-US"/>
          </a:p>
        </p:txBody>
      </p:sp>
      <p:sp>
        <p:nvSpPr>
          <p:cNvPr id="8205" name="TextBox 30"/>
          <p:cNvSpPr txBox="1">
            <a:spLocks noChangeArrowheads="1"/>
          </p:cNvSpPr>
          <p:nvPr/>
        </p:nvSpPr>
        <p:spPr bwMode="auto">
          <a:xfrm>
            <a:off x="5652072" y="4239055"/>
            <a:ext cx="3491927" cy="2062103"/>
          </a:xfrm>
          <a:prstGeom prst="rect">
            <a:avLst/>
          </a:prstGeom>
          <a:noFill/>
          <a:ln w="9525">
            <a:noFill/>
            <a:miter lim="800000"/>
            <a:headEnd/>
            <a:tailEnd/>
          </a:ln>
        </p:spPr>
        <p:txBody>
          <a:bodyPr wrap="square">
            <a:spAutoFit/>
          </a:bodyPr>
          <a:lstStyle/>
          <a:p>
            <a:pPr algn="just"/>
            <a:r>
              <a:rPr lang="en-US" b="1" dirty="0">
                <a:latin typeface="Times New Roman" pitchFamily="18" charset="0"/>
                <a:cs typeface="Times New Roman" pitchFamily="18" charset="0"/>
              </a:rPr>
              <a:t>Huge availability of </a:t>
            </a:r>
            <a:r>
              <a:rPr lang="en-US" b="1" dirty="0" smtClean="0">
                <a:latin typeface="Times New Roman" pitchFamily="18" charset="0"/>
                <a:cs typeface="Times New Roman" pitchFamily="18" charset="0"/>
              </a:rPr>
              <a:t>data</a:t>
            </a:r>
            <a:r>
              <a:rPr lang="en-IN" b="1" dirty="0" smtClean="0">
                <a:latin typeface="Times New Roman" pitchFamily="18" charset="0"/>
                <a:cs typeface="Times New Roman" pitchFamily="18" charset="0"/>
              </a:rPr>
              <a:t> </a:t>
            </a:r>
            <a:r>
              <a:rPr lang="en-IN" sz="1600" b="1" dirty="0" smtClean="0">
                <a:latin typeface="Times New Roman" pitchFamily="18" charset="0"/>
                <a:cs typeface="Times New Roman" pitchFamily="18" charset="0"/>
              </a:rPr>
              <a:t>A lot of data has been generated </a:t>
            </a:r>
          </a:p>
          <a:p>
            <a:pPr algn="just"/>
            <a:r>
              <a:rPr lang="en-IN" sz="1600" b="1" dirty="0" smtClean="0">
                <a:latin typeface="Times New Roman" pitchFamily="18" charset="0"/>
                <a:cs typeface="Times New Roman" pitchFamily="18" charset="0"/>
              </a:rPr>
              <a:t>under RSBY, which can be </a:t>
            </a:r>
          </a:p>
          <a:p>
            <a:pPr algn="just"/>
            <a:r>
              <a:rPr lang="en-IN" sz="1600" b="1" dirty="0" smtClean="0">
                <a:latin typeface="Times New Roman" pitchFamily="18" charset="0"/>
                <a:cs typeface="Times New Roman" pitchFamily="18" charset="0"/>
              </a:rPr>
              <a:t>effectively use for much stronger </a:t>
            </a:r>
          </a:p>
          <a:p>
            <a:pPr algn="just"/>
            <a:r>
              <a:rPr lang="en-IN" sz="1600" b="1" dirty="0" smtClean="0">
                <a:latin typeface="Times New Roman" pitchFamily="18" charset="0"/>
                <a:cs typeface="Times New Roman" pitchFamily="18" charset="0"/>
              </a:rPr>
              <a:t>monitoring system</a:t>
            </a:r>
          </a:p>
          <a:p>
            <a:endParaRPr lang="en-US" sz="2000" b="1" dirty="0" smtClean="0">
              <a:latin typeface="Times New Roman" pitchFamily="18" charset="0"/>
              <a:cs typeface="Times New Roman" pitchFamily="18" charset="0"/>
            </a:endParaRPr>
          </a:p>
          <a:p>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51712" y="278790"/>
            <a:ext cx="7650510" cy="495033"/>
          </a:xfrm>
        </p:spPr>
        <p:txBody>
          <a:bodyPr/>
          <a:lstStyle/>
          <a:p>
            <a:r>
              <a:rPr lang="en-US" sz="4000" b="1" dirty="0" smtClean="0">
                <a:solidFill>
                  <a:srgbClr val="FF3399"/>
                </a:solidFill>
                <a:latin typeface="Times New Roman" pitchFamily="18" charset="0"/>
                <a:cs typeface="Times New Roman" pitchFamily="18" charset="0"/>
              </a:rPr>
              <a:t>Tool for Overcoming weakness</a:t>
            </a:r>
          </a:p>
        </p:txBody>
      </p:sp>
      <p:pic>
        <p:nvPicPr>
          <p:cNvPr id="4" name="Picture 3" descr="RSBY_Logo.jpg"/>
          <p:cNvPicPr/>
          <p:nvPr/>
        </p:nvPicPr>
        <p:blipFill>
          <a:blip r:embed="rId2" cstate="print">
            <a:clrChange>
              <a:clrFrom>
                <a:srgbClr val="FFFFFF"/>
              </a:clrFrom>
              <a:clrTo>
                <a:srgbClr val="FFFFFF">
                  <a:alpha val="0"/>
                </a:srgbClr>
              </a:clrTo>
            </a:clrChange>
          </a:blip>
          <a:stretch>
            <a:fillRect/>
          </a:stretch>
        </p:blipFill>
        <p:spPr>
          <a:xfrm>
            <a:off x="8163888" y="143781"/>
            <a:ext cx="980112" cy="900060"/>
          </a:xfrm>
          <a:prstGeom prst="rect">
            <a:avLst/>
          </a:prstGeom>
          <a:noFill/>
          <a:ln>
            <a:noFill/>
          </a:ln>
          <a:effectLst>
            <a:outerShdw blurRad="50800" dist="50800" dir="5400000" algn="ctr" rotWithShape="0">
              <a:schemeClr val="bg1"/>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220" name="Oval 8"/>
          <p:cNvSpPr>
            <a:spLocks noChangeArrowheads="1"/>
          </p:cNvSpPr>
          <p:nvPr/>
        </p:nvSpPr>
        <p:spPr bwMode="auto">
          <a:xfrm>
            <a:off x="206375" y="1673225"/>
            <a:ext cx="2116138" cy="4140200"/>
          </a:xfrm>
          <a:prstGeom prst="ellipse">
            <a:avLst/>
          </a:prstGeom>
          <a:solidFill>
            <a:srgbClr val="FFFF00"/>
          </a:solidFill>
          <a:ln w="60325" algn="ctr">
            <a:solidFill>
              <a:schemeClr val="tx1"/>
            </a:solidFill>
            <a:round/>
            <a:headEnd/>
            <a:tailEnd/>
          </a:ln>
        </p:spPr>
        <p:txBody>
          <a:bodyPr/>
          <a:lstStyle/>
          <a:p>
            <a:endParaRPr lang="en-US"/>
          </a:p>
        </p:txBody>
      </p:sp>
      <p:sp>
        <p:nvSpPr>
          <p:cNvPr id="9221" name="TextBox 9"/>
          <p:cNvSpPr txBox="1">
            <a:spLocks noChangeArrowheads="1"/>
          </p:cNvSpPr>
          <p:nvPr/>
        </p:nvSpPr>
        <p:spPr bwMode="auto">
          <a:xfrm>
            <a:off x="341313" y="3024188"/>
            <a:ext cx="1800225" cy="1754187"/>
          </a:xfrm>
          <a:prstGeom prst="rect">
            <a:avLst/>
          </a:prstGeom>
          <a:noFill/>
          <a:ln w="9525">
            <a:noFill/>
            <a:miter lim="800000"/>
            <a:headEnd/>
            <a:tailEnd/>
          </a:ln>
        </p:spPr>
        <p:txBody>
          <a:bodyPr>
            <a:spAutoFit/>
          </a:bodyPr>
          <a:lstStyle/>
          <a:p>
            <a:pPr algn="ctr"/>
            <a:r>
              <a:rPr lang="en-US" sz="4800" b="1"/>
              <a:t>MIS </a:t>
            </a:r>
          </a:p>
          <a:p>
            <a:pPr algn="ctr"/>
            <a:r>
              <a:rPr lang="en-US" sz="2000" b="1"/>
              <a:t>(Management Information </a:t>
            </a:r>
          </a:p>
          <a:p>
            <a:pPr algn="ctr"/>
            <a:r>
              <a:rPr lang="en-US" sz="2000" b="1"/>
              <a:t>System)</a:t>
            </a:r>
          </a:p>
        </p:txBody>
      </p:sp>
      <p:cxnSp>
        <p:nvCxnSpPr>
          <p:cNvPr id="9222" name="Straight Arrow Connector 11"/>
          <p:cNvCxnSpPr>
            <a:cxnSpLocks noChangeShapeType="1"/>
          </p:cNvCxnSpPr>
          <p:nvPr/>
        </p:nvCxnSpPr>
        <p:spPr bwMode="auto">
          <a:xfrm>
            <a:off x="2681288" y="3654425"/>
            <a:ext cx="1485900" cy="0"/>
          </a:xfrm>
          <a:prstGeom prst="straightConnector1">
            <a:avLst/>
          </a:prstGeom>
          <a:noFill/>
          <a:ln w="25400" algn="ctr">
            <a:solidFill>
              <a:schemeClr val="tx1"/>
            </a:solidFill>
            <a:round/>
            <a:headEnd/>
            <a:tailEnd type="arrow" w="med" len="med"/>
          </a:ln>
        </p:spPr>
      </p:cxnSp>
      <p:cxnSp>
        <p:nvCxnSpPr>
          <p:cNvPr id="9223" name="Straight Arrow Connector 14"/>
          <p:cNvCxnSpPr>
            <a:cxnSpLocks noChangeShapeType="1"/>
          </p:cNvCxnSpPr>
          <p:nvPr/>
        </p:nvCxnSpPr>
        <p:spPr bwMode="auto">
          <a:xfrm>
            <a:off x="2366963" y="1403350"/>
            <a:ext cx="1484312" cy="0"/>
          </a:xfrm>
          <a:prstGeom prst="straightConnector1">
            <a:avLst/>
          </a:prstGeom>
          <a:noFill/>
          <a:ln w="25400" algn="ctr">
            <a:solidFill>
              <a:schemeClr val="tx1"/>
            </a:solidFill>
            <a:round/>
            <a:headEnd/>
            <a:tailEnd type="arrow" w="med" len="med"/>
          </a:ln>
        </p:spPr>
      </p:cxnSp>
      <p:cxnSp>
        <p:nvCxnSpPr>
          <p:cNvPr id="9224" name="Straight Arrow Connector 15"/>
          <p:cNvCxnSpPr>
            <a:cxnSpLocks noChangeShapeType="1"/>
          </p:cNvCxnSpPr>
          <p:nvPr/>
        </p:nvCxnSpPr>
        <p:spPr bwMode="auto">
          <a:xfrm>
            <a:off x="2546350" y="2214563"/>
            <a:ext cx="1485900" cy="0"/>
          </a:xfrm>
          <a:prstGeom prst="straightConnector1">
            <a:avLst/>
          </a:prstGeom>
          <a:noFill/>
          <a:ln w="25400" algn="ctr">
            <a:solidFill>
              <a:schemeClr val="tx1"/>
            </a:solidFill>
            <a:round/>
            <a:headEnd/>
            <a:tailEnd type="arrow" w="med" len="med"/>
          </a:ln>
        </p:spPr>
      </p:cxnSp>
      <p:cxnSp>
        <p:nvCxnSpPr>
          <p:cNvPr id="9225" name="Straight Arrow Connector 16"/>
          <p:cNvCxnSpPr>
            <a:cxnSpLocks noChangeShapeType="1"/>
          </p:cNvCxnSpPr>
          <p:nvPr/>
        </p:nvCxnSpPr>
        <p:spPr bwMode="auto">
          <a:xfrm>
            <a:off x="2636838" y="2843213"/>
            <a:ext cx="1485900" cy="0"/>
          </a:xfrm>
          <a:prstGeom prst="straightConnector1">
            <a:avLst/>
          </a:prstGeom>
          <a:noFill/>
          <a:ln w="25400" algn="ctr">
            <a:solidFill>
              <a:schemeClr val="tx1"/>
            </a:solidFill>
            <a:round/>
            <a:headEnd/>
            <a:tailEnd type="arrow" w="med" len="med"/>
          </a:ln>
        </p:spPr>
      </p:cxnSp>
      <p:cxnSp>
        <p:nvCxnSpPr>
          <p:cNvPr id="9226" name="Straight Arrow Connector 17"/>
          <p:cNvCxnSpPr>
            <a:cxnSpLocks noChangeShapeType="1"/>
          </p:cNvCxnSpPr>
          <p:nvPr/>
        </p:nvCxnSpPr>
        <p:spPr bwMode="auto">
          <a:xfrm>
            <a:off x="2592388" y="4373563"/>
            <a:ext cx="1484312" cy="0"/>
          </a:xfrm>
          <a:prstGeom prst="straightConnector1">
            <a:avLst/>
          </a:prstGeom>
          <a:noFill/>
          <a:ln w="25400" algn="ctr">
            <a:solidFill>
              <a:schemeClr val="tx1"/>
            </a:solidFill>
            <a:round/>
            <a:headEnd/>
            <a:tailEnd type="arrow" w="med" len="med"/>
          </a:ln>
        </p:spPr>
      </p:cxnSp>
      <p:cxnSp>
        <p:nvCxnSpPr>
          <p:cNvPr id="9227" name="Straight Arrow Connector 18"/>
          <p:cNvCxnSpPr>
            <a:cxnSpLocks noChangeShapeType="1"/>
          </p:cNvCxnSpPr>
          <p:nvPr/>
        </p:nvCxnSpPr>
        <p:spPr bwMode="auto">
          <a:xfrm>
            <a:off x="2366963" y="5184775"/>
            <a:ext cx="1484312" cy="0"/>
          </a:xfrm>
          <a:prstGeom prst="straightConnector1">
            <a:avLst/>
          </a:prstGeom>
          <a:noFill/>
          <a:ln w="25400" algn="ctr">
            <a:solidFill>
              <a:schemeClr val="tx1"/>
            </a:solidFill>
            <a:round/>
            <a:headEnd/>
            <a:tailEnd type="arrow" w="med" len="med"/>
          </a:ln>
        </p:spPr>
      </p:cxnSp>
      <p:cxnSp>
        <p:nvCxnSpPr>
          <p:cNvPr id="9228" name="Straight Arrow Connector 19"/>
          <p:cNvCxnSpPr>
            <a:cxnSpLocks noChangeShapeType="1"/>
          </p:cNvCxnSpPr>
          <p:nvPr/>
        </p:nvCxnSpPr>
        <p:spPr bwMode="auto">
          <a:xfrm>
            <a:off x="2322513" y="5813425"/>
            <a:ext cx="1349375" cy="0"/>
          </a:xfrm>
          <a:prstGeom prst="straightConnector1">
            <a:avLst/>
          </a:prstGeom>
          <a:noFill/>
          <a:ln w="25400" algn="ctr">
            <a:solidFill>
              <a:schemeClr val="tx1"/>
            </a:solidFill>
            <a:round/>
            <a:headEnd/>
            <a:tailEnd type="arrow" w="med" len="med"/>
          </a:ln>
        </p:spPr>
      </p:cxnSp>
      <p:sp>
        <p:nvSpPr>
          <p:cNvPr id="22" name="Frame 21"/>
          <p:cNvSpPr/>
          <p:nvPr/>
        </p:nvSpPr>
        <p:spPr bwMode="auto">
          <a:xfrm>
            <a:off x="4076700" y="1089025"/>
            <a:ext cx="4186238" cy="449263"/>
          </a:xfrm>
          <a:prstGeom prst="frame">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3" name="Frame 22"/>
          <p:cNvSpPr/>
          <p:nvPr/>
        </p:nvSpPr>
        <p:spPr bwMode="auto">
          <a:xfrm>
            <a:off x="3762375" y="5543550"/>
            <a:ext cx="4724400" cy="450850"/>
          </a:xfrm>
          <a:prstGeom prst="frame">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4" name="Frame 23"/>
          <p:cNvSpPr/>
          <p:nvPr/>
        </p:nvSpPr>
        <p:spPr bwMode="auto">
          <a:xfrm>
            <a:off x="4167188" y="4824413"/>
            <a:ext cx="3914775" cy="449262"/>
          </a:xfrm>
          <a:prstGeom prst="frame">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5" name="Frame 24"/>
          <p:cNvSpPr/>
          <p:nvPr/>
        </p:nvSpPr>
        <p:spPr bwMode="auto">
          <a:xfrm>
            <a:off x="4392613" y="4059238"/>
            <a:ext cx="3689350" cy="449262"/>
          </a:xfrm>
          <a:prstGeom prst="frame">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6" name="Frame 25"/>
          <p:cNvSpPr/>
          <p:nvPr/>
        </p:nvSpPr>
        <p:spPr bwMode="auto">
          <a:xfrm>
            <a:off x="4616450" y="3338513"/>
            <a:ext cx="3465513" cy="450850"/>
          </a:xfrm>
          <a:prstGeom prst="frame">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7" name="Frame 26"/>
          <p:cNvSpPr/>
          <p:nvPr/>
        </p:nvSpPr>
        <p:spPr bwMode="auto">
          <a:xfrm>
            <a:off x="4527550" y="2663825"/>
            <a:ext cx="3554413" cy="450850"/>
          </a:xfrm>
          <a:prstGeom prst="frame">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28" name="Frame 27"/>
          <p:cNvSpPr/>
          <p:nvPr/>
        </p:nvSpPr>
        <p:spPr bwMode="auto">
          <a:xfrm>
            <a:off x="4437063" y="1898650"/>
            <a:ext cx="3600450" cy="450850"/>
          </a:xfrm>
          <a:prstGeom prst="frame">
            <a:avLst/>
          </a:prstGeom>
          <a:solidFill>
            <a:srgbClr val="00B0F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236" name="TextBox 28"/>
          <p:cNvSpPr txBox="1">
            <a:spLocks noChangeArrowheads="1"/>
          </p:cNvSpPr>
          <p:nvPr/>
        </p:nvSpPr>
        <p:spPr bwMode="auto">
          <a:xfrm>
            <a:off x="4481513" y="1089025"/>
            <a:ext cx="3286125" cy="400050"/>
          </a:xfrm>
          <a:prstGeom prst="rect">
            <a:avLst/>
          </a:prstGeom>
          <a:noFill/>
          <a:ln w="9525">
            <a:noFill/>
            <a:miter lim="800000"/>
            <a:headEnd/>
            <a:tailEnd/>
          </a:ln>
        </p:spPr>
        <p:txBody>
          <a:bodyPr>
            <a:spAutoFit/>
          </a:bodyPr>
          <a:lstStyle/>
          <a:p>
            <a:pPr algn="ctr"/>
            <a:r>
              <a:rPr lang="en-US" sz="2000" b="1">
                <a:latin typeface="Franklin Gothic Medium" pitchFamily="34" charset="0"/>
              </a:rPr>
              <a:t>Online claim management</a:t>
            </a:r>
          </a:p>
        </p:txBody>
      </p:sp>
      <p:sp>
        <p:nvSpPr>
          <p:cNvPr id="9237" name="TextBox 29"/>
          <p:cNvSpPr txBox="1">
            <a:spLocks noChangeArrowheads="1"/>
          </p:cNvSpPr>
          <p:nvPr/>
        </p:nvSpPr>
        <p:spPr bwMode="auto">
          <a:xfrm>
            <a:off x="4527550" y="1898650"/>
            <a:ext cx="3328988" cy="400050"/>
          </a:xfrm>
          <a:prstGeom prst="rect">
            <a:avLst/>
          </a:prstGeom>
          <a:noFill/>
          <a:ln w="9525">
            <a:noFill/>
            <a:miter lim="800000"/>
            <a:headEnd/>
            <a:tailEnd/>
          </a:ln>
        </p:spPr>
        <p:txBody>
          <a:bodyPr>
            <a:spAutoFit/>
          </a:bodyPr>
          <a:lstStyle/>
          <a:p>
            <a:pPr algn="ctr"/>
            <a:r>
              <a:rPr lang="en-US" sz="2000" b="1" dirty="0" smtClean="0">
                <a:latin typeface="Franklin Gothic Medium" pitchFamily="34" charset="0"/>
              </a:rPr>
              <a:t>Balance &amp; Validity  </a:t>
            </a:r>
            <a:r>
              <a:rPr lang="en-US" sz="2000" b="1" dirty="0">
                <a:latin typeface="Franklin Gothic Medium" pitchFamily="34" charset="0"/>
              </a:rPr>
              <a:t>checking</a:t>
            </a:r>
          </a:p>
        </p:txBody>
      </p:sp>
      <p:sp>
        <p:nvSpPr>
          <p:cNvPr id="9238" name="TextBox 30"/>
          <p:cNvSpPr txBox="1">
            <a:spLocks noChangeArrowheads="1"/>
          </p:cNvSpPr>
          <p:nvPr/>
        </p:nvSpPr>
        <p:spPr bwMode="auto">
          <a:xfrm>
            <a:off x="4662488" y="2708275"/>
            <a:ext cx="3328987" cy="400050"/>
          </a:xfrm>
          <a:prstGeom prst="rect">
            <a:avLst/>
          </a:prstGeom>
          <a:noFill/>
          <a:ln w="9525">
            <a:noFill/>
            <a:miter lim="800000"/>
            <a:headEnd/>
            <a:tailEnd/>
          </a:ln>
        </p:spPr>
        <p:txBody>
          <a:bodyPr>
            <a:spAutoFit/>
          </a:bodyPr>
          <a:lstStyle/>
          <a:p>
            <a:pPr algn="ctr"/>
            <a:r>
              <a:rPr lang="en-US" sz="2000" b="1">
                <a:latin typeface="Franklin Gothic Medium" pitchFamily="34" charset="0"/>
              </a:rPr>
              <a:t>TAT monitoring</a:t>
            </a:r>
          </a:p>
        </p:txBody>
      </p:sp>
      <p:sp>
        <p:nvSpPr>
          <p:cNvPr id="9239" name="TextBox 31"/>
          <p:cNvSpPr txBox="1">
            <a:spLocks noChangeArrowheads="1"/>
          </p:cNvSpPr>
          <p:nvPr/>
        </p:nvSpPr>
        <p:spPr bwMode="auto">
          <a:xfrm>
            <a:off x="4797425" y="3384550"/>
            <a:ext cx="3194050" cy="400050"/>
          </a:xfrm>
          <a:prstGeom prst="rect">
            <a:avLst/>
          </a:prstGeom>
          <a:noFill/>
          <a:ln w="9525">
            <a:noFill/>
            <a:miter lim="800000"/>
            <a:headEnd/>
            <a:tailEnd/>
          </a:ln>
        </p:spPr>
        <p:txBody>
          <a:bodyPr>
            <a:spAutoFit/>
          </a:bodyPr>
          <a:lstStyle/>
          <a:p>
            <a:pPr algn="ctr"/>
            <a:r>
              <a:rPr lang="en-US" sz="2000" b="1" dirty="0">
                <a:latin typeface="Franklin Gothic Medium" pitchFamily="34" charset="0"/>
              </a:rPr>
              <a:t>Trend &amp; </a:t>
            </a:r>
            <a:r>
              <a:rPr lang="en-US" sz="2000" b="1" dirty="0" smtClean="0">
                <a:latin typeface="Franklin Gothic Medium" pitchFamily="34" charset="0"/>
              </a:rPr>
              <a:t>trigger</a:t>
            </a:r>
            <a:endParaRPr lang="en-US" sz="2000" b="1" dirty="0">
              <a:latin typeface="Franklin Gothic Medium" pitchFamily="34" charset="0"/>
            </a:endParaRPr>
          </a:p>
        </p:txBody>
      </p:sp>
      <p:sp>
        <p:nvSpPr>
          <p:cNvPr id="9240" name="TextBox 32"/>
          <p:cNvSpPr txBox="1">
            <a:spLocks noChangeArrowheads="1"/>
          </p:cNvSpPr>
          <p:nvPr/>
        </p:nvSpPr>
        <p:spPr bwMode="auto">
          <a:xfrm>
            <a:off x="4572000" y="4103688"/>
            <a:ext cx="3330575" cy="400050"/>
          </a:xfrm>
          <a:prstGeom prst="rect">
            <a:avLst/>
          </a:prstGeom>
          <a:noFill/>
          <a:ln w="9525">
            <a:noFill/>
            <a:miter lim="800000"/>
            <a:headEnd/>
            <a:tailEnd/>
          </a:ln>
        </p:spPr>
        <p:txBody>
          <a:bodyPr>
            <a:spAutoFit/>
          </a:bodyPr>
          <a:lstStyle/>
          <a:p>
            <a:pPr algn="ctr"/>
            <a:r>
              <a:rPr lang="en-US" sz="2000" b="1">
                <a:latin typeface="Franklin Gothic Medium" pitchFamily="34" charset="0"/>
              </a:rPr>
              <a:t>Automated SMS service</a:t>
            </a:r>
          </a:p>
        </p:txBody>
      </p:sp>
      <p:sp>
        <p:nvSpPr>
          <p:cNvPr id="9241" name="TextBox 33"/>
          <p:cNvSpPr txBox="1">
            <a:spLocks noChangeArrowheads="1"/>
          </p:cNvSpPr>
          <p:nvPr/>
        </p:nvSpPr>
        <p:spPr bwMode="auto">
          <a:xfrm>
            <a:off x="4437063" y="4868863"/>
            <a:ext cx="3330575" cy="400050"/>
          </a:xfrm>
          <a:prstGeom prst="rect">
            <a:avLst/>
          </a:prstGeom>
          <a:noFill/>
          <a:ln w="9525">
            <a:noFill/>
            <a:miter lim="800000"/>
            <a:headEnd/>
            <a:tailEnd/>
          </a:ln>
        </p:spPr>
        <p:txBody>
          <a:bodyPr>
            <a:spAutoFit/>
          </a:bodyPr>
          <a:lstStyle/>
          <a:p>
            <a:pPr algn="ctr"/>
            <a:r>
              <a:rPr lang="en-US" sz="2000" b="1" dirty="0" smtClean="0">
                <a:latin typeface="Franklin Gothic Medium" pitchFamily="34" charset="0"/>
              </a:rPr>
              <a:t>Call Centre Management</a:t>
            </a:r>
            <a:endParaRPr lang="en-US" sz="2000" b="1" dirty="0">
              <a:latin typeface="Franklin Gothic Medium" pitchFamily="34" charset="0"/>
            </a:endParaRPr>
          </a:p>
        </p:txBody>
      </p:sp>
      <p:sp>
        <p:nvSpPr>
          <p:cNvPr id="9242" name="TextBox 34"/>
          <p:cNvSpPr txBox="1">
            <a:spLocks noChangeArrowheads="1"/>
          </p:cNvSpPr>
          <p:nvPr/>
        </p:nvSpPr>
        <p:spPr bwMode="auto">
          <a:xfrm>
            <a:off x="3762375" y="5589588"/>
            <a:ext cx="4770438" cy="400050"/>
          </a:xfrm>
          <a:prstGeom prst="rect">
            <a:avLst/>
          </a:prstGeom>
          <a:noFill/>
          <a:ln w="9525">
            <a:noFill/>
            <a:miter lim="800000"/>
            <a:headEnd/>
            <a:tailEnd/>
          </a:ln>
        </p:spPr>
        <p:txBody>
          <a:bodyPr>
            <a:spAutoFit/>
          </a:bodyPr>
          <a:lstStyle/>
          <a:p>
            <a:pPr algn="ctr"/>
            <a:r>
              <a:rPr lang="en-US" sz="2000" b="1" dirty="0">
                <a:latin typeface="Franklin Gothic Medium" pitchFamily="34" charset="0"/>
              </a:rPr>
              <a:t>Online grievance </a:t>
            </a:r>
            <a:r>
              <a:rPr lang="en-US" sz="2000" b="1" dirty="0" smtClean="0">
                <a:latin typeface="Franklin Gothic Medium" pitchFamily="34" charset="0"/>
              </a:rPr>
              <a:t>monitoring</a:t>
            </a:r>
            <a:endParaRPr lang="en-US" sz="2000" b="1" dirty="0">
              <a:latin typeface="Franklin Gothic Medium" pitchFamily="34" charset="0"/>
            </a:endParaRPr>
          </a:p>
        </p:txBody>
      </p:sp>
      <p:cxnSp>
        <p:nvCxnSpPr>
          <p:cNvPr id="9243" name="Straight Connector 36"/>
          <p:cNvCxnSpPr>
            <a:cxnSpLocks noChangeShapeType="1"/>
          </p:cNvCxnSpPr>
          <p:nvPr/>
        </p:nvCxnSpPr>
        <p:spPr bwMode="auto">
          <a:xfrm flipH="1">
            <a:off x="1781175" y="1403350"/>
            <a:ext cx="585788" cy="585788"/>
          </a:xfrm>
          <a:prstGeom prst="line">
            <a:avLst/>
          </a:prstGeom>
          <a:noFill/>
          <a:ln w="25400" algn="ctr">
            <a:solidFill>
              <a:schemeClr val="tx1"/>
            </a:solidFill>
            <a:round/>
            <a:headEnd/>
            <a:tailEnd/>
          </a:ln>
        </p:spPr>
      </p:cxnSp>
      <p:cxnSp>
        <p:nvCxnSpPr>
          <p:cNvPr id="9244" name="Straight Connector 38"/>
          <p:cNvCxnSpPr>
            <a:cxnSpLocks noChangeShapeType="1"/>
            <a:endCxn id="9220" idx="5"/>
          </p:cNvCxnSpPr>
          <p:nvPr/>
        </p:nvCxnSpPr>
        <p:spPr bwMode="auto">
          <a:xfrm flipH="1" flipV="1">
            <a:off x="2011363" y="5208588"/>
            <a:ext cx="338137" cy="588962"/>
          </a:xfrm>
          <a:prstGeom prst="line">
            <a:avLst/>
          </a:prstGeom>
          <a:noFill/>
          <a:ln w="25400" algn="ctr">
            <a:solidFill>
              <a:schemeClr val="tx1"/>
            </a:solidFill>
            <a:round/>
            <a:headEnd/>
            <a:tailEnd/>
          </a:ln>
        </p:spPr>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SBY_Logo.jpg"/>
          <p:cNvPicPr/>
          <p:nvPr/>
        </p:nvPicPr>
        <p:blipFill>
          <a:blip r:embed="rId2" cstate="print">
            <a:clrChange>
              <a:clrFrom>
                <a:srgbClr val="FFFFFF"/>
              </a:clrFrom>
              <a:clrTo>
                <a:srgbClr val="FFFFFF">
                  <a:alpha val="0"/>
                </a:srgbClr>
              </a:clrTo>
            </a:clrChange>
          </a:blip>
          <a:stretch>
            <a:fillRect/>
          </a:stretch>
        </p:blipFill>
        <p:spPr>
          <a:xfrm>
            <a:off x="8037231" y="143781"/>
            <a:ext cx="980112" cy="900060"/>
          </a:xfrm>
          <a:prstGeom prst="rect">
            <a:avLst/>
          </a:prstGeom>
          <a:noFill/>
          <a:ln>
            <a:noFill/>
          </a:ln>
          <a:effectLst>
            <a:outerShdw blurRad="50800" dist="50800" dir="5400000" algn="ctr" rotWithShape="0">
              <a:schemeClr val="bg1"/>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44" name="TextBox 6"/>
          <p:cNvSpPr txBox="1">
            <a:spLocks noChangeArrowheads="1"/>
          </p:cNvSpPr>
          <p:nvPr/>
        </p:nvSpPr>
        <p:spPr bwMode="auto">
          <a:xfrm>
            <a:off x="296715" y="278790"/>
            <a:ext cx="7469187" cy="522287"/>
          </a:xfrm>
          <a:prstGeom prst="rect">
            <a:avLst/>
          </a:prstGeom>
          <a:noFill/>
          <a:ln w="9525">
            <a:noFill/>
            <a:miter lim="800000"/>
            <a:headEnd/>
            <a:tailEnd/>
          </a:ln>
        </p:spPr>
        <p:txBody>
          <a:bodyPr>
            <a:spAutoFit/>
          </a:bodyPr>
          <a:lstStyle/>
          <a:p>
            <a:r>
              <a:rPr lang="en-US" sz="2800" b="1" dirty="0">
                <a:solidFill>
                  <a:srgbClr val="FFC000"/>
                </a:solidFill>
                <a:latin typeface="Franklin Gothic Heavy" pitchFamily="34" charset="0"/>
              </a:rPr>
              <a:t>SMART WEB PORTAL </a:t>
            </a:r>
            <a:r>
              <a:rPr lang="en-US" sz="2800" b="1" dirty="0" smtClean="0">
                <a:solidFill>
                  <a:srgbClr val="FFC000"/>
                </a:solidFill>
                <a:latin typeface="Franklin Gothic Heavy" pitchFamily="34" charset="0"/>
              </a:rPr>
              <a:t>SERVICE</a:t>
            </a:r>
            <a:endParaRPr lang="en-US" sz="2800" b="1" dirty="0">
              <a:solidFill>
                <a:srgbClr val="FFC000"/>
              </a:solidFill>
              <a:latin typeface="Franklin Gothic Heavy" pitchFamily="34" charset="0"/>
            </a:endParaRPr>
          </a:p>
        </p:txBody>
      </p:sp>
      <p:sp>
        <p:nvSpPr>
          <p:cNvPr id="10245" name="TextBox 7"/>
          <p:cNvSpPr txBox="1">
            <a:spLocks noChangeArrowheads="1"/>
          </p:cNvSpPr>
          <p:nvPr/>
        </p:nvSpPr>
        <p:spPr bwMode="auto">
          <a:xfrm>
            <a:off x="431724" y="908832"/>
            <a:ext cx="8280553" cy="5478423"/>
          </a:xfrm>
          <a:prstGeom prst="rect">
            <a:avLst/>
          </a:prstGeom>
          <a:noFill/>
          <a:ln w="9525">
            <a:noFill/>
            <a:miter lim="800000"/>
            <a:headEnd/>
            <a:tailEnd/>
          </a:ln>
        </p:spPr>
        <p:txBody>
          <a:bodyPr wrap="square">
            <a:spAutoFit/>
          </a:bodyPr>
          <a:lstStyle/>
          <a:p>
            <a:pPr algn="just"/>
            <a:r>
              <a:rPr lang="en-US" sz="2200" dirty="0" smtClean="0">
                <a:latin typeface="Times New Roman" pitchFamily="18" charset="0"/>
                <a:cs typeface="Times New Roman" pitchFamily="18" charset="0"/>
              </a:rPr>
              <a:t>RSBY  </a:t>
            </a:r>
            <a:r>
              <a:rPr lang="en-US" sz="2200" dirty="0">
                <a:latin typeface="Times New Roman" pitchFamily="18" charset="0"/>
                <a:cs typeface="Times New Roman" pitchFamily="18" charset="0"/>
              </a:rPr>
              <a:t>web portal not only provides the details of RSBY but also acts as the </a:t>
            </a:r>
            <a:r>
              <a:rPr lang="en-US" sz="2200" dirty="0" smtClean="0">
                <a:latin typeface="Times New Roman" pitchFamily="18" charset="0"/>
                <a:cs typeface="Times New Roman" pitchFamily="18" charset="0"/>
              </a:rPr>
              <a:t>Portal </a:t>
            </a:r>
            <a:r>
              <a:rPr lang="en-US" sz="2200" dirty="0">
                <a:latin typeface="Times New Roman" pitchFamily="18" charset="0"/>
                <a:cs typeface="Times New Roman" pitchFamily="18" charset="0"/>
              </a:rPr>
              <a:t>for </a:t>
            </a:r>
            <a:r>
              <a:rPr lang="en-US" sz="2200" b="1" dirty="0">
                <a:latin typeface="Times New Roman" pitchFamily="18" charset="0"/>
                <a:cs typeface="Times New Roman" pitchFamily="18" charset="0"/>
              </a:rPr>
              <a:t>data transfer</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data sharing, </a:t>
            </a:r>
            <a:r>
              <a:rPr lang="en-US" sz="2200" b="1" dirty="0" smtClean="0">
                <a:latin typeface="Times New Roman" pitchFamily="18" charset="0"/>
                <a:cs typeface="Times New Roman" pitchFamily="18" charset="0"/>
              </a:rPr>
              <a:t>claim management  </a:t>
            </a:r>
            <a:r>
              <a:rPr lang="en-US" sz="2200" dirty="0" smtClean="0">
                <a:latin typeface="Times New Roman" pitchFamily="18" charset="0"/>
                <a:cs typeface="Times New Roman" pitchFamily="18" charset="0"/>
              </a:rPr>
              <a:t>and </a:t>
            </a:r>
            <a:r>
              <a:rPr lang="en-US" sz="2200" dirty="0">
                <a:latin typeface="Times New Roman" pitchFamily="18" charset="0"/>
                <a:cs typeface="Times New Roman" pitchFamily="18" charset="0"/>
              </a:rPr>
              <a:t>a monitoring tool for the internal  </a:t>
            </a:r>
            <a:r>
              <a:rPr lang="en-US" sz="2200" dirty="0" smtClean="0">
                <a:latin typeface="Times New Roman" pitchFamily="18" charset="0"/>
                <a:cs typeface="Times New Roman" pitchFamily="18" charset="0"/>
              </a:rPr>
              <a:t>stakeholders </a:t>
            </a:r>
            <a:r>
              <a:rPr lang="en-US" sz="2200" dirty="0">
                <a:latin typeface="Times New Roman" pitchFamily="18" charset="0"/>
                <a:cs typeface="Times New Roman" pitchFamily="18" charset="0"/>
              </a:rPr>
              <a:t>of the scheme. </a:t>
            </a:r>
            <a:endParaRPr lang="en-US" sz="2200" dirty="0" smtClean="0">
              <a:latin typeface="Times New Roman" pitchFamily="18" charset="0"/>
              <a:cs typeface="Times New Roman" pitchFamily="18" charset="0"/>
            </a:endParaRPr>
          </a:p>
          <a:p>
            <a:pPr algn="just"/>
            <a:endParaRPr lang="en-US" sz="2200" dirty="0" smtClean="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aim of the scheme is to use technology </a:t>
            </a:r>
            <a:r>
              <a:rPr lang="en-US" sz="2200" dirty="0" smtClean="0">
                <a:latin typeface="Times New Roman" pitchFamily="18" charset="0"/>
                <a:cs typeface="Times New Roman" pitchFamily="18" charset="0"/>
              </a:rPr>
              <a:t>not </a:t>
            </a:r>
            <a:r>
              <a:rPr lang="en-US" sz="2200" dirty="0">
                <a:latin typeface="Times New Roman" pitchFamily="18" charset="0"/>
                <a:cs typeface="Times New Roman" pitchFamily="18" charset="0"/>
              </a:rPr>
              <a:t>only for control of fraud and monitoring, but also to find innovative </a:t>
            </a:r>
            <a:r>
              <a:rPr lang="en-US" sz="2200" dirty="0" smtClean="0">
                <a:latin typeface="Times New Roman" pitchFamily="18" charset="0"/>
                <a:cs typeface="Times New Roman" pitchFamily="18" charset="0"/>
              </a:rPr>
              <a:t>solutions to address the problems. </a:t>
            </a:r>
          </a:p>
          <a:p>
            <a:pPr algn="just"/>
            <a:r>
              <a:rPr lang="en-US" sz="2200" dirty="0" smtClean="0">
                <a:latin typeface="Times New Roman" pitchFamily="18" charset="0"/>
                <a:cs typeface="Times New Roman" pitchFamily="18" charset="0"/>
              </a:rPr>
              <a:t>All the MIS and reporting format </a:t>
            </a:r>
            <a:r>
              <a:rPr lang="en-US" sz="2200" b="1" dirty="0" smtClean="0">
                <a:latin typeface="Times New Roman" pitchFamily="18" charset="0"/>
                <a:cs typeface="Times New Roman" pitchFamily="18" charset="0"/>
              </a:rPr>
              <a:t>developed IN HOUSE </a:t>
            </a:r>
            <a:r>
              <a:rPr lang="en-US" sz="2200" dirty="0" smtClean="0">
                <a:latin typeface="Times New Roman" pitchFamily="18" charset="0"/>
                <a:cs typeface="Times New Roman" pitchFamily="18" charset="0"/>
              </a:rPr>
              <a:t>and as per the requirement of the stakeholders.</a:t>
            </a:r>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Successful </a:t>
            </a:r>
            <a:r>
              <a:rPr lang="en-US" sz="2200" b="1" dirty="0" smtClean="0">
                <a:latin typeface="Times New Roman" pitchFamily="18" charset="0"/>
                <a:cs typeface="Times New Roman" pitchFamily="18" charset="0"/>
              </a:rPr>
              <a:t>implementation &amp; acceptance </a:t>
            </a:r>
            <a:r>
              <a:rPr lang="en-US" sz="2200" dirty="0" smtClean="0">
                <a:latin typeface="Times New Roman" pitchFamily="18" charset="0"/>
                <a:cs typeface="Times New Roman" pitchFamily="18" charset="0"/>
              </a:rPr>
              <a:t>of the  </a:t>
            </a:r>
            <a:r>
              <a:rPr lang="en-US" sz="2200" dirty="0">
                <a:latin typeface="Times New Roman" pitchFamily="18" charset="0"/>
                <a:cs typeface="Times New Roman" pitchFamily="18" charset="0"/>
              </a:rPr>
              <a:t>web portal has ensured the desired </a:t>
            </a:r>
            <a:r>
              <a:rPr lang="en-US" sz="2200" dirty="0" smtClean="0">
                <a:latin typeface="Times New Roman" pitchFamily="18" charset="0"/>
                <a:cs typeface="Times New Roman" pitchFamily="18" charset="0"/>
              </a:rPr>
              <a:t>Transparency </a:t>
            </a:r>
            <a:r>
              <a:rPr lang="en-US" sz="2200" dirty="0">
                <a:latin typeface="Times New Roman" pitchFamily="18" charset="0"/>
                <a:cs typeface="Times New Roman" pitchFamily="18" charset="0"/>
              </a:rPr>
              <a:t>that was lacking in the system. </a:t>
            </a:r>
          </a:p>
          <a:p>
            <a:pPr algn="just"/>
            <a:endParaRPr lang="en-US" sz="2200" dirty="0">
              <a:latin typeface="Times New Roman" pitchFamily="18" charset="0"/>
              <a:cs typeface="Times New Roman" pitchFamily="18" charset="0"/>
            </a:endParaRPr>
          </a:p>
          <a:p>
            <a:pPr algn="just"/>
            <a:r>
              <a:rPr lang="en-US" sz="2200" dirty="0" smtClean="0">
                <a:latin typeface="Times New Roman" pitchFamily="18" charset="0"/>
                <a:cs typeface="Times New Roman" pitchFamily="18" charset="0"/>
              </a:rPr>
              <a:t>This </a:t>
            </a:r>
            <a:r>
              <a:rPr lang="en-US" sz="2200" dirty="0">
                <a:latin typeface="Times New Roman" pitchFamily="18" charset="0"/>
                <a:cs typeface="Times New Roman" pitchFamily="18" charset="0"/>
              </a:rPr>
              <a:t>web portal has become one of the most important source of </a:t>
            </a:r>
            <a:r>
              <a:rPr lang="en-US" sz="2200" dirty="0" smtClean="0">
                <a:latin typeface="Times New Roman" pitchFamily="18" charset="0"/>
                <a:cs typeface="Times New Roman" pitchFamily="18" charset="0"/>
              </a:rPr>
              <a:t>information </a:t>
            </a:r>
            <a:r>
              <a:rPr lang="en-US" sz="2200" dirty="0">
                <a:latin typeface="Times New Roman" pitchFamily="18" charset="0"/>
                <a:cs typeface="Times New Roman" pitchFamily="18" charset="0"/>
              </a:rPr>
              <a:t>and one of the best tool used in our </a:t>
            </a:r>
            <a:r>
              <a:rPr lang="en-US" sz="2200" dirty="0" err="1">
                <a:latin typeface="Times New Roman" pitchFamily="18" charset="0"/>
                <a:cs typeface="Times New Roman" pitchFamily="18" charset="0"/>
              </a:rPr>
              <a:t>programme</a:t>
            </a:r>
            <a:r>
              <a:rPr lang="en-US" sz="2200" dirty="0">
                <a:latin typeface="Times New Roman" pitchFamily="18" charset="0"/>
                <a:cs typeface="Times New Roman" pitchFamily="18" charset="0"/>
              </a:rPr>
              <a:t> for the </a:t>
            </a:r>
            <a:r>
              <a:rPr lang="en-US" sz="2200" dirty="0" smtClean="0">
                <a:latin typeface="Times New Roman" pitchFamily="18" charset="0"/>
                <a:cs typeface="Times New Roman" pitchFamily="18" charset="0"/>
              </a:rPr>
              <a:t>benefit </a:t>
            </a:r>
            <a:r>
              <a:rPr lang="en-US" sz="2200" dirty="0">
                <a:latin typeface="Times New Roman" pitchFamily="18" charset="0"/>
                <a:cs typeface="Times New Roman" pitchFamily="18" charset="0"/>
              </a:rPr>
              <a:t>of beneficiaries.</a:t>
            </a: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기본 디자인">
  <a:themeElements>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봄IIB"/>
        <a:ea typeface="-봄IIB"/>
        <a:cs typeface=""/>
      </a:majorFont>
      <a:minorFont>
        <a:latin typeface="-봄IIM"/>
        <a:ea typeface="-봄I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lang="ko-KR" sz="24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lang="ko-KR" sz="24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기본 디자인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기본 디자인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기본 디자인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lang="ko-KR" sz="2400" b="0" i="0" u="none" strike="noStrike" cap="none" normalizeH="0" baseline="0" smtClean="0">
            <a:ln>
              <a:noFill/>
            </a:ln>
            <a:solidFill>
              <a:schemeClr val="tx1"/>
            </a:solidFill>
            <a:effectLst/>
            <a:latin typeface="Gulim" pitchFamily="34" charset="-127"/>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0" lang="ko-KR" sz="2400" b="0" i="0" u="none" strike="noStrike" cap="none" normalizeH="0" baseline="0" smtClean="0">
            <a:ln>
              <a:noFill/>
            </a:ln>
            <a:solidFill>
              <a:schemeClr val="tx1"/>
            </a:solidFill>
            <a:effectLst/>
            <a:latin typeface="Gulim" pitchFamily="34" charset="-127"/>
            <a:ea typeface="Gulim" pitchFamily="34" charset="-127"/>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기본 디자인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기본 디자인">
    <a:majorFont>
      <a:latin typeface="-봄IIB"/>
      <a:ea typeface="-봄IIB"/>
      <a:cs typeface=""/>
    </a:majorFont>
    <a:minorFont>
      <a:latin typeface="-봄IIM"/>
      <a:ea typeface="-봄I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799</TotalTime>
  <Pages>0</Pages>
  <Words>806</Words>
  <Characters>0</Characters>
  <Application>Microsoft Office PowerPoint</Application>
  <DocSecurity>0</DocSecurity>
  <PresentationFormat>On-screen Show (4:3)</PresentationFormat>
  <Lines>0</Lines>
  <Paragraphs>105</Paragraphs>
  <Slides>27</Slides>
  <Notes>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27</vt:i4>
      </vt:variant>
    </vt:vector>
  </HeadingPairs>
  <TitlesOfParts>
    <vt:vector size="31" baseType="lpstr">
      <vt:lpstr>기본 디자인</vt:lpstr>
      <vt:lpstr>默认设计模板</vt:lpstr>
      <vt:lpstr>Profile</vt:lpstr>
      <vt:lpstr>Chart</vt:lpstr>
      <vt:lpstr>           RASHTRIYA SWASTHYA BIMA YOJANA   Monitoring System Through Effective Use of Data   4th-July 2015 At Shimla, Himachal Pradesh  By  State Nodal Agency  Department of Health &amp; Family Welfare  Government of West Bengal </vt:lpstr>
      <vt:lpstr>Unique features of RSBY</vt:lpstr>
      <vt:lpstr>PowerPoint Presentation</vt:lpstr>
      <vt:lpstr>Benefits extended in West Bengal</vt:lpstr>
      <vt:lpstr>PowerPoint Presentation</vt:lpstr>
      <vt:lpstr>PowerPoint Presentation</vt:lpstr>
      <vt:lpstr>PowerPoint Presentation</vt:lpstr>
      <vt:lpstr>Tool for Overcoming weakness</vt:lpstr>
      <vt:lpstr>PowerPoint Presentation</vt:lpstr>
      <vt:lpstr>PowerPoint Presentation</vt:lpstr>
      <vt:lpstr>Impact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국밥</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dc:title>
  <dc:creator>Consultant</dc:creator>
  <cp:lastModifiedBy>pc-19</cp:lastModifiedBy>
  <cp:revision>124</cp:revision>
  <cp:lastPrinted>1899-12-30T00:00:00Z</cp:lastPrinted>
  <dcterms:created xsi:type="dcterms:W3CDTF">2001-07-02T01:26:26Z</dcterms:created>
  <dcterms:modified xsi:type="dcterms:W3CDTF">2015-07-03T08:28:56Z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1033-8.1.0.3018</vt:lpwstr>
  </property>
</Properties>
</file>