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341" r:id="rId3"/>
    <p:sldId id="3345" r:id="rId4"/>
    <p:sldId id="3355" r:id="rId5"/>
    <p:sldId id="3370" r:id="rId6"/>
    <p:sldId id="263" r:id="rId7"/>
    <p:sldId id="3369" r:id="rId8"/>
    <p:sldId id="3346" r:id="rId9"/>
    <p:sldId id="257" r:id="rId10"/>
    <p:sldId id="260" r:id="rId11"/>
    <p:sldId id="3347" r:id="rId12"/>
    <p:sldId id="3333" r:id="rId13"/>
    <p:sldId id="3348" r:id="rId14"/>
    <p:sldId id="3334" r:id="rId15"/>
    <p:sldId id="3368" r:id="rId16"/>
    <p:sldId id="3349" r:id="rId17"/>
    <p:sldId id="3362" r:id="rId18"/>
    <p:sldId id="3344" r:id="rId19"/>
    <p:sldId id="3359" r:id="rId20"/>
    <p:sldId id="3360" r:id="rId21"/>
    <p:sldId id="3340" r:id="rId22"/>
    <p:sldId id="3339" r:id="rId23"/>
    <p:sldId id="3350" r:id="rId24"/>
    <p:sldId id="3338" r:id="rId25"/>
    <p:sldId id="3363" r:id="rId26"/>
    <p:sldId id="3351" r:id="rId27"/>
    <p:sldId id="3354" r:id="rId28"/>
    <p:sldId id="33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a mascarenhas" initials="Mm" lastIdx="3" clrIdx="0">
    <p:extLst>
      <p:ext uri="{19B8F6BF-5375-455C-9EA6-DF929625EA0E}">
        <p15:presenceInfo xmlns:p15="http://schemas.microsoft.com/office/powerpoint/2012/main" userId="fad5fcdfcee295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379"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1T21:46:36.523" idx="3">
    <p:pos x="10" y="10"/>
    <p:text/>
    <p:extLst>
      <p:ext uri="{C676402C-5697-4E1C-873F-D02D1690AC5C}">
        <p15:threadingInfo xmlns:p15="http://schemas.microsoft.com/office/powerpoint/2012/main" timeZoneBias="-3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24T15:04:25.402" idx="2">
    <p:pos x="7612" y="73"/>
    <p:text>need to remove the word second wave</p:text>
    <p:extLst>
      <p:ext uri="{C676402C-5697-4E1C-873F-D02D1690AC5C}">
        <p15:threadingInfo xmlns:p15="http://schemas.microsoft.com/office/powerpoint/2012/main" timeZoneBias="-33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68585-0AEA-4A39-A762-7F1FB8421B03}"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63952E85-7ABD-439E-8993-A91FCB9732AF}">
      <dgm:prSet phldrT="[Text]"/>
      <dgm:spPr>
        <a:solidFill>
          <a:schemeClr val="accent4">
            <a:lumMod val="75000"/>
          </a:schemeClr>
        </a:solidFill>
      </dgm:spPr>
      <dgm:t>
        <a:bodyPr/>
        <a:lstStyle/>
        <a:p>
          <a:r>
            <a:rPr lang="en-US" dirty="0"/>
            <a:t>ROLE OF ASHA in follow up of COVID positive pregnant women </a:t>
          </a:r>
        </a:p>
      </dgm:t>
    </dgm:pt>
    <dgm:pt modelId="{32735FA0-A370-4B67-B6FC-60186F3C5262}" type="parTrans" cxnId="{1AA89B23-CD64-4F90-BC6D-9BBC02FDE19C}">
      <dgm:prSet/>
      <dgm:spPr/>
      <dgm:t>
        <a:bodyPr/>
        <a:lstStyle/>
        <a:p>
          <a:endParaRPr lang="en-US"/>
        </a:p>
      </dgm:t>
    </dgm:pt>
    <dgm:pt modelId="{35E2A519-0E4F-4B1D-A2FC-603244A7CAEC}" type="sibTrans" cxnId="{1AA89B23-CD64-4F90-BC6D-9BBC02FDE19C}">
      <dgm:prSet/>
      <dgm:spPr/>
      <dgm:t>
        <a:bodyPr/>
        <a:lstStyle/>
        <a:p>
          <a:endParaRPr lang="en-US"/>
        </a:p>
      </dgm:t>
    </dgm:pt>
    <dgm:pt modelId="{6924B48C-2CF7-4445-9504-33BB87C3E881}">
      <dgm:prSet phldrT="[Text]" custT="1"/>
      <dgm:spPr>
        <a:solidFill>
          <a:schemeClr val="accent6"/>
        </a:solidFill>
      </dgm:spPr>
      <dgm:t>
        <a:bodyPr/>
        <a:lstStyle/>
        <a:p>
          <a:r>
            <a:rPr lang="en-US" sz="2500" b="1" dirty="0">
              <a:solidFill>
                <a:srgbClr val="FFFF00"/>
              </a:solidFill>
            </a:rPr>
            <a:t>SERVICE PROVIDER</a:t>
          </a:r>
        </a:p>
        <a:p>
          <a:r>
            <a:rPr lang="en-US" sz="2000" dirty="0"/>
            <a:t>ANC, follow up Home visits, HBNC, HBYC, health education and teleconsultation </a:t>
          </a:r>
        </a:p>
      </dgm:t>
    </dgm:pt>
    <dgm:pt modelId="{9B4F9D74-177B-4B3C-8943-126D1B32E5F0}" type="parTrans" cxnId="{D2577686-4FB6-42D5-8B4E-A9206E24D1D1}">
      <dgm:prSet/>
      <dgm:spPr/>
      <dgm:t>
        <a:bodyPr/>
        <a:lstStyle/>
        <a:p>
          <a:endParaRPr lang="en-US"/>
        </a:p>
      </dgm:t>
    </dgm:pt>
    <dgm:pt modelId="{82AA7A83-9BC8-460E-91A6-65338412B92A}" type="sibTrans" cxnId="{D2577686-4FB6-42D5-8B4E-A9206E24D1D1}">
      <dgm:prSet/>
      <dgm:spPr/>
      <dgm:t>
        <a:bodyPr/>
        <a:lstStyle/>
        <a:p>
          <a:endParaRPr lang="en-US"/>
        </a:p>
      </dgm:t>
    </dgm:pt>
    <dgm:pt modelId="{92F13B04-2445-429A-B66B-2A839C3F70A9}">
      <dgm:prSet phldrT="[Text]" custT="1"/>
      <dgm:spPr>
        <a:solidFill>
          <a:schemeClr val="accent6">
            <a:lumMod val="75000"/>
          </a:schemeClr>
        </a:solidFill>
      </dgm:spPr>
      <dgm:t>
        <a:bodyPr/>
        <a:lstStyle/>
        <a:p>
          <a:r>
            <a:rPr lang="en-US" sz="1900" b="1" dirty="0">
              <a:solidFill>
                <a:srgbClr val="FFFF00"/>
              </a:solidFill>
            </a:rPr>
            <a:t>FACILITATOR</a:t>
          </a:r>
        </a:p>
        <a:p>
          <a:r>
            <a:rPr lang="en-US" sz="2000" dirty="0"/>
            <a:t>Support for testing and counselling</a:t>
          </a:r>
        </a:p>
        <a:p>
          <a:r>
            <a:rPr lang="en-US" sz="2000" dirty="0"/>
            <a:t>Arrangements for institutional delivery</a:t>
          </a:r>
        </a:p>
        <a:p>
          <a:r>
            <a:rPr lang="en-US" sz="2000" dirty="0"/>
            <a:t>Keeping ambulance service ready</a:t>
          </a:r>
        </a:p>
      </dgm:t>
    </dgm:pt>
    <dgm:pt modelId="{7FE56F55-FA59-4F30-B07E-42AA80C4952B}" type="parTrans" cxnId="{0C0DA040-3E25-4003-8141-0E935357E752}">
      <dgm:prSet/>
      <dgm:spPr/>
      <dgm:t>
        <a:bodyPr/>
        <a:lstStyle/>
        <a:p>
          <a:endParaRPr lang="en-US"/>
        </a:p>
      </dgm:t>
    </dgm:pt>
    <dgm:pt modelId="{1169BDE8-BB46-448B-B2AC-1D77821CB999}" type="sibTrans" cxnId="{0C0DA040-3E25-4003-8141-0E935357E752}">
      <dgm:prSet/>
      <dgm:spPr/>
      <dgm:t>
        <a:bodyPr/>
        <a:lstStyle/>
        <a:p>
          <a:endParaRPr lang="en-US"/>
        </a:p>
      </dgm:t>
    </dgm:pt>
    <dgm:pt modelId="{43FB630B-4ADC-4F23-803A-948FC103A6EA}">
      <dgm:prSet phldrT="[Text]" custT="1"/>
      <dgm:spPr>
        <a:solidFill>
          <a:schemeClr val="accent6">
            <a:lumMod val="75000"/>
          </a:schemeClr>
        </a:solidFill>
      </dgm:spPr>
      <dgm:t>
        <a:bodyPr/>
        <a:lstStyle/>
        <a:p>
          <a:endParaRPr lang="en-US" sz="1600" b="1" dirty="0">
            <a:solidFill>
              <a:srgbClr val="FFFF00"/>
            </a:solidFill>
          </a:endParaRPr>
        </a:p>
        <a:p>
          <a:r>
            <a:rPr lang="en-US" sz="1600" b="1" dirty="0">
              <a:solidFill>
                <a:srgbClr val="FFFF00"/>
              </a:solidFill>
            </a:rPr>
            <a:t>HEALTH PROMOTER </a:t>
          </a:r>
        </a:p>
        <a:p>
          <a:r>
            <a:rPr lang="en-US" sz="2000" dirty="0"/>
            <a:t>Health promotion </a:t>
          </a:r>
        </a:p>
        <a:p>
          <a:r>
            <a:rPr lang="en-US" sz="2000" dirty="0"/>
            <a:t> Role model, </a:t>
          </a:r>
        </a:p>
        <a:p>
          <a:r>
            <a:rPr lang="en-US" sz="2000" dirty="0"/>
            <a:t>Vaccination </a:t>
          </a:r>
          <a:r>
            <a:rPr lang="en-US" sz="2000" dirty="0" smtClean="0"/>
            <a:t>drives</a:t>
          </a:r>
          <a:endParaRPr lang="en-US" sz="2000" dirty="0"/>
        </a:p>
        <a:p>
          <a:r>
            <a:rPr lang="en-US" sz="1600" dirty="0"/>
            <a:t> </a:t>
          </a:r>
        </a:p>
      </dgm:t>
    </dgm:pt>
    <dgm:pt modelId="{B24D9A85-B82B-47D5-8267-327A08E8FA93}" type="parTrans" cxnId="{B5A238E9-1BDB-483B-8228-A6285BF191EB}">
      <dgm:prSet/>
      <dgm:spPr/>
      <dgm:t>
        <a:bodyPr/>
        <a:lstStyle/>
        <a:p>
          <a:endParaRPr lang="en-US"/>
        </a:p>
      </dgm:t>
    </dgm:pt>
    <dgm:pt modelId="{5D9F293A-E76B-4C67-B10C-4C5A2D45424E}" type="sibTrans" cxnId="{B5A238E9-1BDB-483B-8228-A6285BF191EB}">
      <dgm:prSet/>
      <dgm:spPr/>
      <dgm:t>
        <a:bodyPr/>
        <a:lstStyle/>
        <a:p>
          <a:endParaRPr lang="en-US"/>
        </a:p>
      </dgm:t>
    </dgm:pt>
    <dgm:pt modelId="{56BCEC4D-340D-42CD-883A-DA45FF054663}" type="pres">
      <dgm:prSet presAssocID="{1B168585-0AEA-4A39-A762-7F1FB8421B03}" presName="Name0" presStyleCnt="0">
        <dgm:presLayoutVars>
          <dgm:chMax val="1"/>
          <dgm:chPref val="1"/>
          <dgm:dir/>
          <dgm:animOne val="branch"/>
          <dgm:animLvl val="lvl"/>
        </dgm:presLayoutVars>
      </dgm:prSet>
      <dgm:spPr/>
      <dgm:t>
        <a:bodyPr/>
        <a:lstStyle/>
        <a:p>
          <a:endParaRPr lang="en-US"/>
        </a:p>
      </dgm:t>
    </dgm:pt>
    <dgm:pt modelId="{A38F72AC-8944-4875-ACCB-65C4B020FB57}" type="pres">
      <dgm:prSet presAssocID="{63952E85-7ABD-439E-8993-A91FCB9732AF}" presName="singleCycle" presStyleCnt="0"/>
      <dgm:spPr/>
    </dgm:pt>
    <dgm:pt modelId="{4647D9C5-7E0E-4C66-A122-B2B03F0E0A4C}" type="pres">
      <dgm:prSet presAssocID="{63952E85-7ABD-439E-8993-A91FCB9732AF}" presName="singleCenter" presStyleLbl="node1" presStyleIdx="0" presStyleCnt="4" custScaleX="265726" custLinFactNeighborX="-105" custLinFactNeighborY="-14168">
        <dgm:presLayoutVars>
          <dgm:chMax val="7"/>
          <dgm:chPref val="7"/>
        </dgm:presLayoutVars>
      </dgm:prSet>
      <dgm:spPr/>
      <dgm:t>
        <a:bodyPr/>
        <a:lstStyle/>
        <a:p>
          <a:endParaRPr lang="en-US"/>
        </a:p>
      </dgm:t>
    </dgm:pt>
    <dgm:pt modelId="{E13A2119-3725-4943-AE73-BBE6FC2206CF}" type="pres">
      <dgm:prSet presAssocID="{9B4F9D74-177B-4B3C-8943-126D1B32E5F0}" presName="Name56" presStyleLbl="parChTrans1D2" presStyleIdx="0" presStyleCnt="3"/>
      <dgm:spPr/>
      <dgm:t>
        <a:bodyPr/>
        <a:lstStyle/>
        <a:p>
          <a:endParaRPr lang="en-US"/>
        </a:p>
      </dgm:t>
    </dgm:pt>
    <dgm:pt modelId="{22059046-5F5B-4A47-881F-EAE5D3B3F753}" type="pres">
      <dgm:prSet presAssocID="{6924B48C-2CF7-4445-9504-33BB87C3E881}" presName="text0" presStyleLbl="node1" presStyleIdx="1" presStyleCnt="4" custScaleX="580583" custScaleY="113847">
        <dgm:presLayoutVars>
          <dgm:bulletEnabled val="1"/>
        </dgm:presLayoutVars>
      </dgm:prSet>
      <dgm:spPr/>
      <dgm:t>
        <a:bodyPr/>
        <a:lstStyle/>
        <a:p>
          <a:endParaRPr lang="en-US"/>
        </a:p>
      </dgm:t>
    </dgm:pt>
    <dgm:pt modelId="{16B9EB1D-4DC3-4D43-9D8B-8A2CF0FDF2A3}" type="pres">
      <dgm:prSet presAssocID="{7FE56F55-FA59-4F30-B07E-42AA80C4952B}" presName="Name56" presStyleLbl="parChTrans1D2" presStyleIdx="1" presStyleCnt="3"/>
      <dgm:spPr/>
      <dgm:t>
        <a:bodyPr/>
        <a:lstStyle/>
        <a:p>
          <a:endParaRPr lang="en-US"/>
        </a:p>
      </dgm:t>
    </dgm:pt>
    <dgm:pt modelId="{08DF1578-E353-47C5-BA9B-92A0067EE53F}" type="pres">
      <dgm:prSet presAssocID="{92F13B04-2445-429A-B66B-2A839C3F70A9}" presName="text0" presStyleLbl="node1" presStyleIdx="2" presStyleCnt="4" custScaleX="433670" custScaleY="162240" custRadScaleRad="146611" custRadScaleInc="-8420">
        <dgm:presLayoutVars>
          <dgm:bulletEnabled val="1"/>
        </dgm:presLayoutVars>
      </dgm:prSet>
      <dgm:spPr/>
      <dgm:t>
        <a:bodyPr/>
        <a:lstStyle/>
        <a:p>
          <a:endParaRPr lang="en-US"/>
        </a:p>
      </dgm:t>
    </dgm:pt>
    <dgm:pt modelId="{3DCE0098-5D3A-48C6-AAD6-995C67ABE7FF}" type="pres">
      <dgm:prSet presAssocID="{B24D9A85-B82B-47D5-8267-327A08E8FA93}" presName="Name56" presStyleLbl="parChTrans1D2" presStyleIdx="2" presStyleCnt="3"/>
      <dgm:spPr/>
      <dgm:t>
        <a:bodyPr/>
        <a:lstStyle/>
        <a:p>
          <a:endParaRPr lang="en-US"/>
        </a:p>
      </dgm:t>
    </dgm:pt>
    <dgm:pt modelId="{0D049499-72C0-4E89-8FFB-03EF360F74FA}" type="pres">
      <dgm:prSet presAssocID="{43FB630B-4ADC-4F23-803A-948FC103A6EA}" presName="text0" presStyleLbl="node1" presStyleIdx="3" presStyleCnt="4" custScaleX="475331" custScaleY="193048" custRadScaleRad="155061" custRadScaleInc="10827">
        <dgm:presLayoutVars>
          <dgm:bulletEnabled val="1"/>
        </dgm:presLayoutVars>
      </dgm:prSet>
      <dgm:spPr/>
      <dgm:t>
        <a:bodyPr/>
        <a:lstStyle/>
        <a:p>
          <a:endParaRPr lang="en-US"/>
        </a:p>
      </dgm:t>
    </dgm:pt>
  </dgm:ptLst>
  <dgm:cxnLst>
    <dgm:cxn modelId="{0C0DA040-3E25-4003-8141-0E935357E752}" srcId="{63952E85-7ABD-439E-8993-A91FCB9732AF}" destId="{92F13B04-2445-429A-B66B-2A839C3F70A9}" srcOrd="1" destOrd="0" parTransId="{7FE56F55-FA59-4F30-B07E-42AA80C4952B}" sibTransId="{1169BDE8-BB46-448B-B2AC-1D77821CB999}"/>
    <dgm:cxn modelId="{391903C6-098C-49C3-A5E8-2CBBAFE3DAEB}" type="presOf" srcId="{1B168585-0AEA-4A39-A762-7F1FB8421B03}" destId="{56BCEC4D-340D-42CD-883A-DA45FF054663}" srcOrd="0" destOrd="0" presId="urn:microsoft.com/office/officeart/2008/layout/RadialCluster"/>
    <dgm:cxn modelId="{9AFF6A02-44C3-497C-B711-8A15B9D1F57A}" type="presOf" srcId="{92F13B04-2445-429A-B66B-2A839C3F70A9}" destId="{08DF1578-E353-47C5-BA9B-92A0067EE53F}" srcOrd="0" destOrd="0" presId="urn:microsoft.com/office/officeart/2008/layout/RadialCluster"/>
    <dgm:cxn modelId="{B5A238E9-1BDB-483B-8228-A6285BF191EB}" srcId="{63952E85-7ABD-439E-8993-A91FCB9732AF}" destId="{43FB630B-4ADC-4F23-803A-948FC103A6EA}" srcOrd="2" destOrd="0" parTransId="{B24D9A85-B82B-47D5-8267-327A08E8FA93}" sibTransId="{5D9F293A-E76B-4C67-B10C-4C5A2D45424E}"/>
    <dgm:cxn modelId="{1AA89B23-CD64-4F90-BC6D-9BBC02FDE19C}" srcId="{1B168585-0AEA-4A39-A762-7F1FB8421B03}" destId="{63952E85-7ABD-439E-8993-A91FCB9732AF}" srcOrd="0" destOrd="0" parTransId="{32735FA0-A370-4B67-B6FC-60186F3C5262}" sibTransId="{35E2A519-0E4F-4B1D-A2FC-603244A7CAEC}"/>
    <dgm:cxn modelId="{DF1A8924-BEFB-436C-9EA8-6863502176E5}" type="presOf" srcId="{63952E85-7ABD-439E-8993-A91FCB9732AF}" destId="{4647D9C5-7E0E-4C66-A122-B2B03F0E0A4C}" srcOrd="0" destOrd="0" presId="urn:microsoft.com/office/officeart/2008/layout/RadialCluster"/>
    <dgm:cxn modelId="{1D4B4F41-8D39-4244-BA88-C4CD014755AE}" type="presOf" srcId="{B24D9A85-B82B-47D5-8267-327A08E8FA93}" destId="{3DCE0098-5D3A-48C6-AAD6-995C67ABE7FF}" srcOrd="0" destOrd="0" presId="urn:microsoft.com/office/officeart/2008/layout/RadialCluster"/>
    <dgm:cxn modelId="{92B319B9-F9D5-43DC-969F-7BD0BB05D6B3}" type="presOf" srcId="{43FB630B-4ADC-4F23-803A-948FC103A6EA}" destId="{0D049499-72C0-4E89-8FFB-03EF360F74FA}" srcOrd="0" destOrd="0" presId="urn:microsoft.com/office/officeart/2008/layout/RadialCluster"/>
    <dgm:cxn modelId="{D2577686-4FB6-42D5-8B4E-A9206E24D1D1}" srcId="{63952E85-7ABD-439E-8993-A91FCB9732AF}" destId="{6924B48C-2CF7-4445-9504-33BB87C3E881}" srcOrd="0" destOrd="0" parTransId="{9B4F9D74-177B-4B3C-8943-126D1B32E5F0}" sibTransId="{82AA7A83-9BC8-460E-91A6-65338412B92A}"/>
    <dgm:cxn modelId="{28511849-65DF-442D-8497-57F841E2668A}" type="presOf" srcId="{6924B48C-2CF7-4445-9504-33BB87C3E881}" destId="{22059046-5F5B-4A47-881F-EAE5D3B3F753}" srcOrd="0" destOrd="0" presId="urn:microsoft.com/office/officeart/2008/layout/RadialCluster"/>
    <dgm:cxn modelId="{C861C58D-2434-4778-86A4-9965638D0506}" type="presOf" srcId="{7FE56F55-FA59-4F30-B07E-42AA80C4952B}" destId="{16B9EB1D-4DC3-4D43-9D8B-8A2CF0FDF2A3}" srcOrd="0" destOrd="0" presId="urn:microsoft.com/office/officeart/2008/layout/RadialCluster"/>
    <dgm:cxn modelId="{2F05D383-0606-43E0-9710-FA036B1A86CE}" type="presOf" srcId="{9B4F9D74-177B-4B3C-8943-126D1B32E5F0}" destId="{E13A2119-3725-4943-AE73-BBE6FC2206CF}" srcOrd="0" destOrd="0" presId="urn:microsoft.com/office/officeart/2008/layout/RadialCluster"/>
    <dgm:cxn modelId="{43E7AB91-A667-43EB-91BB-EBF0001A7730}" type="presParOf" srcId="{56BCEC4D-340D-42CD-883A-DA45FF054663}" destId="{A38F72AC-8944-4875-ACCB-65C4B020FB57}" srcOrd="0" destOrd="0" presId="urn:microsoft.com/office/officeart/2008/layout/RadialCluster"/>
    <dgm:cxn modelId="{6197AFDD-C612-4F7A-8E63-5D5C9A99D85D}" type="presParOf" srcId="{A38F72AC-8944-4875-ACCB-65C4B020FB57}" destId="{4647D9C5-7E0E-4C66-A122-B2B03F0E0A4C}" srcOrd="0" destOrd="0" presId="urn:microsoft.com/office/officeart/2008/layout/RadialCluster"/>
    <dgm:cxn modelId="{195FF0A6-16D1-4975-AEC3-7E076938D11B}" type="presParOf" srcId="{A38F72AC-8944-4875-ACCB-65C4B020FB57}" destId="{E13A2119-3725-4943-AE73-BBE6FC2206CF}" srcOrd="1" destOrd="0" presId="urn:microsoft.com/office/officeart/2008/layout/RadialCluster"/>
    <dgm:cxn modelId="{766022BF-BA56-4DE7-BE05-2F064C31DD52}" type="presParOf" srcId="{A38F72AC-8944-4875-ACCB-65C4B020FB57}" destId="{22059046-5F5B-4A47-881F-EAE5D3B3F753}" srcOrd="2" destOrd="0" presId="urn:microsoft.com/office/officeart/2008/layout/RadialCluster"/>
    <dgm:cxn modelId="{311C658E-43E1-4383-A02B-0455F1DCE02B}" type="presParOf" srcId="{A38F72AC-8944-4875-ACCB-65C4B020FB57}" destId="{16B9EB1D-4DC3-4D43-9D8B-8A2CF0FDF2A3}" srcOrd="3" destOrd="0" presId="urn:microsoft.com/office/officeart/2008/layout/RadialCluster"/>
    <dgm:cxn modelId="{FFFD83B1-199B-4C4D-B550-164DBEF87990}" type="presParOf" srcId="{A38F72AC-8944-4875-ACCB-65C4B020FB57}" destId="{08DF1578-E353-47C5-BA9B-92A0067EE53F}" srcOrd="4" destOrd="0" presId="urn:microsoft.com/office/officeart/2008/layout/RadialCluster"/>
    <dgm:cxn modelId="{E920BFA0-241C-4BED-8CB9-8B2F04FAFE1E}" type="presParOf" srcId="{A38F72AC-8944-4875-ACCB-65C4B020FB57}" destId="{3DCE0098-5D3A-48C6-AAD6-995C67ABE7FF}" srcOrd="5" destOrd="0" presId="urn:microsoft.com/office/officeart/2008/layout/RadialCluster"/>
    <dgm:cxn modelId="{D3612A03-0D3A-4788-85D3-D5103815C8D5}" type="presParOf" srcId="{A38F72AC-8944-4875-ACCB-65C4B020FB57}" destId="{0D049499-72C0-4E89-8FFB-03EF360F74F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5855E-26E2-4932-AF00-597F4488D25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08A7B4C-08ED-4A5E-A8BE-96A6E06714E2}">
      <dgm:prSet/>
      <dgm:spPr/>
      <dgm:t>
        <a:bodyPr/>
        <a:lstStyle/>
        <a:p>
          <a:r>
            <a:rPr lang="en-IN" b="1" dirty="0"/>
            <a:t>Pregnant women have a </a:t>
          </a:r>
          <a:r>
            <a:rPr lang="en-IN" b="1" dirty="0">
              <a:highlight>
                <a:srgbClr val="000080"/>
              </a:highlight>
            </a:rPr>
            <a:t>higher risk of eclampsia, clots, and diabetes i</a:t>
          </a:r>
          <a:r>
            <a:rPr lang="en-IN" b="1" dirty="0"/>
            <a:t>f they get COVID -19. There is a higher risk of them delivering </a:t>
          </a:r>
          <a:r>
            <a:rPr lang="en-IN" b="1" dirty="0">
              <a:highlight>
                <a:srgbClr val="000080"/>
              </a:highlight>
            </a:rPr>
            <a:t>prematurely</a:t>
          </a:r>
          <a:r>
            <a:rPr lang="en-IN" dirty="0"/>
            <a:t>.</a:t>
          </a:r>
          <a:endParaRPr lang="en-US" dirty="0"/>
        </a:p>
      </dgm:t>
    </dgm:pt>
    <dgm:pt modelId="{27236330-B584-4A1C-A3FF-984599166E05}" type="parTrans" cxnId="{8EB282C4-4075-4FB4-BAD9-0388E7CEC161}">
      <dgm:prSet/>
      <dgm:spPr/>
      <dgm:t>
        <a:bodyPr/>
        <a:lstStyle/>
        <a:p>
          <a:endParaRPr lang="en-US"/>
        </a:p>
      </dgm:t>
    </dgm:pt>
    <dgm:pt modelId="{7BC4BADC-054C-4C52-A3A4-2BB99B2E36B6}" type="sibTrans" cxnId="{8EB282C4-4075-4FB4-BAD9-0388E7CEC161}">
      <dgm:prSet/>
      <dgm:spPr/>
      <dgm:t>
        <a:bodyPr/>
        <a:lstStyle/>
        <a:p>
          <a:endParaRPr lang="en-US"/>
        </a:p>
      </dgm:t>
    </dgm:pt>
    <dgm:pt modelId="{72CC6C31-5DF5-4F35-9D87-E7BC29198826}">
      <dgm:prSet/>
      <dgm:spPr/>
      <dgm:t>
        <a:bodyPr/>
        <a:lstStyle/>
        <a:p>
          <a:r>
            <a:rPr lang="en-IN" b="1" dirty="0"/>
            <a:t>Babies with mother who has COVID 19 </a:t>
          </a:r>
          <a:r>
            <a:rPr lang="en-IN" b="1" dirty="0">
              <a:highlight>
                <a:srgbClr val="FF0000"/>
              </a:highlight>
            </a:rPr>
            <a:t>can breast feed and give kangaroo mother care t</a:t>
          </a:r>
          <a:r>
            <a:rPr lang="en-IN" b="1" dirty="0"/>
            <a:t>o their babies using triple layer masks</a:t>
          </a:r>
          <a:endParaRPr lang="en-US" b="1" dirty="0"/>
        </a:p>
      </dgm:t>
    </dgm:pt>
    <dgm:pt modelId="{A9DF1024-3C55-4DC5-8745-5693E07DDF18}" type="parTrans" cxnId="{AB3FA80E-DE89-418D-A11E-F8ABD76B597F}">
      <dgm:prSet/>
      <dgm:spPr/>
      <dgm:t>
        <a:bodyPr/>
        <a:lstStyle/>
        <a:p>
          <a:endParaRPr lang="en-US"/>
        </a:p>
      </dgm:t>
    </dgm:pt>
    <dgm:pt modelId="{D9B27858-AD8A-45DC-BAB5-85CAE9E8AD90}" type="sibTrans" cxnId="{AB3FA80E-DE89-418D-A11E-F8ABD76B597F}">
      <dgm:prSet/>
      <dgm:spPr/>
      <dgm:t>
        <a:bodyPr/>
        <a:lstStyle/>
        <a:p>
          <a:endParaRPr lang="en-US"/>
        </a:p>
      </dgm:t>
    </dgm:pt>
    <dgm:pt modelId="{4A3BC7A7-0E7B-483A-A15F-DAFCBA20C75A}">
      <dgm:prSet/>
      <dgm:spPr/>
      <dgm:t>
        <a:bodyPr/>
        <a:lstStyle/>
        <a:p>
          <a:r>
            <a:rPr lang="en-IN" b="1" dirty="0"/>
            <a:t>ASHA and MPW can </a:t>
          </a:r>
          <a:r>
            <a:rPr lang="en-IN" b="1" dirty="0">
              <a:highlight>
                <a:srgbClr val="008080"/>
              </a:highlight>
            </a:rPr>
            <a:t>identify Danger Signs </a:t>
          </a:r>
          <a:r>
            <a:rPr lang="en-IN" b="1" dirty="0"/>
            <a:t>in babies and inform the CHO for further teleconsultation  and referrals</a:t>
          </a:r>
          <a:endParaRPr lang="en-US" b="1" dirty="0"/>
        </a:p>
      </dgm:t>
    </dgm:pt>
    <dgm:pt modelId="{A5727313-CA41-4EA7-8772-07D6D372CB20}" type="parTrans" cxnId="{56EB2BAA-A3BD-43A4-9FCF-280895873CD3}">
      <dgm:prSet/>
      <dgm:spPr/>
      <dgm:t>
        <a:bodyPr/>
        <a:lstStyle/>
        <a:p>
          <a:endParaRPr lang="en-US"/>
        </a:p>
      </dgm:t>
    </dgm:pt>
    <dgm:pt modelId="{C751ADB5-68E2-40D6-8278-DA453A7762A0}" type="sibTrans" cxnId="{56EB2BAA-A3BD-43A4-9FCF-280895873CD3}">
      <dgm:prSet/>
      <dgm:spPr/>
      <dgm:t>
        <a:bodyPr/>
        <a:lstStyle/>
        <a:p>
          <a:endParaRPr lang="en-US"/>
        </a:p>
      </dgm:t>
    </dgm:pt>
    <dgm:pt modelId="{A405A8F4-8820-43C1-8A59-29DC12A3403E}">
      <dgm:prSet/>
      <dgm:spPr/>
      <dgm:t>
        <a:bodyPr/>
        <a:lstStyle/>
        <a:p>
          <a:r>
            <a:rPr lang="en-IN" b="1" dirty="0"/>
            <a:t>Most babies who contract COVID-19 are </a:t>
          </a:r>
          <a:r>
            <a:rPr lang="en-IN" b="1" dirty="0">
              <a:highlight>
                <a:srgbClr val="000000"/>
              </a:highlight>
            </a:rPr>
            <a:t>asymptomatic</a:t>
          </a:r>
          <a:r>
            <a:rPr lang="en-IN" b="1" dirty="0"/>
            <a:t>, or can be managed at home. Some may need brief hospitalisation. Very few develop MIS-C and need specialised care</a:t>
          </a:r>
          <a:endParaRPr lang="en-US" b="1" dirty="0"/>
        </a:p>
      </dgm:t>
    </dgm:pt>
    <dgm:pt modelId="{52AB7404-F5E0-4665-B1C2-FD8287DC3D2F}" type="parTrans" cxnId="{7C8721D6-CF63-4AD7-B7E0-9DFA53F52B72}">
      <dgm:prSet/>
      <dgm:spPr/>
      <dgm:t>
        <a:bodyPr/>
        <a:lstStyle/>
        <a:p>
          <a:endParaRPr lang="en-US"/>
        </a:p>
      </dgm:t>
    </dgm:pt>
    <dgm:pt modelId="{CCCB5CEE-4C00-44F6-9EFB-56AAEE48F1A8}" type="sibTrans" cxnId="{7C8721D6-CF63-4AD7-B7E0-9DFA53F52B72}">
      <dgm:prSet/>
      <dgm:spPr/>
      <dgm:t>
        <a:bodyPr/>
        <a:lstStyle/>
        <a:p>
          <a:endParaRPr lang="en-US"/>
        </a:p>
      </dgm:t>
    </dgm:pt>
    <dgm:pt modelId="{D30AF535-65EF-4C53-BB0F-A941E5731528}">
      <dgm:prSet/>
      <dgm:spPr/>
      <dgm:t>
        <a:bodyPr/>
        <a:lstStyle/>
        <a:p>
          <a:r>
            <a:rPr lang="en-US" b="1" dirty="0">
              <a:highlight>
                <a:srgbClr val="000080"/>
              </a:highlight>
            </a:rPr>
            <a:t>TEST, TRACK, TREAT and Vaccinate adults </a:t>
          </a:r>
          <a:r>
            <a:rPr lang="en-US" b="1" dirty="0"/>
            <a:t>are strategies that need to continue to protect children</a:t>
          </a:r>
          <a:endParaRPr lang="en-US" dirty="0"/>
        </a:p>
      </dgm:t>
    </dgm:pt>
    <dgm:pt modelId="{CFFBE3DE-72A7-4715-90F5-A9AF792547BE}" type="parTrans" cxnId="{68CB9BEB-AC3A-4656-AC27-26D210DB8F41}">
      <dgm:prSet/>
      <dgm:spPr/>
      <dgm:t>
        <a:bodyPr/>
        <a:lstStyle/>
        <a:p>
          <a:endParaRPr lang="en-US"/>
        </a:p>
      </dgm:t>
    </dgm:pt>
    <dgm:pt modelId="{C9346D40-F9BA-42BE-A518-A726477D8310}" type="sibTrans" cxnId="{68CB9BEB-AC3A-4656-AC27-26D210DB8F41}">
      <dgm:prSet/>
      <dgm:spPr/>
      <dgm:t>
        <a:bodyPr/>
        <a:lstStyle/>
        <a:p>
          <a:endParaRPr lang="en-US"/>
        </a:p>
      </dgm:t>
    </dgm:pt>
    <dgm:pt modelId="{9B975931-FA05-4A51-9BBA-5AC73280C497}" type="pres">
      <dgm:prSet presAssocID="{BAB5855E-26E2-4932-AF00-597F4488D25F}" presName="linear" presStyleCnt="0">
        <dgm:presLayoutVars>
          <dgm:animLvl val="lvl"/>
          <dgm:resizeHandles val="exact"/>
        </dgm:presLayoutVars>
      </dgm:prSet>
      <dgm:spPr/>
      <dgm:t>
        <a:bodyPr/>
        <a:lstStyle/>
        <a:p>
          <a:endParaRPr lang="en-US"/>
        </a:p>
      </dgm:t>
    </dgm:pt>
    <dgm:pt modelId="{3440A3F4-52C0-4EFF-8DD9-248AC213B1DF}" type="pres">
      <dgm:prSet presAssocID="{C08A7B4C-08ED-4A5E-A8BE-96A6E06714E2}" presName="parentText" presStyleLbl="node1" presStyleIdx="0" presStyleCnt="5">
        <dgm:presLayoutVars>
          <dgm:chMax val="0"/>
          <dgm:bulletEnabled val="1"/>
        </dgm:presLayoutVars>
      </dgm:prSet>
      <dgm:spPr/>
      <dgm:t>
        <a:bodyPr/>
        <a:lstStyle/>
        <a:p>
          <a:endParaRPr lang="en-US"/>
        </a:p>
      </dgm:t>
    </dgm:pt>
    <dgm:pt modelId="{03ECCCC4-FB79-4773-9DBE-E2BD421EBD5F}" type="pres">
      <dgm:prSet presAssocID="{7BC4BADC-054C-4C52-A3A4-2BB99B2E36B6}" presName="spacer" presStyleCnt="0"/>
      <dgm:spPr/>
    </dgm:pt>
    <dgm:pt modelId="{E84D8A1D-08B4-4B73-842F-74394243716A}" type="pres">
      <dgm:prSet presAssocID="{72CC6C31-5DF5-4F35-9D87-E7BC29198826}" presName="parentText" presStyleLbl="node1" presStyleIdx="1" presStyleCnt="5">
        <dgm:presLayoutVars>
          <dgm:chMax val="0"/>
          <dgm:bulletEnabled val="1"/>
        </dgm:presLayoutVars>
      </dgm:prSet>
      <dgm:spPr/>
      <dgm:t>
        <a:bodyPr/>
        <a:lstStyle/>
        <a:p>
          <a:endParaRPr lang="en-US"/>
        </a:p>
      </dgm:t>
    </dgm:pt>
    <dgm:pt modelId="{2EB960DA-C7CB-4667-A7C9-8FE16122E57F}" type="pres">
      <dgm:prSet presAssocID="{D9B27858-AD8A-45DC-BAB5-85CAE9E8AD90}" presName="spacer" presStyleCnt="0"/>
      <dgm:spPr/>
    </dgm:pt>
    <dgm:pt modelId="{B5735524-13F4-415E-8BE9-C0F8CC90EF57}" type="pres">
      <dgm:prSet presAssocID="{4A3BC7A7-0E7B-483A-A15F-DAFCBA20C75A}" presName="parentText" presStyleLbl="node1" presStyleIdx="2" presStyleCnt="5">
        <dgm:presLayoutVars>
          <dgm:chMax val="0"/>
          <dgm:bulletEnabled val="1"/>
        </dgm:presLayoutVars>
      </dgm:prSet>
      <dgm:spPr/>
      <dgm:t>
        <a:bodyPr/>
        <a:lstStyle/>
        <a:p>
          <a:endParaRPr lang="en-US"/>
        </a:p>
      </dgm:t>
    </dgm:pt>
    <dgm:pt modelId="{7DA48979-22AB-40C1-AA4E-0F48A7A14147}" type="pres">
      <dgm:prSet presAssocID="{C751ADB5-68E2-40D6-8278-DA453A7762A0}" presName="spacer" presStyleCnt="0"/>
      <dgm:spPr/>
    </dgm:pt>
    <dgm:pt modelId="{854B963F-6D74-4328-8E84-EE303FB0AC1D}" type="pres">
      <dgm:prSet presAssocID="{A405A8F4-8820-43C1-8A59-29DC12A3403E}" presName="parentText" presStyleLbl="node1" presStyleIdx="3" presStyleCnt="5">
        <dgm:presLayoutVars>
          <dgm:chMax val="0"/>
          <dgm:bulletEnabled val="1"/>
        </dgm:presLayoutVars>
      </dgm:prSet>
      <dgm:spPr/>
      <dgm:t>
        <a:bodyPr/>
        <a:lstStyle/>
        <a:p>
          <a:endParaRPr lang="en-US"/>
        </a:p>
      </dgm:t>
    </dgm:pt>
    <dgm:pt modelId="{4BB682DC-9F8E-428F-8EE5-F43017900F64}" type="pres">
      <dgm:prSet presAssocID="{CCCB5CEE-4C00-44F6-9EFB-56AAEE48F1A8}" presName="spacer" presStyleCnt="0"/>
      <dgm:spPr/>
    </dgm:pt>
    <dgm:pt modelId="{AFC35ABD-AE0F-4EDF-A297-889ABDC646BB}" type="pres">
      <dgm:prSet presAssocID="{D30AF535-65EF-4C53-BB0F-A941E5731528}" presName="parentText" presStyleLbl="node1" presStyleIdx="4" presStyleCnt="5">
        <dgm:presLayoutVars>
          <dgm:chMax val="0"/>
          <dgm:bulletEnabled val="1"/>
        </dgm:presLayoutVars>
      </dgm:prSet>
      <dgm:spPr/>
      <dgm:t>
        <a:bodyPr/>
        <a:lstStyle/>
        <a:p>
          <a:endParaRPr lang="en-US"/>
        </a:p>
      </dgm:t>
    </dgm:pt>
  </dgm:ptLst>
  <dgm:cxnLst>
    <dgm:cxn modelId="{FD9511D7-EF3F-443A-BCFB-0D4A8B1BE48A}" type="presOf" srcId="{4A3BC7A7-0E7B-483A-A15F-DAFCBA20C75A}" destId="{B5735524-13F4-415E-8BE9-C0F8CC90EF57}" srcOrd="0" destOrd="0" presId="urn:microsoft.com/office/officeart/2005/8/layout/vList2"/>
    <dgm:cxn modelId="{D0174A82-B2E3-4271-9BAB-8907F10B6E42}" type="presOf" srcId="{C08A7B4C-08ED-4A5E-A8BE-96A6E06714E2}" destId="{3440A3F4-52C0-4EFF-8DD9-248AC213B1DF}" srcOrd="0" destOrd="0" presId="urn:microsoft.com/office/officeart/2005/8/layout/vList2"/>
    <dgm:cxn modelId="{5125C627-8556-45F9-9850-FEE2ECF8E75E}" type="presOf" srcId="{A405A8F4-8820-43C1-8A59-29DC12A3403E}" destId="{854B963F-6D74-4328-8E84-EE303FB0AC1D}" srcOrd="0" destOrd="0" presId="urn:microsoft.com/office/officeart/2005/8/layout/vList2"/>
    <dgm:cxn modelId="{C66F2F2C-7672-41D0-B7F4-FE53B3440CA9}" type="presOf" srcId="{BAB5855E-26E2-4932-AF00-597F4488D25F}" destId="{9B975931-FA05-4A51-9BBA-5AC73280C497}" srcOrd="0" destOrd="0" presId="urn:microsoft.com/office/officeart/2005/8/layout/vList2"/>
    <dgm:cxn modelId="{FB2B16B2-0166-4B33-898B-62223326C866}" type="presOf" srcId="{D30AF535-65EF-4C53-BB0F-A941E5731528}" destId="{AFC35ABD-AE0F-4EDF-A297-889ABDC646BB}" srcOrd="0" destOrd="0" presId="urn:microsoft.com/office/officeart/2005/8/layout/vList2"/>
    <dgm:cxn modelId="{09510E36-70B8-442E-9402-644E13138744}" type="presOf" srcId="{72CC6C31-5DF5-4F35-9D87-E7BC29198826}" destId="{E84D8A1D-08B4-4B73-842F-74394243716A}" srcOrd="0" destOrd="0" presId="urn:microsoft.com/office/officeart/2005/8/layout/vList2"/>
    <dgm:cxn modelId="{AB3FA80E-DE89-418D-A11E-F8ABD76B597F}" srcId="{BAB5855E-26E2-4932-AF00-597F4488D25F}" destId="{72CC6C31-5DF5-4F35-9D87-E7BC29198826}" srcOrd="1" destOrd="0" parTransId="{A9DF1024-3C55-4DC5-8745-5693E07DDF18}" sibTransId="{D9B27858-AD8A-45DC-BAB5-85CAE9E8AD90}"/>
    <dgm:cxn modelId="{8EB282C4-4075-4FB4-BAD9-0388E7CEC161}" srcId="{BAB5855E-26E2-4932-AF00-597F4488D25F}" destId="{C08A7B4C-08ED-4A5E-A8BE-96A6E06714E2}" srcOrd="0" destOrd="0" parTransId="{27236330-B584-4A1C-A3FF-984599166E05}" sibTransId="{7BC4BADC-054C-4C52-A3A4-2BB99B2E36B6}"/>
    <dgm:cxn modelId="{68CB9BEB-AC3A-4656-AC27-26D210DB8F41}" srcId="{BAB5855E-26E2-4932-AF00-597F4488D25F}" destId="{D30AF535-65EF-4C53-BB0F-A941E5731528}" srcOrd="4" destOrd="0" parTransId="{CFFBE3DE-72A7-4715-90F5-A9AF792547BE}" sibTransId="{C9346D40-F9BA-42BE-A518-A726477D8310}"/>
    <dgm:cxn modelId="{56EB2BAA-A3BD-43A4-9FCF-280895873CD3}" srcId="{BAB5855E-26E2-4932-AF00-597F4488D25F}" destId="{4A3BC7A7-0E7B-483A-A15F-DAFCBA20C75A}" srcOrd="2" destOrd="0" parTransId="{A5727313-CA41-4EA7-8772-07D6D372CB20}" sibTransId="{C751ADB5-68E2-40D6-8278-DA453A7762A0}"/>
    <dgm:cxn modelId="{7C8721D6-CF63-4AD7-B7E0-9DFA53F52B72}" srcId="{BAB5855E-26E2-4932-AF00-597F4488D25F}" destId="{A405A8F4-8820-43C1-8A59-29DC12A3403E}" srcOrd="3" destOrd="0" parTransId="{52AB7404-F5E0-4665-B1C2-FD8287DC3D2F}" sibTransId="{CCCB5CEE-4C00-44F6-9EFB-56AAEE48F1A8}"/>
    <dgm:cxn modelId="{650ACB5E-D4FC-4FCC-95EA-2C1CF5DBA92C}" type="presParOf" srcId="{9B975931-FA05-4A51-9BBA-5AC73280C497}" destId="{3440A3F4-52C0-4EFF-8DD9-248AC213B1DF}" srcOrd="0" destOrd="0" presId="urn:microsoft.com/office/officeart/2005/8/layout/vList2"/>
    <dgm:cxn modelId="{B8EF693D-25D6-4F75-AFD3-818078C332BA}" type="presParOf" srcId="{9B975931-FA05-4A51-9BBA-5AC73280C497}" destId="{03ECCCC4-FB79-4773-9DBE-E2BD421EBD5F}" srcOrd="1" destOrd="0" presId="urn:microsoft.com/office/officeart/2005/8/layout/vList2"/>
    <dgm:cxn modelId="{95FD4ECA-D4A8-42C1-B419-FE6EC2F7DF50}" type="presParOf" srcId="{9B975931-FA05-4A51-9BBA-5AC73280C497}" destId="{E84D8A1D-08B4-4B73-842F-74394243716A}" srcOrd="2" destOrd="0" presId="urn:microsoft.com/office/officeart/2005/8/layout/vList2"/>
    <dgm:cxn modelId="{5EE1959D-020D-4367-A5FA-C269C87823F6}" type="presParOf" srcId="{9B975931-FA05-4A51-9BBA-5AC73280C497}" destId="{2EB960DA-C7CB-4667-A7C9-8FE16122E57F}" srcOrd="3" destOrd="0" presId="urn:microsoft.com/office/officeart/2005/8/layout/vList2"/>
    <dgm:cxn modelId="{5C9572D4-B692-4EF5-97FC-AF7FFB1C595A}" type="presParOf" srcId="{9B975931-FA05-4A51-9BBA-5AC73280C497}" destId="{B5735524-13F4-415E-8BE9-C0F8CC90EF57}" srcOrd="4" destOrd="0" presId="urn:microsoft.com/office/officeart/2005/8/layout/vList2"/>
    <dgm:cxn modelId="{1D52FEF3-8AEC-4B39-998E-882B99FAA9CF}" type="presParOf" srcId="{9B975931-FA05-4A51-9BBA-5AC73280C497}" destId="{7DA48979-22AB-40C1-AA4E-0F48A7A14147}" srcOrd="5" destOrd="0" presId="urn:microsoft.com/office/officeart/2005/8/layout/vList2"/>
    <dgm:cxn modelId="{59C8D8B3-2B15-4947-A3A7-9A14D21E75AC}" type="presParOf" srcId="{9B975931-FA05-4A51-9BBA-5AC73280C497}" destId="{854B963F-6D74-4328-8E84-EE303FB0AC1D}" srcOrd="6" destOrd="0" presId="urn:microsoft.com/office/officeart/2005/8/layout/vList2"/>
    <dgm:cxn modelId="{706A4C75-9D93-46C5-9E92-75CE6BB5EB8E}" type="presParOf" srcId="{9B975931-FA05-4A51-9BBA-5AC73280C497}" destId="{4BB682DC-9F8E-428F-8EE5-F43017900F64}" srcOrd="7" destOrd="0" presId="urn:microsoft.com/office/officeart/2005/8/layout/vList2"/>
    <dgm:cxn modelId="{D4469BCC-FCE6-4770-B8A1-6B4E42472A20}" type="presParOf" srcId="{9B975931-FA05-4A51-9BBA-5AC73280C497}" destId="{AFC35ABD-AE0F-4EDF-A297-889ABDC646B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7D9C5-7E0E-4C66-A122-B2B03F0E0A4C}">
      <dsp:nvSpPr>
        <dsp:cNvPr id="0" name=""/>
        <dsp:cNvSpPr/>
      </dsp:nvSpPr>
      <dsp:spPr>
        <a:xfrm>
          <a:off x="3639841" y="1711019"/>
          <a:ext cx="4626436" cy="1741055"/>
        </a:xfrm>
        <a:prstGeom prst="roundRect">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en-US" sz="2900" kern="1200" dirty="0"/>
            <a:t>ROLE OF ASHA in follow up of COVID positive pregnant women </a:t>
          </a:r>
        </a:p>
      </dsp:txBody>
      <dsp:txXfrm>
        <a:off x="3724832" y="1796010"/>
        <a:ext cx="4456454" cy="1571073"/>
      </dsp:txXfrm>
    </dsp:sp>
    <dsp:sp modelId="{E13A2119-3725-4943-AE73-BBE6FC2206CF}">
      <dsp:nvSpPr>
        <dsp:cNvPr id="0" name=""/>
        <dsp:cNvSpPr/>
      </dsp:nvSpPr>
      <dsp:spPr>
        <a:xfrm rot="16210074">
          <a:off x="5764915" y="1519764"/>
          <a:ext cx="382511" cy="0"/>
        </a:xfrm>
        <a:custGeom>
          <a:avLst/>
          <a:gdLst/>
          <a:ahLst/>
          <a:cxnLst/>
          <a:rect l="0" t="0" r="0" b="0"/>
          <a:pathLst>
            <a:path>
              <a:moveTo>
                <a:pt x="0" y="0"/>
              </a:moveTo>
              <a:lnTo>
                <a:pt x="382511"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59046-5F5B-4A47-881F-EAE5D3B3F753}">
      <dsp:nvSpPr>
        <dsp:cNvPr id="0" name=""/>
        <dsp:cNvSpPr/>
      </dsp:nvSpPr>
      <dsp:spPr>
        <a:xfrm>
          <a:off x="2572407" y="476"/>
          <a:ext cx="6772540" cy="1328033"/>
        </a:xfrm>
        <a:prstGeom prst="roundRect">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b="1" kern="1200" dirty="0">
              <a:solidFill>
                <a:srgbClr val="FFFF00"/>
              </a:solidFill>
            </a:rPr>
            <a:t>SERVICE PROVIDER</a:t>
          </a:r>
        </a:p>
        <a:p>
          <a:pPr lvl="0" algn="ctr" defTabSz="1111250">
            <a:lnSpc>
              <a:spcPct val="90000"/>
            </a:lnSpc>
            <a:spcBef>
              <a:spcPct val="0"/>
            </a:spcBef>
            <a:spcAft>
              <a:spcPct val="35000"/>
            </a:spcAft>
          </a:pPr>
          <a:r>
            <a:rPr lang="en-US" sz="2000" kern="1200" dirty="0"/>
            <a:t>ANC, follow up Home visits, HBNC, HBYC, health education and teleconsultation </a:t>
          </a:r>
        </a:p>
      </dsp:txBody>
      <dsp:txXfrm>
        <a:off x="2637236" y="65305"/>
        <a:ext cx="6642882" cy="1198375"/>
      </dsp:txXfrm>
    </dsp:sp>
    <dsp:sp modelId="{16B9EB1D-4DC3-4D43-9D8B-8A2CF0FDF2A3}">
      <dsp:nvSpPr>
        <dsp:cNvPr id="0" name=""/>
        <dsp:cNvSpPr/>
      </dsp:nvSpPr>
      <dsp:spPr>
        <a:xfrm rot="2129237">
          <a:off x="7100647" y="3681525"/>
          <a:ext cx="790497" cy="0"/>
        </a:xfrm>
        <a:custGeom>
          <a:avLst/>
          <a:gdLst/>
          <a:ahLst/>
          <a:cxnLst/>
          <a:rect l="0" t="0" r="0" b="0"/>
          <a:pathLst>
            <a:path>
              <a:moveTo>
                <a:pt x="0" y="0"/>
              </a:moveTo>
              <a:lnTo>
                <a:pt x="790497"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F1578-E353-47C5-BA9B-92A0067EE53F}">
      <dsp:nvSpPr>
        <dsp:cNvPr id="0" name=""/>
        <dsp:cNvSpPr/>
      </dsp:nvSpPr>
      <dsp:spPr>
        <a:xfrm>
          <a:off x="6615575" y="3910976"/>
          <a:ext cx="5058790" cy="1892540"/>
        </a:xfrm>
        <a:prstGeom prst="roundRect">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1" kern="1200" dirty="0">
              <a:solidFill>
                <a:srgbClr val="FFFF00"/>
              </a:solidFill>
            </a:rPr>
            <a:t>FACILITATOR</a:t>
          </a:r>
        </a:p>
        <a:p>
          <a:pPr lvl="0" algn="ctr" defTabSz="844550">
            <a:lnSpc>
              <a:spcPct val="90000"/>
            </a:lnSpc>
            <a:spcBef>
              <a:spcPct val="0"/>
            </a:spcBef>
            <a:spcAft>
              <a:spcPct val="35000"/>
            </a:spcAft>
          </a:pPr>
          <a:r>
            <a:rPr lang="en-US" sz="2000" kern="1200" dirty="0"/>
            <a:t>Support for testing and counselling</a:t>
          </a:r>
        </a:p>
        <a:p>
          <a:pPr lvl="0" algn="ctr" defTabSz="844550">
            <a:lnSpc>
              <a:spcPct val="90000"/>
            </a:lnSpc>
            <a:spcBef>
              <a:spcPct val="0"/>
            </a:spcBef>
            <a:spcAft>
              <a:spcPct val="35000"/>
            </a:spcAft>
          </a:pPr>
          <a:r>
            <a:rPr lang="en-US" sz="2000" kern="1200" dirty="0"/>
            <a:t>Arrangements for institutional delivery</a:t>
          </a:r>
        </a:p>
        <a:p>
          <a:pPr lvl="0" algn="ctr" defTabSz="844550">
            <a:lnSpc>
              <a:spcPct val="90000"/>
            </a:lnSpc>
            <a:spcBef>
              <a:spcPct val="0"/>
            </a:spcBef>
            <a:spcAft>
              <a:spcPct val="35000"/>
            </a:spcAft>
          </a:pPr>
          <a:r>
            <a:rPr lang="en-US" sz="2000" kern="1200" dirty="0"/>
            <a:t>Keeping ambulance service ready</a:t>
          </a:r>
        </a:p>
      </dsp:txBody>
      <dsp:txXfrm>
        <a:off x="6707961" y="4003362"/>
        <a:ext cx="4874018" cy="1707768"/>
      </dsp:txXfrm>
    </dsp:sp>
    <dsp:sp modelId="{3DCE0098-5D3A-48C6-AAD6-995C67ABE7FF}">
      <dsp:nvSpPr>
        <dsp:cNvPr id="0" name=""/>
        <dsp:cNvSpPr/>
      </dsp:nvSpPr>
      <dsp:spPr>
        <a:xfrm rot="8796948">
          <a:off x="4466094" y="3501836"/>
          <a:ext cx="180870" cy="0"/>
        </a:xfrm>
        <a:custGeom>
          <a:avLst/>
          <a:gdLst/>
          <a:ahLst/>
          <a:cxnLst/>
          <a:rect l="0" t="0" r="0" b="0"/>
          <a:pathLst>
            <a:path>
              <a:moveTo>
                <a:pt x="0" y="0"/>
              </a:moveTo>
              <a:lnTo>
                <a:pt x="180870" y="0"/>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49499-72C0-4E89-8FFB-03EF360F74FA}">
      <dsp:nvSpPr>
        <dsp:cNvPr id="0" name=""/>
        <dsp:cNvSpPr/>
      </dsp:nvSpPr>
      <dsp:spPr>
        <a:xfrm>
          <a:off x="0" y="3551598"/>
          <a:ext cx="5544768" cy="2251918"/>
        </a:xfrm>
        <a:prstGeom prst="roundRect">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endParaRPr lang="en-US" sz="1600" b="1" kern="1200" dirty="0">
            <a:solidFill>
              <a:srgbClr val="FFFF00"/>
            </a:solidFill>
          </a:endParaRPr>
        </a:p>
        <a:p>
          <a:pPr lvl="0" algn="ctr" defTabSz="711200">
            <a:lnSpc>
              <a:spcPct val="90000"/>
            </a:lnSpc>
            <a:spcBef>
              <a:spcPct val="0"/>
            </a:spcBef>
            <a:spcAft>
              <a:spcPct val="35000"/>
            </a:spcAft>
          </a:pPr>
          <a:r>
            <a:rPr lang="en-US" sz="1600" b="1" kern="1200" dirty="0">
              <a:solidFill>
                <a:srgbClr val="FFFF00"/>
              </a:solidFill>
            </a:rPr>
            <a:t>HEALTH PROMOTER </a:t>
          </a:r>
        </a:p>
        <a:p>
          <a:pPr lvl="0" algn="ctr" defTabSz="711200">
            <a:lnSpc>
              <a:spcPct val="90000"/>
            </a:lnSpc>
            <a:spcBef>
              <a:spcPct val="0"/>
            </a:spcBef>
            <a:spcAft>
              <a:spcPct val="35000"/>
            </a:spcAft>
          </a:pPr>
          <a:r>
            <a:rPr lang="en-US" sz="2000" kern="1200" dirty="0"/>
            <a:t>Health promotion </a:t>
          </a:r>
        </a:p>
        <a:p>
          <a:pPr lvl="0" algn="ctr" defTabSz="711200">
            <a:lnSpc>
              <a:spcPct val="90000"/>
            </a:lnSpc>
            <a:spcBef>
              <a:spcPct val="0"/>
            </a:spcBef>
            <a:spcAft>
              <a:spcPct val="35000"/>
            </a:spcAft>
          </a:pPr>
          <a:r>
            <a:rPr lang="en-US" sz="2000" kern="1200" dirty="0"/>
            <a:t> Role model, </a:t>
          </a:r>
        </a:p>
        <a:p>
          <a:pPr lvl="0" algn="ctr" defTabSz="711200">
            <a:lnSpc>
              <a:spcPct val="90000"/>
            </a:lnSpc>
            <a:spcBef>
              <a:spcPct val="0"/>
            </a:spcBef>
            <a:spcAft>
              <a:spcPct val="35000"/>
            </a:spcAft>
          </a:pPr>
          <a:r>
            <a:rPr lang="en-US" sz="2000" kern="1200" dirty="0"/>
            <a:t>Vaccination </a:t>
          </a:r>
          <a:r>
            <a:rPr lang="en-US" sz="2000" kern="1200" dirty="0" smtClean="0"/>
            <a:t>drives</a:t>
          </a:r>
          <a:endParaRPr lang="en-US" sz="2000" kern="1200" dirty="0"/>
        </a:p>
        <a:p>
          <a:pPr lvl="0" algn="ctr" defTabSz="711200">
            <a:lnSpc>
              <a:spcPct val="90000"/>
            </a:lnSpc>
            <a:spcBef>
              <a:spcPct val="0"/>
            </a:spcBef>
            <a:spcAft>
              <a:spcPct val="35000"/>
            </a:spcAft>
          </a:pPr>
          <a:r>
            <a:rPr lang="en-US" sz="1600" kern="1200" dirty="0"/>
            <a:t> </a:t>
          </a:r>
        </a:p>
      </dsp:txBody>
      <dsp:txXfrm>
        <a:off x="109930" y="3661528"/>
        <a:ext cx="5324908" cy="2032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0A3F4-52C0-4EFF-8DD9-248AC213B1DF}">
      <dsp:nvSpPr>
        <dsp:cNvPr id="0" name=""/>
        <dsp:cNvSpPr/>
      </dsp:nvSpPr>
      <dsp:spPr>
        <a:xfrm>
          <a:off x="0" y="66437"/>
          <a:ext cx="8080529" cy="10670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a:t>Pregnant women have a </a:t>
          </a:r>
          <a:r>
            <a:rPr lang="en-IN" sz="1900" b="1" kern="1200" dirty="0">
              <a:highlight>
                <a:srgbClr val="000080"/>
              </a:highlight>
            </a:rPr>
            <a:t>higher risk of eclampsia, clots, and diabetes i</a:t>
          </a:r>
          <a:r>
            <a:rPr lang="en-IN" sz="1900" b="1" kern="1200" dirty="0"/>
            <a:t>f they get COVID -19. There is a higher risk of them delivering </a:t>
          </a:r>
          <a:r>
            <a:rPr lang="en-IN" sz="1900" b="1" kern="1200" dirty="0">
              <a:highlight>
                <a:srgbClr val="000080"/>
              </a:highlight>
            </a:rPr>
            <a:t>prematurely</a:t>
          </a:r>
          <a:r>
            <a:rPr lang="en-IN" sz="1900" kern="1200" dirty="0"/>
            <a:t>.</a:t>
          </a:r>
          <a:endParaRPr lang="en-US" sz="1900" kern="1200" dirty="0"/>
        </a:p>
      </dsp:txBody>
      <dsp:txXfrm>
        <a:off x="52089" y="118526"/>
        <a:ext cx="7976351" cy="962862"/>
      </dsp:txXfrm>
    </dsp:sp>
    <dsp:sp modelId="{E84D8A1D-08B4-4B73-842F-74394243716A}">
      <dsp:nvSpPr>
        <dsp:cNvPr id="0" name=""/>
        <dsp:cNvSpPr/>
      </dsp:nvSpPr>
      <dsp:spPr>
        <a:xfrm>
          <a:off x="0" y="1188197"/>
          <a:ext cx="8080529" cy="106704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a:t>Babies with mother who has COVID 19 </a:t>
          </a:r>
          <a:r>
            <a:rPr lang="en-IN" sz="1900" b="1" kern="1200" dirty="0">
              <a:highlight>
                <a:srgbClr val="FF0000"/>
              </a:highlight>
            </a:rPr>
            <a:t>can breast feed and give kangaroo mother care t</a:t>
          </a:r>
          <a:r>
            <a:rPr lang="en-IN" sz="1900" b="1" kern="1200" dirty="0"/>
            <a:t>o their babies using triple layer masks</a:t>
          </a:r>
          <a:endParaRPr lang="en-US" sz="1900" b="1" kern="1200" dirty="0"/>
        </a:p>
      </dsp:txBody>
      <dsp:txXfrm>
        <a:off x="52089" y="1240286"/>
        <a:ext cx="7976351" cy="962862"/>
      </dsp:txXfrm>
    </dsp:sp>
    <dsp:sp modelId="{B5735524-13F4-415E-8BE9-C0F8CC90EF57}">
      <dsp:nvSpPr>
        <dsp:cNvPr id="0" name=""/>
        <dsp:cNvSpPr/>
      </dsp:nvSpPr>
      <dsp:spPr>
        <a:xfrm>
          <a:off x="0" y="2309957"/>
          <a:ext cx="8080529" cy="106704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a:t>ASHA and MPW can </a:t>
          </a:r>
          <a:r>
            <a:rPr lang="en-IN" sz="1900" b="1" kern="1200" dirty="0">
              <a:highlight>
                <a:srgbClr val="008080"/>
              </a:highlight>
            </a:rPr>
            <a:t>identify Danger Signs </a:t>
          </a:r>
          <a:r>
            <a:rPr lang="en-IN" sz="1900" b="1" kern="1200" dirty="0"/>
            <a:t>in babies and inform the CHO for further teleconsultation  and referrals</a:t>
          </a:r>
          <a:endParaRPr lang="en-US" sz="1900" b="1" kern="1200" dirty="0"/>
        </a:p>
      </dsp:txBody>
      <dsp:txXfrm>
        <a:off x="52089" y="2362046"/>
        <a:ext cx="7976351" cy="962862"/>
      </dsp:txXfrm>
    </dsp:sp>
    <dsp:sp modelId="{854B963F-6D74-4328-8E84-EE303FB0AC1D}">
      <dsp:nvSpPr>
        <dsp:cNvPr id="0" name=""/>
        <dsp:cNvSpPr/>
      </dsp:nvSpPr>
      <dsp:spPr>
        <a:xfrm>
          <a:off x="0" y="3431717"/>
          <a:ext cx="8080529" cy="10670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a:t>Most babies who contract COVID-19 are </a:t>
          </a:r>
          <a:r>
            <a:rPr lang="en-IN" sz="1900" b="1" kern="1200" dirty="0">
              <a:highlight>
                <a:srgbClr val="000000"/>
              </a:highlight>
            </a:rPr>
            <a:t>asymptomatic</a:t>
          </a:r>
          <a:r>
            <a:rPr lang="en-IN" sz="1900" b="1" kern="1200" dirty="0"/>
            <a:t>, or can be managed at home. Some may need brief hospitalisation. Very few develop MIS-C and need specialised care</a:t>
          </a:r>
          <a:endParaRPr lang="en-US" sz="1900" b="1" kern="1200" dirty="0"/>
        </a:p>
      </dsp:txBody>
      <dsp:txXfrm>
        <a:off x="52089" y="3483806"/>
        <a:ext cx="7976351" cy="962862"/>
      </dsp:txXfrm>
    </dsp:sp>
    <dsp:sp modelId="{AFC35ABD-AE0F-4EDF-A297-889ABDC646BB}">
      <dsp:nvSpPr>
        <dsp:cNvPr id="0" name=""/>
        <dsp:cNvSpPr/>
      </dsp:nvSpPr>
      <dsp:spPr>
        <a:xfrm>
          <a:off x="0" y="4553477"/>
          <a:ext cx="8080529" cy="1067040"/>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a:highlight>
                <a:srgbClr val="000080"/>
              </a:highlight>
            </a:rPr>
            <a:t>TEST, TRACK, TREAT and Vaccinate adults </a:t>
          </a:r>
          <a:r>
            <a:rPr lang="en-US" sz="1900" b="1" kern="1200" dirty="0"/>
            <a:t>are strategies that need to continue to protect children</a:t>
          </a:r>
          <a:endParaRPr lang="en-US" sz="1900" kern="1200" dirty="0"/>
        </a:p>
      </dsp:txBody>
      <dsp:txXfrm>
        <a:off x="52089" y="4605566"/>
        <a:ext cx="7976351" cy="96286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B9288E-EC80-43EA-9702-BB56D1BFF187}" type="datetimeFigureOut">
              <a:rPr lang="en-IN" smtClean="0"/>
              <a:t>02-07-2021</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384737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9288E-EC80-43EA-9702-BB56D1BFF187}" type="datetimeFigureOut">
              <a:rPr lang="en-IN" smtClean="0"/>
              <a:t>02-07-2021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113580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9288E-EC80-43EA-9702-BB56D1BFF187}" type="datetimeFigureOut">
              <a:rPr lang="en-IN" smtClean="0"/>
              <a:t>02-07-2021</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27D404-C96A-4901-802B-EB1B9666F55D}"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191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AB9288E-EC80-43EA-9702-BB56D1BFF187}" type="datetimeFigureOut">
              <a:rPr lang="en-IN" smtClean="0"/>
              <a:t>02-07-2021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413352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AB9288E-EC80-43EA-9702-BB56D1BFF187}" type="datetimeFigureOut">
              <a:rPr lang="en-IN" smtClean="0"/>
              <a:t>02-07-2021</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27D404-C96A-4901-802B-EB1B9666F55D}"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667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AB9288E-EC80-43EA-9702-BB56D1BFF187}" type="datetimeFigureOut">
              <a:rPr lang="en-IN" smtClean="0"/>
              <a:t>02-07-2021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133792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9288E-EC80-43EA-9702-BB56D1BFF187}" type="datetimeFigureOut">
              <a:rPr lang="en-IN" smtClean="0"/>
              <a:t>02-07-2021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382565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9288E-EC80-43EA-9702-BB56D1BFF187}" type="datetimeFigureOut">
              <a:rPr lang="en-IN" smtClean="0"/>
              <a:t>02-07-2021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222516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B9288E-EC80-43EA-9702-BB56D1BFF187}" type="datetimeFigureOut">
              <a:rPr lang="en-IN" smtClean="0"/>
              <a:t>02-07-2021</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197783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9288E-EC80-43EA-9702-BB56D1BFF187}" type="datetimeFigureOut">
              <a:rPr lang="en-IN" smtClean="0"/>
              <a:t>02-07-2021</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410841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B9288E-EC80-43EA-9702-BB56D1BFF187}" type="datetimeFigureOut">
              <a:rPr lang="en-IN" smtClean="0"/>
              <a:t>02-07-2021</a:t>
            </a:fld>
            <a:endParaRPr lang="en-IN"/>
          </a:p>
        </p:txBody>
      </p:sp>
      <p:sp>
        <p:nvSpPr>
          <p:cNvPr id="6" name="Footer Placeholder 5"/>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24803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B9288E-EC80-43EA-9702-BB56D1BFF187}" type="datetimeFigureOut">
              <a:rPr lang="en-IN" smtClean="0"/>
              <a:t>02-07-2021</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291234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B9288E-EC80-43EA-9702-BB56D1BFF187}" type="datetimeFigureOut">
              <a:rPr lang="en-IN" smtClean="0"/>
              <a:t>02-07-2021</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8065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9288E-EC80-43EA-9702-BB56D1BFF187}" type="datetimeFigureOut">
              <a:rPr lang="en-IN" smtClean="0"/>
              <a:t>02-07-2021</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275541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9288E-EC80-43EA-9702-BB56D1BFF187}" type="datetimeFigureOut">
              <a:rPr lang="en-IN" smtClean="0"/>
              <a:t>02-07-2021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2607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9288E-EC80-43EA-9702-BB56D1BFF187}" type="datetimeFigureOut">
              <a:rPr lang="en-IN" smtClean="0"/>
              <a:t>02-07-2021</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827D404-C96A-4901-802B-EB1B9666F55D}" type="slidenum">
              <a:rPr lang="en-IN" smtClean="0"/>
              <a:t>‹#›</a:t>
            </a:fld>
            <a:endParaRPr lang="en-IN"/>
          </a:p>
        </p:txBody>
      </p:sp>
    </p:spTree>
    <p:extLst>
      <p:ext uri="{BB962C8B-B14F-4D97-AF65-F5344CB8AC3E}">
        <p14:creationId xmlns:p14="http://schemas.microsoft.com/office/powerpoint/2010/main" val="248758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AB9288E-EC80-43EA-9702-BB56D1BFF187}" type="datetimeFigureOut">
              <a:rPr lang="en-IN" smtClean="0"/>
              <a:t>02-07-2021</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827D404-C96A-4901-802B-EB1B9666F55D}" type="slidenum">
              <a:rPr lang="en-IN" smtClean="0"/>
              <a:t>‹#›</a:t>
            </a:fld>
            <a:endParaRPr lang="en-IN"/>
          </a:p>
        </p:txBody>
      </p:sp>
    </p:spTree>
    <p:extLst>
      <p:ext uri="{BB962C8B-B14F-4D97-AF65-F5344CB8AC3E}">
        <p14:creationId xmlns:p14="http://schemas.microsoft.com/office/powerpoint/2010/main" val="35795625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FA9B6C6-A247-48A8-9A1C-1E36FA9456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 xmlns:a16="http://schemas.microsoft.com/office/drawing/2014/main" id="{620A8BDE-ABF9-430A-BE0F-31316907D9FD}"/>
              </a:ext>
            </a:extLst>
          </p:cNvPr>
          <p:cNvSpPr>
            <a:spLocks noGrp="1"/>
          </p:cNvSpPr>
          <p:nvPr>
            <p:ph type="ctrTitle"/>
          </p:nvPr>
        </p:nvSpPr>
        <p:spPr>
          <a:xfrm>
            <a:off x="4168587" y="1042858"/>
            <a:ext cx="6302189" cy="2838938"/>
          </a:xfrm>
        </p:spPr>
        <p:txBody>
          <a:bodyPr>
            <a:normAutofit fontScale="90000"/>
          </a:bodyPr>
          <a:lstStyle/>
          <a:p>
            <a:pPr algn="l"/>
            <a:r>
              <a:rPr lang="en-IN" sz="5400" b="1" dirty="0">
                <a:solidFill>
                  <a:schemeClr val="tx1">
                    <a:lumMod val="95000"/>
                    <a:lumOff val="5000"/>
                  </a:schemeClr>
                </a:solidFill>
              </a:rPr>
              <a:t>PAEDIATRIC CARE IN COVID19</a:t>
            </a:r>
            <a:r>
              <a:rPr lang="en-IN" sz="5400" dirty="0">
                <a:solidFill>
                  <a:srgbClr val="FFFFFF"/>
                </a:solidFill>
              </a:rPr>
              <a:t/>
            </a:r>
            <a:br>
              <a:rPr lang="en-IN" sz="5400" dirty="0">
                <a:solidFill>
                  <a:srgbClr val="FFFFFF"/>
                </a:solidFill>
              </a:rPr>
            </a:br>
            <a:r>
              <a:rPr lang="en-IN" sz="5600" b="1" dirty="0">
                <a:solidFill>
                  <a:srgbClr val="C00000"/>
                </a:solidFill>
              </a:rPr>
              <a:t>SPECIAL SITUATIONS</a:t>
            </a:r>
          </a:p>
        </p:txBody>
      </p:sp>
      <p:sp>
        <p:nvSpPr>
          <p:cNvPr id="10" name="Graphic 13">
            <a:extLst>
              <a:ext uri="{FF2B5EF4-FFF2-40B4-BE49-F238E27FC236}">
                <a16:creationId xmlns="" xmlns:a16="http://schemas.microsoft.com/office/drawing/2014/main" id="{C5CB530E-515E-412C-9DF1-5F8FFBD6F3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 xmlns:a16="http://schemas.microsoft.com/office/drawing/2014/main" id="{712D4376-A578-4FF1-94FC-245E7A6A4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 xmlns:a16="http://schemas.microsoft.com/office/drawing/2014/main" id="{AEA7509D-F04F-40CB-A0B3-EEF16499C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 xmlns:a16="http://schemas.microsoft.com/office/drawing/2014/main" id="{56020367-4FD5-4596-8E10-C5F095CD8D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026" name="Picture 2" descr="India has avoided one million child deaths since 2005, new U of T study  conclu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744" y="4138570"/>
            <a:ext cx="3620959" cy="23086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Mums of the world: The traditional Indian baby bath and massa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976" y="1353906"/>
            <a:ext cx="2884085" cy="19082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 xmlns:a16="http://schemas.microsoft.com/office/drawing/2014/main" id="{991D4369-DFC3-482A-ABF3-8CFCEF956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8" y="180109"/>
            <a:ext cx="1828801" cy="1052946"/>
          </a:xfrm>
          <a:prstGeom prst="rect">
            <a:avLst/>
          </a:prstGeom>
        </p:spPr>
      </p:pic>
      <p:pic>
        <p:nvPicPr>
          <p:cNvPr id="13" name="Picture 12">
            <a:extLst>
              <a:ext uri="{FF2B5EF4-FFF2-40B4-BE49-F238E27FC236}">
                <a16:creationId xmlns="" xmlns:a16="http://schemas.microsoft.com/office/drawing/2014/main" id="{8538E0EB-9545-4F71-AD37-E65B7A76A3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0419" y="152399"/>
            <a:ext cx="1806420" cy="1052945"/>
          </a:xfrm>
          <a:prstGeom prst="rect">
            <a:avLst/>
          </a:prstGeom>
        </p:spPr>
      </p:pic>
    </p:spTree>
    <p:extLst>
      <p:ext uri="{BB962C8B-B14F-4D97-AF65-F5344CB8AC3E}">
        <p14:creationId xmlns:p14="http://schemas.microsoft.com/office/powerpoint/2010/main" val="2549825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A8908DB7-C3A6-4FCB-9820-CEE02B398C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26697D1-1A6C-475B-AC63-9EB0094B5D2B}"/>
              </a:ext>
            </a:extLst>
          </p:cNvPr>
          <p:cNvSpPr>
            <a:spLocks noGrp="1"/>
          </p:cNvSpPr>
          <p:nvPr>
            <p:ph type="title"/>
          </p:nvPr>
        </p:nvSpPr>
        <p:spPr>
          <a:xfrm>
            <a:off x="220717" y="640823"/>
            <a:ext cx="4433579" cy="5583148"/>
          </a:xfrm>
        </p:spPr>
        <p:txBody>
          <a:bodyPr vert="horz" lIns="91440" tIns="45720" rIns="91440" bIns="45720" rtlCol="0" anchor="ctr">
            <a:normAutofit/>
          </a:bodyPr>
          <a:lstStyle/>
          <a:p>
            <a:r>
              <a:rPr lang="en-US" sz="4600" kern="1200" dirty="0">
                <a:solidFill>
                  <a:schemeClr val="tx1"/>
                </a:solidFill>
                <a:latin typeface="+mj-lt"/>
                <a:ea typeface="+mj-ea"/>
                <a:cs typeface="+mj-cs"/>
              </a:rPr>
              <a:t>Neonatal Resuscitation</a:t>
            </a:r>
          </a:p>
        </p:txBody>
      </p:sp>
      <p:sp>
        <p:nvSpPr>
          <p:cNvPr id="13" name="sketch line">
            <a:extLst>
              <a:ext uri="{FF2B5EF4-FFF2-40B4-BE49-F238E27FC236}">
                <a16:creationId xmlns="" xmlns:a16="http://schemas.microsoft.com/office/drawing/2014/main" id="{535742DD-1B16-4E9D-B715-0D74B4574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changing baby with solid fill">
            <a:extLst>
              <a:ext uri="{FF2B5EF4-FFF2-40B4-BE49-F238E27FC236}">
                <a16:creationId xmlns="" xmlns:a16="http://schemas.microsoft.com/office/drawing/2014/main" id="{E97756E9-AE48-4FAA-8BE7-E065CF8F6D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08306" y="4174236"/>
            <a:ext cx="1849660" cy="1849660"/>
          </a:xfrm>
          <a:prstGeom prst="rect">
            <a:avLst/>
          </a:prstGeom>
        </p:spPr>
      </p:pic>
      <p:sp>
        <p:nvSpPr>
          <p:cNvPr id="4" name="Rectangle: Rounded Corners 3">
            <a:extLst>
              <a:ext uri="{FF2B5EF4-FFF2-40B4-BE49-F238E27FC236}">
                <a16:creationId xmlns="" xmlns:a16="http://schemas.microsoft.com/office/drawing/2014/main" id="{AA038599-F64C-48A4-A431-10774965FE05}"/>
              </a:ext>
            </a:extLst>
          </p:cNvPr>
          <p:cNvSpPr/>
          <p:nvPr/>
        </p:nvSpPr>
        <p:spPr>
          <a:xfrm>
            <a:off x="4626587" y="395504"/>
            <a:ext cx="6894576" cy="5748433"/>
          </a:xfrm>
          <a:prstGeom prst="round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fontScale="92500"/>
          </a:bodyPr>
          <a:lstStyle/>
          <a:p>
            <a:pPr marL="285750" indent="-228600">
              <a:lnSpc>
                <a:spcPct val="90000"/>
              </a:lnSpc>
              <a:spcAft>
                <a:spcPts val="600"/>
              </a:spcAft>
              <a:buFont typeface="Arial" panose="020B0604020202020204" pitchFamily="34" charset="0"/>
              <a:buChar char="•"/>
            </a:pPr>
            <a:r>
              <a:rPr lang="en-US" sz="2400" dirty="0">
                <a:solidFill>
                  <a:schemeClr val="tx1"/>
                </a:solidFill>
              </a:rPr>
              <a:t>Follow standard guidelines of resuscitation</a:t>
            </a:r>
          </a:p>
          <a:p>
            <a:pPr marL="285750" indent="-228600">
              <a:lnSpc>
                <a:spcPct val="90000"/>
              </a:lnSpc>
              <a:spcAft>
                <a:spcPts val="600"/>
              </a:spcAft>
              <a:buFont typeface="Arial" panose="020B0604020202020204" pitchFamily="34" charset="0"/>
              <a:buChar char="•"/>
            </a:pPr>
            <a:r>
              <a:rPr lang="en-US" sz="2400" dirty="0">
                <a:solidFill>
                  <a:schemeClr val="tx1"/>
                </a:solidFill>
              </a:rPr>
              <a:t>Resuscitation should be done in a </a:t>
            </a:r>
            <a:r>
              <a:rPr lang="en-US" sz="2400" dirty="0">
                <a:solidFill>
                  <a:schemeClr val="tx1"/>
                </a:solidFill>
                <a:highlight>
                  <a:srgbClr val="FFFF00"/>
                </a:highlight>
              </a:rPr>
              <a:t>physically separate adjacent room </a:t>
            </a:r>
            <a:r>
              <a:rPr lang="en-US" sz="2400" dirty="0">
                <a:solidFill>
                  <a:schemeClr val="tx1"/>
                </a:solidFill>
              </a:rPr>
              <a:t>earmarked for this purpose. </a:t>
            </a:r>
          </a:p>
          <a:p>
            <a:pPr marL="285750" indent="-228600">
              <a:lnSpc>
                <a:spcPct val="90000"/>
              </a:lnSpc>
              <a:spcAft>
                <a:spcPts val="600"/>
              </a:spcAft>
              <a:buFont typeface="Arial" panose="020B0604020202020204" pitchFamily="34" charset="0"/>
              <a:buChar char="•"/>
            </a:pPr>
            <a:r>
              <a:rPr lang="en-US" sz="2400" dirty="0">
                <a:solidFill>
                  <a:schemeClr val="tx1"/>
                </a:solidFill>
              </a:rPr>
              <a:t>If physical separation is not possible: </a:t>
            </a:r>
            <a:r>
              <a:rPr lang="en-US" sz="2400" b="1" u="sng" dirty="0">
                <a:solidFill>
                  <a:srgbClr val="C00000"/>
                </a:solidFill>
              </a:rPr>
              <a:t>Maintain distance of 2 </a:t>
            </a:r>
            <a:r>
              <a:rPr lang="en-US" sz="2400" b="1" u="sng" dirty="0" err="1">
                <a:solidFill>
                  <a:srgbClr val="C00000"/>
                </a:solidFill>
              </a:rPr>
              <a:t>metres</a:t>
            </a:r>
            <a:r>
              <a:rPr lang="en-US" sz="2400" b="1" u="sng" dirty="0">
                <a:solidFill>
                  <a:srgbClr val="C00000"/>
                </a:solidFill>
              </a:rPr>
              <a:t> between delivery area and the resuscitation warmer.</a:t>
            </a:r>
          </a:p>
          <a:p>
            <a:pPr marL="285750" indent="-228600">
              <a:lnSpc>
                <a:spcPct val="90000"/>
              </a:lnSpc>
              <a:spcAft>
                <a:spcPts val="600"/>
              </a:spcAft>
              <a:buFont typeface="Arial" panose="020B0604020202020204" pitchFamily="34" charset="0"/>
              <a:buChar char="•"/>
            </a:pPr>
            <a:r>
              <a:rPr lang="en-US" sz="2400" dirty="0">
                <a:solidFill>
                  <a:schemeClr val="tx1"/>
                </a:solidFill>
                <a:highlight>
                  <a:srgbClr val="FFFF00"/>
                </a:highlight>
              </a:rPr>
              <a:t>Delayed cord clamping and skin-to-skin contact </a:t>
            </a:r>
            <a:r>
              <a:rPr lang="en-US" sz="2400" dirty="0">
                <a:solidFill>
                  <a:schemeClr val="tx1"/>
                </a:solidFill>
              </a:rPr>
              <a:t>can be practiced. </a:t>
            </a:r>
          </a:p>
          <a:p>
            <a:pPr marL="285750" indent="-228600">
              <a:lnSpc>
                <a:spcPct val="90000"/>
              </a:lnSpc>
              <a:spcAft>
                <a:spcPts val="600"/>
              </a:spcAft>
              <a:buFont typeface="Arial" panose="020B0604020202020204" pitchFamily="34" charset="0"/>
              <a:buChar char="•"/>
            </a:pPr>
            <a:r>
              <a:rPr lang="en-US" sz="2400" dirty="0">
                <a:solidFill>
                  <a:schemeClr val="tx1"/>
                </a:solidFill>
              </a:rPr>
              <a:t>Endotracheal administration of medications should be </a:t>
            </a:r>
            <a:r>
              <a:rPr lang="en-US" sz="2400" dirty="0">
                <a:solidFill>
                  <a:schemeClr val="tx1"/>
                </a:solidFill>
                <a:highlight>
                  <a:srgbClr val="FFFF00"/>
                </a:highlight>
              </a:rPr>
              <a:t>avoided</a:t>
            </a:r>
            <a:r>
              <a:rPr lang="en-US" sz="2400" dirty="0">
                <a:solidFill>
                  <a:schemeClr val="tx1"/>
                </a:solidFill>
              </a:rPr>
              <a:t>. </a:t>
            </a:r>
          </a:p>
          <a:p>
            <a:pPr marL="285750" indent="-228600">
              <a:lnSpc>
                <a:spcPct val="90000"/>
              </a:lnSpc>
              <a:spcAft>
                <a:spcPts val="600"/>
              </a:spcAft>
              <a:buFont typeface="Arial" panose="020B0604020202020204" pitchFamily="34" charset="0"/>
              <a:buChar char="•"/>
            </a:pPr>
            <a:r>
              <a:rPr lang="en-US" sz="2400" dirty="0">
                <a:solidFill>
                  <a:schemeClr val="tx1"/>
                </a:solidFill>
                <a:highlight>
                  <a:srgbClr val="FFFF00"/>
                </a:highlight>
              </a:rPr>
              <a:t>Bathing is not recommended </a:t>
            </a:r>
            <a:r>
              <a:rPr lang="en-US" sz="2400" dirty="0">
                <a:solidFill>
                  <a:schemeClr val="tx1"/>
                </a:solidFill>
              </a:rPr>
              <a:t>in view of risk of hypothermia and hospital acquired infections</a:t>
            </a:r>
          </a:p>
          <a:p>
            <a:pPr indent="-228600">
              <a:lnSpc>
                <a:spcPct val="90000"/>
              </a:lnSpc>
              <a:spcAft>
                <a:spcPts val="600"/>
              </a:spcAft>
              <a:buFont typeface="Arial" panose="020B0604020202020204" pitchFamily="34" charset="0"/>
              <a:buChar char="•"/>
            </a:pPr>
            <a:endParaRPr lang="en-US" sz="600" dirty="0">
              <a:solidFill>
                <a:schemeClr val="tx1"/>
              </a:solidFill>
            </a:endParaRPr>
          </a:p>
        </p:txBody>
      </p:sp>
      <p:pic>
        <p:nvPicPr>
          <p:cNvPr id="3" name="Picture 2">
            <a:extLst>
              <a:ext uri="{FF2B5EF4-FFF2-40B4-BE49-F238E27FC236}">
                <a16:creationId xmlns="" xmlns:a16="http://schemas.microsoft.com/office/drawing/2014/main" id="{0D0C0997-5048-491A-A0F1-BCF0FA0EBCA7}"/>
              </a:ext>
            </a:extLst>
          </p:cNvPr>
          <p:cNvPicPr>
            <a:picLocks noChangeAspect="1"/>
          </p:cNvPicPr>
          <p:nvPr/>
        </p:nvPicPr>
        <p:blipFill>
          <a:blip r:embed="rId4"/>
          <a:stretch>
            <a:fillRect/>
          </a:stretch>
        </p:blipFill>
        <p:spPr>
          <a:xfrm>
            <a:off x="11033660" y="6077644"/>
            <a:ext cx="1158340" cy="780356"/>
          </a:xfrm>
          <a:prstGeom prst="rect">
            <a:avLst/>
          </a:prstGeom>
        </p:spPr>
      </p:pic>
      <p:pic>
        <p:nvPicPr>
          <p:cNvPr id="5" name="Picture 4">
            <a:extLst>
              <a:ext uri="{FF2B5EF4-FFF2-40B4-BE49-F238E27FC236}">
                <a16:creationId xmlns="" xmlns:a16="http://schemas.microsoft.com/office/drawing/2014/main" id="{47DC61C1-7874-4986-AC67-D47EBA878956}"/>
              </a:ext>
            </a:extLst>
          </p:cNvPr>
          <p:cNvPicPr>
            <a:picLocks noChangeAspect="1"/>
          </p:cNvPicPr>
          <p:nvPr/>
        </p:nvPicPr>
        <p:blipFill>
          <a:blip r:embed="rId5"/>
          <a:stretch>
            <a:fillRect/>
          </a:stretch>
        </p:blipFill>
        <p:spPr>
          <a:xfrm>
            <a:off x="135430" y="5956034"/>
            <a:ext cx="1530229" cy="792549"/>
          </a:xfrm>
          <a:prstGeom prst="rect">
            <a:avLst/>
          </a:prstGeom>
        </p:spPr>
      </p:pic>
    </p:spTree>
    <p:extLst>
      <p:ext uri="{BB962C8B-B14F-4D97-AF65-F5344CB8AC3E}">
        <p14:creationId xmlns:p14="http://schemas.microsoft.com/office/powerpoint/2010/main" val="2148623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031" y="511519"/>
            <a:ext cx="8911687" cy="1280890"/>
          </a:xfrm>
        </p:spPr>
        <p:txBody>
          <a:bodyPr/>
          <a:lstStyle/>
          <a:p>
            <a:r>
              <a:rPr lang="en-US" dirty="0"/>
              <a:t>KAMLA’S BABY IS BORN.</a:t>
            </a:r>
          </a:p>
        </p:txBody>
      </p:sp>
      <p:sp>
        <p:nvSpPr>
          <p:cNvPr id="3" name="Content Placeholder 2"/>
          <p:cNvSpPr>
            <a:spLocks noGrp="1"/>
          </p:cNvSpPr>
          <p:nvPr>
            <p:ph idx="1"/>
          </p:nvPr>
        </p:nvSpPr>
        <p:spPr>
          <a:xfrm>
            <a:off x="1468624" y="2358781"/>
            <a:ext cx="8915400" cy="3777622"/>
          </a:xfrm>
        </p:spPr>
        <p:txBody>
          <a:bodyPr/>
          <a:lstStyle/>
          <a:p>
            <a:r>
              <a:rPr lang="en-US" b="1" dirty="0">
                <a:highlight>
                  <a:srgbClr val="00FF00"/>
                </a:highlight>
              </a:rPr>
              <a:t>A week later, Karun and </a:t>
            </a:r>
            <a:r>
              <a:rPr lang="en-US" b="1" dirty="0" err="1">
                <a:highlight>
                  <a:srgbClr val="00FF00"/>
                </a:highlight>
              </a:rPr>
              <a:t>Kamla</a:t>
            </a:r>
            <a:r>
              <a:rPr lang="en-US" b="1" dirty="0">
                <a:highlight>
                  <a:srgbClr val="00FF00"/>
                </a:highlight>
              </a:rPr>
              <a:t> were happy when they saw their baby. </a:t>
            </a:r>
            <a:r>
              <a:rPr lang="en-US" b="1" dirty="0" err="1">
                <a:highlight>
                  <a:srgbClr val="00FF00"/>
                </a:highlight>
              </a:rPr>
              <a:t>Kamla</a:t>
            </a:r>
            <a:r>
              <a:rPr lang="en-US" b="1" dirty="0">
                <a:highlight>
                  <a:srgbClr val="00FF00"/>
                </a:highlight>
              </a:rPr>
              <a:t> went into </a:t>
            </a:r>
            <a:r>
              <a:rPr lang="en-US" b="1" dirty="0" err="1">
                <a:highlight>
                  <a:srgbClr val="00FF00"/>
                </a:highlight>
              </a:rPr>
              <a:t>labour</a:t>
            </a:r>
            <a:r>
              <a:rPr lang="en-US" b="1" dirty="0">
                <a:highlight>
                  <a:srgbClr val="00FF00"/>
                </a:highlight>
              </a:rPr>
              <a:t> early and delivered the baby in her  8</a:t>
            </a:r>
            <a:r>
              <a:rPr lang="en-US" b="1" baseline="30000" dirty="0">
                <a:highlight>
                  <a:srgbClr val="00FF00"/>
                </a:highlight>
              </a:rPr>
              <a:t>th</a:t>
            </a:r>
            <a:r>
              <a:rPr lang="en-US" b="1" dirty="0">
                <a:highlight>
                  <a:srgbClr val="00FF00"/>
                </a:highlight>
              </a:rPr>
              <a:t> month. Baby’s weight was 1.90 </a:t>
            </a:r>
            <a:r>
              <a:rPr lang="en-US" b="1" dirty="0" err="1">
                <a:highlight>
                  <a:srgbClr val="00FF00"/>
                </a:highlight>
              </a:rPr>
              <a:t>kgs</a:t>
            </a:r>
            <a:r>
              <a:rPr lang="en-US" b="1" dirty="0">
                <a:highlight>
                  <a:srgbClr val="00FF00"/>
                </a:highlight>
              </a:rPr>
              <a:t>. The ASHA was happy that an institutional delivery happened.</a:t>
            </a:r>
          </a:p>
          <a:p>
            <a:endParaRPr lang="en-US" b="1" dirty="0">
              <a:highlight>
                <a:srgbClr val="00FF00"/>
              </a:highlight>
            </a:endParaRPr>
          </a:p>
          <a:p>
            <a:r>
              <a:rPr lang="en-US" b="1" dirty="0">
                <a:highlight>
                  <a:srgbClr val="00FF00"/>
                </a:highlight>
              </a:rPr>
              <a:t>When the ASHA went to see her, she had her triple layer mask on. </a:t>
            </a:r>
            <a:r>
              <a:rPr lang="en-US" b="1" dirty="0" err="1">
                <a:highlight>
                  <a:srgbClr val="00FF00"/>
                </a:highlight>
              </a:rPr>
              <a:t>Kamla</a:t>
            </a:r>
            <a:r>
              <a:rPr lang="en-US" b="1" dirty="0">
                <a:highlight>
                  <a:srgbClr val="00FF00"/>
                </a:highlight>
              </a:rPr>
              <a:t> asked the ASHA </a:t>
            </a:r>
          </a:p>
          <a:p>
            <a:endParaRPr lang="en-US" b="1" dirty="0"/>
          </a:p>
          <a:p>
            <a:pPr marL="0" indent="0">
              <a:buNone/>
            </a:pPr>
            <a:r>
              <a:rPr lang="en-US" b="1" dirty="0"/>
              <a:t>“ </a:t>
            </a:r>
            <a:r>
              <a:rPr lang="en-US" b="1" dirty="0">
                <a:solidFill>
                  <a:srgbClr val="C00000"/>
                </a:solidFill>
              </a:rPr>
              <a:t>They are making me breastfeed my baby. No isolation from my baby. But  I 	have COVID. Won’t  my 	baby get it?”</a:t>
            </a:r>
          </a:p>
        </p:txBody>
      </p:sp>
      <p:sp>
        <p:nvSpPr>
          <p:cNvPr id="4" name="Explosion 2 3"/>
          <p:cNvSpPr/>
          <p:nvPr/>
        </p:nvSpPr>
        <p:spPr>
          <a:xfrm>
            <a:off x="7521388" y="143435"/>
            <a:ext cx="4670612" cy="196327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FF0000"/>
                </a:solidFill>
                <a:effectLst>
                  <a:outerShdw blurRad="38100" dist="25400" dir="5400000" algn="ctr" rotWithShape="0">
                    <a:srgbClr val="6E747A">
                      <a:alpha val="43000"/>
                    </a:srgbClr>
                  </a:outerShdw>
                </a:effectLst>
              </a:rPr>
              <a:t>RISK OF PRE-TERM BABIES INCREASES</a:t>
            </a:r>
          </a:p>
        </p:txBody>
      </p:sp>
      <p:pic>
        <p:nvPicPr>
          <p:cNvPr id="5" name="Picture 4">
            <a:extLst>
              <a:ext uri="{FF2B5EF4-FFF2-40B4-BE49-F238E27FC236}">
                <a16:creationId xmlns="" xmlns:a16="http://schemas.microsoft.com/office/drawing/2014/main" id="{67013B80-D30C-4D71-9C59-F0C70B7C17CF}"/>
              </a:ext>
            </a:extLst>
          </p:cNvPr>
          <p:cNvPicPr>
            <a:picLocks noChangeAspect="1"/>
          </p:cNvPicPr>
          <p:nvPr/>
        </p:nvPicPr>
        <p:blipFill>
          <a:blip r:embed="rId2"/>
          <a:stretch>
            <a:fillRect/>
          </a:stretch>
        </p:blipFill>
        <p:spPr>
          <a:xfrm>
            <a:off x="176994" y="6065451"/>
            <a:ext cx="1530229" cy="792549"/>
          </a:xfrm>
          <a:prstGeom prst="rect">
            <a:avLst/>
          </a:prstGeom>
        </p:spPr>
      </p:pic>
      <p:pic>
        <p:nvPicPr>
          <p:cNvPr id="6" name="Picture 5">
            <a:extLst>
              <a:ext uri="{FF2B5EF4-FFF2-40B4-BE49-F238E27FC236}">
                <a16:creationId xmlns="" xmlns:a16="http://schemas.microsoft.com/office/drawing/2014/main" id="{D8DD1CBA-5DE5-43DC-8163-C02A00D6BD83}"/>
              </a:ext>
            </a:extLst>
          </p:cNvPr>
          <p:cNvPicPr>
            <a:picLocks noChangeAspect="1"/>
          </p:cNvPicPr>
          <p:nvPr/>
        </p:nvPicPr>
        <p:blipFill>
          <a:blip r:embed="rId3"/>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21686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F793F36-8CD6-4434-B331-954259DA1601}"/>
              </a:ext>
            </a:extLst>
          </p:cNvPr>
          <p:cNvSpPr>
            <a:spLocks noGrp="1"/>
          </p:cNvSpPr>
          <p:nvPr>
            <p:ph type="title"/>
          </p:nvPr>
        </p:nvSpPr>
        <p:spPr>
          <a:xfrm>
            <a:off x="1725706" y="141478"/>
            <a:ext cx="8160545" cy="1120775"/>
          </a:xfrm>
        </p:spPr>
        <p:txBody>
          <a:bodyPr>
            <a:normAutofit fontScale="90000"/>
          </a:bodyPr>
          <a:lstStyle/>
          <a:p>
            <a:r>
              <a:rPr lang="en-IN" dirty="0"/>
              <a:t>Care of stable neonates exposed to COVID-19</a:t>
            </a:r>
          </a:p>
        </p:txBody>
      </p:sp>
      <p:sp>
        <p:nvSpPr>
          <p:cNvPr id="6" name="Content Placeholder 5">
            <a:extLst>
              <a:ext uri="{FF2B5EF4-FFF2-40B4-BE49-F238E27FC236}">
                <a16:creationId xmlns="" xmlns:a16="http://schemas.microsoft.com/office/drawing/2014/main" id="{0AD9906F-18AA-4812-BB74-68530EB9BFD1}"/>
              </a:ext>
            </a:extLst>
          </p:cNvPr>
          <p:cNvSpPr>
            <a:spLocks noGrp="1"/>
          </p:cNvSpPr>
          <p:nvPr>
            <p:ph idx="1"/>
          </p:nvPr>
        </p:nvSpPr>
        <p:spPr>
          <a:xfrm>
            <a:off x="3193256" y="1825624"/>
            <a:ext cx="8160544" cy="4712335"/>
          </a:xfrm>
        </p:spPr>
        <p:txBody>
          <a:bodyPr>
            <a:normAutofit lnSpcReduction="10000"/>
          </a:bodyPr>
          <a:lstStyle/>
          <a:p>
            <a:r>
              <a:rPr lang="en-IN" sz="2800" b="1" i="0" u="none" strike="noStrike" baseline="0" dirty="0">
                <a:solidFill>
                  <a:srgbClr val="C00000"/>
                </a:solidFill>
              </a:rPr>
              <a:t>Breastfeeding, rooming-in, Kangaroo Mother Care (when required) should be encouraged in all cases</a:t>
            </a:r>
          </a:p>
          <a:p>
            <a:endParaRPr lang="en-IN" dirty="0">
              <a:solidFill>
                <a:srgbClr val="000000"/>
              </a:solidFill>
            </a:endParaRPr>
          </a:p>
          <a:p>
            <a:pPr marL="0" indent="0">
              <a:buNone/>
            </a:pPr>
            <a:r>
              <a:rPr lang="en-IN" sz="2000" dirty="0">
                <a:solidFill>
                  <a:srgbClr val="000000"/>
                </a:solidFill>
              </a:rPr>
              <a:t>While Breastfeeding:</a:t>
            </a:r>
          </a:p>
          <a:p>
            <a:r>
              <a:rPr lang="en-IN" sz="2000" dirty="0"/>
              <a:t>Mother should </a:t>
            </a:r>
            <a:r>
              <a:rPr lang="en-IN" sz="2000" b="1" u="sng" dirty="0"/>
              <a:t>wash hands frequently </a:t>
            </a:r>
            <a:r>
              <a:rPr lang="en-IN" sz="2000" dirty="0"/>
              <a:t>including before breastfeeding</a:t>
            </a:r>
          </a:p>
          <a:p>
            <a:r>
              <a:rPr lang="en-US" sz="2000" dirty="0">
                <a:solidFill>
                  <a:schemeClr val="tx1"/>
                </a:solidFill>
              </a:rPr>
              <a:t>Mother should be advised to </a:t>
            </a:r>
            <a:r>
              <a:rPr lang="en-US" sz="2000" b="1" dirty="0">
                <a:solidFill>
                  <a:srgbClr val="C00000"/>
                </a:solidFill>
              </a:rPr>
              <a:t>wear triple layer mask</a:t>
            </a:r>
          </a:p>
          <a:p>
            <a:r>
              <a:rPr lang="en-IN" sz="2000" dirty="0"/>
              <a:t>If rooming-in is not possible because of the sickness in the neonate or the mother, the neonate should be fed expressed breast milk of the mother by a nurse or a trained healthy family member</a:t>
            </a:r>
          </a:p>
        </p:txBody>
      </p:sp>
      <p:pic>
        <p:nvPicPr>
          <p:cNvPr id="1026" name="Picture 2" descr="Breastfeeding in India is disrupted as mothers and babies are separated in  the pandemic | The BM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873329">
            <a:off x="-1351029" y="9511464"/>
            <a:ext cx="1424425" cy="923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jarat: Kangaroo care helps baby born in 28 weeks to nurse survive | India  News,The Indian Exp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11" y="1485900"/>
            <a:ext cx="2644590" cy="1469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vigating pregnancy during the COVID-19 pandemic | UNIC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32" y="4006327"/>
            <a:ext cx="2912222" cy="194148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8906256" y="141478"/>
            <a:ext cx="3108960" cy="167817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rgbClr val="C00000"/>
                </a:solidFill>
                <a:effectLst>
                  <a:outerShdw blurRad="38100" dist="25400" dir="5400000" algn="ctr" rotWithShape="0">
                    <a:srgbClr val="6E747A">
                      <a:alpha val="43000"/>
                    </a:srgbClr>
                  </a:outerShdw>
                </a:effectLst>
              </a:rPr>
              <a:t>ASHA REPLIES</a:t>
            </a:r>
          </a:p>
        </p:txBody>
      </p:sp>
      <p:pic>
        <p:nvPicPr>
          <p:cNvPr id="3" name="Picture 2">
            <a:extLst>
              <a:ext uri="{FF2B5EF4-FFF2-40B4-BE49-F238E27FC236}">
                <a16:creationId xmlns="" xmlns:a16="http://schemas.microsoft.com/office/drawing/2014/main" id="{15A33A13-9B0F-480E-8D3A-AD14A989A4D9}"/>
              </a:ext>
            </a:extLst>
          </p:cNvPr>
          <p:cNvPicPr>
            <a:picLocks noChangeAspect="1"/>
          </p:cNvPicPr>
          <p:nvPr/>
        </p:nvPicPr>
        <p:blipFill>
          <a:blip r:embed="rId5"/>
          <a:stretch>
            <a:fillRect/>
          </a:stretch>
        </p:blipFill>
        <p:spPr>
          <a:xfrm>
            <a:off x="11033660" y="6077644"/>
            <a:ext cx="1158340" cy="780356"/>
          </a:xfrm>
          <a:prstGeom prst="rect">
            <a:avLst/>
          </a:prstGeom>
        </p:spPr>
      </p:pic>
      <p:pic>
        <p:nvPicPr>
          <p:cNvPr id="4" name="Picture 3">
            <a:extLst>
              <a:ext uri="{FF2B5EF4-FFF2-40B4-BE49-F238E27FC236}">
                <a16:creationId xmlns="" xmlns:a16="http://schemas.microsoft.com/office/drawing/2014/main" id="{9D0A1CED-22BD-4B13-90AC-50D0F76DB577}"/>
              </a:ext>
            </a:extLst>
          </p:cNvPr>
          <p:cNvPicPr>
            <a:picLocks noChangeAspect="1"/>
          </p:cNvPicPr>
          <p:nvPr/>
        </p:nvPicPr>
        <p:blipFill>
          <a:blip r:embed="rId6"/>
          <a:stretch>
            <a:fillRect/>
          </a:stretch>
        </p:blipFill>
        <p:spPr>
          <a:xfrm>
            <a:off x="190848" y="6065451"/>
            <a:ext cx="1530229" cy="792549"/>
          </a:xfrm>
          <a:prstGeom prst="rect">
            <a:avLst/>
          </a:prstGeom>
        </p:spPr>
      </p:pic>
    </p:spTree>
    <p:extLst>
      <p:ext uri="{BB962C8B-B14F-4D97-AF65-F5344CB8AC3E}">
        <p14:creationId xmlns:p14="http://schemas.microsoft.com/office/powerpoint/2010/main" val="35538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barn(inVertical)">
                                      <p:cBhvr>
                                        <p:cTn id="36" dur="500"/>
                                        <p:tgtEl>
                                          <p:spTgt spid="10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KAMRAN IS NEARLY 6 WEEKS OLD</a:t>
            </a:r>
          </a:p>
        </p:txBody>
      </p:sp>
      <p:sp>
        <p:nvSpPr>
          <p:cNvPr id="3" name="Content Placeholder 2"/>
          <p:cNvSpPr>
            <a:spLocks noGrp="1"/>
          </p:cNvSpPr>
          <p:nvPr>
            <p:ph idx="1"/>
          </p:nvPr>
        </p:nvSpPr>
        <p:spPr>
          <a:xfrm>
            <a:off x="1828800" y="2133600"/>
            <a:ext cx="9675812" cy="3095626"/>
          </a:xfrm>
        </p:spPr>
        <p:txBody>
          <a:bodyPr/>
          <a:lstStyle/>
          <a:p>
            <a:r>
              <a:rPr lang="en-US" b="1" dirty="0" err="1">
                <a:solidFill>
                  <a:schemeClr val="tx1"/>
                </a:solidFill>
                <a:highlight>
                  <a:srgbClr val="00FF00"/>
                </a:highlight>
              </a:rPr>
              <a:t>Kamla</a:t>
            </a:r>
            <a:r>
              <a:rPr lang="en-US" b="1" dirty="0">
                <a:solidFill>
                  <a:schemeClr val="tx1"/>
                </a:solidFill>
                <a:highlight>
                  <a:srgbClr val="00FF00"/>
                </a:highlight>
              </a:rPr>
              <a:t> was happy when Kamran, her baby became 2.6 </a:t>
            </a:r>
            <a:r>
              <a:rPr lang="en-US" b="1" dirty="0" err="1">
                <a:solidFill>
                  <a:schemeClr val="tx1"/>
                </a:solidFill>
                <a:highlight>
                  <a:srgbClr val="00FF00"/>
                </a:highlight>
              </a:rPr>
              <a:t>kgs</a:t>
            </a:r>
            <a:r>
              <a:rPr lang="en-US" b="1" dirty="0">
                <a:solidFill>
                  <a:schemeClr val="tx1"/>
                </a:solidFill>
                <a:highlight>
                  <a:srgbClr val="00FF00"/>
                </a:highlight>
              </a:rPr>
              <a:t> after a month. Kamran was the joining of both hers and her husband Karan’s name. They named the child on the day the BCG immunization was given before she was discharged from hospital.</a:t>
            </a:r>
          </a:p>
          <a:p>
            <a:r>
              <a:rPr lang="en-US" b="1" dirty="0">
                <a:solidFill>
                  <a:schemeClr val="tx1"/>
                </a:solidFill>
                <a:highlight>
                  <a:srgbClr val="00FF00"/>
                </a:highlight>
              </a:rPr>
              <a:t>She had recovered from COVID and her baby was growing healthily too. It was time for the ROUTINE child immunizations.</a:t>
            </a:r>
          </a:p>
          <a:p>
            <a:r>
              <a:rPr lang="en-US" b="1" dirty="0">
                <a:solidFill>
                  <a:schemeClr val="tx1"/>
                </a:solidFill>
              </a:rPr>
              <a:t>When the ASHA made her 42</a:t>
            </a:r>
            <a:r>
              <a:rPr lang="en-US" b="1" baseline="30000" dirty="0">
                <a:solidFill>
                  <a:schemeClr val="tx1"/>
                </a:solidFill>
              </a:rPr>
              <a:t>nd</a:t>
            </a:r>
            <a:r>
              <a:rPr lang="en-US" b="1" dirty="0">
                <a:solidFill>
                  <a:schemeClr val="tx1"/>
                </a:solidFill>
              </a:rPr>
              <a:t> day visit, </a:t>
            </a:r>
            <a:r>
              <a:rPr lang="en-US" b="1" dirty="0" err="1">
                <a:solidFill>
                  <a:schemeClr val="tx1"/>
                </a:solidFill>
              </a:rPr>
              <a:t>Kamla</a:t>
            </a:r>
            <a:r>
              <a:rPr lang="en-US" b="1" dirty="0">
                <a:solidFill>
                  <a:schemeClr val="tx1"/>
                </a:solidFill>
              </a:rPr>
              <a:t> said, </a:t>
            </a:r>
            <a:r>
              <a:rPr lang="en-US" b="1" dirty="0">
                <a:solidFill>
                  <a:srgbClr val="C00000"/>
                </a:solidFill>
              </a:rPr>
              <a:t>“I’m supposed to bring baby to the </a:t>
            </a:r>
            <a:r>
              <a:rPr lang="en-US" b="1" dirty="0" err="1">
                <a:solidFill>
                  <a:srgbClr val="C00000"/>
                </a:solidFill>
              </a:rPr>
              <a:t>anganwadi</a:t>
            </a:r>
            <a:r>
              <a:rPr lang="en-US" b="1" dirty="0">
                <a:solidFill>
                  <a:srgbClr val="C00000"/>
                </a:solidFill>
              </a:rPr>
              <a:t> </a:t>
            </a:r>
            <a:r>
              <a:rPr lang="en-US" b="1" dirty="0" err="1">
                <a:solidFill>
                  <a:srgbClr val="C00000"/>
                </a:solidFill>
              </a:rPr>
              <a:t>centre</a:t>
            </a:r>
            <a:r>
              <a:rPr lang="en-US" b="1" dirty="0">
                <a:solidFill>
                  <a:srgbClr val="C00000"/>
                </a:solidFill>
              </a:rPr>
              <a:t> for her immunization. But considering I had COVID, can he be given the immunization? </a:t>
            </a:r>
            <a:r>
              <a:rPr lang="en-US" b="1" dirty="0" err="1">
                <a:solidFill>
                  <a:srgbClr val="C00000"/>
                </a:solidFill>
              </a:rPr>
              <a:t>Penta</a:t>
            </a:r>
            <a:r>
              <a:rPr lang="en-US" b="1" dirty="0">
                <a:solidFill>
                  <a:srgbClr val="C00000"/>
                </a:solidFill>
              </a:rPr>
              <a:t>, I think”</a:t>
            </a:r>
          </a:p>
        </p:txBody>
      </p:sp>
      <p:pic>
        <p:nvPicPr>
          <p:cNvPr id="4" name="Picture 3">
            <a:extLst>
              <a:ext uri="{FF2B5EF4-FFF2-40B4-BE49-F238E27FC236}">
                <a16:creationId xmlns="" xmlns:a16="http://schemas.microsoft.com/office/drawing/2014/main" id="{5B24B23C-6DBD-47A9-B00E-20759C3B8F69}"/>
              </a:ext>
            </a:extLst>
          </p:cNvPr>
          <p:cNvPicPr>
            <a:picLocks noChangeAspect="1"/>
          </p:cNvPicPr>
          <p:nvPr/>
        </p:nvPicPr>
        <p:blipFill>
          <a:blip r:embed="rId2"/>
          <a:stretch>
            <a:fillRect/>
          </a:stretch>
        </p:blipFill>
        <p:spPr>
          <a:xfrm>
            <a:off x="176994" y="6065451"/>
            <a:ext cx="1530229" cy="792549"/>
          </a:xfrm>
          <a:prstGeom prst="rect">
            <a:avLst/>
          </a:prstGeom>
        </p:spPr>
      </p:pic>
      <p:pic>
        <p:nvPicPr>
          <p:cNvPr id="5" name="Picture 4">
            <a:extLst>
              <a:ext uri="{FF2B5EF4-FFF2-40B4-BE49-F238E27FC236}">
                <a16:creationId xmlns="" xmlns:a16="http://schemas.microsoft.com/office/drawing/2014/main" id="{A80EBEEA-44D4-46FA-BD73-491A5BD85A6D}"/>
              </a:ext>
            </a:extLst>
          </p:cNvPr>
          <p:cNvPicPr>
            <a:picLocks noChangeAspect="1"/>
          </p:cNvPicPr>
          <p:nvPr/>
        </p:nvPicPr>
        <p:blipFill>
          <a:blip r:embed="rId3"/>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211610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C6C6603D-F559-4CD2-92AB-1C1608E370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 xmlns:a16="http://schemas.microsoft.com/office/drawing/2014/main" id="{26C671AA-6508-47F0-B621-7C3AE56A624C}"/>
              </a:ext>
            </a:extLst>
          </p:cNvPr>
          <p:cNvSpPr>
            <a:spLocks noGrp="1"/>
          </p:cNvSpPr>
          <p:nvPr>
            <p:ph type="title"/>
          </p:nvPr>
        </p:nvSpPr>
        <p:spPr>
          <a:xfrm>
            <a:off x="6483096" y="624110"/>
            <a:ext cx="5021516" cy="1280890"/>
          </a:xfrm>
        </p:spPr>
        <p:txBody>
          <a:bodyPr>
            <a:normAutofit/>
          </a:bodyPr>
          <a:lstStyle/>
          <a:p>
            <a:pPr>
              <a:lnSpc>
                <a:spcPct val="90000"/>
              </a:lnSpc>
            </a:pPr>
            <a:r>
              <a:rPr lang="en-IN" sz="2800" b="1">
                <a:solidFill>
                  <a:srgbClr val="5A636B"/>
                </a:solidFill>
              </a:rPr>
              <a:t>Immunization in Neonates exposed to COVID-19</a:t>
            </a:r>
          </a:p>
        </p:txBody>
      </p:sp>
      <p:pic>
        <p:nvPicPr>
          <p:cNvPr id="7" name="Picture 6">
            <a:extLst>
              <a:ext uri="{FF2B5EF4-FFF2-40B4-BE49-F238E27FC236}">
                <a16:creationId xmlns="" xmlns:a16="http://schemas.microsoft.com/office/drawing/2014/main" id="{C6E4EA65-4DBE-42CB-B002-D77DEAB1B687}"/>
              </a:ext>
            </a:extLst>
          </p:cNvPr>
          <p:cNvPicPr>
            <a:picLocks noChangeAspect="1"/>
          </p:cNvPicPr>
          <p:nvPr/>
        </p:nvPicPr>
        <p:blipFill rotWithShape="1">
          <a:blip r:embed="rId2"/>
          <a:srcRect l="12896" r="28493" b="1"/>
          <a:stretch/>
        </p:blipFill>
        <p:spPr>
          <a:xfrm>
            <a:off x="-2650" y="168678"/>
            <a:ext cx="4646985" cy="2866181"/>
          </a:xfrm>
          <a:prstGeom prst="rect">
            <a:avLst/>
          </a:prstGeom>
        </p:spPr>
      </p:pic>
      <p:sp>
        <p:nvSpPr>
          <p:cNvPr id="23" name="Rectangle 22">
            <a:extLst>
              <a:ext uri="{FF2B5EF4-FFF2-40B4-BE49-F238E27FC236}">
                <a16:creationId xmlns="" xmlns:a16="http://schemas.microsoft.com/office/drawing/2014/main" id="{027C296A-0617-4D21-AF6B-358A10ABDA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5704" y="0"/>
            <a:ext cx="182880" cy="6858000"/>
          </a:xfrm>
          <a:prstGeom prst="rect">
            <a:avLst/>
          </a:prstGeom>
          <a:solidFill>
            <a:srgbClr val="5A636B"/>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11">
            <a:extLst>
              <a:ext uri="{FF2B5EF4-FFF2-40B4-BE49-F238E27FC236}">
                <a16:creationId xmlns="" xmlns:a16="http://schemas.microsoft.com/office/drawing/2014/main" id="{4D8B6B03-4DCB-4178-B843-7DCD120398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Picture 8">
            <a:extLst>
              <a:ext uri="{FF2B5EF4-FFF2-40B4-BE49-F238E27FC236}">
                <a16:creationId xmlns="" xmlns:a16="http://schemas.microsoft.com/office/drawing/2014/main" id="{477D788A-21F6-4EC7-89E6-1F0BAFBCA142}"/>
              </a:ext>
            </a:extLst>
          </p:cNvPr>
          <p:cNvPicPr>
            <a:picLocks noChangeAspect="1"/>
          </p:cNvPicPr>
          <p:nvPr/>
        </p:nvPicPr>
        <p:blipFill rotWithShape="1">
          <a:blip r:embed="rId3"/>
          <a:srcRect t="15669" r="-4" b="-4"/>
          <a:stretch/>
        </p:blipFill>
        <p:spPr>
          <a:xfrm>
            <a:off x="-1552" y="3045039"/>
            <a:ext cx="4646985" cy="2866181"/>
          </a:xfrm>
          <a:prstGeom prst="rect">
            <a:avLst/>
          </a:prstGeom>
        </p:spPr>
      </p:pic>
      <p:cxnSp>
        <p:nvCxnSpPr>
          <p:cNvPr id="27" name="Straight Connector 26">
            <a:extLst>
              <a:ext uri="{FF2B5EF4-FFF2-40B4-BE49-F238E27FC236}">
                <a16:creationId xmlns="" xmlns:a16="http://schemas.microsoft.com/office/drawing/2014/main" id="{9BDA9979-0841-4105-9C70-00F46A1C427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 xmlns:p16="http://schemas.microsoft.com/office/powerpoint/2015/main" val="1"/>
              </p:ext>
            </p:extLst>
          </p:nvPr>
        </p:nvCxnSpPr>
        <p:spPr>
          <a:xfrm>
            <a:off x="-16934" y="3429000"/>
            <a:ext cx="4662638" cy="0"/>
          </a:xfrm>
          <a:prstGeom prst="line">
            <a:avLst/>
          </a:prstGeom>
          <a:ln w="50800">
            <a:solidFill>
              <a:srgbClr val="5A636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F14F9E8A-C1FD-46F0-A6EB-5B31CC389AC7}"/>
              </a:ext>
            </a:extLst>
          </p:cNvPr>
          <p:cNvSpPr>
            <a:spLocks noGrp="1"/>
          </p:cNvSpPr>
          <p:nvPr>
            <p:ph idx="1"/>
          </p:nvPr>
        </p:nvSpPr>
        <p:spPr>
          <a:xfrm>
            <a:off x="5344887" y="1611086"/>
            <a:ext cx="6159724" cy="4300136"/>
          </a:xfrm>
        </p:spPr>
        <p:txBody>
          <a:bodyPr>
            <a:normAutofit fontScale="92500" lnSpcReduction="10000"/>
          </a:bodyPr>
          <a:lstStyle/>
          <a:p>
            <a:pPr>
              <a:buClr>
                <a:srgbClr val="A2FD94"/>
              </a:buClr>
            </a:pPr>
            <a:r>
              <a:rPr lang="en-IN" sz="2800" b="1" dirty="0"/>
              <a:t>Follow routine immunization policy </a:t>
            </a:r>
            <a:r>
              <a:rPr lang="en-IN" sz="2800" dirty="0"/>
              <a:t>in healthy neonates born to mothers with suspected/confirmed COVID-19. </a:t>
            </a:r>
          </a:p>
          <a:p>
            <a:pPr>
              <a:buClr>
                <a:srgbClr val="A2FD94"/>
              </a:buClr>
            </a:pPr>
            <a:endParaRPr lang="en-IN" sz="2800" dirty="0"/>
          </a:p>
          <a:p>
            <a:pPr>
              <a:buClr>
                <a:srgbClr val="A2FD94"/>
              </a:buClr>
            </a:pPr>
            <a:r>
              <a:rPr lang="en-IN" sz="2800" dirty="0"/>
              <a:t>In neonates with suspected/confirmed infection, vaccination should be completed before discharge from the hospital as per existing policy.</a:t>
            </a:r>
          </a:p>
        </p:txBody>
      </p:sp>
      <p:pic>
        <p:nvPicPr>
          <p:cNvPr id="4" name="Picture 3">
            <a:extLst>
              <a:ext uri="{FF2B5EF4-FFF2-40B4-BE49-F238E27FC236}">
                <a16:creationId xmlns="" xmlns:a16="http://schemas.microsoft.com/office/drawing/2014/main" id="{AAA735B0-F33E-4D88-AB5B-2271B2B13A68}"/>
              </a:ext>
            </a:extLst>
          </p:cNvPr>
          <p:cNvPicPr>
            <a:picLocks noChangeAspect="1"/>
          </p:cNvPicPr>
          <p:nvPr/>
        </p:nvPicPr>
        <p:blipFill>
          <a:blip r:embed="rId4"/>
          <a:stretch>
            <a:fillRect/>
          </a:stretch>
        </p:blipFill>
        <p:spPr>
          <a:xfrm>
            <a:off x="11048900" y="6077644"/>
            <a:ext cx="1158340" cy="780356"/>
          </a:xfrm>
          <a:prstGeom prst="rect">
            <a:avLst/>
          </a:prstGeom>
        </p:spPr>
      </p:pic>
      <p:pic>
        <p:nvPicPr>
          <p:cNvPr id="5" name="Picture 4">
            <a:extLst>
              <a:ext uri="{FF2B5EF4-FFF2-40B4-BE49-F238E27FC236}">
                <a16:creationId xmlns="" xmlns:a16="http://schemas.microsoft.com/office/drawing/2014/main" id="{1E5F659D-EBFF-458B-9EF6-42DA2B0C41B6}"/>
              </a:ext>
            </a:extLst>
          </p:cNvPr>
          <p:cNvPicPr>
            <a:picLocks noChangeAspect="1"/>
          </p:cNvPicPr>
          <p:nvPr/>
        </p:nvPicPr>
        <p:blipFill>
          <a:blip r:embed="rId5"/>
          <a:stretch>
            <a:fillRect/>
          </a:stretch>
        </p:blipFill>
        <p:spPr>
          <a:xfrm>
            <a:off x="0" y="6065450"/>
            <a:ext cx="1530229" cy="792549"/>
          </a:xfrm>
          <a:prstGeom prst="rect">
            <a:avLst/>
          </a:prstGeom>
        </p:spPr>
      </p:pic>
    </p:spTree>
    <p:extLst>
      <p:ext uri="{BB962C8B-B14F-4D97-AF65-F5344CB8AC3E}">
        <p14:creationId xmlns:p14="http://schemas.microsoft.com/office/powerpoint/2010/main" val="3589477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7ABABA7-0420-4200-9B65-1C1967CE93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7A03E380-9CD1-4ABA-A763-9F9D252B890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2" name="Freeform 11">
              <a:extLst>
                <a:ext uri="{FF2B5EF4-FFF2-40B4-BE49-F238E27FC236}">
                  <a16:creationId xmlns="" xmlns:a16="http://schemas.microsoft.com/office/drawing/2014/main" id="{66E01B84-4C2B-4DE5-90C8-9C4001A75B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3" name="Freeform 12">
              <a:extLst>
                <a:ext uri="{FF2B5EF4-FFF2-40B4-BE49-F238E27FC236}">
                  <a16:creationId xmlns="" xmlns:a16="http://schemas.microsoft.com/office/drawing/2014/main" id="{64CE5A7A-D5C5-4FE5-860C-0B5748FDEE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4" name="Freeform 13">
              <a:extLst>
                <a:ext uri="{FF2B5EF4-FFF2-40B4-BE49-F238E27FC236}">
                  <a16:creationId xmlns="" xmlns:a16="http://schemas.microsoft.com/office/drawing/2014/main" id="{016A7D2A-6EEA-47B8-A763-7D82E41B3CE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5" name="Freeform 14">
              <a:extLst>
                <a:ext uri="{FF2B5EF4-FFF2-40B4-BE49-F238E27FC236}">
                  <a16:creationId xmlns="" xmlns:a16="http://schemas.microsoft.com/office/drawing/2014/main" id="{E758F6E7-6DEC-48D0-ACB1-E5E26B13E6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6" name="Freeform 15">
              <a:extLst>
                <a:ext uri="{FF2B5EF4-FFF2-40B4-BE49-F238E27FC236}">
                  <a16:creationId xmlns="" xmlns:a16="http://schemas.microsoft.com/office/drawing/2014/main" id="{B56657FF-C027-42E7-859B-902929B6FA1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7" name="Freeform 16">
              <a:extLst>
                <a:ext uri="{FF2B5EF4-FFF2-40B4-BE49-F238E27FC236}">
                  <a16:creationId xmlns="" xmlns:a16="http://schemas.microsoft.com/office/drawing/2014/main" id="{79047F2A-5978-46C6-B3A2-54AAC2136B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8" name="Freeform 17">
              <a:extLst>
                <a:ext uri="{FF2B5EF4-FFF2-40B4-BE49-F238E27FC236}">
                  <a16:creationId xmlns="" xmlns:a16="http://schemas.microsoft.com/office/drawing/2014/main" id="{F3BE8FD1-0A72-4640-AC7A-2E057273F8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9" name="Freeform 18">
              <a:extLst>
                <a:ext uri="{FF2B5EF4-FFF2-40B4-BE49-F238E27FC236}">
                  <a16:creationId xmlns="" xmlns:a16="http://schemas.microsoft.com/office/drawing/2014/main" id="{752FC782-A372-4D11-B20D-958955E564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0" name="Freeform 19">
              <a:extLst>
                <a:ext uri="{FF2B5EF4-FFF2-40B4-BE49-F238E27FC236}">
                  <a16:creationId xmlns="" xmlns:a16="http://schemas.microsoft.com/office/drawing/2014/main" id="{AA00B2F1-BEE2-444A-8249-C8E3212CA1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1" name="Freeform 20">
              <a:extLst>
                <a:ext uri="{FF2B5EF4-FFF2-40B4-BE49-F238E27FC236}">
                  <a16:creationId xmlns="" xmlns:a16="http://schemas.microsoft.com/office/drawing/2014/main" id="{E7F5747E-514B-4CF7-B6B0-DAD7149097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2" name="Freeform 21">
              <a:extLst>
                <a:ext uri="{FF2B5EF4-FFF2-40B4-BE49-F238E27FC236}">
                  <a16:creationId xmlns="" xmlns:a16="http://schemas.microsoft.com/office/drawing/2014/main" id="{931614BB-1593-40ED-8113-2BD11870556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3" name="Freeform 22">
              <a:extLst>
                <a:ext uri="{FF2B5EF4-FFF2-40B4-BE49-F238E27FC236}">
                  <a16:creationId xmlns="" xmlns:a16="http://schemas.microsoft.com/office/drawing/2014/main" id="{2691871F-F15C-4E19-BC9C-78E5748D744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5" name="Freeform 6">
            <a:extLst>
              <a:ext uri="{FF2B5EF4-FFF2-40B4-BE49-F238E27FC236}">
                <a16:creationId xmlns="" xmlns:a16="http://schemas.microsoft.com/office/drawing/2014/main" id="{8576F020-8157-45CE-B1D9-6FA47AFEB4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4" name="Title 3">
            <a:extLst>
              <a:ext uri="{FF2B5EF4-FFF2-40B4-BE49-F238E27FC236}">
                <a16:creationId xmlns="" xmlns:a16="http://schemas.microsoft.com/office/drawing/2014/main" id="{DD192B5B-A526-418B-869D-FFA025AEA841}"/>
              </a:ext>
            </a:extLst>
          </p:cNvPr>
          <p:cNvSpPr>
            <a:spLocks noGrp="1"/>
          </p:cNvSpPr>
          <p:nvPr>
            <p:ph type="ctrTitle"/>
          </p:nvPr>
        </p:nvSpPr>
        <p:spPr>
          <a:xfrm>
            <a:off x="987215" y="1318590"/>
            <a:ext cx="5102159" cy="4220820"/>
          </a:xfrm>
        </p:spPr>
        <p:txBody>
          <a:bodyPr anchor="ctr">
            <a:normAutofit/>
          </a:bodyPr>
          <a:lstStyle/>
          <a:p>
            <a:r>
              <a:rPr lang="en-US" b="1">
                <a:solidFill>
                  <a:srgbClr val="FFFFFF"/>
                </a:solidFill>
              </a:rPr>
              <a:t>Care of Neonate with Late onset COVID -19 </a:t>
            </a:r>
            <a:endParaRPr lang="en-IN" b="1">
              <a:solidFill>
                <a:srgbClr val="FFFFFF"/>
              </a:solidFill>
            </a:endParaRPr>
          </a:p>
        </p:txBody>
      </p:sp>
      <p:pic>
        <p:nvPicPr>
          <p:cNvPr id="2" name="Picture 1">
            <a:extLst>
              <a:ext uri="{FF2B5EF4-FFF2-40B4-BE49-F238E27FC236}">
                <a16:creationId xmlns="" xmlns:a16="http://schemas.microsoft.com/office/drawing/2014/main" id="{731DAC74-A79C-42C3-9AE5-1429DA9E1868}"/>
              </a:ext>
            </a:extLst>
          </p:cNvPr>
          <p:cNvPicPr>
            <a:picLocks noChangeAspect="1"/>
          </p:cNvPicPr>
          <p:nvPr/>
        </p:nvPicPr>
        <p:blipFill>
          <a:blip r:embed="rId2"/>
          <a:stretch>
            <a:fillRect/>
          </a:stretch>
        </p:blipFill>
        <p:spPr>
          <a:xfrm>
            <a:off x="0" y="6065451"/>
            <a:ext cx="1530229" cy="792549"/>
          </a:xfrm>
          <a:prstGeom prst="rect">
            <a:avLst/>
          </a:prstGeom>
        </p:spPr>
      </p:pic>
      <p:pic>
        <p:nvPicPr>
          <p:cNvPr id="3" name="Picture 2">
            <a:extLst>
              <a:ext uri="{FF2B5EF4-FFF2-40B4-BE49-F238E27FC236}">
                <a16:creationId xmlns="" xmlns:a16="http://schemas.microsoft.com/office/drawing/2014/main" id="{1000024C-96BB-4545-A450-7C7CFC7475FE}"/>
              </a:ext>
            </a:extLst>
          </p:cNvPr>
          <p:cNvPicPr>
            <a:picLocks noChangeAspect="1"/>
          </p:cNvPicPr>
          <p:nvPr/>
        </p:nvPicPr>
        <p:blipFill>
          <a:blip r:embed="rId3"/>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1188156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D306B45-25EE-434D-ABA9-A27B79320C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6019" y="942108"/>
            <a:ext cx="3256550" cy="4969113"/>
          </a:xfrm>
        </p:spPr>
        <p:txBody>
          <a:bodyPr anchor="ctr">
            <a:normAutofit/>
          </a:bodyPr>
          <a:lstStyle/>
          <a:p>
            <a:r>
              <a:rPr lang="en-US" b="1">
                <a:solidFill>
                  <a:schemeClr val="tx2">
                    <a:lumMod val="75000"/>
                  </a:schemeClr>
                </a:solidFill>
              </a:rPr>
              <a:t>A CHILD HAS COVID IN KAMLA’S VILLAGE</a:t>
            </a:r>
            <a:r>
              <a:rPr lang="en-US">
                <a:solidFill>
                  <a:schemeClr val="tx2">
                    <a:lumMod val="75000"/>
                  </a:schemeClr>
                </a:solidFill>
              </a:rPr>
              <a:t>.</a:t>
            </a:r>
          </a:p>
        </p:txBody>
      </p:sp>
      <p:sp>
        <p:nvSpPr>
          <p:cNvPr id="10" name="Rectangle 9">
            <a:extLst>
              <a:ext uri="{FF2B5EF4-FFF2-40B4-BE49-F238E27FC236}">
                <a16:creationId xmlns="" xmlns:a16="http://schemas.microsoft.com/office/drawing/2014/main" id="{0A42F85E-4939-431E-8B4A-EC07C8E0AB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 xmlns:a16="http://schemas.microsoft.com/office/drawing/2014/main" id="{27EBB3F9-D6F7-4F6A-8843-9FEBA15E49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 xmlns:a16="http://schemas.microsoft.com/office/drawing/2014/main" id="{5D2B17EF-74EB-4C33-B2E2-8E727B2E7D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 xmlns:a16="http://schemas.microsoft.com/office/drawing/2014/main" id="{0A5F1F8A-3206-4B86-883F-65E98BB6E47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 xmlns:a16="http://schemas.microsoft.com/office/drawing/2014/main" id="{6935F8C7-CC88-4243-9786-F3CDBF04A0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 xmlns:a16="http://schemas.microsoft.com/office/drawing/2014/main" id="{9AF7BAD9-71B3-40D8-A089-EFF7FE67BD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 xmlns:a16="http://schemas.microsoft.com/office/drawing/2014/main" id="{6467094F-AEF0-4D3B-BB76-8B3C1F08B9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 xmlns:a16="http://schemas.microsoft.com/office/drawing/2014/main" id="{36F56AF9-DEF1-44E7-BF42-6AAC1AA9D1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 xmlns:a16="http://schemas.microsoft.com/office/drawing/2014/main" id="{A43EBE71-20BA-4A40-A513-516678089D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 xmlns:a16="http://schemas.microsoft.com/office/drawing/2014/main" id="{1DB39648-7B38-4D0B-93C5-048EC4A45C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 xmlns:a16="http://schemas.microsoft.com/office/drawing/2014/main" id="{8DD2661F-DE5F-45EA-B30B-7C658963883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 xmlns:a16="http://schemas.microsoft.com/office/drawing/2014/main" id="{ABF0A0E5-E68E-4183-A913-228692FD85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 xmlns:a16="http://schemas.microsoft.com/office/drawing/2014/main" id="{615D8F55-8ACD-4EFE-A832-06E785479E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 xmlns:a16="http://schemas.microsoft.com/office/drawing/2014/main" id="{0FDF4201-8CEC-474B-A6B1-88039B70416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 xmlns:a16="http://schemas.microsoft.com/office/drawing/2014/main" id="{0F60AEA4-B25F-417E-93FC-59686DFBE5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p:cNvSpPr>
            <a:spLocks noGrp="1"/>
          </p:cNvSpPr>
          <p:nvPr>
            <p:ph idx="1"/>
          </p:nvPr>
        </p:nvSpPr>
        <p:spPr>
          <a:xfrm>
            <a:off x="5049062" y="942108"/>
            <a:ext cx="6455549" cy="4969114"/>
          </a:xfrm>
        </p:spPr>
        <p:txBody>
          <a:bodyPr anchor="ctr">
            <a:normAutofit/>
          </a:bodyPr>
          <a:lstStyle/>
          <a:p>
            <a:r>
              <a:rPr lang="en-US" b="1">
                <a:solidFill>
                  <a:schemeClr val="tx2">
                    <a:lumMod val="75000"/>
                  </a:schemeClr>
                </a:solidFill>
              </a:rPr>
              <a:t>Kamla hears of a 20 day old child that has COVID in her village. She wonders what care the child will get. The mother had COVID too.</a:t>
            </a:r>
          </a:p>
          <a:p>
            <a:endParaRPr lang="en-US" b="1">
              <a:solidFill>
                <a:schemeClr val="tx2">
                  <a:lumMod val="75000"/>
                </a:schemeClr>
              </a:solidFill>
            </a:endParaRPr>
          </a:p>
          <a:p>
            <a:r>
              <a:rPr lang="en-US" b="1">
                <a:solidFill>
                  <a:schemeClr val="tx2">
                    <a:lumMod val="75000"/>
                  </a:schemeClr>
                </a:solidFill>
              </a:rPr>
              <a:t>She phones the ASHA and informs her. The ASHA reassures her by saying that most people including children with COVID19 recover. She tells Kamla to ask the mother of that child to contact her so that she can screen her using the IMNCI approach. </a:t>
            </a:r>
          </a:p>
        </p:txBody>
      </p:sp>
      <p:pic>
        <p:nvPicPr>
          <p:cNvPr id="4" name="Picture 3">
            <a:extLst>
              <a:ext uri="{FF2B5EF4-FFF2-40B4-BE49-F238E27FC236}">
                <a16:creationId xmlns="" xmlns:a16="http://schemas.microsoft.com/office/drawing/2014/main" id="{A87F2E8B-6A46-4372-AB73-E01B165A707B}"/>
              </a:ext>
            </a:extLst>
          </p:cNvPr>
          <p:cNvPicPr>
            <a:picLocks noChangeAspect="1"/>
          </p:cNvPicPr>
          <p:nvPr/>
        </p:nvPicPr>
        <p:blipFill>
          <a:blip r:embed="rId2"/>
          <a:stretch>
            <a:fillRect/>
          </a:stretch>
        </p:blipFill>
        <p:spPr>
          <a:xfrm>
            <a:off x="11033660" y="6077644"/>
            <a:ext cx="1158340" cy="780356"/>
          </a:xfrm>
          <a:prstGeom prst="rect">
            <a:avLst/>
          </a:prstGeom>
        </p:spPr>
      </p:pic>
      <p:pic>
        <p:nvPicPr>
          <p:cNvPr id="5" name="Picture 4">
            <a:extLst>
              <a:ext uri="{FF2B5EF4-FFF2-40B4-BE49-F238E27FC236}">
                <a16:creationId xmlns="" xmlns:a16="http://schemas.microsoft.com/office/drawing/2014/main" id="{494285F5-3230-47D1-93A5-CEF87BCBAE53}"/>
              </a:ext>
            </a:extLst>
          </p:cNvPr>
          <p:cNvPicPr>
            <a:picLocks noChangeAspect="1"/>
          </p:cNvPicPr>
          <p:nvPr/>
        </p:nvPicPr>
        <p:blipFill>
          <a:blip r:embed="rId3"/>
          <a:stretch>
            <a:fillRect/>
          </a:stretch>
        </p:blipFill>
        <p:spPr>
          <a:xfrm>
            <a:off x="204703" y="6065451"/>
            <a:ext cx="1530229" cy="792549"/>
          </a:xfrm>
          <a:prstGeom prst="rect">
            <a:avLst/>
          </a:prstGeom>
        </p:spPr>
      </p:pic>
    </p:spTree>
    <p:extLst>
      <p:ext uri="{BB962C8B-B14F-4D97-AF65-F5344CB8AC3E}">
        <p14:creationId xmlns:p14="http://schemas.microsoft.com/office/powerpoint/2010/main" val="94345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26337" r="51745" b="23836"/>
          <a:stretch/>
        </p:blipFill>
        <p:spPr>
          <a:xfrm>
            <a:off x="140409" y="0"/>
            <a:ext cx="11982896" cy="6036735"/>
          </a:xfrm>
          <a:prstGeom prst="rect">
            <a:avLst/>
          </a:prstGeom>
        </p:spPr>
      </p:pic>
      <p:sp>
        <p:nvSpPr>
          <p:cNvPr id="5" name="7-Point Star 4"/>
          <p:cNvSpPr/>
          <p:nvPr/>
        </p:nvSpPr>
        <p:spPr>
          <a:xfrm>
            <a:off x="895685" y="4380955"/>
            <a:ext cx="2501153" cy="1335741"/>
          </a:xfrm>
          <a:prstGeom prst="star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highlight>
                  <a:srgbClr val="FFFF00"/>
                </a:highlight>
              </a:rPr>
              <a:t>For CHO</a:t>
            </a:r>
          </a:p>
          <a:p>
            <a:pPr algn="ctr"/>
            <a:r>
              <a:rPr lang="en-US" b="1" dirty="0">
                <a:solidFill>
                  <a:srgbClr val="C00000"/>
                </a:solidFill>
                <a:highlight>
                  <a:srgbClr val="FFFF00"/>
                </a:highlight>
              </a:rPr>
              <a:t>PHC-MO</a:t>
            </a:r>
          </a:p>
        </p:txBody>
      </p:sp>
      <p:pic>
        <p:nvPicPr>
          <p:cNvPr id="6" name="Picture 5">
            <a:extLst>
              <a:ext uri="{FF2B5EF4-FFF2-40B4-BE49-F238E27FC236}">
                <a16:creationId xmlns="" xmlns:a16="http://schemas.microsoft.com/office/drawing/2014/main" id="{BD0D8E76-0F38-4302-80D1-D5A08AC050BC}"/>
              </a:ext>
            </a:extLst>
          </p:cNvPr>
          <p:cNvPicPr>
            <a:picLocks noChangeAspect="1"/>
          </p:cNvPicPr>
          <p:nvPr/>
        </p:nvPicPr>
        <p:blipFill>
          <a:blip r:embed="rId3"/>
          <a:stretch>
            <a:fillRect/>
          </a:stretch>
        </p:blipFill>
        <p:spPr>
          <a:xfrm>
            <a:off x="210737" y="6036735"/>
            <a:ext cx="1511939" cy="823031"/>
          </a:xfrm>
          <a:prstGeom prst="rect">
            <a:avLst/>
          </a:prstGeom>
        </p:spPr>
      </p:pic>
      <p:pic>
        <p:nvPicPr>
          <p:cNvPr id="7" name="Picture 6">
            <a:extLst>
              <a:ext uri="{FF2B5EF4-FFF2-40B4-BE49-F238E27FC236}">
                <a16:creationId xmlns="" xmlns:a16="http://schemas.microsoft.com/office/drawing/2014/main" id="{D93F1936-1C27-4862-B4C2-70F4F80F1939}"/>
              </a:ext>
            </a:extLst>
          </p:cNvPr>
          <p:cNvPicPr>
            <a:picLocks noChangeAspect="1"/>
          </p:cNvPicPr>
          <p:nvPr/>
        </p:nvPicPr>
        <p:blipFill>
          <a:blip r:embed="rId4"/>
          <a:stretch>
            <a:fillRect/>
          </a:stretch>
        </p:blipFill>
        <p:spPr>
          <a:xfrm>
            <a:off x="10925442" y="6077644"/>
            <a:ext cx="1158340" cy="780356"/>
          </a:xfrm>
          <a:prstGeom prst="rect">
            <a:avLst/>
          </a:prstGeom>
        </p:spPr>
      </p:pic>
    </p:spTree>
    <p:extLst>
      <p:ext uri="{BB962C8B-B14F-4D97-AF65-F5344CB8AC3E}">
        <p14:creationId xmlns:p14="http://schemas.microsoft.com/office/powerpoint/2010/main" val="971298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NEONATE POSITIVE FOR COVID AND HEALTHY (ASYMPTOMATIC)</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5000"/>
                    </a14:imgEffect>
                  </a14:imgLayer>
                </a14:imgProps>
              </a:ext>
            </a:extLst>
          </a:blip>
          <a:srcRect l="24499" t="18981" r="8502" b="14583"/>
          <a:stretch/>
        </p:blipFill>
        <p:spPr>
          <a:xfrm>
            <a:off x="2592925" y="1960502"/>
            <a:ext cx="9652222" cy="4906463"/>
          </a:xfrm>
          <a:prstGeom prst="rect">
            <a:avLst/>
          </a:prstGeom>
        </p:spPr>
      </p:pic>
      <p:pic>
        <p:nvPicPr>
          <p:cNvPr id="3" name="Picture 2">
            <a:extLst>
              <a:ext uri="{FF2B5EF4-FFF2-40B4-BE49-F238E27FC236}">
                <a16:creationId xmlns="" xmlns:a16="http://schemas.microsoft.com/office/drawing/2014/main" id="{0AFFB028-0DDC-4128-826D-33A40B77E1D9}"/>
              </a:ext>
            </a:extLst>
          </p:cNvPr>
          <p:cNvPicPr>
            <a:picLocks noChangeAspect="1"/>
          </p:cNvPicPr>
          <p:nvPr/>
        </p:nvPicPr>
        <p:blipFill>
          <a:blip r:embed="rId4"/>
          <a:stretch>
            <a:fillRect/>
          </a:stretch>
        </p:blipFill>
        <p:spPr>
          <a:xfrm>
            <a:off x="144308" y="6065451"/>
            <a:ext cx="1530229" cy="792549"/>
          </a:xfrm>
          <a:prstGeom prst="rect">
            <a:avLst/>
          </a:prstGeom>
        </p:spPr>
      </p:pic>
      <p:pic>
        <p:nvPicPr>
          <p:cNvPr id="5" name="Picture 4">
            <a:extLst>
              <a:ext uri="{FF2B5EF4-FFF2-40B4-BE49-F238E27FC236}">
                <a16:creationId xmlns="" xmlns:a16="http://schemas.microsoft.com/office/drawing/2014/main" id="{416EAADA-5C2F-4DC6-80F2-AD70FF6B7326}"/>
              </a:ext>
            </a:extLst>
          </p:cNvPr>
          <p:cNvPicPr>
            <a:picLocks noChangeAspect="1"/>
          </p:cNvPicPr>
          <p:nvPr/>
        </p:nvPicPr>
        <p:blipFill>
          <a:blip r:embed="rId5"/>
          <a:stretch>
            <a:fillRect/>
          </a:stretch>
        </p:blipFill>
        <p:spPr>
          <a:xfrm>
            <a:off x="11166825" y="6086609"/>
            <a:ext cx="1158340" cy="780356"/>
          </a:xfrm>
          <a:prstGeom prst="rect">
            <a:avLst/>
          </a:prstGeom>
        </p:spPr>
      </p:pic>
    </p:spTree>
    <p:extLst>
      <p:ext uri="{BB962C8B-B14F-4D97-AF65-F5344CB8AC3E}">
        <p14:creationId xmlns:p14="http://schemas.microsoft.com/office/powerpoint/2010/main" val="1120870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0524" t="30371" b="18141"/>
          <a:stretch/>
        </p:blipFill>
        <p:spPr>
          <a:xfrm>
            <a:off x="213064" y="124286"/>
            <a:ext cx="11978936" cy="6475591"/>
          </a:xfrm>
          <a:prstGeom prst="rect">
            <a:avLst/>
          </a:prstGeom>
        </p:spPr>
      </p:pic>
      <p:sp>
        <p:nvSpPr>
          <p:cNvPr id="5" name="Rectangle 4"/>
          <p:cNvSpPr/>
          <p:nvPr/>
        </p:nvSpPr>
        <p:spPr>
          <a:xfrm rot="18878650">
            <a:off x="7368993" y="3572454"/>
            <a:ext cx="331693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NO ROLE </a:t>
            </a:r>
          </a:p>
        </p:txBody>
      </p:sp>
      <p:pic>
        <p:nvPicPr>
          <p:cNvPr id="6" name="Picture 5">
            <a:extLst>
              <a:ext uri="{FF2B5EF4-FFF2-40B4-BE49-F238E27FC236}">
                <a16:creationId xmlns="" xmlns:a16="http://schemas.microsoft.com/office/drawing/2014/main" id="{B035F7EF-C084-4F5A-B26F-97B6A4804694}"/>
              </a:ext>
            </a:extLst>
          </p:cNvPr>
          <p:cNvPicPr>
            <a:picLocks noChangeAspect="1"/>
          </p:cNvPicPr>
          <p:nvPr/>
        </p:nvPicPr>
        <p:blipFill>
          <a:blip r:embed="rId3"/>
          <a:stretch>
            <a:fillRect/>
          </a:stretch>
        </p:blipFill>
        <p:spPr>
          <a:xfrm>
            <a:off x="418271" y="5086905"/>
            <a:ext cx="1092596" cy="1141467"/>
          </a:xfrm>
          <a:prstGeom prst="rect">
            <a:avLst/>
          </a:prstGeom>
        </p:spPr>
      </p:pic>
      <p:pic>
        <p:nvPicPr>
          <p:cNvPr id="7" name="Picture 6">
            <a:extLst>
              <a:ext uri="{FF2B5EF4-FFF2-40B4-BE49-F238E27FC236}">
                <a16:creationId xmlns="" xmlns:a16="http://schemas.microsoft.com/office/drawing/2014/main" id="{2929C1EC-FB0E-4F21-AB83-44EE6E69361F}"/>
              </a:ext>
            </a:extLst>
          </p:cNvPr>
          <p:cNvPicPr>
            <a:picLocks noChangeAspect="1"/>
          </p:cNvPicPr>
          <p:nvPr/>
        </p:nvPicPr>
        <p:blipFill>
          <a:blip r:embed="rId4"/>
          <a:stretch>
            <a:fillRect/>
          </a:stretch>
        </p:blipFill>
        <p:spPr>
          <a:xfrm>
            <a:off x="10521336" y="5448016"/>
            <a:ext cx="1158340" cy="780356"/>
          </a:xfrm>
          <a:prstGeom prst="rect">
            <a:avLst/>
          </a:prstGeom>
        </p:spPr>
      </p:pic>
    </p:spTree>
    <p:extLst>
      <p:ext uri="{BB962C8B-B14F-4D97-AF65-F5344CB8AC3E}">
        <p14:creationId xmlns:p14="http://schemas.microsoft.com/office/powerpoint/2010/main" val="1046999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5210" y="1905000"/>
            <a:ext cx="7605340" cy="3777622"/>
          </a:xfrm>
        </p:spPr>
        <p:txBody>
          <a:bodyPr>
            <a:noAutofit/>
          </a:bodyPr>
          <a:lstStyle/>
          <a:p>
            <a:pPr marL="0" indent="0">
              <a:buNone/>
            </a:pPr>
            <a:r>
              <a:rPr lang="en-US" sz="2400" b="1" dirty="0"/>
              <a:t>By the end of the session participants will describe key points related to</a:t>
            </a:r>
          </a:p>
          <a:p>
            <a:pPr marL="0" indent="0">
              <a:buNone/>
            </a:pPr>
            <a:endParaRPr lang="en-US" sz="2400" b="1" dirty="0"/>
          </a:p>
          <a:p>
            <a:r>
              <a:rPr lang="en-GB" sz="2400" b="1" dirty="0"/>
              <a:t>Care of mothers and neonates born to COVID19 positive mothers,</a:t>
            </a:r>
          </a:p>
          <a:p>
            <a:r>
              <a:rPr lang="en-GB" sz="2400" b="1" dirty="0"/>
              <a:t>Care for Neonates with late onset COVID19 Disease </a:t>
            </a:r>
            <a:endParaRPr lang="en-US" sz="2400" b="1" dirty="0"/>
          </a:p>
          <a:p>
            <a:r>
              <a:rPr lang="en-GB" sz="2400" b="1" dirty="0"/>
              <a:t>Care of children with COVID where caregivers are not available</a:t>
            </a:r>
            <a:endParaRPr lang="en-US" sz="2400" b="1" dirty="0"/>
          </a:p>
        </p:txBody>
      </p:sp>
      <p:pic>
        <p:nvPicPr>
          <p:cNvPr id="2050" name="Picture 2" descr="Cute Yawning Indian Baby Stock Photo 13351996 - Megapi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9293" y="292753"/>
            <a:ext cx="3915092" cy="27552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62634DE1-89B9-4D2E-ABE3-D3966AA93237}"/>
              </a:ext>
            </a:extLst>
          </p:cNvPr>
          <p:cNvPicPr>
            <a:picLocks noChangeAspect="1"/>
          </p:cNvPicPr>
          <p:nvPr/>
        </p:nvPicPr>
        <p:blipFill>
          <a:blip r:embed="rId3"/>
          <a:stretch>
            <a:fillRect/>
          </a:stretch>
        </p:blipFill>
        <p:spPr>
          <a:xfrm>
            <a:off x="11033660" y="6077644"/>
            <a:ext cx="1158340" cy="780356"/>
          </a:xfrm>
          <a:prstGeom prst="rect">
            <a:avLst/>
          </a:prstGeom>
        </p:spPr>
      </p:pic>
      <p:pic>
        <p:nvPicPr>
          <p:cNvPr id="7" name="Picture 6">
            <a:extLst>
              <a:ext uri="{FF2B5EF4-FFF2-40B4-BE49-F238E27FC236}">
                <a16:creationId xmlns="" xmlns:a16="http://schemas.microsoft.com/office/drawing/2014/main" id="{138F72E2-8C81-4C94-9225-DBAC1052D82F}"/>
              </a:ext>
            </a:extLst>
          </p:cNvPr>
          <p:cNvPicPr>
            <a:picLocks noChangeAspect="1"/>
          </p:cNvPicPr>
          <p:nvPr/>
        </p:nvPicPr>
        <p:blipFill>
          <a:blip r:embed="rId4"/>
          <a:stretch>
            <a:fillRect/>
          </a:stretch>
        </p:blipFill>
        <p:spPr>
          <a:xfrm>
            <a:off x="168518" y="6034969"/>
            <a:ext cx="1511939" cy="823031"/>
          </a:xfrm>
          <a:prstGeom prst="rect">
            <a:avLst/>
          </a:prstGeom>
        </p:spPr>
      </p:pic>
    </p:spTree>
    <p:extLst>
      <p:ext uri="{BB962C8B-B14F-4D97-AF65-F5344CB8AC3E}">
        <p14:creationId xmlns:p14="http://schemas.microsoft.com/office/powerpoint/2010/main" val="841814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t="14949" r="50143" b="33801"/>
          <a:stretch/>
        </p:blipFill>
        <p:spPr>
          <a:xfrm>
            <a:off x="687388" y="344676"/>
            <a:ext cx="11291887" cy="6705600"/>
          </a:xfrm>
          <a:prstGeom prst="rect">
            <a:avLst/>
          </a:prstGeom>
        </p:spPr>
      </p:pic>
      <p:pic>
        <p:nvPicPr>
          <p:cNvPr id="5" name="Picture 4">
            <a:extLst>
              <a:ext uri="{FF2B5EF4-FFF2-40B4-BE49-F238E27FC236}">
                <a16:creationId xmlns="" xmlns:a16="http://schemas.microsoft.com/office/drawing/2014/main" id="{6948DDEE-B6F2-44CD-B86B-5B64D997A115}"/>
              </a:ext>
            </a:extLst>
          </p:cNvPr>
          <p:cNvPicPr>
            <a:picLocks noChangeAspect="1"/>
          </p:cNvPicPr>
          <p:nvPr/>
        </p:nvPicPr>
        <p:blipFill>
          <a:blip r:embed="rId3"/>
          <a:stretch>
            <a:fillRect/>
          </a:stretch>
        </p:blipFill>
        <p:spPr>
          <a:xfrm>
            <a:off x="443726" y="5504156"/>
            <a:ext cx="976701" cy="998738"/>
          </a:xfrm>
          <a:prstGeom prst="rect">
            <a:avLst/>
          </a:prstGeom>
        </p:spPr>
      </p:pic>
      <p:pic>
        <p:nvPicPr>
          <p:cNvPr id="6" name="Picture 5">
            <a:extLst>
              <a:ext uri="{FF2B5EF4-FFF2-40B4-BE49-F238E27FC236}">
                <a16:creationId xmlns="" xmlns:a16="http://schemas.microsoft.com/office/drawing/2014/main" id="{27B09232-2FF0-436A-AB14-754B005610BF}"/>
              </a:ext>
            </a:extLst>
          </p:cNvPr>
          <p:cNvPicPr>
            <a:picLocks noChangeAspect="1"/>
          </p:cNvPicPr>
          <p:nvPr/>
        </p:nvPicPr>
        <p:blipFill>
          <a:blip r:embed="rId4"/>
          <a:stretch>
            <a:fillRect/>
          </a:stretch>
        </p:blipFill>
        <p:spPr>
          <a:xfrm>
            <a:off x="10346272" y="5691467"/>
            <a:ext cx="1158340" cy="780356"/>
          </a:xfrm>
          <a:prstGeom prst="rect">
            <a:avLst/>
          </a:prstGeom>
        </p:spPr>
      </p:pic>
      <p:sp>
        <p:nvSpPr>
          <p:cNvPr id="3" name="TextBox 2">
            <a:extLst>
              <a:ext uri="{FF2B5EF4-FFF2-40B4-BE49-F238E27FC236}">
                <a16:creationId xmlns="" xmlns:a16="http://schemas.microsoft.com/office/drawing/2014/main" id="{E29519D4-FCA0-49B2-9542-26650B491744}"/>
              </a:ext>
            </a:extLst>
          </p:cNvPr>
          <p:cNvSpPr txBox="1"/>
          <p:nvPr/>
        </p:nvSpPr>
        <p:spPr>
          <a:xfrm>
            <a:off x="10346272" y="2681554"/>
            <a:ext cx="615553" cy="2421029"/>
          </a:xfrm>
          <a:prstGeom prst="rect">
            <a:avLst/>
          </a:prstGeom>
          <a:noFill/>
        </p:spPr>
        <p:txBody>
          <a:bodyPr vert="vert270" wrap="square" rtlCol="0">
            <a:spAutoFit/>
          </a:bodyPr>
          <a:lstStyle/>
          <a:p>
            <a:r>
              <a:rPr lang="en-US" sz="2800" b="1" dirty="0">
                <a:highlight>
                  <a:srgbClr val="FF0000"/>
                </a:highlight>
              </a:rPr>
              <a:t>Danger Signs</a:t>
            </a:r>
            <a:endParaRPr lang="en-IN" sz="2800" b="1" dirty="0">
              <a:highlight>
                <a:srgbClr val="FF0000"/>
              </a:highlight>
            </a:endParaRPr>
          </a:p>
        </p:txBody>
      </p:sp>
    </p:spTree>
    <p:extLst>
      <p:ext uri="{BB962C8B-B14F-4D97-AF65-F5344CB8AC3E}">
        <p14:creationId xmlns:p14="http://schemas.microsoft.com/office/powerpoint/2010/main" val="807125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36257D-643C-4C1D-8AB3-4CF386EC0808}"/>
              </a:ext>
            </a:extLst>
          </p:cNvPr>
          <p:cNvSpPr>
            <a:spLocks noGrp="1"/>
          </p:cNvSpPr>
          <p:nvPr>
            <p:ph type="title"/>
          </p:nvPr>
        </p:nvSpPr>
        <p:spPr>
          <a:xfrm>
            <a:off x="1389774" y="108116"/>
            <a:ext cx="6346372" cy="1280890"/>
          </a:xfrm>
        </p:spPr>
        <p:txBody>
          <a:bodyPr>
            <a:normAutofit/>
          </a:bodyPr>
          <a:lstStyle/>
          <a:p>
            <a:pPr>
              <a:lnSpc>
                <a:spcPct val="90000"/>
              </a:lnSpc>
            </a:pPr>
            <a:r>
              <a:rPr lang="en-IN" b="1" dirty="0"/>
              <a:t>Care of Symptomatic/sick neonates</a:t>
            </a:r>
          </a:p>
        </p:txBody>
      </p:sp>
      <p:sp>
        <p:nvSpPr>
          <p:cNvPr id="3" name="Content Placeholder 2">
            <a:extLst>
              <a:ext uri="{FF2B5EF4-FFF2-40B4-BE49-F238E27FC236}">
                <a16:creationId xmlns="" xmlns:a16="http://schemas.microsoft.com/office/drawing/2014/main" id="{1FF23470-141D-46AB-A4B9-D311C1D9C2D6}"/>
              </a:ext>
            </a:extLst>
          </p:cNvPr>
          <p:cNvSpPr>
            <a:spLocks noGrp="1"/>
          </p:cNvSpPr>
          <p:nvPr>
            <p:ph idx="1"/>
          </p:nvPr>
        </p:nvSpPr>
        <p:spPr>
          <a:xfrm>
            <a:off x="1045029" y="1687287"/>
            <a:ext cx="6346372" cy="4223936"/>
          </a:xfrm>
        </p:spPr>
        <p:txBody>
          <a:bodyPr>
            <a:normAutofit/>
          </a:bodyPr>
          <a:lstStyle/>
          <a:p>
            <a:r>
              <a:rPr lang="en-IN" sz="2400" dirty="0"/>
              <a:t>Managed </a:t>
            </a:r>
            <a:r>
              <a:rPr lang="en-IN" sz="2400" dirty="0">
                <a:highlight>
                  <a:srgbClr val="FF0000"/>
                </a:highlight>
              </a:rPr>
              <a:t>in separate isolation </a:t>
            </a:r>
            <a:r>
              <a:rPr lang="en-IN" sz="2400" dirty="0"/>
              <a:t>facility, preferably in single closed rooms. </a:t>
            </a:r>
          </a:p>
          <a:p>
            <a:r>
              <a:rPr lang="en-IN" sz="2400" dirty="0"/>
              <a:t>In case enough single rooms are not available, </a:t>
            </a:r>
            <a:r>
              <a:rPr lang="en-IN" sz="2400" dirty="0">
                <a:highlight>
                  <a:srgbClr val="FF0000"/>
                </a:highlight>
              </a:rPr>
              <a:t>closed incubators </a:t>
            </a:r>
            <a:r>
              <a:rPr lang="en-IN" sz="2400" dirty="0"/>
              <a:t>(preferred) or radiant warmers could be placed in a common isolation ward for neonates, at a distance of at least</a:t>
            </a:r>
            <a:r>
              <a:rPr lang="en-IN" sz="2400" dirty="0">
                <a:highlight>
                  <a:srgbClr val="FF0000"/>
                </a:highlight>
              </a:rPr>
              <a:t> 1 meter from each other. </a:t>
            </a:r>
          </a:p>
          <a:p>
            <a:r>
              <a:rPr lang="en-IN" sz="2400" dirty="0"/>
              <a:t>Isolation rooms should have  </a:t>
            </a:r>
            <a:r>
              <a:rPr lang="en-IN" sz="2400" dirty="0">
                <a:highlight>
                  <a:srgbClr val="FF0000"/>
                </a:highlight>
              </a:rPr>
              <a:t>adequate ventilation</a:t>
            </a:r>
          </a:p>
          <a:p>
            <a:pPr marL="0" indent="0">
              <a:buNone/>
            </a:pPr>
            <a:endParaRPr lang="en-IN" dirty="0"/>
          </a:p>
        </p:txBody>
      </p:sp>
      <p:pic>
        <p:nvPicPr>
          <p:cNvPr id="2050" name="Picture 2" descr="COVID-infected newborn recovers fully after 10 days on ventilator in  Odisha&amp;#39;s Bhubaneshwar"/>
          <p:cNvPicPr>
            <a:picLocks noChangeAspect="1" noChangeArrowheads="1"/>
          </p:cNvPicPr>
          <p:nvPr/>
        </p:nvPicPr>
        <p:blipFill rotWithShape="1">
          <a:blip r:embed="rId2">
            <a:extLst>
              <a:ext uri="{28A0092B-C50C-407E-A947-70E740481C1C}">
                <a14:useLocalDpi xmlns:a14="http://schemas.microsoft.com/office/drawing/2010/main" val="0"/>
              </a:ext>
            </a:extLst>
          </a:blip>
          <a:srcRect r="-2" b="7040"/>
          <a:stretch/>
        </p:blipFill>
        <p:spPr bwMode="auto">
          <a:xfrm>
            <a:off x="7736146" y="624111"/>
            <a:ext cx="3768466" cy="2627322"/>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Baby Hospital India High Resolution Stock Photography and Images - Alam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6" r="-2" b="4397"/>
          <a:stretch/>
        </p:blipFill>
        <p:spPr bwMode="auto">
          <a:xfrm>
            <a:off x="7736146" y="3416024"/>
            <a:ext cx="3768466" cy="2363339"/>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0F76D90E-5F3C-4943-A9F6-35ABCEB0E8DC}"/>
              </a:ext>
            </a:extLst>
          </p:cNvPr>
          <p:cNvPicPr>
            <a:picLocks noChangeAspect="1"/>
          </p:cNvPicPr>
          <p:nvPr/>
        </p:nvPicPr>
        <p:blipFill>
          <a:blip r:embed="rId4"/>
          <a:stretch>
            <a:fillRect/>
          </a:stretch>
        </p:blipFill>
        <p:spPr>
          <a:xfrm>
            <a:off x="168518" y="6043347"/>
            <a:ext cx="1511939" cy="823031"/>
          </a:xfrm>
          <a:prstGeom prst="rect">
            <a:avLst/>
          </a:prstGeom>
        </p:spPr>
      </p:pic>
      <p:pic>
        <p:nvPicPr>
          <p:cNvPr id="7" name="Picture 6">
            <a:extLst>
              <a:ext uri="{FF2B5EF4-FFF2-40B4-BE49-F238E27FC236}">
                <a16:creationId xmlns="" xmlns:a16="http://schemas.microsoft.com/office/drawing/2014/main" id="{3074BFA5-30FF-4AEE-911F-A77B234BB6BA}"/>
              </a:ext>
            </a:extLst>
          </p:cNvPr>
          <p:cNvPicPr>
            <a:picLocks noChangeAspect="1"/>
          </p:cNvPicPr>
          <p:nvPr/>
        </p:nvPicPr>
        <p:blipFill>
          <a:blip r:embed="rId5"/>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1458254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AB99CC95-3919-4B89-8301-1E3CC1C4C924}"/>
              </a:ext>
            </a:extLst>
          </p:cNvPr>
          <p:cNvSpPr>
            <a:spLocks noGrp="1"/>
          </p:cNvSpPr>
          <p:nvPr>
            <p:ph type="title"/>
          </p:nvPr>
        </p:nvSpPr>
        <p:spPr>
          <a:xfrm>
            <a:off x="1640156" y="0"/>
            <a:ext cx="8911687" cy="1280890"/>
          </a:xfrm>
        </p:spPr>
        <p:txBody>
          <a:bodyPr/>
          <a:lstStyle/>
          <a:p>
            <a:pPr algn="ctr"/>
            <a:r>
              <a:rPr lang="en-IN" dirty="0"/>
              <a:t>Neonates with Severe COVID-19 disease</a:t>
            </a:r>
          </a:p>
        </p:txBody>
      </p:sp>
      <p:pic>
        <p:nvPicPr>
          <p:cNvPr id="5" name="Content Placeholder 4">
            <a:extLst>
              <a:ext uri="{FF2B5EF4-FFF2-40B4-BE49-F238E27FC236}">
                <a16:creationId xmlns="" xmlns:a16="http://schemas.microsoft.com/office/drawing/2014/main" id="{C90F24B4-FC1F-468D-929B-4B3B1E5575B3}"/>
              </a:ext>
            </a:extLst>
          </p:cNvPr>
          <p:cNvPicPr>
            <a:picLocks noGrp="1" noChangeAspect="1"/>
          </p:cNvPicPr>
          <p:nvPr>
            <p:ph sz="half" idx="1"/>
          </p:nvPr>
        </p:nvPicPr>
        <p:blipFill>
          <a:blip r:embed="rId2"/>
          <a:stretch>
            <a:fillRect/>
          </a:stretch>
        </p:blipFill>
        <p:spPr>
          <a:xfrm>
            <a:off x="120477" y="1191552"/>
            <a:ext cx="5233721" cy="4573372"/>
          </a:xfrm>
        </p:spPr>
      </p:pic>
      <p:sp>
        <p:nvSpPr>
          <p:cNvPr id="8" name="Content Placeholder 7">
            <a:extLst>
              <a:ext uri="{FF2B5EF4-FFF2-40B4-BE49-F238E27FC236}">
                <a16:creationId xmlns="" xmlns:a16="http://schemas.microsoft.com/office/drawing/2014/main" id="{27019399-C354-4BCF-9C24-884C2A4C8EF0}"/>
              </a:ext>
            </a:extLst>
          </p:cNvPr>
          <p:cNvSpPr>
            <a:spLocks noGrp="1"/>
          </p:cNvSpPr>
          <p:nvPr>
            <p:ph sz="half" idx="2"/>
          </p:nvPr>
        </p:nvSpPr>
        <p:spPr>
          <a:xfrm>
            <a:off x="5118538" y="1093076"/>
            <a:ext cx="6809764" cy="5764923"/>
          </a:xfrm>
        </p:spPr>
        <p:txBody>
          <a:bodyPr>
            <a:normAutofit/>
          </a:bodyPr>
          <a:lstStyle/>
          <a:p>
            <a:r>
              <a:rPr lang="en-IN" sz="2000" b="0" i="0" u="none" strike="noStrike" baseline="0" dirty="0">
                <a:solidFill>
                  <a:srgbClr val="000000"/>
                </a:solidFill>
              </a:rPr>
              <a:t>During the second wave, an increasing number of neonates with moderate to severe COVID-19 </a:t>
            </a:r>
            <a:r>
              <a:rPr lang="en-IN" sz="2000" b="0" i="0" u="sng" strike="noStrike" baseline="0" dirty="0">
                <a:solidFill>
                  <a:srgbClr val="000000"/>
                </a:solidFill>
              </a:rPr>
              <a:t>pneumonia</a:t>
            </a:r>
            <a:r>
              <a:rPr lang="en-IN" sz="2000" b="0" i="0" u="none" strike="noStrike" baseline="0" dirty="0">
                <a:solidFill>
                  <a:srgbClr val="000000"/>
                </a:solidFill>
              </a:rPr>
              <a:t> and </a:t>
            </a:r>
            <a:r>
              <a:rPr lang="en-IN" sz="2000" b="0" i="0" u="sng" strike="noStrike" baseline="0" dirty="0">
                <a:solidFill>
                  <a:srgbClr val="000000"/>
                </a:solidFill>
              </a:rPr>
              <a:t>gastrointestinal symptoms </a:t>
            </a:r>
            <a:r>
              <a:rPr lang="en-IN" sz="2000" b="0" i="0" u="none" strike="noStrike" baseline="0" dirty="0">
                <a:solidFill>
                  <a:srgbClr val="000000"/>
                </a:solidFill>
              </a:rPr>
              <a:t>have been seen. </a:t>
            </a:r>
          </a:p>
          <a:p>
            <a:r>
              <a:rPr lang="en-IN" sz="2000" b="0" i="0" u="none" strike="noStrike" baseline="0" dirty="0">
                <a:solidFill>
                  <a:srgbClr val="000000"/>
                </a:solidFill>
              </a:rPr>
              <a:t>These neonates typically acquire the infection at home from other family members. </a:t>
            </a:r>
          </a:p>
          <a:p>
            <a:r>
              <a:rPr lang="en-IN" sz="2000" b="0" i="0" u="none" strike="noStrike" baseline="0" dirty="0">
                <a:solidFill>
                  <a:srgbClr val="000000"/>
                </a:solidFill>
              </a:rPr>
              <a:t>Occasional cases of </a:t>
            </a:r>
            <a:r>
              <a:rPr lang="en-IN" sz="2000" b="0" i="0" u="sng" strike="noStrike" baseline="0" dirty="0">
                <a:solidFill>
                  <a:srgbClr val="000000"/>
                </a:solidFill>
              </a:rPr>
              <a:t>MIS related to COVID </a:t>
            </a:r>
            <a:r>
              <a:rPr lang="en-IN" sz="2000" b="0" i="0" u="none" strike="noStrike" baseline="0" dirty="0">
                <a:solidFill>
                  <a:srgbClr val="000000"/>
                </a:solidFill>
              </a:rPr>
              <a:t>antibodies transmitted from the mother have also been seen. </a:t>
            </a:r>
          </a:p>
          <a:p>
            <a:r>
              <a:rPr lang="en-IN" sz="2000" b="0" i="0" u="none" strike="noStrike" baseline="0" dirty="0">
                <a:solidFill>
                  <a:srgbClr val="000000"/>
                </a:solidFill>
              </a:rPr>
              <a:t>The paediatric HDU/ ICU should have </a:t>
            </a:r>
            <a:r>
              <a:rPr lang="en-IN" sz="2000" b="0" i="0" u="sng" strike="noStrike" baseline="0" dirty="0">
                <a:solidFill>
                  <a:srgbClr val="000000"/>
                </a:solidFill>
              </a:rPr>
              <a:t>suitable equipment </a:t>
            </a:r>
            <a:r>
              <a:rPr lang="en-IN" sz="2000" b="0" i="0" u="none" strike="noStrike" baseline="0" dirty="0">
                <a:solidFill>
                  <a:srgbClr val="000000"/>
                </a:solidFill>
              </a:rPr>
              <a:t>and surgical items for care of these neonates e.g., servo-controlled open care systems, air-oxygen blending systems, CPAP, ventilators capable of supporting pre-terms and appropriate sized nasal interfaces and endotracheal tubes. </a:t>
            </a:r>
            <a:endParaRPr lang="en-IN" sz="3200" dirty="0"/>
          </a:p>
        </p:txBody>
      </p:sp>
      <p:pic>
        <p:nvPicPr>
          <p:cNvPr id="6" name="Picture 5">
            <a:extLst>
              <a:ext uri="{FF2B5EF4-FFF2-40B4-BE49-F238E27FC236}">
                <a16:creationId xmlns="" xmlns:a16="http://schemas.microsoft.com/office/drawing/2014/main" id="{1C1F5234-B89D-4768-A012-6392D1D5FFAA}"/>
              </a:ext>
            </a:extLst>
          </p:cNvPr>
          <p:cNvPicPr>
            <a:picLocks noChangeAspect="1"/>
          </p:cNvPicPr>
          <p:nvPr/>
        </p:nvPicPr>
        <p:blipFill>
          <a:blip r:embed="rId3"/>
          <a:stretch>
            <a:fillRect/>
          </a:stretch>
        </p:blipFill>
        <p:spPr>
          <a:xfrm>
            <a:off x="263696" y="6034968"/>
            <a:ext cx="1511939" cy="823031"/>
          </a:xfrm>
          <a:prstGeom prst="rect">
            <a:avLst/>
          </a:prstGeom>
        </p:spPr>
      </p:pic>
      <p:pic>
        <p:nvPicPr>
          <p:cNvPr id="9" name="Picture 8">
            <a:extLst>
              <a:ext uri="{FF2B5EF4-FFF2-40B4-BE49-F238E27FC236}">
                <a16:creationId xmlns="" xmlns:a16="http://schemas.microsoft.com/office/drawing/2014/main" id="{B3A76613-9DEE-4379-A070-90F41F409782}"/>
              </a:ext>
            </a:extLst>
          </p:cNvPr>
          <p:cNvPicPr>
            <a:picLocks noChangeAspect="1"/>
          </p:cNvPicPr>
          <p:nvPr/>
        </p:nvPicPr>
        <p:blipFill>
          <a:blip r:embed="rId4"/>
          <a:stretch>
            <a:fillRect/>
          </a:stretch>
        </p:blipFill>
        <p:spPr>
          <a:xfrm>
            <a:off x="11033660" y="6107836"/>
            <a:ext cx="1158340" cy="750163"/>
          </a:xfrm>
          <a:prstGeom prst="rect">
            <a:avLst/>
          </a:prstGeom>
        </p:spPr>
      </p:pic>
    </p:spTree>
    <p:extLst>
      <p:ext uri="{BB962C8B-B14F-4D97-AF65-F5344CB8AC3E}">
        <p14:creationId xmlns:p14="http://schemas.microsoft.com/office/powerpoint/2010/main" val="2337487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 xmlns:a16="http://schemas.microsoft.com/office/drawing/2014/main" id="{6884825E-EC03-4722-8283-74EC8EECC4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 xmlns:a16="http://schemas.microsoft.com/office/drawing/2014/main" id="{C04A4164-FDD3-4AE9-8129-4E1B921E25C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 xmlns:a16="http://schemas.microsoft.com/office/drawing/2014/main" id="{242BA971-550B-4D73-A876-FA172A0CD3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 xmlns:a16="http://schemas.microsoft.com/office/drawing/2014/main" id="{F52F4EE2-AD57-433A-87C2-B1418FE22D7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 xmlns:a16="http://schemas.microsoft.com/office/drawing/2014/main" id="{418466F3-BDB0-4394-BA4A-CF39BF6900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 xmlns:a16="http://schemas.microsoft.com/office/drawing/2014/main" id="{9B5012CA-30F7-4EAF-9345-0EC48D013C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 xmlns:a16="http://schemas.microsoft.com/office/drawing/2014/main" id="{F1CEB021-8D0F-48F1-947A-7F206BE2DC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 xmlns:a16="http://schemas.microsoft.com/office/drawing/2014/main" id="{03D5F265-52CB-44C4-AC6C-690E2BAFF9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 xmlns:a16="http://schemas.microsoft.com/office/drawing/2014/main" id="{AC865DC3-14CF-426B-B727-540299B5F88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 xmlns:a16="http://schemas.microsoft.com/office/drawing/2014/main" id="{28D0689D-31AE-4EAE-8B89-90DCD47F1BE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 xmlns:a16="http://schemas.microsoft.com/office/drawing/2014/main" id="{17172BB3-0B74-4B5A-B1FC-09313DAC3C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 xmlns:a16="http://schemas.microsoft.com/office/drawing/2014/main" id="{24BF584C-D8EA-4C47-98AB-CDD5EB007A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 xmlns:a16="http://schemas.microsoft.com/office/drawing/2014/main" id="{124EB1F1-5E4E-4599-A171-9D77920220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 xmlns:a16="http://schemas.microsoft.com/office/drawing/2014/main" id="{2209368F-1AD1-453A-8026-F0487097370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157"/>
            <a:ext cx="2356675" cy="6853096"/>
            <a:chOff x="6627813" y="195610"/>
            <a:chExt cx="1952625" cy="5678141"/>
          </a:xfrm>
        </p:grpSpPr>
        <p:sp>
          <p:nvSpPr>
            <p:cNvPr id="86" name="Freeform 27">
              <a:extLst>
                <a:ext uri="{FF2B5EF4-FFF2-40B4-BE49-F238E27FC236}">
                  <a16:creationId xmlns="" xmlns:a16="http://schemas.microsoft.com/office/drawing/2014/main" id="{0E69BFA4-17AB-4ABA-8D3C-631A60BE02E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 xmlns:a16="http://schemas.microsoft.com/office/drawing/2014/main" id="{4292D11E-0C01-4D2E-B100-948220935C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 xmlns:a16="http://schemas.microsoft.com/office/drawing/2014/main" id="{A3A4E547-348A-4729-AC00-1E84D8AD92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 xmlns:a16="http://schemas.microsoft.com/office/drawing/2014/main" id="{AE8EC33A-BF4E-4E28-A2F7-033DBBC9DF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 xmlns:a16="http://schemas.microsoft.com/office/drawing/2014/main" id="{38008CFA-8ADB-4AAB-8B54-AB4FE356C67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 xmlns:a16="http://schemas.microsoft.com/office/drawing/2014/main" id="{F204F925-C7EB-4729-AB29-7487C8ED83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 xmlns:a16="http://schemas.microsoft.com/office/drawing/2014/main" id="{1B850771-3B79-4C27-9CC3-3CBFA90C0F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 xmlns:a16="http://schemas.microsoft.com/office/drawing/2014/main" id="{565B2F18-C5EF-495D-AF6F-226B7CA9D7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 xmlns:a16="http://schemas.microsoft.com/office/drawing/2014/main" id="{BCA4A062-5E82-4F21-BEBB-7E3C4405CF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 xmlns:a16="http://schemas.microsoft.com/office/drawing/2014/main" id="{85F9DBD7-D46E-42F2-96B1-B9EE446918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 xmlns:a16="http://schemas.microsoft.com/office/drawing/2014/main" id="{098B143F-4C52-4FCA-AC4A-E9BEA91C73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 xmlns:a16="http://schemas.microsoft.com/office/drawing/2014/main" id="{A3617AF3-1F02-4D51-9908-2C09CAAB05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 xmlns:a16="http://schemas.microsoft.com/office/drawing/2014/main" id="{76CA6318-3044-4469-954D-B2AD9DE3B6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 xmlns:a16="http://schemas.microsoft.com/office/drawing/2014/main" id="{56320D52-458E-414C-8DAD-A51E40CC44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 xmlns:a16="http://schemas.microsoft.com/office/drawing/2014/main" id="{7E677689-F56F-4814-9503-B0394AF275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B38CC9B1-D740-491F-AA8B-6105206604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 y="0"/>
            <a:ext cx="754075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40278" y="967417"/>
            <a:ext cx="6675215" cy="3943250"/>
          </a:xfrm>
        </p:spPr>
        <p:txBody>
          <a:bodyPr vert="horz" lIns="91440" tIns="45720" rIns="91440" bIns="45720" rtlCol="0" anchor="b">
            <a:normAutofit/>
          </a:bodyPr>
          <a:lstStyle/>
          <a:p>
            <a:pPr>
              <a:lnSpc>
                <a:spcPct val="90000"/>
              </a:lnSpc>
            </a:pPr>
            <a:r>
              <a:rPr lang="en-US" sz="2200">
                <a:solidFill>
                  <a:srgbClr val="FEFFFF"/>
                </a:solidFill>
              </a:rPr>
              <a:t>During the second wave, Kamla hears of her best friend who died. Her husband had also died of COVID a week before. They had run away from home and got married. They had two small children. </a:t>
            </a:r>
            <a:br>
              <a:rPr lang="en-US" sz="2200">
                <a:solidFill>
                  <a:srgbClr val="FEFFFF"/>
                </a:solidFill>
              </a:rPr>
            </a:br>
            <a:r>
              <a:rPr lang="en-US" sz="2200">
                <a:solidFill>
                  <a:srgbClr val="FEFFFF"/>
                </a:solidFill>
              </a:rPr>
              <a:t/>
            </a:r>
            <a:br>
              <a:rPr lang="en-US" sz="2200">
                <a:solidFill>
                  <a:srgbClr val="FEFFFF"/>
                </a:solidFill>
              </a:rPr>
            </a:br>
            <a:r>
              <a:rPr lang="en-US" sz="2200">
                <a:solidFill>
                  <a:srgbClr val="FEFFFF"/>
                </a:solidFill>
              </a:rPr>
              <a:t>Kamla was wondering who could look after the two children. Should she take them in and care for them? Would they put Kamran, her baby at risk? Were they COVID positive too? She decided to ask the MPW..</a:t>
            </a:r>
          </a:p>
        </p:txBody>
      </p:sp>
      <p:sp>
        <p:nvSpPr>
          <p:cNvPr id="107" name="Rectangle 106">
            <a:extLst>
              <a:ext uri="{FF2B5EF4-FFF2-40B4-BE49-F238E27FC236}">
                <a16:creationId xmlns="" xmlns:a16="http://schemas.microsoft.com/office/drawing/2014/main" id="{F78561C1-E3C4-4501-BE03-236926A29E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04253" y="962668"/>
            <a:ext cx="2724242" cy="493521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amily Resources during COVID-19 | V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763"/>
          <a:stretch/>
        </p:blipFill>
        <p:spPr bwMode="auto">
          <a:xfrm>
            <a:off x="8667979" y="1475153"/>
            <a:ext cx="2396788" cy="1525399"/>
          </a:xfrm>
          <a:prstGeom prst="rect">
            <a:avLst/>
          </a:prstGeom>
          <a:noFill/>
          <a:extLst>
            <a:ext uri="{909E8E84-426E-40DD-AFC4-6F175D3DCCD1}">
              <a14:hiddenFill xmlns:a14="http://schemas.microsoft.com/office/drawing/2010/main">
                <a:solidFill>
                  <a:srgbClr val="FFFFFF"/>
                </a:solidFill>
              </a14:hiddenFill>
            </a:ext>
          </a:extLst>
        </p:spPr>
      </p:pic>
      <p:sp>
        <p:nvSpPr>
          <p:cNvPr id="109" name="Freeform 23">
            <a:extLst>
              <a:ext uri="{FF2B5EF4-FFF2-40B4-BE49-F238E27FC236}">
                <a16:creationId xmlns="" xmlns:a16="http://schemas.microsoft.com/office/drawing/2014/main" id="{703861FD-536F-4EBB-B9F3-4F23C7A2CC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3074" name="Picture 2" descr="Social media posts calling for adoption of COVID orphans trigger alarm -  Times of Indi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667979" y="3719805"/>
            <a:ext cx="2396788" cy="1797591"/>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 xmlns:a16="http://schemas.microsoft.com/office/drawing/2014/main" id="{B179F1FB-7A2D-4EE4-B7BD-5EB8FFEC4B5A}"/>
              </a:ext>
            </a:extLst>
          </p:cNvPr>
          <p:cNvPicPr>
            <a:picLocks noChangeAspect="1"/>
          </p:cNvPicPr>
          <p:nvPr/>
        </p:nvPicPr>
        <p:blipFill>
          <a:blip r:embed="rId4"/>
          <a:stretch>
            <a:fillRect/>
          </a:stretch>
        </p:blipFill>
        <p:spPr>
          <a:xfrm>
            <a:off x="96402" y="6034969"/>
            <a:ext cx="1511939" cy="823031"/>
          </a:xfrm>
          <a:prstGeom prst="rect">
            <a:avLst/>
          </a:prstGeom>
        </p:spPr>
      </p:pic>
      <p:pic>
        <p:nvPicPr>
          <p:cNvPr id="38" name="Picture 37">
            <a:extLst>
              <a:ext uri="{FF2B5EF4-FFF2-40B4-BE49-F238E27FC236}">
                <a16:creationId xmlns="" xmlns:a16="http://schemas.microsoft.com/office/drawing/2014/main" id="{0EFA609A-7B19-4CA4-B320-E2ACDC3747DD}"/>
              </a:ext>
            </a:extLst>
          </p:cNvPr>
          <p:cNvPicPr>
            <a:picLocks noChangeAspect="1"/>
          </p:cNvPicPr>
          <p:nvPr/>
        </p:nvPicPr>
        <p:blipFill>
          <a:blip r:embed="rId5"/>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2559649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3F38F-F8FA-4179-A723-DDAD6EDC1780}"/>
              </a:ext>
            </a:extLst>
          </p:cNvPr>
          <p:cNvSpPr>
            <a:spLocks noGrp="1"/>
          </p:cNvSpPr>
          <p:nvPr>
            <p:ph type="title"/>
          </p:nvPr>
        </p:nvSpPr>
        <p:spPr>
          <a:xfrm>
            <a:off x="1430915" y="82087"/>
            <a:ext cx="8911687" cy="1280890"/>
          </a:xfrm>
        </p:spPr>
        <p:txBody>
          <a:bodyPr/>
          <a:lstStyle/>
          <a:p>
            <a:r>
              <a:rPr lang="en-IN" b="1" dirty="0"/>
              <a:t>Children with COVID where caregivers are not available</a:t>
            </a:r>
          </a:p>
        </p:txBody>
      </p:sp>
      <p:sp>
        <p:nvSpPr>
          <p:cNvPr id="4" name="Rectangle: Rounded Corners 3">
            <a:extLst>
              <a:ext uri="{FF2B5EF4-FFF2-40B4-BE49-F238E27FC236}">
                <a16:creationId xmlns="" xmlns:a16="http://schemas.microsoft.com/office/drawing/2014/main" id="{E8146086-9D7C-496F-B6F7-2C2D076272FB}"/>
              </a:ext>
            </a:extLst>
          </p:cNvPr>
          <p:cNvSpPr/>
          <p:nvPr/>
        </p:nvSpPr>
        <p:spPr>
          <a:xfrm>
            <a:off x="6450645" y="2000519"/>
            <a:ext cx="5155421" cy="39741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IN" sz="2000" b="1" u="sng" dirty="0"/>
              <a:t>Monitor the child for:</a:t>
            </a:r>
          </a:p>
          <a:p>
            <a:pPr marL="285750" indent="-285750">
              <a:buFont typeface="Arial" panose="020B0604020202020204" pitchFamily="34" charset="0"/>
              <a:buChar char="•"/>
            </a:pPr>
            <a:r>
              <a:rPr lang="en-IN" sz="2000" dirty="0"/>
              <a:t>respiratory rates 2-3 times a day when child is not crying</a:t>
            </a:r>
          </a:p>
          <a:p>
            <a:pPr marL="285750" indent="-285750">
              <a:buFont typeface="Arial" panose="020B0604020202020204" pitchFamily="34" charset="0"/>
              <a:buChar char="•"/>
            </a:pPr>
            <a:r>
              <a:rPr lang="en-IN" sz="2000" dirty="0"/>
              <a:t>chest indrawing</a:t>
            </a:r>
          </a:p>
          <a:p>
            <a:pPr marL="285750" indent="-285750">
              <a:buFont typeface="Arial" panose="020B0604020202020204" pitchFamily="34" charset="0"/>
              <a:buChar char="•"/>
            </a:pPr>
            <a:r>
              <a:rPr lang="en-IN" sz="2000" dirty="0"/>
              <a:t> bluish discolouration of body</a:t>
            </a:r>
          </a:p>
          <a:p>
            <a:pPr marL="285750" indent="-285750">
              <a:buFont typeface="Arial" panose="020B0604020202020204" pitchFamily="34" charset="0"/>
              <a:buChar char="•"/>
            </a:pPr>
            <a:r>
              <a:rPr lang="en-IN" sz="2000" dirty="0"/>
              <a:t>cold extremities</a:t>
            </a:r>
          </a:p>
          <a:p>
            <a:pPr marL="285750" indent="-285750">
              <a:buFont typeface="Arial" panose="020B0604020202020204" pitchFamily="34" charset="0"/>
              <a:buChar char="•"/>
            </a:pPr>
            <a:r>
              <a:rPr lang="en-IN" sz="2000" dirty="0"/>
              <a:t>urine output</a:t>
            </a:r>
          </a:p>
          <a:p>
            <a:pPr marL="285750" indent="-285750">
              <a:buFont typeface="Arial" panose="020B0604020202020204" pitchFamily="34" charset="0"/>
              <a:buChar char="•"/>
            </a:pPr>
            <a:r>
              <a:rPr lang="en-IN" sz="2000" dirty="0"/>
              <a:t>oxygen saturation (hand held pulse oximeter) </a:t>
            </a:r>
          </a:p>
          <a:p>
            <a:pPr marL="285750" indent="-285750">
              <a:buFont typeface="Arial" panose="020B0604020202020204" pitchFamily="34" charset="0"/>
              <a:buChar char="•"/>
            </a:pPr>
            <a:r>
              <a:rPr lang="en-IN" sz="2000" dirty="0"/>
              <a:t>fluid intake, activity level, especially for young children. </a:t>
            </a:r>
          </a:p>
        </p:txBody>
      </p:sp>
      <p:sp>
        <p:nvSpPr>
          <p:cNvPr id="5" name="Rectangle: Rounded Corners 4">
            <a:extLst>
              <a:ext uri="{FF2B5EF4-FFF2-40B4-BE49-F238E27FC236}">
                <a16:creationId xmlns="" xmlns:a16="http://schemas.microsoft.com/office/drawing/2014/main" id="{D7ECCF54-8B73-4BCE-8DFB-4AC3ACB6EF4A}"/>
              </a:ext>
            </a:extLst>
          </p:cNvPr>
          <p:cNvSpPr/>
          <p:nvPr/>
        </p:nvSpPr>
        <p:spPr>
          <a:xfrm>
            <a:off x="1013506" y="1932213"/>
            <a:ext cx="5082494" cy="40424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IN" dirty="0">
              <a:solidFill>
                <a:schemeClr val="tx1"/>
              </a:solidFill>
            </a:endParaRPr>
          </a:p>
          <a:p>
            <a:pPr marL="285750" indent="-285750">
              <a:buFont typeface="Arial" panose="020B0604020202020204" pitchFamily="34" charset="0"/>
              <a:buChar char="•"/>
            </a:pPr>
            <a:r>
              <a:rPr lang="en-IN" sz="2400" dirty="0">
                <a:solidFill>
                  <a:schemeClr val="tx1"/>
                </a:solidFill>
              </a:rPr>
              <a:t>Child can be </a:t>
            </a:r>
            <a:r>
              <a:rPr lang="en-IN" sz="2400" u="sng" dirty="0">
                <a:solidFill>
                  <a:schemeClr val="tx1"/>
                </a:solidFill>
              </a:rPr>
              <a:t>isolated</a:t>
            </a:r>
            <a:r>
              <a:rPr lang="en-IN" sz="2400" dirty="0">
                <a:solidFill>
                  <a:schemeClr val="tx1"/>
                </a:solidFill>
              </a:rPr>
              <a:t> at nearest Covid Care centre </a:t>
            </a:r>
          </a:p>
          <a:p>
            <a:pPr marL="285750" indent="-285750">
              <a:buFont typeface="Arial" panose="020B0604020202020204" pitchFamily="34" charset="0"/>
              <a:buChar char="•"/>
            </a:pPr>
            <a:r>
              <a:rPr lang="en-IN" sz="2400" u="sng" dirty="0">
                <a:solidFill>
                  <a:schemeClr val="tx1"/>
                </a:solidFill>
              </a:rPr>
              <a:t>Seek support from close relatives </a:t>
            </a:r>
            <a:r>
              <a:rPr lang="en-IN" sz="2400" dirty="0">
                <a:solidFill>
                  <a:schemeClr val="tx1"/>
                </a:solidFill>
              </a:rPr>
              <a:t>or peer groups</a:t>
            </a:r>
          </a:p>
          <a:p>
            <a:pPr marL="285750" indent="-285750">
              <a:buFont typeface="Arial" panose="020B0604020202020204" pitchFamily="34" charset="0"/>
              <a:buChar char="•"/>
            </a:pPr>
            <a:r>
              <a:rPr lang="en-IN" sz="2400" dirty="0">
                <a:solidFill>
                  <a:schemeClr val="tx1"/>
                </a:solidFill>
              </a:rPr>
              <a:t>ASHA/MPW should be in constant </a:t>
            </a:r>
            <a:r>
              <a:rPr lang="en-IN" sz="2400" u="sng" dirty="0">
                <a:solidFill>
                  <a:schemeClr val="tx1"/>
                </a:solidFill>
              </a:rPr>
              <a:t>follow-up </a:t>
            </a:r>
            <a:r>
              <a:rPr lang="en-IN" sz="2400" dirty="0">
                <a:solidFill>
                  <a:schemeClr val="tx1"/>
                </a:solidFill>
              </a:rPr>
              <a:t>with the child</a:t>
            </a:r>
          </a:p>
          <a:p>
            <a:pPr marL="285750" indent="-285750">
              <a:buFont typeface="Arial" panose="020B0604020202020204" pitchFamily="34" charset="0"/>
              <a:buChar char="•"/>
            </a:pPr>
            <a:r>
              <a:rPr lang="en-IN" sz="2400" dirty="0">
                <a:solidFill>
                  <a:schemeClr val="tx1"/>
                </a:solidFill>
              </a:rPr>
              <a:t>Providing </a:t>
            </a:r>
            <a:r>
              <a:rPr lang="en-IN" sz="2400" u="sng" dirty="0">
                <a:solidFill>
                  <a:schemeClr val="tx1"/>
                </a:solidFill>
              </a:rPr>
              <a:t>symptomatic treatment </a:t>
            </a:r>
            <a:r>
              <a:rPr lang="en-IN" sz="2400" dirty="0">
                <a:solidFill>
                  <a:schemeClr val="tx1"/>
                </a:solidFill>
              </a:rPr>
              <a:t>in case of mild symptoms</a:t>
            </a:r>
          </a:p>
          <a:p>
            <a:pPr algn="ctr"/>
            <a:endParaRPr lang="en-IN" dirty="0"/>
          </a:p>
        </p:txBody>
      </p:sp>
      <p:sp>
        <p:nvSpPr>
          <p:cNvPr id="3" name="Cloud 2"/>
          <p:cNvSpPr/>
          <p:nvPr/>
        </p:nvSpPr>
        <p:spPr>
          <a:xfrm>
            <a:off x="4868762" y="968717"/>
            <a:ext cx="3648636" cy="1443318"/>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1098</a:t>
            </a:r>
          </a:p>
        </p:txBody>
      </p:sp>
      <p:pic>
        <p:nvPicPr>
          <p:cNvPr id="6" name="Picture 5">
            <a:extLst>
              <a:ext uri="{FF2B5EF4-FFF2-40B4-BE49-F238E27FC236}">
                <a16:creationId xmlns="" xmlns:a16="http://schemas.microsoft.com/office/drawing/2014/main" id="{1FFDB4A4-C575-4C8E-9DA7-C0AB677E1113}"/>
              </a:ext>
            </a:extLst>
          </p:cNvPr>
          <p:cNvPicPr>
            <a:picLocks noChangeAspect="1"/>
          </p:cNvPicPr>
          <p:nvPr/>
        </p:nvPicPr>
        <p:blipFill>
          <a:blip r:embed="rId2"/>
          <a:stretch>
            <a:fillRect/>
          </a:stretch>
        </p:blipFill>
        <p:spPr>
          <a:xfrm>
            <a:off x="168519" y="6062026"/>
            <a:ext cx="1262396" cy="823031"/>
          </a:xfrm>
          <a:prstGeom prst="rect">
            <a:avLst/>
          </a:prstGeom>
        </p:spPr>
      </p:pic>
      <p:pic>
        <p:nvPicPr>
          <p:cNvPr id="7" name="Picture 6">
            <a:extLst>
              <a:ext uri="{FF2B5EF4-FFF2-40B4-BE49-F238E27FC236}">
                <a16:creationId xmlns="" xmlns:a16="http://schemas.microsoft.com/office/drawing/2014/main" id="{23F49FF1-E5A4-4DE7-B773-7C074D221B57}"/>
              </a:ext>
            </a:extLst>
          </p:cNvPr>
          <p:cNvPicPr>
            <a:picLocks noChangeAspect="1"/>
          </p:cNvPicPr>
          <p:nvPr/>
        </p:nvPicPr>
        <p:blipFill>
          <a:blip r:embed="rId3"/>
          <a:stretch>
            <a:fillRect/>
          </a:stretch>
        </p:blipFill>
        <p:spPr>
          <a:xfrm>
            <a:off x="11033660" y="6077644"/>
            <a:ext cx="1158340" cy="780356"/>
          </a:xfrm>
          <a:prstGeom prst="rect">
            <a:avLst/>
          </a:prstGeom>
        </p:spPr>
      </p:pic>
      <p:sp>
        <p:nvSpPr>
          <p:cNvPr id="8" name="TextBox 7">
            <a:extLst>
              <a:ext uri="{FF2B5EF4-FFF2-40B4-BE49-F238E27FC236}">
                <a16:creationId xmlns="" xmlns:a16="http://schemas.microsoft.com/office/drawing/2014/main" id="{D61D6107-0D27-41F1-9BD2-AD4B1A8E3227}"/>
              </a:ext>
            </a:extLst>
          </p:cNvPr>
          <p:cNvSpPr txBox="1"/>
          <p:nvPr/>
        </p:nvSpPr>
        <p:spPr>
          <a:xfrm>
            <a:off x="10870717" y="2516301"/>
            <a:ext cx="615553" cy="2421029"/>
          </a:xfrm>
          <a:prstGeom prst="rect">
            <a:avLst/>
          </a:prstGeom>
          <a:noFill/>
        </p:spPr>
        <p:txBody>
          <a:bodyPr vert="vert270" wrap="square" rtlCol="0">
            <a:spAutoFit/>
          </a:bodyPr>
          <a:lstStyle/>
          <a:p>
            <a:r>
              <a:rPr lang="en-US" sz="2800" b="1" dirty="0">
                <a:highlight>
                  <a:srgbClr val="FF0000"/>
                </a:highlight>
              </a:rPr>
              <a:t>Danger Signs</a:t>
            </a:r>
            <a:endParaRPr lang="en-IN" sz="2800" b="1" dirty="0">
              <a:highlight>
                <a:srgbClr val="FF0000"/>
              </a:highlight>
            </a:endParaRPr>
          </a:p>
        </p:txBody>
      </p:sp>
    </p:spTree>
    <p:extLst>
      <p:ext uri="{BB962C8B-B14F-4D97-AF65-F5344CB8AC3E}">
        <p14:creationId xmlns:p14="http://schemas.microsoft.com/office/powerpoint/2010/main" val="403607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9224" t="32164" r="1419" b="20063"/>
          <a:stretch/>
        </p:blipFill>
        <p:spPr bwMode="auto">
          <a:xfrm>
            <a:off x="1088493" y="155687"/>
            <a:ext cx="10015014" cy="5895063"/>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478952" y="4817524"/>
            <a:ext cx="9940542" cy="954107"/>
          </a:xfrm>
          <a:prstGeom prst="rect">
            <a:avLst/>
          </a:prstGeom>
          <a:noFill/>
        </p:spPr>
        <p:txBody>
          <a:bodyPr wrap="none" lIns="91440" tIns="45720" rIns="91440" bIns="45720">
            <a:spAutoFit/>
          </a:bodyPr>
          <a:lstStyle/>
          <a:p>
            <a:pPr algn="ctr"/>
            <a:r>
              <a:rPr lang="en-US" sz="2800" b="1" cap="none" spc="0" dirty="0">
                <a:ln w="0"/>
                <a:solidFill>
                  <a:srgbClr val="C00000"/>
                </a:solidFill>
                <a:effectLst>
                  <a:outerShdw blurRad="38100" dist="25400" dir="5400000" algn="ctr" rotWithShape="0">
                    <a:srgbClr val="6E747A">
                      <a:alpha val="43000"/>
                    </a:srgbClr>
                  </a:outerShdw>
                </a:effectLst>
              </a:rPr>
              <a:t>Vaccinate the mother 3 months after COVID 19 infection</a:t>
            </a:r>
          </a:p>
          <a:p>
            <a:pPr algn="ctr"/>
            <a:r>
              <a:rPr lang="en-US" sz="2800" b="1" dirty="0">
                <a:ln w="0"/>
                <a:solidFill>
                  <a:srgbClr val="C00000"/>
                </a:solidFill>
                <a:effectLst>
                  <a:outerShdw blurRad="38100" dist="25400" dir="5400000" algn="ctr" rotWithShape="0">
                    <a:srgbClr val="6E747A">
                      <a:alpha val="43000"/>
                    </a:srgbClr>
                  </a:outerShdw>
                </a:effectLst>
              </a:rPr>
              <a:t>Vaccinate all lactating COVID uninfected mothers</a:t>
            </a:r>
            <a:endParaRPr lang="en-US" sz="2800" b="1" cap="none" spc="0" dirty="0">
              <a:ln w="0"/>
              <a:solidFill>
                <a:srgbClr val="C00000"/>
              </a:solidFill>
              <a:effectLst>
                <a:outerShdw blurRad="38100" dist="25400" dir="5400000" algn="ctr" rotWithShape="0">
                  <a:srgbClr val="6E747A">
                    <a:alpha val="43000"/>
                  </a:srgbClr>
                </a:outerShdw>
              </a:effectLst>
            </a:endParaRPr>
          </a:p>
        </p:txBody>
      </p:sp>
      <p:pic>
        <p:nvPicPr>
          <p:cNvPr id="5" name="Picture 2" descr="Coronavirus: Indian cops rescue newborn girl abandoned in Noida, amid COVID-19  lockdown | India – Gulf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812" y="3137384"/>
            <a:ext cx="2438400" cy="1574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D07AA0BD-EDCF-477E-8E12-BAFB46A93D88}"/>
              </a:ext>
            </a:extLst>
          </p:cNvPr>
          <p:cNvPicPr>
            <a:picLocks noChangeAspect="1"/>
          </p:cNvPicPr>
          <p:nvPr/>
        </p:nvPicPr>
        <p:blipFill>
          <a:blip r:embed="rId4"/>
          <a:stretch>
            <a:fillRect/>
          </a:stretch>
        </p:blipFill>
        <p:spPr>
          <a:xfrm>
            <a:off x="177397" y="5877134"/>
            <a:ext cx="1140415" cy="954107"/>
          </a:xfrm>
          <a:prstGeom prst="rect">
            <a:avLst/>
          </a:prstGeom>
        </p:spPr>
      </p:pic>
      <p:pic>
        <p:nvPicPr>
          <p:cNvPr id="7" name="Picture 6">
            <a:extLst>
              <a:ext uri="{FF2B5EF4-FFF2-40B4-BE49-F238E27FC236}">
                <a16:creationId xmlns="" xmlns:a16="http://schemas.microsoft.com/office/drawing/2014/main" id="{26FC8737-252C-4C6F-8C1B-64C178067976}"/>
              </a:ext>
            </a:extLst>
          </p:cNvPr>
          <p:cNvPicPr>
            <a:picLocks noChangeAspect="1"/>
          </p:cNvPicPr>
          <p:nvPr/>
        </p:nvPicPr>
        <p:blipFill>
          <a:blip r:embed="rId5"/>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807109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F5C624B6-8015-4ADC-901F-019368E8461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 xmlns:a16="http://schemas.microsoft.com/office/drawing/2014/main" id="{26A2E7E0-2843-46B8-93BE-1550A02114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 xmlns:a16="http://schemas.microsoft.com/office/drawing/2014/main" id="{C3DFCF24-8DB5-4AE5-835B-BB70A1E32AE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 xmlns:a16="http://schemas.microsoft.com/office/drawing/2014/main" id="{3FB42478-59FA-4431-9B53-77F5C49C96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 xmlns:a16="http://schemas.microsoft.com/office/drawing/2014/main" id="{32CD15BE-F5F1-457C-A6D8-FD8E2DB04F9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 xmlns:a16="http://schemas.microsoft.com/office/drawing/2014/main" id="{B1E7B2B0-B0C3-4108-8719-7FF23E012C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 xmlns:a16="http://schemas.microsoft.com/office/drawing/2014/main" id="{64C23534-7391-4D96-850B-D313FFDE05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 xmlns:a16="http://schemas.microsoft.com/office/drawing/2014/main" id="{87C0B909-7094-43DE-B429-83F84713B0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 xmlns:a16="http://schemas.microsoft.com/office/drawing/2014/main" id="{8A38F05B-4643-448F-B81B-943E0D7A84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 xmlns:a16="http://schemas.microsoft.com/office/drawing/2014/main" id="{A018DEBF-5D49-4F03-95F7-87F9140D32F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 xmlns:a16="http://schemas.microsoft.com/office/drawing/2014/main" id="{2B69596C-3B0A-453A-B995-237D38EF49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 xmlns:a16="http://schemas.microsoft.com/office/drawing/2014/main" id="{2FEAB0CC-A995-4828-BD44-A4C92BF92F4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 xmlns:a16="http://schemas.microsoft.com/office/drawing/2014/main" id="{D1188175-70FF-4B3F-A72C-F8344F9374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 xmlns:a16="http://schemas.microsoft.com/office/drawing/2014/main" id="{7CD96805-F42E-43A2-8B19-4B4B4B6870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224" y="157"/>
            <a:ext cx="2356675" cy="6853096"/>
            <a:chOff x="6627813" y="195610"/>
            <a:chExt cx="1952625" cy="5678141"/>
          </a:xfrm>
        </p:grpSpPr>
        <p:sp>
          <p:nvSpPr>
            <p:cNvPr id="29" name="Freeform 27">
              <a:extLst>
                <a:ext uri="{FF2B5EF4-FFF2-40B4-BE49-F238E27FC236}">
                  <a16:creationId xmlns="" xmlns:a16="http://schemas.microsoft.com/office/drawing/2014/main" id="{42A8F4BD-2C91-4AF2-9B89-CCD705322D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 xmlns:a16="http://schemas.microsoft.com/office/drawing/2014/main" id="{CAF0E8F1-102B-4CED-8682-C40775A07E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 xmlns:a16="http://schemas.microsoft.com/office/drawing/2014/main" id="{B7E98A2C-C27C-4D3E-9C8E-A8DFFB96BEE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 xmlns:a16="http://schemas.microsoft.com/office/drawing/2014/main" id="{AC5F5B21-8161-4AF0-AFC6-8C0BB900F0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 xmlns:a16="http://schemas.microsoft.com/office/drawing/2014/main" id="{444CB1B2-C390-427E-918E-5DDA48D5F7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 xmlns:a16="http://schemas.microsoft.com/office/drawing/2014/main" id="{9DB47AFF-0B7D-4B02-964B-D591DEBCF3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 xmlns:a16="http://schemas.microsoft.com/office/drawing/2014/main" id="{AC2036E8-8248-42AF-BC81-7C345B9EFC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 xmlns:a16="http://schemas.microsoft.com/office/drawing/2014/main" id="{6EAC27B8-BE4A-452F-961E-AA3C936388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 xmlns:a16="http://schemas.microsoft.com/office/drawing/2014/main" id="{B983A26D-CABB-4FAC-B9F3-CE49FBE1FF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 xmlns:a16="http://schemas.microsoft.com/office/drawing/2014/main" id="{3D0C2F7F-F20C-4B90-9316-8F57AF20E0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 xmlns:a16="http://schemas.microsoft.com/office/drawing/2014/main" id="{8136D227-371A-489A-87B5-CA4CC60868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 xmlns:a16="http://schemas.microsoft.com/office/drawing/2014/main" id="{8FF14CE4-AEE0-43E1-B363-024A64C4727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 xmlns:a16="http://schemas.microsoft.com/office/drawing/2014/main" id="{FC51DF5C-9611-4217-9C87-B1BA1BFAB5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 xmlns:a16="http://schemas.microsoft.com/office/drawing/2014/main" id="{F1E5C2E7-30C4-47BD-A0C7-169C7A5F26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6" name="Rectangle 45">
            <a:extLst>
              <a:ext uri="{FF2B5EF4-FFF2-40B4-BE49-F238E27FC236}">
                <a16:creationId xmlns="" xmlns:a16="http://schemas.microsoft.com/office/drawing/2014/main" id="{531E8EFF-9847-4CB4-9471-E26FF132B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 xmlns:a16="http://schemas.microsoft.com/office/drawing/2014/main" id="{8ABCA228-CE68-4A47-BBE7-831947D51A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261BAD88-17FB-40F9-8E71-FAF08820AA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 xmlns:a16="http://schemas.microsoft.com/office/drawing/2014/main" id="{AB99CC95-3919-4B89-8301-1E3CC1C4C924}"/>
              </a:ext>
            </a:extLst>
          </p:cNvPr>
          <p:cNvSpPr>
            <a:spLocks noGrp="1"/>
          </p:cNvSpPr>
          <p:nvPr>
            <p:ph type="title"/>
          </p:nvPr>
        </p:nvSpPr>
        <p:spPr>
          <a:xfrm>
            <a:off x="9392813" y="3101093"/>
            <a:ext cx="2454052" cy="3029344"/>
          </a:xfrm>
        </p:spPr>
        <p:txBody>
          <a:bodyPr vert="horz" lIns="91440" tIns="45720" rIns="91440" bIns="45720" rtlCol="0" anchor="t">
            <a:normAutofit/>
          </a:bodyPr>
          <a:lstStyle/>
          <a:p>
            <a:r>
              <a:rPr lang="en-US" sz="3200" b="1" dirty="0">
                <a:solidFill>
                  <a:schemeClr val="bg1"/>
                </a:solidFill>
              </a:rPr>
              <a:t>KEY POINTS</a:t>
            </a:r>
          </a:p>
        </p:txBody>
      </p:sp>
      <p:sp>
        <p:nvSpPr>
          <p:cNvPr id="52" name="Freeform: Shape 51">
            <a:extLst>
              <a:ext uri="{FF2B5EF4-FFF2-40B4-BE49-F238E27FC236}">
                <a16:creationId xmlns="" xmlns:a16="http://schemas.microsoft.com/office/drawing/2014/main" id="{660B7CD1-5C7F-4FF4-9B0A-36FD1B61CD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10" name="Content Placeholder 7">
            <a:extLst>
              <a:ext uri="{FF2B5EF4-FFF2-40B4-BE49-F238E27FC236}">
                <a16:creationId xmlns="" xmlns:a16="http://schemas.microsoft.com/office/drawing/2014/main" id="{7AC478A4-C087-4AA6-9C1C-3CA8E0036DA8}"/>
              </a:ext>
            </a:extLst>
          </p:cNvPr>
          <p:cNvGraphicFramePr>
            <a:graphicFrameLocks noGrp="1"/>
          </p:cNvGraphicFramePr>
          <p:nvPr>
            <p:ph sz="half" idx="2"/>
            <p:extLst>
              <p:ext uri="{D42A27DB-BD31-4B8C-83A1-F6EECF244321}">
                <p14:modId xmlns:p14="http://schemas.microsoft.com/office/powerpoint/2010/main" val="3496777977"/>
              </p:ext>
            </p:extLst>
          </p:nvPr>
        </p:nvGraphicFramePr>
        <p:xfrm>
          <a:off x="52391" y="219377"/>
          <a:ext cx="8080529" cy="568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 name="Picture 40">
            <a:extLst>
              <a:ext uri="{FF2B5EF4-FFF2-40B4-BE49-F238E27FC236}">
                <a16:creationId xmlns="" xmlns:a16="http://schemas.microsoft.com/office/drawing/2014/main" id="{0C913CCE-9607-485C-9C45-6706E4BC0679}"/>
              </a:ext>
            </a:extLst>
          </p:cNvPr>
          <p:cNvPicPr>
            <a:picLocks noChangeAspect="1"/>
          </p:cNvPicPr>
          <p:nvPr/>
        </p:nvPicPr>
        <p:blipFill>
          <a:blip r:embed="rId7"/>
          <a:stretch>
            <a:fillRect/>
          </a:stretch>
        </p:blipFill>
        <p:spPr>
          <a:xfrm>
            <a:off x="41484" y="6053223"/>
            <a:ext cx="1511939" cy="823031"/>
          </a:xfrm>
          <a:prstGeom prst="rect">
            <a:avLst/>
          </a:prstGeom>
        </p:spPr>
      </p:pic>
      <p:pic>
        <p:nvPicPr>
          <p:cNvPr id="43" name="Picture 42">
            <a:extLst>
              <a:ext uri="{FF2B5EF4-FFF2-40B4-BE49-F238E27FC236}">
                <a16:creationId xmlns="" xmlns:a16="http://schemas.microsoft.com/office/drawing/2014/main" id="{FF3461D7-1C5F-4F65-85D8-E90B6C5EBE5E}"/>
              </a:ext>
            </a:extLst>
          </p:cNvPr>
          <p:cNvPicPr>
            <a:picLocks noChangeAspect="1"/>
          </p:cNvPicPr>
          <p:nvPr/>
        </p:nvPicPr>
        <p:blipFill>
          <a:blip r:embed="rId8"/>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3937393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38" y="206862"/>
            <a:ext cx="8911687" cy="1280890"/>
          </a:xfrm>
        </p:spPr>
        <p:txBody>
          <a:bodyPr/>
          <a:lstStyle/>
          <a:p>
            <a:r>
              <a:rPr lang="en-US" dirty="0"/>
              <a:t>REFERENCES</a:t>
            </a:r>
          </a:p>
        </p:txBody>
      </p:sp>
      <p:sp>
        <p:nvSpPr>
          <p:cNvPr id="3" name="Content Placeholder 2"/>
          <p:cNvSpPr>
            <a:spLocks noGrp="1"/>
          </p:cNvSpPr>
          <p:nvPr>
            <p:ph sz="half" idx="1"/>
          </p:nvPr>
        </p:nvSpPr>
        <p:spPr>
          <a:xfrm>
            <a:off x="435991" y="1175379"/>
            <a:ext cx="5444855" cy="3777622"/>
          </a:xfrm>
        </p:spPr>
        <p:txBody>
          <a:bodyPr/>
          <a:lstStyle/>
          <a:p>
            <a:r>
              <a:rPr lang="en-US" b="1" dirty="0"/>
              <a:t>Guidelines for District Level Team and Frontline Workers for COVID management</a:t>
            </a:r>
          </a:p>
          <a:p>
            <a:r>
              <a:rPr lang="en-US" b="1" dirty="0" err="1"/>
              <a:t>Paediatric</a:t>
            </a:r>
            <a:r>
              <a:rPr lang="en-US" b="1" dirty="0"/>
              <a:t> Guidelines for COVID -</a:t>
            </a:r>
            <a:r>
              <a:rPr lang="en-US" b="1" dirty="0" smtClean="0"/>
              <a:t>19</a:t>
            </a:r>
          </a:p>
          <a:p>
            <a:r>
              <a:rPr lang="en-US" b="1" dirty="0" smtClean="0"/>
              <a:t>Operating Guidelines for COVID 19 vaccination of pregnant women</a:t>
            </a:r>
            <a:endParaRPr lang="en-US" b="1" dirty="0"/>
          </a:p>
          <a:p>
            <a:r>
              <a:rPr lang="en-US" b="1" dirty="0"/>
              <a:t>NIMHANS, Psychological First Aid for children affected with COVID 19, 2020</a:t>
            </a:r>
          </a:p>
          <a:p>
            <a:endParaRPr lang="en-US" b="1" dirty="0"/>
          </a:p>
        </p:txBody>
      </p:sp>
      <p:pic>
        <p:nvPicPr>
          <p:cNvPr id="5" name="Content Placeholder 4"/>
          <p:cNvPicPr>
            <a:picLocks noGrp="1"/>
          </p:cNvPicPr>
          <p:nvPr>
            <p:ph sz="half" idx="2"/>
          </p:nvPr>
        </p:nvPicPr>
        <p:blipFill rotWithShape="1">
          <a:blip r:embed="rId2"/>
          <a:srcRect l="49689" t="37367" b="14624"/>
          <a:stretch/>
        </p:blipFill>
        <p:spPr bwMode="auto">
          <a:xfrm>
            <a:off x="6687671" y="932329"/>
            <a:ext cx="4267373" cy="5408091"/>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50022" t="46589" b="10367"/>
          <a:stretch/>
        </p:blipFill>
        <p:spPr bwMode="auto">
          <a:xfrm>
            <a:off x="1741318" y="3966088"/>
            <a:ext cx="3515442" cy="2634309"/>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 xmlns:a16="http://schemas.microsoft.com/office/drawing/2014/main" id="{29316076-05F5-476E-BAFE-C06891C9444E}"/>
              </a:ext>
            </a:extLst>
          </p:cNvPr>
          <p:cNvPicPr>
            <a:picLocks noChangeAspect="1"/>
          </p:cNvPicPr>
          <p:nvPr/>
        </p:nvPicPr>
        <p:blipFill>
          <a:blip r:embed="rId4"/>
          <a:stretch>
            <a:fillRect/>
          </a:stretch>
        </p:blipFill>
        <p:spPr>
          <a:xfrm>
            <a:off x="150763" y="5921518"/>
            <a:ext cx="1511939" cy="936482"/>
          </a:xfrm>
          <a:prstGeom prst="rect">
            <a:avLst/>
          </a:prstGeom>
        </p:spPr>
      </p:pic>
      <p:pic>
        <p:nvPicPr>
          <p:cNvPr id="8" name="Picture 7">
            <a:extLst>
              <a:ext uri="{FF2B5EF4-FFF2-40B4-BE49-F238E27FC236}">
                <a16:creationId xmlns="" xmlns:a16="http://schemas.microsoft.com/office/drawing/2014/main" id="{A8DD0D64-DF99-43FF-A216-1A4A2CC1F48A}"/>
              </a:ext>
            </a:extLst>
          </p:cNvPr>
          <p:cNvPicPr>
            <a:picLocks noChangeAspect="1"/>
          </p:cNvPicPr>
          <p:nvPr/>
        </p:nvPicPr>
        <p:blipFill>
          <a:blip r:embed="rId5"/>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1861994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Content Placeholder 3"/>
          <p:cNvSpPr>
            <a:spLocks noGrp="1"/>
          </p:cNvSpPr>
          <p:nvPr>
            <p:ph sz="half" idx="2"/>
          </p:nvPr>
        </p:nvSpPr>
        <p:spPr/>
        <p:txBody>
          <a:bodyPr/>
          <a:lstStyle/>
          <a:p>
            <a:endParaRPr lang="en-US" dirty="0"/>
          </a:p>
        </p:txBody>
      </p:sp>
      <p:pic>
        <p:nvPicPr>
          <p:cNvPr id="4098" name="Picture 2" descr="Coronavirus: Indian cops rescue newborn girl abandoned in Noida, amid COVID-19  lockdown | India – Gulf New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76282" y="1253702"/>
            <a:ext cx="7191085" cy="5398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B7C8DD75-37E1-4270-9F00-C4E92C9EA5EF}"/>
              </a:ext>
            </a:extLst>
          </p:cNvPr>
          <p:cNvPicPr>
            <a:picLocks noChangeAspect="1"/>
          </p:cNvPicPr>
          <p:nvPr/>
        </p:nvPicPr>
        <p:blipFill>
          <a:blip r:embed="rId3"/>
          <a:stretch>
            <a:fillRect/>
          </a:stretch>
        </p:blipFill>
        <p:spPr>
          <a:xfrm>
            <a:off x="221785" y="6034969"/>
            <a:ext cx="1511939" cy="823031"/>
          </a:xfrm>
          <a:prstGeom prst="rect">
            <a:avLst/>
          </a:prstGeom>
        </p:spPr>
      </p:pic>
      <p:pic>
        <p:nvPicPr>
          <p:cNvPr id="6" name="Picture 5">
            <a:extLst>
              <a:ext uri="{FF2B5EF4-FFF2-40B4-BE49-F238E27FC236}">
                <a16:creationId xmlns="" xmlns:a16="http://schemas.microsoft.com/office/drawing/2014/main" id="{55FF732E-5017-44CD-816F-DC3E0C2A7C30}"/>
              </a:ext>
            </a:extLst>
          </p:cNvPr>
          <p:cNvPicPr>
            <a:picLocks noChangeAspect="1"/>
          </p:cNvPicPr>
          <p:nvPr/>
        </p:nvPicPr>
        <p:blipFill>
          <a:blip r:embed="rId4"/>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79526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KAMLA’S STORY</a:t>
            </a:r>
          </a:p>
        </p:txBody>
      </p:sp>
      <p:sp>
        <p:nvSpPr>
          <p:cNvPr id="3" name="Content Placeholder 2"/>
          <p:cNvSpPr>
            <a:spLocks noGrp="1"/>
          </p:cNvSpPr>
          <p:nvPr>
            <p:ph idx="1"/>
          </p:nvPr>
        </p:nvSpPr>
        <p:spPr/>
        <p:txBody>
          <a:bodyPr/>
          <a:lstStyle/>
          <a:p>
            <a:r>
              <a:rPr lang="en-US" b="1" dirty="0">
                <a:solidFill>
                  <a:schemeClr val="tx1"/>
                </a:solidFill>
                <a:highlight>
                  <a:srgbClr val="00FF00"/>
                </a:highlight>
              </a:rPr>
              <a:t>Karun and </a:t>
            </a:r>
            <a:r>
              <a:rPr lang="en-US" b="1" dirty="0" err="1">
                <a:solidFill>
                  <a:schemeClr val="tx1"/>
                </a:solidFill>
                <a:highlight>
                  <a:srgbClr val="00FF00"/>
                </a:highlight>
              </a:rPr>
              <a:t>Kamla</a:t>
            </a:r>
            <a:r>
              <a:rPr lang="en-US" b="1" dirty="0">
                <a:solidFill>
                  <a:schemeClr val="tx1"/>
                </a:solidFill>
                <a:highlight>
                  <a:srgbClr val="00FF00"/>
                </a:highlight>
              </a:rPr>
              <a:t> were so happy when the pregnancy test came positive. They were married for 7 years and this was their first success. When </a:t>
            </a:r>
            <a:r>
              <a:rPr lang="en-US" b="1" dirty="0" err="1">
                <a:solidFill>
                  <a:schemeClr val="tx1"/>
                </a:solidFill>
                <a:highlight>
                  <a:srgbClr val="00FF00"/>
                </a:highlight>
              </a:rPr>
              <a:t>Kamla</a:t>
            </a:r>
            <a:r>
              <a:rPr lang="en-US" b="1" dirty="0">
                <a:solidFill>
                  <a:schemeClr val="tx1"/>
                </a:solidFill>
                <a:highlight>
                  <a:srgbClr val="00FF00"/>
                </a:highlight>
              </a:rPr>
              <a:t> was 8 months pregnant, her father was hospitalized because of COVID-19. All family members were then tested. When she was tested, she turned out positive for COVID too. She was devastated.  </a:t>
            </a:r>
          </a:p>
          <a:p>
            <a:r>
              <a:rPr lang="en-US" b="1" dirty="0">
                <a:solidFill>
                  <a:schemeClr val="tx1"/>
                </a:solidFill>
                <a:highlight>
                  <a:srgbClr val="00FF00"/>
                </a:highlight>
              </a:rPr>
              <a:t>The ASHA visited her. She asked the ASHA just one question</a:t>
            </a:r>
          </a:p>
          <a:p>
            <a:endParaRPr lang="en-US" dirty="0">
              <a:highlight>
                <a:srgbClr val="00FF00"/>
              </a:highlight>
            </a:endParaRPr>
          </a:p>
          <a:p>
            <a:r>
              <a:rPr lang="en-US" dirty="0">
                <a:highlight>
                  <a:srgbClr val="00FF00"/>
                </a:highlight>
              </a:rPr>
              <a:t>“</a:t>
            </a:r>
            <a:r>
              <a:rPr lang="en-US" b="1" dirty="0">
                <a:solidFill>
                  <a:srgbClr val="C00000"/>
                </a:solidFill>
                <a:highlight>
                  <a:srgbClr val="00FF00"/>
                </a:highlight>
              </a:rPr>
              <a:t>What should I do to be healthy and protect my baby?</a:t>
            </a:r>
            <a:r>
              <a:rPr lang="en-US" dirty="0">
                <a:highlight>
                  <a:srgbClr val="00FF00"/>
                </a:highlight>
              </a:rPr>
              <a:t>”</a:t>
            </a:r>
          </a:p>
        </p:txBody>
      </p:sp>
      <p:pic>
        <p:nvPicPr>
          <p:cNvPr id="4" name="Picture 3">
            <a:extLst>
              <a:ext uri="{FF2B5EF4-FFF2-40B4-BE49-F238E27FC236}">
                <a16:creationId xmlns="" xmlns:a16="http://schemas.microsoft.com/office/drawing/2014/main" id="{CB3960A8-7528-4BDE-A393-AF25B9520112}"/>
              </a:ext>
            </a:extLst>
          </p:cNvPr>
          <p:cNvPicPr>
            <a:picLocks noChangeAspect="1"/>
          </p:cNvPicPr>
          <p:nvPr/>
        </p:nvPicPr>
        <p:blipFill>
          <a:blip r:embed="rId2"/>
          <a:stretch>
            <a:fillRect/>
          </a:stretch>
        </p:blipFill>
        <p:spPr>
          <a:xfrm>
            <a:off x="215059" y="6034969"/>
            <a:ext cx="1511939" cy="823031"/>
          </a:xfrm>
          <a:prstGeom prst="rect">
            <a:avLst/>
          </a:prstGeom>
        </p:spPr>
      </p:pic>
      <p:pic>
        <p:nvPicPr>
          <p:cNvPr id="5" name="Picture 4">
            <a:extLst>
              <a:ext uri="{FF2B5EF4-FFF2-40B4-BE49-F238E27FC236}">
                <a16:creationId xmlns="" xmlns:a16="http://schemas.microsoft.com/office/drawing/2014/main" id="{2D247BF3-EA94-4676-9761-C5F536F3E4E0}"/>
              </a:ext>
            </a:extLst>
          </p:cNvPr>
          <p:cNvPicPr>
            <a:picLocks noChangeAspect="1"/>
          </p:cNvPicPr>
          <p:nvPr/>
        </p:nvPicPr>
        <p:blipFill>
          <a:blip r:embed="rId3"/>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259252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ASHA’S REPLY</a:t>
            </a:r>
          </a:p>
        </p:txBody>
      </p:sp>
      <p:pic>
        <p:nvPicPr>
          <p:cNvPr id="5124" name="Picture 4" descr="Frontiers | COVID-19 Pneumonia in Children: From Etiology to Management |  Pediatric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7000"/>
                    </a14:imgEffect>
                  </a14:imgLayer>
                </a14:imgProps>
              </a:ext>
              <a:ext uri="{28A0092B-C50C-407E-A947-70E740481C1C}">
                <a14:useLocalDpi xmlns:a14="http://schemas.microsoft.com/office/drawing/2010/main" val="0"/>
              </a:ext>
            </a:extLst>
          </a:blip>
          <a:srcRect/>
          <a:stretch>
            <a:fillRect/>
          </a:stretch>
        </p:blipFill>
        <p:spPr bwMode="auto">
          <a:xfrm>
            <a:off x="306341" y="2324159"/>
            <a:ext cx="6551344" cy="3543241"/>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11458893" y="116541"/>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7039513" y="600410"/>
            <a:ext cx="4733388" cy="5266990"/>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C00000"/>
                </a:solidFill>
                <a:effectLst>
                  <a:outerShdw blurRad="38100" dist="19050" dir="2700000" algn="tl" rotWithShape="0">
                    <a:schemeClr val="dk1">
                      <a:alpha val="40000"/>
                    </a:schemeClr>
                  </a:outerShdw>
                </a:effectLst>
              </a:rPr>
              <a:t>Most babies do not get COVID -19. The Corona virus finds it difficult to live and multiply in babies' lungs</a:t>
            </a:r>
          </a:p>
          <a:p>
            <a:pPr algn="ctr"/>
            <a:endParaRPr lang="en-US" sz="2400" b="1" dirty="0">
              <a:ln w="0"/>
              <a:solidFill>
                <a:srgbClr val="C00000"/>
              </a:solidFill>
              <a:effectLst>
                <a:outerShdw blurRad="38100" dist="19050" dir="2700000" algn="tl" rotWithShape="0">
                  <a:schemeClr val="dk1">
                    <a:alpha val="40000"/>
                  </a:schemeClr>
                </a:outerShdw>
              </a:effectLst>
            </a:endParaRPr>
          </a:p>
          <a:p>
            <a:pPr algn="ctr"/>
            <a:r>
              <a:rPr lang="en-US" sz="2400" b="1" dirty="0">
                <a:ln w="0"/>
                <a:solidFill>
                  <a:srgbClr val="C00000"/>
                </a:solidFill>
                <a:effectLst>
                  <a:outerShdw blurRad="38100" dist="19050" dir="2700000" algn="tl" rotWithShape="0">
                    <a:schemeClr val="dk1">
                      <a:alpha val="40000"/>
                    </a:schemeClr>
                  </a:outerShdw>
                </a:effectLst>
              </a:rPr>
              <a:t>If they do get COVID 19 , most are asymptomatic</a:t>
            </a:r>
          </a:p>
        </p:txBody>
      </p:sp>
      <p:pic>
        <p:nvPicPr>
          <p:cNvPr id="3" name="Picture 2">
            <a:extLst>
              <a:ext uri="{FF2B5EF4-FFF2-40B4-BE49-F238E27FC236}">
                <a16:creationId xmlns="" xmlns:a16="http://schemas.microsoft.com/office/drawing/2014/main" id="{804DBFFB-EDF2-4C8D-8BAD-857BBA9601AB}"/>
              </a:ext>
            </a:extLst>
          </p:cNvPr>
          <p:cNvPicPr>
            <a:picLocks noChangeAspect="1"/>
          </p:cNvPicPr>
          <p:nvPr/>
        </p:nvPicPr>
        <p:blipFill>
          <a:blip r:embed="rId4"/>
          <a:stretch>
            <a:fillRect/>
          </a:stretch>
        </p:blipFill>
        <p:spPr>
          <a:xfrm>
            <a:off x="11033660" y="6077644"/>
            <a:ext cx="1158340" cy="780356"/>
          </a:xfrm>
          <a:prstGeom prst="rect">
            <a:avLst/>
          </a:prstGeom>
        </p:spPr>
      </p:pic>
      <p:pic>
        <p:nvPicPr>
          <p:cNvPr id="4" name="Picture 3">
            <a:extLst>
              <a:ext uri="{FF2B5EF4-FFF2-40B4-BE49-F238E27FC236}">
                <a16:creationId xmlns="" xmlns:a16="http://schemas.microsoft.com/office/drawing/2014/main" id="{E6A5C3B3-502F-43BD-9F2E-4A8C41752058}"/>
              </a:ext>
            </a:extLst>
          </p:cNvPr>
          <p:cNvPicPr>
            <a:picLocks noChangeAspect="1"/>
          </p:cNvPicPr>
          <p:nvPr/>
        </p:nvPicPr>
        <p:blipFill>
          <a:blip r:embed="rId5"/>
          <a:stretch>
            <a:fillRect/>
          </a:stretch>
        </p:blipFill>
        <p:spPr>
          <a:xfrm>
            <a:off x="213850" y="6034969"/>
            <a:ext cx="1393278" cy="823031"/>
          </a:xfrm>
          <a:prstGeom prst="rect">
            <a:avLst/>
          </a:prstGeom>
        </p:spPr>
      </p:pic>
    </p:spTree>
    <p:extLst>
      <p:ext uri="{BB962C8B-B14F-4D97-AF65-F5344CB8AC3E}">
        <p14:creationId xmlns:p14="http://schemas.microsoft.com/office/powerpoint/2010/main" val="4764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RS-CoV-2 Infection Among Hospitalized Pregnant Women: Reasons for  Admission and Pregnancy Characteristics — Eight U.S. Health Care Centers,  March 1–May 30, 2020 | MMW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a:stretch>
            <a:fillRect/>
          </a:stretch>
        </p:blipFill>
        <p:spPr bwMode="auto">
          <a:xfrm>
            <a:off x="5394064" y="134471"/>
            <a:ext cx="6775327" cy="5933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OVID-19 and Pregnancy in Massachusetts | Mass Public Health Blog"/>
          <p:cNvPicPr>
            <a:picLocks noChangeAspect="1" noChangeArrowheads="1"/>
          </p:cNvPicPr>
          <p:nvPr/>
        </p:nvPicPr>
        <p:blipFill rotWithShape="1">
          <a:blip r:embed="rId4">
            <a:extLst>
              <a:ext uri="{28A0092B-C50C-407E-A947-70E740481C1C}">
                <a14:useLocalDpi xmlns:a14="http://schemas.microsoft.com/office/drawing/2010/main" val="0"/>
              </a:ext>
            </a:extLst>
          </a:blip>
          <a:srcRect t="2653" b="59943"/>
          <a:stretch/>
        </p:blipFill>
        <p:spPr bwMode="auto">
          <a:xfrm>
            <a:off x="112962" y="1572872"/>
            <a:ext cx="5181600" cy="4024364"/>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2 2"/>
          <p:cNvSpPr/>
          <p:nvPr/>
        </p:nvSpPr>
        <p:spPr>
          <a:xfrm>
            <a:off x="105219" y="134471"/>
            <a:ext cx="4975412" cy="132677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C00000"/>
                </a:solidFill>
                <a:effectLst>
                  <a:outerShdw blurRad="38100" dist="19050" dir="2700000" algn="tl" rotWithShape="0">
                    <a:schemeClr val="dk1">
                      <a:alpha val="40000"/>
                    </a:schemeClr>
                  </a:outerShdw>
                </a:effectLst>
              </a:rPr>
              <a:t>FACTS AS OF TODAY</a:t>
            </a:r>
          </a:p>
        </p:txBody>
      </p:sp>
      <p:pic>
        <p:nvPicPr>
          <p:cNvPr id="2" name="Picture 1">
            <a:extLst>
              <a:ext uri="{FF2B5EF4-FFF2-40B4-BE49-F238E27FC236}">
                <a16:creationId xmlns="" xmlns:a16="http://schemas.microsoft.com/office/drawing/2014/main" id="{130BB9B8-B5B8-4A65-BE58-6E3253D6E82B}"/>
              </a:ext>
            </a:extLst>
          </p:cNvPr>
          <p:cNvPicPr>
            <a:picLocks noChangeAspect="1"/>
          </p:cNvPicPr>
          <p:nvPr/>
        </p:nvPicPr>
        <p:blipFill>
          <a:blip r:embed="rId5"/>
          <a:stretch>
            <a:fillRect/>
          </a:stretch>
        </p:blipFill>
        <p:spPr>
          <a:xfrm>
            <a:off x="235527" y="6034969"/>
            <a:ext cx="1122217" cy="823031"/>
          </a:xfrm>
          <a:prstGeom prst="rect">
            <a:avLst/>
          </a:prstGeom>
        </p:spPr>
      </p:pic>
      <p:pic>
        <p:nvPicPr>
          <p:cNvPr id="5" name="Picture 4">
            <a:extLst>
              <a:ext uri="{FF2B5EF4-FFF2-40B4-BE49-F238E27FC236}">
                <a16:creationId xmlns="" xmlns:a16="http://schemas.microsoft.com/office/drawing/2014/main" id="{13370625-7BA1-4677-BF23-1DD68CE5C71B}"/>
              </a:ext>
            </a:extLst>
          </p:cNvPr>
          <p:cNvPicPr>
            <a:picLocks noChangeAspect="1"/>
          </p:cNvPicPr>
          <p:nvPr/>
        </p:nvPicPr>
        <p:blipFill>
          <a:blip r:embed="rId6"/>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2104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 xmlns:a16="http://schemas.microsoft.com/office/drawing/2014/main" id="{82FDEACC-D224-4F5B-A0BE-6581493C36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 xmlns:a16="http://schemas.microsoft.com/office/drawing/2014/main" id="{567B8489-9450-4A50-94AF-90283270FF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 xmlns:a16="http://schemas.microsoft.com/office/drawing/2014/main" id="{9D81556A-CBCA-4ADE-9ACA-F18F2F5E31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C7F5086C-ECD7-4A17-BF97-0D4B8B0545F6}"/>
              </a:ext>
            </a:extLst>
          </p:cNvPr>
          <p:cNvSpPr>
            <a:spLocks noGrp="1"/>
          </p:cNvSpPr>
          <p:nvPr>
            <p:ph type="title"/>
          </p:nvPr>
        </p:nvSpPr>
        <p:spPr>
          <a:xfrm>
            <a:off x="541867" y="787400"/>
            <a:ext cx="7145866" cy="778933"/>
          </a:xfrm>
        </p:spPr>
        <p:txBody>
          <a:bodyPr anchor="ctr">
            <a:normAutofit/>
          </a:bodyPr>
          <a:lstStyle/>
          <a:p>
            <a:pPr>
              <a:lnSpc>
                <a:spcPct val="90000"/>
              </a:lnSpc>
            </a:pPr>
            <a:r>
              <a:rPr lang="en-IN" sz="2500">
                <a:solidFill>
                  <a:srgbClr val="FEFFFF"/>
                </a:solidFill>
              </a:rPr>
              <a:t>Care of COVID-19 positive pregnant mother</a:t>
            </a:r>
          </a:p>
        </p:txBody>
      </p:sp>
      <p:sp>
        <p:nvSpPr>
          <p:cNvPr id="3" name="Content Placeholder 2">
            <a:extLst>
              <a:ext uri="{FF2B5EF4-FFF2-40B4-BE49-F238E27FC236}">
                <a16:creationId xmlns="" xmlns:a16="http://schemas.microsoft.com/office/drawing/2014/main" id="{9CA2CB96-D8E6-4076-9534-F5B6B32F1726}"/>
              </a:ext>
            </a:extLst>
          </p:cNvPr>
          <p:cNvSpPr>
            <a:spLocks noGrp="1"/>
          </p:cNvSpPr>
          <p:nvPr>
            <p:ph idx="1"/>
          </p:nvPr>
        </p:nvSpPr>
        <p:spPr>
          <a:xfrm>
            <a:off x="303567" y="1694179"/>
            <a:ext cx="7145867" cy="3879222"/>
          </a:xfrm>
        </p:spPr>
        <p:txBody>
          <a:bodyPr>
            <a:normAutofit/>
          </a:bodyPr>
          <a:lstStyle/>
          <a:p>
            <a:pPr>
              <a:lnSpc>
                <a:spcPct val="90000"/>
              </a:lnSpc>
            </a:pPr>
            <a:r>
              <a:rPr lang="en-IN" dirty="0">
                <a:solidFill>
                  <a:srgbClr val="FEFFFF"/>
                </a:solidFill>
                <a:highlight>
                  <a:srgbClr val="000080"/>
                </a:highlight>
              </a:rPr>
              <a:t>Same care </a:t>
            </a:r>
            <a:r>
              <a:rPr lang="en-IN" dirty="0">
                <a:solidFill>
                  <a:srgbClr val="FEFFFF"/>
                </a:solidFill>
              </a:rPr>
              <a:t>should be provided for the  management of COVID-19 positive pregnant women </a:t>
            </a:r>
            <a:r>
              <a:rPr lang="en-IN" dirty="0">
                <a:solidFill>
                  <a:srgbClr val="FEFFFF"/>
                </a:solidFill>
                <a:highlight>
                  <a:srgbClr val="000080"/>
                </a:highlight>
              </a:rPr>
              <a:t>as recommended for adults.</a:t>
            </a:r>
          </a:p>
          <a:p>
            <a:pPr>
              <a:lnSpc>
                <a:spcPct val="90000"/>
              </a:lnSpc>
            </a:pPr>
            <a:r>
              <a:rPr lang="en-IN" dirty="0">
                <a:solidFill>
                  <a:srgbClr val="FEFFFF"/>
                </a:solidFill>
              </a:rPr>
              <a:t>COVID-19 itself is </a:t>
            </a:r>
            <a:r>
              <a:rPr lang="en-IN" dirty="0">
                <a:solidFill>
                  <a:srgbClr val="FEFFFF"/>
                </a:solidFill>
                <a:highlight>
                  <a:srgbClr val="FF00FF"/>
                </a:highlight>
              </a:rPr>
              <a:t>not an indication for induction </a:t>
            </a:r>
            <a:r>
              <a:rPr lang="en-IN" dirty="0">
                <a:solidFill>
                  <a:srgbClr val="FEFFFF"/>
                </a:solidFill>
              </a:rPr>
              <a:t>of labour or </a:t>
            </a:r>
            <a:r>
              <a:rPr lang="en-IN" dirty="0">
                <a:solidFill>
                  <a:srgbClr val="FEFFFF"/>
                </a:solidFill>
                <a:highlight>
                  <a:srgbClr val="FF00FF"/>
                </a:highlight>
              </a:rPr>
              <a:t>Caesarean section</a:t>
            </a:r>
            <a:r>
              <a:rPr lang="en-IN" dirty="0">
                <a:solidFill>
                  <a:srgbClr val="FEFFFF"/>
                </a:solidFill>
              </a:rPr>
              <a:t>.</a:t>
            </a:r>
          </a:p>
          <a:p>
            <a:pPr>
              <a:lnSpc>
                <a:spcPct val="90000"/>
              </a:lnSpc>
            </a:pPr>
            <a:r>
              <a:rPr lang="en-IN" dirty="0">
                <a:solidFill>
                  <a:srgbClr val="FEFFFF"/>
                </a:solidFill>
                <a:highlight>
                  <a:srgbClr val="000080"/>
                </a:highlight>
              </a:rPr>
              <a:t>Monitor oxygen status </a:t>
            </a:r>
            <a:r>
              <a:rPr lang="en-IN" dirty="0">
                <a:solidFill>
                  <a:srgbClr val="FEFFFF"/>
                </a:solidFill>
              </a:rPr>
              <a:t>during labour and oxygen therapy should be titrated to maintain oxygen saturation of </a:t>
            </a:r>
            <a:r>
              <a:rPr lang="en-IN" dirty="0">
                <a:solidFill>
                  <a:srgbClr val="FEFFFF"/>
                </a:solidFill>
                <a:highlight>
                  <a:srgbClr val="000080"/>
                </a:highlight>
              </a:rPr>
              <a:t>more than 94%.</a:t>
            </a:r>
          </a:p>
          <a:p>
            <a:pPr>
              <a:lnSpc>
                <a:spcPct val="90000"/>
              </a:lnSpc>
            </a:pPr>
            <a:r>
              <a:rPr lang="en-US" dirty="0">
                <a:solidFill>
                  <a:srgbClr val="FEFFFF"/>
                </a:solidFill>
              </a:rPr>
              <a:t>COVID 19 positive pregnant women are </a:t>
            </a:r>
            <a:r>
              <a:rPr lang="en-US" dirty="0">
                <a:solidFill>
                  <a:srgbClr val="FEFFFF"/>
                </a:solidFill>
                <a:highlight>
                  <a:srgbClr val="FF00FF"/>
                </a:highlight>
              </a:rPr>
              <a:t>more prone to getting </a:t>
            </a:r>
            <a:r>
              <a:rPr lang="en-US" dirty="0" smtClean="0">
                <a:solidFill>
                  <a:srgbClr val="FEFFFF"/>
                </a:solidFill>
                <a:highlight>
                  <a:srgbClr val="FF00FF"/>
                </a:highlight>
              </a:rPr>
              <a:t>Pre-</a:t>
            </a:r>
            <a:r>
              <a:rPr lang="en-US" dirty="0" err="1" smtClean="0">
                <a:solidFill>
                  <a:srgbClr val="FEFFFF"/>
                </a:solidFill>
                <a:highlight>
                  <a:srgbClr val="FF00FF"/>
                </a:highlight>
              </a:rPr>
              <a:t>eclampsia</a:t>
            </a:r>
            <a:r>
              <a:rPr lang="en-US" dirty="0">
                <a:solidFill>
                  <a:srgbClr val="FEFFFF"/>
                </a:solidFill>
                <a:highlight>
                  <a:srgbClr val="FF00FF"/>
                </a:highlight>
              </a:rPr>
              <a:t>, Gestational Diabetes and Thrombosis (clots</a:t>
            </a:r>
            <a:r>
              <a:rPr lang="en-US" dirty="0">
                <a:solidFill>
                  <a:srgbClr val="FEFFFF"/>
                </a:solidFill>
              </a:rPr>
              <a:t>) and </a:t>
            </a:r>
            <a:r>
              <a:rPr lang="en-US" dirty="0">
                <a:solidFill>
                  <a:srgbClr val="FEFFFF"/>
                </a:solidFill>
                <a:highlight>
                  <a:srgbClr val="FF00FF"/>
                </a:highlight>
              </a:rPr>
              <a:t>delivering before term</a:t>
            </a:r>
            <a:endParaRPr lang="en-IN" dirty="0">
              <a:solidFill>
                <a:srgbClr val="FEFFFF"/>
              </a:solidFill>
              <a:highlight>
                <a:srgbClr val="FF00FF"/>
              </a:highlight>
            </a:endParaRPr>
          </a:p>
          <a:p>
            <a:pPr>
              <a:lnSpc>
                <a:spcPct val="90000"/>
              </a:lnSpc>
            </a:pPr>
            <a:endParaRPr lang="en-IN" dirty="0">
              <a:solidFill>
                <a:srgbClr val="FEFFFF"/>
              </a:solidFill>
            </a:endParaRPr>
          </a:p>
        </p:txBody>
      </p:sp>
      <p:pic>
        <p:nvPicPr>
          <p:cNvPr id="5" name="Picture 4" descr="A drawing of a person&#10;&#10;Description automatically generated with medium confidence">
            <a:extLst>
              <a:ext uri="{FF2B5EF4-FFF2-40B4-BE49-F238E27FC236}">
                <a16:creationId xmlns="" xmlns:a16="http://schemas.microsoft.com/office/drawing/2014/main" id="{23EF4E05-4055-4D85-9BF4-43621F5AC687}"/>
              </a:ext>
            </a:extLst>
          </p:cNvPr>
          <p:cNvPicPr>
            <a:picLocks noChangeAspect="1"/>
          </p:cNvPicPr>
          <p:nvPr/>
        </p:nvPicPr>
        <p:blipFill rotWithShape="1">
          <a:blip r:embed="rId2"/>
          <a:srcRect r="-1" b="7985"/>
          <a:stretch/>
        </p:blipFill>
        <p:spPr>
          <a:xfrm>
            <a:off x="9072817" y="2032000"/>
            <a:ext cx="2282411" cy="3862496"/>
          </a:xfrm>
          <a:prstGeom prst="rect">
            <a:avLst/>
          </a:prstGeom>
        </p:spPr>
      </p:pic>
      <p:pic>
        <p:nvPicPr>
          <p:cNvPr id="4" name="Picture 3">
            <a:extLst>
              <a:ext uri="{FF2B5EF4-FFF2-40B4-BE49-F238E27FC236}">
                <a16:creationId xmlns="" xmlns:a16="http://schemas.microsoft.com/office/drawing/2014/main" id="{95553670-70B2-4B0F-8958-7B8905310180}"/>
              </a:ext>
            </a:extLst>
          </p:cNvPr>
          <p:cNvPicPr>
            <a:picLocks noChangeAspect="1"/>
          </p:cNvPicPr>
          <p:nvPr/>
        </p:nvPicPr>
        <p:blipFill>
          <a:blip r:embed="rId3"/>
          <a:stretch>
            <a:fillRect/>
          </a:stretch>
        </p:blipFill>
        <p:spPr>
          <a:xfrm>
            <a:off x="11033660" y="6077644"/>
            <a:ext cx="1158340" cy="780356"/>
          </a:xfrm>
          <a:prstGeom prst="rect">
            <a:avLst/>
          </a:prstGeom>
        </p:spPr>
      </p:pic>
      <p:pic>
        <p:nvPicPr>
          <p:cNvPr id="6" name="Picture 5">
            <a:extLst>
              <a:ext uri="{FF2B5EF4-FFF2-40B4-BE49-F238E27FC236}">
                <a16:creationId xmlns="" xmlns:a16="http://schemas.microsoft.com/office/drawing/2014/main" id="{58C91047-AC8D-4C5C-9401-520A2E3CE4CD}"/>
              </a:ext>
            </a:extLst>
          </p:cNvPr>
          <p:cNvPicPr>
            <a:picLocks noChangeAspect="1"/>
          </p:cNvPicPr>
          <p:nvPr/>
        </p:nvPicPr>
        <p:blipFill>
          <a:blip r:embed="rId4"/>
          <a:stretch>
            <a:fillRect/>
          </a:stretch>
        </p:blipFill>
        <p:spPr>
          <a:xfrm>
            <a:off x="0" y="6034969"/>
            <a:ext cx="1121761" cy="823031"/>
          </a:xfrm>
          <a:prstGeom prst="rect">
            <a:avLst/>
          </a:prstGeom>
        </p:spPr>
      </p:pic>
    </p:spTree>
    <p:extLst>
      <p:ext uri="{BB962C8B-B14F-4D97-AF65-F5344CB8AC3E}">
        <p14:creationId xmlns:p14="http://schemas.microsoft.com/office/powerpoint/2010/main" val="3364626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47460" y="1849264"/>
            <a:ext cx="9041188" cy="4329863"/>
          </a:xfrm>
        </p:spPr>
        <p:txBody>
          <a:bodyPr>
            <a:normAutofit/>
          </a:bodyPr>
          <a:lstStyle/>
          <a:p>
            <a:r>
              <a:rPr lang="en-US" b="1" dirty="0" err="1">
                <a:highlight>
                  <a:srgbClr val="00FF00"/>
                </a:highlight>
              </a:rPr>
              <a:t>Kamla</a:t>
            </a:r>
            <a:r>
              <a:rPr lang="en-US" b="1" dirty="0">
                <a:highlight>
                  <a:srgbClr val="00FF00"/>
                </a:highlight>
              </a:rPr>
              <a:t> is still worried. The vaccination drive has come to her village. She asks the ASHA, “ </a:t>
            </a:r>
            <a:r>
              <a:rPr lang="en-US" b="1" dirty="0">
                <a:solidFill>
                  <a:srgbClr val="C00000"/>
                </a:solidFill>
                <a:highlight>
                  <a:srgbClr val="00FF00"/>
                </a:highlight>
              </a:rPr>
              <a:t>Should I take the COVID vaccination. Maybe if I do, then my baby will be protected from COVID 19?</a:t>
            </a:r>
            <a:r>
              <a:rPr lang="en-US" b="1" dirty="0">
                <a:highlight>
                  <a:srgbClr val="00FF00"/>
                </a:highlight>
              </a:rPr>
              <a:t>”.</a:t>
            </a:r>
          </a:p>
          <a:p>
            <a:r>
              <a:rPr lang="en-US" b="1" dirty="0"/>
              <a:t>The ASHA REPLIES “ NO. </a:t>
            </a:r>
            <a:r>
              <a:rPr lang="en-US" b="1" dirty="0">
                <a:solidFill>
                  <a:srgbClr val="C00000"/>
                </a:solidFill>
              </a:rPr>
              <a:t>you have COVID now</a:t>
            </a:r>
            <a:r>
              <a:rPr lang="en-US" b="1" dirty="0"/>
              <a:t> so the vaccination cannot help you. Those who have COVID must </a:t>
            </a:r>
            <a:r>
              <a:rPr lang="en-US" b="1" dirty="0">
                <a:solidFill>
                  <a:srgbClr val="C00000"/>
                </a:solidFill>
              </a:rPr>
              <a:t>wait 3 months after COVID19 infection </a:t>
            </a:r>
            <a:r>
              <a:rPr lang="en-US" b="1" dirty="0"/>
              <a:t> for the vaccination to work</a:t>
            </a:r>
            <a:r>
              <a:rPr lang="en-US" b="1" dirty="0" smtClean="0"/>
              <a:t>.”</a:t>
            </a:r>
            <a:endParaRPr lang="en-US" b="1" dirty="0"/>
          </a:p>
          <a:p>
            <a:r>
              <a:rPr lang="en-US" b="1" dirty="0"/>
              <a:t>“What about other pregnant women and those feeding their babies?” </a:t>
            </a:r>
            <a:r>
              <a:rPr lang="en-US" b="1" dirty="0" err="1"/>
              <a:t>Kamla</a:t>
            </a:r>
            <a:r>
              <a:rPr lang="en-US" b="1" dirty="0"/>
              <a:t> asked curiously.</a:t>
            </a:r>
          </a:p>
          <a:p>
            <a:r>
              <a:rPr lang="en-US" b="1" dirty="0" smtClean="0"/>
              <a:t>“</a:t>
            </a:r>
            <a:r>
              <a:rPr lang="en-US" b="1" dirty="0" smtClean="0">
                <a:solidFill>
                  <a:srgbClr val="C00000"/>
                </a:solidFill>
              </a:rPr>
              <a:t>Pregnant women can be given the vaccine any time during the pregnancy. This is the latest news from the government. </a:t>
            </a:r>
            <a:r>
              <a:rPr lang="en-US" b="1" dirty="0" smtClean="0"/>
              <a:t>Keep </a:t>
            </a:r>
            <a:r>
              <a:rPr lang="en-US" b="1" dirty="0"/>
              <a:t>positive. </a:t>
            </a:r>
          </a:p>
          <a:p>
            <a:r>
              <a:rPr lang="en-US" b="1" dirty="0">
                <a:solidFill>
                  <a:srgbClr val="C00000"/>
                </a:solidFill>
              </a:rPr>
              <a:t>Mothers who are breastfeeding their baby can </a:t>
            </a:r>
            <a:r>
              <a:rPr lang="en-US" b="1" dirty="0" smtClean="0">
                <a:solidFill>
                  <a:srgbClr val="C00000"/>
                </a:solidFill>
              </a:rPr>
              <a:t>also have </a:t>
            </a:r>
            <a:r>
              <a:rPr lang="en-US" b="1" dirty="0">
                <a:solidFill>
                  <a:srgbClr val="C00000"/>
                </a:solidFill>
              </a:rPr>
              <a:t>the vaccine </a:t>
            </a:r>
            <a:r>
              <a:rPr lang="en-US" b="1" dirty="0"/>
              <a:t>Remember the most mothers with COVID19 give birth to healthy babies. Do call me when you feel worried.”</a:t>
            </a:r>
          </a:p>
        </p:txBody>
      </p:sp>
      <p:pic>
        <p:nvPicPr>
          <p:cNvPr id="2050" name="Picture 2" descr="COVID-19 vaccine (Representativ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222" t="43286" r="1222" b="-2901"/>
          <a:stretch/>
        </p:blipFill>
        <p:spPr bwMode="auto">
          <a:xfrm>
            <a:off x="90758" y="0"/>
            <a:ext cx="5486410" cy="16760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Sign Or Stop Red Cross Mark Isolated Warning Symbol Signal For Attention  Stock Illustration - Download Image Now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573" y="-140726"/>
            <a:ext cx="1957481" cy="1957481"/>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Help 3">
            <a:hlinkClick r:id="" action="ppaction://noaction" highlightClick="1"/>
          </p:cNvPr>
          <p:cNvSpPr/>
          <p:nvPr/>
        </p:nvSpPr>
        <p:spPr>
          <a:xfrm>
            <a:off x="5435206" y="0"/>
            <a:ext cx="2608729" cy="1622612"/>
          </a:xfrm>
          <a:prstGeom prst="actionButtonHelp">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ight Arrow Callout 5"/>
          <p:cNvSpPr/>
          <p:nvPr/>
        </p:nvSpPr>
        <p:spPr>
          <a:xfrm>
            <a:off x="182554" y="4968078"/>
            <a:ext cx="3110753" cy="1017086"/>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C00000"/>
                </a:solidFill>
                <a:effectLst>
                  <a:outerShdw blurRad="38100" dist="19050" dir="2700000" algn="tl" rotWithShape="0">
                    <a:schemeClr val="dk1">
                      <a:alpha val="40000"/>
                    </a:schemeClr>
                  </a:outerShdw>
                </a:effectLst>
              </a:rPr>
              <a:t>BREASTFEEDING</a:t>
            </a:r>
          </a:p>
        </p:txBody>
      </p:sp>
      <p:pic>
        <p:nvPicPr>
          <p:cNvPr id="5" name="Picture 4">
            <a:extLst>
              <a:ext uri="{FF2B5EF4-FFF2-40B4-BE49-F238E27FC236}">
                <a16:creationId xmlns="" xmlns:a16="http://schemas.microsoft.com/office/drawing/2014/main" id="{A06C7624-A138-4E25-AE70-EE06C1E830E2}"/>
              </a:ext>
            </a:extLst>
          </p:cNvPr>
          <p:cNvPicPr>
            <a:picLocks noChangeAspect="1"/>
          </p:cNvPicPr>
          <p:nvPr/>
        </p:nvPicPr>
        <p:blipFill>
          <a:blip r:embed="rId4"/>
          <a:stretch>
            <a:fillRect/>
          </a:stretch>
        </p:blipFill>
        <p:spPr>
          <a:xfrm>
            <a:off x="11033660" y="6077644"/>
            <a:ext cx="1158340" cy="780356"/>
          </a:xfrm>
          <a:prstGeom prst="rect">
            <a:avLst/>
          </a:prstGeom>
        </p:spPr>
      </p:pic>
      <p:pic>
        <p:nvPicPr>
          <p:cNvPr id="7" name="Picture 6">
            <a:extLst>
              <a:ext uri="{FF2B5EF4-FFF2-40B4-BE49-F238E27FC236}">
                <a16:creationId xmlns="" xmlns:a16="http://schemas.microsoft.com/office/drawing/2014/main" id="{0E2E1C44-4941-4980-B0E0-F27EB6B1FB3E}"/>
              </a:ext>
            </a:extLst>
          </p:cNvPr>
          <p:cNvPicPr>
            <a:picLocks noChangeAspect="1"/>
          </p:cNvPicPr>
          <p:nvPr/>
        </p:nvPicPr>
        <p:blipFill>
          <a:blip r:embed="rId5"/>
          <a:stretch>
            <a:fillRect/>
          </a:stretch>
        </p:blipFill>
        <p:spPr>
          <a:xfrm>
            <a:off x="201120" y="6034969"/>
            <a:ext cx="1121761" cy="823031"/>
          </a:xfrm>
          <a:prstGeom prst="rect">
            <a:avLst/>
          </a:prstGeom>
        </p:spPr>
      </p:pic>
    </p:spTree>
    <p:extLst>
      <p:ext uri="{BB962C8B-B14F-4D97-AF65-F5344CB8AC3E}">
        <p14:creationId xmlns:p14="http://schemas.microsoft.com/office/powerpoint/2010/main" val="137041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arn(inVertical)">
                                      <p:cBhvr>
                                        <p:cTn id="25" dur="500"/>
                                        <p:tgtEl>
                                          <p:spTgt spid="205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74265822"/>
              </p:ext>
            </p:extLst>
          </p:nvPr>
        </p:nvGraphicFramePr>
        <p:xfrm>
          <a:off x="381887" y="88337"/>
          <a:ext cx="11674366" cy="5803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 xmlns:a16="http://schemas.microsoft.com/office/drawing/2014/main" id="{1C492D71-FE11-4285-9AA2-9DE57DA31AC8}"/>
              </a:ext>
            </a:extLst>
          </p:cNvPr>
          <p:cNvPicPr>
            <a:picLocks noChangeAspect="1"/>
          </p:cNvPicPr>
          <p:nvPr/>
        </p:nvPicPr>
        <p:blipFill>
          <a:blip r:embed="rId7"/>
          <a:stretch>
            <a:fillRect/>
          </a:stretch>
        </p:blipFill>
        <p:spPr>
          <a:xfrm>
            <a:off x="180136" y="6065484"/>
            <a:ext cx="1530700" cy="792516"/>
          </a:xfrm>
          <a:prstGeom prst="rect">
            <a:avLst/>
          </a:prstGeom>
        </p:spPr>
      </p:pic>
      <p:pic>
        <p:nvPicPr>
          <p:cNvPr id="3" name="Picture 2">
            <a:extLst>
              <a:ext uri="{FF2B5EF4-FFF2-40B4-BE49-F238E27FC236}">
                <a16:creationId xmlns="" xmlns:a16="http://schemas.microsoft.com/office/drawing/2014/main" id="{9EC5CA6A-E0DF-4EEC-A272-98FEFE53E868}"/>
              </a:ext>
            </a:extLst>
          </p:cNvPr>
          <p:cNvPicPr>
            <a:picLocks noChangeAspect="1"/>
          </p:cNvPicPr>
          <p:nvPr/>
        </p:nvPicPr>
        <p:blipFill>
          <a:blip r:embed="rId8"/>
          <a:stretch>
            <a:fillRect/>
          </a:stretch>
        </p:blipFill>
        <p:spPr>
          <a:xfrm>
            <a:off x="11033660" y="6065484"/>
            <a:ext cx="1158340" cy="780356"/>
          </a:xfrm>
          <a:prstGeom prst="rect">
            <a:avLst/>
          </a:prstGeom>
        </p:spPr>
      </p:pic>
    </p:spTree>
    <p:extLst>
      <p:ext uri="{BB962C8B-B14F-4D97-AF65-F5344CB8AC3E}">
        <p14:creationId xmlns:p14="http://schemas.microsoft.com/office/powerpoint/2010/main" val="2885988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2B258D2B-6AC3-4B3A-A87C-FD7E65178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person, baby, indoor, holding&#10;&#10;Description automatically generated">
            <a:extLst>
              <a:ext uri="{FF2B5EF4-FFF2-40B4-BE49-F238E27FC236}">
                <a16:creationId xmlns="" xmlns:a16="http://schemas.microsoft.com/office/drawing/2014/main" id="{2B820413-7C0C-474F-A433-E60609D5928A}"/>
              </a:ext>
            </a:extLst>
          </p:cNvPr>
          <p:cNvPicPr>
            <a:picLocks noChangeAspect="1"/>
          </p:cNvPicPr>
          <p:nvPr/>
        </p:nvPicPr>
        <p:blipFill rotWithShape="1">
          <a:blip r:embed="rId2">
            <a:extLst>
              <a:ext uri="{28A0092B-C50C-407E-A947-70E740481C1C}">
                <a14:useLocalDpi xmlns:a14="http://schemas.microsoft.com/office/drawing/2010/main" val="0"/>
              </a:ext>
            </a:extLst>
          </a:blip>
          <a:srcRect l="14258" r="27757"/>
          <a:stretch/>
        </p:blipFill>
        <p:spPr>
          <a:xfrm>
            <a:off x="1" y="10"/>
            <a:ext cx="7574440" cy="5965784"/>
          </a:xfrm>
          <a:prstGeom prst="rect">
            <a:avLst/>
          </a:prstGeom>
        </p:spPr>
      </p:pic>
      <p:sp>
        <p:nvSpPr>
          <p:cNvPr id="13" name="Freeform 5">
            <a:extLst>
              <a:ext uri="{FF2B5EF4-FFF2-40B4-BE49-F238E27FC236}">
                <a16:creationId xmlns="" xmlns:a16="http://schemas.microsoft.com/office/drawing/2014/main" id="{8D55DD8B-9BF9-4B91-A22D-2D3F2AEFF1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 xmlns:a16="http://schemas.microsoft.com/office/drawing/2014/main" id="{CFB28FEF-BB4A-44AF-B35B-A0427EA81D88}"/>
              </a:ext>
            </a:extLst>
          </p:cNvPr>
          <p:cNvSpPr>
            <a:spLocks noGrp="1"/>
          </p:cNvSpPr>
          <p:nvPr>
            <p:ph type="title"/>
          </p:nvPr>
        </p:nvSpPr>
        <p:spPr>
          <a:xfrm>
            <a:off x="541867" y="787400"/>
            <a:ext cx="7145866" cy="778933"/>
          </a:xfrm>
        </p:spPr>
        <p:txBody>
          <a:bodyPr anchor="ctr">
            <a:normAutofit/>
          </a:bodyPr>
          <a:lstStyle/>
          <a:p>
            <a:pPr>
              <a:lnSpc>
                <a:spcPct val="90000"/>
              </a:lnSpc>
            </a:pPr>
            <a:r>
              <a:rPr lang="en-IN" sz="2500">
                <a:solidFill>
                  <a:srgbClr val="FEFFFF"/>
                </a:solidFill>
              </a:rPr>
              <a:t>Care of neonates born to COVID-19 positive mothers</a:t>
            </a:r>
          </a:p>
        </p:txBody>
      </p:sp>
      <p:sp>
        <p:nvSpPr>
          <p:cNvPr id="3" name="Content Placeholder 2">
            <a:extLst>
              <a:ext uri="{FF2B5EF4-FFF2-40B4-BE49-F238E27FC236}">
                <a16:creationId xmlns="" xmlns:a16="http://schemas.microsoft.com/office/drawing/2014/main" id="{B2DFBAAF-E539-4472-B643-766DC202353A}"/>
              </a:ext>
            </a:extLst>
          </p:cNvPr>
          <p:cNvSpPr>
            <a:spLocks noGrp="1"/>
          </p:cNvSpPr>
          <p:nvPr>
            <p:ph idx="1"/>
          </p:nvPr>
        </p:nvSpPr>
        <p:spPr>
          <a:xfrm>
            <a:off x="7763788" y="1739736"/>
            <a:ext cx="4189716" cy="4746172"/>
          </a:xfrm>
        </p:spPr>
        <p:txBody>
          <a:bodyPr>
            <a:normAutofit lnSpcReduction="10000"/>
          </a:bodyPr>
          <a:lstStyle/>
          <a:p>
            <a:pPr>
              <a:lnSpc>
                <a:spcPct val="90000"/>
              </a:lnSpc>
            </a:pPr>
            <a:r>
              <a:rPr lang="en-IN" sz="2000" b="0" i="0" u="none" strike="noStrike" baseline="0" dirty="0">
                <a:solidFill>
                  <a:schemeClr val="tx1">
                    <a:lumMod val="95000"/>
                    <a:lumOff val="5000"/>
                  </a:schemeClr>
                </a:solidFill>
                <a:highlight>
                  <a:srgbClr val="FFFF00"/>
                </a:highlight>
              </a:rPr>
              <a:t>Approximately 10% of neonates </a:t>
            </a:r>
            <a:r>
              <a:rPr lang="en-IN" sz="2000" b="0" i="0" u="none" strike="noStrike" baseline="0" dirty="0">
                <a:solidFill>
                  <a:schemeClr val="tx1">
                    <a:lumMod val="95000"/>
                    <a:lumOff val="5000"/>
                  </a:schemeClr>
                </a:solidFill>
              </a:rPr>
              <a:t>born to COVID-19 positive mothers may be positive during the birth period</a:t>
            </a:r>
          </a:p>
          <a:p>
            <a:pPr>
              <a:lnSpc>
                <a:spcPct val="90000"/>
              </a:lnSpc>
            </a:pPr>
            <a:r>
              <a:rPr lang="en-IN" sz="2000" dirty="0">
                <a:solidFill>
                  <a:schemeClr val="tx1">
                    <a:lumMod val="95000"/>
                    <a:lumOff val="5000"/>
                  </a:schemeClr>
                </a:solidFill>
                <a:highlight>
                  <a:srgbClr val="FFFF00"/>
                </a:highlight>
              </a:rPr>
              <a:t>Majority</a:t>
            </a:r>
            <a:r>
              <a:rPr lang="en-IN" sz="2000" dirty="0">
                <a:solidFill>
                  <a:schemeClr val="tx1">
                    <a:lumMod val="95000"/>
                    <a:lumOff val="5000"/>
                  </a:schemeClr>
                </a:solidFill>
              </a:rPr>
              <a:t> of them remain </a:t>
            </a:r>
            <a:r>
              <a:rPr lang="en-IN" sz="2000" b="1" u="sng" dirty="0">
                <a:solidFill>
                  <a:schemeClr val="tx1">
                    <a:lumMod val="95000"/>
                    <a:lumOff val="5000"/>
                  </a:schemeClr>
                </a:solidFill>
                <a:highlight>
                  <a:srgbClr val="FFFF00"/>
                </a:highlight>
              </a:rPr>
              <a:t>asymptomatic</a:t>
            </a:r>
          </a:p>
          <a:p>
            <a:pPr>
              <a:lnSpc>
                <a:spcPct val="90000"/>
              </a:lnSpc>
            </a:pPr>
            <a:r>
              <a:rPr lang="en-IN" sz="2000" dirty="0">
                <a:solidFill>
                  <a:schemeClr val="tx1">
                    <a:lumMod val="95000"/>
                    <a:lumOff val="5000"/>
                  </a:schemeClr>
                </a:solidFill>
              </a:rPr>
              <a:t>Small proportion of new-borns might require symptomatic treatment or oxygen support</a:t>
            </a:r>
            <a:endParaRPr lang="en-IN" sz="2000" i="0" strike="noStrike" baseline="0" dirty="0">
              <a:solidFill>
                <a:schemeClr val="tx1">
                  <a:lumMod val="95000"/>
                  <a:lumOff val="5000"/>
                </a:schemeClr>
              </a:solidFill>
            </a:endParaRPr>
          </a:p>
          <a:p>
            <a:pPr>
              <a:lnSpc>
                <a:spcPct val="90000"/>
              </a:lnSpc>
            </a:pPr>
            <a:r>
              <a:rPr lang="en-IN" sz="2000" b="0" i="0" u="none" strike="noStrike" baseline="0" dirty="0">
                <a:solidFill>
                  <a:schemeClr val="tx1">
                    <a:lumMod val="95000"/>
                    <a:lumOff val="5000"/>
                  </a:schemeClr>
                </a:solidFill>
              </a:rPr>
              <a:t>A </a:t>
            </a:r>
            <a:r>
              <a:rPr lang="en-IN" sz="2000" b="0" i="0" u="none" strike="noStrike" baseline="0" dirty="0">
                <a:solidFill>
                  <a:schemeClr val="tx1">
                    <a:lumMod val="95000"/>
                    <a:lumOff val="5000"/>
                  </a:schemeClr>
                </a:solidFill>
                <a:highlight>
                  <a:srgbClr val="FFFF00"/>
                </a:highlight>
              </a:rPr>
              <a:t>significant proportion </a:t>
            </a:r>
            <a:r>
              <a:rPr lang="en-IN" sz="2000" b="0" i="0" u="none" strike="noStrike" baseline="0" dirty="0">
                <a:solidFill>
                  <a:schemeClr val="tx1">
                    <a:lumMod val="95000"/>
                    <a:lumOff val="5000"/>
                  </a:schemeClr>
                </a:solidFill>
              </a:rPr>
              <a:t>of neonates may however </a:t>
            </a:r>
            <a:r>
              <a:rPr lang="en-IN" sz="2000" b="0" i="0" u="none" strike="noStrike" baseline="0" dirty="0">
                <a:solidFill>
                  <a:schemeClr val="tx1">
                    <a:lumMod val="95000"/>
                    <a:lumOff val="5000"/>
                  </a:schemeClr>
                </a:solidFill>
                <a:highlight>
                  <a:srgbClr val="FFFF00"/>
                </a:highlight>
              </a:rPr>
              <a:t>require special or intensive care due to prematurity </a:t>
            </a:r>
            <a:r>
              <a:rPr lang="en-IN" sz="2000" b="0" i="0" u="none" strike="noStrike" baseline="0" dirty="0">
                <a:solidFill>
                  <a:schemeClr val="tx1">
                    <a:lumMod val="95000"/>
                    <a:lumOff val="5000"/>
                  </a:schemeClr>
                </a:solidFill>
              </a:rPr>
              <a:t>and perinatal complications.</a:t>
            </a:r>
          </a:p>
          <a:p>
            <a:pPr>
              <a:lnSpc>
                <a:spcPct val="90000"/>
              </a:lnSpc>
            </a:pPr>
            <a:endParaRPr lang="en-IN" sz="1700" dirty="0">
              <a:solidFill>
                <a:schemeClr val="tx1">
                  <a:lumMod val="95000"/>
                  <a:lumOff val="5000"/>
                </a:schemeClr>
              </a:solidFill>
            </a:endParaRPr>
          </a:p>
        </p:txBody>
      </p:sp>
      <p:pic>
        <p:nvPicPr>
          <p:cNvPr id="4" name="Picture 3">
            <a:extLst>
              <a:ext uri="{FF2B5EF4-FFF2-40B4-BE49-F238E27FC236}">
                <a16:creationId xmlns="" xmlns:a16="http://schemas.microsoft.com/office/drawing/2014/main" id="{F48E6005-4E8C-4660-AFE8-F7196579F72B}"/>
              </a:ext>
            </a:extLst>
          </p:cNvPr>
          <p:cNvPicPr>
            <a:picLocks noChangeAspect="1"/>
          </p:cNvPicPr>
          <p:nvPr/>
        </p:nvPicPr>
        <p:blipFill>
          <a:blip r:embed="rId3"/>
          <a:stretch>
            <a:fillRect/>
          </a:stretch>
        </p:blipFill>
        <p:spPr>
          <a:xfrm>
            <a:off x="0" y="6065451"/>
            <a:ext cx="1530229" cy="792549"/>
          </a:xfrm>
          <a:prstGeom prst="rect">
            <a:avLst/>
          </a:prstGeom>
        </p:spPr>
      </p:pic>
      <p:pic>
        <p:nvPicPr>
          <p:cNvPr id="5" name="Picture 4">
            <a:extLst>
              <a:ext uri="{FF2B5EF4-FFF2-40B4-BE49-F238E27FC236}">
                <a16:creationId xmlns="" xmlns:a16="http://schemas.microsoft.com/office/drawing/2014/main" id="{B9EDCA1A-54A6-4119-816C-D12F101F9CCD}"/>
              </a:ext>
            </a:extLst>
          </p:cNvPr>
          <p:cNvPicPr>
            <a:picLocks noChangeAspect="1"/>
          </p:cNvPicPr>
          <p:nvPr/>
        </p:nvPicPr>
        <p:blipFill>
          <a:blip r:embed="rId4"/>
          <a:stretch>
            <a:fillRect/>
          </a:stretch>
        </p:blipFill>
        <p:spPr>
          <a:xfrm>
            <a:off x="11033660" y="6077644"/>
            <a:ext cx="1158340" cy="780356"/>
          </a:xfrm>
          <a:prstGeom prst="rect">
            <a:avLst/>
          </a:prstGeom>
        </p:spPr>
      </p:pic>
    </p:spTree>
    <p:extLst>
      <p:ext uri="{BB962C8B-B14F-4D97-AF65-F5344CB8AC3E}">
        <p14:creationId xmlns:p14="http://schemas.microsoft.com/office/powerpoint/2010/main" val="352282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1850</TotalTime>
  <Words>1510</Words>
  <Application>Microsoft Office PowerPoint</Application>
  <PresentationFormat>Widescreen</PresentationFormat>
  <Paragraphs>126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Wisp</vt:lpstr>
      <vt:lpstr>PAEDIATRIC CARE IN COVID19 SPECIAL SITUATIONS</vt:lpstr>
      <vt:lpstr>Objectives</vt:lpstr>
      <vt:lpstr>KAMLA’S STORY</vt:lpstr>
      <vt:lpstr>ASHA’S REPLY</vt:lpstr>
      <vt:lpstr>PowerPoint Presentation</vt:lpstr>
      <vt:lpstr>Care of COVID-19 positive pregnant mother</vt:lpstr>
      <vt:lpstr>PowerPoint Presentation</vt:lpstr>
      <vt:lpstr>PowerPoint Presentation</vt:lpstr>
      <vt:lpstr>Care of neonates born to COVID-19 positive mothers</vt:lpstr>
      <vt:lpstr>Neonatal Resuscitation</vt:lpstr>
      <vt:lpstr>KAMLA’S BABY IS BORN.</vt:lpstr>
      <vt:lpstr>Care of stable neonates exposed to COVID-19</vt:lpstr>
      <vt:lpstr>KAMRAN IS NEARLY 6 WEEKS OLD</vt:lpstr>
      <vt:lpstr>Immunization in Neonates exposed to COVID-19</vt:lpstr>
      <vt:lpstr>Care of Neonate with Late onset COVID -19 </vt:lpstr>
      <vt:lpstr>A CHILD HAS COVID IN KAMLA’S VILLAGE.</vt:lpstr>
      <vt:lpstr>PowerPoint Presentation</vt:lpstr>
      <vt:lpstr>NEONATE POSITIVE FOR COVID AND HEALTHY (ASYMPTOMATIC)</vt:lpstr>
      <vt:lpstr>PowerPoint Presentation</vt:lpstr>
      <vt:lpstr>PowerPoint Presentation</vt:lpstr>
      <vt:lpstr>Care of Symptomatic/sick neonates</vt:lpstr>
      <vt:lpstr>Neonates with Severe COVID-19 disease</vt:lpstr>
      <vt:lpstr>During the second wave, Kamla hears of her best friend who died. Her husband had also died of COVID a week before. They had run away from home and got married. They had two small children.   Kamla was wondering who could look after the two children. Should she take them in and care for them? Would they put Kamran, her baby at risk? Were they COVID positive too? She decided to ask the MPW..</vt:lpstr>
      <vt:lpstr>Children with COVID where caregivers are not available</vt:lpstr>
      <vt:lpstr>PowerPoint Presentation</vt:lpstr>
      <vt:lpstr>KEY POINTS</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Mirza Anwar</dc:creator>
  <cp:lastModifiedBy>EDWINA Pereira</cp:lastModifiedBy>
  <cp:revision>88</cp:revision>
  <dcterms:created xsi:type="dcterms:W3CDTF">2021-06-17T09:25:15Z</dcterms:created>
  <dcterms:modified xsi:type="dcterms:W3CDTF">2021-07-02T17:04:14Z</dcterms:modified>
</cp:coreProperties>
</file>