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76" r:id="rId3"/>
    <p:sldId id="335" r:id="rId4"/>
    <p:sldId id="277" r:id="rId5"/>
    <p:sldId id="305" r:id="rId6"/>
    <p:sldId id="284" r:id="rId7"/>
    <p:sldId id="373" r:id="rId8"/>
    <p:sldId id="339" r:id="rId9"/>
    <p:sldId id="340" r:id="rId10"/>
    <p:sldId id="285" r:id="rId11"/>
    <p:sldId id="384" r:id="rId12"/>
    <p:sldId id="381" r:id="rId13"/>
    <p:sldId id="282" r:id="rId14"/>
    <p:sldId id="295" r:id="rId15"/>
    <p:sldId id="296" r:id="rId16"/>
    <p:sldId id="306" r:id="rId17"/>
    <p:sldId id="383" r:id="rId18"/>
    <p:sldId id="377" r:id="rId19"/>
    <p:sldId id="378" r:id="rId20"/>
    <p:sldId id="379" r:id="rId21"/>
    <p:sldId id="380" r:id="rId22"/>
    <p:sldId id="288" r:id="rId23"/>
    <p:sldId id="289" r:id="rId24"/>
    <p:sldId id="355" r:id="rId25"/>
    <p:sldId id="356" r:id="rId26"/>
    <p:sldId id="333" r:id="rId27"/>
    <p:sldId id="301" r:id="rId28"/>
    <p:sldId id="375" r:id="rId29"/>
    <p:sldId id="36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01" autoAdjust="0"/>
    <p:restoredTop sz="97133" autoAdjust="0"/>
  </p:normalViewPr>
  <p:slideViewPr>
    <p:cSldViewPr>
      <p:cViewPr varScale="1">
        <p:scale>
          <a:sx n="65" d="100"/>
          <a:sy n="65" d="100"/>
        </p:scale>
        <p:origin x="810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NHM%20Ramamurthi\Downloads\Telegram%20Desktop\Heamoglobinopathy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ownloads\Telegram%20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Children positive for  </a:t>
            </a:r>
            <a:r>
              <a:rPr lang="en-US" dirty="0" err="1" smtClean="0"/>
              <a:t>Heamoglobinopathy</a:t>
            </a:r>
            <a:r>
              <a:rPr lang="en-US" dirty="0" smtClean="0"/>
              <a:t> Trait &amp; Disease  among the screened (Nov’17 </a:t>
            </a:r>
            <a:r>
              <a:rPr lang="en-US" dirty="0"/>
              <a:t>to </a:t>
            </a:r>
            <a:r>
              <a:rPr lang="en-US" dirty="0" smtClean="0"/>
              <a:t>Oct19)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2469910855737624E-2"/>
          <c:y val="6.9503785439642654E-2"/>
          <c:w val="0.91403915726750384"/>
          <c:h val="0.82433402731156269"/>
        </c:manualLayout>
      </c:layout>
      <c:ofPieChart>
        <c:ofPieType val="pie"/>
        <c:varyColors val="1"/>
        <c:ser>
          <c:idx val="0"/>
          <c:order val="0"/>
          <c:tx>
            <c:strRef>
              <c:f>'Screening school children'!$D$3</c:f>
              <c:strCache>
                <c:ptCount val="1"/>
                <c:pt idx="0">
                  <c:v>Total No of children Positive </c:v>
                </c:pt>
              </c:strCache>
            </c:strRef>
          </c:tx>
          <c:dPt>
            <c:idx val="7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0-0D9E-4F23-BB46-D15E0B85330D}"/>
              </c:ext>
            </c:extLst>
          </c:dPt>
          <c:dPt>
            <c:idx val="9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0D9E-4F23-BB46-D15E0B85330D}"/>
              </c:ext>
            </c:extLst>
          </c:dPt>
          <c:dPt>
            <c:idx val="1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0D9E-4F23-BB46-D15E0B85330D}"/>
              </c:ext>
            </c:extLst>
          </c:dPt>
          <c:dLbls>
            <c:dLbl>
              <c:idx val="0"/>
              <c:layout>
                <c:manualLayout>
                  <c:x val="0.10664786834078172"/>
                  <c:y val="-9.9333970196251467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91.3%</a:t>
                    </a:r>
                    <a:endParaRPr lang="en-US" sz="16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D9E-4F23-BB46-D15E0B85330D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600" b="1" dirty="0" smtClean="0"/>
                      <a:t>0.7%</a:t>
                    </a:r>
                    <a:endParaRPr lang="en-US" sz="16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D9E-4F23-BB46-D15E0B85330D}"/>
                </c:ext>
              </c:extLst>
            </c:dLbl>
            <c:dLbl>
              <c:idx val="7"/>
              <c:layout>
                <c:manualLayout>
                  <c:x val="-1.7387091816225688E-2"/>
                  <c:y val="1.8190085394255318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1.2%</a:t>
                    </a:r>
                    <a:r>
                      <a:rPr lang="en-US" sz="1600" b="1" baseline="0" dirty="0" smtClean="0"/>
                      <a:t> </a:t>
                    </a:r>
                    <a:endParaRPr lang="en-US" sz="16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D9E-4F23-BB46-D15E0B85330D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600" b="1" smtClean="0"/>
                      <a:t>35</a:t>
                    </a:r>
                    <a:r>
                      <a:rPr lang="en-US" sz="1600" b="1" baseline="0" smtClean="0"/>
                      <a:t> %</a:t>
                    </a:r>
                    <a:endParaRPr lang="en-US" sz="16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D9E-4F23-BB46-D15E0B85330D}"/>
                </c:ext>
              </c:extLst>
            </c:dLbl>
            <c:dLbl>
              <c:idx val="9"/>
              <c:layout>
                <c:manualLayout>
                  <c:x val="0.20423955451514506"/>
                  <c:y val="0.136272965879265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63.2</a:t>
                    </a:r>
                    <a:r>
                      <a:rPr lang="en-US" sz="1600" b="1" baseline="0" dirty="0" smtClean="0"/>
                      <a:t> %</a:t>
                    </a:r>
                    <a:endParaRPr lang="en-US" sz="16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D9E-4F23-BB46-D15E0B85330D}"/>
                </c:ext>
              </c:extLst>
            </c:dLbl>
            <c:dLbl>
              <c:idx val="10"/>
              <c:layout>
                <c:manualLayout>
                  <c:x val="-9.702856399706794E-2"/>
                  <c:y val="5.4204062236758851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rebuchet MS" pitchFamily="34" charset="0"/>
                      </a:rPr>
                      <a:t>8.7%</a:t>
                    </a:r>
                    <a:endParaRPr lang="en-US" sz="1600" b="1" dirty="0">
                      <a:latin typeface="Trebuchet MS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D9E-4F23-BB46-D15E0B853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'Screening school children'!$D$4:$D$13</c:f>
              <c:numCache>
                <c:formatCode>General</c:formatCode>
                <c:ptCount val="10"/>
                <c:pt idx="0">
                  <c:v>91.3</c:v>
                </c:pt>
                <c:pt idx="6" formatCode="0.00">
                  <c:v>6.090000000000003E-2</c:v>
                </c:pt>
                <c:pt idx="7" formatCode="0.00">
                  <c:v>0.10439999999999998</c:v>
                </c:pt>
                <c:pt idx="8" formatCode="0.00">
                  <c:v>3.0449999999999999</c:v>
                </c:pt>
                <c:pt idx="9" formatCode="0.00">
                  <c:v>5.4984000000000002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9E-4F23-BB46-D15E0B853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/>
      </c:ofPieChart>
    </c:plotArea>
    <c:plotVisOnly val="1"/>
    <c:dispBlanksAs val="gap"/>
    <c:showDLblsOverMax val="0"/>
  </c:chart>
  <c:txPr>
    <a:bodyPr/>
    <a:lstStyle/>
    <a:p>
      <a:pPr>
        <a:defRPr sz="1600">
          <a:latin typeface="Trebuchet MS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358864232879927E-4"/>
          <c:y val="0.13305555555555557"/>
          <c:w val="0.5578916726318337"/>
          <c:h val="0.8161111111111111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0-3EA9-4FF8-8178-EDA62E7DC3F5}"/>
              </c:ext>
            </c:extLst>
          </c:dPt>
          <c:dPt>
            <c:idx val="1"/>
            <c:bubble3D val="0"/>
            <c:explosion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EA9-4FF8-8178-EDA62E7DC3F5}"/>
              </c:ext>
            </c:extLst>
          </c:dPt>
          <c:dLbls>
            <c:dLbl>
              <c:idx val="0"/>
              <c:layout>
                <c:manualLayout>
                  <c:x val="-9.2311858744929642E-2"/>
                  <c:y val="-0.300144794400699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56.7 %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EA9-4FF8-8178-EDA62E7DC3F5}"/>
                </c:ext>
              </c:extLst>
            </c:dLbl>
            <c:dLbl>
              <c:idx val="1"/>
              <c:layout>
                <c:manualLayout>
                  <c:x val="0.17030118110236309"/>
                  <c:y val="-0.1599635462233887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43.3 %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EA9-4FF8-8178-EDA62E7DC3F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'Cascade screening'!$G$13:$H$13</c:f>
              <c:strCache>
                <c:ptCount val="2"/>
                <c:pt idx="0">
                  <c:v>Carrier positive for heamoglobinopathy trait </c:v>
                </c:pt>
                <c:pt idx="1">
                  <c:v>Carrier negative  for heamoglobinopathy trait </c:v>
                </c:pt>
              </c:strCache>
            </c:strRef>
          </c:cat>
          <c:val>
            <c:numRef>
              <c:f>'Cascade screening'!$G$14:$H$14</c:f>
              <c:numCache>
                <c:formatCode>General</c:formatCode>
                <c:ptCount val="2"/>
                <c:pt idx="0">
                  <c:v>56.7</c:v>
                </c:pt>
                <c:pt idx="1">
                  <c:v>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A9-4FF8-8178-EDA62E7DC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836242344706907"/>
          <c:y val="3.9417585301837275E-2"/>
          <c:w val="0.33497090988626677"/>
          <c:h val="0.827461286089238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Trebuchet MS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72DD5C-DE6D-4738-B96F-AD378E843CDB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AC76B2D-CEF0-410B-AD90-6DD1ADDE7047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Trebuchet MS" pitchFamily="34" charset="0"/>
              <a:ea typeface="Verdana" pitchFamily="34" charset="0"/>
              <a:cs typeface="Verdana" pitchFamily="34" charset="0"/>
            </a:rPr>
            <a:t>10</a:t>
          </a:r>
          <a:r>
            <a:rPr lang="en-US" sz="2000" baseline="30000" dirty="0" smtClean="0">
              <a:solidFill>
                <a:schemeClr val="tx1"/>
              </a:solidFill>
              <a:latin typeface="Trebuchet MS" pitchFamily="34" charset="0"/>
              <a:ea typeface="Verdana" pitchFamily="34" charset="0"/>
              <a:cs typeface="Verdana" pitchFamily="34" charset="0"/>
            </a:rPr>
            <a:t>th</a:t>
          </a:r>
          <a:r>
            <a:rPr lang="en-US" sz="2000" dirty="0" smtClean="0">
              <a:solidFill>
                <a:schemeClr val="tx1"/>
              </a:solidFill>
              <a:latin typeface="Trebuchet MS" pitchFamily="34" charset="0"/>
              <a:ea typeface="Verdana" pitchFamily="34" charset="0"/>
              <a:cs typeface="Verdana" pitchFamily="34" charset="0"/>
            </a:rPr>
            <a:t> &amp; 12</a:t>
          </a:r>
          <a:r>
            <a:rPr lang="en-US" sz="2000" baseline="30000" dirty="0" smtClean="0">
              <a:solidFill>
                <a:schemeClr val="tx1"/>
              </a:solidFill>
              <a:latin typeface="Trebuchet MS" pitchFamily="34" charset="0"/>
              <a:ea typeface="Verdana" pitchFamily="34" charset="0"/>
              <a:cs typeface="Verdana" pitchFamily="34" charset="0"/>
            </a:rPr>
            <a:t>th</a:t>
          </a:r>
          <a:r>
            <a:rPr lang="en-US" sz="2000" dirty="0" smtClean="0">
              <a:solidFill>
                <a:schemeClr val="tx1"/>
              </a:solidFill>
              <a:latin typeface="Trebuchet MS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Trebuchet MS" pitchFamily="34" charset="0"/>
              <a:ea typeface="Verdana" pitchFamily="34" charset="0"/>
              <a:cs typeface="Verdana" pitchFamily="34" charset="0"/>
            </a:rPr>
            <a:t>std</a:t>
          </a:r>
          <a:r>
            <a:rPr lang="en-US" sz="2000" dirty="0" smtClean="0">
              <a:solidFill>
                <a:schemeClr val="tx1"/>
              </a:solidFill>
              <a:latin typeface="Trebuchet MS" pitchFamily="34" charset="0"/>
              <a:ea typeface="Verdana" pitchFamily="34" charset="0"/>
              <a:cs typeface="Verdana" pitchFamily="34" charset="0"/>
            </a:rPr>
            <a:t> children in Government &amp; Government  aided schools are screened including school dropouts after getting proper consent</a:t>
          </a:r>
          <a:endParaRPr lang="en-US" sz="2000" dirty="0">
            <a:solidFill>
              <a:schemeClr val="tx1"/>
            </a:solidFill>
            <a:latin typeface="Trebuchet MS" pitchFamily="34" charset="0"/>
          </a:endParaRPr>
        </a:p>
      </dgm:t>
    </dgm:pt>
    <dgm:pt modelId="{4D8F7CC1-5FE7-4ECF-A113-09348757AAFB}" type="parTrans" cxnId="{DB83F8CB-6D90-499B-83CC-14878D584AA6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rebuchet MS" pitchFamily="34" charset="0"/>
          </a:endParaRPr>
        </a:p>
      </dgm:t>
    </dgm:pt>
    <dgm:pt modelId="{5AF7D661-F452-47C9-A609-CE9BFB7E9DB2}" type="sibTrans" cxnId="{DB83F8CB-6D90-499B-83CC-14878D584AA6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rebuchet MS" pitchFamily="34" charset="0"/>
          </a:endParaRPr>
        </a:p>
      </dgm:t>
    </dgm:pt>
    <dgm:pt modelId="{331A51BE-EF99-4FF9-8867-8FB3725B7796}">
      <dgm:prSet phldrT="[Text]" custT="1"/>
      <dgm:spPr/>
      <dgm:t>
        <a:bodyPr/>
        <a:lstStyle/>
        <a:p>
          <a:r>
            <a:rPr lang="en-US" sz="2000" smtClean="0">
              <a:solidFill>
                <a:schemeClr val="tx1"/>
              </a:solidFill>
              <a:latin typeface="Trebuchet MS" pitchFamily="34" charset="0"/>
              <a:ea typeface="Verdana" pitchFamily="34" charset="0"/>
              <a:cs typeface="Verdana" pitchFamily="34" charset="0"/>
            </a:rPr>
            <a:t>School teachers, parents, students &amp; the community are educated on this</a:t>
          </a:r>
          <a:endParaRPr lang="en-US" sz="2000" dirty="0">
            <a:solidFill>
              <a:schemeClr val="tx1"/>
            </a:solidFill>
            <a:latin typeface="Trebuchet MS" pitchFamily="34" charset="0"/>
          </a:endParaRPr>
        </a:p>
      </dgm:t>
    </dgm:pt>
    <dgm:pt modelId="{7F65D08C-D55A-4AEE-BED2-2F627046B3BB}" type="parTrans" cxnId="{32EDABC3-1454-4DD1-91EF-5D516E642E80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rebuchet MS" pitchFamily="34" charset="0"/>
          </a:endParaRPr>
        </a:p>
      </dgm:t>
    </dgm:pt>
    <dgm:pt modelId="{9BDF0499-C047-44E2-A484-9899ED24AD86}" type="sibTrans" cxnId="{32EDABC3-1454-4DD1-91EF-5D516E642E80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rebuchet MS" pitchFamily="34" charset="0"/>
          </a:endParaRPr>
        </a:p>
      </dgm:t>
    </dgm:pt>
    <dgm:pt modelId="{92F4A2AC-A751-49F4-AFF1-9FD8AEE0D196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Trebuchet MS" pitchFamily="34" charset="0"/>
              <a:ea typeface="Verdana" pitchFamily="34" charset="0"/>
              <a:cs typeface="Verdana" pitchFamily="34" charset="0"/>
            </a:rPr>
            <a:t>Tribal MMU Teams  collect the stock solution  for NESTROFT /Solubility Test from the Pathology </a:t>
          </a:r>
          <a:r>
            <a:rPr lang="en-US" sz="2000" b="1" dirty="0" err="1" smtClean="0">
              <a:solidFill>
                <a:schemeClr val="tx1"/>
              </a:solidFill>
              <a:latin typeface="Trebuchet MS" pitchFamily="34" charset="0"/>
              <a:ea typeface="Verdana" pitchFamily="34" charset="0"/>
              <a:cs typeface="Verdana" pitchFamily="34" charset="0"/>
            </a:rPr>
            <a:t>Dept</a:t>
          </a:r>
          <a:r>
            <a:rPr lang="en-US" sz="2000" b="1" dirty="0" smtClean="0">
              <a:solidFill>
                <a:schemeClr val="tx1"/>
              </a:solidFill>
              <a:latin typeface="Trebuchet MS" pitchFamily="34" charset="0"/>
              <a:ea typeface="Verdana" pitchFamily="34" charset="0"/>
              <a:cs typeface="Verdana" pitchFamily="34" charset="0"/>
            </a:rPr>
            <a:t> of designated Medical Colleges</a:t>
          </a:r>
          <a:endParaRPr lang="en-US" sz="2000" b="1" dirty="0">
            <a:solidFill>
              <a:schemeClr val="tx1"/>
            </a:solidFill>
            <a:latin typeface="Trebuchet MS" pitchFamily="34" charset="0"/>
          </a:endParaRPr>
        </a:p>
      </dgm:t>
    </dgm:pt>
    <dgm:pt modelId="{76164953-F14F-4E43-B9A9-49B21DF42A75}" type="parTrans" cxnId="{3ED8DBD8-3D85-414F-B9F0-18E4AB3C3FEF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rebuchet MS" pitchFamily="34" charset="0"/>
          </a:endParaRPr>
        </a:p>
      </dgm:t>
    </dgm:pt>
    <dgm:pt modelId="{7D16A839-1E1A-4766-977B-AC15A636005B}" type="sibTrans" cxnId="{3ED8DBD8-3D85-414F-B9F0-18E4AB3C3FEF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rebuchet MS" pitchFamily="34" charset="0"/>
          </a:endParaRPr>
        </a:p>
      </dgm:t>
    </dgm:pt>
    <dgm:pt modelId="{CBAB8F47-7EA2-4094-BC56-231FCB9B2584}" type="pres">
      <dgm:prSet presAssocID="{1472DD5C-DE6D-4738-B96F-AD378E843C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2E4A3C-6F10-456A-BCB0-672119EFF542}" type="pres">
      <dgm:prSet presAssocID="{8AC76B2D-CEF0-410B-AD90-6DD1ADDE704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1DE07-1C90-4A11-9369-41D363CE0259}" type="pres">
      <dgm:prSet presAssocID="{5AF7D661-F452-47C9-A609-CE9BFB7E9DB2}" presName="sibTrans" presStyleCnt="0"/>
      <dgm:spPr/>
      <dgm:t>
        <a:bodyPr/>
        <a:lstStyle/>
        <a:p>
          <a:endParaRPr lang="en-US"/>
        </a:p>
      </dgm:t>
    </dgm:pt>
    <dgm:pt modelId="{58A3B598-5C5F-4168-93D0-A160A005E1D6}" type="pres">
      <dgm:prSet presAssocID="{331A51BE-EF99-4FF9-8867-8FB3725B779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4D0C49-4D2D-4118-B91D-AD177463C3A7}" type="pres">
      <dgm:prSet presAssocID="{9BDF0499-C047-44E2-A484-9899ED24AD86}" presName="sibTrans" presStyleCnt="0"/>
      <dgm:spPr/>
      <dgm:t>
        <a:bodyPr/>
        <a:lstStyle/>
        <a:p>
          <a:endParaRPr lang="en-US"/>
        </a:p>
      </dgm:t>
    </dgm:pt>
    <dgm:pt modelId="{FB70B1C8-D402-4EF0-BC43-329719FFFE22}" type="pres">
      <dgm:prSet presAssocID="{92F4A2AC-A751-49F4-AFF1-9FD8AEE0D19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EDABC3-1454-4DD1-91EF-5D516E642E80}" srcId="{1472DD5C-DE6D-4738-B96F-AD378E843CDB}" destId="{331A51BE-EF99-4FF9-8867-8FB3725B7796}" srcOrd="1" destOrd="0" parTransId="{7F65D08C-D55A-4AEE-BED2-2F627046B3BB}" sibTransId="{9BDF0499-C047-44E2-A484-9899ED24AD86}"/>
    <dgm:cxn modelId="{DB83F8CB-6D90-499B-83CC-14878D584AA6}" srcId="{1472DD5C-DE6D-4738-B96F-AD378E843CDB}" destId="{8AC76B2D-CEF0-410B-AD90-6DD1ADDE7047}" srcOrd="0" destOrd="0" parTransId="{4D8F7CC1-5FE7-4ECF-A113-09348757AAFB}" sibTransId="{5AF7D661-F452-47C9-A609-CE9BFB7E9DB2}"/>
    <dgm:cxn modelId="{1509C9C3-65A5-4E91-83B0-078C79F40A7C}" type="presOf" srcId="{8AC76B2D-CEF0-410B-AD90-6DD1ADDE7047}" destId="{592E4A3C-6F10-456A-BCB0-672119EFF542}" srcOrd="0" destOrd="0" presId="urn:microsoft.com/office/officeart/2005/8/layout/default"/>
    <dgm:cxn modelId="{5EF5EB3A-1A75-404F-8DE2-95F15BE9D919}" type="presOf" srcId="{1472DD5C-DE6D-4738-B96F-AD378E843CDB}" destId="{CBAB8F47-7EA2-4094-BC56-231FCB9B2584}" srcOrd="0" destOrd="0" presId="urn:microsoft.com/office/officeart/2005/8/layout/default"/>
    <dgm:cxn modelId="{3ED8DBD8-3D85-414F-B9F0-18E4AB3C3FEF}" srcId="{1472DD5C-DE6D-4738-B96F-AD378E843CDB}" destId="{92F4A2AC-A751-49F4-AFF1-9FD8AEE0D196}" srcOrd="2" destOrd="0" parTransId="{76164953-F14F-4E43-B9A9-49B21DF42A75}" sibTransId="{7D16A839-1E1A-4766-977B-AC15A636005B}"/>
    <dgm:cxn modelId="{547D3783-D8A2-4847-B55B-F7FBAFBAAE0D}" type="presOf" srcId="{92F4A2AC-A751-49F4-AFF1-9FD8AEE0D196}" destId="{FB70B1C8-D402-4EF0-BC43-329719FFFE22}" srcOrd="0" destOrd="0" presId="urn:microsoft.com/office/officeart/2005/8/layout/default"/>
    <dgm:cxn modelId="{E7713D14-6036-4741-B5CF-53385AB2C9C8}" type="presOf" srcId="{331A51BE-EF99-4FF9-8867-8FB3725B7796}" destId="{58A3B598-5C5F-4168-93D0-A160A005E1D6}" srcOrd="0" destOrd="0" presId="urn:microsoft.com/office/officeart/2005/8/layout/default"/>
    <dgm:cxn modelId="{D42AD32F-E4E6-432B-AFC0-AB96B130E153}" type="presParOf" srcId="{CBAB8F47-7EA2-4094-BC56-231FCB9B2584}" destId="{592E4A3C-6F10-456A-BCB0-672119EFF542}" srcOrd="0" destOrd="0" presId="urn:microsoft.com/office/officeart/2005/8/layout/default"/>
    <dgm:cxn modelId="{913E74F6-3930-4942-BD25-7068E3A3D01A}" type="presParOf" srcId="{CBAB8F47-7EA2-4094-BC56-231FCB9B2584}" destId="{0F51DE07-1C90-4A11-9369-41D363CE0259}" srcOrd="1" destOrd="0" presId="urn:microsoft.com/office/officeart/2005/8/layout/default"/>
    <dgm:cxn modelId="{A68D30E6-F115-47AB-9F7F-F91828142E80}" type="presParOf" srcId="{CBAB8F47-7EA2-4094-BC56-231FCB9B2584}" destId="{58A3B598-5C5F-4168-93D0-A160A005E1D6}" srcOrd="2" destOrd="0" presId="urn:microsoft.com/office/officeart/2005/8/layout/default"/>
    <dgm:cxn modelId="{91C2CFE2-9C78-4146-A404-96671D068B7E}" type="presParOf" srcId="{CBAB8F47-7EA2-4094-BC56-231FCB9B2584}" destId="{874D0C49-4D2D-4118-B91D-AD177463C3A7}" srcOrd="3" destOrd="0" presId="urn:microsoft.com/office/officeart/2005/8/layout/default"/>
    <dgm:cxn modelId="{B3E115F1-2719-433C-9656-2729FE2AEACD}" type="presParOf" srcId="{CBAB8F47-7EA2-4094-BC56-231FCB9B2584}" destId="{FB70B1C8-D402-4EF0-BC43-329719FFFE2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72DD5C-DE6D-4738-B96F-AD378E843CDB}" type="doc">
      <dgm:prSet loTypeId="urn:microsoft.com/office/officeart/2005/8/layout/defaul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AC76B2D-CEF0-410B-AD90-6DD1ADDE7047}">
      <dgm:prSet phldrT="[Text]" custT="1"/>
      <dgm:spPr/>
      <dgm:t>
        <a:bodyPr/>
        <a:lstStyle/>
        <a:p>
          <a:r>
            <a:rPr lang="en-US" sz="2000" b="0" dirty="0" smtClean="0">
              <a:solidFill>
                <a:schemeClr val="tx1"/>
              </a:solidFill>
              <a:latin typeface="Trebuchet MS" pitchFamily="34" charset="0"/>
              <a:ea typeface="Verdana" pitchFamily="34" charset="0"/>
              <a:cs typeface="Verdana" pitchFamily="34" charset="0"/>
            </a:rPr>
            <a:t>An ATP is drawn for Tribal MMU to visit schools on Mondays &amp; Tuesdays. The collection of sample is limited to 40 per day </a:t>
          </a:r>
          <a:endParaRPr lang="en-US" sz="2000" b="0" dirty="0">
            <a:solidFill>
              <a:schemeClr val="tx1"/>
            </a:solidFill>
            <a:latin typeface="Trebuchet MS" pitchFamily="34" charset="0"/>
          </a:endParaRPr>
        </a:p>
      </dgm:t>
    </dgm:pt>
    <dgm:pt modelId="{4D8F7CC1-5FE7-4ECF-A113-09348757AAFB}" type="parTrans" cxnId="{DB83F8CB-6D90-499B-83CC-14878D584AA6}">
      <dgm:prSet/>
      <dgm:spPr/>
      <dgm:t>
        <a:bodyPr/>
        <a:lstStyle/>
        <a:p>
          <a:endParaRPr lang="en-US" sz="2000" b="0">
            <a:solidFill>
              <a:schemeClr val="tx1"/>
            </a:solidFill>
            <a:latin typeface="Trebuchet MS" pitchFamily="34" charset="0"/>
          </a:endParaRPr>
        </a:p>
      </dgm:t>
    </dgm:pt>
    <dgm:pt modelId="{5AF7D661-F452-47C9-A609-CE9BFB7E9DB2}" type="sibTrans" cxnId="{DB83F8CB-6D90-499B-83CC-14878D584AA6}">
      <dgm:prSet/>
      <dgm:spPr/>
      <dgm:t>
        <a:bodyPr/>
        <a:lstStyle/>
        <a:p>
          <a:endParaRPr lang="en-US" sz="2000" b="0">
            <a:solidFill>
              <a:schemeClr val="tx1"/>
            </a:solidFill>
            <a:latin typeface="Trebuchet MS" pitchFamily="34" charset="0"/>
          </a:endParaRPr>
        </a:p>
      </dgm:t>
    </dgm:pt>
    <dgm:pt modelId="{331A51BE-EF99-4FF9-8867-8FB3725B7796}">
      <dgm:prSet phldrT="[Text]" custT="1"/>
      <dgm:spPr/>
      <dgm:t>
        <a:bodyPr/>
        <a:lstStyle/>
        <a:p>
          <a:pPr algn="just"/>
          <a:r>
            <a:rPr lang="en-US" sz="2000" b="0" dirty="0" smtClean="0">
              <a:solidFill>
                <a:schemeClr val="tx1"/>
              </a:solidFill>
              <a:latin typeface="Trebuchet MS" pitchFamily="34" charset="0"/>
              <a:ea typeface="Verdana" pitchFamily="34" charset="0"/>
              <a:cs typeface="Verdana" pitchFamily="34" charset="0"/>
            </a:rPr>
            <a:t>CBC, solubility, NESTROFT done on  the same day at the Block PHC.</a:t>
          </a:r>
        </a:p>
        <a:p>
          <a:pPr algn="just"/>
          <a:r>
            <a:rPr lang="en-US" sz="2000" b="0" dirty="0" smtClean="0">
              <a:solidFill>
                <a:schemeClr val="tx1"/>
              </a:solidFill>
              <a:latin typeface="Trebuchet MS" pitchFamily="34" charset="0"/>
              <a:ea typeface="Verdana" pitchFamily="34" charset="0"/>
              <a:cs typeface="Verdana" pitchFamily="34" charset="0"/>
            </a:rPr>
            <a:t>Positive samples are sent for confirmation to designated Medical Colleges for High Performance Liquid Chromatography (HPLC) test.</a:t>
          </a:r>
        </a:p>
      </dgm:t>
    </dgm:pt>
    <dgm:pt modelId="{7F65D08C-D55A-4AEE-BED2-2F627046B3BB}" type="parTrans" cxnId="{32EDABC3-1454-4DD1-91EF-5D516E642E80}">
      <dgm:prSet/>
      <dgm:spPr/>
      <dgm:t>
        <a:bodyPr/>
        <a:lstStyle/>
        <a:p>
          <a:endParaRPr lang="en-US" sz="2000" b="0">
            <a:solidFill>
              <a:schemeClr val="tx1"/>
            </a:solidFill>
            <a:latin typeface="Trebuchet MS" pitchFamily="34" charset="0"/>
          </a:endParaRPr>
        </a:p>
      </dgm:t>
    </dgm:pt>
    <dgm:pt modelId="{9BDF0499-C047-44E2-A484-9899ED24AD86}" type="sibTrans" cxnId="{32EDABC3-1454-4DD1-91EF-5D516E642E80}">
      <dgm:prSet/>
      <dgm:spPr/>
      <dgm:t>
        <a:bodyPr/>
        <a:lstStyle/>
        <a:p>
          <a:endParaRPr lang="en-US" sz="2000" b="0">
            <a:solidFill>
              <a:schemeClr val="tx1"/>
            </a:solidFill>
            <a:latin typeface="Trebuchet MS" pitchFamily="34" charset="0"/>
          </a:endParaRPr>
        </a:p>
      </dgm:t>
    </dgm:pt>
    <dgm:pt modelId="{92F4A2AC-A751-49F4-AFF1-9FD8AEE0D196}">
      <dgm:prSet phldrT="[Text]" custT="1"/>
      <dgm:spPr/>
      <dgm:t>
        <a:bodyPr/>
        <a:lstStyle/>
        <a:p>
          <a:r>
            <a:rPr lang="en-US" sz="2000" b="0" dirty="0" smtClean="0">
              <a:solidFill>
                <a:schemeClr val="tx1"/>
              </a:solidFill>
              <a:latin typeface="Trebuchet MS" pitchFamily="34" charset="0"/>
              <a:ea typeface="Verdana" pitchFamily="34" charset="0"/>
              <a:cs typeface="Verdana" pitchFamily="34" charset="0"/>
            </a:rPr>
            <a:t>Reporting is done to the State Nodal Center, Chennai on the same week</a:t>
          </a:r>
          <a:endParaRPr lang="en-US" sz="2000" b="0" dirty="0">
            <a:solidFill>
              <a:schemeClr val="tx1"/>
            </a:solidFill>
            <a:latin typeface="Trebuchet MS" pitchFamily="34" charset="0"/>
          </a:endParaRPr>
        </a:p>
      </dgm:t>
    </dgm:pt>
    <dgm:pt modelId="{76164953-F14F-4E43-B9A9-49B21DF42A75}" type="parTrans" cxnId="{3ED8DBD8-3D85-414F-B9F0-18E4AB3C3FEF}">
      <dgm:prSet/>
      <dgm:spPr/>
      <dgm:t>
        <a:bodyPr/>
        <a:lstStyle/>
        <a:p>
          <a:endParaRPr lang="en-US" sz="2000" b="0">
            <a:solidFill>
              <a:schemeClr val="tx1"/>
            </a:solidFill>
            <a:latin typeface="Trebuchet MS" pitchFamily="34" charset="0"/>
          </a:endParaRPr>
        </a:p>
      </dgm:t>
    </dgm:pt>
    <dgm:pt modelId="{7D16A839-1E1A-4766-977B-AC15A636005B}" type="sibTrans" cxnId="{3ED8DBD8-3D85-414F-B9F0-18E4AB3C3FEF}">
      <dgm:prSet/>
      <dgm:spPr/>
      <dgm:t>
        <a:bodyPr/>
        <a:lstStyle/>
        <a:p>
          <a:endParaRPr lang="en-US" sz="2000" b="0">
            <a:solidFill>
              <a:schemeClr val="tx1"/>
            </a:solidFill>
            <a:latin typeface="Trebuchet MS" pitchFamily="34" charset="0"/>
          </a:endParaRPr>
        </a:p>
      </dgm:t>
    </dgm:pt>
    <dgm:pt modelId="{85BF5DE8-1379-4AF0-B733-150ECF51B86C}">
      <dgm:prSet phldrT="[Text]" custT="1"/>
      <dgm:spPr/>
      <dgm:t>
        <a:bodyPr/>
        <a:lstStyle/>
        <a:p>
          <a:r>
            <a:rPr lang="en-IN" sz="2000" dirty="0" smtClean="0">
              <a:solidFill>
                <a:schemeClr val="tx1"/>
              </a:solidFill>
              <a:latin typeface="Trebuchet MS" pitchFamily="34" charset="0"/>
            </a:rPr>
            <a:t>Cascade Screening of family members </a:t>
          </a:r>
          <a:endParaRPr lang="en-US" sz="2000" b="0" dirty="0">
            <a:solidFill>
              <a:schemeClr val="tx1"/>
            </a:solidFill>
            <a:latin typeface="Trebuchet MS" pitchFamily="34" charset="0"/>
          </a:endParaRPr>
        </a:p>
      </dgm:t>
    </dgm:pt>
    <dgm:pt modelId="{E859BD5B-157A-4568-9873-75843BC5C4D4}" type="parTrans" cxnId="{EF30CB72-56B0-4D86-B74D-81D0A94A60C2}">
      <dgm:prSet/>
      <dgm:spPr/>
      <dgm:t>
        <a:bodyPr/>
        <a:lstStyle/>
        <a:p>
          <a:endParaRPr lang="en-US"/>
        </a:p>
      </dgm:t>
    </dgm:pt>
    <dgm:pt modelId="{8551650A-088F-49D0-A125-FE13090B4990}" type="sibTrans" cxnId="{EF30CB72-56B0-4D86-B74D-81D0A94A60C2}">
      <dgm:prSet/>
      <dgm:spPr/>
      <dgm:t>
        <a:bodyPr/>
        <a:lstStyle/>
        <a:p>
          <a:endParaRPr lang="en-US"/>
        </a:p>
      </dgm:t>
    </dgm:pt>
    <dgm:pt modelId="{6A15274A-4A89-4E61-86B5-3F64BC483DE1}" type="pres">
      <dgm:prSet presAssocID="{1472DD5C-DE6D-4738-B96F-AD378E843C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29BD1E-D1B8-4816-8CB9-95D879C603D0}" type="pres">
      <dgm:prSet presAssocID="{8AC76B2D-CEF0-410B-AD90-6DD1ADDE7047}" presName="node" presStyleLbl="node1" presStyleIdx="0" presStyleCnt="4" custScaleX="120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408C2-FDA0-4B0C-885F-5F30A6FC7776}" type="pres">
      <dgm:prSet presAssocID="{5AF7D661-F452-47C9-A609-CE9BFB7E9DB2}" presName="sibTrans" presStyleCnt="0"/>
      <dgm:spPr/>
      <dgm:t>
        <a:bodyPr/>
        <a:lstStyle/>
        <a:p>
          <a:endParaRPr lang="en-US"/>
        </a:p>
      </dgm:t>
    </dgm:pt>
    <dgm:pt modelId="{798329D9-99C6-4D9D-92C9-6D7D341FD68C}" type="pres">
      <dgm:prSet presAssocID="{331A51BE-EF99-4FF9-8867-8FB3725B7796}" presName="node" presStyleLbl="node1" presStyleIdx="1" presStyleCnt="4" custScaleX="107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DF2A8-08CE-4528-88A1-769E8E21B7B2}" type="pres">
      <dgm:prSet presAssocID="{9BDF0499-C047-44E2-A484-9899ED24AD86}" presName="sibTrans" presStyleCnt="0"/>
      <dgm:spPr/>
      <dgm:t>
        <a:bodyPr/>
        <a:lstStyle/>
        <a:p>
          <a:endParaRPr lang="en-US"/>
        </a:p>
      </dgm:t>
    </dgm:pt>
    <dgm:pt modelId="{3699A75B-3B23-411F-96BC-7F49B5B5FF8D}" type="pres">
      <dgm:prSet presAssocID="{92F4A2AC-A751-49F4-AFF1-9FD8AEE0D196}" presName="node" presStyleLbl="node1" presStyleIdx="2" presStyleCnt="4" custScaleX="128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7A5DC-7A65-477D-8DE8-33CF5EEC427E}" type="pres">
      <dgm:prSet presAssocID="{7D16A839-1E1A-4766-977B-AC15A636005B}" presName="sibTrans" presStyleCnt="0"/>
      <dgm:spPr/>
      <dgm:t>
        <a:bodyPr/>
        <a:lstStyle/>
        <a:p>
          <a:endParaRPr lang="en-US"/>
        </a:p>
      </dgm:t>
    </dgm:pt>
    <dgm:pt modelId="{8B9EC5C0-7600-491A-87CF-A57A46CF063F}" type="pres">
      <dgm:prSet presAssocID="{85BF5DE8-1379-4AF0-B733-150ECF51B86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EDABC3-1454-4DD1-91EF-5D516E642E80}" srcId="{1472DD5C-DE6D-4738-B96F-AD378E843CDB}" destId="{331A51BE-EF99-4FF9-8867-8FB3725B7796}" srcOrd="1" destOrd="0" parTransId="{7F65D08C-D55A-4AEE-BED2-2F627046B3BB}" sibTransId="{9BDF0499-C047-44E2-A484-9899ED24AD86}"/>
    <dgm:cxn modelId="{EF30CB72-56B0-4D86-B74D-81D0A94A60C2}" srcId="{1472DD5C-DE6D-4738-B96F-AD378E843CDB}" destId="{85BF5DE8-1379-4AF0-B733-150ECF51B86C}" srcOrd="3" destOrd="0" parTransId="{E859BD5B-157A-4568-9873-75843BC5C4D4}" sibTransId="{8551650A-088F-49D0-A125-FE13090B4990}"/>
    <dgm:cxn modelId="{A7C3FEA4-0D90-466A-A0EB-D06F2BD8F2F7}" type="presOf" srcId="{85BF5DE8-1379-4AF0-B733-150ECF51B86C}" destId="{8B9EC5C0-7600-491A-87CF-A57A46CF063F}" srcOrd="0" destOrd="0" presId="urn:microsoft.com/office/officeart/2005/8/layout/default"/>
    <dgm:cxn modelId="{DB83F8CB-6D90-499B-83CC-14878D584AA6}" srcId="{1472DD5C-DE6D-4738-B96F-AD378E843CDB}" destId="{8AC76B2D-CEF0-410B-AD90-6DD1ADDE7047}" srcOrd="0" destOrd="0" parTransId="{4D8F7CC1-5FE7-4ECF-A113-09348757AAFB}" sibTransId="{5AF7D661-F452-47C9-A609-CE9BFB7E9DB2}"/>
    <dgm:cxn modelId="{447D9117-17F5-4C1F-8EF6-9F61747DF2D5}" type="presOf" srcId="{1472DD5C-DE6D-4738-B96F-AD378E843CDB}" destId="{6A15274A-4A89-4E61-86B5-3F64BC483DE1}" srcOrd="0" destOrd="0" presId="urn:microsoft.com/office/officeart/2005/8/layout/default"/>
    <dgm:cxn modelId="{2C83D762-1865-4284-96C5-C8B548484D47}" type="presOf" srcId="{331A51BE-EF99-4FF9-8867-8FB3725B7796}" destId="{798329D9-99C6-4D9D-92C9-6D7D341FD68C}" srcOrd="0" destOrd="0" presId="urn:microsoft.com/office/officeart/2005/8/layout/default"/>
    <dgm:cxn modelId="{3ED8DBD8-3D85-414F-B9F0-18E4AB3C3FEF}" srcId="{1472DD5C-DE6D-4738-B96F-AD378E843CDB}" destId="{92F4A2AC-A751-49F4-AFF1-9FD8AEE0D196}" srcOrd="2" destOrd="0" parTransId="{76164953-F14F-4E43-B9A9-49B21DF42A75}" sibTransId="{7D16A839-1E1A-4766-977B-AC15A636005B}"/>
    <dgm:cxn modelId="{5FC2CCB0-5BFF-43C0-B544-C560E86E2417}" type="presOf" srcId="{92F4A2AC-A751-49F4-AFF1-9FD8AEE0D196}" destId="{3699A75B-3B23-411F-96BC-7F49B5B5FF8D}" srcOrd="0" destOrd="0" presId="urn:microsoft.com/office/officeart/2005/8/layout/default"/>
    <dgm:cxn modelId="{68D3A2B4-3F2A-4D96-8E2D-45D07601F184}" type="presOf" srcId="{8AC76B2D-CEF0-410B-AD90-6DD1ADDE7047}" destId="{4629BD1E-D1B8-4816-8CB9-95D879C603D0}" srcOrd="0" destOrd="0" presId="urn:microsoft.com/office/officeart/2005/8/layout/default"/>
    <dgm:cxn modelId="{ED1FB059-766B-4182-AB09-30686D45924C}" type="presParOf" srcId="{6A15274A-4A89-4E61-86B5-3F64BC483DE1}" destId="{4629BD1E-D1B8-4816-8CB9-95D879C603D0}" srcOrd="0" destOrd="0" presId="urn:microsoft.com/office/officeart/2005/8/layout/default"/>
    <dgm:cxn modelId="{C8823B78-25B6-4585-BF70-6C1E691608B7}" type="presParOf" srcId="{6A15274A-4A89-4E61-86B5-3F64BC483DE1}" destId="{2E0408C2-FDA0-4B0C-885F-5F30A6FC7776}" srcOrd="1" destOrd="0" presId="urn:microsoft.com/office/officeart/2005/8/layout/default"/>
    <dgm:cxn modelId="{AE12D17E-6A26-4304-8F01-42557258CE75}" type="presParOf" srcId="{6A15274A-4A89-4E61-86B5-3F64BC483DE1}" destId="{798329D9-99C6-4D9D-92C9-6D7D341FD68C}" srcOrd="2" destOrd="0" presId="urn:microsoft.com/office/officeart/2005/8/layout/default"/>
    <dgm:cxn modelId="{BDFE350E-E984-4940-B90F-A2A51D3A3B63}" type="presParOf" srcId="{6A15274A-4A89-4E61-86B5-3F64BC483DE1}" destId="{3F0DF2A8-08CE-4528-88A1-769E8E21B7B2}" srcOrd="3" destOrd="0" presId="urn:microsoft.com/office/officeart/2005/8/layout/default"/>
    <dgm:cxn modelId="{68FEB85B-C783-4E5F-9377-BF37DA245B96}" type="presParOf" srcId="{6A15274A-4A89-4E61-86B5-3F64BC483DE1}" destId="{3699A75B-3B23-411F-96BC-7F49B5B5FF8D}" srcOrd="4" destOrd="0" presId="urn:microsoft.com/office/officeart/2005/8/layout/default"/>
    <dgm:cxn modelId="{6437B98B-FF7D-4A2C-9A77-5A44739BC654}" type="presParOf" srcId="{6A15274A-4A89-4E61-86B5-3F64BC483DE1}" destId="{86B7A5DC-7A65-477D-8DE8-33CF5EEC427E}" srcOrd="5" destOrd="0" presId="urn:microsoft.com/office/officeart/2005/8/layout/default"/>
    <dgm:cxn modelId="{4E5BA3DB-F8F5-4D07-B374-6A649E486ED9}" type="presParOf" srcId="{6A15274A-4A89-4E61-86B5-3F64BC483DE1}" destId="{8B9EC5C0-7600-491A-87CF-A57A46CF063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E4A3C-6F10-456A-BCB0-672119EFF542}">
      <dsp:nvSpPr>
        <dsp:cNvPr id="0" name=""/>
        <dsp:cNvSpPr/>
      </dsp:nvSpPr>
      <dsp:spPr>
        <a:xfrm>
          <a:off x="724116" y="680"/>
          <a:ext cx="3560659" cy="21363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Trebuchet MS" pitchFamily="34" charset="0"/>
              <a:ea typeface="Verdana" pitchFamily="34" charset="0"/>
              <a:cs typeface="Verdana" pitchFamily="34" charset="0"/>
            </a:rPr>
            <a:t>10</a:t>
          </a:r>
          <a:r>
            <a:rPr lang="en-US" sz="2000" kern="1200" baseline="30000" dirty="0" smtClean="0">
              <a:solidFill>
                <a:schemeClr val="tx1"/>
              </a:solidFill>
              <a:latin typeface="Trebuchet MS" pitchFamily="34" charset="0"/>
              <a:ea typeface="Verdana" pitchFamily="34" charset="0"/>
              <a:cs typeface="Verdana" pitchFamily="34" charset="0"/>
            </a:rPr>
            <a:t>th</a:t>
          </a:r>
          <a:r>
            <a:rPr lang="en-US" sz="2000" kern="1200" dirty="0" smtClean="0">
              <a:solidFill>
                <a:schemeClr val="tx1"/>
              </a:solidFill>
              <a:latin typeface="Trebuchet MS" pitchFamily="34" charset="0"/>
              <a:ea typeface="Verdana" pitchFamily="34" charset="0"/>
              <a:cs typeface="Verdana" pitchFamily="34" charset="0"/>
            </a:rPr>
            <a:t> &amp; 12</a:t>
          </a:r>
          <a:r>
            <a:rPr lang="en-US" sz="2000" kern="1200" baseline="30000" dirty="0" smtClean="0">
              <a:solidFill>
                <a:schemeClr val="tx1"/>
              </a:solidFill>
              <a:latin typeface="Trebuchet MS" pitchFamily="34" charset="0"/>
              <a:ea typeface="Verdana" pitchFamily="34" charset="0"/>
              <a:cs typeface="Verdana" pitchFamily="34" charset="0"/>
            </a:rPr>
            <a:t>th</a:t>
          </a:r>
          <a:r>
            <a:rPr lang="en-US" sz="2000" kern="1200" dirty="0" smtClean="0">
              <a:solidFill>
                <a:schemeClr val="tx1"/>
              </a:solidFill>
              <a:latin typeface="Trebuchet MS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Trebuchet MS" pitchFamily="34" charset="0"/>
              <a:ea typeface="Verdana" pitchFamily="34" charset="0"/>
              <a:cs typeface="Verdana" pitchFamily="34" charset="0"/>
            </a:rPr>
            <a:t>std</a:t>
          </a:r>
          <a:r>
            <a:rPr lang="en-US" sz="2000" kern="1200" dirty="0" smtClean="0">
              <a:solidFill>
                <a:schemeClr val="tx1"/>
              </a:solidFill>
              <a:latin typeface="Trebuchet MS" pitchFamily="34" charset="0"/>
              <a:ea typeface="Verdana" pitchFamily="34" charset="0"/>
              <a:cs typeface="Verdana" pitchFamily="34" charset="0"/>
            </a:rPr>
            <a:t> children in Government &amp; Government  aided schools are screened including school dropouts after getting proper consent</a:t>
          </a:r>
          <a:endParaRPr lang="en-US" sz="2000" kern="1200" dirty="0">
            <a:solidFill>
              <a:schemeClr val="tx1"/>
            </a:solidFill>
            <a:latin typeface="Trebuchet MS" pitchFamily="34" charset="0"/>
          </a:endParaRPr>
        </a:p>
      </dsp:txBody>
      <dsp:txXfrm>
        <a:off x="724116" y="680"/>
        <a:ext cx="3560659" cy="2136395"/>
      </dsp:txXfrm>
    </dsp:sp>
    <dsp:sp modelId="{58A3B598-5C5F-4168-93D0-A160A005E1D6}">
      <dsp:nvSpPr>
        <dsp:cNvPr id="0" name=""/>
        <dsp:cNvSpPr/>
      </dsp:nvSpPr>
      <dsp:spPr>
        <a:xfrm>
          <a:off x="4640841" y="680"/>
          <a:ext cx="3560659" cy="21363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tx1"/>
              </a:solidFill>
              <a:latin typeface="Trebuchet MS" pitchFamily="34" charset="0"/>
              <a:ea typeface="Verdana" pitchFamily="34" charset="0"/>
              <a:cs typeface="Verdana" pitchFamily="34" charset="0"/>
            </a:rPr>
            <a:t>School teachers, parents, students &amp; the community are educated on this</a:t>
          </a:r>
          <a:endParaRPr lang="en-US" sz="2000" kern="1200" dirty="0">
            <a:solidFill>
              <a:schemeClr val="tx1"/>
            </a:solidFill>
            <a:latin typeface="Trebuchet MS" pitchFamily="34" charset="0"/>
          </a:endParaRPr>
        </a:p>
      </dsp:txBody>
      <dsp:txXfrm>
        <a:off x="4640841" y="680"/>
        <a:ext cx="3560659" cy="2136395"/>
      </dsp:txXfrm>
    </dsp:sp>
    <dsp:sp modelId="{FB70B1C8-D402-4EF0-BC43-329719FFFE22}">
      <dsp:nvSpPr>
        <dsp:cNvPr id="0" name=""/>
        <dsp:cNvSpPr/>
      </dsp:nvSpPr>
      <dsp:spPr>
        <a:xfrm>
          <a:off x="2682479" y="2493141"/>
          <a:ext cx="3560659" cy="21363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rebuchet MS" pitchFamily="34" charset="0"/>
              <a:ea typeface="Verdana" pitchFamily="34" charset="0"/>
              <a:cs typeface="Verdana" pitchFamily="34" charset="0"/>
            </a:rPr>
            <a:t>Tribal MMU Teams  collect the stock solution  for NESTROFT /Solubility Test from the Pathology </a:t>
          </a:r>
          <a:r>
            <a:rPr lang="en-US" sz="2000" b="1" kern="1200" dirty="0" err="1" smtClean="0">
              <a:solidFill>
                <a:schemeClr val="tx1"/>
              </a:solidFill>
              <a:latin typeface="Trebuchet MS" pitchFamily="34" charset="0"/>
              <a:ea typeface="Verdana" pitchFamily="34" charset="0"/>
              <a:cs typeface="Verdana" pitchFamily="34" charset="0"/>
            </a:rPr>
            <a:t>Dept</a:t>
          </a:r>
          <a:r>
            <a:rPr lang="en-US" sz="2000" b="1" kern="1200" dirty="0" smtClean="0">
              <a:solidFill>
                <a:schemeClr val="tx1"/>
              </a:solidFill>
              <a:latin typeface="Trebuchet MS" pitchFamily="34" charset="0"/>
              <a:ea typeface="Verdana" pitchFamily="34" charset="0"/>
              <a:cs typeface="Verdana" pitchFamily="34" charset="0"/>
            </a:rPr>
            <a:t> of designated Medical Colleges</a:t>
          </a:r>
          <a:endParaRPr lang="en-US" sz="2000" b="1" kern="1200" dirty="0">
            <a:solidFill>
              <a:schemeClr val="tx1"/>
            </a:solidFill>
            <a:latin typeface="Trebuchet MS" pitchFamily="34" charset="0"/>
          </a:endParaRPr>
        </a:p>
      </dsp:txBody>
      <dsp:txXfrm>
        <a:off x="2682479" y="2493141"/>
        <a:ext cx="3560659" cy="21363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9BD1E-D1B8-4816-8CB9-95D879C603D0}">
      <dsp:nvSpPr>
        <dsp:cNvPr id="0" name=""/>
        <dsp:cNvSpPr/>
      </dsp:nvSpPr>
      <dsp:spPr>
        <a:xfrm>
          <a:off x="990595" y="2751"/>
          <a:ext cx="4614615" cy="2304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latin typeface="Trebuchet MS" pitchFamily="34" charset="0"/>
              <a:ea typeface="Verdana" pitchFamily="34" charset="0"/>
              <a:cs typeface="Verdana" pitchFamily="34" charset="0"/>
            </a:rPr>
            <a:t>An ATP is drawn for Tribal MMU to visit schools on Mondays &amp; Tuesdays. The collection of sample is limited to 40 per day </a:t>
          </a:r>
          <a:endParaRPr lang="en-US" sz="2000" b="0" kern="1200" dirty="0">
            <a:solidFill>
              <a:schemeClr val="tx1"/>
            </a:solidFill>
            <a:latin typeface="Trebuchet MS" pitchFamily="34" charset="0"/>
          </a:endParaRPr>
        </a:p>
      </dsp:txBody>
      <dsp:txXfrm>
        <a:off x="990595" y="2751"/>
        <a:ext cx="4614615" cy="2304350"/>
      </dsp:txXfrm>
    </dsp:sp>
    <dsp:sp modelId="{798329D9-99C6-4D9D-92C9-6D7D341FD68C}">
      <dsp:nvSpPr>
        <dsp:cNvPr id="0" name=""/>
        <dsp:cNvSpPr/>
      </dsp:nvSpPr>
      <dsp:spPr>
        <a:xfrm>
          <a:off x="5989269" y="2751"/>
          <a:ext cx="4145334" cy="2304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latin typeface="Trebuchet MS" pitchFamily="34" charset="0"/>
              <a:ea typeface="Verdana" pitchFamily="34" charset="0"/>
              <a:cs typeface="Verdana" pitchFamily="34" charset="0"/>
            </a:rPr>
            <a:t>CBC, solubility, NESTROFT done on  the same day at the Block PHC.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latin typeface="Trebuchet MS" pitchFamily="34" charset="0"/>
              <a:ea typeface="Verdana" pitchFamily="34" charset="0"/>
              <a:cs typeface="Verdana" pitchFamily="34" charset="0"/>
            </a:rPr>
            <a:t>Positive samples are sent for confirmation to designated Medical Colleges for High Performance Liquid Chromatography (HPLC) test.</a:t>
          </a:r>
        </a:p>
      </dsp:txBody>
      <dsp:txXfrm>
        <a:off x="5989269" y="2751"/>
        <a:ext cx="4145334" cy="2304350"/>
      </dsp:txXfrm>
    </dsp:sp>
    <dsp:sp modelId="{3699A75B-3B23-411F-96BC-7F49B5B5FF8D}">
      <dsp:nvSpPr>
        <dsp:cNvPr id="0" name=""/>
        <dsp:cNvSpPr/>
      </dsp:nvSpPr>
      <dsp:spPr>
        <a:xfrm>
          <a:off x="990595" y="2691160"/>
          <a:ext cx="4919365" cy="2304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latin typeface="Trebuchet MS" pitchFamily="34" charset="0"/>
              <a:ea typeface="Verdana" pitchFamily="34" charset="0"/>
              <a:cs typeface="Verdana" pitchFamily="34" charset="0"/>
            </a:rPr>
            <a:t>Reporting is done to the State Nodal Center, Chennai on the same week</a:t>
          </a:r>
          <a:endParaRPr lang="en-US" sz="2000" b="0" kern="1200" dirty="0">
            <a:solidFill>
              <a:schemeClr val="tx1"/>
            </a:solidFill>
            <a:latin typeface="Trebuchet MS" pitchFamily="34" charset="0"/>
          </a:endParaRPr>
        </a:p>
      </dsp:txBody>
      <dsp:txXfrm>
        <a:off x="990595" y="2691160"/>
        <a:ext cx="4919365" cy="2304350"/>
      </dsp:txXfrm>
    </dsp:sp>
    <dsp:sp modelId="{8B9EC5C0-7600-491A-87CF-A57A46CF063F}">
      <dsp:nvSpPr>
        <dsp:cNvPr id="0" name=""/>
        <dsp:cNvSpPr/>
      </dsp:nvSpPr>
      <dsp:spPr>
        <a:xfrm>
          <a:off x="6294020" y="2691160"/>
          <a:ext cx="3840584" cy="2304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>
              <a:solidFill>
                <a:schemeClr val="tx1"/>
              </a:solidFill>
              <a:latin typeface="Trebuchet MS" pitchFamily="34" charset="0"/>
            </a:rPr>
            <a:t>Cascade Screening of family members </a:t>
          </a:r>
          <a:endParaRPr lang="en-US" sz="2000" b="0" kern="1200" dirty="0">
            <a:solidFill>
              <a:schemeClr val="tx1"/>
            </a:solidFill>
            <a:latin typeface="Trebuchet MS" pitchFamily="34" charset="0"/>
          </a:endParaRPr>
        </a:p>
      </dsp:txBody>
      <dsp:txXfrm>
        <a:off x="6294020" y="2691160"/>
        <a:ext cx="3840584" cy="2304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0.65766</cdr:x>
      <cdr:y>0.93173</cdr:y>
    </cdr:from>
    <cdr:to>
      <cdr:x>1</cdr:x>
      <cdr:y>1</cdr:y>
    </cdr:to>
    <cdr:sp macro="" textlink="">
      <cdr:nvSpPr>
        <cdr:cNvPr id="9" name="TextBox 4"/>
        <cdr:cNvSpPr txBox="1"/>
      </cdr:nvSpPr>
      <cdr:spPr>
        <a:xfrm xmlns:a="http://schemas.openxmlformats.org/drawingml/2006/main">
          <a:off x="5562601" y="5466857"/>
          <a:ext cx="2895599" cy="400543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IN" dirty="0" smtClean="0"/>
            <a:t>Mixed Hemoglobinopathies</a:t>
          </a:r>
          <a:endParaRPr lang="en-US" dirty="0"/>
        </a:p>
      </cdr:txBody>
    </cdr:sp>
  </cdr:relSizeAnchor>
  <cdr:relSizeAnchor xmlns:cdr="http://schemas.openxmlformats.org/drawingml/2006/chartDrawing">
    <cdr:from>
      <cdr:x>0.13514</cdr:x>
      <cdr:y>0.8169</cdr:y>
    </cdr:from>
    <cdr:to>
      <cdr:x>0.36937</cdr:x>
      <cdr:y>0.88732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143000" y="4419600"/>
          <a:ext cx="1981200" cy="381000"/>
        </a:xfrm>
        <a:prstGeom xmlns:a="http://schemas.openxmlformats.org/drawingml/2006/main" prst="rect">
          <a:avLst/>
        </a:prstGeom>
        <a:solidFill xmlns:a="http://schemas.openxmlformats.org/drawingml/2006/main">
          <a:srgbClr val="0070C0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IN" sz="1600" dirty="0" smtClean="0">
              <a:latin typeface="Trebuchet MS" pitchFamily="34" charset="0"/>
            </a:rPr>
            <a:t>Normal Children </a:t>
          </a:r>
          <a:endParaRPr lang="en-US" sz="1600" dirty="0">
            <a:latin typeface="Trebuchet MS" pitchFamily="34" charset="0"/>
          </a:endParaRPr>
        </a:p>
      </cdr:txBody>
    </cdr:sp>
  </cdr:relSizeAnchor>
  <cdr:relSizeAnchor xmlns:cdr="http://schemas.openxmlformats.org/drawingml/2006/chartDrawing">
    <cdr:from>
      <cdr:x>0.13514</cdr:x>
      <cdr:y>0.88732</cdr:y>
    </cdr:from>
    <cdr:to>
      <cdr:x>0.36937</cdr:x>
      <cdr:y>0.95775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143000" y="4800600"/>
          <a:ext cx="1981200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IN" sz="1600" dirty="0" smtClean="0">
              <a:latin typeface="Trebuchet MS" pitchFamily="34" charset="0"/>
            </a:rPr>
            <a:t>Children Positive  </a:t>
          </a:r>
          <a:endParaRPr lang="en-US" sz="1600" dirty="0">
            <a:latin typeface="Trebuchet MS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3D398-F197-4611-8FE8-A01239F168FB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4367F-9842-4015-BB37-1FA027CF8E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Haemoglobin</a:t>
            </a:r>
            <a:r>
              <a:rPr lang="en-US" baseline="0" dirty="0" smtClean="0"/>
              <a:t> </a:t>
            </a:r>
            <a:r>
              <a:rPr lang="en-US" dirty="0" smtClean="0"/>
              <a:t> E is</a:t>
            </a:r>
            <a:r>
              <a:rPr lang="en-US" baseline="0" dirty="0" smtClean="0"/>
              <a:t> more common in </a:t>
            </a:r>
            <a:r>
              <a:rPr lang="en-US" dirty="0" smtClean="0"/>
              <a:t>Bengal ( 5 % ) &amp; in some pockets of  Assam ( 19 – 20 %)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9A68-2E58-4B3C-ADA5-1FFBA6C5921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4367F-9842-4015-BB37-1FA027CF8EF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4367F-9842-4015-BB37-1FA027CF8EF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err="1" smtClean="0"/>
              <a:t>Heamoglobinopathy</a:t>
            </a:r>
            <a:r>
              <a:rPr lang="en-IN" dirty="0" smtClean="0"/>
              <a:t> are inherited disorder  of </a:t>
            </a:r>
            <a:r>
              <a:rPr lang="en-IN" dirty="0" err="1" smtClean="0"/>
              <a:t>Hb</a:t>
            </a:r>
            <a:r>
              <a:rPr lang="en-IN" dirty="0" smtClean="0"/>
              <a:t> synthesis  ( </a:t>
            </a:r>
            <a:r>
              <a:rPr lang="en-IN" dirty="0" err="1" smtClean="0"/>
              <a:t>thalessimia</a:t>
            </a:r>
            <a:r>
              <a:rPr lang="en-IN" dirty="0" smtClean="0"/>
              <a:t> ) </a:t>
            </a:r>
            <a:r>
              <a:rPr lang="en-IN" dirty="0" err="1" smtClean="0"/>
              <a:t>ans</a:t>
            </a:r>
            <a:r>
              <a:rPr lang="en-IN" dirty="0" smtClean="0"/>
              <a:t> structure (</a:t>
            </a:r>
            <a:r>
              <a:rPr lang="en-IN" dirty="0" err="1" smtClean="0"/>
              <a:t>sickel</a:t>
            </a:r>
            <a:r>
              <a:rPr lang="en-IN" dirty="0" smtClean="0"/>
              <a:t> cell disease) with  significant Morbidity Inherited disorder that are</a:t>
            </a:r>
            <a:r>
              <a:rPr lang="en-IN" baseline="0" dirty="0" smtClean="0"/>
              <a:t> passed from parents to children , people have these disease if they inherit abnormal gene from one parent, then they are called as carriers or trait and they do not have the disorder . </a:t>
            </a:r>
            <a:r>
              <a:rPr lang="en-US" baseline="0" dirty="0" smtClean="0"/>
              <a:t>If the child inherits abnormal gene from both parents , the child suffers from the disease .Healthy Carrier are unaware of the status unless otherwise they are screened . If a couple carries </a:t>
            </a:r>
            <a:r>
              <a:rPr lang="en-US" baseline="0" dirty="0" err="1" smtClean="0"/>
              <a:t>hemoglobonopathy</a:t>
            </a:r>
            <a:r>
              <a:rPr lang="en-US" baseline="0" dirty="0" smtClean="0"/>
              <a:t> trait , there is 1: 4 chance of pregnancy with children  having the </a:t>
            </a:r>
            <a:r>
              <a:rPr lang="en-US" baseline="0" dirty="0" err="1" smtClean="0"/>
              <a:t>disese</a:t>
            </a:r>
            <a:r>
              <a:rPr lang="en-US" baseline="0" dirty="0" smtClean="0"/>
              <a:t> </a:t>
            </a:r>
            <a:endParaRPr lang="en-IN" baseline="0" dirty="0" smtClean="0"/>
          </a:p>
          <a:p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4367F-9842-4015-BB37-1FA027CF8EF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4367F-9842-4015-BB37-1FA027CF8EF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4D73-FB1E-43E9-B6F1-621C6520809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4D53-E681-45AE-B288-96DBDFD3E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4D73-FB1E-43E9-B6F1-621C6520809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4D53-E681-45AE-B288-96DBDFD3E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4D73-FB1E-43E9-B6F1-621C6520809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4D53-E681-45AE-B288-96DBDFD3E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4D73-FB1E-43E9-B6F1-621C6520809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4D53-E681-45AE-B288-96DBDFD3E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4D73-FB1E-43E9-B6F1-621C6520809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4D53-E681-45AE-B288-96DBDFD3E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4D73-FB1E-43E9-B6F1-621C6520809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4D53-E681-45AE-B288-96DBDFD3E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4D73-FB1E-43E9-B6F1-621C6520809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4D53-E681-45AE-B288-96DBDFD3E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4D73-FB1E-43E9-B6F1-621C6520809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4D53-E681-45AE-B288-96DBDFD3E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4D73-FB1E-43E9-B6F1-621C6520809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4D53-E681-45AE-B288-96DBDFD3E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4D73-FB1E-43E9-B6F1-621C6520809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4D53-E681-45AE-B288-96DBDFD3E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4D73-FB1E-43E9-B6F1-621C6520809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4D53-E681-45AE-B288-96DBDFD3E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A4D73-FB1E-43E9-B6F1-621C6520809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C4D53-E681-45AE-B288-96DBDFD3E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jpeg"/><Relationship Id="rId10" Type="http://schemas.microsoft.com/office/2007/relationships/diagramDrawing" Target="../diagrams/drawing1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4.jpeg"/><Relationship Id="rId10" Type="http://schemas.microsoft.com/office/2007/relationships/diagramDrawing" Target="../diagrams/drawing2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jpeg"/><Relationship Id="rId7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Tamil%20Nadu%20Tribal%20Hemoglobinopathies%20Ver2.mp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62000"/>
            <a:ext cx="10287000" cy="35052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rebuchet MS" pitchFamily="34" charset="0"/>
              </a:rPr>
              <a:t/>
            </a:r>
            <a:br>
              <a:rPr lang="en-US" sz="2800" b="1" dirty="0">
                <a:solidFill>
                  <a:srgbClr val="C00000"/>
                </a:solidFill>
                <a:latin typeface="Trebuchet MS" pitchFamily="34" charset="0"/>
              </a:rPr>
            </a:br>
            <a:r>
              <a:rPr lang="en-US" sz="2800" b="1" dirty="0">
                <a:solidFill>
                  <a:srgbClr val="C00000"/>
                </a:solidFill>
                <a:latin typeface="Trebuchet MS" pitchFamily="34" charset="0"/>
              </a:rPr>
              <a:t/>
            </a:r>
            <a:br>
              <a:rPr lang="en-US" sz="2800" b="1" dirty="0">
                <a:solidFill>
                  <a:srgbClr val="C00000"/>
                </a:solidFill>
                <a:latin typeface="Trebuchet MS" pitchFamily="34" charset="0"/>
              </a:rPr>
            </a:br>
            <a:r>
              <a:rPr lang="en-US" sz="2800" b="1" dirty="0">
                <a:solidFill>
                  <a:srgbClr val="C00000"/>
                </a:solidFill>
                <a:latin typeface="Trebuchet MS" pitchFamily="34" charset="0"/>
              </a:rPr>
              <a:t>Prevention and  Control of Hemoglobinopathies  </a:t>
            </a:r>
            <a:br>
              <a:rPr lang="en-US" sz="2800" b="1" dirty="0">
                <a:solidFill>
                  <a:srgbClr val="C00000"/>
                </a:solidFill>
                <a:latin typeface="Trebuchet MS" pitchFamily="34" charset="0"/>
              </a:rPr>
            </a:br>
            <a:r>
              <a:rPr lang="en-US" sz="2800" b="1" dirty="0">
                <a:solidFill>
                  <a:srgbClr val="C00000"/>
                </a:solidFill>
                <a:latin typeface="Trebuchet MS" pitchFamily="34" charset="0"/>
              </a:rPr>
              <a:t>Tamil Nadu, India 2017 to 2019 </a:t>
            </a:r>
            <a:br>
              <a:rPr lang="en-US" sz="2800" b="1" dirty="0">
                <a:solidFill>
                  <a:srgbClr val="C00000"/>
                </a:solidFill>
                <a:latin typeface="Trebuchet MS" pitchFamily="34" charset="0"/>
              </a:rPr>
            </a:br>
            <a:endParaRPr lang="en-US" sz="28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8382000" cy="1752600"/>
          </a:xfrm>
        </p:spPr>
        <p:txBody>
          <a:bodyPr>
            <a:normAutofit/>
          </a:bodyPr>
          <a:lstStyle/>
          <a:p>
            <a:endParaRPr lang="en-US" sz="2000" b="1" dirty="0">
              <a:solidFill>
                <a:schemeClr val="tx1"/>
              </a:solidFill>
              <a:latin typeface="Trebuchet MS" pitchFamily="34" charset="0"/>
            </a:endParaRPr>
          </a:p>
          <a:p>
            <a:r>
              <a:rPr lang="en-IN" sz="2000" b="1" dirty="0">
                <a:solidFill>
                  <a:schemeClr val="tx1"/>
                </a:solidFill>
                <a:latin typeface="Trebuchet MS" pitchFamily="34" charset="0"/>
              </a:rPr>
              <a:t>Dr. K. </a:t>
            </a:r>
            <a:r>
              <a:rPr lang="en-IN" sz="2000" b="1" dirty="0" err="1">
                <a:solidFill>
                  <a:schemeClr val="tx1"/>
                </a:solidFill>
                <a:latin typeface="Trebuchet MS" pitchFamily="34" charset="0"/>
              </a:rPr>
              <a:t>Senthil</a:t>
            </a:r>
            <a:r>
              <a:rPr lang="en-IN" sz="2000" b="1" dirty="0">
                <a:solidFill>
                  <a:schemeClr val="tx1"/>
                </a:solidFill>
                <a:latin typeface="Trebuchet MS" pitchFamily="34" charset="0"/>
              </a:rPr>
              <a:t> Raj IAS.,</a:t>
            </a:r>
          </a:p>
          <a:p>
            <a:r>
              <a:rPr lang="en-IN" sz="2000" b="1" dirty="0">
                <a:solidFill>
                  <a:schemeClr val="tx1"/>
                </a:solidFill>
                <a:latin typeface="Trebuchet MS" pitchFamily="34" charset="0"/>
              </a:rPr>
              <a:t>Mission Director, National Health Mission , </a:t>
            </a:r>
          </a:p>
          <a:p>
            <a:r>
              <a:rPr lang="en-IN" sz="2000" b="1" dirty="0">
                <a:solidFill>
                  <a:schemeClr val="tx1"/>
                </a:solidFill>
                <a:latin typeface="Trebuchet MS" pitchFamily="34" charset="0"/>
              </a:rPr>
              <a:t>Government of Tamilnadu </a:t>
            </a:r>
            <a:endParaRPr lang="en-US" sz="20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885289" cy="8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7198" y="0"/>
            <a:ext cx="910803" cy="8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Users\DPD11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5638800"/>
            <a:ext cx="1142999" cy="914400"/>
          </a:xfrm>
          <a:prstGeom prst="rect">
            <a:avLst/>
          </a:prstGeom>
          <a:noFill/>
        </p:spPr>
      </p:pic>
      <p:pic>
        <p:nvPicPr>
          <p:cNvPr id="4102" name="Picture 6" descr="C:\Users\DPD11\Desktop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01200" y="5867400"/>
            <a:ext cx="1066800" cy="990600"/>
          </a:xfrm>
          <a:prstGeom prst="rect">
            <a:avLst/>
          </a:prstGeom>
          <a:noFill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1" y="5791201"/>
            <a:ext cx="1133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 descr="Related im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77400" y="5029200"/>
            <a:ext cx="9906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10439400" cy="4982766"/>
          </a:xfrm>
        </p:spPr>
        <p:txBody>
          <a:bodyPr>
            <a:noAutofit/>
          </a:bodyPr>
          <a:lstStyle/>
          <a:p>
            <a:pPr algn="just"/>
            <a:r>
              <a:rPr lang="en-US" sz="2200" dirty="0">
                <a:latin typeface="Trebuchet MS" pitchFamily="34" charset="0"/>
              </a:rPr>
              <a:t>The morbidity of Hemoglobinopathies is significant among </a:t>
            </a:r>
            <a:r>
              <a:rPr lang="en-US" sz="2200" dirty="0" err="1">
                <a:latin typeface="Trebuchet MS" pitchFamily="34" charset="0"/>
              </a:rPr>
              <a:t>tribals</a:t>
            </a:r>
            <a:endParaRPr lang="en-US" sz="2200" dirty="0">
              <a:latin typeface="Trebuchet MS" pitchFamily="34" charset="0"/>
            </a:endParaRPr>
          </a:p>
          <a:p>
            <a:pPr marL="0" indent="0" algn="just">
              <a:buNone/>
            </a:pPr>
            <a:endParaRPr lang="en-US" sz="2200" dirty="0">
              <a:latin typeface="Trebuchet MS" pitchFamily="34" charset="0"/>
            </a:endParaRPr>
          </a:p>
          <a:p>
            <a:pPr algn="just"/>
            <a:r>
              <a:rPr lang="en-US" sz="2200" dirty="0">
                <a:latin typeface="Trebuchet MS" pitchFamily="34" charset="0"/>
              </a:rPr>
              <a:t>Cost of treatment is very high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>
                <a:latin typeface="Trebuchet MS" pitchFamily="34" charset="0"/>
              </a:rPr>
              <a:t>repeated blood transfusion,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>
                <a:latin typeface="Trebuchet MS" pitchFamily="34" charset="0"/>
              </a:rPr>
              <a:t>iron chelation (Total cost of treating a child in India- 2,10,000INR/child/year )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>
                <a:latin typeface="Trebuchet MS" pitchFamily="34" charset="0"/>
              </a:rPr>
              <a:t>bone marrow transplant etc </a:t>
            </a:r>
          </a:p>
          <a:p>
            <a:pPr marL="0" indent="0" algn="just">
              <a:buNone/>
            </a:pPr>
            <a:endParaRPr lang="en-US" sz="2200" dirty="0">
              <a:latin typeface="Trebuchet MS" pitchFamily="34" charset="0"/>
            </a:endParaRPr>
          </a:p>
          <a:p>
            <a:pPr algn="just"/>
            <a:r>
              <a:rPr lang="en-IN" sz="2200" dirty="0">
                <a:latin typeface="Trebuchet MS" pitchFamily="34" charset="0"/>
              </a:rPr>
              <a:t>Financial and Psychological  burden to the family </a:t>
            </a:r>
          </a:p>
          <a:p>
            <a:pPr marL="0" indent="0" algn="just">
              <a:buNone/>
            </a:pPr>
            <a:endParaRPr lang="en-US" sz="2200" dirty="0">
              <a:latin typeface="Trebuchet MS" pitchFamily="34" charset="0"/>
            </a:endParaRPr>
          </a:p>
          <a:p>
            <a:pPr algn="just"/>
            <a:r>
              <a:rPr lang="en-US" sz="2200" dirty="0">
                <a:latin typeface="Trebuchet MS" pitchFamily="34" charset="0"/>
              </a:rPr>
              <a:t>Screening of the carrier status and genetic counseling is important to prevent   birth of affected children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885289" cy="8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57198" y="0"/>
            <a:ext cx="910803" cy="8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885289" cy="8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57198" y="0"/>
            <a:ext cx="910803" cy="8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Users\DPD11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1" y="5874774"/>
            <a:ext cx="1142999" cy="914400"/>
          </a:xfrm>
          <a:prstGeom prst="rect">
            <a:avLst/>
          </a:prstGeom>
          <a:noFill/>
        </p:spPr>
      </p:pic>
      <p:pic>
        <p:nvPicPr>
          <p:cNvPr id="13" name="Picture 6" descr="C:\Users\DPD11\Desktop\downloa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01200" y="5867400"/>
            <a:ext cx="1066800" cy="990600"/>
          </a:xfrm>
          <a:prstGeom prst="rect">
            <a:avLst/>
          </a:prstGeom>
          <a:noFill/>
        </p:spPr>
      </p:pic>
      <p:sp>
        <p:nvSpPr>
          <p:cNvPr id="14" name="Rectangle 68"/>
          <p:cNvSpPr>
            <a:spLocks noChangeArrowheads="1"/>
          </p:cNvSpPr>
          <p:nvPr/>
        </p:nvSpPr>
        <p:spPr bwMode="auto">
          <a:xfrm>
            <a:off x="2438400" y="-14329"/>
            <a:ext cx="7315200" cy="75870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849" tIns="9925" rIns="19849" bIns="9925" anchor="t">
            <a:spAutoFit/>
          </a:bodyPr>
          <a:lstStyle>
            <a:lvl1pPr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IN" altLang="en-US" sz="3200" b="1" dirty="0">
                <a:latin typeface="Trebuchet MS" pitchFamily="34" charset="0"/>
              </a:rPr>
              <a:t>Rationale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tribal Map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833404"/>
            <a:ext cx="6248400" cy="571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1" y="692150"/>
            <a:ext cx="785813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800" b="1" dirty="0" err="1">
                <a:solidFill>
                  <a:schemeClr val="accent2">
                    <a:lumMod val="75000"/>
                  </a:schemeClr>
                </a:solidFill>
              </a:rPr>
              <a:t>Nariyampattu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6064" y="2143125"/>
            <a:ext cx="928687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800" b="1" dirty="0" err="1">
                <a:solidFill>
                  <a:schemeClr val="accent2">
                    <a:lumMod val="75000"/>
                  </a:schemeClr>
                </a:solidFill>
              </a:rPr>
              <a:t>Kalvaran</a:t>
            </a:r>
            <a:r>
              <a:rPr lang="en-IN" sz="800" b="1" dirty="0">
                <a:solidFill>
                  <a:schemeClr val="accent2">
                    <a:lumMod val="75000"/>
                  </a:schemeClr>
                </a:solidFill>
              </a:rPr>
              <a:t> Hills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1143000"/>
            <a:ext cx="5715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800" b="1" dirty="0" err="1">
                <a:solidFill>
                  <a:schemeClr val="accent2">
                    <a:lumMod val="75000"/>
                  </a:schemeClr>
                </a:solidFill>
              </a:rPr>
              <a:t>Jolarpet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0375" y="1214438"/>
            <a:ext cx="8572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800" b="1" dirty="0" err="1">
                <a:solidFill>
                  <a:schemeClr val="accent2">
                    <a:lumMod val="75000"/>
                  </a:schemeClr>
                </a:solidFill>
              </a:rPr>
              <a:t>Jamunamathur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6963" y="1295400"/>
            <a:ext cx="785812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800" b="1" dirty="0" err="1">
                <a:solidFill>
                  <a:schemeClr val="accent2">
                    <a:lumMod val="75000"/>
                  </a:schemeClr>
                </a:solidFill>
              </a:rPr>
              <a:t>Alangayam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0313" y="928688"/>
            <a:ext cx="785812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800" b="1" dirty="0" err="1">
                <a:solidFill>
                  <a:schemeClr val="accent2">
                    <a:lumMod val="75000"/>
                  </a:schemeClr>
                </a:solidFill>
              </a:rPr>
              <a:t>Madhanur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5938" y="2143125"/>
            <a:ext cx="5715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800" b="1" dirty="0" err="1">
                <a:solidFill>
                  <a:schemeClr val="accent2">
                    <a:lumMod val="75000"/>
                  </a:schemeClr>
                </a:solidFill>
              </a:rPr>
              <a:t>Yercaud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0314" y="1785938"/>
            <a:ext cx="4286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800" b="1" dirty="0" err="1">
                <a:solidFill>
                  <a:schemeClr val="accent2">
                    <a:lumMod val="75000"/>
                  </a:schemeClr>
                </a:solidFill>
              </a:rPr>
              <a:t>Harur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95938" y="2000250"/>
            <a:ext cx="8572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800" b="1" dirty="0" err="1">
                <a:solidFill>
                  <a:schemeClr val="accent2">
                    <a:lumMod val="75000"/>
                  </a:schemeClr>
                </a:solidFill>
              </a:rPr>
              <a:t>Pappirettipatti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10250" y="2643188"/>
            <a:ext cx="642938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800" b="1" dirty="0" err="1">
                <a:solidFill>
                  <a:schemeClr val="accent2">
                    <a:lumMod val="75000"/>
                  </a:schemeClr>
                </a:solidFill>
              </a:rPr>
              <a:t>Kolli</a:t>
            </a:r>
            <a:r>
              <a:rPr lang="en-IN" sz="800" b="1" dirty="0">
                <a:solidFill>
                  <a:schemeClr val="accent2">
                    <a:lumMod val="75000"/>
                  </a:schemeClr>
                </a:solidFill>
              </a:rPr>
              <a:t> Hills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0313" y="2784475"/>
            <a:ext cx="8572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800" b="1" dirty="0" err="1">
                <a:solidFill>
                  <a:schemeClr val="accent2">
                    <a:lumMod val="75000"/>
                  </a:schemeClr>
                </a:solidFill>
              </a:rPr>
              <a:t>Uppiliyapuram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1750" y="2998788"/>
            <a:ext cx="642938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800" b="1" dirty="0" err="1">
                <a:solidFill>
                  <a:schemeClr val="accent2">
                    <a:lumMod val="75000"/>
                  </a:schemeClr>
                </a:solidFill>
              </a:rPr>
              <a:t>Thuraiyur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8500" y="2500313"/>
            <a:ext cx="642938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800" b="1" dirty="0" err="1">
                <a:solidFill>
                  <a:schemeClr val="accent2">
                    <a:lumMod val="75000"/>
                  </a:schemeClr>
                </a:solidFill>
              </a:rPr>
              <a:t>Gudalur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09939" y="2214563"/>
            <a:ext cx="10001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800" b="1" dirty="0" err="1">
                <a:solidFill>
                  <a:schemeClr val="accent2">
                    <a:lumMod val="75000"/>
                  </a:schemeClr>
                </a:solidFill>
              </a:rPr>
              <a:t>Udhagamandalam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9939" y="2714625"/>
            <a:ext cx="642937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800" b="1" dirty="0" err="1">
                <a:solidFill>
                  <a:schemeClr val="accent2">
                    <a:lumMod val="75000"/>
                  </a:schemeClr>
                </a:solidFill>
              </a:rPr>
              <a:t>Kothagiri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52814" y="3070225"/>
            <a:ext cx="642937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800" b="1" dirty="0" err="1">
                <a:solidFill>
                  <a:schemeClr val="accent2">
                    <a:lumMod val="75000"/>
                  </a:schemeClr>
                </a:solidFill>
              </a:rPr>
              <a:t>Connoor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3917157" y="2463007"/>
            <a:ext cx="2127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5400000">
            <a:off x="3810000" y="2857500"/>
            <a:ext cx="285750" cy="2857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0800000" flipV="1">
            <a:off x="3667126" y="2714626"/>
            <a:ext cx="677863" cy="14287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81439" y="3857625"/>
            <a:ext cx="642937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800" b="1" dirty="0" err="1">
                <a:solidFill>
                  <a:schemeClr val="accent2">
                    <a:lumMod val="75000"/>
                  </a:schemeClr>
                </a:solidFill>
              </a:rPr>
              <a:t>Anaimalai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38625" y="2713038"/>
            <a:ext cx="642938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800" b="1" dirty="0" err="1">
                <a:solidFill>
                  <a:schemeClr val="accent2">
                    <a:lumMod val="75000"/>
                  </a:schemeClr>
                </a:solidFill>
              </a:rPr>
              <a:t>Karamadai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67189" y="2928938"/>
            <a:ext cx="12858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800" b="1" dirty="0" err="1">
                <a:solidFill>
                  <a:schemeClr val="accent2">
                    <a:lumMod val="75000"/>
                  </a:schemeClr>
                </a:solidFill>
              </a:rPr>
              <a:t>Periyanayakanpalayam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752600" y="106573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Implementation Blocks (Tribal)</a:t>
            </a:r>
            <a:endParaRPr lang="en-US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1"/>
            <a:ext cx="10668000" cy="4648199"/>
          </a:xfrm>
        </p:spPr>
        <p:txBody>
          <a:bodyPr>
            <a:noAutofit/>
          </a:bodyPr>
          <a:lstStyle/>
          <a:p>
            <a:pPr lvl="2" algn="just">
              <a:buFont typeface="Wingdings" pitchFamily="2" charset="2"/>
              <a:buChar char="Ø"/>
            </a:pPr>
            <a:endParaRPr lang="en-IN" sz="2000" dirty="0">
              <a:latin typeface="Trebuchet MS" pitchFamily="34" charset="0"/>
            </a:endParaRPr>
          </a:p>
          <a:p>
            <a:pPr lvl="2" algn="just">
              <a:buFont typeface="Wingdings" pitchFamily="2" charset="2"/>
              <a:buChar char="Ø"/>
            </a:pPr>
            <a:endParaRPr lang="en-IN" sz="2000" dirty="0">
              <a:latin typeface="Trebuchet MS" pitchFamily="34" charset="0"/>
            </a:endParaRPr>
          </a:p>
          <a:p>
            <a:pPr lvl="2" algn="just">
              <a:buFont typeface="Wingdings" pitchFamily="2" charset="2"/>
              <a:buChar char="Ø"/>
            </a:pPr>
            <a:r>
              <a:rPr lang="en-IN" sz="2000" dirty="0">
                <a:latin typeface="Trebuchet MS" pitchFamily="34" charset="0"/>
              </a:rPr>
              <a:t>First Phase - Pilot in 4 Districts – Nov 2017 </a:t>
            </a:r>
          </a:p>
          <a:p>
            <a:pPr lvl="2" algn="just">
              <a:buNone/>
            </a:pPr>
            <a:r>
              <a:rPr lang="en-IN" sz="2000" dirty="0">
                <a:latin typeface="Trebuchet MS" pitchFamily="34" charset="0"/>
              </a:rPr>
              <a:t>   ( </a:t>
            </a:r>
            <a:r>
              <a:rPr lang="en-IN" sz="2000" dirty="0" err="1">
                <a:latin typeface="Trebuchet MS" pitchFamily="34" charset="0"/>
              </a:rPr>
              <a:t>Dharmapuri</a:t>
            </a:r>
            <a:r>
              <a:rPr lang="en-IN" sz="2000" dirty="0">
                <a:latin typeface="Trebuchet MS" pitchFamily="34" charset="0"/>
              </a:rPr>
              <a:t> , </a:t>
            </a:r>
            <a:r>
              <a:rPr lang="en-IN" sz="2000" dirty="0" err="1">
                <a:latin typeface="Trebuchet MS" pitchFamily="34" charset="0"/>
              </a:rPr>
              <a:t>Krishnagiri</a:t>
            </a:r>
            <a:r>
              <a:rPr lang="en-IN" sz="2000" dirty="0">
                <a:latin typeface="Trebuchet MS" pitchFamily="34" charset="0"/>
              </a:rPr>
              <a:t> , </a:t>
            </a:r>
            <a:r>
              <a:rPr lang="en-IN" sz="2000" dirty="0" err="1">
                <a:latin typeface="Trebuchet MS" pitchFamily="34" charset="0"/>
              </a:rPr>
              <a:t>Namakkal</a:t>
            </a:r>
            <a:r>
              <a:rPr lang="en-IN" sz="2000" dirty="0">
                <a:latin typeface="Trebuchet MS" pitchFamily="34" charset="0"/>
              </a:rPr>
              <a:t> &amp; Salem )</a:t>
            </a:r>
          </a:p>
          <a:p>
            <a:pPr lvl="2" algn="just">
              <a:buNone/>
            </a:pPr>
            <a:endParaRPr lang="en-IN" sz="2000" dirty="0">
              <a:latin typeface="Trebuchet MS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IN" sz="2000" dirty="0">
                <a:latin typeface="Trebuchet MS" pitchFamily="34" charset="0"/>
              </a:rPr>
              <a:t>Second Phase –September 2018 – Nilgiris &amp; Coimbatore</a:t>
            </a:r>
          </a:p>
          <a:p>
            <a:pPr lvl="2" algn="just">
              <a:buNone/>
            </a:pPr>
            <a:endParaRPr lang="en-IN" sz="2000" dirty="0">
              <a:latin typeface="Trebuchet MS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IN" sz="2000" dirty="0">
                <a:latin typeface="Trebuchet MS" pitchFamily="34" charset="0"/>
              </a:rPr>
              <a:t>Third Phase -  January 2019 – Vellore , Villupuram &amp; </a:t>
            </a:r>
            <a:r>
              <a:rPr lang="en-IN" sz="2000" dirty="0" err="1">
                <a:latin typeface="Trebuchet MS" pitchFamily="34" charset="0"/>
              </a:rPr>
              <a:t>Thiruvanamalai</a:t>
            </a:r>
            <a:endParaRPr lang="en-IN" sz="2000" dirty="0">
              <a:latin typeface="Trebuchet MS" pitchFamily="34" charset="0"/>
            </a:endParaRPr>
          </a:p>
          <a:p>
            <a:pPr lvl="2" algn="just">
              <a:buNone/>
            </a:pPr>
            <a:endParaRPr lang="en-IN" sz="2000" dirty="0">
              <a:latin typeface="Trebuchet MS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IN" sz="2000" dirty="0">
                <a:latin typeface="Trebuchet MS" pitchFamily="34" charset="0"/>
              </a:rPr>
              <a:t>Fourth Phase  – Erode , </a:t>
            </a:r>
            <a:r>
              <a:rPr lang="en-IN" sz="2000" dirty="0" err="1">
                <a:latin typeface="Trebuchet MS" pitchFamily="34" charset="0"/>
              </a:rPr>
              <a:t>Kannyakumari</a:t>
            </a:r>
            <a:r>
              <a:rPr lang="en-IN" sz="2000" dirty="0">
                <a:latin typeface="Trebuchet MS" pitchFamily="34" charset="0"/>
              </a:rPr>
              <a:t> , </a:t>
            </a:r>
            <a:r>
              <a:rPr lang="en-IN" sz="2000" dirty="0" err="1">
                <a:latin typeface="Trebuchet MS" pitchFamily="34" charset="0"/>
              </a:rPr>
              <a:t>Trichy</a:t>
            </a:r>
            <a:r>
              <a:rPr lang="en-IN" sz="2000" dirty="0">
                <a:latin typeface="Trebuchet MS" pitchFamily="34" charset="0"/>
              </a:rPr>
              <a:t> , </a:t>
            </a:r>
            <a:r>
              <a:rPr lang="en-IN" sz="2000" dirty="0" err="1">
                <a:latin typeface="Trebuchet MS" pitchFamily="34" charset="0"/>
              </a:rPr>
              <a:t>Dindugal</a:t>
            </a:r>
            <a:endParaRPr lang="en-US" sz="2000" dirty="0">
              <a:latin typeface="Trebuchet MS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885289" cy="8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7198" y="0"/>
            <a:ext cx="910803" cy="8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885289" cy="8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7198" y="0"/>
            <a:ext cx="910803" cy="8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Users\DPD11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5638800"/>
            <a:ext cx="1142999" cy="914400"/>
          </a:xfrm>
          <a:prstGeom prst="rect">
            <a:avLst/>
          </a:prstGeom>
          <a:noFill/>
        </p:spPr>
      </p:pic>
      <p:pic>
        <p:nvPicPr>
          <p:cNvPr id="13" name="Picture 6" descr="C:\Users\DPD11\Desktop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01200" y="5867400"/>
            <a:ext cx="1066800" cy="990600"/>
          </a:xfrm>
          <a:prstGeom prst="rect">
            <a:avLst/>
          </a:prstGeom>
          <a:noFill/>
        </p:spPr>
      </p:pic>
      <p:sp>
        <p:nvSpPr>
          <p:cNvPr id="14" name="Rectangle 68"/>
          <p:cNvSpPr>
            <a:spLocks noChangeArrowheads="1"/>
          </p:cNvSpPr>
          <p:nvPr/>
        </p:nvSpPr>
        <p:spPr bwMode="auto">
          <a:xfrm>
            <a:off x="2438400" y="-14329"/>
            <a:ext cx="7315200" cy="88181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849" tIns="9925" rIns="19849" bIns="9925" anchor="t">
            <a:spAutoFit/>
          </a:bodyPr>
          <a:lstStyle>
            <a:lvl1pPr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IN" altLang="en-US" sz="2800" b="1" dirty="0">
                <a:latin typeface="Trebuchet MS" pitchFamily="34" charset="0"/>
              </a:rPr>
              <a:t>Implementation of the Program </a:t>
            </a:r>
          </a:p>
          <a:p>
            <a:pPr algn="ctr">
              <a:spcBef>
                <a:spcPct val="0"/>
              </a:spcBef>
              <a:buNone/>
            </a:pPr>
            <a:r>
              <a:rPr lang="en-IN" altLang="en-US" sz="2800" b="1" dirty="0">
                <a:latin typeface="Trebuchet MS" pitchFamily="34" charset="0"/>
              </a:rPr>
              <a:t>( 30 Blocks in 13 Districts )</a:t>
            </a:r>
          </a:p>
        </p:txBody>
      </p:sp>
    </p:spTree>
    <p:extLst>
      <p:ext uri="{BB962C8B-B14F-4D97-AF65-F5344CB8AC3E}">
        <p14:creationId xmlns:p14="http://schemas.microsoft.com/office/powerpoint/2010/main" val="67326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295400"/>
            <a:ext cx="9220199" cy="43434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IN" sz="2200" b="1" dirty="0">
                <a:solidFill>
                  <a:srgbClr val="C00000"/>
                </a:solidFill>
                <a:latin typeface="Trebuchet MS" pitchFamily="34" charset="0"/>
              </a:rPr>
              <a:t>Primary Objective </a:t>
            </a:r>
          </a:p>
          <a:p>
            <a:pPr algn="just">
              <a:buNone/>
            </a:pPr>
            <a:endParaRPr lang="en-IN" sz="2200" b="1" dirty="0">
              <a:solidFill>
                <a:srgbClr val="C00000"/>
              </a:solidFill>
              <a:latin typeface="Trebuchet MS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200" dirty="0">
                <a:latin typeface="Trebuchet MS" pitchFamily="34" charset="0"/>
              </a:rPr>
              <a:t>To create a </a:t>
            </a:r>
            <a:r>
              <a:rPr lang="en-US" sz="2200" b="1" dirty="0">
                <a:solidFill>
                  <a:srgbClr val="002060"/>
                </a:solidFill>
                <a:latin typeface="Trebuchet MS" pitchFamily="34" charset="0"/>
              </a:rPr>
              <a:t>community free of Hemoglobinopathies </a:t>
            </a:r>
            <a:r>
              <a:rPr lang="en-US" sz="2200" dirty="0">
                <a:latin typeface="Trebuchet MS" pitchFamily="34" charset="0"/>
              </a:rPr>
              <a:t>by </a:t>
            </a:r>
            <a:r>
              <a:rPr lang="en-US" sz="2200" b="1" dirty="0">
                <a:latin typeface="Trebuchet MS" pitchFamily="34" charset="0"/>
              </a:rPr>
              <a:t>proactive screening </a:t>
            </a:r>
            <a:r>
              <a:rPr lang="en-US" sz="2200" dirty="0">
                <a:latin typeface="Trebuchet MS" pitchFamily="34" charset="0"/>
              </a:rPr>
              <a:t>of children by identifying trait &amp; preventing  birth of thalassemia and sickle cell anemia children by genetic counseling.</a:t>
            </a:r>
          </a:p>
          <a:p>
            <a:pPr algn="just">
              <a:buNone/>
            </a:pPr>
            <a:endParaRPr lang="en-US" sz="2200" b="1" dirty="0">
              <a:solidFill>
                <a:srgbClr val="C00000"/>
              </a:solidFill>
              <a:latin typeface="Trebuchet MS" pitchFamily="34" charset="0"/>
            </a:endParaRPr>
          </a:p>
          <a:p>
            <a:pPr algn="just">
              <a:buNone/>
            </a:pPr>
            <a:r>
              <a:rPr lang="en-IN" sz="2200" b="1" dirty="0">
                <a:solidFill>
                  <a:srgbClr val="C00000"/>
                </a:solidFill>
                <a:latin typeface="Trebuchet MS" pitchFamily="34" charset="0"/>
              </a:rPr>
              <a:t>Secondary Objective </a:t>
            </a:r>
          </a:p>
          <a:p>
            <a:pPr algn="just">
              <a:buNone/>
            </a:pPr>
            <a:endParaRPr lang="en-IN" sz="2200" b="1" dirty="0">
              <a:solidFill>
                <a:srgbClr val="C00000"/>
              </a:solidFill>
              <a:latin typeface="Trebuchet MS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200" dirty="0">
                <a:latin typeface="Trebuchet MS" pitchFamily="34" charset="0"/>
              </a:rPr>
              <a:t>To estimate the </a:t>
            </a:r>
            <a:r>
              <a:rPr lang="en-US" sz="2200" b="1" dirty="0">
                <a:latin typeface="Trebuchet MS" pitchFamily="34" charset="0"/>
              </a:rPr>
              <a:t>prevalence</a:t>
            </a:r>
            <a:r>
              <a:rPr lang="en-US" sz="2200" dirty="0">
                <a:latin typeface="Trebuchet MS" pitchFamily="34" charset="0"/>
              </a:rPr>
              <a:t> of Hemoglobinopathy carrier ( trait)   in the tribal community</a:t>
            </a:r>
          </a:p>
          <a:p>
            <a:pPr algn="just">
              <a:buNone/>
            </a:pPr>
            <a:r>
              <a:rPr lang="en-US" sz="2200" dirty="0">
                <a:latin typeface="Trebuchet MS" pitchFamily="34" charset="0"/>
              </a:rPr>
              <a:t>  </a:t>
            </a:r>
          </a:p>
          <a:p>
            <a:pPr algn="just">
              <a:buFont typeface="Wingdings" pitchFamily="2" charset="2"/>
              <a:buChar char="v"/>
            </a:pPr>
            <a:r>
              <a:rPr lang="en-IN" sz="2200" dirty="0">
                <a:latin typeface="Trebuchet MS" pitchFamily="34" charset="0"/>
              </a:rPr>
              <a:t>To provide </a:t>
            </a:r>
            <a:r>
              <a:rPr lang="en-IN" sz="2200" b="1" dirty="0">
                <a:latin typeface="Trebuchet MS" pitchFamily="34" charset="0"/>
              </a:rPr>
              <a:t>affordable  and adequate </a:t>
            </a:r>
            <a:r>
              <a:rPr lang="en-IN" sz="2200" dirty="0">
                <a:latin typeface="Trebuchet MS" pitchFamily="34" charset="0"/>
              </a:rPr>
              <a:t>therapy to those affected </a:t>
            </a:r>
            <a:endParaRPr lang="en-US" sz="2200" dirty="0">
              <a:latin typeface="Trebuchet MS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200" dirty="0">
              <a:latin typeface="Trebuchet MS" pitchFamily="34" charset="0"/>
            </a:endParaRPr>
          </a:p>
          <a:p>
            <a:pPr algn="just">
              <a:buNone/>
            </a:pPr>
            <a:endParaRPr lang="en-US" sz="22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885289" cy="8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7198" y="0"/>
            <a:ext cx="910803" cy="8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885289" cy="8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7198" y="0"/>
            <a:ext cx="910803" cy="8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Users\DPD11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5638800"/>
            <a:ext cx="1142999" cy="914400"/>
          </a:xfrm>
          <a:prstGeom prst="rect">
            <a:avLst/>
          </a:prstGeom>
          <a:noFill/>
        </p:spPr>
      </p:pic>
      <p:pic>
        <p:nvPicPr>
          <p:cNvPr id="13" name="Picture 6" descr="C:\Users\DPD11\Desktop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01200" y="5867400"/>
            <a:ext cx="1066800" cy="990600"/>
          </a:xfrm>
          <a:prstGeom prst="rect">
            <a:avLst/>
          </a:prstGeom>
          <a:noFill/>
        </p:spPr>
      </p:pic>
      <p:sp>
        <p:nvSpPr>
          <p:cNvPr id="14" name="Rectangle 68"/>
          <p:cNvSpPr>
            <a:spLocks noChangeArrowheads="1"/>
          </p:cNvSpPr>
          <p:nvPr/>
        </p:nvSpPr>
        <p:spPr bwMode="auto">
          <a:xfrm>
            <a:off x="2438400" y="-14329"/>
            <a:ext cx="7315200" cy="75870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849" tIns="9925" rIns="19849" bIns="9925" anchor="ctr">
            <a:spAutoFit/>
          </a:bodyPr>
          <a:lstStyle>
            <a:lvl1pPr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IN" altLang="en-US" sz="3200" b="1" dirty="0">
                <a:latin typeface="Trebuchet MS" pitchFamily="34" charset="0"/>
              </a:rPr>
              <a:t>Objective of the Program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838200"/>
            <a:ext cx="8229600" cy="426686"/>
          </a:xfrm>
        </p:spPr>
        <p:txBody>
          <a:bodyPr>
            <a:normAutofit fontScale="90000"/>
          </a:bodyPr>
          <a:lstStyle/>
          <a:p>
            <a:r>
              <a:rPr lang="en-IN" sz="2400" b="1" dirty="0">
                <a:latin typeface="Trebuchet MS" pitchFamily="34" charset="0"/>
              </a:rPr>
              <a:t>Implementation Process </a:t>
            </a:r>
            <a:endParaRPr lang="en-US" sz="2400" b="1" dirty="0">
              <a:latin typeface="Trebuchet MS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567" y="0"/>
            <a:ext cx="885289" cy="8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72800" y="148381"/>
            <a:ext cx="910803" cy="8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Users\DPD11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711" y="5774665"/>
            <a:ext cx="1142999" cy="914400"/>
          </a:xfrm>
          <a:prstGeom prst="rect">
            <a:avLst/>
          </a:prstGeom>
          <a:noFill/>
        </p:spPr>
      </p:pic>
      <p:pic>
        <p:nvPicPr>
          <p:cNvPr id="14" name="Picture 6" descr="C:\Users\DPD11\Desktop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16803" y="5628968"/>
            <a:ext cx="1066800" cy="990600"/>
          </a:xfrm>
          <a:prstGeom prst="rect">
            <a:avLst/>
          </a:prstGeom>
          <a:noFill/>
        </p:spPr>
      </p:pic>
      <p:sp>
        <p:nvSpPr>
          <p:cNvPr id="15" name="Rectangle 68"/>
          <p:cNvSpPr>
            <a:spLocks noChangeArrowheads="1"/>
          </p:cNvSpPr>
          <p:nvPr/>
        </p:nvSpPr>
        <p:spPr bwMode="auto">
          <a:xfrm>
            <a:off x="2438400" y="-45205"/>
            <a:ext cx="7239000" cy="75870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849" tIns="9925" rIns="19849" bIns="9925" anchor="ctr">
            <a:spAutoFit/>
          </a:bodyPr>
          <a:lstStyle>
            <a:lvl1pPr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IN" altLang="en-US" sz="3200" b="1" dirty="0">
                <a:latin typeface="Trebuchet MS" pitchFamily="34" charset="0"/>
              </a:rPr>
              <a:t>Description of the Programme </a:t>
            </a:r>
            <a:endParaRPr lang="en-US" altLang="en-US" sz="3200" b="1" dirty="0">
              <a:latin typeface="Trebuchet MS" pitchFamily="34" charset="0"/>
            </a:endParaRPr>
          </a:p>
        </p:txBody>
      </p:sp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3146956152"/>
              </p:ext>
            </p:extLst>
          </p:nvPr>
        </p:nvGraphicFramePr>
        <p:xfrm>
          <a:off x="1524001" y="1389582"/>
          <a:ext cx="8925618" cy="4630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55" y="110598"/>
            <a:ext cx="885289" cy="8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200" y="62547"/>
            <a:ext cx="910803" cy="8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Users\DPD11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767128"/>
            <a:ext cx="1142999" cy="914400"/>
          </a:xfrm>
          <a:prstGeom prst="rect">
            <a:avLst/>
          </a:prstGeom>
          <a:noFill/>
        </p:spPr>
      </p:pic>
      <p:pic>
        <p:nvPicPr>
          <p:cNvPr id="14" name="Picture 6" descr="C:\Users\DPD11\Desktop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25200" y="5844345"/>
            <a:ext cx="1066800" cy="990600"/>
          </a:xfrm>
          <a:prstGeom prst="rect">
            <a:avLst/>
          </a:prstGeom>
          <a:noFill/>
        </p:spPr>
      </p:pic>
      <p:sp>
        <p:nvSpPr>
          <p:cNvPr id="15" name="Rectangle 68"/>
          <p:cNvSpPr>
            <a:spLocks noChangeArrowheads="1"/>
          </p:cNvSpPr>
          <p:nvPr/>
        </p:nvSpPr>
        <p:spPr bwMode="auto">
          <a:xfrm>
            <a:off x="2514600" y="-45205"/>
            <a:ext cx="7162800" cy="75870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849" tIns="9925" rIns="19849" bIns="9925" anchor="ctr">
            <a:spAutoFit/>
          </a:bodyPr>
          <a:lstStyle>
            <a:lvl1pPr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IN" altLang="en-US" sz="3200" b="1" dirty="0">
                <a:latin typeface="Trebuchet MS" pitchFamily="34" charset="0"/>
              </a:rPr>
              <a:t>Description of the Programme </a:t>
            </a:r>
            <a:endParaRPr lang="en-US" altLang="en-US" sz="3200" b="1" dirty="0">
              <a:latin typeface="Trebuchet MS" pitchFamily="34" charset="0"/>
            </a:endParaRPr>
          </a:p>
        </p:txBody>
      </p:sp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1044047979"/>
              </p:ext>
            </p:extLst>
          </p:nvPr>
        </p:nvGraphicFramePr>
        <p:xfrm>
          <a:off x="609600" y="1149866"/>
          <a:ext cx="11125200" cy="4998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1752600" y="616466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b="1" dirty="0">
                <a:latin typeface="Trebuchet MS" pitchFamily="34" charset="0"/>
              </a:rPr>
              <a:t>Implementation Process </a:t>
            </a:r>
            <a:endParaRPr lang="en-US" sz="2400" b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6950"/>
          <a:stretch/>
        </p:blipFill>
        <p:spPr bwMode="auto">
          <a:xfrm>
            <a:off x="2857500" y="1254769"/>
            <a:ext cx="5943600" cy="518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-44245"/>
            <a:ext cx="885289" cy="8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57198" y="0"/>
            <a:ext cx="910803" cy="8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:\HEMOGLOBINOPATHY PICS\JPEG\JPEG\Hemoglobinopathies pic -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6968" y="4607569"/>
            <a:ext cx="2209800" cy="1828800"/>
          </a:xfrm>
          <a:prstGeom prst="rect">
            <a:avLst/>
          </a:prstGeom>
          <a:noFill/>
        </p:spPr>
      </p:pic>
      <p:pic>
        <p:nvPicPr>
          <p:cNvPr id="3075" name="Picture 3" descr="H:\HEMOGLOBINOPATHY PICS\JPEG\JPEG\Hemoglobinopathies pic  -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" y="1303543"/>
            <a:ext cx="2362200" cy="1700212"/>
          </a:xfrm>
          <a:prstGeom prst="rect">
            <a:avLst/>
          </a:prstGeom>
          <a:noFill/>
        </p:spPr>
      </p:pic>
      <p:pic>
        <p:nvPicPr>
          <p:cNvPr id="9" name="Picture 8" descr="IMG-20190213-WA00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" y="4343400"/>
            <a:ext cx="2133600" cy="1905000"/>
          </a:xfrm>
          <a:prstGeom prst="rect">
            <a:avLst/>
          </a:prstGeom>
        </p:spPr>
      </p:pic>
      <p:pic>
        <p:nvPicPr>
          <p:cNvPr id="10" name="Picture 9" descr="IMG-20190213-WA001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18368" y="1251155"/>
            <a:ext cx="2438400" cy="1752600"/>
          </a:xfrm>
          <a:prstGeom prst="rect">
            <a:avLst/>
          </a:prstGeom>
        </p:spPr>
      </p:pic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2438400" y="-45205"/>
            <a:ext cx="7391400" cy="75870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849" tIns="9925" rIns="19849" bIns="9925" anchor="ctr">
            <a:spAutoFit/>
          </a:bodyPr>
          <a:lstStyle>
            <a:lvl1pPr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IN" altLang="en-US" sz="3200" b="1" dirty="0">
                <a:latin typeface="Trebuchet MS" pitchFamily="34" charset="0"/>
              </a:rPr>
              <a:t>Description of the Programme </a:t>
            </a:r>
            <a:endParaRPr lang="en-US" altLang="en-US" sz="3200" b="1" dirty="0">
              <a:latin typeface="Trebuchet M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0" y="854659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Implementation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571500" y="454743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Sickle cell trait  </a:t>
            </a:r>
            <a:r>
              <a:rPr lang="en-IN" dirty="0" smtClean="0"/>
              <a:t/>
            </a:r>
            <a:br>
              <a:rPr lang="en-IN" dirty="0" smtClean="0"/>
            </a:b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28600" y="931606"/>
            <a:ext cx="4040188" cy="609600"/>
          </a:xfrm>
        </p:spPr>
        <p:txBody>
          <a:bodyPr/>
          <a:lstStyle/>
          <a:p>
            <a:r>
              <a:rPr lang="en-US" b="0" dirty="0" smtClean="0"/>
              <a:t>       Father’s report</a:t>
            </a:r>
            <a:endParaRPr lang="en-US" b="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ED48831-38CB-A745-9212-C620E13406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" t="1712" r="8518"/>
          <a:stretch/>
        </p:blipFill>
        <p:spPr>
          <a:xfrm>
            <a:off x="419100" y="1555956"/>
            <a:ext cx="3124200" cy="50292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3124200" y="975855"/>
            <a:ext cx="4800600" cy="609599"/>
          </a:xfrm>
        </p:spPr>
        <p:txBody>
          <a:bodyPr/>
          <a:lstStyle/>
          <a:p>
            <a:r>
              <a:rPr lang="en-US" b="0" dirty="0" smtClean="0"/>
              <a:t>        Mother’s report</a:t>
            </a:r>
            <a:endParaRPr lang="en-US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55956"/>
            <a:ext cx="3048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8D068696-787C-724E-AC15-FDE3A7BB06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5" t="11008" r="25478" b="4033"/>
          <a:stretch/>
        </p:blipFill>
        <p:spPr>
          <a:xfrm>
            <a:off x="7391400" y="1295400"/>
            <a:ext cx="3276600" cy="553556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7164388" y="762462"/>
            <a:ext cx="5111484" cy="415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Sickle Cell Anemia</a:t>
            </a:r>
            <a:endParaRPr lang="en-US" sz="28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8958" y="238780"/>
            <a:ext cx="7205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rebuchet MS" panose="020B0603020202020204" pitchFamily="34" charset="0"/>
              </a:rPr>
              <a:t>HPLC Reports</a:t>
            </a:r>
            <a:endParaRPr lang="en-US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1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93483335"/>
              </p:ext>
            </p:extLst>
          </p:nvPr>
        </p:nvGraphicFramePr>
        <p:xfrm>
          <a:off x="1752600" y="640137"/>
          <a:ext cx="8458200" cy="6127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15200" y="5330112"/>
            <a:ext cx="2895600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dirty="0"/>
              <a:t>Thalassemia trait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5711112"/>
            <a:ext cx="2895600" cy="3698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dirty="0"/>
              <a:t>Sickle cell trait 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1297" y="0"/>
            <a:ext cx="88528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57198" y="1"/>
            <a:ext cx="910803" cy="66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2438400" y="-14331"/>
            <a:ext cx="7315200" cy="75870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849" tIns="9925" rIns="19849" bIns="9925" anchor="ctr">
            <a:spAutoFit/>
          </a:bodyPr>
          <a:lstStyle>
            <a:lvl1pPr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IN" altLang="en-US" sz="3200" b="1" dirty="0">
                <a:latin typeface="Trebuchet MS" pitchFamily="34" charset="0"/>
              </a:rPr>
              <a:t>Outcomes  </a:t>
            </a:r>
          </a:p>
        </p:txBody>
      </p:sp>
      <p:sp>
        <p:nvSpPr>
          <p:cNvPr id="12" name="TextBox 4"/>
          <p:cNvSpPr txBox="1">
            <a:spLocks/>
          </p:cNvSpPr>
          <p:nvPr/>
        </p:nvSpPr>
        <p:spPr>
          <a:xfrm>
            <a:off x="7315200" y="6081000"/>
            <a:ext cx="2895600" cy="369332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IN" sz="1800" dirty="0"/>
              <a:t>Sickle cell </a:t>
            </a:r>
            <a:r>
              <a:rPr lang="en-IN" sz="1800" dirty="0" err="1"/>
              <a:t>Anemia</a:t>
            </a:r>
            <a:r>
              <a:rPr lang="en-IN" sz="1800" dirty="0"/>
              <a:t> 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304799" y="990600"/>
            <a:ext cx="124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N=15000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20688"/>
          </a:xfrm>
        </p:spPr>
        <p:txBody>
          <a:bodyPr>
            <a:noAutofit/>
          </a:bodyPr>
          <a:lstStyle/>
          <a:p>
            <a:r>
              <a:rPr lang="en-IN" sz="1900" b="1" dirty="0">
                <a:latin typeface="Trebuchet MS" pitchFamily="34" charset="0"/>
              </a:rPr>
              <a:t>Prevalence of Hemoglobinopathies – Trait in Tribal Blocks of Tamil Nadu - India</a:t>
            </a:r>
            <a:r>
              <a:rPr lang="en-IN" sz="2000" b="1" dirty="0">
                <a:latin typeface="Trebuchet MS" pitchFamily="34" charset="0"/>
              </a:rPr>
              <a:t> </a:t>
            </a:r>
            <a:br>
              <a:rPr lang="en-IN" sz="2000" b="1" dirty="0">
                <a:latin typeface="Trebuchet MS" pitchFamily="34" charset="0"/>
              </a:rPr>
            </a:br>
            <a:r>
              <a:rPr lang="en-IN" sz="2000" b="1" dirty="0">
                <a:latin typeface="Trebuchet MS" pitchFamily="34" charset="0"/>
              </a:rPr>
              <a:t>(Nov’17 to Oct’19) </a:t>
            </a:r>
            <a:endParaRPr lang="en-US" sz="2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715735"/>
              </p:ext>
            </p:extLst>
          </p:nvPr>
        </p:nvGraphicFramePr>
        <p:xfrm>
          <a:off x="1295400" y="914399"/>
          <a:ext cx="10058400" cy="5257800"/>
        </p:xfrm>
        <a:graphic>
          <a:graphicData uri="http://schemas.openxmlformats.org/drawingml/2006/table">
            <a:tbl>
              <a:tblPr/>
              <a:tblGrid>
                <a:gridCol w="2399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9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9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08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Name of District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Name of block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Proportion of children with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hemoglobinopathies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among screened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879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Krishnagiri 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Thally 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9.3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Kelamangalam 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6.7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8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Salem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Yercaud 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10.7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8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Namakkal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Kolli hills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9.0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879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Dharmapuri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Paperettipatty 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6.6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Harur 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7.4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879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Coimbatore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Karamadai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0.8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Periyanakampalayam,Anaimalai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 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2.6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879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The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Nilgiris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Coonoor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4.3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Gudalur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4.2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Kotagiri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6.6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Udhagamandalam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2.3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Thiruvannamalai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Jamnamaruthur 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13.3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5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Vellore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Alangayam, Jolarpettai, Anaicut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21.5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88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Villupuram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Kalrayan Hills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9.4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887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Total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8.7</a:t>
                      </a:r>
                    </a:p>
                  </a:txBody>
                  <a:tcPr marL="6380" marR="6380" marT="6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42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Structure of presentation</a:t>
            </a:r>
            <a:endParaRPr lang="en-US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10972800" cy="4830764"/>
          </a:xfrm>
        </p:spPr>
        <p:txBody>
          <a:bodyPr>
            <a:normAutofit/>
          </a:bodyPr>
          <a:lstStyle/>
          <a:p>
            <a:pPr lvl="1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Background</a:t>
            </a:r>
          </a:p>
          <a:p>
            <a:pPr lvl="1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Rationale &amp; Implementation</a:t>
            </a:r>
          </a:p>
          <a:p>
            <a:pPr lvl="1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Outcomes &amp; opportunities</a:t>
            </a:r>
          </a:p>
          <a:p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00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Tamil Nadu - 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1" y="404664"/>
            <a:ext cx="6353175" cy="64533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472264" y="4725144"/>
            <a:ext cx="2195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latin typeface="Trebuchet MS" pitchFamily="34" charset="0"/>
              </a:rPr>
              <a:t>Prevalence of Hemoglobinopathies trait in % Range</a:t>
            </a:r>
          </a:p>
          <a:p>
            <a:pPr>
              <a:lnSpc>
                <a:spcPct val="200000"/>
              </a:lnSpc>
            </a:pPr>
            <a:r>
              <a:rPr lang="en-IN" sz="1200" b="1" dirty="0">
                <a:latin typeface="Trebuchet MS" pitchFamily="34" charset="0"/>
              </a:rPr>
              <a:t>  0-10</a:t>
            </a:r>
          </a:p>
          <a:p>
            <a:pPr>
              <a:lnSpc>
                <a:spcPct val="200000"/>
              </a:lnSpc>
            </a:pPr>
            <a:r>
              <a:rPr lang="en-IN" sz="1200" b="1" dirty="0">
                <a:latin typeface="Trebuchet MS" pitchFamily="34" charset="0"/>
              </a:rPr>
              <a:t>11-20</a:t>
            </a:r>
          </a:p>
          <a:p>
            <a:pPr>
              <a:lnSpc>
                <a:spcPct val="200000"/>
              </a:lnSpc>
            </a:pPr>
            <a:r>
              <a:rPr lang="en-IN" sz="1200" b="1" dirty="0">
                <a:latin typeface="Trebuchet MS" pitchFamily="34" charset="0"/>
              </a:rPr>
              <a:t>21-30</a:t>
            </a:r>
            <a:endParaRPr lang="en-US" sz="1200" b="1" dirty="0">
              <a:latin typeface="Trebuchet MS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112224" y="5445224"/>
            <a:ext cx="360040" cy="2160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112224" y="5805264"/>
            <a:ext cx="360040" cy="216024"/>
          </a:xfrm>
          <a:prstGeom prst="roundRect">
            <a:avLst/>
          </a:prstGeom>
          <a:solidFill>
            <a:srgbClr val="FB8A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112224" y="6165304"/>
            <a:ext cx="360040" cy="21602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20688"/>
          </a:xfrm>
        </p:spPr>
        <p:txBody>
          <a:bodyPr>
            <a:noAutofit/>
          </a:bodyPr>
          <a:lstStyle/>
          <a:p>
            <a:r>
              <a:rPr lang="en-IN" sz="1900" b="1" dirty="0">
                <a:latin typeface="Trebuchet MS" pitchFamily="34" charset="0"/>
              </a:rPr>
              <a:t>Prevalence of </a:t>
            </a:r>
            <a:r>
              <a:rPr lang="en-IN" sz="1900" b="1" dirty="0" err="1">
                <a:latin typeface="Trebuchet MS" pitchFamily="34" charset="0"/>
              </a:rPr>
              <a:t>Hemoglobinopathies</a:t>
            </a:r>
            <a:r>
              <a:rPr lang="en-IN" sz="1900" b="1" dirty="0">
                <a:latin typeface="Trebuchet MS" pitchFamily="34" charset="0"/>
              </a:rPr>
              <a:t> – Trait in Tribal Blocks of Tamil Nadu - India</a:t>
            </a:r>
            <a:r>
              <a:rPr lang="en-IN" sz="2000" b="1" dirty="0">
                <a:latin typeface="Trebuchet MS" pitchFamily="34" charset="0"/>
              </a:rPr>
              <a:t> </a:t>
            </a:r>
            <a:br>
              <a:rPr lang="en-IN" sz="2000" b="1" dirty="0">
                <a:latin typeface="Trebuchet MS" pitchFamily="34" charset="0"/>
              </a:rPr>
            </a:br>
            <a:r>
              <a:rPr lang="en-IN" sz="2000" b="1" dirty="0">
                <a:latin typeface="Trebuchet MS" pitchFamily="34" charset="0"/>
              </a:rPr>
              <a:t>(Nov’17 to Mar’19)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1700808"/>
            <a:ext cx="17281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Tiruvannamalai</a:t>
            </a:r>
            <a:endParaRPr lang="en-US" sz="13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304800"/>
            <a:ext cx="885289" cy="8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01201" y="381000"/>
            <a:ext cx="910803" cy="8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70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C:\Users\DPD11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1200" y="5867400"/>
            <a:ext cx="1066800" cy="990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14400"/>
            <a:ext cx="8915400" cy="609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000" b="1" dirty="0">
                <a:solidFill>
                  <a:srgbClr val="C00000"/>
                </a:solidFill>
                <a:latin typeface="Trebuchet MS" pitchFamily="34" charset="0"/>
              </a:rPr>
              <a:t> Percentage of Carrier positive for Heamoglobinopathy Trait –Cascade screening  in Tribal Blocks  </a:t>
            </a:r>
            <a:r>
              <a:rPr lang="en-US" sz="2000" dirty="0">
                <a:latin typeface="Trebuchet MS" pitchFamily="34" charset="0"/>
              </a:rPr>
              <a:t>    </a:t>
            </a:r>
            <a:endParaRPr lang="en-US" dirty="0" smtClean="0">
              <a:latin typeface="Trebuchet MS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885289" cy="8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57198" y="0"/>
            <a:ext cx="910803" cy="8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885289" cy="8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57198" y="0"/>
            <a:ext cx="910803" cy="8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Users\DPD11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1" y="5943600"/>
            <a:ext cx="1142999" cy="914400"/>
          </a:xfrm>
          <a:prstGeom prst="rect">
            <a:avLst/>
          </a:prstGeom>
          <a:noFill/>
        </p:spPr>
      </p:pic>
      <p:sp>
        <p:nvSpPr>
          <p:cNvPr id="14" name="Rectangle 68"/>
          <p:cNvSpPr>
            <a:spLocks noChangeArrowheads="1"/>
          </p:cNvSpPr>
          <p:nvPr/>
        </p:nvSpPr>
        <p:spPr bwMode="auto">
          <a:xfrm>
            <a:off x="2438400" y="48497"/>
            <a:ext cx="7315200" cy="66829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849" tIns="9925" rIns="19849" bIns="9925" anchor="ctr">
            <a:spAutoFit/>
          </a:bodyPr>
          <a:lstStyle>
            <a:lvl1pPr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IN" altLang="en-US" sz="3200" b="1" dirty="0" smtClean="0">
                <a:latin typeface="Trebuchet MS" pitchFamily="34" charset="0"/>
              </a:rPr>
              <a:t>Outcomes  </a:t>
            </a:r>
            <a:endParaRPr lang="en-IN" altLang="en-US" sz="3200" b="1" dirty="0"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220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rebuchet MS" pitchFamily="34" charset="0"/>
              </a:rPr>
              <a:t>N= 932  </a:t>
            </a:r>
            <a:endParaRPr lang="en-US" dirty="0">
              <a:latin typeface="Trebuchet MS" pitchFamily="34" charset="0"/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2057400" y="2057400"/>
          <a:ext cx="838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921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906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rebuchet MS" pitchFamily="34" charset="0"/>
              </a:rPr>
              <a:t>Funding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229206"/>
              </p:ext>
            </p:extLst>
          </p:nvPr>
        </p:nvGraphicFramePr>
        <p:xfrm>
          <a:off x="1905000" y="1676400"/>
          <a:ext cx="8229600" cy="3143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Trebuchet MS" panose="020B0603020202020204" pitchFamily="34" charset="0"/>
                        </a:rPr>
                        <a:t>         Year</a:t>
                      </a:r>
                      <a:endParaRPr lang="en-US" sz="2200" b="1" dirty="0"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Trebuchet MS" panose="020B0603020202020204" pitchFamily="34" charset="0"/>
                        </a:rPr>
                        <a:t>  Amount (in lakhs)</a:t>
                      </a:r>
                      <a:endParaRPr lang="en-US" sz="2200" b="1" dirty="0">
                        <a:latin typeface="Trebuchet MS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rebuchet MS" panose="020B0603020202020204" pitchFamily="34" charset="0"/>
                        </a:rPr>
                        <a:t>2016-2017</a:t>
                      </a:r>
                      <a:endParaRPr lang="en-US" sz="2200" dirty="0"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rebuchet MS" panose="020B0603020202020204" pitchFamily="34" charset="0"/>
                        </a:rPr>
                        <a:t>260</a:t>
                      </a:r>
                      <a:endParaRPr lang="en-US" sz="2200" dirty="0">
                        <a:latin typeface="Trebuchet MS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rebuchet MS" panose="020B0603020202020204" pitchFamily="34" charset="0"/>
                        </a:rPr>
                        <a:t>2018-2019</a:t>
                      </a:r>
                      <a:endParaRPr lang="en-US" sz="2200" dirty="0"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rebuchet MS" panose="020B0603020202020204" pitchFamily="34" charset="0"/>
                        </a:rPr>
                        <a:t>30</a:t>
                      </a:r>
                      <a:endParaRPr lang="en-US" sz="2200" dirty="0">
                        <a:latin typeface="Trebuchet MS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rebuchet MS" panose="020B0603020202020204" pitchFamily="34" charset="0"/>
                        </a:rPr>
                        <a:t>2019-2020</a:t>
                      </a:r>
                      <a:endParaRPr lang="en-US" sz="2200" dirty="0"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rebuchet MS" panose="020B0603020202020204" pitchFamily="34" charset="0"/>
                        </a:rPr>
                        <a:t>60</a:t>
                      </a:r>
                      <a:endParaRPr lang="en-US" sz="2200" dirty="0">
                        <a:latin typeface="Trebuchet MS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Trebuchet MS" panose="020B0603020202020204" pitchFamily="34" charset="0"/>
                        </a:rPr>
                        <a:t>TOTAL</a:t>
                      </a:r>
                      <a:endParaRPr lang="en-US" sz="2200" b="1" dirty="0">
                        <a:latin typeface="Trebuchet M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Trebuchet MS" panose="020B0603020202020204" pitchFamily="34" charset="0"/>
                        </a:rPr>
                        <a:t>350</a:t>
                      </a:r>
                      <a:endParaRPr lang="en-US" sz="2200" b="1" dirty="0">
                        <a:latin typeface="Trebuchet MS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885289" cy="8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7198" y="0"/>
            <a:ext cx="910803" cy="8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8"/>
          <p:cNvSpPr>
            <a:spLocks noChangeArrowheads="1"/>
          </p:cNvSpPr>
          <p:nvPr/>
        </p:nvSpPr>
        <p:spPr bwMode="auto">
          <a:xfrm>
            <a:off x="2286000" y="34071"/>
            <a:ext cx="7796048" cy="373987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849" tIns="9925" rIns="19849" bIns="9925">
            <a:spAutoFit/>
          </a:bodyPr>
          <a:lstStyle>
            <a:lvl1pPr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300" b="1" cap="all" dirty="0">
              <a:latin typeface="Trebuchet MS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885289" cy="8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7198" y="0"/>
            <a:ext cx="910803" cy="8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Users\DPD11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5638800"/>
            <a:ext cx="1142999" cy="914400"/>
          </a:xfrm>
          <a:prstGeom prst="rect">
            <a:avLst/>
          </a:prstGeom>
          <a:noFill/>
        </p:spPr>
      </p:pic>
      <p:pic>
        <p:nvPicPr>
          <p:cNvPr id="14" name="Picture 6" descr="C:\Users\DPD11\Desktop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01200" y="5867400"/>
            <a:ext cx="1066800" cy="990600"/>
          </a:xfrm>
          <a:prstGeom prst="rect">
            <a:avLst/>
          </a:prstGeom>
          <a:noFill/>
        </p:spPr>
      </p:pic>
      <p:sp>
        <p:nvSpPr>
          <p:cNvPr id="15" name="Rectangle 68"/>
          <p:cNvSpPr>
            <a:spLocks noChangeArrowheads="1"/>
          </p:cNvSpPr>
          <p:nvPr/>
        </p:nvSpPr>
        <p:spPr bwMode="auto">
          <a:xfrm>
            <a:off x="2438400" y="-45205"/>
            <a:ext cx="7391400" cy="75870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849" tIns="9925" rIns="19849" bIns="9925" anchor="ctr">
            <a:spAutoFit/>
          </a:bodyPr>
          <a:lstStyle>
            <a:lvl1pPr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IN" altLang="en-US" sz="3200" b="1" dirty="0">
                <a:latin typeface="Trebuchet MS" pitchFamily="34" charset="0"/>
              </a:rPr>
              <a:t>Description of the Programme </a:t>
            </a:r>
            <a:endParaRPr lang="en-US" altLang="en-US" sz="3200" b="1" dirty="0"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51054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Source :-</a:t>
            </a:r>
            <a:r>
              <a:rPr lang="en-IN" dirty="0" err="1"/>
              <a:t>RoP</a:t>
            </a:r>
            <a:r>
              <a:rPr lang="en-IN" dirty="0"/>
              <a:t> approval from NHM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382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rebuchet MS" pitchFamily="34" charset="0"/>
              </a:rPr>
              <a:t>Training and Modules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885289" cy="8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7198" y="0"/>
            <a:ext cx="910803" cy="8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IMG-20190213-WA0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447800"/>
            <a:ext cx="4038600" cy="4038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124200" y="5486401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200" dirty="0">
                <a:latin typeface="Trebuchet MS" pitchFamily="34" charset="0"/>
              </a:rPr>
              <a:t>4 hands-on workshops conducted.</a:t>
            </a:r>
          </a:p>
          <a:p>
            <a:pPr marL="571500" indent="-57150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200" dirty="0">
                <a:latin typeface="Trebuchet MS" pitchFamily="34" charset="0"/>
              </a:rPr>
              <a:t>Lab and Doctor’s Module developed</a:t>
            </a:r>
            <a:endParaRPr lang="en-IN" sz="2200" dirty="0">
              <a:latin typeface="Trebuchet MS" pitchFamily="34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885289" cy="8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7198" y="0"/>
            <a:ext cx="910803" cy="8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 descr="C:\Users\DPD11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1" y="5638800"/>
            <a:ext cx="1142999" cy="914400"/>
          </a:xfrm>
          <a:prstGeom prst="rect">
            <a:avLst/>
          </a:prstGeom>
          <a:noFill/>
        </p:spPr>
      </p:pic>
      <p:pic>
        <p:nvPicPr>
          <p:cNvPr id="29" name="Picture 6" descr="C:\Users\DPD11\Desktop\downloa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01200" y="5867400"/>
            <a:ext cx="1066800" cy="9906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13716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68"/>
          <p:cNvSpPr>
            <a:spLocks noChangeArrowheads="1"/>
          </p:cNvSpPr>
          <p:nvPr/>
        </p:nvSpPr>
        <p:spPr bwMode="auto">
          <a:xfrm>
            <a:off x="2438400" y="-45205"/>
            <a:ext cx="7391400" cy="75870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849" tIns="9925" rIns="19849" bIns="9925" anchor="ctr">
            <a:spAutoFit/>
          </a:bodyPr>
          <a:lstStyle>
            <a:lvl1pPr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IN" altLang="en-US" sz="3200" b="1" dirty="0">
                <a:latin typeface="Trebuchet MS" pitchFamily="34" charset="0"/>
              </a:rPr>
              <a:t>Description of the Programme </a:t>
            </a:r>
            <a:endParaRPr lang="en-US" altLang="en-US" sz="3200" b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1"/>
            <a:ext cx="10134600" cy="4373564"/>
          </a:xfrm>
        </p:spPr>
        <p:txBody>
          <a:bodyPr>
            <a:normAutofit/>
          </a:bodyPr>
          <a:lstStyle/>
          <a:p>
            <a:r>
              <a:rPr lang="en-IN" sz="2400" dirty="0">
                <a:latin typeface="Trebuchet MS" pitchFamily="34" charset="0"/>
              </a:rPr>
              <a:t>Once a trait is identified by screening  premarital </a:t>
            </a:r>
            <a:r>
              <a:rPr lang="en-IN" sz="2400" dirty="0" err="1">
                <a:latin typeface="Trebuchet MS" pitchFamily="34" charset="0"/>
              </a:rPr>
              <a:t>counseling</a:t>
            </a:r>
            <a:r>
              <a:rPr lang="en-IN" sz="2400" dirty="0">
                <a:latin typeface="Trebuchet MS" pitchFamily="34" charset="0"/>
              </a:rPr>
              <a:t> is offered</a:t>
            </a:r>
          </a:p>
          <a:p>
            <a:pPr>
              <a:buNone/>
            </a:pPr>
            <a:endParaRPr lang="en-IN" sz="2400" dirty="0">
              <a:latin typeface="Trebuchet MS" pitchFamily="34" charset="0"/>
            </a:endParaRPr>
          </a:p>
          <a:p>
            <a:r>
              <a:rPr lang="en-IN" sz="2400" dirty="0">
                <a:latin typeface="Trebuchet MS" pitchFamily="34" charset="0"/>
              </a:rPr>
              <a:t>Spouse has to be tested for carrier state either preconception or  early ante natal period</a:t>
            </a:r>
          </a:p>
          <a:p>
            <a:pPr>
              <a:buNone/>
            </a:pPr>
            <a:endParaRPr lang="en-IN" sz="2400" dirty="0">
              <a:latin typeface="Trebuchet MS" pitchFamily="34" charset="0"/>
            </a:endParaRPr>
          </a:p>
          <a:p>
            <a:r>
              <a:rPr lang="en-IN" sz="2400" dirty="0">
                <a:latin typeface="Trebuchet MS" pitchFamily="34" charset="0"/>
              </a:rPr>
              <a:t>If the spouse is also a trait , pre natal diagnostic testing like chorionic </a:t>
            </a:r>
            <a:r>
              <a:rPr lang="en-IN" sz="2400" dirty="0" err="1">
                <a:latin typeface="Trebuchet MS" pitchFamily="34" charset="0"/>
              </a:rPr>
              <a:t>villus</a:t>
            </a:r>
            <a:r>
              <a:rPr lang="en-IN" sz="2400" dirty="0">
                <a:latin typeface="Trebuchet MS" pitchFamily="34" charset="0"/>
              </a:rPr>
              <a:t> biopsy /</a:t>
            </a:r>
            <a:r>
              <a:rPr lang="en-IN" sz="2400" dirty="0" err="1">
                <a:latin typeface="Trebuchet MS" pitchFamily="34" charset="0"/>
              </a:rPr>
              <a:t>amniocenticesis</a:t>
            </a:r>
            <a:r>
              <a:rPr lang="en-IN" sz="2400" dirty="0">
                <a:latin typeface="Trebuchet MS" pitchFamily="34" charset="0"/>
              </a:rPr>
              <a:t>  are suggested to find out  if  the  </a:t>
            </a:r>
            <a:r>
              <a:rPr lang="en-IN" sz="2400" dirty="0" err="1">
                <a:latin typeface="Trebuchet MS" pitchFamily="34" charset="0"/>
              </a:rPr>
              <a:t>fetus</a:t>
            </a:r>
            <a:r>
              <a:rPr lang="en-IN" sz="2400" dirty="0">
                <a:latin typeface="Trebuchet MS" pitchFamily="34" charset="0"/>
              </a:rPr>
              <a:t> is affected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885289" cy="8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7198" y="0"/>
            <a:ext cx="910803" cy="8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885289" cy="8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7198" y="0"/>
            <a:ext cx="910803" cy="8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Users\DPD11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5638800"/>
            <a:ext cx="1142999" cy="914400"/>
          </a:xfrm>
          <a:prstGeom prst="rect">
            <a:avLst/>
          </a:prstGeom>
          <a:noFill/>
        </p:spPr>
      </p:pic>
      <p:pic>
        <p:nvPicPr>
          <p:cNvPr id="13" name="Picture 6" descr="C:\Users\DPD11\Desktop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01200" y="5867400"/>
            <a:ext cx="1066800" cy="990600"/>
          </a:xfrm>
          <a:prstGeom prst="rect">
            <a:avLst/>
          </a:prstGeom>
          <a:noFill/>
        </p:spPr>
      </p:pic>
      <p:sp>
        <p:nvSpPr>
          <p:cNvPr id="14" name="Rectangle 68"/>
          <p:cNvSpPr>
            <a:spLocks noChangeArrowheads="1"/>
          </p:cNvSpPr>
          <p:nvPr/>
        </p:nvSpPr>
        <p:spPr bwMode="auto">
          <a:xfrm>
            <a:off x="2514600" y="0"/>
            <a:ext cx="7162800" cy="75870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849" tIns="9925" rIns="19849" bIns="9925" anchor="ctr">
            <a:spAutoFit/>
          </a:bodyPr>
          <a:lstStyle>
            <a:lvl1pPr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IN" altLang="en-US" sz="3200" b="1" dirty="0">
                <a:latin typeface="Trebuchet MS" pitchFamily="34" charset="0"/>
              </a:rPr>
              <a:t>Genetic </a:t>
            </a:r>
            <a:r>
              <a:rPr lang="en-IN" altLang="en-US" sz="3200" b="1" dirty="0" err="1">
                <a:latin typeface="Trebuchet MS" pitchFamily="34" charset="0"/>
              </a:rPr>
              <a:t>Counseling</a:t>
            </a:r>
            <a:endParaRPr lang="en-US" altLang="en-US" sz="2800" b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1"/>
            <a:ext cx="4495800" cy="643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28601"/>
            <a:ext cx="4495800" cy="662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6553200" cy="4419599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200" dirty="0">
                <a:latin typeface="Trebuchet MS" pitchFamily="34" charset="0"/>
              </a:rPr>
              <a:t>HPLC machines in 5 medical colleges</a:t>
            </a:r>
          </a:p>
          <a:p>
            <a:pPr algn="just">
              <a:buFont typeface="Wingdings" pitchFamily="2" charset="2"/>
              <a:buChar char="Ø"/>
            </a:pPr>
            <a:endParaRPr lang="en-US" sz="1400" dirty="0">
              <a:latin typeface="Trebuchet MS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>
                <a:latin typeface="Trebuchet MS" pitchFamily="34" charset="0"/>
              </a:rPr>
              <a:t>Increased awareness among tribal population and health care personnel</a:t>
            </a:r>
          </a:p>
          <a:p>
            <a:pPr algn="just">
              <a:buFont typeface="Wingdings" pitchFamily="2" charset="2"/>
              <a:buChar char="Ø"/>
            </a:pPr>
            <a:endParaRPr lang="en-US" sz="1400" dirty="0">
              <a:latin typeface="Trebuchet MS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>
                <a:latin typeface="Trebuchet MS" pitchFamily="34" charset="0"/>
              </a:rPr>
              <a:t>Anemia detection and treatment</a:t>
            </a:r>
          </a:p>
          <a:p>
            <a:pPr algn="just">
              <a:buFont typeface="Wingdings" pitchFamily="2" charset="2"/>
              <a:buChar char="Ø"/>
            </a:pPr>
            <a:endParaRPr lang="en-US" sz="2200" dirty="0">
              <a:latin typeface="Trebuchet MS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>
                <a:latin typeface="Trebuchet MS" pitchFamily="34" charset="0"/>
              </a:rPr>
              <a:t>Establishment of 5 regional day care treatment centres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661" y="114114"/>
            <a:ext cx="885289" cy="8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43697" y="278933"/>
            <a:ext cx="910803" cy="8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Users\DPD11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" y="5573715"/>
            <a:ext cx="1142999" cy="914400"/>
          </a:xfrm>
          <a:prstGeom prst="rect">
            <a:avLst/>
          </a:prstGeom>
          <a:noFill/>
        </p:spPr>
      </p:pic>
      <p:pic>
        <p:nvPicPr>
          <p:cNvPr id="13" name="Picture 6" descr="C:\Users\DPD11\Desktop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87700" y="5867400"/>
            <a:ext cx="1066800" cy="990600"/>
          </a:xfrm>
          <a:prstGeom prst="rect">
            <a:avLst/>
          </a:prstGeom>
          <a:noFill/>
        </p:spPr>
      </p:pic>
      <p:sp>
        <p:nvSpPr>
          <p:cNvPr id="14" name="Rectangle 68"/>
          <p:cNvSpPr>
            <a:spLocks noChangeArrowheads="1"/>
          </p:cNvSpPr>
          <p:nvPr/>
        </p:nvSpPr>
        <p:spPr bwMode="auto">
          <a:xfrm>
            <a:off x="2438400" y="-45205"/>
            <a:ext cx="7391400" cy="75870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849" tIns="9925" rIns="19849" bIns="9925" anchor="ctr">
            <a:spAutoFit/>
          </a:bodyPr>
          <a:lstStyle>
            <a:lvl1pPr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3200" b="1" dirty="0">
                <a:latin typeface="Trebuchet MS" pitchFamily="34" charset="0"/>
              </a:rPr>
              <a:t>Opportunities</a:t>
            </a:r>
            <a:endParaRPr lang="en-US" altLang="en-US" sz="2800" b="1" dirty="0">
              <a:latin typeface="Trebuchet MS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801" y="1148071"/>
            <a:ext cx="3929700" cy="4269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C:\Users\DPD11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3250" y="5791200"/>
            <a:ext cx="1066800" cy="990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10896600" cy="4953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endParaRPr lang="en-US" sz="2000" dirty="0">
              <a:latin typeface="Trebuchet MS" pitchFamily="34" charset="0"/>
            </a:endParaRPr>
          </a:p>
          <a:p>
            <a:pPr>
              <a:buNone/>
            </a:pPr>
            <a:endParaRPr lang="en-US" sz="2400" dirty="0">
              <a:latin typeface="Trebuchet MS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dirty="0">
                <a:latin typeface="Trebuchet MS" pitchFamily="34" charset="0"/>
              </a:rPr>
              <a:t>Antenatal screening </a:t>
            </a:r>
          </a:p>
          <a:p>
            <a:pPr lvl="1">
              <a:buNone/>
            </a:pPr>
            <a:endParaRPr lang="en-US" dirty="0">
              <a:latin typeface="Trebuchet MS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dirty="0">
                <a:latin typeface="Trebuchet MS" pitchFamily="34" charset="0"/>
              </a:rPr>
              <a:t>Establishment of Prenatal diagnosis facilities in Govt. Medical colleges</a:t>
            </a:r>
          </a:p>
          <a:p>
            <a:pPr lvl="1">
              <a:buNone/>
            </a:pPr>
            <a:endParaRPr lang="en-US" dirty="0">
              <a:latin typeface="Trebuchet MS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dirty="0">
                <a:latin typeface="Trebuchet MS" pitchFamily="34" charset="0"/>
              </a:rPr>
              <a:t>Registry for Hemophilia and Hemoglobinopathies    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" y="249722"/>
            <a:ext cx="885289" cy="8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60324" y="81240"/>
            <a:ext cx="910803" cy="8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Users\DPD11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1950" y="5867400"/>
            <a:ext cx="1142999" cy="914400"/>
          </a:xfrm>
          <a:prstGeom prst="rect">
            <a:avLst/>
          </a:prstGeom>
          <a:noFill/>
        </p:spPr>
      </p:pic>
      <p:sp>
        <p:nvSpPr>
          <p:cNvPr id="14" name="Rectangle 68"/>
          <p:cNvSpPr>
            <a:spLocks noChangeArrowheads="1"/>
          </p:cNvSpPr>
          <p:nvPr/>
        </p:nvSpPr>
        <p:spPr bwMode="auto">
          <a:xfrm>
            <a:off x="2514600" y="-59534"/>
            <a:ext cx="7162800" cy="75870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849" tIns="9925" rIns="19849" bIns="9925" anchor="ctr">
            <a:spAutoFit/>
          </a:bodyPr>
          <a:lstStyle>
            <a:lvl1pPr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sz="3200" dirty="0">
                <a:latin typeface="Trebuchet MS" pitchFamily="34" charset="0"/>
              </a:rPr>
              <a:t>Future plans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C:\Users\DPD11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52836" y="5867400"/>
            <a:ext cx="1066800" cy="990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226" y="2057400"/>
            <a:ext cx="8382000" cy="3352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endParaRPr lang="en-US" sz="2000" dirty="0">
              <a:latin typeface="Trebuchet MS" pitchFamily="34" charset="0"/>
            </a:endParaRPr>
          </a:p>
          <a:p>
            <a:pPr>
              <a:buNone/>
            </a:pPr>
            <a:endParaRPr lang="en-US" sz="2000" dirty="0">
              <a:latin typeface="Trebuchet MS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170" y="115048"/>
            <a:ext cx="885289" cy="8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3311" y="60731"/>
            <a:ext cx="910803" cy="8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Users\DPD11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5715000"/>
            <a:ext cx="1142999" cy="9144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033002"/>
            <a:ext cx="4876800" cy="4377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2922" y="929869"/>
            <a:ext cx="5333314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2922" y="3733800"/>
            <a:ext cx="533331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4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C:\Users\DPD11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1200" y="5867400"/>
            <a:ext cx="1066800" cy="990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914400"/>
            <a:ext cx="8382000" cy="4953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endParaRPr lang="en-US" sz="2000" dirty="0">
              <a:latin typeface="Trebuchet MS" pitchFamily="34" charset="0"/>
            </a:endParaRPr>
          </a:p>
          <a:p>
            <a:pPr>
              <a:buNone/>
            </a:pPr>
            <a:endParaRPr lang="en-US" sz="2000" dirty="0">
              <a:latin typeface="Trebuchet MS" pitchFamily="34" charset="0"/>
            </a:endParaRPr>
          </a:p>
          <a:p>
            <a:pPr>
              <a:buNone/>
            </a:pPr>
            <a:r>
              <a:rPr lang="es-ES" sz="2000" dirty="0" smtClean="0">
                <a:latin typeface="Trebuchet MS" pitchFamily="34" charset="0"/>
                <a:hlinkClick r:id="rId3" action="ppaction://hlinkfile"/>
              </a:rPr>
              <a:t>Tamil Nadu Tribal Hemoglobinopathies Ver2.mp4</a:t>
            </a:r>
            <a:endParaRPr lang="en-US" sz="2000" dirty="0">
              <a:latin typeface="Trebuchet MS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1" y="0"/>
            <a:ext cx="885289" cy="8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57198" y="0"/>
            <a:ext cx="910803" cy="8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1" y="0"/>
            <a:ext cx="885289" cy="8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57198" y="0"/>
            <a:ext cx="910803" cy="8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Users\DPD11\Desktop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1" y="5943600"/>
            <a:ext cx="1142999" cy="914400"/>
          </a:xfrm>
          <a:prstGeom prst="rect">
            <a:avLst/>
          </a:prstGeom>
          <a:noFill/>
        </p:spPr>
      </p:pic>
      <p:sp>
        <p:nvSpPr>
          <p:cNvPr id="14" name="Rectangle 68"/>
          <p:cNvSpPr>
            <a:spLocks noChangeArrowheads="1"/>
          </p:cNvSpPr>
          <p:nvPr/>
        </p:nvSpPr>
        <p:spPr bwMode="auto">
          <a:xfrm>
            <a:off x="2438400" y="-14329"/>
            <a:ext cx="7315200" cy="1004929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849" tIns="9925" rIns="19849" bIns="9925" anchor="ctr">
            <a:spAutoFit/>
          </a:bodyPr>
          <a:lstStyle>
            <a:lvl1pPr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None/>
            </a:pPr>
            <a:r>
              <a:rPr lang="en-US" sz="3200" dirty="0">
                <a:latin typeface="Trebuchet MS" pitchFamily="34" charset="0"/>
              </a:rPr>
              <a:t>Prevention and control of </a:t>
            </a:r>
            <a:r>
              <a:rPr lang="en-US" sz="3200" dirty="0" smtClean="0">
                <a:latin typeface="Trebuchet MS" pitchFamily="34" charset="0"/>
              </a:rPr>
              <a:t>Hemoglobinopathies</a:t>
            </a:r>
            <a:endParaRPr lang="en-US" sz="3200" dirty="0">
              <a:latin typeface="Trebuchet M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3200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THANK YOU</a:t>
            </a:r>
            <a:endParaRPr lang="en-US" sz="5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38200"/>
            <a:ext cx="8229600" cy="579438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Trebuchet MS" pitchFamily="34" charset="0"/>
              </a:rPr>
              <a:t>Hemoglobinopathies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endParaRPr lang="en-US" sz="2200" dirty="0">
              <a:latin typeface="Trebuchet MS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>
                <a:latin typeface="Trebuchet MS" pitchFamily="34" charset="0"/>
              </a:rPr>
              <a:t>Genetic disorders of blood associated with chronic life threatening problems that can lead to disability or death</a:t>
            </a:r>
          </a:p>
          <a:p>
            <a:pPr algn="just">
              <a:buFont typeface="Wingdings" pitchFamily="2" charset="2"/>
              <a:buChar char="Ø"/>
            </a:pPr>
            <a:endParaRPr lang="en-US" sz="2200" dirty="0">
              <a:latin typeface="Trebuchet MS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>
                <a:latin typeface="Trebuchet MS" pitchFamily="34" charset="0"/>
              </a:rPr>
              <a:t>Major Hemoglobinopathies in India -Beta Thalassemia , Sickle cell anaemia , </a:t>
            </a:r>
            <a:r>
              <a:rPr lang="en-US" sz="2200" dirty="0" err="1">
                <a:latin typeface="Trebuchet MS" pitchFamily="34" charset="0"/>
              </a:rPr>
              <a:t>Hb</a:t>
            </a:r>
            <a:r>
              <a:rPr lang="en-US" sz="2200" dirty="0">
                <a:latin typeface="Trebuchet MS" pitchFamily="34" charset="0"/>
              </a:rPr>
              <a:t> E , and also can occur in combinations ( sickle </a:t>
            </a:r>
            <a:r>
              <a:rPr lang="en-US" sz="2200" dirty="0" err="1">
                <a:latin typeface="Trebuchet MS" pitchFamily="34" charset="0"/>
              </a:rPr>
              <a:t>thal</a:t>
            </a:r>
            <a:r>
              <a:rPr lang="en-US" sz="2200" dirty="0">
                <a:latin typeface="Trebuchet MS" pitchFamily="34" charset="0"/>
              </a:rPr>
              <a:t> )</a:t>
            </a:r>
          </a:p>
          <a:p>
            <a:pPr algn="just">
              <a:buFont typeface="Wingdings" pitchFamily="2" charset="2"/>
              <a:buChar char="Ø"/>
            </a:pPr>
            <a:endParaRPr lang="en-US" sz="2200" dirty="0">
              <a:latin typeface="Trebuchet MS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>
                <a:latin typeface="Trebuchet MS" pitchFamily="34" charset="0"/>
              </a:rPr>
              <a:t>Inherited as an autosomal recessive disease</a:t>
            </a:r>
          </a:p>
          <a:p>
            <a:pPr algn="just">
              <a:buFont typeface="Wingdings" pitchFamily="2" charset="2"/>
              <a:buChar char="Ø"/>
            </a:pPr>
            <a:endParaRPr lang="en-US" sz="2200" dirty="0">
              <a:latin typeface="Trebuchet MS" pitchFamily="34" charset="0"/>
            </a:endParaRPr>
          </a:p>
        </p:txBody>
      </p:sp>
      <p:sp>
        <p:nvSpPr>
          <p:cNvPr id="4" name="Rectangle 68"/>
          <p:cNvSpPr>
            <a:spLocks noChangeArrowheads="1"/>
          </p:cNvSpPr>
          <p:nvPr/>
        </p:nvSpPr>
        <p:spPr bwMode="auto">
          <a:xfrm>
            <a:off x="2286000" y="34070"/>
            <a:ext cx="7796048" cy="72793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849" tIns="9925" rIns="19849" bIns="9925">
            <a:spAutoFit/>
          </a:bodyPr>
          <a:lstStyle>
            <a:lvl1pPr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00" b="1" cap="all" dirty="0">
                <a:latin typeface="Trebuchet MS" pitchFamily="34" charset="0"/>
              </a:rPr>
              <a:t>PREVENTION &amp; CONTROL OF HEMOGLOBINOPATHIES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00" b="1" cap="all" dirty="0">
                <a:latin typeface="Trebuchet MS" pitchFamily="34" charset="0"/>
              </a:rPr>
              <a:t>tamil nadu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856" y="160564"/>
            <a:ext cx="885289" cy="8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6855" y="117644"/>
            <a:ext cx="910803" cy="8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DPD11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2" y="5668964"/>
            <a:ext cx="1142999" cy="914400"/>
          </a:xfrm>
          <a:prstGeom prst="rect">
            <a:avLst/>
          </a:prstGeom>
          <a:noFill/>
        </p:spPr>
      </p:pic>
      <p:pic>
        <p:nvPicPr>
          <p:cNvPr id="9" name="Picture 6" descr="C:\Users\DPD11\Desktop\downloa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01529" y="5676297"/>
            <a:ext cx="10668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endParaRPr lang="en-US" sz="2000" b="1" dirty="0">
              <a:latin typeface="Trebuchet MS" pitchFamily="34" charset="0"/>
            </a:endParaRPr>
          </a:p>
          <a:p>
            <a:pPr algn="just">
              <a:buNone/>
            </a:pPr>
            <a:r>
              <a:rPr lang="en-US" sz="2000" b="1" dirty="0">
                <a:latin typeface="Trebuchet MS" pitchFamily="34" charset="0"/>
              </a:rPr>
              <a:t> </a:t>
            </a:r>
          </a:p>
          <a:p>
            <a:pPr algn="just">
              <a:buNone/>
            </a:pPr>
            <a:endParaRPr lang="en-US" sz="2000" b="1" dirty="0">
              <a:latin typeface="Trebuchet MS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470833" y="1600202"/>
            <a:ext cx="4892367" cy="4114799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en-IN" sz="5000" dirty="0">
                <a:solidFill>
                  <a:srgbClr val="FF0000"/>
                </a:solidFill>
                <a:latin typeface="Trebuchet MS" pitchFamily="34" charset="0"/>
              </a:rPr>
              <a:t>Global Burden</a:t>
            </a:r>
            <a:endParaRPr lang="en-US" sz="5000" dirty="0">
              <a:solidFill>
                <a:srgbClr val="FF0000"/>
              </a:solidFill>
              <a:latin typeface="Trebuchet MS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endParaRPr lang="en-US" dirty="0" smtClean="0">
              <a:latin typeface="Trebuchet MS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3800" dirty="0">
                <a:latin typeface="Trebuchet MS" pitchFamily="34" charset="0"/>
              </a:rPr>
              <a:t>Annually there are over 3.3 Lakhs babies affected by Hemoglobinopathies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3800" dirty="0">
                <a:latin typeface="Trebuchet MS" pitchFamily="34" charset="0"/>
              </a:rPr>
              <a:t>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3800" dirty="0">
                <a:latin typeface="Trebuchet MS" pitchFamily="34" charset="0"/>
              </a:rPr>
              <a:t>2.75 Lakhs have a sickle-cell disorder</a:t>
            </a:r>
          </a:p>
          <a:p>
            <a:pPr marL="457200" lvl="1" indent="0" algn="just">
              <a:lnSpc>
                <a:spcPct val="120000"/>
              </a:lnSpc>
              <a:buNone/>
            </a:pPr>
            <a:endParaRPr lang="en-US" sz="3400" dirty="0">
              <a:latin typeface="Trebuchet MS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3800" dirty="0">
                <a:latin typeface="Trebuchet MS" pitchFamily="34" charset="0"/>
              </a:rPr>
              <a:t>56000 have a major Thalassemia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3800" dirty="0">
                <a:latin typeface="Trebuchet MS" pitchFamily="34" charset="0"/>
              </a:rPr>
              <a:t>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3800" dirty="0">
                <a:latin typeface="Trebuchet MS" pitchFamily="34" charset="0"/>
              </a:rPr>
              <a:t>30000 needs regular transfusions to survive.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latin typeface="Trebuchet MS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Trebuchet MS" pitchFamily="34" charset="0"/>
              </a:rPr>
              <a:t> </a:t>
            </a:r>
          </a:p>
          <a:p>
            <a:pPr algn="just">
              <a:buNone/>
            </a:pPr>
            <a:endParaRPr lang="en-US" dirty="0" smtClean="0">
              <a:latin typeface="Trebuchet MS" pitchFamily="34" charset="0"/>
            </a:endParaRPr>
          </a:p>
          <a:p>
            <a:endParaRPr lang="en-US" dirty="0" smtClean="0">
              <a:latin typeface="Trebuchet MS" pitchFamily="34" charset="0"/>
            </a:endParaRPr>
          </a:p>
          <a:p>
            <a:endParaRPr lang="en-US" dirty="0"/>
          </a:p>
        </p:txBody>
      </p:sp>
      <p:sp>
        <p:nvSpPr>
          <p:cNvPr id="6" name="Rectangle 68"/>
          <p:cNvSpPr>
            <a:spLocks noChangeArrowheads="1"/>
          </p:cNvSpPr>
          <p:nvPr/>
        </p:nvSpPr>
        <p:spPr bwMode="auto">
          <a:xfrm>
            <a:off x="2438400" y="-45205"/>
            <a:ext cx="7315200" cy="75870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849" tIns="9925" rIns="19849" bIns="9925" anchor="ctr">
            <a:spAutoFit/>
          </a:bodyPr>
          <a:lstStyle>
            <a:lvl1pPr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IN" altLang="en-US" sz="3200" b="1" dirty="0">
                <a:latin typeface="Trebuchet MS" pitchFamily="34" charset="0"/>
              </a:rPr>
              <a:t>Background 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456" y="220670"/>
            <a:ext cx="885289" cy="8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96600" y="167896"/>
            <a:ext cx="910803" cy="8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Users\DPD11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2" y="5760127"/>
            <a:ext cx="1142999" cy="914400"/>
          </a:xfrm>
          <a:prstGeom prst="rect">
            <a:avLst/>
          </a:prstGeom>
          <a:noFill/>
        </p:spPr>
      </p:pic>
      <p:pic>
        <p:nvPicPr>
          <p:cNvPr id="15" name="Picture 6" descr="C:\Users\DPD11\Desktop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40603" y="5722027"/>
            <a:ext cx="1066800" cy="990600"/>
          </a:xfrm>
          <a:prstGeom prst="rect">
            <a:avLst/>
          </a:prstGeom>
          <a:noFill/>
        </p:spPr>
      </p:pic>
      <p:pic>
        <p:nvPicPr>
          <p:cNvPr id="11" name="Picture 2" descr="E:\cognitive AED\prevalence of hbpath world 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632" y="1537851"/>
            <a:ext cx="4114800" cy="36576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505200" y="6324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76600" y="59436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>
                <a:latin typeface="Trebuchet MS" pitchFamily="34" charset="0"/>
              </a:rPr>
              <a:t>Source : Bulletin of World Health Organization on Global epidemiology of </a:t>
            </a:r>
            <a:r>
              <a:rPr lang="en-US" sz="1400" dirty="0" err="1">
                <a:latin typeface="Trebuchet MS" pitchFamily="34" charset="0"/>
              </a:rPr>
              <a:t>haemoglobin</a:t>
            </a:r>
            <a:r>
              <a:rPr lang="en-US" sz="1400" dirty="0">
                <a:latin typeface="Trebuchet MS" pitchFamily="34" charset="0"/>
              </a:rPr>
              <a:t> disorders and derived service 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51054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endParaRPr lang="en-US" sz="1700" dirty="0">
              <a:latin typeface="Trebuchet MS" pitchFamily="34" charset="0"/>
            </a:endParaRPr>
          </a:p>
          <a:p>
            <a:pPr marL="0" indent="0" algn="just">
              <a:buNone/>
            </a:pPr>
            <a:r>
              <a:rPr lang="en-US" sz="1800" b="1" dirty="0">
                <a:latin typeface="Trebuchet MS" pitchFamily="34" charset="0"/>
              </a:rPr>
              <a:t>Thalassemia</a:t>
            </a:r>
          </a:p>
          <a:p>
            <a:pPr algn="just"/>
            <a:r>
              <a:rPr lang="en-US" sz="1700" dirty="0">
                <a:latin typeface="Trebuchet MS" pitchFamily="34" charset="0"/>
              </a:rPr>
              <a:t>Largest number  of Thalassemia children in the world 1-1.5 </a:t>
            </a:r>
            <a:r>
              <a:rPr lang="en-US" sz="1700" dirty="0" err="1">
                <a:latin typeface="Trebuchet MS" pitchFamily="34" charset="0"/>
              </a:rPr>
              <a:t>lakhs</a:t>
            </a:r>
            <a:endParaRPr lang="en-US" sz="1700" dirty="0">
              <a:latin typeface="Trebuchet MS" pitchFamily="34" charset="0"/>
            </a:endParaRPr>
          </a:p>
          <a:p>
            <a:pPr algn="just"/>
            <a:endParaRPr lang="en-US" sz="400" dirty="0">
              <a:latin typeface="Trebuchet MS" pitchFamily="34" charset="0"/>
            </a:endParaRPr>
          </a:p>
          <a:p>
            <a:pPr algn="just"/>
            <a:r>
              <a:rPr lang="en-US" sz="1700" dirty="0">
                <a:latin typeface="Trebuchet MS" pitchFamily="34" charset="0"/>
              </a:rPr>
              <a:t>42 million carriers of beta thalassemia trait</a:t>
            </a:r>
          </a:p>
          <a:p>
            <a:pPr algn="just"/>
            <a:endParaRPr lang="en-US" sz="900" dirty="0">
              <a:latin typeface="Trebuchet MS" pitchFamily="34" charset="0"/>
            </a:endParaRPr>
          </a:p>
          <a:p>
            <a:pPr algn="just"/>
            <a:r>
              <a:rPr lang="en-US" sz="1700" dirty="0">
                <a:latin typeface="Trebuchet MS" pitchFamily="34" charset="0"/>
              </a:rPr>
              <a:t>10,000- 15,000 of babies of thalassemia born every year</a:t>
            </a:r>
          </a:p>
          <a:p>
            <a:pPr marL="0" indent="0" algn="just">
              <a:buNone/>
            </a:pPr>
            <a:endParaRPr lang="en-US" sz="1800" b="1" dirty="0">
              <a:latin typeface="Trebuchet MS" pitchFamily="34" charset="0"/>
            </a:endParaRPr>
          </a:p>
          <a:p>
            <a:pPr marL="0" indent="0" algn="just">
              <a:buNone/>
            </a:pPr>
            <a:r>
              <a:rPr lang="en-US" sz="1800" b="1" dirty="0">
                <a:latin typeface="Trebuchet MS" pitchFamily="34" charset="0"/>
              </a:rPr>
              <a:t>Sickle Cell Anemia</a:t>
            </a:r>
          </a:p>
          <a:p>
            <a:pPr marL="0" indent="0" algn="just">
              <a:buNone/>
            </a:pPr>
            <a:endParaRPr lang="en-US" sz="1800" b="1" dirty="0">
              <a:latin typeface="Trebuchet MS" pitchFamily="34" charset="0"/>
            </a:endParaRPr>
          </a:p>
          <a:p>
            <a:pPr algn="just"/>
            <a:r>
              <a:rPr lang="en-US" sz="1700" dirty="0">
                <a:latin typeface="Trebuchet MS" pitchFamily="34" charset="0"/>
              </a:rPr>
              <a:t>Carrier frequency of Sickle Cell Anemia  1-35%</a:t>
            </a:r>
          </a:p>
          <a:p>
            <a:pPr algn="just">
              <a:buFont typeface="Wingdings" pitchFamily="2" charset="2"/>
              <a:buChar char="Ø"/>
            </a:pPr>
            <a:endParaRPr lang="en-US" sz="800" dirty="0">
              <a:latin typeface="Trebuchet MS" pitchFamily="34" charset="0"/>
            </a:endParaRPr>
          </a:p>
          <a:p>
            <a:pPr algn="just">
              <a:buNone/>
            </a:pPr>
            <a:endParaRPr lang="en-US" sz="1700" dirty="0">
              <a:solidFill>
                <a:srgbClr val="FF0000"/>
              </a:solidFill>
              <a:latin typeface="Trebuchet MS" pitchFamily="34" charset="0"/>
            </a:endParaRPr>
          </a:p>
          <a:p>
            <a:pPr algn="just"/>
            <a:endParaRPr lang="en-US" sz="400" dirty="0">
              <a:latin typeface="Trebuchet MS" pitchFamily="34" charset="0"/>
            </a:endParaRPr>
          </a:p>
          <a:p>
            <a:endParaRPr lang="en-US" sz="1700" dirty="0"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19201"/>
            <a:ext cx="4876801" cy="468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68"/>
          <p:cNvSpPr>
            <a:spLocks noChangeArrowheads="1"/>
          </p:cNvSpPr>
          <p:nvPr/>
        </p:nvSpPr>
        <p:spPr bwMode="auto">
          <a:xfrm>
            <a:off x="2205180" y="0"/>
            <a:ext cx="7796048" cy="72793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849" tIns="9925" rIns="19849" bIns="9925">
            <a:spAutoFit/>
          </a:bodyPr>
          <a:lstStyle>
            <a:lvl1pPr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00" b="1" cap="all" dirty="0">
                <a:latin typeface="Trebuchet MS" pitchFamily="34" charset="0"/>
              </a:rPr>
              <a:t>PREVENTION &amp; CONTROL OF HEMOGLOBINOPATHIES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300" b="1" cap="all" dirty="0">
              <a:latin typeface="Trebuchet MS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638800" y="914400"/>
            <a:ext cx="5029200" cy="7620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rebuchet MS" pitchFamily="34" charset="0"/>
              </a:rPr>
              <a:t>Burden  in India</a:t>
            </a:r>
          </a:p>
        </p:txBody>
      </p:sp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2286000" y="34070"/>
            <a:ext cx="7796048" cy="72793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849" tIns="9925" rIns="19849" bIns="9925">
            <a:spAutoFit/>
          </a:bodyPr>
          <a:lstStyle>
            <a:lvl1pPr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300" b="1" cap="all" dirty="0"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00" b="1" cap="all" dirty="0" err="1">
                <a:latin typeface="Trebuchet MS" pitchFamily="34" charset="0"/>
              </a:rPr>
              <a:t>BACkground</a:t>
            </a:r>
            <a:r>
              <a:rPr lang="en-US" altLang="en-US" sz="2300" b="1" cap="all" dirty="0">
                <a:latin typeface="Trebuchet MS" pitchFamily="34" charset="0"/>
              </a:rPr>
              <a:t> </a:t>
            </a:r>
          </a:p>
        </p:txBody>
      </p:sp>
      <p:pic>
        <p:nvPicPr>
          <p:cNvPr id="11" name="Pictur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033" y="91697"/>
            <a:ext cx="885289" cy="8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98906" y="106580"/>
            <a:ext cx="910803" cy="8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Users\DPD11\Desktop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177" y="5902040"/>
            <a:ext cx="1142999" cy="914400"/>
          </a:xfrm>
          <a:prstGeom prst="rect">
            <a:avLst/>
          </a:prstGeom>
          <a:noFill/>
        </p:spPr>
      </p:pic>
      <p:pic>
        <p:nvPicPr>
          <p:cNvPr id="15" name="Picture 6" descr="C:\Users\DPD11\Desktop\downloa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842909" y="5722259"/>
            <a:ext cx="1066800" cy="9906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429000" y="6172201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b="1" i="1" u="sng" dirty="0">
                <a:latin typeface="Trebuchet MS" pitchFamily="34" charset="0"/>
              </a:rPr>
              <a:t>Source</a:t>
            </a:r>
            <a:r>
              <a:rPr lang="en-US" i="1" dirty="0">
                <a:latin typeface="Trebuchet MS" pitchFamily="34" charset="0"/>
              </a:rPr>
              <a:t>: NHM  guidelines for prevention and control of Hemoglobinopathies in India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1524000"/>
            <a:ext cx="10134600" cy="3810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endParaRPr lang="en-US" sz="2400" dirty="0">
              <a:latin typeface="Trebuchet MS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rebuchet MS" pitchFamily="34" charset="0"/>
              </a:rPr>
              <a:t>Estimated prevalence of Sickle cell anemia:  </a:t>
            </a:r>
            <a:r>
              <a:rPr lang="en-US" sz="2400" b="1" dirty="0">
                <a:latin typeface="Trebuchet MS" pitchFamily="34" charset="0"/>
              </a:rPr>
              <a:t>0 -31 %</a:t>
            </a:r>
          </a:p>
          <a:p>
            <a:pPr>
              <a:buFont typeface="Wingdings" pitchFamily="2" charset="2"/>
              <a:buChar char="Ø"/>
            </a:pPr>
            <a:endParaRPr lang="en-US" sz="1600" dirty="0">
              <a:latin typeface="Trebuchet MS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rebuchet MS" pitchFamily="34" charset="0"/>
              </a:rPr>
              <a:t>Estimated  prevalence of Thalassemia:  </a:t>
            </a:r>
            <a:r>
              <a:rPr lang="en-US" sz="2400" b="1" dirty="0">
                <a:latin typeface="Trebuchet MS" pitchFamily="34" charset="0"/>
              </a:rPr>
              <a:t>1-3%</a:t>
            </a:r>
            <a:r>
              <a:rPr lang="en-US" sz="2400" dirty="0">
                <a:latin typeface="Trebuchet MS" pitchFamily="34" charset="0"/>
              </a:rPr>
              <a:t>	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latin typeface="Trebuchet MS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rebuchet MS" pitchFamily="34" charset="0"/>
              </a:rPr>
              <a:t>Mostly prevalent among tribal population</a:t>
            </a:r>
          </a:p>
          <a:p>
            <a:pPr marL="0" indent="0">
              <a:buNone/>
            </a:pPr>
            <a:endParaRPr lang="en-US" sz="2200" dirty="0">
              <a:latin typeface="Trebuchet MS" pitchFamily="34" charset="0"/>
            </a:endParaRPr>
          </a:p>
          <a:p>
            <a:pPr marL="0" indent="0">
              <a:buNone/>
            </a:pPr>
            <a:endParaRPr lang="en-US" sz="2200" dirty="0">
              <a:latin typeface="Trebuchet MS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200" dirty="0">
              <a:latin typeface="Trebuchet MS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885289" cy="8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57198" y="0"/>
            <a:ext cx="910803" cy="8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33600" y="914400"/>
            <a:ext cx="5029200" cy="762000"/>
          </a:xfrm>
        </p:spPr>
        <p:txBody>
          <a:bodyPr>
            <a:normAutofit/>
          </a:bodyPr>
          <a:lstStyle/>
          <a:p>
            <a:pPr algn="l"/>
            <a:r>
              <a:rPr lang="en-IN" sz="2200" b="1" dirty="0">
                <a:latin typeface="Trebuchet MS" pitchFamily="34" charset="0"/>
              </a:rPr>
              <a:t>Tamil Nadu </a:t>
            </a:r>
            <a:endParaRPr lang="en-US" sz="2200" b="1" dirty="0">
              <a:latin typeface="Trebuchet MS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885289" cy="8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57198" y="0"/>
            <a:ext cx="910803" cy="8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Users\DPD11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1" y="5638800"/>
            <a:ext cx="1142999" cy="914400"/>
          </a:xfrm>
          <a:prstGeom prst="rect">
            <a:avLst/>
          </a:prstGeom>
          <a:noFill/>
        </p:spPr>
      </p:pic>
      <p:pic>
        <p:nvPicPr>
          <p:cNvPr id="15" name="Picture 6" descr="C:\Users\DPD11\Desktop\downloa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01200" y="5867400"/>
            <a:ext cx="1066800" cy="9906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124200" y="5715001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b="1" i="1" u="sng" dirty="0">
                <a:latin typeface="Trebuchet MS" pitchFamily="34" charset="0"/>
              </a:rPr>
              <a:t>Source</a:t>
            </a:r>
            <a:r>
              <a:rPr lang="en-US" i="1" dirty="0">
                <a:latin typeface="Trebuchet MS" pitchFamily="34" charset="0"/>
              </a:rPr>
              <a:t>: NHM  guidelines for prevention and control of Hemoglobinopathies in India 2016</a:t>
            </a:r>
          </a:p>
        </p:txBody>
      </p:sp>
      <p:sp>
        <p:nvSpPr>
          <p:cNvPr id="18" name="Rectangle 68"/>
          <p:cNvSpPr>
            <a:spLocks noChangeArrowheads="1"/>
          </p:cNvSpPr>
          <p:nvPr/>
        </p:nvSpPr>
        <p:spPr bwMode="auto">
          <a:xfrm>
            <a:off x="2414752" y="76200"/>
            <a:ext cx="7338848" cy="72793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849" tIns="9925" rIns="19849" bIns="9925">
            <a:spAutoFit/>
          </a:bodyPr>
          <a:lstStyle>
            <a:lvl1pPr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00" b="1" cap="all" dirty="0">
                <a:latin typeface="Trebuchet MS" pitchFamily="34" charset="0"/>
              </a:rPr>
              <a:t>PREVENTION &amp; CONTROL OF HEMOGLOBINOPATHIES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00" b="1" cap="all" dirty="0">
                <a:latin typeface="Trebuchet MS" pitchFamily="34" charset="0"/>
              </a:rPr>
              <a:t>tamil nadu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6708" y="2332038"/>
            <a:ext cx="3083092" cy="4525963"/>
          </a:xfr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rebuchet MS" pitchFamily="34" charset="0"/>
              </a:rPr>
              <a:t>Decreased synthesis of Beta globin chain in the </a:t>
            </a:r>
            <a:r>
              <a:rPr lang="en-US" dirty="0" err="1">
                <a:latin typeface="Trebuchet MS" pitchFamily="34" charset="0"/>
              </a:rPr>
              <a:t>Haemoglobin</a:t>
            </a:r>
            <a:r>
              <a:rPr lang="en-US" dirty="0">
                <a:latin typeface="Trebuchet MS" pitchFamily="34" charset="0"/>
              </a:rPr>
              <a:t> molecule </a:t>
            </a:r>
          </a:p>
          <a:p>
            <a:pPr algn="just">
              <a:buFont typeface="Wingdings" pitchFamily="2" charset="2"/>
              <a:buChar char="Ø"/>
            </a:pPr>
            <a:endParaRPr lang="en-US" dirty="0">
              <a:latin typeface="Trebuchet MS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rebuchet MS" pitchFamily="34" charset="0"/>
              </a:rPr>
              <a:t>Rapid destruction  of RBCs leading to severe anemia </a:t>
            </a:r>
          </a:p>
          <a:p>
            <a:pPr algn="just">
              <a:buFont typeface="Wingdings" pitchFamily="2" charset="2"/>
              <a:buChar char="Ø"/>
            </a:pPr>
            <a:endParaRPr lang="en-US" dirty="0">
              <a:latin typeface="Trebuchet MS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rebuchet MS" pitchFamily="34" charset="0"/>
              </a:rPr>
              <a:t>Affected child is transfusion dependent for life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32038"/>
            <a:ext cx="2896366" cy="4525963"/>
          </a:xfr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rebuchet MS" pitchFamily="34" charset="0"/>
              </a:rPr>
              <a:t>It is a qualitative  defect of the </a:t>
            </a:r>
            <a:r>
              <a:rPr lang="en-US" dirty="0" err="1">
                <a:latin typeface="Trebuchet MS" pitchFamily="34" charset="0"/>
              </a:rPr>
              <a:t>Haemoglobin</a:t>
            </a:r>
            <a:r>
              <a:rPr lang="en-US" dirty="0">
                <a:latin typeface="Trebuchet MS" pitchFamily="34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endParaRPr lang="en-US" dirty="0">
              <a:latin typeface="Trebuchet MS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rebuchet MS" pitchFamily="34" charset="0"/>
              </a:rPr>
              <a:t>The RBCs are sickle shape  and they block the blood vessels causing severe pain in the affected organs </a:t>
            </a:r>
          </a:p>
          <a:p>
            <a:pPr algn="just">
              <a:buFont typeface="Wingdings" pitchFamily="2" charset="2"/>
              <a:buChar char="Ø"/>
            </a:pPr>
            <a:endParaRPr lang="en-US" dirty="0">
              <a:latin typeface="Trebuchet MS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rebuchet MS" pitchFamily="34" charset="0"/>
              </a:rPr>
              <a:t>They also break down easily &amp; cause </a:t>
            </a:r>
            <a:r>
              <a:rPr lang="en-US" dirty="0" smtClean="0">
                <a:latin typeface="Trebuchet MS" pitchFamily="34" charset="0"/>
              </a:rPr>
              <a:t>anemia</a:t>
            </a:r>
            <a:endParaRPr lang="en-US" dirty="0">
              <a:latin typeface="Trebuchet MS" pitchFamily="34" charset="0"/>
            </a:endParaRPr>
          </a:p>
        </p:txBody>
      </p:sp>
      <p:pic>
        <p:nvPicPr>
          <p:cNvPr id="5" name="Content Placeholder 6" descr="chipmunk_facies13606983173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47626"/>
            <a:ext cx="2098508" cy="1981200"/>
          </a:xfrm>
          <a:prstGeom prst="rect">
            <a:avLst/>
          </a:prstGeom>
        </p:spPr>
      </p:pic>
      <p:pic>
        <p:nvPicPr>
          <p:cNvPr id="6" name="Picture 5" descr="2.jpg"/>
          <p:cNvPicPr>
            <a:picLocks noChangeAspect="1"/>
          </p:cNvPicPr>
          <p:nvPr/>
        </p:nvPicPr>
        <p:blipFill rotWithShape="1">
          <a:blip r:embed="rId3"/>
          <a:srcRect l="8823" r="14707"/>
          <a:stretch/>
        </p:blipFill>
        <p:spPr>
          <a:xfrm>
            <a:off x="1080654" y="4497734"/>
            <a:ext cx="1801091" cy="1524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566" y="2356448"/>
            <a:ext cx="1834101" cy="164623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566" y="4497734"/>
            <a:ext cx="1951879" cy="17144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69677" y="1399735"/>
            <a:ext cx="2784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rebuchet MS" pitchFamily="34" charset="0"/>
              </a:rPr>
              <a:t>Beta Thalassemia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387983" y="1430513"/>
            <a:ext cx="25976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200" b="1" dirty="0">
                <a:latin typeface="Trebuchet MS" pitchFamily="34" charset="0"/>
              </a:rPr>
              <a:t>Sickle Cell </a:t>
            </a:r>
            <a:r>
              <a:rPr lang="en-IN" sz="2200" b="1" dirty="0" err="1">
                <a:latin typeface="Trebuchet MS" pitchFamily="34" charset="0"/>
              </a:rPr>
              <a:t>Anemia</a:t>
            </a:r>
            <a:endParaRPr lang="en-US" sz="2200" b="1" dirty="0">
              <a:latin typeface="Trebuchet MS" pitchFamily="34" charset="0"/>
            </a:endParaRPr>
          </a:p>
        </p:txBody>
      </p:sp>
      <p:sp>
        <p:nvSpPr>
          <p:cNvPr id="14" name="Rectangle 68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07535"/>
            <a:ext cx="8229600" cy="72793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849" tIns="9925" rIns="19849" bIns="9925" rtlCol="0" anchor="ctr">
            <a:spAutoFit/>
          </a:bodyPr>
          <a:lstStyle>
            <a:lvl1pPr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00" b="1" cap="all" dirty="0">
                <a:latin typeface="Trebuchet MS" pitchFamily="34" charset="0"/>
              </a:rPr>
              <a:t>PREVENTION &amp; CONTROL OF HEMOGLOBINOPATHIES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00" b="1" cap="all" dirty="0">
                <a:latin typeface="Trebuchet MS" pitchFamily="34" charset="0"/>
              </a:rPr>
              <a:t>tamil nadu</a:t>
            </a:r>
          </a:p>
        </p:txBody>
      </p:sp>
      <p:pic>
        <p:nvPicPr>
          <p:cNvPr id="15" name="Picture 1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7298" y="76200"/>
            <a:ext cx="1037303" cy="102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57198" y="0"/>
            <a:ext cx="910803" cy="10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031708" y="3053560"/>
            <a:ext cx="1828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eye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8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8"/>
          <p:cNvSpPr>
            <a:spLocks noChangeArrowheads="1"/>
          </p:cNvSpPr>
          <p:nvPr/>
        </p:nvSpPr>
        <p:spPr bwMode="auto">
          <a:xfrm>
            <a:off x="2205180" y="0"/>
            <a:ext cx="7796048" cy="72793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849" tIns="9925" rIns="19849" bIns="9925">
            <a:spAutoFit/>
          </a:bodyPr>
          <a:lstStyle>
            <a:lvl1pPr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00" b="1" cap="all" dirty="0">
                <a:latin typeface="Trebuchet MS" pitchFamily="34" charset="0"/>
              </a:rPr>
              <a:t>PREVENTION &amp; CONTROL OF HEMOGLOBINOPATHIES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00" b="1" cap="all" dirty="0">
                <a:latin typeface="Trebuchet MS" pitchFamily="34" charset="0"/>
              </a:rPr>
              <a:t>tamil nadu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885289" cy="8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7198" y="0"/>
            <a:ext cx="910803" cy="8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2286000" y="34070"/>
            <a:ext cx="7796048" cy="72793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849" tIns="9925" rIns="19849" bIns="9925">
            <a:spAutoFit/>
          </a:bodyPr>
          <a:lstStyle>
            <a:lvl1pPr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00" b="1" cap="all" dirty="0">
                <a:latin typeface="Trebuchet MS" pitchFamily="34" charset="0"/>
              </a:rPr>
              <a:t>PREVENTION &amp; CONTROL OF HEMOGLOBINOPATHIES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00" b="1" cap="all" dirty="0">
                <a:latin typeface="Trebuchet MS" pitchFamily="34" charset="0"/>
              </a:rPr>
              <a:t>tamil nadu</a:t>
            </a:r>
          </a:p>
        </p:txBody>
      </p:sp>
      <p:pic>
        <p:nvPicPr>
          <p:cNvPr id="11" name="Pictur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885289" cy="8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7198" y="0"/>
            <a:ext cx="910803" cy="8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Users\DPD11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5638800"/>
            <a:ext cx="1142999" cy="914400"/>
          </a:xfrm>
          <a:prstGeom prst="rect">
            <a:avLst/>
          </a:prstGeom>
          <a:noFill/>
        </p:spPr>
      </p:pic>
      <p:pic>
        <p:nvPicPr>
          <p:cNvPr id="15" name="Picture 6" descr="C:\Users\DPD11\Desktop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01200" y="5867400"/>
            <a:ext cx="1066800" cy="990600"/>
          </a:xfrm>
          <a:prstGeom prst="rect">
            <a:avLst/>
          </a:prstGeom>
          <a:noFill/>
        </p:spPr>
      </p:pic>
      <p:pic>
        <p:nvPicPr>
          <p:cNvPr id="16" name="Picture 2" descr="C:\Users\USER\Desktop\Famil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966789"/>
            <a:ext cx="10058399" cy="49244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86200" y="617220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C- Carrier </a:t>
            </a:r>
          </a:p>
          <a:p>
            <a:r>
              <a:rPr lang="en-US" b="1" dirty="0"/>
              <a:t>N-Normal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8"/>
          <p:cNvSpPr>
            <a:spLocks noChangeArrowheads="1"/>
          </p:cNvSpPr>
          <p:nvPr/>
        </p:nvSpPr>
        <p:spPr bwMode="auto">
          <a:xfrm>
            <a:off x="2205180" y="0"/>
            <a:ext cx="7796048" cy="72793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849" tIns="9925" rIns="19849" bIns="9925" anchor="ctr">
            <a:spAutoFit/>
          </a:bodyPr>
          <a:lstStyle>
            <a:lvl1pPr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IN" altLang="en-US" sz="2300" b="1" dirty="0">
                <a:latin typeface="Trebuchet MS" pitchFamily="34" charset="0"/>
              </a:rPr>
              <a:t>Description of the Programme </a:t>
            </a:r>
            <a:endParaRPr lang="en-US" altLang="en-US" sz="2300" b="1" dirty="0">
              <a:latin typeface="Trebuchet MS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885289" cy="8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57198" y="0"/>
            <a:ext cx="910803" cy="8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295400"/>
            <a:ext cx="103632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57400" y="914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IN" sz="2000" b="1" dirty="0">
                <a:latin typeface="Trebuchet MS" pitchFamily="34" charset="0"/>
              </a:rPr>
              <a:t>Non-directive genetic counselling is the key for prevention</a:t>
            </a:r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0"/>
            <a:ext cx="885289" cy="89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57198" y="0"/>
            <a:ext cx="910803" cy="8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Users\DPD11\Desktop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1" y="5638800"/>
            <a:ext cx="1142999" cy="914400"/>
          </a:xfrm>
          <a:prstGeom prst="rect">
            <a:avLst/>
          </a:prstGeom>
          <a:noFill/>
        </p:spPr>
      </p:pic>
      <p:pic>
        <p:nvPicPr>
          <p:cNvPr id="15" name="Picture 6" descr="C:\Users\DPD11\Desktop\downloa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01200" y="5867400"/>
            <a:ext cx="10668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</TotalTime>
  <Words>1164</Words>
  <Application>Microsoft Office PowerPoint</Application>
  <PresentationFormat>Widescreen</PresentationFormat>
  <Paragraphs>280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Bookman Old Style</vt:lpstr>
      <vt:lpstr>Calibri</vt:lpstr>
      <vt:lpstr>Trebuchet MS</vt:lpstr>
      <vt:lpstr>Verdana</vt:lpstr>
      <vt:lpstr>Wingdings</vt:lpstr>
      <vt:lpstr>Office Theme</vt:lpstr>
      <vt:lpstr>  Prevention and  Control of Hemoglobinopathies   Tamil Nadu, India 2017 to 2019  </vt:lpstr>
      <vt:lpstr>Structure of presentation</vt:lpstr>
      <vt:lpstr>Hemoglobinopathies</vt:lpstr>
      <vt:lpstr>PowerPoint Presentation</vt:lpstr>
      <vt:lpstr>Burden  in India</vt:lpstr>
      <vt:lpstr>Tamil Nadu </vt:lpstr>
      <vt:lpstr>PREVENTION &amp; CONTROL OF HEMOGLOBINOPATHIES tamil nadu</vt:lpstr>
      <vt:lpstr>PowerPoint Presentation</vt:lpstr>
      <vt:lpstr>Non-directive genetic counselling is the key for prevention</vt:lpstr>
      <vt:lpstr>PowerPoint Presentation</vt:lpstr>
      <vt:lpstr>Implementation Blocks (Tribal)</vt:lpstr>
      <vt:lpstr>PowerPoint Presentation</vt:lpstr>
      <vt:lpstr>PowerPoint Presentation</vt:lpstr>
      <vt:lpstr>Implementation Process </vt:lpstr>
      <vt:lpstr>PowerPoint Presentation</vt:lpstr>
      <vt:lpstr>PowerPoint Presentation</vt:lpstr>
      <vt:lpstr> Sickle cell trait   </vt:lpstr>
      <vt:lpstr>PowerPoint Presentation</vt:lpstr>
      <vt:lpstr>Prevalence of Hemoglobinopathies – Trait in Tribal Blocks of Tamil Nadu - India  (Nov’17 to Oct’19) </vt:lpstr>
      <vt:lpstr>Prevalence of Hemoglobinopathies – Trait in Tribal Blocks of Tamil Nadu - India  (Nov’17 to Mar’19) </vt:lpstr>
      <vt:lpstr>PowerPoint Presentation</vt:lpstr>
      <vt:lpstr>Funding </vt:lpstr>
      <vt:lpstr>Training and Modules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Prevention and controlof hemoglobinopathies- TamilNadu</dc:title>
  <dc:creator>Mum</dc:creator>
  <cp:lastModifiedBy>adithyan gs</cp:lastModifiedBy>
  <cp:revision>168</cp:revision>
  <dcterms:created xsi:type="dcterms:W3CDTF">2019-11-08T13:27:42Z</dcterms:created>
  <dcterms:modified xsi:type="dcterms:W3CDTF">2019-11-18T03:11:33Z</dcterms:modified>
</cp:coreProperties>
</file>