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charts/colors6.xml" ContentType="application/vnd.ms-office.chartcolor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Default Extension="xlsx" ContentType="application/vnd.openxmlformats-officedocument.spreadsheetml.sheet"/>
  <Override PartName="/ppt/diagrams/layout1.xml" ContentType="application/vnd.openxmlformats-officedocument.drawingml.diagramLayout+xml"/>
  <Override PartName="/ppt/charts/chart3.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 id="2147483696" r:id="rId2"/>
    <p:sldMasterId id="2147483708" r:id="rId3"/>
    <p:sldMasterId id="2147483744" r:id="rId4"/>
  </p:sldMasterIdLst>
  <p:notesMasterIdLst>
    <p:notesMasterId r:id="rId29"/>
  </p:notesMasterIdLst>
  <p:sldIdLst>
    <p:sldId id="257" r:id="rId5"/>
    <p:sldId id="331" r:id="rId6"/>
    <p:sldId id="365" r:id="rId7"/>
    <p:sldId id="326" r:id="rId8"/>
    <p:sldId id="321" r:id="rId9"/>
    <p:sldId id="341" r:id="rId10"/>
    <p:sldId id="342" r:id="rId11"/>
    <p:sldId id="364" r:id="rId12"/>
    <p:sldId id="318" r:id="rId13"/>
    <p:sldId id="314" r:id="rId14"/>
    <p:sldId id="363" r:id="rId15"/>
    <p:sldId id="344" r:id="rId16"/>
    <p:sldId id="358" r:id="rId17"/>
    <p:sldId id="359" r:id="rId18"/>
    <p:sldId id="361" r:id="rId19"/>
    <p:sldId id="350" r:id="rId20"/>
    <p:sldId id="367" r:id="rId21"/>
    <p:sldId id="371" r:id="rId22"/>
    <p:sldId id="292" r:id="rId23"/>
    <p:sldId id="372" r:id="rId24"/>
    <p:sldId id="373" r:id="rId25"/>
    <p:sldId id="374" r:id="rId26"/>
    <p:sldId id="375" r:id="rId27"/>
    <p:sldId id="376" r:id="rId28"/>
  </p:sldIdLst>
  <p:sldSz cx="128016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0099"/>
    <a:srgbClr val="FF3399"/>
    <a:srgbClr val="800000"/>
    <a:srgbClr val="008000"/>
    <a:srgbClr val="FF6600"/>
    <a:srgbClr val="008080"/>
    <a:srgbClr val="660066"/>
    <a:srgbClr val="CCFF99"/>
    <a:srgbClr val="CCECFF"/>
    <a:srgbClr val="CC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882" autoAdjust="0"/>
    <p:restoredTop sz="90143" autoAdjust="0"/>
  </p:normalViewPr>
  <p:slideViewPr>
    <p:cSldViewPr snapToGrid="0">
      <p:cViewPr>
        <p:scale>
          <a:sx n="66" d="100"/>
          <a:sy n="66" d="100"/>
        </p:scale>
        <p:origin x="-738" y="-258"/>
      </p:cViewPr>
      <p:guideLst>
        <p:guide orient="horz" pos="2160"/>
        <p:guide pos="4032"/>
      </p:guideLst>
    </p:cSldViewPr>
  </p:slideViewPr>
  <p:notesTextViewPr>
    <p:cViewPr>
      <p:scale>
        <a:sx n="1" d="1"/>
        <a:sy n="1" d="1"/>
      </p:scale>
      <p:origin x="0" y="0"/>
    </p:cViewPr>
  </p:notesTextViewPr>
  <p:sorterViewPr>
    <p:cViewPr>
      <p:scale>
        <a:sx n="75" d="100"/>
        <a:sy n="75" d="100"/>
      </p:scale>
      <p:origin x="0" y="-133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ColorStyle" Target="colors6.xml"/><Relationship Id="rId2" Type="http://schemas.openxmlformats.org/officeDocument/2006/relationships/oleObject" Target="file:///C:\Users\IPGLOBAL13\Desktop\Death%20Analysis\DEATH%20AUDIT%20CLEANED%20DATA%20127%20CASES%20,27-03-2019.xlsx" TargetMode="External"/><Relationship Id="rId1" Type="http://schemas.openxmlformats.org/officeDocument/2006/relationships/themeOverride" Target="../theme/themeOverride1.xml"/><Relationship Id="rId4" Type="http://schemas.microsoft.com/office/2011/relationships/chartStyle" Target="style6.xml"/></Relationships>
</file>

<file path=ppt/charts/_rels/chart3.xml.rels><?xml version="1.0" encoding="UTF-8" standalone="yes"?>
<Relationships xmlns="http://schemas.openxmlformats.org/package/2006/relationships"><Relationship Id="rId2" Type="http://schemas.openxmlformats.org/officeDocument/2006/relationships/oleObject" Target="file:///C:\Users\IPGLOBAL13\Desktop\Death%20Analysis\DEATH%20AUDIT%20CLEANED%20DATA%20127%20CASES%20,27-03-2019.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Series 1</c:v>
                </c:pt>
              </c:strCache>
            </c:strRef>
          </c:tx>
          <c:spPr>
            <a:solidFill>
              <a:srgbClr val="800000"/>
            </a:solidFill>
          </c:spPr>
          <c:dLbls>
            <c:dLbl>
              <c:idx val="0"/>
              <c:layout/>
              <c:tx>
                <c:rich>
                  <a:bodyPr/>
                  <a:lstStyle/>
                  <a:p>
                    <a:r>
                      <a:rPr lang="en-US" sz="2600" b="1" smtClean="0"/>
                      <a:t>64%</a:t>
                    </a:r>
                    <a:endParaRPr lang="en-US" sz="2600" b="1"/>
                  </a:p>
                </c:rich>
              </c:tx>
              <c:showVal val="1"/>
            </c:dLbl>
            <c:dLbl>
              <c:idx val="1"/>
              <c:layout/>
              <c:tx>
                <c:rich>
                  <a:bodyPr/>
                  <a:lstStyle/>
                  <a:p>
                    <a:r>
                      <a:rPr lang="en-US" sz="2600" b="1" smtClean="0"/>
                      <a:t>35%</a:t>
                    </a:r>
                    <a:endParaRPr lang="en-US" sz="2600" b="1"/>
                  </a:p>
                </c:rich>
              </c:tx>
              <c:showVal val="1"/>
            </c:dLbl>
            <c:dLbl>
              <c:idx val="2"/>
              <c:layout/>
              <c:tx>
                <c:rich>
                  <a:bodyPr/>
                  <a:lstStyle/>
                  <a:p>
                    <a:r>
                      <a:rPr lang="en-US" sz="2600" b="1" smtClean="0"/>
                      <a:t>60%</a:t>
                    </a:r>
                    <a:endParaRPr lang="en-US" sz="2600" b="1" dirty="0"/>
                  </a:p>
                </c:rich>
              </c:tx>
              <c:showVal val="1"/>
            </c:dLbl>
            <c:dLbl>
              <c:idx val="3"/>
              <c:layout/>
              <c:tx>
                <c:rich>
                  <a:bodyPr/>
                  <a:lstStyle/>
                  <a:p>
                    <a:r>
                      <a:rPr lang="en-US" sz="2600" b="1" smtClean="0"/>
                      <a:t>11%</a:t>
                    </a:r>
                    <a:endParaRPr lang="en-US" sz="2600" b="1"/>
                  </a:p>
                </c:rich>
              </c:tx>
              <c:showVal val="1"/>
            </c:dLbl>
            <c:dLbl>
              <c:idx val="4"/>
              <c:layout/>
              <c:tx>
                <c:rich>
                  <a:bodyPr/>
                  <a:lstStyle/>
                  <a:p>
                    <a:r>
                      <a:rPr lang="en-US" sz="2600" b="1" smtClean="0"/>
                      <a:t>82%</a:t>
                    </a:r>
                    <a:endParaRPr lang="en-US" sz="2600" b="1"/>
                  </a:p>
                </c:rich>
              </c:tx>
              <c:showVal val="1"/>
            </c:dLbl>
            <c:dLbl>
              <c:idx val="5"/>
              <c:layout/>
              <c:tx>
                <c:rich>
                  <a:bodyPr/>
                  <a:lstStyle/>
                  <a:p>
                    <a:r>
                      <a:rPr lang="en-US" smtClean="0"/>
                      <a:t>49%</a:t>
                    </a:r>
                    <a:endParaRPr lang="en-US"/>
                  </a:p>
                </c:rich>
              </c:tx>
              <c:showVal val="1"/>
            </c:dLbl>
            <c:dLbl>
              <c:idx val="6"/>
              <c:layout/>
              <c:tx>
                <c:rich>
                  <a:bodyPr/>
                  <a:lstStyle/>
                  <a:p>
                    <a:r>
                      <a:rPr lang="en-US" smtClean="0"/>
                      <a:t>11%</a:t>
                    </a:r>
                    <a:endParaRPr lang="en-US"/>
                  </a:p>
                </c:rich>
              </c:tx>
              <c:showVal val="1"/>
            </c:dLbl>
            <c:dLbl>
              <c:idx val="7"/>
              <c:layout/>
              <c:tx>
                <c:rich>
                  <a:bodyPr/>
                  <a:lstStyle/>
                  <a:p>
                    <a:r>
                      <a:rPr lang="en-US" smtClean="0"/>
                      <a:t>3%</a:t>
                    </a:r>
                    <a:endParaRPr lang="en-US"/>
                  </a:p>
                </c:rich>
              </c:tx>
              <c:showVal val="1"/>
            </c:dLbl>
            <c:txPr>
              <a:bodyPr/>
              <a:lstStyle/>
              <a:p>
                <a:pPr>
                  <a:defRPr sz="2600" b="1"/>
                </a:pPr>
                <a:endParaRPr lang="en-US"/>
              </a:p>
            </c:txPr>
            <c:showVal val="1"/>
          </c:dLbls>
          <c:cat>
            <c:strRef>
              <c:f>Sheet1!$A$2:$A$9</c:f>
              <c:strCache>
                <c:ptCount val="8"/>
                <c:pt idx="0">
                  <c:v>% TB Notification achievement</c:v>
                </c:pt>
                <c:pt idx="1">
                  <c:v>Universal DST</c:v>
                </c:pt>
                <c:pt idx="2">
                  <c:v>DRTB Shorter Regimen Uptake </c:v>
                </c:pt>
                <c:pt idx="3">
                  <c:v>DBT - NPY Paid</c:v>
                </c:pt>
                <c:pt idx="4">
                  <c:v>Treatment Success Rate</c:v>
                </c:pt>
                <c:pt idx="5">
                  <c:v>Prorportion of DMC out of PHCs</c:v>
                </c:pt>
                <c:pt idx="6">
                  <c:v>No.of DRTB Centers across state</c:v>
                </c:pt>
                <c:pt idx="7">
                  <c:v>GP level TB Clubs</c:v>
                </c:pt>
              </c:strCache>
            </c:strRef>
          </c:cat>
          <c:val>
            <c:numRef>
              <c:f>Sheet1!$B$2:$B$9</c:f>
              <c:numCache>
                <c:formatCode>General</c:formatCode>
                <c:ptCount val="8"/>
                <c:pt idx="0">
                  <c:v>64</c:v>
                </c:pt>
                <c:pt idx="1">
                  <c:v>35</c:v>
                </c:pt>
                <c:pt idx="2">
                  <c:v>60</c:v>
                </c:pt>
                <c:pt idx="3">
                  <c:v>11</c:v>
                </c:pt>
                <c:pt idx="4">
                  <c:v>82</c:v>
                </c:pt>
                <c:pt idx="5">
                  <c:v>49</c:v>
                </c:pt>
                <c:pt idx="6">
                  <c:v>11</c:v>
                </c:pt>
                <c:pt idx="7">
                  <c:v>3</c:v>
                </c:pt>
              </c:numCache>
            </c:numRef>
          </c:val>
        </c:ser>
        <c:dLbls>
          <c:showVal val="1"/>
        </c:dLbls>
        <c:overlap val="-25"/>
        <c:axId val="83923328"/>
        <c:axId val="83924864"/>
      </c:barChart>
      <c:catAx>
        <c:axId val="83923328"/>
        <c:scaling>
          <c:orientation val="minMax"/>
        </c:scaling>
        <c:axPos val="b"/>
        <c:majorTickMark val="none"/>
        <c:tickLblPos val="nextTo"/>
        <c:txPr>
          <a:bodyPr/>
          <a:lstStyle/>
          <a:p>
            <a:pPr>
              <a:defRPr b="1"/>
            </a:pPr>
            <a:endParaRPr lang="en-US"/>
          </a:p>
        </c:txPr>
        <c:crossAx val="83924864"/>
        <c:crosses val="autoZero"/>
        <c:auto val="1"/>
        <c:lblAlgn val="ctr"/>
        <c:lblOffset val="100"/>
      </c:catAx>
      <c:valAx>
        <c:axId val="83924864"/>
        <c:scaling>
          <c:orientation val="minMax"/>
        </c:scaling>
        <c:delete val="1"/>
        <c:axPos val="l"/>
        <c:numFmt formatCode="General" sourceLinked="1"/>
        <c:majorTickMark val="none"/>
        <c:tickLblPos val="nextTo"/>
        <c:crossAx val="83923328"/>
        <c:crosses val="autoZero"/>
        <c:crossBetween val="between"/>
      </c:valAx>
    </c:plotArea>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dirty="0" smtClean="0">
                <a:solidFill>
                  <a:schemeClr val="tx1"/>
                </a:solidFill>
              </a:rPr>
              <a:t>Deaths</a:t>
            </a:r>
            <a:r>
              <a:rPr lang="en-US" sz="1600" baseline="0" dirty="0" smtClean="0">
                <a:solidFill>
                  <a:schemeClr val="tx1"/>
                </a:solidFill>
              </a:rPr>
              <a:t> by Occupational Profile %</a:t>
            </a:r>
            <a:endParaRPr lang="en-US" sz="1600" dirty="0">
              <a:solidFill>
                <a:schemeClr val="tx1"/>
              </a:solidFill>
            </a:endParaRPr>
          </a:p>
        </c:rich>
      </c:tx>
      <c:layout/>
      <c:spPr>
        <a:noFill/>
        <a:ln>
          <a:noFill/>
        </a:ln>
        <a:effectLst/>
      </c:spPr>
    </c:title>
    <c:plotArea>
      <c:layout/>
      <c:barChart>
        <c:barDir val="col"/>
        <c:grouping val="clustered"/>
        <c:ser>
          <c:idx val="1"/>
          <c:order val="0"/>
          <c:tx>
            <c:strRef>
              <c:f>'Occupational Profile'!$D$2</c:f>
              <c:strCache>
                <c:ptCount val="1"/>
                <c:pt idx="0">
                  <c:v>%</c:v>
                </c:pt>
              </c:strCache>
            </c:strRef>
          </c:tx>
          <c:spPr>
            <a:solidFill>
              <a:schemeClr val="accent2"/>
            </a:solidFill>
            <a:ln>
              <a:noFill/>
            </a:ln>
            <a:effectLst/>
          </c:spPr>
          <c:dPt>
            <c:idx val="1"/>
            <c:spPr>
              <a:solidFill>
                <a:srgbClr val="FF0000"/>
              </a:solidFill>
              <a:ln>
                <a:noFill/>
              </a:ln>
              <a:effectLst/>
            </c:spPr>
            <c:extLst xmlns:c16r2="http://schemas.microsoft.com/office/drawing/2015/06/chart">
              <c:ext xmlns:c16="http://schemas.microsoft.com/office/drawing/2014/chart" uri="{C3380CC4-5D6E-409C-BE32-E72D297353CC}">
                <c16:uniqueId val="{00000009-2824-47E6-8446-9BE464E12027}"/>
              </c:ext>
            </c:extLst>
          </c:dPt>
          <c:dPt>
            <c:idx val="2"/>
            <c:spPr>
              <a:solidFill>
                <a:srgbClr val="5B9BD5">
                  <a:lumMod val="60000"/>
                  <a:lumOff val="40000"/>
                </a:srgbClr>
              </a:solidFill>
              <a:ln>
                <a:noFill/>
              </a:ln>
              <a:effectLst/>
            </c:spPr>
            <c:extLst xmlns:c16r2="http://schemas.microsoft.com/office/drawing/2015/06/chart">
              <c:ext xmlns:c16="http://schemas.microsoft.com/office/drawing/2014/chart" uri="{C3380CC4-5D6E-409C-BE32-E72D297353CC}">
                <c16:uniqueId val="{00000008-2824-47E6-8446-9BE464E12027}"/>
              </c:ext>
            </c:extLst>
          </c:dPt>
          <c:dPt>
            <c:idx val="3"/>
            <c:spPr>
              <a:solidFill>
                <a:srgbClr val="002060"/>
              </a:solidFill>
              <a:ln>
                <a:noFill/>
              </a:ln>
              <a:effectLst/>
            </c:spPr>
            <c:extLst xmlns:c16r2="http://schemas.microsoft.com/office/drawing/2015/06/chart">
              <c:ext xmlns:c16="http://schemas.microsoft.com/office/drawing/2014/chart" uri="{C3380CC4-5D6E-409C-BE32-E72D297353CC}">
                <c16:uniqueId val="{00000007-2824-47E6-8446-9BE464E12027}"/>
              </c:ext>
            </c:extLst>
          </c:dPt>
          <c:dPt>
            <c:idx val="4"/>
            <c:spPr>
              <a:solidFill>
                <a:srgbClr val="92D050"/>
              </a:solidFill>
              <a:ln>
                <a:noFill/>
              </a:ln>
              <a:effectLst/>
            </c:spPr>
            <c:extLst xmlns:c16r2="http://schemas.microsoft.com/office/drawing/2015/06/chart">
              <c:ext xmlns:c16="http://schemas.microsoft.com/office/drawing/2014/chart" uri="{C3380CC4-5D6E-409C-BE32-E72D297353CC}">
                <c16:uniqueId val="{00000006-2824-47E6-8446-9BE464E12027}"/>
              </c:ext>
            </c:extLst>
          </c:dPt>
          <c:dPt>
            <c:idx val="5"/>
            <c:spPr>
              <a:solidFill>
                <a:srgbClr val="C00000"/>
              </a:solidFill>
              <a:ln>
                <a:noFill/>
              </a:ln>
              <a:effectLst/>
            </c:spPr>
            <c:extLst xmlns:c16r2="http://schemas.microsoft.com/office/drawing/2015/06/chart">
              <c:ext xmlns:c16="http://schemas.microsoft.com/office/drawing/2014/chart" uri="{C3380CC4-5D6E-409C-BE32-E72D297353CC}">
                <c16:uniqueId val="{00000005-2824-47E6-8446-9BE464E12027}"/>
              </c:ext>
            </c:extLst>
          </c:dPt>
          <c:dPt>
            <c:idx val="6"/>
            <c:spPr>
              <a:solidFill>
                <a:srgbClr val="FF66FF"/>
              </a:solidFill>
              <a:ln>
                <a:noFill/>
              </a:ln>
              <a:effectLst/>
            </c:spPr>
            <c:extLst xmlns:c16r2="http://schemas.microsoft.com/office/drawing/2015/06/chart">
              <c:ext xmlns:c16="http://schemas.microsoft.com/office/drawing/2014/chart" uri="{C3380CC4-5D6E-409C-BE32-E72D297353CC}">
                <c16:uniqueId val="{00000004-2824-47E6-8446-9BE464E12027}"/>
              </c:ext>
            </c:extLst>
          </c:dPt>
          <c:dPt>
            <c:idx val="7"/>
            <c:spPr>
              <a:solidFill>
                <a:srgbClr val="FFC000"/>
              </a:solidFill>
              <a:ln>
                <a:noFill/>
              </a:ln>
              <a:effectLst/>
            </c:spPr>
            <c:extLst xmlns:c16r2="http://schemas.microsoft.com/office/drawing/2015/06/chart">
              <c:ext xmlns:c16="http://schemas.microsoft.com/office/drawing/2014/chart" uri="{C3380CC4-5D6E-409C-BE32-E72D297353CC}">
                <c16:uniqueId val="{00000003-2824-47E6-8446-9BE464E12027}"/>
              </c:ext>
            </c:extLst>
          </c:dPt>
          <c:dPt>
            <c:idx val="8"/>
            <c:spPr>
              <a:solidFill>
                <a:srgbClr val="660066"/>
              </a:solidFill>
              <a:ln>
                <a:noFill/>
              </a:ln>
              <a:effectLst/>
            </c:spPr>
            <c:extLst xmlns:c16r2="http://schemas.microsoft.com/office/drawing/2015/06/chart">
              <c:ext xmlns:c16="http://schemas.microsoft.com/office/drawing/2014/chart" uri="{C3380CC4-5D6E-409C-BE32-E72D297353CC}">
                <c16:uniqueId val="{00000002-2824-47E6-8446-9BE464E12027}"/>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'Occupational Profile'!$B$3:$B$11</c:f>
              <c:strCache>
                <c:ptCount val="9"/>
                <c:pt idx="0">
                  <c:v>Student</c:v>
                </c:pt>
                <c:pt idx="1">
                  <c:v>Farmer/Cultiavtion</c:v>
                </c:pt>
                <c:pt idx="2">
                  <c:v>Business/Profession</c:v>
                </c:pt>
                <c:pt idx="3">
                  <c:v>Salaried</c:v>
                </c:pt>
                <c:pt idx="4">
                  <c:v>Wage Earner</c:v>
                </c:pt>
                <c:pt idx="5">
                  <c:v>Other</c:v>
                </c:pt>
                <c:pt idx="6">
                  <c:v>Non Agricultural wage labour</c:v>
                </c:pt>
                <c:pt idx="7">
                  <c:v>Non-Worker</c:v>
                </c:pt>
                <c:pt idx="8">
                  <c:v>Agricultural Wager</c:v>
                </c:pt>
              </c:strCache>
            </c:strRef>
          </c:cat>
          <c:val>
            <c:numRef>
              <c:f>'Occupational Profile'!$D$3:$D$11</c:f>
              <c:numCache>
                <c:formatCode>0</c:formatCode>
                <c:ptCount val="9"/>
                <c:pt idx="0">
                  <c:v>0.79365079365079438</c:v>
                </c:pt>
                <c:pt idx="1">
                  <c:v>2.3809523809523809</c:v>
                </c:pt>
                <c:pt idx="2">
                  <c:v>3.1746031746031727</c:v>
                </c:pt>
                <c:pt idx="3">
                  <c:v>4.7619047619047619</c:v>
                </c:pt>
                <c:pt idx="4">
                  <c:v>12.698412698412699</c:v>
                </c:pt>
                <c:pt idx="5">
                  <c:v>13.492063492063492</c:v>
                </c:pt>
                <c:pt idx="6">
                  <c:v>15.873015873015873</c:v>
                </c:pt>
                <c:pt idx="7">
                  <c:v>19.841269841269813</c:v>
                </c:pt>
                <c:pt idx="8">
                  <c:v>26.984126984126942</c:v>
                </c:pt>
              </c:numCache>
            </c:numRef>
          </c:val>
          <c:extLst xmlns:c16r2="http://schemas.microsoft.com/office/drawing/2015/06/chart">
            <c:ext xmlns:c16="http://schemas.microsoft.com/office/drawing/2014/chart" uri="{C3380CC4-5D6E-409C-BE32-E72D297353CC}">
              <c16:uniqueId val="{00000000-2824-47E6-8446-9BE464E12027}"/>
            </c:ext>
          </c:extLst>
        </c:ser>
        <c:gapWidth val="219"/>
        <c:overlap val="-27"/>
        <c:axId val="74973568"/>
        <c:axId val="74975104"/>
        <c:extLst xmlns:c16r2="http://schemas.microsoft.com/office/drawing/2015/06/chart">
          <c:ext xmlns:c15="http://schemas.microsoft.com/office/drawing/2012/chart" uri="{02D57815-91ED-43cb-92C2-25804820EDAC}">
            <c15:filteredBarSeries>
              <c15:ser>
                <c:idx val="0"/>
                <c:order val="0"/>
                <c:tx>
                  <c:strRef>
                    <c:extLst>
                      <c:ext uri="{02D57815-91ED-43cb-92C2-25804820EDAC}">
                        <c15:formulaRef>
                          <c15:sqref>'Occupational Profile'!$C$2</c15:sqref>
                        </c15:formulaRef>
                      </c:ext>
                    </c:extLst>
                    <c:strCache>
                      <c:ptCount val="1"/>
                      <c:pt idx="0">
                        <c:v># Deaths</c:v>
                      </c:pt>
                    </c:strCache>
                  </c:strRef>
                </c:tx>
                <c:spPr>
                  <a:solidFill>
                    <a:schemeClr val="accent1"/>
                  </a:solidFill>
                  <a:ln>
                    <a:noFill/>
                  </a:ln>
                  <a:effectLst/>
                </c:spPr>
                <c:invertIfNegative val="0"/>
                <c:cat>
                  <c:strRef>
                    <c:extLst>
                      <c:ext uri="{02D57815-91ED-43cb-92C2-25804820EDAC}">
                        <c15:formulaRef>
                          <c15:sqref>'Occupational Profile'!$B$3:$B$11</c15:sqref>
                        </c15:formulaRef>
                      </c:ext>
                    </c:extLst>
                    <c:strCache>
                      <c:ptCount val="9"/>
                      <c:pt idx="0">
                        <c:v>Student</c:v>
                      </c:pt>
                      <c:pt idx="1">
                        <c:v>Farmer/Cultiavtion</c:v>
                      </c:pt>
                      <c:pt idx="2">
                        <c:v>Business/Profession</c:v>
                      </c:pt>
                      <c:pt idx="3">
                        <c:v>Salaried</c:v>
                      </c:pt>
                      <c:pt idx="4">
                        <c:v>Wage Earner</c:v>
                      </c:pt>
                      <c:pt idx="5">
                        <c:v>Other</c:v>
                      </c:pt>
                      <c:pt idx="6">
                        <c:v>Non Agricultural wage labour</c:v>
                      </c:pt>
                      <c:pt idx="7">
                        <c:v>Non-Worker</c:v>
                      </c:pt>
                      <c:pt idx="8">
                        <c:v>Agricultural Wager</c:v>
                      </c:pt>
                    </c:strCache>
                  </c:strRef>
                </c:cat>
                <c:val>
                  <c:numRef>
                    <c:extLst>
                      <c:ext uri="{02D57815-91ED-43cb-92C2-25804820EDAC}">
                        <c15:formulaRef>
                          <c15:sqref>'Occupational Profile'!$C$3:$C$11</c15:sqref>
                        </c15:formulaRef>
                      </c:ext>
                    </c:extLst>
                    <c:numCache>
                      <c:formatCode>General</c:formatCode>
                      <c:ptCount val="9"/>
                      <c:pt idx="0">
                        <c:v>1</c:v>
                      </c:pt>
                      <c:pt idx="1">
                        <c:v>3</c:v>
                      </c:pt>
                      <c:pt idx="2">
                        <c:v>4</c:v>
                      </c:pt>
                      <c:pt idx="3">
                        <c:v>6</c:v>
                      </c:pt>
                      <c:pt idx="4">
                        <c:v>16</c:v>
                      </c:pt>
                      <c:pt idx="5">
                        <c:v>17</c:v>
                      </c:pt>
                      <c:pt idx="6">
                        <c:v>20</c:v>
                      </c:pt>
                      <c:pt idx="7">
                        <c:v>25</c:v>
                      </c:pt>
                      <c:pt idx="8">
                        <c:v>34</c:v>
                      </c:pt>
                    </c:numCache>
                  </c:numRef>
                </c:val>
                <c:extLst>
                  <c:ext xmlns:c16="http://schemas.microsoft.com/office/drawing/2014/chart" uri="{C3380CC4-5D6E-409C-BE32-E72D297353CC}">
                    <c16:uniqueId val="{00000001-2824-47E6-8446-9BE464E12027}"/>
                  </c:ext>
                </c:extLst>
              </c15:ser>
            </c15:filteredBarSeries>
          </c:ext>
        </c:extLst>
      </c:barChart>
      <c:catAx>
        <c:axId val="74973568"/>
        <c:scaling>
          <c:orientation val="minMax"/>
        </c:scaling>
        <c:axPos val="b"/>
        <c:numFmt formatCode="General" sourceLinked="1"/>
        <c:majorTickMark val="none"/>
        <c:tickLblPos val="nextTo"/>
        <c:txPr>
          <a:bodyPr rot="-60000000" vert="horz"/>
          <a:lstStyle/>
          <a:p>
            <a:pPr>
              <a:defRPr sz="1200"/>
            </a:pPr>
            <a:endParaRPr lang="en-US"/>
          </a:p>
        </c:txPr>
        <c:crossAx val="74975104"/>
        <c:crosses val="autoZero"/>
        <c:auto val="1"/>
        <c:lblAlgn val="ctr"/>
        <c:lblOffset val="100"/>
      </c:catAx>
      <c:valAx>
        <c:axId val="74975104"/>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74973568"/>
        <c:crosses val="autoZero"/>
        <c:crossBetween val="between"/>
      </c:valAx>
      <c:spPr>
        <a:noFill/>
        <a:ln>
          <a:noFill/>
        </a:ln>
        <a:effectLst/>
      </c:spPr>
    </c:plotArea>
    <c:plotVisOnly val="1"/>
    <c:dispBlanksAs val="gap"/>
  </c:chart>
  <c:spPr>
    <a:noFill/>
    <a:ln>
      <a:noFill/>
    </a:ln>
    <a:effectLst/>
  </c:spPr>
  <c:txPr>
    <a:bodyPr/>
    <a:lstStyle/>
    <a:p>
      <a:pPr>
        <a:defRPr sz="1100" b="1"/>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1" i="0" u="none" strike="noStrike" kern="1200" spc="0" baseline="0">
                <a:solidFill>
                  <a:schemeClr val="tx1"/>
                </a:solidFill>
                <a:latin typeface="+mn-lt"/>
                <a:ea typeface="+mn-ea"/>
                <a:cs typeface="+mn-cs"/>
              </a:defRPr>
            </a:pPr>
            <a:r>
              <a:rPr lang="en-US" b="1" dirty="0" smtClean="0">
                <a:solidFill>
                  <a:schemeClr val="tx1"/>
                </a:solidFill>
              </a:rPr>
              <a:t>Actual Cause of Death- Prevalence </a:t>
            </a:r>
            <a:r>
              <a:rPr lang="en-US" b="1" dirty="0">
                <a:solidFill>
                  <a:schemeClr val="tx1"/>
                </a:solidFill>
              </a:rPr>
              <a:t>of Co </a:t>
            </a:r>
            <a:r>
              <a:rPr lang="en-US" b="1" dirty="0" smtClean="0">
                <a:solidFill>
                  <a:schemeClr val="tx1"/>
                </a:solidFill>
              </a:rPr>
              <a:t>Morbidities %</a:t>
            </a:r>
            <a:endParaRPr lang="en-US" b="1" dirty="0">
              <a:solidFill>
                <a:schemeClr val="tx1"/>
              </a:solidFill>
            </a:endParaRPr>
          </a:p>
        </c:rich>
      </c:tx>
      <c:layout/>
      <c:spPr>
        <a:noFill/>
        <a:ln>
          <a:noFill/>
        </a:ln>
        <a:effectLst/>
      </c:spPr>
    </c:title>
    <c:plotArea>
      <c:layout/>
      <c:barChart>
        <c:barDir val="col"/>
        <c:grouping val="clustered"/>
        <c:ser>
          <c:idx val="3"/>
          <c:order val="0"/>
          <c:tx>
            <c:strRef>
              <c:f>Sheet4!$F$2</c:f>
              <c:strCache>
                <c:ptCount val="1"/>
                <c:pt idx="0">
                  <c:v>Prevalence</c:v>
                </c:pt>
              </c:strCache>
            </c:strRef>
          </c:tx>
          <c:spPr>
            <a:solidFill>
              <a:srgbClr val="C00000"/>
            </a:solidFill>
            <a:ln>
              <a:noFill/>
            </a:ln>
            <a:effectLst/>
          </c:spPr>
          <c:dPt>
            <c:idx val="0"/>
            <c:spPr>
              <a:solidFill>
                <a:srgbClr val="FFC000"/>
              </a:solidFill>
              <a:ln>
                <a:noFill/>
              </a:ln>
              <a:effectLst/>
            </c:spPr>
            <c:extLst xmlns:c16r2="http://schemas.microsoft.com/office/drawing/2015/06/chart">
              <c:ext xmlns:c16="http://schemas.microsoft.com/office/drawing/2014/chart" uri="{C3380CC4-5D6E-409C-BE32-E72D297353CC}">
                <c16:uniqueId val="{00000001-2823-4A01-993A-6B92DC9872A9}"/>
              </c:ext>
            </c:extLst>
          </c:dPt>
          <c:dPt>
            <c:idx val="2"/>
            <c:spPr>
              <a:solidFill>
                <a:srgbClr val="FFC000"/>
              </a:solidFill>
              <a:ln>
                <a:noFill/>
              </a:ln>
              <a:effectLst/>
            </c:spPr>
            <c:extLst xmlns:c16r2="http://schemas.microsoft.com/office/drawing/2015/06/chart">
              <c:ext xmlns:c16="http://schemas.microsoft.com/office/drawing/2014/chart" uri="{C3380CC4-5D6E-409C-BE32-E72D297353CC}">
                <c16:uniqueId val="{00000003-2823-4A01-993A-6B92DC9872A9}"/>
              </c:ext>
            </c:extLst>
          </c:dPt>
          <c:dPt>
            <c:idx val="4"/>
            <c:spPr>
              <a:solidFill>
                <a:srgbClr val="FFC000"/>
              </a:solidFill>
              <a:ln>
                <a:noFill/>
              </a:ln>
              <a:effectLst/>
            </c:spPr>
            <c:extLst xmlns:c16r2="http://schemas.microsoft.com/office/drawing/2015/06/chart">
              <c:ext xmlns:c16="http://schemas.microsoft.com/office/drawing/2014/chart" uri="{C3380CC4-5D6E-409C-BE32-E72D297353CC}">
                <c16:uniqueId val="{00000005-2823-4A01-993A-6B92DC9872A9}"/>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Sheet4!$B$3:$B$8</c:f>
              <c:strCache>
                <c:ptCount val="6"/>
                <c:pt idx="0">
                  <c:v>Hypertension</c:v>
                </c:pt>
                <c:pt idx="1">
                  <c:v>Heart Disease</c:v>
                </c:pt>
                <c:pt idx="2">
                  <c:v>Diabetes</c:v>
                </c:pt>
                <c:pt idx="3">
                  <c:v>Stroke</c:v>
                </c:pt>
                <c:pt idx="4">
                  <c:v>HIV</c:v>
                </c:pt>
                <c:pt idx="5">
                  <c:v>COPD (Obstructive Lung Diseases)</c:v>
                </c:pt>
              </c:strCache>
            </c:strRef>
          </c:cat>
          <c:val>
            <c:numRef>
              <c:f>Sheet4!$F$3:$F$8</c:f>
              <c:numCache>
                <c:formatCode>0</c:formatCode>
                <c:ptCount val="6"/>
                <c:pt idx="0">
                  <c:v>16.666666666666668</c:v>
                </c:pt>
                <c:pt idx="1">
                  <c:v>5.5555555555555403</c:v>
                </c:pt>
                <c:pt idx="2">
                  <c:v>22.222222222222161</c:v>
                </c:pt>
                <c:pt idx="3">
                  <c:v>3.9682539682539684</c:v>
                </c:pt>
                <c:pt idx="4">
                  <c:v>12.698412698412699</c:v>
                </c:pt>
                <c:pt idx="5">
                  <c:v>32.539682539682417</c:v>
                </c:pt>
              </c:numCache>
            </c:numRef>
          </c:val>
          <c:extLst xmlns:c16r2="http://schemas.microsoft.com/office/drawing/2015/06/chart">
            <c:ext xmlns:c16="http://schemas.microsoft.com/office/drawing/2014/chart" uri="{C3380CC4-5D6E-409C-BE32-E72D297353CC}">
              <c16:uniqueId val="{00000006-2823-4A01-993A-6B92DC9872A9}"/>
            </c:ext>
          </c:extLst>
        </c:ser>
        <c:gapWidth val="219"/>
        <c:overlap val="-27"/>
        <c:axId val="75033600"/>
        <c:axId val="75109120"/>
        <c:extLst xmlns:c16r2="http://schemas.microsoft.com/office/drawing/2015/06/chart">
          <c:ext xmlns:c15="http://schemas.microsoft.com/office/drawing/2012/chart" uri="{02D57815-91ED-43cb-92C2-25804820EDAC}">
            <c15:filteredBarSeries>
              <c15:ser>
                <c:idx val="0"/>
                <c:order val="0"/>
                <c:tx>
                  <c:strRef>
                    <c:extLst>
                      <c:ext uri="{02D57815-91ED-43cb-92C2-25804820EDAC}">
                        <c15:formulaRef>
                          <c15:sqref>Sheet4!$C$2</c15:sqref>
                        </c15:formulaRef>
                      </c:ext>
                    </c:extLst>
                    <c:strCache>
                      <c:ptCount val="1"/>
                      <c:pt idx="0">
                        <c:v>Yes</c:v>
                      </c:pt>
                    </c:strCache>
                  </c:strRef>
                </c:tx>
                <c:spPr>
                  <a:solidFill>
                    <a:schemeClr val="accent1"/>
                  </a:solidFill>
                  <a:ln>
                    <a:noFill/>
                  </a:ln>
                  <a:effectLst/>
                </c:spPr>
                <c:invertIfNegative val="0"/>
                <c:cat>
                  <c:strRef>
                    <c:extLst>
                      <c:ext uri="{02D57815-91ED-43cb-92C2-25804820EDAC}">
                        <c15:formulaRef>
                          <c15:sqref>Sheet4!$B$3:$B$8</c15:sqref>
                        </c15:formulaRef>
                      </c:ext>
                    </c:extLst>
                    <c:strCache>
                      <c:ptCount val="6"/>
                      <c:pt idx="0">
                        <c:v>Hypertension</c:v>
                      </c:pt>
                      <c:pt idx="1">
                        <c:v>Heart Disease</c:v>
                      </c:pt>
                      <c:pt idx="2">
                        <c:v>Diabetes</c:v>
                      </c:pt>
                      <c:pt idx="3">
                        <c:v>Stroke</c:v>
                      </c:pt>
                      <c:pt idx="4">
                        <c:v>HIV</c:v>
                      </c:pt>
                      <c:pt idx="5">
                        <c:v>COPD (Obstructive Lung Diseases)</c:v>
                      </c:pt>
                    </c:strCache>
                  </c:strRef>
                </c:cat>
                <c:val>
                  <c:numRef>
                    <c:extLst>
                      <c:ext uri="{02D57815-91ED-43cb-92C2-25804820EDAC}">
                        <c15:formulaRef>
                          <c15:sqref>Sheet4!$C$3:$C$8</c15:sqref>
                        </c15:formulaRef>
                      </c:ext>
                    </c:extLst>
                    <c:numCache>
                      <c:formatCode>General</c:formatCode>
                      <c:ptCount val="6"/>
                      <c:pt idx="0">
                        <c:v>21</c:v>
                      </c:pt>
                      <c:pt idx="1">
                        <c:v>7</c:v>
                      </c:pt>
                      <c:pt idx="2">
                        <c:v>28</c:v>
                      </c:pt>
                      <c:pt idx="3">
                        <c:v>5</c:v>
                      </c:pt>
                      <c:pt idx="4">
                        <c:v>16</c:v>
                      </c:pt>
                      <c:pt idx="5">
                        <c:v>41</c:v>
                      </c:pt>
                    </c:numCache>
                  </c:numRef>
                </c:val>
                <c:extLst>
                  <c:ext xmlns:c16="http://schemas.microsoft.com/office/drawing/2014/chart" uri="{C3380CC4-5D6E-409C-BE32-E72D297353CC}">
                    <c16:uniqueId val="{00000007-2823-4A01-993A-6B92DC9872A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Sheet4!$D$2</c15:sqref>
                        </c15:formulaRef>
                      </c:ext>
                    </c:extLst>
                    <c:strCache>
                      <c:ptCount val="1"/>
                      <c:pt idx="0">
                        <c:v>No</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Sheet4!$B$3:$B$8</c15:sqref>
                        </c15:formulaRef>
                      </c:ext>
                    </c:extLst>
                    <c:strCache>
                      <c:ptCount val="6"/>
                      <c:pt idx="0">
                        <c:v>Hypertension</c:v>
                      </c:pt>
                      <c:pt idx="1">
                        <c:v>Heart Disease</c:v>
                      </c:pt>
                      <c:pt idx="2">
                        <c:v>Diabetes</c:v>
                      </c:pt>
                      <c:pt idx="3">
                        <c:v>Stroke</c:v>
                      </c:pt>
                      <c:pt idx="4">
                        <c:v>HIV</c:v>
                      </c:pt>
                      <c:pt idx="5">
                        <c:v>COPD (Obstructive Lung Diseases)</c:v>
                      </c:pt>
                    </c:strCache>
                  </c:strRef>
                </c:cat>
                <c:val>
                  <c:numRef>
                    <c:extLst xmlns:c15="http://schemas.microsoft.com/office/drawing/2012/chart">
                      <c:ext xmlns:c15="http://schemas.microsoft.com/office/drawing/2012/chart" uri="{02D57815-91ED-43cb-92C2-25804820EDAC}">
                        <c15:formulaRef>
                          <c15:sqref>Sheet4!$D$3:$D$8</c15:sqref>
                        </c15:formulaRef>
                      </c:ext>
                    </c:extLst>
                    <c:numCache>
                      <c:formatCode>General</c:formatCode>
                      <c:ptCount val="6"/>
                      <c:pt idx="0">
                        <c:v>105</c:v>
                      </c:pt>
                      <c:pt idx="1">
                        <c:v>119</c:v>
                      </c:pt>
                      <c:pt idx="2">
                        <c:v>98</c:v>
                      </c:pt>
                      <c:pt idx="3">
                        <c:v>121</c:v>
                      </c:pt>
                      <c:pt idx="4">
                        <c:v>110</c:v>
                      </c:pt>
                      <c:pt idx="5">
                        <c:v>85</c:v>
                      </c:pt>
                    </c:numCache>
                  </c:numRef>
                </c:val>
                <c:extLst xmlns:c15="http://schemas.microsoft.com/office/drawing/2012/chart">
                  <c:ext xmlns:c16="http://schemas.microsoft.com/office/drawing/2014/chart" uri="{C3380CC4-5D6E-409C-BE32-E72D297353CC}">
                    <c16:uniqueId val="{00000008-2823-4A01-993A-6B92DC9872A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Sheet4!$E$2</c15:sqref>
                        </c15:formulaRef>
                      </c:ext>
                    </c:extLst>
                    <c:strCache>
                      <c:ptCount val="1"/>
                      <c:pt idx="0">
                        <c:v>Total</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Sheet4!$B$3:$B$8</c15:sqref>
                        </c15:formulaRef>
                      </c:ext>
                    </c:extLst>
                    <c:strCache>
                      <c:ptCount val="6"/>
                      <c:pt idx="0">
                        <c:v>Hypertension</c:v>
                      </c:pt>
                      <c:pt idx="1">
                        <c:v>Heart Disease</c:v>
                      </c:pt>
                      <c:pt idx="2">
                        <c:v>Diabetes</c:v>
                      </c:pt>
                      <c:pt idx="3">
                        <c:v>Stroke</c:v>
                      </c:pt>
                      <c:pt idx="4">
                        <c:v>HIV</c:v>
                      </c:pt>
                      <c:pt idx="5">
                        <c:v>COPD (Obstructive Lung Diseases)</c:v>
                      </c:pt>
                    </c:strCache>
                  </c:strRef>
                </c:cat>
                <c:val>
                  <c:numRef>
                    <c:extLst xmlns:c15="http://schemas.microsoft.com/office/drawing/2012/chart">
                      <c:ext xmlns:c15="http://schemas.microsoft.com/office/drawing/2012/chart" uri="{02D57815-91ED-43cb-92C2-25804820EDAC}">
                        <c15:formulaRef>
                          <c15:sqref>Sheet4!$E$3:$E$8</c15:sqref>
                        </c15:formulaRef>
                      </c:ext>
                    </c:extLst>
                    <c:numCache>
                      <c:formatCode>General</c:formatCode>
                      <c:ptCount val="6"/>
                      <c:pt idx="0">
                        <c:v>126</c:v>
                      </c:pt>
                      <c:pt idx="1">
                        <c:v>126</c:v>
                      </c:pt>
                      <c:pt idx="2">
                        <c:v>126</c:v>
                      </c:pt>
                      <c:pt idx="3">
                        <c:v>126</c:v>
                      </c:pt>
                      <c:pt idx="4">
                        <c:v>126</c:v>
                      </c:pt>
                      <c:pt idx="5">
                        <c:v>126</c:v>
                      </c:pt>
                    </c:numCache>
                  </c:numRef>
                </c:val>
                <c:extLst xmlns:c15="http://schemas.microsoft.com/office/drawing/2012/chart">
                  <c:ext xmlns:c16="http://schemas.microsoft.com/office/drawing/2014/chart" uri="{C3380CC4-5D6E-409C-BE32-E72D297353CC}">
                    <c16:uniqueId val="{00000009-2823-4A01-993A-6B92DC9872A9}"/>
                  </c:ext>
                </c:extLst>
              </c15:ser>
            </c15:filteredBarSeries>
          </c:ext>
        </c:extLst>
      </c:barChart>
      <c:catAx>
        <c:axId val="750336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75109120"/>
        <c:crosses val="autoZero"/>
        <c:auto val="1"/>
        <c:lblAlgn val="ctr"/>
        <c:lblOffset val="100"/>
      </c:catAx>
      <c:valAx>
        <c:axId val="7510912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75033600"/>
        <c:crosses val="autoZero"/>
        <c:crossBetween val="between"/>
      </c:valAx>
      <c:spPr>
        <a:noFill/>
        <a:ln>
          <a:noFill/>
        </a:ln>
        <a:effectLst/>
      </c:spPr>
    </c:plotArea>
    <c:plotVisOnly val="1"/>
    <c:dispBlanksAs val="gap"/>
  </c:chart>
  <c:spPr>
    <a:noFill/>
    <a:ln>
      <a:noFill/>
    </a:ln>
    <a:effectLst/>
  </c:spPr>
  <c:txPr>
    <a:bodyPr/>
    <a:lstStyle/>
    <a:p>
      <a:pPr>
        <a:defRPr sz="1600" b="1"/>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Column1</c:v>
                </c:pt>
              </c:strCache>
            </c:strRef>
          </c:tx>
          <c:spPr>
            <a:solidFill>
              <a:srgbClr val="800000"/>
            </a:solidFill>
          </c:spPr>
          <c:dLbls>
            <c:dLbl>
              <c:idx val="0"/>
              <c:layout/>
              <c:tx>
                <c:rich>
                  <a:bodyPr/>
                  <a:lstStyle/>
                  <a:p>
                    <a:r>
                      <a:rPr lang="en-US" sz="2200" b="1" dirty="0" smtClean="0"/>
                      <a:t>64%</a:t>
                    </a:r>
                    <a:endParaRPr lang="en-US" sz="2200" b="1" dirty="0"/>
                  </a:p>
                </c:rich>
              </c:tx>
              <c:showVal val="1"/>
            </c:dLbl>
            <c:dLbl>
              <c:idx val="1"/>
              <c:layout/>
              <c:tx>
                <c:rich>
                  <a:bodyPr/>
                  <a:lstStyle/>
                  <a:p>
                    <a:r>
                      <a:rPr lang="en-US" sz="2200" b="1" smtClean="0"/>
                      <a:t>35%</a:t>
                    </a:r>
                    <a:endParaRPr lang="en-US" sz="2200" b="1"/>
                  </a:p>
                </c:rich>
              </c:tx>
              <c:showVal val="1"/>
            </c:dLbl>
            <c:dLbl>
              <c:idx val="2"/>
              <c:layout/>
              <c:tx>
                <c:rich>
                  <a:bodyPr/>
                  <a:lstStyle/>
                  <a:p>
                    <a:r>
                      <a:rPr lang="en-US" sz="2200" b="1" smtClean="0"/>
                      <a:t>60%</a:t>
                    </a:r>
                    <a:endParaRPr lang="en-US" sz="2200" b="1" dirty="0"/>
                  </a:p>
                </c:rich>
              </c:tx>
              <c:showVal val="1"/>
            </c:dLbl>
            <c:dLbl>
              <c:idx val="3"/>
              <c:layout/>
              <c:tx>
                <c:rich>
                  <a:bodyPr/>
                  <a:lstStyle/>
                  <a:p>
                    <a:r>
                      <a:rPr lang="en-US" sz="2200" b="1" smtClean="0"/>
                      <a:t>11%</a:t>
                    </a:r>
                    <a:endParaRPr lang="en-US" sz="2200" b="1"/>
                  </a:p>
                </c:rich>
              </c:tx>
              <c:showVal val="1"/>
            </c:dLbl>
            <c:dLbl>
              <c:idx val="4"/>
              <c:layout/>
              <c:tx>
                <c:rich>
                  <a:bodyPr/>
                  <a:lstStyle/>
                  <a:p>
                    <a:r>
                      <a:rPr lang="en-US" sz="2200" b="1" smtClean="0"/>
                      <a:t>82%</a:t>
                    </a:r>
                    <a:endParaRPr lang="en-US" sz="2200" b="1"/>
                  </a:p>
                </c:rich>
              </c:tx>
              <c:showVal val="1"/>
            </c:dLbl>
            <c:dLbl>
              <c:idx val="5"/>
              <c:layout/>
              <c:tx>
                <c:rich>
                  <a:bodyPr/>
                  <a:lstStyle/>
                  <a:p>
                    <a:r>
                      <a:rPr lang="en-US" smtClean="0"/>
                      <a:t>49%</a:t>
                    </a:r>
                    <a:endParaRPr lang="en-US"/>
                  </a:p>
                </c:rich>
              </c:tx>
              <c:showVal val="1"/>
            </c:dLbl>
            <c:dLbl>
              <c:idx val="6"/>
              <c:layout/>
              <c:tx>
                <c:rich>
                  <a:bodyPr/>
                  <a:lstStyle/>
                  <a:p>
                    <a:r>
                      <a:rPr lang="en-US" smtClean="0"/>
                      <a:t>11%</a:t>
                    </a:r>
                    <a:endParaRPr lang="en-US"/>
                  </a:p>
                </c:rich>
              </c:tx>
              <c:showVal val="1"/>
            </c:dLbl>
            <c:dLbl>
              <c:idx val="7"/>
              <c:layout/>
              <c:tx>
                <c:rich>
                  <a:bodyPr/>
                  <a:lstStyle/>
                  <a:p>
                    <a:r>
                      <a:rPr lang="en-US" smtClean="0"/>
                      <a:t>3%</a:t>
                    </a:r>
                    <a:endParaRPr lang="en-US"/>
                  </a:p>
                </c:rich>
              </c:tx>
              <c:showVal val="1"/>
            </c:dLbl>
            <c:txPr>
              <a:bodyPr/>
              <a:lstStyle/>
              <a:p>
                <a:pPr>
                  <a:defRPr sz="2200" b="1"/>
                </a:pPr>
                <a:endParaRPr lang="en-US"/>
              </a:p>
            </c:txPr>
            <c:showVal val="1"/>
          </c:dLbls>
          <c:cat>
            <c:strRef>
              <c:f>Sheet1!$A$2:$A$9</c:f>
              <c:strCache>
                <c:ptCount val="8"/>
                <c:pt idx="0">
                  <c:v>% TB Notification achievement</c:v>
                </c:pt>
                <c:pt idx="1">
                  <c:v>Universal DST</c:v>
                </c:pt>
                <c:pt idx="2">
                  <c:v>DRTB Shorter Regimen Uptake </c:v>
                </c:pt>
                <c:pt idx="3">
                  <c:v>DBT - NPY Paid</c:v>
                </c:pt>
                <c:pt idx="4">
                  <c:v>Treatment Success Rate</c:v>
                </c:pt>
                <c:pt idx="5">
                  <c:v>Proprtion of DMCs out of PHCs</c:v>
                </c:pt>
                <c:pt idx="6">
                  <c:v>No.of DRTB Centers </c:v>
                </c:pt>
                <c:pt idx="7">
                  <c:v>GP level TB Clubs</c:v>
                </c:pt>
              </c:strCache>
            </c:strRef>
          </c:cat>
          <c:val>
            <c:numRef>
              <c:f>Sheet1!$B$2:$B$9</c:f>
              <c:numCache>
                <c:formatCode>General</c:formatCode>
                <c:ptCount val="8"/>
                <c:pt idx="0">
                  <c:v>64</c:v>
                </c:pt>
                <c:pt idx="1">
                  <c:v>35</c:v>
                </c:pt>
                <c:pt idx="2">
                  <c:v>60</c:v>
                </c:pt>
                <c:pt idx="3">
                  <c:v>11</c:v>
                </c:pt>
                <c:pt idx="4">
                  <c:v>82</c:v>
                </c:pt>
                <c:pt idx="5">
                  <c:v>49</c:v>
                </c:pt>
                <c:pt idx="6">
                  <c:v>11</c:v>
                </c:pt>
                <c:pt idx="7">
                  <c:v>3</c:v>
                </c:pt>
              </c:numCache>
            </c:numRef>
          </c:val>
        </c:ser>
        <c:ser>
          <c:idx val="1"/>
          <c:order val="1"/>
          <c:tx>
            <c:strRef>
              <c:f>Sheet1!$C$1</c:f>
              <c:strCache>
                <c:ptCount val="1"/>
                <c:pt idx="0">
                  <c:v>Series 1</c:v>
                </c:pt>
              </c:strCache>
            </c:strRef>
          </c:tx>
          <c:spPr>
            <a:solidFill>
              <a:srgbClr val="008000"/>
            </a:solidFill>
          </c:spPr>
          <c:dLbls>
            <c:dLbl>
              <c:idx val="0"/>
              <c:layout/>
              <c:tx>
                <c:rich>
                  <a:bodyPr/>
                  <a:lstStyle/>
                  <a:p>
                    <a:r>
                      <a:rPr lang="en-US" smtClean="0"/>
                      <a:t>99%</a:t>
                    </a:r>
                    <a:endParaRPr lang="en-US"/>
                  </a:p>
                </c:rich>
              </c:tx>
              <c:showVal val="1"/>
            </c:dLbl>
            <c:dLbl>
              <c:idx val="1"/>
              <c:layout/>
              <c:tx>
                <c:rich>
                  <a:bodyPr/>
                  <a:lstStyle/>
                  <a:p>
                    <a:r>
                      <a:rPr lang="en-US" smtClean="0"/>
                      <a:t>74%</a:t>
                    </a:r>
                    <a:endParaRPr lang="en-US"/>
                  </a:p>
                </c:rich>
              </c:tx>
              <c:showVal val="1"/>
            </c:dLbl>
            <c:dLbl>
              <c:idx val="2"/>
              <c:layout/>
              <c:tx>
                <c:rich>
                  <a:bodyPr/>
                  <a:lstStyle/>
                  <a:p>
                    <a:r>
                      <a:rPr lang="en-US" smtClean="0"/>
                      <a:t>78%</a:t>
                    </a:r>
                    <a:endParaRPr lang="en-US" dirty="0"/>
                  </a:p>
                </c:rich>
              </c:tx>
              <c:showVal val="1"/>
            </c:dLbl>
            <c:dLbl>
              <c:idx val="3"/>
              <c:layout/>
              <c:tx>
                <c:rich>
                  <a:bodyPr/>
                  <a:lstStyle/>
                  <a:p>
                    <a:r>
                      <a:rPr lang="en-US" smtClean="0"/>
                      <a:t>62%</a:t>
                    </a:r>
                    <a:endParaRPr lang="en-US" dirty="0"/>
                  </a:p>
                </c:rich>
              </c:tx>
              <c:showVal val="1"/>
            </c:dLbl>
            <c:dLbl>
              <c:idx val="4"/>
              <c:layout/>
              <c:tx>
                <c:rich>
                  <a:bodyPr/>
                  <a:lstStyle/>
                  <a:p>
                    <a:r>
                      <a:rPr lang="en-US" smtClean="0"/>
                      <a:t>91%</a:t>
                    </a:r>
                    <a:endParaRPr lang="en-US" dirty="0"/>
                  </a:p>
                </c:rich>
              </c:tx>
              <c:showVal val="1"/>
            </c:dLbl>
            <c:dLbl>
              <c:idx val="5"/>
              <c:layout/>
              <c:tx>
                <c:rich>
                  <a:bodyPr/>
                  <a:lstStyle/>
                  <a:p>
                    <a:r>
                      <a:rPr lang="en-US" smtClean="0"/>
                      <a:t>100%</a:t>
                    </a:r>
                    <a:endParaRPr lang="en-US"/>
                  </a:p>
                </c:rich>
              </c:tx>
              <c:showVal val="1"/>
            </c:dLbl>
            <c:dLbl>
              <c:idx val="6"/>
              <c:layout/>
              <c:tx>
                <c:rich>
                  <a:bodyPr/>
                  <a:lstStyle/>
                  <a:p>
                    <a:r>
                      <a:rPr lang="en-US" smtClean="0"/>
                      <a:t>27%</a:t>
                    </a:r>
                    <a:endParaRPr lang="en-US"/>
                  </a:p>
                </c:rich>
              </c:tx>
              <c:showVal val="1"/>
            </c:dLbl>
            <c:dLbl>
              <c:idx val="7"/>
              <c:layout/>
              <c:tx>
                <c:rich>
                  <a:bodyPr/>
                  <a:lstStyle/>
                  <a:p>
                    <a:r>
                      <a:rPr lang="en-US" smtClean="0"/>
                      <a:t>92%</a:t>
                    </a:r>
                    <a:endParaRPr lang="en-US"/>
                  </a:p>
                </c:rich>
              </c:tx>
              <c:showVal val="1"/>
            </c:dLbl>
            <c:txPr>
              <a:bodyPr/>
              <a:lstStyle/>
              <a:p>
                <a:pPr>
                  <a:defRPr sz="2600" b="1"/>
                </a:pPr>
                <a:endParaRPr lang="en-US"/>
              </a:p>
            </c:txPr>
            <c:showVal val="1"/>
          </c:dLbls>
          <c:cat>
            <c:strRef>
              <c:f>Sheet1!$A$2:$A$9</c:f>
              <c:strCache>
                <c:ptCount val="8"/>
                <c:pt idx="0">
                  <c:v>% TB Notification achievement</c:v>
                </c:pt>
                <c:pt idx="1">
                  <c:v>Universal DST</c:v>
                </c:pt>
                <c:pt idx="2">
                  <c:v>DRTB Shorter Regimen Uptake </c:v>
                </c:pt>
                <c:pt idx="3">
                  <c:v>DBT - NPY Paid</c:v>
                </c:pt>
                <c:pt idx="4">
                  <c:v>Treatment Success Rate</c:v>
                </c:pt>
                <c:pt idx="5">
                  <c:v>Proprtion of DMCs out of PHCs</c:v>
                </c:pt>
                <c:pt idx="6">
                  <c:v>No.of DRTB Centers </c:v>
                </c:pt>
                <c:pt idx="7">
                  <c:v>GP level TB Clubs</c:v>
                </c:pt>
              </c:strCache>
            </c:strRef>
          </c:cat>
          <c:val>
            <c:numRef>
              <c:f>Sheet1!$C$2:$C$9</c:f>
              <c:numCache>
                <c:formatCode>General</c:formatCode>
                <c:ptCount val="8"/>
                <c:pt idx="0">
                  <c:v>99</c:v>
                </c:pt>
                <c:pt idx="1">
                  <c:v>74</c:v>
                </c:pt>
                <c:pt idx="2">
                  <c:v>78</c:v>
                </c:pt>
                <c:pt idx="3">
                  <c:v>62</c:v>
                </c:pt>
                <c:pt idx="4">
                  <c:v>91</c:v>
                </c:pt>
                <c:pt idx="5">
                  <c:v>100</c:v>
                </c:pt>
                <c:pt idx="6">
                  <c:v>27</c:v>
                </c:pt>
                <c:pt idx="7">
                  <c:v>92</c:v>
                </c:pt>
              </c:numCache>
            </c:numRef>
          </c:val>
        </c:ser>
        <c:dLbls>
          <c:showVal val="1"/>
        </c:dLbls>
        <c:overlap val="-25"/>
        <c:axId val="109336832"/>
        <c:axId val="109371392"/>
      </c:barChart>
      <c:catAx>
        <c:axId val="109336832"/>
        <c:scaling>
          <c:orientation val="minMax"/>
        </c:scaling>
        <c:axPos val="b"/>
        <c:majorTickMark val="none"/>
        <c:tickLblPos val="nextTo"/>
        <c:txPr>
          <a:bodyPr/>
          <a:lstStyle/>
          <a:p>
            <a:pPr>
              <a:defRPr sz="1700" b="1"/>
            </a:pPr>
            <a:endParaRPr lang="en-US"/>
          </a:p>
        </c:txPr>
        <c:crossAx val="109371392"/>
        <c:crosses val="autoZero"/>
        <c:auto val="1"/>
        <c:lblAlgn val="ctr"/>
        <c:lblOffset val="100"/>
      </c:catAx>
      <c:valAx>
        <c:axId val="109371392"/>
        <c:scaling>
          <c:orientation val="minMax"/>
        </c:scaling>
        <c:delete val="1"/>
        <c:axPos val="l"/>
        <c:numFmt formatCode="General" sourceLinked="1"/>
        <c:majorTickMark val="none"/>
        <c:tickLblPos val="nextTo"/>
        <c:crossAx val="109336832"/>
        <c:crosses val="autoZero"/>
        <c:crossBetween val="between"/>
      </c:valAx>
    </c:plotArea>
    <c:plotVisOnly val="1"/>
  </c:chart>
  <c:txPr>
    <a:bodyPr/>
    <a:lstStyle/>
    <a:p>
      <a:pPr>
        <a:defRPr sz="1800"/>
      </a:pPr>
      <a:endParaRPr lang="en-US"/>
    </a:p>
  </c:txPr>
  <c:externalData r:id="rId1"/>
</c:chartSpac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CCB983-56B0-4C55-A17E-B920A153432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1C4305DD-001E-4277-82A0-D90FFC01EE59}">
      <dgm:prSet phldrT="[Text]" custT="1"/>
      <dgm:spPr>
        <a:solidFill>
          <a:srgbClr val="002060"/>
        </a:solidFill>
      </dgm:spPr>
      <dgm:t>
        <a:bodyPr/>
        <a:lstStyle/>
        <a:p>
          <a:pPr algn="r"/>
          <a:r>
            <a:rPr lang="en-US" sz="2000" b="1" dirty="0" smtClean="0"/>
            <a:t>Community based TB Management</a:t>
          </a:r>
          <a:endParaRPr lang="en-US" sz="2000" b="1" dirty="0"/>
        </a:p>
      </dgm:t>
    </dgm:pt>
    <dgm:pt modelId="{BAF0E8FC-ACAC-4EA6-8DB1-B6DF43E5B642}" type="parTrans" cxnId="{68702929-8DDF-4EA3-8C2A-82514A56F12B}">
      <dgm:prSet/>
      <dgm:spPr/>
      <dgm:t>
        <a:bodyPr/>
        <a:lstStyle/>
        <a:p>
          <a:endParaRPr lang="en-US" sz="2000" b="1"/>
        </a:p>
      </dgm:t>
    </dgm:pt>
    <dgm:pt modelId="{95D6CA3C-DB06-42C3-8E10-456BEDFCA1EA}" type="sibTrans" cxnId="{68702929-8DDF-4EA3-8C2A-82514A56F12B}">
      <dgm:prSet custT="1"/>
      <dgm:spPr>
        <a:noFill/>
      </dgm:spPr>
      <dgm:t>
        <a:bodyPr/>
        <a:lstStyle/>
        <a:p>
          <a:endParaRPr lang="en-US" sz="2000" b="1"/>
        </a:p>
      </dgm:t>
    </dgm:pt>
    <dgm:pt modelId="{A63AC3C2-6DC0-4CAB-90EA-3C4AFF2211CA}">
      <dgm:prSet phldrT="[Text]" custT="1"/>
      <dgm:spPr>
        <a:solidFill>
          <a:srgbClr val="002060"/>
        </a:solidFill>
      </dgm:spPr>
      <dgm:t>
        <a:bodyPr/>
        <a:lstStyle/>
        <a:p>
          <a:pPr algn="r"/>
          <a:r>
            <a:rPr lang="en-US" sz="2000" b="1" dirty="0" smtClean="0"/>
            <a:t>Focus on TB Notifications</a:t>
          </a:r>
          <a:endParaRPr lang="en-US" sz="2000" b="1" dirty="0"/>
        </a:p>
      </dgm:t>
    </dgm:pt>
    <dgm:pt modelId="{CAC0EE67-A238-4064-8D67-69AA1137CF49}" type="parTrans" cxnId="{74143A39-1C13-4A39-B9BF-FE1E67D9BB83}">
      <dgm:prSet/>
      <dgm:spPr/>
      <dgm:t>
        <a:bodyPr/>
        <a:lstStyle/>
        <a:p>
          <a:endParaRPr lang="en-US" sz="2000" b="1"/>
        </a:p>
      </dgm:t>
    </dgm:pt>
    <dgm:pt modelId="{65EEB373-CBD6-4213-9212-B2C6D19F2EA7}" type="sibTrans" cxnId="{74143A39-1C13-4A39-B9BF-FE1E67D9BB83}">
      <dgm:prSet custT="1"/>
      <dgm:spPr>
        <a:noFill/>
      </dgm:spPr>
      <dgm:t>
        <a:bodyPr/>
        <a:lstStyle/>
        <a:p>
          <a:endParaRPr lang="en-US" sz="2000" b="1"/>
        </a:p>
      </dgm:t>
    </dgm:pt>
    <dgm:pt modelId="{E8ADF431-0E07-40E0-85F3-6310A40439CD}">
      <dgm:prSet phldrT="[Text]" custT="1"/>
      <dgm:spPr>
        <a:solidFill>
          <a:srgbClr val="002060"/>
        </a:solidFill>
      </dgm:spPr>
      <dgm:t>
        <a:bodyPr/>
        <a:lstStyle/>
        <a:p>
          <a:pPr algn="l"/>
          <a:r>
            <a:rPr lang="en-US" sz="2000" b="1" dirty="0" smtClean="0"/>
            <a:t>Training and Awareness</a:t>
          </a:r>
          <a:endParaRPr lang="en-US" sz="2000" b="1" dirty="0"/>
        </a:p>
      </dgm:t>
    </dgm:pt>
    <dgm:pt modelId="{115E126C-8FB4-4E20-AE5C-1542DBD821E2}" type="parTrans" cxnId="{84036A11-8835-49AA-B119-ACDC9DCEF8E4}">
      <dgm:prSet/>
      <dgm:spPr/>
      <dgm:t>
        <a:bodyPr/>
        <a:lstStyle/>
        <a:p>
          <a:endParaRPr lang="en-US" sz="2000" b="1"/>
        </a:p>
      </dgm:t>
    </dgm:pt>
    <dgm:pt modelId="{65060107-CFCC-4D9B-8C56-2044CC0FE9E6}" type="sibTrans" cxnId="{84036A11-8835-49AA-B119-ACDC9DCEF8E4}">
      <dgm:prSet custT="1"/>
      <dgm:spPr>
        <a:noFill/>
      </dgm:spPr>
      <dgm:t>
        <a:bodyPr/>
        <a:lstStyle/>
        <a:p>
          <a:endParaRPr lang="en-US" sz="2000" b="1"/>
        </a:p>
      </dgm:t>
    </dgm:pt>
    <dgm:pt modelId="{CB2C31AF-6A94-4BBA-84E2-D30CDBD1929B}">
      <dgm:prSet phldrT="[Text]" custT="1"/>
      <dgm:spPr>
        <a:solidFill>
          <a:srgbClr val="002060"/>
        </a:solidFill>
      </dgm:spPr>
      <dgm:t>
        <a:bodyPr/>
        <a:lstStyle/>
        <a:p>
          <a:pPr algn="l"/>
          <a:r>
            <a:rPr lang="en-US" sz="2000" b="1" dirty="0" smtClean="0"/>
            <a:t>Monitoring &amp; Supervision</a:t>
          </a:r>
          <a:endParaRPr lang="en-US" sz="2000" b="1" dirty="0"/>
        </a:p>
      </dgm:t>
    </dgm:pt>
    <dgm:pt modelId="{691EECC9-F368-4AE4-999B-A06F1B46E1A0}" type="parTrans" cxnId="{ED08001F-9F46-46CF-81D1-A4BFE40F3892}">
      <dgm:prSet/>
      <dgm:spPr/>
      <dgm:t>
        <a:bodyPr/>
        <a:lstStyle/>
        <a:p>
          <a:endParaRPr lang="en-US" sz="2000" b="1"/>
        </a:p>
      </dgm:t>
    </dgm:pt>
    <dgm:pt modelId="{331B5346-046A-454C-BAD1-2B339DD5DA0F}" type="sibTrans" cxnId="{ED08001F-9F46-46CF-81D1-A4BFE40F3892}">
      <dgm:prSet custT="1"/>
      <dgm:spPr>
        <a:noFill/>
      </dgm:spPr>
      <dgm:t>
        <a:bodyPr/>
        <a:lstStyle/>
        <a:p>
          <a:endParaRPr lang="en-US" sz="2000" b="1"/>
        </a:p>
      </dgm:t>
    </dgm:pt>
    <dgm:pt modelId="{73D4F73B-AAA2-4722-BEAE-956358F4AA43}">
      <dgm:prSet phldrT="[Text]" custT="1"/>
      <dgm:spPr>
        <a:solidFill>
          <a:srgbClr val="002060"/>
        </a:solidFill>
      </dgm:spPr>
      <dgm:t>
        <a:bodyPr/>
        <a:lstStyle/>
        <a:p>
          <a:pPr algn="l"/>
          <a:r>
            <a:rPr lang="en-US" sz="2000" b="1" dirty="0" smtClean="0"/>
            <a:t>TB Death Audit</a:t>
          </a:r>
          <a:endParaRPr lang="en-US" sz="2000" b="1" dirty="0"/>
        </a:p>
      </dgm:t>
    </dgm:pt>
    <dgm:pt modelId="{8C181A42-5920-4E45-9DBD-84D255CBAF86}" type="parTrans" cxnId="{2FFDD265-18B5-4F90-9AE8-3AE896E221D9}">
      <dgm:prSet/>
      <dgm:spPr/>
      <dgm:t>
        <a:bodyPr/>
        <a:lstStyle/>
        <a:p>
          <a:endParaRPr lang="en-US" sz="2000" b="1"/>
        </a:p>
      </dgm:t>
    </dgm:pt>
    <dgm:pt modelId="{9747696B-1E71-430D-8ABD-C3D53CDC690A}" type="sibTrans" cxnId="{2FFDD265-18B5-4F90-9AE8-3AE896E221D9}">
      <dgm:prSet custT="1"/>
      <dgm:spPr>
        <a:noFill/>
      </dgm:spPr>
      <dgm:t>
        <a:bodyPr/>
        <a:lstStyle/>
        <a:p>
          <a:endParaRPr lang="en-US" sz="2000" b="1"/>
        </a:p>
      </dgm:t>
    </dgm:pt>
    <dgm:pt modelId="{6A702776-FFE4-41CA-B711-92FD8FC69E3A}">
      <dgm:prSet custT="1"/>
      <dgm:spPr>
        <a:solidFill>
          <a:srgbClr val="002060"/>
        </a:solidFill>
      </dgm:spPr>
      <dgm:t>
        <a:bodyPr/>
        <a:lstStyle/>
        <a:p>
          <a:pPr algn="r"/>
          <a:r>
            <a:rPr lang="en-US" sz="2000" b="1" dirty="0" smtClean="0"/>
            <a:t>Partnership with Private Sector</a:t>
          </a:r>
          <a:endParaRPr lang="en-US" sz="2000" b="1" dirty="0"/>
        </a:p>
      </dgm:t>
    </dgm:pt>
    <dgm:pt modelId="{20D49A46-AF6B-4D09-B57A-B0472E9D2E70}" type="parTrans" cxnId="{1EC9AAFE-F515-4727-9CA7-FA546B63FFD0}">
      <dgm:prSet/>
      <dgm:spPr/>
      <dgm:t>
        <a:bodyPr/>
        <a:lstStyle/>
        <a:p>
          <a:endParaRPr lang="en-US" sz="2000" b="1"/>
        </a:p>
      </dgm:t>
    </dgm:pt>
    <dgm:pt modelId="{8C7208CE-FE5E-49F0-9A88-F978BB4BA326}" type="sibTrans" cxnId="{1EC9AAFE-F515-4727-9CA7-FA546B63FFD0}">
      <dgm:prSet custT="1"/>
      <dgm:spPr>
        <a:noFill/>
      </dgm:spPr>
      <dgm:t>
        <a:bodyPr/>
        <a:lstStyle/>
        <a:p>
          <a:endParaRPr lang="en-US" sz="2000" b="1"/>
        </a:p>
      </dgm:t>
    </dgm:pt>
    <dgm:pt modelId="{4797BE68-50D2-459C-9307-3866A2E4247A}">
      <dgm:prSet custT="1"/>
      <dgm:spPr>
        <a:solidFill>
          <a:srgbClr val="002060"/>
        </a:solidFill>
      </dgm:spPr>
      <dgm:t>
        <a:bodyPr/>
        <a:lstStyle/>
        <a:p>
          <a:pPr algn="r">
            <a:lnSpc>
              <a:spcPct val="75000"/>
            </a:lnSpc>
          </a:pPr>
          <a:r>
            <a:rPr lang="en-US" sz="2000" b="1" dirty="0" smtClean="0"/>
            <a:t>Infrastructure Strengthening </a:t>
          </a:r>
        </a:p>
      </dgm:t>
    </dgm:pt>
    <dgm:pt modelId="{41D17A8F-F062-4CB3-B0EB-B37907B8814A}" type="parTrans" cxnId="{22C7D046-18AD-4269-9DAB-6F9DD1E01E48}">
      <dgm:prSet/>
      <dgm:spPr/>
      <dgm:t>
        <a:bodyPr/>
        <a:lstStyle/>
        <a:p>
          <a:endParaRPr lang="en-US"/>
        </a:p>
      </dgm:t>
    </dgm:pt>
    <dgm:pt modelId="{80033E1F-EA24-4FE3-BECD-020C624281E2}" type="sibTrans" cxnId="{22C7D046-18AD-4269-9DAB-6F9DD1E01E48}">
      <dgm:prSet/>
      <dgm:spPr>
        <a:solidFill>
          <a:schemeClr val="bg1"/>
        </a:solidFill>
      </dgm:spPr>
      <dgm:t>
        <a:bodyPr/>
        <a:lstStyle/>
        <a:p>
          <a:endParaRPr lang="en-US"/>
        </a:p>
      </dgm:t>
    </dgm:pt>
    <dgm:pt modelId="{341EFE83-7BF8-42D3-B2CF-815C4897DE93}" type="pres">
      <dgm:prSet presAssocID="{61CCB983-56B0-4C55-A17E-B920A1534324}" presName="cycle" presStyleCnt="0">
        <dgm:presLayoutVars>
          <dgm:dir/>
          <dgm:resizeHandles val="exact"/>
        </dgm:presLayoutVars>
      </dgm:prSet>
      <dgm:spPr/>
      <dgm:t>
        <a:bodyPr/>
        <a:lstStyle/>
        <a:p>
          <a:endParaRPr lang="en-US"/>
        </a:p>
      </dgm:t>
    </dgm:pt>
    <dgm:pt modelId="{83398E0C-0AFF-4EE3-9A53-BB785769A834}" type="pres">
      <dgm:prSet presAssocID="{1C4305DD-001E-4277-82A0-D90FFC01EE59}" presName="node" presStyleLbl="node1" presStyleIdx="0" presStyleCnt="7" custScaleX="212320" custScaleY="96968">
        <dgm:presLayoutVars>
          <dgm:bulletEnabled val="1"/>
        </dgm:presLayoutVars>
      </dgm:prSet>
      <dgm:spPr/>
      <dgm:t>
        <a:bodyPr/>
        <a:lstStyle/>
        <a:p>
          <a:endParaRPr lang="en-US"/>
        </a:p>
      </dgm:t>
    </dgm:pt>
    <dgm:pt modelId="{D95D64EE-84A7-43AD-A096-DDEE3B21FBEE}" type="pres">
      <dgm:prSet presAssocID="{95D6CA3C-DB06-42C3-8E10-456BEDFCA1EA}" presName="sibTrans" presStyleLbl="sibTrans2D1" presStyleIdx="0" presStyleCnt="7"/>
      <dgm:spPr/>
      <dgm:t>
        <a:bodyPr/>
        <a:lstStyle/>
        <a:p>
          <a:endParaRPr lang="en-US"/>
        </a:p>
      </dgm:t>
    </dgm:pt>
    <dgm:pt modelId="{1C1F59A0-954A-43D1-9F2E-B003D8C6921B}" type="pres">
      <dgm:prSet presAssocID="{95D6CA3C-DB06-42C3-8E10-456BEDFCA1EA}" presName="connectorText" presStyleLbl="sibTrans2D1" presStyleIdx="0" presStyleCnt="7"/>
      <dgm:spPr/>
      <dgm:t>
        <a:bodyPr/>
        <a:lstStyle/>
        <a:p>
          <a:endParaRPr lang="en-US"/>
        </a:p>
      </dgm:t>
    </dgm:pt>
    <dgm:pt modelId="{EA1ABE0E-9BA3-4B5E-BCDA-7E36B5119294}" type="pres">
      <dgm:prSet presAssocID="{A63AC3C2-6DC0-4CAB-90EA-3C4AFF2211CA}" presName="node" presStyleLbl="node1" presStyleIdx="1" presStyleCnt="7" custScaleX="203556" custScaleY="100445" custRadScaleRad="136836" custRadScaleInc="53529">
        <dgm:presLayoutVars>
          <dgm:bulletEnabled val="1"/>
        </dgm:presLayoutVars>
      </dgm:prSet>
      <dgm:spPr/>
      <dgm:t>
        <a:bodyPr/>
        <a:lstStyle/>
        <a:p>
          <a:endParaRPr lang="en-US"/>
        </a:p>
      </dgm:t>
    </dgm:pt>
    <dgm:pt modelId="{C7185C4A-9D9A-47B6-96E9-E15855528B0A}" type="pres">
      <dgm:prSet presAssocID="{65EEB373-CBD6-4213-9212-B2C6D19F2EA7}" presName="sibTrans" presStyleLbl="sibTrans2D1" presStyleIdx="1" presStyleCnt="7"/>
      <dgm:spPr/>
      <dgm:t>
        <a:bodyPr/>
        <a:lstStyle/>
        <a:p>
          <a:endParaRPr lang="en-US"/>
        </a:p>
      </dgm:t>
    </dgm:pt>
    <dgm:pt modelId="{FA3F7018-19AF-4BB3-8929-295694ADBB18}" type="pres">
      <dgm:prSet presAssocID="{65EEB373-CBD6-4213-9212-B2C6D19F2EA7}" presName="connectorText" presStyleLbl="sibTrans2D1" presStyleIdx="1" presStyleCnt="7"/>
      <dgm:spPr/>
      <dgm:t>
        <a:bodyPr/>
        <a:lstStyle/>
        <a:p>
          <a:endParaRPr lang="en-US"/>
        </a:p>
      </dgm:t>
    </dgm:pt>
    <dgm:pt modelId="{C4848F93-191C-413A-B7B6-460D81EC215F}" type="pres">
      <dgm:prSet presAssocID="{4797BE68-50D2-459C-9307-3866A2E4247A}" presName="node" presStyleLbl="node1" presStyleIdx="2" presStyleCnt="7" custScaleX="214850" custRadScaleRad="120423" custRadScaleInc="-20724">
        <dgm:presLayoutVars>
          <dgm:bulletEnabled val="1"/>
        </dgm:presLayoutVars>
      </dgm:prSet>
      <dgm:spPr/>
      <dgm:t>
        <a:bodyPr/>
        <a:lstStyle/>
        <a:p>
          <a:endParaRPr lang="en-US"/>
        </a:p>
      </dgm:t>
    </dgm:pt>
    <dgm:pt modelId="{6F7FBE7D-3890-4CB2-ABB4-549AE887013F}" type="pres">
      <dgm:prSet presAssocID="{80033E1F-EA24-4FE3-BECD-020C624281E2}" presName="sibTrans" presStyleLbl="sibTrans2D1" presStyleIdx="2" presStyleCnt="7"/>
      <dgm:spPr/>
      <dgm:t>
        <a:bodyPr/>
        <a:lstStyle/>
        <a:p>
          <a:endParaRPr lang="en-US"/>
        </a:p>
      </dgm:t>
    </dgm:pt>
    <dgm:pt modelId="{931DF701-9AEE-4325-B49E-ECB43247F662}" type="pres">
      <dgm:prSet presAssocID="{80033E1F-EA24-4FE3-BECD-020C624281E2}" presName="connectorText" presStyleLbl="sibTrans2D1" presStyleIdx="2" presStyleCnt="7"/>
      <dgm:spPr/>
      <dgm:t>
        <a:bodyPr/>
        <a:lstStyle/>
        <a:p>
          <a:endParaRPr lang="en-US"/>
        </a:p>
      </dgm:t>
    </dgm:pt>
    <dgm:pt modelId="{3815861C-7D3B-404C-9F1D-AA2E85487704}" type="pres">
      <dgm:prSet presAssocID="{6A702776-FFE4-41CA-B711-92FD8FC69E3A}" presName="node" presStyleLbl="node1" presStyleIdx="3" presStyleCnt="7" custScaleX="192398" custScaleY="100363" custRadScaleRad="120073" custRadScaleInc="-60693">
        <dgm:presLayoutVars>
          <dgm:bulletEnabled val="1"/>
        </dgm:presLayoutVars>
      </dgm:prSet>
      <dgm:spPr/>
      <dgm:t>
        <a:bodyPr/>
        <a:lstStyle/>
        <a:p>
          <a:endParaRPr lang="en-US"/>
        </a:p>
      </dgm:t>
    </dgm:pt>
    <dgm:pt modelId="{9DE78DBF-5C50-4658-9968-CCCB133A6E0A}" type="pres">
      <dgm:prSet presAssocID="{8C7208CE-FE5E-49F0-9A88-F978BB4BA326}" presName="sibTrans" presStyleLbl="sibTrans2D1" presStyleIdx="3" presStyleCnt="7"/>
      <dgm:spPr/>
      <dgm:t>
        <a:bodyPr/>
        <a:lstStyle/>
        <a:p>
          <a:endParaRPr lang="en-US"/>
        </a:p>
      </dgm:t>
    </dgm:pt>
    <dgm:pt modelId="{307DF8E4-20D1-48D3-BE92-ACE9C85A467B}" type="pres">
      <dgm:prSet presAssocID="{8C7208CE-FE5E-49F0-9A88-F978BB4BA326}" presName="connectorText" presStyleLbl="sibTrans2D1" presStyleIdx="3" presStyleCnt="7"/>
      <dgm:spPr/>
      <dgm:t>
        <a:bodyPr/>
        <a:lstStyle/>
        <a:p>
          <a:endParaRPr lang="en-US"/>
        </a:p>
      </dgm:t>
    </dgm:pt>
    <dgm:pt modelId="{25A3AD73-7AD7-4D7B-B542-3CB74E67F036}" type="pres">
      <dgm:prSet presAssocID="{E8ADF431-0E07-40E0-85F3-6310A40439CD}" presName="node" presStyleLbl="node1" presStyleIdx="4" presStyleCnt="7" custScaleX="199780" custRadScaleRad="115214" custRadScaleInc="49941">
        <dgm:presLayoutVars>
          <dgm:bulletEnabled val="1"/>
        </dgm:presLayoutVars>
      </dgm:prSet>
      <dgm:spPr/>
      <dgm:t>
        <a:bodyPr/>
        <a:lstStyle/>
        <a:p>
          <a:endParaRPr lang="en-US"/>
        </a:p>
      </dgm:t>
    </dgm:pt>
    <dgm:pt modelId="{1E82669F-1084-4E70-8661-F4E88139781E}" type="pres">
      <dgm:prSet presAssocID="{65060107-CFCC-4D9B-8C56-2044CC0FE9E6}" presName="sibTrans" presStyleLbl="sibTrans2D1" presStyleIdx="4" presStyleCnt="7"/>
      <dgm:spPr/>
      <dgm:t>
        <a:bodyPr/>
        <a:lstStyle/>
        <a:p>
          <a:endParaRPr lang="en-US"/>
        </a:p>
      </dgm:t>
    </dgm:pt>
    <dgm:pt modelId="{763FE636-EC39-4B04-9F66-DBAA27BD65C5}" type="pres">
      <dgm:prSet presAssocID="{65060107-CFCC-4D9B-8C56-2044CC0FE9E6}" presName="connectorText" presStyleLbl="sibTrans2D1" presStyleIdx="4" presStyleCnt="7"/>
      <dgm:spPr/>
      <dgm:t>
        <a:bodyPr/>
        <a:lstStyle/>
        <a:p>
          <a:endParaRPr lang="en-US"/>
        </a:p>
      </dgm:t>
    </dgm:pt>
    <dgm:pt modelId="{36079F39-D53B-4BBA-BA7C-685D906CA602}" type="pres">
      <dgm:prSet presAssocID="{CB2C31AF-6A94-4BBA-84E2-D30CDBD1929B}" presName="node" presStyleLbl="node1" presStyleIdx="5" presStyleCnt="7" custScaleX="200823" custRadScaleRad="121862" custRadScaleInc="19964">
        <dgm:presLayoutVars>
          <dgm:bulletEnabled val="1"/>
        </dgm:presLayoutVars>
      </dgm:prSet>
      <dgm:spPr/>
      <dgm:t>
        <a:bodyPr/>
        <a:lstStyle/>
        <a:p>
          <a:endParaRPr lang="en-US"/>
        </a:p>
      </dgm:t>
    </dgm:pt>
    <dgm:pt modelId="{7BE65CB4-2EE6-4173-863B-CF69E55EDD12}" type="pres">
      <dgm:prSet presAssocID="{331B5346-046A-454C-BAD1-2B339DD5DA0F}" presName="sibTrans" presStyleLbl="sibTrans2D1" presStyleIdx="5" presStyleCnt="7"/>
      <dgm:spPr/>
      <dgm:t>
        <a:bodyPr/>
        <a:lstStyle/>
        <a:p>
          <a:endParaRPr lang="en-US"/>
        </a:p>
      </dgm:t>
    </dgm:pt>
    <dgm:pt modelId="{AAAFA8DB-6B7E-4CA4-AAC5-E215DE89E007}" type="pres">
      <dgm:prSet presAssocID="{331B5346-046A-454C-BAD1-2B339DD5DA0F}" presName="connectorText" presStyleLbl="sibTrans2D1" presStyleIdx="5" presStyleCnt="7"/>
      <dgm:spPr/>
      <dgm:t>
        <a:bodyPr/>
        <a:lstStyle/>
        <a:p>
          <a:endParaRPr lang="en-US"/>
        </a:p>
      </dgm:t>
    </dgm:pt>
    <dgm:pt modelId="{BE7B261D-CDF3-4C2A-BCE7-943F219BE729}" type="pres">
      <dgm:prSet presAssocID="{73D4F73B-AAA2-4722-BEAE-956358F4AA43}" presName="node" presStyleLbl="node1" presStyleIdx="6" presStyleCnt="7" custScaleX="188802" custRadScaleRad="125020" custRadScaleInc="-48498">
        <dgm:presLayoutVars>
          <dgm:bulletEnabled val="1"/>
        </dgm:presLayoutVars>
      </dgm:prSet>
      <dgm:spPr/>
      <dgm:t>
        <a:bodyPr/>
        <a:lstStyle/>
        <a:p>
          <a:endParaRPr lang="en-US"/>
        </a:p>
      </dgm:t>
    </dgm:pt>
    <dgm:pt modelId="{526ECE42-8BBF-4048-A5DF-590930620893}" type="pres">
      <dgm:prSet presAssocID="{9747696B-1E71-430D-8ABD-C3D53CDC690A}" presName="sibTrans" presStyleLbl="sibTrans2D1" presStyleIdx="6" presStyleCnt="7"/>
      <dgm:spPr/>
      <dgm:t>
        <a:bodyPr/>
        <a:lstStyle/>
        <a:p>
          <a:endParaRPr lang="en-US"/>
        </a:p>
      </dgm:t>
    </dgm:pt>
    <dgm:pt modelId="{485A9BB1-9360-401B-8F38-D2D1615129C5}" type="pres">
      <dgm:prSet presAssocID="{9747696B-1E71-430D-8ABD-C3D53CDC690A}" presName="connectorText" presStyleLbl="sibTrans2D1" presStyleIdx="6" presStyleCnt="7"/>
      <dgm:spPr/>
      <dgm:t>
        <a:bodyPr/>
        <a:lstStyle/>
        <a:p>
          <a:endParaRPr lang="en-US"/>
        </a:p>
      </dgm:t>
    </dgm:pt>
  </dgm:ptLst>
  <dgm:cxnLst>
    <dgm:cxn modelId="{5E83670B-55A4-44DD-BA53-EBC49B5B3EA9}" type="presOf" srcId="{8C7208CE-FE5E-49F0-9A88-F978BB4BA326}" destId="{9DE78DBF-5C50-4658-9968-CCCB133A6E0A}" srcOrd="0" destOrd="0" presId="urn:microsoft.com/office/officeart/2005/8/layout/cycle2"/>
    <dgm:cxn modelId="{22C7D046-18AD-4269-9DAB-6F9DD1E01E48}" srcId="{61CCB983-56B0-4C55-A17E-B920A1534324}" destId="{4797BE68-50D2-459C-9307-3866A2E4247A}" srcOrd="2" destOrd="0" parTransId="{41D17A8F-F062-4CB3-B0EB-B37907B8814A}" sibTransId="{80033E1F-EA24-4FE3-BECD-020C624281E2}"/>
    <dgm:cxn modelId="{A7875C1E-DA3C-4239-B2D4-192C611DE379}" type="presOf" srcId="{95D6CA3C-DB06-42C3-8E10-456BEDFCA1EA}" destId="{1C1F59A0-954A-43D1-9F2E-B003D8C6921B}" srcOrd="1" destOrd="0" presId="urn:microsoft.com/office/officeart/2005/8/layout/cycle2"/>
    <dgm:cxn modelId="{2FFDD265-18B5-4F90-9AE8-3AE896E221D9}" srcId="{61CCB983-56B0-4C55-A17E-B920A1534324}" destId="{73D4F73B-AAA2-4722-BEAE-956358F4AA43}" srcOrd="6" destOrd="0" parTransId="{8C181A42-5920-4E45-9DBD-84D255CBAF86}" sibTransId="{9747696B-1E71-430D-8ABD-C3D53CDC690A}"/>
    <dgm:cxn modelId="{5019BB29-B5BC-48D4-9F36-84FE7AE07F3F}" type="presOf" srcId="{8C7208CE-FE5E-49F0-9A88-F978BB4BA326}" destId="{307DF8E4-20D1-48D3-BE92-ACE9C85A467B}" srcOrd="1" destOrd="0" presId="urn:microsoft.com/office/officeart/2005/8/layout/cycle2"/>
    <dgm:cxn modelId="{74143A39-1C13-4A39-B9BF-FE1E67D9BB83}" srcId="{61CCB983-56B0-4C55-A17E-B920A1534324}" destId="{A63AC3C2-6DC0-4CAB-90EA-3C4AFF2211CA}" srcOrd="1" destOrd="0" parTransId="{CAC0EE67-A238-4064-8D67-69AA1137CF49}" sibTransId="{65EEB373-CBD6-4213-9212-B2C6D19F2EA7}"/>
    <dgm:cxn modelId="{147AB22D-4D16-4043-B494-C59534664B10}" type="presOf" srcId="{E8ADF431-0E07-40E0-85F3-6310A40439CD}" destId="{25A3AD73-7AD7-4D7B-B542-3CB74E67F036}" srcOrd="0" destOrd="0" presId="urn:microsoft.com/office/officeart/2005/8/layout/cycle2"/>
    <dgm:cxn modelId="{EE874E48-CD94-427B-A2BA-70026EA55173}" type="presOf" srcId="{65060107-CFCC-4D9B-8C56-2044CC0FE9E6}" destId="{1E82669F-1084-4E70-8661-F4E88139781E}" srcOrd="0" destOrd="0" presId="urn:microsoft.com/office/officeart/2005/8/layout/cycle2"/>
    <dgm:cxn modelId="{22AEDFA2-5879-4617-B317-3E0C109D3545}" type="presOf" srcId="{80033E1F-EA24-4FE3-BECD-020C624281E2}" destId="{931DF701-9AEE-4325-B49E-ECB43247F662}" srcOrd="1" destOrd="0" presId="urn:microsoft.com/office/officeart/2005/8/layout/cycle2"/>
    <dgm:cxn modelId="{6A6A84AB-D9AF-4732-8B0A-4D1A03B2DF2A}" type="presOf" srcId="{61CCB983-56B0-4C55-A17E-B920A1534324}" destId="{341EFE83-7BF8-42D3-B2CF-815C4897DE93}" srcOrd="0" destOrd="0" presId="urn:microsoft.com/office/officeart/2005/8/layout/cycle2"/>
    <dgm:cxn modelId="{E2D6196D-0340-418A-8E9F-185721508F74}" type="presOf" srcId="{80033E1F-EA24-4FE3-BECD-020C624281E2}" destId="{6F7FBE7D-3890-4CB2-ABB4-549AE887013F}" srcOrd="0" destOrd="0" presId="urn:microsoft.com/office/officeart/2005/8/layout/cycle2"/>
    <dgm:cxn modelId="{2957FD89-312D-4663-A477-E10006165879}" type="presOf" srcId="{9747696B-1E71-430D-8ABD-C3D53CDC690A}" destId="{526ECE42-8BBF-4048-A5DF-590930620893}" srcOrd="0" destOrd="0" presId="urn:microsoft.com/office/officeart/2005/8/layout/cycle2"/>
    <dgm:cxn modelId="{F974EC43-4616-43A9-B3C7-51EDA3722320}" type="presOf" srcId="{9747696B-1E71-430D-8ABD-C3D53CDC690A}" destId="{485A9BB1-9360-401B-8F38-D2D1615129C5}" srcOrd="1" destOrd="0" presId="urn:microsoft.com/office/officeart/2005/8/layout/cycle2"/>
    <dgm:cxn modelId="{61048384-4AFB-45FC-AF8D-BEF897D23232}" type="presOf" srcId="{65060107-CFCC-4D9B-8C56-2044CC0FE9E6}" destId="{763FE636-EC39-4B04-9F66-DBAA27BD65C5}" srcOrd="1" destOrd="0" presId="urn:microsoft.com/office/officeart/2005/8/layout/cycle2"/>
    <dgm:cxn modelId="{F8208248-4EA5-4432-881F-E19347CAD3F0}" type="presOf" srcId="{331B5346-046A-454C-BAD1-2B339DD5DA0F}" destId="{7BE65CB4-2EE6-4173-863B-CF69E55EDD12}" srcOrd="0" destOrd="0" presId="urn:microsoft.com/office/officeart/2005/8/layout/cycle2"/>
    <dgm:cxn modelId="{ED08001F-9F46-46CF-81D1-A4BFE40F3892}" srcId="{61CCB983-56B0-4C55-A17E-B920A1534324}" destId="{CB2C31AF-6A94-4BBA-84E2-D30CDBD1929B}" srcOrd="5" destOrd="0" parTransId="{691EECC9-F368-4AE4-999B-A06F1B46E1A0}" sibTransId="{331B5346-046A-454C-BAD1-2B339DD5DA0F}"/>
    <dgm:cxn modelId="{A559512A-7D74-4BE2-84AA-0DC45B61EE6B}" type="presOf" srcId="{1C4305DD-001E-4277-82A0-D90FFC01EE59}" destId="{83398E0C-0AFF-4EE3-9A53-BB785769A834}" srcOrd="0" destOrd="0" presId="urn:microsoft.com/office/officeart/2005/8/layout/cycle2"/>
    <dgm:cxn modelId="{1EC9AAFE-F515-4727-9CA7-FA546B63FFD0}" srcId="{61CCB983-56B0-4C55-A17E-B920A1534324}" destId="{6A702776-FFE4-41CA-B711-92FD8FC69E3A}" srcOrd="3" destOrd="0" parTransId="{20D49A46-AF6B-4D09-B57A-B0472E9D2E70}" sibTransId="{8C7208CE-FE5E-49F0-9A88-F978BB4BA326}"/>
    <dgm:cxn modelId="{74ED541F-EA12-4F9E-818B-BC918B75C18D}" type="presOf" srcId="{4797BE68-50D2-459C-9307-3866A2E4247A}" destId="{C4848F93-191C-413A-B7B6-460D81EC215F}" srcOrd="0" destOrd="0" presId="urn:microsoft.com/office/officeart/2005/8/layout/cycle2"/>
    <dgm:cxn modelId="{68702929-8DDF-4EA3-8C2A-82514A56F12B}" srcId="{61CCB983-56B0-4C55-A17E-B920A1534324}" destId="{1C4305DD-001E-4277-82A0-D90FFC01EE59}" srcOrd="0" destOrd="0" parTransId="{BAF0E8FC-ACAC-4EA6-8DB1-B6DF43E5B642}" sibTransId="{95D6CA3C-DB06-42C3-8E10-456BEDFCA1EA}"/>
    <dgm:cxn modelId="{42FCB262-93FD-4144-AA69-C7F46BFAED10}" type="presOf" srcId="{65EEB373-CBD6-4213-9212-B2C6D19F2EA7}" destId="{C7185C4A-9D9A-47B6-96E9-E15855528B0A}" srcOrd="0" destOrd="0" presId="urn:microsoft.com/office/officeart/2005/8/layout/cycle2"/>
    <dgm:cxn modelId="{7DBAB87B-6815-4B48-A952-C4A680E470DD}" type="presOf" srcId="{331B5346-046A-454C-BAD1-2B339DD5DA0F}" destId="{AAAFA8DB-6B7E-4CA4-AAC5-E215DE89E007}" srcOrd="1" destOrd="0" presId="urn:microsoft.com/office/officeart/2005/8/layout/cycle2"/>
    <dgm:cxn modelId="{99AC3F90-1BF6-4C59-888F-F2EC5B6A0767}" type="presOf" srcId="{6A702776-FFE4-41CA-B711-92FD8FC69E3A}" destId="{3815861C-7D3B-404C-9F1D-AA2E85487704}" srcOrd="0" destOrd="0" presId="urn:microsoft.com/office/officeart/2005/8/layout/cycle2"/>
    <dgm:cxn modelId="{494BA8AE-3B1F-4725-8B3E-17BDEB51A622}" type="presOf" srcId="{73D4F73B-AAA2-4722-BEAE-956358F4AA43}" destId="{BE7B261D-CDF3-4C2A-BCE7-943F219BE729}" srcOrd="0" destOrd="0" presId="urn:microsoft.com/office/officeart/2005/8/layout/cycle2"/>
    <dgm:cxn modelId="{C32C48FF-989A-4EEE-BA2E-B36BC75D4115}" type="presOf" srcId="{CB2C31AF-6A94-4BBA-84E2-D30CDBD1929B}" destId="{36079F39-D53B-4BBA-BA7C-685D906CA602}" srcOrd="0" destOrd="0" presId="urn:microsoft.com/office/officeart/2005/8/layout/cycle2"/>
    <dgm:cxn modelId="{CBD674BD-F8DF-460F-B6A2-ECC7CAB05A1D}" type="presOf" srcId="{65EEB373-CBD6-4213-9212-B2C6D19F2EA7}" destId="{FA3F7018-19AF-4BB3-8929-295694ADBB18}" srcOrd="1" destOrd="0" presId="urn:microsoft.com/office/officeart/2005/8/layout/cycle2"/>
    <dgm:cxn modelId="{541D07ED-D7A8-4E97-A64B-E8D57AF096DF}" type="presOf" srcId="{A63AC3C2-6DC0-4CAB-90EA-3C4AFF2211CA}" destId="{EA1ABE0E-9BA3-4B5E-BCDA-7E36B5119294}" srcOrd="0" destOrd="0" presId="urn:microsoft.com/office/officeart/2005/8/layout/cycle2"/>
    <dgm:cxn modelId="{84036A11-8835-49AA-B119-ACDC9DCEF8E4}" srcId="{61CCB983-56B0-4C55-A17E-B920A1534324}" destId="{E8ADF431-0E07-40E0-85F3-6310A40439CD}" srcOrd="4" destOrd="0" parTransId="{115E126C-8FB4-4E20-AE5C-1542DBD821E2}" sibTransId="{65060107-CFCC-4D9B-8C56-2044CC0FE9E6}"/>
    <dgm:cxn modelId="{024324FB-11E3-4D59-88D1-33157CC76ED4}" type="presOf" srcId="{95D6CA3C-DB06-42C3-8E10-456BEDFCA1EA}" destId="{D95D64EE-84A7-43AD-A096-DDEE3B21FBEE}" srcOrd="0" destOrd="0" presId="urn:microsoft.com/office/officeart/2005/8/layout/cycle2"/>
    <dgm:cxn modelId="{40F58755-1C17-44A0-B013-7D4319833B86}" type="presParOf" srcId="{341EFE83-7BF8-42D3-B2CF-815C4897DE93}" destId="{83398E0C-0AFF-4EE3-9A53-BB785769A834}" srcOrd="0" destOrd="0" presId="urn:microsoft.com/office/officeart/2005/8/layout/cycle2"/>
    <dgm:cxn modelId="{5387F2C5-085B-44D6-9E2B-219607EF22ED}" type="presParOf" srcId="{341EFE83-7BF8-42D3-B2CF-815C4897DE93}" destId="{D95D64EE-84A7-43AD-A096-DDEE3B21FBEE}" srcOrd="1" destOrd="0" presId="urn:microsoft.com/office/officeart/2005/8/layout/cycle2"/>
    <dgm:cxn modelId="{9B29CF7E-4BDC-489F-A3FD-7E4F5BB80F60}" type="presParOf" srcId="{D95D64EE-84A7-43AD-A096-DDEE3B21FBEE}" destId="{1C1F59A0-954A-43D1-9F2E-B003D8C6921B}" srcOrd="0" destOrd="0" presId="urn:microsoft.com/office/officeart/2005/8/layout/cycle2"/>
    <dgm:cxn modelId="{5B2D39D2-155A-4FEE-910F-681B57AACECE}" type="presParOf" srcId="{341EFE83-7BF8-42D3-B2CF-815C4897DE93}" destId="{EA1ABE0E-9BA3-4B5E-BCDA-7E36B5119294}" srcOrd="2" destOrd="0" presId="urn:microsoft.com/office/officeart/2005/8/layout/cycle2"/>
    <dgm:cxn modelId="{8A0BFE89-2522-40F3-9B13-9B7FFC10E34A}" type="presParOf" srcId="{341EFE83-7BF8-42D3-B2CF-815C4897DE93}" destId="{C7185C4A-9D9A-47B6-96E9-E15855528B0A}" srcOrd="3" destOrd="0" presId="urn:microsoft.com/office/officeart/2005/8/layout/cycle2"/>
    <dgm:cxn modelId="{D436C2BD-070E-4755-835C-5D9DC8473B07}" type="presParOf" srcId="{C7185C4A-9D9A-47B6-96E9-E15855528B0A}" destId="{FA3F7018-19AF-4BB3-8929-295694ADBB18}" srcOrd="0" destOrd="0" presId="urn:microsoft.com/office/officeart/2005/8/layout/cycle2"/>
    <dgm:cxn modelId="{755F3F71-D6BA-431A-B234-9FEBAEAA5EB5}" type="presParOf" srcId="{341EFE83-7BF8-42D3-B2CF-815C4897DE93}" destId="{C4848F93-191C-413A-B7B6-460D81EC215F}" srcOrd="4" destOrd="0" presId="urn:microsoft.com/office/officeart/2005/8/layout/cycle2"/>
    <dgm:cxn modelId="{F93B7BA2-7961-4039-AAC0-C1D02F02EE7B}" type="presParOf" srcId="{341EFE83-7BF8-42D3-B2CF-815C4897DE93}" destId="{6F7FBE7D-3890-4CB2-ABB4-549AE887013F}" srcOrd="5" destOrd="0" presId="urn:microsoft.com/office/officeart/2005/8/layout/cycle2"/>
    <dgm:cxn modelId="{F4BB5CBC-2648-49D9-8FF1-CC3A29A3CD98}" type="presParOf" srcId="{6F7FBE7D-3890-4CB2-ABB4-549AE887013F}" destId="{931DF701-9AEE-4325-B49E-ECB43247F662}" srcOrd="0" destOrd="0" presId="urn:microsoft.com/office/officeart/2005/8/layout/cycle2"/>
    <dgm:cxn modelId="{93FA5CAF-7523-4C20-9EE8-448CFDBE0279}" type="presParOf" srcId="{341EFE83-7BF8-42D3-B2CF-815C4897DE93}" destId="{3815861C-7D3B-404C-9F1D-AA2E85487704}" srcOrd="6" destOrd="0" presId="urn:microsoft.com/office/officeart/2005/8/layout/cycle2"/>
    <dgm:cxn modelId="{62720F5C-7F87-4AC4-8ECF-052450B50A4A}" type="presParOf" srcId="{341EFE83-7BF8-42D3-B2CF-815C4897DE93}" destId="{9DE78DBF-5C50-4658-9968-CCCB133A6E0A}" srcOrd="7" destOrd="0" presId="urn:microsoft.com/office/officeart/2005/8/layout/cycle2"/>
    <dgm:cxn modelId="{3E1F4E6E-35DB-4200-949C-E91650682C6B}" type="presParOf" srcId="{9DE78DBF-5C50-4658-9968-CCCB133A6E0A}" destId="{307DF8E4-20D1-48D3-BE92-ACE9C85A467B}" srcOrd="0" destOrd="0" presId="urn:microsoft.com/office/officeart/2005/8/layout/cycle2"/>
    <dgm:cxn modelId="{D3ED475A-9F4A-4F18-8020-6E326BC1254A}" type="presParOf" srcId="{341EFE83-7BF8-42D3-B2CF-815C4897DE93}" destId="{25A3AD73-7AD7-4D7B-B542-3CB74E67F036}" srcOrd="8" destOrd="0" presId="urn:microsoft.com/office/officeart/2005/8/layout/cycle2"/>
    <dgm:cxn modelId="{624EEEBD-9C31-4B94-B15B-22497754B4D4}" type="presParOf" srcId="{341EFE83-7BF8-42D3-B2CF-815C4897DE93}" destId="{1E82669F-1084-4E70-8661-F4E88139781E}" srcOrd="9" destOrd="0" presId="urn:microsoft.com/office/officeart/2005/8/layout/cycle2"/>
    <dgm:cxn modelId="{B821EA53-3A70-41EC-A883-4D7E0638B925}" type="presParOf" srcId="{1E82669F-1084-4E70-8661-F4E88139781E}" destId="{763FE636-EC39-4B04-9F66-DBAA27BD65C5}" srcOrd="0" destOrd="0" presId="urn:microsoft.com/office/officeart/2005/8/layout/cycle2"/>
    <dgm:cxn modelId="{AA8D9276-77B3-4A95-9C27-E034DEF4187C}" type="presParOf" srcId="{341EFE83-7BF8-42D3-B2CF-815C4897DE93}" destId="{36079F39-D53B-4BBA-BA7C-685D906CA602}" srcOrd="10" destOrd="0" presId="urn:microsoft.com/office/officeart/2005/8/layout/cycle2"/>
    <dgm:cxn modelId="{3E8AF351-1615-46FF-9A39-A221BDCC37FE}" type="presParOf" srcId="{341EFE83-7BF8-42D3-B2CF-815C4897DE93}" destId="{7BE65CB4-2EE6-4173-863B-CF69E55EDD12}" srcOrd="11" destOrd="0" presId="urn:microsoft.com/office/officeart/2005/8/layout/cycle2"/>
    <dgm:cxn modelId="{44525458-BC39-42C7-B194-A2FF3C883172}" type="presParOf" srcId="{7BE65CB4-2EE6-4173-863B-CF69E55EDD12}" destId="{AAAFA8DB-6B7E-4CA4-AAC5-E215DE89E007}" srcOrd="0" destOrd="0" presId="urn:microsoft.com/office/officeart/2005/8/layout/cycle2"/>
    <dgm:cxn modelId="{C8297C42-8CE5-4D5B-B71D-0C71BCAFA7BC}" type="presParOf" srcId="{341EFE83-7BF8-42D3-B2CF-815C4897DE93}" destId="{BE7B261D-CDF3-4C2A-BCE7-943F219BE729}" srcOrd="12" destOrd="0" presId="urn:microsoft.com/office/officeart/2005/8/layout/cycle2"/>
    <dgm:cxn modelId="{D6B89A37-06BE-46D6-8659-9985A675736A}" type="presParOf" srcId="{341EFE83-7BF8-42D3-B2CF-815C4897DE93}" destId="{526ECE42-8BBF-4048-A5DF-590930620893}" srcOrd="13" destOrd="0" presId="urn:microsoft.com/office/officeart/2005/8/layout/cycle2"/>
    <dgm:cxn modelId="{5766266F-2105-4663-BF14-7C68A278B500}" type="presParOf" srcId="{526ECE42-8BBF-4048-A5DF-590930620893}" destId="{485A9BB1-9360-401B-8F38-D2D1615129C5}" srcOrd="0" destOrd="0" presId="urn:microsoft.com/office/officeart/2005/8/layout/cycle2"/>
  </dgm:cxnLst>
  <dgm:bg/>
  <dgm:whole/>
</dgm:dataModel>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17-Nov-19</a:t>
            </a:fld>
            <a:endParaRPr lang="en-US"/>
          </a:p>
        </p:txBody>
      </p:sp>
      <p:sp>
        <p:nvSpPr>
          <p:cNvPr id="4" name="Slide Image Placeholder 3"/>
          <p:cNvSpPr>
            <a:spLocks noGrp="1" noRot="1" noChangeAspect="1"/>
          </p:cNvSpPr>
          <p:nvPr>
            <p:ph type="sldImg" idx="2"/>
          </p:nvPr>
        </p:nvSpPr>
        <p:spPr>
          <a:xfrm>
            <a:off x="549275" y="1143000"/>
            <a:ext cx="57594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549275" y="1143000"/>
            <a:ext cx="5759450" cy="3086100"/>
          </a:xfrm>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122363"/>
            <a:ext cx="9601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600200" y="3602038"/>
            <a:ext cx="96012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484690-9A2B-492E-8D2C-AE5814C14B9E}" type="datetimeFigureOut">
              <a:rPr lang="en-US" smtClean="0"/>
              <a:pPr/>
              <a:t>17-Nov-19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67186-5DA1-4350-9015-FA7755BCC5EE}" type="slidenum">
              <a:rPr lang="en-US" smtClean="0"/>
              <a:pPr/>
              <a:t>‹#›</a:t>
            </a:fld>
            <a:endParaRPr lang="en-US"/>
          </a:p>
        </p:txBody>
      </p:sp>
    </p:spTree>
    <p:extLst>
      <p:ext uri="{BB962C8B-B14F-4D97-AF65-F5344CB8AC3E}">
        <p14:creationId xmlns="" xmlns:p14="http://schemas.microsoft.com/office/powerpoint/2010/main" val="140364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484690-9A2B-492E-8D2C-AE5814C14B9E}" type="datetimeFigureOut">
              <a:rPr lang="en-US" smtClean="0"/>
              <a:pPr/>
              <a:t>17-Nov-19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67186-5DA1-4350-9015-FA7755BCC5EE}" type="slidenum">
              <a:rPr lang="en-US" smtClean="0"/>
              <a:pPr/>
              <a:t>‹#›</a:t>
            </a:fld>
            <a:endParaRPr lang="en-US"/>
          </a:p>
        </p:txBody>
      </p:sp>
    </p:spTree>
    <p:extLst>
      <p:ext uri="{BB962C8B-B14F-4D97-AF65-F5344CB8AC3E}">
        <p14:creationId xmlns="" xmlns:p14="http://schemas.microsoft.com/office/powerpoint/2010/main" val="2392592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5" y="365125"/>
            <a:ext cx="276034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0110" y="365125"/>
            <a:ext cx="812101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484690-9A2B-492E-8D2C-AE5814C14B9E}" type="datetimeFigureOut">
              <a:rPr lang="en-US" smtClean="0"/>
              <a:pPr/>
              <a:t>17-Nov-19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67186-5DA1-4350-9015-FA7755BCC5EE}" type="slidenum">
              <a:rPr lang="en-US" smtClean="0"/>
              <a:pPr/>
              <a:t>‹#›</a:t>
            </a:fld>
            <a:endParaRPr lang="en-US"/>
          </a:p>
        </p:txBody>
      </p:sp>
    </p:spTree>
    <p:extLst>
      <p:ext uri="{BB962C8B-B14F-4D97-AF65-F5344CB8AC3E}">
        <p14:creationId xmlns="" xmlns:p14="http://schemas.microsoft.com/office/powerpoint/2010/main" val="3784064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122363"/>
            <a:ext cx="96012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00200" y="3602038"/>
            <a:ext cx="96012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66989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30684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1709739"/>
            <a:ext cx="1104138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73443" y="4589464"/>
            <a:ext cx="1104138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894856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0110" y="1825625"/>
            <a:ext cx="544068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80810" y="1825625"/>
            <a:ext cx="544068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95111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365126"/>
            <a:ext cx="1104138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81778" y="1681163"/>
            <a:ext cx="54156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81778" y="2505075"/>
            <a:ext cx="541567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480810" y="1681163"/>
            <a:ext cx="5442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80810" y="2505075"/>
            <a:ext cx="544234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714587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09104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5879733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457200"/>
            <a:ext cx="4128849"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442347" y="987426"/>
            <a:ext cx="648081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81778" y="2057400"/>
            <a:ext cx="41288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6124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484690-9A2B-492E-8D2C-AE5814C14B9E}" type="datetimeFigureOut">
              <a:rPr lang="en-US" smtClean="0"/>
              <a:pPr/>
              <a:t>17-Nov-19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67186-5DA1-4350-9015-FA7755BCC5EE}" type="slidenum">
              <a:rPr lang="en-US" smtClean="0"/>
              <a:pPr/>
              <a:t>‹#›</a:t>
            </a:fld>
            <a:endParaRPr lang="en-US"/>
          </a:p>
        </p:txBody>
      </p:sp>
    </p:spTree>
    <p:extLst>
      <p:ext uri="{BB962C8B-B14F-4D97-AF65-F5344CB8AC3E}">
        <p14:creationId xmlns="" xmlns:p14="http://schemas.microsoft.com/office/powerpoint/2010/main" val="2021883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457200"/>
            <a:ext cx="4128849"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442347" y="987426"/>
            <a:ext cx="648081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81778" y="2057400"/>
            <a:ext cx="41288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974753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2328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5" y="365125"/>
            <a:ext cx="276034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0110" y="365125"/>
            <a:ext cx="812101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597659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122363"/>
            <a:ext cx="96012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00200" y="3602038"/>
            <a:ext cx="96012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07836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434794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1709739"/>
            <a:ext cx="1104138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73443" y="4589464"/>
            <a:ext cx="1104138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748034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0110" y="1825625"/>
            <a:ext cx="544068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80810" y="1825625"/>
            <a:ext cx="544068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4451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365126"/>
            <a:ext cx="1104138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81778" y="1681163"/>
            <a:ext cx="54156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81778" y="2505075"/>
            <a:ext cx="541567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480810" y="1681163"/>
            <a:ext cx="5442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80810" y="2505075"/>
            <a:ext cx="544234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93987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2742549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760610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1709739"/>
            <a:ext cx="1104138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73443" y="4589464"/>
            <a:ext cx="1104138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484690-9A2B-492E-8D2C-AE5814C14B9E}" type="datetimeFigureOut">
              <a:rPr lang="en-US" smtClean="0"/>
              <a:pPr/>
              <a:t>17-Nov-19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167186-5DA1-4350-9015-FA7755BCC5EE}" type="slidenum">
              <a:rPr lang="en-US" smtClean="0"/>
              <a:pPr/>
              <a:t>‹#›</a:t>
            </a:fld>
            <a:endParaRPr lang="en-US"/>
          </a:p>
        </p:txBody>
      </p:sp>
    </p:spTree>
    <p:extLst>
      <p:ext uri="{BB962C8B-B14F-4D97-AF65-F5344CB8AC3E}">
        <p14:creationId xmlns="" xmlns:p14="http://schemas.microsoft.com/office/powerpoint/2010/main" val="1575954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457200"/>
            <a:ext cx="4128849"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442347" y="987426"/>
            <a:ext cx="648081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81778" y="2057400"/>
            <a:ext cx="41288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78791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457200"/>
            <a:ext cx="4128849"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442347" y="987426"/>
            <a:ext cx="648081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81778" y="2057400"/>
            <a:ext cx="41288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503148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82197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5" y="365125"/>
            <a:ext cx="276034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0110" y="365125"/>
            <a:ext cx="812101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183511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1122363"/>
            <a:ext cx="96012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00200" y="3602038"/>
            <a:ext cx="96012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1FF15C-CB34-478F-8D95-8CA49E33E7C1}" type="datetimeFigureOut">
              <a:rPr lang="en-US" smtClean="0">
                <a:solidFill>
                  <a:prstClr val="black">
                    <a:tint val="75000"/>
                  </a:prstClr>
                </a:solidFill>
              </a:rPr>
              <a:pPr/>
              <a:t>17-Nov-19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AE182B-BA19-4681-953D-C426FCEC81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969740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FF15C-CB34-478F-8D95-8CA49E33E7C1}" type="datetimeFigureOut">
              <a:rPr lang="en-US" smtClean="0">
                <a:solidFill>
                  <a:prstClr val="black">
                    <a:tint val="75000"/>
                  </a:prstClr>
                </a:solidFill>
              </a:rPr>
              <a:pPr/>
              <a:t>17-Nov-19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AE182B-BA19-4681-953D-C426FCEC81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231411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1709739"/>
            <a:ext cx="1104138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73443" y="4589464"/>
            <a:ext cx="1104138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1FF15C-CB34-478F-8D95-8CA49E33E7C1}" type="datetimeFigureOut">
              <a:rPr lang="en-US" smtClean="0">
                <a:solidFill>
                  <a:prstClr val="black">
                    <a:tint val="75000"/>
                  </a:prstClr>
                </a:solidFill>
              </a:rPr>
              <a:pPr/>
              <a:t>17-Nov-19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AE182B-BA19-4681-953D-C426FCEC81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602253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0110" y="1825625"/>
            <a:ext cx="544068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480810" y="1825625"/>
            <a:ext cx="544068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1FF15C-CB34-478F-8D95-8CA49E33E7C1}" type="datetimeFigureOut">
              <a:rPr lang="en-US" smtClean="0">
                <a:solidFill>
                  <a:prstClr val="black">
                    <a:tint val="75000"/>
                  </a:prstClr>
                </a:solidFill>
              </a:rPr>
              <a:pPr/>
              <a:t>17-Nov-19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AE182B-BA19-4681-953D-C426FCEC81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203246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365126"/>
            <a:ext cx="1104138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81778" y="1681163"/>
            <a:ext cx="54156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81778" y="2505075"/>
            <a:ext cx="541567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480810" y="1681163"/>
            <a:ext cx="5442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80810" y="2505075"/>
            <a:ext cx="544234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1FF15C-CB34-478F-8D95-8CA49E33E7C1}" type="datetimeFigureOut">
              <a:rPr lang="en-US" smtClean="0">
                <a:solidFill>
                  <a:prstClr val="black">
                    <a:tint val="75000"/>
                  </a:prstClr>
                </a:solidFill>
              </a:rPr>
              <a:pPr/>
              <a:t>17-Nov-19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BAE182B-BA19-4681-953D-C426FCEC81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0713538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1FF15C-CB34-478F-8D95-8CA49E33E7C1}" type="datetimeFigureOut">
              <a:rPr lang="en-US" smtClean="0">
                <a:solidFill>
                  <a:prstClr val="black">
                    <a:tint val="75000"/>
                  </a:prstClr>
                </a:solidFill>
              </a:rPr>
              <a:pPr/>
              <a:t>17-Nov-19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BAE182B-BA19-4681-953D-C426FCEC81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430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80110" y="1825625"/>
            <a:ext cx="544068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80810" y="1825625"/>
            <a:ext cx="544068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484690-9A2B-492E-8D2C-AE5814C14B9E}" type="datetimeFigureOut">
              <a:rPr lang="en-US" smtClean="0"/>
              <a:pPr/>
              <a:t>17-Nov-19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67186-5DA1-4350-9015-FA7755BCC5EE}" type="slidenum">
              <a:rPr lang="en-US" smtClean="0"/>
              <a:pPr/>
              <a:t>‹#›</a:t>
            </a:fld>
            <a:endParaRPr lang="en-US"/>
          </a:p>
        </p:txBody>
      </p:sp>
    </p:spTree>
    <p:extLst>
      <p:ext uri="{BB962C8B-B14F-4D97-AF65-F5344CB8AC3E}">
        <p14:creationId xmlns="" xmlns:p14="http://schemas.microsoft.com/office/powerpoint/2010/main" val="18490802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FF15C-CB34-478F-8D95-8CA49E33E7C1}" type="datetimeFigureOut">
              <a:rPr lang="en-US" smtClean="0">
                <a:solidFill>
                  <a:prstClr val="black">
                    <a:tint val="75000"/>
                  </a:prstClr>
                </a:solidFill>
              </a:rPr>
              <a:pPr/>
              <a:t>17-Nov-19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BAE182B-BA19-4681-953D-C426FCEC81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5299484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457200"/>
            <a:ext cx="4128849"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442347" y="987426"/>
            <a:ext cx="648081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81778" y="2057400"/>
            <a:ext cx="41288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1FF15C-CB34-478F-8D95-8CA49E33E7C1}" type="datetimeFigureOut">
              <a:rPr lang="en-US" smtClean="0">
                <a:solidFill>
                  <a:prstClr val="black">
                    <a:tint val="75000"/>
                  </a:prstClr>
                </a:solidFill>
              </a:rPr>
              <a:pPr/>
              <a:t>17-Nov-19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AE182B-BA19-4681-953D-C426FCEC81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9485120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457200"/>
            <a:ext cx="4128849"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442347" y="987426"/>
            <a:ext cx="648081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81778" y="2057400"/>
            <a:ext cx="41288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1FF15C-CB34-478F-8D95-8CA49E33E7C1}" type="datetimeFigureOut">
              <a:rPr lang="en-US" smtClean="0">
                <a:solidFill>
                  <a:prstClr val="black">
                    <a:tint val="75000"/>
                  </a:prstClr>
                </a:solidFill>
              </a:rPr>
              <a:pPr/>
              <a:t>17-Nov-19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BAE182B-BA19-4681-953D-C426FCEC81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746911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FF15C-CB34-478F-8D95-8CA49E33E7C1}" type="datetimeFigureOut">
              <a:rPr lang="en-US" smtClean="0">
                <a:solidFill>
                  <a:prstClr val="black">
                    <a:tint val="75000"/>
                  </a:prstClr>
                </a:solidFill>
              </a:rPr>
              <a:pPr/>
              <a:t>17-Nov-19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AE182B-BA19-4681-953D-C426FCEC81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549702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5" y="365125"/>
            <a:ext cx="276034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0110" y="365125"/>
            <a:ext cx="812101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FF15C-CB34-478F-8D95-8CA49E33E7C1}" type="datetimeFigureOut">
              <a:rPr lang="en-US" smtClean="0">
                <a:solidFill>
                  <a:prstClr val="black">
                    <a:tint val="75000"/>
                  </a:prstClr>
                </a:solidFill>
              </a:rPr>
              <a:pPr/>
              <a:t>17-Nov-19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BAE182B-BA19-4681-953D-C426FCEC81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04995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365126"/>
            <a:ext cx="1104138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1778" y="1681163"/>
            <a:ext cx="54156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81778" y="2505075"/>
            <a:ext cx="541567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80810" y="1681163"/>
            <a:ext cx="54423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80810" y="2505075"/>
            <a:ext cx="544234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484690-9A2B-492E-8D2C-AE5814C14B9E}" type="datetimeFigureOut">
              <a:rPr lang="en-US" smtClean="0"/>
              <a:pPr/>
              <a:t>17-Nov-19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167186-5DA1-4350-9015-FA7755BCC5EE}" type="slidenum">
              <a:rPr lang="en-US" smtClean="0"/>
              <a:pPr/>
              <a:t>‹#›</a:t>
            </a:fld>
            <a:endParaRPr lang="en-US"/>
          </a:p>
        </p:txBody>
      </p:sp>
    </p:spTree>
    <p:extLst>
      <p:ext uri="{BB962C8B-B14F-4D97-AF65-F5344CB8AC3E}">
        <p14:creationId xmlns="" xmlns:p14="http://schemas.microsoft.com/office/powerpoint/2010/main" val="253500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484690-9A2B-492E-8D2C-AE5814C14B9E}" type="datetimeFigureOut">
              <a:rPr lang="en-US" smtClean="0"/>
              <a:pPr/>
              <a:t>17-Nov-19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167186-5DA1-4350-9015-FA7755BCC5EE}" type="slidenum">
              <a:rPr lang="en-US" smtClean="0"/>
              <a:pPr/>
              <a:t>‹#›</a:t>
            </a:fld>
            <a:endParaRPr lang="en-US"/>
          </a:p>
        </p:txBody>
      </p:sp>
    </p:spTree>
    <p:extLst>
      <p:ext uri="{BB962C8B-B14F-4D97-AF65-F5344CB8AC3E}">
        <p14:creationId xmlns="" xmlns:p14="http://schemas.microsoft.com/office/powerpoint/2010/main" val="2291241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484690-9A2B-492E-8D2C-AE5814C14B9E}" type="datetimeFigureOut">
              <a:rPr lang="en-US" smtClean="0"/>
              <a:pPr/>
              <a:t>17-Nov-19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167186-5DA1-4350-9015-FA7755BCC5EE}" type="slidenum">
              <a:rPr lang="en-US" smtClean="0"/>
              <a:pPr/>
              <a:t>‹#›</a:t>
            </a:fld>
            <a:endParaRPr lang="en-US"/>
          </a:p>
        </p:txBody>
      </p:sp>
    </p:spTree>
    <p:extLst>
      <p:ext uri="{BB962C8B-B14F-4D97-AF65-F5344CB8AC3E}">
        <p14:creationId xmlns="" xmlns:p14="http://schemas.microsoft.com/office/powerpoint/2010/main" val="336169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457200"/>
            <a:ext cx="4128849"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442347" y="987426"/>
            <a:ext cx="648081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1778" y="2057400"/>
            <a:ext cx="41288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484690-9A2B-492E-8D2C-AE5814C14B9E}" type="datetimeFigureOut">
              <a:rPr lang="en-US" smtClean="0"/>
              <a:pPr/>
              <a:t>17-Nov-19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67186-5DA1-4350-9015-FA7755BCC5EE}" type="slidenum">
              <a:rPr lang="en-US" smtClean="0"/>
              <a:pPr/>
              <a:t>‹#›</a:t>
            </a:fld>
            <a:endParaRPr lang="en-US"/>
          </a:p>
        </p:txBody>
      </p:sp>
    </p:spTree>
    <p:extLst>
      <p:ext uri="{BB962C8B-B14F-4D97-AF65-F5344CB8AC3E}">
        <p14:creationId xmlns="" xmlns:p14="http://schemas.microsoft.com/office/powerpoint/2010/main" val="3062636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457200"/>
            <a:ext cx="4128849"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42347" y="987426"/>
            <a:ext cx="648081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81778" y="2057400"/>
            <a:ext cx="41288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7484690-9A2B-492E-8D2C-AE5814C14B9E}" type="datetimeFigureOut">
              <a:rPr lang="en-US" smtClean="0"/>
              <a:pPr/>
              <a:t>17-Nov-19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167186-5DA1-4350-9015-FA7755BCC5EE}" type="slidenum">
              <a:rPr lang="en-US" smtClean="0"/>
              <a:pPr/>
              <a:t>‹#›</a:t>
            </a:fld>
            <a:endParaRPr lang="en-US"/>
          </a:p>
        </p:txBody>
      </p:sp>
    </p:spTree>
    <p:extLst>
      <p:ext uri="{BB962C8B-B14F-4D97-AF65-F5344CB8AC3E}">
        <p14:creationId xmlns="" xmlns:p14="http://schemas.microsoft.com/office/powerpoint/2010/main" val="3850212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365126"/>
            <a:ext cx="1104138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80110" y="1825625"/>
            <a:ext cx="1104138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0110" y="6356351"/>
            <a:ext cx="28803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84690-9A2B-492E-8D2C-AE5814C14B9E}" type="datetimeFigureOut">
              <a:rPr lang="en-US" smtClean="0"/>
              <a:pPr/>
              <a:t>17-Nov-19</a:t>
            </a:fld>
            <a:endParaRPr lang="en-US"/>
          </a:p>
        </p:txBody>
      </p:sp>
      <p:sp>
        <p:nvSpPr>
          <p:cNvPr id="5" name="Footer Placeholder 4"/>
          <p:cNvSpPr>
            <a:spLocks noGrp="1"/>
          </p:cNvSpPr>
          <p:nvPr>
            <p:ph type="ftr" sz="quarter" idx="3"/>
          </p:nvPr>
        </p:nvSpPr>
        <p:spPr>
          <a:xfrm>
            <a:off x="4240530" y="6356351"/>
            <a:ext cx="43205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0" y="6356351"/>
            <a:ext cx="28803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67186-5DA1-4350-9015-FA7755BCC5EE}" type="slidenum">
              <a:rPr lang="en-US" smtClean="0"/>
              <a:pPr/>
              <a:t>‹#›</a:t>
            </a:fld>
            <a:endParaRPr lang="en-US"/>
          </a:p>
        </p:txBody>
      </p:sp>
    </p:spTree>
    <p:extLst>
      <p:ext uri="{BB962C8B-B14F-4D97-AF65-F5344CB8AC3E}">
        <p14:creationId xmlns="" xmlns:p14="http://schemas.microsoft.com/office/powerpoint/2010/main" val="4193536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365126"/>
            <a:ext cx="1104138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80110" y="1825625"/>
            <a:ext cx="1104138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80110" y="6356351"/>
            <a:ext cx="28803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5" name="Footer Placeholder 4"/>
          <p:cNvSpPr>
            <a:spLocks noGrp="1"/>
          </p:cNvSpPr>
          <p:nvPr>
            <p:ph type="ftr" sz="quarter" idx="3"/>
          </p:nvPr>
        </p:nvSpPr>
        <p:spPr>
          <a:xfrm>
            <a:off x="4240530" y="6356351"/>
            <a:ext cx="43205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9041130" y="6356351"/>
            <a:ext cx="28803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088171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365126"/>
            <a:ext cx="1104138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80110" y="1825625"/>
            <a:ext cx="1104138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80110" y="6356351"/>
            <a:ext cx="28803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84690-9A2B-492E-8D2C-AE5814C14B9E}" type="datetimeFigureOut">
              <a:rPr lang="en-US" smtClean="0">
                <a:solidFill>
                  <a:prstClr val="black">
                    <a:tint val="75000"/>
                  </a:prstClr>
                </a:solidFill>
              </a:rPr>
              <a:pPr/>
              <a:t>17-Nov-19</a:t>
            </a:fld>
            <a:endParaRPr lang="en-US">
              <a:solidFill>
                <a:prstClr val="black">
                  <a:tint val="75000"/>
                </a:prstClr>
              </a:solidFill>
            </a:endParaRPr>
          </a:p>
        </p:txBody>
      </p:sp>
      <p:sp>
        <p:nvSpPr>
          <p:cNvPr id="5" name="Footer Placeholder 4"/>
          <p:cNvSpPr>
            <a:spLocks noGrp="1"/>
          </p:cNvSpPr>
          <p:nvPr>
            <p:ph type="ftr" sz="quarter" idx="3"/>
          </p:nvPr>
        </p:nvSpPr>
        <p:spPr>
          <a:xfrm>
            <a:off x="4240530" y="6356351"/>
            <a:ext cx="43205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9041130" y="6356351"/>
            <a:ext cx="28803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167186-5DA1-4350-9015-FA7755BCC5E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7270278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365126"/>
            <a:ext cx="1104138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80110" y="1825625"/>
            <a:ext cx="1104138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80110" y="6356351"/>
            <a:ext cx="288036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FF15C-CB34-478F-8D95-8CA49E33E7C1}" type="datetimeFigureOut">
              <a:rPr lang="en-US" smtClean="0">
                <a:solidFill>
                  <a:prstClr val="black">
                    <a:tint val="75000"/>
                  </a:prstClr>
                </a:solidFill>
              </a:rPr>
              <a:pPr/>
              <a:t>17-Nov-19</a:t>
            </a:fld>
            <a:endParaRPr lang="en-US">
              <a:solidFill>
                <a:prstClr val="black">
                  <a:tint val="75000"/>
                </a:prstClr>
              </a:solidFill>
            </a:endParaRPr>
          </a:p>
        </p:txBody>
      </p:sp>
      <p:sp>
        <p:nvSpPr>
          <p:cNvPr id="5" name="Footer Placeholder 4"/>
          <p:cNvSpPr>
            <a:spLocks noGrp="1"/>
          </p:cNvSpPr>
          <p:nvPr>
            <p:ph type="ftr" sz="quarter" idx="3"/>
          </p:nvPr>
        </p:nvSpPr>
        <p:spPr>
          <a:xfrm>
            <a:off x="4240530" y="6356351"/>
            <a:ext cx="43205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9041130" y="6356351"/>
            <a:ext cx="28803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E182B-BA19-4681-953D-C426FCEC81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9668007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diagramColors" Target="../diagrams/colors1.xml"/><Relationship Id="rId10" Type="http://schemas.openxmlformats.org/officeDocument/2006/relationships/image" Target="../media/image9.jpeg"/><Relationship Id="rId4" Type="http://schemas.openxmlformats.org/officeDocument/2006/relationships/diagramQuickStyle" Target="../diagrams/quickStyle1.xml"/><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73600" y="2772229"/>
            <a:ext cx="8128000" cy="139337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81714" y="2987266"/>
            <a:ext cx="8432800" cy="1046440"/>
          </a:xfrm>
          <a:prstGeom prst="rect">
            <a:avLst/>
          </a:prstGeom>
          <a:noFill/>
        </p:spPr>
        <p:txBody>
          <a:bodyPr wrap="square" rtlCol="0">
            <a:spAutoFit/>
          </a:bodyPr>
          <a:lstStyle/>
          <a:p>
            <a:pPr algn="r"/>
            <a:r>
              <a:rPr lang="en-US" sz="2600" b="1" dirty="0" smtClean="0">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Fight Against TB  - Community Based Approach </a:t>
            </a:r>
          </a:p>
          <a:p>
            <a:pPr algn="r"/>
            <a:endParaRPr lang="en-US" sz="1000" b="1" dirty="0" smtClean="0">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a:p>
            <a:pPr algn="r"/>
            <a:r>
              <a:rPr lang="en-US" sz="2600" b="1" dirty="0" smtClean="0">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Telangana </a:t>
            </a:r>
            <a:endParaRPr lang="en-US" sz="2600" b="1" dirty="0">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pic>
        <p:nvPicPr>
          <p:cNvPr id="7" name="Picture 6" descr="http://dw.convertfiles.com/files/0950605001562346780/cm%20book%20title.jpg"/>
          <p:cNvPicPr/>
          <p:nvPr/>
        </p:nvPicPr>
        <p:blipFill rotWithShape="1">
          <a:blip r:embed="rId3" cstate="print">
            <a:extLst>
              <a:ext uri="{28A0092B-C50C-407E-A947-70E740481C1C}">
                <a14:useLocalDpi xmlns="" xmlns:a14="http://schemas.microsoft.com/office/drawing/2010/main" val="0"/>
              </a:ext>
            </a:extLst>
          </a:blip>
          <a:srcRect l="50760" t="2484" r="3662" b="2558"/>
          <a:stretch/>
        </p:blipFill>
        <p:spPr bwMode="auto">
          <a:xfrm>
            <a:off x="0" y="0"/>
            <a:ext cx="4478644" cy="6858000"/>
          </a:xfrm>
          <a:prstGeom prst="rect">
            <a:avLst/>
          </a:prstGeom>
          <a:noFill/>
          <a:ln>
            <a:noFill/>
          </a:ln>
        </p:spPr>
      </p:pic>
      <p:sp>
        <p:nvSpPr>
          <p:cNvPr id="13" name="Rectangle 12"/>
          <p:cNvSpPr/>
          <p:nvPr/>
        </p:nvSpPr>
        <p:spPr>
          <a:xfrm>
            <a:off x="217714" y="442268"/>
            <a:ext cx="4064000" cy="1009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4798" y="445440"/>
            <a:ext cx="1132888" cy="9706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786026" y="478421"/>
            <a:ext cx="937640" cy="937640"/>
          </a:xfrm>
          <a:prstGeom prst="rect">
            <a:avLst/>
          </a:prstGeom>
        </p:spPr>
      </p:pic>
      <p:pic>
        <p:nvPicPr>
          <p:cNvPr id="6" name="Picture 5"/>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3025186" y="570562"/>
            <a:ext cx="1242012" cy="845499"/>
          </a:xfrm>
          <a:prstGeom prst="rect">
            <a:avLst/>
          </a:prstGeom>
        </p:spPr>
      </p:pic>
      <p:sp>
        <p:nvSpPr>
          <p:cNvPr id="14" name="TextBox 13"/>
          <p:cNvSpPr txBox="1"/>
          <p:nvPr/>
        </p:nvSpPr>
        <p:spPr>
          <a:xfrm>
            <a:off x="6778272" y="5419616"/>
            <a:ext cx="5682901" cy="1138773"/>
          </a:xfrm>
          <a:prstGeom prst="rect">
            <a:avLst/>
          </a:prstGeom>
          <a:noFill/>
        </p:spPr>
        <p:txBody>
          <a:bodyPr wrap="none" rtlCol="0">
            <a:spAutoFit/>
          </a:bodyPr>
          <a:lstStyle/>
          <a:p>
            <a:pPr algn="r"/>
            <a:r>
              <a:rPr lang="en-US" sz="2400" b="1" dirty="0" err="1" smtClean="0">
                <a:solidFill>
                  <a:srgbClr val="C00000"/>
                </a:solidFill>
                <a:latin typeface="Arial" panose="020B0604020202020204" pitchFamily="34" charset="0"/>
                <a:cs typeface="Arial" panose="020B0604020202020204" pitchFamily="34" charset="0"/>
              </a:rPr>
              <a:t>Dr</a:t>
            </a:r>
            <a:r>
              <a:rPr lang="en-US" sz="2400" b="1" dirty="0" smtClean="0">
                <a:solidFill>
                  <a:srgbClr val="C00000"/>
                </a:solidFill>
                <a:latin typeface="Arial" panose="020B0604020202020204" pitchFamily="34" charset="0"/>
                <a:cs typeface="Arial" panose="020B0604020202020204" pitchFamily="34" charset="0"/>
              </a:rPr>
              <a:t> </a:t>
            </a:r>
            <a:r>
              <a:rPr lang="en-US" sz="2400" b="1" dirty="0" err="1" smtClean="0">
                <a:solidFill>
                  <a:srgbClr val="C00000"/>
                </a:solidFill>
                <a:latin typeface="Arial" panose="020B0604020202020204" pitchFamily="34" charset="0"/>
                <a:cs typeface="Arial" panose="020B0604020202020204" pitchFamily="34" charset="0"/>
              </a:rPr>
              <a:t>Yogita</a:t>
            </a:r>
            <a:r>
              <a:rPr lang="en-US" sz="2400" b="1" dirty="0" smtClean="0">
                <a:solidFill>
                  <a:srgbClr val="C00000"/>
                </a:solidFill>
                <a:latin typeface="Arial" panose="020B0604020202020204" pitchFamily="34" charset="0"/>
                <a:cs typeface="Arial" panose="020B0604020202020204" pitchFamily="34" charset="0"/>
              </a:rPr>
              <a:t> Rana, IAS</a:t>
            </a:r>
          </a:p>
          <a:p>
            <a:pPr algn="r"/>
            <a:r>
              <a:rPr lang="en-US" sz="2200" dirty="0" smtClean="0">
                <a:latin typeface="Arial" panose="020B0604020202020204" pitchFamily="34" charset="0"/>
                <a:cs typeface="Arial" panose="020B0604020202020204" pitchFamily="34" charset="0"/>
              </a:rPr>
              <a:t>Mission Director, NHM &amp; </a:t>
            </a:r>
          </a:p>
          <a:p>
            <a:pPr algn="r"/>
            <a:r>
              <a:rPr lang="en-US" sz="2200" dirty="0" smtClean="0">
                <a:latin typeface="Arial" panose="020B0604020202020204" pitchFamily="34" charset="0"/>
                <a:cs typeface="Arial" panose="020B0604020202020204" pitchFamily="34" charset="0"/>
              </a:rPr>
              <a:t>Commissioner, Health &amp; Family Welfare, TS</a:t>
            </a:r>
            <a:endParaRPr lang="en-US" sz="2200" dirty="0">
              <a:latin typeface="Arial" panose="020B0604020202020204" pitchFamily="34" charset="0"/>
              <a:cs typeface="Arial" panose="020B0604020202020204" pitchFamily="34" charset="0"/>
            </a:endParaRPr>
          </a:p>
        </p:txBody>
      </p:sp>
      <p:sp>
        <p:nvSpPr>
          <p:cNvPr id="15" name="TextBox 14"/>
          <p:cNvSpPr txBox="1"/>
          <p:nvPr/>
        </p:nvSpPr>
        <p:spPr>
          <a:xfrm>
            <a:off x="4667267" y="4337095"/>
            <a:ext cx="4523226" cy="769441"/>
          </a:xfrm>
          <a:prstGeom prst="rect">
            <a:avLst/>
          </a:prstGeom>
          <a:noFill/>
        </p:spPr>
        <p:txBody>
          <a:bodyPr wrap="none" rtlCol="0">
            <a:spAutoFit/>
          </a:bodyPr>
          <a:lstStyle/>
          <a:p>
            <a:r>
              <a:rPr lang="en-US" sz="2200" b="1" dirty="0" smtClean="0">
                <a:solidFill>
                  <a:srgbClr val="002060"/>
                </a:solidFill>
                <a:latin typeface="Arial" panose="020B0604020202020204" pitchFamily="34" charset="0"/>
                <a:cs typeface="Arial" panose="020B0604020202020204" pitchFamily="34" charset="0"/>
              </a:rPr>
              <a:t>6</a:t>
            </a:r>
            <a:r>
              <a:rPr lang="en-US" sz="2200" b="1" baseline="30000" dirty="0" smtClean="0">
                <a:solidFill>
                  <a:srgbClr val="002060"/>
                </a:solidFill>
                <a:latin typeface="Arial" panose="020B0604020202020204" pitchFamily="34" charset="0"/>
                <a:cs typeface="Arial" panose="020B0604020202020204" pitchFamily="34" charset="0"/>
              </a:rPr>
              <a:t>th</a:t>
            </a:r>
            <a:r>
              <a:rPr lang="en-US" sz="2200" b="1" dirty="0" smtClean="0">
                <a:solidFill>
                  <a:srgbClr val="002060"/>
                </a:solidFill>
                <a:latin typeface="Arial" panose="020B0604020202020204" pitchFamily="34" charset="0"/>
                <a:cs typeface="Arial" panose="020B0604020202020204" pitchFamily="34" charset="0"/>
              </a:rPr>
              <a:t> National Summit</a:t>
            </a:r>
          </a:p>
          <a:p>
            <a:r>
              <a:rPr lang="en-US" sz="2200" b="1" dirty="0" smtClean="0">
                <a:solidFill>
                  <a:srgbClr val="002060"/>
                </a:solidFill>
                <a:latin typeface="Arial" panose="020B0604020202020204" pitchFamily="34" charset="0"/>
                <a:cs typeface="Arial" panose="020B0604020202020204" pitchFamily="34" charset="0"/>
              </a:rPr>
              <a:t>17 November 2019 - Ahmedabad</a:t>
            </a:r>
            <a:endParaRPr lang="en-US" sz="2200" dirty="0">
              <a:solidFill>
                <a:srgbClr val="00206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flipH="1">
            <a:off x="0" y="232229"/>
            <a:ext cx="12801600" cy="856341"/>
          </a:xfrm>
          <a:prstGeom prst="homePlate">
            <a:avLst>
              <a:gd name="adj" fmla="val 0"/>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9318" y="368096"/>
            <a:ext cx="12337142" cy="584775"/>
          </a:xfrm>
          <a:prstGeom prst="rect">
            <a:avLst/>
          </a:prstGeom>
          <a:noFill/>
        </p:spPr>
        <p:txBody>
          <a:bodyPr wrap="square" rtlCol="0">
            <a:spAutoFit/>
          </a:bodyPr>
          <a:lstStyle/>
          <a:p>
            <a:pPr algn="r"/>
            <a:r>
              <a:rPr lang="en-US" sz="3200" b="1" dirty="0" smtClean="0">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Status  of Community Based Approach – Phase 1</a:t>
            </a:r>
            <a:endParaRPr lang="en-US" sz="3200" b="1" dirty="0">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10" name="Pentagon 9"/>
          <p:cNvSpPr/>
          <p:nvPr/>
        </p:nvSpPr>
        <p:spPr>
          <a:xfrm rot="5400000">
            <a:off x="580571" y="1103086"/>
            <a:ext cx="1647369" cy="2184400"/>
          </a:xfrm>
          <a:prstGeom prst="homePlate">
            <a:avLst>
              <a:gd name="adj" fmla="val 2913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10"/>
          <p:cNvSpPr/>
          <p:nvPr/>
        </p:nvSpPr>
        <p:spPr>
          <a:xfrm rot="5400000">
            <a:off x="3062514" y="1103088"/>
            <a:ext cx="1647371" cy="2184400"/>
          </a:xfrm>
          <a:prstGeom prst="homePlate">
            <a:avLst>
              <a:gd name="adj" fmla="val 2913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p:nvSpPr>
        <p:spPr>
          <a:xfrm rot="5400000">
            <a:off x="5529944" y="1103089"/>
            <a:ext cx="1647371" cy="2184400"/>
          </a:xfrm>
          <a:prstGeom prst="homePlate">
            <a:avLst>
              <a:gd name="adj" fmla="val 2913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8011889" y="1103090"/>
            <a:ext cx="1647370" cy="2184400"/>
          </a:xfrm>
          <a:prstGeom prst="homePlate">
            <a:avLst>
              <a:gd name="adj" fmla="val 2913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entagon 13"/>
          <p:cNvSpPr/>
          <p:nvPr/>
        </p:nvSpPr>
        <p:spPr>
          <a:xfrm rot="5400000">
            <a:off x="10566403" y="1103091"/>
            <a:ext cx="1647371" cy="2184400"/>
          </a:xfrm>
          <a:prstGeom prst="homePlate">
            <a:avLst>
              <a:gd name="adj" fmla="val 2913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62859" y="1473245"/>
            <a:ext cx="1988457" cy="954107"/>
          </a:xfrm>
          <a:prstGeom prst="rect">
            <a:avLst/>
          </a:prstGeom>
          <a:noFill/>
        </p:spPr>
        <p:txBody>
          <a:bodyPr wrap="square" rtlCol="0">
            <a:spAutoFit/>
          </a:bodyPr>
          <a:lstStyle/>
          <a:p>
            <a:pPr algn="ctr"/>
            <a:r>
              <a:rPr lang="en-US" sz="3600" b="1" dirty="0" smtClean="0">
                <a:solidFill>
                  <a:schemeClr val="bg1"/>
                </a:solidFill>
                <a:latin typeface="Arial" panose="020B0604020202020204" pitchFamily="34" charset="0"/>
                <a:cs typeface="Arial" panose="020B0604020202020204" pitchFamily="34" charset="0"/>
              </a:rPr>
              <a:t>249</a:t>
            </a:r>
          </a:p>
          <a:p>
            <a:pPr algn="ctr"/>
            <a:r>
              <a:rPr lang="en-US" b="1" dirty="0" smtClean="0">
                <a:solidFill>
                  <a:schemeClr val="bg1"/>
                </a:solidFill>
                <a:latin typeface="Arial" panose="020B0604020202020204" pitchFamily="34" charset="0"/>
                <a:cs typeface="Arial" panose="020B0604020202020204" pitchFamily="34" charset="0"/>
              </a:rPr>
              <a:t>Villages</a:t>
            </a:r>
            <a:endParaRPr lang="en-US"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2902859" y="1415189"/>
            <a:ext cx="1988457" cy="1200329"/>
          </a:xfrm>
          <a:prstGeom prst="rect">
            <a:avLst/>
          </a:prstGeom>
          <a:noFill/>
        </p:spPr>
        <p:txBody>
          <a:bodyPr wrap="square" rtlCol="0">
            <a:spAutoFit/>
          </a:bodyPr>
          <a:lstStyle/>
          <a:p>
            <a:pPr algn="ctr"/>
            <a:r>
              <a:rPr lang="en-US" sz="3600" b="1" dirty="0" smtClean="0">
                <a:solidFill>
                  <a:schemeClr val="bg1"/>
                </a:solidFill>
                <a:latin typeface="Arial" panose="020B0604020202020204" pitchFamily="34" charset="0"/>
                <a:cs typeface="Arial" panose="020B0604020202020204" pitchFamily="34" charset="0"/>
              </a:rPr>
              <a:t>49468</a:t>
            </a:r>
          </a:p>
          <a:p>
            <a:pPr algn="ctr"/>
            <a:r>
              <a:rPr lang="en-US" b="1" dirty="0" smtClean="0">
                <a:solidFill>
                  <a:schemeClr val="bg1"/>
                </a:solidFill>
                <a:latin typeface="Arial" panose="020B0604020202020204" pitchFamily="34" charset="0"/>
                <a:cs typeface="Arial" panose="020B0604020202020204" pitchFamily="34" charset="0"/>
              </a:rPr>
              <a:t>Attendance in Gram </a:t>
            </a:r>
            <a:r>
              <a:rPr lang="en-US" b="1" dirty="0" err="1" smtClean="0">
                <a:solidFill>
                  <a:schemeClr val="bg1"/>
                </a:solidFill>
                <a:latin typeface="Arial" panose="020B0604020202020204" pitchFamily="34" charset="0"/>
                <a:cs typeface="Arial" panose="020B0604020202020204" pitchFamily="34" charset="0"/>
              </a:rPr>
              <a:t>Sabha</a:t>
            </a:r>
            <a:endParaRPr lang="en-US" b="1" dirty="0">
              <a:solidFill>
                <a:schemeClr val="bg1"/>
              </a:solidFill>
              <a:latin typeface="Arial" panose="020B0604020202020204" pitchFamily="34" charset="0"/>
              <a:cs typeface="Arial" panose="020B0604020202020204" pitchFamily="34" charset="0"/>
            </a:endParaRPr>
          </a:p>
        </p:txBody>
      </p:sp>
      <p:sp>
        <p:nvSpPr>
          <p:cNvPr id="17" name="TextBox 16"/>
          <p:cNvSpPr txBox="1"/>
          <p:nvPr/>
        </p:nvSpPr>
        <p:spPr>
          <a:xfrm>
            <a:off x="5370288" y="1415189"/>
            <a:ext cx="1988457" cy="1200329"/>
          </a:xfrm>
          <a:prstGeom prst="rect">
            <a:avLst/>
          </a:prstGeom>
          <a:noFill/>
        </p:spPr>
        <p:txBody>
          <a:bodyPr wrap="square" rtlCol="0">
            <a:spAutoFit/>
          </a:bodyPr>
          <a:lstStyle/>
          <a:p>
            <a:pPr algn="ctr"/>
            <a:r>
              <a:rPr lang="en-US" sz="3600" b="1" dirty="0" smtClean="0">
                <a:solidFill>
                  <a:schemeClr val="bg1"/>
                </a:solidFill>
                <a:latin typeface="Arial" panose="020B0604020202020204" pitchFamily="34" charset="0"/>
                <a:cs typeface="Arial" panose="020B0604020202020204" pitchFamily="34" charset="0"/>
              </a:rPr>
              <a:t>1534</a:t>
            </a:r>
          </a:p>
          <a:p>
            <a:pPr algn="ctr"/>
            <a:r>
              <a:rPr lang="en-US" b="1" dirty="0" smtClean="0">
                <a:solidFill>
                  <a:schemeClr val="bg1"/>
                </a:solidFill>
                <a:latin typeface="Arial" panose="020B0604020202020204" pitchFamily="34" charset="0"/>
                <a:cs typeface="Arial" panose="020B0604020202020204" pitchFamily="34" charset="0"/>
              </a:rPr>
              <a:t>Village Officials Sensitized </a:t>
            </a:r>
            <a:endParaRPr lang="en-US" b="1" dirty="0">
              <a:solidFill>
                <a:schemeClr val="bg1"/>
              </a:solidFill>
              <a:latin typeface="Arial" panose="020B0604020202020204" pitchFamily="34" charset="0"/>
              <a:cs typeface="Arial" panose="020B0604020202020204" pitchFamily="34" charset="0"/>
            </a:endParaRPr>
          </a:p>
        </p:txBody>
      </p:sp>
      <p:sp>
        <p:nvSpPr>
          <p:cNvPr id="18" name="TextBox 17"/>
          <p:cNvSpPr txBox="1"/>
          <p:nvPr/>
        </p:nvSpPr>
        <p:spPr>
          <a:xfrm>
            <a:off x="7852231" y="1415189"/>
            <a:ext cx="1988457" cy="1200329"/>
          </a:xfrm>
          <a:prstGeom prst="rect">
            <a:avLst/>
          </a:prstGeom>
          <a:noFill/>
        </p:spPr>
        <p:txBody>
          <a:bodyPr wrap="square" rtlCol="0">
            <a:spAutoFit/>
          </a:bodyPr>
          <a:lstStyle/>
          <a:p>
            <a:pPr algn="ctr"/>
            <a:r>
              <a:rPr lang="en-US" sz="3600" b="1" dirty="0" smtClean="0">
                <a:solidFill>
                  <a:schemeClr val="bg1"/>
                </a:solidFill>
                <a:latin typeface="Arial" panose="020B0604020202020204" pitchFamily="34" charset="0"/>
                <a:cs typeface="Arial" panose="020B0604020202020204" pitchFamily="34" charset="0"/>
              </a:rPr>
              <a:t>1233</a:t>
            </a:r>
          </a:p>
          <a:p>
            <a:pPr algn="ctr"/>
            <a:r>
              <a:rPr lang="en-US" b="1" dirty="0" smtClean="0">
                <a:solidFill>
                  <a:schemeClr val="bg1"/>
                </a:solidFill>
                <a:latin typeface="Arial" panose="020B0604020202020204" pitchFamily="34" charset="0"/>
                <a:cs typeface="Arial" panose="020B0604020202020204" pitchFamily="34" charset="0"/>
              </a:rPr>
              <a:t>Cured</a:t>
            </a:r>
          </a:p>
          <a:p>
            <a:pPr algn="ctr"/>
            <a:r>
              <a:rPr lang="en-US" b="1" dirty="0" smtClean="0">
                <a:solidFill>
                  <a:schemeClr val="bg1"/>
                </a:solidFill>
                <a:latin typeface="Arial" panose="020B0604020202020204" pitchFamily="34" charset="0"/>
                <a:cs typeface="Arial" panose="020B0604020202020204" pitchFamily="34" charset="0"/>
              </a:rPr>
              <a:t>Patients </a:t>
            </a:r>
            <a:endParaRPr lang="en-US" b="1" dirty="0">
              <a:solidFill>
                <a:schemeClr val="bg1"/>
              </a:solidFill>
              <a:latin typeface="Arial" panose="020B0604020202020204" pitchFamily="34" charset="0"/>
              <a:cs typeface="Arial" panose="020B0604020202020204" pitchFamily="34" charset="0"/>
            </a:endParaRPr>
          </a:p>
        </p:txBody>
      </p:sp>
      <p:sp>
        <p:nvSpPr>
          <p:cNvPr id="21" name="TextBox 20"/>
          <p:cNvSpPr txBox="1"/>
          <p:nvPr/>
        </p:nvSpPr>
        <p:spPr>
          <a:xfrm>
            <a:off x="10442983" y="1422449"/>
            <a:ext cx="1988457" cy="1200329"/>
          </a:xfrm>
          <a:prstGeom prst="rect">
            <a:avLst/>
          </a:prstGeom>
          <a:noFill/>
        </p:spPr>
        <p:txBody>
          <a:bodyPr wrap="square" rtlCol="0">
            <a:spAutoFit/>
          </a:bodyPr>
          <a:lstStyle/>
          <a:p>
            <a:pPr algn="ctr"/>
            <a:r>
              <a:rPr lang="en-US" sz="3600" b="1" dirty="0" smtClean="0">
                <a:solidFill>
                  <a:schemeClr val="bg1"/>
                </a:solidFill>
                <a:latin typeface="Arial" panose="020B0604020202020204" pitchFamily="34" charset="0"/>
                <a:cs typeface="Arial" panose="020B0604020202020204" pitchFamily="34" charset="0"/>
              </a:rPr>
              <a:t>363</a:t>
            </a:r>
          </a:p>
          <a:p>
            <a:pPr algn="ctr"/>
            <a:r>
              <a:rPr lang="en-US" b="1" dirty="0" smtClean="0">
                <a:solidFill>
                  <a:schemeClr val="bg1"/>
                </a:solidFill>
                <a:latin typeface="Arial" panose="020B0604020202020204" pitchFamily="34" charset="0"/>
                <a:cs typeface="Arial" panose="020B0604020202020204" pitchFamily="34" charset="0"/>
              </a:rPr>
              <a:t>TB </a:t>
            </a:r>
          </a:p>
          <a:p>
            <a:pPr algn="ctr"/>
            <a:r>
              <a:rPr lang="en-US" b="1" dirty="0" smtClean="0">
                <a:solidFill>
                  <a:schemeClr val="bg1"/>
                </a:solidFill>
                <a:latin typeface="Arial" panose="020B0604020202020204" pitchFamily="34" charset="0"/>
                <a:cs typeface="Arial" panose="020B0604020202020204" pitchFamily="34" charset="0"/>
              </a:rPr>
              <a:t>Champions</a:t>
            </a:r>
            <a:endParaRPr lang="en-US" b="1" dirty="0">
              <a:solidFill>
                <a:schemeClr val="bg1"/>
              </a:solidFill>
              <a:latin typeface="Arial" panose="020B0604020202020204" pitchFamily="34" charset="0"/>
              <a:cs typeface="Arial" panose="020B0604020202020204" pitchFamily="34" charset="0"/>
            </a:endParaRPr>
          </a:p>
        </p:txBody>
      </p:sp>
      <p:sp>
        <p:nvSpPr>
          <p:cNvPr id="22" name="Pentagon 21"/>
          <p:cNvSpPr/>
          <p:nvPr/>
        </p:nvSpPr>
        <p:spPr>
          <a:xfrm rot="5400000">
            <a:off x="3077028" y="2873829"/>
            <a:ext cx="1647369" cy="2184400"/>
          </a:xfrm>
          <a:prstGeom prst="homePlate">
            <a:avLst>
              <a:gd name="adj" fmla="val 2913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entagon 23"/>
          <p:cNvSpPr/>
          <p:nvPr/>
        </p:nvSpPr>
        <p:spPr>
          <a:xfrm rot="5400000">
            <a:off x="5471886" y="2873832"/>
            <a:ext cx="1647371" cy="2184400"/>
          </a:xfrm>
          <a:prstGeom prst="homePlate">
            <a:avLst>
              <a:gd name="adj" fmla="val 2913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7953831" y="2873833"/>
            <a:ext cx="1647370" cy="2184400"/>
          </a:xfrm>
          <a:prstGeom prst="homePlate">
            <a:avLst>
              <a:gd name="adj" fmla="val 2913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entagon 25"/>
          <p:cNvSpPr/>
          <p:nvPr/>
        </p:nvSpPr>
        <p:spPr>
          <a:xfrm rot="5400000">
            <a:off x="1756245" y="4717147"/>
            <a:ext cx="1647371" cy="2184400"/>
          </a:xfrm>
          <a:prstGeom prst="homePlate">
            <a:avLst>
              <a:gd name="adj" fmla="val 2913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772230" y="3243989"/>
            <a:ext cx="2249713" cy="1200329"/>
          </a:xfrm>
          <a:prstGeom prst="rect">
            <a:avLst/>
          </a:prstGeom>
          <a:noFill/>
        </p:spPr>
        <p:txBody>
          <a:bodyPr wrap="square" rtlCol="0">
            <a:spAutoFit/>
          </a:bodyPr>
          <a:lstStyle/>
          <a:p>
            <a:pPr algn="ctr"/>
            <a:r>
              <a:rPr lang="en-US" sz="3600" b="1" dirty="0" smtClean="0">
                <a:solidFill>
                  <a:schemeClr val="bg1"/>
                </a:solidFill>
                <a:latin typeface="Arial" panose="020B0604020202020204" pitchFamily="34" charset="0"/>
                <a:cs typeface="Arial" panose="020B0604020202020204" pitchFamily="34" charset="0"/>
              </a:rPr>
              <a:t>158 / 171</a:t>
            </a:r>
          </a:p>
          <a:p>
            <a:pPr algn="ctr"/>
            <a:r>
              <a:rPr lang="en-US" b="1" dirty="0" smtClean="0">
                <a:solidFill>
                  <a:schemeClr val="bg1"/>
                </a:solidFill>
                <a:latin typeface="Arial" panose="020B0604020202020204" pitchFamily="34" charset="0"/>
                <a:cs typeface="Arial" panose="020B0604020202020204" pitchFamily="34" charset="0"/>
              </a:rPr>
              <a:t>LFU </a:t>
            </a:r>
          </a:p>
          <a:p>
            <a:pPr algn="ctr"/>
            <a:r>
              <a:rPr lang="en-US" b="1" dirty="0" smtClean="0">
                <a:solidFill>
                  <a:schemeClr val="bg1"/>
                </a:solidFill>
                <a:latin typeface="Arial" panose="020B0604020202020204" pitchFamily="34" charset="0"/>
                <a:cs typeface="Arial" panose="020B0604020202020204" pitchFamily="34" charset="0"/>
              </a:rPr>
              <a:t>Retrieved</a:t>
            </a:r>
          </a:p>
        </p:txBody>
      </p:sp>
      <p:sp>
        <p:nvSpPr>
          <p:cNvPr id="29" name="TextBox 28"/>
          <p:cNvSpPr txBox="1"/>
          <p:nvPr/>
        </p:nvSpPr>
        <p:spPr>
          <a:xfrm>
            <a:off x="5210626" y="3185932"/>
            <a:ext cx="2177145" cy="1200329"/>
          </a:xfrm>
          <a:prstGeom prst="rect">
            <a:avLst/>
          </a:prstGeom>
          <a:noFill/>
        </p:spPr>
        <p:txBody>
          <a:bodyPr wrap="square" rtlCol="0">
            <a:spAutoFit/>
          </a:bodyPr>
          <a:lstStyle/>
          <a:p>
            <a:pPr algn="ctr"/>
            <a:r>
              <a:rPr lang="en-US" sz="3600" b="1" dirty="0" smtClean="0">
                <a:solidFill>
                  <a:schemeClr val="bg1"/>
                </a:solidFill>
                <a:latin typeface="Arial" panose="020B0604020202020204" pitchFamily="34" charset="0"/>
                <a:cs typeface="Arial" panose="020B0604020202020204" pitchFamily="34" charset="0"/>
              </a:rPr>
              <a:t>1674</a:t>
            </a:r>
          </a:p>
          <a:p>
            <a:pPr algn="ctr"/>
            <a:r>
              <a:rPr lang="en-US" b="1" dirty="0" smtClean="0">
                <a:solidFill>
                  <a:schemeClr val="bg1"/>
                </a:solidFill>
                <a:latin typeface="Arial" panose="020B0604020202020204" pitchFamily="34" charset="0"/>
                <a:cs typeface="Arial" panose="020B0604020202020204" pitchFamily="34" charset="0"/>
              </a:rPr>
              <a:t>Patients received</a:t>
            </a:r>
          </a:p>
          <a:p>
            <a:pPr algn="ctr"/>
            <a:r>
              <a:rPr lang="en-US" b="1" dirty="0" smtClean="0">
                <a:solidFill>
                  <a:schemeClr val="bg1"/>
                </a:solidFill>
                <a:latin typeface="Arial" panose="020B0604020202020204" pitchFamily="34" charset="0"/>
                <a:cs typeface="Arial" panose="020B0604020202020204" pitchFamily="34" charset="0"/>
              </a:rPr>
              <a:t>DBT</a:t>
            </a:r>
            <a:endParaRPr lang="en-US"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7794173" y="3185932"/>
            <a:ext cx="1988457" cy="1200329"/>
          </a:xfrm>
          <a:prstGeom prst="rect">
            <a:avLst/>
          </a:prstGeom>
          <a:noFill/>
        </p:spPr>
        <p:txBody>
          <a:bodyPr wrap="square" rtlCol="0">
            <a:spAutoFit/>
          </a:bodyPr>
          <a:lstStyle/>
          <a:p>
            <a:pPr algn="ctr"/>
            <a:r>
              <a:rPr lang="en-US" sz="3600" b="1" dirty="0" smtClean="0">
                <a:solidFill>
                  <a:schemeClr val="bg1"/>
                </a:solidFill>
                <a:latin typeface="Arial" panose="020B0604020202020204" pitchFamily="34" charset="0"/>
                <a:cs typeface="Arial" panose="020B0604020202020204" pitchFamily="34" charset="0"/>
              </a:rPr>
              <a:t>1253</a:t>
            </a:r>
          </a:p>
          <a:p>
            <a:pPr algn="ctr"/>
            <a:r>
              <a:rPr lang="en-US" b="1" dirty="0" smtClean="0">
                <a:solidFill>
                  <a:schemeClr val="bg1"/>
                </a:solidFill>
                <a:latin typeface="Arial" panose="020B0604020202020204" pitchFamily="34" charset="0"/>
                <a:cs typeface="Arial" panose="020B0604020202020204" pitchFamily="34" charset="0"/>
              </a:rPr>
              <a:t>U-DST </a:t>
            </a:r>
          </a:p>
          <a:p>
            <a:pPr algn="ctr"/>
            <a:r>
              <a:rPr lang="en-US" b="1" dirty="0" smtClean="0">
                <a:solidFill>
                  <a:schemeClr val="bg1"/>
                </a:solidFill>
                <a:latin typeface="Arial" panose="020B0604020202020204" pitchFamily="34" charset="0"/>
                <a:cs typeface="Arial" panose="020B0604020202020204" pitchFamily="34" charset="0"/>
              </a:rPr>
              <a:t>Done</a:t>
            </a:r>
            <a:endParaRPr lang="en-US" b="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1524014" y="5007477"/>
            <a:ext cx="2148113" cy="1477328"/>
          </a:xfrm>
          <a:prstGeom prst="rect">
            <a:avLst/>
          </a:prstGeom>
          <a:noFill/>
        </p:spPr>
        <p:txBody>
          <a:bodyPr wrap="square" rtlCol="0">
            <a:spAutoFit/>
          </a:bodyPr>
          <a:lstStyle/>
          <a:p>
            <a:pPr algn="ctr"/>
            <a:r>
              <a:rPr lang="en-US" sz="3600" b="1" dirty="0" smtClean="0">
                <a:solidFill>
                  <a:schemeClr val="bg1"/>
                </a:solidFill>
                <a:latin typeface="Arial" panose="020B0604020202020204" pitchFamily="34" charset="0"/>
                <a:cs typeface="Arial" panose="020B0604020202020204" pitchFamily="34" charset="0"/>
              </a:rPr>
              <a:t>2050</a:t>
            </a:r>
          </a:p>
          <a:p>
            <a:pPr algn="ctr"/>
            <a:r>
              <a:rPr lang="en-US" b="1" dirty="0" smtClean="0">
                <a:solidFill>
                  <a:schemeClr val="bg1"/>
                </a:solidFill>
                <a:latin typeface="Arial" panose="020B0604020202020204" pitchFamily="34" charset="0"/>
                <a:cs typeface="Arial" panose="020B0604020202020204" pitchFamily="34" charset="0"/>
              </a:rPr>
              <a:t>Chest Symptom + </a:t>
            </a:r>
          </a:p>
          <a:p>
            <a:pPr algn="ctr"/>
            <a:r>
              <a:rPr lang="en-US" b="1" dirty="0" smtClean="0">
                <a:solidFill>
                  <a:schemeClr val="bg1"/>
                </a:solidFill>
                <a:latin typeface="Arial" panose="020B0604020202020204" pitchFamily="34" charset="0"/>
                <a:cs typeface="Arial" panose="020B0604020202020204" pitchFamily="34" charset="0"/>
              </a:rPr>
              <a:t>Contact Screening</a:t>
            </a:r>
            <a:endParaRPr lang="en-US" b="1" dirty="0">
              <a:solidFill>
                <a:schemeClr val="bg1"/>
              </a:solidFill>
              <a:latin typeface="Arial" panose="020B0604020202020204" pitchFamily="34" charset="0"/>
              <a:cs typeface="Arial" panose="020B0604020202020204" pitchFamily="34" charset="0"/>
            </a:endParaRPr>
          </a:p>
        </p:txBody>
      </p:sp>
      <p:sp>
        <p:nvSpPr>
          <p:cNvPr id="32" name="Pentagon 31"/>
          <p:cNvSpPr/>
          <p:nvPr/>
        </p:nvSpPr>
        <p:spPr>
          <a:xfrm rot="5400000">
            <a:off x="4267200" y="4717143"/>
            <a:ext cx="1647369" cy="2184400"/>
          </a:xfrm>
          <a:prstGeom prst="homePlate">
            <a:avLst>
              <a:gd name="adj" fmla="val 2913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Pentagon 32"/>
          <p:cNvSpPr/>
          <p:nvPr/>
        </p:nvSpPr>
        <p:spPr>
          <a:xfrm rot="5400000">
            <a:off x="6749143" y="4717145"/>
            <a:ext cx="1647371" cy="2184400"/>
          </a:xfrm>
          <a:prstGeom prst="homePlate">
            <a:avLst>
              <a:gd name="adj" fmla="val 2913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entagon 33"/>
          <p:cNvSpPr/>
          <p:nvPr/>
        </p:nvSpPr>
        <p:spPr>
          <a:xfrm rot="5400000">
            <a:off x="9216573" y="4717146"/>
            <a:ext cx="1647371" cy="2184400"/>
          </a:xfrm>
          <a:prstGeom prst="homePlate">
            <a:avLst>
              <a:gd name="adj" fmla="val 2913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049488" y="5087302"/>
            <a:ext cx="1988457" cy="923330"/>
          </a:xfrm>
          <a:prstGeom prst="rect">
            <a:avLst/>
          </a:prstGeom>
          <a:noFill/>
        </p:spPr>
        <p:txBody>
          <a:bodyPr wrap="square" rtlCol="0">
            <a:spAutoFit/>
          </a:bodyPr>
          <a:lstStyle/>
          <a:p>
            <a:pPr algn="ctr"/>
            <a:r>
              <a:rPr lang="en-US" sz="3600" b="1" dirty="0" smtClean="0">
                <a:solidFill>
                  <a:schemeClr val="bg1"/>
                </a:solidFill>
                <a:latin typeface="Arial" panose="020B0604020202020204" pitchFamily="34" charset="0"/>
                <a:cs typeface="Arial" panose="020B0604020202020204" pitchFamily="34" charset="0"/>
              </a:rPr>
              <a:t>1981</a:t>
            </a:r>
          </a:p>
          <a:p>
            <a:pPr algn="ctr"/>
            <a:r>
              <a:rPr lang="en-US" b="1" dirty="0" smtClean="0">
                <a:solidFill>
                  <a:schemeClr val="bg1"/>
                </a:solidFill>
                <a:latin typeface="Arial" panose="020B0604020202020204" pitchFamily="34" charset="0"/>
                <a:cs typeface="Arial" panose="020B0604020202020204" pitchFamily="34" charset="0"/>
              </a:rPr>
              <a:t>Tests done</a:t>
            </a:r>
            <a:endParaRPr lang="en-US" b="1" dirty="0">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6502400" y="5029246"/>
            <a:ext cx="2119087" cy="1200329"/>
          </a:xfrm>
          <a:prstGeom prst="rect">
            <a:avLst/>
          </a:prstGeom>
          <a:noFill/>
        </p:spPr>
        <p:txBody>
          <a:bodyPr wrap="square" rtlCol="0">
            <a:spAutoFit/>
          </a:bodyPr>
          <a:lstStyle/>
          <a:p>
            <a:pPr algn="ctr"/>
            <a:r>
              <a:rPr lang="en-US" sz="3600" b="1" dirty="0" smtClean="0">
                <a:solidFill>
                  <a:schemeClr val="bg1"/>
                </a:solidFill>
                <a:latin typeface="Arial" panose="020B0604020202020204" pitchFamily="34" charset="0"/>
                <a:cs typeface="Arial" panose="020B0604020202020204" pitchFamily="34" charset="0"/>
              </a:rPr>
              <a:t>168</a:t>
            </a:r>
          </a:p>
          <a:p>
            <a:pPr algn="ctr"/>
            <a:r>
              <a:rPr lang="en-US" b="1" dirty="0" smtClean="0">
                <a:solidFill>
                  <a:schemeClr val="bg1"/>
                </a:solidFill>
                <a:latin typeface="Arial" panose="020B0604020202020204" pitchFamily="34" charset="0"/>
                <a:cs typeface="Arial" panose="020B0604020202020204" pitchFamily="34" charset="0"/>
              </a:rPr>
              <a:t>Microbiologically Diagnosed</a:t>
            </a:r>
          </a:p>
        </p:txBody>
      </p:sp>
      <p:sp>
        <p:nvSpPr>
          <p:cNvPr id="39" name="TextBox 38"/>
          <p:cNvSpPr txBox="1"/>
          <p:nvPr/>
        </p:nvSpPr>
        <p:spPr>
          <a:xfrm>
            <a:off x="8955313" y="5029246"/>
            <a:ext cx="2177145" cy="1200329"/>
          </a:xfrm>
          <a:prstGeom prst="rect">
            <a:avLst/>
          </a:prstGeom>
          <a:noFill/>
        </p:spPr>
        <p:txBody>
          <a:bodyPr wrap="square" rtlCol="0">
            <a:spAutoFit/>
          </a:bodyPr>
          <a:lstStyle/>
          <a:p>
            <a:pPr algn="ctr"/>
            <a:r>
              <a:rPr lang="en-US" sz="3600" b="1" dirty="0" smtClean="0">
                <a:solidFill>
                  <a:schemeClr val="bg1"/>
                </a:solidFill>
                <a:latin typeface="Arial" panose="020B0604020202020204" pitchFamily="34" charset="0"/>
                <a:cs typeface="Arial" panose="020B0604020202020204" pitchFamily="34" charset="0"/>
              </a:rPr>
              <a:t>187</a:t>
            </a:r>
          </a:p>
          <a:p>
            <a:pPr algn="ctr"/>
            <a:r>
              <a:rPr lang="en-US" b="1" dirty="0" smtClean="0">
                <a:solidFill>
                  <a:schemeClr val="bg1"/>
                </a:solidFill>
                <a:latin typeface="Arial" panose="020B0604020202020204" pitchFamily="34" charset="0"/>
                <a:cs typeface="Arial" panose="020B0604020202020204" pitchFamily="34" charset="0"/>
              </a:rPr>
              <a:t>Clinically</a:t>
            </a:r>
          </a:p>
          <a:p>
            <a:pPr algn="ctr"/>
            <a:r>
              <a:rPr lang="en-US" b="1" dirty="0" smtClean="0">
                <a:solidFill>
                  <a:schemeClr val="bg1"/>
                </a:solidFill>
                <a:latin typeface="Arial" panose="020B0604020202020204" pitchFamily="34" charset="0"/>
                <a:cs typeface="Arial" panose="020B0604020202020204" pitchFamily="34" charset="0"/>
              </a:rPr>
              <a:t>Diagnosed</a:t>
            </a:r>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919386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551544" y="4891313"/>
            <a:ext cx="11887200" cy="1661993"/>
          </a:xfrm>
          <a:prstGeom prst="rect">
            <a:avLst/>
          </a:prstGeom>
          <a:noFill/>
        </p:spPr>
        <p:txBody>
          <a:bodyPr wrap="square" rtlCol="0">
            <a:spAutoFit/>
          </a:bodyPr>
          <a:lstStyle/>
          <a:p>
            <a:pPr lvl="1">
              <a:buClr>
                <a:srgbClr val="800000"/>
              </a:buClr>
              <a:buSzPct val="120000"/>
              <a:buFont typeface="Arial" pitchFamily="34" charset="0"/>
              <a:buChar char="•"/>
            </a:pPr>
            <a:r>
              <a:rPr lang="en-US" sz="2400" b="1" dirty="0" smtClean="0">
                <a:solidFill>
                  <a:srgbClr val="002060"/>
                </a:solidFill>
                <a:latin typeface="Arial" panose="020B0604020202020204" pitchFamily="34" charset="0"/>
                <a:cs typeface="Arial" panose="020B0604020202020204" pitchFamily="34" charset="0"/>
              </a:rPr>
              <a:t> 	Targets to Sub Centers and supervisors</a:t>
            </a:r>
          </a:p>
          <a:p>
            <a:pPr>
              <a:buClr>
                <a:srgbClr val="800000"/>
              </a:buClr>
              <a:buSzPct val="120000"/>
              <a:buFont typeface="Arial" pitchFamily="34" charset="0"/>
              <a:buChar char="•"/>
            </a:pPr>
            <a:endParaRPr lang="en-US" sz="1400" b="1" dirty="0" smtClean="0">
              <a:solidFill>
                <a:srgbClr val="002060"/>
              </a:solidFill>
              <a:latin typeface="Arial" panose="020B0604020202020204" pitchFamily="34" charset="0"/>
              <a:cs typeface="Arial" panose="020B0604020202020204" pitchFamily="34" charset="0"/>
            </a:endParaRPr>
          </a:p>
          <a:p>
            <a:pPr lvl="1">
              <a:buClr>
                <a:srgbClr val="800000"/>
              </a:buClr>
              <a:buSzPct val="120000"/>
              <a:buFont typeface="Arial" pitchFamily="34" charset="0"/>
              <a:buChar char="•"/>
            </a:pPr>
            <a:r>
              <a:rPr lang="en-US" sz="2400" b="1" dirty="0" smtClean="0">
                <a:solidFill>
                  <a:srgbClr val="002060"/>
                </a:solidFill>
                <a:latin typeface="Arial" panose="020B0604020202020204" pitchFamily="34" charset="0"/>
                <a:cs typeface="Arial" panose="020B0604020202020204" pitchFamily="34" charset="0"/>
              </a:rPr>
              <a:t> 	20 Cups per month / per ASHA</a:t>
            </a:r>
          </a:p>
          <a:p>
            <a:pPr lvl="1">
              <a:buClr>
                <a:srgbClr val="800000"/>
              </a:buClr>
              <a:buSzPct val="120000"/>
              <a:buFont typeface="Arial" pitchFamily="34" charset="0"/>
              <a:buChar char="•"/>
            </a:pPr>
            <a:endParaRPr lang="en-US" sz="1200" b="1" dirty="0" smtClean="0">
              <a:solidFill>
                <a:srgbClr val="002060"/>
              </a:solidFill>
              <a:latin typeface="Arial" panose="020B0604020202020204" pitchFamily="34" charset="0"/>
              <a:cs typeface="Arial" panose="020B0604020202020204" pitchFamily="34" charset="0"/>
            </a:endParaRPr>
          </a:p>
          <a:p>
            <a:pPr lvl="1">
              <a:buClr>
                <a:srgbClr val="800000"/>
              </a:buClr>
              <a:buSzPct val="120000"/>
              <a:buFont typeface="Arial" pitchFamily="34" charset="0"/>
              <a:buChar char="•"/>
            </a:pPr>
            <a:r>
              <a:rPr lang="en-US" sz="2400" b="1" dirty="0" smtClean="0">
                <a:solidFill>
                  <a:srgbClr val="002060"/>
                </a:solidFill>
                <a:latin typeface="Arial" panose="020B0604020202020204" pitchFamily="34" charset="0"/>
                <a:cs typeface="Arial" panose="020B0604020202020204" pitchFamily="34" charset="0"/>
              </a:rPr>
              <a:t> 	10 </a:t>
            </a:r>
            <a:r>
              <a:rPr lang="en-US" sz="2800" b="1" dirty="0" smtClean="0">
                <a:solidFill>
                  <a:srgbClr val="002060"/>
                </a:solidFill>
                <a:latin typeface="Arial" panose="020B0604020202020204" pitchFamily="34" charset="0"/>
                <a:cs typeface="Arial" panose="020B0604020202020204" pitchFamily="34" charset="0"/>
              </a:rPr>
              <a:t>% </a:t>
            </a:r>
            <a:r>
              <a:rPr lang="en-US" sz="2400" b="1" dirty="0" smtClean="0">
                <a:solidFill>
                  <a:srgbClr val="002060"/>
                </a:solidFill>
                <a:latin typeface="Arial" panose="020B0604020202020204" pitchFamily="34" charset="0"/>
                <a:cs typeface="Arial" panose="020B0604020202020204" pitchFamily="34" charset="0"/>
              </a:rPr>
              <a:t>of OPD - Screening  Sputum samples</a:t>
            </a:r>
          </a:p>
        </p:txBody>
      </p:sp>
      <p:sp>
        <p:nvSpPr>
          <p:cNvPr id="8" name="TextBox 7"/>
          <p:cNvSpPr txBox="1"/>
          <p:nvPr/>
        </p:nvSpPr>
        <p:spPr>
          <a:xfrm>
            <a:off x="435429" y="602387"/>
            <a:ext cx="10129425" cy="769441"/>
          </a:xfrm>
          <a:prstGeom prst="rect">
            <a:avLst/>
          </a:prstGeom>
          <a:noFill/>
        </p:spPr>
        <p:txBody>
          <a:bodyPr wrap="square" rtlCol="0">
            <a:spAutoFit/>
          </a:bodyPr>
          <a:lstStyle/>
          <a:p>
            <a:r>
              <a:rPr lang="en-US" sz="4400" b="1" dirty="0" smtClean="0">
                <a:solidFill>
                  <a:srgbClr val="C00000"/>
                </a:solidFill>
                <a:latin typeface="Arial" panose="020B0604020202020204" pitchFamily="34" charset="0"/>
                <a:cs typeface="Arial" panose="020B0604020202020204" pitchFamily="34" charset="0"/>
              </a:rPr>
              <a:t>2. Focus on TB Notifications</a:t>
            </a:r>
            <a:endParaRPr lang="en-US" sz="4400" b="1" dirty="0">
              <a:solidFill>
                <a:srgbClr val="C00000"/>
              </a:solidFill>
              <a:latin typeface="Arial" panose="020B0604020202020204" pitchFamily="34" charset="0"/>
              <a:cs typeface="Arial" panose="020B0604020202020204" pitchFamily="34" charset="0"/>
            </a:endParaRPr>
          </a:p>
        </p:txBody>
      </p:sp>
      <p:cxnSp>
        <p:nvCxnSpPr>
          <p:cNvPr id="9" name="Straight Connector 8"/>
          <p:cNvCxnSpPr/>
          <p:nvPr/>
        </p:nvCxnSpPr>
        <p:spPr>
          <a:xfrm>
            <a:off x="0" y="1480456"/>
            <a:ext cx="8287657" cy="15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074" name="Picture 2"/>
          <p:cNvPicPr>
            <a:picLocks noChangeAspect="1" noChangeArrowheads="1"/>
          </p:cNvPicPr>
          <p:nvPr/>
        </p:nvPicPr>
        <p:blipFill>
          <a:blip r:embed="rId2"/>
          <a:srcRect l="6135" t="27976" r="23698" b="29365"/>
          <a:stretch>
            <a:fillRect/>
          </a:stretch>
        </p:blipFill>
        <p:spPr bwMode="auto">
          <a:xfrm>
            <a:off x="348343" y="1567543"/>
            <a:ext cx="12264571" cy="3120572"/>
          </a:xfrm>
          <a:prstGeom prst="rect">
            <a:avLst/>
          </a:prstGeom>
          <a:noFill/>
          <a:ln w="9525">
            <a:noFill/>
            <a:miter lim="800000"/>
            <a:headEnd/>
            <a:tailEnd/>
          </a:ln>
          <a:effectLst/>
        </p:spPr>
      </p:pic>
    </p:spTree>
    <p:extLst>
      <p:ext uri="{BB962C8B-B14F-4D97-AF65-F5344CB8AC3E}">
        <p14:creationId xmlns="" xmlns:p14="http://schemas.microsoft.com/office/powerpoint/2010/main" val="3919386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1543" y="602387"/>
            <a:ext cx="10013318" cy="769441"/>
          </a:xfrm>
          <a:prstGeom prst="rect">
            <a:avLst/>
          </a:prstGeom>
          <a:noFill/>
        </p:spPr>
        <p:txBody>
          <a:bodyPr wrap="square" rtlCol="0">
            <a:spAutoFit/>
          </a:bodyPr>
          <a:lstStyle/>
          <a:p>
            <a:r>
              <a:rPr lang="en-US" sz="4400" b="1" dirty="0" smtClean="0">
                <a:solidFill>
                  <a:srgbClr val="C00000"/>
                </a:solidFill>
                <a:latin typeface="Arial" panose="020B0604020202020204" pitchFamily="34" charset="0"/>
                <a:cs typeface="Arial" panose="020B0604020202020204" pitchFamily="34" charset="0"/>
              </a:rPr>
              <a:t>3. Strengthening of Infrastructure</a:t>
            </a:r>
            <a:endParaRPr lang="en-US" sz="4400" b="1" dirty="0">
              <a:solidFill>
                <a:srgbClr val="C00000"/>
              </a:solidFill>
              <a:latin typeface="Arial" panose="020B0604020202020204" pitchFamily="34" charset="0"/>
              <a:cs typeface="Arial" panose="020B0604020202020204" pitchFamily="34" charset="0"/>
            </a:endParaRPr>
          </a:p>
        </p:txBody>
      </p:sp>
      <p:cxnSp>
        <p:nvCxnSpPr>
          <p:cNvPr id="8" name="Straight Connector 7"/>
          <p:cNvCxnSpPr/>
          <p:nvPr/>
        </p:nvCxnSpPr>
        <p:spPr>
          <a:xfrm>
            <a:off x="0" y="1480456"/>
            <a:ext cx="8287657"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6872" y="1880730"/>
            <a:ext cx="8309428" cy="4416594"/>
          </a:xfrm>
          <a:prstGeom prst="rect">
            <a:avLst/>
          </a:prstGeom>
          <a:noFill/>
        </p:spPr>
        <p:txBody>
          <a:bodyPr wrap="square" rtlCol="0">
            <a:spAutoFit/>
          </a:bodyPr>
          <a:lstStyle/>
          <a:p>
            <a:pPr lvl="1">
              <a:buClr>
                <a:srgbClr val="800000"/>
              </a:buClr>
              <a:buSzPct val="150000"/>
              <a:buFont typeface="Arial" pitchFamily="34" charset="0"/>
              <a:buChar char="•"/>
            </a:pPr>
            <a:r>
              <a:rPr lang="en-US" sz="2400" dirty="0" smtClean="0">
                <a:latin typeface="Arial" panose="020B0604020202020204" pitchFamily="34" charset="0"/>
                <a:cs typeface="Arial" panose="020B0604020202020204" pitchFamily="34" charset="0"/>
              </a:rPr>
              <a:t> 	Conversion of all PHCs into DMCs (391 to 750) – 	Provided NIKSHAY IDs</a:t>
            </a:r>
          </a:p>
          <a:p>
            <a:pPr>
              <a:buClr>
                <a:srgbClr val="800000"/>
              </a:buClr>
              <a:buSzPct val="150000"/>
              <a:buFont typeface="Arial" pitchFamily="34" charset="0"/>
              <a:buChar char="•"/>
            </a:pPr>
            <a:endParaRPr lang="en-US" sz="1400" dirty="0" smtClean="0">
              <a:latin typeface="Arial" panose="020B0604020202020204" pitchFamily="34" charset="0"/>
              <a:cs typeface="Arial" panose="020B0604020202020204" pitchFamily="34" charset="0"/>
            </a:endParaRPr>
          </a:p>
          <a:p>
            <a:pPr lvl="1">
              <a:buClr>
                <a:srgbClr val="800000"/>
              </a:buClr>
              <a:buSzPct val="150000"/>
              <a:buFont typeface="Arial" pitchFamily="34" charset="0"/>
              <a:buChar char="•"/>
            </a:pPr>
            <a:r>
              <a:rPr lang="en-US" sz="2400" b="1" dirty="0" smtClean="0">
                <a:solidFill>
                  <a:srgbClr val="CC0099"/>
                </a:solidFill>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Increased efficiency of CBNAAT</a:t>
            </a:r>
          </a:p>
          <a:p>
            <a:pPr>
              <a:buClr>
                <a:srgbClr val="800000"/>
              </a:buClr>
              <a:buSzPct val="150000"/>
              <a:buFont typeface="Arial" pitchFamily="34" charset="0"/>
              <a:buChar char="•"/>
            </a:pPr>
            <a:endParaRPr lang="en-US" sz="1100" dirty="0" smtClean="0">
              <a:latin typeface="Arial" panose="020B0604020202020204" pitchFamily="34" charset="0"/>
              <a:cs typeface="Arial" panose="020B0604020202020204" pitchFamily="34" charset="0"/>
            </a:endParaRPr>
          </a:p>
          <a:p>
            <a:pPr lvl="3">
              <a:buClr>
                <a:srgbClr val="800000"/>
              </a:buClr>
              <a:buSzPct val="150000"/>
              <a:buFont typeface="Arial" pitchFamily="34" charset="0"/>
              <a:buChar char="•"/>
            </a:pPr>
            <a:r>
              <a:rPr lang="en-US" sz="2400" b="1" dirty="0" smtClean="0">
                <a:latin typeface="Arial" panose="020B0604020202020204" pitchFamily="34" charset="0"/>
                <a:cs typeface="Arial" panose="020B0604020202020204" pitchFamily="34" charset="0"/>
              </a:rPr>
              <a:t> 	Free services to private sector</a:t>
            </a:r>
          </a:p>
          <a:p>
            <a:pPr lvl="3">
              <a:buClr>
                <a:srgbClr val="800000"/>
              </a:buClr>
              <a:buSzPct val="150000"/>
              <a:buFont typeface="Arial" pitchFamily="34" charset="0"/>
              <a:buChar char="•"/>
            </a:pPr>
            <a:r>
              <a:rPr lang="en-US" sz="2400" b="1" dirty="0" smtClean="0">
                <a:latin typeface="Arial" panose="020B0604020202020204" pitchFamily="34" charset="0"/>
                <a:cs typeface="Arial" panose="020B0604020202020204" pitchFamily="34" charset="0"/>
              </a:rPr>
              <a:t> 	Dedicated catchment area</a:t>
            </a:r>
          </a:p>
          <a:p>
            <a:pPr lvl="3">
              <a:buClr>
                <a:srgbClr val="800000"/>
              </a:buClr>
              <a:buSzPct val="150000"/>
              <a:buFont typeface="Arial" pitchFamily="34" charset="0"/>
              <a:buChar char="•"/>
            </a:pPr>
            <a:r>
              <a:rPr lang="en-US" sz="2400" b="1" dirty="0" smtClean="0">
                <a:latin typeface="Arial" panose="020B0604020202020204" pitchFamily="34" charset="0"/>
                <a:cs typeface="Arial" panose="020B0604020202020204" pitchFamily="34" charset="0"/>
              </a:rPr>
              <a:t> 	Double shift by positioning second LT</a:t>
            </a:r>
          </a:p>
          <a:p>
            <a:pPr lvl="3">
              <a:buClr>
                <a:srgbClr val="800000"/>
              </a:buClr>
              <a:buSzPct val="150000"/>
            </a:pPr>
            <a:r>
              <a:rPr lang="en-US" sz="2400" b="1" dirty="0" smtClean="0">
                <a:latin typeface="Arial" panose="020B0604020202020204" pitchFamily="34" charset="0"/>
                <a:cs typeface="Arial" panose="020B0604020202020204" pitchFamily="34" charset="0"/>
              </a:rPr>
              <a:t>     (average testing 184 to 423)</a:t>
            </a:r>
          </a:p>
          <a:p>
            <a:pPr lvl="3">
              <a:buClr>
                <a:srgbClr val="800000"/>
              </a:buClr>
              <a:buSzPct val="150000"/>
            </a:pPr>
            <a:endParaRPr lang="en-US" sz="1200" dirty="0" smtClean="0">
              <a:latin typeface="Arial" panose="020B0604020202020204" pitchFamily="34" charset="0"/>
              <a:cs typeface="Arial" panose="020B0604020202020204" pitchFamily="34" charset="0"/>
            </a:endParaRPr>
          </a:p>
          <a:p>
            <a:pPr lvl="1">
              <a:buClr>
                <a:srgbClr val="800000"/>
              </a:buClr>
              <a:buSzPct val="150000"/>
              <a:buFont typeface="Arial" pitchFamily="34" charset="0"/>
              <a:buChar char="•"/>
            </a:pPr>
            <a:r>
              <a:rPr lang="en-US" sz="2400" dirty="0" smtClean="0">
                <a:latin typeface="Arial" panose="020B0604020202020204" pitchFamily="34" charset="0"/>
                <a:cs typeface="Arial" panose="020B0604020202020204" pitchFamily="34" charset="0"/>
              </a:rPr>
              <a:t> 	Increased DRTB wards from 11 to 24</a:t>
            </a:r>
          </a:p>
          <a:p>
            <a:pPr>
              <a:buClr>
                <a:srgbClr val="800000"/>
              </a:buClr>
              <a:buSzPct val="150000"/>
              <a:buFont typeface="Arial" pitchFamily="34" charset="0"/>
              <a:buChar char="•"/>
            </a:pPr>
            <a:endParaRPr lang="en-US" sz="1400" dirty="0" smtClean="0">
              <a:latin typeface="Arial" panose="020B0604020202020204" pitchFamily="34" charset="0"/>
              <a:cs typeface="Arial" panose="020B0604020202020204" pitchFamily="34" charset="0"/>
            </a:endParaRPr>
          </a:p>
          <a:p>
            <a:pPr lvl="1">
              <a:buClr>
                <a:srgbClr val="800000"/>
              </a:buClr>
              <a:buSzPct val="150000"/>
              <a:buFont typeface="Arial" pitchFamily="34" charset="0"/>
              <a:buChar char="•"/>
            </a:pPr>
            <a:r>
              <a:rPr lang="en-US" sz="2400" dirty="0" smtClean="0">
                <a:latin typeface="Arial" panose="020B0604020202020204" pitchFamily="34" charset="0"/>
                <a:cs typeface="Arial" panose="020B0604020202020204" pitchFamily="34" charset="0"/>
              </a:rPr>
              <a:t> 	Decentralized procurement in case of emergency</a:t>
            </a:r>
          </a:p>
          <a:p>
            <a:pPr>
              <a:buClr>
                <a:srgbClr val="800000"/>
              </a:buClr>
              <a:buSzPct val="150000"/>
            </a:pPr>
            <a:endParaRPr lang="en-US" sz="1400" dirty="0" smtClean="0">
              <a:latin typeface="Arial" panose="020B0604020202020204" pitchFamily="34" charset="0"/>
              <a:cs typeface="Arial" panose="020B0604020202020204" pitchFamily="34" charset="0"/>
            </a:endParaRPr>
          </a:p>
        </p:txBody>
      </p:sp>
      <p:pic>
        <p:nvPicPr>
          <p:cNvPr id="5122" name="Picture 2" descr="C:\Users\Sony\Desktop\TB PICS\WhatsApp Image 2019-11-17 at 08.28.13.jpeg"/>
          <p:cNvPicPr>
            <a:picLocks noChangeAspect="1" noChangeArrowheads="1"/>
          </p:cNvPicPr>
          <p:nvPr/>
        </p:nvPicPr>
        <p:blipFill>
          <a:blip r:embed="rId2">
            <a:lum contrast="20000"/>
          </a:blip>
          <a:srcRect/>
          <a:stretch>
            <a:fillRect/>
          </a:stretch>
        </p:blipFill>
        <p:spPr bwMode="auto">
          <a:xfrm>
            <a:off x="8273142" y="1651000"/>
            <a:ext cx="4326113" cy="2093686"/>
          </a:xfrm>
          <a:prstGeom prst="rect">
            <a:avLst/>
          </a:prstGeom>
          <a:noFill/>
        </p:spPr>
      </p:pic>
      <p:pic>
        <p:nvPicPr>
          <p:cNvPr id="5123" name="Picture 3" descr="C:\Users\Sony\Desktop\TB PICS\WhatsApp Image 2019-11-17 at 08.10.04.jpeg"/>
          <p:cNvPicPr>
            <a:picLocks noChangeAspect="1" noChangeArrowheads="1"/>
          </p:cNvPicPr>
          <p:nvPr/>
        </p:nvPicPr>
        <p:blipFill>
          <a:blip r:embed="rId3"/>
          <a:srcRect l="1093" t="35590" r="67813" b="38803"/>
          <a:stretch>
            <a:fillRect/>
          </a:stretch>
        </p:blipFill>
        <p:spPr bwMode="auto">
          <a:xfrm>
            <a:off x="8302171" y="4010297"/>
            <a:ext cx="4296228" cy="2477589"/>
          </a:xfrm>
          <a:prstGeom prst="rect">
            <a:avLst/>
          </a:prstGeom>
          <a:noFill/>
        </p:spPr>
      </p:pic>
    </p:spTree>
    <p:extLst>
      <p:ext uri="{BB962C8B-B14F-4D97-AF65-F5344CB8AC3E}">
        <p14:creationId xmlns="" xmlns:p14="http://schemas.microsoft.com/office/powerpoint/2010/main" val="2775444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1543" y="602387"/>
            <a:ext cx="10013318" cy="769441"/>
          </a:xfrm>
          <a:prstGeom prst="rect">
            <a:avLst/>
          </a:prstGeom>
          <a:noFill/>
        </p:spPr>
        <p:txBody>
          <a:bodyPr wrap="square" rtlCol="0">
            <a:spAutoFit/>
          </a:bodyPr>
          <a:lstStyle/>
          <a:p>
            <a:r>
              <a:rPr lang="en-US" sz="4400" b="1" dirty="0" smtClean="0">
                <a:solidFill>
                  <a:srgbClr val="C00000"/>
                </a:solidFill>
                <a:latin typeface="Arial" panose="020B0604020202020204" pitchFamily="34" charset="0"/>
                <a:cs typeface="Arial" panose="020B0604020202020204" pitchFamily="34" charset="0"/>
              </a:rPr>
              <a:t>4. Partnership with private sector</a:t>
            </a:r>
            <a:endParaRPr lang="en-US" sz="4400" b="1" dirty="0">
              <a:solidFill>
                <a:srgbClr val="C00000"/>
              </a:solidFill>
              <a:latin typeface="Arial" panose="020B0604020202020204" pitchFamily="34" charset="0"/>
              <a:cs typeface="Arial" panose="020B0604020202020204" pitchFamily="34" charset="0"/>
            </a:endParaRPr>
          </a:p>
        </p:txBody>
      </p:sp>
      <p:cxnSp>
        <p:nvCxnSpPr>
          <p:cNvPr id="8" name="Straight Connector 7"/>
          <p:cNvCxnSpPr/>
          <p:nvPr/>
        </p:nvCxnSpPr>
        <p:spPr>
          <a:xfrm>
            <a:off x="0" y="1480456"/>
            <a:ext cx="8287657"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86871" y="1880730"/>
            <a:ext cx="10563859" cy="4093428"/>
          </a:xfrm>
          <a:prstGeom prst="rect">
            <a:avLst/>
          </a:prstGeom>
          <a:noFill/>
        </p:spPr>
        <p:txBody>
          <a:bodyPr wrap="square" rtlCol="0">
            <a:spAutoFit/>
          </a:bodyPr>
          <a:lstStyle/>
          <a:p>
            <a:pPr lvl="1">
              <a:buClr>
                <a:srgbClr val="800000"/>
              </a:buClr>
              <a:buSzPct val="150000"/>
              <a:buFont typeface="Arial" pitchFamily="34" charset="0"/>
              <a:buChar char="•"/>
            </a:pPr>
            <a:r>
              <a:rPr lang="en-US" sz="2400" dirty="0" smtClean="0">
                <a:latin typeface="Arial" panose="020B0604020202020204" pitchFamily="34" charset="0"/>
                <a:cs typeface="Arial" panose="020B0604020202020204" pitchFamily="34" charset="0"/>
              </a:rPr>
              <a:t> 	Sensitization to </a:t>
            </a:r>
            <a:r>
              <a:rPr lang="en-US" sz="2400" b="1" dirty="0" smtClean="0">
                <a:solidFill>
                  <a:srgbClr val="CC0099"/>
                </a:solidFill>
                <a:latin typeface="Arial" panose="020B0604020202020204" pitchFamily="34" charset="0"/>
                <a:cs typeface="Arial" panose="020B0604020202020204" pitchFamily="34" charset="0"/>
              </a:rPr>
              <a:t>782 Private Practitioners </a:t>
            </a:r>
          </a:p>
          <a:p>
            <a:pPr lvl="1">
              <a:buClr>
                <a:srgbClr val="800000"/>
              </a:buClr>
              <a:buSzPct val="150000"/>
            </a:pPr>
            <a:endParaRPr lang="en-US" sz="1200" dirty="0" smtClean="0">
              <a:latin typeface="Arial" panose="020B0604020202020204" pitchFamily="34" charset="0"/>
              <a:cs typeface="Arial" panose="020B0604020202020204" pitchFamily="34" charset="0"/>
            </a:endParaRPr>
          </a:p>
          <a:p>
            <a:pPr lvl="1">
              <a:buClr>
                <a:srgbClr val="800000"/>
              </a:buClr>
              <a:buSzPct val="150000"/>
              <a:buFont typeface="Arial" pitchFamily="34" charset="0"/>
              <a:buChar char="•"/>
            </a:pPr>
            <a:r>
              <a:rPr lang="en-US" sz="2400" dirty="0" smtClean="0">
                <a:latin typeface="Arial" panose="020B0604020202020204" pitchFamily="34" charset="0"/>
                <a:cs typeface="Arial" panose="020B0604020202020204" pitchFamily="34" charset="0"/>
              </a:rPr>
              <a:t> 	Sensitization to </a:t>
            </a:r>
            <a:r>
              <a:rPr lang="en-US" sz="2400" b="1" dirty="0" smtClean="0">
                <a:solidFill>
                  <a:srgbClr val="CC0099"/>
                </a:solidFill>
                <a:latin typeface="Arial" panose="020B0604020202020204" pitchFamily="34" charset="0"/>
                <a:cs typeface="Arial" panose="020B0604020202020204" pitchFamily="34" charset="0"/>
              </a:rPr>
              <a:t>33 </a:t>
            </a:r>
            <a:r>
              <a:rPr lang="en-US" sz="2400" b="1" dirty="0" err="1" smtClean="0">
                <a:solidFill>
                  <a:srgbClr val="CC0099"/>
                </a:solidFill>
                <a:latin typeface="Arial" panose="020B0604020202020204" pitchFamily="34" charset="0"/>
                <a:cs typeface="Arial" panose="020B0604020202020204" pitchFamily="34" charset="0"/>
              </a:rPr>
              <a:t>ToT</a:t>
            </a:r>
            <a:r>
              <a:rPr lang="en-US" sz="2400" b="1" dirty="0" smtClean="0">
                <a:solidFill>
                  <a:srgbClr val="CC0099"/>
                </a:solidFill>
                <a:latin typeface="Arial" panose="020B0604020202020204" pitchFamily="34" charset="0"/>
                <a:cs typeface="Arial" panose="020B0604020202020204" pitchFamily="34" charset="0"/>
              </a:rPr>
              <a:t> District level Chemist Heads</a:t>
            </a:r>
          </a:p>
          <a:p>
            <a:pPr lvl="1">
              <a:buClr>
                <a:srgbClr val="800000"/>
              </a:buClr>
              <a:buSzPct val="150000"/>
              <a:buFont typeface="Arial" pitchFamily="34" charset="0"/>
              <a:buChar char="•"/>
            </a:pPr>
            <a:endParaRPr lang="en-US" sz="1400" dirty="0" smtClean="0">
              <a:latin typeface="Arial" panose="020B0604020202020204" pitchFamily="34" charset="0"/>
              <a:cs typeface="Arial" panose="020B0604020202020204" pitchFamily="34" charset="0"/>
            </a:endParaRPr>
          </a:p>
          <a:p>
            <a:pPr lvl="1">
              <a:buClr>
                <a:srgbClr val="800000"/>
              </a:buClr>
              <a:buSzPct val="150000"/>
              <a:buFont typeface="Arial" pitchFamily="34" charset="0"/>
              <a:buChar char="•"/>
            </a:pPr>
            <a:r>
              <a:rPr lang="en-US" sz="2400" dirty="0" smtClean="0">
                <a:latin typeface="Arial" panose="020B0604020202020204" pitchFamily="34" charset="0"/>
                <a:cs typeface="Arial" panose="020B0604020202020204" pitchFamily="34" charset="0"/>
              </a:rPr>
              <a:t> 	Conducted </a:t>
            </a:r>
            <a:r>
              <a:rPr lang="en-US" sz="2400" b="1" dirty="0" smtClean="0">
                <a:solidFill>
                  <a:srgbClr val="CC0099"/>
                </a:solidFill>
                <a:latin typeface="Arial" panose="020B0604020202020204" pitchFamily="34" charset="0"/>
                <a:cs typeface="Arial" panose="020B0604020202020204" pitchFamily="34" charset="0"/>
              </a:rPr>
              <a:t>66 District level CMEs</a:t>
            </a:r>
            <a:r>
              <a:rPr lang="en-US" sz="2400" b="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with Private practitioners and IMA</a:t>
            </a:r>
          </a:p>
          <a:p>
            <a:pPr lvl="1">
              <a:buClr>
                <a:srgbClr val="800000"/>
              </a:buClr>
              <a:buSzPct val="150000"/>
              <a:buFont typeface="Arial" pitchFamily="34" charset="0"/>
              <a:buChar char="•"/>
            </a:pPr>
            <a:endParaRPr lang="en-US" sz="1200" dirty="0" smtClean="0">
              <a:latin typeface="Arial" panose="020B0604020202020204" pitchFamily="34" charset="0"/>
              <a:cs typeface="Arial" panose="020B0604020202020204" pitchFamily="34" charset="0"/>
            </a:endParaRPr>
          </a:p>
          <a:p>
            <a:pPr lvl="1">
              <a:buClr>
                <a:srgbClr val="800000"/>
              </a:buClr>
              <a:buSzPct val="150000"/>
              <a:buFont typeface="Arial" pitchFamily="34" charset="0"/>
              <a:buChar char="•"/>
            </a:pPr>
            <a:r>
              <a:rPr lang="en-US" sz="2400" dirty="0" smtClean="0">
                <a:latin typeface="Arial" panose="020B0604020202020204" pitchFamily="34" charset="0"/>
                <a:cs typeface="Arial" panose="020B0604020202020204" pitchFamily="34" charset="0"/>
              </a:rPr>
              <a:t> 	Conducted </a:t>
            </a:r>
            <a:r>
              <a:rPr lang="en-US" sz="2400" b="1" dirty="0" smtClean="0">
                <a:solidFill>
                  <a:srgbClr val="CC0099"/>
                </a:solidFill>
                <a:latin typeface="Arial" panose="020B0604020202020204" pitchFamily="34" charset="0"/>
                <a:cs typeface="Arial" panose="020B0604020202020204" pitchFamily="34" charset="0"/>
              </a:rPr>
              <a:t>24 CMEs to Medical Colleges </a:t>
            </a:r>
          </a:p>
          <a:p>
            <a:pPr lvl="1">
              <a:buClr>
                <a:srgbClr val="800000"/>
              </a:buClr>
              <a:buSzPct val="150000"/>
              <a:buFont typeface="Arial" pitchFamily="34" charset="0"/>
              <a:buChar char="•"/>
            </a:pPr>
            <a:endParaRPr lang="en-US" sz="1400" dirty="0" smtClean="0">
              <a:latin typeface="Arial" panose="020B0604020202020204" pitchFamily="34" charset="0"/>
              <a:cs typeface="Arial" panose="020B0604020202020204" pitchFamily="34" charset="0"/>
            </a:endParaRPr>
          </a:p>
          <a:p>
            <a:pPr lvl="1">
              <a:buClr>
                <a:srgbClr val="800000"/>
              </a:buClr>
              <a:buSzPct val="150000"/>
              <a:buFont typeface="Arial" pitchFamily="34" charset="0"/>
              <a:buChar char="•"/>
            </a:pPr>
            <a:r>
              <a:rPr lang="en-US" sz="2400" dirty="0" smtClean="0">
                <a:latin typeface="Arial" panose="020B0604020202020204" pitchFamily="34" charset="0"/>
                <a:cs typeface="Arial" panose="020B0604020202020204" pitchFamily="34" charset="0"/>
              </a:rPr>
              <a:t> 	Medical Colleges conducted ACFs in </a:t>
            </a:r>
            <a:r>
              <a:rPr lang="en-US" sz="2400" b="1" dirty="0" smtClean="0">
                <a:solidFill>
                  <a:srgbClr val="CC0099"/>
                </a:solidFill>
                <a:latin typeface="Arial" panose="020B0604020202020204" pitchFamily="34" charset="0"/>
                <a:cs typeface="Arial" panose="020B0604020202020204" pitchFamily="34" charset="0"/>
              </a:rPr>
              <a:t>56 vulnerable groups</a:t>
            </a:r>
            <a:endParaRPr lang="en-US" sz="1200" b="1" dirty="0" smtClean="0">
              <a:solidFill>
                <a:srgbClr val="CC0099"/>
              </a:solidFill>
              <a:latin typeface="Arial" panose="020B0604020202020204" pitchFamily="34" charset="0"/>
              <a:cs typeface="Arial" panose="020B0604020202020204" pitchFamily="34" charset="0"/>
            </a:endParaRPr>
          </a:p>
          <a:p>
            <a:pPr lvl="1">
              <a:buClr>
                <a:srgbClr val="800000"/>
              </a:buClr>
              <a:buSzPct val="150000"/>
              <a:buFont typeface="Arial" pitchFamily="34" charset="0"/>
              <a:buChar char="•"/>
            </a:pPr>
            <a:endParaRPr lang="en-US" sz="1100" dirty="0" smtClean="0">
              <a:latin typeface="Arial" panose="020B0604020202020204" pitchFamily="34" charset="0"/>
              <a:cs typeface="Arial" panose="020B0604020202020204" pitchFamily="34" charset="0"/>
            </a:endParaRPr>
          </a:p>
          <a:p>
            <a:pPr lvl="1">
              <a:buClr>
                <a:srgbClr val="800000"/>
              </a:buClr>
              <a:buSzPct val="150000"/>
              <a:buFont typeface="Arial" pitchFamily="34" charset="0"/>
              <a:buChar char="•"/>
            </a:pPr>
            <a:r>
              <a:rPr lang="en-US" sz="2400" dirty="0" smtClean="0">
                <a:latin typeface="Arial" panose="020B0604020202020204" pitchFamily="34" charset="0"/>
                <a:cs typeface="Arial" panose="020B0604020202020204" pitchFamily="34" charset="0"/>
              </a:rPr>
              <a:t> 	</a:t>
            </a:r>
            <a:r>
              <a:rPr lang="en-US" sz="2400" b="1" dirty="0" smtClean="0">
                <a:solidFill>
                  <a:srgbClr val="CC0099"/>
                </a:solidFill>
                <a:latin typeface="Arial" panose="020B0604020202020204" pitchFamily="34" charset="0"/>
                <a:cs typeface="Arial" panose="020B0604020202020204" pitchFamily="34" charset="0"/>
              </a:rPr>
              <a:t>Daily follow-up </a:t>
            </a:r>
            <a:r>
              <a:rPr lang="en-US" sz="2400" dirty="0" smtClean="0">
                <a:latin typeface="Arial" panose="020B0604020202020204" pitchFamily="34" charset="0"/>
                <a:cs typeface="Arial" panose="020B0604020202020204" pitchFamily="34" charset="0"/>
              </a:rPr>
              <a:t>with Private Practitioners on Notifications</a:t>
            </a:r>
          </a:p>
          <a:p>
            <a:pPr lvl="1">
              <a:buClr>
                <a:srgbClr val="800000"/>
              </a:buClr>
              <a:buSzPct val="150000"/>
              <a:buFont typeface="Arial" pitchFamily="34" charset="0"/>
              <a:buChar char="•"/>
            </a:pPr>
            <a:endParaRPr lang="en-US" sz="1400" dirty="0" smtClean="0">
              <a:latin typeface="Arial" panose="020B0604020202020204" pitchFamily="34" charset="0"/>
              <a:cs typeface="Arial" panose="020B0604020202020204" pitchFamily="34" charset="0"/>
            </a:endParaRPr>
          </a:p>
          <a:p>
            <a:pPr lvl="1">
              <a:buClr>
                <a:srgbClr val="800000"/>
              </a:buClr>
              <a:buSzPct val="150000"/>
              <a:buFont typeface="Arial" pitchFamily="34" charset="0"/>
              <a:buChar char="•"/>
            </a:pPr>
            <a:r>
              <a:rPr lang="en-US" sz="2400" dirty="0" smtClean="0">
                <a:latin typeface="Arial" panose="020B0604020202020204" pitchFamily="34" charset="0"/>
                <a:cs typeface="Arial" panose="020B0604020202020204" pitchFamily="34" charset="0"/>
              </a:rPr>
              <a:t> 	</a:t>
            </a:r>
            <a:r>
              <a:rPr lang="en-US" sz="2400" b="1" dirty="0" smtClean="0">
                <a:solidFill>
                  <a:srgbClr val="CC0099"/>
                </a:solidFill>
                <a:latin typeface="Arial" panose="020B0604020202020204" pitchFamily="34" charset="0"/>
                <a:cs typeface="Arial" panose="020B0604020202020204" pitchFamily="34" charset="0"/>
              </a:rPr>
              <a:t>Awards to best performers </a:t>
            </a:r>
            <a:r>
              <a:rPr lang="en-US" sz="2400" dirty="0" smtClean="0">
                <a:latin typeface="Arial" panose="020B0604020202020204" pitchFamily="34" charset="0"/>
                <a:cs typeface="Arial" panose="020B0604020202020204" pitchFamily="34" charset="0"/>
              </a:rPr>
              <a:t>in Private Practitioners in Notifications</a:t>
            </a:r>
          </a:p>
          <a:p>
            <a:pPr>
              <a:buClr>
                <a:srgbClr val="800000"/>
              </a:buClr>
              <a:buSzPct val="150000"/>
              <a:buFont typeface="Arial" pitchFamily="34" charset="0"/>
              <a:buChar char="•"/>
            </a:pPr>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7754443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1543" y="602387"/>
            <a:ext cx="10013318" cy="769441"/>
          </a:xfrm>
          <a:prstGeom prst="rect">
            <a:avLst/>
          </a:prstGeom>
          <a:noFill/>
        </p:spPr>
        <p:txBody>
          <a:bodyPr wrap="square" rtlCol="0">
            <a:spAutoFit/>
          </a:bodyPr>
          <a:lstStyle/>
          <a:p>
            <a:r>
              <a:rPr lang="en-US" sz="4400" b="1" dirty="0" smtClean="0">
                <a:solidFill>
                  <a:srgbClr val="C00000"/>
                </a:solidFill>
                <a:latin typeface="Arial" panose="020B0604020202020204" pitchFamily="34" charset="0"/>
                <a:cs typeface="Arial" panose="020B0604020202020204" pitchFamily="34" charset="0"/>
              </a:rPr>
              <a:t>5. Trainings &amp; Awareness</a:t>
            </a:r>
            <a:endParaRPr lang="en-US" sz="4400" b="1" dirty="0">
              <a:solidFill>
                <a:srgbClr val="C00000"/>
              </a:solidFill>
              <a:latin typeface="Arial" panose="020B0604020202020204" pitchFamily="34" charset="0"/>
              <a:cs typeface="Arial" panose="020B0604020202020204" pitchFamily="34" charset="0"/>
            </a:endParaRPr>
          </a:p>
        </p:txBody>
      </p:sp>
      <p:cxnSp>
        <p:nvCxnSpPr>
          <p:cNvPr id="8" name="Straight Connector 7"/>
          <p:cNvCxnSpPr/>
          <p:nvPr/>
        </p:nvCxnSpPr>
        <p:spPr>
          <a:xfrm>
            <a:off x="0" y="1480456"/>
            <a:ext cx="8287657"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8534399" y="3512905"/>
            <a:ext cx="3976915" cy="3477875"/>
          </a:xfrm>
          <a:prstGeom prst="rect">
            <a:avLst/>
          </a:prstGeom>
          <a:noFill/>
        </p:spPr>
        <p:txBody>
          <a:bodyPr wrap="square" rtlCol="0">
            <a:spAutoFit/>
          </a:bodyPr>
          <a:lstStyle/>
          <a:p>
            <a:pPr algn="ctr"/>
            <a:r>
              <a:rPr lang="en-US" sz="2000" b="1" dirty="0" smtClean="0">
                <a:solidFill>
                  <a:schemeClr val="tx2">
                    <a:lumMod val="75000"/>
                  </a:schemeClr>
                </a:solidFill>
                <a:latin typeface="Arial" pitchFamily="34" charset="0"/>
                <a:cs typeface="Arial" pitchFamily="34" charset="0"/>
              </a:rPr>
              <a:t>300 Awareness Campaigns</a:t>
            </a:r>
          </a:p>
          <a:p>
            <a:pPr algn="ctr"/>
            <a:endParaRPr lang="en-US" sz="2000" b="1" dirty="0" smtClean="0">
              <a:solidFill>
                <a:schemeClr val="tx2">
                  <a:lumMod val="75000"/>
                </a:schemeClr>
              </a:solidFill>
              <a:latin typeface="Arial" pitchFamily="34" charset="0"/>
              <a:cs typeface="Arial" pitchFamily="34" charset="0"/>
            </a:endParaRPr>
          </a:p>
          <a:p>
            <a:pPr algn="ctr"/>
            <a:r>
              <a:rPr lang="en-US" sz="2000" b="1" dirty="0" smtClean="0">
                <a:solidFill>
                  <a:schemeClr val="tx2">
                    <a:lumMod val="75000"/>
                  </a:schemeClr>
                </a:solidFill>
                <a:latin typeface="Arial" pitchFamily="34" charset="0"/>
                <a:cs typeface="Arial" pitchFamily="34" charset="0"/>
              </a:rPr>
              <a:t>92000 Community Reach-out</a:t>
            </a:r>
          </a:p>
          <a:p>
            <a:pPr algn="ctr"/>
            <a:endParaRPr lang="en-US" sz="2000" b="1" dirty="0" smtClean="0">
              <a:solidFill>
                <a:schemeClr val="tx2">
                  <a:lumMod val="75000"/>
                </a:schemeClr>
              </a:solidFill>
              <a:latin typeface="Arial" pitchFamily="34" charset="0"/>
              <a:cs typeface="Arial" pitchFamily="34" charset="0"/>
            </a:endParaRPr>
          </a:p>
          <a:p>
            <a:pPr algn="ctr"/>
            <a:r>
              <a:rPr lang="en-US" sz="2000" b="1" dirty="0" smtClean="0">
                <a:solidFill>
                  <a:schemeClr val="tx2">
                    <a:lumMod val="75000"/>
                  </a:schemeClr>
                </a:solidFill>
                <a:latin typeface="Arial" pitchFamily="34" charset="0"/>
                <a:cs typeface="Arial" pitchFamily="34" charset="0"/>
              </a:rPr>
              <a:t>GP Level TB Forums </a:t>
            </a:r>
          </a:p>
          <a:p>
            <a:pPr algn="ctr"/>
            <a:r>
              <a:rPr lang="en-US" sz="2000" b="1" dirty="0" smtClean="0">
                <a:solidFill>
                  <a:schemeClr val="tx2">
                    <a:lumMod val="75000"/>
                  </a:schemeClr>
                </a:solidFill>
                <a:latin typeface="Arial" pitchFamily="34" charset="0"/>
                <a:cs typeface="Arial" pitchFamily="34" charset="0"/>
              </a:rPr>
              <a:t>(once in month)</a:t>
            </a:r>
          </a:p>
          <a:p>
            <a:pPr algn="ctr"/>
            <a:endParaRPr lang="en-US" sz="2000" b="1" dirty="0" smtClean="0">
              <a:solidFill>
                <a:schemeClr val="tx2">
                  <a:lumMod val="75000"/>
                </a:schemeClr>
              </a:solidFill>
              <a:latin typeface="Arial" pitchFamily="34" charset="0"/>
              <a:cs typeface="Arial" pitchFamily="34" charset="0"/>
            </a:endParaRPr>
          </a:p>
          <a:p>
            <a:pPr algn="ctr"/>
            <a:r>
              <a:rPr lang="en-US" sz="2000" b="1" dirty="0" smtClean="0">
                <a:solidFill>
                  <a:schemeClr val="tx2">
                    <a:lumMod val="75000"/>
                  </a:schemeClr>
                </a:solidFill>
                <a:latin typeface="Arial" pitchFamily="34" charset="0"/>
                <a:cs typeface="Arial" pitchFamily="34" charset="0"/>
              </a:rPr>
              <a:t>School and AWC level awareness by MHT of RBSK</a:t>
            </a:r>
          </a:p>
          <a:p>
            <a:pPr algn="ctr"/>
            <a:endParaRPr lang="en-US" sz="2000" b="1" dirty="0" smtClean="0">
              <a:solidFill>
                <a:schemeClr val="tx2">
                  <a:lumMod val="75000"/>
                </a:schemeClr>
              </a:solidFill>
              <a:latin typeface="Arial" pitchFamily="34" charset="0"/>
              <a:cs typeface="Arial" pitchFamily="34" charset="0"/>
            </a:endParaRPr>
          </a:p>
          <a:p>
            <a:pPr algn="ctr"/>
            <a:endParaRPr lang="en-US" sz="2000" b="1" dirty="0">
              <a:solidFill>
                <a:schemeClr val="tx2">
                  <a:lumMod val="75000"/>
                </a:schemeClr>
              </a:solidFill>
              <a:latin typeface="Arial" pitchFamily="34" charset="0"/>
              <a:cs typeface="Arial" pitchFamily="34" charset="0"/>
            </a:endParaRPr>
          </a:p>
        </p:txBody>
      </p:sp>
      <p:pic>
        <p:nvPicPr>
          <p:cNvPr id="4098" name="Picture 2" descr="C:\Users\Sony\Desktop\TB PICS\WhatsApp Image 2019-11-17 at 08.19.18.jpeg"/>
          <p:cNvPicPr>
            <a:picLocks noChangeAspect="1" noChangeArrowheads="1"/>
          </p:cNvPicPr>
          <p:nvPr/>
        </p:nvPicPr>
        <p:blipFill>
          <a:blip r:embed="rId2"/>
          <a:srcRect/>
          <a:stretch>
            <a:fillRect/>
          </a:stretch>
        </p:blipFill>
        <p:spPr bwMode="auto">
          <a:xfrm>
            <a:off x="8548915" y="1269092"/>
            <a:ext cx="3933371" cy="2098221"/>
          </a:xfrm>
          <a:prstGeom prst="rect">
            <a:avLst/>
          </a:prstGeom>
          <a:noFill/>
        </p:spPr>
      </p:pic>
      <p:graphicFrame>
        <p:nvGraphicFramePr>
          <p:cNvPr id="9" name="Table 8"/>
          <p:cNvGraphicFramePr>
            <a:graphicFrameLocks noGrp="1"/>
          </p:cNvGraphicFramePr>
          <p:nvPr/>
        </p:nvGraphicFramePr>
        <p:xfrm>
          <a:off x="330925" y="1590039"/>
          <a:ext cx="7971246" cy="5191760"/>
        </p:xfrm>
        <a:graphic>
          <a:graphicData uri="http://schemas.openxmlformats.org/drawingml/2006/table">
            <a:tbl>
              <a:tblPr firstRow="1" bandRow="1">
                <a:tableStyleId>{5C22544A-7EE6-4342-B048-85BDC9FD1C3A}</a:tableStyleId>
              </a:tblPr>
              <a:tblGrid>
                <a:gridCol w="1053245"/>
                <a:gridCol w="4465087"/>
                <a:gridCol w="2452914"/>
              </a:tblGrid>
              <a:tr h="370840">
                <a:tc>
                  <a:txBody>
                    <a:bodyPr/>
                    <a:lstStyle/>
                    <a:p>
                      <a:r>
                        <a:rPr lang="en-US" dirty="0" smtClean="0">
                          <a:latin typeface="Arial" pitchFamily="34" charset="0"/>
                          <a:cs typeface="Arial" pitchFamily="34" charset="0"/>
                        </a:rPr>
                        <a:t>Sl.</a:t>
                      </a:r>
                      <a:r>
                        <a:rPr lang="en-US" baseline="0" dirty="0" smtClean="0">
                          <a:latin typeface="Arial" pitchFamily="34" charset="0"/>
                          <a:cs typeface="Arial" pitchFamily="34" charset="0"/>
                        </a:rPr>
                        <a:t> No.</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Audience </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Days of Training</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1</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ASHA</a:t>
                      </a:r>
                      <a:r>
                        <a:rPr lang="en-US" baseline="0" dirty="0" smtClean="0">
                          <a:latin typeface="Arial" pitchFamily="34" charset="0"/>
                          <a:cs typeface="Arial" pitchFamily="34" charset="0"/>
                        </a:rPr>
                        <a:t>  - 24800 </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2 Days</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2</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ANMs  - 7300</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2 Days</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3</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MPH Supervisors -  3200</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2</a:t>
                      </a:r>
                      <a:r>
                        <a:rPr lang="en-US" baseline="0" dirty="0" smtClean="0">
                          <a:latin typeface="Arial" pitchFamily="34" charset="0"/>
                          <a:cs typeface="Arial" pitchFamily="34" charset="0"/>
                        </a:rPr>
                        <a:t> Days</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4</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Lab</a:t>
                      </a:r>
                      <a:r>
                        <a:rPr lang="en-US" baseline="0" dirty="0" smtClean="0">
                          <a:latin typeface="Arial" pitchFamily="34" charset="0"/>
                          <a:cs typeface="Arial" pitchFamily="34" charset="0"/>
                        </a:rPr>
                        <a:t> Technicians – 750</a:t>
                      </a:r>
                      <a:endParaRPr lang="en-US" dirty="0">
                        <a:latin typeface="Arial" pitchFamily="34" charset="0"/>
                        <a:cs typeface="Arial" pitchFamily="34" charset="0"/>
                      </a:endParaRPr>
                    </a:p>
                  </a:txBody>
                  <a:tcPr/>
                </a:tc>
                <a:tc>
                  <a:txBody>
                    <a:bodyPr/>
                    <a:lstStyle/>
                    <a:p>
                      <a:pPr algn="ctr"/>
                      <a:r>
                        <a:rPr lang="en-US" baseline="0" dirty="0" smtClean="0">
                          <a:latin typeface="Arial" pitchFamily="34" charset="0"/>
                          <a:cs typeface="Arial" pitchFamily="34" charset="0"/>
                        </a:rPr>
                        <a:t>4 Days</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5</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Data</a:t>
                      </a:r>
                      <a:r>
                        <a:rPr lang="en-US" baseline="0" dirty="0" smtClean="0">
                          <a:latin typeface="Arial" pitchFamily="34" charset="0"/>
                          <a:cs typeface="Arial" pitchFamily="34" charset="0"/>
                        </a:rPr>
                        <a:t> Entry Operators – 33</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2 Days</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6</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Pharmacists  - 580</a:t>
                      </a:r>
                      <a:endParaRPr lang="en-US" dirty="0">
                        <a:latin typeface="Arial" pitchFamily="34" charset="0"/>
                        <a:cs typeface="Arial" pitchFamily="34" charset="0"/>
                      </a:endParaRPr>
                    </a:p>
                  </a:txBody>
                  <a:tcPr/>
                </a:tc>
                <a:tc>
                  <a:txBody>
                    <a:bodyPr/>
                    <a:lstStyle/>
                    <a:p>
                      <a:pPr algn="ctr"/>
                      <a:r>
                        <a:rPr lang="en-US" baseline="0" dirty="0" smtClean="0">
                          <a:latin typeface="Arial" pitchFamily="34" charset="0"/>
                          <a:cs typeface="Arial" pitchFamily="34" charset="0"/>
                        </a:rPr>
                        <a:t>2 Days</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7</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PHC Medical Officers – 635</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3 Days</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8</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Treatment Supervisors – 171</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6</a:t>
                      </a:r>
                      <a:r>
                        <a:rPr lang="en-US" baseline="0" dirty="0" smtClean="0">
                          <a:latin typeface="Arial" pitchFamily="34" charset="0"/>
                          <a:cs typeface="Arial" pitchFamily="34" charset="0"/>
                        </a:rPr>
                        <a:t> Days</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9</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Lab Supervisors - 85 </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6 Days</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10</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DRTB Coordinators  - 11</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6 Days</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11</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PPM Coordinators  -</a:t>
                      </a:r>
                      <a:r>
                        <a:rPr lang="en-US" baseline="0" dirty="0" smtClean="0">
                          <a:latin typeface="Arial" pitchFamily="34" charset="0"/>
                          <a:cs typeface="Arial" pitchFamily="34" charset="0"/>
                        </a:rPr>
                        <a:t> 24</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4 Days</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12</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District</a:t>
                      </a:r>
                      <a:r>
                        <a:rPr lang="en-US" baseline="0" dirty="0" smtClean="0">
                          <a:latin typeface="Arial" pitchFamily="34" charset="0"/>
                          <a:cs typeface="Arial" pitchFamily="34" charset="0"/>
                        </a:rPr>
                        <a:t> </a:t>
                      </a:r>
                      <a:r>
                        <a:rPr lang="en-US" baseline="0" dirty="0" err="1" smtClean="0">
                          <a:latin typeface="Arial" pitchFamily="34" charset="0"/>
                          <a:cs typeface="Arial" pitchFamily="34" charset="0"/>
                        </a:rPr>
                        <a:t>Programme</a:t>
                      </a:r>
                      <a:r>
                        <a:rPr lang="en-US" baseline="0" dirty="0" smtClean="0">
                          <a:latin typeface="Arial" pitchFamily="34" charset="0"/>
                          <a:cs typeface="Arial" pitchFamily="34" charset="0"/>
                        </a:rPr>
                        <a:t> Officers (TB) – 33</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3 Days</a:t>
                      </a:r>
                      <a:endParaRPr lang="en-US" dirty="0">
                        <a:latin typeface="Arial" pitchFamily="34" charset="0"/>
                        <a:cs typeface="Arial" pitchFamily="34" charset="0"/>
                      </a:endParaRPr>
                    </a:p>
                  </a:txBody>
                  <a:tcPr/>
                </a:tc>
              </a:tr>
              <a:tr h="370840">
                <a:tc>
                  <a:txBody>
                    <a:bodyPr/>
                    <a:lstStyle/>
                    <a:p>
                      <a:pPr algn="ctr"/>
                      <a:r>
                        <a:rPr lang="en-US" dirty="0" smtClean="0">
                          <a:latin typeface="Arial" pitchFamily="34" charset="0"/>
                          <a:cs typeface="Arial" pitchFamily="34" charset="0"/>
                        </a:rPr>
                        <a:t>13</a:t>
                      </a:r>
                      <a:endParaRPr lang="en-US"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104 Team – 16</a:t>
                      </a:r>
                      <a:endParaRPr lang="en-US" dirty="0">
                        <a:latin typeface="Arial" pitchFamily="34" charset="0"/>
                        <a:cs typeface="Arial" pitchFamily="34" charset="0"/>
                      </a:endParaRPr>
                    </a:p>
                  </a:txBody>
                  <a:tcPr/>
                </a:tc>
                <a:tc>
                  <a:txBody>
                    <a:bodyPr/>
                    <a:lstStyle/>
                    <a:p>
                      <a:pPr algn="ctr"/>
                      <a:r>
                        <a:rPr lang="en-US" dirty="0" smtClean="0">
                          <a:latin typeface="Arial" pitchFamily="34" charset="0"/>
                          <a:cs typeface="Arial" pitchFamily="34" charset="0"/>
                        </a:rPr>
                        <a:t>2 Days</a:t>
                      </a:r>
                      <a:endParaRPr lang="en-US" dirty="0">
                        <a:latin typeface="Arial" pitchFamily="34" charset="0"/>
                        <a:cs typeface="Arial" pitchFamily="34" charset="0"/>
                      </a:endParaRPr>
                    </a:p>
                  </a:txBody>
                  <a:tcPr/>
                </a:tc>
              </a:tr>
            </a:tbl>
          </a:graphicData>
        </a:graphic>
      </p:graphicFrame>
    </p:spTree>
    <p:extLst>
      <p:ext uri="{BB962C8B-B14F-4D97-AF65-F5344CB8AC3E}">
        <p14:creationId xmlns="" xmlns:p14="http://schemas.microsoft.com/office/powerpoint/2010/main" val="2775444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1543" y="602387"/>
            <a:ext cx="10013318" cy="769441"/>
          </a:xfrm>
          <a:prstGeom prst="rect">
            <a:avLst/>
          </a:prstGeom>
          <a:noFill/>
        </p:spPr>
        <p:txBody>
          <a:bodyPr wrap="square" rtlCol="0">
            <a:spAutoFit/>
          </a:bodyPr>
          <a:lstStyle/>
          <a:p>
            <a:r>
              <a:rPr lang="en-US" sz="4400" b="1" dirty="0" smtClean="0">
                <a:solidFill>
                  <a:srgbClr val="C00000"/>
                </a:solidFill>
                <a:latin typeface="Arial" panose="020B0604020202020204" pitchFamily="34" charset="0"/>
                <a:cs typeface="Arial" panose="020B0604020202020204" pitchFamily="34" charset="0"/>
              </a:rPr>
              <a:t>6. Monitoring &amp; Supervision</a:t>
            </a:r>
            <a:endParaRPr lang="en-US" sz="4400" b="1" dirty="0">
              <a:solidFill>
                <a:srgbClr val="C00000"/>
              </a:solidFill>
              <a:latin typeface="Arial" panose="020B0604020202020204" pitchFamily="34" charset="0"/>
              <a:cs typeface="Arial" panose="020B0604020202020204" pitchFamily="34" charset="0"/>
            </a:endParaRPr>
          </a:p>
        </p:txBody>
      </p:sp>
      <p:cxnSp>
        <p:nvCxnSpPr>
          <p:cNvPr id="8" name="Straight Connector 7"/>
          <p:cNvCxnSpPr/>
          <p:nvPr/>
        </p:nvCxnSpPr>
        <p:spPr>
          <a:xfrm>
            <a:off x="0" y="1480456"/>
            <a:ext cx="8287657" cy="1588"/>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nvGraphicFramePr>
        <p:xfrm>
          <a:off x="420914" y="1698172"/>
          <a:ext cx="11897360" cy="4990687"/>
        </p:xfrm>
        <a:graphic>
          <a:graphicData uri="http://schemas.openxmlformats.org/drawingml/2006/table">
            <a:tbl>
              <a:tblPr firstRow="1" bandRow="1">
                <a:tableStyleId>{5C22544A-7EE6-4342-B048-85BDC9FD1C3A}</a:tableStyleId>
              </a:tblPr>
              <a:tblGrid>
                <a:gridCol w="2390591"/>
                <a:gridCol w="5540982"/>
                <a:gridCol w="3965787"/>
              </a:tblGrid>
              <a:tr h="550024">
                <a:tc>
                  <a:txBody>
                    <a:bodyPr/>
                    <a:lstStyle/>
                    <a:p>
                      <a:pPr algn="ctr"/>
                      <a:r>
                        <a:rPr lang="en-US" sz="2400" dirty="0" smtClean="0">
                          <a:latin typeface="Arial" pitchFamily="34" charset="0"/>
                          <a:cs typeface="Arial" pitchFamily="34" charset="0"/>
                        </a:rPr>
                        <a:t>Level</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Type of Review &amp; Periodicity </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Audience</a:t>
                      </a:r>
                      <a:r>
                        <a:rPr lang="en-US" sz="2400" baseline="0" dirty="0" smtClean="0">
                          <a:latin typeface="Arial" pitchFamily="34" charset="0"/>
                          <a:cs typeface="Arial" pitchFamily="34" charset="0"/>
                        </a:rPr>
                        <a:t> </a:t>
                      </a:r>
                      <a:endParaRPr lang="en-US" sz="2400" dirty="0">
                        <a:latin typeface="Arial" pitchFamily="34" charset="0"/>
                        <a:cs typeface="Arial" pitchFamily="34" charset="0"/>
                      </a:endParaRPr>
                    </a:p>
                  </a:txBody>
                  <a:tcPr anchor="ctr"/>
                </a:tc>
              </a:tr>
              <a:tr h="446131">
                <a:tc rowSpan="4">
                  <a:txBody>
                    <a:bodyPr/>
                    <a:lstStyle/>
                    <a:p>
                      <a:pPr algn="ctr"/>
                      <a:r>
                        <a:rPr lang="en-US" sz="2400" b="1" dirty="0" smtClean="0">
                          <a:latin typeface="Arial" pitchFamily="34" charset="0"/>
                          <a:cs typeface="Arial" pitchFamily="34" charset="0"/>
                        </a:rPr>
                        <a:t>State Level</a:t>
                      </a:r>
                      <a:endParaRPr lang="en-US" sz="2400" b="1" dirty="0">
                        <a:latin typeface="Arial" pitchFamily="34" charset="0"/>
                        <a:cs typeface="Arial" pitchFamily="34" charset="0"/>
                      </a:endParaRPr>
                    </a:p>
                  </a:txBody>
                  <a:tcPr anchor="ctr"/>
                </a:tc>
                <a:tc>
                  <a:txBody>
                    <a:bodyPr/>
                    <a:lstStyle/>
                    <a:p>
                      <a:r>
                        <a:rPr lang="en-US" dirty="0" smtClean="0">
                          <a:latin typeface="Arial" pitchFamily="34" charset="0"/>
                          <a:cs typeface="Arial" pitchFamily="34" charset="0"/>
                        </a:rPr>
                        <a:t>Monthly Review by</a:t>
                      </a:r>
                      <a:r>
                        <a:rPr lang="en-US" baseline="0" dirty="0" smtClean="0">
                          <a:latin typeface="Arial" pitchFamily="34" charset="0"/>
                          <a:cs typeface="Arial" pitchFamily="34" charset="0"/>
                        </a:rPr>
                        <a:t> Commissioner  </a:t>
                      </a:r>
                      <a:r>
                        <a:rPr lang="en-US" b="1" baseline="0" dirty="0" smtClean="0">
                          <a:latin typeface="Arial" pitchFamily="34" charset="0"/>
                          <a:cs typeface="Arial" pitchFamily="34" charset="0"/>
                        </a:rPr>
                        <a:t>(12 Reviews)</a:t>
                      </a:r>
                      <a:endParaRPr lang="en-US" b="1"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DMHOs, District POs</a:t>
                      </a:r>
                      <a:r>
                        <a:rPr lang="en-US" baseline="0" dirty="0" smtClean="0">
                          <a:latin typeface="Arial" pitchFamily="34" charset="0"/>
                          <a:cs typeface="Arial" pitchFamily="34" charset="0"/>
                        </a:rPr>
                        <a:t> </a:t>
                      </a:r>
                      <a:endParaRPr lang="en-US" dirty="0">
                        <a:latin typeface="Arial" pitchFamily="34" charset="0"/>
                        <a:cs typeface="Arial" pitchFamily="34" charset="0"/>
                      </a:endParaRPr>
                    </a:p>
                  </a:txBody>
                  <a:tcPr anchor="ctr"/>
                </a:tc>
              </a:tr>
              <a:tr h="770033">
                <a:tc vMerge="1">
                  <a:txBody>
                    <a:bodyPr/>
                    <a:lstStyle/>
                    <a:p>
                      <a:pPr algn="ctr"/>
                      <a:endParaRPr lang="en-US" sz="2400"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Video Conference </a:t>
                      </a:r>
                      <a:r>
                        <a:rPr lang="en-US" baseline="0" dirty="0" smtClean="0">
                          <a:latin typeface="Arial" pitchFamily="34" charset="0"/>
                          <a:cs typeface="Arial" pitchFamily="34" charset="0"/>
                        </a:rPr>
                        <a:t>- </a:t>
                      </a:r>
                      <a:r>
                        <a:rPr lang="en-US" dirty="0" smtClean="0">
                          <a:latin typeface="Arial" pitchFamily="34" charset="0"/>
                          <a:cs typeface="Arial" pitchFamily="34" charset="0"/>
                        </a:rPr>
                        <a:t>Once</a:t>
                      </a:r>
                      <a:r>
                        <a:rPr lang="en-US" baseline="0" dirty="0" smtClean="0">
                          <a:latin typeface="Arial" pitchFamily="34" charset="0"/>
                          <a:cs typeface="Arial" pitchFamily="34" charset="0"/>
                        </a:rPr>
                        <a:t> in 15 days </a:t>
                      </a:r>
                      <a:r>
                        <a:rPr lang="en-US" b="1" baseline="0" dirty="0" smtClean="0">
                          <a:latin typeface="Arial" pitchFamily="34" charset="0"/>
                          <a:cs typeface="Arial" pitchFamily="34" charset="0"/>
                        </a:rPr>
                        <a:t>(28 VCs) </a:t>
                      </a:r>
                      <a:endParaRPr lang="en-US" b="1" dirty="0">
                        <a:latin typeface="Arial" pitchFamily="34" charset="0"/>
                        <a:cs typeface="Arial" pitchFamily="34" charset="0"/>
                      </a:endParaRPr>
                    </a:p>
                  </a:txBody>
                  <a:tcPr anchor="ctr"/>
                </a:tc>
                <a:tc>
                  <a:txBody>
                    <a:bodyPr/>
                    <a:lstStyle/>
                    <a:p>
                      <a:pPr algn="ctr"/>
                      <a:r>
                        <a:rPr lang="en-US" baseline="0" dirty="0" smtClean="0">
                          <a:latin typeface="Arial" pitchFamily="34" charset="0"/>
                          <a:cs typeface="Arial" pitchFamily="34" charset="0"/>
                        </a:rPr>
                        <a:t>District POs,  RNTCP Key Staff, ANM and Supervisors </a:t>
                      </a:r>
                      <a:endParaRPr lang="en-US" dirty="0">
                        <a:latin typeface="Arial" pitchFamily="34" charset="0"/>
                        <a:cs typeface="Arial" pitchFamily="34" charset="0"/>
                      </a:endParaRPr>
                    </a:p>
                  </a:txBody>
                  <a:tcPr anchor="ctr"/>
                </a:tc>
              </a:tr>
              <a:tr h="770033">
                <a:tc vMerge="1">
                  <a:txBody>
                    <a:bodyPr/>
                    <a:lstStyle/>
                    <a:p>
                      <a:pPr algn="ctr"/>
                      <a:endParaRPr lang="en-US" sz="2400"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Review</a:t>
                      </a:r>
                      <a:r>
                        <a:rPr lang="en-US" baseline="0" dirty="0" smtClean="0">
                          <a:latin typeface="Arial" pitchFamily="34" charset="0"/>
                          <a:cs typeface="Arial" pitchFamily="34" charset="0"/>
                        </a:rPr>
                        <a:t> of State Task Force (Medical Colleges) – Quarterly  - </a:t>
                      </a:r>
                      <a:r>
                        <a:rPr lang="en-US" b="1" baseline="0" dirty="0" smtClean="0">
                          <a:latin typeface="Arial" pitchFamily="34" charset="0"/>
                          <a:cs typeface="Arial" pitchFamily="34" charset="0"/>
                        </a:rPr>
                        <a:t>(3 Meetings)</a:t>
                      </a:r>
                      <a:endParaRPr lang="en-US" b="1"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Medical College Nodal Officers </a:t>
                      </a:r>
                      <a:endParaRPr lang="en-US" dirty="0">
                        <a:latin typeface="Arial" pitchFamily="34" charset="0"/>
                        <a:cs typeface="Arial" pitchFamily="34" charset="0"/>
                      </a:endParaRPr>
                    </a:p>
                  </a:txBody>
                  <a:tcPr anchor="ctr"/>
                </a:tc>
              </a:tr>
              <a:tr h="770033">
                <a:tc vMerge="1">
                  <a:txBody>
                    <a:bodyPr/>
                    <a:lstStyle/>
                    <a:p>
                      <a:pPr algn="ctr"/>
                      <a:endParaRPr lang="en-US" sz="2400" b="1" dirty="0">
                        <a:latin typeface="Arial" pitchFamily="34" charset="0"/>
                        <a:cs typeface="Arial" pitchFamily="34" charset="0"/>
                      </a:endParaRPr>
                    </a:p>
                  </a:txBody>
                  <a:tcPr anchor="ctr"/>
                </a:tc>
                <a:tc>
                  <a:txBody>
                    <a:bodyPr/>
                    <a:lstStyle/>
                    <a:p>
                      <a:r>
                        <a:rPr lang="en-US" dirty="0" smtClean="0">
                          <a:latin typeface="Arial" pitchFamily="34" charset="0"/>
                          <a:cs typeface="Arial" pitchFamily="34" charset="0"/>
                        </a:rPr>
                        <a:t>State Internal Evaluation (Quarterly Once) on Service</a:t>
                      </a:r>
                      <a:r>
                        <a:rPr lang="en-US" baseline="0" dirty="0" smtClean="0">
                          <a:latin typeface="Arial" pitchFamily="34" charset="0"/>
                          <a:cs typeface="Arial" pitchFamily="34" charset="0"/>
                        </a:rPr>
                        <a:t> Delivery  </a:t>
                      </a:r>
                      <a:r>
                        <a:rPr lang="en-US" b="1" baseline="0" dirty="0" smtClean="0">
                          <a:latin typeface="Arial" pitchFamily="34" charset="0"/>
                          <a:cs typeface="Arial" pitchFamily="34" charset="0"/>
                        </a:rPr>
                        <a:t>(3 Evaluations &amp; 9 Desk Reviews) </a:t>
                      </a:r>
                      <a:endParaRPr lang="en-US" b="1"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Entire District RNTCP Team</a:t>
                      </a:r>
                      <a:endParaRPr lang="en-US" dirty="0">
                        <a:latin typeface="Arial" pitchFamily="34" charset="0"/>
                        <a:cs typeface="Arial" pitchFamily="34" charset="0"/>
                      </a:endParaRPr>
                    </a:p>
                  </a:txBody>
                  <a:tcPr anchor="ctr"/>
                </a:tc>
              </a:tr>
              <a:tr h="770033">
                <a:tc rowSpan="2">
                  <a:txBody>
                    <a:bodyPr/>
                    <a:lstStyle/>
                    <a:p>
                      <a:pPr algn="ctr"/>
                      <a:r>
                        <a:rPr lang="en-US" sz="2400" b="1" dirty="0" smtClean="0">
                          <a:latin typeface="Arial" pitchFamily="34" charset="0"/>
                          <a:cs typeface="Arial" pitchFamily="34" charset="0"/>
                        </a:rPr>
                        <a:t>District Level</a:t>
                      </a:r>
                      <a:endParaRPr lang="en-US" sz="2400" b="1" dirty="0">
                        <a:latin typeface="Arial" pitchFamily="34" charset="0"/>
                        <a:cs typeface="Arial" pitchFamily="34" charset="0"/>
                      </a:endParaRPr>
                    </a:p>
                  </a:txBody>
                  <a:tcPr anchor="ctr"/>
                </a:tc>
                <a:tc>
                  <a:txBody>
                    <a:bodyPr/>
                    <a:lstStyle/>
                    <a:p>
                      <a:r>
                        <a:rPr lang="en-US" dirty="0" smtClean="0">
                          <a:latin typeface="Arial" pitchFamily="34" charset="0"/>
                          <a:cs typeface="Arial" pitchFamily="34" charset="0"/>
                        </a:rPr>
                        <a:t>Monthly</a:t>
                      </a:r>
                      <a:r>
                        <a:rPr lang="en-US" baseline="0" dirty="0" smtClean="0">
                          <a:latin typeface="Arial" pitchFamily="34" charset="0"/>
                          <a:cs typeface="Arial" pitchFamily="34" charset="0"/>
                        </a:rPr>
                        <a:t> Review by DMHOs </a:t>
                      </a:r>
                      <a:r>
                        <a:rPr lang="en-US" b="1" baseline="0" dirty="0" smtClean="0">
                          <a:latin typeface="Arial" pitchFamily="34" charset="0"/>
                          <a:cs typeface="Arial" pitchFamily="34" charset="0"/>
                        </a:rPr>
                        <a:t>(280 Meetings)</a:t>
                      </a:r>
                      <a:endParaRPr lang="en-US" b="1"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District </a:t>
                      </a:r>
                      <a:r>
                        <a:rPr lang="en-US" baseline="0" dirty="0" smtClean="0">
                          <a:latin typeface="Arial" pitchFamily="34" charset="0"/>
                          <a:cs typeface="Arial" pitchFamily="34" charset="0"/>
                        </a:rPr>
                        <a:t> PO, RNTCP Key Staff, ANM, Supervisors</a:t>
                      </a:r>
                      <a:endParaRPr lang="en-US" dirty="0">
                        <a:latin typeface="Arial" pitchFamily="34" charset="0"/>
                        <a:cs typeface="Arial" pitchFamily="34" charset="0"/>
                      </a:endParaRPr>
                    </a:p>
                  </a:txBody>
                  <a:tcPr anchor="ctr"/>
                </a:tc>
              </a:tr>
              <a:tr h="770033">
                <a:tc vMerge="1">
                  <a:txBody>
                    <a:bodyPr/>
                    <a:lstStyle/>
                    <a:p>
                      <a:pPr algn="ctr"/>
                      <a:endParaRPr lang="en-US" sz="2400" dirty="0">
                        <a:latin typeface="Arial" pitchFamily="34" charset="0"/>
                        <a:cs typeface="Arial" pitchFamily="34" charset="0"/>
                      </a:endParaRPr>
                    </a:p>
                  </a:txBody>
                  <a:tcPr/>
                </a:tc>
                <a:tc>
                  <a:txBody>
                    <a:bodyPr/>
                    <a:lstStyle/>
                    <a:p>
                      <a:r>
                        <a:rPr lang="en-US" dirty="0" smtClean="0">
                          <a:latin typeface="Arial" pitchFamily="34" charset="0"/>
                          <a:cs typeface="Arial" pitchFamily="34" charset="0"/>
                        </a:rPr>
                        <a:t>Quarterly Review by District Collector  </a:t>
                      </a:r>
                      <a:r>
                        <a:rPr lang="en-US" b="1" dirty="0" smtClean="0">
                          <a:latin typeface="Arial" pitchFamily="34" charset="0"/>
                          <a:cs typeface="Arial" pitchFamily="34" charset="0"/>
                        </a:rPr>
                        <a:t>(62 Reviews)</a:t>
                      </a:r>
                      <a:endParaRPr lang="en-US" b="1" dirty="0">
                        <a:latin typeface="Arial" pitchFamily="34" charset="0"/>
                        <a:cs typeface="Arial" pitchFamily="34" charset="0"/>
                      </a:endParaRPr>
                    </a:p>
                  </a:txBody>
                  <a:tcPr anchor="ctr"/>
                </a:tc>
                <a:tc>
                  <a:txBody>
                    <a:bodyPr/>
                    <a:lstStyle/>
                    <a:p>
                      <a:pPr algn="ctr"/>
                      <a:r>
                        <a:rPr lang="en-US" dirty="0" smtClean="0">
                          <a:latin typeface="Arial" pitchFamily="34" charset="0"/>
                          <a:cs typeface="Arial" pitchFamily="34" charset="0"/>
                        </a:rPr>
                        <a:t>DMHOs, District </a:t>
                      </a:r>
                      <a:r>
                        <a:rPr lang="en-US" baseline="0" dirty="0" smtClean="0">
                          <a:latin typeface="Arial" pitchFamily="34" charset="0"/>
                          <a:cs typeface="Arial" pitchFamily="34" charset="0"/>
                        </a:rPr>
                        <a:t> PO, MOs, RNTCP Key Staff, ANM, Supervisors</a:t>
                      </a:r>
                      <a:endParaRPr lang="en-US" dirty="0">
                        <a:latin typeface="Arial" pitchFamily="34" charset="0"/>
                        <a:cs typeface="Arial" pitchFamily="34" charset="0"/>
                      </a:endParaRPr>
                    </a:p>
                  </a:txBody>
                  <a:tcPr anchor="ctr"/>
                </a:tc>
              </a:tr>
            </a:tbl>
          </a:graphicData>
        </a:graphic>
      </p:graphicFrame>
    </p:spTree>
    <p:extLst>
      <p:ext uri="{BB962C8B-B14F-4D97-AF65-F5344CB8AC3E}">
        <p14:creationId xmlns="" xmlns:p14="http://schemas.microsoft.com/office/powerpoint/2010/main" val="2775444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255320" y="1669143"/>
          <a:ext cx="12154393" cy="448491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45370" y="602387"/>
            <a:ext cx="4866910" cy="769441"/>
          </a:xfrm>
          <a:prstGeom prst="rect">
            <a:avLst/>
          </a:prstGeom>
          <a:noFill/>
        </p:spPr>
        <p:txBody>
          <a:bodyPr wrap="none" rtlCol="0">
            <a:spAutoFit/>
          </a:bodyPr>
          <a:lstStyle/>
          <a:p>
            <a:pPr algn="r"/>
            <a:r>
              <a:rPr lang="en-US" sz="4400" b="1" dirty="0" smtClean="0">
                <a:solidFill>
                  <a:srgbClr val="C00000"/>
                </a:solidFill>
                <a:latin typeface="Arial" panose="020B0604020202020204" pitchFamily="34" charset="0"/>
                <a:cs typeface="Arial" panose="020B0604020202020204" pitchFamily="34" charset="0"/>
              </a:rPr>
              <a:t>7. TB Death Audit</a:t>
            </a:r>
            <a:endParaRPr lang="en-US" sz="4400" b="1" dirty="0">
              <a:solidFill>
                <a:srgbClr val="C00000"/>
              </a:solidFill>
              <a:latin typeface="Arial" panose="020B0604020202020204" pitchFamily="34" charset="0"/>
              <a:cs typeface="Arial" panose="020B0604020202020204" pitchFamily="34" charset="0"/>
            </a:endParaRPr>
          </a:p>
        </p:txBody>
      </p:sp>
      <p:cxnSp>
        <p:nvCxnSpPr>
          <p:cNvPr id="9" name="Straight Connector 8"/>
          <p:cNvCxnSpPr/>
          <p:nvPr/>
        </p:nvCxnSpPr>
        <p:spPr>
          <a:xfrm>
            <a:off x="0" y="1480456"/>
            <a:ext cx="8287657"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891313" y="6255658"/>
            <a:ext cx="7736114" cy="400110"/>
          </a:xfrm>
          <a:prstGeom prst="rect">
            <a:avLst/>
          </a:prstGeom>
          <a:noFill/>
        </p:spPr>
        <p:txBody>
          <a:bodyPr wrap="square" rtlCol="0">
            <a:spAutoFit/>
          </a:bodyPr>
          <a:lstStyle/>
          <a:p>
            <a:pPr algn="ctr"/>
            <a:r>
              <a:rPr lang="en-US" sz="2000" b="1" dirty="0" smtClean="0">
                <a:solidFill>
                  <a:srgbClr val="FF0000"/>
                </a:solidFill>
                <a:latin typeface="Arial" pitchFamily="34" charset="0"/>
                <a:cs typeface="Arial" pitchFamily="34" charset="0"/>
              </a:rPr>
              <a:t>Deaths among the wage earners in informal sector is higher.</a:t>
            </a:r>
            <a:endParaRPr lang="en-US" sz="2000" b="1" dirty="0">
              <a:solidFill>
                <a:srgbClr val="FF0000"/>
              </a:solidFill>
              <a:latin typeface="Arial" pitchFamily="34" charset="0"/>
              <a:cs typeface="Arial" pitchFamily="34" charset="0"/>
            </a:endParaRPr>
          </a:p>
        </p:txBody>
      </p:sp>
    </p:spTree>
    <p:extLst>
      <p:ext uri="{BB962C8B-B14F-4D97-AF65-F5344CB8AC3E}">
        <p14:creationId xmlns="" xmlns:p14="http://schemas.microsoft.com/office/powerpoint/2010/main" val="90043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595087" y="1611085"/>
          <a:ext cx="11753932" cy="464457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741455" y="602387"/>
            <a:ext cx="2377574" cy="769441"/>
          </a:xfrm>
          <a:prstGeom prst="rect">
            <a:avLst/>
          </a:prstGeom>
          <a:noFill/>
        </p:spPr>
        <p:txBody>
          <a:bodyPr wrap="none" rtlCol="0">
            <a:spAutoFit/>
          </a:bodyPr>
          <a:lstStyle/>
          <a:p>
            <a:pPr algn="r"/>
            <a:r>
              <a:rPr lang="en-US" sz="4400" b="1" dirty="0" err="1" smtClean="0">
                <a:solidFill>
                  <a:srgbClr val="C00000"/>
                </a:solidFill>
                <a:latin typeface="Arial" panose="020B0604020202020204" pitchFamily="34" charset="0"/>
                <a:cs typeface="Arial" panose="020B0604020202020204" pitchFamily="34" charset="0"/>
              </a:rPr>
              <a:t>Contd</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cxnSp>
        <p:nvCxnSpPr>
          <p:cNvPr id="9" name="Straight Connector 8"/>
          <p:cNvCxnSpPr/>
          <p:nvPr/>
        </p:nvCxnSpPr>
        <p:spPr>
          <a:xfrm>
            <a:off x="0" y="1480456"/>
            <a:ext cx="8287657" cy="158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00437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5940"/>
            <a:ext cx="12801600" cy="7771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6745" y="418894"/>
            <a:ext cx="12337142" cy="584775"/>
          </a:xfrm>
          <a:prstGeom prst="rect">
            <a:avLst/>
          </a:prstGeom>
          <a:noFill/>
        </p:spPr>
        <p:txBody>
          <a:bodyPr wrap="square" rtlCol="0">
            <a:spAutoFit/>
          </a:bodyPr>
          <a:lstStyle/>
          <a:p>
            <a:pPr algn="ctr"/>
            <a:r>
              <a:rPr lang="en-US" sz="3200" b="1" dirty="0" smtClean="0">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Achievement : September 2018 to October 2019</a:t>
            </a:r>
            <a:endParaRPr lang="en-US" sz="3200" b="1" dirty="0">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graphicFrame>
        <p:nvGraphicFramePr>
          <p:cNvPr id="7" name="Chart 6"/>
          <p:cNvGraphicFramePr/>
          <p:nvPr/>
        </p:nvGraphicFramePr>
        <p:xfrm>
          <a:off x="209006" y="1117600"/>
          <a:ext cx="11982993"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638325" y="6158486"/>
            <a:ext cx="4000476" cy="461665"/>
          </a:xfrm>
          <a:prstGeom prst="rect">
            <a:avLst/>
          </a:prstGeom>
          <a:noFill/>
        </p:spPr>
        <p:txBody>
          <a:bodyPr wrap="square" rtlCol="0">
            <a:spAutoFit/>
          </a:bodyPr>
          <a:lstStyle/>
          <a:p>
            <a:pPr lvl="1" algn="r">
              <a:buClr>
                <a:srgbClr val="800000"/>
              </a:buClr>
              <a:buSzPct val="150000"/>
            </a:pPr>
            <a:r>
              <a:rPr lang="en-US" sz="2400" b="1" i="1" dirty="0" smtClean="0">
                <a:solidFill>
                  <a:schemeClr val="accent1">
                    <a:lumMod val="50000"/>
                  </a:schemeClr>
                </a:solidFill>
                <a:latin typeface="Arial" panose="020B0604020202020204" pitchFamily="34" charset="0"/>
                <a:cs typeface="Arial" panose="020B0604020202020204" pitchFamily="34" charset="0"/>
              </a:rPr>
              <a:t>Before the intervention</a:t>
            </a:r>
          </a:p>
        </p:txBody>
      </p:sp>
      <p:sp>
        <p:nvSpPr>
          <p:cNvPr id="6" name="TextBox 5"/>
          <p:cNvSpPr txBox="1"/>
          <p:nvPr/>
        </p:nvSpPr>
        <p:spPr>
          <a:xfrm>
            <a:off x="7645425" y="6158486"/>
            <a:ext cx="4000476" cy="461665"/>
          </a:xfrm>
          <a:prstGeom prst="rect">
            <a:avLst/>
          </a:prstGeom>
          <a:noFill/>
        </p:spPr>
        <p:txBody>
          <a:bodyPr wrap="square" rtlCol="0">
            <a:spAutoFit/>
          </a:bodyPr>
          <a:lstStyle/>
          <a:p>
            <a:pPr lvl="1" algn="r">
              <a:buClr>
                <a:srgbClr val="800000"/>
              </a:buClr>
              <a:buSzPct val="150000"/>
            </a:pPr>
            <a:r>
              <a:rPr lang="en-US" sz="2400" b="1" i="1" dirty="0" smtClean="0">
                <a:solidFill>
                  <a:schemeClr val="accent1">
                    <a:lumMod val="50000"/>
                  </a:schemeClr>
                </a:solidFill>
                <a:latin typeface="Arial" panose="020B0604020202020204" pitchFamily="34" charset="0"/>
                <a:cs typeface="Arial" panose="020B0604020202020204" pitchFamily="34" charset="0"/>
              </a:rPr>
              <a:t>After the intervention</a:t>
            </a:r>
          </a:p>
        </p:txBody>
      </p:sp>
      <p:sp>
        <p:nvSpPr>
          <p:cNvPr id="9" name="Rectangle 8"/>
          <p:cNvSpPr/>
          <p:nvPr/>
        </p:nvSpPr>
        <p:spPr>
          <a:xfrm>
            <a:off x="1758768" y="6296298"/>
            <a:ext cx="357414" cy="222068"/>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900852" y="6309361"/>
            <a:ext cx="420189" cy="243113"/>
          </a:xfrm>
          <a:prstGeom prst="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452577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5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12" dur="500"/>
                                        <p:tgtEl>
                                          <p:spTgt spid="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down)">
                                      <p:cBhvr>
                                        <p:cTn id="17" dur="500"/>
                                        <p:tgtEl>
                                          <p:spTgt spid="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349829"/>
            <a:ext cx="12801600" cy="5508171"/>
          </a:xfrm>
          <a:prstGeom prst="rect">
            <a:avLst/>
          </a:prstGeom>
        </p:spPr>
      </p:pic>
      <p:sp>
        <p:nvSpPr>
          <p:cNvPr id="4" name="Rectangle 3"/>
          <p:cNvSpPr/>
          <p:nvPr/>
        </p:nvSpPr>
        <p:spPr>
          <a:xfrm>
            <a:off x="0" y="0"/>
            <a:ext cx="12801600" cy="152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596759" y="427342"/>
            <a:ext cx="11482465" cy="71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It is a mission to fight </a:t>
            </a:r>
            <a:r>
              <a:rPr lang="en-US" sz="4000" b="1" dirty="0" smtClean="0">
                <a:ln w="0"/>
                <a:solidFill>
                  <a:schemeClr val="bg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 </a:t>
            </a:r>
            <a:r>
              <a:rPr lang="en-US" sz="4000" b="1"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TB in the </a:t>
            </a:r>
            <a:r>
              <a:rPr lang="en-US" sz="4000" b="1" dirty="0" smtClean="0">
                <a:ln w="0"/>
                <a:solidFill>
                  <a:schemeClr val="bg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community,</a:t>
            </a:r>
          </a:p>
          <a:p>
            <a:pPr algn="ctr"/>
            <a:r>
              <a:rPr lang="en-US" sz="4000" b="1" dirty="0" smtClean="0">
                <a:ln w="0"/>
                <a:solidFill>
                  <a:schemeClr val="bg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for </a:t>
            </a:r>
            <a:r>
              <a:rPr lang="en-US" sz="4000" b="1"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the community and </a:t>
            </a:r>
            <a:r>
              <a:rPr lang="en-US" sz="4000" b="1" dirty="0" smtClean="0">
                <a:ln w="0"/>
                <a:solidFill>
                  <a:schemeClr val="bg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by </a:t>
            </a:r>
            <a:r>
              <a:rPr lang="en-US" sz="4000" b="1" dirty="0">
                <a:ln w="0"/>
                <a:solidFill>
                  <a:schemeClr val="bg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Calibri" panose="020F0502020204030204" pitchFamily="34" charset="0"/>
              </a:rPr>
              <a:t>the community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5940"/>
            <a:ext cx="12801600" cy="7771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6745" y="418894"/>
            <a:ext cx="12337142" cy="584775"/>
          </a:xfrm>
          <a:prstGeom prst="rect">
            <a:avLst/>
          </a:prstGeom>
          <a:noFill/>
        </p:spPr>
        <p:txBody>
          <a:bodyPr wrap="square" rtlCol="0">
            <a:spAutoFit/>
          </a:bodyPr>
          <a:lstStyle/>
          <a:p>
            <a:pPr algn="ctr"/>
            <a:r>
              <a:rPr lang="en-US" sz="3200" b="1" dirty="0" smtClean="0">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Status during January - August 2018</a:t>
            </a:r>
            <a:endParaRPr lang="en-US" sz="3200" b="1" dirty="0">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graphicFrame>
        <p:nvGraphicFramePr>
          <p:cNvPr id="7" name="Chart 6"/>
          <p:cNvGraphicFramePr/>
          <p:nvPr/>
        </p:nvGraphicFramePr>
        <p:xfrm>
          <a:off x="209006" y="2063930"/>
          <a:ext cx="11982993" cy="369678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638324" y="5929886"/>
            <a:ext cx="10746895" cy="461665"/>
          </a:xfrm>
          <a:prstGeom prst="rect">
            <a:avLst/>
          </a:prstGeom>
          <a:noFill/>
        </p:spPr>
        <p:txBody>
          <a:bodyPr wrap="square" rtlCol="0">
            <a:spAutoFit/>
          </a:bodyPr>
          <a:lstStyle/>
          <a:p>
            <a:pPr lvl="1" algn="r">
              <a:buClr>
                <a:srgbClr val="800000"/>
              </a:buClr>
              <a:buSzPct val="150000"/>
            </a:pPr>
            <a:r>
              <a:rPr lang="en-US" sz="2400" b="1" i="1" dirty="0" smtClean="0">
                <a:solidFill>
                  <a:schemeClr val="accent1">
                    <a:lumMod val="50000"/>
                  </a:schemeClr>
                </a:solidFill>
                <a:latin typeface="Arial" panose="020B0604020202020204" pitchFamily="34" charset="0"/>
                <a:cs typeface="Arial" panose="020B0604020202020204" pitchFamily="34" charset="0"/>
              </a:rPr>
              <a:t>Before the intervention</a:t>
            </a:r>
          </a:p>
        </p:txBody>
      </p:sp>
    </p:spTree>
    <p:extLst>
      <p:ext uri="{BB962C8B-B14F-4D97-AF65-F5344CB8AC3E}">
        <p14:creationId xmlns="" xmlns:p14="http://schemas.microsoft.com/office/powerpoint/2010/main" val="26452577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7" dur="1000"/>
                                        <p:tgtEl>
                                          <p:spTgt spid="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12" dur="1000"/>
                                        <p:tgtEl>
                                          <p:spTgt spid="7">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4309" y="95657"/>
            <a:ext cx="12412979" cy="601526"/>
          </a:xfrm>
          <a:solidFill>
            <a:srgbClr val="FFC000"/>
          </a:solidFill>
        </p:spPr>
        <p:txBody>
          <a:bodyPr>
            <a:normAutofit fontScale="90000"/>
          </a:bodyPr>
          <a:lstStyle/>
          <a:p>
            <a:pPr algn="ctr"/>
            <a:r>
              <a:rPr lang="en-US" b="1" dirty="0" err="1" smtClean="0"/>
              <a:t>Dr.V</a:t>
            </a:r>
            <a:r>
              <a:rPr lang="en-US" b="1" dirty="0" smtClean="0"/>
              <a:t>. </a:t>
            </a:r>
            <a:r>
              <a:rPr lang="en-US" b="1" dirty="0" err="1" smtClean="0"/>
              <a:t>Subbarao</a:t>
            </a:r>
            <a:r>
              <a:rPr lang="en-US" b="1" dirty="0" smtClean="0"/>
              <a:t> – District TB Officer, </a:t>
            </a:r>
            <a:r>
              <a:rPr lang="en-US" b="1" dirty="0" err="1" smtClean="0"/>
              <a:t>Khammam,TS</a:t>
            </a:r>
            <a:endParaRPr lang="en-US" b="1" dirty="0"/>
          </a:p>
        </p:txBody>
      </p:sp>
      <p:sp>
        <p:nvSpPr>
          <p:cNvPr id="5" name="Content Placeholder 4"/>
          <p:cNvSpPr>
            <a:spLocks noGrp="1"/>
          </p:cNvSpPr>
          <p:nvPr>
            <p:ph idx="1"/>
          </p:nvPr>
        </p:nvSpPr>
        <p:spPr>
          <a:xfrm>
            <a:off x="3816212" y="811073"/>
            <a:ext cx="8791075" cy="3360520"/>
          </a:xfrm>
          <a:solidFill>
            <a:schemeClr val="accent1">
              <a:lumMod val="20000"/>
              <a:lumOff val="80000"/>
            </a:schemeClr>
          </a:solidFill>
        </p:spPr>
        <p:txBody>
          <a:bodyPr>
            <a:noAutofit/>
          </a:bodyPr>
          <a:lstStyle/>
          <a:p>
            <a:pPr algn="just">
              <a:buFont typeface="Wingdings" panose="05000000000000000000" pitchFamily="2" charset="2"/>
              <a:buChar char="Ø"/>
            </a:pPr>
            <a:r>
              <a:rPr lang="en-US" sz="1800" dirty="0" err="1" smtClean="0"/>
              <a:t>Dr.Subbarao</a:t>
            </a:r>
            <a:r>
              <a:rPr lang="en-US" sz="1800" dirty="0" smtClean="0"/>
              <a:t>, a pulmonologist working under </a:t>
            </a:r>
            <a:r>
              <a:rPr lang="en-US" sz="1800" dirty="0" err="1" smtClean="0"/>
              <a:t>Gov</a:t>
            </a:r>
            <a:r>
              <a:rPr lang="en-US" sz="1800" dirty="0" smtClean="0"/>
              <a:t> of Telangana since last 13 years in TB Program. He has been serving as District TB Officer since last 2 years in Khammam district</a:t>
            </a:r>
          </a:p>
          <a:p>
            <a:pPr algn="just">
              <a:buFont typeface="Wingdings" panose="05000000000000000000" pitchFamily="2" charset="2"/>
              <a:buChar char="Ø"/>
            </a:pPr>
            <a:r>
              <a:rPr lang="en-US" sz="1800" dirty="0" smtClean="0"/>
              <a:t>The performance of Khammam was appreciated by NITI </a:t>
            </a:r>
            <a:r>
              <a:rPr lang="en-US" sz="1800" dirty="0" err="1" smtClean="0"/>
              <a:t>Ayog</a:t>
            </a:r>
            <a:r>
              <a:rPr lang="en-US" sz="1800" dirty="0" smtClean="0"/>
              <a:t> on twitter for its innovative concept of TB Clubs</a:t>
            </a:r>
          </a:p>
          <a:p>
            <a:pPr lvl="0" algn="just">
              <a:buFont typeface="Wingdings" panose="05000000000000000000" pitchFamily="2" charset="2"/>
              <a:buChar char="Ø"/>
            </a:pPr>
            <a:r>
              <a:rPr lang="en-US" sz="1800" dirty="0"/>
              <a:t>With increased community </a:t>
            </a:r>
            <a:r>
              <a:rPr lang="en-US" sz="1800" dirty="0" smtClean="0"/>
              <a:t>engagement,  </a:t>
            </a:r>
            <a:r>
              <a:rPr lang="en-US" sz="1800" dirty="0"/>
              <a:t>TB </a:t>
            </a:r>
            <a:r>
              <a:rPr lang="en-US" sz="1800" dirty="0" smtClean="0"/>
              <a:t>indicators </a:t>
            </a:r>
            <a:r>
              <a:rPr lang="en-US" sz="1800" dirty="0"/>
              <a:t>of </a:t>
            </a:r>
            <a:r>
              <a:rPr lang="en-US" sz="1800" dirty="0" smtClean="0"/>
              <a:t>Khammam </a:t>
            </a:r>
            <a:r>
              <a:rPr lang="en-US" sz="1800" dirty="0"/>
              <a:t>has </a:t>
            </a:r>
            <a:r>
              <a:rPr lang="en-US" sz="1800" dirty="0" smtClean="0"/>
              <a:t>shown remarkable results compared between 2018 to 2019</a:t>
            </a:r>
          </a:p>
          <a:p>
            <a:pPr lvl="1" algn="just">
              <a:buFont typeface="Wingdings" panose="05000000000000000000" pitchFamily="2" charset="2"/>
              <a:buChar char="v"/>
            </a:pPr>
            <a:r>
              <a:rPr lang="en-US" sz="1800" b="1" dirty="0" smtClean="0">
                <a:solidFill>
                  <a:schemeClr val="accent1">
                    <a:lumMod val="75000"/>
                  </a:schemeClr>
                </a:solidFill>
              </a:rPr>
              <a:t>TB Notification from  98% to </a:t>
            </a:r>
            <a:r>
              <a:rPr lang="en-US" sz="1800" b="1" dirty="0">
                <a:solidFill>
                  <a:schemeClr val="accent1">
                    <a:lumMod val="75000"/>
                  </a:schemeClr>
                </a:solidFill>
              </a:rPr>
              <a:t>129</a:t>
            </a:r>
            <a:r>
              <a:rPr lang="en-US" sz="1800" b="1" dirty="0" smtClean="0">
                <a:solidFill>
                  <a:schemeClr val="accent1">
                    <a:lumMod val="75000"/>
                  </a:schemeClr>
                </a:solidFill>
              </a:rPr>
              <a:t>%</a:t>
            </a:r>
          </a:p>
          <a:p>
            <a:pPr lvl="1" algn="just">
              <a:buFont typeface="Wingdings" panose="05000000000000000000" pitchFamily="2" charset="2"/>
              <a:buChar char="v"/>
            </a:pPr>
            <a:r>
              <a:rPr lang="en-US" sz="1800" b="1" dirty="0" smtClean="0">
                <a:solidFill>
                  <a:schemeClr val="accent1">
                    <a:lumMod val="75000"/>
                  </a:schemeClr>
                </a:solidFill>
              </a:rPr>
              <a:t>UDST </a:t>
            </a:r>
            <a:r>
              <a:rPr lang="en-US" sz="1800" b="1" dirty="0">
                <a:solidFill>
                  <a:schemeClr val="accent1">
                    <a:lumMod val="75000"/>
                  </a:schemeClr>
                </a:solidFill>
              </a:rPr>
              <a:t>from </a:t>
            </a:r>
            <a:r>
              <a:rPr lang="en-US" sz="1800" b="1" dirty="0" smtClean="0">
                <a:solidFill>
                  <a:schemeClr val="accent1">
                    <a:lumMod val="75000"/>
                  </a:schemeClr>
                </a:solidFill>
              </a:rPr>
              <a:t>41% </a:t>
            </a:r>
            <a:r>
              <a:rPr lang="en-US" sz="1800" b="1" dirty="0">
                <a:solidFill>
                  <a:schemeClr val="accent1">
                    <a:lumMod val="75000"/>
                  </a:schemeClr>
                </a:solidFill>
              </a:rPr>
              <a:t>to 86</a:t>
            </a:r>
            <a:r>
              <a:rPr lang="en-US" sz="1800" b="1" dirty="0" smtClean="0">
                <a:solidFill>
                  <a:schemeClr val="accent1">
                    <a:lumMod val="75000"/>
                  </a:schemeClr>
                </a:solidFill>
              </a:rPr>
              <a:t>% </a:t>
            </a:r>
          </a:p>
          <a:p>
            <a:pPr lvl="1" algn="just">
              <a:buFont typeface="Wingdings" panose="05000000000000000000" pitchFamily="2" charset="2"/>
              <a:buChar char="v"/>
            </a:pPr>
            <a:r>
              <a:rPr lang="en-US" sz="1800" b="1" dirty="0">
                <a:solidFill>
                  <a:schemeClr val="accent1">
                    <a:lumMod val="75000"/>
                  </a:schemeClr>
                </a:solidFill>
              </a:rPr>
              <a:t>T</a:t>
            </a:r>
            <a:r>
              <a:rPr lang="en-US" sz="1800" b="1" dirty="0" smtClean="0">
                <a:solidFill>
                  <a:schemeClr val="accent1">
                    <a:lumMod val="75000"/>
                  </a:schemeClr>
                </a:solidFill>
              </a:rPr>
              <a:t>reatment </a:t>
            </a:r>
            <a:r>
              <a:rPr lang="en-US" sz="1800" b="1" dirty="0">
                <a:solidFill>
                  <a:schemeClr val="accent1">
                    <a:lumMod val="75000"/>
                  </a:schemeClr>
                </a:solidFill>
              </a:rPr>
              <a:t>success rate from 79</a:t>
            </a:r>
            <a:r>
              <a:rPr lang="en-US" sz="1800" b="1" dirty="0" smtClean="0">
                <a:solidFill>
                  <a:schemeClr val="accent1">
                    <a:lumMod val="75000"/>
                  </a:schemeClr>
                </a:solidFill>
              </a:rPr>
              <a:t>% to </a:t>
            </a:r>
            <a:r>
              <a:rPr lang="en-US" sz="1800" b="1" dirty="0">
                <a:solidFill>
                  <a:schemeClr val="accent1">
                    <a:lumMod val="75000"/>
                  </a:schemeClr>
                </a:solidFill>
              </a:rPr>
              <a:t>93</a:t>
            </a:r>
            <a:r>
              <a:rPr lang="en-US" sz="1800" b="1" dirty="0" smtClean="0">
                <a:solidFill>
                  <a:schemeClr val="accent1">
                    <a:lumMod val="75000"/>
                  </a:schemeClr>
                </a:solidFill>
              </a:rPr>
              <a:t>%.</a:t>
            </a:r>
            <a:endParaRPr lang="en-US" sz="1800" b="1" dirty="0">
              <a:solidFill>
                <a:schemeClr val="accent1">
                  <a:lumMod val="75000"/>
                </a:schemeClr>
              </a:solidFill>
            </a:endParaRPr>
          </a:p>
          <a:p>
            <a:pPr algn="just">
              <a:buFont typeface="Wingdings" panose="05000000000000000000" pitchFamily="2" charset="2"/>
              <a:buChar char="Ø"/>
            </a:pPr>
            <a:r>
              <a:rPr lang="en-US" sz="1800" dirty="0" smtClean="0"/>
              <a:t>Nodal DRTB Center, Center of Excellence is also established in the district.</a:t>
            </a:r>
          </a:p>
          <a:p>
            <a:pPr marL="0" indent="0">
              <a:buNone/>
            </a:pPr>
            <a:endParaRPr lang="en-US" sz="1600" dirty="0" smtClean="0"/>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453623" y="4285483"/>
            <a:ext cx="4153664" cy="2037198"/>
          </a:xfrm>
          <a:prstGeom prst="rect">
            <a:avLst/>
          </a:prstGeom>
        </p:spPr>
      </p:pic>
      <p:pic>
        <p:nvPicPr>
          <p:cNvPr id="8" name="Picture 7"/>
          <p:cNvPicPr>
            <a:picLocks noChangeAspect="1"/>
          </p:cNvPicPr>
          <p:nvPr/>
        </p:nvPicPr>
        <p:blipFill rotWithShape="1">
          <a:blip r:embed="rId3" cstate="print">
            <a:extLst>
              <a:ext uri="{28A0092B-C50C-407E-A947-70E740481C1C}">
                <a14:useLocalDpi xmlns="" xmlns:a14="http://schemas.microsoft.com/office/drawing/2010/main" val="0"/>
              </a:ext>
            </a:extLst>
          </a:blip>
          <a:srcRect t="8925" b="10984"/>
          <a:stretch/>
        </p:blipFill>
        <p:spPr>
          <a:xfrm>
            <a:off x="-10487" y="3517042"/>
            <a:ext cx="3672660" cy="3304903"/>
          </a:xfrm>
          <a:prstGeom prst="rect">
            <a:avLst/>
          </a:prstGeom>
        </p:spPr>
      </p:pic>
      <p:sp>
        <p:nvSpPr>
          <p:cNvPr id="9" name="Rectangle 8"/>
          <p:cNvSpPr/>
          <p:nvPr/>
        </p:nvSpPr>
        <p:spPr>
          <a:xfrm>
            <a:off x="8453623" y="6287866"/>
            <a:ext cx="4153664" cy="50891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TB Champions rally on World TB Day </a:t>
            </a:r>
            <a:endParaRPr lang="en-US" dirty="0">
              <a:ln w="0"/>
              <a:solidFill>
                <a:schemeClr val="tx1"/>
              </a:solidFill>
              <a:effectLst>
                <a:outerShdw blurRad="38100" dist="19050" dir="2700000" algn="tl" rotWithShape="0">
                  <a:schemeClr val="dk1">
                    <a:alpha val="40000"/>
                  </a:schemeClr>
                </a:outerShdw>
              </a:effectLst>
            </a:endParaRPr>
          </a:p>
        </p:txBody>
      </p:sp>
      <p:sp>
        <p:nvSpPr>
          <p:cNvPr id="10" name="Rectangle 9"/>
          <p:cNvSpPr/>
          <p:nvPr/>
        </p:nvSpPr>
        <p:spPr>
          <a:xfrm>
            <a:off x="-10488" y="6341204"/>
            <a:ext cx="3590249" cy="45557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w="0"/>
                <a:solidFill>
                  <a:schemeClr val="tx1"/>
                </a:solidFill>
                <a:effectLst>
                  <a:outerShdw blurRad="38100" dist="19050" dir="2700000" algn="tl" rotWithShape="0">
                    <a:schemeClr val="dk1">
                      <a:alpha val="40000"/>
                    </a:schemeClr>
                  </a:outerShdw>
                </a:effectLst>
              </a:rPr>
              <a:t>Niti</a:t>
            </a:r>
            <a:r>
              <a:rPr lang="en-US" dirty="0" smtClean="0">
                <a:ln w="0"/>
                <a:solidFill>
                  <a:schemeClr val="tx1"/>
                </a:solidFill>
                <a:effectLst>
                  <a:outerShdw blurRad="38100" dist="19050" dir="2700000" algn="tl" rotWithShape="0">
                    <a:schemeClr val="dk1">
                      <a:alpha val="40000"/>
                    </a:schemeClr>
                  </a:outerShdw>
                </a:effectLst>
              </a:rPr>
              <a:t> </a:t>
            </a:r>
            <a:r>
              <a:rPr lang="en-US" dirty="0" err="1" smtClean="0">
                <a:ln w="0"/>
                <a:solidFill>
                  <a:schemeClr val="tx1"/>
                </a:solidFill>
                <a:effectLst>
                  <a:outerShdw blurRad="38100" dist="19050" dir="2700000" algn="tl" rotWithShape="0">
                    <a:schemeClr val="dk1">
                      <a:alpha val="40000"/>
                    </a:schemeClr>
                  </a:outerShdw>
                </a:effectLst>
              </a:rPr>
              <a:t>Ayog’s</a:t>
            </a:r>
            <a:r>
              <a:rPr lang="en-US" dirty="0" smtClean="0">
                <a:ln w="0"/>
                <a:solidFill>
                  <a:schemeClr val="tx1"/>
                </a:solidFill>
                <a:effectLst>
                  <a:outerShdw blurRad="38100" dist="19050" dir="2700000" algn="tl" rotWithShape="0">
                    <a:schemeClr val="dk1">
                      <a:alpha val="40000"/>
                    </a:schemeClr>
                  </a:outerShdw>
                </a:effectLst>
              </a:rPr>
              <a:t> Tweet </a:t>
            </a:r>
            <a:endParaRPr lang="en-US" dirty="0">
              <a:ln w="0"/>
              <a:solidFill>
                <a:schemeClr val="tx1"/>
              </a:solidFill>
              <a:effectLst>
                <a:outerShdw blurRad="38100" dist="19050" dir="2700000" algn="tl" rotWithShape="0">
                  <a:schemeClr val="dk1">
                    <a:alpha val="40000"/>
                  </a:schemeClr>
                </a:outerShdw>
              </a:effectLst>
            </a:endParaRPr>
          </a:p>
        </p:txBody>
      </p:sp>
      <p:pic>
        <p:nvPicPr>
          <p:cNvPr id="12" name="Content Placeholder 1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816213" y="4285484"/>
            <a:ext cx="3929809" cy="2522311"/>
          </a:xfrm>
          <a:prstGeom prst="rect">
            <a:avLst/>
          </a:prstGeom>
        </p:spPr>
      </p:pic>
      <p:sp>
        <p:nvSpPr>
          <p:cNvPr id="14" name="Rectangle 13"/>
          <p:cNvSpPr/>
          <p:nvPr/>
        </p:nvSpPr>
        <p:spPr>
          <a:xfrm>
            <a:off x="3816213" y="6322682"/>
            <a:ext cx="3929808" cy="47409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Inauguration of Model DRTB Center in Khammam</a:t>
            </a:r>
            <a:endParaRPr lang="en-US" b="1" dirty="0">
              <a:solidFill>
                <a:schemeClr val="tx1"/>
              </a:solidFill>
            </a:endParaRPr>
          </a:p>
        </p:txBody>
      </p:sp>
      <p:pic>
        <p:nvPicPr>
          <p:cNvPr id="13" name="Picture 12"/>
          <p:cNvPicPr>
            <a:picLocks noChangeAspect="1"/>
          </p:cNvPicPr>
          <p:nvPr/>
        </p:nvPicPr>
        <p:blipFill rotWithShape="1">
          <a:blip r:embed="rId5" cstate="print">
            <a:extLst>
              <a:ext uri="{28A0092B-C50C-407E-A947-70E740481C1C}">
                <a14:useLocalDpi xmlns="" xmlns:a14="http://schemas.microsoft.com/office/drawing/2010/main" val="0"/>
              </a:ext>
            </a:extLst>
          </a:blip>
          <a:srcRect l="12571" t="1866" r="20381" b="-1"/>
          <a:stretch/>
        </p:blipFill>
        <p:spPr>
          <a:xfrm rot="5400000">
            <a:off x="512813" y="498557"/>
            <a:ext cx="2699979" cy="3336988"/>
          </a:xfrm>
          <a:prstGeom prst="rect">
            <a:avLst/>
          </a:prstGeom>
        </p:spPr>
      </p:pic>
    </p:spTree>
    <p:extLst>
      <p:ext uri="{BB962C8B-B14F-4D97-AF65-F5344CB8AC3E}">
        <p14:creationId xmlns="" xmlns:p14="http://schemas.microsoft.com/office/powerpoint/2010/main" val="34151051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37" y="143056"/>
            <a:ext cx="12454127" cy="497024"/>
          </a:xfrm>
          <a:solidFill>
            <a:srgbClr val="FFC000"/>
          </a:solidFill>
        </p:spPr>
        <p:txBody>
          <a:bodyPr>
            <a:normAutofit fontScale="90000"/>
          </a:bodyPr>
          <a:lstStyle/>
          <a:p>
            <a:pPr algn="ctr"/>
            <a:r>
              <a:rPr lang="en-US" b="1" dirty="0" smtClean="0"/>
              <a:t>Mr. Mohammad </a:t>
            </a:r>
            <a:r>
              <a:rPr lang="en-US" b="1" dirty="0" err="1" smtClean="0"/>
              <a:t>Iliyas</a:t>
            </a:r>
            <a:r>
              <a:rPr lang="en-US" b="1" dirty="0" smtClean="0"/>
              <a:t>, Health Supervisor </a:t>
            </a:r>
            <a:endParaRPr lang="en-US" b="1" dirty="0"/>
          </a:p>
        </p:txBody>
      </p:sp>
      <p:sp>
        <p:nvSpPr>
          <p:cNvPr id="3" name="Content Placeholder 2"/>
          <p:cNvSpPr>
            <a:spLocks noGrp="1"/>
          </p:cNvSpPr>
          <p:nvPr>
            <p:ph idx="1"/>
          </p:nvPr>
        </p:nvSpPr>
        <p:spPr>
          <a:xfrm>
            <a:off x="4361689" y="849085"/>
            <a:ext cx="8266174" cy="5865223"/>
          </a:xfrm>
          <a:solidFill>
            <a:schemeClr val="accent1">
              <a:lumMod val="20000"/>
              <a:lumOff val="80000"/>
            </a:schemeClr>
          </a:solidFill>
        </p:spPr>
        <p:txBody>
          <a:bodyPr>
            <a:normAutofit/>
          </a:bodyPr>
          <a:lstStyle/>
          <a:p>
            <a:pPr algn="just">
              <a:buFont typeface="Wingdings" panose="05000000000000000000" pitchFamily="2" charset="2"/>
              <a:buChar char="Ø"/>
            </a:pPr>
            <a:r>
              <a:rPr lang="en-US" sz="1800" dirty="0" err="1" smtClean="0"/>
              <a:t>Iliyas</a:t>
            </a:r>
            <a:r>
              <a:rPr lang="en-US" sz="1800" dirty="0" smtClean="0"/>
              <a:t> is a Health Supervisor in Hyderabad.</a:t>
            </a:r>
            <a:r>
              <a:rPr lang="en-US" sz="1800" dirty="0"/>
              <a:t> </a:t>
            </a:r>
            <a:endParaRPr lang="en-US" sz="1800" dirty="0" smtClean="0"/>
          </a:p>
          <a:p>
            <a:pPr algn="just">
              <a:buFont typeface="Wingdings" panose="05000000000000000000" pitchFamily="2" charset="2"/>
              <a:buChar char="Ø"/>
            </a:pPr>
            <a:r>
              <a:rPr lang="en-US" sz="1800" dirty="0" smtClean="0"/>
              <a:t>He has been Working for TB since last 10 years. He is involved in  Community based approach in Hyderabad since its inception.</a:t>
            </a:r>
          </a:p>
          <a:p>
            <a:pPr algn="just">
              <a:buFont typeface="Wingdings" panose="05000000000000000000" pitchFamily="2" charset="2"/>
              <a:buChar char="Ø"/>
            </a:pPr>
            <a:r>
              <a:rPr lang="en-US" sz="1800" dirty="0" smtClean="0"/>
              <a:t>He closely Works in coordination with ASHAs, TB Champions and other supervisors</a:t>
            </a:r>
          </a:p>
          <a:p>
            <a:pPr algn="just">
              <a:buFont typeface="Wingdings" panose="05000000000000000000" pitchFamily="2" charset="2"/>
              <a:buChar char="Ø"/>
            </a:pPr>
            <a:r>
              <a:rPr lang="en-US" sz="1800" dirty="0" smtClean="0"/>
              <a:t>He says he has not seen this kind of change in the community behavior in his 10 years of services. Initially even when they used to do house to house visits no body use to listen to them  </a:t>
            </a:r>
          </a:p>
          <a:p>
            <a:pPr algn="just">
              <a:buFont typeface="Wingdings" panose="05000000000000000000" pitchFamily="2" charset="2"/>
              <a:buChar char="Ø"/>
            </a:pPr>
            <a:r>
              <a:rPr lang="en-US" sz="1800" dirty="0" smtClean="0"/>
              <a:t>But since they have started involving TB Champions in their team in community activity, the response from community is very positive and more people are coming forward to know more about TB and its services.</a:t>
            </a:r>
          </a:p>
          <a:p>
            <a:pPr algn="just">
              <a:buFont typeface="Wingdings" panose="05000000000000000000" pitchFamily="2" charset="2"/>
              <a:buChar char="Ø"/>
            </a:pPr>
            <a:r>
              <a:rPr lang="en-US" sz="1800" dirty="0" smtClean="0"/>
              <a:t>Because of this community based approach -</a:t>
            </a:r>
            <a:endParaRPr lang="en-US" sz="1800" dirty="0"/>
          </a:p>
          <a:p>
            <a:pPr lvl="1" algn="just">
              <a:buFont typeface="Wingdings" panose="05000000000000000000" pitchFamily="2" charset="2"/>
              <a:buChar char="v"/>
            </a:pPr>
            <a:r>
              <a:rPr lang="en-US" sz="1800" b="1" dirty="0" smtClean="0">
                <a:solidFill>
                  <a:schemeClr val="accent1">
                    <a:lumMod val="75000"/>
                  </a:schemeClr>
                </a:solidFill>
              </a:rPr>
              <a:t>TB notification in Hyderabad increased from 85% in 2018 to 150% in 2019 against the given target.</a:t>
            </a:r>
          </a:p>
          <a:p>
            <a:pPr lvl="1" algn="just">
              <a:buFont typeface="Wingdings" panose="05000000000000000000" pitchFamily="2" charset="2"/>
              <a:buChar char="v"/>
            </a:pPr>
            <a:r>
              <a:rPr lang="en-US" sz="1800" b="1" dirty="0" smtClean="0">
                <a:solidFill>
                  <a:schemeClr val="accent1">
                    <a:lumMod val="75000"/>
                  </a:schemeClr>
                </a:solidFill>
              </a:rPr>
              <a:t>Universal Drug Susceptibility Testing –  30%  in 2018 to 69% in 2019</a:t>
            </a:r>
          </a:p>
          <a:p>
            <a:pPr lvl="1" algn="just">
              <a:buFont typeface="Wingdings" panose="05000000000000000000" pitchFamily="2" charset="2"/>
              <a:buChar char="v"/>
            </a:pPr>
            <a:r>
              <a:rPr lang="en-US" sz="1800" b="1" dirty="0" smtClean="0">
                <a:solidFill>
                  <a:schemeClr val="accent1">
                    <a:lumMod val="75000"/>
                  </a:schemeClr>
                </a:solidFill>
              </a:rPr>
              <a:t>Success Rate- 85% in 2018 to 91 % in 2019</a:t>
            </a:r>
          </a:p>
          <a:p>
            <a:pPr lvl="1" algn="just">
              <a:buFont typeface="Wingdings" panose="05000000000000000000" pitchFamily="2" charset="2"/>
              <a:buChar char="v"/>
            </a:pPr>
            <a:endParaRPr lang="en-US" sz="1600"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t="19701" b="28429"/>
          <a:stretch/>
        </p:blipFill>
        <p:spPr>
          <a:xfrm>
            <a:off x="173735" y="849085"/>
            <a:ext cx="3735324" cy="3239589"/>
          </a:xfrm>
          <a:prstGeom prst="rect">
            <a:avLst/>
          </a:prstGeom>
        </p:spPr>
      </p:pic>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3734" y="4180114"/>
            <a:ext cx="3831338" cy="2534194"/>
          </a:xfrm>
          <a:prstGeom prst="rect">
            <a:avLst/>
          </a:prstGeom>
        </p:spPr>
      </p:pic>
      <p:sp>
        <p:nvSpPr>
          <p:cNvPr id="8" name="Rectangle 7"/>
          <p:cNvSpPr/>
          <p:nvPr/>
        </p:nvSpPr>
        <p:spPr>
          <a:xfrm>
            <a:off x="173735" y="6413863"/>
            <a:ext cx="3735325" cy="300445"/>
          </a:xfrm>
          <a:prstGeom prst="rect">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Community meeting </a:t>
            </a:r>
            <a:endParaRPr lang="en-US"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 xmlns:p14="http://schemas.microsoft.com/office/powerpoint/2010/main" val="33502953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37" y="103868"/>
            <a:ext cx="12454127" cy="497024"/>
          </a:xfrm>
          <a:solidFill>
            <a:srgbClr val="FFC000"/>
          </a:solidFill>
        </p:spPr>
        <p:txBody>
          <a:bodyPr>
            <a:normAutofit fontScale="90000"/>
          </a:bodyPr>
          <a:lstStyle/>
          <a:p>
            <a:pPr algn="ctr"/>
            <a:r>
              <a:rPr lang="en-US" b="1" dirty="0" err="1" smtClean="0"/>
              <a:t>Nageshwar</a:t>
            </a:r>
            <a:r>
              <a:rPr lang="en-US" b="1" dirty="0" smtClean="0"/>
              <a:t> Rao, TB Champion </a:t>
            </a:r>
            <a:endParaRPr lang="en-US" b="1" dirty="0"/>
          </a:p>
        </p:txBody>
      </p:sp>
      <p:sp>
        <p:nvSpPr>
          <p:cNvPr id="3" name="Content Placeholder 2"/>
          <p:cNvSpPr>
            <a:spLocks noGrp="1"/>
          </p:cNvSpPr>
          <p:nvPr>
            <p:ph idx="1"/>
          </p:nvPr>
        </p:nvSpPr>
        <p:spPr>
          <a:xfrm>
            <a:off x="3744469" y="731522"/>
            <a:ext cx="8883395" cy="4571998"/>
          </a:xfrm>
          <a:solidFill>
            <a:schemeClr val="accent1">
              <a:lumMod val="20000"/>
              <a:lumOff val="80000"/>
            </a:schemeClr>
          </a:solidFill>
        </p:spPr>
        <p:txBody>
          <a:bodyPr>
            <a:noAutofit/>
          </a:bodyPr>
          <a:lstStyle/>
          <a:p>
            <a:pPr algn="just">
              <a:lnSpc>
                <a:spcPct val="150000"/>
              </a:lnSpc>
              <a:buFont typeface="Wingdings" panose="05000000000000000000" pitchFamily="2" charset="2"/>
              <a:buChar char="Ø"/>
            </a:pPr>
            <a:r>
              <a:rPr lang="en-US" sz="1600" dirty="0" err="1" smtClean="0"/>
              <a:t>Nageshwar</a:t>
            </a:r>
            <a:r>
              <a:rPr lang="en-US" sz="1600" dirty="0" smtClean="0"/>
              <a:t> Rao, 46 years old is a TB Champion from Hyderabad. He was diagnosed with TB in 2017, he was scared and worried about what will happen to his family. He was counseled by ASHAs and supervisors to complete the treatment for 6 months. He completed his treatment and got cured after which he started his regular work.</a:t>
            </a:r>
          </a:p>
          <a:p>
            <a:pPr algn="just">
              <a:lnSpc>
                <a:spcPct val="150000"/>
              </a:lnSpc>
              <a:buFont typeface="Wingdings" panose="05000000000000000000" pitchFamily="2" charset="2"/>
              <a:buChar char="Ø"/>
            </a:pPr>
            <a:r>
              <a:rPr lang="en-US" sz="1600" dirty="0"/>
              <a:t>S</a:t>
            </a:r>
            <a:r>
              <a:rPr lang="en-US" sz="1600" dirty="0" smtClean="0"/>
              <a:t>even months later his daughter was  diagnosed with  TB of Eye (Extra Pulmonary TB)</a:t>
            </a:r>
          </a:p>
          <a:p>
            <a:pPr algn="just">
              <a:lnSpc>
                <a:spcPct val="150000"/>
              </a:lnSpc>
              <a:buFont typeface="Wingdings" panose="05000000000000000000" pitchFamily="2" charset="2"/>
              <a:buChar char="Ø"/>
            </a:pPr>
            <a:r>
              <a:rPr lang="en-US" sz="1600" dirty="0" smtClean="0"/>
              <a:t>But this time </a:t>
            </a:r>
            <a:r>
              <a:rPr lang="en-US" sz="1600" dirty="0" err="1" smtClean="0"/>
              <a:t>Nageshwar</a:t>
            </a:r>
            <a:r>
              <a:rPr lang="en-US" sz="1600" dirty="0" smtClean="0"/>
              <a:t> wasn’t afraid, instead he took his daughter to hospital and started her treatment with help of doctor and </a:t>
            </a:r>
            <a:r>
              <a:rPr lang="en-US" sz="1600" dirty="0"/>
              <a:t>H</a:t>
            </a:r>
            <a:r>
              <a:rPr lang="en-US" sz="1600" dirty="0" smtClean="0"/>
              <a:t>ealth </a:t>
            </a:r>
            <a:r>
              <a:rPr lang="en-US" sz="1600" dirty="0"/>
              <a:t>S</a:t>
            </a:r>
            <a:r>
              <a:rPr lang="en-US" sz="1600" dirty="0" smtClean="0"/>
              <a:t>upervisors. </a:t>
            </a:r>
          </a:p>
          <a:p>
            <a:pPr algn="just">
              <a:lnSpc>
                <a:spcPct val="150000"/>
              </a:lnSpc>
              <a:buFont typeface="Wingdings" panose="05000000000000000000" pitchFamily="2" charset="2"/>
              <a:buChar char="Ø"/>
            </a:pPr>
            <a:r>
              <a:rPr lang="en-US" sz="1600" dirty="0" smtClean="0"/>
              <a:t>Her daughter is taking regular TB  treatment. She also passed 10</a:t>
            </a:r>
            <a:r>
              <a:rPr lang="en-US" sz="1600" baseline="30000" dirty="0" smtClean="0"/>
              <a:t>th</a:t>
            </a:r>
            <a:r>
              <a:rPr lang="en-US" sz="1600" dirty="0" smtClean="0"/>
              <a:t> board scoring 84%. She is now in first year of her college. </a:t>
            </a:r>
            <a:r>
              <a:rPr lang="en-US" sz="1600" dirty="0" err="1" smtClean="0"/>
              <a:t>Nageshwar</a:t>
            </a:r>
            <a:r>
              <a:rPr lang="en-US" sz="1600" dirty="0" smtClean="0"/>
              <a:t> is very happy  and proud of his daughter. </a:t>
            </a:r>
          </a:p>
          <a:p>
            <a:pPr algn="just">
              <a:lnSpc>
                <a:spcPct val="150000"/>
              </a:lnSpc>
              <a:buFont typeface="Wingdings" panose="05000000000000000000" pitchFamily="2" charset="2"/>
              <a:buChar char="Ø"/>
            </a:pPr>
            <a:r>
              <a:rPr lang="en-US" sz="1600" dirty="0"/>
              <a:t> </a:t>
            </a:r>
            <a:r>
              <a:rPr lang="en-US" sz="1600" dirty="0" smtClean="0"/>
              <a:t>Since then he has been associated with TB team in sensitizing people to complete the </a:t>
            </a:r>
            <a:r>
              <a:rPr lang="en-US" sz="1600" dirty="0"/>
              <a:t>t</a:t>
            </a:r>
            <a:r>
              <a:rPr lang="en-US" sz="1600" dirty="0" smtClean="0"/>
              <a:t>reatment. </a:t>
            </a:r>
          </a:p>
          <a:p>
            <a:pPr marL="0" indent="0" algn="just">
              <a:lnSpc>
                <a:spcPct val="150000"/>
              </a:lnSpc>
              <a:buNone/>
            </a:pPr>
            <a:endParaRPr lang="en-US" sz="1800" dirty="0"/>
          </a:p>
          <a:p>
            <a:pPr>
              <a:lnSpc>
                <a:spcPct val="150000"/>
              </a:lnSpc>
              <a:buFont typeface="Wingdings" panose="05000000000000000000" pitchFamily="2" charset="2"/>
              <a:buChar char="Ø"/>
            </a:pPr>
            <a:endParaRPr lang="en-US" sz="1800" dirty="0" smtClean="0"/>
          </a:p>
          <a:p>
            <a:pPr marL="0" indent="0">
              <a:lnSpc>
                <a:spcPct val="150000"/>
              </a:lnSpc>
              <a:buNone/>
            </a:pPr>
            <a:endParaRPr lang="en-US" sz="1800" dirty="0"/>
          </a:p>
        </p:txBody>
      </p:sp>
      <p:pic>
        <p:nvPicPr>
          <p:cNvPr id="7" name="Picture 6"/>
          <p:cNvPicPr>
            <a:picLocks noChangeAspect="1"/>
          </p:cNvPicPr>
          <p:nvPr/>
        </p:nvPicPr>
        <p:blipFill rotWithShape="1">
          <a:blip r:embed="rId2" cstate="print">
            <a:extLst>
              <a:ext uri="{28A0092B-C50C-407E-A947-70E740481C1C}">
                <a14:useLocalDpi xmlns="" xmlns:a14="http://schemas.microsoft.com/office/drawing/2010/main" val="0"/>
              </a:ext>
            </a:extLst>
          </a:blip>
          <a:srcRect l="10770" r="21231"/>
          <a:stretch/>
        </p:blipFill>
        <p:spPr>
          <a:xfrm rot="5400000">
            <a:off x="-1153581" y="2058839"/>
            <a:ext cx="5995852" cy="3341218"/>
          </a:xfrm>
          <a:prstGeom prst="rect">
            <a:avLst/>
          </a:prstGeom>
        </p:spPr>
      </p:pic>
      <p:graphicFrame>
        <p:nvGraphicFramePr>
          <p:cNvPr id="4" name="Table 3"/>
          <p:cNvGraphicFramePr>
            <a:graphicFrameLocks noGrp="1"/>
          </p:cNvGraphicFramePr>
          <p:nvPr>
            <p:extLst>
              <p:ext uri="{D42A27DB-BD31-4B8C-83A1-F6EECF244321}">
                <p14:modId xmlns="" xmlns:p14="http://schemas.microsoft.com/office/powerpoint/2010/main" val="2412483192"/>
              </p:ext>
            </p:extLst>
          </p:nvPr>
        </p:nvGraphicFramePr>
        <p:xfrm>
          <a:off x="3744469" y="5460278"/>
          <a:ext cx="8883396" cy="1041600"/>
        </p:xfrm>
        <a:graphic>
          <a:graphicData uri="http://schemas.openxmlformats.org/drawingml/2006/table">
            <a:tbl>
              <a:tblPr firstRow="1" bandRow="1">
                <a:tableStyleId>{00A15C55-8517-42AA-B614-E9B94910E393}</a:tableStyleId>
              </a:tblPr>
              <a:tblGrid>
                <a:gridCol w="2112267">
                  <a:extLst>
                    <a:ext uri="{9D8B030D-6E8A-4147-A177-3AD203B41FA5}">
                      <a16:colId xmlns="" xmlns:a16="http://schemas.microsoft.com/office/drawing/2014/main" val="145317326"/>
                    </a:ext>
                  </a:extLst>
                </a:gridCol>
                <a:gridCol w="1769364">
                  <a:extLst>
                    <a:ext uri="{9D8B030D-6E8A-4147-A177-3AD203B41FA5}">
                      <a16:colId xmlns="" xmlns:a16="http://schemas.microsoft.com/office/drawing/2014/main" val="2673610572"/>
                    </a:ext>
                  </a:extLst>
                </a:gridCol>
                <a:gridCol w="2153411">
                  <a:extLst>
                    <a:ext uri="{9D8B030D-6E8A-4147-A177-3AD203B41FA5}">
                      <a16:colId xmlns="" xmlns:a16="http://schemas.microsoft.com/office/drawing/2014/main" val="1133585556"/>
                    </a:ext>
                  </a:extLst>
                </a:gridCol>
                <a:gridCol w="2848354">
                  <a:extLst>
                    <a:ext uri="{9D8B030D-6E8A-4147-A177-3AD203B41FA5}">
                      <a16:colId xmlns="" xmlns:a16="http://schemas.microsoft.com/office/drawing/2014/main" val="1656985669"/>
                    </a:ext>
                  </a:extLst>
                </a:gridCol>
              </a:tblGrid>
              <a:tr h="565130">
                <a:tc>
                  <a:txBody>
                    <a:bodyPr/>
                    <a:lstStyle/>
                    <a:p>
                      <a:pPr algn="ctr"/>
                      <a:r>
                        <a:rPr lang="en-US" dirty="0" smtClean="0">
                          <a:solidFill>
                            <a:schemeClr val="tx1"/>
                          </a:solidFill>
                        </a:rPr>
                        <a:t>No of </a:t>
                      </a:r>
                      <a:r>
                        <a:rPr lang="en-US" dirty="0" err="1" smtClean="0">
                          <a:solidFill>
                            <a:schemeClr val="tx1"/>
                          </a:solidFill>
                        </a:rPr>
                        <a:t>basti</a:t>
                      </a:r>
                      <a:r>
                        <a:rPr lang="en-US" baseline="0" dirty="0" smtClean="0">
                          <a:solidFill>
                            <a:schemeClr val="tx1"/>
                          </a:solidFill>
                        </a:rPr>
                        <a:t> covered</a:t>
                      </a:r>
                      <a:endParaRPr lang="en-US" dirty="0">
                        <a:solidFill>
                          <a:schemeClr val="tx1"/>
                        </a:solidFill>
                      </a:endParaRPr>
                    </a:p>
                  </a:txBody>
                  <a:tcPr marL="96012" marR="96012"/>
                </a:tc>
                <a:tc>
                  <a:txBody>
                    <a:bodyPr/>
                    <a:lstStyle/>
                    <a:p>
                      <a:pPr algn="ctr"/>
                      <a:r>
                        <a:rPr lang="en-US" dirty="0" smtClean="0">
                          <a:solidFill>
                            <a:schemeClr val="tx1"/>
                          </a:solidFill>
                        </a:rPr>
                        <a:t>No of meetings attended</a:t>
                      </a:r>
                      <a:endParaRPr lang="en-US" dirty="0">
                        <a:solidFill>
                          <a:schemeClr val="tx1"/>
                        </a:solidFill>
                      </a:endParaRPr>
                    </a:p>
                  </a:txBody>
                  <a:tcPr marL="96012" marR="96012"/>
                </a:tc>
                <a:tc>
                  <a:txBody>
                    <a:bodyPr/>
                    <a:lstStyle/>
                    <a:p>
                      <a:pPr algn="ctr"/>
                      <a:r>
                        <a:rPr lang="en-US" dirty="0" smtClean="0">
                          <a:solidFill>
                            <a:schemeClr val="tx1"/>
                          </a:solidFill>
                        </a:rPr>
                        <a:t>No of TB patients counseled </a:t>
                      </a:r>
                      <a:endParaRPr lang="en-US" dirty="0">
                        <a:solidFill>
                          <a:schemeClr val="tx1"/>
                        </a:solidFill>
                      </a:endParaRPr>
                    </a:p>
                  </a:txBody>
                  <a:tcPr marL="96012" marR="96012"/>
                </a:tc>
                <a:tc>
                  <a:txBody>
                    <a:bodyPr/>
                    <a:lstStyle/>
                    <a:p>
                      <a:pPr algn="ctr"/>
                      <a:r>
                        <a:rPr lang="en-US" dirty="0" smtClean="0">
                          <a:solidFill>
                            <a:schemeClr val="tx1"/>
                          </a:solidFill>
                        </a:rPr>
                        <a:t>Number of Loss to follow patient retrieved</a:t>
                      </a:r>
                      <a:endParaRPr lang="en-US" dirty="0">
                        <a:solidFill>
                          <a:schemeClr val="tx1"/>
                        </a:solidFill>
                      </a:endParaRPr>
                    </a:p>
                  </a:txBody>
                  <a:tcPr marL="96012" marR="96012"/>
                </a:tc>
                <a:extLst>
                  <a:ext uri="{0D108BD9-81ED-4DB2-BD59-A6C34878D82A}">
                    <a16:rowId xmlns="" xmlns:a16="http://schemas.microsoft.com/office/drawing/2014/main" val="509910044"/>
                  </a:ext>
                </a:extLst>
              </a:tr>
              <a:tr h="401520">
                <a:tc>
                  <a:txBody>
                    <a:bodyPr/>
                    <a:lstStyle/>
                    <a:p>
                      <a:pPr algn="ctr"/>
                      <a:r>
                        <a:rPr lang="en-US" dirty="0" smtClean="0">
                          <a:solidFill>
                            <a:schemeClr val="tx1"/>
                          </a:solidFill>
                        </a:rPr>
                        <a:t>36</a:t>
                      </a:r>
                      <a:endParaRPr lang="en-US" dirty="0">
                        <a:solidFill>
                          <a:schemeClr val="tx1"/>
                        </a:solidFill>
                      </a:endParaRPr>
                    </a:p>
                  </a:txBody>
                  <a:tcPr marL="96012" marR="96012"/>
                </a:tc>
                <a:tc>
                  <a:txBody>
                    <a:bodyPr/>
                    <a:lstStyle/>
                    <a:p>
                      <a:pPr algn="ctr"/>
                      <a:r>
                        <a:rPr lang="en-US" dirty="0" smtClean="0">
                          <a:solidFill>
                            <a:schemeClr val="tx1"/>
                          </a:solidFill>
                        </a:rPr>
                        <a:t>65</a:t>
                      </a:r>
                      <a:endParaRPr lang="en-US" dirty="0">
                        <a:solidFill>
                          <a:schemeClr val="tx1"/>
                        </a:solidFill>
                      </a:endParaRPr>
                    </a:p>
                  </a:txBody>
                  <a:tcPr marL="96012" marR="96012"/>
                </a:tc>
                <a:tc>
                  <a:txBody>
                    <a:bodyPr/>
                    <a:lstStyle/>
                    <a:p>
                      <a:pPr algn="ctr"/>
                      <a:r>
                        <a:rPr lang="en-US" dirty="0" smtClean="0">
                          <a:solidFill>
                            <a:schemeClr val="tx1"/>
                          </a:solidFill>
                        </a:rPr>
                        <a:t>33</a:t>
                      </a:r>
                      <a:endParaRPr lang="en-US" dirty="0">
                        <a:solidFill>
                          <a:schemeClr val="tx1"/>
                        </a:solidFill>
                      </a:endParaRPr>
                    </a:p>
                  </a:txBody>
                  <a:tcPr marL="96012" marR="96012"/>
                </a:tc>
                <a:tc>
                  <a:txBody>
                    <a:bodyPr/>
                    <a:lstStyle/>
                    <a:p>
                      <a:pPr algn="ctr"/>
                      <a:r>
                        <a:rPr lang="en-US" dirty="0" smtClean="0">
                          <a:solidFill>
                            <a:schemeClr val="tx1"/>
                          </a:solidFill>
                        </a:rPr>
                        <a:t>9</a:t>
                      </a:r>
                      <a:endParaRPr lang="en-US" dirty="0">
                        <a:solidFill>
                          <a:schemeClr val="tx1"/>
                        </a:solidFill>
                      </a:endParaRPr>
                    </a:p>
                  </a:txBody>
                  <a:tcPr marL="96012" marR="96012"/>
                </a:tc>
                <a:extLst>
                  <a:ext uri="{0D108BD9-81ED-4DB2-BD59-A6C34878D82A}">
                    <a16:rowId xmlns="" xmlns:a16="http://schemas.microsoft.com/office/drawing/2014/main" val="3080034424"/>
                  </a:ext>
                </a:extLst>
              </a:tr>
            </a:tbl>
          </a:graphicData>
        </a:graphic>
      </p:graphicFrame>
    </p:spTree>
    <p:extLst>
      <p:ext uri="{BB962C8B-B14F-4D97-AF65-F5344CB8AC3E}">
        <p14:creationId xmlns="" xmlns:p14="http://schemas.microsoft.com/office/powerpoint/2010/main" val="1347518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37" y="143056"/>
            <a:ext cx="12454127" cy="497024"/>
          </a:xfrm>
          <a:solidFill>
            <a:srgbClr val="FFC000"/>
          </a:solidFill>
        </p:spPr>
        <p:txBody>
          <a:bodyPr>
            <a:normAutofit fontScale="90000"/>
          </a:bodyPr>
          <a:lstStyle/>
          <a:p>
            <a:pPr algn="ctr"/>
            <a:r>
              <a:rPr lang="en-US" b="1" dirty="0" smtClean="0"/>
              <a:t>Ram </a:t>
            </a:r>
            <a:r>
              <a:rPr lang="en-US" b="1" dirty="0" err="1" smtClean="0"/>
              <a:t>Chander</a:t>
            </a:r>
            <a:r>
              <a:rPr lang="en-US" b="1" dirty="0" smtClean="0"/>
              <a:t>, TB Champion </a:t>
            </a:r>
            <a:endParaRPr lang="en-US" b="1" dirty="0"/>
          </a:p>
        </p:txBody>
      </p:sp>
      <p:sp>
        <p:nvSpPr>
          <p:cNvPr id="3" name="Content Placeholder 2"/>
          <p:cNvSpPr>
            <a:spLocks noGrp="1"/>
          </p:cNvSpPr>
          <p:nvPr>
            <p:ph idx="1"/>
          </p:nvPr>
        </p:nvSpPr>
        <p:spPr>
          <a:xfrm>
            <a:off x="4018788" y="757647"/>
            <a:ext cx="8590787" cy="4506684"/>
          </a:xfrm>
          <a:solidFill>
            <a:schemeClr val="accent1">
              <a:lumMod val="20000"/>
              <a:lumOff val="80000"/>
            </a:schemeClr>
          </a:solidFill>
        </p:spPr>
        <p:txBody>
          <a:bodyPr>
            <a:normAutofit/>
          </a:bodyPr>
          <a:lstStyle/>
          <a:p>
            <a:pPr algn="just">
              <a:buFont typeface="Wingdings" panose="05000000000000000000" pitchFamily="2" charset="2"/>
              <a:buChar char="Ø"/>
            </a:pPr>
            <a:r>
              <a:rPr lang="en-US" sz="1700" dirty="0" smtClean="0"/>
              <a:t>Ram </a:t>
            </a:r>
            <a:r>
              <a:rPr lang="en-US" sz="1700" dirty="0" err="1" smtClean="0"/>
              <a:t>Chander</a:t>
            </a:r>
            <a:r>
              <a:rPr lang="en-US" sz="1700" dirty="0" smtClean="0"/>
              <a:t> is a 48 years old TB Champion who is a cook by profession. </a:t>
            </a:r>
          </a:p>
          <a:p>
            <a:pPr algn="just">
              <a:buFont typeface="Wingdings" panose="05000000000000000000" pitchFamily="2" charset="2"/>
              <a:buChar char="Ø"/>
            </a:pPr>
            <a:r>
              <a:rPr lang="en-US" sz="1700" dirty="0" smtClean="0"/>
              <a:t>He was first attacked by TB 18 years ago. He was counseled by health staffs to complete 6 months of treatment. But he stopped taking medicines from 5</a:t>
            </a:r>
            <a:r>
              <a:rPr lang="en-US" sz="1700" baseline="30000" dirty="0" smtClean="0"/>
              <a:t>th</a:t>
            </a:r>
            <a:r>
              <a:rPr lang="en-US" sz="1700" dirty="0" smtClean="0"/>
              <a:t> month thinking that he is fine.</a:t>
            </a:r>
          </a:p>
          <a:p>
            <a:pPr algn="just">
              <a:buFont typeface="Wingdings" panose="05000000000000000000" pitchFamily="2" charset="2"/>
              <a:buChar char="Ø"/>
            </a:pPr>
            <a:r>
              <a:rPr lang="en-US" sz="1700" dirty="0" smtClean="0"/>
              <a:t>But in 2005, he was again diagnosed with TB for the second time. </a:t>
            </a:r>
          </a:p>
          <a:p>
            <a:pPr algn="just">
              <a:buFont typeface="Wingdings" panose="05000000000000000000" pitchFamily="2" charset="2"/>
              <a:buChar char="Ø"/>
            </a:pPr>
            <a:r>
              <a:rPr lang="en-US" sz="1700" dirty="0" smtClean="0"/>
              <a:t>This time the treatment course was for longer duration including injectable.</a:t>
            </a:r>
          </a:p>
          <a:p>
            <a:pPr algn="just">
              <a:buFont typeface="Wingdings" panose="05000000000000000000" pitchFamily="2" charset="2"/>
              <a:buChar char="Ø"/>
            </a:pPr>
            <a:r>
              <a:rPr lang="en-US" sz="1700" dirty="0" smtClean="0"/>
              <a:t>Ram </a:t>
            </a:r>
            <a:r>
              <a:rPr lang="en-US" sz="1700" dirty="0" err="1" smtClean="0"/>
              <a:t>Chander</a:t>
            </a:r>
            <a:r>
              <a:rPr lang="en-US" sz="1700" dirty="0" smtClean="0"/>
              <a:t> completed his treatment second time and got cured successfully.</a:t>
            </a:r>
          </a:p>
          <a:p>
            <a:pPr algn="just">
              <a:buFont typeface="Wingdings" panose="05000000000000000000" pitchFamily="2" charset="2"/>
              <a:buChar char="Ø"/>
            </a:pPr>
            <a:r>
              <a:rPr lang="en-US" sz="1700" dirty="0" smtClean="0"/>
              <a:t>But after that his daughter and sister-in-law was diagnosed with TB. He counseled both of them and supervised them in completing the treatment. Today all are cured and living happily.</a:t>
            </a:r>
          </a:p>
          <a:p>
            <a:pPr algn="just">
              <a:buFont typeface="Wingdings" panose="05000000000000000000" pitchFamily="2" charset="2"/>
              <a:buChar char="Ø"/>
            </a:pPr>
            <a:r>
              <a:rPr lang="en-US" sz="1700" dirty="0" smtClean="0"/>
              <a:t>This motivated him to help people and counsel them to complete the treatment. </a:t>
            </a:r>
          </a:p>
          <a:p>
            <a:pPr algn="just">
              <a:buFont typeface="Wingdings" panose="05000000000000000000" pitchFamily="2" charset="2"/>
              <a:buChar char="Ø"/>
            </a:pPr>
            <a:r>
              <a:rPr lang="en-US" sz="1700" dirty="0" smtClean="0"/>
              <a:t>He is helping TB patients to complete the treatment in his </a:t>
            </a:r>
            <a:r>
              <a:rPr lang="en-US" sz="1700" dirty="0" err="1" smtClean="0"/>
              <a:t>basti</a:t>
            </a:r>
            <a:r>
              <a:rPr lang="en-US" sz="1700" dirty="0" smtClean="0"/>
              <a:t>.</a:t>
            </a:r>
          </a:p>
          <a:p>
            <a:pPr algn="just">
              <a:buFont typeface="Wingdings" panose="05000000000000000000" pitchFamily="2" charset="2"/>
              <a:buChar char="Ø"/>
            </a:pPr>
            <a:r>
              <a:rPr lang="en-US" sz="1700" dirty="0" smtClean="0"/>
              <a:t>This is how he became one of the team member of  Community based model. </a:t>
            </a:r>
          </a:p>
          <a:p>
            <a:pPr marL="0" indent="0" algn="just">
              <a:buNone/>
            </a:pPr>
            <a:endParaRPr lang="en-US" sz="1700" dirty="0" smtClean="0"/>
          </a:p>
          <a:p>
            <a:pPr algn="just">
              <a:buFont typeface="Wingdings" panose="05000000000000000000" pitchFamily="2" charset="2"/>
              <a:buChar char="Ø"/>
            </a:pPr>
            <a:endParaRPr lang="en-US" sz="2000" dirty="0"/>
          </a:p>
        </p:txBody>
      </p:sp>
      <p:pic>
        <p:nvPicPr>
          <p:cNvPr id="4" name="Picture 3"/>
          <p:cNvPicPr>
            <a:picLocks noChangeAspect="1"/>
          </p:cNvPicPr>
          <p:nvPr/>
        </p:nvPicPr>
        <p:blipFill rotWithShape="1">
          <a:blip r:embed="rId2" cstate="print">
            <a:extLst>
              <a:ext uri="{28A0092B-C50C-407E-A947-70E740481C1C}">
                <a14:useLocalDpi xmlns="" xmlns:a14="http://schemas.microsoft.com/office/drawing/2010/main" val="0"/>
              </a:ext>
            </a:extLst>
          </a:blip>
          <a:srcRect l="6050" t="411" r="36299" b="-411"/>
          <a:stretch/>
        </p:blipFill>
        <p:spPr>
          <a:xfrm rot="5400000">
            <a:off x="-974163" y="1905548"/>
            <a:ext cx="5839097" cy="3543300"/>
          </a:xfrm>
          <a:prstGeom prst="rect">
            <a:avLst/>
          </a:prstGeom>
        </p:spPr>
      </p:pic>
      <p:graphicFrame>
        <p:nvGraphicFramePr>
          <p:cNvPr id="5" name="Table 4"/>
          <p:cNvGraphicFramePr>
            <a:graphicFrameLocks noGrp="1"/>
          </p:cNvGraphicFramePr>
          <p:nvPr>
            <p:extLst>
              <p:ext uri="{D42A27DB-BD31-4B8C-83A1-F6EECF244321}">
                <p14:modId xmlns="" xmlns:p14="http://schemas.microsoft.com/office/powerpoint/2010/main" val="2281236789"/>
              </p:ext>
            </p:extLst>
          </p:nvPr>
        </p:nvGraphicFramePr>
        <p:xfrm>
          <a:off x="4018788" y="5381898"/>
          <a:ext cx="8590787" cy="1214848"/>
        </p:xfrm>
        <a:graphic>
          <a:graphicData uri="http://schemas.openxmlformats.org/drawingml/2006/table">
            <a:tbl>
              <a:tblPr firstRow="1" bandRow="1">
                <a:tableStyleId>{00A15C55-8517-42AA-B614-E9B94910E393}</a:tableStyleId>
              </a:tblPr>
              <a:tblGrid>
                <a:gridCol w="2042692">
                  <a:extLst>
                    <a:ext uri="{9D8B030D-6E8A-4147-A177-3AD203B41FA5}">
                      <a16:colId xmlns="" xmlns:a16="http://schemas.microsoft.com/office/drawing/2014/main" val="145317326"/>
                    </a:ext>
                  </a:extLst>
                </a:gridCol>
                <a:gridCol w="1711083">
                  <a:extLst>
                    <a:ext uri="{9D8B030D-6E8A-4147-A177-3AD203B41FA5}">
                      <a16:colId xmlns="" xmlns:a16="http://schemas.microsoft.com/office/drawing/2014/main" val="2673610572"/>
                    </a:ext>
                  </a:extLst>
                </a:gridCol>
                <a:gridCol w="2006945">
                  <a:extLst>
                    <a:ext uri="{9D8B030D-6E8A-4147-A177-3AD203B41FA5}">
                      <a16:colId xmlns="" xmlns:a16="http://schemas.microsoft.com/office/drawing/2014/main" val="1133585556"/>
                    </a:ext>
                  </a:extLst>
                </a:gridCol>
                <a:gridCol w="2830067">
                  <a:extLst>
                    <a:ext uri="{9D8B030D-6E8A-4147-A177-3AD203B41FA5}">
                      <a16:colId xmlns="" xmlns:a16="http://schemas.microsoft.com/office/drawing/2014/main" val="1656985669"/>
                    </a:ext>
                  </a:extLst>
                </a:gridCol>
              </a:tblGrid>
              <a:tr h="746544">
                <a:tc>
                  <a:txBody>
                    <a:bodyPr/>
                    <a:lstStyle/>
                    <a:p>
                      <a:pPr algn="ctr"/>
                      <a:r>
                        <a:rPr lang="en-US" dirty="0" smtClean="0">
                          <a:solidFill>
                            <a:schemeClr val="tx1"/>
                          </a:solidFill>
                        </a:rPr>
                        <a:t>No of </a:t>
                      </a:r>
                      <a:r>
                        <a:rPr lang="en-US" dirty="0" err="1" smtClean="0">
                          <a:solidFill>
                            <a:schemeClr val="tx1"/>
                          </a:solidFill>
                        </a:rPr>
                        <a:t>basti</a:t>
                      </a:r>
                      <a:r>
                        <a:rPr lang="en-US" baseline="0" dirty="0" smtClean="0">
                          <a:solidFill>
                            <a:schemeClr val="tx1"/>
                          </a:solidFill>
                        </a:rPr>
                        <a:t> covered</a:t>
                      </a:r>
                      <a:endParaRPr lang="en-US" dirty="0">
                        <a:solidFill>
                          <a:schemeClr val="tx1"/>
                        </a:solidFill>
                      </a:endParaRPr>
                    </a:p>
                  </a:txBody>
                  <a:tcPr marL="96012" marR="96012"/>
                </a:tc>
                <a:tc>
                  <a:txBody>
                    <a:bodyPr/>
                    <a:lstStyle/>
                    <a:p>
                      <a:pPr algn="ctr"/>
                      <a:r>
                        <a:rPr lang="en-US" dirty="0" smtClean="0">
                          <a:solidFill>
                            <a:schemeClr val="tx1"/>
                          </a:solidFill>
                        </a:rPr>
                        <a:t>No of meetings attended</a:t>
                      </a:r>
                      <a:endParaRPr lang="en-US" dirty="0">
                        <a:solidFill>
                          <a:schemeClr val="tx1"/>
                        </a:solidFill>
                      </a:endParaRPr>
                    </a:p>
                  </a:txBody>
                  <a:tcPr marL="96012" marR="96012"/>
                </a:tc>
                <a:tc>
                  <a:txBody>
                    <a:bodyPr/>
                    <a:lstStyle/>
                    <a:p>
                      <a:pPr algn="ctr"/>
                      <a:r>
                        <a:rPr lang="en-US" dirty="0" smtClean="0">
                          <a:solidFill>
                            <a:schemeClr val="tx1"/>
                          </a:solidFill>
                        </a:rPr>
                        <a:t>No of TB patients counseled </a:t>
                      </a:r>
                      <a:endParaRPr lang="en-US" dirty="0">
                        <a:solidFill>
                          <a:schemeClr val="tx1"/>
                        </a:solidFill>
                      </a:endParaRPr>
                    </a:p>
                  </a:txBody>
                  <a:tcPr marL="96012" marR="96012"/>
                </a:tc>
                <a:tc>
                  <a:txBody>
                    <a:bodyPr/>
                    <a:lstStyle/>
                    <a:p>
                      <a:pPr algn="ctr"/>
                      <a:r>
                        <a:rPr lang="en-US" dirty="0" smtClean="0">
                          <a:solidFill>
                            <a:schemeClr val="tx1"/>
                          </a:solidFill>
                        </a:rPr>
                        <a:t>Number of Loss to follow patients retrieved</a:t>
                      </a:r>
                      <a:endParaRPr lang="en-US" dirty="0">
                        <a:solidFill>
                          <a:schemeClr val="tx1"/>
                        </a:solidFill>
                      </a:endParaRPr>
                    </a:p>
                  </a:txBody>
                  <a:tcPr marL="96012" marR="96012"/>
                </a:tc>
                <a:extLst>
                  <a:ext uri="{0D108BD9-81ED-4DB2-BD59-A6C34878D82A}">
                    <a16:rowId xmlns="" xmlns:a16="http://schemas.microsoft.com/office/drawing/2014/main" val="509910044"/>
                  </a:ext>
                </a:extLst>
              </a:tr>
              <a:tr h="468304">
                <a:tc>
                  <a:txBody>
                    <a:bodyPr/>
                    <a:lstStyle/>
                    <a:p>
                      <a:pPr algn="ctr"/>
                      <a:r>
                        <a:rPr lang="en-US" dirty="0" smtClean="0">
                          <a:solidFill>
                            <a:schemeClr val="tx1"/>
                          </a:solidFill>
                        </a:rPr>
                        <a:t>56</a:t>
                      </a:r>
                      <a:endParaRPr lang="en-US" dirty="0">
                        <a:solidFill>
                          <a:schemeClr val="tx1"/>
                        </a:solidFill>
                      </a:endParaRPr>
                    </a:p>
                  </a:txBody>
                  <a:tcPr marL="96012" marR="96012"/>
                </a:tc>
                <a:tc>
                  <a:txBody>
                    <a:bodyPr/>
                    <a:lstStyle/>
                    <a:p>
                      <a:pPr algn="ctr"/>
                      <a:r>
                        <a:rPr lang="en-US" dirty="0" smtClean="0">
                          <a:solidFill>
                            <a:schemeClr val="tx1"/>
                          </a:solidFill>
                        </a:rPr>
                        <a:t>84</a:t>
                      </a:r>
                      <a:endParaRPr lang="en-US" dirty="0">
                        <a:solidFill>
                          <a:schemeClr val="tx1"/>
                        </a:solidFill>
                      </a:endParaRPr>
                    </a:p>
                  </a:txBody>
                  <a:tcPr marL="96012" marR="96012"/>
                </a:tc>
                <a:tc>
                  <a:txBody>
                    <a:bodyPr/>
                    <a:lstStyle/>
                    <a:p>
                      <a:pPr algn="ctr"/>
                      <a:r>
                        <a:rPr lang="en-US" dirty="0" smtClean="0">
                          <a:solidFill>
                            <a:schemeClr val="tx1"/>
                          </a:solidFill>
                        </a:rPr>
                        <a:t>41</a:t>
                      </a:r>
                      <a:endParaRPr lang="en-US" dirty="0">
                        <a:solidFill>
                          <a:schemeClr val="tx1"/>
                        </a:solidFill>
                      </a:endParaRPr>
                    </a:p>
                  </a:txBody>
                  <a:tcPr marL="96012" marR="96012"/>
                </a:tc>
                <a:tc>
                  <a:txBody>
                    <a:bodyPr/>
                    <a:lstStyle/>
                    <a:p>
                      <a:pPr algn="ctr"/>
                      <a:r>
                        <a:rPr lang="en-US" dirty="0" smtClean="0">
                          <a:solidFill>
                            <a:schemeClr val="tx1"/>
                          </a:solidFill>
                        </a:rPr>
                        <a:t>12</a:t>
                      </a:r>
                      <a:endParaRPr lang="en-US" dirty="0">
                        <a:solidFill>
                          <a:schemeClr val="tx1"/>
                        </a:solidFill>
                      </a:endParaRPr>
                    </a:p>
                  </a:txBody>
                  <a:tcPr marL="96012" marR="96012"/>
                </a:tc>
                <a:extLst>
                  <a:ext uri="{0D108BD9-81ED-4DB2-BD59-A6C34878D82A}">
                    <a16:rowId xmlns="" xmlns:a16="http://schemas.microsoft.com/office/drawing/2014/main" val="3080034424"/>
                  </a:ext>
                </a:extLst>
              </a:tr>
            </a:tbl>
          </a:graphicData>
        </a:graphic>
      </p:graphicFrame>
    </p:spTree>
    <p:extLst>
      <p:ext uri="{BB962C8B-B14F-4D97-AF65-F5344CB8AC3E}">
        <p14:creationId xmlns="" xmlns:p14="http://schemas.microsoft.com/office/powerpoint/2010/main" val="1872737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 xmlns:a14="http://schemas.microsoft.com/office/drawing/2010/main" val="0"/>
              </a:ext>
            </a:extLst>
          </a:blip>
          <a:srcRect l="6808" t="5145" r="6702" b="7159"/>
          <a:stretch/>
        </p:blipFill>
        <p:spPr>
          <a:xfrm>
            <a:off x="173736" y="757647"/>
            <a:ext cx="3886200" cy="5839096"/>
          </a:xfrm>
          <a:prstGeom prst="rect">
            <a:avLst/>
          </a:prstGeom>
        </p:spPr>
      </p:pic>
      <p:sp>
        <p:nvSpPr>
          <p:cNvPr id="2" name="Title 1"/>
          <p:cNvSpPr>
            <a:spLocks noGrp="1"/>
          </p:cNvSpPr>
          <p:nvPr>
            <p:ph type="title"/>
          </p:nvPr>
        </p:nvSpPr>
        <p:spPr>
          <a:xfrm>
            <a:off x="173737" y="143056"/>
            <a:ext cx="12454127" cy="497024"/>
          </a:xfrm>
          <a:solidFill>
            <a:srgbClr val="FFC000"/>
          </a:solidFill>
        </p:spPr>
        <p:txBody>
          <a:bodyPr>
            <a:normAutofit fontScale="90000"/>
          </a:bodyPr>
          <a:lstStyle/>
          <a:p>
            <a:pPr algn="ctr"/>
            <a:r>
              <a:rPr lang="en-US" b="1" dirty="0" smtClean="0"/>
              <a:t>Kamala, TB Champion </a:t>
            </a:r>
            <a:endParaRPr lang="en-US" b="1" dirty="0"/>
          </a:p>
        </p:txBody>
      </p:sp>
      <p:sp>
        <p:nvSpPr>
          <p:cNvPr id="3" name="Content Placeholder 2"/>
          <p:cNvSpPr>
            <a:spLocks noGrp="1"/>
          </p:cNvSpPr>
          <p:nvPr>
            <p:ph idx="1"/>
          </p:nvPr>
        </p:nvSpPr>
        <p:spPr>
          <a:xfrm>
            <a:off x="4389120" y="757648"/>
            <a:ext cx="8220455" cy="4219302"/>
          </a:xfrm>
          <a:solidFill>
            <a:schemeClr val="accent1">
              <a:lumMod val="20000"/>
              <a:lumOff val="80000"/>
            </a:schemeClr>
          </a:solidFill>
        </p:spPr>
        <p:txBody>
          <a:bodyPr>
            <a:normAutofit fontScale="92500" lnSpcReduction="20000"/>
          </a:bodyPr>
          <a:lstStyle/>
          <a:p>
            <a:pPr algn="just">
              <a:lnSpc>
                <a:spcPct val="100000"/>
              </a:lnSpc>
              <a:buFont typeface="Wingdings" panose="05000000000000000000" pitchFamily="2" charset="2"/>
              <a:buChar char="Ø"/>
            </a:pPr>
            <a:r>
              <a:rPr lang="en-US" sz="2000" dirty="0" smtClean="0"/>
              <a:t>Kamala is an ASHA worker and a TB Champion, She got TB in 2016 </a:t>
            </a:r>
          </a:p>
          <a:p>
            <a:pPr algn="just">
              <a:lnSpc>
                <a:spcPct val="100000"/>
              </a:lnSpc>
              <a:buFont typeface="Wingdings" panose="05000000000000000000" pitchFamily="2" charset="2"/>
              <a:buChar char="Ø"/>
            </a:pPr>
            <a:r>
              <a:rPr lang="en-US" sz="2000" dirty="0" smtClean="0"/>
              <a:t>At that time, despite being a health worker teaching villagers about diseases, she ignored her own symptoms of TB </a:t>
            </a:r>
          </a:p>
          <a:p>
            <a:pPr algn="just">
              <a:lnSpc>
                <a:spcPct val="100000"/>
              </a:lnSpc>
              <a:buFont typeface="Wingdings" panose="05000000000000000000" pitchFamily="2" charset="2"/>
              <a:buChar char="Ø"/>
            </a:pPr>
            <a:r>
              <a:rPr lang="en-US" sz="2000" dirty="0" smtClean="0"/>
              <a:t>She didn’t get her sputum tested till she was very weak and sick. Finally when she got tested she was diagnosed with TB.</a:t>
            </a:r>
          </a:p>
          <a:p>
            <a:pPr algn="just">
              <a:lnSpc>
                <a:spcPct val="100000"/>
              </a:lnSpc>
              <a:buFont typeface="Wingdings" panose="05000000000000000000" pitchFamily="2" charset="2"/>
              <a:buChar char="Ø"/>
            </a:pPr>
            <a:r>
              <a:rPr lang="en-US" sz="2000" dirty="0" smtClean="0"/>
              <a:t>This resulted in behavior change in her husband and family members. They started keeping her in an isolated room and used to avoid talking to her.</a:t>
            </a:r>
          </a:p>
          <a:p>
            <a:pPr algn="just">
              <a:lnSpc>
                <a:spcPct val="100000"/>
              </a:lnSpc>
              <a:buFont typeface="Wingdings" panose="05000000000000000000" pitchFamily="2" charset="2"/>
              <a:buChar char="Ø"/>
            </a:pPr>
            <a:r>
              <a:rPr lang="en-US" sz="2000" dirty="0" smtClean="0"/>
              <a:t>Her friends and colleagues also stopped talking to her. But one of her ASHA friend supported and helped her in completing the treatment.</a:t>
            </a:r>
          </a:p>
          <a:p>
            <a:pPr algn="just">
              <a:lnSpc>
                <a:spcPct val="100000"/>
              </a:lnSpc>
              <a:buFont typeface="Wingdings" panose="05000000000000000000" pitchFamily="2" charset="2"/>
              <a:buChar char="Ø"/>
            </a:pPr>
            <a:r>
              <a:rPr lang="en-US" sz="2000" dirty="0" smtClean="0"/>
              <a:t>During that time Kamala understood the stigma and taboo attached to TB and why people doesn’t want to disclose when they suffer from TB.</a:t>
            </a:r>
          </a:p>
          <a:p>
            <a:pPr algn="just">
              <a:lnSpc>
                <a:spcPct val="100000"/>
              </a:lnSpc>
              <a:buFont typeface="Wingdings" panose="05000000000000000000" pitchFamily="2" charset="2"/>
              <a:buChar char="Ø"/>
            </a:pPr>
            <a:r>
              <a:rPr lang="en-US" sz="2000" dirty="0" smtClean="0"/>
              <a:t>After getting cured she committed herself that she will work on removing stigma against TB specially among women. </a:t>
            </a:r>
          </a:p>
        </p:txBody>
      </p:sp>
      <p:graphicFrame>
        <p:nvGraphicFramePr>
          <p:cNvPr id="6" name="Table 5"/>
          <p:cNvGraphicFramePr>
            <a:graphicFrameLocks noGrp="1"/>
          </p:cNvGraphicFramePr>
          <p:nvPr>
            <p:extLst>
              <p:ext uri="{D42A27DB-BD31-4B8C-83A1-F6EECF244321}">
                <p14:modId xmlns="" xmlns:p14="http://schemas.microsoft.com/office/powerpoint/2010/main" val="1679262478"/>
              </p:ext>
            </p:extLst>
          </p:nvPr>
        </p:nvGraphicFramePr>
        <p:xfrm>
          <a:off x="4389120" y="5094518"/>
          <a:ext cx="8238743" cy="1214848"/>
        </p:xfrm>
        <a:graphic>
          <a:graphicData uri="http://schemas.openxmlformats.org/drawingml/2006/table">
            <a:tbl>
              <a:tblPr firstRow="1" bandRow="1">
                <a:tableStyleId>{00A15C55-8517-42AA-B614-E9B94910E393}</a:tableStyleId>
              </a:tblPr>
              <a:tblGrid>
                <a:gridCol w="1958984">
                  <a:extLst>
                    <a:ext uri="{9D8B030D-6E8A-4147-A177-3AD203B41FA5}">
                      <a16:colId xmlns="" xmlns:a16="http://schemas.microsoft.com/office/drawing/2014/main" val="145317326"/>
                    </a:ext>
                  </a:extLst>
                </a:gridCol>
                <a:gridCol w="1640964">
                  <a:extLst>
                    <a:ext uri="{9D8B030D-6E8A-4147-A177-3AD203B41FA5}">
                      <a16:colId xmlns="" xmlns:a16="http://schemas.microsoft.com/office/drawing/2014/main" val="2673610572"/>
                    </a:ext>
                  </a:extLst>
                </a:gridCol>
                <a:gridCol w="1924701">
                  <a:extLst>
                    <a:ext uri="{9D8B030D-6E8A-4147-A177-3AD203B41FA5}">
                      <a16:colId xmlns="" xmlns:a16="http://schemas.microsoft.com/office/drawing/2014/main" val="1133585556"/>
                    </a:ext>
                  </a:extLst>
                </a:gridCol>
                <a:gridCol w="2714094">
                  <a:extLst>
                    <a:ext uri="{9D8B030D-6E8A-4147-A177-3AD203B41FA5}">
                      <a16:colId xmlns="" xmlns:a16="http://schemas.microsoft.com/office/drawing/2014/main" val="1656985669"/>
                    </a:ext>
                  </a:extLst>
                </a:gridCol>
              </a:tblGrid>
              <a:tr h="746544">
                <a:tc>
                  <a:txBody>
                    <a:bodyPr/>
                    <a:lstStyle/>
                    <a:p>
                      <a:pPr algn="ctr"/>
                      <a:r>
                        <a:rPr lang="en-US" dirty="0" smtClean="0">
                          <a:solidFill>
                            <a:schemeClr val="tx1"/>
                          </a:solidFill>
                        </a:rPr>
                        <a:t>No of villages</a:t>
                      </a:r>
                      <a:r>
                        <a:rPr lang="en-US" baseline="0" dirty="0" smtClean="0">
                          <a:solidFill>
                            <a:schemeClr val="tx1"/>
                          </a:solidFill>
                        </a:rPr>
                        <a:t> covered</a:t>
                      </a:r>
                      <a:endParaRPr lang="en-US" dirty="0">
                        <a:solidFill>
                          <a:schemeClr val="tx1"/>
                        </a:solidFill>
                      </a:endParaRPr>
                    </a:p>
                  </a:txBody>
                  <a:tcPr marL="96012" marR="96012"/>
                </a:tc>
                <a:tc>
                  <a:txBody>
                    <a:bodyPr/>
                    <a:lstStyle/>
                    <a:p>
                      <a:pPr algn="ctr"/>
                      <a:r>
                        <a:rPr lang="en-US" dirty="0" smtClean="0">
                          <a:solidFill>
                            <a:schemeClr val="tx1"/>
                          </a:solidFill>
                        </a:rPr>
                        <a:t>No of meetings attended</a:t>
                      </a:r>
                      <a:endParaRPr lang="en-US" dirty="0">
                        <a:solidFill>
                          <a:schemeClr val="tx1"/>
                        </a:solidFill>
                      </a:endParaRPr>
                    </a:p>
                  </a:txBody>
                  <a:tcPr marL="96012" marR="96012"/>
                </a:tc>
                <a:tc>
                  <a:txBody>
                    <a:bodyPr/>
                    <a:lstStyle/>
                    <a:p>
                      <a:pPr algn="ctr"/>
                      <a:r>
                        <a:rPr lang="en-US" dirty="0" smtClean="0">
                          <a:solidFill>
                            <a:schemeClr val="tx1"/>
                          </a:solidFill>
                        </a:rPr>
                        <a:t>No of TB patients counseled </a:t>
                      </a:r>
                      <a:endParaRPr lang="en-US" dirty="0">
                        <a:solidFill>
                          <a:schemeClr val="tx1"/>
                        </a:solidFill>
                      </a:endParaRPr>
                    </a:p>
                  </a:txBody>
                  <a:tcPr marL="96012" marR="96012"/>
                </a:tc>
                <a:tc>
                  <a:txBody>
                    <a:bodyPr/>
                    <a:lstStyle/>
                    <a:p>
                      <a:pPr algn="ctr"/>
                      <a:r>
                        <a:rPr lang="en-US" dirty="0" smtClean="0">
                          <a:solidFill>
                            <a:schemeClr val="tx1"/>
                          </a:solidFill>
                        </a:rPr>
                        <a:t>Number of Loss to follow patients retrieved</a:t>
                      </a:r>
                      <a:endParaRPr lang="en-US" dirty="0">
                        <a:solidFill>
                          <a:schemeClr val="tx1"/>
                        </a:solidFill>
                      </a:endParaRPr>
                    </a:p>
                  </a:txBody>
                  <a:tcPr marL="96012" marR="96012"/>
                </a:tc>
                <a:extLst>
                  <a:ext uri="{0D108BD9-81ED-4DB2-BD59-A6C34878D82A}">
                    <a16:rowId xmlns="" xmlns:a16="http://schemas.microsoft.com/office/drawing/2014/main" val="509910044"/>
                  </a:ext>
                </a:extLst>
              </a:tr>
              <a:tr h="468304">
                <a:tc>
                  <a:txBody>
                    <a:bodyPr/>
                    <a:lstStyle/>
                    <a:p>
                      <a:pPr algn="ctr"/>
                      <a:r>
                        <a:rPr lang="en-US" dirty="0" smtClean="0">
                          <a:solidFill>
                            <a:schemeClr val="tx1"/>
                          </a:solidFill>
                        </a:rPr>
                        <a:t>121</a:t>
                      </a:r>
                      <a:endParaRPr lang="en-US" dirty="0">
                        <a:solidFill>
                          <a:schemeClr val="tx1"/>
                        </a:solidFill>
                      </a:endParaRPr>
                    </a:p>
                  </a:txBody>
                  <a:tcPr marL="96012" marR="96012"/>
                </a:tc>
                <a:tc>
                  <a:txBody>
                    <a:bodyPr/>
                    <a:lstStyle/>
                    <a:p>
                      <a:pPr algn="ctr"/>
                      <a:r>
                        <a:rPr lang="en-US" dirty="0" smtClean="0">
                          <a:solidFill>
                            <a:schemeClr val="tx1"/>
                          </a:solidFill>
                        </a:rPr>
                        <a:t>164</a:t>
                      </a:r>
                      <a:endParaRPr lang="en-US" dirty="0">
                        <a:solidFill>
                          <a:schemeClr val="tx1"/>
                        </a:solidFill>
                      </a:endParaRPr>
                    </a:p>
                  </a:txBody>
                  <a:tcPr marL="96012" marR="96012"/>
                </a:tc>
                <a:tc>
                  <a:txBody>
                    <a:bodyPr/>
                    <a:lstStyle/>
                    <a:p>
                      <a:pPr algn="ctr"/>
                      <a:r>
                        <a:rPr lang="en-US" dirty="0" smtClean="0">
                          <a:solidFill>
                            <a:schemeClr val="tx1"/>
                          </a:solidFill>
                        </a:rPr>
                        <a:t>142</a:t>
                      </a:r>
                      <a:endParaRPr lang="en-US" dirty="0">
                        <a:solidFill>
                          <a:schemeClr val="tx1"/>
                        </a:solidFill>
                      </a:endParaRPr>
                    </a:p>
                  </a:txBody>
                  <a:tcPr marL="96012" marR="96012"/>
                </a:tc>
                <a:tc>
                  <a:txBody>
                    <a:bodyPr/>
                    <a:lstStyle/>
                    <a:p>
                      <a:pPr algn="ctr"/>
                      <a:r>
                        <a:rPr lang="en-US" dirty="0" smtClean="0">
                          <a:solidFill>
                            <a:schemeClr val="tx1"/>
                          </a:solidFill>
                        </a:rPr>
                        <a:t>23</a:t>
                      </a:r>
                      <a:endParaRPr lang="en-US" dirty="0">
                        <a:solidFill>
                          <a:schemeClr val="tx1"/>
                        </a:solidFill>
                      </a:endParaRPr>
                    </a:p>
                  </a:txBody>
                  <a:tcPr marL="96012" marR="96012"/>
                </a:tc>
                <a:extLst>
                  <a:ext uri="{0D108BD9-81ED-4DB2-BD59-A6C34878D82A}">
                    <a16:rowId xmlns="" xmlns:a16="http://schemas.microsoft.com/office/drawing/2014/main" val="3080034424"/>
                  </a:ext>
                </a:extLst>
              </a:tr>
            </a:tbl>
          </a:graphicData>
        </a:graphic>
      </p:graphicFrame>
    </p:spTree>
    <p:extLst>
      <p:ext uri="{BB962C8B-B14F-4D97-AF65-F5344CB8AC3E}">
        <p14:creationId xmlns="" xmlns:p14="http://schemas.microsoft.com/office/powerpoint/2010/main" val="738655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35940"/>
            <a:ext cx="12801600" cy="7771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6745" y="418894"/>
            <a:ext cx="12337142" cy="584775"/>
          </a:xfrm>
          <a:prstGeom prst="rect">
            <a:avLst/>
          </a:prstGeom>
          <a:noFill/>
        </p:spPr>
        <p:txBody>
          <a:bodyPr wrap="square" rtlCol="0">
            <a:spAutoFit/>
          </a:bodyPr>
          <a:lstStyle/>
          <a:p>
            <a:pPr algn="ctr"/>
            <a:r>
              <a:rPr lang="en-US" sz="3200" b="1" dirty="0" smtClean="0">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Status today</a:t>
            </a:r>
            <a:endParaRPr lang="en-US" sz="3200" b="1" dirty="0">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2296906" y="2575374"/>
            <a:ext cx="9029687" cy="584775"/>
          </a:xfrm>
          <a:prstGeom prst="rect">
            <a:avLst/>
          </a:prstGeom>
          <a:noFill/>
        </p:spPr>
        <p:txBody>
          <a:bodyPr wrap="square" rtlCol="0">
            <a:spAutoFit/>
          </a:bodyPr>
          <a:lstStyle/>
          <a:p>
            <a:pPr lvl="1">
              <a:buClr>
                <a:srgbClr val="800000"/>
              </a:buClr>
              <a:buSzPct val="150000"/>
            </a:pPr>
            <a:r>
              <a:rPr lang="en-US" sz="3200" b="1" dirty="0" smtClean="0">
                <a:latin typeface="Arial" panose="020B0604020202020204" pitchFamily="34" charset="0"/>
                <a:cs typeface="Arial" panose="020B0604020202020204" pitchFamily="34" charset="0"/>
              </a:rPr>
              <a:t>TB Notification Against Estimated Target</a:t>
            </a:r>
          </a:p>
        </p:txBody>
      </p:sp>
      <p:sp>
        <p:nvSpPr>
          <p:cNvPr id="6" name="TextBox 5"/>
          <p:cNvSpPr txBox="1"/>
          <p:nvPr/>
        </p:nvSpPr>
        <p:spPr>
          <a:xfrm>
            <a:off x="1371602" y="2360906"/>
            <a:ext cx="2336798" cy="830997"/>
          </a:xfrm>
          <a:prstGeom prst="rect">
            <a:avLst/>
          </a:prstGeom>
          <a:noFill/>
        </p:spPr>
        <p:txBody>
          <a:bodyPr wrap="square" rtlCol="0">
            <a:spAutoFit/>
          </a:bodyPr>
          <a:lstStyle/>
          <a:p>
            <a:pPr algn="ctr"/>
            <a:r>
              <a:rPr lang="en-US" sz="4800" b="1" dirty="0" smtClean="0">
                <a:ln w="10160">
                  <a:noFill/>
                  <a:prstDash val="solid"/>
                </a:ln>
                <a:solidFill>
                  <a:srgbClr val="00B0F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1</a:t>
            </a:r>
            <a:endParaRPr lang="en-US" sz="4800" b="1" dirty="0">
              <a:ln w="10160">
                <a:noFill/>
                <a:prstDash val="solid"/>
              </a:ln>
              <a:solidFill>
                <a:srgbClr val="00B0F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7" name="TextBox 6"/>
          <p:cNvSpPr txBox="1"/>
          <p:nvPr/>
        </p:nvSpPr>
        <p:spPr>
          <a:xfrm>
            <a:off x="2354968" y="4013201"/>
            <a:ext cx="9102255" cy="584775"/>
          </a:xfrm>
          <a:prstGeom prst="rect">
            <a:avLst/>
          </a:prstGeom>
          <a:noFill/>
        </p:spPr>
        <p:txBody>
          <a:bodyPr wrap="square" rtlCol="0">
            <a:spAutoFit/>
          </a:bodyPr>
          <a:lstStyle/>
          <a:p>
            <a:pPr lvl="1">
              <a:buClr>
                <a:srgbClr val="800000"/>
              </a:buClr>
              <a:buSzPct val="150000"/>
            </a:pPr>
            <a:r>
              <a:rPr lang="en-US" sz="3200" b="1" dirty="0" smtClean="0">
                <a:latin typeface="Arial" panose="020B0604020202020204" pitchFamily="34" charset="0"/>
                <a:cs typeface="Arial" panose="020B0604020202020204" pitchFamily="34" charset="0"/>
              </a:rPr>
              <a:t>Universal DST among notified TB Cases</a:t>
            </a:r>
          </a:p>
        </p:txBody>
      </p:sp>
      <p:sp>
        <p:nvSpPr>
          <p:cNvPr id="8" name="TextBox 7"/>
          <p:cNvSpPr txBox="1"/>
          <p:nvPr/>
        </p:nvSpPr>
        <p:spPr>
          <a:xfrm>
            <a:off x="1377044" y="3813256"/>
            <a:ext cx="2336798" cy="830997"/>
          </a:xfrm>
          <a:prstGeom prst="rect">
            <a:avLst/>
          </a:prstGeom>
          <a:noFill/>
        </p:spPr>
        <p:txBody>
          <a:bodyPr wrap="square" rtlCol="0">
            <a:spAutoFit/>
          </a:bodyPr>
          <a:lstStyle/>
          <a:p>
            <a:pPr algn="ctr"/>
            <a:r>
              <a:rPr lang="en-US" sz="4800" b="1" dirty="0" smtClean="0">
                <a:ln w="10160">
                  <a:noFill/>
                  <a:prstDash val="solid"/>
                </a:ln>
                <a:solidFill>
                  <a:srgbClr val="00B0F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1</a:t>
            </a:r>
            <a:endParaRPr lang="en-US" sz="4800" b="1" dirty="0">
              <a:ln w="10160">
                <a:noFill/>
                <a:prstDash val="solid"/>
              </a:ln>
              <a:solidFill>
                <a:srgbClr val="00B0F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9" name="TextBox 8"/>
          <p:cNvSpPr txBox="1"/>
          <p:nvPr/>
        </p:nvSpPr>
        <p:spPr>
          <a:xfrm>
            <a:off x="2340455" y="5461851"/>
            <a:ext cx="8899058" cy="584775"/>
          </a:xfrm>
          <a:prstGeom prst="rect">
            <a:avLst/>
          </a:prstGeom>
          <a:noFill/>
        </p:spPr>
        <p:txBody>
          <a:bodyPr wrap="square" rtlCol="0">
            <a:spAutoFit/>
          </a:bodyPr>
          <a:lstStyle/>
          <a:p>
            <a:pPr lvl="1">
              <a:buClr>
                <a:srgbClr val="800000"/>
              </a:buClr>
              <a:buSzPct val="150000"/>
            </a:pPr>
            <a:r>
              <a:rPr lang="en-US" sz="3200" b="1" dirty="0" smtClean="0">
                <a:latin typeface="Arial" panose="020B0604020202020204" pitchFamily="34" charset="0"/>
                <a:cs typeface="Arial" panose="020B0604020202020204" pitchFamily="34" charset="0"/>
              </a:rPr>
              <a:t>Treatment Outcomes of Drug Sensitive TB</a:t>
            </a:r>
          </a:p>
        </p:txBody>
      </p:sp>
      <p:sp>
        <p:nvSpPr>
          <p:cNvPr id="10" name="TextBox 9"/>
          <p:cNvSpPr txBox="1"/>
          <p:nvPr/>
        </p:nvSpPr>
        <p:spPr>
          <a:xfrm>
            <a:off x="1420593" y="5365150"/>
            <a:ext cx="2336798" cy="769441"/>
          </a:xfrm>
          <a:prstGeom prst="rect">
            <a:avLst/>
          </a:prstGeom>
          <a:noFill/>
        </p:spPr>
        <p:txBody>
          <a:bodyPr wrap="square" rtlCol="0">
            <a:spAutoFit/>
          </a:bodyPr>
          <a:lstStyle/>
          <a:p>
            <a:pPr algn="ctr"/>
            <a:r>
              <a:rPr lang="en-US" sz="4400" b="1" dirty="0" smtClean="0">
                <a:ln w="10160">
                  <a:noFill/>
                  <a:prstDash val="solid"/>
                </a:ln>
                <a:solidFill>
                  <a:srgbClr val="00B0F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2</a:t>
            </a:r>
            <a:endParaRPr lang="en-US" sz="4400" b="1" dirty="0">
              <a:ln w="10160">
                <a:noFill/>
                <a:prstDash val="solid"/>
              </a:ln>
              <a:solidFill>
                <a:srgbClr val="00B0F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11" name="TextBox 10"/>
          <p:cNvSpPr txBox="1"/>
          <p:nvPr/>
        </p:nvSpPr>
        <p:spPr>
          <a:xfrm>
            <a:off x="-117896" y="1543689"/>
            <a:ext cx="10746895" cy="523220"/>
          </a:xfrm>
          <a:prstGeom prst="rect">
            <a:avLst/>
          </a:prstGeom>
          <a:noFill/>
        </p:spPr>
        <p:txBody>
          <a:bodyPr wrap="square" rtlCol="0">
            <a:spAutoFit/>
          </a:bodyPr>
          <a:lstStyle/>
          <a:p>
            <a:pPr lvl="1">
              <a:buClr>
                <a:srgbClr val="800000"/>
              </a:buClr>
              <a:buSzPct val="150000"/>
            </a:pPr>
            <a:r>
              <a:rPr lang="en-US" sz="2800" b="1" dirty="0" smtClean="0">
                <a:solidFill>
                  <a:schemeClr val="accent1">
                    <a:lumMod val="50000"/>
                  </a:schemeClr>
                </a:solidFill>
                <a:latin typeface="Arial" panose="020B0604020202020204" pitchFamily="34" charset="0"/>
                <a:cs typeface="Arial" panose="020B0604020202020204" pitchFamily="34" charset="0"/>
              </a:rPr>
              <a:t>Telangana  Ranking in Country as per CTD</a:t>
            </a:r>
          </a:p>
        </p:txBody>
      </p:sp>
    </p:spTree>
    <p:extLst>
      <p:ext uri="{BB962C8B-B14F-4D97-AF65-F5344CB8AC3E}">
        <p14:creationId xmlns="" xmlns:p14="http://schemas.microsoft.com/office/powerpoint/2010/main" val="3262877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5940"/>
            <a:ext cx="12801600" cy="7771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46745" y="418894"/>
            <a:ext cx="12337142" cy="584775"/>
          </a:xfrm>
          <a:prstGeom prst="rect">
            <a:avLst/>
          </a:prstGeom>
          <a:noFill/>
        </p:spPr>
        <p:txBody>
          <a:bodyPr wrap="square" rtlCol="0">
            <a:spAutoFit/>
          </a:bodyPr>
          <a:lstStyle/>
          <a:p>
            <a:pPr algn="ctr"/>
            <a:r>
              <a:rPr lang="en-US" sz="3200" b="1" dirty="0" smtClean="0">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Gap Analysis of RNTCP in Telangana – Findings (Aug 2018)</a:t>
            </a:r>
            <a:endParaRPr lang="en-US" sz="3200" b="1" dirty="0">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14" name="Rectangle 13"/>
          <p:cNvSpPr/>
          <p:nvPr/>
        </p:nvSpPr>
        <p:spPr>
          <a:xfrm>
            <a:off x="78374" y="1436914"/>
            <a:ext cx="509452" cy="5029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1071003" y="3785550"/>
            <a:ext cx="2789546" cy="430887"/>
          </a:xfrm>
          <a:prstGeom prst="rect">
            <a:avLst/>
          </a:prstGeom>
          <a:noFill/>
        </p:spPr>
        <p:txBody>
          <a:bodyPr wrap="none" rtlCol="0">
            <a:spAutoFit/>
          </a:bodyPr>
          <a:lstStyle/>
          <a:p>
            <a:pPr algn="r"/>
            <a:r>
              <a:rPr lang="en-US" sz="2200" b="1" dirty="0" smtClean="0">
                <a:solidFill>
                  <a:schemeClr val="bg1"/>
                </a:solidFill>
                <a:latin typeface="Arial" panose="020B0604020202020204" pitchFamily="34" charset="0"/>
                <a:cs typeface="Arial" panose="020B0604020202020204" pitchFamily="34" charset="0"/>
              </a:rPr>
              <a:t>HR &amp; Infrastructure</a:t>
            </a:r>
            <a:endParaRPr lang="en-US" sz="22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599073" y="1436914"/>
            <a:ext cx="2522949" cy="50292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06480" y="1612901"/>
            <a:ext cx="2258787" cy="45349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rgbClr val="C00000"/>
              </a:buClr>
              <a:buSzPct val="120000"/>
              <a:buFont typeface="Arial" panose="020B0604020202020204" pitchFamily="34" charset="0"/>
              <a:buChar char="•"/>
            </a:pPr>
            <a:r>
              <a:rPr lang="en-US" sz="1900" dirty="0" smtClean="0">
                <a:solidFill>
                  <a:prstClr val="black"/>
                </a:solidFill>
                <a:latin typeface="Arial" pitchFamily="34" charset="0"/>
                <a:cs typeface="Arial" pitchFamily="34" charset="0"/>
              </a:rPr>
              <a:t>No designated PO for TB</a:t>
            </a:r>
          </a:p>
          <a:p>
            <a:pPr marL="285750" indent="-285750">
              <a:buClr>
                <a:srgbClr val="C00000"/>
              </a:buClr>
              <a:buSzPct val="120000"/>
              <a:buFont typeface="Arial" panose="020B0604020202020204" pitchFamily="34" charset="0"/>
              <a:buChar char="•"/>
            </a:pPr>
            <a:endParaRPr lang="en-US" sz="1900" dirty="0" smtClean="0">
              <a:solidFill>
                <a:prstClr val="black"/>
              </a:solidFill>
              <a:latin typeface="Arial" pitchFamily="34" charset="0"/>
              <a:cs typeface="Arial" pitchFamily="34" charset="0"/>
            </a:endParaRPr>
          </a:p>
          <a:p>
            <a:pPr marL="285750" indent="-285750">
              <a:buClr>
                <a:srgbClr val="C00000"/>
              </a:buClr>
              <a:buSzPct val="120000"/>
              <a:buFont typeface="Arial" panose="020B0604020202020204" pitchFamily="34" charset="0"/>
              <a:buChar char="•"/>
            </a:pPr>
            <a:r>
              <a:rPr lang="en-US" sz="1900" dirty="0" smtClean="0">
                <a:solidFill>
                  <a:prstClr val="black"/>
                </a:solidFill>
                <a:latin typeface="Arial" pitchFamily="34" charset="0"/>
                <a:cs typeface="Arial" pitchFamily="34" charset="0"/>
              </a:rPr>
              <a:t>No DTC in districts</a:t>
            </a:r>
          </a:p>
          <a:p>
            <a:pPr marL="285750" indent="-285750">
              <a:buClr>
                <a:srgbClr val="C00000"/>
              </a:buClr>
              <a:buSzPct val="120000"/>
              <a:buFont typeface="Arial" panose="020B0604020202020204" pitchFamily="34" charset="0"/>
              <a:buChar char="•"/>
            </a:pPr>
            <a:endParaRPr lang="en-US" sz="1900" dirty="0" smtClean="0">
              <a:solidFill>
                <a:prstClr val="black"/>
              </a:solidFill>
              <a:latin typeface="Arial" pitchFamily="34" charset="0"/>
              <a:cs typeface="Arial" pitchFamily="34" charset="0"/>
            </a:endParaRPr>
          </a:p>
          <a:p>
            <a:pPr marL="285750" indent="-285750">
              <a:buClr>
                <a:srgbClr val="C00000"/>
              </a:buClr>
              <a:buSzPct val="120000"/>
              <a:buFont typeface="Arial" panose="020B0604020202020204" pitchFamily="34" charset="0"/>
              <a:buChar char="•"/>
            </a:pPr>
            <a:r>
              <a:rPr lang="en-US" sz="1900" dirty="0" smtClean="0">
                <a:solidFill>
                  <a:prstClr val="black"/>
                </a:solidFill>
                <a:latin typeface="Arial" pitchFamily="34" charset="0"/>
                <a:cs typeface="Arial" pitchFamily="34" charset="0"/>
              </a:rPr>
              <a:t>Stock out of lab consumables</a:t>
            </a:r>
          </a:p>
          <a:p>
            <a:pPr marL="285750" indent="-285750">
              <a:buClr>
                <a:srgbClr val="C00000"/>
              </a:buClr>
              <a:buSzPct val="120000"/>
              <a:buFont typeface="Arial" panose="020B0604020202020204" pitchFamily="34" charset="0"/>
              <a:buChar char="•"/>
            </a:pPr>
            <a:endParaRPr lang="en-US" sz="1900" dirty="0" smtClean="0">
              <a:solidFill>
                <a:prstClr val="black"/>
              </a:solidFill>
              <a:latin typeface="Arial" pitchFamily="34" charset="0"/>
              <a:cs typeface="Arial" pitchFamily="34" charset="0"/>
            </a:endParaRPr>
          </a:p>
          <a:p>
            <a:pPr marL="285750" indent="-285750">
              <a:buClr>
                <a:srgbClr val="C00000"/>
              </a:buClr>
              <a:buSzPct val="120000"/>
              <a:buFont typeface="Arial" panose="020B0604020202020204" pitchFamily="34" charset="0"/>
              <a:buChar char="•"/>
            </a:pPr>
            <a:r>
              <a:rPr lang="en-US" sz="1900" dirty="0" smtClean="0">
                <a:solidFill>
                  <a:prstClr val="black"/>
                </a:solidFill>
                <a:latin typeface="Arial" pitchFamily="34" charset="0"/>
                <a:cs typeface="Arial" pitchFamily="34" charset="0"/>
              </a:rPr>
              <a:t>No daily / periodical reports for review</a:t>
            </a:r>
          </a:p>
          <a:p>
            <a:pPr marL="285750" indent="-285750">
              <a:buClr>
                <a:srgbClr val="C00000"/>
              </a:buClr>
              <a:buSzPct val="120000"/>
              <a:buFont typeface="Arial" panose="020B0604020202020204" pitchFamily="34" charset="0"/>
              <a:buChar char="•"/>
            </a:pPr>
            <a:endParaRPr lang="en-US" sz="1900" dirty="0" smtClean="0">
              <a:solidFill>
                <a:prstClr val="black"/>
              </a:solidFill>
              <a:latin typeface="Arial" pitchFamily="34" charset="0"/>
              <a:cs typeface="Arial" pitchFamily="34" charset="0"/>
            </a:endParaRPr>
          </a:p>
          <a:p>
            <a:pPr marL="285750" indent="-285750">
              <a:buClr>
                <a:srgbClr val="C00000"/>
              </a:buClr>
              <a:buSzPct val="120000"/>
              <a:buFont typeface="Arial" panose="020B0604020202020204" pitchFamily="34" charset="0"/>
              <a:buChar char="•"/>
            </a:pPr>
            <a:r>
              <a:rPr lang="en-US" sz="1900" dirty="0" smtClean="0">
                <a:solidFill>
                  <a:prstClr val="black"/>
                </a:solidFill>
                <a:latin typeface="Arial" pitchFamily="34" charset="0"/>
                <a:cs typeface="Arial" pitchFamily="34" charset="0"/>
              </a:rPr>
              <a:t>Inadequate DMC</a:t>
            </a:r>
          </a:p>
        </p:txBody>
      </p:sp>
      <p:sp>
        <p:nvSpPr>
          <p:cNvPr id="21" name="Rectangle 20"/>
          <p:cNvSpPr/>
          <p:nvPr/>
        </p:nvSpPr>
        <p:spPr>
          <a:xfrm>
            <a:off x="3291836" y="1436914"/>
            <a:ext cx="509452" cy="5029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16200000">
            <a:off x="2140858" y="3785550"/>
            <a:ext cx="2792752" cy="430887"/>
          </a:xfrm>
          <a:prstGeom prst="rect">
            <a:avLst/>
          </a:prstGeom>
          <a:noFill/>
        </p:spPr>
        <p:txBody>
          <a:bodyPr wrap="none" rtlCol="0">
            <a:spAutoFit/>
          </a:bodyPr>
          <a:lstStyle/>
          <a:p>
            <a:pPr algn="r"/>
            <a:r>
              <a:rPr lang="en-US" sz="2200" b="1" dirty="0" smtClean="0">
                <a:solidFill>
                  <a:schemeClr val="bg1"/>
                </a:solidFill>
                <a:latin typeface="Arial" panose="020B0604020202020204" pitchFamily="34" charset="0"/>
                <a:cs typeface="Arial" panose="020B0604020202020204" pitchFamily="34" charset="0"/>
              </a:rPr>
              <a:t>Knowledge Related</a:t>
            </a:r>
            <a:endParaRPr lang="en-US" sz="2200"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3812535" y="1436914"/>
            <a:ext cx="2522949" cy="5029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919942" y="1612901"/>
            <a:ext cx="2258787" cy="45349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rgbClr val="C00000"/>
              </a:buClr>
              <a:buSzPct val="120000"/>
              <a:buFont typeface="Arial" panose="020B0604020202020204" pitchFamily="34" charset="0"/>
              <a:buChar char="•"/>
            </a:pPr>
            <a:r>
              <a:rPr lang="en-US" sz="1900" dirty="0" smtClean="0">
                <a:solidFill>
                  <a:prstClr val="black"/>
                </a:solidFill>
                <a:latin typeface="Arial" pitchFamily="34" charset="0"/>
                <a:cs typeface="Arial" pitchFamily="34" charset="0"/>
              </a:rPr>
              <a:t>Lack in understanding on New Guidelines</a:t>
            </a:r>
          </a:p>
          <a:p>
            <a:pPr marL="285750" indent="-285750">
              <a:buClr>
                <a:srgbClr val="C00000"/>
              </a:buClr>
              <a:buSzPct val="120000"/>
              <a:buFont typeface="Arial" panose="020B0604020202020204" pitchFamily="34" charset="0"/>
              <a:buChar char="•"/>
            </a:pPr>
            <a:endParaRPr lang="en-US" sz="1900" dirty="0" smtClean="0">
              <a:solidFill>
                <a:prstClr val="black"/>
              </a:solidFill>
              <a:latin typeface="Arial" pitchFamily="34" charset="0"/>
              <a:cs typeface="Arial" pitchFamily="34" charset="0"/>
            </a:endParaRPr>
          </a:p>
          <a:p>
            <a:pPr marL="285750" indent="-285750">
              <a:buClr>
                <a:srgbClr val="C00000"/>
              </a:buClr>
              <a:buSzPct val="120000"/>
              <a:buFont typeface="Arial" panose="020B0604020202020204" pitchFamily="34" charset="0"/>
              <a:buChar char="•"/>
            </a:pPr>
            <a:r>
              <a:rPr lang="en-US" sz="1900" dirty="0" smtClean="0">
                <a:solidFill>
                  <a:prstClr val="black"/>
                </a:solidFill>
                <a:latin typeface="Arial" pitchFamily="34" charset="0"/>
                <a:cs typeface="Arial" pitchFamily="34" charset="0"/>
              </a:rPr>
              <a:t>Absence of Data workflow (NIKSHAY)</a:t>
            </a:r>
          </a:p>
          <a:p>
            <a:pPr marL="285750" indent="-285750">
              <a:buClr>
                <a:srgbClr val="C00000"/>
              </a:buClr>
              <a:buSzPct val="120000"/>
              <a:buFont typeface="Arial" panose="020B0604020202020204" pitchFamily="34" charset="0"/>
              <a:buChar char="•"/>
            </a:pPr>
            <a:endParaRPr lang="en-US" sz="1900" dirty="0" smtClean="0">
              <a:solidFill>
                <a:prstClr val="black"/>
              </a:solidFill>
              <a:latin typeface="Arial" pitchFamily="34" charset="0"/>
              <a:cs typeface="Arial" pitchFamily="34" charset="0"/>
            </a:endParaRPr>
          </a:p>
          <a:p>
            <a:pPr marL="285750" indent="-285750">
              <a:buClr>
                <a:srgbClr val="C00000"/>
              </a:buClr>
              <a:buSzPct val="120000"/>
              <a:buFont typeface="Arial" panose="020B0604020202020204" pitchFamily="34" charset="0"/>
              <a:buChar char="•"/>
            </a:pPr>
            <a:r>
              <a:rPr lang="en-US" sz="1900" dirty="0" smtClean="0">
                <a:solidFill>
                  <a:prstClr val="black"/>
                </a:solidFill>
                <a:latin typeface="Arial" pitchFamily="34" charset="0"/>
                <a:cs typeface="Arial" pitchFamily="34" charset="0"/>
              </a:rPr>
              <a:t>Non existence of  Targets</a:t>
            </a:r>
          </a:p>
          <a:p>
            <a:pPr marL="285750" indent="-285750">
              <a:buClr>
                <a:srgbClr val="C00000"/>
              </a:buClr>
              <a:buSzPct val="120000"/>
              <a:buFont typeface="Arial" panose="020B0604020202020204" pitchFamily="34" charset="0"/>
              <a:buChar char="•"/>
            </a:pPr>
            <a:endParaRPr lang="en-US" sz="1900" dirty="0" smtClean="0">
              <a:solidFill>
                <a:prstClr val="black"/>
              </a:solidFill>
              <a:latin typeface="Arial" pitchFamily="34" charset="0"/>
              <a:cs typeface="Arial" pitchFamily="34" charset="0"/>
            </a:endParaRPr>
          </a:p>
          <a:p>
            <a:pPr marL="285750" indent="-285750">
              <a:buClr>
                <a:srgbClr val="C00000"/>
              </a:buClr>
              <a:buSzPct val="120000"/>
              <a:buFont typeface="Arial" panose="020B0604020202020204" pitchFamily="34" charset="0"/>
              <a:buChar char="•"/>
            </a:pPr>
            <a:r>
              <a:rPr lang="en-US" sz="1900" dirty="0" smtClean="0">
                <a:solidFill>
                  <a:prstClr val="black"/>
                </a:solidFill>
                <a:latin typeface="Arial" pitchFamily="34" charset="0"/>
                <a:cs typeface="Arial" pitchFamily="34" charset="0"/>
              </a:rPr>
              <a:t>Death Audit /  Cause of Death - Not in place / review</a:t>
            </a:r>
          </a:p>
          <a:p>
            <a:pPr marL="285750" indent="-285750">
              <a:buClr>
                <a:srgbClr val="C00000"/>
              </a:buClr>
              <a:buSzPct val="120000"/>
            </a:pPr>
            <a:endParaRPr lang="en-US" sz="1900" dirty="0" smtClean="0">
              <a:solidFill>
                <a:prstClr val="black"/>
              </a:solidFill>
              <a:latin typeface="Arial" pitchFamily="34" charset="0"/>
              <a:cs typeface="Arial" pitchFamily="34" charset="0"/>
            </a:endParaRPr>
          </a:p>
        </p:txBody>
      </p:sp>
      <p:sp>
        <p:nvSpPr>
          <p:cNvPr id="26" name="Rectangle 25"/>
          <p:cNvSpPr/>
          <p:nvPr/>
        </p:nvSpPr>
        <p:spPr>
          <a:xfrm>
            <a:off x="6492236" y="1436914"/>
            <a:ext cx="509452" cy="5029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rot="16200000">
            <a:off x="5546444" y="3785550"/>
            <a:ext cx="2382383" cy="430887"/>
          </a:xfrm>
          <a:prstGeom prst="rect">
            <a:avLst/>
          </a:prstGeom>
          <a:noFill/>
        </p:spPr>
        <p:txBody>
          <a:bodyPr wrap="none" rtlCol="0">
            <a:spAutoFit/>
          </a:bodyPr>
          <a:lstStyle/>
          <a:p>
            <a:pPr algn="r"/>
            <a:r>
              <a:rPr lang="en-US" sz="2200" b="1" dirty="0" smtClean="0">
                <a:solidFill>
                  <a:schemeClr val="bg1"/>
                </a:solidFill>
                <a:latin typeface="Arial" panose="020B0604020202020204" pitchFamily="34" charset="0"/>
                <a:cs typeface="Arial" panose="020B0604020202020204" pitchFamily="34" charset="0"/>
              </a:rPr>
              <a:t>Process Related</a:t>
            </a:r>
            <a:endParaRPr lang="en-US" sz="2200" dirty="0">
              <a:solidFill>
                <a:schemeClr val="bg1"/>
              </a:solidFill>
              <a:latin typeface="Arial" panose="020B0604020202020204" pitchFamily="34" charset="0"/>
              <a:cs typeface="Arial" panose="020B0604020202020204" pitchFamily="34" charset="0"/>
            </a:endParaRPr>
          </a:p>
        </p:txBody>
      </p:sp>
      <p:sp>
        <p:nvSpPr>
          <p:cNvPr id="28" name="Rectangle 27"/>
          <p:cNvSpPr/>
          <p:nvPr/>
        </p:nvSpPr>
        <p:spPr>
          <a:xfrm>
            <a:off x="7012935" y="1436914"/>
            <a:ext cx="2522949" cy="502920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7120342" y="1612901"/>
            <a:ext cx="2258787" cy="45349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rgbClr val="C00000"/>
              </a:buClr>
              <a:buSzPct val="120000"/>
              <a:buFont typeface="Arial" panose="020B0604020202020204" pitchFamily="34" charset="0"/>
              <a:buChar char="•"/>
            </a:pPr>
            <a:r>
              <a:rPr lang="en-US" sz="1900" dirty="0" smtClean="0">
                <a:solidFill>
                  <a:prstClr val="black"/>
                </a:solidFill>
                <a:latin typeface="Arial" pitchFamily="34" charset="0"/>
                <a:cs typeface="Arial" pitchFamily="34" charset="0"/>
              </a:rPr>
              <a:t>Weak sputum collection &amp; transportation</a:t>
            </a:r>
          </a:p>
          <a:p>
            <a:pPr marL="285750" indent="-285750">
              <a:buClr>
                <a:srgbClr val="C00000"/>
              </a:buClr>
              <a:buSzPct val="120000"/>
              <a:buFont typeface="Arial" panose="020B0604020202020204" pitchFamily="34" charset="0"/>
              <a:buChar char="•"/>
            </a:pPr>
            <a:endParaRPr lang="en-US" sz="1900" dirty="0" smtClean="0">
              <a:solidFill>
                <a:prstClr val="black"/>
              </a:solidFill>
              <a:latin typeface="Arial" pitchFamily="34" charset="0"/>
              <a:cs typeface="Arial" pitchFamily="34" charset="0"/>
            </a:endParaRPr>
          </a:p>
          <a:p>
            <a:pPr marL="285750" indent="-285750">
              <a:buClr>
                <a:srgbClr val="C00000"/>
              </a:buClr>
              <a:buSzPct val="120000"/>
              <a:buFont typeface="Arial" panose="020B0604020202020204" pitchFamily="34" charset="0"/>
              <a:buChar char="•"/>
            </a:pPr>
            <a:r>
              <a:rPr lang="en-US" sz="1900" dirty="0" smtClean="0">
                <a:solidFill>
                  <a:prstClr val="black"/>
                </a:solidFill>
                <a:latin typeface="Arial" pitchFamily="34" charset="0"/>
                <a:cs typeface="Arial" pitchFamily="34" charset="0"/>
              </a:rPr>
              <a:t>Poor digitization of data</a:t>
            </a:r>
          </a:p>
          <a:p>
            <a:pPr marL="285750" indent="-285750">
              <a:buClr>
                <a:srgbClr val="C00000"/>
              </a:buClr>
              <a:buSzPct val="120000"/>
              <a:buFont typeface="Arial" panose="020B0604020202020204" pitchFamily="34" charset="0"/>
              <a:buChar char="•"/>
            </a:pPr>
            <a:endParaRPr lang="en-US" sz="1900" dirty="0" smtClean="0">
              <a:solidFill>
                <a:prstClr val="black"/>
              </a:solidFill>
              <a:latin typeface="Arial" pitchFamily="34" charset="0"/>
              <a:cs typeface="Arial" pitchFamily="34" charset="0"/>
            </a:endParaRPr>
          </a:p>
          <a:p>
            <a:pPr marL="285750" indent="-285750">
              <a:buClr>
                <a:srgbClr val="C00000"/>
              </a:buClr>
              <a:buSzPct val="120000"/>
              <a:buFont typeface="Arial" panose="020B0604020202020204" pitchFamily="34" charset="0"/>
              <a:buChar char="•"/>
            </a:pPr>
            <a:r>
              <a:rPr lang="en-US" sz="1900" dirty="0" smtClean="0">
                <a:solidFill>
                  <a:prstClr val="black"/>
                </a:solidFill>
                <a:latin typeface="Arial" pitchFamily="34" charset="0"/>
                <a:cs typeface="Arial" pitchFamily="34" charset="0"/>
              </a:rPr>
              <a:t>Inadequate Monitoring </a:t>
            </a:r>
          </a:p>
          <a:p>
            <a:pPr marL="285750" indent="-285750">
              <a:buClr>
                <a:srgbClr val="C00000"/>
              </a:buClr>
              <a:buSzPct val="120000"/>
              <a:buFont typeface="Arial" panose="020B0604020202020204" pitchFamily="34" charset="0"/>
              <a:buChar char="•"/>
            </a:pPr>
            <a:endParaRPr lang="en-US" sz="1900" dirty="0" smtClean="0">
              <a:solidFill>
                <a:prstClr val="black"/>
              </a:solidFill>
              <a:latin typeface="Arial" pitchFamily="34" charset="0"/>
              <a:cs typeface="Arial" pitchFamily="34" charset="0"/>
            </a:endParaRPr>
          </a:p>
          <a:p>
            <a:pPr marL="285750" indent="-285750">
              <a:buClr>
                <a:srgbClr val="C00000"/>
              </a:buClr>
              <a:buSzPct val="120000"/>
              <a:buFont typeface="Arial" panose="020B0604020202020204" pitchFamily="34" charset="0"/>
              <a:buChar char="•"/>
            </a:pPr>
            <a:r>
              <a:rPr lang="en-US" sz="1900" dirty="0" smtClean="0">
                <a:solidFill>
                  <a:prstClr val="black"/>
                </a:solidFill>
                <a:latin typeface="Arial" pitchFamily="34" charset="0"/>
                <a:cs typeface="Arial" pitchFamily="34" charset="0"/>
              </a:rPr>
              <a:t>Low yield of samples</a:t>
            </a:r>
          </a:p>
          <a:p>
            <a:pPr marL="285750" indent="-285750">
              <a:buClr>
                <a:srgbClr val="C00000"/>
              </a:buClr>
              <a:buSzPct val="120000"/>
              <a:buFont typeface="Arial" panose="020B0604020202020204" pitchFamily="34" charset="0"/>
              <a:buChar char="•"/>
            </a:pPr>
            <a:endParaRPr lang="en-US" sz="1900" dirty="0" smtClean="0">
              <a:solidFill>
                <a:prstClr val="black"/>
              </a:solidFill>
              <a:latin typeface="Arial" pitchFamily="34" charset="0"/>
              <a:cs typeface="Arial" pitchFamily="34" charset="0"/>
            </a:endParaRPr>
          </a:p>
        </p:txBody>
      </p:sp>
      <p:sp>
        <p:nvSpPr>
          <p:cNvPr id="31" name="Rectangle 30"/>
          <p:cNvSpPr/>
          <p:nvPr/>
        </p:nvSpPr>
        <p:spPr>
          <a:xfrm>
            <a:off x="9666511" y="1436914"/>
            <a:ext cx="509452" cy="50292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rot="16200000">
            <a:off x="8656601" y="3785550"/>
            <a:ext cx="2510624" cy="430887"/>
          </a:xfrm>
          <a:prstGeom prst="rect">
            <a:avLst/>
          </a:prstGeom>
          <a:noFill/>
        </p:spPr>
        <p:txBody>
          <a:bodyPr wrap="none" rtlCol="0">
            <a:spAutoFit/>
          </a:bodyPr>
          <a:lstStyle/>
          <a:p>
            <a:pPr algn="r"/>
            <a:r>
              <a:rPr lang="en-US" sz="2200" b="1" dirty="0" smtClean="0">
                <a:solidFill>
                  <a:schemeClr val="bg1"/>
                </a:solidFill>
                <a:latin typeface="Arial" panose="020B0604020202020204" pitchFamily="34" charset="0"/>
                <a:cs typeface="Arial" panose="020B0604020202020204" pitchFamily="34" charset="0"/>
              </a:rPr>
              <a:t>Linkages Related</a:t>
            </a:r>
            <a:endParaRPr lang="en-US" sz="2200" dirty="0">
              <a:solidFill>
                <a:schemeClr val="bg1"/>
              </a:solidFill>
              <a:latin typeface="Arial" panose="020B0604020202020204" pitchFamily="34" charset="0"/>
              <a:cs typeface="Arial" panose="020B0604020202020204" pitchFamily="34" charset="0"/>
            </a:endParaRPr>
          </a:p>
        </p:txBody>
      </p:sp>
      <p:sp>
        <p:nvSpPr>
          <p:cNvPr id="33" name="Rectangle 32"/>
          <p:cNvSpPr/>
          <p:nvPr/>
        </p:nvSpPr>
        <p:spPr>
          <a:xfrm>
            <a:off x="10187210" y="1436914"/>
            <a:ext cx="2522949" cy="5029200"/>
          </a:xfrm>
          <a:prstGeom prst="rect">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10294617" y="1612901"/>
            <a:ext cx="2258787" cy="453498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Clr>
                <a:srgbClr val="C00000"/>
              </a:buClr>
              <a:buSzPct val="120000"/>
              <a:buFont typeface="Arial" panose="020B0604020202020204" pitchFamily="34" charset="0"/>
              <a:buChar char="•"/>
            </a:pPr>
            <a:r>
              <a:rPr lang="en-US" sz="1900" dirty="0" smtClean="0">
                <a:solidFill>
                  <a:prstClr val="black"/>
                </a:solidFill>
                <a:latin typeface="Arial" pitchFamily="34" charset="0"/>
                <a:cs typeface="Arial" pitchFamily="34" charset="0"/>
              </a:rPr>
              <a:t>No DRTB Wards</a:t>
            </a:r>
          </a:p>
          <a:p>
            <a:pPr marL="285750" indent="-285750">
              <a:buClr>
                <a:srgbClr val="C00000"/>
              </a:buClr>
              <a:buSzPct val="120000"/>
              <a:buFont typeface="Arial" panose="020B0604020202020204" pitchFamily="34" charset="0"/>
              <a:buChar char="•"/>
            </a:pPr>
            <a:endParaRPr lang="en-US" sz="1900" dirty="0" smtClean="0">
              <a:solidFill>
                <a:prstClr val="black"/>
              </a:solidFill>
              <a:latin typeface="Arial" pitchFamily="34" charset="0"/>
              <a:cs typeface="Arial" pitchFamily="34" charset="0"/>
            </a:endParaRPr>
          </a:p>
          <a:p>
            <a:pPr marL="285750" indent="-285750">
              <a:buClr>
                <a:srgbClr val="C00000"/>
              </a:buClr>
              <a:buSzPct val="120000"/>
              <a:buFont typeface="Arial" panose="020B0604020202020204" pitchFamily="34" charset="0"/>
              <a:buChar char="•"/>
            </a:pPr>
            <a:r>
              <a:rPr lang="en-US" sz="1900" dirty="0" smtClean="0">
                <a:solidFill>
                  <a:prstClr val="black"/>
                </a:solidFill>
                <a:latin typeface="Arial" pitchFamily="34" charset="0"/>
                <a:cs typeface="Arial" pitchFamily="34" charset="0"/>
              </a:rPr>
              <a:t>No connectivity between DMC and CBNAAT</a:t>
            </a:r>
          </a:p>
          <a:p>
            <a:pPr marL="285750" indent="-285750">
              <a:buClr>
                <a:srgbClr val="C00000"/>
              </a:buClr>
              <a:buSzPct val="120000"/>
              <a:buFont typeface="Arial" panose="020B0604020202020204" pitchFamily="34" charset="0"/>
              <a:buChar char="•"/>
            </a:pPr>
            <a:endParaRPr lang="en-US" sz="1900" dirty="0" smtClean="0">
              <a:solidFill>
                <a:prstClr val="black"/>
              </a:solidFill>
              <a:latin typeface="Arial" pitchFamily="34" charset="0"/>
              <a:cs typeface="Arial" pitchFamily="34" charset="0"/>
            </a:endParaRPr>
          </a:p>
          <a:p>
            <a:pPr marL="285750" indent="-285750">
              <a:buClr>
                <a:srgbClr val="C00000"/>
              </a:buClr>
              <a:buSzPct val="120000"/>
              <a:buFont typeface="Arial" panose="020B0604020202020204" pitchFamily="34" charset="0"/>
              <a:buChar char="•"/>
            </a:pPr>
            <a:r>
              <a:rPr lang="en-US" sz="1900" dirty="0" smtClean="0">
                <a:solidFill>
                  <a:prstClr val="black"/>
                </a:solidFill>
                <a:latin typeface="Arial" pitchFamily="34" charset="0"/>
                <a:cs typeface="Arial" pitchFamily="34" charset="0"/>
              </a:rPr>
              <a:t>No DBT linkages for TB Patients </a:t>
            </a:r>
          </a:p>
          <a:p>
            <a:pPr marL="285750" indent="-285750">
              <a:buClr>
                <a:srgbClr val="C00000"/>
              </a:buClr>
              <a:buSzPct val="120000"/>
              <a:buFont typeface="Arial" panose="020B0604020202020204" pitchFamily="34" charset="0"/>
              <a:buChar char="•"/>
            </a:pPr>
            <a:endParaRPr lang="en-US" sz="1900" dirty="0" smtClean="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0368" y="1157795"/>
            <a:ext cx="8054785" cy="5516856"/>
          </a:xfrm>
        </p:spPr>
        <p:txBody>
          <a:bodyPr>
            <a:normAutofit lnSpcReduction="10000"/>
          </a:bodyPr>
          <a:lstStyle/>
          <a:p>
            <a:pPr algn="just">
              <a:lnSpc>
                <a:spcPct val="100000"/>
              </a:lnSpc>
              <a:buClr>
                <a:srgbClr val="00B0F0"/>
              </a:buClr>
              <a:buSzPct val="150000"/>
            </a:pPr>
            <a:endParaRPr lang="en-US" sz="1100" b="1" dirty="0" smtClean="0">
              <a:latin typeface="Arial" pitchFamily="34" charset="0"/>
              <a:cs typeface="Arial" pitchFamily="34" charset="0"/>
            </a:endParaRPr>
          </a:p>
          <a:p>
            <a:pPr algn="just">
              <a:lnSpc>
                <a:spcPct val="100000"/>
              </a:lnSpc>
              <a:buClr>
                <a:srgbClr val="00B0F0"/>
              </a:buClr>
              <a:buSzPct val="150000"/>
            </a:pPr>
            <a:r>
              <a:rPr lang="en-US" sz="2400" b="1" dirty="0" smtClean="0">
                <a:latin typeface="Arial" pitchFamily="34" charset="0"/>
                <a:cs typeface="Arial" pitchFamily="34" charset="0"/>
              </a:rPr>
              <a:t>TB symptomatic persons </a:t>
            </a:r>
            <a:r>
              <a:rPr lang="en-US" sz="2400" b="1" dirty="0">
                <a:latin typeface="Arial" pitchFamily="34" charset="0"/>
                <a:cs typeface="Arial" pitchFamily="34" charset="0"/>
              </a:rPr>
              <a:t>voluntarily don’t get their sputum for testing</a:t>
            </a:r>
            <a:r>
              <a:rPr lang="en-US" sz="2400" b="1" dirty="0" smtClean="0">
                <a:latin typeface="Arial" pitchFamily="34" charset="0"/>
                <a:cs typeface="Arial" pitchFamily="34" charset="0"/>
              </a:rPr>
              <a:t>?</a:t>
            </a:r>
          </a:p>
          <a:p>
            <a:pPr algn="just">
              <a:lnSpc>
                <a:spcPct val="100000"/>
              </a:lnSpc>
              <a:buClr>
                <a:srgbClr val="00B0F0"/>
              </a:buClr>
              <a:buSzPct val="150000"/>
            </a:pPr>
            <a:endParaRPr lang="en-US" sz="600" b="1" dirty="0" smtClean="0">
              <a:latin typeface="Arial" pitchFamily="34" charset="0"/>
              <a:cs typeface="Arial" pitchFamily="34" charset="0"/>
            </a:endParaRPr>
          </a:p>
          <a:p>
            <a:pPr algn="just">
              <a:lnSpc>
                <a:spcPct val="100000"/>
              </a:lnSpc>
              <a:buClr>
                <a:srgbClr val="00B0F0"/>
              </a:buClr>
              <a:buSzPct val="150000"/>
            </a:pPr>
            <a:r>
              <a:rPr lang="en-US" sz="2400" b="1" dirty="0" smtClean="0">
                <a:latin typeface="Arial" pitchFamily="34" charset="0"/>
                <a:cs typeface="Arial" pitchFamily="34" charset="0"/>
              </a:rPr>
              <a:t>TB patients don’t come out in public or feel shy to be recognized?</a:t>
            </a:r>
          </a:p>
          <a:p>
            <a:pPr algn="just">
              <a:lnSpc>
                <a:spcPct val="100000"/>
              </a:lnSpc>
              <a:buClr>
                <a:srgbClr val="00B0F0"/>
              </a:buClr>
              <a:buSzPct val="150000"/>
            </a:pPr>
            <a:endParaRPr lang="en-US" sz="600" b="1" dirty="0" smtClean="0">
              <a:latin typeface="Arial" pitchFamily="34" charset="0"/>
              <a:cs typeface="Arial" pitchFamily="34" charset="0"/>
            </a:endParaRPr>
          </a:p>
          <a:p>
            <a:pPr algn="just">
              <a:lnSpc>
                <a:spcPct val="100000"/>
              </a:lnSpc>
              <a:buClr>
                <a:srgbClr val="00B0F0"/>
              </a:buClr>
              <a:buSzPct val="150000"/>
            </a:pPr>
            <a:r>
              <a:rPr lang="en-US" sz="2400" b="1" dirty="0" smtClean="0">
                <a:latin typeface="Arial" pitchFamily="34" charset="0"/>
                <a:cs typeface="Arial" pitchFamily="34" charset="0"/>
              </a:rPr>
              <a:t>Compliance to the drug regime still remains a challenge?</a:t>
            </a:r>
          </a:p>
          <a:p>
            <a:pPr algn="just">
              <a:lnSpc>
                <a:spcPct val="100000"/>
              </a:lnSpc>
              <a:buClr>
                <a:srgbClr val="00B0F0"/>
              </a:buClr>
              <a:buSzPct val="150000"/>
            </a:pPr>
            <a:endParaRPr lang="en-US" sz="900" b="1" dirty="0" smtClean="0">
              <a:latin typeface="Arial" pitchFamily="34" charset="0"/>
              <a:cs typeface="Arial" pitchFamily="34" charset="0"/>
            </a:endParaRPr>
          </a:p>
          <a:p>
            <a:pPr algn="just">
              <a:lnSpc>
                <a:spcPct val="100000"/>
              </a:lnSpc>
              <a:buClr>
                <a:srgbClr val="00B0F0"/>
              </a:buClr>
              <a:buSzPct val="150000"/>
            </a:pPr>
            <a:r>
              <a:rPr lang="en-US" sz="2400" b="1" dirty="0" smtClean="0">
                <a:latin typeface="Arial" pitchFamily="34" charset="0"/>
                <a:cs typeface="Arial" pitchFamily="34" charset="0"/>
              </a:rPr>
              <a:t>Patients don’t seek treatment for the side effects associated with? </a:t>
            </a:r>
          </a:p>
          <a:p>
            <a:pPr algn="just">
              <a:lnSpc>
                <a:spcPct val="100000"/>
              </a:lnSpc>
              <a:buClr>
                <a:srgbClr val="00B0F0"/>
              </a:buClr>
              <a:buSzPct val="150000"/>
            </a:pPr>
            <a:endParaRPr lang="en-US" sz="1000" b="1" dirty="0" smtClean="0">
              <a:latin typeface="Arial" pitchFamily="34" charset="0"/>
              <a:cs typeface="Arial" pitchFamily="34" charset="0"/>
            </a:endParaRPr>
          </a:p>
          <a:p>
            <a:pPr algn="just">
              <a:lnSpc>
                <a:spcPct val="100000"/>
              </a:lnSpc>
              <a:buClr>
                <a:srgbClr val="00B0F0"/>
              </a:buClr>
              <a:buSzPct val="150000"/>
            </a:pPr>
            <a:r>
              <a:rPr lang="en-US" sz="2400" b="1" dirty="0" smtClean="0">
                <a:latin typeface="Arial" pitchFamily="34" charset="0"/>
                <a:cs typeface="Arial" pitchFamily="34" charset="0"/>
              </a:rPr>
              <a:t>There is an increase in MDR and XDR TB?</a:t>
            </a:r>
          </a:p>
          <a:p>
            <a:pPr algn="just">
              <a:lnSpc>
                <a:spcPct val="100000"/>
              </a:lnSpc>
              <a:buClr>
                <a:srgbClr val="00B0F0"/>
              </a:buClr>
              <a:buSzPct val="150000"/>
            </a:pPr>
            <a:endParaRPr lang="en-US" sz="800" b="1" dirty="0" smtClean="0">
              <a:latin typeface="Arial" pitchFamily="34" charset="0"/>
              <a:cs typeface="Arial" pitchFamily="34" charset="0"/>
            </a:endParaRPr>
          </a:p>
          <a:p>
            <a:pPr algn="just">
              <a:lnSpc>
                <a:spcPct val="100000"/>
              </a:lnSpc>
              <a:buClr>
                <a:srgbClr val="00B0F0"/>
              </a:buClr>
              <a:buSzPct val="150000"/>
            </a:pPr>
            <a:r>
              <a:rPr lang="en-US" sz="2400" b="1" dirty="0" smtClean="0">
                <a:latin typeface="Arial" pitchFamily="34" charset="0"/>
                <a:cs typeface="Arial" pitchFamily="34" charset="0"/>
              </a:rPr>
              <a:t>Treatment outcomes still stagger around 81%</a:t>
            </a:r>
            <a:r>
              <a:rPr lang="en-US" sz="2400" b="1" dirty="0">
                <a:latin typeface="Arial" pitchFamily="34" charset="0"/>
                <a:cs typeface="Arial" pitchFamily="34" charset="0"/>
              </a:rPr>
              <a:t>?</a:t>
            </a:r>
          </a:p>
        </p:txBody>
      </p:sp>
      <p:sp>
        <p:nvSpPr>
          <p:cNvPr id="5" name="Rectangle 4"/>
          <p:cNvSpPr/>
          <p:nvPr/>
        </p:nvSpPr>
        <p:spPr>
          <a:xfrm>
            <a:off x="0" y="335940"/>
            <a:ext cx="12801600" cy="7771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6745" y="443868"/>
            <a:ext cx="12337142" cy="584775"/>
          </a:xfrm>
          <a:prstGeom prst="rect">
            <a:avLst/>
          </a:prstGeom>
          <a:noFill/>
        </p:spPr>
        <p:txBody>
          <a:bodyPr wrap="square" rtlCol="0">
            <a:spAutoFit/>
          </a:bodyPr>
          <a:lstStyle/>
          <a:p>
            <a:pPr algn="ctr"/>
            <a:r>
              <a:rPr lang="en-US" sz="3200" b="1" dirty="0" smtClean="0">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Some Questions</a:t>
            </a:r>
            <a:endParaRPr lang="en-US" sz="3200" b="1" dirty="0">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7" name="TextBox 6"/>
          <p:cNvSpPr txBox="1"/>
          <p:nvPr/>
        </p:nvSpPr>
        <p:spPr>
          <a:xfrm>
            <a:off x="1161144" y="1304097"/>
            <a:ext cx="1359986" cy="4508927"/>
          </a:xfrm>
          <a:prstGeom prst="rect">
            <a:avLst/>
          </a:prstGeom>
          <a:noFill/>
        </p:spPr>
        <p:txBody>
          <a:bodyPr wrap="square" rtlCol="0">
            <a:spAutoFit/>
          </a:bodyPr>
          <a:lstStyle/>
          <a:p>
            <a:pPr algn="ctr"/>
            <a:r>
              <a:rPr lang="en-US" sz="28700" b="1" dirty="0" smtClean="0">
                <a:ln w="10160">
                  <a:noFill/>
                  <a:prstDash val="solid"/>
                </a:ln>
                <a:solidFill>
                  <a:srgbClr val="00B0F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a:t>
            </a:r>
            <a:endParaRPr lang="en-US" sz="28700" b="1" dirty="0">
              <a:ln w="10160">
                <a:noFill/>
                <a:prstDash val="solid"/>
              </a:ln>
              <a:solidFill>
                <a:srgbClr val="00B0F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8" name="TextBox 7"/>
          <p:cNvSpPr txBox="1"/>
          <p:nvPr/>
        </p:nvSpPr>
        <p:spPr>
          <a:xfrm>
            <a:off x="406255" y="4344564"/>
            <a:ext cx="1132874" cy="584775"/>
          </a:xfrm>
          <a:prstGeom prst="rect">
            <a:avLst/>
          </a:prstGeom>
          <a:noFill/>
        </p:spPr>
        <p:txBody>
          <a:bodyPr wrap="none" rtlCol="0">
            <a:spAutoFit/>
          </a:bodyPr>
          <a:lstStyle/>
          <a:p>
            <a:pPr algn="r"/>
            <a:r>
              <a:rPr lang="en-US" sz="3200" b="1" dirty="0" smtClean="0">
                <a:solidFill>
                  <a:srgbClr val="FF0000"/>
                </a:solidFill>
                <a:latin typeface="Arial Black" pitchFamily="34" charset="0"/>
                <a:cs typeface="Arial" panose="020B0604020202020204" pitchFamily="34" charset="0"/>
              </a:rPr>
              <a:t>Why</a:t>
            </a:r>
            <a:endParaRPr lang="en-US" sz="3200" b="1" dirty="0">
              <a:solidFill>
                <a:srgbClr val="FF0000"/>
              </a:solidFill>
              <a:latin typeface="Arial Black" pitchFamily="34" charset="0"/>
              <a:cs typeface="Arial" panose="020B0604020202020204" pitchFamily="34" charset="0"/>
            </a:endParaRPr>
          </a:p>
        </p:txBody>
      </p:sp>
    </p:spTree>
    <p:extLst>
      <p:ext uri="{BB962C8B-B14F-4D97-AF65-F5344CB8AC3E}">
        <p14:creationId xmlns="" xmlns:p14="http://schemas.microsoft.com/office/powerpoint/2010/main" val="29783783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2612571" y="1285963"/>
          <a:ext cx="7649029" cy="5245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5319973" y="1614426"/>
            <a:ext cx="458779" cy="584775"/>
          </a:xfrm>
          <a:prstGeom prst="rect">
            <a:avLst/>
          </a:prstGeom>
          <a:noFill/>
        </p:spPr>
        <p:txBody>
          <a:bodyPr wrap="none" rtlCol="0">
            <a:spAutoFit/>
          </a:bodyPr>
          <a:lstStyle/>
          <a:p>
            <a:pPr algn="r"/>
            <a:r>
              <a:rPr lang="en-US" sz="3200" b="1" dirty="0" smtClean="0">
                <a:solidFill>
                  <a:schemeClr val="bg1"/>
                </a:solidFill>
                <a:latin typeface="Arial Black" pitchFamily="34" charset="0"/>
                <a:cs typeface="Arial" panose="020B0604020202020204" pitchFamily="34" charset="0"/>
              </a:rPr>
              <a:t>1</a:t>
            </a:r>
            <a:endParaRPr lang="en-US" sz="3200" b="1" dirty="0">
              <a:solidFill>
                <a:schemeClr val="bg1"/>
              </a:solidFill>
              <a:latin typeface="Arial Black" pitchFamily="34" charset="0"/>
              <a:cs typeface="Arial" panose="020B0604020202020204" pitchFamily="34" charset="0"/>
            </a:endParaRPr>
          </a:p>
        </p:txBody>
      </p:sp>
      <p:sp>
        <p:nvSpPr>
          <p:cNvPr id="20" name="Rectangle 19"/>
          <p:cNvSpPr/>
          <p:nvPr/>
        </p:nvSpPr>
        <p:spPr>
          <a:xfrm>
            <a:off x="98698" y="0"/>
            <a:ext cx="2481943" cy="6858000"/>
          </a:xfrm>
          <a:prstGeom prst="rect">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F:\RNTCP- consolidated pix &amp; PPT draft PS Health\Selfie with TB Champion to reduce stigma.jpg"/>
          <p:cNvPicPr>
            <a:picLocks noChangeAspect="1" noChangeArrowheads="1"/>
          </p:cNvPicPr>
          <p:nvPr/>
        </p:nvPicPr>
        <p:blipFill>
          <a:blip r:embed="rId7"/>
          <a:srcRect/>
          <a:stretch>
            <a:fillRect/>
          </a:stretch>
        </p:blipFill>
        <p:spPr bwMode="auto">
          <a:xfrm>
            <a:off x="137888" y="1250725"/>
            <a:ext cx="2401202" cy="1626266"/>
          </a:xfrm>
          <a:prstGeom prst="rect">
            <a:avLst/>
          </a:prstGeom>
          <a:noFill/>
        </p:spPr>
      </p:pic>
      <p:pic>
        <p:nvPicPr>
          <p:cNvPr id="1029" name="Picture 5" descr="F:\RNTCP- consolidated pix &amp; PPT draft PS Health\State Training Pic.jpg"/>
          <p:cNvPicPr>
            <a:picLocks noChangeAspect="1" noChangeArrowheads="1"/>
          </p:cNvPicPr>
          <p:nvPr/>
        </p:nvPicPr>
        <p:blipFill>
          <a:blip r:embed="rId8" cstate="print"/>
          <a:srcRect/>
          <a:stretch>
            <a:fillRect/>
          </a:stretch>
        </p:blipFill>
        <p:spPr bwMode="auto">
          <a:xfrm>
            <a:off x="137887" y="5277396"/>
            <a:ext cx="2383181" cy="1420338"/>
          </a:xfrm>
          <a:prstGeom prst="rect">
            <a:avLst/>
          </a:prstGeom>
          <a:noFill/>
        </p:spPr>
      </p:pic>
      <p:pic>
        <p:nvPicPr>
          <p:cNvPr id="1030" name="Picture 6" descr="F:\RNTCP- consolidated pix &amp; PPT draft PS Health\Gram Sabha pic 2 Commissioner.jpg"/>
          <p:cNvPicPr>
            <a:picLocks noChangeAspect="1" noChangeArrowheads="1"/>
          </p:cNvPicPr>
          <p:nvPr/>
        </p:nvPicPr>
        <p:blipFill>
          <a:blip r:embed="rId9" cstate="print"/>
          <a:srcRect l="5116" t="4604" r="3256" b="9961"/>
          <a:stretch>
            <a:fillRect/>
          </a:stretch>
        </p:blipFill>
        <p:spPr bwMode="auto">
          <a:xfrm>
            <a:off x="137888" y="3317968"/>
            <a:ext cx="2351314" cy="1503886"/>
          </a:xfrm>
          <a:prstGeom prst="rect">
            <a:avLst/>
          </a:prstGeom>
          <a:noFill/>
        </p:spPr>
      </p:pic>
      <p:sp>
        <p:nvSpPr>
          <p:cNvPr id="22" name="Rectangle 21"/>
          <p:cNvSpPr/>
          <p:nvPr/>
        </p:nvSpPr>
        <p:spPr>
          <a:xfrm>
            <a:off x="10226764" y="0"/>
            <a:ext cx="2481943" cy="6858000"/>
          </a:xfrm>
          <a:prstGeom prst="rect">
            <a:avLst/>
          </a:prstGeom>
          <a:blipFill>
            <a:blip r:embed="rId6"/>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335940"/>
            <a:ext cx="12801600" cy="777121"/>
          </a:xfrm>
          <a:prstGeom prst="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6745" y="443868"/>
            <a:ext cx="12337142" cy="584775"/>
          </a:xfrm>
          <a:prstGeom prst="rect">
            <a:avLst/>
          </a:prstGeom>
          <a:noFill/>
        </p:spPr>
        <p:txBody>
          <a:bodyPr wrap="square" rtlCol="0">
            <a:spAutoFit/>
          </a:bodyPr>
          <a:lstStyle/>
          <a:p>
            <a:pPr algn="ctr"/>
            <a:r>
              <a:rPr lang="en-US" sz="3200" b="1" dirty="0" smtClean="0">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Strategy-components</a:t>
            </a:r>
            <a:endParaRPr lang="en-US" sz="3200" b="1" dirty="0">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pic>
        <p:nvPicPr>
          <p:cNvPr id="1027" name="Picture 3" descr="F:\RNTCP- consolidated pix &amp; PPT draft PS Health\Nodal DRTB Ceter- GGCH Chest Hospital.jpg"/>
          <p:cNvPicPr>
            <a:picLocks noChangeAspect="1" noChangeArrowheads="1"/>
          </p:cNvPicPr>
          <p:nvPr/>
        </p:nvPicPr>
        <p:blipFill>
          <a:blip r:embed="rId10" cstate="print"/>
          <a:srcRect/>
          <a:stretch>
            <a:fillRect/>
          </a:stretch>
        </p:blipFill>
        <p:spPr bwMode="auto">
          <a:xfrm>
            <a:off x="10270668" y="1239656"/>
            <a:ext cx="2394523" cy="1655944"/>
          </a:xfrm>
          <a:prstGeom prst="rect">
            <a:avLst/>
          </a:prstGeom>
          <a:noFill/>
        </p:spPr>
      </p:pic>
      <p:pic>
        <p:nvPicPr>
          <p:cNvPr id="1031" name="Picture 7" descr="F:\RNTCP- consolidated pix &amp; PPT draft PS Health\TB Club village sensitisation.jpg"/>
          <p:cNvPicPr>
            <a:picLocks noChangeAspect="1" noChangeArrowheads="1"/>
          </p:cNvPicPr>
          <p:nvPr/>
        </p:nvPicPr>
        <p:blipFill>
          <a:blip r:embed="rId11" cstate="print"/>
          <a:srcRect/>
          <a:stretch>
            <a:fillRect/>
          </a:stretch>
        </p:blipFill>
        <p:spPr bwMode="auto">
          <a:xfrm>
            <a:off x="10265589" y="5260073"/>
            <a:ext cx="2385423" cy="1437816"/>
          </a:xfrm>
          <a:prstGeom prst="rect">
            <a:avLst/>
          </a:prstGeom>
          <a:noFill/>
        </p:spPr>
      </p:pic>
      <p:pic>
        <p:nvPicPr>
          <p:cNvPr id="1032" name="Picture 8" descr="F:\RNTCP- consolidated pix &amp; PPT draft PS Health\Patient home visit.jpg"/>
          <p:cNvPicPr>
            <a:picLocks noChangeAspect="1" noChangeArrowheads="1"/>
          </p:cNvPicPr>
          <p:nvPr/>
        </p:nvPicPr>
        <p:blipFill>
          <a:blip r:embed="rId12" cstate="print"/>
          <a:srcRect/>
          <a:stretch>
            <a:fillRect/>
          </a:stretch>
        </p:blipFill>
        <p:spPr bwMode="auto">
          <a:xfrm>
            <a:off x="10268946" y="3291840"/>
            <a:ext cx="2381905" cy="1554480"/>
          </a:xfrm>
          <a:prstGeom prst="rect">
            <a:avLst/>
          </a:prstGeom>
          <a:noFill/>
        </p:spPr>
      </p:pic>
      <p:sp>
        <p:nvSpPr>
          <p:cNvPr id="21" name="TextBox 20"/>
          <p:cNvSpPr txBox="1"/>
          <p:nvPr/>
        </p:nvSpPr>
        <p:spPr>
          <a:xfrm>
            <a:off x="7976090" y="2514312"/>
            <a:ext cx="458780" cy="584775"/>
          </a:xfrm>
          <a:prstGeom prst="rect">
            <a:avLst/>
          </a:prstGeom>
          <a:noFill/>
        </p:spPr>
        <p:txBody>
          <a:bodyPr wrap="none" rtlCol="0">
            <a:spAutoFit/>
          </a:bodyPr>
          <a:lstStyle/>
          <a:p>
            <a:pPr algn="r"/>
            <a:r>
              <a:rPr lang="en-US" sz="3200" b="1" dirty="0" smtClean="0">
                <a:solidFill>
                  <a:schemeClr val="bg1"/>
                </a:solidFill>
                <a:latin typeface="Arial Black" pitchFamily="34" charset="0"/>
                <a:cs typeface="Arial" panose="020B0604020202020204" pitchFamily="34" charset="0"/>
              </a:rPr>
              <a:t>2</a:t>
            </a:r>
            <a:endParaRPr lang="en-US" sz="3200" b="1" dirty="0">
              <a:solidFill>
                <a:schemeClr val="bg1"/>
              </a:solidFill>
              <a:latin typeface="Arial Black" pitchFamily="34" charset="0"/>
              <a:cs typeface="Arial" panose="020B0604020202020204" pitchFamily="34" charset="0"/>
            </a:endParaRPr>
          </a:p>
        </p:txBody>
      </p:sp>
      <p:sp>
        <p:nvSpPr>
          <p:cNvPr id="23" name="TextBox 22"/>
          <p:cNvSpPr txBox="1"/>
          <p:nvPr/>
        </p:nvSpPr>
        <p:spPr>
          <a:xfrm>
            <a:off x="7729354" y="4067343"/>
            <a:ext cx="458780" cy="584775"/>
          </a:xfrm>
          <a:prstGeom prst="rect">
            <a:avLst/>
          </a:prstGeom>
          <a:noFill/>
        </p:spPr>
        <p:txBody>
          <a:bodyPr wrap="none" rtlCol="0">
            <a:spAutoFit/>
          </a:bodyPr>
          <a:lstStyle/>
          <a:p>
            <a:pPr algn="r"/>
            <a:r>
              <a:rPr lang="en-US" sz="3200" b="1" dirty="0" smtClean="0">
                <a:solidFill>
                  <a:schemeClr val="bg1"/>
                </a:solidFill>
                <a:latin typeface="Arial Black" pitchFamily="34" charset="0"/>
                <a:cs typeface="Arial" panose="020B0604020202020204" pitchFamily="34" charset="0"/>
              </a:rPr>
              <a:t>3</a:t>
            </a:r>
            <a:endParaRPr lang="en-US" sz="3200" b="1" dirty="0">
              <a:solidFill>
                <a:schemeClr val="bg1"/>
              </a:solidFill>
              <a:latin typeface="Arial Black" pitchFamily="34" charset="0"/>
              <a:cs typeface="Arial" panose="020B0604020202020204" pitchFamily="34" charset="0"/>
            </a:endParaRPr>
          </a:p>
        </p:txBody>
      </p:sp>
      <p:sp>
        <p:nvSpPr>
          <p:cNvPr id="24" name="TextBox 23"/>
          <p:cNvSpPr txBox="1"/>
          <p:nvPr/>
        </p:nvSpPr>
        <p:spPr>
          <a:xfrm>
            <a:off x="7032668" y="5634887"/>
            <a:ext cx="458780" cy="584775"/>
          </a:xfrm>
          <a:prstGeom prst="rect">
            <a:avLst/>
          </a:prstGeom>
          <a:noFill/>
        </p:spPr>
        <p:txBody>
          <a:bodyPr wrap="none" rtlCol="0">
            <a:spAutoFit/>
          </a:bodyPr>
          <a:lstStyle/>
          <a:p>
            <a:pPr algn="r"/>
            <a:r>
              <a:rPr lang="en-US" sz="3200" b="1" dirty="0" smtClean="0">
                <a:solidFill>
                  <a:schemeClr val="bg1"/>
                </a:solidFill>
                <a:latin typeface="Arial Black" pitchFamily="34" charset="0"/>
                <a:cs typeface="Arial" panose="020B0604020202020204" pitchFamily="34" charset="0"/>
              </a:rPr>
              <a:t>4</a:t>
            </a:r>
            <a:endParaRPr lang="en-US" sz="3200" b="1" dirty="0">
              <a:solidFill>
                <a:schemeClr val="bg1"/>
              </a:solidFill>
              <a:latin typeface="Arial Black" pitchFamily="34" charset="0"/>
              <a:cs typeface="Arial" panose="020B0604020202020204" pitchFamily="34" charset="0"/>
            </a:endParaRPr>
          </a:p>
        </p:txBody>
      </p:sp>
      <p:sp>
        <p:nvSpPr>
          <p:cNvPr id="25" name="TextBox 24"/>
          <p:cNvSpPr txBox="1"/>
          <p:nvPr/>
        </p:nvSpPr>
        <p:spPr>
          <a:xfrm>
            <a:off x="5392553" y="5634887"/>
            <a:ext cx="458780" cy="584775"/>
          </a:xfrm>
          <a:prstGeom prst="rect">
            <a:avLst/>
          </a:prstGeom>
          <a:noFill/>
        </p:spPr>
        <p:txBody>
          <a:bodyPr wrap="none" rtlCol="0">
            <a:spAutoFit/>
          </a:bodyPr>
          <a:lstStyle/>
          <a:p>
            <a:pPr algn="r"/>
            <a:r>
              <a:rPr lang="en-US" sz="3200" b="1" dirty="0" smtClean="0">
                <a:solidFill>
                  <a:schemeClr val="bg1"/>
                </a:solidFill>
                <a:latin typeface="Arial Black" pitchFamily="34" charset="0"/>
                <a:cs typeface="Arial" panose="020B0604020202020204" pitchFamily="34" charset="0"/>
              </a:rPr>
              <a:t>5</a:t>
            </a:r>
            <a:endParaRPr lang="en-US" sz="3200" b="1" dirty="0">
              <a:solidFill>
                <a:schemeClr val="bg1"/>
              </a:solidFill>
              <a:latin typeface="Arial Black" pitchFamily="34" charset="0"/>
              <a:cs typeface="Arial" panose="020B0604020202020204" pitchFamily="34" charset="0"/>
            </a:endParaRPr>
          </a:p>
        </p:txBody>
      </p:sp>
      <p:sp>
        <p:nvSpPr>
          <p:cNvPr id="26" name="TextBox 25"/>
          <p:cNvSpPr txBox="1"/>
          <p:nvPr/>
        </p:nvSpPr>
        <p:spPr>
          <a:xfrm>
            <a:off x="4536197" y="4067345"/>
            <a:ext cx="458780" cy="584775"/>
          </a:xfrm>
          <a:prstGeom prst="rect">
            <a:avLst/>
          </a:prstGeom>
          <a:noFill/>
        </p:spPr>
        <p:txBody>
          <a:bodyPr wrap="none" rtlCol="0">
            <a:spAutoFit/>
          </a:bodyPr>
          <a:lstStyle/>
          <a:p>
            <a:pPr algn="r"/>
            <a:r>
              <a:rPr lang="en-US" sz="3200" b="1" dirty="0" smtClean="0">
                <a:solidFill>
                  <a:schemeClr val="bg1"/>
                </a:solidFill>
                <a:latin typeface="Arial Black" pitchFamily="34" charset="0"/>
                <a:cs typeface="Arial" panose="020B0604020202020204" pitchFamily="34" charset="0"/>
              </a:rPr>
              <a:t>6</a:t>
            </a:r>
            <a:endParaRPr lang="en-US" sz="3200" b="1" dirty="0">
              <a:solidFill>
                <a:schemeClr val="bg1"/>
              </a:solidFill>
              <a:latin typeface="Arial Black" pitchFamily="34" charset="0"/>
              <a:cs typeface="Arial" panose="020B0604020202020204" pitchFamily="34" charset="0"/>
            </a:endParaRPr>
          </a:p>
        </p:txBody>
      </p:sp>
      <p:sp>
        <p:nvSpPr>
          <p:cNvPr id="27" name="TextBox 26"/>
          <p:cNvSpPr txBox="1"/>
          <p:nvPr/>
        </p:nvSpPr>
        <p:spPr>
          <a:xfrm>
            <a:off x="4463627" y="2528830"/>
            <a:ext cx="458780" cy="584775"/>
          </a:xfrm>
          <a:prstGeom prst="rect">
            <a:avLst/>
          </a:prstGeom>
          <a:noFill/>
        </p:spPr>
        <p:txBody>
          <a:bodyPr wrap="none" rtlCol="0">
            <a:spAutoFit/>
          </a:bodyPr>
          <a:lstStyle/>
          <a:p>
            <a:pPr algn="r"/>
            <a:r>
              <a:rPr lang="en-US" sz="3200" b="1" dirty="0" smtClean="0">
                <a:solidFill>
                  <a:schemeClr val="bg1"/>
                </a:solidFill>
                <a:latin typeface="Arial Black" pitchFamily="34" charset="0"/>
                <a:cs typeface="Arial" panose="020B0604020202020204" pitchFamily="34" charset="0"/>
              </a:rPr>
              <a:t>7</a:t>
            </a:r>
            <a:endParaRPr lang="en-US" sz="3200" b="1" dirty="0">
              <a:solidFill>
                <a:schemeClr val="bg1"/>
              </a:solidFill>
              <a:latin typeface="Arial Black" pitchFamily="34" charset="0"/>
              <a:cs typeface="Arial" panose="020B0604020202020204" pitchFamily="34" charset="0"/>
            </a:endParaRPr>
          </a:p>
        </p:txBody>
      </p:sp>
      <p:sp>
        <p:nvSpPr>
          <p:cNvPr id="28" name="Oval 27"/>
          <p:cNvSpPr/>
          <p:nvPr/>
        </p:nvSpPr>
        <p:spPr>
          <a:xfrm>
            <a:off x="5283201" y="3047999"/>
            <a:ext cx="2220685" cy="1886858"/>
          </a:xfrm>
          <a:prstGeom prst="ellipse">
            <a:avLst/>
          </a:prstGeom>
          <a:solidFill>
            <a:srgbClr val="8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9" name="TextBox 28"/>
          <p:cNvSpPr txBox="1"/>
          <p:nvPr/>
        </p:nvSpPr>
        <p:spPr>
          <a:xfrm>
            <a:off x="4891322" y="3474071"/>
            <a:ext cx="2573563" cy="830997"/>
          </a:xfrm>
          <a:prstGeom prst="rect">
            <a:avLst/>
          </a:prstGeom>
          <a:noFill/>
        </p:spPr>
        <p:txBody>
          <a:bodyPr wrap="square" rtlCol="0">
            <a:spAutoFit/>
          </a:bodyPr>
          <a:lstStyle/>
          <a:p>
            <a:pPr lvl="1" algn="ctr">
              <a:buClr>
                <a:srgbClr val="800000"/>
              </a:buClr>
              <a:buSzPct val="150000"/>
            </a:pPr>
            <a:r>
              <a:rPr lang="en-US" sz="2400" b="1" dirty="0" smtClean="0">
                <a:solidFill>
                  <a:schemeClr val="bg1"/>
                </a:solidFill>
                <a:latin typeface="Arial" panose="020B0604020202020204" pitchFamily="34" charset="0"/>
                <a:cs typeface="Arial" panose="020B0604020202020204" pitchFamily="34" charset="0"/>
              </a:rPr>
              <a:t>TB Champions</a:t>
            </a:r>
          </a:p>
        </p:txBody>
      </p:sp>
    </p:spTree>
    <p:extLst>
      <p:ext uri="{BB962C8B-B14F-4D97-AF65-F5344CB8AC3E}">
        <p14:creationId xmlns="" xmlns:p14="http://schemas.microsoft.com/office/powerpoint/2010/main" val="3347367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962" y="195987"/>
            <a:ext cx="10342895" cy="1323439"/>
          </a:xfrm>
          <a:prstGeom prst="rect">
            <a:avLst/>
          </a:prstGeom>
          <a:noFill/>
        </p:spPr>
        <p:txBody>
          <a:bodyPr wrap="none" rtlCol="0">
            <a:spAutoFit/>
          </a:bodyPr>
          <a:lstStyle/>
          <a:p>
            <a:pPr marL="742950" indent="-742950" algn="r">
              <a:buAutoNum type="arabicPeriod"/>
            </a:pPr>
            <a:r>
              <a:rPr lang="en-US" sz="4400" b="1" dirty="0" smtClean="0">
                <a:solidFill>
                  <a:srgbClr val="C00000"/>
                </a:solidFill>
                <a:latin typeface="Arial" panose="020B0604020202020204" pitchFamily="34" charset="0"/>
                <a:cs typeface="Arial" panose="020B0604020202020204" pitchFamily="34" charset="0"/>
              </a:rPr>
              <a:t>Community based TB Management</a:t>
            </a:r>
          </a:p>
          <a:p>
            <a:pPr marL="742950" indent="-742950" algn="r"/>
            <a:r>
              <a:rPr lang="en-US" sz="3600" b="1" dirty="0" smtClean="0">
                <a:solidFill>
                  <a:srgbClr val="C00000"/>
                </a:solidFill>
                <a:latin typeface="Arial" panose="020B0604020202020204" pitchFamily="34" charset="0"/>
                <a:cs typeface="Arial" panose="020B0604020202020204" pitchFamily="34" charset="0"/>
              </a:rPr>
              <a:t>(Community Centric Approach)</a:t>
            </a:r>
            <a:endParaRPr lang="en-US" sz="3600" b="1" dirty="0">
              <a:solidFill>
                <a:srgbClr val="C00000"/>
              </a:solidFill>
              <a:latin typeface="Arial" panose="020B0604020202020204" pitchFamily="34" charset="0"/>
              <a:cs typeface="Arial" panose="020B0604020202020204" pitchFamily="34" charset="0"/>
            </a:endParaRPr>
          </a:p>
        </p:txBody>
      </p:sp>
      <p:cxnSp>
        <p:nvCxnSpPr>
          <p:cNvPr id="7" name="Straight Connector 6"/>
          <p:cNvCxnSpPr/>
          <p:nvPr/>
        </p:nvCxnSpPr>
        <p:spPr>
          <a:xfrm>
            <a:off x="0" y="1480456"/>
            <a:ext cx="8287657"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64468" y="1632903"/>
            <a:ext cx="9331136" cy="646331"/>
          </a:xfrm>
          <a:prstGeom prst="rect">
            <a:avLst/>
          </a:prstGeom>
          <a:noFill/>
        </p:spPr>
        <p:txBody>
          <a:bodyPr wrap="square" rtlCol="0">
            <a:spAutoFit/>
          </a:bodyPr>
          <a:lstStyle/>
          <a:p>
            <a:r>
              <a:rPr lang="en-US" sz="3600" b="1" dirty="0" smtClean="0">
                <a:solidFill>
                  <a:srgbClr val="002060"/>
                </a:solidFill>
                <a:latin typeface="Arial Black" pitchFamily="34" charset="0"/>
                <a:cs typeface="Arial" panose="020B0604020202020204" pitchFamily="34" charset="0"/>
              </a:rPr>
              <a:t>TB Champions</a:t>
            </a:r>
            <a:endParaRPr lang="en-US" sz="3600" b="1" dirty="0">
              <a:solidFill>
                <a:srgbClr val="002060"/>
              </a:solidFill>
              <a:latin typeface="Arial Black" pitchFamily="34" charset="0"/>
              <a:cs typeface="Arial" panose="020B0604020202020204" pitchFamily="34" charset="0"/>
            </a:endParaRPr>
          </a:p>
        </p:txBody>
      </p:sp>
      <p:sp>
        <p:nvSpPr>
          <p:cNvPr id="10" name="TextBox 9"/>
          <p:cNvSpPr txBox="1"/>
          <p:nvPr/>
        </p:nvSpPr>
        <p:spPr>
          <a:xfrm>
            <a:off x="391886" y="2423881"/>
            <a:ext cx="7184571" cy="4909036"/>
          </a:xfrm>
          <a:prstGeom prst="rect">
            <a:avLst/>
          </a:prstGeom>
          <a:noFill/>
        </p:spPr>
        <p:txBody>
          <a:bodyPr wrap="square" rtlCol="0">
            <a:spAutoFit/>
          </a:bodyPr>
          <a:lstStyle/>
          <a:p>
            <a:pPr lvl="1">
              <a:buClr>
                <a:srgbClr val="800000"/>
              </a:buClr>
              <a:buSzPct val="150000"/>
              <a:buFont typeface="Arial" pitchFamily="34" charset="0"/>
              <a:buChar char="•"/>
            </a:pPr>
            <a:r>
              <a:rPr lang="en-US" sz="2400" dirty="0" smtClean="0">
                <a:latin typeface="Arial" panose="020B0604020202020204" pitchFamily="34" charset="0"/>
                <a:cs typeface="Arial" panose="020B0604020202020204" pitchFamily="34" charset="0"/>
              </a:rPr>
              <a:t> 	Cured Patient / Often MDR / Invariably 	having affected family member</a:t>
            </a:r>
          </a:p>
          <a:p>
            <a:pPr>
              <a:buClr>
                <a:srgbClr val="800000"/>
              </a:buClr>
              <a:buSzPct val="150000"/>
              <a:buFont typeface="Arial" pitchFamily="34" charset="0"/>
              <a:buChar char="•"/>
            </a:pPr>
            <a:endParaRPr lang="en-US" sz="1400" dirty="0" smtClean="0">
              <a:latin typeface="Arial" panose="020B0604020202020204" pitchFamily="34" charset="0"/>
              <a:cs typeface="Arial" panose="020B0604020202020204" pitchFamily="34" charset="0"/>
            </a:endParaRPr>
          </a:p>
          <a:p>
            <a:pPr lvl="1">
              <a:buClr>
                <a:srgbClr val="800000"/>
              </a:buClr>
              <a:buSzPct val="150000"/>
              <a:buFont typeface="Arial" pitchFamily="34" charset="0"/>
              <a:buChar char="•"/>
            </a:pPr>
            <a:r>
              <a:rPr lang="en-US" sz="2400" dirty="0" smtClean="0">
                <a:latin typeface="Arial" panose="020B0604020202020204" pitchFamily="34" charset="0"/>
                <a:cs typeface="Arial" panose="020B0604020202020204" pitchFamily="34" charset="0"/>
              </a:rPr>
              <a:t> 	Their journey gives confidence to others </a:t>
            </a:r>
          </a:p>
          <a:p>
            <a:pPr>
              <a:buClr>
                <a:srgbClr val="800000"/>
              </a:buClr>
              <a:buSzPct val="150000"/>
              <a:buFont typeface="Arial" pitchFamily="34" charset="0"/>
              <a:buChar char="•"/>
            </a:pPr>
            <a:endParaRPr lang="en-US" sz="1100" dirty="0" smtClean="0">
              <a:latin typeface="Arial" panose="020B0604020202020204" pitchFamily="34" charset="0"/>
              <a:cs typeface="Arial" panose="020B0604020202020204" pitchFamily="34" charset="0"/>
            </a:endParaRPr>
          </a:p>
          <a:p>
            <a:pPr>
              <a:buClr>
                <a:srgbClr val="800000"/>
              </a:buClr>
              <a:buSzPct val="150000"/>
              <a:buFont typeface="Arial" pitchFamily="34" charset="0"/>
              <a:buChar char="•"/>
            </a:pPr>
            <a:endParaRPr lang="en-US" sz="1200" dirty="0" smtClean="0">
              <a:latin typeface="Arial" panose="020B0604020202020204" pitchFamily="34" charset="0"/>
              <a:cs typeface="Arial" panose="020B0604020202020204" pitchFamily="34" charset="0"/>
            </a:endParaRPr>
          </a:p>
          <a:p>
            <a:pPr lvl="1">
              <a:buClr>
                <a:srgbClr val="800000"/>
              </a:buClr>
              <a:buSzPct val="150000"/>
              <a:buFont typeface="Arial" pitchFamily="34" charset="0"/>
              <a:buChar char="•"/>
            </a:pP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CONNECT</a:t>
            </a:r>
            <a:r>
              <a:rPr lang="en-US" sz="2400" dirty="0" smtClean="0">
                <a:latin typeface="Arial" panose="020B0604020202020204" pitchFamily="34" charset="0"/>
                <a:cs typeface="Arial" panose="020B0604020202020204" pitchFamily="34" charset="0"/>
              </a:rPr>
              <a:t>” is immediate &amp; effective</a:t>
            </a:r>
          </a:p>
          <a:p>
            <a:pPr>
              <a:buClr>
                <a:srgbClr val="800000"/>
              </a:buClr>
              <a:buSzPct val="150000"/>
              <a:buFont typeface="Arial" pitchFamily="34" charset="0"/>
              <a:buChar char="•"/>
            </a:pPr>
            <a:endParaRPr lang="en-US" sz="1400" dirty="0" smtClean="0">
              <a:latin typeface="Arial" panose="020B0604020202020204" pitchFamily="34" charset="0"/>
              <a:cs typeface="Arial" panose="020B0604020202020204" pitchFamily="34" charset="0"/>
            </a:endParaRPr>
          </a:p>
          <a:p>
            <a:pPr lvl="1">
              <a:buClr>
                <a:srgbClr val="800000"/>
              </a:buClr>
              <a:buSzPct val="150000"/>
              <a:buFont typeface="Arial" pitchFamily="34" charset="0"/>
              <a:buChar char="•"/>
            </a:pPr>
            <a:r>
              <a:rPr lang="en-US" sz="2400" dirty="0" smtClean="0">
                <a:latin typeface="Arial" panose="020B0604020202020204" pitchFamily="34" charset="0"/>
                <a:cs typeface="Arial" panose="020B0604020202020204" pitchFamily="34" charset="0"/>
              </a:rPr>
              <a:t> 	Buys acceptance</a:t>
            </a:r>
          </a:p>
          <a:p>
            <a:pPr>
              <a:buClr>
                <a:srgbClr val="800000"/>
              </a:buClr>
              <a:buSzPct val="150000"/>
              <a:buFont typeface="Arial" pitchFamily="34" charset="0"/>
              <a:buChar char="•"/>
            </a:pPr>
            <a:endParaRPr lang="en-US" sz="1400" dirty="0" smtClean="0">
              <a:latin typeface="Arial" panose="020B0604020202020204" pitchFamily="34" charset="0"/>
              <a:cs typeface="Arial" panose="020B0604020202020204" pitchFamily="34" charset="0"/>
            </a:endParaRPr>
          </a:p>
          <a:p>
            <a:pPr>
              <a:buClr>
                <a:srgbClr val="800000"/>
              </a:buClr>
              <a:buSzPct val="150000"/>
            </a:pPr>
            <a:endParaRPr lang="en-US" sz="1400" dirty="0" smtClean="0">
              <a:latin typeface="Arial" panose="020B0604020202020204" pitchFamily="34" charset="0"/>
              <a:cs typeface="Arial" panose="020B0604020202020204" pitchFamily="34" charset="0"/>
            </a:endParaRPr>
          </a:p>
          <a:p>
            <a:pPr algn="ctr">
              <a:buClr>
                <a:srgbClr val="800000"/>
              </a:buClr>
              <a:buSzPct val="150000"/>
            </a:pPr>
            <a:r>
              <a:rPr lang="en-US" sz="2800" dirty="0" smtClean="0">
                <a:solidFill>
                  <a:schemeClr val="accent1">
                    <a:lumMod val="50000"/>
                  </a:schemeClr>
                </a:solidFill>
                <a:latin typeface="Arial" panose="020B0604020202020204" pitchFamily="34" charset="0"/>
                <a:cs typeface="Arial" panose="020B0604020202020204" pitchFamily="34" charset="0"/>
              </a:rPr>
              <a:t> </a:t>
            </a:r>
            <a:r>
              <a:rPr lang="en-US" sz="2800" b="1" dirty="0" smtClean="0">
                <a:solidFill>
                  <a:schemeClr val="accent5">
                    <a:lumMod val="50000"/>
                  </a:schemeClr>
                </a:solidFill>
                <a:latin typeface="Arial" panose="020B0604020202020204" pitchFamily="34" charset="0"/>
                <a:cs typeface="Arial" panose="020B0604020202020204" pitchFamily="34" charset="0"/>
              </a:rPr>
              <a:t>Bold step towards breaking stigma  in community and achieving sustainable impact</a:t>
            </a:r>
          </a:p>
          <a:p>
            <a:pPr>
              <a:buClr>
                <a:srgbClr val="800000"/>
              </a:buClr>
              <a:buSzPct val="150000"/>
              <a:buFont typeface="Arial" pitchFamily="34" charset="0"/>
              <a:buChar char="•"/>
            </a:pPr>
            <a:endParaRPr lang="en-US" sz="1600" dirty="0" smtClean="0">
              <a:solidFill>
                <a:schemeClr val="accent5">
                  <a:lumMod val="50000"/>
                </a:schemeClr>
              </a:solidFill>
              <a:latin typeface="Arial" panose="020B0604020202020204" pitchFamily="34" charset="0"/>
              <a:cs typeface="Arial" panose="020B0604020202020204" pitchFamily="34" charset="0"/>
            </a:endParaRPr>
          </a:p>
          <a:p>
            <a:pPr>
              <a:buClr>
                <a:srgbClr val="800000"/>
              </a:buClr>
              <a:buSzPct val="150000"/>
              <a:buFont typeface="Arial" pitchFamily="34" charset="0"/>
              <a:buChar char="•"/>
            </a:pPr>
            <a:endParaRPr lang="en-US" sz="1400" dirty="0" smtClean="0">
              <a:solidFill>
                <a:schemeClr val="accent5">
                  <a:lumMod val="50000"/>
                </a:schemeClr>
              </a:solidFill>
              <a:latin typeface="Arial" panose="020B0604020202020204" pitchFamily="34" charset="0"/>
              <a:cs typeface="Arial" panose="020B0604020202020204" pitchFamily="34" charset="0"/>
            </a:endParaRPr>
          </a:p>
        </p:txBody>
      </p:sp>
      <p:pic>
        <p:nvPicPr>
          <p:cNvPr id="1026" name="Picture 2" descr="C:\Users\Sony\Desktop\TB PICS\WhatsApp Image 2019-11-17 at 09.06.07.jpeg"/>
          <p:cNvPicPr>
            <a:picLocks noChangeAspect="1" noChangeArrowheads="1"/>
          </p:cNvPicPr>
          <p:nvPr/>
        </p:nvPicPr>
        <p:blipFill>
          <a:blip r:embed="rId2">
            <a:lum contrast="20000"/>
          </a:blip>
          <a:srcRect/>
          <a:stretch>
            <a:fillRect/>
          </a:stretch>
        </p:blipFill>
        <p:spPr bwMode="auto">
          <a:xfrm>
            <a:off x="7271657" y="2447765"/>
            <a:ext cx="5268687" cy="2733836"/>
          </a:xfrm>
          <a:prstGeom prst="rect">
            <a:avLst/>
          </a:prstGeom>
          <a:noFill/>
        </p:spPr>
      </p:pic>
    </p:spTree>
    <p:extLst>
      <p:ext uri="{BB962C8B-B14F-4D97-AF65-F5344CB8AC3E}">
        <p14:creationId xmlns="" xmlns:p14="http://schemas.microsoft.com/office/powerpoint/2010/main" val="2147229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1480456"/>
            <a:ext cx="8287657"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70656" y="2086432"/>
            <a:ext cx="4951173" cy="830997"/>
          </a:xfrm>
          <a:prstGeom prst="rect">
            <a:avLst/>
          </a:prstGeom>
          <a:noFill/>
        </p:spPr>
        <p:txBody>
          <a:bodyPr wrap="square" rtlCol="0">
            <a:spAutoFit/>
          </a:bodyPr>
          <a:lstStyle/>
          <a:p>
            <a:pPr lvl="1">
              <a:buClr>
                <a:srgbClr val="800000"/>
              </a:buClr>
              <a:buSzPct val="150000"/>
            </a:pPr>
            <a:r>
              <a:rPr lang="en-US" sz="2400" dirty="0" smtClean="0">
                <a:latin typeface="Arial" panose="020B0604020202020204" pitchFamily="34" charset="0"/>
                <a:cs typeface="Arial" panose="020B0604020202020204" pitchFamily="34" charset="0"/>
              </a:rPr>
              <a:t>Training Modules for community</a:t>
            </a:r>
          </a:p>
        </p:txBody>
      </p:sp>
      <p:sp>
        <p:nvSpPr>
          <p:cNvPr id="11" name="TextBox 10"/>
          <p:cNvSpPr txBox="1"/>
          <p:nvPr/>
        </p:nvSpPr>
        <p:spPr>
          <a:xfrm>
            <a:off x="625389" y="602387"/>
            <a:ext cx="2377574" cy="769441"/>
          </a:xfrm>
          <a:prstGeom prst="rect">
            <a:avLst/>
          </a:prstGeom>
          <a:noFill/>
        </p:spPr>
        <p:txBody>
          <a:bodyPr wrap="none" rtlCol="0">
            <a:spAutoFit/>
          </a:bodyPr>
          <a:lstStyle/>
          <a:p>
            <a:pPr algn="r"/>
            <a:r>
              <a:rPr lang="en-US" sz="4400" b="1" dirty="0" err="1" smtClean="0">
                <a:solidFill>
                  <a:srgbClr val="C00000"/>
                </a:solidFill>
                <a:latin typeface="Arial" panose="020B0604020202020204" pitchFamily="34" charset="0"/>
                <a:cs typeface="Arial" panose="020B0604020202020204" pitchFamily="34" charset="0"/>
              </a:rPr>
              <a:t>Contd</a:t>
            </a:r>
            <a:r>
              <a:rPr lang="en-US" sz="4400" b="1" dirty="0" smtClean="0">
                <a:solidFill>
                  <a:srgbClr val="C00000"/>
                </a:solidFill>
                <a:latin typeface="Arial" panose="020B0604020202020204" pitchFamily="34" charset="0"/>
                <a:cs typeface="Arial" panose="020B0604020202020204" pitchFamily="34" charset="0"/>
              </a:rPr>
              <a:t>…</a:t>
            </a:r>
            <a:endParaRPr lang="en-US" sz="4400" b="1" dirty="0">
              <a:solidFill>
                <a:srgbClr val="C00000"/>
              </a:solidFill>
              <a:latin typeface="Arial" panose="020B0604020202020204" pitchFamily="34" charset="0"/>
              <a:cs typeface="Arial" panose="020B0604020202020204" pitchFamily="34" charset="0"/>
            </a:endParaRPr>
          </a:p>
        </p:txBody>
      </p:sp>
      <p:sp>
        <p:nvSpPr>
          <p:cNvPr id="12" name="TextBox 11"/>
          <p:cNvSpPr txBox="1"/>
          <p:nvPr/>
        </p:nvSpPr>
        <p:spPr>
          <a:xfrm>
            <a:off x="406402" y="1547211"/>
            <a:ext cx="1359986" cy="1569660"/>
          </a:xfrm>
          <a:prstGeom prst="rect">
            <a:avLst/>
          </a:prstGeom>
          <a:noFill/>
        </p:spPr>
        <p:txBody>
          <a:bodyPr wrap="square" rtlCol="0">
            <a:spAutoFit/>
          </a:bodyPr>
          <a:lstStyle/>
          <a:p>
            <a:pPr algn="ctr"/>
            <a:r>
              <a:rPr lang="en-US" sz="9600" b="1" dirty="0" smtClean="0">
                <a:ln w="10160">
                  <a:noFill/>
                  <a:prstDash val="solid"/>
                </a:ln>
                <a:solidFill>
                  <a:schemeClr val="accent1">
                    <a:lumMod val="50000"/>
                  </a:schemeClr>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1</a:t>
            </a:r>
            <a:endParaRPr lang="en-US" sz="9600" b="1" dirty="0">
              <a:ln w="10160">
                <a:noFill/>
                <a:prstDash val="solid"/>
              </a:ln>
              <a:solidFill>
                <a:schemeClr val="accent1">
                  <a:lumMod val="50000"/>
                </a:schemeClr>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14" name="TextBox 13"/>
          <p:cNvSpPr txBox="1"/>
          <p:nvPr/>
        </p:nvSpPr>
        <p:spPr>
          <a:xfrm>
            <a:off x="7516595" y="2071918"/>
            <a:ext cx="4951173" cy="830997"/>
          </a:xfrm>
          <a:prstGeom prst="rect">
            <a:avLst/>
          </a:prstGeom>
          <a:noFill/>
        </p:spPr>
        <p:txBody>
          <a:bodyPr wrap="square" rtlCol="0">
            <a:spAutoFit/>
          </a:bodyPr>
          <a:lstStyle/>
          <a:p>
            <a:pPr lvl="1">
              <a:buClr>
                <a:srgbClr val="800000"/>
              </a:buClr>
              <a:buSzPct val="150000"/>
            </a:pPr>
            <a:r>
              <a:rPr lang="en-US" sz="2400" dirty="0" smtClean="0">
                <a:latin typeface="Arial" panose="020B0604020202020204" pitchFamily="34" charset="0"/>
                <a:cs typeface="Arial" panose="020B0604020202020204" pitchFamily="34" charset="0"/>
              </a:rPr>
              <a:t>Identification of  TB </a:t>
            </a:r>
          </a:p>
          <a:p>
            <a:pPr lvl="1">
              <a:buClr>
                <a:srgbClr val="800000"/>
              </a:buClr>
              <a:buSzPct val="150000"/>
            </a:pPr>
            <a:r>
              <a:rPr lang="en-US" sz="2400" dirty="0" smtClean="0">
                <a:latin typeface="Arial" panose="020B0604020202020204" pitchFamily="34" charset="0"/>
                <a:cs typeface="Arial" panose="020B0604020202020204" pitchFamily="34" charset="0"/>
              </a:rPr>
              <a:t>Champions</a:t>
            </a:r>
          </a:p>
        </p:txBody>
      </p:sp>
      <p:sp>
        <p:nvSpPr>
          <p:cNvPr id="15" name="TextBox 14"/>
          <p:cNvSpPr txBox="1"/>
          <p:nvPr/>
        </p:nvSpPr>
        <p:spPr>
          <a:xfrm>
            <a:off x="6821715" y="1547211"/>
            <a:ext cx="1359986" cy="1569660"/>
          </a:xfrm>
          <a:prstGeom prst="rect">
            <a:avLst/>
          </a:prstGeom>
          <a:noFill/>
        </p:spPr>
        <p:txBody>
          <a:bodyPr wrap="square" rtlCol="0">
            <a:spAutoFit/>
          </a:bodyPr>
          <a:lstStyle/>
          <a:p>
            <a:pPr algn="ctr"/>
            <a:r>
              <a:rPr lang="en-US" sz="9600" b="1" dirty="0" smtClean="0">
                <a:ln w="10160">
                  <a:noFill/>
                  <a:prstDash val="solid"/>
                </a:ln>
                <a:solidFill>
                  <a:schemeClr val="accent1">
                    <a:lumMod val="50000"/>
                  </a:schemeClr>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2</a:t>
            </a:r>
            <a:endParaRPr lang="en-US" sz="9600" b="1" dirty="0">
              <a:ln w="10160">
                <a:noFill/>
                <a:prstDash val="solid"/>
              </a:ln>
              <a:solidFill>
                <a:schemeClr val="accent1">
                  <a:lumMod val="50000"/>
                </a:schemeClr>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16" name="TextBox 15"/>
          <p:cNvSpPr txBox="1"/>
          <p:nvPr/>
        </p:nvSpPr>
        <p:spPr>
          <a:xfrm>
            <a:off x="970656" y="3501936"/>
            <a:ext cx="4951173" cy="830997"/>
          </a:xfrm>
          <a:prstGeom prst="rect">
            <a:avLst/>
          </a:prstGeom>
          <a:noFill/>
        </p:spPr>
        <p:txBody>
          <a:bodyPr wrap="square" rtlCol="0">
            <a:spAutoFit/>
          </a:bodyPr>
          <a:lstStyle/>
          <a:p>
            <a:pPr lvl="1">
              <a:buClr>
                <a:srgbClr val="800000"/>
              </a:buClr>
              <a:buSzPct val="150000"/>
            </a:pPr>
            <a:r>
              <a:rPr lang="en-US" sz="2400" dirty="0" smtClean="0">
                <a:latin typeface="Arial" panose="020B0604020202020204" pitchFamily="34" charset="0"/>
                <a:cs typeface="Arial" panose="020B0604020202020204" pitchFamily="34" charset="0"/>
              </a:rPr>
              <a:t>Imparting the training to the</a:t>
            </a:r>
          </a:p>
          <a:p>
            <a:pPr lvl="1">
              <a:buClr>
                <a:srgbClr val="800000"/>
              </a:buClr>
              <a:buSzPct val="150000"/>
            </a:pPr>
            <a:r>
              <a:rPr lang="en-US" sz="2400" dirty="0" smtClean="0">
                <a:latin typeface="Arial" panose="020B0604020202020204" pitchFamily="34" charset="0"/>
                <a:cs typeface="Arial" panose="020B0604020202020204" pitchFamily="34" charset="0"/>
              </a:rPr>
              <a:t>team of 5 Members </a:t>
            </a:r>
          </a:p>
        </p:txBody>
      </p:sp>
      <p:sp>
        <p:nvSpPr>
          <p:cNvPr id="17" name="TextBox 16"/>
          <p:cNvSpPr txBox="1"/>
          <p:nvPr/>
        </p:nvSpPr>
        <p:spPr>
          <a:xfrm>
            <a:off x="406402" y="2962715"/>
            <a:ext cx="1359986" cy="1569660"/>
          </a:xfrm>
          <a:prstGeom prst="rect">
            <a:avLst/>
          </a:prstGeom>
          <a:noFill/>
        </p:spPr>
        <p:txBody>
          <a:bodyPr wrap="square" rtlCol="0">
            <a:spAutoFit/>
          </a:bodyPr>
          <a:lstStyle/>
          <a:p>
            <a:pPr algn="ctr"/>
            <a:r>
              <a:rPr lang="en-US" sz="9600" b="1" dirty="0" smtClean="0">
                <a:ln w="10160">
                  <a:noFill/>
                  <a:prstDash val="solid"/>
                </a:ln>
                <a:solidFill>
                  <a:schemeClr val="accent1">
                    <a:lumMod val="50000"/>
                  </a:schemeClr>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3</a:t>
            </a:r>
            <a:endParaRPr lang="en-US" sz="9600" b="1" dirty="0">
              <a:ln w="10160">
                <a:noFill/>
                <a:prstDash val="solid"/>
              </a:ln>
              <a:solidFill>
                <a:schemeClr val="accent1">
                  <a:lumMod val="50000"/>
                </a:schemeClr>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
        <p:nvSpPr>
          <p:cNvPr id="18" name="TextBox 17"/>
          <p:cNvSpPr txBox="1"/>
          <p:nvPr/>
        </p:nvSpPr>
        <p:spPr>
          <a:xfrm>
            <a:off x="7516595" y="3487422"/>
            <a:ext cx="4951173" cy="830997"/>
          </a:xfrm>
          <a:prstGeom prst="rect">
            <a:avLst/>
          </a:prstGeom>
          <a:noFill/>
        </p:spPr>
        <p:txBody>
          <a:bodyPr wrap="square" rtlCol="0">
            <a:spAutoFit/>
          </a:bodyPr>
          <a:lstStyle/>
          <a:p>
            <a:pPr lvl="1">
              <a:buClr>
                <a:srgbClr val="800000"/>
              </a:buClr>
              <a:buSzPct val="150000"/>
            </a:pPr>
            <a:r>
              <a:rPr lang="en-US" sz="2400" dirty="0" smtClean="0">
                <a:latin typeface="Arial" panose="020B0604020202020204" pitchFamily="34" charset="0"/>
                <a:cs typeface="Arial" panose="020B0604020202020204" pitchFamily="34" charset="0"/>
              </a:rPr>
              <a:t>Deployment of trained team</a:t>
            </a:r>
          </a:p>
          <a:p>
            <a:pPr lvl="1">
              <a:buClr>
                <a:srgbClr val="800000"/>
              </a:buClr>
              <a:buSzPct val="150000"/>
            </a:pPr>
            <a:r>
              <a:rPr lang="en-US" sz="2400" dirty="0" smtClean="0">
                <a:latin typeface="Arial" panose="020B0604020202020204" pitchFamily="34" charset="0"/>
                <a:cs typeface="Arial" panose="020B0604020202020204" pitchFamily="34" charset="0"/>
              </a:rPr>
              <a:t>(3 days for each village)</a:t>
            </a:r>
          </a:p>
        </p:txBody>
      </p:sp>
      <p:sp>
        <p:nvSpPr>
          <p:cNvPr id="20" name="TextBox 19"/>
          <p:cNvSpPr txBox="1"/>
          <p:nvPr/>
        </p:nvSpPr>
        <p:spPr>
          <a:xfrm>
            <a:off x="6821715" y="2962715"/>
            <a:ext cx="1359986" cy="1569660"/>
          </a:xfrm>
          <a:prstGeom prst="rect">
            <a:avLst/>
          </a:prstGeom>
          <a:noFill/>
        </p:spPr>
        <p:txBody>
          <a:bodyPr wrap="square" rtlCol="0">
            <a:spAutoFit/>
          </a:bodyPr>
          <a:lstStyle/>
          <a:p>
            <a:pPr algn="ctr"/>
            <a:r>
              <a:rPr lang="en-US" sz="9600" b="1" dirty="0" smtClean="0">
                <a:ln w="10160">
                  <a:noFill/>
                  <a:prstDash val="solid"/>
                </a:ln>
                <a:solidFill>
                  <a:schemeClr val="accent1">
                    <a:lumMod val="50000"/>
                  </a:schemeClr>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4</a:t>
            </a:r>
            <a:endParaRPr lang="en-US" sz="9600" b="1" dirty="0">
              <a:ln w="10160">
                <a:noFill/>
                <a:prstDash val="solid"/>
              </a:ln>
              <a:solidFill>
                <a:schemeClr val="accent1">
                  <a:lumMod val="50000"/>
                </a:schemeClr>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pic>
        <p:nvPicPr>
          <p:cNvPr id="6146" name="Picture 2" descr="C:\Users\Sony\Desktop\TB PICS\WhatsApp Image 2019-11-17 at 08.24.11.jpeg"/>
          <p:cNvPicPr>
            <a:picLocks noChangeAspect="1" noChangeArrowheads="1"/>
          </p:cNvPicPr>
          <p:nvPr/>
        </p:nvPicPr>
        <p:blipFill>
          <a:blip r:embed="rId2" cstate="print"/>
          <a:srcRect/>
          <a:stretch>
            <a:fillRect/>
          </a:stretch>
        </p:blipFill>
        <p:spPr bwMode="auto">
          <a:xfrm>
            <a:off x="739140" y="4826000"/>
            <a:ext cx="3296356" cy="1854200"/>
          </a:xfrm>
          <a:prstGeom prst="rect">
            <a:avLst/>
          </a:prstGeom>
          <a:noFill/>
        </p:spPr>
      </p:pic>
      <p:pic>
        <p:nvPicPr>
          <p:cNvPr id="6147" name="Picture 3" descr="C:\Users\Sony\Desktop\TB PICS\WhatsApp Image 2019-11-17 at 08.05.33.jpeg"/>
          <p:cNvPicPr>
            <a:picLocks noChangeAspect="1" noChangeArrowheads="1"/>
          </p:cNvPicPr>
          <p:nvPr/>
        </p:nvPicPr>
        <p:blipFill>
          <a:blip r:embed="rId3"/>
          <a:srcRect/>
          <a:stretch>
            <a:fillRect/>
          </a:stretch>
        </p:blipFill>
        <p:spPr bwMode="auto">
          <a:xfrm>
            <a:off x="8313224" y="4760686"/>
            <a:ext cx="3911600" cy="1873249"/>
          </a:xfrm>
          <a:prstGeom prst="rect">
            <a:avLst/>
          </a:prstGeom>
          <a:noFill/>
        </p:spPr>
      </p:pic>
      <p:pic>
        <p:nvPicPr>
          <p:cNvPr id="6148" name="Picture 4" descr="C:\Users\Sony\Desktop\TB PICS\WhatsApp Image 2019-11-17 at 09.06.14.jpeg"/>
          <p:cNvPicPr>
            <a:picLocks noChangeAspect="1" noChangeArrowheads="1"/>
          </p:cNvPicPr>
          <p:nvPr/>
        </p:nvPicPr>
        <p:blipFill>
          <a:blip r:embed="rId4" cstate="print"/>
          <a:srcRect/>
          <a:stretch>
            <a:fillRect/>
          </a:stretch>
        </p:blipFill>
        <p:spPr bwMode="auto">
          <a:xfrm>
            <a:off x="4849361" y="4798968"/>
            <a:ext cx="2791097" cy="1855644"/>
          </a:xfrm>
          <a:prstGeom prst="rect">
            <a:avLst/>
          </a:prstGeom>
          <a:noFill/>
        </p:spPr>
      </p:pic>
    </p:spTree>
    <p:extLst>
      <p:ext uri="{BB962C8B-B14F-4D97-AF65-F5344CB8AC3E}">
        <p14:creationId xmlns="" xmlns:p14="http://schemas.microsoft.com/office/powerpoint/2010/main" val="2147229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151086" y="1133254"/>
            <a:ext cx="8650514" cy="6463308"/>
          </a:xfrm>
          <a:prstGeom prst="rect">
            <a:avLst/>
          </a:prstGeom>
          <a:noFill/>
        </p:spPr>
        <p:txBody>
          <a:bodyPr wrap="square" rtlCol="0">
            <a:spAutoFit/>
          </a:bodyPr>
          <a:lstStyle/>
          <a:p>
            <a:pPr lvl="1">
              <a:buClr>
                <a:srgbClr val="800000"/>
              </a:buClr>
              <a:buSzPct val="150000"/>
              <a:buFont typeface="Arial" pitchFamily="34" charset="0"/>
              <a:buChar char="•"/>
            </a:pPr>
            <a:r>
              <a:rPr lang="en-US" sz="2500" dirty="0" smtClean="0">
                <a:latin typeface="Arial" panose="020B0604020202020204" pitchFamily="34" charset="0"/>
                <a:cs typeface="Arial" panose="020B0604020202020204" pitchFamily="34" charset="0"/>
              </a:rPr>
              <a:t> 	Motivates and counsel the suspects for giving 	sputum for test</a:t>
            </a:r>
          </a:p>
          <a:p>
            <a:pPr lvl="1">
              <a:buClr>
                <a:srgbClr val="800000"/>
              </a:buClr>
              <a:buSzPct val="150000"/>
              <a:buFont typeface="Arial" pitchFamily="34" charset="0"/>
              <a:buChar char="•"/>
            </a:pPr>
            <a:endParaRPr lang="en-US" sz="1400" dirty="0" smtClean="0">
              <a:latin typeface="Arial" panose="020B0604020202020204" pitchFamily="34" charset="0"/>
              <a:cs typeface="Arial" panose="020B0604020202020204" pitchFamily="34" charset="0"/>
            </a:endParaRPr>
          </a:p>
          <a:p>
            <a:pPr lvl="1">
              <a:buClr>
                <a:srgbClr val="800000"/>
              </a:buClr>
              <a:buSzPct val="150000"/>
              <a:buFont typeface="Arial" pitchFamily="34" charset="0"/>
              <a:buChar char="•"/>
            </a:pPr>
            <a:r>
              <a:rPr lang="en-US" sz="2500" dirty="0" smtClean="0">
                <a:latin typeface="Arial" panose="020B0604020202020204" pitchFamily="34" charset="0"/>
                <a:cs typeface="Arial" panose="020B0604020202020204" pitchFamily="34" charset="0"/>
              </a:rPr>
              <a:t> 	Counseling on overcoming drug side effects for 	compliance of the medication</a:t>
            </a:r>
          </a:p>
          <a:p>
            <a:pPr lvl="1">
              <a:buClr>
                <a:srgbClr val="800000"/>
              </a:buClr>
              <a:buSzPct val="150000"/>
              <a:buFont typeface="Arial" pitchFamily="34" charset="0"/>
              <a:buChar char="•"/>
            </a:pPr>
            <a:endParaRPr lang="en-US" sz="1600" dirty="0" smtClean="0">
              <a:latin typeface="Arial" panose="020B0604020202020204" pitchFamily="34" charset="0"/>
              <a:cs typeface="Arial" panose="020B0604020202020204" pitchFamily="34" charset="0"/>
            </a:endParaRPr>
          </a:p>
          <a:p>
            <a:pPr lvl="1">
              <a:buClr>
                <a:srgbClr val="800000"/>
              </a:buClr>
              <a:buSzPct val="150000"/>
              <a:buFont typeface="Arial" pitchFamily="34" charset="0"/>
              <a:buChar char="•"/>
            </a:pPr>
            <a:r>
              <a:rPr lang="en-US" sz="2500" dirty="0" smtClean="0">
                <a:latin typeface="Arial" panose="020B0604020202020204" pitchFamily="34" charset="0"/>
                <a:cs typeface="Arial" panose="020B0604020202020204" pitchFamily="34" charset="0"/>
              </a:rPr>
              <a:t> 	Home visits to retrieve loss to follow up of patients 	and bring them on</a:t>
            </a:r>
          </a:p>
          <a:p>
            <a:pPr lvl="1">
              <a:buClr>
                <a:srgbClr val="800000"/>
              </a:buClr>
              <a:buSzPct val="150000"/>
            </a:pPr>
            <a:endParaRPr lang="en-US" sz="1600" dirty="0" smtClean="0">
              <a:latin typeface="Arial" panose="020B0604020202020204" pitchFamily="34" charset="0"/>
              <a:cs typeface="Arial" panose="020B0604020202020204" pitchFamily="34" charset="0"/>
            </a:endParaRPr>
          </a:p>
          <a:p>
            <a:pPr lvl="1">
              <a:buClr>
                <a:srgbClr val="800000"/>
              </a:buClr>
              <a:buSzPct val="150000"/>
              <a:buFont typeface="Arial" pitchFamily="34" charset="0"/>
              <a:buChar char="•"/>
            </a:pPr>
            <a:r>
              <a:rPr lang="en-US" sz="2500" dirty="0" smtClean="0">
                <a:latin typeface="Arial" panose="020B0604020202020204" pitchFamily="34" charset="0"/>
                <a:cs typeface="Arial" panose="020B0604020202020204" pitchFamily="34" charset="0"/>
              </a:rPr>
              <a:t> 	Awareness generation through folk songs</a:t>
            </a:r>
          </a:p>
          <a:p>
            <a:pPr lvl="1">
              <a:buClr>
                <a:srgbClr val="800000"/>
              </a:buClr>
              <a:buSzPct val="150000"/>
              <a:buFont typeface="Arial" pitchFamily="34" charset="0"/>
              <a:buChar char="•"/>
            </a:pPr>
            <a:endParaRPr lang="en-US" sz="1600" dirty="0" smtClean="0">
              <a:latin typeface="Arial" panose="020B0604020202020204" pitchFamily="34" charset="0"/>
              <a:cs typeface="Arial" panose="020B0604020202020204" pitchFamily="34" charset="0"/>
            </a:endParaRPr>
          </a:p>
          <a:p>
            <a:pPr lvl="1">
              <a:buClr>
                <a:srgbClr val="800000"/>
              </a:buClr>
              <a:buSzPct val="150000"/>
              <a:buFont typeface="Arial" pitchFamily="34" charset="0"/>
              <a:buChar char="•"/>
            </a:pPr>
            <a:r>
              <a:rPr lang="en-US" sz="2500" dirty="0" smtClean="0">
                <a:latin typeface="Arial" panose="020B0604020202020204" pitchFamily="34" charset="0"/>
                <a:cs typeface="Arial" panose="020B0604020202020204" pitchFamily="34" charset="0"/>
              </a:rPr>
              <a:t> 	Education to patients on importance of 	treatment and adherence </a:t>
            </a:r>
          </a:p>
          <a:p>
            <a:pPr lvl="1">
              <a:buClr>
                <a:srgbClr val="800000"/>
              </a:buClr>
              <a:buSzPct val="150000"/>
              <a:buFont typeface="Arial" pitchFamily="34" charset="0"/>
              <a:buChar char="•"/>
            </a:pPr>
            <a:endParaRPr lang="en-US" sz="1400" dirty="0" smtClean="0">
              <a:latin typeface="Arial" panose="020B0604020202020204" pitchFamily="34" charset="0"/>
              <a:cs typeface="Arial" panose="020B0604020202020204" pitchFamily="34" charset="0"/>
            </a:endParaRPr>
          </a:p>
          <a:p>
            <a:pPr lvl="1">
              <a:buClr>
                <a:srgbClr val="800000"/>
              </a:buClr>
              <a:buSzPct val="150000"/>
              <a:buFont typeface="Arial" pitchFamily="34" charset="0"/>
              <a:buChar char="•"/>
            </a:pPr>
            <a:r>
              <a:rPr lang="en-US" sz="2500" dirty="0" smtClean="0">
                <a:latin typeface="Arial" panose="020B0604020202020204" pitchFamily="34" charset="0"/>
                <a:cs typeface="Arial" panose="020B0604020202020204" pitchFamily="34" charset="0"/>
              </a:rPr>
              <a:t> 	Awareness creation on risk of DR TB during 	Village 	Health &amp; Sanitation Day</a:t>
            </a:r>
          </a:p>
          <a:p>
            <a:pPr lvl="1">
              <a:buClr>
                <a:srgbClr val="800000"/>
              </a:buClr>
              <a:buSzPct val="150000"/>
              <a:buFont typeface="Arial" pitchFamily="34" charset="0"/>
              <a:buChar char="•"/>
            </a:pPr>
            <a:endParaRPr lang="en-US" sz="2500" dirty="0" smtClean="0">
              <a:latin typeface="Arial" panose="020B0604020202020204" pitchFamily="34" charset="0"/>
              <a:cs typeface="Arial" panose="020B0604020202020204" pitchFamily="34" charset="0"/>
            </a:endParaRPr>
          </a:p>
          <a:p>
            <a:pPr lvl="1">
              <a:buClr>
                <a:srgbClr val="800000"/>
              </a:buClr>
              <a:buSzPct val="150000"/>
              <a:buFont typeface="Arial" pitchFamily="34" charset="0"/>
              <a:buChar char="•"/>
            </a:pPr>
            <a:endParaRPr lang="en-US" sz="2500" dirty="0">
              <a:latin typeface="Arial" panose="020B0604020202020204" pitchFamily="34" charset="0"/>
              <a:cs typeface="Arial" panose="020B0604020202020204" pitchFamily="34" charset="0"/>
            </a:endParaRPr>
          </a:p>
        </p:txBody>
      </p:sp>
      <p:sp>
        <p:nvSpPr>
          <p:cNvPr id="11" name="Pentagon 10"/>
          <p:cNvSpPr/>
          <p:nvPr/>
        </p:nvSpPr>
        <p:spPr>
          <a:xfrm flipH="1">
            <a:off x="0" y="232229"/>
            <a:ext cx="12801600" cy="856341"/>
          </a:xfrm>
          <a:prstGeom prst="homePlate">
            <a:avLst>
              <a:gd name="adj" fmla="val 0"/>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9314" y="268565"/>
            <a:ext cx="12133943" cy="769441"/>
          </a:xfrm>
          <a:prstGeom prst="rect">
            <a:avLst/>
          </a:prstGeom>
          <a:noFill/>
        </p:spPr>
        <p:txBody>
          <a:bodyPr wrap="square" rtlCol="0">
            <a:spAutoFit/>
          </a:bodyPr>
          <a:lstStyle/>
          <a:p>
            <a:pPr algn="r"/>
            <a:r>
              <a:rPr lang="en-US" sz="4400" b="1" dirty="0" smtClean="0">
                <a:solidFill>
                  <a:schemeClr val="bg1"/>
                </a:solidFill>
                <a:latin typeface="Arial" panose="020B0604020202020204" pitchFamily="34" charset="0"/>
                <a:cs typeface="Arial" panose="020B0604020202020204" pitchFamily="34" charset="0"/>
              </a:rPr>
              <a:t>3 day activity - Role of TB Champions </a:t>
            </a:r>
            <a:endParaRPr lang="en-US" sz="4400" b="1" dirty="0">
              <a:solidFill>
                <a:schemeClr val="bg1"/>
              </a:solidFill>
              <a:latin typeface="Arial" panose="020B0604020202020204" pitchFamily="34" charset="0"/>
              <a:cs typeface="Arial" panose="020B0604020202020204" pitchFamily="34" charset="0"/>
            </a:endParaRPr>
          </a:p>
        </p:txBody>
      </p:sp>
      <p:pic>
        <p:nvPicPr>
          <p:cNvPr id="2050" name="Picture 2" descr="C:\Users\Sony\Desktop\TB PICS\WhatsApp Image 2019-11-17 at 08.32.30.jpeg"/>
          <p:cNvPicPr>
            <a:picLocks noChangeAspect="1" noChangeArrowheads="1"/>
          </p:cNvPicPr>
          <p:nvPr/>
        </p:nvPicPr>
        <p:blipFill>
          <a:blip r:embed="rId2"/>
          <a:srcRect b="10165"/>
          <a:stretch>
            <a:fillRect/>
          </a:stretch>
        </p:blipFill>
        <p:spPr bwMode="auto">
          <a:xfrm>
            <a:off x="300264" y="1245173"/>
            <a:ext cx="4067175" cy="2731741"/>
          </a:xfrm>
          <a:prstGeom prst="rect">
            <a:avLst/>
          </a:prstGeom>
          <a:noFill/>
        </p:spPr>
      </p:pic>
      <p:pic>
        <p:nvPicPr>
          <p:cNvPr id="1029" name="Picture 5" descr="C:\Users\Sony\Desktop\TB PICS\WhatsApp Image 2019-11-17 at 11.19.07.jpeg"/>
          <p:cNvPicPr>
            <a:picLocks noChangeAspect="1" noChangeArrowheads="1"/>
          </p:cNvPicPr>
          <p:nvPr/>
        </p:nvPicPr>
        <p:blipFill>
          <a:blip r:embed="rId3"/>
          <a:srcRect l="9418" r="16094"/>
          <a:stretch>
            <a:fillRect/>
          </a:stretch>
        </p:blipFill>
        <p:spPr bwMode="auto">
          <a:xfrm>
            <a:off x="275771" y="4238170"/>
            <a:ext cx="4064000" cy="2348593"/>
          </a:xfrm>
          <a:prstGeom prst="rect">
            <a:avLst/>
          </a:prstGeom>
          <a:noFill/>
        </p:spPr>
      </p:pic>
    </p:spTree>
    <p:extLst>
      <p:ext uri="{BB962C8B-B14F-4D97-AF65-F5344CB8AC3E}">
        <p14:creationId xmlns="" xmlns:p14="http://schemas.microsoft.com/office/powerpoint/2010/main" val="698127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1495</TotalTime>
  <Words>1661</Words>
  <Application>Microsoft Office PowerPoint</Application>
  <PresentationFormat>Custom</PresentationFormat>
  <Paragraphs>360</Paragraphs>
  <Slides>24</Slides>
  <Notes>1</Notes>
  <HiddenSlides>0</HiddenSlides>
  <MMClips>0</MMClips>
  <ScaleCrop>false</ScaleCrop>
  <HeadingPairs>
    <vt:vector size="4" baseType="variant">
      <vt:variant>
        <vt:lpstr>Theme</vt:lpstr>
      </vt:variant>
      <vt:variant>
        <vt:i4>4</vt:i4>
      </vt:variant>
      <vt:variant>
        <vt:lpstr>Slide Titles</vt:lpstr>
      </vt:variant>
      <vt:variant>
        <vt:i4>24</vt:i4>
      </vt:variant>
    </vt:vector>
  </HeadingPairs>
  <TitlesOfParts>
    <vt:vector size="28" baseType="lpstr">
      <vt:lpstr>Office Theme</vt:lpstr>
      <vt:lpstr>2_Office Theme</vt:lpstr>
      <vt:lpstr>3_Office Theme</vt:lpstr>
      <vt:lpstr>5_Office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Dr.V. Subbarao – District TB Officer, Khammam,TS</vt:lpstr>
      <vt:lpstr>Mr. Mohammad Iliyas, Health Supervisor </vt:lpstr>
      <vt:lpstr>Nageshwar Rao, TB Champion </vt:lpstr>
      <vt:lpstr>Ram Chander, TB Champion </vt:lpstr>
      <vt:lpstr>Kamala, TB Champion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Centric Model in the fight against TB- Learnings from Telangana State</dc:title>
  <dc:creator>Sneha Shukla</dc:creator>
  <cp:lastModifiedBy>Sony</cp:lastModifiedBy>
  <cp:revision>300</cp:revision>
  <dcterms:created xsi:type="dcterms:W3CDTF">2019-09-17T05:27:00Z</dcterms:created>
  <dcterms:modified xsi:type="dcterms:W3CDTF">2019-11-17T07:03:14Z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1033-11.2.0.8942</vt:lpwstr>
  </property>
</Properties>
</file>