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65" r:id="rId5"/>
    <p:sldId id="264" r:id="rId6"/>
    <p:sldId id="273" r:id="rId7"/>
    <p:sldId id="312" r:id="rId8"/>
    <p:sldId id="319" r:id="rId9"/>
    <p:sldId id="320" r:id="rId10"/>
    <p:sldId id="313" r:id="rId11"/>
    <p:sldId id="290" r:id="rId12"/>
    <p:sldId id="314" r:id="rId13"/>
    <p:sldId id="321" r:id="rId14"/>
    <p:sldId id="322" r:id="rId15"/>
    <p:sldId id="300" r:id="rId16"/>
    <p:sldId id="316" r:id="rId17"/>
    <p:sldId id="323" r:id="rId18"/>
    <p:sldId id="317" r:id="rId19"/>
    <p:sldId id="318" r:id="rId20"/>
    <p:sldId id="325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22D"/>
    <a:srgbClr val="F5D571"/>
    <a:srgbClr val="58575F"/>
    <a:srgbClr val="3C3B43"/>
    <a:srgbClr val="ECEC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(April -2019 to Sept 2019)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>
                <c:manualLayout>
                  <c:x val="0"/>
                  <c:y val="-1.929957504337833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0C-47E1-A269-EC592DD10AA0}"/>
                </c:ext>
              </c:extLst>
            </c:dLbl>
            <c:dLbl>
              <c:idx val="1"/>
              <c:layout>
                <c:manualLayout>
                  <c:x val="-4.7502716031407327E-17"/>
                  <c:y val="-4.415427291397659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0C-47E1-A269-EC592DD10AA0}"/>
                </c:ext>
              </c:extLst>
            </c:dLbl>
            <c:dLbl>
              <c:idx val="2"/>
              <c:layout>
                <c:manualLayout>
                  <c:x val="0"/>
                  <c:y val="-4.475391696339005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0C-47E1-A269-EC592DD10AA0}"/>
                </c:ext>
              </c:extLst>
            </c:dLbl>
            <c:dLbl>
              <c:idx val="3"/>
              <c:layout>
                <c:manualLayout>
                  <c:x val="0"/>
                  <c:y val="-1.2061182480843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0C-47E1-A269-EC592DD10A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Sheet2!$E$5:$H$5</c:f>
              <c:strCache>
                <c:ptCount val="4"/>
                <c:pt idx="0">
                  <c:v>Total no of patient counselled </c:v>
                </c:pt>
                <c:pt idx="1">
                  <c:v>Total no of relatives counselled </c:v>
                </c:pt>
                <c:pt idx="2">
                  <c:v>Total no of groups sessions conducted </c:v>
                </c:pt>
                <c:pt idx="3">
                  <c:v>Field visit counselling sessions conducted if any </c:v>
                </c:pt>
              </c:strCache>
            </c:strRef>
          </c:cat>
          <c:val>
            <c:numRef>
              <c:f>Sheet2!$E$6:$H$6</c:f>
              <c:numCache>
                <c:formatCode>General</c:formatCode>
                <c:ptCount val="4"/>
                <c:pt idx="0">
                  <c:v>227764</c:v>
                </c:pt>
                <c:pt idx="1">
                  <c:v>175006</c:v>
                </c:pt>
                <c:pt idx="2">
                  <c:v>11823</c:v>
                </c:pt>
                <c:pt idx="3">
                  <c:v>8790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0C-47E1-A269-EC592DD10AA0}"/>
            </c:ext>
          </c:extLst>
        </c:ser>
        <c:dLbls>
          <c:showVal val="1"/>
        </c:dLbls>
        <c:gapWidth val="41"/>
        <c:axId val="121455744"/>
        <c:axId val="121457280"/>
      </c:barChart>
      <c:catAx>
        <c:axId val="121455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57280"/>
        <c:crosses val="autoZero"/>
        <c:auto val="1"/>
        <c:lblAlgn val="ctr"/>
        <c:lblOffset val="100"/>
      </c:catAx>
      <c:valAx>
        <c:axId val="12145728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145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CFD58-DC81-4096-AA51-A9DAC556C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7A270D-DA15-4960-A718-B220DD878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A6AEE5-121D-4A69-8BFB-799C24CA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C4CCD5-29CC-4315-9ADD-50D0AD3F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41B931-C4B4-4D00-ACF7-F26BE252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67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9F116B2-AEDD-46EF-8725-2503EFD12905}"/>
              </a:ext>
            </a:extLst>
          </p:cNvPr>
          <p:cNvSpPr/>
          <p:nvPr userDrawn="1"/>
        </p:nvSpPr>
        <p:spPr>
          <a:xfrm>
            <a:off x="0" y="0"/>
            <a:ext cx="12192000" cy="4259178"/>
          </a:xfrm>
          <a:custGeom>
            <a:avLst/>
            <a:gdLst>
              <a:gd name="connsiteX0" fmla="*/ 0 w 12192000"/>
              <a:gd name="connsiteY0" fmla="*/ 0 h 4259178"/>
              <a:gd name="connsiteX1" fmla="*/ 12192000 w 12192000"/>
              <a:gd name="connsiteY1" fmla="*/ 0 h 4259178"/>
              <a:gd name="connsiteX2" fmla="*/ 12192000 w 12192000"/>
              <a:gd name="connsiteY2" fmla="*/ 2182086 h 4259178"/>
              <a:gd name="connsiteX3" fmla="*/ 12181928 w 12192000"/>
              <a:gd name="connsiteY3" fmla="*/ 2194115 h 4259178"/>
              <a:gd name="connsiteX4" fmla="*/ 6096000 w 12192000"/>
              <a:gd name="connsiteY4" fmla="*/ 4259178 h 4259178"/>
              <a:gd name="connsiteX5" fmla="*/ 10072 w 12192000"/>
              <a:gd name="connsiteY5" fmla="*/ 2194115 h 4259178"/>
              <a:gd name="connsiteX6" fmla="*/ 0 w 12192000"/>
              <a:gd name="connsiteY6" fmla="*/ 2182086 h 425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259178">
                <a:moveTo>
                  <a:pt x="0" y="0"/>
                </a:moveTo>
                <a:lnTo>
                  <a:pt x="12192000" y="0"/>
                </a:lnTo>
                <a:lnTo>
                  <a:pt x="12192000" y="2182086"/>
                </a:lnTo>
                <a:lnTo>
                  <a:pt x="12181928" y="2194115"/>
                </a:lnTo>
                <a:cubicBezTo>
                  <a:pt x="11091521" y="3415993"/>
                  <a:pt x="8776127" y="4259178"/>
                  <a:pt x="6096000" y="4259178"/>
                </a:cubicBezTo>
                <a:cubicBezTo>
                  <a:pt x="3415873" y="4259178"/>
                  <a:pt x="1100479" y="3415993"/>
                  <a:pt x="10072" y="2194115"/>
                </a:cubicBezTo>
                <a:lnTo>
                  <a:pt x="0" y="2182086"/>
                </a:lnTo>
                <a:close/>
              </a:path>
            </a:pathLst>
          </a:custGeom>
          <a:solidFill>
            <a:srgbClr val="3C3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61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0922DB-5223-490C-BF17-D7819A9DBA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D0953C6-8B08-4DDA-B10E-DA85C63E7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7256" y="1570037"/>
            <a:ext cx="2757487" cy="37115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479B13A0-1445-4EC2-91F2-74458BDA5E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46427" y="1570037"/>
            <a:ext cx="2757487" cy="3711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0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824709-757E-4F46-8D01-60C4BADD8B2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C3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6013021-5A97-4B82-A2DC-2B86E7A661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0144" y="1123950"/>
            <a:ext cx="3698875" cy="4610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49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6013021-5A97-4B82-A2DC-2B86E7A661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0144" y="1123950"/>
            <a:ext cx="3698875" cy="46101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73DD1E5-167E-4B27-8B71-CF132A4205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7563" y="3429000"/>
            <a:ext cx="2738437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23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BF0F5-A3C6-467D-92D3-23054F8201FD}"/>
              </a:ext>
            </a:extLst>
          </p:cNvPr>
          <p:cNvSpPr/>
          <p:nvPr userDrawn="1"/>
        </p:nvSpPr>
        <p:spPr>
          <a:xfrm>
            <a:off x="0" y="0"/>
            <a:ext cx="12192000" cy="4339988"/>
          </a:xfrm>
          <a:prstGeom prst="rect">
            <a:avLst/>
          </a:prstGeom>
          <a:solidFill>
            <a:srgbClr val="3C3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911108C-7FCD-40AE-91A2-8A0E65E699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363" y="1596788"/>
            <a:ext cx="4572000" cy="4623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28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FCD72F3-E072-4764-9FD4-CA6F81666B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8638" y="866775"/>
            <a:ext cx="5054600" cy="5053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3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E98FB4B-E962-4127-A8E2-BA9EE9D271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2025" y="722313"/>
            <a:ext cx="2743200" cy="27066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xmlns="" id="{14C6A68A-04A8-4F37-AD70-7E1844D976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62425" y="722312"/>
            <a:ext cx="2743200" cy="27066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xmlns="" id="{40899396-13E7-4E17-8151-B5A93B00F0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025" y="3796380"/>
            <a:ext cx="2743200" cy="2706687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xmlns="" id="{2118BA73-002E-4D84-A68A-4A14D18083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62425" y="3796379"/>
            <a:ext cx="2743200" cy="2706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30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6578896-3D23-4258-BD94-5742971451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0" y="666750"/>
            <a:ext cx="4610100" cy="27622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36D9B2C-EF26-47D8-895C-849690CC9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8150" y="3657600"/>
            <a:ext cx="3524250" cy="26987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59B40643-66A2-4248-B00D-5FB7AC9D1D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1950" y="3657600"/>
            <a:ext cx="3200400" cy="19621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0C2AB5-EAA4-4419-95FF-FE7C3C91C2BE}"/>
              </a:ext>
            </a:extLst>
          </p:cNvPr>
          <p:cNvSpPr/>
          <p:nvPr userDrawn="1"/>
        </p:nvSpPr>
        <p:spPr>
          <a:xfrm>
            <a:off x="1" y="0"/>
            <a:ext cx="192504" cy="5276850"/>
          </a:xfrm>
          <a:prstGeom prst="rect">
            <a:avLst/>
          </a:prstGeom>
          <a:solidFill>
            <a:srgbClr val="24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967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C22466F-2522-4499-8466-7355CF622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9" y="4759"/>
            <a:ext cx="12182482" cy="5348338"/>
          </a:xfrm>
          <a:custGeom>
            <a:avLst/>
            <a:gdLst>
              <a:gd name="connsiteX0" fmla="*/ 0 w 12182482"/>
              <a:gd name="connsiteY0" fmla="*/ 0 h 5348338"/>
              <a:gd name="connsiteX1" fmla="*/ 12182482 w 12182482"/>
              <a:gd name="connsiteY1" fmla="*/ 0 h 5348338"/>
              <a:gd name="connsiteX2" fmla="*/ 12182482 w 12182482"/>
              <a:gd name="connsiteY2" fmla="*/ 2727163 h 5348338"/>
              <a:gd name="connsiteX3" fmla="*/ 4500380 w 12182482"/>
              <a:gd name="connsiteY3" fmla="*/ 5200112 h 5348338"/>
              <a:gd name="connsiteX4" fmla="*/ 645481 w 12182482"/>
              <a:gd name="connsiteY4" fmla="*/ 3222742 h 5348338"/>
              <a:gd name="connsiteX5" fmla="*/ 0 w 12182482"/>
              <a:gd name="connsiteY5" fmla="*/ 1217677 h 534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2482" h="5348338">
                <a:moveTo>
                  <a:pt x="0" y="0"/>
                </a:moveTo>
                <a:lnTo>
                  <a:pt x="12182482" y="0"/>
                </a:lnTo>
                <a:lnTo>
                  <a:pt x="12182482" y="2727163"/>
                </a:lnTo>
                <a:lnTo>
                  <a:pt x="4500380" y="5200112"/>
                </a:lnTo>
                <a:cubicBezTo>
                  <a:pt x="2889818" y="5718628"/>
                  <a:pt x="1163998" y="4833305"/>
                  <a:pt x="645481" y="3222742"/>
                </a:cubicBezTo>
                <a:lnTo>
                  <a:pt x="0" y="1217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14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BEAFE9A9-BAC7-4FD3-B55A-79F2396CE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83140"/>
            <a:ext cx="7014949" cy="52748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26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83F38-C71D-4100-A4A5-5397650E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1C1F0E-284C-4685-BBA9-4B128012B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737756-72CE-42EF-93EE-61D0C95E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73E4C5-F547-4FEA-A6B2-E9CE4862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CFFF-AA83-480D-8239-E36EF318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03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BEAFE9A9-BAC7-4FD3-B55A-79F2396CE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39" y="0"/>
            <a:ext cx="7274257" cy="6219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40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0BBA7D-AA5D-4B72-94DF-E311241912AA}"/>
              </a:ext>
            </a:extLst>
          </p:cNvPr>
          <p:cNvSpPr/>
          <p:nvPr userDrawn="1"/>
        </p:nvSpPr>
        <p:spPr>
          <a:xfrm>
            <a:off x="0" y="0"/>
            <a:ext cx="1555845" cy="3429000"/>
          </a:xfrm>
          <a:prstGeom prst="rect">
            <a:avLst/>
          </a:prstGeom>
          <a:solidFill>
            <a:srgbClr val="24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34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6A3C47D-CECD-480A-B735-6D2F262DB3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94226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0471A71-5E88-4E4B-8930-556E414222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5088" y="3429000"/>
            <a:ext cx="3767137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275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8DBBB4D-BC27-4E40-86A8-759493A2A2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932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8AEDE96-8361-41ED-808F-F0E6397E2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71963" cy="695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97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8E0B05A-6ADB-463E-920E-4F1E0796D2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50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50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9401EF-4F65-497D-9A0D-D4C18F1009C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CF175B1-1FBA-463E-BC64-4EFE18D550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7675" y="1582738"/>
            <a:ext cx="3644900" cy="5275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732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9C470E1-B57C-4BD9-9AB2-59548567C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0236" y="1898072"/>
            <a:ext cx="3283527" cy="3061855"/>
          </a:xfrm>
          <a:custGeom>
            <a:avLst/>
            <a:gdLst>
              <a:gd name="connsiteX0" fmla="*/ 0 w 3283527"/>
              <a:gd name="connsiteY0" fmla="*/ 0 h 3061855"/>
              <a:gd name="connsiteX1" fmla="*/ 3283527 w 3283527"/>
              <a:gd name="connsiteY1" fmla="*/ 0 h 3061855"/>
              <a:gd name="connsiteX2" fmla="*/ 3283527 w 3283527"/>
              <a:gd name="connsiteY2" fmla="*/ 3061855 h 3061855"/>
              <a:gd name="connsiteX3" fmla="*/ 0 w 3283527"/>
              <a:gd name="connsiteY3" fmla="*/ 3061855 h 306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527" h="3061855">
                <a:moveTo>
                  <a:pt x="0" y="0"/>
                </a:moveTo>
                <a:lnTo>
                  <a:pt x="3283527" y="0"/>
                </a:lnTo>
                <a:lnTo>
                  <a:pt x="3283527" y="3061855"/>
                </a:lnTo>
                <a:lnTo>
                  <a:pt x="0" y="3061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25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8C36F02-129D-4AC9-B5FB-302B2DE9D2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7196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87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BFF42-2A35-4DA7-835B-4C7A2579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7E32A4-AA12-4497-A9D7-874D95BB4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7F2C1-AC0D-409B-8367-2B6F4F48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BBEAD-BFE4-4B22-81A7-753E4AF3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72ABFA-43D1-4579-B7D1-6F3B9B12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709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881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ACF84-BB82-4550-9969-3A41C663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72410-41F0-49AD-9F7E-5D538D39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AEF26C-CAEF-468D-A25D-08D295CEB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26F09B-8B7E-43AC-BAC2-848A362C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E2519-09BB-4BA6-99F8-F65016D1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56FD9-4BD7-4436-B9AB-A81084E2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526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B7DC3-1E4D-45B1-96A6-B0710C4B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180B93-8867-402F-B061-5EB946FAD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1C2C8B-3A86-4990-9B24-097581164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96E3AD-78D3-4A29-96E2-24A72BA7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BB50E-B4F8-4580-BAEB-723111F8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F8EAE3-5B75-4E31-9B01-E0C6B644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309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DD89D-E680-4B2E-A99A-7F98C3D7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40227D-CA86-48C7-B826-5C77792F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5932BD-0B52-4958-9941-73D84118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0049A-0FDA-4094-89AC-F142F78D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47FE9-2FD8-4978-8815-3070B9A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45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4C93A2-F4D0-40F5-9E07-2859E867E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7AD02B-EB94-4C83-90DB-5D10A109A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915B11-DEFB-4117-8136-2ECF9E53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DA75A-CC40-4DC9-92B2-33F51684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7B1EC2-633B-4496-BB87-D6DC2FB0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4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7617B-6E96-4A31-8063-6590F022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270D8-D1A5-4035-96EE-1ABF99E3B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CC5F1E-D578-49C5-BF62-179FE850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6813BC-6C7C-4978-899C-3F287171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AB1AD0-E9A0-484B-9EA6-B3C720A2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B31751-4884-4219-AB47-5CA5F534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05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B484D-9E18-48B2-843D-B960EC4D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2A522-87AB-41F0-97E5-5066B52A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71131F-C483-442B-89FA-EBAD3738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B2791A-B078-42D5-83F5-504F95EA9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FCB293-F791-400A-93F4-F3C41A48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7B131D-1943-4AB8-90F4-524AFE5B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081B2B-05FF-42C0-9DC1-4C9161BB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B400DF-C2CE-4D23-98D6-2C2C017B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8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771DB-B030-42A5-9D73-EEE48630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5C792B-ED6D-4F5D-86FE-D3F379E5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D59F33-EF98-40C8-9DD2-089E85B6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E9D8EE-28EF-4BB3-86D9-A679C7EF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28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55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 shot of a computer&#10;&#10;Description generated with high confidence">
            <a:extLst>
              <a:ext uri="{FF2B5EF4-FFF2-40B4-BE49-F238E27FC236}">
                <a16:creationId xmlns:a16="http://schemas.microsoft.com/office/drawing/2014/main" xmlns="" id="{0A5D4315-A0DB-4309-A94B-8DEC59BA6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763" y="1262552"/>
            <a:ext cx="4307626" cy="37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8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C9F3D-216A-49E8-B7C1-FE5E2DE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655794-040B-4BFD-9D16-363E4B8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60F7-59E8-4CB3-B146-63BB5DDC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E5B9E-B51A-4AFE-ABCD-9F604C122C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C9E723A-CB12-4B9B-A63F-A8FFEB821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0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C07B97-25A3-4B6F-A262-1AA37D01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09D14A-9441-40CE-9F0C-F6760FDB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F6D3A-AE1C-47AC-866F-810F7989F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87E-E37D-42FB-843C-7FCD029C0135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149BE6-ABB8-45E0-9990-E54B653B3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9F03ED-FA84-4656-9B0F-C2499DD6E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4B4B-9910-4E50-A893-12A9A3A18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5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2" r:id="rId8"/>
    <p:sldLayoutId id="2147483681" r:id="rId9"/>
    <p:sldLayoutId id="2147483680" r:id="rId10"/>
    <p:sldLayoutId id="2147483679" r:id="rId11"/>
    <p:sldLayoutId id="2147483677" r:id="rId12"/>
    <p:sldLayoutId id="2147483678" r:id="rId13"/>
    <p:sldLayoutId id="2147483676" r:id="rId14"/>
    <p:sldLayoutId id="2147483675" r:id="rId15"/>
    <p:sldLayoutId id="2147483674" r:id="rId16"/>
    <p:sldLayoutId id="2147483673" r:id="rId17"/>
    <p:sldLayoutId id="2147483672" r:id="rId18"/>
    <p:sldLayoutId id="2147483670" r:id="rId19"/>
    <p:sldLayoutId id="2147483671" r:id="rId20"/>
    <p:sldLayoutId id="2147483669" r:id="rId21"/>
    <p:sldLayoutId id="2147483668" r:id="rId22"/>
    <p:sldLayoutId id="2147483665" r:id="rId23"/>
    <p:sldLayoutId id="2147483663" r:id="rId24"/>
    <p:sldLayoutId id="2147483662" r:id="rId25"/>
    <p:sldLayoutId id="2147483660" r:id="rId26"/>
    <p:sldLayoutId id="2147483667" r:id="rId27"/>
    <p:sldLayoutId id="2147483666" r:id="rId28"/>
    <p:sldLayoutId id="2147483664" r:id="rId29"/>
    <p:sldLayoutId id="2147483661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Users\acer\Desktop\PPT%2017th%20November\16.%20Maharashtra\Comprehensive%20counselling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0246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</a:t>
            </a:r>
            <a:r>
              <a:rPr lang="en-US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</a:t>
            </a:r>
            <a:r>
              <a:rPr lang="en-US" sz="40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Health Facilities in Maharashtra </a:t>
            </a:r>
            <a:endParaRPr lang="en-GB" sz="4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006" y="4933406"/>
            <a:ext cx="872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err="1" smtClean="0"/>
              <a:t>Dr.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Archana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Patil</a:t>
            </a:r>
            <a:endParaRPr lang="en-IN" sz="2400" b="1" dirty="0" smtClean="0"/>
          </a:p>
          <a:p>
            <a:pPr algn="ctr"/>
            <a:r>
              <a:rPr lang="en-IN" sz="2400" b="1" dirty="0" smtClean="0"/>
              <a:t>Director, Health Services</a:t>
            </a:r>
          </a:p>
          <a:p>
            <a:pPr algn="ctr"/>
            <a:r>
              <a:rPr lang="en-IN" sz="2400" b="1" dirty="0" smtClean="0"/>
              <a:t>Govt</a:t>
            </a:r>
            <a:r>
              <a:rPr lang="en-IN" sz="2400" b="1" dirty="0"/>
              <a:t>. of Maharashtra </a:t>
            </a:r>
          </a:p>
        </p:txBody>
      </p:sp>
      <p:pic>
        <p:nvPicPr>
          <p:cNvPr id="1026" name="Picture 2" descr="Image result for patient counselling Ind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39" t="12491" r="25570" b="33464"/>
          <a:stretch/>
        </p:blipFill>
        <p:spPr bwMode="auto">
          <a:xfrm>
            <a:off x="691997" y="645618"/>
            <a:ext cx="2082018" cy="22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135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1DC214-047A-4E36-B9AD-3B90375E8F0C}"/>
              </a:ext>
            </a:extLst>
          </p:cNvPr>
          <p:cNvSpPr txBox="1"/>
          <p:nvPr/>
        </p:nvSpPr>
        <p:spPr>
          <a:xfrm>
            <a:off x="754309" y="1002882"/>
            <a:ext cx="299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5D57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CRITICAL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4D100E-F41F-4C99-8F96-8505D7248950}"/>
              </a:ext>
            </a:extLst>
          </p:cNvPr>
          <p:cNvSpPr txBox="1"/>
          <p:nvPr/>
        </p:nvSpPr>
        <p:spPr>
          <a:xfrm>
            <a:off x="618979" y="156111"/>
            <a:ext cx="1157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 STRATEGY/METHODOLOGY (CONTD.)</a:t>
            </a:r>
            <a:endParaRPr lang="en-US" sz="3600" b="1" spc="300" dirty="0"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93992AE-A8A3-4045-B9DB-19499EB444C9}"/>
              </a:ext>
            </a:extLst>
          </p:cNvPr>
          <p:cNvSpPr/>
          <p:nvPr/>
        </p:nvSpPr>
        <p:spPr>
          <a:xfrm>
            <a:off x="478302" y="802442"/>
            <a:ext cx="111697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AND FOLLOW-UP:</a:t>
            </a:r>
          </a:p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of counsellors: 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Counsellors were performing their regular activities during OPD hours. In the afternoon, different wards were assigned to counsellors to counsel indoor patients and their relatives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was done in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as well as with individuals.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was prepared according to the need of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facility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number of wards and counsellors available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facility. </a:t>
            </a:r>
          </a:p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diary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counsellors: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diary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maintained by every counsellor in prescribed format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log counselling activities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performed.</a:t>
            </a:r>
          </a:p>
        </p:txBody>
      </p:sp>
    </p:spTree>
    <p:extLst>
      <p:ext uri="{BB962C8B-B14F-4D97-AF65-F5344CB8AC3E}">
        <p14:creationId xmlns:p14="http://schemas.microsoft.com/office/powerpoint/2010/main" xmlns="" val="1778078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29" y="278339"/>
            <a:ext cx="101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endParaRPr lang="en-GB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CBA04DD-DAD1-4FE1-9DD4-19366E8E4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7617239"/>
              </p:ext>
            </p:extLst>
          </p:nvPr>
        </p:nvGraphicFramePr>
        <p:xfrm>
          <a:off x="804203" y="1261962"/>
          <a:ext cx="9802835" cy="510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8695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1DC214-047A-4E36-B9AD-3B90375E8F0C}"/>
              </a:ext>
            </a:extLst>
          </p:cNvPr>
          <p:cNvSpPr txBox="1"/>
          <p:nvPr/>
        </p:nvSpPr>
        <p:spPr>
          <a:xfrm>
            <a:off x="754309" y="1002882"/>
            <a:ext cx="299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5D57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CRITICAL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4D100E-F41F-4C99-8F96-8505D7248950}"/>
              </a:ext>
            </a:extLst>
          </p:cNvPr>
          <p:cNvSpPr txBox="1"/>
          <p:nvPr/>
        </p:nvSpPr>
        <p:spPr>
          <a:xfrm>
            <a:off x="237634" y="356551"/>
            <a:ext cx="822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IMPORTANT OBSERVATIONS</a:t>
            </a:r>
            <a:endParaRPr lang="en-U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93992AE-A8A3-4045-B9DB-19499EB444C9}"/>
              </a:ext>
            </a:extLst>
          </p:cNvPr>
          <p:cNvSpPr/>
          <p:nvPr/>
        </p:nvSpPr>
        <p:spPr>
          <a:xfrm>
            <a:off x="237634" y="1280745"/>
            <a:ext cx="752621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counsellors performed as per schedule.</a:t>
            </a:r>
          </a:p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counsellors’ knowledge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all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including their original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 material prepared was used effectively by counsellors</a:t>
            </a:r>
          </a:p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helped to improve their confidence </a:t>
            </a:r>
          </a:p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is seen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indicators.</a:t>
            </a:r>
          </a:p>
          <a:p>
            <a:pPr marL="425196" lvl="2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planning indicators showed better improvement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0"/>
          <a:stretch/>
        </p:blipFill>
        <p:spPr>
          <a:xfrm>
            <a:off x="8077080" y="2090889"/>
            <a:ext cx="3374021" cy="28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88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D25E97-3F0D-4688-8B11-14A2D2C940E8}"/>
              </a:ext>
            </a:extLst>
          </p:cNvPr>
          <p:cNvSpPr txBox="1"/>
          <p:nvPr/>
        </p:nvSpPr>
        <p:spPr>
          <a:xfrm>
            <a:off x="595797" y="306202"/>
            <a:ext cx="899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IMPROVEMENT IN KEY INDICATORS</a:t>
            </a:r>
            <a:endParaRPr lang="en-US" sz="3200" b="1" spc="300" dirty="0"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B71F271B-39EA-449F-88F5-F682A7E75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919404"/>
              </p:ext>
            </p:extLst>
          </p:nvPr>
        </p:nvGraphicFramePr>
        <p:xfrm>
          <a:off x="239152" y="1040601"/>
          <a:ext cx="11588143" cy="5579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1097">
                  <a:extLst>
                    <a:ext uri="{9D8B030D-6E8A-4147-A177-3AD203B41FA5}">
                      <a16:colId xmlns:a16="http://schemas.microsoft.com/office/drawing/2014/main" xmlns="" val="360189616"/>
                    </a:ext>
                  </a:extLst>
                </a:gridCol>
                <a:gridCol w="7127933">
                  <a:extLst>
                    <a:ext uri="{9D8B030D-6E8A-4147-A177-3AD203B41FA5}">
                      <a16:colId xmlns:a16="http://schemas.microsoft.com/office/drawing/2014/main" xmlns="" val="2885480748"/>
                    </a:ext>
                  </a:extLst>
                </a:gridCol>
                <a:gridCol w="1487887">
                  <a:extLst>
                    <a:ext uri="{9D8B030D-6E8A-4147-A177-3AD203B41FA5}">
                      <a16:colId xmlns:a16="http://schemas.microsoft.com/office/drawing/2014/main" xmlns="" val="3556777635"/>
                    </a:ext>
                  </a:extLst>
                </a:gridCol>
                <a:gridCol w="1421198">
                  <a:extLst>
                    <a:ext uri="{9D8B030D-6E8A-4147-A177-3AD203B41FA5}">
                      <a16:colId xmlns:a16="http://schemas.microsoft.com/office/drawing/2014/main" xmlns="" val="3425612906"/>
                    </a:ext>
                  </a:extLst>
                </a:gridCol>
                <a:gridCol w="1040028">
                  <a:extLst>
                    <a:ext uri="{9D8B030D-6E8A-4147-A177-3AD203B41FA5}">
                      <a16:colId xmlns:a16="http://schemas.microsoft.com/office/drawing/2014/main" xmlns="" val="39085516"/>
                    </a:ext>
                  </a:extLst>
                </a:gridCol>
              </a:tblGrid>
              <a:tr h="3713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SR. NO.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INDICATOR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596025"/>
                  </a:ext>
                </a:extLst>
              </a:tr>
              <a:tr h="14527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April-Sept 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2018</a:t>
                      </a:r>
                      <a:endParaRPr lang="en-IN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April-Sept 2019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increase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4946088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Number of PW having severe anaemia (</a:t>
                      </a:r>
                      <a:r>
                        <a:rPr lang="en-IN" sz="20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Hb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&lt;7) treated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3122</a:t>
                      </a:r>
                      <a:endParaRPr lang="en-IN" sz="20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5053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61.85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438533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Number of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institutional deliveries 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conducted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(including C-sections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80942</a:t>
                      </a:r>
                      <a:endParaRPr lang="en-IN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82315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1.70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4367369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Number of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new-borns breastfed 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within 1 hour of birth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72875</a:t>
                      </a:r>
                      <a:endParaRPr lang="en-IN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75821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4.04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443075"/>
                  </a:ext>
                </a:extLst>
              </a:tr>
              <a:tr h="37131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Child immunisation - Vitamin K1 (Birth Dose)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78211</a:t>
                      </a:r>
                      <a:endParaRPr lang="en-IN" sz="20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81372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4.04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277395"/>
                  </a:ext>
                </a:extLst>
              </a:tr>
              <a:tr h="37131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Child immunisation - BCG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74768</a:t>
                      </a:r>
                      <a:endParaRPr lang="en-IN" sz="20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79497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6.33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9090807"/>
                  </a:ext>
                </a:extLst>
              </a:tr>
              <a:tr h="37131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Child immunisation - OPV 0 (Birth Dose)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76867</a:t>
                      </a:r>
                      <a:endParaRPr lang="en-IN" sz="20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78980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2.75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7610226"/>
                  </a:ext>
                </a:extLst>
              </a:tr>
              <a:tr h="37131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Child immunisation - Hepatitis-B0 (Birth Dose)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58751</a:t>
                      </a:r>
                      <a:endParaRPr lang="en-IN" sz="20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64542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9.86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302521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Children aged between 9 and 11 months fully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immunized</a:t>
                      </a:r>
                      <a:r>
                        <a:rPr lang="en-IN" sz="20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–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Male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5339</a:t>
                      </a:r>
                      <a:endParaRPr lang="en-IN" sz="20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6214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16.40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0639104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Children aged between 9 and 11 months fully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immunized –</a:t>
                      </a:r>
                      <a:r>
                        <a:rPr lang="en-IN" sz="20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Female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4976</a:t>
                      </a:r>
                      <a:endParaRPr lang="en-IN" sz="20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5767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15.90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896" marR="7896" marT="7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3973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4912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D25E97-3F0D-4688-8B11-14A2D2C940E8}"/>
              </a:ext>
            </a:extLst>
          </p:cNvPr>
          <p:cNvSpPr txBox="1"/>
          <p:nvPr/>
        </p:nvSpPr>
        <p:spPr>
          <a:xfrm>
            <a:off x="595797" y="306202"/>
            <a:ext cx="899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IMPROVEMENT IN KEY INDICATORS</a:t>
            </a:r>
            <a:endParaRPr lang="en-US" sz="3200" b="1" spc="300" dirty="0"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71F271B-39EA-449F-88F5-F682A7E75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1009544"/>
              </p:ext>
            </p:extLst>
          </p:nvPr>
        </p:nvGraphicFramePr>
        <p:xfrm>
          <a:off x="1281333" y="1229751"/>
          <a:ext cx="9466384" cy="53539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3506">
                  <a:extLst>
                    <a:ext uri="{9D8B030D-6E8A-4147-A177-3AD203B41FA5}">
                      <a16:colId xmlns:a16="http://schemas.microsoft.com/office/drawing/2014/main" xmlns="" val="360189616"/>
                    </a:ext>
                  </a:extLst>
                </a:gridCol>
                <a:gridCol w="4977172">
                  <a:extLst>
                    <a:ext uri="{9D8B030D-6E8A-4147-A177-3AD203B41FA5}">
                      <a16:colId xmlns:a16="http://schemas.microsoft.com/office/drawing/2014/main" xmlns="" val="2885480748"/>
                    </a:ext>
                  </a:extLst>
                </a:gridCol>
                <a:gridCol w="1171099">
                  <a:extLst>
                    <a:ext uri="{9D8B030D-6E8A-4147-A177-3AD203B41FA5}">
                      <a16:colId xmlns:a16="http://schemas.microsoft.com/office/drawing/2014/main" xmlns="" val="3556777635"/>
                    </a:ext>
                  </a:extLst>
                </a:gridCol>
                <a:gridCol w="1202593">
                  <a:extLst>
                    <a:ext uri="{9D8B030D-6E8A-4147-A177-3AD203B41FA5}">
                      <a16:colId xmlns:a16="http://schemas.microsoft.com/office/drawing/2014/main" xmlns="" val="3425612906"/>
                    </a:ext>
                  </a:extLst>
                </a:gridCol>
                <a:gridCol w="1042014">
                  <a:extLst>
                    <a:ext uri="{9D8B030D-6E8A-4147-A177-3AD203B41FA5}">
                      <a16:colId xmlns:a16="http://schemas.microsoft.com/office/drawing/2014/main" xmlns="" val="39085516"/>
                    </a:ext>
                  </a:extLst>
                </a:gridCol>
              </a:tblGrid>
              <a:tr h="388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SR. NO.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INDICATOR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STATE ALL FACILITY TOTAL</a:t>
                      </a:r>
                      <a:endParaRPr lang="en-IN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596025"/>
                  </a:ext>
                </a:extLst>
              </a:tr>
              <a:tr h="114447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April-Sept 2018</a:t>
                      </a:r>
                      <a:endParaRPr lang="en-IN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April-Sept 2019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increase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4946088"/>
                  </a:ext>
                </a:extLst>
              </a:tr>
              <a:tr h="15226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postpartum 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sterilizations (within 7 days of delivery by </a:t>
                      </a:r>
                      <a:r>
                        <a:rPr lang="en-IN" sz="20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Minilap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 concurrent with caesarean section) conducted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5091</a:t>
                      </a:r>
                      <a:endParaRPr lang="en-IN" sz="18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5823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14.39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4383045"/>
                  </a:ext>
                </a:extLst>
              </a:tr>
              <a:tr h="76624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postpartum IUCD insertions (within 48 hours of delivery)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11910</a:t>
                      </a:r>
                      <a:endParaRPr lang="en-IN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13770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15.62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186377"/>
                  </a:ext>
                </a:extLst>
              </a:tr>
              <a:tr h="76624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Injectable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contraceptive – Antara programme- first dose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1329</a:t>
                      </a:r>
                      <a:endParaRPr lang="en-IN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2164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62.83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7606143"/>
                  </a:ext>
                </a:extLst>
              </a:tr>
              <a:tr h="76624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</a:t>
                      </a:r>
                      <a:r>
                        <a:rPr lang="en-IN" sz="20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Centchroman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(weekly) pill strips distributed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1621</a:t>
                      </a:r>
                      <a:endParaRPr lang="en-IN" sz="18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3617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123.13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896" marR="7896" marT="78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913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675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8AB06A-42F5-4E5C-957F-C628ECDD597F}"/>
              </a:ext>
            </a:extLst>
          </p:cNvPr>
          <p:cNvSpPr/>
          <p:nvPr/>
        </p:nvSpPr>
        <p:spPr>
          <a:xfrm>
            <a:off x="6442733" y="522480"/>
            <a:ext cx="4191953" cy="1967501"/>
          </a:xfrm>
          <a:prstGeom prst="rect">
            <a:avLst/>
          </a:prstGeom>
          <a:solidFill>
            <a:srgbClr val="3C3B43"/>
          </a:solidFill>
          <a:ln>
            <a:noFill/>
          </a:ln>
          <a:effectLst>
            <a:outerShdw blurRad="3683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334" y="3032180"/>
            <a:ext cx="4814612" cy="319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24" y="199512"/>
            <a:ext cx="4077814" cy="281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24" y="3413366"/>
            <a:ext cx="4077814" cy="292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4680C4-44D6-4499-93DB-6360EC956A0E}"/>
              </a:ext>
            </a:extLst>
          </p:cNvPr>
          <p:cNvSpPr txBox="1"/>
          <p:nvPr/>
        </p:nvSpPr>
        <p:spPr>
          <a:xfrm>
            <a:off x="6473246" y="1036543"/>
            <a:ext cx="416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GALLERY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4B8145-8D7E-4B58-BF9B-BB11A6E4E994}"/>
              </a:ext>
            </a:extLst>
          </p:cNvPr>
          <p:cNvSpPr/>
          <p:nvPr/>
        </p:nvSpPr>
        <p:spPr>
          <a:xfrm>
            <a:off x="337624" y="3010485"/>
            <a:ext cx="40778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OPD counselling</a:t>
            </a:r>
            <a:endParaRPr lang="en-IN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4B8145-8D7E-4B58-BF9B-BB11A6E4E994}"/>
              </a:ext>
            </a:extLst>
          </p:cNvPr>
          <p:cNvSpPr/>
          <p:nvPr/>
        </p:nvSpPr>
        <p:spPr>
          <a:xfrm>
            <a:off x="212911" y="6379525"/>
            <a:ext cx="40778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counselling</a:t>
            </a:r>
            <a:endParaRPr lang="en-IN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4B8145-8D7E-4B58-BF9B-BB11A6E4E994}"/>
              </a:ext>
            </a:extLst>
          </p:cNvPr>
          <p:cNvSpPr/>
          <p:nvPr/>
        </p:nvSpPr>
        <p:spPr>
          <a:xfrm>
            <a:off x="6442733" y="6379525"/>
            <a:ext cx="40778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counselling</a:t>
            </a:r>
            <a:endParaRPr lang="en-IN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697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8AB06A-42F5-4E5C-957F-C628ECDD597F}"/>
              </a:ext>
            </a:extLst>
          </p:cNvPr>
          <p:cNvSpPr/>
          <p:nvPr/>
        </p:nvSpPr>
        <p:spPr>
          <a:xfrm>
            <a:off x="9478165" y="202173"/>
            <a:ext cx="2616352" cy="1162024"/>
          </a:xfrm>
          <a:prstGeom prst="rect">
            <a:avLst/>
          </a:prstGeom>
          <a:solidFill>
            <a:srgbClr val="3C3B43"/>
          </a:solidFill>
          <a:ln>
            <a:noFill/>
          </a:ln>
          <a:effectLst>
            <a:outerShdw blurRad="3683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4680C4-44D6-4499-93DB-6360EC956A0E}"/>
              </a:ext>
            </a:extLst>
          </p:cNvPr>
          <p:cNvSpPr txBox="1"/>
          <p:nvPr/>
        </p:nvSpPr>
        <p:spPr>
          <a:xfrm>
            <a:off x="9478165" y="429242"/>
            <a:ext cx="261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GALLERY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4B8145-8D7E-4B58-BF9B-BB11A6E4E994}"/>
              </a:ext>
            </a:extLst>
          </p:cNvPr>
          <p:cNvSpPr/>
          <p:nvPr/>
        </p:nvSpPr>
        <p:spPr>
          <a:xfrm>
            <a:off x="337624" y="3160331"/>
            <a:ext cx="40778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OPD counselling</a:t>
            </a:r>
            <a:endParaRPr lang="en-IN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4B8145-8D7E-4B58-BF9B-BB11A6E4E994}"/>
              </a:ext>
            </a:extLst>
          </p:cNvPr>
          <p:cNvSpPr/>
          <p:nvPr/>
        </p:nvSpPr>
        <p:spPr>
          <a:xfrm>
            <a:off x="216912" y="6058162"/>
            <a:ext cx="40778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OPD counselling</a:t>
            </a:r>
            <a:endParaRPr lang="en-IN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4B8145-8D7E-4B58-BF9B-BB11A6E4E994}"/>
              </a:ext>
            </a:extLst>
          </p:cNvPr>
          <p:cNvSpPr/>
          <p:nvPr/>
        </p:nvSpPr>
        <p:spPr>
          <a:xfrm>
            <a:off x="9478164" y="2133593"/>
            <a:ext cx="261635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counselling</a:t>
            </a:r>
            <a:endParaRPr lang="en-IN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DCEE6A-ADC4-4E47-888E-20CB3BD72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641" y="3644431"/>
            <a:ext cx="3752925" cy="281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2BAE18B-289E-4EA4-9098-C33CB45FE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16" b="35085"/>
          <a:stretch/>
        </p:blipFill>
        <p:spPr>
          <a:xfrm>
            <a:off x="4721641" y="202173"/>
            <a:ext cx="4508762" cy="306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4994BD3-E721-4E4E-B522-1991823BD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45" y="202173"/>
            <a:ext cx="41231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7A4A126-6D1C-451B-AFD7-4980AC8F9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83" y="3799530"/>
            <a:ext cx="4162096" cy="201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24B8145-8D7E-4B58-BF9B-BB11A6E4E994}"/>
              </a:ext>
            </a:extLst>
          </p:cNvPr>
          <p:cNvSpPr/>
          <p:nvPr/>
        </p:nvSpPr>
        <p:spPr>
          <a:xfrm>
            <a:off x="8699648" y="5061697"/>
            <a:ext cx="349235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i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counselling</a:t>
            </a:r>
            <a:endParaRPr lang="en-IN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684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8AB06A-42F5-4E5C-957F-C628ECDD597F}"/>
              </a:ext>
            </a:extLst>
          </p:cNvPr>
          <p:cNvSpPr/>
          <p:nvPr/>
        </p:nvSpPr>
        <p:spPr>
          <a:xfrm>
            <a:off x="4127864" y="202173"/>
            <a:ext cx="8019846" cy="1190529"/>
          </a:xfrm>
          <a:prstGeom prst="rect">
            <a:avLst/>
          </a:prstGeom>
          <a:solidFill>
            <a:srgbClr val="3C3B43"/>
          </a:solidFill>
          <a:ln>
            <a:noFill/>
          </a:ln>
          <a:effectLst>
            <a:outerShdw blurRad="3683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4680C4-44D6-4499-93DB-6360EC956A0E}"/>
              </a:ext>
            </a:extLst>
          </p:cNvPr>
          <p:cNvSpPr txBox="1"/>
          <p:nvPr/>
        </p:nvSpPr>
        <p:spPr>
          <a:xfrm>
            <a:off x="4127863" y="398124"/>
            <a:ext cx="7945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MONITORING AND REPORTING</a:t>
            </a:r>
            <a:endParaRPr lang="en-US" sz="4000" b="1" spc="3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7FD216-20C5-4D6E-AB34-571174C6556D}"/>
              </a:ext>
            </a:extLst>
          </p:cNvPr>
          <p:cNvSpPr/>
          <p:nvPr/>
        </p:nvSpPr>
        <p:spPr>
          <a:xfrm>
            <a:off x="192468" y="1588653"/>
            <a:ext cx="68554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facility level,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monitored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Civil Surgeon (ACS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Superintendent and Matron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reporting format was submitted to district and shared with state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authorities by 10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review by 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 taken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monthly Video Conference by SFWB and SHSRC.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78"/>
          <a:stretch/>
        </p:blipFill>
        <p:spPr>
          <a:xfrm>
            <a:off x="8153401" y="2128352"/>
            <a:ext cx="3396175" cy="29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694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29" y="278339"/>
            <a:ext cx="101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IMPLICATIONS</a:t>
            </a:r>
            <a:endParaRPr lang="en-GB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35F75E-B4D4-47A9-BA23-A9672F36401A}"/>
              </a:ext>
            </a:extLst>
          </p:cNvPr>
          <p:cNvSpPr txBox="1"/>
          <p:nvPr/>
        </p:nvSpPr>
        <p:spPr>
          <a:xfrm>
            <a:off x="422028" y="1069609"/>
            <a:ext cx="109305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total budget for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roll-out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including training, printing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resource material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cost: 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37.62  lakh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of training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material: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8.19 /- lakh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(both TOT 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counsellor trainings):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29.42/- lakh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recurring Cost</a:t>
            </a:r>
          </a:p>
        </p:txBody>
      </p:sp>
    </p:spTree>
    <p:extLst>
      <p:ext uri="{BB962C8B-B14F-4D97-AF65-F5344CB8AC3E}">
        <p14:creationId xmlns:p14="http://schemas.microsoft.com/office/powerpoint/2010/main" xmlns="" val="244247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29" y="278339"/>
            <a:ext cx="101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GB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35F75E-B4D4-47A9-BA23-A9672F36401A}"/>
              </a:ext>
            </a:extLst>
          </p:cNvPr>
          <p:cNvSpPr txBox="1"/>
          <p:nvPr/>
        </p:nvSpPr>
        <p:spPr>
          <a:xfrm>
            <a:off x="422028" y="1069609"/>
            <a:ext cx="8736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Rationalisation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counselling services and counsellors is possible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counsellors for various health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of IEC activities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yields better outcomes.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Indoor/OPD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as well as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relatives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different health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a potential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scaling up 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areas.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499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453" y="300446"/>
            <a:ext cx="414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sz="4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06E3B2-4225-4751-B386-B31109E5C200}"/>
              </a:ext>
            </a:extLst>
          </p:cNvPr>
          <p:cNvSpPr/>
          <p:nvPr/>
        </p:nvSpPr>
        <p:spPr>
          <a:xfrm>
            <a:off x="509453" y="1345957"/>
            <a:ext cx="109557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Counselling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critically important for change in behavior and improving health indicators.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Under NHM, counsellors appointed in various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programmes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e.g. RKSK, ICTC, Mental Health, Sickle cell, NCD at secondary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hospitals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especially DH, WH, GH.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These counsellors were trained  in respective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programmes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 and were providing counselling services only for that specific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programme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resulting into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under-utilisation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of HR at the health facility level.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Rationalization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human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resources through multi-skilling necessary to improve outcome.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80"/>
          <a:stretch/>
        </p:blipFill>
        <p:spPr>
          <a:xfrm>
            <a:off x="3266804" y="300446"/>
            <a:ext cx="1096192" cy="9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12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prehensive counsell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8355" y="13063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97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9629" y="2682094"/>
            <a:ext cx="2992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85797" y="3882683"/>
            <a:ext cx="20407" cy="16735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827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328581"/>
            <a:ext cx="1168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COUNSELLORS UNDER VARIOUS PROGRAMMES</a:t>
            </a:r>
            <a:endParaRPr lang="en-GB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2764977-1C32-4F2B-8B3D-9A419697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6986779"/>
              </p:ext>
            </p:extLst>
          </p:nvPr>
        </p:nvGraphicFramePr>
        <p:xfrm>
          <a:off x="391886" y="1153485"/>
          <a:ext cx="9666513" cy="559399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159258">
                  <a:extLst>
                    <a:ext uri="{9D8B030D-6E8A-4147-A177-3AD203B41FA5}">
                      <a16:colId xmlns:a16="http://schemas.microsoft.com/office/drawing/2014/main" xmlns="" val="3526772968"/>
                    </a:ext>
                  </a:extLst>
                </a:gridCol>
                <a:gridCol w="2756291">
                  <a:extLst>
                    <a:ext uri="{9D8B030D-6E8A-4147-A177-3AD203B41FA5}">
                      <a16:colId xmlns:a16="http://schemas.microsoft.com/office/drawing/2014/main" xmlns="" val="1257843982"/>
                    </a:ext>
                  </a:extLst>
                </a:gridCol>
                <a:gridCol w="3065821">
                  <a:extLst>
                    <a:ext uri="{9D8B030D-6E8A-4147-A177-3AD203B41FA5}">
                      <a16:colId xmlns:a16="http://schemas.microsoft.com/office/drawing/2014/main" xmlns="" val="1795386518"/>
                    </a:ext>
                  </a:extLst>
                </a:gridCol>
                <a:gridCol w="2685143">
                  <a:extLst>
                    <a:ext uri="{9D8B030D-6E8A-4147-A177-3AD203B41FA5}">
                      <a16:colId xmlns:a16="http://schemas.microsoft.com/office/drawing/2014/main" xmlns="" val="3435316392"/>
                    </a:ext>
                  </a:extLst>
                </a:gridCol>
              </a:tblGrid>
              <a:tr h="84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SR. NO.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OF PROGRAMME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OF POST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APPROXIMATE POSTS OF COUNSELLORS 2016-17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2743644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MSACS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ICTC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Counsellor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600718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N" sz="1800" b="0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NPCDCS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Counsellors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3327922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IN" sz="1800" b="0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RKSK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AH/RKSK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counsellor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230652"/>
                  </a:ext>
                </a:extLst>
              </a:tr>
              <a:tr h="558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IN" sz="1800" b="0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NTCP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Psychologist/Counsellor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8905793"/>
                  </a:ext>
                </a:extLst>
              </a:tr>
              <a:tr h="8327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Haemoglobinopathy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Counsellor 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(Sickle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Haematology</a:t>
                      </a:r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681248"/>
                  </a:ext>
                </a:extLst>
              </a:tr>
              <a:tr h="558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NPCB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Eye Donation </a:t>
                      </a:r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Counsellor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7556790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NRC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Nutritionist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5206383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RNTCP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Counsellor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516509"/>
                  </a:ext>
                </a:extLst>
              </a:tr>
              <a:tr h="558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DMHP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Psychiatric Social Worker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20012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NMHP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Clinical Psychologist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9353412"/>
                  </a:ext>
                </a:extLst>
              </a:tr>
              <a:tr h="36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IN" sz="18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 Total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1318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</a:endParaRP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077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490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A090C1-3A29-4CB6-BB6B-5E3DE4342234}"/>
              </a:ext>
            </a:extLst>
          </p:cNvPr>
          <p:cNvSpPr txBox="1"/>
          <p:nvPr/>
        </p:nvSpPr>
        <p:spPr>
          <a:xfrm>
            <a:off x="399060" y="405012"/>
            <a:ext cx="40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OBJECTIVES</a:t>
            </a:r>
            <a:endParaRPr lang="en-US" sz="4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BD5056-3CB2-40E0-89AC-9D6CA82C71B3}"/>
              </a:ext>
            </a:extLst>
          </p:cNvPr>
          <p:cNvSpPr/>
          <p:nvPr/>
        </p:nvSpPr>
        <p:spPr>
          <a:xfrm>
            <a:off x="399060" y="1329197"/>
            <a:ext cx="7000546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To ensure optimal utilization of counsellors in providing comprehensive counselling services to patients and their relatives at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health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facilities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To Improve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acceptance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and compliance of patients for various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healthcare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services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To improve overall awareness about various health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programmes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amongst patients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their family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members visiting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health facilities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thereby improving heath indicators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 b="13846"/>
          <a:stretch/>
        </p:blipFill>
        <p:spPr>
          <a:xfrm>
            <a:off x="7832801" y="1813093"/>
            <a:ext cx="3599543" cy="3488788"/>
          </a:xfrm>
        </p:spPr>
      </p:pic>
    </p:spTree>
    <p:extLst>
      <p:ext uri="{BB962C8B-B14F-4D97-AF65-F5344CB8AC3E}">
        <p14:creationId xmlns:p14="http://schemas.microsoft.com/office/powerpoint/2010/main" xmlns="" val="3400938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73D41-BDA7-47FF-B9E3-80252FCB0BF0}"/>
              </a:ext>
            </a:extLst>
          </p:cNvPr>
          <p:cNvSpPr txBox="1"/>
          <p:nvPr/>
        </p:nvSpPr>
        <p:spPr>
          <a:xfrm>
            <a:off x="3262464" y="308518"/>
            <a:ext cx="865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INSTITUTIONS COVERED</a:t>
            </a:r>
            <a:endParaRPr lang="en-US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8100" y="1534665"/>
            <a:ext cx="6784211" cy="379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Total number of health facilities covered: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40</a:t>
            </a:r>
          </a:p>
          <a:p>
            <a:pPr marL="2857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District hospitals/General hospitals: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27</a:t>
            </a:r>
          </a:p>
          <a:p>
            <a:pPr marL="2857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Women hospital: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13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Both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OPD and IPD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patients counselled from identified hospitals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Counselling to relatives of the patients also provided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56"/>
          <a:stretch/>
        </p:blipFill>
        <p:spPr>
          <a:xfrm>
            <a:off x="2221739" y="4366194"/>
            <a:ext cx="2114902" cy="169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26"/>
          <a:stretch/>
        </p:blipFill>
        <p:spPr>
          <a:xfrm>
            <a:off x="794842" y="689277"/>
            <a:ext cx="3120619" cy="261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15" b="21122"/>
          <a:stretch/>
        </p:blipFill>
        <p:spPr>
          <a:xfrm>
            <a:off x="264254" y="4691275"/>
            <a:ext cx="1922297" cy="13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32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1DC214-047A-4E36-B9AD-3B90375E8F0C}"/>
              </a:ext>
            </a:extLst>
          </p:cNvPr>
          <p:cNvSpPr txBox="1"/>
          <p:nvPr/>
        </p:nvSpPr>
        <p:spPr>
          <a:xfrm>
            <a:off x="754309" y="1002882"/>
            <a:ext cx="299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5D57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CRITICAL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4D100E-F41F-4C99-8F96-8505D7248950}"/>
              </a:ext>
            </a:extLst>
          </p:cNvPr>
          <p:cNvSpPr txBox="1"/>
          <p:nvPr/>
        </p:nvSpPr>
        <p:spPr>
          <a:xfrm>
            <a:off x="4504834" y="307880"/>
            <a:ext cx="697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spc="300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 STRATEGY/METHODOLOGY</a:t>
            </a:r>
            <a:endParaRPr lang="en-US" sz="3600" b="1" spc="300" dirty="0"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93992AE-A8A3-4045-B9DB-19499EB444C9}"/>
              </a:ext>
            </a:extLst>
          </p:cNvPr>
          <p:cNvSpPr/>
          <p:nvPr/>
        </p:nvSpPr>
        <p:spPr>
          <a:xfrm>
            <a:off x="6066996" y="1244990"/>
            <a:ext cx="5874457" cy="489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DEVELOPMENT OF TRAINING MATERIAL AND COUNSELLING AID 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training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module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for the counsellors along with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flipchart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was prepared by HFWTC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faculty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, SHSRC team, and edited by concerned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programme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heads. 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Final Material: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Guide book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for counsellors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Flipcharts: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RCH</a:t>
            </a:r>
          </a:p>
          <a:p>
            <a:pPr marL="1714500" lvl="3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Communicable diseases and Non-communicable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Diseases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CBC89AC-B2E4-48CC-AE41-E7BB601F47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950" y="4320242"/>
            <a:ext cx="2916768" cy="227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72EE439-3DD4-41B7-9EC8-BDC281C7A4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0311" y="1914860"/>
            <a:ext cx="2746685" cy="211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F11F607-32BD-493B-A865-C05E5FA4D7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652" y="228059"/>
            <a:ext cx="2968684" cy="379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7563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4D100E-F41F-4C99-8F96-8505D7248950}"/>
              </a:ext>
            </a:extLst>
          </p:cNvPr>
          <p:cNvSpPr txBox="1"/>
          <p:nvPr/>
        </p:nvSpPr>
        <p:spPr>
          <a:xfrm>
            <a:off x="223567" y="156111"/>
            <a:ext cx="1149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MAJOR TOPICS COVERED</a:t>
            </a:r>
            <a:r>
              <a:rPr lang="en-US" sz="3600" b="1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(for counsellors from all </a:t>
            </a:r>
            <a:r>
              <a:rPr lang="en-US" sz="2800" b="1" dirty="0" err="1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programmes</a:t>
            </a:r>
            <a:r>
              <a:rPr lang="en-US" sz="2800" b="1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)</a:t>
            </a:r>
            <a:endParaRPr lang="en-US" sz="2800" b="1" dirty="0"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xmlns="" id="{6669A971-A9F6-4505-84B9-FF4693FCF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7574267"/>
              </p:ext>
            </p:extLst>
          </p:nvPr>
        </p:nvGraphicFramePr>
        <p:xfrm>
          <a:off x="315765" y="1073221"/>
          <a:ext cx="11310424" cy="54864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655212">
                  <a:extLst>
                    <a:ext uri="{9D8B030D-6E8A-4147-A177-3AD203B41FA5}">
                      <a16:colId xmlns:a16="http://schemas.microsoft.com/office/drawing/2014/main" xmlns="" val="2209637284"/>
                    </a:ext>
                  </a:extLst>
                </a:gridCol>
                <a:gridCol w="5655212">
                  <a:extLst>
                    <a:ext uri="{9D8B030D-6E8A-4147-A177-3AD203B41FA5}">
                      <a16:colId xmlns:a16="http://schemas.microsoft.com/office/drawing/2014/main" xmlns="" val="4193395826"/>
                    </a:ext>
                  </a:extLst>
                </a:gridCol>
              </a:tblGrid>
              <a:tr h="545418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Counselling &amp; Skills of Counselling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Maternal Health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 Check-up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Counselling During Pregnancy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Maternal &amp; child Care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JSSK, JSY, PMSMA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Child Health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Breastfeeding Counselling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Supplementary Diet Counselling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Scheme’s to reduce Malnutrition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Routine Vaccination, IDCF,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Childhood Disease like Diarrhoea, ARI, Pneumonia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RBSK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RKSK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Family Planning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 Pills, IUD, Copper-T, NSV, DMPA, </a:t>
                      </a:r>
                      <a:r>
                        <a:rPr lang="en-IN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etc</a:t>
                      </a:r>
                      <a:endParaRPr lang="en-IN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Vector-borne diseases</a:t>
                      </a:r>
                      <a:endParaRPr lang="en-IN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Dengue, Chikungunya, Elephantiasis, Malaria </a:t>
                      </a:r>
                      <a:r>
                        <a:rPr lang="e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etc.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Leprosy Eradication </a:t>
                      </a:r>
                      <a:r>
                        <a:rPr lang="e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programme,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Revised National Tuberculosis </a:t>
                      </a:r>
                      <a:r>
                        <a:rPr lang="e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programme,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Aids Control </a:t>
                      </a:r>
                      <a:r>
                        <a:rPr lang="e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 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Non-Communicable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Diseases</a:t>
                      </a:r>
                      <a:endParaRPr lang="en-IN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Cancer, Diabetes, Coronary Diseases, Obesity,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Mental Health </a:t>
                      </a:r>
                      <a:r>
                        <a:rPr lang="e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 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Prerana</a:t>
                      </a: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Prakalp</a:t>
                      </a: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National Tobacco Control Act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donation</a:t>
                      </a:r>
                      <a:endParaRPr lang="en-IN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 Donation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Blood Donation,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Eye Donation,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Health Information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 Vital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Statistics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Birth &amp; death Registration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Marriage Registration </a:t>
                      </a:r>
                      <a:endParaRPr lang="en-IN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802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4888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4D100E-F41F-4C99-8F96-8505D7248950}"/>
              </a:ext>
            </a:extLst>
          </p:cNvPr>
          <p:cNvSpPr txBox="1"/>
          <p:nvPr/>
        </p:nvSpPr>
        <p:spPr>
          <a:xfrm>
            <a:off x="0" y="5922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lack" panose="02000000000000000000" pitchFamily="2" charset="0"/>
              </a:rPr>
              <a:t>COUNSELLOR MODULE/FLIPBOOK PREPARATION MEETING </a:t>
            </a:r>
            <a:endParaRPr lang="en-US" sz="2400" b="1" spc="300" dirty="0"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lack" panose="02000000000000000000" pitchFamily="2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5CE364D-B380-460E-A6B7-3C2857900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184" y="1722119"/>
            <a:ext cx="7490306" cy="4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9939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1DC214-047A-4E36-B9AD-3B90375E8F0C}"/>
              </a:ext>
            </a:extLst>
          </p:cNvPr>
          <p:cNvSpPr txBox="1"/>
          <p:nvPr/>
        </p:nvSpPr>
        <p:spPr>
          <a:xfrm>
            <a:off x="754309" y="1002882"/>
            <a:ext cx="299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D57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CRITICAL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4D100E-F41F-4C99-8F96-8505D7248950}"/>
              </a:ext>
            </a:extLst>
          </p:cNvPr>
          <p:cNvSpPr txBox="1"/>
          <p:nvPr/>
        </p:nvSpPr>
        <p:spPr>
          <a:xfrm>
            <a:off x="627851" y="156111"/>
            <a:ext cx="89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 Black" panose="02000000000000000000" pitchFamily="2" charset="0"/>
                <a:cs typeface="+mn-cs"/>
              </a:rPr>
              <a:t> STRATEGY/METHODOLOGY (CONTD.)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93992AE-A8A3-4045-B9DB-19499EB444C9}"/>
              </a:ext>
            </a:extLst>
          </p:cNvPr>
          <p:cNvSpPr/>
          <p:nvPr/>
        </p:nvSpPr>
        <p:spPr>
          <a:xfrm>
            <a:off x="4276579" y="1326439"/>
            <a:ext cx="7343334" cy="449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TRAININGS:</a:t>
            </a:r>
            <a:endParaRPr lang="en-US" sz="3600" b="1" dirty="0" smtClean="0">
              <a:solidFill>
                <a:srgbClr val="24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State </a:t>
            </a:r>
            <a:r>
              <a:rPr lang="en-US" sz="2800" b="1" dirty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Level </a:t>
            </a:r>
            <a:r>
              <a:rPr lang="en-US" sz="2800" b="1" dirty="0" err="1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ToT</a:t>
            </a:r>
            <a:r>
              <a:rPr lang="en-US" sz="2800" b="1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conducted for HFWTC Principals and faculty members. 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District </a:t>
            </a:r>
            <a:r>
              <a:rPr lang="en-US" sz="2800" b="1" dirty="0">
                <a:solidFill>
                  <a:srgbClr val="24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Times New Roman" panose="02020603050405020304" pitchFamily="18" charset="0"/>
              </a:rPr>
              <a:t>level training:</a:t>
            </a:r>
          </a:p>
          <a:p>
            <a:pPr marL="1257300" lvl="2" indent="-3429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days training of all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counsellors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conducted by HFWTC Principals and faculty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trainers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their respective districts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3CE2EE-458C-44DB-A54E-4A6CE2D9C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50" y="1002882"/>
            <a:ext cx="3252462" cy="243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D0109A77-A3A0-4D30-873F-B3140DFAD1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50" y="3970251"/>
            <a:ext cx="3278247" cy="245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3860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1066</Words>
  <Application>Microsoft Office PowerPoint</Application>
  <PresentationFormat>Custom</PresentationFormat>
  <Paragraphs>248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gianttemplate.com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use only powerpoint template</dc:title>
  <dc:creator>admin@gianttemplate.com</dc:creator>
  <cp:lastModifiedBy>acer</cp:lastModifiedBy>
  <cp:revision>128</cp:revision>
  <dcterms:created xsi:type="dcterms:W3CDTF">2018-12-29T05:51:15Z</dcterms:created>
  <dcterms:modified xsi:type="dcterms:W3CDTF">2019-11-17T12:50:39Z</dcterms:modified>
</cp:coreProperties>
</file>