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58" r:id="rId4"/>
    <p:sldId id="274" r:id="rId5"/>
    <p:sldId id="260" r:id="rId6"/>
    <p:sldId id="268" r:id="rId7"/>
    <p:sldId id="261" r:id="rId8"/>
    <p:sldId id="266" r:id="rId9"/>
    <p:sldId id="271" r:id="rId10"/>
    <p:sldId id="272" r:id="rId11"/>
    <p:sldId id="267" r:id="rId12"/>
    <p:sldId id="263" r:id="rId13"/>
    <p:sldId id="269" r:id="rId14"/>
    <p:sldId id="264" r:id="rId15"/>
  </p:sldIdLst>
  <p:sldSz cx="12192000" cy="6858000"/>
  <p:notesSz cx="6815138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B3E3D-EF59-4180-90C9-BA9744C2F0D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BE973-0DB8-4F40-A79D-A3E511AE2F01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4 Panchayats in each blocks - 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91ED6DB4-68BD-4EAC-8780-D097D7E60082}" type="parTrans" cxnId="{C715EF50-4766-43AC-9E7F-B8041D3EC4AA}">
      <dgm:prSet/>
      <dgm:spPr/>
      <dgm:t>
        <a:bodyPr/>
        <a:lstStyle/>
        <a:p>
          <a:endParaRPr lang="en-US"/>
        </a:p>
      </dgm:t>
    </dgm:pt>
    <dgm:pt modelId="{DC9E0654-35C2-480C-9D2A-2F1465893B1D}" type="sibTrans" cxnId="{C715EF50-4766-43AC-9E7F-B8041D3EC4AA}">
      <dgm:prSet/>
      <dgm:spPr/>
      <dgm:t>
        <a:bodyPr/>
        <a:lstStyle/>
        <a:p>
          <a:endParaRPr lang="en-US"/>
        </a:p>
      </dgm:t>
    </dgm:pt>
    <dgm:pt modelId="{E77A2ECB-5C7C-48DD-B399-2050991006B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covered total of 80 Panchayats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0BA0316-D609-4416-B006-15F21065C6C3}" type="parTrans" cxnId="{2E224D10-BF9A-47B6-9496-1783E1BC9D8F}">
      <dgm:prSet/>
      <dgm:spPr/>
      <dgm:t>
        <a:bodyPr/>
        <a:lstStyle/>
        <a:p>
          <a:endParaRPr lang="en-US"/>
        </a:p>
      </dgm:t>
    </dgm:pt>
    <dgm:pt modelId="{BE850141-A870-4779-B6FA-32DFD942E956}" type="sibTrans" cxnId="{2E224D10-BF9A-47B6-9496-1783E1BC9D8F}">
      <dgm:prSet/>
      <dgm:spPr/>
      <dgm:t>
        <a:bodyPr/>
        <a:lstStyle/>
        <a:p>
          <a:endParaRPr lang="en-US"/>
        </a:p>
      </dgm:t>
    </dgm:pt>
    <dgm:pt modelId="{D88AAC99-DD40-4422-90EF-5310BA0B826F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4 Blocks in each districts - 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091CE41D-7C99-4D9F-9169-5CE4B3B5019E}" type="parTrans" cxnId="{829FDE86-EF24-4325-8FB1-67DAF8C571A0}">
      <dgm:prSet/>
      <dgm:spPr/>
      <dgm:t>
        <a:bodyPr/>
        <a:lstStyle/>
        <a:p>
          <a:endParaRPr lang="en-US"/>
        </a:p>
      </dgm:t>
    </dgm:pt>
    <dgm:pt modelId="{36854A4A-FC77-46AB-89FA-49AB21B8B6B0}" type="sibTrans" cxnId="{829FDE86-EF24-4325-8FB1-67DAF8C571A0}">
      <dgm:prSet/>
      <dgm:spPr/>
      <dgm:t>
        <a:bodyPr/>
        <a:lstStyle/>
        <a:p>
          <a:endParaRPr lang="en-US"/>
        </a:p>
      </dgm:t>
    </dgm:pt>
    <dgm:pt modelId="{EA3A3D6A-39B9-4BF3-A0CA-28116F45666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covered total of 20 blocks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6F2D615-26FA-446D-92AE-B7580FA555F2}" type="parTrans" cxnId="{33D8F490-2897-4D13-92B8-96A3C2D6E632}">
      <dgm:prSet/>
      <dgm:spPr/>
      <dgm:t>
        <a:bodyPr/>
        <a:lstStyle/>
        <a:p>
          <a:endParaRPr lang="en-US"/>
        </a:p>
      </dgm:t>
    </dgm:pt>
    <dgm:pt modelId="{EE41B6E5-B987-4612-83A8-946FE33A6590}" type="sibTrans" cxnId="{33D8F490-2897-4D13-92B8-96A3C2D6E632}">
      <dgm:prSet/>
      <dgm:spPr/>
      <dgm:t>
        <a:bodyPr/>
        <a:lstStyle/>
        <a:p>
          <a:endParaRPr lang="en-US"/>
        </a:p>
      </dgm:t>
    </dgm:pt>
    <dgm:pt modelId="{FB322853-2623-4876-AC21-1D66A70DC1F5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5 Districts from each regional headquarter selected - 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2C4CAB83-84FB-4C3C-8E11-B562658B5DE3}" type="parTrans" cxnId="{E82A986A-490B-4105-82C4-D22B3EC23D81}">
      <dgm:prSet/>
      <dgm:spPr/>
      <dgm:t>
        <a:bodyPr/>
        <a:lstStyle/>
        <a:p>
          <a:endParaRPr lang="en-US"/>
        </a:p>
      </dgm:t>
    </dgm:pt>
    <dgm:pt modelId="{222D67BA-246F-4DFB-A4AB-E29AA8509EE1}" type="sibTrans" cxnId="{E82A986A-490B-4105-82C4-D22B3EC23D81}">
      <dgm:prSet/>
      <dgm:spPr/>
      <dgm:t>
        <a:bodyPr/>
        <a:lstStyle/>
        <a:p>
          <a:endParaRPr lang="en-US"/>
        </a:p>
      </dgm:t>
    </dgm:pt>
    <dgm:pt modelId="{688817DB-99B0-47E9-8266-B3BCCBD0C09D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Ranchi,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75F577C-34C5-48E0-A353-1A4EF729D7A4}" type="parTrans" cxnId="{F222129F-6962-4944-BB2B-3EBD58305EE3}">
      <dgm:prSet/>
      <dgm:spPr/>
      <dgm:t>
        <a:bodyPr/>
        <a:lstStyle/>
        <a:p>
          <a:endParaRPr lang="en-US"/>
        </a:p>
      </dgm:t>
    </dgm:pt>
    <dgm:pt modelId="{42002B75-E28A-46C8-9995-5BA553E6F8E3}" type="sibTrans" cxnId="{F222129F-6962-4944-BB2B-3EBD58305EE3}">
      <dgm:prSet/>
      <dgm:spPr/>
      <dgm:t>
        <a:bodyPr/>
        <a:lstStyle/>
        <a:p>
          <a:endParaRPr lang="en-US"/>
        </a:p>
      </dgm:t>
    </dgm:pt>
    <dgm:pt modelId="{B8F24BC2-1464-4FA0-BB3F-2FC3485300BB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West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Singhbhum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B4617AE-68D1-471E-8A6C-9CF9312724AD}" type="parTrans" cxnId="{262191E3-41DA-4150-929A-353A5E1A8FBF}">
      <dgm:prSet/>
      <dgm:spPr/>
      <dgm:t>
        <a:bodyPr/>
        <a:lstStyle/>
        <a:p>
          <a:endParaRPr lang="en-US"/>
        </a:p>
      </dgm:t>
    </dgm:pt>
    <dgm:pt modelId="{D8BBA540-F422-4C08-9605-37D0E70851A8}" type="sibTrans" cxnId="{262191E3-41DA-4150-929A-353A5E1A8FBF}">
      <dgm:prSet/>
      <dgm:spPr/>
      <dgm:t>
        <a:bodyPr/>
        <a:lstStyle/>
        <a:p>
          <a:endParaRPr lang="en-US"/>
        </a:p>
      </dgm:t>
    </dgm:pt>
    <dgm:pt modelId="{FB55E434-8324-4BCA-A3DD-7346EEA99CBC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Deoghar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A229855-2D3A-4310-B934-270B8AACF52B}" type="parTrans" cxnId="{F6C50487-0210-41F7-A511-B8AC1973A2C0}">
      <dgm:prSet/>
      <dgm:spPr/>
      <dgm:t>
        <a:bodyPr/>
        <a:lstStyle/>
        <a:p>
          <a:endParaRPr lang="en-US"/>
        </a:p>
      </dgm:t>
    </dgm:pt>
    <dgm:pt modelId="{ADD06705-754B-4596-9578-A18C9F807EF6}" type="sibTrans" cxnId="{F6C50487-0210-41F7-A511-B8AC1973A2C0}">
      <dgm:prSet/>
      <dgm:spPr/>
      <dgm:t>
        <a:bodyPr/>
        <a:lstStyle/>
        <a:p>
          <a:endParaRPr lang="en-US"/>
        </a:p>
      </dgm:t>
    </dgm:pt>
    <dgm:pt modelId="{801E6501-E5D2-4CC0-96DC-1B0305C790C9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Palamu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236C3B4-3F02-4AC2-8D07-8EAB71068EF1}" type="parTrans" cxnId="{FE9E5489-735D-4CE0-840E-6DADB201A6D9}">
      <dgm:prSet/>
      <dgm:spPr/>
      <dgm:t>
        <a:bodyPr/>
        <a:lstStyle/>
        <a:p>
          <a:endParaRPr lang="en-US"/>
        </a:p>
      </dgm:t>
    </dgm:pt>
    <dgm:pt modelId="{15B37670-1F77-4910-8282-732B678D17B3}" type="sibTrans" cxnId="{FE9E5489-735D-4CE0-840E-6DADB201A6D9}">
      <dgm:prSet/>
      <dgm:spPr/>
      <dgm:t>
        <a:bodyPr/>
        <a:lstStyle/>
        <a:p>
          <a:endParaRPr lang="en-US"/>
        </a:p>
      </dgm:t>
    </dgm:pt>
    <dgm:pt modelId="{25564000-CEB7-4A95-ABFE-1496CF0FE951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Hazaribagh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CF2ACE6-C8DF-4DB9-B339-018AB01C1904}" type="parTrans" cxnId="{6AC1677A-E7A3-45A6-9CD9-EEFE2B17860C}">
      <dgm:prSet/>
      <dgm:spPr/>
      <dgm:t>
        <a:bodyPr/>
        <a:lstStyle/>
        <a:p>
          <a:endParaRPr lang="en-US"/>
        </a:p>
      </dgm:t>
    </dgm:pt>
    <dgm:pt modelId="{360DD9E4-BF4B-4F5C-88BC-EF60F1AC1488}" type="sibTrans" cxnId="{6AC1677A-E7A3-45A6-9CD9-EEFE2B17860C}">
      <dgm:prSet/>
      <dgm:spPr/>
      <dgm:t>
        <a:bodyPr/>
        <a:lstStyle/>
        <a:p>
          <a:endParaRPr lang="en-US"/>
        </a:p>
      </dgm:t>
    </dgm:pt>
    <dgm:pt modelId="{1079478F-4F89-4B60-A9EE-049F412EFDF4}" type="pres">
      <dgm:prSet presAssocID="{7A3B3E3D-EF59-4180-90C9-BA9744C2F0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44DDEB9-E24D-4507-93D0-024488344C2F}" type="pres">
      <dgm:prSet presAssocID="{94CBE973-0DB8-4F40-A79D-A3E511AE2F01}" presName="node" presStyleLbl="node1" presStyleIdx="0" presStyleCnt="3" custLinFactX="200000" custLinFactNeighborX="200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ADBD2-2BA2-458B-AE64-2A9A6E4D46AB}" type="pres">
      <dgm:prSet presAssocID="{DC9E0654-35C2-480C-9D2A-2F1465893B1D}" presName="sibTrans" presStyleCnt="0"/>
      <dgm:spPr/>
    </dgm:pt>
    <dgm:pt modelId="{0B2318A6-FE61-4E40-A29F-6A9BE97E5F43}" type="pres">
      <dgm:prSet presAssocID="{D88AAC99-DD40-4422-90EF-5310BA0B826F}" presName="node" presStyleLbl="node1" presStyleIdx="1" presStyleCnt="3" custScaleX="71359" custLinFactNeighborX="-11801" custLinFactNeighborY="-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518B-5946-4EF2-B197-2481427A4A7D}" type="pres">
      <dgm:prSet presAssocID="{36854A4A-FC77-46AB-89FA-49AB21B8B6B0}" presName="sibTrans" presStyleCnt="0"/>
      <dgm:spPr/>
    </dgm:pt>
    <dgm:pt modelId="{35ED7785-9AD7-412A-BF26-F0C6A89EBF40}" type="pres">
      <dgm:prSet presAssocID="{FB322853-2623-4876-AC21-1D66A70DC1F5}" presName="node" presStyleLbl="node1" presStyleIdx="2" presStyleCnt="3" custAng="0" custLinFactX="-196195" custLinFactNeighborX="-200000" custLinFactNeighborY="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FAD1CF-F1FF-48E5-8F37-13758440F643}" type="presOf" srcId="{FB55E434-8324-4BCA-A3DD-7346EEA99CBC}" destId="{35ED7785-9AD7-412A-BF26-F0C6A89EBF40}" srcOrd="0" destOrd="3" presId="urn:microsoft.com/office/officeart/2005/8/layout/hList6"/>
    <dgm:cxn modelId="{829FDE86-EF24-4325-8FB1-67DAF8C571A0}" srcId="{7A3B3E3D-EF59-4180-90C9-BA9744C2F0DB}" destId="{D88AAC99-DD40-4422-90EF-5310BA0B826F}" srcOrd="1" destOrd="0" parTransId="{091CE41D-7C99-4D9F-9169-5CE4B3B5019E}" sibTransId="{36854A4A-FC77-46AB-89FA-49AB21B8B6B0}"/>
    <dgm:cxn modelId="{1BC7581F-4A1A-4849-A547-12153D032687}" type="presOf" srcId="{25564000-CEB7-4A95-ABFE-1496CF0FE951}" destId="{35ED7785-9AD7-412A-BF26-F0C6A89EBF40}" srcOrd="0" destOrd="5" presId="urn:microsoft.com/office/officeart/2005/8/layout/hList6"/>
    <dgm:cxn modelId="{06681CB2-616A-445C-9722-0AECC38AE843}" type="presOf" srcId="{94CBE973-0DB8-4F40-A79D-A3E511AE2F01}" destId="{A44DDEB9-E24D-4507-93D0-024488344C2F}" srcOrd="0" destOrd="0" presId="urn:microsoft.com/office/officeart/2005/8/layout/hList6"/>
    <dgm:cxn modelId="{48E2064D-43C0-4356-A9E5-A19EBFE2D268}" type="presOf" srcId="{7A3B3E3D-EF59-4180-90C9-BA9744C2F0DB}" destId="{1079478F-4F89-4B60-A9EE-049F412EFDF4}" srcOrd="0" destOrd="0" presId="urn:microsoft.com/office/officeart/2005/8/layout/hList6"/>
    <dgm:cxn modelId="{9D75AE57-A5CA-4BDB-9D7E-5025D4B824EF}" type="presOf" srcId="{801E6501-E5D2-4CC0-96DC-1B0305C790C9}" destId="{35ED7785-9AD7-412A-BF26-F0C6A89EBF40}" srcOrd="0" destOrd="4" presId="urn:microsoft.com/office/officeart/2005/8/layout/hList6"/>
    <dgm:cxn modelId="{33D8F490-2897-4D13-92B8-96A3C2D6E632}" srcId="{D88AAC99-DD40-4422-90EF-5310BA0B826F}" destId="{EA3A3D6A-39B9-4BF3-A0CA-28116F456667}" srcOrd="0" destOrd="0" parTransId="{C6F2D615-26FA-446D-92AE-B7580FA555F2}" sibTransId="{EE41B6E5-B987-4612-83A8-946FE33A6590}"/>
    <dgm:cxn modelId="{2E224D10-BF9A-47B6-9496-1783E1BC9D8F}" srcId="{94CBE973-0DB8-4F40-A79D-A3E511AE2F01}" destId="{E77A2ECB-5C7C-48DD-B399-2050991006B7}" srcOrd="0" destOrd="0" parTransId="{20BA0316-D609-4416-B006-15F21065C6C3}" sibTransId="{BE850141-A870-4779-B6FA-32DFD942E956}"/>
    <dgm:cxn modelId="{1C08D001-AB91-422B-AA97-06244FA88C08}" type="presOf" srcId="{688817DB-99B0-47E9-8266-B3BCCBD0C09D}" destId="{35ED7785-9AD7-412A-BF26-F0C6A89EBF40}" srcOrd="0" destOrd="1" presId="urn:microsoft.com/office/officeart/2005/8/layout/hList6"/>
    <dgm:cxn modelId="{B73EC053-7A3B-4847-B4DC-2C9413FA52EE}" type="presOf" srcId="{FB322853-2623-4876-AC21-1D66A70DC1F5}" destId="{35ED7785-9AD7-412A-BF26-F0C6A89EBF40}" srcOrd="0" destOrd="0" presId="urn:microsoft.com/office/officeart/2005/8/layout/hList6"/>
    <dgm:cxn modelId="{F6C50487-0210-41F7-A511-B8AC1973A2C0}" srcId="{FB322853-2623-4876-AC21-1D66A70DC1F5}" destId="{FB55E434-8324-4BCA-A3DD-7346EEA99CBC}" srcOrd="2" destOrd="0" parTransId="{BA229855-2D3A-4310-B934-270B8AACF52B}" sibTransId="{ADD06705-754B-4596-9578-A18C9F807EF6}"/>
    <dgm:cxn modelId="{262191E3-41DA-4150-929A-353A5E1A8FBF}" srcId="{FB322853-2623-4876-AC21-1D66A70DC1F5}" destId="{B8F24BC2-1464-4FA0-BB3F-2FC3485300BB}" srcOrd="1" destOrd="0" parTransId="{0B4617AE-68D1-471E-8A6C-9CF9312724AD}" sibTransId="{D8BBA540-F422-4C08-9605-37D0E70851A8}"/>
    <dgm:cxn modelId="{2A46189D-32C6-4822-AC48-6EA67E38BD3D}" type="presOf" srcId="{EA3A3D6A-39B9-4BF3-A0CA-28116F456667}" destId="{0B2318A6-FE61-4E40-A29F-6A9BE97E5F43}" srcOrd="0" destOrd="1" presId="urn:microsoft.com/office/officeart/2005/8/layout/hList6"/>
    <dgm:cxn modelId="{F222129F-6962-4944-BB2B-3EBD58305EE3}" srcId="{FB322853-2623-4876-AC21-1D66A70DC1F5}" destId="{688817DB-99B0-47E9-8266-B3BCCBD0C09D}" srcOrd="0" destOrd="0" parTransId="{A75F577C-34C5-48E0-A353-1A4EF729D7A4}" sibTransId="{42002B75-E28A-46C8-9995-5BA553E6F8E3}"/>
    <dgm:cxn modelId="{FE9E5489-735D-4CE0-840E-6DADB201A6D9}" srcId="{FB322853-2623-4876-AC21-1D66A70DC1F5}" destId="{801E6501-E5D2-4CC0-96DC-1B0305C790C9}" srcOrd="3" destOrd="0" parTransId="{B236C3B4-3F02-4AC2-8D07-8EAB71068EF1}" sibTransId="{15B37670-1F77-4910-8282-732B678D17B3}"/>
    <dgm:cxn modelId="{E82A986A-490B-4105-82C4-D22B3EC23D81}" srcId="{7A3B3E3D-EF59-4180-90C9-BA9744C2F0DB}" destId="{FB322853-2623-4876-AC21-1D66A70DC1F5}" srcOrd="2" destOrd="0" parTransId="{2C4CAB83-84FB-4C3C-8E11-B562658B5DE3}" sibTransId="{222D67BA-246F-4DFB-A4AB-E29AA8509EE1}"/>
    <dgm:cxn modelId="{D12D89D7-F9F6-42AD-B814-BAC867AEBA0A}" type="presOf" srcId="{D88AAC99-DD40-4422-90EF-5310BA0B826F}" destId="{0B2318A6-FE61-4E40-A29F-6A9BE97E5F43}" srcOrd="0" destOrd="0" presId="urn:microsoft.com/office/officeart/2005/8/layout/hList6"/>
    <dgm:cxn modelId="{6C0C2E1C-7B4D-48C3-AD3A-A533D6F79E72}" type="presOf" srcId="{B8F24BC2-1464-4FA0-BB3F-2FC3485300BB}" destId="{35ED7785-9AD7-412A-BF26-F0C6A89EBF40}" srcOrd="0" destOrd="2" presId="urn:microsoft.com/office/officeart/2005/8/layout/hList6"/>
    <dgm:cxn modelId="{4D957DC8-68DE-457D-83F4-8456FF13BE60}" type="presOf" srcId="{E77A2ECB-5C7C-48DD-B399-2050991006B7}" destId="{A44DDEB9-E24D-4507-93D0-024488344C2F}" srcOrd="0" destOrd="1" presId="urn:microsoft.com/office/officeart/2005/8/layout/hList6"/>
    <dgm:cxn modelId="{C715EF50-4766-43AC-9E7F-B8041D3EC4AA}" srcId="{7A3B3E3D-EF59-4180-90C9-BA9744C2F0DB}" destId="{94CBE973-0DB8-4F40-A79D-A3E511AE2F01}" srcOrd="0" destOrd="0" parTransId="{91ED6DB4-68BD-4EAC-8780-D097D7E60082}" sibTransId="{DC9E0654-35C2-480C-9D2A-2F1465893B1D}"/>
    <dgm:cxn modelId="{6AC1677A-E7A3-45A6-9CD9-EEFE2B17860C}" srcId="{FB322853-2623-4876-AC21-1D66A70DC1F5}" destId="{25564000-CEB7-4A95-ABFE-1496CF0FE951}" srcOrd="4" destOrd="0" parTransId="{7CF2ACE6-C8DF-4DB9-B339-018AB01C1904}" sibTransId="{360DD9E4-BF4B-4F5C-88BC-EF60F1AC1488}"/>
    <dgm:cxn modelId="{DF3562E8-FFF4-43CF-8488-9419DD08CE2E}" type="presParOf" srcId="{1079478F-4F89-4B60-A9EE-049F412EFDF4}" destId="{A44DDEB9-E24D-4507-93D0-024488344C2F}" srcOrd="0" destOrd="0" presId="urn:microsoft.com/office/officeart/2005/8/layout/hList6"/>
    <dgm:cxn modelId="{30FB8AE7-8A0D-47D7-8619-88FFCF42E058}" type="presParOf" srcId="{1079478F-4F89-4B60-A9EE-049F412EFDF4}" destId="{AACADBD2-2BA2-458B-AE64-2A9A6E4D46AB}" srcOrd="1" destOrd="0" presId="urn:microsoft.com/office/officeart/2005/8/layout/hList6"/>
    <dgm:cxn modelId="{865D0BA1-9BDD-40D0-A2E9-2D749F3627E3}" type="presParOf" srcId="{1079478F-4F89-4B60-A9EE-049F412EFDF4}" destId="{0B2318A6-FE61-4E40-A29F-6A9BE97E5F43}" srcOrd="2" destOrd="0" presId="urn:microsoft.com/office/officeart/2005/8/layout/hList6"/>
    <dgm:cxn modelId="{B53D0E81-B368-4FAC-BF09-16BAF9A1F7CD}" type="presParOf" srcId="{1079478F-4F89-4B60-A9EE-049F412EFDF4}" destId="{E148518B-5946-4EF2-B197-2481427A4A7D}" srcOrd="3" destOrd="0" presId="urn:microsoft.com/office/officeart/2005/8/layout/hList6"/>
    <dgm:cxn modelId="{640078B6-BDF6-4D0B-8FF8-EF90D0CFCC6F}" type="presParOf" srcId="{1079478F-4F89-4B60-A9EE-049F412EFDF4}" destId="{35ED7785-9AD7-412A-BF26-F0C6A89EBF4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F3A5B-3F19-4932-A151-AF6C9A2FBC54}" type="doc">
      <dgm:prSet loTypeId="urn:microsoft.com/office/officeart/2005/8/layout/chevron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8D02A7A-5A78-443B-A797-267051A4B974}">
      <dgm:prSet phldrT="[Text]" custT="1"/>
      <dgm:spPr/>
      <dgm:t>
        <a:bodyPr/>
        <a:lstStyle/>
        <a:p>
          <a:r>
            <a:rPr lang="en-US" sz="1800" dirty="0" smtClean="0"/>
            <a:t>Village level</a:t>
          </a:r>
          <a:endParaRPr lang="en-US" sz="1800" dirty="0"/>
        </a:p>
      </dgm:t>
    </dgm:pt>
    <dgm:pt modelId="{076C2BDF-DC3E-45F5-918A-1020786910E0}" type="parTrans" cxnId="{0C60983A-59C5-4732-A4EB-9164DA657158}">
      <dgm:prSet/>
      <dgm:spPr/>
      <dgm:t>
        <a:bodyPr/>
        <a:lstStyle/>
        <a:p>
          <a:endParaRPr lang="en-US" sz="2800"/>
        </a:p>
      </dgm:t>
    </dgm:pt>
    <dgm:pt modelId="{69A9C388-581E-4B9F-83A7-3B83AFB16A20}" type="sibTrans" cxnId="{0C60983A-59C5-4732-A4EB-9164DA657158}">
      <dgm:prSet/>
      <dgm:spPr/>
      <dgm:t>
        <a:bodyPr/>
        <a:lstStyle/>
        <a:p>
          <a:endParaRPr lang="en-US" sz="2800"/>
        </a:p>
      </dgm:t>
    </dgm:pt>
    <dgm:pt modelId="{F7479848-9E87-490E-B490-DADC7554EBF4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Entry Level meeting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– Meeting with VHSNC member and PRI members along with general community members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75201DA-267C-4F51-8320-F281589EA171}" type="parTrans" cxnId="{95014E73-E8AF-48E2-9EC9-4639D38E620C}">
      <dgm:prSet/>
      <dgm:spPr/>
      <dgm:t>
        <a:bodyPr/>
        <a:lstStyle/>
        <a:p>
          <a:endParaRPr lang="en-US" sz="2800"/>
        </a:p>
      </dgm:t>
    </dgm:pt>
    <dgm:pt modelId="{E0EF7444-16ED-4C2E-AF69-D412DC378AF5}" type="sibTrans" cxnId="{95014E73-E8AF-48E2-9EC9-4639D38E620C}">
      <dgm:prSet/>
      <dgm:spPr/>
      <dgm:t>
        <a:bodyPr/>
        <a:lstStyle/>
        <a:p>
          <a:endParaRPr lang="en-US" sz="2800"/>
        </a:p>
      </dgm:t>
    </dgm:pt>
    <dgm:pt modelId="{38C620F1-5641-415A-B2ED-55F7C7E85A2F}">
      <dgm:prSet phldrT="[Text]" custT="1"/>
      <dgm:spPr/>
      <dgm:t>
        <a:bodyPr/>
        <a:lstStyle/>
        <a:p>
          <a:r>
            <a:rPr lang="en-US" sz="1600" dirty="0" smtClean="0"/>
            <a:t>Panchayat Level</a:t>
          </a:r>
          <a:endParaRPr lang="en-US" sz="1600" dirty="0"/>
        </a:p>
      </dgm:t>
    </dgm:pt>
    <dgm:pt modelId="{6B152789-A04B-4D8E-A73C-5C22D6831275}" type="parTrans" cxnId="{8E5F4034-3F4B-462E-AD46-118F910B845A}">
      <dgm:prSet/>
      <dgm:spPr/>
      <dgm:t>
        <a:bodyPr/>
        <a:lstStyle/>
        <a:p>
          <a:endParaRPr lang="en-US" sz="2800"/>
        </a:p>
      </dgm:t>
    </dgm:pt>
    <dgm:pt modelId="{363F83EE-1475-45B1-A5EA-70CFB2EC2DE9}" type="sibTrans" cxnId="{8E5F4034-3F4B-462E-AD46-118F910B845A}">
      <dgm:prSet/>
      <dgm:spPr/>
      <dgm:t>
        <a:bodyPr/>
        <a:lstStyle/>
        <a:p>
          <a:endParaRPr lang="en-US" sz="2800"/>
        </a:p>
      </dgm:t>
    </dgm:pt>
    <dgm:pt modelId="{599BB174-9838-4283-A1FF-C01AB34283FA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Sharing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of Panchayat level report cards with community members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9912F10-7956-404E-9118-24F5B8DCCE48}" type="parTrans" cxnId="{29917F83-F6BF-47CB-A0D2-60628E9CE8D0}">
      <dgm:prSet/>
      <dgm:spPr/>
      <dgm:t>
        <a:bodyPr/>
        <a:lstStyle/>
        <a:p>
          <a:endParaRPr lang="en-US" sz="2800"/>
        </a:p>
      </dgm:t>
    </dgm:pt>
    <dgm:pt modelId="{348BC06C-6A94-44A1-AF59-F71C9144E8DA}" type="sibTrans" cxnId="{29917F83-F6BF-47CB-A0D2-60628E9CE8D0}">
      <dgm:prSet/>
      <dgm:spPr/>
      <dgm:t>
        <a:bodyPr/>
        <a:lstStyle/>
        <a:p>
          <a:endParaRPr lang="en-US" sz="2800"/>
        </a:p>
      </dgm:t>
    </dgm:pt>
    <dgm:pt modelId="{1B364218-4CEB-4B72-866B-3FF22F475F03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Awareness generation on health entitlement and schemes</a:t>
          </a:r>
        </a:p>
      </dgm:t>
    </dgm:pt>
    <dgm:pt modelId="{DA363FC5-5B08-48B0-B315-437D2E8F6EA9}" type="parTrans" cxnId="{120EB579-D493-4B90-885D-8AC27892559A}">
      <dgm:prSet/>
      <dgm:spPr/>
      <dgm:t>
        <a:bodyPr/>
        <a:lstStyle/>
        <a:p>
          <a:endParaRPr lang="en-US" sz="2800"/>
        </a:p>
      </dgm:t>
    </dgm:pt>
    <dgm:pt modelId="{F0D2B10C-8047-47C4-A2BE-4455B0957B33}" type="sibTrans" cxnId="{120EB579-D493-4B90-885D-8AC27892559A}">
      <dgm:prSet/>
      <dgm:spPr/>
      <dgm:t>
        <a:bodyPr/>
        <a:lstStyle/>
        <a:p>
          <a:endParaRPr lang="en-US" sz="2800"/>
        </a:p>
      </dgm:t>
    </dgm:pt>
    <dgm:pt modelId="{5839D088-E981-4657-9B09-20820F14FF6D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Community monitoring of health services based on tool –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seek community feedback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about their experiences </a:t>
          </a:r>
        </a:p>
      </dgm:t>
    </dgm:pt>
    <dgm:pt modelId="{719F9CB9-9411-4F77-A82B-C513E6989AF5}" type="parTrans" cxnId="{A2B9ED2C-C307-4B5C-8EF7-05A2F895DDE0}">
      <dgm:prSet/>
      <dgm:spPr/>
      <dgm:t>
        <a:bodyPr/>
        <a:lstStyle/>
        <a:p>
          <a:endParaRPr lang="en-US" sz="2800"/>
        </a:p>
      </dgm:t>
    </dgm:pt>
    <dgm:pt modelId="{4AB579D0-7A69-42AF-AA6E-0F40AFAF672F}" type="sibTrans" cxnId="{A2B9ED2C-C307-4B5C-8EF7-05A2F895DDE0}">
      <dgm:prSet/>
      <dgm:spPr/>
      <dgm:t>
        <a:bodyPr/>
        <a:lstStyle/>
        <a:p>
          <a:endParaRPr lang="en-US" sz="2800"/>
        </a:p>
      </dgm:t>
    </dgm:pt>
    <dgm:pt modelId="{6D54EFF6-0800-447C-BD74-ED1A810D2BB5}" type="pres">
      <dgm:prSet presAssocID="{A52F3A5B-3F19-4932-A151-AF6C9A2FBC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B0D22-BBF7-4485-9E17-C77C8DA1BE0E}" type="pres">
      <dgm:prSet presAssocID="{18D02A7A-5A78-443B-A797-267051A4B974}" presName="composite" presStyleCnt="0"/>
      <dgm:spPr/>
    </dgm:pt>
    <dgm:pt modelId="{F51E97D3-8FE9-4D5B-AC67-EEFA3F9A2AC5}" type="pres">
      <dgm:prSet presAssocID="{18D02A7A-5A78-443B-A797-267051A4B974}" presName="parentText" presStyleLbl="alignNode1" presStyleIdx="0" presStyleCnt="2" custLinFactNeighborX="-99717" custLinFactNeighborY="-5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D60DB-ED70-44DF-806A-5D0C8F9F1BFD}" type="pres">
      <dgm:prSet presAssocID="{18D02A7A-5A78-443B-A797-267051A4B974}" presName="descendantText" presStyleLbl="alignAcc1" presStyleIdx="0" presStyleCnt="2" custScaleX="65854" custScaleY="133798" custLinFactNeighborX="-34677" custLinFactNeighborY="1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A5780-EEED-491E-ABB4-37D0E55D2F36}" type="pres">
      <dgm:prSet presAssocID="{69A9C388-581E-4B9F-83A7-3B83AFB16A20}" presName="sp" presStyleCnt="0"/>
      <dgm:spPr/>
    </dgm:pt>
    <dgm:pt modelId="{659AE30B-82D9-4E4A-9ECB-690FDA572B87}" type="pres">
      <dgm:prSet presAssocID="{38C620F1-5641-415A-B2ED-55F7C7E85A2F}" presName="composite" presStyleCnt="0"/>
      <dgm:spPr/>
    </dgm:pt>
    <dgm:pt modelId="{C0FE9EE3-722E-4180-BAF3-9E76A3782767}" type="pres">
      <dgm:prSet presAssocID="{38C620F1-5641-415A-B2ED-55F7C7E85A2F}" presName="parentText" presStyleLbl="alignNode1" presStyleIdx="1" presStyleCnt="2" custLinFactX="-13932" custLinFactNeighborX="-100000" custLinFactNeighborY="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06AC6-99C6-4DA5-BFB8-3D82D13157F7}" type="pres">
      <dgm:prSet presAssocID="{38C620F1-5641-415A-B2ED-55F7C7E85A2F}" presName="descendantText" presStyleLbl="alignAcc1" presStyleIdx="1" presStyleCnt="2" custScaleX="54769" custScaleY="111573" custLinFactNeighborX="-42856" custLinFactNeighborY="24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17F83-F6BF-47CB-A0D2-60628E9CE8D0}" srcId="{38C620F1-5641-415A-B2ED-55F7C7E85A2F}" destId="{599BB174-9838-4283-A1FF-C01AB34283FA}" srcOrd="0" destOrd="0" parTransId="{39912F10-7956-404E-9118-24F5B8DCCE48}" sibTransId="{348BC06C-6A94-44A1-AF59-F71C9144E8DA}"/>
    <dgm:cxn modelId="{A2B9ED2C-C307-4B5C-8EF7-05A2F895DDE0}" srcId="{18D02A7A-5A78-443B-A797-267051A4B974}" destId="{5839D088-E981-4657-9B09-20820F14FF6D}" srcOrd="2" destOrd="0" parTransId="{719F9CB9-9411-4F77-A82B-C513E6989AF5}" sibTransId="{4AB579D0-7A69-42AF-AA6E-0F40AFAF672F}"/>
    <dgm:cxn modelId="{1023539E-2AED-4996-B2C3-C30C4DA3000A}" type="presOf" srcId="{A52F3A5B-3F19-4932-A151-AF6C9A2FBC54}" destId="{6D54EFF6-0800-447C-BD74-ED1A810D2BB5}" srcOrd="0" destOrd="0" presId="urn:microsoft.com/office/officeart/2005/8/layout/chevron2"/>
    <dgm:cxn modelId="{120EB579-D493-4B90-885D-8AC27892559A}" srcId="{18D02A7A-5A78-443B-A797-267051A4B974}" destId="{1B364218-4CEB-4B72-866B-3FF22F475F03}" srcOrd="1" destOrd="0" parTransId="{DA363FC5-5B08-48B0-B315-437D2E8F6EA9}" sibTransId="{F0D2B10C-8047-47C4-A2BE-4455B0957B33}"/>
    <dgm:cxn modelId="{437CAC0E-E3A8-46E0-9812-AFA61C223E41}" type="presOf" srcId="{1B364218-4CEB-4B72-866B-3FF22F475F03}" destId="{ABFD60DB-ED70-44DF-806A-5D0C8F9F1BFD}" srcOrd="0" destOrd="1" presId="urn:microsoft.com/office/officeart/2005/8/layout/chevron2"/>
    <dgm:cxn modelId="{95014E73-E8AF-48E2-9EC9-4639D38E620C}" srcId="{18D02A7A-5A78-443B-A797-267051A4B974}" destId="{F7479848-9E87-490E-B490-DADC7554EBF4}" srcOrd="0" destOrd="0" parTransId="{A75201DA-267C-4F51-8320-F281589EA171}" sibTransId="{E0EF7444-16ED-4C2E-AF69-D412DC378AF5}"/>
    <dgm:cxn modelId="{0DCBC7E2-B75C-4320-8D91-0AB2E67A1C48}" type="presOf" srcId="{599BB174-9838-4283-A1FF-C01AB34283FA}" destId="{F8E06AC6-99C6-4DA5-BFB8-3D82D13157F7}" srcOrd="0" destOrd="0" presId="urn:microsoft.com/office/officeart/2005/8/layout/chevron2"/>
    <dgm:cxn modelId="{1FC24494-4643-41E0-A652-70F571E1B48D}" type="presOf" srcId="{F7479848-9E87-490E-B490-DADC7554EBF4}" destId="{ABFD60DB-ED70-44DF-806A-5D0C8F9F1BFD}" srcOrd="0" destOrd="0" presId="urn:microsoft.com/office/officeart/2005/8/layout/chevron2"/>
    <dgm:cxn modelId="{8E5F4034-3F4B-462E-AD46-118F910B845A}" srcId="{A52F3A5B-3F19-4932-A151-AF6C9A2FBC54}" destId="{38C620F1-5641-415A-B2ED-55F7C7E85A2F}" srcOrd="1" destOrd="0" parTransId="{6B152789-A04B-4D8E-A73C-5C22D6831275}" sibTransId="{363F83EE-1475-45B1-A5EA-70CFB2EC2DE9}"/>
    <dgm:cxn modelId="{D3DED6B6-635F-4D20-BF70-270FF485BAC0}" type="presOf" srcId="{38C620F1-5641-415A-B2ED-55F7C7E85A2F}" destId="{C0FE9EE3-722E-4180-BAF3-9E76A3782767}" srcOrd="0" destOrd="0" presId="urn:microsoft.com/office/officeart/2005/8/layout/chevron2"/>
    <dgm:cxn modelId="{3206C142-5DC5-4F06-99AB-79A9A47ECA2B}" type="presOf" srcId="{5839D088-E981-4657-9B09-20820F14FF6D}" destId="{ABFD60DB-ED70-44DF-806A-5D0C8F9F1BFD}" srcOrd="0" destOrd="2" presId="urn:microsoft.com/office/officeart/2005/8/layout/chevron2"/>
    <dgm:cxn modelId="{0731B3D9-8B5D-48A4-AE4F-CDD1FCFA40E4}" type="presOf" srcId="{18D02A7A-5A78-443B-A797-267051A4B974}" destId="{F51E97D3-8FE9-4D5B-AC67-EEFA3F9A2AC5}" srcOrd="0" destOrd="0" presId="urn:microsoft.com/office/officeart/2005/8/layout/chevron2"/>
    <dgm:cxn modelId="{0C60983A-59C5-4732-A4EB-9164DA657158}" srcId="{A52F3A5B-3F19-4932-A151-AF6C9A2FBC54}" destId="{18D02A7A-5A78-443B-A797-267051A4B974}" srcOrd="0" destOrd="0" parTransId="{076C2BDF-DC3E-45F5-918A-1020786910E0}" sibTransId="{69A9C388-581E-4B9F-83A7-3B83AFB16A20}"/>
    <dgm:cxn modelId="{05320680-D896-41BC-80E5-366891F450A7}" type="presParOf" srcId="{6D54EFF6-0800-447C-BD74-ED1A810D2BB5}" destId="{EDCB0D22-BBF7-4485-9E17-C77C8DA1BE0E}" srcOrd="0" destOrd="0" presId="urn:microsoft.com/office/officeart/2005/8/layout/chevron2"/>
    <dgm:cxn modelId="{379358E0-F941-4002-BD61-4BD99CFA8473}" type="presParOf" srcId="{EDCB0D22-BBF7-4485-9E17-C77C8DA1BE0E}" destId="{F51E97D3-8FE9-4D5B-AC67-EEFA3F9A2AC5}" srcOrd="0" destOrd="0" presId="urn:microsoft.com/office/officeart/2005/8/layout/chevron2"/>
    <dgm:cxn modelId="{FDD53548-4E88-449E-829A-451081E8E84A}" type="presParOf" srcId="{EDCB0D22-BBF7-4485-9E17-C77C8DA1BE0E}" destId="{ABFD60DB-ED70-44DF-806A-5D0C8F9F1BFD}" srcOrd="1" destOrd="0" presId="urn:microsoft.com/office/officeart/2005/8/layout/chevron2"/>
    <dgm:cxn modelId="{94B13254-D7AE-4C23-9ED6-FA5AD0315C5B}" type="presParOf" srcId="{6D54EFF6-0800-447C-BD74-ED1A810D2BB5}" destId="{D24A5780-EEED-491E-ABB4-37D0E55D2F36}" srcOrd="1" destOrd="0" presId="urn:microsoft.com/office/officeart/2005/8/layout/chevron2"/>
    <dgm:cxn modelId="{8D8F7AC9-F905-40A4-A3C5-D12772AE7480}" type="presParOf" srcId="{6D54EFF6-0800-447C-BD74-ED1A810D2BB5}" destId="{659AE30B-82D9-4E4A-9ECB-690FDA572B87}" srcOrd="2" destOrd="0" presId="urn:microsoft.com/office/officeart/2005/8/layout/chevron2"/>
    <dgm:cxn modelId="{24508B11-F534-453E-A627-51FA7E26153B}" type="presParOf" srcId="{659AE30B-82D9-4E4A-9ECB-690FDA572B87}" destId="{C0FE9EE3-722E-4180-BAF3-9E76A3782767}" srcOrd="0" destOrd="0" presId="urn:microsoft.com/office/officeart/2005/8/layout/chevron2"/>
    <dgm:cxn modelId="{FB9C4789-D180-4443-B177-A8A7F3DAFEF9}" type="presParOf" srcId="{659AE30B-82D9-4E4A-9ECB-690FDA572B87}" destId="{F8E06AC6-99C6-4DA5-BFB8-3D82D13157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F3A5B-3F19-4932-A151-AF6C9A2FBC54}" type="doc">
      <dgm:prSet loTypeId="urn:microsoft.com/office/officeart/2005/8/layout/chevron2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B5068BB-2C45-463B-AD61-6918BA5C197F}">
      <dgm:prSet phldrT="[Text]" custT="1"/>
      <dgm:spPr/>
      <dgm:t>
        <a:bodyPr/>
        <a:lstStyle/>
        <a:p>
          <a:r>
            <a:rPr lang="en-US" sz="2000" dirty="0" smtClean="0"/>
            <a:t>Block level</a:t>
          </a:r>
          <a:endParaRPr lang="en-US" sz="2000" dirty="0"/>
        </a:p>
      </dgm:t>
    </dgm:pt>
    <dgm:pt modelId="{D13D4661-5D54-4E37-BA1A-35AD0664A44D}" type="parTrans" cxnId="{5CFE36FE-6BD5-47BD-92AD-08004F2A3E0E}">
      <dgm:prSet/>
      <dgm:spPr/>
      <dgm:t>
        <a:bodyPr/>
        <a:lstStyle/>
        <a:p>
          <a:endParaRPr lang="en-US" sz="2800"/>
        </a:p>
      </dgm:t>
    </dgm:pt>
    <dgm:pt modelId="{663DF0CB-F68D-41B9-AD22-A4B0A2CA4E26}" type="sibTrans" cxnId="{5CFE36FE-6BD5-47BD-92AD-08004F2A3E0E}">
      <dgm:prSet/>
      <dgm:spPr/>
      <dgm:t>
        <a:bodyPr/>
        <a:lstStyle/>
        <a:p>
          <a:endParaRPr lang="en-US" sz="2800"/>
        </a:p>
      </dgm:t>
    </dgm:pt>
    <dgm:pt modelId="{900D0C63-2627-4F8C-85A9-28769FC20529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Presentation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of report card at block level Jan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Samwaad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EB3771A-5007-430E-BBB4-7B2AA32722E3}" type="parTrans" cxnId="{B8A7BFDF-207E-401F-802B-81DACBC87601}">
      <dgm:prSet/>
      <dgm:spPr/>
      <dgm:t>
        <a:bodyPr/>
        <a:lstStyle/>
        <a:p>
          <a:endParaRPr lang="en-US" sz="2800"/>
        </a:p>
      </dgm:t>
    </dgm:pt>
    <dgm:pt modelId="{40474143-E513-43CF-B196-045D567B2140}" type="sibTrans" cxnId="{B8A7BFDF-207E-401F-802B-81DACBC87601}">
      <dgm:prSet/>
      <dgm:spPr/>
      <dgm:t>
        <a:bodyPr/>
        <a:lstStyle/>
        <a:p>
          <a:endParaRPr lang="en-US" sz="2800"/>
        </a:p>
      </dgm:t>
    </dgm:pt>
    <dgm:pt modelId="{46E89177-7A26-4D8F-8527-7A58CB8E3B72}">
      <dgm:prSet phldrT="[Text]" custT="1"/>
      <dgm:spPr/>
      <dgm:t>
        <a:bodyPr/>
        <a:lstStyle/>
        <a:p>
          <a:r>
            <a:rPr lang="en-US" sz="1800" dirty="0" smtClean="0"/>
            <a:t>District Level</a:t>
          </a:r>
          <a:endParaRPr lang="en-US" sz="1800" dirty="0"/>
        </a:p>
      </dgm:t>
    </dgm:pt>
    <dgm:pt modelId="{D6A1E15F-CA69-4011-B1E2-C8715D3BC02B}" type="parTrans" cxnId="{A43BD412-BF1E-48E1-A7E5-CCE52468A16E}">
      <dgm:prSet/>
      <dgm:spPr/>
      <dgm:t>
        <a:bodyPr/>
        <a:lstStyle/>
        <a:p>
          <a:endParaRPr lang="en-US" sz="2800"/>
        </a:p>
      </dgm:t>
    </dgm:pt>
    <dgm:pt modelId="{EEC6BB2D-FEDB-4568-8066-84173256F931}" type="sibTrans" cxnId="{A43BD412-BF1E-48E1-A7E5-CCE52468A16E}">
      <dgm:prSet/>
      <dgm:spPr/>
      <dgm:t>
        <a:bodyPr/>
        <a:lstStyle/>
        <a:p>
          <a:endParaRPr lang="en-US" sz="2800"/>
        </a:p>
      </dgm:t>
    </dgm:pt>
    <dgm:pt modelId="{66B8DD26-F036-4649-A27A-DF93A2C0D72A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Organization of Jan Samwaad at district level</a:t>
          </a:r>
          <a:endParaRPr lang="en-US" sz="2000" i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0CD062-1C77-449E-8722-15754EAC4BEC}" type="parTrans" cxnId="{718F595E-C381-4CCC-857F-4E69901ADB14}">
      <dgm:prSet/>
      <dgm:spPr/>
      <dgm:t>
        <a:bodyPr/>
        <a:lstStyle/>
        <a:p>
          <a:endParaRPr lang="en-US" sz="2800"/>
        </a:p>
      </dgm:t>
    </dgm:pt>
    <dgm:pt modelId="{CB18DAC6-F9A4-4DBF-9CBA-2EB3B552ED00}" type="sibTrans" cxnId="{718F595E-C381-4CCC-857F-4E69901ADB14}">
      <dgm:prSet/>
      <dgm:spPr/>
      <dgm:t>
        <a:bodyPr/>
        <a:lstStyle/>
        <a:p>
          <a:endParaRPr lang="en-US" sz="2800"/>
        </a:p>
      </dgm:t>
    </dgm:pt>
    <dgm:pt modelId="{646ED94E-CFBB-48B4-B5A6-41A324882E92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Presentation of Action taken report from intervention blocks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738E79B-6DFD-45BA-9899-F530719000D9}" type="parTrans" cxnId="{165936BF-EAC5-4307-84E6-5220545E4A22}">
      <dgm:prSet/>
      <dgm:spPr/>
      <dgm:t>
        <a:bodyPr/>
        <a:lstStyle/>
        <a:p>
          <a:endParaRPr lang="en-US" sz="2800"/>
        </a:p>
      </dgm:t>
    </dgm:pt>
    <dgm:pt modelId="{208B2640-9BFE-4BDF-9DD0-E67823A77A94}" type="sibTrans" cxnId="{165936BF-EAC5-4307-84E6-5220545E4A22}">
      <dgm:prSet/>
      <dgm:spPr/>
      <dgm:t>
        <a:bodyPr/>
        <a:lstStyle/>
        <a:p>
          <a:endParaRPr lang="en-US" sz="2800"/>
        </a:p>
      </dgm:t>
    </dgm:pt>
    <dgm:pt modelId="{5B848C27-91DA-478F-877D-81D5E821B029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Jan Samwaad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chaired by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Zila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Panchayat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Pramukh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73D7226-B407-4064-B115-B050B40E4712}" type="parTrans" cxnId="{7D1D67C6-90B0-43D0-9E22-C7543F727632}">
      <dgm:prSet/>
      <dgm:spPr/>
      <dgm:t>
        <a:bodyPr/>
        <a:lstStyle/>
        <a:p>
          <a:endParaRPr lang="en-US" sz="2800"/>
        </a:p>
      </dgm:t>
    </dgm:pt>
    <dgm:pt modelId="{3C5A67DB-A305-4A3C-B403-C538D15143F6}" type="sibTrans" cxnId="{7D1D67C6-90B0-43D0-9E22-C7543F727632}">
      <dgm:prSet/>
      <dgm:spPr/>
      <dgm:t>
        <a:bodyPr/>
        <a:lstStyle/>
        <a:p>
          <a:endParaRPr lang="en-US" sz="2800"/>
        </a:p>
      </dgm:t>
    </dgm:pt>
    <dgm:pt modelId="{6D54EFF6-0800-447C-BD74-ED1A810D2BB5}" type="pres">
      <dgm:prSet presAssocID="{A52F3A5B-3F19-4932-A151-AF6C9A2FBC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B1D09-703C-4542-B323-CDE22C0517A1}" type="pres">
      <dgm:prSet presAssocID="{DB5068BB-2C45-463B-AD61-6918BA5C197F}" presName="composite" presStyleCnt="0"/>
      <dgm:spPr/>
    </dgm:pt>
    <dgm:pt modelId="{587A546C-AD60-4B70-A91C-6684CB407281}" type="pres">
      <dgm:prSet presAssocID="{DB5068BB-2C45-463B-AD61-6918BA5C197F}" presName="parentText" presStyleLbl="alignNode1" presStyleIdx="0" presStyleCnt="2" custScaleX="85023" custScaleY="75091" custLinFactNeighborX="-90195" custLinFactNeighborY="-7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B5FFF-08F8-45CE-B891-139A08348C33}" type="pres">
      <dgm:prSet presAssocID="{DB5068BB-2C45-463B-AD61-6918BA5C197F}" presName="descendantText" presStyleLbl="alignAcc1" presStyleIdx="0" presStyleCnt="2" custAng="0" custScaleX="38748" custScaleY="111976" custLinFactNeighborX="-30230" custLinFactNeighborY="-1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DB64-FC81-4221-8503-A7BE12656640}" type="pres">
      <dgm:prSet presAssocID="{663DF0CB-F68D-41B9-AD22-A4B0A2CA4E26}" presName="sp" presStyleCnt="0"/>
      <dgm:spPr/>
    </dgm:pt>
    <dgm:pt modelId="{67CB2862-EF05-43CA-9353-F20C4D67D073}" type="pres">
      <dgm:prSet presAssocID="{46E89177-7A26-4D8F-8527-7A58CB8E3B72}" presName="composite" presStyleCnt="0"/>
      <dgm:spPr/>
    </dgm:pt>
    <dgm:pt modelId="{D0506106-DF59-4E98-A2B7-5AC9130F730F}" type="pres">
      <dgm:prSet presAssocID="{46E89177-7A26-4D8F-8527-7A58CB8E3B72}" presName="parentText" presStyleLbl="alignNode1" presStyleIdx="1" presStyleCnt="2" custScaleX="79356" custScaleY="69528" custLinFactNeighborX="-90195" custLinFactNeighborY="8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C581F-91C4-4550-995E-E08CE4F358F5}" type="pres">
      <dgm:prSet presAssocID="{46E89177-7A26-4D8F-8527-7A58CB8E3B72}" presName="descendantText" presStyleLbl="alignAcc1" presStyleIdx="1" presStyleCnt="2" custScaleX="42431" custScaleY="112044" custLinFactNeighborX="-32069" custLinFactNeighborY="1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3539E-2AED-4996-B2C3-C30C4DA3000A}" type="presOf" srcId="{A52F3A5B-3F19-4932-A151-AF6C9A2FBC54}" destId="{6D54EFF6-0800-447C-BD74-ED1A810D2BB5}" srcOrd="0" destOrd="0" presId="urn:microsoft.com/office/officeart/2005/8/layout/chevron2"/>
    <dgm:cxn modelId="{165936BF-EAC5-4307-84E6-5220545E4A22}" srcId="{46E89177-7A26-4D8F-8527-7A58CB8E3B72}" destId="{646ED94E-CFBB-48B4-B5A6-41A324882E92}" srcOrd="1" destOrd="0" parTransId="{1738E79B-6DFD-45BA-9899-F530719000D9}" sibTransId="{208B2640-9BFE-4BDF-9DD0-E67823A77A94}"/>
    <dgm:cxn modelId="{5D928531-E204-4E0E-8E8E-D5338CE8C43B}" type="presOf" srcId="{646ED94E-CFBB-48B4-B5A6-41A324882E92}" destId="{6D5C581F-91C4-4550-995E-E08CE4F358F5}" srcOrd="0" destOrd="1" presId="urn:microsoft.com/office/officeart/2005/8/layout/chevron2"/>
    <dgm:cxn modelId="{7D1D67C6-90B0-43D0-9E22-C7543F727632}" srcId="{46E89177-7A26-4D8F-8527-7A58CB8E3B72}" destId="{5B848C27-91DA-478F-877D-81D5E821B029}" srcOrd="2" destOrd="0" parTransId="{273D7226-B407-4064-B115-B050B40E4712}" sibTransId="{3C5A67DB-A305-4A3C-B403-C538D15143F6}"/>
    <dgm:cxn modelId="{718F595E-C381-4CCC-857F-4E69901ADB14}" srcId="{46E89177-7A26-4D8F-8527-7A58CB8E3B72}" destId="{66B8DD26-F036-4649-A27A-DF93A2C0D72A}" srcOrd="0" destOrd="0" parTransId="{300CD062-1C77-449E-8722-15754EAC4BEC}" sibTransId="{CB18DAC6-F9A4-4DBF-9CBA-2EB3B552ED00}"/>
    <dgm:cxn modelId="{A43BD412-BF1E-48E1-A7E5-CCE52468A16E}" srcId="{A52F3A5B-3F19-4932-A151-AF6C9A2FBC54}" destId="{46E89177-7A26-4D8F-8527-7A58CB8E3B72}" srcOrd="1" destOrd="0" parTransId="{D6A1E15F-CA69-4011-B1E2-C8715D3BC02B}" sibTransId="{EEC6BB2D-FEDB-4568-8066-84173256F931}"/>
    <dgm:cxn modelId="{B8A7BFDF-207E-401F-802B-81DACBC87601}" srcId="{DB5068BB-2C45-463B-AD61-6918BA5C197F}" destId="{900D0C63-2627-4F8C-85A9-28769FC20529}" srcOrd="0" destOrd="0" parTransId="{BEB3771A-5007-430E-BBB4-7B2AA32722E3}" sibTransId="{40474143-E513-43CF-B196-045D567B2140}"/>
    <dgm:cxn modelId="{218AD275-C8EF-4C09-9453-3E9CA084C595}" type="presOf" srcId="{900D0C63-2627-4F8C-85A9-28769FC20529}" destId="{11FB5FFF-08F8-45CE-B891-139A08348C33}" srcOrd="0" destOrd="0" presId="urn:microsoft.com/office/officeart/2005/8/layout/chevron2"/>
    <dgm:cxn modelId="{03D52359-DEBE-4C12-91AA-E0A9A522CF05}" type="presOf" srcId="{5B848C27-91DA-478F-877D-81D5E821B029}" destId="{6D5C581F-91C4-4550-995E-E08CE4F358F5}" srcOrd="0" destOrd="2" presId="urn:microsoft.com/office/officeart/2005/8/layout/chevron2"/>
    <dgm:cxn modelId="{D56F6DAF-A7FF-41ED-9C36-829A63275870}" type="presOf" srcId="{DB5068BB-2C45-463B-AD61-6918BA5C197F}" destId="{587A546C-AD60-4B70-A91C-6684CB407281}" srcOrd="0" destOrd="0" presId="urn:microsoft.com/office/officeart/2005/8/layout/chevron2"/>
    <dgm:cxn modelId="{5EA14B4D-7963-433C-8C4C-140807B22F32}" type="presOf" srcId="{46E89177-7A26-4D8F-8527-7A58CB8E3B72}" destId="{D0506106-DF59-4E98-A2B7-5AC9130F730F}" srcOrd="0" destOrd="0" presId="urn:microsoft.com/office/officeart/2005/8/layout/chevron2"/>
    <dgm:cxn modelId="{E78374D9-E5D9-4321-B3F4-09FBDF45FD30}" type="presOf" srcId="{66B8DD26-F036-4649-A27A-DF93A2C0D72A}" destId="{6D5C581F-91C4-4550-995E-E08CE4F358F5}" srcOrd="0" destOrd="0" presId="urn:microsoft.com/office/officeart/2005/8/layout/chevron2"/>
    <dgm:cxn modelId="{5CFE36FE-6BD5-47BD-92AD-08004F2A3E0E}" srcId="{A52F3A5B-3F19-4932-A151-AF6C9A2FBC54}" destId="{DB5068BB-2C45-463B-AD61-6918BA5C197F}" srcOrd="0" destOrd="0" parTransId="{D13D4661-5D54-4E37-BA1A-35AD0664A44D}" sibTransId="{663DF0CB-F68D-41B9-AD22-A4B0A2CA4E26}"/>
    <dgm:cxn modelId="{3BE7F056-F69E-408A-8D45-01685985D5D9}" type="presParOf" srcId="{6D54EFF6-0800-447C-BD74-ED1A810D2BB5}" destId="{34AB1D09-703C-4542-B323-CDE22C0517A1}" srcOrd="0" destOrd="0" presId="urn:microsoft.com/office/officeart/2005/8/layout/chevron2"/>
    <dgm:cxn modelId="{97FF8557-6CA9-47D2-80BD-F155A4B5C253}" type="presParOf" srcId="{34AB1D09-703C-4542-B323-CDE22C0517A1}" destId="{587A546C-AD60-4B70-A91C-6684CB407281}" srcOrd="0" destOrd="0" presId="urn:microsoft.com/office/officeart/2005/8/layout/chevron2"/>
    <dgm:cxn modelId="{6345A33C-7B36-42D5-96FB-5914CE1FADA4}" type="presParOf" srcId="{34AB1D09-703C-4542-B323-CDE22C0517A1}" destId="{11FB5FFF-08F8-45CE-B891-139A08348C33}" srcOrd="1" destOrd="0" presId="urn:microsoft.com/office/officeart/2005/8/layout/chevron2"/>
    <dgm:cxn modelId="{0B69937B-1517-440E-86E1-7D4F46DD7177}" type="presParOf" srcId="{6D54EFF6-0800-447C-BD74-ED1A810D2BB5}" destId="{6D3EDB64-FC81-4221-8503-A7BE12656640}" srcOrd="1" destOrd="0" presId="urn:microsoft.com/office/officeart/2005/8/layout/chevron2"/>
    <dgm:cxn modelId="{3DF91C32-0365-426F-9165-E351F087566D}" type="presParOf" srcId="{6D54EFF6-0800-447C-BD74-ED1A810D2BB5}" destId="{67CB2862-EF05-43CA-9353-F20C4D67D073}" srcOrd="2" destOrd="0" presId="urn:microsoft.com/office/officeart/2005/8/layout/chevron2"/>
    <dgm:cxn modelId="{CBF12D31-EAEF-488D-B603-5824B8B8FA93}" type="presParOf" srcId="{67CB2862-EF05-43CA-9353-F20C4D67D073}" destId="{D0506106-DF59-4E98-A2B7-5AC9130F730F}" srcOrd="0" destOrd="0" presId="urn:microsoft.com/office/officeart/2005/8/layout/chevron2"/>
    <dgm:cxn modelId="{AF5B2234-0472-4328-8A8E-DEA7DDEC7C93}" type="presParOf" srcId="{67CB2862-EF05-43CA-9353-F20C4D67D073}" destId="{6D5C581F-91C4-4550-995E-E08CE4F358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F3A5B-3F19-4932-A151-AF6C9A2FBC54}" type="doc">
      <dgm:prSet loTypeId="urn:microsoft.com/office/officeart/2005/8/layout/chevron2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68B5137-E4F2-4039-8EA5-9FA9A437BFC8}">
      <dgm:prSet phldrT="[Text]" custT="1"/>
      <dgm:spPr/>
      <dgm:t>
        <a:bodyPr/>
        <a:lstStyle/>
        <a:p>
          <a:r>
            <a:rPr lang="en-US" sz="1800" dirty="0" smtClean="0"/>
            <a:t>State level </a:t>
          </a:r>
          <a:endParaRPr lang="en-US" sz="1800" dirty="0"/>
        </a:p>
      </dgm:t>
    </dgm:pt>
    <dgm:pt modelId="{5244AA41-CE93-4C50-8C9C-EC21A7D67B3C}" type="parTrans" cxnId="{040A1CCD-B01F-4D45-B528-C929B011940C}">
      <dgm:prSet/>
      <dgm:spPr/>
      <dgm:t>
        <a:bodyPr/>
        <a:lstStyle/>
        <a:p>
          <a:endParaRPr lang="en-US" sz="2800"/>
        </a:p>
      </dgm:t>
    </dgm:pt>
    <dgm:pt modelId="{8FAA6D7C-9172-4129-BCE2-2639125C2AE3}" type="sibTrans" cxnId="{040A1CCD-B01F-4D45-B528-C929B011940C}">
      <dgm:prSet/>
      <dgm:spPr/>
      <dgm:t>
        <a:bodyPr/>
        <a:lstStyle/>
        <a:p>
          <a:endParaRPr lang="en-US" sz="2800"/>
        </a:p>
      </dgm:t>
    </dgm:pt>
    <dgm:pt modelId="{33B942CF-88D2-47C5-A2A9-39FF5112E8E4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Organization of Jan Samwaad at State level</a:t>
          </a:r>
          <a:endParaRPr lang="en-US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4C0F2-8E72-47AB-A0D6-BBB5CBCD281B}" type="parTrans" cxnId="{75D94AC0-2561-402E-A7A3-61AC498EB2A0}">
      <dgm:prSet/>
      <dgm:spPr/>
      <dgm:t>
        <a:bodyPr/>
        <a:lstStyle/>
        <a:p>
          <a:endParaRPr lang="en-US" sz="2800"/>
        </a:p>
      </dgm:t>
    </dgm:pt>
    <dgm:pt modelId="{9539CAE9-E840-4D24-9C4F-DB6F858718CF}" type="sibTrans" cxnId="{75D94AC0-2561-402E-A7A3-61AC498EB2A0}">
      <dgm:prSet/>
      <dgm:spPr/>
      <dgm:t>
        <a:bodyPr/>
        <a:lstStyle/>
        <a:p>
          <a:endParaRPr lang="en-US" sz="2800"/>
        </a:p>
      </dgm:t>
    </dgm:pt>
    <dgm:pt modelId="{D585E972-E2A0-4764-9497-85DE1ECCFF37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Presentation of Action taken report by district officials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66DE5F2-1826-48C5-836C-9E3188B0FA6F}" type="parTrans" cxnId="{2C47F0B4-1B03-4BE8-BAAB-4A5159F8B44A}">
      <dgm:prSet/>
      <dgm:spPr/>
      <dgm:t>
        <a:bodyPr/>
        <a:lstStyle/>
        <a:p>
          <a:endParaRPr lang="en-US" sz="2800"/>
        </a:p>
      </dgm:t>
    </dgm:pt>
    <dgm:pt modelId="{D94422A3-9CB9-4365-917F-70246526C034}" type="sibTrans" cxnId="{2C47F0B4-1B03-4BE8-BAAB-4A5159F8B44A}">
      <dgm:prSet/>
      <dgm:spPr/>
      <dgm:t>
        <a:bodyPr/>
        <a:lstStyle/>
        <a:p>
          <a:endParaRPr lang="en-US" sz="2800"/>
        </a:p>
      </dgm:t>
    </dgm:pt>
    <dgm:pt modelId="{353659BD-894F-406F-BBE8-A1E55922EE01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Jan Samwaad chaired by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Secretary – Health and Mission Director, NHM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6AE849C-BBFA-4061-B8B6-6879CAA55145}" type="parTrans" cxnId="{87E13728-037E-46E1-8878-19A6722A62D9}">
      <dgm:prSet/>
      <dgm:spPr/>
      <dgm:t>
        <a:bodyPr/>
        <a:lstStyle/>
        <a:p>
          <a:endParaRPr lang="en-US" sz="2800"/>
        </a:p>
      </dgm:t>
    </dgm:pt>
    <dgm:pt modelId="{E03373A7-775E-403E-8B59-D0E40A9A67B1}" type="sibTrans" cxnId="{87E13728-037E-46E1-8878-19A6722A62D9}">
      <dgm:prSet/>
      <dgm:spPr/>
      <dgm:t>
        <a:bodyPr/>
        <a:lstStyle/>
        <a:p>
          <a:endParaRPr lang="en-US" sz="2800"/>
        </a:p>
      </dgm:t>
    </dgm:pt>
    <dgm:pt modelId="{6D54EFF6-0800-447C-BD74-ED1A810D2BB5}" type="pres">
      <dgm:prSet presAssocID="{A52F3A5B-3F19-4932-A151-AF6C9A2FBC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0772-8CF1-4374-BF5D-AAEF250508A2}" type="pres">
      <dgm:prSet presAssocID="{A68B5137-E4F2-4039-8EA5-9FA9A437BFC8}" presName="composite" presStyleCnt="0"/>
      <dgm:spPr/>
    </dgm:pt>
    <dgm:pt modelId="{1943FFB7-49A1-4DE8-B202-61E63E601C3D}" type="pres">
      <dgm:prSet presAssocID="{A68B5137-E4F2-4039-8EA5-9FA9A437BFC8}" presName="parentText" presStyleLbl="alignNode1" presStyleIdx="0" presStyleCnt="1" custScaleX="74189" custLinFactNeighborX="-85530" custLinFactNeighborY="-80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D08E0-59A7-46AA-A1C8-1EFF25BD03A6}" type="pres">
      <dgm:prSet presAssocID="{A68B5137-E4F2-4039-8EA5-9FA9A437BFC8}" presName="descendantText" presStyleLbl="alignAcc1" presStyleIdx="0" presStyleCnt="1" custScaleX="41633" custScaleY="149910" custLinFactNeighborX="-34112" custLinFactNeighborY="16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50E55-580C-4400-A3BF-E9CC0F620875}" type="presOf" srcId="{A68B5137-E4F2-4039-8EA5-9FA9A437BFC8}" destId="{1943FFB7-49A1-4DE8-B202-61E63E601C3D}" srcOrd="0" destOrd="0" presId="urn:microsoft.com/office/officeart/2005/8/layout/chevron2"/>
    <dgm:cxn modelId="{1023539E-2AED-4996-B2C3-C30C4DA3000A}" type="presOf" srcId="{A52F3A5B-3F19-4932-A151-AF6C9A2FBC54}" destId="{6D54EFF6-0800-447C-BD74-ED1A810D2BB5}" srcOrd="0" destOrd="0" presId="urn:microsoft.com/office/officeart/2005/8/layout/chevron2"/>
    <dgm:cxn modelId="{EBAE29B9-3750-445C-A4F1-349414A0176B}" type="presOf" srcId="{D585E972-E2A0-4764-9497-85DE1ECCFF37}" destId="{D80D08E0-59A7-46AA-A1C8-1EFF25BD03A6}" srcOrd="0" destOrd="1" presId="urn:microsoft.com/office/officeart/2005/8/layout/chevron2"/>
    <dgm:cxn modelId="{2C47F0B4-1B03-4BE8-BAAB-4A5159F8B44A}" srcId="{A68B5137-E4F2-4039-8EA5-9FA9A437BFC8}" destId="{D585E972-E2A0-4764-9497-85DE1ECCFF37}" srcOrd="1" destOrd="0" parTransId="{266DE5F2-1826-48C5-836C-9E3188B0FA6F}" sibTransId="{D94422A3-9CB9-4365-917F-70246526C034}"/>
    <dgm:cxn modelId="{27CB7019-3B81-408A-96CD-4729695C283A}" type="presOf" srcId="{33B942CF-88D2-47C5-A2A9-39FF5112E8E4}" destId="{D80D08E0-59A7-46AA-A1C8-1EFF25BD03A6}" srcOrd="0" destOrd="0" presId="urn:microsoft.com/office/officeart/2005/8/layout/chevron2"/>
    <dgm:cxn modelId="{5EA4A381-823A-4F6E-BEA5-B0CA5832C1E9}" type="presOf" srcId="{353659BD-894F-406F-BBE8-A1E55922EE01}" destId="{D80D08E0-59A7-46AA-A1C8-1EFF25BD03A6}" srcOrd="0" destOrd="2" presId="urn:microsoft.com/office/officeart/2005/8/layout/chevron2"/>
    <dgm:cxn modelId="{75D94AC0-2561-402E-A7A3-61AC498EB2A0}" srcId="{A68B5137-E4F2-4039-8EA5-9FA9A437BFC8}" destId="{33B942CF-88D2-47C5-A2A9-39FF5112E8E4}" srcOrd="0" destOrd="0" parTransId="{2A14C0F2-8E72-47AB-A0D6-BBB5CBCD281B}" sibTransId="{9539CAE9-E840-4D24-9C4F-DB6F858718CF}"/>
    <dgm:cxn modelId="{040A1CCD-B01F-4D45-B528-C929B011940C}" srcId="{A52F3A5B-3F19-4932-A151-AF6C9A2FBC54}" destId="{A68B5137-E4F2-4039-8EA5-9FA9A437BFC8}" srcOrd="0" destOrd="0" parTransId="{5244AA41-CE93-4C50-8C9C-EC21A7D67B3C}" sibTransId="{8FAA6D7C-9172-4129-BCE2-2639125C2AE3}"/>
    <dgm:cxn modelId="{87E13728-037E-46E1-8878-19A6722A62D9}" srcId="{A68B5137-E4F2-4039-8EA5-9FA9A437BFC8}" destId="{353659BD-894F-406F-BBE8-A1E55922EE01}" srcOrd="2" destOrd="0" parTransId="{76AE849C-BBFA-4061-B8B6-6879CAA55145}" sibTransId="{E03373A7-775E-403E-8B59-D0E40A9A67B1}"/>
    <dgm:cxn modelId="{7559FC28-BD34-4489-8A1F-77B4210D64EB}" type="presParOf" srcId="{6D54EFF6-0800-447C-BD74-ED1A810D2BB5}" destId="{56F30772-8CF1-4374-BF5D-AAEF250508A2}" srcOrd="0" destOrd="0" presId="urn:microsoft.com/office/officeart/2005/8/layout/chevron2"/>
    <dgm:cxn modelId="{94539691-45E3-4CDB-B8BF-5C84343EAC8F}" type="presParOf" srcId="{56F30772-8CF1-4374-BF5D-AAEF250508A2}" destId="{1943FFB7-49A1-4DE8-B202-61E63E601C3D}" srcOrd="0" destOrd="0" presId="urn:microsoft.com/office/officeart/2005/8/layout/chevron2"/>
    <dgm:cxn modelId="{E7009927-7521-434C-B467-644450966869}" type="presParOf" srcId="{56F30772-8CF1-4374-BF5D-AAEF250508A2}" destId="{D80D08E0-59A7-46AA-A1C8-1EFF25BD03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DDEB9-E24D-4507-93D0-024488344C2F}">
      <dsp:nvSpPr>
        <dsp:cNvPr id="0" name=""/>
        <dsp:cNvSpPr/>
      </dsp:nvSpPr>
      <dsp:spPr>
        <a:xfrm rot="16200000">
          <a:off x="2871301" y="1178255"/>
          <a:ext cx="4528628" cy="21721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4 Panchayats in each blocks - 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covered total of 80 Panchayats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49556" y="905726"/>
        <a:ext cx="2172117" cy="2717176"/>
      </dsp:txXfrm>
    </dsp:sp>
    <dsp:sp modelId="{0B2318A6-FE61-4E40-A29F-6A9BE97E5F43}">
      <dsp:nvSpPr>
        <dsp:cNvPr id="0" name=""/>
        <dsp:cNvSpPr/>
      </dsp:nvSpPr>
      <dsp:spPr>
        <a:xfrm rot="16200000">
          <a:off x="827298" y="1489313"/>
          <a:ext cx="4528628" cy="15500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4 Blocks in each districts - 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covered total of 20 blocks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316611" y="905726"/>
        <a:ext cx="1550001" cy="2717176"/>
      </dsp:txXfrm>
    </dsp:sp>
    <dsp:sp modelId="{35ED7785-9AD7-412A-BF26-F0C6A89EBF40}">
      <dsp:nvSpPr>
        <dsp:cNvPr id="0" name=""/>
        <dsp:cNvSpPr/>
      </dsp:nvSpPr>
      <dsp:spPr>
        <a:xfrm rot="16200000">
          <a:off x="-1178255" y="1178255"/>
          <a:ext cx="4528628" cy="21721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5 Districts from each regional headquarter selected - 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Ranchi,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West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Singhbhum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Deoghar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Palamu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Hazaribagh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905726"/>
        <a:ext cx="2172117" cy="2717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97D3-8FE9-4D5B-AC67-EEFA3F9A2AC5}">
      <dsp:nvSpPr>
        <dsp:cNvPr id="0" name=""/>
        <dsp:cNvSpPr/>
      </dsp:nvSpPr>
      <dsp:spPr>
        <a:xfrm rot="5400000">
          <a:off x="-398217" y="556729"/>
          <a:ext cx="2654785" cy="18583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Village level</a:t>
          </a:r>
          <a:endParaRPr lang="en-US" sz="1800" kern="1200" dirty="0"/>
        </a:p>
      </dsp:txBody>
      <dsp:txXfrm rot="-5400000">
        <a:off x="1" y="1087686"/>
        <a:ext cx="1858350" cy="796435"/>
      </dsp:txXfrm>
    </dsp:sp>
    <dsp:sp modelId="{ABFD60DB-ED70-44DF-806A-5D0C8F9F1BFD}">
      <dsp:nvSpPr>
        <dsp:cNvPr id="0" name=""/>
        <dsp:cNvSpPr/>
      </dsp:nvSpPr>
      <dsp:spPr>
        <a:xfrm rot="5400000">
          <a:off x="3398690" y="-1044425"/>
          <a:ext cx="2308832" cy="4793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Entry Level meeting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– Meeting with VHSNC member and PRI members along with general community members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Awareness generation on health entitlement and schemes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Community monitoring of health services based on tool –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seek community feedback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about their experiences </a:t>
          </a:r>
        </a:p>
      </dsp:txBody>
      <dsp:txXfrm rot="-5400000">
        <a:off x="2156297" y="310676"/>
        <a:ext cx="4680910" cy="2083416"/>
      </dsp:txXfrm>
    </dsp:sp>
    <dsp:sp modelId="{C0FE9EE3-722E-4180-BAF3-9E76A3782767}">
      <dsp:nvSpPr>
        <dsp:cNvPr id="0" name=""/>
        <dsp:cNvSpPr/>
      </dsp:nvSpPr>
      <dsp:spPr>
        <a:xfrm rot="5400000">
          <a:off x="-398217" y="3187653"/>
          <a:ext cx="2654785" cy="18583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Panchayat Level</a:t>
          </a:r>
          <a:endParaRPr lang="en-US" sz="1600" kern="1200" dirty="0"/>
        </a:p>
      </dsp:txBody>
      <dsp:txXfrm rot="-5400000">
        <a:off x="1" y="3718610"/>
        <a:ext cx="1858350" cy="796435"/>
      </dsp:txXfrm>
    </dsp:sp>
    <dsp:sp modelId="{F8E06AC6-99C6-4DA5-BFB8-3D82D13157F7}">
      <dsp:nvSpPr>
        <dsp:cNvPr id="0" name=""/>
        <dsp:cNvSpPr/>
      </dsp:nvSpPr>
      <dsp:spPr>
        <a:xfrm rot="5400000">
          <a:off x="2907552" y="2409408"/>
          <a:ext cx="1925315" cy="3315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Sharing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of Panchayat level report cards with community members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12385" y="3198561"/>
        <a:ext cx="3221664" cy="1737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546C-AD60-4B70-A91C-6684CB407281}">
      <dsp:nvSpPr>
        <dsp:cNvPr id="0" name=""/>
        <dsp:cNvSpPr/>
      </dsp:nvSpPr>
      <dsp:spPr>
        <a:xfrm rot="5400000">
          <a:off x="32327" y="575167"/>
          <a:ext cx="2400936" cy="19029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Block level</a:t>
          </a:r>
          <a:endParaRPr lang="en-US" sz="2000" kern="1200" dirty="0"/>
        </a:p>
      </dsp:txBody>
      <dsp:txXfrm rot="-5400000">
        <a:off x="281321" y="1277649"/>
        <a:ext cx="1902949" cy="497987"/>
      </dsp:txXfrm>
    </dsp:sp>
    <dsp:sp modelId="{11FB5FFF-08F8-45CE-B891-139A08348C33}">
      <dsp:nvSpPr>
        <dsp:cNvPr id="0" name=""/>
        <dsp:cNvSpPr/>
      </dsp:nvSpPr>
      <dsp:spPr>
        <a:xfrm rot="5400000">
          <a:off x="2851223" y="-362767"/>
          <a:ext cx="2327186" cy="3415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Presentation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of report card at block level Jan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Samwaad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6936" y="295124"/>
        <a:ext cx="3302157" cy="2099978"/>
      </dsp:txXfrm>
    </dsp:sp>
    <dsp:sp modelId="{D0506106-DF59-4E98-A2B7-5AC9130F730F}">
      <dsp:nvSpPr>
        <dsp:cNvPr id="0" name=""/>
        <dsp:cNvSpPr/>
      </dsp:nvSpPr>
      <dsp:spPr>
        <a:xfrm rot="5400000">
          <a:off x="57844" y="3265600"/>
          <a:ext cx="2223066" cy="17761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District Level</a:t>
          </a:r>
          <a:endParaRPr lang="en-US" sz="1800" kern="1200" dirty="0"/>
        </a:p>
      </dsp:txBody>
      <dsp:txXfrm rot="-5400000">
        <a:off x="281321" y="3930181"/>
        <a:ext cx="1776113" cy="446953"/>
      </dsp:txXfrm>
    </dsp:sp>
    <dsp:sp modelId="{6D5C581F-91C4-4550-995E-E08CE4F358F5}">
      <dsp:nvSpPr>
        <dsp:cNvPr id="0" name=""/>
        <dsp:cNvSpPr/>
      </dsp:nvSpPr>
      <dsp:spPr>
        <a:xfrm rot="5400000">
          <a:off x="2891952" y="2230687"/>
          <a:ext cx="2328599" cy="3740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Organization of Jan Samwaad at district level</a:t>
          </a:r>
          <a:endParaRPr lang="en-US" sz="2000" i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Presentation of Action taken report from intervention blocks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Jan Samwaad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chaired by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Zila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Panchayat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Pramukh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86038" y="3050275"/>
        <a:ext cx="3626756" cy="2101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3FFB7-49A1-4DE8-B202-61E63E601C3D}">
      <dsp:nvSpPr>
        <dsp:cNvPr id="0" name=""/>
        <dsp:cNvSpPr/>
      </dsp:nvSpPr>
      <dsp:spPr>
        <a:xfrm rot="5400000">
          <a:off x="-474828" y="1067858"/>
          <a:ext cx="3315402" cy="17217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level </a:t>
          </a:r>
          <a:endParaRPr lang="en-US" sz="1800" kern="1200" dirty="0"/>
        </a:p>
      </dsp:txBody>
      <dsp:txXfrm rot="-5400000">
        <a:off x="321991" y="1131921"/>
        <a:ext cx="1721764" cy="1593638"/>
      </dsp:txXfrm>
    </dsp:sp>
    <dsp:sp modelId="{D80D08E0-59A7-46AA-A1C8-1EFF25BD03A6}">
      <dsp:nvSpPr>
        <dsp:cNvPr id="0" name=""/>
        <dsp:cNvSpPr/>
      </dsp:nvSpPr>
      <dsp:spPr>
        <a:xfrm rot="5400000">
          <a:off x="2334496" y="144280"/>
          <a:ext cx="3230578" cy="3635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Organization of Jan Samwaad at State level</a:t>
          </a:r>
          <a:endParaRPr lang="en-US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Presentation of Action taken report by district officials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Jan Samwaad chaired by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Secretary – Health and Mission Director, NHM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31943" y="504537"/>
        <a:ext cx="3477981" cy="291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9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89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7B3760DA-EFE7-45DB-B90C-4ED1D3977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53226" cy="4989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5169"/>
            <a:ext cx="2953226" cy="4989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D072C298-C646-4F5A-AA88-FDEAE69FB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9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89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E2E6F6CA-2E15-455C-8439-D65D1D45DCD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5598"/>
            <a:ext cx="5452110" cy="3915490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89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89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647AD8A9-67CC-4FAD-A918-7A1433BA4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D8A9-67CC-4FAD-A918-7A1433BA4A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C55C-B581-4E07-81DB-78602430E4C8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427-1E24-4E61-AA9F-9CE77D4AE7B3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B34B-D9A1-419A-8152-BDC98C58B260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1E07-5CF8-4E11-BDAF-6029C32E4738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C7C8-75EE-4F64-A0C4-522D9908AD78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749-29B3-4434-BF04-5FEE1FB99E67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D0C-8FDE-4129-AAB8-367777369F3D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7AD-0CE9-4E4B-AB9F-2922A75479F9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84F6-4E40-450F-BE84-C0EBBFA5FC0E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2FB1-6E30-4137-95CF-4BCDA0237535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D9E3-F21B-4E8A-91CC-82D3759A3D04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4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0734-8F3A-4B21-81DD-736B34BEB7F4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D42D-86C3-4265-8314-F5D1925B6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oving%20together%20_%20Improving%20health%20Services%20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05" y="940140"/>
            <a:ext cx="11896859" cy="4962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miles - Resulting in improved Health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ervices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04" y="4731628"/>
            <a:ext cx="11430525" cy="1368384"/>
          </a:xfrm>
        </p:spPr>
        <p:txBody>
          <a:bodyPr>
            <a:noAutofit/>
          </a:bodyPr>
          <a:lstStyle/>
          <a:p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–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Akay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inz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(SPC-CP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(Health) - Department of Health, Government of Jharkhand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RHM-Assam-Recruitment-2014-Apply-On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0104" y="4504493"/>
            <a:ext cx="11896859" cy="496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Monitoring of Health Services through Social Audit Unit in Jharkhand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71" y="1433896"/>
            <a:ext cx="5442858" cy="3043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hcl\Desktop\IMG_0007.jpg"/>
          <p:cNvPicPr/>
          <p:nvPr/>
        </p:nvPicPr>
        <p:blipFill>
          <a:blip r:embed="rId5" cstate="print">
            <a:lum bright="17000" contrast="21000"/>
          </a:blip>
          <a:srcRect/>
          <a:stretch>
            <a:fillRect/>
          </a:stretch>
        </p:blipFill>
        <p:spPr bwMode="auto">
          <a:xfrm>
            <a:off x="5593787" y="192074"/>
            <a:ext cx="702510" cy="6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106375"/>
            <a:ext cx="12192000" cy="71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4" y="123079"/>
            <a:ext cx="8794377" cy="7295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followed at field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62686"/>
              </p:ext>
            </p:extLst>
          </p:nvPr>
        </p:nvGraphicFramePr>
        <p:xfrm>
          <a:off x="537883" y="1867988"/>
          <a:ext cx="11053482" cy="385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NRHM-Assam-Recruitment-2014-Apply-Onli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007841"/>
            <a:ext cx="5214136" cy="35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7" y="171941"/>
            <a:ext cx="9046158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Outcomes from field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333021"/>
              </p:ext>
            </p:extLst>
          </p:nvPr>
        </p:nvGraphicFramePr>
        <p:xfrm>
          <a:off x="785948" y="915118"/>
          <a:ext cx="10515600" cy="5364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Field level (Till Block)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District and State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Instances of Janani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Suraksha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Yojana</a:t>
                      </a:r>
                      <a:r>
                        <a:rPr lang="en-US" sz="2000" baseline="0" dirty="0" smtClean="0"/>
                        <a:t> incentives delay were paid. </a:t>
                      </a:r>
                    </a:p>
                    <a:p>
                      <a:r>
                        <a:rPr lang="en-US" sz="2000" baseline="0" dirty="0" smtClean="0"/>
                        <a:t>Delay of ASHA incentives related to National </a:t>
                      </a:r>
                      <a:r>
                        <a:rPr lang="en-US" sz="2000" baseline="0" dirty="0" err="1" smtClean="0"/>
                        <a:t>programme</a:t>
                      </a:r>
                      <a:r>
                        <a:rPr lang="en-US" sz="2000" baseline="0" dirty="0" smtClean="0"/>
                        <a:t> were cleared. Timeline defined for clearing it before 17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of every month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All FRUs and DH  place designated  for ASHA rest room. (It become functional between twenty days of district hearing).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VHSNC members have started showing greater interest and ownership in community health activity.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Judicious use of RKS funds</a:t>
                      </a:r>
                    </a:p>
                    <a:p>
                      <a:r>
                        <a:rPr lang="en-US" sz="2000" baseline="0" dirty="0" smtClean="0"/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Civil</a:t>
                      </a:r>
                      <a:r>
                        <a:rPr lang="en-US" sz="2000" baseline="0" dirty="0" smtClean="0"/>
                        <a:t> surgeon approved immediate training of ANMs for their knowledge gaps.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Labor room mal-practice detected and disciplinary action has been taken.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Efficient</a:t>
                      </a:r>
                      <a:r>
                        <a:rPr lang="en-US" sz="2000" baseline="0" dirty="0" smtClean="0"/>
                        <a:t> stock of </a:t>
                      </a:r>
                      <a:r>
                        <a:rPr lang="en-US" sz="2000" dirty="0" smtClean="0"/>
                        <a:t>IFA</a:t>
                      </a:r>
                      <a:r>
                        <a:rPr lang="en-US" sz="2000" baseline="0" dirty="0" smtClean="0"/>
                        <a:t> and Calcium tablets ensured at all facilities (PHCs/ CHCs/ FRUs)</a:t>
                      </a:r>
                    </a:p>
                    <a:p>
                      <a:endParaRPr lang="en-US" sz="2000" baseline="0" dirty="0" smtClean="0"/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Judicious use of untied funds at VHSNCs increased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State team participating at district Jan </a:t>
                      </a:r>
                      <a:r>
                        <a:rPr lang="en-US" sz="2000" baseline="0" dirty="0" err="1" smtClean="0"/>
                        <a:t>Samwaad</a:t>
                      </a:r>
                      <a:r>
                        <a:rPr lang="en-US" sz="2000" baseline="0" dirty="0" smtClean="0"/>
                        <a:t> coordinated with many line departments ( PWD, Energy). *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8638" y="6387920"/>
            <a:ext cx="762215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*Many decisions that were common to other districts – Same orders were sent </a:t>
            </a:r>
            <a:endParaRPr lang="en-US" dirty="0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97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49" y="103866"/>
            <a:ext cx="8993906" cy="7060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Uniqueness of Partnership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906587"/>
            <a:ext cx="11011989" cy="528166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Panchayati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Raj members have played pro- active role at all stages 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 members took ownership for issues raised during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Panchayat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block level hearing and assured for raising the issues with concerned officials 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Parishad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Adhyakash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chaired all District level hearing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Media was invited at all levels of public hearing to capture testimonials from field.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457 village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been reached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through 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 and regained that trust in public health system.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Essence of the programme revived and also brings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autonomy to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 holder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(Community Mobilization Cell)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Timeline driven process with clear and distinctive role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financial implication with higher outcome </a:t>
            </a:r>
          </a:p>
          <a:p>
            <a:pPr lvl="1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cost – 9.75 lakh (3.60 lakh for state and district hearing and training and rest 6.15 lakh for Panchayat hearing and date collection given to SAU)</a:t>
            </a:r>
          </a:p>
          <a:p>
            <a:pPr lvl="1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panchayat cost – 7687/-</a:t>
            </a:r>
          </a:p>
          <a:p>
            <a:pPr lvl="1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 of budget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under NHM ROP FY 2018-19</a:t>
            </a:r>
          </a:p>
        </p:txBody>
      </p:sp>
      <p:pic>
        <p:nvPicPr>
          <p:cNvPr id="4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06375"/>
            <a:ext cx="12192000" cy="711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365125"/>
            <a:ext cx="8895805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Learning and Scale up Plan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2"/>
            <a:ext cx="10515600" cy="22642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cycle of Community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ction for Health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Samwad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can be completed in around 4 months period. The outcomes and findings from process would be included in state  PIP planning process.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NHM Jharkhand has planned to sustain the learning from FY 2018 – 19 through its DPMU and use the expertise and capacity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Audit Unit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new districts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blocks.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09" y="4867753"/>
            <a:ext cx="529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Joining Hands (Video from field_ process and outcome</a:t>
            </a:r>
            <a:endParaRPr lang="en-US" dirty="0"/>
          </a:p>
        </p:txBody>
      </p:sp>
      <p:pic>
        <p:nvPicPr>
          <p:cNvPr id="6" name="Picture 5" descr="NRHM-Assam-Recruitment-2014-Apply-Onl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/>
        </p:blipFill>
        <p:spPr>
          <a:xfrm>
            <a:off x="5740174" y="3161211"/>
            <a:ext cx="5613626" cy="35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107" y="4532618"/>
            <a:ext cx="2688771" cy="13255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06375"/>
            <a:ext cx="12192000" cy="7112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0" y="716117"/>
            <a:ext cx="5464194" cy="33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9340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Presentation outline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646"/>
            <a:ext cx="10515600" cy="46088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 about Community Action for Health (CAH)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Rationale for partnering with Social Audit Unit.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Partnership with Social Audit Unit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Scale of Implementation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 field processes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Outcomes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Uniqueness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and Scaling plan.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06375"/>
            <a:ext cx="12192000" cy="711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869"/>
            <a:ext cx="9475054" cy="11377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Overview on Community Action for Health (CAH) in state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64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of the nine pioneer state, implemented Community based planning and monitoring program between year 2007 – 2009.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districts pilot project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Palamu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Hazaribagh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West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Singhbhum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pilot intervention - scale up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 all 24 *.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VSRC (CINI, ICCHN, NHSRC and NHM, Jharkhand) with support from State Trainer Team (STT) and Block Trainer Team (BTT) implemented the programme at village.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69" y="5629874"/>
            <a:ext cx="29401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*Technical </a:t>
            </a:r>
            <a:r>
              <a:rPr lang="en-US" i="1" dirty="0"/>
              <a:t>support from </a:t>
            </a:r>
            <a:r>
              <a:rPr lang="en-US" i="1" dirty="0" smtClean="0"/>
              <a:t>CINI</a:t>
            </a:r>
            <a:endParaRPr lang="en-US" dirty="0"/>
          </a:p>
        </p:txBody>
      </p:sp>
      <p:pic>
        <p:nvPicPr>
          <p:cNvPr id="5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5416"/>
            <a:ext cx="12192000" cy="711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5"/>
            <a:ext cx="9475054" cy="7402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Rationale for partnering with SAU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5416"/>
            <a:ext cx="12192000" cy="711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1721"/>
            <a:ext cx="10515600" cy="470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always centered to strengthen VHSNCs, resulting into low quality data sets from field for policy ramification and guidance.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VHSNCs members lack of clarity of their roles and responsibilities.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Capacity of VHSNC member to undertake community monitoring.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Competency of VHSNC member to analyze community monitoring data sets – resulting to Village Health Action Plan.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period, CBM process became a routine task for VHSNC.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 of non judicious utilization of untied funds.   </a:t>
            </a:r>
          </a:p>
        </p:txBody>
      </p:sp>
    </p:spTree>
    <p:extLst>
      <p:ext uri="{BB962C8B-B14F-4D97-AF65-F5344CB8AC3E}">
        <p14:creationId xmlns:p14="http://schemas.microsoft.com/office/powerpoint/2010/main" val="880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2" y="104499"/>
            <a:ext cx="9575074" cy="7053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Partnership with Social Audit Unit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031966"/>
            <a:ext cx="11312434" cy="5915707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Social Audit Unit (SAU), Jharkhand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a credible organization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DoRD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Government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Jharkhand with a special understanding about auditing of different government schemes like -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NREGA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PDS/DBT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IN" sz="2000" b="1" i="1" dirty="0" err="1">
                <a:latin typeface="Times New Roman" pitchFamily="18" charset="0"/>
                <a:cs typeface="Times New Roman" pitchFamily="18" charset="0"/>
              </a:rPr>
              <a:t>Samagra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Shiksha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Abhiyan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Integrated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Watershed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Mission,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Swaksha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 Bharat Mission,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Pradhan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>
                <a:latin typeface="Times New Roman" pitchFamily="18" charset="0"/>
                <a:cs typeface="Times New Roman" pitchFamily="18" charset="0"/>
              </a:rPr>
              <a:t>Mantry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>
                <a:latin typeface="Times New Roman" pitchFamily="18" charset="0"/>
                <a:cs typeface="Times New Roman" pitchFamily="18" charset="0"/>
              </a:rPr>
              <a:t>Awas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>
                <a:latin typeface="Times New Roman" pitchFamily="18" charset="0"/>
                <a:cs typeface="Times New Roman" pitchFamily="18" charset="0"/>
              </a:rPr>
              <a:t>Yojna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Rural and Urban),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Fourteenth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Finance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Jharkhand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Tribal Development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, Jharkhand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Schedule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Caste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Corporation’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programme etc.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potential to pull up the processes in a given span of time and close the loop.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get an independent feedback on accessibility, affordability and quality of health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care, that result in;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Improved health services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in the utilization of untied funds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Community taking center stage in decision making process, as envisaged in NHM Strategy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 officials got a chance to make an interface with community and guide the district for corrective actions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6114"/>
            <a:ext cx="12192000" cy="3918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75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76" y="365125"/>
            <a:ext cx="9166078" cy="7038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Scale of Implementation of Social Audit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NRHM-Assam-Recruitment-2014-Apply-On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30003537"/>
              </p:ext>
            </p:extLst>
          </p:nvPr>
        </p:nvGraphicFramePr>
        <p:xfrm>
          <a:off x="360609" y="1448334"/>
          <a:ext cx="6221674" cy="45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83" y="1448334"/>
            <a:ext cx="5609717" cy="47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12" y="437882"/>
            <a:ext cx="8875059" cy="67325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Processes followed at state level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comprehensive toolkit developed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partnership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seeing community feedback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pool of state/ district and village level resource persons from Social Audit Unit trained on field processes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directive issued by NHM - authorizing SAU team for undertaking field audit of health services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Community mobilization cell of NHM, worked as an interface between DPMU and SAU – to avoid any field level problem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NHM mandated SAU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lead processes till block level and authorize DPMU to organize hearing at district level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recreate the interest of district official towards communitization process)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Technical support from AGCA</a:t>
            </a:r>
          </a:p>
          <a:p>
            <a:endParaRPr lang="en-US" sz="2400" dirty="0"/>
          </a:p>
        </p:txBody>
      </p:sp>
      <p:pic>
        <p:nvPicPr>
          <p:cNvPr id="4" name="Picture 2" descr="D:\VSRC_Jharkhand\Photo gallery_VSRC\Sahiya LOGS\Sahiya P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06375"/>
            <a:ext cx="12192000" cy="711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NRHM-Assam-Recruitment-2014-Apply-Onl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6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4" y="123079"/>
            <a:ext cx="8794377" cy="7295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Stages followed at field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15840"/>
              </p:ext>
            </p:extLst>
          </p:nvPr>
        </p:nvGraphicFramePr>
        <p:xfrm>
          <a:off x="537883" y="1094704"/>
          <a:ext cx="11053482" cy="54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NRHM-Assam-Recruitment-2014-Apply-Onli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13" y="824248"/>
            <a:ext cx="3855720" cy="2891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13" y="3716038"/>
            <a:ext cx="385572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4" y="123079"/>
            <a:ext cx="8794377" cy="7295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Stages followed at field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02591"/>
              </p:ext>
            </p:extLst>
          </p:nvPr>
        </p:nvGraphicFramePr>
        <p:xfrm>
          <a:off x="472569" y="1091148"/>
          <a:ext cx="11053482" cy="54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D42D-86C3-4265-8314-F5D1925B6B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NRHM-Assam-Recruitment-2014-Apply-Onli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609" y="173373"/>
            <a:ext cx="78656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3254" y="173373"/>
            <a:ext cx="1713711" cy="7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33" y="3599864"/>
            <a:ext cx="4416276" cy="3030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45" y="1088078"/>
            <a:ext cx="4440463" cy="27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1125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Moving miles - Resulting in improved Health Services </vt:lpstr>
      <vt:lpstr>Presentation outline</vt:lpstr>
      <vt:lpstr>Overview on Community Action for Health (CAH) in state</vt:lpstr>
      <vt:lpstr>Rationale for partnering with SAU</vt:lpstr>
      <vt:lpstr> Partnership with Social Audit Unit</vt:lpstr>
      <vt:lpstr>Scale of Implementation of Social Audit</vt:lpstr>
      <vt:lpstr>Processes followed at state level</vt:lpstr>
      <vt:lpstr>Stages followed at field</vt:lpstr>
      <vt:lpstr>Stages followed at field</vt:lpstr>
      <vt:lpstr>Stages followed at field</vt:lpstr>
      <vt:lpstr>Outcomes from field</vt:lpstr>
      <vt:lpstr>Uniqueness of Partnership</vt:lpstr>
      <vt:lpstr>Learning and Scale up Plan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Synergizing with Social Audit Unit for Strengthening Accountability -  JHARKHAND</dc:title>
  <dc:creator>Saurabh</dc:creator>
  <cp:lastModifiedBy>acer</cp:lastModifiedBy>
  <cp:revision>74</cp:revision>
  <cp:lastPrinted>2019-11-04T10:28:29Z</cp:lastPrinted>
  <dcterms:created xsi:type="dcterms:W3CDTF">2019-10-13T10:01:17Z</dcterms:created>
  <dcterms:modified xsi:type="dcterms:W3CDTF">2019-11-17T07:22:22Z</dcterms:modified>
</cp:coreProperties>
</file>