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9" r:id="rId2"/>
    <p:sldId id="291" r:id="rId3"/>
    <p:sldId id="293" r:id="rId4"/>
    <p:sldId id="290" r:id="rId5"/>
    <p:sldId id="287" r:id="rId6"/>
    <p:sldId id="294" r:id="rId7"/>
    <p:sldId id="288" r:id="rId8"/>
    <p:sldId id="297" r:id="rId9"/>
    <p:sldId id="280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22"/>
    <p:restoredTop sz="89266" autoAdjust="0"/>
  </p:normalViewPr>
  <p:slideViewPr>
    <p:cSldViewPr snapToGrid="0" snapToObjects="1">
      <p:cViewPr varScale="1">
        <p:scale>
          <a:sx n="65" d="100"/>
          <a:sy n="65" d="100"/>
        </p:scale>
        <p:origin x="-63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D6AF-3B68-4FF5-BB53-9051CF614F1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BDFF-B462-41FA-8C65-4A87122EC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3311-BEEF-43E0-9B6D-B409ABA36F77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16D4-B05E-43C5-B030-2D9B25CE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16D4-B05E-43C5-B030-2D9B25CEE2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16D4-B05E-43C5-B030-2D9B25CEE2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16D4-B05E-43C5-B030-2D9B25CEE2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16D4-B05E-43C5-B030-2D9B25CEE2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3354F-9554-8141-9A85-4D751972A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23F396-B081-3446-93A7-1E267741D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85ACB-BBDA-6445-B1F8-0EB45571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BBC83-E5A3-9F46-9CB0-6EDB945E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855017-D526-5740-8057-269A7F06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94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FE349-90D9-9C41-981B-68669BC8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BAFBA0-C0B8-5C40-BC29-D8F461648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6ADA8-2FCA-2D47-9F80-A8F2B945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18356-68FE-6C4B-9C11-C99126AD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3C8421-19F2-B04E-A1A2-46D9912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27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A79DBA-5676-0D41-9367-7B009FE5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20BA9C-0EFE-0240-9D33-333771AFC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992A7-4C26-9F47-AE44-115FF78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D3A8E-0665-3345-8C89-2598F053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8148A4-D32A-FF49-AA02-6B000346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79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764DD-C8B5-3340-A0C4-425EE79B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3F435C-B1C5-5E4C-ACA8-D00A0957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91A62-9987-0744-B453-543EC088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814C1-0DB2-844F-BC89-530B8202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669AD-CA13-084B-A2DA-F2CB0CBF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7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8E040-05DB-6840-BB64-EECB7211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EB62C-9B16-6445-BACD-639548A8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15A0B-D04E-1849-9B3E-0FA18AD9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C8F89F-7701-9444-B972-FF9C30EA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EDB10-4E83-5640-BBE1-FDF3A08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84B46-7DE8-7348-B702-F844B7C9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1B8BF5-88DA-6E4E-B186-55F97574C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36411B-B6DF-024C-8FAF-213C1209F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EB13A6-DCC3-6245-A3CC-67561BEE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FD48A9-5735-8D47-8974-BCF8846D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4B6797-47A2-934C-98C1-10ADAE7F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03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AD8B3-6E98-AC47-BAA0-EEE15774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2A652-86A2-FF4C-A6D8-DAD17BAC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C802E7-C09B-EE41-A57A-338451DC5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17EEF2-DB36-AA41-83F0-D4D4637A0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B59A87-BFE6-1949-B0FC-0931A609E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10329-A2C7-5E4D-9B8D-45811E9D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ADFAF8-5CE8-8B49-9A15-95E75706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880A0F-36CC-C14F-A8B8-44BFC47A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70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2B41D-C3F7-D84C-A4E0-FC850C1A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B187C2-1D34-E546-B545-31FD28ED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7B3A92-6A99-744B-AF86-F706C4C1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56B145-E7C6-0E49-A504-ECA72720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89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76E88A-12E2-6B42-B4D5-76FCCAC6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E54756-0884-8C42-8BBC-5446E896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3A9360-CA3F-CC45-B0AE-FD310BF4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95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ABAD0-24A1-9041-930A-47C7C4D4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C418CA-FF99-364C-9A09-FD75988D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BDD764-880F-C240-9498-06BEAC8A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EA575D-BC45-7541-AEB4-5922BF38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F7F3C0-EDAB-EE43-BF3D-2E8C0EBE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CFE9D2-B3E7-5F49-9C55-102D9CE8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9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C5E10-E450-9B4F-B643-42021063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862305-779C-3E43-956D-C240F1E71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934E0C-4E3C-5C46-BFC0-A5B647965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8E6944-5E52-9E43-A03C-1E6ECD3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ED8109-2AE7-CD45-87E5-92ECD82E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B882AA-4DC1-874B-9F4D-1EE0EAD4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5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6FAE2F-52E8-7841-A88B-D09F7367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259CED-9BF9-B947-8BE4-B6BB3AF1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3FD61F-7793-D246-9024-D1C65035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FB40-751A-954C-9A50-1D4DF4FE193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F3E6A-C7EC-C743-B43A-AE4A9F06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566BB-7EE9-0545-A949-D7B117C7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7906-B8B8-2741-BB21-ACD533ED8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14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Digital%20ASHA%20Payment%20Movie%20NHM%20UP.mp4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play.google.com/store/apps/details?id=com.bcpm_app&amp;hl=en_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-analytica.org/" TargetMode="External"/><Relationship Id="rId5" Type="http://schemas.openxmlformats.org/officeDocument/2006/relationships/hyperlink" Target="https://nhm-bcpm.in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hyperlink" Target="http://www.t-analytic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3218009" y="122893"/>
            <a:ext cx="575598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BCPM MIS :Key  Objectives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903C8F-06A5-494A-AD0B-2B933CA85F00}"/>
              </a:ext>
            </a:extLst>
          </p:cNvPr>
          <p:cNvSpPr txBox="1"/>
          <p:nvPr/>
        </p:nvSpPr>
        <p:spPr>
          <a:xfrm>
            <a:off x="568960" y="5782365"/>
            <a:ext cx="1034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	Streamlining ASHA Payment in Uttar Pradesh</a:t>
            </a:r>
          </a:p>
          <a:p>
            <a:pPr algn="ctr"/>
            <a:r>
              <a:rPr lang="en-IN" sz="2400" b="1" dirty="0" err="1"/>
              <a:t>Ataur</a:t>
            </a:r>
            <a:r>
              <a:rPr lang="en-IN" sz="2400" b="1" dirty="0"/>
              <a:t> </a:t>
            </a:r>
            <a:r>
              <a:rPr lang="en-IN" sz="2400" b="1" dirty="0" err="1"/>
              <a:t>Rab</a:t>
            </a:r>
            <a:r>
              <a:rPr lang="en-IN" sz="2400" b="1" dirty="0"/>
              <a:t>, DGM – CP &amp; CPHC, NHM Uttar Pradesh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44BE73-B7EC-9140-B12C-63C9C010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5782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71128" y="122893"/>
            <a:ext cx="1303589" cy="11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1625600" y="98806"/>
            <a:ext cx="6910847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Way Forward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871E77-95E8-0F46-9CCC-D9D2FC5A2105}"/>
              </a:ext>
            </a:extLst>
          </p:cNvPr>
          <p:cNvSpPr/>
          <p:nvPr/>
        </p:nvSpPr>
        <p:spPr>
          <a:xfrm>
            <a:off x="470747" y="1962854"/>
            <a:ext cx="11501120" cy="188101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Scaled up in all 820 blocks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Planned for scale up to urban ASHAs</a:t>
            </a:r>
          </a:p>
        </p:txBody>
      </p:sp>
      <p:sp>
        <p:nvSpPr>
          <p:cNvPr id="9" name="TextBox 8">
            <a:hlinkClick r:id="rId5" action="ppaction://hlinkfile"/>
          </p:cNvPr>
          <p:cNvSpPr txBox="1"/>
          <p:nvPr/>
        </p:nvSpPr>
        <p:spPr>
          <a:xfrm>
            <a:off x="663677" y="4645742"/>
            <a:ext cx="38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Testimonial Video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643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CD4CD6B-F589-4842-A722-585B679C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0" y="2892425"/>
            <a:ext cx="2788920" cy="780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D2BC3D-6FE8-CE4F-923D-CCC5D193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2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0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2848401" y="170739"/>
            <a:ext cx="6531920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Context and the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C204AFE-E0E6-624B-8EB3-475EF2BA6F5B}"/>
              </a:ext>
            </a:extLst>
          </p:cNvPr>
          <p:cNvSpPr/>
          <p:nvPr/>
        </p:nvSpPr>
        <p:spPr>
          <a:xfrm>
            <a:off x="912013" y="1558381"/>
            <a:ext cx="10317600" cy="181323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/>
              <a:t>     </a:t>
            </a:r>
            <a:r>
              <a:rPr lang="en-US" sz="2800" b="1" dirty="0"/>
              <a:t>There are over 1.5 </a:t>
            </a:r>
            <a:r>
              <a:rPr lang="en-US" sz="2800" b="1" dirty="0" err="1"/>
              <a:t>Lakhs</a:t>
            </a:r>
            <a:r>
              <a:rPr lang="en-US" sz="2800" b="1" dirty="0"/>
              <a:t> ASHAs in Uttar Pradesh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     ASHAs Key to improving last mile delivery of Health Services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     ASHAs receive performance linked incentives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9C65B3-2648-D54A-9AED-4C8B32663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1742186"/>
            <a:ext cx="420347" cy="4203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B2038A5-6B42-4D4B-9D34-05678E52E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2290826"/>
            <a:ext cx="420347" cy="420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AA3555A-8A73-7341-9536-530895F39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2839466"/>
            <a:ext cx="420347" cy="42034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AF0F1030-BAF3-0D43-BBDA-827EB36B6C99}"/>
              </a:ext>
            </a:extLst>
          </p:cNvPr>
          <p:cNvSpPr/>
          <p:nvPr/>
        </p:nvSpPr>
        <p:spPr>
          <a:xfrm>
            <a:off x="5013960" y="3664271"/>
            <a:ext cx="2042160" cy="1185234"/>
          </a:xfrm>
          <a:prstGeom prst="downArrow">
            <a:avLst>
              <a:gd name="adj1" fmla="val 53222"/>
              <a:gd name="adj2" fmla="val 50000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E20DB0-6D75-ED4A-BD10-612BA58298CE}"/>
              </a:ext>
            </a:extLst>
          </p:cNvPr>
          <p:cNvSpPr/>
          <p:nvPr/>
        </p:nvSpPr>
        <p:spPr>
          <a:xfrm>
            <a:off x="912013" y="5142164"/>
            <a:ext cx="10317600" cy="115195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Despite improvement in payment processes for incentives, </a:t>
            </a:r>
            <a:r>
              <a:rPr lang="en-IN" sz="3200" b="1" dirty="0"/>
              <a:t>DELAYS</a:t>
            </a:r>
            <a:r>
              <a:rPr lang="en-IN" sz="2800" b="1" dirty="0"/>
              <a:t> in ASHA payments continue to be a challenge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9325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-10160"/>
            <a:ext cx="12192000" cy="13876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3218009" y="122893"/>
            <a:ext cx="595647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Intervention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9B1E8E6-3FA2-1E43-87B2-3BE4D2EB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70" y="4108229"/>
            <a:ext cx="585353" cy="58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54EB41-C258-CA48-9CD2-E3A8EFA39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70" y="1981555"/>
            <a:ext cx="585353" cy="5853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9185E2-74E4-3D47-87F8-7D6970DC15DD}"/>
              </a:ext>
            </a:extLst>
          </p:cNvPr>
          <p:cNvSpPr txBox="1"/>
          <p:nvPr/>
        </p:nvSpPr>
        <p:spPr>
          <a:xfrm>
            <a:off x="178831" y="256690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CEF9A1-D1BF-0548-BA32-10F78EB120AD}"/>
              </a:ext>
            </a:extLst>
          </p:cNvPr>
          <p:cNvSpPr txBox="1"/>
          <p:nvPr/>
        </p:nvSpPr>
        <p:spPr>
          <a:xfrm>
            <a:off x="263767" y="46935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A627F9D-A025-514B-84FC-A28B86C2F162}"/>
              </a:ext>
            </a:extLst>
          </p:cNvPr>
          <p:cNvSpPr/>
          <p:nvPr/>
        </p:nvSpPr>
        <p:spPr>
          <a:xfrm>
            <a:off x="1550431" y="1970582"/>
            <a:ext cx="10317600" cy="109594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An integrated Android and  Web Base tool for tracking and monitoring of  ASHA and SANGINI payment and performance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DA0F39-B5A7-A54D-8894-70CA06727C05}"/>
              </a:ext>
            </a:extLst>
          </p:cNvPr>
          <p:cNvSpPr/>
          <p:nvPr/>
        </p:nvSpPr>
        <p:spPr>
          <a:xfrm>
            <a:off x="1550431" y="3860906"/>
            <a:ext cx="10317600" cy="540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1. </a:t>
            </a:r>
            <a:r>
              <a:rPr lang="en-IN" sz="2800" b="1" dirty="0"/>
              <a:t>Reduce delays and defects in payment of incentives</a:t>
            </a:r>
            <a:endParaRPr lang="en-IN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12C58DB-ED89-C44A-8FE0-82AA83966605}"/>
              </a:ext>
            </a:extLst>
          </p:cNvPr>
          <p:cNvSpPr/>
          <p:nvPr/>
        </p:nvSpPr>
        <p:spPr>
          <a:xfrm>
            <a:off x="1550431" y="4423583"/>
            <a:ext cx="10317600" cy="5400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2</a:t>
            </a:r>
            <a:r>
              <a:rPr lang="en-IN" sz="2800" b="1" dirty="0"/>
              <a:t>. Tracking and monitoring of head wise incentives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AE7BD26-8340-E045-B81E-0150F2F46ADB}"/>
              </a:ext>
            </a:extLst>
          </p:cNvPr>
          <p:cNvSpPr/>
          <p:nvPr/>
        </p:nvSpPr>
        <p:spPr>
          <a:xfrm>
            <a:off x="1550431" y="5000031"/>
            <a:ext cx="10317600" cy="540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3. </a:t>
            </a:r>
            <a:r>
              <a:rPr lang="en-IN" sz="2800" b="1" dirty="0"/>
              <a:t>Evidence based data for physical and financial review of 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530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3FDC47-1484-7341-A574-5C33B95BC5DC}"/>
              </a:ext>
            </a:extLst>
          </p:cNvPr>
          <p:cNvSpPr/>
          <p:nvPr/>
        </p:nvSpPr>
        <p:spPr>
          <a:xfrm>
            <a:off x="2857500" y="1969478"/>
            <a:ext cx="1811216" cy="8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CP MIS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267B9D7-6305-1347-9FE8-785F11DA6658}"/>
              </a:ext>
            </a:extLst>
          </p:cNvPr>
          <p:cNvSpPr/>
          <p:nvPr/>
        </p:nvSpPr>
        <p:spPr>
          <a:xfrm>
            <a:off x="649166" y="3475893"/>
            <a:ext cx="1811216" cy="84406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Web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20508F5-2C6C-2840-AB3F-A24DC76E2FAD}"/>
              </a:ext>
            </a:extLst>
          </p:cNvPr>
          <p:cNvSpPr/>
          <p:nvPr/>
        </p:nvSpPr>
        <p:spPr>
          <a:xfrm>
            <a:off x="5065834" y="3475893"/>
            <a:ext cx="1811216" cy="84406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Analytica</a:t>
            </a:r>
          </a:p>
          <a:p>
            <a:pPr algn="ctr"/>
            <a:r>
              <a:rPr lang="en-US" sz="2400" b="1" dirty="0"/>
              <a:t>Dashboard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E6AEB1E-8476-8141-BE10-78C74D53FEF7}"/>
              </a:ext>
            </a:extLst>
          </p:cNvPr>
          <p:cNvSpPr/>
          <p:nvPr/>
        </p:nvSpPr>
        <p:spPr>
          <a:xfrm>
            <a:off x="2857500" y="3447347"/>
            <a:ext cx="1811216" cy="84406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Android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xmlns="" id="{A44E5FB0-E4DE-D24D-8C84-1857354C6451}"/>
              </a:ext>
            </a:extLst>
          </p:cNvPr>
          <p:cNvCxnSpPr>
            <a:cxnSpLocks/>
            <a:stCxn id="2" idx="2"/>
            <a:endCxn id="30" idx="0"/>
          </p:cNvCxnSpPr>
          <p:nvPr/>
        </p:nvCxnSpPr>
        <p:spPr>
          <a:xfrm rot="5400000">
            <a:off x="2327764" y="2040549"/>
            <a:ext cx="662354" cy="22083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xmlns="" id="{F8D881B9-41BF-5740-8763-E710A93657E6}"/>
              </a:ext>
            </a:extLst>
          </p:cNvPr>
          <p:cNvCxnSpPr>
            <a:stCxn id="2" idx="2"/>
            <a:endCxn id="31" idx="0"/>
          </p:cNvCxnSpPr>
          <p:nvPr/>
        </p:nvCxnSpPr>
        <p:spPr>
          <a:xfrm rot="16200000" flipH="1">
            <a:off x="4536098" y="2040549"/>
            <a:ext cx="662354" cy="22083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BB0C53-1A00-E241-A302-4E3C31E21840}"/>
              </a:ext>
            </a:extLst>
          </p:cNvPr>
          <p:cNvSpPr txBox="1"/>
          <p:nvPr/>
        </p:nvSpPr>
        <p:spPr>
          <a:xfrm>
            <a:off x="649166" y="4413849"/>
            <a:ext cx="181121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hlinkClick r:id="rId5"/>
              </a:rPr>
              <a:t>https://nhm-bcpm.in</a:t>
            </a:r>
            <a:r>
              <a:rPr lang="en-IN" sz="1200" dirty="0"/>
              <a:t>/</a:t>
            </a:r>
            <a:endParaRPr lang="en-US" sz="12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88234D1-09CC-0F4F-89D5-3741A06809BC}"/>
              </a:ext>
            </a:extLst>
          </p:cNvPr>
          <p:cNvCxnSpPr>
            <a:stCxn id="2" idx="2"/>
            <a:endCxn id="32" idx="0"/>
          </p:cNvCxnSpPr>
          <p:nvPr/>
        </p:nvCxnSpPr>
        <p:spPr>
          <a:xfrm rot="5400000">
            <a:off x="3446204" y="3130443"/>
            <a:ext cx="63380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D1F3D43-59FB-E944-B3D1-CB24E8858445}"/>
              </a:ext>
            </a:extLst>
          </p:cNvPr>
          <p:cNvSpPr txBox="1"/>
          <p:nvPr/>
        </p:nvSpPr>
        <p:spPr>
          <a:xfrm>
            <a:off x="5065834" y="4387463"/>
            <a:ext cx="181121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hlinkClick r:id="rId6"/>
              </a:rPr>
              <a:t>https://t-analytica.org/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2836C2D-D9A1-B647-9CDF-02A040B8279E}"/>
              </a:ext>
            </a:extLst>
          </p:cNvPr>
          <p:cNvSpPr txBox="1"/>
          <p:nvPr/>
        </p:nvSpPr>
        <p:spPr>
          <a:xfrm>
            <a:off x="123995" y="6437618"/>
            <a:ext cx="4099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hlinkClick r:id="rId7"/>
              </a:rPr>
              <a:t># https://play.google.com/store/apps/details?id=com.bcpm_app&amp;hl=en_IN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E443AA8-B10F-0F4A-A157-91E80FA93F3A}"/>
              </a:ext>
            </a:extLst>
          </p:cNvPr>
          <p:cNvSpPr txBox="1"/>
          <p:nvPr/>
        </p:nvSpPr>
        <p:spPr>
          <a:xfrm>
            <a:off x="2856706" y="4436327"/>
            <a:ext cx="181121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Google App Store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CC355E-0A09-AA47-9868-D8701D418A40}"/>
              </a:ext>
            </a:extLst>
          </p:cNvPr>
          <p:cNvSpPr/>
          <p:nvPr/>
        </p:nvSpPr>
        <p:spPr>
          <a:xfrm>
            <a:off x="7875936" y="2534276"/>
            <a:ext cx="3600000" cy="432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1. Mapping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91FBB59-0A5E-DD4B-8E58-D366D391FE22}"/>
              </a:ext>
            </a:extLst>
          </p:cNvPr>
          <p:cNvSpPr/>
          <p:nvPr/>
        </p:nvSpPr>
        <p:spPr>
          <a:xfrm>
            <a:off x="7875936" y="3011115"/>
            <a:ext cx="3600000" cy="4320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2. Health Workers Profile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0A60E9E-C5F5-6540-9FD6-C51A359C9D4B}"/>
              </a:ext>
            </a:extLst>
          </p:cNvPr>
          <p:cNvSpPr/>
          <p:nvPr/>
        </p:nvSpPr>
        <p:spPr>
          <a:xfrm>
            <a:off x="7875936" y="3487954"/>
            <a:ext cx="3600000" cy="432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3. ASHA Payment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9A220F7-2C0C-B44E-920C-119FFC846986}"/>
              </a:ext>
            </a:extLst>
          </p:cNvPr>
          <p:cNvSpPr/>
          <p:nvPr/>
        </p:nvSpPr>
        <p:spPr>
          <a:xfrm>
            <a:off x="7875936" y="3964793"/>
            <a:ext cx="3600000" cy="4320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4. Sangini Payment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9A1097F-2558-D944-936D-F4F7068462FE}"/>
              </a:ext>
            </a:extLst>
          </p:cNvPr>
          <p:cNvCxnSpPr/>
          <p:nvPr/>
        </p:nvCxnSpPr>
        <p:spPr>
          <a:xfrm>
            <a:off x="7274167" y="1841994"/>
            <a:ext cx="0" cy="406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A366EBD-C624-9D43-A2D8-CD1AC2E03307}"/>
              </a:ext>
            </a:extLst>
          </p:cNvPr>
          <p:cNvSpPr txBox="1"/>
          <p:nvPr/>
        </p:nvSpPr>
        <p:spPr>
          <a:xfrm>
            <a:off x="7858351" y="1987062"/>
            <a:ext cx="3600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Modules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F116365-D8F7-0C48-87C6-354304A20C6C}"/>
              </a:ext>
            </a:extLst>
          </p:cNvPr>
          <p:cNvSpPr/>
          <p:nvPr/>
        </p:nvSpPr>
        <p:spPr>
          <a:xfrm>
            <a:off x="7875936" y="4424047"/>
            <a:ext cx="3600000" cy="432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5. Monthly Reports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67852B2-B4F8-C141-AACA-BE04C12DA401}"/>
              </a:ext>
            </a:extLst>
          </p:cNvPr>
          <p:cNvSpPr txBox="1">
            <a:spLocks/>
          </p:cNvSpPr>
          <p:nvPr/>
        </p:nvSpPr>
        <p:spPr>
          <a:xfrm>
            <a:off x="3218009" y="122893"/>
            <a:ext cx="595647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Programme 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197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33CC4C-BE92-8D4D-8185-BD927BFD811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5F37BEC-0046-824D-A6D1-E22EAAD4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1814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226A8DBD-6F0A-0746-96E5-7EC465A06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72C07F3-A75B-3641-86A2-D9298777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409" y="21880"/>
            <a:ext cx="8499181" cy="122299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Programme Description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ASHA Payment Process Flow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0063C3-FCFA-2B4A-BC36-F7F31164E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EC8C-EA96-0D46-B486-BB121118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67" y="1353680"/>
            <a:ext cx="10575586" cy="53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1148080" y="98806"/>
            <a:ext cx="10820400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Steps and Timeline in the Payment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C204AFE-E0E6-624B-8EB3-475EF2BA6F5B}"/>
              </a:ext>
            </a:extLst>
          </p:cNvPr>
          <p:cNvSpPr/>
          <p:nvPr/>
        </p:nvSpPr>
        <p:spPr>
          <a:xfrm>
            <a:off x="953746" y="1453669"/>
            <a:ext cx="10317601" cy="6971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/>
              <a:t>ANM approved ASHA vouchers submitted to BCPM: 20</a:t>
            </a:r>
            <a:r>
              <a:rPr lang="en-US" sz="2800" b="1" baseline="30000" dirty="0"/>
              <a:t>th</a:t>
            </a:r>
            <a:r>
              <a:rPr lang="en-US" sz="2800" b="1" dirty="0"/>
              <a:t> of month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E20DB0-6D75-ED4A-BD10-612BA58298CE}"/>
              </a:ext>
            </a:extLst>
          </p:cNvPr>
          <p:cNvSpPr/>
          <p:nvPr/>
        </p:nvSpPr>
        <p:spPr>
          <a:xfrm>
            <a:off x="953747" y="2459508"/>
            <a:ext cx="10317600" cy="6971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/>
          </a:p>
          <a:p>
            <a:r>
              <a:rPr lang="en-IN" sz="2800" b="1" dirty="0"/>
              <a:t>BCPM enter submitted vouchers digitally into MIS: </a:t>
            </a:r>
            <a:r>
              <a:rPr lang="en-US" sz="2800" b="1" dirty="0"/>
              <a:t>25</a:t>
            </a:r>
            <a:r>
              <a:rPr lang="en-US" sz="2800" b="1" baseline="30000" dirty="0"/>
              <a:t>th</a:t>
            </a:r>
            <a:r>
              <a:rPr lang="en-US" sz="2800" b="1" dirty="0"/>
              <a:t> of the month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21DF22-82B2-1A49-B06D-B6F7C9C045BB}"/>
              </a:ext>
            </a:extLst>
          </p:cNvPr>
          <p:cNvSpPr/>
          <p:nvPr/>
        </p:nvSpPr>
        <p:spPr>
          <a:xfrm>
            <a:off x="953747" y="3465347"/>
            <a:ext cx="10317600" cy="6971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/>
              <a:t>MOIC approves voucher on MIS: 28th of the month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77763B-73F8-054C-9981-F9CBA86F29E2}"/>
              </a:ext>
            </a:extLst>
          </p:cNvPr>
          <p:cNvSpPr/>
          <p:nvPr/>
        </p:nvSpPr>
        <p:spPr>
          <a:xfrm>
            <a:off x="953747" y="4471186"/>
            <a:ext cx="10317600" cy="6971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/>
          </a:p>
          <a:p>
            <a:r>
              <a:rPr lang="en-IN" sz="2800" b="1" dirty="0"/>
              <a:t>BAM pays using PFMS compatible excel sheets:</a:t>
            </a:r>
            <a:r>
              <a:rPr lang="en-US" sz="2800" b="1" dirty="0"/>
              <a:t> 5</a:t>
            </a:r>
            <a:r>
              <a:rPr lang="en-US" sz="2800" b="1" baseline="30000" dirty="0"/>
              <a:t>th</a:t>
            </a:r>
            <a:r>
              <a:rPr lang="en-US" sz="2800" b="1" dirty="0"/>
              <a:t> of next month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24CC81-17E9-4C4C-BE8C-2B341ECEC0B1}"/>
              </a:ext>
            </a:extLst>
          </p:cNvPr>
          <p:cNvSpPr/>
          <p:nvPr/>
        </p:nvSpPr>
        <p:spPr>
          <a:xfrm>
            <a:off x="953747" y="5477025"/>
            <a:ext cx="10317600" cy="6971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600" b="1" dirty="0"/>
              <a:t>ASHA receive head wise payment status SMS at all stages of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F2AB30-723C-E24B-9E0B-AD548BCA5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91" y="1554798"/>
            <a:ext cx="512520" cy="512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F003D4-AE1D-B24D-83B9-4639892F7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22" y="2530348"/>
            <a:ext cx="494880" cy="494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F64C00-1DE2-514F-B493-ABCA78630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22" y="3530231"/>
            <a:ext cx="494880" cy="494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0B58687-7267-4347-8631-C98840584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31" y="4575047"/>
            <a:ext cx="494880" cy="494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623604-3ABE-5E4B-8EFC-E4B57878A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31" y="5578154"/>
            <a:ext cx="494880" cy="4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1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lkjfXrmXxJP_HpCKTz3b1zhiN_X955U8NTvldRoLcQ9Wl1Wf2veEd9c1uDdoeMVQA74imwzi0fZnjvZkGqvOuUyATWwNsXnpl3fQDmE2Z8l1Eso8veYa8dE37Z45MLwpsEyg_nwa5iM">
            <a:extLst>
              <a:ext uri="{FF2B5EF4-FFF2-40B4-BE49-F238E27FC236}">
                <a16:creationId xmlns:a16="http://schemas.microsoft.com/office/drawing/2014/main" xmlns="" id="{7C042781-9787-2C45-BB53-C124CCC32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207087" y="3806472"/>
            <a:ext cx="2356195" cy="29058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ucWzrL3cEZ0zwRhJM19XTOu8WIVr_pS2knO90tDgJQZlJLLWOTGA-pVwm538MsfmV6R83ckcVTJfJZVZrsWOnaxQBQSE4qc0MbP7cAMH-sOu_OMnwFJwcTwYfF3Ja7WjBligTT3j9AM">
            <a:extLst>
              <a:ext uri="{FF2B5EF4-FFF2-40B4-BE49-F238E27FC236}">
                <a16:creationId xmlns:a16="http://schemas.microsoft.com/office/drawing/2014/main" xmlns="" id="{AE997EE0-5EED-3248-A9F1-BDB19932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1455" y="2218149"/>
            <a:ext cx="20066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lh4.googleusercontent.com/D_SgrggIefacYgPBPKZ7jww0ylIIIRW-uZUPYWJYP2D100kD4_HJCAp2pMnAMbm_IGyuMQXuDsrtpZQZNnOx78vx6akg5QVF1GPWsQfIp3_2Ty8NI-2vEPcmxoIQE96osFUHPD8smvE">
            <a:extLst>
              <a:ext uri="{FF2B5EF4-FFF2-40B4-BE49-F238E27FC236}">
                <a16:creationId xmlns:a16="http://schemas.microsoft.com/office/drawing/2014/main" xmlns="" id="{B4ECC364-46B2-6C47-9669-8C48E2B77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0385" y="2218149"/>
            <a:ext cx="28702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qaDbGc14sHSd06s8LyDJFskPkcE3YLB63dgqcYE9MyQjqmbdKg8Z-lSRn7_e96pmgMS-aa-M8lmRnbAjlkoqeJwyQU26zLjCMlmS0rahKC6awp-tWesC_pTkyShAj3SdXVwHqSmvQYw">
            <a:extLst>
              <a:ext uri="{FF2B5EF4-FFF2-40B4-BE49-F238E27FC236}">
                <a16:creationId xmlns:a16="http://schemas.microsoft.com/office/drawing/2014/main" xmlns="" id="{9BA1853B-E220-8A47-90CF-45FB7A520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207087" y="1354981"/>
            <a:ext cx="2356195" cy="261114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7BC5F4DF-5508-9A42-9C52-98F61302AC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E03535-6366-A647-9763-47215610FC38}"/>
              </a:ext>
            </a:extLst>
          </p:cNvPr>
          <p:cNvSpPr txBox="1">
            <a:spLocks/>
          </p:cNvSpPr>
          <p:nvPr/>
        </p:nvSpPr>
        <p:spPr>
          <a:xfrm>
            <a:off x="1412240" y="115874"/>
            <a:ext cx="8561499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ASHA/Sangini Payment Status SMS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AADD7C-7347-B840-9909-E6E1408807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pic>
        <p:nvPicPr>
          <p:cNvPr id="12" name="Picture 3" descr="https://lh6.googleusercontent.com/zBvjmmRuciu7PDVm44DN2p2AuXWRGSs64Tn5CwRXDORiv4i_0eOKPzpKkH0fbofVx8OZbLVjWaUCVi4-Dw6rPogWvQETOHq82HCJAbPwMaG5srgmXDO_DvQ_1ARQveP2YzkP4Ge6gG0">
            <a:extLst>
              <a:ext uri="{FF2B5EF4-FFF2-40B4-BE49-F238E27FC236}">
                <a16:creationId xmlns:a16="http://schemas.microsoft.com/office/drawing/2014/main" xmlns="" id="{99BE46A7-2293-6943-814C-4F7AB475D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22915" y="2218149"/>
            <a:ext cx="1934308" cy="46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5ACA0DAB-0A1B-884C-870E-7828F925A6EA}"/>
              </a:ext>
            </a:extLst>
          </p:cNvPr>
          <p:cNvSpPr/>
          <p:nvPr/>
        </p:nvSpPr>
        <p:spPr>
          <a:xfrm>
            <a:off x="953747" y="1354981"/>
            <a:ext cx="1934308" cy="670224"/>
          </a:xfrm>
          <a:prstGeom prst="homePlat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BCPM Submits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xmlns="" id="{82BE1C01-2184-EE45-8966-C28460D85830}"/>
              </a:ext>
            </a:extLst>
          </p:cNvPr>
          <p:cNvSpPr/>
          <p:nvPr/>
        </p:nvSpPr>
        <p:spPr>
          <a:xfrm>
            <a:off x="3638330" y="1354981"/>
            <a:ext cx="2122389" cy="670224"/>
          </a:xfrm>
          <a:prstGeom prst="homePlat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MOIC Approves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xmlns="" id="{0EB1A214-971D-0743-A582-64F404479523}"/>
              </a:ext>
            </a:extLst>
          </p:cNvPr>
          <p:cNvSpPr/>
          <p:nvPr/>
        </p:nvSpPr>
        <p:spPr>
          <a:xfrm>
            <a:off x="6322915" y="1371312"/>
            <a:ext cx="1934308" cy="670224"/>
          </a:xfrm>
          <a:prstGeom prst="homePlat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BAM Pays</a:t>
            </a:r>
          </a:p>
        </p:txBody>
      </p:sp>
    </p:spTree>
    <p:extLst>
      <p:ext uri="{BB962C8B-B14F-4D97-AF65-F5344CB8AC3E}">
        <p14:creationId xmlns:p14="http://schemas.microsoft.com/office/powerpoint/2010/main" xmlns="" val="14319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207904-90DC-964B-8569-1A98A6DAF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D905A3-D1B6-494D-9D59-869A7A7F6A06}"/>
              </a:ext>
            </a:extLst>
          </p:cNvPr>
          <p:cNvSpPr txBox="1">
            <a:spLocks/>
          </p:cNvSpPr>
          <p:nvPr/>
        </p:nvSpPr>
        <p:spPr>
          <a:xfrm>
            <a:off x="3218009" y="122893"/>
            <a:ext cx="5956471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Programme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 Outcome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225B8-283D-DC40-876F-0C6ADB28C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" y="1464209"/>
            <a:ext cx="585353" cy="585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A744A4C-16C9-894E-93B6-247C21D11AEE}"/>
              </a:ext>
            </a:extLst>
          </p:cNvPr>
          <p:cNvSpPr/>
          <p:nvPr/>
        </p:nvSpPr>
        <p:spPr>
          <a:xfrm>
            <a:off x="1338385" y="2197642"/>
            <a:ext cx="10317600" cy="58535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Motivated and empowered ASHAS and SANGINIS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928CC1-9707-5740-BFB2-A0E0542B5225}"/>
              </a:ext>
            </a:extLst>
          </p:cNvPr>
          <p:cNvSpPr/>
          <p:nvPr/>
        </p:nvSpPr>
        <p:spPr>
          <a:xfrm>
            <a:off x="1338385" y="1509562"/>
            <a:ext cx="10317600" cy="540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Increased accountability and transparency in incentive payments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C204AFE-E0E6-624B-8EB3-475EF2BA6F5B}"/>
              </a:ext>
            </a:extLst>
          </p:cNvPr>
          <p:cNvSpPr/>
          <p:nvPr/>
        </p:nvSpPr>
        <p:spPr>
          <a:xfrm>
            <a:off x="1321838" y="2894074"/>
            <a:ext cx="10317600" cy="730387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/>
              <a:t>90% of  ASHAs are paid incentives by  5</a:t>
            </a:r>
            <a:r>
              <a:rPr lang="en-US" sz="2800" b="1" baseline="30000" dirty="0"/>
              <a:t>th</a:t>
            </a:r>
            <a:r>
              <a:rPr lang="en-US" sz="2800" b="1" dirty="0"/>
              <a:t> of the following months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E20DB0-6D75-ED4A-BD10-612BA58298CE}"/>
              </a:ext>
            </a:extLst>
          </p:cNvPr>
          <p:cNvSpPr/>
          <p:nvPr/>
        </p:nvSpPr>
        <p:spPr>
          <a:xfrm>
            <a:off x="1321838" y="3707760"/>
            <a:ext cx="10317600" cy="6971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67% Non functional ASHAs have been reintegrated into the program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421DF22-82B2-1A49-B06D-B6F7C9C045BB}"/>
              </a:ext>
            </a:extLst>
          </p:cNvPr>
          <p:cNvSpPr/>
          <p:nvPr/>
        </p:nvSpPr>
        <p:spPr>
          <a:xfrm>
            <a:off x="1321838" y="4518033"/>
            <a:ext cx="10317600" cy="697139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/>
              <a:t>35% is the year  on year increase in ASHA monthly incentives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D77763B-73F8-054C-9981-F9CBA86F29E2}"/>
              </a:ext>
            </a:extLst>
          </p:cNvPr>
          <p:cNvSpPr/>
          <p:nvPr/>
        </p:nvSpPr>
        <p:spPr>
          <a:xfrm>
            <a:off x="1321838" y="5328306"/>
            <a:ext cx="10317600" cy="130477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‘</a:t>
            </a:r>
            <a:r>
              <a:rPr lang="en-US" sz="2800" b="1" dirty="0"/>
              <a:t>ANALYTICA</a:t>
            </a:r>
            <a:r>
              <a:rPr lang="en-US" sz="2800" dirty="0"/>
              <a:t>’ </a:t>
            </a:r>
            <a:r>
              <a:rPr lang="en-US" sz="2800" b="1" dirty="0"/>
              <a:t>has enabled Strategic use of Data for physical and financial review and monitoring at state, division, district, and block level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94" y="2894074"/>
            <a:ext cx="585353" cy="5853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" y="2197642"/>
            <a:ext cx="585353" cy="5853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94" y="3707760"/>
            <a:ext cx="585353" cy="5853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" y="4629819"/>
            <a:ext cx="585353" cy="5853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51A745-30FF-AF4A-AD11-69B47369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94" y="5652887"/>
            <a:ext cx="585353" cy="5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xmlns="" id="{D6A8F582-6F18-A24D-ABC4-4276E5F60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3167"/>
          <a:stretch/>
        </p:blipFill>
        <p:spPr>
          <a:xfrm>
            <a:off x="0" y="0"/>
            <a:ext cx="12192000" cy="1387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F6E6B-0CA9-4B40-AF5F-6B1B3A2E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226" y="-20136"/>
            <a:ext cx="963729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  <a:hlinkClick r:id="rId4"/>
              </a:rPr>
              <a:t>Analytica: </a:t>
            </a:r>
            <a:r>
              <a:rPr lang="en-US" sz="4000" i="1" dirty="0">
                <a:solidFill>
                  <a:schemeClr val="bg1"/>
                </a:solidFill>
                <a:latin typeface="+mn-lt"/>
                <a:hlinkClick r:id="rId4"/>
              </a:rPr>
              <a:t>Data into Information to Insight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D132677-5921-4446-8312-2CA71212B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5962" y="1265247"/>
            <a:ext cx="10312670" cy="54981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716F39-78AF-1B4B-B2E0-493510BB6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95" y="302451"/>
            <a:ext cx="829752" cy="7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6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335</Words>
  <Application>Microsoft Macintosh PowerPoint</Application>
  <PresentationFormat>Custom</PresentationFormat>
  <Paragraphs>62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Programme Description ASHA Payment Process Flow</vt:lpstr>
      <vt:lpstr>Slide 6</vt:lpstr>
      <vt:lpstr>Slide 7</vt:lpstr>
      <vt:lpstr>Slide 8</vt:lpstr>
      <vt:lpstr>Analytica: Data into Information to Insight 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IT CELL ECHO</cp:lastModifiedBy>
  <cp:revision>113</cp:revision>
  <cp:lastPrinted>2019-07-31T03:59:47Z</cp:lastPrinted>
  <dcterms:created xsi:type="dcterms:W3CDTF">2019-07-31T01:59:15Z</dcterms:created>
  <dcterms:modified xsi:type="dcterms:W3CDTF">2019-11-18T03:21:59Z</dcterms:modified>
</cp:coreProperties>
</file>