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6" r:id="rId16"/>
    <p:sldId id="271" r:id="rId17"/>
    <p:sldId id="269" r:id="rId18"/>
    <p:sldId id="275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Leprosy%20Conferance\Conferanc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Innovations%20NHM\Innovation%202019\Graph%20Sep.2020%20for%20Innov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plotArea>
      <c:layout>
        <c:manualLayout>
          <c:layoutTarget val="inner"/>
          <c:xMode val="edge"/>
          <c:yMode val="edge"/>
          <c:x val="4.6166399338971514E-2"/>
          <c:y val="4.188706191137883E-2"/>
          <c:w val="0.90417310683386809"/>
          <c:h val="0.78125868457619263"/>
        </c:manualLayout>
      </c:layout>
      <c:lineChart>
        <c:grouping val="standard"/>
        <c:ser>
          <c:idx val="0"/>
          <c:order val="0"/>
          <c:tx>
            <c:strRef>
              <c:f>Sheet1!$C$5</c:f>
              <c:strCache>
                <c:ptCount val="1"/>
                <c:pt idx="0">
                  <c:v>PR/ 10000 population 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Sheet1!$B$6:$B$18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Sheet1!$C$6:$C$18</c:f>
              <c:numCache>
                <c:formatCode>General</c:formatCode>
                <c:ptCount val="13"/>
                <c:pt idx="0">
                  <c:v>2.4899999999999998</c:v>
                </c:pt>
                <c:pt idx="1">
                  <c:v>1.7000000000000011</c:v>
                </c:pt>
                <c:pt idx="2">
                  <c:v>2.11</c:v>
                </c:pt>
                <c:pt idx="3">
                  <c:v>1.8800000000000001</c:v>
                </c:pt>
                <c:pt idx="4">
                  <c:v>2.2000000000000002</c:v>
                </c:pt>
                <c:pt idx="5">
                  <c:v>2.5</c:v>
                </c:pt>
                <c:pt idx="6">
                  <c:v>2.2799999999999998</c:v>
                </c:pt>
                <c:pt idx="7">
                  <c:v>2.9299999999999997</c:v>
                </c:pt>
                <c:pt idx="8">
                  <c:v>3.63</c:v>
                </c:pt>
                <c:pt idx="9">
                  <c:v>4.04</c:v>
                </c:pt>
                <c:pt idx="10">
                  <c:v>4.99</c:v>
                </c:pt>
                <c:pt idx="11">
                  <c:v>6.7700000000000014</c:v>
                </c:pt>
                <c:pt idx="12">
                  <c:v>6.7</c:v>
                </c:pt>
              </c:numCache>
            </c:numRef>
          </c:val>
        </c:ser>
        <c:ser>
          <c:idx val="1"/>
          <c:order val="1"/>
          <c:tx>
            <c:strRef>
              <c:f>Sheet1!$D$5</c:f>
              <c:strCache>
                <c:ptCount val="1"/>
                <c:pt idx="0">
                  <c:v>ANCDR/ 10000 population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Sheet1!$B$6:$B$18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Sheet1!$D$6:$D$18</c:f>
              <c:numCache>
                <c:formatCode>General</c:formatCode>
                <c:ptCount val="13"/>
                <c:pt idx="0">
                  <c:v>7.3</c:v>
                </c:pt>
                <c:pt idx="1">
                  <c:v>5.67</c:v>
                </c:pt>
                <c:pt idx="2">
                  <c:v>4.5199999999999996</c:v>
                </c:pt>
                <c:pt idx="3">
                  <c:v>4.95</c:v>
                </c:pt>
                <c:pt idx="4">
                  <c:v>3.82</c:v>
                </c:pt>
                <c:pt idx="5">
                  <c:v>4.7</c:v>
                </c:pt>
                <c:pt idx="6">
                  <c:v>6</c:v>
                </c:pt>
                <c:pt idx="7">
                  <c:v>6.6</c:v>
                </c:pt>
                <c:pt idx="8">
                  <c:v>9.83</c:v>
                </c:pt>
                <c:pt idx="9">
                  <c:v>8.18</c:v>
                </c:pt>
                <c:pt idx="10">
                  <c:v>7.7700000000000014</c:v>
                </c:pt>
                <c:pt idx="11">
                  <c:v>10.66</c:v>
                </c:pt>
                <c:pt idx="12">
                  <c:v>9.629999999999999</c:v>
                </c:pt>
              </c:numCache>
            </c:numRef>
          </c:val>
        </c:ser>
        <c:marker val="1"/>
        <c:axId val="252976128"/>
        <c:axId val="253007360"/>
      </c:lineChart>
      <c:catAx>
        <c:axId val="2529761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IN" sz="1400"/>
            </a:pPr>
            <a:endParaRPr lang="en-US"/>
          </a:p>
        </c:txPr>
        <c:crossAx val="253007360"/>
        <c:crosses val="autoZero"/>
        <c:auto val="1"/>
        <c:lblAlgn val="ctr"/>
        <c:lblOffset val="100"/>
      </c:catAx>
      <c:valAx>
        <c:axId val="2530073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IN" sz="1400"/>
            </a:pPr>
            <a:endParaRPr lang="en-US"/>
          </a:p>
        </c:txPr>
        <c:crossAx val="252976128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18"/>
  <c:chart>
    <c:plotArea>
      <c:layout>
        <c:manualLayout>
          <c:layoutTarget val="inner"/>
          <c:xMode val="edge"/>
          <c:yMode val="edge"/>
          <c:x val="4.1499649809453538E-2"/>
          <c:y val="4.1446234605289727E-2"/>
          <c:w val="0.95467864100133715"/>
          <c:h val="0.82492614577023793"/>
        </c:manualLayout>
      </c:layout>
      <c:lineChart>
        <c:grouping val="standard"/>
        <c:ser>
          <c:idx val="0"/>
          <c:order val="0"/>
          <c:tx>
            <c:strRef>
              <c:f>'Year M-F'!$B$40</c:f>
              <c:strCache>
                <c:ptCount val="1"/>
                <c:pt idx="0">
                  <c:v>Female% </c:v>
                </c:pt>
              </c:strCache>
            </c:strRef>
          </c:tx>
          <c:dLbls>
            <c:dLbl>
              <c:idx val="0"/>
              <c:layout>
                <c:manualLayout>
                  <c:x val="-1.6975308641975342E-2"/>
                  <c:y val="-4.7702555235206362E-2"/>
                </c:manualLayout>
              </c:layout>
              <c:showVal val="1"/>
            </c:dLbl>
            <c:dLbl>
              <c:idx val="1"/>
              <c:layout>
                <c:manualLayout>
                  <c:x val="-2.0061728395061741E-2"/>
                  <c:y val="-2.8060326608944881E-2"/>
                </c:manualLayout>
              </c:layout>
              <c:showVal val="1"/>
            </c:dLbl>
            <c:dLbl>
              <c:idx val="2"/>
              <c:layout>
                <c:manualLayout>
                  <c:x val="-1.234567901234569E-2"/>
                  <c:y val="-4.2090489913417406E-2"/>
                </c:manualLayout>
              </c:layout>
              <c:showVal val="1"/>
            </c:dLbl>
            <c:dLbl>
              <c:idx val="3"/>
              <c:layout>
                <c:manualLayout>
                  <c:x val="-1.5432098765432112E-2"/>
                  <c:y val="-2.2448261287155945E-2"/>
                </c:manualLayout>
              </c:layout>
              <c:showVal val="1"/>
            </c:dLbl>
            <c:dLbl>
              <c:idx val="4"/>
              <c:layout>
                <c:manualLayout>
                  <c:x val="-9.2592592592592796E-3"/>
                  <c:y val="-3.0866359269839386E-2"/>
                </c:manualLayout>
              </c:layout>
              <c:showVal val="1"/>
            </c:dLbl>
            <c:dLbl>
              <c:idx val="5"/>
              <c:layout>
                <c:manualLayout>
                  <c:x val="-2.0061728395061741E-2"/>
                  <c:y val="-2.8060326608944881E-2"/>
                </c:manualLayout>
              </c:layout>
              <c:showVal val="1"/>
            </c:dLbl>
            <c:dLbl>
              <c:idx val="6"/>
              <c:layout>
                <c:manualLayout>
                  <c:x val="-2.3148148148148147E-2"/>
                  <c:y val="-2.8060326608944881E-2"/>
                </c:manualLayout>
              </c:layout>
              <c:showVal val="1"/>
            </c:dLbl>
            <c:dLbl>
              <c:idx val="7"/>
              <c:layout>
                <c:manualLayout>
                  <c:x val="-2.4691358024691391E-2"/>
                  <c:y val="-3.9284457252522831E-2"/>
                </c:manualLayout>
              </c:layout>
              <c:showVal val="1"/>
            </c:dLbl>
            <c:dLbl>
              <c:idx val="8"/>
              <c:layout>
                <c:manualLayout>
                  <c:x val="-3.7037037037037056E-2"/>
                  <c:y val="-3.3672391930733854E-2"/>
                </c:manualLayout>
              </c:layout>
              <c:showVal val="1"/>
            </c:dLbl>
            <c:dLbl>
              <c:idx val="9"/>
              <c:layout>
                <c:manualLayout>
                  <c:x val="-3.0864197530864348E-2"/>
                  <c:y val="-4.4896522574311877E-2"/>
                </c:manualLayout>
              </c:layout>
              <c:showVal val="1"/>
            </c:dLbl>
            <c:dLbl>
              <c:idx val="10"/>
              <c:layout>
                <c:manualLayout>
                  <c:x val="-2.9320987654320996E-2"/>
                  <c:y val="-4.209048991341740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Val val="1"/>
          </c:dLbls>
          <c:cat>
            <c:strRef>
              <c:f>'Year M-F'!$C$39:$M$39</c:f>
              <c:strCache>
                <c:ptCount val="11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  <c:pt idx="4">
                  <c:v>2013-14</c:v>
                </c:pt>
                <c:pt idx="5">
                  <c:v>2014 -15 </c:v>
                </c:pt>
                <c:pt idx="6">
                  <c:v>2015-16</c:v>
                </c:pt>
                <c:pt idx="7">
                  <c:v>2016-17 </c:v>
                </c:pt>
                <c:pt idx="8">
                  <c:v>2017-18</c:v>
                </c:pt>
                <c:pt idx="9">
                  <c:v>2018-19</c:v>
                </c:pt>
                <c:pt idx="10">
                  <c:v>2019-20 </c:v>
                </c:pt>
              </c:strCache>
            </c:strRef>
          </c:cat>
          <c:val>
            <c:numRef>
              <c:f>'Year M-F'!$C$40:$M$40</c:f>
              <c:numCache>
                <c:formatCode>General</c:formatCode>
                <c:ptCount val="11"/>
                <c:pt idx="0">
                  <c:v>56</c:v>
                </c:pt>
                <c:pt idx="1">
                  <c:v>58.1</c:v>
                </c:pt>
                <c:pt idx="2">
                  <c:v>55</c:v>
                </c:pt>
                <c:pt idx="3">
                  <c:v>58.5</c:v>
                </c:pt>
                <c:pt idx="4">
                  <c:v>56</c:v>
                </c:pt>
                <c:pt idx="5">
                  <c:v>58</c:v>
                </c:pt>
                <c:pt idx="6">
                  <c:v>58</c:v>
                </c:pt>
                <c:pt idx="7">
                  <c:v>52</c:v>
                </c:pt>
                <c:pt idx="8">
                  <c:v>52.4</c:v>
                </c:pt>
                <c:pt idx="9">
                  <c:v>51.5</c:v>
                </c:pt>
                <c:pt idx="10">
                  <c:v>50</c:v>
                </c:pt>
              </c:numCache>
            </c:numRef>
          </c:val>
        </c:ser>
        <c:ser>
          <c:idx val="1"/>
          <c:order val="1"/>
          <c:tx>
            <c:strRef>
              <c:f>'Year M-F'!$B$41</c:f>
              <c:strCache>
                <c:ptCount val="1"/>
                <c:pt idx="0">
                  <c:v>Male %</c:v>
                </c:pt>
              </c:strCache>
            </c:strRef>
          </c:tx>
          <c:dLbls>
            <c:dLbl>
              <c:idx val="0"/>
              <c:layout>
                <c:manualLayout>
                  <c:x val="-2.6234567901234608E-2"/>
                  <c:y val="5.8926685878784295E-2"/>
                </c:manualLayout>
              </c:layout>
              <c:showVal val="1"/>
            </c:dLbl>
            <c:dLbl>
              <c:idx val="1"/>
              <c:layout>
                <c:manualLayout>
                  <c:x val="-2.0061728395061741E-2"/>
                  <c:y val="7.295684918325672E-2"/>
                </c:manualLayout>
              </c:layout>
              <c:showVal val="1"/>
            </c:dLbl>
            <c:dLbl>
              <c:idx val="2"/>
              <c:layout>
                <c:manualLayout>
                  <c:x val="-2.1604938271604975E-2"/>
                  <c:y val="5.3314620556995374E-2"/>
                </c:manualLayout>
              </c:layout>
              <c:showVal val="1"/>
            </c:dLbl>
            <c:dLbl>
              <c:idx val="3"/>
              <c:layout>
                <c:manualLayout>
                  <c:x val="-1.6975308641975329E-2"/>
                  <c:y val="6.7344783861467736E-2"/>
                </c:manualLayout>
              </c:layout>
              <c:showVal val="1"/>
            </c:dLbl>
            <c:dLbl>
              <c:idx val="4"/>
              <c:layout>
                <c:manualLayout>
                  <c:x val="-1.8518518518518531E-2"/>
                  <c:y val="5.8926685878784295E-2"/>
                </c:manualLayout>
              </c:layout>
              <c:showVal val="1"/>
            </c:dLbl>
            <c:dLbl>
              <c:idx val="5"/>
              <c:layout>
                <c:manualLayout>
                  <c:x val="-2.0061728395061741E-2"/>
                  <c:y val="5.6120653217889761E-2"/>
                </c:manualLayout>
              </c:layout>
              <c:showVal val="1"/>
            </c:dLbl>
            <c:dLbl>
              <c:idx val="6"/>
              <c:layout>
                <c:manualLayout>
                  <c:x val="-2.3148148148148147E-2"/>
                  <c:y val="5.6120653217889761E-2"/>
                </c:manualLayout>
              </c:layout>
              <c:showVal val="1"/>
            </c:dLbl>
            <c:dLbl>
              <c:idx val="7"/>
              <c:layout>
                <c:manualLayout>
                  <c:x val="-2.4691358024691391E-2"/>
                  <c:y val="5.3314620556995374E-2"/>
                </c:manualLayout>
              </c:layout>
              <c:showVal val="1"/>
            </c:dLbl>
            <c:dLbl>
              <c:idx val="8"/>
              <c:layout>
                <c:manualLayout>
                  <c:x val="-2.9320987654320996E-2"/>
                  <c:y val="6.1732718539678794E-2"/>
                </c:manualLayout>
              </c:layout>
              <c:showVal val="1"/>
            </c:dLbl>
            <c:dLbl>
              <c:idx val="9"/>
              <c:layout>
                <c:manualLayout>
                  <c:x val="-2.1605059784193567E-2"/>
                  <c:y val="5.3314620556995374E-2"/>
                </c:manualLayout>
              </c:layout>
              <c:showVal val="1"/>
            </c:dLbl>
            <c:dLbl>
              <c:idx val="10"/>
              <c:layout>
                <c:manualLayout>
                  <c:x val="-2.3148148148148147E-2"/>
                  <c:y val="5.3314620556995374E-2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200" b="1"/>
                </a:pPr>
                <a:endParaRPr lang="en-US"/>
              </a:p>
            </c:txPr>
            <c:showVal val="1"/>
          </c:dLbls>
          <c:cat>
            <c:strRef>
              <c:f>'Year M-F'!$C$39:$M$39</c:f>
              <c:strCache>
                <c:ptCount val="11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  <c:pt idx="4">
                  <c:v>2013-14</c:v>
                </c:pt>
                <c:pt idx="5">
                  <c:v>2014 -15 </c:v>
                </c:pt>
                <c:pt idx="6">
                  <c:v>2015-16</c:v>
                </c:pt>
                <c:pt idx="7">
                  <c:v>2016-17 </c:v>
                </c:pt>
                <c:pt idx="8">
                  <c:v>2017-18</c:v>
                </c:pt>
                <c:pt idx="9">
                  <c:v>2018-19</c:v>
                </c:pt>
                <c:pt idx="10">
                  <c:v>2019-20 </c:v>
                </c:pt>
              </c:strCache>
            </c:strRef>
          </c:cat>
          <c:val>
            <c:numRef>
              <c:f>'Year M-F'!$C$41:$M$41</c:f>
              <c:numCache>
                <c:formatCode>General</c:formatCode>
                <c:ptCount val="11"/>
                <c:pt idx="0">
                  <c:v>44</c:v>
                </c:pt>
                <c:pt idx="1">
                  <c:v>41.9</c:v>
                </c:pt>
                <c:pt idx="2">
                  <c:v>45</c:v>
                </c:pt>
                <c:pt idx="3">
                  <c:v>41.5</c:v>
                </c:pt>
                <c:pt idx="4">
                  <c:v>44</c:v>
                </c:pt>
                <c:pt idx="5">
                  <c:v>42</c:v>
                </c:pt>
                <c:pt idx="6">
                  <c:v>42</c:v>
                </c:pt>
                <c:pt idx="7">
                  <c:v>48</c:v>
                </c:pt>
                <c:pt idx="8">
                  <c:v>47.6</c:v>
                </c:pt>
                <c:pt idx="9">
                  <c:v>48.5</c:v>
                </c:pt>
                <c:pt idx="10">
                  <c:v>50</c:v>
                </c:pt>
              </c:numCache>
            </c:numRef>
          </c:val>
        </c:ser>
        <c:marker val="1"/>
        <c:axId val="218127744"/>
        <c:axId val="218142592"/>
      </c:lineChart>
      <c:catAx>
        <c:axId val="21812774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18142592"/>
        <c:crosses val="autoZero"/>
        <c:auto val="1"/>
        <c:lblAlgn val="ctr"/>
        <c:lblOffset val="100"/>
      </c:catAx>
      <c:valAx>
        <c:axId val="2181425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18127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4915390784485323"/>
          <c:y val="0.67344783861467827"/>
          <c:w val="0.63850746087294596"/>
          <c:h val="9.7864034681680021E-2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9085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Action at Dusk – Active Case Finding For Leprosy in Evening Hours</a:t>
            </a:r>
            <a:endParaRPr lang="en-IN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u="sng" dirty="0" smtClean="0"/>
              <a:t>Best Practices under NLEP in Dadra &amp; Nagar Haveli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ea typeface="Calibri"/>
              </a:rPr>
              <a:t>Human Resource (Existing and /or New)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just"/>
            <a:r>
              <a:rPr lang="en-US" dirty="0" smtClean="0"/>
              <a:t>No new human resource is </a:t>
            </a:r>
            <a:r>
              <a:rPr lang="en-US" dirty="0" smtClean="0"/>
              <a:t>required</a:t>
            </a:r>
          </a:p>
          <a:p>
            <a:pPr algn="just"/>
            <a:endParaRPr lang="en-US" sz="1000" dirty="0" smtClean="0"/>
          </a:p>
          <a:p>
            <a:pPr algn="just"/>
            <a:r>
              <a:rPr lang="en-US" dirty="0" smtClean="0"/>
              <a:t>The innovative approach only modified the timing for selective screening as per local </a:t>
            </a:r>
            <a:r>
              <a:rPr lang="en-US" dirty="0" smtClean="0"/>
              <a:t>needs</a:t>
            </a:r>
          </a:p>
          <a:p>
            <a:pPr algn="just"/>
            <a:endParaRPr lang="en-US" sz="1000" dirty="0" smtClean="0"/>
          </a:p>
          <a:p>
            <a:pPr algn="just"/>
            <a:r>
              <a:rPr lang="en-US" dirty="0" smtClean="0"/>
              <a:t>The same search team member/health staff deployed to screen the persons missed during day time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b="1" dirty="0" smtClean="0"/>
              <a:t>Evidence of Effectiveness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This innovative approach was started for the first time in May 2016</a:t>
            </a:r>
          </a:p>
          <a:p>
            <a:r>
              <a:rPr lang="en-US" sz="2400" dirty="0" smtClean="0"/>
              <a:t>The proportion of males increased from 45% (in ACF surveys prior to 2016) to 56%</a:t>
            </a:r>
          </a:p>
          <a:p>
            <a:r>
              <a:rPr lang="en-US" sz="2400" dirty="0" smtClean="0"/>
              <a:t>That indicated the presence of hidden male cases in the community. </a:t>
            </a:r>
          </a:p>
          <a:p>
            <a:r>
              <a:rPr lang="en-US" sz="2400" dirty="0" smtClean="0"/>
              <a:t>This conclusion was further reinforced by the fact that 62.5% of G2D cases at diagnosis were males</a:t>
            </a:r>
          </a:p>
          <a:p>
            <a:endParaRPr lang="en-IN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chemeClr val="bg1"/>
                </a:solidFill>
              </a:rPr>
              <a:t>Evidence of Effectiveness…</a:t>
            </a:r>
            <a:endParaRPr lang="en-IN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the year 2016 -17, the female proportion of new cases decreased from 57.89% in 2015-16 to 51.50%) </a:t>
            </a:r>
            <a:endParaRPr lang="en-IN" sz="2400" dirty="0"/>
          </a:p>
        </p:txBody>
      </p:sp>
      <p:pic>
        <p:nvPicPr>
          <p:cNvPr id="5" name="image7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2209800"/>
            <a:ext cx="7467600" cy="41148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/>
              <a:t>Results/Outcome of Innovative approach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gap between males and females in new cases reduced </a:t>
            </a:r>
          </a:p>
          <a:p>
            <a:r>
              <a:rPr lang="en-US" sz="2000" dirty="0" smtClean="0"/>
              <a:t>In the year 2019-20, equal number of males and females were diagnosed as Leprosy (Graph - 2)</a:t>
            </a:r>
          </a:p>
          <a:p>
            <a:pPr>
              <a:buNone/>
            </a:pPr>
            <a:r>
              <a:rPr lang="en-US" sz="1800" b="1" dirty="0" smtClean="0"/>
              <a:t>      Graph – 2’ : Proportion of males &amp; females among new Leprosy cases in DNH</a:t>
            </a:r>
            <a:endParaRPr lang="en-IN" sz="180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838200" y="2438399"/>
          <a:ext cx="7772400" cy="3962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ea typeface="Calibri"/>
              </a:rPr>
              <a:t>Results/Outcome…</a:t>
            </a:r>
            <a:r>
              <a:rPr lang="en-US" b="1" dirty="0" smtClean="0">
                <a:ea typeface="Calibri"/>
              </a:rPr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perceptible benefits of this approach are –</a:t>
            </a:r>
          </a:p>
          <a:p>
            <a:pPr lvl="0"/>
            <a:r>
              <a:rPr lang="en-US" sz="2000" dirty="0" smtClean="0"/>
              <a:t>The proportion of males in cases confirmed out of suspects identified between 5-8 pm was 33/45 (73.33%), indicating our objective was met.</a:t>
            </a:r>
            <a:endParaRPr lang="en-IN" sz="2000" dirty="0" smtClean="0"/>
          </a:p>
          <a:p>
            <a:pPr lvl="0"/>
            <a:r>
              <a:rPr lang="en-US" sz="2000" dirty="0" smtClean="0"/>
              <a:t>The female proportion among new cases got balanced and approaching to 50% which is a desired level.</a:t>
            </a:r>
            <a:endParaRPr lang="en-IN" sz="2000" dirty="0" smtClean="0"/>
          </a:p>
          <a:p>
            <a:pPr lvl="0"/>
            <a:r>
              <a:rPr lang="en-US" sz="2000" dirty="0" smtClean="0"/>
              <a:t>The number of G2D which was predominantly in males, got drastically reduced and reached ‘Zero’ (Graph 3).</a:t>
            </a:r>
            <a:endParaRPr lang="en-IN" sz="2000" dirty="0" smtClean="0"/>
          </a:p>
        </p:txBody>
      </p:sp>
      <p:pic>
        <p:nvPicPr>
          <p:cNvPr id="4" name="image9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3505200"/>
            <a:ext cx="7086600" cy="286702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Cost Effectiveness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direct additional cost was incurred</a:t>
            </a:r>
          </a:p>
          <a:p>
            <a:pPr lvl="1"/>
            <a:r>
              <a:rPr lang="en-US" dirty="0" smtClean="0"/>
              <a:t>The novel approach </a:t>
            </a:r>
            <a:r>
              <a:rPr lang="en-US" b="1" dirty="0" smtClean="0"/>
              <a:t>just modified the timing </a:t>
            </a:r>
            <a:r>
              <a:rPr lang="en-US" dirty="0" smtClean="0"/>
              <a:t>for Active Case Finding Surveys</a:t>
            </a:r>
          </a:p>
          <a:p>
            <a:pPr lvl="1"/>
            <a:r>
              <a:rPr lang="en-US" b="1" dirty="0" smtClean="0"/>
              <a:t>The only thing needed </a:t>
            </a:r>
            <a:r>
              <a:rPr lang="en-US" dirty="0" smtClean="0"/>
              <a:t>to materialize this approach </a:t>
            </a:r>
            <a:r>
              <a:rPr lang="en-US" b="1" dirty="0" smtClean="0"/>
              <a:t>was motivation of field staff</a:t>
            </a:r>
            <a:r>
              <a:rPr lang="en-US" dirty="0" smtClean="0"/>
              <a:t> for survey in evening hours</a:t>
            </a:r>
          </a:p>
          <a:p>
            <a:pPr lvl="1"/>
            <a:r>
              <a:rPr lang="en-US" dirty="0" smtClean="0"/>
              <a:t>The benefits due to this are significant and perceivable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IN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Key Challenges</a:t>
            </a:r>
            <a:r>
              <a:rPr lang="en-US" dirty="0" smtClean="0">
                <a:solidFill>
                  <a:srgbClr val="C00000"/>
                </a:solidFill>
              </a:rPr>
              <a:t>: </a:t>
            </a:r>
          </a:p>
          <a:p>
            <a:pPr lvl="1"/>
            <a:r>
              <a:rPr lang="en-US" dirty="0" smtClean="0"/>
              <a:t>Motivating the field staff for working beyond 6:00 PM is not easy</a:t>
            </a:r>
          </a:p>
          <a:p>
            <a:pPr lvl="1"/>
            <a:r>
              <a:rPr lang="en-US" dirty="0" smtClean="0"/>
              <a:t>It becomes much difficult in rainy season to continue the activity after </a:t>
            </a:r>
            <a:r>
              <a:rPr lang="en-US" dirty="0" smtClean="0"/>
              <a:t>sunset</a:t>
            </a:r>
          </a:p>
          <a:p>
            <a:pPr lvl="1">
              <a:buNone/>
            </a:pPr>
            <a:endParaRPr lang="en-IN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Scalability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approach adopted in the UT of D&amp;NH is easily replicable and applied to anywhere else in the country</a:t>
            </a:r>
          </a:p>
          <a:p>
            <a:pPr lvl="1"/>
            <a:r>
              <a:rPr lang="en-US" dirty="0" smtClean="0"/>
              <a:t>Although the approach of suitable timing can be equally adopted for screening of other communicable as well as non- communicable diseases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/>
              <a:t>Conclusion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higher proportion of G2D among males in contrast to more females among new cases was indicative of hidden male cases as well as delay in diagnosis in males</a:t>
            </a:r>
          </a:p>
          <a:p>
            <a:r>
              <a:rPr lang="en-US" dirty="0" smtClean="0"/>
              <a:t>Also, the proportion of males in MB cases was high</a:t>
            </a:r>
          </a:p>
          <a:p>
            <a:r>
              <a:rPr lang="en-US" dirty="0" smtClean="0"/>
              <a:t>A simple but difficult to implement innovative approach neutralized the female predominance among new cases of Leprosy in the UT to a great extent</a:t>
            </a:r>
          </a:p>
          <a:p>
            <a:r>
              <a:rPr lang="en-US" dirty="0" smtClean="0"/>
              <a:t>Those missing 5- 7% of male cases contributed to G2D in the long run</a:t>
            </a:r>
          </a:p>
          <a:p>
            <a:r>
              <a:rPr lang="en-US" dirty="0" smtClean="0"/>
              <a:t>When the incidence bias was neutralized, the G2D decreased rapidly and the UT became G2D free with no new case of G2D since March 2018. </a:t>
            </a:r>
          </a:p>
          <a:p>
            <a:r>
              <a:rPr lang="en-US" dirty="0" smtClean="0"/>
              <a:t>A simple approach contributed to a significant decrease in PR (from 6.77 in March 2017 to 2.7 in March 2020) and G2D from 20.1 in 2016-17 to ‘Zero’ in 2018-19 per million populations.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Way Forward</a:t>
            </a:r>
            <a:endParaRPr lang="en-IN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 UT of D&amp;NH is continuing this approach for ACF for Leprosy since 2016 and will continue it</a:t>
            </a:r>
          </a:p>
          <a:p>
            <a:pPr lvl="1"/>
            <a:r>
              <a:rPr lang="en-US" dirty="0" smtClean="0"/>
              <a:t>Now the approach is also being used for ACF for Tuberculosis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1219200"/>
          </a:xfr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hangingPunct="1"/>
            <a:r>
              <a:rPr lang="en-US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THANK   YOU</a:t>
            </a: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SHS-NLEP CHANDIGARH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652" name="Freeform 4"/>
          <p:cNvSpPr>
            <a:spLocks/>
          </p:cNvSpPr>
          <p:nvPr/>
        </p:nvSpPr>
        <p:spPr bwMode="auto">
          <a:xfrm>
            <a:off x="2532185" y="2895600"/>
            <a:ext cx="1550377" cy="1404938"/>
          </a:xfrm>
          <a:custGeom>
            <a:avLst/>
            <a:gdLst>
              <a:gd name="T0" fmla="*/ 2147483647 w 1059"/>
              <a:gd name="T1" fmla="*/ 2147483647 h 885"/>
              <a:gd name="T2" fmla="*/ 2147483647 w 1059"/>
              <a:gd name="T3" fmla="*/ 2147483647 h 885"/>
              <a:gd name="T4" fmla="*/ 2147483647 w 1059"/>
              <a:gd name="T5" fmla="*/ 2147483647 h 885"/>
              <a:gd name="T6" fmla="*/ 2147483647 w 1059"/>
              <a:gd name="T7" fmla="*/ 2147483647 h 885"/>
              <a:gd name="T8" fmla="*/ 2147483647 w 1059"/>
              <a:gd name="T9" fmla="*/ 2147483647 h 885"/>
              <a:gd name="T10" fmla="*/ 2147483647 w 1059"/>
              <a:gd name="T11" fmla="*/ 2147483647 h 885"/>
              <a:gd name="T12" fmla="*/ 2147483647 w 1059"/>
              <a:gd name="T13" fmla="*/ 2147483647 h 885"/>
              <a:gd name="T14" fmla="*/ 2147483647 w 1059"/>
              <a:gd name="T15" fmla="*/ 2147483647 h 885"/>
              <a:gd name="T16" fmla="*/ 2147483647 w 1059"/>
              <a:gd name="T17" fmla="*/ 2147483647 h 885"/>
              <a:gd name="T18" fmla="*/ 2147483647 w 1059"/>
              <a:gd name="T19" fmla="*/ 2147483647 h 885"/>
              <a:gd name="T20" fmla="*/ 2147483647 w 1059"/>
              <a:gd name="T21" fmla="*/ 2147483647 h 885"/>
              <a:gd name="T22" fmla="*/ 2147483647 w 1059"/>
              <a:gd name="T23" fmla="*/ 2147483647 h 885"/>
              <a:gd name="T24" fmla="*/ 2147483647 w 1059"/>
              <a:gd name="T25" fmla="*/ 2147483647 h 885"/>
              <a:gd name="T26" fmla="*/ 2147483647 w 1059"/>
              <a:gd name="T27" fmla="*/ 2147483647 h 885"/>
              <a:gd name="T28" fmla="*/ 2147483647 w 1059"/>
              <a:gd name="T29" fmla="*/ 2147483647 h 885"/>
              <a:gd name="T30" fmla="*/ 2147483647 w 1059"/>
              <a:gd name="T31" fmla="*/ 2147483647 h 885"/>
              <a:gd name="T32" fmla="*/ 2147483647 w 1059"/>
              <a:gd name="T33" fmla="*/ 2147483647 h 885"/>
              <a:gd name="T34" fmla="*/ 2147483647 w 1059"/>
              <a:gd name="T35" fmla="*/ 2147483647 h 885"/>
              <a:gd name="T36" fmla="*/ 2147483647 w 1059"/>
              <a:gd name="T37" fmla="*/ 2147483647 h 885"/>
              <a:gd name="T38" fmla="*/ 2147483647 w 1059"/>
              <a:gd name="T39" fmla="*/ 2147483647 h 885"/>
              <a:gd name="T40" fmla="*/ 2147483647 w 1059"/>
              <a:gd name="T41" fmla="*/ 2147483647 h 885"/>
              <a:gd name="T42" fmla="*/ 2147483647 w 1059"/>
              <a:gd name="T43" fmla="*/ 2147483647 h 885"/>
              <a:gd name="T44" fmla="*/ 2147483647 w 1059"/>
              <a:gd name="T45" fmla="*/ 2147483647 h 885"/>
              <a:gd name="T46" fmla="*/ 2147483647 w 1059"/>
              <a:gd name="T47" fmla="*/ 2147483647 h 885"/>
              <a:gd name="T48" fmla="*/ 2147483647 w 1059"/>
              <a:gd name="T49" fmla="*/ 2147483647 h 885"/>
              <a:gd name="T50" fmla="*/ 2147483647 w 1059"/>
              <a:gd name="T51" fmla="*/ 2147483647 h 885"/>
              <a:gd name="T52" fmla="*/ 2147483647 w 1059"/>
              <a:gd name="T53" fmla="*/ 2147483647 h 885"/>
              <a:gd name="T54" fmla="*/ 2147483647 w 1059"/>
              <a:gd name="T55" fmla="*/ 2147483647 h 885"/>
              <a:gd name="T56" fmla="*/ 2147483647 w 1059"/>
              <a:gd name="T57" fmla="*/ 2147483647 h 885"/>
              <a:gd name="T58" fmla="*/ 2147483647 w 1059"/>
              <a:gd name="T59" fmla="*/ 2147483647 h 885"/>
              <a:gd name="T60" fmla="*/ 2147483647 w 1059"/>
              <a:gd name="T61" fmla="*/ 2147483647 h 885"/>
              <a:gd name="T62" fmla="*/ 2147483647 w 1059"/>
              <a:gd name="T63" fmla="*/ 2147483647 h 885"/>
              <a:gd name="T64" fmla="*/ 2147483647 w 1059"/>
              <a:gd name="T65" fmla="*/ 2147483647 h 885"/>
              <a:gd name="T66" fmla="*/ 2147483647 w 1059"/>
              <a:gd name="T67" fmla="*/ 2147483647 h 885"/>
              <a:gd name="T68" fmla="*/ 2147483647 w 1059"/>
              <a:gd name="T69" fmla="*/ 2147483647 h 885"/>
              <a:gd name="T70" fmla="*/ 2147483647 w 1059"/>
              <a:gd name="T71" fmla="*/ 2147483647 h 885"/>
              <a:gd name="T72" fmla="*/ 2147483647 w 1059"/>
              <a:gd name="T73" fmla="*/ 2147483647 h 885"/>
              <a:gd name="T74" fmla="*/ 2147483647 w 1059"/>
              <a:gd name="T75" fmla="*/ 2147483647 h 885"/>
              <a:gd name="T76" fmla="*/ 2147483647 w 1059"/>
              <a:gd name="T77" fmla="*/ 2147483647 h 885"/>
              <a:gd name="T78" fmla="*/ 2147483647 w 1059"/>
              <a:gd name="T79" fmla="*/ 2147483647 h 885"/>
              <a:gd name="T80" fmla="*/ 2147483647 w 1059"/>
              <a:gd name="T81" fmla="*/ 2147483647 h 885"/>
              <a:gd name="T82" fmla="*/ 2147483647 w 1059"/>
              <a:gd name="T83" fmla="*/ 2147483647 h 885"/>
              <a:gd name="T84" fmla="*/ 2147483647 w 1059"/>
              <a:gd name="T85" fmla="*/ 2147483647 h 885"/>
              <a:gd name="T86" fmla="*/ 2147483647 w 1059"/>
              <a:gd name="T87" fmla="*/ 2147483647 h 885"/>
              <a:gd name="T88" fmla="*/ 2147483647 w 1059"/>
              <a:gd name="T89" fmla="*/ 2147483647 h 885"/>
              <a:gd name="T90" fmla="*/ 2147483647 w 1059"/>
              <a:gd name="T91" fmla="*/ 2147483647 h 885"/>
              <a:gd name="T92" fmla="*/ 2147483647 w 1059"/>
              <a:gd name="T93" fmla="*/ 2147483647 h 885"/>
              <a:gd name="T94" fmla="*/ 2147483647 w 1059"/>
              <a:gd name="T95" fmla="*/ 2147483647 h 885"/>
              <a:gd name="T96" fmla="*/ 2147483647 w 1059"/>
              <a:gd name="T97" fmla="*/ 2147483647 h 885"/>
              <a:gd name="T98" fmla="*/ 2147483647 w 1059"/>
              <a:gd name="T99" fmla="*/ 2147483647 h 885"/>
              <a:gd name="T100" fmla="*/ 2147483647 w 1059"/>
              <a:gd name="T101" fmla="*/ 2147483647 h 885"/>
              <a:gd name="T102" fmla="*/ 2147483647 w 1059"/>
              <a:gd name="T103" fmla="*/ 2147483647 h 885"/>
              <a:gd name="T104" fmla="*/ 2147483647 w 1059"/>
              <a:gd name="T105" fmla="*/ 2147483647 h 885"/>
              <a:gd name="T106" fmla="*/ 2147483647 w 1059"/>
              <a:gd name="T107" fmla="*/ 2147483647 h 88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059"/>
              <a:gd name="T163" fmla="*/ 0 h 885"/>
              <a:gd name="T164" fmla="*/ 1059 w 1059"/>
              <a:gd name="T165" fmla="*/ 885 h 885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059" h="885">
                <a:moveTo>
                  <a:pt x="653" y="20"/>
                </a:moveTo>
                <a:lnTo>
                  <a:pt x="661" y="20"/>
                </a:lnTo>
                <a:lnTo>
                  <a:pt x="670" y="21"/>
                </a:lnTo>
                <a:lnTo>
                  <a:pt x="677" y="22"/>
                </a:lnTo>
                <a:lnTo>
                  <a:pt x="684" y="25"/>
                </a:lnTo>
                <a:lnTo>
                  <a:pt x="694" y="27"/>
                </a:lnTo>
                <a:lnTo>
                  <a:pt x="701" y="31"/>
                </a:lnTo>
                <a:lnTo>
                  <a:pt x="708" y="33"/>
                </a:lnTo>
                <a:lnTo>
                  <a:pt x="716" y="37"/>
                </a:lnTo>
                <a:lnTo>
                  <a:pt x="727" y="48"/>
                </a:lnTo>
                <a:lnTo>
                  <a:pt x="728" y="61"/>
                </a:lnTo>
                <a:lnTo>
                  <a:pt x="725" y="75"/>
                </a:lnTo>
                <a:lnTo>
                  <a:pt x="719" y="88"/>
                </a:lnTo>
                <a:lnTo>
                  <a:pt x="716" y="101"/>
                </a:lnTo>
                <a:lnTo>
                  <a:pt x="717" y="113"/>
                </a:lnTo>
                <a:lnTo>
                  <a:pt x="727" y="122"/>
                </a:lnTo>
                <a:lnTo>
                  <a:pt x="749" y="130"/>
                </a:lnTo>
                <a:lnTo>
                  <a:pt x="758" y="133"/>
                </a:lnTo>
                <a:lnTo>
                  <a:pt x="769" y="134"/>
                </a:lnTo>
                <a:lnTo>
                  <a:pt x="780" y="133"/>
                </a:lnTo>
                <a:lnTo>
                  <a:pt x="791" y="133"/>
                </a:lnTo>
                <a:lnTo>
                  <a:pt x="800" y="134"/>
                </a:lnTo>
                <a:lnTo>
                  <a:pt x="807" y="136"/>
                </a:lnTo>
                <a:lnTo>
                  <a:pt x="811" y="141"/>
                </a:lnTo>
                <a:lnTo>
                  <a:pt x="809" y="151"/>
                </a:lnTo>
                <a:lnTo>
                  <a:pt x="817" y="155"/>
                </a:lnTo>
                <a:lnTo>
                  <a:pt x="824" y="160"/>
                </a:lnTo>
                <a:lnTo>
                  <a:pt x="833" y="163"/>
                </a:lnTo>
                <a:lnTo>
                  <a:pt x="844" y="163"/>
                </a:lnTo>
                <a:lnTo>
                  <a:pt x="853" y="164"/>
                </a:lnTo>
                <a:lnTo>
                  <a:pt x="864" y="163"/>
                </a:lnTo>
                <a:lnTo>
                  <a:pt x="874" y="163"/>
                </a:lnTo>
                <a:lnTo>
                  <a:pt x="883" y="161"/>
                </a:lnTo>
                <a:lnTo>
                  <a:pt x="874" y="185"/>
                </a:lnTo>
                <a:lnTo>
                  <a:pt x="863" y="210"/>
                </a:lnTo>
                <a:lnTo>
                  <a:pt x="851" y="236"/>
                </a:lnTo>
                <a:lnTo>
                  <a:pt x="848" y="264"/>
                </a:lnTo>
                <a:lnTo>
                  <a:pt x="831" y="275"/>
                </a:lnTo>
                <a:lnTo>
                  <a:pt x="811" y="280"/>
                </a:lnTo>
                <a:lnTo>
                  <a:pt x="791" y="280"/>
                </a:lnTo>
                <a:lnTo>
                  <a:pt x="769" y="278"/>
                </a:lnTo>
                <a:lnTo>
                  <a:pt x="747" y="274"/>
                </a:lnTo>
                <a:lnTo>
                  <a:pt x="725" y="274"/>
                </a:lnTo>
                <a:lnTo>
                  <a:pt x="705" y="279"/>
                </a:lnTo>
                <a:lnTo>
                  <a:pt x="686" y="290"/>
                </a:lnTo>
                <a:lnTo>
                  <a:pt x="673" y="298"/>
                </a:lnTo>
                <a:lnTo>
                  <a:pt x="662" y="306"/>
                </a:lnTo>
                <a:lnTo>
                  <a:pt x="650" y="315"/>
                </a:lnTo>
                <a:lnTo>
                  <a:pt x="639" y="324"/>
                </a:lnTo>
                <a:lnTo>
                  <a:pt x="631" y="334"/>
                </a:lnTo>
                <a:lnTo>
                  <a:pt x="624" y="343"/>
                </a:lnTo>
                <a:lnTo>
                  <a:pt x="622" y="354"/>
                </a:lnTo>
                <a:lnTo>
                  <a:pt x="624" y="366"/>
                </a:lnTo>
                <a:lnTo>
                  <a:pt x="644" y="378"/>
                </a:lnTo>
                <a:lnTo>
                  <a:pt x="651" y="392"/>
                </a:lnTo>
                <a:lnTo>
                  <a:pt x="653" y="407"/>
                </a:lnTo>
                <a:lnTo>
                  <a:pt x="650" y="423"/>
                </a:lnTo>
                <a:lnTo>
                  <a:pt x="648" y="438"/>
                </a:lnTo>
                <a:lnTo>
                  <a:pt x="651" y="453"/>
                </a:lnTo>
                <a:lnTo>
                  <a:pt x="662" y="466"/>
                </a:lnTo>
                <a:lnTo>
                  <a:pt x="686" y="475"/>
                </a:lnTo>
                <a:lnTo>
                  <a:pt x="697" y="473"/>
                </a:lnTo>
                <a:lnTo>
                  <a:pt x="706" y="469"/>
                </a:lnTo>
                <a:lnTo>
                  <a:pt x="716" y="465"/>
                </a:lnTo>
                <a:lnTo>
                  <a:pt x="723" y="459"/>
                </a:lnTo>
                <a:lnTo>
                  <a:pt x="730" y="454"/>
                </a:lnTo>
                <a:lnTo>
                  <a:pt x="738" y="450"/>
                </a:lnTo>
                <a:lnTo>
                  <a:pt x="749" y="449"/>
                </a:lnTo>
                <a:lnTo>
                  <a:pt x="763" y="450"/>
                </a:lnTo>
                <a:lnTo>
                  <a:pt x="782" y="431"/>
                </a:lnTo>
                <a:lnTo>
                  <a:pt x="791" y="409"/>
                </a:lnTo>
                <a:lnTo>
                  <a:pt x="800" y="387"/>
                </a:lnTo>
                <a:lnTo>
                  <a:pt x="817" y="368"/>
                </a:lnTo>
                <a:lnTo>
                  <a:pt x="829" y="373"/>
                </a:lnTo>
                <a:lnTo>
                  <a:pt x="840" y="380"/>
                </a:lnTo>
                <a:lnTo>
                  <a:pt x="850" y="387"/>
                </a:lnTo>
                <a:lnTo>
                  <a:pt x="857" y="396"/>
                </a:lnTo>
                <a:lnTo>
                  <a:pt x="868" y="415"/>
                </a:lnTo>
                <a:lnTo>
                  <a:pt x="879" y="435"/>
                </a:lnTo>
                <a:lnTo>
                  <a:pt x="892" y="455"/>
                </a:lnTo>
                <a:lnTo>
                  <a:pt x="907" y="474"/>
                </a:lnTo>
                <a:lnTo>
                  <a:pt x="925" y="492"/>
                </a:lnTo>
                <a:lnTo>
                  <a:pt x="949" y="506"/>
                </a:lnTo>
                <a:lnTo>
                  <a:pt x="976" y="516"/>
                </a:lnTo>
                <a:lnTo>
                  <a:pt x="1011" y="520"/>
                </a:lnTo>
                <a:lnTo>
                  <a:pt x="1011" y="529"/>
                </a:lnTo>
                <a:lnTo>
                  <a:pt x="1006" y="538"/>
                </a:lnTo>
                <a:lnTo>
                  <a:pt x="1000" y="547"/>
                </a:lnTo>
                <a:lnTo>
                  <a:pt x="998" y="557"/>
                </a:lnTo>
                <a:lnTo>
                  <a:pt x="1006" y="563"/>
                </a:lnTo>
                <a:lnTo>
                  <a:pt x="1015" y="568"/>
                </a:lnTo>
                <a:lnTo>
                  <a:pt x="1024" y="570"/>
                </a:lnTo>
                <a:lnTo>
                  <a:pt x="1035" y="574"/>
                </a:lnTo>
                <a:lnTo>
                  <a:pt x="1042" y="577"/>
                </a:lnTo>
                <a:lnTo>
                  <a:pt x="1052" y="582"/>
                </a:lnTo>
                <a:lnTo>
                  <a:pt x="1057" y="588"/>
                </a:lnTo>
                <a:lnTo>
                  <a:pt x="1059" y="596"/>
                </a:lnTo>
                <a:lnTo>
                  <a:pt x="1048" y="598"/>
                </a:lnTo>
                <a:lnTo>
                  <a:pt x="1037" y="596"/>
                </a:lnTo>
                <a:lnTo>
                  <a:pt x="1028" y="593"/>
                </a:lnTo>
                <a:lnTo>
                  <a:pt x="1020" y="587"/>
                </a:lnTo>
                <a:lnTo>
                  <a:pt x="1011" y="581"/>
                </a:lnTo>
                <a:lnTo>
                  <a:pt x="1004" y="575"/>
                </a:lnTo>
                <a:lnTo>
                  <a:pt x="995" y="570"/>
                </a:lnTo>
                <a:lnTo>
                  <a:pt x="984" y="568"/>
                </a:lnTo>
                <a:lnTo>
                  <a:pt x="969" y="566"/>
                </a:lnTo>
                <a:lnTo>
                  <a:pt x="954" y="566"/>
                </a:lnTo>
                <a:lnTo>
                  <a:pt x="943" y="569"/>
                </a:lnTo>
                <a:lnTo>
                  <a:pt x="932" y="574"/>
                </a:lnTo>
                <a:lnTo>
                  <a:pt x="921" y="580"/>
                </a:lnTo>
                <a:lnTo>
                  <a:pt x="910" y="587"/>
                </a:lnTo>
                <a:lnTo>
                  <a:pt x="899" y="593"/>
                </a:lnTo>
                <a:lnTo>
                  <a:pt x="888" y="598"/>
                </a:lnTo>
                <a:lnTo>
                  <a:pt x="875" y="596"/>
                </a:lnTo>
                <a:lnTo>
                  <a:pt x="861" y="596"/>
                </a:lnTo>
                <a:lnTo>
                  <a:pt x="848" y="596"/>
                </a:lnTo>
                <a:lnTo>
                  <a:pt x="835" y="598"/>
                </a:lnTo>
                <a:lnTo>
                  <a:pt x="822" y="601"/>
                </a:lnTo>
                <a:lnTo>
                  <a:pt x="811" y="605"/>
                </a:lnTo>
                <a:lnTo>
                  <a:pt x="800" y="610"/>
                </a:lnTo>
                <a:lnTo>
                  <a:pt x="789" y="616"/>
                </a:lnTo>
                <a:lnTo>
                  <a:pt x="778" y="625"/>
                </a:lnTo>
                <a:lnTo>
                  <a:pt x="769" y="637"/>
                </a:lnTo>
                <a:lnTo>
                  <a:pt x="763" y="650"/>
                </a:lnTo>
                <a:lnTo>
                  <a:pt x="756" y="662"/>
                </a:lnTo>
                <a:lnTo>
                  <a:pt x="747" y="673"/>
                </a:lnTo>
                <a:lnTo>
                  <a:pt x="734" y="682"/>
                </a:lnTo>
                <a:lnTo>
                  <a:pt x="717" y="687"/>
                </a:lnTo>
                <a:lnTo>
                  <a:pt x="695" y="688"/>
                </a:lnTo>
                <a:lnTo>
                  <a:pt x="681" y="688"/>
                </a:lnTo>
                <a:lnTo>
                  <a:pt x="666" y="689"/>
                </a:lnTo>
                <a:lnTo>
                  <a:pt x="651" y="690"/>
                </a:lnTo>
                <a:lnTo>
                  <a:pt x="639" y="693"/>
                </a:lnTo>
                <a:lnTo>
                  <a:pt x="626" y="696"/>
                </a:lnTo>
                <a:lnTo>
                  <a:pt x="613" y="700"/>
                </a:lnTo>
                <a:lnTo>
                  <a:pt x="600" y="704"/>
                </a:lnTo>
                <a:lnTo>
                  <a:pt x="589" y="709"/>
                </a:lnTo>
                <a:lnTo>
                  <a:pt x="580" y="718"/>
                </a:lnTo>
                <a:lnTo>
                  <a:pt x="571" y="726"/>
                </a:lnTo>
                <a:lnTo>
                  <a:pt x="563" y="736"/>
                </a:lnTo>
                <a:lnTo>
                  <a:pt x="558" y="744"/>
                </a:lnTo>
                <a:lnTo>
                  <a:pt x="550" y="753"/>
                </a:lnTo>
                <a:lnTo>
                  <a:pt x="545" y="763"/>
                </a:lnTo>
                <a:lnTo>
                  <a:pt x="538" y="771"/>
                </a:lnTo>
                <a:lnTo>
                  <a:pt x="530" y="781"/>
                </a:lnTo>
                <a:lnTo>
                  <a:pt x="532" y="783"/>
                </a:lnTo>
                <a:lnTo>
                  <a:pt x="534" y="786"/>
                </a:lnTo>
                <a:lnTo>
                  <a:pt x="536" y="789"/>
                </a:lnTo>
                <a:lnTo>
                  <a:pt x="536" y="791"/>
                </a:lnTo>
                <a:lnTo>
                  <a:pt x="525" y="793"/>
                </a:lnTo>
                <a:lnTo>
                  <a:pt x="516" y="793"/>
                </a:lnTo>
                <a:lnTo>
                  <a:pt x="506" y="791"/>
                </a:lnTo>
                <a:lnTo>
                  <a:pt x="499" y="788"/>
                </a:lnTo>
                <a:lnTo>
                  <a:pt x="492" y="784"/>
                </a:lnTo>
                <a:lnTo>
                  <a:pt x="484" y="780"/>
                </a:lnTo>
                <a:lnTo>
                  <a:pt x="479" y="775"/>
                </a:lnTo>
                <a:lnTo>
                  <a:pt x="473" y="769"/>
                </a:lnTo>
                <a:lnTo>
                  <a:pt x="471" y="751"/>
                </a:lnTo>
                <a:lnTo>
                  <a:pt x="466" y="734"/>
                </a:lnTo>
                <a:lnTo>
                  <a:pt x="457" y="720"/>
                </a:lnTo>
                <a:lnTo>
                  <a:pt x="440" y="707"/>
                </a:lnTo>
                <a:lnTo>
                  <a:pt x="429" y="700"/>
                </a:lnTo>
                <a:lnTo>
                  <a:pt x="415" y="696"/>
                </a:lnTo>
                <a:lnTo>
                  <a:pt x="400" y="695"/>
                </a:lnTo>
                <a:lnTo>
                  <a:pt x="385" y="694"/>
                </a:lnTo>
                <a:lnTo>
                  <a:pt x="371" y="693"/>
                </a:lnTo>
                <a:lnTo>
                  <a:pt x="358" y="689"/>
                </a:lnTo>
                <a:lnTo>
                  <a:pt x="347" y="683"/>
                </a:lnTo>
                <a:lnTo>
                  <a:pt x="339" y="674"/>
                </a:lnTo>
                <a:lnTo>
                  <a:pt x="326" y="667"/>
                </a:lnTo>
                <a:lnTo>
                  <a:pt x="312" y="662"/>
                </a:lnTo>
                <a:lnTo>
                  <a:pt x="297" y="658"/>
                </a:lnTo>
                <a:lnTo>
                  <a:pt x="281" y="656"/>
                </a:lnTo>
                <a:lnTo>
                  <a:pt x="264" y="655"/>
                </a:lnTo>
                <a:lnTo>
                  <a:pt x="248" y="655"/>
                </a:lnTo>
                <a:lnTo>
                  <a:pt x="231" y="654"/>
                </a:lnTo>
                <a:lnTo>
                  <a:pt x="216" y="652"/>
                </a:lnTo>
                <a:lnTo>
                  <a:pt x="194" y="668"/>
                </a:lnTo>
                <a:lnTo>
                  <a:pt x="183" y="687"/>
                </a:lnTo>
                <a:lnTo>
                  <a:pt x="180" y="706"/>
                </a:lnTo>
                <a:lnTo>
                  <a:pt x="183" y="726"/>
                </a:lnTo>
                <a:lnTo>
                  <a:pt x="194" y="736"/>
                </a:lnTo>
                <a:lnTo>
                  <a:pt x="205" y="744"/>
                </a:lnTo>
                <a:lnTo>
                  <a:pt x="218" y="752"/>
                </a:lnTo>
                <a:lnTo>
                  <a:pt x="231" y="761"/>
                </a:lnTo>
                <a:lnTo>
                  <a:pt x="240" y="769"/>
                </a:lnTo>
                <a:lnTo>
                  <a:pt x="246" y="778"/>
                </a:lnTo>
                <a:lnTo>
                  <a:pt x="248" y="789"/>
                </a:lnTo>
                <a:lnTo>
                  <a:pt x="242" y="802"/>
                </a:lnTo>
                <a:lnTo>
                  <a:pt x="249" y="813"/>
                </a:lnTo>
                <a:lnTo>
                  <a:pt x="260" y="822"/>
                </a:lnTo>
                <a:lnTo>
                  <a:pt x="275" y="831"/>
                </a:lnTo>
                <a:lnTo>
                  <a:pt x="288" y="838"/>
                </a:lnTo>
                <a:lnTo>
                  <a:pt x="297" y="846"/>
                </a:lnTo>
                <a:lnTo>
                  <a:pt x="301" y="854"/>
                </a:lnTo>
                <a:lnTo>
                  <a:pt x="293" y="864"/>
                </a:lnTo>
                <a:lnTo>
                  <a:pt x="277" y="875"/>
                </a:lnTo>
                <a:lnTo>
                  <a:pt x="271" y="885"/>
                </a:lnTo>
                <a:lnTo>
                  <a:pt x="257" y="877"/>
                </a:lnTo>
                <a:lnTo>
                  <a:pt x="238" y="870"/>
                </a:lnTo>
                <a:lnTo>
                  <a:pt x="222" y="864"/>
                </a:lnTo>
                <a:lnTo>
                  <a:pt x="205" y="857"/>
                </a:lnTo>
                <a:lnTo>
                  <a:pt x="191" y="849"/>
                </a:lnTo>
                <a:lnTo>
                  <a:pt x="180" y="839"/>
                </a:lnTo>
                <a:lnTo>
                  <a:pt x="172" y="827"/>
                </a:lnTo>
                <a:lnTo>
                  <a:pt x="172" y="812"/>
                </a:lnTo>
                <a:lnTo>
                  <a:pt x="167" y="806"/>
                </a:lnTo>
                <a:lnTo>
                  <a:pt x="159" y="800"/>
                </a:lnTo>
                <a:lnTo>
                  <a:pt x="152" y="795"/>
                </a:lnTo>
                <a:lnTo>
                  <a:pt x="143" y="790"/>
                </a:lnTo>
                <a:lnTo>
                  <a:pt x="136" y="786"/>
                </a:lnTo>
                <a:lnTo>
                  <a:pt x="126" y="781"/>
                </a:lnTo>
                <a:lnTo>
                  <a:pt x="117" y="776"/>
                </a:lnTo>
                <a:lnTo>
                  <a:pt x="108" y="772"/>
                </a:lnTo>
                <a:lnTo>
                  <a:pt x="106" y="742"/>
                </a:lnTo>
                <a:lnTo>
                  <a:pt x="110" y="708"/>
                </a:lnTo>
                <a:lnTo>
                  <a:pt x="113" y="675"/>
                </a:lnTo>
                <a:lnTo>
                  <a:pt x="113" y="642"/>
                </a:lnTo>
                <a:lnTo>
                  <a:pt x="108" y="611"/>
                </a:lnTo>
                <a:lnTo>
                  <a:pt x="93" y="582"/>
                </a:lnTo>
                <a:lnTo>
                  <a:pt x="64" y="557"/>
                </a:lnTo>
                <a:lnTo>
                  <a:pt x="18" y="537"/>
                </a:lnTo>
                <a:lnTo>
                  <a:pt x="0" y="524"/>
                </a:lnTo>
                <a:lnTo>
                  <a:pt x="0" y="507"/>
                </a:lnTo>
                <a:lnTo>
                  <a:pt x="7" y="488"/>
                </a:lnTo>
                <a:lnTo>
                  <a:pt x="14" y="472"/>
                </a:lnTo>
                <a:lnTo>
                  <a:pt x="20" y="459"/>
                </a:lnTo>
                <a:lnTo>
                  <a:pt x="27" y="446"/>
                </a:lnTo>
                <a:lnTo>
                  <a:pt x="35" y="436"/>
                </a:lnTo>
                <a:lnTo>
                  <a:pt x="36" y="432"/>
                </a:lnTo>
                <a:lnTo>
                  <a:pt x="47" y="432"/>
                </a:lnTo>
                <a:lnTo>
                  <a:pt x="58" y="430"/>
                </a:lnTo>
                <a:lnTo>
                  <a:pt x="68" y="426"/>
                </a:lnTo>
                <a:lnTo>
                  <a:pt x="79" y="421"/>
                </a:lnTo>
                <a:lnTo>
                  <a:pt x="88" y="416"/>
                </a:lnTo>
                <a:lnTo>
                  <a:pt x="97" y="411"/>
                </a:lnTo>
                <a:lnTo>
                  <a:pt x="108" y="407"/>
                </a:lnTo>
                <a:lnTo>
                  <a:pt x="119" y="406"/>
                </a:lnTo>
                <a:lnTo>
                  <a:pt x="145" y="392"/>
                </a:lnTo>
                <a:lnTo>
                  <a:pt x="158" y="375"/>
                </a:lnTo>
                <a:lnTo>
                  <a:pt x="163" y="356"/>
                </a:lnTo>
                <a:lnTo>
                  <a:pt x="165" y="336"/>
                </a:lnTo>
                <a:lnTo>
                  <a:pt x="165" y="317"/>
                </a:lnTo>
                <a:lnTo>
                  <a:pt x="170" y="298"/>
                </a:lnTo>
                <a:lnTo>
                  <a:pt x="183" y="281"/>
                </a:lnTo>
                <a:lnTo>
                  <a:pt x="209" y="268"/>
                </a:lnTo>
                <a:lnTo>
                  <a:pt x="235" y="262"/>
                </a:lnTo>
                <a:lnTo>
                  <a:pt x="260" y="256"/>
                </a:lnTo>
                <a:lnTo>
                  <a:pt x="286" y="248"/>
                </a:lnTo>
                <a:lnTo>
                  <a:pt x="310" y="239"/>
                </a:lnTo>
                <a:lnTo>
                  <a:pt x="332" y="229"/>
                </a:lnTo>
                <a:lnTo>
                  <a:pt x="354" y="217"/>
                </a:lnTo>
                <a:lnTo>
                  <a:pt x="372" y="203"/>
                </a:lnTo>
                <a:lnTo>
                  <a:pt x="387" y="188"/>
                </a:lnTo>
                <a:lnTo>
                  <a:pt x="383" y="113"/>
                </a:lnTo>
                <a:lnTo>
                  <a:pt x="380" y="110"/>
                </a:lnTo>
                <a:lnTo>
                  <a:pt x="376" y="108"/>
                </a:lnTo>
                <a:lnTo>
                  <a:pt x="372" y="105"/>
                </a:lnTo>
                <a:lnTo>
                  <a:pt x="372" y="102"/>
                </a:lnTo>
                <a:lnTo>
                  <a:pt x="402" y="86"/>
                </a:lnTo>
                <a:lnTo>
                  <a:pt x="433" y="71"/>
                </a:lnTo>
                <a:lnTo>
                  <a:pt x="462" y="57"/>
                </a:lnTo>
                <a:lnTo>
                  <a:pt x="494" y="44"/>
                </a:lnTo>
                <a:lnTo>
                  <a:pt x="525" y="32"/>
                </a:lnTo>
                <a:lnTo>
                  <a:pt x="556" y="20"/>
                </a:lnTo>
                <a:lnTo>
                  <a:pt x="589" y="9"/>
                </a:lnTo>
                <a:lnTo>
                  <a:pt x="622" y="0"/>
                </a:lnTo>
                <a:lnTo>
                  <a:pt x="631" y="3"/>
                </a:lnTo>
                <a:lnTo>
                  <a:pt x="637" y="9"/>
                </a:lnTo>
                <a:lnTo>
                  <a:pt x="642" y="16"/>
                </a:lnTo>
                <a:lnTo>
                  <a:pt x="653" y="20"/>
                </a:lnTo>
                <a:close/>
              </a:path>
            </a:pathLst>
          </a:custGeom>
          <a:solidFill>
            <a:srgbClr val="8CF7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3" name="Freeform 5"/>
          <p:cNvSpPr>
            <a:spLocks/>
          </p:cNvSpPr>
          <p:nvPr/>
        </p:nvSpPr>
        <p:spPr bwMode="auto">
          <a:xfrm>
            <a:off x="3971193" y="3054350"/>
            <a:ext cx="389792" cy="469900"/>
          </a:xfrm>
          <a:custGeom>
            <a:avLst/>
            <a:gdLst>
              <a:gd name="T0" fmla="*/ 2147483647 w 266"/>
              <a:gd name="T1" fmla="*/ 2147483647 h 296"/>
              <a:gd name="T2" fmla="*/ 2147483647 w 266"/>
              <a:gd name="T3" fmla="*/ 2147483647 h 296"/>
              <a:gd name="T4" fmla="*/ 2147483647 w 266"/>
              <a:gd name="T5" fmla="*/ 2147483647 h 296"/>
              <a:gd name="T6" fmla="*/ 2147483647 w 266"/>
              <a:gd name="T7" fmla="*/ 2147483647 h 296"/>
              <a:gd name="T8" fmla="*/ 2147483647 w 266"/>
              <a:gd name="T9" fmla="*/ 2147483647 h 296"/>
              <a:gd name="T10" fmla="*/ 2147483647 w 266"/>
              <a:gd name="T11" fmla="*/ 2147483647 h 296"/>
              <a:gd name="T12" fmla="*/ 2147483647 w 266"/>
              <a:gd name="T13" fmla="*/ 2147483647 h 296"/>
              <a:gd name="T14" fmla="*/ 2147483647 w 266"/>
              <a:gd name="T15" fmla="*/ 2147483647 h 296"/>
              <a:gd name="T16" fmla="*/ 2147483647 w 266"/>
              <a:gd name="T17" fmla="*/ 2147483647 h 296"/>
              <a:gd name="T18" fmla="*/ 2147483647 w 266"/>
              <a:gd name="T19" fmla="*/ 2147483647 h 296"/>
              <a:gd name="T20" fmla="*/ 2147483647 w 266"/>
              <a:gd name="T21" fmla="*/ 2147483647 h 296"/>
              <a:gd name="T22" fmla="*/ 2147483647 w 266"/>
              <a:gd name="T23" fmla="*/ 2147483647 h 296"/>
              <a:gd name="T24" fmla="*/ 2147483647 w 266"/>
              <a:gd name="T25" fmla="*/ 2147483647 h 296"/>
              <a:gd name="T26" fmla="*/ 2147483647 w 266"/>
              <a:gd name="T27" fmla="*/ 2147483647 h 296"/>
              <a:gd name="T28" fmla="*/ 2147483647 w 266"/>
              <a:gd name="T29" fmla="*/ 2147483647 h 296"/>
              <a:gd name="T30" fmla="*/ 2147483647 w 266"/>
              <a:gd name="T31" fmla="*/ 2147483647 h 296"/>
              <a:gd name="T32" fmla="*/ 2147483647 w 266"/>
              <a:gd name="T33" fmla="*/ 2147483647 h 296"/>
              <a:gd name="T34" fmla="*/ 2147483647 w 266"/>
              <a:gd name="T35" fmla="*/ 2147483647 h 296"/>
              <a:gd name="T36" fmla="*/ 2147483647 w 266"/>
              <a:gd name="T37" fmla="*/ 2147483647 h 296"/>
              <a:gd name="T38" fmla="*/ 2147483647 w 266"/>
              <a:gd name="T39" fmla="*/ 2147483647 h 296"/>
              <a:gd name="T40" fmla="*/ 2147483647 w 266"/>
              <a:gd name="T41" fmla="*/ 2147483647 h 296"/>
              <a:gd name="T42" fmla="*/ 2147483647 w 266"/>
              <a:gd name="T43" fmla="*/ 2147483647 h 296"/>
              <a:gd name="T44" fmla="*/ 2147483647 w 266"/>
              <a:gd name="T45" fmla="*/ 2147483647 h 296"/>
              <a:gd name="T46" fmla="*/ 2147483647 w 266"/>
              <a:gd name="T47" fmla="*/ 2147483647 h 296"/>
              <a:gd name="T48" fmla="*/ 2147483647 w 266"/>
              <a:gd name="T49" fmla="*/ 2147483647 h 296"/>
              <a:gd name="T50" fmla="*/ 2147483647 w 266"/>
              <a:gd name="T51" fmla="*/ 2147483647 h 296"/>
              <a:gd name="T52" fmla="*/ 0 w 266"/>
              <a:gd name="T53" fmla="*/ 2147483647 h 296"/>
              <a:gd name="T54" fmla="*/ 2147483647 w 266"/>
              <a:gd name="T55" fmla="*/ 2147483647 h 296"/>
              <a:gd name="T56" fmla="*/ 2147483647 w 266"/>
              <a:gd name="T57" fmla="*/ 2147483647 h 296"/>
              <a:gd name="T58" fmla="*/ 2147483647 w 266"/>
              <a:gd name="T59" fmla="*/ 2147483647 h 296"/>
              <a:gd name="T60" fmla="*/ 2147483647 w 266"/>
              <a:gd name="T61" fmla="*/ 2147483647 h 296"/>
              <a:gd name="T62" fmla="*/ 2147483647 w 266"/>
              <a:gd name="T63" fmla="*/ 2147483647 h 296"/>
              <a:gd name="T64" fmla="*/ 2147483647 w 266"/>
              <a:gd name="T65" fmla="*/ 2147483647 h 296"/>
              <a:gd name="T66" fmla="*/ 2147483647 w 266"/>
              <a:gd name="T67" fmla="*/ 2147483647 h 296"/>
              <a:gd name="T68" fmla="*/ 2147483647 w 266"/>
              <a:gd name="T69" fmla="*/ 2147483647 h 296"/>
              <a:gd name="T70" fmla="*/ 2147483647 w 266"/>
              <a:gd name="T71" fmla="*/ 2147483647 h 296"/>
              <a:gd name="T72" fmla="*/ 2147483647 w 266"/>
              <a:gd name="T73" fmla="*/ 2147483647 h 296"/>
              <a:gd name="T74" fmla="*/ 2147483647 w 266"/>
              <a:gd name="T75" fmla="*/ 2147483647 h 296"/>
              <a:gd name="T76" fmla="*/ 2147483647 w 266"/>
              <a:gd name="T77" fmla="*/ 2147483647 h 296"/>
              <a:gd name="T78" fmla="*/ 2147483647 w 266"/>
              <a:gd name="T79" fmla="*/ 0 h 296"/>
              <a:gd name="T80" fmla="*/ 2147483647 w 266"/>
              <a:gd name="T81" fmla="*/ 0 h 296"/>
              <a:gd name="T82" fmla="*/ 2147483647 w 266"/>
              <a:gd name="T83" fmla="*/ 2147483647 h 296"/>
              <a:gd name="T84" fmla="*/ 2147483647 w 266"/>
              <a:gd name="T85" fmla="*/ 2147483647 h 296"/>
              <a:gd name="T86" fmla="*/ 2147483647 w 266"/>
              <a:gd name="T87" fmla="*/ 2147483647 h 296"/>
              <a:gd name="T88" fmla="*/ 2147483647 w 266"/>
              <a:gd name="T89" fmla="*/ 2147483647 h 296"/>
              <a:gd name="T90" fmla="*/ 2147483647 w 266"/>
              <a:gd name="T91" fmla="*/ 2147483647 h 296"/>
              <a:gd name="T92" fmla="*/ 2147483647 w 266"/>
              <a:gd name="T93" fmla="*/ 2147483647 h 296"/>
              <a:gd name="T94" fmla="*/ 2147483647 w 266"/>
              <a:gd name="T95" fmla="*/ 2147483647 h 296"/>
              <a:gd name="T96" fmla="*/ 2147483647 w 266"/>
              <a:gd name="T97" fmla="*/ 2147483647 h 29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66"/>
              <a:gd name="T148" fmla="*/ 0 h 296"/>
              <a:gd name="T149" fmla="*/ 266 w 266"/>
              <a:gd name="T150" fmla="*/ 296 h 29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66" h="296">
                <a:moveTo>
                  <a:pt x="253" y="46"/>
                </a:moveTo>
                <a:lnTo>
                  <a:pt x="249" y="68"/>
                </a:lnTo>
                <a:lnTo>
                  <a:pt x="253" y="91"/>
                </a:lnTo>
                <a:lnTo>
                  <a:pt x="259" y="115"/>
                </a:lnTo>
                <a:lnTo>
                  <a:pt x="264" y="140"/>
                </a:lnTo>
                <a:lnTo>
                  <a:pt x="266" y="163"/>
                </a:lnTo>
                <a:lnTo>
                  <a:pt x="257" y="183"/>
                </a:lnTo>
                <a:lnTo>
                  <a:pt x="233" y="198"/>
                </a:lnTo>
                <a:lnTo>
                  <a:pt x="193" y="209"/>
                </a:lnTo>
                <a:lnTo>
                  <a:pt x="180" y="218"/>
                </a:lnTo>
                <a:lnTo>
                  <a:pt x="172" y="230"/>
                </a:lnTo>
                <a:lnTo>
                  <a:pt x="167" y="242"/>
                </a:lnTo>
                <a:lnTo>
                  <a:pt x="161" y="254"/>
                </a:lnTo>
                <a:lnTo>
                  <a:pt x="156" y="266"/>
                </a:lnTo>
                <a:lnTo>
                  <a:pt x="148" y="278"/>
                </a:lnTo>
                <a:lnTo>
                  <a:pt x="137" y="287"/>
                </a:lnTo>
                <a:lnTo>
                  <a:pt x="123" y="296"/>
                </a:lnTo>
                <a:lnTo>
                  <a:pt x="101" y="277"/>
                </a:lnTo>
                <a:lnTo>
                  <a:pt x="84" y="254"/>
                </a:lnTo>
                <a:lnTo>
                  <a:pt x="73" y="232"/>
                </a:lnTo>
                <a:lnTo>
                  <a:pt x="64" y="208"/>
                </a:lnTo>
                <a:lnTo>
                  <a:pt x="55" y="184"/>
                </a:lnTo>
                <a:lnTo>
                  <a:pt x="44" y="160"/>
                </a:lnTo>
                <a:lnTo>
                  <a:pt x="29" y="138"/>
                </a:lnTo>
                <a:lnTo>
                  <a:pt x="9" y="117"/>
                </a:lnTo>
                <a:lnTo>
                  <a:pt x="2" y="107"/>
                </a:lnTo>
                <a:lnTo>
                  <a:pt x="0" y="96"/>
                </a:lnTo>
                <a:lnTo>
                  <a:pt x="3" y="87"/>
                </a:lnTo>
                <a:lnTo>
                  <a:pt x="9" y="77"/>
                </a:lnTo>
                <a:lnTo>
                  <a:pt x="18" y="69"/>
                </a:lnTo>
                <a:lnTo>
                  <a:pt x="29" y="59"/>
                </a:lnTo>
                <a:lnTo>
                  <a:pt x="38" y="51"/>
                </a:lnTo>
                <a:lnTo>
                  <a:pt x="49" y="43"/>
                </a:lnTo>
                <a:lnTo>
                  <a:pt x="64" y="35"/>
                </a:lnTo>
                <a:lnTo>
                  <a:pt x="79" y="27"/>
                </a:lnTo>
                <a:lnTo>
                  <a:pt x="92" y="20"/>
                </a:lnTo>
                <a:lnTo>
                  <a:pt x="108" y="13"/>
                </a:lnTo>
                <a:lnTo>
                  <a:pt x="123" y="7"/>
                </a:lnTo>
                <a:lnTo>
                  <a:pt x="139" y="2"/>
                </a:lnTo>
                <a:lnTo>
                  <a:pt x="158" y="0"/>
                </a:lnTo>
                <a:lnTo>
                  <a:pt x="176" y="0"/>
                </a:lnTo>
                <a:lnTo>
                  <a:pt x="187" y="3"/>
                </a:lnTo>
                <a:lnTo>
                  <a:pt x="198" y="8"/>
                </a:lnTo>
                <a:lnTo>
                  <a:pt x="209" y="14"/>
                </a:lnTo>
                <a:lnTo>
                  <a:pt x="218" y="20"/>
                </a:lnTo>
                <a:lnTo>
                  <a:pt x="227" y="26"/>
                </a:lnTo>
                <a:lnTo>
                  <a:pt x="237" y="33"/>
                </a:lnTo>
                <a:lnTo>
                  <a:pt x="244" y="40"/>
                </a:lnTo>
                <a:lnTo>
                  <a:pt x="253" y="46"/>
                </a:lnTo>
                <a:close/>
              </a:path>
            </a:pathLst>
          </a:custGeom>
          <a:solidFill>
            <a:srgbClr val="8CF7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Freeform 6"/>
          <p:cNvSpPr>
            <a:spLocks/>
          </p:cNvSpPr>
          <p:nvPr/>
        </p:nvSpPr>
        <p:spPr bwMode="auto">
          <a:xfrm>
            <a:off x="2353408" y="3629025"/>
            <a:ext cx="194897" cy="204788"/>
          </a:xfrm>
          <a:custGeom>
            <a:avLst/>
            <a:gdLst>
              <a:gd name="T0" fmla="*/ 2147483647 w 133"/>
              <a:gd name="T1" fmla="*/ 2147483647 h 129"/>
              <a:gd name="T2" fmla="*/ 2147483647 w 133"/>
              <a:gd name="T3" fmla="*/ 2147483647 h 129"/>
              <a:gd name="T4" fmla="*/ 2147483647 w 133"/>
              <a:gd name="T5" fmla="*/ 2147483647 h 129"/>
              <a:gd name="T6" fmla="*/ 2147483647 w 133"/>
              <a:gd name="T7" fmla="*/ 2147483647 h 129"/>
              <a:gd name="T8" fmla="*/ 2147483647 w 133"/>
              <a:gd name="T9" fmla="*/ 2147483647 h 129"/>
              <a:gd name="T10" fmla="*/ 2147483647 w 133"/>
              <a:gd name="T11" fmla="*/ 2147483647 h 129"/>
              <a:gd name="T12" fmla="*/ 2147483647 w 133"/>
              <a:gd name="T13" fmla="*/ 2147483647 h 129"/>
              <a:gd name="T14" fmla="*/ 2147483647 w 133"/>
              <a:gd name="T15" fmla="*/ 2147483647 h 129"/>
              <a:gd name="T16" fmla="*/ 2147483647 w 133"/>
              <a:gd name="T17" fmla="*/ 2147483647 h 129"/>
              <a:gd name="T18" fmla="*/ 2147483647 w 133"/>
              <a:gd name="T19" fmla="*/ 2147483647 h 129"/>
              <a:gd name="T20" fmla="*/ 2147483647 w 133"/>
              <a:gd name="T21" fmla="*/ 2147483647 h 129"/>
              <a:gd name="T22" fmla="*/ 0 w 133"/>
              <a:gd name="T23" fmla="*/ 2147483647 h 129"/>
              <a:gd name="T24" fmla="*/ 2147483647 w 133"/>
              <a:gd name="T25" fmla="*/ 2147483647 h 129"/>
              <a:gd name="T26" fmla="*/ 2147483647 w 133"/>
              <a:gd name="T27" fmla="*/ 2147483647 h 129"/>
              <a:gd name="T28" fmla="*/ 2147483647 w 133"/>
              <a:gd name="T29" fmla="*/ 2147483647 h 129"/>
              <a:gd name="T30" fmla="*/ 2147483647 w 133"/>
              <a:gd name="T31" fmla="*/ 2147483647 h 129"/>
              <a:gd name="T32" fmla="*/ 2147483647 w 133"/>
              <a:gd name="T33" fmla="*/ 2147483647 h 129"/>
              <a:gd name="T34" fmla="*/ 2147483647 w 133"/>
              <a:gd name="T35" fmla="*/ 2147483647 h 129"/>
              <a:gd name="T36" fmla="*/ 2147483647 w 133"/>
              <a:gd name="T37" fmla="*/ 2147483647 h 129"/>
              <a:gd name="T38" fmla="*/ 2147483647 w 133"/>
              <a:gd name="T39" fmla="*/ 2147483647 h 129"/>
              <a:gd name="T40" fmla="*/ 2147483647 w 133"/>
              <a:gd name="T41" fmla="*/ 2147483647 h 129"/>
              <a:gd name="T42" fmla="*/ 2147483647 w 133"/>
              <a:gd name="T43" fmla="*/ 2147483647 h 129"/>
              <a:gd name="T44" fmla="*/ 2147483647 w 133"/>
              <a:gd name="T45" fmla="*/ 2147483647 h 129"/>
              <a:gd name="T46" fmla="*/ 2147483647 w 133"/>
              <a:gd name="T47" fmla="*/ 2147483647 h 129"/>
              <a:gd name="T48" fmla="*/ 2147483647 w 133"/>
              <a:gd name="T49" fmla="*/ 0 h 129"/>
              <a:gd name="T50" fmla="*/ 2147483647 w 133"/>
              <a:gd name="T51" fmla="*/ 2147483647 h 129"/>
              <a:gd name="T52" fmla="*/ 2147483647 w 133"/>
              <a:gd name="T53" fmla="*/ 2147483647 h 129"/>
              <a:gd name="T54" fmla="*/ 2147483647 w 133"/>
              <a:gd name="T55" fmla="*/ 2147483647 h 129"/>
              <a:gd name="T56" fmla="*/ 2147483647 w 133"/>
              <a:gd name="T57" fmla="*/ 2147483647 h 129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33"/>
              <a:gd name="T88" fmla="*/ 0 h 129"/>
              <a:gd name="T89" fmla="*/ 133 w 133"/>
              <a:gd name="T90" fmla="*/ 129 h 129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33" h="129">
                <a:moveTo>
                  <a:pt x="109" y="116"/>
                </a:moveTo>
                <a:lnTo>
                  <a:pt x="103" y="122"/>
                </a:lnTo>
                <a:lnTo>
                  <a:pt x="96" y="125"/>
                </a:lnTo>
                <a:lnTo>
                  <a:pt x="89" y="128"/>
                </a:lnTo>
                <a:lnTo>
                  <a:pt x="79" y="129"/>
                </a:lnTo>
                <a:lnTo>
                  <a:pt x="70" y="129"/>
                </a:lnTo>
                <a:lnTo>
                  <a:pt x="61" y="128"/>
                </a:lnTo>
                <a:lnTo>
                  <a:pt x="50" y="124"/>
                </a:lnTo>
                <a:lnTo>
                  <a:pt x="37" y="119"/>
                </a:lnTo>
                <a:lnTo>
                  <a:pt x="15" y="107"/>
                </a:lnTo>
                <a:lnTo>
                  <a:pt x="4" y="94"/>
                </a:lnTo>
                <a:lnTo>
                  <a:pt x="0" y="80"/>
                </a:lnTo>
                <a:lnTo>
                  <a:pt x="6" y="65"/>
                </a:lnTo>
                <a:lnTo>
                  <a:pt x="11" y="49"/>
                </a:lnTo>
                <a:lnTo>
                  <a:pt x="21" y="34"/>
                </a:lnTo>
                <a:lnTo>
                  <a:pt x="26" y="19"/>
                </a:lnTo>
                <a:lnTo>
                  <a:pt x="28" y="5"/>
                </a:lnTo>
                <a:lnTo>
                  <a:pt x="41" y="6"/>
                </a:lnTo>
                <a:lnTo>
                  <a:pt x="54" y="7"/>
                </a:lnTo>
                <a:lnTo>
                  <a:pt x="67" y="7"/>
                </a:lnTo>
                <a:lnTo>
                  <a:pt x="79" y="6"/>
                </a:lnTo>
                <a:lnTo>
                  <a:pt x="94" y="5"/>
                </a:lnTo>
                <a:lnTo>
                  <a:pt x="107" y="4"/>
                </a:lnTo>
                <a:lnTo>
                  <a:pt x="120" y="3"/>
                </a:lnTo>
                <a:lnTo>
                  <a:pt x="133" y="0"/>
                </a:lnTo>
                <a:lnTo>
                  <a:pt x="127" y="28"/>
                </a:lnTo>
                <a:lnTo>
                  <a:pt x="120" y="56"/>
                </a:lnTo>
                <a:lnTo>
                  <a:pt x="112" y="86"/>
                </a:lnTo>
                <a:lnTo>
                  <a:pt x="109" y="116"/>
                </a:lnTo>
                <a:close/>
              </a:path>
            </a:pathLst>
          </a:custGeom>
          <a:solidFill>
            <a:srgbClr val="F2CCB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6" name="Text Box 36"/>
          <p:cNvSpPr txBox="1">
            <a:spLocks noChangeArrowheads="1"/>
          </p:cNvSpPr>
          <p:nvPr/>
        </p:nvSpPr>
        <p:spPr bwMode="auto">
          <a:xfrm>
            <a:off x="4783016" y="1447801"/>
            <a:ext cx="3727938" cy="56168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83814" tIns="41907" rIns="83814" bIns="41907">
            <a:spAutoFit/>
          </a:bodyPr>
          <a:lstStyle/>
          <a:p>
            <a:pPr algn="r" defTabSz="838200"/>
            <a:r>
              <a:rPr lang="en-US" sz="3100" b="1" dirty="0" smtClean="0">
                <a:solidFill>
                  <a:srgbClr val="66FF33"/>
                </a:solidFill>
              </a:rPr>
              <a:t>                                       </a:t>
            </a:r>
            <a:endParaRPr lang="en-US" sz="3100" b="1" dirty="0"/>
          </a:p>
        </p:txBody>
      </p:sp>
      <p:pic>
        <p:nvPicPr>
          <p:cNvPr id="27657" name="Picture 38" descr="http://ts4.mm.bing.net/th?id=H.4994919279625763&amp;pid=15.1"/>
          <p:cNvPicPr>
            <a:picLocks noChangeAspect="1" noChangeArrowheads="1"/>
          </p:cNvPicPr>
          <p:nvPr/>
        </p:nvPicPr>
        <p:blipFill>
          <a:blip r:embed="rId2" cstate="print">
            <a:lum contrast="-10000"/>
          </a:blip>
          <a:srcRect/>
          <a:stretch>
            <a:fillRect/>
          </a:stretch>
        </p:blipFill>
        <p:spPr bwMode="auto">
          <a:xfrm>
            <a:off x="0" y="1752600"/>
            <a:ext cx="9144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5" name="Text Box 35"/>
          <p:cNvSpPr txBox="1">
            <a:spLocks noChangeArrowheads="1"/>
          </p:cNvSpPr>
          <p:nvPr/>
        </p:nvSpPr>
        <p:spPr bwMode="auto">
          <a:xfrm>
            <a:off x="381000" y="5715000"/>
            <a:ext cx="6019800" cy="51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3814" tIns="41907" rIns="83814" bIns="41907">
            <a:spAutoFit/>
          </a:bodyPr>
          <a:lstStyle/>
          <a:p>
            <a:pPr algn="ctr" defTabSz="838200">
              <a:spcBef>
                <a:spcPct val="50000"/>
              </a:spcBef>
            </a:pP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COMMITMENT TO ERADICATE LEPROSY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Background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The </a:t>
            </a:r>
            <a:r>
              <a:rPr lang="en-US" sz="2400" b="1" dirty="0" smtClean="0"/>
              <a:t>Prevalence </a:t>
            </a:r>
            <a:r>
              <a:rPr lang="en-US" sz="2400" b="1" dirty="0" smtClean="0"/>
              <a:t>Rate (PR) </a:t>
            </a:r>
            <a:r>
              <a:rPr lang="en-US" sz="2400" dirty="0" smtClean="0"/>
              <a:t>of Leprosy </a:t>
            </a:r>
            <a:r>
              <a:rPr lang="en-US" sz="2400" b="1" dirty="0" smtClean="0"/>
              <a:t>in the UT </a:t>
            </a:r>
            <a:r>
              <a:rPr lang="en-US" sz="2400" dirty="0" smtClean="0"/>
              <a:t>of Dadra &amp; Nagar Haveli has been highest in the country continuously for many </a:t>
            </a:r>
            <a:r>
              <a:rPr lang="en-US" sz="2400" dirty="0" smtClean="0"/>
              <a:t>years</a:t>
            </a:r>
          </a:p>
          <a:p>
            <a:r>
              <a:rPr lang="en-US" sz="2400" dirty="0" smtClean="0"/>
              <a:t>India as a country achieved elimination stage for Leprosy in 2005 by decreasing PR &lt;1.0 but even after that </a:t>
            </a:r>
            <a:r>
              <a:rPr lang="en-US" sz="2400" b="1" dirty="0" smtClean="0"/>
              <a:t>the PR in DNH kept on increasing</a:t>
            </a:r>
            <a:endParaRPr lang="en-US" sz="2400" b="1" dirty="0" smtClean="0"/>
          </a:p>
          <a:p>
            <a:r>
              <a:rPr lang="en-US" sz="2400" dirty="0" smtClean="0"/>
              <a:t>In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DNH - PR was 6.77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in March 2016 against All India PR of 0.66 per 10000 population</a:t>
            </a: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Grade II Disability </a:t>
            </a:r>
            <a:r>
              <a:rPr lang="en-US" sz="2400" dirty="0" smtClean="0"/>
              <a:t>in cases at diagnosis was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20.6 per million </a:t>
            </a:r>
            <a:r>
              <a:rPr lang="en-US" sz="2400" dirty="0" smtClean="0"/>
              <a:t>population in 2016-17 in DNH whereas it was </a:t>
            </a:r>
            <a:r>
              <a:rPr lang="en-US" sz="2400" b="1" dirty="0" smtClean="0"/>
              <a:t>3.94 at India level</a:t>
            </a:r>
          </a:p>
          <a:p>
            <a:r>
              <a:rPr lang="en-US" sz="2400" dirty="0" smtClean="0"/>
              <a:t>Data Analysis in 2016 showed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more Grade II Disability in Males although females outnumbered significantly in total no. of cases </a:t>
            </a:r>
            <a:r>
              <a:rPr lang="en-US" sz="2400" dirty="0" smtClean="0"/>
              <a:t>(In contrast to National scenario)</a:t>
            </a:r>
            <a:endParaRPr lang="en-US" sz="2600" dirty="0" smtClean="0"/>
          </a:p>
          <a:p>
            <a:endParaRPr lang="en-US" sz="26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3352800"/>
          <a:ext cx="7848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04800"/>
            <a:ext cx="774356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8600" y="1219200"/>
            <a:ext cx="857927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IN" dirty="0" smtClean="0"/>
              <a:t>INDIA </a:t>
            </a:r>
          </a:p>
          <a:p>
            <a:r>
              <a:rPr lang="en-IN" dirty="0" smtClean="0"/>
              <a:t>PR </a:t>
            </a:r>
          </a:p>
          <a:p>
            <a:r>
              <a:rPr lang="en-IN" dirty="0" smtClean="0"/>
              <a:t>ANCDR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419600"/>
            <a:ext cx="914399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IN" dirty="0" smtClean="0"/>
              <a:t>D&amp;NH </a:t>
            </a:r>
          </a:p>
          <a:p>
            <a:r>
              <a:rPr lang="en-IN" dirty="0" smtClean="0"/>
              <a:t>PR </a:t>
            </a:r>
          </a:p>
          <a:p>
            <a:r>
              <a:rPr lang="en-IN" dirty="0" smtClean="0"/>
              <a:t>ANCDR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IN" sz="3600" b="1" dirty="0" smtClean="0"/>
              <a:t>Observation/Analysis of Data in UT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UT of Dadra &amp; Nagar Haveli had higher female proportion among new Leprosy cases continuously from 2009 – 2015 in comparison to the national level</a:t>
            </a:r>
          </a:p>
          <a:p>
            <a:pPr>
              <a:buNone/>
            </a:pPr>
            <a:r>
              <a:rPr lang="en-US" sz="2000" dirty="0" smtClean="0"/>
              <a:t>       </a:t>
            </a:r>
            <a:r>
              <a:rPr lang="en-US" sz="1800" b="1" dirty="0" smtClean="0"/>
              <a:t>Female proportion of New Leprosy Cases comparison –</a:t>
            </a:r>
            <a:endParaRPr lang="en-IN" sz="1800" dirty="0" smtClean="0"/>
          </a:p>
          <a:p>
            <a:endParaRPr lang="en-IN" sz="2000" dirty="0"/>
          </a:p>
        </p:txBody>
      </p:sp>
      <p:pic>
        <p:nvPicPr>
          <p:cNvPr id="4" name="image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2667000"/>
            <a:ext cx="6781800" cy="33451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b="1" dirty="0" smtClean="0"/>
              <a:t>Rationale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Males and Females both are equally susceptible to Leprosy provided all other factors are </a:t>
            </a:r>
            <a:r>
              <a:rPr lang="en-US" dirty="0" smtClean="0"/>
              <a:t>similar</a:t>
            </a:r>
            <a:endParaRPr lang="en-US" dirty="0" smtClean="0"/>
          </a:p>
          <a:p>
            <a:r>
              <a:rPr lang="en-US" dirty="0" smtClean="0"/>
              <a:t>There is no scientific basis which can explain that females are more prone to get affected by </a:t>
            </a:r>
            <a:r>
              <a:rPr lang="en-US" dirty="0" smtClean="0"/>
              <a:t>Leprosy </a:t>
            </a:r>
            <a:endParaRPr lang="en-US" dirty="0" smtClean="0"/>
          </a:p>
          <a:p>
            <a:r>
              <a:rPr lang="en-US" dirty="0" smtClean="0"/>
              <a:t>The national level data on new Leprosy cases indicate significant continuous male </a:t>
            </a:r>
            <a:r>
              <a:rPr lang="en-US" dirty="0" smtClean="0"/>
              <a:t>dominance</a:t>
            </a:r>
            <a:endParaRPr lang="en-US" dirty="0" smtClean="0"/>
          </a:p>
          <a:p>
            <a:r>
              <a:rPr lang="en-US" dirty="0" smtClean="0"/>
              <a:t>The national data from 2012 -2018 showed an average of 39% females and 61% males among new </a:t>
            </a:r>
            <a:r>
              <a:rPr lang="en-US" dirty="0" smtClean="0"/>
              <a:t>cases</a:t>
            </a:r>
            <a:endParaRPr lang="en-US" dirty="0" smtClean="0"/>
          </a:p>
          <a:p>
            <a:r>
              <a:rPr lang="en-US" dirty="0" smtClean="0"/>
              <a:t> This was in contrast to what has been observed in D&amp;NH (approx. 58% females and 42% males</a:t>
            </a:r>
            <a:r>
              <a:rPr lang="en-US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IN" sz="2000" b="1" dirty="0" smtClean="0"/>
              <a:t>Rationale continued...</a:t>
            </a:r>
            <a:endParaRPr lang="en-IN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sz="2400" dirty="0" smtClean="0"/>
              <a:t>Female proportion among new Leprosy cases in Dadra &amp; Nagar Haveli more but the analysis showed –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sz="2400" b="1" dirty="0" smtClean="0"/>
              <a:t>More Grade II Disability among the males</a:t>
            </a:r>
            <a:endParaRPr lang="en-IN" sz="2400" b="1" dirty="0"/>
          </a:p>
        </p:txBody>
      </p:sp>
      <p:pic>
        <p:nvPicPr>
          <p:cNvPr id="4" name="image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2743200"/>
            <a:ext cx="3886200" cy="2971800"/>
          </a:xfrm>
          <a:prstGeom prst="rect">
            <a:avLst/>
          </a:prstGeom>
        </p:spPr>
      </p:pic>
      <p:pic>
        <p:nvPicPr>
          <p:cNvPr id="5" name="image3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76800" y="2743200"/>
            <a:ext cx="3657600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/>
              <a:t>Intervention/Methodology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 smtClean="0"/>
              <a:t>Active Case Finding </a:t>
            </a:r>
            <a:r>
              <a:rPr lang="en-US" sz="3100" b="1" dirty="0" smtClean="0">
                <a:solidFill>
                  <a:schemeClr val="accent2">
                    <a:lumMod val="75000"/>
                  </a:schemeClr>
                </a:solidFill>
              </a:rPr>
              <a:t>Survey timing was modified </a:t>
            </a:r>
            <a:r>
              <a:rPr lang="en-US" sz="3100" dirty="0" smtClean="0"/>
              <a:t>(from the erstwhile 9:00 am – 5:00pm) to </a:t>
            </a:r>
            <a:r>
              <a:rPr lang="en-US" sz="3100" b="1" dirty="0" smtClean="0">
                <a:solidFill>
                  <a:schemeClr val="accent2">
                    <a:lumMod val="75000"/>
                  </a:schemeClr>
                </a:solidFill>
              </a:rPr>
              <a:t>9:00am to 01:00 pm in the first half and 5:00 pm to 8:00 pm</a:t>
            </a:r>
            <a:r>
              <a:rPr lang="en-US" sz="3100" dirty="0" smtClean="0"/>
              <a:t> in the second </a:t>
            </a:r>
            <a:r>
              <a:rPr lang="en-US" sz="3100" dirty="0" smtClean="0"/>
              <a:t>half</a:t>
            </a:r>
            <a:endParaRPr lang="en-US" sz="3100" dirty="0" smtClean="0"/>
          </a:p>
          <a:p>
            <a:r>
              <a:rPr lang="en-US" sz="3100" dirty="0" smtClean="0"/>
              <a:t>During the first half, the team comprising of one male &amp; one female visited the houses to screen </a:t>
            </a:r>
            <a:r>
              <a:rPr lang="en-US" sz="3100" dirty="0" smtClean="0"/>
              <a:t>households</a:t>
            </a:r>
            <a:endParaRPr lang="en-US" sz="3100" dirty="0" smtClean="0"/>
          </a:p>
          <a:p>
            <a:r>
              <a:rPr lang="en-US" sz="3100" dirty="0" smtClean="0"/>
              <a:t>The </a:t>
            </a:r>
            <a:r>
              <a:rPr lang="en-US" sz="3100" b="1" dirty="0" smtClean="0"/>
              <a:t>houses with unavailable males/females </a:t>
            </a:r>
            <a:r>
              <a:rPr lang="en-US" sz="3100" b="1" dirty="0" smtClean="0"/>
              <a:t>a</a:t>
            </a:r>
            <a:r>
              <a:rPr lang="en-US" sz="3100" b="1" dirty="0" smtClean="0"/>
              <a:t>re </a:t>
            </a:r>
            <a:r>
              <a:rPr lang="en-US" sz="3100" b="1" dirty="0" smtClean="0"/>
              <a:t>noted </a:t>
            </a:r>
            <a:r>
              <a:rPr lang="en-US" sz="3100" dirty="0" smtClean="0"/>
              <a:t>and their </a:t>
            </a:r>
            <a:r>
              <a:rPr lang="en-US" sz="3100" b="1" dirty="0" smtClean="0"/>
              <a:t>probable time of availability is </a:t>
            </a:r>
            <a:r>
              <a:rPr lang="en-US" sz="3100" b="1" dirty="0" smtClean="0"/>
              <a:t>recorded </a:t>
            </a:r>
            <a:endParaRPr lang="en-US" sz="3100" b="1" dirty="0" smtClean="0"/>
          </a:p>
          <a:p>
            <a:r>
              <a:rPr lang="en-US" sz="3100" dirty="0" smtClean="0"/>
              <a:t>The </a:t>
            </a:r>
            <a:r>
              <a:rPr lang="en-US" sz="3100" b="1" dirty="0" smtClean="0">
                <a:solidFill>
                  <a:schemeClr val="accent2">
                    <a:lumMod val="75000"/>
                  </a:schemeClr>
                </a:solidFill>
              </a:rPr>
              <a:t>male volunteer/MPW </a:t>
            </a:r>
            <a:r>
              <a:rPr lang="en-US" sz="3100" b="1" dirty="0" smtClean="0">
                <a:solidFill>
                  <a:schemeClr val="accent2">
                    <a:lumMod val="75000"/>
                  </a:schemeClr>
                </a:solidFill>
              </a:rPr>
              <a:t>revisits those </a:t>
            </a:r>
            <a:r>
              <a:rPr lang="en-US" sz="3100" b="1" dirty="0" smtClean="0">
                <a:solidFill>
                  <a:schemeClr val="accent2">
                    <a:lumMod val="75000"/>
                  </a:schemeClr>
                </a:solidFill>
              </a:rPr>
              <a:t>houses </a:t>
            </a:r>
            <a:r>
              <a:rPr lang="en-US" sz="3100" dirty="0" smtClean="0"/>
              <a:t>in evening hours </a:t>
            </a:r>
            <a:r>
              <a:rPr lang="en-US" sz="3100" b="1" dirty="0" smtClean="0">
                <a:solidFill>
                  <a:schemeClr val="accent2">
                    <a:lumMod val="75000"/>
                  </a:schemeClr>
                </a:solidFill>
              </a:rPr>
              <a:t>after 5 pm </a:t>
            </a:r>
            <a:r>
              <a:rPr lang="en-US" sz="3100" dirty="0" smtClean="0"/>
              <a:t>to screen the missing </a:t>
            </a:r>
            <a:r>
              <a:rPr lang="en-US" sz="3100" dirty="0" smtClean="0"/>
              <a:t>males/females</a:t>
            </a:r>
            <a:endParaRPr lang="en-US" sz="3100" dirty="0" smtClean="0"/>
          </a:p>
          <a:p>
            <a:r>
              <a:rPr lang="en-US" sz="3100" dirty="0" smtClean="0"/>
              <a:t>The </a:t>
            </a:r>
            <a:r>
              <a:rPr lang="en-US" sz="3100" dirty="0" smtClean="0"/>
              <a:t>female worker/ASHA accompanies the </a:t>
            </a:r>
            <a:r>
              <a:rPr lang="en-US" sz="3100" dirty="0" smtClean="0"/>
              <a:t>team till 6 pm only to screen females missed during first </a:t>
            </a:r>
            <a:r>
              <a:rPr lang="en-US" sz="3100" dirty="0" smtClean="0"/>
              <a:t>half </a:t>
            </a:r>
            <a:endParaRPr lang="en-US" sz="3100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/>
              <a:t>The objective of this modified timing was to cover the majority of males and some working females who are not available at home during day time</a:t>
            </a:r>
            <a:endParaRPr lang="en-IN" b="1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Intervention/Methodology</a:t>
            </a:r>
            <a:endParaRPr lang="en-IN" dirty="0">
              <a:solidFill>
                <a:schemeClr val="bg1"/>
              </a:solidFill>
            </a:endParaRPr>
          </a:p>
        </p:txBody>
      </p:sp>
      <p:pic>
        <p:nvPicPr>
          <p:cNvPr id="4" name="image4.jpe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990600"/>
            <a:ext cx="8001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Intervention/Methodology</a:t>
            </a:r>
            <a:endParaRPr lang="en-IN" dirty="0">
              <a:solidFill>
                <a:schemeClr val="bg1"/>
              </a:solidFill>
            </a:endParaRPr>
          </a:p>
        </p:txBody>
      </p:sp>
      <p:pic>
        <p:nvPicPr>
          <p:cNvPr id="4" name="image5.jpe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219200"/>
            <a:ext cx="3844847" cy="4830763"/>
          </a:xfrm>
          <a:prstGeom prst="rect">
            <a:avLst/>
          </a:prstGeom>
        </p:spPr>
      </p:pic>
      <p:pic>
        <p:nvPicPr>
          <p:cNvPr id="5" name="image6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76800" y="1295400"/>
            <a:ext cx="3505200" cy="4724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1027</Words>
  <Application>Microsoft Office PowerPoint</Application>
  <PresentationFormat>On-screen Show (4:3)</PresentationFormat>
  <Paragraphs>107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Action at Dusk – Active Case Finding For Leprosy in Evening Hours</vt:lpstr>
      <vt:lpstr>Background</vt:lpstr>
      <vt:lpstr>Slide 3</vt:lpstr>
      <vt:lpstr>Observation/Analysis of Data in UT</vt:lpstr>
      <vt:lpstr>Rationale</vt:lpstr>
      <vt:lpstr>Rationale continued...</vt:lpstr>
      <vt:lpstr>Intervention/Methodology</vt:lpstr>
      <vt:lpstr>Intervention/Methodology</vt:lpstr>
      <vt:lpstr>Intervention/Methodology</vt:lpstr>
      <vt:lpstr>Human Resource (Existing and /or New)</vt:lpstr>
      <vt:lpstr>Evidence of Effectiveness</vt:lpstr>
      <vt:lpstr>Evidence of Effectiveness…</vt:lpstr>
      <vt:lpstr>Results/Outcome of Innovative approach</vt:lpstr>
      <vt:lpstr>Results/Outcome… </vt:lpstr>
      <vt:lpstr>Cost Effectiveness</vt:lpstr>
      <vt:lpstr>Slide 16</vt:lpstr>
      <vt:lpstr>Conclusion</vt:lpstr>
      <vt:lpstr>Way Forward</vt:lpstr>
      <vt:lpstr>THANK  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Manoj Singh</dc:creator>
  <cp:lastModifiedBy>admin</cp:lastModifiedBy>
  <cp:revision>43</cp:revision>
  <dcterms:created xsi:type="dcterms:W3CDTF">2006-08-16T00:00:00Z</dcterms:created>
  <dcterms:modified xsi:type="dcterms:W3CDTF">2021-01-04T11:41:37Z</dcterms:modified>
</cp:coreProperties>
</file>