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34" r:id="rId2"/>
    <p:sldId id="321" r:id="rId3"/>
    <p:sldId id="323" r:id="rId4"/>
    <p:sldId id="329" r:id="rId5"/>
    <p:sldId id="275" r:id="rId6"/>
    <p:sldId id="276" r:id="rId7"/>
    <p:sldId id="278" r:id="rId8"/>
    <p:sldId id="279" r:id="rId9"/>
    <p:sldId id="333" r:id="rId10"/>
    <p:sldId id="282" r:id="rId11"/>
    <p:sldId id="330" r:id="rId12"/>
    <p:sldId id="331" r:id="rId13"/>
    <p:sldId id="337" r:id="rId14"/>
    <p:sldId id="339" r:id="rId15"/>
    <p:sldId id="327" r:id="rId16"/>
    <p:sldId id="34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88" autoAdjust="0"/>
  </p:normalViewPr>
  <p:slideViewPr>
    <p:cSldViewPr snapToGrid="0">
      <p:cViewPr varScale="1">
        <p:scale>
          <a:sx n="56" d="100"/>
          <a:sy n="56" d="100"/>
        </p:scale>
        <p:origin x="1272" y="60"/>
      </p:cViewPr>
      <p:guideLst>
        <p:guide orient="horz" pos="2160"/>
        <p:guide pos="3840"/>
      </p:guideLst>
    </p:cSldViewPr>
  </p:slideViewPr>
  <p:notesTextViewPr>
    <p:cViewPr>
      <p:scale>
        <a:sx n="1" d="1"/>
        <a:sy n="1" d="1"/>
      </p:scale>
      <p:origin x="0" y="0"/>
    </p:cViewPr>
  </p:notesTextViewPr>
  <p:sorterViewPr>
    <p:cViewPr varScale="1">
      <p:scale>
        <a:sx n="1" d="1"/>
        <a:sy n="1" d="1"/>
      </p:scale>
      <p:origin x="0" y="-96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ext\Desktop\Book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ext\Desktop\Book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next\Desktop\IPE%20Global\MISO\Miso%20ppt\Tirupat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solidFill>
                <a:latin typeface="+mn-lt"/>
                <a:ea typeface="+mn-ea"/>
                <a:cs typeface="+mn-cs"/>
              </a:defRPr>
            </a:pPr>
            <a:r>
              <a:rPr lang="en-US" sz="2800" b="1" dirty="0">
                <a:solidFill>
                  <a:schemeClr val="tx1"/>
                </a:solidFill>
              </a:rPr>
              <a:t>% of home </a:t>
            </a:r>
            <a:r>
              <a:rPr lang="en-US" sz="2800" b="1" dirty="0" smtClean="0">
                <a:solidFill>
                  <a:schemeClr val="tx1"/>
                </a:solidFill>
              </a:rPr>
              <a:t>deliveries which received </a:t>
            </a:r>
            <a:r>
              <a:rPr lang="en-US" sz="2800" b="1" dirty="0">
                <a:solidFill>
                  <a:schemeClr val="tx1"/>
                </a:solidFill>
              </a:rPr>
              <a:t>and consumed tablets</a:t>
            </a:r>
          </a:p>
          <a:p>
            <a:pPr>
              <a:defRPr sz="2800" b="1" i="0" u="none" strike="noStrike" kern="1200" spc="0" baseline="0">
                <a:solidFill>
                  <a:schemeClr val="tx1"/>
                </a:solidFill>
                <a:latin typeface="+mn-lt"/>
                <a:ea typeface="+mn-ea"/>
                <a:cs typeface="+mn-cs"/>
              </a:defRPr>
            </a:pPr>
            <a:r>
              <a:rPr lang="en-US" sz="2800" b="1" dirty="0">
                <a:solidFill>
                  <a:schemeClr val="tx1"/>
                </a:solidFill>
              </a:rPr>
              <a:t> (N = 105)</a:t>
            </a:r>
          </a:p>
        </c:rich>
      </c:tx>
      <c:overlay val="0"/>
      <c:spPr>
        <a:noFill/>
        <a:ln>
          <a:noFill/>
        </a:ln>
        <a:effectLst/>
      </c:spPr>
    </c:title>
    <c:autoTitleDeleted val="0"/>
    <c:plotArea>
      <c:layout>
        <c:manualLayout>
          <c:layoutTarget val="inner"/>
          <c:xMode val="edge"/>
          <c:yMode val="edge"/>
          <c:x val="9.7136482939632729E-2"/>
          <c:y val="0.19486111111111129"/>
          <c:w val="0.90286351706036749"/>
          <c:h val="0.67003098571011954"/>
        </c:manualLayout>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Sheet2!$P$15:$P$16</c:f>
              <c:strCache>
                <c:ptCount val="2"/>
                <c:pt idx="0">
                  <c:v>Tablets distributed (Against Home deliveries)</c:v>
                </c:pt>
                <c:pt idx="1">
                  <c:v>Tablets Consumed</c:v>
                </c:pt>
              </c:strCache>
            </c:strRef>
          </c:cat>
          <c:val>
            <c:numRef>
              <c:f>Sheet2!$Q$15:$Q$16</c:f>
              <c:numCache>
                <c:formatCode>General</c:formatCode>
                <c:ptCount val="2"/>
                <c:pt idx="0">
                  <c:v>70</c:v>
                </c:pt>
                <c:pt idx="1">
                  <c:v>65</c:v>
                </c:pt>
              </c:numCache>
            </c:numRef>
          </c:val>
        </c:ser>
        <c:dLbls>
          <c:showLegendKey val="0"/>
          <c:showVal val="1"/>
          <c:showCatName val="0"/>
          <c:showSerName val="0"/>
          <c:showPercent val="0"/>
          <c:showBubbleSize val="0"/>
        </c:dLbls>
        <c:gapWidth val="219"/>
        <c:overlap val="-27"/>
        <c:axId val="220908072"/>
        <c:axId val="220908968"/>
      </c:barChart>
      <c:catAx>
        <c:axId val="220908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220908968"/>
        <c:crosses val="autoZero"/>
        <c:auto val="1"/>
        <c:lblAlgn val="ctr"/>
        <c:lblOffset val="100"/>
        <c:noMultiLvlLbl val="0"/>
      </c:catAx>
      <c:valAx>
        <c:axId val="220908968"/>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209080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1"/>
            </a:pPr>
            <a:r>
              <a:rPr lang="en-US" sz="2800" b="1" dirty="0"/>
              <a:t>Reported Outcomes </a:t>
            </a:r>
            <a:r>
              <a:rPr lang="en-US" sz="2800" b="1" dirty="0" smtClean="0"/>
              <a:t>of Pregnancy </a:t>
            </a:r>
            <a:r>
              <a:rPr lang="en-US" sz="2800" b="1" dirty="0"/>
              <a:t>(N = 251)</a:t>
            </a:r>
          </a:p>
        </c:rich>
      </c:tx>
      <c:overlay val="0"/>
    </c:title>
    <c:autoTitleDeleted val="0"/>
    <c:plotArea>
      <c:layout/>
      <c:pieChart>
        <c:varyColors val="1"/>
        <c:ser>
          <c:idx val="0"/>
          <c:order val="0"/>
          <c:tx>
            <c:strRef>
              <c:f>Sheet2!$Q$11</c:f>
              <c:strCache>
                <c:ptCount val="1"/>
                <c:pt idx="0">
                  <c:v>Reported Outcomes  (N = 251)</c:v>
                </c:pt>
              </c:strCache>
            </c:strRef>
          </c:tx>
          <c:dLbls>
            <c:spPr>
              <a:noFill/>
              <a:ln>
                <a:noFill/>
              </a:ln>
              <a:effectLst/>
            </c:spPr>
            <c:txPr>
              <a:bodyPr/>
              <a:lstStyle/>
              <a:p>
                <a:pPr>
                  <a:defRPr sz="28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Sheet2!$R$10:$U$10</c:f>
              <c:strCache>
                <c:ptCount val="4"/>
                <c:pt idx="0">
                  <c:v>Home Delivery (105)</c:v>
                </c:pt>
                <c:pt idx="1">
                  <c:v>Institution (140)</c:v>
                </c:pt>
                <c:pt idx="2">
                  <c:v>On the Way (4)</c:v>
                </c:pt>
                <c:pt idx="3">
                  <c:v>Abortion (2)</c:v>
                </c:pt>
              </c:strCache>
            </c:strRef>
          </c:cat>
          <c:val>
            <c:numRef>
              <c:f>Sheet2!$R$11:$U$11</c:f>
              <c:numCache>
                <c:formatCode>General</c:formatCode>
                <c:ptCount val="4"/>
                <c:pt idx="0">
                  <c:v>105</c:v>
                </c:pt>
                <c:pt idx="1">
                  <c:v>140</c:v>
                </c:pt>
                <c:pt idx="2">
                  <c:v>4</c:v>
                </c:pt>
                <c:pt idx="3">
                  <c:v>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1789145900116627"/>
          <c:y val="0.22741157580196192"/>
          <c:w val="0.36898158229121603"/>
          <c:h val="0.71719051114865273"/>
        </c:manualLayout>
      </c:layout>
      <c:overlay val="0"/>
      <c:txPr>
        <a:bodyPr/>
        <a:lstStyle/>
        <a:p>
          <a:pPr>
            <a:defRPr sz="2400"/>
          </a:pPr>
          <a:endParaRPr lang="en-US"/>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98940709305963E-2"/>
          <c:y val="0.18435241891059914"/>
          <c:w val="0.97560211858138823"/>
          <c:h val="0.63058714882861833"/>
        </c:manualLayout>
      </c:layout>
      <c:barChart>
        <c:barDir val="col"/>
        <c:grouping val="clustered"/>
        <c:varyColors val="0"/>
        <c:ser>
          <c:idx val="0"/>
          <c:order val="0"/>
          <c:tx>
            <c:strRef>
              <c:f>Sheet2!$AA$57</c:f>
              <c:strCache>
                <c:ptCount val="1"/>
                <c:pt idx="0">
                  <c:v>Total Deliveries Reported</c:v>
                </c:pt>
              </c:strCache>
            </c:strRef>
          </c:tx>
          <c:invertIfNegative val="0"/>
          <c:dLbls>
            <c:spPr>
              <a:noFill/>
              <a:ln>
                <a:noFill/>
              </a:ln>
              <a:effectLst/>
            </c:spPr>
            <c:txPr>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Sheet2!$AB$56:$AD$56</c:f>
              <c:strCache>
                <c:ptCount val="3"/>
                <c:pt idx="0">
                  <c:v>HMIS (2015-16)</c:v>
                </c:pt>
                <c:pt idx="1">
                  <c:v>HMIS (1st April-31st July 15)</c:v>
                </c:pt>
                <c:pt idx="2">
                  <c:v>Suraksha MIS (1st April-31st July 16)</c:v>
                </c:pt>
              </c:strCache>
            </c:strRef>
          </c:cat>
          <c:val>
            <c:numRef>
              <c:f>Sheet2!$AB$57:$AD$57</c:f>
              <c:numCache>
                <c:formatCode>General</c:formatCode>
                <c:ptCount val="3"/>
                <c:pt idx="0">
                  <c:v>667</c:v>
                </c:pt>
                <c:pt idx="1">
                  <c:v>201</c:v>
                </c:pt>
                <c:pt idx="2">
                  <c:v>357</c:v>
                </c:pt>
              </c:numCache>
            </c:numRef>
          </c:val>
        </c:ser>
        <c:ser>
          <c:idx val="1"/>
          <c:order val="1"/>
          <c:tx>
            <c:strRef>
              <c:f>Sheet2!$AA$58</c:f>
              <c:strCache>
                <c:ptCount val="1"/>
                <c:pt idx="0">
                  <c:v>Total Institutional Deliveries Reported</c:v>
                </c:pt>
              </c:strCache>
            </c:strRef>
          </c:tx>
          <c:invertIfNegative val="0"/>
          <c:dLbls>
            <c:spPr>
              <a:noFill/>
              <a:ln>
                <a:noFill/>
              </a:ln>
              <a:effectLst/>
            </c:spPr>
            <c:txPr>
              <a:bodyPr/>
              <a:lstStyle/>
              <a:p>
                <a:pPr>
                  <a:defRPr sz="2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Sheet2!$AB$56:$AD$56</c:f>
              <c:strCache>
                <c:ptCount val="3"/>
                <c:pt idx="0">
                  <c:v>HMIS (2015-16)</c:v>
                </c:pt>
                <c:pt idx="1">
                  <c:v>HMIS (1st April-31st July 15)</c:v>
                </c:pt>
                <c:pt idx="2">
                  <c:v>Suraksha MIS (1st April-31st July 16)</c:v>
                </c:pt>
              </c:strCache>
            </c:strRef>
          </c:cat>
          <c:val>
            <c:numRef>
              <c:f>Sheet2!$AB$58:$AD$58</c:f>
              <c:numCache>
                <c:formatCode>General</c:formatCode>
                <c:ptCount val="3"/>
                <c:pt idx="0">
                  <c:v>71</c:v>
                </c:pt>
                <c:pt idx="1">
                  <c:v>15</c:v>
                </c:pt>
                <c:pt idx="2">
                  <c:v>200</c:v>
                </c:pt>
              </c:numCache>
            </c:numRef>
          </c:val>
        </c:ser>
        <c:dLbls>
          <c:showLegendKey val="0"/>
          <c:showVal val="1"/>
          <c:showCatName val="0"/>
          <c:showSerName val="0"/>
          <c:showPercent val="0"/>
          <c:showBubbleSize val="0"/>
        </c:dLbls>
        <c:gapWidth val="150"/>
        <c:overlap val="-25"/>
        <c:axId val="43632128"/>
        <c:axId val="43632512"/>
      </c:barChart>
      <c:catAx>
        <c:axId val="43632128"/>
        <c:scaling>
          <c:orientation val="minMax"/>
        </c:scaling>
        <c:delete val="0"/>
        <c:axPos val="b"/>
        <c:numFmt formatCode="General" sourceLinked="0"/>
        <c:majorTickMark val="none"/>
        <c:minorTickMark val="none"/>
        <c:tickLblPos val="nextTo"/>
        <c:txPr>
          <a:bodyPr/>
          <a:lstStyle/>
          <a:p>
            <a:pPr>
              <a:defRPr sz="2400" b="1">
                <a:solidFill>
                  <a:srgbClr val="002060"/>
                </a:solidFill>
              </a:defRPr>
            </a:pPr>
            <a:endParaRPr lang="en-US"/>
          </a:p>
        </c:txPr>
        <c:crossAx val="43632512"/>
        <c:crosses val="autoZero"/>
        <c:auto val="1"/>
        <c:lblAlgn val="ctr"/>
        <c:lblOffset val="100"/>
        <c:noMultiLvlLbl val="0"/>
      </c:catAx>
      <c:valAx>
        <c:axId val="43632512"/>
        <c:scaling>
          <c:orientation val="minMax"/>
        </c:scaling>
        <c:delete val="1"/>
        <c:axPos val="l"/>
        <c:numFmt formatCode="General" sourceLinked="1"/>
        <c:majorTickMark val="out"/>
        <c:minorTickMark val="none"/>
        <c:tickLblPos val="nextTo"/>
        <c:crossAx val="43632128"/>
        <c:crosses val="autoZero"/>
        <c:crossBetween val="between"/>
      </c:valAx>
    </c:plotArea>
    <c:legend>
      <c:legendPos val="t"/>
      <c:layout>
        <c:manualLayout>
          <c:xMode val="edge"/>
          <c:yMode val="edge"/>
          <c:x val="0.4091537893700789"/>
          <c:y val="8.9126278134848269E-5"/>
          <c:w val="0.58965156087935056"/>
          <c:h val="0.19438562072228918"/>
        </c:manualLayout>
      </c:layout>
      <c:overlay val="0"/>
      <c:txPr>
        <a:bodyPr/>
        <a:lstStyle/>
        <a:p>
          <a:pPr>
            <a:defRPr sz="2800" b="1"/>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519ED-56CD-49C2-9978-B22275363D09}" type="datetimeFigureOut">
              <a:rPr lang="en-US" smtClean="0"/>
              <a:pPr/>
              <a:t>8/29/2016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C16837-B920-4EF7-BB37-2FA7D20FA9C0}" type="slidenum">
              <a:rPr lang="en-US" smtClean="0"/>
              <a:pPr/>
              <a:t>‹#›</a:t>
            </a:fld>
            <a:endParaRPr lang="en-US"/>
          </a:p>
        </p:txBody>
      </p:sp>
    </p:spTree>
    <p:extLst>
      <p:ext uri="{BB962C8B-B14F-4D97-AF65-F5344CB8AC3E}">
        <p14:creationId xmlns:p14="http://schemas.microsoft.com/office/powerpoint/2010/main" val="143140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Afternoon, I am Dr. Anadi Gupt, State program Officer at NHM, Himachal Pradesh, and with me I have here Dr. Rakesh Parashar, state lead from USAID. Today we will be presenting how we innovated the implementation of ‘</a:t>
            </a:r>
            <a:r>
              <a:rPr lang="en-US" sz="1200" b="0" dirty="0" smtClean="0">
                <a:solidFill>
                  <a:srgbClr val="FFFF00"/>
                </a:solidFill>
                <a:latin typeface="+mn-lt"/>
                <a:ea typeface="+mn-ea"/>
                <a:cs typeface="+mn-cs"/>
              </a:rPr>
              <a:t>Community Based Advanced Distribution of Misoprostol to prevent post</a:t>
            </a:r>
            <a:r>
              <a:rPr lang="en-US" sz="1200" b="0" baseline="0" dirty="0" smtClean="0">
                <a:solidFill>
                  <a:srgbClr val="FFFF00"/>
                </a:solidFill>
                <a:latin typeface="+mn-lt"/>
                <a:ea typeface="+mn-ea"/>
                <a:cs typeface="+mn-cs"/>
              </a:rPr>
              <a:t> partum hemorrhage’, to make this programme a success in Himachal Pradesh.</a:t>
            </a:r>
            <a:endParaRPr lang="en-US" b="0" dirty="0"/>
          </a:p>
        </p:txBody>
      </p:sp>
      <p:sp>
        <p:nvSpPr>
          <p:cNvPr id="4" name="Slide Number Placeholder 3"/>
          <p:cNvSpPr>
            <a:spLocks noGrp="1"/>
          </p:cNvSpPr>
          <p:nvPr>
            <p:ph type="sldNum" sz="quarter" idx="10"/>
          </p:nvPr>
        </p:nvSpPr>
        <p:spPr/>
        <p:txBody>
          <a:bodyPr/>
          <a:lstStyle/>
          <a:p>
            <a:fld id="{00C16837-B920-4EF7-BB37-2FA7D20FA9C0}" type="slidenum">
              <a:rPr lang="en-US" smtClean="0"/>
              <a:pPr/>
              <a:t>1</a:t>
            </a:fld>
            <a:endParaRPr lang="en-US"/>
          </a:p>
        </p:txBody>
      </p:sp>
    </p:spTree>
    <p:extLst>
      <p:ext uri="{BB962C8B-B14F-4D97-AF65-F5344CB8AC3E}">
        <p14:creationId xmlns:p14="http://schemas.microsoft.com/office/powerpoint/2010/main" val="299271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the district orientation, the block level training  was organized for ASHAs and ANMs d</a:t>
            </a:r>
            <a:r>
              <a:rPr lang="en-US" dirty="0" smtClean="0"/>
              <a:t>uring which </a:t>
            </a:r>
            <a:r>
              <a:rPr lang="en-US" baseline="0" dirty="0" smtClean="0"/>
              <a:t>our f</a:t>
            </a:r>
            <a:r>
              <a:rPr lang="en-US" dirty="0" smtClean="0"/>
              <a:t>ocus was more on inculcating quality</a:t>
            </a:r>
            <a:r>
              <a:rPr lang="en-US" baseline="0" dirty="0" smtClean="0"/>
              <a:t> </a:t>
            </a:r>
            <a:r>
              <a:rPr lang="en-US" dirty="0" smtClean="0"/>
              <a:t>counseling exercise and make them understand about reporting formats. Group work on counseling in batches of 8-10 participants was made a part of the training.</a:t>
            </a:r>
            <a:r>
              <a:rPr lang="en-US" baseline="0" dirty="0" smtClean="0"/>
              <a:t> </a:t>
            </a:r>
            <a:r>
              <a:rPr lang="en-US" dirty="0" smtClean="0"/>
              <a:t>The ASHAs had been asked in advance to bring the line list of pregnant women and were distributed</a:t>
            </a:r>
            <a:r>
              <a:rPr lang="en-US" baseline="0" dirty="0" smtClean="0"/>
              <a:t> the tablets as per the requirement on the same day. The ASHAs and ANMs were asked to report their progress in the cluster meetings at the PHC level.</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4969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cluster meetings were</a:t>
            </a:r>
            <a:r>
              <a:rPr lang="en-US" baseline="0" dirty="0" smtClean="0"/>
              <a:t> the mainstay of the programme where all issues and challenges faced by the ASHAs and ANMs were resolved. Problems in filling the reporting formats was encountered in many places which was sorted out. Updating of MIS was also done during these meetings.</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4969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supervisors and field officers of USAID were involved in extensive</a:t>
            </a:r>
            <a:r>
              <a:rPr lang="en-US" baseline="0" dirty="0" smtClean="0"/>
              <a:t> monitoring in the community. They weekly visited the Health sub-centres and the villages to check the distribution of tablet. They monitored the counseling and improved on the same where ever required. </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949692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results. For the period 6</a:t>
            </a:r>
            <a:r>
              <a:rPr lang="en-US" baseline="30000" dirty="0" smtClean="0"/>
              <a:t>th</a:t>
            </a:r>
            <a:r>
              <a:rPr lang="en-US" dirty="0" smtClean="0"/>
              <a:t> May to 31</a:t>
            </a:r>
            <a:r>
              <a:rPr lang="en-US" baseline="30000" dirty="0" smtClean="0"/>
              <a:t>st</a:t>
            </a:r>
            <a:r>
              <a:rPr lang="en-US" dirty="0" smtClean="0"/>
              <a:t> July</a:t>
            </a:r>
            <a:r>
              <a:rPr lang="en-US" baseline="0" dirty="0" smtClean="0"/>
              <a:t> which is nearly 3 months, 251 women delivered in the block of which 140 delivered in institutions and 105 delivered in home. Of the 105 home deliveries 70% were distributed Suraksha tables and 65% actually consumed the tablets after delivery. Though it is too early to comment on impact on PPH and maternal mortality but so far only one PPH case from the block has been reported in home delivery cases, where mother had not consumed the tablet. </a:t>
            </a:r>
            <a:endParaRPr lang="en-US" dirty="0"/>
          </a:p>
        </p:txBody>
      </p:sp>
      <p:sp>
        <p:nvSpPr>
          <p:cNvPr id="4" name="Slide Number Placeholder 3"/>
          <p:cNvSpPr>
            <a:spLocks noGrp="1"/>
          </p:cNvSpPr>
          <p:nvPr>
            <p:ph type="sldNum" sz="quarter" idx="10"/>
          </p:nvPr>
        </p:nvSpPr>
        <p:spPr/>
        <p:txBody>
          <a:bodyPr/>
          <a:lstStyle/>
          <a:p>
            <a:fld id="{00C16837-B920-4EF7-BB37-2FA7D20FA9C0}" type="slidenum">
              <a:rPr lang="en-US" smtClean="0"/>
              <a:pPr/>
              <a:t>13</a:t>
            </a:fld>
            <a:endParaRPr lang="en-US"/>
          </a:p>
        </p:txBody>
      </p:sp>
    </p:spTree>
    <p:extLst>
      <p:ext uri="{BB962C8B-B14F-4D97-AF65-F5344CB8AC3E}">
        <p14:creationId xmlns:p14="http://schemas.microsoft.com/office/powerpoint/2010/main" val="2123075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per HMIS, in the year </a:t>
            </a:r>
            <a:r>
              <a:rPr lang="en-US" dirty="0" smtClean="0"/>
              <a:t>2015-16,</a:t>
            </a:r>
            <a:r>
              <a:rPr lang="en-US" baseline="0" dirty="0" smtClean="0"/>
              <a:t> 667 pregnancy outcomes were reported with a Institutional delivery rate of 11%.</a:t>
            </a:r>
          </a:p>
          <a:p>
            <a:r>
              <a:rPr lang="en-US" baseline="0" dirty="0" smtClean="0"/>
              <a:t>For the period April to July 2015, 201 pregnancy outcomes were reported on HMIS with an Institutional delivery rate of 8%.</a:t>
            </a:r>
          </a:p>
          <a:p>
            <a:r>
              <a:rPr lang="en-US" baseline="0" dirty="0" smtClean="0"/>
              <a:t>For the corresponding period in 2016, after the implementation of Suraksha Program, 357 pregnancy outcomes were reported and the Institutional rate increased from 8% to 56%. The state has incurred an expenditure of 2.32 Lac on trainings, procurement of tablets and ASHA incentives. </a:t>
            </a:r>
          </a:p>
          <a:p>
            <a:endParaRPr lang="en-US" dirty="0"/>
          </a:p>
        </p:txBody>
      </p:sp>
      <p:sp>
        <p:nvSpPr>
          <p:cNvPr id="4" name="Slide Number Placeholder 3"/>
          <p:cNvSpPr>
            <a:spLocks noGrp="1"/>
          </p:cNvSpPr>
          <p:nvPr>
            <p:ph type="sldNum" sz="quarter" idx="10"/>
          </p:nvPr>
        </p:nvSpPr>
        <p:spPr/>
        <p:txBody>
          <a:bodyPr/>
          <a:lstStyle/>
          <a:p>
            <a:fld id="{00C16837-B920-4EF7-BB37-2FA7D20FA9C0}" type="slidenum">
              <a:rPr lang="en-US" smtClean="0"/>
              <a:pPr/>
              <a:t>14</a:t>
            </a:fld>
            <a:endParaRPr lang="en-US"/>
          </a:p>
        </p:txBody>
      </p:sp>
    </p:spTree>
    <p:extLst>
      <p:ext uri="{BB962C8B-B14F-4D97-AF65-F5344CB8AC3E}">
        <p14:creationId xmlns:p14="http://schemas.microsoft.com/office/powerpoint/2010/main" val="2444939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faced some challenges in implementation</a:t>
            </a:r>
            <a:r>
              <a:rPr lang="en-US" baseline="0" dirty="0" smtClean="0"/>
              <a:t> of the program. </a:t>
            </a:r>
            <a:r>
              <a:rPr lang="en-US" dirty="0" smtClean="0"/>
              <a:t>Suraksha MIS was updated with entry of pregnant mothers from ASHA level line listing format in each cluster meeting, which is an intensive</a:t>
            </a:r>
            <a:r>
              <a:rPr lang="en-US" baseline="0" dirty="0" smtClean="0"/>
              <a:t> task. The packaging of tablets with sticker, pack insert and unique number of tablets will be a </a:t>
            </a:r>
            <a:r>
              <a:rPr lang="en-US" baseline="0" dirty="0" err="1" smtClean="0"/>
              <a:t>challengeat</a:t>
            </a:r>
            <a:r>
              <a:rPr lang="en-US" baseline="0" dirty="0" smtClean="0"/>
              <a:t> a larger scale. As per guidelines women likely to deliver in Institutions are not distributed </a:t>
            </a:r>
            <a:r>
              <a:rPr lang="en-US" baseline="0" dirty="0" err="1" smtClean="0"/>
              <a:t>Misoporsotol</a:t>
            </a:r>
            <a:r>
              <a:rPr lang="en-US" baseline="0" dirty="0" smtClean="0"/>
              <a:t> tablets. Many number of times these women ended up delivering at home and could receive the tablet.</a:t>
            </a:r>
          </a:p>
          <a:p>
            <a:r>
              <a:rPr lang="en-US" baseline="0" dirty="0" smtClean="0"/>
              <a:t>For scale up it is important to mitigate these challenges. A phasic scale up has been envisaged in another 3-5 blocks after taking care of the problems faced. To get over with manual updating of pregnant mothers details, MCTS shall be utilized to generate work plan and Misoprostol related columns shall be added to the work plan for receiving the tablet, consumption and adverse event. This will reduce the burden of reporting for the FLWs. Also, the unique numbering will be done away with and packaging shall be outsourced to the supplier of the tablets. To improve coverage the criteria of not distribution of tablets to women likely to deliver in Institutions will be relaxed so as to improve the coverage further. </a:t>
            </a:r>
            <a:endParaRPr lang="en-US" dirty="0"/>
          </a:p>
        </p:txBody>
      </p:sp>
      <p:sp>
        <p:nvSpPr>
          <p:cNvPr id="4" name="Slide Number Placeholder 3"/>
          <p:cNvSpPr>
            <a:spLocks noGrp="1"/>
          </p:cNvSpPr>
          <p:nvPr>
            <p:ph type="sldNum" sz="quarter" idx="10"/>
          </p:nvPr>
        </p:nvSpPr>
        <p:spPr/>
        <p:txBody>
          <a:bodyPr/>
          <a:lstStyle/>
          <a:p>
            <a:fld id="{00C16837-B920-4EF7-BB37-2FA7D20FA9C0}" type="slidenum">
              <a:rPr lang="en-US" smtClean="0"/>
              <a:pPr/>
              <a:t>15</a:t>
            </a:fld>
            <a:endParaRPr lang="en-US"/>
          </a:p>
        </p:txBody>
      </p:sp>
    </p:spTree>
    <p:extLst>
      <p:ext uri="{BB962C8B-B14F-4D97-AF65-F5344CB8AC3E}">
        <p14:creationId xmlns:p14="http://schemas.microsoft.com/office/powerpoint/2010/main" val="316951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We would be happy to assist any state which plans to launch this program. Any questions?</a:t>
            </a:r>
            <a:endParaRPr lang="en-US" dirty="0"/>
          </a:p>
        </p:txBody>
      </p:sp>
      <p:sp>
        <p:nvSpPr>
          <p:cNvPr id="4" name="Slide Number Placeholder 3"/>
          <p:cNvSpPr>
            <a:spLocks noGrp="1"/>
          </p:cNvSpPr>
          <p:nvPr>
            <p:ph type="sldNum" sz="quarter" idx="10"/>
          </p:nvPr>
        </p:nvSpPr>
        <p:spPr/>
        <p:txBody>
          <a:bodyPr/>
          <a:lstStyle/>
          <a:p>
            <a:fld id="{00C16837-B920-4EF7-BB37-2FA7D20FA9C0}" type="slidenum">
              <a:rPr lang="en-US" smtClean="0"/>
              <a:pPr/>
              <a:t>16</a:t>
            </a:fld>
            <a:endParaRPr lang="en-US"/>
          </a:p>
        </p:txBody>
      </p:sp>
    </p:spTree>
    <p:extLst>
      <p:ext uri="{BB962C8B-B14F-4D97-AF65-F5344CB8AC3E}">
        <p14:creationId xmlns:p14="http://schemas.microsoft.com/office/powerpoint/2010/main" val="235665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Government of India had rolled out the guidelines</a:t>
            </a:r>
            <a:r>
              <a:rPr lang="en-US" baseline="0" dirty="0" smtClean="0"/>
              <a:t> for this programme in 2014. To our knowledge Jharkhand and Madhya Pradesh tried pilots of the program, yet till early 2016 there were no learnings about implementation on the ground. </a:t>
            </a:r>
            <a:r>
              <a:rPr lang="en-US" sz="1200" b="0" dirty="0" smtClean="0">
                <a:solidFill>
                  <a:srgbClr val="C00000"/>
                </a:solidFill>
              </a:rPr>
              <a:t>HP took the challenge of hitting the ground with developing a scalable implementation model in collaboration with </a:t>
            </a:r>
            <a:r>
              <a:rPr lang="en-US" sz="1200" b="0" dirty="0" smtClean="0">
                <a:solidFill>
                  <a:schemeClr val="accent1">
                    <a:lumMod val="50000"/>
                  </a:schemeClr>
                </a:solidFill>
              </a:rPr>
              <a:t>US</a:t>
            </a:r>
            <a:r>
              <a:rPr lang="en-US" sz="1200" b="0" dirty="0" smtClean="0">
                <a:solidFill>
                  <a:srgbClr val="C00000"/>
                </a:solidFill>
              </a:rPr>
              <a:t>AID, the development</a:t>
            </a:r>
            <a:r>
              <a:rPr lang="en-US" sz="1200" b="0" baseline="0" dirty="0" smtClean="0">
                <a:solidFill>
                  <a:srgbClr val="C00000"/>
                </a:solidFill>
              </a:rPr>
              <a:t> partner for the state</a:t>
            </a:r>
            <a:r>
              <a:rPr lang="en-US" sz="1200" b="0" dirty="0" smtClean="0">
                <a:solidFill>
                  <a:srgbClr val="C00000"/>
                </a:solidFill>
              </a:rPr>
              <a:t>. We initiated</a:t>
            </a:r>
            <a:r>
              <a:rPr lang="en-US" sz="1200" b="0" baseline="0" dirty="0" smtClean="0">
                <a:solidFill>
                  <a:srgbClr val="C00000"/>
                </a:solidFill>
              </a:rPr>
              <a:t> the implementation in April 2016, just after being trained as a trainer at Delhi in March, 2016. We i</a:t>
            </a:r>
            <a:r>
              <a:rPr lang="en-US" sz="1200" b="0" dirty="0" smtClean="0">
                <a:solidFill>
                  <a:srgbClr val="C00000"/>
                </a:solidFill>
              </a:rPr>
              <a:t>dentified one very remote block of the</a:t>
            </a:r>
            <a:r>
              <a:rPr lang="en-US" sz="1200" b="0" baseline="0" dirty="0" smtClean="0">
                <a:solidFill>
                  <a:srgbClr val="C00000"/>
                </a:solidFill>
              </a:rPr>
              <a:t> high priority district of Mandi, </a:t>
            </a:r>
            <a:r>
              <a:rPr lang="en-US" sz="1200" b="0" dirty="0" smtClean="0">
                <a:solidFill>
                  <a:srgbClr val="C00000"/>
                </a:solidFill>
              </a:rPr>
              <a:t>with an institutional delivery rate of just 10%.</a:t>
            </a:r>
          </a:p>
          <a:p>
            <a:endParaRPr lang="en-US" b="1" dirty="0"/>
          </a:p>
        </p:txBody>
      </p:sp>
      <p:sp>
        <p:nvSpPr>
          <p:cNvPr id="4" name="Slide Number Placeholder 3"/>
          <p:cNvSpPr>
            <a:spLocks noGrp="1"/>
          </p:cNvSpPr>
          <p:nvPr>
            <p:ph type="sldNum" sz="quarter" idx="10"/>
          </p:nvPr>
        </p:nvSpPr>
        <p:spPr/>
        <p:txBody>
          <a:bodyPr/>
          <a:lstStyle/>
          <a:p>
            <a:fld id="{3B77C77A-44BE-4392-ACC3-FD0F508359EB}" type="slidenum">
              <a:rPr lang="en-US" smtClean="0"/>
              <a:pPr/>
              <a:t>2</a:t>
            </a:fld>
            <a:endParaRPr lang="en-US"/>
          </a:p>
        </p:txBody>
      </p:sp>
    </p:spTree>
    <p:extLst>
      <p:ext uri="{BB962C8B-B14F-4D97-AF65-F5344CB8AC3E}">
        <p14:creationId xmlns:p14="http://schemas.microsoft.com/office/powerpoint/2010/main" val="107863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chosen</a:t>
            </a:r>
            <a:r>
              <a:rPr lang="en-US" baseline="0" dirty="0" smtClean="0"/>
              <a:t> block, </a:t>
            </a:r>
            <a:r>
              <a:rPr lang="en-US" baseline="0" dirty="0" err="1" smtClean="0"/>
              <a:t>Janjheli</a:t>
            </a:r>
            <a:r>
              <a:rPr lang="en-US" baseline="0" dirty="0" smtClean="0"/>
              <a:t>, is at an altitude of more than 2000  Meters and has a population of nearly 87 thousand. Most of the area of this blocks gets landlocked in winters. In the year 2015-16, the Ante-natal registration in the block was 1466, out of which 667 deliveries were reported. Of the reported 667 deliveries 596 were home deliveries, a home delivery rate of 89%. The Block had 6 supervisors, 26 ANMs and 103 ASHAs in place at the time of initiation of the programme.</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pPr/>
              <a:t>3</a:t>
            </a:fld>
            <a:endParaRPr lang="en-US"/>
          </a:p>
        </p:txBody>
      </p:sp>
    </p:spTree>
    <p:extLst>
      <p:ext uri="{BB962C8B-B14F-4D97-AF65-F5344CB8AC3E}">
        <p14:creationId xmlns:p14="http://schemas.microsoft.com/office/powerpoint/2010/main" val="2103377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smtClean="0">
                <a:solidFill>
                  <a:srgbClr val="C00000"/>
                </a:solidFill>
              </a:rPr>
              <a:t>The state constituted</a:t>
            </a:r>
            <a:r>
              <a:rPr lang="en-US" sz="1200" baseline="0" dirty="0" smtClean="0">
                <a:solidFill>
                  <a:srgbClr val="C00000"/>
                </a:solidFill>
              </a:rPr>
              <a:t> a state level s</a:t>
            </a:r>
            <a:r>
              <a:rPr lang="en-US" sz="1200" dirty="0" smtClean="0">
                <a:solidFill>
                  <a:srgbClr val="C00000"/>
                </a:solidFill>
              </a:rPr>
              <a:t>teering group headed</a:t>
            </a:r>
            <a:r>
              <a:rPr lang="en-US" sz="1200" baseline="0" dirty="0" smtClean="0">
                <a:solidFill>
                  <a:srgbClr val="C00000"/>
                </a:solidFill>
              </a:rPr>
              <a:t> by the Mission Director, having </a:t>
            </a:r>
            <a:r>
              <a:rPr lang="en-US" sz="1200" dirty="0" smtClean="0">
                <a:solidFill>
                  <a:srgbClr val="C00000"/>
                </a:solidFill>
              </a:rPr>
              <a:t>State officers and representation</a:t>
            </a:r>
            <a:r>
              <a:rPr lang="en-US" sz="1200" baseline="0" dirty="0" smtClean="0">
                <a:solidFill>
                  <a:srgbClr val="C00000"/>
                </a:solidFill>
              </a:rPr>
              <a:t> from USAID. The group met to finalize the </a:t>
            </a:r>
            <a:r>
              <a:rPr lang="en-US" sz="1200" dirty="0" smtClean="0">
                <a:solidFill>
                  <a:srgbClr val="C00000"/>
                </a:solidFill>
              </a:rPr>
              <a:t>implementation plan</a:t>
            </a:r>
            <a:r>
              <a:rPr lang="en-US" sz="1200" baseline="0" dirty="0" smtClean="0">
                <a:solidFill>
                  <a:srgbClr val="C00000"/>
                </a:solidFill>
              </a:rPr>
              <a:t> where it was decided that the objectives would not only be the distribution and consumption of Misoprostol tablets, but also improving the overall health system and the institutional delivery rate of the block.</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aseline="0" dirty="0" smtClean="0">
                <a:solidFill>
                  <a:srgbClr val="C00000"/>
                </a:solidFill>
              </a:rPr>
              <a:t>It was decided that we will procure 600 mcg tablets of misoprostol instead of the prevalent 3 tablets of 200mcg for the ease of consumption by the women and programme implementation. It was decided that ASHAs would be line listing all the pregnant women of their area and would distribute the tablets. They would be given an incentive of Rs.200 if the women consumes the tablet after the home delivery and Rs.100 if an unconsumed tablet is received back by the ASHA . It was decided to formulate state specific training and communication material before training the ASHAs and ANMs of the block. A d</a:t>
            </a:r>
            <a:r>
              <a:rPr lang="en-US" sz="1200" dirty="0" smtClean="0">
                <a:solidFill>
                  <a:srgbClr val="C00000"/>
                </a:solidFill>
              </a:rPr>
              <a:t>istrict level orientation &amp; block level training</a:t>
            </a:r>
            <a:r>
              <a:rPr lang="en-US" sz="1200" baseline="0" dirty="0" smtClean="0">
                <a:solidFill>
                  <a:srgbClr val="C00000"/>
                </a:solidFill>
              </a:rPr>
              <a:t> calendar was finalized.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aseline="0" dirty="0" smtClean="0">
                <a:solidFill>
                  <a:srgbClr val="C00000"/>
                </a:solidFill>
              </a:rPr>
              <a:t>It was decide that there would be rigorous follow up in the cluster meetings of the ASHAs when they would be reporting their monthly progress at the PHC level. There would be a system of continuous post training support. A system for w</a:t>
            </a:r>
            <a:r>
              <a:rPr lang="en-US" sz="1200" dirty="0" smtClean="0">
                <a:solidFill>
                  <a:srgbClr val="C00000"/>
                </a:solidFill>
              </a:rPr>
              <a:t>eekly &amp; monthly MIS updating was devised.</a:t>
            </a:r>
            <a:r>
              <a:rPr lang="en-US" sz="1200" baseline="0" dirty="0" smtClean="0">
                <a:solidFill>
                  <a:srgbClr val="C00000"/>
                </a:solidFill>
              </a:rPr>
              <a:t> </a:t>
            </a:r>
            <a:r>
              <a:rPr lang="en-US" sz="1200" dirty="0" smtClean="0">
                <a:solidFill>
                  <a:srgbClr val="C00000"/>
                </a:solidFill>
              </a:rPr>
              <a:t>A</a:t>
            </a:r>
            <a:r>
              <a:rPr lang="en-US" sz="1200" baseline="0" dirty="0" smtClean="0">
                <a:solidFill>
                  <a:srgbClr val="C00000"/>
                </a:solidFill>
              </a:rPr>
              <a:t> monitoring mechanism at the </a:t>
            </a:r>
            <a:r>
              <a:rPr lang="en-US" sz="1200" dirty="0" smtClean="0">
                <a:solidFill>
                  <a:srgbClr val="C00000"/>
                </a:solidFill>
              </a:rPr>
              <a:t>Community, block &amp; district level was put in place. Reviews meetings were planned to</a:t>
            </a:r>
            <a:r>
              <a:rPr lang="en-US" sz="1200" baseline="0" dirty="0" smtClean="0">
                <a:solidFill>
                  <a:srgbClr val="C00000"/>
                </a:solidFill>
              </a:rPr>
              <a:t> make</a:t>
            </a:r>
            <a:r>
              <a:rPr lang="en-US" sz="1200" dirty="0" smtClean="0">
                <a:solidFill>
                  <a:srgbClr val="C00000"/>
                </a:solidFill>
              </a:rPr>
              <a:t> any mid course corrections.</a:t>
            </a:r>
          </a:p>
          <a:p>
            <a:endParaRPr lang="en-US" dirty="0"/>
          </a:p>
        </p:txBody>
      </p:sp>
      <p:sp>
        <p:nvSpPr>
          <p:cNvPr id="4" name="Slide Number Placeholder 3"/>
          <p:cNvSpPr>
            <a:spLocks noGrp="1"/>
          </p:cNvSpPr>
          <p:nvPr>
            <p:ph type="sldNum" sz="quarter" idx="10"/>
          </p:nvPr>
        </p:nvSpPr>
        <p:spPr/>
        <p:txBody>
          <a:bodyPr/>
          <a:lstStyle/>
          <a:p>
            <a:fld id="{00C16837-B920-4EF7-BB37-2FA7D20FA9C0}" type="slidenum">
              <a:rPr lang="en-US" smtClean="0"/>
              <a:pPr/>
              <a:t>4</a:t>
            </a:fld>
            <a:endParaRPr lang="en-US"/>
          </a:p>
        </p:txBody>
      </p:sp>
    </p:spTree>
    <p:extLst>
      <p:ext uri="{BB962C8B-B14F-4D97-AF65-F5344CB8AC3E}">
        <p14:creationId xmlns:p14="http://schemas.microsoft.com/office/powerpoint/2010/main" val="373989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Procurement</a:t>
            </a:r>
            <a:r>
              <a:rPr lang="en-US" baseline="0" dirty="0" smtClean="0"/>
              <a:t> of single tablet of 600mcg was done from a single vendor at the local level to make the process easier, quicker and to prevent stock outs. </a:t>
            </a:r>
            <a:r>
              <a:rPr lang="en-US" dirty="0" smtClean="0"/>
              <a:t>The program and the tablet was named Suraksha , meaning</a:t>
            </a:r>
            <a:r>
              <a:rPr lang="en-US" baseline="0" dirty="0" smtClean="0"/>
              <a:t> protection. This was done in consultation with front line workers. </a:t>
            </a:r>
            <a:r>
              <a:rPr lang="en-US" dirty="0" smtClean="0"/>
              <a:t>The tablets were given unique numbers</a:t>
            </a:r>
            <a:r>
              <a:rPr lang="en-US" baseline="0" dirty="0" smtClean="0"/>
              <a:t> and the box of the tablet was stickered. </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7019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pack insert was designed in</a:t>
            </a:r>
            <a:r>
              <a:rPr lang="en-US" baseline="0" dirty="0" smtClean="0"/>
              <a:t> Hindi with ASHAs’ and ANMs’ phone numbers and instructions for the women in the form of Do’s and Don'ts and placed in a packet with the box of the tablet. This was put inside a transparent polythene zipper with the tablet packet. </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4014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Flip book was designed for</a:t>
            </a:r>
            <a:r>
              <a:rPr lang="en-US" baseline="0" dirty="0" smtClean="0"/>
              <a:t> ASHAs to help her during counseling of the pregnant women at their residences regarding consumption of Misoprostol tablets</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25502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booklet with program outline was devised</a:t>
            </a:r>
            <a:r>
              <a:rPr lang="en-US" baseline="0" dirty="0" smtClean="0"/>
              <a:t> with the roles and responsibilities of the Supervisors, </a:t>
            </a:r>
            <a:r>
              <a:rPr lang="en-US" baseline="0" smtClean="0"/>
              <a:t>ASHAs and ANMs</a:t>
            </a:r>
            <a:r>
              <a:rPr lang="en-US" baseline="0" dirty="0" smtClean="0"/>
              <a:t>. A format of all reporting and recording was made a part of this booklet.</a:t>
            </a:r>
            <a:endParaRPr lang="en-US" dirty="0"/>
          </a:p>
        </p:txBody>
      </p:sp>
      <p:sp>
        <p:nvSpPr>
          <p:cNvPr id="4" name="Slide Number Placeholder 3"/>
          <p:cNvSpPr>
            <a:spLocks noGrp="1"/>
          </p:cNvSpPr>
          <p:nvPr>
            <p:ph type="sldNum" sz="quarter" idx="10"/>
          </p:nvPr>
        </p:nvSpPr>
        <p:spPr/>
        <p:txBody>
          <a:bodyPr/>
          <a:lstStyle/>
          <a:p>
            <a:fld id="{3B77C77A-44BE-4392-ACC3-FD0F508359E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8776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a:t>
            </a:r>
            <a:r>
              <a:rPr lang="en-US" baseline="0" dirty="0" smtClean="0"/>
              <a:t> district level orientation for the Chief Medical officer and concerned district and block officers was organized where program guidelines were discussed, the r</a:t>
            </a:r>
            <a:r>
              <a:rPr lang="en-US" sz="1200" b="0" dirty="0" smtClean="0">
                <a:solidFill>
                  <a:srgbClr val="C00000"/>
                </a:solidFill>
              </a:rPr>
              <a:t>ole of program managers and supervisors was discussed </a:t>
            </a:r>
            <a:r>
              <a:rPr lang="en-US" sz="1200" b="0" baseline="0" dirty="0" smtClean="0">
                <a:solidFill>
                  <a:srgbClr val="C00000"/>
                </a:solidFill>
              </a:rPr>
              <a:t>and instruction on t</a:t>
            </a:r>
            <a:r>
              <a:rPr lang="en-US" sz="1200" b="0" dirty="0" smtClean="0">
                <a:solidFill>
                  <a:srgbClr val="C00000"/>
                </a:solidFill>
              </a:rPr>
              <a:t>ablet storage, distribution, reporting system and the monitoring chain</a:t>
            </a:r>
            <a:r>
              <a:rPr lang="en-US" sz="1200" b="0" baseline="0" dirty="0" smtClean="0">
                <a:solidFill>
                  <a:srgbClr val="C00000"/>
                </a:solidFill>
              </a:rPr>
              <a:t> was </a:t>
            </a:r>
            <a:r>
              <a:rPr lang="en-US" sz="1200" b="0" dirty="0" smtClean="0">
                <a:solidFill>
                  <a:srgbClr val="C00000"/>
                </a:solidFill>
              </a:rPr>
              <a:t>given.</a:t>
            </a:r>
          </a:p>
          <a:p>
            <a:endParaRPr lang="en-US" b="0" dirty="0"/>
          </a:p>
        </p:txBody>
      </p:sp>
      <p:sp>
        <p:nvSpPr>
          <p:cNvPr id="4" name="Slide Number Placeholder 3"/>
          <p:cNvSpPr>
            <a:spLocks noGrp="1"/>
          </p:cNvSpPr>
          <p:nvPr>
            <p:ph type="sldNum" sz="quarter" idx="10"/>
          </p:nvPr>
        </p:nvSpPr>
        <p:spPr/>
        <p:txBody>
          <a:bodyPr/>
          <a:lstStyle/>
          <a:p>
            <a:fld id="{3B77C77A-44BE-4392-ACC3-FD0F508359E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20807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26" y="113025"/>
            <a:ext cx="3149159" cy="936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5635" y="113024"/>
            <a:ext cx="2874629" cy="9360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320" y="6156768"/>
            <a:ext cx="882000" cy="648000"/>
          </a:xfrm>
          <a:prstGeom prst="rect">
            <a:avLst/>
          </a:prstGeom>
        </p:spPr>
      </p:pic>
      <p:sp>
        <p:nvSpPr>
          <p:cNvPr id="10" name="Rectangle 9"/>
          <p:cNvSpPr/>
          <p:nvPr userDrawn="1"/>
        </p:nvSpPr>
        <p:spPr>
          <a:xfrm>
            <a:off x="123495" y="5944687"/>
            <a:ext cx="1268396" cy="246221"/>
          </a:xfrm>
          <a:prstGeom prst="rect">
            <a:avLst/>
          </a:prstGeom>
        </p:spPr>
        <p:txBody>
          <a:bodyPr wrap="square">
            <a:spAutoFit/>
          </a:bodyPr>
          <a:lstStyle/>
          <a:p>
            <a:r>
              <a:rPr lang="en-US" sz="1000" dirty="0">
                <a:solidFill>
                  <a:prstClr val="black"/>
                </a:solidFill>
              </a:rPr>
              <a:t>In association </a:t>
            </a:r>
            <a:r>
              <a:rPr lang="en-US" sz="1000" dirty="0" smtClean="0">
                <a:solidFill>
                  <a:prstClr val="black"/>
                </a:solidFill>
              </a:rPr>
              <a:t>with: </a:t>
            </a:r>
            <a:endParaRPr lang="en-US" sz="1000" dirty="0">
              <a:solidFill>
                <a:prstClr val="black"/>
              </a:solidFill>
            </a:endParaRPr>
          </a:p>
        </p:txBody>
      </p:sp>
    </p:spTree>
    <p:extLst>
      <p:ext uri="{BB962C8B-B14F-4D97-AF65-F5344CB8AC3E}">
        <p14:creationId xmlns:p14="http://schemas.microsoft.com/office/powerpoint/2010/main" val="11499250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2946" y="191072"/>
            <a:ext cx="1769000" cy="576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99" y="177425"/>
            <a:ext cx="1937944" cy="576000"/>
          </a:xfrm>
          <a:prstGeom prst="rect">
            <a:avLst/>
          </a:prstGeom>
        </p:spPr>
      </p:pic>
      <p:sp>
        <p:nvSpPr>
          <p:cNvPr id="9" name="TextBox 8"/>
          <p:cNvSpPr txBox="1"/>
          <p:nvPr userDrawn="1"/>
        </p:nvSpPr>
        <p:spPr>
          <a:xfrm>
            <a:off x="8505372" y="6399892"/>
            <a:ext cx="3468914" cy="338554"/>
          </a:xfrm>
          <a:prstGeom prst="rect">
            <a:avLst/>
          </a:prstGeom>
          <a:noFill/>
          <a:ln>
            <a:noFill/>
          </a:ln>
        </p:spPr>
        <p:txBody>
          <a:bodyPr wrap="square" rtlCol="0">
            <a:spAutoFit/>
          </a:bodyPr>
          <a:lstStyle/>
          <a:p>
            <a:pPr algn="ctr"/>
            <a:r>
              <a:rPr lang="en-US" sz="1600" dirty="0" smtClean="0">
                <a:solidFill>
                  <a:prstClr val="white"/>
                </a:solidFill>
                <a:latin typeface="Rockwell" panose="02060603020205020403" pitchFamily="18" charset="0"/>
              </a:rPr>
              <a:t>Scaling Up RMNCH+A Project</a:t>
            </a:r>
            <a:endParaRPr lang="en-US" sz="1600" dirty="0">
              <a:solidFill>
                <a:prstClr val="white"/>
              </a:solidFill>
              <a:latin typeface="Rockwell" panose="02060603020205020403" pitchFamily="18" charset="0"/>
            </a:endParaRPr>
          </a:p>
        </p:txBody>
      </p:sp>
      <p:sp>
        <p:nvSpPr>
          <p:cNvPr id="12" name="Rectangle 11"/>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31594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txBox="1">
            <a:spLocks/>
          </p:cNvSpPr>
          <p:nvPr userDrawn="1"/>
        </p:nvSpPr>
        <p:spPr>
          <a:xfrm>
            <a:off x="5170714"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2946" y="191072"/>
            <a:ext cx="1769000" cy="576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99" y="177425"/>
            <a:ext cx="1937944" cy="576000"/>
          </a:xfrm>
          <a:prstGeom prst="rect">
            <a:avLst/>
          </a:prstGeom>
        </p:spPr>
      </p:pic>
      <p:sp>
        <p:nvSpPr>
          <p:cNvPr id="13" name="Rectangle 12"/>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7684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6746" y="191072"/>
            <a:ext cx="1769000" cy="576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99" y="177425"/>
            <a:ext cx="1937944" cy="576000"/>
          </a:xfrm>
          <a:prstGeom prst="rect">
            <a:avLst/>
          </a:prstGeom>
        </p:spPr>
      </p:pic>
      <p:sp>
        <p:nvSpPr>
          <p:cNvPr id="11" name="Slide Number Placeholder 5"/>
          <p:cNvSpPr>
            <a:spLocks noGrp="1"/>
          </p:cNvSpPr>
          <p:nvPr>
            <p:ph type="sldNum" sz="quarter" idx="4"/>
          </p:nvPr>
        </p:nvSpPr>
        <p:spPr>
          <a:xfrm>
            <a:off x="5170714" y="63119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sp>
        <p:nvSpPr>
          <p:cNvPr id="12" name="Rectangle 11"/>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76175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7" name="Slide Number Placeholder 5"/>
          <p:cNvSpPr>
            <a:spLocks noGrp="1"/>
          </p:cNvSpPr>
          <p:nvPr>
            <p:ph type="sldNum" sz="quarter" idx="4"/>
          </p:nvPr>
        </p:nvSpPr>
        <p:spPr>
          <a:xfrm>
            <a:off x="5170714" y="6311900"/>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9704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5"/>
          <p:cNvSpPr txBox="1">
            <a:spLocks/>
          </p:cNvSpPr>
          <p:nvPr userDrawn="1"/>
        </p:nvSpPr>
        <p:spPr>
          <a:xfrm>
            <a:off x="5170714"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2946" y="191072"/>
            <a:ext cx="1658438" cy="540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00" y="177425"/>
            <a:ext cx="1816823" cy="540000"/>
          </a:xfrm>
          <a:prstGeom prst="rect">
            <a:avLst/>
          </a:prstGeom>
        </p:spPr>
      </p:pic>
      <p:sp>
        <p:nvSpPr>
          <p:cNvPr id="14" name="Rectangle 13"/>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77392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5"/>
          <p:cNvSpPr txBox="1">
            <a:spLocks/>
          </p:cNvSpPr>
          <p:nvPr userDrawn="1"/>
        </p:nvSpPr>
        <p:spPr>
          <a:xfrm>
            <a:off x="5170714"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2946" y="191072"/>
            <a:ext cx="1769000" cy="576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99" y="177425"/>
            <a:ext cx="1937944" cy="576000"/>
          </a:xfrm>
          <a:prstGeom prst="rect">
            <a:avLst/>
          </a:prstGeom>
        </p:spPr>
      </p:pic>
      <p:sp>
        <p:nvSpPr>
          <p:cNvPr id="16" name="Rectangle 15"/>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0139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txBox="1">
            <a:spLocks/>
          </p:cNvSpPr>
          <p:nvPr userDrawn="1"/>
        </p:nvSpPr>
        <p:spPr>
          <a:xfrm>
            <a:off x="5170714"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2946" y="191072"/>
            <a:ext cx="1769000" cy="576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99" y="177425"/>
            <a:ext cx="1937944" cy="576000"/>
          </a:xfrm>
          <a:prstGeom prst="rect">
            <a:avLst/>
          </a:prstGeom>
        </p:spPr>
      </p:pic>
      <p:sp>
        <p:nvSpPr>
          <p:cNvPr id="12" name="Rectangle 11"/>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36772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txBox="1">
            <a:spLocks/>
          </p:cNvSpPr>
          <p:nvPr userDrawn="1"/>
        </p:nvSpPr>
        <p:spPr>
          <a:xfrm>
            <a:off x="5170714"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2946" y="191072"/>
            <a:ext cx="1769000" cy="576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99" y="177425"/>
            <a:ext cx="1937944" cy="576000"/>
          </a:xfrm>
          <a:prstGeom prst="rect">
            <a:avLst/>
          </a:prstGeom>
        </p:spPr>
      </p:pic>
      <p:sp>
        <p:nvSpPr>
          <p:cNvPr id="11" name="Rectangle 10"/>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5171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5"/>
          <p:cNvSpPr txBox="1">
            <a:spLocks/>
          </p:cNvSpPr>
          <p:nvPr userDrawn="1"/>
        </p:nvSpPr>
        <p:spPr>
          <a:xfrm>
            <a:off x="5170714"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2946" y="191072"/>
            <a:ext cx="1769000" cy="576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99" y="177425"/>
            <a:ext cx="1937944" cy="576000"/>
          </a:xfrm>
          <a:prstGeom prst="rect">
            <a:avLst/>
          </a:prstGeom>
        </p:spPr>
      </p:pic>
      <p:sp>
        <p:nvSpPr>
          <p:cNvPr id="15" name="Rectangle 14"/>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79937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TextBox 7"/>
          <p:cNvSpPr txBox="1"/>
          <p:nvPr userDrawn="1"/>
        </p:nvSpPr>
        <p:spPr>
          <a:xfrm>
            <a:off x="8505372" y="6399892"/>
            <a:ext cx="3468914" cy="338554"/>
          </a:xfrm>
          <a:prstGeom prst="rect">
            <a:avLst/>
          </a:prstGeom>
          <a:noFill/>
          <a:ln>
            <a:noFill/>
          </a:ln>
        </p:spPr>
        <p:txBody>
          <a:bodyPr wrap="square" rtlCol="0">
            <a:spAutoFit/>
          </a:bodyPr>
          <a:lstStyle/>
          <a:p>
            <a:pPr algn="ctr"/>
            <a:r>
              <a:rPr lang="en-US" sz="1600" dirty="0" smtClean="0">
                <a:solidFill>
                  <a:prstClr val="white"/>
                </a:solidFill>
                <a:latin typeface="Rockwell" panose="02060603020205020403" pitchFamily="18" charset="0"/>
              </a:rPr>
              <a:t>Scaling Up RMNCH+A Project</a:t>
            </a:r>
            <a:endParaRPr lang="en-US" sz="1600" dirty="0">
              <a:solidFill>
                <a:prstClr val="white"/>
              </a:solidFill>
              <a:latin typeface="Rockwell" panose="02060603020205020403" pitchFamily="18" charset="0"/>
            </a:endParaRPr>
          </a:p>
        </p:txBody>
      </p:sp>
      <p:sp>
        <p:nvSpPr>
          <p:cNvPr id="9" name="Slide Number Placeholder 5"/>
          <p:cNvSpPr txBox="1">
            <a:spLocks/>
          </p:cNvSpPr>
          <p:nvPr userDrawn="1"/>
        </p:nvSpPr>
        <p:spPr>
          <a:xfrm>
            <a:off x="5170714" y="6311900"/>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6B231-2454-4099-8EC1-0994284FE405}"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92946" y="191072"/>
            <a:ext cx="1769000" cy="576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99" y="177425"/>
            <a:ext cx="1937944" cy="576000"/>
          </a:xfrm>
          <a:prstGeom prst="rect">
            <a:avLst/>
          </a:prstGeom>
        </p:spPr>
      </p:pic>
      <p:sp>
        <p:nvSpPr>
          <p:cNvPr id="14" name="Rectangle 13"/>
          <p:cNvSpPr/>
          <p:nvPr userDrawn="1"/>
        </p:nvSpPr>
        <p:spPr>
          <a:xfrm>
            <a:off x="280856" y="6440776"/>
            <a:ext cx="900000" cy="28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58276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B9C44-5F0C-453A-BA45-5D68602061A3}" type="datetimeFigureOut">
              <a:rPr lang="en-US" smtClean="0">
                <a:solidFill>
                  <a:prstClr val="black">
                    <a:tint val="75000"/>
                  </a:prstClr>
                </a:solidFill>
              </a:rPr>
              <a:pPr/>
              <a:t>8/29/2016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Rectangle 6"/>
          <p:cNvSpPr/>
          <p:nvPr userDrawn="1"/>
        </p:nvSpPr>
        <p:spPr>
          <a:xfrm>
            <a:off x="8417766" y="6443434"/>
            <a:ext cx="3538030" cy="288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userDrawn="1"/>
        </p:nvSpPr>
        <p:spPr>
          <a:xfrm>
            <a:off x="4822666" y="6443434"/>
            <a:ext cx="3538030" cy="28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1227175" y="6443434"/>
            <a:ext cx="3538030" cy="28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userDrawn="1"/>
        </p:nvSpPr>
        <p:spPr>
          <a:xfrm>
            <a:off x="8505372" y="6399892"/>
            <a:ext cx="3468914" cy="338554"/>
          </a:xfrm>
          <a:prstGeom prst="rect">
            <a:avLst/>
          </a:prstGeom>
          <a:noFill/>
          <a:ln>
            <a:noFill/>
          </a:ln>
        </p:spPr>
        <p:txBody>
          <a:bodyPr wrap="square" rtlCol="0">
            <a:spAutoFit/>
          </a:bodyPr>
          <a:lstStyle/>
          <a:p>
            <a:pPr algn="ctr"/>
            <a:r>
              <a:rPr lang="en-US" sz="1600" dirty="0" smtClean="0">
                <a:solidFill>
                  <a:prstClr val="white"/>
                </a:solidFill>
                <a:latin typeface="Rockwell" panose="02060603020205020403" pitchFamily="18" charset="0"/>
              </a:rPr>
              <a:t>Scaling Up RMNCH+A Project</a:t>
            </a:r>
            <a:endParaRPr lang="en-US" sz="1600" dirty="0">
              <a:solidFill>
                <a:prstClr val="white"/>
              </a:solidFill>
              <a:latin typeface="Rockwell" panose="02060603020205020403" pitchFamily="18" charset="0"/>
            </a:endParaRPr>
          </a:p>
        </p:txBody>
      </p:sp>
    </p:spTree>
    <p:extLst>
      <p:ext uri="{BB962C8B-B14F-4D97-AF65-F5344CB8AC3E}">
        <p14:creationId xmlns:p14="http://schemas.microsoft.com/office/powerpoint/2010/main" val="3041766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077218"/>
            <a:ext cx="12144798" cy="5780781"/>
          </a:xfrm>
          <a:prstGeom prst="rect">
            <a:avLst/>
          </a:prstGeom>
        </p:spPr>
      </p:pic>
      <p:sp>
        <p:nvSpPr>
          <p:cNvPr id="3" name="TextBox 2"/>
          <p:cNvSpPr txBox="1"/>
          <p:nvPr/>
        </p:nvSpPr>
        <p:spPr>
          <a:xfrm>
            <a:off x="7113048" y="2689718"/>
            <a:ext cx="4147135" cy="1203013"/>
          </a:xfrm>
          <a:prstGeom prst="rect">
            <a:avLst/>
          </a:prstGeom>
          <a:noFill/>
        </p:spPr>
        <p:txBody>
          <a:bodyPr wrap="square" rtlCol="0">
            <a:spAutoFit/>
          </a:bodyPr>
          <a:lstStyle/>
          <a:p>
            <a:pPr algn="ctr"/>
            <a:r>
              <a:rPr lang="hi-IN" sz="7200" b="1" dirty="0" smtClean="0">
                <a:solidFill>
                  <a:srgbClr val="C00000"/>
                </a:solidFill>
              </a:rPr>
              <a:t>सुरक्षा</a:t>
            </a:r>
            <a:endParaRPr lang="en-US" sz="7200" b="1" dirty="0" smtClean="0">
              <a:solidFill>
                <a:srgbClr val="C00000"/>
              </a:solidFill>
            </a:endParaRPr>
          </a:p>
        </p:txBody>
      </p:sp>
      <p:sp>
        <p:nvSpPr>
          <p:cNvPr id="2" name="Title 1"/>
          <p:cNvSpPr>
            <a:spLocks noGrp="1"/>
          </p:cNvSpPr>
          <p:nvPr>
            <p:ph type="ctrTitle"/>
          </p:nvPr>
        </p:nvSpPr>
        <p:spPr>
          <a:xfrm>
            <a:off x="0" y="5902656"/>
            <a:ext cx="12144798" cy="955344"/>
          </a:xfr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r>
              <a:rPr lang="hi-IN" sz="3600" b="1" dirty="0">
                <a:solidFill>
                  <a:srgbClr val="FFFF00"/>
                </a:solidFill>
                <a:latin typeface="+mn-lt"/>
                <a:ea typeface="+mn-ea"/>
                <a:cs typeface="+mn-cs"/>
              </a:rPr>
              <a:t> </a:t>
            </a:r>
            <a:r>
              <a:rPr lang="en-US" sz="3600" b="1" dirty="0" smtClean="0">
                <a:solidFill>
                  <a:srgbClr val="FFFF00"/>
                </a:solidFill>
                <a:latin typeface="+mn-lt"/>
                <a:ea typeface="+mn-ea"/>
                <a:cs typeface="+mn-cs"/>
              </a:rPr>
              <a:t>Community </a:t>
            </a:r>
            <a:r>
              <a:rPr lang="en-US" sz="3600" b="1" dirty="0">
                <a:solidFill>
                  <a:srgbClr val="FFFF00"/>
                </a:solidFill>
                <a:latin typeface="+mn-lt"/>
                <a:ea typeface="+mn-ea"/>
                <a:cs typeface="+mn-cs"/>
              </a:rPr>
              <a:t>Based Advanced Distribution of Misoprostol to prevent PPH</a:t>
            </a:r>
          </a:p>
        </p:txBody>
      </p:sp>
      <p:sp>
        <p:nvSpPr>
          <p:cNvPr id="5" name="TextBox 4"/>
          <p:cNvSpPr txBox="1"/>
          <p:nvPr/>
        </p:nvSpPr>
        <p:spPr>
          <a:xfrm>
            <a:off x="-23603" y="1"/>
            <a:ext cx="12215603" cy="1323439"/>
          </a:xfrm>
          <a:prstGeom prst="rect">
            <a:avLst/>
          </a:prstGeom>
          <a:solidFill>
            <a:schemeClr val="bg1">
              <a:lumMod val="95000"/>
            </a:schemeClr>
          </a:solidFill>
        </p:spPr>
        <p:txBody>
          <a:bodyPr wrap="square" rtlCol="0">
            <a:spAutoFit/>
          </a:bodyPr>
          <a:lstStyle/>
          <a:p>
            <a:pPr algn="ctr"/>
            <a:r>
              <a:rPr lang="en-US" sz="4000" b="1" dirty="0" smtClean="0">
                <a:solidFill>
                  <a:srgbClr val="C00000"/>
                </a:solidFill>
              </a:rPr>
              <a:t>Innovations in Implementation</a:t>
            </a:r>
            <a:endParaRPr lang="en-US" sz="4000" b="1" dirty="0">
              <a:solidFill>
                <a:srgbClr val="C00000"/>
              </a:solidFill>
            </a:endParaRPr>
          </a:p>
          <a:p>
            <a:pPr algn="ctr"/>
            <a:r>
              <a:rPr lang="en-US" sz="4000" b="1" dirty="0" smtClean="0">
                <a:solidFill>
                  <a:srgbClr val="C00000"/>
                </a:solidFill>
              </a:rPr>
              <a:t>Himachal Pradesh</a:t>
            </a:r>
            <a:r>
              <a:rPr lang="en-US" sz="4000" b="1" dirty="0" smtClean="0">
                <a:solidFill>
                  <a:srgbClr val="FFFF00"/>
                </a:solidFill>
              </a:rPr>
              <a:t> </a:t>
            </a:r>
            <a:endParaRPr lang="en-US" sz="4000" dirty="0">
              <a:solidFill>
                <a:srgbClr val="FFFF00"/>
              </a:solidFill>
            </a:endParaRPr>
          </a:p>
        </p:txBody>
      </p:sp>
    </p:spTree>
    <p:extLst>
      <p:ext uri="{BB962C8B-B14F-4D97-AF65-F5344CB8AC3E}">
        <p14:creationId xmlns:p14="http://schemas.microsoft.com/office/powerpoint/2010/main" val="19528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85294"/>
          </a:xfrm>
          <a:prstGeom prst="rect">
            <a:avLst/>
          </a:prstGeom>
          <a:ln>
            <a:noFill/>
          </a:ln>
        </p:spPr>
      </p:pic>
      <p:sp>
        <p:nvSpPr>
          <p:cNvPr id="5" name="Content Placeholder 2"/>
          <p:cNvSpPr txBox="1">
            <a:spLocks noGrp="1"/>
          </p:cNvSpPr>
          <p:nvPr>
            <p:ph idx="1"/>
          </p:nvPr>
        </p:nvSpPr>
        <p:spPr>
          <a:xfrm>
            <a:off x="-2" y="4679149"/>
            <a:ext cx="12192001" cy="1866032"/>
          </a:xfrm>
          <a:prstGeom prst="rect">
            <a:avLst/>
          </a:prstGeom>
          <a:solidFill>
            <a:schemeClr val="bg1"/>
          </a:solidFill>
        </p:spPr>
        <p:txBody>
          <a:bodyPr vert="horz" lIns="91440" tIns="45720" rIns="91440" bIns="45720" rtlCol="0">
            <a:noAutofit/>
          </a:bodyPr>
          <a:lstStyle/>
          <a:p>
            <a:pPr lvl="0">
              <a:lnSpc>
                <a:spcPct val="100000"/>
              </a:lnSpc>
            </a:pPr>
            <a:r>
              <a:rPr lang="en-US" sz="3200" b="1" dirty="0" smtClean="0">
                <a:solidFill>
                  <a:srgbClr val="C00000"/>
                </a:solidFill>
              </a:rPr>
              <a:t>Common program overview to all in first two Hours</a:t>
            </a:r>
          </a:p>
          <a:p>
            <a:pPr lvl="0">
              <a:lnSpc>
                <a:spcPct val="100000"/>
              </a:lnSpc>
            </a:pPr>
            <a:r>
              <a:rPr lang="en-US" sz="3200" b="1" dirty="0" smtClean="0">
                <a:solidFill>
                  <a:srgbClr val="C00000"/>
                </a:solidFill>
              </a:rPr>
              <a:t>Group work on counselling &amp; reporting in 8-10 participant groups  </a:t>
            </a:r>
          </a:p>
          <a:p>
            <a:pPr lvl="0">
              <a:lnSpc>
                <a:spcPct val="100000"/>
              </a:lnSpc>
            </a:pPr>
            <a:r>
              <a:rPr lang="en-US" sz="3200" b="1" dirty="0" smtClean="0">
                <a:solidFill>
                  <a:srgbClr val="C00000"/>
                </a:solidFill>
              </a:rPr>
              <a:t>Tablet distribution and recording in presence of Pharmacist</a:t>
            </a:r>
          </a:p>
        </p:txBody>
      </p:sp>
      <p:sp>
        <p:nvSpPr>
          <p:cNvPr id="6" name="Rectangle 5"/>
          <p:cNvSpPr/>
          <p:nvPr/>
        </p:nvSpPr>
        <p:spPr>
          <a:xfrm>
            <a:off x="1" y="1"/>
            <a:ext cx="12192000" cy="7058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Block level trainings </a:t>
            </a:r>
          </a:p>
        </p:txBody>
      </p:sp>
    </p:spTree>
    <p:extLst>
      <p:ext uri="{BB962C8B-B14F-4D97-AF65-F5344CB8AC3E}">
        <p14:creationId xmlns:p14="http://schemas.microsoft.com/office/powerpoint/2010/main" val="3264307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
            <a:ext cx="12192000" cy="7058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rPr>
              <a:t>Cluster Meeting</a:t>
            </a:r>
            <a:endParaRPr lang="en-US" sz="4000" b="1" dirty="0">
              <a:solidFill>
                <a:srgbClr val="FFFF00"/>
              </a:solidFill>
            </a:endParaRPr>
          </a:p>
        </p:txBody>
      </p:sp>
      <p:pic>
        <p:nvPicPr>
          <p:cNvPr id="7" name="Picture 2" descr="C:\Users\next\Desktop\IPE Global\MISO\Miso trip photos\II cluster Miso\DSC02042.JPG"/>
          <p:cNvPicPr>
            <a:picLocks noChangeAspect="1" noChangeArrowheads="1"/>
          </p:cNvPicPr>
          <p:nvPr/>
        </p:nvPicPr>
        <p:blipFill>
          <a:blip r:embed="rId3" cstate="print"/>
          <a:srcRect/>
          <a:stretch>
            <a:fillRect/>
          </a:stretch>
        </p:blipFill>
        <p:spPr bwMode="auto">
          <a:xfrm>
            <a:off x="0" y="734518"/>
            <a:ext cx="12191999" cy="6138472"/>
          </a:xfrm>
          <a:prstGeom prst="rect">
            <a:avLst/>
          </a:prstGeom>
          <a:noFill/>
        </p:spPr>
      </p:pic>
      <p:sp>
        <p:nvSpPr>
          <p:cNvPr id="9" name="Content Placeholder 2"/>
          <p:cNvSpPr txBox="1">
            <a:spLocks noGrp="1"/>
          </p:cNvSpPr>
          <p:nvPr>
            <p:ph idx="1"/>
          </p:nvPr>
        </p:nvSpPr>
        <p:spPr>
          <a:xfrm>
            <a:off x="0" y="5168333"/>
            <a:ext cx="12192001" cy="1341823"/>
          </a:xfrm>
          <a:prstGeom prst="rect">
            <a:avLst/>
          </a:prstGeom>
          <a:solidFill>
            <a:schemeClr val="bg1"/>
          </a:solidFill>
        </p:spPr>
        <p:txBody>
          <a:bodyPr vert="horz" lIns="91440" tIns="45720" rIns="91440" bIns="45720" rtlCol="0">
            <a:noAutofit/>
          </a:bodyPr>
          <a:lstStyle/>
          <a:p>
            <a:pPr lvl="0">
              <a:lnSpc>
                <a:spcPct val="100000"/>
              </a:lnSpc>
            </a:pPr>
            <a:r>
              <a:rPr lang="en-US" sz="3200" b="1" dirty="0" smtClean="0">
                <a:solidFill>
                  <a:srgbClr val="C00000"/>
                </a:solidFill>
              </a:rPr>
              <a:t>Monthly Cluster meeting at each CHC/PHC to discuss the progress</a:t>
            </a:r>
          </a:p>
          <a:p>
            <a:pPr lvl="0">
              <a:lnSpc>
                <a:spcPct val="100000"/>
              </a:lnSpc>
            </a:pPr>
            <a:r>
              <a:rPr lang="en-US" sz="3200" b="1" dirty="0" smtClean="0">
                <a:solidFill>
                  <a:srgbClr val="C00000"/>
                </a:solidFill>
              </a:rPr>
              <a:t>Problem solving in recording, reporting and other challenges</a:t>
            </a:r>
          </a:p>
        </p:txBody>
      </p:sp>
    </p:spTree>
    <p:extLst>
      <p:ext uri="{BB962C8B-B14F-4D97-AF65-F5344CB8AC3E}">
        <p14:creationId xmlns:p14="http://schemas.microsoft.com/office/powerpoint/2010/main" val="3264307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
            <a:ext cx="12192000" cy="7058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rPr>
              <a:t>Community Visits</a:t>
            </a:r>
            <a:endParaRPr lang="en-US" sz="4000" b="1" dirty="0">
              <a:solidFill>
                <a:srgbClr val="FFFF00"/>
              </a:solidFill>
            </a:endParaRPr>
          </a:p>
        </p:txBody>
      </p:sp>
      <p:pic>
        <p:nvPicPr>
          <p:cNvPr id="3074" name="Picture 2" descr="C:\Users\next\Downloads\PHOTO 1.jpg"/>
          <p:cNvPicPr>
            <a:picLocks noChangeAspect="1" noChangeArrowheads="1"/>
          </p:cNvPicPr>
          <p:nvPr/>
        </p:nvPicPr>
        <p:blipFill>
          <a:blip r:embed="rId3"/>
          <a:srcRect/>
          <a:stretch>
            <a:fillRect/>
          </a:stretch>
        </p:blipFill>
        <p:spPr bwMode="auto">
          <a:xfrm>
            <a:off x="0" y="674557"/>
            <a:ext cx="12192000" cy="6183443"/>
          </a:xfrm>
          <a:prstGeom prst="rect">
            <a:avLst/>
          </a:prstGeom>
          <a:noFill/>
        </p:spPr>
      </p:pic>
      <p:sp>
        <p:nvSpPr>
          <p:cNvPr id="15" name="Content Placeholder 2"/>
          <p:cNvSpPr txBox="1">
            <a:spLocks noGrp="1"/>
          </p:cNvSpPr>
          <p:nvPr>
            <p:ph idx="1"/>
          </p:nvPr>
        </p:nvSpPr>
        <p:spPr>
          <a:xfrm>
            <a:off x="-1" y="4991968"/>
            <a:ext cx="12192001" cy="1324426"/>
          </a:xfrm>
          <a:prstGeom prst="rect">
            <a:avLst/>
          </a:prstGeom>
          <a:solidFill>
            <a:schemeClr val="bg1"/>
          </a:solidFill>
        </p:spPr>
        <p:txBody>
          <a:bodyPr vert="horz" lIns="91440" tIns="45720" rIns="91440" bIns="45720" rtlCol="0">
            <a:noAutofit/>
          </a:bodyPr>
          <a:lstStyle/>
          <a:p>
            <a:pPr lvl="0">
              <a:lnSpc>
                <a:spcPct val="100000"/>
              </a:lnSpc>
            </a:pPr>
            <a:r>
              <a:rPr lang="en-US" sz="3200" b="1" dirty="0" smtClean="0">
                <a:solidFill>
                  <a:srgbClr val="C00000"/>
                </a:solidFill>
              </a:rPr>
              <a:t>Community visit to monitor the distribution of tablet </a:t>
            </a:r>
          </a:p>
          <a:p>
            <a:pPr lvl="0">
              <a:lnSpc>
                <a:spcPct val="100000"/>
              </a:lnSpc>
            </a:pPr>
            <a:r>
              <a:rPr lang="en-US" sz="3200" b="1" dirty="0" smtClean="0">
                <a:solidFill>
                  <a:srgbClr val="C00000"/>
                </a:solidFill>
              </a:rPr>
              <a:t>To monitor and improve the counseling done by ASHA at home</a:t>
            </a:r>
          </a:p>
        </p:txBody>
      </p:sp>
    </p:spTree>
    <p:extLst>
      <p:ext uri="{BB962C8B-B14F-4D97-AF65-F5344CB8AC3E}">
        <p14:creationId xmlns:p14="http://schemas.microsoft.com/office/powerpoint/2010/main" val="3264307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2" y="18504"/>
            <a:ext cx="12192000" cy="826048"/>
          </a:xfrm>
          <a:solidFill>
            <a:schemeClr val="tx1">
              <a:lumMod val="50000"/>
              <a:lumOff val="50000"/>
            </a:schemeClr>
          </a:solidFill>
        </p:spPr>
        <p:txBody>
          <a:bodyPr>
            <a:normAutofit/>
          </a:bodyPr>
          <a:lstStyle/>
          <a:p>
            <a:r>
              <a:rPr lang="en-US" sz="3200" b="1" dirty="0" smtClean="0">
                <a:solidFill>
                  <a:srgbClr val="FFFF00"/>
                </a:solidFill>
              </a:rPr>
              <a:t> Primary Outcomes (Period - 6</a:t>
            </a:r>
            <a:r>
              <a:rPr lang="en-US" sz="3200" b="1" baseline="30000" dirty="0" smtClean="0">
                <a:solidFill>
                  <a:srgbClr val="FFFF00"/>
                </a:solidFill>
              </a:rPr>
              <a:t>th</a:t>
            </a:r>
            <a:r>
              <a:rPr lang="en-US" sz="3200" b="1" dirty="0" smtClean="0">
                <a:solidFill>
                  <a:srgbClr val="FFFF00"/>
                </a:solidFill>
              </a:rPr>
              <a:t> May to 31</a:t>
            </a:r>
            <a:r>
              <a:rPr lang="en-US" sz="3200" b="1" baseline="30000" dirty="0" smtClean="0">
                <a:solidFill>
                  <a:srgbClr val="FFFF00"/>
                </a:solidFill>
              </a:rPr>
              <a:t>st</a:t>
            </a:r>
            <a:r>
              <a:rPr lang="en-US" sz="3200" b="1" dirty="0" smtClean="0">
                <a:solidFill>
                  <a:srgbClr val="FFFF00"/>
                </a:solidFill>
              </a:rPr>
              <a:t> July 2016)</a:t>
            </a:r>
            <a:r>
              <a:rPr lang="en-US" sz="3200" b="1" dirty="0" smtClean="0"/>
              <a:t> </a:t>
            </a:r>
            <a:endParaRPr lang="en-US" sz="3200" b="1" dirty="0">
              <a:solidFill>
                <a:srgbClr val="FFFF00"/>
              </a:solidFill>
            </a:endParaRPr>
          </a:p>
        </p:txBody>
      </p:sp>
      <p:graphicFrame>
        <p:nvGraphicFramePr>
          <p:cNvPr id="4" name="Chart 3"/>
          <p:cNvGraphicFramePr/>
          <p:nvPr>
            <p:extLst>
              <p:ext uri="{D42A27DB-BD31-4B8C-83A1-F6EECF244321}">
                <p14:modId xmlns:p14="http://schemas.microsoft.com/office/powerpoint/2010/main" val="3452222925"/>
              </p:ext>
            </p:extLst>
          </p:nvPr>
        </p:nvGraphicFramePr>
        <p:xfrm>
          <a:off x="6096000" y="826048"/>
          <a:ext cx="6177602" cy="60319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3296039918"/>
              </p:ext>
            </p:extLst>
          </p:nvPr>
        </p:nvGraphicFramePr>
        <p:xfrm>
          <a:off x="0" y="826049"/>
          <a:ext cx="6014398" cy="603195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0" y="2838088"/>
            <a:ext cx="12273602" cy="1200329"/>
          </a:xfrm>
          <a:prstGeom prst="rect">
            <a:avLst/>
          </a:prstGeom>
          <a:solidFill>
            <a:schemeClr val="bg2">
              <a:lumMod val="75000"/>
            </a:schemeClr>
          </a:solidFill>
        </p:spPr>
        <p:txBody>
          <a:bodyPr wrap="square" rtlCol="0">
            <a:spAutoFit/>
          </a:bodyPr>
          <a:lstStyle/>
          <a:p>
            <a:r>
              <a:rPr lang="en-US" sz="3600" b="1" dirty="0" smtClean="0">
                <a:solidFill>
                  <a:srgbClr val="FFFF00"/>
                </a:solidFill>
              </a:rPr>
              <a:t>PPH cases reported – Zero in tablet consuming mothers and one in non consuming mothers</a:t>
            </a:r>
            <a:endParaRPr lang="en-US" sz="3600" b="1" dirty="0">
              <a:solidFill>
                <a:srgbClr val="FFFF00"/>
              </a:solidFill>
            </a:endParaRPr>
          </a:p>
        </p:txBody>
      </p:sp>
    </p:spTree>
    <p:extLst>
      <p:ext uri="{BB962C8B-B14F-4D97-AF65-F5344CB8AC3E}">
        <p14:creationId xmlns:p14="http://schemas.microsoft.com/office/powerpoint/2010/main" val="11998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16"/>
            <a:ext cx="12192000" cy="835645"/>
          </a:xfrm>
          <a:solidFill>
            <a:schemeClr val="tx1">
              <a:lumMod val="50000"/>
              <a:lumOff val="50000"/>
            </a:schemeClr>
          </a:solidFill>
        </p:spPr>
        <p:txBody>
          <a:bodyPr>
            <a:normAutofit fontScale="90000"/>
          </a:bodyPr>
          <a:lstStyle/>
          <a:p>
            <a:r>
              <a:rPr lang="en-US" sz="3600" b="1" dirty="0" smtClean="0">
                <a:solidFill>
                  <a:srgbClr val="FFFF00"/>
                </a:solidFill>
              </a:rPr>
              <a:t>Secondary </a:t>
            </a:r>
            <a:r>
              <a:rPr lang="en-US" sz="3600" b="1" dirty="0">
                <a:solidFill>
                  <a:srgbClr val="FFFF00"/>
                </a:solidFill>
              </a:rPr>
              <a:t>Outcomes - Rise in reported deliveries and institutional Delivery rate </a:t>
            </a:r>
            <a:endParaRPr lang="en-US" sz="3200" b="1" dirty="0">
              <a:solidFill>
                <a:srgbClr val="FFFF00"/>
              </a:solidFill>
            </a:endParaRPr>
          </a:p>
        </p:txBody>
      </p:sp>
      <p:grpSp>
        <p:nvGrpSpPr>
          <p:cNvPr id="10" name="Group 9"/>
          <p:cNvGrpSpPr/>
          <p:nvPr/>
        </p:nvGrpSpPr>
        <p:grpSpPr>
          <a:xfrm>
            <a:off x="-2" y="685800"/>
            <a:ext cx="12192001" cy="6172200"/>
            <a:chOff x="-1" y="685800"/>
            <a:chExt cx="12192000" cy="6172200"/>
          </a:xfrm>
        </p:grpSpPr>
        <p:grpSp>
          <p:nvGrpSpPr>
            <p:cNvPr id="9" name="Group 8"/>
            <p:cNvGrpSpPr/>
            <p:nvPr/>
          </p:nvGrpSpPr>
          <p:grpSpPr>
            <a:xfrm>
              <a:off x="-1" y="685800"/>
              <a:ext cx="12192000" cy="6172200"/>
              <a:chOff x="-1" y="685800"/>
              <a:chExt cx="12192000" cy="6172200"/>
            </a:xfrm>
          </p:grpSpPr>
          <p:graphicFrame>
            <p:nvGraphicFramePr>
              <p:cNvPr id="13" name="Chart 12"/>
              <p:cNvGraphicFramePr/>
              <p:nvPr>
                <p:extLst>
                  <p:ext uri="{D42A27DB-BD31-4B8C-83A1-F6EECF244321}">
                    <p14:modId xmlns:p14="http://schemas.microsoft.com/office/powerpoint/2010/main" val="721406149"/>
                  </p:ext>
                </p:extLst>
              </p:nvPr>
            </p:nvGraphicFramePr>
            <p:xfrm>
              <a:off x="0" y="685800"/>
              <a:ext cx="12191999"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4"/>
              <p:cNvSpPr txBox="1"/>
              <p:nvPr/>
            </p:nvSpPr>
            <p:spPr>
              <a:xfrm>
                <a:off x="-1" y="1044391"/>
                <a:ext cx="3800925" cy="954107"/>
              </a:xfrm>
              <a:prstGeom prst="rect">
                <a:avLst/>
              </a:prstGeom>
              <a:solidFill>
                <a:schemeClr val="bg1">
                  <a:lumMod val="95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smtClean="0">
                    <a:solidFill>
                      <a:srgbClr val="C00000"/>
                    </a:solidFill>
                  </a:rPr>
                  <a:t>11% institutional Deliveries</a:t>
                </a:r>
                <a:endParaRPr lang="en-US" sz="2800" b="1" dirty="0">
                  <a:solidFill>
                    <a:srgbClr val="C00000"/>
                  </a:solidFill>
                </a:endParaRPr>
              </a:p>
            </p:txBody>
          </p:sp>
          <p:sp>
            <p:nvSpPr>
              <p:cNvPr id="12" name="TextBox 4"/>
              <p:cNvSpPr txBox="1"/>
              <p:nvPr/>
            </p:nvSpPr>
            <p:spPr>
              <a:xfrm>
                <a:off x="4615086" y="2896923"/>
                <a:ext cx="2961825" cy="954107"/>
              </a:xfrm>
              <a:prstGeom prst="rect">
                <a:avLst/>
              </a:prstGeom>
              <a:solidFill>
                <a:schemeClr val="bg1">
                  <a:lumMod val="95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a:solidFill>
                      <a:srgbClr val="C00000"/>
                    </a:solidFill>
                  </a:rPr>
                  <a:t>8</a:t>
                </a:r>
                <a:r>
                  <a:rPr lang="en-US" sz="2800" b="1" dirty="0" smtClean="0">
                    <a:solidFill>
                      <a:srgbClr val="C00000"/>
                    </a:solidFill>
                  </a:rPr>
                  <a:t>% institutional Deliveries</a:t>
                </a:r>
                <a:endParaRPr lang="en-US" sz="2800" b="1" dirty="0">
                  <a:solidFill>
                    <a:srgbClr val="C00000"/>
                  </a:solidFill>
                </a:endParaRPr>
              </a:p>
            </p:txBody>
          </p:sp>
          <p:sp>
            <p:nvSpPr>
              <p:cNvPr id="7" name="TextBox 4"/>
              <p:cNvSpPr txBox="1"/>
              <p:nvPr/>
            </p:nvSpPr>
            <p:spPr>
              <a:xfrm>
                <a:off x="8743950" y="2457969"/>
                <a:ext cx="2737734" cy="954107"/>
              </a:xfrm>
              <a:prstGeom prst="rect">
                <a:avLst/>
              </a:prstGeom>
              <a:solidFill>
                <a:schemeClr val="bg1">
                  <a:lumMod val="95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b="1" dirty="0" smtClean="0">
                    <a:solidFill>
                      <a:srgbClr val="C00000"/>
                    </a:solidFill>
                  </a:rPr>
                  <a:t>56% institutional Deliveries</a:t>
                </a:r>
                <a:endParaRPr lang="en-US" sz="2800" b="1" dirty="0">
                  <a:solidFill>
                    <a:srgbClr val="C00000"/>
                  </a:solidFill>
                </a:endParaRPr>
              </a:p>
            </p:txBody>
          </p:sp>
        </p:grpSp>
        <p:cxnSp>
          <p:nvCxnSpPr>
            <p:cNvPr id="4" name="Straight Arrow Connector 3"/>
            <p:cNvCxnSpPr/>
            <p:nvPr/>
          </p:nvCxnSpPr>
          <p:spPr>
            <a:xfrm flipV="1">
              <a:off x="7576911" y="4639738"/>
              <a:ext cx="2702367" cy="990600"/>
            </a:xfrm>
            <a:prstGeom prst="straightConnector1">
              <a:avLst/>
            </a:prstGeom>
            <a:ln w="7620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TextBox 5"/>
          <p:cNvSpPr txBox="1"/>
          <p:nvPr/>
        </p:nvSpPr>
        <p:spPr>
          <a:xfrm>
            <a:off x="1" y="2622884"/>
            <a:ext cx="12191999" cy="1200308"/>
          </a:xfrm>
          <a:prstGeom prst="rect">
            <a:avLst/>
          </a:prstGeom>
          <a:solidFill>
            <a:schemeClr val="bg2">
              <a:lumMod val="75000"/>
            </a:schemeClr>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3600" b="1" dirty="0" smtClean="0">
                <a:solidFill>
                  <a:srgbClr val="FFFF00"/>
                </a:solidFill>
              </a:rPr>
              <a:t>Expenditure: Rs. 2.32 Lac on trainings, procurement and ASHA incentives </a:t>
            </a:r>
            <a:endParaRPr lang="en-US" sz="3600" b="1" dirty="0">
              <a:solidFill>
                <a:srgbClr val="FFFF00"/>
              </a:solidFill>
            </a:endParaRPr>
          </a:p>
        </p:txBody>
      </p:sp>
    </p:spTree>
    <p:extLst>
      <p:ext uri="{BB962C8B-B14F-4D97-AF65-F5344CB8AC3E}">
        <p14:creationId xmlns:p14="http://schemas.microsoft.com/office/powerpoint/2010/main" val="311740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3"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3"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905500" cy="876821"/>
          </a:xfrm>
          <a:solidFill>
            <a:schemeClr val="bg1">
              <a:lumMod val="50000"/>
            </a:schemeClr>
          </a:solidFill>
        </p:spPr>
        <p:txBody>
          <a:bodyPr/>
          <a:lstStyle/>
          <a:p>
            <a:r>
              <a:rPr lang="en-US" sz="4000" b="1" dirty="0" smtClean="0">
                <a:solidFill>
                  <a:srgbClr val="FFFF00"/>
                </a:solidFill>
                <a:latin typeface="+mn-lt"/>
                <a:ea typeface="+mn-ea"/>
                <a:cs typeface="+mn-cs"/>
              </a:rPr>
              <a:t>Challenges</a:t>
            </a:r>
            <a:endParaRPr lang="en-US" sz="4000" b="1" dirty="0">
              <a:solidFill>
                <a:srgbClr val="FFFF00"/>
              </a:solidFill>
              <a:latin typeface="+mn-lt"/>
              <a:ea typeface="+mn-ea"/>
              <a:cs typeface="+mn-cs"/>
            </a:endParaRPr>
          </a:p>
        </p:txBody>
      </p:sp>
      <p:sp>
        <p:nvSpPr>
          <p:cNvPr id="4" name="Title 1"/>
          <p:cNvSpPr txBox="1">
            <a:spLocks/>
          </p:cNvSpPr>
          <p:nvPr/>
        </p:nvSpPr>
        <p:spPr>
          <a:xfrm>
            <a:off x="6191250" y="0"/>
            <a:ext cx="6000750" cy="876821"/>
          </a:xfrm>
          <a:prstGeom prst="rect">
            <a:avLst/>
          </a:prstGeom>
          <a:solidFill>
            <a:schemeClr val="bg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FFFF00"/>
                </a:solidFill>
                <a:latin typeface="+mn-lt"/>
                <a:ea typeface="+mn-ea"/>
                <a:cs typeface="+mn-cs"/>
              </a:rPr>
              <a:t>Scale Up Plan</a:t>
            </a:r>
            <a:endParaRPr lang="en-US" sz="4000" b="1" dirty="0">
              <a:solidFill>
                <a:srgbClr val="FFFF00"/>
              </a:solidFill>
              <a:latin typeface="+mn-lt"/>
              <a:ea typeface="+mn-ea"/>
              <a:cs typeface="+mn-cs"/>
            </a:endParaRPr>
          </a:p>
        </p:txBody>
      </p:sp>
      <p:sp>
        <p:nvSpPr>
          <p:cNvPr id="5" name="TextBox 4"/>
          <p:cNvSpPr txBox="1"/>
          <p:nvPr/>
        </p:nvSpPr>
        <p:spPr>
          <a:xfrm>
            <a:off x="0" y="1177350"/>
            <a:ext cx="5905500" cy="5509200"/>
          </a:xfrm>
          <a:prstGeom prst="rect">
            <a:avLst/>
          </a:prstGeom>
          <a:solidFill>
            <a:schemeClr val="bg1">
              <a:lumMod val="95000"/>
            </a:schemeClr>
          </a:solidFill>
        </p:spPr>
        <p:txBody>
          <a:bodyPr wrap="square" rtlCol="0">
            <a:spAutoFit/>
          </a:bodyPr>
          <a:lstStyle/>
          <a:p>
            <a:pPr marL="514350" indent="-514350">
              <a:buAutoNum type="arabicPeriod"/>
            </a:pPr>
            <a:r>
              <a:rPr lang="en-US" sz="3200" b="1" dirty="0" smtClean="0">
                <a:solidFill>
                  <a:srgbClr val="C00000"/>
                </a:solidFill>
              </a:rPr>
              <a:t>Manual line listing of pregnancies</a:t>
            </a:r>
          </a:p>
          <a:p>
            <a:pPr marL="514350" indent="-514350">
              <a:buFontTx/>
              <a:buAutoNum type="arabicPeriod"/>
            </a:pPr>
            <a:r>
              <a:rPr lang="en-US" sz="3200" b="1" dirty="0">
                <a:solidFill>
                  <a:srgbClr val="C00000"/>
                </a:solidFill>
              </a:rPr>
              <a:t>Packaging of tablets</a:t>
            </a:r>
          </a:p>
          <a:p>
            <a:pPr marL="514350" indent="-514350">
              <a:buAutoNum type="arabicPeriod"/>
            </a:pPr>
            <a:r>
              <a:rPr lang="en-US" sz="3200" b="1" dirty="0" smtClean="0">
                <a:solidFill>
                  <a:srgbClr val="C00000"/>
                </a:solidFill>
              </a:rPr>
              <a:t>Maintaining the unique number of tablets</a:t>
            </a:r>
          </a:p>
          <a:p>
            <a:pPr marL="514350" indent="-514350">
              <a:buAutoNum type="arabicPeriod"/>
            </a:pPr>
            <a:r>
              <a:rPr lang="en-US" sz="3200" b="1" dirty="0" smtClean="0">
                <a:solidFill>
                  <a:srgbClr val="C00000"/>
                </a:solidFill>
              </a:rPr>
              <a:t>Missing out on tablet distribution to home deliveries</a:t>
            </a:r>
          </a:p>
          <a:p>
            <a:pPr marL="514350" indent="-514350">
              <a:buAutoNum type="arabicPeriod"/>
            </a:pPr>
            <a:endParaRPr lang="en-US" sz="3200" b="1" dirty="0">
              <a:solidFill>
                <a:srgbClr val="C00000"/>
              </a:solidFill>
            </a:endParaRPr>
          </a:p>
          <a:p>
            <a:pPr marL="514350" indent="-514350">
              <a:buAutoNum type="arabicPeriod"/>
            </a:pPr>
            <a:endParaRPr lang="en-US" sz="3200" b="1" dirty="0">
              <a:solidFill>
                <a:srgbClr val="C00000"/>
              </a:solidFill>
            </a:endParaRPr>
          </a:p>
          <a:p>
            <a:pPr marL="514350" indent="-514350">
              <a:buAutoNum type="arabicPeriod"/>
            </a:pPr>
            <a:endParaRPr lang="en-US" sz="3200" b="1" dirty="0" smtClean="0">
              <a:solidFill>
                <a:srgbClr val="C00000"/>
              </a:solidFill>
            </a:endParaRPr>
          </a:p>
          <a:p>
            <a:pPr marL="514350" indent="-514350">
              <a:buAutoNum type="arabicPeriod"/>
            </a:pPr>
            <a:endParaRPr lang="en-US" sz="3200" b="1" dirty="0">
              <a:solidFill>
                <a:srgbClr val="C00000"/>
              </a:solidFill>
            </a:endParaRPr>
          </a:p>
        </p:txBody>
      </p:sp>
      <p:sp>
        <p:nvSpPr>
          <p:cNvPr id="6" name="TextBox 5"/>
          <p:cNvSpPr txBox="1"/>
          <p:nvPr/>
        </p:nvSpPr>
        <p:spPr>
          <a:xfrm>
            <a:off x="6191250" y="1177350"/>
            <a:ext cx="6000750" cy="5016758"/>
          </a:xfrm>
          <a:prstGeom prst="rect">
            <a:avLst/>
          </a:prstGeom>
          <a:solidFill>
            <a:schemeClr val="bg1">
              <a:lumMod val="95000"/>
            </a:schemeClr>
          </a:solidFill>
        </p:spPr>
        <p:txBody>
          <a:bodyPr wrap="square" rtlCol="0">
            <a:spAutoFit/>
          </a:bodyPr>
          <a:lstStyle/>
          <a:p>
            <a:pPr marL="514350" indent="-514350">
              <a:buAutoNum type="arabicPeriod"/>
            </a:pPr>
            <a:r>
              <a:rPr lang="en-US" sz="3200" b="1" dirty="0" smtClean="0">
                <a:solidFill>
                  <a:srgbClr val="C00000"/>
                </a:solidFill>
              </a:rPr>
              <a:t>Phasic scale </a:t>
            </a:r>
            <a:r>
              <a:rPr lang="en-US" sz="3200" b="1" smtClean="0">
                <a:solidFill>
                  <a:srgbClr val="C00000"/>
                </a:solidFill>
              </a:rPr>
              <a:t>up </a:t>
            </a:r>
          </a:p>
          <a:p>
            <a:pPr marL="514350" indent="-514350">
              <a:buAutoNum type="arabicPeriod"/>
            </a:pPr>
            <a:r>
              <a:rPr lang="en-US" sz="3200" b="1" smtClean="0">
                <a:solidFill>
                  <a:srgbClr val="C00000"/>
                </a:solidFill>
              </a:rPr>
              <a:t>Maintaining </a:t>
            </a:r>
            <a:r>
              <a:rPr lang="en-US" sz="3200" b="1" dirty="0" smtClean="0">
                <a:solidFill>
                  <a:srgbClr val="C00000"/>
                </a:solidFill>
              </a:rPr>
              <a:t>Suraksha MIS via MCTS work plan</a:t>
            </a:r>
            <a:endParaRPr lang="en-US" sz="3200" b="1" dirty="0">
              <a:solidFill>
                <a:srgbClr val="C00000"/>
              </a:solidFill>
            </a:endParaRPr>
          </a:p>
          <a:p>
            <a:pPr marL="514350" indent="-514350">
              <a:buAutoNum type="arabicPeriod"/>
            </a:pPr>
            <a:r>
              <a:rPr lang="en-US" sz="3200" b="1" dirty="0" smtClean="0">
                <a:solidFill>
                  <a:srgbClr val="C00000"/>
                </a:solidFill>
              </a:rPr>
              <a:t>Bulk procurement and simplified packaging of tablets by Vendor</a:t>
            </a:r>
          </a:p>
          <a:p>
            <a:pPr marL="514350" indent="-514350">
              <a:buAutoNum type="arabicPeriod"/>
            </a:pPr>
            <a:r>
              <a:rPr lang="en-US" sz="3200" b="1" dirty="0" smtClean="0">
                <a:solidFill>
                  <a:srgbClr val="C00000"/>
                </a:solidFill>
              </a:rPr>
              <a:t>Dilute the criteria of likely home deliveries to improve coverage</a:t>
            </a:r>
          </a:p>
          <a:p>
            <a:pPr marL="514350" indent="-514350">
              <a:buAutoNum type="arabicPeriod"/>
            </a:pPr>
            <a:endParaRPr lang="en-US" sz="3200" b="1" dirty="0">
              <a:solidFill>
                <a:srgbClr val="C00000"/>
              </a:solidFill>
            </a:endParaRPr>
          </a:p>
        </p:txBody>
      </p:sp>
    </p:spTree>
    <p:extLst>
      <p:ext uri="{BB962C8B-B14F-4D97-AF65-F5344CB8AC3E}">
        <p14:creationId xmlns:p14="http://schemas.microsoft.com/office/powerpoint/2010/main" val="34665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871538"/>
          </a:xfrm>
          <a:prstGeom prst="rect">
            <a:avLst/>
          </a:prstGeom>
          <a:solidFill>
            <a:schemeClr val="bg1">
              <a:lumMod val="50000"/>
            </a:schemeClr>
          </a:solidFill>
        </p:spPr>
        <p:txBody>
          <a:bodyPr vert="horz" lIns="91440" tIns="45720" rIns="91440" bIns="45720" rtlCol="0" anchor="ctr">
            <a:normAutofit/>
          </a:bodyPr>
          <a:lstStyle>
            <a:lvl1pPr>
              <a:lnSpc>
                <a:spcPct val="90000"/>
              </a:lnSpc>
              <a:spcBef>
                <a:spcPct val="0"/>
              </a:spcBef>
              <a:buNone/>
              <a:defRPr sz="4000" b="1">
                <a:solidFill>
                  <a:srgbClr val="FFFF00"/>
                </a:solidFill>
              </a:defRPr>
            </a:lvl1pPr>
          </a:lstStyle>
          <a:p>
            <a:r>
              <a:rPr lang="en-US" dirty="0"/>
              <a:t>THANK YOU</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538"/>
            <a:ext cx="12192000" cy="6079333"/>
          </a:xfrm>
          <a:prstGeom prst="rect">
            <a:avLst/>
          </a:prstGeom>
        </p:spPr>
      </p:pic>
    </p:spTree>
    <p:extLst>
      <p:ext uri="{BB962C8B-B14F-4D97-AF65-F5344CB8AC3E}">
        <p14:creationId xmlns:p14="http://schemas.microsoft.com/office/powerpoint/2010/main" val="3070802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11677650" cy="6986528"/>
          </a:xfrm>
          <a:prstGeom prst="rect">
            <a:avLst/>
          </a:prstGeom>
          <a:solidFill>
            <a:schemeClr val="bg1">
              <a:lumMod val="95000"/>
            </a:schemeClr>
          </a:solidFill>
        </p:spPr>
        <p:txBody>
          <a:bodyPr wrap="square">
            <a:spAutoFit/>
          </a:bodyPr>
          <a:lstStyle/>
          <a:p>
            <a:pPr marL="571500" indent="-571500">
              <a:buFont typeface="Wingdings" panose="05000000000000000000" pitchFamily="2" charset="2"/>
              <a:buChar char="§"/>
            </a:pPr>
            <a:r>
              <a:rPr lang="en-US" sz="3200" b="1" dirty="0" smtClean="0">
                <a:solidFill>
                  <a:srgbClr val="C00000"/>
                </a:solidFill>
              </a:rPr>
              <a:t>GOI rolled out guidelines in 2014</a:t>
            </a:r>
          </a:p>
          <a:p>
            <a:pPr marL="571500" indent="-571500">
              <a:buFont typeface="Wingdings" panose="05000000000000000000" pitchFamily="2" charset="2"/>
              <a:buChar char="§"/>
            </a:pPr>
            <a:r>
              <a:rPr lang="en-US" sz="3200" b="1" dirty="0" smtClean="0">
                <a:solidFill>
                  <a:srgbClr val="C00000"/>
                </a:solidFill>
              </a:rPr>
              <a:t>Till early 2016 no learnings about implementation on ground (except initiation in Jharkhand and MP)</a:t>
            </a:r>
          </a:p>
          <a:p>
            <a:pPr marL="571500" indent="-571500">
              <a:buFont typeface="Wingdings" panose="05000000000000000000" pitchFamily="2" charset="2"/>
              <a:buChar char="§"/>
            </a:pPr>
            <a:endParaRPr lang="en-US" sz="3200" b="1" dirty="0" smtClean="0">
              <a:solidFill>
                <a:srgbClr val="C00000"/>
              </a:solidFill>
            </a:endParaRPr>
          </a:p>
          <a:p>
            <a:endParaRPr lang="en-US" sz="3200" b="1" dirty="0" smtClean="0">
              <a:solidFill>
                <a:srgbClr val="C00000"/>
              </a:solidFill>
            </a:endParaRPr>
          </a:p>
          <a:p>
            <a:pPr marL="571500" indent="-571500">
              <a:buFont typeface="Wingdings" panose="05000000000000000000" pitchFamily="2" charset="2"/>
              <a:buChar char="§"/>
            </a:pPr>
            <a:r>
              <a:rPr lang="en-US" sz="3200" b="1" dirty="0" smtClean="0">
                <a:solidFill>
                  <a:srgbClr val="C00000"/>
                </a:solidFill>
              </a:rPr>
              <a:t>HP took the challenge of hitting the ground with developing scalable implementation model in collaboration with </a:t>
            </a:r>
            <a:r>
              <a:rPr lang="en-US" sz="3200" b="1" dirty="0" smtClean="0"/>
              <a:t>Project </a:t>
            </a:r>
            <a:r>
              <a:rPr lang="en-US" sz="3200" b="1" dirty="0" err="1" smtClean="0"/>
              <a:t>Vriddhi</a:t>
            </a:r>
            <a:r>
              <a:rPr lang="en-US" sz="3200" b="1" dirty="0" smtClean="0"/>
              <a:t> (Scaling Up RMNCH+A Interventions)</a:t>
            </a:r>
            <a:r>
              <a:rPr lang="en-US" sz="3200" b="1" dirty="0" smtClean="0">
                <a:solidFill>
                  <a:srgbClr val="C00000"/>
                </a:solidFill>
              </a:rPr>
              <a:t>-  </a:t>
            </a:r>
            <a:r>
              <a:rPr lang="en-US" sz="3200" b="1" dirty="0" smtClean="0">
                <a:solidFill>
                  <a:schemeClr val="accent5">
                    <a:lumMod val="50000"/>
                  </a:schemeClr>
                </a:solidFill>
              </a:rPr>
              <a:t>US</a:t>
            </a:r>
            <a:r>
              <a:rPr lang="en-US" sz="3200" b="1" dirty="0" smtClean="0">
                <a:solidFill>
                  <a:srgbClr val="C00000"/>
                </a:solidFill>
              </a:rPr>
              <a:t>AID</a:t>
            </a:r>
          </a:p>
          <a:p>
            <a:pPr marL="571500" indent="-571500">
              <a:buFont typeface="Wingdings" panose="05000000000000000000" pitchFamily="2" charset="2"/>
              <a:buChar char="§"/>
            </a:pPr>
            <a:endParaRPr lang="en-US" sz="3200" b="1" dirty="0">
              <a:solidFill>
                <a:srgbClr val="C00000"/>
              </a:solidFill>
            </a:endParaRPr>
          </a:p>
          <a:p>
            <a:pPr marL="571500" indent="-571500">
              <a:buFont typeface="Wingdings" panose="05000000000000000000" pitchFamily="2" charset="2"/>
              <a:buChar char="§"/>
            </a:pPr>
            <a:r>
              <a:rPr lang="en-US" sz="3200" b="1" dirty="0" smtClean="0">
                <a:solidFill>
                  <a:srgbClr val="C00000"/>
                </a:solidFill>
              </a:rPr>
              <a:t>Initiated implementation in April 2016 (GOI TOT in March 2016)</a:t>
            </a:r>
          </a:p>
          <a:p>
            <a:endParaRPr lang="en-US" sz="3200" b="1" dirty="0" smtClean="0">
              <a:solidFill>
                <a:srgbClr val="C00000"/>
              </a:solidFill>
            </a:endParaRPr>
          </a:p>
          <a:p>
            <a:pPr marL="571500" indent="-571500">
              <a:buFont typeface="Wingdings" panose="05000000000000000000" pitchFamily="2" charset="2"/>
              <a:buChar char="§"/>
            </a:pPr>
            <a:r>
              <a:rPr lang="en-US" sz="3200" b="1" dirty="0" smtClean="0">
                <a:solidFill>
                  <a:srgbClr val="C00000"/>
                </a:solidFill>
              </a:rPr>
              <a:t>Identified one very remote block with institutional delivery rate of about 10% - </a:t>
            </a:r>
            <a:r>
              <a:rPr lang="en-US" sz="3200" b="1" dirty="0" err="1" smtClean="0">
                <a:solidFill>
                  <a:srgbClr val="C00000"/>
                </a:solidFill>
              </a:rPr>
              <a:t>Janjheli</a:t>
            </a:r>
            <a:r>
              <a:rPr lang="en-US" sz="3200" b="1" dirty="0" smtClean="0">
                <a:solidFill>
                  <a:srgbClr val="C00000"/>
                </a:solidFill>
              </a:rPr>
              <a:t> (</a:t>
            </a:r>
            <a:r>
              <a:rPr lang="en-US" sz="3200" b="1" dirty="0" err="1">
                <a:solidFill>
                  <a:srgbClr val="C00000"/>
                </a:solidFill>
              </a:rPr>
              <a:t>M</a:t>
            </a:r>
            <a:r>
              <a:rPr lang="en-US" sz="3200" b="1" dirty="0" err="1" smtClean="0">
                <a:solidFill>
                  <a:srgbClr val="C00000"/>
                </a:solidFill>
              </a:rPr>
              <a:t>andi</a:t>
            </a:r>
            <a:r>
              <a:rPr lang="en-US" sz="3200" b="1" dirty="0" smtClean="0">
                <a:solidFill>
                  <a:srgbClr val="C00000"/>
                </a:solidFill>
              </a:rPr>
              <a:t> district)</a:t>
            </a:r>
          </a:p>
          <a:p>
            <a:pPr marL="571500" indent="-571500">
              <a:buFont typeface="Wingdings" panose="05000000000000000000" pitchFamily="2" charset="2"/>
              <a:buChar char="§"/>
            </a:pPr>
            <a:endParaRPr lang="en-US" sz="3200" b="1" dirty="0">
              <a:solidFill>
                <a:srgbClr val="C00000"/>
              </a:solidFill>
            </a:endParaRPr>
          </a:p>
        </p:txBody>
      </p:sp>
      <p:sp>
        <p:nvSpPr>
          <p:cNvPr id="2" name="TextBox 1"/>
          <p:cNvSpPr txBox="1"/>
          <p:nvPr/>
        </p:nvSpPr>
        <p:spPr>
          <a:xfrm>
            <a:off x="7390964" y="1562492"/>
            <a:ext cx="4801036" cy="6463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a:lnSpc>
                <a:spcPct val="90000"/>
              </a:lnSpc>
              <a:spcBef>
                <a:spcPct val="0"/>
              </a:spcBef>
              <a:buNone/>
              <a:defRPr sz="4000" b="1">
                <a:solidFill>
                  <a:srgbClr val="FFFF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Context</a:t>
            </a:r>
          </a:p>
        </p:txBody>
      </p:sp>
    </p:spTree>
    <p:extLst>
      <p:ext uri="{BB962C8B-B14F-4D97-AF65-F5344CB8AC3E}">
        <p14:creationId xmlns:p14="http://schemas.microsoft.com/office/powerpoint/2010/main" val="224691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630346"/>
            <a:ext cx="12192000" cy="6227654"/>
          </a:xfrm>
          <a:prstGeom prst="rect">
            <a:avLst/>
          </a:prstGeom>
        </p:spPr>
      </p:pic>
      <p:sp>
        <p:nvSpPr>
          <p:cNvPr id="2" name="TextBox 1"/>
          <p:cNvSpPr txBox="1"/>
          <p:nvPr/>
        </p:nvSpPr>
        <p:spPr>
          <a:xfrm>
            <a:off x="0" y="-15985"/>
            <a:ext cx="12192000" cy="6463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a:lnSpc>
                <a:spcPct val="90000"/>
              </a:lnSpc>
              <a:spcBef>
                <a:spcPct val="0"/>
              </a:spcBef>
              <a:buNone/>
              <a:defRPr sz="4000" b="1">
                <a:solidFill>
                  <a:srgbClr val="FFFF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An overview – Block </a:t>
            </a:r>
            <a:r>
              <a:rPr lang="en-US" dirty="0" err="1"/>
              <a:t>Janjehli</a:t>
            </a:r>
            <a:r>
              <a:rPr lang="en-US" dirty="0"/>
              <a:t>, District </a:t>
            </a:r>
            <a:r>
              <a:rPr lang="en-US" dirty="0" err="1"/>
              <a:t>Mandi</a:t>
            </a:r>
            <a:r>
              <a:rPr lang="en-US" dirty="0"/>
              <a:t>, HP</a:t>
            </a:r>
          </a:p>
        </p:txBody>
      </p:sp>
      <p:sp>
        <p:nvSpPr>
          <p:cNvPr id="5" name="TextBox 4"/>
          <p:cNvSpPr txBox="1"/>
          <p:nvPr/>
        </p:nvSpPr>
        <p:spPr>
          <a:xfrm>
            <a:off x="-1" y="758960"/>
            <a:ext cx="6479177" cy="1106970"/>
          </a:xfrm>
          <a:prstGeom prst="rect">
            <a:avLst/>
          </a:prstGeom>
          <a:noFill/>
        </p:spPr>
        <p:txBody>
          <a:bodyPr wrap="square" rtlCol="0">
            <a:spAutoFit/>
          </a:bodyPr>
          <a:lstStyle/>
          <a:p>
            <a:pPr lvl="0">
              <a:lnSpc>
                <a:spcPct val="90000"/>
              </a:lnSpc>
              <a:spcBef>
                <a:spcPts val="1000"/>
              </a:spcBef>
              <a:defRPr/>
            </a:pPr>
            <a:r>
              <a:rPr lang="en-US" sz="3200" b="1" dirty="0" smtClean="0">
                <a:solidFill>
                  <a:schemeClr val="accent6">
                    <a:lumMod val="75000"/>
                  </a:schemeClr>
                </a:solidFill>
              </a:rPr>
              <a:t>Altitude – 2150 meters</a:t>
            </a:r>
          </a:p>
          <a:p>
            <a:pPr lvl="0">
              <a:lnSpc>
                <a:spcPct val="90000"/>
              </a:lnSpc>
              <a:spcBef>
                <a:spcPts val="1000"/>
              </a:spcBef>
              <a:defRPr/>
            </a:pPr>
            <a:r>
              <a:rPr lang="en-US" sz="3200" b="1" dirty="0" smtClean="0">
                <a:solidFill>
                  <a:schemeClr val="accent6">
                    <a:lumMod val="75000"/>
                  </a:schemeClr>
                </a:solidFill>
              </a:rPr>
              <a:t>Population – 86597 (census 2011)</a:t>
            </a:r>
            <a:endParaRPr lang="en-US" sz="3200" b="1" dirty="0">
              <a:solidFill>
                <a:schemeClr val="accent6">
                  <a:lumMod val="75000"/>
                </a:schemeClr>
              </a:solidFill>
            </a:endParaRPr>
          </a:p>
        </p:txBody>
      </p:sp>
      <p:sp>
        <p:nvSpPr>
          <p:cNvPr id="6" name="TextBox 5"/>
          <p:cNvSpPr txBox="1"/>
          <p:nvPr/>
        </p:nvSpPr>
        <p:spPr>
          <a:xfrm>
            <a:off x="0" y="1865930"/>
            <a:ext cx="11393714" cy="4978799"/>
          </a:xfrm>
          <a:prstGeom prst="rect">
            <a:avLst/>
          </a:prstGeom>
          <a:noFill/>
        </p:spPr>
        <p:txBody>
          <a:bodyPr wrap="square" rtlCol="0">
            <a:spAutoFit/>
          </a:bodyPr>
          <a:lstStyle/>
          <a:p>
            <a:pPr lvl="0" algn="ctr">
              <a:lnSpc>
                <a:spcPct val="90000"/>
              </a:lnSpc>
              <a:spcBef>
                <a:spcPts val="1000"/>
              </a:spcBef>
              <a:defRPr/>
            </a:pPr>
            <a:r>
              <a:rPr lang="en-US" sz="3600" b="1" dirty="0" smtClean="0">
                <a:solidFill>
                  <a:srgbClr val="C00000"/>
                </a:solidFill>
              </a:rPr>
              <a:t>Total </a:t>
            </a:r>
            <a:r>
              <a:rPr lang="en-US" sz="3600" b="1" dirty="0">
                <a:solidFill>
                  <a:srgbClr val="C00000"/>
                </a:solidFill>
              </a:rPr>
              <a:t>ANC registrations </a:t>
            </a:r>
            <a:r>
              <a:rPr lang="en-US" sz="3600" b="1" dirty="0" smtClean="0">
                <a:solidFill>
                  <a:srgbClr val="C00000"/>
                </a:solidFill>
              </a:rPr>
              <a:t>(FY16)– </a:t>
            </a:r>
            <a:r>
              <a:rPr lang="en-US" sz="3600" b="1" dirty="0">
                <a:solidFill>
                  <a:srgbClr val="C00000"/>
                </a:solidFill>
              </a:rPr>
              <a:t>1466</a:t>
            </a:r>
          </a:p>
          <a:p>
            <a:pPr lvl="0" algn="ctr">
              <a:lnSpc>
                <a:spcPct val="90000"/>
              </a:lnSpc>
              <a:spcBef>
                <a:spcPts val="1000"/>
              </a:spcBef>
              <a:defRPr/>
            </a:pPr>
            <a:r>
              <a:rPr lang="en-US" sz="3600" b="1" dirty="0">
                <a:solidFill>
                  <a:srgbClr val="C00000"/>
                </a:solidFill>
              </a:rPr>
              <a:t>Total </a:t>
            </a:r>
            <a:r>
              <a:rPr lang="en-US" sz="3600" b="1" dirty="0" smtClean="0">
                <a:solidFill>
                  <a:srgbClr val="C00000"/>
                </a:solidFill>
              </a:rPr>
              <a:t>Deliveries </a:t>
            </a:r>
            <a:r>
              <a:rPr lang="en-US" sz="3600" b="1" dirty="0">
                <a:solidFill>
                  <a:srgbClr val="C00000"/>
                </a:solidFill>
              </a:rPr>
              <a:t>reported- 667 </a:t>
            </a:r>
            <a:r>
              <a:rPr lang="en-US" sz="3600" b="1" dirty="0" smtClean="0">
                <a:solidFill>
                  <a:srgbClr val="C00000"/>
                </a:solidFill>
              </a:rPr>
              <a:t> (45% outcome available)</a:t>
            </a:r>
          </a:p>
          <a:p>
            <a:pPr lvl="0" algn="ctr">
              <a:lnSpc>
                <a:spcPct val="90000"/>
              </a:lnSpc>
              <a:spcBef>
                <a:spcPts val="1000"/>
              </a:spcBef>
              <a:defRPr/>
            </a:pPr>
            <a:endParaRPr lang="en-US" sz="3600" b="1" dirty="0">
              <a:solidFill>
                <a:srgbClr val="C00000"/>
              </a:solidFill>
            </a:endParaRPr>
          </a:p>
          <a:p>
            <a:pPr lvl="0" algn="ctr">
              <a:lnSpc>
                <a:spcPct val="90000"/>
              </a:lnSpc>
              <a:spcBef>
                <a:spcPts val="1000"/>
              </a:spcBef>
              <a:defRPr/>
            </a:pPr>
            <a:endParaRPr lang="en-US" sz="3600" b="1" dirty="0" smtClean="0">
              <a:solidFill>
                <a:srgbClr val="C00000"/>
              </a:solidFill>
            </a:endParaRPr>
          </a:p>
          <a:p>
            <a:pPr lvl="0" algn="ctr">
              <a:lnSpc>
                <a:spcPct val="90000"/>
              </a:lnSpc>
              <a:spcBef>
                <a:spcPts val="1000"/>
              </a:spcBef>
              <a:defRPr/>
            </a:pPr>
            <a:endParaRPr lang="en-US" sz="3600" b="1" dirty="0" smtClean="0">
              <a:solidFill>
                <a:srgbClr val="C00000"/>
              </a:solidFill>
            </a:endParaRPr>
          </a:p>
          <a:p>
            <a:pPr lvl="0" algn="ctr">
              <a:lnSpc>
                <a:spcPct val="90000"/>
              </a:lnSpc>
              <a:spcBef>
                <a:spcPts val="1000"/>
              </a:spcBef>
              <a:defRPr/>
            </a:pPr>
            <a:endParaRPr lang="en-US" sz="3600" b="1" dirty="0">
              <a:solidFill>
                <a:srgbClr val="C00000"/>
              </a:solidFill>
            </a:endParaRPr>
          </a:p>
          <a:p>
            <a:pPr lvl="0" algn="ctr">
              <a:lnSpc>
                <a:spcPct val="90000"/>
              </a:lnSpc>
              <a:spcBef>
                <a:spcPts val="1000"/>
              </a:spcBef>
              <a:defRPr/>
            </a:pPr>
            <a:r>
              <a:rPr lang="en-US" sz="3600" b="1" dirty="0" smtClean="0">
                <a:solidFill>
                  <a:srgbClr val="C00000"/>
                </a:solidFill>
              </a:rPr>
              <a:t>Total </a:t>
            </a:r>
            <a:r>
              <a:rPr lang="en-US" sz="3600" b="1" dirty="0">
                <a:solidFill>
                  <a:srgbClr val="C00000"/>
                </a:solidFill>
              </a:rPr>
              <a:t>home deliveries reported- </a:t>
            </a:r>
            <a:r>
              <a:rPr lang="en-US" sz="3600" b="1" dirty="0" smtClean="0">
                <a:solidFill>
                  <a:srgbClr val="C00000"/>
                </a:solidFill>
              </a:rPr>
              <a:t>596 (89%)</a:t>
            </a:r>
            <a:endParaRPr lang="en-US" sz="3600" b="1" dirty="0">
              <a:solidFill>
                <a:srgbClr val="C00000"/>
              </a:solidFill>
            </a:endParaRPr>
          </a:p>
          <a:p>
            <a:pPr lvl="0" algn="ctr">
              <a:lnSpc>
                <a:spcPct val="90000"/>
              </a:lnSpc>
              <a:spcBef>
                <a:spcPts val="1000"/>
              </a:spcBef>
              <a:defRPr/>
            </a:pPr>
            <a:r>
              <a:rPr lang="en-US" sz="3600" b="1" dirty="0">
                <a:solidFill>
                  <a:srgbClr val="C00000"/>
                </a:solidFill>
              </a:rPr>
              <a:t>ANMs </a:t>
            </a:r>
            <a:r>
              <a:rPr lang="en-US" sz="3600" b="1" dirty="0" smtClean="0">
                <a:solidFill>
                  <a:srgbClr val="C00000"/>
                </a:solidFill>
              </a:rPr>
              <a:t>-26 , ASHAs- 103</a:t>
            </a:r>
          </a:p>
        </p:txBody>
      </p:sp>
    </p:spTree>
    <p:extLst>
      <p:ext uri="{BB962C8B-B14F-4D97-AF65-F5344CB8AC3E}">
        <p14:creationId xmlns:p14="http://schemas.microsoft.com/office/powerpoint/2010/main" val="28075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2217" y="895176"/>
            <a:ext cx="11547566" cy="1569660"/>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dirty="0" smtClean="0">
                <a:solidFill>
                  <a:srgbClr val="C00000"/>
                </a:solidFill>
              </a:rPr>
              <a:t>Objectives</a:t>
            </a:r>
          </a:p>
          <a:p>
            <a:pPr marL="342900" indent="-342900">
              <a:buFont typeface="+mj-lt"/>
              <a:buAutoNum type="arabicPeriod"/>
            </a:pPr>
            <a:r>
              <a:rPr lang="en-US" sz="3200" dirty="0" smtClean="0"/>
              <a:t>Consumption of tablets in home delivery cases</a:t>
            </a:r>
          </a:p>
          <a:p>
            <a:pPr marL="342900" indent="-342900">
              <a:buFont typeface="+mj-lt"/>
              <a:buAutoNum type="arabicPeriod"/>
            </a:pPr>
            <a:r>
              <a:rPr lang="en-US" sz="3200" dirty="0" smtClean="0"/>
              <a:t>Improve institutional delivery rate &amp; health system improvement</a:t>
            </a:r>
            <a:endParaRPr lang="en-US" sz="3200" dirty="0"/>
          </a:p>
        </p:txBody>
      </p:sp>
      <p:sp>
        <p:nvSpPr>
          <p:cNvPr id="7" name="TextBox 6"/>
          <p:cNvSpPr txBox="1"/>
          <p:nvPr/>
        </p:nvSpPr>
        <p:spPr>
          <a:xfrm>
            <a:off x="322217" y="2805353"/>
            <a:ext cx="11547566" cy="2062103"/>
          </a:xfrm>
          <a:prstGeom prst="rect">
            <a:avLst/>
          </a:prstGeom>
          <a:solidFill>
            <a:schemeClr val="bg1">
              <a:lumMod val="95000"/>
            </a:schemeClr>
          </a:solidFill>
          <a:ln>
            <a:noFill/>
          </a:ln>
        </p:spPr>
        <p:txBody>
          <a:bodyPr wrap="square" rtlCol="0">
            <a:spAutoFit/>
          </a:bodyPr>
          <a:lstStyle/>
          <a:p>
            <a:r>
              <a:rPr lang="en-US" sz="3200" b="1" dirty="0" smtClean="0">
                <a:solidFill>
                  <a:srgbClr val="C00000"/>
                </a:solidFill>
              </a:rPr>
              <a:t>Decisions</a:t>
            </a:r>
          </a:p>
          <a:p>
            <a:pPr marL="342900" indent="-342900">
              <a:buFont typeface="+mj-lt"/>
              <a:buAutoNum type="arabicPeriod"/>
            </a:pPr>
            <a:r>
              <a:rPr lang="en-US" sz="3200" dirty="0" smtClean="0"/>
              <a:t>To procure single 600 mcg tablets</a:t>
            </a:r>
          </a:p>
          <a:p>
            <a:pPr marL="342900" indent="-342900">
              <a:buFont typeface="+mj-lt"/>
              <a:buAutoNum type="arabicPeriod"/>
            </a:pPr>
            <a:r>
              <a:rPr lang="en-US" sz="3200" dirty="0" smtClean="0"/>
              <a:t>ASHA incentives  and conditionality</a:t>
            </a:r>
          </a:p>
          <a:p>
            <a:pPr marL="342900" indent="-342900">
              <a:buFont typeface="+mj-lt"/>
              <a:buAutoNum type="arabicPeriod"/>
            </a:pPr>
            <a:r>
              <a:rPr lang="en-US" sz="3200" dirty="0" smtClean="0"/>
              <a:t>Rethinking of training </a:t>
            </a:r>
            <a:r>
              <a:rPr lang="en-US" sz="3200" dirty="0"/>
              <a:t>and communication </a:t>
            </a:r>
            <a:r>
              <a:rPr lang="en-US" sz="3200" dirty="0" smtClean="0"/>
              <a:t>material</a:t>
            </a:r>
            <a:endParaRPr lang="en-US" sz="3200" dirty="0"/>
          </a:p>
        </p:txBody>
      </p:sp>
      <p:sp>
        <p:nvSpPr>
          <p:cNvPr id="9" name="TextBox 8"/>
          <p:cNvSpPr txBox="1"/>
          <p:nvPr/>
        </p:nvSpPr>
        <p:spPr>
          <a:xfrm>
            <a:off x="322217" y="5207973"/>
            <a:ext cx="11547566" cy="1569660"/>
          </a:xfrm>
          <a:prstGeom prst="rect">
            <a:avLst/>
          </a:prstGeom>
          <a:solidFill>
            <a:schemeClr val="bg1">
              <a:lumMod val="95000"/>
            </a:schemeClr>
          </a:solidFill>
          <a:ln>
            <a:noFill/>
          </a:ln>
        </p:spPr>
        <p:txBody>
          <a:bodyPr wrap="square" rtlCol="0">
            <a:spAutoFit/>
          </a:bodyPr>
          <a:lstStyle/>
          <a:p>
            <a:r>
              <a:rPr lang="en-US" sz="3200" b="1" dirty="0" smtClean="0">
                <a:solidFill>
                  <a:srgbClr val="C00000"/>
                </a:solidFill>
              </a:rPr>
              <a:t>Implementation Plan for</a:t>
            </a:r>
          </a:p>
          <a:p>
            <a:pPr marL="457200" indent="-457200">
              <a:buFont typeface="+mj-lt"/>
              <a:buAutoNum type="arabicPeriod"/>
            </a:pPr>
            <a:r>
              <a:rPr lang="en-US" sz="3200" dirty="0" smtClean="0"/>
              <a:t>Rigorous follow up and post training support</a:t>
            </a:r>
          </a:p>
          <a:p>
            <a:pPr marL="457200" indent="-457200">
              <a:buFont typeface="+mj-lt"/>
              <a:buAutoNum type="arabicPeriod"/>
            </a:pPr>
            <a:r>
              <a:rPr lang="en-US" sz="3200" dirty="0" smtClean="0"/>
              <a:t>Effective reporting, monitoring and mid course corrections</a:t>
            </a:r>
            <a:endParaRPr lang="en-US" sz="3200" dirty="0"/>
          </a:p>
        </p:txBody>
      </p:sp>
      <p:sp>
        <p:nvSpPr>
          <p:cNvPr id="10" name="TextBox 9"/>
          <p:cNvSpPr txBox="1"/>
          <p:nvPr/>
        </p:nvSpPr>
        <p:spPr>
          <a:xfrm>
            <a:off x="0" y="-52048"/>
            <a:ext cx="12192000" cy="86293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a:lnSpc>
                <a:spcPct val="90000"/>
              </a:lnSpc>
              <a:spcBef>
                <a:spcPct val="0"/>
              </a:spcBef>
              <a:buNone/>
              <a:defRPr sz="4000" b="1">
                <a:solidFill>
                  <a:srgbClr val="FFFF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t>Steering group meeting and implementation plan</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0"/>
            <a:ext cx="12192000" cy="6463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defPPr>
              <a:defRPr lang="en-US"/>
            </a:defPPr>
            <a:lvl1pPr algn="ctr">
              <a:lnSpc>
                <a:spcPct val="90000"/>
              </a:lnSpc>
              <a:spcBef>
                <a:spcPct val="0"/>
              </a:spcBef>
              <a:buNone/>
              <a:defRPr sz="4000" b="1">
                <a:solidFill>
                  <a:srgbClr val="FFFF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600 mcg Misoprostol </a:t>
            </a:r>
            <a:r>
              <a:rPr lang="en-US" dirty="0" smtClean="0"/>
              <a:t>tablets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1169"/>
            <a:ext cx="4743450" cy="6059269"/>
          </a:xfrm>
          <a:prstGeom prst="rect">
            <a:avLst/>
          </a:prstGeom>
        </p:spPr>
      </p:pic>
      <p:sp>
        <p:nvSpPr>
          <p:cNvPr id="6" name="Content Placeholder 2"/>
          <p:cNvSpPr txBox="1">
            <a:spLocks/>
          </p:cNvSpPr>
          <p:nvPr/>
        </p:nvSpPr>
        <p:spPr>
          <a:xfrm>
            <a:off x="4724400" y="751169"/>
            <a:ext cx="7467600" cy="1389148"/>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smtClean="0">
                <a:solidFill>
                  <a:srgbClr val="C00000"/>
                </a:solidFill>
              </a:rPr>
              <a:t>Mandi</a:t>
            </a:r>
            <a:r>
              <a:rPr lang="en-US" sz="3200" b="1" dirty="0" smtClean="0">
                <a:solidFill>
                  <a:srgbClr val="C00000"/>
                </a:solidFill>
              </a:rPr>
              <a:t> became the first district to procure and use this in a public health program setting in India</a:t>
            </a:r>
            <a:endParaRPr lang="en-US" sz="3600" b="1" dirty="0">
              <a:solidFill>
                <a:srgbClr val="C00000"/>
              </a:solidFill>
            </a:endParaRPr>
          </a:p>
        </p:txBody>
      </p:sp>
      <p:sp>
        <p:nvSpPr>
          <p:cNvPr id="8" name="Content Placeholder 2"/>
          <p:cNvSpPr txBox="1">
            <a:spLocks/>
          </p:cNvSpPr>
          <p:nvPr/>
        </p:nvSpPr>
        <p:spPr>
          <a:xfrm>
            <a:off x="4743450" y="2292718"/>
            <a:ext cx="7448550" cy="526457"/>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smtClean="0">
                <a:solidFill>
                  <a:srgbClr val="C00000"/>
                </a:solidFill>
              </a:rPr>
              <a:t>Single Vendor Procurement at District level</a:t>
            </a:r>
            <a:endParaRPr lang="en-US" sz="3600" b="1" dirty="0">
              <a:solidFill>
                <a:srgbClr val="C00000"/>
              </a:solidFill>
            </a:endParaRPr>
          </a:p>
        </p:txBody>
      </p:sp>
      <p:sp>
        <p:nvSpPr>
          <p:cNvPr id="7" name="Content Placeholder 2"/>
          <p:cNvSpPr txBox="1">
            <a:spLocks/>
          </p:cNvSpPr>
          <p:nvPr/>
        </p:nvSpPr>
        <p:spPr>
          <a:xfrm>
            <a:off x="4743450" y="2971576"/>
            <a:ext cx="7448550" cy="607085"/>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smtClean="0">
                <a:solidFill>
                  <a:srgbClr val="C00000"/>
                </a:solidFill>
              </a:rPr>
              <a:t>Easy to package, distribute and consume</a:t>
            </a:r>
            <a:endParaRPr lang="en-US" sz="3600" b="1" dirty="0">
              <a:solidFill>
                <a:srgbClr val="C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3450" y="3731062"/>
            <a:ext cx="7448550" cy="3082116"/>
          </a:xfrm>
          <a:prstGeom prst="rect">
            <a:avLst/>
          </a:prstGeom>
        </p:spPr>
      </p:pic>
    </p:spTree>
    <p:extLst>
      <p:ext uri="{BB962C8B-B14F-4D97-AF65-F5344CB8AC3E}">
        <p14:creationId xmlns:p14="http://schemas.microsoft.com/office/powerpoint/2010/main" val="252081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next\Desktop\SURAKSHA LEAFLET.jpg"/>
          <p:cNvPicPr>
            <a:picLocks noChangeAspect="1" noChangeArrowheads="1"/>
          </p:cNvPicPr>
          <p:nvPr/>
        </p:nvPicPr>
        <p:blipFill>
          <a:blip r:embed="rId3"/>
          <a:srcRect/>
          <a:stretch>
            <a:fillRect/>
          </a:stretch>
        </p:blipFill>
        <p:spPr bwMode="auto">
          <a:xfrm>
            <a:off x="0" y="1438544"/>
            <a:ext cx="12049125" cy="4664518"/>
          </a:xfrm>
          <a:prstGeom prst="rect">
            <a:avLst/>
          </a:prstGeom>
          <a:noFill/>
        </p:spPr>
      </p:pic>
      <p:sp>
        <p:nvSpPr>
          <p:cNvPr id="2" name="TextBox 1"/>
          <p:cNvSpPr txBox="1"/>
          <p:nvPr/>
        </p:nvSpPr>
        <p:spPr>
          <a:xfrm>
            <a:off x="29576" y="0"/>
            <a:ext cx="3029174" cy="1384995"/>
          </a:xfrm>
          <a:prstGeom prst="rect">
            <a:avLst/>
          </a:prstGeom>
          <a:solidFill>
            <a:schemeClr val="bg1">
              <a:lumMod val="95000"/>
            </a:schemeClr>
          </a:solidFill>
        </p:spPr>
        <p:txBody>
          <a:bodyPr wrap="square" rtlCol="0">
            <a:spAutoFit/>
          </a:bodyPr>
          <a:lstStyle/>
          <a:p>
            <a:r>
              <a:rPr lang="en-US" sz="2800" b="1" dirty="0" smtClean="0">
                <a:solidFill>
                  <a:srgbClr val="C00000"/>
                </a:solidFill>
              </a:rPr>
              <a:t>Cover Page with Caption and ASHA/ANM details</a:t>
            </a:r>
            <a:endParaRPr lang="en-US" sz="2800" b="1" dirty="0">
              <a:solidFill>
                <a:srgbClr val="C00000"/>
              </a:solidFill>
            </a:endParaRPr>
          </a:p>
        </p:txBody>
      </p:sp>
      <p:sp>
        <p:nvSpPr>
          <p:cNvPr id="4" name="Rectangle 3"/>
          <p:cNvSpPr/>
          <p:nvPr/>
        </p:nvSpPr>
        <p:spPr>
          <a:xfrm>
            <a:off x="29576" y="6175661"/>
            <a:ext cx="12019549" cy="5663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en-US" sz="4000" b="1" dirty="0">
                <a:solidFill>
                  <a:srgbClr val="FFFF00"/>
                </a:solidFill>
              </a:rPr>
              <a:t>Pack Insert</a:t>
            </a:r>
          </a:p>
        </p:txBody>
      </p:sp>
      <p:sp>
        <p:nvSpPr>
          <p:cNvPr id="5" name="TextBox 4"/>
          <p:cNvSpPr txBox="1"/>
          <p:nvPr/>
        </p:nvSpPr>
        <p:spPr>
          <a:xfrm>
            <a:off x="3156585" y="430887"/>
            <a:ext cx="2833504" cy="523220"/>
          </a:xfrm>
          <a:prstGeom prst="rect">
            <a:avLst/>
          </a:prstGeom>
          <a:solidFill>
            <a:schemeClr val="bg1">
              <a:lumMod val="95000"/>
            </a:schemeClr>
          </a:solidFill>
        </p:spPr>
        <p:txBody>
          <a:bodyPr wrap="square" rtlCol="0">
            <a:spAutoFit/>
          </a:bodyPr>
          <a:lstStyle>
            <a:defPPr>
              <a:defRPr lang="en-US"/>
            </a:defPPr>
            <a:lvl1pPr>
              <a:defRPr sz="2800">
                <a:solidFill>
                  <a:srgbClr val="C00000"/>
                </a:solidFill>
              </a:defRPr>
            </a:lvl1pPr>
          </a:lstStyle>
          <a:p>
            <a:r>
              <a:rPr lang="en-US" b="1" dirty="0"/>
              <a:t>DO’s</a:t>
            </a:r>
          </a:p>
        </p:txBody>
      </p:sp>
      <p:sp>
        <p:nvSpPr>
          <p:cNvPr id="6" name="TextBox 5"/>
          <p:cNvSpPr txBox="1"/>
          <p:nvPr/>
        </p:nvSpPr>
        <p:spPr>
          <a:xfrm>
            <a:off x="6167437" y="406069"/>
            <a:ext cx="2931339" cy="523220"/>
          </a:xfrm>
          <a:prstGeom prst="rect">
            <a:avLst/>
          </a:prstGeom>
          <a:solidFill>
            <a:schemeClr val="bg1">
              <a:lumMod val="95000"/>
            </a:schemeClr>
          </a:solidFill>
        </p:spPr>
        <p:txBody>
          <a:bodyPr wrap="square" rtlCol="0">
            <a:spAutoFit/>
          </a:bodyPr>
          <a:lstStyle>
            <a:defPPr>
              <a:defRPr lang="en-US"/>
            </a:defPPr>
            <a:lvl1pPr>
              <a:defRPr sz="2800">
                <a:solidFill>
                  <a:srgbClr val="C00000"/>
                </a:solidFill>
              </a:defRPr>
            </a:lvl1pPr>
          </a:lstStyle>
          <a:p>
            <a:r>
              <a:rPr lang="en-US" b="1" dirty="0"/>
              <a:t>DO’s</a:t>
            </a:r>
          </a:p>
        </p:txBody>
      </p:sp>
      <p:sp>
        <p:nvSpPr>
          <p:cNvPr id="7" name="TextBox 6"/>
          <p:cNvSpPr txBox="1"/>
          <p:nvPr/>
        </p:nvSpPr>
        <p:spPr>
          <a:xfrm>
            <a:off x="9196611" y="396090"/>
            <a:ext cx="2931339" cy="523220"/>
          </a:xfrm>
          <a:prstGeom prst="rect">
            <a:avLst/>
          </a:prstGeom>
          <a:solidFill>
            <a:schemeClr val="bg1">
              <a:lumMod val="95000"/>
            </a:schemeClr>
          </a:solidFill>
        </p:spPr>
        <p:txBody>
          <a:bodyPr wrap="square" rtlCol="0">
            <a:spAutoFit/>
          </a:bodyPr>
          <a:lstStyle>
            <a:defPPr>
              <a:defRPr lang="en-US"/>
            </a:defPPr>
            <a:lvl1pPr>
              <a:defRPr sz="2800">
                <a:solidFill>
                  <a:srgbClr val="C00000"/>
                </a:solidFill>
              </a:defRPr>
            </a:lvl1pPr>
          </a:lstStyle>
          <a:p>
            <a:r>
              <a:rPr lang="en-US" b="1" dirty="0" smtClean="0"/>
              <a:t>DONT’s</a:t>
            </a:r>
            <a:endParaRPr lang="en-US" b="1" dirty="0"/>
          </a:p>
        </p:txBody>
      </p:sp>
    </p:spTree>
    <p:extLst>
      <p:ext uri="{BB962C8B-B14F-4D97-AF65-F5344CB8AC3E}">
        <p14:creationId xmlns:p14="http://schemas.microsoft.com/office/powerpoint/2010/main" val="339717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6" descr="C:\Users\IPE-521\Desktop\Miso photo selected\DSC01564e.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95" y="-112295"/>
            <a:ext cx="11983452" cy="6858000"/>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56147" y="5488974"/>
            <a:ext cx="12095748" cy="12567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pPr>
            <a:r>
              <a:rPr lang="en-US" sz="4000" b="1" dirty="0">
                <a:solidFill>
                  <a:srgbClr val="FFFF00"/>
                </a:solidFill>
              </a:rPr>
              <a:t>Counseling Flip Book</a:t>
            </a:r>
          </a:p>
        </p:txBody>
      </p:sp>
    </p:spTree>
    <p:extLst>
      <p:ext uri="{BB962C8B-B14F-4D97-AF65-F5344CB8AC3E}">
        <p14:creationId xmlns:p14="http://schemas.microsoft.com/office/powerpoint/2010/main" val="174518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Content Placeholder 2"/>
          <p:cNvSpPr txBox="1">
            <a:spLocks/>
          </p:cNvSpPr>
          <p:nvPr/>
        </p:nvSpPr>
        <p:spPr>
          <a:xfrm>
            <a:off x="0" y="4017214"/>
            <a:ext cx="12192000" cy="2159299"/>
          </a:xfrm>
          <a:prstGeom prst="rect">
            <a:avLst/>
          </a:prstGeom>
          <a:solidFill>
            <a:schemeClr val="bg1"/>
          </a:solidFill>
        </p:spPr>
        <p:txBody>
          <a:bodyPr vert="horz" lIns="91440" tIns="45720" rIns="91440" bIns="45720" rtlCol="0">
            <a:noAutofit/>
          </a:bodyPr>
          <a:lstStyle/>
          <a:p>
            <a:r>
              <a:rPr lang="en-US" sz="3200" b="1" dirty="0" smtClean="0">
                <a:solidFill>
                  <a:srgbClr val="C00000"/>
                </a:solidFill>
              </a:rPr>
              <a:t>A simplified, Hindi Booklet, containing </a:t>
            </a:r>
          </a:p>
          <a:p>
            <a:pPr marL="457200" indent="-457200">
              <a:buFont typeface="Arial" panose="020B0604020202020204" pitchFamily="34" charset="0"/>
              <a:buChar char="•"/>
            </a:pPr>
            <a:r>
              <a:rPr lang="en-US" sz="3200" b="1" dirty="0" smtClean="0">
                <a:solidFill>
                  <a:srgbClr val="C00000"/>
                </a:solidFill>
              </a:rPr>
              <a:t>Program outline</a:t>
            </a:r>
          </a:p>
          <a:p>
            <a:pPr marL="457200" indent="-457200">
              <a:buFont typeface="Arial" panose="020B0604020202020204" pitchFamily="34" charset="0"/>
              <a:buChar char="•"/>
            </a:pPr>
            <a:r>
              <a:rPr lang="en-US" sz="3200" b="1" dirty="0">
                <a:solidFill>
                  <a:srgbClr val="C00000"/>
                </a:solidFill>
              </a:rPr>
              <a:t>R</a:t>
            </a:r>
            <a:r>
              <a:rPr lang="en-US" sz="3200" b="1" dirty="0" smtClean="0">
                <a:solidFill>
                  <a:srgbClr val="C00000"/>
                </a:solidFill>
              </a:rPr>
              <a:t>oles </a:t>
            </a:r>
            <a:r>
              <a:rPr lang="en-US" sz="3200" b="1" dirty="0">
                <a:solidFill>
                  <a:srgbClr val="C00000"/>
                </a:solidFill>
              </a:rPr>
              <a:t>and responsibilities of </a:t>
            </a:r>
            <a:r>
              <a:rPr lang="en-US" sz="3200" b="1" dirty="0" smtClean="0">
                <a:solidFill>
                  <a:srgbClr val="C00000"/>
                </a:solidFill>
              </a:rPr>
              <a:t>ANMs/ASHAs/Supervisors</a:t>
            </a:r>
          </a:p>
          <a:p>
            <a:pPr marL="457200" indent="-457200">
              <a:buFont typeface="Arial" panose="020B0604020202020204" pitchFamily="34" charset="0"/>
              <a:buChar char="•"/>
            </a:pPr>
            <a:r>
              <a:rPr lang="en-US" sz="3200" b="1" dirty="0">
                <a:solidFill>
                  <a:srgbClr val="C00000"/>
                </a:solidFill>
              </a:rPr>
              <a:t>O</a:t>
            </a:r>
            <a:r>
              <a:rPr lang="en-US" sz="3200" b="1" dirty="0" smtClean="0">
                <a:solidFill>
                  <a:srgbClr val="C00000"/>
                </a:solidFill>
              </a:rPr>
              <a:t>ne </a:t>
            </a:r>
            <a:r>
              <a:rPr lang="en-US" sz="3200" b="1" dirty="0">
                <a:solidFill>
                  <a:srgbClr val="C00000"/>
                </a:solidFill>
              </a:rPr>
              <a:t>master copy of all the recording and </a:t>
            </a:r>
            <a:r>
              <a:rPr lang="en-US" sz="3200" b="1" dirty="0" smtClean="0">
                <a:solidFill>
                  <a:srgbClr val="C00000"/>
                </a:solidFill>
              </a:rPr>
              <a:t>formats</a:t>
            </a:r>
            <a:endParaRPr lang="en-US" sz="3200" b="1" dirty="0">
              <a:solidFill>
                <a:srgbClr val="C00000"/>
              </a:solidFill>
            </a:endParaRPr>
          </a:p>
        </p:txBody>
      </p:sp>
    </p:spTree>
    <p:extLst>
      <p:ext uri="{BB962C8B-B14F-4D97-AF65-F5344CB8AC3E}">
        <p14:creationId xmlns:p14="http://schemas.microsoft.com/office/powerpoint/2010/main" val="150981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1754" y="138753"/>
            <a:ext cx="8101789" cy="693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prstClr val="white"/>
              </a:solidFill>
            </a:endParaRPr>
          </a:p>
        </p:txBody>
      </p:sp>
      <p:sp>
        <p:nvSpPr>
          <p:cNvPr id="7" name="Content Placeholder 6"/>
          <p:cNvSpPr>
            <a:spLocks noGrp="1"/>
          </p:cNvSpPr>
          <p:nvPr>
            <p:ph idx="1"/>
          </p:nvPr>
        </p:nvSpPr>
        <p:spPr>
          <a:xfrm>
            <a:off x="585787" y="971550"/>
            <a:ext cx="11115675" cy="5205413"/>
          </a:xfrm>
        </p:spPr>
        <p:txBody>
          <a:bodyPr/>
          <a:lstStyle/>
          <a:p>
            <a:endParaRPr lang="en-US" sz="1600" dirty="0" smtClean="0"/>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8092"/>
          <a:stretch/>
        </p:blipFill>
        <p:spPr>
          <a:xfrm>
            <a:off x="1" y="0"/>
            <a:ext cx="12187236" cy="6858000"/>
          </a:xfrm>
          <a:prstGeom prst="rect">
            <a:avLst/>
          </a:prstGeom>
        </p:spPr>
      </p:pic>
      <p:sp>
        <p:nvSpPr>
          <p:cNvPr id="8" name="Content Placeholder 2"/>
          <p:cNvSpPr txBox="1">
            <a:spLocks/>
          </p:cNvSpPr>
          <p:nvPr/>
        </p:nvSpPr>
        <p:spPr>
          <a:xfrm>
            <a:off x="-4763" y="5105400"/>
            <a:ext cx="12192000" cy="1412082"/>
          </a:xfrm>
          <a:prstGeom prst="rect">
            <a:avLst/>
          </a:prstGeom>
          <a:solidFill>
            <a:schemeClr val="bg1"/>
          </a:solidFill>
        </p:spPr>
        <p:txBody>
          <a:bodyPr vert="horz" lIns="91440" tIns="45720" rIns="91440" bIns="45720" rtlCol="0">
            <a:noAutofit/>
          </a:bodyPr>
          <a:lstStyle/>
          <a:p>
            <a:pPr marL="342900" indent="-342900">
              <a:buFont typeface="Arial" panose="020B0604020202020204" pitchFamily="34" charset="0"/>
              <a:buChar char="•"/>
            </a:pPr>
            <a:r>
              <a:rPr lang="en-US" sz="3000" b="1" dirty="0" smtClean="0">
                <a:solidFill>
                  <a:srgbClr val="C00000"/>
                </a:solidFill>
              </a:rPr>
              <a:t>Program guidelines</a:t>
            </a:r>
          </a:p>
          <a:p>
            <a:pPr marL="342900" indent="-342900">
              <a:buFont typeface="Arial" panose="020B0604020202020204" pitchFamily="34" charset="0"/>
              <a:buChar char="•"/>
            </a:pPr>
            <a:r>
              <a:rPr lang="en-US" sz="3000" b="1" dirty="0" smtClean="0">
                <a:solidFill>
                  <a:srgbClr val="C00000"/>
                </a:solidFill>
              </a:rPr>
              <a:t>Role of program managers and supervisors</a:t>
            </a:r>
          </a:p>
          <a:p>
            <a:pPr marL="342900" indent="-342900">
              <a:buFont typeface="Arial" panose="020B0604020202020204" pitchFamily="34" charset="0"/>
              <a:buChar char="•"/>
            </a:pPr>
            <a:r>
              <a:rPr lang="en-US" sz="3000" b="1" dirty="0" smtClean="0">
                <a:solidFill>
                  <a:srgbClr val="C00000"/>
                </a:solidFill>
              </a:rPr>
              <a:t>Tablet storage, distribution and monitoring chain</a:t>
            </a:r>
            <a:endParaRPr lang="en-US" sz="3000" b="1" dirty="0">
              <a:solidFill>
                <a:srgbClr val="C00000"/>
              </a:solidFill>
            </a:endParaRPr>
          </a:p>
        </p:txBody>
      </p:sp>
      <p:sp>
        <p:nvSpPr>
          <p:cNvPr id="9" name="Rectangle 8"/>
          <p:cNvSpPr/>
          <p:nvPr/>
        </p:nvSpPr>
        <p:spPr>
          <a:xfrm>
            <a:off x="2045105" y="0"/>
            <a:ext cx="8101789" cy="693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white"/>
                </a:solidFill>
              </a:rPr>
              <a:t>District Orientation</a:t>
            </a:r>
            <a:endParaRPr lang="en-US" sz="3600" b="1" dirty="0">
              <a:solidFill>
                <a:prstClr val="white"/>
              </a:solidFill>
            </a:endParaRPr>
          </a:p>
        </p:txBody>
      </p:sp>
      <p:sp>
        <p:nvSpPr>
          <p:cNvPr id="10" name="Rectangle 9"/>
          <p:cNvSpPr/>
          <p:nvPr/>
        </p:nvSpPr>
        <p:spPr>
          <a:xfrm>
            <a:off x="1" y="1"/>
            <a:ext cx="12192000" cy="70585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00"/>
                </a:solidFill>
              </a:rPr>
              <a:t>District level Orientation</a:t>
            </a:r>
            <a:endParaRPr lang="en-US" sz="4000" b="1" dirty="0">
              <a:solidFill>
                <a:srgbClr val="FFFF00"/>
              </a:solidFill>
            </a:endParaRPr>
          </a:p>
        </p:txBody>
      </p:sp>
    </p:spTree>
    <p:extLst>
      <p:ext uri="{BB962C8B-B14F-4D97-AF65-F5344CB8AC3E}">
        <p14:creationId xmlns:p14="http://schemas.microsoft.com/office/powerpoint/2010/main" val="342473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2797</TotalTime>
  <Words>1913</Words>
  <Application>Microsoft Office PowerPoint</Application>
  <PresentationFormat>Widescreen</PresentationFormat>
  <Paragraphs>125</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Mangal</vt:lpstr>
      <vt:lpstr>Rockwell</vt:lpstr>
      <vt:lpstr>Wingdings</vt:lpstr>
      <vt:lpstr>1_Office Theme</vt:lpstr>
      <vt:lpstr> Community Based Advanced Distribution of Misoprostol to prevent PPH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Primary Outcomes (Period - 6th May to 31st July 2016) </vt:lpstr>
      <vt:lpstr>Secondary Outcomes - Rise in reported deliveries and institutional Delivery rate </vt:lpstr>
      <vt:lpstr>Challenges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IPE-553</dc:creator>
  <cp:lastModifiedBy>ABM</cp:lastModifiedBy>
  <cp:revision>189</cp:revision>
  <dcterms:created xsi:type="dcterms:W3CDTF">2016-05-24T07:25:08Z</dcterms:created>
  <dcterms:modified xsi:type="dcterms:W3CDTF">2016-08-29T11:11:31Z</dcterms:modified>
</cp:coreProperties>
</file>