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5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50380-49F8-4194-84DB-4FDD05E2B898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18A6B-B7BC-4ADF-B680-CF0E2E6E8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18A6B-B7BC-4ADF-B680-CF0E2E6E86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7C874DF-4468-4181-8D45-C71ED0B2128E}" type="datetimeFigureOut">
              <a:rPr lang="en-US" smtClean="0"/>
              <a:pPr/>
              <a:t>1/19/2021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C232CD-CAAA-4B39-9CD0-1194BE6228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9190" y="1785926"/>
            <a:ext cx="4071966" cy="3071834"/>
          </a:xfrm>
        </p:spPr>
        <p:txBody>
          <a:bodyPr>
            <a:noAutofit/>
          </a:bodyPr>
          <a:lstStyle/>
          <a:p>
            <a:r>
              <a:rPr lang="en-IN" sz="3000" dirty="0" smtClean="0"/>
              <a:t>Increasing </a:t>
            </a:r>
            <a:r>
              <a:rPr lang="en-IN" sz="3000" dirty="0"/>
              <a:t>access and availability of Injectable Contraceptives to new clients through telephonic screening and counselling from Sub </a:t>
            </a:r>
            <a:r>
              <a:rPr lang="en-IN" sz="3000" dirty="0" smtClean="0"/>
              <a:t>Centers in Rajasthan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628" y="5143512"/>
            <a:ext cx="3857652" cy="1571636"/>
          </a:xfrm>
        </p:spPr>
        <p:txBody>
          <a:bodyPr>
            <a:normAutofit/>
          </a:bodyPr>
          <a:lstStyle/>
          <a:p>
            <a:r>
              <a:rPr lang="en-IN" sz="2000" dirty="0" smtClean="0"/>
              <a:t>Dr </a:t>
            </a:r>
            <a:r>
              <a:rPr lang="en-IN" sz="2000" dirty="0" err="1" smtClean="0"/>
              <a:t>Girish</a:t>
            </a:r>
            <a:r>
              <a:rPr lang="en-IN" sz="2000" dirty="0" smtClean="0"/>
              <a:t> </a:t>
            </a:r>
            <a:r>
              <a:rPr lang="en-IN" sz="2000" dirty="0" err="1" smtClean="0"/>
              <a:t>Dwivedi</a:t>
            </a:r>
            <a:endParaRPr lang="en-IN" sz="2000" dirty="0" smtClean="0"/>
          </a:p>
          <a:p>
            <a:r>
              <a:rPr lang="en-IN" sz="2000" dirty="0" smtClean="0"/>
              <a:t>Project Director-FW</a:t>
            </a:r>
          </a:p>
          <a:p>
            <a:r>
              <a:rPr lang="en-IN" sz="2000" dirty="0" smtClean="0"/>
              <a:t>DMHS, Rajasthan</a:t>
            </a:r>
            <a:endParaRPr lang="en-US" sz="2000" dirty="0"/>
          </a:p>
        </p:txBody>
      </p:sp>
      <p:pic>
        <p:nvPicPr>
          <p:cNvPr id="4" name="Picture 3" descr="C:\Users\91810\Desktop\FDS Photos\In\SC Khuiyala Jaisalmer\WhatsApp Image 2020-07-22 at 11.38.16 AM (1).jpeg"/>
          <p:cNvPicPr/>
          <p:nvPr/>
        </p:nvPicPr>
        <p:blipFill>
          <a:blip r:embed="rId2"/>
          <a:srcRect b="7407"/>
          <a:stretch>
            <a:fillRect/>
          </a:stretch>
        </p:blipFill>
        <p:spPr bwMode="auto">
          <a:xfrm>
            <a:off x="1071538" y="1714488"/>
            <a:ext cx="3643338" cy="47863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0"/>
            <a:ext cx="1294029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5" descr="http://efreshersjobs.com/wp-content/uploads/2015/05/NRHM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1736" y="142853"/>
            <a:ext cx="1239419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4646" y="1774836"/>
            <a:ext cx="5497816" cy="2439982"/>
          </a:xfrm>
        </p:spPr>
        <p:txBody>
          <a:bodyPr>
            <a:normAutofit/>
          </a:bodyPr>
          <a:lstStyle/>
          <a:p>
            <a:r>
              <a:rPr lang="en-IN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320040"/>
            <a:ext cx="6553224" cy="60863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285860"/>
            <a:ext cx="7715304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/>
              <a:t>Impact of COVID-19 on health system:</a:t>
            </a:r>
          </a:p>
          <a:p>
            <a:r>
              <a:rPr lang="en-IN" sz="2400" dirty="0" smtClean="0"/>
              <a:t>Entire health system and staff was busy in containing/managing COVID-19.</a:t>
            </a:r>
          </a:p>
          <a:p>
            <a:r>
              <a:rPr lang="en-IN" sz="2400" dirty="0" smtClean="0"/>
              <a:t>It affected the systems ability to provide regular family planning services.</a:t>
            </a:r>
          </a:p>
          <a:p>
            <a:r>
              <a:rPr lang="en-IN" sz="2400" dirty="0" smtClean="0"/>
              <a:t>All elective surgeries, including sterilization services were almost stopped.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r>
              <a:rPr lang="en-IN" dirty="0" smtClean="0"/>
              <a:t>There was an increase in unmet need for contraceptives as:</a:t>
            </a:r>
          </a:p>
          <a:p>
            <a:r>
              <a:rPr lang="en-IN" sz="2400" dirty="0" smtClean="0"/>
              <a:t>Clients were unable to seek family planning services due to stringent restriction on movement.</a:t>
            </a:r>
          </a:p>
          <a:p>
            <a:r>
              <a:rPr lang="en-IN" sz="2400" dirty="0" smtClean="0"/>
              <a:t>Reluctance to visit health facilities due to fear of COVID-19.</a:t>
            </a:r>
          </a:p>
          <a:p>
            <a:r>
              <a:rPr lang="en-IN" sz="2400" dirty="0" smtClean="0"/>
              <a:t>Many migrant workers had returned to their homes, which resulted in increased demand for contraception.</a:t>
            </a:r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Impact of COVID-19 on Family Planning Services during lockdown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2976" y="1785930"/>
          <a:ext cx="7643866" cy="4500594"/>
        </p:xfrm>
        <a:graphic>
          <a:graphicData uri="http://schemas.openxmlformats.org/drawingml/2006/table">
            <a:tbl>
              <a:tblPr/>
              <a:tblGrid>
                <a:gridCol w="2766746"/>
                <a:gridCol w="2157740"/>
                <a:gridCol w="1738204"/>
                <a:gridCol w="981176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Performance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Apr-May (2019-20)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Apr-May (2020-21)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% change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Female Sterilization 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44170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2878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-93.5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Male sterilization 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413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-96.1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Interval IUCD Inserted 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41028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20810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-49.3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PPIUCD inserted 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36526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29310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-19.8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PAIUCD inserted 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640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465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-27.3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Total Injectable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doses 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33540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27046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-19.4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Condom Distributed 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5327510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4716403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-11.5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Mala N Distributed 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533074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475415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-10.8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Impact on uptake of Injectable Contraceptives uptake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28" y="1785927"/>
          <a:ext cx="7072362" cy="2054479"/>
        </p:xfrm>
        <a:graphic>
          <a:graphicData uri="http://schemas.openxmlformats.org/drawingml/2006/table">
            <a:tbl>
              <a:tblPr/>
              <a:tblGrid>
                <a:gridCol w="4030939"/>
                <a:gridCol w="1087702"/>
                <a:gridCol w="1117617"/>
                <a:gridCol w="836104"/>
              </a:tblGrid>
              <a:tr h="514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Doses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April-May 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2019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April-May 2020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Change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 First Dose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15338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9004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-6334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66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Contraceptive-Second Dose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10404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8453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-1951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Contraceptive-Third Dose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4745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4209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-536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Contraceptive-Fourth or more than fourth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3053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5380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2327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00166" y="4000504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Access of injectable contraceptives to new clients was severely restricted as </a:t>
            </a:r>
            <a:r>
              <a:rPr lang="en-IN" dirty="0" err="1" smtClean="0"/>
              <a:t>GoI</a:t>
            </a:r>
            <a:r>
              <a:rPr lang="en-IN" dirty="0" smtClean="0"/>
              <a:t> guidelines only allow a </a:t>
            </a:r>
            <a:r>
              <a:rPr lang="en-IN" b="1" dirty="0" smtClean="0"/>
              <a:t>trained doctors </a:t>
            </a:r>
            <a:r>
              <a:rPr lang="en-IN" dirty="0" smtClean="0"/>
              <a:t>to give first dose after proper screening of client. </a:t>
            </a:r>
          </a:p>
          <a:p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Clients were able to get subsequent doses as the same can also be given from trained ANMs from sub centers</a:t>
            </a:r>
          </a:p>
          <a:p>
            <a:pPr>
              <a:buFont typeface="Arial" pitchFamily="34" charset="0"/>
              <a:buChar char="•"/>
            </a:pPr>
            <a:endParaRPr lang="en-IN" dirty="0" smtClean="0"/>
          </a:p>
          <a:p>
            <a:r>
              <a:rPr lang="en-IN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85000" lnSpcReduction="20000"/>
          </a:bodyPr>
          <a:lstStyle/>
          <a:p>
            <a:r>
              <a:rPr lang="en-IN" sz="2800" dirty="0" smtClean="0"/>
              <a:t>To address unmet need for contraceptives </a:t>
            </a:r>
            <a:r>
              <a:rPr lang="en-IN" sz="2800" dirty="0" err="1" smtClean="0"/>
              <a:t>arised</a:t>
            </a:r>
            <a:r>
              <a:rPr lang="en-IN" sz="2800" dirty="0" smtClean="0"/>
              <a:t> due to COVID-19, state decided to focus on Injectable Contraceptives due to following reasons:</a:t>
            </a:r>
          </a:p>
          <a:p>
            <a:pPr lvl="1"/>
            <a:r>
              <a:rPr lang="en-IN" sz="2400" dirty="0" smtClean="0"/>
              <a:t>It is </a:t>
            </a:r>
            <a:r>
              <a:rPr lang="en-IN" sz="2400" b="1" dirty="0" smtClean="0"/>
              <a:t>long terms </a:t>
            </a:r>
            <a:r>
              <a:rPr lang="en-IN" sz="2400" dirty="0" smtClean="0"/>
              <a:t>(3 months) reversible contraceptives and </a:t>
            </a:r>
            <a:r>
              <a:rPr lang="en-IN" sz="2400" b="1" dirty="0" smtClean="0"/>
              <a:t>highly effective </a:t>
            </a:r>
            <a:r>
              <a:rPr lang="en-IN" sz="2400" dirty="0" smtClean="0"/>
              <a:t>(99.7%-perfect use).</a:t>
            </a:r>
          </a:p>
          <a:p>
            <a:pPr lvl="1"/>
            <a:r>
              <a:rPr lang="en-IN" sz="2400" dirty="0" smtClean="0"/>
              <a:t>It can easily be </a:t>
            </a:r>
            <a:r>
              <a:rPr lang="en-IN" sz="2400" b="1" dirty="0" smtClean="0"/>
              <a:t>provided by trained ANMs from sub centers</a:t>
            </a:r>
            <a:r>
              <a:rPr lang="en-IN" sz="2400" dirty="0" smtClean="0"/>
              <a:t> reducing unnecessary burden to higher health centers. Also reducing clients travel time and unnecessary exposure from higher health facilities. </a:t>
            </a:r>
          </a:p>
          <a:p>
            <a:r>
              <a:rPr lang="en-IN" b="1" i="1" dirty="0" smtClean="0"/>
              <a:t>State decided to allow trained ANMs to provide first dose of injectable contraceptives to new clients, but telephonic screening of client by a trained medical officer was made mandatory. </a:t>
            </a:r>
            <a:r>
              <a:rPr lang="en-IN" b="1" i="1" dirty="0" smtClean="0"/>
              <a:t>Detailed guidelines for the same developed in consultation of UNFPA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Dissemination of Guidelines an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An official order was issued to districts in this regard (</a:t>
            </a:r>
            <a:r>
              <a:rPr lang="en-US" b="1" dirty="0" smtClean="0"/>
              <a:t>Letter No 10 dated 04.05.2020).</a:t>
            </a:r>
          </a:p>
          <a:p>
            <a:r>
              <a:rPr lang="en-IN" dirty="0" smtClean="0"/>
              <a:t>An virtual meeting was organized of district level officials under the Chairpersonship of Director (RCH) to orient them about guidelines for telephonic counselling and screening.</a:t>
            </a:r>
          </a:p>
          <a:p>
            <a:r>
              <a:rPr lang="en-IN" dirty="0" smtClean="0"/>
              <a:t>Checklist for screening of </a:t>
            </a:r>
            <a:r>
              <a:rPr lang="en-IN" dirty="0" err="1" smtClean="0"/>
              <a:t>Antara</a:t>
            </a:r>
            <a:r>
              <a:rPr lang="en-IN" dirty="0" smtClean="0"/>
              <a:t> clients was already developed and supplied with support of UNFPA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8143900" cy="511156"/>
          </a:xfrm>
        </p:spPr>
        <p:txBody>
          <a:bodyPr>
            <a:noAutofit/>
          </a:bodyPr>
          <a:lstStyle/>
          <a:p>
            <a:r>
              <a:rPr lang="en-IN" sz="2800" dirty="0" smtClean="0"/>
              <a:t>Steps of Providing 1</a:t>
            </a:r>
            <a:r>
              <a:rPr lang="en-IN" sz="2800" baseline="30000" dirty="0" smtClean="0"/>
              <a:t>st</a:t>
            </a:r>
            <a:r>
              <a:rPr lang="en-IN" sz="2800" dirty="0" smtClean="0"/>
              <a:t> dose of Injectable Contraceptives from sub centers 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3571868" y="1071546"/>
            <a:ext cx="2357454" cy="8572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N" sz="1300" dirty="0" smtClean="0">
                <a:solidFill>
                  <a:sysClr val="windowText" lastClr="000000"/>
                </a:solidFill>
              </a:rPr>
              <a:t>New client contact sub centers for seeking injectable contraceptive services</a:t>
            </a:r>
            <a:endParaRPr lang="en-US" sz="1300" dirty="0">
              <a:solidFill>
                <a:sysClr val="windowText" lastClr="00000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572000" y="2000240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571868" y="2428868"/>
            <a:ext cx="2357454" cy="8572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300" dirty="0" smtClean="0">
                <a:solidFill>
                  <a:sysClr val="windowText" lastClr="000000"/>
                </a:solidFill>
              </a:rPr>
              <a:t>ANM will welcome the client and call a trained Medical Officer for counseling and screening of client</a:t>
            </a:r>
          </a:p>
        </p:txBody>
      </p:sp>
      <p:sp>
        <p:nvSpPr>
          <p:cNvPr id="9" name="Down Arrow 8"/>
          <p:cNvSpPr/>
          <p:nvPr/>
        </p:nvSpPr>
        <p:spPr>
          <a:xfrm>
            <a:off x="4572000" y="3357562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571868" y="3786190"/>
            <a:ext cx="2357454" cy="8572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300" dirty="0" smtClean="0">
                <a:solidFill>
                  <a:sysClr val="windowText" lastClr="000000"/>
                </a:solidFill>
              </a:rPr>
              <a:t>Medical officer will counsel the client and screen her using a standard checklist</a:t>
            </a:r>
          </a:p>
        </p:txBody>
      </p:sp>
      <p:sp>
        <p:nvSpPr>
          <p:cNvPr id="14" name="Left-Right-Up Arrow 13"/>
          <p:cNvSpPr/>
          <p:nvPr/>
        </p:nvSpPr>
        <p:spPr>
          <a:xfrm>
            <a:off x="4572000" y="4786322"/>
            <a:ext cx="571504" cy="50006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357818" y="5143512"/>
            <a:ext cx="2357454" cy="14287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300" b="1" dirty="0" smtClean="0">
                <a:solidFill>
                  <a:sysClr val="windowText" lastClr="000000"/>
                </a:solidFill>
              </a:rPr>
              <a:t>Client is eligible for injectable contraceptives:</a:t>
            </a:r>
          </a:p>
          <a:p>
            <a:pPr lvl="0" algn="ctr"/>
            <a:r>
              <a:rPr lang="en-US" sz="1300" dirty="0" smtClean="0">
                <a:solidFill>
                  <a:sysClr val="windowText" lastClr="000000"/>
                </a:solidFill>
              </a:rPr>
              <a:t>Medical officer will ask the ANM to administer injectable contraceptive to the client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143108" y="5143512"/>
            <a:ext cx="2357454" cy="15001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N" sz="1300" b="1" dirty="0">
                <a:solidFill>
                  <a:sysClr val="windowText" lastClr="000000"/>
                </a:solidFill>
              </a:rPr>
              <a:t>C</a:t>
            </a:r>
            <a:r>
              <a:rPr lang="en-IN" sz="1300" b="1" dirty="0" smtClean="0">
                <a:solidFill>
                  <a:sysClr val="windowText" lastClr="000000"/>
                </a:solidFill>
              </a:rPr>
              <a:t>lient is not eligible for injectable contraceptives: </a:t>
            </a:r>
            <a:r>
              <a:rPr lang="en-IN" sz="1300" dirty="0" smtClean="0">
                <a:solidFill>
                  <a:sysClr val="windowText" lastClr="000000"/>
                </a:solidFill>
              </a:rPr>
              <a:t>Medical officer will counsel her about other suitable contraceptives ask the ANM to provide her selected contraceptive</a:t>
            </a:r>
            <a:endParaRPr lang="en-US" sz="130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17410" name="Picture 2" descr="C:\Users\91810\Pictures\client seeking servic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857232"/>
            <a:ext cx="1027695" cy="1285884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2357430"/>
            <a:ext cx="887234" cy="100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2" descr="C:\Users\91810\Desktop\FW protocols\2019\FW Protocols Final\DMPA-F 2 Final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429388" y="3629044"/>
            <a:ext cx="865181" cy="1228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C:\Users\91810\Desktop\FDS Photos\In\SC Khuiyala Jaisalmer\WhatsApp Image 2020-07-22 at 11.38.16 AM (1).jpe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80" y="5072074"/>
            <a:ext cx="1142976" cy="15716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26410" y="6295325"/>
            <a:ext cx="785818" cy="562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6" descr="C:\Users\91810\Desktop\SFPM\Nayi Pahel Kit\condom1.png"/>
          <p:cNvPicPr>
            <a:picLocks noChangeAspect="1" noChangeArrowheads="1"/>
          </p:cNvPicPr>
          <p:nvPr/>
        </p:nvPicPr>
        <p:blipFill>
          <a:blip r:embed="rId7" cstate="print"/>
          <a:srcRect l="28999" r="24001"/>
          <a:stretch>
            <a:fillRect/>
          </a:stretch>
        </p:blipFill>
        <p:spPr bwMode="auto">
          <a:xfrm>
            <a:off x="1126410" y="5543015"/>
            <a:ext cx="714380" cy="66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 descr="C:\Users\91810\Desktop\SFPM\Nayi Pahel Kit\mala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26409" y="4795127"/>
            <a:ext cx="802385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Impact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290" y="1428736"/>
          <a:ext cx="7286676" cy="2347976"/>
        </p:xfrm>
        <a:graphic>
          <a:graphicData uri="http://schemas.openxmlformats.org/drawingml/2006/table">
            <a:tbl>
              <a:tblPr/>
              <a:tblGrid>
                <a:gridCol w="4702131"/>
                <a:gridCol w="861515"/>
                <a:gridCol w="861515"/>
                <a:gridCol w="861515"/>
              </a:tblGrid>
              <a:tr h="673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Doses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June-July-19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June-July 2020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Change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 First Dose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16659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20852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4193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Contraceptive-Second Dose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8589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8312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-277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Contraceptive-Third Dose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6434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5831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-603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Injectable Contraceptive-Fourth or more than fourth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3768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6790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3022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7290" y="3960690"/>
            <a:ext cx="73581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Significant improvement in clients new clients of Injectable contraceptives in subsequent months.  Additional 4193 clients were served compared to same period last year.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  <a:p>
            <a:endParaRPr lang="en-IN" dirty="0" smtClean="0"/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Total 10083 </a:t>
            </a:r>
            <a:r>
              <a:rPr lang="en-IN" dirty="0"/>
              <a:t>new </a:t>
            </a:r>
            <a:r>
              <a:rPr lang="en-IN" dirty="0" smtClean="0"/>
              <a:t>clients</a:t>
            </a:r>
            <a:r>
              <a:rPr lang="en-IN" dirty="0"/>
              <a:t> </a:t>
            </a:r>
            <a:r>
              <a:rPr lang="en-IN" dirty="0" smtClean="0"/>
              <a:t>have been provided injectable contraceptive services from sub centers during April to Sep,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498080" cy="1143000"/>
          </a:xfrm>
        </p:spPr>
        <p:txBody>
          <a:bodyPr/>
          <a:lstStyle/>
          <a:p>
            <a:r>
              <a:rPr lang="en-IN" dirty="0" smtClean="0"/>
              <a:t>Lessons Learnt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800600"/>
          </a:xfrm>
        </p:spPr>
        <p:txBody>
          <a:bodyPr>
            <a:normAutofit/>
          </a:bodyPr>
          <a:lstStyle/>
          <a:p>
            <a:r>
              <a:rPr lang="en-IN" dirty="0" smtClean="0"/>
              <a:t>Telephonic counselling and screening of clients is an effective approach to increase access and availability of injectable contraceptives to new clients. </a:t>
            </a:r>
          </a:p>
          <a:p>
            <a:r>
              <a:rPr lang="en-IN" dirty="0" smtClean="0"/>
              <a:t>Screening checklists are good tool to standardise screening process. It can easily be replicated in other states.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178</TotalTime>
  <Words>691</Words>
  <Application>Microsoft Office PowerPoint</Application>
  <PresentationFormat>On-screen Show (4:3)</PresentationFormat>
  <Paragraphs>131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Increasing access and availability of Injectable Contraceptives to new clients through telephonic screening and counselling from Sub Centers in Rajasthan</vt:lpstr>
      <vt:lpstr>Background</vt:lpstr>
      <vt:lpstr>Impact of COVID-19 on Family Planning Services during lockdown</vt:lpstr>
      <vt:lpstr>Impact on uptake of Injectable Contraceptives uptake </vt:lpstr>
      <vt:lpstr>Innovation</vt:lpstr>
      <vt:lpstr>Dissemination of Guidelines an Preparations</vt:lpstr>
      <vt:lpstr>Steps of Providing 1st dose of Injectable Contraceptives from sub centers </vt:lpstr>
      <vt:lpstr>Impact</vt:lpstr>
      <vt:lpstr>Lessons Learnt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access and availability of Injectable Contraceptives to new clients through telephonic screening and counselling from Sub Centers in Rajasthan </dc:title>
  <dc:creator>91810</dc:creator>
  <cp:lastModifiedBy>91810</cp:lastModifiedBy>
  <cp:revision>34</cp:revision>
  <dcterms:created xsi:type="dcterms:W3CDTF">2021-01-14T09:36:38Z</dcterms:created>
  <dcterms:modified xsi:type="dcterms:W3CDTF">2021-01-19T11:27:36Z</dcterms:modified>
</cp:coreProperties>
</file>