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sldIdLst>
    <p:sldId id="256" r:id="rId2"/>
    <p:sldId id="1275" r:id="rId3"/>
    <p:sldId id="1272" r:id="rId4"/>
    <p:sldId id="262" r:id="rId5"/>
    <p:sldId id="1278" r:id="rId6"/>
    <p:sldId id="293" r:id="rId7"/>
    <p:sldId id="289" r:id="rId8"/>
    <p:sldId id="290" r:id="rId9"/>
    <p:sldId id="299" r:id="rId10"/>
    <p:sldId id="312" r:id="rId11"/>
    <p:sldId id="1276" r:id="rId12"/>
    <p:sldId id="286" r:id="rId13"/>
    <p:sldId id="282" r:id="rId14"/>
    <p:sldId id="1261" r:id="rId15"/>
    <p:sldId id="301" r:id="rId16"/>
    <p:sldId id="294" r:id="rId17"/>
    <p:sldId id="295" r:id="rId18"/>
    <p:sldId id="314" r:id="rId19"/>
    <p:sldId id="1280" r:id="rId20"/>
    <p:sldId id="283" r:id="rId21"/>
    <p:sldId id="316" r:id="rId22"/>
    <p:sldId id="1281" r:id="rId23"/>
    <p:sldId id="268" r:id="rId24"/>
    <p:sldId id="261" r:id="rId25"/>
    <p:sldId id="1267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jad khan" initials="Ak" lastIdx="1" clrIdx="0">
    <p:extLst>
      <p:ext uri="{19B8F6BF-5375-455C-9EA6-DF929625EA0E}">
        <p15:presenceInfo xmlns:p15="http://schemas.microsoft.com/office/powerpoint/2012/main" userId="ad493641cd4acbe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7F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102"/>
      </p:cViewPr>
      <p:guideLst>
        <p:guide orient="horz" pos="2160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9" d="100"/>
        <a:sy n="3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FW\Downloads\Secondary%20&amp;%20Tertiary%20Referrals%20Report%202018_10_29%2020_59_39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EF7F1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'[Secondary &amp; Tertiary Referrals Report 2018_10_29 20_59_39.xls]Sheet1'!$A$1:$A$7</c:f>
              <c:strCache>
                <c:ptCount val="7"/>
                <c:pt idx="0">
                  <c:v>Cataract</c:v>
                </c:pt>
                <c:pt idx="1">
                  <c:v>Suspected Amblyopia</c:v>
                </c:pt>
                <c:pt idx="2">
                  <c:v>Pterigium</c:v>
                </c:pt>
                <c:pt idx="3">
                  <c:v>Cornea</c:v>
                </c:pt>
                <c:pt idx="4">
                  <c:v>Complicated cataract</c:v>
                </c:pt>
                <c:pt idx="5">
                  <c:v>Suspected Glaucoma</c:v>
                </c:pt>
                <c:pt idx="6">
                  <c:v>Squint</c:v>
                </c:pt>
              </c:strCache>
            </c:strRef>
          </c:cat>
          <c:val>
            <c:numRef>
              <c:f>'[Secondary &amp; Tertiary Referrals Report 2018_10_29 20_59_39.xls]Sheet1'!$B$1:$B$7</c:f>
              <c:numCache>
                <c:formatCode>General</c:formatCode>
                <c:ptCount val="7"/>
                <c:pt idx="0">
                  <c:v>5.21</c:v>
                </c:pt>
                <c:pt idx="1">
                  <c:v>1.41</c:v>
                </c:pt>
                <c:pt idx="2">
                  <c:v>0.71000000000000008</c:v>
                </c:pt>
                <c:pt idx="3">
                  <c:v>0.33000000000000007</c:v>
                </c:pt>
                <c:pt idx="4">
                  <c:v>0.24000000000000002</c:v>
                </c:pt>
                <c:pt idx="5">
                  <c:v>0.11000000000000001</c:v>
                </c:pt>
                <c:pt idx="6">
                  <c:v>7.0000000000000021E-2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2F-42ED-B465-733A244CD7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4291712"/>
        <c:axId val="164293248"/>
      </c:barChart>
      <c:catAx>
        <c:axId val="164291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293248"/>
        <c:crosses val="autoZero"/>
        <c:auto val="1"/>
        <c:lblAlgn val="ctr"/>
        <c:lblOffset val="100"/>
        <c:noMultiLvlLbl val="0"/>
      </c:catAx>
      <c:valAx>
        <c:axId val="164293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29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22477-D731-43CE-9A9D-D3A5E4F2EA07}" type="datetimeFigureOut">
              <a:rPr lang="en-IN" smtClean="0"/>
              <a:pPr/>
              <a:t>31-10-2018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966FB-E4E2-46BA-8D9C-12E9B48F630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0958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9D7E-F6EE-4DB4-9F5E-62C637C4CBEF}" type="datetime1">
              <a:rPr lang="en-IN" smtClean="0"/>
              <a:pPr/>
              <a:t>31-10-2018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2E55A-A2B5-4EB2-A6B3-49613D8B8B0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5714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3CE58-EBC9-46DA-8FD2-9526BA08B731}" type="datetime1">
              <a:rPr lang="en-IN" smtClean="0"/>
              <a:pPr/>
              <a:t>31-10-2018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2E55A-A2B5-4EB2-A6B3-49613D8B8B0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28900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9C30-2143-4B0B-BD53-7AB362DFBAEB}" type="datetime1">
              <a:rPr lang="en-IN" smtClean="0"/>
              <a:pPr/>
              <a:t>31-10-2018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2E55A-A2B5-4EB2-A6B3-49613D8B8B0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64758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0" y="6721474"/>
            <a:ext cx="12192000" cy="136525"/>
          </a:xfrm>
          <a:prstGeom prst="rect">
            <a:avLst/>
          </a:prstGeom>
          <a:solidFill>
            <a:srgbClr val="EF7F1A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F7F1A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2209"/>
            <a:ext cx="10515600" cy="490475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B6079-AACD-4867-A305-304FADEAC00C}" type="datetime1">
              <a:rPr lang="en-IN" smtClean="0"/>
              <a:pPr/>
              <a:t>31-10-2018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2E55A-A2B5-4EB2-A6B3-49613D8B8B0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3877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8F43-9A9D-408F-9D9A-B76836ABD930}" type="datetime1">
              <a:rPr lang="en-IN" smtClean="0"/>
              <a:pPr/>
              <a:t>31-10-2018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2E55A-A2B5-4EB2-A6B3-49613D8B8B0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1475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F62B3-F59E-4EF5-952C-1CAED8775E28}" type="datetime1">
              <a:rPr lang="en-IN" smtClean="0"/>
              <a:pPr/>
              <a:t>31-10-2018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2E55A-A2B5-4EB2-A6B3-49613D8B8B0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01365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6348-477E-42B3-B6C3-54EDD8D85893}" type="datetime1">
              <a:rPr lang="en-IN" smtClean="0"/>
              <a:pPr/>
              <a:t>31-10-2018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2E55A-A2B5-4EB2-A6B3-49613D8B8B0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83945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1B3E0-09C8-4F5C-8A73-C2D09B0418A0}" type="datetime1">
              <a:rPr lang="en-IN" smtClean="0"/>
              <a:pPr/>
              <a:t>31-10-2018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2E55A-A2B5-4EB2-A6B3-49613D8B8B0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82425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B7C25-F7FD-4BDE-A61F-61A0FC521AB0}" type="datetime1">
              <a:rPr lang="en-IN" smtClean="0"/>
              <a:pPr/>
              <a:t>31-10-2018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2E55A-A2B5-4EB2-A6B3-49613D8B8B0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78459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9255-843F-4E44-AAF6-6BB06FD6CFDB}" type="datetime1">
              <a:rPr lang="en-IN" smtClean="0"/>
              <a:pPr/>
              <a:t>31-10-2018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2E55A-A2B5-4EB2-A6B3-49613D8B8B0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55202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185F-408E-4F6E-B8B5-B354A2870889}" type="datetime1">
              <a:rPr lang="en-IN" smtClean="0"/>
              <a:pPr/>
              <a:t>31-10-2018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2E55A-A2B5-4EB2-A6B3-49613D8B8B0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40023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0" y="6721474"/>
            <a:ext cx="12192000" cy="136525"/>
          </a:xfrm>
          <a:prstGeom prst="rect">
            <a:avLst/>
          </a:prstGeom>
          <a:solidFill>
            <a:srgbClr val="EF7F1A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F7F1A"/>
          </a:solidFill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060174"/>
            <a:ext cx="10515600" cy="5116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ACFCF-6906-40D9-87EA-ABDB0867FD32}" type="datetime1">
              <a:rPr lang="en-IN" smtClean="0"/>
              <a:pPr/>
              <a:t>31-10-2018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2E55A-A2B5-4EB2-A6B3-49613D8B8B0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49264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9.png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C35B0-5DD5-49EF-99FE-A63D7FFCEF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4871" y="1748719"/>
            <a:ext cx="8857129" cy="2619022"/>
          </a:xfrm>
        </p:spPr>
        <p:txBody>
          <a:bodyPr>
            <a:noAutofit/>
          </a:bodyPr>
          <a:lstStyle/>
          <a:p>
            <a:r>
              <a:rPr lang="en-IN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Kanti</a:t>
            </a:r>
            <a:r>
              <a:rPr lang="en-IN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IN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Velugu</a:t>
            </a:r>
            <a:br>
              <a:rPr lang="en-IN" sz="4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en-IN" sz="4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95E61A-8024-4150-8C7E-384F11D319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61" b="89427" l="8080" r="936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8148"/>
          <a:stretch/>
        </p:blipFill>
        <p:spPr>
          <a:xfrm>
            <a:off x="6855320" y="0"/>
            <a:ext cx="1816231" cy="174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58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Deployment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17ACB0E-EC40-4B3B-88E3-43549B9D76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6264974"/>
              </p:ext>
            </p:extLst>
          </p:nvPr>
        </p:nvGraphicFramePr>
        <p:xfrm>
          <a:off x="813308" y="1096346"/>
          <a:ext cx="6923332" cy="549902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26390">
                  <a:extLst>
                    <a:ext uri="{9D8B030D-6E8A-4147-A177-3AD203B41FA5}">
                      <a16:colId xmlns:a16="http://schemas.microsoft.com/office/drawing/2014/main" val="411988488"/>
                    </a:ext>
                  </a:extLst>
                </a:gridCol>
                <a:gridCol w="3216738">
                  <a:extLst>
                    <a:ext uri="{9D8B030D-6E8A-4147-A177-3AD203B41FA5}">
                      <a16:colId xmlns:a16="http://schemas.microsoft.com/office/drawing/2014/main" val="1937675275"/>
                    </a:ext>
                  </a:extLst>
                </a:gridCol>
                <a:gridCol w="3280204">
                  <a:extLst>
                    <a:ext uri="{9D8B030D-6E8A-4147-A177-3AD203B41FA5}">
                      <a16:colId xmlns:a16="http://schemas.microsoft.com/office/drawing/2014/main" val="3728029594"/>
                    </a:ext>
                  </a:extLst>
                </a:gridCol>
              </a:tblGrid>
              <a:tr h="420968">
                <a:tc>
                  <a:txBody>
                    <a:bodyPr/>
                    <a:lstStyle/>
                    <a:p>
                      <a:pPr algn="ctr"/>
                      <a:r>
                        <a:rPr lang="en-IN" sz="2200" b="0" cap="all" spc="15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endParaRPr lang="en-IN" sz="2200" b="0" cap="all" spc="150" dirty="0">
                        <a:solidFill>
                          <a:schemeClr val="lt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81176" marR="81176" marT="71274" marB="7127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200" b="0" cap="all" spc="150" dirty="0"/>
                        <a:t>Number of Teams</a:t>
                      </a:r>
                      <a:endParaRPr lang="en-IN" sz="2200" b="0" cap="all" spc="150" dirty="0">
                        <a:solidFill>
                          <a:schemeClr val="lt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81176" marR="81176" marT="71274" marB="712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200" b="0" cap="all" spc="150" dirty="0"/>
                        <a:t> 827</a:t>
                      </a:r>
                      <a:endParaRPr lang="en-IN" sz="2200" b="0" cap="all" spc="150" dirty="0">
                        <a:solidFill>
                          <a:schemeClr val="lt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81176" marR="81176" marT="71274" marB="71274"/>
                </a:tc>
                <a:extLst>
                  <a:ext uri="{0D108BD9-81ED-4DB2-BD59-A6C34878D82A}">
                    <a16:rowId xmlns:a16="http://schemas.microsoft.com/office/drawing/2014/main" val="3496509472"/>
                  </a:ext>
                </a:extLst>
              </a:tr>
              <a:tr h="453782">
                <a:tc>
                  <a:txBody>
                    <a:bodyPr/>
                    <a:lstStyle/>
                    <a:p>
                      <a:pPr algn="ctr"/>
                      <a:r>
                        <a:rPr lang="en-IN" sz="2200" b="0" cap="none" spc="0" dirty="0"/>
                        <a:t>2</a:t>
                      </a:r>
                      <a:endParaRPr lang="en-IN" sz="2200" b="0" cap="none" spc="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81176" marR="81176" marT="71274" marB="71274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200" b="0" cap="none" spc="0" dirty="0"/>
                        <a:t>Total No. of persons</a:t>
                      </a:r>
                      <a:r>
                        <a:rPr lang="en-IN" sz="2200" b="0" cap="none" spc="0" baseline="0" dirty="0"/>
                        <a:t> in teams</a:t>
                      </a:r>
                      <a:endParaRPr lang="en-IN" sz="2200" b="0" cap="none" spc="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81176" marR="81176" marT="71274" marB="712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200" b="0" cap="none" spc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About 10,000</a:t>
                      </a:r>
                    </a:p>
                  </a:txBody>
                  <a:tcPr marL="81176" marR="81176" marT="71274" marB="71274"/>
                </a:tc>
                <a:extLst>
                  <a:ext uri="{0D108BD9-81ED-4DB2-BD59-A6C34878D82A}">
                    <a16:rowId xmlns:a16="http://schemas.microsoft.com/office/drawing/2014/main" val="3901911449"/>
                  </a:ext>
                </a:extLst>
              </a:tr>
              <a:tr h="420968">
                <a:tc>
                  <a:txBody>
                    <a:bodyPr/>
                    <a:lstStyle/>
                    <a:p>
                      <a:pPr algn="ctr"/>
                      <a:r>
                        <a:rPr lang="en-IN" sz="2200" b="0" cap="none" spc="0"/>
                        <a:t>3</a:t>
                      </a:r>
                      <a:endParaRPr lang="en-IN" sz="2200" b="0" cap="none" spc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81176" marR="81176" marT="71274" marB="71274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200" b="0" cap="none" spc="0" dirty="0"/>
                        <a:t>Reading glasses Procured</a:t>
                      </a:r>
                      <a:endParaRPr lang="en-IN" sz="2200" b="0" cap="none" spc="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81176" marR="81176" marT="71274" marB="7127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200" b="0" cap="none" spc="0" dirty="0"/>
                        <a:t>35,00,000</a:t>
                      </a:r>
                      <a:endParaRPr lang="en-IN" sz="2200" b="0" cap="none" spc="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81176" marR="81176" marT="71274" marB="71274"/>
                </a:tc>
                <a:extLst>
                  <a:ext uri="{0D108BD9-81ED-4DB2-BD59-A6C34878D82A}">
                    <a16:rowId xmlns:a16="http://schemas.microsoft.com/office/drawing/2014/main" val="3137252790"/>
                  </a:ext>
                </a:extLst>
              </a:tr>
              <a:tr h="420968">
                <a:tc>
                  <a:txBody>
                    <a:bodyPr/>
                    <a:lstStyle/>
                    <a:p>
                      <a:pPr algn="ctr"/>
                      <a:r>
                        <a:rPr lang="en-IN" sz="2200" b="0" cap="none" spc="0"/>
                        <a:t>4</a:t>
                      </a:r>
                      <a:endParaRPr lang="en-IN" sz="2200" b="0" cap="none" spc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81176" marR="81176" marT="71274" marB="71274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200" b="0" cap="none" spc="0" dirty="0"/>
                        <a:t>Autorefractometer (AR) deployed</a:t>
                      </a:r>
                      <a:endParaRPr lang="en-IN" sz="2200" b="0" cap="none" spc="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81176" marR="81176" marT="71274" marB="712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200" b="0" cap="none" spc="0" dirty="0"/>
                        <a:t>827</a:t>
                      </a:r>
                      <a:endParaRPr lang="en-IN" sz="2200" b="0" cap="none" spc="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81176" marR="81176" marT="71274" marB="71274"/>
                </a:tc>
                <a:extLst>
                  <a:ext uri="{0D108BD9-81ED-4DB2-BD59-A6C34878D82A}">
                    <a16:rowId xmlns:a16="http://schemas.microsoft.com/office/drawing/2014/main" val="2888510151"/>
                  </a:ext>
                </a:extLst>
              </a:tr>
              <a:tr h="420968">
                <a:tc>
                  <a:txBody>
                    <a:bodyPr/>
                    <a:lstStyle/>
                    <a:p>
                      <a:pPr algn="ctr"/>
                      <a:r>
                        <a:rPr lang="en-IN" sz="2200" b="0" cap="none" spc="0" dirty="0"/>
                        <a:t>5</a:t>
                      </a:r>
                      <a:endParaRPr lang="en-IN" sz="2200" b="0" cap="none" spc="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81176" marR="81176" marT="71274" marB="71274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200" b="0" cap="none" spc="0" dirty="0"/>
                        <a:t>No. of Tablets (PC)</a:t>
                      </a:r>
                      <a:endParaRPr lang="en-IN" sz="2200" b="0" cap="none" spc="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81176" marR="81176" marT="71274" marB="712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200" b="0" cap="none" spc="0" dirty="0"/>
                        <a:t>2481</a:t>
                      </a:r>
                      <a:endParaRPr lang="en-IN" sz="2200" b="0" cap="none" spc="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81176" marR="81176" marT="71274" marB="71274"/>
                </a:tc>
                <a:extLst>
                  <a:ext uri="{0D108BD9-81ED-4DB2-BD59-A6C34878D82A}">
                    <a16:rowId xmlns:a16="http://schemas.microsoft.com/office/drawing/2014/main" val="3654852794"/>
                  </a:ext>
                </a:extLst>
              </a:tr>
              <a:tr h="420968">
                <a:tc>
                  <a:txBody>
                    <a:bodyPr/>
                    <a:lstStyle/>
                    <a:p>
                      <a:pPr algn="ctr"/>
                      <a:r>
                        <a:rPr lang="en-IN" sz="2200" b="0" cap="none" spc="0"/>
                        <a:t>6</a:t>
                      </a:r>
                      <a:endParaRPr lang="en-IN" sz="2200" b="0" cap="none" spc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81176" marR="81176" marT="71274" marB="71274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200" b="0" cap="none" spc="0" dirty="0"/>
                        <a:t>No. of Trial Lens Box</a:t>
                      </a:r>
                      <a:endParaRPr lang="en-IN" sz="2200" b="0" cap="none" spc="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81176" marR="81176" marT="71274" marB="712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200" b="0" cap="none" spc="0" dirty="0"/>
                        <a:t>827</a:t>
                      </a:r>
                      <a:endParaRPr lang="en-IN" sz="2200" b="0" cap="none" spc="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81176" marR="81176" marT="71274" marB="71274"/>
                </a:tc>
                <a:extLst>
                  <a:ext uri="{0D108BD9-81ED-4DB2-BD59-A6C34878D82A}">
                    <a16:rowId xmlns:a16="http://schemas.microsoft.com/office/drawing/2014/main" val="3837013117"/>
                  </a:ext>
                </a:extLst>
              </a:tr>
              <a:tr h="420968">
                <a:tc>
                  <a:txBody>
                    <a:bodyPr/>
                    <a:lstStyle/>
                    <a:p>
                      <a:pPr algn="ctr"/>
                      <a:r>
                        <a:rPr lang="en-IN" sz="2200" b="0" cap="none" spc="0"/>
                        <a:t>7</a:t>
                      </a:r>
                      <a:endParaRPr lang="en-IN" sz="2200" b="0" cap="none" spc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81176" marR="81176" marT="71274" marB="71274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200" b="0" cap="none" spc="0"/>
                        <a:t>Snellen Chart</a:t>
                      </a:r>
                      <a:endParaRPr lang="en-IN" sz="2200" b="0" cap="none" spc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81176" marR="81176" marT="71274" marB="712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200" b="0" cap="none" spc="0" dirty="0"/>
                        <a:t>2481</a:t>
                      </a:r>
                      <a:endParaRPr lang="en-IN" sz="2200" b="0" cap="none" spc="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81176" marR="81176" marT="71274" marB="71274"/>
                </a:tc>
                <a:extLst>
                  <a:ext uri="{0D108BD9-81ED-4DB2-BD59-A6C34878D82A}">
                    <a16:rowId xmlns:a16="http://schemas.microsoft.com/office/drawing/2014/main" val="1668657969"/>
                  </a:ext>
                </a:extLst>
              </a:tr>
              <a:tr h="650428">
                <a:tc>
                  <a:txBody>
                    <a:bodyPr/>
                    <a:lstStyle/>
                    <a:p>
                      <a:pPr algn="ctr"/>
                      <a:r>
                        <a:rPr lang="en-IN" sz="2200" b="0" cap="none" spc="0"/>
                        <a:t>8</a:t>
                      </a:r>
                      <a:endParaRPr lang="en-IN" sz="2200" b="0" cap="none" spc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81176" marR="81176" marT="71274" marB="71274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200" b="0" cap="none" spc="0"/>
                        <a:t>Medicines Provided at the Camp</a:t>
                      </a:r>
                    </a:p>
                    <a:p>
                      <a:pPr algn="just"/>
                      <a:endParaRPr lang="en-IN" sz="2200" b="0" cap="none" spc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81176" marR="81176" marT="71274" marB="71274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IN" sz="2200" b="0" kern="1200" cap="none" spc="0" dirty="0">
                          <a:effectLst/>
                        </a:rPr>
                        <a:t>Antibiotic Eye Drops / Ointments,  Vitamin-A Tabs / Solution &amp; Paracetamol Tablets</a:t>
                      </a:r>
                      <a:endParaRPr lang="en-IN" sz="2200" b="0" kern="1200" cap="none" spc="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81176" marR="81176" marT="71274" marB="71274"/>
                </a:tc>
                <a:extLst>
                  <a:ext uri="{0D108BD9-81ED-4DB2-BD59-A6C34878D82A}">
                    <a16:rowId xmlns:a16="http://schemas.microsoft.com/office/drawing/2014/main" val="3623763689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6A479AB-C613-40D1-B50E-B564B7DFE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135087"/>
              </p:ext>
            </p:extLst>
          </p:nvPr>
        </p:nvGraphicFramePr>
        <p:xfrm>
          <a:off x="8110329" y="1521312"/>
          <a:ext cx="3697754" cy="188976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848877">
                  <a:extLst>
                    <a:ext uri="{9D8B030D-6E8A-4147-A177-3AD203B41FA5}">
                      <a16:colId xmlns:a16="http://schemas.microsoft.com/office/drawing/2014/main" val="3379879701"/>
                    </a:ext>
                  </a:extLst>
                </a:gridCol>
                <a:gridCol w="1848877">
                  <a:extLst>
                    <a:ext uri="{9D8B030D-6E8A-4147-A177-3AD203B41FA5}">
                      <a16:colId xmlns:a16="http://schemas.microsoft.com/office/drawing/2014/main" val="2398708937"/>
                    </a:ext>
                  </a:extLst>
                </a:gridCol>
              </a:tblGrid>
              <a:tr h="230253">
                <a:tc>
                  <a:txBody>
                    <a:bodyPr/>
                    <a:lstStyle/>
                    <a:p>
                      <a:r>
                        <a:rPr lang="en-IN" sz="2000" b="0" dirty="0"/>
                        <a:t>Medical Officers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0" dirty="0"/>
                        <a:t>850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2233792"/>
                  </a:ext>
                </a:extLst>
              </a:tr>
              <a:tr h="230253">
                <a:tc>
                  <a:txBody>
                    <a:bodyPr/>
                    <a:lstStyle/>
                    <a:p>
                      <a:r>
                        <a:rPr lang="en-IN" sz="2000" b="0" dirty="0"/>
                        <a:t>Optometrists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0" dirty="0"/>
                        <a:t>900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7407421"/>
                  </a:ext>
                </a:extLst>
              </a:tr>
              <a:tr h="238342">
                <a:tc>
                  <a:txBody>
                    <a:bodyPr/>
                    <a:lstStyle/>
                    <a:p>
                      <a:r>
                        <a:rPr lang="en-IN" sz="2000" b="0" dirty="0"/>
                        <a:t>Support Staff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0" dirty="0"/>
                        <a:t>8200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922057"/>
                  </a:ext>
                </a:extLst>
              </a:tr>
              <a:tr h="286909">
                <a:tc>
                  <a:txBody>
                    <a:bodyPr/>
                    <a:lstStyle/>
                    <a:p>
                      <a:r>
                        <a:rPr lang="en-IN" sz="2000" b="0" dirty="0"/>
                        <a:t>Total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0" dirty="0"/>
                        <a:t>9940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8583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3581189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IN" dirty="0" err="1">
                <a:latin typeface="Trebuchet MS" panose="020B0603020202020204" pitchFamily="34" charset="0"/>
              </a:rPr>
              <a:t>Kanti</a:t>
            </a:r>
            <a:r>
              <a:rPr lang="en-IN" dirty="0">
                <a:latin typeface="Trebuchet MS" panose="020B0603020202020204" pitchFamily="34" charset="0"/>
              </a:rPr>
              <a:t> </a:t>
            </a:r>
            <a:r>
              <a:rPr lang="en-IN" dirty="0" err="1">
                <a:latin typeface="Trebuchet MS" panose="020B0603020202020204" pitchFamily="34" charset="0"/>
              </a:rPr>
              <a:t>Velugu</a:t>
            </a:r>
            <a:r>
              <a:rPr lang="en-IN" dirty="0">
                <a:latin typeface="Trebuchet MS" panose="020B0603020202020204" pitchFamily="34" charset="0"/>
              </a:rPr>
              <a:t>- Launch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E096D-4BDF-459E-99C9-CEC0AC44AF45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marL="349250" indent="-349250">
              <a:lnSpc>
                <a:spcPct val="100000"/>
              </a:lnSpc>
              <a:buClr>
                <a:srgbClr val="EF7F1A"/>
              </a:buClr>
              <a:buFont typeface="Wingdings 3" panose="05040102010807070707" pitchFamily="18" charset="2"/>
              <a:buChar char="}"/>
            </a:pPr>
            <a:r>
              <a:rPr lang="en-IN" dirty="0">
                <a:latin typeface="Trebuchet MS" panose="020B0603020202020204" pitchFamily="34" charset="0"/>
              </a:rPr>
              <a:t>Hon’ble CM launched KV Program on </a:t>
            </a:r>
            <a:r>
              <a:rPr lang="en-IN" b="1" i="1" dirty="0">
                <a:latin typeface="Trebuchet MS" panose="020B0603020202020204" pitchFamily="34" charset="0"/>
              </a:rPr>
              <a:t>15.08.2018</a:t>
            </a:r>
          </a:p>
          <a:p>
            <a:pPr marL="349250" indent="-349250">
              <a:lnSpc>
                <a:spcPct val="100000"/>
              </a:lnSpc>
              <a:buClr>
                <a:srgbClr val="EF7F1A"/>
              </a:buClr>
              <a:buFont typeface="Wingdings 3" panose="05040102010807070707" pitchFamily="18" charset="2"/>
              <a:buChar char="}"/>
            </a:pPr>
            <a:r>
              <a:rPr lang="en-IN" dirty="0">
                <a:latin typeface="Trebuchet MS" panose="020B0603020202020204" pitchFamily="34" charset="0"/>
              </a:rPr>
              <a:t>827 teams reached  villages as per the pre- announced schedule </a:t>
            </a:r>
          </a:p>
          <a:p>
            <a:pPr marL="349250" indent="-349250">
              <a:lnSpc>
                <a:spcPct val="100000"/>
              </a:lnSpc>
              <a:buClr>
                <a:srgbClr val="EF7F1A"/>
              </a:buClr>
              <a:buFont typeface="Wingdings 3" panose="05040102010807070707" pitchFamily="18" charset="2"/>
              <a:buChar char="}"/>
            </a:pPr>
            <a:r>
              <a:rPr lang="en-IN" dirty="0">
                <a:latin typeface="Trebuchet MS" panose="020B0603020202020204" pitchFamily="34" charset="0"/>
              </a:rPr>
              <a:t>Teams are self contained with manpower, equipment , medicines, Reading glasses etc</a:t>
            </a:r>
          </a:p>
          <a:p>
            <a:pPr marL="349250" indent="-349250">
              <a:lnSpc>
                <a:spcPct val="100000"/>
              </a:lnSpc>
              <a:buClr>
                <a:srgbClr val="EF7F1A"/>
              </a:buClr>
              <a:buFont typeface="Wingdings 3" panose="05040102010807070707" pitchFamily="18" charset="2"/>
              <a:buChar char="}"/>
            </a:pPr>
            <a:r>
              <a:rPr lang="en-IN" dirty="0">
                <a:latin typeface="Trebuchet MS" panose="020B0603020202020204" pitchFamily="34" charset="0"/>
              </a:rPr>
              <a:t>While the medical teams take care of the eye screening, other govt depts provide coordination and support </a:t>
            </a:r>
          </a:p>
        </p:txBody>
      </p:sp>
    </p:spTree>
    <p:extLst>
      <p:ext uri="{BB962C8B-B14F-4D97-AF65-F5344CB8AC3E}">
        <p14:creationId xmlns:p14="http://schemas.microsoft.com/office/powerpoint/2010/main" val="1174043257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IN" dirty="0">
                <a:latin typeface="Trebuchet MS" panose="020B0603020202020204" pitchFamily="34" charset="0"/>
              </a:rPr>
              <a:t>Work Flow  in  the Camp 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34788" y="1274064"/>
            <a:ext cx="11451307" cy="5226534"/>
            <a:chOff x="434788" y="1274064"/>
            <a:chExt cx="11451307" cy="5226534"/>
          </a:xfrm>
        </p:grpSpPr>
        <p:sp>
          <p:nvSpPr>
            <p:cNvPr id="5" name="Rounded Rectangle 4"/>
            <p:cNvSpPr/>
            <p:nvPr/>
          </p:nvSpPr>
          <p:spPr>
            <a:xfrm>
              <a:off x="434788" y="1274064"/>
              <a:ext cx="11371729" cy="1244174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0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Rectangle 5" descr="User"/>
            <p:cNvSpPr/>
            <p:nvPr/>
          </p:nvSpPr>
          <p:spPr>
            <a:xfrm>
              <a:off x="642383" y="1642281"/>
              <a:ext cx="522132" cy="522132"/>
            </a:xfrm>
            <a:prstGeom prst="rect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Freeform 6"/>
            <p:cNvSpPr/>
            <p:nvPr/>
          </p:nvSpPr>
          <p:spPr>
            <a:xfrm>
              <a:off x="1451687" y="1428681"/>
              <a:ext cx="5117278" cy="949331"/>
            </a:xfrm>
            <a:custGeom>
              <a:avLst/>
              <a:gdLst>
                <a:gd name="connsiteX0" fmla="*/ 0 w 5117278"/>
                <a:gd name="connsiteY0" fmla="*/ 0 h 949331"/>
                <a:gd name="connsiteX1" fmla="*/ 5117278 w 5117278"/>
                <a:gd name="connsiteY1" fmla="*/ 0 h 949331"/>
                <a:gd name="connsiteX2" fmla="*/ 5117278 w 5117278"/>
                <a:gd name="connsiteY2" fmla="*/ 949331 h 949331"/>
                <a:gd name="connsiteX3" fmla="*/ 0 w 5117278"/>
                <a:gd name="connsiteY3" fmla="*/ 949331 h 949331"/>
                <a:gd name="connsiteX4" fmla="*/ 0 w 5117278"/>
                <a:gd name="connsiteY4" fmla="*/ 0 h 94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17278" h="949331">
                  <a:moveTo>
                    <a:pt x="0" y="0"/>
                  </a:moveTo>
                  <a:lnTo>
                    <a:pt x="5117278" y="0"/>
                  </a:lnTo>
                  <a:lnTo>
                    <a:pt x="5117278" y="949331"/>
                  </a:lnTo>
                  <a:lnTo>
                    <a:pt x="0" y="94933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0471" tIns="100471" rIns="100471" bIns="100471" numCol="1" spcCol="1270" anchor="ctr" anchorCtr="0">
              <a:noAutofit/>
            </a:bodyPr>
            <a:lstStyle/>
            <a:p>
              <a:pPr lvl="0" algn="l" defTabSz="11112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2500" b="1" kern="1200" dirty="0">
                  <a:latin typeface="Trebuchet MS" panose="020B0603020202020204" pitchFamily="34" charset="0"/>
                </a:rPr>
                <a:t>Step – 1 – Registration Desk </a:t>
              </a:r>
              <a:endParaRPr lang="en-US" sz="2500" kern="1200" dirty="0">
                <a:latin typeface="Trebuchet MS" panose="020B060302020202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6407666" y="1414907"/>
              <a:ext cx="5478429" cy="976880"/>
            </a:xfrm>
            <a:custGeom>
              <a:avLst/>
              <a:gdLst>
                <a:gd name="connsiteX0" fmla="*/ 0 w 5478429"/>
                <a:gd name="connsiteY0" fmla="*/ 0 h 976880"/>
                <a:gd name="connsiteX1" fmla="*/ 5478429 w 5478429"/>
                <a:gd name="connsiteY1" fmla="*/ 0 h 976880"/>
                <a:gd name="connsiteX2" fmla="*/ 5478429 w 5478429"/>
                <a:gd name="connsiteY2" fmla="*/ 976880 h 976880"/>
                <a:gd name="connsiteX3" fmla="*/ 0 w 5478429"/>
                <a:gd name="connsiteY3" fmla="*/ 976880 h 976880"/>
                <a:gd name="connsiteX4" fmla="*/ 0 w 5478429"/>
                <a:gd name="connsiteY4" fmla="*/ 0 h 976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8429" h="976880">
                  <a:moveTo>
                    <a:pt x="0" y="0"/>
                  </a:moveTo>
                  <a:lnTo>
                    <a:pt x="5478429" y="0"/>
                  </a:lnTo>
                  <a:lnTo>
                    <a:pt x="5478429" y="976880"/>
                  </a:lnTo>
                  <a:lnTo>
                    <a:pt x="0" y="97688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0471" tIns="100471" rIns="100471" bIns="100471" numCol="1" spcCol="1270" anchor="ctr" anchorCtr="0">
              <a:noAutofit/>
            </a:bodyPr>
            <a:lstStyle/>
            <a:p>
              <a:pPr lvl="0" algn="l" defTabSz="889000">
                <a:spcBef>
                  <a:spcPct val="0"/>
                </a:spcBef>
                <a:spcAft>
                  <a:spcPct val="35000"/>
                </a:spcAft>
              </a:pPr>
              <a:r>
                <a:rPr lang="en-IN" sz="2000" b="1" kern="1200" dirty="0">
                  <a:solidFill>
                    <a:schemeClr val="tx1"/>
                  </a:solidFill>
                  <a:latin typeface="Wingdings 3" panose="05040102010807070707" pitchFamily="18" charset="2"/>
                </a:rPr>
                <a:t>}</a:t>
              </a:r>
              <a:r>
                <a:rPr lang="en-IN" sz="2000" b="1" kern="1200" dirty="0">
                  <a:solidFill>
                    <a:schemeClr val="tx1"/>
                  </a:solidFill>
                </a:rPr>
                <a:t> </a:t>
              </a:r>
              <a:r>
                <a:rPr lang="en-IN" sz="2000" b="1" kern="1200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Basic information about the beneficiary</a:t>
              </a:r>
              <a:endParaRPr lang="en-US" sz="2000" b="1" kern="1200" dirty="0">
                <a:solidFill>
                  <a:schemeClr val="tx1"/>
                </a:solidFill>
                <a:latin typeface="Trebuchet MS" panose="020B0603020202020204" pitchFamily="34" charset="0"/>
              </a:endParaRPr>
            </a:p>
            <a:p>
              <a:pPr lvl="0" defTabSz="889000">
                <a:spcBef>
                  <a:spcPct val="0"/>
                </a:spcBef>
                <a:spcAft>
                  <a:spcPct val="35000"/>
                </a:spcAft>
              </a:pPr>
              <a:r>
                <a:rPr lang="en-IN" sz="2000" b="1" dirty="0">
                  <a:solidFill>
                    <a:schemeClr val="tx1"/>
                  </a:solidFill>
                  <a:latin typeface="Wingdings 3" panose="05040102010807070707" pitchFamily="18" charset="2"/>
                </a:rPr>
                <a:t>}</a:t>
              </a:r>
              <a:r>
                <a:rPr lang="en-IN" sz="2000" b="1" kern="1200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 Issuance of Kanti Velugu Card </a:t>
              </a:r>
              <a:endParaRPr lang="en-US" sz="2000" b="1" kern="1200" dirty="0">
                <a:solidFill>
                  <a:schemeClr val="tx1"/>
                </a:solidFill>
                <a:latin typeface="Trebuchet MS" panose="020B0603020202020204" pitchFamily="34" charset="0"/>
              </a:endParaRPr>
            </a:p>
            <a:p>
              <a:pPr lvl="0" defTabSz="889000">
                <a:spcBef>
                  <a:spcPct val="0"/>
                </a:spcBef>
                <a:spcAft>
                  <a:spcPct val="35000"/>
                </a:spcAft>
              </a:pPr>
              <a:r>
                <a:rPr lang="en-IN" sz="2000" b="1" kern="1200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	Staff- 2 ASHAs</a:t>
              </a:r>
              <a:endParaRPr lang="en-US" sz="2000" b="1" kern="1200" dirty="0">
                <a:solidFill>
                  <a:schemeClr val="tx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34788" y="2773286"/>
              <a:ext cx="11371729" cy="1314842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0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ctangle 9" descr="Checkmark"/>
            <p:cNvSpPr/>
            <p:nvPr/>
          </p:nvSpPr>
          <p:spPr>
            <a:xfrm>
              <a:off x="642383" y="3159123"/>
              <a:ext cx="522132" cy="522132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1451687" y="2945523"/>
              <a:ext cx="5117278" cy="949331"/>
            </a:xfrm>
            <a:custGeom>
              <a:avLst/>
              <a:gdLst>
                <a:gd name="connsiteX0" fmla="*/ 0 w 5117278"/>
                <a:gd name="connsiteY0" fmla="*/ 0 h 949331"/>
                <a:gd name="connsiteX1" fmla="*/ 5117278 w 5117278"/>
                <a:gd name="connsiteY1" fmla="*/ 0 h 949331"/>
                <a:gd name="connsiteX2" fmla="*/ 5117278 w 5117278"/>
                <a:gd name="connsiteY2" fmla="*/ 949331 h 949331"/>
                <a:gd name="connsiteX3" fmla="*/ 0 w 5117278"/>
                <a:gd name="connsiteY3" fmla="*/ 949331 h 949331"/>
                <a:gd name="connsiteX4" fmla="*/ 0 w 5117278"/>
                <a:gd name="connsiteY4" fmla="*/ 0 h 94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17278" h="949331">
                  <a:moveTo>
                    <a:pt x="0" y="0"/>
                  </a:moveTo>
                  <a:lnTo>
                    <a:pt x="5117278" y="0"/>
                  </a:lnTo>
                  <a:lnTo>
                    <a:pt x="5117278" y="949331"/>
                  </a:lnTo>
                  <a:lnTo>
                    <a:pt x="0" y="94933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0471" tIns="100471" rIns="100471" bIns="100471" numCol="1" spcCol="1270" anchor="ctr" anchorCtr="0">
              <a:noAutofit/>
            </a:bodyPr>
            <a:lstStyle/>
            <a:p>
              <a:pPr lvl="0" algn="l" defTabSz="11112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2500" b="1" kern="1200" dirty="0">
                  <a:latin typeface="Trebuchet MS" panose="020B0603020202020204" pitchFamily="34" charset="0"/>
                </a:rPr>
                <a:t>Step -2 – Unaided Visual Acuity (UVA)</a:t>
              </a:r>
              <a:endParaRPr lang="en-US" sz="2500" kern="1200" dirty="0">
                <a:latin typeface="Trebuchet MS" panose="020B0603020202020204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6421123" y="2945523"/>
              <a:ext cx="5451515" cy="949331"/>
            </a:xfrm>
            <a:custGeom>
              <a:avLst/>
              <a:gdLst>
                <a:gd name="connsiteX0" fmla="*/ 0 w 5451515"/>
                <a:gd name="connsiteY0" fmla="*/ 0 h 949331"/>
                <a:gd name="connsiteX1" fmla="*/ 5451515 w 5451515"/>
                <a:gd name="connsiteY1" fmla="*/ 0 h 949331"/>
                <a:gd name="connsiteX2" fmla="*/ 5451515 w 5451515"/>
                <a:gd name="connsiteY2" fmla="*/ 949331 h 949331"/>
                <a:gd name="connsiteX3" fmla="*/ 0 w 5451515"/>
                <a:gd name="connsiteY3" fmla="*/ 949331 h 949331"/>
                <a:gd name="connsiteX4" fmla="*/ 0 w 5451515"/>
                <a:gd name="connsiteY4" fmla="*/ 0 h 94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51515" h="949331">
                  <a:moveTo>
                    <a:pt x="0" y="0"/>
                  </a:moveTo>
                  <a:lnTo>
                    <a:pt x="5451515" y="0"/>
                  </a:lnTo>
                  <a:lnTo>
                    <a:pt x="5451515" y="949331"/>
                  </a:lnTo>
                  <a:lnTo>
                    <a:pt x="0" y="94933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0471" tIns="100471" rIns="100471" bIns="100471" numCol="1" spcCol="1270" anchor="ctr" anchorCtr="0">
              <a:noAutofit/>
            </a:bodyPr>
            <a:lstStyle/>
            <a:p>
              <a:pPr lvl="0" defTabSz="800100">
                <a:spcBef>
                  <a:spcPct val="0"/>
                </a:spcBef>
                <a:spcAft>
                  <a:spcPct val="35000"/>
                </a:spcAft>
              </a:pPr>
              <a:r>
                <a:rPr lang="en-IN" b="1" dirty="0">
                  <a:solidFill>
                    <a:schemeClr val="tx1"/>
                  </a:solidFill>
                  <a:latin typeface="Wingdings 3" panose="05040102010807070707" pitchFamily="18" charset="2"/>
                </a:rPr>
                <a:t>}</a:t>
              </a:r>
              <a:r>
                <a:rPr lang="en-IN" sz="1800" b="1" kern="1200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 Snellen Chart </a:t>
              </a:r>
            </a:p>
            <a:p>
              <a:pPr lvl="0" defTabSz="800100">
                <a:spcBef>
                  <a:spcPct val="0"/>
                </a:spcBef>
                <a:spcAft>
                  <a:spcPct val="35000"/>
                </a:spcAft>
              </a:pPr>
              <a:r>
                <a:rPr lang="en-IN" b="1" dirty="0">
                  <a:solidFill>
                    <a:schemeClr val="tx1"/>
                  </a:solidFill>
                  <a:latin typeface="Wingdings 3" panose="05040102010807070707" pitchFamily="18" charset="2"/>
                </a:rPr>
                <a:t>}</a:t>
              </a:r>
              <a:r>
                <a:rPr lang="en-US" sz="1800" b="1" kern="1200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 Record details in KV Card </a:t>
              </a:r>
            </a:p>
            <a:p>
              <a:pPr lvl="0" defTabSz="800100">
                <a:spcBef>
                  <a:spcPct val="0"/>
                </a:spcBef>
                <a:spcAft>
                  <a:spcPct val="35000"/>
                </a:spcAft>
              </a:pPr>
              <a:r>
                <a:rPr lang="en-IN" sz="1800" b="1" kern="1200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	Staff -  ANM &amp; AWWs</a:t>
              </a:r>
              <a:endParaRPr lang="en-US" sz="1800" b="1" kern="1200" dirty="0">
                <a:solidFill>
                  <a:schemeClr val="tx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434788" y="4303390"/>
              <a:ext cx="11371729" cy="2197208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0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ctangle 14" descr="Stethoscope"/>
            <p:cNvSpPr/>
            <p:nvPr/>
          </p:nvSpPr>
          <p:spPr>
            <a:xfrm>
              <a:off x="642383" y="5152481"/>
              <a:ext cx="522132" cy="522132"/>
            </a:xfrm>
            <a:prstGeom prst="rect">
              <a:avLst/>
            </a:prstGeom>
            <a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1451687" y="4938881"/>
              <a:ext cx="5117278" cy="949331"/>
            </a:xfrm>
            <a:custGeom>
              <a:avLst/>
              <a:gdLst>
                <a:gd name="connsiteX0" fmla="*/ 0 w 5117278"/>
                <a:gd name="connsiteY0" fmla="*/ 0 h 949331"/>
                <a:gd name="connsiteX1" fmla="*/ 5117278 w 5117278"/>
                <a:gd name="connsiteY1" fmla="*/ 0 h 949331"/>
                <a:gd name="connsiteX2" fmla="*/ 5117278 w 5117278"/>
                <a:gd name="connsiteY2" fmla="*/ 949331 h 949331"/>
                <a:gd name="connsiteX3" fmla="*/ 0 w 5117278"/>
                <a:gd name="connsiteY3" fmla="*/ 949331 h 949331"/>
                <a:gd name="connsiteX4" fmla="*/ 0 w 5117278"/>
                <a:gd name="connsiteY4" fmla="*/ 0 h 94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17278" h="949331">
                  <a:moveTo>
                    <a:pt x="0" y="0"/>
                  </a:moveTo>
                  <a:lnTo>
                    <a:pt x="5117278" y="0"/>
                  </a:lnTo>
                  <a:lnTo>
                    <a:pt x="5117278" y="949331"/>
                  </a:lnTo>
                  <a:lnTo>
                    <a:pt x="0" y="94933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0471" tIns="100471" rIns="100471" bIns="100471" numCol="1" spcCol="1270" anchor="ctr" anchorCtr="0">
              <a:noAutofit/>
            </a:bodyPr>
            <a:lstStyle/>
            <a:p>
              <a:pPr lvl="0" algn="l" defTabSz="11112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2500" b="1" kern="1200" dirty="0">
                  <a:latin typeface="Trebuchet MS" panose="020B0603020202020204" pitchFamily="34" charset="0"/>
                </a:rPr>
                <a:t>Step 3-  Examination by Medical Officer</a:t>
              </a:r>
              <a:endParaRPr lang="en-US" sz="2500" kern="1200" dirty="0">
                <a:latin typeface="Trebuchet MS" panose="020B0603020202020204" pitchFamily="34" charset="0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6421123" y="4368765"/>
              <a:ext cx="5451515" cy="2089563"/>
            </a:xfrm>
            <a:custGeom>
              <a:avLst/>
              <a:gdLst>
                <a:gd name="connsiteX0" fmla="*/ 0 w 5451515"/>
                <a:gd name="connsiteY0" fmla="*/ 0 h 2089563"/>
                <a:gd name="connsiteX1" fmla="*/ 5451515 w 5451515"/>
                <a:gd name="connsiteY1" fmla="*/ 0 h 2089563"/>
                <a:gd name="connsiteX2" fmla="*/ 5451515 w 5451515"/>
                <a:gd name="connsiteY2" fmla="*/ 2089563 h 2089563"/>
                <a:gd name="connsiteX3" fmla="*/ 0 w 5451515"/>
                <a:gd name="connsiteY3" fmla="*/ 2089563 h 2089563"/>
                <a:gd name="connsiteX4" fmla="*/ 0 w 5451515"/>
                <a:gd name="connsiteY4" fmla="*/ 0 h 208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51515" h="2089563">
                  <a:moveTo>
                    <a:pt x="0" y="0"/>
                  </a:moveTo>
                  <a:lnTo>
                    <a:pt x="5451515" y="0"/>
                  </a:lnTo>
                  <a:lnTo>
                    <a:pt x="5451515" y="2089563"/>
                  </a:lnTo>
                  <a:lnTo>
                    <a:pt x="0" y="208956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0471" tIns="100471" rIns="100471" bIns="100471" numCol="1" spcCol="1270" anchor="ctr" anchorCtr="0">
              <a:noAutofit/>
            </a:bodyPr>
            <a:lstStyle/>
            <a:p>
              <a:pPr lvl="0" defTabSz="711200">
                <a:spcBef>
                  <a:spcPct val="0"/>
                </a:spcBef>
              </a:pPr>
              <a:r>
                <a:rPr lang="en-IN" b="1" dirty="0">
                  <a:solidFill>
                    <a:schemeClr val="tx1"/>
                  </a:solidFill>
                  <a:latin typeface="Wingdings 3" panose="05040102010807070707" pitchFamily="18" charset="2"/>
                </a:rPr>
                <a:t>}</a:t>
              </a:r>
              <a:r>
                <a:rPr lang="en-IN" b="1" kern="1200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 Medical &amp; Ocular History, Anterior Segment</a:t>
              </a:r>
            </a:p>
            <a:p>
              <a:pPr lvl="0" defTabSz="711200">
                <a:spcBef>
                  <a:spcPct val="0"/>
                </a:spcBef>
                <a:buFont typeface="Wingdings 3"/>
                <a:buChar char="}"/>
              </a:pPr>
              <a:r>
                <a:rPr lang="en-IN" b="1" kern="1200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Evaluation</a:t>
              </a:r>
              <a:endParaRPr lang="en-US" b="1" kern="1200" dirty="0">
                <a:solidFill>
                  <a:schemeClr val="tx1"/>
                </a:solidFill>
                <a:latin typeface="Trebuchet MS" panose="020B0603020202020204" pitchFamily="34" charset="0"/>
              </a:endParaRPr>
            </a:p>
            <a:p>
              <a:pPr lvl="0" defTabSz="711200">
                <a:spcBef>
                  <a:spcPct val="0"/>
                </a:spcBef>
                <a:buFont typeface="Wingdings 3"/>
                <a:buChar char="}"/>
              </a:pPr>
              <a:r>
                <a:rPr lang="en-IN" b="1" kern="1200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 Distribution of Medicines – need basis</a:t>
              </a:r>
              <a:endParaRPr lang="en-US" b="1" kern="1200" dirty="0">
                <a:solidFill>
                  <a:schemeClr val="tx1"/>
                </a:solidFill>
                <a:latin typeface="Trebuchet MS" panose="020B0603020202020204" pitchFamily="34" charset="0"/>
              </a:endParaRPr>
            </a:p>
            <a:p>
              <a:pPr lvl="0" defTabSz="711200">
                <a:spcBef>
                  <a:spcPct val="0"/>
                </a:spcBef>
              </a:pPr>
              <a:r>
                <a:rPr lang="en-IN" b="1" dirty="0">
                  <a:solidFill>
                    <a:schemeClr val="tx1"/>
                  </a:solidFill>
                  <a:latin typeface="Wingdings 3" panose="05040102010807070707" pitchFamily="18" charset="2"/>
                </a:rPr>
                <a:t>}</a:t>
              </a:r>
              <a:r>
                <a:rPr lang="en-US" b="1" kern="1200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 Records details  in KV card</a:t>
              </a:r>
            </a:p>
            <a:p>
              <a:pPr lvl="1" defTabSz="711200">
                <a:spcBef>
                  <a:spcPct val="0"/>
                </a:spcBef>
              </a:pPr>
              <a:r>
                <a:rPr lang="en-IN" b="1" kern="1200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	Staff- Medical Officer, Staff</a:t>
              </a:r>
            </a:p>
            <a:p>
              <a:pPr lvl="0" defTabSz="711200">
                <a:spcBef>
                  <a:spcPct val="0"/>
                </a:spcBef>
              </a:pPr>
              <a:r>
                <a:rPr lang="en-IN" b="1" kern="1200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	Nurse &amp; ANM </a:t>
              </a:r>
              <a:r>
                <a:rPr lang="en-US" b="1" kern="1200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                  </a:t>
              </a:r>
            </a:p>
            <a:p>
              <a:pPr lvl="0" defTabSz="711200">
                <a:spcBef>
                  <a:spcPct val="0"/>
                </a:spcBef>
              </a:pPr>
              <a:r>
                <a:rPr lang="en-US" b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                                              </a:t>
              </a:r>
              <a:r>
                <a:rPr lang="en-US" b="1" kern="1200" dirty="0">
                  <a:solidFill>
                    <a:srgbClr val="FF0000"/>
                  </a:solidFill>
                  <a:latin typeface="Trebuchet MS" panose="020B0603020202020204" pitchFamily="34" charset="0"/>
                </a:rPr>
                <a:t> </a:t>
              </a:r>
              <a:r>
                <a:rPr lang="en-US" b="1" i="1" kern="1200" dirty="0">
                  <a:solidFill>
                    <a:srgbClr val="FF0000"/>
                  </a:solidFill>
                  <a:latin typeface="Trebuchet MS" panose="020B0603020202020204" pitchFamily="34" charset="0"/>
                </a:rPr>
                <a:t>Data Entry – Tab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6720872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IN" dirty="0">
                <a:latin typeface="Trebuchet MS" panose="020B0603020202020204" pitchFamily="34" charset="0"/>
              </a:rPr>
              <a:t>Work Flow in the camp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838200" y="1271588"/>
            <a:ext cx="10515600" cy="5001991"/>
            <a:chOff x="838200" y="1271588"/>
            <a:chExt cx="10515600" cy="4602505"/>
          </a:xfrm>
        </p:grpSpPr>
        <p:sp>
          <p:nvSpPr>
            <p:cNvPr id="6" name="Rounded Rectangle 5"/>
            <p:cNvSpPr/>
            <p:nvPr/>
          </p:nvSpPr>
          <p:spPr>
            <a:xfrm>
              <a:off x="838200" y="1271588"/>
              <a:ext cx="10515600" cy="2078636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0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ectangle 6" descr="Checkmark"/>
            <p:cNvSpPr/>
            <p:nvPr/>
          </p:nvSpPr>
          <p:spPr>
            <a:xfrm>
              <a:off x="838200" y="2114519"/>
              <a:ext cx="806229" cy="806229"/>
            </a:xfrm>
            <a:prstGeom prst="rect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2102391" y="1509891"/>
              <a:ext cx="4665157" cy="1944553"/>
            </a:xfrm>
            <a:custGeom>
              <a:avLst/>
              <a:gdLst>
                <a:gd name="connsiteX0" fmla="*/ 0 w 4665157"/>
                <a:gd name="connsiteY0" fmla="*/ 0 h 1944553"/>
                <a:gd name="connsiteX1" fmla="*/ 4665157 w 4665157"/>
                <a:gd name="connsiteY1" fmla="*/ 0 h 1944553"/>
                <a:gd name="connsiteX2" fmla="*/ 4665157 w 4665157"/>
                <a:gd name="connsiteY2" fmla="*/ 1944553 h 1944553"/>
                <a:gd name="connsiteX3" fmla="*/ 0 w 4665157"/>
                <a:gd name="connsiteY3" fmla="*/ 1944553 h 1944553"/>
                <a:gd name="connsiteX4" fmla="*/ 0 w 4665157"/>
                <a:gd name="connsiteY4" fmla="*/ 0 h 1944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65157" h="1944553">
                  <a:moveTo>
                    <a:pt x="0" y="0"/>
                  </a:moveTo>
                  <a:lnTo>
                    <a:pt x="4665157" y="0"/>
                  </a:lnTo>
                  <a:lnTo>
                    <a:pt x="4665157" y="1944553"/>
                  </a:lnTo>
                  <a:lnTo>
                    <a:pt x="0" y="194455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5138" tIns="155138" rIns="155138" bIns="155138" numCol="1" spcCol="1270" anchor="ctr" anchorCtr="0">
              <a:noAutofit/>
            </a:bodyPr>
            <a:lstStyle/>
            <a:p>
              <a:pPr lvl="0" algn="l" defTabSz="11112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2500" b="1" kern="1200" dirty="0">
                  <a:latin typeface="Trebuchet MS" panose="020B0603020202020204" pitchFamily="34" charset="0"/>
                </a:rPr>
                <a:t>Step -4 -  Objective Refraction &amp; Subjective Refraction  </a:t>
              </a:r>
              <a:endParaRPr lang="en-US" sz="2500" kern="1200" dirty="0">
                <a:latin typeface="Trebuchet MS" panose="020B0603020202020204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6195763" y="1600006"/>
              <a:ext cx="4967442" cy="1764324"/>
            </a:xfrm>
            <a:custGeom>
              <a:avLst/>
              <a:gdLst>
                <a:gd name="connsiteX0" fmla="*/ 0 w 4967442"/>
                <a:gd name="connsiteY0" fmla="*/ 0 h 1764324"/>
                <a:gd name="connsiteX1" fmla="*/ 4967442 w 4967442"/>
                <a:gd name="connsiteY1" fmla="*/ 0 h 1764324"/>
                <a:gd name="connsiteX2" fmla="*/ 4967442 w 4967442"/>
                <a:gd name="connsiteY2" fmla="*/ 1764324 h 1764324"/>
                <a:gd name="connsiteX3" fmla="*/ 0 w 4967442"/>
                <a:gd name="connsiteY3" fmla="*/ 1764324 h 1764324"/>
                <a:gd name="connsiteX4" fmla="*/ 0 w 4967442"/>
                <a:gd name="connsiteY4" fmla="*/ 0 h 1764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67442" h="1764324">
                  <a:moveTo>
                    <a:pt x="0" y="0"/>
                  </a:moveTo>
                  <a:lnTo>
                    <a:pt x="4967442" y="0"/>
                  </a:lnTo>
                  <a:lnTo>
                    <a:pt x="4967442" y="1764324"/>
                  </a:lnTo>
                  <a:lnTo>
                    <a:pt x="0" y="176432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5138" tIns="155138" rIns="155138" bIns="155138" numCol="1" spcCol="1270" anchor="ctr" anchorCtr="0">
              <a:noAutofit/>
            </a:bodyPr>
            <a:lstStyle/>
            <a:p>
              <a:pPr lvl="0" defTabSz="800100">
                <a:spcBef>
                  <a:spcPct val="0"/>
                </a:spcBef>
                <a:spcAft>
                  <a:spcPct val="35000"/>
                </a:spcAft>
              </a:pPr>
              <a:r>
                <a:rPr lang="en-IN" b="1" dirty="0">
                  <a:solidFill>
                    <a:srgbClr val="EF7F1A"/>
                  </a:solidFill>
                  <a:latin typeface="Wingdings 3" panose="05040102010807070707" pitchFamily="18" charset="2"/>
                </a:rPr>
                <a:t>}</a:t>
              </a:r>
              <a:r>
                <a:rPr lang="en-IN" sz="1800" b="1" kern="1200" dirty="0"/>
                <a:t> </a:t>
              </a:r>
              <a:r>
                <a:rPr lang="en-IN" sz="1800" b="1" kern="1200" dirty="0">
                  <a:latin typeface="Trebuchet MS" panose="020B0603020202020204" pitchFamily="34" charset="0"/>
                </a:rPr>
                <a:t>Examination through Auto Refractometer</a:t>
              </a:r>
              <a:endParaRPr lang="en-US" sz="1800" b="1" kern="1200" dirty="0">
                <a:latin typeface="Trebuchet MS" panose="020B0603020202020204" pitchFamily="34" charset="0"/>
              </a:endParaRPr>
            </a:p>
            <a:p>
              <a:pPr lvl="0" defTabSz="800100">
                <a:spcBef>
                  <a:spcPct val="0"/>
                </a:spcBef>
                <a:spcAft>
                  <a:spcPct val="35000"/>
                </a:spcAft>
              </a:pPr>
              <a:r>
                <a:rPr lang="en-IN" b="1" dirty="0">
                  <a:solidFill>
                    <a:srgbClr val="EF7F1A"/>
                  </a:solidFill>
                  <a:latin typeface="Wingdings 3" panose="05040102010807070707" pitchFamily="18" charset="2"/>
                </a:rPr>
                <a:t>}</a:t>
              </a:r>
              <a:r>
                <a:rPr lang="en-US" sz="1800" b="1" kern="1200" dirty="0">
                  <a:latin typeface="Trebuchet MS" panose="020B0603020202020204" pitchFamily="34" charset="0"/>
                </a:rPr>
                <a:t> Trial lens</a:t>
              </a:r>
            </a:p>
            <a:p>
              <a:pPr lvl="0" defTabSz="800100">
                <a:spcBef>
                  <a:spcPct val="0"/>
                </a:spcBef>
                <a:spcAft>
                  <a:spcPct val="35000"/>
                </a:spcAft>
              </a:pPr>
              <a:r>
                <a:rPr lang="en-IN" b="1" dirty="0">
                  <a:solidFill>
                    <a:srgbClr val="EF7F1A"/>
                  </a:solidFill>
                  <a:latin typeface="Wingdings 3" panose="05040102010807070707" pitchFamily="18" charset="2"/>
                </a:rPr>
                <a:t>}</a:t>
              </a:r>
              <a:r>
                <a:rPr lang="en-US" sz="1800" b="1" kern="1200" dirty="0">
                  <a:latin typeface="Trebuchet MS" panose="020B0603020202020204" pitchFamily="34" charset="0"/>
                </a:rPr>
                <a:t> Record details in the KV card</a:t>
              </a:r>
            </a:p>
            <a:p>
              <a:pPr lvl="0" algn="l" defTabSz="8001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1800" b="1" kern="1200" dirty="0">
                  <a:latin typeface="Trebuchet MS" panose="020B0603020202020204" pitchFamily="34" charset="0"/>
                </a:rPr>
                <a:t>  	</a:t>
              </a:r>
              <a:r>
                <a:rPr lang="en-IN" sz="1800" b="1" kern="1200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Staff- Optometrist &amp; Support staff</a:t>
              </a:r>
              <a:endParaRPr lang="en-US" sz="1800" b="1" kern="1200" dirty="0">
                <a:solidFill>
                  <a:schemeClr val="tx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838200" y="3755806"/>
              <a:ext cx="10515600" cy="2117745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0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ectangle 10" descr="Glasses"/>
            <p:cNvSpPr/>
            <p:nvPr/>
          </p:nvSpPr>
          <p:spPr>
            <a:xfrm>
              <a:off x="1067181" y="4582145"/>
              <a:ext cx="806229" cy="806229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2102391" y="4213891"/>
              <a:ext cx="3599162" cy="1465872"/>
            </a:xfrm>
            <a:custGeom>
              <a:avLst/>
              <a:gdLst>
                <a:gd name="connsiteX0" fmla="*/ 0 w 4732020"/>
                <a:gd name="connsiteY0" fmla="*/ 0 h 1465872"/>
                <a:gd name="connsiteX1" fmla="*/ 4732020 w 4732020"/>
                <a:gd name="connsiteY1" fmla="*/ 0 h 1465872"/>
                <a:gd name="connsiteX2" fmla="*/ 4732020 w 4732020"/>
                <a:gd name="connsiteY2" fmla="*/ 1465872 h 1465872"/>
                <a:gd name="connsiteX3" fmla="*/ 0 w 4732020"/>
                <a:gd name="connsiteY3" fmla="*/ 1465872 h 1465872"/>
                <a:gd name="connsiteX4" fmla="*/ 0 w 4732020"/>
                <a:gd name="connsiteY4" fmla="*/ 0 h 1465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32020" h="1465872">
                  <a:moveTo>
                    <a:pt x="0" y="0"/>
                  </a:moveTo>
                  <a:lnTo>
                    <a:pt x="4732020" y="0"/>
                  </a:lnTo>
                  <a:lnTo>
                    <a:pt x="4732020" y="1465872"/>
                  </a:lnTo>
                  <a:lnTo>
                    <a:pt x="0" y="146587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5138" tIns="155138" rIns="155138" bIns="155138" numCol="1" spcCol="1270" anchor="ctr" anchorCtr="0">
              <a:noAutofit/>
            </a:bodyPr>
            <a:lstStyle/>
            <a:p>
              <a:pPr lvl="0" algn="l" defTabSz="11112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2500" b="1" kern="1200" dirty="0"/>
                <a:t>Step 5- Issue /Order of Spectacles /referrals </a:t>
              </a:r>
              <a:endParaRPr lang="en-US" sz="2500" kern="1200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6195763" y="4019560"/>
              <a:ext cx="4502075" cy="1854533"/>
            </a:xfrm>
            <a:custGeom>
              <a:avLst/>
              <a:gdLst>
                <a:gd name="connsiteX0" fmla="*/ 0 w 4502075"/>
                <a:gd name="connsiteY0" fmla="*/ 0 h 1854533"/>
                <a:gd name="connsiteX1" fmla="*/ 4502075 w 4502075"/>
                <a:gd name="connsiteY1" fmla="*/ 0 h 1854533"/>
                <a:gd name="connsiteX2" fmla="*/ 4502075 w 4502075"/>
                <a:gd name="connsiteY2" fmla="*/ 1854533 h 1854533"/>
                <a:gd name="connsiteX3" fmla="*/ 0 w 4502075"/>
                <a:gd name="connsiteY3" fmla="*/ 1854533 h 1854533"/>
                <a:gd name="connsiteX4" fmla="*/ 0 w 4502075"/>
                <a:gd name="connsiteY4" fmla="*/ 0 h 1854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2075" h="1854533">
                  <a:moveTo>
                    <a:pt x="0" y="0"/>
                  </a:moveTo>
                  <a:lnTo>
                    <a:pt x="4502075" y="0"/>
                  </a:lnTo>
                  <a:lnTo>
                    <a:pt x="4502075" y="1854533"/>
                  </a:lnTo>
                  <a:lnTo>
                    <a:pt x="0" y="185453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5138" tIns="155138" rIns="155138" bIns="155138" numCol="1" spcCol="1270" anchor="ctr" anchorCtr="0">
              <a:noAutofit/>
            </a:bodyPr>
            <a:lstStyle/>
            <a:p>
              <a:pPr lvl="0" defTabSz="800100">
                <a:spcBef>
                  <a:spcPct val="0"/>
                </a:spcBef>
                <a:spcAft>
                  <a:spcPct val="35000"/>
                </a:spcAft>
              </a:pPr>
              <a:r>
                <a:rPr lang="en-IN" b="1" dirty="0">
                  <a:solidFill>
                    <a:srgbClr val="EF7F1A"/>
                  </a:solidFill>
                  <a:latin typeface="Wingdings 3" panose="05040102010807070707" pitchFamily="18" charset="2"/>
                </a:rPr>
                <a:t>}</a:t>
              </a:r>
              <a:r>
                <a:rPr lang="en-IN" sz="1800" b="1" kern="1200" dirty="0"/>
                <a:t> Reading glasses issued at the camp</a:t>
              </a:r>
              <a:endParaRPr lang="en-US" sz="1800" b="1" kern="1200" dirty="0"/>
            </a:p>
            <a:p>
              <a:pPr lvl="0" defTabSz="800100">
                <a:spcBef>
                  <a:spcPct val="0"/>
                </a:spcBef>
                <a:spcAft>
                  <a:spcPct val="35000"/>
                </a:spcAft>
              </a:pPr>
              <a:r>
                <a:rPr lang="en-IN" b="1" dirty="0">
                  <a:solidFill>
                    <a:srgbClr val="EF7F1A"/>
                  </a:solidFill>
                  <a:latin typeface="Wingdings 3" panose="05040102010807070707" pitchFamily="18" charset="2"/>
                </a:rPr>
                <a:t>}</a:t>
              </a:r>
              <a:r>
                <a:rPr lang="en-IN" sz="1800" b="1" kern="1200" dirty="0"/>
                <a:t> Indent placed for prescription glasses /referrals</a:t>
              </a:r>
              <a:endParaRPr lang="en-US" sz="1800" b="1" kern="1200" dirty="0"/>
            </a:p>
            <a:p>
              <a:pPr lvl="1" defTabSz="800100"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>
                  <a:solidFill>
                    <a:schemeClr val="tx1"/>
                  </a:solidFill>
                </a:rPr>
                <a:t>Staff -ASHAs, Health Supervisor, ANMs</a:t>
              </a:r>
            </a:p>
            <a:p>
              <a:pPr lvl="1" defTabSz="800100">
                <a:spcBef>
                  <a:spcPct val="0"/>
                </a:spcBef>
                <a:spcAft>
                  <a:spcPct val="35000"/>
                </a:spcAft>
              </a:pPr>
              <a:r>
                <a:rPr lang="en-IN" sz="1800" b="1" i="1" kern="1200" dirty="0">
                  <a:solidFill>
                    <a:srgbClr val="FF0000"/>
                  </a:solidFill>
                </a:rPr>
                <a:t>Data Entry with Photo of the Reading glasses /prescription – Tab 2</a:t>
              </a:r>
              <a:endParaRPr lang="en-US" sz="1800" b="1" i="1" kern="12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4713732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655590" y="1680772"/>
            <a:ext cx="8880820" cy="3754828"/>
            <a:chOff x="1744663" y="1680772"/>
            <a:chExt cx="8880820" cy="3754828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1F4D0F5-6747-4910-85A4-B68BADA2E748}"/>
                </a:ext>
              </a:extLst>
            </p:cNvPr>
            <p:cNvCxnSpPr/>
            <p:nvPr/>
          </p:nvCxnSpPr>
          <p:spPr>
            <a:xfrm rot="16200000" flipV="1">
              <a:off x="346076" y="3848101"/>
              <a:ext cx="2832100" cy="34925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37C1143-3339-4709-AD35-1A77CEA2CAD1}"/>
                </a:ext>
              </a:extLst>
            </p:cNvPr>
            <p:cNvCxnSpPr/>
            <p:nvPr/>
          </p:nvCxnSpPr>
          <p:spPr>
            <a:xfrm>
              <a:off x="1755775" y="2463800"/>
              <a:ext cx="1608138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D543D0B-42B3-4036-A7F4-0040857CFCB5}"/>
                </a:ext>
              </a:extLst>
            </p:cNvPr>
            <p:cNvCxnSpPr/>
            <p:nvPr/>
          </p:nvCxnSpPr>
          <p:spPr>
            <a:xfrm rot="16200000" flipV="1">
              <a:off x="1960563" y="3865563"/>
              <a:ext cx="2806700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31FFFD4-D3EF-42CB-9B77-9923D0C3FBE8}"/>
                </a:ext>
              </a:extLst>
            </p:cNvPr>
            <p:cNvCxnSpPr/>
            <p:nvPr/>
          </p:nvCxnSpPr>
          <p:spPr>
            <a:xfrm>
              <a:off x="3363913" y="2463800"/>
              <a:ext cx="1606550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0D61972-23AE-4DD4-A913-0F581EE30642}"/>
                </a:ext>
              </a:extLst>
            </p:cNvPr>
            <p:cNvCxnSpPr/>
            <p:nvPr/>
          </p:nvCxnSpPr>
          <p:spPr>
            <a:xfrm>
              <a:off x="3363913" y="5237164"/>
              <a:ext cx="963612" cy="1587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978AC94-649A-4B0E-9D76-5622B1A84904}"/>
                </a:ext>
              </a:extLst>
            </p:cNvPr>
            <p:cNvCxnSpPr/>
            <p:nvPr/>
          </p:nvCxnSpPr>
          <p:spPr>
            <a:xfrm rot="5400000" flipH="1" flipV="1">
              <a:off x="4123532" y="5225257"/>
              <a:ext cx="379413" cy="635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D00E23B-DE1E-4645-88D3-0E50ABE15FAA}"/>
                </a:ext>
              </a:extLst>
            </p:cNvPr>
            <p:cNvCxnSpPr/>
            <p:nvPr/>
          </p:nvCxnSpPr>
          <p:spPr>
            <a:xfrm rot="5400000" flipH="1" flipV="1">
              <a:off x="4425951" y="5224464"/>
              <a:ext cx="379413" cy="7937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8619E23-F4F4-4B6A-AC43-4ED4D8F634C5}"/>
                </a:ext>
              </a:extLst>
            </p:cNvPr>
            <p:cNvCxnSpPr/>
            <p:nvPr/>
          </p:nvCxnSpPr>
          <p:spPr>
            <a:xfrm>
              <a:off x="4972050" y="2463800"/>
              <a:ext cx="1606550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D3834D65-6DF5-457D-80D1-AF1175274DE4}"/>
                </a:ext>
              </a:extLst>
            </p:cNvPr>
            <p:cNvCxnSpPr/>
            <p:nvPr/>
          </p:nvCxnSpPr>
          <p:spPr>
            <a:xfrm>
              <a:off x="4972050" y="5254625"/>
              <a:ext cx="965200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B1A0479-CC0E-4D9E-B12C-84C6FBBA998A}"/>
                </a:ext>
              </a:extLst>
            </p:cNvPr>
            <p:cNvCxnSpPr/>
            <p:nvPr/>
          </p:nvCxnSpPr>
          <p:spPr>
            <a:xfrm flipV="1">
              <a:off x="6288088" y="5237163"/>
              <a:ext cx="290512" cy="4762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DB430F1-6FC8-427B-AC42-82888BA5A08D}"/>
                </a:ext>
              </a:extLst>
            </p:cNvPr>
            <p:cNvCxnSpPr/>
            <p:nvPr/>
          </p:nvCxnSpPr>
          <p:spPr>
            <a:xfrm rot="5400000" flipH="1" flipV="1">
              <a:off x="5732463" y="5241925"/>
              <a:ext cx="379412" cy="793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32A5081-1BC8-446E-9473-29B39C53596E}"/>
                </a:ext>
              </a:extLst>
            </p:cNvPr>
            <p:cNvCxnSpPr/>
            <p:nvPr/>
          </p:nvCxnSpPr>
          <p:spPr>
            <a:xfrm rot="5400000" flipH="1" flipV="1">
              <a:off x="6072188" y="5241925"/>
              <a:ext cx="379412" cy="793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5AA2C88-DAD8-4FA2-A01D-2B3D2C1CB744}"/>
                </a:ext>
              </a:extLst>
            </p:cNvPr>
            <p:cNvCxnSpPr/>
            <p:nvPr/>
          </p:nvCxnSpPr>
          <p:spPr>
            <a:xfrm flipV="1">
              <a:off x="6540500" y="2463801"/>
              <a:ext cx="2095500" cy="3175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95E65DA2-275A-4970-9EA5-D41CDEEFCFFC}"/>
                </a:ext>
              </a:extLst>
            </p:cNvPr>
            <p:cNvCxnSpPr/>
            <p:nvPr/>
          </p:nvCxnSpPr>
          <p:spPr>
            <a:xfrm>
              <a:off x="6580188" y="5237163"/>
              <a:ext cx="1377950" cy="635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E991B6B8-721A-45CF-A290-36091AE9264D}"/>
                </a:ext>
              </a:extLst>
            </p:cNvPr>
            <p:cNvCxnSpPr/>
            <p:nvPr/>
          </p:nvCxnSpPr>
          <p:spPr>
            <a:xfrm flipV="1">
              <a:off x="8328026" y="5238751"/>
              <a:ext cx="290513" cy="4763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2B85909B-E3E9-45CD-B3BF-955848EEA209}"/>
                </a:ext>
              </a:extLst>
            </p:cNvPr>
            <p:cNvCxnSpPr/>
            <p:nvPr/>
          </p:nvCxnSpPr>
          <p:spPr>
            <a:xfrm rot="5400000" flipH="1" flipV="1">
              <a:off x="7772401" y="5224464"/>
              <a:ext cx="379413" cy="7937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66662B2-1680-404F-A0E3-CFE158FB0510}"/>
                </a:ext>
              </a:extLst>
            </p:cNvPr>
            <p:cNvCxnSpPr/>
            <p:nvPr/>
          </p:nvCxnSpPr>
          <p:spPr>
            <a:xfrm rot="5400000" flipH="1" flipV="1">
              <a:off x="8112126" y="5224464"/>
              <a:ext cx="379413" cy="7937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A4C6DF7-9C7C-4F35-9650-0D72541D3ECA}"/>
                </a:ext>
              </a:extLst>
            </p:cNvPr>
            <p:cNvCxnSpPr/>
            <p:nvPr/>
          </p:nvCxnSpPr>
          <p:spPr>
            <a:xfrm flipV="1">
              <a:off x="8610601" y="5238751"/>
              <a:ext cx="1293813" cy="4763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C427E9E7-1F7F-4A62-8317-04272D3BF9F1}"/>
                </a:ext>
              </a:extLst>
            </p:cNvPr>
            <p:cNvCxnSpPr/>
            <p:nvPr/>
          </p:nvCxnSpPr>
          <p:spPr>
            <a:xfrm flipV="1">
              <a:off x="10256838" y="5238751"/>
              <a:ext cx="290512" cy="4763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3D9D0140-51B7-477D-BCBF-A2BCE1F9595E}"/>
                </a:ext>
              </a:extLst>
            </p:cNvPr>
            <p:cNvCxnSpPr/>
            <p:nvPr/>
          </p:nvCxnSpPr>
          <p:spPr>
            <a:xfrm rot="5400000" flipH="1" flipV="1">
              <a:off x="9701213" y="5224463"/>
              <a:ext cx="379413" cy="793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59898F7E-0112-465A-99BD-820A542B13AC}"/>
                </a:ext>
              </a:extLst>
            </p:cNvPr>
            <p:cNvCxnSpPr/>
            <p:nvPr/>
          </p:nvCxnSpPr>
          <p:spPr>
            <a:xfrm rot="5400000" flipH="1" flipV="1">
              <a:off x="10040938" y="5224463"/>
              <a:ext cx="379413" cy="793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14359" name="Picture 61" descr="Gent Desk_Chair.png">
              <a:extLst>
                <a:ext uri="{FF2B5EF4-FFF2-40B4-BE49-F238E27FC236}">
                  <a16:creationId xmlns:a16="http://schemas.microsoft.com/office/drawing/2014/main" id="{360CD658-0A6A-467B-98BD-94D3369244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5801" y="3414713"/>
              <a:ext cx="1185863" cy="798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60" name="TextBox 63">
              <a:extLst>
                <a:ext uri="{FF2B5EF4-FFF2-40B4-BE49-F238E27FC236}">
                  <a16:creationId xmlns:a16="http://schemas.microsoft.com/office/drawing/2014/main" id="{9CE16A0E-4D5D-46D7-9494-A9FF08A579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6900" y="4995864"/>
              <a:ext cx="1524000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7666" tIns="43833" rIns="87666" bIns="43833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IN" altLang="en-US" b="1">
                  <a:latin typeface="Arial" panose="020B0604020202020204" pitchFamily="34" charset="0"/>
                  <a:cs typeface="Arial" panose="020B0604020202020204" pitchFamily="34" charset="0"/>
                </a:rPr>
                <a:t>Registration</a:t>
              </a:r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E3604F4E-7E5F-4B9F-BECD-FDC024AE621F}"/>
                </a:ext>
              </a:extLst>
            </p:cNvPr>
            <p:cNvCxnSpPr/>
            <p:nvPr/>
          </p:nvCxnSpPr>
          <p:spPr>
            <a:xfrm rot="16200000" flipV="1">
              <a:off x="3579019" y="3893344"/>
              <a:ext cx="2808288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4DA10896-398D-4481-87F9-A991A6E1D34F}"/>
                </a:ext>
              </a:extLst>
            </p:cNvPr>
            <p:cNvCxnSpPr/>
            <p:nvPr/>
          </p:nvCxnSpPr>
          <p:spPr>
            <a:xfrm rot="16200000" flipV="1">
              <a:off x="5433219" y="3867944"/>
              <a:ext cx="2808288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ED9D3688-9225-4CC0-AF1E-9A6CFEBDCC21}"/>
                </a:ext>
              </a:extLst>
            </p:cNvPr>
            <p:cNvCxnSpPr/>
            <p:nvPr/>
          </p:nvCxnSpPr>
          <p:spPr>
            <a:xfrm rot="16200000" flipV="1">
              <a:off x="7214394" y="3867944"/>
              <a:ext cx="2808288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0557BFD9-31DB-43EF-96E2-C7C149208782}"/>
                </a:ext>
              </a:extLst>
            </p:cNvPr>
            <p:cNvCxnSpPr/>
            <p:nvPr/>
          </p:nvCxnSpPr>
          <p:spPr>
            <a:xfrm rot="16200000" flipV="1">
              <a:off x="9221339" y="3940176"/>
              <a:ext cx="2808288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9CFF5050-F765-448E-A521-64A7E8CD3AB1}"/>
                </a:ext>
              </a:extLst>
            </p:cNvPr>
            <p:cNvSpPr txBox="1"/>
            <p:nvPr/>
          </p:nvSpPr>
          <p:spPr>
            <a:xfrm>
              <a:off x="6899276" y="2497139"/>
              <a:ext cx="1725613" cy="261937"/>
            </a:xfrm>
            <a:prstGeom prst="rect">
              <a:avLst/>
            </a:prstGeom>
            <a:noFill/>
          </p:spPr>
          <p:txBody>
            <a:bodyPr lIns="87666" tIns="43833" rIns="87666" bIns="43833">
              <a:spAutoFit/>
            </a:bodyPr>
            <a:lstStyle/>
            <a:p>
              <a:pPr algn="ctr">
                <a:defRPr/>
              </a:pPr>
              <a:r>
                <a:rPr lang="en-IN" sz="1125" b="1" dirty="0"/>
                <a:t>Objective Refraction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8AED6B68-7C8D-45C1-BE0F-1A8825643677}"/>
                </a:ext>
              </a:extLst>
            </p:cNvPr>
            <p:cNvSpPr txBox="1"/>
            <p:nvPr/>
          </p:nvSpPr>
          <p:spPr>
            <a:xfrm>
              <a:off x="4760913" y="4754564"/>
              <a:ext cx="1409700" cy="434975"/>
            </a:xfrm>
            <a:prstGeom prst="rect">
              <a:avLst/>
            </a:prstGeom>
            <a:noFill/>
          </p:spPr>
          <p:txBody>
            <a:bodyPr lIns="87666" tIns="43833" rIns="87666" bIns="43833">
              <a:spAutoFit/>
            </a:bodyPr>
            <a:lstStyle/>
            <a:p>
              <a:pPr algn="ctr">
                <a:defRPr/>
              </a:pPr>
              <a:r>
                <a:rPr lang="en-IN" sz="1125" b="1" dirty="0"/>
                <a:t>Medicine Distribution</a:t>
              </a:r>
            </a:p>
          </p:txBody>
        </p:sp>
        <p:pic>
          <p:nvPicPr>
            <p:cNvPr id="14367" name="Picture 79" descr="eye_exam321.jpg">
              <a:extLst>
                <a:ext uri="{FF2B5EF4-FFF2-40B4-BE49-F238E27FC236}">
                  <a16:creationId xmlns:a16="http://schemas.microsoft.com/office/drawing/2014/main" id="{500B667F-EFE6-4EBF-ACF3-CE581FAC65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8851" y="2524125"/>
              <a:ext cx="1336675" cy="1085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8" name="Picture 80" descr="Chair.png">
              <a:extLst>
                <a:ext uri="{FF2B5EF4-FFF2-40B4-BE49-F238E27FC236}">
                  <a16:creationId xmlns:a16="http://schemas.microsoft.com/office/drawing/2014/main" id="{D13B71C8-8925-4184-AC04-0B5572F5DD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8851" y="4213226"/>
              <a:ext cx="512763" cy="614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9" name="Picture 81" descr="Chair.png">
              <a:extLst>
                <a:ext uri="{FF2B5EF4-FFF2-40B4-BE49-F238E27FC236}">
                  <a16:creationId xmlns:a16="http://schemas.microsoft.com/office/drawing/2014/main" id="{E0906700-9C4A-48DF-B5AA-238D59B0B4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1801" y="4213226"/>
              <a:ext cx="512763" cy="614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0" name="Picture 82" descr="Data entry exit.jpg">
              <a:extLst>
                <a:ext uri="{FF2B5EF4-FFF2-40B4-BE49-F238E27FC236}">
                  <a16:creationId xmlns:a16="http://schemas.microsoft.com/office/drawing/2014/main" id="{6504E794-A784-45AC-BA81-015A55A890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8725" y="3971925"/>
              <a:ext cx="882650" cy="598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B8D8BB48-B670-45EC-882F-74CB6DC2BC1D}"/>
                </a:ext>
              </a:extLst>
            </p:cNvPr>
            <p:cNvSpPr txBox="1"/>
            <p:nvPr/>
          </p:nvSpPr>
          <p:spPr>
            <a:xfrm>
              <a:off x="8686801" y="4513264"/>
              <a:ext cx="1725613" cy="261937"/>
            </a:xfrm>
            <a:prstGeom prst="rect">
              <a:avLst/>
            </a:prstGeom>
            <a:noFill/>
          </p:spPr>
          <p:txBody>
            <a:bodyPr lIns="87666" tIns="43833" rIns="87666" bIns="43833">
              <a:spAutoFit/>
            </a:bodyPr>
            <a:lstStyle/>
            <a:p>
              <a:pPr algn="ctr">
                <a:defRPr/>
              </a:pPr>
              <a:r>
                <a:rPr lang="en-IN" sz="1125" b="1" dirty="0"/>
                <a:t>Data Entry</a:t>
              </a:r>
            </a:p>
          </p:txBody>
        </p:sp>
        <p:pic>
          <p:nvPicPr>
            <p:cNvPr id="14372" name="Picture 84" descr="Issue of spects.jpg">
              <a:extLst>
                <a:ext uri="{FF2B5EF4-FFF2-40B4-BE49-F238E27FC236}">
                  <a16:creationId xmlns:a16="http://schemas.microsoft.com/office/drawing/2014/main" id="{4B450B9D-15D6-4910-BB3B-58637F63CC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0775" y="2705100"/>
              <a:ext cx="1695450" cy="642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24B9C2A1-D768-440D-8C92-2A793D688A10}"/>
                </a:ext>
              </a:extLst>
            </p:cNvPr>
            <p:cNvSpPr txBox="1"/>
            <p:nvPr/>
          </p:nvSpPr>
          <p:spPr>
            <a:xfrm>
              <a:off x="8748713" y="3509963"/>
              <a:ext cx="1725612" cy="260350"/>
            </a:xfrm>
            <a:prstGeom prst="rect">
              <a:avLst/>
            </a:prstGeom>
            <a:noFill/>
          </p:spPr>
          <p:txBody>
            <a:bodyPr lIns="87666" tIns="43833" rIns="87666" bIns="43833">
              <a:spAutoFit/>
            </a:bodyPr>
            <a:lstStyle/>
            <a:p>
              <a:pPr algn="ctr">
                <a:defRPr/>
              </a:pPr>
              <a:r>
                <a:rPr lang="en-IN" sz="1125" b="1" dirty="0"/>
                <a:t>Issue of Spectacles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92C4C723-6F5B-4457-A54E-70173D102839}"/>
                </a:ext>
              </a:extLst>
            </p:cNvPr>
            <p:cNvSpPr txBox="1"/>
            <p:nvPr/>
          </p:nvSpPr>
          <p:spPr>
            <a:xfrm>
              <a:off x="4006440" y="3187899"/>
              <a:ext cx="350169" cy="1065009"/>
            </a:xfrm>
            <a:prstGeom prst="rect">
              <a:avLst/>
            </a:prstGeom>
            <a:noFill/>
          </p:spPr>
          <p:txBody>
            <a:bodyPr vert="vert270" lIns="87666" tIns="43833" rIns="87666" bIns="43833">
              <a:spAutoFit/>
            </a:bodyPr>
            <a:lstStyle/>
            <a:p>
              <a:pPr algn="ctr">
                <a:defRPr/>
              </a:pPr>
              <a:r>
                <a:rPr lang="en-IN" sz="1125" b="1" dirty="0"/>
                <a:t>3 </a:t>
              </a:r>
              <a:r>
                <a:rPr lang="en-IN" sz="1125" b="1" dirty="0" err="1"/>
                <a:t>mtrs</a:t>
              </a:r>
              <a:r>
                <a:rPr lang="en-IN" sz="1125" b="1" dirty="0"/>
                <a:t>  distance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69FA5588-AAFA-41EC-A59F-DD58AADDFE9F}"/>
                </a:ext>
              </a:extLst>
            </p:cNvPr>
            <p:cNvSpPr txBox="1"/>
            <p:nvPr/>
          </p:nvSpPr>
          <p:spPr>
            <a:xfrm>
              <a:off x="2065106" y="1680772"/>
              <a:ext cx="940265" cy="504020"/>
            </a:xfrm>
            <a:prstGeom prst="rect">
              <a:avLst/>
            </a:prstGeom>
            <a:noFill/>
          </p:spPr>
          <p:txBody>
            <a:bodyPr wrap="none" lIns="87666" tIns="43833" rIns="87666" bIns="43833" anchor="ctr">
              <a:spAutoFit/>
            </a:bodyPr>
            <a:lstStyle/>
            <a:p>
              <a:pPr algn="ctr">
                <a:defRPr/>
              </a:pPr>
              <a:r>
                <a:rPr lang="en-IN" sz="1350" b="1" dirty="0"/>
                <a:t>Room size </a:t>
              </a:r>
            </a:p>
            <a:p>
              <a:pPr algn="ctr">
                <a:defRPr/>
              </a:pPr>
              <a:r>
                <a:rPr lang="en-IN" sz="1350" b="1" dirty="0"/>
                <a:t>10 x 20 </a:t>
              </a:r>
              <a:r>
                <a:rPr lang="en-IN" sz="1350" b="1" dirty="0" err="1"/>
                <a:t>Sft</a:t>
              </a:r>
              <a:endParaRPr lang="en-IN" sz="1350" b="1" dirty="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77840B2D-7C8F-4F2C-95B6-95E6C926498A}"/>
                </a:ext>
              </a:extLst>
            </p:cNvPr>
            <p:cNvSpPr txBox="1"/>
            <p:nvPr/>
          </p:nvSpPr>
          <p:spPr>
            <a:xfrm>
              <a:off x="3723248" y="1680772"/>
              <a:ext cx="940266" cy="504020"/>
            </a:xfrm>
            <a:prstGeom prst="rect">
              <a:avLst/>
            </a:prstGeom>
            <a:noFill/>
          </p:spPr>
          <p:txBody>
            <a:bodyPr wrap="none" lIns="87666" tIns="43833" rIns="87666" bIns="43833" anchor="ctr">
              <a:spAutoFit/>
            </a:bodyPr>
            <a:lstStyle/>
            <a:p>
              <a:pPr algn="ctr">
                <a:defRPr/>
              </a:pPr>
              <a:r>
                <a:rPr lang="en-IN" sz="1350" b="1" dirty="0"/>
                <a:t>Room size </a:t>
              </a:r>
            </a:p>
            <a:p>
              <a:pPr algn="ctr">
                <a:defRPr/>
              </a:pPr>
              <a:r>
                <a:rPr lang="en-IN" sz="1350" b="1" dirty="0"/>
                <a:t>10 x 20 </a:t>
              </a:r>
              <a:r>
                <a:rPr lang="en-IN" sz="1350" b="1" dirty="0" err="1"/>
                <a:t>Sft</a:t>
              </a:r>
              <a:endParaRPr lang="en-IN" sz="1350" b="1" dirty="0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BAD70DCB-A07F-467A-818A-0CEE7170AF32}"/>
                </a:ext>
              </a:extLst>
            </p:cNvPr>
            <p:cNvSpPr txBox="1"/>
            <p:nvPr/>
          </p:nvSpPr>
          <p:spPr>
            <a:xfrm>
              <a:off x="5503631" y="1680772"/>
              <a:ext cx="940265" cy="504020"/>
            </a:xfrm>
            <a:prstGeom prst="rect">
              <a:avLst/>
            </a:prstGeom>
            <a:noFill/>
          </p:spPr>
          <p:txBody>
            <a:bodyPr wrap="none" lIns="87666" tIns="43833" rIns="87666" bIns="43833" anchor="ctr">
              <a:spAutoFit/>
            </a:bodyPr>
            <a:lstStyle/>
            <a:p>
              <a:pPr algn="ctr">
                <a:defRPr/>
              </a:pPr>
              <a:r>
                <a:rPr lang="en-IN" sz="1350" b="1" dirty="0"/>
                <a:t>Room size </a:t>
              </a:r>
            </a:p>
            <a:p>
              <a:pPr algn="ctr">
                <a:defRPr/>
              </a:pPr>
              <a:r>
                <a:rPr lang="en-IN" sz="1350" b="1" dirty="0"/>
                <a:t>15 x 20 </a:t>
              </a:r>
              <a:r>
                <a:rPr lang="en-IN" sz="1350" b="1" dirty="0" err="1"/>
                <a:t>Sft</a:t>
              </a:r>
              <a:endParaRPr lang="en-IN" sz="1350" b="1" dirty="0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7F3FBDA5-4BFD-4857-AB71-C38664522907}"/>
                </a:ext>
              </a:extLst>
            </p:cNvPr>
            <p:cNvSpPr txBox="1"/>
            <p:nvPr/>
          </p:nvSpPr>
          <p:spPr>
            <a:xfrm>
              <a:off x="7284011" y="1680772"/>
              <a:ext cx="940266" cy="504020"/>
            </a:xfrm>
            <a:prstGeom prst="rect">
              <a:avLst/>
            </a:prstGeom>
            <a:noFill/>
          </p:spPr>
          <p:txBody>
            <a:bodyPr wrap="none" lIns="87666" tIns="43833" rIns="87666" bIns="43833" anchor="ctr">
              <a:spAutoFit/>
            </a:bodyPr>
            <a:lstStyle/>
            <a:p>
              <a:pPr algn="ctr">
                <a:defRPr/>
              </a:pPr>
              <a:r>
                <a:rPr lang="en-IN" sz="1350" b="1" dirty="0"/>
                <a:t>Room size </a:t>
              </a:r>
            </a:p>
            <a:p>
              <a:pPr algn="ctr">
                <a:defRPr/>
              </a:pPr>
              <a:r>
                <a:rPr lang="en-IN" sz="1350" b="1" dirty="0"/>
                <a:t>15 x 20 </a:t>
              </a:r>
              <a:r>
                <a:rPr lang="en-IN" sz="1350" b="1" dirty="0" err="1"/>
                <a:t>Sft</a:t>
              </a:r>
              <a:endParaRPr lang="en-IN" sz="1350" b="1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07545774-8ABA-417D-84A8-3A9D90CF37EF}"/>
                </a:ext>
              </a:extLst>
            </p:cNvPr>
            <p:cNvSpPr txBox="1"/>
            <p:nvPr/>
          </p:nvSpPr>
          <p:spPr>
            <a:xfrm>
              <a:off x="9069156" y="1680772"/>
              <a:ext cx="940265" cy="504020"/>
            </a:xfrm>
            <a:prstGeom prst="rect">
              <a:avLst/>
            </a:prstGeom>
            <a:noFill/>
          </p:spPr>
          <p:txBody>
            <a:bodyPr wrap="none" lIns="87666" tIns="43833" rIns="87666" bIns="43833" anchor="ctr">
              <a:spAutoFit/>
            </a:bodyPr>
            <a:lstStyle/>
            <a:p>
              <a:pPr algn="ctr">
                <a:defRPr/>
              </a:pPr>
              <a:r>
                <a:rPr lang="en-IN" sz="1350" b="1" dirty="0"/>
                <a:t>Room size </a:t>
              </a:r>
            </a:p>
            <a:p>
              <a:pPr algn="ctr">
                <a:defRPr/>
              </a:pPr>
              <a:r>
                <a:rPr lang="en-IN" sz="1350" b="1" dirty="0"/>
                <a:t>15 x 20 </a:t>
              </a:r>
              <a:r>
                <a:rPr lang="en-IN" sz="1350" b="1" dirty="0" err="1"/>
                <a:t>Sft</a:t>
              </a:r>
              <a:endParaRPr lang="en-IN" sz="1350" b="1" dirty="0"/>
            </a:p>
          </p:txBody>
        </p:sp>
        <p:pic>
          <p:nvPicPr>
            <p:cNvPr id="14380" name="Picture 93" descr="Medicine kit.jpeg">
              <a:extLst>
                <a:ext uri="{FF2B5EF4-FFF2-40B4-BE49-F238E27FC236}">
                  <a16:creationId xmlns:a16="http://schemas.microsoft.com/office/drawing/2014/main" id="{58FE9176-6B8B-4601-8FCA-652E8FCBB3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7775" y="4213226"/>
              <a:ext cx="808038" cy="601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B3A66CF5-1AE8-45D1-B04A-4A5C90AB58B3}"/>
                </a:ext>
              </a:extLst>
            </p:cNvPr>
            <p:cNvSpPr txBox="1"/>
            <p:nvPr/>
          </p:nvSpPr>
          <p:spPr>
            <a:xfrm>
              <a:off x="4891089" y="2463800"/>
              <a:ext cx="1766887" cy="261646"/>
            </a:xfrm>
            <a:prstGeom prst="rect">
              <a:avLst/>
            </a:prstGeom>
            <a:noFill/>
          </p:spPr>
          <p:txBody>
            <a:bodyPr lIns="87666" tIns="43833" rIns="87666" bIns="43833">
              <a:spAutoFit/>
            </a:bodyPr>
            <a:lstStyle/>
            <a:p>
              <a:pPr algn="ctr">
                <a:defRPr/>
              </a:pPr>
              <a:r>
                <a:rPr lang="en-IN" sz="1125" b="1" dirty="0"/>
                <a:t>Medical Officer </a:t>
              </a:r>
              <a:r>
                <a:rPr lang="en-IN" sz="1125" b="1" dirty="0" err="1"/>
                <a:t>checkup</a:t>
              </a:r>
              <a:endParaRPr lang="en-IN" sz="1125" b="1" dirty="0"/>
            </a:p>
          </p:txBody>
        </p:sp>
        <p:pic>
          <p:nvPicPr>
            <p:cNvPr id="14382" name="Picture 95" descr="Data entry exit.jpg">
              <a:extLst>
                <a:ext uri="{FF2B5EF4-FFF2-40B4-BE49-F238E27FC236}">
                  <a16:creationId xmlns:a16="http://schemas.microsoft.com/office/drawing/2014/main" id="{CA7F1ABE-64A2-4A03-AD2D-E8DD07096A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3926" y="3340101"/>
              <a:ext cx="760413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0E6273BB-E82B-48A0-B0D5-3A7C939A9B25}"/>
                </a:ext>
              </a:extLst>
            </p:cNvPr>
            <p:cNvSpPr txBox="1"/>
            <p:nvPr/>
          </p:nvSpPr>
          <p:spPr>
            <a:xfrm>
              <a:off x="5773738" y="3883026"/>
              <a:ext cx="977900" cy="434975"/>
            </a:xfrm>
            <a:prstGeom prst="rect">
              <a:avLst/>
            </a:prstGeom>
            <a:noFill/>
          </p:spPr>
          <p:txBody>
            <a:bodyPr lIns="87666" tIns="43833" rIns="87666" bIns="43833">
              <a:spAutoFit/>
            </a:bodyPr>
            <a:lstStyle/>
            <a:p>
              <a:pPr algn="ctr">
                <a:defRPr/>
              </a:pPr>
              <a:r>
                <a:rPr lang="en-IN" sz="1125" b="1" dirty="0"/>
                <a:t>Data Entry – First level</a:t>
              </a:r>
            </a:p>
          </p:txBody>
        </p:sp>
        <p:pic>
          <p:nvPicPr>
            <p:cNvPr id="14384" name="Picture 101" descr="Subjective refraction.jpg">
              <a:extLst>
                <a:ext uri="{FF2B5EF4-FFF2-40B4-BE49-F238E27FC236}">
                  <a16:creationId xmlns:a16="http://schemas.microsoft.com/office/drawing/2014/main" id="{802081C8-9798-4572-B192-B605FE1AA8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8163" y="4092576"/>
              <a:ext cx="914400" cy="493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B63591AA-9D4A-45FC-9EE1-A13EC43D406E}"/>
                </a:ext>
              </a:extLst>
            </p:cNvPr>
            <p:cNvSpPr txBox="1"/>
            <p:nvPr/>
          </p:nvSpPr>
          <p:spPr>
            <a:xfrm>
              <a:off x="6911975" y="4573589"/>
              <a:ext cx="965200" cy="434975"/>
            </a:xfrm>
            <a:prstGeom prst="rect">
              <a:avLst/>
            </a:prstGeom>
            <a:noFill/>
          </p:spPr>
          <p:txBody>
            <a:bodyPr lIns="87666" tIns="43833" rIns="87666" bIns="43833">
              <a:spAutoFit/>
            </a:bodyPr>
            <a:lstStyle/>
            <a:p>
              <a:pPr algn="ctr">
                <a:defRPr/>
              </a:pPr>
              <a:r>
                <a:rPr lang="en-IN" sz="1125" b="1" dirty="0"/>
                <a:t>Subjective Refraction</a:t>
              </a:r>
            </a:p>
          </p:txBody>
        </p:sp>
        <p:pic>
          <p:nvPicPr>
            <p:cNvPr id="14387" name="Picture 106" descr="autorefractor exam.jpg">
              <a:extLst>
                <a:ext uri="{FF2B5EF4-FFF2-40B4-BE49-F238E27FC236}">
                  <a16:creationId xmlns:a16="http://schemas.microsoft.com/office/drawing/2014/main" id="{4E50F078-B6D7-45D9-B90C-22913CE341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839" y="3103563"/>
              <a:ext cx="1336675" cy="723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97074123-A9BA-470A-8631-8665E3B9BD31}"/>
                </a:ext>
              </a:extLst>
            </p:cNvPr>
            <p:cNvCxnSpPr/>
            <p:nvPr/>
          </p:nvCxnSpPr>
          <p:spPr>
            <a:xfrm>
              <a:off x="8610600" y="2459038"/>
              <a:ext cx="1936750" cy="4762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FA735541-770D-489D-AC55-7FEA4BF94BDC}"/>
                </a:ext>
              </a:extLst>
            </p:cNvPr>
            <p:cNvCxnSpPr/>
            <p:nvPr/>
          </p:nvCxnSpPr>
          <p:spPr>
            <a:xfrm flipV="1">
              <a:off x="4595813" y="5237164"/>
              <a:ext cx="387350" cy="1587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390" name="TextBox 64">
              <a:extLst>
                <a:ext uri="{FF2B5EF4-FFF2-40B4-BE49-F238E27FC236}">
                  <a16:creationId xmlns:a16="http://schemas.microsoft.com/office/drawing/2014/main" id="{0A9F1FB5-FAFF-4D89-BEB3-61C26DFBF2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2351" y="2152651"/>
              <a:ext cx="1095375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7666" tIns="43833" rIns="87666" bIns="43833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IN" altLang="en-US" b="1">
                  <a:latin typeface="Arial" panose="020B0604020202020204" pitchFamily="34" charset="0"/>
                  <a:cs typeface="Arial" panose="020B0604020202020204" pitchFamily="34" charset="0"/>
                </a:rPr>
                <a:t>Table - 2</a:t>
              </a:r>
            </a:p>
          </p:txBody>
        </p:sp>
        <p:sp>
          <p:nvSpPr>
            <p:cNvPr id="14391" name="TextBox 65">
              <a:extLst>
                <a:ext uri="{FF2B5EF4-FFF2-40B4-BE49-F238E27FC236}">
                  <a16:creationId xmlns:a16="http://schemas.microsoft.com/office/drawing/2014/main" id="{FB147756-8419-416A-8653-B1965AD8A6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8813" y="2163764"/>
              <a:ext cx="1096962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7666" tIns="43833" rIns="87666" bIns="43833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IN" altLang="en-US" b="1">
                  <a:latin typeface="Arial" panose="020B0604020202020204" pitchFamily="34" charset="0"/>
                  <a:cs typeface="Arial" panose="020B0604020202020204" pitchFamily="34" charset="0"/>
                </a:rPr>
                <a:t>Table - 1</a:t>
              </a:r>
            </a:p>
          </p:txBody>
        </p:sp>
        <p:sp>
          <p:nvSpPr>
            <p:cNvPr id="14392" name="TextBox 66">
              <a:extLst>
                <a:ext uri="{FF2B5EF4-FFF2-40B4-BE49-F238E27FC236}">
                  <a16:creationId xmlns:a16="http://schemas.microsoft.com/office/drawing/2014/main" id="{E096D4BD-1074-4511-9C35-54A892F427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41938" y="2163764"/>
              <a:ext cx="1096962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7666" tIns="43833" rIns="87666" bIns="43833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IN" altLang="en-US" b="1">
                  <a:latin typeface="Arial" panose="020B0604020202020204" pitchFamily="34" charset="0"/>
                  <a:cs typeface="Arial" panose="020B0604020202020204" pitchFamily="34" charset="0"/>
                </a:rPr>
                <a:t>Table - 3</a:t>
              </a:r>
            </a:p>
          </p:txBody>
        </p:sp>
        <p:sp>
          <p:nvSpPr>
            <p:cNvPr id="14393" name="TextBox 67">
              <a:extLst>
                <a:ext uri="{FF2B5EF4-FFF2-40B4-BE49-F238E27FC236}">
                  <a16:creationId xmlns:a16="http://schemas.microsoft.com/office/drawing/2014/main" id="{1B5124A1-C142-4602-B05E-83D21D87B6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23114" y="2152651"/>
              <a:ext cx="1095375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7666" tIns="43833" rIns="87666" bIns="43833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IN" altLang="en-US" b="1">
                  <a:latin typeface="Arial" panose="020B0604020202020204" pitchFamily="34" charset="0"/>
                  <a:cs typeface="Arial" panose="020B0604020202020204" pitchFamily="34" charset="0"/>
                </a:rPr>
                <a:t>Table - 4</a:t>
              </a:r>
            </a:p>
          </p:txBody>
        </p:sp>
        <p:sp>
          <p:nvSpPr>
            <p:cNvPr id="14394" name="TextBox 68">
              <a:extLst>
                <a:ext uri="{FF2B5EF4-FFF2-40B4-BE49-F238E27FC236}">
                  <a16:creationId xmlns:a16="http://schemas.microsoft.com/office/drawing/2014/main" id="{6ECE5DD1-ACF2-4466-8A39-D4BC16422E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02701" y="2152651"/>
              <a:ext cx="1096963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7666" tIns="43833" rIns="87666" bIns="43833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IN" alt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Table - 5</a:t>
              </a:r>
            </a:p>
          </p:txBody>
        </p:sp>
        <p:pic>
          <p:nvPicPr>
            <p:cNvPr id="14395" name="Picture 69" descr="doctor-patient-checkup.jpg">
              <a:extLst>
                <a:ext uri="{FF2B5EF4-FFF2-40B4-BE49-F238E27FC236}">
                  <a16:creationId xmlns:a16="http://schemas.microsoft.com/office/drawing/2014/main" id="{1D9AC25F-1E31-4E7C-8747-75EA804350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1425" y="2819401"/>
              <a:ext cx="884238" cy="728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50E15FAE-EE55-4892-B9DB-5F68F8532F6C}"/>
                </a:ext>
              </a:extLst>
            </p:cNvPr>
            <p:cNvSpPr/>
            <p:nvPr/>
          </p:nvSpPr>
          <p:spPr>
            <a:xfrm>
              <a:off x="3436332" y="4795839"/>
              <a:ext cx="1569660" cy="2654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IN" sz="1125" b="1" dirty="0"/>
                <a:t>Unaided Visual </a:t>
              </a:r>
              <a:r>
                <a:rPr lang="en-IN" sz="1125" b="1" dirty="0" err="1"/>
                <a:t>Acquity</a:t>
              </a:r>
              <a:endParaRPr lang="en-IN" sz="1125" b="1" dirty="0"/>
            </a:p>
          </p:txBody>
        </p: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FEABAC3A-CF1D-47A8-A033-FF5936A1C81F}"/>
                </a:ext>
              </a:extLst>
            </p:cNvPr>
            <p:cNvCxnSpPr/>
            <p:nvPr/>
          </p:nvCxnSpPr>
          <p:spPr>
            <a:xfrm rot="16200000" flipV="1">
              <a:off x="3567907" y="3720307"/>
              <a:ext cx="1077913" cy="127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IN" dirty="0">
                <a:latin typeface="Trebuchet MS" panose="020B0603020202020204" pitchFamily="34" charset="0"/>
              </a:rPr>
              <a:t> Camp Layout </a:t>
            </a:r>
            <a:endParaRPr lang="en-US" dirty="0"/>
          </a:p>
        </p:txBody>
      </p:sp>
    </p:spTree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IN" sz="3800" dirty="0"/>
              <a:t> </a:t>
            </a:r>
            <a:r>
              <a:rPr lang="en-IN" sz="3800" dirty="0">
                <a:latin typeface="Trebuchet MS" panose="020B0603020202020204" pitchFamily="34" charset="0"/>
              </a:rPr>
              <a:t>IT as a backbone for Implementation &amp; Monitoring</a:t>
            </a:r>
            <a:endParaRPr lang="en-US" sz="3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BC744-00D7-4FF3-8031-372245C11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881" y="1110844"/>
            <a:ext cx="11282083" cy="4904754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349250" indent="-349250">
              <a:lnSpc>
                <a:spcPct val="110000"/>
              </a:lnSpc>
              <a:spcBef>
                <a:spcPts val="500"/>
              </a:spcBef>
              <a:buClr>
                <a:srgbClr val="EF7F1A"/>
              </a:buClr>
              <a:buFont typeface="Wingdings 3" panose="05040102010807070707" pitchFamily="18" charset="2"/>
              <a:buChar char="}"/>
            </a:pPr>
            <a:r>
              <a:rPr lang="en-IN" sz="2400" dirty="0">
                <a:latin typeface="Trebuchet MS" panose="020B0603020202020204" pitchFamily="34" charset="0"/>
              </a:rPr>
              <a:t>Data entry  is done with 2 tabs, deployed at Table No. 3 and 5</a:t>
            </a:r>
          </a:p>
          <a:p>
            <a:pPr marL="349250" indent="-349250">
              <a:lnSpc>
                <a:spcPct val="110000"/>
              </a:lnSpc>
              <a:spcBef>
                <a:spcPts val="500"/>
              </a:spcBef>
              <a:buClr>
                <a:srgbClr val="EF7F1A"/>
              </a:buClr>
              <a:buFont typeface="Wingdings 3" panose="05040102010807070707" pitchFamily="18" charset="2"/>
              <a:buChar char="}"/>
            </a:pPr>
            <a:r>
              <a:rPr lang="en-IN" sz="2400" dirty="0">
                <a:latin typeface="Trebuchet MS" panose="020B0603020202020204" pitchFamily="34" charset="0"/>
              </a:rPr>
              <a:t>Simple input with 13 data points </a:t>
            </a:r>
            <a:r>
              <a:rPr lang="en-IN" sz="2400" b="1" i="1" dirty="0">
                <a:latin typeface="Trebuchet MS" panose="020B0603020202020204" pitchFamily="34" charset="0"/>
              </a:rPr>
              <a:t>(10 with Check Box)  </a:t>
            </a:r>
            <a:r>
              <a:rPr lang="en-IN" sz="2400" dirty="0">
                <a:latin typeface="Trebuchet MS" panose="020B0603020202020204" pitchFamily="34" charset="0"/>
              </a:rPr>
              <a:t>– </a:t>
            </a:r>
            <a:r>
              <a:rPr lang="en-IN" sz="2600" b="1" i="1" dirty="0">
                <a:solidFill>
                  <a:srgbClr val="FF0000"/>
                </a:solidFill>
                <a:latin typeface="Trebuchet MS" panose="020B0603020202020204" pitchFamily="34" charset="0"/>
              </a:rPr>
              <a:t>3 minutes</a:t>
            </a:r>
            <a:endParaRPr lang="en-IN" sz="2400" b="1" i="1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 marL="349250" indent="-349250">
              <a:lnSpc>
                <a:spcPct val="110000"/>
              </a:lnSpc>
              <a:spcBef>
                <a:spcPts val="500"/>
              </a:spcBef>
              <a:buClr>
                <a:srgbClr val="EF7F1A"/>
              </a:buClr>
              <a:buFont typeface="Wingdings 3" panose="05040102010807070707" pitchFamily="18" charset="2"/>
              <a:buChar char="}"/>
            </a:pPr>
            <a:r>
              <a:rPr lang="en-IN" sz="2400" b="1" dirty="0">
                <a:latin typeface="Trebuchet MS" panose="020B0603020202020204" pitchFamily="34" charset="0"/>
              </a:rPr>
              <a:t>P</a:t>
            </a:r>
            <a:r>
              <a:rPr lang="en-IN" sz="2400" dirty="0">
                <a:latin typeface="Trebuchet MS" panose="020B0603020202020204" pitchFamily="34" charset="0"/>
              </a:rPr>
              <a:t>atient will have a Hard Copy of Record</a:t>
            </a:r>
          </a:p>
          <a:p>
            <a:pPr marL="349250" indent="-349250">
              <a:lnSpc>
                <a:spcPct val="110000"/>
              </a:lnSpc>
              <a:spcBef>
                <a:spcPts val="500"/>
              </a:spcBef>
              <a:buClr>
                <a:srgbClr val="EF7F1A"/>
              </a:buClr>
              <a:buFont typeface="Wingdings 3" panose="05040102010807070707" pitchFamily="18" charset="2"/>
              <a:buChar char="}"/>
            </a:pPr>
            <a:r>
              <a:rPr lang="en-IN" sz="2400" dirty="0">
                <a:latin typeface="Trebuchet MS" panose="020B0603020202020204" pitchFamily="34" charset="0"/>
              </a:rPr>
              <a:t>Wherever Reading glass is given, Photo of the beneficiary with glass is taken &amp; uploaded </a:t>
            </a:r>
          </a:p>
          <a:p>
            <a:pPr marL="349250" indent="-349250">
              <a:lnSpc>
                <a:spcPct val="110000"/>
              </a:lnSpc>
              <a:spcBef>
                <a:spcPts val="500"/>
              </a:spcBef>
              <a:buClr>
                <a:srgbClr val="EF7F1A"/>
              </a:buClr>
              <a:buFont typeface="Wingdings 3" panose="05040102010807070707" pitchFamily="18" charset="2"/>
              <a:buChar char="}"/>
            </a:pPr>
            <a:r>
              <a:rPr lang="en-IN" sz="2400" dirty="0">
                <a:latin typeface="Trebuchet MS" panose="020B0603020202020204" pitchFamily="34" charset="0"/>
              </a:rPr>
              <a:t>Wherever follow up is required, Photo of Patient Record is taken &amp; uploaded</a:t>
            </a:r>
          </a:p>
          <a:p>
            <a:pPr>
              <a:lnSpc>
                <a:spcPct val="110000"/>
              </a:lnSpc>
              <a:spcBef>
                <a:spcPts val="500"/>
              </a:spcBef>
              <a:buNone/>
            </a:pPr>
            <a:r>
              <a:rPr lang="en-IN" sz="2400" b="1" dirty="0">
                <a:latin typeface="Trebuchet MS" panose="020B0603020202020204" pitchFamily="34" charset="0"/>
              </a:rPr>
              <a:t>Supply Chain &amp; Management of  Prescription Spectacles:</a:t>
            </a:r>
          </a:p>
          <a:p>
            <a:pPr marL="349250" indent="-349250">
              <a:lnSpc>
                <a:spcPct val="110000"/>
              </a:lnSpc>
              <a:spcBef>
                <a:spcPts val="500"/>
              </a:spcBef>
              <a:buClr>
                <a:srgbClr val="EF7F1A"/>
              </a:buClr>
              <a:buFont typeface="Wingdings 3" panose="05040102010807070707" pitchFamily="18" charset="2"/>
              <a:buChar char="}"/>
            </a:pPr>
            <a:r>
              <a:rPr lang="en-IN" sz="2400" dirty="0">
                <a:latin typeface="Trebuchet MS" panose="020B0603020202020204" pitchFamily="34" charset="0"/>
              </a:rPr>
              <a:t>Data entry at field level -- QC of data at state level –- place  order </a:t>
            </a:r>
          </a:p>
          <a:p>
            <a:pPr marL="349250" indent="-349250">
              <a:lnSpc>
                <a:spcPct val="110000"/>
              </a:lnSpc>
              <a:spcBef>
                <a:spcPts val="500"/>
              </a:spcBef>
              <a:buClr>
                <a:srgbClr val="EF7F1A"/>
              </a:buClr>
              <a:buFont typeface="Wingdings 3" panose="05040102010807070707" pitchFamily="18" charset="2"/>
              <a:buChar char="}"/>
            </a:pPr>
            <a:r>
              <a:rPr lang="en-IN" sz="2400" dirty="0">
                <a:latin typeface="Trebuchet MS" panose="020B0603020202020204" pitchFamily="34" charset="0"/>
              </a:rPr>
              <a:t>Order gets populated in vendor’s login </a:t>
            </a:r>
          </a:p>
          <a:p>
            <a:pPr marL="349250" indent="-349250">
              <a:lnSpc>
                <a:spcPct val="110000"/>
              </a:lnSpc>
              <a:spcBef>
                <a:spcPts val="500"/>
              </a:spcBef>
              <a:buClr>
                <a:srgbClr val="EF7F1A"/>
              </a:buClr>
              <a:buFont typeface="Wingdings 3" panose="05040102010807070707" pitchFamily="18" charset="2"/>
              <a:buChar char="}"/>
            </a:pPr>
            <a:r>
              <a:rPr lang="en-IN" sz="2400" dirty="0">
                <a:latin typeface="Trebuchet MS" panose="020B0603020202020204" pitchFamily="34" charset="0"/>
              </a:rPr>
              <a:t>Vendor takes the order, manufactures &amp; dispatches district wise </a:t>
            </a:r>
          </a:p>
          <a:p>
            <a:pPr marL="349250" indent="-349250">
              <a:lnSpc>
                <a:spcPct val="110000"/>
              </a:lnSpc>
              <a:spcBef>
                <a:spcPts val="500"/>
              </a:spcBef>
              <a:buClr>
                <a:srgbClr val="EF7F1A"/>
              </a:buClr>
              <a:buFont typeface="Wingdings 3" panose="05040102010807070707" pitchFamily="18" charset="2"/>
              <a:buChar char="}"/>
            </a:pPr>
            <a:r>
              <a:rPr lang="en-IN" sz="2400" dirty="0">
                <a:latin typeface="Trebuchet MS" panose="020B0603020202020204" pitchFamily="34" charset="0"/>
              </a:rPr>
              <a:t>Each of the prescription glasses is barcoded with patient details </a:t>
            </a:r>
          </a:p>
          <a:p>
            <a:pPr marL="349250" indent="-349250">
              <a:lnSpc>
                <a:spcPct val="110000"/>
              </a:lnSpc>
              <a:spcBef>
                <a:spcPts val="500"/>
              </a:spcBef>
              <a:buClr>
                <a:srgbClr val="EF7F1A"/>
              </a:buClr>
              <a:buFont typeface="Wingdings 3" panose="05040102010807070707" pitchFamily="18" charset="2"/>
              <a:buChar char="}"/>
            </a:pPr>
            <a:r>
              <a:rPr lang="en-IN" sz="2400" dirty="0">
                <a:latin typeface="Trebuchet MS" panose="020B0603020202020204" pitchFamily="34" charset="0"/>
              </a:rPr>
              <a:t>ANM/ASHA hands over glasses to the beneficiary, Scans the barcode, take photo &amp; Upload</a:t>
            </a:r>
          </a:p>
        </p:txBody>
      </p:sp>
    </p:spTree>
    <p:extLst>
      <p:ext uri="{BB962C8B-B14F-4D97-AF65-F5344CB8AC3E}">
        <p14:creationId xmlns:p14="http://schemas.microsoft.com/office/powerpoint/2010/main" val="3407288125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IN" sz="3000" dirty="0">
                <a:latin typeface="Trebuchet MS" panose="020B0603020202020204" pitchFamily="34" charset="0"/>
              </a:rPr>
              <a:t>Recording of the data in Tab  1–Basic Details &amp; Medical History  </a:t>
            </a:r>
          </a:p>
        </p:txBody>
      </p:sp>
      <p:pic>
        <p:nvPicPr>
          <p:cNvPr id="7" name="Content Placeholder 6" descr="A screenshot of a computer&#10;&#10;Description generated with very high confidence">
            <a:extLst>
              <a:ext uri="{FF2B5EF4-FFF2-40B4-BE49-F238E27FC236}">
                <a16:creationId xmlns:a16="http://schemas.microsoft.com/office/drawing/2014/main" id="{D2B3AF8F-878A-4BA0-AD2B-FBD8D22CF9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0" y="954741"/>
            <a:ext cx="5486400" cy="575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646343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IN" sz="4000" dirty="0">
                <a:latin typeface="Trebuchet MS" panose="020B0603020202020204" pitchFamily="34" charset="0"/>
              </a:rPr>
              <a:t>Recording of the data in Tab  2</a:t>
            </a:r>
            <a:endParaRPr lang="en-US" sz="4000" dirty="0"/>
          </a:p>
        </p:txBody>
      </p:sp>
      <p:pic>
        <p:nvPicPr>
          <p:cNvPr id="4" name="Content Placeholder 3" descr="A screenshot of a computer&#10;&#10;Description generated with high confidence">
            <a:extLst>
              <a:ext uri="{FF2B5EF4-FFF2-40B4-BE49-F238E27FC236}">
                <a16:creationId xmlns:a16="http://schemas.microsoft.com/office/drawing/2014/main" id="{092C318E-C0C9-4755-8279-F85ABA301A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4700" y="1020521"/>
            <a:ext cx="5486400" cy="547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244511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17ACB0E-EC40-4B3B-88E3-43549B9D76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3830839"/>
              </p:ext>
            </p:extLst>
          </p:nvPr>
        </p:nvGraphicFramePr>
        <p:xfrm>
          <a:off x="763480" y="1478970"/>
          <a:ext cx="10241125" cy="4795395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439820">
                  <a:extLst>
                    <a:ext uri="{9D8B030D-6E8A-4147-A177-3AD203B41FA5}">
                      <a16:colId xmlns:a16="http://schemas.microsoft.com/office/drawing/2014/main" val="411988488"/>
                    </a:ext>
                  </a:extLst>
                </a:gridCol>
                <a:gridCol w="5421065">
                  <a:extLst>
                    <a:ext uri="{9D8B030D-6E8A-4147-A177-3AD203B41FA5}">
                      <a16:colId xmlns:a16="http://schemas.microsoft.com/office/drawing/2014/main" val="1937675275"/>
                    </a:ext>
                  </a:extLst>
                </a:gridCol>
                <a:gridCol w="3380240">
                  <a:extLst>
                    <a:ext uri="{9D8B030D-6E8A-4147-A177-3AD203B41FA5}">
                      <a16:colId xmlns:a16="http://schemas.microsoft.com/office/drawing/2014/main" val="3728029594"/>
                    </a:ext>
                  </a:extLst>
                </a:gridCol>
              </a:tblGrid>
              <a:tr h="817252">
                <a:tc>
                  <a:txBody>
                    <a:bodyPr/>
                    <a:lstStyle/>
                    <a:p>
                      <a:pPr algn="ctr"/>
                      <a:r>
                        <a:rPr lang="en-IN" sz="2800" b="0" dirty="0"/>
                        <a:t>1</a:t>
                      </a:r>
                      <a:endParaRPr lang="en-IN" sz="2800" b="0" dirty="0">
                        <a:latin typeface="Trebuchet MS" panose="020B0603020202020204" pitchFamily="34" charset="0"/>
                      </a:endParaRPr>
                    </a:p>
                  </a:txBody>
                  <a:tcPr marL="128835" marR="128835" marT="64417" marB="6441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b="0" dirty="0"/>
                        <a:t>Number of teams</a:t>
                      </a:r>
                      <a:endParaRPr lang="en-IN" sz="2800" b="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28835" marR="128835" marT="64417" marB="644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0" dirty="0"/>
                        <a:t>       827</a:t>
                      </a:r>
                      <a:endParaRPr lang="en-IN" sz="2800" b="0" dirty="0">
                        <a:latin typeface="Trebuchet MS" panose="020B0603020202020204" pitchFamily="34" charset="0"/>
                      </a:endParaRPr>
                    </a:p>
                  </a:txBody>
                  <a:tcPr marL="128835" marR="128835" marT="64417" marB="64417"/>
                </a:tc>
                <a:extLst>
                  <a:ext uri="{0D108BD9-81ED-4DB2-BD59-A6C34878D82A}">
                    <a16:rowId xmlns:a16="http://schemas.microsoft.com/office/drawing/2014/main" val="3496509472"/>
                  </a:ext>
                </a:extLst>
              </a:tr>
              <a:tr h="1026671">
                <a:tc>
                  <a:txBody>
                    <a:bodyPr/>
                    <a:lstStyle/>
                    <a:p>
                      <a:pPr algn="ctr"/>
                      <a:r>
                        <a:rPr lang="en-IN" sz="2800" b="0"/>
                        <a:t>2</a:t>
                      </a:r>
                      <a:endParaRPr lang="en-IN" sz="2800" b="0">
                        <a:latin typeface="Trebuchet MS" panose="020B0603020202020204" pitchFamily="34" charset="0"/>
                      </a:endParaRPr>
                    </a:p>
                  </a:txBody>
                  <a:tcPr marL="128835" marR="128835" marT="64417" marB="6441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b="0" dirty="0"/>
                        <a:t>Average no of people screened </a:t>
                      </a:r>
                      <a:endParaRPr lang="en-IN" sz="2800" b="0" dirty="0">
                        <a:latin typeface="Trebuchet MS" panose="020B0603020202020204" pitchFamily="34" charset="0"/>
                      </a:endParaRPr>
                    </a:p>
                  </a:txBody>
                  <a:tcPr marL="128835" marR="128835" marT="64417" marB="644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0" dirty="0"/>
                        <a:t>1,50,000</a:t>
                      </a:r>
                      <a:endParaRPr lang="en-IN" sz="28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28835" marR="128835" marT="64417" marB="64417"/>
                </a:tc>
                <a:extLst>
                  <a:ext uri="{0D108BD9-81ED-4DB2-BD59-A6C34878D82A}">
                    <a16:rowId xmlns:a16="http://schemas.microsoft.com/office/drawing/2014/main" val="3901911449"/>
                  </a:ext>
                </a:extLst>
              </a:tr>
              <a:tr h="980427">
                <a:tc>
                  <a:txBody>
                    <a:bodyPr/>
                    <a:lstStyle/>
                    <a:p>
                      <a:pPr algn="ctr"/>
                      <a:r>
                        <a:rPr lang="en-IN" sz="2800" b="0" dirty="0"/>
                        <a:t>3</a:t>
                      </a:r>
                      <a:endParaRPr lang="en-IN" sz="2800" b="0" dirty="0">
                        <a:latin typeface="Trebuchet MS" panose="020B0603020202020204" pitchFamily="34" charset="0"/>
                      </a:endParaRPr>
                    </a:p>
                  </a:txBody>
                  <a:tcPr marL="128835" marR="128835" marT="64417" marB="6441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b="0" dirty="0"/>
                        <a:t>Average no. of reading glasses Distributed </a:t>
                      </a:r>
                      <a:endParaRPr lang="en-IN" sz="2800" b="0" dirty="0">
                        <a:latin typeface="Trebuchet MS" panose="020B0603020202020204" pitchFamily="34" charset="0"/>
                      </a:endParaRPr>
                    </a:p>
                  </a:txBody>
                  <a:tcPr marL="128835" marR="128835" marT="64417" marB="64417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b="0" dirty="0"/>
                        <a:t>    28,000</a:t>
                      </a:r>
                      <a:endParaRPr lang="en-IN" sz="28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28835" marR="128835" marT="64417" marB="64417"/>
                </a:tc>
                <a:extLst>
                  <a:ext uri="{0D108BD9-81ED-4DB2-BD59-A6C34878D82A}">
                    <a16:rowId xmlns:a16="http://schemas.microsoft.com/office/drawing/2014/main" val="3137252790"/>
                  </a:ext>
                </a:extLst>
              </a:tr>
              <a:tr h="986924">
                <a:tc>
                  <a:txBody>
                    <a:bodyPr/>
                    <a:lstStyle/>
                    <a:p>
                      <a:pPr algn="ctr"/>
                      <a:r>
                        <a:rPr lang="en-IN" sz="2800" b="0"/>
                        <a:t>4</a:t>
                      </a:r>
                      <a:endParaRPr lang="en-IN" sz="2800" b="0">
                        <a:latin typeface="Trebuchet MS" panose="020B0603020202020204" pitchFamily="34" charset="0"/>
                      </a:endParaRPr>
                    </a:p>
                  </a:txBody>
                  <a:tcPr marL="128835" marR="128835" marT="64417" marB="6441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b="0" dirty="0"/>
                        <a:t>Average no. of prescription glasses</a:t>
                      </a:r>
                      <a:endParaRPr lang="en-IN" sz="2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28835" marR="128835" marT="64417" marB="644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0" dirty="0"/>
                        <a:t>      10,000</a:t>
                      </a:r>
                      <a:endParaRPr lang="en-IN" sz="2800" b="0" dirty="0">
                        <a:latin typeface="Trebuchet MS" panose="020B0603020202020204" pitchFamily="34" charset="0"/>
                      </a:endParaRPr>
                    </a:p>
                  </a:txBody>
                  <a:tcPr marL="128835" marR="128835" marT="64417" marB="64417"/>
                </a:tc>
                <a:extLst>
                  <a:ext uri="{0D108BD9-81ED-4DB2-BD59-A6C34878D82A}">
                    <a16:rowId xmlns:a16="http://schemas.microsoft.com/office/drawing/2014/main" val="2888510151"/>
                  </a:ext>
                </a:extLst>
              </a:tr>
              <a:tr h="635494">
                <a:tc>
                  <a:txBody>
                    <a:bodyPr/>
                    <a:lstStyle/>
                    <a:p>
                      <a:pPr algn="ctr"/>
                      <a:r>
                        <a:rPr lang="en-IN" sz="2800" b="0" dirty="0"/>
                        <a:t>5</a:t>
                      </a:r>
                      <a:endParaRPr lang="en-IN" sz="2800" b="0" dirty="0">
                        <a:latin typeface="Trebuchet MS" panose="020B0603020202020204" pitchFamily="34" charset="0"/>
                      </a:endParaRPr>
                    </a:p>
                  </a:txBody>
                  <a:tcPr marL="128835" marR="128835" marT="64417" marB="6441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b="0" dirty="0"/>
                        <a:t>Average no. of referrals </a:t>
                      </a:r>
                    </a:p>
                    <a:p>
                      <a:pPr algn="l"/>
                      <a:endParaRPr lang="en-IN" sz="2800" b="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28835" marR="128835" marT="64417" marB="644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0" dirty="0"/>
                        <a:t>       12,000</a:t>
                      </a:r>
                      <a:endParaRPr lang="en-IN" sz="2800" b="0" dirty="0">
                        <a:latin typeface="Trebuchet MS" panose="020B0603020202020204" pitchFamily="34" charset="0"/>
                      </a:endParaRPr>
                    </a:p>
                  </a:txBody>
                  <a:tcPr marL="128835" marR="128835" marT="64417" marB="64417"/>
                </a:tc>
                <a:extLst>
                  <a:ext uri="{0D108BD9-81ED-4DB2-BD59-A6C34878D82A}">
                    <a16:rowId xmlns:a16="http://schemas.microsoft.com/office/drawing/2014/main" val="3654852794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0"/>
            <a:ext cx="12192000" cy="90552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Daily Output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F7F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Daily Output</a:t>
            </a:r>
          </a:p>
        </p:txBody>
      </p:sp>
    </p:spTree>
    <p:extLst>
      <p:ext uri="{BB962C8B-B14F-4D97-AF65-F5344CB8AC3E}">
        <p14:creationId xmlns:p14="http://schemas.microsoft.com/office/powerpoint/2010/main" val="448974508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1534D-253E-4B07-B645-4A83F7F06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MIS Report-CM’s Dash Board </a:t>
            </a:r>
            <a:r>
              <a:rPr lang="en-IN" sz="3600" dirty="0"/>
              <a:t>(As on 30.10.2018)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DA12D9E-7641-4305-9BCE-7ECDAADD49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6795554"/>
              </p:ext>
            </p:extLst>
          </p:nvPr>
        </p:nvGraphicFramePr>
        <p:xfrm>
          <a:off x="530225" y="1112837"/>
          <a:ext cx="11462991" cy="53277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1957">
                  <a:extLst>
                    <a:ext uri="{9D8B030D-6E8A-4147-A177-3AD203B41FA5}">
                      <a16:colId xmlns:a16="http://schemas.microsoft.com/office/drawing/2014/main" val="3849780918"/>
                    </a:ext>
                  </a:extLst>
                </a:gridCol>
                <a:gridCol w="6807006">
                  <a:extLst>
                    <a:ext uri="{9D8B030D-6E8A-4147-A177-3AD203B41FA5}">
                      <a16:colId xmlns:a16="http://schemas.microsoft.com/office/drawing/2014/main" val="376064522"/>
                    </a:ext>
                  </a:extLst>
                </a:gridCol>
                <a:gridCol w="2456135">
                  <a:extLst>
                    <a:ext uri="{9D8B030D-6E8A-4147-A177-3AD203B41FA5}">
                      <a16:colId xmlns:a16="http://schemas.microsoft.com/office/drawing/2014/main" val="813922336"/>
                    </a:ext>
                  </a:extLst>
                </a:gridCol>
                <a:gridCol w="1357893">
                  <a:extLst>
                    <a:ext uri="{9D8B030D-6E8A-4147-A177-3AD203B41FA5}">
                      <a16:colId xmlns:a16="http://schemas.microsoft.com/office/drawing/2014/main" val="2764291169"/>
                    </a:ext>
                  </a:extLst>
                </a:gridCol>
              </a:tblGrid>
              <a:tr h="591969"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S.NO</a:t>
                      </a:r>
                    </a:p>
                  </a:txBody>
                  <a:tcPr marL="50363" marR="50363" marT="50363" marB="50363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b="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INDICATOR</a:t>
                      </a:r>
                    </a:p>
                  </a:txBody>
                  <a:tcPr marL="50363" marR="50363" marT="50363" marB="5036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ACHIEVEMENT </a:t>
                      </a:r>
                    </a:p>
                  </a:txBody>
                  <a:tcPr marL="50363" marR="50363" marT="50363" marB="5036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%</a:t>
                      </a:r>
                    </a:p>
                  </a:txBody>
                  <a:tcPr marL="50363" marR="50363" marT="50363" marB="50363" anchor="b"/>
                </a:tc>
                <a:extLst>
                  <a:ext uri="{0D108BD9-81ED-4DB2-BD59-A6C34878D82A}">
                    <a16:rowId xmlns:a16="http://schemas.microsoft.com/office/drawing/2014/main" val="1990405573"/>
                  </a:ext>
                </a:extLst>
              </a:tr>
              <a:tr h="591969"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50363" marR="50363" marT="50363" marB="5036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b="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Number of Villages Completed</a:t>
                      </a:r>
                    </a:p>
                  </a:txBody>
                  <a:tcPr marL="50363" marR="50363" marT="50363" marB="5036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3865</a:t>
                      </a:r>
                    </a:p>
                  </a:txBody>
                  <a:tcPr marL="50363" marR="50363" marT="50363" marB="5036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38.9</a:t>
                      </a:r>
                    </a:p>
                  </a:txBody>
                  <a:tcPr marL="50363" marR="50363" marT="50363" marB="50363"/>
                </a:tc>
                <a:extLst>
                  <a:ext uri="{0D108BD9-81ED-4DB2-BD59-A6C34878D82A}">
                    <a16:rowId xmlns:a16="http://schemas.microsoft.com/office/drawing/2014/main" val="1196565118"/>
                  </a:ext>
                </a:extLst>
              </a:tr>
              <a:tr h="591969"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50363" marR="50363" marT="50363" marB="50363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sz="2400" b="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Number of Wards Completed</a:t>
                      </a:r>
                    </a:p>
                  </a:txBody>
                  <a:tcPr marL="50363" marR="50363" marT="50363" marB="5036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276</a:t>
                      </a:r>
                    </a:p>
                  </a:txBody>
                  <a:tcPr marL="50363" marR="50363" marT="50363" marB="5036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30.3</a:t>
                      </a:r>
                    </a:p>
                  </a:txBody>
                  <a:tcPr marL="50363" marR="50363" marT="50363" marB="50363"/>
                </a:tc>
                <a:extLst>
                  <a:ext uri="{0D108BD9-81ED-4DB2-BD59-A6C34878D82A}">
                    <a16:rowId xmlns:a16="http://schemas.microsoft.com/office/drawing/2014/main" val="1671140399"/>
                  </a:ext>
                </a:extLst>
              </a:tr>
              <a:tr h="591969"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</a:p>
                  </a:txBody>
                  <a:tcPr marL="50363" marR="50363" marT="50363" marB="50363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sz="2400" b="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Number of People Screened</a:t>
                      </a:r>
                    </a:p>
                  </a:txBody>
                  <a:tcPr marL="50363" marR="50363" marT="50363" marB="5036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67,91,030</a:t>
                      </a:r>
                    </a:p>
                  </a:txBody>
                  <a:tcPr marL="50363" marR="50363" marT="50363" marB="5036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</a:p>
                  </a:txBody>
                  <a:tcPr marL="50363" marR="50363" marT="50363" marB="50363"/>
                </a:tc>
                <a:extLst>
                  <a:ext uri="{0D108BD9-81ED-4DB2-BD59-A6C34878D82A}">
                    <a16:rowId xmlns:a16="http://schemas.microsoft.com/office/drawing/2014/main" val="3369560134"/>
                  </a:ext>
                </a:extLst>
              </a:tr>
              <a:tr h="591969"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</a:p>
                  </a:txBody>
                  <a:tcPr marL="50363" marR="50363" marT="50363" marB="50363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Number of Reading Glasses Handed Over</a:t>
                      </a:r>
                    </a:p>
                  </a:txBody>
                  <a:tcPr marL="50363" marR="50363" marT="50363" marB="5036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12,63,266</a:t>
                      </a:r>
                    </a:p>
                  </a:txBody>
                  <a:tcPr marL="50363" marR="50363" marT="50363" marB="5036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18.6</a:t>
                      </a:r>
                    </a:p>
                  </a:txBody>
                  <a:tcPr marL="50363" marR="50363" marT="50363" marB="50363"/>
                </a:tc>
                <a:extLst>
                  <a:ext uri="{0D108BD9-81ED-4DB2-BD59-A6C34878D82A}">
                    <a16:rowId xmlns:a16="http://schemas.microsoft.com/office/drawing/2014/main" val="3253047459"/>
                  </a:ext>
                </a:extLst>
              </a:tr>
              <a:tr h="591969"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5</a:t>
                      </a:r>
                    </a:p>
                  </a:txBody>
                  <a:tcPr marL="50363" marR="50363" marT="50363" marB="50363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sz="2400" b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Identified for Prescription Spectacles</a:t>
                      </a:r>
                    </a:p>
                  </a:txBody>
                  <a:tcPr marL="50363" marR="50363" marT="50363" marB="5036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10,49,088</a:t>
                      </a:r>
                    </a:p>
                  </a:txBody>
                  <a:tcPr marL="50363" marR="50363" marT="50363" marB="5036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15.4</a:t>
                      </a:r>
                    </a:p>
                  </a:txBody>
                  <a:tcPr marL="50363" marR="50363" marT="50363" marB="50363"/>
                </a:tc>
                <a:extLst>
                  <a:ext uri="{0D108BD9-81ED-4DB2-BD59-A6C34878D82A}">
                    <a16:rowId xmlns:a16="http://schemas.microsoft.com/office/drawing/2014/main" val="3540624963"/>
                  </a:ext>
                </a:extLst>
              </a:tr>
              <a:tr h="591969"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6</a:t>
                      </a:r>
                    </a:p>
                  </a:txBody>
                  <a:tcPr marL="50363" marR="50363" marT="50363" marB="50363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Identified for Secondary &amp; Tertiary Referrals</a:t>
                      </a:r>
                    </a:p>
                  </a:txBody>
                  <a:tcPr marL="50363" marR="50363" marT="50363" marB="5036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5,37,827</a:t>
                      </a:r>
                    </a:p>
                  </a:txBody>
                  <a:tcPr marL="50363" marR="50363" marT="50363" marB="5036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7.9</a:t>
                      </a:r>
                    </a:p>
                  </a:txBody>
                  <a:tcPr marL="50363" marR="50363" marT="50363" marB="50363"/>
                </a:tc>
                <a:extLst>
                  <a:ext uri="{0D108BD9-81ED-4DB2-BD59-A6C34878D82A}">
                    <a16:rowId xmlns:a16="http://schemas.microsoft.com/office/drawing/2014/main" val="1796805474"/>
                  </a:ext>
                </a:extLst>
              </a:tr>
              <a:tr h="591969"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7</a:t>
                      </a:r>
                    </a:p>
                  </a:txBody>
                  <a:tcPr marL="50363" marR="50363" marT="50363" marB="50363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People Identified for Follow Up (5+6)</a:t>
                      </a:r>
                    </a:p>
                  </a:txBody>
                  <a:tcPr marL="50363" marR="50363" marT="50363" marB="5036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15,86,915</a:t>
                      </a:r>
                    </a:p>
                  </a:txBody>
                  <a:tcPr marL="50363" marR="50363" marT="50363" marB="5036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23.4</a:t>
                      </a:r>
                    </a:p>
                  </a:txBody>
                  <a:tcPr marL="50363" marR="50363" marT="50363" marB="50363"/>
                </a:tc>
                <a:extLst>
                  <a:ext uri="{0D108BD9-81ED-4DB2-BD59-A6C34878D82A}">
                    <a16:rowId xmlns:a16="http://schemas.microsoft.com/office/drawing/2014/main" val="1565926374"/>
                  </a:ext>
                </a:extLst>
              </a:tr>
              <a:tr h="591969"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8</a:t>
                      </a:r>
                    </a:p>
                  </a:txBody>
                  <a:tcPr marL="50363" marR="50363" marT="50363" marB="50363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People with no eye related issues</a:t>
                      </a:r>
                    </a:p>
                  </a:txBody>
                  <a:tcPr marL="50363" marR="50363" marT="50363" marB="5036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39,40,849</a:t>
                      </a:r>
                    </a:p>
                  </a:txBody>
                  <a:tcPr marL="50363" marR="50363" marT="50363" marB="5036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58</a:t>
                      </a:r>
                    </a:p>
                  </a:txBody>
                  <a:tcPr marL="50363" marR="50363" marT="50363" marB="50363"/>
                </a:tc>
                <a:extLst>
                  <a:ext uri="{0D108BD9-81ED-4DB2-BD59-A6C34878D82A}">
                    <a16:rowId xmlns:a16="http://schemas.microsoft.com/office/drawing/2014/main" val="3348172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4532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0251C-738C-4AC3-A6EC-F17865993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18" y="1431236"/>
            <a:ext cx="11229640" cy="383745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349250" indent="-349250">
              <a:lnSpc>
                <a:spcPct val="100000"/>
              </a:lnSpc>
              <a:buClr>
                <a:srgbClr val="EF7F1A"/>
              </a:buClr>
              <a:buNone/>
            </a:pPr>
            <a:endParaRPr lang="en-IN" dirty="0">
              <a:latin typeface="Trebuchet MS" panose="020B0603020202020204" pitchFamily="34" charset="0"/>
            </a:endParaRPr>
          </a:p>
          <a:p>
            <a:pPr marL="349250" indent="-349250">
              <a:lnSpc>
                <a:spcPct val="100000"/>
              </a:lnSpc>
              <a:buClr>
                <a:srgbClr val="EF7F1A"/>
              </a:buClr>
              <a:buFont typeface="Wingdings 3" panose="05040102010807070707" pitchFamily="18" charset="2"/>
              <a:buChar char="}"/>
            </a:pPr>
            <a:r>
              <a:rPr lang="en-IN" dirty="0">
                <a:latin typeface="Trebuchet MS" panose="020B0603020202020204" pitchFamily="34" charset="0"/>
              </a:rPr>
              <a:t>A large percentage of vision impairment is </a:t>
            </a:r>
            <a:r>
              <a:rPr lang="en-IN" i="1" dirty="0">
                <a:solidFill>
                  <a:srgbClr val="FF0000"/>
                </a:solidFill>
                <a:latin typeface="Trebuchet MS" panose="020B0603020202020204" pitchFamily="34" charset="0"/>
              </a:rPr>
              <a:t>avoidable</a:t>
            </a:r>
            <a:r>
              <a:rPr lang="en-IN" dirty="0">
                <a:latin typeface="Trebuchet MS" panose="020B0603020202020204" pitchFamily="34" charset="0"/>
              </a:rPr>
              <a:t> and can be addressed with a simple pair of glasses or a cataract surgery.</a:t>
            </a:r>
          </a:p>
          <a:p>
            <a:pPr marL="349250" indent="-349250">
              <a:lnSpc>
                <a:spcPct val="100000"/>
              </a:lnSpc>
              <a:buClr>
                <a:srgbClr val="EF7F1A"/>
              </a:buClr>
              <a:buFont typeface="Wingdings 3" panose="05040102010807070707" pitchFamily="18" charset="2"/>
              <a:buChar char="}"/>
            </a:pPr>
            <a:r>
              <a:rPr lang="en-IN" dirty="0">
                <a:latin typeface="Trebuchet MS" panose="020B0603020202020204" pitchFamily="34" charset="0"/>
              </a:rPr>
              <a:t>People mostly tend to live with eye problems or postpone until it is too late.</a:t>
            </a:r>
          </a:p>
          <a:p>
            <a:pPr marL="349250" indent="-349250">
              <a:lnSpc>
                <a:spcPct val="100000"/>
              </a:lnSpc>
              <a:buClr>
                <a:srgbClr val="EF7F1A"/>
              </a:buClr>
              <a:buFont typeface="Wingdings 3" panose="05040102010807070707" pitchFamily="18" charset="2"/>
              <a:buChar char="}"/>
            </a:pPr>
            <a:r>
              <a:rPr lang="en-IN" dirty="0">
                <a:latin typeface="Trebuchet MS" panose="020B0603020202020204" pitchFamily="34" charset="0"/>
              </a:rPr>
              <a:t>Women, Elderly – most neglected 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500" b="1" i="1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IN" sz="1500" i="1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>
              <a:lnSpc>
                <a:spcPct val="100000"/>
              </a:lnSpc>
            </a:pPr>
            <a:endParaRPr lang="en-IN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IN" dirty="0">
                <a:latin typeface="Trebuchet MS" panose="020B0603020202020204" pitchFamily="34" charset="0"/>
              </a:rPr>
              <a:t>Context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611489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IN" sz="3000" dirty="0">
                <a:latin typeface="Trebuchet MS" panose="020B0603020202020204" pitchFamily="34" charset="0"/>
              </a:rPr>
              <a:t>% Eye conditions identified out of screened population</a:t>
            </a:r>
            <a:endParaRPr lang="en-US" sz="300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9BBD206-30E7-4678-BF8B-7F335F1D51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2688290"/>
              </p:ext>
            </p:extLst>
          </p:nvPr>
        </p:nvGraphicFramePr>
        <p:xfrm>
          <a:off x="838200" y="1271588"/>
          <a:ext cx="10515600" cy="4905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07980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IN" dirty="0">
                <a:latin typeface="Trebuchet MS" panose="020B0603020202020204" pitchFamily="34" charset="0"/>
              </a:rPr>
              <a:t>Cost Analysis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BA702E0-A2C8-4A62-8D67-2BDA5DA0D1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0229984"/>
              </p:ext>
            </p:extLst>
          </p:nvPr>
        </p:nvGraphicFramePr>
        <p:xfrm>
          <a:off x="179294" y="1247774"/>
          <a:ext cx="6583455" cy="5133975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328024">
                  <a:extLst>
                    <a:ext uri="{9D8B030D-6E8A-4147-A177-3AD203B41FA5}">
                      <a16:colId xmlns:a16="http://schemas.microsoft.com/office/drawing/2014/main" val="1794196267"/>
                    </a:ext>
                  </a:extLst>
                </a:gridCol>
                <a:gridCol w="3255431">
                  <a:extLst>
                    <a:ext uri="{9D8B030D-6E8A-4147-A177-3AD203B41FA5}">
                      <a16:colId xmlns:a16="http://schemas.microsoft.com/office/drawing/2014/main" val="4038506694"/>
                    </a:ext>
                  </a:extLst>
                </a:gridCol>
              </a:tblGrid>
              <a:tr h="521840">
                <a:tc>
                  <a:txBody>
                    <a:bodyPr/>
                    <a:lstStyle/>
                    <a:p>
                      <a:pPr algn="l"/>
                      <a:r>
                        <a:rPr lang="en-IN" sz="2000" b="0" dirty="0"/>
                        <a:t>Reading Glasses</a:t>
                      </a:r>
                      <a:endParaRPr lang="en-IN" sz="2000" b="0" dirty="0">
                        <a:latin typeface="Trebuchet MS" panose="020B0603020202020204" pitchFamily="34" charset="0"/>
                      </a:endParaRPr>
                    </a:p>
                  </a:txBody>
                  <a:tcPr marL="157981" marR="1579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0" dirty="0"/>
                        <a:t>35 Cr</a:t>
                      </a:r>
                      <a:endParaRPr lang="en-IN" sz="2000" b="0" dirty="0">
                        <a:latin typeface="Trebuchet MS" panose="020B0603020202020204" pitchFamily="34" charset="0"/>
                      </a:endParaRPr>
                    </a:p>
                  </a:txBody>
                  <a:tcPr marL="157981" marR="157981"/>
                </a:tc>
                <a:extLst>
                  <a:ext uri="{0D108BD9-81ED-4DB2-BD59-A6C34878D82A}">
                    <a16:rowId xmlns:a16="http://schemas.microsoft.com/office/drawing/2014/main" val="2247901622"/>
                  </a:ext>
                </a:extLst>
              </a:tr>
              <a:tr h="616420">
                <a:tc>
                  <a:txBody>
                    <a:bodyPr/>
                    <a:lstStyle/>
                    <a:p>
                      <a:pPr algn="l"/>
                      <a:r>
                        <a:rPr lang="en-IN" sz="2000" dirty="0"/>
                        <a:t>Prescription Glasses </a:t>
                      </a:r>
                      <a:endParaRPr lang="en-IN" sz="2000" dirty="0">
                        <a:latin typeface="Trebuchet MS" panose="020B0603020202020204" pitchFamily="34" charset="0"/>
                      </a:endParaRPr>
                    </a:p>
                  </a:txBody>
                  <a:tcPr marL="157981" marR="1579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55 Cr</a:t>
                      </a:r>
                      <a:endParaRPr lang="en-IN" sz="2000" dirty="0">
                        <a:latin typeface="Trebuchet MS" panose="020B0603020202020204" pitchFamily="34" charset="0"/>
                      </a:endParaRPr>
                    </a:p>
                  </a:txBody>
                  <a:tcPr marL="157981" marR="157981"/>
                </a:tc>
                <a:extLst>
                  <a:ext uri="{0D108BD9-81ED-4DB2-BD59-A6C34878D82A}">
                    <a16:rowId xmlns:a16="http://schemas.microsoft.com/office/drawing/2014/main" val="2593502947"/>
                  </a:ext>
                </a:extLst>
              </a:tr>
              <a:tr h="521840">
                <a:tc>
                  <a:txBody>
                    <a:bodyPr/>
                    <a:lstStyle/>
                    <a:p>
                      <a:pPr algn="l"/>
                      <a:r>
                        <a:rPr lang="en-IN" sz="2000" dirty="0"/>
                        <a:t>Drugs &amp; Surgeries </a:t>
                      </a:r>
                      <a:endParaRPr lang="en-IN" sz="2000" dirty="0">
                        <a:latin typeface="Trebuchet MS" panose="020B0603020202020204" pitchFamily="34" charset="0"/>
                      </a:endParaRPr>
                    </a:p>
                  </a:txBody>
                  <a:tcPr marL="157981" marR="1579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50 Cr</a:t>
                      </a:r>
                      <a:endParaRPr lang="en-IN" sz="2000" dirty="0">
                        <a:latin typeface="Trebuchet MS" panose="020B0603020202020204" pitchFamily="34" charset="0"/>
                      </a:endParaRPr>
                    </a:p>
                  </a:txBody>
                  <a:tcPr marL="157981" marR="157981"/>
                </a:tc>
                <a:extLst>
                  <a:ext uri="{0D108BD9-81ED-4DB2-BD59-A6C34878D82A}">
                    <a16:rowId xmlns:a16="http://schemas.microsoft.com/office/drawing/2014/main" val="2816119486"/>
                  </a:ext>
                </a:extLst>
              </a:tr>
              <a:tr h="521840">
                <a:tc>
                  <a:txBody>
                    <a:bodyPr/>
                    <a:lstStyle/>
                    <a:p>
                      <a:pPr algn="l"/>
                      <a:r>
                        <a:rPr lang="en-IN" sz="2000" dirty="0"/>
                        <a:t>Logistics </a:t>
                      </a:r>
                      <a:endParaRPr lang="en-IN" sz="2000" dirty="0">
                        <a:latin typeface="Trebuchet MS" panose="020B0603020202020204" pitchFamily="34" charset="0"/>
                      </a:endParaRPr>
                    </a:p>
                  </a:txBody>
                  <a:tcPr marL="157981" marR="1579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29 Cr</a:t>
                      </a:r>
                      <a:endParaRPr lang="en-IN" sz="2000" dirty="0">
                        <a:latin typeface="Trebuchet MS" panose="020B0603020202020204" pitchFamily="34" charset="0"/>
                      </a:endParaRPr>
                    </a:p>
                  </a:txBody>
                  <a:tcPr marL="157981" marR="157981"/>
                </a:tc>
                <a:extLst>
                  <a:ext uri="{0D108BD9-81ED-4DB2-BD59-A6C34878D82A}">
                    <a16:rowId xmlns:a16="http://schemas.microsoft.com/office/drawing/2014/main" val="1643938893"/>
                  </a:ext>
                </a:extLst>
              </a:tr>
              <a:tr h="521840">
                <a:tc>
                  <a:txBody>
                    <a:bodyPr/>
                    <a:lstStyle/>
                    <a:p>
                      <a:pPr algn="l"/>
                      <a:r>
                        <a:rPr lang="en-IN" sz="2000" dirty="0"/>
                        <a:t> Additional HR </a:t>
                      </a:r>
                      <a:endParaRPr lang="en-IN" sz="2000" dirty="0">
                        <a:latin typeface="Trebuchet MS" panose="020B0603020202020204" pitchFamily="34" charset="0"/>
                      </a:endParaRPr>
                    </a:p>
                  </a:txBody>
                  <a:tcPr marL="157981" marR="1579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21 Cr</a:t>
                      </a:r>
                      <a:endParaRPr lang="en-IN" sz="2000" dirty="0">
                        <a:latin typeface="Trebuchet MS" panose="020B0603020202020204" pitchFamily="34" charset="0"/>
                      </a:endParaRPr>
                    </a:p>
                  </a:txBody>
                  <a:tcPr marL="157981" marR="157981"/>
                </a:tc>
                <a:extLst>
                  <a:ext uri="{0D108BD9-81ED-4DB2-BD59-A6C34878D82A}">
                    <a16:rowId xmlns:a16="http://schemas.microsoft.com/office/drawing/2014/main" val="954571193"/>
                  </a:ext>
                </a:extLst>
              </a:tr>
              <a:tr h="936281">
                <a:tc>
                  <a:txBody>
                    <a:bodyPr/>
                    <a:lstStyle/>
                    <a:p>
                      <a:pPr algn="l"/>
                      <a:r>
                        <a:rPr lang="en-IN" sz="2000" dirty="0"/>
                        <a:t>Procurement of AR &amp; Other Equipments</a:t>
                      </a:r>
                      <a:endParaRPr lang="en-IN" sz="2000" dirty="0">
                        <a:latin typeface="Trebuchet MS" panose="020B0603020202020204" pitchFamily="34" charset="0"/>
                      </a:endParaRPr>
                    </a:p>
                  </a:txBody>
                  <a:tcPr marL="157981" marR="1579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   25.4 Cr</a:t>
                      </a:r>
                      <a:endParaRPr lang="en-IN" sz="2000" dirty="0">
                        <a:latin typeface="Trebuchet MS" panose="020B0603020202020204" pitchFamily="34" charset="0"/>
                      </a:endParaRPr>
                    </a:p>
                  </a:txBody>
                  <a:tcPr marL="157981" marR="157981"/>
                </a:tc>
                <a:extLst>
                  <a:ext uri="{0D108BD9-81ED-4DB2-BD59-A6C34878D82A}">
                    <a16:rowId xmlns:a16="http://schemas.microsoft.com/office/drawing/2014/main" val="20733662"/>
                  </a:ext>
                </a:extLst>
              </a:tr>
              <a:tr h="521840">
                <a:tc>
                  <a:txBody>
                    <a:bodyPr/>
                    <a:lstStyle/>
                    <a:p>
                      <a:pPr algn="l"/>
                      <a:r>
                        <a:rPr lang="en-IN" sz="2000" dirty="0"/>
                        <a:t>IEC Material</a:t>
                      </a:r>
                      <a:endParaRPr lang="en-IN" sz="2000" dirty="0">
                        <a:latin typeface="Trebuchet MS" panose="020B0603020202020204" pitchFamily="34" charset="0"/>
                      </a:endParaRPr>
                    </a:p>
                  </a:txBody>
                  <a:tcPr marL="157981" marR="1579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4 Cr</a:t>
                      </a:r>
                      <a:endParaRPr lang="en-IN" sz="2000" dirty="0">
                        <a:latin typeface="Trebuchet MS" panose="020B0603020202020204" pitchFamily="34" charset="0"/>
                      </a:endParaRPr>
                    </a:p>
                  </a:txBody>
                  <a:tcPr marL="157981" marR="157981"/>
                </a:tc>
                <a:extLst>
                  <a:ext uri="{0D108BD9-81ED-4DB2-BD59-A6C34878D82A}">
                    <a16:rowId xmlns:a16="http://schemas.microsoft.com/office/drawing/2014/main" val="1267834384"/>
                  </a:ext>
                </a:extLst>
              </a:tr>
              <a:tr h="521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dirty="0"/>
                        <a:t>Contingency </a:t>
                      </a:r>
                      <a:endParaRPr lang="en-IN" sz="2000" dirty="0">
                        <a:latin typeface="Trebuchet MS" panose="020B0603020202020204" pitchFamily="34" charset="0"/>
                      </a:endParaRPr>
                    </a:p>
                  </a:txBody>
                  <a:tcPr marL="157981" marR="1579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1.5 Cr</a:t>
                      </a:r>
                      <a:endParaRPr lang="en-IN" sz="2000" dirty="0">
                        <a:latin typeface="Trebuchet MS" panose="020B0603020202020204" pitchFamily="34" charset="0"/>
                      </a:endParaRPr>
                    </a:p>
                  </a:txBody>
                  <a:tcPr marL="157981" marR="157981"/>
                </a:tc>
                <a:extLst>
                  <a:ext uri="{0D108BD9-81ED-4DB2-BD59-A6C34878D82A}">
                    <a16:rowId xmlns:a16="http://schemas.microsoft.com/office/drawing/2014/main" val="1554129558"/>
                  </a:ext>
                </a:extLst>
              </a:tr>
              <a:tr h="450234">
                <a:tc>
                  <a:txBody>
                    <a:bodyPr/>
                    <a:lstStyle/>
                    <a:p>
                      <a:pPr algn="l"/>
                      <a:r>
                        <a:rPr lang="en-IN" sz="2000" b="1" dirty="0"/>
                        <a:t>TOTAL</a:t>
                      </a:r>
                      <a:endParaRPr lang="en-IN" sz="2000" b="1" dirty="0">
                        <a:latin typeface="Trebuchet MS" panose="020B0603020202020204" pitchFamily="34" charset="0"/>
                      </a:endParaRPr>
                    </a:p>
                  </a:txBody>
                  <a:tcPr marL="157981" marR="1579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/>
                        <a:t>220 Cr</a:t>
                      </a:r>
                      <a:endParaRPr lang="en-IN" sz="2000" b="1" dirty="0">
                        <a:latin typeface="Trebuchet MS" panose="020B0603020202020204" pitchFamily="34" charset="0"/>
                      </a:endParaRPr>
                    </a:p>
                  </a:txBody>
                  <a:tcPr marL="157981" marR="157981"/>
                </a:tc>
                <a:extLst>
                  <a:ext uri="{0D108BD9-81ED-4DB2-BD59-A6C34878D82A}">
                    <a16:rowId xmlns:a16="http://schemas.microsoft.com/office/drawing/2014/main" val="368337990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D196DC2-2429-434E-B9E9-BFD9D84256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969425"/>
              </p:ext>
            </p:extLst>
          </p:nvPr>
        </p:nvGraphicFramePr>
        <p:xfrm>
          <a:off x="6934516" y="2734611"/>
          <a:ext cx="5088836" cy="15047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9609">
                  <a:extLst>
                    <a:ext uri="{9D8B030D-6E8A-4147-A177-3AD203B41FA5}">
                      <a16:colId xmlns:a16="http://schemas.microsoft.com/office/drawing/2014/main" val="1061073695"/>
                    </a:ext>
                  </a:extLst>
                </a:gridCol>
                <a:gridCol w="1879227">
                  <a:extLst>
                    <a:ext uri="{9D8B030D-6E8A-4147-A177-3AD203B41FA5}">
                      <a16:colId xmlns:a16="http://schemas.microsoft.com/office/drawing/2014/main" val="2706075737"/>
                    </a:ext>
                  </a:extLst>
                </a:gridCol>
              </a:tblGrid>
              <a:tr h="712374">
                <a:tc>
                  <a:txBody>
                    <a:bodyPr/>
                    <a:lstStyle/>
                    <a:p>
                      <a:r>
                        <a:rPr lang="en-IN" sz="2000" b="1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Estimated turnout of Beneficiaries</a:t>
                      </a:r>
                      <a:endParaRPr lang="en-IN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EF7F1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1.8 Cr. </a:t>
                      </a:r>
                    </a:p>
                  </a:txBody>
                  <a:tcPr anchor="ctr">
                    <a:solidFill>
                      <a:srgbClr val="EF7F1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128925"/>
                  </a:ext>
                </a:extLst>
              </a:tr>
              <a:tr h="7924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Incremental Cost of per service per beneficiary </a:t>
                      </a:r>
                      <a:endParaRPr lang="en-IN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EF7F1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dirty="0" err="1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Rs</a:t>
                      </a:r>
                      <a:r>
                        <a:rPr lang="en-IN" sz="2000" b="1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 110</a:t>
                      </a:r>
                    </a:p>
                  </a:txBody>
                  <a:tcPr anchor="ctr">
                    <a:solidFill>
                      <a:srgbClr val="EF7F1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219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9830965"/>
      </p:ext>
    </p:extLst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standing in front of a crowd&#10;&#10;Description generated with very high confidence">
            <a:extLst>
              <a:ext uri="{FF2B5EF4-FFF2-40B4-BE49-F238E27FC236}">
                <a16:creationId xmlns:a16="http://schemas.microsoft.com/office/drawing/2014/main" id="{40F3DA47-C827-4A96-94D4-169BB4F803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9302" y="3685358"/>
            <a:ext cx="4976780" cy="2791628"/>
          </a:xfrm>
          <a:prstGeom prst="rect">
            <a:avLst/>
          </a:prstGeom>
        </p:spPr>
      </p:pic>
      <p:pic>
        <p:nvPicPr>
          <p:cNvPr id="8" name="Picture 7" descr="A group of people around each other&#10;&#10;Description generated with very high confidence">
            <a:extLst>
              <a:ext uri="{FF2B5EF4-FFF2-40B4-BE49-F238E27FC236}">
                <a16:creationId xmlns:a16="http://schemas.microsoft.com/office/drawing/2014/main" id="{970F7C06-48FD-4D78-BD73-3FE76E98B3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9359" y="1113183"/>
            <a:ext cx="4976780" cy="231581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Content Placeholder 6" descr="A group of people standing in a room&#10;&#10;Description generated with very high confidence">
            <a:extLst>
              <a:ext uri="{FF2B5EF4-FFF2-40B4-BE49-F238E27FC236}">
                <a16:creationId xmlns:a16="http://schemas.microsoft.com/office/drawing/2014/main" id="{043C5C0F-2855-4D68-8108-4238F2F323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269" y="4037662"/>
            <a:ext cx="4751744" cy="25109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Content Placeholder 3" descr="A group of people in a room&#10;&#10;Description generated with very high confidence">
            <a:extLst>
              <a:ext uri="{FF2B5EF4-FFF2-40B4-BE49-F238E27FC236}">
                <a16:creationId xmlns:a16="http://schemas.microsoft.com/office/drawing/2014/main" id="{5B547567-BF9F-4EF3-A850-84CE602D113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574" y="970392"/>
            <a:ext cx="5773588" cy="29956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BE6D6E-BE0C-4ECE-9DB7-05012CACB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1679"/>
            <a:ext cx="12191999" cy="9304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dirty="0">
                <a:solidFill>
                  <a:srgbClr val="FFFFFF"/>
                </a:solidFill>
                <a:latin typeface="Trebuchet MS" panose="020B0603020202020204" pitchFamily="34" charset="0"/>
              </a:rPr>
              <a:t>Glimpses from Field </a:t>
            </a:r>
          </a:p>
        </p:txBody>
      </p:sp>
    </p:spTree>
    <p:extLst>
      <p:ext uri="{BB962C8B-B14F-4D97-AF65-F5344CB8AC3E}">
        <p14:creationId xmlns:p14="http://schemas.microsoft.com/office/powerpoint/2010/main" val="390297407"/>
      </p:ext>
    </p:extLst>
  </p:cSld>
  <p:clrMapOvr>
    <a:masterClrMapping/>
  </p:clrMapOvr>
  <p:transition spd="med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ontent Placeholder 7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ADF7EC9C-B06D-4B44-A09B-81ED371553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242" r="24831"/>
          <a:stretch/>
        </p:blipFill>
        <p:spPr>
          <a:xfrm>
            <a:off x="258241" y="1113421"/>
            <a:ext cx="4607050" cy="30684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Content Placeholder 4" descr="A bunch of items that are on a tray&#10;&#10;Description generated with very high confidence">
            <a:extLst>
              <a:ext uri="{FF2B5EF4-FFF2-40B4-BE49-F238E27FC236}">
                <a16:creationId xmlns:a16="http://schemas.microsoft.com/office/drawing/2014/main" id="{3BA992BE-9E4B-49F6-B1EF-176E8EE1A7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3654" y="1165121"/>
            <a:ext cx="5292176" cy="52466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Content Placeholder 4" descr="A person wearing glasses&#10;&#10;Description generated with very high confidence">
            <a:extLst>
              <a:ext uri="{FF2B5EF4-FFF2-40B4-BE49-F238E27FC236}">
                <a16:creationId xmlns:a16="http://schemas.microsoft.com/office/drawing/2014/main" id="{7AD0DA46-3BD9-44FF-8778-EB690A26AF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9" r="1" b="1"/>
          <a:stretch/>
        </p:blipFill>
        <p:spPr>
          <a:xfrm>
            <a:off x="1106674" y="3788423"/>
            <a:ext cx="4780594" cy="286847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F7F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Glimpses from Field</a:t>
            </a:r>
          </a:p>
        </p:txBody>
      </p:sp>
    </p:spTree>
    <p:extLst>
      <p:ext uri="{BB962C8B-B14F-4D97-AF65-F5344CB8AC3E}">
        <p14:creationId xmlns:p14="http://schemas.microsoft.com/office/powerpoint/2010/main" val="3199706322"/>
      </p:ext>
    </p:extLst>
  </p:cSld>
  <p:clrMapOvr>
    <a:masterClrMapping/>
  </p:clrMapOvr>
  <p:transition spd="med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IN" dirty="0">
                <a:latin typeface="Trebuchet MS" panose="020B0603020202020204" pitchFamily="34" charset="0"/>
              </a:rPr>
              <a:t>Way Forward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CE0C2-68C4-466A-953D-72DADD80AFC2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 anchor="t">
            <a:normAutofit/>
          </a:bodyPr>
          <a:lstStyle/>
          <a:p>
            <a:pPr marL="349250" indent="-349250">
              <a:lnSpc>
                <a:spcPct val="100000"/>
              </a:lnSpc>
              <a:spcBef>
                <a:spcPts val="1200"/>
              </a:spcBef>
              <a:buClr>
                <a:srgbClr val="EF7F1A"/>
              </a:buClr>
              <a:buFont typeface="Wingdings 3" panose="05040102010807070707" pitchFamily="18" charset="2"/>
              <a:buChar char="}"/>
            </a:pPr>
            <a:r>
              <a:rPr lang="en-IN" sz="2400" dirty="0">
                <a:latin typeface="Trebuchet MS" panose="020B0603020202020204" pitchFamily="34" charset="0"/>
              </a:rPr>
              <a:t>Analysis of the data captured to understand</a:t>
            </a:r>
          </a:p>
          <a:p>
            <a:pPr marL="1720850" lvl="4" indent="-349250">
              <a:lnSpc>
                <a:spcPct val="100000"/>
              </a:lnSpc>
              <a:spcBef>
                <a:spcPts val="1200"/>
              </a:spcBef>
              <a:buClr>
                <a:srgbClr val="EF7F1A"/>
              </a:buClr>
            </a:pPr>
            <a:r>
              <a:rPr lang="en-IN" sz="2400" dirty="0">
                <a:latin typeface="Trebuchet MS" panose="020B0603020202020204" pitchFamily="34" charset="0"/>
              </a:rPr>
              <a:t>Extent of eye related diseases- age &amp; region wise </a:t>
            </a:r>
          </a:p>
          <a:p>
            <a:pPr marL="349250" lvl="1" indent="-349250">
              <a:lnSpc>
                <a:spcPct val="100000"/>
              </a:lnSpc>
              <a:spcBef>
                <a:spcPts val="1200"/>
              </a:spcBef>
              <a:buClr>
                <a:srgbClr val="EF7F1A"/>
              </a:buClr>
              <a:buFont typeface="Wingdings 3" panose="05040102010807070707" pitchFamily="18" charset="2"/>
              <a:buChar char="}"/>
            </a:pPr>
            <a:r>
              <a:rPr lang="en-IN" dirty="0">
                <a:latin typeface="Trebuchet MS" panose="020B0603020202020204" pitchFamily="34" charset="0"/>
              </a:rPr>
              <a:t>To formulate the policies and streamlining efforts accordingly </a:t>
            </a:r>
          </a:p>
          <a:p>
            <a:pPr marL="349250" indent="-349250">
              <a:lnSpc>
                <a:spcPct val="100000"/>
              </a:lnSpc>
              <a:spcBef>
                <a:spcPts val="1200"/>
              </a:spcBef>
              <a:buClr>
                <a:srgbClr val="EF7F1A"/>
              </a:buClr>
              <a:buFont typeface="Wingdings 3" panose="05040102010807070707" pitchFamily="18" charset="2"/>
              <a:buChar char="}"/>
            </a:pPr>
            <a:r>
              <a:rPr lang="en-IN" sz="2400" dirty="0">
                <a:latin typeface="Trebuchet MS" panose="020B0603020202020204" pitchFamily="34" charset="0"/>
              </a:rPr>
              <a:t>Making CHCs/PHC across the state (900) as vision centres to carry out regular eye –check ups </a:t>
            </a:r>
          </a:p>
          <a:p>
            <a:pPr marL="349250" indent="-349250">
              <a:lnSpc>
                <a:spcPct val="100000"/>
              </a:lnSpc>
              <a:spcBef>
                <a:spcPts val="1200"/>
              </a:spcBef>
              <a:buClr>
                <a:srgbClr val="EF7F1A"/>
              </a:buClr>
              <a:buFont typeface="Wingdings 3" panose="05040102010807070707" pitchFamily="18" charset="2"/>
              <a:buChar char="}"/>
            </a:pPr>
            <a:r>
              <a:rPr lang="en-IN" sz="2400" dirty="0">
                <a:latin typeface="Trebuchet MS" panose="020B0603020202020204" pitchFamily="34" charset="0"/>
              </a:rPr>
              <a:t>Equipping all the district hospitals to function as secondary care institutions to cater for eye related diseases and conduct surgeries</a:t>
            </a:r>
          </a:p>
        </p:txBody>
      </p:sp>
    </p:spTree>
    <p:extLst>
      <p:ext uri="{BB962C8B-B14F-4D97-AF65-F5344CB8AC3E}">
        <p14:creationId xmlns:p14="http://schemas.microsoft.com/office/powerpoint/2010/main" val="1736577689"/>
      </p:ext>
    </p:extLst>
  </p:cSld>
  <p:clrMapOvr>
    <a:masterClrMapping/>
  </p:clrMapOvr>
  <p:transition spd="med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Content Placeholder 4">
            <a:extLst>
              <a:ext uri="{FF2B5EF4-FFF2-40B4-BE49-F238E27FC236}">
                <a16:creationId xmlns:a16="http://schemas.microsoft.com/office/drawing/2014/main" id="{BF3E1EB0-5E1B-4675-ACCF-A2ACE87CBE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22632" y="1059210"/>
            <a:ext cx="3965676" cy="5516402"/>
          </a:xfr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941294"/>
          </a:xfrm>
          <a:prstGeom prst="rect">
            <a:avLst/>
          </a:prstGeom>
          <a:solidFill>
            <a:srgbClr val="EF7F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IN" dirty="0">
                <a:latin typeface="Trebuchet MS" panose="020B0603020202020204" pitchFamily="34" charset="0"/>
              </a:rPr>
              <a:t>What is “</a:t>
            </a:r>
            <a:r>
              <a:rPr lang="en-IN" dirty="0" err="1">
                <a:latin typeface="Trebuchet MS" panose="020B0603020202020204" pitchFamily="34" charset="0"/>
              </a:rPr>
              <a:t>Kanti</a:t>
            </a:r>
            <a:r>
              <a:rPr lang="en-IN" dirty="0">
                <a:latin typeface="Trebuchet MS" panose="020B0603020202020204" pitchFamily="34" charset="0"/>
              </a:rPr>
              <a:t> </a:t>
            </a:r>
            <a:r>
              <a:rPr lang="en-IN" dirty="0" err="1">
                <a:latin typeface="Trebuchet MS" panose="020B0603020202020204" pitchFamily="34" charset="0"/>
              </a:rPr>
              <a:t>Velugu</a:t>
            </a:r>
            <a:r>
              <a:rPr lang="en-IN" dirty="0">
                <a:latin typeface="Trebuchet MS" panose="020B0603020202020204" pitchFamily="34" charset="0"/>
              </a:rPr>
              <a:t>?”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E1802-EEFD-4117-AEDC-4C25018A8ED6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IN" b="1" dirty="0">
                <a:latin typeface="Trebuchet MS" panose="020B0603020202020204" pitchFamily="34" charset="0"/>
              </a:rPr>
              <a:t>Vision : </a:t>
            </a:r>
            <a:r>
              <a:rPr lang="en-IN" dirty="0">
                <a:latin typeface="Trebuchet MS" panose="020B0603020202020204" pitchFamily="34" charset="0"/>
              </a:rPr>
              <a:t>Build </a:t>
            </a:r>
            <a:r>
              <a:rPr lang="en-IN" b="1" dirty="0">
                <a:latin typeface="Trebuchet MS" panose="020B0603020202020204" pitchFamily="34" charset="0"/>
              </a:rPr>
              <a:t>“Avoidable blindness free” </a:t>
            </a:r>
            <a:r>
              <a:rPr lang="en-IN" dirty="0">
                <a:latin typeface="Trebuchet MS" panose="020B0603020202020204" pitchFamily="34" charset="0"/>
              </a:rPr>
              <a:t>Telangana.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IN" b="1" dirty="0">
                <a:latin typeface="Trebuchet MS" panose="020B0603020202020204" pitchFamily="34" charset="0"/>
              </a:rPr>
              <a:t>Mission</a:t>
            </a:r>
            <a:r>
              <a:rPr lang="en-IN" dirty="0">
                <a:latin typeface="Trebuchet MS" panose="020B0603020202020204" pitchFamily="34" charset="0"/>
              </a:rPr>
              <a:t> : Holistic, Hassle free service at door steps.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IN" b="1" dirty="0">
                <a:latin typeface="Trebuchet MS" panose="020B0603020202020204" pitchFamily="34" charset="0"/>
              </a:rPr>
              <a:t>Goals : </a:t>
            </a:r>
          </a:p>
          <a:p>
            <a:pPr marL="349250" lvl="1" indent="-349250">
              <a:lnSpc>
                <a:spcPct val="100000"/>
              </a:lnSpc>
              <a:buClr>
                <a:srgbClr val="EF7F1A"/>
              </a:buClr>
              <a:buFont typeface="Wingdings 3" panose="05040102010807070707" pitchFamily="18" charset="2"/>
              <a:buChar char="}"/>
            </a:pPr>
            <a:r>
              <a:rPr lang="en-IN" sz="2600" dirty="0">
                <a:latin typeface="Trebuchet MS" panose="020B0603020202020204" pitchFamily="34" charset="0"/>
              </a:rPr>
              <a:t>Universal eye screening .</a:t>
            </a:r>
          </a:p>
          <a:p>
            <a:pPr marL="349250" lvl="1" indent="-349250">
              <a:lnSpc>
                <a:spcPct val="100000"/>
              </a:lnSpc>
              <a:buClr>
                <a:srgbClr val="EF7F1A"/>
              </a:buClr>
              <a:buFont typeface="Wingdings 3" panose="05040102010807070707" pitchFamily="18" charset="2"/>
              <a:buChar char="}"/>
            </a:pPr>
            <a:r>
              <a:rPr lang="en-IN" sz="2600" dirty="0">
                <a:latin typeface="Trebuchet MS" panose="020B0603020202020204" pitchFamily="34" charset="0"/>
              </a:rPr>
              <a:t>Provide reading glasses, medicines on the spot and prescription glasses in 45 days.</a:t>
            </a:r>
          </a:p>
          <a:p>
            <a:pPr marL="349250" lvl="1" indent="-349250">
              <a:lnSpc>
                <a:spcPct val="100000"/>
              </a:lnSpc>
              <a:buClr>
                <a:srgbClr val="EF7F1A"/>
              </a:buClr>
              <a:buFont typeface="Wingdings 3" panose="05040102010807070707" pitchFamily="18" charset="2"/>
              <a:buChar char="}"/>
            </a:pPr>
            <a:r>
              <a:rPr lang="en-IN" sz="2600" dirty="0">
                <a:latin typeface="Trebuchet MS" panose="020B0603020202020204" pitchFamily="34" charset="0"/>
              </a:rPr>
              <a:t>Arrange for surgeries , other form of treatments .</a:t>
            </a:r>
          </a:p>
          <a:p>
            <a:pPr marL="349250" lvl="1" indent="-349250">
              <a:lnSpc>
                <a:spcPct val="100000"/>
              </a:lnSpc>
              <a:buClr>
                <a:srgbClr val="EF7F1A"/>
              </a:buClr>
              <a:buFont typeface="Wingdings 3" panose="05040102010807070707" pitchFamily="18" charset="2"/>
              <a:buChar char="}"/>
            </a:pPr>
            <a:r>
              <a:rPr lang="en-IN" sz="2600" dirty="0">
                <a:latin typeface="Trebuchet MS" panose="020B0603020202020204" pitchFamily="34" charset="0"/>
              </a:rPr>
              <a:t>Create awareness about eye care &amp; prevention of serious eye diseases.</a:t>
            </a:r>
            <a:r>
              <a:rPr lang="en-IN" sz="2600" b="1" i="1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IN" b="1" i="1" dirty="0">
                <a:solidFill>
                  <a:srgbClr val="FF0000"/>
                </a:solidFill>
                <a:latin typeface="Trebuchet MS" panose="020B0603020202020204" pitchFamily="34" charset="0"/>
              </a:rPr>
              <a:t>Entire service is free of cost</a:t>
            </a:r>
          </a:p>
          <a:p>
            <a:pPr marL="0" indent="0">
              <a:lnSpc>
                <a:spcPct val="100000"/>
              </a:lnSpc>
              <a:buNone/>
            </a:pPr>
            <a:endParaRPr lang="en-IN" sz="1700" dirty="0"/>
          </a:p>
        </p:txBody>
      </p:sp>
    </p:spTree>
    <p:extLst>
      <p:ext uri="{BB962C8B-B14F-4D97-AF65-F5344CB8AC3E}">
        <p14:creationId xmlns:p14="http://schemas.microsoft.com/office/powerpoint/2010/main" val="256505989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6BF3B-A4BE-46EF-87E8-219AF00AF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IN" dirty="0">
                <a:latin typeface="Trebuchet MS" panose="020B0603020202020204" pitchFamily="34" charset="0"/>
              </a:rPr>
              <a:t>Estimate of services to be delivered</a:t>
            </a:r>
          </a:p>
        </p:txBody>
      </p:sp>
      <p:graphicFrame>
        <p:nvGraphicFramePr>
          <p:cNvPr id="32" name="Content Placeholder 3">
            <a:extLst>
              <a:ext uri="{FF2B5EF4-FFF2-40B4-BE49-F238E27FC236}">
                <a16:creationId xmlns:a16="http://schemas.microsoft.com/office/drawing/2014/main" id="{9DF3BB06-591F-4C11-A4C7-B4A4C138B2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9541302"/>
              </p:ext>
            </p:extLst>
          </p:nvPr>
        </p:nvGraphicFramePr>
        <p:xfrm>
          <a:off x="1494845" y="1452282"/>
          <a:ext cx="9128098" cy="4222377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693316">
                  <a:extLst>
                    <a:ext uri="{9D8B030D-6E8A-4147-A177-3AD203B41FA5}">
                      <a16:colId xmlns:a16="http://schemas.microsoft.com/office/drawing/2014/main" val="3980507663"/>
                    </a:ext>
                  </a:extLst>
                </a:gridCol>
                <a:gridCol w="5003878">
                  <a:extLst>
                    <a:ext uri="{9D8B030D-6E8A-4147-A177-3AD203B41FA5}">
                      <a16:colId xmlns:a16="http://schemas.microsoft.com/office/drawing/2014/main" val="786538592"/>
                    </a:ext>
                  </a:extLst>
                </a:gridCol>
                <a:gridCol w="3430904">
                  <a:extLst>
                    <a:ext uri="{9D8B030D-6E8A-4147-A177-3AD203B41FA5}">
                      <a16:colId xmlns:a16="http://schemas.microsoft.com/office/drawing/2014/main" val="3785335529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/>
                      <a:endParaRPr lang="en-IN" sz="2400" dirty="0">
                        <a:latin typeface="Trebuchet MS" panose="020B0603020202020204" pitchFamily="34" charset="0"/>
                      </a:endParaRPr>
                    </a:p>
                  </a:txBody>
                  <a:tcPr marL="79191" marR="79191" marT="42406" marB="42406"/>
                </a:tc>
                <a:tc hMerge="1"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 marL="87536" marR="87536" marT="42406" marB="42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 marL="87536" marR="87536" marT="42406" marB="42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0506791"/>
                  </a:ext>
                </a:extLst>
              </a:tr>
              <a:tr h="1066083">
                <a:tc>
                  <a:txBody>
                    <a:bodyPr/>
                    <a:lstStyle/>
                    <a:p>
                      <a:pPr algn="ctr"/>
                      <a:r>
                        <a:rPr lang="en-IN" sz="2800" dirty="0"/>
                        <a:t>1</a:t>
                      </a:r>
                      <a:endParaRPr lang="en-IN" sz="2800" b="1" dirty="0">
                        <a:latin typeface="Trebuchet MS" panose="020B0603020202020204" pitchFamily="34" charset="0"/>
                      </a:endParaRPr>
                    </a:p>
                  </a:txBody>
                  <a:tcPr marL="79191" marR="79191" marT="42406" marB="42406"/>
                </a:tc>
                <a:tc>
                  <a:txBody>
                    <a:bodyPr/>
                    <a:lstStyle/>
                    <a:p>
                      <a:r>
                        <a:rPr lang="en-IN" sz="2800" dirty="0"/>
                        <a:t>No. of People to be covered</a:t>
                      </a:r>
                      <a:endParaRPr lang="en-IN" sz="2800" dirty="0">
                        <a:latin typeface="Trebuchet MS" panose="020B0603020202020204" pitchFamily="34" charset="0"/>
                      </a:endParaRPr>
                    </a:p>
                  </a:txBody>
                  <a:tcPr marL="79191" marR="79191" marT="42406" marB="42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/>
                        <a:t>   Universal eye Screening </a:t>
                      </a:r>
                      <a:endParaRPr lang="en-IN" sz="2800" dirty="0">
                        <a:latin typeface="Trebuchet MS" panose="020B0603020202020204" pitchFamily="34" charset="0"/>
                      </a:endParaRPr>
                    </a:p>
                  </a:txBody>
                  <a:tcPr marL="79191" marR="79191" marT="42406" marB="42406"/>
                </a:tc>
                <a:extLst>
                  <a:ext uri="{0D108BD9-81ED-4DB2-BD59-A6C34878D82A}">
                    <a16:rowId xmlns:a16="http://schemas.microsoft.com/office/drawing/2014/main" val="1235084457"/>
                  </a:ext>
                </a:extLst>
              </a:tr>
              <a:tr h="1066083">
                <a:tc>
                  <a:txBody>
                    <a:bodyPr/>
                    <a:lstStyle/>
                    <a:p>
                      <a:pPr algn="ctr"/>
                      <a:r>
                        <a:rPr lang="en-IN" sz="2800"/>
                        <a:t>2</a:t>
                      </a:r>
                      <a:endParaRPr lang="en-IN" sz="2800" b="1">
                        <a:latin typeface="Trebuchet MS" panose="020B0603020202020204" pitchFamily="34" charset="0"/>
                      </a:endParaRPr>
                    </a:p>
                  </a:txBody>
                  <a:tcPr marL="79191" marR="79191" marT="42406" marB="42406"/>
                </a:tc>
                <a:tc>
                  <a:txBody>
                    <a:bodyPr/>
                    <a:lstStyle/>
                    <a:p>
                      <a:r>
                        <a:rPr lang="en-IN" sz="2800" dirty="0"/>
                        <a:t>No. of Reading glasses </a:t>
                      </a:r>
                      <a:endParaRPr lang="en-IN" sz="2800" dirty="0">
                        <a:latin typeface="Trebuchet MS" panose="020B0603020202020204" pitchFamily="34" charset="0"/>
                      </a:endParaRPr>
                    </a:p>
                  </a:txBody>
                  <a:tcPr marL="79191" marR="79191" marT="42406" marB="42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/>
                        <a:t>About 35 </a:t>
                      </a:r>
                      <a:r>
                        <a:rPr lang="en-IN" sz="2800" dirty="0" err="1"/>
                        <a:t>Lakhs</a:t>
                      </a:r>
                      <a:endParaRPr lang="en-IN" sz="2800" dirty="0">
                        <a:latin typeface="Trebuchet MS" panose="020B0603020202020204" pitchFamily="34" charset="0"/>
                      </a:endParaRPr>
                    </a:p>
                  </a:txBody>
                  <a:tcPr marL="79191" marR="79191" marT="42406" marB="42406"/>
                </a:tc>
                <a:extLst>
                  <a:ext uri="{0D108BD9-81ED-4DB2-BD59-A6C34878D82A}">
                    <a16:rowId xmlns:a16="http://schemas.microsoft.com/office/drawing/2014/main" val="896518612"/>
                  </a:ext>
                </a:extLst>
              </a:tr>
              <a:tr h="1066083">
                <a:tc>
                  <a:txBody>
                    <a:bodyPr/>
                    <a:lstStyle/>
                    <a:p>
                      <a:pPr algn="ctr"/>
                      <a:r>
                        <a:rPr lang="en-IN" sz="2800"/>
                        <a:t>3</a:t>
                      </a:r>
                      <a:endParaRPr lang="en-IN" sz="2800" b="1">
                        <a:latin typeface="Trebuchet MS" panose="020B0603020202020204" pitchFamily="34" charset="0"/>
                      </a:endParaRPr>
                    </a:p>
                  </a:txBody>
                  <a:tcPr marL="79191" marR="79191" marT="42406" marB="42406"/>
                </a:tc>
                <a:tc>
                  <a:txBody>
                    <a:bodyPr/>
                    <a:lstStyle/>
                    <a:p>
                      <a:r>
                        <a:rPr lang="en-IN" sz="2800" dirty="0"/>
                        <a:t>No. of Prescription glasses </a:t>
                      </a:r>
                      <a:endParaRPr lang="en-IN" sz="2800" dirty="0">
                        <a:latin typeface="Trebuchet MS" panose="020B0603020202020204" pitchFamily="34" charset="0"/>
                      </a:endParaRPr>
                    </a:p>
                  </a:txBody>
                  <a:tcPr marL="79191" marR="79191" marT="42406" marB="42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/>
                        <a:t>About 20 lakhs</a:t>
                      </a:r>
                      <a:endParaRPr lang="en-IN" sz="2800" dirty="0">
                        <a:latin typeface="Trebuchet MS" panose="020B0603020202020204" pitchFamily="34" charset="0"/>
                      </a:endParaRPr>
                    </a:p>
                  </a:txBody>
                  <a:tcPr marL="79191" marR="79191" marT="42406" marB="42406"/>
                </a:tc>
                <a:extLst>
                  <a:ext uri="{0D108BD9-81ED-4DB2-BD59-A6C34878D82A}">
                    <a16:rowId xmlns:a16="http://schemas.microsoft.com/office/drawing/2014/main" val="1155480839"/>
                  </a:ext>
                </a:extLst>
              </a:tr>
              <a:tr h="573556">
                <a:tc>
                  <a:txBody>
                    <a:bodyPr/>
                    <a:lstStyle/>
                    <a:p>
                      <a:pPr algn="ctr"/>
                      <a:r>
                        <a:rPr lang="en-IN" sz="2800" dirty="0"/>
                        <a:t>4</a:t>
                      </a:r>
                      <a:endParaRPr lang="en-IN" sz="2800" b="1" dirty="0">
                        <a:latin typeface="Trebuchet MS" panose="020B0603020202020204" pitchFamily="34" charset="0"/>
                      </a:endParaRPr>
                    </a:p>
                  </a:txBody>
                  <a:tcPr marL="79191" marR="79191" marT="42406" marB="42406"/>
                </a:tc>
                <a:tc>
                  <a:txBody>
                    <a:bodyPr/>
                    <a:lstStyle/>
                    <a:p>
                      <a:r>
                        <a:rPr lang="en-IN" sz="2800" dirty="0"/>
                        <a:t>No. of surgeries</a:t>
                      </a:r>
                      <a:endParaRPr lang="en-IN" sz="2800" dirty="0">
                        <a:latin typeface="Trebuchet MS" panose="020B0603020202020204" pitchFamily="34" charset="0"/>
                      </a:endParaRPr>
                    </a:p>
                  </a:txBody>
                  <a:tcPr marL="79191" marR="79191" marT="42406" marB="42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/>
                        <a:t>About 3 lakhs</a:t>
                      </a:r>
                      <a:endParaRPr lang="en-IN" sz="2800" dirty="0">
                        <a:latin typeface="Trebuchet MS" panose="020B0603020202020204" pitchFamily="34" charset="0"/>
                      </a:endParaRPr>
                    </a:p>
                  </a:txBody>
                  <a:tcPr marL="79191" marR="79191" marT="42406" marB="4240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7632911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IN" dirty="0">
                <a:latin typeface="Trebuchet MS" panose="020B0603020202020204" pitchFamily="34" charset="0"/>
              </a:rPr>
              <a:t>Preparatory Activities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9E65B-EADA-4070-90EC-F7C2868F4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094" y="1048871"/>
            <a:ext cx="11376212" cy="5128092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IN" sz="600" dirty="0"/>
              <a:t> </a:t>
            </a:r>
            <a:endParaRPr lang="en-IN" sz="600" dirty="0">
              <a:latin typeface="Trebuchet MS" panose="020B0603020202020204" pitchFamily="34" charset="0"/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IN" sz="1800" b="1" dirty="0">
                <a:latin typeface="Trebuchet MS" panose="020B0603020202020204" pitchFamily="34" charset="0"/>
              </a:rPr>
              <a:t>Consultations with various stake holders </a:t>
            </a:r>
            <a:r>
              <a:rPr lang="en-IN" sz="1800" dirty="0">
                <a:latin typeface="Trebuchet MS" panose="020B0603020202020204" pitchFamily="34" charset="0"/>
              </a:rPr>
              <a:t>( Subject Experts, NGOs, Hospital Teams etc.)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IN" sz="1800" b="1" dirty="0">
                <a:latin typeface="Trebuchet MS" panose="020B0603020202020204" pitchFamily="34" charset="0"/>
              </a:rPr>
              <a:t>Conducted  Pilots </a:t>
            </a:r>
          </a:p>
          <a:p>
            <a:pPr lvl="1">
              <a:lnSpc>
                <a:spcPct val="100000"/>
              </a:lnSpc>
              <a:buClr>
                <a:srgbClr val="EF7F1A"/>
              </a:buClr>
              <a:buFont typeface="Wingdings 3" panose="05040102010807070707" pitchFamily="18" charset="2"/>
              <a:buChar char="}"/>
            </a:pPr>
            <a:r>
              <a:rPr lang="en-IN" sz="1600" dirty="0">
                <a:latin typeface="Trebuchet MS" panose="020B0603020202020204" pitchFamily="34" charset="0"/>
              </a:rPr>
              <a:t>To understand the work flow  &amp;  IT</a:t>
            </a:r>
          </a:p>
          <a:p>
            <a:pPr lvl="1">
              <a:lnSpc>
                <a:spcPct val="100000"/>
              </a:lnSpc>
              <a:buClr>
                <a:srgbClr val="EF7F1A"/>
              </a:buClr>
              <a:buFont typeface="Wingdings 3" panose="05040102010807070707" pitchFamily="18" charset="2"/>
              <a:buChar char="}"/>
            </a:pPr>
            <a:r>
              <a:rPr lang="en-IN" sz="1600" dirty="0">
                <a:latin typeface="Trebuchet MS" panose="020B0603020202020204" pitchFamily="34" charset="0"/>
              </a:rPr>
              <a:t>To  develop a simple, effective and a standard implementation Model .</a:t>
            </a:r>
            <a:endParaRPr lang="en-IN" sz="1600" b="1" dirty="0">
              <a:latin typeface="Trebuchet MS" panose="020B0603020202020204" pitchFamily="34" charset="0"/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IN" sz="1800" b="1" dirty="0">
                <a:latin typeface="Trebuchet MS" panose="020B0603020202020204" pitchFamily="34" charset="0"/>
              </a:rPr>
              <a:t>Implementation strategy– .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romanLcPeriod"/>
            </a:pPr>
            <a:r>
              <a:rPr lang="en-IN" sz="1600" b="1" dirty="0">
                <a:latin typeface="Trebuchet MS" panose="020B0603020202020204" pitchFamily="34" charset="0"/>
              </a:rPr>
              <a:t> </a:t>
            </a:r>
            <a:r>
              <a:rPr lang="en-IN" sz="1800" b="1" dirty="0">
                <a:latin typeface="Trebuchet MS" panose="020B0603020202020204" pitchFamily="34" charset="0"/>
              </a:rPr>
              <a:t>Village / Ward level camp</a:t>
            </a:r>
          </a:p>
          <a:p>
            <a:pPr lvl="2">
              <a:lnSpc>
                <a:spcPct val="100000"/>
              </a:lnSpc>
              <a:buClr>
                <a:srgbClr val="EF7F1A"/>
              </a:buClr>
              <a:buFont typeface="Wingdings 3" panose="05040102010807070707" pitchFamily="18" charset="2"/>
              <a:buChar char="}"/>
            </a:pPr>
            <a:r>
              <a:rPr lang="en-IN" sz="1600" dirty="0">
                <a:latin typeface="Trebuchet MS" panose="020B0603020202020204" pitchFamily="34" charset="0"/>
              </a:rPr>
              <a:t>Eye screening, primary treatment and Reading glasses – camp at village level </a:t>
            </a:r>
          </a:p>
          <a:p>
            <a:pPr lvl="2">
              <a:lnSpc>
                <a:spcPct val="100000"/>
              </a:lnSpc>
              <a:buClr>
                <a:srgbClr val="EF7F1A"/>
              </a:buClr>
              <a:buFont typeface="Wingdings 3" panose="05040102010807070707" pitchFamily="18" charset="2"/>
              <a:buChar char="}"/>
            </a:pPr>
            <a:r>
              <a:rPr lang="en-IN" sz="1600" dirty="0">
                <a:latin typeface="Trebuchet MS" panose="020B0603020202020204" pitchFamily="34" charset="0"/>
              </a:rPr>
              <a:t>Team to be comprised of -Medical Officer, Optometrist, Supervisor, ANM&amp; ASHA – about 8-10 members.</a:t>
            </a:r>
          </a:p>
          <a:p>
            <a:pPr lvl="2">
              <a:lnSpc>
                <a:spcPct val="100000"/>
              </a:lnSpc>
              <a:buClr>
                <a:srgbClr val="EF7F1A"/>
              </a:buClr>
              <a:buFont typeface="Wingdings 3" panose="05040102010807070707" pitchFamily="18" charset="2"/>
              <a:buChar char="}"/>
            </a:pPr>
            <a:r>
              <a:rPr lang="en-IN" sz="1600" dirty="0">
                <a:latin typeface="Trebuchet MS" panose="020B0603020202020204" pitchFamily="34" charset="0"/>
              </a:rPr>
              <a:t>Material  to be carried -Auto Refractometer, Snellen Chart, Trial lens box, Spectacles, Medicines, 2 Tabs, IEC Material etc. </a:t>
            </a:r>
          </a:p>
          <a:p>
            <a:pPr lvl="2">
              <a:lnSpc>
                <a:spcPct val="100000"/>
              </a:lnSpc>
              <a:buClr>
                <a:srgbClr val="EF7F1A"/>
              </a:buClr>
              <a:buFont typeface="Wingdings 3" panose="05040102010807070707" pitchFamily="18" charset="2"/>
              <a:buChar char="}"/>
            </a:pPr>
            <a:r>
              <a:rPr lang="en-IN" sz="1600" dirty="0">
                <a:latin typeface="Trebuchet MS" panose="020B0603020202020204" pitchFamily="34" charset="0"/>
              </a:rPr>
              <a:t>Visit Schedule prepared for all the teams</a:t>
            </a:r>
            <a:r>
              <a:rPr lang="en-IN" sz="1600" b="1" dirty="0">
                <a:latin typeface="Trebuchet MS" panose="020B0603020202020204" pitchFamily="34" charset="0"/>
              </a:rPr>
              <a:t> </a:t>
            </a:r>
          </a:p>
          <a:p>
            <a:pPr lvl="2">
              <a:lnSpc>
                <a:spcPct val="100000"/>
              </a:lnSpc>
              <a:buClr>
                <a:srgbClr val="EF7F1A"/>
              </a:buClr>
              <a:buFont typeface="Wingdings 3" panose="05040102010807070707" pitchFamily="18" charset="2"/>
              <a:buChar char="}"/>
            </a:pPr>
            <a:r>
              <a:rPr lang="en-IN" sz="1600" dirty="0">
                <a:latin typeface="Trebuchet MS" panose="020B0603020202020204" pitchFamily="34" charset="0"/>
              </a:rPr>
              <a:t>Only screening , primary care and handing over of spectacles at village level. Secondary and tertiary care – institution based.</a:t>
            </a:r>
          </a:p>
          <a:p>
            <a:pPr lvl="2">
              <a:lnSpc>
                <a:spcPct val="100000"/>
              </a:lnSpc>
              <a:buClr>
                <a:srgbClr val="EF7F1A"/>
              </a:buClr>
              <a:buFont typeface="Wingdings 3" panose="05040102010807070707" pitchFamily="18" charset="2"/>
              <a:buChar char="}"/>
            </a:pPr>
            <a:r>
              <a:rPr lang="en-IN" sz="1600" dirty="0">
                <a:latin typeface="Trebuchet MS" panose="020B0603020202020204" pitchFamily="34" charset="0"/>
              </a:rPr>
              <a:t>Full time vehicle provided to each of the team</a:t>
            </a:r>
          </a:p>
          <a:p>
            <a:pPr lvl="2">
              <a:lnSpc>
                <a:spcPct val="100000"/>
              </a:lnSpc>
              <a:buClr>
                <a:srgbClr val="EF7F1A"/>
              </a:buClr>
              <a:buFont typeface="Wingdings 3" panose="05040102010807070707" pitchFamily="18" charset="2"/>
              <a:buChar char="}"/>
            </a:pPr>
            <a:r>
              <a:rPr lang="en-IN" sz="1600" dirty="0">
                <a:latin typeface="Trebuchet MS" panose="020B0603020202020204" pitchFamily="34" charset="0"/>
              </a:rPr>
              <a:t>No camp on public holidays </a:t>
            </a:r>
          </a:p>
          <a:p>
            <a:pPr marL="514350" indent="-514350">
              <a:lnSpc>
                <a:spcPct val="100000"/>
              </a:lnSpc>
              <a:buNone/>
            </a:pPr>
            <a:r>
              <a:rPr lang="en-IN" sz="1600" b="1" dirty="0">
                <a:latin typeface="Trebuchet MS" panose="020B0603020202020204" pitchFamily="34" charset="0"/>
              </a:rPr>
              <a:t>   	</a:t>
            </a:r>
            <a:r>
              <a:rPr lang="en-IN" sz="1800" b="1" dirty="0">
                <a:latin typeface="Trebuchet MS" panose="020B0603020202020204" pitchFamily="34" charset="0"/>
              </a:rPr>
              <a:t>ii. Public, private and NGO hospitals ( 114) empanelled for surgeries</a:t>
            </a:r>
          </a:p>
          <a:p>
            <a:pPr marL="0" indent="0">
              <a:lnSpc>
                <a:spcPct val="100000"/>
              </a:lnSpc>
              <a:buNone/>
            </a:pPr>
            <a:endParaRPr lang="en-IN" sz="600" dirty="0"/>
          </a:p>
        </p:txBody>
      </p:sp>
    </p:spTree>
    <p:extLst>
      <p:ext uri="{BB962C8B-B14F-4D97-AF65-F5344CB8AC3E}">
        <p14:creationId xmlns:p14="http://schemas.microsoft.com/office/powerpoint/2010/main" val="3858824313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IN" dirty="0">
                <a:latin typeface="Trebuchet MS" panose="020B0603020202020204" pitchFamily="34" charset="0"/>
              </a:rPr>
              <a:t>Preparatory Activities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ECDFA-92A6-45B6-A5C4-C4298F12DD8A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IN" b="1" dirty="0"/>
              <a:t>4. </a:t>
            </a:r>
            <a:r>
              <a:rPr lang="en-IN" b="1" dirty="0">
                <a:latin typeface="Trebuchet MS" panose="020B0603020202020204" pitchFamily="34" charset="0"/>
              </a:rPr>
              <a:t>IT System for implementation &amp; monitoring</a:t>
            </a:r>
          </a:p>
          <a:p>
            <a:pPr lvl="1" indent="-336550">
              <a:lnSpc>
                <a:spcPct val="100000"/>
              </a:lnSpc>
              <a:buClr>
                <a:srgbClr val="EF7F1A"/>
              </a:buClr>
              <a:buFont typeface="Wingdings 3" panose="05040102010807070707" pitchFamily="18" charset="2"/>
              <a:buChar char="}"/>
            </a:pPr>
            <a:r>
              <a:rPr lang="en-IN" dirty="0">
                <a:latin typeface="Trebuchet MS" panose="020B0603020202020204" pitchFamily="34" charset="0"/>
              </a:rPr>
              <a:t>A robust End to end online system - Online Portal for implementation &amp; Monitoring of the Program </a:t>
            </a:r>
            <a:r>
              <a:rPr lang="en-IN" i="1" u="sng" dirty="0">
                <a:solidFill>
                  <a:srgbClr val="FF0000"/>
                </a:solidFill>
                <a:latin typeface="Trebuchet MS" panose="020B0603020202020204" pitchFamily="34" charset="0"/>
              </a:rPr>
              <a:t>(www.kantivelugu.telangana.gov.in)</a:t>
            </a:r>
          </a:p>
          <a:p>
            <a:pPr lvl="1" indent="-336550">
              <a:lnSpc>
                <a:spcPct val="100000"/>
              </a:lnSpc>
              <a:buClr>
                <a:srgbClr val="EF7F1A"/>
              </a:buClr>
              <a:buFont typeface="Wingdings 3" panose="05040102010807070707" pitchFamily="18" charset="2"/>
              <a:buChar char="}"/>
            </a:pPr>
            <a:r>
              <a:rPr lang="en-IN" dirty="0">
                <a:latin typeface="Trebuchet MS" panose="020B0603020202020204" pitchFamily="34" charset="0"/>
              </a:rPr>
              <a:t>Work flow based</a:t>
            </a:r>
          </a:p>
          <a:p>
            <a:pPr lvl="1" indent="-336550">
              <a:lnSpc>
                <a:spcPct val="100000"/>
              </a:lnSpc>
              <a:buClr>
                <a:srgbClr val="EF7F1A"/>
              </a:buClr>
              <a:buFont typeface="Wingdings 3" panose="05040102010807070707" pitchFamily="18" charset="2"/>
              <a:buChar char="}"/>
            </a:pPr>
            <a:r>
              <a:rPr lang="en-IN" dirty="0">
                <a:latin typeface="Trebuchet MS" panose="020B0603020202020204" pitchFamily="34" charset="0"/>
              </a:rPr>
              <a:t>Android app – Offline &amp; Online to capture the data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IN" sz="2400" b="1" dirty="0">
                <a:latin typeface="Trebuchet MS" panose="020B0603020202020204" pitchFamily="34" charset="0"/>
              </a:rPr>
              <a:t>MIS – </a:t>
            </a:r>
          </a:p>
          <a:p>
            <a:pPr lvl="1" indent="-336550">
              <a:lnSpc>
                <a:spcPct val="100000"/>
              </a:lnSpc>
              <a:buClr>
                <a:srgbClr val="EF7F1A"/>
              </a:buClr>
              <a:buFont typeface="Wingdings 3" panose="05040102010807070707" pitchFamily="18" charset="2"/>
              <a:buChar char="}"/>
            </a:pPr>
            <a:r>
              <a:rPr lang="en-IN" dirty="0">
                <a:latin typeface="Trebuchet MS" panose="020B0603020202020204" pitchFamily="34" charset="0"/>
              </a:rPr>
              <a:t>Daily Team Performance Report </a:t>
            </a:r>
          </a:p>
          <a:p>
            <a:pPr lvl="1" indent="-336550">
              <a:lnSpc>
                <a:spcPct val="100000"/>
              </a:lnSpc>
              <a:buClr>
                <a:srgbClr val="EF7F1A"/>
              </a:buClr>
              <a:buFont typeface="Wingdings 3" panose="05040102010807070707" pitchFamily="18" charset="2"/>
              <a:buChar char="}"/>
            </a:pPr>
            <a:r>
              <a:rPr lang="en-IN" dirty="0">
                <a:latin typeface="Trebuchet MS" panose="020B0603020202020204" pitchFamily="34" charset="0"/>
              </a:rPr>
              <a:t>Exceptions Report </a:t>
            </a:r>
          </a:p>
          <a:p>
            <a:pPr lvl="1" indent="-336550">
              <a:lnSpc>
                <a:spcPct val="100000"/>
              </a:lnSpc>
              <a:buClr>
                <a:srgbClr val="EF7F1A"/>
              </a:buClr>
              <a:buFont typeface="Wingdings 3" panose="05040102010807070707" pitchFamily="18" charset="2"/>
              <a:buChar char="}"/>
            </a:pPr>
            <a:r>
              <a:rPr lang="en-IN" dirty="0">
                <a:latin typeface="Trebuchet MS" panose="020B0603020202020204" pitchFamily="34" charset="0"/>
              </a:rPr>
              <a:t>Daily Reading and Prescription glasses Report </a:t>
            </a:r>
          </a:p>
          <a:p>
            <a:pPr lvl="1" indent="-336550">
              <a:lnSpc>
                <a:spcPct val="100000"/>
              </a:lnSpc>
              <a:buClr>
                <a:srgbClr val="EF7F1A"/>
              </a:buClr>
              <a:buFont typeface="Wingdings 3" panose="05040102010807070707" pitchFamily="18" charset="2"/>
              <a:buChar char="}"/>
            </a:pPr>
            <a:r>
              <a:rPr lang="en-IN" dirty="0">
                <a:latin typeface="Trebuchet MS" panose="020B0603020202020204" pitchFamily="34" charset="0"/>
              </a:rPr>
              <a:t>Daily Secondary and Tertiary Care Report </a:t>
            </a:r>
          </a:p>
        </p:txBody>
      </p:sp>
    </p:spTree>
    <p:extLst>
      <p:ext uri="{BB962C8B-B14F-4D97-AF65-F5344CB8AC3E}">
        <p14:creationId xmlns:p14="http://schemas.microsoft.com/office/powerpoint/2010/main" val="722714910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IN" dirty="0">
                <a:latin typeface="Trebuchet MS" panose="020B0603020202020204" pitchFamily="34" charset="0"/>
              </a:rPr>
              <a:t>Preparatory Activities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C1015-FF7F-484E-B1A0-357C5B43D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430" y="976623"/>
            <a:ext cx="11162130" cy="3592919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IN" sz="2200" b="1" dirty="0">
                <a:latin typeface="Trebuchet MS" panose="020B0603020202020204" pitchFamily="34" charset="0"/>
              </a:rPr>
              <a:t>5. Environment Building</a:t>
            </a:r>
          </a:p>
          <a:p>
            <a:pPr marL="692150" lvl="1" indent="-342900">
              <a:lnSpc>
                <a:spcPct val="110000"/>
              </a:lnSpc>
              <a:buClr>
                <a:srgbClr val="EF7F1A"/>
              </a:buClr>
              <a:buFont typeface="Wingdings 3" panose="05040102010807070707" pitchFamily="18" charset="2"/>
              <a:buChar char="}"/>
            </a:pPr>
            <a:r>
              <a:rPr lang="en-IN" sz="2200" dirty="0">
                <a:latin typeface="Trebuchet MS" panose="020B0603020202020204" pitchFamily="34" charset="0"/>
              </a:rPr>
              <a:t>Orientation of line departments at District and Mandal level </a:t>
            </a:r>
          </a:p>
          <a:p>
            <a:pPr marL="692150" lvl="1" indent="-342900">
              <a:lnSpc>
                <a:spcPct val="110000"/>
              </a:lnSpc>
              <a:buClr>
                <a:srgbClr val="EF7F1A"/>
              </a:buClr>
              <a:buFont typeface="Wingdings 3" panose="05040102010807070707" pitchFamily="18" charset="2"/>
              <a:buChar char="}"/>
            </a:pPr>
            <a:r>
              <a:rPr lang="en-IN" sz="2200" dirty="0">
                <a:latin typeface="Trebuchet MS" panose="020B0603020202020204" pitchFamily="34" charset="0"/>
              </a:rPr>
              <a:t>Orientation of all Public Representatives -MPs, MLAs, MLCs, ZP Chairmen, chairmen of corporations, all elected representatives,approx.1000 in each district</a:t>
            </a:r>
          </a:p>
          <a:p>
            <a:pPr marL="692150" lvl="1" indent="-342900">
              <a:lnSpc>
                <a:spcPct val="110000"/>
              </a:lnSpc>
              <a:buClr>
                <a:srgbClr val="EF7F1A"/>
              </a:buClr>
              <a:buFont typeface="Wingdings 3" panose="05040102010807070707" pitchFamily="18" charset="2"/>
              <a:buChar char="}"/>
            </a:pPr>
            <a:r>
              <a:rPr lang="en-IN" sz="2200" dirty="0">
                <a:latin typeface="Trebuchet MS" panose="020B0603020202020204" pitchFamily="34" charset="0"/>
              </a:rPr>
              <a:t>Gram Panchayat level/Stake holders: Sarpanch, Ward Members, Village Health and Sanitation Committee Members and Village Assistants  </a:t>
            </a:r>
          </a:p>
          <a:p>
            <a:pPr marL="692150" lvl="1" indent="-342900">
              <a:lnSpc>
                <a:spcPct val="110000"/>
              </a:lnSpc>
              <a:buClr>
                <a:srgbClr val="EF7F1A"/>
              </a:buClr>
              <a:buFont typeface="Wingdings 3" panose="05040102010807070707" pitchFamily="18" charset="2"/>
              <a:buChar char="}"/>
            </a:pPr>
            <a:r>
              <a:rPr lang="en-IN" sz="2200" dirty="0">
                <a:latin typeface="Trebuchet MS" panose="020B0603020202020204" pitchFamily="34" charset="0"/>
              </a:rPr>
              <a:t>Meetings (Medical, Ophthalmologist Associations, Lions, Rotary club etc.)</a:t>
            </a:r>
          </a:p>
          <a:p>
            <a:pPr marL="692150" lvl="1" indent="-342900">
              <a:lnSpc>
                <a:spcPct val="110000"/>
              </a:lnSpc>
              <a:buClr>
                <a:srgbClr val="EF7F1A"/>
              </a:buClr>
              <a:buFont typeface="Wingdings 3" panose="05040102010807070707" pitchFamily="18" charset="2"/>
              <a:buChar char="}"/>
            </a:pPr>
            <a:r>
              <a:rPr lang="en-IN" sz="2200" dirty="0">
                <a:latin typeface="Trebuchet MS" panose="020B0603020202020204" pitchFamily="34" charset="0"/>
              </a:rPr>
              <a:t>Meetings with NGOs, CBOs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9E9693-BE0E-4B76-A4BD-44421F9CA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333" t="2592" r="14166"/>
          <a:stretch>
            <a:fillRect/>
          </a:stretch>
        </p:blipFill>
        <p:spPr bwMode="auto">
          <a:xfrm>
            <a:off x="536811" y="4569543"/>
            <a:ext cx="3388770" cy="2032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480AC7-0954-433C-A049-94DA0EFC6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62" t="27779" r="299"/>
          <a:stretch>
            <a:fillRect/>
          </a:stretch>
        </p:blipFill>
        <p:spPr bwMode="auto">
          <a:xfrm>
            <a:off x="4195070" y="4569543"/>
            <a:ext cx="3569000" cy="2032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ECB267-C90B-485A-8ECA-E23EA13E9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3560" y="4569543"/>
            <a:ext cx="3569000" cy="2032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93254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IN" dirty="0">
                <a:latin typeface="Trebuchet MS" panose="020B0603020202020204" pitchFamily="34" charset="0"/>
              </a:rPr>
              <a:t>Preparatory Activities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6BA85-A08C-4A9D-B87B-1276BCA2B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070" y="1035424"/>
            <a:ext cx="11355660" cy="5141539"/>
          </a:xfrm>
          <a:solidFill>
            <a:schemeClr val="bg1"/>
          </a:solidFill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  <a:tabLst>
                <a:tab pos="349250" algn="l"/>
              </a:tabLst>
            </a:pPr>
            <a:r>
              <a:rPr lang="en-IN" sz="2000" b="1" dirty="0"/>
              <a:t>6.	</a:t>
            </a:r>
            <a:r>
              <a:rPr lang="en-IN" sz="2000" b="1" dirty="0">
                <a:latin typeface="Trebuchet MS" panose="020B0603020202020204" pitchFamily="34" charset="0"/>
              </a:rPr>
              <a:t>Capacity Building </a:t>
            </a:r>
          </a:p>
          <a:p>
            <a:pPr marL="692150" lvl="1" indent="-342900">
              <a:lnSpc>
                <a:spcPct val="100000"/>
              </a:lnSpc>
              <a:buClr>
                <a:srgbClr val="EF7F1A"/>
              </a:buClr>
              <a:buFont typeface="Wingdings 3" panose="05040102010807070707" pitchFamily="18" charset="2"/>
              <a:buChar char="}"/>
            </a:pPr>
            <a:r>
              <a:rPr lang="en-IN" sz="2000" dirty="0">
                <a:latin typeface="Trebuchet MS" panose="020B0603020202020204" pitchFamily="34" charset="0"/>
              </a:rPr>
              <a:t>State level – Training of DM&amp;HOs on overall program and how to conduct a Kanti Velugu Camp</a:t>
            </a:r>
          </a:p>
          <a:p>
            <a:pPr marL="692150" lvl="1" indent="-342900">
              <a:lnSpc>
                <a:spcPct val="100000"/>
              </a:lnSpc>
              <a:buClr>
                <a:srgbClr val="EF7F1A"/>
              </a:buClr>
              <a:buFont typeface="Wingdings 3" panose="05040102010807070707" pitchFamily="18" charset="2"/>
              <a:buChar char="}"/>
            </a:pPr>
            <a:r>
              <a:rPr lang="en-IN" sz="2000" dirty="0">
                <a:latin typeface="Trebuchet MS" panose="020B0603020202020204" pitchFamily="34" charset="0"/>
              </a:rPr>
              <a:t>District Level-Trainings to Medical Officers (MOs) &amp; field staff</a:t>
            </a:r>
          </a:p>
          <a:p>
            <a:pPr marL="692150" lvl="1" indent="-342900">
              <a:lnSpc>
                <a:spcPct val="100000"/>
              </a:lnSpc>
              <a:buClr>
                <a:srgbClr val="EF7F1A"/>
              </a:buClr>
              <a:buFont typeface="Wingdings 3" panose="05040102010807070707" pitchFamily="18" charset="2"/>
              <a:buChar char="}"/>
            </a:pPr>
            <a:r>
              <a:rPr lang="en-IN" sz="2000" dirty="0">
                <a:latin typeface="Trebuchet MS" panose="020B0603020202020204" pitchFamily="34" charset="0"/>
              </a:rPr>
              <a:t>Special Trainings to Optometrist by experts in higher institutions (LV Prasad, Sarojini Hospital etc) to augment their skills </a:t>
            </a:r>
          </a:p>
          <a:p>
            <a:pPr marL="692150" lvl="1" indent="-342900">
              <a:lnSpc>
                <a:spcPct val="100000"/>
              </a:lnSpc>
              <a:buClr>
                <a:srgbClr val="EF7F1A"/>
              </a:buClr>
              <a:buFont typeface="Wingdings 3" panose="05040102010807070707" pitchFamily="18" charset="2"/>
              <a:buChar char="}"/>
            </a:pPr>
            <a:r>
              <a:rPr lang="en-IN" sz="2000" i="1" dirty="0">
                <a:solidFill>
                  <a:srgbClr val="FF0000"/>
                </a:solidFill>
                <a:latin typeface="Trebuchet MS" panose="020B0603020202020204" pitchFamily="34" charset="0"/>
              </a:rPr>
              <a:t>Training Video</a:t>
            </a:r>
            <a:r>
              <a:rPr lang="en-IN" sz="2000" dirty="0">
                <a:latin typeface="Trebuchet MS" panose="020B0603020202020204" pitchFamily="34" charset="0"/>
              </a:rPr>
              <a:t> on the workflow in camp, Do’s, Don't’ </a:t>
            </a:r>
            <a:r>
              <a:rPr lang="en-IN" sz="2000" i="1" u="sng" dirty="0">
                <a:solidFill>
                  <a:srgbClr val="FF0000"/>
                </a:solidFill>
                <a:latin typeface="Trebuchet MS" panose="020B0603020202020204" pitchFamily="34" charset="0"/>
              </a:rPr>
              <a:t>(http://kantivelugu.telangana.gov.in/KantiVelugu/videos.htm)</a:t>
            </a:r>
          </a:p>
          <a:p>
            <a:pPr marL="692150" lvl="1" indent="-342900">
              <a:lnSpc>
                <a:spcPct val="100000"/>
              </a:lnSpc>
              <a:buClr>
                <a:srgbClr val="EF7F1A"/>
              </a:buClr>
              <a:buNone/>
            </a:pPr>
            <a:endParaRPr lang="en-IN" sz="2000" i="1" dirty="0">
              <a:latin typeface="Trebuchet MS" panose="020B0603020202020204" pitchFamily="34" charset="0"/>
            </a:endParaRPr>
          </a:p>
          <a:p>
            <a:pPr marL="692150" lvl="1" indent="-342900">
              <a:lnSpc>
                <a:spcPct val="100000"/>
              </a:lnSpc>
              <a:buClr>
                <a:srgbClr val="EF7F1A"/>
              </a:buClr>
              <a:buNone/>
            </a:pPr>
            <a:r>
              <a:rPr lang="en-IN" sz="2000" i="1" dirty="0">
                <a:latin typeface="Trebuchet MS" panose="020B0603020202020204" pitchFamily="34" charset="0"/>
              </a:rPr>
              <a:t>About </a:t>
            </a:r>
            <a:r>
              <a:rPr lang="en-IN" i="1" dirty="0">
                <a:solidFill>
                  <a:srgbClr val="FF0000"/>
                </a:solidFill>
                <a:latin typeface="Trebuchet MS" panose="020B0603020202020204" pitchFamily="34" charset="0"/>
              </a:rPr>
              <a:t>40,000</a:t>
            </a:r>
            <a:r>
              <a:rPr lang="en-IN" i="1" dirty="0">
                <a:latin typeface="Trebuchet MS" panose="020B0603020202020204" pitchFamily="34" charset="0"/>
              </a:rPr>
              <a:t> </a:t>
            </a:r>
            <a:r>
              <a:rPr lang="en-IN" sz="2000" i="1" dirty="0">
                <a:latin typeface="Trebuchet MS" panose="020B0603020202020204" pitchFamily="34" charset="0"/>
              </a:rPr>
              <a:t>Health Dept Personnel have been oriented &amp; trained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A2D1181-EADF-446E-A7C0-89D30CCC59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519113"/>
              </p:ext>
            </p:extLst>
          </p:nvPr>
        </p:nvGraphicFramePr>
        <p:xfrm>
          <a:off x="380071" y="4551324"/>
          <a:ext cx="11355660" cy="168183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261740">
                  <a:extLst>
                    <a:ext uri="{9D8B030D-6E8A-4147-A177-3AD203B41FA5}">
                      <a16:colId xmlns:a16="http://schemas.microsoft.com/office/drawing/2014/main" val="415927179"/>
                    </a:ext>
                  </a:extLst>
                </a:gridCol>
                <a:gridCol w="1261740">
                  <a:extLst>
                    <a:ext uri="{9D8B030D-6E8A-4147-A177-3AD203B41FA5}">
                      <a16:colId xmlns:a16="http://schemas.microsoft.com/office/drawing/2014/main" val="1682415966"/>
                    </a:ext>
                  </a:extLst>
                </a:gridCol>
                <a:gridCol w="814048">
                  <a:extLst>
                    <a:ext uri="{9D8B030D-6E8A-4147-A177-3AD203B41FA5}">
                      <a16:colId xmlns:a16="http://schemas.microsoft.com/office/drawing/2014/main" val="4086413926"/>
                    </a:ext>
                  </a:extLst>
                </a:gridCol>
                <a:gridCol w="888031">
                  <a:extLst>
                    <a:ext uri="{9D8B030D-6E8A-4147-A177-3AD203B41FA5}">
                      <a16:colId xmlns:a16="http://schemas.microsoft.com/office/drawing/2014/main" val="653983825"/>
                    </a:ext>
                  </a:extLst>
                </a:gridCol>
                <a:gridCol w="1776063">
                  <a:extLst>
                    <a:ext uri="{9D8B030D-6E8A-4147-A177-3AD203B41FA5}">
                      <a16:colId xmlns:a16="http://schemas.microsoft.com/office/drawing/2014/main" val="4184368495"/>
                    </a:ext>
                  </a:extLst>
                </a:gridCol>
                <a:gridCol w="1161271">
                  <a:extLst>
                    <a:ext uri="{9D8B030D-6E8A-4147-A177-3AD203B41FA5}">
                      <a16:colId xmlns:a16="http://schemas.microsoft.com/office/drawing/2014/main" val="2485673488"/>
                    </a:ext>
                  </a:extLst>
                </a:gridCol>
                <a:gridCol w="1461837">
                  <a:extLst>
                    <a:ext uri="{9D8B030D-6E8A-4147-A177-3AD203B41FA5}">
                      <a16:colId xmlns:a16="http://schemas.microsoft.com/office/drawing/2014/main" val="1413185089"/>
                    </a:ext>
                  </a:extLst>
                </a:gridCol>
                <a:gridCol w="1694090">
                  <a:extLst>
                    <a:ext uri="{9D8B030D-6E8A-4147-A177-3AD203B41FA5}">
                      <a16:colId xmlns:a16="http://schemas.microsoft.com/office/drawing/2014/main" val="1220657152"/>
                    </a:ext>
                  </a:extLst>
                </a:gridCol>
                <a:gridCol w="1036840">
                  <a:extLst>
                    <a:ext uri="{9D8B030D-6E8A-4147-A177-3AD203B41FA5}">
                      <a16:colId xmlns:a16="http://schemas.microsoft.com/office/drawing/2014/main" val="1840875426"/>
                    </a:ext>
                  </a:extLst>
                </a:gridCol>
              </a:tblGrid>
              <a:tr h="842084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solidFill>
                            <a:schemeClr val="bg1"/>
                          </a:solidFill>
                        </a:rPr>
                        <a:t>DM&amp;HOs</a:t>
                      </a:r>
                      <a:endParaRPr lang="en-IN" sz="20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EF7F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solidFill>
                            <a:schemeClr val="bg1"/>
                          </a:solidFill>
                        </a:rPr>
                        <a:t>Deputy-DM&amp;HOs</a:t>
                      </a:r>
                      <a:endParaRPr lang="en-IN" sz="20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EF7F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solidFill>
                            <a:schemeClr val="bg1"/>
                          </a:solidFill>
                        </a:rPr>
                        <a:t>POs</a:t>
                      </a:r>
                      <a:endParaRPr lang="en-IN" sz="20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EF7F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solidFill>
                            <a:schemeClr val="bg1"/>
                          </a:solidFill>
                        </a:rPr>
                        <a:t>MOs</a:t>
                      </a:r>
                      <a:endParaRPr lang="en-IN" sz="20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EF7F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solidFill>
                            <a:schemeClr val="bg1"/>
                          </a:solidFill>
                        </a:rPr>
                        <a:t>Optometrists</a:t>
                      </a:r>
                      <a:endParaRPr lang="en-IN" sz="20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EF7F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solidFill>
                            <a:schemeClr val="bg1"/>
                          </a:solidFill>
                        </a:rPr>
                        <a:t>ANMs</a:t>
                      </a:r>
                      <a:endParaRPr lang="en-IN" sz="20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EF7F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solidFill>
                            <a:schemeClr val="bg1"/>
                          </a:solidFill>
                        </a:rPr>
                        <a:t>Data entry Operator (DEOs)</a:t>
                      </a:r>
                      <a:endParaRPr lang="en-IN" sz="20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EF7F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solidFill>
                            <a:schemeClr val="bg1"/>
                          </a:solidFill>
                        </a:rPr>
                        <a:t>Health Supervisors</a:t>
                      </a:r>
                      <a:endParaRPr lang="en-IN" sz="20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EF7F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solidFill>
                            <a:schemeClr val="bg1"/>
                          </a:solidFill>
                        </a:rPr>
                        <a:t>ASHAs</a:t>
                      </a:r>
                      <a:endParaRPr lang="en-IN" sz="20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EF7F1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205535"/>
                  </a:ext>
                </a:extLst>
              </a:tr>
              <a:tr h="675996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 31</a:t>
                      </a:r>
                      <a:endParaRPr lang="en-IN" sz="2000" b="1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75</a:t>
                      </a:r>
                      <a:endParaRPr lang="en-IN" sz="2000" b="1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130</a:t>
                      </a:r>
                      <a:endParaRPr lang="en-IN" sz="2000" b="1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1500</a:t>
                      </a:r>
                      <a:endParaRPr lang="en-IN" sz="2000" b="1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1000</a:t>
                      </a:r>
                      <a:endParaRPr lang="en-IN" sz="2000" b="1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6000</a:t>
                      </a:r>
                      <a:endParaRPr lang="en-IN" sz="2000" b="1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1800</a:t>
                      </a:r>
                      <a:endParaRPr lang="en-IN" sz="2000" b="1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2000</a:t>
                      </a:r>
                      <a:endParaRPr lang="en-IN" sz="2000" b="1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27000</a:t>
                      </a:r>
                      <a:endParaRPr lang="en-IN" sz="2000" b="1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01104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5665463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IN" dirty="0">
                <a:latin typeface="Trebuchet MS" panose="020B0603020202020204" pitchFamily="34" charset="0"/>
              </a:rPr>
              <a:t>Preparatory Activities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CCC03-CF82-4597-85A0-872BC9CEBBD1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None/>
              <a:tabLst>
                <a:tab pos="349250" algn="l"/>
              </a:tabLst>
            </a:pPr>
            <a:r>
              <a:rPr lang="en-IN" sz="2400" b="1" dirty="0">
                <a:latin typeface="Trebuchet MS" panose="020B0603020202020204" pitchFamily="34" charset="0"/>
              </a:rPr>
              <a:t>7.	Quality Control Arrangement </a:t>
            </a:r>
          </a:p>
          <a:p>
            <a:pPr marL="692150" lvl="1" indent="-342900">
              <a:lnSpc>
                <a:spcPct val="100000"/>
              </a:lnSpc>
              <a:spcBef>
                <a:spcPts val="1200"/>
              </a:spcBef>
              <a:buClr>
                <a:srgbClr val="EF7F1A"/>
              </a:buClr>
              <a:buFont typeface="Wingdings 3" panose="05040102010807070707" pitchFamily="18" charset="2"/>
              <a:buChar char="}"/>
              <a:tabLst>
                <a:tab pos="349250" algn="l"/>
              </a:tabLst>
            </a:pPr>
            <a:r>
              <a:rPr lang="en-IN" dirty="0">
                <a:latin typeface="Trebuchet MS" panose="020B0603020202020204" pitchFamily="34" charset="0"/>
              </a:rPr>
              <a:t>Constitution of State level Technical advisory committee </a:t>
            </a:r>
          </a:p>
          <a:p>
            <a:pPr marL="692150" lvl="1" indent="-342900">
              <a:lnSpc>
                <a:spcPct val="100000"/>
              </a:lnSpc>
              <a:spcBef>
                <a:spcPts val="1200"/>
              </a:spcBef>
              <a:buClr>
                <a:srgbClr val="EF7F1A"/>
              </a:buClr>
              <a:buFont typeface="Wingdings 3" panose="05040102010807070707" pitchFamily="18" charset="2"/>
              <a:buChar char="}"/>
              <a:tabLst>
                <a:tab pos="349250" algn="l"/>
              </a:tabLst>
            </a:pPr>
            <a:r>
              <a:rPr lang="en-IN" dirty="0">
                <a:latin typeface="Trebuchet MS" panose="020B0603020202020204" pitchFamily="34" charset="0"/>
              </a:rPr>
              <a:t>State Quality Control Team (12 Teams)</a:t>
            </a:r>
          </a:p>
          <a:p>
            <a:pPr marL="692150" lvl="1" indent="-342900">
              <a:lnSpc>
                <a:spcPct val="100000"/>
              </a:lnSpc>
              <a:spcBef>
                <a:spcPts val="1200"/>
              </a:spcBef>
              <a:buClr>
                <a:srgbClr val="EF7F1A"/>
              </a:buClr>
              <a:buFont typeface="Wingdings 3" panose="05040102010807070707" pitchFamily="18" charset="2"/>
              <a:buChar char="}"/>
              <a:tabLst>
                <a:tab pos="349250" algn="l"/>
              </a:tabLst>
            </a:pPr>
            <a:r>
              <a:rPr lang="en-IN" dirty="0">
                <a:latin typeface="Trebuchet MS" panose="020B0603020202020204" pitchFamily="34" charset="0"/>
              </a:rPr>
              <a:t>District Quality Control Team (31 Teams)</a:t>
            </a:r>
          </a:p>
          <a:p>
            <a:pPr marL="692150" lvl="1" indent="-342900">
              <a:lnSpc>
                <a:spcPct val="100000"/>
              </a:lnSpc>
              <a:spcBef>
                <a:spcPts val="1200"/>
              </a:spcBef>
              <a:buClr>
                <a:srgbClr val="EF7F1A"/>
              </a:buClr>
              <a:buFont typeface="Wingdings 3" panose="05040102010807070707" pitchFamily="18" charset="2"/>
              <a:buChar char="}"/>
              <a:tabLst>
                <a:tab pos="349250" algn="l"/>
              </a:tabLst>
            </a:pPr>
            <a:r>
              <a:rPr lang="en-IN" dirty="0">
                <a:latin typeface="Trebuchet MS" panose="020B0603020202020204" pitchFamily="34" charset="0"/>
              </a:rPr>
              <a:t>Partnerships with subject experts (Optometrist, ophthalmologist,  Doctors, Academician etc) from higher institutions (LV Prasad, </a:t>
            </a:r>
            <a:r>
              <a:rPr lang="en-IN" dirty="0" err="1">
                <a:latin typeface="Trebuchet MS" panose="020B0603020202020204" pitchFamily="34" charset="0"/>
              </a:rPr>
              <a:t>Pushpagiri</a:t>
            </a:r>
            <a:r>
              <a:rPr lang="en-IN" dirty="0">
                <a:latin typeface="Trebuchet MS" panose="020B0603020202020204" pitchFamily="34" charset="0"/>
              </a:rPr>
              <a:t>, Sarojini Devi etc.) for  ensuring the quality of the service</a:t>
            </a:r>
          </a:p>
          <a:p>
            <a:pPr marL="692150" lvl="1" indent="-342900">
              <a:lnSpc>
                <a:spcPct val="100000"/>
              </a:lnSpc>
              <a:spcBef>
                <a:spcPts val="1200"/>
              </a:spcBef>
              <a:buClr>
                <a:srgbClr val="EF7F1A"/>
              </a:buClr>
              <a:buFont typeface="Wingdings 3" panose="05040102010807070707" pitchFamily="18" charset="2"/>
              <a:buChar char="}"/>
              <a:tabLst>
                <a:tab pos="349250" algn="l"/>
              </a:tabLst>
            </a:pPr>
            <a:r>
              <a:rPr lang="en-IN" dirty="0">
                <a:latin typeface="Trebuchet MS" panose="020B0603020202020204" pitchFamily="34" charset="0"/>
              </a:rPr>
              <a:t>State and district level control room (Call Centres)</a:t>
            </a:r>
          </a:p>
          <a:p>
            <a:pPr marL="692150" lvl="1" indent="-342900">
              <a:lnSpc>
                <a:spcPct val="100000"/>
              </a:lnSpc>
              <a:spcBef>
                <a:spcPts val="1200"/>
              </a:spcBef>
              <a:buClr>
                <a:srgbClr val="EF7F1A"/>
              </a:buClr>
              <a:buFont typeface="Wingdings 3" panose="05040102010807070707" pitchFamily="18" charset="2"/>
              <a:buChar char="}"/>
              <a:tabLst>
                <a:tab pos="349250" algn="l"/>
              </a:tabLst>
            </a:pPr>
            <a:r>
              <a:rPr lang="en-IN" dirty="0">
                <a:latin typeface="Trebuchet MS" panose="020B0603020202020204" pitchFamily="34" charset="0"/>
              </a:rPr>
              <a:t>Standardization of the processes in Kanti Velugu Camps 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  <a:tabLst>
                <a:tab pos="349250" algn="l"/>
              </a:tabLst>
            </a:pPr>
            <a:r>
              <a:rPr lang="en-IN" sz="2400" b="1" dirty="0">
                <a:latin typeface="Trebuchet MS" panose="020B0603020202020204" pitchFamily="34" charset="0"/>
              </a:rPr>
              <a:t>8.	Arrangements for continuous supervision, Q.C and Trainings</a:t>
            </a:r>
          </a:p>
        </p:txBody>
      </p:sp>
    </p:spTree>
    <p:extLst>
      <p:ext uri="{BB962C8B-B14F-4D97-AF65-F5344CB8AC3E}">
        <p14:creationId xmlns:p14="http://schemas.microsoft.com/office/powerpoint/2010/main" val="3457172314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398</TotalTime>
  <Words>1292</Words>
  <Application>Microsoft Office PowerPoint</Application>
  <PresentationFormat>Widescreen</PresentationFormat>
  <Paragraphs>289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Trebuchet MS</vt:lpstr>
      <vt:lpstr>Wingdings 3</vt:lpstr>
      <vt:lpstr>Office Theme</vt:lpstr>
      <vt:lpstr>Kanti Velugu </vt:lpstr>
      <vt:lpstr>Context</vt:lpstr>
      <vt:lpstr>What is “Kanti Velugu?”</vt:lpstr>
      <vt:lpstr>Estimate of services to be delivered</vt:lpstr>
      <vt:lpstr>Preparatory Activities</vt:lpstr>
      <vt:lpstr>Preparatory Activities </vt:lpstr>
      <vt:lpstr>Preparatory Activities </vt:lpstr>
      <vt:lpstr>Preparatory Activities </vt:lpstr>
      <vt:lpstr>Preparatory Activities </vt:lpstr>
      <vt:lpstr>Field Deployment</vt:lpstr>
      <vt:lpstr>Kanti Velugu- Launch</vt:lpstr>
      <vt:lpstr>Work Flow  in  the Camp </vt:lpstr>
      <vt:lpstr>Work Flow in the camp</vt:lpstr>
      <vt:lpstr> Camp Layout </vt:lpstr>
      <vt:lpstr> IT as a backbone for Implementation &amp; Monitoring</vt:lpstr>
      <vt:lpstr>Recording of the data in Tab  1–Basic Details &amp; Medical History  </vt:lpstr>
      <vt:lpstr>Recording of the data in Tab  2</vt:lpstr>
      <vt:lpstr>PowerPoint Presentation</vt:lpstr>
      <vt:lpstr>MIS Report-CM’s Dash Board (As on 30.10.2018)</vt:lpstr>
      <vt:lpstr>% Eye conditions identified out of screened population</vt:lpstr>
      <vt:lpstr>Cost Analysis</vt:lpstr>
      <vt:lpstr>Glimpses from Field </vt:lpstr>
      <vt:lpstr>PowerPoint Presentation</vt:lpstr>
      <vt:lpstr>Way Forward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“Kanti Velugu” A Universal “Eye Screening” Program</dc:title>
  <dc:creator>Amjad khan</dc:creator>
  <cp:lastModifiedBy>Gopikanth Sirineni</cp:lastModifiedBy>
  <cp:revision>116</cp:revision>
  <dcterms:created xsi:type="dcterms:W3CDTF">2018-10-27T11:01:47Z</dcterms:created>
  <dcterms:modified xsi:type="dcterms:W3CDTF">2018-10-31T04:00:55Z</dcterms:modified>
</cp:coreProperties>
</file>