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340" r:id="rId2"/>
    <p:sldId id="1357" r:id="rId3"/>
    <p:sldId id="1373" r:id="rId4"/>
    <p:sldId id="1358" r:id="rId5"/>
    <p:sldId id="1379" r:id="rId6"/>
    <p:sldId id="1372" r:id="rId7"/>
    <p:sldId id="1376" r:id="rId8"/>
    <p:sldId id="1381" r:id="rId9"/>
    <p:sldId id="1364" r:id="rId10"/>
    <p:sldId id="1366" r:id="rId11"/>
    <p:sldId id="1365" r:id="rId12"/>
    <p:sldId id="1377" r:id="rId13"/>
    <p:sldId id="1368" r:id="rId14"/>
    <p:sldId id="1392" r:id="rId15"/>
    <p:sldId id="1369" r:id="rId16"/>
    <p:sldId id="1389" r:id="rId17"/>
    <p:sldId id="1390" r:id="rId18"/>
    <p:sldId id="1391" r:id="rId19"/>
    <p:sldId id="312" r:id="rId20"/>
  </p:sldIdLst>
  <p:sldSz cx="128016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CCCCFF"/>
    <a:srgbClr val="FF0066"/>
    <a:srgbClr val="9DC3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4291" autoAdjust="0"/>
  </p:normalViewPr>
  <p:slideViewPr>
    <p:cSldViewPr snapToGrid="0">
      <p:cViewPr>
        <p:scale>
          <a:sx n="66" d="100"/>
          <a:sy n="66" d="100"/>
        </p:scale>
        <p:origin x="-732" y="-162"/>
      </p:cViewPr>
      <p:guideLst>
        <p:guide orient="horz" pos="2184"/>
        <p:guide pos="4032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"/>
          <c:y val="0.30748927868391451"/>
          <c:w val="1"/>
          <c:h val="0.58718328177727797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BDK</c:v>
                </c:pt>
              </c:strCache>
            </c:strRef>
          </c:tx>
          <c:spPr>
            <a:ln w="41275"/>
          </c:spP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strRef>
              <c:f>Sheet1!$A$2:$A$8</c:f>
              <c:strCache>
                <c:ptCount val="7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  <c:pt idx="3">
                  <c:v>Jul</c:v>
                </c:pt>
                <c:pt idx="4">
                  <c:v>Aug</c:v>
                </c:pt>
                <c:pt idx="5">
                  <c:v>Sep</c:v>
                </c:pt>
                <c:pt idx="6">
                  <c:v>Oct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67</c:v>
                </c:pt>
                <c:pt idx="1">
                  <c:v>72</c:v>
                </c:pt>
                <c:pt idx="2">
                  <c:v>75</c:v>
                </c:pt>
                <c:pt idx="3">
                  <c:v>81</c:v>
                </c:pt>
                <c:pt idx="4">
                  <c:v>86</c:v>
                </c:pt>
                <c:pt idx="5">
                  <c:v>110</c:v>
                </c:pt>
                <c:pt idx="6">
                  <c:v>107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UPHC</c:v>
                </c:pt>
              </c:strCache>
            </c:strRef>
          </c:tx>
          <c:spPr>
            <a:ln w="38100"/>
          </c:spPr>
          <c:dLbls>
            <c:showVal val="1"/>
          </c:dLbls>
          <c:cat>
            <c:strRef>
              <c:f>Sheet1!$A$2:$A$8</c:f>
              <c:strCache>
                <c:ptCount val="7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  <c:pt idx="3">
                  <c:v>Jul</c:v>
                </c:pt>
                <c:pt idx="4">
                  <c:v>Aug</c:v>
                </c:pt>
                <c:pt idx="5">
                  <c:v>Sep</c:v>
                </c:pt>
                <c:pt idx="6">
                  <c:v>Oct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57</c:v>
                </c:pt>
                <c:pt idx="1">
                  <c:v>60</c:v>
                </c:pt>
                <c:pt idx="2">
                  <c:v>61</c:v>
                </c:pt>
                <c:pt idx="3">
                  <c:v>64</c:v>
                </c:pt>
                <c:pt idx="4">
                  <c:v>71</c:v>
                </c:pt>
                <c:pt idx="5">
                  <c:v>90</c:v>
                </c:pt>
                <c:pt idx="6">
                  <c:v>89</c:v>
                </c:pt>
              </c:numCache>
            </c:numRef>
          </c:val>
        </c:ser>
        <c:dLbls>
          <c:showVal val="1"/>
        </c:dLbls>
        <c:marker val="1"/>
        <c:axId val="138130560"/>
        <c:axId val="156796800"/>
      </c:lineChart>
      <c:catAx>
        <c:axId val="1381305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6796800"/>
        <c:crosses val="autoZero"/>
        <c:auto val="1"/>
        <c:lblAlgn val="ctr"/>
        <c:lblOffset val="100"/>
      </c:catAx>
      <c:valAx>
        <c:axId val="156796800"/>
        <c:scaling>
          <c:orientation val="minMax"/>
        </c:scaling>
        <c:delete val="1"/>
        <c:axPos val="l"/>
        <c:numFmt formatCode="General" sourceLinked="1"/>
        <c:tickLblPos val="nextTo"/>
        <c:crossAx val="1381305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82471644255582599"/>
          <c:y val="6.9196428571428575E-2"/>
          <c:w val="0.17528355744417395"/>
          <c:h val="6.1953564398200225E-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FA8BD-D654-40D4-AD7E-EA4F19E612D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B654046-1564-43AD-9D73-49A37C34124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2700" b="1" smtClean="0"/>
            <a:t>  Basti</a:t>
          </a:r>
          <a:r>
            <a:rPr lang="en-IN" sz="2700" b="1" dirty="0" smtClean="0"/>
            <a:t> </a:t>
          </a:r>
          <a:r>
            <a:rPr lang="en-IN" sz="2700" b="1" dirty="0" err="1"/>
            <a:t>Dawakhana</a:t>
          </a:r>
          <a:endParaRPr lang="en-IN" sz="2700" b="1" dirty="0"/>
        </a:p>
      </dgm:t>
    </dgm:pt>
    <dgm:pt modelId="{8F54541B-39FA-4BCF-B55D-711B81B1B16A}" type="parTrans" cxnId="{5E1DE7CC-0328-4FB3-A94A-F1495BD82061}">
      <dgm:prSet/>
      <dgm:spPr/>
      <dgm:t>
        <a:bodyPr/>
        <a:lstStyle/>
        <a:p>
          <a:endParaRPr lang="en-IN" sz="2700" b="1"/>
        </a:p>
      </dgm:t>
    </dgm:pt>
    <dgm:pt modelId="{099CA813-4ABA-40A3-A862-2E1DE6B10851}" type="sibTrans" cxnId="{5E1DE7CC-0328-4FB3-A94A-F1495BD82061}">
      <dgm:prSet custT="1"/>
      <dgm:spPr>
        <a:solidFill>
          <a:srgbClr val="C00000">
            <a:alpha val="90000"/>
          </a:srgbClr>
        </a:solidFill>
        <a:ln>
          <a:noFill/>
        </a:ln>
      </dgm:spPr>
      <dgm:t>
        <a:bodyPr/>
        <a:lstStyle/>
        <a:p>
          <a:endParaRPr lang="en-IN" sz="2700" b="1"/>
        </a:p>
      </dgm:t>
    </dgm:pt>
    <dgm:pt modelId="{BFCC693F-C62C-49DC-91E0-2EB213D4B14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IN" sz="2700" b="1" dirty="0" smtClean="0"/>
            <a:t>  Specialist </a:t>
          </a:r>
          <a:r>
            <a:rPr lang="en-IN" sz="2700" b="1" dirty="0"/>
            <a:t>Evening Clinics in UPHCs</a:t>
          </a:r>
        </a:p>
      </dgm:t>
    </dgm:pt>
    <dgm:pt modelId="{6C65ECB3-2C66-4CB5-BFCA-F6E5FB28F40C}" type="parTrans" cxnId="{5A0B6A6B-03AA-4F79-B7CD-61AA3D329A2C}">
      <dgm:prSet/>
      <dgm:spPr/>
      <dgm:t>
        <a:bodyPr/>
        <a:lstStyle/>
        <a:p>
          <a:endParaRPr lang="en-IN" sz="2700" b="1"/>
        </a:p>
      </dgm:t>
    </dgm:pt>
    <dgm:pt modelId="{FC12CCFC-1B93-47ED-AF6D-CE9B842CB9A6}" type="sibTrans" cxnId="{5A0B6A6B-03AA-4F79-B7CD-61AA3D329A2C}">
      <dgm:prSet custT="1"/>
      <dgm:spPr>
        <a:solidFill>
          <a:srgbClr val="C00000">
            <a:alpha val="90000"/>
          </a:srgbClr>
        </a:solidFill>
        <a:ln>
          <a:noFill/>
        </a:ln>
      </dgm:spPr>
      <dgm:t>
        <a:bodyPr/>
        <a:lstStyle/>
        <a:p>
          <a:endParaRPr lang="en-IN" sz="2700" b="1"/>
        </a:p>
      </dgm:t>
    </dgm:pt>
    <dgm:pt modelId="{254220E1-CFCD-405C-9392-92E03553CBE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2700" b="1" dirty="0" smtClean="0"/>
            <a:t>  Teaching </a:t>
          </a:r>
          <a:r>
            <a:rPr lang="en-IN" sz="2700" b="1" dirty="0"/>
            <a:t>Hospitals</a:t>
          </a:r>
        </a:p>
      </dgm:t>
    </dgm:pt>
    <dgm:pt modelId="{F76F1D86-6734-4409-86B0-F3264FDCE3BB}" type="parTrans" cxnId="{8A32DE83-BADC-4A89-87FE-6DACA9E9AB56}">
      <dgm:prSet/>
      <dgm:spPr/>
      <dgm:t>
        <a:bodyPr/>
        <a:lstStyle/>
        <a:p>
          <a:endParaRPr lang="en-IN" sz="2700" b="1"/>
        </a:p>
      </dgm:t>
    </dgm:pt>
    <dgm:pt modelId="{8F9EC99E-6A87-4983-9D01-164D6FC94467}" type="sibTrans" cxnId="{8A32DE83-BADC-4A89-87FE-6DACA9E9AB56}">
      <dgm:prSet/>
      <dgm:spPr/>
      <dgm:t>
        <a:bodyPr/>
        <a:lstStyle/>
        <a:p>
          <a:endParaRPr lang="en-IN" sz="2700" b="1"/>
        </a:p>
      </dgm:t>
    </dgm:pt>
    <dgm:pt modelId="{30BE0C07-471D-4FFA-9D7C-F45A51B2067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2700" b="1" dirty="0" smtClean="0"/>
            <a:t>  UCHCs, </a:t>
          </a:r>
          <a:r>
            <a:rPr lang="en-IN" sz="2700" b="1" dirty="0"/>
            <a:t>Area Hospitals, District Hospital</a:t>
          </a:r>
        </a:p>
      </dgm:t>
    </dgm:pt>
    <dgm:pt modelId="{352F2D93-F016-482E-9921-809B05CC5CE9}" type="parTrans" cxnId="{8FE83F76-2B09-4795-B982-21D8CDDD4DA9}">
      <dgm:prSet/>
      <dgm:spPr/>
      <dgm:t>
        <a:bodyPr/>
        <a:lstStyle/>
        <a:p>
          <a:endParaRPr lang="en-IN" sz="2700" b="1"/>
        </a:p>
      </dgm:t>
    </dgm:pt>
    <dgm:pt modelId="{33E40677-7DBC-450B-B844-837F6F4BFE34}" type="sibTrans" cxnId="{8FE83F76-2B09-4795-B982-21D8CDDD4DA9}">
      <dgm:prSet custT="1"/>
      <dgm:spPr>
        <a:solidFill>
          <a:srgbClr val="C00000"/>
        </a:solidFill>
        <a:ln>
          <a:noFill/>
        </a:ln>
      </dgm:spPr>
      <dgm:t>
        <a:bodyPr/>
        <a:lstStyle/>
        <a:p>
          <a:endParaRPr lang="en-IN" sz="2700" b="1"/>
        </a:p>
      </dgm:t>
    </dgm:pt>
    <dgm:pt modelId="{42A10EB5-206F-4554-A91A-BF227F6476F9}" type="pres">
      <dgm:prSet presAssocID="{5D6FA8BD-D654-40D4-AD7E-EA4F19E612D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04D3D5-F629-41CE-9C6F-F260580A2E5E}" type="pres">
      <dgm:prSet presAssocID="{5D6FA8BD-D654-40D4-AD7E-EA4F19E612D9}" presName="dummyMaxCanvas" presStyleCnt="0">
        <dgm:presLayoutVars/>
      </dgm:prSet>
      <dgm:spPr/>
    </dgm:pt>
    <dgm:pt modelId="{1937B3D9-F9F6-49D5-BCC5-F054D563A5A6}" type="pres">
      <dgm:prSet presAssocID="{5D6FA8BD-D654-40D4-AD7E-EA4F19E612D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4BC0D-D067-4D90-B8DA-1F0F9716DB4F}" type="pres">
      <dgm:prSet presAssocID="{5D6FA8BD-D654-40D4-AD7E-EA4F19E612D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20F78-BB8C-4C8F-B29D-4C4085B7326A}" type="pres">
      <dgm:prSet presAssocID="{5D6FA8BD-D654-40D4-AD7E-EA4F19E612D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533DF-691F-46B6-AD92-41CC635DDEDA}" type="pres">
      <dgm:prSet presAssocID="{5D6FA8BD-D654-40D4-AD7E-EA4F19E612D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D9DC9-7EA2-4B89-9BF4-FC1BD7AD6758}" type="pres">
      <dgm:prSet presAssocID="{5D6FA8BD-D654-40D4-AD7E-EA4F19E612D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F04CD-7D75-4B16-B1D1-8268D4F44778}" type="pres">
      <dgm:prSet presAssocID="{5D6FA8BD-D654-40D4-AD7E-EA4F19E612D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C7F73-CB01-452E-B28D-9553C13A789A}" type="pres">
      <dgm:prSet presAssocID="{5D6FA8BD-D654-40D4-AD7E-EA4F19E612D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6BC5C-B437-4497-8C5F-5491A659DE47}" type="pres">
      <dgm:prSet presAssocID="{5D6FA8BD-D654-40D4-AD7E-EA4F19E612D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87169E-354C-4BF2-BAB0-2DE41A4885D8}" type="pres">
      <dgm:prSet presAssocID="{5D6FA8BD-D654-40D4-AD7E-EA4F19E612D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F44967-284D-4FDA-BE47-07DF35B48E7D}" type="pres">
      <dgm:prSet presAssocID="{5D6FA8BD-D654-40D4-AD7E-EA4F19E612D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E12380-0760-43A2-967A-3FA88A679768}" type="pres">
      <dgm:prSet presAssocID="{5D6FA8BD-D654-40D4-AD7E-EA4F19E612D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143779-D255-4D58-BF52-CE3F75665E84}" type="presOf" srcId="{30BE0C07-471D-4FFA-9D7C-F45A51B2067F}" destId="{A1F44967-284D-4FDA-BE47-07DF35B48E7D}" srcOrd="1" destOrd="0" presId="urn:microsoft.com/office/officeart/2005/8/layout/vProcess5"/>
    <dgm:cxn modelId="{8FE83F76-2B09-4795-B982-21D8CDDD4DA9}" srcId="{5D6FA8BD-D654-40D4-AD7E-EA4F19E612D9}" destId="{30BE0C07-471D-4FFA-9D7C-F45A51B2067F}" srcOrd="2" destOrd="0" parTransId="{352F2D93-F016-482E-9921-809B05CC5CE9}" sibTransId="{33E40677-7DBC-450B-B844-837F6F4BFE34}"/>
    <dgm:cxn modelId="{63908CBE-B964-477E-AEFE-545FC4325757}" type="presOf" srcId="{BFCC693F-C62C-49DC-91E0-2EB213D4B146}" destId="{0D64BC0D-D067-4D90-B8DA-1F0F9716DB4F}" srcOrd="0" destOrd="0" presId="urn:microsoft.com/office/officeart/2005/8/layout/vProcess5"/>
    <dgm:cxn modelId="{E7DD2E22-54EA-4E26-87B9-036986E4D9B2}" type="presOf" srcId="{33E40677-7DBC-450B-B844-837F6F4BFE34}" destId="{07EC7F73-CB01-452E-B28D-9553C13A789A}" srcOrd="0" destOrd="0" presId="urn:microsoft.com/office/officeart/2005/8/layout/vProcess5"/>
    <dgm:cxn modelId="{8A32DE83-BADC-4A89-87FE-6DACA9E9AB56}" srcId="{5D6FA8BD-D654-40D4-AD7E-EA4F19E612D9}" destId="{254220E1-CFCD-405C-9392-92E03553CBE0}" srcOrd="3" destOrd="0" parTransId="{F76F1D86-6734-4409-86B0-F3264FDCE3BB}" sibTransId="{8F9EC99E-6A87-4983-9D01-164D6FC94467}"/>
    <dgm:cxn modelId="{4CD42AC6-638E-482C-A5F0-468068AC1533}" type="presOf" srcId="{254220E1-CFCD-405C-9392-92E03553CBE0}" destId="{E2E12380-0760-43A2-967A-3FA88A679768}" srcOrd="1" destOrd="0" presId="urn:microsoft.com/office/officeart/2005/8/layout/vProcess5"/>
    <dgm:cxn modelId="{85C21BC9-4820-44F3-A504-80A4A79759FD}" type="presOf" srcId="{254220E1-CFCD-405C-9392-92E03553CBE0}" destId="{544533DF-691F-46B6-AD92-41CC635DDEDA}" srcOrd="0" destOrd="0" presId="urn:microsoft.com/office/officeart/2005/8/layout/vProcess5"/>
    <dgm:cxn modelId="{990C2578-D6DA-4AA8-9C55-15092CEE6112}" type="presOf" srcId="{FC12CCFC-1B93-47ED-AF6D-CE9B842CB9A6}" destId="{E47F04CD-7D75-4B16-B1D1-8268D4F44778}" srcOrd="0" destOrd="0" presId="urn:microsoft.com/office/officeart/2005/8/layout/vProcess5"/>
    <dgm:cxn modelId="{5A0B6A6B-03AA-4F79-B7CD-61AA3D329A2C}" srcId="{5D6FA8BD-D654-40D4-AD7E-EA4F19E612D9}" destId="{BFCC693F-C62C-49DC-91E0-2EB213D4B146}" srcOrd="1" destOrd="0" parTransId="{6C65ECB3-2C66-4CB5-BFCA-F6E5FB28F40C}" sibTransId="{FC12CCFC-1B93-47ED-AF6D-CE9B842CB9A6}"/>
    <dgm:cxn modelId="{1FDCC158-3EF9-4BE8-B944-ABBD1371DE32}" type="presOf" srcId="{099CA813-4ABA-40A3-A862-2E1DE6B10851}" destId="{062D9DC9-7EA2-4B89-9BF4-FC1BD7AD6758}" srcOrd="0" destOrd="0" presId="urn:microsoft.com/office/officeart/2005/8/layout/vProcess5"/>
    <dgm:cxn modelId="{2A5FB790-2498-4989-8B84-E1A2FC0E9CF7}" type="presOf" srcId="{BFCC693F-C62C-49DC-91E0-2EB213D4B146}" destId="{5787169E-354C-4BF2-BAB0-2DE41A4885D8}" srcOrd="1" destOrd="0" presId="urn:microsoft.com/office/officeart/2005/8/layout/vProcess5"/>
    <dgm:cxn modelId="{F63B1B62-0798-4052-AA06-9E881FB77F4A}" type="presOf" srcId="{30BE0C07-471D-4FFA-9D7C-F45A51B2067F}" destId="{74F20F78-BB8C-4C8F-B29D-4C4085B7326A}" srcOrd="0" destOrd="0" presId="urn:microsoft.com/office/officeart/2005/8/layout/vProcess5"/>
    <dgm:cxn modelId="{5E1DE7CC-0328-4FB3-A94A-F1495BD82061}" srcId="{5D6FA8BD-D654-40D4-AD7E-EA4F19E612D9}" destId="{0B654046-1564-43AD-9D73-49A37C341249}" srcOrd="0" destOrd="0" parTransId="{8F54541B-39FA-4BCF-B55D-711B81B1B16A}" sibTransId="{099CA813-4ABA-40A3-A862-2E1DE6B10851}"/>
    <dgm:cxn modelId="{FEE69A95-476F-48FA-B085-E6919E02646E}" type="presOf" srcId="{5D6FA8BD-D654-40D4-AD7E-EA4F19E612D9}" destId="{42A10EB5-206F-4554-A91A-BF227F6476F9}" srcOrd="0" destOrd="0" presId="urn:microsoft.com/office/officeart/2005/8/layout/vProcess5"/>
    <dgm:cxn modelId="{6F80CFAB-DAEF-455F-A76B-F8E2795A55AF}" type="presOf" srcId="{0B654046-1564-43AD-9D73-49A37C341249}" destId="{F546BC5C-B437-4497-8C5F-5491A659DE47}" srcOrd="1" destOrd="0" presId="urn:microsoft.com/office/officeart/2005/8/layout/vProcess5"/>
    <dgm:cxn modelId="{65E72E71-2F3A-4EA1-B9DA-5DFE34D1C39B}" type="presOf" srcId="{0B654046-1564-43AD-9D73-49A37C341249}" destId="{1937B3D9-F9F6-49D5-BCC5-F054D563A5A6}" srcOrd="0" destOrd="0" presId="urn:microsoft.com/office/officeart/2005/8/layout/vProcess5"/>
    <dgm:cxn modelId="{8257172F-EE08-460F-B0C1-DE8E350A80BF}" type="presParOf" srcId="{42A10EB5-206F-4554-A91A-BF227F6476F9}" destId="{8004D3D5-F629-41CE-9C6F-F260580A2E5E}" srcOrd="0" destOrd="0" presId="urn:microsoft.com/office/officeart/2005/8/layout/vProcess5"/>
    <dgm:cxn modelId="{903A74D7-A58E-451A-AE5B-DFDAA8CD5703}" type="presParOf" srcId="{42A10EB5-206F-4554-A91A-BF227F6476F9}" destId="{1937B3D9-F9F6-49D5-BCC5-F054D563A5A6}" srcOrd="1" destOrd="0" presId="urn:microsoft.com/office/officeart/2005/8/layout/vProcess5"/>
    <dgm:cxn modelId="{49B52256-641F-44BE-A255-933878BB78D2}" type="presParOf" srcId="{42A10EB5-206F-4554-A91A-BF227F6476F9}" destId="{0D64BC0D-D067-4D90-B8DA-1F0F9716DB4F}" srcOrd="2" destOrd="0" presId="urn:microsoft.com/office/officeart/2005/8/layout/vProcess5"/>
    <dgm:cxn modelId="{494D7388-E5A1-4A96-8EAC-EFE30AB2A5F2}" type="presParOf" srcId="{42A10EB5-206F-4554-A91A-BF227F6476F9}" destId="{74F20F78-BB8C-4C8F-B29D-4C4085B7326A}" srcOrd="3" destOrd="0" presId="urn:microsoft.com/office/officeart/2005/8/layout/vProcess5"/>
    <dgm:cxn modelId="{AE41D943-7480-4051-B976-F151696B282B}" type="presParOf" srcId="{42A10EB5-206F-4554-A91A-BF227F6476F9}" destId="{544533DF-691F-46B6-AD92-41CC635DDEDA}" srcOrd="4" destOrd="0" presId="urn:microsoft.com/office/officeart/2005/8/layout/vProcess5"/>
    <dgm:cxn modelId="{9C12FAD2-3A55-4028-980B-5C660D597BF5}" type="presParOf" srcId="{42A10EB5-206F-4554-A91A-BF227F6476F9}" destId="{062D9DC9-7EA2-4B89-9BF4-FC1BD7AD6758}" srcOrd="5" destOrd="0" presId="urn:microsoft.com/office/officeart/2005/8/layout/vProcess5"/>
    <dgm:cxn modelId="{C9F8673C-018E-467D-BD9F-6FA964BCBC1E}" type="presParOf" srcId="{42A10EB5-206F-4554-A91A-BF227F6476F9}" destId="{E47F04CD-7D75-4B16-B1D1-8268D4F44778}" srcOrd="6" destOrd="0" presId="urn:microsoft.com/office/officeart/2005/8/layout/vProcess5"/>
    <dgm:cxn modelId="{8EE4BD5C-C7F2-4187-B051-0963C890D991}" type="presParOf" srcId="{42A10EB5-206F-4554-A91A-BF227F6476F9}" destId="{07EC7F73-CB01-452E-B28D-9553C13A789A}" srcOrd="7" destOrd="0" presId="urn:microsoft.com/office/officeart/2005/8/layout/vProcess5"/>
    <dgm:cxn modelId="{FA2873BD-CDA0-483A-9689-AADE3D68C4CE}" type="presParOf" srcId="{42A10EB5-206F-4554-A91A-BF227F6476F9}" destId="{F546BC5C-B437-4497-8C5F-5491A659DE47}" srcOrd="8" destOrd="0" presId="urn:microsoft.com/office/officeart/2005/8/layout/vProcess5"/>
    <dgm:cxn modelId="{AAA62D47-6BB6-4D6B-9A04-89F0CB695B51}" type="presParOf" srcId="{42A10EB5-206F-4554-A91A-BF227F6476F9}" destId="{5787169E-354C-4BF2-BAB0-2DE41A4885D8}" srcOrd="9" destOrd="0" presId="urn:microsoft.com/office/officeart/2005/8/layout/vProcess5"/>
    <dgm:cxn modelId="{D5F9A1B5-7EAB-402D-815F-C2A028505BD3}" type="presParOf" srcId="{42A10EB5-206F-4554-A91A-BF227F6476F9}" destId="{A1F44967-284D-4FDA-BE47-07DF35B48E7D}" srcOrd="10" destOrd="0" presId="urn:microsoft.com/office/officeart/2005/8/layout/vProcess5"/>
    <dgm:cxn modelId="{FF5E8FB4-2506-4C4B-B496-B5BF41A9E810}" type="presParOf" srcId="{42A10EB5-206F-4554-A91A-BF227F6476F9}" destId="{E2E12380-0760-43A2-967A-3FA88A67976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08E5B-5D38-42D0-A02E-C62AF6A8CFC3}">
      <dsp:nvSpPr>
        <dsp:cNvPr id="0" name=""/>
        <dsp:cNvSpPr/>
      </dsp:nvSpPr>
      <dsp:spPr>
        <a:xfrm>
          <a:off x="1357270" y="2781"/>
          <a:ext cx="3418972" cy="1034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Sample collection at BDK-SPOKE( bar coded )</a:t>
          </a:r>
        </a:p>
      </dsp:txBody>
      <dsp:txXfrm>
        <a:off x="1387579" y="33090"/>
        <a:ext cx="3358354" cy="974209"/>
      </dsp:txXfrm>
    </dsp:sp>
    <dsp:sp modelId="{17B1A52D-BBB7-42B2-A053-671CBE1F4FB6}">
      <dsp:nvSpPr>
        <dsp:cNvPr id="0" name=""/>
        <dsp:cNvSpPr/>
      </dsp:nvSpPr>
      <dsp:spPr>
        <a:xfrm rot="5244816">
          <a:off x="2940921" y="1016237"/>
          <a:ext cx="317520" cy="465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/>
        </a:p>
      </dsp:txBody>
      <dsp:txXfrm rot="-5400000">
        <a:off x="2957830" y="1090362"/>
        <a:ext cx="279404" cy="222264"/>
      </dsp:txXfrm>
    </dsp:sp>
    <dsp:sp modelId="{36FFB51E-8108-46FD-A5DE-C41520BBE4A7}">
      <dsp:nvSpPr>
        <dsp:cNvPr id="0" name=""/>
        <dsp:cNvSpPr/>
      </dsp:nvSpPr>
      <dsp:spPr>
        <a:xfrm>
          <a:off x="1423120" y="1460537"/>
          <a:ext cx="3418972" cy="1034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Samples Transported to Collection point(25)- HUB</a:t>
          </a:r>
        </a:p>
      </dsp:txBody>
      <dsp:txXfrm>
        <a:off x="1453429" y="1490846"/>
        <a:ext cx="3358354" cy="974209"/>
      </dsp:txXfrm>
    </dsp:sp>
    <dsp:sp modelId="{5AE2FE0A-F7C2-4660-897B-F621D0D2F8CD}">
      <dsp:nvSpPr>
        <dsp:cNvPr id="0" name=""/>
        <dsp:cNvSpPr/>
      </dsp:nvSpPr>
      <dsp:spPr>
        <a:xfrm rot="5537396">
          <a:off x="2870036" y="2568478"/>
          <a:ext cx="459290" cy="465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 rot="-5400000">
        <a:off x="2962731" y="2571725"/>
        <a:ext cx="279404" cy="321503"/>
      </dsp:txXfrm>
    </dsp:sp>
    <dsp:sp modelId="{BE4D4EB8-52E0-4B77-A6C1-C2E3321A002F}">
      <dsp:nvSpPr>
        <dsp:cNvPr id="0" name=""/>
        <dsp:cNvSpPr/>
      </dsp:nvSpPr>
      <dsp:spPr>
        <a:xfrm>
          <a:off x="1357270" y="3107263"/>
          <a:ext cx="3418972" cy="1034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Sample Testing at the Hub laboratory</a:t>
          </a:r>
        </a:p>
      </dsp:txBody>
      <dsp:txXfrm>
        <a:off x="1387579" y="3137572"/>
        <a:ext cx="3358354" cy="974209"/>
      </dsp:txXfrm>
    </dsp:sp>
    <dsp:sp modelId="{9CD08EC0-61BA-4B40-A863-F642387EEADB}">
      <dsp:nvSpPr>
        <dsp:cNvPr id="0" name=""/>
        <dsp:cNvSpPr/>
      </dsp:nvSpPr>
      <dsp:spPr>
        <a:xfrm rot="5194655">
          <a:off x="2917833" y="4169352"/>
          <a:ext cx="390843" cy="465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/>
        </a:p>
      </dsp:txBody>
      <dsp:txXfrm rot="-5400000">
        <a:off x="2970053" y="4206871"/>
        <a:ext cx="279404" cy="273590"/>
      </dsp:txXfrm>
    </dsp:sp>
    <dsp:sp modelId="{5CEFCEAE-AF76-4198-9B29-5A9D8459DE07}">
      <dsp:nvSpPr>
        <dsp:cNvPr id="0" name=""/>
        <dsp:cNvSpPr/>
      </dsp:nvSpPr>
      <dsp:spPr>
        <a:xfrm>
          <a:off x="1450266" y="4662286"/>
          <a:ext cx="3418972" cy="1034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Results transmitted ONLINE </a:t>
          </a:r>
        </a:p>
      </dsp:txBody>
      <dsp:txXfrm>
        <a:off x="1480575" y="4692595"/>
        <a:ext cx="3358354" cy="974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7B3D9-F9F6-49D5-BCC5-F054D563A5A6}">
      <dsp:nvSpPr>
        <dsp:cNvPr id="0" name=""/>
        <dsp:cNvSpPr/>
      </dsp:nvSpPr>
      <dsp:spPr>
        <a:xfrm>
          <a:off x="0" y="0"/>
          <a:ext cx="6551874" cy="123033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Basti </a:t>
          </a:r>
          <a:r>
            <a:rPr lang="en-IN" sz="3200" kern="1200" dirty="0" err="1"/>
            <a:t>Dawakhana</a:t>
          </a:r>
          <a:endParaRPr lang="en-IN" sz="3200" kern="1200" dirty="0"/>
        </a:p>
      </dsp:txBody>
      <dsp:txXfrm>
        <a:off x="36035" y="36035"/>
        <a:ext cx="5120287" cy="1158261"/>
      </dsp:txXfrm>
    </dsp:sp>
    <dsp:sp modelId="{0D64BC0D-D067-4D90-B8DA-1F0F9716DB4F}">
      <dsp:nvSpPr>
        <dsp:cNvPr id="0" name=""/>
        <dsp:cNvSpPr/>
      </dsp:nvSpPr>
      <dsp:spPr>
        <a:xfrm>
          <a:off x="548719" y="1454028"/>
          <a:ext cx="6551874" cy="123033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Specialist Evening Clinics in UPHCs</a:t>
          </a:r>
        </a:p>
      </dsp:txBody>
      <dsp:txXfrm>
        <a:off x="584754" y="1490063"/>
        <a:ext cx="5131369" cy="1158261"/>
      </dsp:txXfrm>
    </dsp:sp>
    <dsp:sp modelId="{74F20F78-BB8C-4C8F-B29D-4C4085B7326A}">
      <dsp:nvSpPr>
        <dsp:cNvPr id="0" name=""/>
        <dsp:cNvSpPr/>
      </dsp:nvSpPr>
      <dsp:spPr>
        <a:xfrm>
          <a:off x="1089249" y="2908057"/>
          <a:ext cx="6551874" cy="123033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UCHCs, Area Hospitals, District Hospital</a:t>
          </a:r>
        </a:p>
      </dsp:txBody>
      <dsp:txXfrm>
        <a:off x="1125284" y="2944092"/>
        <a:ext cx="5139558" cy="1158261"/>
      </dsp:txXfrm>
    </dsp:sp>
    <dsp:sp modelId="{544533DF-691F-46B6-AD92-41CC635DDEDA}">
      <dsp:nvSpPr>
        <dsp:cNvPr id="0" name=""/>
        <dsp:cNvSpPr/>
      </dsp:nvSpPr>
      <dsp:spPr>
        <a:xfrm>
          <a:off x="1637968" y="4362086"/>
          <a:ext cx="6551874" cy="123033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Teaching Hospitals</a:t>
          </a:r>
        </a:p>
      </dsp:txBody>
      <dsp:txXfrm>
        <a:off x="1674003" y="4398121"/>
        <a:ext cx="5131369" cy="1158261"/>
      </dsp:txXfrm>
    </dsp:sp>
    <dsp:sp modelId="{062D9DC9-7EA2-4B89-9BF4-FC1BD7AD6758}">
      <dsp:nvSpPr>
        <dsp:cNvPr id="0" name=""/>
        <dsp:cNvSpPr/>
      </dsp:nvSpPr>
      <dsp:spPr>
        <a:xfrm>
          <a:off x="5752158" y="942322"/>
          <a:ext cx="799715" cy="7997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/>
        </a:p>
      </dsp:txBody>
      <dsp:txXfrm>
        <a:off x="5932094" y="942322"/>
        <a:ext cx="439843" cy="601786"/>
      </dsp:txXfrm>
    </dsp:sp>
    <dsp:sp modelId="{E47F04CD-7D75-4B16-B1D1-8268D4F44778}">
      <dsp:nvSpPr>
        <dsp:cNvPr id="0" name=""/>
        <dsp:cNvSpPr/>
      </dsp:nvSpPr>
      <dsp:spPr>
        <a:xfrm>
          <a:off x="6300878" y="2396351"/>
          <a:ext cx="799715" cy="7997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/>
        </a:p>
      </dsp:txBody>
      <dsp:txXfrm>
        <a:off x="6480814" y="2396351"/>
        <a:ext cx="439843" cy="601786"/>
      </dsp:txXfrm>
    </dsp:sp>
    <dsp:sp modelId="{07EC7F73-CB01-452E-B28D-9553C13A789A}">
      <dsp:nvSpPr>
        <dsp:cNvPr id="0" name=""/>
        <dsp:cNvSpPr/>
      </dsp:nvSpPr>
      <dsp:spPr>
        <a:xfrm>
          <a:off x="6841407" y="3850379"/>
          <a:ext cx="799715" cy="7997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/>
        </a:p>
      </dsp:txBody>
      <dsp:txXfrm>
        <a:off x="7021343" y="3850379"/>
        <a:ext cx="439843" cy="601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8BD8E-2029-4DDA-BE9D-C0CC2D5C4FC3}" type="datetimeFigureOut">
              <a:rPr lang="en-US" smtClean="0"/>
              <a:pPr/>
              <a:t>17-Nov-19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" y="685800"/>
            <a:ext cx="6400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19A74-7129-4D7B-8003-40CF8D509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003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C018FC-7E19-47E4-9EC3-17922B0D478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4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" y="685800"/>
            <a:ext cx="6400800" cy="3429000"/>
          </a:xfrm>
        </p:spPr>
      </p:sp>
      <p:sp>
        <p:nvSpPr>
          <p:cNvPr id="10486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19A74-7129-4D7B-8003-40CF8D509BA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685800"/>
            <a:ext cx="64008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19A74-7129-4D7B-8003-40CF8D509BA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352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80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22363"/>
            <a:ext cx="9601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02038"/>
            <a:ext cx="96012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003C-36A9-4D4C-9633-1D914236806D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7346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4D7-A983-461D-8BBC-F058BC524B34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8410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365125"/>
            <a:ext cx="276034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365125"/>
            <a:ext cx="812101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CF97-F42B-4EBF-A0B4-AAF740FD2BF3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1229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3410-E496-4458-B00A-D975EE9153F7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1774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09738"/>
            <a:ext cx="110413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589465"/>
            <a:ext cx="110413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9983-87AC-4AD8-ABE7-86CC74604DB0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1287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1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1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16E0-B887-4D17-A182-A1B3B423494C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1976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365126"/>
            <a:ext cx="1104138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1681163"/>
            <a:ext cx="5415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2505075"/>
            <a:ext cx="541567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09" y="1681163"/>
            <a:ext cx="54423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09" y="2505075"/>
            <a:ext cx="54423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8FA3-68AC-4C36-8314-DDD7D7E5EA7E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7494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28E07-4B5B-41D2-A0D1-4BECF97B81A2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0722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FB7D8-BACA-46C0-B7A9-160AA836957F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8854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8" y="987426"/>
            <a:ext cx="648081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2AB3-8C9E-479D-B469-84EF54AAC842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692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8" y="987426"/>
            <a:ext cx="648081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D281-AA88-41AE-9CFA-2EB0D387D527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0436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747979"/>
            <a:ext cx="12801600" cy="1365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801600" cy="108667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1" y="1"/>
            <a:ext cx="11041380" cy="1086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1" y="1272209"/>
            <a:ext cx="11041380" cy="490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09" y="6356352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C4D30-2927-4B6C-8308-E86621114F16}" type="datetime1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1" y="6356352"/>
            <a:ext cx="4320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1" y="6356352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3EDB6-DC51-4845-9783-30071F1518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339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10" Type="http://schemas.microsoft.com/office/2007/relationships/diagramDrawing" Target="../diagrams/drawing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Rectangle 3"/>
          <p:cNvSpPr txBox="1">
            <a:spLocks noChangeArrowheads="1"/>
          </p:cNvSpPr>
          <p:nvPr/>
        </p:nvSpPr>
        <p:spPr bwMode="auto">
          <a:xfrm>
            <a:off x="1953785" y="3429000"/>
            <a:ext cx="8801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US" sz="2800" kern="0" dirty="0">
              <a:latin typeface="Trebuchet MS" pitchFamily="34" charset="0"/>
              <a:ea typeface="Arial Unicode MS" pitchFamily="34" charset="-128"/>
              <a:cs typeface="Aharoni" pitchFamily="2" charset="-79"/>
            </a:endParaRPr>
          </a:p>
        </p:txBody>
      </p:sp>
      <p:pic>
        <p:nvPicPr>
          <p:cNvPr id="9" name="Picture 8" descr="Telangana govt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3992" y="301271"/>
            <a:ext cx="1197429" cy="119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hm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656" y="296510"/>
            <a:ext cx="1247252" cy="10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3145A0-269A-4905-882E-CCCB6ED85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6892" y="249562"/>
            <a:ext cx="985788" cy="12308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3644" y="2449612"/>
            <a:ext cx="9325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66"/>
                </a:solidFill>
                <a:latin typeface="Arial Black" pitchFamily="34" charset="0"/>
              </a:rPr>
              <a:t>BASTHI DAWAKHANA</a:t>
            </a:r>
            <a:endParaRPr lang="en-US" sz="60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6808" y="3398981"/>
            <a:ext cx="777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Urban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Health Initiative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of Telangana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04800"/>
            <a:ext cx="6734629" cy="11466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756571" y="297546"/>
            <a:ext cx="1052249" cy="11466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06142" y="5498950"/>
            <a:ext cx="4890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002060"/>
                </a:solidFill>
              </a:rPr>
              <a:t>Dr </a:t>
            </a:r>
            <a:r>
              <a:rPr lang="en-US" sz="2800" b="1" dirty="0" err="1" smtClean="0">
                <a:solidFill>
                  <a:srgbClr val="002060"/>
                </a:solidFill>
              </a:rPr>
              <a:t>Yogita</a:t>
            </a:r>
            <a:r>
              <a:rPr lang="en-US" sz="2800" b="1" dirty="0" smtClean="0">
                <a:solidFill>
                  <a:srgbClr val="002060"/>
                </a:solidFill>
              </a:rPr>
              <a:t> Rana, IAS</a:t>
            </a:r>
          </a:p>
          <a:p>
            <a:pPr algn="r"/>
            <a:r>
              <a:rPr lang="en-US" sz="2200" b="1" dirty="0" smtClean="0">
                <a:solidFill>
                  <a:srgbClr val="002060"/>
                </a:solidFill>
              </a:rPr>
              <a:t>Mission Director, NHM &amp; </a:t>
            </a:r>
          </a:p>
          <a:p>
            <a:pPr algn="r"/>
            <a:r>
              <a:rPr lang="en-US" sz="2200" b="1" dirty="0" smtClean="0">
                <a:solidFill>
                  <a:srgbClr val="002060"/>
                </a:solidFill>
              </a:rPr>
              <a:t>Commissioner, Health &amp; Family Welfare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286AD84-A859-4CD4-817C-7F83EFE68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80" r="30877" b="69626"/>
          <a:stretch>
            <a:fillRect/>
          </a:stretch>
        </p:blipFill>
        <p:spPr>
          <a:xfrm>
            <a:off x="0" y="4502726"/>
            <a:ext cx="3796145" cy="2355273"/>
          </a:xfrm>
          <a:prstGeom prst="rect">
            <a:avLst/>
          </a:prstGeom>
        </p:spPr>
      </p:pic>
      <p:pic>
        <p:nvPicPr>
          <p:cNvPr id="1026" name="Picture 2" descr="C:\Users\Sony\Desktop\IMG-20190622-WA0015.jpg"/>
          <p:cNvPicPr>
            <a:picLocks noChangeAspect="1" noChangeArrowheads="1"/>
          </p:cNvPicPr>
          <p:nvPr/>
        </p:nvPicPr>
        <p:blipFill>
          <a:blip r:embed="rId7"/>
          <a:srcRect l="4307" r="12315"/>
          <a:stretch>
            <a:fillRect/>
          </a:stretch>
        </p:blipFill>
        <p:spPr bwMode="auto">
          <a:xfrm>
            <a:off x="3906982" y="4488873"/>
            <a:ext cx="3754582" cy="2369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01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04F46D2C-1339-4DD1-96A1-B811E64F17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21760945"/>
              </p:ext>
            </p:extLst>
          </p:nvPr>
        </p:nvGraphicFramePr>
        <p:xfrm>
          <a:off x="1752600" y="1208432"/>
          <a:ext cx="9639299" cy="4849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02" y="163614"/>
            <a:ext cx="1175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Referral Linkage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9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03FE114A-8453-4524-AC0E-552F7C2C0038}"/>
              </a:ext>
            </a:extLst>
          </p:cNvPr>
          <p:cNvSpPr txBox="1">
            <a:spLocks/>
          </p:cNvSpPr>
          <p:nvPr/>
        </p:nvSpPr>
        <p:spPr>
          <a:xfrm>
            <a:off x="1975899" y="1338473"/>
            <a:ext cx="8915307" cy="2431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2ECCB6C-0960-4B33-BA60-5DD67DD710DB}"/>
              </a:ext>
            </a:extLst>
          </p:cNvPr>
          <p:cNvSpPr/>
          <p:nvPr/>
        </p:nvSpPr>
        <p:spPr>
          <a:xfrm>
            <a:off x="7518403" y="926646"/>
            <a:ext cx="477375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Linked to Osmania General Hospital through the Digital Nerve </a:t>
            </a: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Centre </a:t>
            </a: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(10 BDKs)</a:t>
            </a: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</a:t>
            </a:r>
            <a:endParaRPr lang="en-IN" sz="24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571500" indent="-342900" algn="just">
              <a:buFont typeface="Arial" panose="020B0604020202020204" pitchFamily="34" charset="0"/>
              <a:buChar char="•"/>
            </a:pPr>
            <a:endParaRPr lang="en-IN" sz="1000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Specialists provide </a:t>
            </a:r>
            <a:r>
              <a:rPr lang="en-IN" sz="2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teleconsultation on fixed </a:t>
            </a: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timings</a:t>
            </a:r>
            <a:endParaRPr lang="en-IN" sz="24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95F059-28CA-4432-A4C9-2BB1DF3C3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12" y="4578290"/>
            <a:ext cx="3108248" cy="1822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CB8C4B-133E-440F-A78B-2AD9FDBD0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1502" y="4513089"/>
            <a:ext cx="3233483" cy="1865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C5C6A9-1DCF-4B08-A11F-F45AD71BC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429" y="1045029"/>
            <a:ext cx="6966857" cy="24718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F58C084-04D5-498B-BDA3-7922A2C24573}"/>
              </a:ext>
            </a:extLst>
          </p:cNvPr>
          <p:cNvSpPr txBox="1"/>
          <p:nvPr/>
        </p:nvSpPr>
        <p:spPr>
          <a:xfrm>
            <a:off x="2249668" y="3558143"/>
            <a:ext cx="2960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>
                <a:solidFill>
                  <a:srgbClr val="C00000"/>
                </a:solidFill>
              </a:rPr>
              <a:t>Digital Nerve Centre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6002" y="163614"/>
            <a:ext cx="11628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Tele Consultations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58C084-04D5-498B-BDA3-7922A2C24573}"/>
              </a:ext>
            </a:extLst>
          </p:cNvPr>
          <p:cNvSpPr txBox="1"/>
          <p:nvPr/>
        </p:nvSpPr>
        <p:spPr>
          <a:xfrm>
            <a:off x="217668" y="6427113"/>
            <a:ext cx="2960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 err="1" smtClean="0">
                <a:solidFill>
                  <a:srgbClr val="C00000"/>
                </a:solidFill>
              </a:rPr>
              <a:t>Basthi</a:t>
            </a:r>
            <a:r>
              <a:rPr lang="en-IN" sz="2200" b="1" dirty="0" smtClean="0">
                <a:solidFill>
                  <a:srgbClr val="C00000"/>
                </a:solidFill>
              </a:rPr>
              <a:t> </a:t>
            </a:r>
            <a:r>
              <a:rPr lang="en-IN" sz="2200" b="1" dirty="0" err="1" smtClean="0">
                <a:solidFill>
                  <a:srgbClr val="C00000"/>
                </a:solidFill>
              </a:rPr>
              <a:t>Dawakhana</a:t>
            </a:r>
            <a:endParaRPr lang="en-IN" sz="22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58C084-04D5-498B-BDA3-7922A2C24573}"/>
              </a:ext>
            </a:extLst>
          </p:cNvPr>
          <p:cNvSpPr txBox="1"/>
          <p:nvPr/>
        </p:nvSpPr>
        <p:spPr>
          <a:xfrm>
            <a:off x="4267154" y="6427113"/>
            <a:ext cx="2960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 smtClean="0">
                <a:solidFill>
                  <a:srgbClr val="C00000"/>
                </a:solidFill>
              </a:rPr>
              <a:t>Teaching Hospital</a:t>
            </a:r>
            <a:endParaRPr lang="en-IN" sz="2200" b="1" dirty="0">
              <a:solidFill>
                <a:srgbClr val="C00000"/>
              </a:solidFill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1393372" y="3541488"/>
            <a:ext cx="348342" cy="928914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-Down Arrow 24"/>
          <p:cNvSpPr/>
          <p:nvPr/>
        </p:nvSpPr>
        <p:spPr>
          <a:xfrm>
            <a:off x="5588000" y="3541488"/>
            <a:ext cx="348342" cy="928914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666833" y="3418108"/>
            <a:ext cx="4960595" cy="979725"/>
          </a:xfrm>
          <a:prstGeom prst="roundRect">
            <a:avLst>
              <a:gd name="adj" fmla="val 918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332506" y="3499914"/>
            <a:ext cx="3480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1755 Tele Consultations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(Apr 2019 to Oct 2019)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2ECCB6C-0960-4B33-BA60-5DD67DD710DB}"/>
              </a:ext>
            </a:extLst>
          </p:cNvPr>
          <p:cNvSpPr/>
          <p:nvPr/>
        </p:nvSpPr>
        <p:spPr>
          <a:xfrm>
            <a:off x="7511149" y="4475378"/>
            <a:ext cx="50582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Physiotherapy - 1132  </a:t>
            </a: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(65%)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Internal Medicine – 352 </a:t>
            </a: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(20%)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Dermatology – 125 </a:t>
            </a: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(7%)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Dietary – 111 </a:t>
            </a: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(6%)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 err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Orthopedics</a:t>
            </a: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– 22 </a:t>
            </a: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(1%)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Others – 13 </a:t>
            </a: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(1%)</a:t>
            </a:r>
            <a:endParaRPr lang="en-IN" sz="2400" b="1" dirty="0">
              <a:solidFill>
                <a:srgbClr val="C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46EE23-9D62-4ABE-B4FA-9C497712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90" y="1217388"/>
            <a:ext cx="11743006" cy="5410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IN" dirty="0"/>
              <a:t> </a:t>
            </a:r>
            <a:r>
              <a:rPr lang="en-IN" b="1" dirty="0"/>
              <a:t>Specialist Evening </a:t>
            </a:r>
            <a:r>
              <a:rPr lang="en-IN" b="1" dirty="0" smtClean="0"/>
              <a:t>Clinics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IN" b="1" dirty="0" smtClean="0"/>
              <a:t>evening </a:t>
            </a:r>
            <a:r>
              <a:rPr lang="en-IN" dirty="0" smtClean="0"/>
              <a:t>consultation </a:t>
            </a:r>
            <a:r>
              <a:rPr lang="en-IN" dirty="0"/>
              <a:t>in the </a:t>
            </a:r>
            <a:r>
              <a:rPr lang="en-IN" dirty="0" smtClean="0"/>
              <a:t>30 </a:t>
            </a:r>
            <a:r>
              <a:rPr lang="en-IN" dirty="0"/>
              <a:t>UPHCs from 4.00 pm to 8.00 </a:t>
            </a:r>
            <a:r>
              <a:rPr lang="en-IN" dirty="0" smtClean="0"/>
              <a:t>pm</a:t>
            </a:r>
            <a:endParaRPr lang="en-IN" dirty="0"/>
          </a:p>
          <a:p>
            <a:pPr algn="ctr">
              <a:lnSpc>
                <a:spcPct val="100000"/>
              </a:lnSpc>
              <a:buNone/>
            </a:pPr>
            <a:endParaRPr lang="en-IN" sz="600" b="1" dirty="0" smtClean="0"/>
          </a:p>
          <a:p>
            <a:pPr algn="ctr">
              <a:lnSpc>
                <a:spcPct val="100000"/>
              </a:lnSpc>
              <a:buNone/>
            </a:pPr>
            <a:r>
              <a:rPr lang="en-IN" b="1" dirty="0" smtClean="0"/>
              <a:t>Evening Clinics</a:t>
            </a:r>
            <a:endParaRPr lang="en-IN" dirty="0" smtClean="0"/>
          </a:p>
          <a:p>
            <a:pPr algn="ctr">
              <a:lnSpc>
                <a:spcPct val="100000"/>
              </a:lnSpc>
              <a:buNone/>
            </a:pPr>
            <a:r>
              <a:rPr lang="en-IN" dirty="0" smtClean="0"/>
              <a:t>Part </a:t>
            </a:r>
            <a:r>
              <a:rPr lang="en-IN" dirty="0"/>
              <a:t>time </a:t>
            </a:r>
            <a:r>
              <a:rPr lang="en-IN" dirty="0" smtClean="0"/>
              <a:t>doctors </a:t>
            </a:r>
            <a:r>
              <a:rPr lang="en-IN" dirty="0"/>
              <a:t>providing evening services in 40 	</a:t>
            </a:r>
            <a:r>
              <a:rPr lang="en-IN" dirty="0" smtClean="0"/>
              <a:t>UPHCS</a:t>
            </a:r>
            <a:endParaRPr lang="en-IN" dirty="0"/>
          </a:p>
          <a:p>
            <a:pPr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dirty="0"/>
          </a:p>
          <a:p>
            <a:pPr marL="457200" lvl="1" indent="0">
              <a:lnSpc>
                <a:spcPct val="100000"/>
              </a:lnSpc>
              <a:buNone/>
            </a:pPr>
            <a:endParaRPr lang="en-IN" b="1" dirty="0"/>
          </a:p>
          <a:p>
            <a:pPr marL="0" indent="0">
              <a:lnSpc>
                <a:spcPct val="100000"/>
              </a:lnSpc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818E42-6A26-41DF-880F-07DA81B81B28}"/>
              </a:ext>
            </a:extLst>
          </p:cNvPr>
          <p:cNvPicPr/>
          <p:nvPr/>
        </p:nvPicPr>
        <p:blipFill rotWithShape="1">
          <a:blip r:embed="rId2"/>
          <a:srcRect l="27243" t="38768" r="19872" b="8210"/>
          <a:stretch/>
        </p:blipFill>
        <p:spPr bwMode="auto">
          <a:xfrm>
            <a:off x="580072" y="3700463"/>
            <a:ext cx="3946209" cy="3043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B163FF-2F65-4B3B-A485-99A543A82B62}"/>
              </a:ext>
            </a:extLst>
          </p:cNvPr>
          <p:cNvPicPr/>
          <p:nvPr/>
        </p:nvPicPr>
        <p:blipFill rotWithShape="1">
          <a:blip r:embed="rId3"/>
          <a:srcRect l="27083" t="23660" r="19712" b="29020"/>
          <a:stretch/>
        </p:blipFill>
        <p:spPr bwMode="auto">
          <a:xfrm>
            <a:off x="4739641" y="3700463"/>
            <a:ext cx="3946209" cy="3043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9C55E2E-7A10-497F-838A-7EA8B0CF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69"/>
          <a:stretch/>
        </p:blipFill>
        <p:spPr>
          <a:xfrm>
            <a:off x="8899211" y="3700462"/>
            <a:ext cx="3759603" cy="29262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02" y="163614"/>
            <a:ext cx="1157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 Urban Initiatives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6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7F2FC6-C58D-43DA-AE4C-A6190475C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714" y="1064232"/>
            <a:ext cx="10667788" cy="5472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002" y="163614"/>
            <a:ext cx="1171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BDK-Standardization 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7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CB29FCE3-1BBF-493D-A610-1637CCB41929}"/>
              </a:ext>
            </a:extLst>
          </p:cNvPr>
          <p:cNvSpPr txBox="1">
            <a:spLocks/>
          </p:cNvSpPr>
          <p:nvPr/>
        </p:nvSpPr>
        <p:spPr>
          <a:xfrm>
            <a:off x="536683" y="856112"/>
            <a:ext cx="11728235" cy="5078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Clr>
                <a:srgbClr val="C00000"/>
              </a:buClr>
              <a:buSzPct val="150000"/>
              <a:buNone/>
            </a:pPr>
            <a:endParaRPr lang="en-IN" sz="2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IN" sz="2600" dirty="0" smtClean="0">
                <a:latin typeface="Arial" pitchFamily="34" charset="0"/>
                <a:cs typeface="Arial" pitchFamily="34" charset="0"/>
              </a:rPr>
              <a:t> 	To </a:t>
            </a:r>
            <a:r>
              <a:rPr lang="en-IN" sz="2600" dirty="0">
                <a:latin typeface="Arial" pitchFamily="34" charset="0"/>
                <a:cs typeface="Arial" pitchFamily="34" charset="0"/>
              </a:rPr>
              <a:t>make </a:t>
            </a:r>
            <a:r>
              <a:rPr lang="en-IN" sz="2600" dirty="0" smtClean="0">
                <a:latin typeface="Arial" pitchFamily="34" charset="0"/>
                <a:cs typeface="Arial" pitchFamily="34" charset="0"/>
              </a:rPr>
              <a:t>132 more BDKs functional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IN" sz="2600" dirty="0" smtClean="0">
                <a:latin typeface="Arial" pitchFamily="34" charset="0"/>
                <a:cs typeface="Arial" pitchFamily="34" charset="0"/>
              </a:rPr>
              <a:t> 	Establish BDKs </a:t>
            </a:r>
            <a:r>
              <a:rPr lang="en-IN" sz="2600" dirty="0">
                <a:latin typeface="Arial" pitchFamily="34" charset="0"/>
                <a:cs typeface="Arial" pitchFamily="34" charset="0"/>
              </a:rPr>
              <a:t>in other cities and towns in the </a:t>
            </a:r>
            <a:r>
              <a:rPr lang="en-IN" sz="2600" dirty="0" smtClean="0">
                <a:latin typeface="Arial" pitchFamily="34" charset="0"/>
                <a:cs typeface="Arial" pitchFamily="34" charset="0"/>
              </a:rPr>
              <a:t>state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IN" sz="2600" dirty="0" smtClean="0">
                <a:latin typeface="Arial" pitchFamily="34" charset="0"/>
                <a:cs typeface="Arial" pitchFamily="34" charset="0"/>
              </a:rPr>
              <a:t> 	Roll </a:t>
            </a:r>
            <a:r>
              <a:rPr lang="en-IN" sz="2600" dirty="0">
                <a:latin typeface="Arial" pitchFamily="34" charset="0"/>
                <a:cs typeface="Arial" pitchFamily="34" charset="0"/>
              </a:rPr>
              <a:t>out of specialist Telemedicine </a:t>
            </a:r>
            <a:r>
              <a:rPr lang="en-IN" sz="2600" dirty="0" smtClean="0">
                <a:latin typeface="Arial" pitchFamily="34" charset="0"/>
                <a:cs typeface="Arial" pitchFamily="34" charset="0"/>
              </a:rPr>
              <a:t>across all BDKs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IN" sz="2600" dirty="0" smtClean="0">
                <a:latin typeface="Arial" pitchFamily="34" charset="0"/>
                <a:cs typeface="Arial" pitchFamily="34" charset="0"/>
              </a:rPr>
              <a:t> 	Enhance outreach services through UPHC staff</a:t>
            </a:r>
            <a:endParaRPr lang="en-IN" sz="26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Clr>
                <a:srgbClr val="C00000"/>
              </a:buClr>
              <a:buSzPct val="150000"/>
              <a:buNone/>
            </a:pP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000"/>
              </a:lnSpc>
              <a:buClr>
                <a:srgbClr val="C00000"/>
              </a:buClr>
              <a:buSzPct val="150000"/>
            </a:pP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</a:pPr>
            <a:endParaRPr lang="en-I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02" y="163614"/>
            <a:ext cx="1171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Way forward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243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CA1BA329-B7D0-485E-9459-BB7ECA2A4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60" b="14404"/>
          <a:stretch/>
        </p:blipFill>
        <p:spPr>
          <a:xfrm>
            <a:off x="6400801" y="1272210"/>
            <a:ext cx="6215777" cy="5257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E23C1A-89A5-4308-BA40-4AF8D4B6960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17" b="48815"/>
          <a:stretch/>
        </p:blipFill>
        <p:spPr bwMode="auto">
          <a:xfrm>
            <a:off x="1724550" y="2052003"/>
            <a:ext cx="3351752" cy="2353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38382E74-40E2-4568-8135-8ED6C9D6D70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17" b="48815"/>
          <a:stretch/>
        </p:blipFill>
        <p:spPr bwMode="auto">
          <a:xfrm>
            <a:off x="185025" y="1272210"/>
            <a:ext cx="6002417" cy="52571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16116"/>
            <a:ext cx="12801599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6002" y="163614"/>
            <a:ext cx="1174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Buy in from Public Representatives 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0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3F3F6FD-FC0C-4917-805D-1124362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FDF64A3-E05D-4DEB-8028-1BD69CB7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16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6C13FF-E205-410E-B08C-28B60A1B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795" y="89044"/>
            <a:ext cx="5952744" cy="6219339"/>
          </a:xfrm>
          <a:prstGeom prst="rect">
            <a:avLst/>
          </a:prstGeom>
        </p:spPr>
      </p:pic>
      <p:sp>
        <p:nvSpPr>
          <p:cNvPr id="6" name="Rectangle 40">
            <a:extLst>
              <a:ext uri="{FF2B5EF4-FFF2-40B4-BE49-F238E27FC236}">
                <a16:creationId xmlns:a16="http://schemas.microsoft.com/office/drawing/2014/main" xmlns="" id="{B674D6E6-9B06-456F-8FA5-810E7A6E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70864"/>
            <a:ext cx="12789932" cy="41309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Bastidawakhana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 visit by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Sri.Manohar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Agnani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, JS(P) &amp;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Sri.Yuvraj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, Director (NHM)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C92827-5721-4485-9C92-1F086040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88559"/>
            <a:ext cx="6194007" cy="62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68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3F3F6FD-FC0C-4917-805D-1124362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FDF64A3-E05D-4DEB-8028-1BD69CB7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17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6C13FF-E205-410E-B08C-28B60A1B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795" y="89045"/>
            <a:ext cx="6194006" cy="3339956"/>
          </a:xfrm>
          <a:prstGeom prst="rect">
            <a:avLst/>
          </a:prstGeom>
        </p:spPr>
      </p:pic>
      <p:sp>
        <p:nvSpPr>
          <p:cNvPr id="6" name="Rectangle 40">
            <a:extLst>
              <a:ext uri="{FF2B5EF4-FFF2-40B4-BE49-F238E27FC236}">
                <a16:creationId xmlns:a16="http://schemas.microsoft.com/office/drawing/2014/main" xmlns="" id="{B674D6E6-9B06-456F-8FA5-810E7A6E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6350"/>
            <a:ext cx="12789932" cy="41309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Bastidawakhana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 visit by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Sri.Manohar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Agnani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, JS(P) &amp;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Sri.Yuvraj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, Director (NHM)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C92827-5721-4485-9C92-1F086040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063" y="88559"/>
            <a:ext cx="5952744" cy="621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09A21C-7FEA-4F0B-837D-68DF9D395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793" y="3586163"/>
            <a:ext cx="6194007" cy="2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88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3F3F6FD-FC0C-4917-805D-1124362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FDF64A3-E05D-4DEB-8028-1BD69CB7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EDB6-DC51-4845-9783-30071F1518D8}" type="slidenum">
              <a:rPr lang="en-IN" smtClean="0"/>
              <a:pPr/>
              <a:t>18</a:t>
            </a:fld>
            <a:endParaRPr lang="en-IN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xmlns="" id="{B674D6E6-9B06-456F-8FA5-810E7A6E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6350"/>
            <a:ext cx="12789932" cy="41309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NHM,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GoI</a:t>
            </a:r>
            <a:r>
              <a:rPr lang="en-US" sz="2500" b="1" dirty="0">
                <a:solidFill>
                  <a:schemeClr val="bg1"/>
                </a:solidFill>
                <a:latin typeface="Trebuchet MS" panose="020B0603020202020204" pitchFamily="34" charset="0"/>
              </a:rPr>
              <a:t> Team visit to </a:t>
            </a:r>
            <a:r>
              <a:rPr lang="en-US" sz="2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Bastidawakhanas</a:t>
            </a:r>
            <a:endParaRPr lang="en-US" sz="25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6B8AD-447A-469A-BE32-5EC26FA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32" y="136526"/>
            <a:ext cx="6005751" cy="3063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84C530-11E5-493A-8AC8-2388FCB43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5818" y="136526"/>
            <a:ext cx="6005751" cy="3063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D1D075-0324-4628-B66A-A6381CEF2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31" y="3365159"/>
            <a:ext cx="6005751" cy="2943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C61113-CAB4-4BB8-B989-983D7D203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5818" y="3365159"/>
            <a:ext cx="6005751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4168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06916"/>
            <a:ext cx="12801599" cy="11983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0752" y="2983014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Thank you !!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CB29FCE3-1BBF-493D-A610-1637CCB41929}"/>
              </a:ext>
            </a:extLst>
          </p:cNvPr>
          <p:cNvSpPr txBox="1">
            <a:spLocks/>
          </p:cNvSpPr>
          <p:nvPr/>
        </p:nvSpPr>
        <p:spPr>
          <a:xfrm>
            <a:off x="208596" y="1129033"/>
            <a:ext cx="8875370" cy="583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200000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	Hyderabad City –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1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largest metro in the country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- Population 	is 	about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10 million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>
                <a:srgbClr val="C00000"/>
              </a:buClr>
              <a:buSzPct val="200000"/>
            </a:pPr>
            <a:r>
              <a:rPr lang="en-US" sz="1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Clr>
                <a:srgbClr val="C00000"/>
              </a:buClr>
              <a:buSzPct val="200000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	2 / 3 / 4 / 5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– syndrome: with improved life expectancy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and 	increasing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burden of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NCDs</a:t>
            </a:r>
          </a:p>
          <a:p>
            <a:pPr>
              <a:buClr>
                <a:srgbClr val="C00000"/>
              </a:buClr>
              <a:buSzPct val="200000"/>
            </a:pPr>
            <a:endParaRPr lang="en-US" sz="1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	Significant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percentage of urban population is daily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wagers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	migrant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workers etc.,</a:t>
            </a:r>
          </a:p>
          <a:p>
            <a:pPr>
              <a:buClr>
                <a:srgbClr val="C00000"/>
              </a:buClr>
              <a:buSzPct val="200000"/>
            </a:pPr>
            <a:endParaRPr lang="en-US" sz="2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	Existing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UPHCs (149) are too few and far to cater to slum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	population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>
                <a:srgbClr val="C00000"/>
              </a:buClr>
              <a:buSzPct val="200000"/>
            </a:pPr>
            <a:endParaRPr lang="en-US" sz="3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	Low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health seeking behavior of slum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dwellers and unmet demand 	for health services.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endParaRPr lang="en-US" sz="1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ependence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on quacks and other unqualified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	practitioners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>
                <a:srgbClr val="C00000"/>
              </a:buClr>
              <a:buSzPct val="200000"/>
            </a:pPr>
            <a:endParaRPr lang="en-US" sz="1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	High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out of pocket expenditure.</a:t>
            </a:r>
            <a:endParaRPr lang="en-IN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ts val="3000"/>
              </a:lnSpc>
              <a:buClr>
                <a:srgbClr val="C00000"/>
              </a:buClr>
              <a:buSzPct val="200000"/>
            </a:pP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  <a:buClr>
                <a:srgbClr val="C00000"/>
              </a:buClr>
              <a:buSzPct val="200000"/>
            </a:pP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endParaRPr lang="en-IN" sz="2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773" t="34091" r="37601" b="15530"/>
          <a:stretch>
            <a:fillRect/>
          </a:stretch>
        </p:blipFill>
        <p:spPr bwMode="auto">
          <a:xfrm>
            <a:off x="9351822" y="1114138"/>
            <a:ext cx="3286498" cy="170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Basic amenities elude slum dwellers in Hyderabad"/>
          <p:cNvPicPr>
            <a:picLocks noChangeAspect="1" noChangeArrowheads="1"/>
          </p:cNvPicPr>
          <p:nvPr/>
        </p:nvPicPr>
        <p:blipFill>
          <a:blip r:embed="rId3"/>
          <a:srcRect r="23796"/>
          <a:stretch>
            <a:fillRect/>
          </a:stretch>
        </p:blipFill>
        <p:spPr bwMode="auto">
          <a:xfrm>
            <a:off x="9374625" y="2984500"/>
            <a:ext cx="3253394" cy="18288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3620" t="18561" r="31851" b="25758"/>
          <a:stretch>
            <a:fillRect/>
          </a:stretch>
        </p:blipFill>
        <p:spPr bwMode="auto">
          <a:xfrm>
            <a:off x="9407239" y="4896428"/>
            <a:ext cx="3184812" cy="175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0871200" y="6442200"/>
            <a:ext cx="17207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>
                <a:solidFill>
                  <a:srgbClr val="002060"/>
                </a:solidFill>
              </a:rPr>
              <a:t>©</a:t>
            </a:r>
            <a:r>
              <a:rPr lang="en-US" sz="1050" b="1" dirty="0" err="1" smtClean="0">
                <a:solidFill>
                  <a:srgbClr val="002060"/>
                </a:solidFill>
              </a:rPr>
              <a:t>Hindustantimes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6002" y="163614"/>
            <a:ext cx="1183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Background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9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42688" y="1045030"/>
            <a:ext cx="1235891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	One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Basthi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Dawakhana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5,000 to 10,000 population - located in  	slums.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 	Specialist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consultation on Tele Medicine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ONE </a:t>
            </a: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STOP SERVICE :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Free -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Doctor,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Diagnostics &amp;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Drugs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Simple &amp; Quality Health Care Solution at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doorsteps</a:t>
            </a:r>
          </a:p>
          <a:p>
            <a:pPr lvl="1">
              <a:buClr>
                <a:srgbClr val="C00000"/>
              </a:buClr>
              <a:buSzPct val="130000"/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Strengths :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	Reduce of Travel &amp; Waiting Time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	Sustainable Platform for convergence of other NHM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Programmes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	Reduce of Pocket Expenditure 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	Reduce of burden on Secondary &amp; Tertiary Health Care Facilities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6002" y="163614"/>
            <a:ext cx="11652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Salient Features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5520" y="5333994"/>
            <a:ext cx="2854046" cy="135774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4174" y="5546426"/>
            <a:ext cx="2541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Functional  BDKs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115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11212" y="5347849"/>
            <a:ext cx="2840196" cy="135774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93309" y="5532571"/>
            <a:ext cx="2430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Drugs 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available </a:t>
            </a:r>
            <a:endParaRPr lang="en-US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196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11715" y="5335971"/>
            <a:ext cx="3283527" cy="135774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25573" y="5201385"/>
            <a:ext cx="32281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Diagnostics 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available </a:t>
            </a:r>
            <a:endParaRPr lang="en-US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5144" y="5335971"/>
            <a:ext cx="2840204" cy="135774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559611" y="5361039"/>
            <a:ext cx="32281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 BDK-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Tele-consultations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9549" y="1085844"/>
            <a:ext cx="3962401" cy="54483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81499" y="1085844"/>
            <a:ext cx="3962401" cy="54483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591549" y="1085844"/>
            <a:ext cx="3962401" cy="54483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0500" y="1285007"/>
            <a:ext cx="3981450" cy="9247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9550" y="1327178"/>
            <a:ext cx="39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Municipal Corporation</a:t>
            </a:r>
          </a:p>
          <a:p>
            <a:pPr algn="ctr"/>
            <a:r>
              <a:rPr lang="en-I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(GHMC)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62450" y="1285007"/>
            <a:ext cx="3981450" cy="9247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381500" y="1479578"/>
            <a:ext cx="39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MEPMA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591550" y="1285007"/>
            <a:ext cx="3981450" cy="9247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610600" y="1479578"/>
            <a:ext cx="39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Health Department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9050" y="2717828"/>
            <a:ext cx="4057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Rent Free Buildings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I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Water Connection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IN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Daily House Keeping</a:t>
            </a:r>
          </a:p>
          <a:p>
            <a:pPr>
              <a:buSzPct val="120000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	(Cleaning, Waste 	Disposal)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IN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SzPct val="120000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0050" y="2717828"/>
            <a:ext cx="40576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Involvement of  	Urban SHGs / MAS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I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endParaRPr lang="en-I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Community 	Awareness and 	Mobilization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58200" y="2451128"/>
            <a:ext cx="40576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Positioning of 	Medical and Para 	Medical Staff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I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endParaRPr lang="en-I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Consumables, </a:t>
            </a:r>
          </a:p>
          <a:p>
            <a:pPr lvl="1">
              <a:buSzPct val="120000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	Medicines, </a:t>
            </a:r>
          </a:p>
          <a:p>
            <a:pPr lvl="1">
              <a:buSzPct val="120000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	Diagnostics etc</a:t>
            </a:r>
          </a:p>
          <a:p>
            <a:pPr lvl="1">
              <a:buSzPct val="120000"/>
            </a:pPr>
            <a:endParaRPr lang="en-I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SzPct val="120000"/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	Day to day running of 	the facilities</a:t>
            </a:r>
          </a:p>
          <a:p>
            <a:pPr lvl="1">
              <a:buSzPct val="120000"/>
            </a:pPr>
            <a:endParaRPr lang="en-I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SzPct val="120000"/>
            </a:pPr>
            <a:endParaRPr lang="en-I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3964" y="163614"/>
            <a:ext cx="1239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Convergence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2872" y="163614"/>
            <a:ext cx="1186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Bouquet of Services 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3474" y="1074058"/>
            <a:ext cx="652285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OPD Service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(Online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OPD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Module)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Drug Dispensation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Diagnostics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(53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Tests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Hub &amp; Spoke)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Outreach Services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Anti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Natal Care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Immunization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STI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/ RTI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Family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Planning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NCD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Screening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Elderly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Care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Palliative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Care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Mental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Health Care</a:t>
            </a:r>
          </a:p>
          <a:p>
            <a:pPr lvl="1">
              <a:buClr>
                <a:srgbClr val="C00000"/>
              </a:buClr>
              <a:buSzPct val="130000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53203" y="1117600"/>
            <a:ext cx="56678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Wellbeing Activities	</a:t>
            </a:r>
          </a:p>
          <a:p>
            <a:pPr lvl="3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Yoga, Health Education, 	Counseling on Healthy 	Lifestyle 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Referral Services (Tagged with 	SDH, DH)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Tele Consultation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Specialists </a:t>
            </a: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	Awareness Generation in 	Schools &amp; AWCs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4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548C33-8E90-4474-9772-9886B7BCB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92"/>
          <a:stretch/>
        </p:blipFill>
        <p:spPr>
          <a:xfrm>
            <a:off x="304803" y="1126054"/>
            <a:ext cx="8368145" cy="54584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002" y="163614"/>
            <a:ext cx="1161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Enabled (OPD Module)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6736" t="13068" r="38241" b="20265"/>
          <a:stretch>
            <a:fillRect/>
          </a:stretch>
        </p:blipFill>
        <p:spPr bwMode="auto">
          <a:xfrm>
            <a:off x="8839200" y="1122219"/>
            <a:ext cx="3546764" cy="531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018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3DC31406-425F-4431-AD40-0E651917D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6630395"/>
              </p:ext>
            </p:extLst>
          </p:nvPr>
        </p:nvGraphicFramePr>
        <p:xfrm>
          <a:off x="405051" y="1306286"/>
          <a:ext cx="11866484" cy="41365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6621">
                  <a:extLst>
                    <a:ext uri="{9D8B030D-6E8A-4147-A177-3AD203B41FA5}">
                      <a16:colId xmlns:a16="http://schemas.microsoft.com/office/drawing/2014/main" xmlns="" val="666943421"/>
                    </a:ext>
                  </a:extLst>
                </a:gridCol>
                <a:gridCol w="2966621">
                  <a:extLst>
                    <a:ext uri="{9D8B030D-6E8A-4147-A177-3AD203B41FA5}">
                      <a16:colId xmlns:a16="http://schemas.microsoft.com/office/drawing/2014/main" xmlns="" val="870577555"/>
                    </a:ext>
                  </a:extLst>
                </a:gridCol>
                <a:gridCol w="2966621">
                  <a:extLst>
                    <a:ext uri="{9D8B030D-6E8A-4147-A177-3AD203B41FA5}">
                      <a16:colId xmlns:a16="http://schemas.microsoft.com/office/drawing/2014/main" xmlns="" val="1067209662"/>
                    </a:ext>
                  </a:extLst>
                </a:gridCol>
                <a:gridCol w="2966621">
                  <a:extLst>
                    <a:ext uri="{9D8B030D-6E8A-4147-A177-3AD203B41FA5}">
                      <a16:colId xmlns:a16="http://schemas.microsoft.com/office/drawing/2014/main" xmlns="" val="4223573290"/>
                    </a:ext>
                  </a:extLst>
                </a:gridCol>
              </a:tblGrid>
              <a:tr h="1117600">
                <a:tc gridSpan="4">
                  <a:txBody>
                    <a:bodyPr/>
                    <a:lstStyle/>
                    <a:p>
                      <a:pPr algn="ctr"/>
                      <a:r>
                        <a:rPr lang="en-IN" sz="2600" dirty="0">
                          <a:latin typeface="Arial" pitchFamily="34" charset="0"/>
                          <a:cs typeface="Arial" pitchFamily="34" charset="0"/>
                        </a:rPr>
                        <a:t>Performance from April 2019 to October 2019</a:t>
                      </a:r>
                    </a:p>
                  </a:txBody>
                  <a:tcPr marL="96012" marR="96012" anchor="ctr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9928317"/>
                  </a:ext>
                </a:extLst>
              </a:tr>
              <a:tr h="1800077">
                <a:tc>
                  <a:txBody>
                    <a:bodyPr/>
                    <a:lstStyle/>
                    <a:p>
                      <a:pPr marL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Total OPD</a:t>
                      </a:r>
                      <a:endParaRPr lang="en-IN" sz="24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Average OPD per </a:t>
                      </a:r>
                    </a:p>
                    <a:p>
                      <a:pPr marL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day per BD</a:t>
                      </a:r>
                      <a:endParaRPr lang="en-IN" sz="24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Total Lab Tests</a:t>
                      </a:r>
                      <a:endParaRPr lang="en-IN" sz="24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Average Lab Tests per day per BD</a:t>
                      </a:r>
                      <a:endParaRPr lang="en-IN" sz="24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xmlns="" val="3983305659"/>
                  </a:ext>
                </a:extLst>
              </a:tr>
              <a:tr h="1218894">
                <a:tc>
                  <a:txBody>
                    <a:bodyPr/>
                    <a:lstStyle/>
                    <a:p>
                      <a:pPr marL="476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3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15,21,140</a:t>
                      </a:r>
                      <a:endParaRPr lang="en-IN" sz="32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3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lang="en-IN" sz="32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3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2,23,000</a:t>
                      </a:r>
                      <a:endParaRPr lang="en-IN" sz="32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3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n-IN" sz="32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xmlns="" val="394236016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02" y="163614"/>
            <a:ext cx="11652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OPD &amp; Lab Tests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4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46EE23-9D62-4ABE-B4FA-9C497712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808" y="1333500"/>
            <a:ext cx="962551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02" y="163614"/>
            <a:ext cx="1151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OPD – BDK Vs UPHCs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1335314" y="950686"/>
          <a:ext cx="10421257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351634" y="1226447"/>
            <a:ext cx="2854046" cy="13577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6400" y="1453393"/>
            <a:ext cx="23453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 HR in BDK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17348" y="1226447"/>
            <a:ext cx="2854046" cy="13577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60516" y="1453393"/>
            <a:ext cx="26900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 HR in UPHCs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6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6718E0-7DC3-4228-A542-A54D61D49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1513" y="1045030"/>
            <a:ext cx="3484381" cy="175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1221E9-197E-4762-9EC2-A5400B1B9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43"/>
          <a:stretch>
            <a:fillRect/>
          </a:stretch>
        </p:blipFill>
        <p:spPr>
          <a:xfrm>
            <a:off x="7103889" y="4412343"/>
            <a:ext cx="3477025" cy="1988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9D86D0-DE8A-43C0-B304-3AA9680B9DC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5405" y="4484911"/>
            <a:ext cx="3474310" cy="185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www.team-bhp.com/forum/iipcache/60944.jpg">
            <a:extLst>
              <a:ext uri="{FF2B5EF4-FFF2-40B4-BE49-F238E27FC236}">
                <a16:creationId xmlns:a16="http://schemas.microsoft.com/office/drawing/2014/main" xmlns="" id="{4DF417D5-EF09-4052-922B-926E4BD3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7752" y="1011385"/>
            <a:ext cx="3526761" cy="18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116116"/>
            <a:ext cx="12801600" cy="754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6002" y="163614"/>
            <a:ext cx="1167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Diagnostics – Hub &amp; Spoke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941" y="2799290"/>
            <a:ext cx="4890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Sample Collection at BDK Spoke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(Bard Coded)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43426" y="2813805"/>
            <a:ext cx="4890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Transportation of Samples to Collection Points (25) - Hub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8569" y="6389855"/>
            <a:ext cx="526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Sample Testing at the Hub Laboratory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569" y="6360829"/>
            <a:ext cx="489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Results Transmitted ONLINE</a:t>
            </a:r>
          </a:p>
        </p:txBody>
      </p:sp>
      <p:sp>
        <p:nvSpPr>
          <p:cNvPr id="20" name="Right Arrow 19"/>
          <p:cNvSpPr/>
          <p:nvPr/>
        </p:nvSpPr>
        <p:spPr>
          <a:xfrm rot="16200000">
            <a:off x="2663376" y="3672114"/>
            <a:ext cx="660400" cy="544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5400000">
            <a:off x="8469090" y="3701142"/>
            <a:ext cx="660400" cy="544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667833" y="1886857"/>
            <a:ext cx="660400" cy="544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667833" y="5065485"/>
            <a:ext cx="660400" cy="544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7657" y="148046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5086" y="148046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55086" y="481875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114" y="481875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2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338</Words>
  <Application>Microsoft Office PowerPoint</Application>
  <PresentationFormat>Custom</PresentationFormat>
  <Paragraphs>171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Tsuiihfw 2017</dc:creator>
  <cp:lastModifiedBy>Sony</cp:lastModifiedBy>
  <cp:revision>401</cp:revision>
  <dcterms:created xsi:type="dcterms:W3CDTF">2018-10-06T05:28:30Z</dcterms:created>
  <dcterms:modified xsi:type="dcterms:W3CDTF">2019-11-17T12:32:23Z</dcterms:modified>
</cp:coreProperties>
</file>