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5" r:id="rId3"/>
    <p:sldId id="281" r:id="rId4"/>
    <p:sldId id="283" r:id="rId5"/>
    <p:sldId id="300" r:id="rId6"/>
    <p:sldId id="284" r:id="rId7"/>
    <p:sldId id="28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301" r:id="rId21"/>
    <p:sldId id="269" r:id="rId22"/>
    <p:sldId id="298" r:id="rId23"/>
    <p:sldId id="299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-87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Notification Rate- Public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1q15</c:v>
                </c:pt>
                <c:pt idx="1">
                  <c:v>2q15</c:v>
                </c:pt>
                <c:pt idx="2">
                  <c:v>3q15</c:v>
                </c:pt>
                <c:pt idx="3">
                  <c:v>4q15</c:v>
                </c:pt>
                <c:pt idx="4">
                  <c:v>1q16</c:v>
                </c:pt>
                <c:pt idx="5">
                  <c:v>2q16</c:v>
                </c:pt>
                <c:pt idx="6">
                  <c:v>3q16</c:v>
                </c:pt>
                <c:pt idx="7">
                  <c:v>4q16</c:v>
                </c:pt>
                <c:pt idx="8">
                  <c:v>1q17</c:v>
                </c:pt>
                <c:pt idx="9">
                  <c:v>2q17</c:v>
                </c:pt>
                <c:pt idx="10">
                  <c:v>3q17</c:v>
                </c:pt>
                <c:pt idx="11">
                  <c:v>4q17</c:v>
                </c:pt>
                <c:pt idx="12">
                  <c:v>1q18</c:v>
                </c:pt>
                <c:pt idx="13">
                  <c:v>2q18</c:v>
                </c:pt>
              </c:strCache>
            </c:strRef>
          </c:cat>
          <c:val>
            <c:numRef>
              <c:f>Sheet1!$B$2:$B$15</c:f>
              <c:numCache>
                <c:formatCode>0</c:formatCode>
                <c:ptCount val="14"/>
                <c:pt idx="0">
                  <c:v>79.857819905213361</c:v>
                </c:pt>
                <c:pt idx="1">
                  <c:v>125.11848341232228</c:v>
                </c:pt>
                <c:pt idx="2">
                  <c:v>130.80568720379148</c:v>
                </c:pt>
                <c:pt idx="3">
                  <c:v>114.92890995260665</c:v>
                </c:pt>
                <c:pt idx="4">
                  <c:v>108.85780885780873</c:v>
                </c:pt>
                <c:pt idx="5">
                  <c:v>193.47319347319348</c:v>
                </c:pt>
                <c:pt idx="6">
                  <c:v>203.49650349650338</c:v>
                </c:pt>
                <c:pt idx="7">
                  <c:v>204.89510489510491</c:v>
                </c:pt>
                <c:pt idx="8">
                  <c:v>161.14613180515758</c:v>
                </c:pt>
                <c:pt idx="9">
                  <c:v>154.26934097421199</c:v>
                </c:pt>
                <c:pt idx="10">
                  <c:v>170.08595988538681</c:v>
                </c:pt>
                <c:pt idx="11">
                  <c:v>114.38395415472775</c:v>
                </c:pt>
                <c:pt idx="12">
                  <c:v>102.42526790750141</c:v>
                </c:pt>
                <c:pt idx="13">
                  <c:v>170.33276931754102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00-423D-8AE3-DB7972DBBD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Notification Rate- Private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1q15</c:v>
                </c:pt>
                <c:pt idx="1">
                  <c:v>2q15</c:v>
                </c:pt>
                <c:pt idx="2">
                  <c:v>3q15</c:v>
                </c:pt>
                <c:pt idx="3">
                  <c:v>4q15</c:v>
                </c:pt>
                <c:pt idx="4">
                  <c:v>1q16</c:v>
                </c:pt>
                <c:pt idx="5">
                  <c:v>2q16</c:v>
                </c:pt>
                <c:pt idx="6">
                  <c:v>3q16</c:v>
                </c:pt>
                <c:pt idx="7">
                  <c:v>4q16</c:v>
                </c:pt>
                <c:pt idx="8">
                  <c:v>1q17</c:v>
                </c:pt>
                <c:pt idx="9">
                  <c:v>2q17</c:v>
                </c:pt>
                <c:pt idx="10">
                  <c:v>3q17</c:v>
                </c:pt>
                <c:pt idx="11">
                  <c:v>4q17</c:v>
                </c:pt>
                <c:pt idx="12">
                  <c:v>1q18</c:v>
                </c:pt>
                <c:pt idx="13">
                  <c:v>2q18</c:v>
                </c:pt>
              </c:strCache>
            </c:strRef>
          </c:cat>
          <c:val>
            <c:numRef>
              <c:f>Sheet1!$C$2:$C$15</c:f>
              <c:numCache>
                <c:formatCode>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9.0047393364928947</c:v>
                </c:pt>
                <c:pt idx="4">
                  <c:v>10.023310023310014</c:v>
                </c:pt>
                <c:pt idx="5">
                  <c:v>40.326340326340329</c:v>
                </c:pt>
                <c:pt idx="6">
                  <c:v>37.76223776223776</c:v>
                </c:pt>
                <c:pt idx="7">
                  <c:v>37.06293706293706</c:v>
                </c:pt>
                <c:pt idx="8">
                  <c:v>28.424068767908327</c:v>
                </c:pt>
                <c:pt idx="9">
                  <c:v>31.174785100286563</c:v>
                </c:pt>
                <c:pt idx="10">
                  <c:v>28.194842406876791</c:v>
                </c:pt>
                <c:pt idx="11">
                  <c:v>5.7306590257879719</c:v>
                </c:pt>
                <c:pt idx="12">
                  <c:v>8.5730400451212727</c:v>
                </c:pt>
                <c:pt idx="13">
                  <c:v>13.310772701635646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00-423D-8AE3-DB7972DBBD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 Notification Rate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1q15</c:v>
                </c:pt>
                <c:pt idx="1">
                  <c:v>2q15</c:v>
                </c:pt>
                <c:pt idx="2">
                  <c:v>3q15</c:v>
                </c:pt>
                <c:pt idx="3">
                  <c:v>4q15</c:v>
                </c:pt>
                <c:pt idx="4">
                  <c:v>1q16</c:v>
                </c:pt>
                <c:pt idx="5">
                  <c:v>2q16</c:v>
                </c:pt>
                <c:pt idx="6">
                  <c:v>3q16</c:v>
                </c:pt>
                <c:pt idx="7">
                  <c:v>4q16</c:v>
                </c:pt>
                <c:pt idx="8">
                  <c:v>1q17</c:v>
                </c:pt>
                <c:pt idx="9">
                  <c:v>2q17</c:v>
                </c:pt>
                <c:pt idx="10">
                  <c:v>3q17</c:v>
                </c:pt>
                <c:pt idx="11">
                  <c:v>4q17</c:v>
                </c:pt>
                <c:pt idx="12">
                  <c:v>1q18</c:v>
                </c:pt>
                <c:pt idx="13">
                  <c:v>2q18</c:v>
                </c:pt>
              </c:strCache>
            </c:strRef>
          </c:cat>
          <c:val>
            <c:numRef>
              <c:f>Sheet1!$D$2:$D$15</c:f>
              <c:numCache>
                <c:formatCode>0</c:formatCode>
                <c:ptCount val="14"/>
                <c:pt idx="0">
                  <c:v>79.857819905213361</c:v>
                </c:pt>
                <c:pt idx="1">
                  <c:v>125.11848341232228</c:v>
                </c:pt>
                <c:pt idx="2">
                  <c:v>130.80568720379148</c:v>
                </c:pt>
                <c:pt idx="3">
                  <c:v>123.93364928909965</c:v>
                </c:pt>
                <c:pt idx="4">
                  <c:v>118.88111888111889</c:v>
                </c:pt>
                <c:pt idx="5">
                  <c:v>233.79953379953358</c:v>
                </c:pt>
                <c:pt idx="6">
                  <c:v>241.25874125874125</c:v>
                </c:pt>
                <c:pt idx="7">
                  <c:v>241.95804195804212</c:v>
                </c:pt>
                <c:pt idx="8">
                  <c:v>189.5702005730659</c:v>
                </c:pt>
                <c:pt idx="9">
                  <c:v>185.44412607449857</c:v>
                </c:pt>
                <c:pt idx="10">
                  <c:v>198.28080229226362</c:v>
                </c:pt>
                <c:pt idx="11">
                  <c:v>120.11461318051585</c:v>
                </c:pt>
                <c:pt idx="12">
                  <c:v>110.99830795262258</c:v>
                </c:pt>
                <c:pt idx="13">
                  <c:v>183.64354201917632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00-423D-8AE3-DB7972DBBDAC}"/>
            </c:ext>
          </c:extLst>
        </c:ser>
        <c:dLbls>
          <c:showVal val="1"/>
        </c:dLbls>
        <c:marker val="1"/>
        <c:axId val="35052928"/>
        <c:axId val="34346496"/>
      </c:lineChart>
      <c:catAx>
        <c:axId val="350529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46496"/>
        <c:crosses val="autoZero"/>
        <c:auto val="1"/>
        <c:lblAlgn val="ctr"/>
        <c:lblOffset val="100"/>
      </c:catAx>
      <c:valAx>
        <c:axId val="34346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5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D781E-E3F9-4BB9-902E-C2A3062AF8ED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32C47-A401-4393-9C25-E30B3F31F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2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506EB47-979C-4497-9452-78135B1675AE}" type="slidenum">
              <a:rPr lang="en-US" altLang="en-US" smtClean="0"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337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B9842-23CE-48A6-A2B0-7B2421BF448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24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501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287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AC6447-B0A3-4448-A24E-27D24CA61561}" type="datetime1">
              <a:rPr lang="en-US" smtClean="0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D329D8-9F98-45F1-A101-E222DD8B7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203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170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339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444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57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83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322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532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698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7BE30-D5A0-4F1A-B030-45188A4B3A0C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16D7-A592-4E4D-9C37-C132C4256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447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Betul</a:t>
            </a:r>
            <a:r>
              <a:rPr lang="en-US" dirty="0" smtClean="0"/>
              <a:t> Initiative for Zero TB District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Dr Rahul </a:t>
            </a:r>
            <a:r>
              <a:rPr lang="en-US" sz="5400" b="1" dirty="0" err="1" smtClean="0"/>
              <a:t>Shrivastava</a:t>
            </a:r>
            <a:r>
              <a:rPr lang="en-US" sz="5400" b="1" dirty="0" smtClean="0"/>
              <a:t>,</a:t>
            </a:r>
          </a:p>
          <a:p>
            <a:r>
              <a:rPr lang="en-US" sz="5400" b="1" dirty="0" smtClean="0"/>
              <a:t>DTO, </a:t>
            </a:r>
            <a:r>
              <a:rPr lang="en-US" sz="5400" b="1" dirty="0" err="1" smtClean="0"/>
              <a:t>Betul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xmlns="" val="2781392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7417"/>
          </a:xfrm>
        </p:spPr>
        <p:txBody>
          <a:bodyPr/>
          <a:lstStyle/>
          <a:p>
            <a:pPr algn="ctr"/>
            <a:r>
              <a:rPr lang="en-US" dirty="0" smtClean="0"/>
              <a:t>Map of all Tehsils of </a:t>
            </a:r>
            <a:r>
              <a:rPr lang="en-US" dirty="0" err="1" smtClean="0"/>
              <a:t>Betul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17418"/>
            <a:ext cx="12192000" cy="6040582"/>
          </a:xfrm>
        </p:spPr>
      </p:pic>
    </p:spTree>
    <p:extLst>
      <p:ext uri="{BB962C8B-B14F-4D97-AF65-F5344CB8AC3E}">
        <p14:creationId xmlns:p14="http://schemas.microsoft.com/office/powerpoint/2010/main" xmlns="" val="652165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927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Shahpur</a:t>
            </a:r>
            <a:r>
              <a:rPr lang="en-US" dirty="0" smtClean="0"/>
              <a:t> Tehsil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2726"/>
            <a:ext cx="12192000" cy="6165273"/>
          </a:xfrm>
        </p:spPr>
      </p:pic>
    </p:spTree>
    <p:extLst>
      <p:ext uri="{BB962C8B-B14F-4D97-AF65-F5344CB8AC3E}">
        <p14:creationId xmlns:p14="http://schemas.microsoft.com/office/powerpoint/2010/main" xmlns="" val="2089778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435"/>
          </a:xfrm>
        </p:spPr>
        <p:txBody>
          <a:bodyPr/>
          <a:lstStyle/>
          <a:p>
            <a:pPr algn="ctr"/>
            <a:r>
              <a:rPr lang="en-US" dirty="0" err="1" smtClean="0"/>
              <a:t>Ghodadongri</a:t>
            </a:r>
            <a:r>
              <a:rPr lang="en-US" dirty="0" smtClean="0"/>
              <a:t> Tehsil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720436"/>
            <a:ext cx="12192000" cy="6137564"/>
          </a:xfrm>
        </p:spPr>
      </p:pic>
    </p:spTree>
    <p:extLst>
      <p:ext uri="{BB962C8B-B14F-4D97-AF65-F5344CB8AC3E}">
        <p14:creationId xmlns:p14="http://schemas.microsoft.com/office/powerpoint/2010/main" xmlns="" val="28106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6690"/>
          </a:xfrm>
        </p:spPr>
        <p:txBody>
          <a:bodyPr/>
          <a:lstStyle/>
          <a:p>
            <a:pPr algn="ctr"/>
            <a:r>
              <a:rPr lang="en-US" dirty="0" err="1" smtClean="0"/>
              <a:t>Chicholi</a:t>
            </a:r>
            <a:r>
              <a:rPr lang="en-US" dirty="0" smtClean="0"/>
              <a:t> Tehsil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86690"/>
            <a:ext cx="12192000" cy="5971309"/>
          </a:xfrm>
        </p:spPr>
      </p:pic>
    </p:spTree>
    <p:extLst>
      <p:ext uri="{BB962C8B-B14F-4D97-AF65-F5344CB8AC3E}">
        <p14:creationId xmlns:p14="http://schemas.microsoft.com/office/powerpoint/2010/main" xmlns="" val="3827095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8144"/>
          </a:xfrm>
        </p:spPr>
        <p:txBody>
          <a:bodyPr/>
          <a:lstStyle/>
          <a:p>
            <a:pPr algn="ctr"/>
            <a:r>
              <a:rPr lang="en-US" dirty="0" err="1" smtClean="0"/>
              <a:t>Betul</a:t>
            </a:r>
            <a:r>
              <a:rPr lang="en-US" dirty="0" smtClean="0"/>
              <a:t> Urban &amp; </a:t>
            </a:r>
            <a:r>
              <a:rPr lang="en-US" dirty="0" err="1" smtClean="0"/>
              <a:t>Sehra</a:t>
            </a:r>
            <a:r>
              <a:rPr lang="en-US" dirty="0" smtClean="0"/>
              <a:t> Block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8144"/>
            <a:ext cx="12192000" cy="6109855"/>
          </a:xfrm>
        </p:spPr>
      </p:pic>
    </p:spTree>
    <p:extLst>
      <p:ext uri="{BB962C8B-B14F-4D97-AF65-F5344CB8AC3E}">
        <p14:creationId xmlns:p14="http://schemas.microsoft.com/office/powerpoint/2010/main" xmlns="" val="311568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1999"/>
          </a:xfrm>
        </p:spPr>
        <p:txBody>
          <a:bodyPr/>
          <a:lstStyle/>
          <a:p>
            <a:pPr algn="ctr"/>
            <a:r>
              <a:rPr lang="en-US" dirty="0" err="1" smtClean="0"/>
              <a:t>Athner</a:t>
            </a:r>
            <a:r>
              <a:rPr lang="en-US" dirty="0" smtClean="0"/>
              <a:t> Tehsil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</p:spPr>
      </p:pic>
    </p:spTree>
    <p:extLst>
      <p:ext uri="{BB962C8B-B14F-4D97-AF65-F5344CB8AC3E}">
        <p14:creationId xmlns:p14="http://schemas.microsoft.com/office/powerpoint/2010/main" xmlns="" val="798167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1999"/>
          </a:xfrm>
        </p:spPr>
        <p:txBody>
          <a:bodyPr/>
          <a:lstStyle/>
          <a:p>
            <a:pPr algn="ctr"/>
            <a:r>
              <a:rPr lang="en-US" dirty="0" err="1" smtClean="0"/>
              <a:t>Amla</a:t>
            </a:r>
            <a:r>
              <a:rPr lang="en-US" dirty="0" smtClean="0"/>
              <a:t> Tehsil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</p:spPr>
      </p:pic>
    </p:spTree>
    <p:extLst>
      <p:ext uri="{BB962C8B-B14F-4D97-AF65-F5344CB8AC3E}">
        <p14:creationId xmlns:p14="http://schemas.microsoft.com/office/powerpoint/2010/main" xmlns="" val="2109980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1999"/>
          </a:xfrm>
        </p:spPr>
        <p:txBody>
          <a:bodyPr/>
          <a:lstStyle/>
          <a:p>
            <a:pPr algn="ctr"/>
            <a:r>
              <a:rPr lang="en-US" dirty="0" err="1" smtClean="0"/>
              <a:t>Multai</a:t>
            </a:r>
            <a:r>
              <a:rPr lang="en-US" dirty="0" smtClean="0"/>
              <a:t> Tehsil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</p:spPr>
      </p:pic>
    </p:spTree>
    <p:extLst>
      <p:ext uri="{BB962C8B-B14F-4D97-AF65-F5344CB8AC3E}">
        <p14:creationId xmlns:p14="http://schemas.microsoft.com/office/powerpoint/2010/main" xmlns="" val="34143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927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Bhainsdehi</a:t>
            </a:r>
            <a:r>
              <a:rPr lang="en-US" dirty="0" smtClean="0"/>
              <a:t> Tehsil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2726"/>
            <a:ext cx="12192000" cy="6165273"/>
          </a:xfrm>
        </p:spPr>
      </p:pic>
    </p:spTree>
    <p:extLst>
      <p:ext uri="{BB962C8B-B14F-4D97-AF65-F5344CB8AC3E}">
        <p14:creationId xmlns:p14="http://schemas.microsoft.com/office/powerpoint/2010/main" xmlns="" val="21907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5454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Zero TB Villages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2192000" cy="5181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Criteria to label Zero TB Village</a:t>
            </a:r>
          </a:p>
          <a:p>
            <a:pPr>
              <a:buFontTx/>
              <a:buChar char="-"/>
            </a:pPr>
            <a:r>
              <a:rPr lang="en-US" sz="3600" dirty="0" smtClean="0"/>
              <a:t>If in any village, there is no New TB Patients identified in last 18 months, we are labelling village as Zero TB Village</a:t>
            </a:r>
          </a:p>
          <a:p>
            <a:r>
              <a:rPr lang="en-US" sz="3600" dirty="0" smtClean="0"/>
              <a:t>Applying above criteria, there are almost 248 villages identified in </a:t>
            </a:r>
            <a:r>
              <a:rPr lang="en-US" sz="3600" dirty="0" err="1" smtClean="0"/>
              <a:t>Betul</a:t>
            </a:r>
            <a:r>
              <a:rPr lang="en-US" sz="3600" dirty="0" smtClean="0"/>
              <a:t> district which can be labelled as Zero TB Village, if we apply time line from January 2017 till June, 2018.</a:t>
            </a:r>
          </a:p>
          <a:p>
            <a:r>
              <a:rPr lang="en-US" sz="3600" dirty="0" smtClean="0"/>
              <a:t>These villages have been shown as green in tehsils maps</a:t>
            </a:r>
          </a:p>
        </p:txBody>
      </p:sp>
    </p:spTree>
    <p:extLst>
      <p:ext uri="{BB962C8B-B14F-4D97-AF65-F5344CB8AC3E}">
        <p14:creationId xmlns:p14="http://schemas.microsoft.com/office/powerpoint/2010/main" xmlns="" val="7015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2350" y="228600"/>
            <a:ext cx="6872526" cy="519330"/>
          </a:xfrm>
          <a:solidFill>
            <a:schemeClr val="accent2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4800" b="1" dirty="0"/>
              <a:t>District Profile</a:t>
            </a:r>
          </a:p>
        </p:txBody>
      </p:sp>
      <p:graphicFrame>
        <p:nvGraphicFramePr>
          <p:cNvPr id="1193006" name="Group 4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408879897"/>
              </p:ext>
            </p:extLst>
          </p:nvPr>
        </p:nvGraphicFramePr>
        <p:xfrm>
          <a:off x="0" y="762000"/>
          <a:ext cx="12191999" cy="5889818"/>
        </p:xfrm>
        <a:graphic>
          <a:graphicData uri="http://schemas.openxmlformats.org/drawingml/2006/table">
            <a:tbl>
              <a:tblPr/>
              <a:tblGrid>
                <a:gridCol w="1048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635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Projected Population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(in lakh)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2018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1745246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Urban Population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(in lakh)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228883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Rural Population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(in lakh)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557478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Tribal Population</a:t>
                      </a:r>
                      <a:r>
                        <a:rPr lang="en-IN" sz="1600" b="1" dirty="0" smtClean="0"/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(in lakh)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latin typeface="Arial" pitchFamily="34" charset="0"/>
                          <a:cs typeface="Arial" pitchFamily="34" charset="0"/>
                        </a:rPr>
                        <a:t>958885</a:t>
                      </a:r>
                      <a:endParaRPr lang="en-IN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216"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lang="en-IN" sz="1600" dirty="0"/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No. of TB Units &amp; Blocks in the district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Blocks- 10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of Designated Microscopy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Centres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68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7</a:t>
                      </a:r>
                      <a:endParaRPr lang="en-US" sz="1800" b="1" dirty="0"/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of District /Satellite Hospitals in the district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8</a:t>
                      </a:r>
                      <a:endParaRPr lang="en-US" sz="1800" b="1" dirty="0"/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of CHC Hospitals in the district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9</a:t>
                      </a:r>
                      <a:endParaRPr lang="en-US" sz="1800" b="1" dirty="0"/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of PHC Hospitals in the district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68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10</a:t>
                      </a:r>
                      <a:endParaRPr lang="en-US" sz="1800" b="1" dirty="0"/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of PHIs submitting monthly reports in the district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16/42 (38%)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268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number of X Ray Units in district, out of them Number of Functional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12</a:t>
                      </a:r>
                      <a:endParaRPr lang="en-US" sz="1800" b="1" dirty="0"/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of ICTCs in district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972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13</a:t>
                      </a: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of Functional FICTCs In District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14</a:t>
                      </a:r>
                    </a:p>
                  </a:txBody>
                  <a:tcPr marL="68580" marR="68580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of DMC &amp; ICTC/FICTC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Colocated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marL="68580" marR="6858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275655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D329D8-9F98-45F1-A101-E222DD8B7CD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24270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920" t="-237" r="1564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5126"/>
          </a:xfrm>
        </p:spPr>
        <p:txBody>
          <a:bodyPr/>
          <a:lstStyle/>
          <a:p>
            <a:pPr algn="ctr"/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5126"/>
            <a:ext cx="12192000" cy="6012873"/>
          </a:xfrm>
        </p:spPr>
        <p:txBody>
          <a:bodyPr/>
          <a:lstStyle/>
          <a:p>
            <a:r>
              <a:rPr lang="en-US" dirty="0" smtClean="0"/>
              <a:t>It is evident from the mapped Patients, that villages nearing the borders of other districts of MP or Maharashtra, are showing more number of TB Patients.</a:t>
            </a:r>
          </a:p>
          <a:p>
            <a:r>
              <a:rPr lang="en-US" dirty="0" smtClean="0"/>
              <a:t>Villages bordering other tehsils of </a:t>
            </a:r>
            <a:r>
              <a:rPr lang="en-US" dirty="0" err="1" smtClean="0"/>
              <a:t>Betul</a:t>
            </a:r>
            <a:r>
              <a:rPr lang="en-US" dirty="0" smtClean="0"/>
              <a:t> have less number of TB Patients.</a:t>
            </a:r>
          </a:p>
          <a:p>
            <a:r>
              <a:rPr lang="en-US" dirty="0" smtClean="0"/>
              <a:t>Mapping of TB Patients has given a new direction to plan actions in the specific Panchayats and villages.</a:t>
            </a:r>
          </a:p>
          <a:p>
            <a:r>
              <a:rPr lang="en-US" dirty="0" smtClean="0"/>
              <a:t>Few villages and Panchayats have shown declining trend of new TB infection.</a:t>
            </a:r>
          </a:p>
          <a:p>
            <a:r>
              <a:rPr lang="en-US" dirty="0" smtClean="0"/>
              <a:t>Areas from which migration is observed have shown more number of TB Patients.</a:t>
            </a:r>
          </a:p>
          <a:p>
            <a:r>
              <a:rPr lang="en-US" dirty="0" smtClean="0"/>
              <a:t>This will help us to re organize the TB services in the district.</a:t>
            </a:r>
          </a:p>
          <a:p>
            <a:r>
              <a:rPr lang="en-US" dirty="0" smtClean="0"/>
              <a:t>Active Case Finding activities can be planned in more meticulous manner to get maximum results.</a:t>
            </a:r>
          </a:p>
          <a:p>
            <a:r>
              <a:rPr lang="en-US" dirty="0" smtClean="0"/>
              <a:t>Few Urban red pockets will attract </a:t>
            </a:r>
            <a:r>
              <a:rPr lang="en-US" smtClean="0"/>
              <a:t>more effort now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79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Lessons Learnt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3164"/>
            <a:ext cx="12192000" cy="54448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Mapping of TB Patients is not impossible or difficult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TB Free Village/ Panchayat Concept- is achievable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Meticulous planning and dedicated RNTCP Staff- can make TB Free District Concept materialize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Classification of villages- as per disease burden- Really works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Assessment of disease burden geographically- is possible in available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2766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4126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b="1" dirty="0"/>
              <a:t>Block -- Betul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08294" y="1055075"/>
          <a:ext cx="9762979" cy="5487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2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9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43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070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24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SNo.Temni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Ravan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Wadi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Mahadgaon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Badgikhurd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Sawnga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Dhol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Churni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Devthan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Kumhariya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Bodna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Borgaon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Khapa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Kodaroti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Malkapur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Lapajhiri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Ankawadi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Mandai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Khurd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Milanpur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6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Sihari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Partapur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44049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b="1" dirty="0"/>
              <a:t>Block -- Betul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26942" y="970671"/>
          <a:ext cx="9900454" cy="553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23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37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564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SNo.Temni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Bayawadi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Ghutigad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Hathnora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Badori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Jagdhar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Kolgaon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Bagholi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Mandwa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Chhata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Junawani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Selgaon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Ghoghri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Gudi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1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Dhodramehar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299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1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Block -- </a:t>
            </a:r>
            <a:r>
              <a:rPr lang="en-US" dirty="0" err="1" smtClean="0"/>
              <a:t>Amla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92700" y="1181686"/>
          <a:ext cx="9420666" cy="5071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0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1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6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41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Bamni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Kajli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Kohpani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Itawa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Khanapur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Pindarai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Turaborgaon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Lilajhar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Bangaa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Ladi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Sasabad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Chutki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Bhuyari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Thanimal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Kelpur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Deepamandai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Dangariya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Ghatawadi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Kanojiya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Rajegaon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07682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1"/>
            <a:ext cx="7772400" cy="685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Block – </a:t>
            </a:r>
            <a:r>
              <a:rPr lang="en-US" sz="4400" dirty="0" err="1" smtClean="0"/>
              <a:t>Multai</a:t>
            </a:r>
            <a:r>
              <a:rPr lang="en-US" sz="4400" dirty="0" smtClean="0"/>
              <a:t>, </a:t>
            </a:r>
            <a:r>
              <a:rPr lang="en-US" sz="4400" dirty="0" err="1" smtClean="0"/>
              <a:t>Prabhat</a:t>
            </a:r>
            <a:r>
              <a:rPr lang="en-US" sz="4400" dirty="0" smtClean="0"/>
              <a:t> </a:t>
            </a:r>
            <a:r>
              <a:rPr lang="en-US" sz="4400" dirty="0" err="1" smtClean="0"/>
              <a:t>Pattan</a:t>
            </a:r>
            <a:endParaRPr lang="en-US" sz="4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37956" y="1111349"/>
          <a:ext cx="939253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1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2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740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Borped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Jamthi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Malegaon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Dabka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Junapani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Kalapathan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Rana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Sukna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Baregaon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Sarsi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Sirsawadi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Pipriya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Kanjana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Jhunkari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Sonekhedi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Sivanpani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Pipriya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Jamthi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Karpa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70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Khedikort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Khedi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Bujurg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03772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1"/>
            <a:ext cx="7772400" cy="685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Block – </a:t>
            </a:r>
            <a:r>
              <a:rPr lang="en-US" sz="4000" dirty="0" err="1" smtClean="0"/>
              <a:t>Multai</a:t>
            </a:r>
            <a:r>
              <a:rPr lang="en-US" sz="4000" dirty="0" smtClean="0"/>
              <a:t>, </a:t>
            </a:r>
            <a:r>
              <a:rPr lang="en-US" sz="4000" dirty="0" err="1" smtClean="0"/>
              <a:t>Prabhat</a:t>
            </a:r>
            <a:r>
              <a:rPr lang="en-US" sz="4000" dirty="0" smtClean="0"/>
              <a:t>-</a:t>
            </a:r>
            <a:r>
              <a:rPr lang="en-US" sz="4000" dirty="0" err="1" smtClean="0"/>
              <a:t>Pattan</a:t>
            </a:r>
            <a:endParaRPr lang="en-US" sz="4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78634" y="1097281"/>
          <a:ext cx="871728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2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84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71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314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Kuppa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Magonakala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Hadoli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Parsodi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Nindbohi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Jogikheda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Parangi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Pohar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Katanga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Shirdi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Chirolijhipa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Kajli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Sawari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Kanhakhapa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Semriya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Aambada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Hivra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Datora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Lakhapur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Kutkhedi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Bhaisadand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09717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51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Block -- </a:t>
            </a:r>
            <a:r>
              <a:rPr lang="en-US" dirty="0" err="1" smtClean="0"/>
              <a:t>Shahpur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97284" y="914401"/>
          <a:ext cx="9716086" cy="5352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3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31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77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902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TaramKheda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Chikhli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Rayyet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Kahapa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Temra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Rayyet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Bodawan</a:t>
                      </a:r>
                      <a:r>
                        <a:rPr lang="en-US" sz="2400" dirty="0" smtClean="0"/>
                        <a:t> 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Kalapani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Chakmagwani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Palaspani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Dhamnya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Doudi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Barjorpur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Khapa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Seetadongri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Jhhilpa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Tendukheda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Kaji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Talab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Mendakeda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2511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8254"/>
          </a:xfrm>
        </p:spPr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254"/>
            <a:ext cx="12192000" cy="59297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In 2016, Active Case Finding (ACF) was initiated in </a:t>
            </a:r>
            <a:r>
              <a:rPr lang="en-US" sz="4000" dirty="0" err="1" smtClean="0"/>
              <a:t>Betul</a:t>
            </a:r>
            <a:r>
              <a:rPr lang="en-US" sz="4000" dirty="0" smtClean="0"/>
              <a:t> district.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District reached the Notification rate of 234/Lakh to 242/lakh from 119 per lakh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From 4Q16, Notification rate of the district started declining.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Data was Plotted Block wise and Village wise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Nikshay data was mapped on Block maps- village wise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5033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8728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Block -- </a:t>
            </a:r>
            <a:r>
              <a:rPr lang="en-US" dirty="0" err="1" smtClean="0"/>
              <a:t>Ghoradongri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00333" y="815928"/>
          <a:ext cx="10180320" cy="5690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05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31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57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Banjaridhal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Suiyagondi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Kahapa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Kumhara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Rampur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Lakkipur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Shitalkhedi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Gopalpur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Malwar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Golhai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Khurd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Chikhalpani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Shaktigad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Aseergad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Bhogaikhapa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Bhandarpani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Barelipur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Imlikheda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Sivanpat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73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Kilandev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Katasur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2082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2825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Block -- </a:t>
            </a:r>
            <a:r>
              <a:rPr lang="en-US" sz="4400" dirty="0" err="1" smtClean="0"/>
              <a:t>Ghoradongri</a:t>
            </a:r>
            <a:endParaRPr lang="en-US" sz="4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30326" y="998802"/>
          <a:ext cx="9476935" cy="5409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1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42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41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043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Kreya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Rayyit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Seetakamath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Pahadpur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Duri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Umri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Padhara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Gandhigram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Pipri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Dokli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Koylari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Juwajhar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Mehkar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Rojhad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Kanhawadi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Jamkhodar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Khokhra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Bellot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Dharakhoh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Bhopali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Jhadkund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67795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8812"/>
            <a:ext cx="11942618" cy="675250"/>
          </a:xfrm>
        </p:spPr>
        <p:txBody>
          <a:bodyPr>
            <a:noAutofit/>
          </a:bodyPr>
          <a:lstStyle/>
          <a:p>
            <a:r>
              <a:rPr lang="en-US" sz="4400" dirty="0" smtClean="0"/>
              <a:t>Block -- </a:t>
            </a:r>
            <a:r>
              <a:rPr lang="en-US" sz="4400" dirty="0" err="1" smtClean="0"/>
              <a:t>Chicholi</a:t>
            </a:r>
            <a:endParaRPr lang="en-US" sz="4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84739" y="1083208"/>
          <a:ext cx="9913034" cy="5409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53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55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609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Patangram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Ajai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Panchhi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Alamgad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Mohanpur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Kamtha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Raiyyat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Chalsi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Niwari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Amarkatra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Rojhda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Gawasen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Chira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Patla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Baldongri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Tanda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Kursana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Amapura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00991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512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Block -- </a:t>
            </a:r>
            <a:r>
              <a:rPr lang="en-US" sz="4400" dirty="0" err="1" smtClean="0"/>
              <a:t>Athner</a:t>
            </a:r>
            <a:endParaRPr lang="en-US" sz="4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0" y="928471"/>
          <a:ext cx="8801686" cy="569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8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899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9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617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Damona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Khedi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Ainkheda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Sukirayyiat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Hiradehi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Nathudhana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Chichkund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Bothi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Sonora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Choch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Chalkheda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Charpati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Tanki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Jamthi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Kawla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Rayyiat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Dhamori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Tenmi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Pandhol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Teska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Akkalwadi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Umri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Dehgud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77456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302" y="381001"/>
            <a:ext cx="10874326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Block – </a:t>
            </a:r>
            <a:r>
              <a:rPr lang="en-US" dirty="0" err="1" smtClean="0"/>
              <a:t>Bhaisdehi</a:t>
            </a:r>
            <a:r>
              <a:rPr lang="en-US" dirty="0" smtClean="0"/>
              <a:t>, </a:t>
            </a:r>
            <a:r>
              <a:rPr lang="en-US" dirty="0" err="1" smtClean="0"/>
              <a:t>Bhimpur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99110" y="1083202"/>
          <a:ext cx="9054904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47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527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Burhanpur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Nirugi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Jamalni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Khadgat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rayyit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Patoli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Sakli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Kasai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Dahpani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Jamukheda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Matka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Kokra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Khapa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Rayyait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Bothiya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Khabra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Khemgaon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Baramacha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Rainka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Khapa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Palaskhedi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Chikalpur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Udma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Sioni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Pipriya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Pohar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09273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77081" y="703385"/>
          <a:ext cx="9395087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343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07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927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Koylari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Dodajam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Boregaon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Thengna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Siwanpat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Tigariya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Manchi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Kalida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Maharpani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Bijori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Kumbhi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Bori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Duni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Utri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Kotmi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Malegaon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Jamudhana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Dahriya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Naharpur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Kawda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Dabit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Rayyity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Harra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9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Khaira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Salwan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7" name="Title 5"/>
          <p:cNvSpPr>
            <a:spLocks noGrp="1"/>
          </p:cNvSpPr>
          <p:nvPr>
            <p:ph type="ctrTitle"/>
          </p:nvPr>
        </p:nvSpPr>
        <p:spPr>
          <a:xfrm>
            <a:off x="2362200" y="1"/>
            <a:ext cx="7772400" cy="886264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Bhaisdehi</a:t>
            </a:r>
            <a:r>
              <a:rPr lang="en-US" sz="4800" dirty="0" smtClean="0"/>
              <a:t>, </a:t>
            </a:r>
            <a:r>
              <a:rPr lang="en-US" sz="4800" dirty="0" err="1" smtClean="0"/>
              <a:t>Bhimpur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1422806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85057" y="1055085"/>
          <a:ext cx="9101797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0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3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SNo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Village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Dhara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Gohan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Gohati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Putanga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Lapa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Ghutiya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Jamu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Uti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Dodra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5558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55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Ratamati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Title 5"/>
          <p:cNvSpPr>
            <a:spLocks noGrp="1"/>
          </p:cNvSpPr>
          <p:nvPr>
            <p:ph type="ctrTitle"/>
          </p:nvPr>
        </p:nvSpPr>
        <p:spPr>
          <a:xfrm>
            <a:off x="2362200" y="1"/>
            <a:ext cx="7772400" cy="787790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Bhaisdehi</a:t>
            </a:r>
            <a:r>
              <a:rPr lang="en-US" sz="4800" dirty="0" smtClean="0"/>
              <a:t>, </a:t>
            </a:r>
            <a:r>
              <a:rPr lang="en-US" sz="4800" dirty="0" err="1" smtClean="0"/>
              <a:t>Bhimpur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94729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5854"/>
          </a:xfrm>
        </p:spPr>
        <p:txBody>
          <a:bodyPr/>
          <a:lstStyle/>
          <a:p>
            <a:pPr algn="ctr"/>
            <a:r>
              <a:rPr lang="en-US" dirty="0" smtClean="0"/>
              <a:t>Process of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5854"/>
            <a:ext cx="12192000" cy="6082145"/>
          </a:xfrm>
        </p:spPr>
        <p:txBody>
          <a:bodyPr>
            <a:normAutofit/>
          </a:bodyPr>
          <a:lstStyle/>
          <a:p>
            <a:r>
              <a:rPr lang="en-US" dirty="0" smtClean="0"/>
              <a:t>Villages were marked on Block maps- Source Nikshay Notification- Jan 17-June 18</a:t>
            </a:r>
          </a:p>
          <a:p>
            <a:r>
              <a:rPr lang="en-US" dirty="0" smtClean="0"/>
              <a:t>Villages with zero notification- Marked Green</a:t>
            </a:r>
          </a:p>
          <a:p>
            <a:r>
              <a:rPr lang="en-US" dirty="0" smtClean="0"/>
              <a:t>Villages with 1-2 TB Patients notified-Marked Yellow</a:t>
            </a:r>
          </a:p>
          <a:p>
            <a:r>
              <a:rPr lang="en-US" dirty="0" smtClean="0"/>
              <a:t>Villages with more than 3 TB Patients- Marked Red</a:t>
            </a:r>
          </a:p>
          <a:p>
            <a:r>
              <a:rPr lang="en-US" dirty="0" smtClean="0"/>
              <a:t>House to House Survey in Green Marked villages</a:t>
            </a:r>
          </a:p>
          <a:p>
            <a:r>
              <a:rPr lang="en-US" dirty="0" smtClean="0"/>
              <a:t>BMO, MPWs, ANMs, ASHA </a:t>
            </a:r>
            <a:r>
              <a:rPr lang="en-US" dirty="0" err="1" smtClean="0"/>
              <a:t>Sahyoginis</a:t>
            </a:r>
            <a:r>
              <a:rPr lang="en-US" dirty="0" smtClean="0"/>
              <a:t> and ASHAs were to be involved in the process along with RNTCP Staff.</a:t>
            </a:r>
          </a:p>
          <a:p>
            <a:r>
              <a:rPr lang="en-US" dirty="0" smtClean="0"/>
              <a:t>Block wise lists of green villages was hand over to respective STS/ STLS, MPWs </a:t>
            </a:r>
          </a:p>
          <a:p>
            <a:r>
              <a:rPr lang="en-US" dirty="0" smtClean="0"/>
              <a:t>Activity calendar was prepared for whole district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760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6" y="228604"/>
          <a:ext cx="11582402" cy="6391368"/>
        </p:xfrm>
        <a:graphic>
          <a:graphicData uri="http://schemas.openxmlformats.org/drawingml/2006/table">
            <a:tbl>
              <a:tblPr/>
              <a:tblGrid>
                <a:gridCol w="343183"/>
                <a:gridCol w="866127"/>
                <a:gridCol w="817101"/>
                <a:gridCol w="817101"/>
                <a:gridCol w="947837"/>
                <a:gridCol w="1164367"/>
                <a:gridCol w="751733"/>
                <a:gridCol w="1944700"/>
                <a:gridCol w="882469"/>
                <a:gridCol w="1258335"/>
                <a:gridCol w="870212"/>
                <a:gridCol w="919237"/>
              </a:tblGrid>
              <a:tr h="315749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iqujhf{kr jk"Vªh; {k; fu;a=.k dk;ZØe ftyk cSrwy ftys esa vk;ksftr f'kfoj dsys.Mj vDVw0 2015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66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Øa0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mipkj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bdkbZ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dk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uke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fodkl[k.M dk uke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f'kfoj LFky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fnukad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uksMy vf/kdkjh dk uke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izHkkjh vf/k0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fpfdRld MhVhvks@ch,evks@,evks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,lVh,l@,lVh,y,l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yscVsDuhf'k;u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Hk`R;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fjekdZ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1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vkeyk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vkeyk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jrsMk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29/10/2015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vt; ukxys 930004244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ch,evks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MkW jkgqy JhokLro@MkW euh"k tksutkjs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;ksxs'k lw;Zoa'kh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lhrkjke okLdys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eqUuk yky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ysizk lkslk;Vh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2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fppksyh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fppksyh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ihiycjkZ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14/10/2015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vt; ukxys 930004244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ch,evks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MkW jkuw oekZ@MkW r:.k lkgw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gfjjke egktu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jke:i dsu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bUnznso okxnzs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ysizk lkslk;Vh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3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fppksyh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Hkheiqj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pkanw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19/10/2015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Jh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vt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;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ukxys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930004244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ch,evks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MkW jkgqy JhokoLro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gfjjke egktu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c`tyky mbds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eqUuk yky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ysizk lkslk;Vh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4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fiifj;k xqokZ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23/10/2015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Jh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vt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;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ukxys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930004244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ch,evks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MkW jkgqy JhokoLro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gfjjke egktu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c`tyky mbds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bUnznso okxnzs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ysizk lkslk;Vh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8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HkSlansgh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vkBusj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fgMyh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26/10/2015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Jh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vt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;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ukxys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930004244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ch,evks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MkW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jkgqy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JhokLro@MkW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jathr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dksey okfMok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iatkcjko dukVs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eqUuk yky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ysizk lkslk;Vh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8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6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iqlyh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30/10/2015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vt; ukxys 930004244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ch,evks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MkW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jkgqy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JhokLro@MkW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jathr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dksey okfMok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lq/kkdj lqjtqls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evLys 010"/>
                        </a:rPr>
                        <a:t>Jh bUnznso okxnzs</a:t>
                      </a: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ysizk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evLys 01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DevLys 010"/>
                        </a:rPr>
                        <a:t>lkslk;Vh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evLys 010"/>
                      </a:endParaRPr>
                    </a:p>
                  </a:txBody>
                  <a:tcPr marL="7729" marR="7729" marT="57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5126"/>
          </a:xfrm>
        </p:spPr>
        <p:txBody>
          <a:bodyPr/>
          <a:lstStyle/>
          <a:p>
            <a:pPr algn="ctr"/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5126"/>
            <a:ext cx="12192000" cy="6012873"/>
          </a:xfrm>
        </p:spPr>
        <p:txBody>
          <a:bodyPr/>
          <a:lstStyle/>
          <a:p>
            <a:r>
              <a:rPr lang="en-US" dirty="0" smtClean="0"/>
              <a:t>As per the Calendar, house to house survey was conducted in all green marked villages (350 villages) in all blocks simultaneously.</a:t>
            </a:r>
          </a:p>
          <a:p>
            <a:r>
              <a:rPr lang="en-US" dirty="0" smtClean="0"/>
              <a:t>BMOs supervise the whole activity.</a:t>
            </a:r>
          </a:p>
          <a:p>
            <a:r>
              <a:rPr lang="en-US" dirty="0" smtClean="0"/>
              <a:t>All filled formats were submitted to DTO by BMOs after cross checking</a:t>
            </a:r>
          </a:p>
          <a:p>
            <a:r>
              <a:rPr lang="en-US" dirty="0" smtClean="0"/>
              <a:t>Out of 350 green marked villages, in 102 villages either TB Presumptive or new TB Case was found.</a:t>
            </a:r>
          </a:p>
          <a:p>
            <a:r>
              <a:rPr lang="en-US" dirty="0" smtClean="0"/>
              <a:t>248 Villages have been identified with Zero TB applying the definition of 18 months and where not a single presumptive or case found on survey in the whole district.</a:t>
            </a:r>
          </a:p>
          <a:p>
            <a:r>
              <a:rPr lang="en-US" dirty="0" smtClean="0"/>
              <a:t>WHO Consultant made visit to 5 villages on random basis in 2 visits along with DTO to cross verify the details.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74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5126"/>
          </a:xfrm>
        </p:spPr>
        <p:txBody>
          <a:bodyPr/>
          <a:lstStyle/>
          <a:p>
            <a:pPr algn="ctr"/>
            <a:r>
              <a:rPr lang="en-US" dirty="0" smtClean="0"/>
              <a:t>Notification- </a:t>
            </a:r>
            <a:r>
              <a:rPr lang="en-US" dirty="0" err="1" smtClean="0"/>
              <a:t>Betul</a:t>
            </a:r>
            <a:r>
              <a:rPr lang="en-US" dirty="0" smtClean="0"/>
              <a:t> District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5955481"/>
              </p:ext>
            </p:extLst>
          </p:nvPr>
        </p:nvGraphicFramePr>
        <p:xfrm>
          <a:off x="0" y="845126"/>
          <a:ext cx="12192000" cy="601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656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34290"/>
          </a:xfrm>
        </p:spPr>
        <p:txBody>
          <a:bodyPr/>
          <a:lstStyle/>
          <a:p>
            <a:pPr algn="ctr"/>
            <a:r>
              <a:rPr lang="en-US" dirty="0" err="1" smtClean="0"/>
              <a:t>Betul</a:t>
            </a:r>
            <a:r>
              <a:rPr lang="en-US" dirty="0" smtClean="0"/>
              <a:t> District Map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4290"/>
            <a:ext cx="12192000" cy="6123709"/>
          </a:xfrm>
        </p:spPr>
      </p:pic>
    </p:spTree>
    <p:extLst>
      <p:ext uri="{BB962C8B-B14F-4D97-AF65-F5344CB8AC3E}">
        <p14:creationId xmlns:p14="http://schemas.microsoft.com/office/powerpoint/2010/main" xmlns="" val="5642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5126"/>
          </a:xfrm>
        </p:spPr>
        <p:txBody>
          <a:bodyPr/>
          <a:lstStyle/>
          <a:p>
            <a:pPr algn="ctr"/>
            <a:r>
              <a:rPr lang="en-US" dirty="0" smtClean="0"/>
              <a:t>Criteria of Mapping Patients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5126"/>
            <a:ext cx="12192000" cy="6012873"/>
          </a:xfrm>
        </p:spPr>
      </p:pic>
    </p:spTree>
    <p:extLst>
      <p:ext uri="{BB962C8B-B14F-4D97-AF65-F5344CB8AC3E}">
        <p14:creationId xmlns:p14="http://schemas.microsoft.com/office/powerpoint/2010/main" xmlns="" val="3645106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1554</Words>
  <Application>Microsoft Office PowerPoint</Application>
  <PresentationFormat>Custom</PresentationFormat>
  <Paragraphs>745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Betul Initiative for Zero TB District</vt:lpstr>
      <vt:lpstr>District Profile</vt:lpstr>
      <vt:lpstr>Background</vt:lpstr>
      <vt:lpstr>Process of Mapping</vt:lpstr>
      <vt:lpstr>Slide 5</vt:lpstr>
      <vt:lpstr>Activity</vt:lpstr>
      <vt:lpstr>Notification- Betul District</vt:lpstr>
      <vt:lpstr>Betul District Map</vt:lpstr>
      <vt:lpstr>Criteria of Mapping Patients</vt:lpstr>
      <vt:lpstr>Map of all Tehsils of Betul</vt:lpstr>
      <vt:lpstr>Shahpur Tehsil</vt:lpstr>
      <vt:lpstr>Ghodadongri Tehsil</vt:lpstr>
      <vt:lpstr>Chicholi Tehsil</vt:lpstr>
      <vt:lpstr>Betul Urban &amp; Sehra Block</vt:lpstr>
      <vt:lpstr>Athner Tehsil</vt:lpstr>
      <vt:lpstr>Amla Tehsil</vt:lpstr>
      <vt:lpstr>Multai Tehsil</vt:lpstr>
      <vt:lpstr>Bhainsdehi Tehsil</vt:lpstr>
      <vt:lpstr>Zero TB Villages</vt:lpstr>
      <vt:lpstr>Slide 20</vt:lpstr>
      <vt:lpstr>Observations</vt:lpstr>
      <vt:lpstr>Lessons Learnt</vt:lpstr>
      <vt:lpstr>THANKS</vt:lpstr>
      <vt:lpstr>Block -- Betul</vt:lpstr>
      <vt:lpstr>Block -- Betul</vt:lpstr>
      <vt:lpstr>Block -- Amla</vt:lpstr>
      <vt:lpstr>Block – Multai, Prabhat Pattan</vt:lpstr>
      <vt:lpstr>Block – Multai, Prabhat-Pattan</vt:lpstr>
      <vt:lpstr>Block -- Shahpur</vt:lpstr>
      <vt:lpstr>Block -- Ghoradongri</vt:lpstr>
      <vt:lpstr>Block -- Ghoradongri</vt:lpstr>
      <vt:lpstr>Block -- Chicholi</vt:lpstr>
      <vt:lpstr>Block -- Athner</vt:lpstr>
      <vt:lpstr>Block – Bhaisdehi, Bhimpur</vt:lpstr>
      <vt:lpstr>Bhaisdehi, Bhimpur</vt:lpstr>
      <vt:lpstr>Bhaisdehi, Bhimpur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Betul Initiative for Zero TB District</dc:title>
  <dc:creator>IPE-06</dc:creator>
  <cp:lastModifiedBy>Dell-291</cp:lastModifiedBy>
  <cp:revision>41</cp:revision>
  <dcterms:created xsi:type="dcterms:W3CDTF">2018-09-07T05:53:45Z</dcterms:created>
  <dcterms:modified xsi:type="dcterms:W3CDTF">2018-10-31T05:07:36Z</dcterms:modified>
</cp:coreProperties>
</file>