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66" r:id="rId4"/>
    <p:sldId id="270" r:id="rId5"/>
    <p:sldId id="259" r:id="rId6"/>
    <p:sldId id="268" r:id="rId7"/>
    <p:sldId id="269" r:id="rId8"/>
    <p:sldId id="261" r:id="rId9"/>
    <p:sldId id="262" r:id="rId10"/>
    <p:sldId id="263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0" autoAdjust="0"/>
    <p:restoredTop sz="94660"/>
  </p:normalViewPr>
  <p:slideViewPr>
    <p:cSldViewPr>
      <p:cViewPr>
        <p:scale>
          <a:sx n="62" d="100"/>
          <a:sy n="62" d="100"/>
        </p:scale>
        <p:origin x="-1512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55024C-FA91-4DB3-9643-5AB83EE5CA89}" type="datetimeFigureOut">
              <a:rPr lang="en-IN" smtClean="0"/>
              <a:pPr/>
              <a:t>07-07-2017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57CC10-1BA9-428A-83D3-665279B1513E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9D8E3C-AF1E-4440-999E-29F9882AEE27}" type="datetimeFigureOut">
              <a:rPr lang="en-IN" smtClean="0"/>
              <a:pPr/>
              <a:t>07-07-2017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17935F-5821-4239-B464-9AA303F5C87F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DFEA1C-5BDB-4E9F-B604-AAED30B76611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75F1D7-F35C-41ED-8FAD-DBCC163213FF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30723" name="Rectangle 7"/>
          <p:cNvSpPr txBox="1">
            <a:spLocks noGrp="1" noChangeArrowheads="1"/>
          </p:cNvSpPr>
          <p:nvPr/>
        </p:nvSpPr>
        <p:spPr bwMode="auto">
          <a:xfrm>
            <a:off x="3885404" y="8685782"/>
            <a:ext cx="2971003" cy="456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DFC5C7C-F245-40E4-B086-ACD6D948CF93}" type="slidenum">
              <a:rPr lang="en-US" sz="1200"/>
              <a:pPr algn="r"/>
              <a:t>11</a:t>
            </a:fld>
            <a:endParaRPr lang="en-US" sz="1200"/>
          </a:p>
        </p:txBody>
      </p:sp>
      <p:sp>
        <p:nvSpPr>
          <p:cNvPr id="307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ctrTitle"/>
          </p:nvPr>
        </p:nvSpPr>
        <p:spPr>
          <a:xfrm>
            <a:off x="4648200" y="4343400"/>
            <a:ext cx="4495800" cy="1905000"/>
          </a:xfrm>
        </p:spPr>
        <p:txBody>
          <a:bodyPr>
            <a:normAutofit/>
          </a:bodyPr>
          <a:lstStyle/>
          <a:p>
            <a:r>
              <a:rPr lang="en-IN" sz="2000" b="1" dirty="0" smtClean="0">
                <a:latin typeface="+mn-lt"/>
              </a:rPr>
              <a:t/>
            </a:r>
            <a:br>
              <a:rPr lang="en-IN" sz="2000" b="1" dirty="0" smtClean="0">
                <a:latin typeface="+mn-lt"/>
              </a:rPr>
            </a:br>
            <a:r>
              <a:rPr lang="en-IN" sz="2000" b="1" dirty="0" smtClean="0">
                <a:latin typeface="+mn-lt"/>
              </a:rPr>
              <a:t/>
            </a:r>
            <a:br>
              <a:rPr lang="en-IN" sz="2000" b="1" dirty="0" smtClean="0">
                <a:latin typeface="+mn-lt"/>
              </a:rPr>
            </a:br>
            <a:endParaRPr lang="en-IN" sz="20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152400"/>
            <a:ext cx="8839200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</a:rPr>
              <a:t>Cataract Backlog Free District Initiative: </a:t>
            </a:r>
            <a:endParaRPr lang="en-US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/>
              </a:solidFill>
            </a:endParaRPr>
          </a:p>
          <a:p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</a:rPr>
              <a:t>North </a:t>
            </a:r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</a:rPr>
              <a:t>Tripura District </a:t>
            </a:r>
            <a:endParaRPr lang="en-US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/>
              </a:solidFill>
              <a:latin typeface="Aharoni" pitchFamily="2" charset="-79"/>
              <a:cs typeface="Aharoni" pitchFamily="2" charset="-79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1981200" y="2209800"/>
            <a:ext cx="5181600" cy="1600200"/>
            <a:chOff x="2057400" y="1600200"/>
            <a:chExt cx="5185103" cy="1964530"/>
          </a:xfrm>
        </p:grpSpPr>
        <p:pic>
          <p:nvPicPr>
            <p:cNvPr id="12" name="Picture 1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93895" y="1600200"/>
              <a:ext cx="2648608" cy="196453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</p:pic>
        <p:pic>
          <p:nvPicPr>
            <p:cNvPr id="14" name="Picture 7" descr="C:\Users\abhi\Desktop\Blindness-logo.gi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7400" y="1600200"/>
              <a:ext cx="2514600" cy="196453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</p:pic>
      </p:grpSp>
      <p:grpSp>
        <p:nvGrpSpPr>
          <p:cNvPr id="16" name="Group 6"/>
          <p:cNvGrpSpPr/>
          <p:nvPr/>
        </p:nvGrpSpPr>
        <p:grpSpPr bwMode="auto">
          <a:xfrm>
            <a:off x="0" y="5334000"/>
            <a:ext cx="9144000" cy="1524000"/>
            <a:chOff x="0" y="4992914"/>
            <a:chExt cx="9144000" cy="1865087"/>
          </a:xfrm>
        </p:grpSpPr>
        <p:pic>
          <p:nvPicPr>
            <p:cNvPr id="17" name="Picture 2" descr="https://encrypted-tbn3.gstatic.com/images?q=tbn:ANd9GcSfibePqlZFUqk4Z2krmQFi1kR42ofyLGlJdY_cg9I5mpGCjIIi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4992915"/>
              <a:ext cx="2293257" cy="1865086"/>
            </a:xfrm>
            <a:prstGeom prst="rect">
              <a:avLst/>
            </a:prstGeom>
            <a:noFill/>
          </p:spPr>
        </p:pic>
        <p:pic>
          <p:nvPicPr>
            <p:cNvPr id="18" name="Picture 17" descr="https://c2.staticflickr.com/6/5135/5452969912_9a4a61747a_z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286000" y="4992914"/>
              <a:ext cx="2316178" cy="1865086"/>
            </a:xfrm>
            <a:prstGeom prst="rect">
              <a:avLst/>
            </a:prstGeom>
            <a:noFill/>
          </p:spPr>
        </p:pic>
        <p:pic>
          <p:nvPicPr>
            <p:cNvPr id="19" name="Picture 16" descr="UNOKOTI - NORTH TRIPURA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572000" y="4992914"/>
              <a:ext cx="2214578" cy="1865086"/>
            </a:xfrm>
            <a:prstGeom prst="rect">
              <a:avLst/>
            </a:prstGeom>
            <a:noFill/>
          </p:spPr>
        </p:pic>
        <p:pic>
          <p:nvPicPr>
            <p:cNvPr id="20" name="Picture 18" descr="http://www.journeymart.com/de/StateImages/ujjayanta-palace-tripura.jp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786578" y="4992914"/>
              <a:ext cx="2357422" cy="1865086"/>
            </a:xfrm>
            <a:prstGeom prst="rect">
              <a:avLst/>
            </a:prstGeom>
            <a:noFill/>
          </p:spPr>
        </p:pic>
      </p:grpSp>
      <p:sp>
        <p:nvSpPr>
          <p:cNvPr id="21" name="TextBox 20"/>
          <p:cNvSpPr txBox="1"/>
          <p:nvPr/>
        </p:nvSpPr>
        <p:spPr>
          <a:xfrm>
            <a:off x="2590800" y="4306669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dirty="0" smtClean="0"/>
              <a:t>Dr </a:t>
            </a:r>
            <a:r>
              <a:rPr lang="en-IN" b="1" dirty="0" err="1" smtClean="0"/>
              <a:t>Shailesh</a:t>
            </a:r>
            <a:r>
              <a:rPr lang="en-IN" b="1" dirty="0" smtClean="0"/>
              <a:t>  K </a:t>
            </a:r>
            <a:r>
              <a:rPr lang="en-IN" b="1" dirty="0" err="1" smtClean="0"/>
              <a:t>Yadav</a:t>
            </a:r>
            <a:r>
              <a:rPr lang="en-IN" b="1" dirty="0" smtClean="0"/>
              <a:t>, IAS</a:t>
            </a:r>
          </a:p>
          <a:p>
            <a:pPr algn="ctr"/>
            <a:r>
              <a:rPr lang="en-IN" b="1" dirty="0" smtClean="0"/>
              <a:t>MD NHM,  Tripura</a:t>
            </a:r>
            <a:endParaRPr lang="en-IN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6019800" cy="838200"/>
          </a:xfrm>
        </p:spPr>
        <p:txBody>
          <a:bodyPr>
            <a:normAutofit/>
          </a:bodyPr>
          <a:lstStyle/>
          <a:p>
            <a:pPr algn="l"/>
            <a:r>
              <a:rPr lang="en-IN" sz="4000" b="1" dirty="0" smtClean="0"/>
              <a:t>Scalability</a:t>
            </a:r>
            <a:endParaRPr lang="en-IN" sz="4000" b="1" dirty="0"/>
          </a:p>
        </p:txBody>
      </p:sp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3800" y="0"/>
            <a:ext cx="1351722" cy="1024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>
          <a:xfrm>
            <a:off x="0" y="11430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228600" y="1600200"/>
            <a:ext cx="2362200" cy="876301"/>
            <a:chOff x="566919" y="240750"/>
            <a:chExt cx="1719088" cy="1664251"/>
          </a:xfrm>
        </p:grpSpPr>
        <p:sp>
          <p:nvSpPr>
            <p:cNvPr id="9" name="Rounded Rectangle 8"/>
            <p:cNvSpPr/>
            <p:nvPr/>
          </p:nvSpPr>
          <p:spPr>
            <a:xfrm>
              <a:off x="566919" y="240750"/>
              <a:ext cx="1719088" cy="1664251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ounded Rectangle 6"/>
            <p:cNvSpPr/>
            <p:nvPr/>
          </p:nvSpPr>
          <p:spPr>
            <a:xfrm>
              <a:off x="648161" y="321991"/>
              <a:ext cx="1618340" cy="150176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IN" sz="2400" b="1" kern="1200" dirty="0" smtClean="0"/>
                <a:t>Disease Burden</a:t>
              </a:r>
              <a:endParaRPr lang="en-IN" sz="2400" b="1" kern="1200" dirty="0"/>
            </a:p>
          </p:txBody>
        </p:sp>
      </p:grpSp>
      <p:sp>
        <p:nvSpPr>
          <p:cNvPr id="18" name="Round Same Side Corner Rectangle 4"/>
          <p:cNvSpPr/>
          <p:nvPr/>
        </p:nvSpPr>
        <p:spPr>
          <a:xfrm>
            <a:off x="2819400" y="1295400"/>
            <a:ext cx="6096000" cy="16764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0" tIns="123825" rIns="247650" bIns="123825" numCol="1" spcCol="1270" anchor="ctr" anchorCtr="0">
            <a:noAutofit/>
          </a:bodyPr>
          <a:lstStyle/>
          <a:p>
            <a:pPr marL="369888" lvl="1" indent="-274638" algn="just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IN" sz="2000" kern="1200" dirty="0" smtClean="0"/>
              <a:t>Since 2012-2013, </a:t>
            </a:r>
            <a:r>
              <a:rPr lang="en-IN" sz="2000" kern="1200" dirty="0" smtClean="0"/>
              <a:t>the 08 </a:t>
            </a:r>
            <a:r>
              <a:rPr lang="en-IN" sz="2000" kern="1200" dirty="0" smtClean="0"/>
              <a:t>North Eastern  States on an </a:t>
            </a:r>
            <a:r>
              <a:rPr lang="en-IN" sz="2000" kern="1200" dirty="0" err="1" smtClean="0"/>
              <a:t>avg</a:t>
            </a:r>
            <a:r>
              <a:rPr lang="en-IN" sz="2000" kern="1200" dirty="0" smtClean="0"/>
              <a:t> </a:t>
            </a:r>
            <a:r>
              <a:rPr lang="en-IN" sz="2000" kern="1200" dirty="0" smtClean="0"/>
              <a:t>could do only 32% of Cataract Surgeries against the target. </a:t>
            </a:r>
            <a:endParaRPr lang="en-IN" sz="2000" kern="1200" dirty="0"/>
          </a:p>
          <a:p>
            <a:pPr marL="369888" lvl="1" indent="-274638" algn="just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IN" sz="2000" dirty="0" smtClean="0"/>
              <a:t>As </a:t>
            </a:r>
            <a:r>
              <a:rPr lang="en-IN" sz="2000" dirty="0" smtClean="0"/>
              <a:t>per data from </a:t>
            </a:r>
            <a:r>
              <a:rPr lang="en-IN" sz="2000" dirty="0" smtClean="0"/>
              <a:t>NPCB: total </a:t>
            </a:r>
            <a:r>
              <a:rPr lang="en-IN" sz="2000" kern="1200" dirty="0" smtClean="0"/>
              <a:t>estimated backlog </a:t>
            </a:r>
            <a:r>
              <a:rPr lang="en-IN" sz="2000" kern="1200" dirty="0" smtClean="0"/>
              <a:t>for </a:t>
            </a:r>
            <a:r>
              <a:rPr lang="en-IN" sz="2000" kern="1200" dirty="0" smtClean="0"/>
              <a:t>North Eastern states is 10,12,868.</a:t>
            </a:r>
            <a:endParaRPr lang="en-IN" sz="2000" kern="1200" dirty="0"/>
          </a:p>
        </p:txBody>
      </p:sp>
      <p:grpSp>
        <p:nvGrpSpPr>
          <p:cNvPr id="19" name="Group 18"/>
          <p:cNvGrpSpPr/>
          <p:nvPr/>
        </p:nvGrpSpPr>
        <p:grpSpPr>
          <a:xfrm>
            <a:off x="228600" y="3048000"/>
            <a:ext cx="2438400" cy="914399"/>
            <a:chOff x="566919" y="2348538"/>
            <a:chExt cx="1719060" cy="1766262"/>
          </a:xfrm>
        </p:grpSpPr>
        <p:sp>
          <p:nvSpPr>
            <p:cNvPr id="20" name="Rounded Rectangle 19"/>
            <p:cNvSpPr/>
            <p:nvPr/>
          </p:nvSpPr>
          <p:spPr>
            <a:xfrm>
              <a:off x="566919" y="2348538"/>
              <a:ext cx="1719060" cy="1766262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Rounded Rectangle 10"/>
            <p:cNvSpPr/>
            <p:nvPr/>
          </p:nvSpPr>
          <p:spPr>
            <a:xfrm>
              <a:off x="650837" y="2432456"/>
              <a:ext cx="1551224" cy="15984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IN" sz="2400" b="1" kern="1200" dirty="0" smtClean="0"/>
                <a:t>Financial Resources</a:t>
              </a:r>
              <a:endParaRPr lang="en-IN" sz="2400" b="1" kern="1200" dirty="0"/>
            </a:p>
          </p:txBody>
        </p:sp>
      </p:grpSp>
      <p:sp>
        <p:nvSpPr>
          <p:cNvPr id="22" name="Rectangle 21"/>
          <p:cNvSpPr/>
          <p:nvPr/>
        </p:nvSpPr>
        <p:spPr>
          <a:xfrm>
            <a:off x="3048000" y="3200400"/>
            <a:ext cx="5867400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8288" lvl="1" indent="-268288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IN" sz="2000" dirty="0" smtClean="0"/>
              <a:t>RSBY And National Health Mission</a:t>
            </a:r>
          </a:p>
          <a:p>
            <a:pPr marL="268288" lvl="1" indent="-268288" defTabSz="8445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IN" sz="2000" dirty="0" smtClean="0"/>
              <a:t>CSR Funds</a:t>
            </a:r>
          </a:p>
        </p:txBody>
      </p:sp>
      <p:grpSp>
        <p:nvGrpSpPr>
          <p:cNvPr id="23" name="Group 23"/>
          <p:cNvGrpSpPr/>
          <p:nvPr/>
        </p:nvGrpSpPr>
        <p:grpSpPr>
          <a:xfrm>
            <a:off x="228600" y="4267200"/>
            <a:ext cx="2514600" cy="914400"/>
            <a:chOff x="566919" y="3388334"/>
            <a:chExt cx="1719060" cy="2631470"/>
          </a:xfrm>
        </p:grpSpPr>
        <p:sp>
          <p:nvSpPr>
            <p:cNvPr id="24" name="Rounded Rectangle 23"/>
            <p:cNvSpPr/>
            <p:nvPr/>
          </p:nvSpPr>
          <p:spPr>
            <a:xfrm>
              <a:off x="566919" y="3388334"/>
              <a:ext cx="1719060" cy="263147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Rounded Rectangle 14"/>
            <p:cNvSpPr/>
            <p:nvPr/>
          </p:nvSpPr>
          <p:spPr>
            <a:xfrm>
              <a:off x="638855" y="3388334"/>
              <a:ext cx="1575188" cy="255953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IN" sz="2400" b="1" kern="1200" dirty="0" smtClean="0"/>
                <a:t>Human Resources</a:t>
              </a:r>
              <a:endParaRPr lang="en-IN" sz="2400" b="1" kern="1200" dirty="0"/>
            </a:p>
          </p:txBody>
        </p:sp>
      </p:grpSp>
      <p:sp>
        <p:nvSpPr>
          <p:cNvPr id="26" name="Rectangle 25"/>
          <p:cNvSpPr/>
          <p:nvPr/>
        </p:nvSpPr>
        <p:spPr>
          <a:xfrm>
            <a:off x="3124200" y="4343400"/>
            <a:ext cx="5562600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1" indent="-228600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IN" sz="2000" dirty="0" smtClean="0"/>
              <a:t>MPWs, ASHAs, Ophthalmic assistants</a:t>
            </a:r>
          </a:p>
          <a:p>
            <a:pPr marL="228600" lvl="1" indent="-228600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IN" sz="2000" dirty="0" smtClean="0"/>
              <a:t>NGOs</a:t>
            </a:r>
            <a:endParaRPr lang="en-IN" sz="2000" dirty="0"/>
          </a:p>
        </p:txBody>
      </p:sp>
      <p:grpSp>
        <p:nvGrpSpPr>
          <p:cNvPr id="27" name="Group 26"/>
          <p:cNvGrpSpPr/>
          <p:nvPr/>
        </p:nvGrpSpPr>
        <p:grpSpPr>
          <a:xfrm>
            <a:off x="228600" y="5638800"/>
            <a:ext cx="2438399" cy="838200"/>
            <a:chOff x="566919" y="4546182"/>
            <a:chExt cx="1719060" cy="1473622"/>
          </a:xfrm>
        </p:grpSpPr>
        <p:sp>
          <p:nvSpPr>
            <p:cNvPr id="28" name="Rounded Rectangle 27"/>
            <p:cNvSpPr/>
            <p:nvPr/>
          </p:nvSpPr>
          <p:spPr>
            <a:xfrm>
              <a:off x="566919" y="4546182"/>
              <a:ext cx="1719060" cy="1473622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n-IN" sz="2400" b="1" dirty="0" smtClean="0"/>
                <a:t>Vision 2020</a:t>
              </a:r>
              <a:endParaRPr lang="en-IN" sz="2400" b="1" dirty="0"/>
            </a:p>
          </p:txBody>
        </p:sp>
        <p:sp>
          <p:nvSpPr>
            <p:cNvPr id="29" name="Rounded Rectangle 14"/>
            <p:cNvSpPr/>
            <p:nvPr/>
          </p:nvSpPr>
          <p:spPr>
            <a:xfrm>
              <a:off x="638855" y="4618118"/>
              <a:ext cx="1575188" cy="13297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IN" sz="2400" b="1" kern="1200" dirty="0"/>
            </a:p>
          </p:txBody>
        </p:sp>
      </p:grpSp>
      <p:sp>
        <p:nvSpPr>
          <p:cNvPr id="30" name="Rectangle 29"/>
          <p:cNvSpPr/>
          <p:nvPr/>
        </p:nvSpPr>
        <p:spPr>
          <a:xfrm>
            <a:off x="3048000" y="5380672"/>
            <a:ext cx="5867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8288" indent="-268288" algn="just">
              <a:buFont typeface="Arial" pitchFamily="34" charset="0"/>
              <a:buChar char="•"/>
            </a:pPr>
            <a:r>
              <a:rPr lang="en-IN" sz="2000" dirty="0" smtClean="0"/>
              <a:t>WHO </a:t>
            </a:r>
            <a:r>
              <a:rPr lang="en-IN" sz="2000" dirty="0" smtClean="0"/>
              <a:t>and </a:t>
            </a:r>
            <a:r>
              <a:rPr lang="en-IN" sz="2000" dirty="0" smtClean="0"/>
              <a:t>NPCB </a:t>
            </a:r>
            <a:r>
              <a:rPr lang="en-IN" sz="2000" dirty="0" smtClean="0"/>
              <a:t>target  is  to reduce prevalence of Blindness to less than 0.3 % . By use of all resources in planned manner with focus on high backlog areas above targets can be achieved</a:t>
            </a:r>
            <a:endParaRPr lang="en-IN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0"/>
          <p:cNvGrpSpPr>
            <a:grpSpLocks/>
          </p:cNvGrpSpPr>
          <p:nvPr/>
        </p:nvGrpSpPr>
        <p:grpSpPr bwMode="auto">
          <a:xfrm>
            <a:off x="0" y="0"/>
            <a:ext cx="9144000" cy="1219200"/>
            <a:chOff x="0" y="960"/>
            <a:chExt cx="5760" cy="336"/>
          </a:xfrm>
        </p:grpSpPr>
        <p:pic>
          <p:nvPicPr>
            <p:cNvPr id="13319" name="Picture 67" descr="India_flag_background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960"/>
              <a:ext cx="5760" cy="2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0" name="Picture 69" descr="ashoka-chakra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784" y="960"/>
              <a:ext cx="336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318" name="Rectangle 9"/>
          <p:cNvSpPr>
            <a:spLocks noChangeArrowheads="1"/>
          </p:cNvSpPr>
          <p:nvPr/>
        </p:nvSpPr>
        <p:spPr bwMode="auto">
          <a:xfrm>
            <a:off x="827088" y="4652963"/>
            <a:ext cx="7772400" cy="177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endParaRPr lang="en-US" sz="2400" b="1">
              <a:solidFill>
                <a:srgbClr val="1317AD"/>
              </a:solidFill>
              <a:latin typeface="Garamond" pitchFamily="18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85800" y="1219200"/>
            <a:ext cx="7772400" cy="9144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THANK YOU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7" descr="310517 p (14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2133600"/>
            <a:ext cx="9144000" cy="472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228600" y="990597"/>
          <a:ext cx="3810000" cy="54102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0471"/>
                <a:gridCol w="2034129"/>
                <a:gridCol w="1295400"/>
              </a:tblGrid>
              <a:tr h="618309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IN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N" sz="2000" b="1" dirty="0" smtClean="0">
                          <a:solidFill>
                            <a:schemeClr val="tx1"/>
                          </a:solidFill>
                        </a:rPr>
                        <a:t>Population</a:t>
                      </a:r>
                      <a:r>
                        <a:rPr lang="en-IN" sz="20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IN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4,22,370</a:t>
                      </a:r>
                      <a:endParaRPr lang="en-IN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618309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IN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Blocks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IN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08</a:t>
                      </a:r>
                      <a:endParaRPr lang="en-IN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618309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IN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District Hospital</a:t>
                      </a:r>
                      <a:endParaRPr lang="en-IN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01</a:t>
                      </a:r>
                      <a:endParaRPr lang="en-IN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618309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IN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Sub-Div Hospital</a:t>
                      </a:r>
                      <a:endParaRPr lang="en-IN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01</a:t>
                      </a:r>
                      <a:endParaRPr lang="en-IN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618309">
                <a:tc>
                  <a:txBody>
                    <a:bodyPr/>
                    <a:lstStyle/>
                    <a:p>
                      <a:pPr algn="ctr"/>
                      <a:r>
                        <a:rPr lang="en-IN" sz="2000" b="1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IN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PHC, CHC</a:t>
                      </a:r>
                      <a:endParaRPr lang="en-IN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b="1" dirty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en-IN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618309">
                <a:tc>
                  <a:txBody>
                    <a:bodyPr/>
                    <a:lstStyle/>
                    <a:p>
                      <a:pPr algn="ctr"/>
                      <a:r>
                        <a:rPr lang="en-IN" sz="2000" b="1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IN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N" sz="2000" b="1" dirty="0" smtClean="0">
                          <a:solidFill>
                            <a:schemeClr val="tx1"/>
                          </a:solidFill>
                        </a:rPr>
                        <a:t>GP / ADC Village</a:t>
                      </a:r>
                      <a:endParaRPr lang="en-IN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b="1" dirty="0" smtClean="0">
                          <a:solidFill>
                            <a:schemeClr val="tx1"/>
                          </a:solidFill>
                        </a:rPr>
                        <a:t>121</a:t>
                      </a:r>
                      <a:endParaRPr lang="en-IN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618309">
                <a:tc>
                  <a:txBody>
                    <a:bodyPr/>
                    <a:lstStyle/>
                    <a:p>
                      <a:pPr algn="ctr"/>
                      <a:r>
                        <a:rPr lang="en-IN" sz="2000" b="1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IN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N" sz="2000" b="1" dirty="0" smtClean="0">
                          <a:solidFill>
                            <a:schemeClr val="tx1"/>
                          </a:solidFill>
                        </a:rPr>
                        <a:t>Household </a:t>
                      </a:r>
                      <a:endParaRPr lang="en-IN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b="1" dirty="0" smtClean="0">
                          <a:solidFill>
                            <a:schemeClr val="tx1"/>
                          </a:solidFill>
                        </a:rPr>
                        <a:t>91,000</a:t>
                      </a:r>
                      <a:endParaRPr lang="en-IN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1082040">
                <a:tc>
                  <a:txBody>
                    <a:bodyPr/>
                    <a:lstStyle/>
                    <a:p>
                      <a:pPr algn="ctr"/>
                      <a:r>
                        <a:rPr lang="en-IN" sz="2000" b="1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en-IN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N" sz="2000" b="1" dirty="0" smtClean="0">
                          <a:solidFill>
                            <a:schemeClr val="tx1"/>
                          </a:solidFill>
                        </a:rPr>
                        <a:t>Total </a:t>
                      </a:r>
                      <a:r>
                        <a:rPr lang="en-IN" sz="2000" b="1" dirty="0" smtClean="0">
                          <a:solidFill>
                            <a:schemeClr val="tx1"/>
                          </a:solidFill>
                        </a:rPr>
                        <a:t>families </a:t>
                      </a:r>
                      <a:r>
                        <a:rPr lang="en-IN" sz="2000" b="1" dirty="0" smtClean="0">
                          <a:solidFill>
                            <a:schemeClr val="tx1"/>
                          </a:solidFill>
                        </a:rPr>
                        <a:t>enrolled for RSBY</a:t>
                      </a:r>
                      <a:endParaRPr lang="en-IN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b="1" dirty="0" smtClean="0">
                          <a:solidFill>
                            <a:schemeClr val="tx1"/>
                          </a:solidFill>
                        </a:rPr>
                        <a:t>50,251 </a:t>
                      </a:r>
                      <a:endParaRPr lang="en-IN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9" name="Title 1"/>
          <p:cNvSpPr txBox="1">
            <a:spLocks/>
          </p:cNvSpPr>
          <p:nvPr/>
        </p:nvSpPr>
        <p:spPr>
          <a:xfrm>
            <a:off x="228600" y="152400"/>
            <a:ext cx="3810000" cy="381000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>
              <a:fillToRect l="100000" b="100000"/>
            </a:path>
            <a:tileRect t="-100000" r="-100000"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 smtClean="0"/>
              <a:t>NORTH TRIPURA DISTRICT</a:t>
            </a:r>
            <a:endParaRPr kumimoji="0" lang="en-IN" sz="20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343400" y="990600"/>
            <a:ext cx="4572000" cy="5410200"/>
          </a:xfr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 fontScale="55000" lnSpcReduction="20000"/>
          </a:bodyPr>
          <a:lstStyle/>
          <a:p>
            <a:pPr algn="just">
              <a:buNone/>
            </a:pPr>
            <a:endParaRPr lang="en-US" sz="3400" dirty="0" smtClean="0"/>
          </a:p>
          <a:p>
            <a:pPr algn="just"/>
            <a:r>
              <a:rPr lang="en-US" sz="4200" dirty="0" smtClean="0"/>
              <a:t>North Tripura is a Newly Created District having Border with Assam, Mizoram and Bangladesh</a:t>
            </a:r>
          </a:p>
          <a:p>
            <a:pPr algn="just">
              <a:buNone/>
            </a:pPr>
            <a:endParaRPr lang="en-US" sz="2300" dirty="0" smtClean="0"/>
          </a:p>
          <a:p>
            <a:pPr algn="just"/>
            <a:r>
              <a:rPr lang="en-US" sz="4200" dirty="0" smtClean="0"/>
              <a:t>Difficult areas,  hilly </a:t>
            </a:r>
            <a:r>
              <a:rPr lang="en-US" sz="4200" dirty="0" smtClean="0"/>
              <a:t>terrain, </a:t>
            </a:r>
            <a:r>
              <a:rPr lang="en-US" sz="4200" dirty="0" smtClean="0"/>
              <a:t>Tribal dominated</a:t>
            </a:r>
          </a:p>
          <a:p>
            <a:pPr algn="just">
              <a:buNone/>
            </a:pPr>
            <a:endParaRPr lang="en-US" sz="2200" dirty="0" smtClean="0"/>
          </a:p>
          <a:p>
            <a:pPr algn="just"/>
            <a:r>
              <a:rPr lang="en-US" sz="4200" dirty="0" smtClean="0"/>
              <a:t>No dedicated DBCP Unit leading to poor eye services</a:t>
            </a:r>
          </a:p>
          <a:p>
            <a:pPr algn="just"/>
            <a:endParaRPr lang="en-US" sz="2000" dirty="0" smtClean="0"/>
          </a:p>
          <a:p>
            <a:pPr algn="just"/>
            <a:r>
              <a:rPr lang="en-US" sz="4200" dirty="0" smtClean="0"/>
              <a:t>Long queue for cataract surgery</a:t>
            </a:r>
          </a:p>
          <a:p>
            <a:pPr algn="just"/>
            <a:endParaRPr lang="en-US" sz="2500" dirty="0" smtClean="0"/>
          </a:p>
          <a:p>
            <a:pPr algn="just"/>
            <a:r>
              <a:rPr lang="en-US" sz="4200" dirty="0" smtClean="0"/>
              <a:t> People were </a:t>
            </a:r>
            <a:r>
              <a:rPr lang="en-US" sz="4200" dirty="0" smtClean="0"/>
              <a:t>going </a:t>
            </a:r>
            <a:r>
              <a:rPr lang="en-US" sz="4200" dirty="0" smtClean="0"/>
              <a:t>to Silchar (Assam) for eye care services in pvt. Sector, leading to high OOPE</a:t>
            </a:r>
          </a:p>
          <a:p>
            <a:pPr algn="just"/>
            <a:endParaRPr lang="en-US" sz="2500" dirty="0" smtClean="0"/>
          </a:p>
          <a:p>
            <a:pPr algn="just"/>
            <a:r>
              <a:rPr lang="en-US" sz="4200" dirty="0" smtClean="0"/>
              <a:t>Local Community Demand for eye care </a:t>
            </a:r>
            <a:r>
              <a:rPr lang="en-US" sz="4200" dirty="0" smtClean="0"/>
              <a:t>services.</a:t>
            </a:r>
            <a:endParaRPr lang="en-US" sz="4200" dirty="0" smtClean="0"/>
          </a:p>
          <a:p>
            <a:pPr algn="just"/>
            <a:endParaRPr lang="en-US" sz="4200" dirty="0" smtClean="0"/>
          </a:p>
          <a:p>
            <a:pPr algn="just"/>
            <a:endParaRPr lang="en-US" sz="4200" dirty="0" smtClean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343400" y="152400"/>
            <a:ext cx="4572000" cy="381000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>
              <a:fillToRect l="100000" b="100000"/>
            </a:path>
            <a:tileRect t="-100000" r="-100000"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 smtClean="0"/>
              <a:t>PROBLEM STATEMENT</a:t>
            </a:r>
            <a:endParaRPr kumimoji="0" lang="en-IN" sz="20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7543800" cy="762000"/>
          </a:xfrm>
        </p:spPr>
        <p:txBody>
          <a:bodyPr>
            <a:noAutofit/>
          </a:bodyPr>
          <a:lstStyle/>
          <a:p>
            <a:r>
              <a:rPr lang="en-IN" sz="3600" b="1" dirty="0" smtClean="0"/>
              <a:t>Project Outline</a:t>
            </a:r>
            <a:endParaRPr lang="en-IN" sz="36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686800" cy="5638800"/>
          </a:xfrm>
        </p:spPr>
        <p:txBody>
          <a:bodyPr>
            <a:noAutofit/>
          </a:bodyPr>
          <a:lstStyle/>
          <a:p>
            <a:pPr lvl="1" algn="just">
              <a:buFont typeface="Arial" pitchFamily="34" charset="0"/>
              <a:buChar char="•"/>
            </a:pPr>
            <a:r>
              <a:rPr lang="en-IN" sz="2200" dirty="0" smtClean="0"/>
              <a:t> </a:t>
            </a:r>
            <a:r>
              <a:rPr lang="en-IN" sz="2200" dirty="0" smtClean="0"/>
              <a:t>Special Initiative by District Administration &amp; DHFWS</a:t>
            </a:r>
          </a:p>
          <a:p>
            <a:pPr lvl="1" algn="just">
              <a:buFont typeface="Arial" pitchFamily="34" charset="0"/>
              <a:buChar char="•"/>
            </a:pPr>
            <a:r>
              <a:rPr lang="en-IN" sz="2200" dirty="0" smtClean="0"/>
              <a:t> </a:t>
            </a:r>
            <a:r>
              <a:rPr lang="en-IN" sz="2200" b="1" dirty="0" smtClean="0"/>
              <a:t>Baseline Survey  (Tripura Eye Study): RAVI Method</a:t>
            </a:r>
          </a:p>
          <a:p>
            <a:pPr lvl="2" algn="just"/>
            <a:r>
              <a:rPr lang="en-IN" sz="2200" dirty="0" smtClean="0"/>
              <a:t> L.V Prasad Eye Institute, Hyderabad in August, 2016  </a:t>
            </a:r>
          </a:p>
          <a:p>
            <a:pPr lvl="1" algn="just">
              <a:buFont typeface="Arial" pitchFamily="34" charset="0"/>
              <a:buChar char="•"/>
            </a:pPr>
            <a:r>
              <a:rPr lang="en-IN" sz="2200" dirty="0" smtClean="0"/>
              <a:t> </a:t>
            </a:r>
            <a:r>
              <a:rPr lang="en-IN" sz="2200" b="1" dirty="0" smtClean="0"/>
              <a:t>Planning</a:t>
            </a:r>
          </a:p>
          <a:p>
            <a:pPr lvl="2" algn="just"/>
            <a:r>
              <a:rPr lang="en-IN" sz="2200" dirty="0" smtClean="0"/>
              <a:t>SWOT Analysis</a:t>
            </a:r>
          </a:p>
          <a:p>
            <a:pPr lvl="2" algn="just"/>
            <a:r>
              <a:rPr lang="en-US" sz="2200" dirty="0" err="1" smtClean="0"/>
              <a:t>MoU</a:t>
            </a:r>
            <a:r>
              <a:rPr lang="en-US" sz="2200" dirty="0" smtClean="0"/>
              <a:t> with Help Me See &amp; P.C</a:t>
            </a:r>
            <a:r>
              <a:rPr lang="en-US" sz="2200" dirty="0" smtClean="0"/>
              <a:t>. </a:t>
            </a:r>
            <a:r>
              <a:rPr lang="en-US" sz="2200" dirty="0" err="1" smtClean="0"/>
              <a:t>Chatterjee</a:t>
            </a:r>
            <a:r>
              <a:rPr lang="en-US" sz="2200" dirty="0" smtClean="0"/>
              <a:t> </a:t>
            </a:r>
            <a:r>
              <a:rPr lang="en-US" sz="2200" dirty="0" smtClean="0"/>
              <a:t>Eye </a:t>
            </a:r>
            <a:r>
              <a:rPr lang="en-US" sz="2200" dirty="0" smtClean="0"/>
              <a:t>Hospital  </a:t>
            </a:r>
            <a:r>
              <a:rPr lang="en-US" sz="2200" dirty="0" smtClean="0"/>
              <a:t>(NGOs)</a:t>
            </a:r>
          </a:p>
          <a:p>
            <a:pPr lvl="2" algn="just"/>
            <a:r>
              <a:rPr lang="en-US" sz="2200" dirty="0" smtClean="0"/>
              <a:t>Fund Provision: NHM &amp; </a:t>
            </a:r>
            <a:r>
              <a:rPr lang="en-US" sz="2200" dirty="0" smtClean="0"/>
              <a:t>RSBY</a:t>
            </a:r>
            <a:endParaRPr lang="en-US" sz="2200" dirty="0" smtClean="0"/>
          </a:p>
          <a:p>
            <a:pPr lvl="1" algn="just">
              <a:buFont typeface="Arial" pitchFamily="34" charset="0"/>
              <a:buChar char="•"/>
            </a:pPr>
            <a:r>
              <a:rPr lang="en-US" sz="2200" b="1" dirty="0" smtClean="0"/>
              <a:t>Strengthening of Health Infrastructure</a:t>
            </a:r>
          </a:p>
          <a:p>
            <a:pPr lvl="1" algn="just">
              <a:buFont typeface="Arial" pitchFamily="34" charset="0"/>
              <a:buChar char="•"/>
            </a:pPr>
            <a:r>
              <a:rPr lang="en-US" sz="2200" b="1" dirty="0" smtClean="0"/>
              <a:t>Training of ASHA/ Community </a:t>
            </a:r>
            <a:r>
              <a:rPr lang="en-US" sz="2200" b="1" dirty="0" smtClean="0"/>
              <a:t>Mobilization</a:t>
            </a:r>
            <a:endParaRPr lang="en-US" sz="2200" b="1" dirty="0" smtClean="0"/>
          </a:p>
          <a:p>
            <a:pPr lvl="1" algn="just">
              <a:buFont typeface="Arial" pitchFamily="34" charset="0"/>
              <a:buChar char="•"/>
            </a:pPr>
            <a:r>
              <a:rPr lang="en-US" sz="2200" b="1" dirty="0" smtClean="0"/>
              <a:t>PRI Body / Local NGO/CBO Involvement</a:t>
            </a:r>
          </a:p>
          <a:p>
            <a:pPr lvl="1" algn="just">
              <a:buFont typeface="Arial" pitchFamily="34" charset="0"/>
              <a:buChar char="•"/>
            </a:pPr>
            <a:r>
              <a:rPr lang="en-US" sz="2200" b="1" dirty="0" smtClean="0"/>
              <a:t>Community level Screening by ASHA</a:t>
            </a:r>
          </a:p>
          <a:p>
            <a:pPr lvl="1" algn="just">
              <a:buFont typeface="Arial" pitchFamily="34" charset="0"/>
              <a:buChar char="•"/>
            </a:pPr>
            <a:r>
              <a:rPr lang="en-US" sz="2200" b="1" dirty="0" smtClean="0"/>
              <a:t>Patient Evaluation at health facilities in campaign mode</a:t>
            </a:r>
            <a:endParaRPr lang="en-IN" sz="2200" b="1" dirty="0" smtClean="0"/>
          </a:p>
          <a:p>
            <a:pPr lvl="1" algn="just">
              <a:buFont typeface="Arial" pitchFamily="34" charset="0"/>
              <a:buChar char="•"/>
            </a:pPr>
            <a:r>
              <a:rPr lang="en-IN" sz="2200" b="1" dirty="0" smtClean="0"/>
              <a:t> Advance Calendar for Eye Screening and Cataract Surgery by DPCB</a:t>
            </a:r>
          </a:p>
          <a:p>
            <a:pPr lvl="0" algn="just"/>
            <a:endParaRPr lang="en-US" sz="2200" dirty="0" smtClean="0"/>
          </a:p>
          <a:p>
            <a:pPr lvl="2" algn="just"/>
            <a:endParaRPr lang="en-IN" sz="2200" dirty="0" smtClean="0"/>
          </a:p>
          <a:p>
            <a:pPr lvl="0" algn="just"/>
            <a:endParaRPr lang="en-IN" sz="2200" dirty="0" smtClean="0"/>
          </a:p>
        </p:txBody>
      </p:sp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64378" y="0"/>
            <a:ext cx="1227222" cy="101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>
          <a:xfrm>
            <a:off x="0" y="10668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7239000" cy="762000"/>
          </a:xfrm>
        </p:spPr>
        <p:txBody>
          <a:bodyPr>
            <a:normAutofit/>
          </a:bodyPr>
          <a:lstStyle/>
          <a:p>
            <a:r>
              <a:rPr lang="en-IN" sz="3600" b="1" dirty="0" smtClean="0"/>
              <a:t>Programme Description</a:t>
            </a:r>
            <a:endParaRPr lang="en-IN" sz="36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686800" cy="5562600"/>
          </a:xfrm>
        </p:spPr>
        <p:txBody>
          <a:bodyPr>
            <a:normAutofit/>
          </a:bodyPr>
          <a:lstStyle/>
          <a:p>
            <a:pPr lvl="0" algn="just">
              <a:buNone/>
            </a:pPr>
            <a:endParaRPr lang="en-IN" sz="2600" b="1" dirty="0" smtClean="0"/>
          </a:p>
          <a:p>
            <a:pPr lvl="0" algn="just"/>
            <a:r>
              <a:rPr lang="en-IN" sz="2600" b="1" dirty="0" smtClean="0"/>
              <a:t>Strengthening Health Infrastructure</a:t>
            </a:r>
          </a:p>
          <a:p>
            <a:pPr lvl="0" algn="just">
              <a:buNone/>
            </a:pPr>
            <a:endParaRPr lang="en-IN" sz="2000" b="1" dirty="0" smtClean="0"/>
          </a:p>
          <a:p>
            <a:pPr lvl="1" algn="just"/>
            <a:r>
              <a:rPr lang="en-IN" sz="2400" dirty="0" smtClean="0"/>
              <a:t>District </a:t>
            </a:r>
            <a:r>
              <a:rPr lang="en-IN" sz="2400" dirty="0" smtClean="0"/>
              <a:t>Hospital established in 2014</a:t>
            </a:r>
          </a:p>
          <a:p>
            <a:pPr lvl="1" algn="just"/>
            <a:r>
              <a:rPr lang="en-US" sz="2400" b="1" dirty="0" smtClean="0"/>
              <a:t>District Blindness Control </a:t>
            </a:r>
            <a:r>
              <a:rPr lang="en-US" sz="2400" b="1" dirty="0" err="1" smtClean="0"/>
              <a:t>Programme</a:t>
            </a:r>
            <a:r>
              <a:rPr lang="en-US" sz="2400" b="1" dirty="0" smtClean="0"/>
              <a:t> (DBCP)  </a:t>
            </a:r>
            <a:r>
              <a:rPr lang="en-US" sz="2400" b="1" dirty="0" smtClean="0"/>
              <a:t>notified in 2016</a:t>
            </a:r>
            <a:r>
              <a:rPr lang="en-IN" sz="2400" b="1" dirty="0" smtClean="0"/>
              <a:t> </a:t>
            </a:r>
          </a:p>
          <a:p>
            <a:pPr lvl="2" algn="just"/>
            <a:r>
              <a:rPr lang="en-IN" dirty="0" smtClean="0"/>
              <a:t> Involvement  of District Hospital Rogi Kalyan Samity (RKS)</a:t>
            </a:r>
          </a:p>
          <a:p>
            <a:pPr lvl="2" algn="just"/>
            <a:r>
              <a:rPr lang="en-IN" dirty="0" smtClean="0"/>
              <a:t> </a:t>
            </a:r>
            <a:r>
              <a:rPr lang="en-US" dirty="0" smtClean="0"/>
              <a:t>Necessary repair &amp; maintenance of Eye OT + 3 OT tables </a:t>
            </a:r>
          </a:p>
          <a:p>
            <a:pPr lvl="2" algn="just"/>
            <a:r>
              <a:rPr lang="en-US" dirty="0" smtClean="0"/>
              <a:t> 50 Bedded dedicated Eye ward </a:t>
            </a:r>
          </a:p>
          <a:p>
            <a:pPr lvl="2" algn="just"/>
            <a:endParaRPr lang="en-IN" sz="2000" dirty="0" smtClean="0"/>
          </a:p>
          <a:p>
            <a:pPr lvl="0" algn="just"/>
            <a:endParaRPr lang="en-IN" sz="2000" dirty="0" smtClean="0"/>
          </a:p>
        </p:txBody>
      </p:sp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7600" y="0"/>
            <a:ext cx="1227222" cy="101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>
          <a:xfrm>
            <a:off x="0" y="10668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6934200" cy="533400"/>
          </a:xfrm>
        </p:spPr>
        <p:txBody>
          <a:bodyPr>
            <a:normAutofit fontScale="90000"/>
          </a:bodyPr>
          <a:lstStyle/>
          <a:p>
            <a:pPr algn="l"/>
            <a:r>
              <a:rPr lang="en-IN" sz="3200" b="1" dirty="0" smtClean="0"/>
              <a:t>Programme Description</a:t>
            </a:r>
            <a:endParaRPr lang="en-IN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838200"/>
            <a:ext cx="5257800" cy="5791200"/>
          </a:xfrm>
          <a:ln>
            <a:solidFill>
              <a:schemeClr val="bg1"/>
            </a:solidFill>
          </a:ln>
        </p:spPr>
        <p:txBody>
          <a:bodyPr>
            <a:normAutofit fontScale="25000" lnSpcReduction="20000"/>
          </a:bodyPr>
          <a:lstStyle/>
          <a:p>
            <a:pPr algn="just">
              <a:buNone/>
            </a:pPr>
            <a:r>
              <a:rPr lang="en-US" sz="9600" b="1" dirty="0" smtClean="0"/>
              <a:t>Community </a:t>
            </a:r>
            <a:r>
              <a:rPr lang="en-US" sz="9600" b="1" dirty="0" err="1" smtClean="0"/>
              <a:t>mobilisation</a:t>
            </a:r>
            <a:r>
              <a:rPr lang="en-US" sz="9600" b="1" dirty="0" smtClean="0"/>
              <a:t>:</a:t>
            </a:r>
            <a:endParaRPr lang="en-US" sz="9600" b="1" dirty="0" smtClean="0"/>
          </a:p>
          <a:p>
            <a:pPr algn="just">
              <a:buNone/>
            </a:pPr>
            <a:endParaRPr lang="en-US" sz="2800" b="1" dirty="0" smtClean="0"/>
          </a:p>
          <a:p>
            <a:pPr algn="just">
              <a:buNone/>
            </a:pPr>
            <a:r>
              <a:rPr lang="en-US" sz="6400" b="1" dirty="0" smtClean="0"/>
              <a:t> 1</a:t>
            </a:r>
            <a:r>
              <a:rPr lang="en-US" sz="7200" b="1" dirty="0" smtClean="0"/>
              <a:t>.  Sensitization of PRI  and NGO Members</a:t>
            </a:r>
          </a:p>
          <a:p>
            <a:pPr algn="just">
              <a:buNone/>
            </a:pPr>
            <a:r>
              <a:rPr lang="en-US" sz="7200" dirty="0" smtClean="0"/>
              <a:t>      - District and Block level</a:t>
            </a:r>
          </a:p>
          <a:p>
            <a:pPr algn="just">
              <a:buNone/>
            </a:pPr>
            <a:endParaRPr lang="en-US" sz="7200" dirty="0" smtClean="0"/>
          </a:p>
          <a:p>
            <a:pPr algn="just">
              <a:buNone/>
            </a:pPr>
            <a:r>
              <a:rPr lang="en-US" sz="7200" dirty="0" smtClean="0"/>
              <a:t> 2</a:t>
            </a:r>
            <a:r>
              <a:rPr lang="en-US" sz="7200" b="1" dirty="0" smtClean="0"/>
              <a:t>. Development of Training Module for ASHA</a:t>
            </a:r>
          </a:p>
          <a:p>
            <a:pPr algn="just">
              <a:buNone/>
            </a:pPr>
            <a:r>
              <a:rPr lang="en-US" sz="7200" dirty="0" smtClean="0"/>
              <a:t>      - AYUSH MOs as ToT &amp; Monthly ASHA Varosha Divas</a:t>
            </a:r>
          </a:p>
          <a:p>
            <a:pPr algn="just">
              <a:buNone/>
            </a:pPr>
            <a:endParaRPr lang="en-US" sz="7200" dirty="0" smtClean="0"/>
          </a:p>
          <a:p>
            <a:pPr algn="just">
              <a:buNone/>
            </a:pPr>
            <a:r>
              <a:rPr lang="en-US" sz="7200" dirty="0" smtClean="0"/>
              <a:t> 3. </a:t>
            </a:r>
            <a:r>
              <a:rPr lang="en-US" sz="7200" b="1" dirty="0" smtClean="0"/>
              <a:t>Advocacy Meeting and VHNDs</a:t>
            </a:r>
          </a:p>
          <a:p>
            <a:pPr algn="just">
              <a:buNone/>
            </a:pPr>
            <a:r>
              <a:rPr lang="en-US" sz="7200" dirty="0" smtClean="0"/>
              <a:t>      - MLA/ BDO/ CDPO/ School Education</a:t>
            </a:r>
            <a:endParaRPr lang="en-US" sz="7200" b="1" dirty="0" smtClean="0"/>
          </a:p>
          <a:p>
            <a:pPr algn="just">
              <a:buNone/>
            </a:pPr>
            <a:r>
              <a:rPr lang="en-US" sz="7200" dirty="0" smtClean="0"/>
              <a:t>      - Four VHND in each GP/ADC per month</a:t>
            </a:r>
          </a:p>
          <a:p>
            <a:pPr algn="just">
              <a:buNone/>
            </a:pPr>
            <a:endParaRPr lang="en-US" sz="7200" dirty="0" smtClean="0"/>
          </a:p>
          <a:p>
            <a:pPr algn="just">
              <a:buNone/>
            </a:pPr>
            <a:r>
              <a:rPr lang="en-US" sz="7200" dirty="0" smtClean="0"/>
              <a:t> 4</a:t>
            </a:r>
            <a:r>
              <a:rPr lang="en-US" sz="7200" b="1" dirty="0" smtClean="0"/>
              <a:t>.  IEC -BCC</a:t>
            </a:r>
          </a:p>
          <a:p>
            <a:pPr algn="just">
              <a:buNone/>
            </a:pPr>
            <a:r>
              <a:rPr lang="en-US" sz="7200" dirty="0" smtClean="0"/>
              <a:t>      - Four Types of Display in each GP/ADC Village </a:t>
            </a:r>
          </a:p>
          <a:p>
            <a:pPr algn="just">
              <a:buNone/>
            </a:pPr>
            <a:r>
              <a:rPr lang="en-US" sz="7200" dirty="0" smtClean="0"/>
              <a:t>      - District IEC Mobile Van</a:t>
            </a:r>
          </a:p>
          <a:p>
            <a:pPr algn="just">
              <a:buNone/>
            </a:pPr>
            <a:endParaRPr lang="en-US" sz="7200" dirty="0" smtClean="0"/>
          </a:p>
          <a:p>
            <a:pPr algn="just">
              <a:buNone/>
            </a:pPr>
            <a:r>
              <a:rPr lang="en-US" sz="7200" b="1" dirty="0" smtClean="0"/>
              <a:t>  5.  Screening by ASHAs &amp; Patient Mobilization</a:t>
            </a:r>
          </a:p>
          <a:p>
            <a:pPr algn="just">
              <a:buFontTx/>
              <a:buChar char="-"/>
            </a:pPr>
            <a:r>
              <a:rPr lang="en-US" sz="7200" dirty="0" smtClean="0"/>
              <a:t>House to House visit by ASHA (covering 300 population by each ASHA)</a:t>
            </a:r>
          </a:p>
          <a:p>
            <a:pPr algn="just">
              <a:buFontTx/>
              <a:buChar char="-"/>
            </a:pPr>
            <a:r>
              <a:rPr lang="en-US" sz="7200" dirty="0" smtClean="0"/>
              <a:t>Mobilization of patients in PHC for evaluation on pre-determined dates</a:t>
            </a:r>
            <a:endParaRPr lang="en-US" sz="7200" b="1" dirty="0" smtClean="0"/>
          </a:p>
          <a:p>
            <a:pPr algn="just">
              <a:buNone/>
            </a:pPr>
            <a:endParaRPr lang="en-US" sz="6400" b="1" dirty="0" smtClean="0"/>
          </a:p>
          <a:p>
            <a:pPr algn="just">
              <a:buNone/>
            </a:pPr>
            <a:r>
              <a:rPr lang="en-US" sz="6400" b="1" dirty="0" smtClean="0"/>
              <a:t>    </a:t>
            </a:r>
          </a:p>
          <a:p>
            <a:pPr algn="just">
              <a:buNone/>
            </a:pPr>
            <a:r>
              <a:rPr lang="en-US" sz="6400" b="1" dirty="0" smtClean="0"/>
              <a:t>     </a:t>
            </a:r>
          </a:p>
          <a:p>
            <a:pPr algn="just">
              <a:buNone/>
            </a:pPr>
            <a:r>
              <a:rPr lang="en-US" sz="6400" b="1" dirty="0" smtClean="0"/>
              <a:t>    </a:t>
            </a:r>
            <a:endParaRPr lang="en-US" sz="6400" dirty="0" smtClean="0"/>
          </a:p>
          <a:p>
            <a:pPr lvl="0" algn="just">
              <a:buNone/>
            </a:pPr>
            <a:endParaRPr lang="en-US" sz="6400" dirty="0" smtClean="0"/>
          </a:p>
          <a:p>
            <a:pPr lvl="0" algn="just"/>
            <a:endParaRPr lang="en-IN" sz="6400" dirty="0" smtClean="0"/>
          </a:p>
          <a:p>
            <a:pPr algn="just"/>
            <a:endParaRPr lang="en-US" sz="6400" dirty="0" smtClean="0"/>
          </a:p>
        </p:txBody>
      </p:sp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55520" y="1"/>
            <a:ext cx="1031279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867400" y="3886200"/>
            <a:ext cx="304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410200" y="1143000"/>
            <a:ext cx="0" cy="541020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1" name="Picture 10" descr="IMG_009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37200" y="914400"/>
            <a:ext cx="3454400" cy="2590800"/>
          </a:xfrm>
          <a:prstGeom prst="rect">
            <a:avLst/>
          </a:prstGeom>
        </p:spPr>
      </p:pic>
      <p:pic>
        <p:nvPicPr>
          <p:cNvPr id="10" name="Picture 9" descr="IMG_01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62600" y="3962400"/>
            <a:ext cx="3352800" cy="259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6934200" cy="685800"/>
          </a:xfrm>
        </p:spPr>
        <p:txBody>
          <a:bodyPr>
            <a:normAutofit/>
          </a:bodyPr>
          <a:lstStyle/>
          <a:p>
            <a:pPr algn="l"/>
            <a:r>
              <a:rPr lang="en-IN" sz="3200" b="1" dirty="0" smtClean="0"/>
              <a:t>Programme Description</a:t>
            </a:r>
            <a:endParaRPr lang="en-IN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4648200" cy="5257800"/>
          </a:xfrm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pPr algn="just">
              <a:buBlip>
                <a:blip r:embed="rId2"/>
              </a:buBlip>
            </a:pPr>
            <a:r>
              <a:rPr lang="en-US" sz="2000" b="1" dirty="0" smtClean="0"/>
              <a:t>Patient Evaluation at </a:t>
            </a:r>
            <a:r>
              <a:rPr lang="en-US" sz="2000" b="1" dirty="0" smtClean="0"/>
              <a:t>Health Facility </a:t>
            </a:r>
            <a:r>
              <a:rPr lang="en-US" sz="2000" b="1" dirty="0" smtClean="0"/>
              <a:t>level:</a:t>
            </a:r>
            <a:endParaRPr lang="en-US" sz="2000" b="1" dirty="0" smtClean="0"/>
          </a:p>
          <a:p>
            <a:pPr algn="just">
              <a:buFontTx/>
              <a:buChar char="-"/>
            </a:pPr>
            <a:r>
              <a:rPr lang="en-US" sz="2000" dirty="0" smtClean="0"/>
              <a:t>Camp </a:t>
            </a:r>
            <a:r>
              <a:rPr lang="en-US" sz="2000" dirty="0" smtClean="0"/>
              <a:t>approach evaluation at each PHC by District Eye Surgeon, MO I/C, Ophthalmic Assistant </a:t>
            </a:r>
          </a:p>
          <a:p>
            <a:pPr algn="just">
              <a:buNone/>
            </a:pPr>
            <a:endParaRPr lang="en-US" sz="1050" dirty="0" smtClean="0"/>
          </a:p>
          <a:p>
            <a:pPr algn="just">
              <a:buFontTx/>
              <a:buChar char="-"/>
            </a:pPr>
            <a:r>
              <a:rPr lang="en-US" sz="2000" dirty="0" smtClean="0"/>
              <a:t>On spot </a:t>
            </a:r>
            <a:r>
              <a:rPr lang="en-US" sz="2000" dirty="0" err="1" smtClean="0"/>
              <a:t>Computerised</a:t>
            </a:r>
            <a:r>
              <a:rPr lang="en-US" sz="2000" dirty="0" smtClean="0"/>
              <a:t> data base on the basis of diagnosis </a:t>
            </a:r>
          </a:p>
          <a:p>
            <a:pPr algn="just">
              <a:buNone/>
            </a:pPr>
            <a:endParaRPr lang="en-US" sz="900" dirty="0" smtClean="0"/>
          </a:p>
          <a:p>
            <a:pPr algn="just">
              <a:buFontTx/>
              <a:buChar char="-"/>
            </a:pPr>
            <a:r>
              <a:rPr lang="en-US" sz="2000" dirty="0" smtClean="0"/>
              <a:t>line listing of cases done </a:t>
            </a:r>
          </a:p>
          <a:p>
            <a:pPr algn="just">
              <a:buNone/>
            </a:pPr>
            <a:endParaRPr lang="en-US" sz="1100" dirty="0" smtClean="0"/>
          </a:p>
          <a:p>
            <a:pPr algn="just">
              <a:buFontTx/>
              <a:buChar char="-"/>
            </a:pPr>
            <a:r>
              <a:rPr lang="en-US" sz="2000" dirty="0" smtClean="0"/>
              <a:t>Supply of spectacles within 10 days to the PHC / CHC</a:t>
            </a:r>
          </a:p>
          <a:p>
            <a:pPr algn="just">
              <a:buNone/>
            </a:pPr>
            <a:endParaRPr lang="en-US" sz="1050" dirty="0" smtClean="0"/>
          </a:p>
          <a:p>
            <a:pPr algn="just">
              <a:buFontTx/>
              <a:buChar char="-"/>
            </a:pPr>
            <a:r>
              <a:rPr lang="en-US" sz="2000" dirty="0" smtClean="0"/>
              <a:t>Distribution of spectacles by ASHAs at patient </a:t>
            </a:r>
            <a:r>
              <a:rPr lang="en-US" sz="2000" dirty="0" smtClean="0"/>
              <a:t>doorstep.  </a:t>
            </a:r>
            <a:endParaRPr lang="en-US" sz="2000" dirty="0" smtClean="0"/>
          </a:p>
        </p:txBody>
      </p:sp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0" y="0"/>
            <a:ext cx="1371600" cy="1013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>
          <a:xfrm>
            <a:off x="0" y="10668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410200" y="3962400"/>
            <a:ext cx="3505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105400" y="1143000"/>
            <a:ext cx="0" cy="541020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0" name="Picture 9" descr="310517 p (3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57800" y="1219200"/>
            <a:ext cx="3733800" cy="2630214"/>
          </a:xfrm>
          <a:prstGeom prst="rect">
            <a:avLst/>
          </a:prstGeom>
        </p:spPr>
      </p:pic>
      <p:pic>
        <p:nvPicPr>
          <p:cNvPr id="11" name="Picture 10" descr="310517 p (35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57800" y="4038600"/>
            <a:ext cx="3657600" cy="26183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4800600" cy="5257800"/>
          </a:xfrm>
        </p:spPr>
        <p:txBody>
          <a:bodyPr>
            <a:noAutofit/>
          </a:bodyPr>
          <a:lstStyle/>
          <a:p>
            <a:r>
              <a:rPr lang="en-US" sz="2000" b="1" dirty="0" smtClean="0"/>
              <a:t>Cashless Services for Patients :</a:t>
            </a:r>
          </a:p>
          <a:p>
            <a:pPr>
              <a:buFontTx/>
              <a:buChar char="-"/>
            </a:pPr>
            <a:r>
              <a:rPr lang="en-IN" sz="2000" dirty="0" smtClean="0"/>
              <a:t>A </a:t>
            </a:r>
            <a:r>
              <a:rPr lang="en-IN" sz="2000" dirty="0" smtClean="0"/>
              <a:t>prime </a:t>
            </a:r>
            <a:r>
              <a:rPr lang="en-IN" sz="2000" dirty="0" smtClean="0"/>
              <a:t>feature </a:t>
            </a:r>
            <a:r>
              <a:rPr lang="en-IN" sz="2000" dirty="0" smtClean="0"/>
              <a:t>of</a:t>
            </a:r>
            <a:r>
              <a:rPr lang="en-IN" sz="2000" dirty="0" smtClean="0"/>
              <a:t> </a:t>
            </a:r>
            <a:r>
              <a:rPr lang="en-IN" sz="2000" dirty="0" smtClean="0"/>
              <a:t>the project</a:t>
            </a:r>
          </a:p>
          <a:p>
            <a:pPr>
              <a:buFontTx/>
              <a:buChar char="-"/>
            </a:pPr>
            <a:endParaRPr lang="en-IN" sz="900" dirty="0" smtClean="0"/>
          </a:p>
          <a:p>
            <a:pPr>
              <a:buFontTx/>
              <a:buChar char="-"/>
            </a:pPr>
            <a:r>
              <a:rPr lang="en-US" sz="2000" dirty="0" smtClean="0"/>
              <a:t>Free To and fro of patient from PHC to District Hospital</a:t>
            </a:r>
          </a:p>
          <a:p>
            <a:pPr>
              <a:buFontTx/>
              <a:buChar char="-"/>
            </a:pPr>
            <a:endParaRPr lang="en-US" sz="700" dirty="0" smtClean="0"/>
          </a:p>
          <a:p>
            <a:pPr>
              <a:buFontTx/>
              <a:buChar char="-"/>
            </a:pPr>
            <a:r>
              <a:rPr lang="en-US" sz="2000" dirty="0" smtClean="0"/>
              <a:t>Hiring of Two Mini </a:t>
            </a:r>
            <a:r>
              <a:rPr lang="en-US" sz="2000" dirty="0" smtClean="0"/>
              <a:t>Buses </a:t>
            </a:r>
            <a:r>
              <a:rPr lang="en-US" sz="2000" dirty="0" smtClean="0"/>
              <a:t>(30 Seated) for free transportation </a:t>
            </a:r>
          </a:p>
          <a:p>
            <a:pPr>
              <a:buNone/>
            </a:pPr>
            <a:endParaRPr lang="en-US" sz="600" dirty="0" smtClean="0"/>
          </a:p>
          <a:p>
            <a:pPr lvl="0">
              <a:buFontTx/>
              <a:buChar char="-"/>
            </a:pPr>
            <a:r>
              <a:rPr lang="en-US" sz="2000" dirty="0" smtClean="0"/>
              <a:t>Providing cashless services under RSBY and </a:t>
            </a:r>
            <a:r>
              <a:rPr lang="en-US" sz="2000" dirty="0" smtClean="0"/>
              <a:t>NPCB </a:t>
            </a:r>
            <a:r>
              <a:rPr lang="en-US" sz="2000" dirty="0" smtClean="0"/>
              <a:t>to patients </a:t>
            </a:r>
          </a:p>
          <a:p>
            <a:pPr lvl="0">
              <a:buNone/>
            </a:pPr>
            <a:endParaRPr lang="en-IN" sz="500" dirty="0" smtClean="0"/>
          </a:p>
          <a:p>
            <a:pPr>
              <a:buFontTx/>
              <a:buChar char="-"/>
            </a:pPr>
            <a:r>
              <a:rPr lang="en-US" sz="2000" dirty="0" smtClean="0"/>
              <a:t>Availability of </a:t>
            </a:r>
            <a:r>
              <a:rPr lang="en-US" sz="2000" dirty="0" smtClean="0"/>
              <a:t>Pre-</a:t>
            </a:r>
            <a:r>
              <a:rPr lang="en-US" sz="2000" dirty="0" err="1" smtClean="0"/>
              <a:t>sterilised</a:t>
            </a:r>
            <a:r>
              <a:rPr lang="en-US" sz="2000" dirty="0" smtClean="0"/>
              <a:t> </a:t>
            </a:r>
            <a:r>
              <a:rPr lang="en-US" sz="2000" dirty="0" smtClean="0"/>
              <a:t>single use kits along with experienced eye surgeons (Help Me See and P C </a:t>
            </a:r>
            <a:r>
              <a:rPr lang="en-US" sz="2000" dirty="0" err="1" smtClean="0"/>
              <a:t>Chatterjee</a:t>
            </a:r>
            <a:r>
              <a:rPr lang="en-US" sz="2000" dirty="0" smtClean="0"/>
              <a:t>)- </a:t>
            </a:r>
            <a:r>
              <a:rPr lang="en-US" sz="2000" b="1" dirty="0" smtClean="0"/>
              <a:t>MSICS</a:t>
            </a:r>
          </a:p>
          <a:p>
            <a:pPr>
              <a:buNone/>
            </a:pPr>
            <a:endParaRPr lang="en-US" sz="800" dirty="0" smtClean="0"/>
          </a:p>
          <a:p>
            <a:pPr>
              <a:buFontTx/>
              <a:buChar char="-"/>
            </a:pPr>
            <a:r>
              <a:rPr lang="en-US" sz="2000" dirty="0" smtClean="0"/>
              <a:t>IEC,  Post -surgery </a:t>
            </a:r>
            <a:r>
              <a:rPr lang="en-US" sz="2000" dirty="0" err="1" smtClean="0"/>
              <a:t>counselling</a:t>
            </a:r>
            <a:r>
              <a:rPr lang="en-US" sz="2000" dirty="0" smtClean="0"/>
              <a:t> (Local NGO/CBO)</a:t>
            </a:r>
            <a:endParaRPr lang="en-US" sz="2000" b="1" dirty="0" smtClean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6400800" cy="609600"/>
          </a:xfrm>
        </p:spPr>
        <p:txBody>
          <a:bodyPr>
            <a:noAutofit/>
          </a:bodyPr>
          <a:lstStyle/>
          <a:p>
            <a:pPr algn="l"/>
            <a:r>
              <a:rPr lang="en-IN" sz="3600" b="1" dirty="0" smtClean="0"/>
              <a:t>Programme Description</a:t>
            </a:r>
            <a:endParaRPr lang="en-IN" sz="3600" b="1" dirty="0"/>
          </a:p>
        </p:txBody>
      </p:sp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7600" y="0"/>
            <a:ext cx="1219200" cy="900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>
          <a:xfrm>
            <a:off x="0" y="9906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310517 p (17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29200" y="1447800"/>
            <a:ext cx="4114800" cy="3581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6858000" cy="609600"/>
          </a:xfrm>
        </p:spPr>
        <p:txBody>
          <a:bodyPr>
            <a:noAutofit/>
          </a:bodyPr>
          <a:lstStyle/>
          <a:p>
            <a:pPr algn="l"/>
            <a:r>
              <a:rPr lang="en-IN" sz="3600" b="1" dirty="0" smtClean="0"/>
              <a:t>Financial Implication</a:t>
            </a:r>
            <a:endParaRPr lang="en-IN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5410200" cy="5181600"/>
          </a:xfrm>
        </p:spPr>
        <p:txBody>
          <a:bodyPr>
            <a:normAutofit fontScale="92500"/>
          </a:bodyPr>
          <a:lstStyle/>
          <a:p>
            <a:pPr algn="just"/>
            <a:r>
              <a:rPr lang="en-US" sz="2400" dirty="0" smtClean="0"/>
              <a:t>ASHA incentive of 3 Rs per household visit and regular incentive under NPCB</a:t>
            </a:r>
          </a:p>
          <a:p>
            <a:pPr algn="just">
              <a:buNone/>
            </a:pPr>
            <a:r>
              <a:rPr lang="en-US" sz="2400" dirty="0" smtClean="0"/>
              <a:t>	- Rs. 2.5 L – ASHA incentive from </a:t>
            </a:r>
            <a:r>
              <a:rPr lang="en-US" sz="2400" dirty="0" smtClean="0"/>
              <a:t>MFP.</a:t>
            </a:r>
          </a:p>
          <a:p>
            <a:pPr algn="just">
              <a:buNone/>
            </a:pPr>
            <a:endParaRPr lang="en-US" sz="1100" dirty="0" smtClean="0"/>
          </a:p>
          <a:p>
            <a:pPr algn="just"/>
            <a:r>
              <a:rPr lang="en-US" sz="2400" dirty="0" smtClean="0"/>
              <a:t>Repairing infrastructure of Eye OT at District Hospital </a:t>
            </a:r>
          </a:p>
          <a:p>
            <a:pPr algn="just">
              <a:buNone/>
            </a:pPr>
            <a:r>
              <a:rPr lang="en-US" sz="2400" dirty="0" smtClean="0"/>
              <a:t>	-  Rs. 5.00 L from District Hospital </a:t>
            </a:r>
            <a:r>
              <a:rPr lang="en-US" sz="2400" dirty="0" smtClean="0"/>
              <a:t>RKS.</a:t>
            </a:r>
          </a:p>
          <a:p>
            <a:pPr algn="just">
              <a:buNone/>
            </a:pPr>
            <a:endParaRPr lang="en-US" sz="2400" dirty="0" smtClean="0"/>
          </a:p>
          <a:p>
            <a:pPr algn="just"/>
            <a:r>
              <a:rPr lang="en-US" sz="2400" dirty="0" smtClean="0"/>
              <a:t>Development of IEC Materials, Training Kit</a:t>
            </a:r>
          </a:p>
          <a:p>
            <a:pPr algn="just">
              <a:buNone/>
            </a:pPr>
            <a:r>
              <a:rPr lang="en-US" sz="2400" dirty="0" smtClean="0"/>
              <a:t>	- Rs. 2.00 L From IEC head under </a:t>
            </a:r>
            <a:r>
              <a:rPr lang="en-US" sz="2400" dirty="0" smtClean="0"/>
              <a:t>MFP.</a:t>
            </a:r>
          </a:p>
          <a:p>
            <a:pPr algn="just">
              <a:buNone/>
            </a:pPr>
            <a:endParaRPr lang="en-US" sz="2400" dirty="0" smtClean="0"/>
          </a:p>
          <a:p>
            <a:pPr algn="just"/>
            <a:r>
              <a:rPr lang="en-US" sz="2400" dirty="0" smtClean="0"/>
              <a:t>RSBY beneficiaries</a:t>
            </a:r>
          </a:p>
          <a:p>
            <a:pPr algn="just"/>
            <a:r>
              <a:rPr lang="en-US" sz="2400" dirty="0" smtClean="0"/>
              <a:t>NPCB: NGO provision</a:t>
            </a:r>
          </a:p>
        </p:txBody>
      </p:sp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7600" y="0"/>
            <a:ext cx="1447800" cy="1132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>
          <a:xfrm>
            <a:off x="0" y="1219200"/>
            <a:ext cx="91440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310517 p (23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62600" y="1752600"/>
            <a:ext cx="3443416" cy="2895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5867400" cy="685800"/>
          </a:xfrm>
        </p:spPr>
        <p:txBody>
          <a:bodyPr>
            <a:normAutofit fontScale="90000"/>
          </a:bodyPr>
          <a:lstStyle/>
          <a:p>
            <a:pPr algn="l"/>
            <a:r>
              <a:rPr lang="en-IN" sz="4000" b="1" dirty="0" smtClean="0"/>
              <a:t>Programme Outcome</a:t>
            </a:r>
            <a:endParaRPr lang="en-IN" sz="4000" b="1" dirty="0"/>
          </a:p>
        </p:txBody>
      </p:sp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0"/>
            <a:ext cx="1580322" cy="1198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>
          <a:xfrm>
            <a:off x="0" y="12192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763000" cy="5105400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sz="2400" dirty="0" smtClean="0"/>
              <a:t>Estimated blindness suffering population - 1281 as per study</a:t>
            </a:r>
          </a:p>
          <a:p>
            <a:pPr algn="just">
              <a:buNone/>
            </a:pPr>
            <a:r>
              <a:rPr lang="en-US" sz="2400" dirty="0" smtClean="0"/>
              <a:t>		- 80000 household visit by 907 trained ASHAs</a:t>
            </a:r>
          </a:p>
          <a:p>
            <a:pPr algn="just">
              <a:buNone/>
            </a:pPr>
            <a:r>
              <a:rPr lang="en-US" sz="2400" dirty="0" smtClean="0"/>
              <a:t>		- 2286 Patients evaluated at Health Facility level</a:t>
            </a:r>
          </a:p>
          <a:p>
            <a:pPr algn="just"/>
            <a:r>
              <a:rPr lang="en-US" sz="2400" dirty="0" smtClean="0"/>
              <a:t>648 cataract cases identified within  03 months from 121 villages</a:t>
            </a:r>
          </a:p>
          <a:p>
            <a:pPr algn="just">
              <a:buNone/>
            </a:pPr>
            <a:r>
              <a:rPr lang="en-US" sz="2400" dirty="0" smtClean="0"/>
              <a:t>	        - 83% surgery (538) done successfully in single OT at North District Hospital between March to May 2017</a:t>
            </a:r>
          </a:p>
          <a:p>
            <a:pPr algn="just"/>
            <a:r>
              <a:rPr lang="en-US" sz="2400" dirty="0" smtClean="0"/>
              <a:t>Cashless </a:t>
            </a:r>
            <a:r>
              <a:rPr lang="en-US" sz="2400" dirty="0" smtClean="0"/>
              <a:t>services to beneficiaries under RSBY </a:t>
            </a:r>
          </a:p>
          <a:p>
            <a:pPr algn="just"/>
            <a:r>
              <a:rPr lang="en-US" sz="2400" dirty="0" smtClean="0"/>
              <a:t>Cashless services to non-RSBY from NPCB</a:t>
            </a:r>
          </a:p>
          <a:p>
            <a:pPr algn="just"/>
            <a:r>
              <a:rPr lang="en-US" sz="2400" dirty="0" smtClean="0"/>
              <a:t> 1500 nos. Refractive Error corrected by distribution of spectacles </a:t>
            </a:r>
          </a:p>
          <a:p>
            <a:pPr algn="just">
              <a:buNone/>
            </a:pPr>
            <a:r>
              <a:rPr lang="en-US" sz="2400" dirty="0" smtClean="0"/>
              <a:t>         	 - Tele-ophthalmology (1200 nos.) / Health Camp (300 nos.)</a:t>
            </a:r>
          </a:p>
          <a:p>
            <a:pPr algn="just"/>
            <a:r>
              <a:rPr lang="en-US" sz="2400" dirty="0" smtClean="0"/>
              <a:t>Community Ownership and Demand Generation at village </a:t>
            </a:r>
            <a:r>
              <a:rPr lang="en-US" sz="2400" dirty="0" smtClean="0"/>
              <a:t>level.</a:t>
            </a:r>
          </a:p>
          <a:p>
            <a:pPr algn="just"/>
            <a:r>
              <a:rPr lang="en-US" sz="2400" dirty="0" smtClean="0"/>
              <a:t>Self reporting, patient inflow from Assam/Bangladesh- 300 surgeries in </a:t>
            </a:r>
            <a:r>
              <a:rPr lang="en-US" sz="2400" dirty="0" smtClean="0"/>
              <a:t>pipeline.</a:t>
            </a: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946</TotalTime>
  <Words>658</Words>
  <Application>Microsoft Office PowerPoint</Application>
  <PresentationFormat>On-screen Show (4:3)</PresentationFormat>
  <Paragraphs>156</Paragraphs>
  <Slides>11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  </vt:lpstr>
      <vt:lpstr>Slide 2</vt:lpstr>
      <vt:lpstr>Project Outline</vt:lpstr>
      <vt:lpstr>Programme Description</vt:lpstr>
      <vt:lpstr>Programme Description</vt:lpstr>
      <vt:lpstr>Programme Description</vt:lpstr>
      <vt:lpstr>Programme Description</vt:lpstr>
      <vt:lpstr>Financial Implication</vt:lpstr>
      <vt:lpstr>Programme Outcome</vt:lpstr>
      <vt:lpstr>Scalability</vt:lpstr>
      <vt:lpstr>Slide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Dr. Shailesh K. Yadav, IAS Mission Director National Health Mission, Tripura</dc:title>
  <dc:creator>user</dc:creator>
  <cp:lastModifiedBy>deep</cp:lastModifiedBy>
  <cp:revision>72</cp:revision>
  <dcterms:created xsi:type="dcterms:W3CDTF">2006-08-16T00:00:00Z</dcterms:created>
  <dcterms:modified xsi:type="dcterms:W3CDTF">2017-07-07T05:35:57Z</dcterms:modified>
</cp:coreProperties>
</file>