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0"/>
  </p:notesMasterIdLst>
  <p:handoutMasterIdLst>
    <p:handoutMasterId r:id="rId41"/>
  </p:handoutMasterIdLst>
  <p:sldIdLst>
    <p:sldId id="256" r:id="rId2"/>
    <p:sldId id="526" r:id="rId3"/>
    <p:sldId id="522" r:id="rId4"/>
    <p:sldId id="524" r:id="rId5"/>
    <p:sldId id="523" r:id="rId6"/>
    <p:sldId id="516" r:id="rId7"/>
    <p:sldId id="312" r:id="rId8"/>
    <p:sldId id="325" r:id="rId9"/>
    <p:sldId id="465" r:id="rId10"/>
    <p:sldId id="551" r:id="rId11"/>
    <p:sldId id="314" r:id="rId12"/>
    <p:sldId id="543" r:id="rId13"/>
    <p:sldId id="359" r:id="rId14"/>
    <p:sldId id="273" r:id="rId15"/>
    <p:sldId id="552" r:id="rId16"/>
    <p:sldId id="475" r:id="rId17"/>
    <p:sldId id="267" r:id="rId18"/>
    <p:sldId id="488" r:id="rId19"/>
    <p:sldId id="438" r:id="rId20"/>
    <p:sldId id="532" r:id="rId21"/>
    <p:sldId id="265" r:id="rId22"/>
    <p:sldId id="263" r:id="rId23"/>
    <p:sldId id="268" r:id="rId24"/>
    <p:sldId id="445" r:id="rId25"/>
    <p:sldId id="533" r:id="rId26"/>
    <p:sldId id="549" r:id="rId27"/>
    <p:sldId id="550" r:id="rId28"/>
    <p:sldId id="290" r:id="rId29"/>
    <p:sldId id="534" r:id="rId30"/>
    <p:sldId id="326" r:id="rId31"/>
    <p:sldId id="535" r:id="rId32"/>
    <p:sldId id="329" r:id="rId33"/>
    <p:sldId id="536" r:id="rId34"/>
    <p:sldId id="537" r:id="rId35"/>
    <p:sldId id="546" r:id="rId36"/>
    <p:sldId id="553" r:id="rId37"/>
    <p:sldId id="548" r:id="rId38"/>
    <p:sldId id="303" r:id="rId3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  <a:srgbClr val="990000"/>
    <a:srgbClr val="FFCC00"/>
    <a:srgbClr val="FF00FF"/>
    <a:srgbClr val="61B78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A0E2C5-EC1E-C445-8B11-31ABB082FA1B}" v="38" dt="2018-10-31T03:31:50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6" autoAdjust="0"/>
    <p:restoredTop sz="95105" autoAdjust="0"/>
  </p:normalViewPr>
  <p:slideViewPr>
    <p:cSldViewPr>
      <p:cViewPr varScale="1">
        <p:scale>
          <a:sx n="109" d="100"/>
          <a:sy n="109" d="100"/>
        </p:scale>
        <p:origin x="16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Outreach Camps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Outreach Camps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54-4D7C-8718-7773471F35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2018-19(till Sept 2018)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Outreach Camps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54-4D7C-8718-7773471F3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368320"/>
        <c:axId val="156643712"/>
      </c:barChart>
      <c:catAx>
        <c:axId val="183368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56643712"/>
        <c:crosses val="autoZero"/>
        <c:auto val="1"/>
        <c:lblAlgn val="ctr"/>
        <c:lblOffset val="100"/>
        <c:noMultiLvlLbl val="0"/>
      </c:catAx>
      <c:valAx>
        <c:axId val="15664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36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 dirty="0">
                <a:solidFill>
                  <a:schemeClr val="tx1"/>
                </a:solidFill>
              </a:rPr>
              <a:t>Patients in outreach</a:t>
            </a:r>
          </a:p>
        </c:rich>
      </c:tx>
      <c:layout>
        <c:manualLayout>
          <c:xMode val="edge"/>
          <c:yMode val="edge"/>
          <c:x val="0.2562184448641509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711741905220446"/>
          <c:y val="0.16887806116780676"/>
          <c:w val="0.78930709425752299"/>
          <c:h val="0.59515924835803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Patients seen in out reach camps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19242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A4-463F-9B1B-269B3A3A1B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2018-19(Till Sept)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Patients seen in out reach camps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13401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A4-463F-9B1B-269B3A3A1B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682496"/>
        <c:axId val="183513088"/>
      </c:barChart>
      <c:catAx>
        <c:axId val="156682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83513088"/>
        <c:crosses val="autoZero"/>
        <c:auto val="1"/>
        <c:lblAlgn val="ctr"/>
        <c:lblOffset val="100"/>
        <c:noMultiLvlLbl val="0"/>
      </c:catAx>
      <c:valAx>
        <c:axId val="18351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68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Home Visits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Home visits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7-4668-9D0E-B937CE2E49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2018-19(Till Sept)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Home visits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F7-4668-9D0E-B937CE2E49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572352"/>
        <c:axId val="183573888"/>
      </c:barChart>
      <c:catAx>
        <c:axId val="183572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83573888"/>
        <c:crosses val="autoZero"/>
        <c:auto val="1"/>
        <c:lblAlgn val="ctr"/>
        <c:lblOffset val="100"/>
        <c:noMultiLvlLbl val="0"/>
      </c:catAx>
      <c:valAx>
        <c:axId val="18357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7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Patients seen during Home Visits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Patients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EE-41CC-BAF5-2EB05EA6DF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2018-19(till Sept)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Patients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EE-41CC-BAF5-2EB05EA6D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621120"/>
        <c:axId val="183622656"/>
      </c:barChart>
      <c:catAx>
        <c:axId val="183621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83622656"/>
        <c:crosses val="autoZero"/>
        <c:auto val="1"/>
        <c:lblAlgn val="ctr"/>
        <c:lblOffset val="100"/>
        <c:noMultiLvlLbl val="0"/>
      </c:catAx>
      <c:valAx>
        <c:axId val="18362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2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84861690879979"/>
          <c:y val="2.0336852689794092E-2"/>
          <c:w val="0.82390763597031491"/>
          <c:h val="0.8945069931869225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patients month wise across Karnataka state</c:v>
                </c:pt>
              </c:strCache>
            </c:strRef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6845796476733055E-3"/>
                  <c:y val="-4.2735042735042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8F-4543-A1AD-47DA0003030A}"/>
                </c:ext>
              </c:extLst>
            </c:dLbl>
            <c:dLbl>
              <c:idx val="1"/>
              <c:layout>
                <c:manualLayout>
                  <c:x val="0"/>
                  <c:y val="-4.5248868778278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8F-4543-A1AD-47DA0003030A}"/>
                </c:ext>
              </c:extLst>
            </c:dLbl>
            <c:dLbl>
              <c:idx val="2"/>
              <c:layout>
                <c:manualLayout>
                  <c:x val="-4.0268694715098934E-3"/>
                  <c:y val="-4.776269482152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8F-4543-A1AD-47DA0003030A}"/>
                </c:ext>
              </c:extLst>
            </c:dLbl>
            <c:dLbl>
              <c:idx val="3"/>
              <c:layout>
                <c:manualLayout>
                  <c:x val="-8.0537389430197226E-3"/>
                  <c:y val="-4.5248868778278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8F-4543-A1AD-47DA0003030A}"/>
                </c:ext>
              </c:extLst>
            </c:dLbl>
            <c:dLbl>
              <c:idx val="4"/>
              <c:layout>
                <c:manualLayout>
                  <c:x val="-1.3422898238366473E-3"/>
                  <c:y val="-8.5470085470085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8F-4543-A1AD-47DA0003030A}"/>
                </c:ext>
              </c:extLst>
            </c:dLbl>
            <c:dLbl>
              <c:idx val="5"/>
              <c:layout>
                <c:manualLayout>
                  <c:x val="2.6845796476733055E-3"/>
                  <c:y val="-4.776269482152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8F-4543-A1AD-47DA0003030A}"/>
                </c:ext>
              </c:extLst>
            </c:dLbl>
            <c:dLbl>
              <c:idx val="6"/>
              <c:layout>
                <c:manualLayout>
                  <c:x val="9.3960287668563049E-3"/>
                  <c:y val="-7.0387129210658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8F-4543-A1AD-47DA0003030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8F-4543-A1AD-47DA0003030A}"/>
                </c:ext>
              </c:extLst>
            </c:dLbl>
            <c:dLbl>
              <c:idx val="8"/>
              <c:layout>
                <c:manualLayout>
                  <c:x val="1.3422898238366252E-3"/>
                  <c:y val="-5.7817998994469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8F-4543-A1AD-47DA0003030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8F-4543-A1AD-47DA0003030A}"/>
                </c:ext>
              </c:extLst>
            </c:dLbl>
            <c:dLbl>
              <c:idx val="10"/>
              <c:layout>
                <c:manualLayout>
                  <c:x val="0"/>
                  <c:y val="-4.0221216691804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78F-4543-A1AD-47DA0003030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78F-4543-A1AD-47DA0003030A}"/>
                </c:ext>
              </c:extLst>
            </c:dLbl>
            <c:dLbl>
              <c:idx val="12"/>
              <c:layout>
                <c:manualLayout>
                  <c:x val="-1.3422898238366712E-3"/>
                  <c:y val="-3.2679738562092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78F-4543-A1AD-47DA0003030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78F-4543-A1AD-47DA0003030A}"/>
                </c:ext>
              </c:extLst>
            </c:dLbl>
            <c:dLbl>
              <c:idx val="15"/>
              <c:layout>
                <c:manualLayout>
                  <c:x val="-1.6107477886039421E-2"/>
                  <c:y val="-3.267973856209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78F-4543-A1AD-47DA0003030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78F-4543-A1AD-47DA0003030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78F-4543-A1AD-47DA0003030A}"/>
                </c:ext>
              </c:extLst>
            </c:dLbl>
            <c:dLbl>
              <c:idx val="21"/>
              <c:layout>
                <c:manualLayout>
                  <c:x val="-1.3422898238365799E-3"/>
                  <c:y val="5.5304172951232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78F-4543-A1AD-47DA0003030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78F-4543-A1AD-47DA0003030A}"/>
                </c:ext>
              </c:extLst>
            </c:dLbl>
            <c:dLbl>
              <c:idx val="23"/>
              <c:layout>
                <c:manualLayout>
                  <c:x val="-5.1007013305791403E-2"/>
                  <c:y val="-5.2790346907994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78F-4543-A1AD-47DA0003030A}"/>
                </c:ext>
              </c:extLst>
            </c:dLbl>
            <c:dLbl>
              <c:idx val="25"/>
              <c:layout>
                <c:manualLayout>
                  <c:x val="-3.2214955772078842E-2"/>
                  <c:y val="2.7652086475616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78F-4543-A1AD-47DA0003030A}"/>
                </c:ext>
              </c:extLst>
            </c:dLbl>
            <c:dLbl>
              <c:idx val="27"/>
              <c:layout>
                <c:manualLayout>
                  <c:x val="8.0537389430197226E-3"/>
                  <c:y val="-4.7762892760576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78F-4543-A1AD-47DA0003030A}"/>
                </c:ext>
              </c:extLst>
            </c:dLbl>
            <c:dLbl>
              <c:idx val="28"/>
              <c:layout>
                <c:manualLayout>
                  <c:x val="-7.6510519958687129E-2"/>
                  <c:y val="6.0331825037707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78F-4543-A1AD-47DA0003030A}"/>
                </c:ext>
              </c:extLst>
            </c:dLbl>
            <c:dLbl>
              <c:idx val="29"/>
              <c:layout>
                <c:manualLayout>
                  <c:x val="-1.4765188062203049E-2"/>
                  <c:y val="5.7817998994469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78F-4543-A1AD-47DA000303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IN" sz="14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9525">
                <a:solidFill>
                  <a:srgbClr val="C00000"/>
                </a:solidFill>
                <a:prstDash val="sysDash"/>
              </a:ln>
            </c:spPr>
            <c:trendlineType val="linear"/>
            <c:dispRSqr val="0"/>
            <c:dispEq val="0"/>
          </c:trendline>
          <c:cat>
            <c:numRef>
              <c:f>Sheet1!$A$2:$A$31</c:f>
              <c:numCache>
                <c:formatCode>mmm\-yy</c:formatCode>
                <c:ptCount val="30"/>
                <c:pt idx="0">
                  <c:v>42826</c:v>
                </c:pt>
                <c:pt idx="1">
                  <c:v>42856</c:v>
                </c:pt>
                <c:pt idx="2">
                  <c:v>42887</c:v>
                </c:pt>
                <c:pt idx="3">
                  <c:v>42917</c:v>
                </c:pt>
                <c:pt idx="4">
                  <c:v>42948</c:v>
                </c:pt>
                <c:pt idx="5">
                  <c:v>42979</c:v>
                </c:pt>
                <c:pt idx="6">
                  <c:v>43009</c:v>
                </c:pt>
                <c:pt idx="7">
                  <c:v>43040</c:v>
                </c:pt>
                <c:pt idx="8">
                  <c:v>43070</c:v>
                </c:pt>
                <c:pt idx="9">
                  <c:v>43101</c:v>
                </c:pt>
                <c:pt idx="10">
                  <c:v>43132</c:v>
                </c:pt>
                <c:pt idx="11">
                  <c:v>43160</c:v>
                </c:pt>
                <c:pt idx="12">
                  <c:v>43191</c:v>
                </c:pt>
                <c:pt idx="13">
                  <c:v>43221</c:v>
                </c:pt>
                <c:pt idx="14">
                  <c:v>43252</c:v>
                </c:pt>
                <c:pt idx="15">
                  <c:v>43282</c:v>
                </c:pt>
                <c:pt idx="16">
                  <c:v>43313</c:v>
                </c:pt>
                <c:pt idx="17">
                  <c:v>43344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6303</c:v>
                </c:pt>
                <c:pt idx="1">
                  <c:v>5440</c:v>
                </c:pt>
                <c:pt idx="2">
                  <c:v>6137</c:v>
                </c:pt>
                <c:pt idx="3">
                  <c:v>6332</c:v>
                </c:pt>
                <c:pt idx="4">
                  <c:v>7134</c:v>
                </c:pt>
                <c:pt idx="5">
                  <c:v>5497</c:v>
                </c:pt>
                <c:pt idx="6">
                  <c:v>6412</c:v>
                </c:pt>
                <c:pt idx="7">
                  <c:v>7621</c:v>
                </c:pt>
                <c:pt idx="8">
                  <c:v>8038</c:v>
                </c:pt>
                <c:pt idx="9">
                  <c:v>12910</c:v>
                </c:pt>
                <c:pt idx="10">
                  <c:v>17766</c:v>
                </c:pt>
                <c:pt idx="11">
                  <c:v>18965</c:v>
                </c:pt>
                <c:pt idx="12">
                  <c:v>12962</c:v>
                </c:pt>
                <c:pt idx="13">
                  <c:v>11450</c:v>
                </c:pt>
                <c:pt idx="14">
                  <c:v>11776</c:v>
                </c:pt>
                <c:pt idx="15">
                  <c:v>16681</c:v>
                </c:pt>
                <c:pt idx="16">
                  <c:v>17445</c:v>
                </c:pt>
                <c:pt idx="17">
                  <c:v>13401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878F-4543-A1AD-47DA000303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9800832"/>
        <c:axId val="149802368"/>
      </c:lineChart>
      <c:dateAx>
        <c:axId val="1498008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lang="en-IN" sz="1400" b="0"/>
            </a:pPr>
            <a:endParaRPr lang="en-US"/>
          </a:p>
        </c:txPr>
        <c:crossAx val="149802368"/>
        <c:crosses val="autoZero"/>
        <c:auto val="1"/>
        <c:lblOffset val="100"/>
        <c:baseTimeUnit val="months"/>
      </c:dateAx>
      <c:valAx>
        <c:axId val="14980236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I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No of Patients seen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lang="en-IN" sz="1400" b="0"/>
            </a:pPr>
            <a:endParaRPr lang="en-US"/>
          </a:p>
        </c:txPr>
        <c:crossAx val="149800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7762C-C1DB-4233-962F-F5EEF7426D85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79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9779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81CA8-9B79-4C19-90ED-C4A17B34E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81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0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43B0F-12F4-40CA-AA89-3DA9FDAEC0F8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16585"/>
            <a:ext cx="5436909" cy="446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79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9779"/>
            <a:ext cx="2946275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7BE52-9F06-4E24-86AA-2EA49BAA1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1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AB3A-7ED3-4BE7-9717-ACEF0A92D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39115-6FFC-4363-AF29-288A890C2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9D3EC-23A9-4EA6-8DE4-790FC97B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A6F26-64F7-4B18-B672-F9896621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1657-D712-4AFA-966E-63C316AA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8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D2BE-75A1-4C84-9930-728BAFFE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653A6-D53B-43A6-AF57-1B8279B5E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020D2-040B-4755-A251-F0D09C14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77B24-CEDD-4EA0-B448-57E70D23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B0F4A-0539-4CC8-826E-4800F8F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0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CB0E45-8807-474D-B7F8-08F01AED9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CB7E6-4519-42D1-803E-42B3D7009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69FC8-865F-45A3-B9CE-854DD14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548B0-174D-4A0E-80E9-7728A8C1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85871-8AE9-4B68-BF8D-1CD377FD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2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3DAB-7522-4FCF-8EC9-C1AECEC6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CAB40-2762-4DCB-B0AB-D096E7E5E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78988-08EA-4FF9-B1EB-5FCB5EE7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E5D53-82E5-4D91-96EB-B60112EE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3275-C305-4CBB-A8A9-3D85AA92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D93BCA-AFBD-40F2-8511-E5C67D0BC80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1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F4A9D-635A-41A0-B1BD-809D51D3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D12D-8B6D-4876-8EF7-C0155A556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DEC6B-940F-4848-8BCD-B8A2C36FF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4EA90-8D37-428C-B446-2945004F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40A19-896D-43DC-816B-BA398FDF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2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1A3F-F202-4ACF-9C78-C0EA72D9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BC22A-2E1F-4472-B014-AE2B36644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27200-65DA-42AB-82C9-300449F6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23E60-EE7D-4542-B712-742044E5A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0A320-0C1C-4957-BEE8-5B4F7E50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B6805-F6EE-4A02-BB8C-727106CC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3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9537-2263-463E-B148-4D70A6C4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41C0D-048F-40B9-AF55-A2A992471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4D050-A67D-4DB7-803E-0730E0ABB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587E9-8FD0-4F43-8BDC-848293AC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8F00E2-C8DA-4422-BF47-CEF771CDD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50529A-7A32-4551-BE94-A670EE8F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DAEBF-A50E-46EA-8F48-F38745AD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D8CF2-06AD-4032-80F8-8CA00781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2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A6FF-C570-4F20-B530-BD7994DD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6C56F-A5AA-4045-9BB2-DC88DBEB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3D6A4-27FE-44AD-8E53-908516D1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91020-6498-4B94-A390-B42CF384A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8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BFE814-4B83-4F7D-9019-A366972F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B3B64-9E31-48C4-9B38-DC1BABD6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8CB38-85AA-4E0E-8607-1668A13B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8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BC34-376B-48EF-AD94-7131C5BF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0B7BF-442B-4EF0-8F42-DCC684765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BE500-59A1-4830-B5C5-4DBF53AAB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E3589-6B10-4380-A2D0-001174EE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1DCD5-FC29-4239-ACC4-A0F18F8E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2C43D-EC1D-413E-96AF-D0FDE097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5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C4B07-6BAC-4F2D-9573-F716323E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D4904-DA4A-40AF-A7BC-4C2569355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3BF5C-DC7C-4C81-A123-1BCF62F56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CCFB0-4A34-4520-9E18-5D744FB4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014E7-DA48-46BD-A36B-9C2D22AA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32829-C71C-4432-A050-ADC404E4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bg1"/>
            </a:gs>
            <a:gs pos="0">
              <a:schemeClr val="accent2">
                <a:lumMod val="74000"/>
                <a:lumOff val="26000"/>
              </a:schemeClr>
            </a:gs>
            <a:gs pos="85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B0E36-328D-42C1-9359-E9185D5F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86140-CB34-46E3-B584-F5C0B90B1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EA4F2-6503-4E4F-8AC2-16D31C99F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4BAF-A7DE-4566-9558-847632909EAC}" type="datetimeFigureOut">
              <a:rPr lang="en-US" smtClean="0"/>
              <a:pPr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3D0FA-30EC-4337-8562-AC5A26AA1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75D1E-A52E-4703-886E-82F32F818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C3AFD-7E22-4CD9-997A-67DC09D91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1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bg1"/>
            </a:gs>
            <a:gs pos="30000">
              <a:schemeClr val="accent2">
                <a:lumMod val="74000"/>
                <a:lumOff val="26000"/>
              </a:schemeClr>
            </a:gs>
            <a:gs pos="85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83A5062-3566-804B-9C1C-BD86F535F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2132856"/>
            <a:ext cx="4759866" cy="123850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Comprehensive Mental Health Package in Karnataka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emblem Trans">
            <a:extLst>
              <a:ext uri="{FF2B5EF4-FFF2-40B4-BE49-F238E27FC236}">
                <a16:creationId xmlns:a16="http://schemas.microsoft.com/office/drawing/2014/main" id="{ED8DB834-A910-7E4B-91EF-853621F0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14665" flipH="1" flipV="1">
            <a:off x="234620" y="160646"/>
            <a:ext cx="1374078" cy="133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EB797B4-8FC2-6044-8646-761E2F63B861}"/>
              </a:ext>
            </a:extLst>
          </p:cNvPr>
          <p:cNvSpPr txBox="1">
            <a:spLocks/>
          </p:cNvSpPr>
          <p:nvPr/>
        </p:nvSpPr>
        <p:spPr>
          <a:xfrm>
            <a:off x="4368412" y="3717032"/>
            <a:ext cx="3763898" cy="135732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i="1" dirty="0"/>
              <a:t>5</a:t>
            </a:r>
            <a:r>
              <a:rPr lang="en-US" sz="2000" i="1" baseline="30000" dirty="0"/>
              <a:t>th</a:t>
            </a:r>
            <a:r>
              <a:rPr lang="en-US" sz="2000" i="1" dirty="0"/>
              <a:t> Summit on Good and Replicable Practices and Innovations in </a:t>
            </a:r>
          </a:p>
          <a:p>
            <a:pPr>
              <a:spcBef>
                <a:spcPts val="0"/>
              </a:spcBef>
            </a:pPr>
            <a:r>
              <a:rPr lang="en-US" sz="2000" i="1" dirty="0"/>
              <a:t>Public Healthcare Systems, </a:t>
            </a:r>
          </a:p>
          <a:p>
            <a:pPr>
              <a:spcBef>
                <a:spcPts val="0"/>
              </a:spcBef>
            </a:pPr>
            <a:r>
              <a:rPr lang="en-US" sz="2000" i="1" dirty="0" err="1"/>
              <a:t>Kaziranga</a:t>
            </a:r>
            <a:r>
              <a:rPr lang="en-US" sz="2000" i="1" dirty="0"/>
              <a:t>, Assam</a:t>
            </a:r>
          </a:p>
          <a:p>
            <a:r>
              <a:rPr lang="en-US" sz="2000" i="1" dirty="0"/>
              <a:t>30/10/2018 -1/11/2018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43C8908-5204-174C-8F02-75DFFE0C523D}"/>
              </a:ext>
            </a:extLst>
          </p:cNvPr>
          <p:cNvSpPr txBox="1">
            <a:spLocks/>
          </p:cNvSpPr>
          <p:nvPr/>
        </p:nvSpPr>
        <p:spPr>
          <a:xfrm>
            <a:off x="3203848" y="5157192"/>
            <a:ext cx="5281164" cy="10111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i="1" u="sn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E2C67-4098-49B0-8D49-BF0D071B3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93" l="875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4" y="1916832"/>
            <a:ext cx="2656351" cy="3024918"/>
          </a:xfrm>
          <a:prstGeom prst="rect">
            <a:avLst/>
          </a:prstGeom>
        </p:spPr>
      </p:pic>
      <p:pic>
        <p:nvPicPr>
          <p:cNvPr id="14" name="Picture 13" descr="Image result for government of karnataka logo">
            <a:extLst>
              <a:ext uri="{FF2B5EF4-FFF2-40B4-BE49-F238E27FC236}">
                <a16:creationId xmlns:a16="http://schemas.microsoft.com/office/drawing/2014/main" id="{0AE499C5-5310-4F61-A10C-C310A0C7BE4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06" y="143113"/>
            <a:ext cx="1379742" cy="132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39AB7D1D-20DE-48EB-B3F0-9FAFEE251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8868" b="3232"/>
          <a:stretch/>
        </p:blipFill>
        <p:spPr bwMode="auto">
          <a:xfrm>
            <a:off x="7096253" y="-27384"/>
            <a:ext cx="2084259" cy="164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E9E6164-143A-4D88-B40C-FBF93A4AE015}"/>
              </a:ext>
            </a:extLst>
          </p:cNvPr>
          <p:cNvSpPr/>
          <p:nvPr/>
        </p:nvSpPr>
        <p:spPr>
          <a:xfrm rot="17087622">
            <a:off x="1137162" y="3218104"/>
            <a:ext cx="2428905" cy="1792700"/>
          </a:xfrm>
          <a:prstGeom prst="triangle">
            <a:avLst>
              <a:gd name="adj" fmla="val 40689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26000">
                <a:schemeClr val="accent2">
                  <a:lumMod val="20000"/>
                  <a:lumOff val="80000"/>
                </a:schemeClr>
              </a:gs>
              <a:gs pos="57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424180-D5CD-4886-9FD2-D43B0E158A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4344" y1="19969" x2="44344" y2="19969"/>
                        <a14:foregroundMark x1="44344" y1="19969" x2="44344" y2="19969"/>
                      </a14:backgroundRemoval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7253" y="3094801"/>
            <a:ext cx="1853190" cy="26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4574B6-FAF8-4CFB-8307-6E6CF2413E16}"/>
              </a:ext>
            </a:extLst>
          </p:cNvPr>
          <p:cNvSpPr/>
          <p:nvPr/>
        </p:nvSpPr>
        <p:spPr>
          <a:xfrm>
            <a:off x="467544" y="256159"/>
            <a:ext cx="8208912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Arogyavani</a:t>
            </a: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104, Ambulance 108 services</a:t>
            </a:r>
            <a:endParaRPr lang="en-IN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A115D2-4A14-4E0B-B4C0-3C37F189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096" y="1548572"/>
            <a:ext cx="2349304" cy="23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860CA9-8845-4DF8-A3BE-FDD18194F7AB}"/>
              </a:ext>
            </a:extLst>
          </p:cNvPr>
          <p:cNvSpPr txBox="1">
            <a:spLocks/>
          </p:cNvSpPr>
          <p:nvPr/>
        </p:nvSpPr>
        <p:spPr>
          <a:xfrm>
            <a:off x="467544" y="4130966"/>
            <a:ext cx="3672408" cy="1249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100 + 100 seats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Counselors, doctors, and a psychiatrist on Tuesdays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69,000+ MH issues  addressed </a:t>
            </a:r>
          </a:p>
        </p:txBody>
      </p:sp>
      <p:pic>
        <p:nvPicPr>
          <p:cNvPr id="7" name="Picture 2" descr="C:\Users\admin\Desktop\Mental Health Programme 2017-18\images\download.jpg">
            <a:extLst>
              <a:ext uri="{FF2B5EF4-FFF2-40B4-BE49-F238E27FC236}">
                <a16:creationId xmlns:a16="http://schemas.microsoft.com/office/drawing/2014/main" id="{4831AD27-F628-41A1-8D5F-0CE6CEA04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89071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65" y="1412776"/>
            <a:ext cx="4214842" cy="3143272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06C3C9-E825-4F34-8B84-6E6C675D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6086" y="4293096"/>
            <a:ext cx="3886200" cy="108768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108 is shifting mentally ill patients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&gt;2200 patients used the service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Staff sensitized</a:t>
            </a:r>
          </a:p>
        </p:txBody>
      </p:sp>
    </p:spTree>
    <p:extLst>
      <p:ext uri="{BB962C8B-B14F-4D97-AF65-F5344CB8AC3E}">
        <p14:creationId xmlns:p14="http://schemas.microsoft.com/office/powerpoint/2010/main" val="28948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AB2D-B450-BF4E-8CE7-D4F04E33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7886700" cy="7596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Innovation: MoU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GoK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&amp; NIMHANS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E0AF33-AC3E-314B-9210-95B6C7EF7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61" y="1172257"/>
            <a:ext cx="6912768" cy="2400759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26EEAB-1674-4160-95F0-E7A1ADB4CC5F}"/>
              </a:ext>
            </a:extLst>
          </p:cNvPr>
          <p:cNvSpPr txBox="1">
            <a:spLocks/>
          </p:cNvSpPr>
          <p:nvPr/>
        </p:nvSpPr>
        <p:spPr>
          <a:xfrm>
            <a:off x="911463" y="3865910"/>
            <a:ext cx="3237034" cy="3235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Formation of the State Level Implementation team (SIT)</a:t>
            </a:r>
          </a:p>
          <a:p>
            <a:pPr marL="363538" lvl="1" indent="-187325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up-scale DMHP activities</a:t>
            </a:r>
          </a:p>
          <a:p>
            <a:pPr marL="363538" lvl="1" indent="-187325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NIMHANS to work in collaboration with the Govt. of Karnataka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DDC94-897A-4568-9732-9D5D07D23F09}"/>
              </a:ext>
            </a:extLst>
          </p:cNvPr>
          <p:cNvSpPr/>
          <p:nvPr/>
        </p:nvSpPr>
        <p:spPr>
          <a:xfrm>
            <a:off x="4365453" y="3933056"/>
            <a:ext cx="38670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State level Nodal Officers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and Overseeing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the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IEC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 and Logistics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DLO, DMHP team</a:t>
            </a:r>
          </a:p>
        </p:txBody>
      </p:sp>
    </p:spTree>
    <p:extLst>
      <p:ext uri="{BB962C8B-B14F-4D97-AF65-F5344CB8AC3E}">
        <p14:creationId xmlns:p14="http://schemas.microsoft.com/office/powerpoint/2010/main" val="346391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9144000" cy="128215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Manochaithanya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Fixed day clinic at subdistrict level</a:t>
            </a:r>
          </a:p>
        </p:txBody>
      </p:sp>
      <p:pic>
        <p:nvPicPr>
          <p:cNvPr id="4" name="Picture 2" descr="G:\dmhp ppt\NMHP\IMG-20180216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1078"/>
            <a:ext cx="8608933" cy="454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1358" y="5301208"/>
            <a:ext cx="8501122" cy="92333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Manochaitanya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program is an innovation in Mental Health Care by </a:t>
            </a: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GoK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Fixed day strategy for delivery of Mental Health Care at sub-district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DMHP team conducts services in rotation (predominantly referral care)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50072119"/>
              </p:ext>
            </p:extLst>
          </p:nvPr>
        </p:nvGraphicFramePr>
        <p:xfrm>
          <a:off x="467544" y="1484784"/>
          <a:ext cx="788436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B80BEEE-C8FE-45BF-A8D0-E86CC9E188C9}"/>
              </a:ext>
            </a:extLst>
          </p:cNvPr>
          <p:cNvSpPr/>
          <p:nvPr/>
        </p:nvSpPr>
        <p:spPr>
          <a:xfrm>
            <a:off x="417851" y="299895"/>
            <a:ext cx="825738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Manochaitanya</a:t>
            </a: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Program (Apr-17  to Sep-2018) </a:t>
            </a:r>
            <a:endParaRPr lang="en-IN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1933" y="1820457"/>
            <a:ext cx="2558088" cy="3217086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Rehabilitation of treated chronic mentally ill patients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Run by NGOs selected by District Deputy Commissioner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Functioning in 14 districts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Beneficiaries:1439 </a:t>
            </a:r>
          </a:p>
        </p:txBody>
      </p:sp>
      <p:pic>
        <p:nvPicPr>
          <p:cNvPr id="6" name="Picture 2" descr="D:\DD Madam\Photos\Review of manasadhara at tumkur on 11.8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4544"/>
            <a:ext cx="5760640" cy="367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63888" y="5445224"/>
            <a:ext cx="4968551" cy="605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Tumkur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District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4EA48A-DBA3-485A-A51C-6B7B7528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6156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Manasadhara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program – Rehabilitation services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60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2BC3-DA78-4788-A79C-8673ECE1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4" y="188640"/>
            <a:ext cx="7886700" cy="745871"/>
          </a:xfrm>
        </p:spPr>
        <p:txBody>
          <a:bodyPr/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Dava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I:\DCIM\100CANON\IMG_9219.JPG">
            <a:extLst>
              <a:ext uri="{FF2B5EF4-FFF2-40B4-BE49-F238E27FC236}">
                <a16:creationId xmlns:a16="http://schemas.microsoft.com/office/drawing/2014/main" id="{2CDA2763-1989-4547-9FBA-DDFB9725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02" y="1255448"/>
            <a:ext cx="3799334" cy="411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ADMIN\Desktop\dmhp ppt rough\DMHP CAMP  PICS\MURUGMALLA CAMP\IMG_6035.JPG">
            <a:extLst>
              <a:ext uri="{FF2B5EF4-FFF2-40B4-BE49-F238E27FC236}">
                <a16:creationId xmlns:a16="http://schemas.microsoft.com/office/drawing/2014/main" id="{59028820-2724-495F-9325-AF1C5E0FD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/>
          <a:stretch/>
        </p:blipFill>
        <p:spPr bwMode="auto">
          <a:xfrm>
            <a:off x="2483405" y="1468247"/>
            <a:ext cx="5761003" cy="419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13D61-7C2D-4BDF-A502-C72C38237273}"/>
              </a:ext>
            </a:extLst>
          </p:cNvPr>
          <p:cNvSpPr txBox="1"/>
          <p:nvPr/>
        </p:nvSpPr>
        <p:spPr>
          <a:xfrm>
            <a:off x="1221804" y="5661248"/>
            <a:ext cx="774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Murugamalla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Dargah in collaboration with WAQF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DMHP team is visit once in 15 days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Plans to strengthen and expand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0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384" y="1556792"/>
            <a:ext cx="7530008" cy="48245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Telemedicine based On-Consultation Training (Tele-OCT)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Rationale </a:t>
            </a:r>
          </a:p>
          <a:p>
            <a:pPr lvl="1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High prevalence of psychiatric disorders</a:t>
            </a:r>
          </a:p>
          <a:p>
            <a:pPr lvl="1"/>
            <a:r>
              <a:rPr lang="en-IN" sz="1700" dirty="0">
                <a:latin typeface="Arial" panose="020B0604020202020204" pitchFamily="34" charset="0"/>
                <a:cs typeface="Arial" panose="020B0604020202020204" pitchFamily="34" charset="0"/>
              </a:rPr>
              <a:t>Primary Care: &gt; 50% of patients (Depression, Anxiety &amp; stress disorders, Alcohol &amp; Tobacco disorders)</a:t>
            </a:r>
          </a:p>
          <a:p>
            <a:pPr lvl="1"/>
            <a:r>
              <a:rPr lang="en-IN" sz="1700" dirty="0">
                <a:latin typeface="Arial" panose="020B0604020202020204" pitchFamily="34" charset="0"/>
                <a:cs typeface="Arial" panose="020B0604020202020204" pitchFamily="34" charset="0"/>
              </a:rPr>
              <a:t>Inadequate clinical skills to make diagnosis of psychiatric disorders &amp; even in MBBS required skills are  NOT adequately covered</a:t>
            </a:r>
          </a:p>
          <a:p>
            <a:pPr lvl="1"/>
            <a:r>
              <a:rPr lang="en-IN" sz="1700" dirty="0">
                <a:latin typeface="Arial" panose="020B0604020202020204" pitchFamily="34" charset="0"/>
                <a:cs typeface="Arial" panose="020B0604020202020204" pitchFamily="34" charset="0"/>
              </a:rPr>
              <a:t>Drawbacks of traditional classroom teaching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GOK In collaboration with Telemedicine unit of  NIMHANS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Tele-OCT, since 2 years in Mandya</a:t>
            </a:r>
          </a:p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Plans to expand this to the entire state</a:t>
            </a:r>
          </a:p>
          <a:p>
            <a:r>
              <a:rPr lang="en-IN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game changer</a:t>
            </a:r>
            <a:r>
              <a:rPr lang="en-I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 our national health programs of our country since Tele-OCT is not specific to psychiatry, can be replicated for other medical illnesses too.</a:t>
            </a:r>
          </a:p>
          <a:p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145134-2722-4996-9FEF-81A022E0909E}"/>
              </a:ext>
            </a:extLst>
          </p:cNvPr>
          <p:cNvSpPr/>
          <p:nvPr/>
        </p:nvSpPr>
        <p:spPr>
          <a:xfrm>
            <a:off x="-108520" y="188640"/>
            <a:ext cx="9001000" cy="827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Telementoring</a:t>
            </a: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primary care doctors</a:t>
            </a:r>
            <a:endParaRPr lang="en-IN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07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A4F4-6C13-42AB-A532-B91CC13AE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7758313" cy="5158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What happens during the Tele-OCT session?</a:t>
            </a:r>
          </a:p>
        </p:txBody>
      </p:sp>
      <p:pic>
        <p:nvPicPr>
          <p:cNvPr id="6" name="Picture 47">
            <a:extLst>
              <a:ext uri="{FF2B5EF4-FFF2-40B4-BE49-F238E27FC236}">
                <a16:creationId xmlns:a16="http://schemas.microsoft.com/office/drawing/2014/main" id="{0DF67ED7-E99C-419E-BE03-6860FF6CB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8974"/>
            <a:ext cx="7221461" cy="444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6">
            <a:extLst>
              <a:ext uri="{FF2B5EF4-FFF2-40B4-BE49-F238E27FC236}">
                <a16:creationId xmlns:a16="http://schemas.microsoft.com/office/drawing/2014/main" id="{D737875C-6F6F-496C-B6FD-CE38008F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4738"/>
            <a:ext cx="471724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DD Madam\Photos\Nimhans.jpg">
            <a:extLst>
              <a:ext uri="{FF2B5EF4-FFF2-40B4-BE49-F238E27FC236}">
                <a16:creationId xmlns:a16="http://schemas.microsoft.com/office/drawing/2014/main" id="{4E669D65-88B7-4886-B144-64DCB9FD7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36227"/>
            <a:ext cx="6300193" cy="350787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F9AE8B-A00F-4690-91C6-065C9910A57F}"/>
              </a:ext>
            </a:extLst>
          </p:cNvPr>
          <p:cNvSpPr/>
          <p:nvPr/>
        </p:nvSpPr>
        <p:spPr>
          <a:xfrm>
            <a:off x="305272" y="1412776"/>
            <a:ext cx="5058816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3C860E-5EDA-4221-89B4-B910B0AB6D4D}"/>
              </a:ext>
            </a:extLst>
          </p:cNvPr>
          <p:cNvSpPr txBox="1">
            <a:spLocks/>
          </p:cNvSpPr>
          <p:nvPr/>
        </p:nvSpPr>
        <p:spPr>
          <a:xfrm>
            <a:off x="286948" y="1512109"/>
            <a:ext cx="5022010" cy="35010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A psychiatrist sits with two PCPs (one is active, another is passive) at their clinic  </a:t>
            </a:r>
          </a:p>
          <a:p>
            <a:pPr algn="just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One to one training during their real time consultations</a:t>
            </a:r>
          </a:p>
          <a:p>
            <a:pPr algn="just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Selection of patients are chosen from the PCP’s general pool of patients</a:t>
            </a:r>
          </a:p>
          <a:p>
            <a:pPr algn="just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Psychiatrist demonstrates them how to screen by asking right kind of questions that elicit symptoms, </a:t>
            </a:r>
          </a:p>
          <a:p>
            <a:pPr algn="just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Identify common psychiatric disorders </a:t>
            </a:r>
          </a:p>
          <a:p>
            <a:pPr algn="just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Assists them to provide first line treatment. </a:t>
            </a:r>
          </a:p>
          <a:p>
            <a:pPr algn="just"/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1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18" y="188640"/>
            <a:ext cx="8750206" cy="99412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Advantages of Tele OCT, Scaling up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64" y="1268760"/>
            <a:ext cx="3615280" cy="468052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IN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patients</a:t>
            </a:r>
            <a:r>
              <a:rPr lang="en-IN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Saves</a:t>
            </a:r>
            <a:r>
              <a:rPr lang="en-IN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time, energy and money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&gt;20,000 patients covered till date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PHC doctors</a:t>
            </a:r>
            <a:r>
              <a:rPr lang="en-IN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IN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Skills transfer rather than knowledge only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Community</a:t>
            </a:r>
            <a:r>
              <a:rPr lang="en-IN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I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Less burden from psychiatric disorders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Ensuring treatment early 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will make patients functional and begin work 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Mandya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: likely saving lives of many farmers from preventing from committing suicide by providing earlier treatment at their doorstep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26201-6265-4D47-89C4-8043CC6B1EE6}"/>
              </a:ext>
            </a:extLst>
          </p:cNvPr>
          <p:cNvSpPr/>
          <p:nvPr/>
        </p:nvSpPr>
        <p:spPr>
          <a:xfrm>
            <a:off x="4298848" y="1268760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Tele-OCT can be</a:t>
            </a:r>
            <a:r>
              <a:rPr lang="en-I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easily replicated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Inbuilt direct skill transfer, acceptability and </a:t>
            </a:r>
            <a:r>
              <a:rPr lang="en-I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translational value 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Tele-psychiatrists to learn principles and technique of Tele-OCT to train PHC doctors through structured training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371C86-DB01-4A99-86E5-824B2F6AEA89}"/>
              </a:ext>
            </a:extLst>
          </p:cNvPr>
          <p:cNvSpPr txBox="1">
            <a:spLocks/>
          </p:cNvSpPr>
          <p:nvPr/>
        </p:nvSpPr>
        <p:spPr>
          <a:xfrm>
            <a:off x="4063008" y="3109084"/>
            <a:ext cx="4628328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Easily </a:t>
            </a:r>
            <a:r>
              <a:rPr lang="en-I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internet connectivity 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and digital technology </a:t>
            </a:r>
          </a:p>
          <a:p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I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DOTS of TB</a:t>
            </a:r>
          </a:p>
          <a:p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Though </a:t>
            </a:r>
            <a:r>
              <a:rPr lang="en-I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labour intensive, benefit outweighs 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the cost</a:t>
            </a:r>
          </a:p>
        </p:txBody>
      </p:sp>
    </p:spTree>
    <p:extLst>
      <p:ext uri="{BB962C8B-B14F-4D97-AF65-F5344CB8AC3E}">
        <p14:creationId xmlns:p14="http://schemas.microsoft.com/office/powerpoint/2010/main" val="377061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318034-C8C3-4E90-9661-7EC30547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94" y="252995"/>
            <a:ext cx="7886700" cy="54359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e-monitoring of  DMHP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CA4695-CCBD-425C-AF38-E32AFB8F4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49212"/>
            <a:ext cx="8054602" cy="468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8ECB683-F0DC-4C9C-B8D9-0288BC55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258198"/>
            <a:ext cx="3673707" cy="210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578A7AA-A68B-406A-BEB9-5397D369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69" y="3276717"/>
            <a:ext cx="4353420" cy="203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D3997B-FAE8-404E-9116-D29229A01931}"/>
              </a:ext>
            </a:extLst>
          </p:cNvPr>
          <p:cNvSpPr/>
          <p:nvPr/>
        </p:nvSpPr>
        <p:spPr>
          <a:xfrm>
            <a:off x="628651" y="5123124"/>
            <a:ext cx="805460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Dash board provides the Program Officer to monitor activities on a day to day basis at the State / District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D7302-9028-4B3C-8B69-5C7F940DCE78}"/>
              </a:ext>
            </a:extLst>
          </p:cNvPr>
          <p:cNvSpPr/>
          <p:nvPr/>
        </p:nvSpPr>
        <p:spPr>
          <a:xfrm>
            <a:off x="642387" y="5734997"/>
            <a:ext cx="80408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The next phase of the software development is aimed at designing mobile application for entering patient care data.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387" y="1582645"/>
            <a:ext cx="8054601" cy="165310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The modular approach </a:t>
            </a:r>
            <a:r>
              <a:rPr lang="en-I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scale up the software to the National level</a:t>
            </a:r>
          </a:p>
          <a:p>
            <a:pPr marL="0" indent="0" algn="just">
              <a:buNone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) patient care </a:t>
            </a:r>
          </a:p>
          <a:p>
            <a:pPr marL="0" indent="0" algn="just">
              <a:buNone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(ii) Training and events, </a:t>
            </a:r>
          </a:p>
          <a:p>
            <a:pPr marL="0" indent="0" algn="just">
              <a:buNone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(iii) Budget and expenditure </a:t>
            </a:r>
          </a:p>
          <a:p>
            <a:pPr marL="0" indent="0" algn="just">
              <a:buNone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(iv) Human resources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98E0B-3F8C-1745-B683-5586FD8C5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3958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Objectives and Goals of the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A789E-1280-0C45-B833-715A09FAB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412776"/>
            <a:ext cx="7632848" cy="4464496"/>
          </a:xfrm>
        </p:spPr>
        <p:txBody>
          <a:bodyPr>
            <a:normAutofit/>
          </a:bodyPr>
          <a:lstStyle/>
          <a:p>
            <a:pPr marL="446088" indent="-446088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provide accessible, affordable and comprehensive mental health care to the needy</a:t>
            </a:r>
          </a:p>
          <a:p>
            <a:pPr marL="446088" indent="-44608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reduce the 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gap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mental illnesses</a:t>
            </a:r>
          </a:p>
          <a:p>
            <a:pPr marL="446088" indent="-44608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build capacity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the area of mental health</a:t>
            </a:r>
          </a:p>
          <a:p>
            <a:pPr marL="446088" indent="-446088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technology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the maximum extent possible in order to achieve the above objectives</a:t>
            </a:r>
          </a:p>
        </p:txBody>
      </p:sp>
    </p:spTree>
    <p:extLst>
      <p:ext uri="{BB962C8B-B14F-4D97-AF65-F5344CB8AC3E}">
        <p14:creationId xmlns:p14="http://schemas.microsoft.com/office/powerpoint/2010/main" val="2676395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820472" cy="1008112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I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Assisted home care </a:t>
            </a: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(AHC) </a:t>
            </a:r>
            <a:r>
              <a:rPr lang="en-I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Severe Mental Illnesses (SMDs) 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CA2F8B-387B-4DBE-8E0E-9CEF712E7F49}"/>
              </a:ext>
            </a:extLst>
          </p:cNvPr>
          <p:cNvSpPr/>
          <p:nvPr/>
        </p:nvSpPr>
        <p:spPr>
          <a:xfrm>
            <a:off x="179512" y="1443841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 algn="just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Severe Mental Illnesses are amongst the most disabling of all medical disorders</a:t>
            </a:r>
          </a:p>
          <a:p>
            <a:pPr marL="176213" lvl="0" indent="-176213" algn="just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Though about 90% of persons with first episode psychosis show remission, 80% of those recur in the next 3-4 years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Most common reason for relapses and recurrences are non-adherence to medications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AHC is a service to reach out to the door steps of such patients who drop out of treatment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Provision of medication and counselling services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AE85E82-0578-4D26-9BB6-502B7E7C8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7" y="1850525"/>
            <a:ext cx="3424215" cy="678489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Line listed SMD’s (A)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(from the time the pilot began)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C26922-607A-4EB9-9AAB-A5EA23A68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7" y="2664132"/>
            <a:ext cx="3424215" cy="836876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List of cases which are irregular to follow from the line listed SMD’s (B)</a:t>
            </a:r>
          </a:p>
        </p:txBody>
      </p:sp>
      <p:sp>
        <p:nvSpPr>
          <p:cNvPr id="6" name="Flowchart: Process 9">
            <a:extLst>
              <a:ext uri="{FF2B5EF4-FFF2-40B4-BE49-F238E27FC236}">
                <a16:creationId xmlns:a16="http://schemas.microsoft.com/office/drawing/2014/main" id="{5C9BED17-DED4-41A0-9AC5-EF46DFF8D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952" y="3787830"/>
            <a:ext cx="2880320" cy="1082313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Phone call responders (a)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Cases with no contact details (b)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Cases not consenting for AHC (c)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Any other reason/s (d)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EA1B14C-3CCB-42AD-8F88-404D4667F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7" y="5012793"/>
            <a:ext cx="3424215" cy="7143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Eligible cases recruited for AHC (C)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= B-(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a+b+c+d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B1FA2-84D2-4ABC-B374-DAB415E040BB}"/>
              </a:ext>
            </a:extLst>
          </p:cNvPr>
          <p:cNvSpPr txBox="1"/>
          <p:nvPr/>
        </p:nvSpPr>
        <p:spPr>
          <a:xfrm>
            <a:off x="5435372" y="1407314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Methodology followed for AHC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7174E1-83B4-436B-AC16-94DC01AFD7DB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7079445" y="2529014"/>
            <a:ext cx="0" cy="1351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52A489-C046-4659-8D4B-2CCBC1EBB142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7079445" y="3501008"/>
            <a:ext cx="0" cy="1511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62E3BC-41E1-41D2-966F-3E056E92C80F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5580112" y="3501008"/>
            <a:ext cx="1499333" cy="2868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1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15CE6E-C140-44DC-BADE-72E20BA06513}"/>
              </a:ext>
            </a:extLst>
          </p:cNvPr>
          <p:cNvSpPr/>
          <p:nvPr/>
        </p:nvSpPr>
        <p:spPr>
          <a:xfrm>
            <a:off x="910828" y="257962"/>
            <a:ext cx="7633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Assisted Home Care Pilot Project Progress 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A7920B-20BD-47A2-81DE-8C92325D1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732532"/>
              </p:ext>
            </p:extLst>
          </p:nvPr>
        </p:nvGraphicFramePr>
        <p:xfrm>
          <a:off x="1181520" y="1412776"/>
          <a:ext cx="6780960" cy="228854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53568">
                  <a:extLst>
                    <a:ext uri="{9D8B030D-6E8A-4147-A177-3AD203B41FA5}">
                      <a16:colId xmlns:a16="http://schemas.microsoft.com/office/drawing/2014/main" val="995993077"/>
                    </a:ext>
                  </a:extLst>
                </a:gridCol>
                <a:gridCol w="1766482">
                  <a:extLst>
                    <a:ext uri="{9D8B030D-6E8A-4147-A177-3AD203B41FA5}">
                      <a16:colId xmlns:a16="http://schemas.microsoft.com/office/drawing/2014/main" val="2246180960"/>
                    </a:ext>
                  </a:extLst>
                </a:gridCol>
                <a:gridCol w="1001802">
                  <a:extLst>
                    <a:ext uri="{9D8B030D-6E8A-4147-A177-3AD203B41FA5}">
                      <a16:colId xmlns:a16="http://schemas.microsoft.com/office/drawing/2014/main" val="3601271327"/>
                    </a:ext>
                  </a:extLst>
                </a:gridCol>
                <a:gridCol w="1459108">
                  <a:extLst>
                    <a:ext uri="{9D8B030D-6E8A-4147-A177-3AD203B41FA5}">
                      <a16:colId xmlns:a16="http://schemas.microsoft.com/office/drawing/2014/main" val="2242558217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9320" algn="ctr"/>
                        </a:tabLs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DMHP Team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of cases Recruited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lang="en-IN" sz="1800" b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Visit)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IN" sz="1800" b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visit 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IN" sz="1800" b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visit till 26/09/18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69610"/>
                  </a:ext>
                </a:extLst>
              </a:tr>
              <a:tr h="1125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Bengaluru Urban 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44378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Bengaluru</a:t>
                      </a: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BBMP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732779191"/>
                  </a:ext>
                </a:extLst>
              </a:tr>
              <a:tr h="2903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Ramanagara</a:t>
                      </a:r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132990836"/>
                  </a:ext>
                </a:extLst>
              </a:tr>
              <a:tr h="3837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IN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IN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IN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00371939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C10DAC2-40B0-4B9B-8C33-D8140261C6A1}"/>
              </a:ext>
            </a:extLst>
          </p:cNvPr>
          <p:cNvSpPr/>
          <p:nvPr/>
        </p:nvSpPr>
        <p:spPr>
          <a:xfrm>
            <a:off x="644026" y="3861048"/>
            <a:ext cx="7855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This program is making difference in following terms: patients’ symptom control is better resulting in lower disability scores. This in turn is translating into better work-functioning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212B1-4944-4254-B72A-0AFC30D983B1}"/>
              </a:ext>
            </a:extLst>
          </p:cNvPr>
          <p:cNvSpPr/>
          <p:nvPr/>
        </p:nvSpPr>
        <p:spPr>
          <a:xfrm>
            <a:off x="688700" y="4653136"/>
            <a:ext cx="76997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Though formal cost effectiveness analysis are not yet done</a:t>
            </a:r>
            <a:r>
              <a:rPr lang="en-I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service is bound to be largely cost-effective. 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It does not require additional funds as activities will be </a:t>
            </a:r>
            <a:r>
              <a:rPr lang="en-I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with the available funds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services reach the door-steps of families, there is a big saving in terms of the travel cost. If patients remains in recovery phase, there is </a:t>
            </a:r>
            <a:r>
              <a:rPr lang="en-I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gain that can potentially occur because of their employment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989"/>
            <a:ext cx="7886700" cy="8640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en-IN" sz="3600" b="1" dirty="0">
                <a:latin typeface="Arial" panose="020B0604020202020204" pitchFamily="34" charset="0"/>
                <a:cs typeface="Arial" panose="020B0604020202020204" pitchFamily="34" charset="0"/>
              </a:rPr>
              <a:t>Scaling up AHC in others States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3240360" cy="4608511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Low-cost high effectiveness model that could make meaningful impact on the lives of persons with Severe Mental Illness. </a:t>
            </a:r>
          </a:p>
          <a:p>
            <a:pPr lvl="0" algn="just">
              <a:lnSpc>
                <a:spcPct val="120000"/>
              </a:lnSpc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Can be easily integrated into the existing framework of DMHP functions</a:t>
            </a:r>
          </a:p>
          <a:p>
            <a:pPr lvl="0">
              <a:lnSpc>
                <a:spcPct val="100000"/>
              </a:lnSpc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Where DMHP teams have social workers and nurses, this AHC services can be rolled out</a:t>
            </a:r>
          </a:p>
          <a:p>
            <a:pPr lvl="0">
              <a:lnSpc>
                <a:spcPct val="100000"/>
              </a:lnSpc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A half-a-day orientation workshop is required before starting</a:t>
            </a:r>
          </a:p>
          <a:p>
            <a:pPr lvl="0">
              <a:lnSpc>
                <a:spcPct val="100000"/>
              </a:lnSpc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The orientation workshop can be conducted online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F:\1. DMHP\ATP &amp; Dairy\Assisted homecare proformas\ahcphotos\20180118_125700.jpg">
            <a:extLst>
              <a:ext uri="{FF2B5EF4-FFF2-40B4-BE49-F238E27FC236}">
                <a16:creationId xmlns:a16="http://schemas.microsoft.com/office/drawing/2014/main" id="{9D701254-11D8-4B2C-8E81-53057577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04" y="1772816"/>
            <a:ext cx="497552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3C043A-FB20-4946-A923-0E872385F0C0}"/>
              </a:ext>
            </a:extLst>
          </p:cNvPr>
          <p:cNvSpPr/>
          <p:nvPr/>
        </p:nvSpPr>
        <p:spPr>
          <a:xfrm>
            <a:off x="4144125" y="51337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Home visit for Assisted Home Care (AHC) by Community nurse</a:t>
            </a:r>
            <a:endParaRPr lang="en-IN" i="1" dirty="0"/>
          </a:p>
        </p:txBody>
      </p:sp>
    </p:spTree>
    <p:extLst>
      <p:ext uri="{BB962C8B-B14F-4D97-AF65-F5344CB8AC3E}">
        <p14:creationId xmlns:p14="http://schemas.microsoft.com/office/powerpoint/2010/main" val="358117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7596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Home visits by DMHP team</a:t>
            </a:r>
          </a:p>
        </p:txBody>
      </p:sp>
      <p:pic>
        <p:nvPicPr>
          <p:cNvPr id="4098" name="Picture 2" descr="C:\Users\ADMIN\Desktop\nnn\IMG-20180215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87" y="1332891"/>
            <a:ext cx="3400982" cy="497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ADMIN\Downloads\SHAREit\Redmi 4\file\IMG-20181023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34" y="1487619"/>
            <a:ext cx="3710216" cy="466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446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556793"/>
            <a:ext cx="8229600" cy="482453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IN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Probably the first of its kind in the country</a:t>
            </a:r>
            <a:endParaRPr lang="en-IN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IN" sz="2600" dirty="0">
                <a:latin typeface="Arial" panose="020B0604020202020204" pitchFamily="34" charset="0"/>
                <a:cs typeface="Arial" panose="020B0604020202020204" pitchFamily="34" charset="0"/>
              </a:rPr>
              <a:t>Done in collaboration with NIMHANS, Bengaluru and IIIT-Bengaluru</a:t>
            </a:r>
          </a:p>
          <a:p>
            <a:pPr>
              <a:lnSpc>
                <a:spcPct val="120000"/>
              </a:lnSpc>
            </a:pPr>
            <a:r>
              <a:rPr lang="en-IN" sz="2600" dirty="0">
                <a:latin typeface="Arial" panose="020B0604020202020204" pitchFamily="34" charset="0"/>
                <a:cs typeface="Arial" panose="020B0604020202020204" pitchFamily="34" charset="0"/>
              </a:rPr>
              <a:t>This portal is to </a:t>
            </a:r>
            <a:r>
              <a:rPr lang="en-IN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 e-governance aspects of implementation and adherence to Mental Healthcare Act, 2017</a:t>
            </a:r>
          </a:p>
          <a:p>
            <a:pPr>
              <a:lnSpc>
                <a:spcPct val="120000"/>
              </a:lnSpc>
            </a:pPr>
            <a:r>
              <a:rPr lang="en-IN" sz="2600" dirty="0">
                <a:latin typeface="Arial" panose="020B0604020202020204" pitchFamily="34" charset="0"/>
                <a:cs typeface="Arial" panose="020B0604020202020204" pitchFamily="34" charset="0"/>
              </a:rPr>
              <a:t>Registration, Monitoring and Audit of Mental Health Establishments (MHEs)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IN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Directive and Nominated </a:t>
            </a:r>
            <a:r>
              <a:rPr lang="en-IN" sz="2600" dirty="0">
                <a:latin typeface="Arial" panose="020B0604020202020204" pitchFamily="34" charset="0"/>
                <a:cs typeface="Arial" panose="020B0604020202020204" pitchFamily="34" charset="0"/>
              </a:rPr>
              <a:t>Representative Management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IN" sz="2600" dirty="0">
                <a:latin typeface="Arial" panose="020B0604020202020204" pitchFamily="34" charset="0"/>
                <a:cs typeface="Arial" panose="020B0604020202020204" pitchFamily="34" charset="0"/>
              </a:rPr>
              <a:t>Dashboard for Mental Health Review Boards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IN" sz="2600" dirty="0">
                <a:latin typeface="Arial" panose="020B0604020202020204" pitchFamily="34" charset="0"/>
                <a:cs typeface="Arial" panose="020B0604020202020204" pitchFamily="34" charset="0"/>
              </a:rPr>
              <a:t>Mental Health Registry for Establishments and Professionals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IN" sz="2600" dirty="0">
                <a:latin typeface="Arial" panose="020B0604020202020204" pitchFamily="34" charset="0"/>
                <a:cs typeface="Arial" panose="020B0604020202020204" pitchFamily="34" charset="0"/>
              </a:rPr>
              <a:t>Health Records Management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IN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with Arogya Karnataka Initiative</a:t>
            </a:r>
            <a:endParaRPr lang="en-US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78B011-7483-4B85-AF5E-C9C9A4A9B000}"/>
              </a:ext>
            </a:extLst>
          </p:cNvPr>
          <p:cNvSpPr/>
          <p:nvPr/>
        </p:nvSpPr>
        <p:spPr>
          <a:xfrm>
            <a:off x="395536" y="188640"/>
            <a:ext cx="8229600" cy="89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4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Interactive portal for Mental Healthcare Management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6C790-541D-5848-BD47-3AEBAC310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4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B810A-1249-42B0-B631-9296DE82D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36" y="1268759"/>
            <a:ext cx="8228584" cy="576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E08E0C-E7E3-42EA-B3E8-351C44764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834203"/>
            <a:ext cx="8229600" cy="181082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26F8F04-5206-41AE-98FC-559C5182F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33156"/>
            <a:ext cx="4692005" cy="3305174"/>
          </a:xfrm>
          <a:prstGeom prst="rect">
            <a:avLst/>
          </a:prstGeom>
        </p:spPr>
      </p:pic>
      <p:sp>
        <p:nvSpPr>
          <p:cNvPr id="2" name="Star: 24 Points 1">
            <a:extLst>
              <a:ext uri="{FF2B5EF4-FFF2-40B4-BE49-F238E27FC236}">
                <a16:creationId xmlns:a16="http://schemas.microsoft.com/office/drawing/2014/main" id="{64CA11B0-2689-48DB-A60E-6781960763D4}"/>
              </a:ext>
            </a:extLst>
          </p:cNvPr>
          <p:cNvSpPr/>
          <p:nvPr/>
        </p:nvSpPr>
        <p:spPr>
          <a:xfrm>
            <a:off x="4289158" y="3212976"/>
            <a:ext cx="4968552" cy="3223736"/>
          </a:xfrm>
          <a:prstGeom prst="star24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4 years of follow-up, 70% had satisfactory outcomes</a:t>
            </a:r>
          </a:p>
          <a:p>
            <a:pPr algn="ctr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Best course pattern and least disability were seen in patients with best treatment adherence</a:t>
            </a:r>
          </a:p>
        </p:txBody>
      </p:sp>
    </p:spTree>
    <p:extLst>
      <p:ext uri="{BB962C8B-B14F-4D97-AF65-F5344CB8AC3E}">
        <p14:creationId xmlns:p14="http://schemas.microsoft.com/office/powerpoint/2010/main" val="32453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B57C89-C450-4505-85A4-33901EF1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2" y="1268760"/>
            <a:ext cx="8158348" cy="278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3F15E-856F-4D8B-BB65-2C6A2DE1AEC1}"/>
              </a:ext>
            </a:extLst>
          </p:cNvPr>
          <p:cNvSpPr txBox="1"/>
          <p:nvPr/>
        </p:nvSpPr>
        <p:spPr>
          <a:xfrm>
            <a:off x="1043608" y="413271"/>
            <a:ext cx="5994666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5C4D5-2B91-4FA6-B5E6-21F856FC93A9}"/>
              </a:ext>
            </a:extLst>
          </p:cNvPr>
          <p:cNvSpPr txBox="1"/>
          <p:nvPr/>
        </p:nvSpPr>
        <p:spPr>
          <a:xfrm>
            <a:off x="5724128" y="2677390"/>
            <a:ext cx="3240360" cy="3108603"/>
          </a:xfrm>
          <a:prstGeom prst="star3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Disability reduced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70%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baseline to about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40% at 4-year follow up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8C93-67ED-4857-9A69-F6833CAEA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96F7-86AA-4927-96E8-77EC6646E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7CC8C-2A31-4817-B75D-E9F0939C5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" y="1196752"/>
            <a:ext cx="8856141" cy="5452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93290B-CAF0-4A4B-8642-69E4E28B5E0B}"/>
              </a:ext>
            </a:extLst>
          </p:cNvPr>
          <p:cNvSpPr txBox="1"/>
          <p:nvPr/>
        </p:nvSpPr>
        <p:spPr>
          <a:xfrm>
            <a:off x="1043608" y="413271"/>
            <a:ext cx="5994666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851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1" y="1484784"/>
            <a:ext cx="856863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58952" y="4783015"/>
            <a:ext cx="618140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Are antipsychotics harming patients?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10 % metabolic syndrome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32% had central obesity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69399-D35F-4975-9312-3EFD185CC649}"/>
              </a:ext>
            </a:extLst>
          </p:cNvPr>
          <p:cNvSpPr txBox="1"/>
          <p:nvPr/>
        </p:nvSpPr>
        <p:spPr>
          <a:xfrm>
            <a:off x="1043608" y="413271"/>
            <a:ext cx="5994666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18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B76DD-0373-A446-8087-1C852FB16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196752"/>
            <a:ext cx="8963025" cy="27201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C881E-34E5-5843-8019-CFCE13C738ED}"/>
              </a:ext>
            </a:extLst>
          </p:cNvPr>
          <p:cNvSpPr txBox="1"/>
          <p:nvPr/>
        </p:nvSpPr>
        <p:spPr>
          <a:xfrm>
            <a:off x="404229" y="4067175"/>
            <a:ext cx="830696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2pPr lvl="1">
              <a:defRPr sz="2400" b="1"/>
            </a:lvl2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patients (n=157) and general population controls (n=263) had comparable prevalence of metabolic syndrome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Drug naïve patients had significantly lesser prevalence of MS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Antipsychotic use is one of the predictors for MS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F165A-1A0B-488A-B7D5-F54E35CF496E}"/>
              </a:ext>
            </a:extLst>
          </p:cNvPr>
          <p:cNvSpPr txBox="1"/>
          <p:nvPr/>
        </p:nvSpPr>
        <p:spPr>
          <a:xfrm>
            <a:off x="1043608" y="413271"/>
            <a:ext cx="5994666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216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56D6-AAAD-E14D-B6FA-F79FE1FC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99392"/>
            <a:ext cx="856895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Comprehensive Mental Health Package in Karnataka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5CF54-C454-4C4C-9D17-1FE8F3A7C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84784"/>
            <a:ext cx="7848872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District Mental Health Program (DMHP) status report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Clinical Services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Training and Capacity building</a:t>
            </a:r>
          </a:p>
          <a:p>
            <a:pPr marL="342900" lvl="1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IEC activities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Innovations that are replicable 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 between Govt. of Karnataka &amp; NIMHANS, Bengaluru</a:t>
            </a:r>
          </a:p>
          <a:p>
            <a:pPr lvl="1">
              <a:lnSpc>
                <a:spcPct val="11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Manochaitanya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</a:p>
          <a:p>
            <a:pPr lvl="1">
              <a:lnSpc>
                <a:spcPct val="11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Maanasadhaara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Tele-mentoring for Primary Care Doctors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E-monitoring of DMHP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 Home Care for the Severe Mental illnesses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Care Management Software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Taluk Mental Health Program (TMHP)</a:t>
            </a:r>
          </a:p>
          <a:p>
            <a:pPr marL="0" indent="0">
              <a:buNone/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Background work for innovations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Taluk Mental Health Program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Tele-OCT</a:t>
            </a:r>
          </a:p>
          <a:p>
            <a:pPr marL="0" indent="0">
              <a:buNone/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Future Directions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5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" y="116632"/>
            <a:ext cx="9144000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Research: </a:t>
            </a:r>
            <a:b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Why antipsychotics alone may be working?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969" y="1124744"/>
            <a:ext cx="7517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776B321-6C2A-44D2-845C-9FD63242B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4437112"/>
            <a:ext cx="5400600" cy="207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xplosion: 8 Points 4"/>
          <p:cNvSpPr/>
          <p:nvPr/>
        </p:nvSpPr>
        <p:spPr>
          <a:xfrm>
            <a:off x="1763688" y="2980553"/>
            <a:ext cx="7517423" cy="2176639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0" rIns="36000" bIns="0" anchor="ctr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Prevalence of AUD is significantly lower in patients than in the general population in this community.</a:t>
            </a:r>
          </a:p>
        </p:txBody>
      </p:sp>
    </p:spTree>
    <p:extLst>
      <p:ext uri="{BB962C8B-B14F-4D97-AF65-F5344CB8AC3E}">
        <p14:creationId xmlns:p14="http://schemas.microsoft.com/office/powerpoint/2010/main" val="65760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14488"/>
            <a:ext cx="68580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504" y="332656"/>
            <a:ext cx="9036496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Research: Mortality Experience of the cohort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446991"/>
            <a:ext cx="717341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2pPr lvl="1">
              <a:defRPr sz="2400" b="1"/>
            </a:lvl2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Mortality among schizophrenia patients in this rural cohort is considerably lower than patients from developed countries. Nevertheless, nearly two-fold excess mortality in schizophrenia calls for attention to their medical and psychosocial needs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95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86700" cy="7596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Research: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Access and continuation of Treatment</a:t>
            </a:r>
            <a:endParaRPr lang="en-I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58411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5614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564A1A-E6B7-E243-98A1-5D80FF2DE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524" y="1268760"/>
            <a:ext cx="8568952" cy="367381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0D49E6-7C07-4480-A286-D570C029D0AF}"/>
              </a:ext>
            </a:extLst>
          </p:cNvPr>
          <p:cNvSpPr/>
          <p:nvPr/>
        </p:nvSpPr>
        <p:spPr>
          <a:xfrm>
            <a:off x="2987824" y="260648"/>
            <a:ext cx="2093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3646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71C3A-0BDE-F642-8DD5-04D76F75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Ongoing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6E15F-488D-5C42-A986-0B71E029D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2" y="1484784"/>
            <a:ext cx="8280920" cy="468052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Impact of DMHP on the treatment gap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Evaluation of the impact of tele-OCT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Evaluation of AHC services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Evaluation of online mentoring for ASHA workers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Clinical Schedules for Primary Care Psychiatry</a:t>
            </a:r>
          </a:p>
        </p:txBody>
      </p:sp>
    </p:spTree>
    <p:extLst>
      <p:ext uri="{BB962C8B-B14F-4D97-AF65-F5344CB8AC3E}">
        <p14:creationId xmlns:p14="http://schemas.microsoft.com/office/powerpoint/2010/main" val="3491689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6FE0-EE6A-8142-A7AD-9ECABBF0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48" y="35773"/>
            <a:ext cx="8229600" cy="63408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New beginnings: Taluk Mental Health Program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2663F7-4303-EA4D-B0F2-DCBF8DBA2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14"/>
            <a:ext cx="9036496" cy="6696744"/>
          </a:xfrm>
        </p:spPr>
      </p:pic>
    </p:spTree>
    <p:extLst>
      <p:ext uri="{BB962C8B-B14F-4D97-AF65-F5344CB8AC3E}">
        <p14:creationId xmlns:p14="http://schemas.microsoft.com/office/powerpoint/2010/main" val="1160497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CE0F-D30C-4752-BF66-ED2E77B5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Way forward 2018-19</a:t>
            </a:r>
            <a:endParaRPr lang="en-I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CBFCE-1A74-4727-886C-BAFD4CD93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A6AE4-A9B8-4CEC-9D95-2A480A1B1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3" y="1391377"/>
            <a:ext cx="8568952" cy="514298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2F4BDD-97EA-4689-8EA0-6731332DFA4F}"/>
              </a:ext>
            </a:extLst>
          </p:cNvPr>
          <p:cNvSpPr txBox="1"/>
          <p:nvPr/>
        </p:nvSpPr>
        <p:spPr>
          <a:xfrm>
            <a:off x="5201159" y="2566822"/>
            <a:ext cx="2664296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Urban DMHP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032634D8-7CF5-4BE2-87BD-49B1567425B6}"/>
              </a:ext>
            </a:extLst>
          </p:cNvPr>
          <p:cNvSpPr/>
          <p:nvPr/>
        </p:nvSpPr>
        <p:spPr>
          <a:xfrm>
            <a:off x="916306" y="2576859"/>
            <a:ext cx="2221170" cy="928694"/>
          </a:xfrm>
          <a:prstGeom prst="roundRect">
            <a:avLst/>
          </a:prstGeom>
          <a:solidFill>
            <a:srgbClr val="61B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 DMHP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802E70E1-882F-4FEC-BC8A-3AC6118FB4AF}"/>
              </a:ext>
            </a:extLst>
          </p:cNvPr>
          <p:cNvSpPr/>
          <p:nvPr/>
        </p:nvSpPr>
        <p:spPr>
          <a:xfrm>
            <a:off x="827584" y="4256787"/>
            <a:ext cx="2628232" cy="170407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Expanding tele-mentoring  throughout the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9F43F-DC13-4289-BAD3-04B5B2501820}"/>
              </a:ext>
            </a:extLst>
          </p:cNvPr>
          <p:cNvSpPr txBox="1"/>
          <p:nvPr/>
        </p:nvSpPr>
        <p:spPr>
          <a:xfrm>
            <a:off x="3137476" y="1916832"/>
            <a:ext cx="153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Taluka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Mental Health Programme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77D991-CC38-44A4-BA35-082F895CB2AC}"/>
              </a:ext>
            </a:extLst>
          </p:cNvPr>
          <p:cNvSpPr txBox="1"/>
          <p:nvPr/>
        </p:nvSpPr>
        <p:spPr>
          <a:xfrm>
            <a:off x="5369972" y="4361081"/>
            <a:ext cx="3145378" cy="1815882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portal for Mental Health care Management Solutions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7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202070"/>
            <a:ext cx="8568952" cy="10156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5 Pillars Of Success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4282" y="1643050"/>
            <a:ext cx="1625066" cy="221457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itchFamily="18" charset="0"/>
              </a:rPr>
              <a:t> Policy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00232" y="1643050"/>
            <a:ext cx="1500198" cy="221457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cs typeface="Times New Roman" pitchFamily="18" charset="0"/>
              </a:rPr>
              <a:t>Delivery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4744" y="1643050"/>
            <a:ext cx="1500198" cy="22145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Budget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29256" y="1643050"/>
            <a:ext cx="1500198" cy="2214578"/>
          </a:xfrm>
          <a:prstGeom prst="round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cs typeface="Times New Roman" pitchFamily="18" charset="0"/>
              </a:rPr>
              <a:t>Leverage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43768" y="1643050"/>
            <a:ext cx="1500198" cy="2214578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Innovate</a:t>
            </a:r>
          </a:p>
        </p:txBody>
      </p:sp>
      <p:pic>
        <p:nvPicPr>
          <p:cNvPr id="1026" name="Picture 2" descr="Image result for teamwork symbol for power 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643446"/>
            <a:ext cx="4143404" cy="194808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571604" y="4000504"/>
            <a:ext cx="614366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Times New Roman" pitchFamily="18" charset="0"/>
              </a:rPr>
              <a:t>Secret Sauce – Team Work</a:t>
            </a:r>
          </a:p>
        </p:txBody>
      </p:sp>
    </p:spTree>
    <p:extLst>
      <p:ext uri="{BB962C8B-B14F-4D97-AF65-F5344CB8AC3E}">
        <p14:creationId xmlns:p14="http://schemas.microsoft.com/office/powerpoint/2010/main" val="38338740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Program Files (x86)\Microsoft Office\MEDIA\CAGCAT10\j0284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extLst/>
        </p:spPr>
      </p:pic>
      <p:sp>
        <p:nvSpPr>
          <p:cNvPr id="6" name="Rectangle 5"/>
          <p:cNvSpPr/>
          <p:nvPr/>
        </p:nvSpPr>
        <p:spPr>
          <a:xfrm>
            <a:off x="4572000" y="260648"/>
            <a:ext cx="4429726" cy="34906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lnSpc>
                <a:spcPts val="5280"/>
              </a:lnSpc>
              <a:buNone/>
            </a:pPr>
            <a:r>
              <a:rPr lang="en-US" sz="44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Hands to Reach the Unreached </a:t>
            </a:r>
          </a:p>
          <a:p>
            <a:pPr algn="ctr">
              <a:lnSpc>
                <a:spcPts val="5280"/>
              </a:lnSpc>
              <a:buNone/>
            </a:pPr>
            <a:r>
              <a:rPr lang="en-US" sz="3200" b="1" i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4400" b="1" i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5280"/>
              </a:lnSpc>
              <a:buNone/>
            </a:pPr>
            <a:r>
              <a:rPr lang="en-US" sz="44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 History </a:t>
            </a:r>
            <a:endParaRPr lang="en-US" sz="4400" b="1" u="sng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C73B7-0F67-46F6-A78E-C85A59E7F27F}"/>
              </a:ext>
            </a:extLst>
          </p:cNvPr>
          <p:cNvSpPr/>
          <p:nvPr/>
        </p:nvSpPr>
        <p:spPr>
          <a:xfrm>
            <a:off x="125760" y="260648"/>
            <a:ext cx="8892480" cy="7082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Status Report on DMHP Clinical  services</a:t>
            </a:r>
            <a:endParaRPr lang="en-IN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D24F1-E22E-4094-9FCB-F590993E3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85" y="1869259"/>
            <a:ext cx="1641445" cy="2377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AF922-7BDA-4704-A83E-75F04CAD0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139" y="2204864"/>
            <a:ext cx="1806941" cy="2617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16B509-EA0A-4686-9786-05C86DDB9C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2821" y="2801659"/>
            <a:ext cx="1894373" cy="2617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485661-DC12-4D57-8B81-82C88F3A9E3C}"/>
              </a:ext>
            </a:extLst>
          </p:cNvPr>
          <p:cNvSpPr txBox="1"/>
          <p:nvPr/>
        </p:nvSpPr>
        <p:spPr>
          <a:xfrm>
            <a:off x="590826" y="1378135"/>
            <a:ext cx="1644988" cy="4086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2004 to 2015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3BABC9-B051-4995-A7CC-43895A801F4A}"/>
              </a:ext>
            </a:extLst>
          </p:cNvPr>
          <p:cNvSpPr txBox="1"/>
          <p:nvPr/>
        </p:nvSpPr>
        <p:spPr>
          <a:xfrm>
            <a:off x="3633599" y="1772816"/>
            <a:ext cx="1658481" cy="4086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2015 - 2016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81D650-B1FB-4D92-ADFD-EEFEAC0BCB60}"/>
              </a:ext>
            </a:extLst>
          </p:cNvPr>
          <p:cNvSpPr txBox="1"/>
          <p:nvPr/>
        </p:nvSpPr>
        <p:spPr>
          <a:xfrm>
            <a:off x="6801951" y="2349916"/>
            <a:ext cx="1658481" cy="4086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2016 - 2017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rved Down Arrow 8">
            <a:extLst>
              <a:ext uri="{FF2B5EF4-FFF2-40B4-BE49-F238E27FC236}">
                <a16:creationId xmlns:a16="http://schemas.microsoft.com/office/drawing/2014/main" id="{66CFAF91-1D2B-4C49-9E68-58A1419DBC7B}"/>
              </a:ext>
            </a:extLst>
          </p:cNvPr>
          <p:cNvSpPr/>
          <p:nvPr/>
        </p:nvSpPr>
        <p:spPr>
          <a:xfrm>
            <a:off x="1956331" y="2489237"/>
            <a:ext cx="1388740" cy="701662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CAF827-7DAC-4CF9-9D29-578D3F7671A4}"/>
              </a:ext>
            </a:extLst>
          </p:cNvPr>
          <p:cNvSpPr txBox="1"/>
          <p:nvPr/>
        </p:nvSpPr>
        <p:spPr>
          <a:xfrm>
            <a:off x="520106" y="4295198"/>
            <a:ext cx="1840278" cy="1140738"/>
          </a:xfrm>
          <a:prstGeom prst="roundRect">
            <a:avLst/>
          </a:prstGeom>
          <a:solidFill>
            <a:srgbClr val="FFCC00">
              <a:alpha val="60000"/>
            </a:srgbClr>
          </a:solidFill>
        </p:spPr>
        <p:txBody>
          <a:bodyPr wrap="square" lIns="36000" tIns="0" rIns="36000" bIns="3600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Gulbarga, 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Uttara Kannada,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Shivamogga,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Chamarajanagara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5BA0C3-853A-410F-8001-588712939320}"/>
              </a:ext>
            </a:extLst>
          </p:cNvPr>
          <p:cNvSpPr txBox="1"/>
          <p:nvPr/>
        </p:nvSpPr>
        <p:spPr>
          <a:xfrm>
            <a:off x="3219922" y="4865567"/>
            <a:ext cx="2360190" cy="1634490"/>
          </a:xfrm>
          <a:prstGeom prst="roundRect">
            <a:avLst/>
          </a:prstGeom>
          <a:solidFill>
            <a:srgbClr val="FFCC00">
              <a:alpha val="60000"/>
            </a:srgbClr>
          </a:solidFill>
        </p:spPr>
        <p:txBody>
          <a:bodyPr wrap="square" lIns="36000" tIns="0" rIns="36000" bIns="0" rtlCol="0">
            <a:spAutoFit/>
          </a:bodyPr>
          <a:lstStyle>
            <a:defPPr>
              <a:defRPr lang="en-US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+ Belagavi, Dharwad, Bellary, </a:t>
            </a:r>
            <a:r>
              <a:rPr lang="en-US" dirty="0" err="1"/>
              <a:t>Raichur</a:t>
            </a:r>
            <a:r>
              <a:rPr lang="en-US" dirty="0"/>
              <a:t>, </a:t>
            </a:r>
            <a:r>
              <a:rPr lang="en-US" dirty="0" err="1"/>
              <a:t>Dakshina</a:t>
            </a:r>
            <a:r>
              <a:rPr lang="en-US" dirty="0"/>
              <a:t> Kannada, Hassan, </a:t>
            </a:r>
            <a:r>
              <a:rPr lang="en-US" dirty="0" err="1"/>
              <a:t>Chikkaballapura</a:t>
            </a:r>
            <a:r>
              <a:rPr lang="en-US" dirty="0"/>
              <a:t>, Mysore</a:t>
            </a:r>
            <a:endParaRPr lang="en-IN" dirty="0"/>
          </a:p>
        </p:txBody>
      </p:sp>
      <p:sp>
        <p:nvSpPr>
          <p:cNvPr id="19" name="Curved Down Arrow 9">
            <a:extLst>
              <a:ext uri="{FF2B5EF4-FFF2-40B4-BE49-F238E27FC236}">
                <a16:creationId xmlns:a16="http://schemas.microsoft.com/office/drawing/2014/main" id="{5CD8FE42-8FEC-4850-AFF9-3E6606E5D01C}"/>
              </a:ext>
            </a:extLst>
          </p:cNvPr>
          <p:cNvSpPr/>
          <p:nvPr/>
        </p:nvSpPr>
        <p:spPr>
          <a:xfrm>
            <a:off x="5101346" y="3135243"/>
            <a:ext cx="1421475" cy="708282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D8073-3E34-4502-8F8B-F1C63F1DB2FB}"/>
              </a:ext>
            </a:extLst>
          </p:cNvPr>
          <p:cNvSpPr txBox="1"/>
          <p:nvPr/>
        </p:nvSpPr>
        <p:spPr>
          <a:xfrm>
            <a:off x="6801951" y="5426729"/>
            <a:ext cx="1336114" cy="646986"/>
          </a:xfrm>
          <a:prstGeom prst="roundRect">
            <a:avLst/>
          </a:prstGeom>
          <a:solidFill>
            <a:srgbClr val="FFCC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Entire State covered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69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3593-A228-BC4E-8CB7-1B1C39DE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20893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Comprehensive Mental Health Package in Karnataka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07154-E04C-CD4E-8C94-5D676A1F4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78895"/>
            <a:ext cx="4114800" cy="4786346"/>
          </a:xfrm>
        </p:spPr>
        <p:txBody>
          <a:bodyPr>
            <a:normAutofit/>
          </a:bodyPr>
          <a:lstStyle/>
          <a:p>
            <a:r>
              <a:rPr lang="en-US" sz="2400" b="1" dirty="0"/>
              <a:t>Staff working for DMHP</a:t>
            </a:r>
          </a:p>
          <a:p>
            <a:pPr lvl="1"/>
            <a:r>
              <a:rPr lang="en-US" sz="2000" b="1" dirty="0"/>
              <a:t>1 Psychiatrist every district</a:t>
            </a:r>
          </a:p>
          <a:p>
            <a:pPr lvl="1"/>
            <a:r>
              <a:rPr lang="en-US" sz="2000" b="1" dirty="0"/>
              <a:t>1 Clinical Psychologist</a:t>
            </a:r>
          </a:p>
          <a:p>
            <a:pPr lvl="1"/>
            <a:r>
              <a:rPr lang="en-US" sz="2000" b="1" dirty="0"/>
              <a:t>1 Psychiatric Social Worker</a:t>
            </a:r>
          </a:p>
          <a:p>
            <a:pPr lvl="1"/>
            <a:r>
              <a:rPr lang="en-US" sz="2000" b="1" dirty="0"/>
              <a:t>2 Nurses</a:t>
            </a:r>
          </a:p>
          <a:p>
            <a:pPr lvl="1"/>
            <a:r>
              <a:rPr lang="en-US" sz="2000" b="1" dirty="0"/>
              <a:t>1 Record Keeper</a:t>
            </a:r>
          </a:p>
          <a:p>
            <a:pPr lvl="1"/>
            <a:r>
              <a:rPr lang="en-US" sz="2000" b="1" dirty="0"/>
              <a:t>1 Ward Assistant</a:t>
            </a:r>
          </a:p>
          <a:p>
            <a:pPr algn="ctr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Total staff 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	&gt;210 throughout State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742" t="17708" r="36719" b="22916"/>
          <a:stretch>
            <a:fillRect/>
          </a:stretch>
        </p:blipFill>
        <p:spPr bwMode="auto">
          <a:xfrm>
            <a:off x="4643438" y="1500174"/>
            <a:ext cx="3929090" cy="4765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88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33DDE-18B7-DA41-8771-39D7743D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Training and Capacity Building by DMHP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EDD00A-7D7F-E049-9ACA-1B110B054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676712"/>
              </p:ext>
            </p:extLst>
          </p:nvPr>
        </p:nvGraphicFramePr>
        <p:xfrm>
          <a:off x="1691680" y="1196752"/>
          <a:ext cx="5198293" cy="335827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494280">
                  <a:extLst>
                    <a:ext uri="{9D8B030D-6E8A-4147-A177-3AD203B41FA5}">
                      <a16:colId xmlns:a16="http://schemas.microsoft.com/office/drawing/2014/main" val="995993077"/>
                    </a:ext>
                  </a:extLst>
                </a:gridCol>
                <a:gridCol w="1278781">
                  <a:extLst>
                    <a:ext uri="{9D8B030D-6E8A-4147-A177-3AD203B41FA5}">
                      <a16:colId xmlns:a16="http://schemas.microsoft.com/office/drawing/2014/main" val="2246180960"/>
                    </a:ext>
                  </a:extLst>
                </a:gridCol>
                <a:gridCol w="1425232">
                  <a:extLst>
                    <a:ext uri="{9D8B030D-6E8A-4147-A177-3AD203B41FA5}">
                      <a16:colId xmlns:a16="http://schemas.microsoft.com/office/drawing/2014/main" val="3601271327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Persons trained</a:t>
                      </a:r>
                    </a:p>
                  </a:txBody>
                  <a:tcPr anchor="ctr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2017-18</a:t>
                      </a:r>
                    </a:p>
                  </a:txBody>
                  <a:tcPr anchor="ctr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2018-19 </a:t>
                      </a:r>
                    </a:p>
                  </a:txBody>
                  <a:tcPr anchor="ctr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69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Officers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4378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Paramedical workers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9375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2779191"/>
                  </a:ext>
                </a:extLst>
              </a:tr>
              <a:tr h="2903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RBSK/RKSK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2990836"/>
                  </a:ext>
                </a:extLst>
              </a:tr>
              <a:tr h="383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AYUSH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3719392"/>
                  </a:ext>
                </a:extLst>
              </a:tr>
              <a:tr h="383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KSAPS/WCD counselors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1648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584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Police/Prisons staff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4386397"/>
                  </a:ext>
                </a:extLst>
              </a:tr>
              <a:tr h="50428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Faith Healers/NGOs/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Elected representatives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3900817"/>
                  </a:ext>
                </a:extLst>
              </a:tr>
              <a:tr h="150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ASHA workers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23775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363350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1E4A2C3-E772-41D2-A0A2-4213531A24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415556"/>
              </p:ext>
            </p:extLst>
          </p:nvPr>
        </p:nvGraphicFramePr>
        <p:xfrm>
          <a:off x="1677962" y="4541357"/>
          <a:ext cx="5198294" cy="169595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06006">
                  <a:extLst>
                    <a:ext uri="{9D8B030D-6E8A-4147-A177-3AD203B41FA5}">
                      <a16:colId xmlns:a16="http://schemas.microsoft.com/office/drawing/2014/main" val="217079480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2566809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474015924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Lifeskills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imparted</a:t>
                      </a:r>
                    </a:p>
                  </a:txBody>
                  <a:tcPr marL="87630" marR="87630">
                    <a:solidFill>
                      <a:srgbClr val="99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/>
                </a:tc>
                <a:extLst>
                  <a:ext uri="{0D108BD9-81ED-4DB2-BD59-A6C34878D82A}">
                    <a16:rowId xmlns:a16="http://schemas.microsoft.com/office/drawing/2014/main" val="483706175"/>
                  </a:ext>
                </a:extLst>
              </a:tr>
              <a:tr h="11847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Teachers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9379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extLst>
                  <a:ext uri="{0D108BD9-81ED-4DB2-BD59-A6C34878D82A}">
                    <a16:rowId xmlns:a16="http://schemas.microsoft.com/office/drawing/2014/main" val="978905197"/>
                  </a:ext>
                </a:extLst>
              </a:tr>
              <a:tr h="32451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Clients in Colleges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17433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extLst>
                  <a:ext uri="{0D108BD9-81ED-4DB2-BD59-A6C34878D82A}">
                    <a16:rowId xmlns:a16="http://schemas.microsoft.com/office/drawing/2014/main" val="1718566994"/>
                  </a:ext>
                </a:extLst>
              </a:tr>
              <a:tr h="20525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Clients in workplaces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7480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2275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extLst>
                  <a:ext uri="{0D108BD9-81ED-4DB2-BD59-A6C34878D82A}">
                    <a16:rowId xmlns:a16="http://schemas.microsoft.com/office/drawing/2014/main" val="1751741824"/>
                  </a:ext>
                </a:extLst>
              </a:tr>
              <a:tr h="35483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slum dwellers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5775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630" marR="87630" anchor="ctr"/>
                </a:tc>
                <a:extLst>
                  <a:ext uri="{0D108BD9-81ED-4DB2-BD59-A6C34878D82A}">
                    <a16:rowId xmlns:a16="http://schemas.microsoft.com/office/drawing/2014/main" val="3669095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78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507288" cy="7664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>
                <a:solidFill>
                  <a:srgbClr val="000000"/>
                </a:solidFill>
                <a:cs typeface="Times New Roman" pitchFamily="18" charset="0"/>
              </a:rPr>
              <a:t>Reaching out….</a:t>
            </a:r>
            <a:endParaRPr lang="en-US" sz="3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357158" y="1071546"/>
          <a:ext cx="343170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/>
          </p:nvPr>
        </p:nvGraphicFramePr>
        <p:xfrm>
          <a:off x="4572000" y="1196752"/>
          <a:ext cx="388843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/>
          <p:nvPr>
            <p:extLst/>
          </p:nvPr>
        </p:nvGraphicFramePr>
        <p:xfrm>
          <a:off x="267443" y="3933056"/>
          <a:ext cx="3768080" cy="224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/>
          <p:nvPr>
            <p:extLst/>
          </p:nvPr>
        </p:nvGraphicFramePr>
        <p:xfrm>
          <a:off x="4651528" y="3933056"/>
          <a:ext cx="3592879" cy="224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1939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96" y="-27384"/>
            <a:ext cx="8964488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Information Education Communication activities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B430A3-C735-4A8C-9FFB-86B4CB593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08" y="1556792"/>
            <a:ext cx="2736304" cy="374441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3,00,000 persons reached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World Health Day celebrations (2017)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 Day against Drug abuse (2017, 2018)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Suicide prevention day (2017)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E:\Menatl Health 2017-18\World Health Day Reports\World Health Day Photos\DSC_2987.JPG">
            <a:extLst>
              <a:ext uri="{FF2B5EF4-FFF2-40B4-BE49-F238E27FC236}">
                <a16:creationId xmlns:a16="http://schemas.microsoft.com/office/drawing/2014/main" id="{4139A70A-3812-45EE-84AF-A20E5201A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816" y="1340768"/>
            <a:ext cx="6048672" cy="406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6C59FA-6173-4389-97E1-72EF5A6BD526}"/>
              </a:ext>
            </a:extLst>
          </p:cNvPr>
          <p:cNvSpPr/>
          <p:nvPr/>
        </p:nvSpPr>
        <p:spPr>
          <a:xfrm>
            <a:off x="3347864" y="5436553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Commemorating World Health Day 2017 with brand Ambassador Ms Deepika Padukone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59" y="5660689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Mental health awareness using a re-furbished Ambulance</a:t>
            </a:r>
          </a:p>
        </p:txBody>
      </p:sp>
      <p:pic>
        <p:nvPicPr>
          <p:cNvPr id="1026" name="Picture 2" descr="C:\Users\ADMIN\Desktop\nnn\IMG-20180929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5" y="1340767"/>
            <a:ext cx="6470427" cy="435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ADMIN\Desktop\nnn\IMG-20181015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95" y="1737906"/>
            <a:ext cx="7181729" cy="4204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AA0CA4C-8E3E-4E8C-869B-755A3E3E33A1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8964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IEC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6464</TotalTime>
  <Words>1688</Words>
  <Application>Microsoft Macintosh PowerPoint</Application>
  <PresentationFormat>On-screen Show (4:3)</PresentationFormat>
  <Paragraphs>301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Objectives and Goals of the Package</vt:lpstr>
      <vt:lpstr>Comprehensive Mental Health Package in Karnataka</vt:lpstr>
      <vt:lpstr>PowerPoint Presentation</vt:lpstr>
      <vt:lpstr>Comprehensive Mental Health Package in Karnataka</vt:lpstr>
      <vt:lpstr>Training and Capacity Building by DMHP</vt:lpstr>
      <vt:lpstr>Reaching out….</vt:lpstr>
      <vt:lpstr>Information Education Communication activities</vt:lpstr>
      <vt:lpstr>Mental health awareness using a re-furbished Ambulance</vt:lpstr>
      <vt:lpstr>PowerPoint Presentation</vt:lpstr>
      <vt:lpstr>Innovation: MoU GoK &amp; NIMHANS</vt:lpstr>
      <vt:lpstr>Manochaithanya –  Fixed day clinic at subdistrict level</vt:lpstr>
      <vt:lpstr>PowerPoint Presentation</vt:lpstr>
      <vt:lpstr>Manasadhara program – Rehabilitation services</vt:lpstr>
      <vt:lpstr>Dava and Dua</vt:lpstr>
      <vt:lpstr>PowerPoint Presentation</vt:lpstr>
      <vt:lpstr>What happens during the Tele-OCT session?</vt:lpstr>
      <vt:lpstr>Advantages of Tele OCT, Scaling up</vt:lpstr>
      <vt:lpstr>e-monitoring of  DMHP</vt:lpstr>
      <vt:lpstr>PowerPoint Presentation</vt:lpstr>
      <vt:lpstr>PowerPoint Presentation</vt:lpstr>
      <vt:lpstr>Scaling up AHC in others States</vt:lpstr>
      <vt:lpstr>Home visits by DMHP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Research:  Why antipsychotics alone may be working?</vt:lpstr>
      <vt:lpstr>PowerPoint Presentation</vt:lpstr>
      <vt:lpstr>Research:  Access and continuation of Treatment</vt:lpstr>
      <vt:lpstr>PowerPoint Presentation</vt:lpstr>
      <vt:lpstr>Ongoing Research</vt:lpstr>
      <vt:lpstr>New beginnings: Taluk Mental Health Program</vt:lpstr>
      <vt:lpstr>Way forward 2018-19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Naveen Kumar Channaveerachari</cp:lastModifiedBy>
  <cp:revision>731</cp:revision>
  <dcterms:created xsi:type="dcterms:W3CDTF">2017-09-21T10:45:44Z</dcterms:created>
  <dcterms:modified xsi:type="dcterms:W3CDTF">2018-10-31T03:31:50Z</dcterms:modified>
</cp:coreProperties>
</file>