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258" r:id="rId2"/>
    <p:sldId id="267" r:id="rId3"/>
    <p:sldId id="270" r:id="rId4"/>
    <p:sldId id="292" r:id="rId5"/>
    <p:sldId id="259" r:id="rId6"/>
    <p:sldId id="293" r:id="rId7"/>
    <p:sldId id="345" r:id="rId8"/>
    <p:sldId id="265" r:id="rId9"/>
    <p:sldId id="260" r:id="rId10"/>
    <p:sldId id="300" r:id="rId11"/>
    <p:sldId id="302" r:id="rId12"/>
    <p:sldId id="284" r:id="rId13"/>
    <p:sldId id="288" r:id="rId14"/>
    <p:sldId id="263" r:id="rId15"/>
    <p:sldId id="294" r:id="rId16"/>
    <p:sldId id="261" r:id="rId17"/>
    <p:sldId id="285" r:id="rId18"/>
    <p:sldId id="286" r:id="rId19"/>
    <p:sldId id="271" r:id="rId20"/>
    <p:sldId id="291" r:id="rId21"/>
    <p:sldId id="280" r:id="rId22"/>
    <p:sldId id="272" r:id="rId23"/>
    <p:sldId id="297" r:id="rId24"/>
    <p:sldId id="276" r:id="rId25"/>
    <p:sldId id="295" r:id="rId26"/>
    <p:sldId id="279" r:id="rId27"/>
    <p:sldId id="340" r:id="rId28"/>
    <p:sldId id="344" r:id="rId29"/>
    <p:sldId id="341" r:id="rId30"/>
    <p:sldId id="342" r:id="rId31"/>
    <p:sldId id="343" r:id="rId32"/>
    <p:sldId id="304" r:id="rId33"/>
    <p:sldId id="305" r:id="rId34"/>
    <p:sldId id="306" r:id="rId35"/>
    <p:sldId id="307" r:id="rId36"/>
    <p:sldId id="308" r:id="rId37"/>
    <p:sldId id="309" r:id="rId38"/>
    <p:sldId id="310" r:id="rId39"/>
    <p:sldId id="311" r:id="rId40"/>
    <p:sldId id="312" r:id="rId41"/>
    <p:sldId id="313" r:id="rId42"/>
    <p:sldId id="314" r:id="rId43"/>
    <p:sldId id="315" r:id="rId44"/>
    <p:sldId id="316" r:id="rId45"/>
    <p:sldId id="317" r:id="rId46"/>
    <p:sldId id="318" r:id="rId47"/>
    <p:sldId id="319" r:id="rId48"/>
    <p:sldId id="320" r:id="rId49"/>
    <p:sldId id="321" r:id="rId50"/>
    <p:sldId id="322" r:id="rId51"/>
    <p:sldId id="323" r:id="rId52"/>
    <p:sldId id="324" r:id="rId53"/>
    <p:sldId id="325" r:id="rId54"/>
    <p:sldId id="326" r:id="rId55"/>
    <p:sldId id="327" r:id="rId56"/>
    <p:sldId id="328" r:id="rId57"/>
    <p:sldId id="329" r:id="rId58"/>
    <p:sldId id="330" r:id="rId59"/>
    <p:sldId id="331" r:id="rId60"/>
    <p:sldId id="332" r:id="rId61"/>
    <p:sldId id="333" r:id="rId62"/>
    <p:sldId id="334" r:id="rId63"/>
    <p:sldId id="335" r:id="rId64"/>
    <p:sldId id="336" r:id="rId65"/>
    <p:sldId id="337" r:id="rId66"/>
    <p:sldId id="338" r:id="rId67"/>
    <p:sldId id="339" r:id="rId68"/>
  </p:sldIdLst>
  <p:sldSz cx="9144000" cy="6858000" type="screen4x3"/>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62" autoAdjust="0"/>
  </p:normalViewPr>
  <p:slideViewPr>
    <p:cSldViewPr>
      <p:cViewPr varScale="1">
        <p:scale>
          <a:sx n="80" d="100"/>
          <a:sy n="80" d="100"/>
        </p:scale>
        <p:origin x="1450" y="48"/>
      </p:cViewPr>
      <p:guideLst>
        <p:guide orient="horz" pos="2160"/>
        <p:guide pos="2880"/>
      </p:guideLst>
    </p:cSldViewPr>
  </p:slideViewPr>
  <p:outlineViewPr>
    <p:cViewPr>
      <p:scale>
        <a:sx n="33" d="100"/>
        <a:sy n="33" d="100"/>
      </p:scale>
      <p:origin x="0" y="1717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CER\AppData\Local\Temp\Data%20of%20procurement%20of%20eye%20balls%20and%20KP%20surgeries%20(April%20%20to%20July%202015-16)%20fina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CER\AppData\Local\Temp\Data%20of%20procurement%20of%20eye%20balls%20and%20KP%20surgeries%20(April%20%20to%20July%202015-16)%20final.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1" Type="http://schemas.openxmlformats.org/officeDocument/2006/relationships/oleObject" Target="file:///C:\Users\Dr.%20Praveen\Desktop\Desktop\Dr.%20Radhika%20Tandon\DISTT%20WISE%20NO%20OF%20CORNEAL%20BLIND%20PTS%2019.8.16%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Corneas</a:t>
            </a:r>
            <a:r>
              <a:rPr lang="en-US" baseline="0"/>
              <a:t> Procured</a:t>
            </a:r>
            <a:endParaRPr lang="en-US"/>
          </a:p>
        </c:rich>
      </c:tx>
      <c:layout>
        <c:manualLayout>
          <c:xMode val="edge"/>
          <c:yMode val="edge"/>
          <c:x val="0.43123564424329469"/>
          <c:y val="6.3543940634949074E-3"/>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8.4833806839716849E-2"/>
          <c:y val="7.0347812178788313E-2"/>
          <c:w val="0.89694951155232883"/>
          <c:h val="0.42160141440653198"/>
        </c:manualLayout>
      </c:layout>
      <c:bar3DChart>
        <c:barDir val="col"/>
        <c:grouping val="clustered"/>
        <c:varyColors val="0"/>
        <c:ser>
          <c:idx val="0"/>
          <c:order val="0"/>
          <c:tx>
            <c:strRef>
              <c:f>Sheet2!$B$2</c:f>
              <c:strCache>
                <c:ptCount val="1"/>
                <c:pt idx="0">
                  <c:v>April 2015 to July 2015</c:v>
                </c:pt>
              </c:strCache>
            </c:strRef>
          </c:tx>
          <c:invertIfNegative val="0"/>
          <c:dLbls>
            <c:spPr>
              <a:noFill/>
              <a:ln>
                <a:noFill/>
              </a:ln>
              <a:effectLst/>
            </c:spPr>
            <c:txPr>
              <a:bodyPr/>
              <a:lstStyle/>
              <a:p>
                <a:pPr>
                  <a:defRPr sz="11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Sheet2!$A$3:$A$18</c:f>
              <c:strCache>
                <c:ptCount val="16"/>
                <c:pt idx="0">
                  <c:v>Govt. Medical College, Amritsar</c:v>
                </c:pt>
                <c:pt idx="1">
                  <c:v>Sh.Guru Ram Dass Eye Bank, Amritsar </c:v>
                </c:pt>
                <c:pt idx="2">
                  <c:v>Dr.Om Prakash Satyam Netralaya, Amritsar</c:v>
                </c:pt>
                <c:pt idx="3">
                  <c:v>Govt. Medical College Faridkot</c:v>
                </c:pt>
                <c:pt idx="4">
                  <c:v>Brar Eye Hospital Pvt. Ltd., Faridkot Road, Kotkpura.</c:v>
                </c:pt>
                <c:pt idx="5">
                  <c:v>Govt. Medical College Patiala</c:v>
                </c:pt>
                <c:pt idx="6">
                  <c:v>Thind Eye Hospital, 701, Mall Road, Jalandhar</c:v>
                </c:pt>
                <c:pt idx="7">
                  <c:v>Guru Nanak Mission Trust, Jalandhar </c:v>
                </c:pt>
                <c:pt idx="8">
                  <c:v>Mahajan Eye Hospital, 111-Shaheed Udham Singh Nagar, Jalandhar</c:v>
                </c:pt>
                <c:pt idx="9">
                  <c:v>Punarjot Eye Bank, Ludhiana</c:v>
                </c:pt>
                <c:pt idx="10">
                  <c:v>Daya Nand Medical College, Ludhiana</c:v>
                </c:pt>
                <c:pt idx="11">
                  <c:v>Christian Medical College Ludhiana</c:v>
                </c:pt>
                <c:pt idx="12">
                  <c:v>Sankara Eye Hospital Vipul World, Village Bhanohar, Post Dakha, Ludhiana</c:v>
                </c:pt>
                <c:pt idx="13">
                  <c:v>Shree Guru Harkishan Charitable Hosp. Sohana Mohali</c:v>
                </c:pt>
                <c:pt idx="14">
                  <c:v>JP Eye Hospital Mohali, No. 35, Phase-7, Sector-61, SAS Nagar Punjab</c:v>
                </c:pt>
                <c:pt idx="15">
                  <c:v>Sangam Netralaya, Mohali</c:v>
                </c:pt>
              </c:strCache>
            </c:strRef>
          </c:cat>
          <c:val>
            <c:numRef>
              <c:f>Sheet2!$B$3:$B$18</c:f>
              <c:numCache>
                <c:formatCode>General</c:formatCode>
                <c:ptCount val="16"/>
                <c:pt idx="0">
                  <c:v>12</c:v>
                </c:pt>
                <c:pt idx="1">
                  <c:v>0</c:v>
                </c:pt>
                <c:pt idx="2">
                  <c:v>0</c:v>
                </c:pt>
                <c:pt idx="3">
                  <c:v>12</c:v>
                </c:pt>
                <c:pt idx="4">
                  <c:v>0</c:v>
                </c:pt>
                <c:pt idx="5">
                  <c:v>8</c:v>
                </c:pt>
                <c:pt idx="6">
                  <c:v>13</c:v>
                </c:pt>
                <c:pt idx="7">
                  <c:v>0</c:v>
                </c:pt>
                <c:pt idx="9">
                  <c:v>112</c:v>
                </c:pt>
                <c:pt idx="10">
                  <c:v>14</c:v>
                </c:pt>
                <c:pt idx="11">
                  <c:v>0</c:v>
                </c:pt>
                <c:pt idx="13">
                  <c:v>0</c:v>
                </c:pt>
              </c:numCache>
            </c:numRef>
          </c:val>
          <c:extLst>
            <c:ext xmlns:c16="http://schemas.microsoft.com/office/drawing/2014/chart" uri="{C3380CC4-5D6E-409C-BE32-E72D297353CC}">
              <c16:uniqueId val="{00000000-70A6-4961-86A7-05F56A6E33B7}"/>
            </c:ext>
          </c:extLst>
        </c:ser>
        <c:ser>
          <c:idx val="1"/>
          <c:order val="1"/>
          <c:tx>
            <c:strRef>
              <c:f>Sheet2!$C$2</c:f>
              <c:strCache>
                <c:ptCount val="1"/>
                <c:pt idx="0">
                  <c:v>April 2016 to July 2016</c:v>
                </c:pt>
              </c:strCache>
            </c:strRef>
          </c:tx>
          <c:invertIfNegative val="0"/>
          <c:dLbls>
            <c:spPr>
              <a:noFill/>
              <a:ln>
                <a:noFill/>
              </a:ln>
              <a:effectLst/>
            </c:spPr>
            <c:txPr>
              <a:bodyPr/>
              <a:lstStyle/>
              <a:p>
                <a:pPr>
                  <a:defRPr sz="11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Sheet2!$A$3:$A$18</c:f>
              <c:strCache>
                <c:ptCount val="16"/>
                <c:pt idx="0">
                  <c:v>Govt. Medical College, Amritsar</c:v>
                </c:pt>
                <c:pt idx="1">
                  <c:v>Sh.Guru Ram Dass Eye Bank, Amritsar </c:v>
                </c:pt>
                <c:pt idx="2">
                  <c:v>Dr.Om Prakash Satyam Netralaya, Amritsar</c:v>
                </c:pt>
                <c:pt idx="3">
                  <c:v>Govt. Medical College Faridkot</c:v>
                </c:pt>
                <c:pt idx="4">
                  <c:v>Brar Eye Hospital Pvt. Ltd., Faridkot Road, Kotkpura.</c:v>
                </c:pt>
                <c:pt idx="5">
                  <c:v>Govt. Medical College Patiala</c:v>
                </c:pt>
                <c:pt idx="6">
                  <c:v>Thind Eye Hospital, 701, Mall Road, Jalandhar</c:v>
                </c:pt>
                <c:pt idx="7">
                  <c:v>Guru Nanak Mission Trust, Jalandhar </c:v>
                </c:pt>
                <c:pt idx="8">
                  <c:v>Mahajan Eye Hospital, 111-Shaheed Udham Singh Nagar, Jalandhar</c:v>
                </c:pt>
                <c:pt idx="9">
                  <c:v>Punarjot Eye Bank, Ludhiana</c:v>
                </c:pt>
                <c:pt idx="10">
                  <c:v>Daya Nand Medical College, Ludhiana</c:v>
                </c:pt>
                <c:pt idx="11">
                  <c:v>Christian Medical College Ludhiana</c:v>
                </c:pt>
                <c:pt idx="12">
                  <c:v>Sankara Eye Hospital Vipul World, Village Bhanohar, Post Dakha, Ludhiana</c:v>
                </c:pt>
                <c:pt idx="13">
                  <c:v>Shree Guru Harkishan Charitable Hosp. Sohana Mohali</c:v>
                </c:pt>
                <c:pt idx="14">
                  <c:v>JP Eye Hospital Mohali, No. 35, Phase-7, Sector-61, SAS Nagar Punjab</c:v>
                </c:pt>
                <c:pt idx="15">
                  <c:v>Sangam Netralaya, Mohali</c:v>
                </c:pt>
              </c:strCache>
            </c:strRef>
          </c:cat>
          <c:val>
            <c:numRef>
              <c:f>Sheet2!$C$3:$C$18</c:f>
              <c:numCache>
                <c:formatCode>General</c:formatCode>
                <c:ptCount val="16"/>
                <c:pt idx="0">
                  <c:v>13</c:v>
                </c:pt>
                <c:pt idx="1">
                  <c:v>27</c:v>
                </c:pt>
                <c:pt idx="2">
                  <c:v>2</c:v>
                </c:pt>
                <c:pt idx="3">
                  <c:v>13</c:v>
                </c:pt>
                <c:pt idx="4">
                  <c:v>18</c:v>
                </c:pt>
                <c:pt idx="5">
                  <c:v>0</c:v>
                </c:pt>
                <c:pt idx="6">
                  <c:v>21</c:v>
                </c:pt>
                <c:pt idx="7">
                  <c:v>0</c:v>
                </c:pt>
                <c:pt idx="8">
                  <c:v>0</c:v>
                </c:pt>
                <c:pt idx="9">
                  <c:v>92</c:v>
                </c:pt>
                <c:pt idx="10">
                  <c:v>6</c:v>
                </c:pt>
                <c:pt idx="11">
                  <c:v>7</c:v>
                </c:pt>
                <c:pt idx="12">
                  <c:v>2</c:v>
                </c:pt>
                <c:pt idx="13">
                  <c:v>4</c:v>
                </c:pt>
                <c:pt idx="14">
                  <c:v>4</c:v>
                </c:pt>
                <c:pt idx="15">
                  <c:v>7</c:v>
                </c:pt>
              </c:numCache>
            </c:numRef>
          </c:val>
          <c:extLst>
            <c:ext xmlns:c16="http://schemas.microsoft.com/office/drawing/2014/chart" uri="{C3380CC4-5D6E-409C-BE32-E72D297353CC}">
              <c16:uniqueId val="{00000001-70A6-4961-86A7-05F56A6E33B7}"/>
            </c:ext>
          </c:extLst>
        </c:ser>
        <c:dLbls>
          <c:showLegendKey val="0"/>
          <c:showVal val="1"/>
          <c:showCatName val="0"/>
          <c:showSerName val="0"/>
          <c:showPercent val="0"/>
          <c:showBubbleSize val="0"/>
        </c:dLbls>
        <c:gapWidth val="150"/>
        <c:shape val="box"/>
        <c:axId val="107157760"/>
        <c:axId val="107171840"/>
        <c:axId val="0"/>
      </c:bar3DChart>
      <c:catAx>
        <c:axId val="107157760"/>
        <c:scaling>
          <c:orientation val="minMax"/>
        </c:scaling>
        <c:delete val="0"/>
        <c:axPos val="b"/>
        <c:numFmt formatCode="General" sourceLinked="0"/>
        <c:majorTickMark val="out"/>
        <c:minorTickMark val="none"/>
        <c:tickLblPos val="nextTo"/>
        <c:txPr>
          <a:bodyPr/>
          <a:lstStyle/>
          <a:p>
            <a:pPr>
              <a:defRPr sz="1100"/>
            </a:pPr>
            <a:endParaRPr lang="en-US"/>
          </a:p>
        </c:txPr>
        <c:crossAx val="107171840"/>
        <c:crosses val="autoZero"/>
        <c:auto val="1"/>
        <c:lblAlgn val="ctr"/>
        <c:lblOffset val="100"/>
        <c:noMultiLvlLbl val="0"/>
      </c:catAx>
      <c:valAx>
        <c:axId val="107171840"/>
        <c:scaling>
          <c:orientation val="minMax"/>
        </c:scaling>
        <c:delete val="0"/>
        <c:axPos val="l"/>
        <c:majorGridlines/>
        <c:numFmt formatCode="General" sourceLinked="1"/>
        <c:majorTickMark val="out"/>
        <c:minorTickMark val="none"/>
        <c:tickLblPos val="nextTo"/>
        <c:txPr>
          <a:bodyPr/>
          <a:lstStyle/>
          <a:p>
            <a:pPr>
              <a:defRPr sz="1100"/>
            </a:pPr>
            <a:endParaRPr lang="en-US"/>
          </a:p>
        </c:txPr>
        <c:crossAx val="107157760"/>
        <c:crosses val="autoZero"/>
        <c:crossBetween val="between"/>
      </c:valAx>
    </c:plotArea>
    <c:legend>
      <c:legendPos val="r"/>
      <c:layout>
        <c:manualLayout>
          <c:xMode val="edge"/>
          <c:yMode val="edge"/>
          <c:x val="0.15966025493541491"/>
          <c:y val="0.95477122430160521"/>
          <c:w val="0.521158810314857"/>
          <c:h val="4.4911134790049337E-2"/>
        </c:manualLayout>
      </c:layout>
      <c:overlay val="0"/>
      <c:txPr>
        <a:bodyPr/>
        <a:lstStyle/>
        <a:p>
          <a:pPr>
            <a:defRPr sz="12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KPs Performed</a:t>
            </a:r>
          </a:p>
        </c:rich>
      </c:tx>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Sheet3!$B$2</c:f>
              <c:strCache>
                <c:ptCount val="1"/>
                <c:pt idx="0">
                  <c:v>April 2015 to July 2015</c:v>
                </c:pt>
              </c:strCache>
            </c:strRef>
          </c:tx>
          <c:invertIfNegative val="0"/>
          <c:dLbls>
            <c:spPr>
              <a:noFill/>
              <a:ln>
                <a:noFill/>
              </a:ln>
              <a:effectLst/>
            </c:spPr>
            <c:txPr>
              <a:bodyPr/>
              <a:lstStyle/>
              <a:p>
                <a:pPr>
                  <a:defRPr sz="11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Sheet3!$A$3:$A$18</c:f>
              <c:strCache>
                <c:ptCount val="16"/>
                <c:pt idx="0">
                  <c:v>Govt. Medical College, Amritsar</c:v>
                </c:pt>
                <c:pt idx="1">
                  <c:v>Sh.Guru Ram Dass Eye Bank, Amritsar </c:v>
                </c:pt>
                <c:pt idx="2">
                  <c:v>Dr.Om Prakash Satyam Netralaya, Amritsar</c:v>
                </c:pt>
                <c:pt idx="3">
                  <c:v>Govt. Medical College Faridkot</c:v>
                </c:pt>
                <c:pt idx="4">
                  <c:v>Brar Eye Hospital Pvt. Ltd., Faridkot Road, Kotkpura.</c:v>
                </c:pt>
                <c:pt idx="5">
                  <c:v>Govt. Medical College Patiala</c:v>
                </c:pt>
                <c:pt idx="6">
                  <c:v>Thind Eye Hospital, 701, Mall Road, Jalandhar</c:v>
                </c:pt>
                <c:pt idx="7">
                  <c:v>Guru Nanak Mission Trust, Jalandhar </c:v>
                </c:pt>
                <c:pt idx="8">
                  <c:v>Mahajan Eye Hospital, 111-Shaheed Udham Singh Nagar, Jalandhar</c:v>
                </c:pt>
                <c:pt idx="9">
                  <c:v>Punarjot Eye Bank, Ludhiana</c:v>
                </c:pt>
                <c:pt idx="10">
                  <c:v>Daya Nand Medical College, Ludhiana</c:v>
                </c:pt>
                <c:pt idx="11">
                  <c:v>Christian Medical College Ludhiana</c:v>
                </c:pt>
                <c:pt idx="12">
                  <c:v>Sankara Eye Hospital Vipul World, Village Bhanohar, Post Dakha, Ludhiana</c:v>
                </c:pt>
                <c:pt idx="13">
                  <c:v>Shree Guru Harkishan Charitable Hosp. Sohana Mohali</c:v>
                </c:pt>
                <c:pt idx="14">
                  <c:v>JP Eye Hospital Mohali, No. 35, Phase-7, Sector-61, SAS Nagar Punjab</c:v>
                </c:pt>
                <c:pt idx="15">
                  <c:v>Sangam Netralaya, Mohali</c:v>
                </c:pt>
              </c:strCache>
            </c:strRef>
          </c:cat>
          <c:val>
            <c:numRef>
              <c:f>Sheet3!$B$3:$B$18</c:f>
              <c:numCache>
                <c:formatCode>General</c:formatCode>
                <c:ptCount val="16"/>
                <c:pt idx="0">
                  <c:v>12</c:v>
                </c:pt>
                <c:pt idx="1">
                  <c:v>0</c:v>
                </c:pt>
                <c:pt idx="2">
                  <c:v>0</c:v>
                </c:pt>
                <c:pt idx="3">
                  <c:v>12</c:v>
                </c:pt>
                <c:pt idx="4">
                  <c:v>0</c:v>
                </c:pt>
                <c:pt idx="5">
                  <c:v>2</c:v>
                </c:pt>
                <c:pt idx="6">
                  <c:v>52</c:v>
                </c:pt>
                <c:pt idx="7">
                  <c:v>8</c:v>
                </c:pt>
                <c:pt idx="9">
                  <c:v>110</c:v>
                </c:pt>
                <c:pt idx="10">
                  <c:v>32</c:v>
                </c:pt>
                <c:pt idx="11">
                  <c:v>0</c:v>
                </c:pt>
                <c:pt idx="13">
                  <c:v>5</c:v>
                </c:pt>
              </c:numCache>
            </c:numRef>
          </c:val>
          <c:extLst>
            <c:ext xmlns:c16="http://schemas.microsoft.com/office/drawing/2014/chart" uri="{C3380CC4-5D6E-409C-BE32-E72D297353CC}">
              <c16:uniqueId val="{00000000-137B-48C2-A3EC-458896C3EBCA}"/>
            </c:ext>
          </c:extLst>
        </c:ser>
        <c:ser>
          <c:idx val="1"/>
          <c:order val="1"/>
          <c:tx>
            <c:strRef>
              <c:f>Sheet3!$C$2</c:f>
              <c:strCache>
                <c:ptCount val="1"/>
                <c:pt idx="0">
                  <c:v>April 2016 to July 2016</c:v>
                </c:pt>
              </c:strCache>
            </c:strRef>
          </c:tx>
          <c:invertIfNegative val="0"/>
          <c:dLbls>
            <c:spPr>
              <a:noFill/>
              <a:ln>
                <a:noFill/>
              </a:ln>
              <a:effectLst/>
            </c:spPr>
            <c:txPr>
              <a:bodyPr/>
              <a:lstStyle/>
              <a:p>
                <a:pPr>
                  <a:defRPr sz="11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Sheet3!$A$3:$A$18</c:f>
              <c:strCache>
                <c:ptCount val="16"/>
                <c:pt idx="0">
                  <c:v>Govt. Medical College, Amritsar</c:v>
                </c:pt>
                <c:pt idx="1">
                  <c:v>Sh.Guru Ram Dass Eye Bank, Amritsar </c:v>
                </c:pt>
                <c:pt idx="2">
                  <c:v>Dr.Om Prakash Satyam Netralaya, Amritsar</c:v>
                </c:pt>
                <c:pt idx="3">
                  <c:v>Govt. Medical College Faridkot</c:v>
                </c:pt>
                <c:pt idx="4">
                  <c:v>Brar Eye Hospital Pvt. Ltd., Faridkot Road, Kotkpura.</c:v>
                </c:pt>
                <c:pt idx="5">
                  <c:v>Govt. Medical College Patiala</c:v>
                </c:pt>
                <c:pt idx="6">
                  <c:v>Thind Eye Hospital, 701, Mall Road, Jalandhar</c:v>
                </c:pt>
                <c:pt idx="7">
                  <c:v>Guru Nanak Mission Trust, Jalandhar </c:v>
                </c:pt>
                <c:pt idx="8">
                  <c:v>Mahajan Eye Hospital, 111-Shaheed Udham Singh Nagar, Jalandhar</c:v>
                </c:pt>
                <c:pt idx="9">
                  <c:v>Punarjot Eye Bank, Ludhiana</c:v>
                </c:pt>
                <c:pt idx="10">
                  <c:v>Daya Nand Medical College, Ludhiana</c:v>
                </c:pt>
                <c:pt idx="11">
                  <c:v>Christian Medical College Ludhiana</c:v>
                </c:pt>
                <c:pt idx="12">
                  <c:v>Sankara Eye Hospital Vipul World, Village Bhanohar, Post Dakha, Ludhiana</c:v>
                </c:pt>
                <c:pt idx="13">
                  <c:v>Shree Guru Harkishan Charitable Hosp. Sohana Mohali</c:v>
                </c:pt>
                <c:pt idx="14">
                  <c:v>JP Eye Hospital Mohali, No. 35, Phase-7, Sector-61, SAS Nagar Punjab</c:v>
                </c:pt>
                <c:pt idx="15">
                  <c:v>Sangam Netralaya, Mohali</c:v>
                </c:pt>
              </c:strCache>
            </c:strRef>
          </c:cat>
          <c:val>
            <c:numRef>
              <c:f>Sheet3!$C$3:$C$18</c:f>
              <c:numCache>
                <c:formatCode>General</c:formatCode>
                <c:ptCount val="16"/>
                <c:pt idx="0">
                  <c:v>7</c:v>
                </c:pt>
                <c:pt idx="1">
                  <c:v>27</c:v>
                </c:pt>
                <c:pt idx="2">
                  <c:v>1</c:v>
                </c:pt>
                <c:pt idx="3">
                  <c:v>7</c:v>
                </c:pt>
                <c:pt idx="4">
                  <c:v>10</c:v>
                </c:pt>
                <c:pt idx="5">
                  <c:v>0</c:v>
                </c:pt>
                <c:pt idx="6">
                  <c:v>15</c:v>
                </c:pt>
                <c:pt idx="7">
                  <c:v>0</c:v>
                </c:pt>
                <c:pt idx="8">
                  <c:v>0</c:v>
                </c:pt>
                <c:pt idx="9">
                  <c:v>53</c:v>
                </c:pt>
                <c:pt idx="10">
                  <c:v>17</c:v>
                </c:pt>
                <c:pt idx="11">
                  <c:v>7</c:v>
                </c:pt>
                <c:pt idx="12">
                  <c:v>4</c:v>
                </c:pt>
                <c:pt idx="13">
                  <c:v>6</c:v>
                </c:pt>
                <c:pt idx="14">
                  <c:v>2</c:v>
                </c:pt>
                <c:pt idx="15">
                  <c:v>7</c:v>
                </c:pt>
              </c:numCache>
            </c:numRef>
          </c:val>
          <c:extLst>
            <c:ext xmlns:c16="http://schemas.microsoft.com/office/drawing/2014/chart" uri="{C3380CC4-5D6E-409C-BE32-E72D297353CC}">
              <c16:uniqueId val="{00000001-137B-48C2-A3EC-458896C3EBCA}"/>
            </c:ext>
          </c:extLst>
        </c:ser>
        <c:dLbls>
          <c:showLegendKey val="0"/>
          <c:showVal val="1"/>
          <c:showCatName val="0"/>
          <c:showSerName val="0"/>
          <c:showPercent val="0"/>
          <c:showBubbleSize val="0"/>
        </c:dLbls>
        <c:gapWidth val="150"/>
        <c:shape val="box"/>
        <c:axId val="107198720"/>
        <c:axId val="107204608"/>
        <c:axId val="0"/>
      </c:bar3DChart>
      <c:catAx>
        <c:axId val="107198720"/>
        <c:scaling>
          <c:orientation val="minMax"/>
        </c:scaling>
        <c:delete val="0"/>
        <c:axPos val="b"/>
        <c:numFmt formatCode="General" sourceLinked="0"/>
        <c:majorTickMark val="out"/>
        <c:minorTickMark val="none"/>
        <c:tickLblPos val="nextTo"/>
        <c:txPr>
          <a:bodyPr/>
          <a:lstStyle/>
          <a:p>
            <a:pPr>
              <a:defRPr sz="1100"/>
            </a:pPr>
            <a:endParaRPr lang="en-US"/>
          </a:p>
        </c:txPr>
        <c:crossAx val="107204608"/>
        <c:crosses val="autoZero"/>
        <c:auto val="1"/>
        <c:lblAlgn val="ctr"/>
        <c:lblOffset val="100"/>
        <c:noMultiLvlLbl val="0"/>
      </c:catAx>
      <c:valAx>
        <c:axId val="107204608"/>
        <c:scaling>
          <c:orientation val="minMax"/>
        </c:scaling>
        <c:delete val="0"/>
        <c:axPos val="l"/>
        <c:majorGridlines/>
        <c:numFmt formatCode="General" sourceLinked="1"/>
        <c:majorTickMark val="out"/>
        <c:minorTickMark val="none"/>
        <c:tickLblPos val="nextTo"/>
        <c:txPr>
          <a:bodyPr/>
          <a:lstStyle/>
          <a:p>
            <a:pPr>
              <a:defRPr sz="1100"/>
            </a:pPr>
            <a:endParaRPr lang="en-US"/>
          </a:p>
        </c:txPr>
        <c:crossAx val="107198720"/>
        <c:crosses val="autoZero"/>
        <c:crossBetween val="between"/>
      </c:valAx>
    </c:plotArea>
    <c:legend>
      <c:legendPos val="b"/>
      <c:overlay val="0"/>
      <c:txPr>
        <a:bodyPr/>
        <a:lstStyle/>
        <a:p>
          <a:pPr>
            <a:defRPr sz="11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dirty="0"/>
              <a:t>Patients in waiting </a:t>
            </a:r>
            <a:r>
              <a:rPr lang="en-US" dirty="0" smtClean="0"/>
              <a:t>list</a:t>
            </a:r>
            <a:endParaRPr lang="en-US" dirty="0"/>
          </a:p>
        </c:rich>
      </c:tx>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Sheet1!$C$2</c:f>
              <c:strCache>
                <c:ptCount val="1"/>
                <c:pt idx="0">
                  <c:v>Patients in waiting list up to July 2016</c:v>
                </c:pt>
              </c:strCache>
            </c:strRef>
          </c:tx>
          <c:spPr>
            <a:solidFill>
              <a:schemeClr val="accent1"/>
            </a:solidFill>
            <a:ln>
              <a:noFill/>
            </a:ln>
            <a:effectLst/>
            <a:sp3d/>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Sheet1!$B$3:$B$25</c:f>
              <c:strCache>
                <c:ptCount val="23"/>
                <c:pt idx="0">
                  <c:v>Amritsar</c:v>
                </c:pt>
                <c:pt idx="1">
                  <c:v>Barnala</c:v>
                </c:pt>
                <c:pt idx="2">
                  <c:v>Bathinda</c:v>
                </c:pt>
                <c:pt idx="3">
                  <c:v>Faridkot</c:v>
                </c:pt>
                <c:pt idx="4">
                  <c:v>Fazilka</c:v>
                </c:pt>
                <c:pt idx="5">
                  <c:v>F.G.sahib</c:v>
                </c:pt>
                <c:pt idx="6">
                  <c:v>Ferozepur</c:v>
                </c:pt>
                <c:pt idx="7">
                  <c:v>Gurdaspur</c:v>
                </c:pt>
                <c:pt idx="8">
                  <c:v>Hoshiarpur</c:v>
                </c:pt>
                <c:pt idx="9">
                  <c:v>Jalandhar</c:v>
                </c:pt>
                <c:pt idx="10">
                  <c:v>Kapurthala</c:v>
                </c:pt>
                <c:pt idx="11">
                  <c:v>Ludhiana</c:v>
                </c:pt>
                <c:pt idx="12">
                  <c:v>Mansa</c:v>
                </c:pt>
                <c:pt idx="13">
                  <c:v>Moga</c:v>
                </c:pt>
                <c:pt idx="14">
                  <c:v>Mukatsar</c:v>
                </c:pt>
                <c:pt idx="15">
                  <c:v>N.Shahar</c:v>
                </c:pt>
                <c:pt idx="16">
                  <c:v>Pathankot</c:v>
                </c:pt>
                <c:pt idx="17">
                  <c:v>Patiala</c:v>
                </c:pt>
                <c:pt idx="18">
                  <c:v>Ropar</c:v>
                </c:pt>
                <c:pt idx="19">
                  <c:v>Sangrur</c:v>
                </c:pt>
                <c:pt idx="20">
                  <c:v>SAS Nagar</c:v>
                </c:pt>
                <c:pt idx="21">
                  <c:v>Tarn Taran</c:v>
                </c:pt>
                <c:pt idx="22">
                  <c:v>Patients from Outside Punjab</c:v>
                </c:pt>
              </c:strCache>
            </c:strRef>
          </c:cat>
          <c:val>
            <c:numRef>
              <c:f>Sheet1!$C$3:$C$25</c:f>
              <c:numCache>
                <c:formatCode>General</c:formatCode>
                <c:ptCount val="23"/>
                <c:pt idx="0">
                  <c:v>91</c:v>
                </c:pt>
                <c:pt idx="1">
                  <c:v>0</c:v>
                </c:pt>
                <c:pt idx="2">
                  <c:v>0</c:v>
                </c:pt>
                <c:pt idx="3">
                  <c:v>2</c:v>
                </c:pt>
                <c:pt idx="4">
                  <c:v>0</c:v>
                </c:pt>
                <c:pt idx="5">
                  <c:v>5</c:v>
                </c:pt>
                <c:pt idx="6">
                  <c:v>6</c:v>
                </c:pt>
                <c:pt idx="7">
                  <c:v>20</c:v>
                </c:pt>
                <c:pt idx="8">
                  <c:v>10</c:v>
                </c:pt>
                <c:pt idx="9">
                  <c:v>35</c:v>
                </c:pt>
                <c:pt idx="10">
                  <c:v>9</c:v>
                </c:pt>
                <c:pt idx="11">
                  <c:v>25</c:v>
                </c:pt>
                <c:pt idx="12">
                  <c:v>1</c:v>
                </c:pt>
                <c:pt idx="13">
                  <c:v>3</c:v>
                </c:pt>
                <c:pt idx="14">
                  <c:v>0</c:v>
                </c:pt>
                <c:pt idx="15">
                  <c:v>2</c:v>
                </c:pt>
                <c:pt idx="16">
                  <c:v>4</c:v>
                </c:pt>
                <c:pt idx="17">
                  <c:v>11</c:v>
                </c:pt>
                <c:pt idx="18">
                  <c:v>34</c:v>
                </c:pt>
                <c:pt idx="19">
                  <c:v>4</c:v>
                </c:pt>
                <c:pt idx="20">
                  <c:v>32</c:v>
                </c:pt>
                <c:pt idx="21">
                  <c:v>11</c:v>
                </c:pt>
                <c:pt idx="22">
                  <c:v>54</c:v>
                </c:pt>
              </c:numCache>
            </c:numRef>
          </c:val>
          <c:extLst>
            <c:ext xmlns:c16="http://schemas.microsoft.com/office/drawing/2014/chart" uri="{C3380CC4-5D6E-409C-BE32-E72D297353CC}">
              <c16:uniqueId val="{00000000-4FA9-4434-A50B-EFE7C2EC4F72}"/>
            </c:ext>
          </c:extLst>
        </c:ser>
        <c:dLbls>
          <c:showLegendKey val="0"/>
          <c:showVal val="1"/>
          <c:showCatName val="0"/>
          <c:showSerName val="0"/>
          <c:showPercent val="0"/>
          <c:showBubbleSize val="0"/>
        </c:dLbls>
        <c:gapWidth val="150"/>
        <c:shape val="box"/>
        <c:axId val="153611264"/>
        <c:axId val="154490752"/>
        <c:axId val="0"/>
      </c:bar3DChart>
      <c:catAx>
        <c:axId val="1536112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54490752"/>
        <c:crosses val="autoZero"/>
        <c:auto val="1"/>
        <c:lblAlgn val="ctr"/>
        <c:lblOffset val="100"/>
        <c:noMultiLvlLbl val="0"/>
      </c:catAx>
      <c:valAx>
        <c:axId val="154490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53611264"/>
        <c:crosses val="autoZero"/>
        <c:crossBetween val="between"/>
      </c:valAx>
      <c:spPr>
        <a:noFill/>
        <a:ln>
          <a:noFill/>
        </a:ln>
        <a:effectLst/>
      </c:spPr>
    </c:plotArea>
    <c:plotVisOnly val="1"/>
    <c:dispBlanksAs val="gap"/>
    <c:showDLblsOverMax val="0"/>
  </c:chart>
  <c:spPr>
    <a:noFill/>
    <a:ln>
      <a:noFill/>
    </a:ln>
    <a:effectLst/>
  </c:spPr>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400" b="1">
                <a:solidFill>
                  <a:schemeClr val="tx1"/>
                </a:solidFill>
              </a:rPr>
              <a:t>Patients in waiting list </a:t>
            </a:r>
          </a:p>
        </c:rich>
      </c:tx>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'consolidated '!$C$2</c:f>
              <c:strCache>
                <c:ptCount val="1"/>
                <c:pt idx="0">
                  <c:v>No. of patients in waiting list </c:v>
                </c:pt>
              </c:strCache>
            </c:strRef>
          </c:tx>
          <c:spPr>
            <a:solidFill>
              <a:schemeClr val="accent1"/>
            </a:solidFill>
            <a:ln>
              <a:noFill/>
            </a:ln>
            <a:effectLst/>
            <a:sp3d/>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'consolidated '!$B$3:$B$25</c:f>
              <c:strCache>
                <c:ptCount val="23"/>
                <c:pt idx="0">
                  <c:v>Amritsar</c:v>
                </c:pt>
                <c:pt idx="1">
                  <c:v>Barnala</c:v>
                </c:pt>
                <c:pt idx="2">
                  <c:v>Bathinda</c:v>
                </c:pt>
                <c:pt idx="3">
                  <c:v>Faridkot</c:v>
                </c:pt>
                <c:pt idx="4">
                  <c:v>Fazilka</c:v>
                </c:pt>
                <c:pt idx="5">
                  <c:v>F.G.sahib</c:v>
                </c:pt>
                <c:pt idx="6">
                  <c:v>Ferozepur</c:v>
                </c:pt>
                <c:pt idx="7">
                  <c:v>Gurdaspur</c:v>
                </c:pt>
                <c:pt idx="8">
                  <c:v>Hoshiarpur</c:v>
                </c:pt>
                <c:pt idx="9">
                  <c:v>Jalandhar</c:v>
                </c:pt>
                <c:pt idx="10">
                  <c:v>Kapurthala</c:v>
                </c:pt>
                <c:pt idx="11">
                  <c:v>Ludhiana</c:v>
                </c:pt>
                <c:pt idx="12">
                  <c:v>Mansa</c:v>
                </c:pt>
                <c:pt idx="13">
                  <c:v>Moga</c:v>
                </c:pt>
                <c:pt idx="14">
                  <c:v>Mukatsar</c:v>
                </c:pt>
                <c:pt idx="15">
                  <c:v>N.Shahar</c:v>
                </c:pt>
                <c:pt idx="16">
                  <c:v>Pathankot</c:v>
                </c:pt>
                <c:pt idx="17">
                  <c:v>Patiala</c:v>
                </c:pt>
                <c:pt idx="18">
                  <c:v>Ropar</c:v>
                </c:pt>
                <c:pt idx="19">
                  <c:v>Sangrur</c:v>
                </c:pt>
                <c:pt idx="20">
                  <c:v>SAS Nagar</c:v>
                </c:pt>
                <c:pt idx="21">
                  <c:v>Tarn Taran</c:v>
                </c:pt>
                <c:pt idx="22">
                  <c:v>Patients Outside Punjab </c:v>
                </c:pt>
              </c:strCache>
            </c:strRef>
          </c:cat>
          <c:val>
            <c:numRef>
              <c:f>'consolidated '!$C$3:$C$25</c:f>
              <c:numCache>
                <c:formatCode>General</c:formatCode>
                <c:ptCount val="23"/>
                <c:pt idx="0">
                  <c:v>26</c:v>
                </c:pt>
                <c:pt idx="1">
                  <c:v>0</c:v>
                </c:pt>
                <c:pt idx="2">
                  <c:v>0</c:v>
                </c:pt>
                <c:pt idx="3">
                  <c:v>0</c:v>
                </c:pt>
                <c:pt idx="4">
                  <c:v>0</c:v>
                </c:pt>
                <c:pt idx="5">
                  <c:v>5</c:v>
                </c:pt>
                <c:pt idx="6">
                  <c:v>1</c:v>
                </c:pt>
                <c:pt idx="7">
                  <c:v>6</c:v>
                </c:pt>
                <c:pt idx="8">
                  <c:v>0</c:v>
                </c:pt>
                <c:pt idx="9">
                  <c:v>10</c:v>
                </c:pt>
                <c:pt idx="10">
                  <c:v>9</c:v>
                </c:pt>
                <c:pt idx="11">
                  <c:v>56</c:v>
                </c:pt>
                <c:pt idx="12">
                  <c:v>0</c:v>
                </c:pt>
                <c:pt idx="13">
                  <c:v>7</c:v>
                </c:pt>
                <c:pt idx="14">
                  <c:v>6</c:v>
                </c:pt>
                <c:pt idx="15">
                  <c:v>1</c:v>
                </c:pt>
                <c:pt idx="16">
                  <c:v>2</c:v>
                </c:pt>
                <c:pt idx="17">
                  <c:v>11</c:v>
                </c:pt>
                <c:pt idx="18">
                  <c:v>35</c:v>
                </c:pt>
                <c:pt idx="19">
                  <c:v>4</c:v>
                </c:pt>
                <c:pt idx="20">
                  <c:v>8</c:v>
                </c:pt>
                <c:pt idx="21">
                  <c:v>11</c:v>
                </c:pt>
                <c:pt idx="22">
                  <c:v>54</c:v>
                </c:pt>
              </c:numCache>
            </c:numRef>
          </c:val>
          <c:extLst>
            <c:ext xmlns:c16="http://schemas.microsoft.com/office/drawing/2014/chart" uri="{C3380CC4-5D6E-409C-BE32-E72D297353CC}">
              <c16:uniqueId val="{00000000-40BE-49C2-A12A-6309A574D527}"/>
            </c:ext>
          </c:extLst>
        </c:ser>
        <c:dLbls>
          <c:showLegendKey val="0"/>
          <c:showVal val="1"/>
          <c:showCatName val="0"/>
          <c:showSerName val="0"/>
          <c:showPercent val="0"/>
          <c:showBubbleSize val="0"/>
        </c:dLbls>
        <c:gapWidth val="150"/>
        <c:shape val="box"/>
        <c:axId val="108691840"/>
        <c:axId val="108694528"/>
        <c:axId val="0"/>
      </c:bar3DChart>
      <c:catAx>
        <c:axId val="1086918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8694528"/>
        <c:crosses val="autoZero"/>
        <c:auto val="1"/>
        <c:lblAlgn val="ctr"/>
        <c:lblOffset val="100"/>
        <c:noMultiLvlLbl val="0"/>
      </c:catAx>
      <c:valAx>
        <c:axId val="108694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8691840"/>
        <c:crosses val="autoZero"/>
        <c:crossBetween val="between"/>
      </c:valAx>
      <c:spPr>
        <a:noFill/>
        <a:ln>
          <a:noFill/>
        </a:ln>
        <a:effectLst/>
      </c:spPr>
    </c:plotArea>
    <c:plotVisOnly val="1"/>
    <c:dispBlanksAs val="gap"/>
    <c:showDLblsOverMax val="0"/>
  </c:chart>
  <c:spPr>
    <a:noFill/>
    <a:ln>
      <a:noFill/>
    </a:ln>
    <a:effectLst/>
  </c:spPr>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778D5B-77D5-4471-996E-9F306491E2CD}"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IN"/>
        </a:p>
      </dgm:t>
    </dgm:pt>
    <dgm:pt modelId="{961431E0-5DCB-4D62-89FE-F4269E2BD016}">
      <dgm:prSet phldrT="[Text]"/>
      <dgm:spPr/>
      <dgm:t>
        <a:bodyPr/>
        <a:lstStyle/>
        <a:p>
          <a:r>
            <a:rPr lang="en-IN" dirty="0" smtClean="0"/>
            <a:t>1.</a:t>
          </a:r>
          <a:endParaRPr lang="en-IN" dirty="0"/>
        </a:p>
      </dgm:t>
    </dgm:pt>
    <dgm:pt modelId="{46F99960-A6DA-4AE7-AF1C-4C99A0DE5FB9}" type="parTrans" cxnId="{160BECF5-F928-4EEA-A23E-51EA7B7FE935}">
      <dgm:prSet/>
      <dgm:spPr/>
      <dgm:t>
        <a:bodyPr/>
        <a:lstStyle/>
        <a:p>
          <a:endParaRPr lang="en-IN"/>
        </a:p>
      </dgm:t>
    </dgm:pt>
    <dgm:pt modelId="{99865E59-51EF-4CFD-93E0-1941FD362CB5}" type="sibTrans" cxnId="{160BECF5-F928-4EEA-A23E-51EA7B7FE935}">
      <dgm:prSet/>
      <dgm:spPr/>
      <dgm:t>
        <a:bodyPr/>
        <a:lstStyle/>
        <a:p>
          <a:endParaRPr lang="en-IN"/>
        </a:p>
      </dgm:t>
    </dgm:pt>
    <dgm:pt modelId="{5F7AE208-5D5C-4A0A-A19D-8F9A50219D69}">
      <dgm:prSet phldrT="[Text]"/>
      <dgm:spPr/>
      <dgm:t>
        <a:bodyPr/>
        <a:lstStyle/>
        <a:p>
          <a:r>
            <a:rPr lang="en-US" dirty="0" smtClean="0">
              <a:solidFill>
                <a:srgbClr val="FF0000"/>
              </a:solidFill>
              <a:latin typeface="Times New Roman" pitchFamily="18" charset="0"/>
              <a:ea typeface="Times New Roman" pitchFamily="18" charset="0"/>
              <a:cs typeface="Times New Roman" pitchFamily="18" charset="0"/>
            </a:rPr>
            <a:t>Ophthalmic Officers/PMOAs are identifying corneal blind </a:t>
          </a:r>
          <a:r>
            <a:rPr lang="en-US" dirty="0" smtClean="0">
              <a:solidFill>
                <a:prstClr val="black"/>
              </a:solidFill>
              <a:latin typeface="Times New Roman" pitchFamily="18" charset="0"/>
              <a:ea typeface="Times New Roman" pitchFamily="18" charset="0"/>
              <a:cs typeface="Times New Roman" pitchFamily="18" charset="0"/>
            </a:rPr>
            <a:t>patients &amp; checking vision for minimum PL and PR.</a:t>
          </a:r>
          <a:endParaRPr lang="en-IN" dirty="0"/>
        </a:p>
      </dgm:t>
    </dgm:pt>
    <dgm:pt modelId="{C192E08F-3AAF-4697-ADD6-9779C1C06232}" type="parTrans" cxnId="{312EDE9B-2E7B-4229-81E6-FCE330DDF156}">
      <dgm:prSet/>
      <dgm:spPr/>
      <dgm:t>
        <a:bodyPr/>
        <a:lstStyle/>
        <a:p>
          <a:endParaRPr lang="en-IN"/>
        </a:p>
      </dgm:t>
    </dgm:pt>
    <dgm:pt modelId="{F49F26E6-BD42-4576-8C1D-D98911E1FEB6}" type="sibTrans" cxnId="{312EDE9B-2E7B-4229-81E6-FCE330DDF156}">
      <dgm:prSet/>
      <dgm:spPr/>
      <dgm:t>
        <a:bodyPr/>
        <a:lstStyle/>
        <a:p>
          <a:endParaRPr lang="en-IN"/>
        </a:p>
      </dgm:t>
    </dgm:pt>
    <dgm:pt modelId="{0AE51361-087A-473F-9602-984B8A191C5D}">
      <dgm:prSet phldrT="[Text]"/>
      <dgm:spPr/>
      <dgm:t>
        <a:bodyPr/>
        <a:lstStyle/>
        <a:p>
          <a:r>
            <a:rPr lang="en-IN" dirty="0" smtClean="0"/>
            <a:t>2.</a:t>
          </a:r>
          <a:endParaRPr lang="en-IN" dirty="0"/>
        </a:p>
      </dgm:t>
    </dgm:pt>
    <dgm:pt modelId="{3DB5108A-849C-4CE2-884E-B241C2AAD21C}" type="parTrans" cxnId="{60AC1BF9-0F9A-4F1F-82E9-F28631E9F41E}">
      <dgm:prSet/>
      <dgm:spPr/>
      <dgm:t>
        <a:bodyPr/>
        <a:lstStyle/>
        <a:p>
          <a:endParaRPr lang="en-IN"/>
        </a:p>
      </dgm:t>
    </dgm:pt>
    <dgm:pt modelId="{3C136EFD-7790-4D48-B520-D4C97495A5BC}" type="sibTrans" cxnId="{60AC1BF9-0F9A-4F1F-82E9-F28631E9F41E}">
      <dgm:prSet/>
      <dgm:spPr/>
      <dgm:t>
        <a:bodyPr/>
        <a:lstStyle/>
        <a:p>
          <a:endParaRPr lang="en-IN"/>
        </a:p>
      </dgm:t>
    </dgm:pt>
    <dgm:pt modelId="{51205147-8BC8-46DD-BEA6-0DB48A8822A5}">
      <dgm:prSet phldrT="[Text]"/>
      <dgm:spPr/>
      <dgm:t>
        <a:bodyPr/>
        <a:lstStyle/>
        <a:p>
          <a:r>
            <a:rPr lang="en-US" dirty="0" smtClean="0">
              <a:solidFill>
                <a:prstClr val="black"/>
              </a:solidFill>
              <a:latin typeface="Times New Roman" pitchFamily="18" charset="0"/>
              <a:ea typeface="Times New Roman" pitchFamily="18" charset="0"/>
              <a:cs typeface="Times New Roman" pitchFamily="18" charset="0"/>
            </a:rPr>
            <a:t>The Ophthalmic Officers </a:t>
          </a:r>
          <a:r>
            <a:rPr lang="en-US" dirty="0" smtClean="0">
              <a:solidFill>
                <a:srgbClr val="FF0000"/>
              </a:solidFill>
              <a:latin typeface="Times New Roman" pitchFamily="18" charset="0"/>
              <a:ea typeface="Times New Roman" pitchFamily="18" charset="0"/>
              <a:cs typeface="Times New Roman" pitchFamily="18" charset="0"/>
            </a:rPr>
            <a:t>send these patients to the nearest Ophthalmologist </a:t>
          </a:r>
          <a:r>
            <a:rPr lang="en-US" dirty="0" smtClean="0">
              <a:solidFill>
                <a:prstClr val="black"/>
              </a:solidFill>
              <a:latin typeface="Times New Roman" pitchFamily="18" charset="0"/>
              <a:ea typeface="Times New Roman" pitchFamily="18" charset="0"/>
              <a:cs typeface="Times New Roman" pitchFamily="18" charset="0"/>
            </a:rPr>
            <a:t>for further assessment of feasibility for Keratoplasty. </a:t>
          </a:r>
          <a:endParaRPr lang="en-IN" dirty="0"/>
        </a:p>
      </dgm:t>
    </dgm:pt>
    <dgm:pt modelId="{293CAAF8-F4BB-4EC9-9645-EA1AAF3065BA}" type="parTrans" cxnId="{88D40A22-CB8A-4E14-8B76-D3F2091507F8}">
      <dgm:prSet/>
      <dgm:spPr/>
      <dgm:t>
        <a:bodyPr/>
        <a:lstStyle/>
        <a:p>
          <a:endParaRPr lang="en-IN"/>
        </a:p>
      </dgm:t>
    </dgm:pt>
    <dgm:pt modelId="{12370ECC-4677-4BDD-BFD5-1280A5900912}" type="sibTrans" cxnId="{88D40A22-CB8A-4E14-8B76-D3F2091507F8}">
      <dgm:prSet/>
      <dgm:spPr/>
      <dgm:t>
        <a:bodyPr/>
        <a:lstStyle/>
        <a:p>
          <a:endParaRPr lang="en-IN"/>
        </a:p>
      </dgm:t>
    </dgm:pt>
    <dgm:pt modelId="{5461EF3B-D14C-4E7E-B7D5-AAA620198758}">
      <dgm:prSet phldrT="[Text]"/>
      <dgm:spPr/>
      <dgm:t>
        <a:bodyPr/>
        <a:lstStyle/>
        <a:p>
          <a:r>
            <a:rPr lang="en-IN" dirty="0" smtClean="0"/>
            <a:t>3.</a:t>
          </a:r>
          <a:endParaRPr lang="en-IN" dirty="0"/>
        </a:p>
      </dgm:t>
    </dgm:pt>
    <dgm:pt modelId="{E1BCF564-4C6F-4314-8EC3-38BE2FB7D66F}" type="parTrans" cxnId="{11CAB2B3-D8C4-4186-AB65-AA9BD62450A3}">
      <dgm:prSet/>
      <dgm:spPr/>
      <dgm:t>
        <a:bodyPr/>
        <a:lstStyle/>
        <a:p>
          <a:endParaRPr lang="en-IN"/>
        </a:p>
      </dgm:t>
    </dgm:pt>
    <dgm:pt modelId="{6F84A8CF-C925-4665-B119-2C7D22F19658}" type="sibTrans" cxnId="{11CAB2B3-D8C4-4186-AB65-AA9BD62450A3}">
      <dgm:prSet/>
      <dgm:spPr/>
      <dgm:t>
        <a:bodyPr/>
        <a:lstStyle/>
        <a:p>
          <a:endParaRPr lang="en-IN"/>
        </a:p>
      </dgm:t>
    </dgm:pt>
    <dgm:pt modelId="{39D7ED8D-7DB9-4649-BD40-6679D47C3EB7}">
      <dgm:prSet phldrT="[Text]"/>
      <dgm:spPr/>
      <dgm:t>
        <a:bodyPr/>
        <a:lstStyle/>
        <a:p>
          <a:r>
            <a:rPr lang="en-US" dirty="0" smtClean="0">
              <a:solidFill>
                <a:prstClr val="black"/>
              </a:solidFill>
              <a:latin typeface="Times New Roman" pitchFamily="18" charset="0"/>
              <a:ea typeface="Times New Roman" pitchFamily="18" charset="0"/>
              <a:cs typeface="Times New Roman" pitchFamily="18" charset="0"/>
            </a:rPr>
            <a:t>The Ophthalmologists in </a:t>
          </a:r>
          <a:r>
            <a:rPr lang="en-US" dirty="0" smtClean="0">
              <a:solidFill>
                <a:srgbClr val="FF0000"/>
              </a:solidFill>
              <a:latin typeface="Times New Roman" pitchFamily="18" charset="0"/>
              <a:ea typeface="Times New Roman" pitchFamily="18" charset="0"/>
              <a:cs typeface="Times New Roman" pitchFamily="18" charset="0"/>
            </a:rPr>
            <a:t>turn refer these patients to the nearest corneal transplant </a:t>
          </a:r>
          <a:r>
            <a:rPr lang="en-US" dirty="0" smtClean="0">
              <a:solidFill>
                <a:prstClr val="black"/>
              </a:solidFill>
              <a:latin typeface="Times New Roman" pitchFamily="18" charset="0"/>
              <a:ea typeface="Times New Roman" pitchFamily="18" charset="0"/>
              <a:cs typeface="Times New Roman" pitchFamily="18" charset="0"/>
            </a:rPr>
            <a:t>surgeon to assess the posterior segment and  registration for Keratoplasty.</a:t>
          </a:r>
          <a:endParaRPr lang="en-IN" dirty="0"/>
        </a:p>
      </dgm:t>
    </dgm:pt>
    <dgm:pt modelId="{501268A0-0139-4EC7-AA6A-E22A5EED2367}" type="parTrans" cxnId="{71143565-4BD1-4209-80DB-3DABD07AC3F7}">
      <dgm:prSet/>
      <dgm:spPr/>
      <dgm:t>
        <a:bodyPr/>
        <a:lstStyle/>
        <a:p>
          <a:endParaRPr lang="en-IN"/>
        </a:p>
      </dgm:t>
    </dgm:pt>
    <dgm:pt modelId="{D8C6A2DB-9166-46DD-95DC-DF83DA46CF34}" type="sibTrans" cxnId="{71143565-4BD1-4209-80DB-3DABD07AC3F7}">
      <dgm:prSet/>
      <dgm:spPr/>
      <dgm:t>
        <a:bodyPr/>
        <a:lstStyle/>
        <a:p>
          <a:endParaRPr lang="en-IN"/>
        </a:p>
      </dgm:t>
    </dgm:pt>
    <dgm:pt modelId="{1431EE19-941D-4808-911D-66C86D9BD45C}">
      <dgm:prSet/>
      <dgm:spPr/>
      <dgm:t>
        <a:bodyPr/>
        <a:lstStyle/>
        <a:p>
          <a:r>
            <a:rPr lang="en-IN" dirty="0" smtClean="0"/>
            <a:t>4.</a:t>
          </a:r>
          <a:endParaRPr lang="en-IN" dirty="0"/>
        </a:p>
      </dgm:t>
    </dgm:pt>
    <dgm:pt modelId="{793DBA04-EA86-49B7-8408-77D9DDD77C48}" type="parTrans" cxnId="{E050122A-ECDE-4404-AB5D-BABC93B2BBDD}">
      <dgm:prSet/>
      <dgm:spPr/>
      <dgm:t>
        <a:bodyPr/>
        <a:lstStyle/>
        <a:p>
          <a:endParaRPr lang="en-IN"/>
        </a:p>
      </dgm:t>
    </dgm:pt>
    <dgm:pt modelId="{2F28D295-D8EC-4967-88B2-3B2698FE092D}" type="sibTrans" cxnId="{E050122A-ECDE-4404-AB5D-BABC93B2BBDD}">
      <dgm:prSet/>
      <dgm:spPr/>
      <dgm:t>
        <a:bodyPr/>
        <a:lstStyle/>
        <a:p>
          <a:endParaRPr lang="en-IN"/>
        </a:p>
      </dgm:t>
    </dgm:pt>
    <dgm:pt modelId="{CDF28E46-0CD5-457C-A7AC-AF37295143DD}">
      <dgm:prSet/>
      <dgm:spPr/>
      <dgm:t>
        <a:bodyPr/>
        <a:lstStyle/>
        <a:p>
          <a:r>
            <a:rPr lang="en-US" dirty="0" smtClean="0">
              <a:solidFill>
                <a:srgbClr val="FF0000"/>
              </a:solidFill>
              <a:latin typeface="Times New Roman" pitchFamily="18" charset="0"/>
              <a:ea typeface="Times New Roman" pitchFamily="18" charset="0"/>
              <a:cs typeface="Times New Roman" pitchFamily="18" charset="0"/>
            </a:rPr>
            <a:t>A list of eye banks, Keratoplasty Centers and Corneal surgeons is available </a:t>
          </a:r>
          <a:r>
            <a:rPr lang="en-US" dirty="0" smtClean="0">
              <a:solidFill>
                <a:prstClr val="black"/>
              </a:solidFill>
              <a:latin typeface="Times New Roman" pitchFamily="18" charset="0"/>
              <a:ea typeface="Times New Roman" pitchFamily="18" charset="0"/>
              <a:cs typeface="Times New Roman" pitchFamily="18" charset="0"/>
            </a:rPr>
            <a:t>to all the Ophthalmic Officers and to the Ophthalmologists. </a:t>
          </a:r>
          <a:endParaRPr lang="en-IN" dirty="0"/>
        </a:p>
      </dgm:t>
    </dgm:pt>
    <dgm:pt modelId="{87B20B0B-8644-4DDD-94C6-5FC0E1915131}" type="parTrans" cxnId="{41B5C80B-DD26-4567-8DD6-1056A3D8D5BB}">
      <dgm:prSet/>
      <dgm:spPr/>
      <dgm:t>
        <a:bodyPr/>
        <a:lstStyle/>
        <a:p>
          <a:endParaRPr lang="en-IN"/>
        </a:p>
      </dgm:t>
    </dgm:pt>
    <dgm:pt modelId="{F7689CF7-D28F-4FCC-B7B9-D5A338C4E093}" type="sibTrans" cxnId="{41B5C80B-DD26-4567-8DD6-1056A3D8D5BB}">
      <dgm:prSet/>
      <dgm:spPr/>
      <dgm:t>
        <a:bodyPr/>
        <a:lstStyle/>
        <a:p>
          <a:endParaRPr lang="en-IN"/>
        </a:p>
      </dgm:t>
    </dgm:pt>
    <dgm:pt modelId="{DA159265-5DB5-4D11-B1B9-9C1FBA4FC420}" type="pres">
      <dgm:prSet presAssocID="{05778D5B-77D5-4471-996E-9F306491E2CD}" presName="linearFlow" presStyleCnt="0">
        <dgm:presLayoutVars>
          <dgm:dir/>
          <dgm:animLvl val="lvl"/>
          <dgm:resizeHandles val="exact"/>
        </dgm:presLayoutVars>
      </dgm:prSet>
      <dgm:spPr/>
      <dgm:t>
        <a:bodyPr/>
        <a:lstStyle/>
        <a:p>
          <a:endParaRPr lang="en-IN"/>
        </a:p>
      </dgm:t>
    </dgm:pt>
    <dgm:pt modelId="{4C01E6B1-9325-4509-B684-D07842AE41CF}" type="pres">
      <dgm:prSet presAssocID="{961431E0-5DCB-4D62-89FE-F4269E2BD016}" presName="composite" presStyleCnt="0"/>
      <dgm:spPr/>
    </dgm:pt>
    <dgm:pt modelId="{0997A7B6-79D8-4B57-A868-15D379C6A497}" type="pres">
      <dgm:prSet presAssocID="{961431E0-5DCB-4D62-89FE-F4269E2BD016}" presName="parentText" presStyleLbl="alignNode1" presStyleIdx="0" presStyleCnt="4">
        <dgm:presLayoutVars>
          <dgm:chMax val="1"/>
          <dgm:bulletEnabled val="1"/>
        </dgm:presLayoutVars>
      </dgm:prSet>
      <dgm:spPr/>
      <dgm:t>
        <a:bodyPr/>
        <a:lstStyle/>
        <a:p>
          <a:endParaRPr lang="en-IN"/>
        </a:p>
      </dgm:t>
    </dgm:pt>
    <dgm:pt modelId="{27376028-9F31-43E2-A452-4272C9C3867D}" type="pres">
      <dgm:prSet presAssocID="{961431E0-5DCB-4D62-89FE-F4269E2BD016}" presName="descendantText" presStyleLbl="alignAcc1" presStyleIdx="0" presStyleCnt="4">
        <dgm:presLayoutVars>
          <dgm:bulletEnabled val="1"/>
        </dgm:presLayoutVars>
      </dgm:prSet>
      <dgm:spPr/>
      <dgm:t>
        <a:bodyPr/>
        <a:lstStyle/>
        <a:p>
          <a:endParaRPr lang="en-IN"/>
        </a:p>
      </dgm:t>
    </dgm:pt>
    <dgm:pt modelId="{901F5B6C-3A0D-46B5-906D-1561A5BF7450}" type="pres">
      <dgm:prSet presAssocID="{99865E59-51EF-4CFD-93E0-1941FD362CB5}" presName="sp" presStyleCnt="0"/>
      <dgm:spPr/>
    </dgm:pt>
    <dgm:pt modelId="{DA641E6D-EE95-4595-95D4-BA96C45473C1}" type="pres">
      <dgm:prSet presAssocID="{0AE51361-087A-473F-9602-984B8A191C5D}" presName="composite" presStyleCnt="0"/>
      <dgm:spPr/>
    </dgm:pt>
    <dgm:pt modelId="{D676A921-C378-4415-A9AA-2D8C2D3EB9D8}" type="pres">
      <dgm:prSet presAssocID="{0AE51361-087A-473F-9602-984B8A191C5D}" presName="parentText" presStyleLbl="alignNode1" presStyleIdx="1" presStyleCnt="4">
        <dgm:presLayoutVars>
          <dgm:chMax val="1"/>
          <dgm:bulletEnabled val="1"/>
        </dgm:presLayoutVars>
      </dgm:prSet>
      <dgm:spPr/>
      <dgm:t>
        <a:bodyPr/>
        <a:lstStyle/>
        <a:p>
          <a:endParaRPr lang="en-IN"/>
        </a:p>
      </dgm:t>
    </dgm:pt>
    <dgm:pt modelId="{0D75CCA1-1B80-4451-A21D-C577421C14B9}" type="pres">
      <dgm:prSet presAssocID="{0AE51361-087A-473F-9602-984B8A191C5D}" presName="descendantText" presStyleLbl="alignAcc1" presStyleIdx="1" presStyleCnt="4">
        <dgm:presLayoutVars>
          <dgm:bulletEnabled val="1"/>
        </dgm:presLayoutVars>
      </dgm:prSet>
      <dgm:spPr/>
      <dgm:t>
        <a:bodyPr/>
        <a:lstStyle/>
        <a:p>
          <a:endParaRPr lang="en-IN"/>
        </a:p>
      </dgm:t>
    </dgm:pt>
    <dgm:pt modelId="{D96C3296-B30D-42E6-9B51-60E7DB10D331}" type="pres">
      <dgm:prSet presAssocID="{3C136EFD-7790-4D48-B520-D4C97495A5BC}" presName="sp" presStyleCnt="0"/>
      <dgm:spPr/>
    </dgm:pt>
    <dgm:pt modelId="{2D5847FD-3282-40C8-866E-E0B218ADB9DE}" type="pres">
      <dgm:prSet presAssocID="{5461EF3B-D14C-4E7E-B7D5-AAA620198758}" presName="composite" presStyleCnt="0"/>
      <dgm:spPr/>
    </dgm:pt>
    <dgm:pt modelId="{0FDF1BA7-C69A-462D-9603-FA622E380271}" type="pres">
      <dgm:prSet presAssocID="{5461EF3B-D14C-4E7E-B7D5-AAA620198758}" presName="parentText" presStyleLbl="alignNode1" presStyleIdx="2" presStyleCnt="4">
        <dgm:presLayoutVars>
          <dgm:chMax val="1"/>
          <dgm:bulletEnabled val="1"/>
        </dgm:presLayoutVars>
      </dgm:prSet>
      <dgm:spPr/>
      <dgm:t>
        <a:bodyPr/>
        <a:lstStyle/>
        <a:p>
          <a:endParaRPr lang="en-IN"/>
        </a:p>
      </dgm:t>
    </dgm:pt>
    <dgm:pt modelId="{759D69C9-8D61-4832-A799-A401B11126C0}" type="pres">
      <dgm:prSet presAssocID="{5461EF3B-D14C-4E7E-B7D5-AAA620198758}" presName="descendantText" presStyleLbl="alignAcc1" presStyleIdx="2" presStyleCnt="4">
        <dgm:presLayoutVars>
          <dgm:bulletEnabled val="1"/>
        </dgm:presLayoutVars>
      </dgm:prSet>
      <dgm:spPr/>
      <dgm:t>
        <a:bodyPr/>
        <a:lstStyle/>
        <a:p>
          <a:endParaRPr lang="en-IN"/>
        </a:p>
      </dgm:t>
    </dgm:pt>
    <dgm:pt modelId="{93B7F887-7B49-4E88-8BE8-EE81ACB948B1}" type="pres">
      <dgm:prSet presAssocID="{6F84A8CF-C925-4665-B119-2C7D22F19658}" presName="sp" presStyleCnt="0"/>
      <dgm:spPr/>
    </dgm:pt>
    <dgm:pt modelId="{9FBB651D-5CC9-46C3-AABC-8DBF9A4E9251}" type="pres">
      <dgm:prSet presAssocID="{1431EE19-941D-4808-911D-66C86D9BD45C}" presName="composite" presStyleCnt="0"/>
      <dgm:spPr/>
    </dgm:pt>
    <dgm:pt modelId="{D5BCE16B-1818-4F6A-9254-10864A9970FB}" type="pres">
      <dgm:prSet presAssocID="{1431EE19-941D-4808-911D-66C86D9BD45C}" presName="parentText" presStyleLbl="alignNode1" presStyleIdx="3" presStyleCnt="4">
        <dgm:presLayoutVars>
          <dgm:chMax val="1"/>
          <dgm:bulletEnabled val="1"/>
        </dgm:presLayoutVars>
      </dgm:prSet>
      <dgm:spPr/>
      <dgm:t>
        <a:bodyPr/>
        <a:lstStyle/>
        <a:p>
          <a:endParaRPr lang="en-IN"/>
        </a:p>
      </dgm:t>
    </dgm:pt>
    <dgm:pt modelId="{D8546D3A-E3B2-481A-B97E-9903DAD7768A}" type="pres">
      <dgm:prSet presAssocID="{1431EE19-941D-4808-911D-66C86D9BD45C}" presName="descendantText" presStyleLbl="alignAcc1" presStyleIdx="3" presStyleCnt="4">
        <dgm:presLayoutVars>
          <dgm:bulletEnabled val="1"/>
        </dgm:presLayoutVars>
      </dgm:prSet>
      <dgm:spPr/>
      <dgm:t>
        <a:bodyPr/>
        <a:lstStyle/>
        <a:p>
          <a:endParaRPr lang="en-IN"/>
        </a:p>
      </dgm:t>
    </dgm:pt>
  </dgm:ptLst>
  <dgm:cxnLst>
    <dgm:cxn modelId="{0864522C-01C8-4C82-8A6F-CCB2D6D9A938}" type="presOf" srcId="{51205147-8BC8-46DD-BEA6-0DB48A8822A5}" destId="{0D75CCA1-1B80-4451-A21D-C577421C14B9}" srcOrd="0" destOrd="0" presId="urn:microsoft.com/office/officeart/2005/8/layout/chevron2"/>
    <dgm:cxn modelId="{BDD6FCD8-59D4-4800-B7B3-F16D9A0B9D62}" type="presOf" srcId="{CDF28E46-0CD5-457C-A7AC-AF37295143DD}" destId="{D8546D3A-E3B2-481A-B97E-9903DAD7768A}" srcOrd="0" destOrd="0" presId="urn:microsoft.com/office/officeart/2005/8/layout/chevron2"/>
    <dgm:cxn modelId="{BEF18E1D-E861-41F4-828B-819941D79185}" type="presOf" srcId="{5461EF3B-D14C-4E7E-B7D5-AAA620198758}" destId="{0FDF1BA7-C69A-462D-9603-FA622E380271}" srcOrd="0" destOrd="0" presId="urn:microsoft.com/office/officeart/2005/8/layout/chevron2"/>
    <dgm:cxn modelId="{C97E862D-631E-4035-ABC4-D59DD055C5A5}" type="presOf" srcId="{39D7ED8D-7DB9-4649-BD40-6679D47C3EB7}" destId="{759D69C9-8D61-4832-A799-A401B11126C0}" srcOrd="0" destOrd="0" presId="urn:microsoft.com/office/officeart/2005/8/layout/chevron2"/>
    <dgm:cxn modelId="{312EDE9B-2E7B-4229-81E6-FCE330DDF156}" srcId="{961431E0-5DCB-4D62-89FE-F4269E2BD016}" destId="{5F7AE208-5D5C-4A0A-A19D-8F9A50219D69}" srcOrd="0" destOrd="0" parTransId="{C192E08F-3AAF-4697-ADD6-9779C1C06232}" sibTransId="{F49F26E6-BD42-4576-8C1D-D98911E1FEB6}"/>
    <dgm:cxn modelId="{11CAB2B3-D8C4-4186-AB65-AA9BD62450A3}" srcId="{05778D5B-77D5-4471-996E-9F306491E2CD}" destId="{5461EF3B-D14C-4E7E-B7D5-AAA620198758}" srcOrd="2" destOrd="0" parTransId="{E1BCF564-4C6F-4314-8EC3-38BE2FB7D66F}" sibTransId="{6F84A8CF-C925-4665-B119-2C7D22F19658}"/>
    <dgm:cxn modelId="{AAAD8894-135E-4A12-8B9C-23FDF9B414BD}" type="presOf" srcId="{05778D5B-77D5-4471-996E-9F306491E2CD}" destId="{DA159265-5DB5-4D11-B1B9-9C1FBA4FC420}" srcOrd="0" destOrd="0" presId="urn:microsoft.com/office/officeart/2005/8/layout/chevron2"/>
    <dgm:cxn modelId="{160BECF5-F928-4EEA-A23E-51EA7B7FE935}" srcId="{05778D5B-77D5-4471-996E-9F306491E2CD}" destId="{961431E0-5DCB-4D62-89FE-F4269E2BD016}" srcOrd="0" destOrd="0" parTransId="{46F99960-A6DA-4AE7-AF1C-4C99A0DE5FB9}" sibTransId="{99865E59-51EF-4CFD-93E0-1941FD362CB5}"/>
    <dgm:cxn modelId="{60AC1BF9-0F9A-4F1F-82E9-F28631E9F41E}" srcId="{05778D5B-77D5-4471-996E-9F306491E2CD}" destId="{0AE51361-087A-473F-9602-984B8A191C5D}" srcOrd="1" destOrd="0" parTransId="{3DB5108A-849C-4CE2-884E-B241C2AAD21C}" sibTransId="{3C136EFD-7790-4D48-B520-D4C97495A5BC}"/>
    <dgm:cxn modelId="{41B5C80B-DD26-4567-8DD6-1056A3D8D5BB}" srcId="{1431EE19-941D-4808-911D-66C86D9BD45C}" destId="{CDF28E46-0CD5-457C-A7AC-AF37295143DD}" srcOrd="0" destOrd="0" parTransId="{87B20B0B-8644-4DDD-94C6-5FC0E1915131}" sibTransId="{F7689CF7-D28F-4FCC-B7B9-D5A338C4E093}"/>
    <dgm:cxn modelId="{71143565-4BD1-4209-80DB-3DABD07AC3F7}" srcId="{5461EF3B-D14C-4E7E-B7D5-AAA620198758}" destId="{39D7ED8D-7DB9-4649-BD40-6679D47C3EB7}" srcOrd="0" destOrd="0" parTransId="{501268A0-0139-4EC7-AA6A-E22A5EED2367}" sibTransId="{D8C6A2DB-9166-46DD-95DC-DF83DA46CF34}"/>
    <dgm:cxn modelId="{88D40A22-CB8A-4E14-8B76-D3F2091507F8}" srcId="{0AE51361-087A-473F-9602-984B8A191C5D}" destId="{51205147-8BC8-46DD-BEA6-0DB48A8822A5}" srcOrd="0" destOrd="0" parTransId="{293CAAF8-F4BB-4EC9-9645-EA1AAF3065BA}" sibTransId="{12370ECC-4677-4BDD-BFD5-1280A5900912}"/>
    <dgm:cxn modelId="{0EE100EC-BA90-4BF4-BCF1-860171F6D0FC}" type="presOf" srcId="{0AE51361-087A-473F-9602-984B8A191C5D}" destId="{D676A921-C378-4415-A9AA-2D8C2D3EB9D8}" srcOrd="0" destOrd="0" presId="urn:microsoft.com/office/officeart/2005/8/layout/chevron2"/>
    <dgm:cxn modelId="{E050122A-ECDE-4404-AB5D-BABC93B2BBDD}" srcId="{05778D5B-77D5-4471-996E-9F306491E2CD}" destId="{1431EE19-941D-4808-911D-66C86D9BD45C}" srcOrd="3" destOrd="0" parTransId="{793DBA04-EA86-49B7-8408-77D9DDD77C48}" sibTransId="{2F28D295-D8EC-4967-88B2-3B2698FE092D}"/>
    <dgm:cxn modelId="{9351DE86-5846-40AD-B53F-CA92203BE8F0}" type="presOf" srcId="{961431E0-5DCB-4D62-89FE-F4269E2BD016}" destId="{0997A7B6-79D8-4B57-A868-15D379C6A497}" srcOrd="0" destOrd="0" presId="urn:microsoft.com/office/officeart/2005/8/layout/chevron2"/>
    <dgm:cxn modelId="{F9140BD5-98FF-4942-AFA3-28E3B74056C3}" type="presOf" srcId="{1431EE19-941D-4808-911D-66C86D9BD45C}" destId="{D5BCE16B-1818-4F6A-9254-10864A9970FB}" srcOrd="0" destOrd="0" presId="urn:microsoft.com/office/officeart/2005/8/layout/chevron2"/>
    <dgm:cxn modelId="{5D7A572A-616F-43B0-8C2E-F659C14A1C2E}" type="presOf" srcId="{5F7AE208-5D5C-4A0A-A19D-8F9A50219D69}" destId="{27376028-9F31-43E2-A452-4272C9C3867D}" srcOrd="0" destOrd="0" presId="urn:microsoft.com/office/officeart/2005/8/layout/chevron2"/>
    <dgm:cxn modelId="{C02AB92C-EEEC-4499-BD6C-BD125B066097}" type="presParOf" srcId="{DA159265-5DB5-4D11-B1B9-9C1FBA4FC420}" destId="{4C01E6B1-9325-4509-B684-D07842AE41CF}" srcOrd="0" destOrd="0" presId="urn:microsoft.com/office/officeart/2005/8/layout/chevron2"/>
    <dgm:cxn modelId="{CD4AE3C9-570C-42EB-BA4E-3BC1A47241B3}" type="presParOf" srcId="{4C01E6B1-9325-4509-B684-D07842AE41CF}" destId="{0997A7B6-79D8-4B57-A868-15D379C6A497}" srcOrd="0" destOrd="0" presId="urn:microsoft.com/office/officeart/2005/8/layout/chevron2"/>
    <dgm:cxn modelId="{D152B7FA-5B5B-49B8-A325-A275F46E46A6}" type="presParOf" srcId="{4C01E6B1-9325-4509-B684-D07842AE41CF}" destId="{27376028-9F31-43E2-A452-4272C9C3867D}" srcOrd="1" destOrd="0" presId="urn:microsoft.com/office/officeart/2005/8/layout/chevron2"/>
    <dgm:cxn modelId="{3C27393D-5D4B-4B08-AFF1-333240A13BCD}" type="presParOf" srcId="{DA159265-5DB5-4D11-B1B9-9C1FBA4FC420}" destId="{901F5B6C-3A0D-46B5-906D-1561A5BF7450}" srcOrd="1" destOrd="0" presId="urn:microsoft.com/office/officeart/2005/8/layout/chevron2"/>
    <dgm:cxn modelId="{6DA024BB-47C8-4A03-9CF5-ED38BC4A1B57}" type="presParOf" srcId="{DA159265-5DB5-4D11-B1B9-9C1FBA4FC420}" destId="{DA641E6D-EE95-4595-95D4-BA96C45473C1}" srcOrd="2" destOrd="0" presId="urn:microsoft.com/office/officeart/2005/8/layout/chevron2"/>
    <dgm:cxn modelId="{083FC869-E609-4304-B66E-5BF9B9FAF682}" type="presParOf" srcId="{DA641E6D-EE95-4595-95D4-BA96C45473C1}" destId="{D676A921-C378-4415-A9AA-2D8C2D3EB9D8}" srcOrd="0" destOrd="0" presId="urn:microsoft.com/office/officeart/2005/8/layout/chevron2"/>
    <dgm:cxn modelId="{3CD88913-786D-497D-A3DA-19FE2B672AA7}" type="presParOf" srcId="{DA641E6D-EE95-4595-95D4-BA96C45473C1}" destId="{0D75CCA1-1B80-4451-A21D-C577421C14B9}" srcOrd="1" destOrd="0" presId="urn:microsoft.com/office/officeart/2005/8/layout/chevron2"/>
    <dgm:cxn modelId="{6A57E507-2823-41EC-B8C8-DF2A986A5707}" type="presParOf" srcId="{DA159265-5DB5-4D11-B1B9-9C1FBA4FC420}" destId="{D96C3296-B30D-42E6-9B51-60E7DB10D331}" srcOrd="3" destOrd="0" presId="urn:microsoft.com/office/officeart/2005/8/layout/chevron2"/>
    <dgm:cxn modelId="{1A8F50E5-DDEE-43EB-A793-18843D48C588}" type="presParOf" srcId="{DA159265-5DB5-4D11-B1B9-9C1FBA4FC420}" destId="{2D5847FD-3282-40C8-866E-E0B218ADB9DE}" srcOrd="4" destOrd="0" presId="urn:microsoft.com/office/officeart/2005/8/layout/chevron2"/>
    <dgm:cxn modelId="{50F0256D-8108-4339-B780-29D2A0DD38F6}" type="presParOf" srcId="{2D5847FD-3282-40C8-866E-E0B218ADB9DE}" destId="{0FDF1BA7-C69A-462D-9603-FA622E380271}" srcOrd="0" destOrd="0" presId="urn:microsoft.com/office/officeart/2005/8/layout/chevron2"/>
    <dgm:cxn modelId="{502ED58B-BDFA-4C7C-94D3-8D1D1C05CAC0}" type="presParOf" srcId="{2D5847FD-3282-40C8-866E-E0B218ADB9DE}" destId="{759D69C9-8D61-4832-A799-A401B11126C0}" srcOrd="1" destOrd="0" presId="urn:microsoft.com/office/officeart/2005/8/layout/chevron2"/>
    <dgm:cxn modelId="{82E70F6A-CE26-4049-A285-82AB6E83BD9D}" type="presParOf" srcId="{DA159265-5DB5-4D11-B1B9-9C1FBA4FC420}" destId="{93B7F887-7B49-4E88-8BE8-EE81ACB948B1}" srcOrd="5" destOrd="0" presId="urn:microsoft.com/office/officeart/2005/8/layout/chevron2"/>
    <dgm:cxn modelId="{CE7AC65C-9AF1-4979-9115-F22F4AF9743B}" type="presParOf" srcId="{DA159265-5DB5-4D11-B1B9-9C1FBA4FC420}" destId="{9FBB651D-5CC9-46C3-AABC-8DBF9A4E9251}" srcOrd="6" destOrd="0" presId="urn:microsoft.com/office/officeart/2005/8/layout/chevron2"/>
    <dgm:cxn modelId="{5D72403E-C538-44E4-AA27-C9A270B54264}" type="presParOf" srcId="{9FBB651D-5CC9-46C3-AABC-8DBF9A4E9251}" destId="{D5BCE16B-1818-4F6A-9254-10864A9970FB}" srcOrd="0" destOrd="0" presId="urn:microsoft.com/office/officeart/2005/8/layout/chevron2"/>
    <dgm:cxn modelId="{32E87C7B-F638-43D2-A26F-77BF132FB983}" type="presParOf" srcId="{9FBB651D-5CC9-46C3-AABC-8DBF9A4E9251}" destId="{D8546D3A-E3B2-481A-B97E-9903DAD7768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DC967B-1024-4737-8041-541C1A80519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39462618-6CFB-4CE5-AB0B-E2348B82604D}">
      <dgm:prSet phldrT="[Text]"/>
      <dgm:spPr/>
      <dgm:t>
        <a:bodyPr/>
        <a:lstStyle/>
        <a:p>
          <a:r>
            <a:rPr lang="en-IN" dirty="0" smtClean="0"/>
            <a:t>Data </a:t>
          </a:r>
          <a:endParaRPr lang="en-IN" dirty="0"/>
        </a:p>
      </dgm:t>
    </dgm:pt>
    <dgm:pt modelId="{12D0E39F-183A-4CCC-9B5A-9E7F1660C1B1}" type="parTrans" cxnId="{9CFE01A5-CEBC-4519-AB65-02BEB6889238}">
      <dgm:prSet/>
      <dgm:spPr/>
      <dgm:t>
        <a:bodyPr/>
        <a:lstStyle/>
        <a:p>
          <a:endParaRPr lang="en-IN"/>
        </a:p>
      </dgm:t>
    </dgm:pt>
    <dgm:pt modelId="{47D1E2A7-5DE1-4137-9345-F4EECC764114}" type="sibTrans" cxnId="{9CFE01A5-CEBC-4519-AB65-02BEB6889238}">
      <dgm:prSet/>
      <dgm:spPr/>
      <dgm:t>
        <a:bodyPr/>
        <a:lstStyle/>
        <a:p>
          <a:endParaRPr lang="en-IN"/>
        </a:p>
      </dgm:t>
    </dgm:pt>
    <dgm:pt modelId="{32B2438E-5B74-4E4E-893E-B4AB094BEF14}">
      <dgm:prSet phldrT="[Text]"/>
      <dgm:spPr/>
      <dgm:t>
        <a:bodyPr/>
        <a:lstStyle/>
        <a:p>
          <a:r>
            <a:rPr lang="en-IN" dirty="0" smtClean="0"/>
            <a:t>Format</a:t>
          </a:r>
          <a:endParaRPr lang="en-IN" dirty="0"/>
        </a:p>
      </dgm:t>
    </dgm:pt>
    <dgm:pt modelId="{C014B6DD-B7DC-4B50-A653-C9CD5A812F67}" type="parTrans" cxnId="{07E1CFA3-32A0-49E7-8CC2-A8A0520994E2}">
      <dgm:prSet/>
      <dgm:spPr/>
      <dgm:t>
        <a:bodyPr/>
        <a:lstStyle/>
        <a:p>
          <a:endParaRPr lang="en-IN"/>
        </a:p>
      </dgm:t>
    </dgm:pt>
    <dgm:pt modelId="{C7E219F9-4A73-4F93-A80E-146C9265C69B}" type="sibTrans" cxnId="{07E1CFA3-32A0-49E7-8CC2-A8A0520994E2}">
      <dgm:prSet/>
      <dgm:spPr/>
      <dgm:t>
        <a:bodyPr/>
        <a:lstStyle/>
        <a:p>
          <a:endParaRPr lang="en-IN"/>
        </a:p>
      </dgm:t>
    </dgm:pt>
    <dgm:pt modelId="{D45EE3A5-485A-4F02-8C17-33C6BFD69CF8}">
      <dgm:prSet phldrT="[Text]"/>
      <dgm:spPr/>
      <dgm:t>
        <a:bodyPr/>
        <a:lstStyle/>
        <a:p>
          <a:r>
            <a:rPr lang="en-IN" dirty="0" smtClean="0"/>
            <a:t>Monitoring</a:t>
          </a:r>
          <a:endParaRPr lang="en-IN" dirty="0"/>
        </a:p>
      </dgm:t>
    </dgm:pt>
    <dgm:pt modelId="{83E67D06-A193-4DF9-AD99-B3375E84491E}" type="parTrans" cxnId="{5B57BA85-0737-491A-A9A2-C7E6639C4014}">
      <dgm:prSet/>
      <dgm:spPr/>
      <dgm:t>
        <a:bodyPr/>
        <a:lstStyle/>
        <a:p>
          <a:endParaRPr lang="en-IN"/>
        </a:p>
      </dgm:t>
    </dgm:pt>
    <dgm:pt modelId="{A59FCE41-CCC2-4B3C-AC87-4B5FDE59E5C8}" type="sibTrans" cxnId="{5B57BA85-0737-491A-A9A2-C7E6639C4014}">
      <dgm:prSet/>
      <dgm:spPr/>
      <dgm:t>
        <a:bodyPr/>
        <a:lstStyle/>
        <a:p>
          <a:endParaRPr lang="en-IN"/>
        </a:p>
      </dgm:t>
    </dgm:pt>
    <dgm:pt modelId="{0CE319F7-814A-4A29-B600-9E8058A4278B}">
      <dgm:prSet phldrT="[Text]"/>
      <dgm:spPr/>
      <dgm:t>
        <a:bodyPr/>
        <a:lstStyle/>
        <a:p>
          <a:r>
            <a:rPr lang="en-IN" dirty="0" smtClean="0"/>
            <a:t>Periodic</a:t>
          </a:r>
          <a:endParaRPr lang="en-IN" dirty="0"/>
        </a:p>
      </dgm:t>
    </dgm:pt>
    <dgm:pt modelId="{CC3C656D-69BD-441A-B1C6-F30D83CD410B}" type="parTrans" cxnId="{A51AD817-86F5-4597-9E2C-FDE961406AE5}">
      <dgm:prSet/>
      <dgm:spPr/>
      <dgm:t>
        <a:bodyPr/>
        <a:lstStyle/>
        <a:p>
          <a:endParaRPr lang="en-IN"/>
        </a:p>
      </dgm:t>
    </dgm:pt>
    <dgm:pt modelId="{B6712791-889B-421D-80FB-C4C2185FA9D8}" type="sibTrans" cxnId="{A51AD817-86F5-4597-9E2C-FDE961406AE5}">
      <dgm:prSet/>
      <dgm:spPr/>
      <dgm:t>
        <a:bodyPr/>
        <a:lstStyle/>
        <a:p>
          <a:endParaRPr lang="en-IN"/>
        </a:p>
      </dgm:t>
    </dgm:pt>
    <dgm:pt modelId="{F952AA83-E9FB-4ECB-8E7D-C0A5110032D2}" type="pres">
      <dgm:prSet presAssocID="{1EDC967B-1024-4737-8041-541C1A805193}" presName="linear" presStyleCnt="0">
        <dgm:presLayoutVars>
          <dgm:animLvl val="lvl"/>
          <dgm:resizeHandles val="exact"/>
        </dgm:presLayoutVars>
      </dgm:prSet>
      <dgm:spPr/>
      <dgm:t>
        <a:bodyPr/>
        <a:lstStyle/>
        <a:p>
          <a:endParaRPr lang="en-IN"/>
        </a:p>
      </dgm:t>
    </dgm:pt>
    <dgm:pt modelId="{980E40D2-9789-4E40-A5A6-570A83B5EB28}" type="pres">
      <dgm:prSet presAssocID="{39462618-6CFB-4CE5-AB0B-E2348B82604D}" presName="parentText" presStyleLbl="node1" presStyleIdx="0" presStyleCnt="2">
        <dgm:presLayoutVars>
          <dgm:chMax val="0"/>
          <dgm:bulletEnabled val="1"/>
        </dgm:presLayoutVars>
      </dgm:prSet>
      <dgm:spPr/>
      <dgm:t>
        <a:bodyPr/>
        <a:lstStyle/>
        <a:p>
          <a:endParaRPr lang="en-IN"/>
        </a:p>
      </dgm:t>
    </dgm:pt>
    <dgm:pt modelId="{4AD8D915-21A2-49B8-B8C9-E572FE51EC01}" type="pres">
      <dgm:prSet presAssocID="{39462618-6CFB-4CE5-AB0B-E2348B82604D}" presName="childText" presStyleLbl="revTx" presStyleIdx="0" presStyleCnt="2">
        <dgm:presLayoutVars>
          <dgm:bulletEnabled val="1"/>
        </dgm:presLayoutVars>
      </dgm:prSet>
      <dgm:spPr/>
      <dgm:t>
        <a:bodyPr/>
        <a:lstStyle/>
        <a:p>
          <a:endParaRPr lang="en-IN"/>
        </a:p>
      </dgm:t>
    </dgm:pt>
    <dgm:pt modelId="{5FBA2A5E-DB0D-49EB-B047-D6CABFF3630D}" type="pres">
      <dgm:prSet presAssocID="{D45EE3A5-485A-4F02-8C17-33C6BFD69CF8}" presName="parentText" presStyleLbl="node1" presStyleIdx="1" presStyleCnt="2">
        <dgm:presLayoutVars>
          <dgm:chMax val="0"/>
          <dgm:bulletEnabled val="1"/>
        </dgm:presLayoutVars>
      </dgm:prSet>
      <dgm:spPr/>
      <dgm:t>
        <a:bodyPr/>
        <a:lstStyle/>
        <a:p>
          <a:endParaRPr lang="en-IN"/>
        </a:p>
      </dgm:t>
    </dgm:pt>
    <dgm:pt modelId="{E4BE2728-FD36-4CEA-8A4C-C03549EE22F6}" type="pres">
      <dgm:prSet presAssocID="{D45EE3A5-485A-4F02-8C17-33C6BFD69CF8}" presName="childText" presStyleLbl="revTx" presStyleIdx="1" presStyleCnt="2">
        <dgm:presLayoutVars>
          <dgm:bulletEnabled val="1"/>
        </dgm:presLayoutVars>
      </dgm:prSet>
      <dgm:spPr/>
      <dgm:t>
        <a:bodyPr/>
        <a:lstStyle/>
        <a:p>
          <a:endParaRPr lang="en-IN"/>
        </a:p>
      </dgm:t>
    </dgm:pt>
  </dgm:ptLst>
  <dgm:cxnLst>
    <dgm:cxn modelId="{DC3ACB43-ED1C-4DF8-B256-FFE72DAC6364}" type="presOf" srcId="{D45EE3A5-485A-4F02-8C17-33C6BFD69CF8}" destId="{5FBA2A5E-DB0D-49EB-B047-D6CABFF3630D}" srcOrd="0" destOrd="0" presId="urn:microsoft.com/office/officeart/2005/8/layout/vList2"/>
    <dgm:cxn modelId="{9CFE01A5-CEBC-4519-AB65-02BEB6889238}" srcId="{1EDC967B-1024-4737-8041-541C1A805193}" destId="{39462618-6CFB-4CE5-AB0B-E2348B82604D}" srcOrd="0" destOrd="0" parTransId="{12D0E39F-183A-4CCC-9B5A-9E7F1660C1B1}" sibTransId="{47D1E2A7-5DE1-4137-9345-F4EECC764114}"/>
    <dgm:cxn modelId="{AB5F5246-DE25-4A73-B623-7D7EE2320464}" type="presOf" srcId="{0CE319F7-814A-4A29-B600-9E8058A4278B}" destId="{E4BE2728-FD36-4CEA-8A4C-C03549EE22F6}" srcOrd="0" destOrd="0" presId="urn:microsoft.com/office/officeart/2005/8/layout/vList2"/>
    <dgm:cxn modelId="{3DF6CFE1-26E2-4859-A036-E2DE134E505C}" type="presOf" srcId="{39462618-6CFB-4CE5-AB0B-E2348B82604D}" destId="{980E40D2-9789-4E40-A5A6-570A83B5EB28}" srcOrd="0" destOrd="0" presId="urn:microsoft.com/office/officeart/2005/8/layout/vList2"/>
    <dgm:cxn modelId="{5B57BA85-0737-491A-A9A2-C7E6639C4014}" srcId="{1EDC967B-1024-4737-8041-541C1A805193}" destId="{D45EE3A5-485A-4F02-8C17-33C6BFD69CF8}" srcOrd="1" destOrd="0" parTransId="{83E67D06-A193-4DF9-AD99-B3375E84491E}" sibTransId="{A59FCE41-CCC2-4B3C-AC87-4B5FDE59E5C8}"/>
    <dgm:cxn modelId="{FFF5DAEC-C739-4F2A-A4E8-41D4377974CE}" type="presOf" srcId="{32B2438E-5B74-4E4E-893E-B4AB094BEF14}" destId="{4AD8D915-21A2-49B8-B8C9-E572FE51EC01}" srcOrd="0" destOrd="0" presId="urn:microsoft.com/office/officeart/2005/8/layout/vList2"/>
    <dgm:cxn modelId="{07E1CFA3-32A0-49E7-8CC2-A8A0520994E2}" srcId="{39462618-6CFB-4CE5-AB0B-E2348B82604D}" destId="{32B2438E-5B74-4E4E-893E-B4AB094BEF14}" srcOrd="0" destOrd="0" parTransId="{C014B6DD-B7DC-4B50-A653-C9CD5A812F67}" sibTransId="{C7E219F9-4A73-4F93-A80E-146C9265C69B}"/>
    <dgm:cxn modelId="{A51AD817-86F5-4597-9E2C-FDE961406AE5}" srcId="{D45EE3A5-485A-4F02-8C17-33C6BFD69CF8}" destId="{0CE319F7-814A-4A29-B600-9E8058A4278B}" srcOrd="0" destOrd="0" parTransId="{CC3C656D-69BD-441A-B1C6-F30D83CD410B}" sibTransId="{B6712791-889B-421D-80FB-C4C2185FA9D8}"/>
    <dgm:cxn modelId="{4BE16D93-CCD3-4DEC-B657-34E36F29EB4E}" type="presOf" srcId="{1EDC967B-1024-4737-8041-541C1A805193}" destId="{F952AA83-E9FB-4ECB-8E7D-C0A5110032D2}" srcOrd="0" destOrd="0" presId="urn:microsoft.com/office/officeart/2005/8/layout/vList2"/>
    <dgm:cxn modelId="{DCAE8CA4-0E14-40C4-A951-FB611A3ED47D}" type="presParOf" srcId="{F952AA83-E9FB-4ECB-8E7D-C0A5110032D2}" destId="{980E40D2-9789-4E40-A5A6-570A83B5EB28}" srcOrd="0" destOrd="0" presId="urn:microsoft.com/office/officeart/2005/8/layout/vList2"/>
    <dgm:cxn modelId="{7324F086-E679-41AF-B434-805F931AE4D7}" type="presParOf" srcId="{F952AA83-E9FB-4ECB-8E7D-C0A5110032D2}" destId="{4AD8D915-21A2-49B8-B8C9-E572FE51EC01}" srcOrd="1" destOrd="0" presId="urn:microsoft.com/office/officeart/2005/8/layout/vList2"/>
    <dgm:cxn modelId="{92EEB401-D26D-4C0F-8926-2AAD4C5286A6}" type="presParOf" srcId="{F952AA83-E9FB-4ECB-8E7D-C0A5110032D2}" destId="{5FBA2A5E-DB0D-49EB-B047-D6CABFF3630D}" srcOrd="2" destOrd="0" presId="urn:microsoft.com/office/officeart/2005/8/layout/vList2"/>
    <dgm:cxn modelId="{A61F1112-62EF-4965-BF17-36A3F78726DB}" type="presParOf" srcId="{F952AA83-E9FB-4ECB-8E7D-C0A5110032D2}" destId="{E4BE2728-FD36-4CEA-8A4C-C03549EE22F6}"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A9A75D-A3FA-4867-A9D2-7708D7B38BC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D7AB349C-FC28-42AB-B2E5-6084C8143152}">
      <dgm:prSet phldrT="[Text]"/>
      <dgm:spPr/>
      <dgm:t>
        <a:bodyPr/>
        <a:lstStyle/>
        <a:p>
          <a:r>
            <a:rPr lang="en-IN" dirty="0" smtClean="0"/>
            <a:t>Registration</a:t>
          </a:r>
          <a:endParaRPr lang="en-IN" dirty="0"/>
        </a:p>
      </dgm:t>
    </dgm:pt>
    <dgm:pt modelId="{0D32CC03-7DC8-432C-935D-6AABFB4ED524}" type="parTrans" cxnId="{844A8BC7-3F6C-4A3B-97D0-CDA105843E6F}">
      <dgm:prSet/>
      <dgm:spPr/>
      <dgm:t>
        <a:bodyPr/>
        <a:lstStyle/>
        <a:p>
          <a:endParaRPr lang="en-IN"/>
        </a:p>
      </dgm:t>
    </dgm:pt>
    <dgm:pt modelId="{AC2B2071-3C8C-4FA7-A228-FFE6AB29EF21}" type="sibTrans" cxnId="{844A8BC7-3F6C-4A3B-97D0-CDA105843E6F}">
      <dgm:prSet/>
      <dgm:spPr/>
      <dgm:t>
        <a:bodyPr/>
        <a:lstStyle/>
        <a:p>
          <a:endParaRPr lang="en-IN"/>
        </a:p>
      </dgm:t>
    </dgm:pt>
    <dgm:pt modelId="{DA8A290C-3097-4B35-84B7-2B45C8889285}">
      <dgm:prSet phldrT="[Text]"/>
      <dgm:spPr/>
      <dgm:t>
        <a:bodyPr/>
        <a:lstStyle/>
        <a:p>
          <a:r>
            <a:rPr lang="en-IN" dirty="0" smtClean="0"/>
            <a:t>Adoption of THOTA amendment</a:t>
          </a:r>
          <a:endParaRPr lang="en-IN" dirty="0"/>
        </a:p>
      </dgm:t>
    </dgm:pt>
    <dgm:pt modelId="{946A2C85-5053-43CC-A551-B7DBE7F694D8}" type="parTrans" cxnId="{4BE6EAD5-DDA8-4460-9311-B1411266CC60}">
      <dgm:prSet/>
      <dgm:spPr/>
      <dgm:t>
        <a:bodyPr/>
        <a:lstStyle/>
        <a:p>
          <a:endParaRPr lang="en-IN"/>
        </a:p>
      </dgm:t>
    </dgm:pt>
    <dgm:pt modelId="{6DAC3A97-2A4F-47A9-AE98-4CEF3BC29433}" type="sibTrans" cxnId="{4BE6EAD5-DDA8-4460-9311-B1411266CC60}">
      <dgm:prSet/>
      <dgm:spPr/>
      <dgm:t>
        <a:bodyPr/>
        <a:lstStyle/>
        <a:p>
          <a:endParaRPr lang="en-IN"/>
        </a:p>
      </dgm:t>
    </dgm:pt>
    <dgm:pt modelId="{CE4D0546-F4ED-47AC-AA0C-FBED91BCCDFC}">
      <dgm:prSet phldrT="[Text]"/>
      <dgm:spPr/>
      <dgm:t>
        <a:bodyPr/>
        <a:lstStyle/>
        <a:p>
          <a:r>
            <a:rPr lang="en-IN" dirty="0" smtClean="0"/>
            <a:t>Support for HCRP</a:t>
          </a:r>
          <a:endParaRPr lang="en-IN" dirty="0"/>
        </a:p>
      </dgm:t>
    </dgm:pt>
    <dgm:pt modelId="{A45C3021-8748-49E1-BF33-7E4DD02878B8}" type="parTrans" cxnId="{1EDC010E-D207-47B2-B441-205DDBC500C5}">
      <dgm:prSet/>
      <dgm:spPr/>
      <dgm:t>
        <a:bodyPr/>
        <a:lstStyle/>
        <a:p>
          <a:endParaRPr lang="en-IN"/>
        </a:p>
      </dgm:t>
    </dgm:pt>
    <dgm:pt modelId="{49E7E40F-0819-48FD-870D-F43D38E76A3C}" type="sibTrans" cxnId="{1EDC010E-D207-47B2-B441-205DDBC500C5}">
      <dgm:prSet/>
      <dgm:spPr/>
      <dgm:t>
        <a:bodyPr/>
        <a:lstStyle/>
        <a:p>
          <a:endParaRPr lang="en-IN"/>
        </a:p>
      </dgm:t>
    </dgm:pt>
    <dgm:pt modelId="{218CB310-0C30-46BF-914B-DCEBC30269AC}">
      <dgm:prSet phldrT="[Text]"/>
      <dgm:spPr/>
      <dgm:t>
        <a:bodyPr/>
        <a:lstStyle/>
        <a:p>
          <a:r>
            <a:rPr lang="en-IN" dirty="0" smtClean="0"/>
            <a:t>Police support and Govt Circular</a:t>
          </a:r>
          <a:endParaRPr lang="en-IN" dirty="0"/>
        </a:p>
      </dgm:t>
    </dgm:pt>
    <dgm:pt modelId="{4C22BAF1-5A97-48BA-B38E-9AE4844AF080}" type="parTrans" cxnId="{D0B3EE08-2C08-47C3-ACC5-7A3DA1BFF949}">
      <dgm:prSet/>
      <dgm:spPr/>
      <dgm:t>
        <a:bodyPr/>
        <a:lstStyle/>
        <a:p>
          <a:endParaRPr lang="en-IN"/>
        </a:p>
      </dgm:t>
    </dgm:pt>
    <dgm:pt modelId="{84C9DE85-6FD0-4144-BC00-C021E6FF7BFF}" type="sibTrans" cxnId="{D0B3EE08-2C08-47C3-ACC5-7A3DA1BFF949}">
      <dgm:prSet/>
      <dgm:spPr/>
      <dgm:t>
        <a:bodyPr/>
        <a:lstStyle/>
        <a:p>
          <a:endParaRPr lang="en-IN"/>
        </a:p>
      </dgm:t>
    </dgm:pt>
    <dgm:pt modelId="{7325F466-23A9-4CD1-86F9-FF5BB05E7A9E}" type="pres">
      <dgm:prSet presAssocID="{CDA9A75D-A3FA-4867-A9D2-7708D7B38BCE}" presName="linear" presStyleCnt="0">
        <dgm:presLayoutVars>
          <dgm:animLvl val="lvl"/>
          <dgm:resizeHandles val="exact"/>
        </dgm:presLayoutVars>
      </dgm:prSet>
      <dgm:spPr/>
      <dgm:t>
        <a:bodyPr/>
        <a:lstStyle/>
        <a:p>
          <a:endParaRPr lang="en-IN"/>
        </a:p>
      </dgm:t>
    </dgm:pt>
    <dgm:pt modelId="{95BE8366-AA07-41BA-866B-898349391B39}" type="pres">
      <dgm:prSet presAssocID="{D7AB349C-FC28-42AB-B2E5-6084C8143152}" presName="parentText" presStyleLbl="node1" presStyleIdx="0" presStyleCnt="2">
        <dgm:presLayoutVars>
          <dgm:chMax val="0"/>
          <dgm:bulletEnabled val="1"/>
        </dgm:presLayoutVars>
      </dgm:prSet>
      <dgm:spPr/>
      <dgm:t>
        <a:bodyPr/>
        <a:lstStyle/>
        <a:p>
          <a:endParaRPr lang="en-IN"/>
        </a:p>
      </dgm:t>
    </dgm:pt>
    <dgm:pt modelId="{9B1553BD-A4B2-4581-A56B-73873CE7F5A4}" type="pres">
      <dgm:prSet presAssocID="{D7AB349C-FC28-42AB-B2E5-6084C8143152}" presName="childText" presStyleLbl="revTx" presStyleIdx="0" presStyleCnt="2">
        <dgm:presLayoutVars>
          <dgm:bulletEnabled val="1"/>
        </dgm:presLayoutVars>
      </dgm:prSet>
      <dgm:spPr/>
      <dgm:t>
        <a:bodyPr/>
        <a:lstStyle/>
        <a:p>
          <a:endParaRPr lang="en-IN"/>
        </a:p>
      </dgm:t>
    </dgm:pt>
    <dgm:pt modelId="{D1DE5A98-F2F8-4C03-AD85-89CE41FE1284}" type="pres">
      <dgm:prSet presAssocID="{CE4D0546-F4ED-47AC-AA0C-FBED91BCCDFC}" presName="parentText" presStyleLbl="node1" presStyleIdx="1" presStyleCnt="2">
        <dgm:presLayoutVars>
          <dgm:chMax val="0"/>
          <dgm:bulletEnabled val="1"/>
        </dgm:presLayoutVars>
      </dgm:prSet>
      <dgm:spPr/>
      <dgm:t>
        <a:bodyPr/>
        <a:lstStyle/>
        <a:p>
          <a:endParaRPr lang="en-IN"/>
        </a:p>
      </dgm:t>
    </dgm:pt>
    <dgm:pt modelId="{3992D041-2CA7-402A-8A75-9879F0AF70E7}" type="pres">
      <dgm:prSet presAssocID="{CE4D0546-F4ED-47AC-AA0C-FBED91BCCDFC}" presName="childText" presStyleLbl="revTx" presStyleIdx="1" presStyleCnt="2">
        <dgm:presLayoutVars>
          <dgm:bulletEnabled val="1"/>
        </dgm:presLayoutVars>
      </dgm:prSet>
      <dgm:spPr/>
      <dgm:t>
        <a:bodyPr/>
        <a:lstStyle/>
        <a:p>
          <a:endParaRPr lang="en-IN"/>
        </a:p>
      </dgm:t>
    </dgm:pt>
  </dgm:ptLst>
  <dgm:cxnLst>
    <dgm:cxn modelId="{D0B3EE08-2C08-47C3-ACC5-7A3DA1BFF949}" srcId="{CE4D0546-F4ED-47AC-AA0C-FBED91BCCDFC}" destId="{218CB310-0C30-46BF-914B-DCEBC30269AC}" srcOrd="0" destOrd="0" parTransId="{4C22BAF1-5A97-48BA-B38E-9AE4844AF080}" sibTransId="{84C9DE85-6FD0-4144-BC00-C021E6FF7BFF}"/>
    <dgm:cxn modelId="{4BE6EAD5-DDA8-4460-9311-B1411266CC60}" srcId="{D7AB349C-FC28-42AB-B2E5-6084C8143152}" destId="{DA8A290C-3097-4B35-84B7-2B45C8889285}" srcOrd="0" destOrd="0" parTransId="{946A2C85-5053-43CC-A551-B7DBE7F694D8}" sibTransId="{6DAC3A97-2A4F-47A9-AE98-4CEF3BC29433}"/>
    <dgm:cxn modelId="{8203A131-E3E2-406E-A1D2-DC43206D348E}" type="presOf" srcId="{DA8A290C-3097-4B35-84B7-2B45C8889285}" destId="{9B1553BD-A4B2-4581-A56B-73873CE7F5A4}" srcOrd="0" destOrd="0" presId="urn:microsoft.com/office/officeart/2005/8/layout/vList2"/>
    <dgm:cxn modelId="{6D5F8CB5-D998-406E-9243-DEB2D65CA059}" type="presOf" srcId="{CE4D0546-F4ED-47AC-AA0C-FBED91BCCDFC}" destId="{D1DE5A98-F2F8-4C03-AD85-89CE41FE1284}" srcOrd="0" destOrd="0" presId="urn:microsoft.com/office/officeart/2005/8/layout/vList2"/>
    <dgm:cxn modelId="{3227BD53-08DA-46D1-BA91-E7B587DC3F20}" type="presOf" srcId="{218CB310-0C30-46BF-914B-DCEBC30269AC}" destId="{3992D041-2CA7-402A-8A75-9879F0AF70E7}" srcOrd="0" destOrd="0" presId="urn:microsoft.com/office/officeart/2005/8/layout/vList2"/>
    <dgm:cxn modelId="{D6691313-3FBB-4BC9-BB3C-AF0317E15C3E}" type="presOf" srcId="{CDA9A75D-A3FA-4867-A9D2-7708D7B38BCE}" destId="{7325F466-23A9-4CD1-86F9-FF5BB05E7A9E}" srcOrd="0" destOrd="0" presId="urn:microsoft.com/office/officeart/2005/8/layout/vList2"/>
    <dgm:cxn modelId="{1EDC010E-D207-47B2-B441-205DDBC500C5}" srcId="{CDA9A75D-A3FA-4867-A9D2-7708D7B38BCE}" destId="{CE4D0546-F4ED-47AC-AA0C-FBED91BCCDFC}" srcOrd="1" destOrd="0" parTransId="{A45C3021-8748-49E1-BF33-7E4DD02878B8}" sibTransId="{49E7E40F-0819-48FD-870D-F43D38E76A3C}"/>
    <dgm:cxn modelId="{3F0ED263-E4AD-4A19-AEB1-4AA2D03A1481}" type="presOf" srcId="{D7AB349C-FC28-42AB-B2E5-6084C8143152}" destId="{95BE8366-AA07-41BA-866B-898349391B39}" srcOrd="0" destOrd="0" presId="urn:microsoft.com/office/officeart/2005/8/layout/vList2"/>
    <dgm:cxn modelId="{844A8BC7-3F6C-4A3B-97D0-CDA105843E6F}" srcId="{CDA9A75D-A3FA-4867-A9D2-7708D7B38BCE}" destId="{D7AB349C-FC28-42AB-B2E5-6084C8143152}" srcOrd="0" destOrd="0" parTransId="{0D32CC03-7DC8-432C-935D-6AABFB4ED524}" sibTransId="{AC2B2071-3C8C-4FA7-A228-FFE6AB29EF21}"/>
    <dgm:cxn modelId="{F9673CD5-1739-478C-A82D-EEEF47571DA7}" type="presParOf" srcId="{7325F466-23A9-4CD1-86F9-FF5BB05E7A9E}" destId="{95BE8366-AA07-41BA-866B-898349391B39}" srcOrd="0" destOrd="0" presId="urn:microsoft.com/office/officeart/2005/8/layout/vList2"/>
    <dgm:cxn modelId="{4F2CEEC4-4FD0-4135-A170-F8A98313755E}" type="presParOf" srcId="{7325F466-23A9-4CD1-86F9-FF5BB05E7A9E}" destId="{9B1553BD-A4B2-4581-A56B-73873CE7F5A4}" srcOrd="1" destOrd="0" presId="urn:microsoft.com/office/officeart/2005/8/layout/vList2"/>
    <dgm:cxn modelId="{3F14040D-FEDD-4574-B440-FA858626FB5D}" type="presParOf" srcId="{7325F466-23A9-4CD1-86F9-FF5BB05E7A9E}" destId="{D1DE5A98-F2F8-4C03-AD85-89CE41FE1284}" srcOrd="2" destOrd="0" presId="urn:microsoft.com/office/officeart/2005/8/layout/vList2"/>
    <dgm:cxn modelId="{88AE4102-D2A3-4133-B6E2-2B4BED181036}" type="presParOf" srcId="{7325F466-23A9-4CD1-86F9-FF5BB05E7A9E}" destId="{3992D041-2CA7-402A-8A75-9879F0AF70E7}" srcOrd="3"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0A8ABD-BB54-4D1D-8057-A5D5667C0D8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60003B4E-50FA-41A0-879C-34222A4F7017}">
      <dgm:prSet phldrT="[Text]"/>
      <dgm:spPr/>
      <dgm:t>
        <a:bodyPr/>
        <a:lstStyle/>
        <a:p>
          <a:r>
            <a:rPr lang="en-IN" dirty="0" smtClean="0"/>
            <a:t>Key issues</a:t>
          </a:r>
          <a:endParaRPr lang="en-IN" dirty="0"/>
        </a:p>
      </dgm:t>
    </dgm:pt>
    <dgm:pt modelId="{9096FE0A-6EDF-41EF-BE5E-AE3DA020C322}" type="parTrans" cxnId="{D0E7B39E-1CA6-4CA6-8638-81AE48AF4A5B}">
      <dgm:prSet/>
      <dgm:spPr/>
      <dgm:t>
        <a:bodyPr/>
        <a:lstStyle/>
        <a:p>
          <a:endParaRPr lang="en-IN"/>
        </a:p>
      </dgm:t>
    </dgm:pt>
    <dgm:pt modelId="{E2E5BE23-C147-47AB-8DA2-4C0261EE5468}" type="sibTrans" cxnId="{D0E7B39E-1CA6-4CA6-8638-81AE48AF4A5B}">
      <dgm:prSet/>
      <dgm:spPr/>
      <dgm:t>
        <a:bodyPr/>
        <a:lstStyle/>
        <a:p>
          <a:endParaRPr lang="en-IN"/>
        </a:p>
      </dgm:t>
    </dgm:pt>
    <dgm:pt modelId="{90EC489D-E0E0-4500-A1F6-1CC3E3553D1F}">
      <dgm:prSet phldrT="[Text]"/>
      <dgm:spPr/>
      <dgm:t>
        <a:bodyPr/>
        <a:lstStyle/>
        <a:p>
          <a:r>
            <a:rPr lang="en-IN" dirty="0" smtClean="0"/>
            <a:t>Promote</a:t>
          </a:r>
          <a:endParaRPr lang="en-IN" dirty="0"/>
        </a:p>
      </dgm:t>
    </dgm:pt>
    <dgm:pt modelId="{E843F759-E963-4BF9-9A89-4B30AA5930C1}" type="parTrans" cxnId="{1AB956F8-8BCD-44C6-9693-09D75A64B8B1}">
      <dgm:prSet/>
      <dgm:spPr/>
      <dgm:t>
        <a:bodyPr/>
        <a:lstStyle/>
        <a:p>
          <a:endParaRPr lang="en-IN"/>
        </a:p>
      </dgm:t>
    </dgm:pt>
    <dgm:pt modelId="{F383C6E5-5C7E-46A9-AF12-15E338E663AC}" type="sibTrans" cxnId="{1AB956F8-8BCD-44C6-9693-09D75A64B8B1}">
      <dgm:prSet/>
      <dgm:spPr/>
      <dgm:t>
        <a:bodyPr/>
        <a:lstStyle/>
        <a:p>
          <a:endParaRPr lang="en-IN"/>
        </a:p>
      </dgm:t>
    </dgm:pt>
    <dgm:pt modelId="{366E9D6B-6D0D-4763-AA34-D1E7DCE6C3F4}">
      <dgm:prSet phldrT="[Text]"/>
      <dgm:spPr/>
      <dgm:t>
        <a:bodyPr/>
        <a:lstStyle/>
        <a:p>
          <a:r>
            <a:rPr lang="en-IN" dirty="0" smtClean="0"/>
            <a:t>Highlights</a:t>
          </a:r>
          <a:endParaRPr lang="en-IN" dirty="0"/>
        </a:p>
      </dgm:t>
    </dgm:pt>
    <dgm:pt modelId="{826C0A32-3E29-47B0-BDC0-E927CF385E49}" type="parTrans" cxnId="{152B09BD-AD11-488F-80E4-9010694BAD20}">
      <dgm:prSet/>
      <dgm:spPr/>
      <dgm:t>
        <a:bodyPr/>
        <a:lstStyle/>
        <a:p>
          <a:endParaRPr lang="en-IN"/>
        </a:p>
      </dgm:t>
    </dgm:pt>
    <dgm:pt modelId="{CC233270-4671-4BAB-BDE5-B82F54417E8D}" type="sibTrans" cxnId="{152B09BD-AD11-488F-80E4-9010694BAD20}">
      <dgm:prSet/>
      <dgm:spPr/>
      <dgm:t>
        <a:bodyPr/>
        <a:lstStyle/>
        <a:p>
          <a:endParaRPr lang="en-IN"/>
        </a:p>
      </dgm:t>
    </dgm:pt>
    <dgm:pt modelId="{9ECE148F-3E4D-48AE-8C07-CB21D48E3A9A}">
      <dgm:prSet phldrT="[Text]"/>
      <dgm:spPr/>
      <dgm:t>
        <a:bodyPr/>
        <a:lstStyle/>
        <a:p>
          <a:r>
            <a:rPr lang="en-IN" dirty="0" smtClean="0"/>
            <a:t>Focus</a:t>
          </a:r>
          <a:endParaRPr lang="en-IN" dirty="0"/>
        </a:p>
      </dgm:t>
    </dgm:pt>
    <dgm:pt modelId="{8030CF59-6D37-4200-B369-06C7756F8530}" type="parTrans" cxnId="{575B7728-5205-4FCB-A1C0-5D434654DA90}">
      <dgm:prSet/>
      <dgm:spPr/>
      <dgm:t>
        <a:bodyPr/>
        <a:lstStyle/>
        <a:p>
          <a:endParaRPr lang="en-IN"/>
        </a:p>
      </dgm:t>
    </dgm:pt>
    <dgm:pt modelId="{052CE1D3-7D98-42DF-8C30-68CA623E40A4}" type="sibTrans" cxnId="{575B7728-5205-4FCB-A1C0-5D434654DA90}">
      <dgm:prSet/>
      <dgm:spPr/>
      <dgm:t>
        <a:bodyPr/>
        <a:lstStyle/>
        <a:p>
          <a:endParaRPr lang="en-IN"/>
        </a:p>
      </dgm:t>
    </dgm:pt>
    <dgm:pt modelId="{1EA2B297-873E-4ABF-A4CF-30BC07D724B5}" type="pres">
      <dgm:prSet presAssocID="{FC0A8ABD-BB54-4D1D-8057-A5D5667C0D8A}" presName="linear" presStyleCnt="0">
        <dgm:presLayoutVars>
          <dgm:animLvl val="lvl"/>
          <dgm:resizeHandles val="exact"/>
        </dgm:presLayoutVars>
      </dgm:prSet>
      <dgm:spPr/>
      <dgm:t>
        <a:bodyPr/>
        <a:lstStyle/>
        <a:p>
          <a:endParaRPr lang="en-IN"/>
        </a:p>
      </dgm:t>
    </dgm:pt>
    <dgm:pt modelId="{05BC57DF-15EF-44BD-9A7E-0AD12827EAE0}" type="pres">
      <dgm:prSet presAssocID="{60003B4E-50FA-41A0-879C-34222A4F7017}" presName="parentText" presStyleLbl="node1" presStyleIdx="0" presStyleCnt="2">
        <dgm:presLayoutVars>
          <dgm:chMax val="0"/>
          <dgm:bulletEnabled val="1"/>
        </dgm:presLayoutVars>
      </dgm:prSet>
      <dgm:spPr/>
      <dgm:t>
        <a:bodyPr/>
        <a:lstStyle/>
        <a:p>
          <a:endParaRPr lang="en-IN"/>
        </a:p>
      </dgm:t>
    </dgm:pt>
    <dgm:pt modelId="{2BE4D592-51B9-44BA-9F43-8C720B69806D}" type="pres">
      <dgm:prSet presAssocID="{60003B4E-50FA-41A0-879C-34222A4F7017}" presName="childText" presStyleLbl="revTx" presStyleIdx="0" presStyleCnt="2">
        <dgm:presLayoutVars>
          <dgm:bulletEnabled val="1"/>
        </dgm:presLayoutVars>
      </dgm:prSet>
      <dgm:spPr/>
      <dgm:t>
        <a:bodyPr/>
        <a:lstStyle/>
        <a:p>
          <a:endParaRPr lang="en-IN"/>
        </a:p>
      </dgm:t>
    </dgm:pt>
    <dgm:pt modelId="{33F2A6B0-FB07-411B-A5D0-55909AA4C846}" type="pres">
      <dgm:prSet presAssocID="{366E9D6B-6D0D-4763-AA34-D1E7DCE6C3F4}" presName="parentText" presStyleLbl="node1" presStyleIdx="1" presStyleCnt="2">
        <dgm:presLayoutVars>
          <dgm:chMax val="0"/>
          <dgm:bulletEnabled val="1"/>
        </dgm:presLayoutVars>
      </dgm:prSet>
      <dgm:spPr/>
      <dgm:t>
        <a:bodyPr/>
        <a:lstStyle/>
        <a:p>
          <a:endParaRPr lang="en-IN"/>
        </a:p>
      </dgm:t>
    </dgm:pt>
    <dgm:pt modelId="{A25B9882-3AC3-493B-85B8-D32D02717374}" type="pres">
      <dgm:prSet presAssocID="{366E9D6B-6D0D-4763-AA34-D1E7DCE6C3F4}" presName="childText" presStyleLbl="revTx" presStyleIdx="1" presStyleCnt="2">
        <dgm:presLayoutVars>
          <dgm:bulletEnabled val="1"/>
        </dgm:presLayoutVars>
      </dgm:prSet>
      <dgm:spPr/>
      <dgm:t>
        <a:bodyPr/>
        <a:lstStyle/>
        <a:p>
          <a:endParaRPr lang="en-IN"/>
        </a:p>
      </dgm:t>
    </dgm:pt>
  </dgm:ptLst>
  <dgm:cxnLst>
    <dgm:cxn modelId="{85DBD7FB-1E71-4C9E-8DFA-31D28A0F8F29}" type="presOf" srcId="{9ECE148F-3E4D-48AE-8C07-CB21D48E3A9A}" destId="{A25B9882-3AC3-493B-85B8-D32D02717374}" srcOrd="0" destOrd="0" presId="urn:microsoft.com/office/officeart/2005/8/layout/vList2"/>
    <dgm:cxn modelId="{1AB956F8-8BCD-44C6-9693-09D75A64B8B1}" srcId="{60003B4E-50FA-41A0-879C-34222A4F7017}" destId="{90EC489D-E0E0-4500-A1F6-1CC3E3553D1F}" srcOrd="0" destOrd="0" parTransId="{E843F759-E963-4BF9-9A89-4B30AA5930C1}" sibTransId="{F383C6E5-5C7E-46A9-AF12-15E338E663AC}"/>
    <dgm:cxn modelId="{D0E7B39E-1CA6-4CA6-8638-81AE48AF4A5B}" srcId="{FC0A8ABD-BB54-4D1D-8057-A5D5667C0D8A}" destId="{60003B4E-50FA-41A0-879C-34222A4F7017}" srcOrd="0" destOrd="0" parTransId="{9096FE0A-6EDF-41EF-BE5E-AE3DA020C322}" sibTransId="{E2E5BE23-C147-47AB-8DA2-4C0261EE5468}"/>
    <dgm:cxn modelId="{575B7728-5205-4FCB-A1C0-5D434654DA90}" srcId="{366E9D6B-6D0D-4763-AA34-D1E7DCE6C3F4}" destId="{9ECE148F-3E4D-48AE-8C07-CB21D48E3A9A}" srcOrd="0" destOrd="0" parTransId="{8030CF59-6D37-4200-B369-06C7756F8530}" sibTransId="{052CE1D3-7D98-42DF-8C30-68CA623E40A4}"/>
    <dgm:cxn modelId="{854A44FC-C317-4298-80B8-3D5AD32B2F84}" type="presOf" srcId="{90EC489D-E0E0-4500-A1F6-1CC3E3553D1F}" destId="{2BE4D592-51B9-44BA-9F43-8C720B69806D}" srcOrd="0" destOrd="0" presId="urn:microsoft.com/office/officeart/2005/8/layout/vList2"/>
    <dgm:cxn modelId="{152B09BD-AD11-488F-80E4-9010694BAD20}" srcId="{FC0A8ABD-BB54-4D1D-8057-A5D5667C0D8A}" destId="{366E9D6B-6D0D-4763-AA34-D1E7DCE6C3F4}" srcOrd="1" destOrd="0" parTransId="{826C0A32-3E29-47B0-BDC0-E927CF385E49}" sibTransId="{CC233270-4671-4BAB-BDE5-B82F54417E8D}"/>
    <dgm:cxn modelId="{C8F3563C-FC67-4E9F-A4BB-3506037CE771}" type="presOf" srcId="{60003B4E-50FA-41A0-879C-34222A4F7017}" destId="{05BC57DF-15EF-44BD-9A7E-0AD12827EAE0}" srcOrd="0" destOrd="0" presId="urn:microsoft.com/office/officeart/2005/8/layout/vList2"/>
    <dgm:cxn modelId="{4BEBE8BC-F416-4404-BB21-EDE59D0D1834}" type="presOf" srcId="{FC0A8ABD-BB54-4D1D-8057-A5D5667C0D8A}" destId="{1EA2B297-873E-4ABF-A4CF-30BC07D724B5}" srcOrd="0" destOrd="0" presId="urn:microsoft.com/office/officeart/2005/8/layout/vList2"/>
    <dgm:cxn modelId="{EEC11D46-6425-4D3C-AF72-830A0205B2C6}" type="presOf" srcId="{366E9D6B-6D0D-4763-AA34-D1E7DCE6C3F4}" destId="{33F2A6B0-FB07-411B-A5D0-55909AA4C846}" srcOrd="0" destOrd="0" presId="urn:microsoft.com/office/officeart/2005/8/layout/vList2"/>
    <dgm:cxn modelId="{FAC30CDE-9FC7-4C7C-BA28-C2C30BD1A9F7}" type="presParOf" srcId="{1EA2B297-873E-4ABF-A4CF-30BC07D724B5}" destId="{05BC57DF-15EF-44BD-9A7E-0AD12827EAE0}" srcOrd="0" destOrd="0" presId="urn:microsoft.com/office/officeart/2005/8/layout/vList2"/>
    <dgm:cxn modelId="{18D3C6E6-78F5-4C61-9B57-D9606560F2DF}" type="presParOf" srcId="{1EA2B297-873E-4ABF-A4CF-30BC07D724B5}" destId="{2BE4D592-51B9-44BA-9F43-8C720B69806D}" srcOrd="1" destOrd="0" presId="urn:microsoft.com/office/officeart/2005/8/layout/vList2"/>
    <dgm:cxn modelId="{491EEF73-7EF6-41A9-A235-FB5759A83311}" type="presParOf" srcId="{1EA2B297-873E-4ABF-A4CF-30BC07D724B5}" destId="{33F2A6B0-FB07-411B-A5D0-55909AA4C846}" srcOrd="2" destOrd="0" presId="urn:microsoft.com/office/officeart/2005/8/layout/vList2"/>
    <dgm:cxn modelId="{4E582295-619E-4C37-9887-5E7C90000AE3}" type="presParOf" srcId="{1EA2B297-873E-4ABF-A4CF-30BC07D724B5}" destId="{A25B9882-3AC3-493B-85B8-D32D02717374}"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7A7B6-79D8-4B57-A868-15D379C6A497}">
      <dsp:nvSpPr>
        <dsp:cNvPr id="0" name=""/>
        <dsp:cNvSpPr/>
      </dsp:nvSpPr>
      <dsp:spPr>
        <a:xfrm rot="5400000">
          <a:off x="-227754" y="228995"/>
          <a:ext cx="1518364" cy="106285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IN" sz="2900" kern="1200" dirty="0" smtClean="0"/>
            <a:t>1.</a:t>
          </a:r>
          <a:endParaRPr lang="en-IN" sz="2900" kern="1200" dirty="0"/>
        </a:p>
      </dsp:txBody>
      <dsp:txXfrm rot="-5400000">
        <a:off x="1" y="532669"/>
        <a:ext cx="1062855" cy="455509"/>
      </dsp:txXfrm>
    </dsp:sp>
    <dsp:sp modelId="{27376028-9F31-43E2-A452-4272C9C3867D}">
      <dsp:nvSpPr>
        <dsp:cNvPr id="0" name=""/>
        <dsp:cNvSpPr/>
      </dsp:nvSpPr>
      <dsp:spPr>
        <a:xfrm rot="5400000">
          <a:off x="4074190" y="-3010094"/>
          <a:ext cx="986937" cy="700960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solidFill>
                <a:srgbClr val="FF0000"/>
              </a:solidFill>
              <a:latin typeface="Times New Roman" pitchFamily="18" charset="0"/>
              <a:ea typeface="Times New Roman" pitchFamily="18" charset="0"/>
              <a:cs typeface="Times New Roman" pitchFamily="18" charset="0"/>
            </a:rPr>
            <a:t>Ophthalmic Officers/PMOAs are identifying corneal blind </a:t>
          </a:r>
          <a:r>
            <a:rPr lang="en-US" sz="2100" kern="1200" dirty="0" smtClean="0">
              <a:solidFill>
                <a:prstClr val="black"/>
              </a:solidFill>
              <a:latin typeface="Times New Roman" pitchFamily="18" charset="0"/>
              <a:ea typeface="Times New Roman" pitchFamily="18" charset="0"/>
              <a:cs typeface="Times New Roman" pitchFamily="18" charset="0"/>
            </a:rPr>
            <a:t>patients &amp; checking vision for minimum PL and PR.</a:t>
          </a:r>
          <a:endParaRPr lang="en-IN" sz="2100" kern="1200" dirty="0"/>
        </a:p>
      </dsp:txBody>
      <dsp:txXfrm rot="-5400000">
        <a:off x="1062856" y="49418"/>
        <a:ext cx="6961428" cy="890581"/>
      </dsp:txXfrm>
    </dsp:sp>
    <dsp:sp modelId="{D676A921-C378-4415-A9AA-2D8C2D3EB9D8}">
      <dsp:nvSpPr>
        <dsp:cNvPr id="0" name=""/>
        <dsp:cNvSpPr/>
      </dsp:nvSpPr>
      <dsp:spPr>
        <a:xfrm rot="5400000">
          <a:off x="-227754" y="1603239"/>
          <a:ext cx="1518364" cy="106285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IN" sz="2900" kern="1200" dirty="0" smtClean="0"/>
            <a:t>2.</a:t>
          </a:r>
          <a:endParaRPr lang="en-IN" sz="2900" kern="1200" dirty="0"/>
        </a:p>
      </dsp:txBody>
      <dsp:txXfrm rot="-5400000">
        <a:off x="1" y="1906913"/>
        <a:ext cx="1062855" cy="455509"/>
      </dsp:txXfrm>
    </dsp:sp>
    <dsp:sp modelId="{0D75CCA1-1B80-4451-A21D-C577421C14B9}">
      <dsp:nvSpPr>
        <dsp:cNvPr id="0" name=""/>
        <dsp:cNvSpPr/>
      </dsp:nvSpPr>
      <dsp:spPr>
        <a:xfrm rot="5400000">
          <a:off x="4074190" y="-1635850"/>
          <a:ext cx="986937" cy="700960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solidFill>
                <a:prstClr val="black"/>
              </a:solidFill>
              <a:latin typeface="Times New Roman" pitchFamily="18" charset="0"/>
              <a:ea typeface="Times New Roman" pitchFamily="18" charset="0"/>
              <a:cs typeface="Times New Roman" pitchFamily="18" charset="0"/>
            </a:rPr>
            <a:t>The Ophthalmic Officers </a:t>
          </a:r>
          <a:r>
            <a:rPr lang="en-US" sz="2100" kern="1200" dirty="0" smtClean="0">
              <a:solidFill>
                <a:srgbClr val="FF0000"/>
              </a:solidFill>
              <a:latin typeface="Times New Roman" pitchFamily="18" charset="0"/>
              <a:ea typeface="Times New Roman" pitchFamily="18" charset="0"/>
              <a:cs typeface="Times New Roman" pitchFamily="18" charset="0"/>
            </a:rPr>
            <a:t>send these patients to the nearest Ophthalmologist </a:t>
          </a:r>
          <a:r>
            <a:rPr lang="en-US" sz="2100" kern="1200" dirty="0" smtClean="0">
              <a:solidFill>
                <a:prstClr val="black"/>
              </a:solidFill>
              <a:latin typeface="Times New Roman" pitchFamily="18" charset="0"/>
              <a:ea typeface="Times New Roman" pitchFamily="18" charset="0"/>
              <a:cs typeface="Times New Roman" pitchFamily="18" charset="0"/>
            </a:rPr>
            <a:t>for further assessment of feasibility for Keratoplasty. </a:t>
          </a:r>
          <a:endParaRPr lang="en-IN" sz="2100" kern="1200" dirty="0"/>
        </a:p>
      </dsp:txBody>
      <dsp:txXfrm rot="-5400000">
        <a:off x="1062856" y="1423662"/>
        <a:ext cx="6961428" cy="890581"/>
      </dsp:txXfrm>
    </dsp:sp>
    <dsp:sp modelId="{0FDF1BA7-C69A-462D-9603-FA622E380271}">
      <dsp:nvSpPr>
        <dsp:cNvPr id="0" name=""/>
        <dsp:cNvSpPr/>
      </dsp:nvSpPr>
      <dsp:spPr>
        <a:xfrm rot="5400000">
          <a:off x="-227754" y="2977483"/>
          <a:ext cx="1518364" cy="106285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IN" sz="2900" kern="1200" dirty="0" smtClean="0"/>
            <a:t>3.</a:t>
          </a:r>
          <a:endParaRPr lang="en-IN" sz="2900" kern="1200" dirty="0"/>
        </a:p>
      </dsp:txBody>
      <dsp:txXfrm rot="-5400000">
        <a:off x="1" y="3281157"/>
        <a:ext cx="1062855" cy="455509"/>
      </dsp:txXfrm>
    </dsp:sp>
    <dsp:sp modelId="{759D69C9-8D61-4832-A799-A401B11126C0}">
      <dsp:nvSpPr>
        <dsp:cNvPr id="0" name=""/>
        <dsp:cNvSpPr/>
      </dsp:nvSpPr>
      <dsp:spPr>
        <a:xfrm rot="5400000">
          <a:off x="4074190" y="-261606"/>
          <a:ext cx="986937" cy="700960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solidFill>
                <a:prstClr val="black"/>
              </a:solidFill>
              <a:latin typeface="Times New Roman" pitchFamily="18" charset="0"/>
              <a:ea typeface="Times New Roman" pitchFamily="18" charset="0"/>
              <a:cs typeface="Times New Roman" pitchFamily="18" charset="0"/>
            </a:rPr>
            <a:t>The Ophthalmologists in </a:t>
          </a:r>
          <a:r>
            <a:rPr lang="en-US" sz="2100" kern="1200" dirty="0" smtClean="0">
              <a:solidFill>
                <a:srgbClr val="FF0000"/>
              </a:solidFill>
              <a:latin typeface="Times New Roman" pitchFamily="18" charset="0"/>
              <a:ea typeface="Times New Roman" pitchFamily="18" charset="0"/>
              <a:cs typeface="Times New Roman" pitchFamily="18" charset="0"/>
            </a:rPr>
            <a:t>turn refer these patients to the nearest corneal transplant </a:t>
          </a:r>
          <a:r>
            <a:rPr lang="en-US" sz="2100" kern="1200" dirty="0" smtClean="0">
              <a:solidFill>
                <a:prstClr val="black"/>
              </a:solidFill>
              <a:latin typeface="Times New Roman" pitchFamily="18" charset="0"/>
              <a:ea typeface="Times New Roman" pitchFamily="18" charset="0"/>
              <a:cs typeface="Times New Roman" pitchFamily="18" charset="0"/>
            </a:rPr>
            <a:t>surgeon to assess the posterior segment and  registration for Keratoplasty.</a:t>
          </a:r>
          <a:endParaRPr lang="en-IN" sz="2100" kern="1200" dirty="0"/>
        </a:p>
      </dsp:txBody>
      <dsp:txXfrm rot="-5400000">
        <a:off x="1062856" y="2797906"/>
        <a:ext cx="6961428" cy="890581"/>
      </dsp:txXfrm>
    </dsp:sp>
    <dsp:sp modelId="{D5BCE16B-1818-4F6A-9254-10864A9970FB}">
      <dsp:nvSpPr>
        <dsp:cNvPr id="0" name=""/>
        <dsp:cNvSpPr/>
      </dsp:nvSpPr>
      <dsp:spPr>
        <a:xfrm rot="5400000">
          <a:off x="-227754" y="4351727"/>
          <a:ext cx="1518364" cy="106285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IN" sz="2900" kern="1200" dirty="0" smtClean="0"/>
            <a:t>4.</a:t>
          </a:r>
          <a:endParaRPr lang="en-IN" sz="2900" kern="1200" dirty="0"/>
        </a:p>
      </dsp:txBody>
      <dsp:txXfrm rot="-5400000">
        <a:off x="1" y="4655401"/>
        <a:ext cx="1062855" cy="455509"/>
      </dsp:txXfrm>
    </dsp:sp>
    <dsp:sp modelId="{D8546D3A-E3B2-481A-B97E-9903DAD7768A}">
      <dsp:nvSpPr>
        <dsp:cNvPr id="0" name=""/>
        <dsp:cNvSpPr/>
      </dsp:nvSpPr>
      <dsp:spPr>
        <a:xfrm rot="5400000">
          <a:off x="4074190" y="1112637"/>
          <a:ext cx="986937" cy="700960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solidFill>
                <a:srgbClr val="FF0000"/>
              </a:solidFill>
              <a:latin typeface="Times New Roman" pitchFamily="18" charset="0"/>
              <a:ea typeface="Times New Roman" pitchFamily="18" charset="0"/>
              <a:cs typeface="Times New Roman" pitchFamily="18" charset="0"/>
            </a:rPr>
            <a:t>A list of eye banks, Keratoplasty Centers and Corneal surgeons is available </a:t>
          </a:r>
          <a:r>
            <a:rPr lang="en-US" sz="2100" kern="1200" dirty="0" smtClean="0">
              <a:solidFill>
                <a:prstClr val="black"/>
              </a:solidFill>
              <a:latin typeface="Times New Roman" pitchFamily="18" charset="0"/>
              <a:ea typeface="Times New Roman" pitchFamily="18" charset="0"/>
              <a:cs typeface="Times New Roman" pitchFamily="18" charset="0"/>
            </a:rPr>
            <a:t>to all the Ophthalmic Officers and to the Ophthalmologists. </a:t>
          </a:r>
          <a:endParaRPr lang="en-IN" sz="2100" kern="1200" dirty="0"/>
        </a:p>
      </dsp:txBody>
      <dsp:txXfrm rot="-5400000">
        <a:off x="1062856" y="4172149"/>
        <a:ext cx="6961428" cy="8905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0E40D2-9789-4E40-A5A6-570A83B5EB28}">
      <dsp:nvSpPr>
        <dsp:cNvPr id="0" name=""/>
        <dsp:cNvSpPr/>
      </dsp:nvSpPr>
      <dsp:spPr>
        <a:xfrm>
          <a:off x="0" y="8753"/>
          <a:ext cx="6858000" cy="8874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IN" sz="3700" kern="1200" dirty="0" smtClean="0"/>
            <a:t>Data </a:t>
          </a:r>
          <a:endParaRPr lang="en-IN" sz="3700" kern="1200" dirty="0"/>
        </a:p>
      </dsp:txBody>
      <dsp:txXfrm>
        <a:off x="43321" y="52074"/>
        <a:ext cx="6771358" cy="800803"/>
      </dsp:txXfrm>
    </dsp:sp>
    <dsp:sp modelId="{4AD8D915-21A2-49B8-B8C9-E572FE51EC01}">
      <dsp:nvSpPr>
        <dsp:cNvPr id="0" name=""/>
        <dsp:cNvSpPr/>
      </dsp:nvSpPr>
      <dsp:spPr>
        <a:xfrm>
          <a:off x="0" y="896198"/>
          <a:ext cx="6858000"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742"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IN" sz="2900" kern="1200" dirty="0" smtClean="0"/>
            <a:t>Format</a:t>
          </a:r>
          <a:endParaRPr lang="en-IN" sz="2900" kern="1200" dirty="0"/>
        </a:p>
      </dsp:txBody>
      <dsp:txXfrm>
        <a:off x="0" y="896198"/>
        <a:ext cx="6858000" cy="612720"/>
      </dsp:txXfrm>
    </dsp:sp>
    <dsp:sp modelId="{5FBA2A5E-DB0D-49EB-B047-D6CABFF3630D}">
      <dsp:nvSpPr>
        <dsp:cNvPr id="0" name=""/>
        <dsp:cNvSpPr/>
      </dsp:nvSpPr>
      <dsp:spPr>
        <a:xfrm>
          <a:off x="0" y="1508918"/>
          <a:ext cx="6858000" cy="8874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IN" sz="3700" kern="1200" dirty="0" smtClean="0"/>
            <a:t>Monitoring</a:t>
          </a:r>
          <a:endParaRPr lang="en-IN" sz="3700" kern="1200" dirty="0"/>
        </a:p>
      </dsp:txBody>
      <dsp:txXfrm>
        <a:off x="43321" y="1552239"/>
        <a:ext cx="6771358" cy="800803"/>
      </dsp:txXfrm>
    </dsp:sp>
    <dsp:sp modelId="{E4BE2728-FD36-4CEA-8A4C-C03549EE22F6}">
      <dsp:nvSpPr>
        <dsp:cNvPr id="0" name=""/>
        <dsp:cNvSpPr/>
      </dsp:nvSpPr>
      <dsp:spPr>
        <a:xfrm>
          <a:off x="0" y="2396363"/>
          <a:ext cx="6858000"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742"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IN" sz="2900" kern="1200" dirty="0" smtClean="0"/>
            <a:t>Periodic</a:t>
          </a:r>
          <a:endParaRPr lang="en-IN" sz="2900" kern="1200" dirty="0"/>
        </a:p>
      </dsp:txBody>
      <dsp:txXfrm>
        <a:off x="0" y="2396363"/>
        <a:ext cx="6858000" cy="6127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E8366-AA07-41BA-866B-898349391B39}">
      <dsp:nvSpPr>
        <dsp:cNvPr id="0" name=""/>
        <dsp:cNvSpPr/>
      </dsp:nvSpPr>
      <dsp:spPr>
        <a:xfrm>
          <a:off x="0" y="8753"/>
          <a:ext cx="6858000" cy="8874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IN" sz="3700" kern="1200" dirty="0" smtClean="0"/>
            <a:t>Registration</a:t>
          </a:r>
          <a:endParaRPr lang="en-IN" sz="3700" kern="1200" dirty="0"/>
        </a:p>
      </dsp:txBody>
      <dsp:txXfrm>
        <a:off x="43321" y="52074"/>
        <a:ext cx="6771358" cy="800803"/>
      </dsp:txXfrm>
    </dsp:sp>
    <dsp:sp modelId="{9B1553BD-A4B2-4581-A56B-73873CE7F5A4}">
      <dsp:nvSpPr>
        <dsp:cNvPr id="0" name=""/>
        <dsp:cNvSpPr/>
      </dsp:nvSpPr>
      <dsp:spPr>
        <a:xfrm>
          <a:off x="0" y="896198"/>
          <a:ext cx="6858000"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742"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IN" sz="2900" kern="1200" dirty="0" smtClean="0"/>
            <a:t>Adoption of THOTA amendment</a:t>
          </a:r>
          <a:endParaRPr lang="en-IN" sz="2900" kern="1200" dirty="0"/>
        </a:p>
      </dsp:txBody>
      <dsp:txXfrm>
        <a:off x="0" y="896198"/>
        <a:ext cx="6858000" cy="612720"/>
      </dsp:txXfrm>
    </dsp:sp>
    <dsp:sp modelId="{D1DE5A98-F2F8-4C03-AD85-89CE41FE1284}">
      <dsp:nvSpPr>
        <dsp:cNvPr id="0" name=""/>
        <dsp:cNvSpPr/>
      </dsp:nvSpPr>
      <dsp:spPr>
        <a:xfrm>
          <a:off x="0" y="1508918"/>
          <a:ext cx="6858000" cy="8874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IN" sz="3700" kern="1200" dirty="0" smtClean="0"/>
            <a:t>Support for HCRP</a:t>
          </a:r>
          <a:endParaRPr lang="en-IN" sz="3700" kern="1200" dirty="0"/>
        </a:p>
      </dsp:txBody>
      <dsp:txXfrm>
        <a:off x="43321" y="1552239"/>
        <a:ext cx="6771358" cy="800803"/>
      </dsp:txXfrm>
    </dsp:sp>
    <dsp:sp modelId="{3992D041-2CA7-402A-8A75-9879F0AF70E7}">
      <dsp:nvSpPr>
        <dsp:cNvPr id="0" name=""/>
        <dsp:cNvSpPr/>
      </dsp:nvSpPr>
      <dsp:spPr>
        <a:xfrm>
          <a:off x="0" y="2396363"/>
          <a:ext cx="6858000"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742"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IN" sz="2900" kern="1200" dirty="0" smtClean="0"/>
            <a:t>Police support and Govt Circular</a:t>
          </a:r>
          <a:endParaRPr lang="en-IN" sz="2900" kern="1200" dirty="0"/>
        </a:p>
      </dsp:txBody>
      <dsp:txXfrm>
        <a:off x="0" y="2396363"/>
        <a:ext cx="6858000" cy="6127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BC57DF-15EF-44BD-9A7E-0AD12827EAE0}">
      <dsp:nvSpPr>
        <dsp:cNvPr id="0" name=""/>
        <dsp:cNvSpPr/>
      </dsp:nvSpPr>
      <dsp:spPr>
        <a:xfrm>
          <a:off x="0" y="358599"/>
          <a:ext cx="5276850" cy="15590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IN" sz="6500" kern="1200" dirty="0" smtClean="0"/>
            <a:t>Key issues</a:t>
          </a:r>
          <a:endParaRPr lang="en-IN" sz="6500" kern="1200" dirty="0"/>
        </a:p>
      </dsp:txBody>
      <dsp:txXfrm>
        <a:off x="76105" y="434704"/>
        <a:ext cx="5124640" cy="1406815"/>
      </dsp:txXfrm>
    </dsp:sp>
    <dsp:sp modelId="{2BE4D592-51B9-44BA-9F43-8C720B69806D}">
      <dsp:nvSpPr>
        <dsp:cNvPr id="0" name=""/>
        <dsp:cNvSpPr/>
      </dsp:nvSpPr>
      <dsp:spPr>
        <a:xfrm>
          <a:off x="0" y="1917624"/>
          <a:ext cx="527685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540" tIns="82550" rIns="462280" bIns="82550" numCol="1" spcCol="1270" anchor="t" anchorCtr="0">
          <a:noAutofit/>
        </a:bodyPr>
        <a:lstStyle/>
        <a:p>
          <a:pPr marL="285750" lvl="1" indent="-285750" algn="l" defTabSz="2266950">
            <a:lnSpc>
              <a:spcPct val="90000"/>
            </a:lnSpc>
            <a:spcBef>
              <a:spcPct val="0"/>
            </a:spcBef>
            <a:spcAft>
              <a:spcPct val="20000"/>
            </a:spcAft>
            <a:buChar char="••"/>
          </a:pPr>
          <a:r>
            <a:rPr lang="en-IN" sz="5100" kern="1200" dirty="0" smtClean="0"/>
            <a:t>Promote</a:t>
          </a:r>
          <a:endParaRPr lang="en-IN" sz="5100" kern="1200" dirty="0"/>
        </a:p>
      </dsp:txBody>
      <dsp:txXfrm>
        <a:off x="0" y="1917624"/>
        <a:ext cx="5276850" cy="1076400"/>
      </dsp:txXfrm>
    </dsp:sp>
    <dsp:sp modelId="{33F2A6B0-FB07-411B-A5D0-55909AA4C846}">
      <dsp:nvSpPr>
        <dsp:cNvPr id="0" name=""/>
        <dsp:cNvSpPr/>
      </dsp:nvSpPr>
      <dsp:spPr>
        <a:xfrm>
          <a:off x="0" y="2994024"/>
          <a:ext cx="5276850" cy="15590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IN" sz="6500" kern="1200" dirty="0" smtClean="0"/>
            <a:t>Highlights</a:t>
          </a:r>
          <a:endParaRPr lang="en-IN" sz="6500" kern="1200" dirty="0"/>
        </a:p>
      </dsp:txBody>
      <dsp:txXfrm>
        <a:off x="76105" y="3070129"/>
        <a:ext cx="5124640" cy="1406815"/>
      </dsp:txXfrm>
    </dsp:sp>
    <dsp:sp modelId="{A25B9882-3AC3-493B-85B8-D32D02717374}">
      <dsp:nvSpPr>
        <dsp:cNvPr id="0" name=""/>
        <dsp:cNvSpPr/>
      </dsp:nvSpPr>
      <dsp:spPr>
        <a:xfrm>
          <a:off x="0" y="4553050"/>
          <a:ext cx="527685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540" tIns="82550" rIns="462280" bIns="82550" numCol="1" spcCol="1270" anchor="t" anchorCtr="0">
          <a:noAutofit/>
        </a:bodyPr>
        <a:lstStyle/>
        <a:p>
          <a:pPr marL="285750" lvl="1" indent="-285750" algn="l" defTabSz="2266950">
            <a:lnSpc>
              <a:spcPct val="90000"/>
            </a:lnSpc>
            <a:spcBef>
              <a:spcPct val="0"/>
            </a:spcBef>
            <a:spcAft>
              <a:spcPct val="20000"/>
            </a:spcAft>
            <a:buChar char="••"/>
          </a:pPr>
          <a:r>
            <a:rPr lang="en-IN" sz="5100" kern="1200" dirty="0" smtClean="0"/>
            <a:t>Focus</a:t>
          </a:r>
          <a:endParaRPr lang="en-IN" sz="5100" kern="1200" dirty="0"/>
        </a:p>
      </dsp:txBody>
      <dsp:txXfrm>
        <a:off x="0" y="4553050"/>
        <a:ext cx="5276850" cy="10764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8971" y="0"/>
            <a:ext cx="2921582" cy="493633"/>
          </a:xfrm>
          <a:prstGeom prst="rect">
            <a:avLst/>
          </a:prstGeom>
        </p:spPr>
        <p:txBody>
          <a:bodyPr vert="horz" lIns="91440" tIns="45720" rIns="91440" bIns="45720" rtlCol="0"/>
          <a:lstStyle>
            <a:lvl1pPr algn="r">
              <a:defRPr sz="1200"/>
            </a:lvl1pPr>
          </a:lstStyle>
          <a:p>
            <a:fld id="{AC50CE7C-C1DC-463D-88FE-301D5421E005}" type="datetimeFigureOut">
              <a:rPr lang="en-US" smtClean="0"/>
              <a:t>10/26/2018</a:t>
            </a:fld>
            <a:endParaRPr lang="en-US"/>
          </a:p>
        </p:txBody>
      </p:sp>
      <p:sp>
        <p:nvSpPr>
          <p:cNvPr id="4" name="Footer Placeholder 3"/>
          <p:cNvSpPr>
            <a:spLocks noGrp="1"/>
          </p:cNvSpPr>
          <p:nvPr>
            <p:ph type="ftr" sz="quarter" idx="2"/>
          </p:nvPr>
        </p:nvSpPr>
        <p:spPr>
          <a:xfrm>
            <a:off x="0" y="9377316"/>
            <a:ext cx="2921582" cy="4936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8971" y="9377316"/>
            <a:ext cx="2921582" cy="493633"/>
          </a:xfrm>
          <a:prstGeom prst="rect">
            <a:avLst/>
          </a:prstGeom>
        </p:spPr>
        <p:txBody>
          <a:bodyPr vert="horz" lIns="91440" tIns="45720" rIns="91440" bIns="45720" rtlCol="0" anchor="b"/>
          <a:lstStyle>
            <a:lvl1pPr algn="r">
              <a:defRPr sz="1200"/>
            </a:lvl1pPr>
          </a:lstStyle>
          <a:p>
            <a:fld id="{C6A4ED70-A615-4963-8EB2-E26DEE07F745}" type="slidenum">
              <a:rPr lang="en-US" smtClean="0"/>
              <a:t>‹#›</a:t>
            </a:fld>
            <a:endParaRPr lang="en-US"/>
          </a:p>
        </p:txBody>
      </p:sp>
    </p:spTree>
    <p:extLst>
      <p:ext uri="{BB962C8B-B14F-4D97-AF65-F5344CB8AC3E}">
        <p14:creationId xmlns:p14="http://schemas.microsoft.com/office/powerpoint/2010/main" val="4448162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8971" y="0"/>
            <a:ext cx="2921582" cy="493633"/>
          </a:xfrm>
          <a:prstGeom prst="rect">
            <a:avLst/>
          </a:prstGeom>
        </p:spPr>
        <p:txBody>
          <a:bodyPr vert="horz" lIns="91440" tIns="45720" rIns="91440" bIns="45720" rtlCol="0"/>
          <a:lstStyle>
            <a:lvl1pPr algn="r">
              <a:defRPr sz="1200"/>
            </a:lvl1pPr>
          </a:lstStyle>
          <a:p>
            <a:fld id="{751AF425-19D7-4D9B-BFC8-033756BE8ED3}" type="datetimeFigureOut">
              <a:rPr lang="en-US" smtClean="0"/>
              <a:t>10/26/2018</a:t>
            </a:fld>
            <a:endParaRPr lang="en-US"/>
          </a:p>
        </p:txBody>
      </p:sp>
      <p:sp>
        <p:nvSpPr>
          <p:cNvPr id="4" name="Slide Image Placeholder 3"/>
          <p:cNvSpPr>
            <a:spLocks noGrp="1" noRot="1" noChangeAspect="1"/>
          </p:cNvSpPr>
          <p:nvPr>
            <p:ph type="sldImg" idx="2"/>
          </p:nvPr>
        </p:nvSpPr>
        <p:spPr>
          <a:xfrm>
            <a:off x="903288" y="739775"/>
            <a:ext cx="4935537"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4212" y="4689515"/>
            <a:ext cx="5393690" cy="444269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7316"/>
            <a:ext cx="2921582"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8971" y="9377316"/>
            <a:ext cx="2921582" cy="493633"/>
          </a:xfrm>
          <a:prstGeom prst="rect">
            <a:avLst/>
          </a:prstGeom>
        </p:spPr>
        <p:txBody>
          <a:bodyPr vert="horz" lIns="91440" tIns="45720" rIns="91440" bIns="45720" rtlCol="0" anchor="b"/>
          <a:lstStyle>
            <a:lvl1pPr algn="r">
              <a:defRPr sz="1200"/>
            </a:lvl1pPr>
          </a:lstStyle>
          <a:p>
            <a:fld id="{52531AAF-4C78-45FE-8C45-D21999C39A18}" type="slidenum">
              <a:rPr lang="en-US" smtClean="0"/>
              <a:t>‹#›</a:t>
            </a:fld>
            <a:endParaRPr lang="en-US"/>
          </a:p>
        </p:txBody>
      </p:sp>
    </p:spTree>
    <p:extLst>
      <p:ext uri="{BB962C8B-B14F-4D97-AF65-F5344CB8AC3E}">
        <p14:creationId xmlns:p14="http://schemas.microsoft.com/office/powerpoint/2010/main" val="1675295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a:t>
            </a:r>
            <a:r>
              <a:rPr lang="en-US" baseline="0" dirty="0" smtClean="0"/>
              <a:t> you for the opportunity to present the recommendations of the Apex Technical Committee NOTTO as approved by DGHS. As I am unable to attend the meeting am most grateful to Dr </a:t>
            </a:r>
            <a:r>
              <a:rPr lang="en-US" baseline="0" dirty="0" err="1" smtClean="0"/>
              <a:t>Roshni</a:t>
            </a:r>
            <a:r>
              <a:rPr lang="en-US" baseline="0" dirty="0" smtClean="0"/>
              <a:t> from RIO Chennai for presenting the guidelines.  </a:t>
            </a:r>
            <a:endParaRPr lang="en-US" dirty="0"/>
          </a:p>
        </p:txBody>
      </p:sp>
      <p:sp>
        <p:nvSpPr>
          <p:cNvPr id="4" name="Slide Number Placeholder 3"/>
          <p:cNvSpPr>
            <a:spLocks noGrp="1"/>
          </p:cNvSpPr>
          <p:nvPr>
            <p:ph type="sldNum" sz="quarter" idx="10"/>
          </p:nvPr>
        </p:nvSpPr>
        <p:spPr/>
        <p:txBody>
          <a:bodyPr/>
          <a:lstStyle/>
          <a:p>
            <a:fld id="{A026D369-7F97-4C4E-A572-7DDB826F8198}" type="slidenum">
              <a:rPr lang="en-US" smtClean="0"/>
              <a:pPr/>
              <a:t>32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Cornea if available is expected to first be offered by the eye bank to the local transplant </a:t>
            </a:r>
            <a:r>
              <a:rPr lang="en-US" dirty="0" err="1" smtClean="0"/>
              <a:t>centres</a:t>
            </a:r>
            <a:r>
              <a:rPr lang="en-US" dirty="0" smtClean="0"/>
              <a:t>. If there is no suitable recipient with any of the local surgeons waiting list then it can be offered at State level and then Nationally. EBAI has worked with </a:t>
            </a:r>
            <a:r>
              <a:rPr lang="en-US" dirty="0" err="1" smtClean="0"/>
              <a:t>SightLife</a:t>
            </a:r>
            <a:r>
              <a:rPr lang="en-US" dirty="0" smtClean="0"/>
              <a:t> to develop a pilot centralized cornea distribution system CDS which is quite successful. However, this pilot system needs to be expanded to include more eye banks and transplant </a:t>
            </a:r>
            <a:r>
              <a:rPr lang="en-US" dirty="0" err="1" smtClean="0"/>
              <a:t>centres</a:t>
            </a:r>
            <a:r>
              <a:rPr lang="en-US" dirty="0" smtClean="0"/>
              <a:t>.</a:t>
            </a:r>
            <a:endParaRPr lang="en-US" dirty="0"/>
          </a:p>
        </p:txBody>
      </p:sp>
      <p:sp>
        <p:nvSpPr>
          <p:cNvPr id="4" name="Slide Number Placeholder 3"/>
          <p:cNvSpPr>
            <a:spLocks noGrp="1"/>
          </p:cNvSpPr>
          <p:nvPr>
            <p:ph type="sldNum" sz="quarter" idx="10"/>
          </p:nvPr>
        </p:nvSpPr>
        <p:spPr/>
        <p:txBody>
          <a:bodyPr/>
          <a:lstStyle/>
          <a:p>
            <a:fld id="{A026D369-7F97-4C4E-A572-7DDB826F8198}" type="slidenum">
              <a:rPr lang="en-US" smtClean="0"/>
              <a:pPr/>
              <a:t>65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document submitted to DGHS has been approved in principle incorporating DDGO suggestion that it must be clearly specified that as of now in India cornea cannot be offered</a:t>
            </a:r>
            <a:r>
              <a:rPr lang="en-US" baseline="0" dirty="0" smtClean="0"/>
              <a:t> for foreign nationals as there are too many patients waiting.</a:t>
            </a:r>
            <a:r>
              <a:rPr lang="en-US" dirty="0" smtClean="0"/>
              <a:t> This corrected document will be uploaded on NOTTO website</a:t>
            </a:r>
            <a:r>
              <a:rPr lang="en-US" baseline="0" dirty="0" smtClean="0"/>
              <a:t> and ROTTO and SOTTO are expected to monitor and ensure compliance or submit suggestions/recommendations for modifications through proper channel.</a:t>
            </a:r>
            <a:endParaRPr lang="en-US" dirty="0"/>
          </a:p>
        </p:txBody>
      </p:sp>
      <p:sp>
        <p:nvSpPr>
          <p:cNvPr id="4" name="Slide Number Placeholder 3"/>
          <p:cNvSpPr>
            <a:spLocks noGrp="1"/>
          </p:cNvSpPr>
          <p:nvPr>
            <p:ph type="sldNum" sz="quarter" idx="10"/>
          </p:nvPr>
        </p:nvSpPr>
        <p:spPr/>
        <p:txBody>
          <a:bodyPr/>
          <a:lstStyle/>
          <a:p>
            <a:fld id="{A026D369-7F97-4C4E-A572-7DDB826F8198}" type="slidenum">
              <a:rPr lang="en-US" smtClean="0"/>
              <a:pPr/>
              <a:t>66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a:t>
            </a:r>
            <a:r>
              <a:rPr lang="en-US" baseline="0" dirty="0" smtClean="0"/>
              <a:t> you for the opportunity to present the recommendations of the Apex Technical Committee NOTTO as approved by DGHS. As I am unable to attend the meeting am most grateful to Dr </a:t>
            </a:r>
            <a:r>
              <a:rPr lang="en-US" baseline="0" dirty="0" err="1" smtClean="0"/>
              <a:t>Roshni</a:t>
            </a:r>
            <a:r>
              <a:rPr lang="en-US" baseline="0" dirty="0" smtClean="0"/>
              <a:t> from RIO Chennai for presenting the guidelines.  </a:t>
            </a:r>
            <a:endParaRPr lang="en-US" dirty="0"/>
          </a:p>
        </p:txBody>
      </p:sp>
      <p:sp>
        <p:nvSpPr>
          <p:cNvPr id="4" name="Slide Number Placeholder 3"/>
          <p:cNvSpPr>
            <a:spLocks noGrp="1"/>
          </p:cNvSpPr>
          <p:nvPr>
            <p:ph type="sldNum" sz="quarter" idx="10"/>
          </p:nvPr>
        </p:nvSpPr>
        <p:spPr/>
        <p:txBody>
          <a:bodyPr/>
          <a:lstStyle/>
          <a:p>
            <a:fld id="{A026D369-7F97-4C4E-A572-7DDB826F8198}" type="slidenum">
              <a:rPr lang="en-US" smtClean="0"/>
              <a:pPr/>
              <a:t>57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policy has been formulated based on the legal requirements. Meeting of cornea experts was convened by NOTTO and a draft allocation guideline prepared. This was shared in public domain asking for feedback. Responses received were studied and suggestions incorporated. The document was modified and submitted to DGHS. DGHS in turn consulted DDGO and after including the feedback it is now approved for distribution and implementation.  </a:t>
            </a:r>
            <a:endParaRPr lang="en-US" dirty="0"/>
          </a:p>
        </p:txBody>
      </p:sp>
      <p:sp>
        <p:nvSpPr>
          <p:cNvPr id="4" name="Slide Number Placeholder 3"/>
          <p:cNvSpPr>
            <a:spLocks noGrp="1"/>
          </p:cNvSpPr>
          <p:nvPr>
            <p:ph type="sldNum" sz="quarter" idx="10"/>
          </p:nvPr>
        </p:nvSpPr>
        <p:spPr/>
        <p:txBody>
          <a:bodyPr/>
          <a:lstStyle/>
          <a:p>
            <a:fld id="{A026D369-7F97-4C4E-A572-7DDB826F8198}" type="slidenum">
              <a:rPr lang="en-US" smtClean="0"/>
              <a:pPr/>
              <a:t>58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Due process has been followed at all levels. Still there may be issues that may arise in various states and any further suggestions will</a:t>
            </a:r>
            <a:r>
              <a:rPr lang="en-US" baseline="0" dirty="0" smtClean="0"/>
              <a:t> be given due consideration. Please submit any comments to Director NOTTO</a:t>
            </a:r>
            <a:endParaRPr lang="en-US" dirty="0"/>
          </a:p>
        </p:txBody>
      </p:sp>
      <p:sp>
        <p:nvSpPr>
          <p:cNvPr id="4" name="Slide Number Placeholder 3"/>
          <p:cNvSpPr>
            <a:spLocks noGrp="1"/>
          </p:cNvSpPr>
          <p:nvPr>
            <p:ph type="sldNum" sz="quarter" idx="10"/>
          </p:nvPr>
        </p:nvSpPr>
        <p:spPr/>
        <p:txBody>
          <a:bodyPr/>
          <a:lstStyle/>
          <a:p>
            <a:fld id="{A026D369-7F97-4C4E-A572-7DDB826F8198}" type="slidenum">
              <a:rPr lang="en-US" smtClean="0"/>
              <a:pPr/>
              <a:t>59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Brief Historical Perspective must be kept in mind. Cornea Act of 1983 was repealed when HOTA was passed in 1994. There were some problematic issues as</a:t>
            </a:r>
            <a:r>
              <a:rPr lang="en-US" baseline="0" dirty="0" smtClean="0"/>
              <a:t> far as eye donation, banking and corneal transplantation were concerned. For example the requirement for MBBS doctors only to harvest the eye/cornea and lack of legal permission for usage of eyes not suitable for transplantation in surgical training or research.</a:t>
            </a:r>
            <a:r>
              <a:rPr lang="en-US" dirty="0" smtClean="0"/>
              <a:t> The Act</a:t>
            </a:r>
            <a:r>
              <a:rPr lang="en-US" baseline="0" dirty="0" smtClean="0"/>
              <a:t> was amended in 2011 and the Rules framed in 2014. Many of the problematic issues were taken care of.</a:t>
            </a:r>
            <a:endParaRPr lang="en-US" dirty="0"/>
          </a:p>
        </p:txBody>
      </p:sp>
      <p:sp>
        <p:nvSpPr>
          <p:cNvPr id="4" name="Slide Number Placeholder 3"/>
          <p:cNvSpPr>
            <a:spLocks noGrp="1"/>
          </p:cNvSpPr>
          <p:nvPr>
            <p:ph type="sldNum" sz="quarter" idx="10"/>
          </p:nvPr>
        </p:nvSpPr>
        <p:spPr/>
        <p:txBody>
          <a:bodyPr/>
          <a:lstStyle/>
          <a:p>
            <a:fld id="{A026D369-7F97-4C4E-A572-7DDB826F8198}" type="slidenum">
              <a:rPr lang="en-US" smtClean="0"/>
              <a:pPr/>
              <a:t>60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helpful provisions introduced include the permission for</a:t>
            </a:r>
            <a:r>
              <a:rPr lang="en-US" baseline="0" dirty="0" smtClean="0"/>
              <a:t> trained eye bank technician to harvest the eyes/corneas if death is certified by a medical practitioner. Recognition of requirement for having a transplant coordinator is another helpful element to support HCRP and also improve coordination to avoid wastage of tissues and improve post-op care. Required Request provision for all ICU deaths is another step to support HCRP. Distribution policy has been clearly outlined. It is confirmed by law that till the National waiting list of patients is not cleared in India, corneas donated cannot be provided for foreign nationals.</a:t>
            </a:r>
            <a:r>
              <a:rPr lang="en-US" dirty="0" smtClean="0"/>
              <a:t> </a:t>
            </a:r>
            <a:endParaRPr lang="en-US" dirty="0"/>
          </a:p>
        </p:txBody>
      </p:sp>
      <p:sp>
        <p:nvSpPr>
          <p:cNvPr id="4" name="Slide Number Placeholder 3"/>
          <p:cNvSpPr>
            <a:spLocks noGrp="1"/>
          </p:cNvSpPr>
          <p:nvPr>
            <p:ph type="sldNum" sz="quarter" idx="10"/>
          </p:nvPr>
        </p:nvSpPr>
        <p:spPr/>
        <p:txBody>
          <a:bodyPr/>
          <a:lstStyle/>
          <a:p>
            <a:fld id="{A026D369-7F97-4C4E-A572-7DDB826F8198}" type="slidenum">
              <a:rPr lang="en-US" smtClean="0"/>
              <a:pPr/>
              <a:t>61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Corneas collected and processed by the eye bank after clearance for clinical use will be offered to the registered transplant surgeons at registered transplant </a:t>
            </a:r>
            <a:r>
              <a:rPr lang="en-US" dirty="0" err="1" smtClean="0"/>
              <a:t>centres</a:t>
            </a:r>
            <a:r>
              <a:rPr lang="en-US" dirty="0" smtClean="0"/>
              <a:t>. The Transplant Centre must follow the recommended guidelines and operate</a:t>
            </a:r>
            <a:r>
              <a:rPr lang="en-US" baseline="0" dirty="0" smtClean="0"/>
              <a:t> on the registered patients according to the waiting list and following the priority in terms of medical indication, social need and serial chronological sequence keeping in view the medical criteria for suitability and tissue matching in terms of age of patient, grade of cornea and type of surgery planned.</a:t>
            </a:r>
            <a:endParaRPr lang="en-US" dirty="0"/>
          </a:p>
        </p:txBody>
      </p:sp>
      <p:sp>
        <p:nvSpPr>
          <p:cNvPr id="4" name="Slide Number Placeholder 3"/>
          <p:cNvSpPr>
            <a:spLocks noGrp="1"/>
          </p:cNvSpPr>
          <p:nvPr>
            <p:ph type="sldNum" sz="quarter" idx="10"/>
          </p:nvPr>
        </p:nvSpPr>
        <p:spPr/>
        <p:txBody>
          <a:bodyPr/>
          <a:lstStyle/>
          <a:p>
            <a:fld id="{A026D369-7F97-4C4E-A572-7DDB826F8198}" type="slidenum">
              <a:rPr lang="en-US" smtClean="0"/>
              <a:pPr/>
              <a:t>62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Several factors are taken into consideration by eye banks and corneal surgeons in determining how best to place the tissue for transplantation. Some level of broad consensus or agreement has been created by the NOTTO.</a:t>
            </a:r>
            <a:r>
              <a:rPr lang="en-US" baseline="0" dirty="0" smtClean="0"/>
              <a:t> There is still scope for some individual variations as the situation demands. The basic aim should be to make sure the gift of sight is best delivered without wastage or misuse.</a:t>
            </a:r>
            <a:endParaRPr lang="en-US" dirty="0"/>
          </a:p>
        </p:txBody>
      </p:sp>
      <p:sp>
        <p:nvSpPr>
          <p:cNvPr id="4" name="Slide Number Placeholder 3"/>
          <p:cNvSpPr>
            <a:spLocks noGrp="1"/>
          </p:cNvSpPr>
          <p:nvPr>
            <p:ph type="sldNum" sz="quarter" idx="10"/>
          </p:nvPr>
        </p:nvSpPr>
        <p:spPr/>
        <p:txBody>
          <a:bodyPr/>
          <a:lstStyle/>
          <a:p>
            <a:fld id="{A026D369-7F97-4C4E-A572-7DDB826F8198}" type="slidenum">
              <a:rPr lang="en-US" smtClean="0"/>
              <a:pPr/>
              <a:t>63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Medical situations vary and the cornea being perishable may not always be best placed. Every effort should be made to have a proper system in place. Each</a:t>
            </a:r>
            <a:r>
              <a:rPr lang="en-US" baseline="0" dirty="0" smtClean="0"/>
              <a:t> eye bank will have to administer the policy keeping SOTTO, ROTTO and NOTTO informed of status</a:t>
            </a:r>
            <a:r>
              <a:rPr lang="en-US" dirty="0" smtClean="0"/>
              <a:t> and any deviations</a:t>
            </a:r>
            <a:r>
              <a:rPr lang="en-US" baseline="0" dirty="0" smtClean="0"/>
              <a:t> may have to be justifiably explained.</a:t>
            </a:r>
            <a:endParaRPr lang="en-US" dirty="0"/>
          </a:p>
        </p:txBody>
      </p:sp>
      <p:sp>
        <p:nvSpPr>
          <p:cNvPr id="4" name="Slide Number Placeholder 3"/>
          <p:cNvSpPr>
            <a:spLocks noGrp="1"/>
          </p:cNvSpPr>
          <p:nvPr>
            <p:ph type="sldNum" sz="quarter" idx="10"/>
          </p:nvPr>
        </p:nvSpPr>
        <p:spPr/>
        <p:txBody>
          <a:bodyPr/>
          <a:lstStyle/>
          <a:p>
            <a:fld id="{A026D369-7F97-4C4E-A572-7DDB826F8198}" type="slidenum">
              <a:rPr lang="en-US" smtClean="0"/>
              <a:pPr/>
              <a:t>64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6.jpeg"/><Relationship Id="rId2" Type="http://schemas.openxmlformats.org/officeDocument/2006/relationships/image" Target="../media/image23.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95074" y="914400"/>
            <a:ext cx="6192688" cy="1495937"/>
          </a:xfrm>
          <a:noFill/>
        </p:spPr>
        <p:txBody>
          <a:bodyPr>
            <a:normAutofit fontScale="90000"/>
          </a:bodyPr>
          <a:lstStyle/>
          <a:p>
            <a:r>
              <a:rPr lang="en-IN" sz="2800" b="1" dirty="0" smtClean="0">
                <a:solidFill>
                  <a:srgbClr val="C00000"/>
                </a:solidFill>
                <a:latin typeface="Algerian" pitchFamily="82" charset="0"/>
                <a:cs typeface="Times New Roman" pitchFamily="18" charset="0"/>
              </a:rPr>
              <a:t/>
            </a:r>
            <a:br>
              <a:rPr lang="en-IN" sz="2800" b="1" dirty="0" smtClean="0">
                <a:solidFill>
                  <a:srgbClr val="C00000"/>
                </a:solidFill>
                <a:latin typeface="Algerian" pitchFamily="82" charset="0"/>
                <a:cs typeface="Times New Roman" pitchFamily="18" charset="0"/>
              </a:rPr>
            </a:br>
            <a:r>
              <a:rPr lang="en-IN" sz="2800" b="1" dirty="0">
                <a:solidFill>
                  <a:srgbClr val="0070C0"/>
                </a:solidFill>
                <a:latin typeface="Algerian" pitchFamily="82" charset="0"/>
                <a:cs typeface="Times New Roman" pitchFamily="18" charset="0"/>
              </a:rPr>
              <a:t>Committed To </a:t>
            </a:r>
            <a:br>
              <a:rPr lang="en-IN" sz="2800" b="1" dirty="0">
                <a:solidFill>
                  <a:srgbClr val="0070C0"/>
                </a:solidFill>
                <a:latin typeface="Algerian" pitchFamily="82" charset="0"/>
                <a:cs typeface="Times New Roman" pitchFamily="18" charset="0"/>
              </a:rPr>
            </a:br>
            <a:r>
              <a:rPr lang="en-IN" sz="3600" b="1" dirty="0" smtClean="0">
                <a:solidFill>
                  <a:srgbClr val="C00000"/>
                </a:solidFill>
                <a:latin typeface="+mn-lt"/>
                <a:cs typeface="Times New Roman" pitchFamily="18" charset="0"/>
              </a:rPr>
              <a:t>CORNEAL </a:t>
            </a:r>
            <a:r>
              <a:rPr lang="en-IN" sz="3600" b="1" dirty="0">
                <a:solidFill>
                  <a:srgbClr val="C00000"/>
                </a:solidFill>
                <a:latin typeface="+mn-lt"/>
                <a:cs typeface="Times New Roman" pitchFamily="18" charset="0"/>
              </a:rPr>
              <a:t>BLINDNESS BACKLOG </a:t>
            </a:r>
            <a:r>
              <a:rPr lang="en-IN" sz="3600" b="1" dirty="0" smtClean="0">
                <a:solidFill>
                  <a:srgbClr val="C00000"/>
                </a:solidFill>
                <a:latin typeface="+mn-lt"/>
                <a:cs typeface="Times New Roman" pitchFamily="18" charset="0"/>
              </a:rPr>
              <a:t>FREE PUNJAB</a:t>
            </a:r>
            <a:r>
              <a:rPr lang="en-IN" sz="3600" b="1" dirty="0">
                <a:solidFill>
                  <a:srgbClr val="C00000"/>
                </a:solidFill>
                <a:latin typeface="+mn-lt"/>
                <a:cs typeface="Times New Roman" pitchFamily="18" charset="0"/>
              </a:rPr>
              <a:t/>
            </a:r>
            <a:br>
              <a:rPr lang="en-IN" sz="3600" b="1" dirty="0">
                <a:solidFill>
                  <a:srgbClr val="C00000"/>
                </a:solidFill>
                <a:latin typeface="+mn-lt"/>
                <a:cs typeface="Times New Roman" pitchFamily="18" charset="0"/>
              </a:rPr>
            </a:br>
            <a:r>
              <a:rPr lang="en-IN" sz="4000" dirty="0">
                <a:solidFill>
                  <a:srgbClr val="C00000"/>
                </a:solidFill>
                <a:latin typeface="+mn-lt"/>
                <a:cs typeface="Times New Roman" pitchFamily="18" charset="0"/>
              </a:rPr>
              <a:t> </a:t>
            </a:r>
            <a:endParaRPr lang="en-IN" sz="3100" b="1" dirty="0">
              <a:solidFill>
                <a:srgbClr val="002060"/>
              </a:solidFill>
              <a:latin typeface="+mn-lt"/>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96" y="116632"/>
            <a:ext cx="1293168"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116632"/>
            <a:ext cx="1233339"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F:\iodine &amp; Tobacco\Iodine 2011\NPCB\npcb ppt addition\additional pics\IMG-20180831-WA00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048" y="2667000"/>
            <a:ext cx="3730352"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8726" y="2667000"/>
            <a:ext cx="35909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237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cc\Desktop\NPCB\IMG-20180601-WA002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0"/>
            <a:ext cx="878497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9284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7514"/>
            <a:ext cx="8610600" cy="953086"/>
          </a:xfrm>
        </p:spPr>
        <p:txBody>
          <a:bodyPr>
            <a:noAutofit/>
          </a:bodyPr>
          <a:lstStyle/>
          <a:p>
            <a:r>
              <a:rPr lang="en-IN" sz="3000" b="1" dirty="0" smtClean="0">
                <a:solidFill>
                  <a:srgbClr val="C00000"/>
                </a:solidFill>
                <a:latin typeface="Times New Roman" panose="02020603050405020304" pitchFamily="18" charset="0"/>
                <a:cs typeface="Times New Roman" panose="02020603050405020304" pitchFamily="18" charset="0"/>
              </a:rPr>
              <a:t>Religious gatherings for promoting Eye donations</a:t>
            </a:r>
            <a:endParaRPr lang="en-US" sz="3000"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95400"/>
            <a:ext cx="5029200" cy="1066800"/>
          </a:xfrm>
        </p:spPr>
        <p:txBody>
          <a:bodyPr>
            <a:normAutofit/>
          </a:bodyPr>
          <a:lstStyle/>
          <a:p>
            <a:pPr algn="just"/>
            <a:r>
              <a:rPr lang="en-IN" sz="2000" dirty="0" smtClean="0">
                <a:latin typeface="Times New Roman" panose="02020603050405020304" pitchFamily="18" charset="0"/>
                <a:cs typeface="Times New Roman" panose="02020603050405020304" pitchFamily="18" charset="0"/>
              </a:rPr>
              <a:t>Religious gatherings are </a:t>
            </a:r>
            <a:r>
              <a:rPr lang="en-IN" sz="2000" dirty="0">
                <a:latin typeface="Times New Roman" panose="02020603050405020304" pitchFamily="18" charset="0"/>
                <a:cs typeface="Times New Roman" panose="02020603050405020304" pitchFamily="18" charset="0"/>
              </a:rPr>
              <a:t>also held during </a:t>
            </a:r>
            <a:r>
              <a:rPr lang="en-IN" sz="2000" dirty="0" smtClean="0">
                <a:latin typeface="Times New Roman" panose="02020603050405020304" pitchFamily="18" charset="0"/>
                <a:cs typeface="Times New Roman" panose="02020603050405020304" pitchFamily="18" charset="0"/>
              </a:rPr>
              <a:t>Eye Donation Fortnight  to promote eye donations</a:t>
            </a:r>
            <a:endParaRPr lang="en-IN" sz="2000" dirty="0">
              <a:latin typeface="Times New Roman" panose="02020603050405020304" pitchFamily="18" charset="0"/>
              <a:cs typeface="Times New Roman" panose="02020603050405020304" pitchFamily="18" charset="0"/>
            </a:endParaRPr>
          </a:p>
          <a:p>
            <a:pPr algn="just"/>
            <a:endParaRPr lang="en-IN"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275" y="1600200"/>
            <a:ext cx="3133725" cy="2247900"/>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9275" y="4191000"/>
            <a:ext cx="3133725" cy="2494189"/>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450" y="2438400"/>
            <a:ext cx="5162550" cy="3352800"/>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92194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336" y="10551"/>
            <a:ext cx="8915400" cy="553998"/>
          </a:xfrm>
          <a:prstGeom prst="rect">
            <a:avLst/>
          </a:prstGeom>
        </p:spPr>
        <p:txBody>
          <a:bodyPr wrap="square">
            <a:spAutoFit/>
          </a:bodyPr>
          <a:lstStyle/>
          <a:p>
            <a:pPr algn="ctr"/>
            <a:r>
              <a:rPr lang="en-US" sz="3000" b="1" dirty="0" smtClean="0">
                <a:solidFill>
                  <a:srgbClr val="C00000"/>
                </a:solidFill>
                <a:latin typeface="Times New Roman" panose="02020603050405020304" pitchFamily="18" charset="0"/>
                <a:cs typeface="Times New Roman" panose="02020603050405020304" pitchFamily="18" charset="0"/>
              </a:rPr>
              <a:t> Awareness Rallies</a:t>
            </a:r>
            <a:endParaRPr lang="en-US" sz="3000" dirty="0">
              <a:latin typeface="Times New Roman" panose="02020603050405020304" pitchFamily="18" charset="0"/>
              <a:cs typeface="Times New Roman" panose="02020603050405020304" pitchFamily="18" charset="0"/>
            </a:endParaRPr>
          </a:p>
        </p:txBody>
      </p:sp>
      <p:pic>
        <p:nvPicPr>
          <p:cNvPr id="1026" name="Picture 2" descr="F:\iodine &amp; Tobacco\Iodine 2011\NPCB\npcb ppt addition\additional pics\IMG-20180831-WA00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03971"/>
            <a:ext cx="4455062" cy="27943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F:\iodine &amp; Tobacco\Iodine 2011\NPCB\npcb ppt addition\additional pics\IMG-20180831-WA00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31" y="3886200"/>
            <a:ext cx="4306474" cy="28313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iodine &amp; Tobacco\Iodine 2011\NPCB\npcb ppt addition\fortnight pics\ddecaebb-1bb7-4cf2-9195-224531077e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7188" y="1315314"/>
            <a:ext cx="4209757" cy="5141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6161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336" y="10551"/>
            <a:ext cx="8915400" cy="553998"/>
          </a:xfrm>
          <a:prstGeom prst="rect">
            <a:avLst/>
          </a:prstGeom>
        </p:spPr>
        <p:txBody>
          <a:bodyPr wrap="square">
            <a:spAutoFit/>
          </a:bodyPr>
          <a:lstStyle/>
          <a:p>
            <a:pPr algn="ctr"/>
            <a:r>
              <a:rPr lang="en-US" sz="3000" b="1" dirty="0" err="1" smtClean="0">
                <a:solidFill>
                  <a:srgbClr val="C00000"/>
                </a:solidFill>
                <a:latin typeface="Times New Roman" panose="02020603050405020304" pitchFamily="18" charset="0"/>
                <a:cs typeface="Times New Roman" panose="02020603050405020304" pitchFamily="18" charset="0"/>
              </a:rPr>
              <a:t>Nukkad</a:t>
            </a:r>
            <a:r>
              <a:rPr lang="en-US" sz="3000" b="1" dirty="0" smtClean="0">
                <a:solidFill>
                  <a:srgbClr val="C00000"/>
                </a:solidFill>
                <a:latin typeface="Times New Roman" panose="02020603050405020304" pitchFamily="18" charset="0"/>
                <a:cs typeface="Times New Roman" panose="02020603050405020304" pitchFamily="18" charset="0"/>
              </a:rPr>
              <a:t> </a:t>
            </a:r>
            <a:r>
              <a:rPr lang="en-US" sz="3000" b="1" dirty="0" err="1" smtClean="0">
                <a:solidFill>
                  <a:srgbClr val="C00000"/>
                </a:solidFill>
                <a:latin typeface="Times New Roman" panose="02020603050405020304" pitchFamily="18" charset="0"/>
                <a:cs typeface="Times New Roman" panose="02020603050405020304" pitchFamily="18" charset="0"/>
              </a:rPr>
              <a:t>Nataks</a:t>
            </a:r>
            <a:r>
              <a:rPr lang="en-US" sz="3000" b="1" dirty="0" smtClean="0">
                <a:solidFill>
                  <a:srgbClr val="C00000"/>
                </a:solidFill>
                <a:latin typeface="Times New Roman" panose="02020603050405020304" pitchFamily="18" charset="0"/>
                <a:cs typeface="Times New Roman" panose="02020603050405020304" pitchFamily="18" charset="0"/>
              </a:rPr>
              <a:t> &amp; Cultural activities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78" y="778822"/>
            <a:ext cx="4931899"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11" y="3733800"/>
            <a:ext cx="5013372"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304" y="778822"/>
            <a:ext cx="3778939" cy="5591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1670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336" y="10551"/>
            <a:ext cx="8915400" cy="1015663"/>
          </a:xfrm>
          <a:prstGeom prst="rect">
            <a:avLst/>
          </a:prstGeom>
        </p:spPr>
        <p:txBody>
          <a:bodyPr wrap="square">
            <a:spAutoFit/>
          </a:bodyPr>
          <a:lstStyle/>
          <a:p>
            <a:pPr algn="ctr"/>
            <a:r>
              <a:rPr lang="en-US" sz="3000" b="1" dirty="0" smtClean="0">
                <a:solidFill>
                  <a:srgbClr val="C00000"/>
                </a:solidFill>
                <a:latin typeface="Times New Roman" panose="02020603050405020304" pitchFamily="18" charset="0"/>
                <a:cs typeface="Times New Roman" panose="02020603050405020304" pitchFamily="18" charset="0"/>
              </a:rPr>
              <a:t>Media Reports </a:t>
            </a:r>
          </a:p>
          <a:p>
            <a:pPr algn="ctr"/>
            <a:r>
              <a:rPr lang="en-US" sz="3000" b="1" dirty="0" smtClean="0">
                <a:solidFill>
                  <a:srgbClr val="C00000"/>
                </a:solidFill>
                <a:latin typeface="Times New Roman" panose="02020603050405020304" pitchFamily="18" charset="0"/>
                <a:cs typeface="Times New Roman" panose="02020603050405020304" pitchFamily="18" charset="0"/>
              </a:rPr>
              <a:t>Eye </a:t>
            </a:r>
            <a:r>
              <a:rPr lang="en-US" sz="3000" b="1" dirty="0">
                <a:solidFill>
                  <a:srgbClr val="C00000"/>
                </a:solidFill>
                <a:latin typeface="Times New Roman" panose="02020603050405020304" pitchFamily="18" charset="0"/>
                <a:cs typeface="Times New Roman" panose="02020603050405020304" pitchFamily="18" charset="0"/>
              </a:rPr>
              <a:t>Donation </a:t>
            </a:r>
            <a:r>
              <a:rPr lang="en-US" sz="3000" b="1" dirty="0" smtClean="0">
                <a:solidFill>
                  <a:srgbClr val="C00000"/>
                </a:solidFill>
                <a:latin typeface="Times New Roman" panose="02020603050405020304" pitchFamily="18" charset="0"/>
                <a:cs typeface="Times New Roman" panose="02020603050405020304" pitchFamily="18" charset="0"/>
              </a:rPr>
              <a:t>Fortnight 2018  </a:t>
            </a:r>
            <a:endParaRPr lang="en-US" sz="3000" dirty="0">
              <a:latin typeface="Times New Roman" panose="02020603050405020304" pitchFamily="18" charset="0"/>
              <a:cs typeface="Times New Roman" panose="02020603050405020304" pitchFamily="18" charset="0"/>
            </a:endParaRPr>
          </a:p>
        </p:txBody>
      </p:sp>
      <p:pic>
        <p:nvPicPr>
          <p:cNvPr id="3" name="Picture 2" descr="F:\iodine &amp; Tobacco\Iodine 2011\NPCB\npcb ppt addition\additional pics\IMG-20180831-WA0038.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t="345" b="6422"/>
          <a:stretch/>
        </p:blipFill>
        <p:spPr bwMode="auto">
          <a:xfrm>
            <a:off x="4545036" y="3960055"/>
            <a:ext cx="4419600" cy="279478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iodine &amp; Tobacco\Iodine 2011\NPCB\npcb ppt addition\additional pics\IMG-20180831-WA003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954107"/>
            <a:ext cx="4267200" cy="27186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odine &amp; Tobacco\Iodine 2011\NPCB\npcb ppt addition\additional pics\IMG-20180831-WA00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66000"/>
                    </a14:imgEffect>
                  </a14:imgLayer>
                </a14:imgProps>
              </a:ext>
              <a:ext uri="{28A0092B-C50C-407E-A947-70E740481C1C}">
                <a14:useLocalDpi xmlns:a14="http://schemas.microsoft.com/office/drawing/2010/main" val="0"/>
              </a:ext>
            </a:extLst>
          </a:blip>
          <a:srcRect l="4687" r="5577" b="3453"/>
          <a:stretch/>
        </p:blipFill>
        <p:spPr bwMode="auto">
          <a:xfrm>
            <a:off x="87335" y="3810000"/>
            <a:ext cx="4179865"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iodine &amp; Tobacco\Iodine 2011\NPCB\npcb ppt addition\additional pics\IMG-20180831-WA0036.jpg"/>
          <p:cNvPicPr>
            <a:picLocks noChangeAspect="1" noChangeArrowheads="1"/>
          </p:cNvPicPr>
          <p:nvPr/>
        </p:nvPicPr>
        <p:blipFill rotWithShape="1">
          <a:blip r:embed="rId7">
            <a:extLst>
              <a:ext uri="{28A0092B-C50C-407E-A947-70E740481C1C}">
                <a14:useLocalDpi xmlns:a14="http://schemas.microsoft.com/office/drawing/2010/main" val="0"/>
              </a:ext>
            </a:extLst>
          </a:blip>
          <a:srcRect l="5145" t="2394" r="3125"/>
          <a:stretch/>
        </p:blipFill>
        <p:spPr bwMode="auto">
          <a:xfrm>
            <a:off x="4419600" y="903733"/>
            <a:ext cx="4545036"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7191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17"/>
            <a:ext cx="8229600" cy="910883"/>
          </a:xfrm>
        </p:spPr>
        <p:txBody>
          <a:bodyPr>
            <a:noAutofit/>
          </a:bodyPr>
          <a:lstStyle/>
          <a:p>
            <a:r>
              <a:rPr lang="en-US" sz="3000" b="1" dirty="0" smtClean="0">
                <a:solidFill>
                  <a:srgbClr val="C00000"/>
                </a:solidFill>
                <a:latin typeface="Times New Roman" panose="02020603050405020304" pitchFamily="18" charset="0"/>
                <a:cs typeface="Times New Roman" panose="02020603050405020304" pitchFamily="18" charset="0"/>
              </a:rPr>
              <a:t>Free Surgeries by </a:t>
            </a:r>
            <a:r>
              <a:rPr lang="en-US" sz="3000" b="1" dirty="0">
                <a:solidFill>
                  <a:srgbClr val="C00000"/>
                </a:solidFill>
                <a:latin typeface="Times New Roman" panose="02020603050405020304" pitchFamily="18" charset="0"/>
                <a:cs typeface="Times New Roman" panose="02020603050405020304" pitchFamily="18" charset="0"/>
              </a:rPr>
              <a:t>Private Ophthalmologists</a:t>
            </a:r>
          </a:p>
        </p:txBody>
      </p:sp>
      <p:sp>
        <p:nvSpPr>
          <p:cNvPr id="3" name="Content Placeholder 2"/>
          <p:cNvSpPr>
            <a:spLocks noGrp="1"/>
          </p:cNvSpPr>
          <p:nvPr>
            <p:ph idx="1"/>
          </p:nvPr>
        </p:nvSpPr>
        <p:spPr>
          <a:xfrm>
            <a:off x="457200" y="838200"/>
            <a:ext cx="8153399" cy="838200"/>
          </a:xfrm>
        </p:spPr>
        <p:txBody>
          <a:bodyPr>
            <a:noAutofit/>
          </a:bodyPr>
          <a:lstStyle/>
          <a:p>
            <a:pPr algn="just"/>
            <a:r>
              <a:rPr lang="en-US" sz="2000" b="1" dirty="0">
                <a:latin typeface="Times New Roman" panose="02020603050405020304" pitchFamily="18" charset="0"/>
                <a:cs typeface="Times New Roman" panose="02020603050405020304" pitchFamily="18" charset="0"/>
              </a:rPr>
              <a:t>Punjab has a network of private ophthalmologists who are actively participating in this initiative by doing free surgeries.</a:t>
            </a:r>
          </a:p>
          <a:p>
            <a:endParaRPr lang="en-US" sz="2000" dirty="0">
              <a:latin typeface="Times New Roman" panose="02020603050405020304" pitchFamily="18" charset="0"/>
              <a:cs typeface="Times New Roman" panose="02020603050405020304" pitchFamily="18" charset="0"/>
            </a:endParaRPr>
          </a:p>
        </p:txBody>
      </p:sp>
      <p:pic>
        <p:nvPicPr>
          <p:cNvPr id="2050" name="Picture 2" descr="F:\iodine &amp; Tobacco\Iodine 2011\NPCB\npcb ppt addition\additional pics\IMG-20180831-WA00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5750" y="4281267"/>
            <a:ext cx="3996397" cy="20673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odine &amp; Tobacco\Iodine 2011\NPCB\npcb ppt addition\additional pics\IMG-20180831-WA00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262" y="4267200"/>
            <a:ext cx="3873307" cy="20814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194" y="2110581"/>
            <a:ext cx="3850030" cy="195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0693" y="2500097"/>
            <a:ext cx="38465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a:off x="4269541" y="5529481"/>
            <a:ext cx="311246" cy="7035"/>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1028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7924800" cy="1828799"/>
          </a:xfrm>
        </p:spPr>
        <p:txBody>
          <a:bodyPr>
            <a:normAutofit/>
          </a:bodyPr>
          <a:lstStyle/>
          <a:p>
            <a:pPr algn="just">
              <a:spcBef>
                <a:spcPts val="0"/>
              </a:spcBef>
              <a:spcAft>
                <a:spcPts val="1200"/>
              </a:spcAft>
            </a:pPr>
            <a:r>
              <a:rPr lang="en-IN" sz="2000" dirty="0">
                <a:latin typeface="Times New Roman" panose="02020603050405020304" pitchFamily="18" charset="0"/>
                <a:cs typeface="Times New Roman" panose="02020603050405020304" pitchFamily="18" charset="0"/>
              </a:rPr>
              <a:t> A circular was issued from Police Department of Punjab regarding eye donation in medico legal cases before post-mortem. </a:t>
            </a:r>
            <a:endParaRPr lang="en-US" sz="2000" dirty="0" smtClean="0">
              <a:latin typeface="Times New Roman" panose="02020603050405020304" pitchFamily="18" charset="0"/>
              <a:cs typeface="Times New Roman" panose="02020603050405020304" pitchFamily="18" charset="0"/>
            </a:endParaRPr>
          </a:p>
          <a:p>
            <a:pPr algn="just">
              <a:spcBef>
                <a:spcPts val="0"/>
              </a:spcBef>
              <a:spcAft>
                <a:spcPts val="1200"/>
              </a:spcAft>
            </a:pPr>
            <a:r>
              <a:rPr lang="en-IN" sz="2000" dirty="0">
                <a:latin typeface="Times New Roman" panose="02020603050405020304" pitchFamily="18" charset="0"/>
                <a:cs typeface="Times New Roman" panose="02020603050405020304" pitchFamily="18" charset="0"/>
              </a:rPr>
              <a:t> During year 2016, Directorate of Research &amp; Medical Education, Punjab has reduced the fees for registration of eye banks and keratoplasty </a:t>
            </a:r>
            <a:r>
              <a:rPr lang="en-IN" sz="2000" dirty="0" err="1">
                <a:latin typeface="Times New Roman" panose="02020603050405020304" pitchFamily="18" charset="0"/>
                <a:cs typeface="Times New Roman" panose="02020603050405020304" pitchFamily="18" charset="0"/>
              </a:rPr>
              <a:t>centers</a:t>
            </a:r>
            <a:r>
              <a:rPr lang="en-IN" sz="2000" dirty="0">
                <a:latin typeface="Times New Roman" panose="02020603050405020304" pitchFamily="18" charset="0"/>
                <a:cs typeface="Times New Roman" panose="02020603050405020304" pitchFamily="18" charset="0"/>
              </a:rPr>
              <a:t> so that more </a:t>
            </a:r>
            <a:r>
              <a:rPr lang="en-IN" sz="2000" dirty="0" err="1">
                <a:latin typeface="Times New Roman" panose="02020603050405020304" pitchFamily="18" charset="0"/>
                <a:cs typeface="Times New Roman" panose="02020603050405020304" pitchFamily="18" charset="0"/>
              </a:rPr>
              <a:t>keratoplasties</a:t>
            </a:r>
            <a:r>
              <a:rPr lang="en-IN" sz="2000" dirty="0">
                <a:latin typeface="Times New Roman" panose="02020603050405020304" pitchFamily="18" charset="0"/>
                <a:cs typeface="Times New Roman" panose="02020603050405020304" pitchFamily="18" charset="0"/>
              </a:rPr>
              <a:t> could be performed. </a:t>
            </a:r>
            <a:endParaRPr lang="en-US" sz="2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09600" y="380999"/>
            <a:ext cx="8229600" cy="553998"/>
          </a:xfrm>
          <a:prstGeom prst="rect">
            <a:avLst/>
          </a:prstGeom>
          <a:noFill/>
        </p:spPr>
        <p:txBody>
          <a:bodyPr wrap="square" rtlCol="0">
            <a:spAutoFit/>
          </a:bodyPr>
          <a:lstStyle/>
          <a:p>
            <a:pPr algn="ctr"/>
            <a:r>
              <a:rPr lang="en-US" sz="3000" b="1" dirty="0">
                <a:solidFill>
                  <a:srgbClr val="C00000"/>
                </a:solidFill>
                <a:latin typeface="Times New Roman" panose="02020603050405020304" pitchFamily="18" charset="0"/>
                <a:cs typeface="Times New Roman" panose="02020603050405020304" pitchFamily="18" charset="0"/>
              </a:rPr>
              <a:t>Stake Holder </a:t>
            </a:r>
            <a:r>
              <a:rPr lang="en-US" sz="3000" b="1" dirty="0" smtClean="0">
                <a:solidFill>
                  <a:srgbClr val="C00000"/>
                </a:solidFill>
                <a:latin typeface="Times New Roman" panose="02020603050405020304" pitchFamily="18" charset="0"/>
                <a:cs typeface="Times New Roman" panose="02020603050405020304" pitchFamily="18" charset="0"/>
              </a:rPr>
              <a:t>Departments</a:t>
            </a:r>
            <a:endParaRPr lang="en-US" sz="3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13294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64488" cy="980728"/>
          </a:xfrm>
        </p:spPr>
        <p:txBody>
          <a:bodyPr>
            <a:noAutofit/>
          </a:bodyPr>
          <a:lstStyle/>
          <a:p>
            <a:pPr algn="ctr"/>
            <a:r>
              <a:rPr lang="en-US" sz="3000" b="1" dirty="0" smtClean="0">
                <a:solidFill>
                  <a:srgbClr val="C00000"/>
                </a:solidFill>
                <a:latin typeface="Times New Roman" panose="02020603050405020304" pitchFamily="18" charset="0"/>
                <a:ea typeface="Times New Roman" pitchFamily="18" charset="0"/>
                <a:cs typeface="Times New Roman" panose="02020603050405020304" pitchFamily="18" charset="0"/>
              </a:rPr>
              <a:t>Identification of Cases requiring Keratoplasty</a:t>
            </a:r>
            <a:endParaRPr lang="en-IN" sz="3000" b="1" dirty="0">
              <a:solidFill>
                <a:srgbClr val="C00000"/>
              </a:solidFill>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00452826"/>
              </p:ext>
            </p:extLst>
          </p:nvPr>
        </p:nvGraphicFramePr>
        <p:xfrm>
          <a:off x="571472" y="1214422"/>
          <a:ext cx="8072462" cy="5643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89454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bg1"/>
          </a:solidFill>
        </p:spPr>
        <p:txBody>
          <a:bodyPr>
            <a:normAutofit/>
          </a:bodyPr>
          <a:lstStyle/>
          <a:p>
            <a:pPr algn="ctr"/>
            <a:r>
              <a:rPr lang="en-IN" sz="3000" b="1" dirty="0" smtClean="0">
                <a:solidFill>
                  <a:srgbClr val="C00000"/>
                </a:solidFill>
                <a:latin typeface="Times New Roman" panose="02020603050405020304" pitchFamily="18" charset="0"/>
                <a:cs typeface="Times New Roman" panose="02020603050405020304" pitchFamily="18" charset="0"/>
              </a:rPr>
              <a:t>Monitoring</a:t>
            </a:r>
            <a:endParaRPr lang="en-IN" sz="3000"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85860"/>
            <a:ext cx="8382000" cy="2143140"/>
          </a:xfrm>
        </p:spPr>
        <p:txBody>
          <a:bodyPr>
            <a:normAutofit/>
          </a:bodyPr>
          <a:lstStyle/>
          <a:p>
            <a:pPr marL="0" indent="0" algn="just">
              <a:lnSpc>
                <a:spcPct val="160000"/>
              </a:lnSpc>
              <a:buNone/>
            </a:pPr>
            <a:r>
              <a:rPr lang="en-US" sz="2000" dirty="0" smtClean="0">
                <a:latin typeface="Times New Roman" pitchFamily="18" charset="0"/>
                <a:cs typeface="Times New Roman" pitchFamily="18" charset="0"/>
              </a:rPr>
              <a:t>1. All the </a:t>
            </a:r>
            <a:r>
              <a:rPr lang="en-US" sz="2000" b="1" dirty="0" smtClean="0">
                <a:solidFill>
                  <a:srgbClr val="C00000"/>
                </a:solidFill>
                <a:latin typeface="Times New Roman" pitchFamily="18" charset="0"/>
                <a:cs typeface="Times New Roman" pitchFamily="18" charset="0"/>
              </a:rPr>
              <a:t>KP Centers in Punjab are sending  waiting list </a:t>
            </a:r>
            <a:r>
              <a:rPr lang="en-US" sz="2000" dirty="0" smtClean="0">
                <a:latin typeface="Times New Roman" pitchFamily="18" charset="0"/>
                <a:cs typeface="Times New Roman" pitchFamily="18" charset="0"/>
              </a:rPr>
              <a:t>of patients so that district wise list of patients can be prepared. </a:t>
            </a:r>
          </a:p>
          <a:p>
            <a:pPr marL="0" indent="0" algn="just">
              <a:lnSpc>
                <a:spcPct val="160000"/>
              </a:lnSpc>
              <a:buNone/>
            </a:pPr>
            <a:r>
              <a:rPr lang="en-US" sz="2000" b="1" dirty="0" smtClean="0">
                <a:solidFill>
                  <a:srgbClr val="C00000"/>
                </a:solidFill>
                <a:latin typeface="Times New Roman" pitchFamily="18" charset="0"/>
                <a:cs typeface="Times New Roman" pitchFamily="18" charset="0"/>
              </a:rPr>
              <a:t>2.Visual </a:t>
            </a:r>
            <a:r>
              <a:rPr lang="en-US" sz="2000" b="1" dirty="0">
                <a:solidFill>
                  <a:srgbClr val="C00000"/>
                </a:solidFill>
                <a:latin typeface="Times New Roman" pitchFamily="18" charset="0"/>
                <a:cs typeface="Times New Roman" pitchFamily="18" charset="0"/>
              </a:rPr>
              <a:t>outcome </a:t>
            </a:r>
            <a:r>
              <a:rPr lang="en-US" sz="2000" b="1" dirty="0" smtClean="0">
                <a:solidFill>
                  <a:srgbClr val="C00000"/>
                </a:solidFill>
                <a:latin typeface="Times New Roman" pitchFamily="18" charset="0"/>
                <a:cs typeface="Times New Roman" pitchFamily="18" charset="0"/>
              </a:rPr>
              <a:t>is being monitored and </a:t>
            </a:r>
            <a:r>
              <a:rPr lang="en-US" sz="2000" b="1" dirty="0">
                <a:solidFill>
                  <a:srgbClr val="C00000"/>
                </a:solidFill>
                <a:latin typeface="Times New Roman" pitchFamily="18" charset="0"/>
                <a:cs typeface="Times New Roman" pitchFamily="18" charset="0"/>
              </a:rPr>
              <a:t>records maintained </a:t>
            </a:r>
            <a:r>
              <a:rPr lang="en-US" sz="2000" dirty="0">
                <a:latin typeface="Times New Roman" pitchFamily="18" charset="0"/>
                <a:cs typeface="Times New Roman" pitchFamily="18" charset="0"/>
              </a:rPr>
              <a:t>so that remedial measures can be taken for qualitative improvement</a:t>
            </a:r>
            <a:r>
              <a:rPr lang="en-US" sz="2000" dirty="0" smtClean="0">
                <a:latin typeface="Times New Roman" pitchFamily="18" charset="0"/>
                <a:cs typeface="Times New Roman" pitchFamily="18" charset="0"/>
              </a:rPr>
              <a:t>.</a:t>
            </a:r>
          </a:p>
          <a:p>
            <a:pPr marL="514350" indent="-514350" algn="just">
              <a:buAutoNum type="arabicPeriod"/>
            </a:pPr>
            <a:endParaRPr lang="en-US" sz="2000" dirty="0" smtClean="0">
              <a:latin typeface="Times New Roman" pitchFamily="18" charset="0"/>
              <a:cs typeface="Times New Roman" pitchFamily="18" charset="0"/>
            </a:endParaRPr>
          </a:p>
          <a:p>
            <a:endParaRPr lang="en-IN" sz="2000" dirty="0">
              <a:latin typeface="Times New Roman" panose="02020603050405020304" pitchFamily="18" charset="0"/>
              <a:cs typeface="Times New Roman" panose="02020603050405020304" pitchFamily="18" charset="0"/>
            </a:endParaRPr>
          </a:p>
          <a:p>
            <a:pPr marL="0" indent="0" algn="just">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51409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81200"/>
            <a:ext cx="5257800"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667000"/>
            <a:ext cx="382905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54532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9601200" cy="914400"/>
          </a:xfrm>
        </p:spPr>
        <p:txBody>
          <a:bodyPr>
            <a:normAutofit fontScale="90000"/>
          </a:bodyPr>
          <a:lstStyle/>
          <a:p>
            <a:r>
              <a:rPr lang="en-US" sz="2700" b="1" dirty="0" smtClean="0">
                <a:solidFill>
                  <a:schemeClr val="accent1">
                    <a:lumMod val="75000"/>
                  </a:schemeClr>
                </a:solidFill>
                <a:latin typeface="Times New Roman" panose="02020603050405020304" pitchFamily="18" charset="0"/>
                <a:cs typeface="Times New Roman" panose="02020603050405020304" pitchFamily="18" charset="0"/>
              </a:rPr>
              <a:t/>
            </a:r>
            <a:br>
              <a:rPr lang="en-US" sz="2700" b="1" dirty="0" smtClean="0">
                <a:solidFill>
                  <a:schemeClr val="accent1">
                    <a:lumMod val="75000"/>
                  </a:schemeClr>
                </a:solidFill>
                <a:latin typeface="Times New Roman" panose="02020603050405020304" pitchFamily="18" charset="0"/>
                <a:cs typeface="Times New Roman" panose="02020603050405020304" pitchFamily="18" charset="0"/>
              </a:rPr>
            </a:br>
            <a:r>
              <a:rPr lang="en-US" sz="2700" b="1" dirty="0">
                <a:solidFill>
                  <a:schemeClr val="accent1">
                    <a:lumMod val="75000"/>
                  </a:schemeClr>
                </a:solidFill>
                <a:latin typeface="Times New Roman" panose="02020603050405020304" pitchFamily="18" charset="0"/>
                <a:cs typeface="Times New Roman" panose="02020603050405020304" pitchFamily="18" charset="0"/>
              </a:rPr>
              <a:t> </a:t>
            </a:r>
            <a:r>
              <a:rPr lang="en-US" sz="27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100" b="1" dirty="0" smtClean="0">
                <a:solidFill>
                  <a:srgbClr val="C00000"/>
                </a:solidFill>
                <a:latin typeface="Times New Roman" panose="02020603050405020304" pitchFamily="18" charset="0"/>
                <a:cs typeface="Times New Roman" panose="02020603050405020304" pitchFamily="18" charset="0"/>
              </a:rPr>
              <a:t>Initiative </a:t>
            </a:r>
            <a:r>
              <a:rPr lang="en-US" sz="3100" b="1" dirty="0">
                <a:solidFill>
                  <a:srgbClr val="C00000"/>
                </a:solidFill>
                <a:latin typeface="Times New Roman" panose="02020603050405020304" pitchFamily="18" charset="0"/>
                <a:cs typeface="Times New Roman" panose="02020603050405020304" pitchFamily="18" charset="0"/>
              </a:rPr>
              <a:t>to make Punjab Corneal Blindness Backlog Free</a:t>
            </a:r>
            <a:br>
              <a:rPr lang="en-US" sz="3100" b="1" dirty="0">
                <a:solidFill>
                  <a:srgbClr val="C00000"/>
                </a:solidFill>
                <a:latin typeface="Times New Roman" panose="02020603050405020304" pitchFamily="18" charset="0"/>
                <a:cs typeface="Times New Roman" panose="02020603050405020304" pitchFamily="18" charset="0"/>
              </a:rPr>
            </a:b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914400"/>
            <a:ext cx="4648200" cy="4419599"/>
          </a:xfrm>
        </p:spPr>
        <p:txBody>
          <a:bodyPr>
            <a:noAutofit/>
          </a:bodyPr>
          <a:lstStyle/>
          <a:p>
            <a:pPr algn="just">
              <a:lnSpc>
                <a:spcPct val="200000"/>
              </a:lnSpc>
            </a:pPr>
            <a:r>
              <a:rPr lang="en-US" sz="2000" dirty="0">
                <a:latin typeface="Times New Roman" panose="02020603050405020304" pitchFamily="18" charset="0"/>
                <a:cs typeface="Times New Roman" panose="02020603050405020304" pitchFamily="18" charset="0"/>
              </a:rPr>
              <a:t>Punjab Health Department took the initiative for </a:t>
            </a:r>
            <a:r>
              <a:rPr lang="en-US" sz="2000" b="1" dirty="0">
                <a:latin typeface="Times New Roman" panose="02020603050405020304" pitchFamily="18" charset="0"/>
                <a:cs typeface="Times New Roman" panose="02020603050405020304" pitchFamily="18" charset="0"/>
              </a:rPr>
              <a:t>“Corneal</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Blindness</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Backlog</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Free</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Punjab</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(CBBF)”</a:t>
            </a:r>
            <a:r>
              <a:rPr lang="en-US" sz="2000" dirty="0">
                <a:latin typeface="Times New Roman" panose="02020603050405020304" pitchFamily="18" charset="0"/>
                <a:cs typeface="Times New Roman" panose="02020603050405020304" pitchFamily="18" charset="0"/>
              </a:rPr>
              <a:t> </a:t>
            </a:r>
            <a:r>
              <a:rPr lang="en-US" sz="2000" dirty="0">
                <a:solidFill>
                  <a:srgbClr val="FF0000"/>
                </a:solidFill>
                <a:latin typeface="Times New Roman" panose="02020603050405020304" pitchFamily="18" charset="0"/>
                <a:cs typeface="Times New Roman" panose="02020603050405020304" pitchFamily="18" charset="0"/>
              </a:rPr>
              <a:t>in September 2015</a:t>
            </a:r>
            <a:r>
              <a:rPr lang="en-US" sz="2000" dirty="0">
                <a:latin typeface="Times New Roman" panose="02020603050405020304" pitchFamily="18" charset="0"/>
                <a:cs typeface="Times New Roman" panose="02020603050405020304" pitchFamily="18" charset="0"/>
              </a:rPr>
              <a:t> </a:t>
            </a:r>
            <a:r>
              <a:rPr lang="en-IN" sz="2000" dirty="0">
                <a:latin typeface="Times New Roman" panose="02020603050405020304" pitchFamily="18" charset="0"/>
                <a:cs typeface="Times New Roman" panose="02020603050405020304" pitchFamily="18" charset="0"/>
              </a:rPr>
              <a:t>with a view to eradicate corneal blindness using a DREAM (Digitization, Re-</a:t>
            </a:r>
            <a:r>
              <a:rPr lang="en-IN" sz="2000" dirty="0" err="1">
                <a:latin typeface="Times New Roman" panose="02020603050405020304" pitchFamily="18" charset="0"/>
                <a:cs typeface="Times New Roman" panose="02020603050405020304" pitchFamily="18" charset="0"/>
              </a:rPr>
              <a:t>energization</a:t>
            </a:r>
            <a:r>
              <a:rPr lang="en-IN" sz="2000" dirty="0">
                <a:latin typeface="Times New Roman" panose="02020603050405020304" pitchFamily="18" charset="0"/>
                <a:cs typeface="Times New Roman" panose="02020603050405020304" pitchFamily="18" charset="0"/>
              </a:rPr>
              <a:t>, Education &amp; Empowerment, Advocacy and Multitasking) concept involving all stakeholders.</a:t>
            </a:r>
            <a:endParaRPr lang="en-US" sz="2000"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658" y="1219200"/>
            <a:ext cx="3810000" cy="507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72251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000" dirty="0" smtClean="0">
                <a:solidFill>
                  <a:srgbClr val="C00000"/>
                </a:solidFill>
                <a:latin typeface="Times New Roman" panose="02020603050405020304" pitchFamily="18" charset="0"/>
                <a:cs typeface="Times New Roman" panose="02020603050405020304" pitchFamily="18" charset="0"/>
              </a:rPr>
              <a:t>Eye donations </a:t>
            </a:r>
            <a:endParaRPr lang="en-US" sz="3000" dirty="0">
              <a:solidFill>
                <a:srgbClr val="C00000"/>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68609818"/>
              </p:ext>
            </p:extLst>
          </p:nvPr>
        </p:nvGraphicFramePr>
        <p:xfrm>
          <a:off x="466725" y="1143000"/>
          <a:ext cx="7534275" cy="1371600"/>
        </p:xfrm>
        <a:graphic>
          <a:graphicData uri="http://schemas.openxmlformats.org/drawingml/2006/table">
            <a:tbl>
              <a:tblPr/>
              <a:tblGrid>
                <a:gridCol w="2073653">
                  <a:extLst>
                    <a:ext uri="{9D8B030D-6E8A-4147-A177-3AD203B41FA5}">
                      <a16:colId xmlns:a16="http://schemas.microsoft.com/office/drawing/2014/main" val="20000"/>
                    </a:ext>
                  </a:extLst>
                </a:gridCol>
                <a:gridCol w="2281019">
                  <a:extLst>
                    <a:ext uri="{9D8B030D-6E8A-4147-A177-3AD203B41FA5}">
                      <a16:colId xmlns:a16="http://schemas.microsoft.com/office/drawing/2014/main" val="20001"/>
                    </a:ext>
                  </a:extLst>
                </a:gridCol>
                <a:gridCol w="3179603">
                  <a:extLst>
                    <a:ext uri="{9D8B030D-6E8A-4147-A177-3AD203B41FA5}">
                      <a16:colId xmlns:a16="http://schemas.microsoft.com/office/drawing/2014/main" val="20002"/>
                    </a:ext>
                  </a:extLst>
                </a:gridCol>
              </a:tblGrid>
              <a:tr h="914400">
                <a:tc>
                  <a:txBody>
                    <a:bodyPr/>
                    <a:lstStyle/>
                    <a:p>
                      <a:pPr marL="0" marR="0" algn="ctr">
                        <a:lnSpc>
                          <a:spcPct val="115000"/>
                        </a:lnSpc>
                        <a:spcBef>
                          <a:spcPts val="0"/>
                        </a:spcBef>
                        <a:spcAft>
                          <a:spcPts val="0"/>
                        </a:spcAft>
                      </a:pPr>
                      <a:r>
                        <a:rPr lang="en-US" sz="2000" b="1" dirty="0" smtClean="0">
                          <a:solidFill>
                            <a:srgbClr val="000000"/>
                          </a:solidFill>
                          <a:latin typeface="Times New Roman" panose="02020603050405020304" pitchFamily="18" charset="0"/>
                          <a:ea typeface="Times New Roman"/>
                          <a:cs typeface="Times New Roman" panose="02020603050405020304" pitchFamily="18" charset="0"/>
                        </a:rPr>
                        <a:t>Eye Care Services</a:t>
                      </a:r>
                      <a:endParaRPr lang="en-US" sz="2000" dirty="0">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Times New Roman" panose="02020603050405020304" pitchFamily="18" charset="0"/>
                          <a:ea typeface="Times New Roman"/>
                          <a:cs typeface="Times New Roman" panose="02020603050405020304" pitchFamily="18" charset="0"/>
                        </a:rPr>
                        <a:t>Targets year 2017-18</a:t>
                      </a:r>
                      <a:endParaRPr lang="en-US" sz="2000" dirty="0">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solidFill>
                            <a:srgbClr val="000000"/>
                          </a:solidFill>
                          <a:latin typeface="Times New Roman" panose="02020603050405020304" pitchFamily="18" charset="0"/>
                          <a:ea typeface="Times New Roman"/>
                          <a:cs typeface="Times New Roman" panose="02020603050405020304" pitchFamily="18" charset="0"/>
                        </a:rPr>
                        <a:t>Achievement for the year 2017-18 </a:t>
                      </a:r>
                      <a:endParaRPr lang="en-US" sz="2000" dirty="0">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57200">
                <a:tc>
                  <a:txBody>
                    <a:bodyPr/>
                    <a:lstStyle/>
                    <a:p>
                      <a:pPr marL="0" marR="0" algn="ctr">
                        <a:lnSpc>
                          <a:spcPct val="115000"/>
                        </a:lnSpc>
                        <a:spcBef>
                          <a:spcPts val="0"/>
                        </a:spcBef>
                        <a:spcAft>
                          <a:spcPts val="0"/>
                        </a:spcAft>
                      </a:pPr>
                      <a:r>
                        <a:rPr lang="en-US" sz="2000" b="0" kern="1200" dirty="0" smtClean="0">
                          <a:solidFill>
                            <a:srgbClr val="000000"/>
                          </a:solidFill>
                          <a:latin typeface="Times New Roman" panose="02020603050405020304" pitchFamily="18" charset="0"/>
                          <a:ea typeface="Times New Roman"/>
                          <a:cs typeface="Times New Roman" panose="02020603050405020304" pitchFamily="18" charset="0"/>
                        </a:rPr>
                        <a:t>Eye</a:t>
                      </a:r>
                      <a:r>
                        <a:rPr lang="en-US" sz="2000" b="0" kern="1200" baseline="0" dirty="0" smtClean="0">
                          <a:solidFill>
                            <a:srgbClr val="000000"/>
                          </a:solidFill>
                          <a:latin typeface="Times New Roman" panose="02020603050405020304" pitchFamily="18" charset="0"/>
                          <a:ea typeface="Times New Roman"/>
                          <a:cs typeface="Times New Roman" panose="02020603050405020304" pitchFamily="18" charset="0"/>
                        </a:rPr>
                        <a:t> Donations</a:t>
                      </a:r>
                      <a:endParaRPr lang="en-US" sz="2000" b="0" kern="1200" dirty="0" smtClean="0">
                        <a:solidFill>
                          <a:srgbClr val="000000"/>
                        </a:solidFill>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kern="1200" dirty="0" smtClean="0">
                          <a:solidFill>
                            <a:srgbClr val="000000"/>
                          </a:solidFill>
                          <a:latin typeface="Times New Roman" panose="02020603050405020304" pitchFamily="18" charset="0"/>
                          <a:ea typeface="Times New Roman"/>
                          <a:cs typeface="Times New Roman" panose="02020603050405020304" pitchFamily="18" charset="0"/>
                        </a:rPr>
                        <a:t>700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dirty="0" smtClean="0">
                          <a:solidFill>
                            <a:srgbClr val="000000"/>
                          </a:solidFill>
                          <a:latin typeface="Times New Roman" panose="02020603050405020304" pitchFamily="18" charset="0"/>
                          <a:ea typeface="Times New Roman"/>
                          <a:cs typeface="Times New Roman" panose="02020603050405020304" pitchFamily="18" charset="0"/>
                        </a:rPr>
                        <a:t>1,274</a:t>
                      </a:r>
                      <a:endParaRPr lang="en-US" sz="2000" b="1" dirty="0">
                        <a:solidFill>
                          <a:srgbClr val="FF0000"/>
                        </a:solidFill>
                        <a:latin typeface="Times New Roman" panose="02020603050405020304" pitchFamily="18" charset="0"/>
                        <a:ea typeface="Times New Roman"/>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122" name="Picture 2" descr="F:\iodine &amp; Tobacco\Iodine 2011\NPCB\npcb ppt addition\additional pics\IMG-20180831-WA00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2667000"/>
            <a:ext cx="8505825"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0132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3000" dirty="0">
                <a:solidFill>
                  <a:srgbClr val="C00000"/>
                </a:solidFill>
                <a:latin typeface="Times New Roman" panose="02020603050405020304" pitchFamily="18" charset="0"/>
                <a:cs typeface="Times New Roman" panose="02020603050405020304" pitchFamily="18" charset="0"/>
              </a:rPr>
              <a:t>Year Wise Keratoplasties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16188695"/>
              </p:ext>
            </p:extLst>
          </p:nvPr>
        </p:nvGraphicFramePr>
        <p:xfrm>
          <a:off x="609600" y="1447800"/>
          <a:ext cx="8305801" cy="4399587"/>
        </p:xfrm>
        <a:graphic>
          <a:graphicData uri="http://schemas.openxmlformats.org/drawingml/2006/table">
            <a:tbl>
              <a:tblPr/>
              <a:tblGrid>
                <a:gridCol w="1371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828801">
                  <a:extLst>
                    <a:ext uri="{9D8B030D-6E8A-4147-A177-3AD203B41FA5}">
                      <a16:colId xmlns:a16="http://schemas.microsoft.com/office/drawing/2014/main" val="20004"/>
                    </a:ext>
                  </a:extLst>
                </a:gridCol>
              </a:tblGrid>
              <a:tr h="398559">
                <a:tc gridSpan="5">
                  <a:txBody>
                    <a:bodyPr/>
                    <a:lstStyle/>
                    <a:p>
                      <a:pPr algn="ctr" fontAlgn="ctr"/>
                      <a:r>
                        <a:rPr lang="en-US" sz="1800" b="1" i="0" u="none" strike="noStrike" dirty="0">
                          <a:solidFill>
                            <a:schemeClr val="tx1"/>
                          </a:solidFill>
                          <a:effectLst/>
                          <a:latin typeface="Times New Roman" panose="02020603050405020304" pitchFamily="18" charset="0"/>
                          <a:cs typeface="Times New Roman" panose="02020603050405020304" pitchFamily="18" charset="0"/>
                        </a:rPr>
                        <a:t>Total Keratoplasties performed in 2015 to </a:t>
                      </a:r>
                      <a:r>
                        <a:rPr lang="en-US" sz="1800" b="1" i="0" u="none" strike="noStrike" dirty="0" smtClean="0">
                          <a:solidFill>
                            <a:schemeClr val="tx1"/>
                          </a:solidFill>
                          <a:effectLst/>
                          <a:latin typeface="Times New Roman" panose="02020603050405020304" pitchFamily="18" charset="0"/>
                          <a:cs typeface="Times New Roman" panose="02020603050405020304" pitchFamily="18" charset="0"/>
                        </a:rPr>
                        <a:t>2018</a:t>
                      </a:r>
                      <a:endParaRPr lang="en-US" sz="18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ctr"/>
                      <a:endParaRPr lang="en-US" sz="1800" b="1" i="0" u="none" strike="noStrike" dirty="0">
                        <a:solidFill>
                          <a:schemeClr val="tx1"/>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636898">
                <a:tc>
                  <a:txBody>
                    <a:bodyPr/>
                    <a:lstStyle/>
                    <a:p>
                      <a:pPr algn="ctr" fontAlgn="ctr"/>
                      <a:r>
                        <a:rPr lang="en-US" sz="1800" b="1" i="0" u="none" strike="noStrike" dirty="0" smtClean="0">
                          <a:solidFill>
                            <a:srgbClr val="000000"/>
                          </a:solidFill>
                          <a:effectLst/>
                          <a:latin typeface="Times New Roman" panose="02020603050405020304" pitchFamily="18" charset="0"/>
                          <a:cs typeface="Times New Roman" panose="02020603050405020304" pitchFamily="18" charset="0"/>
                        </a:rPr>
                        <a:t>Year</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dirty="0" smtClean="0">
                          <a:solidFill>
                            <a:srgbClr val="000000"/>
                          </a:solidFill>
                          <a:effectLst/>
                          <a:latin typeface="Times New Roman" panose="02020603050405020304" pitchFamily="18" charset="0"/>
                          <a:cs typeface="Times New Roman" panose="02020603050405020304" pitchFamily="18" charset="0"/>
                        </a:rPr>
                        <a:t>Keratoplasty performed</a:t>
                      </a:r>
                    </a:p>
                    <a:p>
                      <a:pPr marL="0" marR="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dirty="0" smtClean="0">
                          <a:solidFill>
                            <a:srgbClr val="000000"/>
                          </a:solidFill>
                          <a:effectLst/>
                          <a:latin typeface="Times New Roman" panose="02020603050405020304" pitchFamily="18" charset="0"/>
                          <a:cs typeface="Times New Roman" panose="02020603050405020304" pitchFamily="18" charset="0"/>
                        </a:rPr>
                        <a:t> in Govt. Sector</a:t>
                      </a:r>
                    </a:p>
                    <a:p>
                      <a:pPr algn="ctr" fontAlgn="ct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dirty="0" smtClean="0">
                          <a:solidFill>
                            <a:srgbClr val="000000"/>
                          </a:solidFill>
                          <a:effectLst/>
                          <a:latin typeface="Times New Roman" panose="02020603050405020304" pitchFamily="18" charset="0"/>
                          <a:cs typeface="Times New Roman" panose="02020603050405020304" pitchFamily="18" charset="0"/>
                        </a:rPr>
                        <a:t>Keratoplasty performed</a:t>
                      </a:r>
                    </a:p>
                    <a:p>
                      <a:pPr marL="0" marR="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dirty="0" smtClean="0">
                          <a:solidFill>
                            <a:srgbClr val="000000"/>
                          </a:solidFill>
                          <a:effectLst/>
                          <a:latin typeface="Times New Roman" panose="02020603050405020304" pitchFamily="18" charset="0"/>
                          <a:cs typeface="Times New Roman" panose="02020603050405020304" pitchFamily="18" charset="0"/>
                        </a:rPr>
                        <a:t> in Pvt. Eye Banks</a:t>
                      </a:r>
                    </a:p>
                    <a:p>
                      <a:pPr algn="ctr" fontAlgn="ct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dirty="0" smtClean="0">
                          <a:solidFill>
                            <a:srgbClr val="000000"/>
                          </a:solidFill>
                          <a:effectLst/>
                          <a:latin typeface="Times New Roman" panose="02020603050405020304" pitchFamily="18" charset="0"/>
                          <a:cs typeface="Times New Roman" panose="02020603050405020304" pitchFamily="18" charset="0"/>
                        </a:rPr>
                        <a:t>Total Keratoplasties performed</a:t>
                      </a:r>
                    </a:p>
                    <a:p>
                      <a:pPr algn="ctr" fontAlgn="ct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US" sz="1800" b="1" i="0" u="none" strike="noStrike" dirty="0" err="1" smtClean="0">
                          <a:solidFill>
                            <a:srgbClr val="000000"/>
                          </a:solidFill>
                          <a:effectLst/>
                          <a:latin typeface="Times New Roman" panose="02020603050405020304" pitchFamily="18" charset="0"/>
                          <a:cs typeface="Times New Roman" panose="02020603050405020304" pitchFamily="18" charset="0"/>
                        </a:rPr>
                        <a:t>Keratoplasties</a:t>
                      </a:r>
                      <a:r>
                        <a:rPr lang="en-US" sz="1800" b="1" i="0" u="none" strike="noStrike" dirty="0" smtClean="0">
                          <a:solidFill>
                            <a:srgbClr val="000000"/>
                          </a:solidFill>
                          <a:effectLst/>
                          <a:latin typeface="Times New Roman" panose="02020603050405020304" pitchFamily="18" charset="0"/>
                          <a:cs typeface="Times New Roman" panose="02020603050405020304" pitchFamily="18" charset="0"/>
                        </a:rPr>
                        <a:t> performed by PGIMER Chandigarh</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552035">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000" b="1" i="0" u="none" strike="noStrike" dirty="0" smtClean="0">
                          <a:solidFill>
                            <a:srgbClr val="000000"/>
                          </a:solidFill>
                          <a:effectLst/>
                          <a:latin typeface="Times New Roman" panose="02020603050405020304" pitchFamily="18" charset="0"/>
                          <a:cs typeface="Times New Roman" panose="02020603050405020304" pitchFamily="18" charset="0"/>
                        </a:rPr>
                        <a:t>2015-16</a:t>
                      </a:r>
                      <a:endParaRPr lang="en-US" sz="2000" b="1" i="0" u="none" strike="noStrike" dirty="0" smtClean="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effectLst/>
                          <a:latin typeface="Times New Roman" panose="02020603050405020304" pitchFamily="18" charset="0"/>
                          <a:cs typeface="Times New Roman" panose="02020603050405020304" pitchFamily="18" charset="0"/>
                        </a:rPr>
                        <a:t>110</a:t>
                      </a:r>
                      <a:endParaRPr lang="en-US" sz="2000" b="0" i="0" u="none" strike="noStrike" dirty="0" smtClean="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effectLst/>
                          <a:latin typeface="Times New Roman" panose="02020603050405020304" pitchFamily="18" charset="0"/>
                          <a:cs typeface="Times New Roman" panose="02020603050405020304" pitchFamily="18" charset="0"/>
                        </a:rPr>
                        <a:t>536</a:t>
                      </a:r>
                      <a:endParaRPr lang="en-US" sz="2000" b="0" i="0" u="none" strike="noStrike" dirty="0" smtClean="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b="0" i="0" u="none" strike="noStrike" dirty="0" smtClean="0">
                          <a:solidFill>
                            <a:srgbClr val="000000"/>
                          </a:solidFill>
                          <a:effectLst/>
                          <a:latin typeface="Times New Roman" panose="02020603050405020304" pitchFamily="18" charset="0"/>
                          <a:cs typeface="Times New Roman" panose="02020603050405020304" pitchFamily="18" charset="0"/>
                        </a:rPr>
                        <a:t>646</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33400">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000" b="1" i="0" u="none" strike="noStrike" dirty="0" smtClean="0">
                          <a:solidFill>
                            <a:srgbClr val="000000"/>
                          </a:solidFill>
                          <a:effectLst/>
                          <a:latin typeface="Times New Roman" panose="02020603050405020304" pitchFamily="18" charset="0"/>
                          <a:cs typeface="Times New Roman" panose="02020603050405020304" pitchFamily="18" charset="0"/>
                        </a:rPr>
                        <a:t>2016-17</a:t>
                      </a:r>
                      <a:endParaRPr lang="en-US" sz="2000" b="1" i="0" u="none" strike="noStrike" dirty="0" smtClean="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effectLst/>
                          <a:latin typeface="Times New Roman" panose="02020603050405020304" pitchFamily="18" charset="0"/>
                          <a:cs typeface="Times New Roman" panose="02020603050405020304" pitchFamily="18" charset="0"/>
                        </a:rPr>
                        <a:t>90</a:t>
                      </a:r>
                      <a:endParaRPr lang="en-US" sz="2000" b="0" i="0" u="none" strike="noStrike" dirty="0" smtClean="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effectLst/>
                          <a:latin typeface="Times New Roman" panose="02020603050405020304" pitchFamily="18" charset="0"/>
                          <a:cs typeface="Times New Roman" panose="02020603050405020304" pitchFamily="18" charset="0"/>
                        </a:rPr>
                        <a:t>531</a:t>
                      </a:r>
                      <a:endParaRPr lang="en-US" sz="2000" b="0" i="0" u="none" strike="noStrike" dirty="0" smtClean="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b="0" i="0" u="none" strike="noStrike" dirty="0" smtClean="0">
                          <a:solidFill>
                            <a:srgbClr val="000000"/>
                          </a:solidFill>
                          <a:effectLst/>
                          <a:latin typeface="Times New Roman" panose="02020603050405020304" pitchFamily="18" charset="0"/>
                          <a:cs typeface="Times New Roman" panose="02020603050405020304" pitchFamily="18" charset="0"/>
                        </a:rPr>
                        <a:t>621</a:t>
                      </a: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33400">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000" b="1" i="0" u="none" strike="noStrike" smtClean="0">
                          <a:solidFill>
                            <a:srgbClr val="000000"/>
                          </a:solidFill>
                          <a:effectLst/>
                          <a:latin typeface="Times New Roman" panose="02020603050405020304" pitchFamily="18" charset="0"/>
                          <a:cs typeface="Times New Roman" panose="02020603050405020304" pitchFamily="18" charset="0"/>
                        </a:rPr>
                        <a:t>2017-18</a:t>
                      </a:r>
                      <a:endParaRPr lang="en-US" sz="2000" b="1" i="0" u="none" strike="noStrike" dirty="0" smtClean="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effectLst/>
                          <a:latin typeface="Times New Roman" panose="02020603050405020304" pitchFamily="18" charset="0"/>
                          <a:cs typeface="Times New Roman" panose="02020603050405020304" pitchFamily="18" charset="0"/>
                        </a:rPr>
                        <a:t>68</a:t>
                      </a:r>
                      <a:endParaRPr lang="en-US" sz="2000" b="0" i="0" u="none" strike="noStrike" dirty="0" smtClean="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b="1" i="0" u="none" strike="noStrike" dirty="0" smtClean="0">
                          <a:solidFill>
                            <a:srgbClr val="000000"/>
                          </a:solidFill>
                          <a:effectLst/>
                          <a:latin typeface="Times New Roman" panose="02020603050405020304" pitchFamily="18" charset="0"/>
                          <a:cs typeface="Times New Roman" panose="02020603050405020304" pitchFamily="18" charset="0"/>
                        </a:rPr>
                        <a:t>667</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b="1" i="0" u="none" strike="noStrike" dirty="0" smtClean="0">
                          <a:solidFill>
                            <a:srgbClr val="000000"/>
                          </a:solidFill>
                          <a:effectLst/>
                          <a:latin typeface="Times New Roman" panose="02020603050405020304" pitchFamily="18" charset="0"/>
                          <a:cs typeface="Times New Roman" panose="02020603050405020304" pitchFamily="18" charset="0"/>
                        </a:rPr>
                        <a:t>735</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b="1" i="0" u="none" strike="noStrike" dirty="0" smtClean="0">
                          <a:solidFill>
                            <a:srgbClr val="000000"/>
                          </a:solidFill>
                          <a:effectLst/>
                          <a:latin typeface="Times New Roman" panose="02020603050405020304" pitchFamily="18" charset="0"/>
                          <a:cs typeface="Times New Roman" panose="02020603050405020304" pitchFamily="18" charset="0"/>
                        </a:rPr>
                        <a:t>227* </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37694">
                <a:tc>
                  <a:txBody>
                    <a:bodyPr/>
                    <a:lstStyle/>
                    <a:p>
                      <a:pPr algn="ctr" fontAlgn="ctr"/>
                      <a:r>
                        <a:rPr lang="en-US" sz="2000" b="1" i="0" u="none" strike="noStrike" dirty="0" smtClean="0">
                          <a:solidFill>
                            <a:srgbClr val="000000"/>
                          </a:solidFill>
                          <a:effectLst/>
                          <a:latin typeface="Times New Roman" panose="02020603050405020304" pitchFamily="18" charset="0"/>
                          <a:cs typeface="Times New Roman" panose="02020603050405020304" pitchFamily="18" charset="0"/>
                        </a:rPr>
                        <a:t>Total</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2000" b="1" i="0" u="none" strike="noStrike" dirty="0" smtClean="0">
                          <a:solidFill>
                            <a:srgbClr val="000000"/>
                          </a:solidFill>
                          <a:effectLst/>
                          <a:latin typeface="Times New Roman" panose="02020603050405020304" pitchFamily="18" charset="0"/>
                          <a:cs typeface="Times New Roman" panose="02020603050405020304" pitchFamily="18" charset="0"/>
                        </a:rPr>
                        <a:t>268</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2000" b="1" i="0" u="none" strike="noStrike" dirty="0" smtClean="0">
                          <a:solidFill>
                            <a:srgbClr val="000000"/>
                          </a:solidFill>
                          <a:effectLst/>
                          <a:latin typeface="Times New Roman" panose="02020603050405020304" pitchFamily="18" charset="0"/>
                          <a:cs typeface="Times New Roman" panose="02020603050405020304" pitchFamily="18" charset="0"/>
                        </a:rPr>
                        <a:t>1734</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2000" b="1" i="0" u="none" strike="noStrike" dirty="0" smtClean="0">
                          <a:solidFill>
                            <a:srgbClr val="000000"/>
                          </a:solidFill>
                          <a:effectLst/>
                          <a:latin typeface="Times New Roman" panose="02020603050405020304" pitchFamily="18" charset="0"/>
                          <a:cs typeface="Times New Roman" panose="02020603050405020304" pitchFamily="18" charset="0"/>
                        </a:rPr>
                        <a:t>2002</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2000" b="1" i="0" u="none" strike="noStrike" dirty="0" smtClean="0">
                          <a:solidFill>
                            <a:srgbClr val="000000"/>
                          </a:solidFill>
                          <a:effectLst/>
                          <a:latin typeface="Times New Roman" panose="02020603050405020304" pitchFamily="18" charset="0"/>
                          <a:cs typeface="Times New Roman" panose="02020603050405020304" pitchFamily="18" charset="0"/>
                        </a:rPr>
                        <a:t>227</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5"/>
                  </a:ext>
                </a:extLst>
              </a:tr>
              <a:tr h="637694">
                <a:tc gridSpan="3">
                  <a:txBody>
                    <a:bodyPr/>
                    <a:lstStyle/>
                    <a:p>
                      <a:pPr algn="ctr" fontAlgn="ctr"/>
                      <a:r>
                        <a:rPr lang="en-US" sz="2000" b="1" i="0" u="none" strike="noStrike" dirty="0" smtClean="0">
                          <a:solidFill>
                            <a:srgbClr val="000000"/>
                          </a:solidFill>
                          <a:effectLst/>
                          <a:latin typeface="Times New Roman" panose="02020603050405020304" pitchFamily="18" charset="0"/>
                          <a:cs typeface="Times New Roman" panose="02020603050405020304" pitchFamily="18" charset="0"/>
                        </a:rPr>
                        <a:t>Total</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ctr"/>
                      <a:endParaRPr lang="en-US" sz="18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pPr algn="ctr" fontAlgn="ctr"/>
                      <a:endParaRPr lang="en-US" sz="18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2">
                  <a:txBody>
                    <a:bodyPr/>
                    <a:lstStyle/>
                    <a:p>
                      <a:pPr algn="ctr" fontAlgn="ctr"/>
                      <a:r>
                        <a:rPr lang="en-US" sz="2000" b="1" i="0" u="none" strike="noStrike" dirty="0" smtClean="0">
                          <a:solidFill>
                            <a:srgbClr val="000000"/>
                          </a:solidFill>
                          <a:effectLst/>
                          <a:latin typeface="Times New Roman" panose="02020603050405020304" pitchFamily="18" charset="0"/>
                          <a:cs typeface="Times New Roman" panose="02020603050405020304" pitchFamily="18" charset="0"/>
                        </a:rPr>
                        <a:t>2229</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ctr"/>
                      <a:endParaRPr lang="en-US" sz="18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4398648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42" y="76200"/>
            <a:ext cx="9144000" cy="838200"/>
          </a:xfrm>
        </p:spPr>
        <p:txBody>
          <a:bodyPr>
            <a:noAutofit/>
          </a:bodyPr>
          <a:lstStyle/>
          <a:p>
            <a:r>
              <a:rPr lang="en-US" sz="3000" dirty="0">
                <a:solidFill>
                  <a:srgbClr val="C00000"/>
                </a:solidFill>
                <a:latin typeface="Times New Roman" panose="02020603050405020304" pitchFamily="18" charset="0"/>
                <a:cs typeface="Times New Roman" panose="02020603050405020304" pitchFamily="18" charset="0"/>
              </a:rPr>
              <a:t>Waiting List </a:t>
            </a:r>
          </a:p>
        </p:txBody>
      </p:sp>
      <p:sp>
        <p:nvSpPr>
          <p:cNvPr id="3" name="Content Placeholder 2"/>
          <p:cNvSpPr>
            <a:spLocks noGrp="1"/>
          </p:cNvSpPr>
          <p:nvPr>
            <p:ph idx="1"/>
          </p:nvPr>
        </p:nvSpPr>
        <p:spPr>
          <a:xfrm>
            <a:off x="381000" y="1981200"/>
            <a:ext cx="8229600" cy="4495800"/>
          </a:xfrm>
        </p:spPr>
        <p:txBody>
          <a:bodyPr>
            <a:noAutofit/>
          </a:bodyPr>
          <a:lstStyle/>
          <a:p>
            <a:pPr algn="just"/>
            <a:endParaRPr lang="en-IN" sz="2000" dirty="0" smtClean="0">
              <a:latin typeface="Times New Roman" panose="02020603050405020304" pitchFamily="18" charset="0"/>
              <a:cs typeface="Times New Roman" panose="02020603050405020304" pitchFamily="18" charset="0"/>
            </a:endParaRPr>
          </a:p>
          <a:p>
            <a:pPr algn="just"/>
            <a:r>
              <a:rPr lang="en-IN" sz="2000" dirty="0" smtClean="0">
                <a:latin typeface="Times New Roman" panose="02020603050405020304" pitchFamily="18" charset="0"/>
                <a:cs typeface="Times New Roman" panose="02020603050405020304" pitchFamily="18" charset="0"/>
              </a:rPr>
              <a:t>There </a:t>
            </a:r>
            <a:r>
              <a:rPr lang="en-IN" sz="2000" dirty="0">
                <a:latin typeface="Times New Roman" panose="02020603050405020304" pitchFamily="18" charset="0"/>
                <a:cs typeface="Times New Roman" panose="02020603050405020304" pitchFamily="18" charset="0"/>
              </a:rPr>
              <a:t>is no bilateral blind patient awaiting keratoplasty for a long time in Punjab at present</a:t>
            </a:r>
            <a:r>
              <a:rPr lang="en-IN" sz="2000" dirty="0" smtClean="0">
                <a:latin typeface="Times New Roman" panose="02020603050405020304" pitchFamily="18" charset="0"/>
                <a:cs typeface="Times New Roman" panose="02020603050405020304" pitchFamily="18" charset="0"/>
              </a:rPr>
              <a:t>.</a:t>
            </a:r>
          </a:p>
          <a:p>
            <a:pPr algn="just"/>
            <a:endParaRPr lang="en-IN" sz="2000" dirty="0" smtClean="0">
              <a:latin typeface="Times New Roman" panose="02020603050405020304" pitchFamily="18" charset="0"/>
              <a:cs typeface="Times New Roman" panose="02020603050405020304" pitchFamily="18" charset="0"/>
            </a:endParaRPr>
          </a:p>
          <a:p>
            <a:pPr algn="just"/>
            <a:r>
              <a:rPr lang="en-IN" sz="2000" dirty="0" smtClean="0">
                <a:latin typeface="Times New Roman" panose="02020603050405020304" pitchFamily="18" charset="0"/>
                <a:cs typeface="Times New Roman" panose="02020603050405020304" pitchFamily="18" charset="0"/>
              </a:rPr>
              <a:t>At </a:t>
            </a:r>
            <a:r>
              <a:rPr lang="en-IN" sz="2000" dirty="0">
                <a:latin typeface="Times New Roman" panose="02020603050405020304" pitchFamily="18" charset="0"/>
                <a:cs typeface="Times New Roman" panose="02020603050405020304" pitchFamily="18" charset="0"/>
              </a:rPr>
              <a:t>present, there are 178 patients in the waiting list of State. All these are fresh </a:t>
            </a:r>
            <a:r>
              <a:rPr lang="en-IN" sz="2000" dirty="0" smtClean="0">
                <a:latin typeface="Times New Roman" panose="02020603050405020304" pitchFamily="18" charset="0"/>
                <a:cs typeface="Times New Roman" panose="02020603050405020304" pitchFamily="18" charset="0"/>
              </a:rPr>
              <a:t>cases. </a:t>
            </a:r>
          </a:p>
          <a:p>
            <a:pPr lvl="1" algn="just"/>
            <a:r>
              <a:rPr lang="en-IN" sz="2000" dirty="0" smtClean="0">
                <a:latin typeface="Times New Roman" panose="02020603050405020304" pitchFamily="18" charset="0"/>
                <a:cs typeface="Times New Roman" panose="02020603050405020304" pitchFamily="18" charset="0"/>
              </a:rPr>
              <a:t>Patients have to wait for surgery due to shortage of good quality cornea.</a:t>
            </a:r>
          </a:p>
          <a:p>
            <a:pPr marL="457200" lvl="1" indent="0" algn="just">
              <a:buNone/>
            </a:pPr>
            <a:endParaRPr lang="en-US" sz="2000" b="1" dirty="0">
              <a:solidFill>
                <a:srgbClr val="000000"/>
              </a:solidFill>
              <a:latin typeface="Times New Roman" panose="02020603050405020304" pitchFamily="18" charset="0"/>
              <a:cs typeface="Times New Roman" panose="02020603050405020304" pitchFamily="18" charset="0"/>
            </a:endParaRPr>
          </a:p>
          <a:p>
            <a:pPr marL="342900" lvl="1" indent="-342900" algn="just">
              <a:buFont typeface="Arial" pitchFamily="34" charset="0"/>
              <a:buChar char="•"/>
            </a:pPr>
            <a:r>
              <a:rPr lang="en-IN" sz="2000" b="1" dirty="0" err="1">
                <a:solidFill>
                  <a:srgbClr val="002060"/>
                </a:solidFill>
                <a:latin typeface="Times New Roman" panose="02020603050405020304" pitchFamily="18" charset="0"/>
                <a:cs typeface="Times New Roman" panose="02020603050405020304" pitchFamily="18" charset="0"/>
              </a:rPr>
              <a:t>Approx</a:t>
            </a:r>
            <a:r>
              <a:rPr lang="en-IN" sz="2000" b="1" dirty="0">
                <a:solidFill>
                  <a:srgbClr val="002060"/>
                </a:solidFill>
                <a:latin typeface="Times New Roman" panose="02020603050405020304" pitchFamily="18" charset="0"/>
                <a:cs typeface="Times New Roman" panose="02020603050405020304" pitchFamily="18" charset="0"/>
              </a:rPr>
              <a:t> </a:t>
            </a:r>
            <a:r>
              <a:rPr lang="en-IN" sz="2000" b="1" dirty="0" smtClean="0">
                <a:solidFill>
                  <a:srgbClr val="002060"/>
                </a:solidFill>
                <a:latin typeface="Times New Roman" panose="02020603050405020304" pitchFamily="18" charset="0"/>
                <a:cs typeface="Times New Roman" panose="02020603050405020304" pitchFamily="18" charset="0"/>
              </a:rPr>
              <a:t>250 corneal </a:t>
            </a:r>
            <a:r>
              <a:rPr lang="en-IN" sz="2000" b="1" dirty="0">
                <a:solidFill>
                  <a:srgbClr val="002060"/>
                </a:solidFill>
                <a:latin typeface="Times New Roman" panose="02020603050405020304" pitchFamily="18" charset="0"/>
                <a:cs typeface="Times New Roman" panose="02020603050405020304" pitchFamily="18" charset="0"/>
              </a:rPr>
              <a:t>blind patients from Punjab are waiting for surgery in PGIMER Chandigarh </a:t>
            </a:r>
            <a:r>
              <a:rPr lang="en-IN" sz="2000" b="1" dirty="0" smtClean="0">
                <a:solidFill>
                  <a:srgbClr val="002060"/>
                </a:solidFill>
                <a:latin typeface="Times New Roman" panose="02020603050405020304" pitchFamily="18" charset="0"/>
                <a:cs typeface="Times New Roman" panose="02020603050405020304" pitchFamily="18" charset="0"/>
              </a:rPr>
              <a:t>.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172"/>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6284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4"/>
            <a:ext cx="9144000" cy="1143000"/>
          </a:xfrm>
        </p:spPr>
        <p:txBody>
          <a:bodyPr>
            <a:normAutofit/>
          </a:bodyPr>
          <a:lstStyle/>
          <a:p>
            <a:r>
              <a:rPr lang="en-US" sz="3000" dirty="0">
                <a:solidFill>
                  <a:srgbClr val="C00000"/>
                </a:solidFill>
                <a:latin typeface="Times New Roman" panose="02020603050405020304" pitchFamily="18" charset="0"/>
                <a:cs typeface="Times New Roman" panose="02020603050405020304" pitchFamily="18" charset="0"/>
              </a:rPr>
              <a:t>Challenges</a:t>
            </a:r>
          </a:p>
        </p:txBody>
      </p:sp>
      <p:sp>
        <p:nvSpPr>
          <p:cNvPr id="3" name="Content Placeholder 2"/>
          <p:cNvSpPr>
            <a:spLocks noGrp="1"/>
          </p:cNvSpPr>
          <p:nvPr>
            <p:ph idx="1"/>
          </p:nvPr>
        </p:nvSpPr>
        <p:spPr>
          <a:xfrm>
            <a:off x="381000" y="1108100"/>
            <a:ext cx="8153400" cy="2778100"/>
          </a:xfrm>
        </p:spPr>
        <p:txBody>
          <a:bodyPr>
            <a:normAutofit/>
          </a:bodyPr>
          <a:lstStyle/>
          <a:p>
            <a:pPr marL="0" indent="0" algn="just">
              <a:spcBef>
                <a:spcPts val="0"/>
              </a:spcBef>
              <a:spcAft>
                <a:spcPts val="1200"/>
              </a:spcAft>
              <a:buNone/>
            </a:pPr>
            <a:endParaRPr lang="en-US" sz="2000" dirty="0" smtClean="0">
              <a:latin typeface="Times New Roman" panose="02020603050405020304" pitchFamily="18" charset="0"/>
              <a:cs typeface="Times New Roman" panose="02020603050405020304" pitchFamily="18" charset="0"/>
            </a:endParaRPr>
          </a:p>
          <a:p>
            <a:pPr algn="just">
              <a:spcBef>
                <a:spcPts val="0"/>
              </a:spcBef>
              <a:spcAft>
                <a:spcPts val="1200"/>
              </a:spcAft>
            </a:pPr>
            <a:r>
              <a:rPr lang="en-US" sz="2000" dirty="0" smtClean="0">
                <a:latin typeface="Times New Roman" panose="02020603050405020304" pitchFamily="18" charset="0"/>
                <a:cs typeface="Times New Roman" panose="02020603050405020304" pitchFamily="18" charset="0"/>
              </a:rPr>
              <a:t>Community level Survey needs to be conducted to identify left out cases of corneal blindness</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algn="just">
              <a:spcBef>
                <a:spcPts val="0"/>
              </a:spcBef>
              <a:spcAft>
                <a:spcPts val="1200"/>
              </a:spcAft>
            </a:pPr>
            <a:r>
              <a:rPr lang="en-US" sz="2000" dirty="0" smtClean="0">
                <a:latin typeface="Times New Roman" panose="02020603050405020304" pitchFamily="18" charset="0"/>
                <a:cs typeface="Times New Roman" panose="02020603050405020304" pitchFamily="18" charset="0"/>
              </a:rPr>
              <a:t>Despite best efforts, eye donation is still not popular</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algn="just">
              <a:spcBef>
                <a:spcPts val="0"/>
              </a:spcBef>
              <a:spcAft>
                <a:spcPts val="1200"/>
              </a:spcAft>
            </a:pPr>
            <a:r>
              <a:rPr lang="en-US" sz="2000" dirty="0">
                <a:latin typeface="Times New Roman" panose="02020603050405020304" pitchFamily="18" charset="0"/>
                <a:cs typeface="Times New Roman" panose="02020603050405020304" pitchFamily="18" charset="0"/>
              </a:rPr>
              <a:t>L</a:t>
            </a:r>
            <a:r>
              <a:rPr lang="en-US" sz="2000" dirty="0" smtClean="0">
                <a:latin typeface="Times New Roman" panose="02020603050405020304" pitchFamily="18" charset="0"/>
                <a:cs typeface="Times New Roman" panose="02020603050405020304" pitchFamily="18" charset="0"/>
              </a:rPr>
              <a:t>ine listing of </a:t>
            </a:r>
            <a:r>
              <a:rPr lang="en-US" sz="2000" dirty="0">
                <a:latin typeface="Times New Roman" panose="02020603050405020304" pitchFamily="18" charset="0"/>
                <a:cs typeface="Times New Roman" panose="02020603050405020304" pitchFamily="18" charset="0"/>
              </a:rPr>
              <a:t>corneal blind patients every month  </a:t>
            </a:r>
            <a:r>
              <a:rPr lang="en-US" sz="2000" dirty="0" smtClean="0">
                <a:latin typeface="Times New Roman" panose="02020603050405020304" pitchFamily="18" charset="0"/>
                <a:cs typeface="Times New Roman" panose="02020603050405020304" pitchFamily="18" charset="0"/>
              </a:rPr>
              <a:t>is not being done</a:t>
            </a:r>
            <a:r>
              <a:rPr lang="en-US" sz="2000" dirty="0" smtClean="0">
                <a:latin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cs typeface="Times New Roman" panose="02020603050405020304" pitchFamily="18" charset="0"/>
            </a:endParaRPr>
          </a:p>
          <a:p>
            <a:pPr algn="just">
              <a:spcBef>
                <a:spcPts val="0"/>
              </a:spcBef>
              <a:spcAft>
                <a:spcPts val="1200"/>
              </a:spcAft>
            </a:pPr>
            <a:r>
              <a:rPr lang="en-US" sz="2000" dirty="0" smtClean="0">
                <a:latin typeface="Times New Roman" panose="02020603050405020304" pitchFamily="18" charset="0"/>
                <a:cs typeface="Times New Roman" panose="02020603050405020304" pitchFamily="18" charset="0"/>
              </a:rPr>
              <a:t>Long term </a:t>
            </a:r>
            <a:r>
              <a:rPr lang="en-US" sz="2000" dirty="0">
                <a:latin typeface="Times New Roman" panose="02020603050405020304" pitchFamily="18" charset="0"/>
                <a:cs typeface="Times New Roman" panose="02020603050405020304" pitchFamily="18" charset="0"/>
              </a:rPr>
              <a:t>follow up record </a:t>
            </a:r>
            <a:r>
              <a:rPr lang="en-US" sz="2000" dirty="0" smtClean="0">
                <a:latin typeface="Times New Roman" panose="02020603050405020304" pitchFamily="18" charset="0"/>
                <a:cs typeface="Times New Roman" panose="02020603050405020304" pitchFamily="18" charset="0"/>
              </a:rPr>
              <a:t> of every patient is not available. </a:t>
            </a:r>
          </a:p>
          <a:p>
            <a:pPr marL="0" indent="0" algn="just">
              <a:spcBef>
                <a:spcPts val="0"/>
              </a:spcBef>
              <a:spcAft>
                <a:spcPts val="1200"/>
              </a:spcAft>
              <a:buNone/>
            </a:pPr>
            <a:endParaRPr lang="en-US" sz="2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84098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Autofit/>
          </a:bodyPr>
          <a:lstStyle/>
          <a:p>
            <a:r>
              <a:rPr lang="en-IN" sz="3000" b="1" dirty="0" smtClean="0">
                <a:latin typeface="Times New Roman" panose="02020603050405020304" pitchFamily="18" charset="0"/>
                <a:cs typeface="Times New Roman" panose="02020603050405020304" pitchFamily="18" charset="0"/>
              </a:rPr>
              <a:t/>
            </a:r>
            <a:br>
              <a:rPr lang="en-IN" sz="3000" b="1" dirty="0" smtClean="0">
                <a:latin typeface="Times New Roman" panose="02020603050405020304" pitchFamily="18" charset="0"/>
                <a:cs typeface="Times New Roman" panose="02020603050405020304" pitchFamily="18" charset="0"/>
              </a:rPr>
            </a:br>
            <a:r>
              <a:rPr lang="en-IN" sz="3000" dirty="0">
                <a:solidFill>
                  <a:srgbClr val="C00000"/>
                </a:solidFill>
                <a:latin typeface="Times New Roman" panose="02020603050405020304" pitchFamily="18" charset="0"/>
                <a:cs typeface="Times New Roman" panose="02020603050405020304" pitchFamily="18" charset="0"/>
              </a:rPr>
              <a:t>Conclusion</a:t>
            </a:r>
            <a:r>
              <a:rPr lang="en-US" sz="3000" dirty="0">
                <a:solidFill>
                  <a:srgbClr val="C00000"/>
                </a:solidFill>
                <a:latin typeface="Times New Roman" panose="02020603050405020304" pitchFamily="18" charset="0"/>
                <a:cs typeface="Times New Roman" panose="02020603050405020304" pitchFamily="18" charset="0"/>
              </a:rPr>
              <a:t/>
            </a:r>
            <a:br>
              <a:rPr lang="en-US" sz="3000" dirty="0">
                <a:solidFill>
                  <a:srgbClr val="C00000"/>
                </a:solidFill>
                <a:latin typeface="Times New Roman" panose="02020603050405020304" pitchFamily="18" charset="0"/>
                <a:cs typeface="Times New Roman" panose="02020603050405020304" pitchFamily="18" charset="0"/>
              </a:rPr>
            </a:br>
            <a:endParaRPr lang="en-US" sz="3000"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81000" y="1371600"/>
            <a:ext cx="8458200" cy="5257800"/>
          </a:xfrm>
        </p:spPr>
        <p:txBody>
          <a:bodyPr>
            <a:normAutofit/>
          </a:bodyPr>
          <a:lstStyle/>
          <a:p>
            <a:pPr marL="0" indent="0" algn="just">
              <a:buNone/>
            </a:pPr>
            <a:endParaRPr lang="en-IN" sz="2000" dirty="0">
              <a:latin typeface="Times New Roman" panose="02020603050405020304" pitchFamily="18" charset="0"/>
              <a:cs typeface="Times New Roman" panose="02020603050405020304" pitchFamily="18" charset="0"/>
            </a:endParaRPr>
          </a:p>
          <a:p>
            <a:pPr algn="just">
              <a:lnSpc>
                <a:spcPct val="170000"/>
              </a:lnSpc>
            </a:pPr>
            <a:r>
              <a:rPr lang="en-IN" sz="2000" dirty="0" smtClean="0">
                <a:latin typeface="Times New Roman" panose="02020603050405020304" pitchFamily="18" charset="0"/>
                <a:cs typeface="Times New Roman" panose="02020603050405020304" pitchFamily="18" charset="0"/>
              </a:rPr>
              <a:t>A </a:t>
            </a:r>
            <a:r>
              <a:rPr lang="en-IN" sz="2000" dirty="0">
                <a:latin typeface="Times New Roman" panose="02020603050405020304" pitchFamily="18" charset="0"/>
                <a:cs typeface="Times New Roman" panose="02020603050405020304" pitchFamily="18" charset="0"/>
              </a:rPr>
              <a:t>community based identification of cases with referral, mobilization of resources and surgery was able to achieve the desired results. </a:t>
            </a:r>
            <a:endParaRPr lang="en-IN" sz="2000" dirty="0" smtClean="0">
              <a:latin typeface="Times New Roman" panose="02020603050405020304" pitchFamily="18" charset="0"/>
              <a:cs typeface="Times New Roman" panose="02020603050405020304" pitchFamily="18" charset="0"/>
            </a:endParaRPr>
          </a:p>
          <a:p>
            <a:pPr algn="just">
              <a:lnSpc>
                <a:spcPct val="170000"/>
              </a:lnSpc>
            </a:pPr>
            <a:r>
              <a:rPr lang="en-IN" sz="2000" dirty="0" smtClean="0">
                <a:latin typeface="Times New Roman" panose="02020603050405020304" pitchFamily="18" charset="0"/>
                <a:cs typeface="Times New Roman" panose="02020603050405020304" pitchFamily="18" charset="0"/>
              </a:rPr>
              <a:t>All </a:t>
            </a:r>
            <a:r>
              <a:rPr lang="en-IN" sz="2000" dirty="0">
                <a:latin typeface="Times New Roman" panose="02020603050405020304" pitchFamily="18" charset="0"/>
                <a:cs typeface="Times New Roman" panose="02020603050405020304" pitchFamily="18" charset="0"/>
              </a:rPr>
              <a:t>the Civil Surgeons/Head of Department, GMCs have been asked to promote Hospital Corneal Retrieval Programme (HCRP</a:t>
            </a:r>
            <a:r>
              <a:rPr lang="en-IN" sz="2000" dirty="0" smtClean="0">
                <a:latin typeface="Times New Roman" panose="02020603050405020304" pitchFamily="18" charset="0"/>
                <a:cs typeface="Times New Roman" panose="02020603050405020304" pitchFamily="18" charset="0"/>
              </a:rPr>
              <a:t>).</a:t>
            </a:r>
          </a:p>
          <a:p>
            <a:pPr algn="just">
              <a:lnSpc>
                <a:spcPct val="170000"/>
              </a:lnSpc>
            </a:pPr>
            <a:r>
              <a:rPr lang="en-IN" sz="2000" dirty="0" smtClean="0">
                <a:latin typeface="Times New Roman" panose="02020603050405020304" pitchFamily="18" charset="0"/>
                <a:cs typeface="Times New Roman" panose="02020603050405020304" pitchFamily="18" charset="0"/>
              </a:rPr>
              <a:t>The </a:t>
            </a:r>
            <a:r>
              <a:rPr lang="en-IN" sz="2000" dirty="0">
                <a:latin typeface="Times New Roman" panose="02020603050405020304" pitchFamily="18" charset="0"/>
                <a:cs typeface="Times New Roman" panose="02020603050405020304" pitchFamily="18" charset="0"/>
              </a:rPr>
              <a:t>Eye Donation movement would be further strengthened so that there is no waiting time for Corneal Blind patients</a:t>
            </a:r>
            <a:r>
              <a:rPr lang="en-IN" sz="2000" dirty="0" smtClean="0">
                <a:latin typeface="Times New Roman" panose="02020603050405020304" pitchFamily="18" charset="0"/>
                <a:cs typeface="Times New Roman" panose="02020603050405020304" pitchFamily="18" charset="0"/>
              </a:rPr>
              <a:t>.</a:t>
            </a:r>
          </a:p>
          <a:p>
            <a:pPr algn="just">
              <a:lnSpc>
                <a:spcPct val="170000"/>
              </a:lnSpc>
            </a:pPr>
            <a:r>
              <a:rPr lang="en-IN" sz="2000" dirty="0" smtClean="0">
                <a:latin typeface="Times New Roman" panose="02020603050405020304" pitchFamily="18" charset="0"/>
                <a:cs typeface="Times New Roman" panose="02020603050405020304" pitchFamily="18" charset="0"/>
              </a:rPr>
              <a:t>The state is starting new </a:t>
            </a:r>
            <a:r>
              <a:rPr lang="en-IN" sz="2000" dirty="0" err="1">
                <a:latin typeface="Times New Roman" panose="02020603050405020304" pitchFamily="18" charset="0"/>
                <a:cs typeface="Times New Roman" panose="02020603050405020304" pitchFamily="18" charset="0"/>
              </a:rPr>
              <a:t>k</a:t>
            </a:r>
            <a:r>
              <a:rPr lang="en-IN" sz="2000" dirty="0" err="1" smtClean="0">
                <a:latin typeface="Times New Roman" panose="02020603050405020304" pitchFamily="18" charset="0"/>
                <a:cs typeface="Times New Roman" panose="02020603050405020304" pitchFamily="18" charset="0"/>
              </a:rPr>
              <a:t>eratoplasty</a:t>
            </a:r>
            <a:r>
              <a:rPr lang="en-IN" sz="2000" dirty="0" smtClean="0">
                <a:latin typeface="Times New Roman" panose="02020603050405020304" pitchFamily="18" charset="0"/>
                <a:cs typeface="Times New Roman" panose="02020603050405020304" pitchFamily="18" charset="0"/>
              </a:rPr>
              <a:t> centre at Civil Hospital, Patiala to further enhance the number of </a:t>
            </a:r>
            <a:r>
              <a:rPr lang="en-IN" sz="2000" dirty="0" err="1" smtClean="0">
                <a:latin typeface="Times New Roman" panose="02020603050405020304" pitchFamily="18" charset="0"/>
                <a:cs typeface="Times New Roman" panose="02020603050405020304" pitchFamily="18" charset="0"/>
              </a:rPr>
              <a:t>keratoplasties</a:t>
            </a:r>
            <a:r>
              <a:rPr lang="en-IN" sz="2000" dirty="0" smtClean="0">
                <a:latin typeface="Times New Roman" panose="02020603050405020304" pitchFamily="18" charset="0"/>
                <a:cs typeface="Times New Roman" panose="02020603050405020304" pitchFamily="18" charset="0"/>
              </a:rPr>
              <a:t>.</a:t>
            </a:r>
          </a:p>
          <a:p>
            <a:pPr marL="0" indent="0" algn="just">
              <a:buNone/>
            </a:pPr>
            <a:endParaRPr lang="en-IN" sz="2000" dirty="0" smtClean="0">
              <a:latin typeface="Times New Roman" panose="02020603050405020304" pitchFamily="18" charset="0"/>
              <a:cs typeface="Times New Roman" panose="02020603050405020304" pitchFamily="18" charset="0"/>
            </a:endParaRPr>
          </a:p>
          <a:p>
            <a:pPr marL="0" indent="0" algn="just">
              <a:buNone/>
            </a:pPr>
            <a:endParaRPr lang="en-IN" sz="2000" dirty="0" smtClean="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6107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 y="1634569"/>
            <a:ext cx="4069080" cy="4613831"/>
          </a:xfrm>
        </p:spPr>
        <p:txBody>
          <a:bodyPr>
            <a:normAutofit/>
          </a:bodyPr>
          <a:lstStyle/>
          <a:p>
            <a:pPr algn="just"/>
            <a:r>
              <a:rPr lang="en-IN" sz="2000" b="1" dirty="0">
                <a:solidFill>
                  <a:srgbClr val="C00000"/>
                </a:solidFill>
                <a:latin typeface="Times New Roman" panose="02020603050405020304" pitchFamily="18" charset="0"/>
                <a:cs typeface="Times New Roman" panose="02020603050405020304" pitchFamily="18" charset="0"/>
              </a:rPr>
              <a:t>The initiative could not have achieved </a:t>
            </a:r>
            <a:r>
              <a:rPr lang="en-IN" sz="2000" b="1" dirty="0" smtClean="0">
                <a:solidFill>
                  <a:srgbClr val="C00000"/>
                </a:solidFill>
                <a:latin typeface="Times New Roman" panose="02020603050405020304" pitchFamily="18" charset="0"/>
                <a:cs typeface="Times New Roman" panose="02020603050405020304" pitchFamily="18" charset="0"/>
              </a:rPr>
              <a:t>desired </a:t>
            </a:r>
            <a:r>
              <a:rPr lang="en-IN" sz="2000" b="1" dirty="0">
                <a:solidFill>
                  <a:srgbClr val="C00000"/>
                </a:solidFill>
                <a:latin typeface="Times New Roman" panose="02020603050405020304" pitchFamily="18" charset="0"/>
                <a:cs typeface="Times New Roman" panose="02020603050405020304" pitchFamily="18" charset="0"/>
              </a:rPr>
              <a:t>results without the whole hearted </a:t>
            </a:r>
            <a:r>
              <a:rPr lang="en-IN" sz="2000" b="1" dirty="0" smtClean="0">
                <a:solidFill>
                  <a:srgbClr val="C00000"/>
                </a:solidFill>
                <a:latin typeface="Times New Roman" panose="02020603050405020304" pitchFamily="18" charset="0"/>
                <a:cs typeface="Times New Roman" panose="02020603050405020304" pitchFamily="18" charset="0"/>
              </a:rPr>
              <a:t>support </a:t>
            </a:r>
            <a:r>
              <a:rPr lang="en-IN" sz="2000" b="1" dirty="0">
                <a:solidFill>
                  <a:srgbClr val="C00000"/>
                </a:solidFill>
                <a:latin typeface="Times New Roman" panose="02020603050405020304" pitchFamily="18" charset="0"/>
                <a:cs typeface="Times New Roman" panose="02020603050405020304" pitchFamily="18" charset="0"/>
              </a:rPr>
              <a:t>and selfless service of </a:t>
            </a:r>
            <a:r>
              <a:rPr lang="en-IN" sz="2000" b="1" dirty="0" smtClean="0">
                <a:solidFill>
                  <a:srgbClr val="C00000"/>
                </a:solidFill>
                <a:latin typeface="Times New Roman" panose="02020603050405020304" pitchFamily="18" charset="0"/>
                <a:cs typeface="Times New Roman" panose="02020603050405020304" pitchFamily="18" charset="0"/>
              </a:rPr>
              <a:t>NGOs.</a:t>
            </a:r>
          </a:p>
          <a:p>
            <a:pPr algn="just"/>
            <a:endParaRPr lang="en-IN" sz="2000" dirty="0">
              <a:solidFill>
                <a:srgbClr val="C00000"/>
              </a:solidFill>
              <a:latin typeface="Times New Roman" panose="02020603050405020304" pitchFamily="18" charset="0"/>
              <a:cs typeface="Times New Roman" panose="02020603050405020304" pitchFamily="18" charset="0"/>
            </a:endParaRPr>
          </a:p>
          <a:p>
            <a:pPr algn="just"/>
            <a:r>
              <a:rPr lang="en-IN" sz="2000" b="1" dirty="0">
                <a:solidFill>
                  <a:srgbClr val="C00000"/>
                </a:solidFill>
                <a:latin typeface="Times New Roman" panose="02020603050405020304" pitchFamily="18" charset="0"/>
                <a:cs typeface="Times New Roman" panose="02020603050405020304" pitchFamily="18" charset="0"/>
              </a:rPr>
              <a:t>Leading Private </a:t>
            </a:r>
            <a:r>
              <a:rPr lang="en-IN" sz="2000" b="1" dirty="0" err="1">
                <a:solidFill>
                  <a:srgbClr val="C00000"/>
                </a:solidFill>
                <a:latin typeface="Times New Roman" panose="02020603050405020304" pitchFamily="18" charset="0"/>
                <a:cs typeface="Times New Roman" panose="02020603050405020304" pitchFamily="18" charset="0"/>
              </a:rPr>
              <a:t>keratoplasty</a:t>
            </a:r>
            <a:r>
              <a:rPr lang="en-IN" sz="2000" b="1" dirty="0">
                <a:solidFill>
                  <a:srgbClr val="C00000"/>
                </a:solidFill>
                <a:latin typeface="Times New Roman" panose="02020603050405020304" pitchFamily="18" charset="0"/>
                <a:cs typeface="Times New Roman" panose="02020603050405020304" pitchFamily="18" charset="0"/>
              </a:rPr>
              <a:t> </a:t>
            </a:r>
            <a:r>
              <a:rPr lang="en-IN" sz="2000" b="1" dirty="0" smtClean="0">
                <a:solidFill>
                  <a:srgbClr val="C00000"/>
                </a:solidFill>
                <a:latin typeface="Times New Roman" panose="02020603050405020304" pitchFamily="18" charset="0"/>
                <a:cs typeface="Times New Roman" panose="02020603050405020304" pitchFamily="18" charset="0"/>
              </a:rPr>
              <a:t>surgeons contributed </a:t>
            </a:r>
            <a:r>
              <a:rPr lang="en-IN" sz="2000" b="1" dirty="0">
                <a:solidFill>
                  <a:srgbClr val="C00000"/>
                </a:solidFill>
                <a:latin typeface="Times New Roman" panose="02020603050405020304" pitchFamily="18" charset="0"/>
                <a:cs typeface="Times New Roman" panose="02020603050405020304" pitchFamily="18" charset="0"/>
              </a:rPr>
              <a:t>immensely to the cause </a:t>
            </a:r>
            <a:r>
              <a:rPr lang="en-IN" sz="2000" b="1" dirty="0" smtClean="0">
                <a:solidFill>
                  <a:srgbClr val="C00000"/>
                </a:solidFill>
                <a:latin typeface="Times New Roman" panose="02020603050405020304" pitchFamily="18" charset="0"/>
                <a:cs typeface="Times New Roman" panose="02020603050405020304" pitchFamily="18" charset="0"/>
              </a:rPr>
              <a:t>by </a:t>
            </a:r>
            <a:r>
              <a:rPr lang="en-IN" sz="2000" b="1" dirty="0">
                <a:solidFill>
                  <a:srgbClr val="C00000"/>
                </a:solidFill>
                <a:latin typeface="Times New Roman" panose="02020603050405020304" pitchFamily="18" charset="0"/>
                <a:cs typeface="Times New Roman" panose="02020603050405020304" pitchFamily="18" charset="0"/>
              </a:rPr>
              <a:t>performing most of the surgeries </a:t>
            </a:r>
            <a:r>
              <a:rPr lang="en-IN" sz="2000" b="1" dirty="0" smtClean="0">
                <a:solidFill>
                  <a:srgbClr val="C00000"/>
                </a:solidFill>
                <a:latin typeface="Times New Roman" panose="02020603050405020304" pitchFamily="18" charset="0"/>
                <a:cs typeface="Times New Roman" panose="02020603050405020304" pitchFamily="18" charset="0"/>
              </a:rPr>
              <a:t>with </a:t>
            </a:r>
            <a:r>
              <a:rPr lang="en-IN" sz="2000" b="1" dirty="0">
                <a:solidFill>
                  <a:srgbClr val="C00000"/>
                </a:solidFill>
                <a:latin typeface="Times New Roman" panose="02020603050405020304" pitchFamily="18" charset="0"/>
                <a:cs typeface="Times New Roman" panose="02020603050405020304" pitchFamily="18" charset="0"/>
              </a:rPr>
              <a:t>good results.</a:t>
            </a:r>
            <a:endParaRPr lang="en-US" sz="2000" b="1" dirty="0">
              <a:solidFill>
                <a:srgbClr val="C00000"/>
              </a:solidFill>
              <a:latin typeface="Times New Roman" panose="02020603050405020304" pitchFamily="18" charset="0"/>
              <a:cs typeface="Times New Roman" panose="02020603050405020304" pitchFamily="18" charset="0"/>
            </a:endParaRPr>
          </a:p>
          <a:p>
            <a:pPr algn="just"/>
            <a:endParaRPr lang="en-US" dirty="0">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6038"/>
            <a:ext cx="914400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447800"/>
            <a:ext cx="4267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419601" y="5791200"/>
            <a:ext cx="4572000" cy="646331"/>
          </a:xfrm>
          <a:prstGeom prst="rect">
            <a:avLst/>
          </a:prstGeom>
          <a:noFill/>
        </p:spPr>
        <p:txBody>
          <a:bodyPr wrap="square" rtlCol="0">
            <a:spAutoFit/>
          </a:bodyPr>
          <a:lstStyle/>
          <a:p>
            <a:pPr algn="ctr"/>
            <a:r>
              <a:rPr lang="en-US" b="1" dirty="0" smtClean="0"/>
              <a:t>Bilateral blind patient from Sri Muktsar Sahib post KP VA 6/12 </a:t>
            </a:r>
            <a:endParaRPr lang="en-US" b="1" dirty="0"/>
          </a:p>
        </p:txBody>
      </p:sp>
    </p:spTree>
    <p:extLst>
      <p:ext uri="{BB962C8B-B14F-4D97-AF65-F5344CB8AC3E}">
        <p14:creationId xmlns:p14="http://schemas.microsoft.com/office/powerpoint/2010/main" val="1900886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solidFill>
            <a:schemeClr val="bg1"/>
          </a:solidFill>
        </p:spPr>
        <p:txBody>
          <a:bodyPr>
            <a:normAutofit/>
          </a:bodyPr>
          <a:lstStyle/>
          <a:p>
            <a:pPr algn="ctr">
              <a:buNone/>
            </a:pPr>
            <a:endParaRPr lang="en-IN" sz="8000" b="1" dirty="0" smtClean="0">
              <a:solidFill>
                <a:srgbClr val="C00000"/>
              </a:solidFill>
              <a:latin typeface="Algerian" pitchFamily="82" charset="0"/>
            </a:endParaRPr>
          </a:p>
          <a:p>
            <a:pPr algn="ctr">
              <a:buNone/>
            </a:pPr>
            <a:r>
              <a:rPr lang="en-IN" sz="8000" b="1" dirty="0" smtClean="0">
                <a:solidFill>
                  <a:schemeClr val="tx2">
                    <a:lumMod val="75000"/>
                  </a:schemeClr>
                </a:solidFill>
                <a:latin typeface="Algerian" pitchFamily="82" charset="0"/>
              </a:rPr>
              <a:t>Thank You</a:t>
            </a:r>
            <a:endParaRPr lang="en-IN" sz="8000" b="1" dirty="0">
              <a:solidFill>
                <a:schemeClr val="tx2">
                  <a:lumMod val="75000"/>
                </a:schemeClr>
              </a:solidFill>
              <a:latin typeface="Algerian" pitchFamily="82"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533400"/>
            <a:ext cx="4800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09569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p:spPr>
        <p:txBody>
          <a:bodyPr>
            <a:normAutofit fontScale="90000"/>
          </a:bodyPr>
          <a:lstStyle/>
          <a:p>
            <a:r>
              <a:rPr lang="en-IN" sz="2200" b="1" dirty="0" smtClean="0"/>
              <a:t/>
            </a:r>
            <a:br>
              <a:rPr lang="en-IN" sz="2200" b="1" dirty="0" smtClean="0"/>
            </a:br>
            <a:r>
              <a:rPr lang="en-IN" sz="2200" b="1" dirty="0"/>
              <a:t/>
            </a:r>
            <a:br>
              <a:rPr lang="en-IN" sz="2200" b="1" dirty="0"/>
            </a:br>
            <a:r>
              <a:rPr lang="en-IN" sz="2200" b="1" dirty="0" smtClean="0">
                <a:solidFill>
                  <a:srgbClr val="C00000"/>
                </a:solidFill>
              </a:rPr>
              <a:t>Independent </a:t>
            </a:r>
            <a:r>
              <a:rPr lang="en-IN" sz="2200" b="1" dirty="0">
                <a:solidFill>
                  <a:srgbClr val="C00000"/>
                </a:solidFill>
              </a:rPr>
              <a:t>Evaluation of CBBFP by Dr </a:t>
            </a:r>
            <a:r>
              <a:rPr lang="en-IN" sz="2200" b="1" dirty="0" err="1">
                <a:solidFill>
                  <a:srgbClr val="C00000"/>
                </a:solidFill>
              </a:rPr>
              <a:t>Radhika</a:t>
            </a:r>
            <a:r>
              <a:rPr lang="en-IN" sz="2200" b="1" dirty="0">
                <a:solidFill>
                  <a:srgbClr val="C00000"/>
                </a:solidFill>
              </a:rPr>
              <a:t> </a:t>
            </a:r>
            <a:r>
              <a:rPr lang="en-IN" sz="2200" b="1" dirty="0" err="1">
                <a:solidFill>
                  <a:srgbClr val="C00000"/>
                </a:solidFill>
              </a:rPr>
              <a:t>Tandon</a:t>
            </a:r>
            <a:r>
              <a:rPr lang="en-IN" sz="2200" b="1" dirty="0">
                <a:solidFill>
                  <a:srgbClr val="C00000"/>
                </a:solidFill>
              </a:rPr>
              <a:t>, Professor of Ophthalmology, </a:t>
            </a:r>
            <a:r>
              <a:rPr lang="en-IN" sz="2200" b="1" dirty="0" smtClean="0">
                <a:solidFill>
                  <a:srgbClr val="C00000"/>
                </a:solidFill>
              </a:rPr>
              <a:t>Dr </a:t>
            </a:r>
            <a:r>
              <a:rPr lang="en-IN" sz="2200" b="1" dirty="0" err="1">
                <a:solidFill>
                  <a:srgbClr val="C00000"/>
                </a:solidFill>
              </a:rPr>
              <a:t>Rajendra</a:t>
            </a:r>
            <a:r>
              <a:rPr lang="en-IN" sz="2200" b="1" dirty="0">
                <a:solidFill>
                  <a:srgbClr val="C00000"/>
                </a:solidFill>
              </a:rPr>
              <a:t> Prasad Centre for Ophthalmic Sciences, AIIMS</a:t>
            </a:r>
            <a:r>
              <a:rPr lang="en-US" dirty="0">
                <a:solidFill>
                  <a:srgbClr val="C00000"/>
                </a:solidFill>
              </a:rPr>
              <a:t/>
            </a:r>
            <a:br>
              <a:rPr lang="en-US" dirty="0">
                <a:solidFill>
                  <a:srgbClr val="C00000"/>
                </a:solidFill>
              </a:rPr>
            </a:br>
            <a:endParaRPr lang="en-US" dirty="0">
              <a:solidFill>
                <a:srgbClr val="C00000"/>
              </a:solidFill>
            </a:endParaRPr>
          </a:p>
        </p:txBody>
      </p:sp>
      <p:sp>
        <p:nvSpPr>
          <p:cNvPr id="8" name="Rectangle 7"/>
          <p:cNvSpPr/>
          <p:nvPr/>
        </p:nvSpPr>
        <p:spPr>
          <a:xfrm>
            <a:off x="685800" y="1524000"/>
            <a:ext cx="7772400" cy="4247317"/>
          </a:xfrm>
          <a:prstGeom prst="rect">
            <a:avLst/>
          </a:prstGeom>
        </p:spPr>
        <p:txBody>
          <a:bodyPr wrap="square">
            <a:spAutoFit/>
          </a:bodyPr>
          <a:lstStyle/>
          <a:p>
            <a:pPr algn="just"/>
            <a:r>
              <a:rPr lang="en-IN" dirty="0"/>
              <a:t>Methodology: Govt of Punjab approached Dr </a:t>
            </a:r>
            <a:r>
              <a:rPr lang="en-IN" dirty="0" err="1"/>
              <a:t>Radhika</a:t>
            </a:r>
            <a:r>
              <a:rPr lang="en-IN" dirty="0"/>
              <a:t> </a:t>
            </a:r>
            <a:r>
              <a:rPr lang="en-IN" dirty="0" err="1"/>
              <a:t>Tandon</a:t>
            </a:r>
            <a:r>
              <a:rPr lang="en-IN" dirty="0"/>
              <a:t> as expert for guidance to formulate and implement an action plan to clear the backlog of surgically treatable corneal blindness in Punjab and conduct an independent review of the progress and development and suggest course corrective measures from time to time as and when needed. The study was initiated in September 2015 as a prospective operational research-cum observational study. Firstly a situational analysis of the existing status in 2015 was done covering the resources in terms of eye banks, corneal transplant centres, corneal surgeons, trained manpower, patients registered and waiting for </a:t>
            </a:r>
            <a:r>
              <a:rPr lang="en-IN" dirty="0" err="1"/>
              <a:t>keratoplasty</a:t>
            </a:r>
            <a:r>
              <a:rPr lang="en-IN" dirty="0"/>
              <a:t>, patients in the community to be screened and referred and mechanisms in place. Brainstorming sessions with administrative officials Govt of Punjab, DRME officials, HOD Ophthalmology of Medical Colleges and RIOs, PGIMER Chandigarh, GMC Chandigarh, private corneal surgeons and medical officers were held and action plan and targets set. It was decided that data collection will be central and periodic analysis and review done. </a:t>
            </a:r>
            <a:endParaRPr lang="en-US" dirty="0"/>
          </a:p>
        </p:txBody>
      </p:sp>
    </p:spTree>
    <p:extLst>
      <p:ext uri="{BB962C8B-B14F-4D97-AF65-F5344CB8AC3E}">
        <p14:creationId xmlns:p14="http://schemas.microsoft.com/office/powerpoint/2010/main" val="23673406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solidFill>
                  <a:srgbClr val="C00000"/>
                </a:solidFill>
              </a:rPr>
              <a:t>Independent </a:t>
            </a:r>
            <a:r>
              <a:rPr lang="en-IN" b="1" dirty="0" smtClean="0">
                <a:solidFill>
                  <a:srgbClr val="C00000"/>
                </a:solidFill>
              </a:rPr>
              <a:t>Evaluation </a:t>
            </a:r>
            <a:r>
              <a:rPr lang="en-IN" b="1" dirty="0" err="1" smtClean="0">
                <a:solidFill>
                  <a:srgbClr val="C00000"/>
                </a:solidFill>
              </a:rPr>
              <a:t>contd</a:t>
            </a:r>
            <a:r>
              <a:rPr lang="en-IN" b="1" dirty="0" smtClean="0">
                <a:solidFill>
                  <a:srgbClr val="C00000"/>
                </a:solidFill>
              </a:rPr>
              <a:t>…</a:t>
            </a:r>
            <a:endParaRPr lang="en-US" dirty="0">
              <a:solidFill>
                <a:srgbClr val="C00000"/>
              </a:solidFill>
            </a:endParaRPr>
          </a:p>
        </p:txBody>
      </p:sp>
      <p:sp>
        <p:nvSpPr>
          <p:cNvPr id="3" name="Content Placeholder 2"/>
          <p:cNvSpPr>
            <a:spLocks noGrp="1"/>
          </p:cNvSpPr>
          <p:nvPr>
            <p:ph idx="1"/>
          </p:nvPr>
        </p:nvSpPr>
        <p:spPr/>
        <p:txBody>
          <a:bodyPr>
            <a:normAutofit fontScale="62500" lnSpcReduction="20000"/>
          </a:bodyPr>
          <a:lstStyle/>
          <a:p>
            <a:pPr algn="just"/>
            <a:r>
              <a:rPr lang="en-IN" dirty="0" smtClean="0"/>
              <a:t>Services </a:t>
            </a:r>
            <a:r>
              <a:rPr lang="en-IN" dirty="0"/>
              <a:t>to be strengthened and hurdles to be overcome were listed. Medical officers and PMOAs were commissioned to identify patients who had corneal opacity and refer to ophthalmologist who would screen and refer to corneal surgeons. Corneal surgeons would evaluate and register patients who would benefit from </a:t>
            </a:r>
            <a:r>
              <a:rPr lang="en-IN" dirty="0" err="1"/>
              <a:t>keratoplasty</a:t>
            </a:r>
            <a:r>
              <a:rPr lang="en-IN" dirty="0"/>
              <a:t>. Eye Bank facilities had to be strengthened, manpower to be trained, help from NGOs in arranging resources and also cover costs for obtaining corneas from other eye banks through centralized distribution system. Periodic 6 monthly reviews were arranged. Data collection </a:t>
            </a:r>
            <a:r>
              <a:rPr lang="en-IN" dirty="0" err="1"/>
              <a:t>proformas</a:t>
            </a:r>
            <a:r>
              <a:rPr lang="en-IN" dirty="0"/>
              <a:t> were piloted, refined, finalized and then circulated to all eye banks and </a:t>
            </a:r>
            <a:r>
              <a:rPr lang="en-IN" dirty="0" err="1"/>
              <a:t>keratoplasty</a:t>
            </a:r>
            <a:r>
              <a:rPr lang="en-IN" dirty="0"/>
              <a:t> centres.  Screening camps were held giving wide publicity to community to come for eye check up and get screened. Patients detected to have corneal opacity were referred for further evaluation. Patient waiting list records of PGIMER and GMC Chandigarh and also waiting lists of other corneal transplant centres in Chandigarh were checked for any patients coming from Punjab.</a:t>
            </a:r>
            <a:endParaRPr lang="en-US" dirty="0"/>
          </a:p>
          <a:p>
            <a:pPr algn="just"/>
            <a:endParaRPr lang="en-US" dirty="0"/>
          </a:p>
        </p:txBody>
      </p:sp>
    </p:spTree>
    <p:extLst>
      <p:ext uri="{BB962C8B-B14F-4D97-AF65-F5344CB8AC3E}">
        <p14:creationId xmlns:p14="http://schemas.microsoft.com/office/powerpoint/2010/main" val="2995428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14400"/>
            <a:ext cx="8229600" cy="4525963"/>
          </a:xfrm>
        </p:spPr>
        <p:txBody>
          <a:bodyPr>
            <a:normAutofit fontScale="77500" lnSpcReduction="20000"/>
          </a:bodyPr>
          <a:lstStyle/>
          <a:p>
            <a:pPr marL="0" indent="0">
              <a:buNone/>
            </a:pPr>
            <a:r>
              <a:rPr lang="en-IN" b="1" dirty="0">
                <a:solidFill>
                  <a:srgbClr val="C00000"/>
                </a:solidFill>
              </a:rPr>
              <a:t>References:</a:t>
            </a:r>
            <a:endParaRPr lang="en-US" dirty="0">
              <a:solidFill>
                <a:srgbClr val="C00000"/>
              </a:solidFill>
            </a:endParaRPr>
          </a:p>
          <a:p>
            <a:r>
              <a:rPr lang="en-IN" dirty="0" err="1"/>
              <a:t>Dandona</a:t>
            </a:r>
            <a:r>
              <a:rPr lang="en-IN" dirty="0"/>
              <a:t> L, </a:t>
            </a:r>
            <a:r>
              <a:rPr lang="en-IN" dirty="0" err="1"/>
              <a:t>Dandona</a:t>
            </a:r>
            <a:r>
              <a:rPr lang="en-IN" dirty="0"/>
              <a:t> R, John RK. Estimation of blindness in India from 2000 through 2020: implications for the blindness control policy. Nat Med J India 2001; 14:327-34.</a:t>
            </a:r>
            <a:endParaRPr lang="en-US" dirty="0"/>
          </a:p>
          <a:p>
            <a:r>
              <a:rPr lang="en-IN" dirty="0" err="1"/>
              <a:t>Tandon</a:t>
            </a:r>
            <a:r>
              <a:rPr lang="en-IN" dirty="0"/>
              <a:t> R, </a:t>
            </a:r>
            <a:r>
              <a:rPr lang="en-IN" dirty="0" err="1"/>
              <a:t>Sinha</a:t>
            </a:r>
            <a:r>
              <a:rPr lang="en-IN" dirty="0"/>
              <a:t> R, </a:t>
            </a:r>
            <a:r>
              <a:rPr lang="en-IN" dirty="0" err="1"/>
              <a:t>Moulick</a:t>
            </a:r>
            <a:r>
              <a:rPr lang="en-IN" dirty="0"/>
              <a:t> P, </a:t>
            </a:r>
            <a:r>
              <a:rPr lang="en-IN" dirty="0" err="1"/>
              <a:t>Agarwal</a:t>
            </a:r>
            <a:r>
              <a:rPr lang="en-IN" dirty="0"/>
              <a:t> P, </a:t>
            </a:r>
            <a:r>
              <a:rPr lang="en-IN" dirty="0" err="1"/>
              <a:t>Titiyal</a:t>
            </a:r>
            <a:r>
              <a:rPr lang="en-IN" dirty="0"/>
              <a:t> JS. Vajpayee RB. Pattern of bilateral blinding corneal disease in patients waiting for </a:t>
            </a:r>
            <a:r>
              <a:rPr lang="en-IN" dirty="0" err="1"/>
              <a:t>keratoplasty</a:t>
            </a:r>
            <a:r>
              <a:rPr lang="en-IN" dirty="0"/>
              <a:t> in a tertiary eye care centre in northern India. Cornea 2010; 29:269-71.</a:t>
            </a:r>
            <a:endParaRPr lang="en-US" dirty="0"/>
          </a:p>
          <a:p>
            <a:r>
              <a:rPr lang="en-IN" dirty="0"/>
              <a:t>Gupta N, </a:t>
            </a:r>
            <a:r>
              <a:rPr lang="en-IN" dirty="0" err="1"/>
              <a:t>Vashist</a:t>
            </a:r>
            <a:r>
              <a:rPr lang="en-IN" dirty="0"/>
              <a:t> P, </a:t>
            </a:r>
            <a:r>
              <a:rPr lang="en-IN" dirty="0" err="1"/>
              <a:t>Tandon</a:t>
            </a:r>
            <a:r>
              <a:rPr lang="en-IN" dirty="0"/>
              <a:t> R, Gupta SK, </a:t>
            </a:r>
            <a:r>
              <a:rPr lang="en-IN" dirty="0" err="1"/>
              <a:t>Dwivedi</a:t>
            </a:r>
            <a:r>
              <a:rPr lang="en-IN" dirty="0"/>
              <a:t> S, </a:t>
            </a:r>
            <a:r>
              <a:rPr lang="en-IN" dirty="0" err="1"/>
              <a:t>Kalaivani</a:t>
            </a:r>
            <a:r>
              <a:rPr lang="en-IN" dirty="0"/>
              <a:t> M. Prevalence of corneal diseases in the rural Indian population: the Corneal Opacity Rural Epidemiological (CORE) study. Br J </a:t>
            </a:r>
            <a:r>
              <a:rPr lang="en-IN" dirty="0" err="1"/>
              <a:t>Ophthalmol</a:t>
            </a:r>
            <a:r>
              <a:rPr lang="en-IN" dirty="0"/>
              <a:t> 2015; 99: 147-152.</a:t>
            </a:r>
            <a:endParaRPr lang="en-US" dirty="0"/>
          </a:p>
          <a:p>
            <a:pPr marL="0" indent="0">
              <a:buNone/>
            </a:pPr>
            <a:r>
              <a:rPr lang="en-IN" dirty="0"/>
              <a:t> </a:t>
            </a:r>
            <a:endParaRPr lang="en-US" dirty="0"/>
          </a:p>
          <a:p>
            <a:endParaRPr lang="en-US" dirty="0"/>
          </a:p>
        </p:txBody>
      </p:sp>
    </p:spTree>
    <p:extLst>
      <p:ext uri="{BB962C8B-B14F-4D97-AF65-F5344CB8AC3E}">
        <p14:creationId xmlns:p14="http://schemas.microsoft.com/office/powerpoint/2010/main" val="371375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36" y="0"/>
            <a:ext cx="9144000" cy="1143000"/>
          </a:xfrm>
        </p:spPr>
        <p:txBody>
          <a:bodyPr>
            <a:normAutofit/>
          </a:bodyPr>
          <a:lstStyle/>
          <a:p>
            <a:r>
              <a:rPr lang="en-IN" sz="3200" b="1" dirty="0" smtClean="0">
                <a:solidFill>
                  <a:srgbClr val="C00000"/>
                </a:solidFill>
                <a:latin typeface="Times New Roman" panose="02020603050405020304" pitchFamily="18" charset="0"/>
                <a:cs typeface="Times New Roman" panose="02020603050405020304" pitchFamily="18" charset="0"/>
              </a:rPr>
              <a:t>Situational </a:t>
            </a:r>
            <a:r>
              <a:rPr lang="en-IN" sz="3200" b="1" dirty="0">
                <a:solidFill>
                  <a:srgbClr val="C00000"/>
                </a:solidFill>
                <a:latin typeface="Times New Roman" panose="02020603050405020304" pitchFamily="18" charset="0"/>
                <a:cs typeface="Times New Roman" panose="02020603050405020304" pitchFamily="18" charset="0"/>
              </a:rPr>
              <a:t>analysis</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914400"/>
            <a:ext cx="8839200" cy="5562600"/>
          </a:xfrm>
        </p:spPr>
        <p:txBody>
          <a:bodyPr>
            <a:noAutofit/>
          </a:bodyPr>
          <a:lstStyle/>
          <a:p>
            <a:pPr algn="just">
              <a:spcBef>
                <a:spcPts val="0"/>
              </a:spcBef>
              <a:spcAft>
                <a:spcPts val="1200"/>
              </a:spcAft>
            </a:pPr>
            <a:r>
              <a:rPr lang="en-IN" sz="2000" dirty="0">
                <a:latin typeface="Times New Roman" panose="02020603050405020304" pitchFamily="18" charset="0"/>
                <a:cs typeface="Times New Roman" panose="02020603050405020304" pitchFamily="18" charset="0"/>
              </a:rPr>
              <a:t>A combined approach involving all stake holders with government agencies, professional eye </a:t>
            </a:r>
            <a:r>
              <a:rPr lang="en-IN" sz="2000" dirty="0" smtClean="0">
                <a:latin typeface="Times New Roman" panose="02020603050405020304" pitchFamily="18" charset="0"/>
                <a:cs typeface="Times New Roman" panose="02020603050405020304" pitchFamily="18" charset="0"/>
              </a:rPr>
              <a:t>banks</a:t>
            </a:r>
            <a:r>
              <a:rPr lang="en-IN" sz="2000" dirty="0">
                <a:latin typeface="Times New Roman" panose="02020603050405020304" pitchFamily="18" charset="0"/>
                <a:cs typeface="Times New Roman" panose="02020603050405020304" pitchFamily="18" charset="0"/>
              </a:rPr>
              <a:t>, private institutions and non-governmental agencies was initiated to estimate the </a:t>
            </a:r>
            <a:r>
              <a:rPr lang="en-IN" sz="2000" dirty="0" smtClean="0">
                <a:latin typeface="Times New Roman" panose="02020603050405020304" pitchFamily="18" charset="0"/>
                <a:cs typeface="Times New Roman" panose="02020603050405020304" pitchFamily="18" charset="0"/>
              </a:rPr>
              <a:t>rough number </a:t>
            </a:r>
            <a:r>
              <a:rPr lang="en-IN" sz="2000" dirty="0">
                <a:latin typeface="Times New Roman" panose="02020603050405020304" pitchFamily="18" charset="0"/>
                <a:cs typeface="Times New Roman" panose="02020603050405020304" pitchFamily="18" charset="0"/>
              </a:rPr>
              <a:t>of corneal blind </a:t>
            </a:r>
            <a:r>
              <a:rPr lang="en-IN" sz="2000" dirty="0" smtClean="0">
                <a:latin typeface="Times New Roman" panose="02020603050405020304" pitchFamily="18" charset="0"/>
                <a:cs typeface="Times New Roman" panose="02020603050405020304" pitchFamily="18" charset="0"/>
              </a:rPr>
              <a:t>patients </a:t>
            </a:r>
            <a:r>
              <a:rPr lang="en-IN" sz="2000" dirty="0">
                <a:latin typeface="Times New Roman" panose="02020603050405020304" pitchFamily="18" charset="0"/>
                <a:cs typeface="Times New Roman" panose="02020603050405020304" pitchFamily="18" charset="0"/>
              </a:rPr>
              <a:t>requiring transplants</a:t>
            </a:r>
            <a:r>
              <a:rPr lang="en-IN" sz="2000" dirty="0" smtClean="0">
                <a:latin typeface="Times New Roman" panose="02020603050405020304" pitchFamily="18" charset="0"/>
                <a:cs typeface="Times New Roman" panose="02020603050405020304" pitchFamily="18" charset="0"/>
              </a:rPr>
              <a:t>.</a:t>
            </a:r>
            <a:endParaRPr lang="en-IN" sz="2000" dirty="0">
              <a:latin typeface="Times New Roman" panose="02020603050405020304" pitchFamily="18" charset="0"/>
              <a:cs typeface="Times New Roman" panose="02020603050405020304" pitchFamily="18" charset="0"/>
            </a:endParaRPr>
          </a:p>
          <a:p>
            <a:pPr algn="just">
              <a:spcBef>
                <a:spcPts val="0"/>
              </a:spcBef>
              <a:spcAft>
                <a:spcPts val="1200"/>
              </a:spcAft>
            </a:pPr>
            <a:r>
              <a:rPr lang="en-IN" sz="2000" dirty="0" smtClean="0">
                <a:latin typeface="Times New Roman" panose="02020603050405020304" pitchFamily="18" charset="0"/>
                <a:cs typeface="Times New Roman" panose="02020603050405020304" pitchFamily="18" charset="0"/>
              </a:rPr>
              <a:t>Population of Punjab is about 3 </a:t>
            </a:r>
            <a:r>
              <a:rPr lang="en-IN" sz="2000" dirty="0" err="1" smtClean="0">
                <a:latin typeface="Times New Roman" panose="02020603050405020304" pitchFamily="18" charset="0"/>
                <a:cs typeface="Times New Roman" panose="02020603050405020304" pitchFamily="18" charset="0"/>
              </a:rPr>
              <a:t>crores</a:t>
            </a:r>
            <a:r>
              <a:rPr lang="en-IN" sz="2000" dirty="0" smtClean="0">
                <a:latin typeface="Times New Roman" panose="02020603050405020304" pitchFamily="18" charset="0"/>
                <a:cs typeface="Times New Roman" panose="02020603050405020304" pitchFamily="18" charset="0"/>
              </a:rPr>
              <a:t>. VA &lt; 3/60 is expected to be found in about 1% of the population. Of these about 0.3% people are corneal blind. Therefore we were expecting about 10,000 people to be having corneal blindness. Of these , about half of them will be fit for surgery</a:t>
            </a:r>
            <a:r>
              <a:rPr lang="en-IN" sz="2000" dirty="0" smtClean="0">
                <a:latin typeface="Times New Roman" panose="02020603050405020304" pitchFamily="18" charset="0"/>
                <a:cs typeface="Times New Roman" panose="02020603050405020304" pitchFamily="18" charset="0"/>
              </a:rPr>
              <a:t>.</a:t>
            </a:r>
            <a:endParaRPr lang="en-IN" sz="2000" dirty="0" smtClean="0">
              <a:latin typeface="Times New Roman" panose="02020603050405020304" pitchFamily="18" charset="0"/>
              <a:cs typeface="Times New Roman" panose="02020603050405020304" pitchFamily="18" charset="0"/>
            </a:endParaRPr>
          </a:p>
          <a:p>
            <a:pPr algn="just">
              <a:spcBef>
                <a:spcPts val="0"/>
              </a:spcBef>
              <a:spcAft>
                <a:spcPts val="1200"/>
              </a:spcAft>
            </a:pPr>
            <a:r>
              <a:rPr lang="en-IN" sz="2000" dirty="0" smtClean="0">
                <a:latin typeface="Times New Roman" panose="02020603050405020304" pitchFamily="18" charset="0"/>
                <a:cs typeface="Times New Roman" panose="02020603050405020304" pitchFamily="18" charset="0"/>
              </a:rPr>
              <a:t>The list was prepared by compiling the </a:t>
            </a:r>
            <a:r>
              <a:rPr lang="en-IN" sz="2000" b="1" dirty="0" smtClean="0">
                <a:solidFill>
                  <a:srgbClr val="C00000"/>
                </a:solidFill>
                <a:latin typeface="Times New Roman" panose="02020603050405020304" pitchFamily="18" charset="0"/>
                <a:cs typeface="Times New Roman" panose="02020603050405020304" pitchFamily="18" charset="0"/>
              </a:rPr>
              <a:t>waiting list taken from eye banks of the State, patient screened in OPDs &amp; Eye Camps and sensitization of health workers </a:t>
            </a:r>
            <a:r>
              <a:rPr lang="en-IN" sz="2000" dirty="0" smtClean="0">
                <a:latin typeface="Times New Roman" panose="02020603050405020304" pitchFamily="18" charset="0"/>
                <a:cs typeface="Times New Roman" panose="02020603050405020304" pitchFamily="18" charset="0"/>
              </a:rPr>
              <a:t>including ASHAs to identify the people with visual disability and bring them to health institutions</a:t>
            </a:r>
            <a:r>
              <a:rPr lang="en-IN"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algn="just">
              <a:spcBef>
                <a:spcPts val="0"/>
              </a:spcBef>
              <a:spcAft>
                <a:spcPts val="1200"/>
              </a:spcAft>
            </a:pPr>
            <a:r>
              <a:rPr lang="en-IN" sz="2000" dirty="0">
                <a:latin typeface="Times New Roman" panose="02020603050405020304" pitchFamily="18" charset="0"/>
                <a:cs typeface="Times New Roman" panose="02020603050405020304" pitchFamily="18" charset="0"/>
              </a:rPr>
              <a:t>Initial results were reviewed and a situational analysis was done to estimate the actual burden of disease, followed by the setting of achievable targets</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83889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685800"/>
          </a:xfrm>
        </p:spPr>
        <p:txBody>
          <a:bodyPr>
            <a:normAutofit/>
          </a:bodyPr>
          <a:lstStyle/>
          <a:p>
            <a:r>
              <a:rPr lang="en-IN" sz="3200" b="1" dirty="0">
                <a:solidFill>
                  <a:srgbClr val="C00000"/>
                </a:solidFill>
              </a:rPr>
              <a:t>What Change Happened in </a:t>
            </a:r>
            <a:r>
              <a:rPr lang="en-IN" sz="3200" b="1" dirty="0" smtClean="0">
                <a:solidFill>
                  <a:srgbClr val="C00000"/>
                </a:solidFill>
              </a:rPr>
              <a:t>Punjab</a:t>
            </a:r>
            <a:endParaRPr lang="en-US" sz="3200" dirty="0">
              <a:solidFill>
                <a:srgbClr val="C00000"/>
              </a:solidFill>
            </a:endParaRPr>
          </a:p>
        </p:txBody>
      </p:sp>
      <p:sp>
        <p:nvSpPr>
          <p:cNvPr id="3" name="Content Placeholder 2"/>
          <p:cNvSpPr>
            <a:spLocks noGrp="1"/>
          </p:cNvSpPr>
          <p:nvPr>
            <p:ph idx="1"/>
          </p:nvPr>
        </p:nvSpPr>
        <p:spPr>
          <a:xfrm>
            <a:off x="152400" y="990600"/>
            <a:ext cx="8991600" cy="5791200"/>
          </a:xfrm>
        </p:spPr>
        <p:txBody>
          <a:bodyPr>
            <a:noAutofit/>
          </a:bodyPr>
          <a:lstStyle/>
          <a:p>
            <a:pPr algn="just"/>
            <a:r>
              <a:rPr lang="en-IN" sz="1800" dirty="0"/>
              <a:t>The key change was that this was the first time that corneal blindness was recognized to be a problem worth tackling on mission mode and Government of Punjab was the first State Govt to launch an initiative for corneal blindness backlog free State. In practical terms it was realized that waiting lists are dynamic, but at least backlog of corneal blind patients treatable with </a:t>
            </a:r>
            <a:r>
              <a:rPr lang="en-IN" sz="1800" dirty="0" err="1"/>
              <a:t>keratoplasty</a:t>
            </a:r>
            <a:r>
              <a:rPr lang="en-IN" sz="1800" dirty="0"/>
              <a:t> should be taken care of. It was estimated that there would be 1400 patients and to round off assuming average 50% utilization rate 3000 corneal donations would have to be arranged. </a:t>
            </a:r>
            <a:endParaRPr lang="en-IN" sz="1800" dirty="0" smtClean="0"/>
          </a:p>
          <a:p>
            <a:pPr marL="0" indent="0" algn="just">
              <a:buNone/>
            </a:pPr>
            <a:endParaRPr lang="en-IN" sz="1800" dirty="0" smtClean="0"/>
          </a:p>
          <a:p>
            <a:pPr algn="just"/>
            <a:r>
              <a:rPr lang="en-IN" sz="1800" dirty="0" smtClean="0"/>
              <a:t>Additional </a:t>
            </a:r>
            <a:r>
              <a:rPr lang="en-IN" sz="1800" dirty="0"/>
              <a:t>measures taken to strengthen services were taken making sure that all identified hurdles were solved by team effort including inter-departmental cooperation of key government agencies including mainly NPCB, DRME and police, collaboration of surgeons, </a:t>
            </a:r>
            <a:r>
              <a:rPr lang="en-IN" sz="1800" dirty="0" err="1"/>
              <a:t>govt</a:t>
            </a:r>
            <a:r>
              <a:rPr lang="en-IN" sz="1800" dirty="0"/>
              <a:t> and private centres, eye banks and NGOs. DRME expedited the notification of THOTA with reduction in fees and extension of eligibility criteria for surgeons, registration of </a:t>
            </a:r>
            <a:r>
              <a:rPr lang="en-IN" sz="1800" dirty="0" err="1"/>
              <a:t>keratoplasty</a:t>
            </a:r>
            <a:r>
              <a:rPr lang="en-IN" sz="1800" dirty="0"/>
              <a:t> centres and eye banks was expedited, corneal surgeon training and training of PMOAs for eye retrieval and setting up eye donation centres in district hospitals and also permission for donation from post-mortem cases was facilitated.  It was also decided that follow up and 6-12  months outcome of surgery should also be monitored. </a:t>
            </a:r>
            <a:endParaRPr lang="en-IN" sz="1800" dirty="0" smtClean="0"/>
          </a:p>
          <a:p>
            <a:endParaRPr lang="en-US" sz="1800" dirty="0"/>
          </a:p>
        </p:txBody>
      </p:sp>
    </p:spTree>
    <p:extLst>
      <p:ext uri="{BB962C8B-B14F-4D97-AF65-F5344CB8AC3E}">
        <p14:creationId xmlns:p14="http://schemas.microsoft.com/office/powerpoint/2010/main" val="14332481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fontScale="85000" lnSpcReduction="10000"/>
          </a:bodyPr>
          <a:lstStyle/>
          <a:p>
            <a:pPr algn="just"/>
            <a:r>
              <a:rPr lang="en-IN" b="1" dirty="0"/>
              <a:t>Outcome:</a:t>
            </a:r>
            <a:r>
              <a:rPr lang="en-IN" dirty="0"/>
              <a:t> Demonstration of effectiveness of government machinery in serving as driving force in mobilization of resources and leading a concerted effort for important aspect of blindness control. Mission led to successful creation of a sound ecosystem to eliminate corneal blindness eventually. Government of Punjab became first state government  in India to set and achieve this notable target in short period of time. Key further goals and steps have been identified namely to become self sufficient in corneas, facilities for HCRP must be improved. New cases being added should be checked and better blindness prevention measures taken to stop needless corneal blindness.</a:t>
            </a:r>
            <a:endParaRPr lang="en-US" dirty="0"/>
          </a:p>
          <a:p>
            <a:endParaRPr lang="en-US" dirty="0"/>
          </a:p>
          <a:p>
            <a:endParaRPr lang="en-US" dirty="0"/>
          </a:p>
        </p:txBody>
      </p:sp>
    </p:spTree>
    <p:extLst>
      <p:ext uri="{BB962C8B-B14F-4D97-AF65-F5344CB8AC3E}">
        <p14:creationId xmlns:p14="http://schemas.microsoft.com/office/powerpoint/2010/main" val="3129709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76288"/>
            <a:ext cx="8603456" cy="1470025"/>
          </a:xfrm>
        </p:spPr>
        <p:txBody>
          <a:bodyPr/>
          <a:lstStyle/>
          <a:p>
            <a:r>
              <a:rPr lang="en-US" b="1" dirty="0" smtClean="0">
                <a:solidFill>
                  <a:srgbClr val="C00000"/>
                </a:solidFill>
              </a:rPr>
              <a:t>Cornea Blindness Backlog Free Punjab</a:t>
            </a:r>
            <a:endParaRPr lang="en-US" b="1" dirty="0">
              <a:solidFill>
                <a:srgbClr val="C00000"/>
              </a:solidFill>
            </a:endParaRPr>
          </a:p>
        </p:txBody>
      </p:sp>
      <p:sp>
        <p:nvSpPr>
          <p:cNvPr id="3" name="Subtitle 2"/>
          <p:cNvSpPr>
            <a:spLocks noGrp="1"/>
          </p:cNvSpPr>
          <p:nvPr>
            <p:ph type="subTitle" idx="1"/>
          </p:nvPr>
        </p:nvSpPr>
        <p:spPr/>
        <p:txBody>
          <a:bodyPr>
            <a:normAutofit fontScale="85000" lnSpcReduction="20000"/>
          </a:bodyPr>
          <a:lstStyle/>
          <a:p>
            <a:r>
              <a:rPr lang="en-US" b="1" dirty="0" smtClean="0">
                <a:solidFill>
                  <a:srgbClr val="00B0F0"/>
                </a:solidFill>
              </a:rPr>
              <a:t>Dr </a:t>
            </a:r>
            <a:r>
              <a:rPr lang="en-US" b="1" dirty="0" err="1" smtClean="0">
                <a:solidFill>
                  <a:srgbClr val="00B0F0"/>
                </a:solidFill>
              </a:rPr>
              <a:t>Radhika</a:t>
            </a:r>
            <a:r>
              <a:rPr lang="en-US" b="1" dirty="0" smtClean="0">
                <a:solidFill>
                  <a:srgbClr val="00B0F0"/>
                </a:solidFill>
              </a:rPr>
              <a:t> Tandon</a:t>
            </a:r>
          </a:p>
          <a:p>
            <a:r>
              <a:rPr lang="en-US" b="1" dirty="0" smtClean="0">
                <a:solidFill>
                  <a:srgbClr val="00B0F0"/>
                </a:solidFill>
              </a:rPr>
              <a:t>Professor of Ophthalmology</a:t>
            </a:r>
          </a:p>
          <a:p>
            <a:r>
              <a:rPr lang="en-US" b="1" dirty="0" smtClean="0">
                <a:solidFill>
                  <a:srgbClr val="00B0F0"/>
                </a:solidFill>
              </a:rPr>
              <a:t>All India Institute of Medical Sciences</a:t>
            </a:r>
          </a:p>
          <a:p>
            <a:r>
              <a:rPr lang="en-US" b="1" dirty="0" smtClean="0">
                <a:solidFill>
                  <a:srgbClr val="00B0F0"/>
                </a:solidFill>
              </a:rPr>
              <a:t>New Delhi</a:t>
            </a:r>
            <a:endParaRPr lang="en-US" b="1" dirty="0">
              <a:solidFill>
                <a:srgbClr val="00B0F0"/>
              </a:solidFill>
            </a:endParaRPr>
          </a:p>
        </p:txBody>
      </p:sp>
      <p:sp>
        <p:nvSpPr>
          <p:cNvPr id="4" name="TextBox 3"/>
          <p:cNvSpPr txBox="1"/>
          <p:nvPr/>
        </p:nvSpPr>
        <p:spPr>
          <a:xfrm>
            <a:off x="2318657" y="5857895"/>
            <a:ext cx="5109091" cy="369332"/>
          </a:xfrm>
          <a:prstGeom prst="rect">
            <a:avLst/>
          </a:prstGeom>
          <a:solidFill>
            <a:schemeClr val="bg2">
              <a:lumMod val="40000"/>
              <a:lumOff val="60000"/>
            </a:schemeClr>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Member Apex Technical Committee NOTTO</a:t>
            </a:r>
          </a:p>
        </p:txBody>
      </p:sp>
    </p:spTree>
    <p:extLst>
      <p:ext uri="{BB962C8B-B14F-4D97-AF65-F5344CB8AC3E}">
        <p14:creationId xmlns:p14="http://schemas.microsoft.com/office/powerpoint/2010/main" val="96108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3506787" cy="1362075"/>
          </a:xfrm>
        </p:spPr>
        <p:txBody>
          <a:bodyPr/>
          <a:lstStyle/>
          <a:p>
            <a:r>
              <a:rPr lang="en-IN" dirty="0" smtClean="0"/>
              <a:t>Review</a:t>
            </a:r>
            <a:endParaRPr lang="en-IN" dirty="0"/>
          </a:p>
        </p:txBody>
      </p:sp>
      <p:sp>
        <p:nvSpPr>
          <p:cNvPr id="3" name="Text Placeholder 2"/>
          <p:cNvSpPr>
            <a:spLocks noGrp="1"/>
          </p:cNvSpPr>
          <p:nvPr>
            <p:ph type="body" idx="1"/>
          </p:nvPr>
        </p:nvSpPr>
        <p:spPr/>
        <p:txBody>
          <a:bodyPr/>
          <a:lstStyle/>
          <a:p>
            <a:r>
              <a:rPr lang="en-IN" dirty="0" smtClean="0"/>
              <a:t>Commendable Effort</a:t>
            </a:r>
          </a:p>
          <a:p>
            <a:r>
              <a:rPr lang="en-IN" dirty="0" smtClean="0"/>
              <a:t>Excellent Team Work</a:t>
            </a:r>
          </a:p>
          <a:p>
            <a:r>
              <a:rPr lang="en-IN" dirty="0" smtClean="0"/>
              <a:t>Good Beginning</a:t>
            </a:r>
          </a:p>
          <a:p>
            <a:r>
              <a:rPr lang="en-IN" dirty="0" smtClean="0"/>
              <a:t>Leadership Role Model</a:t>
            </a:r>
            <a:endParaRPr lang="en-IN" dirty="0"/>
          </a:p>
        </p:txBody>
      </p:sp>
      <p:pic>
        <p:nvPicPr>
          <p:cNvPr id="4" name="Picture 3" descr="india map.jpg"/>
          <p:cNvPicPr>
            <a:picLocks noChangeAspect="1"/>
          </p:cNvPicPr>
          <p:nvPr/>
        </p:nvPicPr>
        <p:blipFill>
          <a:blip r:embed="rId2" cstate="print"/>
          <a:stretch>
            <a:fillRect/>
          </a:stretch>
        </p:blipFill>
        <p:spPr>
          <a:xfrm>
            <a:off x="4229100" y="1981200"/>
            <a:ext cx="4000500" cy="4333875"/>
          </a:xfrm>
          <a:prstGeom prst="rect">
            <a:avLst/>
          </a:prstGeom>
        </p:spPr>
      </p:pic>
    </p:spTree>
    <p:extLst>
      <p:ext uri="{BB962C8B-B14F-4D97-AF65-F5344CB8AC3E}">
        <p14:creationId xmlns:p14="http://schemas.microsoft.com/office/powerpoint/2010/main" val="23973918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Achievements</a:t>
            </a:r>
            <a:endParaRPr lang="en-IN" dirty="0"/>
          </a:p>
        </p:txBody>
      </p:sp>
      <p:sp>
        <p:nvSpPr>
          <p:cNvPr id="3" name="Text Placeholder 2"/>
          <p:cNvSpPr>
            <a:spLocks noGrp="1"/>
          </p:cNvSpPr>
          <p:nvPr>
            <p:ph type="body" idx="1"/>
          </p:nvPr>
        </p:nvSpPr>
        <p:spPr/>
        <p:txBody>
          <a:bodyPr>
            <a:normAutofit/>
          </a:bodyPr>
          <a:lstStyle/>
          <a:p>
            <a:r>
              <a:rPr lang="en-IN" sz="2400" b="1" dirty="0" smtClean="0"/>
              <a:t>Centralized </a:t>
            </a:r>
            <a:endParaRPr lang="en-IN" sz="2400" b="1" dirty="0"/>
          </a:p>
        </p:txBody>
      </p:sp>
      <p:sp>
        <p:nvSpPr>
          <p:cNvPr id="4" name="Text Placeholder 3"/>
          <p:cNvSpPr>
            <a:spLocks noGrp="1"/>
          </p:cNvSpPr>
          <p:nvPr>
            <p:ph type="body" sz="half" idx="3"/>
          </p:nvPr>
        </p:nvSpPr>
        <p:spPr/>
        <p:txBody>
          <a:bodyPr>
            <a:normAutofit/>
          </a:bodyPr>
          <a:lstStyle/>
          <a:p>
            <a:r>
              <a:rPr lang="en-IN" sz="2400" b="1" dirty="0" smtClean="0"/>
              <a:t>Fast Track</a:t>
            </a:r>
            <a:endParaRPr lang="en-IN" sz="2400" b="1" dirty="0"/>
          </a:p>
        </p:txBody>
      </p:sp>
      <p:graphicFrame>
        <p:nvGraphicFramePr>
          <p:cNvPr id="7" name="Content Placeholder 6"/>
          <p:cNvGraphicFramePr>
            <a:graphicFrameLocks noGrp="1"/>
          </p:cNvGraphicFramePr>
          <p:nvPr>
            <p:ph sz="quarter" idx="2"/>
          </p:nvPr>
        </p:nvGraphicFramePr>
        <p:xfrm>
          <a:off x="2022475" y="290513"/>
          <a:ext cx="6858000" cy="3017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p:cNvGraphicFramePr>
            <a:graphicFrameLocks noGrp="1"/>
          </p:cNvGraphicFramePr>
          <p:nvPr>
            <p:ph sz="quarter" idx="4"/>
          </p:nvPr>
        </p:nvGraphicFramePr>
        <p:xfrm>
          <a:off x="2022475" y="3427413"/>
          <a:ext cx="6858000" cy="30178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3818212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THOTA Amendment</a:t>
            </a:r>
            <a:endParaRPr lang="en-IN" dirty="0"/>
          </a:p>
        </p:txBody>
      </p:sp>
      <p:sp>
        <p:nvSpPr>
          <p:cNvPr id="3" name="Text Placeholder 2"/>
          <p:cNvSpPr>
            <a:spLocks noGrp="1"/>
          </p:cNvSpPr>
          <p:nvPr>
            <p:ph type="body" idx="2"/>
          </p:nvPr>
        </p:nvSpPr>
        <p:spPr/>
        <p:txBody>
          <a:bodyPr>
            <a:normAutofit/>
          </a:bodyPr>
          <a:lstStyle/>
          <a:p>
            <a:pPr algn="ctr"/>
            <a:endParaRPr lang="en-IN" sz="2400" dirty="0" smtClean="0"/>
          </a:p>
          <a:p>
            <a:pPr algn="ctr"/>
            <a:endParaRPr lang="en-IN" sz="2400" dirty="0"/>
          </a:p>
          <a:p>
            <a:pPr algn="ctr"/>
            <a:endParaRPr lang="en-IN" sz="2400" dirty="0" smtClean="0"/>
          </a:p>
          <a:p>
            <a:pPr algn="ctr"/>
            <a:endParaRPr lang="en-IN" sz="2400" dirty="0"/>
          </a:p>
          <a:p>
            <a:pPr algn="ctr"/>
            <a:r>
              <a:rPr lang="en-IN" sz="2400" dirty="0" smtClean="0"/>
              <a:t>Rules Notified Mar 2014</a:t>
            </a:r>
            <a:endParaRPr lang="en-IN" sz="2400" dirty="0"/>
          </a:p>
        </p:txBody>
      </p:sp>
      <p:graphicFrame>
        <p:nvGraphicFramePr>
          <p:cNvPr id="5" name="Content Placeholder 4"/>
          <p:cNvGraphicFramePr>
            <a:graphicFrameLocks noGrp="1"/>
          </p:cNvGraphicFramePr>
          <p:nvPr>
            <p:ph sz="half" idx="1"/>
          </p:nvPr>
        </p:nvGraphicFramePr>
        <p:xfrm>
          <a:off x="3651250" y="320675"/>
          <a:ext cx="5276850" cy="5988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2678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25999" y="762000"/>
            <a:ext cx="8092000" cy="5334000"/>
          </a:xfrm>
          <a:prstGeom prst="rect">
            <a:avLst/>
          </a:prstGeom>
          <a:noFill/>
          <a:ln w="9525">
            <a:noFill/>
            <a:miter lim="800000"/>
            <a:headEnd/>
            <a:tailEnd/>
          </a:ln>
        </p:spPr>
      </p:pic>
    </p:spTree>
    <p:extLst>
      <p:ext uri="{BB962C8B-B14F-4D97-AF65-F5344CB8AC3E}">
        <p14:creationId xmlns:p14="http://schemas.microsoft.com/office/powerpoint/2010/main" val="35658803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2198"/>
          <a:stretch>
            <a:fillRect/>
          </a:stretch>
        </p:blipFill>
        <p:spPr bwMode="auto">
          <a:xfrm>
            <a:off x="1295400" y="533400"/>
            <a:ext cx="6782124" cy="25908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r="5334"/>
          <a:stretch>
            <a:fillRect/>
          </a:stretch>
        </p:blipFill>
        <p:spPr bwMode="auto">
          <a:xfrm>
            <a:off x="1313929" y="2895600"/>
            <a:ext cx="6763271" cy="3370157"/>
          </a:xfrm>
          <a:prstGeom prst="rect">
            <a:avLst/>
          </a:prstGeom>
          <a:noFill/>
          <a:ln w="9525">
            <a:noFill/>
            <a:miter lim="800000"/>
            <a:headEnd/>
            <a:tailEnd/>
          </a:ln>
        </p:spPr>
      </p:pic>
      <p:sp>
        <p:nvSpPr>
          <p:cNvPr id="5" name="Left Brace 4"/>
          <p:cNvSpPr/>
          <p:nvPr/>
        </p:nvSpPr>
        <p:spPr>
          <a:xfrm>
            <a:off x="2133600" y="4343400"/>
            <a:ext cx="228600" cy="1600200"/>
          </a:xfrm>
          <a:prstGeom prst="lef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IN" b="1" dirty="0">
              <a:solidFill>
                <a:srgbClr val="FF0000"/>
              </a:solidFill>
            </a:endParaRPr>
          </a:p>
        </p:txBody>
      </p:sp>
    </p:spTree>
    <p:extLst>
      <p:ext uri="{BB962C8B-B14F-4D97-AF65-F5344CB8AC3E}">
        <p14:creationId xmlns:p14="http://schemas.microsoft.com/office/powerpoint/2010/main" val="6356878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1805700"/>
            <a:ext cx="9143999" cy="2994899"/>
          </a:xfrm>
          <a:prstGeom prst="rect">
            <a:avLst/>
          </a:prstGeom>
          <a:noFill/>
          <a:ln w="9525">
            <a:noFill/>
            <a:miter lim="800000"/>
            <a:headEnd/>
            <a:tailEnd/>
          </a:ln>
        </p:spPr>
      </p:pic>
    </p:spTree>
    <p:extLst>
      <p:ext uri="{BB962C8B-B14F-4D97-AF65-F5344CB8AC3E}">
        <p14:creationId xmlns:p14="http://schemas.microsoft.com/office/powerpoint/2010/main" val="11082622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0947" y="1905000"/>
            <a:ext cx="9082112" cy="3048000"/>
          </a:xfrm>
          <a:prstGeom prst="rect">
            <a:avLst/>
          </a:prstGeom>
          <a:noFill/>
          <a:ln w="9525">
            <a:noFill/>
            <a:miter lim="800000"/>
            <a:headEnd/>
            <a:tailEnd/>
          </a:ln>
        </p:spPr>
      </p:pic>
    </p:spTree>
    <p:extLst>
      <p:ext uri="{BB962C8B-B14F-4D97-AF65-F5344CB8AC3E}">
        <p14:creationId xmlns:p14="http://schemas.microsoft.com/office/powerpoint/2010/main" val="22973081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514"/>
            <a:ext cx="9220200" cy="1143000"/>
          </a:xfrm>
        </p:spPr>
        <p:txBody>
          <a:bodyPr>
            <a:normAutofit/>
          </a:bodyPr>
          <a:lstStyle/>
          <a:p>
            <a:r>
              <a:rPr lang="en-US" sz="3600" b="1" dirty="0">
                <a:solidFill>
                  <a:srgbClr val="C00000"/>
                </a:solidFill>
                <a:latin typeface="Times New Roman" panose="02020603050405020304" pitchFamily="18" charset="0"/>
                <a:cs typeface="Times New Roman" panose="02020603050405020304" pitchFamily="18" charset="0"/>
              </a:rPr>
              <a:t>Collaboration with Civil Society</a:t>
            </a:r>
          </a:p>
        </p:txBody>
      </p:sp>
      <p:sp>
        <p:nvSpPr>
          <p:cNvPr id="3" name="Content Placeholder 2"/>
          <p:cNvSpPr>
            <a:spLocks noGrp="1"/>
          </p:cNvSpPr>
          <p:nvPr>
            <p:ph idx="1"/>
          </p:nvPr>
        </p:nvSpPr>
        <p:spPr>
          <a:xfrm>
            <a:off x="533400" y="1143000"/>
            <a:ext cx="8305800" cy="4525963"/>
          </a:xfrm>
        </p:spPr>
        <p:txBody>
          <a:bodyPr>
            <a:normAutofit/>
          </a:bodyPr>
          <a:lstStyle/>
          <a:p>
            <a:pPr algn="just"/>
            <a:r>
              <a:rPr lang="en-US" sz="2000" dirty="0" smtClean="0">
                <a:latin typeface="Times New Roman" panose="02020603050405020304" pitchFamily="18" charset="0"/>
                <a:cs typeface="Times New Roman" panose="02020603050405020304" pitchFamily="18" charset="0"/>
              </a:rPr>
              <a:t>NGOs, Private Eye Banks &amp; Private Eye Surgeons were involved in the initiative since its inception.</a:t>
            </a:r>
          </a:p>
          <a:p>
            <a:pPr algn="just"/>
            <a:r>
              <a:rPr lang="en-US" sz="2000" dirty="0" smtClean="0">
                <a:latin typeface="Times New Roman" panose="02020603050405020304" pitchFamily="18" charset="0"/>
                <a:cs typeface="Times New Roman" panose="02020603050405020304" pitchFamily="18" charset="0"/>
              </a:rPr>
              <a:t>District Program Managers, Medical colleges of the State and PGIMER, Chandigarh formed the core team.</a:t>
            </a:r>
          </a:p>
          <a:p>
            <a:pPr marL="0" indent="0" algn="just">
              <a:buNone/>
            </a:pPr>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2895600"/>
            <a:ext cx="6903232" cy="3502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9562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7880" y="2287968"/>
            <a:ext cx="9151880" cy="2284032"/>
          </a:xfrm>
          <a:prstGeom prst="rect">
            <a:avLst/>
          </a:prstGeom>
          <a:noFill/>
          <a:ln w="9525">
            <a:noFill/>
            <a:miter lim="800000"/>
            <a:headEnd/>
            <a:tailEnd/>
          </a:ln>
        </p:spPr>
      </p:pic>
    </p:spTree>
    <p:extLst>
      <p:ext uri="{BB962C8B-B14F-4D97-AF65-F5344CB8AC3E}">
        <p14:creationId xmlns:p14="http://schemas.microsoft.com/office/powerpoint/2010/main" val="7118695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 y="2514600"/>
            <a:ext cx="9067800" cy="1752600"/>
          </a:xfrm>
          <a:prstGeom prst="rect">
            <a:avLst/>
          </a:prstGeom>
          <a:noFill/>
          <a:ln w="9525">
            <a:noFill/>
            <a:miter lim="800000"/>
            <a:headEnd/>
            <a:tailEnd/>
          </a:ln>
        </p:spPr>
      </p:pic>
    </p:spTree>
    <p:extLst>
      <p:ext uri="{BB962C8B-B14F-4D97-AF65-F5344CB8AC3E}">
        <p14:creationId xmlns:p14="http://schemas.microsoft.com/office/powerpoint/2010/main" val="13828041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2667000"/>
            <a:ext cx="9144000" cy="2514600"/>
          </a:xfrm>
          <a:prstGeom prst="rect">
            <a:avLst/>
          </a:prstGeom>
          <a:noFill/>
          <a:ln w="9525">
            <a:noFill/>
            <a:miter lim="800000"/>
            <a:headEnd/>
            <a:tailEnd/>
          </a:ln>
        </p:spPr>
      </p:pic>
    </p:spTree>
    <p:extLst>
      <p:ext uri="{BB962C8B-B14F-4D97-AF65-F5344CB8AC3E}">
        <p14:creationId xmlns:p14="http://schemas.microsoft.com/office/powerpoint/2010/main" val="14500804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345" r="1724"/>
          <a:stretch>
            <a:fillRect/>
          </a:stretch>
        </p:blipFill>
        <p:spPr bwMode="auto">
          <a:xfrm>
            <a:off x="152400" y="838200"/>
            <a:ext cx="9132316" cy="3444466"/>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11677" y="4419600"/>
            <a:ext cx="9132323" cy="1125462"/>
          </a:xfrm>
          <a:prstGeom prst="rect">
            <a:avLst/>
          </a:prstGeom>
          <a:noFill/>
          <a:ln w="9525">
            <a:noFill/>
            <a:miter lim="800000"/>
            <a:headEnd/>
            <a:tailEnd/>
          </a:ln>
        </p:spPr>
      </p:pic>
    </p:spTree>
    <p:extLst>
      <p:ext uri="{BB962C8B-B14F-4D97-AF65-F5344CB8AC3E}">
        <p14:creationId xmlns:p14="http://schemas.microsoft.com/office/powerpoint/2010/main" val="24675388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r="4159"/>
          <a:stretch>
            <a:fillRect/>
          </a:stretch>
        </p:blipFill>
        <p:spPr bwMode="auto">
          <a:xfrm>
            <a:off x="0" y="1828800"/>
            <a:ext cx="9176612" cy="2362200"/>
          </a:xfrm>
          <a:prstGeom prst="rect">
            <a:avLst/>
          </a:prstGeom>
          <a:noFill/>
          <a:ln w="9525">
            <a:noFill/>
            <a:miter lim="800000"/>
            <a:headEnd/>
            <a:tailEnd/>
          </a:ln>
        </p:spPr>
      </p:pic>
    </p:spTree>
    <p:extLst>
      <p:ext uri="{BB962C8B-B14F-4D97-AF65-F5344CB8AC3E}">
        <p14:creationId xmlns:p14="http://schemas.microsoft.com/office/powerpoint/2010/main" val="33428981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533400" y="304800"/>
            <a:ext cx="8156802" cy="325755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1524000" y="182563"/>
            <a:ext cx="6248400" cy="6655197"/>
          </a:xfrm>
          <a:prstGeom prst="rect">
            <a:avLst/>
          </a:prstGeom>
          <a:noFill/>
          <a:ln w="9525">
            <a:noFill/>
            <a:miter lim="800000"/>
            <a:headEnd/>
            <a:tailEnd/>
          </a:ln>
        </p:spPr>
      </p:pic>
    </p:spTree>
    <p:extLst>
      <p:ext uri="{BB962C8B-B14F-4D97-AF65-F5344CB8AC3E}">
        <p14:creationId xmlns:p14="http://schemas.microsoft.com/office/powerpoint/2010/main" val="418285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000"/>
                                        <p:tgtEl>
                                          <p:spTgt spid="10242"/>
                                        </p:tgtEl>
                                      </p:cBhvr>
                                    </p:animEffect>
                                    <p:set>
                                      <p:cBhvr>
                                        <p:cTn id="11" dur="1" fill="hold">
                                          <p:stCondLst>
                                            <p:cond delay="1999"/>
                                          </p:stCondLst>
                                        </p:cTn>
                                        <p:tgtEl>
                                          <p:spTgt spid="102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524000" y="182563"/>
            <a:ext cx="6248400" cy="6655197"/>
          </a:xfrm>
          <a:prstGeom prst="rect">
            <a:avLst/>
          </a:prstGeom>
          <a:noFill/>
          <a:ln w="9525">
            <a:noFill/>
            <a:miter lim="800000"/>
            <a:headEnd/>
            <a:tailEnd/>
          </a:ln>
        </p:spPr>
      </p:pic>
    </p:spTree>
    <p:extLst>
      <p:ext uri="{BB962C8B-B14F-4D97-AF65-F5344CB8AC3E}">
        <p14:creationId xmlns:p14="http://schemas.microsoft.com/office/powerpoint/2010/main" val="1248279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1015329" y="1066800"/>
            <a:ext cx="7342804" cy="4876800"/>
          </a:xfrm>
          <a:prstGeom prst="rect">
            <a:avLst/>
          </a:prstGeom>
          <a:noFill/>
          <a:ln w="9525">
            <a:noFill/>
            <a:miter lim="800000"/>
            <a:headEnd/>
            <a:tailEnd/>
          </a:ln>
        </p:spPr>
      </p:pic>
    </p:spTree>
    <p:extLst>
      <p:ext uri="{BB962C8B-B14F-4D97-AF65-F5344CB8AC3E}">
        <p14:creationId xmlns:p14="http://schemas.microsoft.com/office/powerpoint/2010/main" val="16475063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2286000" y="22688"/>
            <a:ext cx="4724400" cy="6599734"/>
          </a:xfrm>
          <a:prstGeom prst="rect">
            <a:avLst/>
          </a:prstGeom>
          <a:noFill/>
          <a:ln w="9525">
            <a:noFill/>
            <a:miter lim="800000"/>
            <a:headEnd/>
            <a:tailEnd/>
          </a:ln>
        </p:spPr>
      </p:pic>
    </p:spTree>
    <p:extLst>
      <p:ext uri="{BB962C8B-B14F-4D97-AF65-F5344CB8AC3E}">
        <p14:creationId xmlns:p14="http://schemas.microsoft.com/office/powerpoint/2010/main" val="32150176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838676" y="457200"/>
            <a:ext cx="7083743" cy="5638800"/>
          </a:xfrm>
          <a:prstGeom prst="rect">
            <a:avLst/>
          </a:prstGeom>
          <a:noFill/>
          <a:ln w="9525">
            <a:noFill/>
            <a:miter lim="800000"/>
            <a:headEnd/>
            <a:tailEnd/>
          </a:ln>
        </p:spPr>
      </p:pic>
    </p:spTree>
    <p:extLst>
      <p:ext uri="{BB962C8B-B14F-4D97-AF65-F5344CB8AC3E}">
        <p14:creationId xmlns:p14="http://schemas.microsoft.com/office/powerpoint/2010/main" val="37675203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27"/>
            <a:ext cx="9144000" cy="1143000"/>
          </a:xfrm>
        </p:spPr>
        <p:txBody>
          <a:bodyPr>
            <a:normAutofit/>
          </a:bodyPr>
          <a:lstStyle/>
          <a:p>
            <a:r>
              <a:rPr lang="en-IN" sz="2800" b="1" dirty="0">
                <a:solidFill>
                  <a:srgbClr val="C00000"/>
                </a:solidFill>
                <a:latin typeface="Times New Roman" panose="02020603050405020304" pitchFamily="18" charset="0"/>
                <a:cs typeface="Times New Roman" panose="02020603050405020304" pitchFamily="18" charset="0"/>
              </a:rPr>
              <a:t>Social Network "</a:t>
            </a:r>
            <a:r>
              <a:rPr lang="en-IN" sz="2800" b="1" dirty="0" err="1">
                <a:solidFill>
                  <a:srgbClr val="C00000"/>
                </a:solidFill>
                <a:latin typeface="Times New Roman" panose="02020603050405020304" pitchFamily="18" charset="0"/>
                <a:cs typeface="Times New Roman" panose="02020603050405020304" pitchFamily="18" charset="0"/>
              </a:rPr>
              <a:t>Whatsapp</a:t>
            </a:r>
            <a:r>
              <a:rPr lang="en-IN" sz="2800" b="1" dirty="0">
                <a:solidFill>
                  <a:srgbClr val="C00000"/>
                </a:solidFill>
                <a:latin typeface="Times New Roman" panose="02020603050405020304" pitchFamily="18" charset="0"/>
                <a:cs typeface="Times New Roman" panose="02020603050405020304" pitchFamily="18" charset="0"/>
              </a:rPr>
              <a:t> Group"</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81000" y="1447800"/>
            <a:ext cx="8534400" cy="4267200"/>
          </a:xfrm>
        </p:spPr>
        <p:txBody>
          <a:bodyPr>
            <a:noAutofit/>
          </a:bodyPr>
          <a:lstStyle/>
          <a:p>
            <a:pPr algn="just">
              <a:lnSpc>
                <a:spcPct val="170000"/>
              </a:lnSpc>
            </a:pPr>
            <a:r>
              <a:rPr lang="en-IN" sz="2000" b="1" dirty="0">
                <a:latin typeface="Times New Roman" panose="02020603050405020304" pitchFamily="18" charset="0"/>
                <a:cs typeface="Times New Roman" panose="02020603050405020304" pitchFamily="18" charset="0"/>
              </a:rPr>
              <a:t>Social Network "</a:t>
            </a:r>
            <a:r>
              <a:rPr lang="en-IN" sz="2000" b="1" dirty="0" smtClean="0">
                <a:latin typeface="Times New Roman" panose="02020603050405020304" pitchFamily="18" charset="0"/>
                <a:cs typeface="Times New Roman" panose="02020603050405020304" pitchFamily="18" charset="0"/>
              </a:rPr>
              <a:t>WhatsApp </a:t>
            </a:r>
            <a:r>
              <a:rPr lang="en-IN" sz="2000" b="1" dirty="0">
                <a:latin typeface="Times New Roman" panose="02020603050405020304" pitchFamily="18" charset="0"/>
                <a:cs typeface="Times New Roman" panose="02020603050405020304" pitchFamily="18" charset="0"/>
              </a:rPr>
              <a:t>Group" of corneal transplant surgeons, eye banks and social workers was formed  which remarkably reduced the wastage of retrieved corneas as there was direct communication between corneal surgeons and Organizations/ Institutions retrieving </a:t>
            </a:r>
            <a:r>
              <a:rPr lang="en-IN" sz="2000" b="1" dirty="0" smtClean="0">
                <a:latin typeface="Times New Roman" panose="02020603050405020304" pitchFamily="18" charset="0"/>
                <a:cs typeface="Times New Roman" panose="02020603050405020304" pitchFamily="18" charset="0"/>
              </a:rPr>
              <a:t>corneas.</a:t>
            </a:r>
          </a:p>
          <a:p>
            <a:pPr algn="just"/>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22173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CBBF Punjab</a:t>
            </a:r>
            <a:endParaRPr lang="en-IN" dirty="0"/>
          </a:p>
        </p:txBody>
      </p:sp>
      <p:pic>
        <p:nvPicPr>
          <p:cNvPr id="5" name="Picture Placeholder 4" descr="punjabmapL.jpg"/>
          <p:cNvPicPr>
            <a:picLocks noGrp="1" noChangeAspect="1"/>
          </p:cNvPicPr>
          <p:nvPr>
            <p:ph type="pic" idx="1"/>
          </p:nvPr>
        </p:nvPicPr>
        <p:blipFill>
          <a:blip r:embed="rId2" cstate="print"/>
          <a:srcRect t="16876" b="16876"/>
          <a:stretch>
            <a:fillRect/>
          </a:stretch>
        </p:blipFill>
        <p:spPr>
          <a:xfrm>
            <a:off x="1447800" y="1676400"/>
            <a:ext cx="4209288" cy="3149093"/>
          </a:xfrm>
        </p:spPr>
      </p:pic>
      <p:sp>
        <p:nvSpPr>
          <p:cNvPr id="4" name="Text Placeholder 3"/>
          <p:cNvSpPr>
            <a:spLocks noGrp="1"/>
          </p:cNvSpPr>
          <p:nvPr>
            <p:ph type="body" sz="half" idx="2"/>
          </p:nvPr>
        </p:nvSpPr>
        <p:spPr/>
        <p:txBody>
          <a:bodyPr>
            <a:normAutofit/>
          </a:bodyPr>
          <a:lstStyle/>
          <a:p>
            <a:r>
              <a:rPr lang="en-IN" sz="3600" dirty="0" smtClean="0"/>
              <a:t>Review</a:t>
            </a:r>
            <a:endParaRPr lang="en-IN" sz="3600" dirty="0"/>
          </a:p>
        </p:txBody>
      </p:sp>
      <p:pic>
        <p:nvPicPr>
          <p:cNvPr id="6" name="Picture 5" descr="north-india-states.png"/>
          <p:cNvPicPr>
            <a:picLocks noChangeAspect="1"/>
          </p:cNvPicPr>
          <p:nvPr/>
        </p:nvPicPr>
        <p:blipFill>
          <a:blip r:embed="rId3" cstate="print"/>
          <a:stretch>
            <a:fillRect/>
          </a:stretch>
        </p:blipFill>
        <p:spPr>
          <a:xfrm>
            <a:off x="5913090" y="381000"/>
            <a:ext cx="2802671" cy="3124200"/>
          </a:xfrm>
          <a:prstGeom prst="rect">
            <a:avLst/>
          </a:prstGeom>
        </p:spPr>
      </p:pic>
    </p:spTree>
    <p:extLst>
      <p:ext uri="{BB962C8B-B14F-4D97-AF65-F5344CB8AC3E}">
        <p14:creationId xmlns:p14="http://schemas.microsoft.com/office/powerpoint/2010/main" val="14302610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stretch>
            <a:fillRect/>
          </a:stretch>
        </p:blipFill>
        <p:spPr>
          <a:xfrm>
            <a:off x="21432" y="385218"/>
            <a:ext cx="9117929" cy="6015582"/>
          </a:xfrm>
          <a:prstGeom prst="rect">
            <a:avLst/>
          </a:prstGeom>
        </p:spPr>
      </p:pic>
    </p:spTree>
    <p:extLst>
      <p:ext uri="{BB962C8B-B14F-4D97-AF65-F5344CB8AC3E}">
        <p14:creationId xmlns:p14="http://schemas.microsoft.com/office/powerpoint/2010/main" val="33386879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470177"/>
            <a:ext cx="9144000" cy="6118578"/>
          </a:xfrm>
          <a:prstGeom prst="rect">
            <a:avLst/>
          </a:prstGeom>
        </p:spPr>
      </p:pic>
    </p:spTree>
    <p:extLst>
      <p:ext uri="{BB962C8B-B14F-4D97-AF65-F5344CB8AC3E}">
        <p14:creationId xmlns:p14="http://schemas.microsoft.com/office/powerpoint/2010/main" val="40278517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0" y="535578"/>
          <a:ext cx="9003575" cy="59958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114280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127363" y="613955"/>
          <a:ext cx="8827225" cy="58390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498418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341553045"/>
              </p:ext>
            </p:extLst>
          </p:nvPr>
        </p:nvGraphicFramePr>
        <p:xfrm>
          <a:off x="70597" y="1021976"/>
          <a:ext cx="8985998" cy="5688106"/>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0" y="158578"/>
            <a:ext cx="9144000" cy="954107"/>
          </a:xfrm>
          <a:prstGeom prst="rect">
            <a:avLst/>
          </a:prstGeom>
        </p:spPr>
        <p:txBody>
          <a:bodyPr wrap="square">
            <a:spAutoFit/>
          </a:bodyPr>
          <a:lstStyle/>
          <a:p>
            <a:r>
              <a:rPr lang="en-US" sz="2800" b="1" dirty="0"/>
              <a:t>District wise no of corneal blind patients registered in KP Center </a:t>
            </a:r>
            <a:r>
              <a:rPr lang="en-US" sz="2800" b="1" dirty="0" smtClean="0"/>
              <a:t>up to July 2016</a:t>
            </a:r>
            <a:endParaRPr lang="en-US" sz="2800" b="1" dirty="0"/>
          </a:p>
        </p:txBody>
      </p:sp>
      <p:sp>
        <p:nvSpPr>
          <p:cNvPr id="5" name="TextBox 4"/>
          <p:cNvSpPr txBox="1"/>
          <p:nvPr/>
        </p:nvSpPr>
        <p:spPr>
          <a:xfrm>
            <a:off x="6781800" y="990600"/>
            <a:ext cx="1574470"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IN" sz="2400" b="1" dirty="0" smtClean="0"/>
              <a:t>Total  359</a:t>
            </a:r>
            <a:endParaRPr lang="en-IN" sz="2400" b="1" dirty="0"/>
          </a:p>
        </p:txBody>
      </p:sp>
    </p:spTree>
    <p:extLst>
      <p:ext uri="{BB962C8B-B14F-4D97-AF65-F5344CB8AC3E}">
        <p14:creationId xmlns:p14="http://schemas.microsoft.com/office/powerpoint/2010/main" val="19282406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609623327"/>
              </p:ext>
            </p:extLst>
          </p:nvPr>
        </p:nvGraphicFramePr>
        <p:xfrm>
          <a:off x="0" y="1524000"/>
          <a:ext cx="9046509" cy="5109882"/>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0" y="120587"/>
            <a:ext cx="9144000" cy="954107"/>
          </a:xfrm>
          <a:prstGeom prst="rect">
            <a:avLst/>
          </a:prstGeom>
        </p:spPr>
        <p:txBody>
          <a:bodyPr wrap="square">
            <a:spAutoFit/>
          </a:bodyPr>
          <a:lstStyle/>
          <a:p>
            <a:r>
              <a:rPr lang="en-US" sz="2800" b="1" dirty="0"/>
              <a:t>District wise no of corneal blind patients registered in KP Center as on 19.08.2016</a:t>
            </a:r>
          </a:p>
        </p:txBody>
      </p:sp>
      <p:sp>
        <p:nvSpPr>
          <p:cNvPr id="6" name="TextBox 5"/>
          <p:cNvSpPr txBox="1"/>
          <p:nvPr/>
        </p:nvSpPr>
        <p:spPr>
          <a:xfrm>
            <a:off x="6096000" y="1066800"/>
            <a:ext cx="1487908"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IN" sz="2400" b="1" dirty="0" smtClean="0"/>
              <a:t>Total 252</a:t>
            </a:r>
            <a:endParaRPr lang="en-IN" sz="2400" b="1" dirty="0"/>
          </a:p>
        </p:txBody>
      </p:sp>
    </p:spTree>
    <p:extLst>
      <p:ext uri="{BB962C8B-B14F-4D97-AF65-F5344CB8AC3E}">
        <p14:creationId xmlns:p14="http://schemas.microsoft.com/office/powerpoint/2010/main" val="10857813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Cornea Allocation Policy</a:t>
            </a:r>
            <a:endParaRPr lang="en-US" dirty="0"/>
          </a:p>
        </p:txBody>
      </p:sp>
      <p:sp>
        <p:nvSpPr>
          <p:cNvPr id="3" name="Subtitle 2"/>
          <p:cNvSpPr>
            <a:spLocks noGrp="1"/>
          </p:cNvSpPr>
          <p:nvPr>
            <p:ph type="subTitle" idx="1"/>
          </p:nvPr>
        </p:nvSpPr>
        <p:spPr>
          <a:xfrm>
            <a:off x="1371600" y="3200400"/>
            <a:ext cx="6400800" cy="3200400"/>
          </a:xfrm>
        </p:spPr>
        <p:txBody>
          <a:bodyPr>
            <a:normAutofit/>
          </a:bodyPr>
          <a:lstStyle/>
          <a:p>
            <a:r>
              <a:rPr lang="en-US" dirty="0" smtClean="0"/>
              <a:t>Dr </a:t>
            </a:r>
            <a:r>
              <a:rPr lang="en-US" dirty="0" err="1" smtClean="0"/>
              <a:t>Radhika</a:t>
            </a:r>
            <a:r>
              <a:rPr lang="en-US" dirty="0" smtClean="0"/>
              <a:t> Tandon</a:t>
            </a:r>
          </a:p>
          <a:p>
            <a:r>
              <a:rPr lang="en-US" dirty="0" smtClean="0"/>
              <a:t>Professor of Ophthalmology</a:t>
            </a:r>
          </a:p>
          <a:p>
            <a:r>
              <a:rPr lang="en-US" dirty="0" smtClean="0"/>
              <a:t>All India Institute of Medical Sciences</a:t>
            </a:r>
          </a:p>
          <a:p>
            <a:r>
              <a:rPr lang="en-US" dirty="0" smtClean="0"/>
              <a:t>New Delhi</a:t>
            </a:r>
            <a:endParaRPr lang="en-US" dirty="0"/>
          </a:p>
        </p:txBody>
      </p:sp>
      <p:sp>
        <p:nvSpPr>
          <p:cNvPr id="4" name="TextBox 3"/>
          <p:cNvSpPr txBox="1"/>
          <p:nvPr/>
        </p:nvSpPr>
        <p:spPr>
          <a:xfrm>
            <a:off x="2209800" y="5715000"/>
            <a:ext cx="5109091" cy="369332"/>
          </a:xfrm>
          <a:prstGeom prst="rect">
            <a:avLst/>
          </a:prstGeom>
          <a:solidFill>
            <a:schemeClr val="bg2">
              <a:lumMod val="40000"/>
              <a:lumOff val="60000"/>
            </a:schemeClr>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Member Apex Technical Committee NOTTO</a:t>
            </a:r>
          </a:p>
        </p:txBody>
      </p:sp>
    </p:spTree>
    <p:extLst>
      <p:ext uri="{BB962C8B-B14F-4D97-AF65-F5344CB8AC3E}">
        <p14:creationId xmlns:p14="http://schemas.microsoft.com/office/powerpoint/2010/main" val="90951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Cornea Allocation Principles</a:t>
            </a:r>
            <a:endParaRPr lang="en-US" dirty="0"/>
          </a:p>
        </p:txBody>
      </p:sp>
      <p:sp>
        <p:nvSpPr>
          <p:cNvPr id="3" name="Content Placeholder 2"/>
          <p:cNvSpPr>
            <a:spLocks noGrp="1"/>
          </p:cNvSpPr>
          <p:nvPr>
            <p:ph idx="1"/>
          </p:nvPr>
        </p:nvSpPr>
        <p:spPr/>
        <p:txBody>
          <a:bodyPr/>
          <a:lstStyle/>
          <a:p>
            <a:r>
              <a:rPr lang="en-US" dirty="0" smtClean="0"/>
              <a:t>Based on THOTA</a:t>
            </a:r>
          </a:p>
          <a:p>
            <a:r>
              <a:rPr lang="en-US" dirty="0" smtClean="0"/>
              <a:t>NOTTO</a:t>
            </a:r>
          </a:p>
          <a:p>
            <a:r>
              <a:rPr lang="en-US" dirty="0" smtClean="0"/>
              <a:t>Public Domain</a:t>
            </a:r>
          </a:p>
          <a:p>
            <a:r>
              <a:rPr lang="en-US" dirty="0" smtClean="0"/>
              <a:t>Feedback</a:t>
            </a:r>
            <a:endParaRPr lang="en-US" dirty="0"/>
          </a:p>
        </p:txBody>
      </p:sp>
    </p:spTree>
    <p:extLst>
      <p:ext uri="{BB962C8B-B14F-4D97-AF65-F5344CB8AC3E}">
        <p14:creationId xmlns:p14="http://schemas.microsoft.com/office/powerpoint/2010/main" val="12468422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Guidelines</a:t>
            </a:r>
            <a:endParaRPr lang="en-US" dirty="0"/>
          </a:p>
        </p:txBody>
      </p:sp>
      <p:sp>
        <p:nvSpPr>
          <p:cNvPr id="3" name="Text Placeholder 2"/>
          <p:cNvSpPr>
            <a:spLocks noGrp="1"/>
          </p:cNvSpPr>
          <p:nvPr>
            <p:ph type="body" idx="1"/>
          </p:nvPr>
        </p:nvSpPr>
        <p:spPr>
          <a:xfrm>
            <a:off x="381000" y="1633536"/>
            <a:ext cx="3886200" cy="3471864"/>
          </a:xfrm>
        </p:spPr>
        <p:txBody>
          <a:bodyPr/>
          <a:lstStyle/>
          <a:p>
            <a:r>
              <a:rPr lang="en-US" dirty="0" smtClean="0"/>
              <a:t>National Apex Technical Committee</a:t>
            </a:r>
          </a:p>
          <a:p>
            <a:endParaRPr lang="en-US" dirty="0" smtClean="0"/>
          </a:p>
          <a:p>
            <a:r>
              <a:rPr lang="en-US" dirty="0" smtClean="0"/>
              <a:t>NOTTO</a:t>
            </a:r>
          </a:p>
          <a:p>
            <a:endParaRPr lang="en-US" dirty="0" smtClean="0"/>
          </a:p>
          <a:p>
            <a:r>
              <a:rPr lang="en-US" dirty="0" smtClean="0"/>
              <a:t>DDGO</a:t>
            </a:r>
          </a:p>
          <a:p>
            <a:endParaRPr lang="en-US" dirty="0" smtClean="0"/>
          </a:p>
          <a:p>
            <a:r>
              <a:rPr lang="en-US" dirty="0" smtClean="0"/>
              <a:t>DGHS</a:t>
            </a:r>
          </a:p>
          <a:p>
            <a:endParaRPr lang="en-US" dirty="0" smtClean="0"/>
          </a:p>
          <a:p>
            <a:endParaRPr lang="en-US" dirty="0"/>
          </a:p>
        </p:txBody>
      </p:sp>
    </p:spTree>
    <p:extLst>
      <p:ext uri="{BB962C8B-B14F-4D97-AF65-F5344CB8AC3E}">
        <p14:creationId xmlns:p14="http://schemas.microsoft.com/office/powerpoint/2010/main" val="7785755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tcc\Downloads\IMG-20180620-WA0003.jpg"/>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228600" y="7034"/>
            <a:ext cx="8001000" cy="6723529"/>
          </a:xfrm>
          <a:prstGeom prst="rect">
            <a:avLst/>
          </a:prstGeom>
          <a:solidFill>
            <a:schemeClr val="accent1">
              <a:lumMod val="40000"/>
              <a:lumOff val="60000"/>
            </a:schemeClr>
          </a:solidFill>
          <a:extLst/>
        </p:spPr>
      </p:pic>
    </p:spTree>
    <p:extLst>
      <p:ext uri="{BB962C8B-B14F-4D97-AF65-F5344CB8AC3E}">
        <p14:creationId xmlns:p14="http://schemas.microsoft.com/office/powerpoint/2010/main" val="40190768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Legal Aspects</a:t>
            </a:r>
            <a:endParaRPr lang="en-US" dirty="0"/>
          </a:p>
        </p:txBody>
      </p:sp>
      <p:sp>
        <p:nvSpPr>
          <p:cNvPr id="3" name="Text Placeholder 2"/>
          <p:cNvSpPr>
            <a:spLocks noGrp="1"/>
          </p:cNvSpPr>
          <p:nvPr>
            <p:ph type="body" idx="1"/>
          </p:nvPr>
        </p:nvSpPr>
        <p:spPr/>
        <p:txBody>
          <a:bodyPr/>
          <a:lstStyle/>
          <a:p>
            <a:r>
              <a:rPr lang="en-US" dirty="0" smtClean="0"/>
              <a:t>THOTA 2011</a:t>
            </a:r>
            <a:endParaRPr lang="en-US" dirty="0"/>
          </a:p>
        </p:txBody>
      </p:sp>
      <p:sp>
        <p:nvSpPr>
          <p:cNvPr id="4" name="Text Placeholder 3"/>
          <p:cNvSpPr>
            <a:spLocks noGrp="1"/>
          </p:cNvSpPr>
          <p:nvPr>
            <p:ph type="body" sz="half" idx="3"/>
          </p:nvPr>
        </p:nvSpPr>
        <p:spPr/>
        <p:txBody>
          <a:bodyPr/>
          <a:lstStyle/>
          <a:p>
            <a:r>
              <a:rPr lang="en-US" dirty="0" smtClean="0"/>
              <a:t>HOTA 1994</a:t>
            </a:r>
            <a:endParaRPr lang="en-US" dirty="0"/>
          </a:p>
        </p:txBody>
      </p:sp>
      <p:sp>
        <p:nvSpPr>
          <p:cNvPr id="5" name="Content Placeholder 4"/>
          <p:cNvSpPr>
            <a:spLocks noGrp="1"/>
          </p:cNvSpPr>
          <p:nvPr>
            <p:ph sz="quarter" idx="2"/>
          </p:nvPr>
        </p:nvSpPr>
        <p:spPr/>
        <p:txBody>
          <a:bodyPr/>
          <a:lstStyle/>
          <a:p>
            <a:r>
              <a:rPr lang="en-US" dirty="0" smtClean="0"/>
              <a:t>Amendment passed 2011</a:t>
            </a:r>
          </a:p>
          <a:p>
            <a:r>
              <a:rPr lang="en-US" dirty="0" smtClean="0"/>
              <a:t>Gazette Notification of Rules in 2014</a:t>
            </a:r>
          </a:p>
          <a:p>
            <a:r>
              <a:rPr lang="en-US" dirty="0" smtClean="0"/>
              <a:t>Concept of Tissues added</a:t>
            </a:r>
          </a:p>
          <a:p>
            <a:r>
              <a:rPr lang="en-US" dirty="0" smtClean="0"/>
              <a:t>Cornea recognized as a tissue</a:t>
            </a:r>
          </a:p>
          <a:p>
            <a:r>
              <a:rPr lang="en-US" dirty="0" smtClean="0"/>
              <a:t>Rectified the anomalies</a:t>
            </a:r>
            <a:endParaRPr lang="en-US" dirty="0"/>
          </a:p>
        </p:txBody>
      </p:sp>
      <p:sp>
        <p:nvSpPr>
          <p:cNvPr id="6" name="Content Placeholder 5"/>
          <p:cNvSpPr>
            <a:spLocks noGrp="1"/>
          </p:cNvSpPr>
          <p:nvPr>
            <p:ph sz="quarter" idx="4"/>
          </p:nvPr>
        </p:nvSpPr>
        <p:spPr>
          <a:xfrm>
            <a:off x="2022230" y="3427124"/>
            <a:ext cx="6969370" cy="3017520"/>
          </a:xfrm>
        </p:spPr>
        <p:txBody>
          <a:bodyPr/>
          <a:lstStyle/>
          <a:p>
            <a:r>
              <a:rPr lang="en-US" dirty="0" smtClean="0"/>
              <a:t>Law introduced 1994</a:t>
            </a:r>
          </a:p>
          <a:p>
            <a:r>
              <a:rPr lang="en-US" dirty="0" smtClean="0"/>
              <a:t>Gazette Notification of Rules in 1995 </a:t>
            </a:r>
          </a:p>
          <a:p>
            <a:r>
              <a:rPr lang="en-US" dirty="0" smtClean="0"/>
              <a:t>Catered to Organs</a:t>
            </a:r>
          </a:p>
          <a:p>
            <a:r>
              <a:rPr lang="en-US" dirty="0" smtClean="0"/>
              <a:t>Cornea was covered with solid organs</a:t>
            </a:r>
          </a:p>
          <a:p>
            <a:r>
              <a:rPr lang="en-US" dirty="0" smtClean="0"/>
              <a:t>Eye Act of 1983 was repealed</a:t>
            </a:r>
            <a:endParaRPr lang="en-US" dirty="0"/>
          </a:p>
        </p:txBody>
      </p:sp>
    </p:spTree>
    <p:extLst>
      <p:ext uri="{BB962C8B-B14F-4D97-AF65-F5344CB8AC3E}">
        <p14:creationId xmlns:p14="http://schemas.microsoft.com/office/powerpoint/2010/main" val="1009552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THOTA 2013 Guidelines</a:t>
            </a:r>
            <a:endParaRPr lang="en-US" dirty="0"/>
          </a:p>
        </p:txBody>
      </p:sp>
      <p:sp>
        <p:nvSpPr>
          <p:cNvPr id="3" name="Text Placeholder 2"/>
          <p:cNvSpPr>
            <a:spLocks noGrp="1"/>
          </p:cNvSpPr>
          <p:nvPr>
            <p:ph type="body" idx="2"/>
          </p:nvPr>
        </p:nvSpPr>
        <p:spPr/>
        <p:txBody>
          <a:bodyPr/>
          <a:lstStyle/>
          <a:p>
            <a:r>
              <a:rPr lang="en-US" dirty="0" smtClean="0"/>
              <a:t>Implementation</a:t>
            </a:r>
          </a:p>
          <a:p>
            <a:endParaRPr lang="en-US" dirty="0" smtClean="0"/>
          </a:p>
          <a:p>
            <a:r>
              <a:rPr lang="en-US" dirty="0" smtClean="0"/>
              <a:t>Rules 2014</a:t>
            </a:r>
            <a:endParaRPr lang="en-US" dirty="0"/>
          </a:p>
        </p:txBody>
      </p:sp>
      <p:sp>
        <p:nvSpPr>
          <p:cNvPr id="4" name="Content Placeholder 3"/>
          <p:cNvSpPr>
            <a:spLocks noGrp="1"/>
          </p:cNvSpPr>
          <p:nvPr>
            <p:ph sz="half" idx="1"/>
          </p:nvPr>
        </p:nvSpPr>
        <p:spPr/>
        <p:txBody>
          <a:bodyPr/>
          <a:lstStyle/>
          <a:p>
            <a:r>
              <a:rPr lang="en-US" dirty="0" smtClean="0"/>
              <a:t>Trained Technician</a:t>
            </a:r>
          </a:p>
          <a:p>
            <a:endParaRPr lang="en-US" dirty="0" smtClean="0"/>
          </a:p>
          <a:p>
            <a:r>
              <a:rPr lang="en-US" dirty="0" smtClean="0"/>
              <a:t>Transplant Coordinator</a:t>
            </a:r>
          </a:p>
          <a:p>
            <a:endParaRPr lang="en-US" dirty="0" smtClean="0"/>
          </a:p>
          <a:p>
            <a:r>
              <a:rPr lang="en-US" dirty="0" smtClean="0"/>
              <a:t>Consent for medical education/research</a:t>
            </a:r>
          </a:p>
          <a:p>
            <a:endParaRPr lang="en-US" dirty="0" smtClean="0"/>
          </a:p>
          <a:p>
            <a:r>
              <a:rPr lang="en-US" dirty="0" smtClean="0"/>
              <a:t>Required Request</a:t>
            </a:r>
          </a:p>
          <a:p>
            <a:endParaRPr lang="en-US" dirty="0" smtClean="0"/>
          </a:p>
          <a:p>
            <a:r>
              <a:rPr lang="en-US" dirty="0" smtClean="0"/>
              <a:t>Distribution Policy</a:t>
            </a:r>
          </a:p>
          <a:p>
            <a:endParaRPr lang="en-US" dirty="0"/>
          </a:p>
        </p:txBody>
      </p:sp>
    </p:spTree>
    <p:extLst>
      <p:ext uri="{BB962C8B-B14F-4D97-AF65-F5344CB8AC3E}">
        <p14:creationId xmlns:p14="http://schemas.microsoft.com/office/powerpoint/2010/main" val="41064763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Cornea Allocation</a:t>
            </a:r>
            <a:endParaRPr lang="en-US" dirty="0"/>
          </a:p>
        </p:txBody>
      </p:sp>
      <p:sp>
        <p:nvSpPr>
          <p:cNvPr id="3" name="Content Placeholder 2"/>
          <p:cNvSpPr>
            <a:spLocks noGrp="1"/>
          </p:cNvSpPr>
          <p:nvPr>
            <p:ph sz="half" idx="1"/>
          </p:nvPr>
        </p:nvSpPr>
        <p:spPr/>
        <p:txBody>
          <a:bodyPr/>
          <a:lstStyle/>
          <a:p>
            <a:r>
              <a:rPr lang="en-US" dirty="0" smtClean="0"/>
              <a:t>Eye Bank</a:t>
            </a:r>
          </a:p>
          <a:p>
            <a:pPr lvl="1"/>
            <a:r>
              <a:rPr lang="en-US" dirty="0" smtClean="0"/>
              <a:t>Registered CTC</a:t>
            </a:r>
          </a:p>
          <a:p>
            <a:pPr lvl="1"/>
            <a:endParaRPr lang="en-US" dirty="0" smtClean="0"/>
          </a:p>
          <a:p>
            <a:pPr lvl="1"/>
            <a:r>
              <a:rPr lang="en-US" dirty="0" smtClean="0"/>
              <a:t>Waiting List</a:t>
            </a:r>
          </a:p>
          <a:p>
            <a:pPr lvl="1"/>
            <a:endParaRPr lang="en-US" dirty="0" smtClean="0"/>
          </a:p>
          <a:p>
            <a:pPr lvl="1"/>
            <a:r>
              <a:rPr lang="en-US" dirty="0" smtClean="0"/>
              <a:t>Criteria</a:t>
            </a:r>
          </a:p>
          <a:p>
            <a:pPr lvl="1"/>
            <a:endParaRPr lang="en-US" dirty="0" smtClean="0"/>
          </a:p>
          <a:p>
            <a:pPr lvl="1"/>
            <a:r>
              <a:rPr lang="en-US" dirty="0" smtClean="0"/>
              <a:t>Accountability</a:t>
            </a:r>
            <a:endParaRPr lang="en-US" dirty="0"/>
          </a:p>
        </p:txBody>
      </p:sp>
      <p:sp>
        <p:nvSpPr>
          <p:cNvPr id="4" name="Content Placeholder 3"/>
          <p:cNvSpPr>
            <a:spLocks noGrp="1"/>
          </p:cNvSpPr>
          <p:nvPr>
            <p:ph sz="half" idx="2"/>
          </p:nvPr>
        </p:nvSpPr>
        <p:spPr/>
        <p:txBody>
          <a:bodyPr/>
          <a:lstStyle/>
          <a:p>
            <a:r>
              <a:rPr lang="en-US" dirty="0" smtClean="0"/>
              <a:t>Transplant Centre</a:t>
            </a:r>
          </a:p>
          <a:p>
            <a:pPr lvl="1"/>
            <a:r>
              <a:rPr lang="en-US" dirty="0" smtClean="0"/>
              <a:t>Registered Patients</a:t>
            </a:r>
          </a:p>
          <a:p>
            <a:pPr lvl="1"/>
            <a:endParaRPr lang="en-US" dirty="0" smtClean="0"/>
          </a:p>
          <a:p>
            <a:pPr lvl="1"/>
            <a:r>
              <a:rPr lang="en-US" dirty="0" smtClean="0"/>
              <a:t>Waiting List</a:t>
            </a:r>
          </a:p>
          <a:p>
            <a:pPr lvl="1"/>
            <a:endParaRPr lang="en-US" dirty="0" smtClean="0"/>
          </a:p>
          <a:p>
            <a:pPr lvl="1"/>
            <a:r>
              <a:rPr lang="en-US" dirty="0" smtClean="0"/>
              <a:t>Criteria</a:t>
            </a:r>
          </a:p>
          <a:p>
            <a:pPr lvl="1"/>
            <a:endParaRPr lang="en-US" dirty="0" smtClean="0"/>
          </a:p>
          <a:p>
            <a:pPr lvl="1"/>
            <a:r>
              <a:rPr lang="en-US" dirty="0" smtClean="0"/>
              <a:t>Accountability</a:t>
            </a:r>
            <a:endParaRPr lang="en-US" dirty="0"/>
          </a:p>
        </p:txBody>
      </p:sp>
    </p:spTree>
    <p:extLst>
      <p:ext uri="{BB962C8B-B14F-4D97-AF65-F5344CB8AC3E}">
        <p14:creationId xmlns:p14="http://schemas.microsoft.com/office/powerpoint/2010/main" val="30969830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Cornea Allocation Keys</a:t>
            </a:r>
            <a:endParaRPr lang="en-US" dirty="0"/>
          </a:p>
        </p:txBody>
      </p:sp>
      <p:sp>
        <p:nvSpPr>
          <p:cNvPr id="3" name="Content Placeholder 2"/>
          <p:cNvSpPr>
            <a:spLocks noGrp="1"/>
          </p:cNvSpPr>
          <p:nvPr>
            <p:ph idx="1"/>
          </p:nvPr>
        </p:nvSpPr>
        <p:spPr/>
        <p:txBody>
          <a:bodyPr/>
          <a:lstStyle/>
          <a:p>
            <a:r>
              <a:rPr lang="en-US" dirty="0" smtClean="0"/>
              <a:t>Deceased Donor</a:t>
            </a:r>
          </a:p>
          <a:p>
            <a:r>
              <a:rPr lang="en-US" dirty="0" smtClean="0"/>
              <a:t>Recipient Allocation</a:t>
            </a:r>
          </a:p>
          <a:p>
            <a:r>
              <a:rPr lang="en-US" dirty="0" smtClean="0"/>
              <a:t>Standardization</a:t>
            </a:r>
          </a:p>
          <a:p>
            <a:r>
              <a:rPr lang="en-US" dirty="0" smtClean="0"/>
              <a:t>Individual Situations</a:t>
            </a:r>
          </a:p>
          <a:p>
            <a:pPr lvl="1"/>
            <a:r>
              <a:rPr lang="en-US" dirty="0" smtClean="0"/>
              <a:t>Medical Priority</a:t>
            </a:r>
          </a:p>
          <a:p>
            <a:pPr lvl="1"/>
            <a:r>
              <a:rPr lang="en-US" dirty="0" smtClean="0"/>
              <a:t>Urgency</a:t>
            </a:r>
          </a:p>
          <a:p>
            <a:pPr lvl="1"/>
            <a:r>
              <a:rPr lang="en-US" dirty="0" smtClean="0"/>
              <a:t>Donor-Recipient Matching</a:t>
            </a:r>
          </a:p>
          <a:p>
            <a:pPr lvl="1"/>
            <a:r>
              <a:rPr lang="en-US" dirty="0" smtClean="0"/>
              <a:t>Logistic Factors</a:t>
            </a:r>
            <a:endParaRPr lang="en-US" dirty="0"/>
          </a:p>
        </p:txBody>
      </p:sp>
    </p:spTree>
    <p:extLst>
      <p:ext uri="{BB962C8B-B14F-4D97-AF65-F5344CB8AC3E}">
        <p14:creationId xmlns:p14="http://schemas.microsoft.com/office/powerpoint/2010/main" val="7635644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399032"/>
          </a:xfrm>
        </p:spPr>
        <p:txBody>
          <a:bodyPr/>
          <a:lstStyle/>
          <a:p>
            <a:r>
              <a:rPr lang="en-US" dirty="0" smtClean="0"/>
              <a:t>Cornea Distribution Facts</a:t>
            </a:r>
            <a:endParaRPr lang="en-US" dirty="0"/>
          </a:p>
        </p:txBody>
      </p:sp>
      <p:sp>
        <p:nvSpPr>
          <p:cNvPr id="3" name="Content Placeholder 2"/>
          <p:cNvSpPr>
            <a:spLocks noGrp="1"/>
          </p:cNvSpPr>
          <p:nvPr>
            <p:ph idx="1"/>
          </p:nvPr>
        </p:nvSpPr>
        <p:spPr>
          <a:xfrm>
            <a:off x="457200" y="1219200"/>
            <a:ext cx="8229600" cy="4572000"/>
          </a:xfrm>
        </p:spPr>
        <p:txBody>
          <a:bodyPr>
            <a:normAutofit fontScale="92500" lnSpcReduction="20000"/>
          </a:bodyPr>
          <a:lstStyle/>
          <a:p>
            <a:r>
              <a:rPr lang="en-US" dirty="0" smtClean="0"/>
              <a:t>Disparity in Supply </a:t>
            </a:r>
            <a:r>
              <a:rPr lang="en-US" dirty="0" err="1" smtClean="0"/>
              <a:t>vs</a:t>
            </a:r>
            <a:r>
              <a:rPr lang="en-US" dirty="0" smtClean="0"/>
              <a:t> Demand</a:t>
            </a:r>
          </a:p>
          <a:p>
            <a:r>
              <a:rPr lang="en-US" dirty="0" smtClean="0"/>
              <a:t>Medical Priority</a:t>
            </a:r>
          </a:p>
          <a:p>
            <a:pPr lvl="1"/>
            <a:r>
              <a:rPr lang="en-US" dirty="0" smtClean="0"/>
              <a:t>Emergency situations</a:t>
            </a:r>
          </a:p>
          <a:p>
            <a:pPr lvl="2"/>
            <a:r>
              <a:rPr lang="en-US" dirty="0" smtClean="0"/>
              <a:t>Perforated ulcers</a:t>
            </a:r>
          </a:p>
          <a:p>
            <a:pPr lvl="2"/>
            <a:r>
              <a:rPr lang="en-US" dirty="0" smtClean="0"/>
              <a:t>Impending  perforation</a:t>
            </a:r>
          </a:p>
          <a:p>
            <a:pPr lvl="2"/>
            <a:r>
              <a:rPr lang="en-US" dirty="0" smtClean="0"/>
              <a:t>Trauma with tissue loss</a:t>
            </a:r>
          </a:p>
          <a:p>
            <a:pPr lvl="1"/>
            <a:r>
              <a:rPr lang="en-US" dirty="0" smtClean="0"/>
              <a:t>Children</a:t>
            </a:r>
          </a:p>
          <a:p>
            <a:pPr lvl="1"/>
            <a:r>
              <a:rPr lang="en-US" dirty="0" smtClean="0"/>
              <a:t>Bilateral Progressive Disease</a:t>
            </a:r>
          </a:p>
          <a:p>
            <a:pPr lvl="1"/>
            <a:r>
              <a:rPr lang="en-US" dirty="0" smtClean="0"/>
              <a:t>Endothelial </a:t>
            </a:r>
            <a:r>
              <a:rPr lang="en-US" dirty="0" err="1" smtClean="0"/>
              <a:t>Keratopasty</a:t>
            </a:r>
            <a:endParaRPr lang="en-US" dirty="0" smtClean="0"/>
          </a:p>
          <a:p>
            <a:r>
              <a:rPr lang="en-US" dirty="0" smtClean="0"/>
              <a:t>Social Priority</a:t>
            </a:r>
          </a:p>
          <a:p>
            <a:pPr lvl="1"/>
            <a:r>
              <a:rPr lang="en-US" dirty="0" smtClean="0"/>
              <a:t>Bilateral Blind</a:t>
            </a:r>
            <a:endParaRPr lang="en-US" dirty="0"/>
          </a:p>
        </p:txBody>
      </p:sp>
    </p:spTree>
    <p:extLst>
      <p:ext uri="{BB962C8B-B14F-4D97-AF65-F5344CB8AC3E}">
        <p14:creationId xmlns:p14="http://schemas.microsoft.com/office/powerpoint/2010/main" val="2792687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Cornea Distribution Order</a:t>
            </a:r>
            <a:endParaRPr lang="en-US" dirty="0"/>
          </a:p>
        </p:txBody>
      </p:sp>
      <p:sp>
        <p:nvSpPr>
          <p:cNvPr id="3" name="Content Placeholder 2"/>
          <p:cNvSpPr>
            <a:spLocks noGrp="1"/>
          </p:cNvSpPr>
          <p:nvPr>
            <p:ph idx="1"/>
          </p:nvPr>
        </p:nvSpPr>
        <p:spPr>
          <a:xfrm>
            <a:off x="457200" y="1882808"/>
            <a:ext cx="8452338" cy="4572000"/>
          </a:xfrm>
        </p:spPr>
        <p:txBody>
          <a:bodyPr/>
          <a:lstStyle/>
          <a:p>
            <a:r>
              <a:rPr lang="en-US" dirty="0" smtClean="0"/>
              <a:t>Local</a:t>
            </a:r>
          </a:p>
          <a:p>
            <a:endParaRPr lang="en-US" dirty="0" smtClean="0"/>
          </a:p>
          <a:p>
            <a:r>
              <a:rPr lang="en-US" dirty="0" smtClean="0"/>
              <a:t>State</a:t>
            </a:r>
          </a:p>
          <a:p>
            <a:endParaRPr lang="en-US" dirty="0" smtClean="0"/>
          </a:p>
          <a:p>
            <a:r>
              <a:rPr lang="en-US" dirty="0" smtClean="0"/>
              <a:t>National</a:t>
            </a:r>
          </a:p>
          <a:p>
            <a:endParaRPr lang="en-US" dirty="0" smtClean="0"/>
          </a:p>
          <a:p>
            <a:r>
              <a:rPr lang="en-US" dirty="0" smtClean="0"/>
              <a:t>International </a:t>
            </a:r>
            <a:r>
              <a:rPr lang="en-US" i="1" dirty="0" smtClean="0"/>
              <a:t>(presently this is not allowed)</a:t>
            </a:r>
            <a:endParaRPr lang="en-US" i="1" dirty="0"/>
          </a:p>
        </p:txBody>
      </p:sp>
    </p:spTree>
    <p:extLst>
      <p:ext uri="{BB962C8B-B14F-4D97-AF65-F5344CB8AC3E}">
        <p14:creationId xmlns:p14="http://schemas.microsoft.com/office/powerpoint/2010/main" val="28408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419600"/>
            <a:ext cx="7772400" cy="1362075"/>
          </a:xfrm>
        </p:spPr>
        <p:txBody>
          <a:bodyPr/>
          <a:lstStyle/>
          <a:p>
            <a:r>
              <a:rPr lang="en-US" dirty="0" smtClean="0"/>
              <a:t>Allocation Policy Document</a:t>
            </a:r>
            <a:endParaRPr lang="en-US" dirty="0"/>
          </a:p>
        </p:txBody>
      </p:sp>
      <p:sp>
        <p:nvSpPr>
          <p:cNvPr id="3" name="Text Placeholder 2"/>
          <p:cNvSpPr>
            <a:spLocks noGrp="1"/>
          </p:cNvSpPr>
          <p:nvPr>
            <p:ph type="body" idx="1"/>
          </p:nvPr>
        </p:nvSpPr>
        <p:spPr/>
        <p:txBody>
          <a:bodyPr>
            <a:normAutofit fontScale="92500" lnSpcReduction="20000"/>
          </a:bodyPr>
          <a:lstStyle/>
          <a:p>
            <a:r>
              <a:rPr lang="en-US" dirty="0" smtClean="0"/>
              <a:t>NOTTO </a:t>
            </a:r>
          </a:p>
          <a:p>
            <a:endParaRPr lang="en-US" dirty="0" smtClean="0"/>
          </a:p>
          <a:p>
            <a:endParaRPr lang="en-US" dirty="0" smtClean="0"/>
          </a:p>
          <a:p>
            <a:endParaRPr lang="en-US" dirty="0" smtClean="0"/>
          </a:p>
          <a:p>
            <a:r>
              <a:rPr lang="en-US" dirty="0" smtClean="0"/>
              <a:t>Website</a:t>
            </a:r>
            <a:endParaRPr lang="en-US" dirty="0"/>
          </a:p>
        </p:txBody>
      </p:sp>
    </p:spTree>
    <p:extLst>
      <p:ext uri="{BB962C8B-B14F-4D97-AF65-F5344CB8AC3E}">
        <p14:creationId xmlns:p14="http://schemas.microsoft.com/office/powerpoint/2010/main" val="299263001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Picture Placeholder 2"/>
          <p:cNvSpPr>
            <a:spLocks noGrp="1"/>
          </p:cNvSpPr>
          <p:nvPr>
            <p:ph type="pic" idx="1"/>
          </p:nvPr>
        </p:nvSpPr>
        <p:spPr>
          <a:solidFill>
            <a:schemeClr val="bg2">
              <a:lumMod val="20000"/>
              <a:lumOff val="80000"/>
            </a:schemeClr>
          </a:solidFill>
        </p:spPr>
      </p:sp>
      <p:sp>
        <p:nvSpPr>
          <p:cNvPr id="4" name="Text Placeholder 3"/>
          <p:cNvSpPr>
            <a:spLocks noGrp="1"/>
          </p:cNvSpPr>
          <p:nvPr>
            <p:ph type="body" sz="half" idx="2"/>
          </p:nvPr>
        </p:nvSpPr>
        <p:spPr>
          <a:xfrm>
            <a:off x="1143000" y="6019800"/>
            <a:ext cx="7333488" cy="685800"/>
          </a:xfrm>
        </p:spPr>
        <p:style>
          <a:lnRef idx="2">
            <a:schemeClr val="accent1"/>
          </a:lnRef>
          <a:fillRef idx="1">
            <a:schemeClr val="lt1"/>
          </a:fillRef>
          <a:effectRef idx="0">
            <a:schemeClr val="accent1"/>
          </a:effectRef>
          <a:fontRef idx="minor">
            <a:schemeClr val="dk1"/>
          </a:fontRef>
        </p:style>
        <p:txBody>
          <a:bodyPr>
            <a:normAutofit/>
          </a:bodyPr>
          <a:lstStyle/>
          <a:p>
            <a:r>
              <a:rPr lang="en-US" sz="2400" dirty="0" smtClean="0"/>
              <a:t>radhika_tan@yahoo.com</a:t>
            </a:r>
            <a:endParaRPr lang="en-US" sz="2400" dirty="0"/>
          </a:p>
        </p:txBody>
      </p:sp>
      <p:pic>
        <p:nvPicPr>
          <p:cNvPr id="1027" name="Picture 3" descr="C:\Users\Dr. Radhika\Downloads\Diamond Jubilee Logo.gif"/>
          <p:cNvPicPr>
            <a:picLocks noChangeAspect="1" noChangeArrowheads="1"/>
          </p:cNvPicPr>
          <p:nvPr/>
        </p:nvPicPr>
        <p:blipFill>
          <a:blip r:embed="rId2" cstate="print"/>
          <a:srcRect/>
          <a:stretch>
            <a:fillRect/>
          </a:stretch>
        </p:blipFill>
        <p:spPr bwMode="auto">
          <a:xfrm>
            <a:off x="1981200" y="467512"/>
            <a:ext cx="6019800" cy="51990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32266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URMAN-PC\Users\admin\Desktop\unnamed.png"/>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304800" y="160481"/>
            <a:ext cx="8153400" cy="6545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1153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880" y="0"/>
            <a:ext cx="8229600" cy="1143000"/>
          </a:xfrm>
        </p:spPr>
        <p:txBody>
          <a:bodyPr>
            <a:normAutofit/>
          </a:bodyPr>
          <a:lstStyle/>
          <a:p>
            <a:r>
              <a:rPr lang="en-IN" sz="3000" b="1" dirty="0">
                <a:solidFill>
                  <a:srgbClr val="C00000"/>
                </a:solidFill>
                <a:latin typeface="Times New Roman" panose="02020603050405020304" pitchFamily="18" charset="0"/>
                <a:cs typeface="Times New Roman" panose="02020603050405020304" pitchFamily="18" charset="0"/>
              </a:rPr>
              <a:t>Meetings on CBBF  initiative</a:t>
            </a:r>
            <a:endParaRPr lang="en-US" sz="3000"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8600" y="1371601"/>
            <a:ext cx="8420356" cy="1143000"/>
          </a:xfrm>
        </p:spPr>
        <p:txBody>
          <a:bodyPr>
            <a:normAutofit/>
          </a:bodyPr>
          <a:lstStyle/>
          <a:p>
            <a:pPr algn="just"/>
            <a:r>
              <a:rPr lang="en-IN" sz="2000" dirty="0">
                <a:latin typeface="Times New Roman" panose="02020603050405020304" pitchFamily="18" charset="0"/>
                <a:cs typeface="Times New Roman" panose="02020603050405020304" pitchFamily="18" charset="0"/>
              </a:rPr>
              <a:t>Periodic review meetings were held and corrective measures taken to resolve issues as and when required.</a:t>
            </a:r>
          </a:p>
          <a:p>
            <a:pPr algn="just"/>
            <a:endParaRPr lang="en-IN"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2971800"/>
            <a:ext cx="4343400" cy="2708457"/>
          </a:xfrm>
          <a:prstGeom prst="rect">
            <a:avLst/>
          </a:prstGeom>
          <a:ln>
            <a:solidFill>
              <a:schemeClr val="tx1"/>
            </a:solidFill>
          </a:ln>
        </p:spPr>
      </p:pic>
      <p:pic>
        <p:nvPicPr>
          <p:cNvPr id="5" name="Picture 2" descr="C:\Users\Soumik-NHM\Downloads\2016-09-29-PHOTO-00000050.jpg"/>
          <p:cNvPicPr>
            <a:picLocks noChangeAspect="1" noChangeArrowheads="1"/>
          </p:cNvPicPr>
          <p:nvPr/>
        </p:nvPicPr>
        <p:blipFill>
          <a:blip r:embed="rId3" cstate="print"/>
          <a:srcRect/>
          <a:stretch>
            <a:fillRect/>
          </a:stretch>
        </p:blipFill>
        <p:spPr bwMode="auto">
          <a:xfrm>
            <a:off x="4699215" y="2964873"/>
            <a:ext cx="4183050" cy="2715384"/>
          </a:xfrm>
          <a:prstGeom prst="rect">
            <a:avLst/>
          </a:prstGeom>
          <a:noFill/>
          <a:ln>
            <a:solidFill>
              <a:schemeClr val="tx1"/>
            </a:solidFill>
          </a:ln>
        </p:spPr>
      </p:pic>
    </p:spTree>
    <p:extLst>
      <p:ext uri="{BB962C8B-B14F-4D97-AF65-F5344CB8AC3E}">
        <p14:creationId xmlns:p14="http://schemas.microsoft.com/office/powerpoint/2010/main" val="10794263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48145"/>
          </a:xfrm>
        </p:spPr>
        <p:txBody>
          <a:bodyPr>
            <a:normAutofit/>
          </a:bodyPr>
          <a:lstStyle/>
          <a:p>
            <a:r>
              <a:rPr lang="en-US" sz="3000" b="1" dirty="0" smtClean="0">
                <a:solidFill>
                  <a:srgbClr val="C00000"/>
                </a:solidFill>
                <a:latin typeface="Times New Roman" panose="02020603050405020304" pitchFamily="18" charset="0"/>
                <a:cs typeface="Times New Roman" panose="02020603050405020304" pitchFamily="18" charset="0"/>
              </a:rPr>
              <a:t>Eye Donation Fortnight </a:t>
            </a:r>
            <a:endParaRPr lang="en-US" sz="3000"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838200"/>
            <a:ext cx="4800600" cy="5257800"/>
          </a:xfrm>
        </p:spPr>
        <p:txBody>
          <a:bodyPr>
            <a:noAutofit/>
          </a:bodyPr>
          <a:lstStyle/>
          <a:p>
            <a:pPr algn="just"/>
            <a:r>
              <a:rPr lang="en-IN" sz="2000" dirty="0" smtClean="0">
                <a:latin typeface="Times New Roman" panose="02020603050405020304" pitchFamily="18" charset="0"/>
                <a:cs typeface="Times New Roman" panose="02020603050405020304" pitchFamily="18" charset="0"/>
              </a:rPr>
              <a:t>Eye </a:t>
            </a:r>
            <a:r>
              <a:rPr lang="en-IN" sz="2000" dirty="0">
                <a:latin typeface="Times New Roman" panose="02020603050405020304" pitchFamily="18" charset="0"/>
                <a:cs typeface="Times New Roman" panose="02020603050405020304" pitchFamily="18" charset="0"/>
              </a:rPr>
              <a:t>Donation in the State </a:t>
            </a:r>
            <a:r>
              <a:rPr lang="en-IN" sz="2000" dirty="0" smtClean="0">
                <a:latin typeface="Times New Roman" panose="02020603050405020304" pitchFamily="18" charset="0"/>
                <a:cs typeface="Times New Roman" panose="02020603050405020304" pitchFamily="18" charset="0"/>
              </a:rPr>
              <a:t>strengthened </a:t>
            </a:r>
            <a:r>
              <a:rPr lang="en-IN" sz="2000" dirty="0">
                <a:latin typeface="Times New Roman" panose="02020603050405020304" pitchFamily="18" charset="0"/>
                <a:cs typeface="Times New Roman" panose="02020603050405020304" pitchFamily="18" charset="0"/>
              </a:rPr>
              <a:t>by enhanced IEC activities. </a:t>
            </a:r>
            <a:endParaRPr lang="en-IN" sz="2000" dirty="0" smtClean="0">
              <a:latin typeface="Times New Roman" panose="02020603050405020304" pitchFamily="18" charset="0"/>
              <a:cs typeface="Times New Roman" panose="02020603050405020304" pitchFamily="18" charset="0"/>
            </a:endParaRPr>
          </a:p>
          <a:p>
            <a:r>
              <a:rPr lang="en-IN" sz="2000" b="1" dirty="0" smtClean="0">
                <a:solidFill>
                  <a:srgbClr val="C00000"/>
                </a:solidFill>
                <a:latin typeface="Times New Roman" panose="02020603050405020304" pitchFamily="18" charset="0"/>
                <a:cs typeface="Times New Roman" panose="02020603050405020304" pitchFamily="18" charset="0"/>
              </a:rPr>
              <a:t>Eye </a:t>
            </a:r>
            <a:r>
              <a:rPr lang="en-IN" sz="2000" b="1" dirty="0">
                <a:solidFill>
                  <a:srgbClr val="C00000"/>
                </a:solidFill>
                <a:latin typeface="Times New Roman" panose="02020603050405020304" pitchFamily="18" charset="0"/>
                <a:cs typeface="Times New Roman" panose="02020603050405020304" pitchFamily="18" charset="0"/>
              </a:rPr>
              <a:t>Donation Fortnight </a:t>
            </a:r>
            <a:r>
              <a:rPr lang="en-IN" sz="2000" b="1" dirty="0">
                <a:latin typeface="Times New Roman" panose="02020603050405020304" pitchFamily="18" charset="0"/>
                <a:cs typeface="Times New Roman" panose="02020603050405020304" pitchFamily="18" charset="0"/>
              </a:rPr>
              <a:t>is celebrated every year during the month of August 2018. </a:t>
            </a:r>
            <a:endParaRPr lang="en-IN" sz="2000" b="1" dirty="0" smtClean="0">
              <a:latin typeface="Times New Roman" panose="02020603050405020304" pitchFamily="18" charset="0"/>
              <a:cs typeface="Times New Roman" panose="02020603050405020304" pitchFamily="18" charset="0"/>
            </a:endParaRPr>
          </a:p>
          <a:p>
            <a:pPr marL="514350" lvl="1" algn="just"/>
            <a:r>
              <a:rPr lang="en-IN" sz="2000" dirty="0" smtClean="0">
                <a:latin typeface="Times New Roman" panose="02020603050405020304" pitchFamily="18" charset="0"/>
                <a:cs typeface="Times New Roman" panose="02020603050405020304" pitchFamily="18" charset="0"/>
              </a:rPr>
              <a:t>For creating awareness regarding Eye Donation, </a:t>
            </a:r>
          </a:p>
          <a:p>
            <a:pPr marL="800100" lvl="2" indent="-285750" algn="just"/>
            <a:r>
              <a:rPr lang="en-IN" sz="2000" b="1" dirty="0" smtClean="0">
                <a:solidFill>
                  <a:srgbClr val="C00000"/>
                </a:solidFill>
                <a:latin typeface="Times New Roman" panose="02020603050405020304" pitchFamily="18" charset="0"/>
                <a:cs typeface="Times New Roman" panose="02020603050405020304" pitchFamily="18" charset="0"/>
              </a:rPr>
              <a:t>Awareness Van is launched which visits the major towns of all the districts of the State. This van carries eye donation cards. These cards are filled and a registry of eye donors in the State is being maintained</a:t>
            </a:r>
            <a:r>
              <a:rPr lang="en-IN" sz="2000" b="1" dirty="0">
                <a:solidFill>
                  <a:srgbClr val="C00000"/>
                </a:solidFill>
                <a:latin typeface="Times New Roman" panose="02020603050405020304" pitchFamily="18" charset="0"/>
                <a:cs typeface="Times New Roman" panose="02020603050405020304" pitchFamily="18" charset="0"/>
              </a:rPr>
              <a:t>.</a:t>
            </a:r>
            <a:endParaRPr lang="en-IN" sz="2000" b="1" dirty="0" smtClean="0">
              <a:solidFill>
                <a:srgbClr val="C00000"/>
              </a:solidFill>
              <a:latin typeface="Times New Roman" panose="02020603050405020304" pitchFamily="18" charset="0"/>
              <a:cs typeface="Times New Roman" panose="02020603050405020304" pitchFamily="18" charset="0"/>
            </a:endParaRPr>
          </a:p>
          <a:p>
            <a:pPr marL="0" indent="0">
              <a:buNone/>
            </a:pPr>
            <a:endParaRPr lang="en-IN" sz="2000" dirty="0">
              <a:latin typeface="Times New Roman" panose="02020603050405020304" pitchFamily="18" charset="0"/>
              <a:cs typeface="Times New Roman" panose="02020603050405020304" pitchFamily="18" charset="0"/>
            </a:endParaRPr>
          </a:p>
          <a:p>
            <a:pPr algn="just"/>
            <a:endParaRPr lang="en-US" sz="2000" dirty="0">
              <a:latin typeface="Times New Roman" panose="02020603050405020304" pitchFamily="18" charset="0"/>
              <a:cs typeface="Times New Roman" panose="02020603050405020304" pitchFamily="18" charset="0"/>
            </a:endParaRPr>
          </a:p>
          <a:p>
            <a:pPr algn="just"/>
            <a:endParaRPr lang="en-IN" sz="2000" dirty="0" smtClean="0">
              <a:latin typeface="Times New Roman" panose="02020603050405020304" pitchFamily="18" charset="0"/>
              <a:cs typeface="Times New Roman" panose="02020603050405020304" pitchFamily="18" charset="0"/>
            </a:endParaRPr>
          </a:p>
          <a:p>
            <a:pPr algn="just"/>
            <a:endParaRPr lang="en-US" sz="20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0585" y="838200"/>
            <a:ext cx="3806482" cy="3071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8382" y="4038600"/>
            <a:ext cx="3910818"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76087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999</TotalTime>
  <Words>2873</Words>
  <Application>Microsoft Office PowerPoint</Application>
  <PresentationFormat>On-screen Show (4:3)</PresentationFormat>
  <Paragraphs>286</Paragraphs>
  <Slides>67</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Algerian</vt:lpstr>
      <vt:lpstr>Arial</vt:lpstr>
      <vt:lpstr>Calibri</vt:lpstr>
      <vt:lpstr>Times New Roman</vt:lpstr>
      <vt:lpstr>Office Theme</vt:lpstr>
      <vt:lpstr> Committed To  CORNEAL BLINDNESS BACKLOG FREE PUNJAB  </vt:lpstr>
      <vt:lpstr>        Initiative to make Punjab Corneal Blindness Backlog Free </vt:lpstr>
      <vt:lpstr>Situational analysis</vt:lpstr>
      <vt:lpstr>Collaboration with Civil Society</vt:lpstr>
      <vt:lpstr>Social Network "Whatsapp Group"</vt:lpstr>
      <vt:lpstr>PowerPoint Presentation</vt:lpstr>
      <vt:lpstr>PowerPoint Presentation</vt:lpstr>
      <vt:lpstr>Meetings on CBBF  initiative</vt:lpstr>
      <vt:lpstr>Eye Donation Fortnight </vt:lpstr>
      <vt:lpstr>PowerPoint Presentation</vt:lpstr>
      <vt:lpstr>Religious gatherings for promoting Eye donations</vt:lpstr>
      <vt:lpstr>PowerPoint Presentation</vt:lpstr>
      <vt:lpstr>PowerPoint Presentation</vt:lpstr>
      <vt:lpstr>PowerPoint Presentation</vt:lpstr>
      <vt:lpstr>Free Surgeries by Private Ophthalmologists</vt:lpstr>
      <vt:lpstr>PowerPoint Presentation</vt:lpstr>
      <vt:lpstr>Identification of Cases requiring Keratoplasty</vt:lpstr>
      <vt:lpstr>Monitoring</vt:lpstr>
      <vt:lpstr>PowerPoint Presentation</vt:lpstr>
      <vt:lpstr>Eye donations </vt:lpstr>
      <vt:lpstr>Year Wise Keratoplasties</vt:lpstr>
      <vt:lpstr>Waiting List </vt:lpstr>
      <vt:lpstr>Challenges</vt:lpstr>
      <vt:lpstr> Conclusion </vt:lpstr>
      <vt:lpstr>PowerPoint Presentation</vt:lpstr>
      <vt:lpstr>PowerPoint Presentation</vt:lpstr>
      <vt:lpstr>  Independent Evaluation of CBBFP by Dr Radhika Tandon, Professor of Ophthalmology, Dr Rajendra Prasad Centre for Ophthalmic Sciences, AIIMS </vt:lpstr>
      <vt:lpstr>Independent Evaluation contd…</vt:lpstr>
      <vt:lpstr>PowerPoint Presentation</vt:lpstr>
      <vt:lpstr>What Change Happened in Punjab</vt:lpstr>
      <vt:lpstr>PowerPoint Presentation</vt:lpstr>
      <vt:lpstr>Cornea Blindness Backlog Free Punjab</vt:lpstr>
      <vt:lpstr>Review</vt:lpstr>
      <vt:lpstr>Achievements</vt:lpstr>
      <vt:lpstr>THOTA Amendment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CBBF Punjab</vt:lpstr>
      <vt:lpstr>PowerPoint Presentation</vt:lpstr>
      <vt:lpstr>PowerPoint Presentation</vt:lpstr>
      <vt:lpstr>PowerPoint Presentation</vt:lpstr>
      <vt:lpstr>PowerPoint Presentation</vt:lpstr>
      <vt:lpstr>PowerPoint Presentation</vt:lpstr>
      <vt:lpstr>PowerPoint Presentation</vt:lpstr>
      <vt:lpstr>Cornea Allocation Policy</vt:lpstr>
      <vt:lpstr>Cornea Allocation Principles</vt:lpstr>
      <vt:lpstr>Guidelines</vt:lpstr>
      <vt:lpstr>Key Legal Aspects</vt:lpstr>
      <vt:lpstr>THOTA 2013 Guidelines</vt:lpstr>
      <vt:lpstr>Cornea Allocation</vt:lpstr>
      <vt:lpstr>Cornea Allocation Keys</vt:lpstr>
      <vt:lpstr>Cornea Distribution Facts</vt:lpstr>
      <vt:lpstr>Cornea Distribution Order</vt:lpstr>
      <vt:lpstr>Allocation Policy Document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Innovations  National Program for Control of Blindness &amp; Visual Impairment</dc:title>
  <dc:creator>tcc pb</dc:creator>
  <cp:lastModifiedBy>CPP</cp:lastModifiedBy>
  <cp:revision>308</cp:revision>
  <cp:lastPrinted>2018-09-06T09:06:47Z</cp:lastPrinted>
  <dcterms:created xsi:type="dcterms:W3CDTF">2006-08-16T00:00:00Z</dcterms:created>
  <dcterms:modified xsi:type="dcterms:W3CDTF">2018-10-26T11:06:59Z</dcterms:modified>
</cp:coreProperties>
</file>