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4" r:id="rId9"/>
    <p:sldId id="267" r:id="rId10"/>
    <p:sldId id="262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5831-8B83-48E7-BB02-07A580223E48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77FCE-CD73-463F-A26C-CE7A32393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7FCE-CD73-463F-A26C-CE7A32393A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7FCE-CD73-463F-A26C-CE7A32393A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7FCE-CD73-463F-A26C-CE7A32393A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7FCE-CD73-463F-A26C-CE7A32393A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304800"/>
            <a:ext cx="3657600" cy="5638800"/>
          </a:xfrm>
        </p:spPr>
        <p:txBody>
          <a:bodyPr>
            <a:normAutofit fontScale="90000"/>
          </a:bodyPr>
          <a:lstStyle/>
          <a:p>
            <a:pPr lvl="0"/>
            <a:r>
              <a:rPr lang="en-IN" b="1" dirty="0" smtClean="0"/>
              <a:t>Defining &amp; Documenting the Catchment areas of UPHCs &amp; ANMs on Web Portal in Urban Areas</a:t>
            </a:r>
            <a:br>
              <a:rPr lang="en-IN" b="1" dirty="0" smtClean="0"/>
            </a:br>
            <a:r>
              <a:rPr lang="en-IN" b="1" dirty="0" smtClean="0"/>
              <a:t>Delhi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7010400" cy="685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/>
              <a:t>Dr.Monika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Datta</a:t>
            </a:r>
            <a:r>
              <a:rPr lang="en-US" sz="2000" b="1" dirty="0" smtClean="0"/>
              <a:t> , SPO , NHM </a:t>
            </a:r>
          </a:p>
          <a:p>
            <a:pPr algn="l"/>
            <a:r>
              <a:rPr lang="en-US" sz="2000" b="1" dirty="0" smtClean="0"/>
              <a:t>01123812938 , 9811484474 , E-mail : kmanika1960@yahoo.co.in</a:t>
            </a:r>
            <a:endParaRPr lang="en-US" sz="2000" b="1" dirty="0"/>
          </a:p>
        </p:txBody>
      </p:sp>
      <p:pic>
        <p:nvPicPr>
          <p:cNvPr id="4" name="Picture 3" descr="East District Cachment A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4813674" cy="498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Outcome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55" r="34579" b="14278"/>
          <a:stretch>
            <a:fillRect/>
          </a:stretch>
        </p:blipFill>
        <p:spPr bwMode="auto">
          <a:xfrm>
            <a:off x="228600" y="979715"/>
            <a:ext cx="8788399" cy="56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724400"/>
            <a:ext cx="8077200" cy="1752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 b="1" dirty="0" smtClean="0"/>
              <a:t>Entire population of the state has been mapped. </a:t>
            </a:r>
          </a:p>
          <a:p>
            <a:pPr>
              <a:lnSpc>
                <a:spcPct val="110000"/>
              </a:lnSpc>
            </a:pPr>
            <a:r>
              <a:rPr lang="en-US" altLang="en-US" sz="2800" b="1" dirty="0" smtClean="0"/>
              <a:t>Can provide a platform for Population assignment for </a:t>
            </a:r>
            <a:r>
              <a:rPr lang="en-US" altLang="en-US" sz="2800" b="1" dirty="0" err="1" smtClean="0"/>
              <a:t>Ayushman</a:t>
            </a:r>
            <a:r>
              <a:rPr lang="en-US" altLang="en-US" sz="2800" b="1" dirty="0" smtClean="0"/>
              <a:t> Bharat. </a:t>
            </a:r>
          </a:p>
          <a:p>
            <a:pPr>
              <a:lnSpc>
                <a:spcPct val="110000"/>
              </a:lnSpc>
            </a:pPr>
            <a:r>
              <a:rPr lang="en-US" altLang="en-US" sz="2800" b="1" dirty="0" smtClean="0"/>
              <a:t>PS is a well defined administrative unit and its use by– Water / sanitation / WCD / Social Welfare/Education / Urban development  will facilitate Inter departmental convergence. </a:t>
            </a:r>
          </a:p>
          <a:p>
            <a:pPr algn="just">
              <a:spcBef>
                <a:spcPts val="0"/>
              </a:spcBef>
              <a:buNone/>
            </a:pPr>
            <a:endParaRPr lang="en-US" altLang="en-US" sz="2400" b="1" dirty="0" smtClean="0"/>
          </a:p>
          <a:p>
            <a:pPr algn="just">
              <a:spcBef>
                <a:spcPts val="0"/>
              </a:spcBef>
              <a:buNone/>
            </a:pPr>
            <a:r>
              <a:rPr lang="en-US" altLang="en-US" sz="2400" b="1" dirty="0" smtClean="0"/>
              <a:t>Population attachment is to define the area of responsibility of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b="1" dirty="0" smtClean="0"/>
              <a:t> health facility for provision of promised healthcare  , especially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b="1" dirty="0" smtClean="0"/>
              <a:t> outreach/preventive/</a:t>
            </a:r>
            <a:r>
              <a:rPr lang="en-US" altLang="en-US" sz="2400" b="1" dirty="0" err="1" smtClean="0"/>
              <a:t>promotive</a:t>
            </a:r>
            <a:r>
              <a:rPr lang="en-US" altLang="en-US" sz="2400" b="1" dirty="0" smtClean="0"/>
              <a:t> components . It does not 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b="1" dirty="0" smtClean="0"/>
              <a:t>prevent patient from availing services from any health facility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 Chunk of Population may not be included in the electoral data bases. </a:t>
            </a:r>
            <a:r>
              <a:rPr lang="en-US" b="1" dirty="0" smtClean="0"/>
              <a:t>Provision is available made </a:t>
            </a:r>
            <a:r>
              <a:rPr lang="en-US" b="1" dirty="0" smtClean="0"/>
              <a:t>for adding population as per the actual ANM survey of the geographical area assigned to her. </a:t>
            </a:r>
            <a:r>
              <a:rPr lang="en-US" b="1" dirty="0" smtClean="0"/>
              <a:t>Migratory population also gets added .</a:t>
            </a:r>
            <a:endParaRPr lang="en-US" b="1" dirty="0" smtClean="0"/>
          </a:p>
          <a:p>
            <a:r>
              <a:rPr lang="en-US" b="1" dirty="0" smtClean="0"/>
              <a:t>May not be the perfect way but to begin with it offers an universally available , reasonably accurate and doable way 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Way Forward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Autofit/>
          </a:bodyPr>
          <a:lstStyle/>
          <a:p>
            <a:r>
              <a:rPr lang="en-US" b="1" dirty="0" smtClean="0"/>
              <a:t>Placing  the data in public domain .</a:t>
            </a:r>
          </a:p>
          <a:p>
            <a:r>
              <a:rPr lang="en-US" b="1" dirty="0" smtClean="0"/>
              <a:t>Mapping the areas on a dynamic geospatial map </a:t>
            </a:r>
          </a:p>
          <a:p>
            <a:r>
              <a:rPr lang="en-US" b="1" dirty="0" smtClean="0"/>
              <a:t>Adding the peripheral most layer of Family folders to the ANM / ASHA layer.</a:t>
            </a:r>
          </a:p>
          <a:p>
            <a:r>
              <a:rPr lang="en-US" b="1" dirty="0" smtClean="0"/>
              <a:t>Generation of  Health plan for each ANM area from the family folder data . </a:t>
            </a:r>
          </a:p>
          <a:p>
            <a:r>
              <a:rPr lang="en-US" b="1" dirty="0" smtClean="0"/>
              <a:t>IT enabled linkage of each household to a health facility / field functionary for back referrals.</a:t>
            </a:r>
          </a:p>
          <a:p>
            <a:r>
              <a:rPr lang="en-US" b="1" dirty="0" smtClean="0"/>
              <a:t>All public healthcare agencies to participate.</a:t>
            </a:r>
          </a:p>
          <a:p>
            <a:r>
              <a:rPr lang="en-US" b="1" dirty="0" smtClean="0"/>
              <a:t>Regular </a:t>
            </a:r>
            <a:r>
              <a:rPr lang="en-US" b="1" dirty="0" err="1" smtClean="0"/>
              <a:t>updation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01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7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Thankyou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for the exercise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/>
              <a:t>Mandatory Pre-requisites for CPHC: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member of the population has to be owned up by the nearest health facility  and a designated field worker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ANM . </a:t>
            </a:r>
          </a:p>
          <a:p>
            <a:r>
              <a:rPr lang="en-US" b="1" dirty="0" smtClean="0"/>
              <a:t>This is possible only if the area of responsibility of the PHC / ANM /ASHAs is defined geographically and demographically . It is also essential for :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i</a:t>
            </a:r>
            <a:r>
              <a:rPr lang="en-US" b="1" dirty="0" smtClean="0"/>
              <a:t>. Assessing the workload / allocating  resources.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ii.Setting</a:t>
            </a:r>
            <a:r>
              <a:rPr lang="en-US" b="1" dirty="0" smtClean="0"/>
              <a:t> and monitoring  benchmarks.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iii.Ensuring</a:t>
            </a:r>
            <a:r>
              <a:rPr lang="en-US" b="1" dirty="0" smtClean="0"/>
              <a:t> accountability . </a:t>
            </a:r>
          </a:p>
          <a:p>
            <a:pPr>
              <a:buNone/>
            </a:pPr>
            <a:r>
              <a:rPr lang="en-US" b="1" dirty="0" smtClean="0"/>
              <a:t>	iv. Eliminating overlaps in the multi – agency provider setting in Delhi.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962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RURAL AREAS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465" t="5051" r="27464" b="17503"/>
          <a:stretch>
            <a:fillRect/>
          </a:stretch>
        </p:blipFill>
        <p:spPr>
          <a:xfrm>
            <a:off x="304800" y="1371600"/>
            <a:ext cx="4041913" cy="4953000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3581" r="21014" b="5172"/>
          <a:stretch>
            <a:fillRect/>
          </a:stretch>
        </p:blipFill>
        <p:spPr>
          <a:xfrm rot="16200000">
            <a:off x="4191000" y="1752600"/>
            <a:ext cx="495300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2120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URBAN AREAS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Pilot project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 cstate="print"/>
          <a:srcRect l="9786" t="12500" r="24510" b="6250"/>
          <a:stretch>
            <a:fillRect/>
          </a:stretch>
        </p:blipFill>
        <p:spPr bwMode="auto">
          <a:xfrm>
            <a:off x="762000" y="1447800"/>
            <a:ext cx="3352800" cy="25245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/>
          <a:srcRect l="8333" t="11364" r="27778" b="6818"/>
          <a:stretch>
            <a:fillRect/>
          </a:stretch>
        </p:blipFill>
        <p:spPr bwMode="auto">
          <a:xfrm>
            <a:off x="762000" y="4038600"/>
            <a:ext cx="3352800" cy="25641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/>
          <a:srcRect l="7130" t="3857" r="28424" b="7431"/>
          <a:stretch>
            <a:fillRect/>
          </a:stretch>
        </p:blipFill>
        <p:spPr bwMode="auto">
          <a:xfrm>
            <a:off x="4648200" y="3429000"/>
            <a:ext cx="4038600" cy="3130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76430" y="1143000"/>
            <a:ext cx="44675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Some population pockets </a:t>
            </a:r>
          </a:p>
          <a:p>
            <a:pPr marL="342900" indent="-342900"/>
            <a:r>
              <a:rPr lang="en-US" sz="2400" b="1" dirty="0" smtClean="0"/>
              <a:t>	were far from heath centers.  </a:t>
            </a:r>
          </a:p>
          <a:p>
            <a:pPr marL="342900" indent="-342900"/>
            <a:r>
              <a:rPr lang="en-US" sz="2400" b="1" dirty="0" smtClean="0"/>
              <a:t>2. Gaps in Population coverage??</a:t>
            </a:r>
          </a:p>
          <a:p>
            <a:pPr marL="342900" indent="-3429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3. Staff covering far flung areas.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Facility Survey</a:t>
            </a:r>
          </a:p>
          <a:p>
            <a:pPr marL="342900" indent="-342900"/>
            <a:r>
              <a:rPr lang="en-US" sz="2400" b="1" dirty="0" smtClean="0"/>
              <a:t>Overlaps to the tune of </a:t>
            </a:r>
            <a:r>
              <a:rPr lang="en-US" sz="2400" b="1" dirty="0"/>
              <a:t>6</a:t>
            </a:r>
            <a:r>
              <a:rPr lang="en-US" sz="2400" b="1" dirty="0" smtClean="0"/>
              <a:t>5 </a:t>
            </a:r>
            <a:r>
              <a:rPr lang="en-US" sz="2400" b="1" dirty="0" err="1" smtClean="0"/>
              <a:t>lacs</a:t>
            </a:r>
            <a:r>
              <a:rPr lang="en-US" sz="2400" b="1" dirty="0" smtClean="0"/>
              <a:t> 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of Implementation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458200" cy="54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was decided to use the electoral database 	information for an objective ,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comprehensive 	mapping of the areas of responsibility of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the UPHC / ANM.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Web based Software was prepared to capture the name / agency/ address / types of services / linked facilities / staff of the facility and the population being covered by it . </a:t>
            </a:r>
          </a:p>
          <a:p>
            <a:pPr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GNCTD / MCD Health Facilities mapped. </a:t>
            </a:r>
          </a:p>
          <a:p>
            <a:pPr>
              <a:lnSpc>
                <a:spcPct val="90000"/>
              </a:lnSpc>
              <a:buNone/>
            </a:pPr>
            <a:endParaRPr lang="en-US" alt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of Implementation</a:t>
            </a:r>
            <a:endParaRPr lang="en-US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Each center given a unique ID / </a:t>
            </a: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Password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Software </a:t>
            </a: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was populated with the geographic </a:t>
            </a: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demographic description of Population units as described in terms of polling stations / booths . ( around 11000 such units)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Around </a:t>
            </a:r>
            <a:r>
              <a:rPr lang="en-US" alt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1100 personnel – Medical Officers / ANMs /  CDEOs ( GNCTD / MCD) trained to use the software and feed the information of their centers 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Owning up the population -- Guiding principle 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	</a:t>
            </a:r>
            <a:r>
              <a:rPr lang="en-US" altLang="en-US" b="1" dirty="0" err="1" smtClean="0"/>
              <a:t>i</a:t>
            </a:r>
            <a:r>
              <a:rPr lang="en-US" altLang="en-US" b="1" dirty="0" smtClean="0"/>
              <a:t>. Around 50,000 population wherever possible 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	ii. Within 1-2 km / 20-30 minutes walking distance 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	iii. Impediments like railway line / highway / water bodies etc to be kept in mind 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Entire State divided into population pockets of around 10,000 which were codified as unique ANM areas. (Each ANM area further divided into ASHA Areas of around 2000 population).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The information made available on the web based portal – State / District / Facility / ANM.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of Implementation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Mapping exercise 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provided 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List of polling stations owned up by more than one center.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List of polling stations not owned up by any center. 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District Working groups comprising of GNCTD and MCD officials formed . State level meeting held with each group.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Resolution of overlaps 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Attachment of </a:t>
            </a:r>
            <a:r>
              <a:rPr lang="en-US" altLang="en-US" b="1" dirty="0" err="1" smtClean="0"/>
              <a:t>unserved</a:t>
            </a:r>
            <a:r>
              <a:rPr lang="en-US" altLang="en-US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Listing of </a:t>
            </a:r>
            <a:r>
              <a:rPr lang="en-US" altLang="en-US" b="1" dirty="0" err="1" smtClean="0"/>
              <a:t>unserved</a:t>
            </a:r>
            <a:r>
              <a:rPr lang="en-US" altLang="en-US" b="1" dirty="0" smtClean="0"/>
              <a:t> / underserved areas for setting up new centers.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of Implementation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Outcome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b="1" dirty="0" smtClean="0"/>
              <a:t>Carving out codified ANM / ASHA Areas with geographic and demographic description and  made available on web based portal. 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/>
              <a:t>Availability of Targets / benchmarks .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/>
              <a:t>Implement ASHA Scheme more objectively .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/>
              <a:t>Ensure accountability at various levels.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/>
              <a:t>Remove overlaps and thus optimize resource allocation and utilization .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/>
              <a:t>Plan opening of new centers in need based manner. 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smtClean="0"/>
              <a:t>Enable backward linkages from the hospital.</a:t>
            </a:r>
          </a:p>
          <a:p>
            <a:pPr>
              <a:lnSpc>
                <a:spcPct val="90000"/>
              </a:lnSpc>
              <a:buNone/>
            </a:pPr>
            <a:endParaRPr lang="en-US" altLang="en-US" sz="3000" b="1" dirty="0" smtClean="0"/>
          </a:p>
          <a:p>
            <a:pPr>
              <a:lnSpc>
                <a:spcPct val="90000"/>
              </a:lnSpc>
            </a:pPr>
            <a:endParaRPr lang="en-US" altLang="en-US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563</Words>
  <Application>Microsoft Office PowerPoint</Application>
  <PresentationFormat>On-screen Show (4:3)</PresentationFormat>
  <Paragraphs>83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Defining &amp; Documenting the Catchment areas of UPHCs &amp; ANMs on Web Portal in Urban Areas Delhi </vt:lpstr>
      <vt:lpstr>Need for the exercise </vt:lpstr>
      <vt:lpstr>RURAL AREAS</vt:lpstr>
      <vt:lpstr>Pilot project </vt:lpstr>
      <vt:lpstr>Process of Implementation</vt:lpstr>
      <vt:lpstr>Process of Implementation</vt:lpstr>
      <vt:lpstr>Process of Implementation</vt:lpstr>
      <vt:lpstr>Process of Implementation</vt:lpstr>
      <vt:lpstr>Outcome </vt:lpstr>
      <vt:lpstr>Outcome</vt:lpstr>
      <vt:lpstr>Scalability</vt:lpstr>
      <vt:lpstr>Limitations </vt:lpstr>
      <vt:lpstr>Way Forward </vt:lpstr>
      <vt:lpstr>Thankyou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&amp; Documenting the Catchment areas of UPHCs &amp; ANMs on Web Portal  Delhi</dc:title>
  <dc:creator>Dell</dc:creator>
  <cp:lastModifiedBy>Windows User</cp:lastModifiedBy>
  <cp:revision>69</cp:revision>
  <dcterms:created xsi:type="dcterms:W3CDTF">2006-08-16T00:00:00Z</dcterms:created>
  <dcterms:modified xsi:type="dcterms:W3CDTF">2019-11-17T09:50:22Z</dcterms:modified>
</cp:coreProperties>
</file>