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384" r:id="rId2"/>
    <p:sldId id="385" r:id="rId3"/>
    <p:sldId id="386" r:id="rId4"/>
    <p:sldId id="419" r:id="rId5"/>
    <p:sldId id="390" r:id="rId6"/>
    <p:sldId id="400" r:id="rId7"/>
    <p:sldId id="429" r:id="rId8"/>
    <p:sldId id="427" r:id="rId9"/>
    <p:sldId id="408" r:id="rId10"/>
    <p:sldId id="428" r:id="rId11"/>
    <p:sldId id="411" r:id="rId12"/>
    <p:sldId id="433" r:id="rId13"/>
    <p:sldId id="412" r:id="rId14"/>
    <p:sldId id="410" r:id="rId15"/>
    <p:sldId id="430" r:id="rId16"/>
    <p:sldId id="415" r:id="rId17"/>
    <p:sldId id="263" r:id="rId18"/>
    <p:sldId id="420" r:id="rId19"/>
    <p:sldId id="434" r:id="rId20"/>
    <p:sldId id="257" r:id="rId21"/>
    <p:sldId id="259" r:id="rId22"/>
  </p:sldIdLst>
  <p:sldSz cx="12192000" cy="6858000"/>
  <p:notesSz cx="7053263" cy="93091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5F5F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164" autoAdjust="0"/>
  </p:normalViewPr>
  <p:slideViewPr>
    <p:cSldViewPr snapToGrid="0">
      <p:cViewPr>
        <p:scale>
          <a:sx n="63" d="100"/>
          <a:sy n="63" d="100"/>
        </p:scale>
        <p:origin x="804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687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LENOVO\Desktop\New%20Microsoft%20Excel%20Worksheet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SC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7th July '18</c:v>
                </c:pt>
                <c:pt idx="1">
                  <c:v>7th Jan'19</c:v>
                </c:pt>
                <c:pt idx="2">
                  <c:v>7th May'19</c:v>
                </c:pt>
                <c:pt idx="3">
                  <c:v>5th Sep'19</c:v>
                </c:pt>
                <c:pt idx="4">
                  <c:v>29th Sept'19</c:v>
                </c:pt>
              </c:strCache>
            </c:strRef>
          </c:cat>
          <c:val>
            <c:numRef>
              <c:f>Sheet1!$B$2:$F$2</c:f>
              <c:numCache>
                <c:formatCode>General</c:formatCode>
                <c:ptCount val="5"/>
                <c:pt idx="0">
                  <c:v>21</c:v>
                </c:pt>
                <c:pt idx="1">
                  <c:v>25</c:v>
                </c:pt>
                <c:pt idx="2">
                  <c:v>36</c:v>
                </c:pt>
                <c:pt idx="3">
                  <c:v>56</c:v>
                </c:pt>
                <c:pt idx="4">
                  <c:v>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3D8-447C-A077-77498FF64275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PHC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bg1">
                        <a:lumMod val="20000"/>
                        <a:lumOff val="80000"/>
                      </a:schemeClr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7th July '18</c:v>
                </c:pt>
                <c:pt idx="1">
                  <c:v>7th Jan'19</c:v>
                </c:pt>
                <c:pt idx="2">
                  <c:v>7th May'19</c:v>
                </c:pt>
                <c:pt idx="3">
                  <c:v>5th Sep'19</c:v>
                </c:pt>
                <c:pt idx="4">
                  <c:v>29th Sept'19</c:v>
                </c:pt>
              </c:strCache>
            </c:strRef>
          </c:cat>
          <c:val>
            <c:numRef>
              <c:f>Sheet1!$B$3:$F$3</c:f>
              <c:numCache>
                <c:formatCode>General</c:formatCode>
                <c:ptCount val="5"/>
                <c:pt idx="0">
                  <c:v>2</c:v>
                </c:pt>
                <c:pt idx="1">
                  <c:v>4</c:v>
                </c:pt>
                <c:pt idx="2">
                  <c:v>4</c:v>
                </c:pt>
                <c:pt idx="3">
                  <c:v>6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3D8-447C-A077-77498FF64275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UPHC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-1.1330861421156109E-3"/>
                  <c:y val="-8.816459705481657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977D-4501-ADB0-241C0A4DAA3A}"/>
                </c:ext>
              </c:extLst>
            </c:dLbl>
            <c:dLbl>
              <c:idx val="1"/>
              <c:layout>
                <c:manualLayout>
                  <c:x val="-5.6654307105779471E-3"/>
                  <c:y val="-9.796066339424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977D-4501-ADB0-241C0A4DAA3A}"/>
                </c:ext>
              </c:extLst>
            </c:dLbl>
            <c:dLbl>
              <c:idx val="2"/>
              <c:layout>
                <c:manualLayout>
                  <c:x val="-1.1330861421156729E-3"/>
                  <c:y val="-7.5919514130536478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977D-4501-ADB0-241C0A4DAA3A}"/>
                </c:ext>
              </c:extLst>
            </c:dLbl>
            <c:dLbl>
              <c:idx val="3"/>
              <c:layout>
                <c:manualLayout>
                  <c:x val="-9.0646891369247258E-3"/>
                  <c:y val="-8.816459705481662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77D-4501-ADB0-241C0A4DAA3A}"/>
                </c:ext>
              </c:extLst>
            </c:dLbl>
            <c:dLbl>
              <c:idx val="4"/>
              <c:layout>
                <c:manualLayout>
                  <c:x val="-3.5125670405583294E-2"/>
                  <c:y val="-6.122541462140036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977D-4501-ADB0-241C0A4DAA3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000" b="0" i="0" u="none" strike="noStrike" kern="1200" baseline="0">
                    <a:solidFill>
                      <a:schemeClr val="tx1"/>
                    </a:solidFill>
                    <a:latin typeface="Gill Sans MT" panose="020B0502020104020203" pitchFamily="34" charset="0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Sheet1!$B$1:$F$1</c:f>
              <c:strCache>
                <c:ptCount val="5"/>
                <c:pt idx="0">
                  <c:v>7th July '18</c:v>
                </c:pt>
                <c:pt idx="1">
                  <c:v>7th Jan'19</c:v>
                </c:pt>
                <c:pt idx="2">
                  <c:v>7th May'19</c:v>
                </c:pt>
                <c:pt idx="3">
                  <c:v>5th Sep'19</c:v>
                </c:pt>
                <c:pt idx="4">
                  <c:v>29th Sept'19</c:v>
                </c:pt>
              </c:strCache>
            </c:strRef>
          </c:cat>
          <c:val>
            <c:numRef>
              <c:f>Sheet1!$B$4:$F$4</c:f>
              <c:numCache>
                <c:formatCode>General</c:formatCode>
                <c:ptCount val="5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3D8-447C-A077-77498FF642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3553024"/>
        <c:axId val="73554560"/>
        <c:axId val="0"/>
      </c:bar3DChart>
      <c:catAx>
        <c:axId val="735530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73554560"/>
        <c:crosses val="autoZero"/>
        <c:auto val="1"/>
        <c:lblAlgn val="ctr"/>
        <c:lblOffset val="100"/>
        <c:noMultiLvlLbl val="0"/>
      </c:catAx>
      <c:valAx>
        <c:axId val="7355456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Gill Sans MT" panose="020B0502020104020203" pitchFamily="34" charset="0"/>
                <a:ea typeface="+mn-ea"/>
                <a:cs typeface="+mn-cs"/>
              </a:defRPr>
            </a:pPr>
            <a:endParaRPr lang="en-US"/>
          </a:p>
        </c:txPr>
        <c:crossAx val="73553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Gill Sans MT" panose="020B0502020104020203" pitchFamily="34" charset="0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2000">
          <a:latin typeface="Gill Sans MT" panose="020B0502020104020203" pitchFamily="34" charset="0"/>
        </a:defRPr>
      </a:pPr>
      <a:endParaRPr lang="en-US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714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Number of HWC with Home based Palliative care 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Sheet1!$B$1:$H$1</c:f>
              <c:strCache>
                <c:ptCount val="7"/>
                <c:pt idx="0">
                  <c:v>imphal West </c:v>
                </c:pt>
                <c:pt idx="1">
                  <c:v>Imphal East </c:v>
                </c:pt>
                <c:pt idx="2">
                  <c:v>Churachandpur </c:v>
                </c:pt>
                <c:pt idx="3">
                  <c:v>Bishnupur </c:v>
                </c:pt>
                <c:pt idx="4">
                  <c:v>Chandel </c:v>
                </c:pt>
                <c:pt idx="5">
                  <c:v>Kangpokpi </c:v>
                </c:pt>
                <c:pt idx="6">
                  <c:v>Thoubal </c:v>
                </c:pt>
              </c:strCache>
            </c:strRef>
          </c:cat>
          <c:val>
            <c:numRef>
              <c:f>Sheet1!$B$2:$H$2</c:f>
              <c:numCache>
                <c:formatCode>General</c:formatCode>
                <c:ptCount val="7"/>
                <c:pt idx="0">
                  <c:v>10</c:v>
                </c:pt>
                <c:pt idx="1">
                  <c:v>11</c:v>
                </c:pt>
                <c:pt idx="2">
                  <c:v>9</c:v>
                </c:pt>
                <c:pt idx="3">
                  <c:v>14</c:v>
                </c:pt>
                <c:pt idx="4">
                  <c:v>6</c:v>
                </c:pt>
                <c:pt idx="5">
                  <c:v>3</c:v>
                </c:pt>
                <c:pt idx="6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B7C-4A6F-9235-BB048861201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82648576"/>
        <c:axId val="1"/>
      </c:barChart>
      <c:catAx>
        <c:axId val="182648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1664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11664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2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648576"/>
        <c:crosses val="autoZero"/>
        <c:crossBetween val="between"/>
      </c:valAx>
      <c:spPr>
        <a:noFill/>
        <a:ln w="31104">
          <a:noFill/>
        </a:ln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F16823-AA51-4816-98F8-924A7E876D12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77E08D4D-8C59-49B6-96AE-2D8E2869B2E8}">
      <dgm:prSet phldrT="[Text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n-IN" sz="2000" b="1" dirty="0"/>
            <a:t>Palliative care at HWCs</a:t>
          </a:r>
          <a:endParaRPr lang="en-US" sz="2000" b="1" dirty="0"/>
        </a:p>
      </dgm:t>
    </dgm:pt>
    <dgm:pt modelId="{B94934D1-F754-46B1-82CA-9E1B65124F3F}" type="parTrans" cxnId="{7D8F639D-48F9-4BBF-B8C2-DAAC7A0E7632}">
      <dgm:prSet/>
      <dgm:spPr/>
      <dgm:t>
        <a:bodyPr/>
        <a:lstStyle/>
        <a:p>
          <a:endParaRPr lang="en-US" sz="2000"/>
        </a:p>
      </dgm:t>
    </dgm:pt>
    <dgm:pt modelId="{17BD5528-6B7E-4198-B6E5-557D408E4A25}" type="sibTrans" cxnId="{7D8F639D-48F9-4BBF-B8C2-DAAC7A0E7632}">
      <dgm:prSet/>
      <dgm:spPr/>
      <dgm:t>
        <a:bodyPr/>
        <a:lstStyle/>
        <a:p>
          <a:endParaRPr lang="en-US" sz="2000"/>
        </a:p>
      </dgm:t>
    </dgm:pt>
    <dgm:pt modelId="{93464A8D-F766-4DBD-BE7C-A0534DF55905}">
      <dgm:prSet phldrT="[Text]" custT="1"/>
      <dgm:spPr/>
      <dgm:t>
        <a:bodyPr/>
        <a:lstStyle/>
        <a:p>
          <a:r>
            <a:rPr lang="en-IN" sz="2000" b="1" dirty="0" err="1"/>
            <a:t>Karunashraya</a:t>
          </a:r>
          <a:r>
            <a:rPr lang="en-IN" sz="2000" b="1" dirty="0"/>
            <a:t> Bangalore &amp; NIMHANS</a:t>
          </a:r>
          <a:endParaRPr lang="en-US" sz="2000" b="1" dirty="0"/>
        </a:p>
      </dgm:t>
    </dgm:pt>
    <dgm:pt modelId="{4A75189C-3A8D-40AD-8F02-D8CBD0470FB9}" type="parTrans" cxnId="{C1627864-9B9C-4877-AF6E-5D9B9CC7FD4F}">
      <dgm:prSet custT="1"/>
      <dgm:spPr/>
      <dgm:t>
        <a:bodyPr/>
        <a:lstStyle/>
        <a:p>
          <a:endParaRPr lang="en-US" sz="2000"/>
        </a:p>
      </dgm:t>
    </dgm:pt>
    <dgm:pt modelId="{455C616F-AECC-4146-83F8-2CD5F1EA2415}" type="sibTrans" cxnId="{C1627864-9B9C-4877-AF6E-5D9B9CC7FD4F}">
      <dgm:prSet/>
      <dgm:spPr/>
      <dgm:t>
        <a:bodyPr/>
        <a:lstStyle/>
        <a:p>
          <a:endParaRPr lang="en-US" sz="2000"/>
        </a:p>
      </dgm:t>
    </dgm:pt>
    <dgm:pt modelId="{7560F277-3D3A-48C1-9A0C-91640444F4D1}">
      <dgm:prSet phldrT="[Text]" custT="1"/>
      <dgm:spPr/>
      <dgm:t>
        <a:bodyPr/>
        <a:lstStyle/>
        <a:p>
          <a:r>
            <a:rPr lang="en-IN" sz="2000" b="1" dirty="0"/>
            <a:t>Palliative Care Society, </a:t>
          </a:r>
        </a:p>
        <a:p>
          <a:r>
            <a:rPr lang="en-IN" sz="2000" b="1" dirty="0" err="1"/>
            <a:t>Imphal</a:t>
          </a:r>
          <a:endParaRPr lang="en-US" sz="2000" b="1" dirty="0"/>
        </a:p>
      </dgm:t>
    </dgm:pt>
    <dgm:pt modelId="{A56EE005-1C0C-49CE-9CD1-9673BE452C46}" type="parTrans" cxnId="{AB916C11-A53F-4D46-A46A-46DE01483589}">
      <dgm:prSet custT="1"/>
      <dgm:spPr/>
      <dgm:t>
        <a:bodyPr/>
        <a:lstStyle/>
        <a:p>
          <a:endParaRPr lang="en-US" sz="2000"/>
        </a:p>
      </dgm:t>
    </dgm:pt>
    <dgm:pt modelId="{37D05212-04CE-469E-93DB-E17B22D36750}" type="sibTrans" cxnId="{AB916C11-A53F-4D46-A46A-46DE01483589}">
      <dgm:prSet/>
      <dgm:spPr/>
      <dgm:t>
        <a:bodyPr/>
        <a:lstStyle/>
        <a:p>
          <a:endParaRPr lang="en-US" sz="2000"/>
        </a:p>
      </dgm:t>
    </dgm:pt>
    <dgm:pt modelId="{5C7B47F6-BA91-4450-B136-17521AEB386B}">
      <dgm:prSet phldrT="[Text]" custT="1"/>
      <dgm:spPr/>
      <dgm:t>
        <a:bodyPr/>
        <a:lstStyle/>
        <a:p>
          <a:r>
            <a:rPr lang="en-IN" sz="2000" b="1" dirty="0"/>
            <a:t>RIMS Palliative Unit</a:t>
          </a:r>
          <a:endParaRPr lang="en-US" sz="2000" b="1" dirty="0"/>
        </a:p>
      </dgm:t>
    </dgm:pt>
    <dgm:pt modelId="{BCF22D97-D79B-4978-8B85-D1C3850249C1}" type="parTrans" cxnId="{E487EC8B-3B7B-49B1-A475-49ACE17AAFFD}">
      <dgm:prSet custT="1"/>
      <dgm:spPr/>
      <dgm:t>
        <a:bodyPr/>
        <a:lstStyle/>
        <a:p>
          <a:endParaRPr lang="en-US" sz="2000"/>
        </a:p>
      </dgm:t>
    </dgm:pt>
    <dgm:pt modelId="{58CA7695-7899-49B4-B7B5-C93C2F6F5968}" type="sibTrans" cxnId="{E487EC8B-3B7B-49B1-A475-49ACE17AAFFD}">
      <dgm:prSet/>
      <dgm:spPr/>
      <dgm:t>
        <a:bodyPr/>
        <a:lstStyle/>
        <a:p>
          <a:endParaRPr lang="en-US" sz="2000"/>
        </a:p>
      </dgm:t>
    </dgm:pt>
    <dgm:pt modelId="{D9DF3A74-A04F-44D6-A0DB-C025AD2A40A1}">
      <dgm:prSet phldrT="[Text]" custT="1"/>
      <dgm:spPr/>
      <dgm:t>
        <a:bodyPr/>
        <a:lstStyle/>
        <a:p>
          <a:r>
            <a:rPr lang="en-IN" sz="2000" b="1" dirty="0"/>
            <a:t>IPM Calicut</a:t>
          </a:r>
          <a:endParaRPr lang="en-US" sz="2000" b="1" dirty="0"/>
        </a:p>
      </dgm:t>
    </dgm:pt>
    <dgm:pt modelId="{41E8E630-AB2C-4EBA-98B2-1277AAEB8C54}" type="parTrans" cxnId="{E4D0E842-C058-447E-BAC1-7286CB2DDFAE}">
      <dgm:prSet custT="1"/>
      <dgm:spPr/>
      <dgm:t>
        <a:bodyPr/>
        <a:lstStyle/>
        <a:p>
          <a:endParaRPr lang="en-US" sz="2000"/>
        </a:p>
      </dgm:t>
    </dgm:pt>
    <dgm:pt modelId="{A63D92FB-2907-40E8-9B06-A1E409A50FA0}" type="sibTrans" cxnId="{E4D0E842-C058-447E-BAC1-7286CB2DDFAE}">
      <dgm:prSet/>
      <dgm:spPr/>
      <dgm:t>
        <a:bodyPr/>
        <a:lstStyle/>
        <a:p>
          <a:endParaRPr lang="en-US" sz="2000"/>
        </a:p>
      </dgm:t>
    </dgm:pt>
    <dgm:pt modelId="{F95A2E9D-7A34-4EFB-B862-B068F3626AA6}" type="pres">
      <dgm:prSet presAssocID="{F4F16823-AA51-4816-98F8-924A7E876D12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6C237D0-32A8-41DE-9F2B-48D042CB6FFB}" type="pres">
      <dgm:prSet presAssocID="{77E08D4D-8C59-49B6-96AE-2D8E2869B2E8}" presName="centerShape" presStyleLbl="node0" presStyleIdx="0" presStyleCnt="1" custScaleX="140807" custScaleY="123858"/>
      <dgm:spPr/>
    </dgm:pt>
    <dgm:pt modelId="{A8E0932B-EC72-4AEC-81BE-A8256DEC4271}" type="pres">
      <dgm:prSet presAssocID="{4A75189C-3A8D-40AD-8F02-D8CBD0470FB9}" presName="parTrans" presStyleLbl="sibTrans2D1" presStyleIdx="0" presStyleCnt="4"/>
      <dgm:spPr/>
    </dgm:pt>
    <dgm:pt modelId="{D1CD8335-FF03-473B-A320-95138B2AF27F}" type="pres">
      <dgm:prSet presAssocID="{4A75189C-3A8D-40AD-8F02-D8CBD0470FB9}" presName="connectorText" presStyleLbl="sibTrans2D1" presStyleIdx="0" presStyleCnt="4"/>
      <dgm:spPr/>
    </dgm:pt>
    <dgm:pt modelId="{83139493-C9D6-4B78-9E0B-455BE175D4AF}" type="pres">
      <dgm:prSet presAssocID="{93464A8D-F766-4DBD-BE7C-A0534DF55905}" presName="node" presStyleLbl="node1" presStyleIdx="0" presStyleCnt="4" custScaleX="198016" custScaleY="100450">
        <dgm:presLayoutVars>
          <dgm:bulletEnabled val="1"/>
        </dgm:presLayoutVars>
      </dgm:prSet>
      <dgm:spPr/>
    </dgm:pt>
    <dgm:pt modelId="{CB0841F6-11E0-4078-98E7-4B261B82C2C6}" type="pres">
      <dgm:prSet presAssocID="{A56EE005-1C0C-49CE-9CD1-9673BE452C46}" presName="parTrans" presStyleLbl="sibTrans2D1" presStyleIdx="1" presStyleCnt="4"/>
      <dgm:spPr/>
    </dgm:pt>
    <dgm:pt modelId="{129A8515-244E-4884-B568-EF044EB6D9FD}" type="pres">
      <dgm:prSet presAssocID="{A56EE005-1C0C-49CE-9CD1-9673BE452C46}" presName="connectorText" presStyleLbl="sibTrans2D1" presStyleIdx="1" presStyleCnt="4"/>
      <dgm:spPr/>
    </dgm:pt>
    <dgm:pt modelId="{72DC9C66-51FB-4F09-B311-A0EFE1A9A235}" type="pres">
      <dgm:prSet presAssocID="{7560F277-3D3A-48C1-9A0C-91640444F4D1}" presName="node" presStyleLbl="node1" presStyleIdx="1" presStyleCnt="4" custScaleX="141930" custScaleY="125529" custRadScaleRad="117959" custRadScaleInc="3866">
        <dgm:presLayoutVars>
          <dgm:bulletEnabled val="1"/>
        </dgm:presLayoutVars>
      </dgm:prSet>
      <dgm:spPr/>
    </dgm:pt>
    <dgm:pt modelId="{3C811AAC-6E7B-4C38-97B1-3816250F2842}" type="pres">
      <dgm:prSet presAssocID="{BCF22D97-D79B-4978-8B85-D1C3850249C1}" presName="parTrans" presStyleLbl="sibTrans2D1" presStyleIdx="2" presStyleCnt="4"/>
      <dgm:spPr/>
    </dgm:pt>
    <dgm:pt modelId="{09BFA39E-64ED-4547-95D5-991DFB05CC6D}" type="pres">
      <dgm:prSet presAssocID="{BCF22D97-D79B-4978-8B85-D1C3850249C1}" presName="connectorText" presStyleLbl="sibTrans2D1" presStyleIdx="2" presStyleCnt="4"/>
      <dgm:spPr/>
    </dgm:pt>
    <dgm:pt modelId="{0E9D5991-53CD-4987-8509-A10F15D38397}" type="pres">
      <dgm:prSet presAssocID="{5C7B47F6-BA91-4450-B136-17521AEB386B}" presName="node" presStyleLbl="node1" presStyleIdx="2" presStyleCnt="4" custScaleX="145668" custScaleY="92270">
        <dgm:presLayoutVars>
          <dgm:bulletEnabled val="1"/>
        </dgm:presLayoutVars>
      </dgm:prSet>
      <dgm:spPr/>
    </dgm:pt>
    <dgm:pt modelId="{10E1C4DC-BA14-4E41-BA54-23187D182F21}" type="pres">
      <dgm:prSet presAssocID="{41E8E630-AB2C-4EBA-98B2-1277AAEB8C54}" presName="parTrans" presStyleLbl="sibTrans2D1" presStyleIdx="3" presStyleCnt="4"/>
      <dgm:spPr/>
    </dgm:pt>
    <dgm:pt modelId="{0EB3925C-2FEA-4104-97FE-1932D84258C7}" type="pres">
      <dgm:prSet presAssocID="{41E8E630-AB2C-4EBA-98B2-1277AAEB8C54}" presName="connectorText" presStyleLbl="sibTrans2D1" presStyleIdx="3" presStyleCnt="4"/>
      <dgm:spPr/>
    </dgm:pt>
    <dgm:pt modelId="{9883C638-4FDD-4AC4-8014-91E57F69F4DF}" type="pres">
      <dgm:prSet presAssocID="{D9DF3A74-A04F-44D6-A0DB-C025AD2A40A1}" presName="node" presStyleLbl="node1" presStyleIdx="3" presStyleCnt="4" custScaleX="130427" custScaleY="90635" custRadScaleRad="114349" custRadScaleInc="-2658">
        <dgm:presLayoutVars>
          <dgm:bulletEnabled val="1"/>
        </dgm:presLayoutVars>
      </dgm:prSet>
      <dgm:spPr/>
    </dgm:pt>
  </dgm:ptLst>
  <dgm:cxnLst>
    <dgm:cxn modelId="{EE4CBF02-453C-4756-A71F-D0C3C2B3B797}" type="presOf" srcId="{41E8E630-AB2C-4EBA-98B2-1277AAEB8C54}" destId="{10E1C4DC-BA14-4E41-BA54-23187D182F21}" srcOrd="0" destOrd="0" presId="urn:microsoft.com/office/officeart/2005/8/layout/radial5"/>
    <dgm:cxn modelId="{E88AE80E-F68A-4391-A0B5-CAC0715DFB22}" type="presOf" srcId="{F4F16823-AA51-4816-98F8-924A7E876D12}" destId="{F95A2E9D-7A34-4EFB-B862-B068F3626AA6}" srcOrd="0" destOrd="0" presId="urn:microsoft.com/office/officeart/2005/8/layout/radial5"/>
    <dgm:cxn modelId="{AB916C11-A53F-4D46-A46A-46DE01483589}" srcId="{77E08D4D-8C59-49B6-96AE-2D8E2869B2E8}" destId="{7560F277-3D3A-48C1-9A0C-91640444F4D1}" srcOrd="1" destOrd="0" parTransId="{A56EE005-1C0C-49CE-9CD1-9673BE452C46}" sibTransId="{37D05212-04CE-469E-93DB-E17B22D36750}"/>
    <dgm:cxn modelId="{FBC7A312-0815-40A1-8766-4E77AA8630FA}" type="presOf" srcId="{A56EE005-1C0C-49CE-9CD1-9673BE452C46}" destId="{129A8515-244E-4884-B568-EF044EB6D9FD}" srcOrd="1" destOrd="0" presId="urn:microsoft.com/office/officeart/2005/8/layout/radial5"/>
    <dgm:cxn modelId="{A6E6DE3C-76CE-4D66-B151-0DF86702ECD8}" type="presOf" srcId="{BCF22D97-D79B-4978-8B85-D1C3850249C1}" destId="{3C811AAC-6E7B-4C38-97B1-3816250F2842}" srcOrd="0" destOrd="0" presId="urn:microsoft.com/office/officeart/2005/8/layout/radial5"/>
    <dgm:cxn modelId="{94F2FD40-E489-4C38-89E0-86A5CB0BA6CD}" type="presOf" srcId="{4A75189C-3A8D-40AD-8F02-D8CBD0470FB9}" destId="{D1CD8335-FF03-473B-A320-95138B2AF27F}" srcOrd="1" destOrd="0" presId="urn:microsoft.com/office/officeart/2005/8/layout/radial5"/>
    <dgm:cxn modelId="{E4D0E842-C058-447E-BAC1-7286CB2DDFAE}" srcId="{77E08D4D-8C59-49B6-96AE-2D8E2869B2E8}" destId="{D9DF3A74-A04F-44D6-A0DB-C025AD2A40A1}" srcOrd="3" destOrd="0" parTransId="{41E8E630-AB2C-4EBA-98B2-1277AAEB8C54}" sibTransId="{A63D92FB-2907-40E8-9B06-A1E409A50FA0}"/>
    <dgm:cxn modelId="{C1627864-9B9C-4877-AF6E-5D9B9CC7FD4F}" srcId="{77E08D4D-8C59-49B6-96AE-2D8E2869B2E8}" destId="{93464A8D-F766-4DBD-BE7C-A0534DF55905}" srcOrd="0" destOrd="0" parTransId="{4A75189C-3A8D-40AD-8F02-D8CBD0470FB9}" sibTransId="{455C616F-AECC-4146-83F8-2CD5F1EA2415}"/>
    <dgm:cxn modelId="{9F44BE49-D61B-4208-93C2-850C502A1312}" type="presOf" srcId="{93464A8D-F766-4DBD-BE7C-A0534DF55905}" destId="{83139493-C9D6-4B78-9E0B-455BE175D4AF}" srcOrd="0" destOrd="0" presId="urn:microsoft.com/office/officeart/2005/8/layout/radial5"/>
    <dgm:cxn modelId="{9F82CA49-D1EA-4960-B4F9-FDB2A0747BB6}" type="presOf" srcId="{4A75189C-3A8D-40AD-8F02-D8CBD0470FB9}" destId="{A8E0932B-EC72-4AEC-81BE-A8256DEC4271}" srcOrd="0" destOrd="0" presId="urn:microsoft.com/office/officeart/2005/8/layout/radial5"/>
    <dgm:cxn modelId="{010E4359-B7F1-4C10-B78E-87296B910DA3}" type="presOf" srcId="{5C7B47F6-BA91-4450-B136-17521AEB386B}" destId="{0E9D5991-53CD-4987-8509-A10F15D38397}" srcOrd="0" destOrd="0" presId="urn:microsoft.com/office/officeart/2005/8/layout/radial5"/>
    <dgm:cxn modelId="{11C44D88-89FF-42EC-A944-74C2BD366E6C}" type="presOf" srcId="{D9DF3A74-A04F-44D6-A0DB-C025AD2A40A1}" destId="{9883C638-4FDD-4AC4-8014-91E57F69F4DF}" srcOrd="0" destOrd="0" presId="urn:microsoft.com/office/officeart/2005/8/layout/radial5"/>
    <dgm:cxn modelId="{E487EC8B-3B7B-49B1-A475-49ACE17AAFFD}" srcId="{77E08D4D-8C59-49B6-96AE-2D8E2869B2E8}" destId="{5C7B47F6-BA91-4450-B136-17521AEB386B}" srcOrd="2" destOrd="0" parTransId="{BCF22D97-D79B-4978-8B85-D1C3850249C1}" sibTransId="{58CA7695-7899-49B4-B7B5-C93C2F6F5968}"/>
    <dgm:cxn modelId="{D034E995-BFD4-4B1C-BA4A-011A65A608BA}" type="presOf" srcId="{41E8E630-AB2C-4EBA-98B2-1277AAEB8C54}" destId="{0EB3925C-2FEA-4104-97FE-1932D84258C7}" srcOrd="1" destOrd="0" presId="urn:microsoft.com/office/officeart/2005/8/layout/radial5"/>
    <dgm:cxn modelId="{7D8F639D-48F9-4BBF-B8C2-DAAC7A0E7632}" srcId="{F4F16823-AA51-4816-98F8-924A7E876D12}" destId="{77E08D4D-8C59-49B6-96AE-2D8E2869B2E8}" srcOrd="0" destOrd="0" parTransId="{B94934D1-F754-46B1-82CA-9E1B65124F3F}" sibTransId="{17BD5528-6B7E-4198-B6E5-557D408E4A25}"/>
    <dgm:cxn modelId="{AC8F4DA5-B5BE-4069-B3C3-01AB158ECAC4}" type="presOf" srcId="{77E08D4D-8C59-49B6-96AE-2D8E2869B2E8}" destId="{36C237D0-32A8-41DE-9F2B-48D042CB6FFB}" srcOrd="0" destOrd="0" presId="urn:microsoft.com/office/officeart/2005/8/layout/radial5"/>
    <dgm:cxn modelId="{3EA85BB5-3278-4AAC-A5FA-7AC5084296C9}" type="presOf" srcId="{7560F277-3D3A-48C1-9A0C-91640444F4D1}" destId="{72DC9C66-51FB-4F09-B311-A0EFE1A9A235}" srcOrd="0" destOrd="0" presId="urn:microsoft.com/office/officeart/2005/8/layout/radial5"/>
    <dgm:cxn modelId="{D2EDCEC5-114D-4A65-A52A-543BB9DAB1A9}" type="presOf" srcId="{A56EE005-1C0C-49CE-9CD1-9673BE452C46}" destId="{CB0841F6-11E0-4078-98E7-4B261B82C2C6}" srcOrd="0" destOrd="0" presId="urn:microsoft.com/office/officeart/2005/8/layout/radial5"/>
    <dgm:cxn modelId="{8C8147DC-CF26-4082-AC80-F709BB6F79DB}" type="presOf" srcId="{BCF22D97-D79B-4978-8B85-D1C3850249C1}" destId="{09BFA39E-64ED-4547-95D5-991DFB05CC6D}" srcOrd="1" destOrd="0" presId="urn:microsoft.com/office/officeart/2005/8/layout/radial5"/>
    <dgm:cxn modelId="{068DA3A4-970F-48BC-AC3C-166401EFB965}" type="presParOf" srcId="{F95A2E9D-7A34-4EFB-B862-B068F3626AA6}" destId="{36C237D0-32A8-41DE-9F2B-48D042CB6FFB}" srcOrd="0" destOrd="0" presId="urn:microsoft.com/office/officeart/2005/8/layout/radial5"/>
    <dgm:cxn modelId="{D95B422D-1A87-4F17-90E9-D95CB33C04E8}" type="presParOf" srcId="{F95A2E9D-7A34-4EFB-B862-B068F3626AA6}" destId="{A8E0932B-EC72-4AEC-81BE-A8256DEC4271}" srcOrd="1" destOrd="0" presId="urn:microsoft.com/office/officeart/2005/8/layout/radial5"/>
    <dgm:cxn modelId="{643606C0-BD31-4836-A979-CBDCC6D61DA4}" type="presParOf" srcId="{A8E0932B-EC72-4AEC-81BE-A8256DEC4271}" destId="{D1CD8335-FF03-473B-A320-95138B2AF27F}" srcOrd="0" destOrd="0" presId="urn:microsoft.com/office/officeart/2005/8/layout/radial5"/>
    <dgm:cxn modelId="{E39D058D-3CBB-433F-AF30-8B5813A3C332}" type="presParOf" srcId="{F95A2E9D-7A34-4EFB-B862-B068F3626AA6}" destId="{83139493-C9D6-4B78-9E0B-455BE175D4AF}" srcOrd="2" destOrd="0" presId="urn:microsoft.com/office/officeart/2005/8/layout/radial5"/>
    <dgm:cxn modelId="{1179F399-88FE-42E9-87B6-79440474D151}" type="presParOf" srcId="{F95A2E9D-7A34-4EFB-B862-B068F3626AA6}" destId="{CB0841F6-11E0-4078-98E7-4B261B82C2C6}" srcOrd="3" destOrd="0" presId="urn:microsoft.com/office/officeart/2005/8/layout/radial5"/>
    <dgm:cxn modelId="{7B62F471-E65B-40EA-9E58-579AC09CE76B}" type="presParOf" srcId="{CB0841F6-11E0-4078-98E7-4B261B82C2C6}" destId="{129A8515-244E-4884-B568-EF044EB6D9FD}" srcOrd="0" destOrd="0" presId="urn:microsoft.com/office/officeart/2005/8/layout/radial5"/>
    <dgm:cxn modelId="{8379E6CB-1195-4CDF-B708-AAB865075609}" type="presParOf" srcId="{F95A2E9D-7A34-4EFB-B862-B068F3626AA6}" destId="{72DC9C66-51FB-4F09-B311-A0EFE1A9A235}" srcOrd="4" destOrd="0" presId="urn:microsoft.com/office/officeart/2005/8/layout/radial5"/>
    <dgm:cxn modelId="{C206FC57-5B42-4B6E-A027-96E0DC13299E}" type="presParOf" srcId="{F95A2E9D-7A34-4EFB-B862-B068F3626AA6}" destId="{3C811AAC-6E7B-4C38-97B1-3816250F2842}" srcOrd="5" destOrd="0" presId="urn:microsoft.com/office/officeart/2005/8/layout/radial5"/>
    <dgm:cxn modelId="{15EA2E2C-C4DA-48B9-B479-B179B5156C33}" type="presParOf" srcId="{3C811AAC-6E7B-4C38-97B1-3816250F2842}" destId="{09BFA39E-64ED-4547-95D5-991DFB05CC6D}" srcOrd="0" destOrd="0" presId="urn:microsoft.com/office/officeart/2005/8/layout/radial5"/>
    <dgm:cxn modelId="{C7D8DDD0-71B9-490C-BC97-D8821E7B2DA5}" type="presParOf" srcId="{F95A2E9D-7A34-4EFB-B862-B068F3626AA6}" destId="{0E9D5991-53CD-4987-8509-A10F15D38397}" srcOrd="6" destOrd="0" presId="urn:microsoft.com/office/officeart/2005/8/layout/radial5"/>
    <dgm:cxn modelId="{22487B3F-27D5-4432-B63F-F5CB320E63EE}" type="presParOf" srcId="{F95A2E9D-7A34-4EFB-B862-B068F3626AA6}" destId="{10E1C4DC-BA14-4E41-BA54-23187D182F21}" srcOrd="7" destOrd="0" presId="urn:microsoft.com/office/officeart/2005/8/layout/radial5"/>
    <dgm:cxn modelId="{DC9C472B-07AB-4710-B8A6-6A9136E7D824}" type="presParOf" srcId="{10E1C4DC-BA14-4E41-BA54-23187D182F21}" destId="{0EB3925C-2FEA-4104-97FE-1932D84258C7}" srcOrd="0" destOrd="0" presId="urn:microsoft.com/office/officeart/2005/8/layout/radial5"/>
    <dgm:cxn modelId="{752B2BCB-7FA4-4E4B-B38E-2E9FEDB97DCB}" type="presParOf" srcId="{F95A2E9D-7A34-4EFB-B862-B068F3626AA6}" destId="{9883C638-4FDD-4AC4-8014-91E57F69F4DF}" srcOrd="8" destOrd="0" presId="urn:microsoft.com/office/officeart/2005/8/layout/radial5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F11B41C-BD28-4A9F-ACF5-3106049E4F0F}" type="doc">
      <dgm:prSet loTypeId="urn:microsoft.com/office/officeart/2005/8/layout/cycle7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4280FC29-2C03-4C0A-919E-C9B661C65488}">
      <dgm:prSet phldrT="[Text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b="1" dirty="0"/>
            <a:t>RIMS Palliative Unit</a:t>
          </a:r>
          <a:endParaRPr lang="en-US" b="1" dirty="0"/>
        </a:p>
      </dgm:t>
    </dgm:pt>
    <dgm:pt modelId="{34784CC0-9D2B-4D00-8AF8-3E73317FF5D0}" type="parTrans" cxnId="{ED8595DC-9C25-4AC1-9748-3290DA50033C}">
      <dgm:prSet/>
      <dgm:spPr/>
      <dgm:t>
        <a:bodyPr/>
        <a:lstStyle/>
        <a:p>
          <a:endParaRPr lang="en-US"/>
        </a:p>
      </dgm:t>
    </dgm:pt>
    <dgm:pt modelId="{3788C882-AE27-457D-9BFF-99818AC913F5}" type="sibTrans" cxnId="{ED8595DC-9C25-4AC1-9748-3290DA50033C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1B702234-CE9E-442E-84A3-F976195F0D31}">
      <dgm:prSet phldrT="[Text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b="1" dirty="0"/>
            <a:t>Home based Model through HWCs</a:t>
          </a:r>
          <a:endParaRPr lang="en-US" b="1" dirty="0"/>
        </a:p>
      </dgm:t>
    </dgm:pt>
    <dgm:pt modelId="{7E92A90B-4857-4195-BF1B-4AAC4A908A2D}" type="parTrans" cxnId="{A0D65983-94AD-4D8F-AA56-63173103E952}">
      <dgm:prSet/>
      <dgm:spPr/>
      <dgm:t>
        <a:bodyPr/>
        <a:lstStyle/>
        <a:p>
          <a:endParaRPr lang="en-US"/>
        </a:p>
      </dgm:t>
    </dgm:pt>
    <dgm:pt modelId="{7C33D66E-A076-461B-B2AF-53F4ACDFBE77}" type="sibTrans" cxnId="{A0D65983-94AD-4D8F-AA56-63173103E952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6D59F2B0-2952-4948-B768-49BA5C2C5E1C}">
      <dgm:prSet phldrT="[Text]"/>
      <dgm:spPr>
        <a:solidFill>
          <a:schemeClr val="bg1">
            <a:lumMod val="40000"/>
            <a:lumOff val="60000"/>
          </a:schemeClr>
        </a:solidFill>
      </dgm:spPr>
      <dgm:t>
        <a:bodyPr/>
        <a:lstStyle/>
        <a:p>
          <a:r>
            <a:rPr lang="en-IN" b="1" dirty="0"/>
            <a:t>DH palliative ward (10 bedded)</a:t>
          </a:r>
          <a:endParaRPr lang="en-US" b="1" dirty="0"/>
        </a:p>
      </dgm:t>
    </dgm:pt>
    <dgm:pt modelId="{2F322683-90D0-49B3-B01A-591B1C699A84}" type="parTrans" cxnId="{7508386E-BDC4-4F9C-92AF-FD66C8D35D61}">
      <dgm:prSet/>
      <dgm:spPr/>
      <dgm:t>
        <a:bodyPr/>
        <a:lstStyle/>
        <a:p>
          <a:endParaRPr lang="en-US"/>
        </a:p>
      </dgm:t>
    </dgm:pt>
    <dgm:pt modelId="{4628EF8B-35FF-4ECE-BD98-183BACF96598}" type="sibTrans" cxnId="{7508386E-BDC4-4F9C-92AF-FD66C8D35D61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  <dgm:pt modelId="{E3CD3FB1-925C-453F-8DC7-AAA4DF9A77B7}" type="pres">
      <dgm:prSet presAssocID="{3F11B41C-BD28-4A9F-ACF5-3106049E4F0F}" presName="Name0" presStyleCnt="0">
        <dgm:presLayoutVars>
          <dgm:dir/>
          <dgm:resizeHandles val="exact"/>
        </dgm:presLayoutVars>
      </dgm:prSet>
      <dgm:spPr/>
    </dgm:pt>
    <dgm:pt modelId="{B167348A-CD5D-4C37-A319-9C63B8C9288E}" type="pres">
      <dgm:prSet presAssocID="{4280FC29-2C03-4C0A-919E-C9B661C65488}" presName="node" presStyleLbl="node1" presStyleIdx="0" presStyleCnt="3">
        <dgm:presLayoutVars>
          <dgm:bulletEnabled val="1"/>
        </dgm:presLayoutVars>
      </dgm:prSet>
      <dgm:spPr/>
    </dgm:pt>
    <dgm:pt modelId="{CC9F5BD0-3306-4043-BF56-0D21EC525FE1}" type="pres">
      <dgm:prSet presAssocID="{3788C882-AE27-457D-9BFF-99818AC913F5}" presName="sibTrans" presStyleLbl="sibTrans2D1" presStyleIdx="0" presStyleCnt="3"/>
      <dgm:spPr/>
    </dgm:pt>
    <dgm:pt modelId="{7BF8A72B-07BD-4717-A2A9-CC348C372E13}" type="pres">
      <dgm:prSet presAssocID="{3788C882-AE27-457D-9BFF-99818AC913F5}" presName="connectorText" presStyleLbl="sibTrans2D1" presStyleIdx="0" presStyleCnt="3"/>
      <dgm:spPr/>
    </dgm:pt>
    <dgm:pt modelId="{672073ED-7F53-4234-B8AE-EFA70920AE2E}" type="pres">
      <dgm:prSet presAssocID="{1B702234-CE9E-442E-84A3-F976195F0D31}" presName="node" presStyleLbl="node1" presStyleIdx="1" presStyleCnt="3">
        <dgm:presLayoutVars>
          <dgm:bulletEnabled val="1"/>
        </dgm:presLayoutVars>
      </dgm:prSet>
      <dgm:spPr/>
    </dgm:pt>
    <dgm:pt modelId="{677B9D0E-F2B9-443D-BF51-EFF6A0277762}" type="pres">
      <dgm:prSet presAssocID="{7C33D66E-A076-461B-B2AF-53F4ACDFBE77}" presName="sibTrans" presStyleLbl="sibTrans2D1" presStyleIdx="1" presStyleCnt="3"/>
      <dgm:spPr/>
    </dgm:pt>
    <dgm:pt modelId="{392C5566-EDE9-460D-B2D6-21F7DC0E516F}" type="pres">
      <dgm:prSet presAssocID="{7C33D66E-A076-461B-B2AF-53F4ACDFBE77}" presName="connectorText" presStyleLbl="sibTrans2D1" presStyleIdx="1" presStyleCnt="3"/>
      <dgm:spPr/>
    </dgm:pt>
    <dgm:pt modelId="{093A6511-94BA-43E8-B6BE-9C2DE9DA935D}" type="pres">
      <dgm:prSet presAssocID="{6D59F2B0-2952-4948-B768-49BA5C2C5E1C}" presName="node" presStyleLbl="node1" presStyleIdx="2" presStyleCnt="3">
        <dgm:presLayoutVars>
          <dgm:bulletEnabled val="1"/>
        </dgm:presLayoutVars>
      </dgm:prSet>
      <dgm:spPr/>
    </dgm:pt>
    <dgm:pt modelId="{018FB75E-D910-478C-B681-FBC2DEE33E2C}" type="pres">
      <dgm:prSet presAssocID="{4628EF8B-35FF-4ECE-BD98-183BACF96598}" presName="sibTrans" presStyleLbl="sibTrans2D1" presStyleIdx="2" presStyleCnt="3"/>
      <dgm:spPr/>
    </dgm:pt>
    <dgm:pt modelId="{9470E49C-737C-4AEF-800D-19CEA54122C9}" type="pres">
      <dgm:prSet presAssocID="{4628EF8B-35FF-4ECE-BD98-183BACF96598}" presName="connectorText" presStyleLbl="sibTrans2D1" presStyleIdx="2" presStyleCnt="3"/>
      <dgm:spPr/>
    </dgm:pt>
  </dgm:ptLst>
  <dgm:cxnLst>
    <dgm:cxn modelId="{3317C001-8436-4409-950D-93489607C75E}" type="presOf" srcId="{1B702234-CE9E-442E-84A3-F976195F0D31}" destId="{672073ED-7F53-4234-B8AE-EFA70920AE2E}" srcOrd="0" destOrd="0" presId="urn:microsoft.com/office/officeart/2005/8/layout/cycle7"/>
    <dgm:cxn modelId="{12408B1E-4043-4677-B526-DBCD043A1DBB}" type="presOf" srcId="{4280FC29-2C03-4C0A-919E-C9B661C65488}" destId="{B167348A-CD5D-4C37-A319-9C63B8C9288E}" srcOrd="0" destOrd="0" presId="urn:microsoft.com/office/officeart/2005/8/layout/cycle7"/>
    <dgm:cxn modelId="{A55B0C22-BF14-4404-B4B0-A19E24FF4A36}" type="presOf" srcId="{4628EF8B-35FF-4ECE-BD98-183BACF96598}" destId="{018FB75E-D910-478C-B681-FBC2DEE33E2C}" srcOrd="0" destOrd="0" presId="urn:microsoft.com/office/officeart/2005/8/layout/cycle7"/>
    <dgm:cxn modelId="{1F21C536-1268-49F3-A702-21BEBFB37340}" type="presOf" srcId="{3788C882-AE27-457D-9BFF-99818AC913F5}" destId="{CC9F5BD0-3306-4043-BF56-0D21EC525FE1}" srcOrd="0" destOrd="0" presId="urn:microsoft.com/office/officeart/2005/8/layout/cycle7"/>
    <dgm:cxn modelId="{7508386E-BDC4-4F9C-92AF-FD66C8D35D61}" srcId="{3F11B41C-BD28-4A9F-ACF5-3106049E4F0F}" destId="{6D59F2B0-2952-4948-B768-49BA5C2C5E1C}" srcOrd="2" destOrd="0" parTransId="{2F322683-90D0-49B3-B01A-591B1C699A84}" sibTransId="{4628EF8B-35FF-4ECE-BD98-183BACF96598}"/>
    <dgm:cxn modelId="{AF47F078-B233-4DCC-802B-F2A48E2355C7}" type="presOf" srcId="{6D59F2B0-2952-4948-B768-49BA5C2C5E1C}" destId="{093A6511-94BA-43E8-B6BE-9C2DE9DA935D}" srcOrd="0" destOrd="0" presId="urn:microsoft.com/office/officeart/2005/8/layout/cycle7"/>
    <dgm:cxn modelId="{FC0E647E-3B97-4059-B054-A506BD0F7DE8}" type="presOf" srcId="{4628EF8B-35FF-4ECE-BD98-183BACF96598}" destId="{9470E49C-737C-4AEF-800D-19CEA54122C9}" srcOrd="1" destOrd="0" presId="urn:microsoft.com/office/officeart/2005/8/layout/cycle7"/>
    <dgm:cxn modelId="{A0D65983-94AD-4D8F-AA56-63173103E952}" srcId="{3F11B41C-BD28-4A9F-ACF5-3106049E4F0F}" destId="{1B702234-CE9E-442E-84A3-F976195F0D31}" srcOrd="1" destOrd="0" parTransId="{7E92A90B-4857-4195-BF1B-4AAC4A908A2D}" sibTransId="{7C33D66E-A076-461B-B2AF-53F4ACDFBE77}"/>
    <dgm:cxn modelId="{CE163C99-71EA-46A0-8F39-EB5B3D25BA6E}" type="presOf" srcId="{7C33D66E-A076-461B-B2AF-53F4ACDFBE77}" destId="{677B9D0E-F2B9-443D-BF51-EFF6A0277762}" srcOrd="0" destOrd="0" presId="urn:microsoft.com/office/officeart/2005/8/layout/cycle7"/>
    <dgm:cxn modelId="{67D97DD0-2087-47C2-87EA-439A5B2C84EF}" type="presOf" srcId="{3F11B41C-BD28-4A9F-ACF5-3106049E4F0F}" destId="{E3CD3FB1-925C-453F-8DC7-AAA4DF9A77B7}" srcOrd="0" destOrd="0" presId="urn:microsoft.com/office/officeart/2005/8/layout/cycle7"/>
    <dgm:cxn modelId="{ED8595DC-9C25-4AC1-9748-3290DA50033C}" srcId="{3F11B41C-BD28-4A9F-ACF5-3106049E4F0F}" destId="{4280FC29-2C03-4C0A-919E-C9B661C65488}" srcOrd="0" destOrd="0" parTransId="{34784CC0-9D2B-4D00-8AF8-3E73317FF5D0}" sibTransId="{3788C882-AE27-457D-9BFF-99818AC913F5}"/>
    <dgm:cxn modelId="{CAD0BDEB-8565-4CF0-AC61-7EFB29936277}" type="presOf" srcId="{7C33D66E-A076-461B-B2AF-53F4ACDFBE77}" destId="{392C5566-EDE9-460D-B2D6-21F7DC0E516F}" srcOrd="1" destOrd="0" presId="urn:microsoft.com/office/officeart/2005/8/layout/cycle7"/>
    <dgm:cxn modelId="{BF02B7F0-3333-4DEC-8E95-F971EFB784C4}" type="presOf" srcId="{3788C882-AE27-457D-9BFF-99818AC913F5}" destId="{7BF8A72B-07BD-4717-A2A9-CC348C372E13}" srcOrd="1" destOrd="0" presId="urn:microsoft.com/office/officeart/2005/8/layout/cycle7"/>
    <dgm:cxn modelId="{105AB449-3E83-4398-8E01-A414039AC690}" type="presParOf" srcId="{E3CD3FB1-925C-453F-8DC7-AAA4DF9A77B7}" destId="{B167348A-CD5D-4C37-A319-9C63B8C9288E}" srcOrd="0" destOrd="0" presId="urn:microsoft.com/office/officeart/2005/8/layout/cycle7"/>
    <dgm:cxn modelId="{B74CE195-BBC2-46A6-A439-034B65E3433F}" type="presParOf" srcId="{E3CD3FB1-925C-453F-8DC7-AAA4DF9A77B7}" destId="{CC9F5BD0-3306-4043-BF56-0D21EC525FE1}" srcOrd="1" destOrd="0" presId="urn:microsoft.com/office/officeart/2005/8/layout/cycle7"/>
    <dgm:cxn modelId="{07C97F80-F0CF-45C7-9BD6-A75B38F871F7}" type="presParOf" srcId="{CC9F5BD0-3306-4043-BF56-0D21EC525FE1}" destId="{7BF8A72B-07BD-4717-A2A9-CC348C372E13}" srcOrd="0" destOrd="0" presId="urn:microsoft.com/office/officeart/2005/8/layout/cycle7"/>
    <dgm:cxn modelId="{CC6BA716-9E81-4D8B-8E7E-E14357446CF7}" type="presParOf" srcId="{E3CD3FB1-925C-453F-8DC7-AAA4DF9A77B7}" destId="{672073ED-7F53-4234-B8AE-EFA70920AE2E}" srcOrd="2" destOrd="0" presId="urn:microsoft.com/office/officeart/2005/8/layout/cycle7"/>
    <dgm:cxn modelId="{EE80B949-36E7-400D-B3EA-F357BA8BE8D2}" type="presParOf" srcId="{E3CD3FB1-925C-453F-8DC7-AAA4DF9A77B7}" destId="{677B9D0E-F2B9-443D-BF51-EFF6A0277762}" srcOrd="3" destOrd="0" presId="urn:microsoft.com/office/officeart/2005/8/layout/cycle7"/>
    <dgm:cxn modelId="{14C190B7-AAAE-4264-83AC-42821913A23E}" type="presParOf" srcId="{677B9D0E-F2B9-443D-BF51-EFF6A0277762}" destId="{392C5566-EDE9-460D-B2D6-21F7DC0E516F}" srcOrd="0" destOrd="0" presId="urn:microsoft.com/office/officeart/2005/8/layout/cycle7"/>
    <dgm:cxn modelId="{EC969050-1A86-4DB0-851F-8E9E0954E833}" type="presParOf" srcId="{E3CD3FB1-925C-453F-8DC7-AAA4DF9A77B7}" destId="{093A6511-94BA-43E8-B6BE-9C2DE9DA935D}" srcOrd="4" destOrd="0" presId="urn:microsoft.com/office/officeart/2005/8/layout/cycle7"/>
    <dgm:cxn modelId="{A286CD65-B08E-48AA-8B0B-B4BE9775CFD1}" type="presParOf" srcId="{E3CD3FB1-925C-453F-8DC7-AAA4DF9A77B7}" destId="{018FB75E-D910-478C-B681-FBC2DEE33E2C}" srcOrd="5" destOrd="0" presId="urn:microsoft.com/office/officeart/2005/8/layout/cycle7"/>
    <dgm:cxn modelId="{06F7341F-E95C-47C9-8B1B-CA2106C475A4}" type="presParOf" srcId="{018FB75E-D910-478C-B681-FBC2DEE33E2C}" destId="{9470E49C-737C-4AEF-800D-19CEA54122C9}" srcOrd="0" destOrd="0" presId="urn:microsoft.com/office/officeart/2005/8/layout/cycle7"/>
  </dgm:cxnLst>
  <dgm:bg/>
  <dgm:whole>
    <a:ln>
      <a:solidFill>
        <a:schemeClr val="tx1"/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5262836-EB65-404A-B03C-6DA3DB6A63F0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IN"/>
        </a:p>
      </dgm:t>
    </dgm:pt>
    <dgm:pt modelId="{B731EDDF-BC76-4DF0-8B56-7736D5E687FC}">
      <dgm:prSet phldrT="[Text]" custT="1"/>
      <dgm:spPr/>
      <dgm:t>
        <a:bodyPr/>
        <a:lstStyle/>
        <a:p>
          <a:r>
            <a:rPr lang="en-IN" sz="24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FIELD VISIT BY ASHA &amp; ANM</a:t>
          </a:r>
        </a:p>
        <a:p>
          <a:r>
            <a:rPr lang="en-IN" sz="2400" b="1" dirty="0">
              <a:solidFill>
                <a:schemeClr val="tx1"/>
              </a:solidFill>
              <a:latin typeface="Gill Sans MT" panose="020B0502020104020203" pitchFamily="34" charset="0"/>
            </a:rPr>
            <a:t>TO FIND OUT PATIENTS WHO NEED HOME BASED PALLIATIVE CARE</a:t>
          </a:r>
          <a:endParaRPr lang="en-IN" sz="2400" dirty="0">
            <a:solidFill>
              <a:schemeClr val="bg1">
                <a:lumMod val="20000"/>
                <a:lumOff val="80000"/>
              </a:schemeClr>
            </a:solidFill>
            <a:latin typeface="Gill Sans MT" panose="020B0502020104020203" pitchFamily="34" charset="0"/>
          </a:endParaRPr>
        </a:p>
      </dgm:t>
    </dgm:pt>
    <dgm:pt modelId="{E756488C-C8DF-446D-81FE-1C756083BAEF}" type="parTrans" cxnId="{23C5DC1C-3888-4280-AF31-DF3A03ABB5E4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1FDDB7B3-0682-4649-8259-D4116608DACD}" type="sibTrans" cxnId="{23C5DC1C-3888-4280-AF31-DF3A03ABB5E4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ED621889-C5B7-47ED-8CDE-A6EB470061BE}">
      <dgm:prSet phldrT="[Text]" custT="1"/>
      <dgm:spPr/>
      <dgm:t>
        <a:bodyPr/>
        <a:lstStyle/>
        <a:p>
          <a:endParaRPr lang="en-IN" sz="2400" dirty="0">
            <a:latin typeface="Gill Sans MT" panose="020B0502020104020203" pitchFamily="34" charset="0"/>
          </a:endParaRPr>
        </a:p>
        <a:p>
          <a:r>
            <a:rPr lang="en-IN" sz="24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CHO  PUT UP PROPOSAL TO MO </a:t>
          </a:r>
          <a:r>
            <a:rPr lang="en-IN" sz="2400" dirty="0" err="1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ic</a:t>
          </a:r>
          <a:r>
            <a:rPr lang="en-IN" sz="24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 &amp; CMO </a:t>
          </a:r>
        </a:p>
        <a:p>
          <a:endParaRPr lang="en-IN" sz="2400" dirty="0">
            <a:latin typeface="Gill Sans MT" panose="020B0502020104020203" pitchFamily="34" charset="0"/>
          </a:endParaRPr>
        </a:p>
      </dgm:t>
    </dgm:pt>
    <dgm:pt modelId="{CB80E03F-9F0E-4094-B4FC-98E2F29F43B6}" type="parTrans" cxnId="{D06A22AC-8ABA-4624-B8B5-E1B4F4EB87A2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B20CAFED-93A0-4D34-9BA6-9F7E918FC068}" type="sibTrans" cxnId="{D06A22AC-8ABA-4624-B8B5-E1B4F4EB87A2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BBF3DEDC-816D-471B-86C3-4B8CA18B3CE6}">
      <dgm:prSet phldrT="[Text]" custT="1"/>
      <dgm:spPr/>
      <dgm:t>
        <a:bodyPr/>
        <a:lstStyle/>
        <a:p>
          <a:r>
            <a:rPr lang="en-IN" sz="24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MO  and CMO CONFIRM  THE  CASE  FOR WEEKLY HOME VISIT</a:t>
          </a:r>
        </a:p>
      </dgm:t>
    </dgm:pt>
    <dgm:pt modelId="{6EF0E008-41B1-4450-BBA1-FE5C6E323701}" type="parTrans" cxnId="{7DDC3970-F5B8-4EB2-8ACE-2335ADDC4437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61EF800A-B007-4A26-8E8A-C65AA52F7657}" type="sibTrans" cxnId="{7DDC3970-F5B8-4EB2-8ACE-2335ADDC4437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296206EC-0275-4EFF-A46E-5AC5A579BE33}">
      <dgm:prSet custT="1"/>
      <dgm:spPr/>
      <dgm:t>
        <a:bodyPr/>
        <a:lstStyle/>
        <a:p>
          <a:endParaRPr lang="en-IN" sz="1400" b="1" dirty="0">
            <a:solidFill>
              <a:schemeClr val="tx1"/>
            </a:solidFill>
            <a:latin typeface="Gill Sans MT" panose="020B0502020104020203" pitchFamily="34" charset="0"/>
          </a:endParaRPr>
        </a:p>
      </dgm:t>
    </dgm:pt>
    <dgm:pt modelId="{6108BEA0-F21B-4280-8CD2-0D94A60CCDF2}" type="parTrans" cxnId="{AFA3C07E-95DD-451D-8818-CE1905C16D5B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CC54BF9E-2D53-409C-8D18-2691DF38FEA6}" type="sibTrans" cxnId="{AFA3C07E-95DD-451D-8818-CE1905C16D5B}">
      <dgm:prSet/>
      <dgm:spPr/>
      <dgm:t>
        <a:bodyPr/>
        <a:lstStyle/>
        <a:p>
          <a:endParaRPr lang="en-IN">
            <a:latin typeface="Gill Sans MT" panose="020B0502020104020203" pitchFamily="34" charset="0"/>
          </a:endParaRPr>
        </a:p>
      </dgm:t>
    </dgm:pt>
    <dgm:pt modelId="{EB143344-99EE-43D6-B3BE-64A42C82BDFB}" type="pres">
      <dgm:prSet presAssocID="{C5262836-EB65-404A-B03C-6DA3DB6A63F0}" presName="linear" presStyleCnt="0">
        <dgm:presLayoutVars>
          <dgm:dir/>
          <dgm:animLvl val="lvl"/>
          <dgm:resizeHandles val="exact"/>
        </dgm:presLayoutVars>
      </dgm:prSet>
      <dgm:spPr/>
    </dgm:pt>
    <dgm:pt modelId="{38ACC915-CE9A-4CEE-BFA8-9B92E76CD0AC}" type="pres">
      <dgm:prSet presAssocID="{B731EDDF-BC76-4DF0-8B56-7736D5E687FC}" presName="parentLin" presStyleCnt="0"/>
      <dgm:spPr/>
    </dgm:pt>
    <dgm:pt modelId="{4409FBCC-F213-458C-B8EA-1E78B3DA53B9}" type="pres">
      <dgm:prSet presAssocID="{B731EDDF-BC76-4DF0-8B56-7736D5E687FC}" presName="parentLeftMargin" presStyleLbl="node1" presStyleIdx="0" presStyleCnt="3"/>
      <dgm:spPr/>
    </dgm:pt>
    <dgm:pt modelId="{C7CCA6CF-250F-4B2A-9871-C5EA900B9090}" type="pres">
      <dgm:prSet presAssocID="{B731EDDF-BC76-4DF0-8B56-7736D5E687FC}" presName="parentText" presStyleLbl="node1" presStyleIdx="0" presStyleCnt="3" custScaleY="222475" custLinFactNeighborX="19525" custLinFactNeighborY="-63585">
        <dgm:presLayoutVars>
          <dgm:chMax val="0"/>
          <dgm:bulletEnabled val="1"/>
        </dgm:presLayoutVars>
      </dgm:prSet>
      <dgm:spPr/>
    </dgm:pt>
    <dgm:pt modelId="{AB83E064-AEAA-47A5-8B3C-80A3BC8A11AD}" type="pres">
      <dgm:prSet presAssocID="{B731EDDF-BC76-4DF0-8B56-7736D5E687FC}" presName="negativeSpace" presStyleCnt="0"/>
      <dgm:spPr/>
    </dgm:pt>
    <dgm:pt modelId="{DA8EC7DC-8D5E-441A-A906-B06AF0215E74}" type="pres">
      <dgm:prSet presAssocID="{B731EDDF-BC76-4DF0-8B56-7736D5E687FC}" presName="childText" presStyleLbl="conFgAcc1" presStyleIdx="0" presStyleCnt="3" custLinFactY="-2822" custLinFactNeighborX="-272" custLinFactNeighborY="-100000">
        <dgm:presLayoutVars>
          <dgm:bulletEnabled val="1"/>
        </dgm:presLayoutVars>
      </dgm:prSet>
      <dgm:spPr/>
    </dgm:pt>
    <dgm:pt modelId="{DDA60CCC-8B20-4B90-A0DF-38B52CF639AD}" type="pres">
      <dgm:prSet presAssocID="{1FDDB7B3-0682-4649-8259-D4116608DACD}" presName="spaceBetweenRectangles" presStyleCnt="0"/>
      <dgm:spPr/>
    </dgm:pt>
    <dgm:pt modelId="{1484FFD6-F893-4512-A9B0-20E86221F73E}" type="pres">
      <dgm:prSet presAssocID="{ED621889-C5B7-47ED-8CDE-A6EB470061BE}" presName="parentLin" presStyleCnt="0"/>
      <dgm:spPr/>
    </dgm:pt>
    <dgm:pt modelId="{4A4A17C9-46D2-4724-8FCF-1F3B0915022E}" type="pres">
      <dgm:prSet presAssocID="{ED621889-C5B7-47ED-8CDE-A6EB470061BE}" presName="parentLeftMargin" presStyleLbl="node1" presStyleIdx="0" presStyleCnt="3"/>
      <dgm:spPr/>
    </dgm:pt>
    <dgm:pt modelId="{9EC802FE-2364-4841-AFE5-AB834B769607}" type="pres">
      <dgm:prSet presAssocID="{ED621889-C5B7-47ED-8CDE-A6EB470061BE}" presName="parentText" presStyleLbl="node1" presStyleIdx="1" presStyleCnt="3" custScaleX="100102" custScaleY="169196" custLinFactNeighborX="24097" custLinFactNeighborY="-39487">
        <dgm:presLayoutVars>
          <dgm:chMax val="0"/>
          <dgm:bulletEnabled val="1"/>
        </dgm:presLayoutVars>
      </dgm:prSet>
      <dgm:spPr/>
    </dgm:pt>
    <dgm:pt modelId="{D1928C9E-1AD4-4480-B592-6645D869E42B}" type="pres">
      <dgm:prSet presAssocID="{ED621889-C5B7-47ED-8CDE-A6EB470061BE}" presName="negativeSpace" presStyleCnt="0"/>
      <dgm:spPr/>
    </dgm:pt>
    <dgm:pt modelId="{838F39C4-26E6-4CE2-A4AD-DB14184B4841}" type="pres">
      <dgm:prSet presAssocID="{ED621889-C5B7-47ED-8CDE-A6EB470061BE}" presName="childText" presStyleLbl="conFgAcc1" presStyleIdx="1" presStyleCnt="3">
        <dgm:presLayoutVars>
          <dgm:bulletEnabled val="1"/>
        </dgm:presLayoutVars>
      </dgm:prSet>
      <dgm:spPr/>
    </dgm:pt>
    <dgm:pt modelId="{C7703CAD-B6FD-4229-9DFF-AA64A4ED37A2}" type="pres">
      <dgm:prSet presAssocID="{B20CAFED-93A0-4D34-9BA6-9F7E918FC068}" presName="spaceBetweenRectangles" presStyleCnt="0"/>
      <dgm:spPr/>
    </dgm:pt>
    <dgm:pt modelId="{7198E04D-234E-4587-A263-49970DEE3650}" type="pres">
      <dgm:prSet presAssocID="{BBF3DEDC-816D-471B-86C3-4B8CA18B3CE6}" presName="parentLin" presStyleCnt="0"/>
      <dgm:spPr/>
    </dgm:pt>
    <dgm:pt modelId="{72F6BA19-7EFC-42DC-9A57-CA64C5C57FA8}" type="pres">
      <dgm:prSet presAssocID="{BBF3DEDC-816D-471B-86C3-4B8CA18B3CE6}" presName="parentLeftMargin" presStyleLbl="node1" presStyleIdx="1" presStyleCnt="3"/>
      <dgm:spPr/>
    </dgm:pt>
    <dgm:pt modelId="{9D3A1F23-99C1-47E5-AFBC-FACB4AD602C1}" type="pres">
      <dgm:prSet presAssocID="{BBF3DEDC-816D-471B-86C3-4B8CA18B3CE6}" presName="parentText" presStyleLbl="node1" presStyleIdx="2" presStyleCnt="3" custScaleY="225240" custLinFactNeighborX="24097" custLinFactNeighborY="-18412">
        <dgm:presLayoutVars>
          <dgm:chMax val="0"/>
          <dgm:bulletEnabled val="1"/>
        </dgm:presLayoutVars>
      </dgm:prSet>
      <dgm:spPr/>
    </dgm:pt>
    <dgm:pt modelId="{361B1A85-F742-4C85-B8E6-857D6BA7B6C3}" type="pres">
      <dgm:prSet presAssocID="{BBF3DEDC-816D-471B-86C3-4B8CA18B3CE6}" presName="negativeSpace" presStyleCnt="0"/>
      <dgm:spPr/>
    </dgm:pt>
    <dgm:pt modelId="{AC7F0352-FEE1-4F82-AFE2-996BEDE51232}" type="pres">
      <dgm:prSet presAssocID="{BBF3DEDC-816D-471B-86C3-4B8CA18B3CE6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AAA8D619-34F5-41A0-BE2A-1CBED26CE341}" type="presOf" srcId="{C5262836-EB65-404A-B03C-6DA3DB6A63F0}" destId="{EB143344-99EE-43D6-B3BE-64A42C82BDFB}" srcOrd="0" destOrd="0" presId="urn:microsoft.com/office/officeart/2005/8/layout/list1"/>
    <dgm:cxn modelId="{23C5DC1C-3888-4280-AF31-DF3A03ABB5E4}" srcId="{C5262836-EB65-404A-B03C-6DA3DB6A63F0}" destId="{B731EDDF-BC76-4DF0-8B56-7736D5E687FC}" srcOrd="0" destOrd="0" parTransId="{E756488C-C8DF-446D-81FE-1C756083BAEF}" sibTransId="{1FDDB7B3-0682-4649-8259-D4116608DACD}"/>
    <dgm:cxn modelId="{DCE7EE3B-FEA6-48DA-8F4E-D0B1000FF914}" type="presOf" srcId="{BBF3DEDC-816D-471B-86C3-4B8CA18B3CE6}" destId="{72F6BA19-7EFC-42DC-9A57-CA64C5C57FA8}" srcOrd="0" destOrd="0" presId="urn:microsoft.com/office/officeart/2005/8/layout/list1"/>
    <dgm:cxn modelId="{51CA3769-3950-44D0-8B1F-63D15BFFDFF2}" type="presOf" srcId="{BBF3DEDC-816D-471B-86C3-4B8CA18B3CE6}" destId="{9D3A1F23-99C1-47E5-AFBC-FACB4AD602C1}" srcOrd="1" destOrd="0" presId="urn:microsoft.com/office/officeart/2005/8/layout/list1"/>
    <dgm:cxn modelId="{7DDC3970-F5B8-4EB2-8ACE-2335ADDC4437}" srcId="{C5262836-EB65-404A-B03C-6DA3DB6A63F0}" destId="{BBF3DEDC-816D-471B-86C3-4B8CA18B3CE6}" srcOrd="2" destOrd="0" parTransId="{6EF0E008-41B1-4450-BBA1-FE5C6E323701}" sibTransId="{61EF800A-B007-4A26-8E8A-C65AA52F7657}"/>
    <dgm:cxn modelId="{99A22C7B-C956-4571-BF88-B0A534C0A085}" type="presOf" srcId="{B731EDDF-BC76-4DF0-8B56-7736D5E687FC}" destId="{C7CCA6CF-250F-4B2A-9871-C5EA900B9090}" srcOrd="1" destOrd="0" presId="urn:microsoft.com/office/officeart/2005/8/layout/list1"/>
    <dgm:cxn modelId="{AFA3C07E-95DD-451D-8818-CE1905C16D5B}" srcId="{B731EDDF-BC76-4DF0-8B56-7736D5E687FC}" destId="{296206EC-0275-4EFF-A46E-5AC5A579BE33}" srcOrd="0" destOrd="0" parTransId="{6108BEA0-F21B-4280-8CD2-0D94A60CCDF2}" sibTransId="{CC54BF9E-2D53-409C-8D18-2691DF38FEA6}"/>
    <dgm:cxn modelId="{F1EAEDAA-A7BB-49A6-9769-DF8AD8FD1A77}" type="presOf" srcId="{ED621889-C5B7-47ED-8CDE-A6EB470061BE}" destId="{9EC802FE-2364-4841-AFE5-AB834B769607}" srcOrd="1" destOrd="0" presId="urn:microsoft.com/office/officeart/2005/8/layout/list1"/>
    <dgm:cxn modelId="{D06A22AC-8ABA-4624-B8B5-E1B4F4EB87A2}" srcId="{C5262836-EB65-404A-B03C-6DA3DB6A63F0}" destId="{ED621889-C5B7-47ED-8CDE-A6EB470061BE}" srcOrd="1" destOrd="0" parTransId="{CB80E03F-9F0E-4094-B4FC-98E2F29F43B6}" sibTransId="{B20CAFED-93A0-4D34-9BA6-9F7E918FC068}"/>
    <dgm:cxn modelId="{4C0A41AF-6071-4AED-9233-3855D26AEB6B}" type="presOf" srcId="{296206EC-0275-4EFF-A46E-5AC5A579BE33}" destId="{DA8EC7DC-8D5E-441A-A906-B06AF0215E74}" srcOrd="0" destOrd="0" presId="urn:microsoft.com/office/officeart/2005/8/layout/list1"/>
    <dgm:cxn modelId="{CF42D3E9-00B5-4820-A6B2-E6C77D2E432A}" type="presOf" srcId="{ED621889-C5B7-47ED-8CDE-A6EB470061BE}" destId="{4A4A17C9-46D2-4724-8FCF-1F3B0915022E}" srcOrd="0" destOrd="0" presId="urn:microsoft.com/office/officeart/2005/8/layout/list1"/>
    <dgm:cxn modelId="{C0021AED-C3CE-4210-A26F-D711739F279A}" type="presOf" srcId="{B731EDDF-BC76-4DF0-8B56-7736D5E687FC}" destId="{4409FBCC-F213-458C-B8EA-1E78B3DA53B9}" srcOrd="0" destOrd="0" presId="urn:microsoft.com/office/officeart/2005/8/layout/list1"/>
    <dgm:cxn modelId="{E9FBF42A-E7BB-4EE7-A3D1-061D7C55D251}" type="presParOf" srcId="{EB143344-99EE-43D6-B3BE-64A42C82BDFB}" destId="{38ACC915-CE9A-4CEE-BFA8-9B92E76CD0AC}" srcOrd="0" destOrd="0" presId="urn:microsoft.com/office/officeart/2005/8/layout/list1"/>
    <dgm:cxn modelId="{7FC76088-B7D6-4524-AF07-79D347F9CB5C}" type="presParOf" srcId="{38ACC915-CE9A-4CEE-BFA8-9B92E76CD0AC}" destId="{4409FBCC-F213-458C-B8EA-1E78B3DA53B9}" srcOrd="0" destOrd="0" presId="urn:microsoft.com/office/officeart/2005/8/layout/list1"/>
    <dgm:cxn modelId="{BB042F4D-A47A-4AC2-8B48-4EBC9F208D7B}" type="presParOf" srcId="{38ACC915-CE9A-4CEE-BFA8-9B92E76CD0AC}" destId="{C7CCA6CF-250F-4B2A-9871-C5EA900B9090}" srcOrd="1" destOrd="0" presId="urn:microsoft.com/office/officeart/2005/8/layout/list1"/>
    <dgm:cxn modelId="{DDA3B515-09EE-4624-A478-14A8ED8EB821}" type="presParOf" srcId="{EB143344-99EE-43D6-B3BE-64A42C82BDFB}" destId="{AB83E064-AEAA-47A5-8B3C-80A3BC8A11AD}" srcOrd="1" destOrd="0" presId="urn:microsoft.com/office/officeart/2005/8/layout/list1"/>
    <dgm:cxn modelId="{538A9253-BC3E-4324-AC9C-DCA25E2460F9}" type="presParOf" srcId="{EB143344-99EE-43D6-B3BE-64A42C82BDFB}" destId="{DA8EC7DC-8D5E-441A-A906-B06AF0215E74}" srcOrd="2" destOrd="0" presId="urn:microsoft.com/office/officeart/2005/8/layout/list1"/>
    <dgm:cxn modelId="{380B7051-2A62-486D-AB3F-4AAFCA9B56E1}" type="presParOf" srcId="{EB143344-99EE-43D6-B3BE-64A42C82BDFB}" destId="{DDA60CCC-8B20-4B90-A0DF-38B52CF639AD}" srcOrd="3" destOrd="0" presId="urn:microsoft.com/office/officeart/2005/8/layout/list1"/>
    <dgm:cxn modelId="{2F45FC01-2169-49A5-815F-B1C5C9115F9F}" type="presParOf" srcId="{EB143344-99EE-43D6-B3BE-64A42C82BDFB}" destId="{1484FFD6-F893-4512-A9B0-20E86221F73E}" srcOrd="4" destOrd="0" presId="urn:microsoft.com/office/officeart/2005/8/layout/list1"/>
    <dgm:cxn modelId="{12F5EC2A-CEEA-4E6A-B1CB-508AB263B0F4}" type="presParOf" srcId="{1484FFD6-F893-4512-A9B0-20E86221F73E}" destId="{4A4A17C9-46D2-4724-8FCF-1F3B0915022E}" srcOrd="0" destOrd="0" presId="urn:microsoft.com/office/officeart/2005/8/layout/list1"/>
    <dgm:cxn modelId="{DAE5BB5E-AEF5-4EAF-876A-3CC5D6F7EAF5}" type="presParOf" srcId="{1484FFD6-F893-4512-A9B0-20E86221F73E}" destId="{9EC802FE-2364-4841-AFE5-AB834B769607}" srcOrd="1" destOrd="0" presId="urn:microsoft.com/office/officeart/2005/8/layout/list1"/>
    <dgm:cxn modelId="{3BC04AF3-821F-41F9-853E-07F61D86B2B3}" type="presParOf" srcId="{EB143344-99EE-43D6-B3BE-64A42C82BDFB}" destId="{D1928C9E-1AD4-4480-B592-6645D869E42B}" srcOrd="5" destOrd="0" presId="urn:microsoft.com/office/officeart/2005/8/layout/list1"/>
    <dgm:cxn modelId="{3BFE7D7B-6B11-4954-B446-8C1D828D4FFF}" type="presParOf" srcId="{EB143344-99EE-43D6-B3BE-64A42C82BDFB}" destId="{838F39C4-26E6-4CE2-A4AD-DB14184B4841}" srcOrd="6" destOrd="0" presId="urn:microsoft.com/office/officeart/2005/8/layout/list1"/>
    <dgm:cxn modelId="{7558664B-4094-4CB6-83AD-06269B6A5E3A}" type="presParOf" srcId="{EB143344-99EE-43D6-B3BE-64A42C82BDFB}" destId="{C7703CAD-B6FD-4229-9DFF-AA64A4ED37A2}" srcOrd="7" destOrd="0" presId="urn:microsoft.com/office/officeart/2005/8/layout/list1"/>
    <dgm:cxn modelId="{0A58B15D-CF00-4C9C-9695-231BF2A3D7CF}" type="presParOf" srcId="{EB143344-99EE-43D6-B3BE-64A42C82BDFB}" destId="{7198E04D-234E-4587-A263-49970DEE3650}" srcOrd="8" destOrd="0" presId="urn:microsoft.com/office/officeart/2005/8/layout/list1"/>
    <dgm:cxn modelId="{8266ACE4-BAC6-4592-909F-2D5BD485916B}" type="presParOf" srcId="{7198E04D-234E-4587-A263-49970DEE3650}" destId="{72F6BA19-7EFC-42DC-9A57-CA64C5C57FA8}" srcOrd="0" destOrd="0" presId="urn:microsoft.com/office/officeart/2005/8/layout/list1"/>
    <dgm:cxn modelId="{BF881F46-9981-4DFD-AF15-267A3219AB06}" type="presParOf" srcId="{7198E04D-234E-4587-A263-49970DEE3650}" destId="{9D3A1F23-99C1-47E5-AFBC-FACB4AD602C1}" srcOrd="1" destOrd="0" presId="urn:microsoft.com/office/officeart/2005/8/layout/list1"/>
    <dgm:cxn modelId="{D04DE145-E9F5-45D7-A9A7-FC4F2EF74278}" type="presParOf" srcId="{EB143344-99EE-43D6-B3BE-64A42C82BDFB}" destId="{361B1A85-F742-4C85-B8E6-857D6BA7B6C3}" srcOrd="9" destOrd="0" presId="urn:microsoft.com/office/officeart/2005/8/layout/list1"/>
    <dgm:cxn modelId="{226CBFD7-44EC-4816-8C85-BAFC7403B34B}" type="presParOf" srcId="{EB143344-99EE-43D6-B3BE-64A42C82BDFB}" destId="{AC7F0352-FEE1-4F82-AFE2-996BEDE5123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C237D0-32A8-41DE-9F2B-48D042CB6FFB}">
      <dsp:nvSpPr>
        <dsp:cNvPr id="0" name=""/>
        <dsp:cNvSpPr/>
      </dsp:nvSpPr>
      <dsp:spPr>
        <a:xfrm>
          <a:off x="1820555" y="1550507"/>
          <a:ext cx="1675260" cy="1473609"/>
        </a:xfrm>
        <a:prstGeom prst="ellipse">
          <a:avLst/>
        </a:prstGeom>
        <a:solidFill>
          <a:schemeClr val="accent2">
            <a:lumMod val="75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Palliative care at HWCs</a:t>
          </a:r>
          <a:endParaRPr lang="en-US" sz="2000" b="1" kern="1200" dirty="0"/>
        </a:p>
      </dsp:txBody>
      <dsp:txXfrm>
        <a:off x="2065891" y="1766312"/>
        <a:ext cx="1184588" cy="1041999"/>
      </dsp:txXfrm>
    </dsp:sp>
    <dsp:sp modelId="{A8E0932B-EC72-4AEC-81BE-A8256DEC4271}">
      <dsp:nvSpPr>
        <dsp:cNvPr id="0" name=""/>
        <dsp:cNvSpPr/>
      </dsp:nvSpPr>
      <dsp:spPr>
        <a:xfrm rot="16200000">
          <a:off x="2570486" y="1187742"/>
          <a:ext cx="175398" cy="404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596796" y="1294955"/>
        <a:ext cx="122779" cy="242711"/>
      </dsp:txXfrm>
    </dsp:sp>
    <dsp:sp modelId="{83139493-C9D6-4B78-9E0B-455BE175D4AF}">
      <dsp:nvSpPr>
        <dsp:cNvPr id="0" name=""/>
        <dsp:cNvSpPr/>
      </dsp:nvSpPr>
      <dsp:spPr>
        <a:xfrm>
          <a:off x="1480231" y="24455"/>
          <a:ext cx="2355908" cy="1195110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 err="1"/>
            <a:t>Karunashraya</a:t>
          </a:r>
          <a:r>
            <a:rPr lang="en-IN" sz="2000" b="1" kern="1200" dirty="0"/>
            <a:t> Bangalore &amp; NIMHANS</a:t>
          </a:r>
          <a:endParaRPr lang="en-US" sz="2000" b="1" kern="1200" dirty="0"/>
        </a:p>
      </dsp:txBody>
      <dsp:txXfrm>
        <a:off x="1825246" y="199475"/>
        <a:ext cx="1665878" cy="845070"/>
      </dsp:txXfrm>
    </dsp:sp>
    <dsp:sp modelId="{CB0841F6-11E0-4078-98E7-4B261B82C2C6}">
      <dsp:nvSpPr>
        <dsp:cNvPr id="0" name=""/>
        <dsp:cNvSpPr/>
      </dsp:nvSpPr>
      <dsp:spPr>
        <a:xfrm rot="108880">
          <a:off x="3539564" y="2114669"/>
          <a:ext cx="106820" cy="404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3539572" y="2195065"/>
        <a:ext cx="74774" cy="242711"/>
      </dsp:txXfrm>
    </dsp:sp>
    <dsp:sp modelId="{72DC9C66-51FB-4F09-B311-A0EFE1A9A235}">
      <dsp:nvSpPr>
        <dsp:cNvPr id="0" name=""/>
        <dsp:cNvSpPr/>
      </dsp:nvSpPr>
      <dsp:spPr>
        <a:xfrm>
          <a:off x="3696178" y="1600203"/>
          <a:ext cx="1688621" cy="149348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Palliative Care Society,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 err="1"/>
            <a:t>Imphal</a:t>
          </a:r>
          <a:endParaRPr lang="en-US" sz="2000" b="1" kern="1200" dirty="0"/>
        </a:p>
      </dsp:txBody>
      <dsp:txXfrm>
        <a:off x="3943471" y="1818919"/>
        <a:ext cx="1194035" cy="1056057"/>
      </dsp:txXfrm>
    </dsp:sp>
    <dsp:sp modelId="{3C811AAC-6E7B-4C38-97B1-3816250F2842}">
      <dsp:nvSpPr>
        <dsp:cNvPr id="0" name=""/>
        <dsp:cNvSpPr/>
      </dsp:nvSpPr>
      <dsp:spPr>
        <a:xfrm rot="5400000">
          <a:off x="2557591" y="3005964"/>
          <a:ext cx="201188" cy="404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>
        <a:off x="2587769" y="3056689"/>
        <a:ext cx="140832" cy="242711"/>
      </dsp:txXfrm>
    </dsp:sp>
    <dsp:sp modelId="{0E9D5991-53CD-4987-8509-A10F15D38397}">
      <dsp:nvSpPr>
        <dsp:cNvPr id="0" name=""/>
        <dsp:cNvSpPr/>
      </dsp:nvSpPr>
      <dsp:spPr>
        <a:xfrm>
          <a:off x="1791638" y="3403718"/>
          <a:ext cx="1733094" cy="10977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RIMS Palliative Unit</a:t>
          </a:r>
          <a:endParaRPr lang="en-US" sz="2000" b="1" kern="1200" dirty="0"/>
        </a:p>
      </dsp:txBody>
      <dsp:txXfrm>
        <a:off x="2045444" y="3564485"/>
        <a:ext cx="1225482" cy="776254"/>
      </dsp:txXfrm>
    </dsp:sp>
    <dsp:sp modelId="{10E1C4DC-BA14-4E41-BA54-23187D182F21}">
      <dsp:nvSpPr>
        <dsp:cNvPr id="0" name=""/>
        <dsp:cNvSpPr/>
      </dsp:nvSpPr>
      <dsp:spPr>
        <a:xfrm rot="10727413">
          <a:off x="1618737" y="2105496"/>
          <a:ext cx="142808" cy="40451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tint val="60000"/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000" kern="1200"/>
        </a:p>
      </dsp:txBody>
      <dsp:txXfrm rot="10800000">
        <a:off x="1661574" y="2185947"/>
        <a:ext cx="99966" cy="242711"/>
      </dsp:txXfrm>
    </dsp:sp>
    <dsp:sp modelId="{9883C638-4FDD-4AC4-8014-91E57F69F4DF}">
      <dsp:nvSpPr>
        <dsp:cNvPr id="0" name=""/>
        <dsp:cNvSpPr/>
      </dsp:nvSpPr>
      <dsp:spPr>
        <a:xfrm>
          <a:off x="0" y="1787894"/>
          <a:ext cx="1551764" cy="1078336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1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000" b="1" kern="1200" dirty="0"/>
            <a:t>IPM Calicut</a:t>
          </a:r>
          <a:endParaRPr lang="en-US" sz="2000" b="1" kern="1200" dirty="0"/>
        </a:p>
      </dsp:txBody>
      <dsp:txXfrm>
        <a:off x="227251" y="1945813"/>
        <a:ext cx="1097262" cy="7624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67348A-CD5D-4C37-A319-9C63B8C9288E}">
      <dsp:nvSpPr>
        <dsp:cNvPr id="0" name=""/>
        <dsp:cNvSpPr/>
      </dsp:nvSpPr>
      <dsp:spPr>
        <a:xfrm>
          <a:off x="1677491" y="304081"/>
          <a:ext cx="2029817" cy="1014908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RIMS Palliative Unit</a:t>
          </a:r>
          <a:endParaRPr lang="en-US" sz="1900" b="1" kern="1200" dirty="0"/>
        </a:p>
      </dsp:txBody>
      <dsp:txXfrm>
        <a:off x="1707217" y="333807"/>
        <a:ext cx="1970365" cy="955456"/>
      </dsp:txXfrm>
    </dsp:sp>
    <dsp:sp modelId="{CC9F5BD0-3306-4043-BF56-0D21EC525FE1}">
      <dsp:nvSpPr>
        <dsp:cNvPr id="0" name=""/>
        <dsp:cNvSpPr/>
      </dsp:nvSpPr>
      <dsp:spPr>
        <a:xfrm rot="3600000">
          <a:off x="3001531" y="2085372"/>
          <a:ext cx="1057722" cy="35521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3108096" y="2156416"/>
        <a:ext cx="844592" cy="213130"/>
      </dsp:txXfrm>
    </dsp:sp>
    <dsp:sp modelId="{672073ED-7F53-4234-B8AE-EFA70920AE2E}">
      <dsp:nvSpPr>
        <dsp:cNvPr id="0" name=""/>
        <dsp:cNvSpPr/>
      </dsp:nvSpPr>
      <dsp:spPr>
        <a:xfrm>
          <a:off x="3353476" y="3206973"/>
          <a:ext cx="2029817" cy="1014908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Home based Model through HWCs</a:t>
          </a:r>
          <a:endParaRPr lang="en-US" sz="1900" b="1" kern="1200" dirty="0"/>
        </a:p>
      </dsp:txBody>
      <dsp:txXfrm>
        <a:off x="3383202" y="3236699"/>
        <a:ext cx="1970365" cy="955456"/>
      </dsp:txXfrm>
    </dsp:sp>
    <dsp:sp modelId="{677B9D0E-F2B9-443D-BF51-EFF6A0277762}">
      <dsp:nvSpPr>
        <dsp:cNvPr id="0" name=""/>
        <dsp:cNvSpPr/>
      </dsp:nvSpPr>
      <dsp:spPr>
        <a:xfrm rot="10800000">
          <a:off x="2163538" y="3536818"/>
          <a:ext cx="1057722" cy="35521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 rot="10800000">
        <a:off x="2270103" y="3607862"/>
        <a:ext cx="844592" cy="213130"/>
      </dsp:txXfrm>
    </dsp:sp>
    <dsp:sp modelId="{093A6511-94BA-43E8-B6BE-9C2DE9DA935D}">
      <dsp:nvSpPr>
        <dsp:cNvPr id="0" name=""/>
        <dsp:cNvSpPr/>
      </dsp:nvSpPr>
      <dsp:spPr>
        <a:xfrm>
          <a:off x="1505" y="3206973"/>
          <a:ext cx="2029817" cy="1014908"/>
        </a:xfrm>
        <a:prstGeom prst="roundRect">
          <a:avLst>
            <a:gd name="adj" fmla="val 10000"/>
          </a:avLst>
        </a:prstGeom>
        <a:solidFill>
          <a:schemeClr val="bg1">
            <a:lumMod val="40000"/>
            <a:lumOff val="6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1900" b="1" kern="1200" dirty="0"/>
            <a:t>DH palliative ward (10 bedded)</a:t>
          </a:r>
          <a:endParaRPr lang="en-US" sz="1900" b="1" kern="1200" dirty="0"/>
        </a:p>
      </dsp:txBody>
      <dsp:txXfrm>
        <a:off x="31231" y="3236699"/>
        <a:ext cx="1970365" cy="955456"/>
      </dsp:txXfrm>
    </dsp:sp>
    <dsp:sp modelId="{018FB75E-D910-478C-B681-FBC2DEE33E2C}">
      <dsp:nvSpPr>
        <dsp:cNvPr id="0" name=""/>
        <dsp:cNvSpPr/>
      </dsp:nvSpPr>
      <dsp:spPr>
        <a:xfrm rot="18000000">
          <a:off x="1325545" y="2085372"/>
          <a:ext cx="1057722" cy="355218"/>
        </a:xfrm>
        <a:prstGeom prst="leftRightArrow">
          <a:avLst>
            <a:gd name="adj1" fmla="val 60000"/>
            <a:gd name="adj2" fmla="val 50000"/>
          </a:avLst>
        </a:prstGeom>
        <a:solidFill>
          <a:schemeClr val="tx2">
            <a:lumMod val="20000"/>
            <a:lumOff val="8000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/>
        </a:p>
      </dsp:txBody>
      <dsp:txXfrm>
        <a:off x="1432110" y="2156416"/>
        <a:ext cx="844592" cy="21313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8EC7DC-8D5E-441A-A906-B06AF0215E74}">
      <dsp:nvSpPr>
        <dsp:cNvPr id="0" name=""/>
        <dsp:cNvSpPr/>
      </dsp:nvSpPr>
      <dsp:spPr>
        <a:xfrm>
          <a:off x="0" y="996489"/>
          <a:ext cx="93241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654" tIns="458216" rIns="723654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IN" sz="1400" b="1" kern="1200" dirty="0">
            <a:solidFill>
              <a:schemeClr val="tx1"/>
            </a:solidFill>
            <a:latin typeface="Gill Sans MT" panose="020B0502020104020203" pitchFamily="34" charset="0"/>
          </a:endParaRPr>
        </a:p>
      </dsp:txBody>
      <dsp:txXfrm>
        <a:off x="0" y="996489"/>
        <a:ext cx="9324109" cy="554400"/>
      </dsp:txXfrm>
    </dsp:sp>
    <dsp:sp modelId="{C7CCA6CF-250F-4B2A-9871-C5EA900B9090}">
      <dsp:nvSpPr>
        <dsp:cNvPr id="0" name=""/>
        <dsp:cNvSpPr/>
      </dsp:nvSpPr>
      <dsp:spPr>
        <a:xfrm>
          <a:off x="557232" y="0"/>
          <a:ext cx="6526876" cy="1444841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700" tIns="0" rIns="2467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FIELD VISIT BY ASHA &amp; ANM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b="1" kern="1200" dirty="0">
              <a:solidFill>
                <a:schemeClr val="tx1"/>
              </a:solidFill>
              <a:latin typeface="Gill Sans MT" panose="020B0502020104020203" pitchFamily="34" charset="0"/>
            </a:rPr>
            <a:t>TO FIND OUT PATIENTS WHO NEED HOME BASED PALLIATIVE CARE</a:t>
          </a:r>
          <a:endParaRPr lang="en-IN" sz="2400" kern="1200" dirty="0">
            <a:solidFill>
              <a:schemeClr val="bg1">
                <a:lumMod val="20000"/>
                <a:lumOff val="80000"/>
              </a:schemeClr>
            </a:solidFill>
            <a:latin typeface="Gill Sans MT" panose="020B0502020104020203" pitchFamily="34" charset="0"/>
          </a:endParaRPr>
        </a:p>
      </dsp:txBody>
      <dsp:txXfrm>
        <a:off x="627763" y="70531"/>
        <a:ext cx="6385814" cy="1303779"/>
      </dsp:txXfrm>
    </dsp:sp>
    <dsp:sp modelId="{838F39C4-26E6-4CE2-A4AD-DB14184B4841}">
      <dsp:nvSpPr>
        <dsp:cNvPr id="0" name=""/>
        <dsp:cNvSpPr/>
      </dsp:nvSpPr>
      <dsp:spPr>
        <a:xfrm>
          <a:off x="0" y="2578241"/>
          <a:ext cx="93241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EC802FE-2364-4841-AFE5-AB834B769607}">
      <dsp:nvSpPr>
        <dsp:cNvPr id="0" name=""/>
        <dsp:cNvSpPr/>
      </dsp:nvSpPr>
      <dsp:spPr>
        <a:xfrm>
          <a:off x="578546" y="1547690"/>
          <a:ext cx="6533533" cy="109882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700" tIns="0" rIns="2467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Gill Sans MT" panose="020B0502020104020203" pitchFamily="34" charset="0"/>
          </a:endParaRP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CHO  PUT UP PROPOSAL TO MO </a:t>
          </a:r>
          <a:r>
            <a:rPr lang="en-IN" sz="2400" kern="1200" dirty="0" err="1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ic</a:t>
          </a:r>
          <a:r>
            <a:rPr lang="en-IN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 &amp; CMO </a:t>
          </a:r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IN" sz="2400" kern="1200" dirty="0">
            <a:latin typeface="Gill Sans MT" panose="020B0502020104020203" pitchFamily="34" charset="0"/>
          </a:endParaRPr>
        </a:p>
      </dsp:txBody>
      <dsp:txXfrm>
        <a:off x="632186" y="1601330"/>
        <a:ext cx="6426253" cy="991546"/>
      </dsp:txXfrm>
    </dsp:sp>
    <dsp:sp modelId="{AC7F0352-FEE1-4F82-AFE2-996BEDE51232}">
      <dsp:nvSpPr>
        <dsp:cNvPr id="0" name=""/>
        <dsp:cNvSpPr/>
      </dsp:nvSpPr>
      <dsp:spPr>
        <a:xfrm>
          <a:off x="0" y="4389519"/>
          <a:ext cx="9324109" cy="554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A1F23-99C1-47E5-AFBC-FACB4AD602C1}">
      <dsp:nvSpPr>
        <dsp:cNvPr id="0" name=""/>
        <dsp:cNvSpPr/>
      </dsp:nvSpPr>
      <dsp:spPr>
        <a:xfrm>
          <a:off x="578546" y="3131866"/>
          <a:ext cx="6526876" cy="146279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6700" tIns="0" rIns="24670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2400" kern="12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rPr>
            <a:t>MO  and CMO CONFIRM  THE  CASE  FOR WEEKLY HOME VISIT</a:t>
          </a:r>
        </a:p>
      </dsp:txBody>
      <dsp:txXfrm>
        <a:off x="649954" y="3203274"/>
        <a:ext cx="6384060" cy="13199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BC9EDACA-98B9-4027-AAD6-560C055492EC}" type="datetimeFigureOut">
              <a:rPr lang="en-US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8B3C2C1-DF6B-418E-956A-55636E60D8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95738" y="0"/>
            <a:ext cx="3055937" cy="466725"/>
          </a:xfrm>
          <a:prstGeom prst="rect">
            <a:avLst/>
          </a:prstGeom>
        </p:spPr>
        <p:txBody>
          <a:bodyPr vert="horz" lIns="93497" tIns="46749" rIns="93497" bIns="46749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FE8F1CF-A5CC-4CD0-B7C3-9D7A51F678EF}" type="datetimeFigureOut">
              <a:rPr lang="en-US"/>
              <a:pPr>
                <a:defRPr/>
              </a:pPr>
              <a:t>11/17/2019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33425" y="1163638"/>
            <a:ext cx="5586413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497" tIns="46749" rIns="93497" bIns="4674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4850" y="4479925"/>
            <a:ext cx="5643563" cy="3665538"/>
          </a:xfrm>
          <a:prstGeom prst="rect">
            <a:avLst/>
          </a:prstGeom>
        </p:spPr>
        <p:txBody>
          <a:bodyPr vert="horz" lIns="93497" tIns="46749" rIns="93497" bIns="46749" rtlCol="0"/>
          <a:lstStyle/>
          <a:p>
            <a:pPr lvl="0"/>
            <a:r>
              <a:rPr lang="en-US" noProof="0"/>
              <a:t>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55938" cy="466725"/>
          </a:xfrm>
          <a:prstGeom prst="rect">
            <a:avLst/>
          </a:prstGeom>
        </p:spPr>
        <p:txBody>
          <a:bodyPr vert="horz" lIns="93497" tIns="46749" rIns="93497" bIns="46749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95738" y="8842375"/>
            <a:ext cx="3055937" cy="466725"/>
          </a:xfrm>
          <a:prstGeom prst="rect">
            <a:avLst/>
          </a:prstGeom>
        </p:spPr>
        <p:txBody>
          <a:bodyPr vert="horz" wrap="square" lIns="93497" tIns="46749" rIns="93497" bIns="4674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61EC00E-55E2-42C5-9048-ED0EEAE23C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0E45B-D19F-48F5-9528-DF59ADCE4D4C}" type="slidenum">
              <a:rPr lang="en-IN" smtClean="0"/>
              <a:t>17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1575230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gradFill>
            <a:gsLst>
              <a:gs pos="80000">
                <a:srgbClr val="FFFFFF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777777"/>
              </a:solidFill>
            </a:endParaRPr>
          </a:p>
        </p:txBody>
      </p:sp>
      <p:grpSp>
        <p:nvGrpSpPr>
          <p:cNvPr id="5" name="Group 8"/>
          <p:cNvGrpSpPr>
            <a:grpSpLocks noChangeAspect="1"/>
          </p:cNvGrpSpPr>
          <p:nvPr userDrawn="1"/>
        </p:nvGrpSpPr>
        <p:grpSpPr bwMode="auto">
          <a:xfrm>
            <a:off x="341313" y="325438"/>
            <a:ext cx="5018087" cy="739775"/>
            <a:chOff x="2362200" y="762000"/>
            <a:chExt cx="4394958" cy="684422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64"/>
            <a:stretch>
              <a:fillRect/>
            </a:stretch>
          </p:blipFill>
          <p:spPr bwMode="auto">
            <a:xfrm>
              <a:off x="2362200" y="762000"/>
              <a:ext cx="2421522" cy="68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04558" y="803802"/>
              <a:ext cx="1752600" cy="6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9" name="Picture 1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0550" y="157163"/>
            <a:ext cx="1219200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3" descr="D:\NGL_State related Reports_\LOGOS_\Seasl_of_Nagaland.svg.png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56863" y="234950"/>
            <a:ext cx="104457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16000" y="1981200"/>
            <a:ext cx="10363200" cy="26670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3000">
                <a:solidFill>
                  <a:srgbClr val="002A6C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16000" y="4800600"/>
            <a:ext cx="103632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808080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45998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85795DB3-5AED-4A99-95AD-8954C11A61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180927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3C082F-F16F-4E6E-BEC7-067883E2AF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BA8ACC-4891-4A0F-9178-9E3054934B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FE40A1-4ABA-4AF6-A560-AE2E4AB5D3B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3A51F4-9D5A-4DA4-8867-68B5D8218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2B5E58-FE07-418B-A2FC-6BF0ED98C9BB}" type="datetimeFigureOut">
              <a:rPr lang="en-IN" smtClean="0"/>
              <a:t>17-11-2019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5B5AD0-67A7-49F4-90DB-2A1FDD9F26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08A6B1-0A40-4001-BFEB-7CC752BD89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E1001-7126-4AC0-9935-76DA562350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843167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7"/>
          <p:cNvGrpSpPr>
            <a:grpSpLocks noChangeAspect="1"/>
          </p:cNvGrpSpPr>
          <p:nvPr/>
        </p:nvGrpSpPr>
        <p:grpSpPr bwMode="auto">
          <a:xfrm>
            <a:off x="2855913" y="762000"/>
            <a:ext cx="6480175" cy="752475"/>
            <a:chOff x="2362200" y="762000"/>
            <a:chExt cx="4419600" cy="684422"/>
          </a:xfrm>
        </p:grpSpPr>
        <p:pic>
          <p:nvPicPr>
            <p:cNvPr id="6" name="Picture 2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3464"/>
            <a:stretch>
              <a:fillRect/>
            </a:stretch>
          </p:blipFill>
          <p:spPr bwMode="auto">
            <a:xfrm>
              <a:off x="2362200" y="762000"/>
              <a:ext cx="2421522" cy="6844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29200" y="803802"/>
              <a:ext cx="1752600" cy="6426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1016000" y="1981200"/>
            <a:ext cx="6197600" cy="2667000"/>
          </a:xfrm>
        </p:spPr>
        <p:txBody>
          <a:bodyPr anchor="b">
            <a:noAutofit/>
          </a:bodyPr>
          <a:lstStyle>
            <a:lvl1pPr algn="l">
              <a:lnSpc>
                <a:spcPct val="100000"/>
              </a:lnSpc>
              <a:defRPr sz="2250">
                <a:solidFill>
                  <a:srgbClr val="002A6C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1016000" y="4800600"/>
            <a:ext cx="6197600" cy="1219200"/>
          </a:xfrm>
        </p:spPr>
        <p:txBody>
          <a:bodyPr>
            <a:normAutofit/>
          </a:bodyPr>
          <a:lstStyle>
            <a:lvl1pPr marL="0" indent="0" algn="l">
              <a:buNone/>
              <a:defRPr sz="1650">
                <a:solidFill>
                  <a:srgbClr val="5F5F5F"/>
                </a:solidFill>
                <a:latin typeface="Gill Sans MT" panose="020B0502020104020203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quarter" idx="13"/>
          </p:nvPr>
        </p:nvSpPr>
        <p:spPr>
          <a:xfrm>
            <a:off x="7518400" y="1981200"/>
            <a:ext cx="3556000" cy="4038600"/>
          </a:xfrm>
        </p:spPr>
        <p:txBody>
          <a:bodyPr rtlCol="0">
            <a:norm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noProof="0"/>
              <a:t>Click icon to add clip art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6317116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rgbClr val="5F5F5F"/>
                </a:solidFill>
              </a:defRPr>
            </a:lvl1pPr>
            <a:lvl2pPr>
              <a:defRPr>
                <a:solidFill>
                  <a:srgbClr val="5F5F5F"/>
                </a:solidFill>
              </a:defRPr>
            </a:lvl2pPr>
            <a:lvl3pPr>
              <a:defRPr>
                <a:solidFill>
                  <a:srgbClr val="5F5F5F"/>
                </a:solidFill>
              </a:defRPr>
            </a:lvl3pPr>
            <a:lvl4pPr>
              <a:defRPr>
                <a:solidFill>
                  <a:srgbClr val="5F5F5F"/>
                </a:solidFill>
              </a:defRPr>
            </a:lvl4pPr>
            <a:lvl5pPr>
              <a:defRPr>
                <a:solidFill>
                  <a:srgbClr val="5F5F5F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B586D9-B9CE-4E79-A012-6295F58878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6707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100">
                <a:solidFill>
                  <a:srgbClr val="5F5F5F"/>
                </a:solidFill>
              </a:defRPr>
            </a:lvl1pPr>
            <a:lvl2pPr>
              <a:defRPr sz="1800">
                <a:solidFill>
                  <a:srgbClr val="5F5F5F"/>
                </a:solidFill>
              </a:defRPr>
            </a:lvl2pPr>
            <a:lvl3pPr>
              <a:defRPr sz="1500">
                <a:solidFill>
                  <a:srgbClr val="5F5F5F"/>
                </a:solidFill>
              </a:defRPr>
            </a:lvl3pPr>
            <a:lvl4pPr>
              <a:defRPr sz="1350">
                <a:solidFill>
                  <a:srgbClr val="5F5F5F"/>
                </a:solidFill>
              </a:defRPr>
            </a:lvl4pPr>
            <a:lvl5pPr>
              <a:defRPr sz="1350">
                <a:solidFill>
                  <a:srgbClr val="5F5F5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100">
                <a:solidFill>
                  <a:srgbClr val="5F5F5F"/>
                </a:solidFill>
              </a:defRPr>
            </a:lvl1pPr>
            <a:lvl2pPr>
              <a:defRPr sz="1800">
                <a:solidFill>
                  <a:srgbClr val="5F5F5F"/>
                </a:solidFill>
              </a:defRPr>
            </a:lvl2pPr>
            <a:lvl3pPr>
              <a:defRPr sz="1500">
                <a:solidFill>
                  <a:srgbClr val="5F5F5F"/>
                </a:solidFill>
              </a:defRPr>
            </a:lvl3pPr>
            <a:lvl4pPr>
              <a:defRPr sz="1350">
                <a:solidFill>
                  <a:srgbClr val="5F5F5F"/>
                </a:solidFill>
              </a:defRPr>
            </a:lvl4pPr>
            <a:lvl5pPr>
              <a:defRPr sz="1350">
                <a:solidFill>
                  <a:srgbClr val="5F5F5F"/>
                </a:solidFill>
              </a:defRPr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F987-7D29-4627-8811-B4FAEC577A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0871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800">
                <a:solidFill>
                  <a:srgbClr val="5F5F5F"/>
                </a:solidFill>
              </a:defRPr>
            </a:lvl1pPr>
            <a:lvl2pPr>
              <a:defRPr sz="1650">
                <a:solidFill>
                  <a:srgbClr val="5F5F5F"/>
                </a:solidFill>
              </a:defRPr>
            </a:lvl2pPr>
            <a:lvl3pPr>
              <a:defRPr sz="1500">
                <a:solidFill>
                  <a:srgbClr val="5F5F5F"/>
                </a:solidFill>
              </a:defRPr>
            </a:lvl3pPr>
            <a:lvl4pPr>
              <a:defRPr sz="1350">
                <a:solidFill>
                  <a:srgbClr val="5F5F5F"/>
                </a:solidFill>
              </a:defRPr>
            </a:lvl4pPr>
            <a:lvl5pPr>
              <a:defRPr sz="1200">
                <a:solidFill>
                  <a:srgbClr val="5F5F5F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3"/>
            <a:ext cx="5389033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5"/>
            <a:ext cx="5389033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25733-F3C9-47BB-9FA1-4FABACB37EE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80088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262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292E03-1EC1-49D5-8E76-ABF399B9822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253810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E36193-FF7F-4787-A590-0E420B853B9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6079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925513" y="1831975"/>
            <a:ext cx="10261600" cy="10842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en-US" sz="2550">
                <a:solidFill>
                  <a:srgbClr val="002A6C"/>
                </a:solidFill>
                <a:latin typeface="Gill Sans MT" pitchFamily="34" charset="0"/>
                <a:cs typeface="Arial" charset="0"/>
              </a:rPr>
              <a:t>For more information, please visit</a:t>
            </a:r>
          </a:p>
          <a:p>
            <a:pPr algn="ctr" defTabSz="685800" eaLnBrk="1" hangingPunct="1">
              <a:defRPr/>
            </a:pPr>
            <a:r>
              <a:rPr lang="en-US" altLang="en-US" sz="2550" b="1">
                <a:solidFill>
                  <a:srgbClr val="002A6C"/>
                </a:solidFill>
                <a:latin typeface="Gill Sans MT" pitchFamily="34" charset="0"/>
                <a:cs typeface="Arial" charset="0"/>
              </a:rPr>
              <a:t>www.mcsprogram.org</a:t>
            </a:r>
          </a:p>
          <a:p>
            <a:pPr defTabSz="685800" eaLnBrk="1" hangingPunct="1">
              <a:defRPr/>
            </a:pPr>
            <a:endParaRPr lang="en-US" altLang="en-US" sz="1350">
              <a:solidFill>
                <a:srgbClr val="000000"/>
              </a:solidFill>
              <a:cs typeface="Arial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925513" y="3733800"/>
            <a:ext cx="10261600" cy="415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defTabSz="685800" eaLnBrk="1" hangingPunct="1">
              <a:defRPr/>
            </a:pPr>
            <a:r>
              <a:rPr lang="en-US" altLang="en-US" sz="1050">
                <a:solidFill>
                  <a:srgbClr val="000000"/>
                </a:solidFill>
                <a:latin typeface="Gill Sans MT" pitchFamily="34" charset="0"/>
                <a:cs typeface="Arial" charset="0"/>
              </a:rPr>
              <a:t>This presentation was made possible by the generous support of the American people through the United States Agency for International Development (USAID), under the terms of the Cooperative Agreement AID-OAA-A-14-00028.  The contents are the responsibility of the authors and do not necessarily reflect the views of USAID or the United States Government.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81113" y="6019800"/>
            <a:ext cx="9550400" cy="30797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just" defTabSz="685800" eaLnBrk="1" hangingPunct="1">
              <a:defRPr/>
            </a:pPr>
            <a:r>
              <a:rPr lang="en-US" altLang="en-US" sz="2100" baseline="30000">
                <a:solidFill>
                  <a:srgbClr val="002A6C"/>
                </a:solidFill>
                <a:latin typeface="Gill Sans MT" pitchFamily="34" charset="0"/>
                <a:cs typeface="Arial" charset="0"/>
              </a:rPr>
              <a:t> facebook.com/MCSPglobal 			twitter.com/MCSPglobal</a:t>
            </a:r>
          </a:p>
        </p:txBody>
      </p:sp>
    </p:spTree>
    <p:extLst>
      <p:ext uri="{BB962C8B-B14F-4D97-AF65-F5344CB8AC3E}">
        <p14:creationId xmlns:p14="http://schemas.microsoft.com/office/powerpoint/2010/main" val="27179176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fld id="{4A625C5D-E826-472F-9DF7-C9D786C5D171}" type="datetimeFigureOut">
              <a:rPr lang="en-GB"/>
              <a:pPr>
                <a:defRPr/>
              </a:pPr>
              <a:t>17/11/2019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B1C6069A-5984-44F9-9486-4A9F469AAC9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829818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2514600"/>
            <a:ext cx="12192000" cy="4343400"/>
          </a:xfrm>
          <a:prstGeom prst="rect">
            <a:avLst/>
          </a:prstGeom>
          <a:gradFill>
            <a:gsLst>
              <a:gs pos="80000">
                <a:srgbClr val="FFFFFF"/>
              </a:gs>
              <a:gs pos="100000">
                <a:schemeClr val="bg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>
              <a:solidFill>
                <a:srgbClr val="777777"/>
              </a:solidFill>
            </a:endParaRPr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800" smtClean="0">
                <a:solidFill>
                  <a:srgbClr val="002A6C"/>
                </a:solidFill>
                <a:latin typeface="Gill Sans MT" panose="020B0502020104020203" pitchFamily="34" charset="0"/>
              </a:defRPr>
            </a:lvl1pPr>
          </a:lstStyle>
          <a:p>
            <a:pPr>
              <a:defRPr/>
            </a:pPr>
            <a:fld id="{75C8E225-E83B-45B8-821A-12F83032B1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1" name="Slide Number Placeholder 5"/>
          <p:cNvSpPr txBox="1">
            <a:spLocks/>
          </p:cNvSpPr>
          <p:nvPr/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rgbClr val="9DBFE5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6858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35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9" r:id="rId8"/>
    <p:sldLayoutId id="2147483700" r:id="rId9"/>
    <p:sldLayoutId id="2147483701" r:id="rId10"/>
    <p:sldLayoutId id="2147483702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kern="1200">
          <a:solidFill>
            <a:srgbClr val="002A6C"/>
          </a:solidFill>
          <a:latin typeface="Gill Sans MT" panose="020B0502020104020203" pitchFamily="34" charset="0"/>
          <a:ea typeface="+mj-ea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2A6C"/>
          </a:solidFill>
          <a:latin typeface="Gill Sans MT" pitchFamily="34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2A6C"/>
          </a:solidFill>
          <a:latin typeface="Gill Sans MT" pitchFamily="34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2A6C"/>
          </a:solidFill>
          <a:latin typeface="Gill Sans MT" pitchFamily="34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>
          <a:solidFill>
            <a:srgbClr val="002A6C"/>
          </a:solidFill>
          <a:latin typeface="Gill Sans MT" pitchFamily="34" charset="0"/>
          <a:cs typeface="Arial" charset="0"/>
        </a:defRPr>
      </a:lvl5pPr>
      <a:lvl6pPr marL="342900" algn="ctr" rtl="0" eaLnBrk="1" fontAlgn="base" hangingPunct="1">
        <a:spcBef>
          <a:spcPct val="0"/>
        </a:spcBef>
        <a:spcAft>
          <a:spcPct val="0"/>
        </a:spcAft>
        <a:defRPr sz="2625">
          <a:solidFill>
            <a:srgbClr val="002A6C"/>
          </a:solidFill>
          <a:latin typeface="Gill Sans MT" pitchFamily="34" charset="0"/>
          <a:cs typeface="Arial" charset="0"/>
        </a:defRPr>
      </a:lvl6pPr>
      <a:lvl7pPr marL="685800" algn="ctr" rtl="0" eaLnBrk="1" fontAlgn="base" hangingPunct="1">
        <a:spcBef>
          <a:spcPct val="0"/>
        </a:spcBef>
        <a:spcAft>
          <a:spcPct val="0"/>
        </a:spcAft>
        <a:defRPr sz="2625">
          <a:solidFill>
            <a:srgbClr val="002A6C"/>
          </a:solidFill>
          <a:latin typeface="Gill Sans MT" pitchFamily="34" charset="0"/>
          <a:cs typeface="Arial" charset="0"/>
        </a:defRPr>
      </a:lvl7pPr>
      <a:lvl8pPr marL="1028700" algn="ctr" rtl="0" eaLnBrk="1" fontAlgn="base" hangingPunct="1">
        <a:spcBef>
          <a:spcPct val="0"/>
        </a:spcBef>
        <a:spcAft>
          <a:spcPct val="0"/>
        </a:spcAft>
        <a:defRPr sz="2625">
          <a:solidFill>
            <a:srgbClr val="002A6C"/>
          </a:solidFill>
          <a:latin typeface="Gill Sans MT" pitchFamily="34" charset="0"/>
          <a:cs typeface="Arial" charset="0"/>
        </a:defRPr>
      </a:lvl8pPr>
      <a:lvl9pPr marL="1371600" algn="ctr" rtl="0" eaLnBrk="1" fontAlgn="base" hangingPunct="1">
        <a:spcBef>
          <a:spcPct val="0"/>
        </a:spcBef>
        <a:spcAft>
          <a:spcPct val="0"/>
        </a:spcAft>
        <a:defRPr sz="2625">
          <a:solidFill>
            <a:srgbClr val="002A6C"/>
          </a:solidFill>
          <a:latin typeface="Gill Sans MT" pitchFamily="34" charset="0"/>
          <a:cs typeface="Arial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5F5F5F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rgbClr val="5F5F5F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F5F5F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F5F5F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rgbClr val="5F5F5F"/>
          </a:solidFill>
          <a:latin typeface="Gill Sans MT" panose="020B0502020104020203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9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09600" y="1731963"/>
            <a:ext cx="10806113" cy="2728912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sz="4000" b="1" dirty="0">
                <a:cs typeface="Times New Roman" panose="02020603050405020304" pitchFamily="18" charset="0"/>
              </a:rPr>
              <a:t>Delivering of Home-based Palliative Care by </a:t>
            </a:r>
            <a:br>
              <a:rPr lang="en-US" altLang="en-US" sz="4000" b="1" dirty="0">
                <a:cs typeface="Times New Roman" panose="02020603050405020304" pitchFamily="18" charset="0"/>
              </a:rPr>
            </a:br>
            <a:r>
              <a:rPr lang="en-US" altLang="en-US" sz="4000" b="1" dirty="0">
                <a:cs typeface="Times New Roman" panose="02020603050405020304" pitchFamily="18" charset="0"/>
              </a:rPr>
              <a:t>Sub-Health Centre</a:t>
            </a:r>
            <a:br>
              <a:rPr lang="en-US" altLang="en-US" sz="4000" dirty="0">
                <a:cs typeface="Times New Roman" panose="02020603050405020304" pitchFamily="18" charset="0"/>
              </a:rPr>
            </a:br>
            <a:br>
              <a:rPr lang="en-US" altLang="en-US" sz="4000" dirty="0">
                <a:cs typeface="Times New Roman" panose="02020603050405020304" pitchFamily="18" charset="0"/>
              </a:rPr>
            </a:br>
            <a:br>
              <a:rPr lang="en-US" altLang="en-US" sz="4000" dirty="0">
                <a:cs typeface="Times New Roman" panose="02020603050405020304" pitchFamily="18" charset="0"/>
              </a:rPr>
            </a:br>
            <a:br>
              <a:rPr lang="en-US" sz="4000" b="1" dirty="0"/>
            </a:br>
            <a:r>
              <a:rPr lang="en-US" sz="3600" b="1" dirty="0"/>
              <a:t>Gandhinagar, Gujarat</a:t>
            </a:r>
            <a:br>
              <a:rPr lang="en-US" sz="3600" b="1" dirty="0"/>
            </a:br>
            <a:r>
              <a:rPr lang="en-US" sz="3600" b="1" dirty="0"/>
              <a:t>16</a:t>
            </a:r>
            <a:r>
              <a:rPr lang="en-US" sz="3600" b="1" baseline="30000" dirty="0"/>
              <a:t>th</a:t>
            </a:r>
            <a:r>
              <a:rPr lang="en-US" sz="3600" b="1" dirty="0"/>
              <a:t> – 18</a:t>
            </a:r>
            <a:r>
              <a:rPr lang="en-US" sz="3600" b="1" baseline="30000" dirty="0"/>
              <a:t>th</a:t>
            </a:r>
            <a:r>
              <a:rPr lang="en-US" sz="3600" b="1" dirty="0"/>
              <a:t> November 2019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b="1" dirty="0"/>
            </a:br>
            <a:r>
              <a:rPr lang="en-US" b="1" dirty="0"/>
              <a:t>By:  V. Vumlunmang, IAS</a:t>
            </a:r>
            <a:br>
              <a:rPr lang="en-US" b="1" dirty="0"/>
            </a:br>
            <a:r>
              <a:rPr lang="en-US" b="1" dirty="0"/>
              <a:t>Principal Secretary Health &amp; FW, Government of Manipur</a:t>
            </a:r>
            <a:endParaRPr lang="en-US" dirty="0"/>
          </a:p>
        </p:txBody>
      </p:sp>
      <p:sp>
        <p:nvSpPr>
          <p:cNvPr id="9219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85D6DA58-BD17-47B2-AAD9-A6CF26EBA9DC}" type="slidenum">
              <a:rPr lang="en-US" altLang="en-US">
                <a:solidFill>
                  <a:srgbClr val="002A6C"/>
                </a:solidFill>
                <a:latin typeface="Gill Sans MT" panose="020B0502020104020203" pitchFamily="34" charset="0"/>
              </a:rPr>
              <a:pPr/>
              <a:t>1</a:t>
            </a:fld>
            <a:endParaRPr lang="en-US" altLang="en-US">
              <a:solidFill>
                <a:srgbClr val="002A6C"/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2BF7E1-2F67-4CEE-A5E9-B015A0CD9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903922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>
              <a:defRPr/>
            </a:pPr>
            <a:r>
              <a:rPr lang="en-US" sz="3200" b="1" dirty="0"/>
              <a:t>Diseases Cases: In Home Based Palliative Care</a:t>
            </a:r>
            <a:endParaRPr lang="en-IN" sz="32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BD4153-06FC-4B9C-A721-2E11B636FF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IN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3E5AF5-E72A-4E1F-B797-48A7B4D6530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586D9-B9CE-4E79-A012-6295F588786F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6DC1043-3396-46CE-B046-5113378B357C}"/>
              </a:ext>
            </a:extLst>
          </p:cNvPr>
          <p:cNvSpPr txBox="1">
            <a:spLocks/>
          </p:cNvSpPr>
          <p:nvPr/>
        </p:nvSpPr>
        <p:spPr bwMode="auto">
          <a:xfrm>
            <a:off x="941388" y="1306512"/>
            <a:ext cx="10417492" cy="497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rgbClr val="5F5F5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100" kern="1200">
                <a:solidFill>
                  <a:srgbClr val="5F5F5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rgbClr val="5F5F5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5F5F5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00" kern="1200">
                <a:solidFill>
                  <a:srgbClr val="5F5F5F"/>
                </a:solidFill>
                <a:latin typeface="Gill Sans MT" panose="020B0502020104020203" pitchFamily="34" charset="0"/>
                <a:ea typeface="+mn-ea"/>
                <a:cs typeface="Arial" panose="020B0604020202020204" pitchFamily="34" charset="0"/>
              </a:defRPr>
            </a:lvl5pPr>
            <a:lvl6pPr marL="18859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 altLang="en-US" dirty="0"/>
              <a:t>Cancers:  Cervical/Oral/Breast/Lungs/</a:t>
            </a:r>
            <a:r>
              <a:rPr lang="en-US" altLang="en-US" dirty="0"/>
              <a:t>Stomach </a:t>
            </a:r>
            <a:endParaRPr lang="en-IN" altLang="en-US" dirty="0"/>
          </a:p>
          <a:p>
            <a:r>
              <a:rPr lang="en-IN" altLang="en-US" dirty="0"/>
              <a:t>Chronic infection such as HIV</a:t>
            </a:r>
          </a:p>
          <a:p>
            <a:r>
              <a:rPr lang="en-IN" altLang="en-US" dirty="0"/>
              <a:t>Chronic Cardiac conditions such as ischemic cardiac failure, cardio-myopathies, congenital heart etc.</a:t>
            </a:r>
          </a:p>
          <a:p>
            <a:r>
              <a:rPr lang="en-IN" altLang="en-US" dirty="0"/>
              <a:t>Chronic Renal Failure</a:t>
            </a:r>
          </a:p>
          <a:p>
            <a:r>
              <a:rPr lang="en-IN" altLang="en-US" dirty="0"/>
              <a:t>Neurological conditions such as stroke, multiple sclerosis, Alzheimer’s </a:t>
            </a:r>
            <a:r>
              <a:rPr lang="en-US" altLang="en-US" dirty="0"/>
              <a:t>diseases, chronic progressive neurological conditions.</a:t>
            </a:r>
          </a:p>
          <a:p>
            <a:r>
              <a:rPr lang="en-US" altLang="en-US" dirty="0"/>
              <a:t>Chronic liver diseases such as liver failure, alcoholic diseases and chronic hepatitis .</a:t>
            </a:r>
          </a:p>
          <a:p>
            <a:r>
              <a:rPr lang="en-US" altLang="en-US" dirty="0"/>
              <a:t>Rheumatologic conditions such as SLE, Rheumatoid arthritis .</a:t>
            </a:r>
            <a:endParaRPr lang="en-IN" altLang="en-US" dirty="0"/>
          </a:p>
          <a:p>
            <a:endParaRPr lang="en-IN" altLang="en-US" dirty="0"/>
          </a:p>
        </p:txBody>
      </p:sp>
    </p:spTree>
    <p:extLst>
      <p:ext uri="{BB962C8B-B14F-4D97-AF65-F5344CB8AC3E}">
        <p14:creationId xmlns:p14="http://schemas.microsoft.com/office/powerpoint/2010/main" val="27422649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9950" y="0"/>
            <a:ext cx="7899400" cy="996950"/>
          </a:xfr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 rtlCol="0">
            <a:noAutofit/>
          </a:bodyPr>
          <a:lstStyle/>
          <a:p>
            <a:pPr>
              <a:defRPr/>
            </a:pPr>
            <a:r>
              <a:rPr lang="en-IN" sz="3200" b="1" dirty="0"/>
              <a:t>Process for Home Based Palliative Care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26133382"/>
              </p:ext>
            </p:extLst>
          </p:nvPr>
        </p:nvGraphicFramePr>
        <p:xfrm>
          <a:off x="1537855" y="1598467"/>
          <a:ext cx="9324109" cy="4954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AEA5E8-C892-4F4D-8FF1-DF51A0C8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0998D69-9C03-431A-BA6F-C3F41A9933C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284"/>
            <a:ext cx="5984240" cy="68327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2C7115B-0319-4006-93B8-9D515FF157A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586D9-B9CE-4E79-A012-6295F588786F}" type="slidenum">
              <a:rPr lang="en-US" altLang="en-US" smtClean="0"/>
              <a:pPr>
                <a:defRPr/>
              </a:pPr>
              <a:t>12</a:t>
            </a:fld>
            <a:endParaRPr lang="en-US" altLang="en-US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9B12A1D9-FD20-4D4B-803B-100C2EC517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035040" y="-40640"/>
            <a:ext cx="6156960" cy="68986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85597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2650" y="0"/>
            <a:ext cx="7858125" cy="996950"/>
          </a:xfr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 rtlCol="0">
            <a:normAutofit fontScale="90000"/>
          </a:bodyPr>
          <a:lstStyle/>
          <a:p>
            <a:pPr>
              <a:defRPr/>
            </a:pPr>
            <a:r>
              <a:rPr lang="en-IN" sz="3600" b="1" dirty="0"/>
              <a:t>DISTRICT WISE Patient  (NEW &amp;OLD)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679450" y="1246188"/>
          <a:ext cx="11041063" cy="4865689"/>
        </p:xfrm>
        <a:graphic>
          <a:graphicData uri="http://schemas.openxmlformats.org/drawingml/2006/table">
            <a:tbl>
              <a:tblPr/>
              <a:tblGrid>
                <a:gridCol w="1319213">
                  <a:extLst>
                    <a:ext uri="{9D8B030D-6E8A-4147-A177-3AD203B41FA5}">
                      <a16:colId xmlns:a16="http://schemas.microsoft.com/office/drawing/2014/main" val="2843708072"/>
                    </a:ext>
                  </a:extLst>
                </a:gridCol>
                <a:gridCol w="1243012">
                  <a:extLst>
                    <a:ext uri="{9D8B030D-6E8A-4147-A177-3AD203B41FA5}">
                      <a16:colId xmlns:a16="http://schemas.microsoft.com/office/drawing/2014/main" val="3331373301"/>
                    </a:ext>
                  </a:extLst>
                </a:gridCol>
                <a:gridCol w="1247775">
                  <a:extLst>
                    <a:ext uri="{9D8B030D-6E8A-4147-A177-3AD203B41FA5}">
                      <a16:colId xmlns:a16="http://schemas.microsoft.com/office/drawing/2014/main" val="4232123597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800682156"/>
                    </a:ext>
                  </a:extLst>
                </a:gridCol>
                <a:gridCol w="1662113">
                  <a:extLst>
                    <a:ext uri="{9D8B030D-6E8A-4147-A177-3AD203B41FA5}">
                      <a16:colId xmlns:a16="http://schemas.microsoft.com/office/drawing/2014/main" val="2957174966"/>
                    </a:ext>
                  </a:extLst>
                </a:gridCol>
                <a:gridCol w="1122362">
                  <a:extLst>
                    <a:ext uri="{9D8B030D-6E8A-4147-A177-3AD203B41FA5}">
                      <a16:colId xmlns:a16="http://schemas.microsoft.com/office/drawing/2014/main" val="188150098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277907363"/>
                    </a:ext>
                  </a:extLst>
                </a:gridCol>
                <a:gridCol w="955675">
                  <a:extLst>
                    <a:ext uri="{9D8B030D-6E8A-4147-A177-3AD203B41FA5}">
                      <a16:colId xmlns:a16="http://schemas.microsoft.com/office/drawing/2014/main" val="1571718804"/>
                    </a:ext>
                  </a:extLst>
                </a:gridCol>
                <a:gridCol w="1052513">
                  <a:extLst>
                    <a:ext uri="{9D8B030D-6E8A-4147-A177-3AD203B41FA5}">
                      <a16:colId xmlns:a16="http://schemas.microsoft.com/office/drawing/2014/main" val="722961276"/>
                    </a:ext>
                  </a:extLst>
                </a:gridCol>
              </a:tblGrid>
              <a:tr h="777875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PERIOD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IMPHAL EAST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IMPHAL WEST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THOUBAL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CHANDEL 	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CCPUR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BPR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KPI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1" i="0" u="none" strike="noStrike" cap="none" normalizeH="0" baseline="0">
                          <a:ln>
                            <a:noFill/>
                          </a:ln>
                          <a:solidFill>
                            <a:srgbClr val="E4E4E4"/>
                          </a:solidFill>
                          <a:effectLst/>
                          <a:latin typeface="Gill Sans MT" panose="020B0502020104020203" pitchFamily="34" charset="0"/>
                        </a:rPr>
                        <a:t>Total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1786887"/>
                  </a:ext>
                </a:extLst>
              </a:tr>
              <a:tr h="971549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July- Sept 2018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</a:t>
                      </a:r>
                    </a:p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128417"/>
                  </a:ext>
                </a:extLst>
              </a:tr>
              <a:tr h="6810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Oct- Dec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0530335"/>
                  </a:ext>
                </a:extLst>
              </a:tr>
              <a:tr h="6810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Jan- march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6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8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NIL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60705"/>
                  </a:ext>
                </a:extLst>
              </a:tr>
              <a:tr h="6810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April -June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14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03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341679"/>
                  </a:ext>
                </a:extLst>
              </a:tr>
              <a:tr h="681038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July-sept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03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IN" altLang="en-US" sz="20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Gill Sans MT" panose="020B0502020104020203" pitchFamily="34" charset="0"/>
                      </a:endParaRP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CD1D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7004854"/>
                  </a:ext>
                </a:extLst>
              </a:tr>
              <a:tr h="392113"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Total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41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40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16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27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22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39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03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tc>
                  <a:txBody>
                    <a:bodyPr/>
                    <a:lstStyle>
                      <a:lvl1pPr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20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1pPr>
                      <a:lvl2pPr marL="742950" indent="-28575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9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2pPr>
                      <a:lvl3pPr marL="11430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6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3pPr>
                      <a:lvl4pPr marL="16002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4pPr>
                      <a:lvl5pPr marL="2057400" indent="-228600" defTabSz="685800" eaLnBrk="0" hangingPunct="0">
                        <a:spcBef>
                          <a:spcPct val="20000"/>
                        </a:spcBef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5pPr>
                      <a:lvl6pPr marL="25146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6pPr>
                      <a:lvl7pPr marL="29718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7pPr>
                      <a:lvl8pPr marL="34290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8pPr>
                      <a:lvl9pPr marL="3886200" indent="-228600" defTabSz="685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sz="1300">
                          <a:solidFill>
                            <a:srgbClr val="5F5F5F"/>
                          </a:solidFill>
                          <a:latin typeface="Gill Sans MT" panose="020B0502020104020203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685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IN" altLang="en-US" sz="20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Gill Sans MT" panose="020B0502020104020203" pitchFamily="34" charset="0"/>
                        </a:rPr>
                        <a:t>188 </a:t>
                      </a:r>
                    </a:p>
                  </a:txBody>
                  <a:tcPr marL="59723" marR="59723" marT="34283" marB="34283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6E9E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73096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613" y="0"/>
            <a:ext cx="7885112" cy="995363"/>
          </a:xfr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 rtlCol="0">
            <a:noAutofit/>
          </a:bodyPr>
          <a:lstStyle/>
          <a:p>
            <a:pPr>
              <a:defRPr/>
            </a:pPr>
            <a:r>
              <a:rPr lang="en-IN" sz="3200" b="1" dirty="0"/>
              <a:t>District Wise HWC </a:t>
            </a:r>
            <a:br>
              <a:rPr lang="en-IN" sz="3200" b="1" dirty="0"/>
            </a:br>
            <a:r>
              <a:rPr lang="en-IN" sz="3200" b="1" dirty="0"/>
              <a:t>having home based palliative care</a:t>
            </a:r>
          </a:p>
        </p:txBody>
      </p:sp>
      <p:graphicFrame>
        <p:nvGraphicFramePr>
          <p:cNvPr id="3" name="Object 49"/>
          <p:cNvGraphicFramePr>
            <a:graphicFrameLocks noGrp="1"/>
          </p:cNvGraphicFramePr>
          <p:nvPr>
            <p:ph idx="1"/>
          </p:nvPr>
        </p:nvGraphicFramePr>
        <p:xfrm>
          <a:off x="1395413" y="1504950"/>
          <a:ext cx="9693275" cy="47196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ED3F34-B70A-4FB2-A113-D41259F4C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n-US" sz="4000" b="1" dirty="0"/>
              <a:t>Good Practice </a:t>
            </a:r>
            <a:r>
              <a:rPr lang="en-US" sz="4000" b="1" dirty="0" err="1"/>
              <a:t>Lessions</a:t>
            </a:r>
            <a:endParaRPr lang="en-IN" sz="40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20DC3A-B6E2-40A7-84A3-4A542C391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1.	Vital to assess environment and calibrate interventions suitably.</a:t>
            </a:r>
          </a:p>
          <a:p>
            <a:pPr marL="0" indent="0">
              <a:buNone/>
            </a:pPr>
            <a:r>
              <a:rPr lang="en-US" sz="4000" dirty="0">
                <a:solidFill>
                  <a:schemeClr val="tx1"/>
                </a:solidFill>
              </a:rPr>
              <a:t>2.	Strong focus on transformative change and improved services (importance of measuring out comes.</a:t>
            </a:r>
            <a:endParaRPr lang="en-IN" sz="40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90C26D-4D20-4373-8348-CD66BD7CF72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586D9-B9CE-4E79-A012-6295F588786F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0538065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97840" y="7938"/>
            <a:ext cx="10765473" cy="850900"/>
          </a:xfrm>
          <a:solidFill>
            <a:schemeClr val="tx2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3200" b="1" dirty="0"/>
              <a:t>3. Community Engagement is vital for improved Services (Palliative care involves intensive community engagement)</a:t>
            </a:r>
            <a:endParaRPr lang="en-IN" sz="3200" b="1" dirty="0"/>
          </a:p>
        </p:txBody>
      </p:sp>
      <p:pic>
        <p:nvPicPr>
          <p:cNvPr id="30723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23963" y="1174750"/>
            <a:ext cx="2322512" cy="2798763"/>
          </a:xfrm>
        </p:spPr>
      </p:pic>
      <p:pic>
        <p:nvPicPr>
          <p:cNvPr id="30724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3963" y="4084638"/>
            <a:ext cx="3724275" cy="2093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0800" y="1174750"/>
            <a:ext cx="2622550" cy="284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6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1174750"/>
            <a:ext cx="20224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Oval 10"/>
          <p:cNvSpPr/>
          <p:nvPr/>
        </p:nvSpPr>
        <p:spPr>
          <a:xfrm>
            <a:off x="6797675" y="2119313"/>
            <a:ext cx="2082800" cy="17319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Wheelchair &amp; air mattresses under HWC</a:t>
            </a:r>
            <a:endParaRPr lang="en-IN" sz="20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  <p:pic>
        <p:nvPicPr>
          <p:cNvPr id="30728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3325" y="4254500"/>
            <a:ext cx="1423988" cy="146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9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0838" y="3851275"/>
            <a:ext cx="2022475" cy="2693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Right Arrow 15"/>
          <p:cNvSpPr/>
          <p:nvPr/>
        </p:nvSpPr>
        <p:spPr>
          <a:xfrm>
            <a:off x="6691313" y="4740275"/>
            <a:ext cx="2076450" cy="114776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>
                <a:solidFill>
                  <a:schemeClr val="bg1">
                    <a:lumMod val="20000"/>
                    <a:lumOff val="80000"/>
                  </a:schemeClr>
                </a:solidFill>
                <a:latin typeface="Gill Sans MT" panose="020B0502020104020203" pitchFamily="34" charset="0"/>
              </a:rPr>
              <a:t>With church leaders</a:t>
            </a:r>
            <a:endParaRPr lang="en-IN" sz="2000" dirty="0">
              <a:solidFill>
                <a:schemeClr val="bg1">
                  <a:lumMod val="20000"/>
                  <a:lumOff val="80000"/>
                </a:schemeClr>
              </a:solidFill>
              <a:latin typeface="Gill Sans MT" panose="020B0502020104020203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70876BF-E4DE-44FD-AEB0-F13A619CC8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338" t="17720" r="47910" b="44418"/>
          <a:stretch/>
        </p:blipFill>
        <p:spPr>
          <a:xfrm>
            <a:off x="602969" y="659756"/>
            <a:ext cx="5095304" cy="276924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61F181-E7A9-4F8E-9EC8-712757EAF4B4}"/>
              </a:ext>
            </a:extLst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3337" y="3631554"/>
            <a:ext cx="5359697" cy="26964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0DF1EBD-A41C-4943-B9BB-CBAFA345C0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825190"/>
            <a:ext cx="5975613" cy="5502831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8B859290-7317-4556-A026-957323F71000}"/>
              </a:ext>
            </a:extLst>
          </p:cNvPr>
          <p:cNvSpPr/>
          <p:nvPr/>
        </p:nvSpPr>
        <p:spPr>
          <a:xfrm>
            <a:off x="2387600" y="2599808"/>
            <a:ext cx="2143760" cy="607495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Before</a:t>
            </a:r>
            <a:endParaRPr lang="en-IN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A6888F-39BA-43A7-8416-88A184703686}"/>
              </a:ext>
            </a:extLst>
          </p:cNvPr>
          <p:cNvSpPr/>
          <p:nvPr/>
        </p:nvSpPr>
        <p:spPr>
          <a:xfrm>
            <a:off x="2143760" y="5709920"/>
            <a:ext cx="2184399" cy="618101"/>
          </a:xfrm>
          <a:prstGeom prst="round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After</a:t>
            </a:r>
            <a:endParaRPr lang="en-IN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8" name="Title 17">
            <a:extLst>
              <a:ext uri="{FF2B5EF4-FFF2-40B4-BE49-F238E27FC236}">
                <a16:creationId xmlns:a16="http://schemas.microsoft.com/office/drawing/2014/main" id="{02148D52-0F7F-4298-AC68-924939A78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44966"/>
            <a:ext cx="10902446" cy="680224"/>
          </a:xfrm>
        </p:spPr>
        <p:txBody>
          <a:bodyPr>
            <a:normAutofit/>
          </a:bodyPr>
          <a:lstStyle/>
          <a:p>
            <a:r>
              <a:rPr lang="en-US" b="1" dirty="0"/>
              <a:t>Journey of Awang </a:t>
            </a:r>
            <a:r>
              <a:rPr lang="en-US" b="1" dirty="0" err="1"/>
              <a:t>Wabagai</a:t>
            </a:r>
            <a:r>
              <a:rPr lang="en-US" b="1" dirty="0"/>
              <a:t>: PHSC to HWC-SC</a:t>
            </a:r>
            <a:endParaRPr lang="en-IN" b="1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3223897-EC74-4AC2-AD3D-60E4FB2A3527}"/>
              </a:ext>
            </a:extLst>
          </p:cNvPr>
          <p:cNvSpPr/>
          <p:nvPr/>
        </p:nvSpPr>
        <p:spPr>
          <a:xfrm>
            <a:off x="8432799" y="5096108"/>
            <a:ext cx="1452881" cy="108166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Present</a:t>
            </a:r>
            <a:endParaRPr lang="en-IN" sz="2400" b="1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BDCB051-3B51-4154-B771-D3D501491EB4}"/>
              </a:ext>
            </a:extLst>
          </p:cNvPr>
          <p:cNvSpPr/>
          <p:nvPr/>
        </p:nvSpPr>
        <p:spPr>
          <a:xfrm>
            <a:off x="7152640" y="1207750"/>
            <a:ext cx="4480560" cy="86489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AWANG WABAGAI</a:t>
            </a:r>
            <a:endParaRPr lang="en-IN" sz="24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799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2"/>
          <p:cNvGrpSpPr>
            <a:grpSpLocks/>
          </p:cNvGrpSpPr>
          <p:nvPr/>
        </p:nvGrpSpPr>
        <p:grpSpPr bwMode="auto">
          <a:xfrm>
            <a:off x="620713" y="1414463"/>
            <a:ext cx="3425825" cy="2613025"/>
            <a:chOff x="3171728" y="1100368"/>
            <a:chExt cx="2569057" cy="1959678"/>
          </a:xfrm>
        </p:grpSpPr>
        <p:pic>
          <p:nvPicPr>
            <p:cNvPr id="34831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6630" y="1100368"/>
              <a:ext cx="2344882" cy="1715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TextBox 10"/>
            <p:cNvSpPr txBox="1"/>
            <p:nvPr/>
          </p:nvSpPr>
          <p:spPr>
            <a:xfrm>
              <a:off x="3171728" y="2821932"/>
              <a:ext cx="2569057" cy="23811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b="1" dirty="0">
                  <a:latin typeface="Gill Sans MT" panose="020B0502020104020203" pitchFamily="34" charset="0"/>
                  <a:cs typeface="+mn-cs"/>
                </a:rPr>
                <a:t>World Population Day in Manipur</a:t>
              </a: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8050213" y="3773488"/>
            <a:ext cx="3425825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Gill Sans MT" panose="020B0502020104020203" pitchFamily="34" charset="0"/>
                <a:cs typeface="+mn-cs"/>
              </a:rPr>
              <a:t>Yoga Activities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749425" y="6418263"/>
            <a:ext cx="2676525" cy="3175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67" b="1" dirty="0">
                <a:latin typeface="Gill Sans MT" panose="020B0502020104020203" pitchFamily="34" charset="0"/>
                <a:cs typeface="+mn-cs"/>
              </a:rPr>
              <a:t>Yoga as Wellness Activity</a:t>
            </a:r>
          </a:p>
        </p:txBody>
      </p:sp>
      <p:grpSp>
        <p:nvGrpSpPr>
          <p:cNvPr id="34821" name="Group 17"/>
          <p:cNvGrpSpPr>
            <a:grpSpLocks/>
          </p:cNvGrpSpPr>
          <p:nvPr/>
        </p:nvGrpSpPr>
        <p:grpSpPr bwMode="auto">
          <a:xfrm>
            <a:off x="4425950" y="1425575"/>
            <a:ext cx="3424238" cy="2605088"/>
            <a:chOff x="3208195" y="1069325"/>
            <a:chExt cx="2569057" cy="1953035"/>
          </a:xfrm>
        </p:grpSpPr>
        <p:pic>
          <p:nvPicPr>
            <p:cNvPr id="34829" name="Picture 1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1644" y="1069325"/>
              <a:ext cx="2286676" cy="171500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3208195" y="2784330"/>
              <a:ext cx="2569057" cy="238030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b="1" dirty="0">
                  <a:latin typeface="Gill Sans MT" panose="020B0502020104020203" pitchFamily="34" charset="0"/>
                  <a:cs typeface="+mn-cs"/>
                </a:rPr>
                <a:t>Immunization Week in Manipur</a:t>
              </a:r>
            </a:p>
          </p:txBody>
        </p:sp>
      </p:grpSp>
      <p:grpSp>
        <p:nvGrpSpPr>
          <p:cNvPr id="34822" name="Group 20"/>
          <p:cNvGrpSpPr>
            <a:grpSpLocks/>
          </p:cNvGrpSpPr>
          <p:nvPr/>
        </p:nvGrpSpPr>
        <p:grpSpPr bwMode="auto">
          <a:xfrm>
            <a:off x="6327775" y="4289425"/>
            <a:ext cx="5265738" cy="2568575"/>
            <a:chOff x="228600" y="3183082"/>
            <a:chExt cx="3950277" cy="1926204"/>
          </a:xfrm>
        </p:grpSpPr>
        <p:pic>
          <p:nvPicPr>
            <p:cNvPr id="34826" name="Picture 21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72" t="-470"/>
            <a:stretch>
              <a:fillRect/>
            </a:stretch>
          </p:blipFill>
          <p:spPr bwMode="auto">
            <a:xfrm>
              <a:off x="2019041" y="3188276"/>
              <a:ext cx="1831480" cy="168243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4827" name="Picture 2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4909" y="3183082"/>
              <a:ext cx="1381732" cy="168763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TextBox 23"/>
            <p:cNvSpPr txBox="1"/>
            <p:nvPr/>
          </p:nvSpPr>
          <p:spPr>
            <a:xfrm>
              <a:off x="228600" y="4871189"/>
              <a:ext cx="3950277" cy="238097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1467" b="1" dirty="0">
                  <a:latin typeface="Gill Sans MT" panose="020B0502020104020203" pitchFamily="34" charset="0"/>
                  <a:cs typeface="+mn-cs"/>
                </a:rPr>
                <a:t>Adolescent Friendly Clubs in Manipur</a:t>
              </a:r>
            </a:p>
          </p:txBody>
        </p:sp>
      </p:grpSp>
      <p:pic>
        <p:nvPicPr>
          <p:cNvPr id="34823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2363" y="4027488"/>
            <a:ext cx="4157662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4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800" y="1414463"/>
            <a:ext cx="4179888" cy="235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Title 1"/>
          <p:cNvSpPr txBox="1">
            <a:spLocks/>
          </p:cNvSpPr>
          <p:nvPr/>
        </p:nvSpPr>
        <p:spPr bwMode="auto">
          <a:xfrm>
            <a:off x="152400" y="-12700"/>
            <a:ext cx="11825287" cy="903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25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/>
              <a:t>HWCs becoming hub of wellness, health and palliative care</a:t>
            </a:r>
            <a:endParaRPr lang="en-IN" sz="32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72E067-EE75-47BB-81C2-9E17D1FDC0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4080" y="2692718"/>
            <a:ext cx="10972800" cy="1143000"/>
          </a:xfrm>
        </p:spPr>
        <p:txBody>
          <a:bodyPr>
            <a:normAutofit/>
          </a:bodyPr>
          <a:lstStyle/>
          <a:p>
            <a:r>
              <a:rPr lang="en-US" sz="5400" b="1" dirty="0"/>
              <a:t>Thank    You</a:t>
            </a:r>
            <a:endParaRPr lang="en-IN" sz="54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245DF1-37A7-4FE8-9A82-B22D733E6A5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FB586D9-B9CE-4E79-A012-6295F588786F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079455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2"/>
          <p:cNvSpPr>
            <a:spLocks noGrp="1"/>
          </p:cNvSpPr>
          <p:nvPr>
            <p:ph sz="half" idx="1"/>
          </p:nvPr>
        </p:nvSpPr>
        <p:spPr>
          <a:xfrm>
            <a:off x="345440" y="1245602"/>
            <a:ext cx="5384800" cy="4868863"/>
          </a:xfrm>
        </p:spPr>
        <p:txBody>
          <a:bodyPr/>
          <a:lstStyle/>
          <a:p>
            <a:pPr algn="just">
              <a:buFont typeface="Wingdings" panose="05000000000000000000" pitchFamily="2" charset="2"/>
              <a:buChar char="ü"/>
            </a:pPr>
            <a:r>
              <a:rPr lang="en-US" altLang="en-US" sz="2000" dirty="0">
                <a:cs typeface="Times New Roman" panose="02020603050405020304" pitchFamily="18" charset="0"/>
              </a:rPr>
              <a:t>Delivering of Home-based Palliative Care by Sub-Health Centre</a:t>
            </a:r>
          </a:p>
          <a:p>
            <a:pPr marL="0" indent="0" algn="just">
              <a:buNone/>
            </a:pPr>
            <a:endParaRPr lang="en-US" altLang="en-US" sz="2000" dirty="0">
              <a:cs typeface="Times New Roman" panose="02020603050405020304" pitchFamily="18" charset="0"/>
            </a:endParaRPr>
          </a:p>
          <a:p>
            <a:pPr marL="800100" lvl="1" indent="-342900" algn="just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For transformative CPHC, Manipur - first emphasis on PHSCs. </a:t>
            </a:r>
          </a:p>
          <a:p>
            <a:pPr marL="800100" lvl="1" indent="-342900" algn="just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Additional Services at HWCs</a:t>
            </a:r>
          </a:p>
          <a:p>
            <a:pPr marL="800100" lvl="1" indent="-342900" algn="just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Making Communities – a part of HWCs initiative. Enhanced Community Participation</a:t>
            </a:r>
          </a:p>
          <a:p>
            <a:pPr marL="800100" lvl="1" indent="-342900" algn="just">
              <a:buFont typeface="Arial" panose="020B0604020202020204" pitchFamily="34" charset="0"/>
              <a:buAutoNum type="arabicPeriod"/>
            </a:pPr>
            <a:r>
              <a:rPr lang="en-US" altLang="en-US" sz="2000" dirty="0">
                <a:cs typeface="Times New Roman" panose="02020603050405020304" pitchFamily="18" charset="0"/>
              </a:rPr>
              <a:t>Home Based Care of Palliative Services under HWCs</a:t>
            </a:r>
            <a:endParaRPr lang="en-US" altLang="en-US" sz="2000" dirty="0"/>
          </a:p>
          <a:p>
            <a:pPr marL="457200" lvl="1" indent="0" algn="just">
              <a:buNone/>
            </a:pPr>
            <a:endParaRPr lang="en-US" altLang="en-US" sz="2800" dirty="0">
              <a:cs typeface="Times New Roman" panose="02020603050405020304" pitchFamily="18" charset="0"/>
            </a:endParaRPr>
          </a:p>
        </p:txBody>
      </p:sp>
      <p:sp>
        <p:nvSpPr>
          <p:cNvPr id="10244" name="Rectangle 8"/>
          <p:cNvSpPr>
            <a:spLocks noChangeArrowheads="1"/>
          </p:cNvSpPr>
          <p:nvPr/>
        </p:nvSpPr>
        <p:spPr bwMode="auto">
          <a:xfrm>
            <a:off x="6783388" y="5945188"/>
            <a:ext cx="479901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en-US" sz="1600" i="1" dirty="0">
                <a:latin typeface="Calibri" panose="020F0502020204030204" pitchFamily="34" charset="0"/>
              </a:rPr>
              <a:t>CPHC is implemented in all 16 districts 0f Manipur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 bwMode="auto">
          <a:xfrm>
            <a:off x="609600" y="0"/>
            <a:ext cx="10933113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25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3200" b="1" dirty="0"/>
              <a:t>Outline of the presentation </a:t>
            </a:r>
          </a:p>
        </p:txBody>
      </p:sp>
      <p:pic>
        <p:nvPicPr>
          <p:cNvPr id="11" name="Picture 10" descr="Buy Manipur Map">
            <a:extLst>
              <a:ext uri="{FF2B5EF4-FFF2-40B4-BE49-F238E27FC236}">
                <a16:creationId xmlns:a16="http://schemas.microsoft.com/office/drawing/2014/main" id="{9BBF82BE-79B9-45BE-A916-893A75561EE2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4240" y="1082358"/>
            <a:ext cx="6207760" cy="47901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782" y="-111317"/>
            <a:ext cx="14089050" cy="1049571"/>
          </a:xfrm>
        </p:spPr>
        <p:txBody>
          <a:bodyPr>
            <a:normAutofit fontScale="90000"/>
          </a:bodyPr>
          <a:lstStyle/>
          <a:p>
            <a:br>
              <a:rPr lang="en-US" sz="3600" dirty="0"/>
            </a:br>
            <a:r>
              <a:rPr lang="en-US" sz="3600" dirty="0"/>
              <a:t>Screening Tool –Community Survey to identify Patient in need</a:t>
            </a:r>
            <a:br>
              <a:rPr lang="en-US" sz="3600" dirty="0"/>
            </a:br>
            <a:r>
              <a:rPr lang="en-US" sz="3600" dirty="0"/>
              <a:t>				of palliative care </a:t>
            </a:r>
            <a:endParaRPr lang="en-IN" sz="3600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63610" y="716451"/>
          <a:ext cx="11696367" cy="60297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154">
                  <a:extLst>
                    <a:ext uri="{9D8B030D-6E8A-4147-A177-3AD203B41FA5}">
                      <a16:colId xmlns:a16="http://schemas.microsoft.com/office/drawing/2014/main" val="2942772459"/>
                    </a:ext>
                  </a:extLst>
                </a:gridCol>
                <a:gridCol w="7028953">
                  <a:extLst>
                    <a:ext uri="{9D8B030D-6E8A-4147-A177-3AD203B41FA5}">
                      <a16:colId xmlns:a16="http://schemas.microsoft.com/office/drawing/2014/main" val="430358376"/>
                    </a:ext>
                  </a:extLst>
                </a:gridCol>
                <a:gridCol w="3150291">
                  <a:extLst>
                    <a:ext uri="{9D8B030D-6E8A-4147-A177-3AD203B41FA5}">
                      <a16:colId xmlns:a16="http://schemas.microsoft.com/office/drawing/2014/main" val="3365636972"/>
                    </a:ext>
                  </a:extLst>
                </a:gridCol>
                <a:gridCol w="888969">
                  <a:extLst>
                    <a:ext uri="{9D8B030D-6E8A-4147-A177-3AD203B41FA5}">
                      <a16:colId xmlns:a16="http://schemas.microsoft.com/office/drawing/2014/main" val="1045955588"/>
                    </a:ext>
                  </a:extLst>
                </a:gridCol>
              </a:tblGrid>
              <a:tr h="46289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400" dirty="0">
                          <a:effectLst/>
                        </a:rPr>
                        <a:t>Question</a:t>
                      </a:r>
                      <a:endParaRPr lang="en-IN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dirty="0">
                          <a:effectLst/>
                        </a:rPr>
                        <a:t>Response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400" dirty="0">
                          <a:effectLst/>
                        </a:rPr>
                        <a:t>Score</a:t>
                      </a:r>
                      <a:endParaRPr lang="en-IN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070330612"/>
                  </a:ext>
                </a:extLst>
              </a:tr>
              <a:tr h="154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How would you describe his/her </a:t>
                      </a:r>
                      <a:r>
                        <a:rPr lang="en-GB" sz="1600" u="sng" dirty="0">
                          <a:effectLst/>
                        </a:rPr>
                        <a:t>mobility level</a:t>
                      </a:r>
                      <a:r>
                        <a:rPr lang="en-GB" sz="1600" dirty="0">
                          <a:effectLst/>
                        </a:rPr>
                        <a:t> during the last three months of life?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Full, like a person of his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Reduced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2. Was usually mainly sitting or laying 3. Was mainly in bed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4. Was totally bed bound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3985560430"/>
                  </a:ext>
                </a:extLst>
              </a:tr>
              <a:tr h="154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How would you describe his/her </a:t>
                      </a:r>
                      <a:r>
                        <a:rPr lang="en-GB" sz="1600" u="sng" dirty="0">
                          <a:effectLst/>
                        </a:rPr>
                        <a:t>activity level</a:t>
                      </a:r>
                      <a:r>
                        <a:rPr lang="en-GB" sz="1600" dirty="0">
                          <a:effectLst/>
                        </a:rPr>
                        <a:t> during the last three months of life?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Normal, like a person of his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Normal with effort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 2. Able only to do light work, or simple chores around the  home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3. Unable to do any work at all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>
                          <a:effectLst/>
                        </a:rPr>
                        <a:t> 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103464283"/>
                  </a:ext>
                </a:extLst>
              </a:tr>
              <a:tr h="154364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What would you say about his/her ability to </a:t>
                      </a:r>
                      <a:r>
                        <a:rPr lang="en-GB" sz="1600" u="sng" dirty="0">
                          <a:effectLst/>
                        </a:rPr>
                        <a:t>care for him/herself</a:t>
                      </a:r>
                      <a:r>
                        <a:rPr lang="en-GB" sz="1600" dirty="0">
                          <a:effectLst/>
                        </a:rPr>
                        <a:t> during the last three months of life?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Could take full care of him/herself, like a person of his  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Needed occasional assistance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2. Needed assistance most of the time 3. Needed total care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 marL="674370" indent="-674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208937315"/>
                  </a:ext>
                </a:extLst>
              </a:tr>
              <a:tr h="8316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(IPM-BSMMU-TMSS)Minimum</a:t>
                      </a:r>
                      <a:r>
                        <a:rPr lang="en-US" sz="1800" b="1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Score =0. Maximum Score =24. Any patient with score above 10 to be clinically  evaluated for palliative care </a:t>
                      </a:r>
                      <a:endParaRPr lang="en-IN" sz="18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 hMerge="1">
                  <a:txBody>
                    <a:bodyPr/>
                    <a:lstStyle/>
                    <a:p>
                      <a:pPr marL="674370" indent="-674370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7003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4825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9204" y="-111317"/>
            <a:ext cx="11218628" cy="1049571"/>
          </a:xfrm>
        </p:spPr>
        <p:txBody>
          <a:bodyPr/>
          <a:lstStyle/>
          <a:p>
            <a:endParaRPr lang="en-IN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/>
          </p:nvPr>
        </p:nvGraphicFramePr>
        <p:xfrm>
          <a:off x="0" y="135172"/>
          <a:ext cx="11958762" cy="65006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29371">
                  <a:extLst>
                    <a:ext uri="{9D8B030D-6E8A-4147-A177-3AD203B41FA5}">
                      <a16:colId xmlns:a16="http://schemas.microsoft.com/office/drawing/2014/main" val="3486165795"/>
                    </a:ext>
                  </a:extLst>
                </a:gridCol>
                <a:gridCol w="6488265">
                  <a:extLst>
                    <a:ext uri="{9D8B030D-6E8A-4147-A177-3AD203B41FA5}">
                      <a16:colId xmlns:a16="http://schemas.microsoft.com/office/drawing/2014/main" val="430358376"/>
                    </a:ext>
                  </a:extLst>
                </a:gridCol>
                <a:gridCol w="3784820">
                  <a:extLst>
                    <a:ext uri="{9D8B030D-6E8A-4147-A177-3AD203B41FA5}">
                      <a16:colId xmlns:a16="http://schemas.microsoft.com/office/drawing/2014/main" val="3365636972"/>
                    </a:ext>
                  </a:extLst>
                </a:gridCol>
                <a:gridCol w="1256306">
                  <a:extLst>
                    <a:ext uri="{9D8B030D-6E8A-4147-A177-3AD203B41FA5}">
                      <a16:colId xmlns:a16="http://schemas.microsoft.com/office/drawing/2014/main" val="1045955588"/>
                    </a:ext>
                  </a:extLst>
                </a:gridCol>
              </a:tblGrid>
              <a:tr h="5093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Question</a:t>
                      </a:r>
                      <a:endParaRPr lang="en-IN" sz="3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Response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</a:rPr>
                        <a:t>Score</a:t>
                      </a:r>
                      <a:endParaRPr lang="en-IN" sz="3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070330612"/>
                  </a:ext>
                </a:extLst>
              </a:tr>
              <a:tr h="1248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600" dirty="0">
                          <a:effectLst/>
                        </a:rPr>
                        <a:t>How was he/she </a:t>
                      </a:r>
                      <a:r>
                        <a:rPr lang="en-GB" sz="1600" u="sng" dirty="0">
                          <a:effectLst/>
                        </a:rPr>
                        <a:t>eating and drinking</a:t>
                      </a:r>
                      <a:r>
                        <a:rPr lang="en-GB" sz="1600" dirty="0">
                          <a:effectLst/>
                        </a:rPr>
                        <a:t> during the last three months of life?</a:t>
                      </a:r>
                      <a:endParaRPr lang="en-IN" sz="1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Normally, like a person of his/her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Had reduced intake or very little food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2. Had only a few sips of liquids or less by mouth or had a </a:t>
                      </a:r>
                      <a:r>
                        <a:rPr lang="en-IN" sz="1600" dirty="0" err="1">
                          <a:effectLst/>
                        </a:rPr>
                        <a:t>naso</a:t>
                      </a:r>
                      <a:r>
                        <a:rPr lang="en-IN" sz="1600" dirty="0">
                          <a:effectLst/>
                        </a:rPr>
                        <a:t>-gastric tube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>
                          <a:effectLst/>
                        </a:rPr>
                        <a:t> 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3147372537"/>
                  </a:ext>
                </a:extLst>
              </a:tr>
              <a:tr h="10026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How was his/her level of </a:t>
                      </a:r>
                      <a:r>
                        <a:rPr lang="en-GB" sz="1800" u="sng" dirty="0">
                          <a:effectLst/>
                        </a:rPr>
                        <a:t>consciousness</a:t>
                      </a:r>
                      <a:r>
                        <a:rPr lang="en-GB" sz="1800" dirty="0">
                          <a:effectLst/>
                        </a:rPr>
                        <a:t> during the last three months of life?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Full, like a person of his/her age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Delirious 2. Drowsy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3. Comatose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1367365672"/>
                  </a:ext>
                </a:extLst>
              </a:tr>
              <a:tr h="124831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Was he/she affected by </a:t>
                      </a:r>
                      <a:r>
                        <a:rPr lang="en-GB" sz="1800" u="sng" dirty="0">
                          <a:effectLst/>
                        </a:rPr>
                        <a:t>pain</a:t>
                      </a:r>
                      <a:r>
                        <a:rPr lang="en-GB" sz="1800" dirty="0">
                          <a:effectLst/>
                        </a:rPr>
                        <a:t> during the last three months of life?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Not at all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1. Slightly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2. Moderately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3. Severely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>
                          <a:effectLst/>
                        </a:rPr>
                        <a:t> </a:t>
                      </a:r>
                      <a:endParaRPr lang="en-IN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3233612068"/>
                  </a:ext>
                </a:extLst>
              </a:tr>
              <a:tr h="75699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</a:rPr>
                        <a:t>Was he/she affected by </a:t>
                      </a:r>
                      <a:r>
                        <a:rPr lang="en-GB" sz="1800" u="sng" dirty="0">
                          <a:effectLst/>
                        </a:rPr>
                        <a:t>other symptoms</a:t>
                      </a:r>
                      <a:r>
                        <a:rPr lang="en-GB" sz="1800" dirty="0">
                          <a:effectLst/>
                        </a:rPr>
                        <a:t> beside pain during the last three months of life?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Not at all 1. Slightly  2. Moderately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3. Severely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600" dirty="0">
                          <a:effectLst/>
                        </a:rPr>
                        <a:t> </a:t>
                      </a: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121033208"/>
                  </a:ext>
                </a:extLst>
              </a:tr>
              <a:tr h="144435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0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IN" sz="20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600" b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Was he /she feeling anxious ,depressed or worried during last 3 months of life </a:t>
                      </a:r>
                      <a:endParaRPr lang="en-IN" sz="1600" b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0. Not at all 1. </a:t>
                      </a:r>
                      <a:r>
                        <a:rPr lang="en-IN" sz="1600" dirty="0" err="1">
                          <a:effectLst/>
                        </a:rPr>
                        <a:t>Ocassional</a:t>
                      </a:r>
                      <a:r>
                        <a:rPr lang="en-IN" sz="1600" dirty="0">
                          <a:effectLst/>
                        </a:rPr>
                        <a:t> 2. Most of the time 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3. Completely absorbed by worries and anxiety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IN" sz="1600" dirty="0">
                          <a:effectLst/>
                        </a:rPr>
                        <a:t>Not assessable</a:t>
                      </a: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n-IN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1645" marR="21645" marT="10632" marB="10632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IN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011" marR="41011" marT="0" marB="0"/>
                </a:tc>
                <a:extLst>
                  <a:ext uri="{0D108BD9-81ED-4DB2-BD59-A6C34878D82A}">
                    <a16:rowId xmlns:a16="http://schemas.microsoft.com/office/drawing/2014/main" val="251798628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943958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66255" y="994386"/>
          <a:ext cx="11582399" cy="51164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0" y="6340475"/>
            <a:ext cx="12192000" cy="523875"/>
          </a:xfrm>
          <a:prstGeom prst="rect">
            <a:avLst/>
          </a:prstGeom>
          <a:solidFill>
            <a:schemeClr val="accent1"/>
          </a:solidFill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>
                <a:solidFill>
                  <a:srgbClr val="F8F8F8"/>
                </a:solidFill>
                <a:latin typeface="Gill Sans MT" panose="020B0502020104020203" pitchFamily="34" charset="0"/>
                <a:ea typeface="+mj-ea"/>
                <a:cs typeface="Arial" charset="0"/>
              </a:rPr>
              <a:t>Technical Partner: USAID MCSP/ Jhpiego 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630238" y="0"/>
            <a:ext cx="10931525" cy="66516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625" kern="1200">
                <a:solidFill>
                  <a:srgbClr val="002A6C"/>
                </a:solidFill>
                <a:latin typeface="Gill Sans MT" panose="020B0502020104020203" pitchFamily="34" charset="0"/>
                <a:ea typeface="+mj-ea"/>
                <a:cs typeface="Arial" panose="020B0604020202020204" pitchFamily="34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5pPr>
            <a:lvl6pPr marL="3429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6pPr>
            <a:lvl7pPr marL="6858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7pPr>
            <a:lvl8pPr marL="10287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8pPr>
            <a:lvl9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2625">
                <a:solidFill>
                  <a:srgbClr val="002A6C"/>
                </a:solidFill>
                <a:latin typeface="Gill Sans MT" pitchFamily="34" charset="0"/>
                <a:cs typeface="Arial" charset="0"/>
              </a:defRPr>
            </a:lvl9pPr>
          </a:lstStyle>
          <a:p>
            <a:pPr>
              <a:defRPr/>
            </a:pPr>
            <a:r>
              <a:rPr lang="en-US" sz="2400" b="1" dirty="0"/>
              <a:t>For transformative CPHC, Manipur gave first emphasis on PHSCs.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4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C89F362-2E58-4D80-8C66-4F13574A840C}" type="slidenum"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srgbClr val="002A6C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altLang="en-US" sz="800" b="0" i="0" u="none" strike="noStrike" kern="1200" cap="none" spc="0" normalizeH="0" baseline="0" noProof="0">
              <a:ln>
                <a:noFill/>
              </a:ln>
              <a:solidFill>
                <a:srgbClr val="002A6C"/>
              </a:solidFill>
              <a:effectLst/>
              <a:uLnTx/>
              <a:uFillTx/>
              <a:latin typeface="Gill Sans MT" panose="020B0502020104020203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441450" y="792163"/>
            <a:ext cx="9085263" cy="1482725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Key challenges faced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A new intervention – Health &amp; Wellness Centre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Limited awareness about additional services in community through HWCs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Perceived MCH centric care at SCs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+mn-cs"/>
              </a:rPr>
              <a:t>Limited community ownership  </a:t>
            </a:r>
          </a:p>
        </p:txBody>
      </p:sp>
      <p:grpSp>
        <p:nvGrpSpPr>
          <p:cNvPr id="2" name="Group 8"/>
          <p:cNvGrpSpPr/>
          <p:nvPr/>
        </p:nvGrpSpPr>
        <p:grpSpPr>
          <a:xfrm>
            <a:off x="2104914" y="2706032"/>
            <a:ext cx="7982172" cy="606494"/>
            <a:chOff x="1673" y="4041369"/>
            <a:chExt cx="4762309" cy="1229665"/>
          </a:xfrm>
          <a:solidFill>
            <a:schemeClr val="accent1"/>
          </a:solidFill>
        </p:grpSpPr>
        <p:sp>
          <p:nvSpPr>
            <p:cNvPr id="10" name="Rounded Rectangle 9"/>
            <p:cNvSpPr/>
            <p:nvPr/>
          </p:nvSpPr>
          <p:spPr>
            <a:xfrm>
              <a:off x="1673" y="4041369"/>
              <a:ext cx="4762309" cy="122966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14861490"/>
                <a:satOff val="-45129"/>
                <a:lumOff val="5098"/>
                <a:alphaOff val="0"/>
              </a:schemeClr>
            </a:fillRef>
            <a:effectRef idx="0">
              <a:schemeClr val="accent2">
                <a:hueOff val="14861490"/>
                <a:satOff val="-45129"/>
                <a:lumOff val="509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1" name="Rounded Rectangle 6"/>
            <p:cNvSpPr txBox="1"/>
            <p:nvPr/>
          </p:nvSpPr>
          <p:spPr>
            <a:xfrm>
              <a:off x="61700" y="4101396"/>
              <a:ext cx="4642255" cy="1109611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5730" tIns="62865" rIns="125730" bIns="62865" spcCol="1270" anchor="ctr"/>
            <a:lstStyle/>
            <a:p>
              <a:pPr marL="0" marR="0" lvl="0" indent="0" algn="ctr" defTabSz="914400" rtl="0" eaLnBrk="1" fontAlgn="auto" latinLnBrk="0" hangingPunct="1">
                <a:lnSpc>
                  <a:spcPct val="90000"/>
                </a:lnSpc>
                <a:spcBef>
                  <a:spcPct val="0"/>
                </a:spcBef>
                <a:spcAft>
                  <a:spcPts val="1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Gill Sans MT" panose="020B0502020104020203" pitchFamily="34" charset="0"/>
                  <a:ea typeface="+mn-ea"/>
                  <a:cs typeface="+mn-cs"/>
                </a:rPr>
                <a:t>Community Awareness Program in Manipur</a:t>
              </a:r>
            </a:p>
          </p:txBody>
        </p:sp>
      </p:grpSp>
      <p:sp>
        <p:nvSpPr>
          <p:cNvPr id="20485" name="Rectangle 3"/>
          <p:cNvSpPr>
            <a:spLocks noChangeArrowheads="1"/>
          </p:cNvSpPr>
          <p:nvPr/>
        </p:nvSpPr>
        <p:spPr bwMode="auto">
          <a:xfrm>
            <a:off x="4892675" y="2274888"/>
            <a:ext cx="2732088" cy="423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1466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defTabSz="1466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defTabSz="1466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defTabSz="1466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defTabSz="14668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1466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l" defTabSz="146685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Solutions Devised</a:t>
            </a:r>
          </a:p>
        </p:txBody>
      </p:sp>
      <p:sp>
        <p:nvSpPr>
          <p:cNvPr id="20486" name="Rectangle 6"/>
          <p:cNvSpPr>
            <a:spLocks noChangeArrowheads="1"/>
          </p:cNvSpPr>
          <p:nvPr/>
        </p:nvSpPr>
        <p:spPr bwMode="auto">
          <a:xfrm>
            <a:off x="306388" y="3521075"/>
            <a:ext cx="8431212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Conduct  community awareness program at every SC-HWCs before inauguration through newly posted CHOs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Engaging village chiefs and local PRI members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Held under every  identified SHC-HWCs through the newly posted CHOs 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Conducted before the inauguration or launching of the HWCs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Informed about the program and services which are to be rendered under HWCs</a:t>
            </a:r>
          </a:p>
          <a:p>
            <a:pPr marL="285750" marR="0" lvl="0" indent="-2857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n-ea"/>
                <a:cs typeface="Arial" panose="020B0604020202020204" pitchFamily="34" charset="0"/>
              </a:rPr>
              <a:t>Gathering ranges from 30-80  people</a:t>
            </a:r>
          </a:p>
        </p:txBody>
      </p:sp>
      <p:pic>
        <p:nvPicPr>
          <p:cNvPr id="31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9086475" y="5001389"/>
            <a:ext cx="2364504" cy="1773378"/>
          </a:xfr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086475" y="3317013"/>
            <a:ext cx="2364505" cy="177337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softEdge rad="112500"/>
          </a:effectLst>
        </p:spPr>
      </p:pic>
      <p:sp>
        <p:nvSpPr>
          <p:cNvPr id="19" name="Title 1"/>
          <p:cNvSpPr txBox="1"/>
          <p:nvPr/>
        </p:nvSpPr>
        <p:spPr>
          <a:xfrm>
            <a:off x="1724025" y="0"/>
            <a:ext cx="7820025" cy="69532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  <a:extLst>
            <a:ext uri="{C572A759-6A51-4108-AA02-DFA0A04FC94B}"/>
          </a:extLst>
        </p:spPr>
        <p:txBody>
          <a:bodyPr lIns="25717" tIns="25717" rIns="25717" bIns="25717" anchor="ctr">
            <a:normAutofit/>
          </a:bodyPr>
          <a:lstStyle>
            <a:lvl1pPr algn="ctr" defTabSz="780288">
              <a:lnSpc>
                <a:spcPct val="80100"/>
              </a:lnSpc>
              <a:spcBef>
                <a:spcPct val="0"/>
              </a:spcBef>
              <a:buNone/>
              <a:defRPr sz="4400" b="1"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80288" rtl="0" eaLnBrk="1" fontAlgn="auto" latinLnBrk="0" hangingPunct="1">
              <a:lnSpc>
                <a:spcPct val="801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Gill Sans MT" panose="020B0502020104020203" pitchFamily="34" charset="0"/>
                <a:ea typeface="+mj-ea"/>
                <a:cs typeface="+mj-cs"/>
              </a:rPr>
              <a:t>Enhanced Community Participation</a:t>
            </a:r>
            <a:endParaRPr kumimoji="0" sz="3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ill Sans MT" panose="020B0502020104020203" pitchFamily="34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6729132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Title 1"/>
          <p:cNvSpPr txBox="1">
            <a:spLocks noGrp="1"/>
          </p:cNvSpPr>
          <p:nvPr>
            <p:ph type="title"/>
          </p:nvPr>
        </p:nvSpPr>
        <p:spPr>
          <a:xfrm>
            <a:off x="1018094" y="263950"/>
            <a:ext cx="9860437" cy="803275"/>
          </a:xfrm>
          <a:solidFill>
            <a:schemeClr val="tx2">
              <a:lumMod val="20000"/>
              <a:lumOff val="80000"/>
            </a:schemeClr>
          </a:solidFill>
          <a:ln w="12700">
            <a:miter lim="400000"/>
          </a:ln>
        </p:spPr>
        <p:txBody>
          <a:bodyPr lIns="25717" tIns="25717" rIns="25717" bIns="25717">
            <a:normAutofit fontScale="90000"/>
          </a:bodyPr>
          <a:lstStyle/>
          <a:p>
            <a:pPr defTabSz="585216">
              <a:lnSpc>
                <a:spcPct val="80100"/>
              </a:lnSpc>
              <a:defRPr/>
            </a:pPr>
            <a:r>
              <a:rPr lang="en-US" altLang="en-US" sz="3200" b="1" dirty="0"/>
              <a:t>Making Communities – a part of HWCs initiative</a:t>
            </a:r>
            <a:br>
              <a:rPr lang="en-US" altLang="en-US" sz="3200" b="1" dirty="0"/>
            </a:br>
            <a:r>
              <a:rPr lang="en-US" altLang="en-US" sz="3200" b="1" dirty="0"/>
              <a:t>(To preserve Cultural and Traditional Practices)</a:t>
            </a:r>
            <a:endParaRPr sz="3200" b="1" dirty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>
          <a:xfrm>
            <a:off x="823912" y="1358640"/>
            <a:ext cx="10544175" cy="5329678"/>
          </a:xfrm>
        </p:spPr>
        <p:txBody>
          <a:bodyPr/>
          <a:lstStyle/>
          <a:p>
            <a:pPr algn="just" defTabSz="582613">
              <a:lnSpc>
                <a:spcPct val="150000"/>
              </a:lnSpc>
              <a:spcBef>
                <a:spcPts val="638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When women is in her 6-8</a:t>
            </a:r>
            <a:r>
              <a:rPr lang="en-US" altLang="en-US" b="1" baseline="30000" dirty="0"/>
              <a:t>th</a:t>
            </a:r>
            <a:r>
              <a:rPr lang="en-US" altLang="en-US" b="1" dirty="0"/>
              <a:t> month of pregnancy, family members, friends and relatives start organizing schedules for inviting her to their homes for special lunch or dinner. During such gatherings a first time would be mother is advised or taught on child birth lessons, what to expect, what signs to be checked for or inform elders for a delivery etc. </a:t>
            </a:r>
            <a:endParaRPr lang="en-IN" altLang="en-US" b="1" dirty="0"/>
          </a:p>
          <a:p>
            <a:pPr algn="just" defTabSz="582613">
              <a:lnSpc>
                <a:spcPct val="150000"/>
              </a:lnSpc>
              <a:spcBef>
                <a:spcPts val="638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ym typeface="Franklin Gothic Book" panose="020B0503020102020204" pitchFamily="34" charset="0"/>
              </a:rPr>
              <a:t>Mandatory initiation of breastfeeding within 1 hour(Colostrum).</a:t>
            </a:r>
          </a:p>
          <a:p>
            <a:pPr algn="just" defTabSz="582613">
              <a:lnSpc>
                <a:spcPct val="150000"/>
              </a:lnSpc>
              <a:spcBef>
                <a:spcPts val="638"/>
              </a:spcBef>
              <a:buFont typeface="Wingdings" panose="05000000000000000000" pitchFamily="2" charset="2"/>
              <a:buChar char="Ø"/>
            </a:pPr>
            <a:r>
              <a:rPr lang="en-US" altLang="en-US" b="1" dirty="0">
                <a:sym typeface="Franklin Gothic Book" panose="020B0503020102020204" pitchFamily="34" charset="0"/>
              </a:rPr>
              <a:t>In Meitei community, locally called ritual named “</a:t>
            </a:r>
            <a:r>
              <a:rPr lang="en-US" altLang="en-US" b="1" dirty="0" err="1">
                <a:sym typeface="Franklin Gothic Book" panose="020B0503020102020204" pitchFamily="34" charset="0"/>
              </a:rPr>
              <a:t>Chak</a:t>
            </a:r>
            <a:r>
              <a:rPr lang="en-US" altLang="en-US" b="1" dirty="0">
                <a:sym typeface="Franklin Gothic Book" panose="020B0503020102020204" pitchFamily="34" charset="0"/>
              </a:rPr>
              <a:t> </a:t>
            </a:r>
            <a:r>
              <a:rPr lang="en-US" altLang="en-US" b="1" dirty="0" err="1">
                <a:sym typeface="Franklin Gothic Book" panose="020B0503020102020204" pitchFamily="34" charset="0"/>
              </a:rPr>
              <a:t>Umba</a:t>
            </a:r>
            <a:r>
              <a:rPr lang="en-US" altLang="en-US" b="1" dirty="0">
                <a:sym typeface="Franklin Gothic Book" panose="020B0503020102020204" pitchFamily="34" charset="0"/>
              </a:rPr>
              <a:t>” where infant is not given any form of semi solid food, water etc. till 6 months</a:t>
            </a:r>
          </a:p>
          <a:p>
            <a:pPr algn="just" defTabSz="582613">
              <a:lnSpc>
                <a:spcPct val="150000"/>
              </a:lnSpc>
              <a:spcBef>
                <a:spcPts val="638"/>
              </a:spcBef>
              <a:buFont typeface="Wingdings" panose="05000000000000000000" pitchFamily="2" charset="2"/>
              <a:buChar char="Ø"/>
            </a:pPr>
            <a:r>
              <a:rPr lang="en-US" altLang="en-US" b="1" dirty="0"/>
              <a:t>Very good practice of exclusive breastfeeding (73.6%- NFHS 4).</a:t>
            </a:r>
          </a:p>
          <a:p>
            <a:pPr marL="233363" indent="-233363" algn="just" defTabSz="582613">
              <a:lnSpc>
                <a:spcPct val="150000"/>
              </a:lnSpc>
              <a:spcBef>
                <a:spcPts val="638"/>
              </a:spcBef>
            </a:pPr>
            <a:endParaRPr lang="en-US" altLang="en-US" sz="2000" b="1" dirty="0">
              <a:sym typeface="Franklin Gothic Book" panose="020B0503020102020204" pitchFamily="34" charset="0"/>
            </a:endParaRPr>
          </a:p>
          <a:p>
            <a:pPr marL="233363" indent="-233363" algn="just" defTabSz="582613">
              <a:lnSpc>
                <a:spcPct val="150000"/>
              </a:lnSpc>
              <a:spcBef>
                <a:spcPts val="638"/>
              </a:spcBef>
              <a:buFont typeface="Arial" panose="020B0604020202020204" pitchFamily="34" charset="0"/>
              <a:buNone/>
            </a:pPr>
            <a:endParaRPr lang="en-US" altLang="en-US" sz="2000" b="1" dirty="0"/>
          </a:p>
        </p:txBody>
      </p:sp>
    </p:spTree>
  </p:cSld>
  <p:clrMapOvr>
    <a:masterClrMapping/>
  </p:clrMapOvr>
  <p:transition spd="slow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Title 1"/>
          <p:cNvSpPr txBox="1">
            <a:spLocks noGrp="1"/>
          </p:cNvSpPr>
          <p:nvPr>
            <p:ph type="title"/>
          </p:nvPr>
        </p:nvSpPr>
        <p:spPr>
          <a:xfrm>
            <a:off x="2301875" y="28575"/>
            <a:ext cx="7364413" cy="960438"/>
          </a:xfr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 rtlCol="0">
            <a:normAutofit/>
          </a:bodyPr>
          <a:lstStyle/>
          <a:p>
            <a:pPr>
              <a:defRPr/>
            </a:pPr>
            <a:r>
              <a:rPr sz="3200" b="1" dirty="0"/>
              <a:t>Results 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type="body" idx="1"/>
          </p:nvPr>
        </p:nvSpPr>
        <p:spPr>
          <a:xfrm>
            <a:off x="446088" y="1403350"/>
            <a:ext cx="5081587" cy="3617913"/>
          </a:xfrm>
        </p:spPr>
        <p:txBody>
          <a:bodyPr/>
          <a:lstStyle/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/>
              <a:t>Platform helps in </a:t>
            </a:r>
            <a:r>
              <a:rPr lang="en-US" altLang="en-US" sz="2000" dirty="0">
                <a:solidFill>
                  <a:srgbClr val="FF0000"/>
                </a:solidFill>
              </a:rPr>
              <a:t>team building </a:t>
            </a:r>
            <a:r>
              <a:rPr lang="en-US" altLang="en-US" sz="2000" dirty="0"/>
              <a:t>and communication with the community –</a:t>
            </a:r>
          </a:p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/>
              <a:t>Creates the responsibility among the villagers and help them in taking </a:t>
            </a:r>
            <a:r>
              <a:rPr lang="en-US" altLang="en-US" sz="2000" dirty="0">
                <a:solidFill>
                  <a:srgbClr val="FF0000"/>
                </a:solidFill>
              </a:rPr>
              <a:t>ownership</a:t>
            </a:r>
            <a:r>
              <a:rPr lang="en-US" altLang="en-US" sz="2000" dirty="0"/>
              <a:t> of the HWCs. </a:t>
            </a:r>
          </a:p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/>
              <a:t>Helps in </a:t>
            </a:r>
            <a:r>
              <a:rPr lang="en-US" altLang="en-US" sz="2000" dirty="0">
                <a:solidFill>
                  <a:srgbClr val="FF0000"/>
                </a:solidFill>
              </a:rPr>
              <a:t>monitoring</a:t>
            </a:r>
            <a:r>
              <a:rPr lang="en-US" altLang="en-US" sz="2000" dirty="0"/>
              <a:t> of the ongoing infrastructural development works – feedback given to concerned Mo/c, CMO of the district for status, help in organizing inauguration program also</a:t>
            </a:r>
          </a:p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/>
              <a:t>Ensured </a:t>
            </a:r>
            <a:r>
              <a:rPr lang="en-US" altLang="en-US" sz="2000" dirty="0">
                <a:solidFill>
                  <a:srgbClr val="FF0000"/>
                </a:solidFill>
              </a:rPr>
              <a:t>timely completion &amp; operationalization </a:t>
            </a:r>
            <a:r>
              <a:rPr lang="en-US" altLang="en-US" sz="2000" dirty="0"/>
              <a:t>of the facilities </a:t>
            </a:r>
          </a:p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>
                <a:solidFill>
                  <a:srgbClr val="FF0000"/>
                </a:solidFill>
              </a:rPr>
              <a:t>Increase in availing health care  -  regular check-up increases </a:t>
            </a:r>
            <a:r>
              <a:rPr lang="en-US" altLang="en-US" sz="2000" dirty="0" err="1">
                <a:solidFill>
                  <a:srgbClr val="FF0000"/>
                </a:solidFill>
              </a:rPr>
              <a:t>epecially</a:t>
            </a:r>
            <a:r>
              <a:rPr lang="en-US" altLang="en-US" sz="2000" dirty="0">
                <a:solidFill>
                  <a:srgbClr val="FF0000"/>
                </a:solidFill>
              </a:rPr>
              <a:t> on NCDs</a:t>
            </a:r>
          </a:p>
          <a:p>
            <a:pPr marL="127000" indent="-127000" defTabSz="485775">
              <a:spcBef>
                <a:spcPts val="263"/>
              </a:spcBef>
              <a:buFontTx/>
              <a:buChar char="✓"/>
            </a:pPr>
            <a:r>
              <a:rPr lang="en-US" altLang="en-US" sz="2000" dirty="0"/>
              <a:t>Scale up in 2</a:t>
            </a:r>
            <a:r>
              <a:rPr lang="en-US" altLang="en-US" sz="2000" baseline="30000" dirty="0"/>
              <a:t>nd</a:t>
            </a:r>
            <a:r>
              <a:rPr lang="en-US" altLang="en-US" sz="2000" dirty="0"/>
              <a:t> phase too with fund from IEC activities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0CDE9AFA-0BF3-4B55-BF37-A83E6DDEA14E}" type="slidenum">
              <a:rPr lang="en-US" altLang="en-US" sz="1200">
                <a:solidFill>
                  <a:srgbClr val="898989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en-US" sz="1200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21509" name="Content Placeholder 5" descr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7788" y="1441450"/>
            <a:ext cx="2889250" cy="407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0" name="Left Arrow 6"/>
          <p:cNvGrpSpPr>
            <a:grpSpLocks/>
          </p:cNvGrpSpPr>
          <p:nvPr/>
        </p:nvGrpSpPr>
        <p:grpSpPr bwMode="auto">
          <a:xfrm>
            <a:off x="6470650" y="5559425"/>
            <a:ext cx="5259193" cy="1081088"/>
            <a:chOff x="-304949" y="1877921"/>
            <a:chExt cx="3131879" cy="1249177"/>
          </a:xfrm>
        </p:grpSpPr>
        <p:sp>
          <p:nvSpPr>
            <p:cNvPr id="21512" name="Arrow"/>
            <p:cNvSpPr>
              <a:spLocks noChangeArrowheads="1"/>
            </p:cNvSpPr>
            <p:nvPr/>
          </p:nvSpPr>
          <p:spPr bwMode="auto">
            <a:xfrm>
              <a:off x="-304949" y="1877921"/>
              <a:ext cx="2939141" cy="1249177"/>
            </a:xfrm>
            <a:prstGeom prst="leftArrow">
              <a:avLst>
                <a:gd name="adj1" fmla="val 50000"/>
                <a:gd name="adj2" fmla="val 49998"/>
              </a:avLst>
            </a:prstGeom>
            <a:solidFill>
              <a:srgbClr val="CA535C"/>
            </a:solidFill>
            <a:ln w="25400">
              <a:solidFill>
                <a:srgbClr val="933D43"/>
              </a:solidFill>
              <a:round/>
              <a:headEnd/>
              <a:tailEnd/>
            </a:ln>
          </p:spPr>
          <p:txBody>
            <a:bodyPr lIns="25717" tIns="25717" rIns="25717" bIns="25717" anchor="ctr"/>
            <a:lstStyle>
              <a:lvl1pPr defTabSz="6842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68421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6842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endParaRPr lang="en-US" altLang="en-US" sz="900">
                <a:solidFill>
                  <a:srgbClr val="777777"/>
                </a:solidFill>
                <a:latin typeface="Calibri" panose="020F0502020204030204" pitchFamily="34" charset="0"/>
                <a:cs typeface="Calibri" panose="020F0502020204030204" pitchFamily="34" charset="0"/>
                <a:sym typeface="Calibri" panose="020F0502020204030204" pitchFamily="34" charset="0"/>
              </a:endParaRPr>
            </a:p>
          </p:txBody>
        </p:sp>
        <p:sp>
          <p:nvSpPr>
            <p:cNvPr id="21513" name="the villagers or the workers under NREGA conduct social service."/>
            <p:cNvSpPr txBox="1">
              <a:spLocks noChangeArrowheads="1"/>
            </p:cNvSpPr>
            <p:nvPr/>
          </p:nvSpPr>
          <p:spPr bwMode="auto">
            <a:xfrm>
              <a:off x="-159272" y="1958631"/>
              <a:ext cx="2986202" cy="10436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400000"/>
                  <a:headEnd/>
                  <a:tailEnd/>
                </a14:hiddenLine>
              </a:ext>
            </a:extLst>
          </p:spPr>
          <p:txBody>
            <a:bodyPr lIns="25717" tIns="25717" rIns="25717" bIns="25717" anchor="ctr">
              <a:spAutoFit/>
            </a:bodyPr>
            <a:lstStyle>
              <a:lvl1pPr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defTabSz="1300163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defTabSz="130016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000" dirty="0">
                  <a:latin typeface="Gill Sans MT" panose="020B0502020104020203" pitchFamily="34" charset="0"/>
                  <a:cs typeface="Calibri" panose="020F0502020204030204" pitchFamily="34" charset="0"/>
                  <a:sym typeface="Calibri" panose="020F0502020204030204" pitchFamily="34" charset="0"/>
                </a:rPr>
                <a:t>The villagers or the workers under NREGA conduct social service</a:t>
              </a:r>
            </a:p>
          </p:txBody>
        </p:sp>
      </p:grpSp>
      <p:pic>
        <p:nvPicPr>
          <p:cNvPr id="21511" name="Picture 7" descr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8150" y="1371600"/>
            <a:ext cx="3344863" cy="421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0C3170-1162-43C2-9AC8-C54C272A4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1680" y="2438718"/>
            <a:ext cx="10972800" cy="1143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defTabSz="780288" eaLnBrk="1" fontAlgn="auto" hangingPunct="1">
              <a:lnSpc>
                <a:spcPct val="80100"/>
              </a:lnSpc>
              <a:spcAft>
                <a:spcPts val="0"/>
              </a:spcAft>
              <a:defRPr/>
            </a:pPr>
            <a:r>
              <a:rPr lang="en-US" altLang="en-US" sz="3200" b="1" dirty="0"/>
              <a:t>Home Based Care of Palliative Services under HWCs</a:t>
            </a:r>
            <a:endParaRPr lang="en-IN" sz="3200" b="1" dirty="0">
              <a:solidFill>
                <a:schemeClr val="tx1"/>
              </a:solidFill>
              <a:cs typeface="+mj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3DD4A6-B701-4357-A9A5-8D735AB3F68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5795DB3-5AED-4A99-95AD-8954C11A61EC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9104001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2101C8-6145-4B17-B007-40EDF9B18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7266" y="305147"/>
            <a:ext cx="10515600" cy="558795"/>
          </a:xfrm>
        </p:spPr>
        <p:txBody>
          <a:bodyPr/>
          <a:lstStyle/>
          <a:p>
            <a:r>
              <a:rPr lang="en-US" sz="3200" b="1" dirty="0"/>
              <a:t>Palliative Care is a challenging subject</a:t>
            </a:r>
            <a:endParaRPr lang="en-IN" sz="32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5C9A11A-5E00-4B15-8BD6-AFE97E4D6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1C6069A-5984-44F9-9486-4A9F469AAC96}" type="slidenum">
              <a:rPr lang="en-GB" altLang="en-US" smtClean="0"/>
              <a:pPr>
                <a:defRPr/>
              </a:pPr>
              <a:t>8</a:t>
            </a:fld>
            <a:endParaRPr lang="en-GB" altLang="en-US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E202E3AA-01BC-4795-9246-E2DF62488F5B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975126338"/>
              </p:ext>
            </p:extLst>
          </p:nvPr>
        </p:nvGraphicFramePr>
        <p:xfrm>
          <a:off x="609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6" name="Content Placeholder 8">
            <a:extLst>
              <a:ext uri="{FF2B5EF4-FFF2-40B4-BE49-F238E27FC236}">
                <a16:creationId xmlns:a16="http://schemas.microsoft.com/office/drawing/2014/main" id="{305F6EA2-6646-4307-9753-059091A6FC4F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31905667"/>
              </p:ext>
            </p:extLst>
          </p:nvPr>
        </p:nvGraphicFramePr>
        <p:xfrm>
          <a:off x="6197600" y="1600200"/>
          <a:ext cx="5384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534A4440-6085-483F-AEDA-0D46D448AF15}"/>
              </a:ext>
            </a:extLst>
          </p:cNvPr>
          <p:cNvSpPr txBox="1">
            <a:spLocks noGrp="1"/>
          </p:cNvSpPr>
          <p:nvPr>
            <p:ph type="body" idx="1"/>
          </p:nvPr>
        </p:nvSpPr>
        <p:spPr bwMode="auto">
          <a:xfrm>
            <a:off x="907266" y="1094129"/>
            <a:ext cx="10515600" cy="43364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lIns="68580" tIns="34290" rIns="68580" bIns="34290" anchor="ctr">
            <a:normAutofit fontScale="85000" lnSpcReduction="20000"/>
          </a:bodyPr>
          <a:lstStyle/>
          <a:p>
            <a:pPr algn="ctr">
              <a:defRPr/>
            </a:pPr>
            <a:r>
              <a:rPr lang="en-IN" sz="3200" b="1" dirty="0">
                <a:solidFill>
                  <a:srgbClr val="002A6C"/>
                </a:solidFill>
                <a:ea typeface="+mj-ea"/>
              </a:rPr>
              <a:t>P</a:t>
            </a:r>
            <a:r>
              <a:rPr lang="en-IN" sz="3200" b="1" dirty="0">
                <a:solidFill>
                  <a:srgbClr val="002A6C"/>
                </a:solidFill>
                <a:latin typeface="Gill Sans MT" panose="020B0502020104020203" pitchFamily="34" charset="0"/>
                <a:ea typeface="+mj-ea"/>
              </a:rPr>
              <a:t>artnership with all </a:t>
            </a:r>
            <a:r>
              <a:rPr lang="en-IN" sz="3200" b="1" dirty="0">
                <a:solidFill>
                  <a:srgbClr val="002A6C"/>
                </a:solidFill>
                <a:ea typeface="+mj-ea"/>
              </a:rPr>
              <a:t>St</a:t>
            </a:r>
            <a:r>
              <a:rPr lang="en-IN" sz="3200" b="1" dirty="0">
                <a:solidFill>
                  <a:srgbClr val="002A6C"/>
                </a:solidFill>
                <a:latin typeface="Gill Sans MT" panose="020B0502020104020203" pitchFamily="34" charset="0"/>
                <a:ea typeface="+mj-ea"/>
              </a:rPr>
              <a:t>akeholders</a:t>
            </a:r>
          </a:p>
        </p:txBody>
      </p:sp>
    </p:spTree>
    <p:extLst>
      <p:ext uri="{BB962C8B-B14F-4D97-AF65-F5344CB8AC3E}">
        <p14:creationId xmlns:p14="http://schemas.microsoft.com/office/powerpoint/2010/main" val="34677988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5363" y="0"/>
            <a:ext cx="7558087" cy="649288"/>
          </a:xfrm>
          <a:solidFill>
            <a:schemeClr val="tx2">
              <a:lumMod val="20000"/>
              <a:lumOff val="80000"/>
            </a:schemeClr>
          </a:solidFill>
        </p:spPr>
        <p:txBody>
          <a:bodyPr lIns="68580" tIns="34290" rIns="68580" bIns="34290" rtlCol="0"/>
          <a:lstStyle/>
          <a:p>
            <a:pPr>
              <a:defRPr/>
            </a:pPr>
            <a:r>
              <a:rPr lang="en-IN" sz="3200" b="1" dirty="0"/>
              <a:t>TRAINING &amp; </a:t>
            </a:r>
            <a:r>
              <a:rPr lang="en-IN" sz="3200" b="1" i="1" dirty="0"/>
              <a:t>DISSEMINATION</a:t>
            </a:r>
            <a:r>
              <a:rPr lang="en-IN" sz="3200" b="1" dirty="0"/>
              <a:t>  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941388" y="1306513"/>
            <a:ext cx="6734175" cy="3949700"/>
          </a:xfrm>
        </p:spPr>
        <p:txBody>
          <a:bodyPr/>
          <a:lstStyle/>
          <a:p>
            <a:r>
              <a:rPr lang="en-IN" altLang="en-US" dirty="0"/>
              <a:t>Foundation Course In Palliative  Medicine  for  96  Medical Officers and specialist Doctors  done under the </a:t>
            </a:r>
            <a:r>
              <a:rPr lang="en-IN" altLang="en-US" dirty="0" err="1"/>
              <a:t>aegies</a:t>
            </a:r>
            <a:r>
              <a:rPr lang="en-IN" altLang="en-US" dirty="0"/>
              <a:t> of WHO collaborating Institute -Institute of Palliative medicine Calicut   at SAT and RIMS  in  16-25 February 2018  and 28 </a:t>
            </a:r>
            <a:r>
              <a:rPr lang="en-IN" altLang="en-US" dirty="0" err="1"/>
              <a:t>jan</a:t>
            </a:r>
            <a:r>
              <a:rPr lang="en-IN" altLang="en-US" dirty="0"/>
              <a:t> –1st Feb 2019</a:t>
            </a:r>
          </a:p>
          <a:p>
            <a:r>
              <a:rPr lang="en-IN" altLang="en-US" dirty="0"/>
              <a:t>Foundation Course in Palliative care : For 27  Community Health officers ,50 Staff Nurse , 28 ANM . Physiotherapist and Counsellors held simultaneously </a:t>
            </a:r>
          </a:p>
          <a:p>
            <a:endParaRPr lang="en-IN" altLang="en-US" dirty="0"/>
          </a:p>
          <a:p>
            <a:endParaRPr lang="en-IN" altLang="en-US" dirty="0"/>
          </a:p>
        </p:txBody>
      </p:sp>
      <p:pic>
        <p:nvPicPr>
          <p:cNvPr id="24580" name="Picture 3" descr="F:\IMG_20180217_0939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1127125"/>
            <a:ext cx="3192463" cy="255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3" descr="F:\agenda palliative care\palliative pics\WhatsApp Image 2018-02-24 at 13.19.48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5425" y="3719513"/>
            <a:ext cx="3192463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MCSP Malawi Country Program Review_2015.03.04">
  <a:themeElements>
    <a:clrScheme name="MCSP">
      <a:dk1>
        <a:srgbClr val="000000"/>
      </a:dk1>
      <a:lt1>
        <a:srgbClr val="777777"/>
      </a:lt1>
      <a:dk2>
        <a:srgbClr val="002A6C"/>
      </a:dk2>
      <a:lt2>
        <a:srgbClr val="9DBFE5"/>
      </a:lt2>
      <a:accent1>
        <a:srgbClr val="CA535C"/>
      </a:accent1>
      <a:accent2>
        <a:srgbClr val="FAC684"/>
      </a:accent2>
      <a:accent3>
        <a:srgbClr val="D5B4E4"/>
      </a:accent3>
      <a:accent4>
        <a:srgbClr val="002A6C"/>
      </a:accent4>
      <a:accent5>
        <a:srgbClr val="9DBFE5"/>
      </a:accent5>
      <a:accent6>
        <a:srgbClr val="CA535C"/>
      </a:accent6>
      <a:hlink>
        <a:srgbClr val="777777"/>
      </a:hlink>
      <a:folHlink>
        <a:srgbClr val="FAC68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CPS_PowerPoint_Template [Read-Only]" id="{B58D1E27-2DEB-4557-9BF1-41BFB293ADDD}" vid="{2D3C5F4A-FD82-47F1-A5FE-AEF3A3D978B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Executive">
    <a:dk1>
      <a:sysClr val="windowText" lastClr="000000"/>
    </a:dk1>
    <a:lt1>
      <a:sysClr val="window" lastClr="FFFFFF"/>
    </a:lt1>
    <a:dk2>
      <a:srgbClr val="2F5897"/>
    </a:dk2>
    <a:lt2>
      <a:srgbClr val="E4E9EF"/>
    </a:lt2>
    <a:accent1>
      <a:srgbClr val="6076B4"/>
    </a:accent1>
    <a:accent2>
      <a:srgbClr val="9C5252"/>
    </a:accent2>
    <a:accent3>
      <a:srgbClr val="E68422"/>
    </a:accent3>
    <a:accent4>
      <a:srgbClr val="846648"/>
    </a:accent4>
    <a:accent5>
      <a:srgbClr val="63891F"/>
    </a:accent5>
    <a:accent6>
      <a:srgbClr val="758085"/>
    </a:accent6>
    <a:hlink>
      <a:srgbClr val="3399FF"/>
    </a:hlink>
    <a:folHlink>
      <a:srgbClr val="B2B2B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</TotalTime>
  <Words>1215</Words>
  <Application>Microsoft Office PowerPoint</Application>
  <PresentationFormat>Widescreen</PresentationFormat>
  <Paragraphs>225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7" baseType="lpstr">
      <vt:lpstr>Arial</vt:lpstr>
      <vt:lpstr>Calibri</vt:lpstr>
      <vt:lpstr>Gill Sans MT</vt:lpstr>
      <vt:lpstr>Times New Roman</vt:lpstr>
      <vt:lpstr>Wingdings</vt:lpstr>
      <vt:lpstr>MCSP Malawi Country Program Review_2015.03.04</vt:lpstr>
      <vt:lpstr>Delivering of Home-based Palliative Care by  Sub-Health Centre    Gandhinagar, Gujarat 16th – 18th November 2019   By:  V. Vumlunmang, IAS Principal Secretary Health &amp; FW, Government of Manipur</vt:lpstr>
      <vt:lpstr>PowerPoint Presentation</vt:lpstr>
      <vt:lpstr>PowerPoint Presentation</vt:lpstr>
      <vt:lpstr>PowerPoint Presentation</vt:lpstr>
      <vt:lpstr>Making Communities – a part of HWCs initiative (To preserve Cultural and Traditional Practices)</vt:lpstr>
      <vt:lpstr>Results </vt:lpstr>
      <vt:lpstr>Home Based Care of Palliative Services under HWCs</vt:lpstr>
      <vt:lpstr>Palliative Care is a challenging subject</vt:lpstr>
      <vt:lpstr>TRAINING &amp; DISSEMINATION  </vt:lpstr>
      <vt:lpstr>Diseases Cases: In Home Based Palliative Care</vt:lpstr>
      <vt:lpstr>Process for Home Based Palliative Care</vt:lpstr>
      <vt:lpstr>PowerPoint Presentation</vt:lpstr>
      <vt:lpstr>DISTRICT WISE Patient  (NEW &amp;OLD)</vt:lpstr>
      <vt:lpstr>District Wise HWC  having home based palliative care</vt:lpstr>
      <vt:lpstr>Good Practice Lessions</vt:lpstr>
      <vt:lpstr>3. Community Engagement is vital for improved Services (Palliative care involves intensive community engagement)</vt:lpstr>
      <vt:lpstr>Journey of Awang Wabagai: PHSC to HWC-SC</vt:lpstr>
      <vt:lpstr>PowerPoint Presentation</vt:lpstr>
      <vt:lpstr>Thank    You</vt:lpstr>
      <vt:lpstr> Screening Tool –Community Survey to identify Patient in need     of palliative care </vt:lpstr>
      <vt:lpstr>PowerPoint Presentation</vt:lpstr>
    </vt:vector>
  </TitlesOfParts>
  <Company>Johns Hopkins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Operationalization of Health and Wellness Centres (HWCs)  Broad areas of action</dc:title>
  <dc:creator>Admin1</dc:creator>
  <cp:lastModifiedBy>sheirangba waikhom</cp:lastModifiedBy>
  <cp:revision>829</cp:revision>
  <cp:lastPrinted>2019-09-30T06:27:09Z</cp:lastPrinted>
  <dcterms:created xsi:type="dcterms:W3CDTF">2018-05-09T05:39:40Z</dcterms:created>
  <dcterms:modified xsi:type="dcterms:W3CDTF">2019-11-17T03:35:01Z</dcterms:modified>
</cp:coreProperties>
</file>