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79" r:id="rId4"/>
    <p:sldId id="300" r:id="rId5"/>
    <p:sldId id="309" r:id="rId6"/>
    <p:sldId id="262" r:id="rId7"/>
    <p:sldId id="263" r:id="rId8"/>
    <p:sldId id="310" r:id="rId9"/>
    <p:sldId id="288" r:id="rId10"/>
    <p:sldId id="283" r:id="rId11"/>
    <p:sldId id="306" r:id="rId12"/>
    <p:sldId id="296" r:id="rId13"/>
    <p:sldId id="303" r:id="rId14"/>
    <p:sldId id="297" r:id="rId15"/>
    <p:sldId id="298" r:id="rId16"/>
    <p:sldId id="294" r:id="rId17"/>
    <p:sldId id="299" r:id="rId18"/>
    <p:sldId id="302" r:id="rId19"/>
    <p:sldId id="277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072B7-3CCD-4A77-8043-9D1EF38B9A3C}" type="doc">
      <dgm:prSet loTypeId="urn:microsoft.com/office/officeart/2005/8/layout/hList2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1ECC9E-3976-46B7-86E1-B52F123EC4C1}">
      <dgm:prSet phldrT="[Text]"/>
      <dgm:spPr/>
      <dgm:t>
        <a:bodyPr/>
        <a:lstStyle/>
        <a:p>
          <a:r>
            <a:rPr lang="en-US" dirty="0" smtClean="0"/>
            <a:t>Core Services</a:t>
          </a:r>
          <a:endParaRPr lang="en-US" dirty="0"/>
        </a:p>
      </dgm:t>
    </dgm:pt>
    <dgm:pt modelId="{B4EE0708-EBDC-4F91-B4D1-F776D1B17DCD}" type="parTrans" cxnId="{2F2494FE-9A95-4165-90CF-7D34BF49BAFB}">
      <dgm:prSet/>
      <dgm:spPr/>
      <dgm:t>
        <a:bodyPr/>
        <a:lstStyle/>
        <a:p>
          <a:endParaRPr lang="en-US"/>
        </a:p>
      </dgm:t>
    </dgm:pt>
    <dgm:pt modelId="{0C2725D0-0B01-4AAF-BF7D-38487BDEAA97}" type="sibTrans" cxnId="{2F2494FE-9A95-4165-90CF-7D34BF49BAFB}">
      <dgm:prSet/>
      <dgm:spPr/>
      <dgm:t>
        <a:bodyPr/>
        <a:lstStyle/>
        <a:p>
          <a:endParaRPr lang="en-US"/>
        </a:p>
      </dgm:t>
    </dgm:pt>
    <dgm:pt modelId="{448611FB-EF7C-4EE7-9CCE-2EB5B60B57A9}">
      <dgm:prSet phldrT="[Text]" custT="1"/>
      <dgm:spPr/>
      <dgm:t>
        <a:bodyPr/>
        <a:lstStyle/>
        <a:p>
          <a:r>
            <a:rPr lang="en-US" sz="1800" b="1" dirty="0" smtClean="0"/>
            <a:t>Donor Management</a:t>
          </a:r>
          <a:endParaRPr lang="en-US" sz="1800" b="1" dirty="0"/>
        </a:p>
      </dgm:t>
    </dgm:pt>
    <dgm:pt modelId="{60CC9CF6-9924-4086-8BB7-18D38DAD0BC4}" type="parTrans" cxnId="{2FEABE21-66A1-4A3F-B33D-81BD1A4A155D}">
      <dgm:prSet/>
      <dgm:spPr/>
      <dgm:t>
        <a:bodyPr/>
        <a:lstStyle/>
        <a:p>
          <a:endParaRPr lang="en-US"/>
        </a:p>
      </dgm:t>
    </dgm:pt>
    <dgm:pt modelId="{A1B2436B-EDB8-4D07-B3D1-378C528F2EFE}" type="sibTrans" cxnId="{2FEABE21-66A1-4A3F-B33D-81BD1A4A155D}">
      <dgm:prSet/>
      <dgm:spPr/>
      <dgm:t>
        <a:bodyPr/>
        <a:lstStyle/>
        <a:p>
          <a:endParaRPr lang="en-US"/>
        </a:p>
      </dgm:t>
    </dgm:pt>
    <dgm:pt modelId="{6613673D-69DF-41CC-8D60-C12DEE69CA5A}">
      <dgm:prSet phldrT="[Text]"/>
      <dgm:spPr/>
      <dgm:t>
        <a:bodyPr/>
        <a:lstStyle/>
        <a:p>
          <a:r>
            <a:rPr lang="en-US" dirty="0" smtClean="0"/>
            <a:t>Back Office</a:t>
          </a:r>
          <a:endParaRPr lang="en-US" dirty="0"/>
        </a:p>
      </dgm:t>
    </dgm:pt>
    <dgm:pt modelId="{ADFB76C6-DDA1-455A-944B-FDFB10ECBAF3}" type="parTrans" cxnId="{A62A3739-43ED-4A7F-8401-82234BA344F2}">
      <dgm:prSet/>
      <dgm:spPr/>
      <dgm:t>
        <a:bodyPr/>
        <a:lstStyle/>
        <a:p>
          <a:endParaRPr lang="en-US"/>
        </a:p>
      </dgm:t>
    </dgm:pt>
    <dgm:pt modelId="{DA3FBD6C-85E2-4015-B503-A81D2CBF3D72}" type="sibTrans" cxnId="{A62A3739-43ED-4A7F-8401-82234BA344F2}">
      <dgm:prSet/>
      <dgm:spPr/>
      <dgm:t>
        <a:bodyPr/>
        <a:lstStyle/>
        <a:p>
          <a:endParaRPr lang="en-US"/>
        </a:p>
      </dgm:t>
    </dgm:pt>
    <dgm:pt modelId="{42B22749-5C59-417B-9DBF-02621A657306}">
      <dgm:prSet phldrT="[Text]"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666AD9C9-BE86-41A1-B70D-34C9C9F840E2}" type="sibTrans" cxnId="{DC2CA8F0-0A4E-48D7-849D-54B21A36DBF7}">
      <dgm:prSet/>
      <dgm:spPr/>
      <dgm:t>
        <a:bodyPr/>
        <a:lstStyle/>
        <a:p>
          <a:endParaRPr lang="en-US"/>
        </a:p>
      </dgm:t>
    </dgm:pt>
    <dgm:pt modelId="{FED8D389-F929-4533-A3CF-B1EAD41D03AF}" type="parTrans" cxnId="{DC2CA8F0-0A4E-48D7-849D-54B21A36DBF7}">
      <dgm:prSet/>
      <dgm:spPr/>
      <dgm:t>
        <a:bodyPr/>
        <a:lstStyle/>
        <a:p>
          <a:endParaRPr lang="en-US"/>
        </a:p>
      </dgm:t>
    </dgm:pt>
    <dgm:pt modelId="{99A51FCD-DBF3-4D68-A381-63AE4073022E}">
      <dgm:prSet phldrT="[Text]" custT="1"/>
      <dgm:spPr/>
      <dgm:t>
        <a:bodyPr/>
        <a:lstStyle/>
        <a:p>
          <a:r>
            <a:rPr lang="en-US" sz="1800" b="1" dirty="0" smtClean="0"/>
            <a:t>Billing</a:t>
          </a:r>
          <a:endParaRPr lang="en-US" sz="1800" b="1" dirty="0"/>
        </a:p>
      </dgm:t>
    </dgm:pt>
    <dgm:pt modelId="{C322CF94-5672-43E0-8228-9EBDA59DD48E}" type="parTrans" cxnId="{731D0ED5-FEE9-4174-AADF-C8D4A52C14F3}">
      <dgm:prSet/>
      <dgm:spPr/>
      <dgm:t>
        <a:bodyPr/>
        <a:lstStyle/>
        <a:p>
          <a:endParaRPr lang="en-US"/>
        </a:p>
      </dgm:t>
    </dgm:pt>
    <dgm:pt modelId="{8D59C210-C90D-4275-8D41-7E62C86E2A5C}" type="sibTrans" cxnId="{731D0ED5-FEE9-4174-AADF-C8D4A52C14F3}">
      <dgm:prSet/>
      <dgm:spPr/>
      <dgm:t>
        <a:bodyPr/>
        <a:lstStyle/>
        <a:p>
          <a:endParaRPr lang="en-US"/>
        </a:p>
      </dgm:t>
    </dgm:pt>
    <dgm:pt modelId="{0C86D65C-270B-4D92-A866-90460A608A1B}">
      <dgm:prSet phldrT="[Text]" custT="1"/>
      <dgm:spPr/>
      <dgm:t>
        <a:bodyPr/>
        <a:lstStyle/>
        <a:p>
          <a:r>
            <a:rPr lang="en-US" sz="1800" b="1" dirty="0" smtClean="0"/>
            <a:t>Enquiry</a:t>
          </a:r>
          <a:endParaRPr lang="en-US" sz="1800" b="1" dirty="0"/>
        </a:p>
      </dgm:t>
    </dgm:pt>
    <dgm:pt modelId="{9BE0E2E5-3EE7-4DD1-A609-660B8DAEEF5D}" type="parTrans" cxnId="{72E372CD-5ADE-431C-B265-CDC0E5AFF55A}">
      <dgm:prSet/>
      <dgm:spPr/>
      <dgm:t>
        <a:bodyPr/>
        <a:lstStyle/>
        <a:p>
          <a:endParaRPr lang="en-US"/>
        </a:p>
      </dgm:t>
    </dgm:pt>
    <dgm:pt modelId="{4FF0355E-FFC4-49C7-956E-4A2AFC5A8A70}" type="sibTrans" cxnId="{72E372CD-5ADE-431C-B265-CDC0E5AFF55A}">
      <dgm:prSet/>
      <dgm:spPr/>
      <dgm:t>
        <a:bodyPr/>
        <a:lstStyle/>
        <a:p>
          <a:endParaRPr lang="en-US"/>
        </a:p>
      </dgm:t>
    </dgm:pt>
    <dgm:pt modelId="{38FCF62A-8078-428F-A891-A3B1ED86FA31}">
      <dgm:prSet phldrT="[Text]" custT="1"/>
      <dgm:spPr/>
      <dgm:t>
        <a:bodyPr/>
        <a:lstStyle/>
        <a:p>
          <a:r>
            <a:rPr lang="en-US" sz="1800" b="1" dirty="0" smtClean="0"/>
            <a:t>Inventory</a:t>
          </a:r>
          <a:endParaRPr lang="en-US" sz="1800" b="1" dirty="0"/>
        </a:p>
      </dgm:t>
    </dgm:pt>
    <dgm:pt modelId="{CCA0A868-7D8B-4DD2-8778-CFECAB398ED1}" type="parTrans" cxnId="{6A54ACDE-783F-43F0-980D-0BD32EBDF8EA}">
      <dgm:prSet/>
      <dgm:spPr/>
      <dgm:t>
        <a:bodyPr/>
        <a:lstStyle/>
        <a:p>
          <a:endParaRPr lang="en-US"/>
        </a:p>
      </dgm:t>
    </dgm:pt>
    <dgm:pt modelId="{31178D18-AE85-4951-B676-494005125263}" type="sibTrans" cxnId="{6A54ACDE-783F-43F0-980D-0BD32EBDF8EA}">
      <dgm:prSet/>
      <dgm:spPr/>
      <dgm:t>
        <a:bodyPr/>
        <a:lstStyle/>
        <a:p>
          <a:endParaRPr lang="en-US"/>
        </a:p>
      </dgm:t>
    </dgm:pt>
    <dgm:pt modelId="{132E074C-DE09-4477-B040-F71FC24BF98C}">
      <dgm:prSet phldrT="[Text]" custT="1"/>
      <dgm:spPr/>
      <dgm:t>
        <a:bodyPr/>
        <a:lstStyle/>
        <a:p>
          <a:r>
            <a:rPr lang="en-US" sz="1800" b="1" dirty="0" smtClean="0"/>
            <a:t>Blood Stock Management</a:t>
          </a:r>
          <a:endParaRPr lang="en-US" sz="1800" b="1" dirty="0"/>
        </a:p>
      </dgm:t>
    </dgm:pt>
    <dgm:pt modelId="{9CCA249A-3CAC-4086-A8CE-3C18B80B129F}" type="parTrans" cxnId="{AC0B6191-5F11-4DE0-BFE7-41EE3786AA59}">
      <dgm:prSet/>
      <dgm:spPr/>
      <dgm:t>
        <a:bodyPr/>
        <a:lstStyle/>
        <a:p>
          <a:endParaRPr lang="en-US"/>
        </a:p>
      </dgm:t>
    </dgm:pt>
    <dgm:pt modelId="{9BD76373-C92C-4628-BBA8-7D3AC9A84B62}" type="sibTrans" cxnId="{AC0B6191-5F11-4DE0-BFE7-41EE3786AA59}">
      <dgm:prSet/>
      <dgm:spPr/>
      <dgm:t>
        <a:bodyPr/>
        <a:lstStyle/>
        <a:p>
          <a:endParaRPr lang="en-US"/>
        </a:p>
      </dgm:t>
    </dgm:pt>
    <dgm:pt modelId="{F793D256-C0A9-4910-B1A9-2C3A67268CE4}">
      <dgm:prSet phldrT="[Text]" custT="1"/>
      <dgm:spPr/>
      <dgm:t>
        <a:bodyPr/>
        <a:lstStyle/>
        <a:p>
          <a:r>
            <a:rPr lang="en-US" sz="1800" b="1" dirty="0" smtClean="0"/>
            <a:t>Blood Grouping</a:t>
          </a:r>
          <a:endParaRPr lang="en-US" sz="1800" b="1" dirty="0"/>
        </a:p>
      </dgm:t>
    </dgm:pt>
    <dgm:pt modelId="{1C48A5A1-646A-45ED-A807-67CF1369C62F}" type="parTrans" cxnId="{64073E35-21C6-4721-8EC2-8A083B52B0EC}">
      <dgm:prSet/>
      <dgm:spPr/>
      <dgm:t>
        <a:bodyPr/>
        <a:lstStyle/>
        <a:p>
          <a:endParaRPr lang="en-US"/>
        </a:p>
      </dgm:t>
    </dgm:pt>
    <dgm:pt modelId="{D880AFBD-695F-42ED-B393-651D2687F8C5}" type="sibTrans" cxnId="{64073E35-21C6-4721-8EC2-8A083B52B0EC}">
      <dgm:prSet/>
      <dgm:spPr/>
      <dgm:t>
        <a:bodyPr/>
        <a:lstStyle/>
        <a:p>
          <a:endParaRPr lang="en-US"/>
        </a:p>
      </dgm:t>
    </dgm:pt>
    <dgm:pt modelId="{EAA9733B-CB6B-4A2B-BF2D-8FA8CBA73CAA}">
      <dgm:prSet phldrT="[Text]" custT="1"/>
      <dgm:spPr/>
      <dgm:t>
        <a:bodyPr/>
        <a:lstStyle/>
        <a:p>
          <a:r>
            <a:rPr lang="en-US" sz="1800" b="1" dirty="0" smtClean="0"/>
            <a:t>Investigation</a:t>
          </a:r>
          <a:endParaRPr lang="en-US" sz="1800" b="1" dirty="0"/>
        </a:p>
      </dgm:t>
    </dgm:pt>
    <dgm:pt modelId="{5B5D304F-C6BE-4D52-AE6E-2D251EFB9914}" type="parTrans" cxnId="{91111B7A-029E-489B-AE30-C7DD3321C3CF}">
      <dgm:prSet/>
      <dgm:spPr/>
      <dgm:t>
        <a:bodyPr/>
        <a:lstStyle/>
        <a:p>
          <a:endParaRPr lang="en-US"/>
        </a:p>
      </dgm:t>
    </dgm:pt>
    <dgm:pt modelId="{E0F707D5-06E3-4DDA-938B-EDA24F6AECE0}" type="sibTrans" cxnId="{91111B7A-029E-489B-AE30-C7DD3321C3CF}">
      <dgm:prSet/>
      <dgm:spPr/>
      <dgm:t>
        <a:bodyPr/>
        <a:lstStyle/>
        <a:p>
          <a:endParaRPr lang="en-US"/>
        </a:p>
      </dgm:t>
    </dgm:pt>
    <dgm:pt modelId="{6F0D1345-BDBD-4304-BE20-AF452D934AB2}">
      <dgm:prSet phldrT="[Text]" custT="1"/>
      <dgm:spPr/>
      <dgm:t>
        <a:bodyPr/>
        <a:lstStyle/>
        <a:p>
          <a:r>
            <a:rPr lang="en-US" sz="1800" b="1" dirty="0" smtClean="0"/>
            <a:t>Requisition &amp; Issue</a:t>
          </a:r>
          <a:endParaRPr lang="en-US" sz="1800" b="1" dirty="0"/>
        </a:p>
      </dgm:t>
    </dgm:pt>
    <dgm:pt modelId="{FCCC8595-FD3D-40E6-A912-96749EA3FFC1}" type="parTrans" cxnId="{06C93D2F-A722-414E-9807-93610B40B645}">
      <dgm:prSet/>
      <dgm:spPr/>
      <dgm:t>
        <a:bodyPr/>
        <a:lstStyle/>
        <a:p>
          <a:endParaRPr lang="en-US"/>
        </a:p>
      </dgm:t>
    </dgm:pt>
    <dgm:pt modelId="{20415927-AF64-4684-877D-0819FDB51BBB}" type="sibTrans" cxnId="{06C93D2F-A722-414E-9807-93610B40B645}">
      <dgm:prSet/>
      <dgm:spPr/>
      <dgm:t>
        <a:bodyPr/>
        <a:lstStyle/>
        <a:p>
          <a:endParaRPr lang="en-US"/>
        </a:p>
      </dgm:t>
    </dgm:pt>
    <dgm:pt modelId="{890FE392-46CC-4CDC-B561-3C2353D948B5}">
      <dgm:prSet phldrT="[Text]" custT="1"/>
      <dgm:spPr/>
      <dgm:t>
        <a:bodyPr/>
        <a:lstStyle/>
        <a:p>
          <a:r>
            <a:rPr lang="en-US" sz="1800" b="1" dirty="0" smtClean="0"/>
            <a:t>Transfusion Management</a:t>
          </a:r>
          <a:endParaRPr lang="en-US" sz="1800" b="1" dirty="0"/>
        </a:p>
      </dgm:t>
    </dgm:pt>
    <dgm:pt modelId="{3BB93440-37D1-4733-B3F5-975045C3FECC}" type="parTrans" cxnId="{FF3DB263-F8E9-432A-AB74-B64F5D2DF51C}">
      <dgm:prSet/>
      <dgm:spPr/>
      <dgm:t>
        <a:bodyPr/>
        <a:lstStyle/>
        <a:p>
          <a:endParaRPr lang="en-US"/>
        </a:p>
      </dgm:t>
    </dgm:pt>
    <dgm:pt modelId="{015C397C-5B63-4938-9D2A-E37337164E15}" type="sibTrans" cxnId="{FF3DB263-F8E9-432A-AB74-B64F5D2DF51C}">
      <dgm:prSet/>
      <dgm:spPr/>
      <dgm:t>
        <a:bodyPr/>
        <a:lstStyle/>
        <a:p>
          <a:endParaRPr lang="en-US"/>
        </a:p>
      </dgm:t>
    </dgm:pt>
    <dgm:pt modelId="{9B87CFA2-2624-4450-9C4C-C4A6827C9D42}">
      <dgm:prSet phldrT="[Text]" custT="1"/>
      <dgm:spPr/>
      <dgm:t>
        <a:bodyPr/>
        <a:lstStyle/>
        <a:p>
          <a:r>
            <a:rPr lang="en-US" sz="1800" b="1" dirty="0" smtClean="0"/>
            <a:t>Portal Interface</a:t>
          </a:r>
          <a:endParaRPr lang="en-US" sz="1800" b="1" dirty="0"/>
        </a:p>
      </dgm:t>
    </dgm:pt>
    <dgm:pt modelId="{6D7DBBB1-958E-423B-B366-684C170816A4}" type="parTrans" cxnId="{CC5155FB-FBB2-4B62-83AB-95E51C31C891}">
      <dgm:prSet/>
      <dgm:spPr/>
      <dgm:t>
        <a:bodyPr/>
        <a:lstStyle/>
        <a:p>
          <a:endParaRPr lang="en-US"/>
        </a:p>
      </dgm:t>
    </dgm:pt>
    <dgm:pt modelId="{C8A31075-8A4D-48EE-A026-FACB45813FBD}" type="sibTrans" cxnId="{CC5155FB-FBB2-4B62-83AB-95E51C31C891}">
      <dgm:prSet/>
      <dgm:spPr/>
      <dgm:t>
        <a:bodyPr/>
        <a:lstStyle/>
        <a:p>
          <a:endParaRPr lang="en-US"/>
        </a:p>
      </dgm:t>
    </dgm:pt>
    <dgm:pt modelId="{6A900376-0714-4D95-AFD0-65233F5CF987}">
      <dgm:prSet phldrT="[Text]" custT="1"/>
      <dgm:spPr/>
      <dgm:t>
        <a:bodyPr/>
        <a:lstStyle/>
        <a:p>
          <a:r>
            <a:rPr lang="en-US" sz="1800" b="1" dirty="0" smtClean="0"/>
            <a:t>Mobile Apps</a:t>
          </a:r>
          <a:endParaRPr lang="en-US" sz="1800" b="1" dirty="0"/>
        </a:p>
      </dgm:t>
    </dgm:pt>
    <dgm:pt modelId="{86FA50FD-774E-49AE-964B-A6671CE38614}" type="parTrans" cxnId="{1553108A-7D3A-4DE6-B01A-91AAB78873D5}">
      <dgm:prSet/>
      <dgm:spPr/>
      <dgm:t>
        <a:bodyPr/>
        <a:lstStyle/>
        <a:p>
          <a:endParaRPr lang="en-US"/>
        </a:p>
      </dgm:t>
    </dgm:pt>
    <dgm:pt modelId="{CD887059-6919-42A1-86CD-08891016CC77}" type="sibTrans" cxnId="{1553108A-7D3A-4DE6-B01A-91AAB78873D5}">
      <dgm:prSet/>
      <dgm:spPr/>
      <dgm:t>
        <a:bodyPr/>
        <a:lstStyle/>
        <a:p>
          <a:endParaRPr lang="en-US"/>
        </a:p>
      </dgm:t>
    </dgm:pt>
    <dgm:pt modelId="{408C4909-0701-49AD-BFD8-209BEA28A521}">
      <dgm:prSet phldrT="[Text]" custT="1"/>
      <dgm:spPr/>
      <dgm:t>
        <a:bodyPr/>
        <a:lstStyle/>
        <a:p>
          <a:r>
            <a:rPr lang="en-US" sz="1800" b="1" dirty="0" smtClean="0"/>
            <a:t>Quality Control</a:t>
          </a:r>
          <a:endParaRPr lang="en-US" sz="1800" b="1" dirty="0"/>
        </a:p>
      </dgm:t>
    </dgm:pt>
    <dgm:pt modelId="{F6CA90A3-D683-418C-8306-C5F136138962}" type="parTrans" cxnId="{5408E4D8-9762-44B9-B9E6-A5D5B9391A3A}">
      <dgm:prSet/>
      <dgm:spPr/>
      <dgm:t>
        <a:bodyPr/>
        <a:lstStyle/>
        <a:p>
          <a:endParaRPr lang="en-US"/>
        </a:p>
      </dgm:t>
    </dgm:pt>
    <dgm:pt modelId="{7C4D67B8-6C6B-49CA-91A3-A60E0DF7889F}" type="sibTrans" cxnId="{5408E4D8-9762-44B9-B9E6-A5D5B9391A3A}">
      <dgm:prSet/>
      <dgm:spPr/>
      <dgm:t>
        <a:bodyPr/>
        <a:lstStyle/>
        <a:p>
          <a:endParaRPr lang="en-US"/>
        </a:p>
      </dgm:t>
    </dgm:pt>
    <dgm:pt modelId="{01D8B7E1-0B1E-4AE6-BBDA-687536EED5BC}">
      <dgm:prSet phldrT="[Text]" custT="1"/>
      <dgm:spPr/>
      <dgm:t>
        <a:bodyPr/>
        <a:lstStyle/>
        <a:p>
          <a:r>
            <a:rPr lang="en-US" sz="1800" b="1" dirty="0" smtClean="0"/>
            <a:t>Alert Management </a:t>
          </a:r>
          <a:endParaRPr lang="en-US" sz="1800" b="1" dirty="0"/>
        </a:p>
      </dgm:t>
    </dgm:pt>
    <dgm:pt modelId="{F63CEAC1-1C4B-4F74-8A01-A9B54D82127E}" type="parTrans" cxnId="{BADF4181-6B0E-4C93-8232-73804D865A32}">
      <dgm:prSet/>
      <dgm:spPr/>
      <dgm:t>
        <a:bodyPr/>
        <a:lstStyle/>
        <a:p>
          <a:endParaRPr lang="en-US"/>
        </a:p>
      </dgm:t>
    </dgm:pt>
    <dgm:pt modelId="{6A7A1CFC-3486-4E95-9525-D84E0494E302}" type="sibTrans" cxnId="{BADF4181-6B0E-4C93-8232-73804D865A32}">
      <dgm:prSet/>
      <dgm:spPr/>
      <dgm:t>
        <a:bodyPr/>
        <a:lstStyle/>
        <a:p>
          <a:endParaRPr lang="en-US"/>
        </a:p>
      </dgm:t>
    </dgm:pt>
    <dgm:pt modelId="{2840ACAC-E71E-401E-A1CA-B83C5A927393}">
      <dgm:prSet phldrT="[Text]" custT="1"/>
      <dgm:spPr/>
      <dgm:t>
        <a:bodyPr/>
        <a:lstStyle/>
        <a:p>
          <a:r>
            <a:rPr lang="en-US" sz="1800" b="1" dirty="0" smtClean="0"/>
            <a:t>GMEI</a:t>
          </a:r>
          <a:endParaRPr lang="en-US" sz="1800" b="1" dirty="0"/>
        </a:p>
      </dgm:t>
    </dgm:pt>
    <dgm:pt modelId="{3C9773E1-CB20-4B11-9135-2AAF230B35B3}" type="parTrans" cxnId="{C74E46B9-389E-47CF-8242-FB1E65C5C6E8}">
      <dgm:prSet/>
      <dgm:spPr/>
      <dgm:t>
        <a:bodyPr/>
        <a:lstStyle/>
        <a:p>
          <a:endParaRPr lang="en-US"/>
        </a:p>
      </dgm:t>
    </dgm:pt>
    <dgm:pt modelId="{D592ED4E-4DD5-4C8C-8501-7224DABAA3E2}" type="sibTrans" cxnId="{C74E46B9-389E-47CF-8242-FB1E65C5C6E8}">
      <dgm:prSet/>
      <dgm:spPr/>
      <dgm:t>
        <a:bodyPr/>
        <a:lstStyle/>
        <a:p>
          <a:endParaRPr lang="en-US"/>
        </a:p>
      </dgm:t>
    </dgm:pt>
    <dgm:pt modelId="{4F36D7B9-7726-40C8-85DD-1344B69B0FF7}">
      <dgm:prSet phldrT="[Text]" custT="1"/>
      <dgm:spPr/>
      <dgm:t>
        <a:bodyPr/>
        <a:lstStyle/>
        <a:p>
          <a:r>
            <a:rPr lang="en-US" sz="1800" b="1" dirty="0" smtClean="0"/>
            <a:t>Temp. Data Logger</a:t>
          </a:r>
          <a:endParaRPr lang="en-US" sz="1800" b="1" dirty="0"/>
        </a:p>
      </dgm:t>
    </dgm:pt>
    <dgm:pt modelId="{86488C98-AF8A-4085-9B4A-D1EC425F45CD}" type="parTrans" cxnId="{8CE6FC10-34F4-4978-B9F4-6BC4328D1D06}">
      <dgm:prSet/>
      <dgm:spPr/>
      <dgm:t>
        <a:bodyPr/>
        <a:lstStyle/>
        <a:p>
          <a:endParaRPr lang="en-US"/>
        </a:p>
      </dgm:t>
    </dgm:pt>
    <dgm:pt modelId="{21DF4B30-ECB4-4D11-AAF3-DDA245444BE2}" type="sibTrans" cxnId="{8CE6FC10-34F4-4978-B9F4-6BC4328D1D06}">
      <dgm:prSet/>
      <dgm:spPr/>
      <dgm:t>
        <a:bodyPr/>
        <a:lstStyle/>
        <a:p>
          <a:endParaRPr lang="en-US"/>
        </a:p>
      </dgm:t>
    </dgm:pt>
    <dgm:pt modelId="{EFA7C31C-4DCC-426A-B74E-0A2D04566E55}">
      <dgm:prSet phldrT="[Text]" custT="1"/>
      <dgm:spPr/>
      <dgm:t>
        <a:bodyPr/>
        <a:lstStyle/>
        <a:p>
          <a:r>
            <a:rPr lang="en-US" sz="1800" b="1" dirty="0" smtClean="0"/>
            <a:t>User Management </a:t>
          </a:r>
          <a:endParaRPr lang="en-US" sz="1800" b="1" dirty="0"/>
        </a:p>
      </dgm:t>
    </dgm:pt>
    <dgm:pt modelId="{221EA128-8398-46B3-BEEF-44D74E801A13}" type="parTrans" cxnId="{5ABCE6E6-F627-4ED2-89BF-90E94199BB61}">
      <dgm:prSet/>
      <dgm:spPr/>
      <dgm:t>
        <a:bodyPr/>
        <a:lstStyle/>
        <a:p>
          <a:endParaRPr lang="en-US"/>
        </a:p>
      </dgm:t>
    </dgm:pt>
    <dgm:pt modelId="{2D2C3D9E-C05E-424D-9178-3D09AC0192AB}" type="sibTrans" cxnId="{5ABCE6E6-F627-4ED2-89BF-90E94199BB61}">
      <dgm:prSet/>
      <dgm:spPr/>
      <dgm:t>
        <a:bodyPr/>
        <a:lstStyle/>
        <a:p>
          <a:endParaRPr lang="en-US"/>
        </a:p>
      </dgm:t>
    </dgm:pt>
    <dgm:pt modelId="{354C8ED9-ADFE-4B8A-B172-2F8D5CCF7E17}">
      <dgm:prSet phldrT="[Text]" custT="1"/>
      <dgm:spPr/>
      <dgm:t>
        <a:bodyPr/>
        <a:lstStyle/>
        <a:p>
          <a:r>
            <a:rPr lang="en-US" sz="1800" b="1" dirty="0" smtClean="0"/>
            <a:t>Camp Management </a:t>
          </a:r>
          <a:endParaRPr lang="en-US" sz="1800" b="1" dirty="0"/>
        </a:p>
      </dgm:t>
    </dgm:pt>
    <dgm:pt modelId="{23A990E6-EAA6-47FA-A179-3265D9B79C31}" type="parTrans" cxnId="{3425823D-3430-4ADD-8884-5ADB5CECF4AE}">
      <dgm:prSet/>
      <dgm:spPr/>
      <dgm:t>
        <a:bodyPr/>
        <a:lstStyle/>
        <a:p>
          <a:endParaRPr lang="en-US"/>
        </a:p>
      </dgm:t>
    </dgm:pt>
    <dgm:pt modelId="{794685E9-DCBB-442D-B3FF-1FBC6966C1CE}" type="sibTrans" cxnId="{3425823D-3430-4ADD-8884-5ADB5CECF4AE}">
      <dgm:prSet/>
      <dgm:spPr/>
      <dgm:t>
        <a:bodyPr/>
        <a:lstStyle/>
        <a:p>
          <a:endParaRPr lang="en-US"/>
        </a:p>
      </dgm:t>
    </dgm:pt>
    <dgm:pt modelId="{C4E87AB8-8FFB-4C32-AE2B-C72FD5632D86}">
      <dgm:prSet phldrT="[Text]" custT="1"/>
      <dgm:spPr/>
      <dgm:t>
        <a:bodyPr/>
        <a:lstStyle/>
        <a:p>
          <a:r>
            <a:rPr lang="en-US" sz="1800" b="1" dirty="0" smtClean="0"/>
            <a:t>Haemovigilance </a:t>
          </a:r>
          <a:endParaRPr lang="en-US" sz="1800" b="1" dirty="0"/>
        </a:p>
      </dgm:t>
    </dgm:pt>
    <dgm:pt modelId="{E7D790EA-5D9F-4A8B-962A-48A5DDBB4125}" type="parTrans" cxnId="{2B932DD2-405D-4B02-9B9B-2C8EDEE6FEC9}">
      <dgm:prSet/>
      <dgm:spPr/>
      <dgm:t>
        <a:bodyPr/>
        <a:lstStyle/>
        <a:p>
          <a:endParaRPr lang="en-US"/>
        </a:p>
      </dgm:t>
    </dgm:pt>
    <dgm:pt modelId="{49B701FB-2469-461C-BE16-2DE1A39D645B}" type="sibTrans" cxnId="{2B932DD2-405D-4B02-9B9B-2C8EDEE6FEC9}">
      <dgm:prSet/>
      <dgm:spPr/>
      <dgm:t>
        <a:bodyPr/>
        <a:lstStyle/>
        <a:p>
          <a:endParaRPr lang="en-US"/>
        </a:p>
      </dgm:t>
    </dgm:pt>
    <dgm:pt modelId="{5B7720CA-DC4C-45CC-8B65-EAB408433D51}">
      <dgm:prSet phldrT="[Text]" custT="1"/>
      <dgm:spPr/>
      <dgm:t>
        <a:bodyPr/>
        <a:lstStyle/>
        <a:p>
          <a:r>
            <a:rPr lang="en-US" sz="1800" b="1" dirty="0" smtClean="0"/>
            <a:t>Waste Management </a:t>
          </a:r>
          <a:endParaRPr lang="en-US" sz="1800" b="1" dirty="0"/>
        </a:p>
      </dgm:t>
    </dgm:pt>
    <dgm:pt modelId="{88C167CB-DA13-4A5D-9AD6-878F4C92AEB6}" type="parTrans" cxnId="{71B943B3-0951-4D4B-9E2B-1CE399B332C7}">
      <dgm:prSet/>
      <dgm:spPr/>
      <dgm:t>
        <a:bodyPr/>
        <a:lstStyle/>
        <a:p>
          <a:endParaRPr lang="en-US"/>
        </a:p>
      </dgm:t>
    </dgm:pt>
    <dgm:pt modelId="{DF8374DE-E7E1-4583-A0FD-8A401F941A50}" type="sibTrans" cxnId="{71B943B3-0951-4D4B-9E2B-1CE399B332C7}">
      <dgm:prSet/>
      <dgm:spPr/>
      <dgm:t>
        <a:bodyPr/>
        <a:lstStyle/>
        <a:p>
          <a:endParaRPr lang="en-US"/>
        </a:p>
      </dgm:t>
    </dgm:pt>
    <dgm:pt modelId="{D26284EF-159D-42C4-B185-DDD93E95B94C}" type="pres">
      <dgm:prSet presAssocID="{6D4072B7-3CCD-4A77-8043-9D1EF38B9A3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DFEA3D-F8FE-4D8A-9E25-56EDB1D787D4}" type="pres">
      <dgm:prSet presAssocID="{311ECC9E-3976-46B7-86E1-B52F123EC4C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FF5C5-CE00-4BE4-8F79-FF3DDB11C87C}" type="pres">
      <dgm:prSet presAssocID="{311ECC9E-3976-46B7-86E1-B52F123EC4C1}" presName="image" presStyleLbl="fgImgPlace1" presStyleIdx="0" presStyleCnt="3" custScaleX="89912" custScaleY="7555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0985DEA-9428-4385-A520-1780FA927E3C}" type="pres">
      <dgm:prSet presAssocID="{311ECC9E-3976-46B7-86E1-B52F123EC4C1}" presName="childNode" presStyleLbl="node1" presStyleIdx="0" presStyleCnt="3" custScaleX="145412" custLinFactNeighborX="13823" custLinFactNeighborY="-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345E1-BB08-4130-B5F8-091371DC516D}" type="pres">
      <dgm:prSet presAssocID="{311ECC9E-3976-46B7-86E1-B52F123EC4C1}" presName="parentNode" presStyleLbl="revTx" presStyleIdx="0" presStyleCnt="3" custLinFactNeighborX="-316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58DF-89BE-43A8-8ACD-CCE4E3D7CDA2}" type="pres">
      <dgm:prSet presAssocID="{0C2725D0-0B01-4AAF-BF7D-38487BDEAA97}" presName="sibTrans" presStyleCnt="0"/>
      <dgm:spPr/>
      <dgm:t>
        <a:bodyPr/>
        <a:lstStyle/>
        <a:p>
          <a:endParaRPr lang="en-US"/>
        </a:p>
      </dgm:t>
    </dgm:pt>
    <dgm:pt modelId="{62AC9BB0-382E-450B-A8FD-34CA7983C938}" type="pres">
      <dgm:prSet presAssocID="{42B22749-5C59-417B-9DBF-02621A65730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535DC-2B6E-4194-AB2E-B40B9BB54E14}" type="pres">
      <dgm:prSet presAssocID="{42B22749-5C59-417B-9DBF-02621A657306}" presName="image" presStyleLbl="fgImgPlace1" presStyleIdx="1" presStyleCnt="3" custScaleX="83759" custScaleY="7555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CD65373-D4DD-4675-AF03-82810EA11115}" type="pres">
      <dgm:prSet presAssocID="{42B22749-5C59-417B-9DBF-02621A657306}" presName="childNode" presStyleLbl="node1" presStyleIdx="1" presStyleCnt="3" custScaleX="125940" custLinFactNeighborX="10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88BD9-3CC0-42A1-9776-745276900C4D}" type="pres">
      <dgm:prSet presAssocID="{42B22749-5C59-417B-9DBF-02621A65730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45218-28A7-41C0-9BDF-DF61A62F50AD}" type="pres">
      <dgm:prSet presAssocID="{666AD9C9-BE86-41A1-B70D-34C9C9F840E2}" presName="sibTrans" presStyleCnt="0"/>
      <dgm:spPr/>
      <dgm:t>
        <a:bodyPr/>
        <a:lstStyle/>
        <a:p>
          <a:endParaRPr lang="en-US"/>
        </a:p>
      </dgm:t>
    </dgm:pt>
    <dgm:pt modelId="{0DF1996C-0F07-41EB-A41A-7A875519D769}" type="pres">
      <dgm:prSet presAssocID="{6613673D-69DF-41CC-8D60-C12DEE69CA5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2D159-7EE5-4EC4-BD0C-816E4BB5C1BB}" type="pres">
      <dgm:prSet presAssocID="{6613673D-69DF-41CC-8D60-C12DEE69CA5A}" presName="image" presStyleLbl="fgImgPlace1" presStyleIdx="2" presStyleCnt="3" custScaleX="86406" custScaleY="7555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AAB8B48-0459-4E35-9277-40BFB2FA3298}" type="pres">
      <dgm:prSet presAssocID="{6613673D-69DF-41CC-8D60-C12DEE69CA5A}" presName="childNode" presStyleLbl="node1" presStyleIdx="2" presStyleCnt="3" custScaleX="116393" custLinFactNeighborX="795" custLinFactNeighborY="-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867F7-A863-4040-A2F9-0CCEBB190C9B}" type="pres">
      <dgm:prSet presAssocID="{6613673D-69DF-41CC-8D60-C12DEE69CA5A}" presName="parentNode" presStyleLbl="revTx" presStyleIdx="2" presStyleCnt="3" custLinFactNeighborX="-31914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CE6E6-F627-4ED2-89BF-90E94199BB61}" srcId="{6613673D-69DF-41CC-8D60-C12DEE69CA5A}" destId="{EFA7C31C-4DCC-426A-B74E-0A2D04566E55}" srcOrd="2" destOrd="0" parTransId="{221EA128-8398-46B3-BEEF-44D74E801A13}" sibTransId="{2D2C3D9E-C05E-424D-9178-3D09AC0192AB}"/>
    <dgm:cxn modelId="{06C93D2F-A722-414E-9807-93610B40B645}" srcId="{311ECC9E-3976-46B7-86E1-B52F123EC4C1}" destId="{6F0D1345-BDBD-4304-BE20-AF452D934AB2}" srcOrd="5" destOrd="0" parTransId="{FCCC8595-FD3D-40E6-A912-96749EA3FFC1}" sibTransId="{20415927-AF64-4684-877D-0819FDB51BBB}"/>
    <dgm:cxn modelId="{3472D6DE-8FF6-4FFD-9670-51B5B37D1189}" type="presOf" srcId="{6A900376-0714-4D95-AFD0-65233F5CF987}" destId="{6CD65373-D4DD-4675-AF03-82810EA11115}" srcOrd="0" destOrd="3" presId="urn:microsoft.com/office/officeart/2005/8/layout/hList2#2"/>
    <dgm:cxn modelId="{B4700205-B1C1-4D30-B706-28F99FA8B2FD}" type="presOf" srcId="{5B7720CA-DC4C-45CC-8B65-EAB408433D51}" destId="{7AAB8B48-0459-4E35-9277-40BFB2FA3298}" srcOrd="0" destOrd="1" presId="urn:microsoft.com/office/officeart/2005/8/layout/hList2#2"/>
    <dgm:cxn modelId="{FF3DB263-F8E9-432A-AB74-B64F5D2DF51C}" srcId="{311ECC9E-3976-46B7-86E1-B52F123EC4C1}" destId="{890FE392-46CC-4CDC-B561-3C2353D948B5}" srcOrd="6" destOrd="0" parTransId="{3BB93440-37D1-4733-B3F5-975045C3FECC}" sibTransId="{015C397C-5B63-4938-9D2A-E37337164E15}"/>
    <dgm:cxn modelId="{5408E4D8-9762-44B9-B9E6-A5D5B9391A3A}" srcId="{42B22749-5C59-417B-9DBF-02621A657306}" destId="{408C4909-0701-49AD-BFD8-209BEA28A521}" srcOrd="4" destOrd="0" parTransId="{F6CA90A3-D683-418C-8306-C5F136138962}" sibTransId="{7C4D67B8-6C6B-49CA-91A3-A60E0DF7889F}"/>
    <dgm:cxn modelId="{CC5155FB-FBB2-4B62-83AB-95E51C31C891}" srcId="{42B22749-5C59-417B-9DBF-02621A657306}" destId="{9B87CFA2-2624-4450-9C4C-C4A6827C9D42}" srcOrd="2" destOrd="0" parTransId="{6D7DBBB1-958E-423B-B366-684C170816A4}" sibTransId="{C8A31075-8A4D-48EE-A026-FACB45813FBD}"/>
    <dgm:cxn modelId="{2F2494FE-9A95-4165-90CF-7D34BF49BAFB}" srcId="{6D4072B7-3CCD-4A77-8043-9D1EF38B9A3C}" destId="{311ECC9E-3976-46B7-86E1-B52F123EC4C1}" srcOrd="0" destOrd="0" parTransId="{B4EE0708-EBDC-4F91-B4D1-F776D1B17DCD}" sibTransId="{0C2725D0-0B01-4AAF-BF7D-38487BDEAA97}"/>
    <dgm:cxn modelId="{6B13EA0F-C8FC-43B1-A84A-DE41B8506176}" type="presOf" srcId="{890FE392-46CC-4CDC-B561-3C2353D948B5}" destId="{40985DEA-9428-4385-A520-1780FA927E3C}" srcOrd="0" destOrd="6" presId="urn:microsoft.com/office/officeart/2005/8/layout/hList2#2"/>
    <dgm:cxn modelId="{E51CA80A-1282-4828-A8A9-31C1788BE7D9}" type="presOf" srcId="{EAA9733B-CB6B-4A2B-BF2D-8FA8CBA73CAA}" destId="{40985DEA-9428-4385-A520-1780FA927E3C}" srcOrd="0" destOrd="4" presId="urn:microsoft.com/office/officeart/2005/8/layout/hList2#2"/>
    <dgm:cxn modelId="{EEC0A45C-F0ED-4724-83DB-E720B05167D0}" type="presOf" srcId="{408C4909-0701-49AD-BFD8-209BEA28A521}" destId="{6CD65373-D4DD-4675-AF03-82810EA11115}" srcOrd="0" destOrd="4" presId="urn:microsoft.com/office/officeart/2005/8/layout/hList2#2"/>
    <dgm:cxn modelId="{D541DBC5-0B67-4132-8DD0-37DC7B58A9A6}" type="presOf" srcId="{4F36D7B9-7726-40C8-85DD-1344B69B0FF7}" destId="{6CD65373-D4DD-4675-AF03-82810EA11115}" srcOrd="0" destOrd="7" presId="urn:microsoft.com/office/officeart/2005/8/layout/hList2#2"/>
    <dgm:cxn modelId="{71B943B3-0951-4D4B-9E2B-1CE399B332C7}" srcId="{6613673D-69DF-41CC-8D60-C12DEE69CA5A}" destId="{5B7720CA-DC4C-45CC-8B65-EAB408433D51}" srcOrd="1" destOrd="0" parTransId="{88C167CB-DA13-4A5D-9AD6-878F4C92AEB6}" sibTransId="{DF8374DE-E7E1-4583-A0FD-8A401F941A50}"/>
    <dgm:cxn modelId="{91111B7A-029E-489B-AE30-C7DD3321C3CF}" srcId="{311ECC9E-3976-46B7-86E1-B52F123EC4C1}" destId="{EAA9733B-CB6B-4A2B-BF2D-8FA8CBA73CAA}" srcOrd="4" destOrd="0" parTransId="{5B5D304F-C6BE-4D52-AE6E-2D251EFB9914}" sibTransId="{E0F707D5-06E3-4DDA-938B-EDA24F6AECE0}"/>
    <dgm:cxn modelId="{64073E35-21C6-4721-8EC2-8A083B52B0EC}" srcId="{311ECC9E-3976-46B7-86E1-B52F123EC4C1}" destId="{F793D256-C0A9-4910-B1A9-2C3A67268CE4}" srcOrd="3" destOrd="0" parTransId="{1C48A5A1-646A-45ED-A807-67CF1369C62F}" sibTransId="{D880AFBD-695F-42ED-B393-651D2687F8C5}"/>
    <dgm:cxn modelId="{1553108A-7D3A-4DE6-B01A-91AAB78873D5}" srcId="{42B22749-5C59-417B-9DBF-02621A657306}" destId="{6A900376-0714-4D95-AFD0-65233F5CF987}" srcOrd="3" destOrd="0" parTransId="{86FA50FD-774E-49AE-964B-A6671CE38614}" sibTransId="{CD887059-6919-42A1-86CD-08891016CC77}"/>
    <dgm:cxn modelId="{AC753BE0-C0A4-4056-A17F-8BE7F9731954}" type="presOf" srcId="{6613673D-69DF-41CC-8D60-C12DEE69CA5A}" destId="{B93867F7-A863-4040-A2F9-0CCEBB190C9B}" srcOrd="0" destOrd="0" presId="urn:microsoft.com/office/officeart/2005/8/layout/hList2#2"/>
    <dgm:cxn modelId="{08404C08-6F1D-46E6-A6FD-5467B317792C}" type="presOf" srcId="{448611FB-EF7C-4EE7-9CCE-2EB5B60B57A9}" destId="{40985DEA-9428-4385-A520-1780FA927E3C}" srcOrd="0" destOrd="0" presId="urn:microsoft.com/office/officeart/2005/8/layout/hList2#2"/>
    <dgm:cxn modelId="{7BB35730-BEA9-408F-A618-047CAD211964}" type="presOf" srcId="{0C86D65C-270B-4D92-A866-90460A608A1B}" destId="{6CD65373-D4DD-4675-AF03-82810EA11115}" srcOrd="0" destOrd="1" presId="urn:microsoft.com/office/officeart/2005/8/layout/hList2#2"/>
    <dgm:cxn modelId="{6A54ACDE-783F-43F0-980D-0BD32EBDF8EA}" srcId="{6613673D-69DF-41CC-8D60-C12DEE69CA5A}" destId="{38FCF62A-8078-428F-A891-A3B1ED86FA31}" srcOrd="0" destOrd="0" parTransId="{CCA0A868-7D8B-4DD2-8778-CFECAB398ED1}" sibTransId="{31178D18-AE85-4951-B676-494005125263}"/>
    <dgm:cxn modelId="{795BCAF4-1BE5-4744-BE65-AAF63CBBEC8C}" type="presOf" srcId="{01D8B7E1-0B1E-4AE6-BBDA-687536EED5BC}" destId="{6CD65373-D4DD-4675-AF03-82810EA11115}" srcOrd="0" destOrd="5" presId="urn:microsoft.com/office/officeart/2005/8/layout/hList2#2"/>
    <dgm:cxn modelId="{7BA38261-2A83-415B-B627-5ECE8010B89C}" type="presOf" srcId="{6D4072B7-3CCD-4A77-8043-9D1EF38B9A3C}" destId="{D26284EF-159D-42C4-B185-DDD93E95B94C}" srcOrd="0" destOrd="0" presId="urn:microsoft.com/office/officeart/2005/8/layout/hList2#2"/>
    <dgm:cxn modelId="{20F7619A-BE36-47CA-B087-FC9B09057915}" type="presOf" srcId="{99A51FCD-DBF3-4D68-A381-63AE4073022E}" destId="{6CD65373-D4DD-4675-AF03-82810EA11115}" srcOrd="0" destOrd="0" presId="urn:microsoft.com/office/officeart/2005/8/layout/hList2#2"/>
    <dgm:cxn modelId="{A62A3739-43ED-4A7F-8401-82234BA344F2}" srcId="{6D4072B7-3CCD-4A77-8043-9D1EF38B9A3C}" destId="{6613673D-69DF-41CC-8D60-C12DEE69CA5A}" srcOrd="2" destOrd="0" parTransId="{ADFB76C6-DDA1-455A-944B-FDFB10ECBAF3}" sibTransId="{DA3FBD6C-85E2-4015-B503-A81D2CBF3D72}"/>
    <dgm:cxn modelId="{416CCD79-E907-4317-87E9-5435FD09E5C7}" type="presOf" srcId="{311ECC9E-3976-46B7-86E1-B52F123EC4C1}" destId="{A6E345E1-BB08-4130-B5F8-091371DC516D}" srcOrd="0" destOrd="0" presId="urn:microsoft.com/office/officeart/2005/8/layout/hList2#2"/>
    <dgm:cxn modelId="{E6859463-F20D-45BA-A366-8D6EC5EE9B8B}" type="presOf" srcId="{42B22749-5C59-417B-9DBF-02621A657306}" destId="{64A88BD9-3CC0-42A1-9776-745276900C4D}" srcOrd="0" destOrd="0" presId="urn:microsoft.com/office/officeart/2005/8/layout/hList2#2"/>
    <dgm:cxn modelId="{BADF4181-6B0E-4C93-8232-73804D865A32}" srcId="{42B22749-5C59-417B-9DBF-02621A657306}" destId="{01D8B7E1-0B1E-4AE6-BBDA-687536EED5BC}" srcOrd="5" destOrd="0" parTransId="{F63CEAC1-1C4B-4F74-8A01-A9B54D82127E}" sibTransId="{6A7A1CFC-3486-4E95-9525-D84E0494E302}"/>
    <dgm:cxn modelId="{A19D63F4-EDCD-4FAD-806D-193AC6DC7DDD}" type="presOf" srcId="{9B87CFA2-2624-4450-9C4C-C4A6827C9D42}" destId="{6CD65373-D4DD-4675-AF03-82810EA11115}" srcOrd="0" destOrd="2" presId="urn:microsoft.com/office/officeart/2005/8/layout/hList2#2"/>
    <dgm:cxn modelId="{2B932DD2-405D-4B02-9B9B-2C8EDEE6FEC9}" srcId="{311ECC9E-3976-46B7-86E1-B52F123EC4C1}" destId="{C4E87AB8-8FFB-4C32-AE2B-C72FD5632D86}" srcOrd="7" destOrd="0" parTransId="{E7D790EA-5D9F-4A8B-962A-48A5DDBB4125}" sibTransId="{49B701FB-2469-461C-BE16-2DE1A39D645B}"/>
    <dgm:cxn modelId="{9599A63B-4832-4F9C-BD00-35159C6040A5}" type="presOf" srcId="{6F0D1345-BDBD-4304-BE20-AF452D934AB2}" destId="{40985DEA-9428-4385-A520-1780FA927E3C}" srcOrd="0" destOrd="5" presId="urn:microsoft.com/office/officeart/2005/8/layout/hList2#2"/>
    <dgm:cxn modelId="{37FF1201-C1D5-4A87-8E55-88F553F67353}" type="presOf" srcId="{C4E87AB8-8FFB-4C32-AE2B-C72FD5632D86}" destId="{40985DEA-9428-4385-A520-1780FA927E3C}" srcOrd="0" destOrd="7" presId="urn:microsoft.com/office/officeart/2005/8/layout/hList2#2"/>
    <dgm:cxn modelId="{3425823D-3430-4ADD-8884-5ADB5CECF4AE}" srcId="{311ECC9E-3976-46B7-86E1-B52F123EC4C1}" destId="{354C8ED9-ADFE-4B8A-B172-2F8D5CCF7E17}" srcOrd="1" destOrd="0" parTransId="{23A990E6-EAA6-47FA-A179-3265D9B79C31}" sibTransId="{794685E9-DCBB-442D-B3FF-1FBC6966C1CE}"/>
    <dgm:cxn modelId="{72E372CD-5ADE-431C-B265-CDC0E5AFF55A}" srcId="{42B22749-5C59-417B-9DBF-02621A657306}" destId="{0C86D65C-270B-4D92-A866-90460A608A1B}" srcOrd="1" destOrd="0" parTransId="{9BE0E2E5-3EE7-4DD1-A609-660B8DAEEF5D}" sibTransId="{4FF0355E-FFC4-49C7-956E-4A2AFC5A8A70}"/>
    <dgm:cxn modelId="{731D0ED5-FEE9-4174-AADF-C8D4A52C14F3}" srcId="{42B22749-5C59-417B-9DBF-02621A657306}" destId="{99A51FCD-DBF3-4D68-A381-63AE4073022E}" srcOrd="0" destOrd="0" parTransId="{C322CF94-5672-43E0-8228-9EBDA59DD48E}" sibTransId="{8D59C210-C90D-4275-8D41-7E62C86E2A5C}"/>
    <dgm:cxn modelId="{DC2CA8F0-0A4E-48D7-849D-54B21A36DBF7}" srcId="{6D4072B7-3CCD-4A77-8043-9D1EF38B9A3C}" destId="{42B22749-5C59-417B-9DBF-02621A657306}" srcOrd="1" destOrd="0" parTransId="{FED8D389-F929-4533-A3CF-B1EAD41D03AF}" sibTransId="{666AD9C9-BE86-41A1-B70D-34C9C9F840E2}"/>
    <dgm:cxn modelId="{CB59FE5C-DE96-4700-8255-86456C00C215}" type="presOf" srcId="{2840ACAC-E71E-401E-A1CA-B83C5A927393}" destId="{6CD65373-D4DD-4675-AF03-82810EA11115}" srcOrd="0" destOrd="6" presId="urn:microsoft.com/office/officeart/2005/8/layout/hList2#2"/>
    <dgm:cxn modelId="{F66E0241-86F5-4C1C-A7AF-1B41C0459870}" type="presOf" srcId="{132E074C-DE09-4477-B040-F71FC24BF98C}" destId="{40985DEA-9428-4385-A520-1780FA927E3C}" srcOrd="0" destOrd="2" presId="urn:microsoft.com/office/officeart/2005/8/layout/hList2#2"/>
    <dgm:cxn modelId="{AC0B6191-5F11-4DE0-BFE7-41EE3786AA59}" srcId="{311ECC9E-3976-46B7-86E1-B52F123EC4C1}" destId="{132E074C-DE09-4477-B040-F71FC24BF98C}" srcOrd="2" destOrd="0" parTransId="{9CCA249A-3CAC-4086-A8CE-3C18B80B129F}" sibTransId="{9BD76373-C92C-4628-BBA8-7D3AC9A84B62}"/>
    <dgm:cxn modelId="{2FEABE21-66A1-4A3F-B33D-81BD1A4A155D}" srcId="{311ECC9E-3976-46B7-86E1-B52F123EC4C1}" destId="{448611FB-EF7C-4EE7-9CCE-2EB5B60B57A9}" srcOrd="0" destOrd="0" parTransId="{60CC9CF6-9924-4086-8BB7-18D38DAD0BC4}" sibTransId="{A1B2436B-EDB8-4D07-B3D1-378C528F2EFE}"/>
    <dgm:cxn modelId="{E905A7DF-A21E-4A86-9C69-5EBB5CF959AD}" type="presOf" srcId="{38FCF62A-8078-428F-A891-A3B1ED86FA31}" destId="{7AAB8B48-0459-4E35-9277-40BFB2FA3298}" srcOrd="0" destOrd="0" presId="urn:microsoft.com/office/officeart/2005/8/layout/hList2#2"/>
    <dgm:cxn modelId="{5BA9F5D4-CE33-4C91-ADCF-5FA9A3762E1E}" type="presOf" srcId="{354C8ED9-ADFE-4B8A-B172-2F8D5CCF7E17}" destId="{40985DEA-9428-4385-A520-1780FA927E3C}" srcOrd="0" destOrd="1" presId="urn:microsoft.com/office/officeart/2005/8/layout/hList2#2"/>
    <dgm:cxn modelId="{C74E46B9-389E-47CF-8242-FB1E65C5C6E8}" srcId="{42B22749-5C59-417B-9DBF-02621A657306}" destId="{2840ACAC-E71E-401E-A1CA-B83C5A927393}" srcOrd="6" destOrd="0" parTransId="{3C9773E1-CB20-4B11-9135-2AAF230B35B3}" sibTransId="{D592ED4E-4DD5-4C8C-8501-7224DABAA3E2}"/>
    <dgm:cxn modelId="{BEF77942-9AA8-4A83-9F65-4B756E7C7D22}" type="presOf" srcId="{EFA7C31C-4DCC-426A-B74E-0A2D04566E55}" destId="{7AAB8B48-0459-4E35-9277-40BFB2FA3298}" srcOrd="0" destOrd="2" presId="urn:microsoft.com/office/officeart/2005/8/layout/hList2#2"/>
    <dgm:cxn modelId="{0557D8EC-591B-4F14-A20B-A0A2979B623C}" type="presOf" srcId="{F793D256-C0A9-4910-B1A9-2C3A67268CE4}" destId="{40985DEA-9428-4385-A520-1780FA927E3C}" srcOrd="0" destOrd="3" presId="urn:microsoft.com/office/officeart/2005/8/layout/hList2#2"/>
    <dgm:cxn modelId="{8CE6FC10-34F4-4978-B9F4-6BC4328D1D06}" srcId="{42B22749-5C59-417B-9DBF-02621A657306}" destId="{4F36D7B9-7726-40C8-85DD-1344B69B0FF7}" srcOrd="7" destOrd="0" parTransId="{86488C98-AF8A-4085-9B4A-D1EC425F45CD}" sibTransId="{21DF4B30-ECB4-4D11-AAF3-DDA245444BE2}"/>
    <dgm:cxn modelId="{4364ABB2-6C27-4288-A57F-6DDD218B4721}" type="presParOf" srcId="{D26284EF-159D-42C4-B185-DDD93E95B94C}" destId="{62DFEA3D-F8FE-4D8A-9E25-56EDB1D787D4}" srcOrd="0" destOrd="0" presId="urn:microsoft.com/office/officeart/2005/8/layout/hList2#2"/>
    <dgm:cxn modelId="{0C91584F-8519-43BF-9E2C-2471EC15B7BD}" type="presParOf" srcId="{62DFEA3D-F8FE-4D8A-9E25-56EDB1D787D4}" destId="{6FFFF5C5-CE00-4BE4-8F79-FF3DDB11C87C}" srcOrd="0" destOrd="0" presId="urn:microsoft.com/office/officeart/2005/8/layout/hList2#2"/>
    <dgm:cxn modelId="{1DB2F736-901D-4756-AA8F-1078396C8534}" type="presParOf" srcId="{62DFEA3D-F8FE-4D8A-9E25-56EDB1D787D4}" destId="{40985DEA-9428-4385-A520-1780FA927E3C}" srcOrd="1" destOrd="0" presId="urn:microsoft.com/office/officeart/2005/8/layout/hList2#2"/>
    <dgm:cxn modelId="{581A5530-8CC5-4FD7-9CE9-FE2F3D011272}" type="presParOf" srcId="{62DFEA3D-F8FE-4D8A-9E25-56EDB1D787D4}" destId="{A6E345E1-BB08-4130-B5F8-091371DC516D}" srcOrd="2" destOrd="0" presId="urn:microsoft.com/office/officeart/2005/8/layout/hList2#2"/>
    <dgm:cxn modelId="{9E9DDB2B-A13C-46E4-9366-EFBB40FBC1EC}" type="presParOf" srcId="{D26284EF-159D-42C4-B185-DDD93E95B94C}" destId="{549C58DF-89BE-43A8-8ACD-CCE4E3D7CDA2}" srcOrd="1" destOrd="0" presId="urn:microsoft.com/office/officeart/2005/8/layout/hList2#2"/>
    <dgm:cxn modelId="{2B83DFA1-888B-4E3A-992F-F22A5A6B5392}" type="presParOf" srcId="{D26284EF-159D-42C4-B185-DDD93E95B94C}" destId="{62AC9BB0-382E-450B-A8FD-34CA7983C938}" srcOrd="2" destOrd="0" presId="urn:microsoft.com/office/officeart/2005/8/layout/hList2#2"/>
    <dgm:cxn modelId="{1002BD52-DDAF-4BEC-9953-5B7DE8923C35}" type="presParOf" srcId="{62AC9BB0-382E-450B-A8FD-34CA7983C938}" destId="{9F0535DC-2B6E-4194-AB2E-B40B9BB54E14}" srcOrd="0" destOrd="0" presId="urn:microsoft.com/office/officeart/2005/8/layout/hList2#2"/>
    <dgm:cxn modelId="{416A1240-6FBD-4983-88B5-149A9B3D9C73}" type="presParOf" srcId="{62AC9BB0-382E-450B-A8FD-34CA7983C938}" destId="{6CD65373-D4DD-4675-AF03-82810EA11115}" srcOrd="1" destOrd="0" presId="urn:microsoft.com/office/officeart/2005/8/layout/hList2#2"/>
    <dgm:cxn modelId="{FDDA7342-8E5A-4BE5-9AFF-6439AE7A5768}" type="presParOf" srcId="{62AC9BB0-382E-450B-A8FD-34CA7983C938}" destId="{64A88BD9-3CC0-42A1-9776-745276900C4D}" srcOrd="2" destOrd="0" presId="urn:microsoft.com/office/officeart/2005/8/layout/hList2#2"/>
    <dgm:cxn modelId="{72C2828F-60A3-4772-A696-D3392372FF45}" type="presParOf" srcId="{D26284EF-159D-42C4-B185-DDD93E95B94C}" destId="{26B45218-28A7-41C0-9BDF-DF61A62F50AD}" srcOrd="3" destOrd="0" presId="urn:microsoft.com/office/officeart/2005/8/layout/hList2#2"/>
    <dgm:cxn modelId="{2EE2DA9A-66BB-425D-AA1D-5F1EE4290157}" type="presParOf" srcId="{D26284EF-159D-42C4-B185-DDD93E95B94C}" destId="{0DF1996C-0F07-41EB-A41A-7A875519D769}" srcOrd="4" destOrd="0" presId="urn:microsoft.com/office/officeart/2005/8/layout/hList2#2"/>
    <dgm:cxn modelId="{EB8A5B00-42F4-4151-808B-AB87D067BCFC}" type="presParOf" srcId="{0DF1996C-0F07-41EB-A41A-7A875519D769}" destId="{7692D159-7EE5-4EC4-BD0C-816E4BB5C1BB}" srcOrd="0" destOrd="0" presId="urn:microsoft.com/office/officeart/2005/8/layout/hList2#2"/>
    <dgm:cxn modelId="{9A5FFA70-D2CA-4F9D-BE85-81E9E81328F5}" type="presParOf" srcId="{0DF1996C-0F07-41EB-A41A-7A875519D769}" destId="{7AAB8B48-0459-4E35-9277-40BFB2FA3298}" srcOrd="1" destOrd="0" presId="urn:microsoft.com/office/officeart/2005/8/layout/hList2#2"/>
    <dgm:cxn modelId="{F71FAC19-DFDD-4C28-8384-F5A06929D606}" type="presParOf" srcId="{0DF1996C-0F07-41EB-A41A-7A875519D769}" destId="{B93867F7-A863-4040-A2F9-0CCEBB190C9B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345E1-BB08-4130-B5F8-091371DC516D}">
      <dsp:nvSpPr>
        <dsp:cNvPr id="0" name=""/>
        <dsp:cNvSpPr/>
      </dsp:nvSpPr>
      <dsp:spPr>
        <a:xfrm rot="16200000">
          <a:off x="-1689029" y="2605306"/>
          <a:ext cx="4041648" cy="38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8607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Core Services</a:t>
          </a:r>
          <a:endParaRPr lang="en-US" sz="2700" kern="1200" dirty="0"/>
        </a:p>
      </dsp:txBody>
      <dsp:txXfrm>
        <a:off x="-1689029" y="2605306"/>
        <a:ext cx="4041648" cy="383932"/>
      </dsp:txXfrm>
    </dsp:sp>
    <dsp:sp modelId="{40985DEA-9428-4385-A520-1780FA927E3C}">
      <dsp:nvSpPr>
        <dsp:cNvPr id="0" name=""/>
        <dsp:cNvSpPr/>
      </dsp:nvSpPr>
      <dsp:spPr>
        <a:xfrm>
          <a:off x="475520" y="757170"/>
          <a:ext cx="2780848" cy="4041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86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Donor Management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Camp Management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Blood Stock Management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Blood Grouping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Investigation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Requisition &amp; Issue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Transfusion Management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Haemovigilance </a:t>
          </a:r>
          <a:endParaRPr lang="en-US" sz="1800" b="1" kern="1200" dirty="0"/>
        </a:p>
      </dsp:txBody>
      <dsp:txXfrm>
        <a:off x="475520" y="757170"/>
        <a:ext cx="2780848" cy="4041648"/>
      </dsp:txXfrm>
    </dsp:sp>
    <dsp:sp modelId="{6FFFF5C5-CE00-4BE4-8F79-FF3DDB11C87C}">
      <dsp:nvSpPr>
        <dsp:cNvPr id="0" name=""/>
        <dsp:cNvSpPr/>
      </dsp:nvSpPr>
      <dsp:spPr>
        <a:xfrm>
          <a:off x="300196" y="363502"/>
          <a:ext cx="690403" cy="58017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88BD9-3CC0-42A1-9776-745276900C4D}">
      <dsp:nvSpPr>
        <dsp:cNvPr id="0" name=""/>
        <dsp:cNvSpPr/>
      </dsp:nvSpPr>
      <dsp:spPr>
        <a:xfrm rot="16200000">
          <a:off x="1656633" y="2605306"/>
          <a:ext cx="4041648" cy="38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8607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Support Services</a:t>
          </a:r>
          <a:endParaRPr lang="en-US" sz="2700" kern="1200" dirty="0"/>
        </a:p>
      </dsp:txBody>
      <dsp:txXfrm>
        <a:off x="1656633" y="2605306"/>
        <a:ext cx="4041648" cy="383932"/>
      </dsp:txXfrm>
    </dsp:sp>
    <dsp:sp modelId="{6CD65373-D4DD-4675-AF03-82810EA11115}">
      <dsp:nvSpPr>
        <dsp:cNvPr id="0" name=""/>
        <dsp:cNvSpPr/>
      </dsp:nvSpPr>
      <dsp:spPr>
        <a:xfrm>
          <a:off x="3821691" y="776449"/>
          <a:ext cx="2408466" cy="4041648"/>
        </a:xfrm>
        <a:prstGeom prst="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86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Billing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Enquiry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Portal Interface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Mobile Apps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Quality Control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Alert Management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GMEI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Temp. Data Logger</a:t>
          </a:r>
          <a:endParaRPr lang="en-US" sz="1800" b="1" kern="1200" dirty="0"/>
        </a:p>
      </dsp:txBody>
      <dsp:txXfrm>
        <a:off x="3821691" y="776449"/>
        <a:ext cx="2408466" cy="4041648"/>
      </dsp:txXfrm>
    </dsp:sp>
    <dsp:sp modelId="{9F0535DC-2B6E-4194-AB2E-B40B9BB54E14}">
      <dsp:nvSpPr>
        <dsp:cNvPr id="0" name=""/>
        <dsp:cNvSpPr/>
      </dsp:nvSpPr>
      <dsp:spPr>
        <a:xfrm>
          <a:off x="3547846" y="363502"/>
          <a:ext cx="643156" cy="58017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867F7-A863-4040-A2F9-0CCEBB190C9B}">
      <dsp:nvSpPr>
        <dsp:cNvPr id="0" name=""/>
        <dsp:cNvSpPr/>
      </dsp:nvSpPr>
      <dsp:spPr>
        <a:xfrm rot="16200000">
          <a:off x="4571941" y="2667063"/>
          <a:ext cx="4041648" cy="38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8607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Back Office</a:t>
          </a:r>
          <a:endParaRPr lang="en-US" sz="2700" kern="1200" dirty="0"/>
        </a:p>
      </dsp:txBody>
      <dsp:txXfrm>
        <a:off x="4571941" y="2667063"/>
        <a:ext cx="4041648" cy="383932"/>
      </dsp:txXfrm>
    </dsp:sp>
    <dsp:sp modelId="{7AAB8B48-0459-4E35-9277-40BFB2FA3298}">
      <dsp:nvSpPr>
        <dsp:cNvPr id="0" name=""/>
        <dsp:cNvSpPr/>
      </dsp:nvSpPr>
      <dsp:spPr>
        <a:xfrm>
          <a:off x="6765714" y="761980"/>
          <a:ext cx="2225890" cy="4041648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86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Inventory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Waste Management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User Management </a:t>
          </a:r>
          <a:endParaRPr lang="en-US" sz="1800" b="1" kern="1200" dirty="0"/>
        </a:p>
      </dsp:txBody>
      <dsp:txXfrm>
        <a:off x="6765714" y="761980"/>
        <a:ext cx="2225890" cy="4041648"/>
      </dsp:txXfrm>
    </dsp:sp>
    <dsp:sp modelId="{7692D159-7EE5-4EC4-BD0C-816E4BB5C1BB}">
      <dsp:nvSpPr>
        <dsp:cNvPr id="0" name=""/>
        <dsp:cNvSpPr/>
      </dsp:nvSpPr>
      <dsp:spPr>
        <a:xfrm>
          <a:off x="6575518" y="363502"/>
          <a:ext cx="663481" cy="58017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9F39B-FAA1-4637-AE07-58EA18F27B54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9250A-D638-4658-B616-EE05749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B28F7-FAE4-4DDE-84BE-BFB299BB7C3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1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9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Image Without the red background or put on right side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53C6D6-AF54-40F1-AB60-60A423AD23F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507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3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B683B-EC1F-4476-9F43-F53AC16FFF9B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858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Cut the extra blood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B70600-C870-42FD-AEC4-C722B6FAB50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6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250A-D638-4658-B616-EE05749515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Image Without the red background or put on right side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80CA00-8DDD-4B99-901C-74584E30CB89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3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eaLnBrk="1" hangingPunct="1">
              <a:defRPr/>
            </a:pPr>
            <a:r>
              <a:rPr lang="en-US" sz="1400" b="1" dirty="0" smtClean="0"/>
              <a:t>Animated SmartArt chevron list</a:t>
            </a:r>
          </a:p>
          <a:p>
            <a:pPr eaLnBrk="1" hangingPunct="1">
              <a:defRPr/>
            </a:pPr>
            <a:r>
              <a:rPr lang="en-US" sz="1400" dirty="0" smtClean="0"/>
              <a:t>(Basic)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</a:t>
            </a:r>
            <a:r>
              <a:rPr lang="en-US" dirty="0" err="1" smtClean="0"/>
              <a:t>SmartArt</a:t>
            </a:r>
            <a:r>
              <a:rPr lang="en-US" dirty="0" smtClean="0"/>
              <a:t>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 </a:t>
            </a:r>
            <a:r>
              <a:rPr lang="en-US" dirty="0" smtClean="0"/>
              <a:t>tab, in the </a:t>
            </a:r>
            <a:r>
              <a:rPr lang="en-US" b="1" dirty="0" smtClean="0"/>
              <a:t>Illustrations</a:t>
            </a:r>
            <a:r>
              <a:rPr lang="en-US" dirty="0" smtClean="0"/>
              <a:t> group, click </a:t>
            </a:r>
            <a:r>
              <a:rPr lang="en-US" b="1" dirty="0" err="1" smtClean="0"/>
              <a:t>SmartArt</a:t>
            </a:r>
            <a:r>
              <a:rPr lang="en-US" dirty="0" smtClean="0"/>
              <a:t>. In the </a:t>
            </a:r>
            <a:r>
              <a:rPr lang="en-US" b="1" dirty="0" smtClean="0"/>
              <a:t>Choose a </a:t>
            </a:r>
            <a:r>
              <a:rPr lang="en-US" b="1" dirty="0" err="1" smtClean="0"/>
              <a:t>SmartArt</a:t>
            </a:r>
            <a:r>
              <a:rPr lang="en-US" b="1" dirty="0" smtClean="0"/>
              <a:t> Graphic</a:t>
            </a:r>
            <a:r>
              <a:rPr lang="en-US" dirty="0" smtClean="0"/>
              <a:t> dialog box, in the left pane, click </a:t>
            </a:r>
            <a:r>
              <a:rPr lang="en-US" b="1" dirty="0" smtClean="0"/>
              <a:t>List</a:t>
            </a:r>
            <a:r>
              <a:rPr lang="en-US" dirty="0" smtClean="0"/>
              <a:t>. In the </a:t>
            </a:r>
            <a:r>
              <a:rPr lang="en-US" b="1" dirty="0" smtClean="0"/>
              <a:t>List </a:t>
            </a:r>
            <a:r>
              <a:rPr lang="en-US" dirty="0" smtClean="0"/>
              <a:t>pane, click </a:t>
            </a:r>
            <a:r>
              <a:rPr lang="en-US" b="1" dirty="0" smtClean="0"/>
              <a:t>Vertical Chevron List </a:t>
            </a:r>
            <a:r>
              <a:rPr lang="en-US" dirty="0" smtClean="0"/>
              <a:t>(seventh row, second option from the left), and then click </a:t>
            </a:r>
            <a:r>
              <a:rPr lang="en-US" b="1" dirty="0" smtClean="0"/>
              <a:t>OK</a:t>
            </a:r>
            <a:r>
              <a:rPr lang="en-US" dirty="0" smtClean="0"/>
              <a:t> to insert the graphic into the slide.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create a fourth chevron, select the third chevron at the bottom of the graphic, and then under </a:t>
            </a:r>
            <a:r>
              <a:rPr lang="en-US" b="1" dirty="0" err="1" smtClean="0"/>
              <a:t>SmartArt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Create</a:t>
            </a:r>
            <a:r>
              <a:rPr lang="en-US" dirty="0" smtClean="0"/>
              <a:t> </a:t>
            </a:r>
            <a:r>
              <a:rPr lang="en-US" b="1" dirty="0" smtClean="0"/>
              <a:t>Graphic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, and select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After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add bullets for the fourth chevron, select the fourth chevron, and then under </a:t>
            </a:r>
            <a:r>
              <a:rPr lang="en-US" b="1" dirty="0" err="1" smtClean="0"/>
              <a:t>SmartArt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Create</a:t>
            </a:r>
            <a:r>
              <a:rPr lang="en-US" dirty="0" smtClean="0"/>
              <a:t> </a:t>
            </a:r>
            <a:r>
              <a:rPr lang="en-US" b="1" dirty="0" smtClean="0"/>
              <a:t>Graphic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Bullet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enter text, select the </a:t>
            </a:r>
            <a:r>
              <a:rPr lang="en-US" dirty="0" err="1" smtClean="0"/>
              <a:t>SmartArt</a:t>
            </a:r>
            <a:r>
              <a:rPr lang="en-US" dirty="0" smtClean="0"/>
              <a:t> graphic, and then click one of the arrows on the left border. In the </a:t>
            </a:r>
            <a:r>
              <a:rPr lang="en-US" b="1" dirty="0" smtClean="0"/>
              <a:t>Type your text here </a:t>
            </a:r>
            <a:r>
              <a:rPr lang="en-US" dirty="0" smtClean="0"/>
              <a:t>dialog box, enter text for each level. (Note: In the example slide, the first-level text are the chevrons with “One,” “Two,” and “Three.” The second-level text are the “Supporting Text” lines.)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</a:t>
            </a:r>
            <a:r>
              <a:rPr lang="en-US" dirty="0" err="1" smtClean="0"/>
              <a:t>SmartArt</a:t>
            </a:r>
            <a:r>
              <a:rPr lang="en-US" dirty="0" smtClean="0"/>
              <a:t> graphic and drag the right center sizing handle to the right edge of the slide.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With the </a:t>
            </a:r>
            <a:r>
              <a:rPr lang="en-US" dirty="0" err="1" smtClean="0"/>
              <a:t>SmartArt</a:t>
            </a:r>
            <a:r>
              <a:rPr lang="en-US" dirty="0" smtClean="0"/>
              <a:t> graphic still selected, on the </a:t>
            </a:r>
            <a:r>
              <a:rPr lang="en-US" b="1" dirty="0" smtClean="0"/>
              <a:t>Design</a:t>
            </a:r>
            <a:r>
              <a:rPr lang="en-US" dirty="0" smtClean="0"/>
              <a:t> </a:t>
            </a:r>
            <a:r>
              <a:rPr lang="en-US" b="1" dirty="0" smtClean="0"/>
              <a:t>Tab</a:t>
            </a:r>
            <a:r>
              <a:rPr lang="en-US" dirty="0" smtClean="0"/>
              <a:t>, in the </a:t>
            </a:r>
            <a:r>
              <a:rPr lang="en-US" b="1" dirty="0" smtClean="0"/>
              <a:t>Themes</a:t>
            </a:r>
            <a:r>
              <a:rPr lang="en-US" dirty="0" smtClean="0"/>
              <a:t> group, click </a:t>
            </a:r>
            <a:r>
              <a:rPr lang="en-US" b="1" dirty="0" smtClean="0"/>
              <a:t>Colors</a:t>
            </a:r>
            <a:r>
              <a:rPr lang="en-US" dirty="0" smtClean="0"/>
              <a:t>, and then under </a:t>
            </a:r>
            <a:r>
              <a:rPr lang="en-US" b="1" dirty="0" smtClean="0"/>
              <a:t>Built-In</a:t>
            </a:r>
            <a:r>
              <a:rPr lang="en-US" dirty="0" smtClean="0"/>
              <a:t> select </a:t>
            </a:r>
            <a:r>
              <a:rPr lang="en-US" b="1" dirty="0" smtClean="0"/>
              <a:t>Median</a:t>
            </a:r>
            <a:r>
              <a:rPr lang="en-US" dirty="0" smtClean="0"/>
              <a:t>. (Note: If this action is taken in a PowerPoint presentation containing more than one slide, the background style will be applied to all of the slides.)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With the SmartArt graphic still selected,  under </a:t>
            </a:r>
            <a:r>
              <a:rPr lang="en-US" b="1" dirty="0" smtClean="0"/>
              <a:t>SmartArt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SmartArt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More </a:t>
            </a:r>
            <a:r>
              <a:rPr lang="en-US" dirty="0" smtClean="0"/>
              <a:t>arrow, and then under </a:t>
            </a:r>
            <a:r>
              <a:rPr lang="en-US" b="1" dirty="0" smtClean="0"/>
              <a:t>3-D</a:t>
            </a:r>
            <a:r>
              <a:rPr lang="en-US" dirty="0" smtClean="0"/>
              <a:t> select </a:t>
            </a:r>
            <a:r>
              <a:rPr lang="en-US" b="1" dirty="0" smtClean="0"/>
              <a:t>Inset </a:t>
            </a:r>
            <a:r>
              <a:rPr lang="en-US" dirty="0" smtClean="0"/>
              <a:t>(first row, second option from the left).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err="1" smtClean="0"/>
              <a:t>SmartArt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err="1" smtClean="0"/>
              <a:t>SmartArt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</a:t>
            </a:r>
            <a:r>
              <a:rPr lang="en-US" b="1" dirty="0" smtClean="0"/>
              <a:t>Change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, and then under </a:t>
            </a:r>
            <a:r>
              <a:rPr lang="en-US" b="1" dirty="0" smtClean="0"/>
              <a:t>Colorful</a:t>
            </a:r>
            <a:r>
              <a:rPr lang="en-US" dirty="0" smtClean="0"/>
              <a:t> select </a:t>
            </a:r>
            <a:r>
              <a:rPr lang="en-US" b="1" dirty="0" smtClean="0"/>
              <a:t>Colorful</a:t>
            </a:r>
            <a:r>
              <a:rPr lang="en-US" dirty="0" smtClean="0"/>
              <a:t> </a:t>
            </a:r>
            <a:r>
              <a:rPr lang="en-US" b="1" dirty="0" smtClean="0"/>
              <a:t>Accent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(first option from the left).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chevron effects on this slide, do the following: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Press and hold CTRL, and select all four chevrons in the </a:t>
            </a:r>
            <a:r>
              <a:rPr lang="en-US" dirty="0" err="1" smtClean="0"/>
              <a:t>SmartArt</a:t>
            </a:r>
            <a:r>
              <a:rPr lang="en-US" dirty="0" smtClean="0"/>
              <a:t> graphic.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in the </a:t>
            </a:r>
            <a:r>
              <a:rPr lang="en-US" b="1" dirty="0" smtClean="0"/>
              <a:t>Font</a:t>
            </a:r>
            <a:r>
              <a:rPr lang="en-US" dirty="0" smtClean="0"/>
              <a:t> list select </a:t>
            </a:r>
            <a:r>
              <a:rPr lang="en-US" b="1" dirty="0" smtClean="0"/>
              <a:t>Franklin Gothic Medium </a:t>
            </a:r>
            <a:r>
              <a:rPr lang="en-US" b="1" dirty="0" err="1" smtClean="0"/>
              <a:t>Cond</a:t>
            </a:r>
            <a:r>
              <a:rPr lang="en-US" dirty="0" smtClean="0"/>
              <a:t>, and then 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 select </a:t>
            </a:r>
            <a:r>
              <a:rPr lang="en-US" b="1" dirty="0" smtClean="0"/>
              <a:t>28 pt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 pane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layout</a:t>
            </a:r>
            <a:r>
              <a:rPr lang="en-US" dirty="0" smtClean="0"/>
              <a:t>, in the </a:t>
            </a:r>
            <a:r>
              <a:rPr lang="en-US" b="1" dirty="0" smtClean="0"/>
              <a:t>Vertical</a:t>
            </a:r>
            <a:r>
              <a:rPr lang="en-US" dirty="0" smtClean="0"/>
              <a:t> </a:t>
            </a:r>
            <a:r>
              <a:rPr lang="en-US" b="1" dirty="0" smtClean="0"/>
              <a:t>alignment</a:t>
            </a:r>
            <a:r>
              <a:rPr lang="en-US" dirty="0" smtClean="0"/>
              <a:t> list select </a:t>
            </a:r>
            <a:r>
              <a:rPr lang="en-US" b="1" dirty="0" smtClean="0"/>
              <a:t>Bottom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Internal</a:t>
            </a:r>
            <a:r>
              <a:rPr lang="en-US" dirty="0" smtClean="0"/>
              <a:t> </a:t>
            </a:r>
            <a:r>
              <a:rPr lang="en-US" b="1" dirty="0" smtClean="0"/>
              <a:t>margin</a:t>
            </a:r>
            <a:r>
              <a:rPr lang="en-US" dirty="0" smtClean="0"/>
              <a:t>, do the following: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 In the </a:t>
            </a:r>
            <a:r>
              <a:rPr lang="en-US" b="1" dirty="0" smtClean="0"/>
              <a:t>Left</a:t>
            </a:r>
            <a:r>
              <a:rPr lang="en-US" dirty="0" smtClean="0"/>
              <a:t> box enter </a:t>
            </a:r>
            <a:r>
              <a:rPr lang="en-US" b="1" dirty="0" smtClean="0"/>
              <a:t>0”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 In the </a:t>
            </a:r>
            <a:r>
              <a:rPr lang="en-US" b="1" dirty="0" smtClean="0"/>
              <a:t>Right</a:t>
            </a:r>
            <a:r>
              <a:rPr lang="en-US" dirty="0" smtClean="0"/>
              <a:t> box enter </a:t>
            </a:r>
            <a:r>
              <a:rPr lang="en-US" b="1" dirty="0" smtClean="0"/>
              <a:t>0”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In the </a:t>
            </a:r>
            <a:r>
              <a:rPr lang="en-US" b="1" dirty="0" smtClean="0"/>
              <a:t>Bottom</a:t>
            </a:r>
            <a:r>
              <a:rPr lang="en-US" dirty="0" smtClean="0"/>
              <a:t> box enter </a:t>
            </a:r>
            <a:r>
              <a:rPr lang="en-US" b="1" dirty="0" smtClean="0"/>
              <a:t>0”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In the </a:t>
            </a:r>
            <a:r>
              <a:rPr lang="en-US" b="1" dirty="0" smtClean="0"/>
              <a:t>Top</a:t>
            </a:r>
            <a:r>
              <a:rPr lang="en-US" dirty="0" smtClean="0"/>
              <a:t> box enter </a:t>
            </a:r>
            <a:r>
              <a:rPr lang="en-US" b="1" dirty="0" smtClean="0"/>
              <a:t>0.6”</a:t>
            </a:r>
            <a:r>
              <a:rPr lang="en-US" dirty="0" smtClean="0"/>
              <a:t>.</a:t>
            </a:r>
          </a:p>
          <a:p>
            <a:pPr marL="228600" indent="-228600" eaLnBrk="1" hangingPunct="1">
              <a:defRPr/>
            </a:pPr>
            <a:endParaRPr lang="en-US" dirty="0" smtClean="0"/>
          </a:p>
          <a:p>
            <a:pPr marL="228600" indent="-228600" eaLnBrk="1" hangingPunct="1">
              <a:defRPr/>
            </a:pPr>
            <a:endParaRPr lang="en-US" dirty="0" smtClean="0"/>
          </a:p>
          <a:p>
            <a:pPr marL="228600" indent="-228600" eaLnBrk="1" hangingPunct="1">
              <a:defRPr/>
            </a:pPr>
            <a:r>
              <a:rPr lang="en-US" dirty="0" smtClean="0"/>
              <a:t>To reproduce the rectangle effects on this slide, do the following: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Press and hold CTRL, and the four rectangles (with bulleted text).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Franklin</a:t>
            </a:r>
            <a:r>
              <a:rPr lang="en-US" dirty="0" smtClean="0"/>
              <a:t> </a:t>
            </a:r>
            <a:r>
              <a:rPr lang="en-US" b="1" dirty="0" smtClean="0"/>
              <a:t>Gothic</a:t>
            </a:r>
            <a:r>
              <a:rPr lang="en-US" dirty="0" smtClean="0"/>
              <a:t> </a:t>
            </a:r>
            <a:r>
              <a:rPr lang="en-US" b="1" dirty="0" smtClean="0"/>
              <a:t>Book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21 pt.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list,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White, Background 1</a:t>
            </a:r>
            <a:r>
              <a:rPr lang="en-US" dirty="0" smtClean="0"/>
              <a:t> (first row, first option from the left).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Fill</a:t>
            </a:r>
            <a:r>
              <a:rPr lang="en-US" dirty="0" smtClean="0"/>
              <a:t> pane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</a:t>
            </a:r>
            <a:r>
              <a:rPr lang="en-US" b="1" dirty="0" smtClean="0">
                <a:latin typeface="+mn-lt"/>
              </a:rPr>
              <a:t>Gradient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.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Linear</a:t>
            </a:r>
            <a:r>
              <a:rPr lang="en-US" dirty="0" smtClean="0">
                <a:latin typeface="+mn-lt"/>
              </a:rPr>
              <a:t>.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Direction</a:t>
            </a:r>
            <a:r>
              <a:rPr lang="en-US" dirty="0" smtClean="0">
                <a:latin typeface="+mn-lt"/>
              </a:rPr>
              <a:t>, and then click </a:t>
            </a:r>
            <a:r>
              <a:rPr lang="en-US" b="1" dirty="0" smtClean="0">
                <a:latin typeface="+mn-lt"/>
              </a:rPr>
              <a:t>Linear Down </a:t>
            </a:r>
            <a:r>
              <a:rPr lang="en-US" dirty="0" smtClean="0">
                <a:latin typeface="+mn-lt"/>
              </a:rPr>
              <a:t>(first row, second option from the left).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click </a:t>
            </a:r>
            <a:r>
              <a:rPr lang="en-US" b="1" dirty="0" smtClean="0">
                <a:latin typeface="+mn-lt"/>
              </a:rPr>
              <a:t>Add gradient stop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 gradient stop</a:t>
            </a:r>
            <a:r>
              <a:rPr lang="en-US" dirty="0" smtClean="0">
                <a:latin typeface="+mn-lt"/>
              </a:rPr>
              <a:t> until two stops appear on the slider. Customize the gradient stops as follows: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first stop in the slider, and then 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0%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Color</a:t>
            </a:r>
            <a:r>
              <a:rPr lang="en-US" dirty="0" smtClean="0">
                <a:latin typeface="+mn-lt"/>
              </a:rPr>
              <a:t>, 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Black, Text 1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second option from the left).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100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 </a:t>
            </a:r>
            <a:endParaRPr lang="en-US" b="1" dirty="0" smtClean="0">
              <a:latin typeface="+mn-lt"/>
            </a:endParaRP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last stop in the slider, and then do the following: 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100%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Black, Text 1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second option from the left).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45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 </a:t>
            </a:r>
            <a:endParaRPr lang="en-US" dirty="0" smtClean="0"/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Shadow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Shadow</a:t>
            </a:r>
            <a:r>
              <a:rPr lang="en-US" dirty="0" smtClean="0"/>
              <a:t> pane, in the </a:t>
            </a:r>
            <a:r>
              <a:rPr lang="en-US" b="1" dirty="0" smtClean="0"/>
              <a:t>Presets</a:t>
            </a:r>
            <a:r>
              <a:rPr lang="en-US" dirty="0" smtClean="0"/>
              <a:t> list select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Shadow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Format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Format</a:t>
            </a:r>
            <a:r>
              <a:rPr lang="en-US" dirty="0" smtClean="0"/>
              <a:t> pane, under </a:t>
            </a:r>
            <a:r>
              <a:rPr lang="en-US" b="1" dirty="0" smtClean="0"/>
              <a:t>Bevel</a:t>
            </a:r>
            <a:r>
              <a:rPr lang="en-US" dirty="0" smtClean="0"/>
              <a:t>, in the </a:t>
            </a:r>
            <a:r>
              <a:rPr lang="en-US" b="1" dirty="0" smtClean="0"/>
              <a:t>Top</a:t>
            </a:r>
            <a:r>
              <a:rPr lang="en-US" dirty="0" smtClean="0"/>
              <a:t> list select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Bevel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first from the top rectangle with bulleted text, and then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pane do the following: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</a:t>
            </a:r>
            <a:r>
              <a:rPr lang="en-US" b="1" dirty="0" smtClean="0">
                <a:latin typeface="+mn-lt"/>
              </a:rPr>
              <a:t>Gradient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Linear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Direction</a:t>
            </a:r>
            <a:r>
              <a:rPr lang="en-US" dirty="0" smtClean="0">
                <a:latin typeface="+mn-lt"/>
              </a:rPr>
              <a:t>, and then click </a:t>
            </a:r>
            <a:r>
              <a:rPr lang="en-US" b="1" dirty="0" smtClean="0">
                <a:latin typeface="+mn-lt"/>
              </a:rPr>
              <a:t>Linear Down </a:t>
            </a:r>
            <a:r>
              <a:rPr lang="en-US" dirty="0" smtClean="0">
                <a:latin typeface="+mn-lt"/>
              </a:rPr>
              <a:t>(first row, second option from the left). </a:t>
            </a:r>
            <a:endParaRPr lang="en-US" b="1" dirty="0" smtClean="0">
              <a:latin typeface="+mn-lt"/>
            </a:endParaRP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click </a:t>
            </a:r>
            <a:r>
              <a:rPr lang="en-US" b="1" dirty="0" smtClean="0">
                <a:latin typeface="+mn-lt"/>
              </a:rPr>
              <a:t>Add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</a:t>
            </a:r>
            <a:r>
              <a:rPr lang="en-US" dirty="0" smtClean="0">
                <a:latin typeface="+mn-lt"/>
              </a:rPr>
              <a:t> until two stops appear on the slider. Customize the gradient stops as follows: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</a:t>
            </a:r>
            <a:r>
              <a:rPr lang="en-US" b="1" dirty="0" smtClean="0">
                <a:latin typeface="+mn-lt"/>
              </a:rPr>
              <a:t>Stop 1 </a:t>
            </a:r>
            <a:r>
              <a:rPr lang="en-US" dirty="0" smtClean="0">
                <a:latin typeface="+mn-lt"/>
              </a:rPr>
              <a:t>on the slider, and then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Color</a:t>
            </a:r>
            <a:r>
              <a:rPr lang="en-US" dirty="0" smtClean="0">
                <a:latin typeface="+mn-lt"/>
              </a:rPr>
              <a:t>, 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Orange, Accent 2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sixth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100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 </a:t>
            </a:r>
            <a:endParaRPr lang="en-US" b="1" dirty="0" smtClean="0">
              <a:latin typeface="+mn-lt"/>
            </a:endParaRP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</a:t>
            </a:r>
            <a:r>
              <a:rPr lang="en-US" b="1" dirty="0" smtClean="0">
                <a:latin typeface="+mn-lt"/>
              </a:rPr>
              <a:t>Stop 2 </a:t>
            </a:r>
            <a:r>
              <a:rPr lang="en-US" dirty="0" smtClean="0">
                <a:latin typeface="+mn-lt"/>
              </a:rPr>
              <a:t>on the slider, and then do the following: 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100%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Orange, Accent 2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sixth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 </a:t>
            </a:r>
            <a:endParaRPr lang="en-US" dirty="0" smtClean="0"/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second from the top rectangle with bulleted text, and then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pane do the following: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</a:t>
            </a:r>
            <a:r>
              <a:rPr lang="en-US" b="1" dirty="0" smtClean="0">
                <a:latin typeface="+mn-lt"/>
              </a:rPr>
              <a:t>Gradient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Linear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Direction</a:t>
            </a:r>
            <a:r>
              <a:rPr lang="en-US" dirty="0" smtClean="0">
                <a:latin typeface="+mn-lt"/>
              </a:rPr>
              <a:t>, and then click </a:t>
            </a:r>
            <a:r>
              <a:rPr lang="en-US" b="1" dirty="0" smtClean="0">
                <a:latin typeface="+mn-lt"/>
              </a:rPr>
              <a:t>Linear Down </a:t>
            </a:r>
            <a:r>
              <a:rPr lang="en-US" dirty="0" smtClean="0">
                <a:latin typeface="+mn-lt"/>
              </a:rPr>
              <a:t>(first row, second option from the left). </a:t>
            </a:r>
            <a:endParaRPr lang="en-US" b="1" dirty="0" smtClean="0">
              <a:latin typeface="+mn-lt"/>
            </a:endParaRP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click </a:t>
            </a:r>
            <a:r>
              <a:rPr lang="en-US" b="1" dirty="0" smtClean="0">
                <a:latin typeface="+mn-lt"/>
              </a:rPr>
              <a:t>Add gradient stop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 gradient stop</a:t>
            </a:r>
            <a:r>
              <a:rPr lang="en-US" dirty="0" smtClean="0">
                <a:latin typeface="+mn-lt"/>
              </a:rPr>
              <a:t> until two stops appear on the slider. Customize the gradient stops as follows: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first stop on the slider, and then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Color</a:t>
            </a:r>
            <a:r>
              <a:rPr lang="en-US" dirty="0" smtClean="0">
                <a:latin typeface="+mn-lt"/>
              </a:rPr>
              <a:t>, 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Olive Green, Accent 3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sixth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100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 </a:t>
            </a:r>
            <a:endParaRPr lang="en-US" b="1" dirty="0" smtClean="0">
              <a:latin typeface="+mn-lt"/>
            </a:endParaRP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last stop on the slider, and then do the following: 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100%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Olive Green, Accent 3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sixth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</a:t>
            </a:r>
            <a:endParaRPr lang="en-US" dirty="0" smtClean="0"/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third from the top rectangle with bulleted text, and then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pane do the following: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</a:t>
            </a:r>
            <a:r>
              <a:rPr lang="en-US" b="1" dirty="0" smtClean="0">
                <a:latin typeface="+mn-lt"/>
              </a:rPr>
              <a:t>Gradient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Linear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Direction</a:t>
            </a:r>
            <a:r>
              <a:rPr lang="en-US" dirty="0" smtClean="0">
                <a:latin typeface="+mn-lt"/>
              </a:rPr>
              <a:t>, and then click </a:t>
            </a:r>
            <a:r>
              <a:rPr lang="en-US" b="1" dirty="0" smtClean="0">
                <a:latin typeface="+mn-lt"/>
              </a:rPr>
              <a:t>Linear Down </a:t>
            </a:r>
            <a:r>
              <a:rPr lang="en-US" dirty="0" smtClean="0">
                <a:latin typeface="+mn-lt"/>
              </a:rPr>
              <a:t>(first row, second option from the left). </a:t>
            </a:r>
            <a:endParaRPr lang="en-US" b="1" dirty="0" smtClean="0">
              <a:latin typeface="+mn-lt"/>
            </a:endParaRP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click </a:t>
            </a:r>
            <a:r>
              <a:rPr lang="en-US" b="1" dirty="0" smtClean="0">
                <a:latin typeface="+mn-lt"/>
              </a:rPr>
              <a:t>Add gradient stop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 gradient stop</a:t>
            </a:r>
            <a:r>
              <a:rPr lang="en-US" dirty="0" smtClean="0">
                <a:latin typeface="+mn-lt"/>
              </a:rPr>
              <a:t> until two stops appear on the slider. Customize the gradient stops as follows: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first stop on the slider, and then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Color</a:t>
            </a:r>
            <a:r>
              <a:rPr lang="en-US" dirty="0" smtClean="0">
                <a:latin typeface="+mn-lt"/>
              </a:rPr>
              <a:t>, 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Gold, Accent 4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seventh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100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 </a:t>
            </a:r>
            <a:endParaRPr lang="en-US" b="1" dirty="0" smtClean="0">
              <a:latin typeface="+mn-lt"/>
            </a:endParaRP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last stop on the slider, and then do the following: 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100%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Gold, Accent 4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seventh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</a:t>
            </a:r>
            <a:endParaRPr lang="en-US" dirty="0" smtClean="0"/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fourth from the top rectangle with bulleted text, and then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 pane do the following: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</a:t>
            </a:r>
            <a:r>
              <a:rPr lang="en-US" b="1" dirty="0" smtClean="0">
                <a:latin typeface="+mn-lt"/>
              </a:rPr>
              <a:t>Gradient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Linear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Direction</a:t>
            </a:r>
            <a:r>
              <a:rPr lang="en-US" dirty="0" smtClean="0">
                <a:latin typeface="+mn-lt"/>
              </a:rPr>
              <a:t>, and then click </a:t>
            </a:r>
            <a:r>
              <a:rPr lang="en-US" b="1" dirty="0" smtClean="0">
                <a:latin typeface="+mn-lt"/>
              </a:rPr>
              <a:t>Linear Down </a:t>
            </a:r>
            <a:r>
              <a:rPr lang="en-US" dirty="0" smtClean="0">
                <a:latin typeface="+mn-lt"/>
              </a:rPr>
              <a:t>(first row, second option from the left). </a:t>
            </a:r>
            <a:endParaRPr lang="en-US" b="1" dirty="0" smtClean="0">
              <a:latin typeface="+mn-lt"/>
            </a:endParaRP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click </a:t>
            </a:r>
            <a:r>
              <a:rPr lang="en-US" b="1" dirty="0" smtClean="0">
                <a:latin typeface="+mn-lt"/>
              </a:rPr>
              <a:t>Add gradient stop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 gradient stop</a:t>
            </a:r>
            <a:r>
              <a:rPr lang="en-US" dirty="0" smtClean="0">
                <a:latin typeface="+mn-lt"/>
              </a:rPr>
              <a:t> until two stops appear on the slider. Customize the gradient stops as follows: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first stop on the slider, and then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Color</a:t>
            </a:r>
            <a:r>
              <a:rPr lang="en-US" dirty="0" smtClean="0">
                <a:latin typeface="+mn-lt"/>
              </a:rPr>
              <a:t>, 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Green, Accent 5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8th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100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 </a:t>
            </a:r>
            <a:endParaRPr lang="en-US" b="1" dirty="0" smtClean="0">
              <a:latin typeface="+mn-lt"/>
            </a:endParaRP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last stop on the slider, and then do the following: 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100%</a:t>
            </a:r>
            <a:r>
              <a:rPr lang="en-US" dirty="0" smtClean="0">
                <a:latin typeface="+mn-lt"/>
              </a:rPr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Green, Accent 5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8th option from the left).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In the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Transparency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box, enter 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%.</a:t>
            </a:r>
          </a:p>
          <a:p>
            <a:pPr marL="228600" indent="-228600" eaLnBrk="1" hangingPunct="1">
              <a:buFont typeface="+mj-lt"/>
              <a:buNone/>
              <a:defRPr/>
            </a:pPr>
            <a:endParaRPr lang="en-US" dirty="0" smtClean="0"/>
          </a:p>
          <a:p>
            <a:pPr marL="228600" indent="-228600" eaLnBrk="1" hangingPunct="1">
              <a:buFont typeface="+mj-lt"/>
              <a:buNone/>
              <a:defRPr/>
            </a:pPr>
            <a:endParaRPr lang="en-US" dirty="0" smtClean="0"/>
          </a:p>
          <a:p>
            <a:pPr marL="228600" indent="-228600" eaLnBrk="1" hangingPunct="1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 Animation</a:t>
            </a:r>
            <a:r>
              <a:rPr lang="en-US" dirty="0" smtClean="0"/>
              <a:t> group, click </a:t>
            </a:r>
            <a:r>
              <a:rPr lang="en-US" b="1" dirty="0" smtClean="0"/>
              <a:t>Animation Pane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SmartArt graphic, and then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the </a:t>
            </a:r>
            <a:r>
              <a:rPr lang="en-US" b="1" dirty="0" smtClean="0"/>
              <a:t>More</a:t>
            </a:r>
            <a:r>
              <a:rPr lang="en-US" dirty="0" smtClean="0"/>
              <a:t> arrow on the </a:t>
            </a:r>
            <a:r>
              <a:rPr lang="en-US" b="1" dirty="0" smtClean="0"/>
              <a:t>Effects Gallery </a:t>
            </a:r>
            <a:r>
              <a:rPr lang="en-US" dirty="0" smtClean="0"/>
              <a:t>and under </a:t>
            </a:r>
            <a:r>
              <a:rPr lang="en-US" b="1" dirty="0" smtClean="0"/>
              <a:t>Entrance</a:t>
            </a:r>
            <a:r>
              <a:rPr lang="en-US" dirty="0" smtClean="0"/>
              <a:t>, click </a:t>
            </a:r>
            <a:r>
              <a:rPr lang="en-US" b="1" dirty="0" smtClean="0"/>
              <a:t>Grow &amp; Turn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 Options</a:t>
            </a:r>
            <a:r>
              <a:rPr lang="en-US" dirty="0" smtClean="0"/>
              <a:t>, and under </a:t>
            </a:r>
            <a:r>
              <a:rPr lang="en-US" b="1" dirty="0" smtClean="0"/>
              <a:t>Sequence</a:t>
            </a:r>
            <a:r>
              <a:rPr lang="en-US" dirty="0" smtClean="0"/>
              <a:t>, click </a:t>
            </a:r>
            <a:r>
              <a:rPr lang="en-US" b="1" dirty="0" smtClean="0"/>
              <a:t>One by one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</a:t>
            </a:r>
            <a:r>
              <a:rPr lang="en-US" dirty="0" smtClean="0"/>
              <a:t> list, enter </a:t>
            </a:r>
            <a:r>
              <a:rPr lang="en-US" b="1" dirty="0" smtClean="0"/>
              <a:t>01.00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Animation Pane</a:t>
            </a:r>
            <a:r>
              <a:rPr lang="en-US" dirty="0" smtClean="0"/>
              <a:t>, click the double arrow to expand the contents of the list. Press and hold CTRL, and select the second, fourth, sixth, and eighth effects (bullets’ grow &amp; turn entrance effects), and then do the following: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In the Animation group, click the </a:t>
            </a:r>
            <a:r>
              <a:rPr lang="en-US" b="1" dirty="0" smtClean="0"/>
              <a:t>More</a:t>
            </a:r>
            <a:r>
              <a:rPr lang="en-US" dirty="0" smtClean="0"/>
              <a:t> arrow on the </a:t>
            </a:r>
            <a:r>
              <a:rPr lang="en-US" b="1" dirty="0" smtClean="0"/>
              <a:t>Effects Gallery </a:t>
            </a:r>
            <a:r>
              <a:rPr lang="en-US" dirty="0" smtClean="0"/>
              <a:t>and then click </a:t>
            </a:r>
            <a:r>
              <a:rPr lang="en-US" b="1" dirty="0" smtClean="0"/>
              <a:t>More Entrance Effects</a:t>
            </a:r>
            <a:r>
              <a:rPr lang="en-US" dirty="0" smtClean="0"/>
              <a:t>.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Peek</a:t>
            </a:r>
            <a:r>
              <a:rPr lang="en-US" dirty="0" smtClean="0"/>
              <a:t> </a:t>
            </a:r>
            <a:r>
              <a:rPr lang="en-US" b="1" dirty="0" smtClean="0"/>
              <a:t>In</a:t>
            </a:r>
            <a:r>
              <a:rPr lang="en-US" dirty="0" smtClean="0"/>
              <a:t>, and then click</a:t>
            </a:r>
            <a:r>
              <a:rPr lang="en-US" b="1" dirty="0" smtClean="0"/>
              <a:t> OK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With the four peek in entrance effects still selected, in the </a:t>
            </a:r>
            <a:r>
              <a:rPr lang="en-US" b="1" dirty="0" smtClean="0"/>
              <a:t>Timing </a:t>
            </a:r>
            <a:r>
              <a:rPr lang="en-US" dirty="0" smtClean="0"/>
              <a:t>group,</a:t>
            </a:r>
            <a:r>
              <a:rPr lang="en-US" b="1" dirty="0" smtClean="0"/>
              <a:t> </a:t>
            </a:r>
            <a:r>
              <a:rPr lang="en-US" dirty="0" smtClean="0"/>
              <a:t>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01.00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first grow &amp; turn entrance effect in the list, and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click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 </a:t>
            </a:r>
          </a:p>
          <a:p>
            <a:pPr marL="228600" indent="-228600" eaLnBrk="1" hangingPunct="1">
              <a:buFont typeface="+mj-lt"/>
              <a:buNone/>
              <a:defRPr/>
            </a:pPr>
            <a:endParaRPr lang="en-US" dirty="0" smtClean="0"/>
          </a:p>
          <a:p>
            <a:pPr marL="228600" indent="-228600" eaLnBrk="1" hangingPunct="1">
              <a:buFont typeface="+mj-lt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To reproduce the background effects on this slide, do the following: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Right-click the slide background area, and then click </a:t>
            </a:r>
            <a:r>
              <a:rPr lang="en-US" b="1" dirty="0" smtClean="0">
                <a:latin typeface="+mn-lt"/>
              </a:rPr>
              <a:t>Format Background</a:t>
            </a:r>
            <a:r>
              <a:rPr lang="en-US" dirty="0" smtClean="0">
                <a:latin typeface="+mn-lt"/>
              </a:rPr>
              <a:t>. In the </a:t>
            </a:r>
            <a:r>
              <a:rPr lang="en-US" b="1" dirty="0" smtClean="0">
                <a:latin typeface="+mn-lt"/>
              </a:rPr>
              <a:t>Format Background </a:t>
            </a:r>
            <a:r>
              <a:rPr lang="en-US" dirty="0" smtClean="0">
                <a:latin typeface="+mn-lt"/>
              </a:rPr>
              <a:t>dialog box, click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 in the left pane, select </a:t>
            </a:r>
            <a:r>
              <a:rPr lang="en-US" b="1" dirty="0" smtClean="0">
                <a:latin typeface="+mn-lt"/>
              </a:rPr>
              <a:t>Gradient fill</a:t>
            </a:r>
            <a:r>
              <a:rPr lang="en-US" dirty="0" smtClean="0">
                <a:latin typeface="+mn-lt"/>
              </a:rPr>
              <a:t> in the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 pane, and then do the following: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Radial</a:t>
            </a:r>
            <a:r>
              <a:rPr lang="en-US" dirty="0" smtClean="0">
                <a:latin typeface="+mn-lt"/>
              </a:rPr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Direction</a:t>
            </a:r>
            <a:r>
              <a:rPr lang="en-US" dirty="0" smtClean="0">
                <a:latin typeface="+mn-lt"/>
              </a:rPr>
              <a:t>, and then click </a:t>
            </a:r>
            <a:r>
              <a:rPr lang="en-US" b="1" dirty="0" smtClean="0">
                <a:latin typeface="+mn-lt"/>
              </a:rPr>
              <a:t>From Center </a:t>
            </a:r>
            <a:r>
              <a:rPr lang="en-US" dirty="0" smtClean="0">
                <a:latin typeface="+mn-lt"/>
              </a:rPr>
              <a:t>(third option from the left). </a:t>
            </a:r>
            <a:endParaRPr lang="en-US" b="1" dirty="0" smtClean="0">
              <a:latin typeface="+mn-lt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click </a:t>
            </a:r>
            <a:r>
              <a:rPr lang="en-US" b="1" dirty="0" smtClean="0">
                <a:latin typeface="+mn-lt"/>
              </a:rPr>
              <a:t>Add gradient stop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 gradient stop</a:t>
            </a:r>
            <a:r>
              <a:rPr lang="en-US" dirty="0" smtClean="0">
                <a:latin typeface="+mn-lt"/>
              </a:rPr>
              <a:t> until two stops appear on the slider. Customize the gradient stops as follows: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first stop on the slider, and then 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20%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Click the button next to </a:t>
            </a:r>
            <a:r>
              <a:rPr lang="en-US" b="1" dirty="0" smtClean="0">
                <a:latin typeface="+mn-lt"/>
              </a:rPr>
              <a:t>Color</a:t>
            </a:r>
            <a:r>
              <a:rPr lang="en-US" dirty="0" smtClean="0">
                <a:latin typeface="+mn-lt"/>
              </a:rPr>
              <a:t>, 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White, Background 1, Darker 25%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(fourth row, first option from the left). </a:t>
            </a:r>
            <a:endParaRPr lang="en-US" b="1" dirty="0" smtClean="0">
              <a:latin typeface="+mn-lt"/>
            </a:endParaRP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the </a:t>
            </a:r>
            <a:r>
              <a:rPr lang="en-US" smtClean="0">
                <a:latin typeface="+mn-lt"/>
              </a:rPr>
              <a:t>second stop on the slider, </a:t>
            </a:r>
            <a:r>
              <a:rPr lang="en-US" dirty="0" smtClean="0">
                <a:latin typeface="+mn-lt"/>
              </a:rPr>
              <a:t>and then do the following: 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Position </a:t>
            </a:r>
            <a:r>
              <a:rPr lang="en-US" dirty="0" smtClean="0">
                <a:latin typeface="+mn-lt"/>
              </a:rPr>
              <a:t>box, enter </a:t>
            </a:r>
            <a:r>
              <a:rPr lang="en-US" b="1" dirty="0" smtClean="0">
                <a:latin typeface="+mn-lt"/>
              </a:rPr>
              <a:t>100%</a:t>
            </a:r>
            <a:r>
              <a:rPr lang="en-US" dirty="0" smtClean="0">
                <a:latin typeface="+mn-lt"/>
              </a:rPr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and then under </a:t>
            </a:r>
            <a:r>
              <a:rPr lang="en-US" b="1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Colors</a:t>
            </a:r>
            <a:r>
              <a:rPr lang="en-US" dirty="0" smtClean="0">
                <a:latin typeface="+mn-lt"/>
              </a:rPr>
              <a:t> select </a:t>
            </a:r>
            <a:r>
              <a:rPr lang="en-US" b="1" dirty="0" smtClean="0">
                <a:latin typeface="+mn-lt"/>
              </a:rPr>
              <a:t>Black, Text 1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(first row, second option from the left). </a:t>
            </a:r>
            <a:endParaRPr lang="en-US" dirty="0" smtClean="0"/>
          </a:p>
          <a:p>
            <a:pPr marL="228600" indent="-228600" eaLnBrk="1" hangingPunct="1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67587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9750" y="503238"/>
            <a:ext cx="3143250" cy="2359025"/>
          </a:xfrm>
          <a:ln/>
        </p:spPr>
      </p:sp>
    </p:spTree>
    <p:extLst>
      <p:ext uri="{BB962C8B-B14F-4D97-AF65-F5344CB8AC3E}">
        <p14:creationId xmlns:p14="http://schemas.microsoft.com/office/powerpoint/2010/main" val="246121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Image Without the red background or put on right side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216B57-1A22-4A1B-88D6-462884F6CE72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60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574B-690B-48B4-8CD0-BCCD6631B91C}" type="datetimeFigureOut">
              <a:rPr lang="en-US" smtClean="0"/>
              <a:pPr/>
              <a:t>31/08/16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4A1B-0A70-4F4E-8644-45C7F091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13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53"/>
          <p:cNvSpPr txBox="1">
            <a:spLocks noChangeArrowheads="1"/>
          </p:cNvSpPr>
          <p:nvPr/>
        </p:nvSpPr>
        <p:spPr bwMode="auto">
          <a:xfrm>
            <a:off x="33337" y="4787996"/>
            <a:ext cx="8915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Centralized Blood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Bank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Management Information System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86000" y="533400"/>
            <a:ext cx="4457700" cy="4227425"/>
            <a:chOff x="3781425" y="2408349"/>
            <a:chExt cx="4067175" cy="3771020"/>
          </a:xfrm>
        </p:grpSpPr>
        <p:sp>
          <p:nvSpPr>
            <p:cNvPr id="11" name="Rectangle 10"/>
            <p:cNvSpPr/>
            <p:nvPr/>
          </p:nvSpPr>
          <p:spPr>
            <a:xfrm>
              <a:off x="3781425" y="2408349"/>
              <a:ext cx="4067175" cy="37710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" name="Picture 2" descr="http://www.poshanmne.org/launcher/images/NRHM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114" y="2656262"/>
              <a:ext cx="3169796" cy="275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866158" y="5317869"/>
              <a:ext cx="3865735" cy="823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spc="-130" dirty="0" smtClean="0">
                  <a:latin typeface="Arial Black" panose="020B0A04020102020204" pitchFamily="34" charset="0"/>
                </a:rPr>
                <a:t> e-</a:t>
              </a:r>
              <a:r>
                <a:rPr lang="en-US" sz="3200" spc="-130" dirty="0" err="1" smtClean="0">
                  <a:latin typeface="Arial Black" panose="020B0A04020102020204" pitchFamily="34" charset="0"/>
                </a:rPr>
                <a:t>Rakt</a:t>
              </a:r>
              <a:r>
                <a:rPr lang="en-US" sz="3200" spc="-130" dirty="0" smtClean="0">
                  <a:latin typeface="Arial Black" panose="020B0A04020102020204" pitchFamily="34" charset="0"/>
                </a:rPr>
                <a:t> K</a:t>
              </a:r>
              <a:r>
                <a:rPr lang="en-US" sz="5400" spc="-130" dirty="0" smtClean="0">
                  <a:latin typeface="Arial Black" panose="020B0A04020102020204" pitchFamily="34" charset="0"/>
                </a:rPr>
                <a:t> </a:t>
              </a:r>
              <a:r>
                <a:rPr lang="en-US" sz="900" spc="-130" dirty="0" smtClean="0">
                  <a:latin typeface="Arial Black" panose="020B0A04020102020204" pitchFamily="34" charset="0"/>
                </a:rPr>
                <a:t> </a:t>
              </a:r>
              <a:r>
                <a:rPr lang="en-US" sz="3200" spc="-130" dirty="0" err="1" smtClean="0">
                  <a:latin typeface="Arial Black" panose="020B0A04020102020204" pitchFamily="34" charset="0"/>
                </a:rPr>
                <a:t>sh</a:t>
              </a:r>
              <a:endParaRPr lang="en-US" sz="3200" spc="-13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" name="Picture 2" descr="http://www.clker.com/cliparts/e/4/e/X/o/I/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45439"/>
            <a:ext cx="228600" cy="34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Standard Compliance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229600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+mn-ea"/>
                <a:cs typeface="Arial" pitchFamily="34" charset="0"/>
              </a:rPr>
              <a:t> Standard Code 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Sets </a:t>
            </a:r>
            <a:endParaRPr lang="en-US" sz="3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714375" lvl="1" indent="-52863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ICD </a:t>
            </a:r>
            <a:r>
              <a:rPr lang="en-US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10 “International Classification of Diseases”</a:t>
            </a:r>
          </a:p>
          <a:p>
            <a:pPr marL="714375" lvl="1" indent="-52863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SNOMED “Systemized Nomenclature of Medicine”</a:t>
            </a:r>
          </a:p>
          <a:p>
            <a:pPr marL="714375" lvl="1" indent="-52863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LOINC  “Logical Observation Identifiers Names &amp; Codes </a:t>
            </a:r>
            <a:r>
              <a:rPr lang="en-US" sz="28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”</a:t>
            </a:r>
          </a:p>
          <a:p>
            <a:pPr marL="185737" lvl="1" eaLnBrk="1" hangingPunct="1">
              <a:defRPr/>
            </a:pPr>
            <a:endParaRPr lang="en-US" dirty="0" smtClean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642937" lvl="1" indent="-457200"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Guidelines</a:t>
            </a:r>
          </a:p>
          <a:p>
            <a:pPr marL="714375" lvl="1" indent="-52863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Drugs </a:t>
            </a:r>
            <a:r>
              <a:rPr lang="en-US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and Cosmetics </a:t>
            </a:r>
            <a:r>
              <a:rPr lang="en-US" sz="28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Act</a:t>
            </a:r>
          </a:p>
          <a:p>
            <a:pPr marL="714375" lvl="1" indent="-52863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DGHS </a:t>
            </a:r>
            <a:endParaRPr lang="en-US" sz="2800" dirty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714375" lvl="1" indent="-52863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National </a:t>
            </a:r>
            <a:r>
              <a:rPr lang="en-US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Blood Policy </a:t>
            </a:r>
            <a:endParaRPr lang="en-US" sz="2800" dirty="0" smtClean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714375" lvl="1" indent="-52863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NABH</a:t>
            </a:r>
            <a:endParaRPr lang="en-US" sz="280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172757" y="145001"/>
            <a:ext cx="6705600" cy="7285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Integrated </a:t>
            </a:r>
            <a:r>
              <a:rPr lang="en-US" alt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eRakt</a:t>
            </a:r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Kosh</a:t>
            </a:r>
            <a:endParaRPr lang="en-US" altLang="en-US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-380999" y="990600"/>
            <a:ext cx="9491662" cy="5543436"/>
            <a:chOff x="-310929" y="1338942"/>
            <a:chExt cx="9421591" cy="5195094"/>
          </a:xfrm>
        </p:grpSpPr>
        <p:sp>
          <p:nvSpPr>
            <p:cNvPr id="4" name="Rectangle 43"/>
            <p:cNvSpPr>
              <a:spLocks noChangeArrowheads="1"/>
            </p:cNvSpPr>
            <p:nvPr/>
          </p:nvSpPr>
          <p:spPr bwMode="auto">
            <a:xfrm>
              <a:off x="-310929" y="1458618"/>
              <a:ext cx="9420149" cy="498157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3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86531" y="3312321"/>
              <a:ext cx="1886388" cy="11466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5400000">
              <a:off x="3322928" y="537814"/>
              <a:ext cx="296488" cy="6367195"/>
            </a:xfrm>
            <a:prstGeom prst="can">
              <a:avLst>
                <a:gd name="adj" fmla="val 6808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Connected Services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865960" y="2934298"/>
              <a:ext cx="0" cy="615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3385712" y="2943188"/>
              <a:ext cx="0" cy="615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7452233" y="4604079"/>
              <a:ext cx="140321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err="1" smtClean="0">
                  <a:solidFill>
                    <a:schemeClr val="tx1"/>
                  </a:solidFill>
                </a:rPr>
                <a:t>eRakt</a:t>
              </a:r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Kosh</a:t>
              </a:r>
              <a:r>
                <a:rPr lang="en-US" sz="1800" dirty="0" smtClean="0">
                  <a:solidFill>
                    <a:schemeClr val="tx1"/>
                  </a:solidFill>
                </a:rPr>
                <a:t> Portal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850872" y="3877968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94928" y="1816486"/>
              <a:ext cx="8003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Portal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pic>
          <p:nvPicPr>
            <p:cNvPr id="28" name="Picture 3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1747" y="1634854"/>
              <a:ext cx="1002536" cy="10380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8034088" y="2804855"/>
              <a:ext cx="239501" cy="447179"/>
            </a:xfrm>
            <a:prstGeom prst="upDownArrow">
              <a:avLst>
                <a:gd name="adj1" fmla="val 50000"/>
                <a:gd name="adj2" fmla="val 61216"/>
              </a:avLst>
            </a:prstGeom>
            <a:solidFill>
              <a:schemeClr val="accent2">
                <a:alpha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8223211" y="2666388"/>
              <a:ext cx="8874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tx1"/>
                  </a:solidFill>
                </a:rPr>
                <a:t>Data Center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2" descr="C:\Users\jsauvageau\Desktop\Untitled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29" y="2214954"/>
              <a:ext cx="900585" cy="72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Users\jsauvageau\Desktop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643" y="4807868"/>
              <a:ext cx="569914" cy="88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\\Cagmasrv1\sso$\Gestion_Deloitte\Global_Brand\- Templates\Icons\Iconography Deloitte\Icon_Ambulance_LGree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099" y="2095927"/>
              <a:ext cx="1262956" cy="8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\\Cagmasrv1\sso$\Gestion_Deloitte\Global_Brand\- Templates\Icons\Iconography Deloitte\Icon_Microscope_LBlu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437" y="2066986"/>
              <a:ext cx="571349" cy="80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jsauvageau\Desktop\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17" y="4710613"/>
              <a:ext cx="703740" cy="925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jsauvageau\Desktop\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226" y="5012497"/>
              <a:ext cx="877729" cy="77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\\Cagmasrv1\sso$\Gestion_Deloitte\Global_Brand\- Templates\Icons\Iconography Deloitte\Icon_Shoppping_cart_MBl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119" y="2252685"/>
              <a:ext cx="965501" cy="67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\\Cagmasrv1\sso$\Gestion_Deloitte\Global_Brand\- Templates\Icons\Iconography Deloitte\Icon_Delivery_van_MBlu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060" y="2241787"/>
              <a:ext cx="1316592" cy="65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\\Cagmasrv1\sso$\Gestion_Deloitte\Global_Brand\- Templates\Icons\Iconography Deloitte\Icon_Chip_and_PIN_card_LBlu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057" y="5068988"/>
              <a:ext cx="895583" cy="53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Line 11"/>
            <p:cNvSpPr>
              <a:spLocks noChangeShapeType="1"/>
            </p:cNvSpPr>
            <p:nvPr/>
          </p:nvSpPr>
          <p:spPr bwMode="auto">
            <a:xfrm flipV="1">
              <a:off x="1972394" y="2972298"/>
              <a:ext cx="0" cy="615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 flipV="1">
              <a:off x="4846937" y="2923014"/>
              <a:ext cx="0" cy="615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V="1">
              <a:off x="3387554" y="3906543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flipV="1">
              <a:off x="2133600" y="3838609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61" name="Picture 10" descr="\\Cagmasrv1\sso$\Gestion_Deloitte\Global_Brand\- Templates\Icons\Iconography Deloitte\Icon_Beaker_MBlue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320" y="4870793"/>
              <a:ext cx="588838" cy="80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V="1">
              <a:off x="4761869" y="3893468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V="1">
              <a:off x="5996473" y="3877968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1331515" y="1338942"/>
              <a:ext cx="12955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Equipment interface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2653732" y="1458618"/>
              <a:ext cx="13762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Ambulatory Interface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4304024" y="1473477"/>
              <a:ext cx="10858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Stock Status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 flipV="1">
              <a:off x="6152356" y="2930559"/>
              <a:ext cx="0" cy="615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5458542" y="1647800"/>
              <a:ext cx="13762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Blood Vans Status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 Box 29"/>
            <p:cNvSpPr txBox="1">
              <a:spLocks noChangeArrowheads="1"/>
            </p:cNvSpPr>
            <p:nvPr/>
          </p:nvSpPr>
          <p:spPr bwMode="auto">
            <a:xfrm>
              <a:off x="186575" y="5812900"/>
              <a:ext cx="12686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Dashboard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1647872" y="5812900"/>
              <a:ext cx="927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err="1" smtClean="0">
                  <a:solidFill>
                    <a:schemeClr val="tx1"/>
                  </a:solidFill>
                </a:rPr>
                <a:t>mApp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2824006" y="5798018"/>
              <a:ext cx="11284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Alert &amp; Outliers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4192106" y="5778672"/>
              <a:ext cx="11284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Donor Cards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5275213" y="5887705"/>
              <a:ext cx="14425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tx1"/>
                  </a:solidFill>
                </a:rPr>
                <a:t>Consumables Status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2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4701" y="33337"/>
            <a:ext cx="8305800" cy="5956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Benefit to </a:t>
            </a:r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Blood Bank Administrators</a:t>
            </a:r>
            <a:endParaRPr lang="en-US" altLang="en-US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blackWhite">
          <a:xfrm>
            <a:off x="4565014" y="1442261"/>
            <a:ext cx="2255822" cy="3291509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blackWhite">
          <a:xfrm flipH="1">
            <a:off x="2262626" y="1442261"/>
            <a:ext cx="2258410" cy="3291509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blackWhite">
          <a:xfrm>
            <a:off x="2244518" y="2647039"/>
            <a:ext cx="2253234" cy="3291509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blackWhite">
          <a:xfrm flipH="1">
            <a:off x="4606405" y="2647039"/>
            <a:ext cx="2258410" cy="3291509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blackWhite">
          <a:xfrm>
            <a:off x="6903618" y="2602729"/>
            <a:ext cx="0" cy="1846200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blackWhite">
          <a:xfrm>
            <a:off x="2185018" y="2602729"/>
            <a:ext cx="0" cy="1846200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blackWhite">
          <a:xfrm rot="16200000" flipH="1" flipV="1">
            <a:off x="2805230" y="856707"/>
            <a:ext cx="1149918" cy="2266170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blackWhite">
          <a:xfrm rot="5400000" flipV="1">
            <a:off x="5116673" y="858000"/>
            <a:ext cx="1149918" cy="2263584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blackWhite">
          <a:xfrm rot="5400000" flipH="1">
            <a:off x="2805230" y="4279033"/>
            <a:ext cx="1149918" cy="2266170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blackWhite">
          <a:xfrm rot="16200000">
            <a:off x="5116673" y="4280325"/>
            <a:ext cx="1149918" cy="2263584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blackWhite">
          <a:xfrm rot="16200000">
            <a:off x="3434864" y="1405172"/>
            <a:ext cx="2234429" cy="4578905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blackWhite">
          <a:xfrm rot="5400000" flipH="1">
            <a:off x="3413014" y="1349414"/>
            <a:ext cx="2247089" cy="4703079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53" name="Line 39"/>
          <p:cNvSpPr>
            <a:spLocks noChangeShapeType="1"/>
          </p:cNvSpPr>
          <p:nvPr/>
        </p:nvSpPr>
        <p:spPr bwMode="blackWhite">
          <a:xfrm>
            <a:off x="4559840" y="2007726"/>
            <a:ext cx="0" cy="3694509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1201976" y="1758752"/>
            <a:ext cx="2059214" cy="1679514"/>
          </a:xfrm>
          <a:prstGeom prst="ellipse">
            <a:avLst/>
          </a:prstGeom>
          <a:solidFill>
            <a:srgbClr val="575757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2813">
              <a:lnSpc>
                <a:spcPct val="95000"/>
              </a:lnSpc>
              <a:spcBef>
                <a:spcPct val="0"/>
              </a:spcBef>
              <a:spcAft>
                <a:spcPct val="37000"/>
              </a:spcAft>
              <a:buSzPct val="75000"/>
            </a:pPr>
            <a:r>
              <a:rPr lang="en-US" sz="2400" b="1" spc="-150" dirty="0" smtClean="0">
                <a:solidFill>
                  <a:schemeClr val="bg1"/>
                </a:solidFill>
                <a:ea typeface="ＭＳ Ｐゴシック" pitchFamily="50" charset="-128"/>
              </a:rPr>
              <a:t>Drugs and Reagent Status</a:t>
            </a:r>
            <a:endParaRPr lang="en-US" sz="2400" b="1" spc="-15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5876599" y="1758752"/>
            <a:ext cx="2056626" cy="1679514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2813">
              <a:lnSpc>
                <a:spcPct val="95000"/>
              </a:lnSpc>
              <a:spcBef>
                <a:spcPct val="0"/>
              </a:spcBef>
              <a:spcAft>
                <a:spcPct val="37000"/>
              </a:spcAft>
              <a:buSzPct val="75000"/>
            </a:pPr>
            <a:r>
              <a:rPr lang="en-US" sz="2400" b="1" spc="-150" dirty="0" smtClean="0">
                <a:solidFill>
                  <a:schemeClr val="bg1"/>
                </a:solidFill>
              </a:rPr>
              <a:t>Blood Stock</a:t>
            </a:r>
            <a:endParaRPr lang="en-US" sz="2400" b="1" spc="-15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5876599" y="3984742"/>
            <a:ext cx="2056626" cy="1679514"/>
          </a:xfrm>
          <a:prstGeom prst="ellipse">
            <a:avLst/>
          </a:prstGeom>
          <a:solidFill>
            <a:srgbClr val="DCDCD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2813">
              <a:lnSpc>
                <a:spcPct val="95000"/>
              </a:lnSpc>
              <a:spcBef>
                <a:spcPct val="0"/>
              </a:spcBef>
              <a:spcAft>
                <a:spcPct val="37000"/>
              </a:spcAft>
              <a:buSzPct val="75000"/>
            </a:pPr>
            <a:r>
              <a:rPr lang="en-US" sz="2400" b="1" spc="-150" dirty="0" smtClean="0">
                <a:solidFill>
                  <a:srgbClr val="313131"/>
                </a:solidFill>
              </a:rPr>
              <a:t>Equipment Status</a:t>
            </a:r>
            <a:endParaRPr lang="en-US" sz="2400" b="1" spc="-150" dirty="0">
              <a:solidFill>
                <a:srgbClr val="313131"/>
              </a:solidFill>
              <a:ea typeface="ＭＳ Ｐゴシック" pitchFamily="50" charset="-128"/>
            </a:endParaRPr>
          </a:p>
        </p:txBody>
      </p:sp>
      <p:sp>
        <p:nvSpPr>
          <p:cNvPr id="57" name="Oval 43"/>
          <p:cNvSpPr>
            <a:spLocks noChangeArrowheads="1"/>
          </p:cNvSpPr>
          <p:nvPr/>
        </p:nvSpPr>
        <p:spPr bwMode="auto">
          <a:xfrm>
            <a:off x="1225259" y="3984742"/>
            <a:ext cx="2061800" cy="1679514"/>
          </a:xfrm>
          <a:prstGeom prst="ellipse">
            <a:avLst/>
          </a:prstGeom>
          <a:solidFill>
            <a:srgbClr val="00277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2813">
              <a:lnSpc>
                <a:spcPct val="95000"/>
              </a:lnSpc>
              <a:spcBef>
                <a:spcPct val="0"/>
              </a:spcBef>
              <a:spcAft>
                <a:spcPct val="37000"/>
              </a:spcAft>
              <a:buSzPct val="75000"/>
            </a:pPr>
            <a:r>
              <a:rPr lang="en-US" sz="2400" b="1" spc="-150" dirty="0" smtClean="0">
                <a:solidFill>
                  <a:schemeClr val="bg1"/>
                </a:solidFill>
              </a:rPr>
              <a:t>Donor / Beneficiaries Directories</a:t>
            </a:r>
            <a:endParaRPr lang="en-US" sz="2400" b="1" spc="-150" dirty="0">
              <a:solidFill>
                <a:schemeClr val="bg1"/>
              </a:solidFill>
            </a:endParaRPr>
          </a:p>
        </p:txBody>
      </p:sp>
      <p:sp>
        <p:nvSpPr>
          <p:cNvPr id="58" name="Oval 44"/>
          <p:cNvSpPr>
            <a:spLocks noChangeArrowheads="1"/>
          </p:cNvSpPr>
          <p:nvPr/>
        </p:nvSpPr>
        <p:spPr bwMode="auto">
          <a:xfrm>
            <a:off x="3364668" y="2528879"/>
            <a:ext cx="2403279" cy="2112047"/>
          </a:xfrm>
          <a:prstGeom prst="ellipse">
            <a:avLst/>
          </a:prstGeom>
          <a:solidFill>
            <a:srgbClr val="00A1DE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en-US" altLang="en-US" sz="2700" b="1" spc="-150" dirty="0">
                <a:solidFill>
                  <a:schemeClr val="bg1"/>
                </a:solidFill>
                <a:ea typeface="ＭＳ Ｐゴシック" pitchFamily="34" charset="-128"/>
              </a:rPr>
              <a:t>Online Monitoring</a:t>
            </a:r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3537994" y="5164198"/>
            <a:ext cx="2059214" cy="1679514"/>
          </a:xfrm>
          <a:prstGeom prst="ellipse">
            <a:avLst/>
          </a:prstGeom>
          <a:solidFill>
            <a:srgbClr val="31313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2813">
              <a:lnSpc>
                <a:spcPct val="95000"/>
              </a:lnSpc>
              <a:spcBef>
                <a:spcPct val="0"/>
              </a:spcBef>
              <a:spcAft>
                <a:spcPct val="37000"/>
              </a:spcAft>
              <a:buSzPct val="75000"/>
            </a:pPr>
            <a:r>
              <a:rPr lang="en-US" sz="2300" b="1" spc="-150" dirty="0" smtClean="0">
                <a:solidFill>
                  <a:schemeClr val="bg1"/>
                </a:solidFill>
              </a:rPr>
              <a:t>Statutory Compliance</a:t>
            </a:r>
            <a:endParaRPr lang="en-US" sz="2300" b="1" spc="-150" dirty="0">
              <a:solidFill>
                <a:schemeClr val="bg1"/>
              </a:solidFill>
            </a:endParaRPr>
          </a:p>
        </p:txBody>
      </p:sp>
      <p:sp>
        <p:nvSpPr>
          <p:cNvPr id="60" name="Oval 46"/>
          <p:cNvSpPr>
            <a:spLocks noChangeArrowheads="1"/>
          </p:cNvSpPr>
          <p:nvPr/>
        </p:nvSpPr>
        <p:spPr bwMode="auto">
          <a:xfrm>
            <a:off x="3537994" y="581405"/>
            <a:ext cx="2059214" cy="1679514"/>
          </a:xfrm>
          <a:prstGeom prst="ellipse">
            <a:avLst/>
          </a:prstGeom>
          <a:solidFill>
            <a:srgbClr val="B4B4B4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2813">
              <a:lnSpc>
                <a:spcPct val="95000"/>
              </a:lnSpc>
              <a:spcBef>
                <a:spcPct val="0"/>
              </a:spcBef>
              <a:spcAft>
                <a:spcPct val="37000"/>
              </a:spcAft>
              <a:buSzPct val="75000"/>
            </a:pPr>
            <a:r>
              <a:rPr lang="en-US" sz="2400" b="1" spc="-150" dirty="0" smtClean="0"/>
              <a:t>Human Resources</a:t>
            </a:r>
            <a:endParaRPr lang="en-US" sz="2400" b="1" spc="-150" dirty="0">
              <a:ea typeface="ＭＳ Ｐゴシック" pitchFamily="50" charset="-128"/>
            </a:endParaRPr>
          </a:p>
        </p:txBody>
      </p:sp>
      <p:sp>
        <p:nvSpPr>
          <p:cNvPr id="61" name="Line 47"/>
          <p:cNvSpPr>
            <a:spLocks noChangeShapeType="1"/>
          </p:cNvSpPr>
          <p:nvPr/>
        </p:nvSpPr>
        <p:spPr bwMode="blackWhite">
          <a:xfrm rot="16200000">
            <a:off x="4576655" y="3524555"/>
            <a:ext cx="0" cy="2599888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  <p:sp>
        <p:nvSpPr>
          <p:cNvPr id="62" name="Line 48"/>
          <p:cNvSpPr>
            <a:spLocks noChangeShapeType="1"/>
          </p:cNvSpPr>
          <p:nvPr/>
        </p:nvSpPr>
        <p:spPr bwMode="blackWhite">
          <a:xfrm rot="16200000">
            <a:off x="4581829" y="1235267"/>
            <a:ext cx="0" cy="2599888"/>
          </a:xfrm>
          <a:prstGeom prst="line">
            <a:avLst/>
          </a:prstGeom>
          <a:noFill/>
          <a:ln w="28575">
            <a:solidFill>
              <a:srgbClr val="B4B4B4"/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endParaRPr lang="en-US" sz="2400" b="1" spc="-15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Benefit to </a:t>
            </a:r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State Officials</a:t>
            </a:r>
            <a:endParaRPr lang="en-US" altLang="en-US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0" y="3272135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Dashboard</a:t>
            </a:r>
          </a:p>
        </p:txBody>
      </p:sp>
      <p:sp>
        <p:nvSpPr>
          <p:cNvPr id="54280" name="AutoShape 8" descr="Image result for statis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2667000" cy="188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105400" y="3200400"/>
            <a:ext cx="2606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Statistical Analysis </a:t>
            </a:r>
          </a:p>
        </p:txBody>
      </p:sp>
      <p:pic>
        <p:nvPicPr>
          <p:cNvPr id="54285" name="Picture 13" descr="Image result for decision support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138" y="3810000"/>
            <a:ext cx="2608262" cy="199463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54132" y="5791200"/>
            <a:ext cx="242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Decision Support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086860"/>
            <a:ext cx="2590800" cy="18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343400" y="58629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/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Statutory Reports</a:t>
            </a:r>
          </a:p>
        </p:txBody>
      </p:sp>
    </p:spTree>
    <p:extLst>
      <p:ext uri="{BB962C8B-B14F-4D97-AF65-F5344CB8AC3E}">
        <p14:creationId xmlns:p14="http://schemas.microsoft.com/office/powerpoint/2010/main" val="240095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Contd</a:t>
            </a:r>
            <a:endParaRPr lang="en-US" dirty="0"/>
          </a:p>
        </p:txBody>
      </p:sp>
      <p:pic>
        <p:nvPicPr>
          <p:cNvPr id="5" name="Picture 11" descr="Image result for biomet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464" y="1428750"/>
            <a:ext cx="1066800" cy="16881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55563" y="3247747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 algn="ctr"/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Provision for Biometric Donor Identification</a:t>
            </a:r>
          </a:p>
        </p:txBody>
      </p:sp>
      <p:pic>
        <p:nvPicPr>
          <p:cNvPr id="55300" name="Picture 4" descr="Image result for s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068" y="1371600"/>
            <a:ext cx="1238864" cy="182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67300" y="3247747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ea typeface="ＭＳ Ｐゴシック" pitchFamily="34" charset="-128"/>
              </a:rPr>
              <a:t>Provision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to Restrict Professional Donors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397" y="6093468"/>
            <a:ext cx="2596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Aadhar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 Integration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 rotWithShape="1">
          <a:blip r:embed="rId5" cstate="print"/>
          <a:srcRect t="8204"/>
          <a:stretch/>
        </p:blipFill>
        <p:spPr bwMode="auto">
          <a:xfrm>
            <a:off x="5486400" y="4167326"/>
            <a:ext cx="2362200" cy="170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271934" y="6093469"/>
            <a:ext cx="2791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Enforces Guidelines</a:t>
            </a:r>
          </a:p>
        </p:txBody>
      </p:sp>
      <p:pic>
        <p:nvPicPr>
          <p:cNvPr id="10242" name="Picture 2" descr="Image result for aadh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1014" y="4307344"/>
            <a:ext cx="2485697" cy="164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Benefit to Citizens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" y="1676400"/>
            <a:ext cx="7696200" cy="2362200"/>
            <a:chOff x="533400" y="1676400"/>
            <a:chExt cx="7696200" cy="2362200"/>
          </a:xfrm>
        </p:grpSpPr>
        <p:pic>
          <p:nvPicPr>
            <p:cNvPr id="5" name="Picture 3" descr="porta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 b="13235"/>
            <a:stretch>
              <a:fillRect/>
            </a:stretch>
          </p:blipFill>
          <p:spPr bwMode="auto">
            <a:xfrm>
              <a:off x="533400" y="1676400"/>
              <a:ext cx="449942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334000" y="2362200"/>
              <a:ext cx="2895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b="1" dirty="0" smtClean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Citizen Centric Portal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3429000"/>
            <a:ext cx="8534400" cy="2971800"/>
            <a:chOff x="457200" y="3429000"/>
            <a:chExt cx="8534400" cy="2971800"/>
          </a:xfrm>
        </p:grpSpPr>
        <p:grpSp>
          <p:nvGrpSpPr>
            <p:cNvPr id="8" name="Group 7"/>
            <p:cNvGrpSpPr/>
            <p:nvPr/>
          </p:nvGrpSpPr>
          <p:grpSpPr>
            <a:xfrm>
              <a:off x="4495800" y="3429000"/>
              <a:ext cx="4495800" cy="2971800"/>
              <a:chOff x="0" y="1046353"/>
              <a:chExt cx="8915400" cy="5811647"/>
            </a:xfrm>
          </p:grpSpPr>
          <p:pic>
            <p:nvPicPr>
              <p:cNvPr id="9" name="Picture 2" descr="Image result for windows phone store log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400" y="4343400"/>
                <a:ext cx="2514600" cy="838200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Image result for google play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600200"/>
                <a:ext cx="2845614" cy="1219200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Image result for apple store logo 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2400" y="3124200"/>
                <a:ext cx="2514600" cy="762001"/>
              </a:xfrm>
              <a:prstGeom prst="rect">
                <a:avLst/>
              </a:prstGeom>
              <a:noFill/>
            </p:spPr>
          </p:pic>
          <p:pic>
            <p:nvPicPr>
              <p:cNvPr id="12" name="Picture 7" descr="C:\Users\cdac\Downloads\mraktkoshscreenshots\Simulator Screen Shot 24-Aug-2016, 11.17.49 AM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76582" y="1046353"/>
                <a:ext cx="3038818" cy="5811647"/>
              </a:xfrm>
              <a:prstGeom prst="rect">
                <a:avLst/>
              </a:prstGeom>
              <a:noFill/>
            </p:spPr>
          </p:pic>
          <p:pic>
            <p:nvPicPr>
              <p:cNvPr id="13" name="Picture 8" descr="C:\Users\cdac\Downloads\mraktkoshscreenshots\Simulator Screen Shot 24-Aug-2016, 11.17.11 AM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43200" y="1066800"/>
                <a:ext cx="3048000" cy="5421375"/>
              </a:xfrm>
              <a:prstGeom prst="rect">
                <a:avLst/>
              </a:prstGeom>
              <a:noFill/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457200" y="4800600"/>
              <a:ext cx="3694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Citizen Centric Mobile Apps</a:t>
              </a: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Contd</a:t>
            </a:r>
            <a:endParaRPr lang="en-US" altLang="en-US" b="1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066800"/>
            <a:ext cx="9144000" cy="4343401"/>
            <a:chOff x="0" y="1066800"/>
            <a:chExt cx="9144000" cy="434340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1066800"/>
              <a:ext cx="6477000" cy="434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0" y="152400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Nearest Blood Bank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2119312"/>
            <a:ext cx="9144000" cy="4738688"/>
            <a:chOff x="0" y="2119312"/>
            <a:chExt cx="9144000" cy="473868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2119312"/>
              <a:ext cx="6629400" cy="473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0" y="2362200"/>
              <a:ext cx="2284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Stock Availability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3005965"/>
            <a:ext cx="9144000" cy="3852035"/>
            <a:chOff x="0" y="3005965"/>
            <a:chExt cx="9144000" cy="3852035"/>
          </a:xfrm>
        </p:grpSpPr>
        <p:sp>
          <p:nvSpPr>
            <p:cNvPr id="9" name="TextBox 8"/>
            <p:cNvSpPr txBox="1"/>
            <p:nvPr/>
          </p:nvSpPr>
          <p:spPr>
            <a:xfrm>
              <a:off x="0" y="3352800"/>
              <a:ext cx="2106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Camp Schedule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3005965"/>
              <a:ext cx="6858000" cy="385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8" name="Picture 2" descr="Image result for lo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67200"/>
            <a:ext cx="1371600" cy="124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Contd</a:t>
            </a:r>
            <a:endParaRPr lang="en-US" altLang="en-US" b="1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2381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62000" y="3276600"/>
            <a:ext cx="3654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Networking of Blood Banks</a:t>
            </a:r>
          </a:p>
        </p:txBody>
      </p:sp>
      <p:pic>
        <p:nvPicPr>
          <p:cNvPr id="58373" name="Picture 5" descr="Image result for sta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95400"/>
            <a:ext cx="2971800" cy="168402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669575" y="3276600"/>
            <a:ext cx="456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Licensed &amp; Functional  Blood Bank</a:t>
            </a:r>
          </a:p>
        </p:txBody>
      </p:sp>
      <p:pic>
        <p:nvPicPr>
          <p:cNvPr id="58375" name="Picture 7" descr="Image result for 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419600"/>
            <a:ext cx="1343025" cy="134302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828800" y="5867400"/>
            <a:ext cx="828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Facts</a:t>
            </a:r>
          </a:p>
        </p:txBody>
      </p:sp>
      <p:pic>
        <p:nvPicPr>
          <p:cNvPr id="58377" name="Picture 9" descr="Image result for que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038600"/>
            <a:ext cx="2667000" cy="17529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638800" y="5791200"/>
            <a:ext cx="247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Less Waiting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e-</a:t>
            </a:r>
            <a:r>
              <a:rPr lang="en-US" dirty="0" err="1" smtClean="0"/>
              <a:t>RaktKosh</a:t>
            </a:r>
            <a:r>
              <a:rPr lang="en-US" dirty="0" smtClean="0"/>
              <a:t> would play an important role in strengthening the blood bank services in the country </a:t>
            </a:r>
            <a:r>
              <a:rPr lang="en-US" dirty="0"/>
              <a:t>by providing accountability, </a:t>
            </a:r>
            <a:r>
              <a:rPr lang="en-US" dirty="0" smtClean="0"/>
              <a:t>transparency, efficiency and cost effectiveness through managing multiple services in integrated manner.</a:t>
            </a:r>
          </a:p>
          <a:p>
            <a:pPr algn="just"/>
            <a:r>
              <a:rPr lang="en-US" dirty="0" smtClean="0"/>
              <a:t>The approach is also human centric from administrative and beneficiary prospect by providing services through multiple channels like portal, </a:t>
            </a:r>
            <a:r>
              <a:rPr lang="en-US" dirty="0" err="1" smtClean="0"/>
              <a:t>mApp</a:t>
            </a:r>
            <a:r>
              <a:rPr lang="en-US" dirty="0" smtClean="0"/>
              <a:t>, SMS,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709738" y="3892550"/>
            <a:ext cx="573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AvantGarde Md BT"/>
              </a:rPr>
              <a:t>Applying Advanced Computing for Human Advancement</a:t>
            </a:r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2211388" y="4617130"/>
            <a:ext cx="49196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Thank you</a:t>
            </a:r>
          </a:p>
          <a:p>
            <a:pPr algn="ctr">
              <a:spcBef>
                <a:spcPct val="50000"/>
              </a:spcBef>
              <a:defRPr/>
            </a:pP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9156" name="Picture 5" descr="b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050" y="4611688"/>
            <a:ext cx="5465763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images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050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rt-attack-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j00897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100" y="762000"/>
            <a:ext cx="209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M0022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838200"/>
            <a:ext cx="23622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2743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Patient Trauma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2743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Ambulance called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5791200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Blood needs to be arranged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C:\Users\ascheema\Desktop\troubl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897313"/>
            <a:ext cx="2362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Blood Donor Demographics</a:t>
            </a:r>
          </a:p>
          <a:p>
            <a:pPr lvl="1"/>
            <a:r>
              <a:rPr lang="en-US" dirty="0" smtClean="0"/>
              <a:t>National Blood Donor Data/Blood Bank wise voluntary blood donor registry</a:t>
            </a:r>
          </a:p>
          <a:p>
            <a:pPr lvl="1"/>
            <a:r>
              <a:rPr lang="en-US" dirty="0" smtClean="0"/>
              <a:t>Donor </a:t>
            </a:r>
            <a:r>
              <a:rPr lang="en-US" dirty="0" err="1" smtClean="0"/>
              <a:t>followup</a:t>
            </a:r>
            <a:r>
              <a:rPr lang="en-US" dirty="0" smtClean="0"/>
              <a:t> (Donor Vigilance)</a:t>
            </a:r>
          </a:p>
          <a:p>
            <a:r>
              <a:rPr lang="en-US" dirty="0" smtClean="0"/>
              <a:t>Documentation burden reduced </a:t>
            </a:r>
          </a:p>
          <a:p>
            <a:r>
              <a:rPr lang="en-US" dirty="0" smtClean="0"/>
              <a:t>Transfusion follow-up (</a:t>
            </a:r>
            <a:r>
              <a:rPr lang="en-US" dirty="0" err="1" smtClean="0"/>
              <a:t>Haemovigilance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National Data </a:t>
            </a:r>
            <a:r>
              <a:rPr lang="en-US" dirty="0" smtClean="0"/>
              <a:t>For example </a:t>
            </a:r>
            <a:r>
              <a:rPr lang="en-US" dirty="0" smtClean="0"/>
              <a:t>thalassemia like transfusion dependent patients</a:t>
            </a:r>
          </a:p>
          <a:p>
            <a:r>
              <a:rPr lang="en-US" dirty="0" smtClean="0"/>
              <a:t>Error prevention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Implementation of e-</a:t>
            </a:r>
            <a:r>
              <a:rPr lang="en-US" altLang="en-US" b="1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RaktKosh</a:t>
            </a:r>
            <a:r>
              <a:rPr lang="en-US" altLang="en-US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: A real-time experience</a:t>
            </a:r>
          </a:p>
        </p:txBody>
      </p:sp>
    </p:spTree>
    <p:extLst>
      <p:ext uri="{BB962C8B-B14F-4D97-AF65-F5344CB8AC3E}">
        <p14:creationId xmlns:p14="http://schemas.microsoft.com/office/powerpoint/2010/main" val="353362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DAC\Desktop\ne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6137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67600" y="4783138"/>
            <a:ext cx="552450" cy="514350"/>
          </a:xfrm>
          <a:noFill/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0225" y="955675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384675"/>
            <a:ext cx="6556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171825"/>
            <a:ext cx="133508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686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Workflow: Revisited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49056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3612 C 0.00018 -0.03635 0.00851 -0.03635 0.01476 -0.03612 C 0.02084 -0.03565 0.025 -0.0345 0.02865 -0.03403 C 0.03229 -0.03357 0.03229 -0.03288 0.03646 -0.03241 C 0.04045 -0.03172 0.04809 -0.03102 0.05295 -0.03056 C 0.05799 -0.0301 0.0599 -0.02709 0.0658 -0.02894 C 0.0717 -0.03056 0.07986 -0.03843 0.08872 -0.04144 C 0.09774 -0.04445 0.10799 -0.04838 0.11945 -0.04653 C 0.13073 -0.04491 0.14636 -0.0419 0.15747 -0.03056 C 0.16875 -0.01922 0.17622 0.00393 0.18698 0.02175 C 0.19757 0.03958 0.21129 0.06273 0.22136 0.07569 C 0.2316 0.08842 0.24132 0.0912 0.24827 0.09884 C 0.25504 0.10671 0.25938 0.11527 0.26215 0.12222 C 0.26511 0.12916 0.26493 0.13194 0.26493 0.14027 C 0.26493 0.14861 0.26233 0.16018 0.26215 0.17268 C 0.26198 0.18495 0.2599 0.19282 0.26354 0.21412 C 0.26736 0.23541 0.28056 0.28217 0.28386 0.30046 C 0.28733 0.31875 0.28455 0.31643 0.28386 0.32361 C 0.28316 0.33078 0.2809 0.33518 0.28004 0.34375 C 0.27917 0.35208 0.27899 0.3655 0.27882 0.37407 C 0.27865 0.38287 0.27865 0.39004 0.27882 0.39722 C 0.27899 0.40439 0.27986 0.41412 0.28004 0.41736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-3.7037E-6 C -0.08733 0.04352 -0.10348 0.08727 -0.12136 0.11297 C -0.13907 0.13889 -0.15886 0.1463 -0.17778 0.15417 C -0.19653 0.1625 -0.21094 0.15949 -0.23438 0.16135 C -0.25799 0.16366 -0.29705 0.16574 -0.31945 0.1669 C -0.34167 0.16829 -0.35938 0.16852 -0.36945 0.16875 C -0.37917 0.16945 -0.37917 0.16875 -0.37917 0.16945 " pathEditMode="relative" rAng="0" ptsTypes="AAAAAAA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4768 C -0.01753 0.04375 -0.0493 0.03981 -0.07066 0.0324 C -0.09236 0.025 -0.09965 0.01666 -0.11597 0.00231 C -0.13212 -0.01204 -0.15174 -0.03681 -0.16927 -0.05371 C -0.18646 -0.07084 -0.20885 -0.0801 -0.22101 -0.10093 C -0.23333 -0.1213 -0.2375 -0.14514 -0.24305 -0.17801 C -0.24844 -0.21065 -0.25469 -0.26898 -0.25382 -0.2963 C -0.25312 -0.32361 -0.24983 -0.32431 -0.23889 -0.34098 C -0.22812 -0.35764 -0.20642 -0.38426 -0.18819 -0.39676 C -0.17014 -0.40996 -0.14687 -0.4132 -0.12951 -0.41829 C -0.11233 -0.42315 -0.09861 -0.42523 -0.08455 -0.42732 C -0.07014 -0.42894 -0.0566 -0.42755 -0.04358 -0.42917 C -0.03038 -0.43102 -0.01771 -0.43357 -0.00503 -0.43496 " pathEditMode="relative" rAng="0" ptsTypes="AAAAAAAAAAA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biie.com/images/icon_problem_man.jpg"/>
          <p:cNvPicPr>
            <a:picLocks noChangeAspect="1" noChangeArrowheads="1"/>
          </p:cNvPicPr>
          <p:nvPr/>
        </p:nvPicPr>
        <p:blipFill>
          <a:blip r:embed="rId3" cstate="print"/>
          <a:srcRect t="-6" r="3960" b="-6"/>
          <a:stretch>
            <a:fillRect/>
          </a:stretch>
        </p:blipFill>
        <p:spPr bwMode="auto">
          <a:xfrm>
            <a:off x="3048000" y="2057400"/>
            <a:ext cx="2876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Where To Go…Which Blood Bank?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53340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Will Stock be Available in that Blood Bank?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India witnesses approximately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234 million major operations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63 million trauma induced surgeries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31 million cancer related procedures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2.7 million pregnancy related complications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en-US" sz="1600" b="1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Sickle cell anemia, thalassemia, cancer and </a:t>
            </a:r>
            <a:r>
              <a:rPr lang="en-US" altLang="en-US" sz="2800" b="1" dirty="0" err="1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haemophilia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etc. require repeated blood transfusions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1800" b="1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457200" lvl="1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Despite being a country with a population of </a:t>
            </a:r>
            <a:r>
              <a:rPr lang="en-US" altLang="en-US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124</a:t>
            </a:r>
            <a:r>
              <a:rPr lang="en-US" altLang="en-US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Crore</a:t>
            </a:r>
            <a:r>
              <a:rPr lang="en-US" altLang="en-US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, India faces a blood shortage of approx. </a:t>
            </a:r>
            <a:r>
              <a:rPr lang="en-US" altLang="en-US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40-50 Lakhs</a:t>
            </a:r>
            <a:r>
              <a:rPr lang="en-US" altLang="en-US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 units</a:t>
            </a:r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058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376092"/>
                </a:solidFill>
                <a:ea typeface="ＭＳ Ｐゴシック" pitchFamily="34" charset="-128"/>
              </a:rPr>
              <a:t>	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  e-</a:t>
            </a:r>
            <a:r>
              <a:rPr lang="en-US" sz="3600" b="1" i="1" dirty="0" err="1" smtClean="0">
                <a:solidFill>
                  <a:srgbClr val="FF0000"/>
                </a:solidFill>
              </a:rPr>
              <a:t>RaktKosh</a:t>
            </a:r>
            <a:r>
              <a:rPr lang="en-US" sz="3600" b="1" i="1" dirty="0" smtClean="0">
                <a:solidFill>
                  <a:srgbClr val="FF0000"/>
                </a:solidFill>
              </a:rPr>
              <a:t> is an initiative by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MoH&amp;FW</a:t>
            </a:r>
            <a:r>
              <a:rPr lang="en-US" sz="3600" b="1" i="1" dirty="0" smtClean="0">
                <a:solidFill>
                  <a:srgbClr val="FF0000"/>
                </a:solidFill>
              </a:rPr>
              <a:t> to connect</a:t>
            </a:r>
            <a:r>
              <a:rPr lang="en-US" sz="3600" b="1" i="1" dirty="0">
                <a:solidFill>
                  <a:srgbClr val="FF0000"/>
                </a:solidFill>
              </a:rPr>
              <a:t>, digitize and streamline the work flow of blood banks </a:t>
            </a:r>
            <a:r>
              <a:rPr lang="en-US" sz="3600" b="1" i="1" dirty="0" smtClean="0">
                <a:solidFill>
                  <a:srgbClr val="FF0000"/>
                </a:solidFill>
              </a:rPr>
              <a:t>and blood storage centers across </a:t>
            </a:r>
            <a:r>
              <a:rPr lang="en-US" sz="3600" b="1" i="1" dirty="0">
                <a:solidFill>
                  <a:srgbClr val="FF0000"/>
                </a:solidFill>
              </a:rPr>
              <a:t>the </a:t>
            </a:r>
            <a:r>
              <a:rPr lang="en-US" sz="3600" b="1" i="1" dirty="0" smtClean="0">
                <a:solidFill>
                  <a:srgbClr val="FF0000"/>
                </a:solidFill>
              </a:rPr>
              <a:t>nation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rgbClr val="FF0000"/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 smtClean="0">
              <a:solidFill>
                <a:srgbClr val="FF0000"/>
              </a:solidFill>
            </a:endParaRPr>
          </a:p>
          <a:p>
            <a:pPr marL="342900" lvl="1" indent="-342900"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 Maintaining  </a:t>
            </a:r>
            <a:r>
              <a:rPr lang="en-US" sz="3600" b="1" dirty="0">
                <a:solidFill>
                  <a:schemeClr val="tx2"/>
                </a:solidFill>
              </a:rPr>
              <a:t>supply of safe blood and blood products a national priority !!</a:t>
            </a:r>
            <a:endParaRPr lang="en-US" sz="11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94456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  <a:ea typeface="ＭＳ Ｐゴシック" pitchFamily="34" charset="-128"/>
              </a:rPr>
              <a:t>e</a:t>
            </a:r>
            <a:r>
              <a:rPr lang="en-US" alt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-</a:t>
            </a:r>
            <a:r>
              <a:rPr lang="en-US" alt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RaktKosh</a:t>
            </a:r>
            <a:endParaRPr lang="en-US" altLang="en-US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923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6"/>
          <p:cNvSpPr>
            <a:spLocks noChangeArrowheads="1"/>
          </p:cNvSpPr>
          <p:nvPr/>
        </p:nvSpPr>
        <p:spPr bwMode="auto">
          <a:xfrm>
            <a:off x="-304800" y="944563"/>
            <a:ext cx="8763000" cy="473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sz="1800" dirty="0" smtClean="0">
              <a:latin typeface="Calibri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Inaugurated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by the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Hon'ble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 Minister of Health and Family Welfare, Sh. J P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Nadda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on 7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April 2016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Trial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un has been done in following blood banks/states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Indian Red Cross Society (HQ), Delhi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BBs in Madhya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Pradesh 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4 BBs in West Bengal 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And soon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be implemented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in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Gujarat 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Uttar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Pradesh 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Jharkhand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Telangana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0114" name="Picture 2" descr="C:\Users\ascheema\Desktop\wh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2971800"/>
            <a:ext cx="4715322" cy="3657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28600"/>
            <a:ext cx="74676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 smtClean="0">
                <a:solidFill>
                  <a:srgbClr val="C00000"/>
                </a:solidFill>
                <a:latin typeface="+mj-lt"/>
                <a:cs typeface="+mj-cs"/>
              </a:rPr>
              <a:t>e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-Rakt Kosh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Adherence to drug and cosmetics act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Availability of safe and adequate blood supplies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Transparent and streamlined workflow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Real time blood stock availability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Minimizing wastage of blood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Donor </a:t>
            </a:r>
            <a:r>
              <a:rPr lang="en-US" sz="2400" dirty="0">
                <a:ea typeface="ＭＳ Ｐゴシック" pitchFamily="34" charset="-128"/>
              </a:rPr>
              <a:t>registry (rare group directories) 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Restricting </a:t>
            </a:r>
            <a:r>
              <a:rPr lang="en-US" sz="2400" dirty="0">
                <a:ea typeface="ＭＳ Ｐゴシック" pitchFamily="34" charset="-128"/>
              </a:rPr>
              <a:t>professional </a:t>
            </a:r>
            <a:r>
              <a:rPr lang="en-US" sz="2400" dirty="0" smtClean="0">
                <a:ea typeface="ＭＳ Ｐゴシック" pitchFamily="34" charset="-128"/>
              </a:rPr>
              <a:t>donors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Tracking of TTI (Transfusion Transmissible Infections)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Ease of communication</a:t>
            </a:r>
            <a:endParaRPr lang="en-US" sz="2400" dirty="0">
              <a:ea typeface="ＭＳ Ｐゴシック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ea typeface="ＭＳ Ｐゴシック" pitchFamily="34" charset="-128"/>
              </a:rPr>
              <a:t>and many more…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445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Objectives 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28800" y="1981200"/>
            <a:ext cx="1919693" cy="1207532"/>
            <a:chOff x="2438400" y="1524000"/>
            <a:chExt cx="1919693" cy="1207532"/>
          </a:xfrm>
        </p:grpSpPr>
        <p:pic>
          <p:nvPicPr>
            <p:cNvPr id="1028" name="Picture 4" descr="eRaktko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15240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438400" y="2362200"/>
              <a:ext cx="191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Portal/Mobile App</a:t>
              </a:r>
              <a:endParaRPr lang="en-US" dirty="0"/>
            </a:p>
          </p:txBody>
        </p:sp>
      </p:grpSp>
      <p:pic>
        <p:nvPicPr>
          <p:cNvPr id="1030" name="Picture 6" descr="Image result for huma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1295400" cy="13789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3048000"/>
            <a:ext cx="81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Citizen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295400" y="2286000"/>
            <a:ext cx="6858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657600" y="2209800"/>
            <a:ext cx="1143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1400" y="1905000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trouble ?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953000" y="1992868"/>
            <a:ext cx="2027350" cy="826532"/>
            <a:chOff x="4953000" y="1992868"/>
            <a:chExt cx="2027350" cy="826532"/>
          </a:xfrm>
        </p:grpSpPr>
        <p:sp>
          <p:nvSpPr>
            <p:cNvPr id="20" name="TextBox 19"/>
            <p:cNvSpPr txBox="1"/>
            <p:nvPr/>
          </p:nvSpPr>
          <p:spPr>
            <a:xfrm>
              <a:off x="4953000" y="1992868"/>
              <a:ext cx="202735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Nearest Blood Bank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3000" y="2450068"/>
              <a:ext cx="19812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Stock Availability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62800" y="1905000"/>
            <a:ext cx="2019977" cy="1676400"/>
            <a:chOff x="7162800" y="1905000"/>
            <a:chExt cx="2019977" cy="1676400"/>
          </a:xfrm>
        </p:grpSpPr>
        <p:sp>
          <p:nvSpPr>
            <p:cNvPr id="23" name="Bent Arrow 22"/>
            <p:cNvSpPr/>
            <p:nvPr/>
          </p:nvSpPr>
          <p:spPr>
            <a:xfrm rot="5400000">
              <a:off x="6955198" y="2535599"/>
              <a:ext cx="1271915" cy="819688"/>
            </a:xfrm>
            <a:prstGeom prst="bentArrow">
              <a:avLst>
                <a:gd name="adj1" fmla="val 25000"/>
                <a:gd name="adj2" fmla="val 23454"/>
                <a:gd name="adj3" fmla="val 25000"/>
                <a:gd name="adj4" fmla="val 4375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62800" y="1905000"/>
              <a:ext cx="2019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Contact Blood Bank</a:t>
              </a:r>
              <a:endParaRPr lang="en-US" dirty="0"/>
            </a:p>
          </p:txBody>
        </p:sp>
      </p:grpSp>
      <p:sp>
        <p:nvSpPr>
          <p:cNvPr id="28" name="Right Arrow 27"/>
          <p:cNvSpPr/>
          <p:nvPr/>
        </p:nvSpPr>
        <p:spPr>
          <a:xfrm rot="5400000">
            <a:off x="2324100" y="3619500"/>
            <a:ext cx="9144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95600" y="3505200"/>
            <a:ext cx="10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Donate ?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905000" y="4419600"/>
            <a:ext cx="2057400" cy="826532"/>
            <a:chOff x="2209800" y="3429000"/>
            <a:chExt cx="2057400" cy="826532"/>
          </a:xfrm>
        </p:grpSpPr>
        <p:sp>
          <p:nvSpPr>
            <p:cNvPr id="30" name="TextBox 29"/>
            <p:cNvSpPr txBox="1"/>
            <p:nvPr/>
          </p:nvSpPr>
          <p:spPr>
            <a:xfrm>
              <a:off x="2209800" y="3429000"/>
              <a:ext cx="20574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Camp Schedule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09800" y="3886200"/>
              <a:ext cx="202735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Nearest Blood Bank</a:t>
              </a:r>
              <a:endParaRPr lang="en-US" dirty="0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457200" y="152400"/>
            <a:ext cx="8686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Workflow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360616" y="3552014"/>
            <a:ext cx="2707184" cy="2620186"/>
            <a:chOff x="6096000" y="3505200"/>
            <a:chExt cx="2707184" cy="2620186"/>
          </a:xfrm>
        </p:grpSpPr>
        <p:pic>
          <p:nvPicPr>
            <p:cNvPr id="1032" name="Picture 8" descr="Image result for network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3505200"/>
              <a:ext cx="2707184" cy="2620186"/>
            </a:xfrm>
            <a:prstGeom prst="rect">
              <a:avLst/>
            </a:prstGeom>
            <a:noFill/>
          </p:spPr>
        </p:pic>
        <p:pic>
          <p:nvPicPr>
            <p:cNvPr id="37" name="Picture 4" descr="eRaktko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6600" y="3657600"/>
              <a:ext cx="685800" cy="580292"/>
            </a:xfrm>
            <a:prstGeom prst="rect">
              <a:avLst/>
            </a:prstGeom>
            <a:noFill/>
          </p:spPr>
        </p:pic>
        <p:pic>
          <p:nvPicPr>
            <p:cNvPr id="39" name="Picture 4" descr="eRaktko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4800" y="4038600"/>
              <a:ext cx="685800" cy="580292"/>
            </a:xfrm>
            <a:prstGeom prst="rect">
              <a:avLst/>
            </a:prstGeom>
            <a:noFill/>
          </p:spPr>
        </p:pic>
        <p:pic>
          <p:nvPicPr>
            <p:cNvPr id="40" name="Picture 4" descr="eRaktko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24600" y="4103076"/>
              <a:ext cx="609600" cy="515815"/>
            </a:xfrm>
            <a:prstGeom prst="rect">
              <a:avLst/>
            </a:prstGeom>
            <a:noFill/>
          </p:spPr>
        </p:pic>
        <p:pic>
          <p:nvPicPr>
            <p:cNvPr id="41" name="Picture 4" descr="eRaktko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24599" y="5029200"/>
              <a:ext cx="630383" cy="533400"/>
            </a:xfrm>
            <a:prstGeom prst="rect">
              <a:avLst/>
            </a:prstGeom>
            <a:noFill/>
          </p:spPr>
        </p:pic>
        <p:pic>
          <p:nvPicPr>
            <p:cNvPr id="42" name="Picture 4" descr="eRaktko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0" y="5398476"/>
              <a:ext cx="609600" cy="515815"/>
            </a:xfrm>
            <a:prstGeom prst="rect">
              <a:avLst/>
            </a:prstGeom>
            <a:noFill/>
          </p:spPr>
        </p:pic>
        <p:pic>
          <p:nvPicPr>
            <p:cNvPr id="43" name="Picture 4" descr="eRaktko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4800" y="5029200"/>
              <a:ext cx="685800" cy="580292"/>
            </a:xfrm>
            <a:prstGeom prst="rect">
              <a:avLst/>
            </a:prstGeom>
            <a:noFill/>
          </p:spPr>
        </p:pic>
      </p:grpSp>
      <p:pic>
        <p:nvPicPr>
          <p:cNvPr id="44" name="Picture 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2192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3"/>
          <p:cNvGrpSpPr/>
          <p:nvPr/>
        </p:nvGrpSpPr>
        <p:grpSpPr>
          <a:xfrm>
            <a:off x="4267200" y="4038600"/>
            <a:ext cx="2057399" cy="762000"/>
            <a:chOff x="4267200" y="4038600"/>
            <a:chExt cx="2057399" cy="762000"/>
          </a:xfrm>
        </p:grpSpPr>
        <p:sp>
          <p:nvSpPr>
            <p:cNvPr id="35" name="Right Arrow 34"/>
            <p:cNvSpPr/>
            <p:nvPr/>
          </p:nvSpPr>
          <p:spPr>
            <a:xfrm>
              <a:off x="4495800" y="4419600"/>
              <a:ext cx="1600200" cy="3810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67200" y="4038600"/>
              <a:ext cx="2057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Contact Blood Bank</a:t>
              </a:r>
              <a:endParaRPr lang="en-US" dirty="0"/>
            </a:p>
          </p:txBody>
        </p:sp>
      </p:grpSp>
      <p:pic>
        <p:nvPicPr>
          <p:cNvPr id="48" name="Picture 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430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1430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2766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352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5720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7244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8674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9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5"/>
          <p:cNvGraphicFramePr>
            <a:graphicFrameLocks/>
          </p:cNvGraphicFramePr>
          <p:nvPr/>
        </p:nvGraphicFramePr>
        <p:xfrm>
          <a:off x="0" y="1295400"/>
          <a:ext cx="918757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274638"/>
            <a:ext cx="8305800" cy="9445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End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to End IT Solution 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NAV_LEVEL" val="1"/>
  <p:tag name="ARTICULATE_SLIDE_PRESENTER_GUID" val="8b286026-94e7-4200-95a9-d6f3d84d2ee9"/>
  <p:tag name="ARTICULATE_PLAYLIST" val="bgnew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NAV_LEVEL" val="1"/>
  <p:tag name="ARTICULATE_SLIDE_PRESENTER_GUID" val="8b286026-94e7-4200-95a9-d6f3d84d2ee9"/>
  <p:tag name="ARTICULATE_PLAYLIST" val="bgnew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NAV_LEVEL" val="1"/>
  <p:tag name="ARTICULATE_SLIDE_PRESENTER_GUID" val="8b286026-94e7-4200-95a9-d6f3d84d2ee9"/>
  <p:tag name="ARTICULATE_PLAYLIST" val="bgnew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NAV_LEVEL" val="1"/>
  <p:tag name="ARTICULATE_SLIDE_PRESENTER_GUID" val="8b286026-94e7-4200-95a9-d6f3d84d2ee9"/>
  <p:tag name="ARTICULATE_PLAYLIST" val="bgnew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NAV_LEVEL" val="1"/>
  <p:tag name="ARTICULATE_SLIDE_PRESENTER_GUID" val="8b286026-94e7-4200-95a9-d6f3d84d2ee9"/>
  <p:tag name="ARTICULATE_PLAYLIST" val="bgnew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NAV_LEVEL" val="1"/>
  <p:tag name="ARTICULATE_SLIDE_PRESENTER_GUID" val="8b286026-94e7-4200-95a9-d6f3d84d2ee9"/>
  <p:tag name="ARTICULATE_PLAYLIST" val="bgnew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2972</Words>
  <Application>Microsoft Macintosh PowerPoint</Application>
  <PresentationFormat>On-screen Show (4:3)</PresentationFormat>
  <Paragraphs>298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e-RaktKosh</vt:lpstr>
      <vt:lpstr>PowerPoint Presentation</vt:lpstr>
      <vt:lpstr>Objectives </vt:lpstr>
      <vt:lpstr>PowerPoint Presentation</vt:lpstr>
      <vt:lpstr>PowerPoint Presentation</vt:lpstr>
      <vt:lpstr>Standard Compliance </vt:lpstr>
      <vt:lpstr>Integrated eRakt Kosh</vt:lpstr>
      <vt:lpstr>Benefit to Blood Bank Administrators</vt:lpstr>
      <vt:lpstr>Benefit to State Officials</vt:lpstr>
      <vt:lpstr>Contd</vt:lpstr>
      <vt:lpstr>Benefit to Citizens</vt:lpstr>
      <vt:lpstr>Contd</vt:lpstr>
      <vt:lpstr>Contd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Siddharth Srivastava</dc:creator>
  <cp:lastModifiedBy>siddharth</cp:lastModifiedBy>
  <cp:revision>65</cp:revision>
  <dcterms:created xsi:type="dcterms:W3CDTF">2016-08-22T08:32:15Z</dcterms:created>
  <dcterms:modified xsi:type="dcterms:W3CDTF">2016-08-31T04:30:54Z</dcterms:modified>
</cp:coreProperties>
</file>