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8" r:id="rId4"/>
    <p:sldId id="285" r:id="rId5"/>
    <p:sldId id="281" r:id="rId6"/>
    <p:sldId id="263" r:id="rId7"/>
    <p:sldId id="280" r:id="rId8"/>
    <p:sldId id="271" r:id="rId9"/>
    <p:sldId id="289" r:id="rId10"/>
    <p:sldId id="272" r:id="rId11"/>
    <p:sldId id="287" r:id="rId12"/>
    <p:sldId id="277" r:id="rId13"/>
    <p:sldId id="278" r:id="rId14"/>
    <p:sldId id="284" r:id="rId15"/>
    <p:sldId id="282" r:id="rId16"/>
    <p:sldId id="270" r:id="rId17"/>
    <p:sldId id="279" r:id="rId18"/>
    <p:sldId id="268" r:id="rId19"/>
    <p:sldId id="283" r:id="rId20"/>
    <p:sldId id="260" r:id="rId21"/>
    <p:sldId id="276" r:id="rId22"/>
    <p:sldId id="262" r:id="rId23"/>
    <p:sldId id="290" r:id="rId24"/>
    <p:sldId id="265" r:id="rId25"/>
    <p:sldId id="286" r:id="rId26"/>
    <p:sldId id="266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WH\MadhyaPradesh\Analysis\EMMS%20Reports\Compla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WH\MadhyaPradesh\Award\Best%20Practices\Kaziranga%202018\Inventory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WH\MadhyaPradesh\Award\Best%20Practices\Kaziranga%202018\Inventory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0166879966450763E-2"/>
          <c:y val="2.7883908223476202E-2"/>
          <c:w val="0.7753311921536129"/>
          <c:h val="0.88970533378372274"/>
        </c:manualLayout>
      </c:layout>
      <c:lineChart>
        <c:grouping val="standard"/>
        <c:ser>
          <c:idx val="0"/>
          <c:order val="0"/>
          <c:tx>
            <c:strRef>
              <c:f>Sheet3!$A$9</c:f>
              <c:strCache>
                <c:ptCount val="1"/>
                <c:pt idx="0">
                  <c:v>Average Days for complain closure by Facility Incharge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Sheet3!$B$8:$J$8</c:f>
              <c:strCache>
                <c:ptCount val="9"/>
                <c:pt idx="0">
                  <c:v>Jan'18</c:v>
                </c:pt>
                <c:pt idx="1">
                  <c:v>Feb'18</c:v>
                </c:pt>
                <c:pt idx="2">
                  <c:v>Mar'18</c:v>
                </c:pt>
                <c:pt idx="3">
                  <c:v>Apr'18</c:v>
                </c:pt>
                <c:pt idx="4">
                  <c:v>May'18</c:v>
                </c:pt>
                <c:pt idx="5">
                  <c:v>Jun'18</c:v>
                </c:pt>
                <c:pt idx="6">
                  <c:v>Jul'18</c:v>
                </c:pt>
                <c:pt idx="7">
                  <c:v>Aug'18</c:v>
                </c:pt>
                <c:pt idx="8">
                  <c:v>Sep'18</c:v>
                </c:pt>
              </c:strCache>
            </c:strRef>
          </c:cat>
          <c:val>
            <c:numRef>
              <c:f>Sheet3!$B$9:$J$9</c:f>
              <c:numCache>
                <c:formatCode>0.00</c:formatCode>
                <c:ptCount val="9"/>
                <c:pt idx="0">
                  <c:v>143.40445023148266</c:v>
                </c:pt>
                <c:pt idx="1">
                  <c:v>38.673460648147739</c:v>
                </c:pt>
                <c:pt idx="3">
                  <c:v>21.256216832504585</c:v>
                </c:pt>
                <c:pt idx="4">
                  <c:v>13.365103628337589</c:v>
                </c:pt>
                <c:pt idx="5">
                  <c:v>9.023330533153878</c:v>
                </c:pt>
                <c:pt idx="6">
                  <c:v>6.4644805897086499</c:v>
                </c:pt>
                <c:pt idx="7">
                  <c:v>6.1030578171563103</c:v>
                </c:pt>
                <c:pt idx="8">
                  <c:v>3.575666698376303</c:v>
                </c:pt>
              </c:numCache>
            </c:numRef>
          </c:val>
        </c:ser>
        <c:ser>
          <c:idx val="1"/>
          <c:order val="1"/>
          <c:tx>
            <c:strRef>
              <c:f>Sheet3!$A$10</c:f>
              <c:strCache>
                <c:ptCount val="1"/>
                <c:pt idx="0">
                  <c:v>Average Days to complain closure by Vendor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0"/>
                  <c:y val="-7.4074050071595191E-2"/>
                </c:manualLayout>
              </c:layout>
              <c:showVal val="1"/>
            </c:dLbl>
            <c:dLbl>
              <c:idx val="7"/>
              <c:layout>
                <c:manualLayout>
                  <c:x val="-3.6730945821855038E-3"/>
                  <c:y val="-3.7037025035797616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Sheet3!$B$8:$J$8</c:f>
              <c:strCache>
                <c:ptCount val="9"/>
                <c:pt idx="0">
                  <c:v>Jan'18</c:v>
                </c:pt>
                <c:pt idx="1">
                  <c:v>Feb'18</c:v>
                </c:pt>
                <c:pt idx="2">
                  <c:v>Mar'18</c:v>
                </c:pt>
                <c:pt idx="3">
                  <c:v>Apr'18</c:v>
                </c:pt>
                <c:pt idx="4">
                  <c:v>May'18</c:v>
                </c:pt>
                <c:pt idx="5">
                  <c:v>Jun'18</c:v>
                </c:pt>
                <c:pt idx="6">
                  <c:v>Jul'18</c:v>
                </c:pt>
                <c:pt idx="7">
                  <c:v>Aug'18</c:v>
                </c:pt>
                <c:pt idx="8">
                  <c:v>Sep'18</c:v>
                </c:pt>
              </c:strCache>
            </c:strRef>
          </c:cat>
          <c:val>
            <c:numRef>
              <c:f>Sheet3!$B$10:$J$10</c:f>
              <c:numCache>
                <c:formatCode>0.00</c:formatCode>
                <c:ptCount val="9"/>
                <c:pt idx="0">
                  <c:v>33.790039866254865</c:v>
                </c:pt>
                <c:pt idx="1">
                  <c:v>80.606176103987906</c:v>
                </c:pt>
                <c:pt idx="2">
                  <c:v>25.264157407409225</c:v>
                </c:pt>
                <c:pt idx="3">
                  <c:v>22.76711035879633</c:v>
                </c:pt>
                <c:pt idx="4">
                  <c:v>48.430319192118745</c:v>
                </c:pt>
                <c:pt idx="5">
                  <c:v>29.285129521383023</c:v>
                </c:pt>
                <c:pt idx="6">
                  <c:v>14.163834373322574</c:v>
                </c:pt>
                <c:pt idx="7">
                  <c:v>8.3410889274687037</c:v>
                </c:pt>
                <c:pt idx="8">
                  <c:v>7.9410653935185147</c:v>
                </c:pt>
              </c:numCache>
            </c:numRef>
          </c:val>
        </c:ser>
        <c:marker val="1"/>
        <c:axId val="47911680"/>
        <c:axId val="47913216"/>
      </c:lineChart>
      <c:catAx>
        <c:axId val="47911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47913216"/>
        <c:crosses val="autoZero"/>
        <c:auto val="1"/>
        <c:lblAlgn val="ctr"/>
        <c:lblOffset val="100"/>
      </c:catAx>
      <c:valAx>
        <c:axId val="47913216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47911680"/>
        <c:crosses val="autoZero"/>
        <c:crossBetween val="between"/>
      </c:valAx>
    </c:plotArea>
    <c:legend>
      <c:legendPos val="r"/>
      <c:txPr>
        <a:bodyPr/>
        <a:lstStyle/>
        <a:p>
          <a:pPr>
            <a:defRPr sz="1700" baseline="0"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Jan'18  - 37181 Equipments </a:t>
            </a:r>
          </a:p>
          <a:p>
            <a:pPr>
              <a:defRPr/>
            </a:pPr>
            <a:r>
              <a:rPr lang="en-US"/>
              <a:t>Oct'18 - 34823 Equipmetns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Sheet1!$D$9</c:f>
              <c:strCache>
                <c:ptCount val="1"/>
                <c:pt idx="0">
                  <c:v>Functional %</c:v>
                </c:pt>
              </c:strCache>
            </c:strRef>
          </c:tx>
          <c:dLbls>
            <c:txPr>
              <a:bodyPr/>
              <a:lstStyle/>
              <a:p>
                <a:pPr>
                  <a:defRPr sz="2000" baseline="0"/>
                </a:pPr>
                <a:endParaRPr lang="en-US"/>
              </a:p>
            </c:txPr>
            <c:showVal val="1"/>
          </c:dLbls>
          <c:trendline>
            <c:spPr>
              <a:ln w="66675">
                <a:solidFill>
                  <a:srgbClr val="92D050"/>
                </a:solidFill>
              </a:ln>
            </c:spPr>
            <c:trendlineType val="linear"/>
          </c:trendline>
          <c:cat>
            <c:strRef>
              <c:f>Sheet1!$B$10:$B$11</c:f>
              <c:strCache>
                <c:ptCount val="2"/>
                <c:pt idx="0">
                  <c:v>Jan'18</c:v>
                </c:pt>
                <c:pt idx="1">
                  <c:v>Oct'18</c:v>
                </c:pt>
              </c:strCache>
            </c:strRef>
          </c:cat>
          <c:val>
            <c:numRef>
              <c:f>Sheet1!$D$10:$D$11</c:f>
              <c:numCache>
                <c:formatCode>General</c:formatCode>
                <c:ptCount val="2"/>
                <c:pt idx="0">
                  <c:v>77.05</c:v>
                </c:pt>
                <c:pt idx="1">
                  <c:v>88.26</c:v>
                </c:pt>
              </c:numCache>
            </c:numRef>
          </c:val>
        </c:ser>
        <c:axId val="47960064"/>
        <c:axId val="47961600"/>
      </c:barChart>
      <c:catAx>
        <c:axId val="4796006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47961600"/>
        <c:crosses val="autoZero"/>
        <c:auto val="1"/>
        <c:lblAlgn val="ctr"/>
        <c:lblOffset val="100"/>
      </c:catAx>
      <c:valAx>
        <c:axId val="47961600"/>
        <c:scaling>
          <c:orientation val="minMax"/>
        </c:scaling>
        <c:axPos val="l"/>
        <c:majorGridlines/>
        <c:numFmt formatCode="General" sourceLinked="1"/>
        <c:tickLblPos val="nextTo"/>
        <c:crossAx val="47960064"/>
        <c:crosses val="autoZero"/>
        <c:crossBetween val="between"/>
      </c:valAx>
    </c:plotArea>
    <c:legend>
      <c:legendPos val="r"/>
      <c:legendEntry>
        <c:idx val="1"/>
        <c:delete val="1"/>
      </c:legendEntry>
      <c:txPr>
        <a:bodyPr/>
        <a:lstStyle/>
        <a:p>
          <a:pPr>
            <a:defRPr sz="1800" baseline="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Jan'18  - 37181 Equipments </a:t>
            </a:r>
          </a:p>
          <a:p>
            <a:pPr>
              <a:defRPr/>
            </a:pPr>
            <a:r>
              <a:rPr lang="en-US"/>
              <a:t>Oct'18 - 34823 Equipmetns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Sheet1!$D$9</c:f>
              <c:strCache>
                <c:ptCount val="1"/>
                <c:pt idx="0">
                  <c:v>Functional %</c:v>
                </c:pt>
              </c:strCache>
            </c:strRef>
          </c:tx>
          <c:dLbls>
            <c:txPr>
              <a:bodyPr/>
              <a:lstStyle/>
              <a:p>
                <a:pPr>
                  <a:defRPr sz="2000" baseline="0"/>
                </a:pPr>
                <a:endParaRPr lang="en-US"/>
              </a:p>
            </c:txPr>
            <c:showVal val="1"/>
          </c:dLbls>
          <c:trendline>
            <c:spPr>
              <a:ln w="66675">
                <a:solidFill>
                  <a:srgbClr val="92D050"/>
                </a:solidFill>
              </a:ln>
            </c:spPr>
            <c:trendlineType val="linear"/>
          </c:trendline>
          <c:cat>
            <c:strRef>
              <c:f>Sheet1!$B$10:$B$11</c:f>
              <c:strCache>
                <c:ptCount val="2"/>
                <c:pt idx="0">
                  <c:v>Jan'18</c:v>
                </c:pt>
                <c:pt idx="1">
                  <c:v>Oct'18</c:v>
                </c:pt>
              </c:strCache>
            </c:strRef>
          </c:cat>
          <c:val>
            <c:numRef>
              <c:f>Sheet1!$D$10:$D$11</c:f>
              <c:numCache>
                <c:formatCode>General</c:formatCode>
                <c:ptCount val="2"/>
                <c:pt idx="0">
                  <c:v>77.05</c:v>
                </c:pt>
                <c:pt idx="1">
                  <c:v>88.26</c:v>
                </c:pt>
              </c:numCache>
            </c:numRef>
          </c:val>
        </c:ser>
        <c:axId val="47894528"/>
        <c:axId val="47896064"/>
      </c:barChart>
      <c:catAx>
        <c:axId val="4789452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47896064"/>
        <c:crosses val="autoZero"/>
        <c:auto val="1"/>
        <c:lblAlgn val="ctr"/>
        <c:lblOffset val="100"/>
      </c:catAx>
      <c:valAx>
        <c:axId val="47896064"/>
        <c:scaling>
          <c:orientation val="minMax"/>
        </c:scaling>
        <c:axPos val="l"/>
        <c:majorGridlines/>
        <c:numFmt formatCode="General" sourceLinked="1"/>
        <c:tickLblPos val="nextTo"/>
        <c:crossAx val="47894528"/>
        <c:crosses val="autoZero"/>
        <c:crossBetween val="between"/>
      </c:valAx>
    </c:plotArea>
    <c:legend>
      <c:legendPos val="r"/>
      <c:legendEntry>
        <c:idx val="1"/>
        <c:delete val="1"/>
      </c:legendEntry>
      <c:txPr>
        <a:bodyPr/>
        <a:lstStyle/>
        <a:p>
          <a:pPr>
            <a:defRPr sz="1800" baseline="0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E904A-78CC-4CF6-9FBF-CA142E74C0D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FA9646D-2F59-48A5-8AE3-41D3E354482C}">
      <dgm:prSet phldrT="[Text]" custT="1"/>
      <dgm:spPr/>
      <dgm:t>
        <a:bodyPr/>
        <a:lstStyle/>
        <a:p>
          <a:r>
            <a:rPr lang="en-US" sz="1500" baseline="0" dirty="0" smtClean="0"/>
            <a:t>Tender for L1</a:t>
          </a:r>
          <a:endParaRPr lang="en-US" sz="1500" baseline="0" dirty="0"/>
        </a:p>
      </dgm:t>
    </dgm:pt>
    <dgm:pt modelId="{7FAFA8CC-E9BE-458C-A57C-4FB750104024}" type="parTrans" cxnId="{59F4C281-5F17-4F3D-AB32-3FD6F4319C53}">
      <dgm:prSet/>
      <dgm:spPr/>
      <dgm:t>
        <a:bodyPr/>
        <a:lstStyle/>
        <a:p>
          <a:endParaRPr lang="en-US"/>
        </a:p>
      </dgm:t>
    </dgm:pt>
    <dgm:pt modelId="{6C8715BF-819E-4FC1-A80A-33ACF53D4B22}" type="sibTrans" cxnId="{59F4C281-5F17-4F3D-AB32-3FD6F4319C53}">
      <dgm:prSet/>
      <dgm:spPr/>
      <dgm:t>
        <a:bodyPr/>
        <a:lstStyle/>
        <a:p>
          <a:endParaRPr lang="en-US"/>
        </a:p>
      </dgm:t>
    </dgm:pt>
    <dgm:pt modelId="{4D0944BB-213D-409E-AA32-F7ED1A5F184A}">
      <dgm:prSet phldrT="[Text]" custT="1"/>
      <dgm:spPr/>
      <dgm:t>
        <a:bodyPr/>
        <a:lstStyle/>
        <a:p>
          <a:r>
            <a:rPr lang="en-US" sz="1500" baseline="0" dirty="0"/>
            <a:t>As per the agreement define the business logic in EMMS</a:t>
          </a:r>
        </a:p>
      </dgm:t>
    </dgm:pt>
    <dgm:pt modelId="{26168590-863F-48DA-9080-AEF2F6C5D946}" type="parTrans" cxnId="{CBDF0B8F-78B0-4877-80BD-979E8D7C3546}">
      <dgm:prSet/>
      <dgm:spPr/>
      <dgm:t>
        <a:bodyPr/>
        <a:lstStyle/>
        <a:p>
          <a:endParaRPr lang="en-US"/>
        </a:p>
      </dgm:t>
    </dgm:pt>
    <dgm:pt modelId="{CA82E519-351F-45EB-8DC4-B90E8A93DA88}" type="sibTrans" cxnId="{CBDF0B8F-78B0-4877-80BD-979E8D7C3546}">
      <dgm:prSet/>
      <dgm:spPr/>
      <dgm:t>
        <a:bodyPr/>
        <a:lstStyle/>
        <a:p>
          <a:endParaRPr lang="en-US"/>
        </a:p>
      </dgm:t>
    </dgm:pt>
    <dgm:pt modelId="{973615DC-CC6A-4089-BF8B-65B52F117C7C}">
      <dgm:prSet phldrT="[Text]" custT="1"/>
      <dgm:spPr/>
      <dgm:t>
        <a:bodyPr/>
        <a:lstStyle/>
        <a:p>
          <a:r>
            <a:rPr lang="en-US" sz="1500" baseline="0" dirty="0"/>
            <a:t>Define the role and responsibilities and mapped accordingly in EMMS</a:t>
          </a:r>
        </a:p>
      </dgm:t>
    </dgm:pt>
    <dgm:pt modelId="{1E84E3FA-B677-464C-BAED-28BC8F4B3064}" type="parTrans" cxnId="{43F4BE42-1A12-4B55-8D1D-8B87C6A4139A}">
      <dgm:prSet/>
      <dgm:spPr/>
      <dgm:t>
        <a:bodyPr/>
        <a:lstStyle/>
        <a:p>
          <a:endParaRPr lang="en-US"/>
        </a:p>
      </dgm:t>
    </dgm:pt>
    <dgm:pt modelId="{11C5D3AF-0098-42AE-95A5-54A8023D9A38}" type="sibTrans" cxnId="{43F4BE42-1A12-4B55-8D1D-8B87C6A4139A}">
      <dgm:prSet/>
      <dgm:spPr/>
      <dgm:t>
        <a:bodyPr/>
        <a:lstStyle/>
        <a:p>
          <a:endParaRPr lang="en-US"/>
        </a:p>
      </dgm:t>
    </dgm:pt>
    <dgm:pt modelId="{F90E98CC-E4F7-44F2-9B69-A770B3CF8ED8}">
      <dgm:prSet phldrT="[Text]"/>
      <dgm:spPr/>
      <dgm:t>
        <a:bodyPr/>
        <a:lstStyle/>
        <a:p>
          <a:r>
            <a:rPr lang="en-US" dirty="0"/>
            <a:t>Training to users and monitor the output in </a:t>
          </a:r>
          <a:r>
            <a:rPr lang="en-US" dirty="0" smtClean="0"/>
            <a:t>Dashboards</a:t>
          </a:r>
          <a:endParaRPr lang="en-US" dirty="0"/>
        </a:p>
      </dgm:t>
    </dgm:pt>
    <dgm:pt modelId="{2CEA33E6-B515-49AD-8915-8CA20BCC0A51}" type="parTrans" cxnId="{960120E8-158F-4A85-9D20-FEEE4A2536C6}">
      <dgm:prSet/>
      <dgm:spPr/>
      <dgm:t>
        <a:bodyPr/>
        <a:lstStyle/>
        <a:p>
          <a:endParaRPr lang="en-US"/>
        </a:p>
      </dgm:t>
    </dgm:pt>
    <dgm:pt modelId="{26AFBC44-3FD5-4740-A83E-8B1F99576ACF}" type="sibTrans" cxnId="{960120E8-158F-4A85-9D20-FEEE4A2536C6}">
      <dgm:prSet/>
      <dgm:spPr/>
      <dgm:t>
        <a:bodyPr/>
        <a:lstStyle/>
        <a:p>
          <a:endParaRPr lang="en-US"/>
        </a:p>
      </dgm:t>
    </dgm:pt>
    <dgm:pt modelId="{3BB5DC84-7D5A-4AB2-97B5-E0806091DE6E}">
      <dgm:prSet phldrT="[Text]" custT="1"/>
      <dgm:spPr/>
      <dgm:t>
        <a:bodyPr/>
        <a:lstStyle/>
        <a:p>
          <a:r>
            <a:rPr lang="en-US" sz="1500" baseline="0" dirty="0" smtClean="0"/>
            <a:t>Inventory with Barcode</a:t>
          </a:r>
          <a:endParaRPr lang="en-US" sz="1500" baseline="0" dirty="0"/>
        </a:p>
      </dgm:t>
    </dgm:pt>
    <dgm:pt modelId="{7C23C93A-49C2-4066-B757-B77D62594390}" type="parTrans" cxnId="{187E5B8E-247D-41E3-BE6F-598598C773B5}">
      <dgm:prSet/>
      <dgm:spPr/>
      <dgm:t>
        <a:bodyPr/>
        <a:lstStyle/>
        <a:p>
          <a:endParaRPr lang="en-US"/>
        </a:p>
      </dgm:t>
    </dgm:pt>
    <dgm:pt modelId="{B3241D77-FBCA-4F58-81A5-CA887F2F06BD}" type="sibTrans" cxnId="{187E5B8E-247D-41E3-BE6F-598598C773B5}">
      <dgm:prSet/>
      <dgm:spPr/>
      <dgm:t>
        <a:bodyPr/>
        <a:lstStyle/>
        <a:p>
          <a:endParaRPr lang="en-US"/>
        </a:p>
      </dgm:t>
    </dgm:pt>
    <dgm:pt modelId="{BD6FE123-47F9-4E79-99AC-18EE3DD02C35}">
      <dgm:prSet phldrT="[Text]" custT="1"/>
      <dgm:spPr/>
      <dgm:t>
        <a:bodyPr/>
        <a:lstStyle/>
        <a:p>
          <a:r>
            <a:rPr lang="en-US" sz="1500" baseline="0" dirty="0" smtClean="0"/>
            <a:t>Inventory Verification by Facility In-charge</a:t>
          </a:r>
          <a:endParaRPr lang="en-US" sz="1500" baseline="0" dirty="0"/>
        </a:p>
      </dgm:t>
    </dgm:pt>
    <dgm:pt modelId="{61D12844-D76F-4E2B-B7C6-AE503406F036}" type="parTrans" cxnId="{101F77F2-30A4-4746-A79C-5CD762071321}">
      <dgm:prSet/>
      <dgm:spPr/>
      <dgm:t>
        <a:bodyPr/>
        <a:lstStyle/>
        <a:p>
          <a:endParaRPr lang="en-US"/>
        </a:p>
      </dgm:t>
    </dgm:pt>
    <dgm:pt modelId="{B00188A8-C6D7-4670-8A04-FC7913DB26EE}" type="sibTrans" cxnId="{101F77F2-30A4-4746-A79C-5CD762071321}">
      <dgm:prSet/>
      <dgm:spPr/>
      <dgm:t>
        <a:bodyPr/>
        <a:lstStyle/>
        <a:p>
          <a:endParaRPr lang="en-US"/>
        </a:p>
      </dgm:t>
    </dgm:pt>
    <dgm:pt modelId="{1304C753-90ED-49DF-A326-3373A4EE9BF6}">
      <dgm:prSet phldrT="[Text]"/>
      <dgm:spPr/>
      <dgm:t>
        <a:bodyPr/>
        <a:lstStyle/>
        <a:p>
          <a:r>
            <a:rPr lang="en-US" dirty="0" smtClean="0"/>
            <a:t>Payment </a:t>
          </a:r>
          <a:r>
            <a:rPr lang="en-US" dirty="0"/>
            <a:t>to </a:t>
          </a:r>
          <a:r>
            <a:rPr lang="en-US" dirty="0" smtClean="0"/>
            <a:t>vendor</a:t>
          </a:r>
          <a:endParaRPr lang="en-US" dirty="0"/>
        </a:p>
      </dgm:t>
    </dgm:pt>
    <dgm:pt modelId="{15D24AF2-3F81-49E9-B862-548234C77B12}" type="sibTrans" cxnId="{39A806FA-393A-47AE-B066-A32C761C93DF}">
      <dgm:prSet/>
      <dgm:spPr/>
      <dgm:t>
        <a:bodyPr/>
        <a:lstStyle/>
        <a:p>
          <a:endParaRPr lang="en-US"/>
        </a:p>
      </dgm:t>
    </dgm:pt>
    <dgm:pt modelId="{8F7731F9-A08C-49DA-BC41-92B74B079E7C}" type="parTrans" cxnId="{39A806FA-393A-47AE-B066-A32C761C93DF}">
      <dgm:prSet/>
      <dgm:spPr/>
      <dgm:t>
        <a:bodyPr/>
        <a:lstStyle/>
        <a:p>
          <a:endParaRPr lang="en-US"/>
        </a:p>
      </dgm:t>
    </dgm:pt>
    <dgm:pt modelId="{AD20D18F-84D2-46EB-8ACE-03C56D30FA5E}" type="pres">
      <dgm:prSet presAssocID="{086E904A-78CC-4CF6-9FBF-CA142E74C0D6}" presName="CompostProcess" presStyleCnt="0">
        <dgm:presLayoutVars>
          <dgm:dir/>
          <dgm:resizeHandles val="exact"/>
        </dgm:presLayoutVars>
      </dgm:prSet>
      <dgm:spPr/>
    </dgm:pt>
    <dgm:pt modelId="{B3D92B07-67CD-463E-ACB0-71E4AB5DF97F}" type="pres">
      <dgm:prSet presAssocID="{086E904A-78CC-4CF6-9FBF-CA142E74C0D6}" presName="arrow" presStyleLbl="bgShp" presStyleIdx="0" presStyleCnt="1"/>
      <dgm:spPr>
        <a:solidFill>
          <a:schemeClr val="accent2">
            <a:lumMod val="75000"/>
          </a:schemeClr>
        </a:solidFill>
      </dgm:spPr>
    </dgm:pt>
    <dgm:pt modelId="{ECB3D183-5C20-41DD-BD38-D17CDE6C9104}" type="pres">
      <dgm:prSet presAssocID="{086E904A-78CC-4CF6-9FBF-CA142E74C0D6}" presName="linearProcess" presStyleCnt="0"/>
      <dgm:spPr/>
    </dgm:pt>
    <dgm:pt modelId="{B69ACD81-4A1D-482C-A38C-6C1D62714B3D}" type="pres">
      <dgm:prSet presAssocID="{7FA9646D-2F59-48A5-8AE3-41D3E354482C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1E7DA-CA1F-4EA2-88C5-A46D723A9C1B}" type="pres">
      <dgm:prSet presAssocID="{6C8715BF-819E-4FC1-A80A-33ACF53D4B22}" presName="sibTrans" presStyleCnt="0"/>
      <dgm:spPr/>
    </dgm:pt>
    <dgm:pt modelId="{09477462-63B6-408A-8B7F-AE7CDC9033C3}" type="pres">
      <dgm:prSet presAssocID="{3BB5DC84-7D5A-4AB2-97B5-E0806091DE6E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D9EFA-8806-4511-9E90-54BBBBC95EBD}" type="pres">
      <dgm:prSet presAssocID="{B3241D77-FBCA-4F58-81A5-CA887F2F06BD}" presName="sibTrans" presStyleCnt="0"/>
      <dgm:spPr/>
    </dgm:pt>
    <dgm:pt modelId="{1D606E0E-9E1D-452B-8C2E-F0D709219CC1}" type="pres">
      <dgm:prSet presAssocID="{BD6FE123-47F9-4E79-99AC-18EE3DD02C35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CACEB-3C82-46F3-A553-D74B1996539C}" type="pres">
      <dgm:prSet presAssocID="{B00188A8-C6D7-4670-8A04-FC7913DB26EE}" presName="sibTrans" presStyleCnt="0"/>
      <dgm:spPr/>
    </dgm:pt>
    <dgm:pt modelId="{CA55C841-ED51-4150-8346-6ABEED6062DB}" type="pres">
      <dgm:prSet presAssocID="{4D0944BB-213D-409E-AA32-F7ED1A5F184A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B319A-A1B5-4935-9AFB-38F6A3FC9EEB}" type="pres">
      <dgm:prSet presAssocID="{CA82E519-351F-45EB-8DC4-B90E8A93DA88}" presName="sibTrans" presStyleCnt="0"/>
      <dgm:spPr/>
    </dgm:pt>
    <dgm:pt modelId="{CE20A639-CAE7-4E54-A20F-A4BC1D687937}" type="pres">
      <dgm:prSet presAssocID="{973615DC-CC6A-4089-BF8B-65B52F117C7C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805C4-52E9-4067-8A66-9DB1F3480C90}" type="pres">
      <dgm:prSet presAssocID="{11C5D3AF-0098-42AE-95A5-54A8023D9A38}" presName="sibTrans" presStyleCnt="0"/>
      <dgm:spPr/>
    </dgm:pt>
    <dgm:pt modelId="{101C7252-BC9F-4231-8636-1FF89A71B6C1}" type="pres">
      <dgm:prSet presAssocID="{F90E98CC-E4F7-44F2-9B69-A770B3CF8ED8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B51D6-7DA1-4515-A5E9-8758AEFA0CDE}" type="pres">
      <dgm:prSet presAssocID="{26AFBC44-3FD5-4740-A83E-8B1F99576ACF}" presName="sibTrans" presStyleCnt="0"/>
      <dgm:spPr/>
    </dgm:pt>
    <dgm:pt modelId="{8ECB2AF6-7CA4-4D20-BBC6-A340DAE2DA65}" type="pres">
      <dgm:prSet presAssocID="{1304C753-90ED-49DF-A326-3373A4EE9BF6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F8359-A2F2-432D-8CC3-1D42C4C40F2C}" type="presOf" srcId="{F90E98CC-E4F7-44F2-9B69-A770B3CF8ED8}" destId="{101C7252-BC9F-4231-8636-1FF89A71B6C1}" srcOrd="0" destOrd="0" presId="urn:microsoft.com/office/officeart/2005/8/layout/hProcess9"/>
    <dgm:cxn modelId="{E338340C-143E-4D2D-9CC2-C7C447283687}" type="presOf" srcId="{086E904A-78CC-4CF6-9FBF-CA142E74C0D6}" destId="{AD20D18F-84D2-46EB-8ACE-03C56D30FA5E}" srcOrd="0" destOrd="0" presId="urn:microsoft.com/office/officeart/2005/8/layout/hProcess9"/>
    <dgm:cxn modelId="{6A9441CD-CA7F-45C5-958B-9EBF194990FD}" type="presOf" srcId="{1304C753-90ED-49DF-A326-3373A4EE9BF6}" destId="{8ECB2AF6-7CA4-4D20-BBC6-A340DAE2DA65}" srcOrd="0" destOrd="0" presId="urn:microsoft.com/office/officeart/2005/8/layout/hProcess9"/>
    <dgm:cxn modelId="{43F4BE42-1A12-4B55-8D1D-8B87C6A4139A}" srcId="{086E904A-78CC-4CF6-9FBF-CA142E74C0D6}" destId="{973615DC-CC6A-4089-BF8B-65B52F117C7C}" srcOrd="4" destOrd="0" parTransId="{1E84E3FA-B677-464C-BAED-28BC8F4B3064}" sibTransId="{11C5D3AF-0098-42AE-95A5-54A8023D9A38}"/>
    <dgm:cxn modelId="{CBDF0B8F-78B0-4877-80BD-979E8D7C3546}" srcId="{086E904A-78CC-4CF6-9FBF-CA142E74C0D6}" destId="{4D0944BB-213D-409E-AA32-F7ED1A5F184A}" srcOrd="3" destOrd="0" parTransId="{26168590-863F-48DA-9080-AEF2F6C5D946}" sibTransId="{CA82E519-351F-45EB-8DC4-B90E8A93DA88}"/>
    <dgm:cxn modelId="{59F4C281-5F17-4F3D-AB32-3FD6F4319C53}" srcId="{086E904A-78CC-4CF6-9FBF-CA142E74C0D6}" destId="{7FA9646D-2F59-48A5-8AE3-41D3E354482C}" srcOrd="0" destOrd="0" parTransId="{7FAFA8CC-E9BE-458C-A57C-4FB750104024}" sibTransId="{6C8715BF-819E-4FC1-A80A-33ACF53D4B22}"/>
    <dgm:cxn modelId="{187E5B8E-247D-41E3-BE6F-598598C773B5}" srcId="{086E904A-78CC-4CF6-9FBF-CA142E74C0D6}" destId="{3BB5DC84-7D5A-4AB2-97B5-E0806091DE6E}" srcOrd="1" destOrd="0" parTransId="{7C23C93A-49C2-4066-B757-B77D62594390}" sibTransId="{B3241D77-FBCA-4F58-81A5-CA887F2F06BD}"/>
    <dgm:cxn modelId="{960120E8-158F-4A85-9D20-FEEE4A2536C6}" srcId="{086E904A-78CC-4CF6-9FBF-CA142E74C0D6}" destId="{F90E98CC-E4F7-44F2-9B69-A770B3CF8ED8}" srcOrd="5" destOrd="0" parTransId="{2CEA33E6-B515-49AD-8915-8CA20BCC0A51}" sibTransId="{26AFBC44-3FD5-4740-A83E-8B1F99576ACF}"/>
    <dgm:cxn modelId="{CA102AB6-EE56-4F4D-B769-5EB0370F6A3F}" type="presOf" srcId="{4D0944BB-213D-409E-AA32-F7ED1A5F184A}" destId="{CA55C841-ED51-4150-8346-6ABEED6062DB}" srcOrd="0" destOrd="0" presId="urn:microsoft.com/office/officeart/2005/8/layout/hProcess9"/>
    <dgm:cxn modelId="{39A806FA-393A-47AE-B066-A32C761C93DF}" srcId="{086E904A-78CC-4CF6-9FBF-CA142E74C0D6}" destId="{1304C753-90ED-49DF-A326-3373A4EE9BF6}" srcOrd="6" destOrd="0" parTransId="{8F7731F9-A08C-49DA-BC41-92B74B079E7C}" sibTransId="{15D24AF2-3F81-49E9-B862-548234C77B12}"/>
    <dgm:cxn modelId="{8407D8DA-9EBA-4CE0-A96C-7D5BA86DCBAB}" type="presOf" srcId="{973615DC-CC6A-4089-BF8B-65B52F117C7C}" destId="{CE20A639-CAE7-4E54-A20F-A4BC1D687937}" srcOrd="0" destOrd="0" presId="urn:microsoft.com/office/officeart/2005/8/layout/hProcess9"/>
    <dgm:cxn modelId="{101F77F2-30A4-4746-A79C-5CD762071321}" srcId="{086E904A-78CC-4CF6-9FBF-CA142E74C0D6}" destId="{BD6FE123-47F9-4E79-99AC-18EE3DD02C35}" srcOrd="2" destOrd="0" parTransId="{61D12844-D76F-4E2B-B7C6-AE503406F036}" sibTransId="{B00188A8-C6D7-4670-8A04-FC7913DB26EE}"/>
    <dgm:cxn modelId="{BF89D6A6-4770-4CD8-8430-D540F4201CE4}" type="presOf" srcId="{7FA9646D-2F59-48A5-8AE3-41D3E354482C}" destId="{B69ACD81-4A1D-482C-A38C-6C1D62714B3D}" srcOrd="0" destOrd="0" presId="urn:microsoft.com/office/officeart/2005/8/layout/hProcess9"/>
    <dgm:cxn modelId="{767623BC-38D1-4E16-8568-894023750F63}" type="presOf" srcId="{BD6FE123-47F9-4E79-99AC-18EE3DD02C35}" destId="{1D606E0E-9E1D-452B-8C2E-F0D709219CC1}" srcOrd="0" destOrd="0" presId="urn:microsoft.com/office/officeart/2005/8/layout/hProcess9"/>
    <dgm:cxn modelId="{C571869C-03C0-45CB-9867-60657FD60D97}" type="presOf" srcId="{3BB5DC84-7D5A-4AB2-97B5-E0806091DE6E}" destId="{09477462-63B6-408A-8B7F-AE7CDC9033C3}" srcOrd="0" destOrd="0" presId="urn:microsoft.com/office/officeart/2005/8/layout/hProcess9"/>
    <dgm:cxn modelId="{25E1D983-4B52-4FB4-959A-730516C0017A}" type="presParOf" srcId="{AD20D18F-84D2-46EB-8ACE-03C56D30FA5E}" destId="{B3D92B07-67CD-463E-ACB0-71E4AB5DF97F}" srcOrd="0" destOrd="0" presId="urn:microsoft.com/office/officeart/2005/8/layout/hProcess9"/>
    <dgm:cxn modelId="{90EA51B1-6FAD-434F-8156-2483DED95769}" type="presParOf" srcId="{AD20D18F-84D2-46EB-8ACE-03C56D30FA5E}" destId="{ECB3D183-5C20-41DD-BD38-D17CDE6C9104}" srcOrd="1" destOrd="0" presId="urn:microsoft.com/office/officeart/2005/8/layout/hProcess9"/>
    <dgm:cxn modelId="{B977060A-221C-4A4E-B5B1-90F31E339A49}" type="presParOf" srcId="{ECB3D183-5C20-41DD-BD38-D17CDE6C9104}" destId="{B69ACD81-4A1D-482C-A38C-6C1D62714B3D}" srcOrd="0" destOrd="0" presId="urn:microsoft.com/office/officeart/2005/8/layout/hProcess9"/>
    <dgm:cxn modelId="{E889F970-C410-4CFD-AAD2-4D7313185711}" type="presParOf" srcId="{ECB3D183-5C20-41DD-BD38-D17CDE6C9104}" destId="{1511E7DA-CA1F-4EA2-88C5-A46D723A9C1B}" srcOrd="1" destOrd="0" presId="urn:microsoft.com/office/officeart/2005/8/layout/hProcess9"/>
    <dgm:cxn modelId="{E7DD6CDA-40F9-4CB2-9039-F364B51BA48B}" type="presParOf" srcId="{ECB3D183-5C20-41DD-BD38-D17CDE6C9104}" destId="{09477462-63B6-408A-8B7F-AE7CDC9033C3}" srcOrd="2" destOrd="0" presId="urn:microsoft.com/office/officeart/2005/8/layout/hProcess9"/>
    <dgm:cxn modelId="{BE7AC717-7B62-4360-96CD-318D0C2B37C6}" type="presParOf" srcId="{ECB3D183-5C20-41DD-BD38-D17CDE6C9104}" destId="{433D9EFA-8806-4511-9E90-54BBBBC95EBD}" srcOrd="3" destOrd="0" presId="urn:microsoft.com/office/officeart/2005/8/layout/hProcess9"/>
    <dgm:cxn modelId="{B21C3C31-46E9-4C54-BA9D-AA9246E07D7C}" type="presParOf" srcId="{ECB3D183-5C20-41DD-BD38-D17CDE6C9104}" destId="{1D606E0E-9E1D-452B-8C2E-F0D709219CC1}" srcOrd="4" destOrd="0" presId="urn:microsoft.com/office/officeart/2005/8/layout/hProcess9"/>
    <dgm:cxn modelId="{7859D6C4-1468-4372-AF20-E43C292388D5}" type="presParOf" srcId="{ECB3D183-5C20-41DD-BD38-D17CDE6C9104}" destId="{B04CACEB-3C82-46F3-A553-D74B1996539C}" srcOrd="5" destOrd="0" presId="urn:microsoft.com/office/officeart/2005/8/layout/hProcess9"/>
    <dgm:cxn modelId="{9FEF9C93-C636-445A-AD55-35CCBBC7BB29}" type="presParOf" srcId="{ECB3D183-5C20-41DD-BD38-D17CDE6C9104}" destId="{CA55C841-ED51-4150-8346-6ABEED6062DB}" srcOrd="6" destOrd="0" presId="urn:microsoft.com/office/officeart/2005/8/layout/hProcess9"/>
    <dgm:cxn modelId="{663E1FB2-3F0F-490D-8B6A-21408FA317E3}" type="presParOf" srcId="{ECB3D183-5C20-41DD-BD38-D17CDE6C9104}" destId="{B01B319A-A1B5-4935-9AFB-38F6A3FC9EEB}" srcOrd="7" destOrd="0" presId="urn:microsoft.com/office/officeart/2005/8/layout/hProcess9"/>
    <dgm:cxn modelId="{04118AF5-0265-474D-B3D8-7B9DF02F6C06}" type="presParOf" srcId="{ECB3D183-5C20-41DD-BD38-D17CDE6C9104}" destId="{CE20A639-CAE7-4E54-A20F-A4BC1D687937}" srcOrd="8" destOrd="0" presId="urn:microsoft.com/office/officeart/2005/8/layout/hProcess9"/>
    <dgm:cxn modelId="{2698A1E0-0058-4C63-A907-EF2AA6EE692A}" type="presParOf" srcId="{ECB3D183-5C20-41DD-BD38-D17CDE6C9104}" destId="{086805C4-52E9-4067-8A66-9DB1F3480C90}" srcOrd="9" destOrd="0" presId="urn:microsoft.com/office/officeart/2005/8/layout/hProcess9"/>
    <dgm:cxn modelId="{12F18ED8-C116-4434-8A1E-4C2A515BB6F1}" type="presParOf" srcId="{ECB3D183-5C20-41DD-BD38-D17CDE6C9104}" destId="{101C7252-BC9F-4231-8636-1FF89A71B6C1}" srcOrd="10" destOrd="0" presId="urn:microsoft.com/office/officeart/2005/8/layout/hProcess9"/>
    <dgm:cxn modelId="{8EDF9D56-AE32-473B-A000-186C6DF68FA2}" type="presParOf" srcId="{ECB3D183-5C20-41DD-BD38-D17CDE6C9104}" destId="{AD4B51D6-7DA1-4515-A5E9-8758AEFA0CDE}" srcOrd="11" destOrd="0" presId="urn:microsoft.com/office/officeart/2005/8/layout/hProcess9"/>
    <dgm:cxn modelId="{7A6284EC-D955-4F96-AAF5-6B962EFAAEE9}" type="presParOf" srcId="{ECB3D183-5C20-41DD-BD38-D17CDE6C9104}" destId="{8ECB2AF6-7CA4-4D20-BBC6-A340DAE2DA65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39D586-F641-4C79-AF27-9EFCA1BA5ED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ACACFA0-B3C8-47AA-89B0-CD7B8A239518}">
      <dgm:prSet phldrT="[Text]" custT="1"/>
      <dgm:spPr/>
      <dgm:t>
        <a:bodyPr/>
        <a:lstStyle/>
        <a:p>
          <a:r>
            <a:rPr lang="en-US" sz="1600" dirty="0" smtClean="0"/>
            <a:t>Bar Code by service provider</a:t>
          </a:r>
          <a:endParaRPr lang="en-US" sz="1600" dirty="0"/>
        </a:p>
      </dgm:t>
    </dgm:pt>
    <dgm:pt modelId="{83CA0D32-584D-43D3-89E3-809E1FB3A4CD}" type="parTrans" cxnId="{D3D1ECBB-43FD-42D7-B9FF-1DFC99014999}">
      <dgm:prSet/>
      <dgm:spPr/>
      <dgm:t>
        <a:bodyPr/>
        <a:lstStyle/>
        <a:p>
          <a:endParaRPr lang="en-US"/>
        </a:p>
      </dgm:t>
    </dgm:pt>
    <dgm:pt modelId="{45F19CC5-4B79-4A74-87B0-D12D47445F1F}" type="sibTrans" cxnId="{D3D1ECBB-43FD-42D7-B9FF-1DFC99014999}">
      <dgm:prSet/>
      <dgm:spPr/>
      <dgm:t>
        <a:bodyPr/>
        <a:lstStyle/>
        <a:p>
          <a:endParaRPr lang="en-US"/>
        </a:p>
      </dgm:t>
    </dgm:pt>
    <dgm:pt modelId="{E6D468F3-BC20-4523-86E8-0D55082A52D0}">
      <dgm:prSet phldrT="[Text]" custT="1"/>
      <dgm:spPr/>
      <dgm:t>
        <a:bodyPr/>
        <a:lstStyle/>
        <a:p>
          <a:r>
            <a:rPr lang="en-US" sz="1600" dirty="0" smtClean="0"/>
            <a:t>Complain closure</a:t>
          </a:r>
          <a:endParaRPr lang="en-US" sz="1600" dirty="0"/>
        </a:p>
      </dgm:t>
    </dgm:pt>
    <dgm:pt modelId="{933E4006-E4F1-4C18-9832-387C83069849}" type="parTrans" cxnId="{B43E5648-007C-4188-B3C4-F4D522C0A5A1}">
      <dgm:prSet/>
      <dgm:spPr/>
      <dgm:t>
        <a:bodyPr/>
        <a:lstStyle/>
        <a:p>
          <a:endParaRPr lang="en-US"/>
        </a:p>
      </dgm:t>
    </dgm:pt>
    <dgm:pt modelId="{BB1090A9-5F28-4974-BBFC-524E8142F0DE}" type="sibTrans" cxnId="{B43E5648-007C-4188-B3C4-F4D522C0A5A1}">
      <dgm:prSet/>
      <dgm:spPr/>
      <dgm:t>
        <a:bodyPr/>
        <a:lstStyle/>
        <a:p>
          <a:endParaRPr lang="en-US"/>
        </a:p>
      </dgm:t>
    </dgm:pt>
    <dgm:pt modelId="{B2038F50-2677-4B1A-9FD5-2416F1C6C114}">
      <dgm:prSet phldrT="[Text]" custT="1"/>
      <dgm:spPr/>
      <dgm:t>
        <a:bodyPr/>
        <a:lstStyle/>
        <a:p>
          <a:r>
            <a:rPr lang="en-US" sz="1600" dirty="0" smtClean="0"/>
            <a:t>Complaint generation through desktop, IVRS and mobile app. </a:t>
          </a:r>
          <a:endParaRPr lang="en-US" sz="1600" dirty="0"/>
        </a:p>
      </dgm:t>
    </dgm:pt>
    <dgm:pt modelId="{9EFDE6D2-E5FF-4C21-AB3E-777BA0AF3FA8}" type="parTrans" cxnId="{ADEC347D-9564-49F3-8D2C-62C40919C9FE}">
      <dgm:prSet/>
      <dgm:spPr/>
      <dgm:t>
        <a:bodyPr/>
        <a:lstStyle/>
        <a:p>
          <a:endParaRPr lang="en-US"/>
        </a:p>
      </dgm:t>
    </dgm:pt>
    <dgm:pt modelId="{2FD5259A-E0EC-4FDD-9C00-291743DA88A8}" type="sibTrans" cxnId="{ADEC347D-9564-49F3-8D2C-62C40919C9FE}">
      <dgm:prSet/>
      <dgm:spPr/>
      <dgm:t>
        <a:bodyPr/>
        <a:lstStyle/>
        <a:p>
          <a:endParaRPr lang="en-US"/>
        </a:p>
      </dgm:t>
    </dgm:pt>
    <dgm:pt modelId="{9EDE6759-815C-46B9-AE1F-5ABC09B91CF6}">
      <dgm:prSet phldrT="[Text]" custT="1"/>
      <dgm:spPr/>
      <dgm:t>
        <a:bodyPr/>
        <a:lstStyle/>
        <a:p>
          <a:r>
            <a:rPr lang="en-US" sz="1600" dirty="0" smtClean="0"/>
            <a:t>Service engineer has to reach site within 48 hours</a:t>
          </a:r>
          <a:endParaRPr lang="en-US" sz="1600" dirty="0"/>
        </a:p>
      </dgm:t>
    </dgm:pt>
    <dgm:pt modelId="{981785B6-55E7-4259-9EF8-C19B5E4A553F}" type="parTrans" cxnId="{1CD6ABEA-2006-4DDD-B2CB-E9A0982BE8CF}">
      <dgm:prSet/>
      <dgm:spPr/>
      <dgm:t>
        <a:bodyPr/>
        <a:lstStyle/>
        <a:p>
          <a:endParaRPr lang="en-US"/>
        </a:p>
      </dgm:t>
    </dgm:pt>
    <dgm:pt modelId="{8F3DCF3B-1576-4EF3-BA6E-4CEFA2C3DC7F}" type="sibTrans" cxnId="{1CD6ABEA-2006-4DDD-B2CB-E9A0982BE8CF}">
      <dgm:prSet/>
      <dgm:spPr/>
      <dgm:t>
        <a:bodyPr/>
        <a:lstStyle/>
        <a:p>
          <a:endParaRPr lang="en-US"/>
        </a:p>
      </dgm:t>
    </dgm:pt>
    <dgm:pt modelId="{DBA490FF-3635-472B-9901-F68F8C918211}">
      <dgm:prSet phldrT="[Text]" custT="1"/>
      <dgm:spPr/>
      <dgm:t>
        <a:bodyPr/>
        <a:lstStyle/>
        <a:p>
          <a:r>
            <a:rPr lang="en-US" sz="1600" dirty="0" smtClean="0"/>
            <a:t>Complaint close with 7 days by service engineer</a:t>
          </a:r>
          <a:endParaRPr lang="en-US" sz="1600" dirty="0"/>
        </a:p>
      </dgm:t>
    </dgm:pt>
    <dgm:pt modelId="{26C830A8-4952-4720-A07D-B6E1BEDFE85F}" type="parTrans" cxnId="{F6905A4C-8A15-4863-B3B6-FCA5B5694553}">
      <dgm:prSet/>
      <dgm:spPr/>
      <dgm:t>
        <a:bodyPr/>
        <a:lstStyle/>
        <a:p>
          <a:endParaRPr lang="en-US"/>
        </a:p>
      </dgm:t>
    </dgm:pt>
    <dgm:pt modelId="{02808485-2E83-4617-AE3B-5C939FAA9282}" type="sibTrans" cxnId="{F6905A4C-8A15-4863-B3B6-FCA5B5694553}">
      <dgm:prSet/>
      <dgm:spPr/>
      <dgm:t>
        <a:bodyPr/>
        <a:lstStyle/>
        <a:p>
          <a:endParaRPr lang="en-US"/>
        </a:p>
      </dgm:t>
    </dgm:pt>
    <dgm:pt modelId="{7B77C836-104E-40F7-A51D-960A97C4CBEE}">
      <dgm:prSet phldrT="[Text]" custT="1"/>
      <dgm:spPr/>
      <dgm:t>
        <a:bodyPr/>
        <a:lstStyle/>
        <a:p>
          <a:r>
            <a:rPr lang="en-US" sz="1600" dirty="0" smtClean="0"/>
            <a:t>Satisfaction report by Facility in charge within  3 days</a:t>
          </a:r>
          <a:endParaRPr lang="en-US" sz="1600" dirty="0"/>
        </a:p>
      </dgm:t>
    </dgm:pt>
    <dgm:pt modelId="{8C18E122-8B41-4BE7-8B3E-BD9953B8C91D}" type="parTrans" cxnId="{0E9134FF-59B5-4CA5-A95A-38EED074E63B}">
      <dgm:prSet/>
      <dgm:spPr/>
      <dgm:t>
        <a:bodyPr/>
        <a:lstStyle/>
        <a:p>
          <a:endParaRPr lang="en-US"/>
        </a:p>
      </dgm:t>
    </dgm:pt>
    <dgm:pt modelId="{BC306C23-3F50-4DE3-998E-2048E9EAE9C5}" type="sibTrans" cxnId="{0E9134FF-59B5-4CA5-A95A-38EED074E63B}">
      <dgm:prSet/>
      <dgm:spPr/>
      <dgm:t>
        <a:bodyPr/>
        <a:lstStyle/>
        <a:p>
          <a:endParaRPr lang="en-US"/>
        </a:p>
      </dgm:t>
    </dgm:pt>
    <dgm:pt modelId="{F45C72DF-2B10-4B70-80DB-55687E86776D}">
      <dgm:prSet phldrT="[Text]" custT="1"/>
      <dgm:spPr/>
      <dgm:t>
        <a:bodyPr/>
        <a:lstStyle/>
        <a:p>
          <a:r>
            <a:rPr lang="en-US" sz="1600" dirty="0" smtClean="0"/>
            <a:t>If facility in charge  not satisfied then equipment enters penalty cycle. </a:t>
          </a:r>
          <a:endParaRPr lang="en-US" sz="1600" dirty="0"/>
        </a:p>
      </dgm:t>
    </dgm:pt>
    <dgm:pt modelId="{45E0B8E0-DED4-41D4-BC68-8A0A74F16A05}" type="sibTrans" cxnId="{E4F736DE-CA2D-4F37-89EC-2A795C74D1CE}">
      <dgm:prSet/>
      <dgm:spPr/>
      <dgm:t>
        <a:bodyPr/>
        <a:lstStyle/>
        <a:p>
          <a:endParaRPr lang="en-US"/>
        </a:p>
      </dgm:t>
    </dgm:pt>
    <dgm:pt modelId="{2B0FCE67-1F1F-4E47-8752-A4FCDBE55C8F}" type="parTrans" cxnId="{E4F736DE-CA2D-4F37-89EC-2A795C74D1CE}">
      <dgm:prSet/>
      <dgm:spPr/>
      <dgm:t>
        <a:bodyPr/>
        <a:lstStyle/>
        <a:p>
          <a:endParaRPr lang="en-US"/>
        </a:p>
      </dgm:t>
    </dgm:pt>
    <dgm:pt modelId="{83947BFB-4B24-4578-A0E1-0E053E05BAFD}" type="pres">
      <dgm:prSet presAssocID="{DD39D586-F641-4C79-AF27-9EFCA1BA5ED3}" presName="CompostProcess" presStyleCnt="0">
        <dgm:presLayoutVars>
          <dgm:dir/>
          <dgm:resizeHandles val="exact"/>
        </dgm:presLayoutVars>
      </dgm:prSet>
      <dgm:spPr/>
    </dgm:pt>
    <dgm:pt modelId="{D5AEACD0-BAE6-4566-BF1A-A3DBB69A787D}" type="pres">
      <dgm:prSet presAssocID="{DD39D586-F641-4C79-AF27-9EFCA1BA5ED3}" presName="arrow" presStyleLbl="bgShp" presStyleIdx="0" presStyleCnt="1"/>
      <dgm:spPr>
        <a:solidFill>
          <a:schemeClr val="accent2">
            <a:lumMod val="75000"/>
          </a:schemeClr>
        </a:solidFill>
      </dgm:spPr>
    </dgm:pt>
    <dgm:pt modelId="{B14413AF-B42B-464F-8CB0-DB9B1BD86A4D}" type="pres">
      <dgm:prSet presAssocID="{DD39D586-F641-4C79-AF27-9EFCA1BA5ED3}" presName="linearProcess" presStyleCnt="0"/>
      <dgm:spPr/>
    </dgm:pt>
    <dgm:pt modelId="{A1791577-A806-409A-B008-8F3B71BE8B2B}" type="pres">
      <dgm:prSet presAssocID="{0ACACFA0-B3C8-47AA-89B0-CD7B8A239518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68328-5AD9-4A7F-BF7B-E66260AD1310}" type="pres">
      <dgm:prSet presAssocID="{45F19CC5-4B79-4A74-87B0-D12D47445F1F}" presName="sibTrans" presStyleCnt="0"/>
      <dgm:spPr/>
    </dgm:pt>
    <dgm:pt modelId="{FFC7F9E7-38F4-4DF1-9EE2-08CC0F11BEFB}" type="pres">
      <dgm:prSet presAssocID="{B2038F50-2677-4B1A-9FD5-2416F1C6C114}" presName="textNode" presStyleLbl="node1" presStyleIdx="1" presStyleCnt="7" custScaleX="130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3BA0C-BB32-4207-8542-DE4E2332B150}" type="pres">
      <dgm:prSet presAssocID="{2FD5259A-E0EC-4FDD-9C00-291743DA88A8}" presName="sibTrans" presStyleCnt="0"/>
      <dgm:spPr/>
    </dgm:pt>
    <dgm:pt modelId="{BCC3631F-7D92-46F6-A26E-8D5A7DC39FA9}" type="pres">
      <dgm:prSet presAssocID="{9EDE6759-815C-46B9-AE1F-5ABC09B91CF6}" presName="textNode" presStyleLbl="node1" presStyleIdx="2" presStyleCnt="7" custScaleX="106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1582B-CB7B-46DB-BA7F-7876654462B0}" type="pres">
      <dgm:prSet presAssocID="{8F3DCF3B-1576-4EF3-BA6E-4CEFA2C3DC7F}" presName="sibTrans" presStyleCnt="0"/>
      <dgm:spPr/>
    </dgm:pt>
    <dgm:pt modelId="{C04E8AFF-A082-4139-BF2E-005143EF8EAD}" type="pres">
      <dgm:prSet presAssocID="{DBA490FF-3635-472B-9901-F68F8C918211}" presName="textNode" presStyleLbl="node1" presStyleIdx="3" presStyleCnt="7" custScaleX="135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7D62E-0919-44E6-844E-7A8173756081}" type="pres">
      <dgm:prSet presAssocID="{02808485-2E83-4617-AE3B-5C939FAA9282}" presName="sibTrans" presStyleCnt="0"/>
      <dgm:spPr/>
    </dgm:pt>
    <dgm:pt modelId="{9EC54BDC-E7E0-45A7-94D5-13810200E50D}" type="pres">
      <dgm:prSet presAssocID="{7B77C836-104E-40F7-A51D-960A97C4CBEE}" presName="textNode" presStyleLbl="node1" presStyleIdx="4" presStyleCnt="7" custScaleX="143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1D7E9-401D-4D1B-B2D6-63CB19B9E344}" type="pres">
      <dgm:prSet presAssocID="{BC306C23-3F50-4DE3-998E-2048E9EAE9C5}" presName="sibTrans" presStyleCnt="0"/>
      <dgm:spPr/>
    </dgm:pt>
    <dgm:pt modelId="{107ADDEA-974E-4700-88A8-B9E2A1BDF3C2}" type="pres">
      <dgm:prSet presAssocID="{F45C72DF-2B10-4B70-80DB-55687E86776D}" presName="textNode" presStyleLbl="node1" presStyleIdx="5" presStyleCnt="7" custScaleX="144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4CEEE-C331-44F8-9239-4FDFB702A734}" type="pres">
      <dgm:prSet presAssocID="{45E0B8E0-DED4-41D4-BC68-8A0A74F16A05}" presName="sibTrans" presStyleCnt="0"/>
      <dgm:spPr/>
    </dgm:pt>
    <dgm:pt modelId="{A49B6A8D-95DA-40F7-8285-A451A4252917}" type="pres">
      <dgm:prSet presAssocID="{E6D468F3-BC20-4523-86E8-0D55082A52D0}" presName="textNode" presStyleLbl="node1" presStyleIdx="6" presStyleCnt="7" custScaleX="113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F736DE-CA2D-4F37-89EC-2A795C74D1CE}" srcId="{DD39D586-F641-4C79-AF27-9EFCA1BA5ED3}" destId="{F45C72DF-2B10-4B70-80DB-55687E86776D}" srcOrd="5" destOrd="0" parTransId="{2B0FCE67-1F1F-4E47-8752-A4FCDBE55C8F}" sibTransId="{45E0B8E0-DED4-41D4-BC68-8A0A74F16A05}"/>
    <dgm:cxn modelId="{0E9134FF-59B5-4CA5-A95A-38EED074E63B}" srcId="{DD39D586-F641-4C79-AF27-9EFCA1BA5ED3}" destId="{7B77C836-104E-40F7-A51D-960A97C4CBEE}" srcOrd="4" destOrd="0" parTransId="{8C18E122-8B41-4BE7-8B3E-BD9953B8C91D}" sibTransId="{BC306C23-3F50-4DE3-998E-2048E9EAE9C5}"/>
    <dgm:cxn modelId="{F6905A4C-8A15-4863-B3B6-FCA5B5694553}" srcId="{DD39D586-F641-4C79-AF27-9EFCA1BA5ED3}" destId="{DBA490FF-3635-472B-9901-F68F8C918211}" srcOrd="3" destOrd="0" parTransId="{26C830A8-4952-4720-A07D-B6E1BEDFE85F}" sibTransId="{02808485-2E83-4617-AE3B-5C939FAA9282}"/>
    <dgm:cxn modelId="{9194A74A-1CE3-4E53-8983-FFF643743226}" type="presOf" srcId="{0ACACFA0-B3C8-47AA-89B0-CD7B8A239518}" destId="{A1791577-A806-409A-B008-8F3B71BE8B2B}" srcOrd="0" destOrd="0" presId="urn:microsoft.com/office/officeart/2005/8/layout/hProcess9"/>
    <dgm:cxn modelId="{B48C6575-8101-4C73-9483-E90B08DC6058}" type="presOf" srcId="{E6D468F3-BC20-4523-86E8-0D55082A52D0}" destId="{A49B6A8D-95DA-40F7-8285-A451A4252917}" srcOrd="0" destOrd="0" presId="urn:microsoft.com/office/officeart/2005/8/layout/hProcess9"/>
    <dgm:cxn modelId="{B43E5648-007C-4188-B3C4-F4D522C0A5A1}" srcId="{DD39D586-F641-4C79-AF27-9EFCA1BA5ED3}" destId="{E6D468F3-BC20-4523-86E8-0D55082A52D0}" srcOrd="6" destOrd="0" parTransId="{933E4006-E4F1-4C18-9832-387C83069849}" sibTransId="{BB1090A9-5F28-4974-BBFC-524E8142F0DE}"/>
    <dgm:cxn modelId="{D3D1ECBB-43FD-42D7-B9FF-1DFC99014999}" srcId="{DD39D586-F641-4C79-AF27-9EFCA1BA5ED3}" destId="{0ACACFA0-B3C8-47AA-89B0-CD7B8A239518}" srcOrd="0" destOrd="0" parTransId="{83CA0D32-584D-43D3-89E3-809E1FB3A4CD}" sibTransId="{45F19CC5-4B79-4A74-87B0-D12D47445F1F}"/>
    <dgm:cxn modelId="{20751132-B83C-407C-A809-2732B8F77681}" type="presOf" srcId="{B2038F50-2677-4B1A-9FD5-2416F1C6C114}" destId="{FFC7F9E7-38F4-4DF1-9EE2-08CC0F11BEFB}" srcOrd="0" destOrd="0" presId="urn:microsoft.com/office/officeart/2005/8/layout/hProcess9"/>
    <dgm:cxn modelId="{E68D740D-AE5C-4B95-B9C7-7D0C06AA31DB}" type="presOf" srcId="{9EDE6759-815C-46B9-AE1F-5ABC09B91CF6}" destId="{BCC3631F-7D92-46F6-A26E-8D5A7DC39FA9}" srcOrd="0" destOrd="0" presId="urn:microsoft.com/office/officeart/2005/8/layout/hProcess9"/>
    <dgm:cxn modelId="{1CD6ABEA-2006-4DDD-B2CB-E9A0982BE8CF}" srcId="{DD39D586-F641-4C79-AF27-9EFCA1BA5ED3}" destId="{9EDE6759-815C-46B9-AE1F-5ABC09B91CF6}" srcOrd="2" destOrd="0" parTransId="{981785B6-55E7-4259-9EF8-C19B5E4A553F}" sibTransId="{8F3DCF3B-1576-4EF3-BA6E-4CEFA2C3DC7F}"/>
    <dgm:cxn modelId="{84FE6A3F-5881-46ED-A126-EB22AA8F7E78}" type="presOf" srcId="{7B77C836-104E-40F7-A51D-960A97C4CBEE}" destId="{9EC54BDC-E7E0-45A7-94D5-13810200E50D}" srcOrd="0" destOrd="0" presId="urn:microsoft.com/office/officeart/2005/8/layout/hProcess9"/>
    <dgm:cxn modelId="{BFD54827-F903-4B64-B640-964B8D4C1FD3}" type="presOf" srcId="{DD39D586-F641-4C79-AF27-9EFCA1BA5ED3}" destId="{83947BFB-4B24-4578-A0E1-0E053E05BAFD}" srcOrd="0" destOrd="0" presId="urn:microsoft.com/office/officeart/2005/8/layout/hProcess9"/>
    <dgm:cxn modelId="{A9F46D50-8896-4072-B456-E6EEA536AB0C}" type="presOf" srcId="{F45C72DF-2B10-4B70-80DB-55687E86776D}" destId="{107ADDEA-974E-4700-88A8-B9E2A1BDF3C2}" srcOrd="0" destOrd="0" presId="urn:microsoft.com/office/officeart/2005/8/layout/hProcess9"/>
    <dgm:cxn modelId="{7FA7D59F-C8D7-4574-9521-B2D874108E7B}" type="presOf" srcId="{DBA490FF-3635-472B-9901-F68F8C918211}" destId="{C04E8AFF-A082-4139-BF2E-005143EF8EAD}" srcOrd="0" destOrd="0" presId="urn:microsoft.com/office/officeart/2005/8/layout/hProcess9"/>
    <dgm:cxn modelId="{ADEC347D-9564-49F3-8D2C-62C40919C9FE}" srcId="{DD39D586-F641-4C79-AF27-9EFCA1BA5ED3}" destId="{B2038F50-2677-4B1A-9FD5-2416F1C6C114}" srcOrd="1" destOrd="0" parTransId="{9EFDE6D2-E5FF-4C21-AB3E-777BA0AF3FA8}" sibTransId="{2FD5259A-E0EC-4FDD-9C00-291743DA88A8}"/>
    <dgm:cxn modelId="{41F39896-3351-49A0-8C6A-23FCFA343B91}" type="presParOf" srcId="{83947BFB-4B24-4578-A0E1-0E053E05BAFD}" destId="{D5AEACD0-BAE6-4566-BF1A-A3DBB69A787D}" srcOrd="0" destOrd="0" presId="urn:microsoft.com/office/officeart/2005/8/layout/hProcess9"/>
    <dgm:cxn modelId="{893D2F56-087B-4B64-AD56-45FA230D0E83}" type="presParOf" srcId="{83947BFB-4B24-4578-A0E1-0E053E05BAFD}" destId="{B14413AF-B42B-464F-8CB0-DB9B1BD86A4D}" srcOrd="1" destOrd="0" presId="urn:microsoft.com/office/officeart/2005/8/layout/hProcess9"/>
    <dgm:cxn modelId="{50246219-CF69-412C-B1FB-5C2C9413F7B8}" type="presParOf" srcId="{B14413AF-B42B-464F-8CB0-DB9B1BD86A4D}" destId="{A1791577-A806-409A-B008-8F3B71BE8B2B}" srcOrd="0" destOrd="0" presId="urn:microsoft.com/office/officeart/2005/8/layout/hProcess9"/>
    <dgm:cxn modelId="{B42261AB-E7C8-4A98-AEBF-CD04632F1FE7}" type="presParOf" srcId="{B14413AF-B42B-464F-8CB0-DB9B1BD86A4D}" destId="{2A768328-5AD9-4A7F-BF7B-E66260AD1310}" srcOrd="1" destOrd="0" presId="urn:microsoft.com/office/officeart/2005/8/layout/hProcess9"/>
    <dgm:cxn modelId="{47D97EB7-B4D9-499E-BE04-2A0603F2A375}" type="presParOf" srcId="{B14413AF-B42B-464F-8CB0-DB9B1BD86A4D}" destId="{FFC7F9E7-38F4-4DF1-9EE2-08CC0F11BEFB}" srcOrd="2" destOrd="0" presId="urn:microsoft.com/office/officeart/2005/8/layout/hProcess9"/>
    <dgm:cxn modelId="{3D46C764-999C-42B5-8332-0CA85B402221}" type="presParOf" srcId="{B14413AF-B42B-464F-8CB0-DB9B1BD86A4D}" destId="{10A3BA0C-BB32-4207-8542-DE4E2332B150}" srcOrd="3" destOrd="0" presId="urn:microsoft.com/office/officeart/2005/8/layout/hProcess9"/>
    <dgm:cxn modelId="{81708E89-CC4A-469F-9C26-1679C19C1616}" type="presParOf" srcId="{B14413AF-B42B-464F-8CB0-DB9B1BD86A4D}" destId="{BCC3631F-7D92-46F6-A26E-8D5A7DC39FA9}" srcOrd="4" destOrd="0" presId="urn:microsoft.com/office/officeart/2005/8/layout/hProcess9"/>
    <dgm:cxn modelId="{3C69BDD7-5285-43AA-8527-15629CB53A35}" type="presParOf" srcId="{B14413AF-B42B-464F-8CB0-DB9B1BD86A4D}" destId="{8771582B-CB7B-46DB-BA7F-7876654462B0}" srcOrd="5" destOrd="0" presId="urn:microsoft.com/office/officeart/2005/8/layout/hProcess9"/>
    <dgm:cxn modelId="{ED074EF4-E42A-46E7-9435-4962B00BD158}" type="presParOf" srcId="{B14413AF-B42B-464F-8CB0-DB9B1BD86A4D}" destId="{C04E8AFF-A082-4139-BF2E-005143EF8EAD}" srcOrd="6" destOrd="0" presId="urn:microsoft.com/office/officeart/2005/8/layout/hProcess9"/>
    <dgm:cxn modelId="{974A6D97-202F-4D16-A46E-44A4A6C1E0F4}" type="presParOf" srcId="{B14413AF-B42B-464F-8CB0-DB9B1BD86A4D}" destId="{1497D62E-0919-44E6-844E-7A8173756081}" srcOrd="7" destOrd="0" presId="urn:microsoft.com/office/officeart/2005/8/layout/hProcess9"/>
    <dgm:cxn modelId="{D64ADF84-2BE6-4398-98D4-E0B8972F2B41}" type="presParOf" srcId="{B14413AF-B42B-464F-8CB0-DB9B1BD86A4D}" destId="{9EC54BDC-E7E0-45A7-94D5-13810200E50D}" srcOrd="8" destOrd="0" presId="urn:microsoft.com/office/officeart/2005/8/layout/hProcess9"/>
    <dgm:cxn modelId="{424A06D0-D7DE-4687-BCE6-14C3DDA6A5FF}" type="presParOf" srcId="{B14413AF-B42B-464F-8CB0-DB9B1BD86A4D}" destId="{4EE1D7E9-401D-4D1B-B2D6-63CB19B9E344}" srcOrd="9" destOrd="0" presId="urn:microsoft.com/office/officeart/2005/8/layout/hProcess9"/>
    <dgm:cxn modelId="{0C2D062C-6994-496B-B497-F45EF12649C9}" type="presParOf" srcId="{B14413AF-B42B-464F-8CB0-DB9B1BD86A4D}" destId="{107ADDEA-974E-4700-88A8-B9E2A1BDF3C2}" srcOrd="10" destOrd="0" presId="urn:microsoft.com/office/officeart/2005/8/layout/hProcess9"/>
    <dgm:cxn modelId="{DB466AE4-5F3A-4D8C-8456-95C81746EAE0}" type="presParOf" srcId="{B14413AF-B42B-464F-8CB0-DB9B1BD86A4D}" destId="{8584CEEE-C331-44F8-9239-4FDFB702A734}" srcOrd="11" destOrd="0" presId="urn:microsoft.com/office/officeart/2005/8/layout/hProcess9"/>
    <dgm:cxn modelId="{D54CF446-8E9E-437F-BBB7-87812545DB99}" type="presParOf" srcId="{B14413AF-B42B-464F-8CB0-DB9B1BD86A4D}" destId="{A49B6A8D-95DA-40F7-8285-A451A4252917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550973-3874-4E2D-9641-BC9769F0E98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DC9A48F-EFA5-4685-9A01-2FA1246A808D}">
      <dgm:prSet phldrT="[Text]"/>
      <dgm:spPr/>
      <dgm:t>
        <a:bodyPr/>
        <a:lstStyle/>
        <a:p>
          <a:r>
            <a:rPr lang="en-US" dirty="0" smtClean="0"/>
            <a:t>Demand Analysis</a:t>
          </a:r>
          <a:endParaRPr lang="en-US" dirty="0"/>
        </a:p>
      </dgm:t>
    </dgm:pt>
    <dgm:pt modelId="{BF4F1740-44E6-4343-95AD-866B695AF1E1}" type="parTrans" cxnId="{37093D98-54BF-4F5E-9DE0-31B8A0C6D732}">
      <dgm:prSet/>
      <dgm:spPr/>
      <dgm:t>
        <a:bodyPr/>
        <a:lstStyle/>
        <a:p>
          <a:endParaRPr lang="en-US"/>
        </a:p>
      </dgm:t>
    </dgm:pt>
    <dgm:pt modelId="{4161E2DC-E0F0-4777-8E2E-5D3A6D018B48}" type="sibTrans" cxnId="{37093D98-54BF-4F5E-9DE0-31B8A0C6D732}">
      <dgm:prSet/>
      <dgm:spPr/>
      <dgm:t>
        <a:bodyPr/>
        <a:lstStyle/>
        <a:p>
          <a:endParaRPr lang="en-US"/>
        </a:p>
      </dgm:t>
    </dgm:pt>
    <dgm:pt modelId="{32C823EC-1D07-4259-841D-327B2F220A44}">
      <dgm:prSet phldrT="[Text]"/>
      <dgm:spPr/>
      <dgm:t>
        <a:bodyPr/>
        <a:lstStyle/>
        <a:p>
          <a:r>
            <a:rPr lang="en-US" dirty="0"/>
            <a:t>Budget is allocated to all DDOs as per the need and demand </a:t>
          </a:r>
        </a:p>
      </dgm:t>
    </dgm:pt>
    <dgm:pt modelId="{9DFCF8B8-B3C6-444E-A08D-7FED78ECD3B2}" type="parTrans" cxnId="{E8A0629E-EA86-41EE-A27D-CC77CE03A4BA}">
      <dgm:prSet/>
      <dgm:spPr/>
      <dgm:t>
        <a:bodyPr/>
        <a:lstStyle/>
        <a:p>
          <a:endParaRPr lang="en-US"/>
        </a:p>
      </dgm:t>
    </dgm:pt>
    <dgm:pt modelId="{806B1F67-0321-4C38-917F-5E523BEA6FD3}" type="sibTrans" cxnId="{E8A0629E-EA86-41EE-A27D-CC77CE03A4BA}">
      <dgm:prSet/>
      <dgm:spPr/>
      <dgm:t>
        <a:bodyPr/>
        <a:lstStyle/>
        <a:p>
          <a:endParaRPr lang="en-US"/>
        </a:p>
      </dgm:t>
    </dgm:pt>
    <dgm:pt modelId="{D1A7894C-1852-492B-ACB1-2B0AE2E7C248}">
      <dgm:prSet phldrT="[Text]"/>
      <dgm:spPr/>
      <dgm:t>
        <a:bodyPr/>
        <a:lstStyle/>
        <a:p>
          <a:r>
            <a:rPr lang="en-US" dirty="0"/>
            <a:t>Rate contract is finalized from MPPHSCL </a:t>
          </a:r>
        </a:p>
      </dgm:t>
    </dgm:pt>
    <dgm:pt modelId="{2C679713-4C72-4074-ABFC-375F1AF29871}" type="parTrans" cxnId="{2F7C5C4B-11DA-4FE7-9325-C116B2BDCC9F}">
      <dgm:prSet/>
      <dgm:spPr/>
      <dgm:t>
        <a:bodyPr/>
        <a:lstStyle/>
        <a:p>
          <a:endParaRPr lang="en-US"/>
        </a:p>
      </dgm:t>
    </dgm:pt>
    <dgm:pt modelId="{172541EC-96DB-416B-9DA5-F4FAFCE96F24}" type="sibTrans" cxnId="{2F7C5C4B-11DA-4FE7-9325-C116B2BDCC9F}">
      <dgm:prSet/>
      <dgm:spPr/>
      <dgm:t>
        <a:bodyPr/>
        <a:lstStyle/>
        <a:p>
          <a:endParaRPr lang="en-US"/>
        </a:p>
      </dgm:t>
    </dgm:pt>
    <dgm:pt modelId="{3175BAF7-C5D8-44E8-A348-692672364063}">
      <dgm:prSet phldrT="[Text]"/>
      <dgm:spPr/>
      <dgm:t>
        <a:bodyPr/>
        <a:lstStyle/>
        <a:p>
          <a:r>
            <a:rPr lang="en-US" dirty="0"/>
            <a:t>Purchase Order is generated by DDOs as and when required </a:t>
          </a:r>
        </a:p>
      </dgm:t>
    </dgm:pt>
    <dgm:pt modelId="{121FAF55-3841-44D0-81C4-29D07D4F2052}" type="parTrans" cxnId="{AD1EB2C8-43D5-440C-822A-BA5211BEB0CB}">
      <dgm:prSet/>
      <dgm:spPr/>
      <dgm:t>
        <a:bodyPr/>
        <a:lstStyle/>
        <a:p>
          <a:endParaRPr lang="en-US"/>
        </a:p>
      </dgm:t>
    </dgm:pt>
    <dgm:pt modelId="{F2328CDB-C2AA-4AC5-8D8F-F7A7A3D9F8A8}" type="sibTrans" cxnId="{AD1EB2C8-43D5-440C-822A-BA5211BEB0CB}">
      <dgm:prSet/>
      <dgm:spPr/>
      <dgm:t>
        <a:bodyPr/>
        <a:lstStyle/>
        <a:p>
          <a:endParaRPr lang="en-US"/>
        </a:p>
      </dgm:t>
    </dgm:pt>
    <dgm:pt modelId="{097772EA-2788-4EDD-A86F-BA2CF72B0A1E}">
      <dgm:prSet phldrT="[Text]"/>
      <dgm:spPr/>
      <dgm:t>
        <a:bodyPr/>
        <a:lstStyle/>
        <a:p>
          <a:r>
            <a:rPr lang="en-US" dirty="0"/>
            <a:t>Online Payment to suppliers</a:t>
          </a:r>
        </a:p>
      </dgm:t>
    </dgm:pt>
    <dgm:pt modelId="{6F0D01E2-563B-4CB3-8E26-76A72A2FA638}" type="parTrans" cxnId="{FD5BF9DD-101F-44D0-9A17-7B1B5163A024}">
      <dgm:prSet/>
      <dgm:spPr/>
      <dgm:t>
        <a:bodyPr/>
        <a:lstStyle/>
        <a:p>
          <a:endParaRPr lang="en-US"/>
        </a:p>
      </dgm:t>
    </dgm:pt>
    <dgm:pt modelId="{D55FFC94-7847-4A0E-A8D2-A97CA452B84F}" type="sibTrans" cxnId="{FD5BF9DD-101F-44D0-9A17-7B1B5163A024}">
      <dgm:prSet/>
      <dgm:spPr/>
      <dgm:t>
        <a:bodyPr/>
        <a:lstStyle/>
        <a:p>
          <a:endParaRPr lang="en-US"/>
        </a:p>
      </dgm:t>
    </dgm:pt>
    <dgm:pt modelId="{ACB298FD-0471-4103-B3AD-B00A3A54D7DD}" type="pres">
      <dgm:prSet presAssocID="{2E550973-3874-4E2D-9641-BC9769F0E98F}" presName="CompostProcess" presStyleCnt="0">
        <dgm:presLayoutVars>
          <dgm:dir/>
          <dgm:resizeHandles val="exact"/>
        </dgm:presLayoutVars>
      </dgm:prSet>
      <dgm:spPr/>
    </dgm:pt>
    <dgm:pt modelId="{40778847-2016-4983-B955-900786095AF7}" type="pres">
      <dgm:prSet presAssocID="{2E550973-3874-4E2D-9641-BC9769F0E98F}" presName="arrow" presStyleLbl="bgShp" presStyleIdx="0" presStyleCnt="1" custLinFactNeighborX="150"/>
      <dgm:spPr>
        <a:solidFill>
          <a:schemeClr val="accent2">
            <a:lumMod val="75000"/>
          </a:schemeClr>
        </a:solidFill>
      </dgm:spPr>
    </dgm:pt>
    <dgm:pt modelId="{4437674D-F7BB-40A7-8060-137CDF5754AB}" type="pres">
      <dgm:prSet presAssocID="{2E550973-3874-4E2D-9641-BC9769F0E98F}" presName="linearProcess" presStyleCnt="0"/>
      <dgm:spPr/>
    </dgm:pt>
    <dgm:pt modelId="{4BF9B3C8-AAB4-4920-A8FF-0E256165AB2C}" type="pres">
      <dgm:prSet presAssocID="{8DC9A48F-EFA5-4685-9A01-2FA1246A808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B7664-D894-4A4D-9F03-0AEEBB800E04}" type="pres">
      <dgm:prSet presAssocID="{4161E2DC-E0F0-4777-8E2E-5D3A6D018B48}" presName="sibTrans" presStyleCnt="0"/>
      <dgm:spPr/>
    </dgm:pt>
    <dgm:pt modelId="{376F34EC-7756-441E-8D71-AC06C8A2D9C5}" type="pres">
      <dgm:prSet presAssocID="{32C823EC-1D07-4259-841D-327B2F220A4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87DAB-D5F6-4356-9FD5-76997653F7D8}" type="pres">
      <dgm:prSet presAssocID="{806B1F67-0321-4C38-917F-5E523BEA6FD3}" presName="sibTrans" presStyleCnt="0"/>
      <dgm:spPr/>
    </dgm:pt>
    <dgm:pt modelId="{D9502CBA-BF57-456A-9149-EA2DC2241DB7}" type="pres">
      <dgm:prSet presAssocID="{D1A7894C-1852-492B-ACB1-2B0AE2E7C24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17CD5-77AA-46EB-AF7F-5EB373748157}" type="pres">
      <dgm:prSet presAssocID="{172541EC-96DB-416B-9DA5-F4FAFCE96F24}" presName="sibTrans" presStyleCnt="0"/>
      <dgm:spPr/>
    </dgm:pt>
    <dgm:pt modelId="{00443EAF-F7DF-4690-9B95-C690B193A154}" type="pres">
      <dgm:prSet presAssocID="{3175BAF7-C5D8-44E8-A348-69267236406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95296-DCA2-47C2-8936-2FE02E54AD06}" type="pres">
      <dgm:prSet presAssocID="{F2328CDB-C2AA-4AC5-8D8F-F7A7A3D9F8A8}" presName="sibTrans" presStyleCnt="0"/>
      <dgm:spPr/>
    </dgm:pt>
    <dgm:pt modelId="{F96D143C-CC33-4BD6-AF64-2D73AC680DE4}" type="pres">
      <dgm:prSet presAssocID="{097772EA-2788-4EDD-A86F-BA2CF72B0A1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ADD51E-9B52-4FB8-9844-4A09FEC7E8A6}" type="presOf" srcId="{D1A7894C-1852-492B-ACB1-2B0AE2E7C248}" destId="{D9502CBA-BF57-456A-9149-EA2DC2241DB7}" srcOrd="0" destOrd="0" presId="urn:microsoft.com/office/officeart/2005/8/layout/hProcess9"/>
    <dgm:cxn modelId="{1CC39482-8487-4858-A92B-ACCA6213EF70}" type="presOf" srcId="{3175BAF7-C5D8-44E8-A348-692672364063}" destId="{00443EAF-F7DF-4690-9B95-C690B193A154}" srcOrd="0" destOrd="0" presId="urn:microsoft.com/office/officeart/2005/8/layout/hProcess9"/>
    <dgm:cxn modelId="{86B144B3-5FCD-43CC-9B27-78E3A498B85A}" type="presOf" srcId="{097772EA-2788-4EDD-A86F-BA2CF72B0A1E}" destId="{F96D143C-CC33-4BD6-AF64-2D73AC680DE4}" srcOrd="0" destOrd="0" presId="urn:microsoft.com/office/officeart/2005/8/layout/hProcess9"/>
    <dgm:cxn modelId="{E8A0629E-EA86-41EE-A27D-CC77CE03A4BA}" srcId="{2E550973-3874-4E2D-9641-BC9769F0E98F}" destId="{32C823EC-1D07-4259-841D-327B2F220A44}" srcOrd="1" destOrd="0" parTransId="{9DFCF8B8-B3C6-444E-A08D-7FED78ECD3B2}" sibTransId="{806B1F67-0321-4C38-917F-5E523BEA6FD3}"/>
    <dgm:cxn modelId="{37093D98-54BF-4F5E-9DE0-31B8A0C6D732}" srcId="{2E550973-3874-4E2D-9641-BC9769F0E98F}" destId="{8DC9A48F-EFA5-4685-9A01-2FA1246A808D}" srcOrd="0" destOrd="0" parTransId="{BF4F1740-44E6-4343-95AD-866B695AF1E1}" sibTransId="{4161E2DC-E0F0-4777-8E2E-5D3A6D018B48}"/>
    <dgm:cxn modelId="{FD5BF9DD-101F-44D0-9A17-7B1B5163A024}" srcId="{2E550973-3874-4E2D-9641-BC9769F0E98F}" destId="{097772EA-2788-4EDD-A86F-BA2CF72B0A1E}" srcOrd="4" destOrd="0" parTransId="{6F0D01E2-563B-4CB3-8E26-76A72A2FA638}" sibTransId="{D55FFC94-7847-4A0E-A8D2-A97CA452B84F}"/>
    <dgm:cxn modelId="{9A7C8A21-3433-4AA1-8E67-84254DF5578B}" type="presOf" srcId="{2E550973-3874-4E2D-9641-BC9769F0E98F}" destId="{ACB298FD-0471-4103-B3AD-B00A3A54D7DD}" srcOrd="0" destOrd="0" presId="urn:microsoft.com/office/officeart/2005/8/layout/hProcess9"/>
    <dgm:cxn modelId="{AD1EB2C8-43D5-440C-822A-BA5211BEB0CB}" srcId="{2E550973-3874-4E2D-9641-BC9769F0E98F}" destId="{3175BAF7-C5D8-44E8-A348-692672364063}" srcOrd="3" destOrd="0" parTransId="{121FAF55-3841-44D0-81C4-29D07D4F2052}" sibTransId="{F2328CDB-C2AA-4AC5-8D8F-F7A7A3D9F8A8}"/>
    <dgm:cxn modelId="{30AEE313-F620-4BF6-A4A9-7FBDA91CF524}" type="presOf" srcId="{32C823EC-1D07-4259-841D-327B2F220A44}" destId="{376F34EC-7756-441E-8D71-AC06C8A2D9C5}" srcOrd="0" destOrd="0" presId="urn:microsoft.com/office/officeart/2005/8/layout/hProcess9"/>
    <dgm:cxn modelId="{7E5FCC34-BB1F-4D2B-9CE5-A08E53FB8F71}" type="presOf" srcId="{8DC9A48F-EFA5-4685-9A01-2FA1246A808D}" destId="{4BF9B3C8-AAB4-4920-A8FF-0E256165AB2C}" srcOrd="0" destOrd="0" presId="urn:microsoft.com/office/officeart/2005/8/layout/hProcess9"/>
    <dgm:cxn modelId="{2F7C5C4B-11DA-4FE7-9325-C116B2BDCC9F}" srcId="{2E550973-3874-4E2D-9641-BC9769F0E98F}" destId="{D1A7894C-1852-492B-ACB1-2B0AE2E7C248}" srcOrd="2" destOrd="0" parTransId="{2C679713-4C72-4074-ABFC-375F1AF29871}" sibTransId="{172541EC-96DB-416B-9DA5-F4FAFCE96F24}"/>
    <dgm:cxn modelId="{B3CECCE6-E5C1-48CD-8246-D10B903E4DC5}" type="presParOf" srcId="{ACB298FD-0471-4103-B3AD-B00A3A54D7DD}" destId="{40778847-2016-4983-B955-900786095AF7}" srcOrd="0" destOrd="0" presId="urn:microsoft.com/office/officeart/2005/8/layout/hProcess9"/>
    <dgm:cxn modelId="{755B1DD1-599E-40D2-ACE6-1F4D7BB74ED3}" type="presParOf" srcId="{ACB298FD-0471-4103-B3AD-B00A3A54D7DD}" destId="{4437674D-F7BB-40A7-8060-137CDF5754AB}" srcOrd="1" destOrd="0" presId="urn:microsoft.com/office/officeart/2005/8/layout/hProcess9"/>
    <dgm:cxn modelId="{65FB18F3-D715-4581-8F62-60FC5B9519F3}" type="presParOf" srcId="{4437674D-F7BB-40A7-8060-137CDF5754AB}" destId="{4BF9B3C8-AAB4-4920-A8FF-0E256165AB2C}" srcOrd="0" destOrd="0" presId="urn:microsoft.com/office/officeart/2005/8/layout/hProcess9"/>
    <dgm:cxn modelId="{EE1F361B-D43D-463D-AC09-4119169F5525}" type="presParOf" srcId="{4437674D-F7BB-40A7-8060-137CDF5754AB}" destId="{5E9B7664-D894-4A4D-9F03-0AEEBB800E04}" srcOrd="1" destOrd="0" presId="urn:microsoft.com/office/officeart/2005/8/layout/hProcess9"/>
    <dgm:cxn modelId="{0390D09F-8915-471F-B4DE-0F74349892F0}" type="presParOf" srcId="{4437674D-F7BB-40A7-8060-137CDF5754AB}" destId="{376F34EC-7756-441E-8D71-AC06C8A2D9C5}" srcOrd="2" destOrd="0" presId="urn:microsoft.com/office/officeart/2005/8/layout/hProcess9"/>
    <dgm:cxn modelId="{20371726-C2EC-488D-A61C-C730F71456FA}" type="presParOf" srcId="{4437674D-F7BB-40A7-8060-137CDF5754AB}" destId="{02787DAB-D5F6-4356-9FD5-76997653F7D8}" srcOrd="3" destOrd="0" presId="urn:microsoft.com/office/officeart/2005/8/layout/hProcess9"/>
    <dgm:cxn modelId="{91FC4C93-BC50-4120-9774-2A43016FEB94}" type="presParOf" srcId="{4437674D-F7BB-40A7-8060-137CDF5754AB}" destId="{D9502CBA-BF57-456A-9149-EA2DC2241DB7}" srcOrd="4" destOrd="0" presId="urn:microsoft.com/office/officeart/2005/8/layout/hProcess9"/>
    <dgm:cxn modelId="{16B241F9-773C-4415-AB55-900FF688CADC}" type="presParOf" srcId="{4437674D-F7BB-40A7-8060-137CDF5754AB}" destId="{57617CD5-77AA-46EB-AF7F-5EB373748157}" srcOrd="5" destOrd="0" presId="urn:microsoft.com/office/officeart/2005/8/layout/hProcess9"/>
    <dgm:cxn modelId="{CBB25588-F343-4E54-832A-C4A9E912A673}" type="presParOf" srcId="{4437674D-F7BB-40A7-8060-137CDF5754AB}" destId="{00443EAF-F7DF-4690-9B95-C690B193A154}" srcOrd="6" destOrd="0" presId="urn:microsoft.com/office/officeart/2005/8/layout/hProcess9"/>
    <dgm:cxn modelId="{C5401939-CD0E-40ED-9E38-757CDC33AC42}" type="presParOf" srcId="{4437674D-F7BB-40A7-8060-137CDF5754AB}" destId="{23A95296-DCA2-47C2-8936-2FE02E54AD06}" srcOrd="7" destOrd="0" presId="urn:microsoft.com/office/officeart/2005/8/layout/hProcess9"/>
    <dgm:cxn modelId="{1A678969-2650-4753-B7F5-753F5A589085}" type="presParOf" srcId="{4437674D-F7BB-40A7-8060-137CDF5754AB}" destId="{F96D143C-CC33-4BD6-AF64-2D73AC680DE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B7EC9E-7979-4B17-B6E3-4519D042E5A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548E6F-E5B9-456D-83D6-6BC258212E7C}">
      <dgm:prSet custT="1"/>
      <dgm:spPr/>
      <dgm:t>
        <a:bodyPr/>
        <a:lstStyle/>
        <a:p>
          <a:pPr rtl="0"/>
          <a:r>
            <a:rPr lang="en-US" sz="1500" b="1" dirty="0" smtClean="0"/>
            <a:t>On the basis of </a:t>
          </a:r>
          <a:r>
            <a:rPr lang="en-US" sz="1500" dirty="0" smtClean="0"/>
            <a:t>central Rate </a:t>
          </a:r>
          <a:r>
            <a:rPr lang="en-US" sz="1500" baseline="0" dirty="0" smtClean="0"/>
            <a:t>Contract</a:t>
          </a:r>
          <a:endParaRPr lang="en-US" sz="1500" baseline="0" dirty="0"/>
        </a:p>
      </dgm:t>
    </dgm:pt>
    <dgm:pt modelId="{73117D97-1043-4165-905F-F851D091AC35}" type="parTrans" cxnId="{E80A77AE-9637-4880-BAC5-84C1CDE24686}">
      <dgm:prSet/>
      <dgm:spPr/>
      <dgm:t>
        <a:bodyPr/>
        <a:lstStyle/>
        <a:p>
          <a:endParaRPr lang="en-US"/>
        </a:p>
      </dgm:t>
    </dgm:pt>
    <dgm:pt modelId="{D9CFEC7C-499B-4750-AC7F-A12B2F4489A3}" type="sibTrans" cxnId="{E80A77AE-9637-4880-BAC5-84C1CDE24686}">
      <dgm:prSet/>
      <dgm:spPr/>
      <dgm:t>
        <a:bodyPr/>
        <a:lstStyle/>
        <a:p>
          <a:endParaRPr lang="en-US"/>
        </a:p>
      </dgm:t>
    </dgm:pt>
    <dgm:pt modelId="{19014F93-5843-4341-9C47-C852317C4768}">
      <dgm:prSet custT="1"/>
      <dgm:spPr/>
      <dgm:t>
        <a:bodyPr/>
        <a:lstStyle/>
        <a:p>
          <a:pPr rtl="0"/>
          <a:r>
            <a:rPr lang="en-US" sz="1500" dirty="0" smtClean="0"/>
            <a:t>By 110 DDOs across the state</a:t>
          </a:r>
          <a:endParaRPr lang="en-US" sz="1500" dirty="0"/>
        </a:p>
      </dgm:t>
    </dgm:pt>
    <dgm:pt modelId="{25967DC9-CEA3-468F-A60A-3520C2E0C91F}" type="parTrans" cxnId="{84341CD8-234F-4565-9B08-0C88FF8B4DC3}">
      <dgm:prSet/>
      <dgm:spPr/>
      <dgm:t>
        <a:bodyPr/>
        <a:lstStyle/>
        <a:p>
          <a:endParaRPr lang="en-US"/>
        </a:p>
      </dgm:t>
    </dgm:pt>
    <dgm:pt modelId="{28B57CFE-EA79-46F9-8E86-52271BF2E5F9}" type="sibTrans" cxnId="{84341CD8-234F-4565-9B08-0C88FF8B4DC3}">
      <dgm:prSet/>
      <dgm:spPr/>
      <dgm:t>
        <a:bodyPr/>
        <a:lstStyle/>
        <a:p>
          <a:endParaRPr lang="en-US"/>
        </a:p>
      </dgm:t>
    </dgm:pt>
    <dgm:pt modelId="{80F6E28F-3206-4F65-8A0E-E315BF2BB074}">
      <dgm:prSet custT="1"/>
      <dgm:spPr/>
      <dgm:t>
        <a:bodyPr/>
        <a:lstStyle/>
        <a:p>
          <a:pPr rtl="0"/>
          <a:r>
            <a:rPr lang="en-US" sz="1500" dirty="0" smtClean="0"/>
            <a:t>Procurement as per the annual drug plan and Budget allocation</a:t>
          </a:r>
          <a:endParaRPr lang="en-US" sz="1500" dirty="0"/>
        </a:p>
      </dgm:t>
    </dgm:pt>
    <dgm:pt modelId="{EF602F4D-CBA5-4ACE-B53F-25A0CD94CE80}" type="parTrans" cxnId="{3DE6177D-6D6F-45DD-81B4-9F73F7A3E877}">
      <dgm:prSet/>
      <dgm:spPr/>
      <dgm:t>
        <a:bodyPr/>
        <a:lstStyle/>
        <a:p>
          <a:endParaRPr lang="en-US"/>
        </a:p>
      </dgm:t>
    </dgm:pt>
    <dgm:pt modelId="{AF87D96B-B375-4700-BE09-1EB2084E86EB}" type="sibTrans" cxnId="{3DE6177D-6D6F-45DD-81B4-9F73F7A3E877}">
      <dgm:prSet/>
      <dgm:spPr/>
      <dgm:t>
        <a:bodyPr/>
        <a:lstStyle/>
        <a:p>
          <a:endParaRPr lang="en-US"/>
        </a:p>
      </dgm:t>
    </dgm:pt>
    <dgm:pt modelId="{FB9E032F-9421-4540-8C24-3ED6399BE97E}">
      <dgm:prSet custT="1"/>
      <dgm:spPr/>
      <dgm:t>
        <a:bodyPr/>
        <a:lstStyle/>
        <a:p>
          <a:pPr rtl="0"/>
          <a:r>
            <a:rPr lang="en-US" sz="1500" dirty="0" smtClean="0"/>
            <a:t>Supplies at the consignee location</a:t>
          </a:r>
          <a:endParaRPr lang="en-US" sz="1500" dirty="0"/>
        </a:p>
      </dgm:t>
    </dgm:pt>
    <dgm:pt modelId="{A2B9DDA0-00C9-437E-9BA0-BDC52C5F2230}" type="parTrans" cxnId="{A545AEBC-9DBE-4E2B-A47A-677B7D14067F}">
      <dgm:prSet/>
      <dgm:spPr/>
      <dgm:t>
        <a:bodyPr/>
        <a:lstStyle/>
        <a:p>
          <a:endParaRPr lang="en-US"/>
        </a:p>
      </dgm:t>
    </dgm:pt>
    <dgm:pt modelId="{F94B45B0-05E3-4D8D-8D78-F37ED92DBCB4}" type="sibTrans" cxnId="{A545AEBC-9DBE-4E2B-A47A-677B7D14067F}">
      <dgm:prSet/>
      <dgm:spPr/>
      <dgm:t>
        <a:bodyPr/>
        <a:lstStyle/>
        <a:p>
          <a:endParaRPr lang="en-US"/>
        </a:p>
      </dgm:t>
    </dgm:pt>
    <dgm:pt modelId="{9AFE6708-68A0-4A73-9CC0-17A1EAB0A13B}">
      <dgm:prSet custT="1"/>
      <dgm:spPr/>
      <dgm:t>
        <a:bodyPr/>
        <a:lstStyle/>
        <a:p>
          <a:pPr rtl="0"/>
          <a:r>
            <a:rPr lang="en-US" sz="1500" dirty="0" smtClean="0"/>
            <a:t>Equipment Receipt Certificate by Consignee</a:t>
          </a:r>
          <a:endParaRPr lang="en-US" sz="1500" dirty="0"/>
        </a:p>
      </dgm:t>
    </dgm:pt>
    <dgm:pt modelId="{EA1EE28E-1991-4A1D-97D9-7535F2481502}" type="parTrans" cxnId="{921CBD13-816C-4A56-B31B-855241F1ABF8}">
      <dgm:prSet/>
      <dgm:spPr/>
      <dgm:t>
        <a:bodyPr/>
        <a:lstStyle/>
        <a:p>
          <a:endParaRPr lang="en-US"/>
        </a:p>
      </dgm:t>
    </dgm:pt>
    <dgm:pt modelId="{9056E6CD-5F39-419E-850C-74F2AA720E81}" type="sibTrans" cxnId="{921CBD13-816C-4A56-B31B-855241F1ABF8}">
      <dgm:prSet/>
      <dgm:spPr/>
      <dgm:t>
        <a:bodyPr/>
        <a:lstStyle/>
        <a:p>
          <a:endParaRPr lang="en-US"/>
        </a:p>
      </dgm:t>
    </dgm:pt>
    <dgm:pt modelId="{16189F24-0368-4CBF-BD38-CA913D86AFE1}">
      <dgm:prSet custT="1"/>
      <dgm:spPr/>
      <dgm:t>
        <a:bodyPr/>
        <a:lstStyle/>
        <a:p>
          <a:pPr rtl="0"/>
          <a:r>
            <a:rPr lang="en-US" sz="1500" dirty="0" smtClean="0"/>
            <a:t>ERC Verification by DDO</a:t>
          </a:r>
          <a:endParaRPr lang="en-US" sz="1500" dirty="0"/>
        </a:p>
      </dgm:t>
    </dgm:pt>
    <dgm:pt modelId="{18A03B18-61CD-4F81-8D17-4D766CAA0D14}" type="parTrans" cxnId="{AA4B347C-DB93-4986-A25E-F3D16F9E67E1}">
      <dgm:prSet/>
      <dgm:spPr/>
      <dgm:t>
        <a:bodyPr/>
        <a:lstStyle/>
        <a:p>
          <a:endParaRPr lang="en-US"/>
        </a:p>
      </dgm:t>
    </dgm:pt>
    <dgm:pt modelId="{21C921F0-AB82-48DF-9F9A-E61654746D97}" type="sibTrans" cxnId="{AA4B347C-DB93-4986-A25E-F3D16F9E67E1}">
      <dgm:prSet/>
      <dgm:spPr/>
      <dgm:t>
        <a:bodyPr/>
        <a:lstStyle/>
        <a:p>
          <a:endParaRPr lang="en-US"/>
        </a:p>
      </dgm:t>
    </dgm:pt>
    <dgm:pt modelId="{D947976F-F48F-4E90-9ACE-D7801420DA03}">
      <dgm:prSet custT="1"/>
      <dgm:spPr/>
      <dgm:t>
        <a:bodyPr/>
        <a:lstStyle/>
        <a:p>
          <a:pPr rtl="0"/>
          <a:r>
            <a:rPr lang="en-US" sz="1500" dirty="0" smtClean="0"/>
            <a:t>Bill Verification by Accountant</a:t>
          </a:r>
          <a:endParaRPr lang="en-US" sz="1500" dirty="0"/>
        </a:p>
      </dgm:t>
    </dgm:pt>
    <dgm:pt modelId="{232A6260-7347-480F-BFF1-166E1F1E1495}" type="parTrans" cxnId="{72A1F9C6-DBF8-4B6E-BD61-90D29A60BD49}">
      <dgm:prSet/>
      <dgm:spPr/>
      <dgm:t>
        <a:bodyPr/>
        <a:lstStyle/>
        <a:p>
          <a:endParaRPr lang="en-US"/>
        </a:p>
      </dgm:t>
    </dgm:pt>
    <dgm:pt modelId="{9ABB7E74-EA25-4F2A-8472-419FAA85CB86}" type="sibTrans" cxnId="{72A1F9C6-DBF8-4B6E-BD61-90D29A60BD49}">
      <dgm:prSet/>
      <dgm:spPr/>
      <dgm:t>
        <a:bodyPr/>
        <a:lstStyle/>
        <a:p>
          <a:endParaRPr lang="en-US"/>
        </a:p>
      </dgm:t>
    </dgm:pt>
    <dgm:pt modelId="{60BF4556-1BAB-4BE8-84C4-C7A30CED8856}">
      <dgm:prSet custT="1"/>
      <dgm:spPr/>
      <dgm:t>
        <a:bodyPr/>
        <a:lstStyle/>
        <a:p>
          <a:pPr rtl="0"/>
          <a:r>
            <a:rPr lang="en-US" sz="1500" dirty="0" smtClean="0"/>
            <a:t>Online Payment by DDO</a:t>
          </a:r>
          <a:endParaRPr lang="en-US" sz="1500" dirty="0"/>
        </a:p>
      </dgm:t>
    </dgm:pt>
    <dgm:pt modelId="{C96D4FE6-EAB8-44E5-A177-CAA5A8180396}" type="parTrans" cxnId="{FA695B50-C7ED-4D06-B02A-70C0ECC56011}">
      <dgm:prSet/>
      <dgm:spPr/>
      <dgm:t>
        <a:bodyPr/>
        <a:lstStyle/>
        <a:p>
          <a:endParaRPr lang="en-US"/>
        </a:p>
      </dgm:t>
    </dgm:pt>
    <dgm:pt modelId="{F377AAFC-C960-42BB-A160-4CFCD5035392}" type="sibTrans" cxnId="{FA695B50-C7ED-4D06-B02A-70C0ECC56011}">
      <dgm:prSet/>
      <dgm:spPr/>
      <dgm:t>
        <a:bodyPr/>
        <a:lstStyle/>
        <a:p>
          <a:endParaRPr lang="en-US"/>
        </a:p>
      </dgm:t>
    </dgm:pt>
    <dgm:pt modelId="{BE8DA8DA-0D72-415D-B3E7-D5034D66B36D}" type="pres">
      <dgm:prSet presAssocID="{99B7EC9E-7979-4B17-B6E3-4519D042E5A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A7044E-5648-4537-9306-EAD497AAF186}" type="pres">
      <dgm:prSet presAssocID="{99B7EC9E-7979-4B17-B6E3-4519D042E5A8}" presName="arrow" presStyleLbl="bgShp" presStyleIdx="0" presStyleCn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8CB89B6-19CD-48D8-8E61-65C199DF8B9B}" type="pres">
      <dgm:prSet presAssocID="{99B7EC9E-7979-4B17-B6E3-4519D042E5A8}" presName="linearProcess" presStyleCnt="0"/>
      <dgm:spPr/>
    </dgm:pt>
    <dgm:pt modelId="{C00BD6F0-7AAC-4795-9A07-1CAEBDD230FA}" type="pres">
      <dgm:prSet presAssocID="{05548E6F-E5B9-456D-83D6-6BC258212E7C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087FC-780A-4B99-9E1A-94C60CB56BC5}" type="pres">
      <dgm:prSet presAssocID="{D9CFEC7C-499B-4750-AC7F-A12B2F4489A3}" presName="sibTrans" presStyleCnt="0"/>
      <dgm:spPr/>
    </dgm:pt>
    <dgm:pt modelId="{30E2BEC4-D592-4DCB-B663-FD3936DF4602}" type="pres">
      <dgm:prSet presAssocID="{19014F93-5843-4341-9C47-C852317C4768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30AFE-E438-4832-A15F-560957E91538}" type="pres">
      <dgm:prSet presAssocID="{28B57CFE-EA79-46F9-8E86-52271BF2E5F9}" presName="sibTrans" presStyleCnt="0"/>
      <dgm:spPr/>
    </dgm:pt>
    <dgm:pt modelId="{6CC61129-6AEE-4AA8-88C2-BB8AAA67E2D4}" type="pres">
      <dgm:prSet presAssocID="{80F6E28F-3206-4F65-8A0E-E315BF2BB074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9A380-66E8-48B4-BCCC-C63CA66AA0B1}" type="pres">
      <dgm:prSet presAssocID="{AF87D96B-B375-4700-BE09-1EB2084E86EB}" presName="sibTrans" presStyleCnt="0"/>
      <dgm:spPr/>
    </dgm:pt>
    <dgm:pt modelId="{54008665-8394-4040-A569-669A3BE2AF0C}" type="pres">
      <dgm:prSet presAssocID="{FB9E032F-9421-4540-8C24-3ED6399BE97E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DD5D2-B96B-4C00-8261-4F3262BE8114}" type="pres">
      <dgm:prSet presAssocID="{F94B45B0-05E3-4D8D-8D78-F37ED92DBCB4}" presName="sibTrans" presStyleCnt="0"/>
      <dgm:spPr/>
    </dgm:pt>
    <dgm:pt modelId="{546DA86B-DE17-4E06-9E2B-D8F41CD3A52E}" type="pres">
      <dgm:prSet presAssocID="{9AFE6708-68A0-4A73-9CC0-17A1EAB0A13B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0FABA-4E3F-48BB-AF00-1E94541FCFF2}" type="pres">
      <dgm:prSet presAssocID="{9056E6CD-5F39-419E-850C-74F2AA720E81}" presName="sibTrans" presStyleCnt="0"/>
      <dgm:spPr/>
    </dgm:pt>
    <dgm:pt modelId="{308CAD12-16F2-4688-977B-0C4B3221CA54}" type="pres">
      <dgm:prSet presAssocID="{16189F24-0368-4CBF-BD38-CA913D86AFE1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B8315-26DF-490E-B9D7-169B712907C7}" type="pres">
      <dgm:prSet presAssocID="{21C921F0-AB82-48DF-9F9A-E61654746D97}" presName="sibTrans" presStyleCnt="0"/>
      <dgm:spPr/>
    </dgm:pt>
    <dgm:pt modelId="{96EBACF2-069E-4D8D-954C-B4F5ED4F0283}" type="pres">
      <dgm:prSet presAssocID="{D947976F-F48F-4E90-9ACE-D7801420DA03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3AE02-B301-4C5F-A390-7124C774F5A0}" type="pres">
      <dgm:prSet presAssocID="{9ABB7E74-EA25-4F2A-8472-419FAA85CB86}" presName="sibTrans" presStyleCnt="0"/>
      <dgm:spPr/>
    </dgm:pt>
    <dgm:pt modelId="{0AF98B37-A0AD-498D-9E19-7A7D4BB3D311}" type="pres">
      <dgm:prSet presAssocID="{60BF4556-1BAB-4BE8-84C4-C7A30CED8856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0A77AE-9637-4880-BAC5-84C1CDE24686}" srcId="{99B7EC9E-7979-4B17-B6E3-4519D042E5A8}" destId="{05548E6F-E5B9-456D-83D6-6BC258212E7C}" srcOrd="0" destOrd="0" parTransId="{73117D97-1043-4165-905F-F851D091AC35}" sibTransId="{D9CFEC7C-499B-4750-AC7F-A12B2F4489A3}"/>
    <dgm:cxn modelId="{1826ABE1-2F88-47CF-A0A9-CEF852BEE05B}" type="presOf" srcId="{60BF4556-1BAB-4BE8-84C4-C7A30CED8856}" destId="{0AF98B37-A0AD-498D-9E19-7A7D4BB3D311}" srcOrd="0" destOrd="0" presId="urn:microsoft.com/office/officeart/2005/8/layout/hProcess9"/>
    <dgm:cxn modelId="{D7A18137-ACD4-4014-82EA-529137D663D6}" type="presOf" srcId="{19014F93-5843-4341-9C47-C852317C4768}" destId="{30E2BEC4-D592-4DCB-B663-FD3936DF4602}" srcOrd="0" destOrd="0" presId="urn:microsoft.com/office/officeart/2005/8/layout/hProcess9"/>
    <dgm:cxn modelId="{3DE6177D-6D6F-45DD-81B4-9F73F7A3E877}" srcId="{99B7EC9E-7979-4B17-B6E3-4519D042E5A8}" destId="{80F6E28F-3206-4F65-8A0E-E315BF2BB074}" srcOrd="2" destOrd="0" parTransId="{EF602F4D-CBA5-4ACE-B53F-25A0CD94CE80}" sibTransId="{AF87D96B-B375-4700-BE09-1EB2084E86EB}"/>
    <dgm:cxn modelId="{84341CD8-234F-4565-9B08-0C88FF8B4DC3}" srcId="{99B7EC9E-7979-4B17-B6E3-4519D042E5A8}" destId="{19014F93-5843-4341-9C47-C852317C4768}" srcOrd="1" destOrd="0" parTransId="{25967DC9-CEA3-468F-A60A-3520C2E0C91F}" sibTransId="{28B57CFE-EA79-46F9-8E86-52271BF2E5F9}"/>
    <dgm:cxn modelId="{21F779E6-EE61-45E4-A861-127E0855F3E1}" type="presOf" srcId="{99B7EC9E-7979-4B17-B6E3-4519D042E5A8}" destId="{BE8DA8DA-0D72-415D-B3E7-D5034D66B36D}" srcOrd="0" destOrd="0" presId="urn:microsoft.com/office/officeart/2005/8/layout/hProcess9"/>
    <dgm:cxn modelId="{C36E1AEB-45D4-49A2-A7D7-959179FC43C1}" type="presOf" srcId="{80F6E28F-3206-4F65-8A0E-E315BF2BB074}" destId="{6CC61129-6AEE-4AA8-88C2-BB8AAA67E2D4}" srcOrd="0" destOrd="0" presId="urn:microsoft.com/office/officeart/2005/8/layout/hProcess9"/>
    <dgm:cxn modelId="{6C520EF8-81F2-4DA7-816B-47391EF3FC14}" type="presOf" srcId="{16189F24-0368-4CBF-BD38-CA913D86AFE1}" destId="{308CAD12-16F2-4688-977B-0C4B3221CA54}" srcOrd="0" destOrd="0" presId="urn:microsoft.com/office/officeart/2005/8/layout/hProcess9"/>
    <dgm:cxn modelId="{A545AEBC-9DBE-4E2B-A47A-677B7D14067F}" srcId="{99B7EC9E-7979-4B17-B6E3-4519D042E5A8}" destId="{FB9E032F-9421-4540-8C24-3ED6399BE97E}" srcOrd="3" destOrd="0" parTransId="{A2B9DDA0-00C9-437E-9BA0-BDC52C5F2230}" sibTransId="{F94B45B0-05E3-4D8D-8D78-F37ED92DBCB4}"/>
    <dgm:cxn modelId="{C9B78C72-19E4-40C1-8398-D5C70A09E92B}" type="presOf" srcId="{05548E6F-E5B9-456D-83D6-6BC258212E7C}" destId="{C00BD6F0-7AAC-4795-9A07-1CAEBDD230FA}" srcOrd="0" destOrd="0" presId="urn:microsoft.com/office/officeart/2005/8/layout/hProcess9"/>
    <dgm:cxn modelId="{1498D9D7-AB25-4C9B-8185-9649B2E3A700}" type="presOf" srcId="{FB9E032F-9421-4540-8C24-3ED6399BE97E}" destId="{54008665-8394-4040-A569-669A3BE2AF0C}" srcOrd="0" destOrd="0" presId="urn:microsoft.com/office/officeart/2005/8/layout/hProcess9"/>
    <dgm:cxn modelId="{72A1F9C6-DBF8-4B6E-BD61-90D29A60BD49}" srcId="{99B7EC9E-7979-4B17-B6E3-4519D042E5A8}" destId="{D947976F-F48F-4E90-9ACE-D7801420DA03}" srcOrd="6" destOrd="0" parTransId="{232A6260-7347-480F-BFF1-166E1F1E1495}" sibTransId="{9ABB7E74-EA25-4F2A-8472-419FAA85CB86}"/>
    <dgm:cxn modelId="{FA695B50-C7ED-4D06-B02A-70C0ECC56011}" srcId="{99B7EC9E-7979-4B17-B6E3-4519D042E5A8}" destId="{60BF4556-1BAB-4BE8-84C4-C7A30CED8856}" srcOrd="7" destOrd="0" parTransId="{C96D4FE6-EAB8-44E5-A177-CAA5A8180396}" sibTransId="{F377AAFC-C960-42BB-A160-4CFCD5035392}"/>
    <dgm:cxn modelId="{CEE9F161-CDD1-4F5A-B423-E45BC58EADA0}" type="presOf" srcId="{D947976F-F48F-4E90-9ACE-D7801420DA03}" destId="{96EBACF2-069E-4D8D-954C-B4F5ED4F0283}" srcOrd="0" destOrd="0" presId="urn:microsoft.com/office/officeart/2005/8/layout/hProcess9"/>
    <dgm:cxn modelId="{921CBD13-816C-4A56-B31B-855241F1ABF8}" srcId="{99B7EC9E-7979-4B17-B6E3-4519D042E5A8}" destId="{9AFE6708-68A0-4A73-9CC0-17A1EAB0A13B}" srcOrd="4" destOrd="0" parTransId="{EA1EE28E-1991-4A1D-97D9-7535F2481502}" sibTransId="{9056E6CD-5F39-419E-850C-74F2AA720E81}"/>
    <dgm:cxn modelId="{B4FE19CE-98E9-4527-89EF-227677B45510}" type="presOf" srcId="{9AFE6708-68A0-4A73-9CC0-17A1EAB0A13B}" destId="{546DA86B-DE17-4E06-9E2B-D8F41CD3A52E}" srcOrd="0" destOrd="0" presId="urn:microsoft.com/office/officeart/2005/8/layout/hProcess9"/>
    <dgm:cxn modelId="{AA4B347C-DB93-4986-A25E-F3D16F9E67E1}" srcId="{99B7EC9E-7979-4B17-B6E3-4519D042E5A8}" destId="{16189F24-0368-4CBF-BD38-CA913D86AFE1}" srcOrd="5" destOrd="0" parTransId="{18A03B18-61CD-4F81-8D17-4D766CAA0D14}" sibTransId="{21C921F0-AB82-48DF-9F9A-E61654746D97}"/>
    <dgm:cxn modelId="{1C08D2CC-E5C5-4EFB-BBC9-A71A882B1D34}" type="presParOf" srcId="{BE8DA8DA-0D72-415D-B3E7-D5034D66B36D}" destId="{51A7044E-5648-4537-9306-EAD497AAF186}" srcOrd="0" destOrd="0" presId="urn:microsoft.com/office/officeart/2005/8/layout/hProcess9"/>
    <dgm:cxn modelId="{628EF0AF-B498-4C95-B765-2B65331B319D}" type="presParOf" srcId="{BE8DA8DA-0D72-415D-B3E7-D5034D66B36D}" destId="{88CB89B6-19CD-48D8-8E61-65C199DF8B9B}" srcOrd="1" destOrd="0" presId="urn:microsoft.com/office/officeart/2005/8/layout/hProcess9"/>
    <dgm:cxn modelId="{7E96F7B6-57FD-492E-81F0-85E3FF0854F0}" type="presParOf" srcId="{88CB89B6-19CD-48D8-8E61-65C199DF8B9B}" destId="{C00BD6F0-7AAC-4795-9A07-1CAEBDD230FA}" srcOrd="0" destOrd="0" presId="urn:microsoft.com/office/officeart/2005/8/layout/hProcess9"/>
    <dgm:cxn modelId="{66DEB551-BB77-4ACF-9D38-F6F1357423A0}" type="presParOf" srcId="{88CB89B6-19CD-48D8-8E61-65C199DF8B9B}" destId="{B0A087FC-780A-4B99-9E1A-94C60CB56BC5}" srcOrd="1" destOrd="0" presId="urn:microsoft.com/office/officeart/2005/8/layout/hProcess9"/>
    <dgm:cxn modelId="{B87C57B5-9A24-4C66-832D-8B875BC2DCAC}" type="presParOf" srcId="{88CB89B6-19CD-48D8-8E61-65C199DF8B9B}" destId="{30E2BEC4-D592-4DCB-B663-FD3936DF4602}" srcOrd="2" destOrd="0" presId="urn:microsoft.com/office/officeart/2005/8/layout/hProcess9"/>
    <dgm:cxn modelId="{3821A5B6-3315-43EF-8E1D-EDEBA445F224}" type="presParOf" srcId="{88CB89B6-19CD-48D8-8E61-65C199DF8B9B}" destId="{7B730AFE-E438-4832-A15F-560957E91538}" srcOrd="3" destOrd="0" presId="urn:microsoft.com/office/officeart/2005/8/layout/hProcess9"/>
    <dgm:cxn modelId="{0947B363-27A1-4072-9529-268BF1D37F15}" type="presParOf" srcId="{88CB89B6-19CD-48D8-8E61-65C199DF8B9B}" destId="{6CC61129-6AEE-4AA8-88C2-BB8AAA67E2D4}" srcOrd="4" destOrd="0" presId="urn:microsoft.com/office/officeart/2005/8/layout/hProcess9"/>
    <dgm:cxn modelId="{BC3F47AE-0DB3-4D31-B40B-B405EC0E010C}" type="presParOf" srcId="{88CB89B6-19CD-48D8-8E61-65C199DF8B9B}" destId="{EE99A380-66E8-48B4-BCCC-C63CA66AA0B1}" srcOrd="5" destOrd="0" presId="urn:microsoft.com/office/officeart/2005/8/layout/hProcess9"/>
    <dgm:cxn modelId="{97DD26F0-79BD-41D8-808C-2D452EC3FAFE}" type="presParOf" srcId="{88CB89B6-19CD-48D8-8E61-65C199DF8B9B}" destId="{54008665-8394-4040-A569-669A3BE2AF0C}" srcOrd="6" destOrd="0" presId="urn:microsoft.com/office/officeart/2005/8/layout/hProcess9"/>
    <dgm:cxn modelId="{87980B12-EE98-4D78-945E-0CA50960CE4F}" type="presParOf" srcId="{88CB89B6-19CD-48D8-8E61-65C199DF8B9B}" destId="{530DD5D2-B96B-4C00-8261-4F3262BE8114}" srcOrd="7" destOrd="0" presId="urn:microsoft.com/office/officeart/2005/8/layout/hProcess9"/>
    <dgm:cxn modelId="{5AD0C14C-2862-4A81-BCB6-66B97A27830D}" type="presParOf" srcId="{88CB89B6-19CD-48D8-8E61-65C199DF8B9B}" destId="{546DA86B-DE17-4E06-9E2B-D8F41CD3A52E}" srcOrd="8" destOrd="0" presId="urn:microsoft.com/office/officeart/2005/8/layout/hProcess9"/>
    <dgm:cxn modelId="{AEEC16D5-50B9-4C5A-BF6E-EFD74204F252}" type="presParOf" srcId="{88CB89B6-19CD-48D8-8E61-65C199DF8B9B}" destId="{A080FABA-4E3F-48BB-AF00-1E94541FCFF2}" srcOrd="9" destOrd="0" presId="urn:microsoft.com/office/officeart/2005/8/layout/hProcess9"/>
    <dgm:cxn modelId="{A096B890-1902-4C1B-9981-4E22399DD1E0}" type="presParOf" srcId="{88CB89B6-19CD-48D8-8E61-65C199DF8B9B}" destId="{308CAD12-16F2-4688-977B-0C4B3221CA54}" srcOrd="10" destOrd="0" presId="urn:microsoft.com/office/officeart/2005/8/layout/hProcess9"/>
    <dgm:cxn modelId="{167ABBBC-FD87-49B5-A12F-EF4EAC0443CC}" type="presParOf" srcId="{88CB89B6-19CD-48D8-8E61-65C199DF8B9B}" destId="{E71B8315-26DF-490E-B9D7-169B712907C7}" srcOrd="11" destOrd="0" presId="urn:microsoft.com/office/officeart/2005/8/layout/hProcess9"/>
    <dgm:cxn modelId="{1E499782-D9FA-4488-A366-D6291348940F}" type="presParOf" srcId="{88CB89B6-19CD-48D8-8E61-65C199DF8B9B}" destId="{96EBACF2-069E-4D8D-954C-B4F5ED4F0283}" srcOrd="12" destOrd="0" presId="urn:microsoft.com/office/officeart/2005/8/layout/hProcess9"/>
    <dgm:cxn modelId="{42DD76C7-A8D5-4E54-B235-14CF9BB1D159}" type="presParOf" srcId="{88CB89B6-19CD-48D8-8E61-65C199DF8B9B}" destId="{E563AE02-B301-4C5F-A390-7124C774F5A0}" srcOrd="13" destOrd="0" presId="urn:microsoft.com/office/officeart/2005/8/layout/hProcess9"/>
    <dgm:cxn modelId="{69175CE3-CC3A-4A09-8824-5C43ADA3861A}" type="presParOf" srcId="{88CB89B6-19CD-48D8-8E61-65C199DF8B9B}" destId="{0AF98B37-A0AD-498D-9E19-7A7D4BB3D311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D633A4-9D22-4C10-AA0B-123CB6CBC16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EFE6D9-2EF7-41F3-90CD-ED282E9A5632}">
      <dgm:prSet phldrT="[Text]"/>
      <dgm:spPr/>
      <dgm:t>
        <a:bodyPr/>
        <a:lstStyle/>
        <a:p>
          <a:r>
            <a:rPr lang="en-US" dirty="0" smtClean="0"/>
            <a:t>Rationalization against available post</a:t>
          </a:r>
          <a:endParaRPr lang="en-US" dirty="0"/>
        </a:p>
      </dgm:t>
    </dgm:pt>
    <dgm:pt modelId="{448E5A7F-4EC8-4A34-83B0-A9429A94EA39}" type="parTrans" cxnId="{C005E989-9199-4540-BD1D-9C9A224E138C}">
      <dgm:prSet/>
      <dgm:spPr/>
      <dgm:t>
        <a:bodyPr/>
        <a:lstStyle/>
        <a:p>
          <a:endParaRPr lang="en-US"/>
        </a:p>
      </dgm:t>
    </dgm:pt>
    <dgm:pt modelId="{7E3ECCF3-7D5C-4DCA-93AF-96D37D540DF2}" type="sibTrans" cxnId="{C005E989-9199-4540-BD1D-9C9A224E138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A7744CB-783E-41EE-BACA-056331C59EB1}">
      <dgm:prSet phldrT="[Text]"/>
      <dgm:spPr/>
      <dgm:t>
        <a:bodyPr/>
        <a:lstStyle/>
        <a:p>
          <a:r>
            <a:rPr lang="en-US" dirty="0" smtClean="0"/>
            <a:t>Optimum facility wise List of Vital/Essential/Desirable</a:t>
          </a:r>
          <a:endParaRPr lang="en-US" dirty="0"/>
        </a:p>
      </dgm:t>
    </dgm:pt>
    <dgm:pt modelId="{2C50C3DB-962A-4183-BA73-C121492A8947}" type="parTrans" cxnId="{47D2614B-8424-4FA5-9236-9A40246692AF}">
      <dgm:prSet/>
      <dgm:spPr/>
      <dgm:t>
        <a:bodyPr/>
        <a:lstStyle/>
        <a:p>
          <a:endParaRPr lang="en-US"/>
        </a:p>
      </dgm:t>
    </dgm:pt>
    <dgm:pt modelId="{181E1598-CC2D-46DB-A79A-629276A01835}" type="sibTrans" cxnId="{47D2614B-8424-4FA5-9236-9A40246692A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DF2B6B0-23C5-4307-AA8C-8DC8A87684B1}">
      <dgm:prSet phldrT="[Text]"/>
      <dgm:spPr/>
      <dgm:t>
        <a:bodyPr/>
        <a:lstStyle/>
        <a:p>
          <a:r>
            <a:rPr lang="en-US" dirty="0" smtClean="0"/>
            <a:t>Gap analysis of Equipments to define Demand (Inventory Vs VED)</a:t>
          </a:r>
          <a:endParaRPr lang="en-US" dirty="0"/>
        </a:p>
      </dgm:t>
    </dgm:pt>
    <dgm:pt modelId="{A2D66EBA-EBB4-4E2E-957A-0F1EA8AAF3DC}" type="parTrans" cxnId="{85C92836-403B-4455-B790-F2D59473E47C}">
      <dgm:prSet/>
      <dgm:spPr/>
      <dgm:t>
        <a:bodyPr/>
        <a:lstStyle/>
        <a:p>
          <a:endParaRPr lang="en-US"/>
        </a:p>
      </dgm:t>
    </dgm:pt>
    <dgm:pt modelId="{C9254638-4938-41B7-BCC9-38AB6F81A797}" type="sibTrans" cxnId="{85C92836-403B-4455-B790-F2D59473E47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EB8E8BE-B18F-4E8B-BFC5-0C6D5D216A24}">
      <dgm:prSet phldrT="[Text]"/>
      <dgm:spPr/>
      <dgm:t>
        <a:bodyPr/>
        <a:lstStyle/>
        <a:p>
          <a:r>
            <a:rPr lang="en-US" dirty="0" smtClean="0"/>
            <a:t>Reference IPHS Norms</a:t>
          </a:r>
          <a:endParaRPr lang="en-US" dirty="0"/>
        </a:p>
      </dgm:t>
    </dgm:pt>
    <dgm:pt modelId="{F137ACBD-767B-4370-8747-B0CC2E922BA9}" type="parTrans" cxnId="{32C76016-0D57-4FDD-BF68-969AFDB87137}">
      <dgm:prSet/>
      <dgm:spPr/>
      <dgm:t>
        <a:bodyPr/>
        <a:lstStyle/>
        <a:p>
          <a:endParaRPr lang="en-US"/>
        </a:p>
      </dgm:t>
    </dgm:pt>
    <dgm:pt modelId="{092F84E5-C500-4ED0-99B7-4B929E3CA868}" type="sibTrans" cxnId="{32C76016-0D57-4FDD-BF68-969AFDB8713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918DC0E-3525-4924-B2EC-22C67AEF9E00}">
      <dgm:prSet phldrT="[Text]"/>
      <dgm:spPr/>
      <dgm:t>
        <a:bodyPr/>
        <a:lstStyle/>
        <a:p>
          <a:r>
            <a:rPr lang="en-US" dirty="0" smtClean="0"/>
            <a:t>Inventory creation by Vendor</a:t>
          </a:r>
          <a:endParaRPr lang="en-US" dirty="0"/>
        </a:p>
      </dgm:t>
    </dgm:pt>
    <dgm:pt modelId="{FFAD4585-01B3-474C-AED8-8BF8DF563C31}" type="parTrans" cxnId="{77A23F82-F51F-4FA5-90EE-A30109B0C74A}">
      <dgm:prSet/>
      <dgm:spPr/>
      <dgm:t>
        <a:bodyPr/>
        <a:lstStyle/>
        <a:p>
          <a:endParaRPr lang="en-US"/>
        </a:p>
      </dgm:t>
    </dgm:pt>
    <dgm:pt modelId="{4A1498E0-BE5D-447D-9432-0520B76CA801}" type="sibTrans" cxnId="{77A23F82-F51F-4FA5-90EE-A30109B0C74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19FB16D-C3D1-46B3-B791-A67E4625458E}" type="pres">
      <dgm:prSet presAssocID="{88D633A4-9D22-4C10-AA0B-123CB6CBC1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852369-46D8-458B-8466-77C26C25EBBD}" type="pres">
      <dgm:prSet presAssocID="{8918DC0E-3525-4924-B2EC-22C67AEF9E00}" presName="dummy" presStyleCnt="0"/>
      <dgm:spPr/>
    </dgm:pt>
    <dgm:pt modelId="{9AB37BFB-53B0-478A-B2A1-C2E6391ECEEB}" type="pres">
      <dgm:prSet presAssocID="{8918DC0E-3525-4924-B2EC-22C67AEF9E00}" presName="node" presStyleLbl="revTx" presStyleIdx="0" presStyleCnt="5" custScaleX="150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D357E-E729-467D-AFD9-F114D0C65B7B}" type="pres">
      <dgm:prSet presAssocID="{4A1498E0-BE5D-447D-9432-0520B76CA801}" presName="sibTrans" presStyleLbl="node1" presStyleIdx="0" presStyleCnt="5"/>
      <dgm:spPr/>
      <dgm:t>
        <a:bodyPr/>
        <a:lstStyle/>
        <a:p>
          <a:endParaRPr lang="en-US"/>
        </a:p>
      </dgm:t>
    </dgm:pt>
    <dgm:pt modelId="{910E3E08-3351-4290-BEB6-5C8664B4845A}" type="pres">
      <dgm:prSet presAssocID="{EEB8E8BE-B18F-4E8B-BFC5-0C6D5D216A24}" presName="dummy" presStyleCnt="0"/>
      <dgm:spPr/>
    </dgm:pt>
    <dgm:pt modelId="{69903F9E-6098-418F-B471-8C40A96F41EB}" type="pres">
      <dgm:prSet presAssocID="{EEB8E8BE-B18F-4E8B-BFC5-0C6D5D216A24}" presName="node" presStyleLbl="revTx" presStyleIdx="1" presStyleCnt="5" custScaleX="200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2854B-4675-4335-B0AC-107C442D6417}" type="pres">
      <dgm:prSet presAssocID="{092F84E5-C500-4ED0-99B7-4B929E3CA868}" presName="sibTrans" presStyleLbl="node1" presStyleIdx="1" presStyleCnt="5"/>
      <dgm:spPr/>
      <dgm:t>
        <a:bodyPr/>
        <a:lstStyle/>
        <a:p>
          <a:endParaRPr lang="en-US"/>
        </a:p>
      </dgm:t>
    </dgm:pt>
    <dgm:pt modelId="{6AD7E48A-61E9-4152-AD75-D1C10CF9AF88}" type="pres">
      <dgm:prSet presAssocID="{BCEFE6D9-2EF7-41F3-90CD-ED282E9A5632}" presName="dummy" presStyleCnt="0"/>
      <dgm:spPr/>
    </dgm:pt>
    <dgm:pt modelId="{42817CD3-4473-433E-9D0C-E4A569E731B1}" type="pres">
      <dgm:prSet presAssocID="{BCEFE6D9-2EF7-41F3-90CD-ED282E9A5632}" presName="node" presStyleLbl="revTx" presStyleIdx="2" presStyleCnt="5" custScaleY="158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A27D9-673E-44CE-8A2B-1F575D58FD04}" type="pres">
      <dgm:prSet presAssocID="{7E3ECCF3-7D5C-4DCA-93AF-96D37D540DF2}" presName="sibTrans" presStyleLbl="node1" presStyleIdx="2" presStyleCnt="5"/>
      <dgm:spPr/>
      <dgm:t>
        <a:bodyPr/>
        <a:lstStyle/>
        <a:p>
          <a:endParaRPr lang="en-US"/>
        </a:p>
      </dgm:t>
    </dgm:pt>
    <dgm:pt modelId="{8202055D-0ECD-4FEC-9315-9C38A287EF18}" type="pres">
      <dgm:prSet presAssocID="{4A7744CB-783E-41EE-BACA-056331C59EB1}" presName="dummy" presStyleCnt="0"/>
      <dgm:spPr/>
    </dgm:pt>
    <dgm:pt modelId="{6DBC2C75-E19B-41B2-9620-B2D3FE2E1E8E}" type="pres">
      <dgm:prSet presAssocID="{4A7744CB-783E-41EE-BACA-056331C59EB1}" presName="node" presStyleLbl="revTx" presStyleIdx="3" presStyleCnt="5" custScaleX="226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326D6-F907-4327-BF71-5E1FA74FEF01}" type="pres">
      <dgm:prSet presAssocID="{181E1598-CC2D-46DB-A79A-629276A01835}" presName="sibTrans" presStyleLbl="node1" presStyleIdx="3" presStyleCnt="5"/>
      <dgm:spPr/>
      <dgm:t>
        <a:bodyPr/>
        <a:lstStyle/>
        <a:p>
          <a:endParaRPr lang="en-US"/>
        </a:p>
      </dgm:t>
    </dgm:pt>
    <dgm:pt modelId="{7D3F8C14-06A5-46BA-8B26-DF2007E3F2F1}" type="pres">
      <dgm:prSet presAssocID="{0DF2B6B0-23C5-4307-AA8C-8DC8A87684B1}" presName="dummy" presStyleCnt="0"/>
      <dgm:spPr/>
    </dgm:pt>
    <dgm:pt modelId="{FB9551A6-4137-4DDA-BACF-49BA76337C7F}" type="pres">
      <dgm:prSet presAssocID="{0DF2B6B0-23C5-4307-AA8C-8DC8A87684B1}" presName="node" presStyleLbl="revTx" presStyleIdx="4" presStyleCnt="5" custScaleY="136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5CAC0-5255-44EC-B109-CD2EED639D2A}" type="pres">
      <dgm:prSet presAssocID="{C9254638-4938-41B7-BCC9-38AB6F81A797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6B58DB33-FDF0-4C32-8CA4-8EC5E98C0497}" type="presOf" srcId="{0DF2B6B0-23C5-4307-AA8C-8DC8A87684B1}" destId="{FB9551A6-4137-4DDA-BACF-49BA76337C7F}" srcOrd="0" destOrd="0" presId="urn:microsoft.com/office/officeart/2005/8/layout/cycle1"/>
    <dgm:cxn modelId="{77A23F82-F51F-4FA5-90EE-A30109B0C74A}" srcId="{88D633A4-9D22-4C10-AA0B-123CB6CBC16F}" destId="{8918DC0E-3525-4924-B2EC-22C67AEF9E00}" srcOrd="0" destOrd="0" parTransId="{FFAD4585-01B3-474C-AED8-8BF8DF563C31}" sibTransId="{4A1498E0-BE5D-447D-9432-0520B76CA801}"/>
    <dgm:cxn modelId="{85C92836-403B-4455-B790-F2D59473E47C}" srcId="{88D633A4-9D22-4C10-AA0B-123CB6CBC16F}" destId="{0DF2B6B0-23C5-4307-AA8C-8DC8A87684B1}" srcOrd="4" destOrd="0" parTransId="{A2D66EBA-EBB4-4E2E-957A-0F1EA8AAF3DC}" sibTransId="{C9254638-4938-41B7-BCC9-38AB6F81A797}"/>
    <dgm:cxn modelId="{9156EFBE-48EC-4DBA-948F-FEFA5210BA1E}" type="presOf" srcId="{7E3ECCF3-7D5C-4DCA-93AF-96D37D540DF2}" destId="{316A27D9-673E-44CE-8A2B-1F575D58FD04}" srcOrd="0" destOrd="0" presId="urn:microsoft.com/office/officeart/2005/8/layout/cycle1"/>
    <dgm:cxn modelId="{C005E989-9199-4540-BD1D-9C9A224E138C}" srcId="{88D633A4-9D22-4C10-AA0B-123CB6CBC16F}" destId="{BCEFE6D9-2EF7-41F3-90CD-ED282E9A5632}" srcOrd="2" destOrd="0" parTransId="{448E5A7F-4EC8-4A34-83B0-A9429A94EA39}" sibTransId="{7E3ECCF3-7D5C-4DCA-93AF-96D37D540DF2}"/>
    <dgm:cxn modelId="{47D2614B-8424-4FA5-9236-9A40246692AF}" srcId="{88D633A4-9D22-4C10-AA0B-123CB6CBC16F}" destId="{4A7744CB-783E-41EE-BACA-056331C59EB1}" srcOrd="3" destOrd="0" parTransId="{2C50C3DB-962A-4183-BA73-C121492A8947}" sibTransId="{181E1598-CC2D-46DB-A79A-629276A01835}"/>
    <dgm:cxn modelId="{2FC39FBF-EB77-4332-9E03-22B216731512}" type="presOf" srcId="{BCEFE6D9-2EF7-41F3-90CD-ED282E9A5632}" destId="{42817CD3-4473-433E-9D0C-E4A569E731B1}" srcOrd="0" destOrd="0" presId="urn:microsoft.com/office/officeart/2005/8/layout/cycle1"/>
    <dgm:cxn modelId="{252F14B9-4B1C-4C7B-9CA4-F3E62E42709E}" type="presOf" srcId="{092F84E5-C500-4ED0-99B7-4B929E3CA868}" destId="{1F62854B-4675-4335-B0AC-107C442D6417}" srcOrd="0" destOrd="0" presId="urn:microsoft.com/office/officeart/2005/8/layout/cycle1"/>
    <dgm:cxn modelId="{BF3F6333-46A8-4E57-9D5C-C075E2D8E194}" type="presOf" srcId="{8918DC0E-3525-4924-B2EC-22C67AEF9E00}" destId="{9AB37BFB-53B0-478A-B2A1-C2E6391ECEEB}" srcOrd="0" destOrd="0" presId="urn:microsoft.com/office/officeart/2005/8/layout/cycle1"/>
    <dgm:cxn modelId="{06FF7FB2-64A7-431A-A534-E735110930B2}" type="presOf" srcId="{EEB8E8BE-B18F-4E8B-BFC5-0C6D5D216A24}" destId="{69903F9E-6098-418F-B471-8C40A96F41EB}" srcOrd="0" destOrd="0" presId="urn:microsoft.com/office/officeart/2005/8/layout/cycle1"/>
    <dgm:cxn modelId="{F8B81128-8728-4BF2-864C-604D52E38628}" type="presOf" srcId="{C9254638-4938-41B7-BCC9-38AB6F81A797}" destId="{65E5CAC0-5255-44EC-B109-CD2EED639D2A}" srcOrd="0" destOrd="0" presId="urn:microsoft.com/office/officeart/2005/8/layout/cycle1"/>
    <dgm:cxn modelId="{32C76016-0D57-4FDD-BF68-969AFDB87137}" srcId="{88D633A4-9D22-4C10-AA0B-123CB6CBC16F}" destId="{EEB8E8BE-B18F-4E8B-BFC5-0C6D5D216A24}" srcOrd="1" destOrd="0" parTransId="{F137ACBD-767B-4370-8747-B0CC2E922BA9}" sibTransId="{092F84E5-C500-4ED0-99B7-4B929E3CA868}"/>
    <dgm:cxn modelId="{3E7287E8-3957-471F-98AD-D532BEA9DE56}" type="presOf" srcId="{88D633A4-9D22-4C10-AA0B-123CB6CBC16F}" destId="{C19FB16D-C3D1-46B3-B791-A67E4625458E}" srcOrd="0" destOrd="0" presId="urn:microsoft.com/office/officeart/2005/8/layout/cycle1"/>
    <dgm:cxn modelId="{3C676878-7E55-42DA-8218-808171CFDC78}" type="presOf" srcId="{181E1598-CC2D-46DB-A79A-629276A01835}" destId="{536326D6-F907-4327-BF71-5E1FA74FEF01}" srcOrd="0" destOrd="0" presId="urn:microsoft.com/office/officeart/2005/8/layout/cycle1"/>
    <dgm:cxn modelId="{B1D476F7-F30F-4A29-B6FF-B5CA27C17DFE}" type="presOf" srcId="{4A7744CB-783E-41EE-BACA-056331C59EB1}" destId="{6DBC2C75-E19B-41B2-9620-B2D3FE2E1E8E}" srcOrd="0" destOrd="0" presId="urn:microsoft.com/office/officeart/2005/8/layout/cycle1"/>
    <dgm:cxn modelId="{E1A1213B-8CB8-47EB-9417-EB495AB470A9}" type="presOf" srcId="{4A1498E0-BE5D-447D-9432-0520B76CA801}" destId="{6E2D357E-E729-467D-AFD9-F114D0C65B7B}" srcOrd="0" destOrd="0" presId="urn:microsoft.com/office/officeart/2005/8/layout/cycle1"/>
    <dgm:cxn modelId="{A72E0A80-7F76-4DDB-9FC6-7C3D0F449003}" type="presParOf" srcId="{C19FB16D-C3D1-46B3-B791-A67E4625458E}" destId="{1A852369-46D8-458B-8466-77C26C25EBBD}" srcOrd="0" destOrd="0" presId="urn:microsoft.com/office/officeart/2005/8/layout/cycle1"/>
    <dgm:cxn modelId="{E3A3B665-8512-4249-B49F-D874A561D4DA}" type="presParOf" srcId="{C19FB16D-C3D1-46B3-B791-A67E4625458E}" destId="{9AB37BFB-53B0-478A-B2A1-C2E6391ECEEB}" srcOrd="1" destOrd="0" presId="urn:microsoft.com/office/officeart/2005/8/layout/cycle1"/>
    <dgm:cxn modelId="{92408343-E2A2-47F4-8198-2C69DBFB1DB2}" type="presParOf" srcId="{C19FB16D-C3D1-46B3-B791-A67E4625458E}" destId="{6E2D357E-E729-467D-AFD9-F114D0C65B7B}" srcOrd="2" destOrd="0" presId="urn:microsoft.com/office/officeart/2005/8/layout/cycle1"/>
    <dgm:cxn modelId="{AAF677D8-F9F5-482F-BDB3-C9B7847FA8DB}" type="presParOf" srcId="{C19FB16D-C3D1-46B3-B791-A67E4625458E}" destId="{910E3E08-3351-4290-BEB6-5C8664B4845A}" srcOrd="3" destOrd="0" presId="urn:microsoft.com/office/officeart/2005/8/layout/cycle1"/>
    <dgm:cxn modelId="{46A1CBF6-2DCF-4F30-A50E-D7CA12E39332}" type="presParOf" srcId="{C19FB16D-C3D1-46B3-B791-A67E4625458E}" destId="{69903F9E-6098-418F-B471-8C40A96F41EB}" srcOrd="4" destOrd="0" presId="urn:microsoft.com/office/officeart/2005/8/layout/cycle1"/>
    <dgm:cxn modelId="{95824133-438C-4B06-84F7-F03090EDF77B}" type="presParOf" srcId="{C19FB16D-C3D1-46B3-B791-A67E4625458E}" destId="{1F62854B-4675-4335-B0AC-107C442D6417}" srcOrd="5" destOrd="0" presId="urn:microsoft.com/office/officeart/2005/8/layout/cycle1"/>
    <dgm:cxn modelId="{6BD4294C-E33C-4BAA-A1D4-E379BE2325E4}" type="presParOf" srcId="{C19FB16D-C3D1-46B3-B791-A67E4625458E}" destId="{6AD7E48A-61E9-4152-AD75-D1C10CF9AF88}" srcOrd="6" destOrd="0" presId="urn:microsoft.com/office/officeart/2005/8/layout/cycle1"/>
    <dgm:cxn modelId="{E8F1E29B-8DFE-4EFA-A161-960CC028D9BB}" type="presParOf" srcId="{C19FB16D-C3D1-46B3-B791-A67E4625458E}" destId="{42817CD3-4473-433E-9D0C-E4A569E731B1}" srcOrd="7" destOrd="0" presId="urn:microsoft.com/office/officeart/2005/8/layout/cycle1"/>
    <dgm:cxn modelId="{22AF6B05-C8F7-47EF-BE25-8957BFE88AAF}" type="presParOf" srcId="{C19FB16D-C3D1-46B3-B791-A67E4625458E}" destId="{316A27D9-673E-44CE-8A2B-1F575D58FD04}" srcOrd="8" destOrd="0" presId="urn:microsoft.com/office/officeart/2005/8/layout/cycle1"/>
    <dgm:cxn modelId="{FE4555A2-2CBC-4A2A-AC9F-1E6E8A299C19}" type="presParOf" srcId="{C19FB16D-C3D1-46B3-B791-A67E4625458E}" destId="{8202055D-0ECD-4FEC-9315-9C38A287EF18}" srcOrd="9" destOrd="0" presId="urn:microsoft.com/office/officeart/2005/8/layout/cycle1"/>
    <dgm:cxn modelId="{C7438D98-50F6-4112-A337-31320C70AE53}" type="presParOf" srcId="{C19FB16D-C3D1-46B3-B791-A67E4625458E}" destId="{6DBC2C75-E19B-41B2-9620-B2D3FE2E1E8E}" srcOrd="10" destOrd="0" presId="urn:microsoft.com/office/officeart/2005/8/layout/cycle1"/>
    <dgm:cxn modelId="{CA890524-F42D-43FD-81D9-0EA90993E861}" type="presParOf" srcId="{C19FB16D-C3D1-46B3-B791-A67E4625458E}" destId="{536326D6-F907-4327-BF71-5E1FA74FEF01}" srcOrd="11" destOrd="0" presId="urn:microsoft.com/office/officeart/2005/8/layout/cycle1"/>
    <dgm:cxn modelId="{8931C237-439E-45A5-A7D7-1CB34F6F48F9}" type="presParOf" srcId="{C19FB16D-C3D1-46B3-B791-A67E4625458E}" destId="{7D3F8C14-06A5-46BA-8B26-DF2007E3F2F1}" srcOrd="12" destOrd="0" presId="urn:microsoft.com/office/officeart/2005/8/layout/cycle1"/>
    <dgm:cxn modelId="{9DDFB1AE-D1A7-4E9E-8B98-0936B851658C}" type="presParOf" srcId="{C19FB16D-C3D1-46B3-B791-A67E4625458E}" destId="{FB9551A6-4137-4DDA-BACF-49BA76337C7F}" srcOrd="13" destOrd="0" presId="urn:microsoft.com/office/officeart/2005/8/layout/cycle1"/>
    <dgm:cxn modelId="{EFA22059-AFEB-45EF-8B85-2A1F89AECB72}" type="presParOf" srcId="{C19FB16D-C3D1-46B3-B791-A67E4625458E}" destId="{65E5CAC0-5255-44EC-B109-CD2EED639D2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D92B07-67CD-463E-ACB0-71E4AB5DF97F}">
      <dsp:nvSpPr>
        <dsp:cNvPr id="0" name=""/>
        <dsp:cNvSpPr/>
      </dsp:nvSpPr>
      <dsp:spPr>
        <a:xfrm>
          <a:off x="674369" y="0"/>
          <a:ext cx="7642860" cy="5562600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ACD81-4A1D-482C-A38C-6C1D62714B3D}">
      <dsp:nvSpPr>
        <dsp:cNvPr id="0" name=""/>
        <dsp:cNvSpPr/>
      </dsp:nvSpPr>
      <dsp:spPr>
        <a:xfrm>
          <a:off x="768" y="1668780"/>
          <a:ext cx="1231515" cy="2225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smtClean="0"/>
            <a:t>Tender for L1</a:t>
          </a:r>
          <a:endParaRPr lang="en-US" sz="1500" kern="1200" baseline="0" dirty="0"/>
        </a:p>
      </dsp:txBody>
      <dsp:txXfrm>
        <a:off x="768" y="1668780"/>
        <a:ext cx="1231515" cy="2225040"/>
      </dsp:txXfrm>
    </dsp:sp>
    <dsp:sp modelId="{09477462-63B6-408A-8B7F-AE7CDC9033C3}">
      <dsp:nvSpPr>
        <dsp:cNvPr id="0" name=""/>
        <dsp:cNvSpPr/>
      </dsp:nvSpPr>
      <dsp:spPr>
        <a:xfrm>
          <a:off x="1293859" y="1668780"/>
          <a:ext cx="1231515" cy="2225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smtClean="0"/>
            <a:t>Inventory with Barcode</a:t>
          </a:r>
          <a:endParaRPr lang="en-US" sz="1500" kern="1200" baseline="0" dirty="0"/>
        </a:p>
      </dsp:txBody>
      <dsp:txXfrm>
        <a:off x="1293859" y="1668780"/>
        <a:ext cx="1231515" cy="2225040"/>
      </dsp:txXfrm>
    </dsp:sp>
    <dsp:sp modelId="{1D606E0E-9E1D-452B-8C2E-F0D709219CC1}">
      <dsp:nvSpPr>
        <dsp:cNvPr id="0" name=""/>
        <dsp:cNvSpPr/>
      </dsp:nvSpPr>
      <dsp:spPr>
        <a:xfrm>
          <a:off x="2586950" y="1668780"/>
          <a:ext cx="1231515" cy="2225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smtClean="0"/>
            <a:t>Inventory Verification by Facility In-charge</a:t>
          </a:r>
          <a:endParaRPr lang="en-US" sz="1500" kern="1200" baseline="0" dirty="0"/>
        </a:p>
      </dsp:txBody>
      <dsp:txXfrm>
        <a:off x="2586950" y="1668780"/>
        <a:ext cx="1231515" cy="2225040"/>
      </dsp:txXfrm>
    </dsp:sp>
    <dsp:sp modelId="{CA55C841-ED51-4150-8346-6ABEED6062DB}">
      <dsp:nvSpPr>
        <dsp:cNvPr id="0" name=""/>
        <dsp:cNvSpPr/>
      </dsp:nvSpPr>
      <dsp:spPr>
        <a:xfrm>
          <a:off x="3880042" y="1668780"/>
          <a:ext cx="1231515" cy="2225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/>
            <a:t>As per the agreement define the business logic in EMMS</a:t>
          </a:r>
        </a:p>
      </dsp:txBody>
      <dsp:txXfrm>
        <a:off x="3880042" y="1668780"/>
        <a:ext cx="1231515" cy="2225040"/>
      </dsp:txXfrm>
    </dsp:sp>
    <dsp:sp modelId="{CE20A639-CAE7-4E54-A20F-A4BC1D687937}">
      <dsp:nvSpPr>
        <dsp:cNvPr id="0" name=""/>
        <dsp:cNvSpPr/>
      </dsp:nvSpPr>
      <dsp:spPr>
        <a:xfrm>
          <a:off x="5173133" y="1668780"/>
          <a:ext cx="1231515" cy="2225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/>
            <a:t>Define the role and responsibilities and mapped accordingly in EMMS</a:t>
          </a:r>
        </a:p>
      </dsp:txBody>
      <dsp:txXfrm>
        <a:off x="5173133" y="1668780"/>
        <a:ext cx="1231515" cy="2225040"/>
      </dsp:txXfrm>
    </dsp:sp>
    <dsp:sp modelId="{101C7252-BC9F-4231-8636-1FF89A71B6C1}">
      <dsp:nvSpPr>
        <dsp:cNvPr id="0" name=""/>
        <dsp:cNvSpPr/>
      </dsp:nvSpPr>
      <dsp:spPr>
        <a:xfrm>
          <a:off x="6466224" y="1668780"/>
          <a:ext cx="1231515" cy="2225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Training to users and monitor the output in </a:t>
          </a:r>
          <a:r>
            <a:rPr lang="en-US" sz="1600" kern="1200" dirty="0" smtClean="0"/>
            <a:t>Dashboards</a:t>
          </a:r>
          <a:endParaRPr lang="en-US" sz="1600" kern="1200" dirty="0"/>
        </a:p>
      </dsp:txBody>
      <dsp:txXfrm>
        <a:off x="6466224" y="1668780"/>
        <a:ext cx="1231515" cy="2225040"/>
      </dsp:txXfrm>
    </dsp:sp>
    <dsp:sp modelId="{8ECB2AF6-7CA4-4D20-BBC6-A340DAE2DA65}">
      <dsp:nvSpPr>
        <dsp:cNvPr id="0" name=""/>
        <dsp:cNvSpPr/>
      </dsp:nvSpPr>
      <dsp:spPr>
        <a:xfrm>
          <a:off x="7759316" y="1668780"/>
          <a:ext cx="1231515" cy="2225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Payment </a:t>
          </a:r>
          <a:r>
            <a:rPr lang="en-US" sz="1600" kern="1200" dirty="0"/>
            <a:t>to </a:t>
          </a:r>
          <a:r>
            <a:rPr lang="en-US" sz="1600" kern="1200" dirty="0" smtClean="0"/>
            <a:t>vendor</a:t>
          </a:r>
          <a:endParaRPr lang="en-US" sz="1600" kern="1200" dirty="0"/>
        </a:p>
      </dsp:txBody>
      <dsp:txXfrm>
        <a:off x="7759316" y="1668780"/>
        <a:ext cx="1231515" cy="2225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Equipment Management &amp; Maintenance System (EMMS)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Madhya Pradesh</a:t>
            </a:r>
          </a:p>
        </p:txBody>
      </p:sp>
      <p:pic>
        <p:nvPicPr>
          <p:cNvPr id="5121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5122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28601"/>
            <a:ext cx="990599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/>
              <a:t>Calibration &amp; Preventive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1828800"/>
          </a:xfrm>
        </p:spPr>
        <p:txBody>
          <a:bodyPr>
            <a:normAutofit lnSpcReduction="10000"/>
          </a:bodyPr>
          <a:lstStyle/>
          <a:p>
            <a:pPr marL="457200" lvl="1" indent="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000" dirty="0" smtClean="0"/>
              <a:t>Each </a:t>
            </a:r>
            <a:r>
              <a:rPr lang="en-US" sz="2000" dirty="0"/>
              <a:t>equipment has its </a:t>
            </a:r>
            <a:r>
              <a:rPr lang="en-US" sz="2000" dirty="0" smtClean="0"/>
              <a:t>cycle of </a:t>
            </a:r>
            <a:r>
              <a:rPr lang="en-US" sz="2000" dirty="0"/>
              <a:t>PM &amp; Calibration </a:t>
            </a:r>
            <a:r>
              <a:rPr lang="en-US" sz="2000" dirty="0" smtClean="0"/>
              <a:t>scheduled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en-US" sz="2000" dirty="0" smtClean="0"/>
              <a:t>App </a:t>
            </a:r>
            <a:r>
              <a:rPr lang="en-US" sz="2000" dirty="0"/>
              <a:t>based and system based alerts on scheduled dates per equipment to both service provider and facility </a:t>
            </a:r>
            <a:r>
              <a:rPr lang="en-US" sz="2000" dirty="0" smtClean="0"/>
              <a:t>in charge</a:t>
            </a:r>
            <a:endParaRPr lang="en-US" sz="2000" dirty="0"/>
          </a:p>
          <a:p>
            <a:pPr marL="457200" lvl="1" indent="0">
              <a:buFont typeface="Arial" pitchFamily="34" charset="0"/>
              <a:buChar char="•"/>
            </a:pPr>
            <a:r>
              <a:rPr lang="en-US" sz="2000" dirty="0" smtClean="0"/>
              <a:t>PMS </a:t>
            </a:r>
            <a:r>
              <a:rPr lang="en-US" sz="2000" dirty="0"/>
              <a:t>done within schedule – </a:t>
            </a:r>
            <a:r>
              <a:rPr lang="en-US" sz="2000" dirty="0" smtClean="0"/>
              <a:t>27906</a:t>
            </a:r>
            <a:endParaRPr lang="en-US" sz="2000" dirty="0"/>
          </a:p>
          <a:p>
            <a:pPr marL="457200" lvl="1" indent="0">
              <a:buFont typeface="Arial" pitchFamily="34" charset="0"/>
              <a:buChar char="•"/>
            </a:pPr>
            <a:r>
              <a:rPr lang="en-US" sz="2000" dirty="0" smtClean="0"/>
              <a:t>Calibration </a:t>
            </a:r>
            <a:r>
              <a:rPr lang="en-US" sz="2000" dirty="0"/>
              <a:t>done within schedule – </a:t>
            </a:r>
            <a:r>
              <a:rPr lang="en-US" sz="2000" dirty="0" smtClean="0"/>
              <a:t>6574</a:t>
            </a:r>
            <a:endParaRPr lang="en-US" dirty="0"/>
          </a:p>
          <a:p>
            <a:pPr marL="0" lvl="1" indent="0"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4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5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08966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t="3125" b="6250"/>
          <a:stretch>
            <a:fillRect/>
          </a:stretch>
        </p:blipFill>
        <p:spPr bwMode="auto">
          <a:xfrm>
            <a:off x="152400" y="2667000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26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lvl="1" algn="ctr"/>
            <a:r>
              <a:rPr lang="en-US" dirty="0" smtClean="0"/>
              <a:t>Complaint management cycle </a:t>
            </a:r>
            <a:endParaRPr lang="en-US" dirty="0"/>
          </a:p>
        </p:txBody>
      </p:sp>
      <p:pic>
        <p:nvPicPr>
          <p:cNvPr id="7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8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990599" cy="990599"/>
          </a:xfrm>
          <a:prstGeom prst="rect">
            <a:avLst/>
          </a:prstGeom>
          <a:noFill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Average time to close the complaints</a:t>
            </a:r>
            <a:endParaRPr lang="en-US" sz="3200" dirty="0"/>
          </a:p>
        </p:txBody>
      </p:sp>
      <p:pic>
        <p:nvPicPr>
          <p:cNvPr id="4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5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1"/>
            <a:ext cx="990599" cy="990599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/>
          <p:nvPr/>
        </p:nvGraphicFramePr>
        <p:xfrm>
          <a:off x="228600" y="1066800"/>
          <a:ext cx="8686800" cy="5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Functional % Comparison</a:t>
            </a:r>
            <a:endParaRPr lang="en-US" sz="3200" dirty="0"/>
          </a:p>
        </p:txBody>
      </p:sp>
      <p:pic>
        <p:nvPicPr>
          <p:cNvPr id="4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5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1"/>
            <a:ext cx="990599" cy="990599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/>
          <p:nvPr/>
        </p:nvGraphicFramePr>
        <p:xfrm>
          <a:off x="228600" y="1143000"/>
          <a:ext cx="8763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lvl="1" algn="ctr"/>
            <a:r>
              <a:rPr lang="en-US" sz="2800" dirty="0" smtClean="0"/>
              <a:t>Finance module for Maintenance Module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447800"/>
          </a:xfrm>
        </p:spPr>
        <p:txBody>
          <a:bodyPr>
            <a:normAutofit/>
          </a:bodyPr>
          <a:lstStyle/>
          <a:p>
            <a:pPr lvl="0"/>
            <a:r>
              <a:rPr lang="en-US" sz="1900" dirty="0" smtClean="0"/>
              <a:t>Bill is generated automatically through EMMS on the basis of business logics decided in agreement between Department and service provider/vendor. </a:t>
            </a:r>
          </a:p>
          <a:p>
            <a:pPr lvl="0"/>
            <a:r>
              <a:rPr lang="en-US" sz="1900" dirty="0" smtClean="0"/>
              <a:t>Bills are paid by each authority using e sign directly through the bank i.e. no manual intervention in the whole process till payments.</a:t>
            </a:r>
            <a:endParaRPr lang="en-US" sz="1900" dirty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28600"/>
            <a:ext cx="806450" cy="750887"/>
          </a:xfrm>
          <a:prstGeom prst="rect">
            <a:avLst/>
          </a:prstGeom>
          <a:noFill/>
        </p:spPr>
      </p:pic>
      <p:pic>
        <p:nvPicPr>
          <p:cNvPr id="8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90599" cy="990599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t="3125" b="6250"/>
          <a:stretch>
            <a:fillRect/>
          </a:stretch>
        </p:blipFill>
        <p:spPr bwMode="auto">
          <a:xfrm>
            <a:off x="76200" y="23622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/>
              <a:t>Journey so </a:t>
            </a:r>
            <a:r>
              <a:rPr lang="en-US" sz="3600" dirty="0" smtClean="0"/>
              <a:t>far Procurement Module</a:t>
            </a:r>
            <a:endParaRPr lang="en-US" sz="3600" dirty="0"/>
          </a:p>
        </p:txBody>
      </p:sp>
      <p:graphicFrame>
        <p:nvGraphicFramePr>
          <p:cNvPr id="20" name="Diagram 19"/>
          <p:cNvGraphicFramePr/>
          <p:nvPr/>
        </p:nvGraphicFramePr>
        <p:xfrm>
          <a:off x="76200" y="1219200"/>
          <a:ext cx="8991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6200" y="97149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Implementation strategy to implement Procurement Module</a:t>
            </a:r>
          </a:p>
        </p:txBody>
      </p:sp>
      <p:pic>
        <p:nvPicPr>
          <p:cNvPr id="23" name="Picture 1" descr="D:\Users\CDAC\Desktop\NH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24" name="Picture 2" descr="D:\Users\CDAC\Desktop\inde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1" y="0"/>
            <a:ext cx="990599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/>
              <a:t>Equipment </a:t>
            </a:r>
            <a:r>
              <a:rPr lang="en-US" sz="3200" dirty="0" smtClean="0"/>
              <a:t>Procurement to Pay (P2P)</a:t>
            </a:r>
            <a:endParaRPr lang="en-U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6200" y="1371600"/>
          <a:ext cx="8991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 descr="D:\Users\CDAC\Desktop\NH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5" name="Picture 2" descr="D:\Users\CDAC\Desktop\inde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1" y="228601"/>
            <a:ext cx="990599" cy="99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Demand estimation Life Cycle</a:t>
            </a:r>
            <a:endParaRPr lang="en-U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 descr="D:\Users\CDAC\Desktop\NH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5" name="Picture 2" descr="D:\Users\CDAC\Desktop\inde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76201"/>
            <a:ext cx="990599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3AB1A1-9AF9-4AE4-A41F-4A10574A0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/>
          </a:bodyPr>
          <a:lstStyle/>
          <a:p>
            <a:r>
              <a:rPr lang="en-IN" sz="2800" dirty="0"/>
              <a:t>Demand Estimation</a:t>
            </a:r>
          </a:p>
        </p:txBody>
      </p:sp>
      <p:pic>
        <p:nvPicPr>
          <p:cNvPr id="4" name="Picture 3" descr="Procurement 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8839200" cy="6019800"/>
          </a:xfrm>
          <a:prstGeom prst="rect">
            <a:avLst/>
          </a:prstGeom>
        </p:spPr>
      </p:pic>
      <p:pic>
        <p:nvPicPr>
          <p:cNvPr id="5" name="Picture 1" descr="D:\Users\CDAC\Desktop\NH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1350" y="163513"/>
            <a:ext cx="806450" cy="750887"/>
          </a:xfrm>
          <a:prstGeom prst="rect">
            <a:avLst/>
          </a:prstGeom>
          <a:noFill/>
        </p:spPr>
      </p:pic>
      <p:pic>
        <p:nvPicPr>
          <p:cNvPr id="6" name="Picture 2" descr="D:\Users\CDAC\Desktop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"/>
            <a:ext cx="83820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3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lvl="1" algn="ctr"/>
            <a:r>
              <a:rPr lang="en-US" sz="2800" dirty="0" smtClean="0"/>
              <a:t>Procurement Dashboard</a:t>
            </a:r>
            <a:endParaRPr lang="en-US" sz="2800" dirty="0"/>
          </a:p>
        </p:txBody>
      </p:sp>
      <p:pic>
        <p:nvPicPr>
          <p:cNvPr id="7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28600"/>
            <a:ext cx="806450" cy="750887"/>
          </a:xfrm>
          <a:prstGeom prst="rect">
            <a:avLst/>
          </a:prstGeom>
          <a:noFill/>
        </p:spPr>
      </p:pic>
      <p:pic>
        <p:nvPicPr>
          <p:cNvPr id="8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90599" cy="990599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6250" b="9375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EMMS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 </a:t>
            </a:r>
            <a:r>
              <a:rPr lang="en-US" dirty="0"/>
              <a:t>end to end web based solution with a life cycle </a:t>
            </a:r>
            <a:r>
              <a:rPr lang="en-US" dirty="0" smtClean="0"/>
              <a:t>approach of equipment.</a:t>
            </a:r>
          </a:p>
          <a:p>
            <a:r>
              <a:rPr lang="en-US" dirty="0" smtClean="0"/>
              <a:t>An online platform for: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Monitoring of goods and services contracts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High value contracts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Auto penalty calculation as per the RFP clauses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Maintaining process transparency for generating bills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setting accountabilities  of various stakeholders involved in equipment procurement and maintenance (storekeeper/facility in charge/OEM/service engineer/suppliers/vendors)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5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28601"/>
            <a:ext cx="990599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914400"/>
          </a:xfrm>
        </p:spPr>
        <p:txBody>
          <a:bodyPr/>
          <a:lstStyle/>
          <a:p>
            <a:r>
              <a:rPr lang="en-US" dirty="0"/>
              <a:t>Process Re-Engineering</a:t>
            </a:r>
          </a:p>
        </p:txBody>
      </p:sp>
      <p:pic>
        <p:nvPicPr>
          <p:cNvPr id="6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150" y="76200"/>
            <a:ext cx="806450" cy="750887"/>
          </a:xfrm>
          <a:prstGeom prst="rect">
            <a:avLst/>
          </a:prstGeom>
          <a:noFill/>
        </p:spPr>
      </p:pic>
      <p:pic>
        <p:nvPicPr>
          <p:cNvPr id="7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"/>
            <a:ext cx="914400" cy="76200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" y="838200"/>
          <a:ext cx="9067800" cy="5638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431"/>
                <a:gridCol w="2138338"/>
                <a:gridCol w="3174431"/>
                <a:gridCol w="3276600"/>
              </a:tblGrid>
              <a:tr h="3519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91443" marR="91443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Activity</a:t>
                      </a:r>
                      <a:endParaRPr lang="en-US" sz="2000" dirty="0"/>
                    </a:p>
                  </a:txBody>
                  <a:tcPr marL="91443" marR="91443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Manual Procedure</a:t>
                      </a:r>
                      <a:endParaRPr lang="en-US" sz="2000" dirty="0"/>
                    </a:p>
                  </a:txBody>
                  <a:tcPr marL="91443" marR="91443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Automated Procedure</a:t>
                      </a:r>
                      <a:endParaRPr lang="en-US" sz="2000" dirty="0"/>
                    </a:p>
                  </a:txBody>
                  <a:tcPr marL="91443" marR="91443" marT="45705" marB="45705"/>
                </a:tc>
              </a:tr>
              <a:tr h="8798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91443" marR="91443" marT="45705" marB="4570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Purchase</a:t>
                      </a:r>
                      <a:r>
                        <a:rPr lang="en-US" sz="2000" baseline="0" dirty="0" smtClean="0"/>
                        <a:t> Order</a:t>
                      </a:r>
                      <a:endParaRPr lang="en-US" sz="2000" dirty="0"/>
                    </a:p>
                  </a:txBody>
                  <a:tcPr marL="91443" marR="91443" marT="45705" marB="4570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Manually Typing for detail</a:t>
                      </a:r>
                      <a:r>
                        <a:rPr lang="en-US" sz="2000" baseline="0" dirty="0" smtClean="0"/>
                        <a:t>s of items, consignee and terms and condition</a:t>
                      </a:r>
                      <a:endParaRPr lang="en-US" sz="2000" dirty="0"/>
                    </a:p>
                  </a:txBody>
                  <a:tcPr marL="91443" marR="91443" marT="45705" marB="4570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Generated</a:t>
                      </a:r>
                      <a:r>
                        <a:rPr lang="en-US" sz="2000" baseline="0" dirty="0" smtClean="0"/>
                        <a:t> automatically after filling rate contract and annual demand.</a:t>
                      </a:r>
                      <a:endParaRPr lang="en-US" sz="2000" dirty="0"/>
                    </a:p>
                  </a:txBody>
                  <a:tcPr marL="91443" marR="91443" marT="45705" marB="45705"/>
                </a:tc>
              </a:tr>
              <a:tr h="11438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91443" marR="91443" marT="45705" marB="4570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Inventory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Manual record</a:t>
                      </a:r>
                      <a:r>
                        <a:rPr lang="en-US" sz="2000" baseline="0" dirty="0" smtClean="0"/>
                        <a:t> keeping of Equipments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Automatically</a:t>
                      </a:r>
                      <a:r>
                        <a:rPr lang="en-US" sz="2000" baseline="0" dirty="0" smtClean="0"/>
                        <a:t> keeping inventory through bar codes . Inventory </a:t>
                      </a:r>
                      <a:r>
                        <a:rPr lang="en-US" sz="2000" baseline="0" dirty="0" err="1" smtClean="0"/>
                        <a:t>updation</a:t>
                      </a:r>
                      <a:r>
                        <a:rPr lang="en-US" sz="2000" baseline="0" dirty="0" smtClean="0"/>
                        <a:t> based on new procurement. 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</a:tr>
              <a:tr h="8798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Installation and</a:t>
                      </a:r>
                      <a:r>
                        <a:rPr lang="en-US" sz="2000" baseline="0" dirty="0" smtClean="0"/>
                        <a:t> training of equipment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Equipment</a:t>
                      </a:r>
                      <a:r>
                        <a:rPr lang="en-US" sz="2000" baseline="0" dirty="0" smtClean="0"/>
                        <a:t> were being unused due to lack of information of installation and training.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User gets informed  </a:t>
                      </a:r>
                      <a:r>
                        <a:rPr lang="en-US" sz="2000" baseline="0" dirty="0" smtClean="0"/>
                        <a:t>through prefilled masters as per tender conditions. 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</a:tr>
              <a:tr h="8798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Warranty of  equipments 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Lack of information </a:t>
                      </a:r>
                      <a:r>
                        <a:rPr lang="en-US" sz="2000" dirty="0" err="1" smtClean="0"/>
                        <a:t>w.r.t</a:t>
                      </a:r>
                      <a:r>
                        <a:rPr lang="en-US" sz="2000" dirty="0" smtClean="0"/>
                        <a:t>. </a:t>
                      </a:r>
                      <a:r>
                        <a:rPr lang="en-US" sz="2000" baseline="0" dirty="0" smtClean="0"/>
                        <a:t>warranty. &amp; lack of communication gap with OEM .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complaint is directly routed to OEM</a:t>
                      </a:r>
                      <a:r>
                        <a:rPr lang="en-US" sz="2000" baseline="0" dirty="0" smtClean="0"/>
                        <a:t> in case equipment is in warranty. 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</a:t>
            </a:r>
            <a:r>
              <a:rPr lang="en-US" dirty="0" smtClean="0"/>
              <a:t>Re-Engineering Cont..</a:t>
            </a:r>
            <a:endParaRPr lang="en-US" dirty="0"/>
          </a:p>
        </p:txBody>
      </p:sp>
      <p:pic>
        <p:nvPicPr>
          <p:cNvPr id="6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7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990599" cy="990599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" y="1309406"/>
          <a:ext cx="9067800" cy="439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431"/>
                <a:gridCol w="2138338"/>
                <a:gridCol w="3465582"/>
                <a:gridCol w="2985449"/>
              </a:tblGrid>
              <a:tr h="3491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L="91443" marR="91443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Activity</a:t>
                      </a:r>
                      <a:endParaRPr lang="en-US" sz="1800" dirty="0"/>
                    </a:p>
                  </a:txBody>
                  <a:tcPr marL="91443" marR="91443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Manual Procedure</a:t>
                      </a:r>
                      <a:endParaRPr lang="en-US" sz="1800" dirty="0"/>
                    </a:p>
                  </a:txBody>
                  <a:tcPr marL="91443" marR="91443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Automated Procedure</a:t>
                      </a:r>
                      <a:endParaRPr lang="en-US" sz="1800" dirty="0"/>
                    </a:p>
                  </a:txBody>
                  <a:tcPr marL="91443" marR="91443" marT="45705" marB="45705"/>
                </a:tc>
              </a:tr>
              <a:tr h="9601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Annual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Maintenance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Contract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Manually maintained.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Routing of equipment coming out of warranty in</a:t>
                      </a:r>
                      <a:r>
                        <a:rPr lang="en-US" sz="2000" baseline="0" dirty="0" smtClean="0"/>
                        <a:t> service provider’s list. 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</a:tr>
              <a:tr h="9601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Complaints and calibration</a:t>
                      </a:r>
                      <a:endParaRPr lang="en-US" sz="2000" dirty="0"/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</a:t>
                      </a:r>
                      <a:r>
                        <a:rPr lang="en-US" sz="2000" baseline="0" dirty="0" smtClean="0"/>
                        <a:t> dependence on OEM </a:t>
                      </a:r>
                      <a:endParaRPr lang="en-US" sz="2000" dirty="0"/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CMC by service provider.  </a:t>
                      </a:r>
                      <a:endParaRPr lang="en-US" sz="2000" dirty="0"/>
                    </a:p>
                  </a:txBody>
                  <a:tcPr marL="91443" marR="91443" marT="45700" marB="45700"/>
                </a:tc>
              </a:tr>
              <a:tr h="9601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marL="91443" marR="91443" marT="45705" marB="4570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Role</a:t>
                      </a:r>
                      <a:r>
                        <a:rPr lang="en-US" sz="2000" baseline="0" dirty="0" smtClean="0"/>
                        <a:t> based access</a:t>
                      </a:r>
                      <a:endParaRPr lang="en-US" sz="2000" dirty="0"/>
                    </a:p>
                  </a:txBody>
                  <a:tcPr marL="91443" marR="91443" marT="45705" marB="4570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Ambiguity in roles and responsibilities</a:t>
                      </a:r>
                      <a:endParaRPr lang="en-US" sz="2000" dirty="0"/>
                    </a:p>
                  </a:txBody>
                  <a:tcPr marL="91443" marR="91443" marT="45705" marB="4570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Role base</a:t>
                      </a:r>
                      <a:r>
                        <a:rPr lang="en-US" sz="2000" baseline="0" dirty="0" smtClean="0"/>
                        <a:t> access is mapped to each stakeholder. </a:t>
                      </a:r>
                      <a:endParaRPr lang="en-US" sz="2000" dirty="0"/>
                    </a:p>
                  </a:txBody>
                  <a:tcPr marL="91443" marR="91443" marT="45705" marB="45705"/>
                </a:tc>
              </a:tr>
              <a:tr h="105285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 marL="91443" marR="91443" marT="45705" marB="4570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Payment</a:t>
                      </a:r>
                      <a:r>
                        <a:rPr lang="en-US" sz="2000" baseline="0" dirty="0" smtClean="0"/>
                        <a:t> to suppliers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Subjective</a:t>
                      </a:r>
                      <a:r>
                        <a:rPr lang="en-US" sz="2000" baseline="0" dirty="0" smtClean="0"/>
                        <a:t>  and delay in payment. 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Time Around Time (TAT) is considerably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reduced.</a:t>
                      </a:r>
                      <a:endParaRPr lang="en-US" sz="2000" dirty="0"/>
                    </a:p>
                  </a:txBody>
                  <a:tcPr marL="91443" marR="91443" marT="45701" marB="4570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94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1" y="1691640"/>
          <a:ext cx="8839199" cy="4715690"/>
        </p:xfrm>
        <a:graphic>
          <a:graphicData uri="http://schemas.openxmlformats.org/drawingml/2006/table">
            <a:tbl>
              <a:tblPr/>
              <a:tblGrid>
                <a:gridCol w="31643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730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17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55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Parameter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Intervention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Result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39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Equipment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inventorisation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Online inventory including newly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procured and under warranty equipment.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Total 66,000 equipment </a:t>
                      </a:r>
                      <a:r>
                        <a:rPr lang="en-US" sz="1800" dirty="0" err="1" smtClean="0">
                          <a:latin typeface="Calibri"/>
                          <a:ea typeface="Calibri"/>
                          <a:cs typeface="Times New Roman"/>
                        </a:rPr>
                        <a:t>inventorised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9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Up time of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Equipment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Outsource the maintenance of equipments to achieve 95% uptime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88.94 % uptime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65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Complaint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Redressal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Online Complaint raising through a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centralised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call centre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11319 complaints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lodged since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Jan 2018.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565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Payments to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Vendor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DDO wise bill generation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and  online payment provision.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INR 2.8 CR online bill generation till now.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63513"/>
            <a:ext cx="806450" cy="750887"/>
          </a:xfrm>
          <a:prstGeom prst="rect">
            <a:avLst/>
          </a:prstGeom>
          <a:noFill/>
        </p:spPr>
      </p:pic>
      <p:pic>
        <p:nvPicPr>
          <p:cNvPr id="12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"/>
            <a:ext cx="761999" cy="76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</a:t>
            </a:r>
            <a:r>
              <a:rPr lang="en-US" dirty="0" smtClean="0"/>
              <a:t>Faced –G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87680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en-US" dirty="0" smtClean="0"/>
              <a:t>Realistic data for </a:t>
            </a:r>
            <a:r>
              <a:rPr lang="en-US" dirty="0" err="1" smtClean="0"/>
              <a:t>Inventorisation</a:t>
            </a:r>
            <a:r>
              <a:rPr lang="en-US" dirty="0" smtClean="0"/>
              <a:t> including verification. </a:t>
            </a:r>
            <a:endParaRPr lang="en-US" dirty="0"/>
          </a:p>
          <a:p>
            <a:pPr marL="514350" lvl="0" indent="-514350">
              <a:buFont typeface="+mj-lt"/>
              <a:buAutoNum type="alphaLcParenR"/>
            </a:pPr>
            <a:r>
              <a:rPr lang="en-US" dirty="0" smtClean="0"/>
              <a:t>Deciding roles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 smtClean="0"/>
              <a:t>HR and Skill gaps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 smtClean="0"/>
              <a:t>Work flow for contract monitoring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 smtClean="0"/>
              <a:t>Business logic for penalty calculation according to RFP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 smtClean="0"/>
              <a:t>Time synchronization between system go live and contract cycle</a:t>
            </a:r>
          </a:p>
          <a:p>
            <a:pPr marL="514350" lvl="0" indent="-514350">
              <a:buFont typeface="+mj-lt"/>
              <a:buAutoNum type="alphaLcParenR"/>
            </a:pP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endParaRPr lang="en-US" dirty="0"/>
          </a:p>
        </p:txBody>
      </p:sp>
      <p:pic>
        <p:nvPicPr>
          <p:cNvPr id="4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5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1"/>
            <a:ext cx="990599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</a:t>
            </a:r>
            <a:r>
              <a:rPr lang="en-US" dirty="0" smtClean="0"/>
              <a:t>Faced – G2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8768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en-US" dirty="0" smtClean="0"/>
              <a:t>Mapping the tender conditions at the backend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 smtClean="0"/>
              <a:t>Equipment wise penalty calculations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 smtClean="0"/>
              <a:t>Differential payment strategy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 smtClean="0"/>
              <a:t>Developing a completely new utility of payment through e sign using Biometrics +</a:t>
            </a:r>
            <a:r>
              <a:rPr lang="en-US" dirty="0" err="1" smtClean="0"/>
              <a:t>aadhar</a:t>
            </a:r>
            <a:r>
              <a:rPr lang="en-US" dirty="0" smtClean="0"/>
              <a:t> based authentication with bank. </a:t>
            </a:r>
          </a:p>
          <a:p>
            <a:pPr marL="514350" lvl="0" indent="-514350">
              <a:buFont typeface="+mj-lt"/>
              <a:buAutoNum type="alphaLcParenR"/>
            </a:pPr>
            <a:endParaRPr lang="en-US" dirty="0"/>
          </a:p>
        </p:txBody>
      </p:sp>
      <p:pic>
        <p:nvPicPr>
          <p:cNvPr id="4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5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1"/>
            <a:ext cx="990599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Functional % Comparison</a:t>
            </a:r>
            <a:endParaRPr lang="en-US" sz="3200" dirty="0"/>
          </a:p>
        </p:txBody>
      </p:sp>
      <p:pic>
        <p:nvPicPr>
          <p:cNvPr id="4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5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1"/>
            <a:ext cx="990599" cy="990599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/>
          <p:nvPr/>
        </p:nvGraphicFramePr>
        <p:xfrm>
          <a:off x="228600" y="1143000"/>
          <a:ext cx="8763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Thanks</a:t>
            </a:r>
          </a:p>
        </p:txBody>
      </p:sp>
      <p:pic>
        <p:nvPicPr>
          <p:cNvPr id="5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6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28601"/>
            <a:ext cx="990599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Stages captured in EMMS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Demand estimation</a:t>
            </a:r>
          </a:p>
          <a:p>
            <a:pPr lvl="1"/>
            <a:r>
              <a:rPr lang="en-US" dirty="0"/>
              <a:t>equipment procurement against central rate contracts</a:t>
            </a:r>
          </a:p>
          <a:p>
            <a:pPr lvl="1"/>
            <a:r>
              <a:rPr lang="en-US" dirty="0"/>
              <a:t>Inventorisation</a:t>
            </a:r>
          </a:p>
          <a:p>
            <a:pPr lvl="1"/>
            <a:r>
              <a:rPr lang="en-US" dirty="0"/>
              <a:t>Calibration</a:t>
            </a:r>
          </a:p>
          <a:p>
            <a:pPr lvl="1"/>
            <a:r>
              <a:rPr lang="en-US" dirty="0"/>
              <a:t>Preventive maintenance</a:t>
            </a:r>
          </a:p>
          <a:p>
            <a:pPr lvl="1"/>
            <a:r>
              <a:rPr lang="en-US" dirty="0"/>
              <a:t>Complaint management in case of equipment downtime</a:t>
            </a:r>
          </a:p>
          <a:p>
            <a:pPr lvl="1"/>
            <a:r>
              <a:rPr lang="en-US" dirty="0"/>
              <a:t>Bill calculation of vendor/suppliers including penalties </a:t>
            </a:r>
          </a:p>
          <a:p>
            <a:pPr lvl="1"/>
            <a:r>
              <a:rPr lang="en-US" dirty="0"/>
              <a:t>Payment approval using </a:t>
            </a:r>
            <a:r>
              <a:rPr lang="en-US" dirty="0" smtClean="0"/>
              <a:t>e-sign </a:t>
            </a:r>
            <a:r>
              <a:rPr lang="en-US" dirty="0"/>
              <a:t>of DDOs</a:t>
            </a:r>
          </a:p>
          <a:p>
            <a:pPr lvl="1"/>
            <a:r>
              <a:rPr lang="en-US" dirty="0"/>
              <a:t>Online payment through bank integration to vendor/supplier</a:t>
            </a:r>
          </a:p>
          <a:p>
            <a:pPr lvl="1"/>
            <a:r>
              <a:rPr lang="en-US" dirty="0"/>
              <a:t>Decision Support System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5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28601"/>
            <a:ext cx="990599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Sequence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sz="7200" b="1" dirty="0" smtClean="0"/>
              <a:t>PHASE I</a:t>
            </a:r>
          </a:p>
          <a:p>
            <a:pPr lvl="1">
              <a:buNone/>
            </a:pPr>
            <a:r>
              <a:rPr lang="en-US" sz="7200" dirty="0" smtClean="0"/>
              <a:t>1. Equipment Inventorisation offline followed by online after verification by facility in charge (T0 +90) – June to Sept 2017</a:t>
            </a:r>
          </a:p>
          <a:p>
            <a:pPr lvl="1">
              <a:buNone/>
            </a:pPr>
            <a:r>
              <a:rPr lang="en-US" sz="7200" dirty="0" smtClean="0"/>
              <a:t>2.  Calculation of NAV for each facility (T0+180) – Oct to Dec 2017</a:t>
            </a:r>
          </a:p>
          <a:p>
            <a:pPr lvl="1">
              <a:buNone/>
            </a:pPr>
            <a:r>
              <a:rPr lang="en-US" sz="7200" dirty="0" smtClean="0"/>
              <a:t>3.  Standardization of equipment list for NAV (simultaneous to step 1 &amp; 2). </a:t>
            </a:r>
          </a:p>
          <a:p>
            <a:pPr lvl="1">
              <a:buNone/>
            </a:pPr>
            <a:r>
              <a:rPr lang="en-US" sz="7200" dirty="0" smtClean="0"/>
              <a:t>4. Commencement of Complaint module and exercising of penalty clauses </a:t>
            </a:r>
            <a:r>
              <a:rPr lang="en-US" sz="7200" dirty="0" err="1" smtClean="0"/>
              <a:t>w.r.t</a:t>
            </a:r>
            <a:r>
              <a:rPr lang="en-US" sz="7200" dirty="0" smtClean="0"/>
              <a:t>. Downtime (Jan 2018)</a:t>
            </a:r>
          </a:p>
          <a:p>
            <a:pPr lvl="1">
              <a:buNone/>
            </a:pPr>
            <a:r>
              <a:rPr lang="en-US" sz="7200" dirty="0" smtClean="0"/>
              <a:t>5. Commencement of Preventive Maintenance &amp; Calibration module with penalties (June 2018)</a:t>
            </a:r>
          </a:p>
          <a:p>
            <a:pPr lvl="1">
              <a:buNone/>
            </a:pPr>
            <a:endParaRPr lang="en-US" sz="7200" dirty="0" smtClean="0"/>
          </a:p>
          <a:p>
            <a:pPr lvl="1">
              <a:buNone/>
            </a:pPr>
            <a:r>
              <a:rPr lang="en-US" sz="7200" b="1" dirty="0" smtClean="0"/>
              <a:t>PHASE II</a:t>
            </a:r>
          </a:p>
          <a:p>
            <a:pPr lvl="1">
              <a:buNone/>
            </a:pPr>
            <a:r>
              <a:rPr lang="en-US" sz="7200" dirty="0" smtClean="0"/>
              <a:t>1. Demand estimation, offline,  for each health facility (June to Aug 2018)</a:t>
            </a:r>
          </a:p>
          <a:p>
            <a:pPr lvl="1">
              <a:buNone/>
            </a:pPr>
            <a:r>
              <a:rPr lang="en-US" sz="7200" dirty="0" smtClean="0"/>
              <a:t>2. Gap analysis basis demand and inventory </a:t>
            </a:r>
          </a:p>
          <a:p>
            <a:pPr lvl="1">
              <a:buNone/>
            </a:pPr>
            <a:r>
              <a:rPr lang="en-US" sz="7200" dirty="0" smtClean="0"/>
              <a:t>3. Sealing of facility wise Annual demand</a:t>
            </a:r>
          </a:p>
          <a:p>
            <a:pPr lvl="1">
              <a:buNone/>
            </a:pPr>
            <a:r>
              <a:rPr lang="en-US" sz="7200" dirty="0" smtClean="0"/>
              <a:t>4. Commencement of  Equipment procurement module</a:t>
            </a:r>
          </a:p>
          <a:p>
            <a:pPr lvl="1">
              <a:buNone/>
            </a:pPr>
            <a:endParaRPr lang="en-US" sz="7200" dirty="0" smtClean="0"/>
          </a:p>
          <a:p>
            <a:pPr lvl="1">
              <a:buNone/>
            </a:pPr>
            <a:r>
              <a:rPr lang="en-US" sz="7200" b="1" dirty="0" smtClean="0"/>
              <a:t>PHASE III</a:t>
            </a:r>
          </a:p>
          <a:p>
            <a:pPr lvl="1">
              <a:buNone/>
            </a:pPr>
            <a:r>
              <a:rPr lang="en-US" sz="7200" dirty="0" smtClean="0"/>
              <a:t>1. Utility for FTO generation against payment approval with Biometric </a:t>
            </a:r>
            <a:r>
              <a:rPr lang="en-US" sz="7200" dirty="0" err="1" smtClean="0"/>
              <a:t>Aadhar</a:t>
            </a:r>
            <a:r>
              <a:rPr lang="en-US" sz="7200" dirty="0" smtClean="0"/>
              <a:t> based authentication</a:t>
            </a:r>
          </a:p>
          <a:p>
            <a:pPr lvl="1">
              <a:buNone/>
            </a:pPr>
            <a:r>
              <a:rPr lang="en-US" sz="7200" dirty="0" smtClean="0"/>
              <a:t>2.  Bank integration for bill generation</a:t>
            </a:r>
            <a:endParaRPr lang="en-US" sz="7200" dirty="0"/>
          </a:p>
          <a:p>
            <a:pPr marL="0" indent="0">
              <a:buNone/>
            </a:pPr>
            <a:endParaRPr lang="en-US" sz="6200" dirty="0"/>
          </a:p>
          <a:p>
            <a:endParaRPr lang="en-US" sz="6200" dirty="0"/>
          </a:p>
        </p:txBody>
      </p:sp>
      <p:pic>
        <p:nvPicPr>
          <p:cNvPr id="4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5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28601"/>
            <a:ext cx="990599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dirty="0" smtClean="0"/>
              <a:t>Total users: 4000</a:t>
            </a:r>
          </a:p>
          <a:p>
            <a:pPr marL="457200" lvl="1" indent="0">
              <a:buNone/>
            </a:pPr>
            <a:r>
              <a:rPr lang="en-US" dirty="0" smtClean="0"/>
              <a:t>Nodes: 51 CMHO+51 CS+313 CHC+ 1158 PHC</a:t>
            </a:r>
          </a:p>
          <a:p>
            <a:pPr marL="457200" lvl="1" indent="0">
              <a:buNone/>
            </a:pPr>
            <a:r>
              <a:rPr lang="en-US" dirty="0" smtClean="0"/>
              <a:t>Users profile:  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en-US" dirty="0" smtClean="0"/>
              <a:t>State level Management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en-US" dirty="0" smtClean="0"/>
              <a:t>MPPHSCL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en-US" dirty="0" smtClean="0"/>
              <a:t>CMHO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en-US" dirty="0" smtClean="0"/>
              <a:t>Civil Surgeon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en-US" dirty="0" smtClean="0"/>
              <a:t>Storekeeper (of DH/CHC/PHC)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en-US" dirty="0" smtClean="0"/>
              <a:t>Accountant (of CMHO &amp; CS)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en-US" dirty="0" smtClean="0"/>
              <a:t>BMO (Block Medical Officer of CHC)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en-US" dirty="0" err="1" smtClean="0"/>
              <a:t>MoIC</a:t>
            </a:r>
            <a:r>
              <a:rPr lang="en-US" dirty="0" smtClean="0"/>
              <a:t> ( Medical officer In Charge of PHCs)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en-US" dirty="0" smtClean="0"/>
              <a:t>Equipment suppliers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en-US" dirty="0" smtClean="0"/>
              <a:t>Service provider of CMC</a:t>
            </a:r>
          </a:p>
          <a:p>
            <a:pPr marL="457200" lvl="1" indent="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5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28601"/>
            <a:ext cx="990599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/>
              <a:t>Journey so </a:t>
            </a:r>
            <a:r>
              <a:rPr lang="en-US" sz="3200" dirty="0" smtClean="0"/>
              <a:t>far Maintenance Module</a:t>
            </a:r>
            <a:endParaRPr lang="en-US" sz="3200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76200" y="1295400"/>
          <a:ext cx="8991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1" descr="D:\Users\CDAC\Desktop\NH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24" name="Picture 2" descr="D:\Users\CDAC\Desktop\inde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1" y="0"/>
            <a:ext cx="990599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Conversion of RFP clauses into business logic</a:t>
            </a:r>
            <a:endParaRPr lang="en-US" sz="2800" dirty="0"/>
          </a:p>
        </p:txBody>
      </p:sp>
      <p:pic>
        <p:nvPicPr>
          <p:cNvPr id="4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5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1"/>
            <a:ext cx="990599" cy="990599"/>
          </a:xfrm>
          <a:prstGeom prst="rect">
            <a:avLst/>
          </a:prstGeom>
          <a:noFill/>
        </p:spPr>
      </p:pic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152400" y="1828800"/>
            <a:ext cx="8839200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Mangal" pitchFamily="2"/>
              </a:rPr>
              <a:t>Calculation of Net Asset Value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Mangal" pitchFamily="2"/>
              </a:rPr>
              <a:t>NAV = ( Cost of selected equipment as per the inventory and not under warranty/ CMC/ AMC + Cost of already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Mangal" pitchFamily="2"/>
              </a:rPr>
              <a:t>inventorised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Mangal" pitchFamily="2"/>
              </a:rPr>
              <a:t> equipment whose warranty/ CMC/ AMC has expired in the previous quarter + cost of any additional equipment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Mangal" pitchFamily="2"/>
              </a:rPr>
              <a:t>inventorised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Mangal" pitchFamily="2"/>
              </a:rPr>
              <a:t> in the previous quarter ) – ( Equipment gone for condemnation in previous quarter)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4191000"/>
          <a:ext cx="8763000" cy="2362200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472440">
                <a:tc>
                  <a:txBody>
                    <a:bodyPr/>
                    <a:lstStyle/>
                    <a:p>
                      <a:pPr marL="97155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00430" algn="l"/>
                        </a:tabLst>
                      </a:pPr>
                      <a:r>
                        <a:rPr lang="en-US" sz="2400" b="1" dirty="0">
                          <a:latin typeface="Arial"/>
                          <a:ea typeface="Calibri"/>
                          <a:cs typeface="Mangal"/>
                        </a:rPr>
                        <a:t>Equipment value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155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00430" algn="l"/>
                        </a:tabLst>
                      </a:pPr>
                      <a:r>
                        <a:rPr lang="en-US" sz="2400" b="1" dirty="0">
                          <a:latin typeface="Arial"/>
                          <a:ea typeface="Calibri"/>
                          <a:cs typeface="Mangal"/>
                        </a:rPr>
                        <a:t>Penalty</a:t>
                      </a:r>
                      <a:endParaRPr lang="en-US" sz="2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97155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INR 1 to 10,000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155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300 rupees per day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97155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INR 10 K to 1 </a:t>
                      </a: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lakhs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155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>
                          <a:latin typeface="Arial"/>
                          <a:ea typeface="Calibri"/>
                          <a:cs typeface="Mangal"/>
                        </a:rPr>
                        <a:t>500 rupees per day</a:t>
                      </a:r>
                      <a:endParaRPr lang="en-US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97155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INR 1 </a:t>
                      </a: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lakh</a:t>
                      </a: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 to 10 </a:t>
                      </a: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lakhs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155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1000 rupees per day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97155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INR &gt; 10 </a:t>
                      </a:r>
                      <a:r>
                        <a:rPr lang="en-US" sz="1800" dirty="0" err="1">
                          <a:latin typeface="Arial"/>
                          <a:ea typeface="Calibri"/>
                          <a:cs typeface="Mangal"/>
                        </a:rPr>
                        <a:t>lakhs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1550" marR="0" indent="-514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00430" algn="l"/>
                        </a:tabLst>
                      </a:pPr>
                      <a:r>
                        <a:rPr lang="en-US" sz="1800" dirty="0">
                          <a:latin typeface="Arial"/>
                          <a:ea typeface="Calibri"/>
                          <a:cs typeface="Mangal"/>
                        </a:rPr>
                        <a:t>3000 rupees per day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5217" y="3733800"/>
            <a:ext cx="5935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Penalty calculation of Complaint management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Equipment Inventorisation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  <a:p>
            <a:pPr marL="0" lvl="1" indent="0"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4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5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28601"/>
            <a:ext cx="990599" cy="990599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C20A029-04AA-4599-846D-355E36AE9282}"/>
              </a:ext>
            </a:extLst>
          </p:cNvPr>
          <p:cNvSpPr/>
          <p:nvPr/>
        </p:nvSpPr>
        <p:spPr>
          <a:xfrm>
            <a:off x="990600" y="9906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Inventorisation of 51 District Hospitals, 332 CHC, 60 Civil Hospitals &amp; 1158 PHC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equipment count of state = </a:t>
            </a:r>
            <a:r>
              <a:rPr lang="en-US" dirty="0" smtClean="0"/>
              <a:t>67805 (as on Oct 2018)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types of equipment= </a:t>
            </a:r>
            <a:r>
              <a:rPr lang="en-US" dirty="0" smtClean="0"/>
              <a:t>151Z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3125" b="6250"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11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/>
              <a:t>Equipment </a:t>
            </a:r>
            <a:r>
              <a:rPr lang="en-US" sz="3600" dirty="0" err="1" smtClean="0"/>
              <a:t>Inventorisation</a:t>
            </a:r>
            <a:r>
              <a:rPr lang="en-US" sz="3600" dirty="0" smtClean="0"/>
              <a:t> Cont..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  <a:p>
            <a:pPr marL="0" lvl="1" indent="0"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4" name="Picture 1" descr="D:\Users\CDAC\Desktop\NH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806450" cy="750887"/>
          </a:xfrm>
          <a:prstGeom prst="rect">
            <a:avLst/>
          </a:prstGeom>
          <a:noFill/>
        </p:spPr>
      </p:pic>
      <p:pic>
        <p:nvPicPr>
          <p:cNvPr id="5" name="Picture 2" descr="D:\Users\CDA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28601"/>
            <a:ext cx="990599" cy="990599"/>
          </a:xfrm>
          <a:prstGeom prst="rect">
            <a:avLst/>
          </a:prstGeom>
          <a:noFill/>
        </p:spPr>
      </p:pic>
      <p:pic>
        <p:nvPicPr>
          <p:cNvPr id="8" name="Picture 7" descr="WhatsApp Image 2018-10-30 at 5.02.59 P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962400"/>
            <a:ext cx="4572000" cy="2895600"/>
          </a:xfrm>
          <a:prstGeom prst="rect">
            <a:avLst/>
          </a:prstGeom>
        </p:spPr>
      </p:pic>
      <p:pic>
        <p:nvPicPr>
          <p:cNvPr id="9" name="Picture 8" descr="WhatsApp Image 2018-10-30 at 5.03.00 PM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219199"/>
            <a:ext cx="4572000" cy="2743201"/>
          </a:xfrm>
          <a:prstGeom prst="rect">
            <a:avLst/>
          </a:prstGeom>
        </p:spPr>
      </p:pic>
      <p:pic>
        <p:nvPicPr>
          <p:cNvPr id="10" name="Picture 9" descr="WhatsApp Image 2018-10-30 at 5.03.00 PM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962400"/>
            <a:ext cx="4572000" cy="2895600"/>
          </a:xfrm>
          <a:prstGeom prst="rect">
            <a:avLst/>
          </a:prstGeom>
        </p:spPr>
      </p:pic>
      <p:pic>
        <p:nvPicPr>
          <p:cNvPr id="11" name="Picture 10" descr="WhatsApp Image 2018-10-30 at 5.03.01 PM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19200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11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4139</TotalTime>
  <Words>1207</Words>
  <Application>Microsoft Office PowerPoint</Application>
  <PresentationFormat>On-screen Show (4:3)</PresentationFormat>
  <Paragraphs>219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Equipment Management &amp; Maintenance System (EMMS)  Madhya Pradesh</vt:lpstr>
      <vt:lpstr>What is EMMS  </vt:lpstr>
      <vt:lpstr>Stages captured in EMMS</vt:lpstr>
      <vt:lpstr>Sequence of events</vt:lpstr>
      <vt:lpstr>Users</vt:lpstr>
      <vt:lpstr>Journey so far Maintenance Module</vt:lpstr>
      <vt:lpstr>Conversion of RFP clauses into business logic</vt:lpstr>
      <vt:lpstr>Equipment Inventorisation</vt:lpstr>
      <vt:lpstr>Equipment Inventorisation Cont..</vt:lpstr>
      <vt:lpstr>Calibration &amp; Preventive Maintenance</vt:lpstr>
      <vt:lpstr>Complaint management cycle </vt:lpstr>
      <vt:lpstr>Average time to close the complaints</vt:lpstr>
      <vt:lpstr>Functional % Comparison</vt:lpstr>
      <vt:lpstr>Finance module for Maintenance Module</vt:lpstr>
      <vt:lpstr>Journey so far Procurement Module</vt:lpstr>
      <vt:lpstr>Equipment Procurement to Pay (P2P)</vt:lpstr>
      <vt:lpstr>Demand estimation Life Cycle</vt:lpstr>
      <vt:lpstr>Demand Estimation</vt:lpstr>
      <vt:lpstr>Procurement Dashboard</vt:lpstr>
      <vt:lpstr>Process Re-Engineering</vt:lpstr>
      <vt:lpstr>Process Re-Engineering Cont..</vt:lpstr>
      <vt:lpstr>Results</vt:lpstr>
      <vt:lpstr>Challenges Faced –G 1 </vt:lpstr>
      <vt:lpstr>Challenges Faced – G2</vt:lpstr>
      <vt:lpstr>Functional % Comparison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EMMS Best Practices Madhya Pradesh</dc:title>
  <dc:creator>CDAC</dc:creator>
  <cp:lastModifiedBy>CDAC</cp:lastModifiedBy>
  <cp:revision>264</cp:revision>
  <dcterms:created xsi:type="dcterms:W3CDTF">2006-08-16T00:00:00Z</dcterms:created>
  <dcterms:modified xsi:type="dcterms:W3CDTF">2018-10-31T08:24:18Z</dcterms:modified>
</cp:coreProperties>
</file>