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7" r:id="rId2"/>
    <p:sldId id="517" r:id="rId3"/>
    <p:sldId id="518" r:id="rId4"/>
    <p:sldId id="531" r:id="rId5"/>
    <p:sldId id="521" r:id="rId6"/>
    <p:sldId id="519" r:id="rId7"/>
    <p:sldId id="559" r:id="rId8"/>
    <p:sldId id="528" r:id="rId9"/>
    <p:sldId id="533" r:id="rId10"/>
    <p:sldId id="534" r:id="rId11"/>
    <p:sldId id="552" r:id="rId12"/>
    <p:sldId id="540" r:id="rId13"/>
    <p:sldId id="541" r:id="rId14"/>
    <p:sldId id="530" r:id="rId15"/>
    <p:sldId id="529" r:id="rId16"/>
    <p:sldId id="536" r:id="rId17"/>
    <p:sldId id="539" r:id="rId18"/>
    <p:sldId id="538" r:id="rId19"/>
    <p:sldId id="526" r:id="rId20"/>
    <p:sldId id="515" r:id="rId21"/>
    <p:sldId id="543" r:id="rId22"/>
    <p:sldId id="548" r:id="rId23"/>
    <p:sldId id="544" r:id="rId24"/>
    <p:sldId id="549" r:id="rId25"/>
    <p:sldId id="550" r:id="rId26"/>
    <p:sldId id="545" r:id="rId27"/>
    <p:sldId id="556" r:id="rId28"/>
    <p:sldId id="547" r:id="rId29"/>
    <p:sldId id="551" r:id="rId30"/>
    <p:sldId id="546" r:id="rId31"/>
    <p:sldId id="553" r:id="rId32"/>
    <p:sldId id="554" r:id="rId33"/>
    <p:sldId id="555" r:id="rId34"/>
    <p:sldId id="557" r:id="rId35"/>
    <p:sldId id="558" r:id="rId36"/>
    <p:sldId id="516" r:id="rId37"/>
    <p:sldId id="43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392" autoAdjust="0"/>
    <p:restoredTop sz="94592"/>
  </p:normalViewPr>
  <p:slideViewPr>
    <p:cSldViewPr snapToGrid="0">
      <p:cViewPr varScale="1">
        <p:scale>
          <a:sx n="64" d="100"/>
          <a:sy n="64" d="100"/>
        </p:scale>
        <p:origin x="-99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onthly%20Reports\2018-19\May%202018\EC%20Meeting%2015%20June\Ref\MMR_Comparison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onthly%20Reports\2018-19\September%202018\Best%20Practice%20Workshop%20Kaziranga\Assam%20PPT\Ref\RHP%20Graph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onthly%20Reports\2018-19\September%202018\Best%20Practice%20Workshop%20Kaziranga\Assam%20PPT\Ref\Boat%20Clinic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onthly%20Reports\2018-19\September%202018\Best%20Practice%20Workshop%20Kaziranga\Assam%20PPT\Ref\Boat%20Clini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6359200917673411"/>
          <c:y val="4.1514817611767223E-2"/>
          <c:w val="0.77046357085421457"/>
          <c:h val="0.68180319742580442"/>
        </c:manualLayout>
      </c:layout>
      <c:lineChart>
        <c:grouping val="standard"/>
        <c:ser>
          <c:idx val="0"/>
          <c:order val="0"/>
          <c:tx>
            <c:strRef>
              <c:f>'Sheet1 (2)'!$B$1</c:f>
              <c:strCache>
                <c:ptCount val="1"/>
                <c:pt idx="0">
                  <c:v>Assam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'Sheet1 (2)'!$A$2:$A$7</c:f>
              <c:strCache>
                <c:ptCount val="6"/>
                <c:pt idx="0">
                  <c:v>2001-03</c:v>
                </c:pt>
                <c:pt idx="1">
                  <c:v>2004-06</c:v>
                </c:pt>
                <c:pt idx="2">
                  <c:v>2007-09</c:v>
                </c:pt>
                <c:pt idx="3">
                  <c:v>2010-12</c:v>
                </c:pt>
                <c:pt idx="4">
                  <c:v>2011-13</c:v>
                </c:pt>
                <c:pt idx="5">
                  <c:v>2014-16</c:v>
                </c:pt>
              </c:strCache>
            </c:strRef>
          </c:cat>
          <c:val>
            <c:numRef>
              <c:f>'Sheet1 (2)'!$B$2:$B$7</c:f>
              <c:numCache>
                <c:formatCode>General</c:formatCode>
                <c:ptCount val="6"/>
                <c:pt idx="0">
                  <c:v>490</c:v>
                </c:pt>
                <c:pt idx="1">
                  <c:v>480</c:v>
                </c:pt>
                <c:pt idx="2">
                  <c:v>390</c:v>
                </c:pt>
                <c:pt idx="3">
                  <c:v>328</c:v>
                </c:pt>
                <c:pt idx="4">
                  <c:v>300</c:v>
                </c:pt>
                <c:pt idx="5">
                  <c:v>237</c:v>
                </c:pt>
              </c:numCache>
            </c:numRef>
          </c:val>
        </c:ser>
        <c:ser>
          <c:idx val="1"/>
          <c:order val="1"/>
          <c:tx>
            <c:strRef>
              <c:f>'Sheet1 (2)'!$C$1</c:f>
              <c:strCache>
                <c:ptCount val="1"/>
                <c:pt idx="0">
                  <c:v>India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'Sheet1 (2)'!$A$2:$A$7</c:f>
              <c:strCache>
                <c:ptCount val="6"/>
                <c:pt idx="0">
                  <c:v>2001-03</c:v>
                </c:pt>
                <c:pt idx="1">
                  <c:v>2004-06</c:v>
                </c:pt>
                <c:pt idx="2">
                  <c:v>2007-09</c:v>
                </c:pt>
                <c:pt idx="3">
                  <c:v>2010-12</c:v>
                </c:pt>
                <c:pt idx="4">
                  <c:v>2011-13</c:v>
                </c:pt>
                <c:pt idx="5">
                  <c:v>2014-16</c:v>
                </c:pt>
              </c:strCache>
            </c:strRef>
          </c:cat>
          <c:val>
            <c:numRef>
              <c:f>'Sheet1 (2)'!$C$2:$C$7</c:f>
              <c:numCache>
                <c:formatCode>General</c:formatCode>
                <c:ptCount val="6"/>
                <c:pt idx="0">
                  <c:v>301</c:v>
                </c:pt>
                <c:pt idx="1">
                  <c:v>254</c:v>
                </c:pt>
                <c:pt idx="2">
                  <c:v>212</c:v>
                </c:pt>
                <c:pt idx="3">
                  <c:v>178</c:v>
                </c:pt>
                <c:pt idx="4">
                  <c:v>167</c:v>
                </c:pt>
                <c:pt idx="5">
                  <c:v>130</c:v>
                </c:pt>
              </c:numCache>
            </c:numRef>
          </c:val>
        </c:ser>
        <c:dLbls>
          <c:showVal val="1"/>
        </c:dLbls>
        <c:marker val="1"/>
        <c:axId val="67248512"/>
        <c:axId val="67250048"/>
      </c:lineChart>
      <c:catAx>
        <c:axId val="67248512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lang="en-IN"/>
            </a:pPr>
            <a:endParaRPr lang="en-US"/>
          </a:p>
        </c:txPr>
        <c:crossAx val="67250048"/>
        <c:crosses val="autoZero"/>
        <c:auto val="1"/>
        <c:lblAlgn val="ctr"/>
        <c:lblOffset val="100"/>
      </c:catAx>
      <c:valAx>
        <c:axId val="6725004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67248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7596683806290183"/>
          <c:y val="2.0097984843765109E-2"/>
          <c:w val="0.34412210518532821"/>
          <c:h val="0.16743438320210316"/>
        </c:manualLayout>
      </c:layout>
      <c:txPr>
        <a:bodyPr/>
        <a:lstStyle/>
        <a:p>
          <a:pPr>
            <a:defRPr lang="en-IN"/>
          </a:pPr>
          <a:endParaRPr lang="en-US"/>
        </a:p>
      </c:txPr>
    </c:legend>
    <c:plotVisOnly val="1"/>
    <c:dispBlanksAs val="gap"/>
  </c:chart>
  <c:txPr>
    <a:bodyPr/>
    <a:lstStyle/>
    <a:p>
      <a:pPr>
        <a:defRPr sz="16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n-IN"/>
            </a:pPr>
            <a:r>
              <a:rPr lang="en-IN"/>
              <a:t>Year wise Delivery Performance of CHO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9.2018479032275696E-2"/>
          <c:y val="0.16820143456814607"/>
          <c:w val="0.88579664584379803"/>
          <c:h val="0.64397636196647901"/>
        </c:manualLayout>
      </c:layout>
      <c:barChart>
        <c:barDir val="col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lang="en-IN"/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'Year wise graph'!$B$32:$J$32</c:f>
              <c:strCache>
                <c:ptCount val="9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 </c:v>
                </c:pt>
                <c:pt idx="5">
                  <c:v>2015-16</c:v>
                </c:pt>
                <c:pt idx="6">
                  <c:v>2016-17</c:v>
                </c:pt>
                <c:pt idx="7">
                  <c:v>2017-18</c:v>
                </c:pt>
                <c:pt idx="8">
                  <c:v>2018-19 (upto Sep)</c:v>
                </c:pt>
              </c:strCache>
            </c:strRef>
          </c:cat>
          <c:val>
            <c:numRef>
              <c:f>'Year wise graph'!$B$33:$J$33</c:f>
              <c:numCache>
                <c:formatCode>[&gt;9999999]##\,##\,##\,##0;[&gt;99999]##\,##\,##0;##,##0</c:formatCode>
                <c:ptCount val="9"/>
                <c:pt idx="0">
                  <c:v>2210</c:v>
                </c:pt>
                <c:pt idx="1">
                  <c:v>7214</c:v>
                </c:pt>
                <c:pt idx="2">
                  <c:v>12460</c:v>
                </c:pt>
                <c:pt idx="3">
                  <c:v>16912</c:v>
                </c:pt>
                <c:pt idx="4">
                  <c:v>25486</c:v>
                </c:pt>
                <c:pt idx="5">
                  <c:v>28589</c:v>
                </c:pt>
                <c:pt idx="6">
                  <c:v>35338</c:v>
                </c:pt>
                <c:pt idx="7">
                  <c:v>36258</c:v>
                </c:pt>
                <c:pt idx="8">
                  <c:v>12433</c:v>
                </c:pt>
              </c:numCache>
            </c:numRef>
          </c:val>
        </c:ser>
        <c:dLbls>
          <c:showVal val="1"/>
        </c:dLbls>
        <c:axId val="68514560"/>
        <c:axId val="68516096"/>
      </c:barChart>
      <c:catAx>
        <c:axId val="68514560"/>
        <c:scaling>
          <c:orientation val="minMax"/>
        </c:scaling>
        <c:axPos val="b"/>
        <c:numFmt formatCode="General" sourceLinked="0"/>
        <c:tickLblPos val="nextTo"/>
        <c:txPr>
          <a:bodyPr rot="-5400000" vert="horz"/>
          <a:lstStyle/>
          <a:p>
            <a:pPr>
              <a:defRPr lang="en-IN"/>
            </a:pPr>
            <a:endParaRPr lang="en-US"/>
          </a:p>
        </c:txPr>
        <c:crossAx val="68516096"/>
        <c:crosses val="autoZero"/>
        <c:auto val="1"/>
        <c:lblAlgn val="ctr"/>
        <c:lblOffset val="100"/>
      </c:catAx>
      <c:valAx>
        <c:axId val="68516096"/>
        <c:scaling>
          <c:orientation val="minMax"/>
        </c:scaling>
        <c:axPos val="l"/>
        <c:numFmt formatCode="[&gt;9999999]##\,##\,##\,##0;[&gt;99999]##\,##\,##0;##,##0" sourceLinked="1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68514560"/>
        <c:crosses val="autoZero"/>
        <c:crossBetween val="between"/>
      </c:valAx>
    </c:plotArea>
    <c:plotVisOnly val="1"/>
    <c:dispBlanksAs val="gap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  <c:txPr>
        <a:bodyPr/>
        <a:lstStyle/>
        <a:p>
          <a:pPr>
            <a:defRPr lang="en-IN"/>
          </a:pPr>
          <a:endParaRPr lang="en-US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No of Camps organized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lang="en-IN"/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2008-09  </c:v>
                </c:pt>
                <c:pt idx="1">
                  <c:v>2009-10  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 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  <c:pt idx="10">
                  <c:v>2018-19 (Apr-Sep) </c:v>
                </c:pt>
              </c:strCache>
            </c:strRef>
          </c:cat>
          <c:val>
            <c:numRef>
              <c:f>Sheet1!$B$2:$B$12</c:f>
              <c:numCache>
                <c:formatCode>[&gt;9999999]##\,##\,##\,##0;[&gt;99999]##\,##\,##0;##,##0</c:formatCode>
                <c:ptCount val="11"/>
                <c:pt idx="0">
                  <c:v>988</c:v>
                </c:pt>
                <c:pt idx="1">
                  <c:v>1867</c:v>
                </c:pt>
                <c:pt idx="2">
                  <c:v>2159</c:v>
                </c:pt>
                <c:pt idx="3">
                  <c:v>2776</c:v>
                </c:pt>
                <c:pt idx="4">
                  <c:v>2582</c:v>
                </c:pt>
                <c:pt idx="5">
                  <c:v>2894</c:v>
                </c:pt>
                <c:pt idx="6">
                  <c:v>3061</c:v>
                </c:pt>
                <c:pt idx="7">
                  <c:v>3350</c:v>
                </c:pt>
                <c:pt idx="8">
                  <c:v>3339</c:v>
                </c:pt>
                <c:pt idx="9">
                  <c:v>3218</c:v>
                </c:pt>
                <c:pt idx="10">
                  <c:v>1725</c:v>
                </c:pt>
              </c:numCache>
            </c:numRef>
          </c:val>
        </c:ser>
        <c:dLbls>
          <c:showVal val="1"/>
        </c:dLbls>
        <c:axId val="68544768"/>
        <c:axId val="68546560"/>
      </c:barChart>
      <c:catAx>
        <c:axId val="68544768"/>
        <c:scaling>
          <c:orientation val="minMax"/>
        </c:scaling>
        <c:axPos val="b"/>
        <c:numFmt formatCode="General" sourceLinked="0"/>
        <c:tickLblPos val="nextTo"/>
        <c:txPr>
          <a:bodyPr rot="-5400000" vert="horz"/>
          <a:lstStyle/>
          <a:p>
            <a:pPr>
              <a:defRPr lang="en-IN"/>
            </a:pPr>
            <a:endParaRPr lang="en-US"/>
          </a:p>
        </c:txPr>
        <c:crossAx val="68546560"/>
        <c:crosses val="autoZero"/>
        <c:auto val="1"/>
        <c:lblAlgn val="ctr"/>
        <c:lblOffset val="100"/>
      </c:catAx>
      <c:valAx>
        <c:axId val="68546560"/>
        <c:scaling>
          <c:orientation val="minMax"/>
        </c:scaling>
        <c:axPos val="l"/>
        <c:numFmt formatCode="[&gt;9999999]##\,##\,##\,##0;[&gt;99999]##\,##\,##0;##,##0" sourceLinked="1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68544768"/>
        <c:crosses val="autoZero"/>
        <c:crossBetween val="between"/>
      </c:valAx>
    </c:plotArea>
    <c:plotVisOnly val="1"/>
    <c:dispBlanksAs val="gap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n-IN"/>
            </a:pPr>
            <a:r>
              <a:rPr lang="en-US" dirty="0" smtClean="0"/>
              <a:t>OPD 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20592519685039415"/>
          <c:y val="0.19933881247036905"/>
          <c:w val="0.76930002837483225"/>
          <c:h val="0.36322633351913702"/>
        </c:manualLayout>
      </c:layout>
      <c:barChart>
        <c:barDir val="col"/>
        <c:grouping val="clustered"/>
        <c:ser>
          <c:idx val="0"/>
          <c:order val="0"/>
          <c:tx>
            <c:strRef>
              <c:f>'Sheet1 (2)'!$C$1</c:f>
              <c:strCache>
                <c:ptCount val="1"/>
                <c:pt idx="0">
                  <c:v>No of patients treated under General Health Checkup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lang="en-IN"/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'Sheet1 (2)'!$A$2:$A$12</c:f>
              <c:strCache>
                <c:ptCount val="11"/>
                <c:pt idx="0">
                  <c:v>2008-09  </c:v>
                </c:pt>
                <c:pt idx="1">
                  <c:v>2009-10  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 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  <c:pt idx="10">
                  <c:v>2018-19 (Apr-Sep) </c:v>
                </c:pt>
              </c:strCache>
            </c:strRef>
          </c:cat>
          <c:val>
            <c:numRef>
              <c:f>'Sheet1 (2)'!$C$2:$C$12</c:f>
              <c:numCache>
                <c:formatCode>[&gt;9999999]##\,##\,##\,##0;[&gt;99999]##\,##\,##0;##,##0</c:formatCode>
                <c:ptCount val="11"/>
                <c:pt idx="0">
                  <c:v>90422</c:v>
                </c:pt>
                <c:pt idx="1">
                  <c:v>141413</c:v>
                </c:pt>
                <c:pt idx="2">
                  <c:v>174160</c:v>
                </c:pt>
                <c:pt idx="3">
                  <c:v>225141</c:v>
                </c:pt>
                <c:pt idx="4">
                  <c:v>200679</c:v>
                </c:pt>
                <c:pt idx="5">
                  <c:v>200006</c:v>
                </c:pt>
                <c:pt idx="6">
                  <c:v>210807</c:v>
                </c:pt>
                <c:pt idx="7">
                  <c:v>240199</c:v>
                </c:pt>
                <c:pt idx="8">
                  <c:v>246684</c:v>
                </c:pt>
                <c:pt idx="9">
                  <c:v>221083</c:v>
                </c:pt>
                <c:pt idx="10">
                  <c:v>122286</c:v>
                </c:pt>
              </c:numCache>
            </c:numRef>
          </c:val>
        </c:ser>
        <c:dLbls>
          <c:showVal val="1"/>
        </c:dLbls>
        <c:axId val="68554112"/>
        <c:axId val="68572288"/>
      </c:barChart>
      <c:catAx>
        <c:axId val="68554112"/>
        <c:scaling>
          <c:orientation val="minMax"/>
        </c:scaling>
        <c:axPos val="b"/>
        <c:numFmt formatCode="General" sourceLinked="0"/>
        <c:tickLblPos val="nextTo"/>
        <c:txPr>
          <a:bodyPr rot="-5400000" vert="horz"/>
          <a:lstStyle/>
          <a:p>
            <a:pPr>
              <a:defRPr lang="en-IN"/>
            </a:pPr>
            <a:endParaRPr lang="en-US"/>
          </a:p>
        </c:txPr>
        <c:crossAx val="68572288"/>
        <c:crosses val="autoZero"/>
        <c:auto val="1"/>
        <c:lblAlgn val="ctr"/>
        <c:lblOffset val="100"/>
      </c:catAx>
      <c:valAx>
        <c:axId val="68572288"/>
        <c:scaling>
          <c:orientation val="minMax"/>
        </c:scaling>
        <c:axPos val="l"/>
        <c:numFmt formatCode="[&gt;9999999]##\,##\,##\,##0;[&gt;99999]##\,##\,##0;##,##0" sourceLinked="1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68554112"/>
        <c:crosses val="autoZero"/>
        <c:crossBetween val="between"/>
      </c:valAx>
    </c:plotArea>
    <c:plotVisOnly val="1"/>
    <c:dispBlanksAs val="gap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4A27C-4BAC-BC48-8DA2-E29E0349F058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D5844-1D6C-9C4E-984E-0DD43A603D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0206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69EB-EFF0-44A1-883B-A606CA2BAD01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75451-76CA-408D-AE26-FCC10440F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is no DH in </a:t>
            </a:r>
            <a:r>
              <a:rPr lang="en-US" dirty="0" err="1" smtClean="0"/>
              <a:t>Jorhat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New SDCH: </a:t>
            </a:r>
            <a:r>
              <a:rPr lang="en-US" dirty="0" err="1" smtClean="0"/>
              <a:t>Jonai</a:t>
            </a:r>
            <a:r>
              <a:rPr lang="en-US" dirty="0" smtClean="0"/>
              <a:t>, </a:t>
            </a:r>
            <a:r>
              <a:rPr lang="en-US" dirty="0" err="1" smtClean="0"/>
              <a:t>Tamulpur</a:t>
            </a:r>
            <a:r>
              <a:rPr lang="en-US" dirty="0" smtClean="0"/>
              <a:t>, </a:t>
            </a:r>
            <a:r>
              <a:rPr lang="en-US" dirty="0" err="1" smtClean="0"/>
              <a:t>Jakhalabandha</a:t>
            </a:r>
            <a:r>
              <a:rPr lang="en-US" dirty="0" smtClean="0"/>
              <a:t>, </a:t>
            </a:r>
            <a:r>
              <a:rPr lang="en-US" dirty="0" err="1" smtClean="0"/>
              <a:t>Mukalmua</a:t>
            </a:r>
            <a:r>
              <a:rPr lang="en-US" dirty="0" smtClean="0"/>
              <a:t>, </a:t>
            </a:r>
            <a:r>
              <a:rPr lang="en-US" dirty="0" err="1" smtClean="0"/>
              <a:t>Lakhipur-Goalpara</a:t>
            </a:r>
            <a:r>
              <a:rPr lang="en-US" dirty="0" smtClean="0"/>
              <a:t>,  </a:t>
            </a:r>
            <a:r>
              <a:rPr lang="en-US" dirty="0" err="1" smtClean="0"/>
              <a:t>Sarbhog</a:t>
            </a:r>
            <a:r>
              <a:rPr lang="en-US" dirty="0" smtClean="0"/>
              <a:t>, </a:t>
            </a:r>
            <a:r>
              <a:rPr lang="en-US" dirty="0" err="1" smtClean="0"/>
              <a:t>Sodiya</a:t>
            </a:r>
            <a:r>
              <a:rPr lang="en-US" dirty="0" smtClean="0"/>
              <a:t>, </a:t>
            </a:r>
            <a:r>
              <a:rPr lang="en-US" dirty="0" err="1" smtClean="0"/>
              <a:t>Bokakhat</a:t>
            </a:r>
            <a:r>
              <a:rPr lang="en-US" dirty="0" smtClean="0"/>
              <a:t> (2017-18, 7 out of 8 are new)</a:t>
            </a:r>
          </a:p>
          <a:p>
            <a:r>
              <a:rPr lang="en-US" dirty="0" err="1" smtClean="0"/>
              <a:t>Gahpur</a:t>
            </a:r>
            <a:r>
              <a:rPr lang="en-US" dirty="0" smtClean="0"/>
              <a:t>, </a:t>
            </a:r>
            <a:r>
              <a:rPr lang="en-US" dirty="0" err="1" smtClean="0"/>
              <a:t>Patshala</a:t>
            </a:r>
            <a:r>
              <a:rPr lang="en-US" dirty="0" smtClean="0"/>
              <a:t>, </a:t>
            </a:r>
            <a:r>
              <a:rPr lang="en-US" dirty="0" err="1" smtClean="0"/>
              <a:t>Bhetagaon</a:t>
            </a:r>
            <a:r>
              <a:rPr lang="en-US" dirty="0" smtClean="0"/>
              <a:t>, </a:t>
            </a:r>
            <a:r>
              <a:rPr lang="en-US" dirty="0" err="1" smtClean="0"/>
              <a:t>Gossaigaon</a:t>
            </a:r>
            <a:r>
              <a:rPr lang="en-US" dirty="0" smtClean="0"/>
              <a:t> (2018-19, 2 out of 4 are new)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75451-76CA-408D-AE26-FCC10440FD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1017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7818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75451-76CA-408D-AE26-FCC10440FDD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75451-76CA-408D-AE26-FCC10440FDD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75451-76CA-408D-AE26-FCC10440FDD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75451-76CA-408D-AE26-FCC10440FDD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7818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92381" y="5159108"/>
            <a:ext cx="6233762" cy="2954655"/>
          </a:xfrm>
        </p:spPr>
        <p:txBody>
          <a:bodyPr/>
          <a:lstStyle/>
          <a:p>
            <a:pPr defTabSz="992462">
              <a:defRPr/>
            </a:pPr>
            <a:r>
              <a:rPr lang="en-US" dirty="0"/>
              <a:t>Within the country there are other states which are much better off with maternal health situation and these states have almost same health system and budget provisions. MMR – </a:t>
            </a:r>
            <a:r>
              <a:rPr lang="en-US" b="1" dirty="0">
                <a:solidFill>
                  <a:srgbClr val="FF0000"/>
                </a:solidFill>
              </a:rPr>
              <a:t>300 </a:t>
            </a:r>
            <a:r>
              <a:rPr lang="en-US" dirty="0"/>
              <a:t>/ 100000 LB </a:t>
            </a:r>
            <a:r>
              <a:rPr lang="en-US" sz="700" b="1" i="1" dirty="0"/>
              <a:t>(SRS 2011-13) </a:t>
            </a:r>
            <a:r>
              <a:rPr lang="en-US" dirty="0"/>
              <a:t>which translates to estimated </a:t>
            </a:r>
            <a:r>
              <a:rPr lang="en-US" sz="1500" b="1" dirty="0">
                <a:solidFill>
                  <a:srgbClr val="FF0000"/>
                </a:solidFill>
              </a:rPr>
              <a:t>2100</a:t>
            </a:r>
            <a:r>
              <a:rPr lang="en-US" dirty="0"/>
              <a:t> maternal deaths per annum, i.e. </a:t>
            </a:r>
            <a:r>
              <a:rPr lang="en-US" b="1" dirty="0">
                <a:solidFill>
                  <a:srgbClr val="FF0000"/>
                </a:solidFill>
              </a:rPr>
              <a:t>175</a:t>
            </a:r>
            <a:r>
              <a:rPr lang="en-US" dirty="0"/>
              <a:t> deaths per month; i.e. </a:t>
            </a:r>
            <a:r>
              <a:rPr lang="en-US" sz="1500" b="1" dirty="0">
                <a:solidFill>
                  <a:srgbClr val="FF0000"/>
                </a:solidFill>
              </a:rPr>
              <a:t>6</a:t>
            </a:r>
            <a:r>
              <a:rPr lang="en-US" dirty="0"/>
              <a:t> deaths per day; </a:t>
            </a:r>
          </a:p>
          <a:p>
            <a:pPr defTabSz="992462">
              <a:defRPr/>
            </a:pPr>
            <a:endParaRPr lang="en-US" dirty="0"/>
          </a:p>
          <a:p>
            <a:r>
              <a:rPr lang="en-US" b="1" dirty="0">
                <a:solidFill>
                  <a:schemeClr val="bg1"/>
                </a:solidFill>
              </a:rPr>
              <a:t>Upper Assam districts which are also tea intense areas have </a:t>
            </a:r>
          </a:p>
          <a:p>
            <a:pPr marL="496230" indent="-49623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higher maternal mortality, </a:t>
            </a:r>
          </a:p>
          <a:p>
            <a:pPr marL="496230" indent="-49623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higher infection rates, </a:t>
            </a:r>
          </a:p>
          <a:p>
            <a:pPr marL="496230" indent="-49623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less health seeking </a:t>
            </a:r>
            <a:r>
              <a:rPr lang="en-US" dirty="0" err="1">
                <a:solidFill>
                  <a:schemeClr val="bg1"/>
                </a:solidFill>
              </a:rPr>
              <a:t>behaviour</a:t>
            </a:r>
            <a:r>
              <a:rPr lang="en-US" dirty="0">
                <a:solidFill>
                  <a:schemeClr val="bg1"/>
                </a:solidFill>
              </a:rPr>
              <a:t>, </a:t>
            </a:r>
          </a:p>
          <a:p>
            <a:pPr marL="496230" indent="-49623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higher prevalence of hypertension,  </a:t>
            </a:r>
          </a:p>
          <a:p>
            <a:pPr marL="496230" indent="-49623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higher unmet needs and therefore higher rates of abortion.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207C4-4DD8-4B4F-BD04-F5BCD2FEB8B0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589205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75451-76CA-408D-AE26-FCC10440FD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75451-76CA-408D-AE26-FCC10440FDD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75451-76CA-408D-AE26-FCC10440FDD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75451-76CA-408D-AE26-FCC10440FDD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75451-76CA-408D-AE26-FCC10440FDD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75451-76CA-408D-AE26-FCC10440FDD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7818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8800-8D6A-4CBA-8394-548799143A2C}" type="datetimeFigureOut">
              <a:rPr lang="en-IN" smtClean="0"/>
              <a:pPr/>
              <a:t>01-11-2018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AB5D-9A49-49EC-BF07-44B991550C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435135941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8800-8D6A-4CBA-8394-548799143A2C}" type="datetimeFigureOut">
              <a:rPr lang="en-IN" smtClean="0"/>
              <a:pPr/>
              <a:t>01-11-2018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AB5D-9A49-49EC-BF07-44B991550C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80819532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8800-8D6A-4CBA-8394-548799143A2C}" type="datetimeFigureOut">
              <a:rPr lang="en-IN" smtClean="0"/>
              <a:pPr/>
              <a:t>01-11-2018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AB5D-9A49-49EC-BF07-44B991550C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691824777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8800-8D6A-4CBA-8394-548799143A2C}" type="datetimeFigureOut">
              <a:rPr lang="en-IN" smtClean="0"/>
              <a:pPr/>
              <a:t>01-11-2018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AB5D-9A49-49EC-BF07-44B991550C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550689009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8800-8D6A-4CBA-8394-548799143A2C}" type="datetimeFigureOut">
              <a:rPr lang="en-IN" smtClean="0"/>
              <a:pPr/>
              <a:t>01-11-2018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AB5D-9A49-49EC-BF07-44B991550C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29529798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8800-8D6A-4CBA-8394-548799143A2C}" type="datetimeFigureOut">
              <a:rPr lang="en-IN" smtClean="0"/>
              <a:pPr/>
              <a:t>01-11-2018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AB5D-9A49-49EC-BF07-44B991550C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530815589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8800-8D6A-4CBA-8394-548799143A2C}" type="datetimeFigureOut">
              <a:rPr lang="en-IN" smtClean="0"/>
              <a:pPr/>
              <a:t>01-11-2018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AB5D-9A49-49EC-BF07-44B991550C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52197106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8800-8D6A-4CBA-8394-548799143A2C}" type="datetimeFigureOut">
              <a:rPr lang="en-IN" smtClean="0"/>
              <a:pPr/>
              <a:t>01-11-2018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AB5D-9A49-49EC-BF07-44B991550C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133098593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8800-8D6A-4CBA-8394-548799143A2C}" type="datetimeFigureOut">
              <a:rPr lang="en-IN" smtClean="0"/>
              <a:pPr/>
              <a:t>01-11-2018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AB5D-9A49-49EC-BF07-44B991550C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1219046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8800-8D6A-4CBA-8394-548799143A2C}" type="datetimeFigureOut">
              <a:rPr lang="en-IN" smtClean="0"/>
              <a:pPr/>
              <a:t>01-11-2018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AB5D-9A49-49EC-BF07-44B991550C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88931173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8800-8D6A-4CBA-8394-548799143A2C}" type="datetimeFigureOut">
              <a:rPr lang="en-IN" smtClean="0"/>
              <a:pPr/>
              <a:t>01-11-2018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AB5D-9A49-49EC-BF07-44B991550C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823387278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28800-8D6A-4CBA-8394-548799143A2C}" type="datetimeFigureOut">
              <a:rPr lang="en-IN" smtClean="0"/>
              <a:pPr/>
              <a:t>01-11-2018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FAB5D-9A49-49EC-BF07-44B991550C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92495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98229"/>
            <a:ext cx="12192000" cy="124418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Extension of CPHC in the remote corners of Assam- Through HWC, MMU, Boat Clinic</a:t>
            </a:r>
            <a:endParaRPr lang="en-IN" sz="2400" dirty="0"/>
          </a:p>
        </p:txBody>
      </p:sp>
      <p:sp>
        <p:nvSpPr>
          <p:cNvPr id="5" name="Rectangle 4"/>
          <p:cNvSpPr/>
          <p:nvPr/>
        </p:nvSpPr>
        <p:spPr>
          <a:xfrm>
            <a:off x="344774" y="4973102"/>
            <a:ext cx="115424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IN" sz="2000" dirty="0"/>
          </a:p>
          <a:p>
            <a:pPr algn="r"/>
            <a:r>
              <a:rPr lang="en-US" sz="2000" b="1" i="1" dirty="0" smtClean="0"/>
              <a:t>J.V.N. </a:t>
            </a:r>
            <a:r>
              <a:rPr lang="en-US" sz="2000" b="1" i="1" dirty="0" err="1" smtClean="0"/>
              <a:t>Subramanyam</a:t>
            </a:r>
            <a:r>
              <a:rPr lang="en-US" sz="2000" b="1" i="1" dirty="0" smtClean="0"/>
              <a:t>, IAS</a:t>
            </a:r>
          </a:p>
          <a:p>
            <a:pPr algn="r"/>
            <a:r>
              <a:rPr lang="en-US" sz="2000" b="1" i="1" dirty="0" smtClean="0"/>
              <a:t>Mission Director</a:t>
            </a:r>
          </a:p>
          <a:p>
            <a:pPr algn="r"/>
            <a:r>
              <a:rPr lang="en-US" sz="2000" b="1" dirty="0" smtClean="0"/>
              <a:t>National </a:t>
            </a:r>
            <a:r>
              <a:rPr lang="en-US" sz="2000" b="1" dirty="0"/>
              <a:t>Health Mission, </a:t>
            </a:r>
            <a:r>
              <a:rPr lang="en-US" sz="2000" b="1" dirty="0" smtClean="0"/>
              <a:t>Assam</a:t>
            </a:r>
          </a:p>
        </p:txBody>
      </p:sp>
      <p:pic>
        <p:nvPicPr>
          <p:cNvPr id="6" name="Picture 3" descr="C:\Users\HMRI COO\AppData\Local\Microsoft\Windows\Temporary Internet Files\Content.Outlook\48RLZ001\Govt Of Ass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449" y="299197"/>
            <a:ext cx="1538744" cy="1430905"/>
          </a:xfrm>
          <a:prstGeom prst="rect">
            <a:avLst/>
          </a:prstGeom>
          <a:noFill/>
        </p:spPr>
      </p:pic>
      <p:pic>
        <p:nvPicPr>
          <p:cNvPr id="7" name="Picture 6" descr="D:\Desktop\logo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410069" y="497098"/>
            <a:ext cx="1288982" cy="11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sp>
        <p:nvSpPr>
          <p:cNvPr id="2" name="Rectangle 1"/>
          <p:cNvSpPr/>
          <p:nvPr/>
        </p:nvSpPr>
        <p:spPr>
          <a:xfrm>
            <a:off x="265142" y="5477383"/>
            <a:ext cx="59257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Date: </a:t>
            </a:r>
            <a:r>
              <a:rPr lang="en-US" sz="2000" b="1" dirty="0" smtClean="0"/>
              <a:t>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November </a:t>
            </a:r>
            <a:r>
              <a:rPr lang="en-US" sz="2000" b="1" dirty="0" smtClean="0"/>
              <a:t>2018</a:t>
            </a:r>
          </a:p>
          <a:p>
            <a:r>
              <a:rPr lang="en-US" sz="2000" b="1" dirty="0" smtClean="0"/>
              <a:t>Venue: </a:t>
            </a:r>
            <a:r>
              <a:rPr lang="en-US" sz="2000" b="1" dirty="0" err="1" smtClean="0"/>
              <a:t>Kaziranga</a:t>
            </a:r>
            <a:r>
              <a:rPr lang="en-US" sz="2000" b="1" dirty="0" smtClean="0"/>
              <a:t>, Assam</a:t>
            </a:r>
            <a:endParaRPr lang="en-IN" sz="2000" dirty="0"/>
          </a:p>
        </p:txBody>
      </p:sp>
      <p:sp>
        <p:nvSpPr>
          <p:cNvPr id="8" name="Rectangle 7"/>
          <p:cNvSpPr/>
          <p:nvPr/>
        </p:nvSpPr>
        <p:spPr>
          <a:xfrm>
            <a:off x="3137941" y="54251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5</a:t>
            </a:r>
            <a:r>
              <a:rPr lang="en-US" sz="2800" baseline="30000" dirty="0" smtClean="0">
                <a:solidFill>
                  <a:srgbClr val="002060"/>
                </a:solidFill>
              </a:rPr>
              <a:t>th</a:t>
            </a:r>
            <a:r>
              <a:rPr lang="en-US" sz="2800" dirty="0" smtClean="0">
                <a:solidFill>
                  <a:srgbClr val="002060"/>
                </a:solidFill>
              </a:rPr>
              <a:t> National Summit on Good and Replicable Practices and Innovations in Public Healthcare Systems for 2018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532070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Off-page Connector 5"/>
          <p:cNvSpPr/>
          <p:nvPr/>
        </p:nvSpPr>
        <p:spPr>
          <a:xfrm>
            <a:off x="394126" y="1530551"/>
            <a:ext cx="2002221" cy="2632841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IMA challenged Constitutional validity of the ARHRA Act, 2004 in the </a:t>
            </a:r>
            <a:r>
              <a:rPr lang="en-US" sz="2000" dirty="0" err="1" smtClean="0">
                <a:solidFill>
                  <a:schemeClr val="tx1"/>
                </a:solidFill>
              </a:rPr>
              <a:t>Hon’ble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Gauhati</a:t>
            </a:r>
            <a:r>
              <a:rPr lang="en-US" sz="2000" dirty="0" smtClean="0">
                <a:solidFill>
                  <a:schemeClr val="tx1"/>
                </a:solidFill>
              </a:rPr>
              <a:t> High Court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9892" y="5109330"/>
            <a:ext cx="2049518" cy="6621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Flowchart: Off-page Connector 7"/>
          <p:cNvSpPr/>
          <p:nvPr/>
        </p:nvSpPr>
        <p:spPr>
          <a:xfrm>
            <a:off x="2816830" y="1509525"/>
            <a:ext cx="2002221" cy="2632841"/>
          </a:xfrm>
          <a:prstGeom prst="flowChartOffpage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 err="1" smtClean="0">
                <a:solidFill>
                  <a:schemeClr val="tx1"/>
                </a:solidFill>
              </a:rPr>
              <a:t>Hon’ble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Gauhati</a:t>
            </a:r>
            <a:r>
              <a:rPr lang="en-US" sz="2000" dirty="0" smtClean="0">
                <a:solidFill>
                  <a:schemeClr val="tx1"/>
                </a:solidFill>
              </a:rPr>
              <a:t> High Court struck down the ARHRA Act, 2004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1423" y="5104069"/>
            <a:ext cx="2038935" cy="66216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30</a:t>
            </a:r>
            <a:r>
              <a:rPr lang="en-US" sz="2000" baseline="30000" dirty="0" smtClean="0">
                <a:solidFill>
                  <a:schemeClr val="tx1"/>
                </a:solidFill>
              </a:rPr>
              <a:t>th</a:t>
            </a:r>
            <a:r>
              <a:rPr lang="en-US" sz="2000" dirty="0" smtClean="0">
                <a:solidFill>
                  <a:schemeClr val="tx1"/>
                </a:solidFill>
              </a:rPr>
              <a:t> October 2014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Flowchart: Off-page Connector 9"/>
          <p:cNvSpPr/>
          <p:nvPr/>
        </p:nvSpPr>
        <p:spPr>
          <a:xfrm>
            <a:off x="5255232" y="1504266"/>
            <a:ext cx="2002221" cy="2632841"/>
          </a:xfrm>
          <a:prstGeom prst="flowChartOffpage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Govt. of Assam notified The Assam Community Health Professionals’ (Registration and Competency) Act, 2015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49825" y="5098810"/>
            <a:ext cx="2038935" cy="66216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29</a:t>
            </a:r>
            <a:r>
              <a:rPr lang="en-US" sz="2000" baseline="30000" dirty="0" smtClean="0">
                <a:solidFill>
                  <a:schemeClr val="tx1"/>
                </a:solidFill>
              </a:rPr>
              <a:t>th</a:t>
            </a:r>
            <a:r>
              <a:rPr lang="en-US" sz="2000" dirty="0" smtClean="0">
                <a:solidFill>
                  <a:schemeClr val="tx1"/>
                </a:solidFill>
              </a:rPr>
              <a:t> May 2015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Flowchart: Off-page Connector 11"/>
          <p:cNvSpPr/>
          <p:nvPr/>
        </p:nvSpPr>
        <p:spPr>
          <a:xfrm>
            <a:off x="7567574" y="1514772"/>
            <a:ext cx="2002221" cy="2632841"/>
          </a:xfrm>
          <a:prstGeom prst="flowChartOffpage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Govt. </a:t>
            </a:r>
            <a:r>
              <a:rPr lang="en-US" sz="2000" dirty="0" err="1" smtClean="0">
                <a:solidFill>
                  <a:schemeClr val="tx1"/>
                </a:solidFill>
              </a:rPr>
              <a:t>Gazatte</a:t>
            </a:r>
            <a:r>
              <a:rPr lang="en-US" sz="2000" dirty="0" smtClean="0">
                <a:solidFill>
                  <a:schemeClr val="tx1"/>
                </a:solidFill>
              </a:rPr>
              <a:t> Notification re-designation as “Community Health Officer”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62167" y="5109316"/>
            <a:ext cx="2038935" cy="66216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29</a:t>
            </a:r>
            <a:r>
              <a:rPr lang="en-US" sz="2000" baseline="30000" dirty="0" smtClean="0">
                <a:solidFill>
                  <a:schemeClr val="tx1"/>
                </a:solidFill>
              </a:rPr>
              <a:t>th</a:t>
            </a:r>
            <a:r>
              <a:rPr lang="en-US" sz="2000" dirty="0" smtClean="0">
                <a:solidFill>
                  <a:schemeClr val="tx1"/>
                </a:solidFill>
              </a:rPr>
              <a:t> May 2015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Flowchart: Off-page Connector 13"/>
          <p:cNvSpPr/>
          <p:nvPr/>
        </p:nvSpPr>
        <p:spPr>
          <a:xfrm>
            <a:off x="9848384" y="1509512"/>
            <a:ext cx="2002221" cy="2632841"/>
          </a:xfrm>
          <a:prstGeom prst="flowChartOffpage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Mid Level Service Provider in Health &amp; Wellness Centre for providing CPHC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42977" y="5104056"/>
            <a:ext cx="2038935" cy="66216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7</a:t>
            </a:r>
            <a:r>
              <a:rPr lang="en-US" sz="2000" baseline="30000" dirty="0" smtClean="0">
                <a:solidFill>
                  <a:schemeClr val="tx1"/>
                </a:solidFill>
              </a:rPr>
              <a:t>th</a:t>
            </a:r>
            <a:r>
              <a:rPr lang="en-US" sz="2000" dirty="0" smtClean="0">
                <a:solidFill>
                  <a:schemeClr val="tx1"/>
                </a:solidFill>
              </a:rPr>
              <a:t> June 2018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20717" y="4147627"/>
            <a:ext cx="11971283" cy="97746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10800000" flipH="1">
            <a:off x="220716" y="4573294"/>
            <a:ext cx="11524593" cy="1588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H="1">
            <a:off x="278520" y="4725694"/>
            <a:ext cx="11524593" cy="1588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1" y="31230"/>
            <a:ext cx="12192000" cy="52340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3200" b="1" dirty="0" smtClean="0"/>
              <a:t>   Journey </a:t>
            </a:r>
            <a:r>
              <a:rPr lang="en-US" sz="3200" b="1" dirty="0" smtClean="0"/>
              <a:t>of CHO Programme in Assam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1230"/>
            <a:ext cx="12192000" cy="52340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IN" sz="3200" b="1" dirty="0" smtClean="0"/>
              <a:t>    Selection </a:t>
            </a:r>
            <a:r>
              <a:rPr lang="en-IN" sz="3200" b="1" dirty="0" smtClean="0"/>
              <a:t>Procedure and Course Curriculum</a:t>
            </a:r>
            <a:endParaRPr lang="en-US" sz="3200" b="1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33703" y="747886"/>
            <a:ext cx="11238703" cy="5428062"/>
          </a:xfrm>
        </p:spPr>
        <p:txBody>
          <a:bodyPr>
            <a:noAutofit/>
          </a:bodyPr>
          <a:lstStyle/>
          <a:p>
            <a:pPr marL="465138" lvl="0" indent="-465138" algn="just">
              <a:buFont typeface="Wingdings" pitchFamily="2" charset="2"/>
              <a:buChar char="§"/>
            </a:pPr>
            <a:r>
              <a:rPr lang="en-US" sz="2400" b="1" dirty="0" smtClean="0"/>
              <a:t>Selection Criteria:</a:t>
            </a:r>
          </a:p>
          <a:p>
            <a:pPr marL="922338" lvl="1" indent="-465138" algn="just">
              <a:buFont typeface="Wingdings" pitchFamily="2" charset="2"/>
              <a:buChar char="§"/>
            </a:pPr>
            <a:r>
              <a:rPr lang="en-US" dirty="0" smtClean="0"/>
              <a:t>10+ 2 in Science - minimum qualification for B.Sc. (Community Health) .</a:t>
            </a:r>
          </a:p>
          <a:p>
            <a:pPr marL="922338" lvl="1" indent="-465138" algn="just">
              <a:buFont typeface="Wingdings" pitchFamily="2" charset="2"/>
              <a:buChar char="§"/>
            </a:pPr>
            <a:r>
              <a:rPr lang="en-US" dirty="0" smtClean="0"/>
              <a:t>Selected on district wise merit based on marks of Physics, Chemistry and Biology in 10+2.</a:t>
            </a:r>
          </a:p>
          <a:p>
            <a:pPr marL="465138" indent="-465138" algn="just">
              <a:buFont typeface="Wingdings" pitchFamily="2" charset="2"/>
              <a:buChar char="§"/>
            </a:pPr>
            <a:r>
              <a:rPr lang="en-US" sz="2400" b="1" dirty="0" smtClean="0"/>
              <a:t>Course Duration:</a:t>
            </a:r>
          </a:p>
          <a:p>
            <a:pPr marL="922338" lvl="1" indent="-465138" algn="just">
              <a:buFont typeface="Wingdings" pitchFamily="2" charset="2"/>
              <a:buChar char="§"/>
            </a:pPr>
            <a:r>
              <a:rPr lang="en-US" dirty="0" smtClean="0"/>
              <a:t>3 years 6 months (3 years theory &amp; practical and 6 month internship)</a:t>
            </a:r>
          </a:p>
          <a:p>
            <a:pPr marL="465138" indent="-465138" algn="just">
              <a:buFont typeface="Wingdings" pitchFamily="2" charset="2"/>
              <a:buChar char="§"/>
            </a:pPr>
            <a:r>
              <a:rPr lang="en-US" sz="2400" b="1" dirty="0" smtClean="0"/>
              <a:t>Course Curriculum:</a:t>
            </a:r>
          </a:p>
          <a:p>
            <a:pPr marL="922338" lvl="1" indent="-465138" algn="just">
              <a:buFont typeface="Wingdings" pitchFamily="2" charset="2"/>
              <a:buChar char="§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Year: Anatomy, Physiology, Biochemistry &amp; Community Medicine</a:t>
            </a:r>
          </a:p>
          <a:p>
            <a:pPr marL="922338" lvl="1" indent="-465138" algn="just">
              <a:buFont typeface="Wingdings" pitchFamily="2" charset="2"/>
              <a:buChar char="§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 Year: Pharmacology, Pathology &amp;  Microbiology and Community Medicine</a:t>
            </a:r>
          </a:p>
          <a:p>
            <a:pPr marL="922338" lvl="1" indent="-465138" algn="just">
              <a:buFont typeface="Wingdings" pitchFamily="2" charset="2"/>
              <a:buChar char="§"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Year:  Medicine &amp; </a:t>
            </a:r>
            <a:r>
              <a:rPr lang="en-US" dirty="0" err="1" smtClean="0"/>
              <a:t>Paediatrics</a:t>
            </a:r>
            <a:r>
              <a:rPr lang="en-US" dirty="0" smtClean="0"/>
              <a:t>, Surgery, Orthopedics, ENT, Eye, O&amp;G</a:t>
            </a:r>
          </a:p>
          <a:p>
            <a:pPr marL="922338" lvl="1" indent="-465138" algn="just">
              <a:buNone/>
            </a:pPr>
            <a:endParaRPr lang="en-US" dirty="0" smtClean="0"/>
          </a:p>
          <a:p>
            <a:pPr marL="922338" lvl="1" indent="-465138" algn="just">
              <a:buFont typeface="Wingdings" pitchFamily="2" charset="2"/>
              <a:buChar char="§"/>
            </a:pPr>
            <a:r>
              <a:rPr lang="en-US" dirty="0" smtClean="0"/>
              <a:t>Practical: </a:t>
            </a:r>
            <a:r>
              <a:rPr lang="en-US" dirty="0" err="1" smtClean="0"/>
              <a:t>Jorhat</a:t>
            </a:r>
            <a:r>
              <a:rPr lang="en-US" dirty="0" smtClean="0"/>
              <a:t> Medical Institute, </a:t>
            </a:r>
            <a:r>
              <a:rPr lang="en-US" dirty="0" err="1" smtClean="0"/>
              <a:t>Jorhat</a:t>
            </a:r>
            <a:r>
              <a:rPr lang="en-US" dirty="0" smtClean="0"/>
              <a:t> Medical College &amp; Hospital and at Community level</a:t>
            </a:r>
          </a:p>
          <a:p>
            <a:pPr marL="922338" lvl="1" indent="-465138" algn="just">
              <a:buFont typeface="Wingdings" pitchFamily="2" charset="2"/>
              <a:buChar char="§"/>
            </a:pPr>
            <a:r>
              <a:rPr lang="en-US" dirty="0" smtClean="0"/>
              <a:t>Internship: </a:t>
            </a:r>
            <a:r>
              <a:rPr lang="en-US" dirty="0" err="1" smtClean="0"/>
              <a:t>Jorhat</a:t>
            </a:r>
            <a:r>
              <a:rPr lang="en-US" dirty="0" smtClean="0"/>
              <a:t> Medical College &amp; Hospital</a:t>
            </a:r>
          </a:p>
        </p:txBody>
      </p:sp>
    </p:spTree>
    <p:extLst>
      <p:ext uri="{BB962C8B-B14F-4D97-AF65-F5344CB8AC3E}">
        <p14:creationId xmlns="" xmlns:p14="http://schemas.microsoft.com/office/powerpoint/2010/main" val="88963275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1230"/>
            <a:ext cx="12192000" cy="52340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IN" sz="3200" b="1" dirty="0" smtClean="0"/>
              <a:t>   Job </a:t>
            </a:r>
            <a:r>
              <a:rPr lang="en-IN" sz="3200" b="1" dirty="0" smtClean="0"/>
              <a:t>Responsibilities of Community Health Officer</a:t>
            </a:r>
            <a:endParaRPr lang="en-US" sz="3200" b="1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33703" y="747886"/>
            <a:ext cx="11238703" cy="5428062"/>
          </a:xfrm>
        </p:spPr>
        <p:txBody>
          <a:bodyPr>
            <a:noAutofit/>
          </a:bodyPr>
          <a:lstStyle/>
          <a:p>
            <a:pPr lvl="0" algn="just">
              <a:buFont typeface="Wingdings" pitchFamily="2" charset="2"/>
              <a:buChar char="§"/>
            </a:pPr>
            <a:r>
              <a:rPr lang="en-US" sz="2400" b="1" dirty="0" smtClean="0"/>
              <a:t>Curative Work:</a:t>
            </a:r>
          </a:p>
          <a:p>
            <a:pPr marL="630238" lvl="0" indent="-346075" algn="just">
              <a:buFont typeface="Wingdings" pitchFamily="2" charset="2"/>
              <a:buChar char="§"/>
            </a:pPr>
            <a:r>
              <a:rPr lang="en-US" sz="2400" dirty="0" smtClean="0"/>
              <a:t>Regular OPD duty and to attend emergency cases</a:t>
            </a:r>
          </a:p>
          <a:p>
            <a:pPr marL="630238" lvl="0" indent="-346075" algn="just">
              <a:buFont typeface="Wingdings" pitchFamily="2" charset="2"/>
              <a:buChar char="§"/>
            </a:pPr>
            <a:r>
              <a:rPr lang="en-US" sz="2400" dirty="0" smtClean="0"/>
              <a:t>Treatment for Minor Illnesses/ Communicable &amp; Non communicable diseases.</a:t>
            </a:r>
          </a:p>
          <a:p>
            <a:pPr marL="630238" lvl="0" indent="-346075" algn="just">
              <a:buFont typeface="Wingdings" pitchFamily="2" charset="2"/>
              <a:buChar char="§"/>
            </a:pPr>
            <a:r>
              <a:rPr lang="en-US" sz="2400" dirty="0" smtClean="0"/>
              <a:t>Organize laboratory services in the sub centre for testing urine for albumin and sugar and blood for </a:t>
            </a:r>
            <a:r>
              <a:rPr lang="en-US" sz="2400" dirty="0" err="1" smtClean="0"/>
              <a:t>haemoglobin</a:t>
            </a:r>
            <a:r>
              <a:rPr lang="en-US" sz="2400" dirty="0" smtClean="0"/>
              <a:t>. </a:t>
            </a:r>
          </a:p>
          <a:p>
            <a:pPr marL="630238" lvl="0" indent="-346075" algn="just">
              <a:buFont typeface="Wingdings" pitchFamily="2" charset="2"/>
              <a:buChar char="§"/>
            </a:pPr>
            <a:r>
              <a:rPr lang="en-US" sz="2400" dirty="0" smtClean="0"/>
              <a:t>Passive Surveillance – Blood Slides are to be taken for all fever cases and necessary treatment is to be given as per new drugs regime from NVBDCP.</a:t>
            </a:r>
          </a:p>
          <a:p>
            <a:pPr marL="630238" lvl="0" indent="-346075" algn="just">
              <a:buFont typeface="Wingdings" pitchFamily="2" charset="2"/>
              <a:buChar char="§"/>
            </a:pPr>
            <a:r>
              <a:rPr lang="en-US" sz="2400" dirty="0" smtClean="0"/>
              <a:t>Revised National Tuberculosis Control Programme (RNTCP): to detect symptomatic of T.B. cases during OPD and social visit.</a:t>
            </a:r>
          </a:p>
          <a:p>
            <a:pPr marL="630238" lvl="0" indent="-346075" algn="just">
              <a:buFont typeface="Wingdings" pitchFamily="2" charset="2"/>
              <a:buChar char="§"/>
            </a:pPr>
            <a:r>
              <a:rPr lang="en-US" sz="2400" dirty="0" smtClean="0"/>
              <a:t>National Leprosy Eradication Programme (NLEP): to identify suspected case of Leprosy during OPD hours and social meeting with the community</a:t>
            </a:r>
          </a:p>
          <a:p>
            <a:pPr marL="630238" lvl="0" indent="-346075" algn="just">
              <a:buFont typeface="Wingdings" pitchFamily="2" charset="2"/>
              <a:buChar char="§"/>
            </a:pPr>
            <a:r>
              <a:rPr lang="en-US" sz="2400" dirty="0" smtClean="0"/>
              <a:t>National Iodine Deficiency Disease Control Programme (NIDDCP): To promote intake of </a:t>
            </a:r>
            <a:r>
              <a:rPr lang="en-US" sz="2400" dirty="0" err="1" smtClean="0"/>
              <a:t>Iodised</a:t>
            </a:r>
            <a:r>
              <a:rPr lang="en-US" sz="2400" dirty="0" smtClean="0"/>
              <a:t> salt</a:t>
            </a:r>
          </a:p>
        </p:txBody>
      </p:sp>
    </p:spTree>
    <p:extLst>
      <p:ext uri="{BB962C8B-B14F-4D97-AF65-F5344CB8AC3E}">
        <p14:creationId xmlns="" xmlns:p14="http://schemas.microsoft.com/office/powerpoint/2010/main" val="88963275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1230"/>
            <a:ext cx="12192000" cy="52340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IN" sz="3200" b="1" dirty="0" smtClean="0"/>
              <a:t>   Job </a:t>
            </a:r>
            <a:r>
              <a:rPr lang="en-IN" sz="3200" b="1" dirty="0" smtClean="0"/>
              <a:t>Responsibilities of Community Health Officer</a:t>
            </a:r>
            <a:endParaRPr lang="en-US" sz="3200" b="1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33703" y="747886"/>
            <a:ext cx="11238703" cy="5428062"/>
          </a:xfrm>
        </p:spPr>
        <p:txBody>
          <a:bodyPr>
            <a:noAutofit/>
          </a:bodyPr>
          <a:lstStyle/>
          <a:p>
            <a:pPr lvl="0" algn="just">
              <a:buFont typeface="Wingdings" pitchFamily="2" charset="2"/>
              <a:buChar char="§"/>
            </a:pPr>
            <a:r>
              <a:rPr lang="en-US" sz="2400" b="1" dirty="0" smtClean="0"/>
              <a:t>Maternal Health Services:</a:t>
            </a:r>
          </a:p>
          <a:p>
            <a:pPr marL="630238" lvl="0" indent="-346075" algn="just">
              <a:buFont typeface="Wingdings" pitchFamily="2" charset="2"/>
              <a:buChar char="§"/>
            </a:pPr>
            <a:r>
              <a:rPr lang="en-US" sz="2400" dirty="0" smtClean="0"/>
              <a:t>Ante Natal Care Services.</a:t>
            </a:r>
          </a:p>
          <a:p>
            <a:pPr marL="630238" lvl="0" indent="-346075" algn="just">
              <a:buFont typeface="Wingdings" pitchFamily="2" charset="2"/>
              <a:buChar char="§"/>
            </a:pPr>
            <a:r>
              <a:rPr lang="en-US" sz="2400" dirty="0" smtClean="0"/>
              <a:t>Delivery Services.</a:t>
            </a:r>
          </a:p>
          <a:p>
            <a:pPr marL="630238" lvl="0" indent="-346075" algn="just">
              <a:buFont typeface="Wingdings" pitchFamily="2" charset="2"/>
              <a:buChar char="§"/>
            </a:pPr>
            <a:r>
              <a:rPr lang="en-US" sz="2400" dirty="0" smtClean="0"/>
              <a:t>Post natal Care Services.</a:t>
            </a:r>
          </a:p>
          <a:p>
            <a:pPr marL="346075" indent="-346075" algn="just">
              <a:buFont typeface="Wingdings" pitchFamily="2" charset="2"/>
              <a:buChar char="§"/>
            </a:pPr>
            <a:r>
              <a:rPr lang="en-US" sz="2400" b="1" dirty="0" smtClean="0"/>
              <a:t>Child Health Services</a:t>
            </a:r>
            <a:r>
              <a:rPr lang="en-US" sz="2400" dirty="0" smtClean="0"/>
              <a:t>: </a:t>
            </a:r>
          </a:p>
          <a:p>
            <a:pPr marL="711835" lvl="1" indent="-346075" algn="just">
              <a:buFont typeface="Wingdings" pitchFamily="2" charset="2"/>
              <a:buChar char="§"/>
            </a:pPr>
            <a:r>
              <a:rPr lang="en-US" dirty="0" smtClean="0"/>
              <a:t>Manage cases of Asphyxia. </a:t>
            </a:r>
          </a:p>
          <a:p>
            <a:pPr marL="711835" lvl="1" indent="-346075" algn="just">
              <a:buFont typeface="Wingdings" pitchFamily="2" charset="2"/>
              <a:buChar char="§"/>
            </a:pPr>
            <a:r>
              <a:rPr lang="en-US" dirty="0" smtClean="0"/>
              <a:t>Prevent Hypothermia and infection after birth. </a:t>
            </a:r>
          </a:p>
          <a:p>
            <a:pPr marL="711835" lvl="1" indent="-346075" algn="just">
              <a:buFont typeface="Wingdings" pitchFamily="2" charset="2"/>
              <a:buChar char="§"/>
            </a:pPr>
            <a:r>
              <a:rPr lang="en-US" dirty="0" smtClean="0"/>
              <a:t>Promotion of early and exclusive breast feeding</a:t>
            </a:r>
          </a:p>
          <a:p>
            <a:pPr marL="711835" lvl="1" indent="-346075" algn="just">
              <a:buFont typeface="Wingdings" pitchFamily="2" charset="2"/>
              <a:buChar char="§"/>
            </a:pPr>
            <a:r>
              <a:rPr lang="en-US" dirty="0" smtClean="0"/>
              <a:t>Routine immunization and Vitamin -A supplementation.</a:t>
            </a:r>
          </a:p>
          <a:p>
            <a:pPr marL="711835" lvl="1" indent="-346075" algn="just">
              <a:buFont typeface="Wingdings" pitchFamily="2" charset="2"/>
              <a:buChar char="§"/>
            </a:pPr>
            <a:r>
              <a:rPr lang="en-US" dirty="0" smtClean="0"/>
              <a:t>Provide treatment of </a:t>
            </a:r>
            <a:r>
              <a:rPr lang="en-US" dirty="0" err="1" smtClean="0"/>
              <a:t>Diarrhoea</a:t>
            </a:r>
            <a:r>
              <a:rPr lang="en-US" dirty="0" smtClean="0"/>
              <a:t> and ARI cases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b="1" dirty="0" smtClean="0"/>
              <a:t>Family Planning Services :</a:t>
            </a:r>
          </a:p>
          <a:p>
            <a:pPr marL="630238" lvl="0" indent="-346075" algn="just">
              <a:buFont typeface="Wingdings" pitchFamily="2" charset="2"/>
              <a:buChar char="§"/>
            </a:pPr>
            <a:r>
              <a:rPr lang="en-US" sz="2400" dirty="0" smtClean="0"/>
              <a:t>Create awareness about contraceptive and advantages of small family </a:t>
            </a:r>
          </a:p>
          <a:p>
            <a:pPr marL="630238" lvl="0" indent="-346075" algn="just">
              <a:buFont typeface="Wingdings" pitchFamily="2" charset="2"/>
              <a:buChar char="§"/>
            </a:pPr>
            <a:r>
              <a:rPr lang="en-US" sz="2400" dirty="0" smtClean="0"/>
              <a:t>Male participation in family planning by adopting modern family planning methods.</a:t>
            </a:r>
            <a:endParaRPr lang="en-US" dirty="0" smtClean="0"/>
          </a:p>
          <a:p>
            <a:pPr marL="711835" lvl="1" indent="-346075" algn="just">
              <a:buFont typeface="Wingdings" pitchFamily="2" charset="2"/>
              <a:buChar char="§"/>
            </a:pPr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88963275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1230"/>
            <a:ext cx="12192000" cy="52340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IN" sz="3200" b="1" dirty="0" smtClean="0"/>
              <a:t>   Output </a:t>
            </a:r>
            <a:r>
              <a:rPr lang="en-IN" sz="3200" b="1" dirty="0" smtClean="0"/>
              <a:t>of Mid Level Service Provider Model</a:t>
            </a:r>
            <a:endParaRPr lang="en-US" sz="3200" b="1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5441430" y="819480"/>
          <a:ext cx="6391153" cy="5791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9706" y="809469"/>
            <a:ext cx="484182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 algn="just"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Assam experiences success of Mid Level Service Provider Model</a:t>
            </a:r>
            <a:r>
              <a:rPr lang="en-US" sz="2400" dirty="0" smtClean="0"/>
              <a:t>.</a:t>
            </a:r>
          </a:p>
          <a:p>
            <a:pPr marL="465138" indent="-465138" algn="just">
              <a:buFont typeface="Wingdings" pitchFamily="2" charset="2"/>
              <a:buChar char="§"/>
            </a:pPr>
            <a:r>
              <a:rPr lang="en-US" sz="2400" b="1" dirty="0" smtClean="0"/>
              <a:t>691 CHOs</a:t>
            </a:r>
            <a:r>
              <a:rPr lang="en-US" sz="2400" dirty="0" smtClean="0"/>
              <a:t> are providing </a:t>
            </a:r>
            <a:r>
              <a:rPr lang="en-IN" sz="2400" b="1" dirty="0" smtClean="0"/>
              <a:t>Primary Healthcare at the Sub Centre level </a:t>
            </a:r>
            <a:r>
              <a:rPr lang="en-IN" sz="2400" dirty="0" smtClean="0"/>
              <a:t>even at the remotest areas of the State.</a:t>
            </a:r>
          </a:p>
          <a:p>
            <a:pPr marL="465138" indent="-465138" algn="just">
              <a:buFont typeface="Wingdings" pitchFamily="2" charset="2"/>
              <a:buChar char="§"/>
            </a:pPr>
            <a:r>
              <a:rPr lang="en-IN" sz="2400" dirty="0" smtClean="0"/>
              <a:t>Primary Healthcare is available at the locations where Medical Officers could not be posted earlier.</a:t>
            </a:r>
          </a:p>
          <a:p>
            <a:pPr marL="465138" indent="-465138" algn="just">
              <a:buFont typeface="Wingdings" pitchFamily="2" charset="2"/>
              <a:buChar char="§"/>
            </a:pPr>
            <a:r>
              <a:rPr lang="en-US" sz="2400" dirty="0" smtClean="0"/>
              <a:t>Total, 1,04,21,341 OPDs by CHOs till September 2018 since inception.</a:t>
            </a:r>
          </a:p>
          <a:p>
            <a:pPr marL="465138" indent="-465138" algn="just">
              <a:buFont typeface="Wingdings" pitchFamily="2" charset="2"/>
              <a:buChar char="§"/>
            </a:pPr>
            <a:r>
              <a:rPr lang="en-US" sz="2400" dirty="0" smtClean="0"/>
              <a:t>Total 1,76,900 Deliveries by CHOs till September 2018 since inception.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88963275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6240"/>
            <a:ext cx="12192000" cy="664779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IN" sz="3200" b="1" dirty="0" smtClean="0"/>
              <a:t>   CHOs</a:t>
            </a:r>
            <a:r>
              <a:rPr lang="en-IN" sz="3200" b="1" dirty="0" smtClean="0"/>
              <a:t>: Our Warriors in the farthest Corridors</a:t>
            </a:r>
            <a:endParaRPr lang="en-US" sz="3200" b="1" dirty="0"/>
          </a:p>
        </p:txBody>
      </p:sp>
      <p:pic>
        <p:nvPicPr>
          <p:cNvPr id="9" name="Picture 8" descr="C:\Users\Mumtaz-Pr-Exe\AppData\Local\Microsoft\Windows\Temporary Internet Files\Content.Word\IMG-20170615-WA00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990600"/>
            <a:ext cx="5486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Mumtaz-Pr-Exe\AppData\Local\Microsoft\Windows\Temporary Internet Files\Content.Word\IMG-20170615-WA001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9200" y="990600"/>
            <a:ext cx="5384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11200" y="3505200"/>
            <a:ext cx="558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i="1" dirty="0" smtClean="0"/>
              <a:t>CHO during OPD hour in the Sub centre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400801" y="3505200"/>
            <a:ext cx="538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i="1" dirty="0" smtClean="0"/>
              <a:t>CHO involvement in NDD campaign</a:t>
            </a:r>
            <a:endParaRPr lang="en-US" dirty="0"/>
          </a:p>
        </p:txBody>
      </p:sp>
      <p:pic>
        <p:nvPicPr>
          <p:cNvPr id="13" name="Picture 12" descr="C:\Users\Mumtaz-Pr-Exe\AppData\Local\Microsoft\Windows\Temporary Internet Files\Content.Word\IMG-20170615-WA002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200" y="4191000"/>
            <a:ext cx="5486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09600" y="62116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i="1" dirty="0" smtClean="0"/>
              <a:t>Interaction with community members during community visit by CHO</a:t>
            </a:r>
            <a:endParaRPr lang="en-US" dirty="0"/>
          </a:p>
        </p:txBody>
      </p:sp>
      <p:pic>
        <p:nvPicPr>
          <p:cNvPr id="15" name="Picture 14" descr="C:\Users\Mumtaz-Pr-Exe\AppData\Local\Microsoft\Windows\Temporary Internet Files\Content.Word\IMG-20170615-WA0026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2400" y="4191000"/>
            <a:ext cx="518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400800" y="62116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i="1" dirty="0" smtClean="0"/>
              <a:t>Interaction with community members during community visit by CHO</a:t>
            </a:r>
            <a:r>
              <a:rPr lang="en-IN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963275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2677" y="709449"/>
            <a:ext cx="11094779" cy="5376557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Expanded Services:</a:t>
            </a: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NCD screening- </a:t>
            </a: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	-   Diabetes, </a:t>
            </a: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	-   Hypertension and </a:t>
            </a: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	-   3 common cancers (Oral, Breast, Cervical)</a:t>
            </a: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Drugs for Diabetes and Hypertension</a:t>
            </a: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Follow up of NCD patients.</a:t>
            </a: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Ensuring 7 diagnostic Tests</a:t>
            </a: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 smtClean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IN" sz="2400" dirty="0" smtClean="0"/>
              <a:t>Diagnostic Services:</a:t>
            </a: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cs typeface="Times New Roman" pitchFamily="18" charset="0"/>
              </a:rPr>
              <a:t>At Sub centre- HWC- 7 Diagnostic Tests</a:t>
            </a: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 smtClean="0">
              <a:cs typeface="Times New Roman" pitchFamily="18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IN" sz="2400" dirty="0" smtClean="0"/>
              <a:t>Drugs:</a:t>
            </a: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IN" dirty="0" smtClean="0"/>
              <a:t>Ensured Drugs as per EDL plus drugs for Hypertension (</a:t>
            </a:r>
            <a:r>
              <a:rPr lang="en-IN" dirty="0" err="1" smtClean="0"/>
              <a:t>Amlodipine</a:t>
            </a:r>
            <a:r>
              <a:rPr lang="en-IN" dirty="0" smtClean="0"/>
              <a:t> , </a:t>
            </a:r>
            <a:r>
              <a:rPr lang="en-IN" dirty="0" err="1" smtClean="0"/>
              <a:t>Losartan</a:t>
            </a:r>
            <a:r>
              <a:rPr lang="en-IN" dirty="0" smtClean="0"/>
              <a:t> &amp; </a:t>
            </a:r>
            <a:r>
              <a:rPr lang="en-IN" dirty="0" err="1" smtClean="0"/>
              <a:t>Atenolol</a:t>
            </a:r>
            <a:r>
              <a:rPr lang="en-IN" dirty="0" smtClean="0"/>
              <a:t>) and Diabetes (</a:t>
            </a:r>
            <a:r>
              <a:rPr lang="en-IN" dirty="0" err="1" smtClean="0"/>
              <a:t>Metformin</a:t>
            </a:r>
            <a:r>
              <a:rPr lang="en-IN" dirty="0" smtClean="0"/>
              <a:t> &amp; </a:t>
            </a:r>
            <a:r>
              <a:rPr lang="en-IN" dirty="0" err="1" smtClean="0"/>
              <a:t>Glimepiride</a:t>
            </a:r>
            <a:r>
              <a:rPr lang="en-IN" dirty="0" smtClean="0"/>
              <a:t>)</a:t>
            </a:r>
            <a:endParaRPr lang="en-US" dirty="0" smtClean="0"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664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>   Expansion </a:t>
            </a:r>
            <a:r>
              <a:rPr lang="en-US" sz="3200" b="1" dirty="0" smtClean="0"/>
              <a:t>of services to provide CPHC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117628074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2679" y="709449"/>
            <a:ext cx="6507788" cy="2618367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State has </a:t>
            </a:r>
            <a:r>
              <a:rPr lang="en-US" sz="2400" b="1" dirty="0" smtClean="0"/>
              <a:t>developed training module on Comprehensive Primary Health Care for Mid Level Service Providers (CHOs) </a:t>
            </a:r>
            <a:r>
              <a:rPr lang="en-US" sz="2400" dirty="0" smtClean="0"/>
              <a:t>with support from RRC-NE</a:t>
            </a:r>
            <a:r>
              <a:rPr lang="en-US" sz="2400" dirty="0" smtClean="0"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>
                <a:cs typeface="Times New Roman" pitchFamily="18" charset="0"/>
              </a:rPr>
              <a:t>Training module provided to all CHOs.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>
                <a:cs typeface="Times New Roman" pitchFamily="18" charset="0"/>
              </a:rPr>
              <a:t>One day orientation of all CHOs along with Jt. DHS, DPMU members completed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en-US" sz="2400" dirty="0" smtClean="0"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664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>   Expansion </a:t>
            </a:r>
            <a:r>
              <a:rPr lang="en-US" sz="3200" b="1" dirty="0" smtClean="0"/>
              <a:t>of services to provide CPHC</a:t>
            </a:r>
            <a:endParaRPr lang="en-US" sz="3200" b="1" dirty="0"/>
          </a:p>
        </p:txBody>
      </p:sp>
      <p:pic>
        <p:nvPicPr>
          <p:cNvPr id="1026" name="Picture 2" descr="D:\Downloads\IMG-20180602-WA0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4420" y="3310759"/>
            <a:ext cx="4137285" cy="3547241"/>
          </a:xfrm>
          <a:prstGeom prst="rect">
            <a:avLst/>
          </a:prstGeom>
          <a:noFill/>
        </p:spPr>
      </p:pic>
      <p:pic>
        <p:nvPicPr>
          <p:cNvPr id="7" name="Picture 2" descr="D:\Downloads\Screenshot_20180904-211451.png"/>
          <p:cNvPicPr>
            <a:picLocks noChangeAspect="1" noChangeArrowheads="1"/>
          </p:cNvPicPr>
          <p:nvPr/>
        </p:nvPicPr>
        <p:blipFill>
          <a:blip r:embed="rId4" cstate="print"/>
          <a:srcRect b="11556"/>
          <a:stretch>
            <a:fillRect/>
          </a:stretch>
        </p:blipFill>
        <p:spPr bwMode="auto">
          <a:xfrm>
            <a:off x="7075358" y="644577"/>
            <a:ext cx="4944540" cy="6103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7628074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664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>   Expansion </a:t>
            </a:r>
            <a:r>
              <a:rPr lang="en-US" sz="3200" b="1" dirty="0" smtClean="0"/>
              <a:t>of service package to provide CPHC</a:t>
            </a:r>
            <a:endParaRPr lang="en-US" sz="3200" b="1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790731"/>
            <a:ext cx="7262733" cy="3076731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IN" sz="2400" dirty="0" smtClean="0"/>
              <a:t>Training conducted for CPHC- HWC implementation:</a:t>
            </a: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IN" dirty="0" smtClean="0"/>
              <a:t>Medical officer: 16</a:t>
            </a: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IN" dirty="0" smtClean="0"/>
              <a:t>CHO (MLSP): 179</a:t>
            </a: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IN" dirty="0" smtClean="0"/>
              <a:t>Staff Nurse: 16</a:t>
            </a: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IN" dirty="0" smtClean="0"/>
              <a:t>ANM </a:t>
            </a:r>
            <a:r>
              <a:rPr lang="en-IN" dirty="0" err="1" smtClean="0"/>
              <a:t>ToT</a:t>
            </a:r>
            <a:r>
              <a:rPr lang="en-IN" dirty="0" smtClean="0"/>
              <a:t>: 52 (MO-26, SN-26)</a:t>
            </a: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IN" dirty="0" smtClean="0"/>
              <a:t>ASHA TOT: 33</a:t>
            </a: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IN" dirty="0" smtClean="0"/>
              <a:t>ANM &amp; MPW: 248</a:t>
            </a: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IN" dirty="0" smtClean="0"/>
              <a:t>ASHA: </a:t>
            </a:r>
            <a:r>
              <a:rPr lang="en-IN" dirty="0" smtClean="0"/>
              <a:t>618</a:t>
            </a: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None/>
            </a:pPr>
            <a:endParaRPr lang="en-IN" b="1" dirty="0" smtClean="0"/>
          </a:p>
          <a:p>
            <a:pPr algn="just"/>
            <a:r>
              <a:rPr lang="en-IN" sz="2400" b="1" dirty="0" smtClean="0"/>
              <a:t>VIA </a:t>
            </a:r>
            <a:r>
              <a:rPr lang="en-IN" sz="2400" b="1" dirty="0" smtClean="0"/>
              <a:t>Training- for early Diagnosis of Cervical Cancer :</a:t>
            </a:r>
          </a:p>
          <a:p>
            <a:pPr lvl="1" algn="just"/>
            <a:r>
              <a:rPr lang="en-IN" dirty="0" smtClean="0"/>
              <a:t>State has started </a:t>
            </a:r>
            <a:r>
              <a:rPr lang="en-IN" b="1" dirty="0" smtClean="0"/>
              <a:t>14 days training of Staff Nurses</a:t>
            </a:r>
            <a:r>
              <a:rPr lang="en-IN" dirty="0" smtClean="0"/>
              <a:t> at Dr </a:t>
            </a:r>
            <a:r>
              <a:rPr lang="en-IN" dirty="0" err="1" smtClean="0"/>
              <a:t>Borooah</a:t>
            </a:r>
            <a:r>
              <a:rPr lang="en-IN" dirty="0" smtClean="0"/>
              <a:t> Cancer Institute.</a:t>
            </a:r>
          </a:p>
          <a:p>
            <a:pPr lvl="1" algn="just"/>
            <a:r>
              <a:rPr lang="en-IN" dirty="0" smtClean="0"/>
              <a:t>The training is very unique and includes screening of women belonging to Urban Slums (</a:t>
            </a:r>
            <a:r>
              <a:rPr lang="en-IN" dirty="0" err="1" smtClean="0"/>
              <a:t>Kamrup</a:t>
            </a:r>
            <a:r>
              <a:rPr lang="en-IN" dirty="0" smtClean="0"/>
              <a:t> Metro) and also screening camps at rural PHCs.</a:t>
            </a:r>
            <a:endParaRPr lang="en-IN" dirty="0"/>
          </a:p>
        </p:txBody>
      </p:sp>
      <p:pic>
        <p:nvPicPr>
          <p:cNvPr id="3" name="Picture 2" descr="D:\Monthly Reports\2018-19\September 2018\Best Practice Workshop Kaziranga\Assam PPT\Ref\VIA Training Photo\IMG-20181026-WA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8474" y="794479"/>
            <a:ext cx="3653854" cy="2848131"/>
          </a:xfrm>
          <a:prstGeom prst="rect">
            <a:avLst/>
          </a:prstGeom>
          <a:noFill/>
        </p:spPr>
      </p:pic>
      <p:pic>
        <p:nvPicPr>
          <p:cNvPr id="7" name="Picture 3" descr="D:\Downloads\IMG-20180609-WA00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89757" y="3694558"/>
            <a:ext cx="3732551" cy="2774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7628074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664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 smtClean="0"/>
              <a:t>   Health </a:t>
            </a:r>
            <a:r>
              <a:rPr lang="en-US" sz="3200" b="1" dirty="0" smtClean="0"/>
              <a:t>&amp; Wellness Centres</a:t>
            </a:r>
            <a:endParaRPr lang="en-US" sz="3200" b="1" dirty="0"/>
          </a:p>
        </p:txBody>
      </p:sp>
      <p:pic>
        <p:nvPicPr>
          <p:cNvPr id="3074" name="Picture 2" descr="D:\Monthly Reports\2018-19\CRM\12th CRM\State PPT 12th CRM\From Components\2) Futuri H&amp;WC_01-09-2018\Futuri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283" y="3586655"/>
            <a:ext cx="5512676" cy="2892972"/>
          </a:xfrm>
          <a:prstGeom prst="rect">
            <a:avLst/>
          </a:prstGeom>
          <a:noFill/>
        </p:spPr>
      </p:pic>
      <p:pic>
        <p:nvPicPr>
          <p:cNvPr id="3075" name="Picture 3" descr="D:\Monthly Reports\2018-19\CRM\12th CRM\State PPT 12th CRM\From Components\2) Futuri H&amp;WC_01-09-2018\Futuri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6565" y="638505"/>
            <a:ext cx="5297214" cy="2782611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7739" y="3526220"/>
            <a:ext cx="5360276" cy="306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 descr="D:\Downloads\IMG-20180729-WA0024.jpg"/>
          <p:cNvPicPr>
            <a:picLocks noChangeAspect="1" noChangeArrowheads="1"/>
          </p:cNvPicPr>
          <p:nvPr/>
        </p:nvPicPr>
        <p:blipFill>
          <a:blip r:embed="rId6" cstate="print"/>
          <a:srcRect b="19643"/>
          <a:stretch>
            <a:fillRect/>
          </a:stretch>
        </p:blipFill>
        <p:spPr bwMode="auto">
          <a:xfrm>
            <a:off x="557047" y="614856"/>
            <a:ext cx="5496912" cy="2837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7628074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532" y="1553"/>
            <a:ext cx="12160468" cy="6148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3200" b="1" dirty="0" smtClean="0"/>
              <a:t>   Assam</a:t>
            </a:r>
            <a:r>
              <a:rPr lang="en-US" sz="3200" b="1" dirty="0" smtClean="0"/>
              <a:t>: Diverse Demography:: Difficulty Topography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3403777" y="1191411"/>
            <a:ext cx="2504342" cy="2256567"/>
            <a:chOff x="0" y="0"/>
            <a:chExt cx="1932278" cy="1897030"/>
          </a:xfrm>
        </p:grpSpPr>
        <p:sp>
          <p:nvSpPr>
            <p:cNvPr id="7" name="Pie 14"/>
            <p:cNvSpPr/>
            <p:nvPr/>
          </p:nvSpPr>
          <p:spPr>
            <a:xfrm>
              <a:off x="0" y="0"/>
              <a:ext cx="1932279" cy="1897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9671"/>
                    <a:pt x="9671" y="0"/>
                    <a:pt x="21600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C00000"/>
            </a:solidFill>
            <a:ln w="9525" cap="flat">
              <a:solidFill>
                <a:srgbClr val="EC7C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60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3" name="Pie 4"/>
            <p:cNvGrpSpPr/>
            <p:nvPr/>
          </p:nvGrpSpPr>
          <p:grpSpPr>
            <a:xfrm>
              <a:off x="565952" y="555626"/>
              <a:ext cx="1366328" cy="1341406"/>
              <a:chOff x="-1" y="0"/>
              <a:chExt cx="1366327" cy="1341404"/>
            </a:xfrm>
          </p:grpSpPr>
          <p:sp>
            <p:nvSpPr>
              <p:cNvPr id="9" name="Rectangle"/>
              <p:cNvSpPr/>
              <p:nvPr/>
            </p:nvSpPr>
            <p:spPr>
              <a:xfrm>
                <a:off x="-1" y="0"/>
                <a:ext cx="1366327" cy="1341404"/>
              </a:xfrm>
              <a:prstGeom prst="rect">
                <a:avLst/>
              </a:prstGeom>
              <a:solidFill>
                <a:srgbClr val="C00000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294544">
                  <a:lnSpc>
                    <a:spcPct val="90000"/>
                  </a:lnSpc>
                  <a:spcBef>
                    <a:spcPts val="983"/>
                  </a:spcBef>
                  <a:defRPr sz="21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6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" name="Tea Garden Areas"/>
              <p:cNvSpPr txBox="1"/>
              <p:nvPr/>
            </p:nvSpPr>
            <p:spPr>
              <a:xfrm>
                <a:off x="-1" y="83961"/>
                <a:ext cx="1366327" cy="7072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142239" tIns="142239" rIns="142239" bIns="142239" numCol="1" anchor="ctr">
                <a:spAutoFit/>
              </a:bodyPr>
              <a:lstStyle>
                <a:lvl1pPr algn="ctr" defTabSz="790320">
                  <a:lnSpc>
                    <a:spcPct val="90000"/>
                  </a:lnSpc>
                  <a:spcBef>
                    <a:spcPts val="800"/>
                  </a:spcBef>
                  <a:defRPr sz="21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2000">
                    <a:latin typeface="Calibri" pitchFamily="34" charset="0"/>
                    <a:cs typeface="Calibri" pitchFamily="34" charset="0"/>
                  </a:rPr>
                  <a:t>Tea Garden Areas</a:t>
                </a:r>
              </a:p>
            </p:txBody>
          </p:sp>
        </p:grpSp>
      </p:grpSp>
      <p:grpSp>
        <p:nvGrpSpPr>
          <p:cNvPr id="4" name="Group 10"/>
          <p:cNvGrpSpPr/>
          <p:nvPr/>
        </p:nvGrpSpPr>
        <p:grpSpPr>
          <a:xfrm>
            <a:off x="6089405" y="1191410"/>
            <a:ext cx="2329379" cy="2256567"/>
            <a:chOff x="0" y="0"/>
            <a:chExt cx="1797280" cy="1897030"/>
          </a:xfrm>
        </p:grpSpPr>
        <p:sp>
          <p:nvSpPr>
            <p:cNvPr id="12" name="Pie 12"/>
            <p:cNvSpPr/>
            <p:nvPr/>
          </p:nvSpPr>
          <p:spPr>
            <a:xfrm rot="5400000">
              <a:off x="-49875" y="49874"/>
              <a:ext cx="1897031" cy="1797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9671"/>
                    <a:pt x="9671" y="0"/>
                    <a:pt x="21600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49A6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60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6" name="Pie 6"/>
            <p:cNvGrpSpPr/>
            <p:nvPr/>
          </p:nvGrpSpPr>
          <p:grpSpPr>
            <a:xfrm>
              <a:off x="-1" y="555628"/>
              <a:ext cx="1270873" cy="1341404"/>
              <a:chOff x="-1" y="-1"/>
              <a:chExt cx="1270872" cy="1341403"/>
            </a:xfrm>
          </p:grpSpPr>
          <p:sp>
            <p:nvSpPr>
              <p:cNvPr id="14" name="Rectangle"/>
              <p:cNvSpPr/>
              <p:nvPr/>
            </p:nvSpPr>
            <p:spPr>
              <a:xfrm>
                <a:off x="-1" y="-1"/>
                <a:ext cx="1270872" cy="1341403"/>
              </a:xfrm>
              <a:prstGeom prst="rect">
                <a:avLst/>
              </a:prstGeom>
              <a:solidFill>
                <a:srgbClr val="0049A6"/>
              </a:solidFill>
              <a:ln w="12700" cap="flat">
                <a:noFill/>
                <a:miter lim="400000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294544">
                  <a:lnSpc>
                    <a:spcPct val="90000"/>
                  </a:lnSpc>
                  <a:spcBef>
                    <a:spcPts val="983"/>
                  </a:spcBef>
                  <a:defRPr sz="21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6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" name="Char Areas"/>
              <p:cNvSpPr txBox="1"/>
              <p:nvPr/>
            </p:nvSpPr>
            <p:spPr>
              <a:xfrm>
                <a:off x="-1" y="226835"/>
                <a:ext cx="1270872" cy="4743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142239" tIns="142239" rIns="142239" bIns="142239" numCol="1" anchor="ctr">
                <a:spAutoFit/>
              </a:bodyPr>
              <a:lstStyle>
                <a:lvl1pPr algn="ctr" defTabSz="790320">
                  <a:lnSpc>
                    <a:spcPct val="90000"/>
                  </a:lnSpc>
                  <a:spcBef>
                    <a:spcPts val="800"/>
                  </a:spcBef>
                  <a:defRPr sz="21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2000">
                    <a:latin typeface="Calibri" pitchFamily="34" charset="0"/>
                    <a:cs typeface="Calibri" pitchFamily="34" charset="0"/>
                  </a:rPr>
                  <a:t>Char Areas</a:t>
                </a:r>
              </a:p>
            </p:txBody>
          </p:sp>
        </p:grpSp>
      </p:grpSp>
      <p:grpSp>
        <p:nvGrpSpPr>
          <p:cNvPr id="8" name="Group 6"/>
          <p:cNvGrpSpPr/>
          <p:nvPr/>
        </p:nvGrpSpPr>
        <p:grpSpPr>
          <a:xfrm>
            <a:off x="6073642" y="3608206"/>
            <a:ext cx="2329379" cy="2256567"/>
            <a:chOff x="0" y="0"/>
            <a:chExt cx="1797280" cy="1897030"/>
          </a:xfrm>
        </p:grpSpPr>
        <p:sp>
          <p:nvSpPr>
            <p:cNvPr id="17" name="Pie 10"/>
            <p:cNvSpPr/>
            <p:nvPr/>
          </p:nvSpPr>
          <p:spPr>
            <a:xfrm rot="10800000">
              <a:off x="0" y="0"/>
              <a:ext cx="1797281" cy="1897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9671"/>
                    <a:pt x="9671" y="0"/>
                    <a:pt x="21600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3088FF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60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11" name="Pie 8"/>
            <p:cNvGrpSpPr/>
            <p:nvPr/>
          </p:nvGrpSpPr>
          <p:grpSpPr>
            <a:xfrm>
              <a:off x="-2" y="0"/>
              <a:ext cx="1270870" cy="1341405"/>
              <a:chOff x="-1" y="0"/>
              <a:chExt cx="1270869" cy="1341404"/>
            </a:xfrm>
          </p:grpSpPr>
          <p:sp>
            <p:nvSpPr>
              <p:cNvPr id="19" name="Rectangle"/>
              <p:cNvSpPr/>
              <p:nvPr/>
            </p:nvSpPr>
            <p:spPr>
              <a:xfrm>
                <a:off x="-1" y="0"/>
                <a:ext cx="1270869" cy="1341404"/>
              </a:xfrm>
              <a:prstGeom prst="rect">
                <a:avLst/>
              </a:prstGeom>
              <a:solidFill>
                <a:srgbClr val="3088FF"/>
              </a:solidFill>
              <a:ln w="12700" cap="flat">
                <a:noFill/>
                <a:miter lim="400000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294544">
                  <a:lnSpc>
                    <a:spcPct val="90000"/>
                  </a:lnSpc>
                  <a:spcBef>
                    <a:spcPts val="983"/>
                  </a:spcBef>
                  <a:defRPr sz="21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6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" name="Border Areas"/>
              <p:cNvSpPr txBox="1"/>
              <p:nvPr/>
            </p:nvSpPr>
            <p:spPr>
              <a:xfrm>
                <a:off x="-1" y="226836"/>
                <a:ext cx="1270869" cy="7072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142239" tIns="142239" rIns="142239" bIns="142239" numCol="1" anchor="ctr">
                <a:spAutoFit/>
              </a:bodyPr>
              <a:lstStyle>
                <a:lvl1pPr algn="ctr" defTabSz="790320">
                  <a:lnSpc>
                    <a:spcPct val="90000"/>
                  </a:lnSpc>
                  <a:spcBef>
                    <a:spcPts val="800"/>
                  </a:spcBef>
                  <a:defRPr sz="21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2000">
                    <a:latin typeface="Calibri" pitchFamily="34" charset="0"/>
                    <a:cs typeface="Calibri" pitchFamily="34" charset="0"/>
                  </a:rPr>
                  <a:t>Border Areas</a:t>
                </a:r>
              </a:p>
            </p:txBody>
          </p:sp>
        </p:grpSp>
      </p:grpSp>
      <p:grpSp>
        <p:nvGrpSpPr>
          <p:cNvPr id="13" name="Group 7"/>
          <p:cNvGrpSpPr/>
          <p:nvPr/>
        </p:nvGrpSpPr>
        <p:grpSpPr>
          <a:xfrm>
            <a:off x="3403777" y="3545144"/>
            <a:ext cx="2504342" cy="2256566"/>
            <a:chOff x="0" y="0"/>
            <a:chExt cx="1932278" cy="1897030"/>
          </a:xfrm>
        </p:grpSpPr>
        <p:sp>
          <p:nvSpPr>
            <p:cNvPr id="22" name="Pie 8"/>
            <p:cNvSpPr/>
            <p:nvPr/>
          </p:nvSpPr>
          <p:spPr>
            <a:xfrm rot="16200000">
              <a:off x="17624" y="-17624"/>
              <a:ext cx="1897031" cy="1932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9671"/>
                    <a:pt x="9671" y="0"/>
                    <a:pt x="21600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82B3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60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16" name="Pie 10"/>
            <p:cNvGrpSpPr/>
            <p:nvPr/>
          </p:nvGrpSpPr>
          <p:grpSpPr>
            <a:xfrm>
              <a:off x="565949" y="-2"/>
              <a:ext cx="1366331" cy="1341405"/>
              <a:chOff x="-1" y="-1"/>
              <a:chExt cx="1366330" cy="1341403"/>
            </a:xfrm>
          </p:grpSpPr>
          <p:sp>
            <p:nvSpPr>
              <p:cNvPr id="24" name="Rectangle"/>
              <p:cNvSpPr/>
              <p:nvPr/>
            </p:nvSpPr>
            <p:spPr>
              <a:xfrm>
                <a:off x="-1" y="-1"/>
                <a:ext cx="1366330" cy="1341403"/>
              </a:xfrm>
              <a:prstGeom prst="rect">
                <a:avLst/>
              </a:prstGeom>
              <a:solidFill>
                <a:srgbClr val="0082B3"/>
              </a:solidFill>
              <a:ln w="12700" cap="flat">
                <a:noFill/>
                <a:miter lim="400000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294544">
                  <a:lnSpc>
                    <a:spcPct val="90000"/>
                  </a:lnSpc>
                  <a:spcBef>
                    <a:spcPts val="983"/>
                  </a:spcBef>
                  <a:defRPr sz="21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6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" name="Hilly Areas"/>
              <p:cNvSpPr txBox="1"/>
              <p:nvPr/>
            </p:nvSpPr>
            <p:spPr>
              <a:xfrm>
                <a:off x="-1" y="226835"/>
                <a:ext cx="1366330" cy="4743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142239" tIns="142239" rIns="142239" bIns="142239" numCol="1" anchor="ctr">
                <a:spAutoFit/>
              </a:bodyPr>
              <a:lstStyle>
                <a:lvl1pPr algn="ctr" defTabSz="790320">
                  <a:lnSpc>
                    <a:spcPct val="90000"/>
                  </a:lnSpc>
                  <a:spcBef>
                    <a:spcPts val="800"/>
                  </a:spcBef>
                  <a:defRPr sz="21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2000">
                    <a:latin typeface="Calibri" pitchFamily="34" charset="0"/>
                    <a:cs typeface="Calibri" pitchFamily="34" charset="0"/>
                  </a:rPr>
                  <a:t>Hilly Areas</a:t>
                </a:r>
              </a:p>
            </p:txBody>
          </p:sp>
        </p:grpSp>
      </p:grpSp>
      <p:sp>
        <p:nvSpPr>
          <p:cNvPr id="26" name="Rectangle 19"/>
          <p:cNvSpPr/>
          <p:nvPr/>
        </p:nvSpPr>
        <p:spPr>
          <a:xfrm>
            <a:off x="661437" y="1262494"/>
            <a:ext cx="3230919" cy="1365557"/>
          </a:xfrm>
          <a:prstGeom prst="rect">
            <a:avLst/>
          </a:prstGeom>
          <a:ln>
            <a:solidFill>
              <a:srgbClr val="59A0FF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6575" tIns="66575" rIns="66575" bIns="66575">
            <a:spAutoFit/>
          </a:bodyPr>
          <a:lstStyle/>
          <a:p>
            <a:pPr marL="337507" indent="-337507" algn="just">
              <a:buSzPct val="100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sz="1600" b="1" dirty="0">
                <a:solidFill>
                  <a:srgbClr val="000000"/>
                </a:solidFill>
                <a:cs typeface="Calibri" pitchFamily="34" charset="0"/>
              </a:rPr>
              <a:t>Around 20% of population.</a:t>
            </a:r>
          </a:p>
          <a:p>
            <a:pPr marL="337507" indent="-337507" algn="just">
              <a:buSzPct val="100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sz="1600" b="1" dirty="0">
                <a:solidFill>
                  <a:srgbClr val="000000"/>
                </a:solidFill>
                <a:cs typeface="Calibri" pitchFamily="34" charset="0"/>
              </a:rPr>
              <a:t>Poor health outcomes.</a:t>
            </a:r>
          </a:p>
          <a:p>
            <a:pPr marL="337507" indent="-337507" algn="just">
              <a:buSzPct val="100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sz="1600" b="1" dirty="0">
                <a:solidFill>
                  <a:srgbClr val="000000"/>
                </a:solidFill>
                <a:cs typeface="Calibri" pitchFamily="34" charset="0"/>
              </a:rPr>
              <a:t>High MMR. </a:t>
            </a:r>
          </a:p>
          <a:p>
            <a:pPr marL="337507" indent="-337507" algn="just">
              <a:buSzPct val="100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sz="1600" b="1" dirty="0">
                <a:solidFill>
                  <a:srgbClr val="000000"/>
                </a:solidFill>
                <a:cs typeface="Calibri" pitchFamily="34" charset="0"/>
              </a:rPr>
              <a:t>Inadequate numbers of Doctors, Nurses and </a:t>
            </a:r>
            <a:r>
              <a:rPr sz="1600" b="1" dirty="0" smtClean="0">
                <a:solidFill>
                  <a:srgbClr val="000000"/>
                </a:solidFill>
                <a:cs typeface="Calibri" pitchFamily="34" charset="0"/>
              </a:rPr>
              <a:t>Paramedics</a:t>
            </a:r>
            <a:endParaRPr sz="1600" b="1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7" name="Rectangle 20"/>
          <p:cNvSpPr/>
          <p:nvPr/>
        </p:nvSpPr>
        <p:spPr>
          <a:xfrm>
            <a:off x="7917811" y="1262494"/>
            <a:ext cx="3767441" cy="1611778"/>
          </a:xfrm>
          <a:prstGeom prst="rect">
            <a:avLst/>
          </a:prstGeom>
          <a:ln>
            <a:solidFill>
              <a:srgbClr val="59A0FF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6575" tIns="66575" rIns="66575" bIns="66575">
            <a:spAutoFit/>
          </a:bodyPr>
          <a:lstStyle/>
          <a:p>
            <a:pPr marL="337507" indent="-337507" algn="just">
              <a:buSzPct val="100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Around 10% of population.</a:t>
            </a:r>
          </a:p>
          <a:p>
            <a:pPr marL="337507" indent="-337507" algn="just">
              <a:buSzPct val="100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Healthcare remains a  critical challenge.</a:t>
            </a:r>
          </a:p>
          <a:p>
            <a:pPr marL="337507" indent="-337507" algn="just">
              <a:buSzPct val="100000"/>
              <a:buFontTx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Inadequate numbers of Health Infrastructure, Doctors, Nurses and Paramedics</a:t>
            </a:r>
            <a:r>
              <a:rPr sz="1600" b="1" dirty="0" smtClean="0">
                <a:latin typeface="Calibri" pitchFamily="34" charset="0"/>
                <a:cs typeface="Calibri" pitchFamily="34" charset="0"/>
              </a:rPr>
              <a:t>.</a:t>
            </a:r>
            <a:endParaRPr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22"/>
          <p:cNvSpPr/>
          <p:nvPr/>
        </p:nvSpPr>
        <p:spPr>
          <a:xfrm>
            <a:off x="661437" y="4431557"/>
            <a:ext cx="3310321" cy="1611778"/>
          </a:xfrm>
          <a:prstGeom prst="rect">
            <a:avLst/>
          </a:prstGeom>
          <a:ln>
            <a:solidFill>
              <a:srgbClr val="59A0FF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6575" tIns="66575" rIns="66575" bIns="66575">
            <a:spAutoFit/>
          </a:bodyPr>
          <a:lstStyle/>
          <a:p>
            <a:pPr marL="337507" indent="-337507" algn="just">
              <a:buSzPct val="100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Two Hill Districts:Karbi Anglong and Dima Hasao</a:t>
            </a:r>
          </a:p>
          <a:p>
            <a:pPr marL="337507" indent="-337507" algn="just">
              <a:buSzPct val="100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Accessibility an issue with population density is very low.</a:t>
            </a:r>
          </a:p>
          <a:p>
            <a:pPr marL="337507" indent="-337507" algn="just">
              <a:buSzPct val="100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Manpower availability is a huge issue.</a:t>
            </a:r>
          </a:p>
        </p:txBody>
      </p:sp>
      <p:sp>
        <p:nvSpPr>
          <p:cNvPr id="29" name="Rectangle 23"/>
          <p:cNvSpPr/>
          <p:nvPr/>
        </p:nvSpPr>
        <p:spPr>
          <a:xfrm>
            <a:off x="7917811" y="4500983"/>
            <a:ext cx="3767441" cy="1119335"/>
          </a:xfrm>
          <a:prstGeom prst="rect">
            <a:avLst/>
          </a:prstGeom>
          <a:ln>
            <a:solidFill>
              <a:srgbClr val="59A0FF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6575" tIns="66575" rIns="66575" bIns="66575">
            <a:spAutoFit/>
          </a:bodyPr>
          <a:lstStyle>
            <a:lvl1pPr marL="206048" indent="-206048" algn="just">
              <a:buSzPct val="100000"/>
              <a:buChar char="▪"/>
              <a:tabLst>
                <a:tab pos="2971800" algn="l"/>
              </a:tabLst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Low coverage of health care services in bordering areas adjacent to Bhutan, Bangladesh,          Nagaland, Tripura, Arunachal Pradesh etc.</a:t>
            </a:r>
          </a:p>
        </p:txBody>
      </p:sp>
    </p:spTree>
    <p:extLst>
      <p:ext uri="{BB962C8B-B14F-4D97-AF65-F5344CB8AC3E}">
        <p14:creationId xmlns="" xmlns:p14="http://schemas.microsoft.com/office/powerpoint/2010/main" val="50205059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925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 smtClean="0"/>
              <a:t>   HWC </a:t>
            </a:r>
            <a:r>
              <a:rPr lang="en-US" sz="3200" b="1" dirty="0" smtClean="0"/>
              <a:t>– State Tele-consultation Hub</a:t>
            </a:r>
            <a:endParaRPr lang="en-US" sz="3200" b="1" dirty="0"/>
          </a:p>
        </p:txBody>
      </p:sp>
      <p:pic>
        <p:nvPicPr>
          <p:cNvPr id="7170" name="Picture 2" descr="D:\Downloads\IMG_20180815_082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689" y="3605136"/>
            <a:ext cx="5296523" cy="3147934"/>
          </a:xfrm>
          <a:prstGeom prst="rect">
            <a:avLst/>
          </a:prstGeom>
          <a:noFill/>
        </p:spPr>
      </p:pic>
      <p:pic>
        <p:nvPicPr>
          <p:cNvPr id="7171" name="Picture 3" descr="D:\Downloads\IMG_20180815_0828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679" y="824459"/>
            <a:ext cx="5266544" cy="2698230"/>
          </a:xfrm>
          <a:prstGeom prst="rect">
            <a:avLst/>
          </a:prstGeom>
          <a:noFill/>
        </p:spPr>
      </p:pic>
      <p:pic>
        <p:nvPicPr>
          <p:cNvPr id="7172" name="Picture 4" descr="D:\Downloads\IMG_20180815_0835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1070" y="3657600"/>
            <a:ext cx="5521376" cy="300927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205928" y="929390"/>
            <a:ext cx="52615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 algn="just">
              <a:buFont typeface="Wingdings" pitchFamily="2" charset="2"/>
              <a:buChar char="§"/>
            </a:pPr>
            <a:r>
              <a:rPr lang="en-US" sz="2400" dirty="0" smtClean="0"/>
              <a:t>Recent initiative </a:t>
            </a:r>
          </a:p>
          <a:p>
            <a:pPr marL="465138" indent="-465138" algn="just">
              <a:buFont typeface="Wingdings" pitchFamily="2" charset="2"/>
              <a:buChar char="§"/>
            </a:pPr>
            <a:r>
              <a:rPr lang="en-US" sz="2400" dirty="0" smtClean="0"/>
              <a:t>HWC State Tele-Consultation Hub to provide specialized Tele-consultation</a:t>
            </a:r>
          </a:p>
          <a:p>
            <a:pPr marL="465138" indent="-465138" algn="just">
              <a:buFont typeface="Wingdings" pitchFamily="2" charset="2"/>
              <a:buChar char="§"/>
            </a:pPr>
            <a:r>
              <a:rPr lang="en-US" sz="2400" dirty="0" smtClean="0"/>
              <a:t>At present 13 PHC-HWC connected with State Hub </a:t>
            </a:r>
            <a:endParaRPr lang="en-US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664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>    Monitoring </a:t>
            </a:r>
            <a:r>
              <a:rPr lang="en-US" sz="3200" b="1" dirty="0" smtClean="0"/>
              <a:t>Mechanism</a:t>
            </a:r>
            <a:endParaRPr lang="en-US" sz="32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2152" y="863182"/>
            <a:ext cx="6813028" cy="4997971"/>
          </a:xfrm>
        </p:spPr>
        <p:txBody>
          <a:bodyPr>
            <a:noAutofit/>
          </a:bodyPr>
          <a:lstStyle/>
          <a:p>
            <a:pPr marL="465138" indent="-465138" algn="just">
              <a:buFont typeface="Wingdings" pitchFamily="2" charset="2"/>
              <a:buChar char="§"/>
            </a:pPr>
            <a:r>
              <a:rPr lang="en-US" sz="2400" dirty="0" smtClean="0"/>
              <a:t>National Health Mission, Assam has in-house developed online system for tracking monthly performance of Community Health Officers. </a:t>
            </a:r>
          </a:p>
          <a:p>
            <a:pPr marL="465138" indent="-465138" algn="just">
              <a:buFont typeface="Wingdings" pitchFamily="2" charset="2"/>
              <a:buChar char="§"/>
            </a:pPr>
            <a:r>
              <a:rPr lang="en-US" sz="2400" dirty="0" smtClean="0"/>
              <a:t>The same system is being upgraded to capture all indicators of CPHC to cover all 12 packages.</a:t>
            </a:r>
          </a:p>
          <a:p>
            <a:pPr marL="465138" indent="-465138" algn="just">
              <a:buFont typeface="Wingdings" pitchFamily="2" charset="2"/>
              <a:buChar char="§"/>
            </a:pPr>
            <a:r>
              <a:rPr lang="en-US" sz="2400" dirty="0" smtClean="0"/>
              <a:t>Performance of each and every CHO is </a:t>
            </a:r>
            <a:r>
              <a:rPr lang="en-US" sz="2400" dirty="0" err="1" smtClean="0"/>
              <a:t>analysed</a:t>
            </a:r>
            <a:r>
              <a:rPr lang="en-US" sz="2400" dirty="0" smtClean="0"/>
              <a:t> at State HQ and monthly feedback is provided. </a:t>
            </a:r>
          </a:p>
          <a:p>
            <a:pPr marL="465138" indent="-465138" algn="just">
              <a:buFont typeface="Wingdings" pitchFamily="2" charset="2"/>
              <a:buChar char="§"/>
            </a:pPr>
            <a:r>
              <a:rPr lang="en-US" sz="2400" dirty="0" smtClean="0"/>
              <a:t>Regular review meetings are also organized with the underperforming CHOs at the State HQ to assess the reasons for under performance.</a:t>
            </a:r>
          </a:p>
          <a:p>
            <a:pPr marL="465138" indent="-465138" algn="just">
              <a:buFont typeface="Wingdings" pitchFamily="2" charset="2"/>
              <a:buChar char="§"/>
            </a:pPr>
            <a:r>
              <a:rPr lang="en-US" sz="2400" dirty="0" smtClean="0"/>
              <a:t>NCD application and ANMOL is also being rolled out in all H&amp;WCs.</a:t>
            </a:r>
            <a:endParaRPr lang="en-US" sz="2400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l="24597" t="7500" r="26003" b="11250"/>
          <a:stretch>
            <a:fillRect/>
          </a:stretch>
        </p:blipFill>
        <p:spPr bwMode="auto">
          <a:xfrm>
            <a:off x="7495082" y="618344"/>
            <a:ext cx="4242216" cy="273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 cstate="print"/>
          <a:srcRect l="14056" t="17500" r="15461" b="5000"/>
          <a:stretch>
            <a:fillRect/>
          </a:stretch>
        </p:blipFill>
        <p:spPr bwMode="auto">
          <a:xfrm>
            <a:off x="7659974" y="3796258"/>
            <a:ext cx="4032354" cy="258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44984" y="3402767"/>
            <a:ext cx="328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Entry Form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647482" y="6443698"/>
            <a:ext cx="328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Analytical Reports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117628074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664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>    Sustainability </a:t>
            </a:r>
            <a:r>
              <a:rPr lang="en-US" sz="3200" b="1" dirty="0" smtClean="0"/>
              <a:t>and Way Forward</a:t>
            </a:r>
            <a:endParaRPr lang="en-US" sz="32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2151" y="863182"/>
            <a:ext cx="10740451" cy="4997971"/>
          </a:xfrm>
        </p:spPr>
        <p:txBody>
          <a:bodyPr>
            <a:noAutofit/>
          </a:bodyPr>
          <a:lstStyle/>
          <a:p>
            <a:pPr marL="465138" indent="-465138" algn="just">
              <a:buFont typeface="Wingdings" pitchFamily="2" charset="2"/>
              <a:buChar char="§"/>
            </a:pPr>
            <a:r>
              <a:rPr lang="en-IN" sz="2400" dirty="0" smtClean="0"/>
              <a:t>All the CHOs have now started assisting the MOs in their respective Health Institutions whether it is OPD or delivery cases. </a:t>
            </a:r>
          </a:p>
          <a:p>
            <a:pPr marL="465138" indent="-465138" algn="just">
              <a:buFont typeface="Wingdings" pitchFamily="2" charset="2"/>
              <a:buChar char="§"/>
            </a:pPr>
            <a:r>
              <a:rPr lang="en-IN" sz="2400" dirty="0" smtClean="0"/>
              <a:t>The burden of the MOs has been taken over by a great deal by these CHOs. </a:t>
            </a:r>
          </a:p>
          <a:p>
            <a:pPr marL="465138" indent="-465138" algn="just">
              <a:buFont typeface="Wingdings" pitchFamily="2" charset="2"/>
              <a:buChar char="§"/>
            </a:pPr>
            <a:r>
              <a:rPr lang="en-IN" sz="2400" dirty="0" smtClean="0"/>
              <a:t>At least now public find someone in the hospital to cater to their medical needs. </a:t>
            </a:r>
          </a:p>
          <a:p>
            <a:pPr marL="465138" indent="-465138" algn="just">
              <a:buFont typeface="Wingdings" pitchFamily="2" charset="2"/>
              <a:buChar char="§"/>
            </a:pPr>
            <a:r>
              <a:rPr lang="en-US" sz="2400" dirty="0" smtClean="0"/>
              <a:t>Bridge course specified by the Government of India run by the IGNOU through study centers is in the process to be taken by </a:t>
            </a:r>
            <a:r>
              <a:rPr lang="en-US" sz="2400" dirty="0" err="1" smtClean="0"/>
              <a:t>Srimanta</a:t>
            </a:r>
            <a:r>
              <a:rPr lang="en-US" sz="2400" dirty="0" smtClean="0"/>
              <a:t> </a:t>
            </a:r>
            <a:r>
              <a:rPr lang="en-US" sz="2400" dirty="0" err="1" smtClean="0"/>
              <a:t>Sankardeva</a:t>
            </a:r>
            <a:r>
              <a:rPr lang="en-US" sz="2400" dirty="0" smtClean="0"/>
              <a:t> University of Health Sciences for CHOs.</a:t>
            </a:r>
            <a:endParaRPr lang="en-IN" sz="2400" dirty="0" smtClean="0"/>
          </a:p>
          <a:p>
            <a:pPr marL="465138" indent="-465138" algn="just">
              <a:buFont typeface="Wingdings" pitchFamily="2" charset="2"/>
              <a:buChar char="§"/>
            </a:pPr>
            <a:r>
              <a:rPr lang="en-IN" sz="2400" dirty="0" smtClean="0"/>
              <a:t>Step has been initiated to promote them as public Health Officer in PHC.</a:t>
            </a:r>
          </a:p>
          <a:p>
            <a:pPr marL="465138" indent="-465138" algn="just">
              <a:buFont typeface="Wingdings" pitchFamily="2" charset="2"/>
              <a:buChar char="§"/>
            </a:pPr>
            <a:r>
              <a:rPr lang="en-US" sz="2400" dirty="0" smtClean="0"/>
              <a:t>Performance based incentive to motivate the CHOs.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17628074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Mobile Medical Unit (MMU) – Mobile Health &amp; Wellness </a:t>
            </a:r>
            <a:r>
              <a:rPr lang="en-US" b="1" dirty="0" smtClean="0">
                <a:solidFill>
                  <a:schemeClr val="tx2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Centre</a:t>
            </a:r>
            <a:endParaRPr lang="en-US" b="1" dirty="0">
              <a:solidFill>
                <a:schemeClr val="tx2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Doctor run Model - </a:t>
            </a:r>
            <a:r>
              <a:rPr lang="en-US" i="1" dirty="0" smtClean="0"/>
              <a:t>Special focus on Tea Garden, Hard to reach areas and Boarder areas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1850" y="4552950"/>
            <a:ext cx="10515600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7" y="8581"/>
            <a:ext cx="12158783" cy="72152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cs typeface="Times New Roman" pitchFamily="18" charset="0"/>
              </a:rPr>
              <a:t>    Healthcare </a:t>
            </a:r>
            <a:r>
              <a:rPr lang="en-US" sz="3200" b="1" dirty="0" smtClean="0">
                <a:cs typeface="Times New Roman" pitchFamily="18" charset="0"/>
              </a:rPr>
              <a:t>Issues in Tea Garden areas</a:t>
            </a:r>
            <a:endParaRPr lang="en-US" sz="3200" b="1" dirty="0">
              <a:latin typeface="+mn-lt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67503" y="2554018"/>
            <a:ext cx="1655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Tea Garden Area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90593" y="2627590"/>
            <a:ext cx="1655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Char Area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8792" y="1149334"/>
            <a:ext cx="6416568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37507" indent="-337507" algn="just">
              <a:buSzPct val="100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Around 20% of State population</a:t>
            </a:r>
          </a:p>
          <a:p>
            <a:pPr marL="337507" indent="-337507" algn="just">
              <a:buSzPct val="100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Poor health outcomes</a:t>
            </a:r>
          </a:p>
          <a:p>
            <a:pPr marL="337507" indent="-337507" algn="just">
              <a:buSzPct val="100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High MMR- Low health seeking behaviours</a:t>
            </a:r>
          </a:p>
          <a:p>
            <a:pPr marL="337507" indent="-337507" algn="just">
              <a:buSzPct val="100000"/>
              <a:buFontTx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TG population has health issues of</a:t>
            </a:r>
          </a:p>
          <a:p>
            <a:pPr marL="794707" lvl="1" indent="-337507" algn="just">
              <a:buSzPct val="100000"/>
              <a:buFontTx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High Risk Pregnant Women (HRPW)</a:t>
            </a:r>
          </a:p>
          <a:p>
            <a:pPr marL="1251907" lvl="2" indent="-337507" algn="just">
              <a:buSzPct val="100000"/>
              <a:buFontTx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Anemia</a:t>
            </a:r>
          </a:p>
          <a:p>
            <a:pPr marL="1251907" lvl="2" indent="-337507" algn="just">
              <a:buSzPct val="100000"/>
              <a:buFontTx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Hypertension</a:t>
            </a:r>
          </a:p>
          <a:p>
            <a:pPr marL="794707" lvl="1" indent="-337507" algn="just">
              <a:buSzPct val="100000"/>
              <a:buFontTx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Poor nutritional status- High Alcoholism</a:t>
            </a:r>
          </a:p>
          <a:p>
            <a:pPr marL="794707" lvl="1" indent="-337507" algn="just">
              <a:buSzPct val="100000"/>
              <a:buFontTx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Low Birth Weight Babies (LBW)</a:t>
            </a:r>
          </a:p>
          <a:p>
            <a:pPr marL="794707" lvl="1" indent="-337507" algn="just">
              <a:buSzPct val="100000"/>
              <a:buFontTx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High prevalence of TB</a:t>
            </a:r>
          </a:p>
          <a:p>
            <a:pPr marL="794707" lvl="1" indent="-337507" algn="just">
              <a:buSzPct val="100000"/>
              <a:buFontTx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High Prevalence of Leprosy</a:t>
            </a:r>
          </a:p>
        </p:txBody>
      </p:sp>
      <p:pic>
        <p:nvPicPr>
          <p:cNvPr id="6" name="Picture 5" descr="Tea-Garden.jpg"/>
          <p:cNvPicPr>
            <a:picLocks noChangeAspect="1"/>
          </p:cNvPicPr>
          <p:nvPr/>
        </p:nvPicPr>
        <p:blipFill>
          <a:blip r:embed="rId3" cstate="print">
            <a:lum bright="15000" contrast="-20000"/>
          </a:blip>
          <a:stretch>
            <a:fillRect/>
          </a:stretch>
        </p:blipFill>
        <p:spPr>
          <a:xfrm>
            <a:off x="7026165" y="1213945"/>
            <a:ext cx="4703379" cy="3032852"/>
          </a:xfrm>
          <a:prstGeom prst="rect">
            <a:avLst/>
          </a:prstGeom>
        </p:spPr>
      </p:pic>
      <p:pic>
        <p:nvPicPr>
          <p:cNvPr id="7" name="Picture 6" descr="C:\Documents and Settings\USER\Desktop\District Review\Deughari  gaon  Bengenagorah BPHC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842936" y="4382813"/>
            <a:ext cx="1918139" cy="208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media.newindianexpress.com/article581856.ece/alternates/w620/ASSAM-VIOLEN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9304" y="4380185"/>
            <a:ext cx="2712982" cy="2130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5853467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81"/>
            <a:ext cx="12191999" cy="72152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cs typeface="Times New Roman" pitchFamily="18" charset="0"/>
              </a:rPr>
              <a:t>    Healthcare </a:t>
            </a:r>
            <a:r>
              <a:rPr lang="en-US" sz="3200" b="1" dirty="0" smtClean="0">
                <a:cs typeface="Times New Roman" pitchFamily="18" charset="0"/>
              </a:rPr>
              <a:t>Issues in Tea Garden areas</a:t>
            </a:r>
            <a:endParaRPr lang="en-US" sz="3200" b="1" dirty="0">
              <a:latin typeface="+mn-lt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67503" y="2554018"/>
            <a:ext cx="1655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Tea Garden Area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90593" y="2627590"/>
            <a:ext cx="1655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Char Area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9545" y="945934"/>
            <a:ext cx="7189076" cy="51398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37507" indent="-337507" algn="just">
              <a:spcAft>
                <a:spcPts val="600"/>
              </a:spcAft>
              <a:buSzPct val="100000"/>
              <a:buFontTx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Comprehensive survey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 all Tea gardens with support from RRC-NE</a:t>
            </a:r>
          </a:p>
          <a:p>
            <a:pPr marL="337507" indent="-337507" algn="just">
              <a:spcAft>
                <a:spcPts val="600"/>
              </a:spcAft>
              <a:buSzPct val="100000"/>
              <a:buFontTx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Survey Findings:</a:t>
            </a:r>
          </a:p>
          <a:p>
            <a:pPr marL="794707" lvl="1" indent="-337507" algn="just">
              <a:spcAft>
                <a:spcPts val="600"/>
              </a:spcAft>
              <a:buSzPct val="100000"/>
              <a:buFontTx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428 (57%) Tea gardens have functional hospital out of total 758 Tea gardens surveyed</a:t>
            </a:r>
          </a:p>
          <a:p>
            <a:pPr marL="794707" lvl="1" indent="-337507" algn="just">
              <a:spcAft>
                <a:spcPts val="600"/>
              </a:spcAft>
              <a:buSzPct val="100000"/>
              <a:buFontTx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400" dirty="0" smtClean="0"/>
              <a:t>out of total 649 Tea garden hospitals: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251907" lvl="2" indent="-337507" algn="just">
              <a:spcAft>
                <a:spcPts val="600"/>
              </a:spcAft>
              <a:buSzPct val="100000"/>
              <a:buFontTx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400" dirty="0" smtClean="0"/>
              <a:t>Only 324 (49.9%) have Medical Officer (Allopathic)</a:t>
            </a:r>
          </a:p>
          <a:p>
            <a:pPr marL="1251907" lvl="2" indent="-337507" algn="just">
              <a:spcAft>
                <a:spcPts val="600"/>
              </a:spcAft>
              <a:buSzPct val="100000"/>
              <a:buFontTx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400" dirty="0" smtClean="0"/>
              <a:t>Only 258 (40%) have Staff Nurse</a:t>
            </a:r>
          </a:p>
          <a:p>
            <a:pPr marL="1251907" lvl="2" indent="-337507" algn="just">
              <a:spcAft>
                <a:spcPts val="600"/>
              </a:spcAft>
              <a:buSzPct val="100000"/>
              <a:buFontTx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400" dirty="0" smtClean="0"/>
              <a:t>Only 301 (46%) have Functional </a:t>
            </a:r>
            <a:r>
              <a:rPr lang="en-US" sz="2400" dirty="0" err="1" smtClean="0"/>
              <a:t>Labour</a:t>
            </a:r>
            <a:r>
              <a:rPr lang="en-US" sz="2400" dirty="0" smtClean="0"/>
              <a:t> Room</a:t>
            </a:r>
          </a:p>
          <a:p>
            <a:pPr marL="1251907" lvl="2" indent="-337507" algn="just">
              <a:spcAft>
                <a:spcPts val="600"/>
              </a:spcAft>
              <a:buSzPct val="100000"/>
              <a:buFontTx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400" dirty="0" smtClean="0"/>
              <a:t>Only 118 (18%) have Functional NBCC</a:t>
            </a:r>
          </a:p>
          <a:p>
            <a:pPr marL="1251907" lvl="2" indent="-337507" algn="just">
              <a:spcAft>
                <a:spcPts val="600"/>
              </a:spcAft>
              <a:buSzPct val="100000"/>
              <a:buFontTx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400" dirty="0" smtClean="0"/>
              <a:t>Only 146 (22.5%) have Functional laboratory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b="4546"/>
          <a:stretch>
            <a:fillRect/>
          </a:stretch>
        </p:blipFill>
        <p:spPr bwMode="auto">
          <a:xfrm>
            <a:off x="7614745" y="914400"/>
            <a:ext cx="4367048" cy="257533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1843" y="3636579"/>
            <a:ext cx="3791936" cy="246467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024648" y="6227379"/>
            <a:ext cx="3563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Coffee Table Book on Tea Garden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05853467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9436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smtClean="0">
                <a:solidFill>
                  <a:schemeClr val="lt1"/>
                </a:solidFill>
                <a:latin typeface="+mn-lt"/>
                <a:ea typeface="+mn-ea"/>
                <a:cs typeface="Times New Roman" pitchFamily="18" charset="0"/>
              </a:rPr>
              <a:t>    Mobile </a:t>
            </a:r>
            <a:r>
              <a:rPr lang="en-US" sz="3200" b="1" dirty="0" smtClean="0">
                <a:solidFill>
                  <a:schemeClr val="lt1"/>
                </a:solidFill>
                <a:latin typeface="+mn-lt"/>
                <a:ea typeface="+mn-ea"/>
                <a:cs typeface="Times New Roman" pitchFamily="18" charset="0"/>
              </a:rPr>
              <a:t>Medical Units (MMUs) – To reach the unreached</a:t>
            </a:r>
            <a:endParaRPr lang="en-US" sz="3200" b="1" dirty="0">
              <a:solidFill>
                <a:schemeClr val="lt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858" y="699458"/>
            <a:ext cx="11488648" cy="4083269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2400" dirty="0" smtClean="0">
                <a:cs typeface="Calibri" pitchFamily="34" charset="0"/>
              </a:rPr>
              <a:t>To provide primary health care services along with diagnostics facilities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dirty="0" smtClean="0">
                <a:cs typeface="Calibri" pitchFamily="34" charset="0"/>
              </a:rPr>
              <a:t>Tea Garden areas = 80 MMUs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dirty="0" smtClean="0">
                <a:cs typeface="Calibri" pitchFamily="34" charset="0"/>
              </a:rPr>
              <a:t> Non tea garden areas = 50 MMUs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Each MMU equipped with lab diagnostics  and consumables.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Each MMU:-	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One doctor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Two GNMs/ANMs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One Pharmacist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One Lab Tech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Two Drivers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Each MMU will have two vehicle one fitted with lab and diagnostics and next one for staff mobility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Comprehensive primary healthcare services at the doorstep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Free drugs and free Lab diagnostics in the labour lines at the door step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Early identification and treatment of  communicable and non communicable diseases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b="1" dirty="0" smtClean="0"/>
              <a:t>At present 414 Tea gardens are covered by MMU services</a:t>
            </a:r>
          </a:p>
        </p:txBody>
      </p:sp>
      <p:pic>
        <p:nvPicPr>
          <p:cNvPr id="10" name="Picture 9" descr="2017-09-07-PHOTO-0000351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79" y="1434662"/>
            <a:ext cx="3200400" cy="297550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9436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smtClean="0">
                <a:solidFill>
                  <a:schemeClr val="lt1"/>
                </a:solidFill>
                <a:latin typeface="+mn-lt"/>
                <a:ea typeface="+mn-ea"/>
                <a:cs typeface="Times New Roman" pitchFamily="18" charset="0"/>
              </a:rPr>
              <a:t>   Expanding </a:t>
            </a:r>
            <a:r>
              <a:rPr lang="en-US" sz="3200" b="1" dirty="0" smtClean="0">
                <a:solidFill>
                  <a:schemeClr val="lt1"/>
                </a:solidFill>
                <a:latin typeface="+mn-lt"/>
                <a:ea typeface="+mn-ea"/>
                <a:cs typeface="Times New Roman" pitchFamily="18" charset="0"/>
              </a:rPr>
              <a:t>MMU services to provide CPHC</a:t>
            </a:r>
            <a:endParaRPr lang="en-US" sz="3200" b="1" dirty="0">
              <a:solidFill>
                <a:schemeClr val="lt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616" y="1044231"/>
            <a:ext cx="11122702" cy="4083269"/>
          </a:xfrm>
        </p:spPr>
        <p:txBody>
          <a:bodyPr>
            <a:noAutofit/>
          </a:bodyPr>
          <a:lstStyle/>
          <a:p>
            <a:pPr marL="465138" lvl="0" indent="-465138">
              <a:buFont typeface="Wingdings" pitchFamily="2" charset="2"/>
              <a:buChar char="§"/>
            </a:pPr>
            <a:r>
              <a:rPr lang="en-US" sz="2400" dirty="0" smtClean="0"/>
              <a:t>Existing MMU services expanded to cover Comprehensive Primary Health Care</a:t>
            </a:r>
          </a:p>
          <a:p>
            <a:pPr marL="465138" lvl="0" indent="-465138" algn="just">
              <a:buFont typeface="Wingdings" pitchFamily="2" charset="2"/>
              <a:buChar char="§"/>
            </a:pPr>
            <a:r>
              <a:rPr lang="en-US" sz="2400" dirty="0" smtClean="0"/>
              <a:t>Comprehensive Service Package and Training plan prepared covering all Communicable and Non Communicable disease control </a:t>
            </a:r>
            <a:r>
              <a:rPr lang="en-US" sz="2400" dirty="0" err="1" smtClean="0"/>
              <a:t>programmes</a:t>
            </a:r>
            <a:endParaRPr lang="en-US" sz="2400" dirty="0" smtClean="0"/>
          </a:p>
          <a:p>
            <a:pPr marL="465138" lvl="0" indent="-465138" algn="just">
              <a:buFont typeface="Wingdings" pitchFamily="2" charset="2"/>
              <a:buChar char="§"/>
            </a:pPr>
            <a:r>
              <a:rPr lang="en-US" sz="2400" dirty="0" smtClean="0"/>
              <a:t>Comprehensive Family Health Card prepared to cover all </a:t>
            </a:r>
            <a:r>
              <a:rPr lang="en-US" sz="2400" dirty="0" err="1" smtClean="0"/>
              <a:t>programmes</a:t>
            </a:r>
            <a:r>
              <a:rPr lang="en-US" sz="2400" dirty="0" smtClean="0"/>
              <a:t> </a:t>
            </a:r>
          </a:p>
          <a:p>
            <a:pPr marL="465138" lvl="0" indent="-465138" algn="just">
              <a:buFont typeface="Wingdings" pitchFamily="2" charset="2"/>
              <a:buChar char="§"/>
            </a:pPr>
            <a:r>
              <a:rPr lang="en-US" sz="2400" dirty="0" smtClean="0"/>
              <a:t>Digitization of Family Health Card under process</a:t>
            </a:r>
          </a:p>
          <a:p>
            <a:pPr marL="465138" indent="-465138">
              <a:buNone/>
            </a:pPr>
            <a:endParaRPr lang="en-US" sz="2400" dirty="0" smtClean="0"/>
          </a:p>
        </p:txBody>
      </p:sp>
      <p:pic>
        <p:nvPicPr>
          <p:cNvPr id="4" name="Picture 3" descr="C:\Users\MMU12\Documents\My Bluetooth\IMG-20180911-WA010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5924" y="3066832"/>
            <a:ext cx="2831459" cy="312276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9436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smtClean="0">
                <a:solidFill>
                  <a:schemeClr val="lt1"/>
                </a:solidFill>
                <a:latin typeface="+mn-lt"/>
                <a:ea typeface="+mn-ea"/>
                <a:cs typeface="Times New Roman" pitchFamily="18" charset="0"/>
              </a:rPr>
              <a:t>    Expanding </a:t>
            </a:r>
            <a:r>
              <a:rPr lang="en-US" sz="3200" b="1" dirty="0" smtClean="0">
                <a:solidFill>
                  <a:schemeClr val="lt1"/>
                </a:solidFill>
                <a:latin typeface="+mn-lt"/>
                <a:ea typeface="+mn-ea"/>
                <a:cs typeface="Times New Roman" pitchFamily="18" charset="0"/>
              </a:rPr>
              <a:t>MMU services to provide CPHC</a:t>
            </a:r>
            <a:endParaRPr lang="en-US" sz="3200" b="1" dirty="0">
              <a:solidFill>
                <a:schemeClr val="lt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858" y="774409"/>
            <a:ext cx="11396372" cy="4083269"/>
          </a:xfrm>
        </p:spPr>
        <p:txBody>
          <a:bodyPr>
            <a:noAutofit/>
          </a:bodyPr>
          <a:lstStyle/>
          <a:p>
            <a:pPr marL="465138" lvl="0" indent="-465138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IN" sz="2400" dirty="0" smtClean="0"/>
              <a:t>Primary health services-Basic OPD care- (acute simple illness)</a:t>
            </a:r>
            <a:endParaRPr lang="en-US" sz="2400" dirty="0" smtClean="0"/>
          </a:p>
          <a:p>
            <a:pPr marL="465138" lvl="0" indent="-465138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IN" sz="2400" dirty="0" smtClean="0"/>
              <a:t>Maternal Health Services</a:t>
            </a:r>
            <a:endParaRPr lang="en-US" sz="2400" dirty="0" smtClean="0"/>
          </a:p>
          <a:p>
            <a:pPr marL="465138" lvl="0" indent="-465138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IN" sz="2400" dirty="0" smtClean="0"/>
              <a:t>Neonatal and Infant Health ( 0 to 1 year old)</a:t>
            </a:r>
            <a:endParaRPr lang="en-US" sz="2400" dirty="0" smtClean="0"/>
          </a:p>
          <a:p>
            <a:pPr marL="465138" lvl="0" indent="-465138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IN" sz="2400" dirty="0" smtClean="0"/>
              <a:t>Child Health Services including Immunization services (for dropout and fresh)</a:t>
            </a:r>
            <a:endParaRPr lang="en-US" sz="2400" dirty="0" smtClean="0"/>
          </a:p>
          <a:p>
            <a:pPr marL="465138" lvl="0" indent="-465138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IN" sz="2400" dirty="0" smtClean="0"/>
              <a:t>Nutritional services.</a:t>
            </a:r>
            <a:endParaRPr lang="en-US" sz="2400" dirty="0" smtClean="0"/>
          </a:p>
          <a:p>
            <a:pPr marL="465138" lvl="0" indent="-465138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IN" sz="2400" dirty="0" smtClean="0"/>
              <a:t>Adolescent Health Services</a:t>
            </a:r>
            <a:endParaRPr lang="en-US" sz="2400" dirty="0" smtClean="0"/>
          </a:p>
          <a:p>
            <a:pPr marL="465138" lvl="0" indent="-465138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IN" sz="2400" dirty="0" smtClean="0"/>
              <a:t>Reproductive health and Contraceptive Services (Family Planning)</a:t>
            </a:r>
            <a:endParaRPr lang="en-US" sz="2400" dirty="0" smtClean="0"/>
          </a:p>
          <a:p>
            <a:pPr marL="465138" lvl="0" indent="-465138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IN" sz="2400" dirty="0" smtClean="0"/>
              <a:t>Management of chronic communicable Diseases</a:t>
            </a:r>
          </a:p>
          <a:p>
            <a:pPr marL="465138" lvl="0" indent="-465138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IN" sz="2400" dirty="0" smtClean="0"/>
              <a:t>Eye/ENT care</a:t>
            </a:r>
            <a:endParaRPr lang="en-US" sz="2400" dirty="0" smtClean="0"/>
          </a:p>
          <a:p>
            <a:pPr marL="465138" lvl="0" indent="-465138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IN" sz="2400" dirty="0" smtClean="0"/>
              <a:t>BCC services</a:t>
            </a:r>
            <a:endParaRPr lang="en-US" sz="2400" dirty="0" smtClean="0"/>
          </a:p>
          <a:p>
            <a:pPr marL="465138" lvl="0" indent="-465138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IN" sz="2400" dirty="0" smtClean="0"/>
              <a:t>Diagnostic Services</a:t>
            </a:r>
            <a:endParaRPr lang="en-US" sz="2400" dirty="0" smtClean="0"/>
          </a:p>
          <a:p>
            <a:pPr marL="465138" lvl="0" indent="-465138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IN" sz="2400" dirty="0" smtClean="0"/>
              <a:t>Higher facility referral for management of complicated cases.</a:t>
            </a:r>
            <a:endParaRPr lang="en-US" sz="2400" dirty="0" smtClean="0"/>
          </a:p>
          <a:p>
            <a:pPr marL="465138" lvl="0" indent="-465138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IN" sz="2400" dirty="0" smtClean="0"/>
              <a:t>Screening and Basic management of Mental health ailments.</a:t>
            </a:r>
            <a:endParaRPr lang="en-US" sz="2400" dirty="0" smtClean="0"/>
          </a:p>
          <a:p>
            <a:pPr marL="465138" lvl="0" indent="-465138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IN" sz="2400" dirty="0" smtClean="0"/>
              <a:t>Care for Common Ophthalmic and ENT problems.</a:t>
            </a:r>
            <a:endParaRPr lang="en-US" sz="2400" dirty="0" smtClean="0"/>
          </a:p>
          <a:p>
            <a:pPr marL="465138" lvl="0" indent="-465138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IN" sz="2400" dirty="0" smtClean="0"/>
              <a:t>Basic Dental health care. </a:t>
            </a:r>
            <a:endParaRPr lang="en-US" sz="2400" dirty="0" smtClean="0"/>
          </a:p>
          <a:p>
            <a:pPr marL="465138" lvl="0" indent="-465138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IN" sz="2400" dirty="0" smtClean="0"/>
              <a:t>Geriatric and palliative health care services.</a:t>
            </a:r>
            <a:endParaRPr lang="en-US" sz="2400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9436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smtClean="0">
                <a:solidFill>
                  <a:schemeClr val="lt1"/>
                </a:solidFill>
                <a:latin typeface="+mn-lt"/>
                <a:ea typeface="+mn-ea"/>
                <a:cs typeface="Times New Roman" pitchFamily="18" charset="0"/>
              </a:rPr>
              <a:t>    Outcome </a:t>
            </a:r>
            <a:r>
              <a:rPr lang="en-US" sz="3200" b="1" dirty="0" smtClean="0">
                <a:solidFill>
                  <a:schemeClr val="lt1"/>
                </a:solidFill>
                <a:latin typeface="+mn-lt"/>
                <a:ea typeface="+mn-ea"/>
                <a:cs typeface="Times New Roman" pitchFamily="18" charset="0"/>
              </a:rPr>
              <a:t>of Tea Garden MMU</a:t>
            </a:r>
            <a:endParaRPr lang="en-US" sz="3200" b="1" dirty="0">
              <a:solidFill>
                <a:schemeClr val="lt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857" y="699458"/>
            <a:ext cx="11006627" cy="4083269"/>
          </a:xfrm>
        </p:spPr>
        <p:txBody>
          <a:bodyPr>
            <a:noAutofit/>
          </a:bodyPr>
          <a:lstStyle/>
          <a:p>
            <a:pPr marL="465138" lvl="0" indent="-465138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IN" sz="2400" b="1" dirty="0" smtClean="0"/>
              <a:t>Key Outcome: Comprehensive primary health care</a:t>
            </a:r>
            <a:r>
              <a:rPr lang="en-IN" sz="2400" dirty="0" smtClean="0"/>
              <a:t> with focus on </a:t>
            </a:r>
            <a:r>
              <a:rPr lang="en-IN" sz="2400" b="1" dirty="0" smtClean="0"/>
              <a:t>population based screening covering all labour line</a:t>
            </a:r>
            <a:r>
              <a:rPr lang="en-IN" sz="2400" dirty="0" smtClean="0"/>
              <a:t> residents including temporary workers  </a:t>
            </a:r>
          </a:p>
          <a:p>
            <a:pPr marL="465138" lvl="0" indent="-465138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IN" sz="2400" dirty="0" smtClean="0"/>
              <a:t>Primary Curative healthcare services covering communicable &amp; non-communicable diseases.</a:t>
            </a:r>
          </a:p>
          <a:p>
            <a:pPr marL="465138" lvl="0" indent="-465138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IN" sz="2400" b="1" dirty="0" smtClean="0"/>
              <a:t>Reduced Out of Pocket Expenditure (OOPE) with free drugs and diagnostics.</a:t>
            </a:r>
          </a:p>
          <a:p>
            <a:pPr marL="465138" lvl="0" indent="-465138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IN" sz="2400" b="1" dirty="0" smtClean="0"/>
              <a:t>Substantial increase in health seeking behaviour</a:t>
            </a:r>
            <a:r>
              <a:rPr lang="en-IN" sz="2400" dirty="0" smtClean="0"/>
              <a:t> of tea garden population.</a:t>
            </a:r>
          </a:p>
          <a:p>
            <a:pPr marL="465138" lvl="0" indent="-465138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IN" sz="2400" dirty="0" smtClean="0"/>
              <a:t>Early identification and referral of High Risk cases.</a:t>
            </a:r>
          </a:p>
          <a:p>
            <a:pPr marL="465138" lvl="0" indent="-465138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IN" sz="2400" dirty="0" smtClean="0"/>
              <a:t>Strengthening of </a:t>
            </a:r>
            <a:r>
              <a:rPr lang="en-IN" sz="2400" b="1" dirty="0" smtClean="0"/>
              <a:t>Referral network through 108/102</a:t>
            </a:r>
            <a:r>
              <a:rPr lang="en-IN" sz="2400" dirty="0" smtClean="0"/>
              <a:t> - total 43,287 patients referred till September 2018.</a:t>
            </a:r>
          </a:p>
          <a:p>
            <a:pPr marL="465138" lvl="0" indent="-465138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IN" sz="2400" b="1" dirty="0" smtClean="0"/>
              <a:t>Dedicated Help Desk for tea garden community</a:t>
            </a:r>
            <a:r>
              <a:rPr lang="en-IN" sz="2400" dirty="0" smtClean="0"/>
              <a:t> at Medical College &amp; District </a:t>
            </a:r>
            <a:r>
              <a:rPr lang="en-IN" sz="2400" dirty="0" err="1" smtClean="0"/>
              <a:t>Hospiatls</a:t>
            </a:r>
            <a:r>
              <a:rPr lang="en-IN" sz="2400" dirty="0" smtClean="0"/>
              <a:t> - helped to overcome language barer and fear of unknown, which resulted </a:t>
            </a:r>
            <a:r>
              <a:rPr lang="en-IN" sz="2400" b="1" dirty="0" smtClean="0"/>
              <a:t>improved health seeking behaviours</a:t>
            </a:r>
            <a:r>
              <a:rPr lang="en-IN" sz="2400" dirty="0" smtClean="0"/>
              <a:t>.</a:t>
            </a:r>
          </a:p>
          <a:p>
            <a:pPr marL="465138" lvl="0" indent="-465138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IN" sz="2400" dirty="0" smtClean="0"/>
              <a:t>Making public delivery systems responsive, transparent and efficient particularly by leveraging technology  -  Web based dash boards with GPS based tracking and biometric attendance system</a:t>
            </a:r>
          </a:p>
          <a:p>
            <a:pPr marL="465138" lvl="0" indent="-465138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endParaRPr lang="en-US" sz="2400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4438833" y="757164"/>
            <a:ext cx="2696310" cy="2734801"/>
            <a:chOff x="7300870" y="967940"/>
            <a:chExt cx="4155536" cy="2117344"/>
          </a:xfrm>
        </p:grpSpPr>
        <p:grpSp>
          <p:nvGrpSpPr>
            <p:cNvPr id="4" name="Group 8"/>
            <p:cNvGrpSpPr/>
            <p:nvPr/>
          </p:nvGrpSpPr>
          <p:grpSpPr bwMode="auto">
            <a:xfrm>
              <a:off x="7300870" y="971893"/>
              <a:ext cx="4155536" cy="2113391"/>
              <a:chOff x="0" y="0"/>
              <a:chExt cx="508" cy="354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21" y="122"/>
                <a:ext cx="73" cy="88"/>
              </a:xfrm>
              <a:custGeom>
                <a:avLst/>
                <a:gdLst>
                  <a:gd name="T0" fmla="*/ 72 w 73"/>
                  <a:gd name="T1" fmla="*/ 8 h 88"/>
                  <a:gd name="T2" fmla="*/ 71 w 73"/>
                  <a:gd name="T3" fmla="*/ 13 h 88"/>
                  <a:gd name="T4" fmla="*/ 68 w 73"/>
                  <a:gd name="T5" fmla="*/ 14 h 88"/>
                  <a:gd name="T6" fmla="*/ 69 w 73"/>
                  <a:gd name="T7" fmla="*/ 17 h 88"/>
                  <a:gd name="T8" fmla="*/ 64 w 73"/>
                  <a:gd name="T9" fmla="*/ 15 h 88"/>
                  <a:gd name="T10" fmla="*/ 54 w 73"/>
                  <a:gd name="T11" fmla="*/ 16 h 88"/>
                  <a:gd name="T12" fmla="*/ 48 w 73"/>
                  <a:gd name="T13" fmla="*/ 19 h 88"/>
                  <a:gd name="T14" fmla="*/ 51 w 73"/>
                  <a:gd name="T15" fmla="*/ 20 h 88"/>
                  <a:gd name="T16" fmla="*/ 55 w 73"/>
                  <a:gd name="T17" fmla="*/ 21 h 88"/>
                  <a:gd name="T18" fmla="*/ 54 w 73"/>
                  <a:gd name="T19" fmla="*/ 25 h 88"/>
                  <a:gd name="T20" fmla="*/ 48 w 73"/>
                  <a:gd name="T21" fmla="*/ 26 h 88"/>
                  <a:gd name="T22" fmla="*/ 41 w 73"/>
                  <a:gd name="T23" fmla="*/ 29 h 88"/>
                  <a:gd name="T24" fmla="*/ 42 w 73"/>
                  <a:gd name="T25" fmla="*/ 32 h 88"/>
                  <a:gd name="T26" fmla="*/ 41 w 73"/>
                  <a:gd name="T27" fmla="*/ 36 h 88"/>
                  <a:gd name="T28" fmla="*/ 36 w 73"/>
                  <a:gd name="T29" fmla="*/ 38 h 88"/>
                  <a:gd name="T30" fmla="*/ 34 w 73"/>
                  <a:gd name="T31" fmla="*/ 44 h 88"/>
                  <a:gd name="T32" fmla="*/ 35 w 73"/>
                  <a:gd name="T33" fmla="*/ 47 h 88"/>
                  <a:gd name="T34" fmla="*/ 42 w 73"/>
                  <a:gd name="T35" fmla="*/ 46 h 88"/>
                  <a:gd name="T36" fmla="*/ 45 w 73"/>
                  <a:gd name="T37" fmla="*/ 48 h 88"/>
                  <a:gd name="T38" fmla="*/ 47 w 73"/>
                  <a:gd name="T39" fmla="*/ 52 h 88"/>
                  <a:gd name="T40" fmla="*/ 57 w 73"/>
                  <a:gd name="T41" fmla="*/ 58 h 88"/>
                  <a:gd name="T42" fmla="*/ 63 w 73"/>
                  <a:gd name="T43" fmla="*/ 64 h 88"/>
                  <a:gd name="T44" fmla="*/ 64 w 73"/>
                  <a:gd name="T45" fmla="*/ 69 h 88"/>
                  <a:gd name="T46" fmla="*/ 68 w 73"/>
                  <a:gd name="T47" fmla="*/ 77 h 88"/>
                  <a:gd name="T48" fmla="*/ 71 w 73"/>
                  <a:gd name="T49" fmla="*/ 83 h 88"/>
                  <a:gd name="T50" fmla="*/ 67 w 73"/>
                  <a:gd name="T51" fmla="*/ 88 h 88"/>
                  <a:gd name="T52" fmla="*/ 57 w 73"/>
                  <a:gd name="T53" fmla="*/ 82 h 88"/>
                  <a:gd name="T54" fmla="*/ 50 w 73"/>
                  <a:gd name="T55" fmla="*/ 77 h 88"/>
                  <a:gd name="T56" fmla="*/ 45 w 73"/>
                  <a:gd name="T57" fmla="*/ 75 h 88"/>
                  <a:gd name="T58" fmla="*/ 40 w 73"/>
                  <a:gd name="T59" fmla="*/ 73 h 88"/>
                  <a:gd name="T60" fmla="*/ 38 w 73"/>
                  <a:gd name="T61" fmla="*/ 74 h 88"/>
                  <a:gd name="T62" fmla="*/ 33 w 73"/>
                  <a:gd name="T63" fmla="*/ 68 h 88"/>
                  <a:gd name="T64" fmla="*/ 31 w 73"/>
                  <a:gd name="T65" fmla="*/ 62 h 88"/>
                  <a:gd name="T66" fmla="*/ 28 w 73"/>
                  <a:gd name="T67" fmla="*/ 57 h 88"/>
                  <a:gd name="T68" fmla="*/ 26 w 73"/>
                  <a:gd name="T69" fmla="*/ 63 h 88"/>
                  <a:gd name="T70" fmla="*/ 19 w 73"/>
                  <a:gd name="T71" fmla="*/ 65 h 88"/>
                  <a:gd name="T72" fmla="*/ 15 w 73"/>
                  <a:gd name="T73" fmla="*/ 70 h 88"/>
                  <a:gd name="T74" fmla="*/ 16 w 73"/>
                  <a:gd name="T75" fmla="*/ 62 h 88"/>
                  <a:gd name="T76" fmla="*/ 15 w 73"/>
                  <a:gd name="T77" fmla="*/ 56 h 88"/>
                  <a:gd name="T78" fmla="*/ 11 w 73"/>
                  <a:gd name="T79" fmla="*/ 57 h 88"/>
                  <a:gd name="T80" fmla="*/ 9 w 73"/>
                  <a:gd name="T81" fmla="*/ 52 h 88"/>
                  <a:gd name="T82" fmla="*/ 2 w 73"/>
                  <a:gd name="T83" fmla="*/ 57 h 88"/>
                  <a:gd name="T84" fmla="*/ 2 w 73"/>
                  <a:gd name="T85" fmla="*/ 48 h 88"/>
                  <a:gd name="T86" fmla="*/ 4 w 73"/>
                  <a:gd name="T87" fmla="*/ 42 h 88"/>
                  <a:gd name="T88" fmla="*/ 8 w 73"/>
                  <a:gd name="T89" fmla="*/ 42 h 88"/>
                  <a:gd name="T90" fmla="*/ 12 w 73"/>
                  <a:gd name="T91" fmla="*/ 38 h 88"/>
                  <a:gd name="T92" fmla="*/ 12 w 73"/>
                  <a:gd name="T93" fmla="*/ 33 h 88"/>
                  <a:gd name="T94" fmla="*/ 9 w 73"/>
                  <a:gd name="T95" fmla="*/ 32 h 88"/>
                  <a:gd name="T96" fmla="*/ 2 w 73"/>
                  <a:gd name="T97" fmla="*/ 27 h 88"/>
                  <a:gd name="T98" fmla="*/ 6 w 73"/>
                  <a:gd name="T99" fmla="*/ 20 h 88"/>
                  <a:gd name="T100" fmla="*/ 18 w 73"/>
                  <a:gd name="T101" fmla="*/ 21 h 88"/>
                  <a:gd name="T102" fmla="*/ 30 w 73"/>
                  <a:gd name="T103" fmla="*/ 18 h 88"/>
                  <a:gd name="T104" fmla="*/ 40 w 73"/>
                  <a:gd name="T105" fmla="*/ 12 h 88"/>
                  <a:gd name="T106" fmla="*/ 52 w 73"/>
                  <a:gd name="T107" fmla="*/ 10 h 88"/>
                  <a:gd name="T108" fmla="*/ 62 w 73"/>
                  <a:gd name="T109" fmla="*/ 8 h 88"/>
                  <a:gd name="T110" fmla="*/ 73 w 73"/>
                  <a:gd name="T111" fmla="*/ 2 h 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3"/>
                  <a:gd name="T169" fmla="*/ 0 h 88"/>
                  <a:gd name="T170" fmla="*/ 73 w 73"/>
                  <a:gd name="T171" fmla="*/ 88 h 8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3" h="88">
                    <a:moveTo>
                      <a:pt x="73" y="4"/>
                    </a:moveTo>
                    <a:lnTo>
                      <a:pt x="73" y="5"/>
                    </a:lnTo>
                    <a:lnTo>
                      <a:pt x="72" y="5"/>
                    </a:lnTo>
                    <a:lnTo>
                      <a:pt x="72" y="6"/>
                    </a:lnTo>
                    <a:lnTo>
                      <a:pt x="72" y="8"/>
                    </a:lnTo>
                    <a:lnTo>
                      <a:pt x="72" y="10"/>
                    </a:lnTo>
                    <a:lnTo>
                      <a:pt x="72" y="12"/>
                    </a:lnTo>
                    <a:lnTo>
                      <a:pt x="72" y="13"/>
                    </a:lnTo>
                    <a:lnTo>
                      <a:pt x="71" y="13"/>
                    </a:lnTo>
                    <a:lnTo>
                      <a:pt x="70" y="13"/>
                    </a:lnTo>
                    <a:lnTo>
                      <a:pt x="69" y="13"/>
                    </a:lnTo>
                    <a:lnTo>
                      <a:pt x="68" y="13"/>
                    </a:lnTo>
                    <a:lnTo>
                      <a:pt x="68" y="14"/>
                    </a:lnTo>
                    <a:lnTo>
                      <a:pt x="68" y="15"/>
                    </a:lnTo>
                    <a:lnTo>
                      <a:pt x="69" y="16"/>
                    </a:lnTo>
                    <a:lnTo>
                      <a:pt x="69" y="17"/>
                    </a:lnTo>
                    <a:lnTo>
                      <a:pt x="68" y="17"/>
                    </a:lnTo>
                    <a:lnTo>
                      <a:pt x="67" y="16"/>
                    </a:lnTo>
                    <a:lnTo>
                      <a:pt x="66" y="16"/>
                    </a:lnTo>
                    <a:lnTo>
                      <a:pt x="65" y="15"/>
                    </a:lnTo>
                    <a:lnTo>
                      <a:pt x="64" y="15"/>
                    </a:lnTo>
                    <a:lnTo>
                      <a:pt x="62" y="15"/>
                    </a:lnTo>
                    <a:lnTo>
                      <a:pt x="61" y="15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6" y="16"/>
                    </a:lnTo>
                    <a:lnTo>
                      <a:pt x="54" y="16"/>
                    </a:lnTo>
                    <a:lnTo>
                      <a:pt x="53" y="16"/>
                    </a:lnTo>
                    <a:lnTo>
                      <a:pt x="52" y="16"/>
                    </a:lnTo>
                    <a:lnTo>
                      <a:pt x="51" y="17"/>
                    </a:lnTo>
                    <a:lnTo>
                      <a:pt x="49" y="17"/>
                    </a:lnTo>
                    <a:lnTo>
                      <a:pt x="49" y="18"/>
                    </a:lnTo>
                    <a:lnTo>
                      <a:pt x="48" y="18"/>
                    </a:lnTo>
                    <a:lnTo>
                      <a:pt x="48" y="19"/>
                    </a:lnTo>
                    <a:lnTo>
                      <a:pt x="49" y="19"/>
                    </a:lnTo>
                    <a:lnTo>
                      <a:pt x="49" y="20"/>
                    </a:lnTo>
                    <a:lnTo>
                      <a:pt x="50" y="20"/>
                    </a:lnTo>
                    <a:lnTo>
                      <a:pt x="51" y="20"/>
                    </a:lnTo>
                    <a:lnTo>
                      <a:pt x="52" y="20"/>
                    </a:lnTo>
                    <a:lnTo>
                      <a:pt x="53" y="21"/>
                    </a:lnTo>
                    <a:lnTo>
                      <a:pt x="54" y="21"/>
                    </a:lnTo>
                    <a:lnTo>
                      <a:pt x="55" y="21"/>
                    </a:lnTo>
                    <a:lnTo>
                      <a:pt x="55" y="22"/>
                    </a:lnTo>
                    <a:lnTo>
                      <a:pt x="56" y="23"/>
                    </a:lnTo>
                    <a:lnTo>
                      <a:pt x="55" y="23"/>
                    </a:lnTo>
                    <a:lnTo>
                      <a:pt x="55" y="24"/>
                    </a:lnTo>
                    <a:lnTo>
                      <a:pt x="54" y="25"/>
                    </a:lnTo>
                    <a:lnTo>
                      <a:pt x="53" y="25"/>
                    </a:lnTo>
                    <a:lnTo>
                      <a:pt x="52" y="25"/>
                    </a:lnTo>
                    <a:lnTo>
                      <a:pt x="51" y="26"/>
                    </a:lnTo>
                    <a:lnTo>
                      <a:pt x="50" y="26"/>
                    </a:lnTo>
                    <a:lnTo>
                      <a:pt x="49" y="26"/>
                    </a:lnTo>
                    <a:lnTo>
                      <a:pt x="48" y="26"/>
                    </a:lnTo>
                    <a:lnTo>
                      <a:pt x="47" y="26"/>
                    </a:lnTo>
                    <a:lnTo>
                      <a:pt x="46" y="27"/>
                    </a:lnTo>
                    <a:lnTo>
                      <a:pt x="44" y="27"/>
                    </a:lnTo>
                    <a:lnTo>
                      <a:pt x="43" y="28"/>
                    </a:lnTo>
                    <a:lnTo>
                      <a:pt x="42" y="28"/>
                    </a:lnTo>
                    <a:lnTo>
                      <a:pt x="41" y="29"/>
                    </a:lnTo>
                    <a:lnTo>
                      <a:pt x="40" y="29"/>
                    </a:lnTo>
                    <a:lnTo>
                      <a:pt x="40" y="30"/>
                    </a:lnTo>
                    <a:lnTo>
                      <a:pt x="41" y="31"/>
                    </a:lnTo>
                    <a:lnTo>
                      <a:pt x="42" y="32"/>
                    </a:lnTo>
                    <a:lnTo>
                      <a:pt x="43" y="33"/>
                    </a:lnTo>
                    <a:lnTo>
                      <a:pt x="43" y="34"/>
                    </a:lnTo>
                    <a:lnTo>
                      <a:pt x="43" y="35"/>
                    </a:lnTo>
                    <a:lnTo>
                      <a:pt x="42" y="35"/>
                    </a:lnTo>
                    <a:lnTo>
                      <a:pt x="41" y="36"/>
                    </a:lnTo>
                    <a:lnTo>
                      <a:pt x="40" y="37"/>
                    </a:lnTo>
                    <a:lnTo>
                      <a:pt x="39" y="37"/>
                    </a:lnTo>
                    <a:lnTo>
                      <a:pt x="39" y="38"/>
                    </a:lnTo>
                    <a:lnTo>
                      <a:pt x="38" y="38"/>
                    </a:lnTo>
                    <a:lnTo>
                      <a:pt x="37" y="37"/>
                    </a:lnTo>
                    <a:lnTo>
                      <a:pt x="36" y="38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5" y="41"/>
                    </a:lnTo>
                    <a:lnTo>
                      <a:pt x="35" y="42"/>
                    </a:lnTo>
                    <a:lnTo>
                      <a:pt x="34" y="43"/>
                    </a:lnTo>
                    <a:lnTo>
                      <a:pt x="34" y="44"/>
                    </a:lnTo>
                    <a:lnTo>
                      <a:pt x="33" y="45"/>
                    </a:lnTo>
                    <a:lnTo>
                      <a:pt x="33" y="46"/>
                    </a:lnTo>
                    <a:lnTo>
                      <a:pt x="33" y="47"/>
                    </a:lnTo>
                    <a:lnTo>
                      <a:pt x="34" y="47"/>
                    </a:lnTo>
                    <a:lnTo>
                      <a:pt x="35" y="47"/>
                    </a:lnTo>
                    <a:lnTo>
                      <a:pt x="36" y="47"/>
                    </a:lnTo>
                    <a:lnTo>
                      <a:pt x="37" y="47"/>
                    </a:lnTo>
                    <a:lnTo>
                      <a:pt x="38" y="47"/>
                    </a:lnTo>
                    <a:lnTo>
                      <a:pt x="39" y="46"/>
                    </a:lnTo>
                    <a:lnTo>
                      <a:pt x="40" y="46"/>
                    </a:lnTo>
                    <a:lnTo>
                      <a:pt x="41" y="46"/>
                    </a:lnTo>
                    <a:lnTo>
                      <a:pt x="42" y="46"/>
                    </a:lnTo>
                    <a:lnTo>
                      <a:pt x="43" y="46"/>
                    </a:lnTo>
                    <a:lnTo>
                      <a:pt x="44" y="46"/>
                    </a:lnTo>
                    <a:lnTo>
                      <a:pt x="45" y="47"/>
                    </a:lnTo>
                    <a:lnTo>
                      <a:pt x="45" y="48"/>
                    </a:lnTo>
                    <a:lnTo>
                      <a:pt x="45" y="49"/>
                    </a:lnTo>
                    <a:lnTo>
                      <a:pt x="45" y="50"/>
                    </a:lnTo>
                    <a:lnTo>
                      <a:pt x="45" y="51"/>
                    </a:lnTo>
                    <a:lnTo>
                      <a:pt x="46" y="52"/>
                    </a:lnTo>
                    <a:lnTo>
                      <a:pt x="47" y="52"/>
                    </a:lnTo>
                    <a:lnTo>
                      <a:pt x="49" y="53"/>
                    </a:lnTo>
                    <a:lnTo>
                      <a:pt x="51" y="54"/>
                    </a:lnTo>
                    <a:lnTo>
                      <a:pt x="52" y="55"/>
                    </a:lnTo>
                    <a:lnTo>
                      <a:pt x="54" y="56"/>
                    </a:lnTo>
                    <a:lnTo>
                      <a:pt x="55" y="56"/>
                    </a:lnTo>
                    <a:lnTo>
                      <a:pt x="56" y="57"/>
                    </a:lnTo>
                    <a:lnTo>
                      <a:pt x="57" y="58"/>
                    </a:lnTo>
                    <a:lnTo>
                      <a:pt x="58" y="59"/>
                    </a:lnTo>
                    <a:lnTo>
                      <a:pt x="59" y="60"/>
                    </a:lnTo>
                    <a:lnTo>
                      <a:pt x="60" y="61"/>
                    </a:lnTo>
                    <a:lnTo>
                      <a:pt x="61" y="62"/>
                    </a:lnTo>
                    <a:lnTo>
                      <a:pt x="62" y="64"/>
                    </a:lnTo>
                    <a:lnTo>
                      <a:pt x="63" y="64"/>
                    </a:lnTo>
                    <a:lnTo>
                      <a:pt x="63" y="65"/>
                    </a:lnTo>
                    <a:lnTo>
                      <a:pt x="63" y="66"/>
                    </a:lnTo>
                    <a:lnTo>
                      <a:pt x="64" y="67"/>
                    </a:lnTo>
                    <a:lnTo>
                      <a:pt x="64" y="68"/>
                    </a:lnTo>
                    <a:lnTo>
                      <a:pt x="64" y="69"/>
                    </a:lnTo>
                    <a:lnTo>
                      <a:pt x="65" y="70"/>
                    </a:lnTo>
                    <a:lnTo>
                      <a:pt x="66" y="72"/>
                    </a:lnTo>
                    <a:lnTo>
                      <a:pt x="67" y="73"/>
                    </a:lnTo>
                    <a:lnTo>
                      <a:pt x="67" y="74"/>
                    </a:lnTo>
                    <a:lnTo>
                      <a:pt x="68" y="75"/>
                    </a:lnTo>
                    <a:lnTo>
                      <a:pt x="68" y="76"/>
                    </a:lnTo>
                    <a:lnTo>
                      <a:pt x="68" y="77"/>
                    </a:lnTo>
                    <a:lnTo>
                      <a:pt x="69" y="78"/>
                    </a:lnTo>
                    <a:lnTo>
                      <a:pt x="69" y="79"/>
                    </a:lnTo>
                    <a:lnTo>
                      <a:pt x="70" y="80"/>
                    </a:lnTo>
                    <a:lnTo>
                      <a:pt x="70" y="81"/>
                    </a:lnTo>
                    <a:lnTo>
                      <a:pt x="71" y="82"/>
                    </a:lnTo>
                    <a:lnTo>
                      <a:pt x="71" y="83"/>
                    </a:lnTo>
                    <a:lnTo>
                      <a:pt x="70" y="84"/>
                    </a:lnTo>
                    <a:lnTo>
                      <a:pt x="70" y="85"/>
                    </a:lnTo>
                    <a:lnTo>
                      <a:pt x="70" y="86"/>
                    </a:lnTo>
                    <a:lnTo>
                      <a:pt x="69" y="86"/>
                    </a:lnTo>
                    <a:lnTo>
                      <a:pt x="68" y="87"/>
                    </a:lnTo>
                    <a:lnTo>
                      <a:pt x="67" y="88"/>
                    </a:lnTo>
                    <a:lnTo>
                      <a:pt x="65" y="87"/>
                    </a:lnTo>
                    <a:lnTo>
                      <a:pt x="64" y="86"/>
                    </a:lnTo>
                    <a:lnTo>
                      <a:pt x="63" y="85"/>
                    </a:lnTo>
                    <a:lnTo>
                      <a:pt x="62" y="85"/>
                    </a:lnTo>
                    <a:lnTo>
                      <a:pt x="61" y="84"/>
                    </a:lnTo>
                    <a:lnTo>
                      <a:pt x="59" y="83"/>
                    </a:lnTo>
                    <a:lnTo>
                      <a:pt x="57" y="82"/>
                    </a:lnTo>
                    <a:lnTo>
                      <a:pt x="54" y="81"/>
                    </a:lnTo>
                    <a:lnTo>
                      <a:pt x="53" y="81"/>
                    </a:lnTo>
                    <a:lnTo>
                      <a:pt x="53" y="79"/>
                    </a:lnTo>
                    <a:lnTo>
                      <a:pt x="52" y="78"/>
                    </a:lnTo>
                    <a:lnTo>
                      <a:pt x="51" y="77"/>
                    </a:lnTo>
                    <a:lnTo>
                      <a:pt x="50" y="77"/>
                    </a:lnTo>
                    <a:lnTo>
                      <a:pt x="49" y="76"/>
                    </a:lnTo>
                    <a:lnTo>
                      <a:pt x="48" y="76"/>
                    </a:lnTo>
                    <a:lnTo>
                      <a:pt x="47" y="76"/>
                    </a:lnTo>
                    <a:lnTo>
                      <a:pt x="46" y="76"/>
                    </a:lnTo>
                    <a:lnTo>
                      <a:pt x="45" y="75"/>
                    </a:lnTo>
                    <a:lnTo>
                      <a:pt x="44" y="75"/>
                    </a:lnTo>
                    <a:lnTo>
                      <a:pt x="43" y="75"/>
                    </a:lnTo>
                    <a:lnTo>
                      <a:pt x="42" y="74"/>
                    </a:lnTo>
                    <a:lnTo>
                      <a:pt x="41" y="74"/>
                    </a:lnTo>
                    <a:lnTo>
                      <a:pt x="40" y="73"/>
                    </a:lnTo>
                    <a:lnTo>
                      <a:pt x="39" y="73"/>
                    </a:lnTo>
                    <a:lnTo>
                      <a:pt x="39" y="74"/>
                    </a:lnTo>
                    <a:lnTo>
                      <a:pt x="38" y="74"/>
                    </a:lnTo>
                    <a:lnTo>
                      <a:pt x="38" y="73"/>
                    </a:lnTo>
                    <a:lnTo>
                      <a:pt x="37" y="72"/>
                    </a:lnTo>
                    <a:lnTo>
                      <a:pt x="36" y="71"/>
                    </a:lnTo>
                    <a:lnTo>
                      <a:pt x="35" y="70"/>
                    </a:lnTo>
                    <a:lnTo>
                      <a:pt x="34" y="68"/>
                    </a:lnTo>
                    <a:lnTo>
                      <a:pt x="33" y="68"/>
                    </a:lnTo>
                    <a:lnTo>
                      <a:pt x="32" y="68"/>
                    </a:lnTo>
                    <a:lnTo>
                      <a:pt x="31" y="67"/>
                    </a:lnTo>
                    <a:lnTo>
                      <a:pt x="31" y="66"/>
                    </a:lnTo>
                    <a:lnTo>
                      <a:pt x="31" y="65"/>
                    </a:lnTo>
                    <a:lnTo>
                      <a:pt x="31" y="63"/>
                    </a:lnTo>
                    <a:lnTo>
                      <a:pt x="31" y="62"/>
                    </a:lnTo>
                    <a:lnTo>
                      <a:pt x="31" y="61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29" y="58"/>
                    </a:lnTo>
                    <a:lnTo>
                      <a:pt x="29" y="57"/>
                    </a:lnTo>
                    <a:lnTo>
                      <a:pt x="28" y="57"/>
                    </a:lnTo>
                    <a:lnTo>
                      <a:pt x="28" y="58"/>
                    </a:lnTo>
                    <a:lnTo>
                      <a:pt x="28" y="59"/>
                    </a:lnTo>
                    <a:lnTo>
                      <a:pt x="27" y="60"/>
                    </a:lnTo>
                    <a:lnTo>
                      <a:pt x="27" y="61"/>
                    </a:lnTo>
                    <a:lnTo>
                      <a:pt x="26" y="62"/>
                    </a:lnTo>
                    <a:lnTo>
                      <a:pt x="26" y="63"/>
                    </a:lnTo>
                    <a:lnTo>
                      <a:pt x="25" y="63"/>
                    </a:lnTo>
                    <a:lnTo>
                      <a:pt x="24" y="63"/>
                    </a:lnTo>
                    <a:lnTo>
                      <a:pt x="23" y="63"/>
                    </a:lnTo>
                    <a:lnTo>
                      <a:pt x="22" y="64"/>
                    </a:lnTo>
                    <a:lnTo>
                      <a:pt x="21" y="64"/>
                    </a:lnTo>
                    <a:lnTo>
                      <a:pt x="20" y="64"/>
                    </a:lnTo>
                    <a:lnTo>
                      <a:pt x="19" y="65"/>
                    </a:lnTo>
                    <a:lnTo>
                      <a:pt x="19" y="67"/>
                    </a:lnTo>
                    <a:lnTo>
                      <a:pt x="18" y="68"/>
                    </a:lnTo>
                    <a:lnTo>
                      <a:pt x="17" y="69"/>
                    </a:lnTo>
                    <a:lnTo>
                      <a:pt x="16" y="70"/>
                    </a:lnTo>
                    <a:lnTo>
                      <a:pt x="15" y="70"/>
                    </a:lnTo>
                    <a:lnTo>
                      <a:pt x="15" y="69"/>
                    </a:lnTo>
                    <a:lnTo>
                      <a:pt x="14" y="69"/>
                    </a:lnTo>
                    <a:lnTo>
                      <a:pt x="14" y="67"/>
                    </a:lnTo>
                    <a:lnTo>
                      <a:pt x="14" y="66"/>
                    </a:lnTo>
                    <a:lnTo>
                      <a:pt x="15" y="65"/>
                    </a:lnTo>
                    <a:lnTo>
                      <a:pt x="15" y="64"/>
                    </a:lnTo>
                    <a:lnTo>
                      <a:pt x="16" y="62"/>
                    </a:lnTo>
                    <a:lnTo>
                      <a:pt x="16" y="60"/>
                    </a:lnTo>
                    <a:lnTo>
                      <a:pt x="17" y="60"/>
                    </a:lnTo>
                    <a:lnTo>
                      <a:pt x="17" y="59"/>
                    </a:lnTo>
                    <a:lnTo>
                      <a:pt x="17" y="58"/>
                    </a:lnTo>
                    <a:lnTo>
                      <a:pt x="16" y="57"/>
                    </a:lnTo>
                    <a:lnTo>
                      <a:pt x="15" y="57"/>
                    </a:lnTo>
                    <a:lnTo>
                      <a:pt x="15" y="56"/>
                    </a:lnTo>
                    <a:lnTo>
                      <a:pt x="14" y="56"/>
                    </a:lnTo>
                    <a:lnTo>
                      <a:pt x="13" y="56"/>
                    </a:lnTo>
                    <a:lnTo>
                      <a:pt x="12" y="57"/>
                    </a:lnTo>
                    <a:lnTo>
                      <a:pt x="11" y="57"/>
                    </a:lnTo>
                    <a:lnTo>
                      <a:pt x="10" y="56"/>
                    </a:lnTo>
                    <a:lnTo>
                      <a:pt x="10" y="55"/>
                    </a:lnTo>
                    <a:lnTo>
                      <a:pt x="9" y="54"/>
                    </a:lnTo>
                    <a:lnTo>
                      <a:pt x="10" y="53"/>
                    </a:lnTo>
                    <a:lnTo>
                      <a:pt x="9" y="52"/>
                    </a:lnTo>
                    <a:lnTo>
                      <a:pt x="8" y="52"/>
                    </a:lnTo>
                    <a:lnTo>
                      <a:pt x="7" y="52"/>
                    </a:lnTo>
                    <a:lnTo>
                      <a:pt x="6" y="53"/>
                    </a:lnTo>
                    <a:lnTo>
                      <a:pt x="5" y="54"/>
                    </a:lnTo>
                    <a:lnTo>
                      <a:pt x="4" y="55"/>
                    </a:lnTo>
                    <a:lnTo>
                      <a:pt x="2" y="56"/>
                    </a:lnTo>
                    <a:lnTo>
                      <a:pt x="2" y="57"/>
                    </a:lnTo>
                    <a:lnTo>
                      <a:pt x="1" y="57"/>
                    </a:lnTo>
                    <a:lnTo>
                      <a:pt x="0" y="58"/>
                    </a:lnTo>
                    <a:lnTo>
                      <a:pt x="0" y="55"/>
                    </a:lnTo>
                    <a:lnTo>
                      <a:pt x="1" y="54"/>
                    </a:lnTo>
                    <a:lnTo>
                      <a:pt x="1" y="52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2" y="46"/>
                    </a:lnTo>
                    <a:lnTo>
                      <a:pt x="3" y="45"/>
                    </a:lnTo>
                    <a:lnTo>
                      <a:pt x="3" y="44"/>
                    </a:lnTo>
                    <a:lnTo>
                      <a:pt x="3" y="43"/>
                    </a:lnTo>
                    <a:lnTo>
                      <a:pt x="3" y="42"/>
                    </a:lnTo>
                    <a:lnTo>
                      <a:pt x="4" y="42"/>
                    </a:lnTo>
                    <a:lnTo>
                      <a:pt x="4" y="41"/>
                    </a:lnTo>
                    <a:lnTo>
                      <a:pt x="5" y="41"/>
                    </a:lnTo>
                    <a:lnTo>
                      <a:pt x="6" y="41"/>
                    </a:lnTo>
                    <a:lnTo>
                      <a:pt x="7" y="42"/>
                    </a:lnTo>
                    <a:lnTo>
                      <a:pt x="8" y="42"/>
                    </a:lnTo>
                    <a:lnTo>
                      <a:pt x="9" y="41"/>
                    </a:lnTo>
                    <a:lnTo>
                      <a:pt x="10" y="40"/>
                    </a:lnTo>
                    <a:lnTo>
                      <a:pt x="11" y="40"/>
                    </a:lnTo>
                    <a:lnTo>
                      <a:pt x="11" y="39"/>
                    </a:lnTo>
                    <a:lnTo>
                      <a:pt x="12" y="38"/>
                    </a:lnTo>
                    <a:lnTo>
                      <a:pt x="12" y="37"/>
                    </a:lnTo>
                    <a:lnTo>
                      <a:pt x="12" y="36"/>
                    </a:lnTo>
                    <a:lnTo>
                      <a:pt x="12" y="35"/>
                    </a:lnTo>
                    <a:lnTo>
                      <a:pt x="12" y="34"/>
                    </a:lnTo>
                    <a:lnTo>
                      <a:pt x="12" y="33"/>
                    </a:lnTo>
                    <a:lnTo>
                      <a:pt x="12" y="32"/>
                    </a:lnTo>
                    <a:lnTo>
                      <a:pt x="12" y="31"/>
                    </a:lnTo>
                    <a:lnTo>
                      <a:pt x="11" y="31"/>
                    </a:lnTo>
                    <a:lnTo>
                      <a:pt x="10" y="32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7" y="33"/>
                    </a:lnTo>
                    <a:lnTo>
                      <a:pt x="5" y="33"/>
                    </a:lnTo>
                    <a:lnTo>
                      <a:pt x="4" y="32"/>
                    </a:lnTo>
                    <a:lnTo>
                      <a:pt x="3" y="31"/>
                    </a:lnTo>
                    <a:lnTo>
                      <a:pt x="3" y="29"/>
                    </a:lnTo>
                    <a:lnTo>
                      <a:pt x="2" y="27"/>
                    </a:lnTo>
                    <a:lnTo>
                      <a:pt x="1" y="26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3" y="21"/>
                    </a:lnTo>
                    <a:lnTo>
                      <a:pt x="4" y="20"/>
                    </a:lnTo>
                    <a:lnTo>
                      <a:pt x="5" y="20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10" y="21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6" y="21"/>
                    </a:lnTo>
                    <a:lnTo>
                      <a:pt x="18" y="21"/>
                    </a:lnTo>
                    <a:lnTo>
                      <a:pt x="20" y="21"/>
                    </a:lnTo>
                    <a:lnTo>
                      <a:pt x="23" y="20"/>
                    </a:lnTo>
                    <a:lnTo>
                      <a:pt x="25" y="20"/>
                    </a:lnTo>
                    <a:lnTo>
                      <a:pt x="27" y="20"/>
                    </a:lnTo>
                    <a:lnTo>
                      <a:pt x="28" y="20"/>
                    </a:lnTo>
                    <a:lnTo>
                      <a:pt x="29" y="19"/>
                    </a:lnTo>
                    <a:lnTo>
                      <a:pt x="30" y="18"/>
                    </a:lnTo>
                    <a:lnTo>
                      <a:pt x="31" y="17"/>
                    </a:lnTo>
                    <a:lnTo>
                      <a:pt x="32" y="16"/>
                    </a:lnTo>
                    <a:lnTo>
                      <a:pt x="34" y="15"/>
                    </a:lnTo>
                    <a:lnTo>
                      <a:pt x="35" y="15"/>
                    </a:lnTo>
                    <a:lnTo>
                      <a:pt x="36" y="14"/>
                    </a:lnTo>
                    <a:lnTo>
                      <a:pt x="38" y="13"/>
                    </a:lnTo>
                    <a:lnTo>
                      <a:pt x="40" y="12"/>
                    </a:lnTo>
                    <a:lnTo>
                      <a:pt x="41" y="11"/>
                    </a:lnTo>
                    <a:lnTo>
                      <a:pt x="43" y="11"/>
                    </a:lnTo>
                    <a:lnTo>
                      <a:pt x="45" y="10"/>
                    </a:lnTo>
                    <a:lnTo>
                      <a:pt x="47" y="10"/>
                    </a:lnTo>
                    <a:lnTo>
                      <a:pt x="50" y="10"/>
                    </a:lnTo>
                    <a:lnTo>
                      <a:pt x="52" y="10"/>
                    </a:lnTo>
                    <a:lnTo>
                      <a:pt x="55" y="10"/>
                    </a:lnTo>
                    <a:lnTo>
                      <a:pt x="56" y="10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61" y="9"/>
                    </a:lnTo>
                    <a:lnTo>
                      <a:pt x="62" y="8"/>
                    </a:lnTo>
                    <a:lnTo>
                      <a:pt x="64" y="7"/>
                    </a:lnTo>
                    <a:lnTo>
                      <a:pt x="66" y="6"/>
                    </a:lnTo>
                    <a:lnTo>
                      <a:pt x="67" y="5"/>
                    </a:lnTo>
                    <a:lnTo>
                      <a:pt x="71" y="2"/>
                    </a:lnTo>
                    <a:lnTo>
                      <a:pt x="73" y="0"/>
                    </a:lnTo>
                    <a:lnTo>
                      <a:pt x="73" y="1"/>
                    </a:lnTo>
                    <a:lnTo>
                      <a:pt x="73" y="2"/>
                    </a:lnTo>
                    <a:lnTo>
                      <a:pt x="73" y="3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00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21" y="122"/>
                <a:ext cx="73" cy="88"/>
              </a:xfrm>
              <a:custGeom>
                <a:avLst/>
                <a:gdLst>
                  <a:gd name="T0" fmla="*/ 72 w 73"/>
                  <a:gd name="T1" fmla="*/ 8 h 88"/>
                  <a:gd name="T2" fmla="*/ 71 w 73"/>
                  <a:gd name="T3" fmla="*/ 13 h 88"/>
                  <a:gd name="T4" fmla="*/ 68 w 73"/>
                  <a:gd name="T5" fmla="*/ 14 h 88"/>
                  <a:gd name="T6" fmla="*/ 69 w 73"/>
                  <a:gd name="T7" fmla="*/ 17 h 88"/>
                  <a:gd name="T8" fmla="*/ 64 w 73"/>
                  <a:gd name="T9" fmla="*/ 15 h 88"/>
                  <a:gd name="T10" fmla="*/ 54 w 73"/>
                  <a:gd name="T11" fmla="*/ 16 h 88"/>
                  <a:gd name="T12" fmla="*/ 48 w 73"/>
                  <a:gd name="T13" fmla="*/ 19 h 88"/>
                  <a:gd name="T14" fmla="*/ 51 w 73"/>
                  <a:gd name="T15" fmla="*/ 20 h 88"/>
                  <a:gd name="T16" fmla="*/ 55 w 73"/>
                  <a:gd name="T17" fmla="*/ 21 h 88"/>
                  <a:gd name="T18" fmla="*/ 54 w 73"/>
                  <a:gd name="T19" fmla="*/ 25 h 88"/>
                  <a:gd name="T20" fmla="*/ 48 w 73"/>
                  <a:gd name="T21" fmla="*/ 26 h 88"/>
                  <a:gd name="T22" fmla="*/ 41 w 73"/>
                  <a:gd name="T23" fmla="*/ 29 h 88"/>
                  <a:gd name="T24" fmla="*/ 42 w 73"/>
                  <a:gd name="T25" fmla="*/ 32 h 88"/>
                  <a:gd name="T26" fmla="*/ 41 w 73"/>
                  <a:gd name="T27" fmla="*/ 36 h 88"/>
                  <a:gd name="T28" fmla="*/ 36 w 73"/>
                  <a:gd name="T29" fmla="*/ 38 h 88"/>
                  <a:gd name="T30" fmla="*/ 34 w 73"/>
                  <a:gd name="T31" fmla="*/ 44 h 88"/>
                  <a:gd name="T32" fmla="*/ 35 w 73"/>
                  <a:gd name="T33" fmla="*/ 47 h 88"/>
                  <a:gd name="T34" fmla="*/ 42 w 73"/>
                  <a:gd name="T35" fmla="*/ 46 h 88"/>
                  <a:gd name="T36" fmla="*/ 45 w 73"/>
                  <a:gd name="T37" fmla="*/ 48 h 88"/>
                  <a:gd name="T38" fmla="*/ 47 w 73"/>
                  <a:gd name="T39" fmla="*/ 52 h 88"/>
                  <a:gd name="T40" fmla="*/ 57 w 73"/>
                  <a:gd name="T41" fmla="*/ 58 h 88"/>
                  <a:gd name="T42" fmla="*/ 63 w 73"/>
                  <a:gd name="T43" fmla="*/ 64 h 88"/>
                  <a:gd name="T44" fmla="*/ 64 w 73"/>
                  <a:gd name="T45" fmla="*/ 69 h 88"/>
                  <a:gd name="T46" fmla="*/ 68 w 73"/>
                  <a:gd name="T47" fmla="*/ 77 h 88"/>
                  <a:gd name="T48" fmla="*/ 71 w 73"/>
                  <a:gd name="T49" fmla="*/ 83 h 88"/>
                  <a:gd name="T50" fmla="*/ 67 w 73"/>
                  <a:gd name="T51" fmla="*/ 88 h 88"/>
                  <a:gd name="T52" fmla="*/ 57 w 73"/>
                  <a:gd name="T53" fmla="*/ 82 h 88"/>
                  <a:gd name="T54" fmla="*/ 50 w 73"/>
                  <a:gd name="T55" fmla="*/ 77 h 88"/>
                  <a:gd name="T56" fmla="*/ 45 w 73"/>
                  <a:gd name="T57" fmla="*/ 75 h 88"/>
                  <a:gd name="T58" fmla="*/ 40 w 73"/>
                  <a:gd name="T59" fmla="*/ 73 h 88"/>
                  <a:gd name="T60" fmla="*/ 38 w 73"/>
                  <a:gd name="T61" fmla="*/ 74 h 88"/>
                  <a:gd name="T62" fmla="*/ 33 w 73"/>
                  <a:gd name="T63" fmla="*/ 68 h 88"/>
                  <a:gd name="T64" fmla="*/ 31 w 73"/>
                  <a:gd name="T65" fmla="*/ 62 h 88"/>
                  <a:gd name="T66" fmla="*/ 28 w 73"/>
                  <a:gd name="T67" fmla="*/ 57 h 88"/>
                  <a:gd name="T68" fmla="*/ 26 w 73"/>
                  <a:gd name="T69" fmla="*/ 63 h 88"/>
                  <a:gd name="T70" fmla="*/ 19 w 73"/>
                  <a:gd name="T71" fmla="*/ 65 h 88"/>
                  <a:gd name="T72" fmla="*/ 15 w 73"/>
                  <a:gd name="T73" fmla="*/ 70 h 88"/>
                  <a:gd name="T74" fmla="*/ 16 w 73"/>
                  <a:gd name="T75" fmla="*/ 62 h 88"/>
                  <a:gd name="T76" fmla="*/ 15 w 73"/>
                  <a:gd name="T77" fmla="*/ 56 h 88"/>
                  <a:gd name="T78" fmla="*/ 11 w 73"/>
                  <a:gd name="T79" fmla="*/ 57 h 88"/>
                  <a:gd name="T80" fmla="*/ 9 w 73"/>
                  <a:gd name="T81" fmla="*/ 52 h 88"/>
                  <a:gd name="T82" fmla="*/ 2 w 73"/>
                  <a:gd name="T83" fmla="*/ 57 h 88"/>
                  <a:gd name="T84" fmla="*/ 2 w 73"/>
                  <a:gd name="T85" fmla="*/ 48 h 88"/>
                  <a:gd name="T86" fmla="*/ 4 w 73"/>
                  <a:gd name="T87" fmla="*/ 42 h 88"/>
                  <a:gd name="T88" fmla="*/ 8 w 73"/>
                  <a:gd name="T89" fmla="*/ 42 h 88"/>
                  <a:gd name="T90" fmla="*/ 12 w 73"/>
                  <a:gd name="T91" fmla="*/ 38 h 88"/>
                  <a:gd name="T92" fmla="*/ 12 w 73"/>
                  <a:gd name="T93" fmla="*/ 33 h 88"/>
                  <a:gd name="T94" fmla="*/ 9 w 73"/>
                  <a:gd name="T95" fmla="*/ 32 h 88"/>
                  <a:gd name="T96" fmla="*/ 2 w 73"/>
                  <a:gd name="T97" fmla="*/ 27 h 88"/>
                  <a:gd name="T98" fmla="*/ 6 w 73"/>
                  <a:gd name="T99" fmla="*/ 20 h 88"/>
                  <a:gd name="T100" fmla="*/ 18 w 73"/>
                  <a:gd name="T101" fmla="*/ 21 h 88"/>
                  <a:gd name="T102" fmla="*/ 30 w 73"/>
                  <a:gd name="T103" fmla="*/ 18 h 88"/>
                  <a:gd name="T104" fmla="*/ 40 w 73"/>
                  <a:gd name="T105" fmla="*/ 12 h 88"/>
                  <a:gd name="T106" fmla="*/ 52 w 73"/>
                  <a:gd name="T107" fmla="*/ 10 h 88"/>
                  <a:gd name="T108" fmla="*/ 62 w 73"/>
                  <a:gd name="T109" fmla="*/ 8 h 88"/>
                  <a:gd name="T110" fmla="*/ 73 w 73"/>
                  <a:gd name="T111" fmla="*/ 2 h 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3"/>
                  <a:gd name="T169" fmla="*/ 0 h 88"/>
                  <a:gd name="T170" fmla="*/ 73 w 73"/>
                  <a:gd name="T171" fmla="*/ 88 h 8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3" h="88">
                    <a:moveTo>
                      <a:pt x="73" y="4"/>
                    </a:moveTo>
                    <a:lnTo>
                      <a:pt x="73" y="5"/>
                    </a:lnTo>
                    <a:lnTo>
                      <a:pt x="72" y="5"/>
                    </a:lnTo>
                    <a:lnTo>
                      <a:pt x="72" y="6"/>
                    </a:lnTo>
                    <a:lnTo>
                      <a:pt x="72" y="8"/>
                    </a:lnTo>
                    <a:lnTo>
                      <a:pt x="72" y="10"/>
                    </a:lnTo>
                    <a:lnTo>
                      <a:pt x="72" y="12"/>
                    </a:lnTo>
                    <a:lnTo>
                      <a:pt x="72" y="13"/>
                    </a:lnTo>
                    <a:lnTo>
                      <a:pt x="71" y="13"/>
                    </a:lnTo>
                    <a:lnTo>
                      <a:pt x="70" y="13"/>
                    </a:lnTo>
                    <a:lnTo>
                      <a:pt x="69" y="13"/>
                    </a:lnTo>
                    <a:lnTo>
                      <a:pt x="68" y="13"/>
                    </a:lnTo>
                    <a:lnTo>
                      <a:pt x="68" y="14"/>
                    </a:lnTo>
                    <a:lnTo>
                      <a:pt x="68" y="15"/>
                    </a:lnTo>
                    <a:lnTo>
                      <a:pt x="69" y="16"/>
                    </a:lnTo>
                    <a:lnTo>
                      <a:pt x="69" y="17"/>
                    </a:lnTo>
                    <a:lnTo>
                      <a:pt x="68" y="17"/>
                    </a:lnTo>
                    <a:lnTo>
                      <a:pt x="67" y="16"/>
                    </a:lnTo>
                    <a:lnTo>
                      <a:pt x="66" y="16"/>
                    </a:lnTo>
                    <a:lnTo>
                      <a:pt x="65" y="15"/>
                    </a:lnTo>
                    <a:lnTo>
                      <a:pt x="64" y="15"/>
                    </a:lnTo>
                    <a:lnTo>
                      <a:pt x="62" y="15"/>
                    </a:lnTo>
                    <a:lnTo>
                      <a:pt x="61" y="15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6" y="16"/>
                    </a:lnTo>
                    <a:lnTo>
                      <a:pt x="54" y="16"/>
                    </a:lnTo>
                    <a:lnTo>
                      <a:pt x="53" y="16"/>
                    </a:lnTo>
                    <a:lnTo>
                      <a:pt x="52" y="16"/>
                    </a:lnTo>
                    <a:lnTo>
                      <a:pt x="51" y="17"/>
                    </a:lnTo>
                    <a:lnTo>
                      <a:pt x="49" y="17"/>
                    </a:lnTo>
                    <a:lnTo>
                      <a:pt x="49" y="18"/>
                    </a:lnTo>
                    <a:lnTo>
                      <a:pt x="48" y="18"/>
                    </a:lnTo>
                    <a:lnTo>
                      <a:pt x="48" y="19"/>
                    </a:lnTo>
                    <a:lnTo>
                      <a:pt x="49" y="19"/>
                    </a:lnTo>
                    <a:lnTo>
                      <a:pt x="49" y="20"/>
                    </a:lnTo>
                    <a:lnTo>
                      <a:pt x="50" y="20"/>
                    </a:lnTo>
                    <a:lnTo>
                      <a:pt x="51" y="20"/>
                    </a:lnTo>
                    <a:lnTo>
                      <a:pt x="52" y="20"/>
                    </a:lnTo>
                    <a:lnTo>
                      <a:pt x="53" y="21"/>
                    </a:lnTo>
                    <a:lnTo>
                      <a:pt x="54" y="21"/>
                    </a:lnTo>
                    <a:lnTo>
                      <a:pt x="55" y="21"/>
                    </a:lnTo>
                    <a:lnTo>
                      <a:pt x="55" y="22"/>
                    </a:lnTo>
                    <a:lnTo>
                      <a:pt x="56" y="23"/>
                    </a:lnTo>
                    <a:lnTo>
                      <a:pt x="55" y="23"/>
                    </a:lnTo>
                    <a:lnTo>
                      <a:pt x="55" y="24"/>
                    </a:lnTo>
                    <a:lnTo>
                      <a:pt x="54" y="25"/>
                    </a:lnTo>
                    <a:lnTo>
                      <a:pt x="53" y="25"/>
                    </a:lnTo>
                    <a:lnTo>
                      <a:pt x="52" y="25"/>
                    </a:lnTo>
                    <a:lnTo>
                      <a:pt x="51" y="26"/>
                    </a:lnTo>
                    <a:lnTo>
                      <a:pt x="50" y="26"/>
                    </a:lnTo>
                    <a:lnTo>
                      <a:pt x="49" y="26"/>
                    </a:lnTo>
                    <a:lnTo>
                      <a:pt x="48" y="26"/>
                    </a:lnTo>
                    <a:lnTo>
                      <a:pt x="47" y="26"/>
                    </a:lnTo>
                    <a:lnTo>
                      <a:pt x="46" y="27"/>
                    </a:lnTo>
                    <a:lnTo>
                      <a:pt x="44" y="27"/>
                    </a:lnTo>
                    <a:lnTo>
                      <a:pt x="43" y="28"/>
                    </a:lnTo>
                    <a:lnTo>
                      <a:pt x="42" y="28"/>
                    </a:lnTo>
                    <a:lnTo>
                      <a:pt x="41" y="29"/>
                    </a:lnTo>
                    <a:lnTo>
                      <a:pt x="40" y="29"/>
                    </a:lnTo>
                    <a:lnTo>
                      <a:pt x="40" y="30"/>
                    </a:lnTo>
                    <a:lnTo>
                      <a:pt x="41" y="31"/>
                    </a:lnTo>
                    <a:lnTo>
                      <a:pt x="42" y="32"/>
                    </a:lnTo>
                    <a:lnTo>
                      <a:pt x="43" y="33"/>
                    </a:lnTo>
                    <a:lnTo>
                      <a:pt x="43" y="34"/>
                    </a:lnTo>
                    <a:lnTo>
                      <a:pt x="43" y="35"/>
                    </a:lnTo>
                    <a:lnTo>
                      <a:pt x="42" y="35"/>
                    </a:lnTo>
                    <a:lnTo>
                      <a:pt x="41" y="36"/>
                    </a:lnTo>
                    <a:lnTo>
                      <a:pt x="40" y="37"/>
                    </a:lnTo>
                    <a:lnTo>
                      <a:pt x="39" y="37"/>
                    </a:lnTo>
                    <a:lnTo>
                      <a:pt x="39" y="38"/>
                    </a:lnTo>
                    <a:lnTo>
                      <a:pt x="38" y="38"/>
                    </a:lnTo>
                    <a:lnTo>
                      <a:pt x="37" y="37"/>
                    </a:lnTo>
                    <a:lnTo>
                      <a:pt x="36" y="38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5" y="41"/>
                    </a:lnTo>
                    <a:lnTo>
                      <a:pt x="35" y="42"/>
                    </a:lnTo>
                    <a:lnTo>
                      <a:pt x="34" y="43"/>
                    </a:lnTo>
                    <a:lnTo>
                      <a:pt x="34" y="44"/>
                    </a:lnTo>
                    <a:lnTo>
                      <a:pt x="33" y="45"/>
                    </a:lnTo>
                    <a:lnTo>
                      <a:pt x="33" y="46"/>
                    </a:lnTo>
                    <a:lnTo>
                      <a:pt x="33" y="47"/>
                    </a:lnTo>
                    <a:lnTo>
                      <a:pt x="34" y="47"/>
                    </a:lnTo>
                    <a:lnTo>
                      <a:pt x="35" y="47"/>
                    </a:lnTo>
                    <a:lnTo>
                      <a:pt x="36" y="47"/>
                    </a:lnTo>
                    <a:lnTo>
                      <a:pt x="37" y="47"/>
                    </a:lnTo>
                    <a:lnTo>
                      <a:pt x="38" y="47"/>
                    </a:lnTo>
                    <a:lnTo>
                      <a:pt x="39" y="46"/>
                    </a:lnTo>
                    <a:lnTo>
                      <a:pt x="40" y="46"/>
                    </a:lnTo>
                    <a:lnTo>
                      <a:pt x="41" y="46"/>
                    </a:lnTo>
                    <a:lnTo>
                      <a:pt x="42" y="46"/>
                    </a:lnTo>
                    <a:lnTo>
                      <a:pt x="43" y="46"/>
                    </a:lnTo>
                    <a:lnTo>
                      <a:pt x="44" y="46"/>
                    </a:lnTo>
                    <a:lnTo>
                      <a:pt x="45" y="47"/>
                    </a:lnTo>
                    <a:lnTo>
                      <a:pt x="45" y="48"/>
                    </a:lnTo>
                    <a:lnTo>
                      <a:pt x="45" y="49"/>
                    </a:lnTo>
                    <a:lnTo>
                      <a:pt x="45" y="50"/>
                    </a:lnTo>
                    <a:lnTo>
                      <a:pt x="45" y="51"/>
                    </a:lnTo>
                    <a:lnTo>
                      <a:pt x="46" y="52"/>
                    </a:lnTo>
                    <a:lnTo>
                      <a:pt x="47" y="52"/>
                    </a:lnTo>
                    <a:lnTo>
                      <a:pt x="49" y="53"/>
                    </a:lnTo>
                    <a:lnTo>
                      <a:pt x="51" y="54"/>
                    </a:lnTo>
                    <a:lnTo>
                      <a:pt x="52" y="55"/>
                    </a:lnTo>
                    <a:lnTo>
                      <a:pt x="54" y="56"/>
                    </a:lnTo>
                    <a:lnTo>
                      <a:pt x="55" y="56"/>
                    </a:lnTo>
                    <a:lnTo>
                      <a:pt x="56" y="57"/>
                    </a:lnTo>
                    <a:lnTo>
                      <a:pt x="57" y="58"/>
                    </a:lnTo>
                    <a:lnTo>
                      <a:pt x="58" y="59"/>
                    </a:lnTo>
                    <a:lnTo>
                      <a:pt x="59" y="60"/>
                    </a:lnTo>
                    <a:lnTo>
                      <a:pt x="60" y="61"/>
                    </a:lnTo>
                    <a:lnTo>
                      <a:pt x="61" y="62"/>
                    </a:lnTo>
                    <a:lnTo>
                      <a:pt x="62" y="64"/>
                    </a:lnTo>
                    <a:lnTo>
                      <a:pt x="63" y="64"/>
                    </a:lnTo>
                    <a:lnTo>
                      <a:pt x="63" y="65"/>
                    </a:lnTo>
                    <a:lnTo>
                      <a:pt x="63" y="66"/>
                    </a:lnTo>
                    <a:lnTo>
                      <a:pt x="64" y="67"/>
                    </a:lnTo>
                    <a:lnTo>
                      <a:pt x="64" y="68"/>
                    </a:lnTo>
                    <a:lnTo>
                      <a:pt x="64" y="69"/>
                    </a:lnTo>
                    <a:lnTo>
                      <a:pt x="65" y="70"/>
                    </a:lnTo>
                    <a:lnTo>
                      <a:pt x="66" y="72"/>
                    </a:lnTo>
                    <a:lnTo>
                      <a:pt x="67" y="73"/>
                    </a:lnTo>
                    <a:lnTo>
                      <a:pt x="67" y="74"/>
                    </a:lnTo>
                    <a:lnTo>
                      <a:pt x="68" y="75"/>
                    </a:lnTo>
                    <a:lnTo>
                      <a:pt x="68" y="76"/>
                    </a:lnTo>
                    <a:lnTo>
                      <a:pt x="68" y="77"/>
                    </a:lnTo>
                    <a:lnTo>
                      <a:pt x="69" y="78"/>
                    </a:lnTo>
                    <a:lnTo>
                      <a:pt x="69" y="79"/>
                    </a:lnTo>
                    <a:lnTo>
                      <a:pt x="70" y="80"/>
                    </a:lnTo>
                    <a:lnTo>
                      <a:pt x="70" y="81"/>
                    </a:lnTo>
                    <a:lnTo>
                      <a:pt x="71" y="82"/>
                    </a:lnTo>
                    <a:lnTo>
                      <a:pt x="71" y="83"/>
                    </a:lnTo>
                    <a:lnTo>
                      <a:pt x="70" y="84"/>
                    </a:lnTo>
                    <a:lnTo>
                      <a:pt x="70" y="85"/>
                    </a:lnTo>
                    <a:lnTo>
                      <a:pt x="70" y="86"/>
                    </a:lnTo>
                    <a:lnTo>
                      <a:pt x="69" y="86"/>
                    </a:lnTo>
                    <a:lnTo>
                      <a:pt x="68" y="87"/>
                    </a:lnTo>
                    <a:lnTo>
                      <a:pt x="67" y="88"/>
                    </a:lnTo>
                    <a:lnTo>
                      <a:pt x="65" y="87"/>
                    </a:lnTo>
                    <a:lnTo>
                      <a:pt x="64" y="86"/>
                    </a:lnTo>
                    <a:lnTo>
                      <a:pt x="63" y="85"/>
                    </a:lnTo>
                    <a:lnTo>
                      <a:pt x="62" y="85"/>
                    </a:lnTo>
                    <a:lnTo>
                      <a:pt x="61" y="84"/>
                    </a:lnTo>
                    <a:lnTo>
                      <a:pt x="59" y="83"/>
                    </a:lnTo>
                    <a:lnTo>
                      <a:pt x="57" y="82"/>
                    </a:lnTo>
                    <a:lnTo>
                      <a:pt x="54" y="81"/>
                    </a:lnTo>
                    <a:lnTo>
                      <a:pt x="53" y="81"/>
                    </a:lnTo>
                    <a:lnTo>
                      <a:pt x="53" y="79"/>
                    </a:lnTo>
                    <a:lnTo>
                      <a:pt x="52" y="78"/>
                    </a:lnTo>
                    <a:lnTo>
                      <a:pt x="51" y="77"/>
                    </a:lnTo>
                    <a:lnTo>
                      <a:pt x="50" y="77"/>
                    </a:lnTo>
                    <a:lnTo>
                      <a:pt x="49" y="76"/>
                    </a:lnTo>
                    <a:lnTo>
                      <a:pt x="48" y="76"/>
                    </a:lnTo>
                    <a:lnTo>
                      <a:pt x="47" y="76"/>
                    </a:lnTo>
                    <a:lnTo>
                      <a:pt x="46" y="76"/>
                    </a:lnTo>
                    <a:lnTo>
                      <a:pt x="45" y="75"/>
                    </a:lnTo>
                    <a:lnTo>
                      <a:pt x="44" y="75"/>
                    </a:lnTo>
                    <a:lnTo>
                      <a:pt x="43" y="75"/>
                    </a:lnTo>
                    <a:lnTo>
                      <a:pt x="42" y="74"/>
                    </a:lnTo>
                    <a:lnTo>
                      <a:pt x="41" y="74"/>
                    </a:lnTo>
                    <a:lnTo>
                      <a:pt x="40" y="73"/>
                    </a:lnTo>
                    <a:lnTo>
                      <a:pt x="39" y="73"/>
                    </a:lnTo>
                    <a:lnTo>
                      <a:pt x="39" y="74"/>
                    </a:lnTo>
                    <a:lnTo>
                      <a:pt x="38" y="74"/>
                    </a:lnTo>
                    <a:lnTo>
                      <a:pt x="38" y="73"/>
                    </a:lnTo>
                    <a:lnTo>
                      <a:pt x="37" y="72"/>
                    </a:lnTo>
                    <a:lnTo>
                      <a:pt x="36" y="71"/>
                    </a:lnTo>
                    <a:lnTo>
                      <a:pt x="35" y="70"/>
                    </a:lnTo>
                    <a:lnTo>
                      <a:pt x="34" y="68"/>
                    </a:lnTo>
                    <a:lnTo>
                      <a:pt x="33" y="68"/>
                    </a:lnTo>
                    <a:lnTo>
                      <a:pt x="32" y="68"/>
                    </a:lnTo>
                    <a:lnTo>
                      <a:pt x="31" y="67"/>
                    </a:lnTo>
                    <a:lnTo>
                      <a:pt x="31" y="66"/>
                    </a:lnTo>
                    <a:lnTo>
                      <a:pt x="31" y="65"/>
                    </a:lnTo>
                    <a:lnTo>
                      <a:pt x="31" y="63"/>
                    </a:lnTo>
                    <a:lnTo>
                      <a:pt x="31" y="62"/>
                    </a:lnTo>
                    <a:lnTo>
                      <a:pt x="31" y="61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29" y="58"/>
                    </a:lnTo>
                    <a:lnTo>
                      <a:pt x="29" y="57"/>
                    </a:lnTo>
                    <a:lnTo>
                      <a:pt x="28" y="57"/>
                    </a:lnTo>
                    <a:lnTo>
                      <a:pt x="28" y="58"/>
                    </a:lnTo>
                    <a:lnTo>
                      <a:pt x="28" y="59"/>
                    </a:lnTo>
                    <a:lnTo>
                      <a:pt x="27" y="60"/>
                    </a:lnTo>
                    <a:lnTo>
                      <a:pt x="27" y="61"/>
                    </a:lnTo>
                    <a:lnTo>
                      <a:pt x="26" y="62"/>
                    </a:lnTo>
                    <a:lnTo>
                      <a:pt x="26" y="63"/>
                    </a:lnTo>
                    <a:lnTo>
                      <a:pt x="25" y="63"/>
                    </a:lnTo>
                    <a:lnTo>
                      <a:pt x="24" y="63"/>
                    </a:lnTo>
                    <a:lnTo>
                      <a:pt x="23" y="63"/>
                    </a:lnTo>
                    <a:lnTo>
                      <a:pt x="22" y="64"/>
                    </a:lnTo>
                    <a:lnTo>
                      <a:pt x="21" y="64"/>
                    </a:lnTo>
                    <a:lnTo>
                      <a:pt x="20" y="64"/>
                    </a:lnTo>
                    <a:lnTo>
                      <a:pt x="19" y="65"/>
                    </a:lnTo>
                    <a:lnTo>
                      <a:pt x="19" y="67"/>
                    </a:lnTo>
                    <a:lnTo>
                      <a:pt x="18" y="68"/>
                    </a:lnTo>
                    <a:lnTo>
                      <a:pt x="17" y="69"/>
                    </a:lnTo>
                    <a:lnTo>
                      <a:pt x="16" y="70"/>
                    </a:lnTo>
                    <a:lnTo>
                      <a:pt x="15" y="70"/>
                    </a:lnTo>
                    <a:lnTo>
                      <a:pt x="15" y="69"/>
                    </a:lnTo>
                    <a:lnTo>
                      <a:pt x="14" y="69"/>
                    </a:lnTo>
                    <a:lnTo>
                      <a:pt x="14" y="67"/>
                    </a:lnTo>
                    <a:lnTo>
                      <a:pt x="14" y="66"/>
                    </a:lnTo>
                    <a:lnTo>
                      <a:pt x="15" y="65"/>
                    </a:lnTo>
                    <a:lnTo>
                      <a:pt x="15" y="64"/>
                    </a:lnTo>
                    <a:lnTo>
                      <a:pt x="16" y="62"/>
                    </a:lnTo>
                    <a:lnTo>
                      <a:pt x="16" y="60"/>
                    </a:lnTo>
                    <a:lnTo>
                      <a:pt x="17" y="60"/>
                    </a:lnTo>
                    <a:lnTo>
                      <a:pt x="17" y="59"/>
                    </a:lnTo>
                    <a:lnTo>
                      <a:pt x="17" y="58"/>
                    </a:lnTo>
                    <a:lnTo>
                      <a:pt x="16" y="57"/>
                    </a:lnTo>
                    <a:lnTo>
                      <a:pt x="15" y="57"/>
                    </a:lnTo>
                    <a:lnTo>
                      <a:pt x="15" y="56"/>
                    </a:lnTo>
                    <a:lnTo>
                      <a:pt x="14" y="56"/>
                    </a:lnTo>
                    <a:lnTo>
                      <a:pt x="13" y="56"/>
                    </a:lnTo>
                    <a:lnTo>
                      <a:pt x="12" y="57"/>
                    </a:lnTo>
                    <a:lnTo>
                      <a:pt x="11" y="57"/>
                    </a:lnTo>
                    <a:lnTo>
                      <a:pt x="10" y="56"/>
                    </a:lnTo>
                    <a:lnTo>
                      <a:pt x="10" y="55"/>
                    </a:lnTo>
                    <a:lnTo>
                      <a:pt x="9" y="54"/>
                    </a:lnTo>
                    <a:lnTo>
                      <a:pt x="10" y="53"/>
                    </a:lnTo>
                    <a:lnTo>
                      <a:pt x="9" y="52"/>
                    </a:lnTo>
                    <a:lnTo>
                      <a:pt x="8" y="52"/>
                    </a:lnTo>
                    <a:lnTo>
                      <a:pt x="7" y="52"/>
                    </a:lnTo>
                    <a:lnTo>
                      <a:pt x="6" y="53"/>
                    </a:lnTo>
                    <a:lnTo>
                      <a:pt x="5" y="54"/>
                    </a:lnTo>
                    <a:lnTo>
                      <a:pt x="4" y="55"/>
                    </a:lnTo>
                    <a:lnTo>
                      <a:pt x="2" y="56"/>
                    </a:lnTo>
                    <a:lnTo>
                      <a:pt x="2" y="57"/>
                    </a:lnTo>
                    <a:lnTo>
                      <a:pt x="1" y="57"/>
                    </a:lnTo>
                    <a:lnTo>
                      <a:pt x="0" y="58"/>
                    </a:lnTo>
                    <a:lnTo>
                      <a:pt x="0" y="55"/>
                    </a:lnTo>
                    <a:lnTo>
                      <a:pt x="1" y="54"/>
                    </a:lnTo>
                    <a:lnTo>
                      <a:pt x="1" y="52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2" y="46"/>
                    </a:lnTo>
                    <a:lnTo>
                      <a:pt x="3" y="45"/>
                    </a:lnTo>
                    <a:lnTo>
                      <a:pt x="3" y="44"/>
                    </a:lnTo>
                    <a:lnTo>
                      <a:pt x="3" y="43"/>
                    </a:lnTo>
                    <a:lnTo>
                      <a:pt x="3" y="42"/>
                    </a:lnTo>
                    <a:lnTo>
                      <a:pt x="4" y="42"/>
                    </a:lnTo>
                    <a:lnTo>
                      <a:pt x="4" y="41"/>
                    </a:lnTo>
                    <a:lnTo>
                      <a:pt x="5" y="41"/>
                    </a:lnTo>
                    <a:lnTo>
                      <a:pt x="6" y="41"/>
                    </a:lnTo>
                    <a:lnTo>
                      <a:pt x="7" y="42"/>
                    </a:lnTo>
                    <a:lnTo>
                      <a:pt x="8" y="42"/>
                    </a:lnTo>
                    <a:lnTo>
                      <a:pt x="9" y="41"/>
                    </a:lnTo>
                    <a:lnTo>
                      <a:pt x="10" y="40"/>
                    </a:lnTo>
                    <a:lnTo>
                      <a:pt x="11" y="40"/>
                    </a:lnTo>
                    <a:lnTo>
                      <a:pt x="11" y="39"/>
                    </a:lnTo>
                    <a:lnTo>
                      <a:pt x="12" y="38"/>
                    </a:lnTo>
                    <a:lnTo>
                      <a:pt x="12" y="37"/>
                    </a:lnTo>
                    <a:lnTo>
                      <a:pt x="12" y="36"/>
                    </a:lnTo>
                    <a:lnTo>
                      <a:pt x="12" y="35"/>
                    </a:lnTo>
                    <a:lnTo>
                      <a:pt x="12" y="34"/>
                    </a:lnTo>
                    <a:lnTo>
                      <a:pt x="12" y="33"/>
                    </a:lnTo>
                    <a:lnTo>
                      <a:pt x="12" y="32"/>
                    </a:lnTo>
                    <a:lnTo>
                      <a:pt x="12" y="31"/>
                    </a:lnTo>
                    <a:lnTo>
                      <a:pt x="11" y="31"/>
                    </a:lnTo>
                    <a:lnTo>
                      <a:pt x="10" y="32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7" y="33"/>
                    </a:lnTo>
                    <a:lnTo>
                      <a:pt x="5" y="33"/>
                    </a:lnTo>
                    <a:lnTo>
                      <a:pt x="4" y="32"/>
                    </a:lnTo>
                    <a:lnTo>
                      <a:pt x="3" y="31"/>
                    </a:lnTo>
                    <a:lnTo>
                      <a:pt x="3" y="29"/>
                    </a:lnTo>
                    <a:lnTo>
                      <a:pt x="2" y="27"/>
                    </a:lnTo>
                    <a:lnTo>
                      <a:pt x="1" y="26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3" y="21"/>
                    </a:lnTo>
                    <a:lnTo>
                      <a:pt x="4" y="20"/>
                    </a:lnTo>
                    <a:lnTo>
                      <a:pt x="5" y="20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10" y="21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6" y="21"/>
                    </a:lnTo>
                    <a:lnTo>
                      <a:pt x="18" y="21"/>
                    </a:lnTo>
                    <a:lnTo>
                      <a:pt x="20" y="21"/>
                    </a:lnTo>
                    <a:lnTo>
                      <a:pt x="23" y="20"/>
                    </a:lnTo>
                    <a:lnTo>
                      <a:pt x="25" y="20"/>
                    </a:lnTo>
                    <a:lnTo>
                      <a:pt x="27" y="20"/>
                    </a:lnTo>
                    <a:lnTo>
                      <a:pt x="28" y="20"/>
                    </a:lnTo>
                    <a:lnTo>
                      <a:pt x="29" y="19"/>
                    </a:lnTo>
                    <a:lnTo>
                      <a:pt x="30" y="18"/>
                    </a:lnTo>
                    <a:lnTo>
                      <a:pt x="31" y="17"/>
                    </a:lnTo>
                    <a:lnTo>
                      <a:pt x="32" y="16"/>
                    </a:lnTo>
                    <a:lnTo>
                      <a:pt x="34" y="15"/>
                    </a:lnTo>
                    <a:lnTo>
                      <a:pt x="35" y="15"/>
                    </a:lnTo>
                    <a:lnTo>
                      <a:pt x="36" y="14"/>
                    </a:lnTo>
                    <a:lnTo>
                      <a:pt x="38" y="13"/>
                    </a:lnTo>
                    <a:lnTo>
                      <a:pt x="40" y="12"/>
                    </a:lnTo>
                    <a:lnTo>
                      <a:pt x="41" y="11"/>
                    </a:lnTo>
                    <a:lnTo>
                      <a:pt x="43" y="11"/>
                    </a:lnTo>
                    <a:lnTo>
                      <a:pt x="45" y="10"/>
                    </a:lnTo>
                    <a:lnTo>
                      <a:pt x="47" y="10"/>
                    </a:lnTo>
                    <a:lnTo>
                      <a:pt x="50" y="10"/>
                    </a:lnTo>
                    <a:lnTo>
                      <a:pt x="52" y="10"/>
                    </a:lnTo>
                    <a:lnTo>
                      <a:pt x="55" y="10"/>
                    </a:lnTo>
                    <a:lnTo>
                      <a:pt x="56" y="10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61" y="9"/>
                    </a:lnTo>
                    <a:lnTo>
                      <a:pt x="62" y="8"/>
                    </a:lnTo>
                    <a:lnTo>
                      <a:pt x="64" y="7"/>
                    </a:lnTo>
                    <a:lnTo>
                      <a:pt x="66" y="6"/>
                    </a:lnTo>
                    <a:lnTo>
                      <a:pt x="67" y="5"/>
                    </a:lnTo>
                    <a:lnTo>
                      <a:pt x="71" y="2"/>
                    </a:lnTo>
                    <a:lnTo>
                      <a:pt x="73" y="0"/>
                    </a:lnTo>
                    <a:lnTo>
                      <a:pt x="73" y="1"/>
                    </a:lnTo>
                    <a:lnTo>
                      <a:pt x="73" y="2"/>
                    </a:lnTo>
                    <a:lnTo>
                      <a:pt x="73" y="3"/>
                    </a:lnTo>
                    <a:lnTo>
                      <a:pt x="73" y="4"/>
                    </a:lnTo>
                    <a:close/>
                  </a:path>
                </a:pathLst>
              </a:custGeom>
              <a:noFill/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66" y="129"/>
                <a:ext cx="55" cy="50"/>
              </a:xfrm>
              <a:custGeom>
                <a:avLst/>
                <a:gdLst>
                  <a:gd name="T0" fmla="*/ 53 w 55"/>
                  <a:gd name="T1" fmla="*/ 17 h 50"/>
                  <a:gd name="T2" fmla="*/ 51 w 55"/>
                  <a:gd name="T3" fmla="*/ 18 h 50"/>
                  <a:gd name="T4" fmla="*/ 48 w 55"/>
                  <a:gd name="T5" fmla="*/ 17 h 50"/>
                  <a:gd name="T6" fmla="*/ 44 w 55"/>
                  <a:gd name="T7" fmla="*/ 21 h 50"/>
                  <a:gd name="T8" fmla="*/ 37 w 55"/>
                  <a:gd name="T9" fmla="*/ 24 h 50"/>
                  <a:gd name="T10" fmla="*/ 29 w 55"/>
                  <a:gd name="T11" fmla="*/ 32 h 50"/>
                  <a:gd name="T12" fmla="*/ 21 w 55"/>
                  <a:gd name="T13" fmla="*/ 38 h 50"/>
                  <a:gd name="T14" fmla="*/ 12 w 55"/>
                  <a:gd name="T15" fmla="*/ 42 h 50"/>
                  <a:gd name="T16" fmla="*/ 9 w 55"/>
                  <a:gd name="T17" fmla="*/ 44 h 50"/>
                  <a:gd name="T18" fmla="*/ 9 w 55"/>
                  <a:gd name="T19" fmla="*/ 46 h 50"/>
                  <a:gd name="T20" fmla="*/ 6 w 55"/>
                  <a:gd name="T21" fmla="*/ 48 h 50"/>
                  <a:gd name="T22" fmla="*/ 1 w 55"/>
                  <a:gd name="T23" fmla="*/ 49 h 50"/>
                  <a:gd name="T24" fmla="*/ 7 w 55"/>
                  <a:gd name="T25" fmla="*/ 46 h 50"/>
                  <a:gd name="T26" fmla="*/ 5 w 55"/>
                  <a:gd name="T27" fmla="*/ 44 h 50"/>
                  <a:gd name="T28" fmla="*/ 6 w 55"/>
                  <a:gd name="T29" fmla="*/ 37 h 50"/>
                  <a:gd name="T30" fmla="*/ 7 w 55"/>
                  <a:gd name="T31" fmla="*/ 29 h 50"/>
                  <a:gd name="T32" fmla="*/ 4 w 55"/>
                  <a:gd name="T33" fmla="*/ 24 h 50"/>
                  <a:gd name="T34" fmla="*/ 3 w 55"/>
                  <a:gd name="T35" fmla="*/ 18 h 50"/>
                  <a:gd name="T36" fmla="*/ 4 w 55"/>
                  <a:gd name="T37" fmla="*/ 15 h 50"/>
                  <a:gd name="T38" fmla="*/ 7 w 55"/>
                  <a:gd name="T39" fmla="*/ 15 h 50"/>
                  <a:gd name="T40" fmla="*/ 8 w 55"/>
                  <a:gd name="T41" fmla="*/ 14 h 50"/>
                  <a:gd name="T42" fmla="*/ 10 w 55"/>
                  <a:gd name="T43" fmla="*/ 12 h 50"/>
                  <a:gd name="T44" fmla="*/ 13 w 55"/>
                  <a:gd name="T45" fmla="*/ 11 h 50"/>
                  <a:gd name="T46" fmla="*/ 15 w 55"/>
                  <a:gd name="T47" fmla="*/ 10 h 50"/>
                  <a:gd name="T48" fmla="*/ 17 w 55"/>
                  <a:gd name="T49" fmla="*/ 11 h 50"/>
                  <a:gd name="T50" fmla="*/ 20 w 55"/>
                  <a:gd name="T51" fmla="*/ 10 h 50"/>
                  <a:gd name="T52" fmla="*/ 23 w 55"/>
                  <a:gd name="T53" fmla="*/ 12 h 50"/>
                  <a:gd name="T54" fmla="*/ 25 w 55"/>
                  <a:gd name="T55" fmla="*/ 14 h 50"/>
                  <a:gd name="T56" fmla="*/ 25 w 55"/>
                  <a:gd name="T57" fmla="*/ 17 h 50"/>
                  <a:gd name="T58" fmla="*/ 27 w 55"/>
                  <a:gd name="T59" fmla="*/ 17 h 50"/>
                  <a:gd name="T60" fmla="*/ 28 w 55"/>
                  <a:gd name="T61" fmla="*/ 15 h 50"/>
                  <a:gd name="T62" fmla="*/ 28 w 55"/>
                  <a:gd name="T63" fmla="*/ 13 h 50"/>
                  <a:gd name="T64" fmla="*/ 27 w 55"/>
                  <a:gd name="T65" fmla="*/ 10 h 50"/>
                  <a:gd name="T66" fmla="*/ 25 w 55"/>
                  <a:gd name="T67" fmla="*/ 11 h 50"/>
                  <a:gd name="T68" fmla="*/ 24 w 55"/>
                  <a:gd name="T69" fmla="*/ 9 h 50"/>
                  <a:gd name="T70" fmla="*/ 25 w 55"/>
                  <a:gd name="T71" fmla="*/ 6 h 50"/>
                  <a:gd name="T72" fmla="*/ 27 w 55"/>
                  <a:gd name="T73" fmla="*/ 4 h 50"/>
                  <a:gd name="T74" fmla="*/ 29 w 55"/>
                  <a:gd name="T75" fmla="*/ 4 h 50"/>
                  <a:gd name="T76" fmla="*/ 30 w 55"/>
                  <a:gd name="T77" fmla="*/ 3 h 50"/>
                  <a:gd name="T78" fmla="*/ 31 w 55"/>
                  <a:gd name="T79" fmla="*/ 3 h 50"/>
                  <a:gd name="T80" fmla="*/ 33 w 55"/>
                  <a:gd name="T81" fmla="*/ 2 h 50"/>
                  <a:gd name="T82" fmla="*/ 36 w 55"/>
                  <a:gd name="T83" fmla="*/ 1 h 50"/>
                  <a:gd name="T84" fmla="*/ 37 w 55"/>
                  <a:gd name="T85" fmla="*/ 2 h 50"/>
                  <a:gd name="T86" fmla="*/ 38 w 55"/>
                  <a:gd name="T87" fmla="*/ 2 h 50"/>
                  <a:gd name="T88" fmla="*/ 38 w 55"/>
                  <a:gd name="T89" fmla="*/ 4 h 50"/>
                  <a:gd name="T90" fmla="*/ 40 w 55"/>
                  <a:gd name="T91" fmla="*/ 6 h 50"/>
                  <a:gd name="T92" fmla="*/ 41 w 55"/>
                  <a:gd name="T93" fmla="*/ 8 h 50"/>
                  <a:gd name="T94" fmla="*/ 42 w 55"/>
                  <a:gd name="T95" fmla="*/ 7 h 50"/>
                  <a:gd name="T96" fmla="*/ 43 w 55"/>
                  <a:gd name="T97" fmla="*/ 4 h 50"/>
                  <a:gd name="T98" fmla="*/ 44 w 55"/>
                  <a:gd name="T99" fmla="*/ 3 h 50"/>
                  <a:gd name="T100" fmla="*/ 44 w 55"/>
                  <a:gd name="T101" fmla="*/ 0 h 50"/>
                  <a:gd name="T102" fmla="*/ 47 w 55"/>
                  <a:gd name="T103" fmla="*/ 0 h 50"/>
                  <a:gd name="T104" fmla="*/ 47 w 55"/>
                  <a:gd name="T105" fmla="*/ 4 h 50"/>
                  <a:gd name="T106" fmla="*/ 49 w 55"/>
                  <a:gd name="T107" fmla="*/ 7 h 50"/>
                  <a:gd name="T108" fmla="*/ 50 w 55"/>
                  <a:gd name="T109" fmla="*/ 9 h 50"/>
                  <a:gd name="T110" fmla="*/ 51 w 55"/>
                  <a:gd name="T111" fmla="*/ 10 h 50"/>
                  <a:gd name="T112" fmla="*/ 52 w 55"/>
                  <a:gd name="T113" fmla="*/ 11 h 50"/>
                  <a:gd name="T114" fmla="*/ 52 w 55"/>
                  <a:gd name="T115" fmla="*/ 13 h 50"/>
                  <a:gd name="T116" fmla="*/ 55 w 55"/>
                  <a:gd name="T117" fmla="*/ 16 h 5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5"/>
                  <a:gd name="T178" fmla="*/ 0 h 50"/>
                  <a:gd name="T179" fmla="*/ 55 w 55"/>
                  <a:gd name="T180" fmla="*/ 50 h 5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5" h="50">
                    <a:moveTo>
                      <a:pt x="53" y="16"/>
                    </a:moveTo>
                    <a:lnTo>
                      <a:pt x="52" y="17"/>
                    </a:lnTo>
                    <a:lnTo>
                      <a:pt x="53" y="17"/>
                    </a:lnTo>
                    <a:lnTo>
                      <a:pt x="53" y="18"/>
                    </a:lnTo>
                    <a:lnTo>
                      <a:pt x="52" y="18"/>
                    </a:lnTo>
                    <a:lnTo>
                      <a:pt x="51" y="18"/>
                    </a:lnTo>
                    <a:lnTo>
                      <a:pt x="51" y="17"/>
                    </a:lnTo>
                    <a:lnTo>
                      <a:pt x="50" y="17"/>
                    </a:lnTo>
                    <a:lnTo>
                      <a:pt x="49" y="17"/>
                    </a:lnTo>
                    <a:lnTo>
                      <a:pt x="48" y="17"/>
                    </a:lnTo>
                    <a:lnTo>
                      <a:pt x="47" y="18"/>
                    </a:lnTo>
                    <a:lnTo>
                      <a:pt x="46" y="19"/>
                    </a:lnTo>
                    <a:lnTo>
                      <a:pt x="45" y="20"/>
                    </a:lnTo>
                    <a:lnTo>
                      <a:pt x="44" y="21"/>
                    </a:lnTo>
                    <a:lnTo>
                      <a:pt x="43" y="22"/>
                    </a:lnTo>
                    <a:lnTo>
                      <a:pt x="41" y="22"/>
                    </a:lnTo>
                    <a:lnTo>
                      <a:pt x="39" y="23"/>
                    </a:lnTo>
                    <a:lnTo>
                      <a:pt x="39" y="24"/>
                    </a:lnTo>
                    <a:lnTo>
                      <a:pt x="37" y="24"/>
                    </a:lnTo>
                    <a:lnTo>
                      <a:pt x="36" y="26"/>
                    </a:lnTo>
                    <a:lnTo>
                      <a:pt x="35" y="27"/>
                    </a:lnTo>
                    <a:lnTo>
                      <a:pt x="34" y="28"/>
                    </a:lnTo>
                    <a:lnTo>
                      <a:pt x="32" y="30"/>
                    </a:lnTo>
                    <a:lnTo>
                      <a:pt x="29" y="32"/>
                    </a:lnTo>
                    <a:lnTo>
                      <a:pt x="27" y="33"/>
                    </a:lnTo>
                    <a:lnTo>
                      <a:pt x="25" y="35"/>
                    </a:lnTo>
                    <a:lnTo>
                      <a:pt x="22" y="36"/>
                    </a:lnTo>
                    <a:lnTo>
                      <a:pt x="21" y="38"/>
                    </a:lnTo>
                    <a:lnTo>
                      <a:pt x="19" y="39"/>
                    </a:lnTo>
                    <a:lnTo>
                      <a:pt x="17" y="40"/>
                    </a:lnTo>
                    <a:lnTo>
                      <a:pt x="14" y="42"/>
                    </a:lnTo>
                    <a:lnTo>
                      <a:pt x="12" y="42"/>
                    </a:lnTo>
                    <a:lnTo>
                      <a:pt x="12" y="43"/>
                    </a:lnTo>
                    <a:lnTo>
                      <a:pt x="9" y="44"/>
                    </a:lnTo>
                    <a:lnTo>
                      <a:pt x="9" y="45"/>
                    </a:lnTo>
                    <a:lnTo>
                      <a:pt x="9" y="46"/>
                    </a:lnTo>
                    <a:lnTo>
                      <a:pt x="9" y="47"/>
                    </a:lnTo>
                    <a:lnTo>
                      <a:pt x="8" y="47"/>
                    </a:lnTo>
                    <a:lnTo>
                      <a:pt x="7" y="47"/>
                    </a:lnTo>
                    <a:lnTo>
                      <a:pt x="6" y="48"/>
                    </a:lnTo>
                    <a:lnTo>
                      <a:pt x="5" y="48"/>
                    </a:lnTo>
                    <a:lnTo>
                      <a:pt x="4" y="48"/>
                    </a:lnTo>
                    <a:lnTo>
                      <a:pt x="3" y="48"/>
                    </a:lnTo>
                    <a:lnTo>
                      <a:pt x="2" y="49"/>
                    </a:lnTo>
                    <a:lnTo>
                      <a:pt x="1" y="49"/>
                    </a:lnTo>
                    <a:lnTo>
                      <a:pt x="1" y="50"/>
                    </a:lnTo>
                    <a:lnTo>
                      <a:pt x="0" y="48"/>
                    </a:lnTo>
                    <a:lnTo>
                      <a:pt x="5" y="47"/>
                    </a:lnTo>
                    <a:lnTo>
                      <a:pt x="7" y="46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5" y="44"/>
                    </a:lnTo>
                    <a:lnTo>
                      <a:pt x="5" y="43"/>
                    </a:lnTo>
                    <a:lnTo>
                      <a:pt x="5" y="42"/>
                    </a:lnTo>
                    <a:lnTo>
                      <a:pt x="5" y="40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7" y="31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4" y="10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19" y="10"/>
                    </a:lnTo>
                    <a:lnTo>
                      <a:pt x="20" y="10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3" y="11"/>
                    </a:lnTo>
                    <a:lnTo>
                      <a:pt x="23" y="12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5" y="14"/>
                    </a:lnTo>
                    <a:lnTo>
                      <a:pt x="26" y="14"/>
                    </a:lnTo>
                    <a:lnTo>
                      <a:pt x="26" y="15"/>
                    </a:lnTo>
                    <a:lnTo>
                      <a:pt x="26" y="16"/>
                    </a:lnTo>
                    <a:lnTo>
                      <a:pt x="25" y="17"/>
                    </a:lnTo>
                    <a:lnTo>
                      <a:pt x="26" y="17"/>
                    </a:lnTo>
                    <a:lnTo>
                      <a:pt x="27" y="17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28" y="16"/>
                    </a:lnTo>
                    <a:lnTo>
                      <a:pt x="28" y="15"/>
                    </a:lnTo>
                    <a:lnTo>
                      <a:pt x="27" y="15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8" y="13"/>
                    </a:lnTo>
                    <a:lnTo>
                      <a:pt x="28" y="12"/>
                    </a:lnTo>
                    <a:lnTo>
                      <a:pt x="28" y="11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6" y="11"/>
                    </a:lnTo>
                    <a:lnTo>
                      <a:pt x="25" y="11"/>
                    </a:lnTo>
                    <a:lnTo>
                      <a:pt x="24" y="10"/>
                    </a:lnTo>
                    <a:lnTo>
                      <a:pt x="24" y="9"/>
                    </a:lnTo>
                    <a:lnTo>
                      <a:pt x="24" y="8"/>
                    </a:lnTo>
                    <a:lnTo>
                      <a:pt x="25" y="7"/>
                    </a:lnTo>
                    <a:lnTo>
                      <a:pt x="25" y="6"/>
                    </a:lnTo>
                    <a:lnTo>
                      <a:pt x="26" y="6"/>
                    </a:lnTo>
                    <a:lnTo>
                      <a:pt x="26" y="5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0" y="5"/>
                    </a:lnTo>
                    <a:lnTo>
                      <a:pt x="40" y="6"/>
                    </a:lnTo>
                    <a:lnTo>
                      <a:pt x="40" y="7"/>
                    </a:lnTo>
                    <a:lnTo>
                      <a:pt x="41" y="8"/>
                    </a:lnTo>
                    <a:lnTo>
                      <a:pt x="42" y="8"/>
                    </a:lnTo>
                    <a:lnTo>
                      <a:pt x="42" y="7"/>
                    </a:lnTo>
                    <a:lnTo>
                      <a:pt x="42" y="6"/>
                    </a:lnTo>
                    <a:lnTo>
                      <a:pt x="42" y="5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4" y="3"/>
                    </a:lnTo>
                    <a:lnTo>
                      <a:pt x="44" y="2"/>
                    </a:lnTo>
                    <a:lnTo>
                      <a:pt x="44" y="1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7" y="1"/>
                    </a:lnTo>
                    <a:lnTo>
                      <a:pt x="47" y="2"/>
                    </a:lnTo>
                    <a:lnTo>
                      <a:pt x="47" y="3"/>
                    </a:lnTo>
                    <a:lnTo>
                      <a:pt x="47" y="4"/>
                    </a:lnTo>
                    <a:lnTo>
                      <a:pt x="47" y="5"/>
                    </a:lnTo>
                    <a:lnTo>
                      <a:pt x="48" y="6"/>
                    </a:lnTo>
                    <a:lnTo>
                      <a:pt x="49" y="6"/>
                    </a:lnTo>
                    <a:lnTo>
                      <a:pt x="49" y="7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50" y="9"/>
                    </a:lnTo>
                    <a:lnTo>
                      <a:pt x="50" y="10"/>
                    </a:lnTo>
                    <a:lnTo>
                      <a:pt x="51" y="10"/>
                    </a:lnTo>
                    <a:lnTo>
                      <a:pt x="52" y="10"/>
                    </a:lnTo>
                    <a:lnTo>
                      <a:pt x="52" y="11"/>
                    </a:lnTo>
                    <a:lnTo>
                      <a:pt x="53" y="11"/>
                    </a:lnTo>
                    <a:lnTo>
                      <a:pt x="53" y="12"/>
                    </a:lnTo>
                    <a:lnTo>
                      <a:pt x="52" y="12"/>
                    </a:lnTo>
                    <a:lnTo>
                      <a:pt x="52" y="13"/>
                    </a:lnTo>
                    <a:lnTo>
                      <a:pt x="53" y="14"/>
                    </a:lnTo>
                    <a:lnTo>
                      <a:pt x="54" y="15"/>
                    </a:lnTo>
                    <a:lnTo>
                      <a:pt x="55" y="16"/>
                    </a:lnTo>
                    <a:lnTo>
                      <a:pt x="53" y="1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66" y="129"/>
                <a:ext cx="55" cy="50"/>
              </a:xfrm>
              <a:custGeom>
                <a:avLst/>
                <a:gdLst>
                  <a:gd name="T0" fmla="*/ 53 w 55"/>
                  <a:gd name="T1" fmla="*/ 17 h 50"/>
                  <a:gd name="T2" fmla="*/ 51 w 55"/>
                  <a:gd name="T3" fmla="*/ 18 h 50"/>
                  <a:gd name="T4" fmla="*/ 48 w 55"/>
                  <a:gd name="T5" fmla="*/ 17 h 50"/>
                  <a:gd name="T6" fmla="*/ 44 w 55"/>
                  <a:gd name="T7" fmla="*/ 21 h 50"/>
                  <a:gd name="T8" fmla="*/ 37 w 55"/>
                  <a:gd name="T9" fmla="*/ 24 h 50"/>
                  <a:gd name="T10" fmla="*/ 29 w 55"/>
                  <a:gd name="T11" fmla="*/ 32 h 50"/>
                  <a:gd name="T12" fmla="*/ 21 w 55"/>
                  <a:gd name="T13" fmla="*/ 38 h 50"/>
                  <a:gd name="T14" fmla="*/ 12 w 55"/>
                  <a:gd name="T15" fmla="*/ 42 h 50"/>
                  <a:gd name="T16" fmla="*/ 9 w 55"/>
                  <a:gd name="T17" fmla="*/ 44 h 50"/>
                  <a:gd name="T18" fmla="*/ 9 w 55"/>
                  <a:gd name="T19" fmla="*/ 46 h 50"/>
                  <a:gd name="T20" fmla="*/ 6 w 55"/>
                  <a:gd name="T21" fmla="*/ 48 h 50"/>
                  <a:gd name="T22" fmla="*/ 1 w 55"/>
                  <a:gd name="T23" fmla="*/ 49 h 50"/>
                  <a:gd name="T24" fmla="*/ 7 w 55"/>
                  <a:gd name="T25" fmla="*/ 46 h 50"/>
                  <a:gd name="T26" fmla="*/ 5 w 55"/>
                  <a:gd name="T27" fmla="*/ 44 h 50"/>
                  <a:gd name="T28" fmla="*/ 6 w 55"/>
                  <a:gd name="T29" fmla="*/ 37 h 50"/>
                  <a:gd name="T30" fmla="*/ 7 w 55"/>
                  <a:gd name="T31" fmla="*/ 29 h 50"/>
                  <a:gd name="T32" fmla="*/ 4 w 55"/>
                  <a:gd name="T33" fmla="*/ 24 h 50"/>
                  <a:gd name="T34" fmla="*/ 3 w 55"/>
                  <a:gd name="T35" fmla="*/ 18 h 50"/>
                  <a:gd name="T36" fmla="*/ 4 w 55"/>
                  <a:gd name="T37" fmla="*/ 15 h 50"/>
                  <a:gd name="T38" fmla="*/ 7 w 55"/>
                  <a:gd name="T39" fmla="*/ 15 h 50"/>
                  <a:gd name="T40" fmla="*/ 8 w 55"/>
                  <a:gd name="T41" fmla="*/ 14 h 50"/>
                  <a:gd name="T42" fmla="*/ 10 w 55"/>
                  <a:gd name="T43" fmla="*/ 12 h 50"/>
                  <a:gd name="T44" fmla="*/ 13 w 55"/>
                  <a:gd name="T45" fmla="*/ 11 h 50"/>
                  <a:gd name="T46" fmla="*/ 15 w 55"/>
                  <a:gd name="T47" fmla="*/ 10 h 50"/>
                  <a:gd name="T48" fmla="*/ 17 w 55"/>
                  <a:gd name="T49" fmla="*/ 11 h 50"/>
                  <a:gd name="T50" fmla="*/ 20 w 55"/>
                  <a:gd name="T51" fmla="*/ 10 h 50"/>
                  <a:gd name="T52" fmla="*/ 23 w 55"/>
                  <a:gd name="T53" fmla="*/ 12 h 50"/>
                  <a:gd name="T54" fmla="*/ 25 w 55"/>
                  <a:gd name="T55" fmla="*/ 14 h 50"/>
                  <a:gd name="T56" fmla="*/ 25 w 55"/>
                  <a:gd name="T57" fmla="*/ 17 h 50"/>
                  <a:gd name="T58" fmla="*/ 27 w 55"/>
                  <a:gd name="T59" fmla="*/ 17 h 50"/>
                  <a:gd name="T60" fmla="*/ 28 w 55"/>
                  <a:gd name="T61" fmla="*/ 15 h 50"/>
                  <a:gd name="T62" fmla="*/ 28 w 55"/>
                  <a:gd name="T63" fmla="*/ 13 h 50"/>
                  <a:gd name="T64" fmla="*/ 27 w 55"/>
                  <a:gd name="T65" fmla="*/ 10 h 50"/>
                  <a:gd name="T66" fmla="*/ 25 w 55"/>
                  <a:gd name="T67" fmla="*/ 11 h 50"/>
                  <a:gd name="T68" fmla="*/ 24 w 55"/>
                  <a:gd name="T69" fmla="*/ 9 h 50"/>
                  <a:gd name="T70" fmla="*/ 25 w 55"/>
                  <a:gd name="T71" fmla="*/ 6 h 50"/>
                  <a:gd name="T72" fmla="*/ 27 w 55"/>
                  <a:gd name="T73" fmla="*/ 4 h 50"/>
                  <a:gd name="T74" fmla="*/ 29 w 55"/>
                  <a:gd name="T75" fmla="*/ 4 h 50"/>
                  <a:gd name="T76" fmla="*/ 30 w 55"/>
                  <a:gd name="T77" fmla="*/ 3 h 50"/>
                  <a:gd name="T78" fmla="*/ 31 w 55"/>
                  <a:gd name="T79" fmla="*/ 3 h 50"/>
                  <a:gd name="T80" fmla="*/ 33 w 55"/>
                  <a:gd name="T81" fmla="*/ 2 h 50"/>
                  <a:gd name="T82" fmla="*/ 36 w 55"/>
                  <a:gd name="T83" fmla="*/ 1 h 50"/>
                  <a:gd name="T84" fmla="*/ 37 w 55"/>
                  <a:gd name="T85" fmla="*/ 2 h 50"/>
                  <a:gd name="T86" fmla="*/ 38 w 55"/>
                  <a:gd name="T87" fmla="*/ 2 h 50"/>
                  <a:gd name="T88" fmla="*/ 38 w 55"/>
                  <a:gd name="T89" fmla="*/ 4 h 50"/>
                  <a:gd name="T90" fmla="*/ 40 w 55"/>
                  <a:gd name="T91" fmla="*/ 6 h 50"/>
                  <a:gd name="T92" fmla="*/ 41 w 55"/>
                  <a:gd name="T93" fmla="*/ 8 h 50"/>
                  <a:gd name="T94" fmla="*/ 42 w 55"/>
                  <a:gd name="T95" fmla="*/ 7 h 50"/>
                  <a:gd name="T96" fmla="*/ 43 w 55"/>
                  <a:gd name="T97" fmla="*/ 4 h 50"/>
                  <a:gd name="T98" fmla="*/ 44 w 55"/>
                  <a:gd name="T99" fmla="*/ 3 h 50"/>
                  <a:gd name="T100" fmla="*/ 44 w 55"/>
                  <a:gd name="T101" fmla="*/ 0 h 50"/>
                  <a:gd name="T102" fmla="*/ 47 w 55"/>
                  <a:gd name="T103" fmla="*/ 0 h 50"/>
                  <a:gd name="T104" fmla="*/ 47 w 55"/>
                  <a:gd name="T105" fmla="*/ 4 h 50"/>
                  <a:gd name="T106" fmla="*/ 49 w 55"/>
                  <a:gd name="T107" fmla="*/ 7 h 50"/>
                  <a:gd name="T108" fmla="*/ 50 w 55"/>
                  <a:gd name="T109" fmla="*/ 9 h 50"/>
                  <a:gd name="T110" fmla="*/ 51 w 55"/>
                  <a:gd name="T111" fmla="*/ 10 h 50"/>
                  <a:gd name="T112" fmla="*/ 52 w 55"/>
                  <a:gd name="T113" fmla="*/ 11 h 50"/>
                  <a:gd name="T114" fmla="*/ 52 w 55"/>
                  <a:gd name="T115" fmla="*/ 13 h 50"/>
                  <a:gd name="T116" fmla="*/ 55 w 55"/>
                  <a:gd name="T117" fmla="*/ 16 h 5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5"/>
                  <a:gd name="T178" fmla="*/ 0 h 50"/>
                  <a:gd name="T179" fmla="*/ 55 w 55"/>
                  <a:gd name="T180" fmla="*/ 50 h 5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5" h="50">
                    <a:moveTo>
                      <a:pt x="53" y="16"/>
                    </a:moveTo>
                    <a:lnTo>
                      <a:pt x="52" y="17"/>
                    </a:lnTo>
                    <a:lnTo>
                      <a:pt x="53" y="17"/>
                    </a:lnTo>
                    <a:lnTo>
                      <a:pt x="53" y="18"/>
                    </a:lnTo>
                    <a:lnTo>
                      <a:pt x="52" y="18"/>
                    </a:lnTo>
                    <a:lnTo>
                      <a:pt x="51" y="18"/>
                    </a:lnTo>
                    <a:lnTo>
                      <a:pt x="51" y="17"/>
                    </a:lnTo>
                    <a:lnTo>
                      <a:pt x="50" y="17"/>
                    </a:lnTo>
                    <a:lnTo>
                      <a:pt x="49" y="17"/>
                    </a:lnTo>
                    <a:lnTo>
                      <a:pt x="48" y="17"/>
                    </a:lnTo>
                    <a:lnTo>
                      <a:pt x="47" y="18"/>
                    </a:lnTo>
                    <a:lnTo>
                      <a:pt x="46" y="19"/>
                    </a:lnTo>
                    <a:lnTo>
                      <a:pt x="45" y="20"/>
                    </a:lnTo>
                    <a:lnTo>
                      <a:pt x="44" y="21"/>
                    </a:lnTo>
                    <a:lnTo>
                      <a:pt x="43" y="22"/>
                    </a:lnTo>
                    <a:lnTo>
                      <a:pt x="41" y="22"/>
                    </a:lnTo>
                    <a:lnTo>
                      <a:pt x="39" y="23"/>
                    </a:lnTo>
                    <a:lnTo>
                      <a:pt x="39" y="24"/>
                    </a:lnTo>
                    <a:lnTo>
                      <a:pt x="37" y="24"/>
                    </a:lnTo>
                    <a:lnTo>
                      <a:pt x="36" y="26"/>
                    </a:lnTo>
                    <a:lnTo>
                      <a:pt x="35" y="27"/>
                    </a:lnTo>
                    <a:lnTo>
                      <a:pt x="34" y="28"/>
                    </a:lnTo>
                    <a:lnTo>
                      <a:pt x="32" y="30"/>
                    </a:lnTo>
                    <a:lnTo>
                      <a:pt x="29" y="32"/>
                    </a:lnTo>
                    <a:lnTo>
                      <a:pt x="27" y="33"/>
                    </a:lnTo>
                    <a:lnTo>
                      <a:pt x="25" y="35"/>
                    </a:lnTo>
                    <a:lnTo>
                      <a:pt x="22" y="36"/>
                    </a:lnTo>
                    <a:lnTo>
                      <a:pt x="21" y="38"/>
                    </a:lnTo>
                    <a:lnTo>
                      <a:pt x="19" y="39"/>
                    </a:lnTo>
                    <a:lnTo>
                      <a:pt x="17" y="40"/>
                    </a:lnTo>
                    <a:lnTo>
                      <a:pt x="14" y="42"/>
                    </a:lnTo>
                    <a:lnTo>
                      <a:pt x="12" y="42"/>
                    </a:lnTo>
                    <a:lnTo>
                      <a:pt x="12" y="43"/>
                    </a:lnTo>
                    <a:lnTo>
                      <a:pt x="9" y="44"/>
                    </a:lnTo>
                    <a:lnTo>
                      <a:pt x="9" y="45"/>
                    </a:lnTo>
                    <a:lnTo>
                      <a:pt x="9" y="46"/>
                    </a:lnTo>
                    <a:lnTo>
                      <a:pt x="9" y="47"/>
                    </a:lnTo>
                    <a:lnTo>
                      <a:pt x="8" y="47"/>
                    </a:lnTo>
                    <a:lnTo>
                      <a:pt x="7" y="47"/>
                    </a:lnTo>
                    <a:lnTo>
                      <a:pt x="6" y="48"/>
                    </a:lnTo>
                    <a:lnTo>
                      <a:pt x="5" y="48"/>
                    </a:lnTo>
                    <a:lnTo>
                      <a:pt x="4" y="48"/>
                    </a:lnTo>
                    <a:lnTo>
                      <a:pt x="3" y="48"/>
                    </a:lnTo>
                    <a:lnTo>
                      <a:pt x="2" y="49"/>
                    </a:lnTo>
                    <a:lnTo>
                      <a:pt x="1" y="49"/>
                    </a:lnTo>
                    <a:lnTo>
                      <a:pt x="1" y="50"/>
                    </a:lnTo>
                    <a:lnTo>
                      <a:pt x="0" y="48"/>
                    </a:lnTo>
                    <a:lnTo>
                      <a:pt x="5" y="47"/>
                    </a:lnTo>
                    <a:lnTo>
                      <a:pt x="7" y="46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5" y="44"/>
                    </a:lnTo>
                    <a:lnTo>
                      <a:pt x="5" y="43"/>
                    </a:lnTo>
                    <a:lnTo>
                      <a:pt x="5" y="42"/>
                    </a:lnTo>
                    <a:lnTo>
                      <a:pt x="5" y="40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7" y="31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4" y="10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19" y="10"/>
                    </a:lnTo>
                    <a:lnTo>
                      <a:pt x="20" y="10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3" y="11"/>
                    </a:lnTo>
                    <a:lnTo>
                      <a:pt x="23" y="12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5" y="14"/>
                    </a:lnTo>
                    <a:lnTo>
                      <a:pt x="26" y="14"/>
                    </a:lnTo>
                    <a:lnTo>
                      <a:pt x="26" y="15"/>
                    </a:lnTo>
                    <a:lnTo>
                      <a:pt x="26" y="16"/>
                    </a:lnTo>
                    <a:lnTo>
                      <a:pt x="25" y="17"/>
                    </a:lnTo>
                    <a:lnTo>
                      <a:pt x="26" y="17"/>
                    </a:lnTo>
                    <a:lnTo>
                      <a:pt x="27" y="17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28" y="16"/>
                    </a:lnTo>
                    <a:lnTo>
                      <a:pt x="28" y="15"/>
                    </a:lnTo>
                    <a:lnTo>
                      <a:pt x="27" y="15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8" y="13"/>
                    </a:lnTo>
                    <a:lnTo>
                      <a:pt x="28" y="12"/>
                    </a:lnTo>
                    <a:lnTo>
                      <a:pt x="28" y="11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6" y="11"/>
                    </a:lnTo>
                    <a:lnTo>
                      <a:pt x="25" y="11"/>
                    </a:lnTo>
                    <a:lnTo>
                      <a:pt x="24" y="10"/>
                    </a:lnTo>
                    <a:lnTo>
                      <a:pt x="24" y="9"/>
                    </a:lnTo>
                    <a:lnTo>
                      <a:pt x="24" y="8"/>
                    </a:lnTo>
                    <a:lnTo>
                      <a:pt x="25" y="7"/>
                    </a:lnTo>
                    <a:lnTo>
                      <a:pt x="25" y="6"/>
                    </a:lnTo>
                    <a:lnTo>
                      <a:pt x="26" y="6"/>
                    </a:lnTo>
                    <a:lnTo>
                      <a:pt x="26" y="5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0" y="5"/>
                    </a:lnTo>
                    <a:lnTo>
                      <a:pt x="40" y="6"/>
                    </a:lnTo>
                    <a:lnTo>
                      <a:pt x="40" y="7"/>
                    </a:lnTo>
                    <a:lnTo>
                      <a:pt x="41" y="8"/>
                    </a:lnTo>
                    <a:lnTo>
                      <a:pt x="42" y="8"/>
                    </a:lnTo>
                    <a:lnTo>
                      <a:pt x="42" y="7"/>
                    </a:lnTo>
                    <a:lnTo>
                      <a:pt x="42" y="6"/>
                    </a:lnTo>
                    <a:lnTo>
                      <a:pt x="42" y="5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4" y="3"/>
                    </a:lnTo>
                    <a:lnTo>
                      <a:pt x="44" y="2"/>
                    </a:lnTo>
                    <a:lnTo>
                      <a:pt x="44" y="1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7" y="1"/>
                    </a:lnTo>
                    <a:lnTo>
                      <a:pt x="47" y="2"/>
                    </a:lnTo>
                    <a:lnTo>
                      <a:pt x="47" y="3"/>
                    </a:lnTo>
                    <a:lnTo>
                      <a:pt x="47" y="4"/>
                    </a:lnTo>
                    <a:lnTo>
                      <a:pt x="47" y="5"/>
                    </a:lnTo>
                    <a:lnTo>
                      <a:pt x="48" y="6"/>
                    </a:lnTo>
                    <a:lnTo>
                      <a:pt x="49" y="6"/>
                    </a:lnTo>
                    <a:lnTo>
                      <a:pt x="49" y="7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50" y="9"/>
                    </a:lnTo>
                    <a:lnTo>
                      <a:pt x="50" y="10"/>
                    </a:lnTo>
                    <a:lnTo>
                      <a:pt x="51" y="10"/>
                    </a:lnTo>
                    <a:lnTo>
                      <a:pt x="52" y="10"/>
                    </a:lnTo>
                    <a:lnTo>
                      <a:pt x="52" y="11"/>
                    </a:lnTo>
                    <a:lnTo>
                      <a:pt x="53" y="11"/>
                    </a:lnTo>
                    <a:lnTo>
                      <a:pt x="53" y="12"/>
                    </a:lnTo>
                    <a:lnTo>
                      <a:pt x="52" y="12"/>
                    </a:lnTo>
                    <a:lnTo>
                      <a:pt x="52" y="13"/>
                    </a:lnTo>
                    <a:lnTo>
                      <a:pt x="53" y="14"/>
                    </a:lnTo>
                    <a:lnTo>
                      <a:pt x="54" y="15"/>
                    </a:lnTo>
                    <a:lnTo>
                      <a:pt x="55" y="16"/>
                    </a:lnTo>
                    <a:lnTo>
                      <a:pt x="53" y="16"/>
                    </a:lnTo>
                    <a:close/>
                  </a:path>
                </a:pathLst>
              </a:custGeom>
              <a:noFill/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85" y="144"/>
                <a:ext cx="48" cy="41"/>
              </a:xfrm>
              <a:custGeom>
                <a:avLst/>
                <a:gdLst>
                  <a:gd name="T0" fmla="*/ 48 w 48"/>
                  <a:gd name="T1" fmla="*/ 11 h 41"/>
                  <a:gd name="T2" fmla="*/ 48 w 48"/>
                  <a:gd name="T3" fmla="*/ 13 h 41"/>
                  <a:gd name="T4" fmla="*/ 48 w 48"/>
                  <a:gd name="T5" fmla="*/ 16 h 41"/>
                  <a:gd name="T6" fmla="*/ 47 w 48"/>
                  <a:gd name="T7" fmla="*/ 18 h 41"/>
                  <a:gd name="T8" fmla="*/ 45 w 48"/>
                  <a:gd name="T9" fmla="*/ 19 h 41"/>
                  <a:gd name="T10" fmla="*/ 43 w 48"/>
                  <a:gd name="T11" fmla="*/ 20 h 41"/>
                  <a:gd name="T12" fmla="*/ 41 w 48"/>
                  <a:gd name="T13" fmla="*/ 19 h 41"/>
                  <a:gd name="T14" fmla="*/ 39 w 48"/>
                  <a:gd name="T15" fmla="*/ 20 h 41"/>
                  <a:gd name="T16" fmla="*/ 39 w 48"/>
                  <a:gd name="T17" fmla="*/ 22 h 41"/>
                  <a:gd name="T18" fmla="*/ 38 w 48"/>
                  <a:gd name="T19" fmla="*/ 26 h 41"/>
                  <a:gd name="T20" fmla="*/ 37 w 48"/>
                  <a:gd name="T21" fmla="*/ 32 h 41"/>
                  <a:gd name="T22" fmla="*/ 36 w 48"/>
                  <a:gd name="T23" fmla="*/ 36 h 41"/>
                  <a:gd name="T24" fmla="*/ 33 w 48"/>
                  <a:gd name="T25" fmla="*/ 37 h 41"/>
                  <a:gd name="T26" fmla="*/ 30 w 48"/>
                  <a:gd name="T27" fmla="*/ 38 h 41"/>
                  <a:gd name="T28" fmla="*/ 29 w 48"/>
                  <a:gd name="T29" fmla="*/ 39 h 41"/>
                  <a:gd name="T30" fmla="*/ 26 w 48"/>
                  <a:gd name="T31" fmla="*/ 40 h 41"/>
                  <a:gd name="T32" fmla="*/ 23 w 48"/>
                  <a:gd name="T33" fmla="*/ 40 h 41"/>
                  <a:gd name="T34" fmla="*/ 22 w 48"/>
                  <a:gd name="T35" fmla="*/ 39 h 41"/>
                  <a:gd name="T36" fmla="*/ 20 w 48"/>
                  <a:gd name="T37" fmla="*/ 38 h 41"/>
                  <a:gd name="T38" fmla="*/ 19 w 48"/>
                  <a:gd name="T39" fmla="*/ 35 h 41"/>
                  <a:gd name="T40" fmla="*/ 18 w 48"/>
                  <a:gd name="T41" fmla="*/ 30 h 41"/>
                  <a:gd name="T42" fmla="*/ 16 w 48"/>
                  <a:gd name="T43" fmla="*/ 29 h 41"/>
                  <a:gd name="T44" fmla="*/ 13 w 48"/>
                  <a:gd name="T45" fmla="*/ 29 h 41"/>
                  <a:gd name="T46" fmla="*/ 10 w 48"/>
                  <a:gd name="T47" fmla="*/ 29 h 41"/>
                  <a:gd name="T48" fmla="*/ 6 w 48"/>
                  <a:gd name="T49" fmla="*/ 27 h 41"/>
                  <a:gd name="T50" fmla="*/ 4 w 48"/>
                  <a:gd name="T51" fmla="*/ 25 h 41"/>
                  <a:gd name="T52" fmla="*/ 1 w 48"/>
                  <a:gd name="T53" fmla="*/ 24 h 41"/>
                  <a:gd name="T54" fmla="*/ 3 w 48"/>
                  <a:gd name="T55" fmla="*/ 21 h 41"/>
                  <a:gd name="T56" fmla="*/ 8 w 48"/>
                  <a:gd name="T57" fmla="*/ 18 h 41"/>
                  <a:gd name="T58" fmla="*/ 15 w 48"/>
                  <a:gd name="T59" fmla="*/ 13 h 41"/>
                  <a:gd name="T60" fmla="*/ 18 w 48"/>
                  <a:gd name="T61" fmla="*/ 9 h 41"/>
                  <a:gd name="T62" fmla="*/ 22 w 48"/>
                  <a:gd name="T63" fmla="*/ 7 h 41"/>
                  <a:gd name="T64" fmla="*/ 26 w 48"/>
                  <a:gd name="T65" fmla="*/ 5 h 41"/>
                  <a:gd name="T66" fmla="*/ 28 w 48"/>
                  <a:gd name="T67" fmla="*/ 3 h 41"/>
                  <a:gd name="T68" fmla="*/ 31 w 48"/>
                  <a:gd name="T69" fmla="*/ 2 h 41"/>
                  <a:gd name="T70" fmla="*/ 32 w 48"/>
                  <a:gd name="T71" fmla="*/ 3 h 41"/>
                  <a:gd name="T72" fmla="*/ 34 w 48"/>
                  <a:gd name="T73" fmla="*/ 3 h 41"/>
                  <a:gd name="T74" fmla="*/ 34 w 48"/>
                  <a:gd name="T75" fmla="*/ 2 h 41"/>
                  <a:gd name="T76" fmla="*/ 34 w 48"/>
                  <a:gd name="T77" fmla="*/ 1 h 41"/>
                  <a:gd name="T78" fmla="*/ 38 w 48"/>
                  <a:gd name="T79" fmla="*/ 2 h 41"/>
                  <a:gd name="T80" fmla="*/ 39 w 48"/>
                  <a:gd name="T81" fmla="*/ 7 h 41"/>
                  <a:gd name="T82" fmla="*/ 41 w 48"/>
                  <a:gd name="T83" fmla="*/ 11 h 41"/>
                  <a:gd name="T84" fmla="*/ 45 w 48"/>
                  <a:gd name="T85" fmla="*/ 10 h 41"/>
                  <a:gd name="T86" fmla="*/ 48 w 48"/>
                  <a:gd name="T87" fmla="*/ 9 h 41"/>
                  <a:gd name="T88" fmla="*/ 48 w 48"/>
                  <a:gd name="T89" fmla="*/ 11 h 4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8"/>
                  <a:gd name="T136" fmla="*/ 0 h 41"/>
                  <a:gd name="T137" fmla="*/ 48 w 48"/>
                  <a:gd name="T138" fmla="*/ 41 h 4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8" h="41">
                    <a:moveTo>
                      <a:pt x="48" y="11"/>
                    </a:moveTo>
                    <a:lnTo>
                      <a:pt x="48" y="11"/>
                    </a:lnTo>
                    <a:lnTo>
                      <a:pt x="48" y="12"/>
                    </a:lnTo>
                    <a:lnTo>
                      <a:pt x="48" y="13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48" y="16"/>
                    </a:lnTo>
                    <a:lnTo>
                      <a:pt x="47" y="17"/>
                    </a:lnTo>
                    <a:lnTo>
                      <a:pt x="47" y="18"/>
                    </a:lnTo>
                    <a:lnTo>
                      <a:pt x="46" y="18"/>
                    </a:lnTo>
                    <a:lnTo>
                      <a:pt x="45" y="19"/>
                    </a:lnTo>
                    <a:lnTo>
                      <a:pt x="44" y="20"/>
                    </a:lnTo>
                    <a:lnTo>
                      <a:pt x="43" y="20"/>
                    </a:lnTo>
                    <a:lnTo>
                      <a:pt x="42" y="19"/>
                    </a:lnTo>
                    <a:lnTo>
                      <a:pt x="41" y="19"/>
                    </a:lnTo>
                    <a:lnTo>
                      <a:pt x="40" y="19"/>
                    </a:lnTo>
                    <a:lnTo>
                      <a:pt x="40" y="20"/>
                    </a:lnTo>
                    <a:lnTo>
                      <a:pt x="39" y="20"/>
                    </a:lnTo>
                    <a:lnTo>
                      <a:pt x="39" y="21"/>
                    </a:lnTo>
                    <a:lnTo>
                      <a:pt x="39" y="22"/>
                    </a:lnTo>
                    <a:lnTo>
                      <a:pt x="39" y="23"/>
                    </a:lnTo>
                    <a:lnTo>
                      <a:pt x="38" y="24"/>
                    </a:lnTo>
                    <a:lnTo>
                      <a:pt x="38" y="26"/>
                    </a:lnTo>
                    <a:lnTo>
                      <a:pt x="38" y="28"/>
                    </a:lnTo>
                    <a:lnTo>
                      <a:pt x="37" y="30"/>
                    </a:lnTo>
                    <a:lnTo>
                      <a:pt x="37" y="32"/>
                    </a:lnTo>
                    <a:lnTo>
                      <a:pt x="36" y="33"/>
                    </a:lnTo>
                    <a:lnTo>
                      <a:pt x="36" y="36"/>
                    </a:lnTo>
                    <a:lnTo>
                      <a:pt x="35" y="36"/>
                    </a:lnTo>
                    <a:lnTo>
                      <a:pt x="34" y="36"/>
                    </a:lnTo>
                    <a:lnTo>
                      <a:pt x="33" y="37"/>
                    </a:lnTo>
                    <a:lnTo>
                      <a:pt x="32" y="37"/>
                    </a:lnTo>
                    <a:lnTo>
                      <a:pt x="31" y="38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29" y="39"/>
                    </a:lnTo>
                    <a:lnTo>
                      <a:pt x="28" y="39"/>
                    </a:lnTo>
                    <a:lnTo>
                      <a:pt x="27" y="40"/>
                    </a:lnTo>
                    <a:lnTo>
                      <a:pt x="26" y="40"/>
                    </a:lnTo>
                    <a:lnTo>
                      <a:pt x="25" y="41"/>
                    </a:lnTo>
                    <a:lnTo>
                      <a:pt x="24" y="41"/>
                    </a:lnTo>
                    <a:lnTo>
                      <a:pt x="23" y="40"/>
                    </a:lnTo>
                    <a:lnTo>
                      <a:pt x="23" y="39"/>
                    </a:lnTo>
                    <a:lnTo>
                      <a:pt x="22" y="39"/>
                    </a:lnTo>
                    <a:lnTo>
                      <a:pt x="21" y="38"/>
                    </a:lnTo>
                    <a:lnTo>
                      <a:pt x="20" y="39"/>
                    </a:lnTo>
                    <a:lnTo>
                      <a:pt x="20" y="38"/>
                    </a:lnTo>
                    <a:lnTo>
                      <a:pt x="20" y="37"/>
                    </a:lnTo>
                    <a:lnTo>
                      <a:pt x="19" y="36"/>
                    </a:lnTo>
                    <a:lnTo>
                      <a:pt x="19" y="35"/>
                    </a:lnTo>
                    <a:lnTo>
                      <a:pt x="18" y="33"/>
                    </a:lnTo>
                    <a:lnTo>
                      <a:pt x="18" y="31"/>
                    </a:lnTo>
                    <a:lnTo>
                      <a:pt x="18" y="30"/>
                    </a:lnTo>
                    <a:lnTo>
                      <a:pt x="17" y="29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4" y="29"/>
                    </a:lnTo>
                    <a:lnTo>
                      <a:pt x="13" y="29"/>
                    </a:lnTo>
                    <a:lnTo>
                      <a:pt x="12" y="29"/>
                    </a:lnTo>
                    <a:lnTo>
                      <a:pt x="10" y="29"/>
                    </a:lnTo>
                    <a:lnTo>
                      <a:pt x="9" y="29"/>
                    </a:lnTo>
                    <a:lnTo>
                      <a:pt x="8" y="28"/>
                    </a:lnTo>
                    <a:lnTo>
                      <a:pt x="6" y="27"/>
                    </a:lnTo>
                    <a:lnTo>
                      <a:pt x="5" y="26"/>
                    </a:lnTo>
                    <a:lnTo>
                      <a:pt x="4" y="25"/>
                    </a:lnTo>
                    <a:lnTo>
                      <a:pt x="3" y="24"/>
                    </a:lnTo>
                    <a:lnTo>
                      <a:pt x="2" y="24"/>
                    </a:lnTo>
                    <a:lnTo>
                      <a:pt x="1" y="24"/>
                    </a:lnTo>
                    <a:lnTo>
                      <a:pt x="0" y="24"/>
                    </a:lnTo>
                    <a:lnTo>
                      <a:pt x="2" y="23"/>
                    </a:lnTo>
                    <a:lnTo>
                      <a:pt x="3" y="21"/>
                    </a:lnTo>
                    <a:lnTo>
                      <a:pt x="6" y="20"/>
                    </a:lnTo>
                    <a:lnTo>
                      <a:pt x="8" y="18"/>
                    </a:lnTo>
                    <a:lnTo>
                      <a:pt x="10" y="17"/>
                    </a:lnTo>
                    <a:lnTo>
                      <a:pt x="13" y="15"/>
                    </a:lnTo>
                    <a:lnTo>
                      <a:pt x="15" y="13"/>
                    </a:lnTo>
                    <a:lnTo>
                      <a:pt x="16" y="12"/>
                    </a:lnTo>
                    <a:lnTo>
                      <a:pt x="17" y="11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5" y="6"/>
                    </a:lnTo>
                    <a:lnTo>
                      <a:pt x="26" y="5"/>
                    </a:lnTo>
                    <a:lnTo>
                      <a:pt x="27" y="4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2"/>
                    </a:lnTo>
                    <a:lnTo>
                      <a:pt x="33" y="2"/>
                    </a:lnTo>
                    <a:lnTo>
                      <a:pt x="34" y="1"/>
                    </a:lnTo>
                    <a:lnTo>
                      <a:pt x="36" y="1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9" y="7"/>
                    </a:lnTo>
                    <a:lnTo>
                      <a:pt x="39" y="9"/>
                    </a:lnTo>
                    <a:lnTo>
                      <a:pt x="40" y="10"/>
                    </a:lnTo>
                    <a:lnTo>
                      <a:pt x="41" y="11"/>
                    </a:lnTo>
                    <a:lnTo>
                      <a:pt x="43" y="11"/>
                    </a:lnTo>
                    <a:lnTo>
                      <a:pt x="44" y="10"/>
                    </a:lnTo>
                    <a:lnTo>
                      <a:pt x="45" y="10"/>
                    </a:lnTo>
                    <a:lnTo>
                      <a:pt x="46" y="10"/>
                    </a:lnTo>
                    <a:lnTo>
                      <a:pt x="47" y="9"/>
                    </a:lnTo>
                    <a:lnTo>
                      <a:pt x="48" y="9"/>
                    </a:lnTo>
                    <a:lnTo>
                      <a:pt x="48" y="10"/>
                    </a:lnTo>
                    <a:lnTo>
                      <a:pt x="48" y="11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85" y="144"/>
                <a:ext cx="48" cy="41"/>
              </a:xfrm>
              <a:custGeom>
                <a:avLst/>
                <a:gdLst>
                  <a:gd name="T0" fmla="*/ 48 w 48"/>
                  <a:gd name="T1" fmla="*/ 11 h 41"/>
                  <a:gd name="T2" fmla="*/ 48 w 48"/>
                  <a:gd name="T3" fmla="*/ 13 h 41"/>
                  <a:gd name="T4" fmla="*/ 48 w 48"/>
                  <a:gd name="T5" fmla="*/ 16 h 41"/>
                  <a:gd name="T6" fmla="*/ 47 w 48"/>
                  <a:gd name="T7" fmla="*/ 18 h 41"/>
                  <a:gd name="T8" fmla="*/ 45 w 48"/>
                  <a:gd name="T9" fmla="*/ 19 h 41"/>
                  <a:gd name="T10" fmla="*/ 43 w 48"/>
                  <a:gd name="T11" fmla="*/ 20 h 41"/>
                  <a:gd name="T12" fmla="*/ 41 w 48"/>
                  <a:gd name="T13" fmla="*/ 19 h 41"/>
                  <a:gd name="T14" fmla="*/ 39 w 48"/>
                  <a:gd name="T15" fmla="*/ 20 h 41"/>
                  <a:gd name="T16" fmla="*/ 39 w 48"/>
                  <a:gd name="T17" fmla="*/ 22 h 41"/>
                  <a:gd name="T18" fmla="*/ 38 w 48"/>
                  <a:gd name="T19" fmla="*/ 26 h 41"/>
                  <a:gd name="T20" fmla="*/ 37 w 48"/>
                  <a:gd name="T21" fmla="*/ 32 h 41"/>
                  <a:gd name="T22" fmla="*/ 36 w 48"/>
                  <a:gd name="T23" fmla="*/ 36 h 41"/>
                  <a:gd name="T24" fmla="*/ 33 w 48"/>
                  <a:gd name="T25" fmla="*/ 37 h 41"/>
                  <a:gd name="T26" fmla="*/ 30 w 48"/>
                  <a:gd name="T27" fmla="*/ 38 h 41"/>
                  <a:gd name="T28" fmla="*/ 29 w 48"/>
                  <a:gd name="T29" fmla="*/ 39 h 41"/>
                  <a:gd name="T30" fmla="*/ 26 w 48"/>
                  <a:gd name="T31" fmla="*/ 40 h 41"/>
                  <a:gd name="T32" fmla="*/ 23 w 48"/>
                  <a:gd name="T33" fmla="*/ 40 h 41"/>
                  <a:gd name="T34" fmla="*/ 22 w 48"/>
                  <a:gd name="T35" fmla="*/ 39 h 41"/>
                  <a:gd name="T36" fmla="*/ 20 w 48"/>
                  <a:gd name="T37" fmla="*/ 38 h 41"/>
                  <a:gd name="T38" fmla="*/ 19 w 48"/>
                  <a:gd name="T39" fmla="*/ 35 h 41"/>
                  <a:gd name="T40" fmla="*/ 18 w 48"/>
                  <a:gd name="T41" fmla="*/ 30 h 41"/>
                  <a:gd name="T42" fmla="*/ 16 w 48"/>
                  <a:gd name="T43" fmla="*/ 29 h 41"/>
                  <a:gd name="T44" fmla="*/ 13 w 48"/>
                  <a:gd name="T45" fmla="*/ 29 h 41"/>
                  <a:gd name="T46" fmla="*/ 10 w 48"/>
                  <a:gd name="T47" fmla="*/ 29 h 41"/>
                  <a:gd name="T48" fmla="*/ 6 w 48"/>
                  <a:gd name="T49" fmla="*/ 27 h 41"/>
                  <a:gd name="T50" fmla="*/ 4 w 48"/>
                  <a:gd name="T51" fmla="*/ 25 h 41"/>
                  <a:gd name="T52" fmla="*/ 1 w 48"/>
                  <a:gd name="T53" fmla="*/ 24 h 41"/>
                  <a:gd name="T54" fmla="*/ 3 w 48"/>
                  <a:gd name="T55" fmla="*/ 21 h 41"/>
                  <a:gd name="T56" fmla="*/ 8 w 48"/>
                  <a:gd name="T57" fmla="*/ 18 h 41"/>
                  <a:gd name="T58" fmla="*/ 15 w 48"/>
                  <a:gd name="T59" fmla="*/ 13 h 41"/>
                  <a:gd name="T60" fmla="*/ 18 w 48"/>
                  <a:gd name="T61" fmla="*/ 9 h 41"/>
                  <a:gd name="T62" fmla="*/ 22 w 48"/>
                  <a:gd name="T63" fmla="*/ 7 h 41"/>
                  <a:gd name="T64" fmla="*/ 26 w 48"/>
                  <a:gd name="T65" fmla="*/ 5 h 41"/>
                  <a:gd name="T66" fmla="*/ 28 w 48"/>
                  <a:gd name="T67" fmla="*/ 3 h 41"/>
                  <a:gd name="T68" fmla="*/ 31 w 48"/>
                  <a:gd name="T69" fmla="*/ 2 h 41"/>
                  <a:gd name="T70" fmla="*/ 32 w 48"/>
                  <a:gd name="T71" fmla="*/ 3 h 41"/>
                  <a:gd name="T72" fmla="*/ 34 w 48"/>
                  <a:gd name="T73" fmla="*/ 3 h 41"/>
                  <a:gd name="T74" fmla="*/ 34 w 48"/>
                  <a:gd name="T75" fmla="*/ 2 h 41"/>
                  <a:gd name="T76" fmla="*/ 34 w 48"/>
                  <a:gd name="T77" fmla="*/ 1 h 41"/>
                  <a:gd name="T78" fmla="*/ 38 w 48"/>
                  <a:gd name="T79" fmla="*/ 2 h 41"/>
                  <a:gd name="T80" fmla="*/ 39 w 48"/>
                  <a:gd name="T81" fmla="*/ 7 h 41"/>
                  <a:gd name="T82" fmla="*/ 41 w 48"/>
                  <a:gd name="T83" fmla="*/ 11 h 41"/>
                  <a:gd name="T84" fmla="*/ 45 w 48"/>
                  <a:gd name="T85" fmla="*/ 10 h 41"/>
                  <a:gd name="T86" fmla="*/ 48 w 48"/>
                  <a:gd name="T87" fmla="*/ 9 h 41"/>
                  <a:gd name="T88" fmla="*/ 48 w 48"/>
                  <a:gd name="T89" fmla="*/ 11 h 4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8"/>
                  <a:gd name="T136" fmla="*/ 0 h 41"/>
                  <a:gd name="T137" fmla="*/ 48 w 48"/>
                  <a:gd name="T138" fmla="*/ 41 h 4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8" h="41">
                    <a:moveTo>
                      <a:pt x="48" y="11"/>
                    </a:moveTo>
                    <a:lnTo>
                      <a:pt x="48" y="11"/>
                    </a:lnTo>
                    <a:lnTo>
                      <a:pt x="48" y="12"/>
                    </a:lnTo>
                    <a:lnTo>
                      <a:pt x="48" y="13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48" y="16"/>
                    </a:lnTo>
                    <a:lnTo>
                      <a:pt x="47" y="17"/>
                    </a:lnTo>
                    <a:lnTo>
                      <a:pt x="47" y="18"/>
                    </a:lnTo>
                    <a:lnTo>
                      <a:pt x="46" y="18"/>
                    </a:lnTo>
                    <a:lnTo>
                      <a:pt x="45" y="19"/>
                    </a:lnTo>
                    <a:lnTo>
                      <a:pt x="44" y="20"/>
                    </a:lnTo>
                    <a:lnTo>
                      <a:pt x="43" y="20"/>
                    </a:lnTo>
                    <a:lnTo>
                      <a:pt x="42" y="19"/>
                    </a:lnTo>
                    <a:lnTo>
                      <a:pt x="41" y="19"/>
                    </a:lnTo>
                    <a:lnTo>
                      <a:pt x="40" y="19"/>
                    </a:lnTo>
                    <a:lnTo>
                      <a:pt x="40" y="20"/>
                    </a:lnTo>
                    <a:lnTo>
                      <a:pt x="39" y="20"/>
                    </a:lnTo>
                    <a:lnTo>
                      <a:pt x="39" y="21"/>
                    </a:lnTo>
                    <a:lnTo>
                      <a:pt x="39" y="22"/>
                    </a:lnTo>
                    <a:lnTo>
                      <a:pt x="39" y="23"/>
                    </a:lnTo>
                    <a:lnTo>
                      <a:pt x="38" y="24"/>
                    </a:lnTo>
                    <a:lnTo>
                      <a:pt x="38" y="26"/>
                    </a:lnTo>
                    <a:lnTo>
                      <a:pt x="38" y="28"/>
                    </a:lnTo>
                    <a:lnTo>
                      <a:pt x="37" y="30"/>
                    </a:lnTo>
                    <a:lnTo>
                      <a:pt x="37" y="32"/>
                    </a:lnTo>
                    <a:lnTo>
                      <a:pt x="36" y="33"/>
                    </a:lnTo>
                    <a:lnTo>
                      <a:pt x="36" y="36"/>
                    </a:lnTo>
                    <a:lnTo>
                      <a:pt x="35" y="36"/>
                    </a:lnTo>
                    <a:lnTo>
                      <a:pt x="34" y="36"/>
                    </a:lnTo>
                    <a:lnTo>
                      <a:pt x="33" y="37"/>
                    </a:lnTo>
                    <a:lnTo>
                      <a:pt x="32" y="37"/>
                    </a:lnTo>
                    <a:lnTo>
                      <a:pt x="31" y="38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29" y="39"/>
                    </a:lnTo>
                    <a:lnTo>
                      <a:pt x="28" y="39"/>
                    </a:lnTo>
                    <a:lnTo>
                      <a:pt x="27" y="40"/>
                    </a:lnTo>
                    <a:lnTo>
                      <a:pt x="26" y="40"/>
                    </a:lnTo>
                    <a:lnTo>
                      <a:pt x="25" y="41"/>
                    </a:lnTo>
                    <a:lnTo>
                      <a:pt x="24" y="41"/>
                    </a:lnTo>
                    <a:lnTo>
                      <a:pt x="23" y="40"/>
                    </a:lnTo>
                    <a:lnTo>
                      <a:pt x="23" y="39"/>
                    </a:lnTo>
                    <a:lnTo>
                      <a:pt x="22" y="39"/>
                    </a:lnTo>
                    <a:lnTo>
                      <a:pt x="21" y="38"/>
                    </a:lnTo>
                    <a:lnTo>
                      <a:pt x="20" y="39"/>
                    </a:lnTo>
                    <a:lnTo>
                      <a:pt x="20" y="38"/>
                    </a:lnTo>
                    <a:lnTo>
                      <a:pt x="20" y="37"/>
                    </a:lnTo>
                    <a:lnTo>
                      <a:pt x="19" y="36"/>
                    </a:lnTo>
                    <a:lnTo>
                      <a:pt x="19" y="35"/>
                    </a:lnTo>
                    <a:lnTo>
                      <a:pt x="18" y="33"/>
                    </a:lnTo>
                    <a:lnTo>
                      <a:pt x="18" y="31"/>
                    </a:lnTo>
                    <a:lnTo>
                      <a:pt x="18" y="30"/>
                    </a:lnTo>
                    <a:lnTo>
                      <a:pt x="17" y="29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4" y="29"/>
                    </a:lnTo>
                    <a:lnTo>
                      <a:pt x="13" y="29"/>
                    </a:lnTo>
                    <a:lnTo>
                      <a:pt x="12" y="29"/>
                    </a:lnTo>
                    <a:lnTo>
                      <a:pt x="10" y="29"/>
                    </a:lnTo>
                    <a:lnTo>
                      <a:pt x="9" y="29"/>
                    </a:lnTo>
                    <a:lnTo>
                      <a:pt x="8" y="28"/>
                    </a:lnTo>
                    <a:lnTo>
                      <a:pt x="6" y="27"/>
                    </a:lnTo>
                    <a:lnTo>
                      <a:pt x="5" y="26"/>
                    </a:lnTo>
                    <a:lnTo>
                      <a:pt x="4" y="25"/>
                    </a:lnTo>
                    <a:lnTo>
                      <a:pt x="3" y="24"/>
                    </a:lnTo>
                    <a:lnTo>
                      <a:pt x="2" y="24"/>
                    </a:lnTo>
                    <a:lnTo>
                      <a:pt x="1" y="24"/>
                    </a:lnTo>
                    <a:lnTo>
                      <a:pt x="0" y="24"/>
                    </a:lnTo>
                    <a:lnTo>
                      <a:pt x="2" y="23"/>
                    </a:lnTo>
                    <a:lnTo>
                      <a:pt x="3" y="21"/>
                    </a:lnTo>
                    <a:lnTo>
                      <a:pt x="6" y="20"/>
                    </a:lnTo>
                    <a:lnTo>
                      <a:pt x="8" y="18"/>
                    </a:lnTo>
                    <a:lnTo>
                      <a:pt x="10" y="17"/>
                    </a:lnTo>
                    <a:lnTo>
                      <a:pt x="13" y="15"/>
                    </a:lnTo>
                    <a:lnTo>
                      <a:pt x="15" y="13"/>
                    </a:lnTo>
                    <a:lnTo>
                      <a:pt x="16" y="12"/>
                    </a:lnTo>
                    <a:lnTo>
                      <a:pt x="17" y="11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5" y="6"/>
                    </a:lnTo>
                    <a:lnTo>
                      <a:pt x="26" y="5"/>
                    </a:lnTo>
                    <a:lnTo>
                      <a:pt x="27" y="4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2"/>
                    </a:lnTo>
                    <a:lnTo>
                      <a:pt x="33" y="2"/>
                    </a:lnTo>
                    <a:lnTo>
                      <a:pt x="34" y="1"/>
                    </a:lnTo>
                    <a:lnTo>
                      <a:pt x="36" y="1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9" y="7"/>
                    </a:lnTo>
                    <a:lnTo>
                      <a:pt x="39" y="9"/>
                    </a:lnTo>
                    <a:lnTo>
                      <a:pt x="40" y="10"/>
                    </a:lnTo>
                    <a:lnTo>
                      <a:pt x="41" y="11"/>
                    </a:lnTo>
                    <a:lnTo>
                      <a:pt x="43" y="11"/>
                    </a:lnTo>
                    <a:lnTo>
                      <a:pt x="44" y="10"/>
                    </a:lnTo>
                    <a:lnTo>
                      <a:pt x="45" y="10"/>
                    </a:lnTo>
                    <a:lnTo>
                      <a:pt x="46" y="10"/>
                    </a:lnTo>
                    <a:lnTo>
                      <a:pt x="47" y="9"/>
                    </a:lnTo>
                    <a:lnTo>
                      <a:pt x="48" y="9"/>
                    </a:lnTo>
                    <a:lnTo>
                      <a:pt x="48" y="10"/>
                    </a:lnTo>
                    <a:lnTo>
                      <a:pt x="48" y="11"/>
                    </a:lnTo>
                    <a:close/>
                  </a:path>
                </a:pathLst>
              </a:custGeom>
              <a:solidFill>
                <a:srgbClr val="00CC00"/>
              </a:solidFill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213" y="93"/>
                <a:ext cx="119" cy="52"/>
              </a:xfrm>
              <a:custGeom>
                <a:avLst/>
                <a:gdLst>
                  <a:gd name="T0" fmla="*/ 114 w 119"/>
                  <a:gd name="T1" fmla="*/ 15 h 52"/>
                  <a:gd name="T2" fmla="*/ 114 w 119"/>
                  <a:gd name="T3" fmla="*/ 18 h 52"/>
                  <a:gd name="T4" fmla="*/ 110 w 119"/>
                  <a:gd name="T5" fmla="*/ 22 h 52"/>
                  <a:gd name="T6" fmla="*/ 109 w 119"/>
                  <a:gd name="T7" fmla="*/ 25 h 52"/>
                  <a:gd name="T8" fmla="*/ 108 w 119"/>
                  <a:gd name="T9" fmla="*/ 28 h 52"/>
                  <a:gd name="T10" fmla="*/ 101 w 119"/>
                  <a:gd name="T11" fmla="*/ 26 h 52"/>
                  <a:gd name="T12" fmla="*/ 94 w 119"/>
                  <a:gd name="T13" fmla="*/ 25 h 52"/>
                  <a:gd name="T14" fmla="*/ 88 w 119"/>
                  <a:gd name="T15" fmla="*/ 25 h 52"/>
                  <a:gd name="T16" fmla="*/ 79 w 119"/>
                  <a:gd name="T17" fmla="*/ 31 h 52"/>
                  <a:gd name="T18" fmla="*/ 70 w 119"/>
                  <a:gd name="T19" fmla="*/ 37 h 52"/>
                  <a:gd name="T20" fmla="*/ 66 w 119"/>
                  <a:gd name="T21" fmla="*/ 39 h 52"/>
                  <a:gd name="T22" fmla="*/ 58 w 119"/>
                  <a:gd name="T23" fmla="*/ 39 h 52"/>
                  <a:gd name="T24" fmla="*/ 51 w 119"/>
                  <a:gd name="T25" fmla="*/ 40 h 52"/>
                  <a:gd name="T26" fmla="*/ 44 w 119"/>
                  <a:gd name="T27" fmla="*/ 43 h 52"/>
                  <a:gd name="T28" fmla="*/ 39 w 119"/>
                  <a:gd name="T29" fmla="*/ 46 h 52"/>
                  <a:gd name="T30" fmla="*/ 35 w 119"/>
                  <a:gd name="T31" fmla="*/ 49 h 52"/>
                  <a:gd name="T32" fmla="*/ 26 w 119"/>
                  <a:gd name="T33" fmla="*/ 50 h 52"/>
                  <a:gd name="T34" fmla="*/ 21 w 119"/>
                  <a:gd name="T35" fmla="*/ 50 h 52"/>
                  <a:gd name="T36" fmla="*/ 13 w 119"/>
                  <a:gd name="T37" fmla="*/ 49 h 52"/>
                  <a:gd name="T38" fmla="*/ 8 w 119"/>
                  <a:gd name="T39" fmla="*/ 52 h 52"/>
                  <a:gd name="T40" fmla="*/ 6 w 119"/>
                  <a:gd name="T41" fmla="*/ 50 h 52"/>
                  <a:gd name="T42" fmla="*/ 6 w 119"/>
                  <a:gd name="T43" fmla="*/ 47 h 52"/>
                  <a:gd name="T44" fmla="*/ 4 w 119"/>
                  <a:gd name="T45" fmla="*/ 46 h 52"/>
                  <a:gd name="T46" fmla="*/ 4 w 119"/>
                  <a:gd name="T47" fmla="*/ 46 h 52"/>
                  <a:gd name="T48" fmla="*/ 3 w 119"/>
                  <a:gd name="T49" fmla="*/ 45 h 52"/>
                  <a:gd name="T50" fmla="*/ 2 w 119"/>
                  <a:gd name="T51" fmla="*/ 43 h 52"/>
                  <a:gd name="T52" fmla="*/ 4 w 119"/>
                  <a:gd name="T53" fmla="*/ 43 h 52"/>
                  <a:gd name="T54" fmla="*/ 5 w 119"/>
                  <a:gd name="T55" fmla="*/ 41 h 52"/>
                  <a:gd name="T56" fmla="*/ 6 w 119"/>
                  <a:gd name="T57" fmla="*/ 39 h 52"/>
                  <a:gd name="T58" fmla="*/ 7 w 119"/>
                  <a:gd name="T59" fmla="*/ 37 h 52"/>
                  <a:gd name="T60" fmla="*/ 5 w 119"/>
                  <a:gd name="T61" fmla="*/ 37 h 52"/>
                  <a:gd name="T62" fmla="*/ 4 w 119"/>
                  <a:gd name="T63" fmla="*/ 34 h 52"/>
                  <a:gd name="T64" fmla="*/ 3 w 119"/>
                  <a:gd name="T65" fmla="*/ 33 h 52"/>
                  <a:gd name="T66" fmla="*/ 2 w 119"/>
                  <a:gd name="T67" fmla="*/ 35 h 52"/>
                  <a:gd name="T68" fmla="*/ 1 w 119"/>
                  <a:gd name="T69" fmla="*/ 35 h 52"/>
                  <a:gd name="T70" fmla="*/ 2 w 119"/>
                  <a:gd name="T71" fmla="*/ 33 h 52"/>
                  <a:gd name="T72" fmla="*/ 1 w 119"/>
                  <a:gd name="T73" fmla="*/ 29 h 52"/>
                  <a:gd name="T74" fmla="*/ 0 w 119"/>
                  <a:gd name="T75" fmla="*/ 26 h 52"/>
                  <a:gd name="T76" fmla="*/ 0 w 119"/>
                  <a:gd name="T77" fmla="*/ 22 h 52"/>
                  <a:gd name="T78" fmla="*/ 1 w 119"/>
                  <a:gd name="T79" fmla="*/ 19 h 52"/>
                  <a:gd name="T80" fmla="*/ 1 w 119"/>
                  <a:gd name="T81" fmla="*/ 14 h 52"/>
                  <a:gd name="T82" fmla="*/ 6 w 119"/>
                  <a:gd name="T83" fmla="*/ 12 h 52"/>
                  <a:gd name="T84" fmla="*/ 11 w 119"/>
                  <a:gd name="T85" fmla="*/ 10 h 52"/>
                  <a:gd name="T86" fmla="*/ 19 w 119"/>
                  <a:gd name="T87" fmla="*/ 10 h 52"/>
                  <a:gd name="T88" fmla="*/ 24 w 119"/>
                  <a:gd name="T89" fmla="*/ 7 h 52"/>
                  <a:gd name="T90" fmla="*/ 30 w 119"/>
                  <a:gd name="T91" fmla="*/ 2 h 52"/>
                  <a:gd name="T92" fmla="*/ 37 w 119"/>
                  <a:gd name="T93" fmla="*/ 2 h 52"/>
                  <a:gd name="T94" fmla="*/ 44 w 119"/>
                  <a:gd name="T95" fmla="*/ 5 h 52"/>
                  <a:gd name="T96" fmla="*/ 50 w 119"/>
                  <a:gd name="T97" fmla="*/ 9 h 52"/>
                  <a:gd name="T98" fmla="*/ 55 w 119"/>
                  <a:gd name="T99" fmla="*/ 11 h 52"/>
                  <a:gd name="T100" fmla="*/ 58 w 119"/>
                  <a:gd name="T101" fmla="*/ 11 h 52"/>
                  <a:gd name="T102" fmla="*/ 65 w 119"/>
                  <a:gd name="T103" fmla="*/ 9 h 52"/>
                  <a:gd name="T104" fmla="*/ 71 w 119"/>
                  <a:gd name="T105" fmla="*/ 8 h 52"/>
                  <a:gd name="T106" fmla="*/ 81 w 119"/>
                  <a:gd name="T107" fmla="*/ 7 h 52"/>
                  <a:gd name="T108" fmla="*/ 87 w 119"/>
                  <a:gd name="T109" fmla="*/ 6 h 52"/>
                  <a:gd name="T110" fmla="*/ 92 w 119"/>
                  <a:gd name="T111" fmla="*/ 6 h 52"/>
                  <a:gd name="T112" fmla="*/ 98 w 119"/>
                  <a:gd name="T113" fmla="*/ 6 h 52"/>
                  <a:gd name="T114" fmla="*/ 106 w 119"/>
                  <a:gd name="T115" fmla="*/ 5 h 52"/>
                  <a:gd name="T116" fmla="*/ 111 w 119"/>
                  <a:gd name="T117" fmla="*/ 0 h 52"/>
                  <a:gd name="T118" fmla="*/ 114 w 119"/>
                  <a:gd name="T119" fmla="*/ 7 h 52"/>
                  <a:gd name="T120" fmla="*/ 119 w 119"/>
                  <a:gd name="T121" fmla="*/ 12 h 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9"/>
                  <a:gd name="T184" fmla="*/ 0 h 52"/>
                  <a:gd name="T185" fmla="*/ 119 w 119"/>
                  <a:gd name="T186" fmla="*/ 52 h 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9" h="52">
                    <a:moveTo>
                      <a:pt x="118" y="15"/>
                    </a:moveTo>
                    <a:lnTo>
                      <a:pt x="117" y="15"/>
                    </a:lnTo>
                    <a:lnTo>
                      <a:pt x="115" y="15"/>
                    </a:lnTo>
                    <a:lnTo>
                      <a:pt x="114" y="15"/>
                    </a:lnTo>
                    <a:lnTo>
                      <a:pt x="114" y="16"/>
                    </a:lnTo>
                    <a:lnTo>
                      <a:pt x="113" y="17"/>
                    </a:lnTo>
                    <a:lnTo>
                      <a:pt x="114" y="18"/>
                    </a:lnTo>
                    <a:lnTo>
                      <a:pt x="115" y="19"/>
                    </a:lnTo>
                    <a:lnTo>
                      <a:pt x="113" y="20"/>
                    </a:lnTo>
                    <a:lnTo>
                      <a:pt x="111" y="21"/>
                    </a:lnTo>
                    <a:lnTo>
                      <a:pt x="110" y="22"/>
                    </a:lnTo>
                    <a:lnTo>
                      <a:pt x="109" y="22"/>
                    </a:lnTo>
                    <a:lnTo>
                      <a:pt x="108" y="23"/>
                    </a:lnTo>
                    <a:lnTo>
                      <a:pt x="108" y="24"/>
                    </a:lnTo>
                    <a:lnTo>
                      <a:pt x="109" y="25"/>
                    </a:lnTo>
                    <a:lnTo>
                      <a:pt x="110" y="26"/>
                    </a:lnTo>
                    <a:lnTo>
                      <a:pt x="110" y="27"/>
                    </a:lnTo>
                    <a:lnTo>
                      <a:pt x="109" y="28"/>
                    </a:lnTo>
                    <a:lnTo>
                      <a:pt x="108" y="28"/>
                    </a:lnTo>
                    <a:lnTo>
                      <a:pt x="106" y="29"/>
                    </a:lnTo>
                    <a:lnTo>
                      <a:pt x="104" y="28"/>
                    </a:lnTo>
                    <a:lnTo>
                      <a:pt x="103" y="27"/>
                    </a:lnTo>
                    <a:lnTo>
                      <a:pt x="101" y="26"/>
                    </a:lnTo>
                    <a:lnTo>
                      <a:pt x="99" y="25"/>
                    </a:lnTo>
                    <a:lnTo>
                      <a:pt x="97" y="25"/>
                    </a:lnTo>
                    <a:lnTo>
                      <a:pt x="96" y="24"/>
                    </a:lnTo>
                    <a:lnTo>
                      <a:pt x="94" y="25"/>
                    </a:lnTo>
                    <a:lnTo>
                      <a:pt x="93" y="25"/>
                    </a:lnTo>
                    <a:lnTo>
                      <a:pt x="91" y="25"/>
                    </a:lnTo>
                    <a:lnTo>
                      <a:pt x="90" y="25"/>
                    </a:lnTo>
                    <a:lnTo>
                      <a:pt x="88" y="25"/>
                    </a:lnTo>
                    <a:lnTo>
                      <a:pt x="86" y="26"/>
                    </a:lnTo>
                    <a:lnTo>
                      <a:pt x="84" y="28"/>
                    </a:lnTo>
                    <a:lnTo>
                      <a:pt x="81" y="29"/>
                    </a:lnTo>
                    <a:lnTo>
                      <a:pt x="79" y="31"/>
                    </a:lnTo>
                    <a:lnTo>
                      <a:pt x="75" y="34"/>
                    </a:lnTo>
                    <a:lnTo>
                      <a:pt x="74" y="35"/>
                    </a:lnTo>
                    <a:lnTo>
                      <a:pt x="72" y="36"/>
                    </a:lnTo>
                    <a:lnTo>
                      <a:pt x="70" y="37"/>
                    </a:lnTo>
                    <a:lnTo>
                      <a:pt x="69" y="38"/>
                    </a:lnTo>
                    <a:lnTo>
                      <a:pt x="67" y="39"/>
                    </a:lnTo>
                    <a:lnTo>
                      <a:pt x="66" y="39"/>
                    </a:lnTo>
                    <a:lnTo>
                      <a:pt x="64" y="39"/>
                    </a:lnTo>
                    <a:lnTo>
                      <a:pt x="63" y="39"/>
                    </a:lnTo>
                    <a:lnTo>
                      <a:pt x="60" y="39"/>
                    </a:lnTo>
                    <a:lnTo>
                      <a:pt x="58" y="39"/>
                    </a:lnTo>
                    <a:lnTo>
                      <a:pt x="55" y="39"/>
                    </a:lnTo>
                    <a:lnTo>
                      <a:pt x="53" y="39"/>
                    </a:lnTo>
                    <a:lnTo>
                      <a:pt x="51" y="40"/>
                    </a:lnTo>
                    <a:lnTo>
                      <a:pt x="49" y="40"/>
                    </a:lnTo>
                    <a:lnTo>
                      <a:pt x="48" y="41"/>
                    </a:lnTo>
                    <a:lnTo>
                      <a:pt x="46" y="42"/>
                    </a:lnTo>
                    <a:lnTo>
                      <a:pt x="44" y="43"/>
                    </a:lnTo>
                    <a:lnTo>
                      <a:pt x="43" y="44"/>
                    </a:lnTo>
                    <a:lnTo>
                      <a:pt x="42" y="44"/>
                    </a:lnTo>
                    <a:lnTo>
                      <a:pt x="40" y="45"/>
                    </a:lnTo>
                    <a:lnTo>
                      <a:pt x="39" y="46"/>
                    </a:lnTo>
                    <a:lnTo>
                      <a:pt x="38" y="47"/>
                    </a:lnTo>
                    <a:lnTo>
                      <a:pt x="37" y="48"/>
                    </a:lnTo>
                    <a:lnTo>
                      <a:pt x="36" y="49"/>
                    </a:lnTo>
                    <a:lnTo>
                      <a:pt x="35" y="49"/>
                    </a:lnTo>
                    <a:lnTo>
                      <a:pt x="33" y="49"/>
                    </a:lnTo>
                    <a:lnTo>
                      <a:pt x="31" y="49"/>
                    </a:lnTo>
                    <a:lnTo>
                      <a:pt x="28" y="50"/>
                    </a:lnTo>
                    <a:lnTo>
                      <a:pt x="26" y="50"/>
                    </a:lnTo>
                    <a:lnTo>
                      <a:pt x="24" y="50"/>
                    </a:lnTo>
                    <a:lnTo>
                      <a:pt x="22" y="50"/>
                    </a:lnTo>
                    <a:lnTo>
                      <a:pt x="21" y="50"/>
                    </a:lnTo>
                    <a:lnTo>
                      <a:pt x="18" y="50"/>
                    </a:lnTo>
                    <a:lnTo>
                      <a:pt x="16" y="49"/>
                    </a:lnTo>
                    <a:lnTo>
                      <a:pt x="14" y="49"/>
                    </a:lnTo>
                    <a:lnTo>
                      <a:pt x="13" y="49"/>
                    </a:lnTo>
                    <a:lnTo>
                      <a:pt x="12" y="49"/>
                    </a:lnTo>
                    <a:lnTo>
                      <a:pt x="11" y="50"/>
                    </a:lnTo>
                    <a:lnTo>
                      <a:pt x="10" y="51"/>
                    </a:lnTo>
                    <a:lnTo>
                      <a:pt x="8" y="52"/>
                    </a:lnTo>
                    <a:lnTo>
                      <a:pt x="7" y="51"/>
                    </a:lnTo>
                    <a:lnTo>
                      <a:pt x="6" y="50"/>
                    </a:lnTo>
                    <a:lnTo>
                      <a:pt x="5" y="49"/>
                    </a:lnTo>
                    <a:lnTo>
                      <a:pt x="5" y="48"/>
                    </a:lnTo>
                    <a:lnTo>
                      <a:pt x="6" y="48"/>
                    </a:lnTo>
                    <a:lnTo>
                      <a:pt x="6" y="47"/>
                    </a:lnTo>
                    <a:lnTo>
                      <a:pt x="5" y="47"/>
                    </a:lnTo>
                    <a:lnTo>
                      <a:pt x="5" y="46"/>
                    </a:lnTo>
                    <a:lnTo>
                      <a:pt x="4" y="46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2" y="45"/>
                    </a:lnTo>
                    <a:lnTo>
                      <a:pt x="2" y="44"/>
                    </a:lnTo>
                    <a:lnTo>
                      <a:pt x="2" y="43"/>
                    </a:lnTo>
                    <a:lnTo>
                      <a:pt x="3" y="43"/>
                    </a:lnTo>
                    <a:lnTo>
                      <a:pt x="4" y="43"/>
                    </a:lnTo>
                    <a:lnTo>
                      <a:pt x="4" y="42"/>
                    </a:lnTo>
                    <a:lnTo>
                      <a:pt x="5" y="41"/>
                    </a:lnTo>
                    <a:lnTo>
                      <a:pt x="5" y="40"/>
                    </a:lnTo>
                    <a:lnTo>
                      <a:pt x="5" y="39"/>
                    </a:lnTo>
                    <a:lnTo>
                      <a:pt x="6" y="39"/>
                    </a:lnTo>
                    <a:lnTo>
                      <a:pt x="7" y="38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5" y="37"/>
                    </a:lnTo>
                    <a:lnTo>
                      <a:pt x="5" y="36"/>
                    </a:lnTo>
                    <a:lnTo>
                      <a:pt x="4" y="35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3" y="34"/>
                    </a:lnTo>
                    <a:lnTo>
                      <a:pt x="3" y="35"/>
                    </a:lnTo>
                    <a:lnTo>
                      <a:pt x="2" y="35"/>
                    </a:lnTo>
                    <a:lnTo>
                      <a:pt x="2" y="36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8" y="11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5" y="10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20" y="10"/>
                    </a:lnTo>
                    <a:lnTo>
                      <a:pt x="22" y="9"/>
                    </a:lnTo>
                    <a:lnTo>
                      <a:pt x="22" y="8"/>
                    </a:lnTo>
                    <a:lnTo>
                      <a:pt x="24" y="7"/>
                    </a:lnTo>
                    <a:lnTo>
                      <a:pt x="25" y="5"/>
                    </a:lnTo>
                    <a:lnTo>
                      <a:pt x="27" y="4"/>
                    </a:lnTo>
                    <a:lnTo>
                      <a:pt x="28" y="3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7" y="2"/>
                    </a:lnTo>
                    <a:lnTo>
                      <a:pt x="39" y="3"/>
                    </a:lnTo>
                    <a:lnTo>
                      <a:pt x="41" y="4"/>
                    </a:lnTo>
                    <a:lnTo>
                      <a:pt x="43" y="4"/>
                    </a:lnTo>
                    <a:lnTo>
                      <a:pt x="44" y="5"/>
                    </a:lnTo>
                    <a:lnTo>
                      <a:pt x="46" y="6"/>
                    </a:lnTo>
                    <a:lnTo>
                      <a:pt x="47" y="7"/>
                    </a:lnTo>
                    <a:lnTo>
                      <a:pt x="48" y="8"/>
                    </a:lnTo>
                    <a:lnTo>
                      <a:pt x="50" y="9"/>
                    </a:lnTo>
                    <a:lnTo>
                      <a:pt x="52" y="9"/>
                    </a:lnTo>
                    <a:lnTo>
                      <a:pt x="53" y="10"/>
                    </a:lnTo>
                    <a:lnTo>
                      <a:pt x="54" y="10"/>
                    </a:lnTo>
                    <a:lnTo>
                      <a:pt x="55" y="11"/>
                    </a:lnTo>
                    <a:lnTo>
                      <a:pt x="56" y="11"/>
                    </a:lnTo>
                    <a:lnTo>
                      <a:pt x="58" y="11"/>
                    </a:lnTo>
                    <a:lnTo>
                      <a:pt x="61" y="11"/>
                    </a:lnTo>
                    <a:lnTo>
                      <a:pt x="64" y="10"/>
                    </a:lnTo>
                    <a:lnTo>
                      <a:pt x="65" y="9"/>
                    </a:lnTo>
                    <a:lnTo>
                      <a:pt x="67" y="9"/>
                    </a:lnTo>
                    <a:lnTo>
                      <a:pt x="69" y="8"/>
                    </a:lnTo>
                    <a:lnTo>
                      <a:pt x="71" y="8"/>
                    </a:lnTo>
                    <a:lnTo>
                      <a:pt x="73" y="8"/>
                    </a:lnTo>
                    <a:lnTo>
                      <a:pt x="77" y="7"/>
                    </a:lnTo>
                    <a:lnTo>
                      <a:pt x="78" y="7"/>
                    </a:lnTo>
                    <a:lnTo>
                      <a:pt x="81" y="7"/>
                    </a:lnTo>
                    <a:lnTo>
                      <a:pt x="84" y="7"/>
                    </a:lnTo>
                    <a:lnTo>
                      <a:pt x="85" y="6"/>
                    </a:lnTo>
                    <a:lnTo>
                      <a:pt x="87" y="6"/>
                    </a:lnTo>
                    <a:lnTo>
                      <a:pt x="88" y="5"/>
                    </a:lnTo>
                    <a:lnTo>
                      <a:pt x="89" y="5"/>
                    </a:lnTo>
                    <a:lnTo>
                      <a:pt x="91" y="6"/>
                    </a:lnTo>
                    <a:lnTo>
                      <a:pt x="92" y="6"/>
                    </a:lnTo>
                    <a:lnTo>
                      <a:pt x="93" y="7"/>
                    </a:lnTo>
                    <a:lnTo>
                      <a:pt x="95" y="7"/>
                    </a:lnTo>
                    <a:lnTo>
                      <a:pt x="97" y="6"/>
                    </a:lnTo>
                    <a:lnTo>
                      <a:pt x="98" y="6"/>
                    </a:lnTo>
                    <a:lnTo>
                      <a:pt x="99" y="6"/>
                    </a:lnTo>
                    <a:lnTo>
                      <a:pt x="101" y="6"/>
                    </a:lnTo>
                    <a:lnTo>
                      <a:pt x="103" y="6"/>
                    </a:lnTo>
                    <a:lnTo>
                      <a:pt x="106" y="5"/>
                    </a:lnTo>
                    <a:lnTo>
                      <a:pt x="107" y="4"/>
                    </a:lnTo>
                    <a:lnTo>
                      <a:pt x="109" y="3"/>
                    </a:lnTo>
                    <a:lnTo>
                      <a:pt x="110" y="2"/>
                    </a:lnTo>
                    <a:lnTo>
                      <a:pt x="111" y="0"/>
                    </a:lnTo>
                    <a:lnTo>
                      <a:pt x="112" y="2"/>
                    </a:lnTo>
                    <a:lnTo>
                      <a:pt x="113" y="4"/>
                    </a:lnTo>
                    <a:lnTo>
                      <a:pt x="113" y="5"/>
                    </a:lnTo>
                    <a:lnTo>
                      <a:pt x="114" y="7"/>
                    </a:lnTo>
                    <a:lnTo>
                      <a:pt x="115" y="8"/>
                    </a:lnTo>
                    <a:lnTo>
                      <a:pt x="117" y="9"/>
                    </a:lnTo>
                    <a:lnTo>
                      <a:pt x="118" y="11"/>
                    </a:lnTo>
                    <a:lnTo>
                      <a:pt x="119" y="12"/>
                    </a:lnTo>
                    <a:lnTo>
                      <a:pt x="119" y="13"/>
                    </a:lnTo>
                    <a:lnTo>
                      <a:pt x="119" y="15"/>
                    </a:lnTo>
                    <a:lnTo>
                      <a:pt x="118" y="15"/>
                    </a:lnTo>
                    <a:close/>
                  </a:path>
                </a:pathLst>
              </a:custGeom>
              <a:solidFill>
                <a:srgbClr val="FF22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213" y="93"/>
                <a:ext cx="119" cy="52"/>
              </a:xfrm>
              <a:custGeom>
                <a:avLst/>
                <a:gdLst>
                  <a:gd name="T0" fmla="*/ 114 w 119"/>
                  <a:gd name="T1" fmla="*/ 15 h 52"/>
                  <a:gd name="T2" fmla="*/ 114 w 119"/>
                  <a:gd name="T3" fmla="*/ 18 h 52"/>
                  <a:gd name="T4" fmla="*/ 110 w 119"/>
                  <a:gd name="T5" fmla="*/ 22 h 52"/>
                  <a:gd name="T6" fmla="*/ 109 w 119"/>
                  <a:gd name="T7" fmla="*/ 25 h 52"/>
                  <a:gd name="T8" fmla="*/ 108 w 119"/>
                  <a:gd name="T9" fmla="*/ 28 h 52"/>
                  <a:gd name="T10" fmla="*/ 101 w 119"/>
                  <a:gd name="T11" fmla="*/ 26 h 52"/>
                  <a:gd name="T12" fmla="*/ 94 w 119"/>
                  <a:gd name="T13" fmla="*/ 25 h 52"/>
                  <a:gd name="T14" fmla="*/ 88 w 119"/>
                  <a:gd name="T15" fmla="*/ 25 h 52"/>
                  <a:gd name="T16" fmla="*/ 79 w 119"/>
                  <a:gd name="T17" fmla="*/ 31 h 52"/>
                  <a:gd name="T18" fmla="*/ 70 w 119"/>
                  <a:gd name="T19" fmla="*/ 37 h 52"/>
                  <a:gd name="T20" fmla="*/ 66 w 119"/>
                  <a:gd name="T21" fmla="*/ 39 h 52"/>
                  <a:gd name="T22" fmla="*/ 58 w 119"/>
                  <a:gd name="T23" fmla="*/ 39 h 52"/>
                  <a:gd name="T24" fmla="*/ 51 w 119"/>
                  <a:gd name="T25" fmla="*/ 40 h 52"/>
                  <a:gd name="T26" fmla="*/ 44 w 119"/>
                  <a:gd name="T27" fmla="*/ 43 h 52"/>
                  <a:gd name="T28" fmla="*/ 39 w 119"/>
                  <a:gd name="T29" fmla="*/ 46 h 52"/>
                  <a:gd name="T30" fmla="*/ 35 w 119"/>
                  <a:gd name="T31" fmla="*/ 49 h 52"/>
                  <a:gd name="T32" fmla="*/ 26 w 119"/>
                  <a:gd name="T33" fmla="*/ 50 h 52"/>
                  <a:gd name="T34" fmla="*/ 21 w 119"/>
                  <a:gd name="T35" fmla="*/ 50 h 52"/>
                  <a:gd name="T36" fmla="*/ 13 w 119"/>
                  <a:gd name="T37" fmla="*/ 49 h 52"/>
                  <a:gd name="T38" fmla="*/ 8 w 119"/>
                  <a:gd name="T39" fmla="*/ 52 h 52"/>
                  <a:gd name="T40" fmla="*/ 6 w 119"/>
                  <a:gd name="T41" fmla="*/ 50 h 52"/>
                  <a:gd name="T42" fmla="*/ 6 w 119"/>
                  <a:gd name="T43" fmla="*/ 47 h 52"/>
                  <a:gd name="T44" fmla="*/ 4 w 119"/>
                  <a:gd name="T45" fmla="*/ 46 h 52"/>
                  <a:gd name="T46" fmla="*/ 4 w 119"/>
                  <a:gd name="T47" fmla="*/ 46 h 52"/>
                  <a:gd name="T48" fmla="*/ 3 w 119"/>
                  <a:gd name="T49" fmla="*/ 45 h 52"/>
                  <a:gd name="T50" fmla="*/ 2 w 119"/>
                  <a:gd name="T51" fmla="*/ 43 h 52"/>
                  <a:gd name="T52" fmla="*/ 4 w 119"/>
                  <a:gd name="T53" fmla="*/ 43 h 52"/>
                  <a:gd name="T54" fmla="*/ 5 w 119"/>
                  <a:gd name="T55" fmla="*/ 41 h 52"/>
                  <a:gd name="T56" fmla="*/ 6 w 119"/>
                  <a:gd name="T57" fmla="*/ 39 h 52"/>
                  <a:gd name="T58" fmla="*/ 7 w 119"/>
                  <a:gd name="T59" fmla="*/ 37 h 52"/>
                  <a:gd name="T60" fmla="*/ 5 w 119"/>
                  <a:gd name="T61" fmla="*/ 37 h 52"/>
                  <a:gd name="T62" fmla="*/ 4 w 119"/>
                  <a:gd name="T63" fmla="*/ 34 h 52"/>
                  <a:gd name="T64" fmla="*/ 3 w 119"/>
                  <a:gd name="T65" fmla="*/ 33 h 52"/>
                  <a:gd name="T66" fmla="*/ 2 w 119"/>
                  <a:gd name="T67" fmla="*/ 35 h 52"/>
                  <a:gd name="T68" fmla="*/ 1 w 119"/>
                  <a:gd name="T69" fmla="*/ 35 h 52"/>
                  <a:gd name="T70" fmla="*/ 2 w 119"/>
                  <a:gd name="T71" fmla="*/ 33 h 52"/>
                  <a:gd name="T72" fmla="*/ 1 w 119"/>
                  <a:gd name="T73" fmla="*/ 29 h 52"/>
                  <a:gd name="T74" fmla="*/ 0 w 119"/>
                  <a:gd name="T75" fmla="*/ 26 h 52"/>
                  <a:gd name="T76" fmla="*/ 0 w 119"/>
                  <a:gd name="T77" fmla="*/ 22 h 52"/>
                  <a:gd name="T78" fmla="*/ 1 w 119"/>
                  <a:gd name="T79" fmla="*/ 19 h 52"/>
                  <a:gd name="T80" fmla="*/ 1 w 119"/>
                  <a:gd name="T81" fmla="*/ 14 h 52"/>
                  <a:gd name="T82" fmla="*/ 6 w 119"/>
                  <a:gd name="T83" fmla="*/ 12 h 52"/>
                  <a:gd name="T84" fmla="*/ 11 w 119"/>
                  <a:gd name="T85" fmla="*/ 10 h 52"/>
                  <a:gd name="T86" fmla="*/ 19 w 119"/>
                  <a:gd name="T87" fmla="*/ 10 h 52"/>
                  <a:gd name="T88" fmla="*/ 24 w 119"/>
                  <a:gd name="T89" fmla="*/ 7 h 52"/>
                  <a:gd name="T90" fmla="*/ 30 w 119"/>
                  <a:gd name="T91" fmla="*/ 2 h 52"/>
                  <a:gd name="T92" fmla="*/ 37 w 119"/>
                  <a:gd name="T93" fmla="*/ 2 h 52"/>
                  <a:gd name="T94" fmla="*/ 44 w 119"/>
                  <a:gd name="T95" fmla="*/ 5 h 52"/>
                  <a:gd name="T96" fmla="*/ 50 w 119"/>
                  <a:gd name="T97" fmla="*/ 9 h 52"/>
                  <a:gd name="T98" fmla="*/ 55 w 119"/>
                  <a:gd name="T99" fmla="*/ 11 h 52"/>
                  <a:gd name="T100" fmla="*/ 58 w 119"/>
                  <a:gd name="T101" fmla="*/ 11 h 52"/>
                  <a:gd name="T102" fmla="*/ 65 w 119"/>
                  <a:gd name="T103" fmla="*/ 9 h 52"/>
                  <a:gd name="T104" fmla="*/ 71 w 119"/>
                  <a:gd name="T105" fmla="*/ 8 h 52"/>
                  <a:gd name="T106" fmla="*/ 81 w 119"/>
                  <a:gd name="T107" fmla="*/ 7 h 52"/>
                  <a:gd name="T108" fmla="*/ 87 w 119"/>
                  <a:gd name="T109" fmla="*/ 6 h 52"/>
                  <a:gd name="T110" fmla="*/ 92 w 119"/>
                  <a:gd name="T111" fmla="*/ 6 h 52"/>
                  <a:gd name="T112" fmla="*/ 98 w 119"/>
                  <a:gd name="T113" fmla="*/ 6 h 52"/>
                  <a:gd name="T114" fmla="*/ 106 w 119"/>
                  <a:gd name="T115" fmla="*/ 5 h 52"/>
                  <a:gd name="T116" fmla="*/ 111 w 119"/>
                  <a:gd name="T117" fmla="*/ 0 h 52"/>
                  <a:gd name="T118" fmla="*/ 114 w 119"/>
                  <a:gd name="T119" fmla="*/ 7 h 52"/>
                  <a:gd name="T120" fmla="*/ 119 w 119"/>
                  <a:gd name="T121" fmla="*/ 12 h 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9"/>
                  <a:gd name="T184" fmla="*/ 0 h 52"/>
                  <a:gd name="T185" fmla="*/ 119 w 119"/>
                  <a:gd name="T186" fmla="*/ 52 h 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9" h="52">
                    <a:moveTo>
                      <a:pt x="118" y="15"/>
                    </a:moveTo>
                    <a:lnTo>
                      <a:pt x="117" y="15"/>
                    </a:lnTo>
                    <a:lnTo>
                      <a:pt x="115" y="15"/>
                    </a:lnTo>
                    <a:lnTo>
                      <a:pt x="114" y="15"/>
                    </a:lnTo>
                    <a:lnTo>
                      <a:pt x="114" y="16"/>
                    </a:lnTo>
                    <a:lnTo>
                      <a:pt x="113" y="17"/>
                    </a:lnTo>
                    <a:lnTo>
                      <a:pt x="114" y="18"/>
                    </a:lnTo>
                    <a:lnTo>
                      <a:pt x="115" y="19"/>
                    </a:lnTo>
                    <a:lnTo>
                      <a:pt x="113" y="20"/>
                    </a:lnTo>
                    <a:lnTo>
                      <a:pt x="111" y="21"/>
                    </a:lnTo>
                    <a:lnTo>
                      <a:pt x="110" y="22"/>
                    </a:lnTo>
                    <a:lnTo>
                      <a:pt x="109" y="22"/>
                    </a:lnTo>
                    <a:lnTo>
                      <a:pt x="108" y="23"/>
                    </a:lnTo>
                    <a:lnTo>
                      <a:pt x="108" y="24"/>
                    </a:lnTo>
                    <a:lnTo>
                      <a:pt x="109" y="25"/>
                    </a:lnTo>
                    <a:lnTo>
                      <a:pt x="110" y="26"/>
                    </a:lnTo>
                    <a:lnTo>
                      <a:pt x="110" y="27"/>
                    </a:lnTo>
                    <a:lnTo>
                      <a:pt x="109" y="28"/>
                    </a:lnTo>
                    <a:lnTo>
                      <a:pt x="108" y="28"/>
                    </a:lnTo>
                    <a:lnTo>
                      <a:pt x="106" y="29"/>
                    </a:lnTo>
                    <a:lnTo>
                      <a:pt x="104" y="28"/>
                    </a:lnTo>
                    <a:lnTo>
                      <a:pt x="103" y="27"/>
                    </a:lnTo>
                    <a:lnTo>
                      <a:pt x="101" y="26"/>
                    </a:lnTo>
                    <a:lnTo>
                      <a:pt x="99" y="25"/>
                    </a:lnTo>
                    <a:lnTo>
                      <a:pt x="97" y="25"/>
                    </a:lnTo>
                    <a:lnTo>
                      <a:pt x="96" y="24"/>
                    </a:lnTo>
                    <a:lnTo>
                      <a:pt x="94" y="25"/>
                    </a:lnTo>
                    <a:lnTo>
                      <a:pt x="93" y="25"/>
                    </a:lnTo>
                    <a:lnTo>
                      <a:pt x="91" y="25"/>
                    </a:lnTo>
                    <a:lnTo>
                      <a:pt x="90" y="25"/>
                    </a:lnTo>
                    <a:lnTo>
                      <a:pt x="88" y="25"/>
                    </a:lnTo>
                    <a:lnTo>
                      <a:pt x="86" y="26"/>
                    </a:lnTo>
                    <a:lnTo>
                      <a:pt x="84" y="28"/>
                    </a:lnTo>
                    <a:lnTo>
                      <a:pt x="81" y="29"/>
                    </a:lnTo>
                    <a:lnTo>
                      <a:pt x="79" y="31"/>
                    </a:lnTo>
                    <a:lnTo>
                      <a:pt x="75" y="34"/>
                    </a:lnTo>
                    <a:lnTo>
                      <a:pt x="74" y="35"/>
                    </a:lnTo>
                    <a:lnTo>
                      <a:pt x="72" y="36"/>
                    </a:lnTo>
                    <a:lnTo>
                      <a:pt x="70" y="37"/>
                    </a:lnTo>
                    <a:lnTo>
                      <a:pt x="69" y="38"/>
                    </a:lnTo>
                    <a:lnTo>
                      <a:pt x="67" y="39"/>
                    </a:lnTo>
                    <a:lnTo>
                      <a:pt x="66" y="39"/>
                    </a:lnTo>
                    <a:lnTo>
                      <a:pt x="64" y="39"/>
                    </a:lnTo>
                    <a:lnTo>
                      <a:pt x="63" y="39"/>
                    </a:lnTo>
                    <a:lnTo>
                      <a:pt x="60" y="39"/>
                    </a:lnTo>
                    <a:lnTo>
                      <a:pt x="58" y="39"/>
                    </a:lnTo>
                    <a:lnTo>
                      <a:pt x="55" y="39"/>
                    </a:lnTo>
                    <a:lnTo>
                      <a:pt x="53" y="39"/>
                    </a:lnTo>
                    <a:lnTo>
                      <a:pt x="51" y="40"/>
                    </a:lnTo>
                    <a:lnTo>
                      <a:pt x="49" y="40"/>
                    </a:lnTo>
                    <a:lnTo>
                      <a:pt x="48" y="41"/>
                    </a:lnTo>
                    <a:lnTo>
                      <a:pt x="46" y="42"/>
                    </a:lnTo>
                    <a:lnTo>
                      <a:pt x="44" y="43"/>
                    </a:lnTo>
                    <a:lnTo>
                      <a:pt x="43" y="44"/>
                    </a:lnTo>
                    <a:lnTo>
                      <a:pt x="42" y="44"/>
                    </a:lnTo>
                    <a:lnTo>
                      <a:pt x="40" y="45"/>
                    </a:lnTo>
                    <a:lnTo>
                      <a:pt x="39" y="46"/>
                    </a:lnTo>
                    <a:lnTo>
                      <a:pt x="38" y="47"/>
                    </a:lnTo>
                    <a:lnTo>
                      <a:pt x="37" y="48"/>
                    </a:lnTo>
                    <a:lnTo>
                      <a:pt x="36" y="49"/>
                    </a:lnTo>
                    <a:lnTo>
                      <a:pt x="35" y="49"/>
                    </a:lnTo>
                    <a:lnTo>
                      <a:pt x="33" y="49"/>
                    </a:lnTo>
                    <a:lnTo>
                      <a:pt x="31" y="49"/>
                    </a:lnTo>
                    <a:lnTo>
                      <a:pt x="28" y="50"/>
                    </a:lnTo>
                    <a:lnTo>
                      <a:pt x="26" y="50"/>
                    </a:lnTo>
                    <a:lnTo>
                      <a:pt x="24" y="50"/>
                    </a:lnTo>
                    <a:lnTo>
                      <a:pt x="22" y="50"/>
                    </a:lnTo>
                    <a:lnTo>
                      <a:pt x="21" y="50"/>
                    </a:lnTo>
                    <a:lnTo>
                      <a:pt x="18" y="50"/>
                    </a:lnTo>
                    <a:lnTo>
                      <a:pt x="16" y="49"/>
                    </a:lnTo>
                    <a:lnTo>
                      <a:pt x="14" y="49"/>
                    </a:lnTo>
                    <a:lnTo>
                      <a:pt x="13" y="49"/>
                    </a:lnTo>
                    <a:lnTo>
                      <a:pt x="12" y="49"/>
                    </a:lnTo>
                    <a:lnTo>
                      <a:pt x="11" y="50"/>
                    </a:lnTo>
                    <a:lnTo>
                      <a:pt x="10" y="51"/>
                    </a:lnTo>
                    <a:lnTo>
                      <a:pt x="8" y="52"/>
                    </a:lnTo>
                    <a:lnTo>
                      <a:pt x="7" y="51"/>
                    </a:lnTo>
                    <a:lnTo>
                      <a:pt x="6" y="50"/>
                    </a:lnTo>
                    <a:lnTo>
                      <a:pt x="5" y="49"/>
                    </a:lnTo>
                    <a:lnTo>
                      <a:pt x="5" y="48"/>
                    </a:lnTo>
                    <a:lnTo>
                      <a:pt x="6" y="48"/>
                    </a:lnTo>
                    <a:lnTo>
                      <a:pt x="6" y="47"/>
                    </a:lnTo>
                    <a:lnTo>
                      <a:pt x="5" y="47"/>
                    </a:lnTo>
                    <a:lnTo>
                      <a:pt x="5" y="46"/>
                    </a:lnTo>
                    <a:lnTo>
                      <a:pt x="4" y="46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2" y="45"/>
                    </a:lnTo>
                    <a:lnTo>
                      <a:pt x="2" y="44"/>
                    </a:lnTo>
                    <a:lnTo>
                      <a:pt x="2" y="43"/>
                    </a:lnTo>
                    <a:lnTo>
                      <a:pt x="3" y="43"/>
                    </a:lnTo>
                    <a:lnTo>
                      <a:pt x="4" y="43"/>
                    </a:lnTo>
                    <a:lnTo>
                      <a:pt x="4" y="42"/>
                    </a:lnTo>
                    <a:lnTo>
                      <a:pt x="5" y="41"/>
                    </a:lnTo>
                    <a:lnTo>
                      <a:pt x="5" y="40"/>
                    </a:lnTo>
                    <a:lnTo>
                      <a:pt x="5" y="39"/>
                    </a:lnTo>
                    <a:lnTo>
                      <a:pt x="6" y="39"/>
                    </a:lnTo>
                    <a:lnTo>
                      <a:pt x="7" y="38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5" y="37"/>
                    </a:lnTo>
                    <a:lnTo>
                      <a:pt x="5" y="36"/>
                    </a:lnTo>
                    <a:lnTo>
                      <a:pt x="4" y="35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3" y="34"/>
                    </a:lnTo>
                    <a:lnTo>
                      <a:pt x="3" y="35"/>
                    </a:lnTo>
                    <a:lnTo>
                      <a:pt x="2" y="35"/>
                    </a:lnTo>
                    <a:lnTo>
                      <a:pt x="2" y="36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8" y="11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5" y="10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20" y="10"/>
                    </a:lnTo>
                    <a:lnTo>
                      <a:pt x="22" y="9"/>
                    </a:lnTo>
                    <a:lnTo>
                      <a:pt x="22" y="8"/>
                    </a:lnTo>
                    <a:lnTo>
                      <a:pt x="24" y="7"/>
                    </a:lnTo>
                    <a:lnTo>
                      <a:pt x="25" y="5"/>
                    </a:lnTo>
                    <a:lnTo>
                      <a:pt x="27" y="4"/>
                    </a:lnTo>
                    <a:lnTo>
                      <a:pt x="28" y="3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7" y="2"/>
                    </a:lnTo>
                    <a:lnTo>
                      <a:pt x="39" y="3"/>
                    </a:lnTo>
                    <a:lnTo>
                      <a:pt x="41" y="4"/>
                    </a:lnTo>
                    <a:lnTo>
                      <a:pt x="43" y="4"/>
                    </a:lnTo>
                    <a:lnTo>
                      <a:pt x="44" y="5"/>
                    </a:lnTo>
                    <a:lnTo>
                      <a:pt x="46" y="6"/>
                    </a:lnTo>
                    <a:lnTo>
                      <a:pt x="47" y="7"/>
                    </a:lnTo>
                    <a:lnTo>
                      <a:pt x="48" y="8"/>
                    </a:lnTo>
                    <a:lnTo>
                      <a:pt x="50" y="9"/>
                    </a:lnTo>
                    <a:lnTo>
                      <a:pt x="52" y="9"/>
                    </a:lnTo>
                    <a:lnTo>
                      <a:pt x="53" y="10"/>
                    </a:lnTo>
                    <a:lnTo>
                      <a:pt x="54" y="10"/>
                    </a:lnTo>
                    <a:lnTo>
                      <a:pt x="55" y="11"/>
                    </a:lnTo>
                    <a:lnTo>
                      <a:pt x="56" y="11"/>
                    </a:lnTo>
                    <a:lnTo>
                      <a:pt x="58" y="11"/>
                    </a:lnTo>
                    <a:lnTo>
                      <a:pt x="61" y="11"/>
                    </a:lnTo>
                    <a:lnTo>
                      <a:pt x="64" y="10"/>
                    </a:lnTo>
                    <a:lnTo>
                      <a:pt x="65" y="9"/>
                    </a:lnTo>
                    <a:lnTo>
                      <a:pt x="67" y="9"/>
                    </a:lnTo>
                    <a:lnTo>
                      <a:pt x="69" y="8"/>
                    </a:lnTo>
                    <a:lnTo>
                      <a:pt x="71" y="8"/>
                    </a:lnTo>
                    <a:lnTo>
                      <a:pt x="73" y="8"/>
                    </a:lnTo>
                    <a:lnTo>
                      <a:pt x="77" y="7"/>
                    </a:lnTo>
                    <a:lnTo>
                      <a:pt x="78" y="7"/>
                    </a:lnTo>
                    <a:lnTo>
                      <a:pt x="81" y="7"/>
                    </a:lnTo>
                    <a:lnTo>
                      <a:pt x="84" y="7"/>
                    </a:lnTo>
                    <a:lnTo>
                      <a:pt x="85" y="6"/>
                    </a:lnTo>
                    <a:lnTo>
                      <a:pt x="87" y="6"/>
                    </a:lnTo>
                    <a:lnTo>
                      <a:pt x="88" y="5"/>
                    </a:lnTo>
                    <a:lnTo>
                      <a:pt x="89" y="5"/>
                    </a:lnTo>
                    <a:lnTo>
                      <a:pt x="91" y="6"/>
                    </a:lnTo>
                    <a:lnTo>
                      <a:pt x="92" y="6"/>
                    </a:lnTo>
                    <a:lnTo>
                      <a:pt x="93" y="7"/>
                    </a:lnTo>
                    <a:lnTo>
                      <a:pt x="95" y="7"/>
                    </a:lnTo>
                    <a:lnTo>
                      <a:pt x="97" y="6"/>
                    </a:lnTo>
                    <a:lnTo>
                      <a:pt x="98" y="6"/>
                    </a:lnTo>
                    <a:lnTo>
                      <a:pt x="99" y="6"/>
                    </a:lnTo>
                    <a:lnTo>
                      <a:pt x="101" y="6"/>
                    </a:lnTo>
                    <a:lnTo>
                      <a:pt x="103" y="6"/>
                    </a:lnTo>
                    <a:lnTo>
                      <a:pt x="106" y="5"/>
                    </a:lnTo>
                    <a:lnTo>
                      <a:pt x="107" y="4"/>
                    </a:lnTo>
                    <a:lnTo>
                      <a:pt x="109" y="3"/>
                    </a:lnTo>
                    <a:lnTo>
                      <a:pt x="110" y="2"/>
                    </a:lnTo>
                    <a:lnTo>
                      <a:pt x="111" y="0"/>
                    </a:lnTo>
                    <a:lnTo>
                      <a:pt x="112" y="2"/>
                    </a:lnTo>
                    <a:lnTo>
                      <a:pt x="113" y="4"/>
                    </a:lnTo>
                    <a:lnTo>
                      <a:pt x="113" y="5"/>
                    </a:lnTo>
                    <a:lnTo>
                      <a:pt x="114" y="7"/>
                    </a:lnTo>
                    <a:lnTo>
                      <a:pt x="115" y="8"/>
                    </a:lnTo>
                    <a:lnTo>
                      <a:pt x="117" y="9"/>
                    </a:lnTo>
                    <a:lnTo>
                      <a:pt x="118" y="11"/>
                    </a:lnTo>
                    <a:lnTo>
                      <a:pt x="119" y="12"/>
                    </a:lnTo>
                    <a:lnTo>
                      <a:pt x="119" y="13"/>
                    </a:lnTo>
                    <a:lnTo>
                      <a:pt x="119" y="15"/>
                    </a:lnTo>
                    <a:lnTo>
                      <a:pt x="118" y="15"/>
                    </a:lnTo>
                    <a:close/>
                  </a:path>
                </a:pathLst>
              </a:custGeom>
              <a:solidFill>
                <a:srgbClr val="00CC00"/>
              </a:solidFill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324" y="36"/>
                <a:ext cx="68" cy="76"/>
              </a:xfrm>
              <a:custGeom>
                <a:avLst/>
                <a:gdLst>
                  <a:gd name="T0" fmla="*/ 66 w 68"/>
                  <a:gd name="T1" fmla="*/ 40 h 76"/>
                  <a:gd name="T2" fmla="*/ 63 w 68"/>
                  <a:gd name="T3" fmla="*/ 44 h 76"/>
                  <a:gd name="T4" fmla="*/ 57 w 68"/>
                  <a:gd name="T5" fmla="*/ 47 h 76"/>
                  <a:gd name="T6" fmla="*/ 54 w 68"/>
                  <a:gd name="T7" fmla="*/ 48 h 76"/>
                  <a:gd name="T8" fmla="*/ 48 w 68"/>
                  <a:gd name="T9" fmla="*/ 49 h 76"/>
                  <a:gd name="T10" fmla="*/ 45 w 68"/>
                  <a:gd name="T11" fmla="*/ 50 h 76"/>
                  <a:gd name="T12" fmla="*/ 42 w 68"/>
                  <a:gd name="T13" fmla="*/ 53 h 76"/>
                  <a:gd name="T14" fmla="*/ 38 w 68"/>
                  <a:gd name="T15" fmla="*/ 57 h 76"/>
                  <a:gd name="T16" fmla="*/ 31 w 68"/>
                  <a:gd name="T17" fmla="*/ 60 h 76"/>
                  <a:gd name="T18" fmla="*/ 25 w 68"/>
                  <a:gd name="T19" fmla="*/ 64 h 76"/>
                  <a:gd name="T20" fmla="*/ 18 w 68"/>
                  <a:gd name="T21" fmla="*/ 67 h 76"/>
                  <a:gd name="T22" fmla="*/ 14 w 68"/>
                  <a:gd name="T23" fmla="*/ 71 h 76"/>
                  <a:gd name="T24" fmla="*/ 7 w 68"/>
                  <a:gd name="T25" fmla="*/ 75 h 76"/>
                  <a:gd name="T26" fmla="*/ 3 w 68"/>
                  <a:gd name="T27" fmla="*/ 75 h 76"/>
                  <a:gd name="T28" fmla="*/ 3 w 68"/>
                  <a:gd name="T29" fmla="*/ 73 h 76"/>
                  <a:gd name="T30" fmla="*/ 6 w 68"/>
                  <a:gd name="T31" fmla="*/ 72 h 76"/>
                  <a:gd name="T32" fmla="*/ 8 w 68"/>
                  <a:gd name="T33" fmla="*/ 70 h 76"/>
                  <a:gd name="T34" fmla="*/ 6 w 68"/>
                  <a:gd name="T35" fmla="*/ 66 h 76"/>
                  <a:gd name="T36" fmla="*/ 2 w 68"/>
                  <a:gd name="T37" fmla="*/ 62 h 76"/>
                  <a:gd name="T38" fmla="*/ 0 w 68"/>
                  <a:gd name="T39" fmla="*/ 57 h 76"/>
                  <a:gd name="T40" fmla="*/ 5 w 68"/>
                  <a:gd name="T41" fmla="*/ 54 h 76"/>
                  <a:gd name="T42" fmla="*/ 9 w 68"/>
                  <a:gd name="T43" fmla="*/ 51 h 76"/>
                  <a:gd name="T44" fmla="*/ 10 w 68"/>
                  <a:gd name="T45" fmla="*/ 49 h 76"/>
                  <a:gd name="T46" fmla="*/ 8 w 68"/>
                  <a:gd name="T47" fmla="*/ 46 h 76"/>
                  <a:gd name="T48" fmla="*/ 10 w 68"/>
                  <a:gd name="T49" fmla="*/ 41 h 76"/>
                  <a:gd name="T50" fmla="*/ 13 w 68"/>
                  <a:gd name="T51" fmla="*/ 37 h 76"/>
                  <a:gd name="T52" fmla="*/ 18 w 68"/>
                  <a:gd name="T53" fmla="*/ 31 h 76"/>
                  <a:gd name="T54" fmla="*/ 23 w 68"/>
                  <a:gd name="T55" fmla="*/ 28 h 76"/>
                  <a:gd name="T56" fmla="*/ 25 w 68"/>
                  <a:gd name="T57" fmla="*/ 26 h 76"/>
                  <a:gd name="T58" fmla="*/ 27 w 68"/>
                  <a:gd name="T59" fmla="*/ 24 h 76"/>
                  <a:gd name="T60" fmla="*/ 33 w 68"/>
                  <a:gd name="T61" fmla="*/ 18 h 76"/>
                  <a:gd name="T62" fmla="*/ 37 w 68"/>
                  <a:gd name="T63" fmla="*/ 14 h 76"/>
                  <a:gd name="T64" fmla="*/ 41 w 68"/>
                  <a:gd name="T65" fmla="*/ 9 h 76"/>
                  <a:gd name="T66" fmla="*/ 39 w 68"/>
                  <a:gd name="T67" fmla="*/ 4 h 76"/>
                  <a:gd name="T68" fmla="*/ 39 w 68"/>
                  <a:gd name="T69" fmla="*/ 0 h 76"/>
                  <a:gd name="T70" fmla="*/ 42 w 68"/>
                  <a:gd name="T71" fmla="*/ 8 h 76"/>
                  <a:gd name="T72" fmla="*/ 46 w 68"/>
                  <a:gd name="T73" fmla="*/ 15 h 76"/>
                  <a:gd name="T74" fmla="*/ 48 w 68"/>
                  <a:gd name="T75" fmla="*/ 18 h 76"/>
                  <a:gd name="T76" fmla="*/ 49 w 68"/>
                  <a:gd name="T77" fmla="*/ 21 h 76"/>
                  <a:gd name="T78" fmla="*/ 49 w 68"/>
                  <a:gd name="T79" fmla="*/ 25 h 76"/>
                  <a:gd name="T80" fmla="*/ 54 w 68"/>
                  <a:gd name="T81" fmla="*/ 26 h 76"/>
                  <a:gd name="T82" fmla="*/ 59 w 68"/>
                  <a:gd name="T83" fmla="*/ 28 h 76"/>
                  <a:gd name="T84" fmla="*/ 61 w 68"/>
                  <a:gd name="T85" fmla="*/ 25 h 76"/>
                  <a:gd name="T86" fmla="*/ 63 w 68"/>
                  <a:gd name="T87" fmla="*/ 26 h 76"/>
                  <a:gd name="T88" fmla="*/ 64 w 68"/>
                  <a:gd name="T89" fmla="*/ 30 h 76"/>
                  <a:gd name="T90" fmla="*/ 65 w 68"/>
                  <a:gd name="T91" fmla="*/ 34 h 76"/>
                  <a:gd name="T92" fmla="*/ 68 w 68"/>
                  <a:gd name="T93" fmla="*/ 35 h 7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8"/>
                  <a:gd name="T142" fmla="*/ 0 h 76"/>
                  <a:gd name="T143" fmla="*/ 68 w 68"/>
                  <a:gd name="T144" fmla="*/ 76 h 7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8" h="76">
                    <a:moveTo>
                      <a:pt x="67" y="37"/>
                    </a:moveTo>
                    <a:lnTo>
                      <a:pt x="67" y="39"/>
                    </a:lnTo>
                    <a:lnTo>
                      <a:pt x="66" y="40"/>
                    </a:lnTo>
                    <a:lnTo>
                      <a:pt x="65" y="42"/>
                    </a:lnTo>
                    <a:lnTo>
                      <a:pt x="64" y="44"/>
                    </a:lnTo>
                    <a:lnTo>
                      <a:pt x="63" y="44"/>
                    </a:lnTo>
                    <a:lnTo>
                      <a:pt x="61" y="46"/>
                    </a:lnTo>
                    <a:lnTo>
                      <a:pt x="59" y="46"/>
                    </a:lnTo>
                    <a:lnTo>
                      <a:pt x="57" y="47"/>
                    </a:lnTo>
                    <a:lnTo>
                      <a:pt x="55" y="48"/>
                    </a:lnTo>
                    <a:lnTo>
                      <a:pt x="54" y="48"/>
                    </a:lnTo>
                    <a:lnTo>
                      <a:pt x="52" y="49"/>
                    </a:lnTo>
                    <a:lnTo>
                      <a:pt x="50" y="49"/>
                    </a:lnTo>
                    <a:lnTo>
                      <a:pt x="48" y="49"/>
                    </a:lnTo>
                    <a:lnTo>
                      <a:pt x="46" y="49"/>
                    </a:lnTo>
                    <a:lnTo>
                      <a:pt x="45" y="50"/>
                    </a:lnTo>
                    <a:lnTo>
                      <a:pt x="44" y="50"/>
                    </a:lnTo>
                    <a:lnTo>
                      <a:pt x="43" y="52"/>
                    </a:lnTo>
                    <a:lnTo>
                      <a:pt x="42" y="53"/>
                    </a:lnTo>
                    <a:lnTo>
                      <a:pt x="41" y="54"/>
                    </a:lnTo>
                    <a:lnTo>
                      <a:pt x="40" y="56"/>
                    </a:lnTo>
                    <a:lnTo>
                      <a:pt x="38" y="57"/>
                    </a:lnTo>
                    <a:lnTo>
                      <a:pt x="35" y="59"/>
                    </a:lnTo>
                    <a:lnTo>
                      <a:pt x="33" y="60"/>
                    </a:lnTo>
                    <a:lnTo>
                      <a:pt x="31" y="60"/>
                    </a:lnTo>
                    <a:lnTo>
                      <a:pt x="30" y="61"/>
                    </a:lnTo>
                    <a:lnTo>
                      <a:pt x="28" y="62"/>
                    </a:lnTo>
                    <a:lnTo>
                      <a:pt x="25" y="64"/>
                    </a:lnTo>
                    <a:lnTo>
                      <a:pt x="23" y="65"/>
                    </a:lnTo>
                    <a:lnTo>
                      <a:pt x="20" y="66"/>
                    </a:lnTo>
                    <a:lnTo>
                      <a:pt x="18" y="67"/>
                    </a:lnTo>
                    <a:lnTo>
                      <a:pt x="16" y="68"/>
                    </a:lnTo>
                    <a:lnTo>
                      <a:pt x="14" y="71"/>
                    </a:lnTo>
                    <a:lnTo>
                      <a:pt x="12" y="73"/>
                    </a:lnTo>
                    <a:lnTo>
                      <a:pt x="10" y="74"/>
                    </a:lnTo>
                    <a:lnTo>
                      <a:pt x="7" y="75"/>
                    </a:lnTo>
                    <a:lnTo>
                      <a:pt x="6" y="76"/>
                    </a:lnTo>
                    <a:lnTo>
                      <a:pt x="4" y="76"/>
                    </a:lnTo>
                    <a:lnTo>
                      <a:pt x="3" y="75"/>
                    </a:lnTo>
                    <a:lnTo>
                      <a:pt x="2" y="74"/>
                    </a:lnTo>
                    <a:lnTo>
                      <a:pt x="3" y="73"/>
                    </a:lnTo>
                    <a:lnTo>
                      <a:pt x="3" y="72"/>
                    </a:lnTo>
                    <a:lnTo>
                      <a:pt x="4" y="72"/>
                    </a:lnTo>
                    <a:lnTo>
                      <a:pt x="6" y="72"/>
                    </a:lnTo>
                    <a:lnTo>
                      <a:pt x="7" y="72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8" y="69"/>
                    </a:lnTo>
                    <a:lnTo>
                      <a:pt x="7" y="68"/>
                    </a:lnTo>
                    <a:lnTo>
                      <a:pt x="6" y="66"/>
                    </a:lnTo>
                    <a:lnTo>
                      <a:pt x="4" y="65"/>
                    </a:lnTo>
                    <a:lnTo>
                      <a:pt x="3" y="64"/>
                    </a:lnTo>
                    <a:lnTo>
                      <a:pt x="2" y="62"/>
                    </a:lnTo>
                    <a:lnTo>
                      <a:pt x="2" y="61"/>
                    </a:lnTo>
                    <a:lnTo>
                      <a:pt x="1" y="59"/>
                    </a:lnTo>
                    <a:lnTo>
                      <a:pt x="0" y="57"/>
                    </a:lnTo>
                    <a:lnTo>
                      <a:pt x="1" y="57"/>
                    </a:lnTo>
                    <a:lnTo>
                      <a:pt x="3" y="55"/>
                    </a:lnTo>
                    <a:lnTo>
                      <a:pt x="5" y="54"/>
                    </a:lnTo>
                    <a:lnTo>
                      <a:pt x="6" y="53"/>
                    </a:lnTo>
                    <a:lnTo>
                      <a:pt x="8" y="52"/>
                    </a:lnTo>
                    <a:lnTo>
                      <a:pt x="9" y="51"/>
                    </a:lnTo>
                    <a:lnTo>
                      <a:pt x="10" y="50"/>
                    </a:lnTo>
                    <a:lnTo>
                      <a:pt x="10" y="49"/>
                    </a:lnTo>
                    <a:lnTo>
                      <a:pt x="10" y="48"/>
                    </a:lnTo>
                    <a:lnTo>
                      <a:pt x="9" y="47"/>
                    </a:lnTo>
                    <a:lnTo>
                      <a:pt x="8" y="46"/>
                    </a:lnTo>
                    <a:lnTo>
                      <a:pt x="8" y="45"/>
                    </a:lnTo>
                    <a:lnTo>
                      <a:pt x="9" y="43"/>
                    </a:lnTo>
                    <a:lnTo>
                      <a:pt x="10" y="41"/>
                    </a:lnTo>
                    <a:lnTo>
                      <a:pt x="12" y="39"/>
                    </a:lnTo>
                    <a:lnTo>
                      <a:pt x="13" y="38"/>
                    </a:lnTo>
                    <a:lnTo>
                      <a:pt x="13" y="37"/>
                    </a:lnTo>
                    <a:lnTo>
                      <a:pt x="14" y="36"/>
                    </a:lnTo>
                    <a:lnTo>
                      <a:pt x="16" y="34"/>
                    </a:lnTo>
                    <a:lnTo>
                      <a:pt x="18" y="31"/>
                    </a:lnTo>
                    <a:lnTo>
                      <a:pt x="19" y="30"/>
                    </a:lnTo>
                    <a:lnTo>
                      <a:pt x="21" y="29"/>
                    </a:lnTo>
                    <a:lnTo>
                      <a:pt x="23" y="28"/>
                    </a:lnTo>
                    <a:lnTo>
                      <a:pt x="24" y="27"/>
                    </a:lnTo>
                    <a:lnTo>
                      <a:pt x="25" y="26"/>
                    </a:lnTo>
                    <a:lnTo>
                      <a:pt x="26" y="25"/>
                    </a:lnTo>
                    <a:lnTo>
                      <a:pt x="27" y="24"/>
                    </a:lnTo>
                    <a:lnTo>
                      <a:pt x="29" y="22"/>
                    </a:lnTo>
                    <a:lnTo>
                      <a:pt x="31" y="20"/>
                    </a:lnTo>
                    <a:lnTo>
                      <a:pt x="33" y="18"/>
                    </a:lnTo>
                    <a:lnTo>
                      <a:pt x="34" y="16"/>
                    </a:lnTo>
                    <a:lnTo>
                      <a:pt x="35" y="15"/>
                    </a:lnTo>
                    <a:lnTo>
                      <a:pt x="37" y="14"/>
                    </a:lnTo>
                    <a:lnTo>
                      <a:pt x="40" y="11"/>
                    </a:lnTo>
                    <a:lnTo>
                      <a:pt x="41" y="10"/>
                    </a:lnTo>
                    <a:lnTo>
                      <a:pt x="41" y="9"/>
                    </a:lnTo>
                    <a:lnTo>
                      <a:pt x="40" y="7"/>
                    </a:lnTo>
                    <a:lnTo>
                      <a:pt x="39" y="6"/>
                    </a:lnTo>
                    <a:lnTo>
                      <a:pt x="39" y="4"/>
                    </a:lnTo>
                    <a:lnTo>
                      <a:pt x="39" y="2"/>
                    </a:lnTo>
                    <a:lnTo>
                      <a:pt x="39" y="1"/>
                    </a:lnTo>
                    <a:lnTo>
                      <a:pt x="39" y="0"/>
                    </a:lnTo>
                    <a:lnTo>
                      <a:pt x="40" y="2"/>
                    </a:lnTo>
                    <a:lnTo>
                      <a:pt x="41" y="5"/>
                    </a:lnTo>
                    <a:lnTo>
                      <a:pt x="42" y="8"/>
                    </a:lnTo>
                    <a:lnTo>
                      <a:pt x="43" y="9"/>
                    </a:lnTo>
                    <a:lnTo>
                      <a:pt x="44" y="11"/>
                    </a:lnTo>
                    <a:lnTo>
                      <a:pt x="46" y="15"/>
                    </a:lnTo>
                    <a:lnTo>
                      <a:pt x="47" y="16"/>
                    </a:lnTo>
                    <a:lnTo>
                      <a:pt x="48" y="17"/>
                    </a:lnTo>
                    <a:lnTo>
                      <a:pt x="48" y="18"/>
                    </a:lnTo>
                    <a:lnTo>
                      <a:pt x="49" y="19"/>
                    </a:lnTo>
                    <a:lnTo>
                      <a:pt x="49" y="20"/>
                    </a:lnTo>
                    <a:lnTo>
                      <a:pt x="49" y="21"/>
                    </a:lnTo>
                    <a:lnTo>
                      <a:pt x="49" y="23"/>
                    </a:lnTo>
                    <a:lnTo>
                      <a:pt x="48" y="24"/>
                    </a:lnTo>
                    <a:lnTo>
                      <a:pt x="49" y="25"/>
                    </a:lnTo>
                    <a:lnTo>
                      <a:pt x="50" y="26"/>
                    </a:lnTo>
                    <a:lnTo>
                      <a:pt x="51" y="26"/>
                    </a:lnTo>
                    <a:lnTo>
                      <a:pt x="54" y="26"/>
                    </a:lnTo>
                    <a:lnTo>
                      <a:pt x="56" y="27"/>
                    </a:lnTo>
                    <a:lnTo>
                      <a:pt x="58" y="28"/>
                    </a:lnTo>
                    <a:lnTo>
                      <a:pt x="59" y="28"/>
                    </a:lnTo>
                    <a:lnTo>
                      <a:pt x="59" y="27"/>
                    </a:lnTo>
                    <a:lnTo>
                      <a:pt x="60" y="26"/>
                    </a:lnTo>
                    <a:lnTo>
                      <a:pt x="61" y="25"/>
                    </a:lnTo>
                    <a:lnTo>
                      <a:pt x="62" y="25"/>
                    </a:lnTo>
                    <a:lnTo>
                      <a:pt x="63" y="26"/>
                    </a:lnTo>
                    <a:lnTo>
                      <a:pt x="64" y="27"/>
                    </a:lnTo>
                    <a:lnTo>
                      <a:pt x="64" y="28"/>
                    </a:lnTo>
                    <a:lnTo>
                      <a:pt x="64" y="30"/>
                    </a:lnTo>
                    <a:lnTo>
                      <a:pt x="65" y="32"/>
                    </a:lnTo>
                    <a:lnTo>
                      <a:pt x="65" y="33"/>
                    </a:lnTo>
                    <a:lnTo>
                      <a:pt x="65" y="34"/>
                    </a:lnTo>
                    <a:lnTo>
                      <a:pt x="67" y="35"/>
                    </a:lnTo>
                    <a:lnTo>
                      <a:pt x="68" y="35"/>
                    </a:lnTo>
                    <a:lnTo>
                      <a:pt x="67" y="37"/>
                    </a:lnTo>
                    <a:close/>
                  </a:path>
                </a:pathLst>
              </a:custGeom>
              <a:solidFill>
                <a:srgbClr val="00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324" y="36"/>
                <a:ext cx="68" cy="76"/>
              </a:xfrm>
              <a:custGeom>
                <a:avLst/>
                <a:gdLst>
                  <a:gd name="T0" fmla="*/ 66 w 68"/>
                  <a:gd name="T1" fmla="*/ 40 h 76"/>
                  <a:gd name="T2" fmla="*/ 63 w 68"/>
                  <a:gd name="T3" fmla="*/ 44 h 76"/>
                  <a:gd name="T4" fmla="*/ 57 w 68"/>
                  <a:gd name="T5" fmla="*/ 47 h 76"/>
                  <a:gd name="T6" fmla="*/ 54 w 68"/>
                  <a:gd name="T7" fmla="*/ 48 h 76"/>
                  <a:gd name="T8" fmla="*/ 48 w 68"/>
                  <a:gd name="T9" fmla="*/ 49 h 76"/>
                  <a:gd name="T10" fmla="*/ 45 w 68"/>
                  <a:gd name="T11" fmla="*/ 50 h 76"/>
                  <a:gd name="T12" fmla="*/ 42 w 68"/>
                  <a:gd name="T13" fmla="*/ 53 h 76"/>
                  <a:gd name="T14" fmla="*/ 38 w 68"/>
                  <a:gd name="T15" fmla="*/ 57 h 76"/>
                  <a:gd name="T16" fmla="*/ 31 w 68"/>
                  <a:gd name="T17" fmla="*/ 60 h 76"/>
                  <a:gd name="T18" fmla="*/ 25 w 68"/>
                  <a:gd name="T19" fmla="*/ 64 h 76"/>
                  <a:gd name="T20" fmla="*/ 18 w 68"/>
                  <a:gd name="T21" fmla="*/ 67 h 76"/>
                  <a:gd name="T22" fmla="*/ 14 w 68"/>
                  <a:gd name="T23" fmla="*/ 71 h 76"/>
                  <a:gd name="T24" fmla="*/ 7 w 68"/>
                  <a:gd name="T25" fmla="*/ 75 h 76"/>
                  <a:gd name="T26" fmla="*/ 3 w 68"/>
                  <a:gd name="T27" fmla="*/ 75 h 76"/>
                  <a:gd name="T28" fmla="*/ 3 w 68"/>
                  <a:gd name="T29" fmla="*/ 73 h 76"/>
                  <a:gd name="T30" fmla="*/ 6 w 68"/>
                  <a:gd name="T31" fmla="*/ 72 h 76"/>
                  <a:gd name="T32" fmla="*/ 8 w 68"/>
                  <a:gd name="T33" fmla="*/ 70 h 76"/>
                  <a:gd name="T34" fmla="*/ 6 w 68"/>
                  <a:gd name="T35" fmla="*/ 66 h 76"/>
                  <a:gd name="T36" fmla="*/ 2 w 68"/>
                  <a:gd name="T37" fmla="*/ 62 h 76"/>
                  <a:gd name="T38" fmla="*/ 0 w 68"/>
                  <a:gd name="T39" fmla="*/ 57 h 76"/>
                  <a:gd name="T40" fmla="*/ 5 w 68"/>
                  <a:gd name="T41" fmla="*/ 54 h 76"/>
                  <a:gd name="T42" fmla="*/ 9 w 68"/>
                  <a:gd name="T43" fmla="*/ 51 h 76"/>
                  <a:gd name="T44" fmla="*/ 10 w 68"/>
                  <a:gd name="T45" fmla="*/ 49 h 76"/>
                  <a:gd name="T46" fmla="*/ 8 w 68"/>
                  <a:gd name="T47" fmla="*/ 46 h 76"/>
                  <a:gd name="T48" fmla="*/ 10 w 68"/>
                  <a:gd name="T49" fmla="*/ 41 h 76"/>
                  <a:gd name="T50" fmla="*/ 13 w 68"/>
                  <a:gd name="T51" fmla="*/ 37 h 76"/>
                  <a:gd name="T52" fmla="*/ 18 w 68"/>
                  <a:gd name="T53" fmla="*/ 31 h 76"/>
                  <a:gd name="T54" fmla="*/ 23 w 68"/>
                  <a:gd name="T55" fmla="*/ 28 h 76"/>
                  <a:gd name="T56" fmla="*/ 25 w 68"/>
                  <a:gd name="T57" fmla="*/ 26 h 76"/>
                  <a:gd name="T58" fmla="*/ 27 w 68"/>
                  <a:gd name="T59" fmla="*/ 24 h 76"/>
                  <a:gd name="T60" fmla="*/ 33 w 68"/>
                  <a:gd name="T61" fmla="*/ 18 h 76"/>
                  <a:gd name="T62" fmla="*/ 37 w 68"/>
                  <a:gd name="T63" fmla="*/ 14 h 76"/>
                  <a:gd name="T64" fmla="*/ 41 w 68"/>
                  <a:gd name="T65" fmla="*/ 9 h 76"/>
                  <a:gd name="T66" fmla="*/ 39 w 68"/>
                  <a:gd name="T67" fmla="*/ 4 h 76"/>
                  <a:gd name="T68" fmla="*/ 39 w 68"/>
                  <a:gd name="T69" fmla="*/ 0 h 76"/>
                  <a:gd name="T70" fmla="*/ 42 w 68"/>
                  <a:gd name="T71" fmla="*/ 8 h 76"/>
                  <a:gd name="T72" fmla="*/ 46 w 68"/>
                  <a:gd name="T73" fmla="*/ 15 h 76"/>
                  <a:gd name="T74" fmla="*/ 48 w 68"/>
                  <a:gd name="T75" fmla="*/ 18 h 76"/>
                  <a:gd name="T76" fmla="*/ 49 w 68"/>
                  <a:gd name="T77" fmla="*/ 21 h 76"/>
                  <a:gd name="T78" fmla="*/ 49 w 68"/>
                  <a:gd name="T79" fmla="*/ 25 h 76"/>
                  <a:gd name="T80" fmla="*/ 54 w 68"/>
                  <a:gd name="T81" fmla="*/ 26 h 76"/>
                  <a:gd name="T82" fmla="*/ 59 w 68"/>
                  <a:gd name="T83" fmla="*/ 28 h 76"/>
                  <a:gd name="T84" fmla="*/ 61 w 68"/>
                  <a:gd name="T85" fmla="*/ 25 h 76"/>
                  <a:gd name="T86" fmla="*/ 63 w 68"/>
                  <a:gd name="T87" fmla="*/ 26 h 76"/>
                  <a:gd name="T88" fmla="*/ 64 w 68"/>
                  <a:gd name="T89" fmla="*/ 30 h 76"/>
                  <a:gd name="T90" fmla="*/ 65 w 68"/>
                  <a:gd name="T91" fmla="*/ 34 h 76"/>
                  <a:gd name="T92" fmla="*/ 68 w 68"/>
                  <a:gd name="T93" fmla="*/ 35 h 7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8"/>
                  <a:gd name="T142" fmla="*/ 0 h 76"/>
                  <a:gd name="T143" fmla="*/ 68 w 68"/>
                  <a:gd name="T144" fmla="*/ 76 h 7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8" h="76">
                    <a:moveTo>
                      <a:pt x="67" y="37"/>
                    </a:moveTo>
                    <a:lnTo>
                      <a:pt x="67" y="39"/>
                    </a:lnTo>
                    <a:lnTo>
                      <a:pt x="66" y="40"/>
                    </a:lnTo>
                    <a:lnTo>
                      <a:pt x="65" y="42"/>
                    </a:lnTo>
                    <a:lnTo>
                      <a:pt x="64" y="44"/>
                    </a:lnTo>
                    <a:lnTo>
                      <a:pt x="63" y="44"/>
                    </a:lnTo>
                    <a:lnTo>
                      <a:pt x="61" y="46"/>
                    </a:lnTo>
                    <a:lnTo>
                      <a:pt x="59" y="46"/>
                    </a:lnTo>
                    <a:lnTo>
                      <a:pt x="57" y="47"/>
                    </a:lnTo>
                    <a:lnTo>
                      <a:pt x="55" y="48"/>
                    </a:lnTo>
                    <a:lnTo>
                      <a:pt x="54" y="48"/>
                    </a:lnTo>
                    <a:lnTo>
                      <a:pt x="52" y="49"/>
                    </a:lnTo>
                    <a:lnTo>
                      <a:pt x="50" y="49"/>
                    </a:lnTo>
                    <a:lnTo>
                      <a:pt x="48" y="49"/>
                    </a:lnTo>
                    <a:lnTo>
                      <a:pt x="46" y="49"/>
                    </a:lnTo>
                    <a:lnTo>
                      <a:pt x="45" y="50"/>
                    </a:lnTo>
                    <a:lnTo>
                      <a:pt x="44" y="50"/>
                    </a:lnTo>
                    <a:lnTo>
                      <a:pt x="43" y="52"/>
                    </a:lnTo>
                    <a:lnTo>
                      <a:pt x="42" y="53"/>
                    </a:lnTo>
                    <a:lnTo>
                      <a:pt x="41" y="54"/>
                    </a:lnTo>
                    <a:lnTo>
                      <a:pt x="40" y="56"/>
                    </a:lnTo>
                    <a:lnTo>
                      <a:pt x="38" y="57"/>
                    </a:lnTo>
                    <a:lnTo>
                      <a:pt x="35" y="59"/>
                    </a:lnTo>
                    <a:lnTo>
                      <a:pt x="33" y="60"/>
                    </a:lnTo>
                    <a:lnTo>
                      <a:pt x="31" y="60"/>
                    </a:lnTo>
                    <a:lnTo>
                      <a:pt x="30" y="61"/>
                    </a:lnTo>
                    <a:lnTo>
                      <a:pt x="28" y="62"/>
                    </a:lnTo>
                    <a:lnTo>
                      <a:pt x="25" y="64"/>
                    </a:lnTo>
                    <a:lnTo>
                      <a:pt x="23" y="65"/>
                    </a:lnTo>
                    <a:lnTo>
                      <a:pt x="20" y="66"/>
                    </a:lnTo>
                    <a:lnTo>
                      <a:pt x="18" y="67"/>
                    </a:lnTo>
                    <a:lnTo>
                      <a:pt x="16" y="68"/>
                    </a:lnTo>
                    <a:lnTo>
                      <a:pt x="14" y="71"/>
                    </a:lnTo>
                    <a:lnTo>
                      <a:pt x="12" y="73"/>
                    </a:lnTo>
                    <a:lnTo>
                      <a:pt x="10" y="74"/>
                    </a:lnTo>
                    <a:lnTo>
                      <a:pt x="7" y="75"/>
                    </a:lnTo>
                    <a:lnTo>
                      <a:pt x="6" y="76"/>
                    </a:lnTo>
                    <a:lnTo>
                      <a:pt x="4" y="76"/>
                    </a:lnTo>
                    <a:lnTo>
                      <a:pt x="3" y="75"/>
                    </a:lnTo>
                    <a:lnTo>
                      <a:pt x="2" y="74"/>
                    </a:lnTo>
                    <a:lnTo>
                      <a:pt x="3" y="73"/>
                    </a:lnTo>
                    <a:lnTo>
                      <a:pt x="3" y="72"/>
                    </a:lnTo>
                    <a:lnTo>
                      <a:pt x="4" y="72"/>
                    </a:lnTo>
                    <a:lnTo>
                      <a:pt x="6" y="72"/>
                    </a:lnTo>
                    <a:lnTo>
                      <a:pt x="7" y="72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8" y="69"/>
                    </a:lnTo>
                    <a:lnTo>
                      <a:pt x="7" y="68"/>
                    </a:lnTo>
                    <a:lnTo>
                      <a:pt x="6" y="66"/>
                    </a:lnTo>
                    <a:lnTo>
                      <a:pt x="4" y="65"/>
                    </a:lnTo>
                    <a:lnTo>
                      <a:pt x="3" y="64"/>
                    </a:lnTo>
                    <a:lnTo>
                      <a:pt x="2" y="62"/>
                    </a:lnTo>
                    <a:lnTo>
                      <a:pt x="2" y="61"/>
                    </a:lnTo>
                    <a:lnTo>
                      <a:pt x="1" y="59"/>
                    </a:lnTo>
                    <a:lnTo>
                      <a:pt x="0" y="57"/>
                    </a:lnTo>
                    <a:lnTo>
                      <a:pt x="1" y="57"/>
                    </a:lnTo>
                    <a:lnTo>
                      <a:pt x="3" y="55"/>
                    </a:lnTo>
                    <a:lnTo>
                      <a:pt x="5" y="54"/>
                    </a:lnTo>
                    <a:lnTo>
                      <a:pt x="6" y="53"/>
                    </a:lnTo>
                    <a:lnTo>
                      <a:pt x="8" y="52"/>
                    </a:lnTo>
                    <a:lnTo>
                      <a:pt x="9" y="51"/>
                    </a:lnTo>
                    <a:lnTo>
                      <a:pt x="10" y="50"/>
                    </a:lnTo>
                    <a:lnTo>
                      <a:pt x="10" y="49"/>
                    </a:lnTo>
                    <a:lnTo>
                      <a:pt x="10" y="48"/>
                    </a:lnTo>
                    <a:lnTo>
                      <a:pt x="9" y="47"/>
                    </a:lnTo>
                    <a:lnTo>
                      <a:pt x="8" y="46"/>
                    </a:lnTo>
                    <a:lnTo>
                      <a:pt x="8" y="45"/>
                    </a:lnTo>
                    <a:lnTo>
                      <a:pt x="9" y="43"/>
                    </a:lnTo>
                    <a:lnTo>
                      <a:pt x="10" y="41"/>
                    </a:lnTo>
                    <a:lnTo>
                      <a:pt x="12" y="39"/>
                    </a:lnTo>
                    <a:lnTo>
                      <a:pt x="13" y="38"/>
                    </a:lnTo>
                    <a:lnTo>
                      <a:pt x="13" y="37"/>
                    </a:lnTo>
                    <a:lnTo>
                      <a:pt x="14" y="36"/>
                    </a:lnTo>
                    <a:lnTo>
                      <a:pt x="16" y="34"/>
                    </a:lnTo>
                    <a:lnTo>
                      <a:pt x="18" y="31"/>
                    </a:lnTo>
                    <a:lnTo>
                      <a:pt x="19" y="30"/>
                    </a:lnTo>
                    <a:lnTo>
                      <a:pt x="21" y="29"/>
                    </a:lnTo>
                    <a:lnTo>
                      <a:pt x="23" y="28"/>
                    </a:lnTo>
                    <a:lnTo>
                      <a:pt x="24" y="27"/>
                    </a:lnTo>
                    <a:lnTo>
                      <a:pt x="25" y="26"/>
                    </a:lnTo>
                    <a:lnTo>
                      <a:pt x="26" y="25"/>
                    </a:lnTo>
                    <a:lnTo>
                      <a:pt x="27" y="24"/>
                    </a:lnTo>
                    <a:lnTo>
                      <a:pt x="29" y="22"/>
                    </a:lnTo>
                    <a:lnTo>
                      <a:pt x="31" y="20"/>
                    </a:lnTo>
                    <a:lnTo>
                      <a:pt x="33" y="18"/>
                    </a:lnTo>
                    <a:lnTo>
                      <a:pt x="34" y="16"/>
                    </a:lnTo>
                    <a:lnTo>
                      <a:pt x="35" y="15"/>
                    </a:lnTo>
                    <a:lnTo>
                      <a:pt x="37" y="14"/>
                    </a:lnTo>
                    <a:lnTo>
                      <a:pt x="40" y="11"/>
                    </a:lnTo>
                    <a:lnTo>
                      <a:pt x="41" y="10"/>
                    </a:lnTo>
                    <a:lnTo>
                      <a:pt x="41" y="9"/>
                    </a:lnTo>
                    <a:lnTo>
                      <a:pt x="40" y="7"/>
                    </a:lnTo>
                    <a:lnTo>
                      <a:pt x="39" y="6"/>
                    </a:lnTo>
                    <a:lnTo>
                      <a:pt x="39" y="4"/>
                    </a:lnTo>
                    <a:lnTo>
                      <a:pt x="39" y="2"/>
                    </a:lnTo>
                    <a:lnTo>
                      <a:pt x="39" y="1"/>
                    </a:lnTo>
                    <a:lnTo>
                      <a:pt x="39" y="0"/>
                    </a:lnTo>
                    <a:lnTo>
                      <a:pt x="40" y="2"/>
                    </a:lnTo>
                    <a:lnTo>
                      <a:pt x="41" y="5"/>
                    </a:lnTo>
                    <a:lnTo>
                      <a:pt x="42" y="8"/>
                    </a:lnTo>
                    <a:lnTo>
                      <a:pt x="43" y="9"/>
                    </a:lnTo>
                    <a:lnTo>
                      <a:pt x="44" y="11"/>
                    </a:lnTo>
                    <a:lnTo>
                      <a:pt x="46" y="15"/>
                    </a:lnTo>
                    <a:lnTo>
                      <a:pt x="47" y="16"/>
                    </a:lnTo>
                    <a:lnTo>
                      <a:pt x="48" y="17"/>
                    </a:lnTo>
                    <a:lnTo>
                      <a:pt x="48" y="18"/>
                    </a:lnTo>
                    <a:lnTo>
                      <a:pt x="49" y="19"/>
                    </a:lnTo>
                    <a:lnTo>
                      <a:pt x="49" y="20"/>
                    </a:lnTo>
                    <a:lnTo>
                      <a:pt x="49" y="21"/>
                    </a:lnTo>
                    <a:lnTo>
                      <a:pt x="49" y="23"/>
                    </a:lnTo>
                    <a:lnTo>
                      <a:pt x="48" y="24"/>
                    </a:lnTo>
                    <a:lnTo>
                      <a:pt x="49" y="25"/>
                    </a:lnTo>
                    <a:lnTo>
                      <a:pt x="50" y="26"/>
                    </a:lnTo>
                    <a:lnTo>
                      <a:pt x="51" y="26"/>
                    </a:lnTo>
                    <a:lnTo>
                      <a:pt x="54" y="26"/>
                    </a:lnTo>
                    <a:lnTo>
                      <a:pt x="56" y="27"/>
                    </a:lnTo>
                    <a:lnTo>
                      <a:pt x="58" y="28"/>
                    </a:lnTo>
                    <a:lnTo>
                      <a:pt x="59" y="28"/>
                    </a:lnTo>
                    <a:lnTo>
                      <a:pt x="59" y="27"/>
                    </a:lnTo>
                    <a:lnTo>
                      <a:pt x="60" y="26"/>
                    </a:lnTo>
                    <a:lnTo>
                      <a:pt x="61" y="25"/>
                    </a:lnTo>
                    <a:lnTo>
                      <a:pt x="62" y="25"/>
                    </a:lnTo>
                    <a:lnTo>
                      <a:pt x="63" y="26"/>
                    </a:lnTo>
                    <a:lnTo>
                      <a:pt x="64" y="27"/>
                    </a:lnTo>
                    <a:lnTo>
                      <a:pt x="64" y="28"/>
                    </a:lnTo>
                    <a:lnTo>
                      <a:pt x="64" y="30"/>
                    </a:lnTo>
                    <a:lnTo>
                      <a:pt x="65" y="32"/>
                    </a:lnTo>
                    <a:lnTo>
                      <a:pt x="65" y="33"/>
                    </a:lnTo>
                    <a:lnTo>
                      <a:pt x="65" y="34"/>
                    </a:lnTo>
                    <a:lnTo>
                      <a:pt x="67" y="35"/>
                    </a:lnTo>
                    <a:lnTo>
                      <a:pt x="68" y="35"/>
                    </a:lnTo>
                    <a:lnTo>
                      <a:pt x="67" y="37"/>
                    </a:lnTo>
                    <a:close/>
                  </a:path>
                </a:pathLst>
              </a:custGeom>
              <a:solidFill>
                <a:srgbClr val="00CC00"/>
              </a:solidFill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1" y="114"/>
                <a:ext cx="49" cy="70"/>
              </a:xfrm>
              <a:custGeom>
                <a:avLst/>
                <a:gdLst>
                  <a:gd name="T0" fmla="*/ 48 w 49"/>
                  <a:gd name="T1" fmla="*/ 51 h 70"/>
                  <a:gd name="T2" fmla="*/ 43 w 49"/>
                  <a:gd name="T3" fmla="*/ 55 h 70"/>
                  <a:gd name="T4" fmla="*/ 40 w 49"/>
                  <a:gd name="T5" fmla="*/ 57 h 70"/>
                  <a:gd name="T6" fmla="*/ 40 w 49"/>
                  <a:gd name="T7" fmla="*/ 54 h 70"/>
                  <a:gd name="T8" fmla="*/ 42 w 49"/>
                  <a:gd name="T9" fmla="*/ 49 h 70"/>
                  <a:gd name="T10" fmla="*/ 40 w 49"/>
                  <a:gd name="T11" fmla="*/ 50 h 70"/>
                  <a:gd name="T12" fmla="*/ 36 w 49"/>
                  <a:gd name="T13" fmla="*/ 49 h 70"/>
                  <a:gd name="T14" fmla="*/ 32 w 49"/>
                  <a:gd name="T15" fmla="*/ 49 h 70"/>
                  <a:gd name="T16" fmla="*/ 26 w 49"/>
                  <a:gd name="T17" fmla="*/ 49 h 70"/>
                  <a:gd name="T18" fmla="*/ 23 w 49"/>
                  <a:gd name="T19" fmla="*/ 52 h 70"/>
                  <a:gd name="T20" fmla="*/ 25 w 49"/>
                  <a:gd name="T21" fmla="*/ 56 h 70"/>
                  <a:gd name="T22" fmla="*/ 24 w 49"/>
                  <a:gd name="T23" fmla="*/ 59 h 70"/>
                  <a:gd name="T24" fmla="*/ 26 w 49"/>
                  <a:gd name="T25" fmla="*/ 62 h 70"/>
                  <a:gd name="T26" fmla="*/ 25 w 49"/>
                  <a:gd name="T27" fmla="*/ 64 h 70"/>
                  <a:gd name="T28" fmla="*/ 19 w 49"/>
                  <a:gd name="T29" fmla="*/ 65 h 70"/>
                  <a:gd name="T30" fmla="*/ 16 w 49"/>
                  <a:gd name="T31" fmla="*/ 68 h 70"/>
                  <a:gd name="T32" fmla="*/ 10 w 49"/>
                  <a:gd name="T33" fmla="*/ 69 h 70"/>
                  <a:gd name="T34" fmla="*/ 7 w 49"/>
                  <a:gd name="T35" fmla="*/ 70 h 70"/>
                  <a:gd name="T36" fmla="*/ 3 w 49"/>
                  <a:gd name="T37" fmla="*/ 68 h 70"/>
                  <a:gd name="T38" fmla="*/ 2 w 49"/>
                  <a:gd name="T39" fmla="*/ 62 h 70"/>
                  <a:gd name="T40" fmla="*/ 3 w 49"/>
                  <a:gd name="T41" fmla="*/ 57 h 70"/>
                  <a:gd name="T42" fmla="*/ 5 w 49"/>
                  <a:gd name="T43" fmla="*/ 51 h 70"/>
                  <a:gd name="T44" fmla="*/ 4 w 49"/>
                  <a:gd name="T45" fmla="*/ 48 h 70"/>
                  <a:gd name="T46" fmla="*/ 2 w 49"/>
                  <a:gd name="T47" fmla="*/ 46 h 70"/>
                  <a:gd name="T48" fmla="*/ 2 w 49"/>
                  <a:gd name="T49" fmla="*/ 45 h 70"/>
                  <a:gd name="T50" fmla="*/ 0 w 49"/>
                  <a:gd name="T51" fmla="*/ 45 h 70"/>
                  <a:gd name="T52" fmla="*/ 0 w 49"/>
                  <a:gd name="T53" fmla="*/ 44 h 70"/>
                  <a:gd name="T54" fmla="*/ 1 w 49"/>
                  <a:gd name="T55" fmla="*/ 43 h 70"/>
                  <a:gd name="T56" fmla="*/ 2 w 49"/>
                  <a:gd name="T57" fmla="*/ 41 h 70"/>
                  <a:gd name="T58" fmla="*/ 2 w 49"/>
                  <a:gd name="T59" fmla="*/ 39 h 70"/>
                  <a:gd name="T60" fmla="*/ 2 w 49"/>
                  <a:gd name="T61" fmla="*/ 38 h 70"/>
                  <a:gd name="T62" fmla="*/ 1 w 49"/>
                  <a:gd name="T63" fmla="*/ 36 h 70"/>
                  <a:gd name="T64" fmla="*/ 1 w 49"/>
                  <a:gd name="T65" fmla="*/ 34 h 70"/>
                  <a:gd name="T66" fmla="*/ 1 w 49"/>
                  <a:gd name="T67" fmla="*/ 33 h 70"/>
                  <a:gd name="T68" fmla="*/ 2 w 49"/>
                  <a:gd name="T69" fmla="*/ 32 h 70"/>
                  <a:gd name="T70" fmla="*/ 1 w 49"/>
                  <a:gd name="T71" fmla="*/ 29 h 70"/>
                  <a:gd name="T72" fmla="*/ 2 w 49"/>
                  <a:gd name="T73" fmla="*/ 28 h 70"/>
                  <a:gd name="T74" fmla="*/ 2 w 49"/>
                  <a:gd name="T75" fmla="*/ 27 h 70"/>
                  <a:gd name="T76" fmla="*/ 1 w 49"/>
                  <a:gd name="T77" fmla="*/ 26 h 70"/>
                  <a:gd name="T78" fmla="*/ 0 w 49"/>
                  <a:gd name="T79" fmla="*/ 25 h 70"/>
                  <a:gd name="T80" fmla="*/ 1 w 49"/>
                  <a:gd name="T81" fmla="*/ 24 h 70"/>
                  <a:gd name="T82" fmla="*/ 2 w 49"/>
                  <a:gd name="T83" fmla="*/ 23 h 70"/>
                  <a:gd name="T84" fmla="*/ 2 w 49"/>
                  <a:gd name="T85" fmla="*/ 21 h 70"/>
                  <a:gd name="T86" fmla="*/ 1 w 49"/>
                  <a:gd name="T87" fmla="*/ 19 h 70"/>
                  <a:gd name="T88" fmla="*/ 0 w 49"/>
                  <a:gd name="T89" fmla="*/ 17 h 70"/>
                  <a:gd name="T90" fmla="*/ 17 w 49"/>
                  <a:gd name="T91" fmla="*/ 16 h 70"/>
                  <a:gd name="T92" fmla="*/ 24 w 49"/>
                  <a:gd name="T93" fmla="*/ 14 h 70"/>
                  <a:gd name="T94" fmla="*/ 30 w 49"/>
                  <a:gd name="T95" fmla="*/ 10 h 70"/>
                  <a:gd name="T96" fmla="*/ 34 w 49"/>
                  <a:gd name="T97" fmla="*/ 4 h 70"/>
                  <a:gd name="T98" fmla="*/ 40 w 49"/>
                  <a:gd name="T99" fmla="*/ 3 h 70"/>
                  <a:gd name="T100" fmla="*/ 47 w 49"/>
                  <a:gd name="T101" fmla="*/ 0 h 70"/>
                  <a:gd name="T102" fmla="*/ 46 w 49"/>
                  <a:gd name="T103" fmla="*/ 15 h 70"/>
                  <a:gd name="T104" fmla="*/ 42 w 49"/>
                  <a:gd name="T105" fmla="*/ 23 h 70"/>
                  <a:gd name="T106" fmla="*/ 43 w 49"/>
                  <a:gd name="T107" fmla="*/ 27 h 70"/>
                  <a:gd name="T108" fmla="*/ 44 w 49"/>
                  <a:gd name="T109" fmla="*/ 29 h 70"/>
                  <a:gd name="T110" fmla="*/ 46 w 49"/>
                  <a:gd name="T111" fmla="*/ 33 h 70"/>
                  <a:gd name="T112" fmla="*/ 46 w 49"/>
                  <a:gd name="T113" fmla="*/ 38 h 70"/>
                  <a:gd name="T114" fmla="*/ 47 w 49"/>
                  <a:gd name="T115" fmla="*/ 42 h 70"/>
                  <a:gd name="T116" fmla="*/ 49 w 49"/>
                  <a:gd name="T117" fmla="*/ 46 h 7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9"/>
                  <a:gd name="T178" fmla="*/ 0 h 70"/>
                  <a:gd name="T179" fmla="*/ 49 w 49"/>
                  <a:gd name="T180" fmla="*/ 70 h 7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9" h="70">
                    <a:moveTo>
                      <a:pt x="49" y="49"/>
                    </a:moveTo>
                    <a:lnTo>
                      <a:pt x="49" y="50"/>
                    </a:lnTo>
                    <a:lnTo>
                      <a:pt x="48" y="51"/>
                    </a:lnTo>
                    <a:lnTo>
                      <a:pt x="47" y="52"/>
                    </a:lnTo>
                    <a:lnTo>
                      <a:pt x="45" y="54"/>
                    </a:lnTo>
                    <a:lnTo>
                      <a:pt x="44" y="55"/>
                    </a:lnTo>
                    <a:lnTo>
                      <a:pt x="43" y="55"/>
                    </a:lnTo>
                    <a:lnTo>
                      <a:pt x="42" y="56"/>
                    </a:lnTo>
                    <a:lnTo>
                      <a:pt x="42" y="57"/>
                    </a:lnTo>
                    <a:lnTo>
                      <a:pt x="41" y="57"/>
                    </a:lnTo>
                    <a:lnTo>
                      <a:pt x="40" y="57"/>
                    </a:lnTo>
                    <a:lnTo>
                      <a:pt x="39" y="56"/>
                    </a:lnTo>
                    <a:lnTo>
                      <a:pt x="39" y="55"/>
                    </a:lnTo>
                    <a:lnTo>
                      <a:pt x="40" y="54"/>
                    </a:lnTo>
                    <a:lnTo>
                      <a:pt x="41" y="52"/>
                    </a:lnTo>
                    <a:lnTo>
                      <a:pt x="41" y="51"/>
                    </a:lnTo>
                    <a:lnTo>
                      <a:pt x="42" y="50"/>
                    </a:lnTo>
                    <a:lnTo>
                      <a:pt x="42" y="49"/>
                    </a:lnTo>
                    <a:lnTo>
                      <a:pt x="41" y="49"/>
                    </a:lnTo>
                    <a:lnTo>
                      <a:pt x="41" y="50"/>
                    </a:lnTo>
                    <a:lnTo>
                      <a:pt x="40" y="50"/>
                    </a:lnTo>
                    <a:lnTo>
                      <a:pt x="38" y="50"/>
                    </a:lnTo>
                    <a:lnTo>
                      <a:pt x="37" y="50"/>
                    </a:lnTo>
                    <a:lnTo>
                      <a:pt x="36" y="49"/>
                    </a:lnTo>
                    <a:lnTo>
                      <a:pt x="35" y="49"/>
                    </a:lnTo>
                    <a:lnTo>
                      <a:pt x="34" y="49"/>
                    </a:lnTo>
                    <a:lnTo>
                      <a:pt x="33" y="50"/>
                    </a:lnTo>
                    <a:lnTo>
                      <a:pt x="32" y="49"/>
                    </a:lnTo>
                    <a:lnTo>
                      <a:pt x="31" y="49"/>
                    </a:lnTo>
                    <a:lnTo>
                      <a:pt x="29" y="49"/>
                    </a:lnTo>
                    <a:lnTo>
                      <a:pt x="26" y="49"/>
                    </a:lnTo>
                    <a:lnTo>
                      <a:pt x="25" y="49"/>
                    </a:lnTo>
                    <a:lnTo>
                      <a:pt x="24" y="50"/>
                    </a:lnTo>
                    <a:lnTo>
                      <a:pt x="24" y="51"/>
                    </a:lnTo>
                    <a:lnTo>
                      <a:pt x="23" y="52"/>
                    </a:lnTo>
                    <a:lnTo>
                      <a:pt x="23" y="53"/>
                    </a:lnTo>
                    <a:lnTo>
                      <a:pt x="23" y="54"/>
                    </a:lnTo>
                    <a:lnTo>
                      <a:pt x="24" y="55"/>
                    </a:lnTo>
                    <a:lnTo>
                      <a:pt x="25" y="56"/>
                    </a:lnTo>
                    <a:lnTo>
                      <a:pt x="25" y="57"/>
                    </a:lnTo>
                    <a:lnTo>
                      <a:pt x="25" y="58"/>
                    </a:lnTo>
                    <a:lnTo>
                      <a:pt x="24" y="59"/>
                    </a:lnTo>
                    <a:lnTo>
                      <a:pt x="24" y="60"/>
                    </a:lnTo>
                    <a:lnTo>
                      <a:pt x="25" y="61"/>
                    </a:lnTo>
                    <a:lnTo>
                      <a:pt x="26" y="62"/>
                    </a:lnTo>
                    <a:lnTo>
                      <a:pt x="26" y="63"/>
                    </a:lnTo>
                    <a:lnTo>
                      <a:pt x="25" y="64"/>
                    </a:lnTo>
                    <a:lnTo>
                      <a:pt x="24" y="65"/>
                    </a:lnTo>
                    <a:lnTo>
                      <a:pt x="23" y="65"/>
                    </a:lnTo>
                    <a:lnTo>
                      <a:pt x="20" y="65"/>
                    </a:lnTo>
                    <a:lnTo>
                      <a:pt x="19" y="65"/>
                    </a:lnTo>
                    <a:lnTo>
                      <a:pt x="18" y="66"/>
                    </a:lnTo>
                    <a:lnTo>
                      <a:pt x="17" y="67"/>
                    </a:lnTo>
                    <a:lnTo>
                      <a:pt x="16" y="68"/>
                    </a:lnTo>
                    <a:lnTo>
                      <a:pt x="15" y="68"/>
                    </a:lnTo>
                    <a:lnTo>
                      <a:pt x="13" y="69"/>
                    </a:lnTo>
                    <a:lnTo>
                      <a:pt x="11" y="69"/>
                    </a:lnTo>
                    <a:lnTo>
                      <a:pt x="10" y="69"/>
                    </a:lnTo>
                    <a:lnTo>
                      <a:pt x="10" y="70"/>
                    </a:lnTo>
                    <a:lnTo>
                      <a:pt x="9" y="70"/>
                    </a:lnTo>
                    <a:lnTo>
                      <a:pt x="8" y="70"/>
                    </a:lnTo>
                    <a:lnTo>
                      <a:pt x="7" y="70"/>
                    </a:lnTo>
                    <a:lnTo>
                      <a:pt x="5" y="69"/>
                    </a:lnTo>
                    <a:lnTo>
                      <a:pt x="4" y="69"/>
                    </a:lnTo>
                    <a:lnTo>
                      <a:pt x="3" y="68"/>
                    </a:lnTo>
                    <a:lnTo>
                      <a:pt x="2" y="67"/>
                    </a:lnTo>
                    <a:lnTo>
                      <a:pt x="2" y="65"/>
                    </a:lnTo>
                    <a:lnTo>
                      <a:pt x="2" y="63"/>
                    </a:lnTo>
                    <a:lnTo>
                      <a:pt x="2" y="62"/>
                    </a:lnTo>
                    <a:lnTo>
                      <a:pt x="2" y="61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3" y="57"/>
                    </a:lnTo>
                    <a:lnTo>
                      <a:pt x="4" y="55"/>
                    </a:lnTo>
                    <a:lnTo>
                      <a:pt x="5" y="53"/>
                    </a:lnTo>
                    <a:lnTo>
                      <a:pt x="5" y="52"/>
                    </a:lnTo>
                    <a:lnTo>
                      <a:pt x="5" y="51"/>
                    </a:lnTo>
                    <a:lnTo>
                      <a:pt x="5" y="50"/>
                    </a:lnTo>
                    <a:lnTo>
                      <a:pt x="4" y="49"/>
                    </a:lnTo>
                    <a:lnTo>
                      <a:pt x="4" y="48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6"/>
                    </a:lnTo>
                    <a:lnTo>
                      <a:pt x="2" y="45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1" y="43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2" y="40"/>
                    </a:lnTo>
                    <a:lnTo>
                      <a:pt x="2" y="39"/>
                    </a:lnTo>
                    <a:lnTo>
                      <a:pt x="2" y="38"/>
                    </a:lnTo>
                    <a:lnTo>
                      <a:pt x="2" y="37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1" y="33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0" y="25"/>
                    </a:lnTo>
                    <a:lnTo>
                      <a:pt x="1" y="24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13" y="17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22" y="15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7" y="13"/>
                    </a:lnTo>
                    <a:lnTo>
                      <a:pt x="28" y="12"/>
                    </a:lnTo>
                    <a:lnTo>
                      <a:pt x="29" y="11"/>
                    </a:lnTo>
                    <a:lnTo>
                      <a:pt x="30" y="10"/>
                    </a:lnTo>
                    <a:lnTo>
                      <a:pt x="30" y="8"/>
                    </a:lnTo>
                    <a:lnTo>
                      <a:pt x="32" y="5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40" y="3"/>
                    </a:lnTo>
                    <a:lnTo>
                      <a:pt x="41" y="2"/>
                    </a:lnTo>
                    <a:lnTo>
                      <a:pt x="43" y="1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7" y="3"/>
                    </a:lnTo>
                    <a:lnTo>
                      <a:pt x="46" y="8"/>
                    </a:lnTo>
                    <a:lnTo>
                      <a:pt x="46" y="12"/>
                    </a:lnTo>
                    <a:lnTo>
                      <a:pt x="46" y="15"/>
                    </a:lnTo>
                    <a:lnTo>
                      <a:pt x="46" y="18"/>
                    </a:lnTo>
                    <a:lnTo>
                      <a:pt x="45" y="19"/>
                    </a:lnTo>
                    <a:lnTo>
                      <a:pt x="44" y="21"/>
                    </a:lnTo>
                    <a:lnTo>
                      <a:pt x="42" y="23"/>
                    </a:lnTo>
                    <a:lnTo>
                      <a:pt x="42" y="25"/>
                    </a:lnTo>
                    <a:lnTo>
                      <a:pt x="42" y="26"/>
                    </a:lnTo>
                    <a:lnTo>
                      <a:pt x="43" y="27"/>
                    </a:lnTo>
                    <a:lnTo>
                      <a:pt x="44" y="28"/>
                    </a:lnTo>
                    <a:lnTo>
                      <a:pt x="44" y="29"/>
                    </a:lnTo>
                    <a:lnTo>
                      <a:pt x="45" y="30"/>
                    </a:lnTo>
                    <a:lnTo>
                      <a:pt x="46" y="31"/>
                    </a:lnTo>
                    <a:lnTo>
                      <a:pt x="46" y="32"/>
                    </a:lnTo>
                    <a:lnTo>
                      <a:pt x="46" y="33"/>
                    </a:lnTo>
                    <a:lnTo>
                      <a:pt x="46" y="35"/>
                    </a:lnTo>
                    <a:lnTo>
                      <a:pt x="46" y="36"/>
                    </a:lnTo>
                    <a:lnTo>
                      <a:pt x="46" y="37"/>
                    </a:lnTo>
                    <a:lnTo>
                      <a:pt x="46" y="38"/>
                    </a:lnTo>
                    <a:lnTo>
                      <a:pt x="46" y="39"/>
                    </a:lnTo>
                    <a:lnTo>
                      <a:pt x="46" y="41"/>
                    </a:lnTo>
                    <a:lnTo>
                      <a:pt x="47" y="42"/>
                    </a:lnTo>
                    <a:lnTo>
                      <a:pt x="48" y="44"/>
                    </a:lnTo>
                    <a:lnTo>
                      <a:pt x="49" y="45"/>
                    </a:lnTo>
                    <a:lnTo>
                      <a:pt x="49" y="46"/>
                    </a:lnTo>
                    <a:lnTo>
                      <a:pt x="49" y="47"/>
                    </a:lnTo>
                    <a:lnTo>
                      <a:pt x="49" y="48"/>
                    </a:lnTo>
                    <a:lnTo>
                      <a:pt x="49" y="49"/>
                    </a:lnTo>
                    <a:close/>
                  </a:path>
                </a:pathLst>
              </a:custGeom>
              <a:solidFill>
                <a:srgbClr val="B3A2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1" y="114"/>
                <a:ext cx="49" cy="70"/>
              </a:xfrm>
              <a:custGeom>
                <a:avLst/>
                <a:gdLst>
                  <a:gd name="T0" fmla="*/ 48 w 49"/>
                  <a:gd name="T1" fmla="*/ 51 h 70"/>
                  <a:gd name="T2" fmla="*/ 43 w 49"/>
                  <a:gd name="T3" fmla="*/ 55 h 70"/>
                  <a:gd name="T4" fmla="*/ 40 w 49"/>
                  <a:gd name="T5" fmla="*/ 57 h 70"/>
                  <a:gd name="T6" fmla="*/ 40 w 49"/>
                  <a:gd name="T7" fmla="*/ 54 h 70"/>
                  <a:gd name="T8" fmla="*/ 42 w 49"/>
                  <a:gd name="T9" fmla="*/ 49 h 70"/>
                  <a:gd name="T10" fmla="*/ 40 w 49"/>
                  <a:gd name="T11" fmla="*/ 50 h 70"/>
                  <a:gd name="T12" fmla="*/ 36 w 49"/>
                  <a:gd name="T13" fmla="*/ 49 h 70"/>
                  <a:gd name="T14" fmla="*/ 32 w 49"/>
                  <a:gd name="T15" fmla="*/ 49 h 70"/>
                  <a:gd name="T16" fmla="*/ 26 w 49"/>
                  <a:gd name="T17" fmla="*/ 49 h 70"/>
                  <a:gd name="T18" fmla="*/ 23 w 49"/>
                  <a:gd name="T19" fmla="*/ 52 h 70"/>
                  <a:gd name="T20" fmla="*/ 25 w 49"/>
                  <a:gd name="T21" fmla="*/ 56 h 70"/>
                  <a:gd name="T22" fmla="*/ 24 w 49"/>
                  <a:gd name="T23" fmla="*/ 59 h 70"/>
                  <a:gd name="T24" fmla="*/ 26 w 49"/>
                  <a:gd name="T25" fmla="*/ 62 h 70"/>
                  <a:gd name="T26" fmla="*/ 25 w 49"/>
                  <a:gd name="T27" fmla="*/ 64 h 70"/>
                  <a:gd name="T28" fmla="*/ 19 w 49"/>
                  <a:gd name="T29" fmla="*/ 65 h 70"/>
                  <a:gd name="T30" fmla="*/ 16 w 49"/>
                  <a:gd name="T31" fmla="*/ 68 h 70"/>
                  <a:gd name="T32" fmla="*/ 10 w 49"/>
                  <a:gd name="T33" fmla="*/ 69 h 70"/>
                  <a:gd name="T34" fmla="*/ 7 w 49"/>
                  <a:gd name="T35" fmla="*/ 70 h 70"/>
                  <a:gd name="T36" fmla="*/ 3 w 49"/>
                  <a:gd name="T37" fmla="*/ 68 h 70"/>
                  <a:gd name="T38" fmla="*/ 2 w 49"/>
                  <a:gd name="T39" fmla="*/ 62 h 70"/>
                  <a:gd name="T40" fmla="*/ 3 w 49"/>
                  <a:gd name="T41" fmla="*/ 57 h 70"/>
                  <a:gd name="T42" fmla="*/ 5 w 49"/>
                  <a:gd name="T43" fmla="*/ 51 h 70"/>
                  <a:gd name="T44" fmla="*/ 4 w 49"/>
                  <a:gd name="T45" fmla="*/ 48 h 70"/>
                  <a:gd name="T46" fmla="*/ 2 w 49"/>
                  <a:gd name="T47" fmla="*/ 46 h 70"/>
                  <a:gd name="T48" fmla="*/ 2 w 49"/>
                  <a:gd name="T49" fmla="*/ 45 h 70"/>
                  <a:gd name="T50" fmla="*/ 0 w 49"/>
                  <a:gd name="T51" fmla="*/ 45 h 70"/>
                  <a:gd name="T52" fmla="*/ 0 w 49"/>
                  <a:gd name="T53" fmla="*/ 44 h 70"/>
                  <a:gd name="T54" fmla="*/ 1 w 49"/>
                  <a:gd name="T55" fmla="*/ 43 h 70"/>
                  <a:gd name="T56" fmla="*/ 2 w 49"/>
                  <a:gd name="T57" fmla="*/ 41 h 70"/>
                  <a:gd name="T58" fmla="*/ 2 w 49"/>
                  <a:gd name="T59" fmla="*/ 39 h 70"/>
                  <a:gd name="T60" fmla="*/ 2 w 49"/>
                  <a:gd name="T61" fmla="*/ 38 h 70"/>
                  <a:gd name="T62" fmla="*/ 1 w 49"/>
                  <a:gd name="T63" fmla="*/ 36 h 70"/>
                  <a:gd name="T64" fmla="*/ 1 w 49"/>
                  <a:gd name="T65" fmla="*/ 34 h 70"/>
                  <a:gd name="T66" fmla="*/ 1 w 49"/>
                  <a:gd name="T67" fmla="*/ 33 h 70"/>
                  <a:gd name="T68" fmla="*/ 2 w 49"/>
                  <a:gd name="T69" fmla="*/ 32 h 70"/>
                  <a:gd name="T70" fmla="*/ 1 w 49"/>
                  <a:gd name="T71" fmla="*/ 29 h 70"/>
                  <a:gd name="T72" fmla="*/ 2 w 49"/>
                  <a:gd name="T73" fmla="*/ 28 h 70"/>
                  <a:gd name="T74" fmla="*/ 2 w 49"/>
                  <a:gd name="T75" fmla="*/ 27 h 70"/>
                  <a:gd name="T76" fmla="*/ 1 w 49"/>
                  <a:gd name="T77" fmla="*/ 26 h 70"/>
                  <a:gd name="T78" fmla="*/ 0 w 49"/>
                  <a:gd name="T79" fmla="*/ 25 h 70"/>
                  <a:gd name="T80" fmla="*/ 1 w 49"/>
                  <a:gd name="T81" fmla="*/ 24 h 70"/>
                  <a:gd name="T82" fmla="*/ 2 w 49"/>
                  <a:gd name="T83" fmla="*/ 23 h 70"/>
                  <a:gd name="T84" fmla="*/ 2 w 49"/>
                  <a:gd name="T85" fmla="*/ 21 h 70"/>
                  <a:gd name="T86" fmla="*/ 1 w 49"/>
                  <a:gd name="T87" fmla="*/ 19 h 70"/>
                  <a:gd name="T88" fmla="*/ 0 w 49"/>
                  <a:gd name="T89" fmla="*/ 17 h 70"/>
                  <a:gd name="T90" fmla="*/ 17 w 49"/>
                  <a:gd name="T91" fmla="*/ 16 h 70"/>
                  <a:gd name="T92" fmla="*/ 24 w 49"/>
                  <a:gd name="T93" fmla="*/ 14 h 70"/>
                  <a:gd name="T94" fmla="*/ 30 w 49"/>
                  <a:gd name="T95" fmla="*/ 10 h 70"/>
                  <a:gd name="T96" fmla="*/ 34 w 49"/>
                  <a:gd name="T97" fmla="*/ 4 h 70"/>
                  <a:gd name="T98" fmla="*/ 40 w 49"/>
                  <a:gd name="T99" fmla="*/ 3 h 70"/>
                  <a:gd name="T100" fmla="*/ 47 w 49"/>
                  <a:gd name="T101" fmla="*/ 0 h 70"/>
                  <a:gd name="T102" fmla="*/ 46 w 49"/>
                  <a:gd name="T103" fmla="*/ 15 h 70"/>
                  <a:gd name="T104" fmla="*/ 42 w 49"/>
                  <a:gd name="T105" fmla="*/ 23 h 70"/>
                  <a:gd name="T106" fmla="*/ 43 w 49"/>
                  <a:gd name="T107" fmla="*/ 27 h 70"/>
                  <a:gd name="T108" fmla="*/ 44 w 49"/>
                  <a:gd name="T109" fmla="*/ 29 h 70"/>
                  <a:gd name="T110" fmla="*/ 46 w 49"/>
                  <a:gd name="T111" fmla="*/ 33 h 70"/>
                  <a:gd name="T112" fmla="*/ 46 w 49"/>
                  <a:gd name="T113" fmla="*/ 38 h 70"/>
                  <a:gd name="T114" fmla="*/ 47 w 49"/>
                  <a:gd name="T115" fmla="*/ 42 h 70"/>
                  <a:gd name="T116" fmla="*/ 49 w 49"/>
                  <a:gd name="T117" fmla="*/ 46 h 7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9"/>
                  <a:gd name="T178" fmla="*/ 0 h 70"/>
                  <a:gd name="T179" fmla="*/ 49 w 49"/>
                  <a:gd name="T180" fmla="*/ 70 h 7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9" h="70">
                    <a:moveTo>
                      <a:pt x="49" y="49"/>
                    </a:moveTo>
                    <a:lnTo>
                      <a:pt x="49" y="50"/>
                    </a:lnTo>
                    <a:lnTo>
                      <a:pt x="48" y="51"/>
                    </a:lnTo>
                    <a:lnTo>
                      <a:pt x="47" y="52"/>
                    </a:lnTo>
                    <a:lnTo>
                      <a:pt x="45" y="54"/>
                    </a:lnTo>
                    <a:lnTo>
                      <a:pt x="44" y="55"/>
                    </a:lnTo>
                    <a:lnTo>
                      <a:pt x="43" y="55"/>
                    </a:lnTo>
                    <a:lnTo>
                      <a:pt x="42" y="56"/>
                    </a:lnTo>
                    <a:lnTo>
                      <a:pt x="42" y="57"/>
                    </a:lnTo>
                    <a:lnTo>
                      <a:pt x="41" y="57"/>
                    </a:lnTo>
                    <a:lnTo>
                      <a:pt x="40" y="57"/>
                    </a:lnTo>
                    <a:lnTo>
                      <a:pt x="39" y="56"/>
                    </a:lnTo>
                    <a:lnTo>
                      <a:pt x="39" y="55"/>
                    </a:lnTo>
                    <a:lnTo>
                      <a:pt x="40" y="54"/>
                    </a:lnTo>
                    <a:lnTo>
                      <a:pt x="41" y="52"/>
                    </a:lnTo>
                    <a:lnTo>
                      <a:pt x="41" y="51"/>
                    </a:lnTo>
                    <a:lnTo>
                      <a:pt x="42" y="50"/>
                    </a:lnTo>
                    <a:lnTo>
                      <a:pt x="42" y="49"/>
                    </a:lnTo>
                    <a:lnTo>
                      <a:pt x="41" y="49"/>
                    </a:lnTo>
                    <a:lnTo>
                      <a:pt x="41" y="50"/>
                    </a:lnTo>
                    <a:lnTo>
                      <a:pt x="40" y="50"/>
                    </a:lnTo>
                    <a:lnTo>
                      <a:pt x="38" y="50"/>
                    </a:lnTo>
                    <a:lnTo>
                      <a:pt x="37" y="50"/>
                    </a:lnTo>
                    <a:lnTo>
                      <a:pt x="36" y="49"/>
                    </a:lnTo>
                    <a:lnTo>
                      <a:pt x="35" y="49"/>
                    </a:lnTo>
                    <a:lnTo>
                      <a:pt x="34" y="49"/>
                    </a:lnTo>
                    <a:lnTo>
                      <a:pt x="33" y="50"/>
                    </a:lnTo>
                    <a:lnTo>
                      <a:pt x="32" y="49"/>
                    </a:lnTo>
                    <a:lnTo>
                      <a:pt x="31" y="49"/>
                    </a:lnTo>
                    <a:lnTo>
                      <a:pt x="29" y="49"/>
                    </a:lnTo>
                    <a:lnTo>
                      <a:pt x="26" y="49"/>
                    </a:lnTo>
                    <a:lnTo>
                      <a:pt x="25" y="49"/>
                    </a:lnTo>
                    <a:lnTo>
                      <a:pt x="24" y="50"/>
                    </a:lnTo>
                    <a:lnTo>
                      <a:pt x="24" y="51"/>
                    </a:lnTo>
                    <a:lnTo>
                      <a:pt x="23" y="52"/>
                    </a:lnTo>
                    <a:lnTo>
                      <a:pt x="23" y="53"/>
                    </a:lnTo>
                    <a:lnTo>
                      <a:pt x="23" y="54"/>
                    </a:lnTo>
                    <a:lnTo>
                      <a:pt x="24" y="55"/>
                    </a:lnTo>
                    <a:lnTo>
                      <a:pt x="25" y="56"/>
                    </a:lnTo>
                    <a:lnTo>
                      <a:pt x="25" y="57"/>
                    </a:lnTo>
                    <a:lnTo>
                      <a:pt x="25" y="58"/>
                    </a:lnTo>
                    <a:lnTo>
                      <a:pt x="24" y="59"/>
                    </a:lnTo>
                    <a:lnTo>
                      <a:pt x="24" y="60"/>
                    </a:lnTo>
                    <a:lnTo>
                      <a:pt x="25" y="61"/>
                    </a:lnTo>
                    <a:lnTo>
                      <a:pt x="26" y="62"/>
                    </a:lnTo>
                    <a:lnTo>
                      <a:pt x="26" y="63"/>
                    </a:lnTo>
                    <a:lnTo>
                      <a:pt x="25" y="64"/>
                    </a:lnTo>
                    <a:lnTo>
                      <a:pt x="24" y="65"/>
                    </a:lnTo>
                    <a:lnTo>
                      <a:pt x="23" y="65"/>
                    </a:lnTo>
                    <a:lnTo>
                      <a:pt x="20" y="65"/>
                    </a:lnTo>
                    <a:lnTo>
                      <a:pt x="19" y="65"/>
                    </a:lnTo>
                    <a:lnTo>
                      <a:pt x="18" y="66"/>
                    </a:lnTo>
                    <a:lnTo>
                      <a:pt x="17" y="67"/>
                    </a:lnTo>
                    <a:lnTo>
                      <a:pt x="16" y="68"/>
                    </a:lnTo>
                    <a:lnTo>
                      <a:pt x="15" y="68"/>
                    </a:lnTo>
                    <a:lnTo>
                      <a:pt x="13" y="69"/>
                    </a:lnTo>
                    <a:lnTo>
                      <a:pt x="11" y="69"/>
                    </a:lnTo>
                    <a:lnTo>
                      <a:pt x="10" y="69"/>
                    </a:lnTo>
                    <a:lnTo>
                      <a:pt x="10" y="70"/>
                    </a:lnTo>
                    <a:lnTo>
                      <a:pt x="9" y="70"/>
                    </a:lnTo>
                    <a:lnTo>
                      <a:pt x="8" y="70"/>
                    </a:lnTo>
                    <a:lnTo>
                      <a:pt x="7" y="70"/>
                    </a:lnTo>
                    <a:lnTo>
                      <a:pt x="5" y="69"/>
                    </a:lnTo>
                    <a:lnTo>
                      <a:pt x="4" y="69"/>
                    </a:lnTo>
                    <a:lnTo>
                      <a:pt x="3" y="68"/>
                    </a:lnTo>
                    <a:lnTo>
                      <a:pt x="2" y="67"/>
                    </a:lnTo>
                    <a:lnTo>
                      <a:pt x="2" y="65"/>
                    </a:lnTo>
                    <a:lnTo>
                      <a:pt x="2" y="63"/>
                    </a:lnTo>
                    <a:lnTo>
                      <a:pt x="2" y="62"/>
                    </a:lnTo>
                    <a:lnTo>
                      <a:pt x="2" y="61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3" y="57"/>
                    </a:lnTo>
                    <a:lnTo>
                      <a:pt x="4" y="55"/>
                    </a:lnTo>
                    <a:lnTo>
                      <a:pt x="5" y="53"/>
                    </a:lnTo>
                    <a:lnTo>
                      <a:pt x="5" y="52"/>
                    </a:lnTo>
                    <a:lnTo>
                      <a:pt x="5" y="51"/>
                    </a:lnTo>
                    <a:lnTo>
                      <a:pt x="5" y="50"/>
                    </a:lnTo>
                    <a:lnTo>
                      <a:pt x="4" y="49"/>
                    </a:lnTo>
                    <a:lnTo>
                      <a:pt x="4" y="48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6"/>
                    </a:lnTo>
                    <a:lnTo>
                      <a:pt x="2" y="45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1" y="43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2" y="40"/>
                    </a:lnTo>
                    <a:lnTo>
                      <a:pt x="2" y="39"/>
                    </a:lnTo>
                    <a:lnTo>
                      <a:pt x="2" y="38"/>
                    </a:lnTo>
                    <a:lnTo>
                      <a:pt x="2" y="37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1" y="33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0" y="25"/>
                    </a:lnTo>
                    <a:lnTo>
                      <a:pt x="1" y="24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13" y="17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22" y="15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7" y="13"/>
                    </a:lnTo>
                    <a:lnTo>
                      <a:pt x="28" y="12"/>
                    </a:lnTo>
                    <a:lnTo>
                      <a:pt x="29" y="11"/>
                    </a:lnTo>
                    <a:lnTo>
                      <a:pt x="30" y="10"/>
                    </a:lnTo>
                    <a:lnTo>
                      <a:pt x="30" y="8"/>
                    </a:lnTo>
                    <a:lnTo>
                      <a:pt x="32" y="5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40" y="3"/>
                    </a:lnTo>
                    <a:lnTo>
                      <a:pt x="41" y="2"/>
                    </a:lnTo>
                    <a:lnTo>
                      <a:pt x="43" y="1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7" y="3"/>
                    </a:lnTo>
                    <a:lnTo>
                      <a:pt x="46" y="8"/>
                    </a:lnTo>
                    <a:lnTo>
                      <a:pt x="46" y="12"/>
                    </a:lnTo>
                    <a:lnTo>
                      <a:pt x="46" y="15"/>
                    </a:lnTo>
                    <a:lnTo>
                      <a:pt x="46" y="18"/>
                    </a:lnTo>
                    <a:lnTo>
                      <a:pt x="45" y="19"/>
                    </a:lnTo>
                    <a:lnTo>
                      <a:pt x="44" y="21"/>
                    </a:lnTo>
                    <a:lnTo>
                      <a:pt x="42" y="23"/>
                    </a:lnTo>
                    <a:lnTo>
                      <a:pt x="42" y="25"/>
                    </a:lnTo>
                    <a:lnTo>
                      <a:pt x="42" y="26"/>
                    </a:lnTo>
                    <a:lnTo>
                      <a:pt x="43" y="27"/>
                    </a:lnTo>
                    <a:lnTo>
                      <a:pt x="44" y="28"/>
                    </a:lnTo>
                    <a:lnTo>
                      <a:pt x="44" y="29"/>
                    </a:lnTo>
                    <a:lnTo>
                      <a:pt x="45" y="30"/>
                    </a:lnTo>
                    <a:lnTo>
                      <a:pt x="46" y="31"/>
                    </a:lnTo>
                    <a:lnTo>
                      <a:pt x="46" y="32"/>
                    </a:lnTo>
                    <a:lnTo>
                      <a:pt x="46" y="33"/>
                    </a:lnTo>
                    <a:lnTo>
                      <a:pt x="46" y="35"/>
                    </a:lnTo>
                    <a:lnTo>
                      <a:pt x="46" y="36"/>
                    </a:lnTo>
                    <a:lnTo>
                      <a:pt x="46" y="37"/>
                    </a:lnTo>
                    <a:lnTo>
                      <a:pt x="46" y="38"/>
                    </a:lnTo>
                    <a:lnTo>
                      <a:pt x="46" y="39"/>
                    </a:lnTo>
                    <a:lnTo>
                      <a:pt x="46" y="41"/>
                    </a:lnTo>
                    <a:lnTo>
                      <a:pt x="47" y="42"/>
                    </a:lnTo>
                    <a:lnTo>
                      <a:pt x="48" y="44"/>
                    </a:lnTo>
                    <a:lnTo>
                      <a:pt x="49" y="45"/>
                    </a:lnTo>
                    <a:lnTo>
                      <a:pt x="49" y="46"/>
                    </a:lnTo>
                    <a:lnTo>
                      <a:pt x="49" y="47"/>
                    </a:lnTo>
                    <a:lnTo>
                      <a:pt x="49" y="48"/>
                    </a:lnTo>
                    <a:lnTo>
                      <a:pt x="49" y="49"/>
                    </a:lnTo>
                    <a:close/>
                  </a:path>
                </a:pathLst>
              </a:custGeom>
              <a:solidFill>
                <a:srgbClr val="00B0F0"/>
              </a:solidFill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0" y="160"/>
                <a:ext cx="67" cy="85"/>
              </a:xfrm>
              <a:custGeom>
                <a:avLst/>
                <a:gdLst>
                  <a:gd name="T0" fmla="*/ 59 w 67"/>
                  <a:gd name="T1" fmla="*/ 13 h 85"/>
                  <a:gd name="T2" fmla="*/ 53 w 67"/>
                  <a:gd name="T3" fmla="*/ 17 h 85"/>
                  <a:gd name="T4" fmla="*/ 45 w 67"/>
                  <a:gd name="T5" fmla="*/ 22 h 85"/>
                  <a:gd name="T6" fmla="*/ 41 w 67"/>
                  <a:gd name="T7" fmla="*/ 28 h 85"/>
                  <a:gd name="T8" fmla="*/ 38 w 67"/>
                  <a:gd name="T9" fmla="*/ 32 h 85"/>
                  <a:gd name="T10" fmla="*/ 41 w 67"/>
                  <a:gd name="T11" fmla="*/ 34 h 85"/>
                  <a:gd name="T12" fmla="*/ 39 w 67"/>
                  <a:gd name="T13" fmla="*/ 37 h 85"/>
                  <a:gd name="T14" fmla="*/ 35 w 67"/>
                  <a:gd name="T15" fmla="*/ 41 h 85"/>
                  <a:gd name="T16" fmla="*/ 27 w 67"/>
                  <a:gd name="T17" fmla="*/ 47 h 85"/>
                  <a:gd name="T18" fmla="*/ 24 w 67"/>
                  <a:gd name="T19" fmla="*/ 49 h 85"/>
                  <a:gd name="T20" fmla="*/ 18 w 67"/>
                  <a:gd name="T21" fmla="*/ 56 h 85"/>
                  <a:gd name="T22" fmla="*/ 19 w 67"/>
                  <a:gd name="T23" fmla="*/ 63 h 85"/>
                  <a:gd name="T24" fmla="*/ 25 w 67"/>
                  <a:gd name="T25" fmla="*/ 70 h 85"/>
                  <a:gd name="T26" fmla="*/ 20 w 67"/>
                  <a:gd name="T27" fmla="*/ 75 h 85"/>
                  <a:gd name="T28" fmla="*/ 15 w 67"/>
                  <a:gd name="T29" fmla="*/ 80 h 85"/>
                  <a:gd name="T30" fmla="*/ 12 w 67"/>
                  <a:gd name="T31" fmla="*/ 85 h 85"/>
                  <a:gd name="T32" fmla="*/ 15 w 67"/>
                  <a:gd name="T33" fmla="*/ 71 h 85"/>
                  <a:gd name="T34" fmla="*/ 12 w 67"/>
                  <a:gd name="T35" fmla="*/ 58 h 85"/>
                  <a:gd name="T36" fmla="*/ 10 w 67"/>
                  <a:gd name="T37" fmla="*/ 48 h 85"/>
                  <a:gd name="T38" fmla="*/ 9 w 67"/>
                  <a:gd name="T39" fmla="*/ 36 h 85"/>
                  <a:gd name="T40" fmla="*/ 5 w 67"/>
                  <a:gd name="T41" fmla="*/ 23 h 85"/>
                  <a:gd name="T42" fmla="*/ 2 w 67"/>
                  <a:gd name="T43" fmla="*/ 18 h 85"/>
                  <a:gd name="T44" fmla="*/ 3 w 67"/>
                  <a:gd name="T45" fmla="*/ 17 h 85"/>
                  <a:gd name="T46" fmla="*/ 1 w 67"/>
                  <a:gd name="T47" fmla="*/ 17 h 85"/>
                  <a:gd name="T48" fmla="*/ 2 w 67"/>
                  <a:gd name="T49" fmla="*/ 15 h 85"/>
                  <a:gd name="T50" fmla="*/ 2 w 67"/>
                  <a:gd name="T51" fmla="*/ 13 h 85"/>
                  <a:gd name="T52" fmla="*/ 1 w 67"/>
                  <a:gd name="T53" fmla="*/ 14 h 85"/>
                  <a:gd name="T54" fmla="*/ 0 w 67"/>
                  <a:gd name="T55" fmla="*/ 13 h 85"/>
                  <a:gd name="T56" fmla="*/ 1 w 67"/>
                  <a:gd name="T57" fmla="*/ 12 h 85"/>
                  <a:gd name="T58" fmla="*/ 3 w 67"/>
                  <a:gd name="T59" fmla="*/ 11 h 85"/>
                  <a:gd name="T60" fmla="*/ 3 w 67"/>
                  <a:gd name="T61" fmla="*/ 10 h 85"/>
                  <a:gd name="T62" fmla="*/ 2 w 67"/>
                  <a:gd name="T63" fmla="*/ 9 h 85"/>
                  <a:gd name="T64" fmla="*/ 5 w 67"/>
                  <a:gd name="T65" fmla="*/ 7 h 85"/>
                  <a:gd name="T66" fmla="*/ 7 w 67"/>
                  <a:gd name="T67" fmla="*/ 6 h 85"/>
                  <a:gd name="T68" fmla="*/ 9 w 67"/>
                  <a:gd name="T69" fmla="*/ 6 h 85"/>
                  <a:gd name="T70" fmla="*/ 10 w 67"/>
                  <a:gd name="T71" fmla="*/ 6 h 85"/>
                  <a:gd name="T72" fmla="*/ 8 w 67"/>
                  <a:gd name="T73" fmla="*/ 4 h 85"/>
                  <a:gd name="T74" fmla="*/ 7 w 67"/>
                  <a:gd name="T75" fmla="*/ 4 h 85"/>
                  <a:gd name="T76" fmla="*/ 8 w 67"/>
                  <a:gd name="T77" fmla="*/ 2 h 85"/>
                  <a:gd name="T78" fmla="*/ 10 w 67"/>
                  <a:gd name="T79" fmla="*/ 2 h 85"/>
                  <a:gd name="T80" fmla="*/ 11 w 67"/>
                  <a:gd name="T81" fmla="*/ 2 h 85"/>
                  <a:gd name="T82" fmla="*/ 11 w 67"/>
                  <a:gd name="T83" fmla="*/ 0 h 85"/>
                  <a:gd name="T84" fmla="*/ 12 w 67"/>
                  <a:gd name="T85" fmla="*/ 1 h 85"/>
                  <a:gd name="T86" fmla="*/ 15 w 67"/>
                  <a:gd name="T87" fmla="*/ 2 h 85"/>
                  <a:gd name="T88" fmla="*/ 16 w 67"/>
                  <a:gd name="T89" fmla="*/ 7 h 85"/>
                  <a:gd name="T90" fmla="*/ 13 w 67"/>
                  <a:gd name="T91" fmla="*/ 16 h 85"/>
                  <a:gd name="T92" fmla="*/ 16 w 67"/>
                  <a:gd name="T93" fmla="*/ 23 h 85"/>
                  <a:gd name="T94" fmla="*/ 21 w 67"/>
                  <a:gd name="T95" fmla="*/ 23 h 85"/>
                  <a:gd name="T96" fmla="*/ 28 w 67"/>
                  <a:gd name="T97" fmla="*/ 21 h 85"/>
                  <a:gd name="T98" fmla="*/ 36 w 67"/>
                  <a:gd name="T99" fmla="*/ 18 h 85"/>
                  <a:gd name="T100" fmla="*/ 36 w 67"/>
                  <a:gd name="T101" fmla="*/ 15 h 85"/>
                  <a:gd name="T102" fmla="*/ 36 w 67"/>
                  <a:gd name="T103" fmla="*/ 10 h 85"/>
                  <a:gd name="T104" fmla="*/ 35 w 67"/>
                  <a:gd name="T105" fmla="*/ 4 h 85"/>
                  <a:gd name="T106" fmla="*/ 43 w 67"/>
                  <a:gd name="T107" fmla="*/ 3 h 85"/>
                  <a:gd name="T108" fmla="*/ 48 w 67"/>
                  <a:gd name="T109" fmla="*/ 4 h 85"/>
                  <a:gd name="T110" fmla="*/ 53 w 67"/>
                  <a:gd name="T111" fmla="*/ 3 h 85"/>
                  <a:gd name="T112" fmla="*/ 50 w 67"/>
                  <a:gd name="T113" fmla="*/ 10 h 85"/>
                  <a:gd name="T114" fmla="*/ 54 w 67"/>
                  <a:gd name="T115" fmla="*/ 9 h 85"/>
                  <a:gd name="T116" fmla="*/ 60 w 67"/>
                  <a:gd name="T117" fmla="*/ 4 h 85"/>
                  <a:gd name="T118" fmla="*/ 63 w 67"/>
                  <a:gd name="T119" fmla="*/ 2 h 85"/>
                  <a:gd name="T120" fmla="*/ 66 w 67"/>
                  <a:gd name="T121" fmla="*/ 8 h 8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7"/>
                  <a:gd name="T184" fmla="*/ 0 h 85"/>
                  <a:gd name="T185" fmla="*/ 67 w 67"/>
                  <a:gd name="T186" fmla="*/ 85 h 8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7" h="85">
                    <a:moveTo>
                      <a:pt x="66" y="8"/>
                    </a:moveTo>
                    <a:lnTo>
                      <a:pt x="65" y="9"/>
                    </a:lnTo>
                    <a:lnTo>
                      <a:pt x="63" y="11"/>
                    </a:lnTo>
                    <a:lnTo>
                      <a:pt x="62" y="12"/>
                    </a:lnTo>
                    <a:lnTo>
                      <a:pt x="61" y="12"/>
                    </a:lnTo>
                    <a:lnTo>
                      <a:pt x="59" y="13"/>
                    </a:lnTo>
                    <a:lnTo>
                      <a:pt x="58" y="12"/>
                    </a:lnTo>
                    <a:lnTo>
                      <a:pt x="57" y="12"/>
                    </a:lnTo>
                    <a:lnTo>
                      <a:pt x="57" y="13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3" y="17"/>
                    </a:lnTo>
                    <a:lnTo>
                      <a:pt x="52" y="18"/>
                    </a:lnTo>
                    <a:lnTo>
                      <a:pt x="50" y="18"/>
                    </a:lnTo>
                    <a:lnTo>
                      <a:pt x="49" y="18"/>
                    </a:lnTo>
                    <a:lnTo>
                      <a:pt x="48" y="19"/>
                    </a:lnTo>
                    <a:lnTo>
                      <a:pt x="46" y="21"/>
                    </a:lnTo>
                    <a:lnTo>
                      <a:pt x="45" y="22"/>
                    </a:lnTo>
                    <a:lnTo>
                      <a:pt x="44" y="23"/>
                    </a:lnTo>
                    <a:lnTo>
                      <a:pt x="43" y="25"/>
                    </a:lnTo>
                    <a:lnTo>
                      <a:pt x="42" y="27"/>
                    </a:lnTo>
                    <a:lnTo>
                      <a:pt x="41" y="28"/>
                    </a:lnTo>
                    <a:lnTo>
                      <a:pt x="41" y="29"/>
                    </a:lnTo>
                    <a:lnTo>
                      <a:pt x="40" y="29"/>
                    </a:lnTo>
                    <a:lnTo>
                      <a:pt x="39" y="30"/>
                    </a:lnTo>
                    <a:lnTo>
                      <a:pt x="39" y="31"/>
                    </a:lnTo>
                    <a:lnTo>
                      <a:pt x="38" y="32"/>
                    </a:lnTo>
                    <a:lnTo>
                      <a:pt x="39" y="33"/>
                    </a:lnTo>
                    <a:lnTo>
                      <a:pt x="40" y="33"/>
                    </a:lnTo>
                    <a:lnTo>
                      <a:pt x="40" y="34"/>
                    </a:lnTo>
                    <a:lnTo>
                      <a:pt x="41" y="34"/>
                    </a:lnTo>
                    <a:lnTo>
                      <a:pt x="41" y="35"/>
                    </a:lnTo>
                    <a:lnTo>
                      <a:pt x="41" y="36"/>
                    </a:lnTo>
                    <a:lnTo>
                      <a:pt x="40" y="36"/>
                    </a:lnTo>
                    <a:lnTo>
                      <a:pt x="40" y="37"/>
                    </a:lnTo>
                    <a:lnTo>
                      <a:pt x="39" y="37"/>
                    </a:lnTo>
                    <a:lnTo>
                      <a:pt x="39" y="38"/>
                    </a:lnTo>
                    <a:lnTo>
                      <a:pt x="38" y="39"/>
                    </a:lnTo>
                    <a:lnTo>
                      <a:pt x="37" y="40"/>
                    </a:lnTo>
                    <a:lnTo>
                      <a:pt x="36" y="40"/>
                    </a:lnTo>
                    <a:lnTo>
                      <a:pt x="35" y="41"/>
                    </a:lnTo>
                    <a:lnTo>
                      <a:pt x="34" y="43"/>
                    </a:lnTo>
                    <a:lnTo>
                      <a:pt x="32" y="44"/>
                    </a:lnTo>
                    <a:lnTo>
                      <a:pt x="31" y="45"/>
                    </a:lnTo>
                    <a:lnTo>
                      <a:pt x="30" y="46"/>
                    </a:lnTo>
                    <a:lnTo>
                      <a:pt x="29" y="47"/>
                    </a:lnTo>
                    <a:lnTo>
                      <a:pt x="27" y="47"/>
                    </a:lnTo>
                    <a:lnTo>
                      <a:pt x="26" y="47"/>
                    </a:lnTo>
                    <a:lnTo>
                      <a:pt x="26" y="48"/>
                    </a:lnTo>
                    <a:lnTo>
                      <a:pt x="25" y="48"/>
                    </a:lnTo>
                    <a:lnTo>
                      <a:pt x="24" y="49"/>
                    </a:lnTo>
                    <a:lnTo>
                      <a:pt x="22" y="50"/>
                    </a:lnTo>
                    <a:lnTo>
                      <a:pt x="21" y="51"/>
                    </a:lnTo>
                    <a:lnTo>
                      <a:pt x="20" y="52"/>
                    </a:lnTo>
                    <a:lnTo>
                      <a:pt x="20" y="53"/>
                    </a:lnTo>
                    <a:lnTo>
                      <a:pt x="19" y="54"/>
                    </a:lnTo>
                    <a:lnTo>
                      <a:pt x="18" y="56"/>
                    </a:lnTo>
                    <a:lnTo>
                      <a:pt x="18" y="57"/>
                    </a:lnTo>
                    <a:lnTo>
                      <a:pt x="17" y="58"/>
                    </a:lnTo>
                    <a:lnTo>
                      <a:pt x="17" y="59"/>
                    </a:lnTo>
                    <a:lnTo>
                      <a:pt x="17" y="60"/>
                    </a:lnTo>
                    <a:lnTo>
                      <a:pt x="18" y="61"/>
                    </a:lnTo>
                    <a:lnTo>
                      <a:pt x="19" y="63"/>
                    </a:lnTo>
                    <a:lnTo>
                      <a:pt x="20" y="64"/>
                    </a:lnTo>
                    <a:lnTo>
                      <a:pt x="21" y="66"/>
                    </a:lnTo>
                    <a:lnTo>
                      <a:pt x="22" y="67"/>
                    </a:lnTo>
                    <a:lnTo>
                      <a:pt x="23" y="68"/>
                    </a:lnTo>
                    <a:lnTo>
                      <a:pt x="24" y="69"/>
                    </a:lnTo>
                    <a:lnTo>
                      <a:pt x="25" y="70"/>
                    </a:lnTo>
                    <a:lnTo>
                      <a:pt x="25" y="71"/>
                    </a:lnTo>
                    <a:lnTo>
                      <a:pt x="24" y="72"/>
                    </a:lnTo>
                    <a:lnTo>
                      <a:pt x="23" y="73"/>
                    </a:lnTo>
                    <a:lnTo>
                      <a:pt x="21" y="74"/>
                    </a:lnTo>
                    <a:lnTo>
                      <a:pt x="20" y="75"/>
                    </a:lnTo>
                    <a:lnTo>
                      <a:pt x="18" y="76"/>
                    </a:lnTo>
                    <a:lnTo>
                      <a:pt x="16" y="77"/>
                    </a:lnTo>
                    <a:lnTo>
                      <a:pt x="15" y="78"/>
                    </a:lnTo>
                    <a:lnTo>
                      <a:pt x="15" y="79"/>
                    </a:lnTo>
                    <a:lnTo>
                      <a:pt x="15" y="80"/>
                    </a:lnTo>
                    <a:lnTo>
                      <a:pt x="15" y="81"/>
                    </a:lnTo>
                    <a:lnTo>
                      <a:pt x="15" y="82"/>
                    </a:lnTo>
                    <a:lnTo>
                      <a:pt x="14" y="83"/>
                    </a:lnTo>
                    <a:lnTo>
                      <a:pt x="14" y="84"/>
                    </a:lnTo>
                    <a:lnTo>
                      <a:pt x="13" y="84"/>
                    </a:lnTo>
                    <a:lnTo>
                      <a:pt x="12" y="85"/>
                    </a:lnTo>
                    <a:lnTo>
                      <a:pt x="12" y="82"/>
                    </a:lnTo>
                    <a:lnTo>
                      <a:pt x="13" y="80"/>
                    </a:lnTo>
                    <a:lnTo>
                      <a:pt x="14" y="78"/>
                    </a:lnTo>
                    <a:lnTo>
                      <a:pt x="14" y="76"/>
                    </a:lnTo>
                    <a:lnTo>
                      <a:pt x="15" y="73"/>
                    </a:lnTo>
                    <a:lnTo>
                      <a:pt x="15" y="71"/>
                    </a:lnTo>
                    <a:lnTo>
                      <a:pt x="15" y="69"/>
                    </a:lnTo>
                    <a:lnTo>
                      <a:pt x="15" y="67"/>
                    </a:lnTo>
                    <a:lnTo>
                      <a:pt x="14" y="65"/>
                    </a:lnTo>
                    <a:lnTo>
                      <a:pt x="13" y="62"/>
                    </a:lnTo>
                    <a:lnTo>
                      <a:pt x="12" y="59"/>
                    </a:lnTo>
                    <a:lnTo>
                      <a:pt x="12" y="58"/>
                    </a:lnTo>
                    <a:lnTo>
                      <a:pt x="11" y="56"/>
                    </a:lnTo>
                    <a:lnTo>
                      <a:pt x="11" y="55"/>
                    </a:lnTo>
                    <a:lnTo>
                      <a:pt x="10" y="54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1" y="44"/>
                    </a:lnTo>
                    <a:lnTo>
                      <a:pt x="11" y="42"/>
                    </a:lnTo>
                    <a:lnTo>
                      <a:pt x="11" y="40"/>
                    </a:lnTo>
                    <a:lnTo>
                      <a:pt x="11" y="38"/>
                    </a:lnTo>
                    <a:lnTo>
                      <a:pt x="9" y="36"/>
                    </a:lnTo>
                    <a:lnTo>
                      <a:pt x="9" y="35"/>
                    </a:lnTo>
                    <a:lnTo>
                      <a:pt x="8" y="33"/>
                    </a:lnTo>
                    <a:lnTo>
                      <a:pt x="9" y="31"/>
                    </a:lnTo>
                    <a:lnTo>
                      <a:pt x="8" y="29"/>
                    </a:lnTo>
                    <a:lnTo>
                      <a:pt x="7" y="27"/>
                    </a:lnTo>
                    <a:lnTo>
                      <a:pt x="5" y="23"/>
                    </a:lnTo>
                    <a:lnTo>
                      <a:pt x="4" y="22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3" y="8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5" y="9"/>
                    </a:lnTo>
                    <a:lnTo>
                      <a:pt x="14" y="11"/>
                    </a:lnTo>
                    <a:lnTo>
                      <a:pt x="13" y="12"/>
                    </a:lnTo>
                    <a:lnTo>
                      <a:pt x="13" y="14"/>
                    </a:lnTo>
                    <a:lnTo>
                      <a:pt x="13" y="15"/>
                    </a:lnTo>
                    <a:lnTo>
                      <a:pt x="13" y="16"/>
                    </a:lnTo>
                    <a:lnTo>
                      <a:pt x="13" y="17"/>
                    </a:lnTo>
                    <a:lnTo>
                      <a:pt x="13" y="19"/>
                    </a:lnTo>
                    <a:lnTo>
                      <a:pt x="13" y="21"/>
                    </a:lnTo>
                    <a:lnTo>
                      <a:pt x="14" y="22"/>
                    </a:lnTo>
                    <a:lnTo>
                      <a:pt x="15" y="23"/>
                    </a:lnTo>
                    <a:lnTo>
                      <a:pt x="16" y="23"/>
                    </a:lnTo>
                    <a:lnTo>
                      <a:pt x="18" y="24"/>
                    </a:lnTo>
                    <a:lnTo>
                      <a:pt x="19" y="24"/>
                    </a:lnTo>
                    <a:lnTo>
                      <a:pt x="20" y="24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22" y="23"/>
                    </a:lnTo>
                    <a:lnTo>
                      <a:pt x="24" y="23"/>
                    </a:lnTo>
                    <a:lnTo>
                      <a:pt x="26" y="22"/>
                    </a:lnTo>
                    <a:lnTo>
                      <a:pt x="27" y="22"/>
                    </a:lnTo>
                    <a:lnTo>
                      <a:pt x="28" y="21"/>
                    </a:lnTo>
                    <a:lnTo>
                      <a:pt x="29" y="20"/>
                    </a:lnTo>
                    <a:lnTo>
                      <a:pt x="30" y="19"/>
                    </a:lnTo>
                    <a:lnTo>
                      <a:pt x="31" y="19"/>
                    </a:lnTo>
                    <a:lnTo>
                      <a:pt x="34" y="19"/>
                    </a:lnTo>
                    <a:lnTo>
                      <a:pt x="35" y="19"/>
                    </a:lnTo>
                    <a:lnTo>
                      <a:pt x="36" y="18"/>
                    </a:lnTo>
                    <a:lnTo>
                      <a:pt x="37" y="17"/>
                    </a:lnTo>
                    <a:lnTo>
                      <a:pt x="37" y="16"/>
                    </a:lnTo>
                    <a:lnTo>
                      <a:pt x="36" y="15"/>
                    </a:lnTo>
                    <a:lnTo>
                      <a:pt x="35" y="14"/>
                    </a:lnTo>
                    <a:lnTo>
                      <a:pt x="35" y="13"/>
                    </a:lnTo>
                    <a:lnTo>
                      <a:pt x="36" y="12"/>
                    </a:lnTo>
                    <a:lnTo>
                      <a:pt x="36" y="11"/>
                    </a:lnTo>
                    <a:lnTo>
                      <a:pt x="36" y="10"/>
                    </a:lnTo>
                    <a:lnTo>
                      <a:pt x="35" y="9"/>
                    </a:lnTo>
                    <a:lnTo>
                      <a:pt x="34" y="8"/>
                    </a:lnTo>
                    <a:lnTo>
                      <a:pt x="34" y="7"/>
                    </a:lnTo>
                    <a:lnTo>
                      <a:pt x="34" y="6"/>
                    </a:lnTo>
                    <a:lnTo>
                      <a:pt x="35" y="5"/>
                    </a:lnTo>
                    <a:lnTo>
                      <a:pt x="35" y="4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40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4"/>
                    </a:lnTo>
                    <a:lnTo>
                      <a:pt x="45" y="3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2" y="4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3" y="4"/>
                    </a:lnTo>
                    <a:lnTo>
                      <a:pt x="52" y="5"/>
                    </a:lnTo>
                    <a:lnTo>
                      <a:pt x="52" y="6"/>
                    </a:lnTo>
                    <a:lnTo>
                      <a:pt x="51" y="8"/>
                    </a:lnTo>
                    <a:lnTo>
                      <a:pt x="50" y="9"/>
                    </a:lnTo>
                    <a:lnTo>
                      <a:pt x="50" y="10"/>
                    </a:lnTo>
                    <a:lnTo>
                      <a:pt x="51" y="11"/>
                    </a:lnTo>
                    <a:lnTo>
                      <a:pt x="52" y="11"/>
                    </a:lnTo>
                    <a:lnTo>
                      <a:pt x="53" y="11"/>
                    </a:lnTo>
                    <a:lnTo>
                      <a:pt x="53" y="10"/>
                    </a:lnTo>
                    <a:lnTo>
                      <a:pt x="54" y="9"/>
                    </a:lnTo>
                    <a:lnTo>
                      <a:pt x="55" y="9"/>
                    </a:lnTo>
                    <a:lnTo>
                      <a:pt x="56" y="8"/>
                    </a:lnTo>
                    <a:lnTo>
                      <a:pt x="58" y="6"/>
                    </a:lnTo>
                    <a:lnTo>
                      <a:pt x="59" y="5"/>
                    </a:lnTo>
                    <a:lnTo>
                      <a:pt x="60" y="4"/>
                    </a:lnTo>
                    <a:lnTo>
                      <a:pt x="60" y="3"/>
                    </a:lnTo>
                    <a:lnTo>
                      <a:pt x="60" y="2"/>
                    </a:lnTo>
                    <a:lnTo>
                      <a:pt x="60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3" y="2"/>
                    </a:lnTo>
                    <a:lnTo>
                      <a:pt x="64" y="3"/>
                    </a:lnTo>
                    <a:lnTo>
                      <a:pt x="65" y="4"/>
                    </a:lnTo>
                    <a:lnTo>
                      <a:pt x="66" y="6"/>
                    </a:lnTo>
                    <a:lnTo>
                      <a:pt x="67" y="7"/>
                    </a:lnTo>
                    <a:lnTo>
                      <a:pt x="66" y="8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0" y="160"/>
                <a:ext cx="67" cy="85"/>
              </a:xfrm>
              <a:custGeom>
                <a:avLst/>
                <a:gdLst>
                  <a:gd name="T0" fmla="*/ 59 w 67"/>
                  <a:gd name="T1" fmla="*/ 13 h 85"/>
                  <a:gd name="T2" fmla="*/ 53 w 67"/>
                  <a:gd name="T3" fmla="*/ 17 h 85"/>
                  <a:gd name="T4" fmla="*/ 45 w 67"/>
                  <a:gd name="T5" fmla="*/ 22 h 85"/>
                  <a:gd name="T6" fmla="*/ 41 w 67"/>
                  <a:gd name="T7" fmla="*/ 28 h 85"/>
                  <a:gd name="T8" fmla="*/ 38 w 67"/>
                  <a:gd name="T9" fmla="*/ 32 h 85"/>
                  <a:gd name="T10" fmla="*/ 41 w 67"/>
                  <a:gd name="T11" fmla="*/ 34 h 85"/>
                  <a:gd name="T12" fmla="*/ 39 w 67"/>
                  <a:gd name="T13" fmla="*/ 37 h 85"/>
                  <a:gd name="T14" fmla="*/ 35 w 67"/>
                  <a:gd name="T15" fmla="*/ 41 h 85"/>
                  <a:gd name="T16" fmla="*/ 27 w 67"/>
                  <a:gd name="T17" fmla="*/ 47 h 85"/>
                  <a:gd name="T18" fmla="*/ 24 w 67"/>
                  <a:gd name="T19" fmla="*/ 49 h 85"/>
                  <a:gd name="T20" fmla="*/ 18 w 67"/>
                  <a:gd name="T21" fmla="*/ 56 h 85"/>
                  <a:gd name="T22" fmla="*/ 19 w 67"/>
                  <a:gd name="T23" fmla="*/ 63 h 85"/>
                  <a:gd name="T24" fmla="*/ 25 w 67"/>
                  <a:gd name="T25" fmla="*/ 70 h 85"/>
                  <a:gd name="T26" fmla="*/ 20 w 67"/>
                  <a:gd name="T27" fmla="*/ 75 h 85"/>
                  <a:gd name="T28" fmla="*/ 15 w 67"/>
                  <a:gd name="T29" fmla="*/ 80 h 85"/>
                  <a:gd name="T30" fmla="*/ 12 w 67"/>
                  <a:gd name="T31" fmla="*/ 85 h 85"/>
                  <a:gd name="T32" fmla="*/ 15 w 67"/>
                  <a:gd name="T33" fmla="*/ 71 h 85"/>
                  <a:gd name="T34" fmla="*/ 12 w 67"/>
                  <a:gd name="T35" fmla="*/ 58 h 85"/>
                  <a:gd name="T36" fmla="*/ 10 w 67"/>
                  <a:gd name="T37" fmla="*/ 48 h 85"/>
                  <a:gd name="T38" fmla="*/ 9 w 67"/>
                  <a:gd name="T39" fmla="*/ 36 h 85"/>
                  <a:gd name="T40" fmla="*/ 5 w 67"/>
                  <a:gd name="T41" fmla="*/ 23 h 85"/>
                  <a:gd name="T42" fmla="*/ 2 w 67"/>
                  <a:gd name="T43" fmla="*/ 18 h 85"/>
                  <a:gd name="T44" fmla="*/ 3 w 67"/>
                  <a:gd name="T45" fmla="*/ 17 h 85"/>
                  <a:gd name="T46" fmla="*/ 1 w 67"/>
                  <a:gd name="T47" fmla="*/ 17 h 85"/>
                  <a:gd name="T48" fmla="*/ 2 w 67"/>
                  <a:gd name="T49" fmla="*/ 15 h 85"/>
                  <a:gd name="T50" fmla="*/ 2 w 67"/>
                  <a:gd name="T51" fmla="*/ 13 h 85"/>
                  <a:gd name="T52" fmla="*/ 1 w 67"/>
                  <a:gd name="T53" fmla="*/ 14 h 85"/>
                  <a:gd name="T54" fmla="*/ 0 w 67"/>
                  <a:gd name="T55" fmla="*/ 13 h 85"/>
                  <a:gd name="T56" fmla="*/ 1 w 67"/>
                  <a:gd name="T57" fmla="*/ 12 h 85"/>
                  <a:gd name="T58" fmla="*/ 3 w 67"/>
                  <a:gd name="T59" fmla="*/ 11 h 85"/>
                  <a:gd name="T60" fmla="*/ 3 w 67"/>
                  <a:gd name="T61" fmla="*/ 10 h 85"/>
                  <a:gd name="T62" fmla="*/ 2 w 67"/>
                  <a:gd name="T63" fmla="*/ 9 h 85"/>
                  <a:gd name="T64" fmla="*/ 5 w 67"/>
                  <a:gd name="T65" fmla="*/ 7 h 85"/>
                  <a:gd name="T66" fmla="*/ 7 w 67"/>
                  <a:gd name="T67" fmla="*/ 6 h 85"/>
                  <a:gd name="T68" fmla="*/ 9 w 67"/>
                  <a:gd name="T69" fmla="*/ 6 h 85"/>
                  <a:gd name="T70" fmla="*/ 10 w 67"/>
                  <a:gd name="T71" fmla="*/ 6 h 85"/>
                  <a:gd name="T72" fmla="*/ 8 w 67"/>
                  <a:gd name="T73" fmla="*/ 4 h 85"/>
                  <a:gd name="T74" fmla="*/ 7 w 67"/>
                  <a:gd name="T75" fmla="*/ 4 h 85"/>
                  <a:gd name="T76" fmla="*/ 8 w 67"/>
                  <a:gd name="T77" fmla="*/ 2 h 85"/>
                  <a:gd name="T78" fmla="*/ 10 w 67"/>
                  <a:gd name="T79" fmla="*/ 2 h 85"/>
                  <a:gd name="T80" fmla="*/ 11 w 67"/>
                  <a:gd name="T81" fmla="*/ 2 h 85"/>
                  <a:gd name="T82" fmla="*/ 11 w 67"/>
                  <a:gd name="T83" fmla="*/ 0 h 85"/>
                  <a:gd name="T84" fmla="*/ 12 w 67"/>
                  <a:gd name="T85" fmla="*/ 1 h 85"/>
                  <a:gd name="T86" fmla="*/ 15 w 67"/>
                  <a:gd name="T87" fmla="*/ 2 h 85"/>
                  <a:gd name="T88" fmla="*/ 16 w 67"/>
                  <a:gd name="T89" fmla="*/ 7 h 85"/>
                  <a:gd name="T90" fmla="*/ 13 w 67"/>
                  <a:gd name="T91" fmla="*/ 16 h 85"/>
                  <a:gd name="T92" fmla="*/ 16 w 67"/>
                  <a:gd name="T93" fmla="*/ 23 h 85"/>
                  <a:gd name="T94" fmla="*/ 21 w 67"/>
                  <a:gd name="T95" fmla="*/ 23 h 85"/>
                  <a:gd name="T96" fmla="*/ 28 w 67"/>
                  <a:gd name="T97" fmla="*/ 21 h 85"/>
                  <a:gd name="T98" fmla="*/ 36 w 67"/>
                  <a:gd name="T99" fmla="*/ 18 h 85"/>
                  <a:gd name="T100" fmla="*/ 36 w 67"/>
                  <a:gd name="T101" fmla="*/ 15 h 85"/>
                  <a:gd name="T102" fmla="*/ 36 w 67"/>
                  <a:gd name="T103" fmla="*/ 10 h 85"/>
                  <a:gd name="T104" fmla="*/ 35 w 67"/>
                  <a:gd name="T105" fmla="*/ 4 h 85"/>
                  <a:gd name="T106" fmla="*/ 43 w 67"/>
                  <a:gd name="T107" fmla="*/ 3 h 85"/>
                  <a:gd name="T108" fmla="*/ 48 w 67"/>
                  <a:gd name="T109" fmla="*/ 4 h 85"/>
                  <a:gd name="T110" fmla="*/ 53 w 67"/>
                  <a:gd name="T111" fmla="*/ 3 h 85"/>
                  <a:gd name="T112" fmla="*/ 50 w 67"/>
                  <a:gd name="T113" fmla="*/ 10 h 85"/>
                  <a:gd name="T114" fmla="*/ 54 w 67"/>
                  <a:gd name="T115" fmla="*/ 9 h 85"/>
                  <a:gd name="T116" fmla="*/ 60 w 67"/>
                  <a:gd name="T117" fmla="*/ 4 h 85"/>
                  <a:gd name="T118" fmla="*/ 63 w 67"/>
                  <a:gd name="T119" fmla="*/ 2 h 85"/>
                  <a:gd name="T120" fmla="*/ 66 w 67"/>
                  <a:gd name="T121" fmla="*/ 8 h 8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7"/>
                  <a:gd name="T184" fmla="*/ 0 h 85"/>
                  <a:gd name="T185" fmla="*/ 67 w 67"/>
                  <a:gd name="T186" fmla="*/ 85 h 8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7" h="85">
                    <a:moveTo>
                      <a:pt x="66" y="8"/>
                    </a:moveTo>
                    <a:lnTo>
                      <a:pt x="65" y="9"/>
                    </a:lnTo>
                    <a:lnTo>
                      <a:pt x="63" y="11"/>
                    </a:lnTo>
                    <a:lnTo>
                      <a:pt x="62" y="12"/>
                    </a:lnTo>
                    <a:lnTo>
                      <a:pt x="61" y="12"/>
                    </a:lnTo>
                    <a:lnTo>
                      <a:pt x="59" y="13"/>
                    </a:lnTo>
                    <a:lnTo>
                      <a:pt x="58" y="12"/>
                    </a:lnTo>
                    <a:lnTo>
                      <a:pt x="57" y="12"/>
                    </a:lnTo>
                    <a:lnTo>
                      <a:pt x="57" y="13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3" y="17"/>
                    </a:lnTo>
                    <a:lnTo>
                      <a:pt x="52" y="18"/>
                    </a:lnTo>
                    <a:lnTo>
                      <a:pt x="50" y="18"/>
                    </a:lnTo>
                    <a:lnTo>
                      <a:pt x="49" y="18"/>
                    </a:lnTo>
                    <a:lnTo>
                      <a:pt x="48" y="19"/>
                    </a:lnTo>
                    <a:lnTo>
                      <a:pt x="46" y="21"/>
                    </a:lnTo>
                    <a:lnTo>
                      <a:pt x="45" y="22"/>
                    </a:lnTo>
                    <a:lnTo>
                      <a:pt x="44" y="23"/>
                    </a:lnTo>
                    <a:lnTo>
                      <a:pt x="43" y="25"/>
                    </a:lnTo>
                    <a:lnTo>
                      <a:pt x="42" y="27"/>
                    </a:lnTo>
                    <a:lnTo>
                      <a:pt x="41" y="28"/>
                    </a:lnTo>
                    <a:lnTo>
                      <a:pt x="41" y="29"/>
                    </a:lnTo>
                    <a:lnTo>
                      <a:pt x="40" y="29"/>
                    </a:lnTo>
                    <a:lnTo>
                      <a:pt x="39" y="30"/>
                    </a:lnTo>
                    <a:lnTo>
                      <a:pt x="39" y="31"/>
                    </a:lnTo>
                    <a:lnTo>
                      <a:pt x="38" y="32"/>
                    </a:lnTo>
                    <a:lnTo>
                      <a:pt x="39" y="33"/>
                    </a:lnTo>
                    <a:lnTo>
                      <a:pt x="40" y="33"/>
                    </a:lnTo>
                    <a:lnTo>
                      <a:pt x="40" y="34"/>
                    </a:lnTo>
                    <a:lnTo>
                      <a:pt x="41" y="34"/>
                    </a:lnTo>
                    <a:lnTo>
                      <a:pt x="41" y="35"/>
                    </a:lnTo>
                    <a:lnTo>
                      <a:pt x="41" y="36"/>
                    </a:lnTo>
                    <a:lnTo>
                      <a:pt x="40" y="36"/>
                    </a:lnTo>
                    <a:lnTo>
                      <a:pt x="40" y="37"/>
                    </a:lnTo>
                    <a:lnTo>
                      <a:pt x="39" y="37"/>
                    </a:lnTo>
                    <a:lnTo>
                      <a:pt x="39" y="38"/>
                    </a:lnTo>
                    <a:lnTo>
                      <a:pt x="38" y="39"/>
                    </a:lnTo>
                    <a:lnTo>
                      <a:pt x="37" y="40"/>
                    </a:lnTo>
                    <a:lnTo>
                      <a:pt x="36" y="40"/>
                    </a:lnTo>
                    <a:lnTo>
                      <a:pt x="35" y="41"/>
                    </a:lnTo>
                    <a:lnTo>
                      <a:pt x="34" y="43"/>
                    </a:lnTo>
                    <a:lnTo>
                      <a:pt x="32" y="44"/>
                    </a:lnTo>
                    <a:lnTo>
                      <a:pt x="31" y="45"/>
                    </a:lnTo>
                    <a:lnTo>
                      <a:pt x="30" y="46"/>
                    </a:lnTo>
                    <a:lnTo>
                      <a:pt x="29" y="47"/>
                    </a:lnTo>
                    <a:lnTo>
                      <a:pt x="27" y="47"/>
                    </a:lnTo>
                    <a:lnTo>
                      <a:pt x="26" y="47"/>
                    </a:lnTo>
                    <a:lnTo>
                      <a:pt x="26" y="48"/>
                    </a:lnTo>
                    <a:lnTo>
                      <a:pt x="25" y="48"/>
                    </a:lnTo>
                    <a:lnTo>
                      <a:pt x="24" y="49"/>
                    </a:lnTo>
                    <a:lnTo>
                      <a:pt x="22" y="50"/>
                    </a:lnTo>
                    <a:lnTo>
                      <a:pt x="21" y="51"/>
                    </a:lnTo>
                    <a:lnTo>
                      <a:pt x="20" y="52"/>
                    </a:lnTo>
                    <a:lnTo>
                      <a:pt x="20" y="53"/>
                    </a:lnTo>
                    <a:lnTo>
                      <a:pt x="19" y="54"/>
                    </a:lnTo>
                    <a:lnTo>
                      <a:pt x="18" y="56"/>
                    </a:lnTo>
                    <a:lnTo>
                      <a:pt x="18" y="57"/>
                    </a:lnTo>
                    <a:lnTo>
                      <a:pt x="17" y="58"/>
                    </a:lnTo>
                    <a:lnTo>
                      <a:pt x="17" y="59"/>
                    </a:lnTo>
                    <a:lnTo>
                      <a:pt x="17" y="60"/>
                    </a:lnTo>
                    <a:lnTo>
                      <a:pt x="18" y="61"/>
                    </a:lnTo>
                    <a:lnTo>
                      <a:pt x="19" y="63"/>
                    </a:lnTo>
                    <a:lnTo>
                      <a:pt x="20" y="64"/>
                    </a:lnTo>
                    <a:lnTo>
                      <a:pt x="21" y="66"/>
                    </a:lnTo>
                    <a:lnTo>
                      <a:pt x="22" y="67"/>
                    </a:lnTo>
                    <a:lnTo>
                      <a:pt x="23" y="68"/>
                    </a:lnTo>
                    <a:lnTo>
                      <a:pt x="24" y="69"/>
                    </a:lnTo>
                    <a:lnTo>
                      <a:pt x="25" y="70"/>
                    </a:lnTo>
                    <a:lnTo>
                      <a:pt x="25" y="71"/>
                    </a:lnTo>
                    <a:lnTo>
                      <a:pt x="24" y="72"/>
                    </a:lnTo>
                    <a:lnTo>
                      <a:pt x="23" y="73"/>
                    </a:lnTo>
                    <a:lnTo>
                      <a:pt x="21" y="74"/>
                    </a:lnTo>
                    <a:lnTo>
                      <a:pt x="20" y="75"/>
                    </a:lnTo>
                    <a:lnTo>
                      <a:pt x="18" y="76"/>
                    </a:lnTo>
                    <a:lnTo>
                      <a:pt x="16" y="77"/>
                    </a:lnTo>
                    <a:lnTo>
                      <a:pt x="15" y="78"/>
                    </a:lnTo>
                    <a:lnTo>
                      <a:pt x="15" y="79"/>
                    </a:lnTo>
                    <a:lnTo>
                      <a:pt x="15" y="80"/>
                    </a:lnTo>
                    <a:lnTo>
                      <a:pt x="15" y="81"/>
                    </a:lnTo>
                    <a:lnTo>
                      <a:pt x="15" y="82"/>
                    </a:lnTo>
                    <a:lnTo>
                      <a:pt x="14" y="83"/>
                    </a:lnTo>
                    <a:lnTo>
                      <a:pt x="14" y="84"/>
                    </a:lnTo>
                    <a:lnTo>
                      <a:pt x="13" y="84"/>
                    </a:lnTo>
                    <a:lnTo>
                      <a:pt x="12" y="85"/>
                    </a:lnTo>
                    <a:lnTo>
                      <a:pt x="12" y="82"/>
                    </a:lnTo>
                    <a:lnTo>
                      <a:pt x="13" y="80"/>
                    </a:lnTo>
                    <a:lnTo>
                      <a:pt x="14" y="78"/>
                    </a:lnTo>
                    <a:lnTo>
                      <a:pt x="14" y="76"/>
                    </a:lnTo>
                    <a:lnTo>
                      <a:pt x="15" y="73"/>
                    </a:lnTo>
                    <a:lnTo>
                      <a:pt x="15" y="71"/>
                    </a:lnTo>
                    <a:lnTo>
                      <a:pt x="15" y="69"/>
                    </a:lnTo>
                    <a:lnTo>
                      <a:pt x="15" y="67"/>
                    </a:lnTo>
                    <a:lnTo>
                      <a:pt x="14" y="65"/>
                    </a:lnTo>
                    <a:lnTo>
                      <a:pt x="13" y="62"/>
                    </a:lnTo>
                    <a:lnTo>
                      <a:pt x="12" y="59"/>
                    </a:lnTo>
                    <a:lnTo>
                      <a:pt x="12" y="58"/>
                    </a:lnTo>
                    <a:lnTo>
                      <a:pt x="11" y="56"/>
                    </a:lnTo>
                    <a:lnTo>
                      <a:pt x="11" y="55"/>
                    </a:lnTo>
                    <a:lnTo>
                      <a:pt x="10" y="54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1" y="44"/>
                    </a:lnTo>
                    <a:lnTo>
                      <a:pt x="11" y="42"/>
                    </a:lnTo>
                    <a:lnTo>
                      <a:pt x="11" y="40"/>
                    </a:lnTo>
                    <a:lnTo>
                      <a:pt x="11" y="38"/>
                    </a:lnTo>
                    <a:lnTo>
                      <a:pt x="9" y="36"/>
                    </a:lnTo>
                    <a:lnTo>
                      <a:pt x="9" y="35"/>
                    </a:lnTo>
                    <a:lnTo>
                      <a:pt x="8" y="33"/>
                    </a:lnTo>
                    <a:lnTo>
                      <a:pt x="9" y="31"/>
                    </a:lnTo>
                    <a:lnTo>
                      <a:pt x="8" y="29"/>
                    </a:lnTo>
                    <a:lnTo>
                      <a:pt x="7" y="27"/>
                    </a:lnTo>
                    <a:lnTo>
                      <a:pt x="5" y="23"/>
                    </a:lnTo>
                    <a:lnTo>
                      <a:pt x="4" y="22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3" y="8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5" y="9"/>
                    </a:lnTo>
                    <a:lnTo>
                      <a:pt x="14" y="11"/>
                    </a:lnTo>
                    <a:lnTo>
                      <a:pt x="13" y="12"/>
                    </a:lnTo>
                    <a:lnTo>
                      <a:pt x="13" y="14"/>
                    </a:lnTo>
                    <a:lnTo>
                      <a:pt x="13" y="15"/>
                    </a:lnTo>
                    <a:lnTo>
                      <a:pt x="13" y="16"/>
                    </a:lnTo>
                    <a:lnTo>
                      <a:pt x="13" y="17"/>
                    </a:lnTo>
                    <a:lnTo>
                      <a:pt x="13" y="19"/>
                    </a:lnTo>
                    <a:lnTo>
                      <a:pt x="13" y="21"/>
                    </a:lnTo>
                    <a:lnTo>
                      <a:pt x="14" y="22"/>
                    </a:lnTo>
                    <a:lnTo>
                      <a:pt x="15" y="23"/>
                    </a:lnTo>
                    <a:lnTo>
                      <a:pt x="16" y="23"/>
                    </a:lnTo>
                    <a:lnTo>
                      <a:pt x="18" y="24"/>
                    </a:lnTo>
                    <a:lnTo>
                      <a:pt x="19" y="24"/>
                    </a:lnTo>
                    <a:lnTo>
                      <a:pt x="20" y="24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22" y="23"/>
                    </a:lnTo>
                    <a:lnTo>
                      <a:pt x="24" y="23"/>
                    </a:lnTo>
                    <a:lnTo>
                      <a:pt x="26" y="22"/>
                    </a:lnTo>
                    <a:lnTo>
                      <a:pt x="27" y="22"/>
                    </a:lnTo>
                    <a:lnTo>
                      <a:pt x="28" y="21"/>
                    </a:lnTo>
                    <a:lnTo>
                      <a:pt x="29" y="20"/>
                    </a:lnTo>
                    <a:lnTo>
                      <a:pt x="30" y="19"/>
                    </a:lnTo>
                    <a:lnTo>
                      <a:pt x="31" y="19"/>
                    </a:lnTo>
                    <a:lnTo>
                      <a:pt x="34" y="19"/>
                    </a:lnTo>
                    <a:lnTo>
                      <a:pt x="35" y="19"/>
                    </a:lnTo>
                    <a:lnTo>
                      <a:pt x="36" y="18"/>
                    </a:lnTo>
                    <a:lnTo>
                      <a:pt x="37" y="17"/>
                    </a:lnTo>
                    <a:lnTo>
                      <a:pt x="37" y="16"/>
                    </a:lnTo>
                    <a:lnTo>
                      <a:pt x="36" y="15"/>
                    </a:lnTo>
                    <a:lnTo>
                      <a:pt x="35" y="14"/>
                    </a:lnTo>
                    <a:lnTo>
                      <a:pt x="35" y="13"/>
                    </a:lnTo>
                    <a:lnTo>
                      <a:pt x="36" y="12"/>
                    </a:lnTo>
                    <a:lnTo>
                      <a:pt x="36" y="11"/>
                    </a:lnTo>
                    <a:lnTo>
                      <a:pt x="36" y="10"/>
                    </a:lnTo>
                    <a:lnTo>
                      <a:pt x="35" y="9"/>
                    </a:lnTo>
                    <a:lnTo>
                      <a:pt x="34" y="8"/>
                    </a:lnTo>
                    <a:lnTo>
                      <a:pt x="34" y="7"/>
                    </a:lnTo>
                    <a:lnTo>
                      <a:pt x="34" y="6"/>
                    </a:lnTo>
                    <a:lnTo>
                      <a:pt x="35" y="5"/>
                    </a:lnTo>
                    <a:lnTo>
                      <a:pt x="35" y="4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40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4"/>
                    </a:lnTo>
                    <a:lnTo>
                      <a:pt x="45" y="3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2" y="4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3" y="4"/>
                    </a:lnTo>
                    <a:lnTo>
                      <a:pt x="52" y="5"/>
                    </a:lnTo>
                    <a:lnTo>
                      <a:pt x="52" y="6"/>
                    </a:lnTo>
                    <a:lnTo>
                      <a:pt x="51" y="8"/>
                    </a:lnTo>
                    <a:lnTo>
                      <a:pt x="50" y="9"/>
                    </a:lnTo>
                    <a:lnTo>
                      <a:pt x="50" y="10"/>
                    </a:lnTo>
                    <a:lnTo>
                      <a:pt x="51" y="11"/>
                    </a:lnTo>
                    <a:lnTo>
                      <a:pt x="52" y="11"/>
                    </a:lnTo>
                    <a:lnTo>
                      <a:pt x="53" y="11"/>
                    </a:lnTo>
                    <a:lnTo>
                      <a:pt x="53" y="10"/>
                    </a:lnTo>
                    <a:lnTo>
                      <a:pt x="54" y="9"/>
                    </a:lnTo>
                    <a:lnTo>
                      <a:pt x="55" y="9"/>
                    </a:lnTo>
                    <a:lnTo>
                      <a:pt x="56" y="8"/>
                    </a:lnTo>
                    <a:lnTo>
                      <a:pt x="58" y="6"/>
                    </a:lnTo>
                    <a:lnTo>
                      <a:pt x="59" y="5"/>
                    </a:lnTo>
                    <a:lnTo>
                      <a:pt x="60" y="4"/>
                    </a:lnTo>
                    <a:lnTo>
                      <a:pt x="60" y="3"/>
                    </a:lnTo>
                    <a:lnTo>
                      <a:pt x="60" y="2"/>
                    </a:lnTo>
                    <a:lnTo>
                      <a:pt x="60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3" y="2"/>
                    </a:lnTo>
                    <a:lnTo>
                      <a:pt x="64" y="3"/>
                    </a:lnTo>
                    <a:lnTo>
                      <a:pt x="65" y="4"/>
                    </a:lnTo>
                    <a:lnTo>
                      <a:pt x="66" y="6"/>
                    </a:lnTo>
                    <a:lnTo>
                      <a:pt x="67" y="7"/>
                    </a:lnTo>
                    <a:lnTo>
                      <a:pt x="66" y="8"/>
                    </a:lnTo>
                    <a:close/>
                  </a:path>
                </a:pathLst>
              </a:custGeom>
              <a:noFill/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126" y="140"/>
                <a:ext cx="27" cy="38"/>
              </a:xfrm>
              <a:custGeom>
                <a:avLst/>
                <a:gdLst>
                  <a:gd name="T0" fmla="*/ 26 w 27"/>
                  <a:gd name="T1" fmla="*/ 6 h 38"/>
                  <a:gd name="T2" fmla="*/ 26 w 27"/>
                  <a:gd name="T3" fmla="*/ 13 h 38"/>
                  <a:gd name="T4" fmla="*/ 24 w 27"/>
                  <a:gd name="T5" fmla="*/ 18 h 38"/>
                  <a:gd name="T6" fmla="*/ 21 w 27"/>
                  <a:gd name="T7" fmla="*/ 20 h 38"/>
                  <a:gd name="T8" fmla="*/ 18 w 27"/>
                  <a:gd name="T9" fmla="*/ 23 h 38"/>
                  <a:gd name="T10" fmla="*/ 17 w 27"/>
                  <a:gd name="T11" fmla="*/ 30 h 38"/>
                  <a:gd name="T12" fmla="*/ 17 w 27"/>
                  <a:gd name="T13" fmla="*/ 36 h 38"/>
                  <a:gd name="T14" fmla="*/ 16 w 27"/>
                  <a:gd name="T15" fmla="*/ 38 h 38"/>
                  <a:gd name="T16" fmla="*/ 14 w 27"/>
                  <a:gd name="T17" fmla="*/ 38 h 38"/>
                  <a:gd name="T18" fmla="*/ 13 w 27"/>
                  <a:gd name="T19" fmla="*/ 38 h 38"/>
                  <a:gd name="T20" fmla="*/ 12 w 27"/>
                  <a:gd name="T21" fmla="*/ 36 h 38"/>
                  <a:gd name="T22" fmla="*/ 10 w 27"/>
                  <a:gd name="T23" fmla="*/ 36 h 38"/>
                  <a:gd name="T24" fmla="*/ 9 w 27"/>
                  <a:gd name="T25" fmla="*/ 37 h 38"/>
                  <a:gd name="T26" fmla="*/ 7 w 27"/>
                  <a:gd name="T27" fmla="*/ 38 h 38"/>
                  <a:gd name="T28" fmla="*/ 4 w 27"/>
                  <a:gd name="T29" fmla="*/ 37 h 38"/>
                  <a:gd name="T30" fmla="*/ 2 w 27"/>
                  <a:gd name="T31" fmla="*/ 35 h 38"/>
                  <a:gd name="T32" fmla="*/ 1 w 27"/>
                  <a:gd name="T33" fmla="*/ 34 h 38"/>
                  <a:gd name="T34" fmla="*/ 0 w 27"/>
                  <a:gd name="T35" fmla="*/ 31 h 38"/>
                  <a:gd name="T36" fmla="*/ 0 w 27"/>
                  <a:gd name="T37" fmla="*/ 30 h 38"/>
                  <a:gd name="T38" fmla="*/ 0 w 27"/>
                  <a:gd name="T39" fmla="*/ 27 h 38"/>
                  <a:gd name="T40" fmla="*/ 2 w 27"/>
                  <a:gd name="T41" fmla="*/ 25 h 38"/>
                  <a:gd name="T42" fmla="*/ 3 w 27"/>
                  <a:gd name="T43" fmla="*/ 22 h 38"/>
                  <a:gd name="T44" fmla="*/ 4 w 27"/>
                  <a:gd name="T45" fmla="*/ 20 h 38"/>
                  <a:gd name="T46" fmla="*/ 4 w 27"/>
                  <a:gd name="T47" fmla="*/ 18 h 38"/>
                  <a:gd name="T48" fmla="*/ 6 w 27"/>
                  <a:gd name="T49" fmla="*/ 17 h 38"/>
                  <a:gd name="T50" fmla="*/ 5 w 27"/>
                  <a:gd name="T51" fmla="*/ 16 h 38"/>
                  <a:gd name="T52" fmla="*/ 2 w 27"/>
                  <a:gd name="T53" fmla="*/ 15 h 38"/>
                  <a:gd name="T54" fmla="*/ 3 w 27"/>
                  <a:gd name="T55" fmla="*/ 12 h 38"/>
                  <a:gd name="T56" fmla="*/ 6 w 27"/>
                  <a:gd name="T57" fmla="*/ 9 h 38"/>
                  <a:gd name="T58" fmla="*/ 6 w 27"/>
                  <a:gd name="T59" fmla="*/ 7 h 38"/>
                  <a:gd name="T60" fmla="*/ 8 w 27"/>
                  <a:gd name="T61" fmla="*/ 6 h 38"/>
                  <a:gd name="T62" fmla="*/ 8 w 27"/>
                  <a:gd name="T63" fmla="*/ 4 h 38"/>
                  <a:gd name="T64" fmla="*/ 10 w 27"/>
                  <a:gd name="T65" fmla="*/ 4 h 38"/>
                  <a:gd name="T66" fmla="*/ 11 w 27"/>
                  <a:gd name="T67" fmla="*/ 3 h 38"/>
                  <a:gd name="T68" fmla="*/ 13 w 27"/>
                  <a:gd name="T69" fmla="*/ 3 h 38"/>
                  <a:gd name="T70" fmla="*/ 15 w 27"/>
                  <a:gd name="T71" fmla="*/ 2 h 38"/>
                  <a:gd name="T72" fmla="*/ 15 w 27"/>
                  <a:gd name="T73" fmla="*/ 2 h 38"/>
                  <a:gd name="T74" fmla="*/ 16 w 27"/>
                  <a:gd name="T75" fmla="*/ 1 h 38"/>
                  <a:gd name="T76" fmla="*/ 18 w 27"/>
                  <a:gd name="T77" fmla="*/ 2 h 38"/>
                  <a:gd name="T78" fmla="*/ 20 w 27"/>
                  <a:gd name="T79" fmla="*/ 3 h 38"/>
                  <a:gd name="T80" fmla="*/ 21 w 27"/>
                  <a:gd name="T81" fmla="*/ 3 h 38"/>
                  <a:gd name="T82" fmla="*/ 21 w 27"/>
                  <a:gd name="T83" fmla="*/ 2 h 38"/>
                  <a:gd name="T84" fmla="*/ 22 w 27"/>
                  <a:gd name="T85" fmla="*/ 0 h 38"/>
                  <a:gd name="T86" fmla="*/ 23 w 27"/>
                  <a:gd name="T87" fmla="*/ 0 h 38"/>
                  <a:gd name="T88" fmla="*/ 25 w 27"/>
                  <a:gd name="T89" fmla="*/ 0 h 38"/>
                  <a:gd name="T90" fmla="*/ 27 w 27"/>
                  <a:gd name="T91" fmla="*/ 1 h 3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7"/>
                  <a:gd name="T139" fmla="*/ 0 h 38"/>
                  <a:gd name="T140" fmla="*/ 27 w 27"/>
                  <a:gd name="T141" fmla="*/ 38 h 3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7" h="38">
                    <a:moveTo>
                      <a:pt x="26" y="3"/>
                    </a:moveTo>
                    <a:lnTo>
                      <a:pt x="26" y="4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26" y="10"/>
                    </a:lnTo>
                    <a:lnTo>
                      <a:pt x="26" y="13"/>
                    </a:lnTo>
                    <a:lnTo>
                      <a:pt x="25" y="15"/>
                    </a:lnTo>
                    <a:lnTo>
                      <a:pt x="25" y="16"/>
                    </a:lnTo>
                    <a:lnTo>
                      <a:pt x="24" y="18"/>
                    </a:lnTo>
                    <a:lnTo>
                      <a:pt x="23" y="19"/>
                    </a:lnTo>
                    <a:lnTo>
                      <a:pt x="22" y="20"/>
                    </a:lnTo>
                    <a:lnTo>
                      <a:pt x="21" y="20"/>
                    </a:lnTo>
                    <a:lnTo>
                      <a:pt x="20" y="21"/>
                    </a:lnTo>
                    <a:lnTo>
                      <a:pt x="18" y="23"/>
                    </a:lnTo>
                    <a:lnTo>
                      <a:pt x="17" y="25"/>
                    </a:lnTo>
                    <a:lnTo>
                      <a:pt x="17" y="28"/>
                    </a:lnTo>
                    <a:lnTo>
                      <a:pt x="17" y="30"/>
                    </a:lnTo>
                    <a:lnTo>
                      <a:pt x="17" y="32"/>
                    </a:lnTo>
                    <a:lnTo>
                      <a:pt x="17" y="34"/>
                    </a:lnTo>
                    <a:lnTo>
                      <a:pt x="17" y="36"/>
                    </a:lnTo>
                    <a:lnTo>
                      <a:pt x="17" y="37"/>
                    </a:lnTo>
                    <a:lnTo>
                      <a:pt x="16" y="38"/>
                    </a:lnTo>
                    <a:lnTo>
                      <a:pt x="15" y="38"/>
                    </a:lnTo>
                    <a:lnTo>
                      <a:pt x="14" y="38"/>
                    </a:lnTo>
                    <a:lnTo>
                      <a:pt x="13" y="38"/>
                    </a:lnTo>
                    <a:lnTo>
                      <a:pt x="13" y="37"/>
                    </a:lnTo>
                    <a:lnTo>
                      <a:pt x="12" y="36"/>
                    </a:lnTo>
                    <a:lnTo>
                      <a:pt x="11" y="36"/>
                    </a:lnTo>
                    <a:lnTo>
                      <a:pt x="10" y="36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8" y="38"/>
                    </a:lnTo>
                    <a:lnTo>
                      <a:pt x="7" y="38"/>
                    </a:lnTo>
                    <a:lnTo>
                      <a:pt x="6" y="38"/>
                    </a:lnTo>
                    <a:lnTo>
                      <a:pt x="5" y="38"/>
                    </a:lnTo>
                    <a:lnTo>
                      <a:pt x="4" y="37"/>
                    </a:lnTo>
                    <a:lnTo>
                      <a:pt x="3" y="36"/>
                    </a:lnTo>
                    <a:lnTo>
                      <a:pt x="2" y="36"/>
                    </a:lnTo>
                    <a:lnTo>
                      <a:pt x="2" y="35"/>
                    </a:lnTo>
                    <a:lnTo>
                      <a:pt x="2" y="34"/>
                    </a:lnTo>
                    <a:lnTo>
                      <a:pt x="1" y="34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1" y="26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7" y="2"/>
                    </a:ln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126" y="140"/>
                <a:ext cx="27" cy="38"/>
              </a:xfrm>
              <a:custGeom>
                <a:avLst/>
                <a:gdLst>
                  <a:gd name="T0" fmla="*/ 26 w 27"/>
                  <a:gd name="T1" fmla="*/ 6 h 38"/>
                  <a:gd name="T2" fmla="*/ 26 w 27"/>
                  <a:gd name="T3" fmla="*/ 13 h 38"/>
                  <a:gd name="T4" fmla="*/ 24 w 27"/>
                  <a:gd name="T5" fmla="*/ 18 h 38"/>
                  <a:gd name="T6" fmla="*/ 21 w 27"/>
                  <a:gd name="T7" fmla="*/ 20 h 38"/>
                  <a:gd name="T8" fmla="*/ 18 w 27"/>
                  <a:gd name="T9" fmla="*/ 23 h 38"/>
                  <a:gd name="T10" fmla="*/ 17 w 27"/>
                  <a:gd name="T11" fmla="*/ 30 h 38"/>
                  <a:gd name="T12" fmla="*/ 17 w 27"/>
                  <a:gd name="T13" fmla="*/ 36 h 38"/>
                  <a:gd name="T14" fmla="*/ 16 w 27"/>
                  <a:gd name="T15" fmla="*/ 38 h 38"/>
                  <a:gd name="T16" fmla="*/ 14 w 27"/>
                  <a:gd name="T17" fmla="*/ 38 h 38"/>
                  <a:gd name="T18" fmla="*/ 13 w 27"/>
                  <a:gd name="T19" fmla="*/ 38 h 38"/>
                  <a:gd name="T20" fmla="*/ 12 w 27"/>
                  <a:gd name="T21" fmla="*/ 36 h 38"/>
                  <a:gd name="T22" fmla="*/ 10 w 27"/>
                  <a:gd name="T23" fmla="*/ 36 h 38"/>
                  <a:gd name="T24" fmla="*/ 9 w 27"/>
                  <a:gd name="T25" fmla="*/ 37 h 38"/>
                  <a:gd name="T26" fmla="*/ 7 w 27"/>
                  <a:gd name="T27" fmla="*/ 38 h 38"/>
                  <a:gd name="T28" fmla="*/ 4 w 27"/>
                  <a:gd name="T29" fmla="*/ 37 h 38"/>
                  <a:gd name="T30" fmla="*/ 2 w 27"/>
                  <a:gd name="T31" fmla="*/ 35 h 38"/>
                  <a:gd name="T32" fmla="*/ 1 w 27"/>
                  <a:gd name="T33" fmla="*/ 34 h 38"/>
                  <a:gd name="T34" fmla="*/ 0 w 27"/>
                  <a:gd name="T35" fmla="*/ 31 h 38"/>
                  <a:gd name="T36" fmla="*/ 0 w 27"/>
                  <a:gd name="T37" fmla="*/ 30 h 38"/>
                  <a:gd name="T38" fmla="*/ 0 w 27"/>
                  <a:gd name="T39" fmla="*/ 27 h 38"/>
                  <a:gd name="T40" fmla="*/ 2 w 27"/>
                  <a:gd name="T41" fmla="*/ 25 h 38"/>
                  <a:gd name="T42" fmla="*/ 3 w 27"/>
                  <a:gd name="T43" fmla="*/ 22 h 38"/>
                  <a:gd name="T44" fmla="*/ 4 w 27"/>
                  <a:gd name="T45" fmla="*/ 20 h 38"/>
                  <a:gd name="T46" fmla="*/ 4 w 27"/>
                  <a:gd name="T47" fmla="*/ 18 h 38"/>
                  <a:gd name="T48" fmla="*/ 6 w 27"/>
                  <a:gd name="T49" fmla="*/ 17 h 38"/>
                  <a:gd name="T50" fmla="*/ 5 w 27"/>
                  <a:gd name="T51" fmla="*/ 16 h 38"/>
                  <a:gd name="T52" fmla="*/ 2 w 27"/>
                  <a:gd name="T53" fmla="*/ 15 h 38"/>
                  <a:gd name="T54" fmla="*/ 3 w 27"/>
                  <a:gd name="T55" fmla="*/ 12 h 38"/>
                  <a:gd name="T56" fmla="*/ 6 w 27"/>
                  <a:gd name="T57" fmla="*/ 9 h 38"/>
                  <a:gd name="T58" fmla="*/ 6 w 27"/>
                  <a:gd name="T59" fmla="*/ 7 h 38"/>
                  <a:gd name="T60" fmla="*/ 8 w 27"/>
                  <a:gd name="T61" fmla="*/ 6 h 38"/>
                  <a:gd name="T62" fmla="*/ 8 w 27"/>
                  <a:gd name="T63" fmla="*/ 4 h 38"/>
                  <a:gd name="T64" fmla="*/ 10 w 27"/>
                  <a:gd name="T65" fmla="*/ 4 h 38"/>
                  <a:gd name="T66" fmla="*/ 11 w 27"/>
                  <a:gd name="T67" fmla="*/ 3 h 38"/>
                  <a:gd name="T68" fmla="*/ 13 w 27"/>
                  <a:gd name="T69" fmla="*/ 3 h 38"/>
                  <a:gd name="T70" fmla="*/ 15 w 27"/>
                  <a:gd name="T71" fmla="*/ 2 h 38"/>
                  <a:gd name="T72" fmla="*/ 15 w 27"/>
                  <a:gd name="T73" fmla="*/ 2 h 38"/>
                  <a:gd name="T74" fmla="*/ 16 w 27"/>
                  <a:gd name="T75" fmla="*/ 1 h 38"/>
                  <a:gd name="T76" fmla="*/ 18 w 27"/>
                  <a:gd name="T77" fmla="*/ 2 h 38"/>
                  <a:gd name="T78" fmla="*/ 20 w 27"/>
                  <a:gd name="T79" fmla="*/ 3 h 38"/>
                  <a:gd name="T80" fmla="*/ 21 w 27"/>
                  <a:gd name="T81" fmla="*/ 3 h 38"/>
                  <a:gd name="T82" fmla="*/ 21 w 27"/>
                  <a:gd name="T83" fmla="*/ 2 h 38"/>
                  <a:gd name="T84" fmla="*/ 22 w 27"/>
                  <a:gd name="T85" fmla="*/ 0 h 38"/>
                  <a:gd name="T86" fmla="*/ 23 w 27"/>
                  <a:gd name="T87" fmla="*/ 0 h 38"/>
                  <a:gd name="T88" fmla="*/ 25 w 27"/>
                  <a:gd name="T89" fmla="*/ 0 h 38"/>
                  <a:gd name="T90" fmla="*/ 27 w 27"/>
                  <a:gd name="T91" fmla="*/ 1 h 3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7"/>
                  <a:gd name="T139" fmla="*/ 0 h 38"/>
                  <a:gd name="T140" fmla="*/ 27 w 27"/>
                  <a:gd name="T141" fmla="*/ 38 h 3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7" h="38">
                    <a:moveTo>
                      <a:pt x="26" y="3"/>
                    </a:moveTo>
                    <a:lnTo>
                      <a:pt x="26" y="4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26" y="10"/>
                    </a:lnTo>
                    <a:lnTo>
                      <a:pt x="26" y="13"/>
                    </a:lnTo>
                    <a:lnTo>
                      <a:pt x="25" y="15"/>
                    </a:lnTo>
                    <a:lnTo>
                      <a:pt x="25" y="16"/>
                    </a:lnTo>
                    <a:lnTo>
                      <a:pt x="24" y="18"/>
                    </a:lnTo>
                    <a:lnTo>
                      <a:pt x="23" y="19"/>
                    </a:lnTo>
                    <a:lnTo>
                      <a:pt x="22" y="20"/>
                    </a:lnTo>
                    <a:lnTo>
                      <a:pt x="21" y="20"/>
                    </a:lnTo>
                    <a:lnTo>
                      <a:pt x="20" y="21"/>
                    </a:lnTo>
                    <a:lnTo>
                      <a:pt x="18" y="23"/>
                    </a:lnTo>
                    <a:lnTo>
                      <a:pt x="17" y="25"/>
                    </a:lnTo>
                    <a:lnTo>
                      <a:pt x="17" y="28"/>
                    </a:lnTo>
                    <a:lnTo>
                      <a:pt x="17" y="30"/>
                    </a:lnTo>
                    <a:lnTo>
                      <a:pt x="17" y="32"/>
                    </a:lnTo>
                    <a:lnTo>
                      <a:pt x="17" y="34"/>
                    </a:lnTo>
                    <a:lnTo>
                      <a:pt x="17" y="36"/>
                    </a:lnTo>
                    <a:lnTo>
                      <a:pt x="17" y="37"/>
                    </a:lnTo>
                    <a:lnTo>
                      <a:pt x="16" y="38"/>
                    </a:lnTo>
                    <a:lnTo>
                      <a:pt x="15" y="38"/>
                    </a:lnTo>
                    <a:lnTo>
                      <a:pt x="14" y="38"/>
                    </a:lnTo>
                    <a:lnTo>
                      <a:pt x="13" y="38"/>
                    </a:lnTo>
                    <a:lnTo>
                      <a:pt x="13" y="37"/>
                    </a:lnTo>
                    <a:lnTo>
                      <a:pt x="12" y="36"/>
                    </a:lnTo>
                    <a:lnTo>
                      <a:pt x="11" y="36"/>
                    </a:lnTo>
                    <a:lnTo>
                      <a:pt x="10" y="36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8" y="38"/>
                    </a:lnTo>
                    <a:lnTo>
                      <a:pt x="7" y="38"/>
                    </a:lnTo>
                    <a:lnTo>
                      <a:pt x="6" y="38"/>
                    </a:lnTo>
                    <a:lnTo>
                      <a:pt x="5" y="38"/>
                    </a:lnTo>
                    <a:lnTo>
                      <a:pt x="4" y="37"/>
                    </a:lnTo>
                    <a:lnTo>
                      <a:pt x="3" y="36"/>
                    </a:lnTo>
                    <a:lnTo>
                      <a:pt x="2" y="36"/>
                    </a:lnTo>
                    <a:lnTo>
                      <a:pt x="2" y="35"/>
                    </a:lnTo>
                    <a:lnTo>
                      <a:pt x="2" y="34"/>
                    </a:lnTo>
                    <a:lnTo>
                      <a:pt x="1" y="34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1" y="26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7" y="2"/>
                    </a:lnTo>
                    <a:lnTo>
                      <a:pt x="26" y="3"/>
                    </a:lnTo>
                    <a:close/>
                  </a:path>
                </a:pathLst>
              </a:custGeom>
              <a:noFill/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57" y="145"/>
                <a:ext cx="39" cy="33"/>
              </a:xfrm>
              <a:custGeom>
                <a:avLst/>
                <a:gdLst>
                  <a:gd name="T0" fmla="*/ 39 w 39"/>
                  <a:gd name="T1" fmla="*/ 14 h 33"/>
                  <a:gd name="T2" fmla="*/ 36 w 39"/>
                  <a:gd name="T3" fmla="*/ 17 h 33"/>
                  <a:gd name="T4" fmla="*/ 33 w 39"/>
                  <a:gd name="T5" fmla="*/ 20 h 33"/>
                  <a:gd name="T6" fmla="*/ 32 w 39"/>
                  <a:gd name="T7" fmla="*/ 22 h 33"/>
                  <a:gd name="T8" fmla="*/ 30 w 39"/>
                  <a:gd name="T9" fmla="*/ 24 h 33"/>
                  <a:gd name="T10" fmla="*/ 27 w 39"/>
                  <a:gd name="T11" fmla="*/ 26 h 33"/>
                  <a:gd name="T12" fmla="*/ 24 w 39"/>
                  <a:gd name="T13" fmla="*/ 27 h 33"/>
                  <a:gd name="T14" fmla="*/ 21 w 39"/>
                  <a:gd name="T15" fmla="*/ 29 h 33"/>
                  <a:gd name="T16" fmla="*/ 15 w 39"/>
                  <a:gd name="T17" fmla="*/ 30 h 33"/>
                  <a:gd name="T18" fmla="*/ 9 w 39"/>
                  <a:gd name="T19" fmla="*/ 32 h 33"/>
                  <a:gd name="T20" fmla="*/ 2 w 39"/>
                  <a:gd name="T21" fmla="*/ 33 h 33"/>
                  <a:gd name="T22" fmla="*/ 0 w 39"/>
                  <a:gd name="T23" fmla="*/ 28 h 33"/>
                  <a:gd name="T24" fmla="*/ 4 w 39"/>
                  <a:gd name="T25" fmla="*/ 27 h 33"/>
                  <a:gd name="T26" fmla="*/ 9 w 39"/>
                  <a:gd name="T27" fmla="*/ 23 h 33"/>
                  <a:gd name="T28" fmla="*/ 7 w 39"/>
                  <a:gd name="T29" fmla="*/ 18 h 33"/>
                  <a:gd name="T30" fmla="*/ 5 w 39"/>
                  <a:gd name="T31" fmla="*/ 16 h 33"/>
                  <a:gd name="T32" fmla="*/ 4 w 39"/>
                  <a:gd name="T33" fmla="*/ 12 h 33"/>
                  <a:gd name="T34" fmla="*/ 4 w 39"/>
                  <a:gd name="T35" fmla="*/ 9 h 33"/>
                  <a:gd name="T36" fmla="*/ 5 w 39"/>
                  <a:gd name="T37" fmla="*/ 10 h 33"/>
                  <a:gd name="T38" fmla="*/ 6 w 39"/>
                  <a:gd name="T39" fmla="*/ 12 h 33"/>
                  <a:gd name="T40" fmla="*/ 7 w 39"/>
                  <a:gd name="T41" fmla="*/ 11 h 33"/>
                  <a:gd name="T42" fmla="*/ 6 w 39"/>
                  <a:gd name="T43" fmla="*/ 10 h 33"/>
                  <a:gd name="T44" fmla="*/ 7 w 39"/>
                  <a:gd name="T45" fmla="*/ 8 h 33"/>
                  <a:gd name="T46" fmla="*/ 8 w 39"/>
                  <a:gd name="T47" fmla="*/ 8 h 33"/>
                  <a:gd name="T48" fmla="*/ 9 w 39"/>
                  <a:gd name="T49" fmla="*/ 8 h 33"/>
                  <a:gd name="T50" fmla="*/ 8 w 39"/>
                  <a:gd name="T51" fmla="*/ 10 h 33"/>
                  <a:gd name="T52" fmla="*/ 9 w 39"/>
                  <a:gd name="T53" fmla="*/ 11 h 33"/>
                  <a:gd name="T54" fmla="*/ 11 w 39"/>
                  <a:gd name="T55" fmla="*/ 10 h 33"/>
                  <a:gd name="T56" fmla="*/ 12 w 39"/>
                  <a:gd name="T57" fmla="*/ 8 h 33"/>
                  <a:gd name="T58" fmla="*/ 12 w 39"/>
                  <a:gd name="T59" fmla="*/ 7 h 33"/>
                  <a:gd name="T60" fmla="*/ 12 w 39"/>
                  <a:gd name="T61" fmla="*/ 5 h 33"/>
                  <a:gd name="T62" fmla="*/ 11 w 39"/>
                  <a:gd name="T63" fmla="*/ 3 h 33"/>
                  <a:gd name="T64" fmla="*/ 12 w 39"/>
                  <a:gd name="T65" fmla="*/ 3 h 33"/>
                  <a:gd name="T66" fmla="*/ 13 w 39"/>
                  <a:gd name="T67" fmla="*/ 3 h 33"/>
                  <a:gd name="T68" fmla="*/ 15 w 39"/>
                  <a:gd name="T69" fmla="*/ 4 h 33"/>
                  <a:gd name="T70" fmla="*/ 16 w 39"/>
                  <a:gd name="T71" fmla="*/ 5 h 33"/>
                  <a:gd name="T72" fmla="*/ 17 w 39"/>
                  <a:gd name="T73" fmla="*/ 5 h 33"/>
                  <a:gd name="T74" fmla="*/ 18 w 39"/>
                  <a:gd name="T75" fmla="*/ 4 h 33"/>
                  <a:gd name="T76" fmla="*/ 18 w 39"/>
                  <a:gd name="T77" fmla="*/ 2 h 33"/>
                  <a:gd name="T78" fmla="*/ 18 w 39"/>
                  <a:gd name="T79" fmla="*/ 2 h 33"/>
                  <a:gd name="T80" fmla="*/ 19 w 39"/>
                  <a:gd name="T81" fmla="*/ 2 h 33"/>
                  <a:gd name="T82" fmla="*/ 21 w 39"/>
                  <a:gd name="T83" fmla="*/ 2 h 33"/>
                  <a:gd name="T84" fmla="*/ 22 w 39"/>
                  <a:gd name="T85" fmla="*/ 3 h 33"/>
                  <a:gd name="T86" fmla="*/ 28 w 39"/>
                  <a:gd name="T87" fmla="*/ 5 h 33"/>
                  <a:gd name="T88" fmla="*/ 29 w 39"/>
                  <a:gd name="T89" fmla="*/ 4 h 33"/>
                  <a:gd name="T90" fmla="*/ 31 w 39"/>
                  <a:gd name="T91" fmla="*/ 3 h 33"/>
                  <a:gd name="T92" fmla="*/ 31 w 39"/>
                  <a:gd name="T93" fmla="*/ 3 h 33"/>
                  <a:gd name="T94" fmla="*/ 32 w 39"/>
                  <a:gd name="T95" fmla="*/ 1 h 33"/>
                  <a:gd name="T96" fmla="*/ 34 w 39"/>
                  <a:gd name="T97" fmla="*/ 1 h 33"/>
                  <a:gd name="T98" fmla="*/ 36 w 39"/>
                  <a:gd name="T99" fmla="*/ 0 h 33"/>
                  <a:gd name="T100" fmla="*/ 38 w 39"/>
                  <a:gd name="T101" fmla="*/ 0 h 33"/>
                  <a:gd name="T102" fmla="*/ 37 w 39"/>
                  <a:gd name="T103" fmla="*/ 2 h 33"/>
                  <a:gd name="T104" fmla="*/ 35 w 39"/>
                  <a:gd name="T105" fmla="*/ 3 h 33"/>
                  <a:gd name="T106" fmla="*/ 36 w 39"/>
                  <a:gd name="T107" fmla="*/ 5 h 33"/>
                  <a:gd name="T108" fmla="*/ 35 w 39"/>
                  <a:gd name="T109" fmla="*/ 8 h 33"/>
                  <a:gd name="T110" fmla="*/ 35 w 39"/>
                  <a:gd name="T111" fmla="*/ 9 h 33"/>
                  <a:gd name="T112" fmla="*/ 38 w 39"/>
                  <a:gd name="T113" fmla="*/ 10 h 33"/>
                  <a:gd name="T114" fmla="*/ 39 w 39"/>
                  <a:gd name="T115" fmla="*/ 12 h 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9"/>
                  <a:gd name="T175" fmla="*/ 0 h 33"/>
                  <a:gd name="T176" fmla="*/ 39 w 39"/>
                  <a:gd name="T177" fmla="*/ 33 h 3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9" h="33">
                    <a:moveTo>
                      <a:pt x="39" y="13"/>
                    </a:moveTo>
                    <a:lnTo>
                      <a:pt x="39" y="14"/>
                    </a:lnTo>
                    <a:lnTo>
                      <a:pt x="38" y="15"/>
                    </a:lnTo>
                    <a:lnTo>
                      <a:pt x="37" y="16"/>
                    </a:lnTo>
                    <a:lnTo>
                      <a:pt x="36" y="16"/>
                    </a:lnTo>
                    <a:lnTo>
                      <a:pt x="36" y="17"/>
                    </a:lnTo>
                    <a:lnTo>
                      <a:pt x="35" y="17"/>
                    </a:lnTo>
                    <a:lnTo>
                      <a:pt x="34" y="18"/>
                    </a:lnTo>
                    <a:lnTo>
                      <a:pt x="33" y="19"/>
                    </a:lnTo>
                    <a:lnTo>
                      <a:pt x="33" y="20"/>
                    </a:lnTo>
                    <a:lnTo>
                      <a:pt x="32" y="20"/>
                    </a:lnTo>
                    <a:lnTo>
                      <a:pt x="32" y="21"/>
                    </a:lnTo>
                    <a:lnTo>
                      <a:pt x="32" y="22"/>
                    </a:lnTo>
                    <a:lnTo>
                      <a:pt x="32" y="23"/>
                    </a:lnTo>
                    <a:lnTo>
                      <a:pt x="31" y="23"/>
                    </a:lnTo>
                    <a:lnTo>
                      <a:pt x="31" y="24"/>
                    </a:lnTo>
                    <a:lnTo>
                      <a:pt x="30" y="24"/>
                    </a:lnTo>
                    <a:lnTo>
                      <a:pt x="29" y="25"/>
                    </a:lnTo>
                    <a:lnTo>
                      <a:pt x="28" y="25"/>
                    </a:lnTo>
                    <a:lnTo>
                      <a:pt x="27" y="26"/>
                    </a:lnTo>
                    <a:lnTo>
                      <a:pt x="26" y="27"/>
                    </a:lnTo>
                    <a:lnTo>
                      <a:pt x="25" y="27"/>
                    </a:lnTo>
                    <a:lnTo>
                      <a:pt x="24" y="27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1" y="29"/>
                    </a:lnTo>
                    <a:lnTo>
                      <a:pt x="19" y="29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2" y="31"/>
                    </a:lnTo>
                    <a:lnTo>
                      <a:pt x="11" y="31"/>
                    </a:lnTo>
                    <a:lnTo>
                      <a:pt x="9" y="32"/>
                    </a:lnTo>
                    <a:lnTo>
                      <a:pt x="6" y="32"/>
                    </a:lnTo>
                    <a:lnTo>
                      <a:pt x="4" y="33"/>
                    </a:lnTo>
                    <a:lnTo>
                      <a:pt x="2" y="33"/>
                    </a:lnTo>
                    <a:lnTo>
                      <a:pt x="1" y="33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2" y="28"/>
                    </a:lnTo>
                    <a:lnTo>
                      <a:pt x="4" y="27"/>
                    </a:lnTo>
                    <a:lnTo>
                      <a:pt x="5" y="27"/>
                    </a:lnTo>
                    <a:lnTo>
                      <a:pt x="6" y="26"/>
                    </a:lnTo>
                    <a:lnTo>
                      <a:pt x="8" y="24"/>
                    </a:lnTo>
                    <a:lnTo>
                      <a:pt x="9" y="23"/>
                    </a:lnTo>
                    <a:lnTo>
                      <a:pt x="10" y="22"/>
                    </a:lnTo>
                    <a:lnTo>
                      <a:pt x="9" y="21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6" y="17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4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1" y="2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8" y="1"/>
                    </a:lnTo>
                    <a:lnTo>
                      <a:pt x="37" y="2"/>
                    </a:lnTo>
                    <a:lnTo>
                      <a:pt x="36" y="2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6" y="5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5" y="8"/>
                    </a:lnTo>
                    <a:lnTo>
                      <a:pt x="34" y="8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8" y="10"/>
                    </a:lnTo>
                    <a:lnTo>
                      <a:pt x="39" y="10"/>
                    </a:lnTo>
                    <a:lnTo>
                      <a:pt x="39" y="11"/>
                    </a:lnTo>
                    <a:lnTo>
                      <a:pt x="39" y="12"/>
                    </a:lnTo>
                    <a:lnTo>
                      <a:pt x="39" y="1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57" y="145"/>
                <a:ext cx="39" cy="33"/>
              </a:xfrm>
              <a:custGeom>
                <a:avLst/>
                <a:gdLst>
                  <a:gd name="T0" fmla="*/ 39 w 39"/>
                  <a:gd name="T1" fmla="*/ 14 h 33"/>
                  <a:gd name="T2" fmla="*/ 36 w 39"/>
                  <a:gd name="T3" fmla="*/ 17 h 33"/>
                  <a:gd name="T4" fmla="*/ 33 w 39"/>
                  <a:gd name="T5" fmla="*/ 20 h 33"/>
                  <a:gd name="T6" fmla="*/ 32 w 39"/>
                  <a:gd name="T7" fmla="*/ 22 h 33"/>
                  <a:gd name="T8" fmla="*/ 30 w 39"/>
                  <a:gd name="T9" fmla="*/ 24 h 33"/>
                  <a:gd name="T10" fmla="*/ 27 w 39"/>
                  <a:gd name="T11" fmla="*/ 26 h 33"/>
                  <a:gd name="T12" fmla="*/ 24 w 39"/>
                  <a:gd name="T13" fmla="*/ 27 h 33"/>
                  <a:gd name="T14" fmla="*/ 21 w 39"/>
                  <a:gd name="T15" fmla="*/ 29 h 33"/>
                  <a:gd name="T16" fmla="*/ 15 w 39"/>
                  <a:gd name="T17" fmla="*/ 30 h 33"/>
                  <a:gd name="T18" fmla="*/ 9 w 39"/>
                  <a:gd name="T19" fmla="*/ 32 h 33"/>
                  <a:gd name="T20" fmla="*/ 2 w 39"/>
                  <a:gd name="T21" fmla="*/ 33 h 33"/>
                  <a:gd name="T22" fmla="*/ 0 w 39"/>
                  <a:gd name="T23" fmla="*/ 28 h 33"/>
                  <a:gd name="T24" fmla="*/ 4 w 39"/>
                  <a:gd name="T25" fmla="*/ 27 h 33"/>
                  <a:gd name="T26" fmla="*/ 9 w 39"/>
                  <a:gd name="T27" fmla="*/ 23 h 33"/>
                  <a:gd name="T28" fmla="*/ 7 w 39"/>
                  <a:gd name="T29" fmla="*/ 18 h 33"/>
                  <a:gd name="T30" fmla="*/ 5 w 39"/>
                  <a:gd name="T31" fmla="*/ 16 h 33"/>
                  <a:gd name="T32" fmla="*/ 4 w 39"/>
                  <a:gd name="T33" fmla="*/ 12 h 33"/>
                  <a:gd name="T34" fmla="*/ 4 w 39"/>
                  <a:gd name="T35" fmla="*/ 9 h 33"/>
                  <a:gd name="T36" fmla="*/ 5 w 39"/>
                  <a:gd name="T37" fmla="*/ 10 h 33"/>
                  <a:gd name="T38" fmla="*/ 6 w 39"/>
                  <a:gd name="T39" fmla="*/ 12 h 33"/>
                  <a:gd name="T40" fmla="*/ 7 w 39"/>
                  <a:gd name="T41" fmla="*/ 11 h 33"/>
                  <a:gd name="T42" fmla="*/ 6 w 39"/>
                  <a:gd name="T43" fmla="*/ 10 h 33"/>
                  <a:gd name="T44" fmla="*/ 7 w 39"/>
                  <a:gd name="T45" fmla="*/ 8 h 33"/>
                  <a:gd name="T46" fmla="*/ 8 w 39"/>
                  <a:gd name="T47" fmla="*/ 8 h 33"/>
                  <a:gd name="T48" fmla="*/ 9 w 39"/>
                  <a:gd name="T49" fmla="*/ 8 h 33"/>
                  <a:gd name="T50" fmla="*/ 8 w 39"/>
                  <a:gd name="T51" fmla="*/ 10 h 33"/>
                  <a:gd name="T52" fmla="*/ 9 w 39"/>
                  <a:gd name="T53" fmla="*/ 11 h 33"/>
                  <a:gd name="T54" fmla="*/ 11 w 39"/>
                  <a:gd name="T55" fmla="*/ 10 h 33"/>
                  <a:gd name="T56" fmla="*/ 12 w 39"/>
                  <a:gd name="T57" fmla="*/ 8 h 33"/>
                  <a:gd name="T58" fmla="*/ 12 w 39"/>
                  <a:gd name="T59" fmla="*/ 7 h 33"/>
                  <a:gd name="T60" fmla="*/ 12 w 39"/>
                  <a:gd name="T61" fmla="*/ 5 h 33"/>
                  <a:gd name="T62" fmla="*/ 11 w 39"/>
                  <a:gd name="T63" fmla="*/ 3 h 33"/>
                  <a:gd name="T64" fmla="*/ 12 w 39"/>
                  <a:gd name="T65" fmla="*/ 3 h 33"/>
                  <a:gd name="T66" fmla="*/ 13 w 39"/>
                  <a:gd name="T67" fmla="*/ 3 h 33"/>
                  <a:gd name="T68" fmla="*/ 15 w 39"/>
                  <a:gd name="T69" fmla="*/ 4 h 33"/>
                  <a:gd name="T70" fmla="*/ 16 w 39"/>
                  <a:gd name="T71" fmla="*/ 5 h 33"/>
                  <a:gd name="T72" fmla="*/ 17 w 39"/>
                  <a:gd name="T73" fmla="*/ 5 h 33"/>
                  <a:gd name="T74" fmla="*/ 18 w 39"/>
                  <a:gd name="T75" fmla="*/ 4 h 33"/>
                  <a:gd name="T76" fmla="*/ 18 w 39"/>
                  <a:gd name="T77" fmla="*/ 2 h 33"/>
                  <a:gd name="T78" fmla="*/ 18 w 39"/>
                  <a:gd name="T79" fmla="*/ 2 h 33"/>
                  <a:gd name="T80" fmla="*/ 19 w 39"/>
                  <a:gd name="T81" fmla="*/ 2 h 33"/>
                  <a:gd name="T82" fmla="*/ 21 w 39"/>
                  <a:gd name="T83" fmla="*/ 2 h 33"/>
                  <a:gd name="T84" fmla="*/ 22 w 39"/>
                  <a:gd name="T85" fmla="*/ 3 h 33"/>
                  <a:gd name="T86" fmla="*/ 28 w 39"/>
                  <a:gd name="T87" fmla="*/ 5 h 33"/>
                  <a:gd name="T88" fmla="*/ 29 w 39"/>
                  <a:gd name="T89" fmla="*/ 4 h 33"/>
                  <a:gd name="T90" fmla="*/ 31 w 39"/>
                  <a:gd name="T91" fmla="*/ 3 h 33"/>
                  <a:gd name="T92" fmla="*/ 31 w 39"/>
                  <a:gd name="T93" fmla="*/ 3 h 33"/>
                  <a:gd name="T94" fmla="*/ 32 w 39"/>
                  <a:gd name="T95" fmla="*/ 1 h 33"/>
                  <a:gd name="T96" fmla="*/ 34 w 39"/>
                  <a:gd name="T97" fmla="*/ 1 h 33"/>
                  <a:gd name="T98" fmla="*/ 36 w 39"/>
                  <a:gd name="T99" fmla="*/ 0 h 33"/>
                  <a:gd name="T100" fmla="*/ 38 w 39"/>
                  <a:gd name="T101" fmla="*/ 0 h 33"/>
                  <a:gd name="T102" fmla="*/ 37 w 39"/>
                  <a:gd name="T103" fmla="*/ 2 h 33"/>
                  <a:gd name="T104" fmla="*/ 35 w 39"/>
                  <a:gd name="T105" fmla="*/ 3 h 33"/>
                  <a:gd name="T106" fmla="*/ 36 w 39"/>
                  <a:gd name="T107" fmla="*/ 5 h 33"/>
                  <a:gd name="T108" fmla="*/ 35 w 39"/>
                  <a:gd name="T109" fmla="*/ 8 h 33"/>
                  <a:gd name="T110" fmla="*/ 35 w 39"/>
                  <a:gd name="T111" fmla="*/ 9 h 33"/>
                  <a:gd name="T112" fmla="*/ 38 w 39"/>
                  <a:gd name="T113" fmla="*/ 10 h 33"/>
                  <a:gd name="T114" fmla="*/ 39 w 39"/>
                  <a:gd name="T115" fmla="*/ 12 h 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9"/>
                  <a:gd name="T175" fmla="*/ 0 h 33"/>
                  <a:gd name="T176" fmla="*/ 39 w 39"/>
                  <a:gd name="T177" fmla="*/ 33 h 3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9" h="33">
                    <a:moveTo>
                      <a:pt x="39" y="13"/>
                    </a:moveTo>
                    <a:lnTo>
                      <a:pt x="39" y="14"/>
                    </a:lnTo>
                    <a:lnTo>
                      <a:pt x="38" y="15"/>
                    </a:lnTo>
                    <a:lnTo>
                      <a:pt x="37" y="16"/>
                    </a:lnTo>
                    <a:lnTo>
                      <a:pt x="36" y="16"/>
                    </a:lnTo>
                    <a:lnTo>
                      <a:pt x="36" y="17"/>
                    </a:lnTo>
                    <a:lnTo>
                      <a:pt x="35" y="17"/>
                    </a:lnTo>
                    <a:lnTo>
                      <a:pt x="34" y="18"/>
                    </a:lnTo>
                    <a:lnTo>
                      <a:pt x="33" y="19"/>
                    </a:lnTo>
                    <a:lnTo>
                      <a:pt x="33" y="20"/>
                    </a:lnTo>
                    <a:lnTo>
                      <a:pt x="32" y="20"/>
                    </a:lnTo>
                    <a:lnTo>
                      <a:pt x="32" y="21"/>
                    </a:lnTo>
                    <a:lnTo>
                      <a:pt x="32" y="22"/>
                    </a:lnTo>
                    <a:lnTo>
                      <a:pt x="32" y="23"/>
                    </a:lnTo>
                    <a:lnTo>
                      <a:pt x="31" y="23"/>
                    </a:lnTo>
                    <a:lnTo>
                      <a:pt x="31" y="24"/>
                    </a:lnTo>
                    <a:lnTo>
                      <a:pt x="30" y="24"/>
                    </a:lnTo>
                    <a:lnTo>
                      <a:pt x="29" y="25"/>
                    </a:lnTo>
                    <a:lnTo>
                      <a:pt x="28" y="25"/>
                    </a:lnTo>
                    <a:lnTo>
                      <a:pt x="27" y="26"/>
                    </a:lnTo>
                    <a:lnTo>
                      <a:pt x="26" y="27"/>
                    </a:lnTo>
                    <a:lnTo>
                      <a:pt x="25" y="27"/>
                    </a:lnTo>
                    <a:lnTo>
                      <a:pt x="24" y="27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1" y="29"/>
                    </a:lnTo>
                    <a:lnTo>
                      <a:pt x="19" y="29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2" y="31"/>
                    </a:lnTo>
                    <a:lnTo>
                      <a:pt x="11" y="31"/>
                    </a:lnTo>
                    <a:lnTo>
                      <a:pt x="9" y="32"/>
                    </a:lnTo>
                    <a:lnTo>
                      <a:pt x="6" y="32"/>
                    </a:lnTo>
                    <a:lnTo>
                      <a:pt x="4" y="33"/>
                    </a:lnTo>
                    <a:lnTo>
                      <a:pt x="2" y="33"/>
                    </a:lnTo>
                    <a:lnTo>
                      <a:pt x="1" y="33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2" y="28"/>
                    </a:lnTo>
                    <a:lnTo>
                      <a:pt x="4" y="27"/>
                    </a:lnTo>
                    <a:lnTo>
                      <a:pt x="5" y="27"/>
                    </a:lnTo>
                    <a:lnTo>
                      <a:pt x="6" y="26"/>
                    </a:lnTo>
                    <a:lnTo>
                      <a:pt x="8" y="24"/>
                    </a:lnTo>
                    <a:lnTo>
                      <a:pt x="9" y="23"/>
                    </a:lnTo>
                    <a:lnTo>
                      <a:pt x="10" y="22"/>
                    </a:lnTo>
                    <a:lnTo>
                      <a:pt x="9" y="21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6" y="17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4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1" y="2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8" y="1"/>
                    </a:lnTo>
                    <a:lnTo>
                      <a:pt x="37" y="2"/>
                    </a:lnTo>
                    <a:lnTo>
                      <a:pt x="36" y="2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6" y="5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5" y="8"/>
                    </a:lnTo>
                    <a:lnTo>
                      <a:pt x="34" y="8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8" y="10"/>
                    </a:lnTo>
                    <a:lnTo>
                      <a:pt x="39" y="10"/>
                    </a:lnTo>
                    <a:lnTo>
                      <a:pt x="39" y="11"/>
                    </a:lnTo>
                    <a:lnTo>
                      <a:pt x="39" y="12"/>
                    </a:lnTo>
                    <a:lnTo>
                      <a:pt x="39" y="13"/>
                    </a:lnTo>
                    <a:close/>
                  </a:path>
                </a:pathLst>
              </a:custGeom>
              <a:solidFill>
                <a:srgbClr val="00B0F0"/>
              </a:solidFill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80" y="133"/>
                <a:ext cx="52" cy="50"/>
              </a:xfrm>
              <a:custGeom>
                <a:avLst/>
                <a:gdLst>
                  <a:gd name="T0" fmla="*/ 48 w 52"/>
                  <a:gd name="T1" fmla="*/ 20 h 50"/>
                  <a:gd name="T2" fmla="*/ 52 w 52"/>
                  <a:gd name="T3" fmla="*/ 23 h 50"/>
                  <a:gd name="T4" fmla="*/ 50 w 52"/>
                  <a:gd name="T5" fmla="*/ 26 h 50"/>
                  <a:gd name="T6" fmla="*/ 48 w 52"/>
                  <a:gd name="T7" fmla="*/ 31 h 50"/>
                  <a:gd name="T8" fmla="*/ 46 w 52"/>
                  <a:gd name="T9" fmla="*/ 36 h 50"/>
                  <a:gd name="T10" fmla="*/ 46 w 52"/>
                  <a:gd name="T11" fmla="*/ 40 h 50"/>
                  <a:gd name="T12" fmla="*/ 42 w 52"/>
                  <a:gd name="T13" fmla="*/ 44 h 50"/>
                  <a:gd name="T14" fmla="*/ 36 w 52"/>
                  <a:gd name="T15" fmla="*/ 46 h 50"/>
                  <a:gd name="T16" fmla="*/ 29 w 52"/>
                  <a:gd name="T17" fmla="*/ 49 h 50"/>
                  <a:gd name="T18" fmla="*/ 22 w 52"/>
                  <a:gd name="T19" fmla="*/ 50 h 50"/>
                  <a:gd name="T20" fmla="*/ 14 w 52"/>
                  <a:gd name="T21" fmla="*/ 48 h 50"/>
                  <a:gd name="T22" fmla="*/ 6 w 52"/>
                  <a:gd name="T23" fmla="*/ 47 h 50"/>
                  <a:gd name="T24" fmla="*/ 1 w 52"/>
                  <a:gd name="T25" fmla="*/ 44 h 50"/>
                  <a:gd name="T26" fmla="*/ 1 w 52"/>
                  <a:gd name="T27" fmla="*/ 39 h 50"/>
                  <a:gd name="T28" fmla="*/ 4 w 52"/>
                  <a:gd name="T29" fmla="*/ 38 h 50"/>
                  <a:gd name="T30" fmla="*/ 9 w 52"/>
                  <a:gd name="T31" fmla="*/ 35 h 50"/>
                  <a:gd name="T32" fmla="*/ 10 w 52"/>
                  <a:gd name="T33" fmla="*/ 31 h 50"/>
                  <a:gd name="T34" fmla="*/ 15 w 52"/>
                  <a:gd name="T35" fmla="*/ 27 h 50"/>
                  <a:gd name="T36" fmla="*/ 16 w 52"/>
                  <a:gd name="T37" fmla="*/ 23 h 50"/>
                  <a:gd name="T38" fmla="*/ 13 w 52"/>
                  <a:gd name="T39" fmla="*/ 21 h 50"/>
                  <a:gd name="T40" fmla="*/ 12 w 52"/>
                  <a:gd name="T41" fmla="*/ 19 h 50"/>
                  <a:gd name="T42" fmla="*/ 12 w 52"/>
                  <a:gd name="T43" fmla="*/ 15 h 50"/>
                  <a:gd name="T44" fmla="*/ 15 w 52"/>
                  <a:gd name="T45" fmla="*/ 13 h 50"/>
                  <a:gd name="T46" fmla="*/ 15 w 52"/>
                  <a:gd name="T47" fmla="*/ 12 h 50"/>
                  <a:gd name="T48" fmla="*/ 15 w 52"/>
                  <a:gd name="T49" fmla="*/ 8 h 50"/>
                  <a:gd name="T50" fmla="*/ 17 w 52"/>
                  <a:gd name="T51" fmla="*/ 5 h 50"/>
                  <a:gd name="T52" fmla="*/ 19 w 52"/>
                  <a:gd name="T53" fmla="*/ 5 h 50"/>
                  <a:gd name="T54" fmla="*/ 19 w 52"/>
                  <a:gd name="T55" fmla="*/ 7 h 50"/>
                  <a:gd name="T56" fmla="*/ 18 w 52"/>
                  <a:gd name="T57" fmla="*/ 8 h 50"/>
                  <a:gd name="T58" fmla="*/ 18 w 52"/>
                  <a:gd name="T59" fmla="*/ 11 h 50"/>
                  <a:gd name="T60" fmla="*/ 20 w 52"/>
                  <a:gd name="T61" fmla="*/ 12 h 50"/>
                  <a:gd name="T62" fmla="*/ 21 w 52"/>
                  <a:gd name="T63" fmla="*/ 9 h 50"/>
                  <a:gd name="T64" fmla="*/ 22 w 52"/>
                  <a:gd name="T65" fmla="*/ 10 h 50"/>
                  <a:gd name="T66" fmla="*/ 23 w 52"/>
                  <a:gd name="T67" fmla="*/ 9 h 50"/>
                  <a:gd name="T68" fmla="*/ 23 w 52"/>
                  <a:gd name="T69" fmla="*/ 11 h 50"/>
                  <a:gd name="T70" fmla="*/ 22 w 52"/>
                  <a:gd name="T71" fmla="*/ 14 h 50"/>
                  <a:gd name="T72" fmla="*/ 24 w 52"/>
                  <a:gd name="T73" fmla="*/ 14 h 50"/>
                  <a:gd name="T74" fmla="*/ 25 w 52"/>
                  <a:gd name="T75" fmla="*/ 12 h 50"/>
                  <a:gd name="T76" fmla="*/ 26 w 52"/>
                  <a:gd name="T77" fmla="*/ 9 h 50"/>
                  <a:gd name="T78" fmla="*/ 28 w 52"/>
                  <a:gd name="T79" fmla="*/ 9 h 50"/>
                  <a:gd name="T80" fmla="*/ 30 w 52"/>
                  <a:gd name="T81" fmla="*/ 11 h 50"/>
                  <a:gd name="T82" fmla="*/ 31 w 52"/>
                  <a:gd name="T83" fmla="*/ 11 h 50"/>
                  <a:gd name="T84" fmla="*/ 33 w 52"/>
                  <a:gd name="T85" fmla="*/ 13 h 50"/>
                  <a:gd name="T86" fmla="*/ 33 w 52"/>
                  <a:gd name="T87" fmla="*/ 11 h 50"/>
                  <a:gd name="T88" fmla="*/ 35 w 52"/>
                  <a:gd name="T89" fmla="*/ 11 h 50"/>
                  <a:gd name="T90" fmla="*/ 36 w 52"/>
                  <a:gd name="T91" fmla="*/ 9 h 50"/>
                  <a:gd name="T92" fmla="*/ 36 w 52"/>
                  <a:gd name="T93" fmla="*/ 6 h 50"/>
                  <a:gd name="T94" fmla="*/ 36 w 52"/>
                  <a:gd name="T95" fmla="*/ 5 h 50"/>
                  <a:gd name="T96" fmla="*/ 35 w 52"/>
                  <a:gd name="T97" fmla="*/ 4 h 50"/>
                  <a:gd name="T98" fmla="*/ 35 w 52"/>
                  <a:gd name="T99" fmla="*/ 2 h 50"/>
                  <a:gd name="T100" fmla="*/ 34 w 52"/>
                  <a:gd name="T101" fmla="*/ 1 h 50"/>
                  <a:gd name="T102" fmla="*/ 36 w 52"/>
                  <a:gd name="T103" fmla="*/ 0 h 50"/>
                  <a:gd name="T104" fmla="*/ 37 w 52"/>
                  <a:gd name="T105" fmla="*/ 0 h 50"/>
                  <a:gd name="T106" fmla="*/ 39 w 52"/>
                  <a:gd name="T107" fmla="*/ 3 h 50"/>
                  <a:gd name="T108" fmla="*/ 41 w 52"/>
                  <a:gd name="T109" fmla="*/ 6 h 50"/>
                  <a:gd name="T110" fmla="*/ 43 w 52"/>
                  <a:gd name="T111" fmla="*/ 4 h 50"/>
                  <a:gd name="T112" fmla="*/ 45 w 52"/>
                  <a:gd name="T113" fmla="*/ 4 h 50"/>
                  <a:gd name="T114" fmla="*/ 46 w 52"/>
                  <a:gd name="T115" fmla="*/ 7 h 50"/>
                  <a:gd name="T116" fmla="*/ 50 w 52"/>
                  <a:gd name="T117" fmla="*/ 7 h 50"/>
                  <a:gd name="T118" fmla="*/ 49 w 52"/>
                  <a:gd name="T119" fmla="*/ 12 h 50"/>
                  <a:gd name="T120" fmla="*/ 51 w 52"/>
                  <a:gd name="T121" fmla="*/ 14 h 5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2"/>
                  <a:gd name="T184" fmla="*/ 0 h 50"/>
                  <a:gd name="T185" fmla="*/ 52 w 52"/>
                  <a:gd name="T186" fmla="*/ 50 h 5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2" h="50">
                    <a:moveTo>
                      <a:pt x="52" y="16"/>
                    </a:moveTo>
                    <a:lnTo>
                      <a:pt x="51" y="17"/>
                    </a:lnTo>
                    <a:lnTo>
                      <a:pt x="50" y="18"/>
                    </a:lnTo>
                    <a:lnTo>
                      <a:pt x="49" y="19"/>
                    </a:lnTo>
                    <a:lnTo>
                      <a:pt x="48" y="20"/>
                    </a:lnTo>
                    <a:lnTo>
                      <a:pt x="48" y="22"/>
                    </a:lnTo>
                    <a:lnTo>
                      <a:pt x="49" y="22"/>
                    </a:lnTo>
                    <a:lnTo>
                      <a:pt x="49" y="23"/>
                    </a:lnTo>
                    <a:lnTo>
                      <a:pt x="51" y="23"/>
                    </a:lnTo>
                    <a:lnTo>
                      <a:pt x="52" y="23"/>
                    </a:lnTo>
                    <a:lnTo>
                      <a:pt x="52" y="24"/>
                    </a:lnTo>
                    <a:lnTo>
                      <a:pt x="51" y="24"/>
                    </a:lnTo>
                    <a:lnTo>
                      <a:pt x="51" y="25"/>
                    </a:lnTo>
                    <a:lnTo>
                      <a:pt x="50" y="25"/>
                    </a:lnTo>
                    <a:lnTo>
                      <a:pt x="50" y="26"/>
                    </a:lnTo>
                    <a:lnTo>
                      <a:pt x="50" y="27"/>
                    </a:lnTo>
                    <a:lnTo>
                      <a:pt x="50" y="28"/>
                    </a:lnTo>
                    <a:lnTo>
                      <a:pt x="50" y="29"/>
                    </a:lnTo>
                    <a:lnTo>
                      <a:pt x="49" y="29"/>
                    </a:lnTo>
                    <a:lnTo>
                      <a:pt x="49" y="30"/>
                    </a:lnTo>
                    <a:lnTo>
                      <a:pt x="48" y="31"/>
                    </a:lnTo>
                    <a:lnTo>
                      <a:pt x="48" y="32"/>
                    </a:lnTo>
                    <a:lnTo>
                      <a:pt x="47" y="33"/>
                    </a:lnTo>
                    <a:lnTo>
                      <a:pt x="46" y="34"/>
                    </a:lnTo>
                    <a:lnTo>
                      <a:pt x="46" y="35"/>
                    </a:lnTo>
                    <a:lnTo>
                      <a:pt x="46" y="36"/>
                    </a:lnTo>
                    <a:lnTo>
                      <a:pt x="46" y="37"/>
                    </a:lnTo>
                    <a:lnTo>
                      <a:pt x="46" y="38"/>
                    </a:lnTo>
                    <a:lnTo>
                      <a:pt x="46" y="39"/>
                    </a:lnTo>
                    <a:lnTo>
                      <a:pt x="46" y="40"/>
                    </a:lnTo>
                    <a:lnTo>
                      <a:pt x="45" y="41"/>
                    </a:lnTo>
                    <a:lnTo>
                      <a:pt x="45" y="42"/>
                    </a:lnTo>
                    <a:lnTo>
                      <a:pt x="44" y="43"/>
                    </a:lnTo>
                    <a:lnTo>
                      <a:pt x="42" y="44"/>
                    </a:lnTo>
                    <a:lnTo>
                      <a:pt x="41" y="44"/>
                    </a:lnTo>
                    <a:lnTo>
                      <a:pt x="40" y="45"/>
                    </a:lnTo>
                    <a:lnTo>
                      <a:pt x="38" y="45"/>
                    </a:lnTo>
                    <a:lnTo>
                      <a:pt x="37" y="45"/>
                    </a:lnTo>
                    <a:lnTo>
                      <a:pt x="36" y="46"/>
                    </a:lnTo>
                    <a:lnTo>
                      <a:pt x="35" y="46"/>
                    </a:lnTo>
                    <a:lnTo>
                      <a:pt x="34" y="46"/>
                    </a:lnTo>
                    <a:lnTo>
                      <a:pt x="33" y="47"/>
                    </a:lnTo>
                    <a:lnTo>
                      <a:pt x="32" y="47"/>
                    </a:lnTo>
                    <a:lnTo>
                      <a:pt x="30" y="48"/>
                    </a:lnTo>
                    <a:lnTo>
                      <a:pt x="29" y="49"/>
                    </a:lnTo>
                    <a:lnTo>
                      <a:pt x="27" y="50"/>
                    </a:lnTo>
                    <a:lnTo>
                      <a:pt x="25" y="50"/>
                    </a:lnTo>
                    <a:lnTo>
                      <a:pt x="24" y="50"/>
                    </a:lnTo>
                    <a:lnTo>
                      <a:pt x="23" y="50"/>
                    </a:lnTo>
                    <a:lnTo>
                      <a:pt x="22" y="50"/>
                    </a:lnTo>
                    <a:lnTo>
                      <a:pt x="21" y="50"/>
                    </a:lnTo>
                    <a:lnTo>
                      <a:pt x="20" y="50"/>
                    </a:lnTo>
                    <a:lnTo>
                      <a:pt x="19" y="50"/>
                    </a:lnTo>
                    <a:lnTo>
                      <a:pt x="17" y="50"/>
                    </a:lnTo>
                    <a:lnTo>
                      <a:pt x="16" y="49"/>
                    </a:lnTo>
                    <a:lnTo>
                      <a:pt x="14" y="48"/>
                    </a:lnTo>
                    <a:lnTo>
                      <a:pt x="12" y="48"/>
                    </a:lnTo>
                    <a:lnTo>
                      <a:pt x="11" y="48"/>
                    </a:lnTo>
                    <a:lnTo>
                      <a:pt x="10" y="47"/>
                    </a:lnTo>
                    <a:lnTo>
                      <a:pt x="9" y="47"/>
                    </a:lnTo>
                    <a:lnTo>
                      <a:pt x="7" y="47"/>
                    </a:lnTo>
                    <a:lnTo>
                      <a:pt x="6" y="47"/>
                    </a:lnTo>
                    <a:lnTo>
                      <a:pt x="5" y="47"/>
                    </a:lnTo>
                    <a:lnTo>
                      <a:pt x="4" y="46"/>
                    </a:lnTo>
                    <a:lnTo>
                      <a:pt x="3" y="46"/>
                    </a:lnTo>
                    <a:lnTo>
                      <a:pt x="2" y="45"/>
                    </a:lnTo>
                    <a:lnTo>
                      <a:pt x="1" y="44"/>
                    </a:lnTo>
                    <a:lnTo>
                      <a:pt x="1" y="42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1" y="39"/>
                    </a:lnTo>
                    <a:lnTo>
                      <a:pt x="2" y="39"/>
                    </a:lnTo>
                    <a:lnTo>
                      <a:pt x="3" y="39"/>
                    </a:lnTo>
                    <a:lnTo>
                      <a:pt x="4" y="38"/>
                    </a:lnTo>
                    <a:lnTo>
                      <a:pt x="5" y="37"/>
                    </a:lnTo>
                    <a:lnTo>
                      <a:pt x="6" y="37"/>
                    </a:lnTo>
                    <a:lnTo>
                      <a:pt x="7" y="36"/>
                    </a:lnTo>
                    <a:lnTo>
                      <a:pt x="8" y="36"/>
                    </a:lnTo>
                    <a:lnTo>
                      <a:pt x="8" y="35"/>
                    </a:lnTo>
                    <a:lnTo>
                      <a:pt x="9" y="35"/>
                    </a:lnTo>
                    <a:lnTo>
                      <a:pt x="9" y="34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10" y="32"/>
                    </a:lnTo>
                    <a:lnTo>
                      <a:pt x="10" y="31"/>
                    </a:lnTo>
                    <a:lnTo>
                      <a:pt x="11" y="30"/>
                    </a:lnTo>
                    <a:lnTo>
                      <a:pt x="12" y="29"/>
                    </a:lnTo>
                    <a:lnTo>
                      <a:pt x="13" y="29"/>
                    </a:lnTo>
                    <a:lnTo>
                      <a:pt x="13" y="28"/>
                    </a:lnTo>
                    <a:lnTo>
                      <a:pt x="14" y="28"/>
                    </a:lnTo>
                    <a:lnTo>
                      <a:pt x="15" y="27"/>
                    </a:lnTo>
                    <a:lnTo>
                      <a:pt x="16" y="26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6" y="23"/>
                    </a:lnTo>
                    <a:lnTo>
                      <a:pt x="16" y="22"/>
                    </a:lnTo>
                    <a:lnTo>
                      <a:pt x="15" y="22"/>
                    </a:lnTo>
                    <a:lnTo>
                      <a:pt x="14" y="21"/>
                    </a:lnTo>
                    <a:lnTo>
                      <a:pt x="13" y="21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3" y="18"/>
                    </a:lnTo>
                    <a:lnTo>
                      <a:pt x="13" y="17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4" y="14"/>
                    </a:lnTo>
                    <a:lnTo>
                      <a:pt x="15" y="13"/>
                    </a:lnTo>
                    <a:lnTo>
                      <a:pt x="15" y="12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19" y="7"/>
                    </a:lnTo>
                    <a:lnTo>
                      <a:pt x="19" y="8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19" y="12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21" y="10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3" y="12"/>
                    </a:lnTo>
                    <a:lnTo>
                      <a:pt x="23" y="13"/>
                    </a:lnTo>
                    <a:lnTo>
                      <a:pt x="22" y="13"/>
                    </a:lnTo>
                    <a:lnTo>
                      <a:pt x="22" y="14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4" y="13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29" y="10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2" y="12"/>
                    </a:lnTo>
                    <a:lnTo>
                      <a:pt x="32" y="13"/>
                    </a:lnTo>
                    <a:lnTo>
                      <a:pt x="33" y="13"/>
                    </a:lnTo>
                    <a:lnTo>
                      <a:pt x="33" y="12"/>
                    </a:lnTo>
                    <a:lnTo>
                      <a:pt x="33" y="11"/>
                    </a:lnTo>
                    <a:lnTo>
                      <a:pt x="34" y="11"/>
                    </a:lnTo>
                    <a:lnTo>
                      <a:pt x="34" y="10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6" y="11"/>
                    </a:lnTo>
                    <a:lnTo>
                      <a:pt x="36" y="10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6" y="7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7" y="5"/>
                    </a:lnTo>
                    <a:lnTo>
                      <a:pt x="36" y="5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5" y="3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5" y="1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7" y="0"/>
                    </a:lnTo>
                    <a:lnTo>
                      <a:pt x="38" y="1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1" y="5"/>
                    </a:lnTo>
                    <a:lnTo>
                      <a:pt x="41" y="6"/>
                    </a:lnTo>
                    <a:lnTo>
                      <a:pt x="42" y="6"/>
                    </a:lnTo>
                    <a:lnTo>
                      <a:pt x="42" y="5"/>
                    </a:lnTo>
                    <a:lnTo>
                      <a:pt x="43" y="4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6" y="5"/>
                    </a:lnTo>
                    <a:lnTo>
                      <a:pt x="46" y="6"/>
                    </a:lnTo>
                    <a:lnTo>
                      <a:pt x="46" y="7"/>
                    </a:lnTo>
                    <a:lnTo>
                      <a:pt x="47" y="7"/>
                    </a:lnTo>
                    <a:lnTo>
                      <a:pt x="48" y="7"/>
                    </a:lnTo>
                    <a:lnTo>
                      <a:pt x="49" y="7"/>
                    </a:lnTo>
                    <a:lnTo>
                      <a:pt x="50" y="7"/>
                    </a:lnTo>
                    <a:lnTo>
                      <a:pt x="50" y="8"/>
                    </a:lnTo>
                    <a:lnTo>
                      <a:pt x="50" y="9"/>
                    </a:lnTo>
                    <a:lnTo>
                      <a:pt x="50" y="10"/>
                    </a:lnTo>
                    <a:lnTo>
                      <a:pt x="49" y="11"/>
                    </a:lnTo>
                    <a:lnTo>
                      <a:pt x="49" y="12"/>
                    </a:lnTo>
                    <a:lnTo>
                      <a:pt x="49" y="13"/>
                    </a:lnTo>
                    <a:lnTo>
                      <a:pt x="49" y="14"/>
                    </a:lnTo>
                    <a:lnTo>
                      <a:pt x="50" y="14"/>
                    </a:lnTo>
                    <a:lnTo>
                      <a:pt x="51" y="14"/>
                    </a:lnTo>
                    <a:lnTo>
                      <a:pt x="52" y="14"/>
                    </a:lnTo>
                    <a:lnTo>
                      <a:pt x="52" y="15"/>
                    </a:lnTo>
                    <a:lnTo>
                      <a:pt x="52" y="1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80" y="133"/>
                <a:ext cx="52" cy="50"/>
              </a:xfrm>
              <a:custGeom>
                <a:avLst/>
                <a:gdLst>
                  <a:gd name="T0" fmla="*/ 48 w 52"/>
                  <a:gd name="T1" fmla="*/ 20 h 50"/>
                  <a:gd name="T2" fmla="*/ 52 w 52"/>
                  <a:gd name="T3" fmla="*/ 23 h 50"/>
                  <a:gd name="T4" fmla="*/ 50 w 52"/>
                  <a:gd name="T5" fmla="*/ 26 h 50"/>
                  <a:gd name="T6" fmla="*/ 48 w 52"/>
                  <a:gd name="T7" fmla="*/ 31 h 50"/>
                  <a:gd name="T8" fmla="*/ 46 w 52"/>
                  <a:gd name="T9" fmla="*/ 36 h 50"/>
                  <a:gd name="T10" fmla="*/ 46 w 52"/>
                  <a:gd name="T11" fmla="*/ 40 h 50"/>
                  <a:gd name="T12" fmla="*/ 42 w 52"/>
                  <a:gd name="T13" fmla="*/ 44 h 50"/>
                  <a:gd name="T14" fmla="*/ 36 w 52"/>
                  <a:gd name="T15" fmla="*/ 46 h 50"/>
                  <a:gd name="T16" fmla="*/ 29 w 52"/>
                  <a:gd name="T17" fmla="*/ 49 h 50"/>
                  <a:gd name="T18" fmla="*/ 22 w 52"/>
                  <a:gd name="T19" fmla="*/ 50 h 50"/>
                  <a:gd name="T20" fmla="*/ 14 w 52"/>
                  <a:gd name="T21" fmla="*/ 48 h 50"/>
                  <a:gd name="T22" fmla="*/ 6 w 52"/>
                  <a:gd name="T23" fmla="*/ 47 h 50"/>
                  <a:gd name="T24" fmla="*/ 1 w 52"/>
                  <a:gd name="T25" fmla="*/ 44 h 50"/>
                  <a:gd name="T26" fmla="*/ 1 w 52"/>
                  <a:gd name="T27" fmla="*/ 39 h 50"/>
                  <a:gd name="T28" fmla="*/ 4 w 52"/>
                  <a:gd name="T29" fmla="*/ 38 h 50"/>
                  <a:gd name="T30" fmla="*/ 9 w 52"/>
                  <a:gd name="T31" fmla="*/ 35 h 50"/>
                  <a:gd name="T32" fmla="*/ 10 w 52"/>
                  <a:gd name="T33" fmla="*/ 31 h 50"/>
                  <a:gd name="T34" fmla="*/ 15 w 52"/>
                  <a:gd name="T35" fmla="*/ 27 h 50"/>
                  <a:gd name="T36" fmla="*/ 16 w 52"/>
                  <a:gd name="T37" fmla="*/ 23 h 50"/>
                  <a:gd name="T38" fmla="*/ 13 w 52"/>
                  <a:gd name="T39" fmla="*/ 21 h 50"/>
                  <a:gd name="T40" fmla="*/ 12 w 52"/>
                  <a:gd name="T41" fmla="*/ 19 h 50"/>
                  <a:gd name="T42" fmla="*/ 12 w 52"/>
                  <a:gd name="T43" fmla="*/ 15 h 50"/>
                  <a:gd name="T44" fmla="*/ 15 w 52"/>
                  <a:gd name="T45" fmla="*/ 13 h 50"/>
                  <a:gd name="T46" fmla="*/ 15 w 52"/>
                  <a:gd name="T47" fmla="*/ 12 h 50"/>
                  <a:gd name="T48" fmla="*/ 15 w 52"/>
                  <a:gd name="T49" fmla="*/ 8 h 50"/>
                  <a:gd name="T50" fmla="*/ 17 w 52"/>
                  <a:gd name="T51" fmla="*/ 5 h 50"/>
                  <a:gd name="T52" fmla="*/ 19 w 52"/>
                  <a:gd name="T53" fmla="*/ 5 h 50"/>
                  <a:gd name="T54" fmla="*/ 19 w 52"/>
                  <a:gd name="T55" fmla="*/ 7 h 50"/>
                  <a:gd name="T56" fmla="*/ 18 w 52"/>
                  <a:gd name="T57" fmla="*/ 8 h 50"/>
                  <a:gd name="T58" fmla="*/ 18 w 52"/>
                  <a:gd name="T59" fmla="*/ 11 h 50"/>
                  <a:gd name="T60" fmla="*/ 20 w 52"/>
                  <a:gd name="T61" fmla="*/ 12 h 50"/>
                  <a:gd name="T62" fmla="*/ 21 w 52"/>
                  <a:gd name="T63" fmla="*/ 9 h 50"/>
                  <a:gd name="T64" fmla="*/ 22 w 52"/>
                  <a:gd name="T65" fmla="*/ 10 h 50"/>
                  <a:gd name="T66" fmla="*/ 23 w 52"/>
                  <a:gd name="T67" fmla="*/ 9 h 50"/>
                  <a:gd name="T68" fmla="*/ 23 w 52"/>
                  <a:gd name="T69" fmla="*/ 11 h 50"/>
                  <a:gd name="T70" fmla="*/ 22 w 52"/>
                  <a:gd name="T71" fmla="*/ 14 h 50"/>
                  <a:gd name="T72" fmla="*/ 24 w 52"/>
                  <a:gd name="T73" fmla="*/ 14 h 50"/>
                  <a:gd name="T74" fmla="*/ 25 w 52"/>
                  <a:gd name="T75" fmla="*/ 12 h 50"/>
                  <a:gd name="T76" fmla="*/ 26 w 52"/>
                  <a:gd name="T77" fmla="*/ 9 h 50"/>
                  <a:gd name="T78" fmla="*/ 28 w 52"/>
                  <a:gd name="T79" fmla="*/ 9 h 50"/>
                  <a:gd name="T80" fmla="*/ 30 w 52"/>
                  <a:gd name="T81" fmla="*/ 11 h 50"/>
                  <a:gd name="T82" fmla="*/ 31 w 52"/>
                  <a:gd name="T83" fmla="*/ 11 h 50"/>
                  <a:gd name="T84" fmla="*/ 33 w 52"/>
                  <a:gd name="T85" fmla="*/ 13 h 50"/>
                  <a:gd name="T86" fmla="*/ 33 w 52"/>
                  <a:gd name="T87" fmla="*/ 11 h 50"/>
                  <a:gd name="T88" fmla="*/ 35 w 52"/>
                  <a:gd name="T89" fmla="*/ 11 h 50"/>
                  <a:gd name="T90" fmla="*/ 36 w 52"/>
                  <a:gd name="T91" fmla="*/ 9 h 50"/>
                  <a:gd name="T92" fmla="*/ 36 w 52"/>
                  <a:gd name="T93" fmla="*/ 6 h 50"/>
                  <a:gd name="T94" fmla="*/ 36 w 52"/>
                  <a:gd name="T95" fmla="*/ 5 h 50"/>
                  <a:gd name="T96" fmla="*/ 35 w 52"/>
                  <a:gd name="T97" fmla="*/ 4 h 50"/>
                  <a:gd name="T98" fmla="*/ 35 w 52"/>
                  <a:gd name="T99" fmla="*/ 2 h 50"/>
                  <a:gd name="T100" fmla="*/ 34 w 52"/>
                  <a:gd name="T101" fmla="*/ 1 h 50"/>
                  <a:gd name="T102" fmla="*/ 36 w 52"/>
                  <a:gd name="T103" fmla="*/ 0 h 50"/>
                  <a:gd name="T104" fmla="*/ 37 w 52"/>
                  <a:gd name="T105" fmla="*/ 0 h 50"/>
                  <a:gd name="T106" fmla="*/ 39 w 52"/>
                  <a:gd name="T107" fmla="*/ 3 h 50"/>
                  <a:gd name="T108" fmla="*/ 41 w 52"/>
                  <a:gd name="T109" fmla="*/ 6 h 50"/>
                  <a:gd name="T110" fmla="*/ 43 w 52"/>
                  <a:gd name="T111" fmla="*/ 4 h 50"/>
                  <a:gd name="T112" fmla="*/ 45 w 52"/>
                  <a:gd name="T113" fmla="*/ 4 h 50"/>
                  <a:gd name="T114" fmla="*/ 46 w 52"/>
                  <a:gd name="T115" fmla="*/ 7 h 50"/>
                  <a:gd name="T116" fmla="*/ 50 w 52"/>
                  <a:gd name="T117" fmla="*/ 7 h 50"/>
                  <a:gd name="T118" fmla="*/ 49 w 52"/>
                  <a:gd name="T119" fmla="*/ 12 h 50"/>
                  <a:gd name="T120" fmla="*/ 51 w 52"/>
                  <a:gd name="T121" fmla="*/ 14 h 5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2"/>
                  <a:gd name="T184" fmla="*/ 0 h 50"/>
                  <a:gd name="T185" fmla="*/ 52 w 52"/>
                  <a:gd name="T186" fmla="*/ 50 h 5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2" h="50">
                    <a:moveTo>
                      <a:pt x="52" y="16"/>
                    </a:moveTo>
                    <a:lnTo>
                      <a:pt x="51" y="17"/>
                    </a:lnTo>
                    <a:lnTo>
                      <a:pt x="50" y="18"/>
                    </a:lnTo>
                    <a:lnTo>
                      <a:pt x="49" y="19"/>
                    </a:lnTo>
                    <a:lnTo>
                      <a:pt x="48" y="20"/>
                    </a:lnTo>
                    <a:lnTo>
                      <a:pt x="48" y="22"/>
                    </a:lnTo>
                    <a:lnTo>
                      <a:pt x="49" y="22"/>
                    </a:lnTo>
                    <a:lnTo>
                      <a:pt x="49" y="23"/>
                    </a:lnTo>
                    <a:lnTo>
                      <a:pt x="51" y="23"/>
                    </a:lnTo>
                    <a:lnTo>
                      <a:pt x="52" y="23"/>
                    </a:lnTo>
                    <a:lnTo>
                      <a:pt x="52" y="24"/>
                    </a:lnTo>
                    <a:lnTo>
                      <a:pt x="51" y="24"/>
                    </a:lnTo>
                    <a:lnTo>
                      <a:pt x="51" y="25"/>
                    </a:lnTo>
                    <a:lnTo>
                      <a:pt x="50" y="25"/>
                    </a:lnTo>
                    <a:lnTo>
                      <a:pt x="50" y="26"/>
                    </a:lnTo>
                    <a:lnTo>
                      <a:pt x="50" y="27"/>
                    </a:lnTo>
                    <a:lnTo>
                      <a:pt x="50" y="28"/>
                    </a:lnTo>
                    <a:lnTo>
                      <a:pt x="50" y="29"/>
                    </a:lnTo>
                    <a:lnTo>
                      <a:pt x="49" y="29"/>
                    </a:lnTo>
                    <a:lnTo>
                      <a:pt x="49" y="30"/>
                    </a:lnTo>
                    <a:lnTo>
                      <a:pt x="48" y="31"/>
                    </a:lnTo>
                    <a:lnTo>
                      <a:pt x="48" y="32"/>
                    </a:lnTo>
                    <a:lnTo>
                      <a:pt x="47" y="33"/>
                    </a:lnTo>
                    <a:lnTo>
                      <a:pt x="46" y="34"/>
                    </a:lnTo>
                    <a:lnTo>
                      <a:pt x="46" y="35"/>
                    </a:lnTo>
                    <a:lnTo>
                      <a:pt x="46" y="36"/>
                    </a:lnTo>
                    <a:lnTo>
                      <a:pt x="46" y="37"/>
                    </a:lnTo>
                    <a:lnTo>
                      <a:pt x="46" y="38"/>
                    </a:lnTo>
                    <a:lnTo>
                      <a:pt x="46" y="39"/>
                    </a:lnTo>
                    <a:lnTo>
                      <a:pt x="46" y="40"/>
                    </a:lnTo>
                    <a:lnTo>
                      <a:pt x="45" y="41"/>
                    </a:lnTo>
                    <a:lnTo>
                      <a:pt x="45" y="42"/>
                    </a:lnTo>
                    <a:lnTo>
                      <a:pt x="44" y="43"/>
                    </a:lnTo>
                    <a:lnTo>
                      <a:pt x="42" y="44"/>
                    </a:lnTo>
                    <a:lnTo>
                      <a:pt x="41" y="44"/>
                    </a:lnTo>
                    <a:lnTo>
                      <a:pt x="40" y="45"/>
                    </a:lnTo>
                    <a:lnTo>
                      <a:pt x="38" y="45"/>
                    </a:lnTo>
                    <a:lnTo>
                      <a:pt x="37" y="45"/>
                    </a:lnTo>
                    <a:lnTo>
                      <a:pt x="36" y="46"/>
                    </a:lnTo>
                    <a:lnTo>
                      <a:pt x="35" y="46"/>
                    </a:lnTo>
                    <a:lnTo>
                      <a:pt x="34" y="46"/>
                    </a:lnTo>
                    <a:lnTo>
                      <a:pt x="33" y="47"/>
                    </a:lnTo>
                    <a:lnTo>
                      <a:pt x="32" y="47"/>
                    </a:lnTo>
                    <a:lnTo>
                      <a:pt x="30" y="48"/>
                    </a:lnTo>
                    <a:lnTo>
                      <a:pt x="29" y="49"/>
                    </a:lnTo>
                    <a:lnTo>
                      <a:pt x="27" y="50"/>
                    </a:lnTo>
                    <a:lnTo>
                      <a:pt x="25" y="50"/>
                    </a:lnTo>
                    <a:lnTo>
                      <a:pt x="24" y="50"/>
                    </a:lnTo>
                    <a:lnTo>
                      <a:pt x="23" y="50"/>
                    </a:lnTo>
                    <a:lnTo>
                      <a:pt x="22" y="50"/>
                    </a:lnTo>
                    <a:lnTo>
                      <a:pt x="21" y="50"/>
                    </a:lnTo>
                    <a:lnTo>
                      <a:pt x="20" y="50"/>
                    </a:lnTo>
                    <a:lnTo>
                      <a:pt x="19" y="50"/>
                    </a:lnTo>
                    <a:lnTo>
                      <a:pt x="17" y="50"/>
                    </a:lnTo>
                    <a:lnTo>
                      <a:pt x="16" y="49"/>
                    </a:lnTo>
                    <a:lnTo>
                      <a:pt x="14" y="48"/>
                    </a:lnTo>
                    <a:lnTo>
                      <a:pt x="12" y="48"/>
                    </a:lnTo>
                    <a:lnTo>
                      <a:pt x="11" y="48"/>
                    </a:lnTo>
                    <a:lnTo>
                      <a:pt x="10" y="47"/>
                    </a:lnTo>
                    <a:lnTo>
                      <a:pt x="9" y="47"/>
                    </a:lnTo>
                    <a:lnTo>
                      <a:pt x="7" y="47"/>
                    </a:lnTo>
                    <a:lnTo>
                      <a:pt x="6" y="47"/>
                    </a:lnTo>
                    <a:lnTo>
                      <a:pt x="5" y="47"/>
                    </a:lnTo>
                    <a:lnTo>
                      <a:pt x="4" y="46"/>
                    </a:lnTo>
                    <a:lnTo>
                      <a:pt x="3" y="46"/>
                    </a:lnTo>
                    <a:lnTo>
                      <a:pt x="2" y="45"/>
                    </a:lnTo>
                    <a:lnTo>
                      <a:pt x="1" y="44"/>
                    </a:lnTo>
                    <a:lnTo>
                      <a:pt x="1" y="42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1" y="39"/>
                    </a:lnTo>
                    <a:lnTo>
                      <a:pt x="2" y="39"/>
                    </a:lnTo>
                    <a:lnTo>
                      <a:pt x="3" y="39"/>
                    </a:lnTo>
                    <a:lnTo>
                      <a:pt x="4" y="38"/>
                    </a:lnTo>
                    <a:lnTo>
                      <a:pt x="5" y="37"/>
                    </a:lnTo>
                    <a:lnTo>
                      <a:pt x="6" y="37"/>
                    </a:lnTo>
                    <a:lnTo>
                      <a:pt x="7" y="36"/>
                    </a:lnTo>
                    <a:lnTo>
                      <a:pt x="8" y="36"/>
                    </a:lnTo>
                    <a:lnTo>
                      <a:pt x="8" y="35"/>
                    </a:lnTo>
                    <a:lnTo>
                      <a:pt x="9" y="35"/>
                    </a:lnTo>
                    <a:lnTo>
                      <a:pt x="9" y="34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10" y="32"/>
                    </a:lnTo>
                    <a:lnTo>
                      <a:pt x="10" y="31"/>
                    </a:lnTo>
                    <a:lnTo>
                      <a:pt x="11" y="30"/>
                    </a:lnTo>
                    <a:lnTo>
                      <a:pt x="12" y="29"/>
                    </a:lnTo>
                    <a:lnTo>
                      <a:pt x="13" y="29"/>
                    </a:lnTo>
                    <a:lnTo>
                      <a:pt x="13" y="28"/>
                    </a:lnTo>
                    <a:lnTo>
                      <a:pt x="14" y="28"/>
                    </a:lnTo>
                    <a:lnTo>
                      <a:pt x="15" y="27"/>
                    </a:lnTo>
                    <a:lnTo>
                      <a:pt x="16" y="26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6" y="23"/>
                    </a:lnTo>
                    <a:lnTo>
                      <a:pt x="16" y="22"/>
                    </a:lnTo>
                    <a:lnTo>
                      <a:pt x="15" y="22"/>
                    </a:lnTo>
                    <a:lnTo>
                      <a:pt x="14" y="21"/>
                    </a:lnTo>
                    <a:lnTo>
                      <a:pt x="13" y="21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3" y="18"/>
                    </a:lnTo>
                    <a:lnTo>
                      <a:pt x="13" y="17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4" y="14"/>
                    </a:lnTo>
                    <a:lnTo>
                      <a:pt x="15" y="13"/>
                    </a:lnTo>
                    <a:lnTo>
                      <a:pt x="15" y="12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19" y="7"/>
                    </a:lnTo>
                    <a:lnTo>
                      <a:pt x="19" y="8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19" y="12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21" y="10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3" y="12"/>
                    </a:lnTo>
                    <a:lnTo>
                      <a:pt x="23" y="13"/>
                    </a:lnTo>
                    <a:lnTo>
                      <a:pt x="22" y="13"/>
                    </a:lnTo>
                    <a:lnTo>
                      <a:pt x="22" y="14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4" y="13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29" y="10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2" y="12"/>
                    </a:lnTo>
                    <a:lnTo>
                      <a:pt x="32" y="13"/>
                    </a:lnTo>
                    <a:lnTo>
                      <a:pt x="33" y="13"/>
                    </a:lnTo>
                    <a:lnTo>
                      <a:pt x="33" y="12"/>
                    </a:lnTo>
                    <a:lnTo>
                      <a:pt x="33" y="11"/>
                    </a:lnTo>
                    <a:lnTo>
                      <a:pt x="34" y="11"/>
                    </a:lnTo>
                    <a:lnTo>
                      <a:pt x="34" y="10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6" y="11"/>
                    </a:lnTo>
                    <a:lnTo>
                      <a:pt x="36" y="10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6" y="7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7" y="5"/>
                    </a:lnTo>
                    <a:lnTo>
                      <a:pt x="36" y="5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5" y="3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5" y="1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7" y="0"/>
                    </a:lnTo>
                    <a:lnTo>
                      <a:pt x="38" y="1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1" y="5"/>
                    </a:lnTo>
                    <a:lnTo>
                      <a:pt x="41" y="6"/>
                    </a:lnTo>
                    <a:lnTo>
                      <a:pt x="42" y="6"/>
                    </a:lnTo>
                    <a:lnTo>
                      <a:pt x="42" y="5"/>
                    </a:lnTo>
                    <a:lnTo>
                      <a:pt x="43" y="4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6" y="5"/>
                    </a:lnTo>
                    <a:lnTo>
                      <a:pt x="46" y="6"/>
                    </a:lnTo>
                    <a:lnTo>
                      <a:pt x="46" y="7"/>
                    </a:lnTo>
                    <a:lnTo>
                      <a:pt x="47" y="7"/>
                    </a:lnTo>
                    <a:lnTo>
                      <a:pt x="48" y="7"/>
                    </a:lnTo>
                    <a:lnTo>
                      <a:pt x="49" y="7"/>
                    </a:lnTo>
                    <a:lnTo>
                      <a:pt x="50" y="7"/>
                    </a:lnTo>
                    <a:lnTo>
                      <a:pt x="50" y="8"/>
                    </a:lnTo>
                    <a:lnTo>
                      <a:pt x="50" y="9"/>
                    </a:lnTo>
                    <a:lnTo>
                      <a:pt x="50" y="10"/>
                    </a:lnTo>
                    <a:lnTo>
                      <a:pt x="49" y="11"/>
                    </a:lnTo>
                    <a:lnTo>
                      <a:pt x="49" y="12"/>
                    </a:lnTo>
                    <a:lnTo>
                      <a:pt x="49" y="13"/>
                    </a:lnTo>
                    <a:lnTo>
                      <a:pt x="49" y="14"/>
                    </a:lnTo>
                    <a:lnTo>
                      <a:pt x="50" y="14"/>
                    </a:lnTo>
                    <a:lnTo>
                      <a:pt x="51" y="14"/>
                    </a:lnTo>
                    <a:lnTo>
                      <a:pt x="52" y="14"/>
                    </a:lnTo>
                    <a:lnTo>
                      <a:pt x="52" y="15"/>
                    </a:lnTo>
                    <a:lnTo>
                      <a:pt x="52" y="16"/>
                    </a:lnTo>
                    <a:close/>
                  </a:path>
                </a:pathLst>
              </a:custGeom>
              <a:noFill/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105" y="142"/>
                <a:ext cx="68" cy="74"/>
              </a:xfrm>
              <a:custGeom>
                <a:avLst/>
                <a:gdLst>
                  <a:gd name="T0" fmla="*/ 67 w 68"/>
                  <a:gd name="T1" fmla="*/ 26 h 74"/>
                  <a:gd name="T2" fmla="*/ 65 w 68"/>
                  <a:gd name="T3" fmla="*/ 31 h 74"/>
                  <a:gd name="T4" fmla="*/ 63 w 68"/>
                  <a:gd name="T5" fmla="*/ 33 h 74"/>
                  <a:gd name="T6" fmla="*/ 61 w 68"/>
                  <a:gd name="T7" fmla="*/ 32 h 74"/>
                  <a:gd name="T8" fmla="*/ 60 w 68"/>
                  <a:gd name="T9" fmla="*/ 34 h 74"/>
                  <a:gd name="T10" fmla="*/ 57 w 68"/>
                  <a:gd name="T11" fmla="*/ 34 h 74"/>
                  <a:gd name="T12" fmla="*/ 58 w 68"/>
                  <a:gd name="T13" fmla="*/ 37 h 74"/>
                  <a:gd name="T14" fmla="*/ 55 w 68"/>
                  <a:gd name="T15" fmla="*/ 38 h 74"/>
                  <a:gd name="T16" fmla="*/ 48 w 68"/>
                  <a:gd name="T17" fmla="*/ 38 h 74"/>
                  <a:gd name="T18" fmla="*/ 49 w 68"/>
                  <a:gd name="T19" fmla="*/ 40 h 74"/>
                  <a:gd name="T20" fmla="*/ 49 w 68"/>
                  <a:gd name="T21" fmla="*/ 43 h 74"/>
                  <a:gd name="T22" fmla="*/ 48 w 68"/>
                  <a:gd name="T23" fmla="*/ 47 h 74"/>
                  <a:gd name="T24" fmla="*/ 46 w 68"/>
                  <a:gd name="T25" fmla="*/ 46 h 74"/>
                  <a:gd name="T26" fmla="*/ 44 w 68"/>
                  <a:gd name="T27" fmla="*/ 46 h 74"/>
                  <a:gd name="T28" fmla="*/ 43 w 68"/>
                  <a:gd name="T29" fmla="*/ 52 h 74"/>
                  <a:gd name="T30" fmla="*/ 42 w 68"/>
                  <a:gd name="T31" fmla="*/ 59 h 74"/>
                  <a:gd name="T32" fmla="*/ 41 w 68"/>
                  <a:gd name="T33" fmla="*/ 62 h 74"/>
                  <a:gd name="T34" fmla="*/ 36 w 68"/>
                  <a:gd name="T35" fmla="*/ 63 h 74"/>
                  <a:gd name="T36" fmla="*/ 31 w 68"/>
                  <a:gd name="T37" fmla="*/ 63 h 74"/>
                  <a:gd name="T38" fmla="*/ 29 w 68"/>
                  <a:gd name="T39" fmla="*/ 68 h 74"/>
                  <a:gd name="T40" fmla="*/ 23 w 68"/>
                  <a:gd name="T41" fmla="*/ 72 h 74"/>
                  <a:gd name="T42" fmla="*/ 18 w 68"/>
                  <a:gd name="T43" fmla="*/ 73 h 74"/>
                  <a:gd name="T44" fmla="*/ 18 w 68"/>
                  <a:gd name="T45" fmla="*/ 70 h 74"/>
                  <a:gd name="T46" fmla="*/ 20 w 68"/>
                  <a:gd name="T47" fmla="*/ 66 h 74"/>
                  <a:gd name="T48" fmla="*/ 20 w 68"/>
                  <a:gd name="T49" fmla="*/ 62 h 74"/>
                  <a:gd name="T50" fmla="*/ 16 w 68"/>
                  <a:gd name="T51" fmla="*/ 63 h 74"/>
                  <a:gd name="T52" fmla="*/ 10 w 68"/>
                  <a:gd name="T53" fmla="*/ 64 h 74"/>
                  <a:gd name="T54" fmla="*/ 7 w 68"/>
                  <a:gd name="T55" fmla="*/ 64 h 74"/>
                  <a:gd name="T56" fmla="*/ 5 w 68"/>
                  <a:gd name="T57" fmla="*/ 65 h 74"/>
                  <a:gd name="T58" fmla="*/ 4 w 68"/>
                  <a:gd name="T59" fmla="*/ 64 h 74"/>
                  <a:gd name="T60" fmla="*/ 5 w 68"/>
                  <a:gd name="T61" fmla="*/ 60 h 74"/>
                  <a:gd name="T62" fmla="*/ 7 w 68"/>
                  <a:gd name="T63" fmla="*/ 57 h 74"/>
                  <a:gd name="T64" fmla="*/ 10 w 68"/>
                  <a:gd name="T65" fmla="*/ 51 h 74"/>
                  <a:gd name="T66" fmla="*/ 11 w 68"/>
                  <a:gd name="T67" fmla="*/ 48 h 74"/>
                  <a:gd name="T68" fmla="*/ 9 w 68"/>
                  <a:gd name="T69" fmla="*/ 46 h 74"/>
                  <a:gd name="T70" fmla="*/ 4 w 68"/>
                  <a:gd name="T71" fmla="*/ 45 h 74"/>
                  <a:gd name="T72" fmla="*/ 0 w 68"/>
                  <a:gd name="T73" fmla="*/ 43 h 74"/>
                  <a:gd name="T74" fmla="*/ 2 w 68"/>
                  <a:gd name="T75" fmla="*/ 41 h 74"/>
                  <a:gd name="T76" fmla="*/ 9 w 68"/>
                  <a:gd name="T77" fmla="*/ 37 h 74"/>
                  <a:gd name="T78" fmla="*/ 13 w 68"/>
                  <a:gd name="T79" fmla="*/ 36 h 74"/>
                  <a:gd name="T80" fmla="*/ 19 w 68"/>
                  <a:gd name="T81" fmla="*/ 34 h 74"/>
                  <a:gd name="T82" fmla="*/ 22 w 68"/>
                  <a:gd name="T83" fmla="*/ 32 h 74"/>
                  <a:gd name="T84" fmla="*/ 24 w 68"/>
                  <a:gd name="T85" fmla="*/ 34 h 74"/>
                  <a:gd name="T86" fmla="*/ 29 w 68"/>
                  <a:gd name="T87" fmla="*/ 36 h 74"/>
                  <a:gd name="T88" fmla="*/ 31 w 68"/>
                  <a:gd name="T89" fmla="*/ 34 h 74"/>
                  <a:gd name="T90" fmla="*/ 34 w 68"/>
                  <a:gd name="T91" fmla="*/ 36 h 74"/>
                  <a:gd name="T92" fmla="*/ 36 w 68"/>
                  <a:gd name="T93" fmla="*/ 36 h 74"/>
                  <a:gd name="T94" fmla="*/ 38 w 68"/>
                  <a:gd name="T95" fmla="*/ 34 h 74"/>
                  <a:gd name="T96" fmla="*/ 38 w 68"/>
                  <a:gd name="T97" fmla="*/ 23 h 74"/>
                  <a:gd name="T98" fmla="*/ 43 w 68"/>
                  <a:gd name="T99" fmla="*/ 18 h 74"/>
                  <a:gd name="T100" fmla="*/ 47 w 68"/>
                  <a:gd name="T101" fmla="*/ 11 h 74"/>
                  <a:gd name="T102" fmla="*/ 47 w 68"/>
                  <a:gd name="T103" fmla="*/ 1 h 74"/>
                  <a:gd name="T104" fmla="*/ 50 w 68"/>
                  <a:gd name="T105" fmla="*/ 3 h 74"/>
                  <a:gd name="T106" fmla="*/ 53 w 68"/>
                  <a:gd name="T107" fmla="*/ 5 h 74"/>
                  <a:gd name="T108" fmla="*/ 55 w 68"/>
                  <a:gd name="T109" fmla="*/ 8 h 74"/>
                  <a:gd name="T110" fmla="*/ 59 w 68"/>
                  <a:gd name="T111" fmla="*/ 6 h 74"/>
                  <a:gd name="T112" fmla="*/ 60 w 68"/>
                  <a:gd name="T113" fmla="*/ 5 h 74"/>
                  <a:gd name="T114" fmla="*/ 63 w 68"/>
                  <a:gd name="T115" fmla="*/ 5 h 74"/>
                  <a:gd name="T116" fmla="*/ 65 w 68"/>
                  <a:gd name="T117" fmla="*/ 8 h 74"/>
                  <a:gd name="T118" fmla="*/ 67 w 68"/>
                  <a:gd name="T119" fmla="*/ 13 h 74"/>
                  <a:gd name="T120" fmla="*/ 67 w 68"/>
                  <a:gd name="T121" fmla="*/ 20 h 7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8"/>
                  <a:gd name="T184" fmla="*/ 0 h 74"/>
                  <a:gd name="T185" fmla="*/ 68 w 68"/>
                  <a:gd name="T186" fmla="*/ 74 h 7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8" h="74">
                    <a:moveTo>
                      <a:pt x="67" y="20"/>
                    </a:moveTo>
                    <a:lnTo>
                      <a:pt x="67" y="22"/>
                    </a:lnTo>
                    <a:lnTo>
                      <a:pt x="67" y="23"/>
                    </a:lnTo>
                    <a:lnTo>
                      <a:pt x="67" y="24"/>
                    </a:lnTo>
                    <a:lnTo>
                      <a:pt x="67" y="26"/>
                    </a:lnTo>
                    <a:lnTo>
                      <a:pt x="66" y="27"/>
                    </a:lnTo>
                    <a:lnTo>
                      <a:pt x="66" y="29"/>
                    </a:lnTo>
                    <a:lnTo>
                      <a:pt x="66" y="30"/>
                    </a:lnTo>
                    <a:lnTo>
                      <a:pt x="66" y="31"/>
                    </a:lnTo>
                    <a:lnTo>
                      <a:pt x="65" y="31"/>
                    </a:lnTo>
                    <a:lnTo>
                      <a:pt x="64" y="31"/>
                    </a:lnTo>
                    <a:lnTo>
                      <a:pt x="63" y="32"/>
                    </a:lnTo>
                    <a:lnTo>
                      <a:pt x="63" y="33"/>
                    </a:lnTo>
                    <a:lnTo>
                      <a:pt x="62" y="32"/>
                    </a:lnTo>
                    <a:lnTo>
                      <a:pt x="62" y="31"/>
                    </a:lnTo>
                    <a:lnTo>
                      <a:pt x="61" y="32"/>
                    </a:lnTo>
                    <a:lnTo>
                      <a:pt x="60" y="33"/>
                    </a:lnTo>
                    <a:lnTo>
                      <a:pt x="61" y="33"/>
                    </a:lnTo>
                    <a:lnTo>
                      <a:pt x="60" y="34"/>
                    </a:lnTo>
                    <a:lnTo>
                      <a:pt x="59" y="34"/>
                    </a:lnTo>
                    <a:lnTo>
                      <a:pt x="58" y="34"/>
                    </a:lnTo>
                    <a:lnTo>
                      <a:pt x="57" y="34"/>
                    </a:lnTo>
                    <a:lnTo>
                      <a:pt x="57" y="35"/>
                    </a:lnTo>
                    <a:lnTo>
                      <a:pt x="58" y="37"/>
                    </a:lnTo>
                    <a:lnTo>
                      <a:pt x="58" y="38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3" y="37"/>
                    </a:lnTo>
                    <a:lnTo>
                      <a:pt x="51" y="37"/>
                    </a:lnTo>
                    <a:lnTo>
                      <a:pt x="49" y="38"/>
                    </a:lnTo>
                    <a:lnTo>
                      <a:pt x="48" y="38"/>
                    </a:lnTo>
                    <a:lnTo>
                      <a:pt x="49" y="39"/>
                    </a:lnTo>
                    <a:lnTo>
                      <a:pt x="49" y="40"/>
                    </a:lnTo>
                    <a:lnTo>
                      <a:pt x="49" y="41"/>
                    </a:lnTo>
                    <a:lnTo>
                      <a:pt x="50" y="42"/>
                    </a:lnTo>
                    <a:lnTo>
                      <a:pt x="49" y="42"/>
                    </a:lnTo>
                    <a:lnTo>
                      <a:pt x="49" y="43"/>
                    </a:lnTo>
                    <a:lnTo>
                      <a:pt x="49" y="44"/>
                    </a:lnTo>
                    <a:lnTo>
                      <a:pt x="49" y="45"/>
                    </a:lnTo>
                    <a:lnTo>
                      <a:pt x="49" y="46"/>
                    </a:lnTo>
                    <a:lnTo>
                      <a:pt x="48" y="47"/>
                    </a:lnTo>
                    <a:lnTo>
                      <a:pt x="47" y="48"/>
                    </a:lnTo>
                    <a:lnTo>
                      <a:pt x="47" y="47"/>
                    </a:lnTo>
                    <a:lnTo>
                      <a:pt x="46" y="47"/>
                    </a:lnTo>
                    <a:lnTo>
                      <a:pt x="46" y="46"/>
                    </a:lnTo>
                    <a:lnTo>
                      <a:pt x="45" y="45"/>
                    </a:lnTo>
                    <a:lnTo>
                      <a:pt x="45" y="44"/>
                    </a:lnTo>
                    <a:lnTo>
                      <a:pt x="44" y="45"/>
                    </a:lnTo>
                    <a:lnTo>
                      <a:pt x="44" y="46"/>
                    </a:lnTo>
                    <a:lnTo>
                      <a:pt x="43" y="47"/>
                    </a:lnTo>
                    <a:lnTo>
                      <a:pt x="43" y="48"/>
                    </a:lnTo>
                    <a:lnTo>
                      <a:pt x="43" y="49"/>
                    </a:lnTo>
                    <a:lnTo>
                      <a:pt x="43" y="52"/>
                    </a:lnTo>
                    <a:lnTo>
                      <a:pt x="43" y="53"/>
                    </a:lnTo>
                    <a:lnTo>
                      <a:pt x="43" y="54"/>
                    </a:lnTo>
                    <a:lnTo>
                      <a:pt x="43" y="56"/>
                    </a:lnTo>
                    <a:lnTo>
                      <a:pt x="42" y="58"/>
                    </a:lnTo>
                    <a:lnTo>
                      <a:pt x="42" y="59"/>
                    </a:lnTo>
                    <a:lnTo>
                      <a:pt x="43" y="60"/>
                    </a:lnTo>
                    <a:lnTo>
                      <a:pt x="43" y="61"/>
                    </a:lnTo>
                    <a:lnTo>
                      <a:pt x="42" y="62"/>
                    </a:lnTo>
                    <a:lnTo>
                      <a:pt x="41" y="62"/>
                    </a:lnTo>
                    <a:lnTo>
                      <a:pt x="40" y="62"/>
                    </a:lnTo>
                    <a:lnTo>
                      <a:pt x="39" y="62"/>
                    </a:lnTo>
                    <a:lnTo>
                      <a:pt x="38" y="62"/>
                    </a:lnTo>
                    <a:lnTo>
                      <a:pt x="37" y="62"/>
                    </a:lnTo>
                    <a:lnTo>
                      <a:pt x="36" y="63"/>
                    </a:lnTo>
                    <a:lnTo>
                      <a:pt x="35" y="63"/>
                    </a:lnTo>
                    <a:lnTo>
                      <a:pt x="34" y="63"/>
                    </a:lnTo>
                    <a:lnTo>
                      <a:pt x="32" y="63"/>
                    </a:lnTo>
                    <a:lnTo>
                      <a:pt x="31" y="63"/>
                    </a:lnTo>
                    <a:lnTo>
                      <a:pt x="31" y="64"/>
                    </a:lnTo>
                    <a:lnTo>
                      <a:pt x="30" y="64"/>
                    </a:lnTo>
                    <a:lnTo>
                      <a:pt x="30" y="65"/>
                    </a:lnTo>
                    <a:lnTo>
                      <a:pt x="29" y="66"/>
                    </a:lnTo>
                    <a:lnTo>
                      <a:pt x="29" y="68"/>
                    </a:lnTo>
                    <a:lnTo>
                      <a:pt x="28" y="69"/>
                    </a:lnTo>
                    <a:lnTo>
                      <a:pt x="26" y="70"/>
                    </a:lnTo>
                    <a:lnTo>
                      <a:pt x="24" y="72"/>
                    </a:lnTo>
                    <a:lnTo>
                      <a:pt x="23" y="72"/>
                    </a:lnTo>
                    <a:lnTo>
                      <a:pt x="22" y="73"/>
                    </a:lnTo>
                    <a:lnTo>
                      <a:pt x="21" y="73"/>
                    </a:lnTo>
                    <a:lnTo>
                      <a:pt x="20" y="73"/>
                    </a:lnTo>
                    <a:lnTo>
                      <a:pt x="19" y="74"/>
                    </a:lnTo>
                    <a:lnTo>
                      <a:pt x="18" y="73"/>
                    </a:lnTo>
                    <a:lnTo>
                      <a:pt x="18" y="72"/>
                    </a:lnTo>
                    <a:lnTo>
                      <a:pt x="18" y="71"/>
                    </a:lnTo>
                    <a:lnTo>
                      <a:pt x="18" y="70"/>
                    </a:lnTo>
                    <a:lnTo>
                      <a:pt x="18" y="69"/>
                    </a:lnTo>
                    <a:lnTo>
                      <a:pt x="19" y="68"/>
                    </a:lnTo>
                    <a:lnTo>
                      <a:pt x="19" y="67"/>
                    </a:lnTo>
                    <a:lnTo>
                      <a:pt x="20" y="66"/>
                    </a:lnTo>
                    <a:lnTo>
                      <a:pt x="20" y="65"/>
                    </a:lnTo>
                    <a:lnTo>
                      <a:pt x="20" y="64"/>
                    </a:lnTo>
                    <a:lnTo>
                      <a:pt x="20" y="63"/>
                    </a:lnTo>
                    <a:lnTo>
                      <a:pt x="20" y="62"/>
                    </a:lnTo>
                    <a:lnTo>
                      <a:pt x="19" y="62"/>
                    </a:lnTo>
                    <a:lnTo>
                      <a:pt x="18" y="62"/>
                    </a:lnTo>
                    <a:lnTo>
                      <a:pt x="16" y="63"/>
                    </a:lnTo>
                    <a:lnTo>
                      <a:pt x="15" y="63"/>
                    </a:lnTo>
                    <a:lnTo>
                      <a:pt x="13" y="63"/>
                    </a:lnTo>
                    <a:lnTo>
                      <a:pt x="13" y="64"/>
                    </a:lnTo>
                    <a:lnTo>
                      <a:pt x="11" y="64"/>
                    </a:lnTo>
                    <a:lnTo>
                      <a:pt x="10" y="64"/>
                    </a:lnTo>
                    <a:lnTo>
                      <a:pt x="10" y="63"/>
                    </a:lnTo>
                    <a:lnTo>
                      <a:pt x="9" y="63"/>
                    </a:lnTo>
                    <a:lnTo>
                      <a:pt x="8" y="63"/>
                    </a:lnTo>
                    <a:lnTo>
                      <a:pt x="7" y="64"/>
                    </a:lnTo>
                    <a:lnTo>
                      <a:pt x="7" y="63"/>
                    </a:lnTo>
                    <a:lnTo>
                      <a:pt x="6" y="64"/>
                    </a:lnTo>
                    <a:lnTo>
                      <a:pt x="5" y="65"/>
                    </a:lnTo>
                    <a:lnTo>
                      <a:pt x="5" y="66"/>
                    </a:lnTo>
                    <a:lnTo>
                      <a:pt x="4" y="66"/>
                    </a:lnTo>
                    <a:lnTo>
                      <a:pt x="4" y="65"/>
                    </a:lnTo>
                    <a:lnTo>
                      <a:pt x="4" y="64"/>
                    </a:lnTo>
                    <a:lnTo>
                      <a:pt x="4" y="63"/>
                    </a:lnTo>
                    <a:lnTo>
                      <a:pt x="5" y="62"/>
                    </a:lnTo>
                    <a:lnTo>
                      <a:pt x="5" y="61"/>
                    </a:lnTo>
                    <a:lnTo>
                      <a:pt x="5" y="60"/>
                    </a:lnTo>
                    <a:lnTo>
                      <a:pt x="6" y="59"/>
                    </a:lnTo>
                    <a:lnTo>
                      <a:pt x="6" y="58"/>
                    </a:lnTo>
                    <a:lnTo>
                      <a:pt x="7" y="57"/>
                    </a:lnTo>
                    <a:lnTo>
                      <a:pt x="8" y="55"/>
                    </a:lnTo>
                    <a:lnTo>
                      <a:pt x="9" y="54"/>
                    </a:lnTo>
                    <a:lnTo>
                      <a:pt x="10" y="53"/>
                    </a:lnTo>
                    <a:lnTo>
                      <a:pt x="10" y="52"/>
                    </a:lnTo>
                    <a:lnTo>
                      <a:pt x="10" y="51"/>
                    </a:lnTo>
                    <a:lnTo>
                      <a:pt x="11" y="50"/>
                    </a:lnTo>
                    <a:lnTo>
                      <a:pt x="11" y="49"/>
                    </a:lnTo>
                    <a:lnTo>
                      <a:pt x="11" y="48"/>
                    </a:lnTo>
                    <a:lnTo>
                      <a:pt x="11" y="47"/>
                    </a:lnTo>
                    <a:lnTo>
                      <a:pt x="10" y="46"/>
                    </a:lnTo>
                    <a:lnTo>
                      <a:pt x="9" y="46"/>
                    </a:lnTo>
                    <a:lnTo>
                      <a:pt x="8" y="46"/>
                    </a:lnTo>
                    <a:lnTo>
                      <a:pt x="7" y="45"/>
                    </a:lnTo>
                    <a:lnTo>
                      <a:pt x="6" y="45"/>
                    </a:lnTo>
                    <a:lnTo>
                      <a:pt x="4" y="45"/>
                    </a:lnTo>
                    <a:lnTo>
                      <a:pt x="3" y="45"/>
                    </a:lnTo>
                    <a:lnTo>
                      <a:pt x="2" y="45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4" y="40"/>
                    </a:lnTo>
                    <a:lnTo>
                      <a:pt x="5" y="39"/>
                    </a:lnTo>
                    <a:lnTo>
                      <a:pt x="7" y="38"/>
                    </a:lnTo>
                    <a:lnTo>
                      <a:pt x="8" y="38"/>
                    </a:lnTo>
                    <a:lnTo>
                      <a:pt x="9" y="37"/>
                    </a:lnTo>
                    <a:lnTo>
                      <a:pt x="10" y="37"/>
                    </a:lnTo>
                    <a:lnTo>
                      <a:pt x="11" y="37"/>
                    </a:lnTo>
                    <a:lnTo>
                      <a:pt x="12" y="36"/>
                    </a:lnTo>
                    <a:lnTo>
                      <a:pt x="13" y="36"/>
                    </a:lnTo>
                    <a:lnTo>
                      <a:pt x="15" y="36"/>
                    </a:lnTo>
                    <a:lnTo>
                      <a:pt x="16" y="35"/>
                    </a:lnTo>
                    <a:lnTo>
                      <a:pt x="17" y="35"/>
                    </a:lnTo>
                    <a:lnTo>
                      <a:pt x="19" y="34"/>
                    </a:lnTo>
                    <a:lnTo>
                      <a:pt x="20" y="33"/>
                    </a:lnTo>
                    <a:lnTo>
                      <a:pt x="20" y="32"/>
                    </a:lnTo>
                    <a:lnTo>
                      <a:pt x="21" y="31"/>
                    </a:lnTo>
                    <a:lnTo>
                      <a:pt x="22" y="32"/>
                    </a:lnTo>
                    <a:lnTo>
                      <a:pt x="23" y="32"/>
                    </a:lnTo>
                    <a:lnTo>
                      <a:pt x="23" y="33"/>
                    </a:lnTo>
                    <a:lnTo>
                      <a:pt x="23" y="34"/>
                    </a:lnTo>
                    <a:lnTo>
                      <a:pt x="24" y="34"/>
                    </a:lnTo>
                    <a:lnTo>
                      <a:pt x="25" y="35"/>
                    </a:lnTo>
                    <a:lnTo>
                      <a:pt x="26" y="36"/>
                    </a:lnTo>
                    <a:lnTo>
                      <a:pt x="27" y="36"/>
                    </a:lnTo>
                    <a:lnTo>
                      <a:pt x="28" y="36"/>
                    </a:lnTo>
                    <a:lnTo>
                      <a:pt x="29" y="36"/>
                    </a:lnTo>
                    <a:lnTo>
                      <a:pt x="29" y="35"/>
                    </a:lnTo>
                    <a:lnTo>
                      <a:pt x="30" y="35"/>
                    </a:lnTo>
                    <a:lnTo>
                      <a:pt x="31" y="34"/>
                    </a:lnTo>
                    <a:lnTo>
                      <a:pt x="32" y="34"/>
                    </a:lnTo>
                    <a:lnTo>
                      <a:pt x="33" y="34"/>
                    </a:lnTo>
                    <a:lnTo>
                      <a:pt x="34" y="35"/>
                    </a:lnTo>
                    <a:lnTo>
                      <a:pt x="34" y="36"/>
                    </a:lnTo>
                    <a:lnTo>
                      <a:pt x="35" y="36"/>
                    </a:lnTo>
                    <a:lnTo>
                      <a:pt x="36" y="36"/>
                    </a:lnTo>
                    <a:lnTo>
                      <a:pt x="37" y="36"/>
                    </a:lnTo>
                    <a:lnTo>
                      <a:pt x="38" y="35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8" y="30"/>
                    </a:lnTo>
                    <a:lnTo>
                      <a:pt x="38" y="28"/>
                    </a:lnTo>
                    <a:lnTo>
                      <a:pt x="38" y="26"/>
                    </a:lnTo>
                    <a:lnTo>
                      <a:pt x="38" y="23"/>
                    </a:lnTo>
                    <a:lnTo>
                      <a:pt x="39" y="21"/>
                    </a:lnTo>
                    <a:lnTo>
                      <a:pt x="41" y="19"/>
                    </a:lnTo>
                    <a:lnTo>
                      <a:pt x="42" y="18"/>
                    </a:lnTo>
                    <a:lnTo>
                      <a:pt x="43" y="18"/>
                    </a:lnTo>
                    <a:lnTo>
                      <a:pt x="44" y="17"/>
                    </a:lnTo>
                    <a:lnTo>
                      <a:pt x="45" y="16"/>
                    </a:lnTo>
                    <a:lnTo>
                      <a:pt x="46" y="14"/>
                    </a:lnTo>
                    <a:lnTo>
                      <a:pt x="46" y="13"/>
                    </a:lnTo>
                    <a:lnTo>
                      <a:pt x="47" y="11"/>
                    </a:lnTo>
                    <a:lnTo>
                      <a:pt x="47" y="8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7" y="2"/>
                    </a:lnTo>
                    <a:lnTo>
                      <a:pt x="47" y="1"/>
                    </a:lnTo>
                    <a:lnTo>
                      <a:pt x="48" y="0"/>
                    </a:lnTo>
                    <a:lnTo>
                      <a:pt x="49" y="1"/>
                    </a:lnTo>
                    <a:lnTo>
                      <a:pt x="50" y="2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2" y="4"/>
                    </a:lnTo>
                    <a:lnTo>
                      <a:pt x="53" y="4"/>
                    </a:lnTo>
                    <a:lnTo>
                      <a:pt x="53" y="5"/>
                    </a:lnTo>
                    <a:lnTo>
                      <a:pt x="53" y="6"/>
                    </a:lnTo>
                    <a:lnTo>
                      <a:pt x="53" y="7"/>
                    </a:lnTo>
                    <a:lnTo>
                      <a:pt x="54" y="7"/>
                    </a:lnTo>
                    <a:lnTo>
                      <a:pt x="55" y="8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9" y="7"/>
                    </a:lnTo>
                    <a:lnTo>
                      <a:pt x="59" y="6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0" y="4"/>
                    </a:lnTo>
                    <a:lnTo>
                      <a:pt x="61" y="4"/>
                    </a:lnTo>
                    <a:lnTo>
                      <a:pt x="62" y="4"/>
                    </a:lnTo>
                    <a:lnTo>
                      <a:pt x="63" y="5"/>
                    </a:lnTo>
                    <a:lnTo>
                      <a:pt x="64" y="5"/>
                    </a:lnTo>
                    <a:lnTo>
                      <a:pt x="64" y="6"/>
                    </a:lnTo>
                    <a:lnTo>
                      <a:pt x="65" y="8"/>
                    </a:lnTo>
                    <a:lnTo>
                      <a:pt x="65" y="9"/>
                    </a:lnTo>
                    <a:lnTo>
                      <a:pt x="65" y="11"/>
                    </a:lnTo>
                    <a:lnTo>
                      <a:pt x="67" y="13"/>
                    </a:lnTo>
                    <a:lnTo>
                      <a:pt x="68" y="15"/>
                    </a:lnTo>
                    <a:lnTo>
                      <a:pt x="68" y="16"/>
                    </a:lnTo>
                    <a:lnTo>
                      <a:pt x="68" y="18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105" y="142"/>
                <a:ext cx="68" cy="74"/>
              </a:xfrm>
              <a:custGeom>
                <a:avLst/>
                <a:gdLst>
                  <a:gd name="T0" fmla="*/ 67 w 68"/>
                  <a:gd name="T1" fmla="*/ 26 h 74"/>
                  <a:gd name="T2" fmla="*/ 65 w 68"/>
                  <a:gd name="T3" fmla="*/ 31 h 74"/>
                  <a:gd name="T4" fmla="*/ 63 w 68"/>
                  <a:gd name="T5" fmla="*/ 33 h 74"/>
                  <a:gd name="T6" fmla="*/ 61 w 68"/>
                  <a:gd name="T7" fmla="*/ 32 h 74"/>
                  <a:gd name="T8" fmla="*/ 60 w 68"/>
                  <a:gd name="T9" fmla="*/ 34 h 74"/>
                  <a:gd name="T10" fmla="*/ 57 w 68"/>
                  <a:gd name="T11" fmla="*/ 34 h 74"/>
                  <a:gd name="T12" fmla="*/ 58 w 68"/>
                  <a:gd name="T13" fmla="*/ 37 h 74"/>
                  <a:gd name="T14" fmla="*/ 55 w 68"/>
                  <a:gd name="T15" fmla="*/ 38 h 74"/>
                  <a:gd name="T16" fmla="*/ 48 w 68"/>
                  <a:gd name="T17" fmla="*/ 38 h 74"/>
                  <a:gd name="T18" fmla="*/ 49 w 68"/>
                  <a:gd name="T19" fmla="*/ 40 h 74"/>
                  <a:gd name="T20" fmla="*/ 49 w 68"/>
                  <a:gd name="T21" fmla="*/ 43 h 74"/>
                  <a:gd name="T22" fmla="*/ 48 w 68"/>
                  <a:gd name="T23" fmla="*/ 47 h 74"/>
                  <a:gd name="T24" fmla="*/ 46 w 68"/>
                  <a:gd name="T25" fmla="*/ 46 h 74"/>
                  <a:gd name="T26" fmla="*/ 44 w 68"/>
                  <a:gd name="T27" fmla="*/ 46 h 74"/>
                  <a:gd name="T28" fmla="*/ 43 w 68"/>
                  <a:gd name="T29" fmla="*/ 52 h 74"/>
                  <a:gd name="T30" fmla="*/ 42 w 68"/>
                  <a:gd name="T31" fmla="*/ 59 h 74"/>
                  <a:gd name="T32" fmla="*/ 41 w 68"/>
                  <a:gd name="T33" fmla="*/ 62 h 74"/>
                  <a:gd name="T34" fmla="*/ 36 w 68"/>
                  <a:gd name="T35" fmla="*/ 63 h 74"/>
                  <a:gd name="T36" fmla="*/ 31 w 68"/>
                  <a:gd name="T37" fmla="*/ 63 h 74"/>
                  <a:gd name="T38" fmla="*/ 29 w 68"/>
                  <a:gd name="T39" fmla="*/ 68 h 74"/>
                  <a:gd name="T40" fmla="*/ 23 w 68"/>
                  <a:gd name="T41" fmla="*/ 72 h 74"/>
                  <a:gd name="T42" fmla="*/ 18 w 68"/>
                  <a:gd name="T43" fmla="*/ 73 h 74"/>
                  <a:gd name="T44" fmla="*/ 18 w 68"/>
                  <a:gd name="T45" fmla="*/ 70 h 74"/>
                  <a:gd name="T46" fmla="*/ 20 w 68"/>
                  <a:gd name="T47" fmla="*/ 66 h 74"/>
                  <a:gd name="T48" fmla="*/ 20 w 68"/>
                  <a:gd name="T49" fmla="*/ 62 h 74"/>
                  <a:gd name="T50" fmla="*/ 16 w 68"/>
                  <a:gd name="T51" fmla="*/ 63 h 74"/>
                  <a:gd name="T52" fmla="*/ 10 w 68"/>
                  <a:gd name="T53" fmla="*/ 64 h 74"/>
                  <a:gd name="T54" fmla="*/ 7 w 68"/>
                  <a:gd name="T55" fmla="*/ 64 h 74"/>
                  <a:gd name="T56" fmla="*/ 5 w 68"/>
                  <a:gd name="T57" fmla="*/ 65 h 74"/>
                  <a:gd name="T58" fmla="*/ 4 w 68"/>
                  <a:gd name="T59" fmla="*/ 64 h 74"/>
                  <a:gd name="T60" fmla="*/ 5 w 68"/>
                  <a:gd name="T61" fmla="*/ 60 h 74"/>
                  <a:gd name="T62" fmla="*/ 7 w 68"/>
                  <a:gd name="T63" fmla="*/ 57 h 74"/>
                  <a:gd name="T64" fmla="*/ 10 w 68"/>
                  <a:gd name="T65" fmla="*/ 51 h 74"/>
                  <a:gd name="T66" fmla="*/ 11 w 68"/>
                  <a:gd name="T67" fmla="*/ 48 h 74"/>
                  <a:gd name="T68" fmla="*/ 9 w 68"/>
                  <a:gd name="T69" fmla="*/ 46 h 74"/>
                  <a:gd name="T70" fmla="*/ 4 w 68"/>
                  <a:gd name="T71" fmla="*/ 45 h 74"/>
                  <a:gd name="T72" fmla="*/ 0 w 68"/>
                  <a:gd name="T73" fmla="*/ 43 h 74"/>
                  <a:gd name="T74" fmla="*/ 2 w 68"/>
                  <a:gd name="T75" fmla="*/ 41 h 74"/>
                  <a:gd name="T76" fmla="*/ 9 w 68"/>
                  <a:gd name="T77" fmla="*/ 37 h 74"/>
                  <a:gd name="T78" fmla="*/ 13 w 68"/>
                  <a:gd name="T79" fmla="*/ 36 h 74"/>
                  <a:gd name="T80" fmla="*/ 19 w 68"/>
                  <a:gd name="T81" fmla="*/ 34 h 74"/>
                  <a:gd name="T82" fmla="*/ 22 w 68"/>
                  <a:gd name="T83" fmla="*/ 32 h 74"/>
                  <a:gd name="T84" fmla="*/ 24 w 68"/>
                  <a:gd name="T85" fmla="*/ 34 h 74"/>
                  <a:gd name="T86" fmla="*/ 29 w 68"/>
                  <a:gd name="T87" fmla="*/ 36 h 74"/>
                  <a:gd name="T88" fmla="*/ 31 w 68"/>
                  <a:gd name="T89" fmla="*/ 34 h 74"/>
                  <a:gd name="T90" fmla="*/ 34 w 68"/>
                  <a:gd name="T91" fmla="*/ 36 h 74"/>
                  <a:gd name="T92" fmla="*/ 36 w 68"/>
                  <a:gd name="T93" fmla="*/ 36 h 74"/>
                  <a:gd name="T94" fmla="*/ 38 w 68"/>
                  <a:gd name="T95" fmla="*/ 34 h 74"/>
                  <a:gd name="T96" fmla="*/ 38 w 68"/>
                  <a:gd name="T97" fmla="*/ 23 h 74"/>
                  <a:gd name="T98" fmla="*/ 43 w 68"/>
                  <a:gd name="T99" fmla="*/ 18 h 74"/>
                  <a:gd name="T100" fmla="*/ 47 w 68"/>
                  <a:gd name="T101" fmla="*/ 11 h 74"/>
                  <a:gd name="T102" fmla="*/ 47 w 68"/>
                  <a:gd name="T103" fmla="*/ 1 h 74"/>
                  <a:gd name="T104" fmla="*/ 50 w 68"/>
                  <a:gd name="T105" fmla="*/ 3 h 74"/>
                  <a:gd name="T106" fmla="*/ 53 w 68"/>
                  <a:gd name="T107" fmla="*/ 5 h 74"/>
                  <a:gd name="T108" fmla="*/ 55 w 68"/>
                  <a:gd name="T109" fmla="*/ 8 h 74"/>
                  <a:gd name="T110" fmla="*/ 59 w 68"/>
                  <a:gd name="T111" fmla="*/ 6 h 74"/>
                  <a:gd name="T112" fmla="*/ 60 w 68"/>
                  <a:gd name="T113" fmla="*/ 5 h 74"/>
                  <a:gd name="T114" fmla="*/ 63 w 68"/>
                  <a:gd name="T115" fmla="*/ 5 h 74"/>
                  <a:gd name="T116" fmla="*/ 65 w 68"/>
                  <a:gd name="T117" fmla="*/ 8 h 74"/>
                  <a:gd name="T118" fmla="*/ 67 w 68"/>
                  <a:gd name="T119" fmla="*/ 13 h 74"/>
                  <a:gd name="T120" fmla="*/ 67 w 68"/>
                  <a:gd name="T121" fmla="*/ 20 h 7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8"/>
                  <a:gd name="T184" fmla="*/ 0 h 74"/>
                  <a:gd name="T185" fmla="*/ 68 w 68"/>
                  <a:gd name="T186" fmla="*/ 74 h 7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8" h="74">
                    <a:moveTo>
                      <a:pt x="67" y="20"/>
                    </a:moveTo>
                    <a:lnTo>
                      <a:pt x="67" y="22"/>
                    </a:lnTo>
                    <a:lnTo>
                      <a:pt x="67" y="23"/>
                    </a:lnTo>
                    <a:lnTo>
                      <a:pt x="67" y="24"/>
                    </a:lnTo>
                    <a:lnTo>
                      <a:pt x="67" y="26"/>
                    </a:lnTo>
                    <a:lnTo>
                      <a:pt x="66" y="27"/>
                    </a:lnTo>
                    <a:lnTo>
                      <a:pt x="66" y="29"/>
                    </a:lnTo>
                    <a:lnTo>
                      <a:pt x="66" y="30"/>
                    </a:lnTo>
                    <a:lnTo>
                      <a:pt x="66" y="31"/>
                    </a:lnTo>
                    <a:lnTo>
                      <a:pt x="65" y="31"/>
                    </a:lnTo>
                    <a:lnTo>
                      <a:pt x="64" y="31"/>
                    </a:lnTo>
                    <a:lnTo>
                      <a:pt x="63" y="32"/>
                    </a:lnTo>
                    <a:lnTo>
                      <a:pt x="63" y="33"/>
                    </a:lnTo>
                    <a:lnTo>
                      <a:pt x="62" y="32"/>
                    </a:lnTo>
                    <a:lnTo>
                      <a:pt x="62" y="31"/>
                    </a:lnTo>
                    <a:lnTo>
                      <a:pt x="61" y="32"/>
                    </a:lnTo>
                    <a:lnTo>
                      <a:pt x="60" y="33"/>
                    </a:lnTo>
                    <a:lnTo>
                      <a:pt x="61" y="33"/>
                    </a:lnTo>
                    <a:lnTo>
                      <a:pt x="60" y="34"/>
                    </a:lnTo>
                    <a:lnTo>
                      <a:pt x="59" y="34"/>
                    </a:lnTo>
                    <a:lnTo>
                      <a:pt x="58" y="34"/>
                    </a:lnTo>
                    <a:lnTo>
                      <a:pt x="57" y="34"/>
                    </a:lnTo>
                    <a:lnTo>
                      <a:pt x="57" y="35"/>
                    </a:lnTo>
                    <a:lnTo>
                      <a:pt x="58" y="37"/>
                    </a:lnTo>
                    <a:lnTo>
                      <a:pt x="58" y="38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3" y="37"/>
                    </a:lnTo>
                    <a:lnTo>
                      <a:pt x="51" y="37"/>
                    </a:lnTo>
                    <a:lnTo>
                      <a:pt x="49" y="38"/>
                    </a:lnTo>
                    <a:lnTo>
                      <a:pt x="48" y="38"/>
                    </a:lnTo>
                    <a:lnTo>
                      <a:pt x="49" y="39"/>
                    </a:lnTo>
                    <a:lnTo>
                      <a:pt x="49" y="40"/>
                    </a:lnTo>
                    <a:lnTo>
                      <a:pt x="49" y="41"/>
                    </a:lnTo>
                    <a:lnTo>
                      <a:pt x="50" y="42"/>
                    </a:lnTo>
                    <a:lnTo>
                      <a:pt x="49" y="42"/>
                    </a:lnTo>
                    <a:lnTo>
                      <a:pt x="49" y="43"/>
                    </a:lnTo>
                    <a:lnTo>
                      <a:pt x="49" y="44"/>
                    </a:lnTo>
                    <a:lnTo>
                      <a:pt x="49" y="45"/>
                    </a:lnTo>
                    <a:lnTo>
                      <a:pt x="49" y="46"/>
                    </a:lnTo>
                    <a:lnTo>
                      <a:pt x="48" y="47"/>
                    </a:lnTo>
                    <a:lnTo>
                      <a:pt x="47" y="48"/>
                    </a:lnTo>
                    <a:lnTo>
                      <a:pt x="47" y="47"/>
                    </a:lnTo>
                    <a:lnTo>
                      <a:pt x="46" y="47"/>
                    </a:lnTo>
                    <a:lnTo>
                      <a:pt x="46" y="46"/>
                    </a:lnTo>
                    <a:lnTo>
                      <a:pt x="45" y="45"/>
                    </a:lnTo>
                    <a:lnTo>
                      <a:pt x="45" y="44"/>
                    </a:lnTo>
                    <a:lnTo>
                      <a:pt x="44" y="45"/>
                    </a:lnTo>
                    <a:lnTo>
                      <a:pt x="44" y="46"/>
                    </a:lnTo>
                    <a:lnTo>
                      <a:pt x="43" y="47"/>
                    </a:lnTo>
                    <a:lnTo>
                      <a:pt x="43" y="48"/>
                    </a:lnTo>
                    <a:lnTo>
                      <a:pt x="43" y="49"/>
                    </a:lnTo>
                    <a:lnTo>
                      <a:pt x="43" y="52"/>
                    </a:lnTo>
                    <a:lnTo>
                      <a:pt x="43" y="53"/>
                    </a:lnTo>
                    <a:lnTo>
                      <a:pt x="43" y="54"/>
                    </a:lnTo>
                    <a:lnTo>
                      <a:pt x="43" y="56"/>
                    </a:lnTo>
                    <a:lnTo>
                      <a:pt x="42" y="58"/>
                    </a:lnTo>
                    <a:lnTo>
                      <a:pt x="42" y="59"/>
                    </a:lnTo>
                    <a:lnTo>
                      <a:pt x="43" y="60"/>
                    </a:lnTo>
                    <a:lnTo>
                      <a:pt x="43" y="61"/>
                    </a:lnTo>
                    <a:lnTo>
                      <a:pt x="42" y="62"/>
                    </a:lnTo>
                    <a:lnTo>
                      <a:pt x="41" y="62"/>
                    </a:lnTo>
                    <a:lnTo>
                      <a:pt x="40" y="62"/>
                    </a:lnTo>
                    <a:lnTo>
                      <a:pt x="39" y="62"/>
                    </a:lnTo>
                    <a:lnTo>
                      <a:pt x="38" y="62"/>
                    </a:lnTo>
                    <a:lnTo>
                      <a:pt x="37" y="62"/>
                    </a:lnTo>
                    <a:lnTo>
                      <a:pt x="36" y="63"/>
                    </a:lnTo>
                    <a:lnTo>
                      <a:pt x="35" y="63"/>
                    </a:lnTo>
                    <a:lnTo>
                      <a:pt x="34" y="63"/>
                    </a:lnTo>
                    <a:lnTo>
                      <a:pt x="32" y="63"/>
                    </a:lnTo>
                    <a:lnTo>
                      <a:pt x="31" y="63"/>
                    </a:lnTo>
                    <a:lnTo>
                      <a:pt x="31" y="64"/>
                    </a:lnTo>
                    <a:lnTo>
                      <a:pt x="30" y="64"/>
                    </a:lnTo>
                    <a:lnTo>
                      <a:pt x="30" y="65"/>
                    </a:lnTo>
                    <a:lnTo>
                      <a:pt x="29" y="66"/>
                    </a:lnTo>
                    <a:lnTo>
                      <a:pt x="29" y="68"/>
                    </a:lnTo>
                    <a:lnTo>
                      <a:pt x="28" y="69"/>
                    </a:lnTo>
                    <a:lnTo>
                      <a:pt x="26" y="70"/>
                    </a:lnTo>
                    <a:lnTo>
                      <a:pt x="24" y="72"/>
                    </a:lnTo>
                    <a:lnTo>
                      <a:pt x="23" y="72"/>
                    </a:lnTo>
                    <a:lnTo>
                      <a:pt x="22" y="73"/>
                    </a:lnTo>
                    <a:lnTo>
                      <a:pt x="21" y="73"/>
                    </a:lnTo>
                    <a:lnTo>
                      <a:pt x="20" y="73"/>
                    </a:lnTo>
                    <a:lnTo>
                      <a:pt x="19" y="74"/>
                    </a:lnTo>
                    <a:lnTo>
                      <a:pt x="18" y="73"/>
                    </a:lnTo>
                    <a:lnTo>
                      <a:pt x="18" y="72"/>
                    </a:lnTo>
                    <a:lnTo>
                      <a:pt x="18" y="71"/>
                    </a:lnTo>
                    <a:lnTo>
                      <a:pt x="18" y="70"/>
                    </a:lnTo>
                    <a:lnTo>
                      <a:pt x="18" y="69"/>
                    </a:lnTo>
                    <a:lnTo>
                      <a:pt x="19" y="68"/>
                    </a:lnTo>
                    <a:lnTo>
                      <a:pt x="19" y="67"/>
                    </a:lnTo>
                    <a:lnTo>
                      <a:pt x="20" y="66"/>
                    </a:lnTo>
                    <a:lnTo>
                      <a:pt x="20" y="65"/>
                    </a:lnTo>
                    <a:lnTo>
                      <a:pt x="20" y="64"/>
                    </a:lnTo>
                    <a:lnTo>
                      <a:pt x="20" y="63"/>
                    </a:lnTo>
                    <a:lnTo>
                      <a:pt x="20" y="62"/>
                    </a:lnTo>
                    <a:lnTo>
                      <a:pt x="19" y="62"/>
                    </a:lnTo>
                    <a:lnTo>
                      <a:pt x="18" y="62"/>
                    </a:lnTo>
                    <a:lnTo>
                      <a:pt x="16" y="63"/>
                    </a:lnTo>
                    <a:lnTo>
                      <a:pt x="15" y="63"/>
                    </a:lnTo>
                    <a:lnTo>
                      <a:pt x="13" y="63"/>
                    </a:lnTo>
                    <a:lnTo>
                      <a:pt x="13" y="64"/>
                    </a:lnTo>
                    <a:lnTo>
                      <a:pt x="11" y="64"/>
                    </a:lnTo>
                    <a:lnTo>
                      <a:pt x="10" y="64"/>
                    </a:lnTo>
                    <a:lnTo>
                      <a:pt x="10" y="63"/>
                    </a:lnTo>
                    <a:lnTo>
                      <a:pt x="9" y="63"/>
                    </a:lnTo>
                    <a:lnTo>
                      <a:pt x="8" y="63"/>
                    </a:lnTo>
                    <a:lnTo>
                      <a:pt x="7" y="64"/>
                    </a:lnTo>
                    <a:lnTo>
                      <a:pt x="7" y="63"/>
                    </a:lnTo>
                    <a:lnTo>
                      <a:pt x="6" y="64"/>
                    </a:lnTo>
                    <a:lnTo>
                      <a:pt x="5" y="65"/>
                    </a:lnTo>
                    <a:lnTo>
                      <a:pt x="5" y="66"/>
                    </a:lnTo>
                    <a:lnTo>
                      <a:pt x="4" y="66"/>
                    </a:lnTo>
                    <a:lnTo>
                      <a:pt x="4" y="65"/>
                    </a:lnTo>
                    <a:lnTo>
                      <a:pt x="4" y="64"/>
                    </a:lnTo>
                    <a:lnTo>
                      <a:pt x="4" y="63"/>
                    </a:lnTo>
                    <a:lnTo>
                      <a:pt x="5" y="62"/>
                    </a:lnTo>
                    <a:lnTo>
                      <a:pt x="5" y="61"/>
                    </a:lnTo>
                    <a:lnTo>
                      <a:pt x="5" y="60"/>
                    </a:lnTo>
                    <a:lnTo>
                      <a:pt x="6" y="59"/>
                    </a:lnTo>
                    <a:lnTo>
                      <a:pt x="6" y="58"/>
                    </a:lnTo>
                    <a:lnTo>
                      <a:pt x="7" y="57"/>
                    </a:lnTo>
                    <a:lnTo>
                      <a:pt x="8" y="55"/>
                    </a:lnTo>
                    <a:lnTo>
                      <a:pt x="9" y="54"/>
                    </a:lnTo>
                    <a:lnTo>
                      <a:pt x="10" y="53"/>
                    </a:lnTo>
                    <a:lnTo>
                      <a:pt x="10" y="52"/>
                    </a:lnTo>
                    <a:lnTo>
                      <a:pt x="10" y="51"/>
                    </a:lnTo>
                    <a:lnTo>
                      <a:pt x="11" y="50"/>
                    </a:lnTo>
                    <a:lnTo>
                      <a:pt x="11" y="49"/>
                    </a:lnTo>
                    <a:lnTo>
                      <a:pt x="11" y="48"/>
                    </a:lnTo>
                    <a:lnTo>
                      <a:pt x="11" y="47"/>
                    </a:lnTo>
                    <a:lnTo>
                      <a:pt x="10" y="46"/>
                    </a:lnTo>
                    <a:lnTo>
                      <a:pt x="9" y="46"/>
                    </a:lnTo>
                    <a:lnTo>
                      <a:pt x="8" y="46"/>
                    </a:lnTo>
                    <a:lnTo>
                      <a:pt x="7" y="45"/>
                    </a:lnTo>
                    <a:lnTo>
                      <a:pt x="6" y="45"/>
                    </a:lnTo>
                    <a:lnTo>
                      <a:pt x="4" y="45"/>
                    </a:lnTo>
                    <a:lnTo>
                      <a:pt x="3" y="45"/>
                    </a:lnTo>
                    <a:lnTo>
                      <a:pt x="2" y="45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4" y="40"/>
                    </a:lnTo>
                    <a:lnTo>
                      <a:pt x="5" y="39"/>
                    </a:lnTo>
                    <a:lnTo>
                      <a:pt x="7" y="38"/>
                    </a:lnTo>
                    <a:lnTo>
                      <a:pt x="8" y="38"/>
                    </a:lnTo>
                    <a:lnTo>
                      <a:pt x="9" y="37"/>
                    </a:lnTo>
                    <a:lnTo>
                      <a:pt x="10" y="37"/>
                    </a:lnTo>
                    <a:lnTo>
                      <a:pt x="11" y="37"/>
                    </a:lnTo>
                    <a:lnTo>
                      <a:pt x="12" y="36"/>
                    </a:lnTo>
                    <a:lnTo>
                      <a:pt x="13" y="36"/>
                    </a:lnTo>
                    <a:lnTo>
                      <a:pt x="15" y="36"/>
                    </a:lnTo>
                    <a:lnTo>
                      <a:pt x="16" y="35"/>
                    </a:lnTo>
                    <a:lnTo>
                      <a:pt x="17" y="35"/>
                    </a:lnTo>
                    <a:lnTo>
                      <a:pt x="19" y="34"/>
                    </a:lnTo>
                    <a:lnTo>
                      <a:pt x="20" y="33"/>
                    </a:lnTo>
                    <a:lnTo>
                      <a:pt x="20" y="32"/>
                    </a:lnTo>
                    <a:lnTo>
                      <a:pt x="21" y="31"/>
                    </a:lnTo>
                    <a:lnTo>
                      <a:pt x="22" y="32"/>
                    </a:lnTo>
                    <a:lnTo>
                      <a:pt x="23" y="32"/>
                    </a:lnTo>
                    <a:lnTo>
                      <a:pt x="23" y="33"/>
                    </a:lnTo>
                    <a:lnTo>
                      <a:pt x="23" y="34"/>
                    </a:lnTo>
                    <a:lnTo>
                      <a:pt x="24" y="34"/>
                    </a:lnTo>
                    <a:lnTo>
                      <a:pt x="25" y="35"/>
                    </a:lnTo>
                    <a:lnTo>
                      <a:pt x="26" y="36"/>
                    </a:lnTo>
                    <a:lnTo>
                      <a:pt x="27" y="36"/>
                    </a:lnTo>
                    <a:lnTo>
                      <a:pt x="28" y="36"/>
                    </a:lnTo>
                    <a:lnTo>
                      <a:pt x="29" y="36"/>
                    </a:lnTo>
                    <a:lnTo>
                      <a:pt x="29" y="35"/>
                    </a:lnTo>
                    <a:lnTo>
                      <a:pt x="30" y="35"/>
                    </a:lnTo>
                    <a:lnTo>
                      <a:pt x="31" y="34"/>
                    </a:lnTo>
                    <a:lnTo>
                      <a:pt x="32" y="34"/>
                    </a:lnTo>
                    <a:lnTo>
                      <a:pt x="33" y="34"/>
                    </a:lnTo>
                    <a:lnTo>
                      <a:pt x="34" y="35"/>
                    </a:lnTo>
                    <a:lnTo>
                      <a:pt x="34" y="36"/>
                    </a:lnTo>
                    <a:lnTo>
                      <a:pt x="35" y="36"/>
                    </a:lnTo>
                    <a:lnTo>
                      <a:pt x="36" y="36"/>
                    </a:lnTo>
                    <a:lnTo>
                      <a:pt x="37" y="36"/>
                    </a:lnTo>
                    <a:lnTo>
                      <a:pt x="38" y="35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8" y="30"/>
                    </a:lnTo>
                    <a:lnTo>
                      <a:pt x="38" y="28"/>
                    </a:lnTo>
                    <a:lnTo>
                      <a:pt x="38" y="26"/>
                    </a:lnTo>
                    <a:lnTo>
                      <a:pt x="38" y="23"/>
                    </a:lnTo>
                    <a:lnTo>
                      <a:pt x="39" y="21"/>
                    </a:lnTo>
                    <a:lnTo>
                      <a:pt x="41" y="19"/>
                    </a:lnTo>
                    <a:lnTo>
                      <a:pt x="42" y="18"/>
                    </a:lnTo>
                    <a:lnTo>
                      <a:pt x="43" y="18"/>
                    </a:lnTo>
                    <a:lnTo>
                      <a:pt x="44" y="17"/>
                    </a:lnTo>
                    <a:lnTo>
                      <a:pt x="45" y="16"/>
                    </a:lnTo>
                    <a:lnTo>
                      <a:pt x="46" y="14"/>
                    </a:lnTo>
                    <a:lnTo>
                      <a:pt x="46" y="13"/>
                    </a:lnTo>
                    <a:lnTo>
                      <a:pt x="47" y="11"/>
                    </a:lnTo>
                    <a:lnTo>
                      <a:pt x="47" y="8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7" y="2"/>
                    </a:lnTo>
                    <a:lnTo>
                      <a:pt x="47" y="1"/>
                    </a:lnTo>
                    <a:lnTo>
                      <a:pt x="48" y="0"/>
                    </a:lnTo>
                    <a:lnTo>
                      <a:pt x="49" y="1"/>
                    </a:lnTo>
                    <a:lnTo>
                      <a:pt x="50" y="2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2" y="4"/>
                    </a:lnTo>
                    <a:lnTo>
                      <a:pt x="53" y="4"/>
                    </a:lnTo>
                    <a:lnTo>
                      <a:pt x="53" y="5"/>
                    </a:lnTo>
                    <a:lnTo>
                      <a:pt x="53" y="6"/>
                    </a:lnTo>
                    <a:lnTo>
                      <a:pt x="53" y="7"/>
                    </a:lnTo>
                    <a:lnTo>
                      <a:pt x="54" y="7"/>
                    </a:lnTo>
                    <a:lnTo>
                      <a:pt x="55" y="8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9" y="7"/>
                    </a:lnTo>
                    <a:lnTo>
                      <a:pt x="59" y="6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0" y="4"/>
                    </a:lnTo>
                    <a:lnTo>
                      <a:pt x="61" y="4"/>
                    </a:lnTo>
                    <a:lnTo>
                      <a:pt x="62" y="4"/>
                    </a:lnTo>
                    <a:lnTo>
                      <a:pt x="63" y="5"/>
                    </a:lnTo>
                    <a:lnTo>
                      <a:pt x="64" y="5"/>
                    </a:lnTo>
                    <a:lnTo>
                      <a:pt x="64" y="6"/>
                    </a:lnTo>
                    <a:lnTo>
                      <a:pt x="65" y="8"/>
                    </a:lnTo>
                    <a:lnTo>
                      <a:pt x="65" y="9"/>
                    </a:lnTo>
                    <a:lnTo>
                      <a:pt x="65" y="11"/>
                    </a:lnTo>
                    <a:lnTo>
                      <a:pt x="67" y="13"/>
                    </a:lnTo>
                    <a:lnTo>
                      <a:pt x="68" y="15"/>
                    </a:lnTo>
                    <a:lnTo>
                      <a:pt x="68" y="16"/>
                    </a:lnTo>
                    <a:lnTo>
                      <a:pt x="68" y="18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00B0F0"/>
              </a:solidFill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38" y="173"/>
                <a:ext cx="78" cy="30"/>
              </a:xfrm>
              <a:custGeom>
                <a:avLst/>
                <a:gdLst>
                  <a:gd name="T0" fmla="*/ 78 w 78"/>
                  <a:gd name="T1" fmla="*/ 19 h 30"/>
                  <a:gd name="T2" fmla="*/ 76 w 78"/>
                  <a:gd name="T3" fmla="*/ 23 h 30"/>
                  <a:gd name="T4" fmla="*/ 73 w 78"/>
                  <a:gd name="T5" fmla="*/ 27 h 30"/>
                  <a:gd name="T6" fmla="*/ 72 w 78"/>
                  <a:gd name="T7" fmla="*/ 30 h 30"/>
                  <a:gd name="T8" fmla="*/ 70 w 78"/>
                  <a:gd name="T9" fmla="*/ 29 h 30"/>
                  <a:gd name="T10" fmla="*/ 67 w 78"/>
                  <a:gd name="T11" fmla="*/ 27 h 30"/>
                  <a:gd name="T12" fmla="*/ 65 w 78"/>
                  <a:gd name="T13" fmla="*/ 25 h 30"/>
                  <a:gd name="T14" fmla="*/ 64 w 78"/>
                  <a:gd name="T15" fmla="*/ 26 h 30"/>
                  <a:gd name="T16" fmla="*/ 61 w 78"/>
                  <a:gd name="T17" fmla="*/ 26 h 30"/>
                  <a:gd name="T18" fmla="*/ 56 w 78"/>
                  <a:gd name="T19" fmla="*/ 25 h 30"/>
                  <a:gd name="T20" fmla="*/ 52 w 78"/>
                  <a:gd name="T21" fmla="*/ 25 h 30"/>
                  <a:gd name="T22" fmla="*/ 49 w 78"/>
                  <a:gd name="T23" fmla="*/ 27 h 30"/>
                  <a:gd name="T24" fmla="*/ 47 w 78"/>
                  <a:gd name="T25" fmla="*/ 24 h 30"/>
                  <a:gd name="T26" fmla="*/ 45 w 78"/>
                  <a:gd name="T27" fmla="*/ 25 h 30"/>
                  <a:gd name="T28" fmla="*/ 41 w 78"/>
                  <a:gd name="T29" fmla="*/ 27 h 30"/>
                  <a:gd name="T30" fmla="*/ 38 w 78"/>
                  <a:gd name="T31" fmla="*/ 29 h 30"/>
                  <a:gd name="T32" fmla="*/ 37 w 78"/>
                  <a:gd name="T33" fmla="*/ 27 h 30"/>
                  <a:gd name="T34" fmla="*/ 37 w 78"/>
                  <a:gd name="T35" fmla="*/ 25 h 30"/>
                  <a:gd name="T36" fmla="*/ 34 w 78"/>
                  <a:gd name="T37" fmla="*/ 25 h 30"/>
                  <a:gd name="T38" fmla="*/ 32 w 78"/>
                  <a:gd name="T39" fmla="*/ 27 h 30"/>
                  <a:gd name="T40" fmla="*/ 29 w 78"/>
                  <a:gd name="T41" fmla="*/ 22 h 30"/>
                  <a:gd name="T42" fmla="*/ 26 w 78"/>
                  <a:gd name="T43" fmla="*/ 19 h 30"/>
                  <a:gd name="T44" fmla="*/ 24 w 78"/>
                  <a:gd name="T45" fmla="*/ 20 h 30"/>
                  <a:gd name="T46" fmla="*/ 19 w 78"/>
                  <a:gd name="T47" fmla="*/ 20 h 30"/>
                  <a:gd name="T48" fmla="*/ 14 w 78"/>
                  <a:gd name="T49" fmla="*/ 23 h 30"/>
                  <a:gd name="T50" fmla="*/ 6 w 78"/>
                  <a:gd name="T51" fmla="*/ 25 h 30"/>
                  <a:gd name="T52" fmla="*/ 2 w 78"/>
                  <a:gd name="T53" fmla="*/ 24 h 30"/>
                  <a:gd name="T54" fmla="*/ 3 w 78"/>
                  <a:gd name="T55" fmla="*/ 22 h 30"/>
                  <a:gd name="T56" fmla="*/ 1 w 78"/>
                  <a:gd name="T57" fmla="*/ 20 h 30"/>
                  <a:gd name="T58" fmla="*/ 1 w 78"/>
                  <a:gd name="T59" fmla="*/ 18 h 30"/>
                  <a:gd name="T60" fmla="*/ 3 w 78"/>
                  <a:gd name="T61" fmla="*/ 16 h 30"/>
                  <a:gd name="T62" fmla="*/ 4 w 78"/>
                  <a:gd name="T63" fmla="*/ 14 h 30"/>
                  <a:gd name="T64" fmla="*/ 8 w 78"/>
                  <a:gd name="T65" fmla="*/ 8 h 30"/>
                  <a:gd name="T66" fmla="*/ 14 w 78"/>
                  <a:gd name="T67" fmla="*/ 5 h 30"/>
                  <a:gd name="T68" fmla="*/ 19 w 78"/>
                  <a:gd name="T69" fmla="*/ 3 h 30"/>
                  <a:gd name="T70" fmla="*/ 23 w 78"/>
                  <a:gd name="T71" fmla="*/ 5 h 30"/>
                  <a:gd name="T72" fmla="*/ 31 w 78"/>
                  <a:gd name="T73" fmla="*/ 3 h 30"/>
                  <a:gd name="T74" fmla="*/ 38 w 78"/>
                  <a:gd name="T75" fmla="*/ 2 h 30"/>
                  <a:gd name="T76" fmla="*/ 42 w 78"/>
                  <a:gd name="T77" fmla="*/ 0 h 30"/>
                  <a:gd name="T78" fmla="*/ 43 w 78"/>
                  <a:gd name="T79" fmla="*/ 2 h 30"/>
                  <a:gd name="T80" fmla="*/ 46 w 78"/>
                  <a:gd name="T81" fmla="*/ 6 h 30"/>
                  <a:gd name="T82" fmla="*/ 49 w 78"/>
                  <a:gd name="T83" fmla="*/ 7 h 30"/>
                  <a:gd name="T84" fmla="*/ 54 w 78"/>
                  <a:gd name="T85" fmla="*/ 8 h 30"/>
                  <a:gd name="T86" fmla="*/ 61 w 78"/>
                  <a:gd name="T87" fmla="*/ 10 h 30"/>
                  <a:gd name="T88" fmla="*/ 65 w 78"/>
                  <a:gd name="T89" fmla="*/ 10 h 30"/>
                  <a:gd name="T90" fmla="*/ 67 w 78"/>
                  <a:gd name="T91" fmla="*/ 12 h 30"/>
                  <a:gd name="T92" fmla="*/ 69 w 78"/>
                  <a:gd name="T93" fmla="*/ 14 h 30"/>
                  <a:gd name="T94" fmla="*/ 73 w 78"/>
                  <a:gd name="T95" fmla="*/ 14 h 30"/>
                  <a:gd name="T96" fmla="*/ 77 w 78"/>
                  <a:gd name="T97" fmla="*/ 15 h 30"/>
                  <a:gd name="T98" fmla="*/ 78 w 78"/>
                  <a:gd name="T99" fmla="*/ 17 h 3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8"/>
                  <a:gd name="T151" fmla="*/ 0 h 30"/>
                  <a:gd name="T152" fmla="*/ 78 w 78"/>
                  <a:gd name="T153" fmla="*/ 30 h 3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8" h="30">
                    <a:moveTo>
                      <a:pt x="78" y="18"/>
                    </a:moveTo>
                    <a:lnTo>
                      <a:pt x="78" y="18"/>
                    </a:lnTo>
                    <a:lnTo>
                      <a:pt x="78" y="19"/>
                    </a:lnTo>
                    <a:lnTo>
                      <a:pt x="77" y="20"/>
                    </a:lnTo>
                    <a:lnTo>
                      <a:pt x="77" y="21"/>
                    </a:lnTo>
                    <a:lnTo>
                      <a:pt x="77" y="22"/>
                    </a:lnTo>
                    <a:lnTo>
                      <a:pt x="76" y="23"/>
                    </a:lnTo>
                    <a:lnTo>
                      <a:pt x="75" y="24"/>
                    </a:lnTo>
                    <a:lnTo>
                      <a:pt x="74" y="26"/>
                    </a:lnTo>
                    <a:lnTo>
                      <a:pt x="73" y="27"/>
                    </a:lnTo>
                    <a:lnTo>
                      <a:pt x="73" y="28"/>
                    </a:lnTo>
                    <a:lnTo>
                      <a:pt x="72" y="29"/>
                    </a:lnTo>
                    <a:lnTo>
                      <a:pt x="72" y="30"/>
                    </a:lnTo>
                    <a:lnTo>
                      <a:pt x="71" y="29"/>
                    </a:lnTo>
                    <a:lnTo>
                      <a:pt x="70" y="29"/>
                    </a:lnTo>
                    <a:lnTo>
                      <a:pt x="69" y="29"/>
                    </a:lnTo>
                    <a:lnTo>
                      <a:pt x="68" y="28"/>
                    </a:lnTo>
                    <a:lnTo>
                      <a:pt x="67" y="27"/>
                    </a:lnTo>
                    <a:lnTo>
                      <a:pt x="67" y="26"/>
                    </a:lnTo>
                    <a:lnTo>
                      <a:pt x="66" y="26"/>
                    </a:lnTo>
                    <a:lnTo>
                      <a:pt x="66" y="25"/>
                    </a:lnTo>
                    <a:lnTo>
                      <a:pt x="65" y="25"/>
                    </a:lnTo>
                    <a:lnTo>
                      <a:pt x="65" y="26"/>
                    </a:lnTo>
                    <a:lnTo>
                      <a:pt x="64" y="26"/>
                    </a:lnTo>
                    <a:lnTo>
                      <a:pt x="63" y="26"/>
                    </a:lnTo>
                    <a:lnTo>
                      <a:pt x="62" y="26"/>
                    </a:lnTo>
                    <a:lnTo>
                      <a:pt x="61" y="26"/>
                    </a:lnTo>
                    <a:lnTo>
                      <a:pt x="60" y="25"/>
                    </a:lnTo>
                    <a:lnTo>
                      <a:pt x="59" y="25"/>
                    </a:lnTo>
                    <a:lnTo>
                      <a:pt x="58" y="25"/>
                    </a:lnTo>
                    <a:lnTo>
                      <a:pt x="56" y="25"/>
                    </a:lnTo>
                    <a:lnTo>
                      <a:pt x="55" y="25"/>
                    </a:lnTo>
                    <a:lnTo>
                      <a:pt x="54" y="25"/>
                    </a:lnTo>
                    <a:lnTo>
                      <a:pt x="53" y="25"/>
                    </a:lnTo>
                    <a:lnTo>
                      <a:pt x="52" y="25"/>
                    </a:lnTo>
                    <a:lnTo>
                      <a:pt x="51" y="26"/>
                    </a:lnTo>
                    <a:lnTo>
                      <a:pt x="50" y="26"/>
                    </a:lnTo>
                    <a:lnTo>
                      <a:pt x="49" y="27"/>
                    </a:lnTo>
                    <a:lnTo>
                      <a:pt x="48" y="26"/>
                    </a:lnTo>
                    <a:lnTo>
                      <a:pt x="48" y="25"/>
                    </a:lnTo>
                    <a:lnTo>
                      <a:pt x="47" y="24"/>
                    </a:lnTo>
                    <a:lnTo>
                      <a:pt x="46" y="24"/>
                    </a:lnTo>
                    <a:lnTo>
                      <a:pt x="45" y="25"/>
                    </a:lnTo>
                    <a:lnTo>
                      <a:pt x="43" y="25"/>
                    </a:lnTo>
                    <a:lnTo>
                      <a:pt x="42" y="26"/>
                    </a:lnTo>
                    <a:lnTo>
                      <a:pt x="41" y="26"/>
                    </a:lnTo>
                    <a:lnTo>
                      <a:pt x="41" y="27"/>
                    </a:lnTo>
                    <a:lnTo>
                      <a:pt x="40" y="27"/>
                    </a:lnTo>
                    <a:lnTo>
                      <a:pt x="39" y="28"/>
                    </a:lnTo>
                    <a:lnTo>
                      <a:pt x="38" y="29"/>
                    </a:lnTo>
                    <a:lnTo>
                      <a:pt x="37" y="29"/>
                    </a:lnTo>
                    <a:lnTo>
                      <a:pt x="37" y="28"/>
                    </a:lnTo>
                    <a:lnTo>
                      <a:pt x="37" y="27"/>
                    </a:lnTo>
                    <a:lnTo>
                      <a:pt x="37" y="26"/>
                    </a:lnTo>
                    <a:lnTo>
                      <a:pt x="37" y="25"/>
                    </a:lnTo>
                    <a:lnTo>
                      <a:pt x="37" y="24"/>
                    </a:lnTo>
                    <a:lnTo>
                      <a:pt x="36" y="24"/>
                    </a:lnTo>
                    <a:lnTo>
                      <a:pt x="35" y="25"/>
                    </a:lnTo>
                    <a:lnTo>
                      <a:pt x="34" y="25"/>
                    </a:lnTo>
                    <a:lnTo>
                      <a:pt x="33" y="26"/>
                    </a:lnTo>
                    <a:lnTo>
                      <a:pt x="32" y="27"/>
                    </a:lnTo>
                    <a:lnTo>
                      <a:pt x="31" y="26"/>
                    </a:lnTo>
                    <a:lnTo>
                      <a:pt x="30" y="25"/>
                    </a:lnTo>
                    <a:lnTo>
                      <a:pt x="30" y="23"/>
                    </a:lnTo>
                    <a:lnTo>
                      <a:pt x="29" y="22"/>
                    </a:lnTo>
                    <a:lnTo>
                      <a:pt x="29" y="21"/>
                    </a:lnTo>
                    <a:lnTo>
                      <a:pt x="28" y="20"/>
                    </a:lnTo>
                    <a:lnTo>
                      <a:pt x="27" y="20"/>
                    </a:lnTo>
                    <a:lnTo>
                      <a:pt x="26" y="19"/>
                    </a:lnTo>
                    <a:lnTo>
                      <a:pt x="26" y="20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21" y="20"/>
                    </a:lnTo>
                    <a:lnTo>
                      <a:pt x="20" y="20"/>
                    </a:lnTo>
                    <a:lnTo>
                      <a:pt x="19" y="20"/>
                    </a:lnTo>
                    <a:lnTo>
                      <a:pt x="18" y="21"/>
                    </a:lnTo>
                    <a:lnTo>
                      <a:pt x="17" y="21"/>
                    </a:lnTo>
                    <a:lnTo>
                      <a:pt x="15" y="22"/>
                    </a:lnTo>
                    <a:lnTo>
                      <a:pt x="14" y="23"/>
                    </a:lnTo>
                    <a:lnTo>
                      <a:pt x="12" y="24"/>
                    </a:lnTo>
                    <a:lnTo>
                      <a:pt x="11" y="24"/>
                    </a:lnTo>
                    <a:lnTo>
                      <a:pt x="8" y="25"/>
                    </a:lnTo>
                    <a:lnTo>
                      <a:pt x="6" y="25"/>
                    </a:lnTo>
                    <a:lnTo>
                      <a:pt x="4" y="25"/>
                    </a:lnTo>
                    <a:lnTo>
                      <a:pt x="2" y="24"/>
                    </a:lnTo>
                    <a:lnTo>
                      <a:pt x="1" y="24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1" y="20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4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5" y="4"/>
                    </a:lnTo>
                    <a:lnTo>
                      <a:pt x="17" y="2"/>
                    </a:lnTo>
                    <a:lnTo>
                      <a:pt x="19" y="1"/>
                    </a:lnTo>
                    <a:lnTo>
                      <a:pt x="19" y="3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5" y="4"/>
                    </a:lnTo>
                    <a:lnTo>
                      <a:pt x="28" y="4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38" y="1"/>
                    </a:lnTo>
                    <a:lnTo>
                      <a:pt x="40" y="1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2" y="1"/>
                    </a:lnTo>
                    <a:lnTo>
                      <a:pt x="43" y="2"/>
                    </a:lnTo>
                    <a:lnTo>
                      <a:pt x="43" y="4"/>
                    </a:lnTo>
                    <a:lnTo>
                      <a:pt x="44" y="5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7" y="7"/>
                    </a:lnTo>
                    <a:lnTo>
                      <a:pt x="48" y="7"/>
                    </a:lnTo>
                    <a:lnTo>
                      <a:pt x="49" y="7"/>
                    </a:lnTo>
                    <a:lnTo>
                      <a:pt x="51" y="7"/>
                    </a:lnTo>
                    <a:lnTo>
                      <a:pt x="52" y="7"/>
                    </a:lnTo>
                    <a:lnTo>
                      <a:pt x="53" y="8"/>
                    </a:lnTo>
                    <a:lnTo>
                      <a:pt x="54" y="8"/>
                    </a:lnTo>
                    <a:lnTo>
                      <a:pt x="56" y="8"/>
                    </a:lnTo>
                    <a:lnTo>
                      <a:pt x="58" y="9"/>
                    </a:lnTo>
                    <a:lnTo>
                      <a:pt x="59" y="10"/>
                    </a:lnTo>
                    <a:lnTo>
                      <a:pt x="61" y="10"/>
                    </a:lnTo>
                    <a:lnTo>
                      <a:pt x="62" y="10"/>
                    </a:lnTo>
                    <a:lnTo>
                      <a:pt x="63" y="10"/>
                    </a:lnTo>
                    <a:lnTo>
                      <a:pt x="64" y="10"/>
                    </a:lnTo>
                    <a:lnTo>
                      <a:pt x="65" y="10"/>
                    </a:lnTo>
                    <a:lnTo>
                      <a:pt x="66" y="10"/>
                    </a:lnTo>
                    <a:lnTo>
                      <a:pt x="67" y="10"/>
                    </a:lnTo>
                    <a:lnTo>
                      <a:pt x="67" y="11"/>
                    </a:lnTo>
                    <a:lnTo>
                      <a:pt x="67" y="12"/>
                    </a:lnTo>
                    <a:lnTo>
                      <a:pt x="67" y="13"/>
                    </a:lnTo>
                    <a:lnTo>
                      <a:pt x="68" y="13"/>
                    </a:lnTo>
                    <a:lnTo>
                      <a:pt x="69" y="14"/>
                    </a:lnTo>
                    <a:lnTo>
                      <a:pt x="70" y="14"/>
                    </a:lnTo>
                    <a:lnTo>
                      <a:pt x="71" y="14"/>
                    </a:lnTo>
                    <a:lnTo>
                      <a:pt x="73" y="14"/>
                    </a:lnTo>
                    <a:lnTo>
                      <a:pt x="74" y="14"/>
                    </a:lnTo>
                    <a:lnTo>
                      <a:pt x="75" y="15"/>
                    </a:lnTo>
                    <a:lnTo>
                      <a:pt x="76" y="15"/>
                    </a:lnTo>
                    <a:lnTo>
                      <a:pt x="77" y="15"/>
                    </a:lnTo>
                    <a:lnTo>
                      <a:pt x="78" y="16"/>
                    </a:lnTo>
                    <a:lnTo>
                      <a:pt x="78" y="17"/>
                    </a:lnTo>
                    <a:lnTo>
                      <a:pt x="78" y="18"/>
                    </a:lnTo>
                    <a:close/>
                  </a:path>
                </a:pathLst>
              </a:custGeom>
              <a:solidFill>
                <a:srgbClr val="FF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38" y="173"/>
                <a:ext cx="78" cy="30"/>
              </a:xfrm>
              <a:custGeom>
                <a:avLst/>
                <a:gdLst>
                  <a:gd name="T0" fmla="*/ 78 w 78"/>
                  <a:gd name="T1" fmla="*/ 19 h 30"/>
                  <a:gd name="T2" fmla="*/ 76 w 78"/>
                  <a:gd name="T3" fmla="*/ 23 h 30"/>
                  <a:gd name="T4" fmla="*/ 73 w 78"/>
                  <a:gd name="T5" fmla="*/ 27 h 30"/>
                  <a:gd name="T6" fmla="*/ 72 w 78"/>
                  <a:gd name="T7" fmla="*/ 30 h 30"/>
                  <a:gd name="T8" fmla="*/ 70 w 78"/>
                  <a:gd name="T9" fmla="*/ 29 h 30"/>
                  <a:gd name="T10" fmla="*/ 67 w 78"/>
                  <a:gd name="T11" fmla="*/ 27 h 30"/>
                  <a:gd name="T12" fmla="*/ 65 w 78"/>
                  <a:gd name="T13" fmla="*/ 25 h 30"/>
                  <a:gd name="T14" fmla="*/ 64 w 78"/>
                  <a:gd name="T15" fmla="*/ 26 h 30"/>
                  <a:gd name="T16" fmla="*/ 61 w 78"/>
                  <a:gd name="T17" fmla="*/ 26 h 30"/>
                  <a:gd name="T18" fmla="*/ 56 w 78"/>
                  <a:gd name="T19" fmla="*/ 25 h 30"/>
                  <a:gd name="T20" fmla="*/ 52 w 78"/>
                  <a:gd name="T21" fmla="*/ 25 h 30"/>
                  <a:gd name="T22" fmla="*/ 49 w 78"/>
                  <a:gd name="T23" fmla="*/ 27 h 30"/>
                  <a:gd name="T24" fmla="*/ 47 w 78"/>
                  <a:gd name="T25" fmla="*/ 24 h 30"/>
                  <a:gd name="T26" fmla="*/ 45 w 78"/>
                  <a:gd name="T27" fmla="*/ 25 h 30"/>
                  <a:gd name="T28" fmla="*/ 41 w 78"/>
                  <a:gd name="T29" fmla="*/ 27 h 30"/>
                  <a:gd name="T30" fmla="*/ 38 w 78"/>
                  <a:gd name="T31" fmla="*/ 29 h 30"/>
                  <a:gd name="T32" fmla="*/ 37 w 78"/>
                  <a:gd name="T33" fmla="*/ 27 h 30"/>
                  <a:gd name="T34" fmla="*/ 37 w 78"/>
                  <a:gd name="T35" fmla="*/ 25 h 30"/>
                  <a:gd name="T36" fmla="*/ 34 w 78"/>
                  <a:gd name="T37" fmla="*/ 25 h 30"/>
                  <a:gd name="T38" fmla="*/ 32 w 78"/>
                  <a:gd name="T39" fmla="*/ 27 h 30"/>
                  <a:gd name="T40" fmla="*/ 29 w 78"/>
                  <a:gd name="T41" fmla="*/ 22 h 30"/>
                  <a:gd name="T42" fmla="*/ 26 w 78"/>
                  <a:gd name="T43" fmla="*/ 19 h 30"/>
                  <a:gd name="T44" fmla="*/ 24 w 78"/>
                  <a:gd name="T45" fmla="*/ 20 h 30"/>
                  <a:gd name="T46" fmla="*/ 19 w 78"/>
                  <a:gd name="T47" fmla="*/ 20 h 30"/>
                  <a:gd name="T48" fmla="*/ 14 w 78"/>
                  <a:gd name="T49" fmla="*/ 23 h 30"/>
                  <a:gd name="T50" fmla="*/ 6 w 78"/>
                  <a:gd name="T51" fmla="*/ 25 h 30"/>
                  <a:gd name="T52" fmla="*/ 2 w 78"/>
                  <a:gd name="T53" fmla="*/ 24 h 30"/>
                  <a:gd name="T54" fmla="*/ 3 w 78"/>
                  <a:gd name="T55" fmla="*/ 22 h 30"/>
                  <a:gd name="T56" fmla="*/ 1 w 78"/>
                  <a:gd name="T57" fmla="*/ 20 h 30"/>
                  <a:gd name="T58" fmla="*/ 1 w 78"/>
                  <a:gd name="T59" fmla="*/ 18 h 30"/>
                  <a:gd name="T60" fmla="*/ 3 w 78"/>
                  <a:gd name="T61" fmla="*/ 16 h 30"/>
                  <a:gd name="T62" fmla="*/ 4 w 78"/>
                  <a:gd name="T63" fmla="*/ 14 h 30"/>
                  <a:gd name="T64" fmla="*/ 8 w 78"/>
                  <a:gd name="T65" fmla="*/ 8 h 30"/>
                  <a:gd name="T66" fmla="*/ 14 w 78"/>
                  <a:gd name="T67" fmla="*/ 5 h 30"/>
                  <a:gd name="T68" fmla="*/ 19 w 78"/>
                  <a:gd name="T69" fmla="*/ 3 h 30"/>
                  <a:gd name="T70" fmla="*/ 23 w 78"/>
                  <a:gd name="T71" fmla="*/ 5 h 30"/>
                  <a:gd name="T72" fmla="*/ 31 w 78"/>
                  <a:gd name="T73" fmla="*/ 3 h 30"/>
                  <a:gd name="T74" fmla="*/ 38 w 78"/>
                  <a:gd name="T75" fmla="*/ 2 h 30"/>
                  <a:gd name="T76" fmla="*/ 42 w 78"/>
                  <a:gd name="T77" fmla="*/ 0 h 30"/>
                  <a:gd name="T78" fmla="*/ 43 w 78"/>
                  <a:gd name="T79" fmla="*/ 2 h 30"/>
                  <a:gd name="T80" fmla="*/ 46 w 78"/>
                  <a:gd name="T81" fmla="*/ 6 h 30"/>
                  <a:gd name="T82" fmla="*/ 49 w 78"/>
                  <a:gd name="T83" fmla="*/ 7 h 30"/>
                  <a:gd name="T84" fmla="*/ 54 w 78"/>
                  <a:gd name="T85" fmla="*/ 8 h 30"/>
                  <a:gd name="T86" fmla="*/ 61 w 78"/>
                  <a:gd name="T87" fmla="*/ 10 h 30"/>
                  <a:gd name="T88" fmla="*/ 65 w 78"/>
                  <a:gd name="T89" fmla="*/ 10 h 30"/>
                  <a:gd name="T90" fmla="*/ 67 w 78"/>
                  <a:gd name="T91" fmla="*/ 12 h 30"/>
                  <a:gd name="T92" fmla="*/ 69 w 78"/>
                  <a:gd name="T93" fmla="*/ 14 h 30"/>
                  <a:gd name="T94" fmla="*/ 73 w 78"/>
                  <a:gd name="T95" fmla="*/ 14 h 30"/>
                  <a:gd name="T96" fmla="*/ 77 w 78"/>
                  <a:gd name="T97" fmla="*/ 15 h 30"/>
                  <a:gd name="T98" fmla="*/ 78 w 78"/>
                  <a:gd name="T99" fmla="*/ 17 h 3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8"/>
                  <a:gd name="T151" fmla="*/ 0 h 30"/>
                  <a:gd name="T152" fmla="*/ 78 w 78"/>
                  <a:gd name="T153" fmla="*/ 30 h 3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8" h="30">
                    <a:moveTo>
                      <a:pt x="78" y="18"/>
                    </a:moveTo>
                    <a:lnTo>
                      <a:pt x="78" y="18"/>
                    </a:lnTo>
                    <a:lnTo>
                      <a:pt x="78" y="19"/>
                    </a:lnTo>
                    <a:lnTo>
                      <a:pt x="77" y="20"/>
                    </a:lnTo>
                    <a:lnTo>
                      <a:pt x="77" y="21"/>
                    </a:lnTo>
                    <a:lnTo>
                      <a:pt x="77" y="22"/>
                    </a:lnTo>
                    <a:lnTo>
                      <a:pt x="76" y="23"/>
                    </a:lnTo>
                    <a:lnTo>
                      <a:pt x="75" y="24"/>
                    </a:lnTo>
                    <a:lnTo>
                      <a:pt x="74" y="26"/>
                    </a:lnTo>
                    <a:lnTo>
                      <a:pt x="73" y="27"/>
                    </a:lnTo>
                    <a:lnTo>
                      <a:pt x="73" y="28"/>
                    </a:lnTo>
                    <a:lnTo>
                      <a:pt x="72" y="29"/>
                    </a:lnTo>
                    <a:lnTo>
                      <a:pt x="72" y="30"/>
                    </a:lnTo>
                    <a:lnTo>
                      <a:pt x="71" y="29"/>
                    </a:lnTo>
                    <a:lnTo>
                      <a:pt x="70" y="29"/>
                    </a:lnTo>
                    <a:lnTo>
                      <a:pt x="69" y="29"/>
                    </a:lnTo>
                    <a:lnTo>
                      <a:pt x="68" y="28"/>
                    </a:lnTo>
                    <a:lnTo>
                      <a:pt x="67" y="27"/>
                    </a:lnTo>
                    <a:lnTo>
                      <a:pt x="67" y="26"/>
                    </a:lnTo>
                    <a:lnTo>
                      <a:pt x="66" y="26"/>
                    </a:lnTo>
                    <a:lnTo>
                      <a:pt x="66" y="25"/>
                    </a:lnTo>
                    <a:lnTo>
                      <a:pt x="65" y="25"/>
                    </a:lnTo>
                    <a:lnTo>
                      <a:pt x="65" y="26"/>
                    </a:lnTo>
                    <a:lnTo>
                      <a:pt x="64" y="26"/>
                    </a:lnTo>
                    <a:lnTo>
                      <a:pt x="63" y="26"/>
                    </a:lnTo>
                    <a:lnTo>
                      <a:pt x="62" y="26"/>
                    </a:lnTo>
                    <a:lnTo>
                      <a:pt x="61" y="26"/>
                    </a:lnTo>
                    <a:lnTo>
                      <a:pt x="60" y="25"/>
                    </a:lnTo>
                    <a:lnTo>
                      <a:pt x="59" y="25"/>
                    </a:lnTo>
                    <a:lnTo>
                      <a:pt x="58" y="25"/>
                    </a:lnTo>
                    <a:lnTo>
                      <a:pt x="56" y="25"/>
                    </a:lnTo>
                    <a:lnTo>
                      <a:pt x="55" y="25"/>
                    </a:lnTo>
                    <a:lnTo>
                      <a:pt x="54" y="25"/>
                    </a:lnTo>
                    <a:lnTo>
                      <a:pt x="53" y="25"/>
                    </a:lnTo>
                    <a:lnTo>
                      <a:pt x="52" y="25"/>
                    </a:lnTo>
                    <a:lnTo>
                      <a:pt x="51" y="26"/>
                    </a:lnTo>
                    <a:lnTo>
                      <a:pt x="50" y="26"/>
                    </a:lnTo>
                    <a:lnTo>
                      <a:pt x="49" y="27"/>
                    </a:lnTo>
                    <a:lnTo>
                      <a:pt x="48" y="26"/>
                    </a:lnTo>
                    <a:lnTo>
                      <a:pt x="48" y="25"/>
                    </a:lnTo>
                    <a:lnTo>
                      <a:pt x="47" y="24"/>
                    </a:lnTo>
                    <a:lnTo>
                      <a:pt x="46" y="24"/>
                    </a:lnTo>
                    <a:lnTo>
                      <a:pt x="45" y="25"/>
                    </a:lnTo>
                    <a:lnTo>
                      <a:pt x="43" y="25"/>
                    </a:lnTo>
                    <a:lnTo>
                      <a:pt x="42" y="26"/>
                    </a:lnTo>
                    <a:lnTo>
                      <a:pt x="41" y="26"/>
                    </a:lnTo>
                    <a:lnTo>
                      <a:pt x="41" y="27"/>
                    </a:lnTo>
                    <a:lnTo>
                      <a:pt x="40" y="27"/>
                    </a:lnTo>
                    <a:lnTo>
                      <a:pt x="39" y="28"/>
                    </a:lnTo>
                    <a:lnTo>
                      <a:pt x="38" y="29"/>
                    </a:lnTo>
                    <a:lnTo>
                      <a:pt x="37" y="29"/>
                    </a:lnTo>
                    <a:lnTo>
                      <a:pt x="37" y="28"/>
                    </a:lnTo>
                    <a:lnTo>
                      <a:pt x="37" y="27"/>
                    </a:lnTo>
                    <a:lnTo>
                      <a:pt x="37" y="26"/>
                    </a:lnTo>
                    <a:lnTo>
                      <a:pt x="37" y="25"/>
                    </a:lnTo>
                    <a:lnTo>
                      <a:pt x="37" y="24"/>
                    </a:lnTo>
                    <a:lnTo>
                      <a:pt x="36" y="24"/>
                    </a:lnTo>
                    <a:lnTo>
                      <a:pt x="35" y="25"/>
                    </a:lnTo>
                    <a:lnTo>
                      <a:pt x="34" y="25"/>
                    </a:lnTo>
                    <a:lnTo>
                      <a:pt x="33" y="26"/>
                    </a:lnTo>
                    <a:lnTo>
                      <a:pt x="32" y="27"/>
                    </a:lnTo>
                    <a:lnTo>
                      <a:pt x="31" y="26"/>
                    </a:lnTo>
                    <a:lnTo>
                      <a:pt x="30" y="25"/>
                    </a:lnTo>
                    <a:lnTo>
                      <a:pt x="30" y="23"/>
                    </a:lnTo>
                    <a:lnTo>
                      <a:pt x="29" y="22"/>
                    </a:lnTo>
                    <a:lnTo>
                      <a:pt x="29" y="21"/>
                    </a:lnTo>
                    <a:lnTo>
                      <a:pt x="28" y="20"/>
                    </a:lnTo>
                    <a:lnTo>
                      <a:pt x="27" y="20"/>
                    </a:lnTo>
                    <a:lnTo>
                      <a:pt x="26" y="19"/>
                    </a:lnTo>
                    <a:lnTo>
                      <a:pt x="26" y="20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21" y="20"/>
                    </a:lnTo>
                    <a:lnTo>
                      <a:pt x="20" y="20"/>
                    </a:lnTo>
                    <a:lnTo>
                      <a:pt x="19" y="20"/>
                    </a:lnTo>
                    <a:lnTo>
                      <a:pt x="18" y="21"/>
                    </a:lnTo>
                    <a:lnTo>
                      <a:pt x="17" y="21"/>
                    </a:lnTo>
                    <a:lnTo>
                      <a:pt x="15" y="22"/>
                    </a:lnTo>
                    <a:lnTo>
                      <a:pt x="14" y="23"/>
                    </a:lnTo>
                    <a:lnTo>
                      <a:pt x="12" y="24"/>
                    </a:lnTo>
                    <a:lnTo>
                      <a:pt x="11" y="24"/>
                    </a:lnTo>
                    <a:lnTo>
                      <a:pt x="8" y="25"/>
                    </a:lnTo>
                    <a:lnTo>
                      <a:pt x="6" y="25"/>
                    </a:lnTo>
                    <a:lnTo>
                      <a:pt x="4" y="25"/>
                    </a:lnTo>
                    <a:lnTo>
                      <a:pt x="2" y="24"/>
                    </a:lnTo>
                    <a:lnTo>
                      <a:pt x="1" y="24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1" y="20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4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5" y="4"/>
                    </a:lnTo>
                    <a:lnTo>
                      <a:pt x="17" y="2"/>
                    </a:lnTo>
                    <a:lnTo>
                      <a:pt x="19" y="1"/>
                    </a:lnTo>
                    <a:lnTo>
                      <a:pt x="19" y="3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5" y="4"/>
                    </a:lnTo>
                    <a:lnTo>
                      <a:pt x="28" y="4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38" y="1"/>
                    </a:lnTo>
                    <a:lnTo>
                      <a:pt x="40" y="1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2" y="1"/>
                    </a:lnTo>
                    <a:lnTo>
                      <a:pt x="43" y="2"/>
                    </a:lnTo>
                    <a:lnTo>
                      <a:pt x="43" y="4"/>
                    </a:lnTo>
                    <a:lnTo>
                      <a:pt x="44" y="5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7" y="7"/>
                    </a:lnTo>
                    <a:lnTo>
                      <a:pt x="48" y="7"/>
                    </a:lnTo>
                    <a:lnTo>
                      <a:pt x="49" y="7"/>
                    </a:lnTo>
                    <a:lnTo>
                      <a:pt x="51" y="7"/>
                    </a:lnTo>
                    <a:lnTo>
                      <a:pt x="52" y="7"/>
                    </a:lnTo>
                    <a:lnTo>
                      <a:pt x="53" y="8"/>
                    </a:lnTo>
                    <a:lnTo>
                      <a:pt x="54" y="8"/>
                    </a:lnTo>
                    <a:lnTo>
                      <a:pt x="56" y="8"/>
                    </a:lnTo>
                    <a:lnTo>
                      <a:pt x="58" y="9"/>
                    </a:lnTo>
                    <a:lnTo>
                      <a:pt x="59" y="10"/>
                    </a:lnTo>
                    <a:lnTo>
                      <a:pt x="61" y="10"/>
                    </a:lnTo>
                    <a:lnTo>
                      <a:pt x="62" y="10"/>
                    </a:lnTo>
                    <a:lnTo>
                      <a:pt x="63" y="10"/>
                    </a:lnTo>
                    <a:lnTo>
                      <a:pt x="64" y="10"/>
                    </a:lnTo>
                    <a:lnTo>
                      <a:pt x="65" y="10"/>
                    </a:lnTo>
                    <a:lnTo>
                      <a:pt x="66" y="10"/>
                    </a:lnTo>
                    <a:lnTo>
                      <a:pt x="67" y="10"/>
                    </a:lnTo>
                    <a:lnTo>
                      <a:pt x="67" y="11"/>
                    </a:lnTo>
                    <a:lnTo>
                      <a:pt x="67" y="12"/>
                    </a:lnTo>
                    <a:lnTo>
                      <a:pt x="67" y="13"/>
                    </a:lnTo>
                    <a:lnTo>
                      <a:pt x="68" y="13"/>
                    </a:lnTo>
                    <a:lnTo>
                      <a:pt x="69" y="14"/>
                    </a:lnTo>
                    <a:lnTo>
                      <a:pt x="70" y="14"/>
                    </a:lnTo>
                    <a:lnTo>
                      <a:pt x="71" y="14"/>
                    </a:lnTo>
                    <a:lnTo>
                      <a:pt x="73" y="14"/>
                    </a:lnTo>
                    <a:lnTo>
                      <a:pt x="74" y="14"/>
                    </a:lnTo>
                    <a:lnTo>
                      <a:pt x="75" y="15"/>
                    </a:lnTo>
                    <a:lnTo>
                      <a:pt x="76" y="15"/>
                    </a:lnTo>
                    <a:lnTo>
                      <a:pt x="77" y="15"/>
                    </a:lnTo>
                    <a:lnTo>
                      <a:pt x="78" y="16"/>
                    </a:lnTo>
                    <a:lnTo>
                      <a:pt x="78" y="17"/>
                    </a:lnTo>
                    <a:lnTo>
                      <a:pt x="78" y="18"/>
                    </a:lnTo>
                    <a:close/>
                  </a:path>
                </a:pathLst>
              </a:custGeom>
              <a:solidFill>
                <a:srgbClr val="00B0F0"/>
              </a:solidFill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230" y="287"/>
                <a:ext cx="27" cy="67"/>
              </a:xfrm>
              <a:custGeom>
                <a:avLst/>
                <a:gdLst>
                  <a:gd name="T0" fmla="*/ 27 w 27"/>
                  <a:gd name="T1" fmla="*/ 30 h 67"/>
                  <a:gd name="T2" fmla="*/ 27 w 27"/>
                  <a:gd name="T3" fmla="*/ 33 h 67"/>
                  <a:gd name="T4" fmla="*/ 26 w 27"/>
                  <a:gd name="T5" fmla="*/ 36 h 67"/>
                  <a:gd name="T6" fmla="*/ 25 w 27"/>
                  <a:gd name="T7" fmla="*/ 39 h 67"/>
                  <a:gd name="T8" fmla="*/ 24 w 27"/>
                  <a:gd name="T9" fmla="*/ 42 h 67"/>
                  <a:gd name="T10" fmla="*/ 23 w 27"/>
                  <a:gd name="T11" fmla="*/ 44 h 67"/>
                  <a:gd name="T12" fmla="*/ 20 w 27"/>
                  <a:gd name="T13" fmla="*/ 47 h 67"/>
                  <a:gd name="T14" fmla="*/ 18 w 27"/>
                  <a:gd name="T15" fmla="*/ 48 h 67"/>
                  <a:gd name="T16" fmla="*/ 17 w 27"/>
                  <a:gd name="T17" fmla="*/ 50 h 67"/>
                  <a:gd name="T18" fmla="*/ 15 w 27"/>
                  <a:gd name="T19" fmla="*/ 52 h 67"/>
                  <a:gd name="T20" fmla="*/ 15 w 27"/>
                  <a:gd name="T21" fmla="*/ 55 h 67"/>
                  <a:gd name="T22" fmla="*/ 14 w 27"/>
                  <a:gd name="T23" fmla="*/ 57 h 67"/>
                  <a:gd name="T24" fmla="*/ 10 w 27"/>
                  <a:gd name="T25" fmla="*/ 60 h 67"/>
                  <a:gd name="T26" fmla="*/ 8 w 27"/>
                  <a:gd name="T27" fmla="*/ 64 h 67"/>
                  <a:gd name="T28" fmla="*/ 5 w 27"/>
                  <a:gd name="T29" fmla="*/ 66 h 67"/>
                  <a:gd name="T30" fmla="*/ 2 w 27"/>
                  <a:gd name="T31" fmla="*/ 67 h 67"/>
                  <a:gd name="T32" fmla="*/ 0 w 27"/>
                  <a:gd name="T33" fmla="*/ 64 h 67"/>
                  <a:gd name="T34" fmla="*/ 0 w 27"/>
                  <a:gd name="T35" fmla="*/ 59 h 67"/>
                  <a:gd name="T36" fmla="*/ 0 w 27"/>
                  <a:gd name="T37" fmla="*/ 57 h 67"/>
                  <a:gd name="T38" fmla="*/ 2 w 27"/>
                  <a:gd name="T39" fmla="*/ 54 h 67"/>
                  <a:gd name="T40" fmla="*/ 3 w 27"/>
                  <a:gd name="T41" fmla="*/ 51 h 67"/>
                  <a:gd name="T42" fmla="*/ 5 w 27"/>
                  <a:gd name="T43" fmla="*/ 48 h 67"/>
                  <a:gd name="T44" fmla="*/ 5 w 27"/>
                  <a:gd name="T45" fmla="*/ 45 h 67"/>
                  <a:gd name="T46" fmla="*/ 5 w 27"/>
                  <a:gd name="T47" fmla="*/ 41 h 67"/>
                  <a:gd name="T48" fmla="*/ 5 w 27"/>
                  <a:gd name="T49" fmla="*/ 38 h 67"/>
                  <a:gd name="T50" fmla="*/ 6 w 27"/>
                  <a:gd name="T51" fmla="*/ 34 h 67"/>
                  <a:gd name="T52" fmla="*/ 6 w 27"/>
                  <a:gd name="T53" fmla="*/ 31 h 67"/>
                  <a:gd name="T54" fmla="*/ 5 w 27"/>
                  <a:gd name="T55" fmla="*/ 27 h 67"/>
                  <a:gd name="T56" fmla="*/ 5 w 27"/>
                  <a:gd name="T57" fmla="*/ 24 h 67"/>
                  <a:gd name="T58" fmla="*/ 5 w 27"/>
                  <a:gd name="T59" fmla="*/ 20 h 67"/>
                  <a:gd name="T60" fmla="*/ 5 w 27"/>
                  <a:gd name="T61" fmla="*/ 17 h 67"/>
                  <a:gd name="T62" fmla="*/ 7 w 27"/>
                  <a:gd name="T63" fmla="*/ 14 h 67"/>
                  <a:gd name="T64" fmla="*/ 9 w 27"/>
                  <a:gd name="T65" fmla="*/ 9 h 67"/>
                  <a:gd name="T66" fmla="*/ 10 w 27"/>
                  <a:gd name="T67" fmla="*/ 6 h 67"/>
                  <a:gd name="T68" fmla="*/ 11 w 27"/>
                  <a:gd name="T69" fmla="*/ 3 h 67"/>
                  <a:gd name="T70" fmla="*/ 11 w 27"/>
                  <a:gd name="T71" fmla="*/ 0 h 67"/>
                  <a:gd name="T72" fmla="*/ 13 w 27"/>
                  <a:gd name="T73" fmla="*/ 0 h 67"/>
                  <a:gd name="T74" fmla="*/ 16 w 27"/>
                  <a:gd name="T75" fmla="*/ 2 h 67"/>
                  <a:gd name="T76" fmla="*/ 19 w 27"/>
                  <a:gd name="T77" fmla="*/ 4 h 67"/>
                  <a:gd name="T78" fmla="*/ 19 w 27"/>
                  <a:gd name="T79" fmla="*/ 6 h 67"/>
                  <a:gd name="T80" fmla="*/ 19 w 27"/>
                  <a:gd name="T81" fmla="*/ 10 h 67"/>
                  <a:gd name="T82" fmla="*/ 19 w 27"/>
                  <a:gd name="T83" fmla="*/ 13 h 67"/>
                  <a:gd name="T84" fmla="*/ 18 w 27"/>
                  <a:gd name="T85" fmla="*/ 15 h 67"/>
                  <a:gd name="T86" fmla="*/ 19 w 27"/>
                  <a:gd name="T87" fmla="*/ 18 h 67"/>
                  <a:gd name="T88" fmla="*/ 20 w 27"/>
                  <a:gd name="T89" fmla="*/ 22 h 67"/>
                  <a:gd name="T90" fmla="*/ 20 w 27"/>
                  <a:gd name="T91" fmla="*/ 24 h 67"/>
                  <a:gd name="T92" fmla="*/ 21 w 27"/>
                  <a:gd name="T93" fmla="*/ 27 h 67"/>
                  <a:gd name="T94" fmla="*/ 22 w 27"/>
                  <a:gd name="T95" fmla="*/ 28 h 67"/>
                  <a:gd name="T96" fmla="*/ 25 w 27"/>
                  <a:gd name="T97" fmla="*/ 28 h 67"/>
                  <a:gd name="T98" fmla="*/ 27 w 27"/>
                  <a:gd name="T99" fmla="*/ 28 h 67"/>
                  <a:gd name="T100" fmla="*/ 27 w 27"/>
                  <a:gd name="T101" fmla="*/ 30 h 6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7"/>
                  <a:gd name="T154" fmla="*/ 0 h 67"/>
                  <a:gd name="T155" fmla="*/ 27 w 27"/>
                  <a:gd name="T156" fmla="*/ 67 h 6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7" h="67">
                    <a:moveTo>
                      <a:pt x="27" y="30"/>
                    </a:moveTo>
                    <a:lnTo>
                      <a:pt x="27" y="30"/>
                    </a:lnTo>
                    <a:lnTo>
                      <a:pt x="27" y="32"/>
                    </a:lnTo>
                    <a:lnTo>
                      <a:pt x="27" y="33"/>
                    </a:lnTo>
                    <a:lnTo>
                      <a:pt x="27" y="34"/>
                    </a:lnTo>
                    <a:lnTo>
                      <a:pt x="26" y="35"/>
                    </a:lnTo>
                    <a:lnTo>
                      <a:pt x="26" y="36"/>
                    </a:lnTo>
                    <a:lnTo>
                      <a:pt x="25" y="38"/>
                    </a:lnTo>
                    <a:lnTo>
                      <a:pt x="25" y="39"/>
                    </a:lnTo>
                    <a:lnTo>
                      <a:pt x="24" y="40"/>
                    </a:lnTo>
                    <a:lnTo>
                      <a:pt x="24" y="41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3" y="44"/>
                    </a:lnTo>
                    <a:lnTo>
                      <a:pt x="22" y="45"/>
                    </a:lnTo>
                    <a:lnTo>
                      <a:pt x="21" y="46"/>
                    </a:lnTo>
                    <a:lnTo>
                      <a:pt x="20" y="47"/>
                    </a:lnTo>
                    <a:lnTo>
                      <a:pt x="19" y="47"/>
                    </a:lnTo>
                    <a:lnTo>
                      <a:pt x="19" y="48"/>
                    </a:lnTo>
                    <a:lnTo>
                      <a:pt x="18" y="48"/>
                    </a:lnTo>
                    <a:lnTo>
                      <a:pt x="17" y="49"/>
                    </a:lnTo>
                    <a:lnTo>
                      <a:pt x="17" y="50"/>
                    </a:lnTo>
                    <a:lnTo>
                      <a:pt x="16" y="51"/>
                    </a:lnTo>
                    <a:lnTo>
                      <a:pt x="16" y="52"/>
                    </a:lnTo>
                    <a:lnTo>
                      <a:pt x="15" y="52"/>
                    </a:lnTo>
                    <a:lnTo>
                      <a:pt x="15" y="53"/>
                    </a:lnTo>
                    <a:lnTo>
                      <a:pt x="15" y="54"/>
                    </a:lnTo>
                    <a:lnTo>
                      <a:pt x="15" y="55"/>
                    </a:lnTo>
                    <a:lnTo>
                      <a:pt x="15" y="56"/>
                    </a:lnTo>
                    <a:lnTo>
                      <a:pt x="14" y="57"/>
                    </a:lnTo>
                    <a:lnTo>
                      <a:pt x="13" y="58"/>
                    </a:lnTo>
                    <a:lnTo>
                      <a:pt x="12" y="59"/>
                    </a:lnTo>
                    <a:lnTo>
                      <a:pt x="10" y="60"/>
                    </a:lnTo>
                    <a:lnTo>
                      <a:pt x="9" y="61"/>
                    </a:lnTo>
                    <a:lnTo>
                      <a:pt x="9" y="62"/>
                    </a:lnTo>
                    <a:lnTo>
                      <a:pt x="8" y="64"/>
                    </a:lnTo>
                    <a:lnTo>
                      <a:pt x="7" y="64"/>
                    </a:lnTo>
                    <a:lnTo>
                      <a:pt x="6" y="65"/>
                    </a:lnTo>
                    <a:lnTo>
                      <a:pt x="5" y="66"/>
                    </a:lnTo>
                    <a:lnTo>
                      <a:pt x="4" y="67"/>
                    </a:lnTo>
                    <a:lnTo>
                      <a:pt x="3" y="67"/>
                    </a:lnTo>
                    <a:lnTo>
                      <a:pt x="2" y="67"/>
                    </a:lnTo>
                    <a:lnTo>
                      <a:pt x="1" y="66"/>
                    </a:lnTo>
                    <a:lnTo>
                      <a:pt x="1" y="65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0" y="61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1" y="56"/>
                    </a:lnTo>
                    <a:lnTo>
                      <a:pt x="2" y="55"/>
                    </a:lnTo>
                    <a:lnTo>
                      <a:pt x="2" y="54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3" y="51"/>
                    </a:lnTo>
                    <a:lnTo>
                      <a:pt x="4" y="50"/>
                    </a:lnTo>
                    <a:lnTo>
                      <a:pt x="4" y="49"/>
                    </a:lnTo>
                    <a:lnTo>
                      <a:pt x="5" y="48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5" y="41"/>
                    </a:lnTo>
                    <a:lnTo>
                      <a:pt x="6" y="40"/>
                    </a:lnTo>
                    <a:lnTo>
                      <a:pt x="5" y="39"/>
                    </a:lnTo>
                    <a:lnTo>
                      <a:pt x="5" y="38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6" y="34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6" y="31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5" y="25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5" y="22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8" y="11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9" y="4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19" y="7"/>
                    </a:lnTo>
                    <a:lnTo>
                      <a:pt x="19" y="8"/>
                    </a:lnTo>
                    <a:lnTo>
                      <a:pt x="19" y="10"/>
                    </a:lnTo>
                    <a:lnTo>
                      <a:pt x="19" y="11"/>
                    </a:lnTo>
                    <a:lnTo>
                      <a:pt x="19" y="13"/>
                    </a:lnTo>
                    <a:lnTo>
                      <a:pt x="19" y="14"/>
                    </a:lnTo>
                    <a:lnTo>
                      <a:pt x="18" y="15"/>
                    </a:lnTo>
                    <a:lnTo>
                      <a:pt x="19" y="16"/>
                    </a:lnTo>
                    <a:lnTo>
                      <a:pt x="19" y="17"/>
                    </a:lnTo>
                    <a:lnTo>
                      <a:pt x="19" y="18"/>
                    </a:lnTo>
                    <a:lnTo>
                      <a:pt x="19" y="19"/>
                    </a:lnTo>
                    <a:lnTo>
                      <a:pt x="19" y="20"/>
                    </a:lnTo>
                    <a:lnTo>
                      <a:pt x="20" y="22"/>
                    </a:lnTo>
                    <a:lnTo>
                      <a:pt x="20" y="23"/>
                    </a:lnTo>
                    <a:lnTo>
                      <a:pt x="20" y="24"/>
                    </a:lnTo>
                    <a:lnTo>
                      <a:pt x="20" y="25"/>
                    </a:lnTo>
                    <a:lnTo>
                      <a:pt x="21" y="26"/>
                    </a:lnTo>
                    <a:lnTo>
                      <a:pt x="21" y="27"/>
                    </a:lnTo>
                    <a:lnTo>
                      <a:pt x="22" y="27"/>
                    </a:lnTo>
                    <a:lnTo>
                      <a:pt x="22" y="28"/>
                    </a:lnTo>
                    <a:lnTo>
                      <a:pt x="23" y="28"/>
                    </a:lnTo>
                    <a:lnTo>
                      <a:pt x="24" y="28"/>
                    </a:lnTo>
                    <a:lnTo>
                      <a:pt x="25" y="28"/>
                    </a:lnTo>
                    <a:lnTo>
                      <a:pt x="26" y="28"/>
                    </a:lnTo>
                    <a:lnTo>
                      <a:pt x="27" y="28"/>
                    </a:lnTo>
                    <a:lnTo>
                      <a:pt x="27" y="29"/>
                    </a:lnTo>
                    <a:lnTo>
                      <a:pt x="27" y="3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230" y="287"/>
                <a:ext cx="27" cy="67"/>
              </a:xfrm>
              <a:custGeom>
                <a:avLst/>
                <a:gdLst>
                  <a:gd name="T0" fmla="*/ 27 w 27"/>
                  <a:gd name="T1" fmla="*/ 30 h 67"/>
                  <a:gd name="T2" fmla="*/ 27 w 27"/>
                  <a:gd name="T3" fmla="*/ 33 h 67"/>
                  <a:gd name="T4" fmla="*/ 26 w 27"/>
                  <a:gd name="T5" fmla="*/ 36 h 67"/>
                  <a:gd name="T6" fmla="*/ 25 w 27"/>
                  <a:gd name="T7" fmla="*/ 39 h 67"/>
                  <a:gd name="T8" fmla="*/ 24 w 27"/>
                  <a:gd name="T9" fmla="*/ 42 h 67"/>
                  <a:gd name="T10" fmla="*/ 23 w 27"/>
                  <a:gd name="T11" fmla="*/ 44 h 67"/>
                  <a:gd name="T12" fmla="*/ 20 w 27"/>
                  <a:gd name="T13" fmla="*/ 47 h 67"/>
                  <a:gd name="T14" fmla="*/ 18 w 27"/>
                  <a:gd name="T15" fmla="*/ 48 h 67"/>
                  <a:gd name="T16" fmla="*/ 17 w 27"/>
                  <a:gd name="T17" fmla="*/ 50 h 67"/>
                  <a:gd name="T18" fmla="*/ 15 w 27"/>
                  <a:gd name="T19" fmla="*/ 52 h 67"/>
                  <a:gd name="T20" fmla="*/ 15 w 27"/>
                  <a:gd name="T21" fmla="*/ 55 h 67"/>
                  <a:gd name="T22" fmla="*/ 14 w 27"/>
                  <a:gd name="T23" fmla="*/ 57 h 67"/>
                  <a:gd name="T24" fmla="*/ 10 w 27"/>
                  <a:gd name="T25" fmla="*/ 60 h 67"/>
                  <a:gd name="T26" fmla="*/ 8 w 27"/>
                  <a:gd name="T27" fmla="*/ 64 h 67"/>
                  <a:gd name="T28" fmla="*/ 5 w 27"/>
                  <a:gd name="T29" fmla="*/ 66 h 67"/>
                  <a:gd name="T30" fmla="*/ 2 w 27"/>
                  <a:gd name="T31" fmla="*/ 67 h 67"/>
                  <a:gd name="T32" fmla="*/ 0 w 27"/>
                  <a:gd name="T33" fmla="*/ 64 h 67"/>
                  <a:gd name="T34" fmla="*/ 0 w 27"/>
                  <a:gd name="T35" fmla="*/ 59 h 67"/>
                  <a:gd name="T36" fmla="*/ 0 w 27"/>
                  <a:gd name="T37" fmla="*/ 57 h 67"/>
                  <a:gd name="T38" fmla="*/ 2 w 27"/>
                  <a:gd name="T39" fmla="*/ 54 h 67"/>
                  <a:gd name="T40" fmla="*/ 3 w 27"/>
                  <a:gd name="T41" fmla="*/ 51 h 67"/>
                  <a:gd name="T42" fmla="*/ 5 w 27"/>
                  <a:gd name="T43" fmla="*/ 48 h 67"/>
                  <a:gd name="T44" fmla="*/ 5 w 27"/>
                  <a:gd name="T45" fmla="*/ 45 h 67"/>
                  <a:gd name="T46" fmla="*/ 5 w 27"/>
                  <a:gd name="T47" fmla="*/ 41 h 67"/>
                  <a:gd name="T48" fmla="*/ 5 w 27"/>
                  <a:gd name="T49" fmla="*/ 38 h 67"/>
                  <a:gd name="T50" fmla="*/ 6 w 27"/>
                  <a:gd name="T51" fmla="*/ 34 h 67"/>
                  <a:gd name="T52" fmla="*/ 6 w 27"/>
                  <a:gd name="T53" fmla="*/ 31 h 67"/>
                  <a:gd name="T54" fmla="*/ 5 w 27"/>
                  <a:gd name="T55" fmla="*/ 27 h 67"/>
                  <a:gd name="T56" fmla="*/ 5 w 27"/>
                  <a:gd name="T57" fmla="*/ 24 h 67"/>
                  <a:gd name="T58" fmla="*/ 5 w 27"/>
                  <a:gd name="T59" fmla="*/ 20 h 67"/>
                  <a:gd name="T60" fmla="*/ 5 w 27"/>
                  <a:gd name="T61" fmla="*/ 17 h 67"/>
                  <a:gd name="T62" fmla="*/ 7 w 27"/>
                  <a:gd name="T63" fmla="*/ 14 h 67"/>
                  <a:gd name="T64" fmla="*/ 9 w 27"/>
                  <a:gd name="T65" fmla="*/ 9 h 67"/>
                  <a:gd name="T66" fmla="*/ 10 w 27"/>
                  <a:gd name="T67" fmla="*/ 6 h 67"/>
                  <a:gd name="T68" fmla="*/ 11 w 27"/>
                  <a:gd name="T69" fmla="*/ 3 h 67"/>
                  <a:gd name="T70" fmla="*/ 11 w 27"/>
                  <a:gd name="T71" fmla="*/ 0 h 67"/>
                  <a:gd name="T72" fmla="*/ 13 w 27"/>
                  <a:gd name="T73" fmla="*/ 0 h 67"/>
                  <a:gd name="T74" fmla="*/ 16 w 27"/>
                  <a:gd name="T75" fmla="*/ 2 h 67"/>
                  <a:gd name="T76" fmla="*/ 19 w 27"/>
                  <a:gd name="T77" fmla="*/ 4 h 67"/>
                  <a:gd name="T78" fmla="*/ 19 w 27"/>
                  <a:gd name="T79" fmla="*/ 6 h 67"/>
                  <a:gd name="T80" fmla="*/ 19 w 27"/>
                  <a:gd name="T81" fmla="*/ 10 h 67"/>
                  <a:gd name="T82" fmla="*/ 19 w 27"/>
                  <a:gd name="T83" fmla="*/ 13 h 67"/>
                  <a:gd name="T84" fmla="*/ 18 w 27"/>
                  <a:gd name="T85" fmla="*/ 15 h 67"/>
                  <a:gd name="T86" fmla="*/ 19 w 27"/>
                  <a:gd name="T87" fmla="*/ 18 h 67"/>
                  <a:gd name="T88" fmla="*/ 20 w 27"/>
                  <a:gd name="T89" fmla="*/ 22 h 67"/>
                  <a:gd name="T90" fmla="*/ 20 w 27"/>
                  <a:gd name="T91" fmla="*/ 24 h 67"/>
                  <a:gd name="T92" fmla="*/ 21 w 27"/>
                  <a:gd name="T93" fmla="*/ 27 h 67"/>
                  <a:gd name="T94" fmla="*/ 22 w 27"/>
                  <a:gd name="T95" fmla="*/ 28 h 67"/>
                  <a:gd name="T96" fmla="*/ 25 w 27"/>
                  <a:gd name="T97" fmla="*/ 28 h 67"/>
                  <a:gd name="T98" fmla="*/ 27 w 27"/>
                  <a:gd name="T99" fmla="*/ 28 h 67"/>
                  <a:gd name="T100" fmla="*/ 27 w 27"/>
                  <a:gd name="T101" fmla="*/ 30 h 6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7"/>
                  <a:gd name="T154" fmla="*/ 0 h 67"/>
                  <a:gd name="T155" fmla="*/ 27 w 27"/>
                  <a:gd name="T156" fmla="*/ 67 h 6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7" h="67">
                    <a:moveTo>
                      <a:pt x="27" y="30"/>
                    </a:moveTo>
                    <a:lnTo>
                      <a:pt x="27" y="30"/>
                    </a:lnTo>
                    <a:lnTo>
                      <a:pt x="27" y="32"/>
                    </a:lnTo>
                    <a:lnTo>
                      <a:pt x="27" y="33"/>
                    </a:lnTo>
                    <a:lnTo>
                      <a:pt x="27" y="34"/>
                    </a:lnTo>
                    <a:lnTo>
                      <a:pt x="26" y="35"/>
                    </a:lnTo>
                    <a:lnTo>
                      <a:pt x="26" y="36"/>
                    </a:lnTo>
                    <a:lnTo>
                      <a:pt x="25" y="38"/>
                    </a:lnTo>
                    <a:lnTo>
                      <a:pt x="25" y="39"/>
                    </a:lnTo>
                    <a:lnTo>
                      <a:pt x="24" y="40"/>
                    </a:lnTo>
                    <a:lnTo>
                      <a:pt x="24" y="41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3" y="44"/>
                    </a:lnTo>
                    <a:lnTo>
                      <a:pt x="22" y="45"/>
                    </a:lnTo>
                    <a:lnTo>
                      <a:pt x="21" y="46"/>
                    </a:lnTo>
                    <a:lnTo>
                      <a:pt x="20" y="47"/>
                    </a:lnTo>
                    <a:lnTo>
                      <a:pt x="19" y="47"/>
                    </a:lnTo>
                    <a:lnTo>
                      <a:pt x="19" y="48"/>
                    </a:lnTo>
                    <a:lnTo>
                      <a:pt x="18" y="48"/>
                    </a:lnTo>
                    <a:lnTo>
                      <a:pt x="17" y="49"/>
                    </a:lnTo>
                    <a:lnTo>
                      <a:pt x="17" y="50"/>
                    </a:lnTo>
                    <a:lnTo>
                      <a:pt x="16" y="51"/>
                    </a:lnTo>
                    <a:lnTo>
                      <a:pt x="16" y="52"/>
                    </a:lnTo>
                    <a:lnTo>
                      <a:pt x="15" y="52"/>
                    </a:lnTo>
                    <a:lnTo>
                      <a:pt x="15" y="53"/>
                    </a:lnTo>
                    <a:lnTo>
                      <a:pt x="15" y="54"/>
                    </a:lnTo>
                    <a:lnTo>
                      <a:pt x="15" y="55"/>
                    </a:lnTo>
                    <a:lnTo>
                      <a:pt x="15" y="56"/>
                    </a:lnTo>
                    <a:lnTo>
                      <a:pt x="14" y="57"/>
                    </a:lnTo>
                    <a:lnTo>
                      <a:pt x="13" y="58"/>
                    </a:lnTo>
                    <a:lnTo>
                      <a:pt x="12" y="59"/>
                    </a:lnTo>
                    <a:lnTo>
                      <a:pt x="10" y="60"/>
                    </a:lnTo>
                    <a:lnTo>
                      <a:pt x="9" y="61"/>
                    </a:lnTo>
                    <a:lnTo>
                      <a:pt x="9" y="62"/>
                    </a:lnTo>
                    <a:lnTo>
                      <a:pt x="8" y="64"/>
                    </a:lnTo>
                    <a:lnTo>
                      <a:pt x="7" y="64"/>
                    </a:lnTo>
                    <a:lnTo>
                      <a:pt x="6" y="65"/>
                    </a:lnTo>
                    <a:lnTo>
                      <a:pt x="5" y="66"/>
                    </a:lnTo>
                    <a:lnTo>
                      <a:pt x="4" y="67"/>
                    </a:lnTo>
                    <a:lnTo>
                      <a:pt x="3" y="67"/>
                    </a:lnTo>
                    <a:lnTo>
                      <a:pt x="2" y="67"/>
                    </a:lnTo>
                    <a:lnTo>
                      <a:pt x="1" y="66"/>
                    </a:lnTo>
                    <a:lnTo>
                      <a:pt x="1" y="65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0" y="61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1" y="56"/>
                    </a:lnTo>
                    <a:lnTo>
                      <a:pt x="2" y="55"/>
                    </a:lnTo>
                    <a:lnTo>
                      <a:pt x="2" y="54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3" y="51"/>
                    </a:lnTo>
                    <a:lnTo>
                      <a:pt x="4" y="50"/>
                    </a:lnTo>
                    <a:lnTo>
                      <a:pt x="4" y="49"/>
                    </a:lnTo>
                    <a:lnTo>
                      <a:pt x="5" y="48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5" y="41"/>
                    </a:lnTo>
                    <a:lnTo>
                      <a:pt x="6" y="40"/>
                    </a:lnTo>
                    <a:lnTo>
                      <a:pt x="5" y="39"/>
                    </a:lnTo>
                    <a:lnTo>
                      <a:pt x="5" y="38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6" y="34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6" y="31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5" y="25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5" y="22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8" y="11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9" y="4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19" y="7"/>
                    </a:lnTo>
                    <a:lnTo>
                      <a:pt x="19" y="8"/>
                    </a:lnTo>
                    <a:lnTo>
                      <a:pt x="19" y="10"/>
                    </a:lnTo>
                    <a:lnTo>
                      <a:pt x="19" y="11"/>
                    </a:lnTo>
                    <a:lnTo>
                      <a:pt x="19" y="13"/>
                    </a:lnTo>
                    <a:lnTo>
                      <a:pt x="19" y="14"/>
                    </a:lnTo>
                    <a:lnTo>
                      <a:pt x="18" y="15"/>
                    </a:lnTo>
                    <a:lnTo>
                      <a:pt x="19" y="16"/>
                    </a:lnTo>
                    <a:lnTo>
                      <a:pt x="19" y="17"/>
                    </a:lnTo>
                    <a:lnTo>
                      <a:pt x="19" y="18"/>
                    </a:lnTo>
                    <a:lnTo>
                      <a:pt x="19" y="19"/>
                    </a:lnTo>
                    <a:lnTo>
                      <a:pt x="19" y="20"/>
                    </a:lnTo>
                    <a:lnTo>
                      <a:pt x="20" y="22"/>
                    </a:lnTo>
                    <a:lnTo>
                      <a:pt x="20" y="23"/>
                    </a:lnTo>
                    <a:lnTo>
                      <a:pt x="20" y="24"/>
                    </a:lnTo>
                    <a:lnTo>
                      <a:pt x="20" y="25"/>
                    </a:lnTo>
                    <a:lnTo>
                      <a:pt x="21" y="26"/>
                    </a:lnTo>
                    <a:lnTo>
                      <a:pt x="21" y="27"/>
                    </a:lnTo>
                    <a:lnTo>
                      <a:pt x="22" y="27"/>
                    </a:lnTo>
                    <a:lnTo>
                      <a:pt x="22" y="28"/>
                    </a:lnTo>
                    <a:lnTo>
                      <a:pt x="23" y="28"/>
                    </a:lnTo>
                    <a:lnTo>
                      <a:pt x="24" y="28"/>
                    </a:lnTo>
                    <a:lnTo>
                      <a:pt x="25" y="28"/>
                    </a:lnTo>
                    <a:lnTo>
                      <a:pt x="26" y="28"/>
                    </a:lnTo>
                    <a:lnTo>
                      <a:pt x="27" y="28"/>
                    </a:lnTo>
                    <a:lnTo>
                      <a:pt x="27" y="29"/>
                    </a:lnTo>
                    <a:lnTo>
                      <a:pt x="27" y="30"/>
                    </a:lnTo>
                    <a:close/>
                  </a:path>
                </a:pathLst>
              </a:custGeom>
              <a:noFill/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234" y="204"/>
                <a:ext cx="77" cy="76"/>
              </a:xfrm>
              <a:custGeom>
                <a:avLst/>
                <a:gdLst>
                  <a:gd name="T0" fmla="*/ 77 w 77"/>
                  <a:gd name="T1" fmla="*/ 44 h 76"/>
                  <a:gd name="T2" fmla="*/ 76 w 77"/>
                  <a:gd name="T3" fmla="*/ 50 h 76"/>
                  <a:gd name="T4" fmla="*/ 75 w 77"/>
                  <a:gd name="T5" fmla="*/ 50 h 76"/>
                  <a:gd name="T6" fmla="*/ 74 w 77"/>
                  <a:gd name="T7" fmla="*/ 52 h 76"/>
                  <a:gd name="T8" fmla="*/ 73 w 77"/>
                  <a:gd name="T9" fmla="*/ 53 h 76"/>
                  <a:gd name="T10" fmla="*/ 72 w 77"/>
                  <a:gd name="T11" fmla="*/ 55 h 76"/>
                  <a:gd name="T12" fmla="*/ 72 w 77"/>
                  <a:gd name="T13" fmla="*/ 57 h 76"/>
                  <a:gd name="T14" fmla="*/ 71 w 77"/>
                  <a:gd name="T15" fmla="*/ 58 h 76"/>
                  <a:gd name="T16" fmla="*/ 71 w 77"/>
                  <a:gd name="T17" fmla="*/ 60 h 76"/>
                  <a:gd name="T18" fmla="*/ 70 w 77"/>
                  <a:gd name="T19" fmla="*/ 62 h 76"/>
                  <a:gd name="T20" fmla="*/ 70 w 77"/>
                  <a:gd name="T21" fmla="*/ 63 h 76"/>
                  <a:gd name="T22" fmla="*/ 69 w 77"/>
                  <a:gd name="T23" fmla="*/ 65 h 76"/>
                  <a:gd name="T24" fmla="*/ 68 w 77"/>
                  <a:gd name="T25" fmla="*/ 66 h 76"/>
                  <a:gd name="T26" fmla="*/ 68 w 77"/>
                  <a:gd name="T27" fmla="*/ 68 h 76"/>
                  <a:gd name="T28" fmla="*/ 67 w 77"/>
                  <a:gd name="T29" fmla="*/ 69 h 76"/>
                  <a:gd name="T30" fmla="*/ 65 w 77"/>
                  <a:gd name="T31" fmla="*/ 69 h 76"/>
                  <a:gd name="T32" fmla="*/ 64 w 77"/>
                  <a:gd name="T33" fmla="*/ 70 h 76"/>
                  <a:gd name="T34" fmla="*/ 64 w 77"/>
                  <a:gd name="T35" fmla="*/ 71 h 76"/>
                  <a:gd name="T36" fmla="*/ 64 w 77"/>
                  <a:gd name="T37" fmla="*/ 73 h 76"/>
                  <a:gd name="T38" fmla="*/ 64 w 77"/>
                  <a:gd name="T39" fmla="*/ 74 h 76"/>
                  <a:gd name="T40" fmla="*/ 64 w 77"/>
                  <a:gd name="T41" fmla="*/ 76 h 76"/>
                  <a:gd name="T42" fmla="*/ 60 w 77"/>
                  <a:gd name="T43" fmla="*/ 75 h 76"/>
                  <a:gd name="T44" fmla="*/ 57 w 77"/>
                  <a:gd name="T45" fmla="*/ 74 h 76"/>
                  <a:gd name="T46" fmla="*/ 54 w 77"/>
                  <a:gd name="T47" fmla="*/ 72 h 76"/>
                  <a:gd name="T48" fmla="*/ 50 w 77"/>
                  <a:gd name="T49" fmla="*/ 72 h 76"/>
                  <a:gd name="T50" fmla="*/ 46 w 77"/>
                  <a:gd name="T51" fmla="*/ 71 h 76"/>
                  <a:gd name="T52" fmla="*/ 44 w 77"/>
                  <a:gd name="T53" fmla="*/ 69 h 76"/>
                  <a:gd name="T54" fmla="*/ 43 w 77"/>
                  <a:gd name="T55" fmla="*/ 64 h 76"/>
                  <a:gd name="T56" fmla="*/ 44 w 77"/>
                  <a:gd name="T57" fmla="*/ 61 h 76"/>
                  <a:gd name="T58" fmla="*/ 41 w 77"/>
                  <a:gd name="T59" fmla="*/ 61 h 76"/>
                  <a:gd name="T60" fmla="*/ 38 w 77"/>
                  <a:gd name="T61" fmla="*/ 63 h 76"/>
                  <a:gd name="T62" fmla="*/ 34 w 77"/>
                  <a:gd name="T63" fmla="*/ 65 h 76"/>
                  <a:gd name="T64" fmla="*/ 28 w 77"/>
                  <a:gd name="T65" fmla="*/ 66 h 76"/>
                  <a:gd name="T66" fmla="*/ 24 w 77"/>
                  <a:gd name="T67" fmla="*/ 63 h 76"/>
                  <a:gd name="T68" fmla="*/ 22 w 77"/>
                  <a:gd name="T69" fmla="*/ 60 h 76"/>
                  <a:gd name="T70" fmla="*/ 19 w 77"/>
                  <a:gd name="T71" fmla="*/ 61 h 76"/>
                  <a:gd name="T72" fmla="*/ 17 w 77"/>
                  <a:gd name="T73" fmla="*/ 63 h 76"/>
                  <a:gd name="T74" fmla="*/ 11 w 77"/>
                  <a:gd name="T75" fmla="*/ 63 h 76"/>
                  <a:gd name="T76" fmla="*/ 5 w 77"/>
                  <a:gd name="T77" fmla="*/ 63 h 76"/>
                  <a:gd name="T78" fmla="*/ 0 w 77"/>
                  <a:gd name="T79" fmla="*/ 62 h 76"/>
                  <a:gd name="T80" fmla="*/ 11 w 77"/>
                  <a:gd name="T81" fmla="*/ 59 h 76"/>
                  <a:gd name="T82" fmla="*/ 22 w 77"/>
                  <a:gd name="T83" fmla="*/ 53 h 76"/>
                  <a:gd name="T84" fmla="*/ 21 w 77"/>
                  <a:gd name="T85" fmla="*/ 47 h 76"/>
                  <a:gd name="T86" fmla="*/ 22 w 77"/>
                  <a:gd name="T87" fmla="*/ 40 h 76"/>
                  <a:gd name="T88" fmla="*/ 17 w 77"/>
                  <a:gd name="T89" fmla="*/ 39 h 76"/>
                  <a:gd name="T90" fmla="*/ 10 w 77"/>
                  <a:gd name="T91" fmla="*/ 36 h 76"/>
                  <a:gd name="T92" fmla="*/ 6 w 77"/>
                  <a:gd name="T93" fmla="*/ 30 h 76"/>
                  <a:gd name="T94" fmla="*/ 8 w 77"/>
                  <a:gd name="T95" fmla="*/ 25 h 76"/>
                  <a:gd name="T96" fmla="*/ 11 w 77"/>
                  <a:gd name="T97" fmla="*/ 21 h 76"/>
                  <a:gd name="T98" fmla="*/ 17 w 77"/>
                  <a:gd name="T99" fmla="*/ 19 h 76"/>
                  <a:gd name="T100" fmla="*/ 21 w 77"/>
                  <a:gd name="T101" fmla="*/ 11 h 76"/>
                  <a:gd name="T102" fmla="*/ 26 w 77"/>
                  <a:gd name="T103" fmla="*/ 4 h 76"/>
                  <a:gd name="T104" fmla="*/ 35 w 77"/>
                  <a:gd name="T105" fmla="*/ 0 h 76"/>
                  <a:gd name="T106" fmla="*/ 46 w 77"/>
                  <a:gd name="T107" fmla="*/ 3 h 76"/>
                  <a:gd name="T108" fmla="*/ 50 w 77"/>
                  <a:gd name="T109" fmla="*/ 7 h 76"/>
                  <a:gd name="T110" fmla="*/ 56 w 77"/>
                  <a:gd name="T111" fmla="*/ 19 h 76"/>
                  <a:gd name="T112" fmla="*/ 66 w 77"/>
                  <a:gd name="T113" fmla="*/ 20 h 76"/>
                  <a:gd name="T114" fmla="*/ 71 w 77"/>
                  <a:gd name="T115" fmla="*/ 24 h 76"/>
                  <a:gd name="T116" fmla="*/ 76 w 77"/>
                  <a:gd name="T117" fmla="*/ 33 h 7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7"/>
                  <a:gd name="T178" fmla="*/ 0 h 76"/>
                  <a:gd name="T179" fmla="*/ 77 w 77"/>
                  <a:gd name="T180" fmla="*/ 76 h 7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7" h="76">
                    <a:moveTo>
                      <a:pt x="77" y="38"/>
                    </a:moveTo>
                    <a:lnTo>
                      <a:pt x="76" y="39"/>
                    </a:lnTo>
                    <a:lnTo>
                      <a:pt x="77" y="41"/>
                    </a:lnTo>
                    <a:lnTo>
                      <a:pt x="77" y="43"/>
                    </a:lnTo>
                    <a:lnTo>
                      <a:pt x="77" y="44"/>
                    </a:lnTo>
                    <a:lnTo>
                      <a:pt x="77" y="45"/>
                    </a:lnTo>
                    <a:lnTo>
                      <a:pt x="76" y="46"/>
                    </a:lnTo>
                    <a:lnTo>
                      <a:pt x="76" y="49"/>
                    </a:lnTo>
                    <a:lnTo>
                      <a:pt x="76" y="50"/>
                    </a:lnTo>
                    <a:lnTo>
                      <a:pt x="75" y="50"/>
                    </a:lnTo>
                    <a:lnTo>
                      <a:pt x="74" y="51"/>
                    </a:lnTo>
                    <a:lnTo>
                      <a:pt x="74" y="52"/>
                    </a:lnTo>
                    <a:lnTo>
                      <a:pt x="73" y="52"/>
                    </a:lnTo>
                    <a:lnTo>
                      <a:pt x="73" y="53"/>
                    </a:lnTo>
                    <a:lnTo>
                      <a:pt x="73" y="54"/>
                    </a:lnTo>
                    <a:lnTo>
                      <a:pt x="72" y="55"/>
                    </a:lnTo>
                    <a:lnTo>
                      <a:pt x="72" y="56"/>
                    </a:lnTo>
                    <a:lnTo>
                      <a:pt x="72" y="57"/>
                    </a:lnTo>
                    <a:lnTo>
                      <a:pt x="71" y="57"/>
                    </a:lnTo>
                    <a:lnTo>
                      <a:pt x="71" y="58"/>
                    </a:lnTo>
                    <a:lnTo>
                      <a:pt x="71" y="59"/>
                    </a:lnTo>
                    <a:lnTo>
                      <a:pt x="71" y="60"/>
                    </a:lnTo>
                    <a:lnTo>
                      <a:pt x="71" y="61"/>
                    </a:lnTo>
                    <a:lnTo>
                      <a:pt x="70" y="61"/>
                    </a:lnTo>
                    <a:lnTo>
                      <a:pt x="70" y="62"/>
                    </a:lnTo>
                    <a:lnTo>
                      <a:pt x="70" y="63"/>
                    </a:lnTo>
                    <a:lnTo>
                      <a:pt x="70" y="64"/>
                    </a:lnTo>
                    <a:lnTo>
                      <a:pt x="70" y="65"/>
                    </a:lnTo>
                    <a:lnTo>
                      <a:pt x="69" y="65"/>
                    </a:lnTo>
                    <a:lnTo>
                      <a:pt x="69" y="66"/>
                    </a:lnTo>
                    <a:lnTo>
                      <a:pt x="68" y="66"/>
                    </a:lnTo>
                    <a:lnTo>
                      <a:pt x="68" y="67"/>
                    </a:lnTo>
                    <a:lnTo>
                      <a:pt x="68" y="68"/>
                    </a:lnTo>
                    <a:lnTo>
                      <a:pt x="67" y="69"/>
                    </a:lnTo>
                    <a:lnTo>
                      <a:pt x="66" y="69"/>
                    </a:lnTo>
                    <a:lnTo>
                      <a:pt x="66" y="68"/>
                    </a:lnTo>
                    <a:lnTo>
                      <a:pt x="65" y="68"/>
                    </a:lnTo>
                    <a:lnTo>
                      <a:pt x="65" y="69"/>
                    </a:lnTo>
                    <a:lnTo>
                      <a:pt x="65" y="70"/>
                    </a:lnTo>
                    <a:lnTo>
                      <a:pt x="64" y="70"/>
                    </a:lnTo>
                    <a:lnTo>
                      <a:pt x="64" y="71"/>
                    </a:lnTo>
                    <a:lnTo>
                      <a:pt x="63" y="72"/>
                    </a:lnTo>
                    <a:lnTo>
                      <a:pt x="63" y="73"/>
                    </a:lnTo>
                    <a:lnTo>
                      <a:pt x="64" y="73"/>
                    </a:lnTo>
                    <a:lnTo>
                      <a:pt x="64" y="74"/>
                    </a:lnTo>
                    <a:lnTo>
                      <a:pt x="64" y="75"/>
                    </a:lnTo>
                    <a:lnTo>
                      <a:pt x="63" y="75"/>
                    </a:lnTo>
                    <a:lnTo>
                      <a:pt x="64" y="76"/>
                    </a:lnTo>
                    <a:lnTo>
                      <a:pt x="63" y="76"/>
                    </a:lnTo>
                    <a:lnTo>
                      <a:pt x="62" y="76"/>
                    </a:lnTo>
                    <a:lnTo>
                      <a:pt x="61" y="76"/>
                    </a:lnTo>
                    <a:lnTo>
                      <a:pt x="61" y="75"/>
                    </a:lnTo>
                    <a:lnTo>
                      <a:pt x="60" y="75"/>
                    </a:lnTo>
                    <a:lnTo>
                      <a:pt x="59" y="74"/>
                    </a:lnTo>
                    <a:lnTo>
                      <a:pt x="58" y="74"/>
                    </a:lnTo>
                    <a:lnTo>
                      <a:pt x="57" y="74"/>
                    </a:lnTo>
                    <a:lnTo>
                      <a:pt x="57" y="73"/>
                    </a:lnTo>
                    <a:lnTo>
                      <a:pt x="56" y="73"/>
                    </a:lnTo>
                    <a:lnTo>
                      <a:pt x="55" y="72"/>
                    </a:lnTo>
                    <a:lnTo>
                      <a:pt x="54" y="72"/>
                    </a:lnTo>
                    <a:lnTo>
                      <a:pt x="53" y="72"/>
                    </a:lnTo>
                    <a:lnTo>
                      <a:pt x="52" y="72"/>
                    </a:lnTo>
                    <a:lnTo>
                      <a:pt x="51" y="72"/>
                    </a:lnTo>
                    <a:lnTo>
                      <a:pt x="50" y="72"/>
                    </a:lnTo>
                    <a:lnTo>
                      <a:pt x="49" y="72"/>
                    </a:lnTo>
                    <a:lnTo>
                      <a:pt x="48" y="72"/>
                    </a:lnTo>
                    <a:lnTo>
                      <a:pt x="47" y="72"/>
                    </a:lnTo>
                    <a:lnTo>
                      <a:pt x="46" y="72"/>
                    </a:lnTo>
                    <a:lnTo>
                      <a:pt x="46" y="71"/>
                    </a:lnTo>
                    <a:lnTo>
                      <a:pt x="45" y="71"/>
                    </a:lnTo>
                    <a:lnTo>
                      <a:pt x="45" y="70"/>
                    </a:lnTo>
                    <a:lnTo>
                      <a:pt x="44" y="70"/>
                    </a:lnTo>
                    <a:lnTo>
                      <a:pt x="44" y="69"/>
                    </a:lnTo>
                    <a:lnTo>
                      <a:pt x="44" y="68"/>
                    </a:lnTo>
                    <a:lnTo>
                      <a:pt x="43" y="67"/>
                    </a:lnTo>
                    <a:lnTo>
                      <a:pt x="43" y="66"/>
                    </a:lnTo>
                    <a:lnTo>
                      <a:pt x="43" y="65"/>
                    </a:lnTo>
                    <a:lnTo>
                      <a:pt x="43" y="64"/>
                    </a:lnTo>
                    <a:lnTo>
                      <a:pt x="43" y="63"/>
                    </a:lnTo>
                    <a:lnTo>
                      <a:pt x="43" y="62"/>
                    </a:lnTo>
                    <a:lnTo>
                      <a:pt x="44" y="62"/>
                    </a:lnTo>
                    <a:lnTo>
                      <a:pt x="44" y="61"/>
                    </a:lnTo>
                    <a:lnTo>
                      <a:pt x="43" y="61"/>
                    </a:lnTo>
                    <a:lnTo>
                      <a:pt x="43" y="60"/>
                    </a:lnTo>
                    <a:lnTo>
                      <a:pt x="42" y="60"/>
                    </a:lnTo>
                    <a:lnTo>
                      <a:pt x="41" y="61"/>
                    </a:lnTo>
                    <a:lnTo>
                      <a:pt x="40" y="61"/>
                    </a:lnTo>
                    <a:lnTo>
                      <a:pt x="39" y="62"/>
                    </a:lnTo>
                    <a:lnTo>
                      <a:pt x="38" y="63"/>
                    </a:lnTo>
                    <a:lnTo>
                      <a:pt x="37" y="64"/>
                    </a:lnTo>
                    <a:lnTo>
                      <a:pt x="36" y="64"/>
                    </a:lnTo>
                    <a:lnTo>
                      <a:pt x="35" y="64"/>
                    </a:lnTo>
                    <a:lnTo>
                      <a:pt x="34" y="65"/>
                    </a:lnTo>
                    <a:lnTo>
                      <a:pt x="33" y="65"/>
                    </a:lnTo>
                    <a:lnTo>
                      <a:pt x="32" y="65"/>
                    </a:lnTo>
                    <a:lnTo>
                      <a:pt x="31" y="65"/>
                    </a:lnTo>
                    <a:lnTo>
                      <a:pt x="29" y="66"/>
                    </a:lnTo>
                    <a:lnTo>
                      <a:pt x="28" y="66"/>
                    </a:lnTo>
                    <a:lnTo>
                      <a:pt x="28" y="65"/>
                    </a:lnTo>
                    <a:lnTo>
                      <a:pt x="27" y="65"/>
                    </a:lnTo>
                    <a:lnTo>
                      <a:pt x="26" y="65"/>
                    </a:lnTo>
                    <a:lnTo>
                      <a:pt x="25" y="64"/>
                    </a:lnTo>
                    <a:lnTo>
                      <a:pt x="24" y="63"/>
                    </a:lnTo>
                    <a:lnTo>
                      <a:pt x="23" y="62"/>
                    </a:lnTo>
                    <a:lnTo>
                      <a:pt x="23" y="61"/>
                    </a:lnTo>
                    <a:lnTo>
                      <a:pt x="22" y="61"/>
                    </a:lnTo>
                    <a:lnTo>
                      <a:pt x="22" y="60"/>
                    </a:lnTo>
                    <a:lnTo>
                      <a:pt x="21" y="60"/>
                    </a:lnTo>
                    <a:lnTo>
                      <a:pt x="20" y="60"/>
                    </a:lnTo>
                    <a:lnTo>
                      <a:pt x="19" y="60"/>
                    </a:lnTo>
                    <a:lnTo>
                      <a:pt x="19" y="61"/>
                    </a:lnTo>
                    <a:lnTo>
                      <a:pt x="19" y="62"/>
                    </a:lnTo>
                    <a:lnTo>
                      <a:pt x="18" y="62"/>
                    </a:lnTo>
                    <a:lnTo>
                      <a:pt x="18" y="63"/>
                    </a:lnTo>
                    <a:lnTo>
                      <a:pt x="17" y="63"/>
                    </a:lnTo>
                    <a:lnTo>
                      <a:pt x="16" y="63"/>
                    </a:lnTo>
                    <a:lnTo>
                      <a:pt x="15" y="63"/>
                    </a:lnTo>
                    <a:lnTo>
                      <a:pt x="14" y="63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1" y="63"/>
                    </a:lnTo>
                    <a:lnTo>
                      <a:pt x="10" y="63"/>
                    </a:lnTo>
                    <a:lnTo>
                      <a:pt x="9" y="63"/>
                    </a:lnTo>
                    <a:lnTo>
                      <a:pt x="8" y="63"/>
                    </a:lnTo>
                    <a:lnTo>
                      <a:pt x="7" y="63"/>
                    </a:lnTo>
                    <a:lnTo>
                      <a:pt x="6" y="63"/>
                    </a:lnTo>
                    <a:lnTo>
                      <a:pt x="5" y="63"/>
                    </a:lnTo>
                    <a:lnTo>
                      <a:pt x="4" y="63"/>
                    </a:lnTo>
                    <a:lnTo>
                      <a:pt x="3" y="63"/>
                    </a:lnTo>
                    <a:lnTo>
                      <a:pt x="2" y="63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0" y="62"/>
                    </a:lnTo>
                    <a:lnTo>
                      <a:pt x="1" y="61"/>
                    </a:lnTo>
                    <a:lnTo>
                      <a:pt x="2" y="61"/>
                    </a:lnTo>
                    <a:lnTo>
                      <a:pt x="4" y="61"/>
                    </a:lnTo>
                    <a:lnTo>
                      <a:pt x="7" y="61"/>
                    </a:lnTo>
                    <a:lnTo>
                      <a:pt x="9" y="61"/>
                    </a:lnTo>
                    <a:lnTo>
                      <a:pt x="11" y="59"/>
                    </a:lnTo>
                    <a:lnTo>
                      <a:pt x="13" y="58"/>
                    </a:lnTo>
                    <a:lnTo>
                      <a:pt x="15" y="56"/>
                    </a:lnTo>
                    <a:lnTo>
                      <a:pt x="17" y="55"/>
                    </a:lnTo>
                    <a:lnTo>
                      <a:pt x="19" y="54"/>
                    </a:lnTo>
                    <a:lnTo>
                      <a:pt x="21" y="54"/>
                    </a:lnTo>
                    <a:lnTo>
                      <a:pt x="22" y="53"/>
                    </a:lnTo>
                    <a:lnTo>
                      <a:pt x="21" y="51"/>
                    </a:lnTo>
                    <a:lnTo>
                      <a:pt x="21" y="50"/>
                    </a:lnTo>
                    <a:lnTo>
                      <a:pt x="21" y="49"/>
                    </a:lnTo>
                    <a:lnTo>
                      <a:pt x="21" y="48"/>
                    </a:lnTo>
                    <a:lnTo>
                      <a:pt x="21" y="47"/>
                    </a:lnTo>
                    <a:lnTo>
                      <a:pt x="22" y="46"/>
                    </a:lnTo>
                    <a:lnTo>
                      <a:pt x="22" y="45"/>
                    </a:lnTo>
                    <a:lnTo>
                      <a:pt x="22" y="44"/>
                    </a:lnTo>
                    <a:lnTo>
                      <a:pt x="22" y="43"/>
                    </a:lnTo>
                    <a:lnTo>
                      <a:pt x="22" y="42"/>
                    </a:lnTo>
                    <a:lnTo>
                      <a:pt x="22" y="40"/>
                    </a:lnTo>
                    <a:lnTo>
                      <a:pt x="21" y="40"/>
                    </a:lnTo>
                    <a:lnTo>
                      <a:pt x="20" y="39"/>
                    </a:lnTo>
                    <a:lnTo>
                      <a:pt x="19" y="38"/>
                    </a:lnTo>
                    <a:lnTo>
                      <a:pt x="18" y="38"/>
                    </a:lnTo>
                    <a:lnTo>
                      <a:pt x="17" y="38"/>
                    </a:lnTo>
                    <a:lnTo>
                      <a:pt x="17" y="39"/>
                    </a:lnTo>
                    <a:lnTo>
                      <a:pt x="15" y="39"/>
                    </a:lnTo>
                    <a:lnTo>
                      <a:pt x="14" y="38"/>
                    </a:lnTo>
                    <a:lnTo>
                      <a:pt x="13" y="38"/>
                    </a:lnTo>
                    <a:lnTo>
                      <a:pt x="12" y="38"/>
                    </a:lnTo>
                    <a:lnTo>
                      <a:pt x="11" y="37"/>
                    </a:lnTo>
                    <a:lnTo>
                      <a:pt x="10" y="36"/>
                    </a:lnTo>
                    <a:lnTo>
                      <a:pt x="9" y="35"/>
                    </a:lnTo>
                    <a:lnTo>
                      <a:pt x="8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7" y="28"/>
                    </a:lnTo>
                    <a:lnTo>
                      <a:pt x="7" y="27"/>
                    </a:lnTo>
                    <a:lnTo>
                      <a:pt x="8" y="26"/>
                    </a:lnTo>
                    <a:lnTo>
                      <a:pt x="8" y="25"/>
                    </a:lnTo>
                    <a:lnTo>
                      <a:pt x="8" y="24"/>
                    </a:lnTo>
                    <a:lnTo>
                      <a:pt x="8" y="23"/>
                    </a:lnTo>
                    <a:lnTo>
                      <a:pt x="9" y="22"/>
                    </a:lnTo>
                    <a:lnTo>
                      <a:pt x="10" y="21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18" y="18"/>
                    </a:lnTo>
                    <a:lnTo>
                      <a:pt x="18" y="17"/>
                    </a:lnTo>
                    <a:lnTo>
                      <a:pt x="19" y="15"/>
                    </a:lnTo>
                    <a:lnTo>
                      <a:pt x="20" y="14"/>
                    </a:lnTo>
                    <a:lnTo>
                      <a:pt x="20" y="13"/>
                    </a:lnTo>
                    <a:lnTo>
                      <a:pt x="21" y="11"/>
                    </a:lnTo>
                    <a:lnTo>
                      <a:pt x="22" y="10"/>
                    </a:lnTo>
                    <a:lnTo>
                      <a:pt x="23" y="8"/>
                    </a:lnTo>
                    <a:lnTo>
                      <a:pt x="23" y="7"/>
                    </a:lnTo>
                    <a:lnTo>
                      <a:pt x="23" y="5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1" y="2"/>
                    </a:lnTo>
                    <a:lnTo>
                      <a:pt x="32" y="1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1" y="1"/>
                    </a:lnTo>
                    <a:lnTo>
                      <a:pt x="43" y="2"/>
                    </a:lnTo>
                    <a:lnTo>
                      <a:pt x="45" y="3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48" y="2"/>
                    </a:lnTo>
                    <a:lnTo>
                      <a:pt x="49" y="3"/>
                    </a:lnTo>
                    <a:lnTo>
                      <a:pt x="49" y="4"/>
                    </a:lnTo>
                    <a:lnTo>
                      <a:pt x="50" y="5"/>
                    </a:lnTo>
                    <a:lnTo>
                      <a:pt x="50" y="7"/>
                    </a:lnTo>
                    <a:lnTo>
                      <a:pt x="51" y="9"/>
                    </a:lnTo>
                    <a:lnTo>
                      <a:pt x="52" y="10"/>
                    </a:lnTo>
                    <a:lnTo>
                      <a:pt x="52" y="11"/>
                    </a:lnTo>
                    <a:lnTo>
                      <a:pt x="53" y="14"/>
                    </a:lnTo>
                    <a:lnTo>
                      <a:pt x="54" y="17"/>
                    </a:lnTo>
                    <a:lnTo>
                      <a:pt x="56" y="19"/>
                    </a:lnTo>
                    <a:lnTo>
                      <a:pt x="57" y="20"/>
                    </a:lnTo>
                    <a:lnTo>
                      <a:pt x="60" y="21"/>
                    </a:lnTo>
                    <a:lnTo>
                      <a:pt x="61" y="21"/>
                    </a:lnTo>
                    <a:lnTo>
                      <a:pt x="63" y="21"/>
                    </a:lnTo>
                    <a:lnTo>
                      <a:pt x="64" y="20"/>
                    </a:lnTo>
                    <a:lnTo>
                      <a:pt x="66" y="20"/>
                    </a:lnTo>
                    <a:lnTo>
                      <a:pt x="66" y="21"/>
                    </a:lnTo>
                    <a:lnTo>
                      <a:pt x="67" y="22"/>
                    </a:lnTo>
                    <a:lnTo>
                      <a:pt x="68" y="23"/>
                    </a:lnTo>
                    <a:lnTo>
                      <a:pt x="69" y="24"/>
                    </a:lnTo>
                    <a:lnTo>
                      <a:pt x="71" y="24"/>
                    </a:lnTo>
                    <a:lnTo>
                      <a:pt x="72" y="26"/>
                    </a:lnTo>
                    <a:lnTo>
                      <a:pt x="74" y="28"/>
                    </a:lnTo>
                    <a:lnTo>
                      <a:pt x="75" y="29"/>
                    </a:lnTo>
                    <a:lnTo>
                      <a:pt x="76" y="30"/>
                    </a:lnTo>
                    <a:lnTo>
                      <a:pt x="76" y="32"/>
                    </a:lnTo>
                    <a:lnTo>
                      <a:pt x="76" y="33"/>
                    </a:lnTo>
                    <a:lnTo>
                      <a:pt x="77" y="34"/>
                    </a:lnTo>
                    <a:lnTo>
                      <a:pt x="77" y="35"/>
                    </a:lnTo>
                    <a:lnTo>
                      <a:pt x="77" y="36"/>
                    </a:lnTo>
                    <a:lnTo>
                      <a:pt x="77" y="38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234" y="204"/>
                <a:ext cx="77" cy="76"/>
              </a:xfrm>
              <a:custGeom>
                <a:avLst/>
                <a:gdLst>
                  <a:gd name="T0" fmla="*/ 77 w 77"/>
                  <a:gd name="T1" fmla="*/ 44 h 76"/>
                  <a:gd name="T2" fmla="*/ 76 w 77"/>
                  <a:gd name="T3" fmla="*/ 50 h 76"/>
                  <a:gd name="T4" fmla="*/ 75 w 77"/>
                  <a:gd name="T5" fmla="*/ 50 h 76"/>
                  <a:gd name="T6" fmla="*/ 74 w 77"/>
                  <a:gd name="T7" fmla="*/ 52 h 76"/>
                  <a:gd name="T8" fmla="*/ 73 w 77"/>
                  <a:gd name="T9" fmla="*/ 53 h 76"/>
                  <a:gd name="T10" fmla="*/ 72 w 77"/>
                  <a:gd name="T11" fmla="*/ 55 h 76"/>
                  <a:gd name="T12" fmla="*/ 72 w 77"/>
                  <a:gd name="T13" fmla="*/ 57 h 76"/>
                  <a:gd name="T14" fmla="*/ 71 w 77"/>
                  <a:gd name="T15" fmla="*/ 58 h 76"/>
                  <a:gd name="T16" fmla="*/ 71 w 77"/>
                  <a:gd name="T17" fmla="*/ 60 h 76"/>
                  <a:gd name="T18" fmla="*/ 70 w 77"/>
                  <a:gd name="T19" fmla="*/ 62 h 76"/>
                  <a:gd name="T20" fmla="*/ 70 w 77"/>
                  <a:gd name="T21" fmla="*/ 63 h 76"/>
                  <a:gd name="T22" fmla="*/ 69 w 77"/>
                  <a:gd name="T23" fmla="*/ 65 h 76"/>
                  <a:gd name="T24" fmla="*/ 68 w 77"/>
                  <a:gd name="T25" fmla="*/ 66 h 76"/>
                  <a:gd name="T26" fmla="*/ 68 w 77"/>
                  <a:gd name="T27" fmla="*/ 68 h 76"/>
                  <a:gd name="T28" fmla="*/ 67 w 77"/>
                  <a:gd name="T29" fmla="*/ 69 h 76"/>
                  <a:gd name="T30" fmla="*/ 65 w 77"/>
                  <a:gd name="T31" fmla="*/ 69 h 76"/>
                  <a:gd name="T32" fmla="*/ 64 w 77"/>
                  <a:gd name="T33" fmla="*/ 70 h 76"/>
                  <a:gd name="T34" fmla="*/ 64 w 77"/>
                  <a:gd name="T35" fmla="*/ 71 h 76"/>
                  <a:gd name="T36" fmla="*/ 64 w 77"/>
                  <a:gd name="T37" fmla="*/ 73 h 76"/>
                  <a:gd name="T38" fmla="*/ 64 w 77"/>
                  <a:gd name="T39" fmla="*/ 74 h 76"/>
                  <a:gd name="T40" fmla="*/ 64 w 77"/>
                  <a:gd name="T41" fmla="*/ 76 h 76"/>
                  <a:gd name="T42" fmla="*/ 60 w 77"/>
                  <a:gd name="T43" fmla="*/ 75 h 76"/>
                  <a:gd name="T44" fmla="*/ 57 w 77"/>
                  <a:gd name="T45" fmla="*/ 74 h 76"/>
                  <a:gd name="T46" fmla="*/ 54 w 77"/>
                  <a:gd name="T47" fmla="*/ 72 h 76"/>
                  <a:gd name="T48" fmla="*/ 50 w 77"/>
                  <a:gd name="T49" fmla="*/ 72 h 76"/>
                  <a:gd name="T50" fmla="*/ 46 w 77"/>
                  <a:gd name="T51" fmla="*/ 71 h 76"/>
                  <a:gd name="T52" fmla="*/ 44 w 77"/>
                  <a:gd name="T53" fmla="*/ 69 h 76"/>
                  <a:gd name="T54" fmla="*/ 43 w 77"/>
                  <a:gd name="T55" fmla="*/ 64 h 76"/>
                  <a:gd name="T56" fmla="*/ 44 w 77"/>
                  <a:gd name="T57" fmla="*/ 61 h 76"/>
                  <a:gd name="T58" fmla="*/ 41 w 77"/>
                  <a:gd name="T59" fmla="*/ 61 h 76"/>
                  <a:gd name="T60" fmla="*/ 38 w 77"/>
                  <a:gd name="T61" fmla="*/ 63 h 76"/>
                  <a:gd name="T62" fmla="*/ 34 w 77"/>
                  <a:gd name="T63" fmla="*/ 65 h 76"/>
                  <a:gd name="T64" fmla="*/ 28 w 77"/>
                  <a:gd name="T65" fmla="*/ 66 h 76"/>
                  <a:gd name="T66" fmla="*/ 24 w 77"/>
                  <a:gd name="T67" fmla="*/ 63 h 76"/>
                  <a:gd name="T68" fmla="*/ 22 w 77"/>
                  <a:gd name="T69" fmla="*/ 60 h 76"/>
                  <a:gd name="T70" fmla="*/ 19 w 77"/>
                  <a:gd name="T71" fmla="*/ 61 h 76"/>
                  <a:gd name="T72" fmla="*/ 17 w 77"/>
                  <a:gd name="T73" fmla="*/ 63 h 76"/>
                  <a:gd name="T74" fmla="*/ 11 w 77"/>
                  <a:gd name="T75" fmla="*/ 63 h 76"/>
                  <a:gd name="T76" fmla="*/ 5 w 77"/>
                  <a:gd name="T77" fmla="*/ 63 h 76"/>
                  <a:gd name="T78" fmla="*/ 0 w 77"/>
                  <a:gd name="T79" fmla="*/ 62 h 76"/>
                  <a:gd name="T80" fmla="*/ 11 w 77"/>
                  <a:gd name="T81" fmla="*/ 59 h 76"/>
                  <a:gd name="T82" fmla="*/ 22 w 77"/>
                  <a:gd name="T83" fmla="*/ 53 h 76"/>
                  <a:gd name="T84" fmla="*/ 21 w 77"/>
                  <a:gd name="T85" fmla="*/ 47 h 76"/>
                  <a:gd name="T86" fmla="*/ 22 w 77"/>
                  <a:gd name="T87" fmla="*/ 40 h 76"/>
                  <a:gd name="T88" fmla="*/ 17 w 77"/>
                  <a:gd name="T89" fmla="*/ 39 h 76"/>
                  <a:gd name="T90" fmla="*/ 10 w 77"/>
                  <a:gd name="T91" fmla="*/ 36 h 76"/>
                  <a:gd name="T92" fmla="*/ 6 w 77"/>
                  <a:gd name="T93" fmla="*/ 30 h 76"/>
                  <a:gd name="T94" fmla="*/ 8 w 77"/>
                  <a:gd name="T95" fmla="*/ 25 h 76"/>
                  <a:gd name="T96" fmla="*/ 11 w 77"/>
                  <a:gd name="T97" fmla="*/ 21 h 76"/>
                  <a:gd name="T98" fmla="*/ 17 w 77"/>
                  <a:gd name="T99" fmla="*/ 19 h 76"/>
                  <a:gd name="T100" fmla="*/ 21 w 77"/>
                  <a:gd name="T101" fmla="*/ 11 h 76"/>
                  <a:gd name="T102" fmla="*/ 26 w 77"/>
                  <a:gd name="T103" fmla="*/ 4 h 76"/>
                  <a:gd name="T104" fmla="*/ 35 w 77"/>
                  <a:gd name="T105" fmla="*/ 0 h 76"/>
                  <a:gd name="T106" fmla="*/ 46 w 77"/>
                  <a:gd name="T107" fmla="*/ 3 h 76"/>
                  <a:gd name="T108" fmla="*/ 50 w 77"/>
                  <a:gd name="T109" fmla="*/ 7 h 76"/>
                  <a:gd name="T110" fmla="*/ 56 w 77"/>
                  <a:gd name="T111" fmla="*/ 19 h 76"/>
                  <a:gd name="T112" fmla="*/ 66 w 77"/>
                  <a:gd name="T113" fmla="*/ 20 h 76"/>
                  <a:gd name="T114" fmla="*/ 71 w 77"/>
                  <a:gd name="T115" fmla="*/ 24 h 76"/>
                  <a:gd name="T116" fmla="*/ 76 w 77"/>
                  <a:gd name="T117" fmla="*/ 33 h 7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7"/>
                  <a:gd name="T178" fmla="*/ 0 h 76"/>
                  <a:gd name="T179" fmla="*/ 77 w 77"/>
                  <a:gd name="T180" fmla="*/ 76 h 7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7" h="76">
                    <a:moveTo>
                      <a:pt x="77" y="38"/>
                    </a:moveTo>
                    <a:lnTo>
                      <a:pt x="76" y="39"/>
                    </a:lnTo>
                    <a:lnTo>
                      <a:pt x="77" y="41"/>
                    </a:lnTo>
                    <a:lnTo>
                      <a:pt x="77" y="43"/>
                    </a:lnTo>
                    <a:lnTo>
                      <a:pt x="77" y="44"/>
                    </a:lnTo>
                    <a:lnTo>
                      <a:pt x="77" y="45"/>
                    </a:lnTo>
                    <a:lnTo>
                      <a:pt x="76" y="46"/>
                    </a:lnTo>
                    <a:lnTo>
                      <a:pt x="76" y="49"/>
                    </a:lnTo>
                    <a:lnTo>
                      <a:pt x="76" y="50"/>
                    </a:lnTo>
                    <a:lnTo>
                      <a:pt x="75" y="50"/>
                    </a:lnTo>
                    <a:lnTo>
                      <a:pt x="74" y="51"/>
                    </a:lnTo>
                    <a:lnTo>
                      <a:pt x="74" y="52"/>
                    </a:lnTo>
                    <a:lnTo>
                      <a:pt x="73" y="52"/>
                    </a:lnTo>
                    <a:lnTo>
                      <a:pt x="73" y="53"/>
                    </a:lnTo>
                    <a:lnTo>
                      <a:pt x="73" y="54"/>
                    </a:lnTo>
                    <a:lnTo>
                      <a:pt x="72" y="55"/>
                    </a:lnTo>
                    <a:lnTo>
                      <a:pt x="72" y="56"/>
                    </a:lnTo>
                    <a:lnTo>
                      <a:pt x="72" y="57"/>
                    </a:lnTo>
                    <a:lnTo>
                      <a:pt x="71" y="57"/>
                    </a:lnTo>
                    <a:lnTo>
                      <a:pt x="71" y="58"/>
                    </a:lnTo>
                    <a:lnTo>
                      <a:pt x="71" y="59"/>
                    </a:lnTo>
                    <a:lnTo>
                      <a:pt x="71" y="60"/>
                    </a:lnTo>
                    <a:lnTo>
                      <a:pt x="71" y="61"/>
                    </a:lnTo>
                    <a:lnTo>
                      <a:pt x="70" y="61"/>
                    </a:lnTo>
                    <a:lnTo>
                      <a:pt x="70" y="62"/>
                    </a:lnTo>
                    <a:lnTo>
                      <a:pt x="70" y="63"/>
                    </a:lnTo>
                    <a:lnTo>
                      <a:pt x="70" y="64"/>
                    </a:lnTo>
                    <a:lnTo>
                      <a:pt x="70" y="65"/>
                    </a:lnTo>
                    <a:lnTo>
                      <a:pt x="69" y="65"/>
                    </a:lnTo>
                    <a:lnTo>
                      <a:pt x="69" y="66"/>
                    </a:lnTo>
                    <a:lnTo>
                      <a:pt x="68" y="66"/>
                    </a:lnTo>
                    <a:lnTo>
                      <a:pt x="68" y="67"/>
                    </a:lnTo>
                    <a:lnTo>
                      <a:pt x="68" y="68"/>
                    </a:lnTo>
                    <a:lnTo>
                      <a:pt x="67" y="69"/>
                    </a:lnTo>
                    <a:lnTo>
                      <a:pt x="66" y="69"/>
                    </a:lnTo>
                    <a:lnTo>
                      <a:pt x="66" y="68"/>
                    </a:lnTo>
                    <a:lnTo>
                      <a:pt x="65" y="68"/>
                    </a:lnTo>
                    <a:lnTo>
                      <a:pt x="65" y="69"/>
                    </a:lnTo>
                    <a:lnTo>
                      <a:pt x="65" y="70"/>
                    </a:lnTo>
                    <a:lnTo>
                      <a:pt x="64" y="70"/>
                    </a:lnTo>
                    <a:lnTo>
                      <a:pt x="64" y="71"/>
                    </a:lnTo>
                    <a:lnTo>
                      <a:pt x="63" y="72"/>
                    </a:lnTo>
                    <a:lnTo>
                      <a:pt x="63" y="73"/>
                    </a:lnTo>
                    <a:lnTo>
                      <a:pt x="64" y="73"/>
                    </a:lnTo>
                    <a:lnTo>
                      <a:pt x="64" y="74"/>
                    </a:lnTo>
                    <a:lnTo>
                      <a:pt x="64" y="75"/>
                    </a:lnTo>
                    <a:lnTo>
                      <a:pt x="63" y="75"/>
                    </a:lnTo>
                    <a:lnTo>
                      <a:pt x="64" y="76"/>
                    </a:lnTo>
                    <a:lnTo>
                      <a:pt x="63" y="76"/>
                    </a:lnTo>
                    <a:lnTo>
                      <a:pt x="62" y="76"/>
                    </a:lnTo>
                    <a:lnTo>
                      <a:pt x="61" y="76"/>
                    </a:lnTo>
                    <a:lnTo>
                      <a:pt x="61" y="75"/>
                    </a:lnTo>
                    <a:lnTo>
                      <a:pt x="60" y="75"/>
                    </a:lnTo>
                    <a:lnTo>
                      <a:pt x="59" y="74"/>
                    </a:lnTo>
                    <a:lnTo>
                      <a:pt x="58" y="74"/>
                    </a:lnTo>
                    <a:lnTo>
                      <a:pt x="57" y="74"/>
                    </a:lnTo>
                    <a:lnTo>
                      <a:pt x="57" y="73"/>
                    </a:lnTo>
                    <a:lnTo>
                      <a:pt x="56" y="73"/>
                    </a:lnTo>
                    <a:lnTo>
                      <a:pt x="55" y="72"/>
                    </a:lnTo>
                    <a:lnTo>
                      <a:pt x="54" y="72"/>
                    </a:lnTo>
                    <a:lnTo>
                      <a:pt x="53" y="72"/>
                    </a:lnTo>
                    <a:lnTo>
                      <a:pt x="52" y="72"/>
                    </a:lnTo>
                    <a:lnTo>
                      <a:pt x="51" y="72"/>
                    </a:lnTo>
                    <a:lnTo>
                      <a:pt x="50" y="72"/>
                    </a:lnTo>
                    <a:lnTo>
                      <a:pt x="49" y="72"/>
                    </a:lnTo>
                    <a:lnTo>
                      <a:pt x="48" y="72"/>
                    </a:lnTo>
                    <a:lnTo>
                      <a:pt x="47" y="72"/>
                    </a:lnTo>
                    <a:lnTo>
                      <a:pt x="46" y="72"/>
                    </a:lnTo>
                    <a:lnTo>
                      <a:pt x="46" y="71"/>
                    </a:lnTo>
                    <a:lnTo>
                      <a:pt x="45" y="71"/>
                    </a:lnTo>
                    <a:lnTo>
                      <a:pt x="45" y="70"/>
                    </a:lnTo>
                    <a:lnTo>
                      <a:pt x="44" y="70"/>
                    </a:lnTo>
                    <a:lnTo>
                      <a:pt x="44" y="69"/>
                    </a:lnTo>
                    <a:lnTo>
                      <a:pt x="44" y="68"/>
                    </a:lnTo>
                    <a:lnTo>
                      <a:pt x="43" y="67"/>
                    </a:lnTo>
                    <a:lnTo>
                      <a:pt x="43" y="66"/>
                    </a:lnTo>
                    <a:lnTo>
                      <a:pt x="43" y="65"/>
                    </a:lnTo>
                    <a:lnTo>
                      <a:pt x="43" y="64"/>
                    </a:lnTo>
                    <a:lnTo>
                      <a:pt x="43" y="63"/>
                    </a:lnTo>
                    <a:lnTo>
                      <a:pt x="43" y="62"/>
                    </a:lnTo>
                    <a:lnTo>
                      <a:pt x="44" y="62"/>
                    </a:lnTo>
                    <a:lnTo>
                      <a:pt x="44" y="61"/>
                    </a:lnTo>
                    <a:lnTo>
                      <a:pt x="43" y="61"/>
                    </a:lnTo>
                    <a:lnTo>
                      <a:pt x="43" y="60"/>
                    </a:lnTo>
                    <a:lnTo>
                      <a:pt x="42" y="60"/>
                    </a:lnTo>
                    <a:lnTo>
                      <a:pt x="41" y="61"/>
                    </a:lnTo>
                    <a:lnTo>
                      <a:pt x="40" y="61"/>
                    </a:lnTo>
                    <a:lnTo>
                      <a:pt x="39" y="62"/>
                    </a:lnTo>
                    <a:lnTo>
                      <a:pt x="38" y="63"/>
                    </a:lnTo>
                    <a:lnTo>
                      <a:pt x="37" y="64"/>
                    </a:lnTo>
                    <a:lnTo>
                      <a:pt x="36" y="64"/>
                    </a:lnTo>
                    <a:lnTo>
                      <a:pt x="35" y="64"/>
                    </a:lnTo>
                    <a:lnTo>
                      <a:pt x="34" y="65"/>
                    </a:lnTo>
                    <a:lnTo>
                      <a:pt x="33" y="65"/>
                    </a:lnTo>
                    <a:lnTo>
                      <a:pt x="32" y="65"/>
                    </a:lnTo>
                    <a:lnTo>
                      <a:pt x="31" y="65"/>
                    </a:lnTo>
                    <a:lnTo>
                      <a:pt x="29" y="66"/>
                    </a:lnTo>
                    <a:lnTo>
                      <a:pt x="28" y="66"/>
                    </a:lnTo>
                    <a:lnTo>
                      <a:pt x="28" y="65"/>
                    </a:lnTo>
                    <a:lnTo>
                      <a:pt x="27" y="65"/>
                    </a:lnTo>
                    <a:lnTo>
                      <a:pt x="26" y="65"/>
                    </a:lnTo>
                    <a:lnTo>
                      <a:pt x="25" y="64"/>
                    </a:lnTo>
                    <a:lnTo>
                      <a:pt x="24" y="63"/>
                    </a:lnTo>
                    <a:lnTo>
                      <a:pt x="23" y="62"/>
                    </a:lnTo>
                    <a:lnTo>
                      <a:pt x="23" y="61"/>
                    </a:lnTo>
                    <a:lnTo>
                      <a:pt x="22" y="61"/>
                    </a:lnTo>
                    <a:lnTo>
                      <a:pt x="22" y="60"/>
                    </a:lnTo>
                    <a:lnTo>
                      <a:pt x="21" y="60"/>
                    </a:lnTo>
                    <a:lnTo>
                      <a:pt x="20" y="60"/>
                    </a:lnTo>
                    <a:lnTo>
                      <a:pt x="19" y="60"/>
                    </a:lnTo>
                    <a:lnTo>
                      <a:pt x="19" y="61"/>
                    </a:lnTo>
                    <a:lnTo>
                      <a:pt x="19" y="62"/>
                    </a:lnTo>
                    <a:lnTo>
                      <a:pt x="18" y="62"/>
                    </a:lnTo>
                    <a:lnTo>
                      <a:pt x="18" y="63"/>
                    </a:lnTo>
                    <a:lnTo>
                      <a:pt x="17" y="63"/>
                    </a:lnTo>
                    <a:lnTo>
                      <a:pt x="16" y="63"/>
                    </a:lnTo>
                    <a:lnTo>
                      <a:pt x="15" y="63"/>
                    </a:lnTo>
                    <a:lnTo>
                      <a:pt x="14" y="63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1" y="63"/>
                    </a:lnTo>
                    <a:lnTo>
                      <a:pt x="10" y="63"/>
                    </a:lnTo>
                    <a:lnTo>
                      <a:pt x="9" y="63"/>
                    </a:lnTo>
                    <a:lnTo>
                      <a:pt x="8" y="63"/>
                    </a:lnTo>
                    <a:lnTo>
                      <a:pt x="7" y="63"/>
                    </a:lnTo>
                    <a:lnTo>
                      <a:pt x="6" y="63"/>
                    </a:lnTo>
                    <a:lnTo>
                      <a:pt x="5" y="63"/>
                    </a:lnTo>
                    <a:lnTo>
                      <a:pt x="4" y="63"/>
                    </a:lnTo>
                    <a:lnTo>
                      <a:pt x="3" y="63"/>
                    </a:lnTo>
                    <a:lnTo>
                      <a:pt x="2" y="63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0" y="62"/>
                    </a:lnTo>
                    <a:lnTo>
                      <a:pt x="1" y="61"/>
                    </a:lnTo>
                    <a:lnTo>
                      <a:pt x="2" y="61"/>
                    </a:lnTo>
                    <a:lnTo>
                      <a:pt x="4" y="61"/>
                    </a:lnTo>
                    <a:lnTo>
                      <a:pt x="7" y="61"/>
                    </a:lnTo>
                    <a:lnTo>
                      <a:pt x="9" y="61"/>
                    </a:lnTo>
                    <a:lnTo>
                      <a:pt x="11" y="59"/>
                    </a:lnTo>
                    <a:lnTo>
                      <a:pt x="13" y="58"/>
                    </a:lnTo>
                    <a:lnTo>
                      <a:pt x="15" y="56"/>
                    </a:lnTo>
                    <a:lnTo>
                      <a:pt x="17" y="55"/>
                    </a:lnTo>
                    <a:lnTo>
                      <a:pt x="19" y="54"/>
                    </a:lnTo>
                    <a:lnTo>
                      <a:pt x="21" y="54"/>
                    </a:lnTo>
                    <a:lnTo>
                      <a:pt x="22" y="53"/>
                    </a:lnTo>
                    <a:lnTo>
                      <a:pt x="21" y="51"/>
                    </a:lnTo>
                    <a:lnTo>
                      <a:pt x="21" y="50"/>
                    </a:lnTo>
                    <a:lnTo>
                      <a:pt x="21" y="49"/>
                    </a:lnTo>
                    <a:lnTo>
                      <a:pt x="21" y="48"/>
                    </a:lnTo>
                    <a:lnTo>
                      <a:pt x="21" y="47"/>
                    </a:lnTo>
                    <a:lnTo>
                      <a:pt x="22" y="46"/>
                    </a:lnTo>
                    <a:lnTo>
                      <a:pt x="22" y="45"/>
                    </a:lnTo>
                    <a:lnTo>
                      <a:pt x="22" y="44"/>
                    </a:lnTo>
                    <a:lnTo>
                      <a:pt x="22" y="43"/>
                    </a:lnTo>
                    <a:lnTo>
                      <a:pt x="22" y="42"/>
                    </a:lnTo>
                    <a:lnTo>
                      <a:pt x="22" y="40"/>
                    </a:lnTo>
                    <a:lnTo>
                      <a:pt x="21" y="40"/>
                    </a:lnTo>
                    <a:lnTo>
                      <a:pt x="20" y="39"/>
                    </a:lnTo>
                    <a:lnTo>
                      <a:pt x="19" y="38"/>
                    </a:lnTo>
                    <a:lnTo>
                      <a:pt x="18" y="38"/>
                    </a:lnTo>
                    <a:lnTo>
                      <a:pt x="17" y="38"/>
                    </a:lnTo>
                    <a:lnTo>
                      <a:pt x="17" y="39"/>
                    </a:lnTo>
                    <a:lnTo>
                      <a:pt x="15" y="39"/>
                    </a:lnTo>
                    <a:lnTo>
                      <a:pt x="14" y="38"/>
                    </a:lnTo>
                    <a:lnTo>
                      <a:pt x="13" y="38"/>
                    </a:lnTo>
                    <a:lnTo>
                      <a:pt x="12" y="38"/>
                    </a:lnTo>
                    <a:lnTo>
                      <a:pt x="11" y="37"/>
                    </a:lnTo>
                    <a:lnTo>
                      <a:pt x="10" y="36"/>
                    </a:lnTo>
                    <a:lnTo>
                      <a:pt x="9" y="35"/>
                    </a:lnTo>
                    <a:lnTo>
                      <a:pt x="8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7" y="31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7" y="28"/>
                    </a:lnTo>
                    <a:lnTo>
                      <a:pt x="7" y="27"/>
                    </a:lnTo>
                    <a:lnTo>
                      <a:pt x="8" y="26"/>
                    </a:lnTo>
                    <a:lnTo>
                      <a:pt x="8" y="25"/>
                    </a:lnTo>
                    <a:lnTo>
                      <a:pt x="8" y="24"/>
                    </a:lnTo>
                    <a:lnTo>
                      <a:pt x="8" y="23"/>
                    </a:lnTo>
                    <a:lnTo>
                      <a:pt x="9" y="22"/>
                    </a:lnTo>
                    <a:lnTo>
                      <a:pt x="10" y="21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18" y="18"/>
                    </a:lnTo>
                    <a:lnTo>
                      <a:pt x="18" y="17"/>
                    </a:lnTo>
                    <a:lnTo>
                      <a:pt x="19" y="15"/>
                    </a:lnTo>
                    <a:lnTo>
                      <a:pt x="20" y="14"/>
                    </a:lnTo>
                    <a:lnTo>
                      <a:pt x="20" y="13"/>
                    </a:lnTo>
                    <a:lnTo>
                      <a:pt x="21" y="11"/>
                    </a:lnTo>
                    <a:lnTo>
                      <a:pt x="22" y="10"/>
                    </a:lnTo>
                    <a:lnTo>
                      <a:pt x="23" y="8"/>
                    </a:lnTo>
                    <a:lnTo>
                      <a:pt x="23" y="7"/>
                    </a:lnTo>
                    <a:lnTo>
                      <a:pt x="23" y="5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1" y="2"/>
                    </a:lnTo>
                    <a:lnTo>
                      <a:pt x="32" y="1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1" y="1"/>
                    </a:lnTo>
                    <a:lnTo>
                      <a:pt x="43" y="2"/>
                    </a:lnTo>
                    <a:lnTo>
                      <a:pt x="45" y="3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48" y="2"/>
                    </a:lnTo>
                    <a:lnTo>
                      <a:pt x="49" y="3"/>
                    </a:lnTo>
                    <a:lnTo>
                      <a:pt x="49" y="4"/>
                    </a:lnTo>
                    <a:lnTo>
                      <a:pt x="50" y="5"/>
                    </a:lnTo>
                    <a:lnTo>
                      <a:pt x="50" y="7"/>
                    </a:lnTo>
                    <a:lnTo>
                      <a:pt x="51" y="9"/>
                    </a:lnTo>
                    <a:lnTo>
                      <a:pt x="52" y="10"/>
                    </a:lnTo>
                    <a:lnTo>
                      <a:pt x="52" y="11"/>
                    </a:lnTo>
                    <a:lnTo>
                      <a:pt x="53" y="14"/>
                    </a:lnTo>
                    <a:lnTo>
                      <a:pt x="54" y="17"/>
                    </a:lnTo>
                    <a:lnTo>
                      <a:pt x="56" y="19"/>
                    </a:lnTo>
                    <a:lnTo>
                      <a:pt x="57" y="20"/>
                    </a:lnTo>
                    <a:lnTo>
                      <a:pt x="60" y="21"/>
                    </a:lnTo>
                    <a:lnTo>
                      <a:pt x="61" y="21"/>
                    </a:lnTo>
                    <a:lnTo>
                      <a:pt x="63" y="21"/>
                    </a:lnTo>
                    <a:lnTo>
                      <a:pt x="64" y="20"/>
                    </a:lnTo>
                    <a:lnTo>
                      <a:pt x="66" y="20"/>
                    </a:lnTo>
                    <a:lnTo>
                      <a:pt x="66" y="21"/>
                    </a:lnTo>
                    <a:lnTo>
                      <a:pt x="67" y="22"/>
                    </a:lnTo>
                    <a:lnTo>
                      <a:pt x="68" y="23"/>
                    </a:lnTo>
                    <a:lnTo>
                      <a:pt x="69" y="24"/>
                    </a:lnTo>
                    <a:lnTo>
                      <a:pt x="71" y="24"/>
                    </a:lnTo>
                    <a:lnTo>
                      <a:pt x="72" y="26"/>
                    </a:lnTo>
                    <a:lnTo>
                      <a:pt x="74" y="28"/>
                    </a:lnTo>
                    <a:lnTo>
                      <a:pt x="75" y="29"/>
                    </a:lnTo>
                    <a:lnTo>
                      <a:pt x="76" y="30"/>
                    </a:lnTo>
                    <a:lnTo>
                      <a:pt x="76" y="32"/>
                    </a:lnTo>
                    <a:lnTo>
                      <a:pt x="76" y="33"/>
                    </a:lnTo>
                    <a:lnTo>
                      <a:pt x="77" y="34"/>
                    </a:lnTo>
                    <a:lnTo>
                      <a:pt x="77" y="35"/>
                    </a:lnTo>
                    <a:lnTo>
                      <a:pt x="77" y="36"/>
                    </a:lnTo>
                    <a:lnTo>
                      <a:pt x="77" y="38"/>
                    </a:lnTo>
                    <a:close/>
                  </a:path>
                </a:pathLst>
              </a:custGeom>
              <a:noFill/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>
                <a:off x="227" y="264"/>
                <a:ext cx="71" cy="67"/>
              </a:xfrm>
              <a:custGeom>
                <a:avLst/>
                <a:gdLst>
                  <a:gd name="T0" fmla="*/ 70 w 71"/>
                  <a:gd name="T1" fmla="*/ 19 h 67"/>
                  <a:gd name="T2" fmla="*/ 70 w 71"/>
                  <a:gd name="T3" fmla="*/ 20 h 67"/>
                  <a:gd name="T4" fmla="*/ 69 w 71"/>
                  <a:gd name="T5" fmla="*/ 22 h 67"/>
                  <a:gd name="T6" fmla="*/ 68 w 71"/>
                  <a:gd name="T7" fmla="*/ 24 h 67"/>
                  <a:gd name="T8" fmla="*/ 67 w 71"/>
                  <a:gd name="T9" fmla="*/ 26 h 67"/>
                  <a:gd name="T10" fmla="*/ 66 w 71"/>
                  <a:gd name="T11" fmla="*/ 28 h 67"/>
                  <a:gd name="T12" fmla="*/ 66 w 71"/>
                  <a:gd name="T13" fmla="*/ 30 h 67"/>
                  <a:gd name="T14" fmla="*/ 65 w 71"/>
                  <a:gd name="T15" fmla="*/ 31 h 67"/>
                  <a:gd name="T16" fmla="*/ 63 w 71"/>
                  <a:gd name="T17" fmla="*/ 31 h 67"/>
                  <a:gd name="T18" fmla="*/ 62 w 71"/>
                  <a:gd name="T19" fmla="*/ 30 h 67"/>
                  <a:gd name="T20" fmla="*/ 61 w 71"/>
                  <a:gd name="T21" fmla="*/ 29 h 67"/>
                  <a:gd name="T22" fmla="*/ 60 w 71"/>
                  <a:gd name="T23" fmla="*/ 32 h 67"/>
                  <a:gd name="T24" fmla="*/ 59 w 71"/>
                  <a:gd name="T25" fmla="*/ 34 h 67"/>
                  <a:gd name="T26" fmla="*/ 59 w 71"/>
                  <a:gd name="T27" fmla="*/ 36 h 67"/>
                  <a:gd name="T28" fmla="*/ 58 w 71"/>
                  <a:gd name="T29" fmla="*/ 38 h 67"/>
                  <a:gd name="T30" fmla="*/ 58 w 71"/>
                  <a:gd name="T31" fmla="*/ 39 h 67"/>
                  <a:gd name="T32" fmla="*/ 59 w 71"/>
                  <a:gd name="T33" fmla="*/ 41 h 67"/>
                  <a:gd name="T34" fmla="*/ 59 w 71"/>
                  <a:gd name="T35" fmla="*/ 42 h 67"/>
                  <a:gd name="T36" fmla="*/ 58 w 71"/>
                  <a:gd name="T37" fmla="*/ 44 h 67"/>
                  <a:gd name="T38" fmla="*/ 58 w 71"/>
                  <a:gd name="T39" fmla="*/ 46 h 67"/>
                  <a:gd name="T40" fmla="*/ 58 w 71"/>
                  <a:gd name="T41" fmla="*/ 47 h 67"/>
                  <a:gd name="T42" fmla="*/ 58 w 71"/>
                  <a:gd name="T43" fmla="*/ 49 h 67"/>
                  <a:gd name="T44" fmla="*/ 59 w 71"/>
                  <a:gd name="T45" fmla="*/ 50 h 67"/>
                  <a:gd name="T46" fmla="*/ 58 w 71"/>
                  <a:gd name="T47" fmla="*/ 50 h 67"/>
                  <a:gd name="T48" fmla="*/ 56 w 71"/>
                  <a:gd name="T49" fmla="*/ 51 h 67"/>
                  <a:gd name="T50" fmla="*/ 56 w 71"/>
                  <a:gd name="T51" fmla="*/ 52 h 67"/>
                  <a:gd name="T52" fmla="*/ 56 w 71"/>
                  <a:gd name="T53" fmla="*/ 54 h 67"/>
                  <a:gd name="T54" fmla="*/ 55 w 71"/>
                  <a:gd name="T55" fmla="*/ 56 h 67"/>
                  <a:gd name="T56" fmla="*/ 54 w 71"/>
                  <a:gd name="T57" fmla="*/ 58 h 67"/>
                  <a:gd name="T58" fmla="*/ 55 w 71"/>
                  <a:gd name="T59" fmla="*/ 60 h 67"/>
                  <a:gd name="T60" fmla="*/ 55 w 71"/>
                  <a:gd name="T61" fmla="*/ 61 h 67"/>
                  <a:gd name="T62" fmla="*/ 55 w 71"/>
                  <a:gd name="T63" fmla="*/ 63 h 67"/>
                  <a:gd name="T64" fmla="*/ 54 w 71"/>
                  <a:gd name="T65" fmla="*/ 65 h 67"/>
                  <a:gd name="T66" fmla="*/ 53 w 71"/>
                  <a:gd name="T67" fmla="*/ 64 h 67"/>
                  <a:gd name="T68" fmla="*/ 50 w 71"/>
                  <a:gd name="T69" fmla="*/ 66 h 67"/>
                  <a:gd name="T70" fmla="*/ 40 w 71"/>
                  <a:gd name="T71" fmla="*/ 67 h 67"/>
                  <a:gd name="T72" fmla="*/ 34 w 71"/>
                  <a:gd name="T73" fmla="*/ 63 h 67"/>
                  <a:gd name="T74" fmla="*/ 30 w 71"/>
                  <a:gd name="T75" fmla="*/ 56 h 67"/>
                  <a:gd name="T76" fmla="*/ 30 w 71"/>
                  <a:gd name="T77" fmla="*/ 51 h 67"/>
                  <a:gd name="T78" fmla="*/ 25 w 71"/>
                  <a:gd name="T79" fmla="*/ 50 h 67"/>
                  <a:gd name="T80" fmla="*/ 23 w 71"/>
                  <a:gd name="T81" fmla="*/ 45 h 67"/>
                  <a:gd name="T82" fmla="*/ 22 w 71"/>
                  <a:gd name="T83" fmla="*/ 37 h 67"/>
                  <a:gd name="T84" fmla="*/ 22 w 71"/>
                  <a:gd name="T85" fmla="*/ 29 h 67"/>
                  <a:gd name="T86" fmla="*/ 16 w 71"/>
                  <a:gd name="T87" fmla="*/ 23 h 67"/>
                  <a:gd name="T88" fmla="*/ 7 w 71"/>
                  <a:gd name="T89" fmla="*/ 23 h 67"/>
                  <a:gd name="T90" fmla="*/ 0 w 71"/>
                  <a:gd name="T91" fmla="*/ 16 h 67"/>
                  <a:gd name="T92" fmla="*/ 5 w 71"/>
                  <a:gd name="T93" fmla="*/ 5 h 67"/>
                  <a:gd name="T94" fmla="*/ 12 w 71"/>
                  <a:gd name="T95" fmla="*/ 3 h 67"/>
                  <a:gd name="T96" fmla="*/ 20 w 71"/>
                  <a:gd name="T97" fmla="*/ 3 h 67"/>
                  <a:gd name="T98" fmla="*/ 25 w 71"/>
                  <a:gd name="T99" fmla="*/ 2 h 67"/>
                  <a:gd name="T100" fmla="*/ 29 w 71"/>
                  <a:gd name="T101" fmla="*/ 0 h 67"/>
                  <a:gd name="T102" fmla="*/ 32 w 71"/>
                  <a:gd name="T103" fmla="*/ 4 h 67"/>
                  <a:gd name="T104" fmla="*/ 39 w 71"/>
                  <a:gd name="T105" fmla="*/ 5 h 67"/>
                  <a:gd name="T106" fmla="*/ 45 w 71"/>
                  <a:gd name="T107" fmla="*/ 3 h 67"/>
                  <a:gd name="T108" fmla="*/ 49 w 71"/>
                  <a:gd name="T109" fmla="*/ 0 h 67"/>
                  <a:gd name="T110" fmla="*/ 50 w 71"/>
                  <a:gd name="T111" fmla="*/ 3 h 67"/>
                  <a:gd name="T112" fmla="*/ 51 w 71"/>
                  <a:gd name="T113" fmla="*/ 9 h 67"/>
                  <a:gd name="T114" fmla="*/ 54 w 71"/>
                  <a:gd name="T115" fmla="*/ 12 h 67"/>
                  <a:gd name="T116" fmla="*/ 60 w 71"/>
                  <a:gd name="T117" fmla="*/ 12 h 67"/>
                  <a:gd name="T118" fmla="*/ 64 w 71"/>
                  <a:gd name="T119" fmla="*/ 14 h 67"/>
                  <a:gd name="T120" fmla="*/ 68 w 71"/>
                  <a:gd name="T121" fmla="*/ 15 h 67"/>
                  <a:gd name="T122" fmla="*/ 71 w 71"/>
                  <a:gd name="T123" fmla="*/ 17 h 6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1"/>
                  <a:gd name="T187" fmla="*/ 0 h 67"/>
                  <a:gd name="T188" fmla="*/ 71 w 71"/>
                  <a:gd name="T189" fmla="*/ 67 h 6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1" h="67">
                    <a:moveTo>
                      <a:pt x="71" y="17"/>
                    </a:moveTo>
                    <a:lnTo>
                      <a:pt x="71" y="17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0"/>
                    </a:lnTo>
                    <a:lnTo>
                      <a:pt x="70" y="21"/>
                    </a:lnTo>
                    <a:lnTo>
                      <a:pt x="70" y="22"/>
                    </a:lnTo>
                    <a:lnTo>
                      <a:pt x="69" y="22"/>
                    </a:lnTo>
                    <a:lnTo>
                      <a:pt x="69" y="23"/>
                    </a:lnTo>
                    <a:lnTo>
                      <a:pt x="69" y="24"/>
                    </a:lnTo>
                    <a:lnTo>
                      <a:pt x="68" y="24"/>
                    </a:lnTo>
                    <a:lnTo>
                      <a:pt x="68" y="25"/>
                    </a:lnTo>
                    <a:lnTo>
                      <a:pt x="68" y="26"/>
                    </a:lnTo>
                    <a:lnTo>
                      <a:pt x="67" y="26"/>
                    </a:lnTo>
                    <a:lnTo>
                      <a:pt x="67" y="27"/>
                    </a:lnTo>
                    <a:lnTo>
                      <a:pt x="66" y="28"/>
                    </a:lnTo>
                    <a:lnTo>
                      <a:pt x="66" y="29"/>
                    </a:lnTo>
                    <a:lnTo>
                      <a:pt x="66" y="30"/>
                    </a:lnTo>
                    <a:lnTo>
                      <a:pt x="66" y="31"/>
                    </a:lnTo>
                    <a:lnTo>
                      <a:pt x="65" y="31"/>
                    </a:lnTo>
                    <a:lnTo>
                      <a:pt x="64" y="31"/>
                    </a:lnTo>
                    <a:lnTo>
                      <a:pt x="63" y="31"/>
                    </a:lnTo>
                    <a:lnTo>
                      <a:pt x="63" y="30"/>
                    </a:lnTo>
                    <a:lnTo>
                      <a:pt x="62" y="30"/>
                    </a:lnTo>
                    <a:lnTo>
                      <a:pt x="61" y="30"/>
                    </a:lnTo>
                    <a:lnTo>
                      <a:pt x="61" y="29"/>
                    </a:lnTo>
                    <a:lnTo>
                      <a:pt x="60" y="30"/>
                    </a:lnTo>
                    <a:lnTo>
                      <a:pt x="60" y="31"/>
                    </a:lnTo>
                    <a:lnTo>
                      <a:pt x="60" y="32"/>
                    </a:lnTo>
                    <a:lnTo>
                      <a:pt x="60" y="33"/>
                    </a:lnTo>
                    <a:lnTo>
                      <a:pt x="60" y="34"/>
                    </a:lnTo>
                    <a:lnTo>
                      <a:pt x="59" y="34"/>
                    </a:lnTo>
                    <a:lnTo>
                      <a:pt x="59" y="35"/>
                    </a:lnTo>
                    <a:lnTo>
                      <a:pt x="59" y="36"/>
                    </a:lnTo>
                    <a:lnTo>
                      <a:pt x="59" y="37"/>
                    </a:lnTo>
                    <a:lnTo>
                      <a:pt x="58" y="38"/>
                    </a:lnTo>
                    <a:lnTo>
                      <a:pt x="57" y="39"/>
                    </a:lnTo>
                    <a:lnTo>
                      <a:pt x="58" y="39"/>
                    </a:lnTo>
                    <a:lnTo>
                      <a:pt x="58" y="40"/>
                    </a:lnTo>
                    <a:lnTo>
                      <a:pt x="59" y="40"/>
                    </a:lnTo>
                    <a:lnTo>
                      <a:pt x="59" y="41"/>
                    </a:lnTo>
                    <a:lnTo>
                      <a:pt x="60" y="41"/>
                    </a:lnTo>
                    <a:lnTo>
                      <a:pt x="60" y="42"/>
                    </a:lnTo>
                    <a:lnTo>
                      <a:pt x="59" y="42"/>
                    </a:lnTo>
                    <a:lnTo>
                      <a:pt x="59" y="43"/>
                    </a:lnTo>
                    <a:lnTo>
                      <a:pt x="58" y="43"/>
                    </a:lnTo>
                    <a:lnTo>
                      <a:pt x="58" y="44"/>
                    </a:lnTo>
                    <a:lnTo>
                      <a:pt x="58" y="45"/>
                    </a:lnTo>
                    <a:lnTo>
                      <a:pt x="58" y="46"/>
                    </a:lnTo>
                    <a:lnTo>
                      <a:pt x="58" y="47"/>
                    </a:lnTo>
                    <a:lnTo>
                      <a:pt x="58" y="48"/>
                    </a:lnTo>
                    <a:lnTo>
                      <a:pt x="57" y="48"/>
                    </a:lnTo>
                    <a:lnTo>
                      <a:pt x="57" y="49"/>
                    </a:lnTo>
                    <a:lnTo>
                      <a:pt x="58" y="49"/>
                    </a:lnTo>
                    <a:lnTo>
                      <a:pt x="59" y="49"/>
                    </a:lnTo>
                    <a:lnTo>
                      <a:pt x="59" y="50"/>
                    </a:lnTo>
                    <a:lnTo>
                      <a:pt x="58" y="50"/>
                    </a:lnTo>
                    <a:lnTo>
                      <a:pt x="58" y="51"/>
                    </a:lnTo>
                    <a:lnTo>
                      <a:pt x="58" y="50"/>
                    </a:lnTo>
                    <a:lnTo>
                      <a:pt x="57" y="50"/>
                    </a:lnTo>
                    <a:lnTo>
                      <a:pt x="56" y="50"/>
                    </a:lnTo>
                    <a:lnTo>
                      <a:pt x="56" y="51"/>
                    </a:lnTo>
                    <a:lnTo>
                      <a:pt x="57" y="51"/>
                    </a:lnTo>
                    <a:lnTo>
                      <a:pt x="57" y="52"/>
                    </a:lnTo>
                    <a:lnTo>
                      <a:pt x="56" y="52"/>
                    </a:lnTo>
                    <a:lnTo>
                      <a:pt x="56" y="53"/>
                    </a:lnTo>
                    <a:lnTo>
                      <a:pt x="56" y="54"/>
                    </a:lnTo>
                    <a:lnTo>
                      <a:pt x="55" y="54"/>
                    </a:lnTo>
                    <a:lnTo>
                      <a:pt x="55" y="55"/>
                    </a:lnTo>
                    <a:lnTo>
                      <a:pt x="55" y="56"/>
                    </a:lnTo>
                    <a:lnTo>
                      <a:pt x="55" y="57"/>
                    </a:lnTo>
                    <a:lnTo>
                      <a:pt x="54" y="57"/>
                    </a:lnTo>
                    <a:lnTo>
                      <a:pt x="54" y="58"/>
                    </a:lnTo>
                    <a:lnTo>
                      <a:pt x="55" y="58"/>
                    </a:lnTo>
                    <a:lnTo>
                      <a:pt x="55" y="59"/>
                    </a:lnTo>
                    <a:lnTo>
                      <a:pt x="55" y="60"/>
                    </a:lnTo>
                    <a:lnTo>
                      <a:pt x="55" y="61"/>
                    </a:lnTo>
                    <a:lnTo>
                      <a:pt x="55" y="62"/>
                    </a:lnTo>
                    <a:lnTo>
                      <a:pt x="55" y="63"/>
                    </a:lnTo>
                    <a:lnTo>
                      <a:pt x="54" y="63"/>
                    </a:lnTo>
                    <a:lnTo>
                      <a:pt x="55" y="63"/>
                    </a:lnTo>
                    <a:lnTo>
                      <a:pt x="55" y="64"/>
                    </a:lnTo>
                    <a:lnTo>
                      <a:pt x="54" y="65"/>
                    </a:lnTo>
                    <a:lnTo>
                      <a:pt x="54" y="64"/>
                    </a:lnTo>
                    <a:lnTo>
                      <a:pt x="53" y="64"/>
                    </a:lnTo>
                    <a:lnTo>
                      <a:pt x="51" y="65"/>
                    </a:lnTo>
                    <a:lnTo>
                      <a:pt x="50" y="65"/>
                    </a:lnTo>
                    <a:lnTo>
                      <a:pt x="50" y="66"/>
                    </a:lnTo>
                    <a:lnTo>
                      <a:pt x="49" y="66"/>
                    </a:lnTo>
                    <a:lnTo>
                      <a:pt x="47" y="66"/>
                    </a:lnTo>
                    <a:lnTo>
                      <a:pt x="45" y="66"/>
                    </a:lnTo>
                    <a:lnTo>
                      <a:pt x="44" y="66"/>
                    </a:lnTo>
                    <a:lnTo>
                      <a:pt x="42" y="67"/>
                    </a:lnTo>
                    <a:lnTo>
                      <a:pt x="41" y="67"/>
                    </a:lnTo>
                    <a:lnTo>
                      <a:pt x="40" y="67"/>
                    </a:lnTo>
                    <a:lnTo>
                      <a:pt x="39" y="67"/>
                    </a:lnTo>
                    <a:lnTo>
                      <a:pt x="38" y="67"/>
                    </a:lnTo>
                    <a:lnTo>
                      <a:pt x="37" y="67"/>
                    </a:lnTo>
                    <a:lnTo>
                      <a:pt x="36" y="66"/>
                    </a:lnTo>
                    <a:lnTo>
                      <a:pt x="35" y="65"/>
                    </a:lnTo>
                    <a:lnTo>
                      <a:pt x="34" y="63"/>
                    </a:lnTo>
                    <a:lnTo>
                      <a:pt x="33" y="62"/>
                    </a:lnTo>
                    <a:lnTo>
                      <a:pt x="33" y="61"/>
                    </a:lnTo>
                    <a:lnTo>
                      <a:pt x="33" y="60"/>
                    </a:lnTo>
                    <a:lnTo>
                      <a:pt x="32" y="58"/>
                    </a:lnTo>
                    <a:lnTo>
                      <a:pt x="31" y="57"/>
                    </a:lnTo>
                    <a:lnTo>
                      <a:pt x="31" y="56"/>
                    </a:lnTo>
                    <a:lnTo>
                      <a:pt x="30" y="56"/>
                    </a:lnTo>
                    <a:lnTo>
                      <a:pt x="30" y="55"/>
                    </a:lnTo>
                    <a:lnTo>
                      <a:pt x="30" y="53"/>
                    </a:lnTo>
                    <a:lnTo>
                      <a:pt x="30" y="52"/>
                    </a:lnTo>
                    <a:lnTo>
                      <a:pt x="30" y="51"/>
                    </a:lnTo>
                    <a:lnTo>
                      <a:pt x="29" y="51"/>
                    </a:lnTo>
                    <a:lnTo>
                      <a:pt x="28" y="51"/>
                    </a:lnTo>
                    <a:lnTo>
                      <a:pt x="27" y="51"/>
                    </a:lnTo>
                    <a:lnTo>
                      <a:pt x="26" y="51"/>
                    </a:lnTo>
                    <a:lnTo>
                      <a:pt x="25" y="51"/>
                    </a:lnTo>
                    <a:lnTo>
                      <a:pt x="25" y="50"/>
                    </a:lnTo>
                    <a:lnTo>
                      <a:pt x="24" y="50"/>
                    </a:lnTo>
                    <a:lnTo>
                      <a:pt x="24" y="49"/>
                    </a:lnTo>
                    <a:lnTo>
                      <a:pt x="23" y="48"/>
                    </a:lnTo>
                    <a:lnTo>
                      <a:pt x="23" y="47"/>
                    </a:lnTo>
                    <a:lnTo>
                      <a:pt x="23" y="46"/>
                    </a:lnTo>
                    <a:lnTo>
                      <a:pt x="23" y="45"/>
                    </a:lnTo>
                    <a:lnTo>
                      <a:pt x="22" y="43"/>
                    </a:lnTo>
                    <a:lnTo>
                      <a:pt x="22" y="42"/>
                    </a:lnTo>
                    <a:lnTo>
                      <a:pt x="22" y="41"/>
                    </a:lnTo>
                    <a:lnTo>
                      <a:pt x="22" y="40"/>
                    </a:lnTo>
                    <a:lnTo>
                      <a:pt x="22" y="39"/>
                    </a:lnTo>
                    <a:lnTo>
                      <a:pt x="21" y="38"/>
                    </a:lnTo>
                    <a:lnTo>
                      <a:pt x="22" y="37"/>
                    </a:lnTo>
                    <a:lnTo>
                      <a:pt x="22" y="36"/>
                    </a:lnTo>
                    <a:lnTo>
                      <a:pt x="22" y="34"/>
                    </a:lnTo>
                    <a:lnTo>
                      <a:pt x="22" y="33"/>
                    </a:lnTo>
                    <a:lnTo>
                      <a:pt x="22" y="31"/>
                    </a:lnTo>
                    <a:lnTo>
                      <a:pt x="22" y="30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2" y="27"/>
                    </a:lnTo>
                    <a:lnTo>
                      <a:pt x="21" y="26"/>
                    </a:lnTo>
                    <a:lnTo>
                      <a:pt x="20" y="26"/>
                    </a:lnTo>
                    <a:lnTo>
                      <a:pt x="19" y="25"/>
                    </a:lnTo>
                    <a:lnTo>
                      <a:pt x="18" y="25"/>
                    </a:lnTo>
                    <a:lnTo>
                      <a:pt x="17" y="24"/>
                    </a:lnTo>
                    <a:lnTo>
                      <a:pt x="16" y="23"/>
                    </a:lnTo>
                    <a:lnTo>
                      <a:pt x="15" y="23"/>
                    </a:lnTo>
                    <a:lnTo>
                      <a:pt x="14" y="23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5" y="23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3" y="20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3" y="8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2"/>
                    </a:lnTo>
                    <a:lnTo>
                      <a:pt x="31" y="3"/>
                    </a:lnTo>
                    <a:lnTo>
                      <a:pt x="32" y="4"/>
                    </a:lnTo>
                    <a:lnTo>
                      <a:pt x="33" y="5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5" y="3"/>
                    </a:lnTo>
                    <a:lnTo>
                      <a:pt x="46" y="2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1" y="2"/>
                    </a:lnTo>
                    <a:lnTo>
                      <a:pt x="50" y="2"/>
                    </a:lnTo>
                    <a:lnTo>
                      <a:pt x="50" y="3"/>
                    </a:lnTo>
                    <a:lnTo>
                      <a:pt x="50" y="4"/>
                    </a:lnTo>
                    <a:lnTo>
                      <a:pt x="50" y="5"/>
                    </a:lnTo>
                    <a:lnTo>
                      <a:pt x="50" y="6"/>
                    </a:lnTo>
                    <a:lnTo>
                      <a:pt x="50" y="7"/>
                    </a:lnTo>
                    <a:lnTo>
                      <a:pt x="51" y="8"/>
                    </a:lnTo>
                    <a:lnTo>
                      <a:pt x="51" y="9"/>
                    </a:lnTo>
                    <a:lnTo>
                      <a:pt x="51" y="10"/>
                    </a:lnTo>
                    <a:lnTo>
                      <a:pt x="52" y="10"/>
                    </a:lnTo>
                    <a:lnTo>
                      <a:pt x="52" y="11"/>
                    </a:lnTo>
                    <a:lnTo>
                      <a:pt x="53" y="11"/>
                    </a:lnTo>
                    <a:lnTo>
                      <a:pt x="53" y="12"/>
                    </a:lnTo>
                    <a:lnTo>
                      <a:pt x="54" y="12"/>
                    </a:lnTo>
                    <a:lnTo>
                      <a:pt x="55" y="12"/>
                    </a:lnTo>
                    <a:lnTo>
                      <a:pt x="56" y="12"/>
                    </a:lnTo>
                    <a:lnTo>
                      <a:pt x="57" y="12"/>
                    </a:lnTo>
                    <a:lnTo>
                      <a:pt x="58" y="12"/>
                    </a:lnTo>
                    <a:lnTo>
                      <a:pt x="59" y="12"/>
                    </a:lnTo>
                    <a:lnTo>
                      <a:pt x="60" y="12"/>
                    </a:lnTo>
                    <a:lnTo>
                      <a:pt x="61" y="12"/>
                    </a:lnTo>
                    <a:lnTo>
                      <a:pt x="62" y="12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4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7" y="15"/>
                    </a:lnTo>
                    <a:lnTo>
                      <a:pt x="68" y="15"/>
                    </a:lnTo>
                    <a:lnTo>
                      <a:pt x="68" y="16"/>
                    </a:lnTo>
                    <a:lnTo>
                      <a:pt x="69" y="16"/>
                    </a:lnTo>
                    <a:lnTo>
                      <a:pt x="70" y="16"/>
                    </a:lnTo>
                    <a:lnTo>
                      <a:pt x="71" y="16"/>
                    </a:lnTo>
                    <a:lnTo>
                      <a:pt x="71" y="17"/>
                    </a:lnTo>
                    <a:close/>
                  </a:path>
                </a:pathLst>
              </a:custGeom>
              <a:solidFill>
                <a:srgbClr val="00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auto">
              <a:xfrm>
                <a:off x="227" y="264"/>
                <a:ext cx="71" cy="67"/>
              </a:xfrm>
              <a:custGeom>
                <a:avLst/>
                <a:gdLst>
                  <a:gd name="T0" fmla="*/ 70 w 71"/>
                  <a:gd name="T1" fmla="*/ 19 h 67"/>
                  <a:gd name="T2" fmla="*/ 70 w 71"/>
                  <a:gd name="T3" fmla="*/ 20 h 67"/>
                  <a:gd name="T4" fmla="*/ 69 w 71"/>
                  <a:gd name="T5" fmla="*/ 22 h 67"/>
                  <a:gd name="T6" fmla="*/ 68 w 71"/>
                  <a:gd name="T7" fmla="*/ 24 h 67"/>
                  <a:gd name="T8" fmla="*/ 67 w 71"/>
                  <a:gd name="T9" fmla="*/ 26 h 67"/>
                  <a:gd name="T10" fmla="*/ 66 w 71"/>
                  <a:gd name="T11" fmla="*/ 28 h 67"/>
                  <a:gd name="T12" fmla="*/ 66 w 71"/>
                  <a:gd name="T13" fmla="*/ 30 h 67"/>
                  <a:gd name="T14" fmla="*/ 65 w 71"/>
                  <a:gd name="T15" fmla="*/ 31 h 67"/>
                  <a:gd name="T16" fmla="*/ 63 w 71"/>
                  <a:gd name="T17" fmla="*/ 31 h 67"/>
                  <a:gd name="T18" fmla="*/ 62 w 71"/>
                  <a:gd name="T19" fmla="*/ 30 h 67"/>
                  <a:gd name="T20" fmla="*/ 61 w 71"/>
                  <a:gd name="T21" fmla="*/ 29 h 67"/>
                  <a:gd name="T22" fmla="*/ 60 w 71"/>
                  <a:gd name="T23" fmla="*/ 32 h 67"/>
                  <a:gd name="T24" fmla="*/ 59 w 71"/>
                  <a:gd name="T25" fmla="*/ 34 h 67"/>
                  <a:gd name="T26" fmla="*/ 59 w 71"/>
                  <a:gd name="T27" fmla="*/ 36 h 67"/>
                  <a:gd name="T28" fmla="*/ 58 w 71"/>
                  <a:gd name="T29" fmla="*/ 38 h 67"/>
                  <a:gd name="T30" fmla="*/ 58 w 71"/>
                  <a:gd name="T31" fmla="*/ 39 h 67"/>
                  <a:gd name="T32" fmla="*/ 59 w 71"/>
                  <a:gd name="T33" fmla="*/ 41 h 67"/>
                  <a:gd name="T34" fmla="*/ 59 w 71"/>
                  <a:gd name="T35" fmla="*/ 42 h 67"/>
                  <a:gd name="T36" fmla="*/ 58 w 71"/>
                  <a:gd name="T37" fmla="*/ 44 h 67"/>
                  <a:gd name="T38" fmla="*/ 58 w 71"/>
                  <a:gd name="T39" fmla="*/ 46 h 67"/>
                  <a:gd name="T40" fmla="*/ 58 w 71"/>
                  <a:gd name="T41" fmla="*/ 47 h 67"/>
                  <a:gd name="T42" fmla="*/ 58 w 71"/>
                  <a:gd name="T43" fmla="*/ 49 h 67"/>
                  <a:gd name="T44" fmla="*/ 59 w 71"/>
                  <a:gd name="T45" fmla="*/ 50 h 67"/>
                  <a:gd name="T46" fmla="*/ 58 w 71"/>
                  <a:gd name="T47" fmla="*/ 50 h 67"/>
                  <a:gd name="T48" fmla="*/ 56 w 71"/>
                  <a:gd name="T49" fmla="*/ 51 h 67"/>
                  <a:gd name="T50" fmla="*/ 56 w 71"/>
                  <a:gd name="T51" fmla="*/ 52 h 67"/>
                  <a:gd name="T52" fmla="*/ 56 w 71"/>
                  <a:gd name="T53" fmla="*/ 54 h 67"/>
                  <a:gd name="T54" fmla="*/ 55 w 71"/>
                  <a:gd name="T55" fmla="*/ 56 h 67"/>
                  <a:gd name="T56" fmla="*/ 54 w 71"/>
                  <a:gd name="T57" fmla="*/ 58 h 67"/>
                  <a:gd name="T58" fmla="*/ 55 w 71"/>
                  <a:gd name="T59" fmla="*/ 60 h 67"/>
                  <a:gd name="T60" fmla="*/ 55 w 71"/>
                  <a:gd name="T61" fmla="*/ 61 h 67"/>
                  <a:gd name="T62" fmla="*/ 55 w 71"/>
                  <a:gd name="T63" fmla="*/ 63 h 67"/>
                  <a:gd name="T64" fmla="*/ 54 w 71"/>
                  <a:gd name="T65" fmla="*/ 65 h 67"/>
                  <a:gd name="T66" fmla="*/ 53 w 71"/>
                  <a:gd name="T67" fmla="*/ 64 h 67"/>
                  <a:gd name="T68" fmla="*/ 50 w 71"/>
                  <a:gd name="T69" fmla="*/ 66 h 67"/>
                  <a:gd name="T70" fmla="*/ 40 w 71"/>
                  <a:gd name="T71" fmla="*/ 67 h 67"/>
                  <a:gd name="T72" fmla="*/ 34 w 71"/>
                  <a:gd name="T73" fmla="*/ 63 h 67"/>
                  <a:gd name="T74" fmla="*/ 30 w 71"/>
                  <a:gd name="T75" fmla="*/ 56 h 67"/>
                  <a:gd name="T76" fmla="*/ 30 w 71"/>
                  <a:gd name="T77" fmla="*/ 51 h 67"/>
                  <a:gd name="T78" fmla="*/ 25 w 71"/>
                  <a:gd name="T79" fmla="*/ 50 h 67"/>
                  <a:gd name="T80" fmla="*/ 23 w 71"/>
                  <a:gd name="T81" fmla="*/ 45 h 67"/>
                  <a:gd name="T82" fmla="*/ 22 w 71"/>
                  <a:gd name="T83" fmla="*/ 37 h 67"/>
                  <a:gd name="T84" fmla="*/ 22 w 71"/>
                  <a:gd name="T85" fmla="*/ 29 h 67"/>
                  <a:gd name="T86" fmla="*/ 16 w 71"/>
                  <a:gd name="T87" fmla="*/ 23 h 67"/>
                  <a:gd name="T88" fmla="*/ 7 w 71"/>
                  <a:gd name="T89" fmla="*/ 23 h 67"/>
                  <a:gd name="T90" fmla="*/ 0 w 71"/>
                  <a:gd name="T91" fmla="*/ 16 h 67"/>
                  <a:gd name="T92" fmla="*/ 5 w 71"/>
                  <a:gd name="T93" fmla="*/ 5 h 67"/>
                  <a:gd name="T94" fmla="*/ 12 w 71"/>
                  <a:gd name="T95" fmla="*/ 3 h 67"/>
                  <a:gd name="T96" fmla="*/ 20 w 71"/>
                  <a:gd name="T97" fmla="*/ 3 h 67"/>
                  <a:gd name="T98" fmla="*/ 25 w 71"/>
                  <a:gd name="T99" fmla="*/ 2 h 67"/>
                  <a:gd name="T100" fmla="*/ 29 w 71"/>
                  <a:gd name="T101" fmla="*/ 0 h 67"/>
                  <a:gd name="T102" fmla="*/ 32 w 71"/>
                  <a:gd name="T103" fmla="*/ 4 h 67"/>
                  <a:gd name="T104" fmla="*/ 39 w 71"/>
                  <a:gd name="T105" fmla="*/ 5 h 67"/>
                  <a:gd name="T106" fmla="*/ 45 w 71"/>
                  <a:gd name="T107" fmla="*/ 3 h 67"/>
                  <a:gd name="T108" fmla="*/ 49 w 71"/>
                  <a:gd name="T109" fmla="*/ 0 h 67"/>
                  <a:gd name="T110" fmla="*/ 50 w 71"/>
                  <a:gd name="T111" fmla="*/ 3 h 67"/>
                  <a:gd name="T112" fmla="*/ 51 w 71"/>
                  <a:gd name="T113" fmla="*/ 9 h 67"/>
                  <a:gd name="T114" fmla="*/ 54 w 71"/>
                  <a:gd name="T115" fmla="*/ 12 h 67"/>
                  <a:gd name="T116" fmla="*/ 60 w 71"/>
                  <a:gd name="T117" fmla="*/ 12 h 67"/>
                  <a:gd name="T118" fmla="*/ 64 w 71"/>
                  <a:gd name="T119" fmla="*/ 14 h 67"/>
                  <a:gd name="T120" fmla="*/ 68 w 71"/>
                  <a:gd name="T121" fmla="*/ 15 h 67"/>
                  <a:gd name="T122" fmla="*/ 71 w 71"/>
                  <a:gd name="T123" fmla="*/ 17 h 6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1"/>
                  <a:gd name="T187" fmla="*/ 0 h 67"/>
                  <a:gd name="T188" fmla="*/ 71 w 71"/>
                  <a:gd name="T189" fmla="*/ 67 h 6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1" h="67">
                    <a:moveTo>
                      <a:pt x="71" y="17"/>
                    </a:moveTo>
                    <a:lnTo>
                      <a:pt x="71" y="17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0"/>
                    </a:lnTo>
                    <a:lnTo>
                      <a:pt x="70" y="21"/>
                    </a:lnTo>
                    <a:lnTo>
                      <a:pt x="70" y="22"/>
                    </a:lnTo>
                    <a:lnTo>
                      <a:pt x="69" y="22"/>
                    </a:lnTo>
                    <a:lnTo>
                      <a:pt x="69" y="23"/>
                    </a:lnTo>
                    <a:lnTo>
                      <a:pt x="69" y="24"/>
                    </a:lnTo>
                    <a:lnTo>
                      <a:pt x="68" y="24"/>
                    </a:lnTo>
                    <a:lnTo>
                      <a:pt x="68" y="25"/>
                    </a:lnTo>
                    <a:lnTo>
                      <a:pt x="68" y="26"/>
                    </a:lnTo>
                    <a:lnTo>
                      <a:pt x="67" y="26"/>
                    </a:lnTo>
                    <a:lnTo>
                      <a:pt x="67" y="27"/>
                    </a:lnTo>
                    <a:lnTo>
                      <a:pt x="66" y="28"/>
                    </a:lnTo>
                    <a:lnTo>
                      <a:pt x="66" y="29"/>
                    </a:lnTo>
                    <a:lnTo>
                      <a:pt x="66" y="30"/>
                    </a:lnTo>
                    <a:lnTo>
                      <a:pt x="66" y="31"/>
                    </a:lnTo>
                    <a:lnTo>
                      <a:pt x="65" y="31"/>
                    </a:lnTo>
                    <a:lnTo>
                      <a:pt x="64" y="31"/>
                    </a:lnTo>
                    <a:lnTo>
                      <a:pt x="63" y="31"/>
                    </a:lnTo>
                    <a:lnTo>
                      <a:pt x="63" y="30"/>
                    </a:lnTo>
                    <a:lnTo>
                      <a:pt x="62" y="30"/>
                    </a:lnTo>
                    <a:lnTo>
                      <a:pt x="61" y="30"/>
                    </a:lnTo>
                    <a:lnTo>
                      <a:pt x="61" y="29"/>
                    </a:lnTo>
                    <a:lnTo>
                      <a:pt x="60" y="30"/>
                    </a:lnTo>
                    <a:lnTo>
                      <a:pt x="60" y="31"/>
                    </a:lnTo>
                    <a:lnTo>
                      <a:pt x="60" y="32"/>
                    </a:lnTo>
                    <a:lnTo>
                      <a:pt x="60" y="33"/>
                    </a:lnTo>
                    <a:lnTo>
                      <a:pt x="60" y="34"/>
                    </a:lnTo>
                    <a:lnTo>
                      <a:pt x="59" y="34"/>
                    </a:lnTo>
                    <a:lnTo>
                      <a:pt x="59" y="35"/>
                    </a:lnTo>
                    <a:lnTo>
                      <a:pt x="59" y="36"/>
                    </a:lnTo>
                    <a:lnTo>
                      <a:pt x="59" y="37"/>
                    </a:lnTo>
                    <a:lnTo>
                      <a:pt x="58" y="38"/>
                    </a:lnTo>
                    <a:lnTo>
                      <a:pt x="57" y="39"/>
                    </a:lnTo>
                    <a:lnTo>
                      <a:pt x="58" y="39"/>
                    </a:lnTo>
                    <a:lnTo>
                      <a:pt x="58" y="40"/>
                    </a:lnTo>
                    <a:lnTo>
                      <a:pt x="59" y="40"/>
                    </a:lnTo>
                    <a:lnTo>
                      <a:pt x="59" y="41"/>
                    </a:lnTo>
                    <a:lnTo>
                      <a:pt x="60" y="41"/>
                    </a:lnTo>
                    <a:lnTo>
                      <a:pt x="60" y="42"/>
                    </a:lnTo>
                    <a:lnTo>
                      <a:pt x="59" y="42"/>
                    </a:lnTo>
                    <a:lnTo>
                      <a:pt x="59" y="43"/>
                    </a:lnTo>
                    <a:lnTo>
                      <a:pt x="58" y="43"/>
                    </a:lnTo>
                    <a:lnTo>
                      <a:pt x="58" y="44"/>
                    </a:lnTo>
                    <a:lnTo>
                      <a:pt x="58" y="45"/>
                    </a:lnTo>
                    <a:lnTo>
                      <a:pt x="58" y="46"/>
                    </a:lnTo>
                    <a:lnTo>
                      <a:pt x="58" y="47"/>
                    </a:lnTo>
                    <a:lnTo>
                      <a:pt x="58" y="48"/>
                    </a:lnTo>
                    <a:lnTo>
                      <a:pt x="57" y="48"/>
                    </a:lnTo>
                    <a:lnTo>
                      <a:pt x="57" y="49"/>
                    </a:lnTo>
                    <a:lnTo>
                      <a:pt x="58" y="49"/>
                    </a:lnTo>
                    <a:lnTo>
                      <a:pt x="59" y="49"/>
                    </a:lnTo>
                    <a:lnTo>
                      <a:pt x="59" y="50"/>
                    </a:lnTo>
                    <a:lnTo>
                      <a:pt x="58" y="50"/>
                    </a:lnTo>
                    <a:lnTo>
                      <a:pt x="58" y="51"/>
                    </a:lnTo>
                    <a:lnTo>
                      <a:pt x="58" y="50"/>
                    </a:lnTo>
                    <a:lnTo>
                      <a:pt x="57" y="50"/>
                    </a:lnTo>
                    <a:lnTo>
                      <a:pt x="56" y="50"/>
                    </a:lnTo>
                    <a:lnTo>
                      <a:pt x="56" y="51"/>
                    </a:lnTo>
                    <a:lnTo>
                      <a:pt x="57" y="51"/>
                    </a:lnTo>
                    <a:lnTo>
                      <a:pt x="57" y="52"/>
                    </a:lnTo>
                    <a:lnTo>
                      <a:pt x="56" y="52"/>
                    </a:lnTo>
                    <a:lnTo>
                      <a:pt x="56" y="53"/>
                    </a:lnTo>
                    <a:lnTo>
                      <a:pt x="56" y="54"/>
                    </a:lnTo>
                    <a:lnTo>
                      <a:pt x="55" y="54"/>
                    </a:lnTo>
                    <a:lnTo>
                      <a:pt x="55" y="55"/>
                    </a:lnTo>
                    <a:lnTo>
                      <a:pt x="55" y="56"/>
                    </a:lnTo>
                    <a:lnTo>
                      <a:pt x="55" y="57"/>
                    </a:lnTo>
                    <a:lnTo>
                      <a:pt x="54" y="57"/>
                    </a:lnTo>
                    <a:lnTo>
                      <a:pt x="54" y="58"/>
                    </a:lnTo>
                    <a:lnTo>
                      <a:pt x="55" y="58"/>
                    </a:lnTo>
                    <a:lnTo>
                      <a:pt x="55" y="59"/>
                    </a:lnTo>
                    <a:lnTo>
                      <a:pt x="55" y="60"/>
                    </a:lnTo>
                    <a:lnTo>
                      <a:pt x="55" y="61"/>
                    </a:lnTo>
                    <a:lnTo>
                      <a:pt x="55" y="62"/>
                    </a:lnTo>
                    <a:lnTo>
                      <a:pt x="55" y="63"/>
                    </a:lnTo>
                    <a:lnTo>
                      <a:pt x="54" y="63"/>
                    </a:lnTo>
                    <a:lnTo>
                      <a:pt x="55" y="63"/>
                    </a:lnTo>
                    <a:lnTo>
                      <a:pt x="55" y="64"/>
                    </a:lnTo>
                    <a:lnTo>
                      <a:pt x="54" y="65"/>
                    </a:lnTo>
                    <a:lnTo>
                      <a:pt x="54" y="64"/>
                    </a:lnTo>
                    <a:lnTo>
                      <a:pt x="53" y="64"/>
                    </a:lnTo>
                    <a:lnTo>
                      <a:pt x="51" y="65"/>
                    </a:lnTo>
                    <a:lnTo>
                      <a:pt x="50" y="65"/>
                    </a:lnTo>
                    <a:lnTo>
                      <a:pt x="50" y="66"/>
                    </a:lnTo>
                    <a:lnTo>
                      <a:pt x="49" y="66"/>
                    </a:lnTo>
                    <a:lnTo>
                      <a:pt x="47" y="66"/>
                    </a:lnTo>
                    <a:lnTo>
                      <a:pt x="45" y="66"/>
                    </a:lnTo>
                    <a:lnTo>
                      <a:pt x="44" y="66"/>
                    </a:lnTo>
                    <a:lnTo>
                      <a:pt x="42" y="67"/>
                    </a:lnTo>
                    <a:lnTo>
                      <a:pt x="41" y="67"/>
                    </a:lnTo>
                    <a:lnTo>
                      <a:pt x="40" y="67"/>
                    </a:lnTo>
                    <a:lnTo>
                      <a:pt x="39" y="67"/>
                    </a:lnTo>
                    <a:lnTo>
                      <a:pt x="38" y="67"/>
                    </a:lnTo>
                    <a:lnTo>
                      <a:pt x="37" y="67"/>
                    </a:lnTo>
                    <a:lnTo>
                      <a:pt x="36" y="66"/>
                    </a:lnTo>
                    <a:lnTo>
                      <a:pt x="35" y="65"/>
                    </a:lnTo>
                    <a:lnTo>
                      <a:pt x="34" y="63"/>
                    </a:lnTo>
                    <a:lnTo>
                      <a:pt x="33" y="62"/>
                    </a:lnTo>
                    <a:lnTo>
                      <a:pt x="33" y="61"/>
                    </a:lnTo>
                    <a:lnTo>
                      <a:pt x="33" y="60"/>
                    </a:lnTo>
                    <a:lnTo>
                      <a:pt x="32" y="58"/>
                    </a:lnTo>
                    <a:lnTo>
                      <a:pt x="31" y="57"/>
                    </a:lnTo>
                    <a:lnTo>
                      <a:pt x="31" y="56"/>
                    </a:lnTo>
                    <a:lnTo>
                      <a:pt x="30" y="56"/>
                    </a:lnTo>
                    <a:lnTo>
                      <a:pt x="30" y="55"/>
                    </a:lnTo>
                    <a:lnTo>
                      <a:pt x="30" y="53"/>
                    </a:lnTo>
                    <a:lnTo>
                      <a:pt x="30" y="52"/>
                    </a:lnTo>
                    <a:lnTo>
                      <a:pt x="30" y="51"/>
                    </a:lnTo>
                    <a:lnTo>
                      <a:pt x="29" y="51"/>
                    </a:lnTo>
                    <a:lnTo>
                      <a:pt x="28" y="51"/>
                    </a:lnTo>
                    <a:lnTo>
                      <a:pt x="27" y="51"/>
                    </a:lnTo>
                    <a:lnTo>
                      <a:pt x="26" y="51"/>
                    </a:lnTo>
                    <a:lnTo>
                      <a:pt x="25" y="51"/>
                    </a:lnTo>
                    <a:lnTo>
                      <a:pt x="25" y="50"/>
                    </a:lnTo>
                    <a:lnTo>
                      <a:pt x="24" y="50"/>
                    </a:lnTo>
                    <a:lnTo>
                      <a:pt x="24" y="49"/>
                    </a:lnTo>
                    <a:lnTo>
                      <a:pt x="23" y="48"/>
                    </a:lnTo>
                    <a:lnTo>
                      <a:pt x="23" y="47"/>
                    </a:lnTo>
                    <a:lnTo>
                      <a:pt x="23" y="46"/>
                    </a:lnTo>
                    <a:lnTo>
                      <a:pt x="23" y="45"/>
                    </a:lnTo>
                    <a:lnTo>
                      <a:pt x="22" y="43"/>
                    </a:lnTo>
                    <a:lnTo>
                      <a:pt x="22" y="42"/>
                    </a:lnTo>
                    <a:lnTo>
                      <a:pt x="22" y="41"/>
                    </a:lnTo>
                    <a:lnTo>
                      <a:pt x="22" y="40"/>
                    </a:lnTo>
                    <a:lnTo>
                      <a:pt x="22" y="39"/>
                    </a:lnTo>
                    <a:lnTo>
                      <a:pt x="21" y="38"/>
                    </a:lnTo>
                    <a:lnTo>
                      <a:pt x="22" y="37"/>
                    </a:lnTo>
                    <a:lnTo>
                      <a:pt x="22" y="36"/>
                    </a:lnTo>
                    <a:lnTo>
                      <a:pt x="22" y="34"/>
                    </a:lnTo>
                    <a:lnTo>
                      <a:pt x="22" y="33"/>
                    </a:lnTo>
                    <a:lnTo>
                      <a:pt x="22" y="31"/>
                    </a:lnTo>
                    <a:lnTo>
                      <a:pt x="22" y="30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2" y="27"/>
                    </a:lnTo>
                    <a:lnTo>
                      <a:pt x="21" y="26"/>
                    </a:lnTo>
                    <a:lnTo>
                      <a:pt x="20" y="26"/>
                    </a:lnTo>
                    <a:lnTo>
                      <a:pt x="19" y="25"/>
                    </a:lnTo>
                    <a:lnTo>
                      <a:pt x="18" y="25"/>
                    </a:lnTo>
                    <a:lnTo>
                      <a:pt x="17" y="24"/>
                    </a:lnTo>
                    <a:lnTo>
                      <a:pt x="16" y="23"/>
                    </a:lnTo>
                    <a:lnTo>
                      <a:pt x="15" y="23"/>
                    </a:lnTo>
                    <a:lnTo>
                      <a:pt x="14" y="23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5" y="23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3" y="20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3" y="8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2"/>
                    </a:lnTo>
                    <a:lnTo>
                      <a:pt x="31" y="3"/>
                    </a:lnTo>
                    <a:lnTo>
                      <a:pt x="32" y="4"/>
                    </a:lnTo>
                    <a:lnTo>
                      <a:pt x="33" y="5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5" y="3"/>
                    </a:lnTo>
                    <a:lnTo>
                      <a:pt x="46" y="2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1" y="2"/>
                    </a:lnTo>
                    <a:lnTo>
                      <a:pt x="50" y="2"/>
                    </a:lnTo>
                    <a:lnTo>
                      <a:pt x="50" y="3"/>
                    </a:lnTo>
                    <a:lnTo>
                      <a:pt x="50" y="4"/>
                    </a:lnTo>
                    <a:lnTo>
                      <a:pt x="50" y="5"/>
                    </a:lnTo>
                    <a:lnTo>
                      <a:pt x="50" y="6"/>
                    </a:lnTo>
                    <a:lnTo>
                      <a:pt x="50" y="7"/>
                    </a:lnTo>
                    <a:lnTo>
                      <a:pt x="51" y="8"/>
                    </a:lnTo>
                    <a:lnTo>
                      <a:pt x="51" y="9"/>
                    </a:lnTo>
                    <a:lnTo>
                      <a:pt x="51" y="10"/>
                    </a:lnTo>
                    <a:lnTo>
                      <a:pt x="52" y="10"/>
                    </a:lnTo>
                    <a:lnTo>
                      <a:pt x="52" y="11"/>
                    </a:lnTo>
                    <a:lnTo>
                      <a:pt x="53" y="11"/>
                    </a:lnTo>
                    <a:lnTo>
                      <a:pt x="53" y="12"/>
                    </a:lnTo>
                    <a:lnTo>
                      <a:pt x="54" y="12"/>
                    </a:lnTo>
                    <a:lnTo>
                      <a:pt x="55" y="12"/>
                    </a:lnTo>
                    <a:lnTo>
                      <a:pt x="56" y="12"/>
                    </a:lnTo>
                    <a:lnTo>
                      <a:pt x="57" y="12"/>
                    </a:lnTo>
                    <a:lnTo>
                      <a:pt x="58" y="12"/>
                    </a:lnTo>
                    <a:lnTo>
                      <a:pt x="59" y="12"/>
                    </a:lnTo>
                    <a:lnTo>
                      <a:pt x="60" y="12"/>
                    </a:lnTo>
                    <a:lnTo>
                      <a:pt x="61" y="12"/>
                    </a:lnTo>
                    <a:lnTo>
                      <a:pt x="62" y="12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4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7" y="15"/>
                    </a:lnTo>
                    <a:lnTo>
                      <a:pt x="68" y="15"/>
                    </a:lnTo>
                    <a:lnTo>
                      <a:pt x="68" y="16"/>
                    </a:lnTo>
                    <a:lnTo>
                      <a:pt x="69" y="16"/>
                    </a:lnTo>
                    <a:lnTo>
                      <a:pt x="70" y="16"/>
                    </a:lnTo>
                    <a:lnTo>
                      <a:pt x="71" y="16"/>
                    </a:lnTo>
                    <a:lnTo>
                      <a:pt x="71" y="17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46" name="Freeform 45"/>
              <p:cNvSpPr>
                <a:spLocks/>
              </p:cNvSpPr>
              <p:nvPr/>
            </p:nvSpPr>
            <p:spPr bwMode="auto">
              <a:xfrm>
                <a:off x="210" y="285"/>
                <a:ext cx="31" cy="62"/>
              </a:xfrm>
              <a:custGeom>
                <a:avLst/>
                <a:gdLst>
                  <a:gd name="T0" fmla="*/ 30 w 31"/>
                  <a:gd name="T1" fmla="*/ 8 h 62"/>
                  <a:gd name="T2" fmla="*/ 29 w 31"/>
                  <a:gd name="T3" fmla="*/ 11 h 62"/>
                  <a:gd name="T4" fmla="*/ 27 w 31"/>
                  <a:gd name="T5" fmla="*/ 16 h 62"/>
                  <a:gd name="T6" fmla="*/ 25 w 31"/>
                  <a:gd name="T7" fmla="*/ 19 h 62"/>
                  <a:gd name="T8" fmla="*/ 25 w 31"/>
                  <a:gd name="T9" fmla="*/ 22 h 62"/>
                  <a:gd name="T10" fmla="*/ 25 w 31"/>
                  <a:gd name="T11" fmla="*/ 26 h 62"/>
                  <a:gd name="T12" fmla="*/ 25 w 31"/>
                  <a:gd name="T13" fmla="*/ 29 h 62"/>
                  <a:gd name="T14" fmla="*/ 26 w 31"/>
                  <a:gd name="T15" fmla="*/ 33 h 62"/>
                  <a:gd name="T16" fmla="*/ 26 w 31"/>
                  <a:gd name="T17" fmla="*/ 36 h 62"/>
                  <a:gd name="T18" fmla="*/ 25 w 31"/>
                  <a:gd name="T19" fmla="*/ 40 h 62"/>
                  <a:gd name="T20" fmla="*/ 25 w 31"/>
                  <a:gd name="T21" fmla="*/ 43 h 62"/>
                  <a:gd name="T22" fmla="*/ 25 w 31"/>
                  <a:gd name="T23" fmla="*/ 47 h 62"/>
                  <a:gd name="T24" fmla="*/ 25 w 31"/>
                  <a:gd name="T25" fmla="*/ 50 h 62"/>
                  <a:gd name="T26" fmla="*/ 23 w 31"/>
                  <a:gd name="T27" fmla="*/ 53 h 62"/>
                  <a:gd name="T28" fmla="*/ 22 w 31"/>
                  <a:gd name="T29" fmla="*/ 56 h 62"/>
                  <a:gd name="T30" fmla="*/ 20 w 31"/>
                  <a:gd name="T31" fmla="*/ 59 h 62"/>
                  <a:gd name="T32" fmla="*/ 18 w 31"/>
                  <a:gd name="T33" fmla="*/ 59 h 62"/>
                  <a:gd name="T34" fmla="*/ 14 w 31"/>
                  <a:gd name="T35" fmla="*/ 60 h 62"/>
                  <a:gd name="T36" fmla="*/ 9 w 31"/>
                  <a:gd name="T37" fmla="*/ 61 h 62"/>
                  <a:gd name="T38" fmla="*/ 8 w 31"/>
                  <a:gd name="T39" fmla="*/ 62 h 62"/>
                  <a:gd name="T40" fmla="*/ 7 w 31"/>
                  <a:gd name="T41" fmla="*/ 62 h 62"/>
                  <a:gd name="T42" fmla="*/ 4 w 31"/>
                  <a:gd name="T43" fmla="*/ 61 h 62"/>
                  <a:gd name="T44" fmla="*/ 4 w 31"/>
                  <a:gd name="T45" fmla="*/ 61 h 62"/>
                  <a:gd name="T46" fmla="*/ 4 w 31"/>
                  <a:gd name="T47" fmla="*/ 59 h 62"/>
                  <a:gd name="T48" fmla="*/ 5 w 31"/>
                  <a:gd name="T49" fmla="*/ 56 h 62"/>
                  <a:gd name="T50" fmla="*/ 5 w 31"/>
                  <a:gd name="T51" fmla="*/ 54 h 62"/>
                  <a:gd name="T52" fmla="*/ 6 w 31"/>
                  <a:gd name="T53" fmla="*/ 52 h 62"/>
                  <a:gd name="T54" fmla="*/ 6 w 31"/>
                  <a:gd name="T55" fmla="*/ 49 h 62"/>
                  <a:gd name="T56" fmla="*/ 4 w 31"/>
                  <a:gd name="T57" fmla="*/ 46 h 62"/>
                  <a:gd name="T58" fmla="*/ 4 w 31"/>
                  <a:gd name="T59" fmla="*/ 43 h 62"/>
                  <a:gd name="T60" fmla="*/ 3 w 31"/>
                  <a:gd name="T61" fmla="*/ 42 h 62"/>
                  <a:gd name="T62" fmla="*/ 3 w 31"/>
                  <a:gd name="T63" fmla="*/ 43 h 62"/>
                  <a:gd name="T64" fmla="*/ 2 w 31"/>
                  <a:gd name="T65" fmla="*/ 41 h 62"/>
                  <a:gd name="T66" fmla="*/ 2 w 31"/>
                  <a:gd name="T67" fmla="*/ 41 h 62"/>
                  <a:gd name="T68" fmla="*/ 1 w 31"/>
                  <a:gd name="T69" fmla="*/ 40 h 62"/>
                  <a:gd name="T70" fmla="*/ 1 w 31"/>
                  <a:gd name="T71" fmla="*/ 38 h 62"/>
                  <a:gd name="T72" fmla="*/ 1 w 31"/>
                  <a:gd name="T73" fmla="*/ 35 h 62"/>
                  <a:gd name="T74" fmla="*/ 0 w 31"/>
                  <a:gd name="T75" fmla="*/ 31 h 62"/>
                  <a:gd name="T76" fmla="*/ 1 w 31"/>
                  <a:gd name="T77" fmla="*/ 27 h 62"/>
                  <a:gd name="T78" fmla="*/ 1 w 31"/>
                  <a:gd name="T79" fmla="*/ 23 h 62"/>
                  <a:gd name="T80" fmla="*/ 2 w 31"/>
                  <a:gd name="T81" fmla="*/ 20 h 62"/>
                  <a:gd name="T82" fmla="*/ 4 w 31"/>
                  <a:gd name="T83" fmla="*/ 16 h 62"/>
                  <a:gd name="T84" fmla="*/ 4 w 31"/>
                  <a:gd name="T85" fmla="*/ 11 h 62"/>
                  <a:gd name="T86" fmla="*/ 3 w 31"/>
                  <a:gd name="T87" fmla="*/ 8 h 62"/>
                  <a:gd name="T88" fmla="*/ 1 w 31"/>
                  <a:gd name="T89" fmla="*/ 5 h 62"/>
                  <a:gd name="T90" fmla="*/ 1 w 31"/>
                  <a:gd name="T91" fmla="*/ 1 h 62"/>
                  <a:gd name="T92" fmla="*/ 5 w 31"/>
                  <a:gd name="T93" fmla="*/ 1 h 62"/>
                  <a:gd name="T94" fmla="*/ 13 w 31"/>
                  <a:gd name="T95" fmla="*/ 4 h 62"/>
                  <a:gd name="T96" fmla="*/ 16 w 31"/>
                  <a:gd name="T97" fmla="*/ 3 h 62"/>
                  <a:gd name="T98" fmla="*/ 21 w 31"/>
                  <a:gd name="T99" fmla="*/ 1 h 62"/>
                  <a:gd name="T100" fmla="*/ 23 w 31"/>
                  <a:gd name="T101" fmla="*/ 2 h 62"/>
                  <a:gd name="T102" fmla="*/ 28 w 31"/>
                  <a:gd name="T103" fmla="*/ 2 h 62"/>
                  <a:gd name="T104" fmla="*/ 31 w 31"/>
                  <a:gd name="T105" fmla="*/ 3 h 6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1"/>
                  <a:gd name="T160" fmla="*/ 0 h 62"/>
                  <a:gd name="T161" fmla="*/ 31 w 31"/>
                  <a:gd name="T162" fmla="*/ 62 h 6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1" h="62">
                    <a:moveTo>
                      <a:pt x="31" y="6"/>
                    </a:moveTo>
                    <a:lnTo>
                      <a:pt x="30" y="7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29" y="10"/>
                    </a:lnTo>
                    <a:lnTo>
                      <a:pt x="29" y="11"/>
                    </a:lnTo>
                    <a:lnTo>
                      <a:pt x="28" y="13"/>
                    </a:lnTo>
                    <a:lnTo>
                      <a:pt x="27" y="14"/>
                    </a:lnTo>
                    <a:lnTo>
                      <a:pt x="27" y="16"/>
                    </a:lnTo>
                    <a:lnTo>
                      <a:pt x="26" y="17"/>
                    </a:lnTo>
                    <a:lnTo>
                      <a:pt x="26" y="18"/>
                    </a:lnTo>
                    <a:lnTo>
                      <a:pt x="25" y="19"/>
                    </a:lnTo>
                    <a:lnTo>
                      <a:pt x="25" y="21"/>
                    </a:lnTo>
                    <a:lnTo>
                      <a:pt x="25" y="22"/>
                    </a:lnTo>
                    <a:lnTo>
                      <a:pt x="25" y="24"/>
                    </a:lnTo>
                    <a:lnTo>
                      <a:pt x="25" y="25"/>
                    </a:lnTo>
                    <a:lnTo>
                      <a:pt x="25" y="26"/>
                    </a:lnTo>
                    <a:lnTo>
                      <a:pt x="25" y="27"/>
                    </a:lnTo>
                    <a:lnTo>
                      <a:pt x="25" y="28"/>
                    </a:lnTo>
                    <a:lnTo>
                      <a:pt x="25" y="29"/>
                    </a:lnTo>
                    <a:lnTo>
                      <a:pt x="26" y="30"/>
                    </a:lnTo>
                    <a:lnTo>
                      <a:pt x="26" y="31"/>
                    </a:lnTo>
                    <a:lnTo>
                      <a:pt x="26" y="33"/>
                    </a:lnTo>
                    <a:lnTo>
                      <a:pt x="26" y="34"/>
                    </a:lnTo>
                    <a:lnTo>
                      <a:pt x="26" y="35"/>
                    </a:lnTo>
                    <a:lnTo>
                      <a:pt x="26" y="36"/>
                    </a:lnTo>
                    <a:lnTo>
                      <a:pt x="26" y="37"/>
                    </a:lnTo>
                    <a:lnTo>
                      <a:pt x="26" y="38"/>
                    </a:lnTo>
                    <a:lnTo>
                      <a:pt x="25" y="40"/>
                    </a:lnTo>
                    <a:lnTo>
                      <a:pt x="25" y="41"/>
                    </a:lnTo>
                    <a:lnTo>
                      <a:pt x="26" y="42"/>
                    </a:lnTo>
                    <a:lnTo>
                      <a:pt x="25" y="43"/>
                    </a:lnTo>
                    <a:lnTo>
                      <a:pt x="25" y="44"/>
                    </a:lnTo>
                    <a:lnTo>
                      <a:pt x="25" y="46"/>
                    </a:lnTo>
                    <a:lnTo>
                      <a:pt x="25" y="47"/>
                    </a:lnTo>
                    <a:lnTo>
                      <a:pt x="25" y="48"/>
                    </a:lnTo>
                    <a:lnTo>
                      <a:pt x="25" y="50"/>
                    </a:lnTo>
                    <a:lnTo>
                      <a:pt x="24" y="51"/>
                    </a:lnTo>
                    <a:lnTo>
                      <a:pt x="24" y="52"/>
                    </a:lnTo>
                    <a:lnTo>
                      <a:pt x="23" y="53"/>
                    </a:lnTo>
                    <a:lnTo>
                      <a:pt x="23" y="54"/>
                    </a:lnTo>
                    <a:lnTo>
                      <a:pt x="23" y="55"/>
                    </a:lnTo>
                    <a:lnTo>
                      <a:pt x="22" y="56"/>
                    </a:lnTo>
                    <a:lnTo>
                      <a:pt x="22" y="57"/>
                    </a:lnTo>
                    <a:lnTo>
                      <a:pt x="21" y="58"/>
                    </a:lnTo>
                    <a:lnTo>
                      <a:pt x="20" y="59"/>
                    </a:lnTo>
                    <a:lnTo>
                      <a:pt x="20" y="60"/>
                    </a:lnTo>
                    <a:lnTo>
                      <a:pt x="19" y="59"/>
                    </a:lnTo>
                    <a:lnTo>
                      <a:pt x="18" y="59"/>
                    </a:lnTo>
                    <a:lnTo>
                      <a:pt x="17" y="59"/>
                    </a:lnTo>
                    <a:lnTo>
                      <a:pt x="16" y="59"/>
                    </a:lnTo>
                    <a:lnTo>
                      <a:pt x="14" y="60"/>
                    </a:lnTo>
                    <a:lnTo>
                      <a:pt x="12" y="60"/>
                    </a:lnTo>
                    <a:lnTo>
                      <a:pt x="10" y="60"/>
                    </a:lnTo>
                    <a:lnTo>
                      <a:pt x="9" y="61"/>
                    </a:lnTo>
                    <a:lnTo>
                      <a:pt x="8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5" y="62"/>
                    </a:lnTo>
                    <a:lnTo>
                      <a:pt x="4" y="61"/>
                    </a:lnTo>
                    <a:lnTo>
                      <a:pt x="4" y="60"/>
                    </a:lnTo>
                    <a:lnTo>
                      <a:pt x="4" y="59"/>
                    </a:lnTo>
                    <a:lnTo>
                      <a:pt x="4" y="58"/>
                    </a:lnTo>
                    <a:lnTo>
                      <a:pt x="5" y="57"/>
                    </a:lnTo>
                    <a:lnTo>
                      <a:pt x="5" y="56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6" y="53"/>
                    </a:lnTo>
                    <a:lnTo>
                      <a:pt x="6" y="52"/>
                    </a:lnTo>
                    <a:lnTo>
                      <a:pt x="7" y="51"/>
                    </a:lnTo>
                    <a:lnTo>
                      <a:pt x="6" y="50"/>
                    </a:lnTo>
                    <a:lnTo>
                      <a:pt x="6" y="49"/>
                    </a:lnTo>
                    <a:lnTo>
                      <a:pt x="6" y="48"/>
                    </a:lnTo>
                    <a:lnTo>
                      <a:pt x="5" y="47"/>
                    </a:lnTo>
                    <a:lnTo>
                      <a:pt x="4" y="46"/>
                    </a:lnTo>
                    <a:lnTo>
                      <a:pt x="4" y="45"/>
                    </a:lnTo>
                    <a:lnTo>
                      <a:pt x="3" y="44"/>
                    </a:lnTo>
                    <a:lnTo>
                      <a:pt x="4" y="43"/>
                    </a:lnTo>
                    <a:lnTo>
                      <a:pt x="3" y="42"/>
                    </a:lnTo>
                    <a:lnTo>
                      <a:pt x="3" y="43"/>
                    </a:lnTo>
                    <a:lnTo>
                      <a:pt x="3" y="42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2" y="40"/>
                    </a:lnTo>
                    <a:lnTo>
                      <a:pt x="1" y="40"/>
                    </a:lnTo>
                    <a:lnTo>
                      <a:pt x="1" y="39"/>
                    </a:lnTo>
                    <a:lnTo>
                      <a:pt x="1" y="38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8" y="2"/>
                    </a:lnTo>
                    <a:lnTo>
                      <a:pt x="11" y="3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6" y="3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3"/>
                    </a:lnTo>
                    <a:lnTo>
                      <a:pt x="31" y="5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>
                <a:off x="210" y="285"/>
                <a:ext cx="31" cy="62"/>
              </a:xfrm>
              <a:custGeom>
                <a:avLst/>
                <a:gdLst>
                  <a:gd name="T0" fmla="*/ 30 w 31"/>
                  <a:gd name="T1" fmla="*/ 8 h 62"/>
                  <a:gd name="T2" fmla="*/ 29 w 31"/>
                  <a:gd name="T3" fmla="*/ 11 h 62"/>
                  <a:gd name="T4" fmla="*/ 27 w 31"/>
                  <a:gd name="T5" fmla="*/ 16 h 62"/>
                  <a:gd name="T6" fmla="*/ 25 w 31"/>
                  <a:gd name="T7" fmla="*/ 19 h 62"/>
                  <a:gd name="T8" fmla="*/ 25 w 31"/>
                  <a:gd name="T9" fmla="*/ 22 h 62"/>
                  <a:gd name="T10" fmla="*/ 25 w 31"/>
                  <a:gd name="T11" fmla="*/ 26 h 62"/>
                  <a:gd name="T12" fmla="*/ 25 w 31"/>
                  <a:gd name="T13" fmla="*/ 29 h 62"/>
                  <a:gd name="T14" fmla="*/ 26 w 31"/>
                  <a:gd name="T15" fmla="*/ 33 h 62"/>
                  <a:gd name="T16" fmla="*/ 26 w 31"/>
                  <a:gd name="T17" fmla="*/ 36 h 62"/>
                  <a:gd name="T18" fmla="*/ 25 w 31"/>
                  <a:gd name="T19" fmla="*/ 40 h 62"/>
                  <a:gd name="T20" fmla="*/ 25 w 31"/>
                  <a:gd name="T21" fmla="*/ 43 h 62"/>
                  <a:gd name="T22" fmla="*/ 25 w 31"/>
                  <a:gd name="T23" fmla="*/ 47 h 62"/>
                  <a:gd name="T24" fmla="*/ 25 w 31"/>
                  <a:gd name="T25" fmla="*/ 50 h 62"/>
                  <a:gd name="T26" fmla="*/ 23 w 31"/>
                  <a:gd name="T27" fmla="*/ 53 h 62"/>
                  <a:gd name="T28" fmla="*/ 22 w 31"/>
                  <a:gd name="T29" fmla="*/ 56 h 62"/>
                  <a:gd name="T30" fmla="*/ 20 w 31"/>
                  <a:gd name="T31" fmla="*/ 59 h 62"/>
                  <a:gd name="T32" fmla="*/ 18 w 31"/>
                  <a:gd name="T33" fmla="*/ 59 h 62"/>
                  <a:gd name="T34" fmla="*/ 14 w 31"/>
                  <a:gd name="T35" fmla="*/ 60 h 62"/>
                  <a:gd name="T36" fmla="*/ 9 w 31"/>
                  <a:gd name="T37" fmla="*/ 61 h 62"/>
                  <a:gd name="T38" fmla="*/ 8 w 31"/>
                  <a:gd name="T39" fmla="*/ 62 h 62"/>
                  <a:gd name="T40" fmla="*/ 7 w 31"/>
                  <a:gd name="T41" fmla="*/ 62 h 62"/>
                  <a:gd name="T42" fmla="*/ 4 w 31"/>
                  <a:gd name="T43" fmla="*/ 61 h 62"/>
                  <a:gd name="T44" fmla="*/ 4 w 31"/>
                  <a:gd name="T45" fmla="*/ 61 h 62"/>
                  <a:gd name="T46" fmla="*/ 4 w 31"/>
                  <a:gd name="T47" fmla="*/ 59 h 62"/>
                  <a:gd name="T48" fmla="*/ 5 w 31"/>
                  <a:gd name="T49" fmla="*/ 56 h 62"/>
                  <a:gd name="T50" fmla="*/ 5 w 31"/>
                  <a:gd name="T51" fmla="*/ 54 h 62"/>
                  <a:gd name="T52" fmla="*/ 6 w 31"/>
                  <a:gd name="T53" fmla="*/ 52 h 62"/>
                  <a:gd name="T54" fmla="*/ 6 w 31"/>
                  <a:gd name="T55" fmla="*/ 49 h 62"/>
                  <a:gd name="T56" fmla="*/ 4 w 31"/>
                  <a:gd name="T57" fmla="*/ 46 h 62"/>
                  <a:gd name="T58" fmla="*/ 4 w 31"/>
                  <a:gd name="T59" fmla="*/ 43 h 62"/>
                  <a:gd name="T60" fmla="*/ 3 w 31"/>
                  <a:gd name="T61" fmla="*/ 42 h 62"/>
                  <a:gd name="T62" fmla="*/ 3 w 31"/>
                  <a:gd name="T63" fmla="*/ 43 h 62"/>
                  <a:gd name="T64" fmla="*/ 2 w 31"/>
                  <a:gd name="T65" fmla="*/ 41 h 62"/>
                  <a:gd name="T66" fmla="*/ 2 w 31"/>
                  <a:gd name="T67" fmla="*/ 41 h 62"/>
                  <a:gd name="T68" fmla="*/ 1 w 31"/>
                  <a:gd name="T69" fmla="*/ 40 h 62"/>
                  <a:gd name="T70" fmla="*/ 1 w 31"/>
                  <a:gd name="T71" fmla="*/ 38 h 62"/>
                  <a:gd name="T72" fmla="*/ 1 w 31"/>
                  <a:gd name="T73" fmla="*/ 35 h 62"/>
                  <a:gd name="T74" fmla="*/ 0 w 31"/>
                  <a:gd name="T75" fmla="*/ 31 h 62"/>
                  <a:gd name="T76" fmla="*/ 1 w 31"/>
                  <a:gd name="T77" fmla="*/ 27 h 62"/>
                  <a:gd name="T78" fmla="*/ 1 w 31"/>
                  <a:gd name="T79" fmla="*/ 23 h 62"/>
                  <a:gd name="T80" fmla="*/ 2 w 31"/>
                  <a:gd name="T81" fmla="*/ 20 h 62"/>
                  <a:gd name="T82" fmla="*/ 4 w 31"/>
                  <a:gd name="T83" fmla="*/ 16 h 62"/>
                  <a:gd name="T84" fmla="*/ 4 w 31"/>
                  <a:gd name="T85" fmla="*/ 11 h 62"/>
                  <a:gd name="T86" fmla="*/ 3 w 31"/>
                  <a:gd name="T87" fmla="*/ 8 h 62"/>
                  <a:gd name="T88" fmla="*/ 1 w 31"/>
                  <a:gd name="T89" fmla="*/ 5 h 62"/>
                  <a:gd name="T90" fmla="*/ 1 w 31"/>
                  <a:gd name="T91" fmla="*/ 1 h 62"/>
                  <a:gd name="T92" fmla="*/ 5 w 31"/>
                  <a:gd name="T93" fmla="*/ 1 h 62"/>
                  <a:gd name="T94" fmla="*/ 13 w 31"/>
                  <a:gd name="T95" fmla="*/ 4 h 62"/>
                  <a:gd name="T96" fmla="*/ 16 w 31"/>
                  <a:gd name="T97" fmla="*/ 3 h 62"/>
                  <a:gd name="T98" fmla="*/ 21 w 31"/>
                  <a:gd name="T99" fmla="*/ 1 h 62"/>
                  <a:gd name="T100" fmla="*/ 23 w 31"/>
                  <a:gd name="T101" fmla="*/ 2 h 62"/>
                  <a:gd name="T102" fmla="*/ 28 w 31"/>
                  <a:gd name="T103" fmla="*/ 2 h 62"/>
                  <a:gd name="T104" fmla="*/ 31 w 31"/>
                  <a:gd name="T105" fmla="*/ 3 h 6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1"/>
                  <a:gd name="T160" fmla="*/ 0 h 62"/>
                  <a:gd name="T161" fmla="*/ 31 w 31"/>
                  <a:gd name="T162" fmla="*/ 62 h 6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1" h="62">
                    <a:moveTo>
                      <a:pt x="31" y="6"/>
                    </a:moveTo>
                    <a:lnTo>
                      <a:pt x="30" y="7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29" y="10"/>
                    </a:lnTo>
                    <a:lnTo>
                      <a:pt x="29" y="11"/>
                    </a:lnTo>
                    <a:lnTo>
                      <a:pt x="28" y="13"/>
                    </a:lnTo>
                    <a:lnTo>
                      <a:pt x="27" y="14"/>
                    </a:lnTo>
                    <a:lnTo>
                      <a:pt x="27" y="16"/>
                    </a:lnTo>
                    <a:lnTo>
                      <a:pt x="26" y="17"/>
                    </a:lnTo>
                    <a:lnTo>
                      <a:pt x="26" y="18"/>
                    </a:lnTo>
                    <a:lnTo>
                      <a:pt x="25" y="19"/>
                    </a:lnTo>
                    <a:lnTo>
                      <a:pt x="25" y="21"/>
                    </a:lnTo>
                    <a:lnTo>
                      <a:pt x="25" y="22"/>
                    </a:lnTo>
                    <a:lnTo>
                      <a:pt x="25" y="24"/>
                    </a:lnTo>
                    <a:lnTo>
                      <a:pt x="25" y="25"/>
                    </a:lnTo>
                    <a:lnTo>
                      <a:pt x="25" y="26"/>
                    </a:lnTo>
                    <a:lnTo>
                      <a:pt x="25" y="27"/>
                    </a:lnTo>
                    <a:lnTo>
                      <a:pt x="25" y="28"/>
                    </a:lnTo>
                    <a:lnTo>
                      <a:pt x="25" y="29"/>
                    </a:lnTo>
                    <a:lnTo>
                      <a:pt x="26" y="30"/>
                    </a:lnTo>
                    <a:lnTo>
                      <a:pt x="26" y="31"/>
                    </a:lnTo>
                    <a:lnTo>
                      <a:pt x="26" y="33"/>
                    </a:lnTo>
                    <a:lnTo>
                      <a:pt x="26" y="34"/>
                    </a:lnTo>
                    <a:lnTo>
                      <a:pt x="26" y="35"/>
                    </a:lnTo>
                    <a:lnTo>
                      <a:pt x="26" y="36"/>
                    </a:lnTo>
                    <a:lnTo>
                      <a:pt x="26" y="37"/>
                    </a:lnTo>
                    <a:lnTo>
                      <a:pt x="26" y="38"/>
                    </a:lnTo>
                    <a:lnTo>
                      <a:pt x="25" y="40"/>
                    </a:lnTo>
                    <a:lnTo>
                      <a:pt x="25" y="41"/>
                    </a:lnTo>
                    <a:lnTo>
                      <a:pt x="26" y="42"/>
                    </a:lnTo>
                    <a:lnTo>
                      <a:pt x="25" y="43"/>
                    </a:lnTo>
                    <a:lnTo>
                      <a:pt x="25" y="44"/>
                    </a:lnTo>
                    <a:lnTo>
                      <a:pt x="25" y="46"/>
                    </a:lnTo>
                    <a:lnTo>
                      <a:pt x="25" y="47"/>
                    </a:lnTo>
                    <a:lnTo>
                      <a:pt x="25" y="48"/>
                    </a:lnTo>
                    <a:lnTo>
                      <a:pt x="25" y="50"/>
                    </a:lnTo>
                    <a:lnTo>
                      <a:pt x="24" y="51"/>
                    </a:lnTo>
                    <a:lnTo>
                      <a:pt x="24" y="52"/>
                    </a:lnTo>
                    <a:lnTo>
                      <a:pt x="23" y="53"/>
                    </a:lnTo>
                    <a:lnTo>
                      <a:pt x="23" y="54"/>
                    </a:lnTo>
                    <a:lnTo>
                      <a:pt x="23" y="55"/>
                    </a:lnTo>
                    <a:lnTo>
                      <a:pt x="22" y="56"/>
                    </a:lnTo>
                    <a:lnTo>
                      <a:pt x="22" y="57"/>
                    </a:lnTo>
                    <a:lnTo>
                      <a:pt x="21" y="58"/>
                    </a:lnTo>
                    <a:lnTo>
                      <a:pt x="20" y="59"/>
                    </a:lnTo>
                    <a:lnTo>
                      <a:pt x="20" y="60"/>
                    </a:lnTo>
                    <a:lnTo>
                      <a:pt x="19" y="59"/>
                    </a:lnTo>
                    <a:lnTo>
                      <a:pt x="18" y="59"/>
                    </a:lnTo>
                    <a:lnTo>
                      <a:pt x="17" y="59"/>
                    </a:lnTo>
                    <a:lnTo>
                      <a:pt x="16" y="59"/>
                    </a:lnTo>
                    <a:lnTo>
                      <a:pt x="14" y="60"/>
                    </a:lnTo>
                    <a:lnTo>
                      <a:pt x="12" y="60"/>
                    </a:lnTo>
                    <a:lnTo>
                      <a:pt x="10" y="60"/>
                    </a:lnTo>
                    <a:lnTo>
                      <a:pt x="9" y="61"/>
                    </a:lnTo>
                    <a:lnTo>
                      <a:pt x="8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5" y="62"/>
                    </a:lnTo>
                    <a:lnTo>
                      <a:pt x="4" y="61"/>
                    </a:lnTo>
                    <a:lnTo>
                      <a:pt x="4" y="60"/>
                    </a:lnTo>
                    <a:lnTo>
                      <a:pt x="4" y="59"/>
                    </a:lnTo>
                    <a:lnTo>
                      <a:pt x="4" y="58"/>
                    </a:lnTo>
                    <a:lnTo>
                      <a:pt x="5" y="57"/>
                    </a:lnTo>
                    <a:lnTo>
                      <a:pt x="5" y="56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6" y="53"/>
                    </a:lnTo>
                    <a:lnTo>
                      <a:pt x="6" y="52"/>
                    </a:lnTo>
                    <a:lnTo>
                      <a:pt x="7" y="51"/>
                    </a:lnTo>
                    <a:lnTo>
                      <a:pt x="6" y="50"/>
                    </a:lnTo>
                    <a:lnTo>
                      <a:pt x="6" y="49"/>
                    </a:lnTo>
                    <a:lnTo>
                      <a:pt x="6" y="48"/>
                    </a:lnTo>
                    <a:lnTo>
                      <a:pt x="5" y="47"/>
                    </a:lnTo>
                    <a:lnTo>
                      <a:pt x="4" y="46"/>
                    </a:lnTo>
                    <a:lnTo>
                      <a:pt x="4" y="45"/>
                    </a:lnTo>
                    <a:lnTo>
                      <a:pt x="3" y="44"/>
                    </a:lnTo>
                    <a:lnTo>
                      <a:pt x="4" y="43"/>
                    </a:lnTo>
                    <a:lnTo>
                      <a:pt x="3" y="42"/>
                    </a:lnTo>
                    <a:lnTo>
                      <a:pt x="3" y="43"/>
                    </a:lnTo>
                    <a:lnTo>
                      <a:pt x="3" y="42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2" y="40"/>
                    </a:lnTo>
                    <a:lnTo>
                      <a:pt x="1" y="40"/>
                    </a:lnTo>
                    <a:lnTo>
                      <a:pt x="1" y="39"/>
                    </a:lnTo>
                    <a:lnTo>
                      <a:pt x="1" y="38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8" y="2"/>
                    </a:lnTo>
                    <a:lnTo>
                      <a:pt x="11" y="3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6" y="3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3"/>
                    </a:lnTo>
                    <a:lnTo>
                      <a:pt x="31" y="5"/>
                    </a:lnTo>
                    <a:lnTo>
                      <a:pt x="31" y="6"/>
                    </a:lnTo>
                    <a:close/>
                  </a:path>
                </a:pathLst>
              </a:custGeom>
              <a:noFill/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48" name="Freeform 47"/>
              <p:cNvSpPr>
                <a:spLocks noEditPoints="1"/>
              </p:cNvSpPr>
              <p:nvPr/>
            </p:nvSpPr>
            <p:spPr bwMode="auto">
              <a:xfrm>
                <a:off x="203" y="130"/>
                <a:ext cx="139" cy="95"/>
              </a:xfrm>
              <a:custGeom>
                <a:avLst/>
                <a:gdLst>
                  <a:gd name="T0" fmla="*/ 134 w 139"/>
                  <a:gd name="T1" fmla="*/ 44 h 95"/>
                  <a:gd name="T2" fmla="*/ 131 w 139"/>
                  <a:gd name="T3" fmla="*/ 58 h 95"/>
                  <a:gd name="T4" fmla="*/ 128 w 139"/>
                  <a:gd name="T5" fmla="*/ 60 h 95"/>
                  <a:gd name="T6" fmla="*/ 125 w 139"/>
                  <a:gd name="T7" fmla="*/ 65 h 95"/>
                  <a:gd name="T8" fmla="*/ 115 w 139"/>
                  <a:gd name="T9" fmla="*/ 76 h 95"/>
                  <a:gd name="T10" fmla="*/ 108 w 139"/>
                  <a:gd name="T11" fmla="*/ 86 h 95"/>
                  <a:gd name="T12" fmla="*/ 97 w 139"/>
                  <a:gd name="T13" fmla="*/ 94 h 95"/>
                  <a:gd name="T14" fmla="*/ 83 w 139"/>
                  <a:gd name="T15" fmla="*/ 85 h 95"/>
                  <a:gd name="T16" fmla="*/ 83 w 139"/>
                  <a:gd name="T17" fmla="*/ 79 h 95"/>
                  <a:gd name="T18" fmla="*/ 89 w 139"/>
                  <a:gd name="T19" fmla="*/ 75 h 95"/>
                  <a:gd name="T20" fmla="*/ 85 w 139"/>
                  <a:gd name="T21" fmla="*/ 66 h 95"/>
                  <a:gd name="T22" fmla="*/ 81 w 139"/>
                  <a:gd name="T23" fmla="*/ 57 h 95"/>
                  <a:gd name="T24" fmla="*/ 75 w 139"/>
                  <a:gd name="T25" fmla="*/ 50 h 95"/>
                  <a:gd name="T26" fmla="*/ 63 w 139"/>
                  <a:gd name="T27" fmla="*/ 43 h 95"/>
                  <a:gd name="T28" fmla="*/ 63 w 139"/>
                  <a:gd name="T29" fmla="*/ 39 h 95"/>
                  <a:gd name="T30" fmla="*/ 54 w 139"/>
                  <a:gd name="T31" fmla="*/ 39 h 95"/>
                  <a:gd name="T32" fmla="*/ 52 w 139"/>
                  <a:gd name="T33" fmla="*/ 35 h 95"/>
                  <a:gd name="T34" fmla="*/ 56 w 139"/>
                  <a:gd name="T35" fmla="*/ 30 h 95"/>
                  <a:gd name="T36" fmla="*/ 61 w 139"/>
                  <a:gd name="T37" fmla="*/ 25 h 95"/>
                  <a:gd name="T38" fmla="*/ 59 w 139"/>
                  <a:gd name="T39" fmla="*/ 21 h 95"/>
                  <a:gd name="T40" fmla="*/ 68 w 139"/>
                  <a:gd name="T41" fmla="*/ 18 h 95"/>
                  <a:gd name="T42" fmla="*/ 74 w 139"/>
                  <a:gd name="T43" fmla="*/ 15 h 95"/>
                  <a:gd name="T44" fmla="*/ 70 w 139"/>
                  <a:gd name="T45" fmla="*/ 12 h 95"/>
                  <a:gd name="T46" fmla="*/ 66 w 139"/>
                  <a:gd name="T47" fmla="*/ 10 h 95"/>
                  <a:gd name="T48" fmla="*/ 77 w 139"/>
                  <a:gd name="T49" fmla="*/ 7 h 95"/>
                  <a:gd name="T50" fmla="*/ 86 w 139"/>
                  <a:gd name="T51" fmla="*/ 9 h 95"/>
                  <a:gd name="T52" fmla="*/ 86 w 139"/>
                  <a:gd name="T53" fmla="*/ 6 h 95"/>
                  <a:gd name="T54" fmla="*/ 90 w 139"/>
                  <a:gd name="T55" fmla="*/ 5 h 95"/>
                  <a:gd name="T56" fmla="*/ 101 w 139"/>
                  <a:gd name="T57" fmla="*/ 4 h 95"/>
                  <a:gd name="T58" fmla="*/ 111 w 139"/>
                  <a:gd name="T59" fmla="*/ 2 h 95"/>
                  <a:gd name="T60" fmla="*/ 121 w 139"/>
                  <a:gd name="T61" fmla="*/ 0 h 95"/>
                  <a:gd name="T62" fmla="*/ 127 w 139"/>
                  <a:gd name="T63" fmla="*/ 5 h 95"/>
                  <a:gd name="T64" fmla="*/ 131 w 139"/>
                  <a:gd name="T65" fmla="*/ 19 h 95"/>
                  <a:gd name="T66" fmla="*/ 135 w 139"/>
                  <a:gd name="T67" fmla="*/ 18 h 95"/>
                  <a:gd name="T68" fmla="*/ 138 w 139"/>
                  <a:gd name="T69" fmla="*/ 28 h 95"/>
                  <a:gd name="T70" fmla="*/ 63 w 139"/>
                  <a:gd name="T71" fmla="*/ 75 h 95"/>
                  <a:gd name="T72" fmla="*/ 53 w 139"/>
                  <a:gd name="T73" fmla="*/ 84 h 95"/>
                  <a:gd name="T74" fmla="*/ 46 w 139"/>
                  <a:gd name="T75" fmla="*/ 93 h 95"/>
                  <a:gd name="T76" fmla="*/ 33 w 139"/>
                  <a:gd name="T77" fmla="*/ 91 h 95"/>
                  <a:gd name="T78" fmla="*/ 24 w 139"/>
                  <a:gd name="T79" fmla="*/ 84 h 95"/>
                  <a:gd name="T80" fmla="*/ 17 w 139"/>
                  <a:gd name="T81" fmla="*/ 83 h 95"/>
                  <a:gd name="T82" fmla="*/ 4 w 139"/>
                  <a:gd name="T83" fmla="*/ 85 h 95"/>
                  <a:gd name="T84" fmla="*/ 0 w 139"/>
                  <a:gd name="T85" fmla="*/ 83 h 95"/>
                  <a:gd name="T86" fmla="*/ 0 w 139"/>
                  <a:gd name="T87" fmla="*/ 75 h 95"/>
                  <a:gd name="T88" fmla="*/ 3 w 139"/>
                  <a:gd name="T89" fmla="*/ 67 h 95"/>
                  <a:gd name="T90" fmla="*/ 1 w 139"/>
                  <a:gd name="T91" fmla="*/ 61 h 95"/>
                  <a:gd name="T92" fmla="*/ 7 w 139"/>
                  <a:gd name="T93" fmla="*/ 55 h 95"/>
                  <a:gd name="T94" fmla="*/ 14 w 139"/>
                  <a:gd name="T95" fmla="*/ 51 h 95"/>
                  <a:gd name="T96" fmla="*/ 22 w 139"/>
                  <a:gd name="T97" fmla="*/ 47 h 95"/>
                  <a:gd name="T98" fmla="*/ 28 w 139"/>
                  <a:gd name="T99" fmla="*/ 47 h 95"/>
                  <a:gd name="T100" fmla="*/ 32 w 139"/>
                  <a:gd name="T101" fmla="*/ 48 h 95"/>
                  <a:gd name="T102" fmla="*/ 33 w 139"/>
                  <a:gd name="T103" fmla="*/ 56 h 95"/>
                  <a:gd name="T104" fmla="*/ 35 w 139"/>
                  <a:gd name="T105" fmla="*/ 61 h 95"/>
                  <a:gd name="T106" fmla="*/ 42 w 139"/>
                  <a:gd name="T107" fmla="*/ 55 h 95"/>
                  <a:gd name="T108" fmla="*/ 46 w 139"/>
                  <a:gd name="T109" fmla="*/ 49 h 95"/>
                  <a:gd name="T110" fmla="*/ 49 w 139"/>
                  <a:gd name="T111" fmla="*/ 57 h 95"/>
                  <a:gd name="T112" fmla="*/ 55 w 139"/>
                  <a:gd name="T113" fmla="*/ 64 h 95"/>
                  <a:gd name="T114" fmla="*/ 58 w 139"/>
                  <a:gd name="T115" fmla="*/ 65 h 95"/>
                  <a:gd name="T116" fmla="*/ 64 w 139"/>
                  <a:gd name="T117" fmla="*/ 68 h 95"/>
                  <a:gd name="T118" fmla="*/ 70 w 139"/>
                  <a:gd name="T119" fmla="*/ 70 h 9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39"/>
                  <a:gd name="T181" fmla="*/ 0 h 95"/>
                  <a:gd name="T182" fmla="*/ 139 w 139"/>
                  <a:gd name="T183" fmla="*/ 95 h 9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39" h="95">
                    <a:moveTo>
                      <a:pt x="138" y="28"/>
                    </a:moveTo>
                    <a:lnTo>
                      <a:pt x="137" y="30"/>
                    </a:lnTo>
                    <a:lnTo>
                      <a:pt x="137" y="32"/>
                    </a:lnTo>
                    <a:lnTo>
                      <a:pt x="137" y="33"/>
                    </a:lnTo>
                    <a:lnTo>
                      <a:pt x="136" y="35"/>
                    </a:lnTo>
                    <a:lnTo>
                      <a:pt x="135" y="37"/>
                    </a:lnTo>
                    <a:lnTo>
                      <a:pt x="135" y="38"/>
                    </a:lnTo>
                    <a:lnTo>
                      <a:pt x="135" y="41"/>
                    </a:lnTo>
                    <a:lnTo>
                      <a:pt x="134" y="44"/>
                    </a:lnTo>
                    <a:lnTo>
                      <a:pt x="133" y="46"/>
                    </a:lnTo>
                    <a:lnTo>
                      <a:pt x="133" y="48"/>
                    </a:lnTo>
                    <a:lnTo>
                      <a:pt x="132" y="50"/>
                    </a:lnTo>
                    <a:lnTo>
                      <a:pt x="132" y="51"/>
                    </a:lnTo>
                    <a:lnTo>
                      <a:pt x="132" y="54"/>
                    </a:lnTo>
                    <a:lnTo>
                      <a:pt x="131" y="56"/>
                    </a:lnTo>
                    <a:lnTo>
                      <a:pt x="131" y="58"/>
                    </a:lnTo>
                    <a:lnTo>
                      <a:pt x="130" y="58"/>
                    </a:lnTo>
                    <a:lnTo>
                      <a:pt x="130" y="59"/>
                    </a:lnTo>
                    <a:lnTo>
                      <a:pt x="130" y="60"/>
                    </a:lnTo>
                    <a:lnTo>
                      <a:pt x="129" y="61"/>
                    </a:lnTo>
                    <a:lnTo>
                      <a:pt x="128" y="60"/>
                    </a:lnTo>
                    <a:lnTo>
                      <a:pt x="127" y="61"/>
                    </a:lnTo>
                    <a:lnTo>
                      <a:pt x="126" y="61"/>
                    </a:lnTo>
                    <a:lnTo>
                      <a:pt x="126" y="62"/>
                    </a:lnTo>
                    <a:lnTo>
                      <a:pt x="126" y="63"/>
                    </a:lnTo>
                    <a:lnTo>
                      <a:pt x="126" y="64"/>
                    </a:lnTo>
                    <a:lnTo>
                      <a:pt x="125" y="65"/>
                    </a:lnTo>
                    <a:lnTo>
                      <a:pt x="124" y="66"/>
                    </a:lnTo>
                    <a:lnTo>
                      <a:pt x="123" y="67"/>
                    </a:lnTo>
                    <a:lnTo>
                      <a:pt x="123" y="69"/>
                    </a:lnTo>
                    <a:lnTo>
                      <a:pt x="123" y="70"/>
                    </a:lnTo>
                    <a:lnTo>
                      <a:pt x="122" y="71"/>
                    </a:lnTo>
                    <a:lnTo>
                      <a:pt x="120" y="73"/>
                    </a:lnTo>
                    <a:lnTo>
                      <a:pt x="118" y="74"/>
                    </a:lnTo>
                    <a:lnTo>
                      <a:pt x="117" y="75"/>
                    </a:lnTo>
                    <a:lnTo>
                      <a:pt x="115" y="76"/>
                    </a:lnTo>
                    <a:lnTo>
                      <a:pt x="114" y="76"/>
                    </a:lnTo>
                    <a:lnTo>
                      <a:pt x="114" y="77"/>
                    </a:lnTo>
                    <a:lnTo>
                      <a:pt x="112" y="78"/>
                    </a:lnTo>
                    <a:lnTo>
                      <a:pt x="111" y="80"/>
                    </a:lnTo>
                    <a:lnTo>
                      <a:pt x="110" y="82"/>
                    </a:lnTo>
                    <a:lnTo>
                      <a:pt x="109" y="84"/>
                    </a:lnTo>
                    <a:lnTo>
                      <a:pt x="109" y="85"/>
                    </a:lnTo>
                    <a:lnTo>
                      <a:pt x="109" y="86"/>
                    </a:lnTo>
                    <a:lnTo>
                      <a:pt x="108" y="86"/>
                    </a:lnTo>
                    <a:lnTo>
                      <a:pt x="107" y="87"/>
                    </a:lnTo>
                    <a:lnTo>
                      <a:pt x="106" y="88"/>
                    </a:lnTo>
                    <a:lnTo>
                      <a:pt x="105" y="89"/>
                    </a:lnTo>
                    <a:lnTo>
                      <a:pt x="102" y="90"/>
                    </a:lnTo>
                    <a:lnTo>
                      <a:pt x="100" y="91"/>
                    </a:lnTo>
                    <a:lnTo>
                      <a:pt x="99" y="92"/>
                    </a:lnTo>
                    <a:lnTo>
                      <a:pt x="98" y="93"/>
                    </a:lnTo>
                    <a:lnTo>
                      <a:pt x="97" y="93"/>
                    </a:lnTo>
                    <a:lnTo>
                      <a:pt x="97" y="94"/>
                    </a:lnTo>
                    <a:lnTo>
                      <a:pt x="95" y="94"/>
                    </a:lnTo>
                    <a:lnTo>
                      <a:pt x="94" y="95"/>
                    </a:lnTo>
                    <a:lnTo>
                      <a:pt x="92" y="95"/>
                    </a:lnTo>
                    <a:lnTo>
                      <a:pt x="91" y="95"/>
                    </a:lnTo>
                    <a:lnTo>
                      <a:pt x="88" y="94"/>
                    </a:lnTo>
                    <a:lnTo>
                      <a:pt x="87" y="93"/>
                    </a:lnTo>
                    <a:lnTo>
                      <a:pt x="85" y="91"/>
                    </a:lnTo>
                    <a:lnTo>
                      <a:pt x="84" y="88"/>
                    </a:lnTo>
                    <a:lnTo>
                      <a:pt x="83" y="85"/>
                    </a:lnTo>
                    <a:lnTo>
                      <a:pt x="83" y="84"/>
                    </a:lnTo>
                    <a:lnTo>
                      <a:pt x="82" y="83"/>
                    </a:lnTo>
                    <a:lnTo>
                      <a:pt x="81" y="81"/>
                    </a:lnTo>
                    <a:lnTo>
                      <a:pt x="81" y="79"/>
                    </a:lnTo>
                    <a:lnTo>
                      <a:pt x="80" y="78"/>
                    </a:lnTo>
                    <a:lnTo>
                      <a:pt x="80" y="77"/>
                    </a:lnTo>
                    <a:lnTo>
                      <a:pt x="81" y="77"/>
                    </a:lnTo>
                    <a:lnTo>
                      <a:pt x="82" y="78"/>
                    </a:lnTo>
                    <a:lnTo>
                      <a:pt x="83" y="79"/>
                    </a:lnTo>
                    <a:lnTo>
                      <a:pt x="85" y="80"/>
                    </a:lnTo>
                    <a:lnTo>
                      <a:pt x="86" y="79"/>
                    </a:lnTo>
                    <a:lnTo>
                      <a:pt x="87" y="78"/>
                    </a:lnTo>
                    <a:lnTo>
                      <a:pt x="88" y="78"/>
                    </a:lnTo>
                    <a:lnTo>
                      <a:pt x="88" y="77"/>
                    </a:lnTo>
                    <a:lnTo>
                      <a:pt x="88" y="76"/>
                    </a:lnTo>
                    <a:lnTo>
                      <a:pt x="89" y="75"/>
                    </a:lnTo>
                    <a:lnTo>
                      <a:pt x="89" y="74"/>
                    </a:lnTo>
                    <a:lnTo>
                      <a:pt x="88" y="73"/>
                    </a:lnTo>
                    <a:lnTo>
                      <a:pt x="88" y="72"/>
                    </a:lnTo>
                    <a:lnTo>
                      <a:pt x="87" y="71"/>
                    </a:lnTo>
                    <a:lnTo>
                      <a:pt x="87" y="70"/>
                    </a:lnTo>
                    <a:lnTo>
                      <a:pt x="86" y="69"/>
                    </a:lnTo>
                    <a:lnTo>
                      <a:pt x="86" y="68"/>
                    </a:lnTo>
                    <a:lnTo>
                      <a:pt x="86" y="67"/>
                    </a:lnTo>
                    <a:lnTo>
                      <a:pt x="85" y="66"/>
                    </a:lnTo>
                    <a:lnTo>
                      <a:pt x="85" y="65"/>
                    </a:lnTo>
                    <a:lnTo>
                      <a:pt x="84" y="64"/>
                    </a:lnTo>
                    <a:lnTo>
                      <a:pt x="83" y="62"/>
                    </a:lnTo>
                    <a:lnTo>
                      <a:pt x="82" y="61"/>
                    </a:lnTo>
                    <a:lnTo>
                      <a:pt x="82" y="60"/>
                    </a:lnTo>
                    <a:lnTo>
                      <a:pt x="82" y="59"/>
                    </a:lnTo>
                    <a:lnTo>
                      <a:pt x="81" y="58"/>
                    </a:lnTo>
                    <a:lnTo>
                      <a:pt x="81" y="57"/>
                    </a:lnTo>
                    <a:lnTo>
                      <a:pt x="81" y="56"/>
                    </a:lnTo>
                    <a:lnTo>
                      <a:pt x="80" y="56"/>
                    </a:lnTo>
                    <a:lnTo>
                      <a:pt x="79" y="54"/>
                    </a:lnTo>
                    <a:lnTo>
                      <a:pt x="78" y="53"/>
                    </a:lnTo>
                    <a:lnTo>
                      <a:pt x="77" y="52"/>
                    </a:lnTo>
                    <a:lnTo>
                      <a:pt x="76" y="51"/>
                    </a:lnTo>
                    <a:lnTo>
                      <a:pt x="75" y="50"/>
                    </a:lnTo>
                    <a:lnTo>
                      <a:pt x="74" y="49"/>
                    </a:lnTo>
                    <a:lnTo>
                      <a:pt x="73" y="48"/>
                    </a:lnTo>
                    <a:lnTo>
                      <a:pt x="72" y="48"/>
                    </a:lnTo>
                    <a:lnTo>
                      <a:pt x="70" y="47"/>
                    </a:lnTo>
                    <a:lnTo>
                      <a:pt x="69" y="46"/>
                    </a:lnTo>
                    <a:lnTo>
                      <a:pt x="67" y="45"/>
                    </a:lnTo>
                    <a:lnTo>
                      <a:pt x="65" y="44"/>
                    </a:lnTo>
                    <a:lnTo>
                      <a:pt x="64" y="44"/>
                    </a:lnTo>
                    <a:lnTo>
                      <a:pt x="63" y="43"/>
                    </a:lnTo>
                    <a:lnTo>
                      <a:pt x="63" y="42"/>
                    </a:lnTo>
                    <a:lnTo>
                      <a:pt x="63" y="41"/>
                    </a:lnTo>
                    <a:lnTo>
                      <a:pt x="63" y="40"/>
                    </a:lnTo>
                    <a:lnTo>
                      <a:pt x="63" y="39"/>
                    </a:lnTo>
                    <a:lnTo>
                      <a:pt x="62" y="38"/>
                    </a:lnTo>
                    <a:lnTo>
                      <a:pt x="61" y="38"/>
                    </a:lnTo>
                    <a:lnTo>
                      <a:pt x="60" y="38"/>
                    </a:lnTo>
                    <a:lnTo>
                      <a:pt x="59" y="38"/>
                    </a:lnTo>
                    <a:lnTo>
                      <a:pt x="58" y="38"/>
                    </a:lnTo>
                    <a:lnTo>
                      <a:pt x="57" y="38"/>
                    </a:lnTo>
                    <a:lnTo>
                      <a:pt x="56" y="39"/>
                    </a:lnTo>
                    <a:lnTo>
                      <a:pt x="55" y="39"/>
                    </a:lnTo>
                    <a:lnTo>
                      <a:pt x="54" y="39"/>
                    </a:lnTo>
                    <a:lnTo>
                      <a:pt x="53" y="39"/>
                    </a:lnTo>
                    <a:lnTo>
                      <a:pt x="52" y="39"/>
                    </a:lnTo>
                    <a:lnTo>
                      <a:pt x="51" y="39"/>
                    </a:lnTo>
                    <a:lnTo>
                      <a:pt x="51" y="38"/>
                    </a:lnTo>
                    <a:lnTo>
                      <a:pt x="51" y="37"/>
                    </a:lnTo>
                    <a:lnTo>
                      <a:pt x="52" y="36"/>
                    </a:lnTo>
                    <a:lnTo>
                      <a:pt x="52" y="35"/>
                    </a:lnTo>
                    <a:lnTo>
                      <a:pt x="53" y="34"/>
                    </a:lnTo>
                    <a:lnTo>
                      <a:pt x="53" y="33"/>
                    </a:lnTo>
                    <a:lnTo>
                      <a:pt x="53" y="31"/>
                    </a:lnTo>
                    <a:lnTo>
                      <a:pt x="54" y="31"/>
                    </a:lnTo>
                    <a:lnTo>
                      <a:pt x="54" y="30"/>
                    </a:lnTo>
                    <a:lnTo>
                      <a:pt x="55" y="29"/>
                    </a:lnTo>
                    <a:lnTo>
                      <a:pt x="56" y="30"/>
                    </a:lnTo>
                    <a:lnTo>
                      <a:pt x="57" y="30"/>
                    </a:lnTo>
                    <a:lnTo>
                      <a:pt x="57" y="29"/>
                    </a:lnTo>
                    <a:lnTo>
                      <a:pt x="58" y="29"/>
                    </a:lnTo>
                    <a:lnTo>
                      <a:pt x="59" y="28"/>
                    </a:lnTo>
                    <a:lnTo>
                      <a:pt x="60" y="27"/>
                    </a:lnTo>
                    <a:lnTo>
                      <a:pt x="61" y="27"/>
                    </a:lnTo>
                    <a:lnTo>
                      <a:pt x="61" y="26"/>
                    </a:lnTo>
                    <a:lnTo>
                      <a:pt x="61" y="25"/>
                    </a:lnTo>
                    <a:lnTo>
                      <a:pt x="60" y="24"/>
                    </a:lnTo>
                    <a:lnTo>
                      <a:pt x="59" y="23"/>
                    </a:lnTo>
                    <a:lnTo>
                      <a:pt x="58" y="22"/>
                    </a:lnTo>
                    <a:lnTo>
                      <a:pt x="58" y="21"/>
                    </a:lnTo>
                    <a:lnTo>
                      <a:pt x="59" y="21"/>
                    </a:lnTo>
                    <a:lnTo>
                      <a:pt x="60" y="20"/>
                    </a:lnTo>
                    <a:lnTo>
                      <a:pt x="61" y="20"/>
                    </a:lnTo>
                    <a:lnTo>
                      <a:pt x="62" y="19"/>
                    </a:lnTo>
                    <a:lnTo>
                      <a:pt x="64" y="19"/>
                    </a:lnTo>
                    <a:lnTo>
                      <a:pt x="65" y="18"/>
                    </a:lnTo>
                    <a:lnTo>
                      <a:pt x="66" y="18"/>
                    </a:lnTo>
                    <a:lnTo>
                      <a:pt x="67" y="18"/>
                    </a:lnTo>
                    <a:lnTo>
                      <a:pt x="68" y="18"/>
                    </a:lnTo>
                    <a:lnTo>
                      <a:pt x="69" y="18"/>
                    </a:lnTo>
                    <a:lnTo>
                      <a:pt x="70" y="17"/>
                    </a:lnTo>
                    <a:lnTo>
                      <a:pt x="71" y="17"/>
                    </a:lnTo>
                    <a:lnTo>
                      <a:pt x="72" y="17"/>
                    </a:lnTo>
                    <a:lnTo>
                      <a:pt x="73" y="16"/>
                    </a:lnTo>
                    <a:lnTo>
                      <a:pt x="73" y="15"/>
                    </a:lnTo>
                    <a:lnTo>
                      <a:pt x="74" y="15"/>
                    </a:lnTo>
                    <a:lnTo>
                      <a:pt x="73" y="14"/>
                    </a:lnTo>
                    <a:lnTo>
                      <a:pt x="73" y="13"/>
                    </a:lnTo>
                    <a:lnTo>
                      <a:pt x="72" y="13"/>
                    </a:lnTo>
                    <a:lnTo>
                      <a:pt x="71" y="13"/>
                    </a:lnTo>
                    <a:lnTo>
                      <a:pt x="70" y="12"/>
                    </a:lnTo>
                    <a:lnTo>
                      <a:pt x="69" y="12"/>
                    </a:lnTo>
                    <a:lnTo>
                      <a:pt x="68" y="12"/>
                    </a:lnTo>
                    <a:lnTo>
                      <a:pt x="67" y="12"/>
                    </a:lnTo>
                    <a:lnTo>
                      <a:pt x="67" y="11"/>
                    </a:lnTo>
                    <a:lnTo>
                      <a:pt x="66" y="11"/>
                    </a:lnTo>
                    <a:lnTo>
                      <a:pt x="66" y="10"/>
                    </a:lnTo>
                    <a:lnTo>
                      <a:pt x="67" y="10"/>
                    </a:lnTo>
                    <a:lnTo>
                      <a:pt x="67" y="9"/>
                    </a:lnTo>
                    <a:lnTo>
                      <a:pt x="69" y="9"/>
                    </a:lnTo>
                    <a:lnTo>
                      <a:pt x="70" y="8"/>
                    </a:lnTo>
                    <a:lnTo>
                      <a:pt x="71" y="8"/>
                    </a:lnTo>
                    <a:lnTo>
                      <a:pt x="72" y="8"/>
                    </a:lnTo>
                    <a:lnTo>
                      <a:pt x="74" y="8"/>
                    </a:lnTo>
                    <a:lnTo>
                      <a:pt x="75" y="7"/>
                    </a:lnTo>
                    <a:lnTo>
                      <a:pt x="77" y="7"/>
                    </a:lnTo>
                    <a:lnTo>
                      <a:pt x="78" y="7"/>
                    </a:lnTo>
                    <a:lnTo>
                      <a:pt x="79" y="7"/>
                    </a:lnTo>
                    <a:lnTo>
                      <a:pt x="80" y="7"/>
                    </a:lnTo>
                    <a:lnTo>
                      <a:pt x="82" y="7"/>
                    </a:lnTo>
                    <a:lnTo>
                      <a:pt x="83" y="7"/>
                    </a:lnTo>
                    <a:lnTo>
                      <a:pt x="84" y="8"/>
                    </a:lnTo>
                    <a:lnTo>
                      <a:pt x="85" y="8"/>
                    </a:lnTo>
                    <a:lnTo>
                      <a:pt x="86" y="9"/>
                    </a:lnTo>
                    <a:lnTo>
                      <a:pt x="87" y="9"/>
                    </a:lnTo>
                    <a:lnTo>
                      <a:pt x="87" y="8"/>
                    </a:lnTo>
                    <a:lnTo>
                      <a:pt x="86" y="7"/>
                    </a:lnTo>
                    <a:lnTo>
                      <a:pt x="86" y="6"/>
                    </a:lnTo>
                    <a:lnTo>
                      <a:pt x="86" y="5"/>
                    </a:lnTo>
                    <a:lnTo>
                      <a:pt x="87" y="5"/>
                    </a:lnTo>
                    <a:lnTo>
                      <a:pt x="88" y="5"/>
                    </a:lnTo>
                    <a:lnTo>
                      <a:pt x="89" y="5"/>
                    </a:lnTo>
                    <a:lnTo>
                      <a:pt x="90" y="5"/>
                    </a:lnTo>
                    <a:lnTo>
                      <a:pt x="91" y="6"/>
                    </a:lnTo>
                    <a:lnTo>
                      <a:pt x="93" y="6"/>
                    </a:lnTo>
                    <a:lnTo>
                      <a:pt x="94" y="5"/>
                    </a:lnTo>
                    <a:lnTo>
                      <a:pt x="95" y="5"/>
                    </a:lnTo>
                    <a:lnTo>
                      <a:pt x="97" y="5"/>
                    </a:lnTo>
                    <a:lnTo>
                      <a:pt x="98" y="5"/>
                    </a:lnTo>
                    <a:lnTo>
                      <a:pt x="99" y="4"/>
                    </a:lnTo>
                    <a:lnTo>
                      <a:pt x="101" y="4"/>
                    </a:lnTo>
                    <a:lnTo>
                      <a:pt x="102" y="3"/>
                    </a:lnTo>
                    <a:lnTo>
                      <a:pt x="104" y="3"/>
                    </a:lnTo>
                    <a:lnTo>
                      <a:pt x="105" y="3"/>
                    </a:lnTo>
                    <a:lnTo>
                      <a:pt x="106" y="2"/>
                    </a:lnTo>
                    <a:lnTo>
                      <a:pt x="107" y="2"/>
                    </a:lnTo>
                    <a:lnTo>
                      <a:pt x="108" y="2"/>
                    </a:lnTo>
                    <a:lnTo>
                      <a:pt x="110" y="1"/>
                    </a:lnTo>
                    <a:lnTo>
                      <a:pt x="111" y="2"/>
                    </a:lnTo>
                    <a:lnTo>
                      <a:pt x="112" y="2"/>
                    </a:lnTo>
                    <a:lnTo>
                      <a:pt x="114" y="2"/>
                    </a:lnTo>
                    <a:lnTo>
                      <a:pt x="115" y="2"/>
                    </a:lnTo>
                    <a:lnTo>
                      <a:pt x="116" y="1"/>
                    </a:lnTo>
                    <a:lnTo>
                      <a:pt x="118" y="0"/>
                    </a:lnTo>
                    <a:lnTo>
                      <a:pt x="119" y="0"/>
                    </a:lnTo>
                    <a:lnTo>
                      <a:pt x="120" y="0"/>
                    </a:lnTo>
                    <a:lnTo>
                      <a:pt x="121" y="0"/>
                    </a:lnTo>
                    <a:lnTo>
                      <a:pt x="122" y="0"/>
                    </a:lnTo>
                    <a:lnTo>
                      <a:pt x="124" y="0"/>
                    </a:lnTo>
                    <a:lnTo>
                      <a:pt x="125" y="0"/>
                    </a:lnTo>
                    <a:lnTo>
                      <a:pt x="126" y="1"/>
                    </a:lnTo>
                    <a:lnTo>
                      <a:pt x="127" y="1"/>
                    </a:lnTo>
                    <a:lnTo>
                      <a:pt x="127" y="2"/>
                    </a:lnTo>
                    <a:lnTo>
                      <a:pt x="127" y="3"/>
                    </a:lnTo>
                    <a:lnTo>
                      <a:pt x="126" y="4"/>
                    </a:lnTo>
                    <a:lnTo>
                      <a:pt x="127" y="5"/>
                    </a:lnTo>
                    <a:lnTo>
                      <a:pt x="127" y="6"/>
                    </a:lnTo>
                    <a:lnTo>
                      <a:pt x="128" y="8"/>
                    </a:lnTo>
                    <a:lnTo>
                      <a:pt x="129" y="10"/>
                    </a:lnTo>
                    <a:lnTo>
                      <a:pt x="129" y="11"/>
                    </a:lnTo>
                    <a:lnTo>
                      <a:pt x="129" y="13"/>
                    </a:lnTo>
                    <a:lnTo>
                      <a:pt x="130" y="14"/>
                    </a:lnTo>
                    <a:lnTo>
                      <a:pt x="130" y="16"/>
                    </a:lnTo>
                    <a:lnTo>
                      <a:pt x="130" y="18"/>
                    </a:lnTo>
                    <a:lnTo>
                      <a:pt x="131" y="19"/>
                    </a:lnTo>
                    <a:lnTo>
                      <a:pt x="132" y="19"/>
                    </a:lnTo>
                    <a:lnTo>
                      <a:pt x="133" y="19"/>
                    </a:lnTo>
                    <a:lnTo>
                      <a:pt x="133" y="18"/>
                    </a:lnTo>
                    <a:lnTo>
                      <a:pt x="134" y="17"/>
                    </a:lnTo>
                    <a:lnTo>
                      <a:pt x="135" y="17"/>
                    </a:lnTo>
                    <a:lnTo>
                      <a:pt x="135" y="18"/>
                    </a:lnTo>
                    <a:lnTo>
                      <a:pt x="136" y="19"/>
                    </a:lnTo>
                    <a:lnTo>
                      <a:pt x="137" y="19"/>
                    </a:lnTo>
                    <a:lnTo>
                      <a:pt x="138" y="20"/>
                    </a:lnTo>
                    <a:lnTo>
                      <a:pt x="139" y="20"/>
                    </a:lnTo>
                    <a:lnTo>
                      <a:pt x="139" y="22"/>
                    </a:lnTo>
                    <a:lnTo>
                      <a:pt x="139" y="24"/>
                    </a:lnTo>
                    <a:lnTo>
                      <a:pt x="139" y="26"/>
                    </a:lnTo>
                    <a:lnTo>
                      <a:pt x="138" y="28"/>
                    </a:lnTo>
                    <a:close/>
                    <a:moveTo>
                      <a:pt x="77" y="77"/>
                    </a:moveTo>
                    <a:lnTo>
                      <a:pt x="76" y="77"/>
                    </a:lnTo>
                    <a:lnTo>
                      <a:pt x="74" y="76"/>
                    </a:lnTo>
                    <a:lnTo>
                      <a:pt x="72" y="75"/>
                    </a:lnTo>
                    <a:lnTo>
                      <a:pt x="70" y="74"/>
                    </a:lnTo>
                    <a:lnTo>
                      <a:pt x="68" y="74"/>
                    </a:lnTo>
                    <a:lnTo>
                      <a:pt x="66" y="74"/>
                    </a:lnTo>
                    <a:lnTo>
                      <a:pt x="64" y="74"/>
                    </a:lnTo>
                    <a:lnTo>
                      <a:pt x="63" y="75"/>
                    </a:lnTo>
                    <a:lnTo>
                      <a:pt x="62" y="76"/>
                    </a:lnTo>
                    <a:lnTo>
                      <a:pt x="60" y="77"/>
                    </a:lnTo>
                    <a:lnTo>
                      <a:pt x="59" y="77"/>
                    </a:lnTo>
                    <a:lnTo>
                      <a:pt x="57" y="78"/>
                    </a:lnTo>
                    <a:lnTo>
                      <a:pt x="55" y="78"/>
                    </a:lnTo>
                    <a:lnTo>
                      <a:pt x="54" y="79"/>
                    </a:lnTo>
                    <a:lnTo>
                      <a:pt x="54" y="81"/>
                    </a:lnTo>
                    <a:lnTo>
                      <a:pt x="54" y="82"/>
                    </a:lnTo>
                    <a:lnTo>
                      <a:pt x="53" y="84"/>
                    </a:lnTo>
                    <a:lnTo>
                      <a:pt x="52" y="85"/>
                    </a:lnTo>
                    <a:lnTo>
                      <a:pt x="51" y="87"/>
                    </a:lnTo>
                    <a:lnTo>
                      <a:pt x="51" y="88"/>
                    </a:lnTo>
                    <a:lnTo>
                      <a:pt x="50" y="89"/>
                    </a:lnTo>
                    <a:lnTo>
                      <a:pt x="49" y="91"/>
                    </a:lnTo>
                    <a:lnTo>
                      <a:pt x="49" y="92"/>
                    </a:lnTo>
                    <a:lnTo>
                      <a:pt x="48" y="93"/>
                    </a:lnTo>
                    <a:lnTo>
                      <a:pt x="47" y="93"/>
                    </a:lnTo>
                    <a:lnTo>
                      <a:pt x="46" y="93"/>
                    </a:lnTo>
                    <a:lnTo>
                      <a:pt x="44" y="93"/>
                    </a:lnTo>
                    <a:lnTo>
                      <a:pt x="42" y="94"/>
                    </a:lnTo>
                    <a:lnTo>
                      <a:pt x="41" y="94"/>
                    </a:lnTo>
                    <a:lnTo>
                      <a:pt x="41" y="93"/>
                    </a:lnTo>
                    <a:lnTo>
                      <a:pt x="39" y="93"/>
                    </a:lnTo>
                    <a:lnTo>
                      <a:pt x="38" y="93"/>
                    </a:lnTo>
                    <a:lnTo>
                      <a:pt x="36" y="92"/>
                    </a:lnTo>
                    <a:lnTo>
                      <a:pt x="35" y="92"/>
                    </a:lnTo>
                    <a:lnTo>
                      <a:pt x="33" y="91"/>
                    </a:lnTo>
                    <a:lnTo>
                      <a:pt x="32" y="90"/>
                    </a:lnTo>
                    <a:lnTo>
                      <a:pt x="31" y="90"/>
                    </a:lnTo>
                    <a:lnTo>
                      <a:pt x="30" y="89"/>
                    </a:lnTo>
                    <a:lnTo>
                      <a:pt x="29" y="89"/>
                    </a:lnTo>
                    <a:lnTo>
                      <a:pt x="27" y="87"/>
                    </a:lnTo>
                    <a:lnTo>
                      <a:pt x="26" y="86"/>
                    </a:lnTo>
                    <a:lnTo>
                      <a:pt x="25" y="86"/>
                    </a:lnTo>
                    <a:lnTo>
                      <a:pt x="25" y="85"/>
                    </a:lnTo>
                    <a:lnTo>
                      <a:pt x="24" y="84"/>
                    </a:lnTo>
                    <a:lnTo>
                      <a:pt x="24" y="83"/>
                    </a:lnTo>
                    <a:lnTo>
                      <a:pt x="23" y="82"/>
                    </a:lnTo>
                    <a:lnTo>
                      <a:pt x="22" y="82"/>
                    </a:lnTo>
                    <a:lnTo>
                      <a:pt x="21" y="82"/>
                    </a:lnTo>
                    <a:lnTo>
                      <a:pt x="20" y="82"/>
                    </a:lnTo>
                    <a:lnTo>
                      <a:pt x="19" y="82"/>
                    </a:lnTo>
                    <a:lnTo>
                      <a:pt x="18" y="82"/>
                    </a:lnTo>
                    <a:lnTo>
                      <a:pt x="17" y="83"/>
                    </a:lnTo>
                    <a:lnTo>
                      <a:pt x="16" y="83"/>
                    </a:lnTo>
                    <a:lnTo>
                      <a:pt x="15" y="83"/>
                    </a:lnTo>
                    <a:lnTo>
                      <a:pt x="14" y="83"/>
                    </a:lnTo>
                    <a:lnTo>
                      <a:pt x="13" y="84"/>
                    </a:lnTo>
                    <a:lnTo>
                      <a:pt x="11" y="84"/>
                    </a:lnTo>
                    <a:lnTo>
                      <a:pt x="9" y="84"/>
                    </a:lnTo>
                    <a:lnTo>
                      <a:pt x="7" y="84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3" y="86"/>
                    </a:lnTo>
                    <a:lnTo>
                      <a:pt x="2" y="86"/>
                    </a:lnTo>
                    <a:lnTo>
                      <a:pt x="1" y="86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0" y="83"/>
                    </a:lnTo>
                    <a:lnTo>
                      <a:pt x="0" y="82"/>
                    </a:lnTo>
                    <a:lnTo>
                      <a:pt x="0" y="81"/>
                    </a:lnTo>
                    <a:lnTo>
                      <a:pt x="0" y="80"/>
                    </a:lnTo>
                    <a:lnTo>
                      <a:pt x="0" y="79"/>
                    </a:lnTo>
                    <a:lnTo>
                      <a:pt x="1" y="78"/>
                    </a:lnTo>
                    <a:lnTo>
                      <a:pt x="1" y="77"/>
                    </a:lnTo>
                    <a:lnTo>
                      <a:pt x="1" y="76"/>
                    </a:lnTo>
                    <a:lnTo>
                      <a:pt x="0" y="75"/>
                    </a:lnTo>
                    <a:lnTo>
                      <a:pt x="0" y="74"/>
                    </a:lnTo>
                    <a:lnTo>
                      <a:pt x="0" y="73"/>
                    </a:lnTo>
                    <a:lnTo>
                      <a:pt x="1" y="71"/>
                    </a:lnTo>
                    <a:lnTo>
                      <a:pt x="1" y="70"/>
                    </a:lnTo>
                    <a:lnTo>
                      <a:pt x="2" y="70"/>
                    </a:lnTo>
                    <a:lnTo>
                      <a:pt x="2" y="69"/>
                    </a:lnTo>
                    <a:lnTo>
                      <a:pt x="3" y="68"/>
                    </a:lnTo>
                    <a:lnTo>
                      <a:pt x="3" y="67"/>
                    </a:lnTo>
                    <a:lnTo>
                      <a:pt x="3" y="66"/>
                    </a:lnTo>
                    <a:lnTo>
                      <a:pt x="2" y="66"/>
                    </a:lnTo>
                    <a:lnTo>
                      <a:pt x="1" y="65"/>
                    </a:lnTo>
                    <a:lnTo>
                      <a:pt x="0" y="65"/>
                    </a:lnTo>
                    <a:lnTo>
                      <a:pt x="0" y="64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0" y="61"/>
                    </a:lnTo>
                    <a:lnTo>
                      <a:pt x="1" y="61"/>
                    </a:lnTo>
                    <a:lnTo>
                      <a:pt x="1" y="59"/>
                    </a:lnTo>
                    <a:lnTo>
                      <a:pt x="2" y="59"/>
                    </a:lnTo>
                    <a:lnTo>
                      <a:pt x="3" y="57"/>
                    </a:lnTo>
                    <a:lnTo>
                      <a:pt x="4" y="56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6" y="55"/>
                    </a:lnTo>
                    <a:lnTo>
                      <a:pt x="7" y="55"/>
                    </a:lnTo>
                    <a:lnTo>
                      <a:pt x="8" y="54"/>
                    </a:lnTo>
                    <a:lnTo>
                      <a:pt x="9" y="54"/>
                    </a:lnTo>
                    <a:lnTo>
                      <a:pt x="10" y="53"/>
                    </a:lnTo>
                    <a:lnTo>
                      <a:pt x="11" y="53"/>
                    </a:lnTo>
                    <a:lnTo>
                      <a:pt x="11" y="52"/>
                    </a:lnTo>
                    <a:lnTo>
                      <a:pt x="12" y="52"/>
                    </a:lnTo>
                    <a:lnTo>
                      <a:pt x="13" y="52"/>
                    </a:lnTo>
                    <a:lnTo>
                      <a:pt x="14" y="51"/>
                    </a:lnTo>
                    <a:lnTo>
                      <a:pt x="15" y="51"/>
                    </a:lnTo>
                    <a:lnTo>
                      <a:pt x="16" y="50"/>
                    </a:lnTo>
                    <a:lnTo>
                      <a:pt x="17" y="50"/>
                    </a:lnTo>
                    <a:lnTo>
                      <a:pt x="18" y="50"/>
                    </a:lnTo>
                    <a:lnTo>
                      <a:pt x="19" y="49"/>
                    </a:lnTo>
                    <a:lnTo>
                      <a:pt x="20" y="49"/>
                    </a:lnTo>
                    <a:lnTo>
                      <a:pt x="20" y="48"/>
                    </a:lnTo>
                    <a:lnTo>
                      <a:pt x="22" y="47"/>
                    </a:lnTo>
                    <a:lnTo>
                      <a:pt x="23" y="46"/>
                    </a:lnTo>
                    <a:lnTo>
                      <a:pt x="24" y="45"/>
                    </a:lnTo>
                    <a:lnTo>
                      <a:pt x="25" y="44"/>
                    </a:lnTo>
                    <a:lnTo>
                      <a:pt x="26" y="44"/>
                    </a:lnTo>
                    <a:lnTo>
                      <a:pt x="27" y="44"/>
                    </a:lnTo>
                    <a:lnTo>
                      <a:pt x="28" y="45"/>
                    </a:lnTo>
                    <a:lnTo>
                      <a:pt x="27" y="46"/>
                    </a:lnTo>
                    <a:lnTo>
                      <a:pt x="28" y="47"/>
                    </a:lnTo>
                    <a:lnTo>
                      <a:pt x="28" y="48"/>
                    </a:lnTo>
                    <a:lnTo>
                      <a:pt x="29" y="49"/>
                    </a:lnTo>
                    <a:lnTo>
                      <a:pt x="30" y="49"/>
                    </a:lnTo>
                    <a:lnTo>
                      <a:pt x="31" y="48"/>
                    </a:lnTo>
                    <a:lnTo>
                      <a:pt x="32" y="48"/>
                    </a:lnTo>
                    <a:lnTo>
                      <a:pt x="33" y="48"/>
                    </a:lnTo>
                    <a:lnTo>
                      <a:pt x="33" y="49"/>
                    </a:lnTo>
                    <a:lnTo>
                      <a:pt x="34" y="49"/>
                    </a:lnTo>
                    <a:lnTo>
                      <a:pt x="35" y="50"/>
                    </a:lnTo>
                    <a:lnTo>
                      <a:pt x="35" y="51"/>
                    </a:lnTo>
                    <a:lnTo>
                      <a:pt x="35" y="52"/>
                    </a:lnTo>
                    <a:lnTo>
                      <a:pt x="34" y="52"/>
                    </a:lnTo>
                    <a:lnTo>
                      <a:pt x="34" y="54"/>
                    </a:lnTo>
                    <a:lnTo>
                      <a:pt x="33" y="56"/>
                    </a:lnTo>
                    <a:lnTo>
                      <a:pt x="33" y="57"/>
                    </a:lnTo>
                    <a:lnTo>
                      <a:pt x="32" y="58"/>
                    </a:lnTo>
                    <a:lnTo>
                      <a:pt x="32" y="59"/>
                    </a:lnTo>
                    <a:lnTo>
                      <a:pt x="32" y="61"/>
                    </a:lnTo>
                    <a:lnTo>
                      <a:pt x="33" y="61"/>
                    </a:lnTo>
                    <a:lnTo>
                      <a:pt x="33" y="62"/>
                    </a:lnTo>
                    <a:lnTo>
                      <a:pt x="34" y="62"/>
                    </a:lnTo>
                    <a:lnTo>
                      <a:pt x="35" y="61"/>
                    </a:lnTo>
                    <a:lnTo>
                      <a:pt x="36" y="60"/>
                    </a:lnTo>
                    <a:lnTo>
                      <a:pt x="37" y="59"/>
                    </a:lnTo>
                    <a:lnTo>
                      <a:pt x="37" y="57"/>
                    </a:lnTo>
                    <a:lnTo>
                      <a:pt x="38" y="56"/>
                    </a:lnTo>
                    <a:lnTo>
                      <a:pt x="39" y="56"/>
                    </a:lnTo>
                    <a:lnTo>
                      <a:pt x="40" y="56"/>
                    </a:lnTo>
                    <a:lnTo>
                      <a:pt x="41" y="55"/>
                    </a:lnTo>
                    <a:lnTo>
                      <a:pt x="42" y="55"/>
                    </a:lnTo>
                    <a:lnTo>
                      <a:pt x="43" y="55"/>
                    </a:lnTo>
                    <a:lnTo>
                      <a:pt x="44" y="55"/>
                    </a:lnTo>
                    <a:lnTo>
                      <a:pt x="44" y="54"/>
                    </a:lnTo>
                    <a:lnTo>
                      <a:pt x="45" y="53"/>
                    </a:lnTo>
                    <a:lnTo>
                      <a:pt x="45" y="52"/>
                    </a:lnTo>
                    <a:lnTo>
                      <a:pt x="46" y="51"/>
                    </a:lnTo>
                    <a:lnTo>
                      <a:pt x="46" y="50"/>
                    </a:lnTo>
                    <a:lnTo>
                      <a:pt x="46" y="49"/>
                    </a:lnTo>
                    <a:lnTo>
                      <a:pt x="47" y="49"/>
                    </a:lnTo>
                    <a:lnTo>
                      <a:pt x="47" y="50"/>
                    </a:lnTo>
                    <a:lnTo>
                      <a:pt x="48" y="51"/>
                    </a:lnTo>
                    <a:lnTo>
                      <a:pt x="48" y="52"/>
                    </a:lnTo>
                    <a:lnTo>
                      <a:pt x="49" y="53"/>
                    </a:lnTo>
                    <a:lnTo>
                      <a:pt x="49" y="54"/>
                    </a:lnTo>
                    <a:lnTo>
                      <a:pt x="49" y="55"/>
                    </a:lnTo>
                    <a:lnTo>
                      <a:pt x="49" y="57"/>
                    </a:lnTo>
                    <a:lnTo>
                      <a:pt x="49" y="58"/>
                    </a:lnTo>
                    <a:lnTo>
                      <a:pt x="49" y="59"/>
                    </a:lnTo>
                    <a:lnTo>
                      <a:pt x="50" y="60"/>
                    </a:lnTo>
                    <a:lnTo>
                      <a:pt x="51" y="60"/>
                    </a:lnTo>
                    <a:lnTo>
                      <a:pt x="52" y="60"/>
                    </a:lnTo>
                    <a:lnTo>
                      <a:pt x="53" y="62"/>
                    </a:lnTo>
                    <a:lnTo>
                      <a:pt x="54" y="63"/>
                    </a:lnTo>
                    <a:lnTo>
                      <a:pt x="55" y="64"/>
                    </a:lnTo>
                    <a:lnTo>
                      <a:pt x="56" y="65"/>
                    </a:lnTo>
                    <a:lnTo>
                      <a:pt x="56" y="66"/>
                    </a:lnTo>
                    <a:lnTo>
                      <a:pt x="57" y="66"/>
                    </a:lnTo>
                    <a:lnTo>
                      <a:pt x="57" y="65"/>
                    </a:lnTo>
                    <a:lnTo>
                      <a:pt x="58" y="65"/>
                    </a:lnTo>
                    <a:lnTo>
                      <a:pt x="59" y="66"/>
                    </a:lnTo>
                    <a:lnTo>
                      <a:pt x="60" y="66"/>
                    </a:lnTo>
                    <a:lnTo>
                      <a:pt x="61" y="67"/>
                    </a:lnTo>
                    <a:lnTo>
                      <a:pt x="62" y="67"/>
                    </a:lnTo>
                    <a:lnTo>
                      <a:pt x="63" y="67"/>
                    </a:lnTo>
                    <a:lnTo>
                      <a:pt x="64" y="68"/>
                    </a:lnTo>
                    <a:lnTo>
                      <a:pt x="65" y="68"/>
                    </a:lnTo>
                    <a:lnTo>
                      <a:pt x="66" y="68"/>
                    </a:lnTo>
                    <a:lnTo>
                      <a:pt x="67" y="68"/>
                    </a:lnTo>
                    <a:lnTo>
                      <a:pt x="68" y="69"/>
                    </a:lnTo>
                    <a:lnTo>
                      <a:pt x="69" y="69"/>
                    </a:lnTo>
                    <a:lnTo>
                      <a:pt x="70" y="70"/>
                    </a:lnTo>
                    <a:lnTo>
                      <a:pt x="71" y="71"/>
                    </a:lnTo>
                    <a:lnTo>
                      <a:pt x="71" y="73"/>
                    </a:lnTo>
                    <a:lnTo>
                      <a:pt x="72" y="73"/>
                    </a:lnTo>
                    <a:lnTo>
                      <a:pt x="75" y="74"/>
                    </a:lnTo>
                    <a:lnTo>
                      <a:pt x="77" y="75"/>
                    </a:lnTo>
                    <a:lnTo>
                      <a:pt x="79" y="76"/>
                    </a:lnTo>
                    <a:lnTo>
                      <a:pt x="78" y="77"/>
                    </a:lnTo>
                    <a:lnTo>
                      <a:pt x="77" y="77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49" name="Freeform 48"/>
              <p:cNvSpPr>
                <a:spLocks noEditPoints="1"/>
              </p:cNvSpPr>
              <p:nvPr/>
            </p:nvSpPr>
            <p:spPr bwMode="auto">
              <a:xfrm>
                <a:off x="203" y="130"/>
                <a:ext cx="139" cy="95"/>
              </a:xfrm>
              <a:custGeom>
                <a:avLst/>
                <a:gdLst>
                  <a:gd name="T0" fmla="*/ 134 w 139"/>
                  <a:gd name="T1" fmla="*/ 44 h 95"/>
                  <a:gd name="T2" fmla="*/ 131 w 139"/>
                  <a:gd name="T3" fmla="*/ 58 h 95"/>
                  <a:gd name="T4" fmla="*/ 128 w 139"/>
                  <a:gd name="T5" fmla="*/ 60 h 95"/>
                  <a:gd name="T6" fmla="*/ 125 w 139"/>
                  <a:gd name="T7" fmla="*/ 65 h 95"/>
                  <a:gd name="T8" fmla="*/ 115 w 139"/>
                  <a:gd name="T9" fmla="*/ 76 h 95"/>
                  <a:gd name="T10" fmla="*/ 108 w 139"/>
                  <a:gd name="T11" fmla="*/ 86 h 95"/>
                  <a:gd name="T12" fmla="*/ 97 w 139"/>
                  <a:gd name="T13" fmla="*/ 94 h 95"/>
                  <a:gd name="T14" fmla="*/ 83 w 139"/>
                  <a:gd name="T15" fmla="*/ 85 h 95"/>
                  <a:gd name="T16" fmla="*/ 83 w 139"/>
                  <a:gd name="T17" fmla="*/ 79 h 95"/>
                  <a:gd name="T18" fmla="*/ 89 w 139"/>
                  <a:gd name="T19" fmla="*/ 75 h 95"/>
                  <a:gd name="T20" fmla="*/ 85 w 139"/>
                  <a:gd name="T21" fmla="*/ 66 h 95"/>
                  <a:gd name="T22" fmla="*/ 81 w 139"/>
                  <a:gd name="T23" fmla="*/ 57 h 95"/>
                  <a:gd name="T24" fmla="*/ 75 w 139"/>
                  <a:gd name="T25" fmla="*/ 50 h 95"/>
                  <a:gd name="T26" fmla="*/ 63 w 139"/>
                  <a:gd name="T27" fmla="*/ 43 h 95"/>
                  <a:gd name="T28" fmla="*/ 63 w 139"/>
                  <a:gd name="T29" fmla="*/ 39 h 95"/>
                  <a:gd name="T30" fmla="*/ 54 w 139"/>
                  <a:gd name="T31" fmla="*/ 39 h 95"/>
                  <a:gd name="T32" fmla="*/ 52 w 139"/>
                  <a:gd name="T33" fmla="*/ 35 h 95"/>
                  <a:gd name="T34" fmla="*/ 56 w 139"/>
                  <a:gd name="T35" fmla="*/ 30 h 95"/>
                  <a:gd name="T36" fmla="*/ 61 w 139"/>
                  <a:gd name="T37" fmla="*/ 25 h 95"/>
                  <a:gd name="T38" fmla="*/ 59 w 139"/>
                  <a:gd name="T39" fmla="*/ 21 h 95"/>
                  <a:gd name="T40" fmla="*/ 68 w 139"/>
                  <a:gd name="T41" fmla="*/ 18 h 95"/>
                  <a:gd name="T42" fmla="*/ 74 w 139"/>
                  <a:gd name="T43" fmla="*/ 15 h 95"/>
                  <a:gd name="T44" fmla="*/ 70 w 139"/>
                  <a:gd name="T45" fmla="*/ 12 h 95"/>
                  <a:gd name="T46" fmla="*/ 66 w 139"/>
                  <a:gd name="T47" fmla="*/ 10 h 95"/>
                  <a:gd name="T48" fmla="*/ 77 w 139"/>
                  <a:gd name="T49" fmla="*/ 7 h 95"/>
                  <a:gd name="T50" fmla="*/ 86 w 139"/>
                  <a:gd name="T51" fmla="*/ 9 h 95"/>
                  <a:gd name="T52" fmla="*/ 86 w 139"/>
                  <a:gd name="T53" fmla="*/ 6 h 95"/>
                  <a:gd name="T54" fmla="*/ 90 w 139"/>
                  <a:gd name="T55" fmla="*/ 5 h 95"/>
                  <a:gd name="T56" fmla="*/ 101 w 139"/>
                  <a:gd name="T57" fmla="*/ 4 h 95"/>
                  <a:gd name="T58" fmla="*/ 111 w 139"/>
                  <a:gd name="T59" fmla="*/ 2 h 95"/>
                  <a:gd name="T60" fmla="*/ 121 w 139"/>
                  <a:gd name="T61" fmla="*/ 0 h 95"/>
                  <a:gd name="T62" fmla="*/ 127 w 139"/>
                  <a:gd name="T63" fmla="*/ 5 h 95"/>
                  <a:gd name="T64" fmla="*/ 131 w 139"/>
                  <a:gd name="T65" fmla="*/ 19 h 95"/>
                  <a:gd name="T66" fmla="*/ 135 w 139"/>
                  <a:gd name="T67" fmla="*/ 18 h 95"/>
                  <a:gd name="T68" fmla="*/ 138 w 139"/>
                  <a:gd name="T69" fmla="*/ 28 h 95"/>
                  <a:gd name="T70" fmla="*/ 63 w 139"/>
                  <a:gd name="T71" fmla="*/ 75 h 95"/>
                  <a:gd name="T72" fmla="*/ 53 w 139"/>
                  <a:gd name="T73" fmla="*/ 84 h 95"/>
                  <a:gd name="T74" fmla="*/ 46 w 139"/>
                  <a:gd name="T75" fmla="*/ 93 h 95"/>
                  <a:gd name="T76" fmla="*/ 33 w 139"/>
                  <a:gd name="T77" fmla="*/ 91 h 95"/>
                  <a:gd name="T78" fmla="*/ 24 w 139"/>
                  <a:gd name="T79" fmla="*/ 84 h 95"/>
                  <a:gd name="T80" fmla="*/ 17 w 139"/>
                  <a:gd name="T81" fmla="*/ 83 h 95"/>
                  <a:gd name="T82" fmla="*/ 4 w 139"/>
                  <a:gd name="T83" fmla="*/ 85 h 95"/>
                  <a:gd name="T84" fmla="*/ 0 w 139"/>
                  <a:gd name="T85" fmla="*/ 83 h 95"/>
                  <a:gd name="T86" fmla="*/ 0 w 139"/>
                  <a:gd name="T87" fmla="*/ 75 h 95"/>
                  <a:gd name="T88" fmla="*/ 3 w 139"/>
                  <a:gd name="T89" fmla="*/ 67 h 95"/>
                  <a:gd name="T90" fmla="*/ 1 w 139"/>
                  <a:gd name="T91" fmla="*/ 61 h 95"/>
                  <a:gd name="T92" fmla="*/ 7 w 139"/>
                  <a:gd name="T93" fmla="*/ 55 h 95"/>
                  <a:gd name="T94" fmla="*/ 14 w 139"/>
                  <a:gd name="T95" fmla="*/ 51 h 95"/>
                  <a:gd name="T96" fmla="*/ 22 w 139"/>
                  <a:gd name="T97" fmla="*/ 47 h 95"/>
                  <a:gd name="T98" fmla="*/ 28 w 139"/>
                  <a:gd name="T99" fmla="*/ 47 h 95"/>
                  <a:gd name="T100" fmla="*/ 32 w 139"/>
                  <a:gd name="T101" fmla="*/ 48 h 95"/>
                  <a:gd name="T102" fmla="*/ 33 w 139"/>
                  <a:gd name="T103" fmla="*/ 56 h 95"/>
                  <a:gd name="T104" fmla="*/ 35 w 139"/>
                  <a:gd name="T105" fmla="*/ 61 h 95"/>
                  <a:gd name="T106" fmla="*/ 42 w 139"/>
                  <a:gd name="T107" fmla="*/ 55 h 95"/>
                  <a:gd name="T108" fmla="*/ 46 w 139"/>
                  <a:gd name="T109" fmla="*/ 49 h 95"/>
                  <a:gd name="T110" fmla="*/ 49 w 139"/>
                  <a:gd name="T111" fmla="*/ 57 h 95"/>
                  <a:gd name="T112" fmla="*/ 55 w 139"/>
                  <a:gd name="T113" fmla="*/ 64 h 95"/>
                  <a:gd name="T114" fmla="*/ 58 w 139"/>
                  <a:gd name="T115" fmla="*/ 65 h 95"/>
                  <a:gd name="T116" fmla="*/ 64 w 139"/>
                  <a:gd name="T117" fmla="*/ 68 h 95"/>
                  <a:gd name="T118" fmla="*/ 70 w 139"/>
                  <a:gd name="T119" fmla="*/ 70 h 9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39"/>
                  <a:gd name="T181" fmla="*/ 0 h 95"/>
                  <a:gd name="T182" fmla="*/ 139 w 139"/>
                  <a:gd name="T183" fmla="*/ 95 h 9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39" h="95">
                    <a:moveTo>
                      <a:pt x="138" y="28"/>
                    </a:moveTo>
                    <a:lnTo>
                      <a:pt x="137" y="30"/>
                    </a:lnTo>
                    <a:lnTo>
                      <a:pt x="137" y="32"/>
                    </a:lnTo>
                    <a:lnTo>
                      <a:pt x="137" y="33"/>
                    </a:lnTo>
                    <a:lnTo>
                      <a:pt x="136" y="35"/>
                    </a:lnTo>
                    <a:lnTo>
                      <a:pt x="135" y="37"/>
                    </a:lnTo>
                    <a:lnTo>
                      <a:pt x="135" y="38"/>
                    </a:lnTo>
                    <a:lnTo>
                      <a:pt x="135" y="41"/>
                    </a:lnTo>
                    <a:lnTo>
                      <a:pt x="134" y="44"/>
                    </a:lnTo>
                    <a:lnTo>
                      <a:pt x="133" y="46"/>
                    </a:lnTo>
                    <a:lnTo>
                      <a:pt x="133" y="48"/>
                    </a:lnTo>
                    <a:lnTo>
                      <a:pt x="132" y="50"/>
                    </a:lnTo>
                    <a:lnTo>
                      <a:pt x="132" y="51"/>
                    </a:lnTo>
                    <a:lnTo>
                      <a:pt x="132" y="54"/>
                    </a:lnTo>
                    <a:lnTo>
                      <a:pt x="131" y="56"/>
                    </a:lnTo>
                    <a:lnTo>
                      <a:pt x="131" y="58"/>
                    </a:lnTo>
                    <a:lnTo>
                      <a:pt x="130" y="58"/>
                    </a:lnTo>
                    <a:lnTo>
                      <a:pt x="130" y="59"/>
                    </a:lnTo>
                    <a:lnTo>
                      <a:pt x="130" y="60"/>
                    </a:lnTo>
                    <a:lnTo>
                      <a:pt x="129" y="61"/>
                    </a:lnTo>
                    <a:lnTo>
                      <a:pt x="128" y="60"/>
                    </a:lnTo>
                    <a:lnTo>
                      <a:pt x="127" y="61"/>
                    </a:lnTo>
                    <a:lnTo>
                      <a:pt x="126" y="61"/>
                    </a:lnTo>
                    <a:lnTo>
                      <a:pt x="126" y="62"/>
                    </a:lnTo>
                    <a:lnTo>
                      <a:pt x="126" y="63"/>
                    </a:lnTo>
                    <a:lnTo>
                      <a:pt x="126" y="64"/>
                    </a:lnTo>
                    <a:lnTo>
                      <a:pt x="125" y="65"/>
                    </a:lnTo>
                    <a:lnTo>
                      <a:pt x="124" y="66"/>
                    </a:lnTo>
                    <a:lnTo>
                      <a:pt x="123" y="67"/>
                    </a:lnTo>
                    <a:lnTo>
                      <a:pt x="123" y="69"/>
                    </a:lnTo>
                    <a:lnTo>
                      <a:pt x="123" y="70"/>
                    </a:lnTo>
                    <a:lnTo>
                      <a:pt x="122" y="71"/>
                    </a:lnTo>
                    <a:lnTo>
                      <a:pt x="120" y="73"/>
                    </a:lnTo>
                    <a:lnTo>
                      <a:pt x="118" y="74"/>
                    </a:lnTo>
                    <a:lnTo>
                      <a:pt x="117" y="75"/>
                    </a:lnTo>
                    <a:lnTo>
                      <a:pt x="115" y="76"/>
                    </a:lnTo>
                    <a:lnTo>
                      <a:pt x="114" y="76"/>
                    </a:lnTo>
                    <a:lnTo>
                      <a:pt x="114" y="77"/>
                    </a:lnTo>
                    <a:lnTo>
                      <a:pt x="112" y="78"/>
                    </a:lnTo>
                    <a:lnTo>
                      <a:pt x="111" y="80"/>
                    </a:lnTo>
                    <a:lnTo>
                      <a:pt x="110" y="82"/>
                    </a:lnTo>
                    <a:lnTo>
                      <a:pt x="109" y="84"/>
                    </a:lnTo>
                    <a:lnTo>
                      <a:pt x="109" y="85"/>
                    </a:lnTo>
                    <a:lnTo>
                      <a:pt x="109" y="86"/>
                    </a:lnTo>
                    <a:lnTo>
                      <a:pt x="108" y="86"/>
                    </a:lnTo>
                    <a:lnTo>
                      <a:pt x="107" y="87"/>
                    </a:lnTo>
                    <a:lnTo>
                      <a:pt x="106" y="88"/>
                    </a:lnTo>
                    <a:lnTo>
                      <a:pt x="105" y="89"/>
                    </a:lnTo>
                    <a:lnTo>
                      <a:pt x="102" y="90"/>
                    </a:lnTo>
                    <a:lnTo>
                      <a:pt x="100" y="91"/>
                    </a:lnTo>
                    <a:lnTo>
                      <a:pt x="99" y="92"/>
                    </a:lnTo>
                    <a:lnTo>
                      <a:pt x="98" y="93"/>
                    </a:lnTo>
                    <a:lnTo>
                      <a:pt x="97" y="93"/>
                    </a:lnTo>
                    <a:lnTo>
                      <a:pt x="97" y="94"/>
                    </a:lnTo>
                    <a:lnTo>
                      <a:pt x="95" y="94"/>
                    </a:lnTo>
                    <a:lnTo>
                      <a:pt x="94" y="95"/>
                    </a:lnTo>
                    <a:lnTo>
                      <a:pt x="92" y="95"/>
                    </a:lnTo>
                    <a:lnTo>
                      <a:pt x="91" y="95"/>
                    </a:lnTo>
                    <a:lnTo>
                      <a:pt x="88" y="94"/>
                    </a:lnTo>
                    <a:lnTo>
                      <a:pt x="87" y="93"/>
                    </a:lnTo>
                    <a:lnTo>
                      <a:pt x="85" y="91"/>
                    </a:lnTo>
                    <a:lnTo>
                      <a:pt x="84" y="88"/>
                    </a:lnTo>
                    <a:lnTo>
                      <a:pt x="83" y="85"/>
                    </a:lnTo>
                    <a:lnTo>
                      <a:pt x="83" y="84"/>
                    </a:lnTo>
                    <a:lnTo>
                      <a:pt x="82" y="83"/>
                    </a:lnTo>
                    <a:lnTo>
                      <a:pt x="81" y="81"/>
                    </a:lnTo>
                    <a:lnTo>
                      <a:pt x="81" y="79"/>
                    </a:lnTo>
                    <a:lnTo>
                      <a:pt x="80" y="78"/>
                    </a:lnTo>
                    <a:lnTo>
                      <a:pt x="80" y="77"/>
                    </a:lnTo>
                    <a:lnTo>
                      <a:pt x="81" y="77"/>
                    </a:lnTo>
                    <a:lnTo>
                      <a:pt x="82" y="78"/>
                    </a:lnTo>
                    <a:lnTo>
                      <a:pt x="83" y="79"/>
                    </a:lnTo>
                    <a:lnTo>
                      <a:pt x="85" y="80"/>
                    </a:lnTo>
                    <a:lnTo>
                      <a:pt x="86" y="79"/>
                    </a:lnTo>
                    <a:lnTo>
                      <a:pt x="87" y="78"/>
                    </a:lnTo>
                    <a:lnTo>
                      <a:pt x="88" y="78"/>
                    </a:lnTo>
                    <a:lnTo>
                      <a:pt x="88" y="77"/>
                    </a:lnTo>
                    <a:lnTo>
                      <a:pt x="88" y="76"/>
                    </a:lnTo>
                    <a:lnTo>
                      <a:pt x="89" y="75"/>
                    </a:lnTo>
                    <a:lnTo>
                      <a:pt x="89" y="74"/>
                    </a:lnTo>
                    <a:lnTo>
                      <a:pt x="88" y="73"/>
                    </a:lnTo>
                    <a:lnTo>
                      <a:pt x="88" y="72"/>
                    </a:lnTo>
                    <a:lnTo>
                      <a:pt x="87" y="71"/>
                    </a:lnTo>
                    <a:lnTo>
                      <a:pt x="87" y="70"/>
                    </a:lnTo>
                    <a:lnTo>
                      <a:pt x="86" y="69"/>
                    </a:lnTo>
                    <a:lnTo>
                      <a:pt x="86" y="68"/>
                    </a:lnTo>
                    <a:lnTo>
                      <a:pt x="86" y="67"/>
                    </a:lnTo>
                    <a:lnTo>
                      <a:pt x="85" y="66"/>
                    </a:lnTo>
                    <a:lnTo>
                      <a:pt x="85" y="65"/>
                    </a:lnTo>
                    <a:lnTo>
                      <a:pt x="84" y="64"/>
                    </a:lnTo>
                    <a:lnTo>
                      <a:pt x="83" y="62"/>
                    </a:lnTo>
                    <a:lnTo>
                      <a:pt x="82" y="61"/>
                    </a:lnTo>
                    <a:lnTo>
                      <a:pt x="82" y="60"/>
                    </a:lnTo>
                    <a:lnTo>
                      <a:pt x="82" y="59"/>
                    </a:lnTo>
                    <a:lnTo>
                      <a:pt x="81" y="58"/>
                    </a:lnTo>
                    <a:lnTo>
                      <a:pt x="81" y="57"/>
                    </a:lnTo>
                    <a:lnTo>
                      <a:pt x="81" y="56"/>
                    </a:lnTo>
                    <a:lnTo>
                      <a:pt x="80" y="56"/>
                    </a:lnTo>
                    <a:lnTo>
                      <a:pt x="79" y="54"/>
                    </a:lnTo>
                    <a:lnTo>
                      <a:pt x="78" y="53"/>
                    </a:lnTo>
                    <a:lnTo>
                      <a:pt x="77" y="52"/>
                    </a:lnTo>
                    <a:lnTo>
                      <a:pt x="76" y="51"/>
                    </a:lnTo>
                    <a:lnTo>
                      <a:pt x="75" y="50"/>
                    </a:lnTo>
                    <a:lnTo>
                      <a:pt x="74" y="49"/>
                    </a:lnTo>
                    <a:lnTo>
                      <a:pt x="73" y="48"/>
                    </a:lnTo>
                    <a:lnTo>
                      <a:pt x="72" y="48"/>
                    </a:lnTo>
                    <a:lnTo>
                      <a:pt x="70" y="47"/>
                    </a:lnTo>
                    <a:lnTo>
                      <a:pt x="69" y="46"/>
                    </a:lnTo>
                    <a:lnTo>
                      <a:pt x="67" y="45"/>
                    </a:lnTo>
                    <a:lnTo>
                      <a:pt x="65" y="44"/>
                    </a:lnTo>
                    <a:lnTo>
                      <a:pt x="64" y="44"/>
                    </a:lnTo>
                    <a:lnTo>
                      <a:pt x="63" y="43"/>
                    </a:lnTo>
                    <a:lnTo>
                      <a:pt x="63" y="42"/>
                    </a:lnTo>
                    <a:lnTo>
                      <a:pt x="63" y="41"/>
                    </a:lnTo>
                    <a:lnTo>
                      <a:pt x="63" y="40"/>
                    </a:lnTo>
                    <a:lnTo>
                      <a:pt x="63" y="39"/>
                    </a:lnTo>
                    <a:lnTo>
                      <a:pt x="62" y="38"/>
                    </a:lnTo>
                    <a:lnTo>
                      <a:pt x="61" y="38"/>
                    </a:lnTo>
                    <a:lnTo>
                      <a:pt x="60" y="38"/>
                    </a:lnTo>
                    <a:lnTo>
                      <a:pt x="59" y="38"/>
                    </a:lnTo>
                    <a:lnTo>
                      <a:pt x="58" y="38"/>
                    </a:lnTo>
                    <a:lnTo>
                      <a:pt x="57" y="38"/>
                    </a:lnTo>
                    <a:lnTo>
                      <a:pt x="56" y="39"/>
                    </a:lnTo>
                    <a:lnTo>
                      <a:pt x="55" y="39"/>
                    </a:lnTo>
                    <a:lnTo>
                      <a:pt x="54" y="39"/>
                    </a:lnTo>
                    <a:lnTo>
                      <a:pt x="53" y="39"/>
                    </a:lnTo>
                    <a:lnTo>
                      <a:pt x="52" y="39"/>
                    </a:lnTo>
                    <a:lnTo>
                      <a:pt x="51" y="39"/>
                    </a:lnTo>
                    <a:lnTo>
                      <a:pt x="51" y="38"/>
                    </a:lnTo>
                    <a:lnTo>
                      <a:pt x="51" y="37"/>
                    </a:lnTo>
                    <a:lnTo>
                      <a:pt x="52" y="36"/>
                    </a:lnTo>
                    <a:lnTo>
                      <a:pt x="52" y="35"/>
                    </a:lnTo>
                    <a:lnTo>
                      <a:pt x="53" y="34"/>
                    </a:lnTo>
                    <a:lnTo>
                      <a:pt x="53" y="33"/>
                    </a:lnTo>
                    <a:lnTo>
                      <a:pt x="53" y="31"/>
                    </a:lnTo>
                    <a:lnTo>
                      <a:pt x="54" y="31"/>
                    </a:lnTo>
                    <a:lnTo>
                      <a:pt x="54" y="30"/>
                    </a:lnTo>
                    <a:lnTo>
                      <a:pt x="55" y="29"/>
                    </a:lnTo>
                    <a:lnTo>
                      <a:pt x="56" y="30"/>
                    </a:lnTo>
                    <a:lnTo>
                      <a:pt x="57" y="30"/>
                    </a:lnTo>
                    <a:lnTo>
                      <a:pt x="57" y="29"/>
                    </a:lnTo>
                    <a:lnTo>
                      <a:pt x="58" y="29"/>
                    </a:lnTo>
                    <a:lnTo>
                      <a:pt x="59" y="28"/>
                    </a:lnTo>
                    <a:lnTo>
                      <a:pt x="60" y="27"/>
                    </a:lnTo>
                    <a:lnTo>
                      <a:pt x="61" y="27"/>
                    </a:lnTo>
                    <a:lnTo>
                      <a:pt x="61" y="26"/>
                    </a:lnTo>
                    <a:lnTo>
                      <a:pt x="61" y="25"/>
                    </a:lnTo>
                    <a:lnTo>
                      <a:pt x="60" y="24"/>
                    </a:lnTo>
                    <a:lnTo>
                      <a:pt x="59" y="23"/>
                    </a:lnTo>
                    <a:lnTo>
                      <a:pt x="58" y="22"/>
                    </a:lnTo>
                    <a:lnTo>
                      <a:pt x="58" y="21"/>
                    </a:lnTo>
                    <a:lnTo>
                      <a:pt x="59" y="21"/>
                    </a:lnTo>
                    <a:lnTo>
                      <a:pt x="60" y="20"/>
                    </a:lnTo>
                    <a:lnTo>
                      <a:pt x="61" y="20"/>
                    </a:lnTo>
                    <a:lnTo>
                      <a:pt x="62" y="19"/>
                    </a:lnTo>
                    <a:lnTo>
                      <a:pt x="64" y="19"/>
                    </a:lnTo>
                    <a:lnTo>
                      <a:pt x="65" y="18"/>
                    </a:lnTo>
                    <a:lnTo>
                      <a:pt x="66" y="18"/>
                    </a:lnTo>
                    <a:lnTo>
                      <a:pt x="67" y="18"/>
                    </a:lnTo>
                    <a:lnTo>
                      <a:pt x="68" y="18"/>
                    </a:lnTo>
                    <a:lnTo>
                      <a:pt x="69" y="18"/>
                    </a:lnTo>
                    <a:lnTo>
                      <a:pt x="70" y="17"/>
                    </a:lnTo>
                    <a:lnTo>
                      <a:pt x="71" y="17"/>
                    </a:lnTo>
                    <a:lnTo>
                      <a:pt x="72" y="17"/>
                    </a:lnTo>
                    <a:lnTo>
                      <a:pt x="73" y="16"/>
                    </a:lnTo>
                    <a:lnTo>
                      <a:pt x="73" y="15"/>
                    </a:lnTo>
                    <a:lnTo>
                      <a:pt x="74" y="15"/>
                    </a:lnTo>
                    <a:lnTo>
                      <a:pt x="73" y="14"/>
                    </a:lnTo>
                    <a:lnTo>
                      <a:pt x="73" y="13"/>
                    </a:lnTo>
                    <a:lnTo>
                      <a:pt x="72" y="13"/>
                    </a:lnTo>
                    <a:lnTo>
                      <a:pt x="71" y="13"/>
                    </a:lnTo>
                    <a:lnTo>
                      <a:pt x="70" y="12"/>
                    </a:lnTo>
                    <a:lnTo>
                      <a:pt x="69" y="12"/>
                    </a:lnTo>
                    <a:lnTo>
                      <a:pt x="68" y="12"/>
                    </a:lnTo>
                    <a:lnTo>
                      <a:pt x="67" y="12"/>
                    </a:lnTo>
                    <a:lnTo>
                      <a:pt x="67" y="11"/>
                    </a:lnTo>
                    <a:lnTo>
                      <a:pt x="66" y="11"/>
                    </a:lnTo>
                    <a:lnTo>
                      <a:pt x="66" y="10"/>
                    </a:lnTo>
                    <a:lnTo>
                      <a:pt x="67" y="10"/>
                    </a:lnTo>
                    <a:lnTo>
                      <a:pt x="67" y="9"/>
                    </a:lnTo>
                    <a:lnTo>
                      <a:pt x="69" y="9"/>
                    </a:lnTo>
                    <a:lnTo>
                      <a:pt x="70" y="8"/>
                    </a:lnTo>
                    <a:lnTo>
                      <a:pt x="71" y="8"/>
                    </a:lnTo>
                    <a:lnTo>
                      <a:pt x="72" y="8"/>
                    </a:lnTo>
                    <a:lnTo>
                      <a:pt x="74" y="8"/>
                    </a:lnTo>
                    <a:lnTo>
                      <a:pt x="75" y="7"/>
                    </a:lnTo>
                    <a:lnTo>
                      <a:pt x="77" y="7"/>
                    </a:lnTo>
                    <a:lnTo>
                      <a:pt x="78" y="7"/>
                    </a:lnTo>
                    <a:lnTo>
                      <a:pt x="79" y="7"/>
                    </a:lnTo>
                    <a:lnTo>
                      <a:pt x="80" y="7"/>
                    </a:lnTo>
                    <a:lnTo>
                      <a:pt x="82" y="7"/>
                    </a:lnTo>
                    <a:lnTo>
                      <a:pt x="83" y="7"/>
                    </a:lnTo>
                    <a:lnTo>
                      <a:pt x="84" y="8"/>
                    </a:lnTo>
                    <a:lnTo>
                      <a:pt x="85" y="8"/>
                    </a:lnTo>
                    <a:lnTo>
                      <a:pt x="86" y="9"/>
                    </a:lnTo>
                    <a:lnTo>
                      <a:pt x="87" y="9"/>
                    </a:lnTo>
                    <a:lnTo>
                      <a:pt x="87" y="8"/>
                    </a:lnTo>
                    <a:lnTo>
                      <a:pt x="86" y="7"/>
                    </a:lnTo>
                    <a:lnTo>
                      <a:pt x="86" y="6"/>
                    </a:lnTo>
                    <a:lnTo>
                      <a:pt x="86" y="5"/>
                    </a:lnTo>
                    <a:lnTo>
                      <a:pt x="87" y="5"/>
                    </a:lnTo>
                    <a:lnTo>
                      <a:pt x="88" y="5"/>
                    </a:lnTo>
                    <a:lnTo>
                      <a:pt x="89" y="5"/>
                    </a:lnTo>
                    <a:lnTo>
                      <a:pt x="90" y="5"/>
                    </a:lnTo>
                    <a:lnTo>
                      <a:pt x="91" y="6"/>
                    </a:lnTo>
                    <a:lnTo>
                      <a:pt x="93" y="6"/>
                    </a:lnTo>
                    <a:lnTo>
                      <a:pt x="94" y="5"/>
                    </a:lnTo>
                    <a:lnTo>
                      <a:pt x="95" y="5"/>
                    </a:lnTo>
                    <a:lnTo>
                      <a:pt x="97" y="5"/>
                    </a:lnTo>
                    <a:lnTo>
                      <a:pt x="98" y="5"/>
                    </a:lnTo>
                    <a:lnTo>
                      <a:pt x="99" y="4"/>
                    </a:lnTo>
                    <a:lnTo>
                      <a:pt x="101" y="4"/>
                    </a:lnTo>
                    <a:lnTo>
                      <a:pt x="102" y="3"/>
                    </a:lnTo>
                    <a:lnTo>
                      <a:pt x="104" y="3"/>
                    </a:lnTo>
                    <a:lnTo>
                      <a:pt x="105" y="3"/>
                    </a:lnTo>
                    <a:lnTo>
                      <a:pt x="106" y="2"/>
                    </a:lnTo>
                    <a:lnTo>
                      <a:pt x="107" y="2"/>
                    </a:lnTo>
                    <a:lnTo>
                      <a:pt x="108" y="2"/>
                    </a:lnTo>
                    <a:lnTo>
                      <a:pt x="110" y="1"/>
                    </a:lnTo>
                    <a:lnTo>
                      <a:pt x="111" y="2"/>
                    </a:lnTo>
                    <a:lnTo>
                      <a:pt x="112" y="2"/>
                    </a:lnTo>
                    <a:lnTo>
                      <a:pt x="114" y="2"/>
                    </a:lnTo>
                    <a:lnTo>
                      <a:pt x="115" y="2"/>
                    </a:lnTo>
                    <a:lnTo>
                      <a:pt x="116" y="1"/>
                    </a:lnTo>
                    <a:lnTo>
                      <a:pt x="118" y="0"/>
                    </a:lnTo>
                    <a:lnTo>
                      <a:pt x="119" y="0"/>
                    </a:lnTo>
                    <a:lnTo>
                      <a:pt x="120" y="0"/>
                    </a:lnTo>
                    <a:lnTo>
                      <a:pt x="121" y="0"/>
                    </a:lnTo>
                    <a:lnTo>
                      <a:pt x="122" y="0"/>
                    </a:lnTo>
                    <a:lnTo>
                      <a:pt x="124" y="0"/>
                    </a:lnTo>
                    <a:lnTo>
                      <a:pt x="125" y="0"/>
                    </a:lnTo>
                    <a:lnTo>
                      <a:pt x="126" y="1"/>
                    </a:lnTo>
                    <a:lnTo>
                      <a:pt x="127" y="1"/>
                    </a:lnTo>
                    <a:lnTo>
                      <a:pt x="127" y="2"/>
                    </a:lnTo>
                    <a:lnTo>
                      <a:pt x="127" y="3"/>
                    </a:lnTo>
                    <a:lnTo>
                      <a:pt x="126" y="4"/>
                    </a:lnTo>
                    <a:lnTo>
                      <a:pt x="127" y="5"/>
                    </a:lnTo>
                    <a:lnTo>
                      <a:pt x="127" y="6"/>
                    </a:lnTo>
                    <a:lnTo>
                      <a:pt x="128" y="8"/>
                    </a:lnTo>
                    <a:lnTo>
                      <a:pt x="129" y="10"/>
                    </a:lnTo>
                    <a:lnTo>
                      <a:pt x="129" y="11"/>
                    </a:lnTo>
                    <a:lnTo>
                      <a:pt x="129" y="13"/>
                    </a:lnTo>
                    <a:lnTo>
                      <a:pt x="130" y="14"/>
                    </a:lnTo>
                    <a:lnTo>
                      <a:pt x="130" y="16"/>
                    </a:lnTo>
                    <a:lnTo>
                      <a:pt x="130" y="18"/>
                    </a:lnTo>
                    <a:lnTo>
                      <a:pt x="131" y="19"/>
                    </a:lnTo>
                    <a:lnTo>
                      <a:pt x="132" y="19"/>
                    </a:lnTo>
                    <a:lnTo>
                      <a:pt x="133" y="19"/>
                    </a:lnTo>
                    <a:lnTo>
                      <a:pt x="133" y="18"/>
                    </a:lnTo>
                    <a:lnTo>
                      <a:pt x="134" y="17"/>
                    </a:lnTo>
                    <a:lnTo>
                      <a:pt x="135" y="17"/>
                    </a:lnTo>
                    <a:lnTo>
                      <a:pt x="135" y="18"/>
                    </a:lnTo>
                    <a:lnTo>
                      <a:pt x="136" y="19"/>
                    </a:lnTo>
                    <a:lnTo>
                      <a:pt x="137" y="19"/>
                    </a:lnTo>
                    <a:lnTo>
                      <a:pt x="138" y="20"/>
                    </a:lnTo>
                    <a:lnTo>
                      <a:pt x="139" y="20"/>
                    </a:lnTo>
                    <a:lnTo>
                      <a:pt x="139" y="22"/>
                    </a:lnTo>
                    <a:lnTo>
                      <a:pt x="139" y="24"/>
                    </a:lnTo>
                    <a:lnTo>
                      <a:pt x="139" y="26"/>
                    </a:lnTo>
                    <a:lnTo>
                      <a:pt x="138" y="28"/>
                    </a:lnTo>
                    <a:close/>
                    <a:moveTo>
                      <a:pt x="77" y="77"/>
                    </a:moveTo>
                    <a:lnTo>
                      <a:pt x="76" y="77"/>
                    </a:lnTo>
                    <a:lnTo>
                      <a:pt x="74" y="76"/>
                    </a:lnTo>
                    <a:lnTo>
                      <a:pt x="72" y="75"/>
                    </a:lnTo>
                    <a:lnTo>
                      <a:pt x="70" y="74"/>
                    </a:lnTo>
                    <a:lnTo>
                      <a:pt x="68" y="74"/>
                    </a:lnTo>
                    <a:lnTo>
                      <a:pt x="66" y="74"/>
                    </a:lnTo>
                    <a:lnTo>
                      <a:pt x="64" y="74"/>
                    </a:lnTo>
                    <a:lnTo>
                      <a:pt x="63" y="75"/>
                    </a:lnTo>
                    <a:lnTo>
                      <a:pt x="62" y="76"/>
                    </a:lnTo>
                    <a:lnTo>
                      <a:pt x="60" y="77"/>
                    </a:lnTo>
                    <a:lnTo>
                      <a:pt x="59" y="77"/>
                    </a:lnTo>
                    <a:lnTo>
                      <a:pt x="57" y="78"/>
                    </a:lnTo>
                    <a:lnTo>
                      <a:pt x="55" y="78"/>
                    </a:lnTo>
                    <a:lnTo>
                      <a:pt x="54" y="79"/>
                    </a:lnTo>
                    <a:lnTo>
                      <a:pt x="54" y="81"/>
                    </a:lnTo>
                    <a:lnTo>
                      <a:pt x="54" y="82"/>
                    </a:lnTo>
                    <a:lnTo>
                      <a:pt x="53" y="84"/>
                    </a:lnTo>
                    <a:lnTo>
                      <a:pt x="52" y="85"/>
                    </a:lnTo>
                    <a:lnTo>
                      <a:pt x="51" y="87"/>
                    </a:lnTo>
                    <a:lnTo>
                      <a:pt x="51" y="88"/>
                    </a:lnTo>
                    <a:lnTo>
                      <a:pt x="50" y="89"/>
                    </a:lnTo>
                    <a:lnTo>
                      <a:pt x="49" y="91"/>
                    </a:lnTo>
                    <a:lnTo>
                      <a:pt x="49" y="92"/>
                    </a:lnTo>
                    <a:lnTo>
                      <a:pt x="48" y="93"/>
                    </a:lnTo>
                    <a:lnTo>
                      <a:pt x="47" y="93"/>
                    </a:lnTo>
                    <a:lnTo>
                      <a:pt x="46" y="93"/>
                    </a:lnTo>
                    <a:lnTo>
                      <a:pt x="44" y="93"/>
                    </a:lnTo>
                    <a:lnTo>
                      <a:pt x="42" y="94"/>
                    </a:lnTo>
                    <a:lnTo>
                      <a:pt x="41" y="94"/>
                    </a:lnTo>
                    <a:lnTo>
                      <a:pt x="41" y="93"/>
                    </a:lnTo>
                    <a:lnTo>
                      <a:pt x="39" y="93"/>
                    </a:lnTo>
                    <a:lnTo>
                      <a:pt x="38" y="93"/>
                    </a:lnTo>
                    <a:lnTo>
                      <a:pt x="36" y="92"/>
                    </a:lnTo>
                    <a:lnTo>
                      <a:pt x="35" y="92"/>
                    </a:lnTo>
                    <a:lnTo>
                      <a:pt x="33" y="91"/>
                    </a:lnTo>
                    <a:lnTo>
                      <a:pt x="32" y="90"/>
                    </a:lnTo>
                    <a:lnTo>
                      <a:pt x="31" y="90"/>
                    </a:lnTo>
                    <a:lnTo>
                      <a:pt x="30" y="89"/>
                    </a:lnTo>
                    <a:lnTo>
                      <a:pt x="29" y="89"/>
                    </a:lnTo>
                    <a:lnTo>
                      <a:pt x="27" y="87"/>
                    </a:lnTo>
                    <a:lnTo>
                      <a:pt x="26" y="86"/>
                    </a:lnTo>
                    <a:lnTo>
                      <a:pt x="25" y="86"/>
                    </a:lnTo>
                    <a:lnTo>
                      <a:pt x="25" y="85"/>
                    </a:lnTo>
                    <a:lnTo>
                      <a:pt x="24" y="84"/>
                    </a:lnTo>
                    <a:lnTo>
                      <a:pt x="24" y="83"/>
                    </a:lnTo>
                    <a:lnTo>
                      <a:pt x="23" y="82"/>
                    </a:lnTo>
                    <a:lnTo>
                      <a:pt x="22" y="82"/>
                    </a:lnTo>
                    <a:lnTo>
                      <a:pt x="21" y="82"/>
                    </a:lnTo>
                    <a:lnTo>
                      <a:pt x="20" y="82"/>
                    </a:lnTo>
                    <a:lnTo>
                      <a:pt x="19" y="82"/>
                    </a:lnTo>
                    <a:lnTo>
                      <a:pt x="18" y="82"/>
                    </a:lnTo>
                    <a:lnTo>
                      <a:pt x="17" y="83"/>
                    </a:lnTo>
                    <a:lnTo>
                      <a:pt x="16" y="83"/>
                    </a:lnTo>
                    <a:lnTo>
                      <a:pt x="15" y="83"/>
                    </a:lnTo>
                    <a:lnTo>
                      <a:pt x="14" y="83"/>
                    </a:lnTo>
                    <a:lnTo>
                      <a:pt x="13" y="84"/>
                    </a:lnTo>
                    <a:lnTo>
                      <a:pt x="11" y="84"/>
                    </a:lnTo>
                    <a:lnTo>
                      <a:pt x="9" y="84"/>
                    </a:lnTo>
                    <a:lnTo>
                      <a:pt x="7" y="84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3" y="86"/>
                    </a:lnTo>
                    <a:lnTo>
                      <a:pt x="2" y="86"/>
                    </a:lnTo>
                    <a:lnTo>
                      <a:pt x="1" y="86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0" y="83"/>
                    </a:lnTo>
                    <a:lnTo>
                      <a:pt x="0" y="82"/>
                    </a:lnTo>
                    <a:lnTo>
                      <a:pt x="0" y="81"/>
                    </a:lnTo>
                    <a:lnTo>
                      <a:pt x="0" y="80"/>
                    </a:lnTo>
                    <a:lnTo>
                      <a:pt x="0" y="79"/>
                    </a:lnTo>
                    <a:lnTo>
                      <a:pt x="1" y="78"/>
                    </a:lnTo>
                    <a:lnTo>
                      <a:pt x="1" y="77"/>
                    </a:lnTo>
                    <a:lnTo>
                      <a:pt x="1" y="76"/>
                    </a:lnTo>
                    <a:lnTo>
                      <a:pt x="0" y="75"/>
                    </a:lnTo>
                    <a:lnTo>
                      <a:pt x="0" y="74"/>
                    </a:lnTo>
                    <a:lnTo>
                      <a:pt x="0" y="73"/>
                    </a:lnTo>
                    <a:lnTo>
                      <a:pt x="1" y="71"/>
                    </a:lnTo>
                    <a:lnTo>
                      <a:pt x="1" y="70"/>
                    </a:lnTo>
                    <a:lnTo>
                      <a:pt x="2" y="70"/>
                    </a:lnTo>
                    <a:lnTo>
                      <a:pt x="2" y="69"/>
                    </a:lnTo>
                    <a:lnTo>
                      <a:pt x="3" y="68"/>
                    </a:lnTo>
                    <a:lnTo>
                      <a:pt x="3" y="67"/>
                    </a:lnTo>
                    <a:lnTo>
                      <a:pt x="3" y="66"/>
                    </a:lnTo>
                    <a:lnTo>
                      <a:pt x="2" y="66"/>
                    </a:lnTo>
                    <a:lnTo>
                      <a:pt x="1" y="65"/>
                    </a:lnTo>
                    <a:lnTo>
                      <a:pt x="0" y="65"/>
                    </a:lnTo>
                    <a:lnTo>
                      <a:pt x="0" y="64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0" y="61"/>
                    </a:lnTo>
                    <a:lnTo>
                      <a:pt x="1" y="61"/>
                    </a:lnTo>
                    <a:lnTo>
                      <a:pt x="1" y="59"/>
                    </a:lnTo>
                    <a:lnTo>
                      <a:pt x="2" y="59"/>
                    </a:lnTo>
                    <a:lnTo>
                      <a:pt x="3" y="57"/>
                    </a:lnTo>
                    <a:lnTo>
                      <a:pt x="4" y="56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6" y="55"/>
                    </a:lnTo>
                    <a:lnTo>
                      <a:pt x="7" y="55"/>
                    </a:lnTo>
                    <a:lnTo>
                      <a:pt x="8" y="54"/>
                    </a:lnTo>
                    <a:lnTo>
                      <a:pt x="9" y="54"/>
                    </a:lnTo>
                    <a:lnTo>
                      <a:pt x="10" y="53"/>
                    </a:lnTo>
                    <a:lnTo>
                      <a:pt x="11" y="53"/>
                    </a:lnTo>
                    <a:lnTo>
                      <a:pt x="11" y="52"/>
                    </a:lnTo>
                    <a:lnTo>
                      <a:pt x="12" y="52"/>
                    </a:lnTo>
                    <a:lnTo>
                      <a:pt x="13" y="52"/>
                    </a:lnTo>
                    <a:lnTo>
                      <a:pt x="14" y="51"/>
                    </a:lnTo>
                    <a:lnTo>
                      <a:pt x="15" y="51"/>
                    </a:lnTo>
                    <a:lnTo>
                      <a:pt x="16" y="50"/>
                    </a:lnTo>
                    <a:lnTo>
                      <a:pt x="17" y="50"/>
                    </a:lnTo>
                    <a:lnTo>
                      <a:pt x="18" y="50"/>
                    </a:lnTo>
                    <a:lnTo>
                      <a:pt x="19" y="49"/>
                    </a:lnTo>
                    <a:lnTo>
                      <a:pt x="20" y="49"/>
                    </a:lnTo>
                    <a:lnTo>
                      <a:pt x="20" y="48"/>
                    </a:lnTo>
                    <a:lnTo>
                      <a:pt x="22" y="47"/>
                    </a:lnTo>
                    <a:lnTo>
                      <a:pt x="23" y="46"/>
                    </a:lnTo>
                    <a:lnTo>
                      <a:pt x="24" y="45"/>
                    </a:lnTo>
                    <a:lnTo>
                      <a:pt x="25" y="44"/>
                    </a:lnTo>
                    <a:lnTo>
                      <a:pt x="26" y="44"/>
                    </a:lnTo>
                    <a:lnTo>
                      <a:pt x="27" y="44"/>
                    </a:lnTo>
                    <a:lnTo>
                      <a:pt x="28" y="45"/>
                    </a:lnTo>
                    <a:lnTo>
                      <a:pt x="27" y="46"/>
                    </a:lnTo>
                    <a:lnTo>
                      <a:pt x="28" y="47"/>
                    </a:lnTo>
                    <a:lnTo>
                      <a:pt x="28" y="48"/>
                    </a:lnTo>
                    <a:lnTo>
                      <a:pt x="29" y="49"/>
                    </a:lnTo>
                    <a:lnTo>
                      <a:pt x="30" y="49"/>
                    </a:lnTo>
                    <a:lnTo>
                      <a:pt x="31" y="48"/>
                    </a:lnTo>
                    <a:lnTo>
                      <a:pt x="32" y="48"/>
                    </a:lnTo>
                    <a:lnTo>
                      <a:pt x="33" y="48"/>
                    </a:lnTo>
                    <a:lnTo>
                      <a:pt x="33" y="49"/>
                    </a:lnTo>
                    <a:lnTo>
                      <a:pt x="34" y="49"/>
                    </a:lnTo>
                    <a:lnTo>
                      <a:pt x="35" y="50"/>
                    </a:lnTo>
                    <a:lnTo>
                      <a:pt x="35" y="51"/>
                    </a:lnTo>
                    <a:lnTo>
                      <a:pt x="35" y="52"/>
                    </a:lnTo>
                    <a:lnTo>
                      <a:pt x="34" y="52"/>
                    </a:lnTo>
                    <a:lnTo>
                      <a:pt x="34" y="54"/>
                    </a:lnTo>
                    <a:lnTo>
                      <a:pt x="33" y="56"/>
                    </a:lnTo>
                    <a:lnTo>
                      <a:pt x="33" y="57"/>
                    </a:lnTo>
                    <a:lnTo>
                      <a:pt x="32" y="58"/>
                    </a:lnTo>
                    <a:lnTo>
                      <a:pt x="32" y="59"/>
                    </a:lnTo>
                    <a:lnTo>
                      <a:pt x="32" y="61"/>
                    </a:lnTo>
                    <a:lnTo>
                      <a:pt x="33" y="61"/>
                    </a:lnTo>
                    <a:lnTo>
                      <a:pt x="33" y="62"/>
                    </a:lnTo>
                    <a:lnTo>
                      <a:pt x="34" y="62"/>
                    </a:lnTo>
                    <a:lnTo>
                      <a:pt x="35" y="61"/>
                    </a:lnTo>
                    <a:lnTo>
                      <a:pt x="36" y="60"/>
                    </a:lnTo>
                    <a:lnTo>
                      <a:pt x="37" y="59"/>
                    </a:lnTo>
                    <a:lnTo>
                      <a:pt x="37" y="57"/>
                    </a:lnTo>
                    <a:lnTo>
                      <a:pt x="38" y="56"/>
                    </a:lnTo>
                    <a:lnTo>
                      <a:pt x="39" y="56"/>
                    </a:lnTo>
                    <a:lnTo>
                      <a:pt x="40" y="56"/>
                    </a:lnTo>
                    <a:lnTo>
                      <a:pt x="41" y="55"/>
                    </a:lnTo>
                    <a:lnTo>
                      <a:pt x="42" y="55"/>
                    </a:lnTo>
                    <a:lnTo>
                      <a:pt x="43" y="55"/>
                    </a:lnTo>
                    <a:lnTo>
                      <a:pt x="44" y="55"/>
                    </a:lnTo>
                    <a:lnTo>
                      <a:pt x="44" y="54"/>
                    </a:lnTo>
                    <a:lnTo>
                      <a:pt x="45" y="53"/>
                    </a:lnTo>
                    <a:lnTo>
                      <a:pt x="45" y="52"/>
                    </a:lnTo>
                    <a:lnTo>
                      <a:pt x="46" y="51"/>
                    </a:lnTo>
                    <a:lnTo>
                      <a:pt x="46" y="50"/>
                    </a:lnTo>
                    <a:lnTo>
                      <a:pt x="46" y="49"/>
                    </a:lnTo>
                    <a:lnTo>
                      <a:pt x="47" y="49"/>
                    </a:lnTo>
                    <a:lnTo>
                      <a:pt x="47" y="50"/>
                    </a:lnTo>
                    <a:lnTo>
                      <a:pt x="48" y="51"/>
                    </a:lnTo>
                    <a:lnTo>
                      <a:pt x="48" y="52"/>
                    </a:lnTo>
                    <a:lnTo>
                      <a:pt x="49" y="53"/>
                    </a:lnTo>
                    <a:lnTo>
                      <a:pt x="49" y="54"/>
                    </a:lnTo>
                    <a:lnTo>
                      <a:pt x="49" y="55"/>
                    </a:lnTo>
                    <a:lnTo>
                      <a:pt x="49" y="57"/>
                    </a:lnTo>
                    <a:lnTo>
                      <a:pt x="49" y="58"/>
                    </a:lnTo>
                    <a:lnTo>
                      <a:pt x="49" y="59"/>
                    </a:lnTo>
                    <a:lnTo>
                      <a:pt x="50" y="60"/>
                    </a:lnTo>
                    <a:lnTo>
                      <a:pt x="51" y="60"/>
                    </a:lnTo>
                    <a:lnTo>
                      <a:pt x="52" y="60"/>
                    </a:lnTo>
                    <a:lnTo>
                      <a:pt x="53" y="62"/>
                    </a:lnTo>
                    <a:lnTo>
                      <a:pt x="54" y="63"/>
                    </a:lnTo>
                    <a:lnTo>
                      <a:pt x="55" y="64"/>
                    </a:lnTo>
                    <a:lnTo>
                      <a:pt x="56" y="65"/>
                    </a:lnTo>
                    <a:lnTo>
                      <a:pt x="56" y="66"/>
                    </a:lnTo>
                    <a:lnTo>
                      <a:pt x="57" y="66"/>
                    </a:lnTo>
                    <a:lnTo>
                      <a:pt x="57" y="65"/>
                    </a:lnTo>
                    <a:lnTo>
                      <a:pt x="58" y="65"/>
                    </a:lnTo>
                    <a:lnTo>
                      <a:pt x="59" y="66"/>
                    </a:lnTo>
                    <a:lnTo>
                      <a:pt x="60" y="66"/>
                    </a:lnTo>
                    <a:lnTo>
                      <a:pt x="61" y="67"/>
                    </a:lnTo>
                    <a:lnTo>
                      <a:pt x="62" y="67"/>
                    </a:lnTo>
                    <a:lnTo>
                      <a:pt x="63" y="67"/>
                    </a:lnTo>
                    <a:lnTo>
                      <a:pt x="64" y="68"/>
                    </a:lnTo>
                    <a:lnTo>
                      <a:pt x="65" y="68"/>
                    </a:lnTo>
                    <a:lnTo>
                      <a:pt x="66" y="68"/>
                    </a:lnTo>
                    <a:lnTo>
                      <a:pt x="67" y="68"/>
                    </a:lnTo>
                    <a:lnTo>
                      <a:pt x="68" y="69"/>
                    </a:lnTo>
                    <a:lnTo>
                      <a:pt x="69" y="69"/>
                    </a:lnTo>
                    <a:lnTo>
                      <a:pt x="70" y="70"/>
                    </a:lnTo>
                    <a:lnTo>
                      <a:pt x="71" y="71"/>
                    </a:lnTo>
                    <a:lnTo>
                      <a:pt x="71" y="73"/>
                    </a:lnTo>
                    <a:lnTo>
                      <a:pt x="72" y="73"/>
                    </a:lnTo>
                    <a:lnTo>
                      <a:pt x="75" y="74"/>
                    </a:lnTo>
                    <a:lnTo>
                      <a:pt x="77" y="75"/>
                    </a:lnTo>
                    <a:lnTo>
                      <a:pt x="79" y="76"/>
                    </a:lnTo>
                    <a:lnTo>
                      <a:pt x="78" y="77"/>
                    </a:lnTo>
                    <a:lnTo>
                      <a:pt x="77" y="77"/>
                    </a:lnTo>
                    <a:close/>
                  </a:path>
                </a:pathLst>
              </a:custGeom>
              <a:noFill/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53" y="114"/>
                <a:ext cx="50" cy="46"/>
              </a:xfrm>
              <a:custGeom>
                <a:avLst/>
                <a:gdLst>
                  <a:gd name="T0" fmla="*/ 48 w 50"/>
                  <a:gd name="T1" fmla="*/ 13 h 46"/>
                  <a:gd name="T2" fmla="*/ 46 w 50"/>
                  <a:gd name="T3" fmla="*/ 19 h 46"/>
                  <a:gd name="T4" fmla="*/ 45 w 50"/>
                  <a:gd name="T5" fmla="*/ 23 h 46"/>
                  <a:gd name="T6" fmla="*/ 44 w 50"/>
                  <a:gd name="T7" fmla="*/ 25 h 46"/>
                  <a:gd name="T8" fmla="*/ 43 w 50"/>
                  <a:gd name="T9" fmla="*/ 26 h 46"/>
                  <a:gd name="T10" fmla="*/ 42 w 50"/>
                  <a:gd name="T11" fmla="*/ 30 h 46"/>
                  <a:gd name="T12" fmla="*/ 42 w 50"/>
                  <a:gd name="T13" fmla="*/ 31 h 46"/>
                  <a:gd name="T14" fmla="*/ 41 w 50"/>
                  <a:gd name="T15" fmla="*/ 31 h 46"/>
                  <a:gd name="T16" fmla="*/ 39 w 50"/>
                  <a:gd name="T17" fmla="*/ 31 h 46"/>
                  <a:gd name="T18" fmla="*/ 36 w 50"/>
                  <a:gd name="T19" fmla="*/ 32 h 46"/>
                  <a:gd name="T20" fmla="*/ 35 w 50"/>
                  <a:gd name="T21" fmla="*/ 33 h 46"/>
                  <a:gd name="T22" fmla="*/ 35 w 50"/>
                  <a:gd name="T23" fmla="*/ 34 h 46"/>
                  <a:gd name="T24" fmla="*/ 34 w 50"/>
                  <a:gd name="T25" fmla="*/ 34 h 46"/>
                  <a:gd name="T26" fmla="*/ 33 w 50"/>
                  <a:gd name="T27" fmla="*/ 35 h 46"/>
                  <a:gd name="T28" fmla="*/ 31 w 50"/>
                  <a:gd name="T29" fmla="*/ 36 h 46"/>
                  <a:gd name="T30" fmla="*/ 25 w 50"/>
                  <a:gd name="T31" fmla="*/ 34 h 46"/>
                  <a:gd name="T32" fmla="*/ 24 w 50"/>
                  <a:gd name="T33" fmla="*/ 33 h 46"/>
                  <a:gd name="T34" fmla="*/ 23 w 50"/>
                  <a:gd name="T35" fmla="*/ 33 h 46"/>
                  <a:gd name="T36" fmla="*/ 22 w 50"/>
                  <a:gd name="T37" fmla="*/ 33 h 46"/>
                  <a:gd name="T38" fmla="*/ 22 w 50"/>
                  <a:gd name="T39" fmla="*/ 34 h 46"/>
                  <a:gd name="T40" fmla="*/ 22 w 50"/>
                  <a:gd name="T41" fmla="*/ 35 h 46"/>
                  <a:gd name="T42" fmla="*/ 20 w 50"/>
                  <a:gd name="T43" fmla="*/ 36 h 46"/>
                  <a:gd name="T44" fmla="*/ 20 w 50"/>
                  <a:gd name="T45" fmla="*/ 35 h 46"/>
                  <a:gd name="T46" fmla="*/ 18 w 50"/>
                  <a:gd name="T47" fmla="*/ 34 h 46"/>
                  <a:gd name="T48" fmla="*/ 17 w 50"/>
                  <a:gd name="T49" fmla="*/ 34 h 46"/>
                  <a:gd name="T50" fmla="*/ 16 w 50"/>
                  <a:gd name="T51" fmla="*/ 34 h 46"/>
                  <a:gd name="T52" fmla="*/ 16 w 50"/>
                  <a:gd name="T53" fmla="*/ 35 h 46"/>
                  <a:gd name="T54" fmla="*/ 16 w 50"/>
                  <a:gd name="T55" fmla="*/ 37 h 46"/>
                  <a:gd name="T56" fmla="*/ 15 w 50"/>
                  <a:gd name="T57" fmla="*/ 39 h 46"/>
                  <a:gd name="T58" fmla="*/ 16 w 50"/>
                  <a:gd name="T59" fmla="*/ 40 h 46"/>
                  <a:gd name="T60" fmla="*/ 14 w 50"/>
                  <a:gd name="T61" fmla="*/ 42 h 46"/>
                  <a:gd name="T62" fmla="*/ 13 w 50"/>
                  <a:gd name="T63" fmla="*/ 42 h 46"/>
                  <a:gd name="T64" fmla="*/ 12 w 50"/>
                  <a:gd name="T65" fmla="*/ 40 h 46"/>
                  <a:gd name="T66" fmla="*/ 13 w 50"/>
                  <a:gd name="T67" fmla="*/ 38 h 46"/>
                  <a:gd name="T68" fmla="*/ 12 w 50"/>
                  <a:gd name="T69" fmla="*/ 39 h 46"/>
                  <a:gd name="T70" fmla="*/ 10 w 50"/>
                  <a:gd name="T71" fmla="*/ 39 h 46"/>
                  <a:gd name="T72" fmla="*/ 11 w 50"/>
                  <a:gd name="T73" fmla="*/ 41 h 46"/>
                  <a:gd name="T74" fmla="*/ 10 w 50"/>
                  <a:gd name="T75" fmla="*/ 43 h 46"/>
                  <a:gd name="T76" fmla="*/ 9 w 50"/>
                  <a:gd name="T77" fmla="*/ 42 h 46"/>
                  <a:gd name="T78" fmla="*/ 8 w 50"/>
                  <a:gd name="T79" fmla="*/ 39 h 46"/>
                  <a:gd name="T80" fmla="*/ 8 w 50"/>
                  <a:gd name="T81" fmla="*/ 41 h 46"/>
                  <a:gd name="T82" fmla="*/ 7 w 50"/>
                  <a:gd name="T83" fmla="*/ 46 h 46"/>
                  <a:gd name="T84" fmla="*/ 5 w 50"/>
                  <a:gd name="T85" fmla="*/ 42 h 46"/>
                  <a:gd name="T86" fmla="*/ 4 w 50"/>
                  <a:gd name="T87" fmla="*/ 38 h 46"/>
                  <a:gd name="T88" fmla="*/ 4 w 50"/>
                  <a:gd name="T89" fmla="*/ 33 h 46"/>
                  <a:gd name="T90" fmla="*/ 2 w 50"/>
                  <a:gd name="T91" fmla="*/ 29 h 46"/>
                  <a:gd name="T92" fmla="*/ 1 w 50"/>
                  <a:gd name="T93" fmla="*/ 27 h 46"/>
                  <a:gd name="T94" fmla="*/ 0 w 50"/>
                  <a:gd name="T95" fmla="*/ 23 h 46"/>
                  <a:gd name="T96" fmla="*/ 4 w 50"/>
                  <a:gd name="T97" fmla="*/ 15 h 46"/>
                  <a:gd name="T98" fmla="*/ 5 w 50"/>
                  <a:gd name="T99" fmla="*/ 0 h 46"/>
                  <a:gd name="T100" fmla="*/ 14 w 50"/>
                  <a:gd name="T101" fmla="*/ 5 h 46"/>
                  <a:gd name="T102" fmla="*/ 26 w 50"/>
                  <a:gd name="T103" fmla="*/ 9 h 46"/>
                  <a:gd name="T104" fmla="*/ 40 w 50"/>
                  <a:gd name="T105" fmla="*/ 9 h 46"/>
                  <a:gd name="T106" fmla="*/ 49 w 50"/>
                  <a:gd name="T107" fmla="*/ 9 h 4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0"/>
                  <a:gd name="T163" fmla="*/ 0 h 46"/>
                  <a:gd name="T164" fmla="*/ 50 w 50"/>
                  <a:gd name="T165" fmla="*/ 46 h 4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0" h="46">
                    <a:moveTo>
                      <a:pt x="49" y="10"/>
                    </a:moveTo>
                    <a:lnTo>
                      <a:pt x="48" y="11"/>
                    </a:lnTo>
                    <a:lnTo>
                      <a:pt x="48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6" y="18"/>
                    </a:lnTo>
                    <a:lnTo>
                      <a:pt x="46" y="19"/>
                    </a:lnTo>
                    <a:lnTo>
                      <a:pt x="46" y="20"/>
                    </a:lnTo>
                    <a:lnTo>
                      <a:pt x="45" y="21"/>
                    </a:lnTo>
                    <a:lnTo>
                      <a:pt x="45" y="22"/>
                    </a:lnTo>
                    <a:lnTo>
                      <a:pt x="45" y="23"/>
                    </a:lnTo>
                    <a:lnTo>
                      <a:pt x="44" y="24"/>
                    </a:lnTo>
                    <a:lnTo>
                      <a:pt x="44" y="25"/>
                    </a:lnTo>
                    <a:lnTo>
                      <a:pt x="43" y="25"/>
                    </a:lnTo>
                    <a:lnTo>
                      <a:pt x="43" y="26"/>
                    </a:lnTo>
                    <a:lnTo>
                      <a:pt x="42" y="27"/>
                    </a:lnTo>
                    <a:lnTo>
                      <a:pt x="42" y="28"/>
                    </a:lnTo>
                    <a:lnTo>
                      <a:pt x="42" y="29"/>
                    </a:lnTo>
                    <a:lnTo>
                      <a:pt x="42" y="30"/>
                    </a:lnTo>
                    <a:lnTo>
                      <a:pt x="42" y="31"/>
                    </a:lnTo>
                    <a:lnTo>
                      <a:pt x="41" y="31"/>
                    </a:lnTo>
                    <a:lnTo>
                      <a:pt x="40" y="31"/>
                    </a:lnTo>
                    <a:lnTo>
                      <a:pt x="39" y="31"/>
                    </a:lnTo>
                    <a:lnTo>
                      <a:pt x="38" y="32"/>
                    </a:lnTo>
                    <a:lnTo>
                      <a:pt x="37" y="32"/>
                    </a:lnTo>
                    <a:lnTo>
                      <a:pt x="36" y="32"/>
                    </a:lnTo>
                    <a:lnTo>
                      <a:pt x="35" y="32"/>
                    </a:lnTo>
                    <a:lnTo>
                      <a:pt x="35" y="33"/>
                    </a:lnTo>
                    <a:lnTo>
                      <a:pt x="35" y="34"/>
                    </a:lnTo>
                    <a:lnTo>
                      <a:pt x="34" y="34"/>
                    </a:lnTo>
                    <a:lnTo>
                      <a:pt x="33" y="35"/>
                    </a:lnTo>
                    <a:lnTo>
                      <a:pt x="32" y="35"/>
                    </a:lnTo>
                    <a:lnTo>
                      <a:pt x="32" y="36"/>
                    </a:lnTo>
                    <a:lnTo>
                      <a:pt x="31" y="36"/>
                    </a:lnTo>
                    <a:lnTo>
                      <a:pt x="26" y="35"/>
                    </a:lnTo>
                    <a:lnTo>
                      <a:pt x="26" y="34"/>
                    </a:lnTo>
                    <a:lnTo>
                      <a:pt x="25" y="34"/>
                    </a:lnTo>
                    <a:lnTo>
                      <a:pt x="25" y="33"/>
                    </a:lnTo>
                    <a:lnTo>
                      <a:pt x="24" y="33"/>
                    </a:lnTo>
                    <a:lnTo>
                      <a:pt x="23" y="33"/>
                    </a:lnTo>
                    <a:lnTo>
                      <a:pt x="22" y="33"/>
                    </a:lnTo>
                    <a:lnTo>
                      <a:pt x="22" y="34"/>
                    </a:lnTo>
                    <a:lnTo>
                      <a:pt x="22" y="35"/>
                    </a:lnTo>
                    <a:lnTo>
                      <a:pt x="21" y="36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19" y="35"/>
                    </a:lnTo>
                    <a:lnTo>
                      <a:pt x="18" y="34"/>
                    </a:lnTo>
                    <a:lnTo>
                      <a:pt x="17" y="34"/>
                    </a:lnTo>
                    <a:lnTo>
                      <a:pt x="16" y="34"/>
                    </a:lnTo>
                    <a:lnTo>
                      <a:pt x="15" y="34"/>
                    </a:lnTo>
                    <a:lnTo>
                      <a:pt x="16" y="35"/>
                    </a:lnTo>
                    <a:lnTo>
                      <a:pt x="16" y="36"/>
                    </a:lnTo>
                    <a:lnTo>
                      <a:pt x="16" y="37"/>
                    </a:lnTo>
                    <a:lnTo>
                      <a:pt x="16" y="38"/>
                    </a:lnTo>
                    <a:lnTo>
                      <a:pt x="15" y="38"/>
                    </a:lnTo>
                    <a:lnTo>
                      <a:pt x="15" y="39"/>
                    </a:lnTo>
                    <a:lnTo>
                      <a:pt x="16" y="39"/>
                    </a:lnTo>
                    <a:lnTo>
                      <a:pt x="16" y="40"/>
                    </a:lnTo>
                    <a:lnTo>
                      <a:pt x="16" y="41"/>
                    </a:lnTo>
                    <a:lnTo>
                      <a:pt x="15" y="41"/>
                    </a:lnTo>
                    <a:lnTo>
                      <a:pt x="14" y="41"/>
                    </a:lnTo>
                    <a:lnTo>
                      <a:pt x="14" y="42"/>
                    </a:lnTo>
                    <a:lnTo>
                      <a:pt x="13" y="42"/>
                    </a:lnTo>
                    <a:lnTo>
                      <a:pt x="12" y="42"/>
                    </a:lnTo>
                    <a:lnTo>
                      <a:pt x="12" y="41"/>
                    </a:lnTo>
                    <a:lnTo>
                      <a:pt x="12" y="40"/>
                    </a:lnTo>
                    <a:lnTo>
                      <a:pt x="13" y="40"/>
                    </a:lnTo>
                    <a:lnTo>
                      <a:pt x="13" y="39"/>
                    </a:lnTo>
                    <a:lnTo>
                      <a:pt x="13" y="38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0" y="39"/>
                    </a:lnTo>
                    <a:lnTo>
                      <a:pt x="10" y="40"/>
                    </a:lnTo>
                    <a:lnTo>
                      <a:pt x="10" y="41"/>
                    </a:lnTo>
                    <a:lnTo>
                      <a:pt x="11" y="41"/>
                    </a:lnTo>
                    <a:lnTo>
                      <a:pt x="11" y="42"/>
                    </a:lnTo>
                    <a:lnTo>
                      <a:pt x="10" y="43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9" y="40"/>
                    </a:lnTo>
                    <a:lnTo>
                      <a:pt x="8" y="39"/>
                    </a:lnTo>
                    <a:lnTo>
                      <a:pt x="8" y="40"/>
                    </a:lnTo>
                    <a:lnTo>
                      <a:pt x="8" y="41"/>
                    </a:lnTo>
                    <a:lnTo>
                      <a:pt x="7" y="42"/>
                    </a:lnTo>
                    <a:lnTo>
                      <a:pt x="8" y="43"/>
                    </a:lnTo>
                    <a:lnTo>
                      <a:pt x="8" y="45"/>
                    </a:lnTo>
                    <a:lnTo>
                      <a:pt x="7" y="46"/>
                    </a:lnTo>
                    <a:lnTo>
                      <a:pt x="7" y="45"/>
                    </a:lnTo>
                    <a:lnTo>
                      <a:pt x="6" y="44"/>
                    </a:lnTo>
                    <a:lnTo>
                      <a:pt x="5" y="42"/>
                    </a:lnTo>
                    <a:lnTo>
                      <a:pt x="4" y="41"/>
                    </a:lnTo>
                    <a:lnTo>
                      <a:pt x="4" y="39"/>
                    </a:lnTo>
                    <a:lnTo>
                      <a:pt x="4" y="38"/>
                    </a:lnTo>
                    <a:lnTo>
                      <a:pt x="4" y="37"/>
                    </a:lnTo>
                    <a:lnTo>
                      <a:pt x="4" y="36"/>
                    </a:lnTo>
                    <a:lnTo>
                      <a:pt x="4" y="35"/>
                    </a:lnTo>
                    <a:lnTo>
                      <a:pt x="4" y="33"/>
                    </a:lnTo>
                    <a:lnTo>
                      <a:pt x="4" y="32"/>
                    </a:lnTo>
                    <a:lnTo>
                      <a:pt x="4" y="31"/>
                    </a:lnTo>
                    <a:lnTo>
                      <a:pt x="3" y="30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1" y="27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2" y="21"/>
                    </a:lnTo>
                    <a:lnTo>
                      <a:pt x="3" y="19"/>
                    </a:lnTo>
                    <a:lnTo>
                      <a:pt x="4" y="18"/>
                    </a:lnTo>
                    <a:lnTo>
                      <a:pt x="4" y="15"/>
                    </a:lnTo>
                    <a:lnTo>
                      <a:pt x="4" y="12"/>
                    </a:lnTo>
                    <a:lnTo>
                      <a:pt x="4" y="8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12" y="4"/>
                    </a:lnTo>
                    <a:lnTo>
                      <a:pt x="14" y="5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8"/>
                    </a:lnTo>
                    <a:lnTo>
                      <a:pt x="26" y="9"/>
                    </a:lnTo>
                    <a:lnTo>
                      <a:pt x="29" y="10"/>
                    </a:lnTo>
                    <a:lnTo>
                      <a:pt x="32" y="10"/>
                    </a:lnTo>
                    <a:lnTo>
                      <a:pt x="36" y="10"/>
                    </a:lnTo>
                    <a:lnTo>
                      <a:pt x="40" y="9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50" y="8"/>
                    </a:lnTo>
                    <a:lnTo>
                      <a:pt x="49" y="9"/>
                    </a:lnTo>
                    <a:lnTo>
                      <a:pt x="49" y="10"/>
                    </a:lnTo>
                    <a:close/>
                  </a:path>
                </a:pathLst>
              </a:custGeom>
              <a:solidFill>
                <a:srgbClr val="FF22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53" y="114"/>
                <a:ext cx="50" cy="46"/>
              </a:xfrm>
              <a:custGeom>
                <a:avLst/>
                <a:gdLst>
                  <a:gd name="T0" fmla="*/ 48 w 50"/>
                  <a:gd name="T1" fmla="*/ 13 h 46"/>
                  <a:gd name="T2" fmla="*/ 46 w 50"/>
                  <a:gd name="T3" fmla="*/ 19 h 46"/>
                  <a:gd name="T4" fmla="*/ 45 w 50"/>
                  <a:gd name="T5" fmla="*/ 23 h 46"/>
                  <a:gd name="T6" fmla="*/ 44 w 50"/>
                  <a:gd name="T7" fmla="*/ 25 h 46"/>
                  <a:gd name="T8" fmla="*/ 43 w 50"/>
                  <a:gd name="T9" fmla="*/ 26 h 46"/>
                  <a:gd name="T10" fmla="*/ 42 w 50"/>
                  <a:gd name="T11" fmla="*/ 30 h 46"/>
                  <a:gd name="T12" fmla="*/ 42 w 50"/>
                  <a:gd name="T13" fmla="*/ 31 h 46"/>
                  <a:gd name="T14" fmla="*/ 41 w 50"/>
                  <a:gd name="T15" fmla="*/ 31 h 46"/>
                  <a:gd name="T16" fmla="*/ 39 w 50"/>
                  <a:gd name="T17" fmla="*/ 31 h 46"/>
                  <a:gd name="T18" fmla="*/ 36 w 50"/>
                  <a:gd name="T19" fmla="*/ 32 h 46"/>
                  <a:gd name="T20" fmla="*/ 35 w 50"/>
                  <a:gd name="T21" fmla="*/ 33 h 46"/>
                  <a:gd name="T22" fmla="*/ 35 w 50"/>
                  <a:gd name="T23" fmla="*/ 34 h 46"/>
                  <a:gd name="T24" fmla="*/ 34 w 50"/>
                  <a:gd name="T25" fmla="*/ 34 h 46"/>
                  <a:gd name="T26" fmla="*/ 33 w 50"/>
                  <a:gd name="T27" fmla="*/ 35 h 46"/>
                  <a:gd name="T28" fmla="*/ 31 w 50"/>
                  <a:gd name="T29" fmla="*/ 36 h 46"/>
                  <a:gd name="T30" fmla="*/ 25 w 50"/>
                  <a:gd name="T31" fmla="*/ 34 h 46"/>
                  <a:gd name="T32" fmla="*/ 24 w 50"/>
                  <a:gd name="T33" fmla="*/ 33 h 46"/>
                  <a:gd name="T34" fmla="*/ 23 w 50"/>
                  <a:gd name="T35" fmla="*/ 33 h 46"/>
                  <a:gd name="T36" fmla="*/ 22 w 50"/>
                  <a:gd name="T37" fmla="*/ 33 h 46"/>
                  <a:gd name="T38" fmla="*/ 22 w 50"/>
                  <a:gd name="T39" fmla="*/ 34 h 46"/>
                  <a:gd name="T40" fmla="*/ 22 w 50"/>
                  <a:gd name="T41" fmla="*/ 35 h 46"/>
                  <a:gd name="T42" fmla="*/ 20 w 50"/>
                  <a:gd name="T43" fmla="*/ 36 h 46"/>
                  <a:gd name="T44" fmla="*/ 20 w 50"/>
                  <a:gd name="T45" fmla="*/ 35 h 46"/>
                  <a:gd name="T46" fmla="*/ 18 w 50"/>
                  <a:gd name="T47" fmla="*/ 34 h 46"/>
                  <a:gd name="T48" fmla="*/ 17 w 50"/>
                  <a:gd name="T49" fmla="*/ 34 h 46"/>
                  <a:gd name="T50" fmla="*/ 16 w 50"/>
                  <a:gd name="T51" fmla="*/ 34 h 46"/>
                  <a:gd name="T52" fmla="*/ 16 w 50"/>
                  <a:gd name="T53" fmla="*/ 35 h 46"/>
                  <a:gd name="T54" fmla="*/ 16 w 50"/>
                  <a:gd name="T55" fmla="*/ 37 h 46"/>
                  <a:gd name="T56" fmla="*/ 15 w 50"/>
                  <a:gd name="T57" fmla="*/ 39 h 46"/>
                  <a:gd name="T58" fmla="*/ 16 w 50"/>
                  <a:gd name="T59" fmla="*/ 40 h 46"/>
                  <a:gd name="T60" fmla="*/ 14 w 50"/>
                  <a:gd name="T61" fmla="*/ 42 h 46"/>
                  <a:gd name="T62" fmla="*/ 13 w 50"/>
                  <a:gd name="T63" fmla="*/ 42 h 46"/>
                  <a:gd name="T64" fmla="*/ 12 w 50"/>
                  <a:gd name="T65" fmla="*/ 40 h 46"/>
                  <a:gd name="T66" fmla="*/ 13 w 50"/>
                  <a:gd name="T67" fmla="*/ 38 h 46"/>
                  <a:gd name="T68" fmla="*/ 12 w 50"/>
                  <a:gd name="T69" fmla="*/ 39 h 46"/>
                  <a:gd name="T70" fmla="*/ 10 w 50"/>
                  <a:gd name="T71" fmla="*/ 39 h 46"/>
                  <a:gd name="T72" fmla="*/ 11 w 50"/>
                  <a:gd name="T73" fmla="*/ 41 h 46"/>
                  <a:gd name="T74" fmla="*/ 10 w 50"/>
                  <a:gd name="T75" fmla="*/ 43 h 46"/>
                  <a:gd name="T76" fmla="*/ 9 w 50"/>
                  <a:gd name="T77" fmla="*/ 42 h 46"/>
                  <a:gd name="T78" fmla="*/ 8 w 50"/>
                  <a:gd name="T79" fmla="*/ 39 h 46"/>
                  <a:gd name="T80" fmla="*/ 8 w 50"/>
                  <a:gd name="T81" fmla="*/ 41 h 46"/>
                  <a:gd name="T82" fmla="*/ 7 w 50"/>
                  <a:gd name="T83" fmla="*/ 46 h 46"/>
                  <a:gd name="T84" fmla="*/ 5 w 50"/>
                  <a:gd name="T85" fmla="*/ 42 h 46"/>
                  <a:gd name="T86" fmla="*/ 4 w 50"/>
                  <a:gd name="T87" fmla="*/ 38 h 46"/>
                  <a:gd name="T88" fmla="*/ 4 w 50"/>
                  <a:gd name="T89" fmla="*/ 33 h 46"/>
                  <a:gd name="T90" fmla="*/ 2 w 50"/>
                  <a:gd name="T91" fmla="*/ 29 h 46"/>
                  <a:gd name="T92" fmla="*/ 1 w 50"/>
                  <a:gd name="T93" fmla="*/ 27 h 46"/>
                  <a:gd name="T94" fmla="*/ 0 w 50"/>
                  <a:gd name="T95" fmla="*/ 23 h 46"/>
                  <a:gd name="T96" fmla="*/ 4 w 50"/>
                  <a:gd name="T97" fmla="*/ 15 h 46"/>
                  <a:gd name="T98" fmla="*/ 5 w 50"/>
                  <a:gd name="T99" fmla="*/ 0 h 46"/>
                  <a:gd name="T100" fmla="*/ 14 w 50"/>
                  <a:gd name="T101" fmla="*/ 5 h 46"/>
                  <a:gd name="T102" fmla="*/ 26 w 50"/>
                  <a:gd name="T103" fmla="*/ 9 h 46"/>
                  <a:gd name="T104" fmla="*/ 40 w 50"/>
                  <a:gd name="T105" fmla="*/ 9 h 46"/>
                  <a:gd name="T106" fmla="*/ 49 w 50"/>
                  <a:gd name="T107" fmla="*/ 9 h 4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0"/>
                  <a:gd name="T163" fmla="*/ 0 h 46"/>
                  <a:gd name="T164" fmla="*/ 50 w 50"/>
                  <a:gd name="T165" fmla="*/ 46 h 4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0" h="46">
                    <a:moveTo>
                      <a:pt x="49" y="10"/>
                    </a:moveTo>
                    <a:lnTo>
                      <a:pt x="48" y="11"/>
                    </a:lnTo>
                    <a:lnTo>
                      <a:pt x="48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6" y="18"/>
                    </a:lnTo>
                    <a:lnTo>
                      <a:pt x="46" y="19"/>
                    </a:lnTo>
                    <a:lnTo>
                      <a:pt x="46" y="20"/>
                    </a:lnTo>
                    <a:lnTo>
                      <a:pt x="45" y="21"/>
                    </a:lnTo>
                    <a:lnTo>
                      <a:pt x="45" y="22"/>
                    </a:lnTo>
                    <a:lnTo>
                      <a:pt x="45" y="23"/>
                    </a:lnTo>
                    <a:lnTo>
                      <a:pt x="44" y="24"/>
                    </a:lnTo>
                    <a:lnTo>
                      <a:pt x="44" y="25"/>
                    </a:lnTo>
                    <a:lnTo>
                      <a:pt x="43" y="25"/>
                    </a:lnTo>
                    <a:lnTo>
                      <a:pt x="43" y="26"/>
                    </a:lnTo>
                    <a:lnTo>
                      <a:pt x="42" y="27"/>
                    </a:lnTo>
                    <a:lnTo>
                      <a:pt x="42" y="28"/>
                    </a:lnTo>
                    <a:lnTo>
                      <a:pt x="42" y="29"/>
                    </a:lnTo>
                    <a:lnTo>
                      <a:pt x="42" y="30"/>
                    </a:lnTo>
                    <a:lnTo>
                      <a:pt x="42" y="31"/>
                    </a:lnTo>
                    <a:lnTo>
                      <a:pt x="41" y="31"/>
                    </a:lnTo>
                    <a:lnTo>
                      <a:pt x="40" y="31"/>
                    </a:lnTo>
                    <a:lnTo>
                      <a:pt x="39" y="31"/>
                    </a:lnTo>
                    <a:lnTo>
                      <a:pt x="38" y="32"/>
                    </a:lnTo>
                    <a:lnTo>
                      <a:pt x="37" y="32"/>
                    </a:lnTo>
                    <a:lnTo>
                      <a:pt x="36" y="32"/>
                    </a:lnTo>
                    <a:lnTo>
                      <a:pt x="35" y="32"/>
                    </a:lnTo>
                    <a:lnTo>
                      <a:pt x="35" y="33"/>
                    </a:lnTo>
                    <a:lnTo>
                      <a:pt x="35" y="34"/>
                    </a:lnTo>
                    <a:lnTo>
                      <a:pt x="34" y="34"/>
                    </a:lnTo>
                    <a:lnTo>
                      <a:pt x="33" y="35"/>
                    </a:lnTo>
                    <a:lnTo>
                      <a:pt x="32" y="35"/>
                    </a:lnTo>
                    <a:lnTo>
                      <a:pt x="32" y="36"/>
                    </a:lnTo>
                    <a:lnTo>
                      <a:pt x="31" y="36"/>
                    </a:lnTo>
                    <a:lnTo>
                      <a:pt x="26" y="35"/>
                    </a:lnTo>
                    <a:lnTo>
                      <a:pt x="26" y="34"/>
                    </a:lnTo>
                    <a:lnTo>
                      <a:pt x="25" y="34"/>
                    </a:lnTo>
                    <a:lnTo>
                      <a:pt x="25" y="33"/>
                    </a:lnTo>
                    <a:lnTo>
                      <a:pt x="24" y="33"/>
                    </a:lnTo>
                    <a:lnTo>
                      <a:pt x="23" y="33"/>
                    </a:lnTo>
                    <a:lnTo>
                      <a:pt x="22" y="33"/>
                    </a:lnTo>
                    <a:lnTo>
                      <a:pt x="22" y="34"/>
                    </a:lnTo>
                    <a:lnTo>
                      <a:pt x="22" y="35"/>
                    </a:lnTo>
                    <a:lnTo>
                      <a:pt x="21" y="36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19" y="35"/>
                    </a:lnTo>
                    <a:lnTo>
                      <a:pt x="18" y="34"/>
                    </a:lnTo>
                    <a:lnTo>
                      <a:pt x="17" y="34"/>
                    </a:lnTo>
                    <a:lnTo>
                      <a:pt x="16" y="34"/>
                    </a:lnTo>
                    <a:lnTo>
                      <a:pt x="15" y="34"/>
                    </a:lnTo>
                    <a:lnTo>
                      <a:pt x="16" y="35"/>
                    </a:lnTo>
                    <a:lnTo>
                      <a:pt x="16" y="36"/>
                    </a:lnTo>
                    <a:lnTo>
                      <a:pt x="16" y="37"/>
                    </a:lnTo>
                    <a:lnTo>
                      <a:pt x="16" y="38"/>
                    </a:lnTo>
                    <a:lnTo>
                      <a:pt x="15" y="38"/>
                    </a:lnTo>
                    <a:lnTo>
                      <a:pt x="15" y="39"/>
                    </a:lnTo>
                    <a:lnTo>
                      <a:pt x="16" y="39"/>
                    </a:lnTo>
                    <a:lnTo>
                      <a:pt x="16" y="40"/>
                    </a:lnTo>
                    <a:lnTo>
                      <a:pt x="16" y="41"/>
                    </a:lnTo>
                    <a:lnTo>
                      <a:pt x="15" y="41"/>
                    </a:lnTo>
                    <a:lnTo>
                      <a:pt x="14" y="41"/>
                    </a:lnTo>
                    <a:lnTo>
                      <a:pt x="14" y="42"/>
                    </a:lnTo>
                    <a:lnTo>
                      <a:pt x="13" y="42"/>
                    </a:lnTo>
                    <a:lnTo>
                      <a:pt x="12" y="42"/>
                    </a:lnTo>
                    <a:lnTo>
                      <a:pt x="12" y="41"/>
                    </a:lnTo>
                    <a:lnTo>
                      <a:pt x="12" y="40"/>
                    </a:lnTo>
                    <a:lnTo>
                      <a:pt x="13" y="40"/>
                    </a:lnTo>
                    <a:lnTo>
                      <a:pt x="13" y="39"/>
                    </a:lnTo>
                    <a:lnTo>
                      <a:pt x="13" y="38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0" y="39"/>
                    </a:lnTo>
                    <a:lnTo>
                      <a:pt x="10" y="40"/>
                    </a:lnTo>
                    <a:lnTo>
                      <a:pt x="10" y="41"/>
                    </a:lnTo>
                    <a:lnTo>
                      <a:pt x="11" y="41"/>
                    </a:lnTo>
                    <a:lnTo>
                      <a:pt x="11" y="42"/>
                    </a:lnTo>
                    <a:lnTo>
                      <a:pt x="10" y="43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9" y="40"/>
                    </a:lnTo>
                    <a:lnTo>
                      <a:pt x="8" y="39"/>
                    </a:lnTo>
                    <a:lnTo>
                      <a:pt x="8" y="40"/>
                    </a:lnTo>
                    <a:lnTo>
                      <a:pt x="8" y="41"/>
                    </a:lnTo>
                    <a:lnTo>
                      <a:pt x="7" y="42"/>
                    </a:lnTo>
                    <a:lnTo>
                      <a:pt x="8" y="43"/>
                    </a:lnTo>
                    <a:lnTo>
                      <a:pt x="8" y="45"/>
                    </a:lnTo>
                    <a:lnTo>
                      <a:pt x="7" y="46"/>
                    </a:lnTo>
                    <a:lnTo>
                      <a:pt x="7" y="45"/>
                    </a:lnTo>
                    <a:lnTo>
                      <a:pt x="6" y="44"/>
                    </a:lnTo>
                    <a:lnTo>
                      <a:pt x="5" y="42"/>
                    </a:lnTo>
                    <a:lnTo>
                      <a:pt x="4" y="41"/>
                    </a:lnTo>
                    <a:lnTo>
                      <a:pt x="4" y="39"/>
                    </a:lnTo>
                    <a:lnTo>
                      <a:pt x="4" y="38"/>
                    </a:lnTo>
                    <a:lnTo>
                      <a:pt x="4" y="37"/>
                    </a:lnTo>
                    <a:lnTo>
                      <a:pt x="4" y="36"/>
                    </a:lnTo>
                    <a:lnTo>
                      <a:pt x="4" y="35"/>
                    </a:lnTo>
                    <a:lnTo>
                      <a:pt x="4" y="33"/>
                    </a:lnTo>
                    <a:lnTo>
                      <a:pt x="4" y="32"/>
                    </a:lnTo>
                    <a:lnTo>
                      <a:pt x="4" y="31"/>
                    </a:lnTo>
                    <a:lnTo>
                      <a:pt x="3" y="30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1" y="27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2" y="21"/>
                    </a:lnTo>
                    <a:lnTo>
                      <a:pt x="3" y="19"/>
                    </a:lnTo>
                    <a:lnTo>
                      <a:pt x="4" y="18"/>
                    </a:lnTo>
                    <a:lnTo>
                      <a:pt x="4" y="15"/>
                    </a:lnTo>
                    <a:lnTo>
                      <a:pt x="4" y="12"/>
                    </a:lnTo>
                    <a:lnTo>
                      <a:pt x="4" y="8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12" y="4"/>
                    </a:lnTo>
                    <a:lnTo>
                      <a:pt x="14" y="5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8"/>
                    </a:lnTo>
                    <a:lnTo>
                      <a:pt x="26" y="9"/>
                    </a:lnTo>
                    <a:lnTo>
                      <a:pt x="29" y="10"/>
                    </a:lnTo>
                    <a:lnTo>
                      <a:pt x="32" y="10"/>
                    </a:lnTo>
                    <a:lnTo>
                      <a:pt x="36" y="10"/>
                    </a:lnTo>
                    <a:lnTo>
                      <a:pt x="40" y="9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50" y="8"/>
                    </a:lnTo>
                    <a:lnTo>
                      <a:pt x="49" y="9"/>
                    </a:lnTo>
                    <a:lnTo>
                      <a:pt x="49" y="10"/>
                    </a:lnTo>
                    <a:close/>
                  </a:path>
                </a:pathLst>
              </a:custGeom>
              <a:solidFill>
                <a:srgbClr val="00B0F0"/>
              </a:solidFill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97" y="117"/>
                <a:ext cx="72" cy="33"/>
              </a:xfrm>
              <a:custGeom>
                <a:avLst/>
                <a:gdLst>
                  <a:gd name="T0" fmla="*/ 68 w 72"/>
                  <a:gd name="T1" fmla="*/ 29 h 33"/>
                  <a:gd name="T2" fmla="*/ 67 w 72"/>
                  <a:gd name="T3" fmla="*/ 30 h 33"/>
                  <a:gd name="T4" fmla="*/ 63 w 72"/>
                  <a:gd name="T5" fmla="*/ 33 h 33"/>
                  <a:gd name="T6" fmla="*/ 61 w 72"/>
                  <a:gd name="T7" fmla="*/ 29 h 33"/>
                  <a:gd name="T8" fmla="*/ 57 w 72"/>
                  <a:gd name="T9" fmla="*/ 26 h 33"/>
                  <a:gd name="T10" fmla="*/ 54 w 72"/>
                  <a:gd name="T11" fmla="*/ 23 h 33"/>
                  <a:gd name="T12" fmla="*/ 51 w 72"/>
                  <a:gd name="T13" fmla="*/ 23 h 33"/>
                  <a:gd name="T14" fmla="*/ 50 w 72"/>
                  <a:gd name="T15" fmla="*/ 26 h 33"/>
                  <a:gd name="T16" fmla="*/ 47 w 72"/>
                  <a:gd name="T17" fmla="*/ 25 h 33"/>
                  <a:gd name="T18" fmla="*/ 44 w 72"/>
                  <a:gd name="T19" fmla="*/ 25 h 33"/>
                  <a:gd name="T20" fmla="*/ 42 w 72"/>
                  <a:gd name="T21" fmla="*/ 26 h 33"/>
                  <a:gd name="T22" fmla="*/ 39 w 72"/>
                  <a:gd name="T23" fmla="*/ 27 h 33"/>
                  <a:gd name="T24" fmla="*/ 37 w 72"/>
                  <a:gd name="T25" fmla="*/ 29 h 33"/>
                  <a:gd name="T26" fmla="*/ 34 w 72"/>
                  <a:gd name="T27" fmla="*/ 30 h 33"/>
                  <a:gd name="T28" fmla="*/ 32 w 72"/>
                  <a:gd name="T29" fmla="*/ 27 h 33"/>
                  <a:gd name="T30" fmla="*/ 33 w 72"/>
                  <a:gd name="T31" fmla="*/ 23 h 33"/>
                  <a:gd name="T32" fmla="*/ 29 w 72"/>
                  <a:gd name="T33" fmla="*/ 23 h 33"/>
                  <a:gd name="T34" fmla="*/ 28 w 72"/>
                  <a:gd name="T35" fmla="*/ 20 h 33"/>
                  <a:gd name="T36" fmla="*/ 26 w 72"/>
                  <a:gd name="T37" fmla="*/ 20 h 33"/>
                  <a:gd name="T38" fmla="*/ 24 w 72"/>
                  <a:gd name="T39" fmla="*/ 21 h 33"/>
                  <a:gd name="T40" fmla="*/ 21 w 72"/>
                  <a:gd name="T41" fmla="*/ 19 h 33"/>
                  <a:gd name="T42" fmla="*/ 20 w 72"/>
                  <a:gd name="T43" fmla="*/ 17 h 33"/>
                  <a:gd name="T44" fmla="*/ 18 w 72"/>
                  <a:gd name="T45" fmla="*/ 16 h 33"/>
                  <a:gd name="T46" fmla="*/ 17 w 72"/>
                  <a:gd name="T47" fmla="*/ 17 h 33"/>
                  <a:gd name="T48" fmla="*/ 19 w 72"/>
                  <a:gd name="T49" fmla="*/ 18 h 33"/>
                  <a:gd name="T50" fmla="*/ 18 w 72"/>
                  <a:gd name="T51" fmla="*/ 20 h 33"/>
                  <a:gd name="T52" fmla="*/ 20 w 72"/>
                  <a:gd name="T53" fmla="*/ 21 h 33"/>
                  <a:gd name="T54" fmla="*/ 19 w 72"/>
                  <a:gd name="T55" fmla="*/ 22 h 33"/>
                  <a:gd name="T56" fmla="*/ 19 w 72"/>
                  <a:gd name="T57" fmla="*/ 25 h 33"/>
                  <a:gd name="T58" fmla="*/ 18 w 72"/>
                  <a:gd name="T59" fmla="*/ 26 h 33"/>
                  <a:gd name="T60" fmla="*/ 16 w 72"/>
                  <a:gd name="T61" fmla="*/ 27 h 33"/>
                  <a:gd name="T62" fmla="*/ 15 w 72"/>
                  <a:gd name="T63" fmla="*/ 29 h 33"/>
                  <a:gd name="T64" fmla="*/ 14 w 72"/>
                  <a:gd name="T65" fmla="*/ 27 h 33"/>
                  <a:gd name="T66" fmla="*/ 12 w 72"/>
                  <a:gd name="T67" fmla="*/ 27 h 33"/>
                  <a:gd name="T68" fmla="*/ 11 w 72"/>
                  <a:gd name="T69" fmla="*/ 25 h 33"/>
                  <a:gd name="T70" fmla="*/ 8 w 72"/>
                  <a:gd name="T71" fmla="*/ 26 h 33"/>
                  <a:gd name="T72" fmla="*/ 7 w 72"/>
                  <a:gd name="T73" fmla="*/ 28 h 33"/>
                  <a:gd name="T74" fmla="*/ 7 w 72"/>
                  <a:gd name="T75" fmla="*/ 30 h 33"/>
                  <a:gd name="T76" fmla="*/ 5 w 72"/>
                  <a:gd name="T77" fmla="*/ 29 h 33"/>
                  <a:gd name="T78" fmla="*/ 7 w 72"/>
                  <a:gd name="T79" fmla="*/ 27 h 33"/>
                  <a:gd name="T80" fmla="*/ 6 w 72"/>
                  <a:gd name="T81" fmla="*/ 25 h 33"/>
                  <a:gd name="T82" fmla="*/ 5 w 72"/>
                  <a:gd name="T83" fmla="*/ 26 h 33"/>
                  <a:gd name="T84" fmla="*/ 4 w 72"/>
                  <a:gd name="T85" fmla="*/ 25 h 33"/>
                  <a:gd name="T86" fmla="*/ 3 w 72"/>
                  <a:gd name="T87" fmla="*/ 28 h 33"/>
                  <a:gd name="T88" fmla="*/ 1 w 72"/>
                  <a:gd name="T89" fmla="*/ 26 h 33"/>
                  <a:gd name="T90" fmla="*/ 1 w 72"/>
                  <a:gd name="T91" fmla="*/ 24 h 33"/>
                  <a:gd name="T92" fmla="*/ 2 w 72"/>
                  <a:gd name="T93" fmla="*/ 23 h 33"/>
                  <a:gd name="T94" fmla="*/ 1 w 72"/>
                  <a:gd name="T95" fmla="*/ 21 h 33"/>
                  <a:gd name="T96" fmla="*/ 1 w 72"/>
                  <a:gd name="T97" fmla="*/ 18 h 33"/>
                  <a:gd name="T98" fmla="*/ 4 w 72"/>
                  <a:gd name="T99" fmla="*/ 10 h 33"/>
                  <a:gd name="T100" fmla="*/ 10 w 72"/>
                  <a:gd name="T101" fmla="*/ 4 h 33"/>
                  <a:gd name="T102" fmla="*/ 21 w 72"/>
                  <a:gd name="T103" fmla="*/ 3 h 33"/>
                  <a:gd name="T104" fmla="*/ 35 w 72"/>
                  <a:gd name="T105" fmla="*/ 4 h 33"/>
                  <a:gd name="T106" fmla="*/ 43 w 72"/>
                  <a:gd name="T107" fmla="*/ 0 h 33"/>
                  <a:gd name="T108" fmla="*/ 55 w 72"/>
                  <a:gd name="T109" fmla="*/ 1 h 33"/>
                  <a:gd name="T110" fmla="*/ 68 w 72"/>
                  <a:gd name="T111" fmla="*/ 3 h 33"/>
                  <a:gd name="T112" fmla="*/ 70 w 72"/>
                  <a:gd name="T113" fmla="*/ 12 h 33"/>
                  <a:gd name="T114" fmla="*/ 72 w 72"/>
                  <a:gd name="T115" fmla="*/ 25 h 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2"/>
                  <a:gd name="T175" fmla="*/ 0 h 33"/>
                  <a:gd name="T176" fmla="*/ 72 w 72"/>
                  <a:gd name="T177" fmla="*/ 33 h 3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2" h="33">
                    <a:moveTo>
                      <a:pt x="72" y="30"/>
                    </a:moveTo>
                    <a:lnTo>
                      <a:pt x="71" y="30"/>
                    </a:lnTo>
                    <a:lnTo>
                      <a:pt x="70" y="29"/>
                    </a:lnTo>
                    <a:lnTo>
                      <a:pt x="69" y="29"/>
                    </a:lnTo>
                    <a:lnTo>
                      <a:pt x="68" y="29"/>
                    </a:lnTo>
                    <a:lnTo>
                      <a:pt x="68" y="30"/>
                    </a:lnTo>
                    <a:lnTo>
                      <a:pt x="67" y="30"/>
                    </a:lnTo>
                    <a:lnTo>
                      <a:pt x="67" y="31"/>
                    </a:lnTo>
                    <a:lnTo>
                      <a:pt x="67" y="32"/>
                    </a:lnTo>
                    <a:lnTo>
                      <a:pt x="65" y="33"/>
                    </a:lnTo>
                    <a:lnTo>
                      <a:pt x="64" y="33"/>
                    </a:lnTo>
                    <a:lnTo>
                      <a:pt x="63" y="33"/>
                    </a:lnTo>
                    <a:lnTo>
                      <a:pt x="62" y="32"/>
                    </a:lnTo>
                    <a:lnTo>
                      <a:pt x="61" y="32"/>
                    </a:lnTo>
                    <a:lnTo>
                      <a:pt x="61" y="31"/>
                    </a:lnTo>
                    <a:lnTo>
                      <a:pt x="61" y="30"/>
                    </a:lnTo>
                    <a:lnTo>
                      <a:pt x="61" y="29"/>
                    </a:lnTo>
                    <a:lnTo>
                      <a:pt x="60" y="29"/>
                    </a:lnTo>
                    <a:lnTo>
                      <a:pt x="60" y="28"/>
                    </a:lnTo>
                    <a:lnTo>
                      <a:pt x="59" y="28"/>
                    </a:lnTo>
                    <a:lnTo>
                      <a:pt x="58" y="28"/>
                    </a:lnTo>
                    <a:lnTo>
                      <a:pt x="58" y="27"/>
                    </a:lnTo>
                    <a:lnTo>
                      <a:pt x="57" y="26"/>
                    </a:lnTo>
                    <a:lnTo>
                      <a:pt x="56" y="25"/>
                    </a:lnTo>
                    <a:lnTo>
                      <a:pt x="56" y="24"/>
                    </a:lnTo>
                    <a:lnTo>
                      <a:pt x="55" y="24"/>
                    </a:lnTo>
                    <a:lnTo>
                      <a:pt x="55" y="23"/>
                    </a:lnTo>
                    <a:lnTo>
                      <a:pt x="54" y="23"/>
                    </a:lnTo>
                    <a:lnTo>
                      <a:pt x="52" y="23"/>
                    </a:lnTo>
                    <a:lnTo>
                      <a:pt x="51" y="23"/>
                    </a:lnTo>
                    <a:lnTo>
                      <a:pt x="51" y="24"/>
                    </a:lnTo>
                    <a:lnTo>
                      <a:pt x="50" y="25"/>
                    </a:lnTo>
                    <a:lnTo>
                      <a:pt x="50" y="26"/>
                    </a:lnTo>
                    <a:lnTo>
                      <a:pt x="49" y="26"/>
                    </a:lnTo>
                    <a:lnTo>
                      <a:pt x="48" y="26"/>
                    </a:lnTo>
                    <a:lnTo>
                      <a:pt x="48" y="25"/>
                    </a:lnTo>
                    <a:lnTo>
                      <a:pt x="47" y="25"/>
                    </a:lnTo>
                    <a:lnTo>
                      <a:pt x="47" y="24"/>
                    </a:lnTo>
                    <a:lnTo>
                      <a:pt x="46" y="24"/>
                    </a:lnTo>
                    <a:lnTo>
                      <a:pt x="45" y="24"/>
                    </a:lnTo>
                    <a:lnTo>
                      <a:pt x="44" y="25"/>
                    </a:lnTo>
                    <a:lnTo>
                      <a:pt x="43" y="26"/>
                    </a:lnTo>
                    <a:lnTo>
                      <a:pt x="42" y="26"/>
                    </a:lnTo>
                    <a:lnTo>
                      <a:pt x="41" y="26"/>
                    </a:lnTo>
                    <a:lnTo>
                      <a:pt x="40" y="26"/>
                    </a:lnTo>
                    <a:lnTo>
                      <a:pt x="39" y="26"/>
                    </a:lnTo>
                    <a:lnTo>
                      <a:pt x="39" y="27"/>
                    </a:lnTo>
                    <a:lnTo>
                      <a:pt x="38" y="27"/>
                    </a:lnTo>
                    <a:lnTo>
                      <a:pt x="37" y="27"/>
                    </a:lnTo>
                    <a:lnTo>
                      <a:pt x="37" y="28"/>
                    </a:lnTo>
                    <a:lnTo>
                      <a:pt x="37" y="29"/>
                    </a:lnTo>
                    <a:lnTo>
                      <a:pt x="36" y="30"/>
                    </a:lnTo>
                    <a:lnTo>
                      <a:pt x="35" y="30"/>
                    </a:lnTo>
                    <a:lnTo>
                      <a:pt x="34" y="30"/>
                    </a:lnTo>
                    <a:lnTo>
                      <a:pt x="33" y="30"/>
                    </a:lnTo>
                    <a:lnTo>
                      <a:pt x="32" y="30"/>
                    </a:lnTo>
                    <a:lnTo>
                      <a:pt x="32" y="29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6"/>
                    </a:lnTo>
                    <a:lnTo>
                      <a:pt x="33" y="25"/>
                    </a:lnTo>
                    <a:lnTo>
                      <a:pt x="33" y="24"/>
                    </a:lnTo>
                    <a:lnTo>
                      <a:pt x="33" y="23"/>
                    </a:lnTo>
                    <a:lnTo>
                      <a:pt x="32" y="23"/>
                    </a:lnTo>
                    <a:lnTo>
                      <a:pt x="31" y="23"/>
                    </a:lnTo>
                    <a:lnTo>
                      <a:pt x="30" y="23"/>
                    </a:lnTo>
                    <a:lnTo>
                      <a:pt x="29" y="23"/>
                    </a:lnTo>
                    <a:lnTo>
                      <a:pt x="29" y="22"/>
                    </a:lnTo>
                    <a:lnTo>
                      <a:pt x="29" y="21"/>
                    </a:lnTo>
                    <a:lnTo>
                      <a:pt x="29" y="20"/>
                    </a:lnTo>
                    <a:lnTo>
                      <a:pt x="28" y="20"/>
                    </a:lnTo>
                    <a:lnTo>
                      <a:pt x="27" y="19"/>
                    </a:lnTo>
                    <a:lnTo>
                      <a:pt x="26" y="19"/>
                    </a:lnTo>
                    <a:lnTo>
                      <a:pt x="26" y="20"/>
                    </a:lnTo>
                    <a:lnTo>
                      <a:pt x="25" y="21"/>
                    </a:lnTo>
                    <a:lnTo>
                      <a:pt x="25" y="22"/>
                    </a:lnTo>
                    <a:lnTo>
                      <a:pt x="24" y="22"/>
                    </a:lnTo>
                    <a:lnTo>
                      <a:pt x="24" y="21"/>
                    </a:lnTo>
                    <a:lnTo>
                      <a:pt x="23" y="20"/>
                    </a:lnTo>
                    <a:lnTo>
                      <a:pt x="22" y="20"/>
                    </a:lnTo>
                    <a:lnTo>
                      <a:pt x="22" y="19"/>
                    </a:lnTo>
                    <a:lnTo>
                      <a:pt x="21" y="19"/>
                    </a:lnTo>
                    <a:lnTo>
                      <a:pt x="21" y="18"/>
                    </a:lnTo>
                    <a:lnTo>
                      <a:pt x="21" y="17"/>
                    </a:lnTo>
                    <a:lnTo>
                      <a:pt x="20" y="16"/>
                    </a:lnTo>
                    <a:lnTo>
                      <a:pt x="20" y="17"/>
                    </a:lnTo>
                    <a:lnTo>
                      <a:pt x="19" y="17"/>
                    </a:lnTo>
                    <a:lnTo>
                      <a:pt x="19" y="16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7" y="17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8" y="19"/>
                    </a:lnTo>
                    <a:lnTo>
                      <a:pt x="18" y="20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20" y="21"/>
                    </a:lnTo>
                    <a:lnTo>
                      <a:pt x="20" y="22"/>
                    </a:lnTo>
                    <a:lnTo>
                      <a:pt x="19" y="22"/>
                    </a:lnTo>
                    <a:lnTo>
                      <a:pt x="19" y="23"/>
                    </a:lnTo>
                    <a:lnTo>
                      <a:pt x="19" y="24"/>
                    </a:lnTo>
                    <a:lnTo>
                      <a:pt x="19" y="25"/>
                    </a:lnTo>
                    <a:lnTo>
                      <a:pt x="19" y="26"/>
                    </a:lnTo>
                    <a:lnTo>
                      <a:pt x="19" y="27"/>
                    </a:lnTo>
                    <a:lnTo>
                      <a:pt x="18" y="27"/>
                    </a:lnTo>
                    <a:lnTo>
                      <a:pt x="18" y="26"/>
                    </a:lnTo>
                    <a:lnTo>
                      <a:pt x="17" y="26"/>
                    </a:lnTo>
                    <a:lnTo>
                      <a:pt x="17" y="27"/>
                    </a:lnTo>
                    <a:lnTo>
                      <a:pt x="16" y="27"/>
                    </a:lnTo>
                    <a:lnTo>
                      <a:pt x="16" y="28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5" y="28"/>
                    </a:lnTo>
                    <a:lnTo>
                      <a:pt x="14" y="27"/>
                    </a:lnTo>
                    <a:lnTo>
                      <a:pt x="13" y="27"/>
                    </a:lnTo>
                    <a:lnTo>
                      <a:pt x="12" y="27"/>
                    </a:lnTo>
                    <a:lnTo>
                      <a:pt x="12" y="26"/>
                    </a:lnTo>
                    <a:lnTo>
                      <a:pt x="11" y="25"/>
                    </a:lnTo>
                    <a:lnTo>
                      <a:pt x="10" y="25"/>
                    </a:lnTo>
                    <a:lnTo>
                      <a:pt x="9" y="25"/>
                    </a:lnTo>
                    <a:lnTo>
                      <a:pt x="8" y="26"/>
                    </a:lnTo>
                    <a:lnTo>
                      <a:pt x="8" y="27"/>
                    </a:lnTo>
                    <a:lnTo>
                      <a:pt x="8" y="28"/>
                    </a:lnTo>
                    <a:lnTo>
                      <a:pt x="7" y="28"/>
                    </a:lnTo>
                    <a:lnTo>
                      <a:pt x="7" y="29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5" y="30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6" y="27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7" y="25"/>
                    </a:lnTo>
                    <a:lnTo>
                      <a:pt x="6" y="25"/>
                    </a:lnTo>
                    <a:lnTo>
                      <a:pt x="6" y="26"/>
                    </a:lnTo>
                    <a:lnTo>
                      <a:pt x="5" y="26"/>
                    </a:lnTo>
                    <a:lnTo>
                      <a:pt x="5" y="25"/>
                    </a:lnTo>
                    <a:lnTo>
                      <a:pt x="4" y="25"/>
                    </a:lnTo>
                    <a:lnTo>
                      <a:pt x="4" y="26"/>
                    </a:lnTo>
                    <a:lnTo>
                      <a:pt x="3" y="27"/>
                    </a:lnTo>
                    <a:lnTo>
                      <a:pt x="3" y="28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6" y="5"/>
                    </a:lnTo>
                    <a:lnTo>
                      <a:pt x="10" y="4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1" y="3"/>
                    </a:lnTo>
                    <a:lnTo>
                      <a:pt x="24" y="3"/>
                    </a:lnTo>
                    <a:lnTo>
                      <a:pt x="27" y="3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8" y="3"/>
                    </a:lnTo>
                    <a:lnTo>
                      <a:pt x="38" y="2"/>
                    </a:lnTo>
                    <a:lnTo>
                      <a:pt x="41" y="1"/>
                    </a:lnTo>
                    <a:lnTo>
                      <a:pt x="43" y="0"/>
                    </a:lnTo>
                    <a:lnTo>
                      <a:pt x="44" y="1"/>
                    </a:lnTo>
                    <a:lnTo>
                      <a:pt x="47" y="2"/>
                    </a:lnTo>
                    <a:lnTo>
                      <a:pt x="49" y="2"/>
                    </a:lnTo>
                    <a:lnTo>
                      <a:pt x="51" y="2"/>
                    </a:lnTo>
                    <a:lnTo>
                      <a:pt x="53" y="2"/>
                    </a:lnTo>
                    <a:lnTo>
                      <a:pt x="55" y="1"/>
                    </a:lnTo>
                    <a:lnTo>
                      <a:pt x="59" y="1"/>
                    </a:lnTo>
                    <a:lnTo>
                      <a:pt x="61" y="1"/>
                    </a:lnTo>
                    <a:lnTo>
                      <a:pt x="64" y="1"/>
                    </a:lnTo>
                    <a:lnTo>
                      <a:pt x="67" y="1"/>
                    </a:lnTo>
                    <a:lnTo>
                      <a:pt x="68" y="2"/>
                    </a:lnTo>
                    <a:lnTo>
                      <a:pt x="68" y="3"/>
                    </a:lnTo>
                    <a:lnTo>
                      <a:pt x="69" y="6"/>
                    </a:lnTo>
                    <a:lnTo>
                      <a:pt x="69" y="8"/>
                    </a:lnTo>
                    <a:lnTo>
                      <a:pt x="71" y="10"/>
                    </a:lnTo>
                    <a:lnTo>
                      <a:pt x="71" y="11"/>
                    </a:lnTo>
                    <a:lnTo>
                      <a:pt x="70" y="12"/>
                    </a:lnTo>
                    <a:lnTo>
                      <a:pt x="69" y="13"/>
                    </a:lnTo>
                    <a:lnTo>
                      <a:pt x="69" y="15"/>
                    </a:lnTo>
                    <a:lnTo>
                      <a:pt x="69" y="17"/>
                    </a:lnTo>
                    <a:lnTo>
                      <a:pt x="70" y="18"/>
                    </a:lnTo>
                    <a:lnTo>
                      <a:pt x="71" y="21"/>
                    </a:lnTo>
                    <a:lnTo>
                      <a:pt x="72" y="25"/>
                    </a:lnTo>
                    <a:lnTo>
                      <a:pt x="72" y="27"/>
                    </a:lnTo>
                    <a:lnTo>
                      <a:pt x="72" y="30"/>
                    </a:lnTo>
                    <a:close/>
                  </a:path>
                </a:pathLst>
              </a:custGeom>
              <a:solidFill>
                <a:srgbClr val="66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97" y="117"/>
                <a:ext cx="72" cy="33"/>
              </a:xfrm>
              <a:custGeom>
                <a:avLst/>
                <a:gdLst>
                  <a:gd name="T0" fmla="*/ 68 w 72"/>
                  <a:gd name="T1" fmla="*/ 29 h 33"/>
                  <a:gd name="T2" fmla="*/ 67 w 72"/>
                  <a:gd name="T3" fmla="*/ 30 h 33"/>
                  <a:gd name="T4" fmla="*/ 63 w 72"/>
                  <a:gd name="T5" fmla="*/ 33 h 33"/>
                  <a:gd name="T6" fmla="*/ 61 w 72"/>
                  <a:gd name="T7" fmla="*/ 29 h 33"/>
                  <a:gd name="T8" fmla="*/ 57 w 72"/>
                  <a:gd name="T9" fmla="*/ 26 h 33"/>
                  <a:gd name="T10" fmla="*/ 54 w 72"/>
                  <a:gd name="T11" fmla="*/ 23 h 33"/>
                  <a:gd name="T12" fmla="*/ 51 w 72"/>
                  <a:gd name="T13" fmla="*/ 23 h 33"/>
                  <a:gd name="T14" fmla="*/ 50 w 72"/>
                  <a:gd name="T15" fmla="*/ 26 h 33"/>
                  <a:gd name="T16" fmla="*/ 47 w 72"/>
                  <a:gd name="T17" fmla="*/ 25 h 33"/>
                  <a:gd name="T18" fmla="*/ 44 w 72"/>
                  <a:gd name="T19" fmla="*/ 25 h 33"/>
                  <a:gd name="T20" fmla="*/ 42 w 72"/>
                  <a:gd name="T21" fmla="*/ 26 h 33"/>
                  <a:gd name="T22" fmla="*/ 39 w 72"/>
                  <a:gd name="T23" fmla="*/ 27 h 33"/>
                  <a:gd name="T24" fmla="*/ 37 w 72"/>
                  <a:gd name="T25" fmla="*/ 29 h 33"/>
                  <a:gd name="T26" fmla="*/ 34 w 72"/>
                  <a:gd name="T27" fmla="*/ 30 h 33"/>
                  <a:gd name="T28" fmla="*/ 32 w 72"/>
                  <a:gd name="T29" fmla="*/ 27 h 33"/>
                  <a:gd name="T30" fmla="*/ 33 w 72"/>
                  <a:gd name="T31" fmla="*/ 23 h 33"/>
                  <a:gd name="T32" fmla="*/ 29 w 72"/>
                  <a:gd name="T33" fmla="*/ 23 h 33"/>
                  <a:gd name="T34" fmla="*/ 28 w 72"/>
                  <a:gd name="T35" fmla="*/ 20 h 33"/>
                  <a:gd name="T36" fmla="*/ 26 w 72"/>
                  <a:gd name="T37" fmla="*/ 20 h 33"/>
                  <a:gd name="T38" fmla="*/ 24 w 72"/>
                  <a:gd name="T39" fmla="*/ 21 h 33"/>
                  <a:gd name="T40" fmla="*/ 21 w 72"/>
                  <a:gd name="T41" fmla="*/ 19 h 33"/>
                  <a:gd name="T42" fmla="*/ 20 w 72"/>
                  <a:gd name="T43" fmla="*/ 17 h 33"/>
                  <a:gd name="T44" fmla="*/ 18 w 72"/>
                  <a:gd name="T45" fmla="*/ 16 h 33"/>
                  <a:gd name="T46" fmla="*/ 17 w 72"/>
                  <a:gd name="T47" fmla="*/ 17 h 33"/>
                  <a:gd name="T48" fmla="*/ 19 w 72"/>
                  <a:gd name="T49" fmla="*/ 18 h 33"/>
                  <a:gd name="T50" fmla="*/ 18 w 72"/>
                  <a:gd name="T51" fmla="*/ 20 h 33"/>
                  <a:gd name="T52" fmla="*/ 20 w 72"/>
                  <a:gd name="T53" fmla="*/ 21 h 33"/>
                  <a:gd name="T54" fmla="*/ 19 w 72"/>
                  <a:gd name="T55" fmla="*/ 22 h 33"/>
                  <a:gd name="T56" fmla="*/ 19 w 72"/>
                  <a:gd name="T57" fmla="*/ 25 h 33"/>
                  <a:gd name="T58" fmla="*/ 18 w 72"/>
                  <a:gd name="T59" fmla="*/ 26 h 33"/>
                  <a:gd name="T60" fmla="*/ 16 w 72"/>
                  <a:gd name="T61" fmla="*/ 27 h 33"/>
                  <a:gd name="T62" fmla="*/ 15 w 72"/>
                  <a:gd name="T63" fmla="*/ 29 h 33"/>
                  <a:gd name="T64" fmla="*/ 14 w 72"/>
                  <a:gd name="T65" fmla="*/ 27 h 33"/>
                  <a:gd name="T66" fmla="*/ 12 w 72"/>
                  <a:gd name="T67" fmla="*/ 27 h 33"/>
                  <a:gd name="T68" fmla="*/ 11 w 72"/>
                  <a:gd name="T69" fmla="*/ 25 h 33"/>
                  <a:gd name="T70" fmla="*/ 8 w 72"/>
                  <a:gd name="T71" fmla="*/ 26 h 33"/>
                  <a:gd name="T72" fmla="*/ 7 w 72"/>
                  <a:gd name="T73" fmla="*/ 28 h 33"/>
                  <a:gd name="T74" fmla="*/ 7 w 72"/>
                  <a:gd name="T75" fmla="*/ 30 h 33"/>
                  <a:gd name="T76" fmla="*/ 5 w 72"/>
                  <a:gd name="T77" fmla="*/ 29 h 33"/>
                  <a:gd name="T78" fmla="*/ 7 w 72"/>
                  <a:gd name="T79" fmla="*/ 27 h 33"/>
                  <a:gd name="T80" fmla="*/ 6 w 72"/>
                  <a:gd name="T81" fmla="*/ 25 h 33"/>
                  <a:gd name="T82" fmla="*/ 5 w 72"/>
                  <a:gd name="T83" fmla="*/ 26 h 33"/>
                  <a:gd name="T84" fmla="*/ 4 w 72"/>
                  <a:gd name="T85" fmla="*/ 25 h 33"/>
                  <a:gd name="T86" fmla="*/ 3 w 72"/>
                  <a:gd name="T87" fmla="*/ 28 h 33"/>
                  <a:gd name="T88" fmla="*/ 1 w 72"/>
                  <a:gd name="T89" fmla="*/ 26 h 33"/>
                  <a:gd name="T90" fmla="*/ 1 w 72"/>
                  <a:gd name="T91" fmla="*/ 24 h 33"/>
                  <a:gd name="T92" fmla="*/ 2 w 72"/>
                  <a:gd name="T93" fmla="*/ 23 h 33"/>
                  <a:gd name="T94" fmla="*/ 1 w 72"/>
                  <a:gd name="T95" fmla="*/ 21 h 33"/>
                  <a:gd name="T96" fmla="*/ 1 w 72"/>
                  <a:gd name="T97" fmla="*/ 18 h 33"/>
                  <a:gd name="T98" fmla="*/ 4 w 72"/>
                  <a:gd name="T99" fmla="*/ 10 h 33"/>
                  <a:gd name="T100" fmla="*/ 10 w 72"/>
                  <a:gd name="T101" fmla="*/ 4 h 33"/>
                  <a:gd name="T102" fmla="*/ 21 w 72"/>
                  <a:gd name="T103" fmla="*/ 3 h 33"/>
                  <a:gd name="T104" fmla="*/ 35 w 72"/>
                  <a:gd name="T105" fmla="*/ 4 h 33"/>
                  <a:gd name="T106" fmla="*/ 43 w 72"/>
                  <a:gd name="T107" fmla="*/ 0 h 33"/>
                  <a:gd name="T108" fmla="*/ 55 w 72"/>
                  <a:gd name="T109" fmla="*/ 1 h 33"/>
                  <a:gd name="T110" fmla="*/ 68 w 72"/>
                  <a:gd name="T111" fmla="*/ 3 h 33"/>
                  <a:gd name="T112" fmla="*/ 70 w 72"/>
                  <a:gd name="T113" fmla="*/ 12 h 33"/>
                  <a:gd name="T114" fmla="*/ 72 w 72"/>
                  <a:gd name="T115" fmla="*/ 25 h 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2"/>
                  <a:gd name="T175" fmla="*/ 0 h 33"/>
                  <a:gd name="T176" fmla="*/ 72 w 72"/>
                  <a:gd name="T177" fmla="*/ 33 h 3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2" h="33">
                    <a:moveTo>
                      <a:pt x="72" y="30"/>
                    </a:moveTo>
                    <a:lnTo>
                      <a:pt x="71" y="30"/>
                    </a:lnTo>
                    <a:lnTo>
                      <a:pt x="70" y="29"/>
                    </a:lnTo>
                    <a:lnTo>
                      <a:pt x="69" y="29"/>
                    </a:lnTo>
                    <a:lnTo>
                      <a:pt x="68" y="29"/>
                    </a:lnTo>
                    <a:lnTo>
                      <a:pt x="68" y="30"/>
                    </a:lnTo>
                    <a:lnTo>
                      <a:pt x="67" y="30"/>
                    </a:lnTo>
                    <a:lnTo>
                      <a:pt x="67" y="31"/>
                    </a:lnTo>
                    <a:lnTo>
                      <a:pt x="67" y="32"/>
                    </a:lnTo>
                    <a:lnTo>
                      <a:pt x="65" y="33"/>
                    </a:lnTo>
                    <a:lnTo>
                      <a:pt x="64" y="33"/>
                    </a:lnTo>
                    <a:lnTo>
                      <a:pt x="63" y="33"/>
                    </a:lnTo>
                    <a:lnTo>
                      <a:pt x="62" y="32"/>
                    </a:lnTo>
                    <a:lnTo>
                      <a:pt x="61" y="32"/>
                    </a:lnTo>
                    <a:lnTo>
                      <a:pt x="61" y="31"/>
                    </a:lnTo>
                    <a:lnTo>
                      <a:pt x="61" y="30"/>
                    </a:lnTo>
                    <a:lnTo>
                      <a:pt x="61" y="29"/>
                    </a:lnTo>
                    <a:lnTo>
                      <a:pt x="60" y="29"/>
                    </a:lnTo>
                    <a:lnTo>
                      <a:pt x="60" y="28"/>
                    </a:lnTo>
                    <a:lnTo>
                      <a:pt x="59" y="28"/>
                    </a:lnTo>
                    <a:lnTo>
                      <a:pt x="58" y="28"/>
                    </a:lnTo>
                    <a:lnTo>
                      <a:pt x="58" y="27"/>
                    </a:lnTo>
                    <a:lnTo>
                      <a:pt x="57" y="26"/>
                    </a:lnTo>
                    <a:lnTo>
                      <a:pt x="56" y="25"/>
                    </a:lnTo>
                    <a:lnTo>
                      <a:pt x="56" y="24"/>
                    </a:lnTo>
                    <a:lnTo>
                      <a:pt x="55" y="24"/>
                    </a:lnTo>
                    <a:lnTo>
                      <a:pt x="55" y="23"/>
                    </a:lnTo>
                    <a:lnTo>
                      <a:pt x="54" y="23"/>
                    </a:lnTo>
                    <a:lnTo>
                      <a:pt x="52" y="23"/>
                    </a:lnTo>
                    <a:lnTo>
                      <a:pt x="51" y="23"/>
                    </a:lnTo>
                    <a:lnTo>
                      <a:pt x="51" y="24"/>
                    </a:lnTo>
                    <a:lnTo>
                      <a:pt x="50" y="25"/>
                    </a:lnTo>
                    <a:lnTo>
                      <a:pt x="50" y="26"/>
                    </a:lnTo>
                    <a:lnTo>
                      <a:pt x="49" y="26"/>
                    </a:lnTo>
                    <a:lnTo>
                      <a:pt x="48" y="26"/>
                    </a:lnTo>
                    <a:lnTo>
                      <a:pt x="48" y="25"/>
                    </a:lnTo>
                    <a:lnTo>
                      <a:pt x="47" y="25"/>
                    </a:lnTo>
                    <a:lnTo>
                      <a:pt x="47" y="24"/>
                    </a:lnTo>
                    <a:lnTo>
                      <a:pt x="46" y="24"/>
                    </a:lnTo>
                    <a:lnTo>
                      <a:pt x="45" y="24"/>
                    </a:lnTo>
                    <a:lnTo>
                      <a:pt x="44" y="25"/>
                    </a:lnTo>
                    <a:lnTo>
                      <a:pt x="43" y="26"/>
                    </a:lnTo>
                    <a:lnTo>
                      <a:pt x="42" y="26"/>
                    </a:lnTo>
                    <a:lnTo>
                      <a:pt x="41" y="26"/>
                    </a:lnTo>
                    <a:lnTo>
                      <a:pt x="40" y="26"/>
                    </a:lnTo>
                    <a:lnTo>
                      <a:pt x="39" y="26"/>
                    </a:lnTo>
                    <a:lnTo>
                      <a:pt x="39" y="27"/>
                    </a:lnTo>
                    <a:lnTo>
                      <a:pt x="38" y="27"/>
                    </a:lnTo>
                    <a:lnTo>
                      <a:pt x="37" y="27"/>
                    </a:lnTo>
                    <a:lnTo>
                      <a:pt x="37" y="28"/>
                    </a:lnTo>
                    <a:lnTo>
                      <a:pt x="37" y="29"/>
                    </a:lnTo>
                    <a:lnTo>
                      <a:pt x="36" y="30"/>
                    </a:lnTo>
                    <a:lnTo>
                      <a:pt x="35" y="30"/>
                    </a:lnTo>
                    <a:lnTo>
                      <a:pt x="34" y="30"/>
                    </a:lnTo>
                    <a:lnTo>
                      <a:pt x="33" y="30"/>
                    </a:lnTo>
                    <a:lnTo>
                      <a:pt x="32" y="30"/>
                    </a:lnTo>
                    <a:lnTo>
                      <a:pt x="32" y="29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6"/>
                    </a:lnTo>
                    <a:lnTo>
                      <a:pt x="33" y="25"/>
                    </a:lnTo>
                    <a:lnTo>
                      <a:pt x="33" y="24"/>
                    </a:lnTo>
                    <a:lnTo>
                      <a:pt x="33" y="23"/>
                    </a:lnTo>
                    <a:lnTo>
                      <a:pt x="32" y="23"/>
                    </a:lnTo>
                    <a:lnTo>
                      <a:pt x="31" y="23"/>
                    </a:lnTo>
                    <a:lnTo>
                      <a:pt x="30" y="23"/>
                    </a:lnTo>
                    <a:lnTo>
                      <a:pt x="29" y="23"/>
                    </a:lnTo>
                    <a:lnTo>
                      <a:pt x="29" y="22"/>
                    </a:lnTo>
                    <a:lnTo>
                      <a:pt x="29" y="21"/>
                    </a:lnTo>
                    <a:lnTo>
                      <a:pt x="29" y="20"/>
                    </a:lnTo>
                    <a:lnTo>
                      <a:pt x="28" y="20"/>
                    </a:lnTo>
                    <a:lnTo>
                      <a:pt x="27" y="19"/>
                    </a:lnTo>
                    <a:lnTo>
                      <a:pt x="26" y="19"/>
                    </a:lnTo>
                    <a:lnTo>
                      <a:pt x="26" y="20"/>
                    </a:lnTo>
                    <a:lnTo>
                      <a:pt x="25" y="21"/>
                    </a:lnTo>
                    <a:lnTo>
                      <a:pt x="25" y="22"/>
                    </a:lnTo>
                    <a:lnTo>
                      <a:pt x="24" y="22"/>
                    </a:lnTo>
                    <a:lnTo>
                      <a:pt x="24" y="21"/>
                    </a:lnTo>
                    <a:lnTo>
                      <a:pt x="23" y="20"/>
                    </a:lnTo>
                    <a:lnTo>
                      <a:pt x="22" y="20"/>
                    </a:lnTo>
                    <a:lnTo>
                      <a:pt x="22" y="19"/>
                    </a:lnTo>
                    <a:lnTo>
                      <a:pt x="21" y="19"/>
                    </a:lnTo>
                    <a:lnTo>
                      <a:pt x="21" y="18"/>
                    </a:lnTo>
                    <a:lnTo>
                      <a:pt x="21" y="17"/>
                    </a:lnTo>
                    <a:lnTo>
                      <a:pt x="20" y="16"/>
                    </a:lnTo>
                    <a:lnTo>
                      <a:pt x="20" y="17"/>
                    </a:lnTo>
                    <a:lnTo>
                      <a:pt x="19" y="17"/>
                    </a:lnTo>
                    <a:lnTo>
                      <a:pt x="19" y="16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7" y="17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8" y="19"/>
                    </a:lnTo>
                    <a:lnTo>
                      <a:pt x="18" y="20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20" y="21"/>
                    </a:lnTo>
                    <a:lnTo>
                      <a:pt x="20" y="22"/>
                    </a:lnTo>
                    <a:lnTo>
                      <a:pt x="19" y="22"/>
                    </a:lnTo>
                    <a:lnTo>
                      <a:pt x="19" y="23"/>
                    </a:lnTo>
                    <a:lnTo>
                      <a:pt x="19" y="24"/>
                    </a:lnTo>
                    <a:lnTo>
                      <a:pt x="19" y="25"/>
                    </a:lnTo>
                    <a:lnTo>
                      <a:pt x="19" y="26"/>
                    </a:lnTo>
                    <a:lnTo>
                      <a:pt x="19" y="27"/>
                    </a:lnTo>
                    <a:lnTo>
                      <a:pt x="18" y="27"/>
                    </a:lnTo>
                    <a:lnTo>
                      <a:pt x="18" y="26"/>
                    </a:lnTo>
                    <a:lnTo>
                      <a:pt x="17" y="26"/>
                    </a:lnTo>
                    <a:lnTo>
                      <a:pt x="17" y="27"/>
                    </a:lnTo>
                    <a:lnTo>
                      <a:pt x="16" y="27"/>
                    </a:lnTo>
                    <a:lnTo>
                      <a:pt x="16" y="28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5" y="28"/>
                    </a:lnTo>
                    <a:lnTo>
                      <a:pt x="14" y="27"/>
                    </a:lnTo>
                    <a:lnTo>
                      <a:pt x="13" y="27"/>
                    </a:lnTo>
                    <a:lnTo>
                      <a:pt x="12" y="27"/>
                    </a:lnTo>
                    <a:lnTo>
                      <a:pt x="12" y="26"/>
                    </a:lnTo>
                    <a:lnTo>
                      <a:pt x="11" y="25"/>
                    </a:lnTo>
                    <a:lnTo>
                      <a:pt x="10" y="25"/>
                    </a:lnTo>
                    <a:lnTo>
                      <a:pt x="9" y="25"/>
                    </a:lnTo>
                    <a:lnTo>
                      <a:pt x="8" y="26"/>
                    </a:lnTo>
                    <a:lnTo>
                      <a:pt x="8" y="27"/>
                    </a:lnTo>
                    <a:lnTo>
                      <a:pt x="8" y="28"/>
                    </a:lnTo>
                    <a:lnTo>
                      <a:pt x="7" y="28"/>
                    </a:lnTo>
                    <a:lnTo>
                      <a:pt x="7" y="29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5" y="30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6" y="27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7" y="25"/>
                    </a:lnTo>
                    <a:lnTo>
                      <a:pt x="6" y="25"/>
                    </a:lnTo>
                    <a:lnTo>
                      <a:pt x="6" y="26"/>
                    </a:lnTo>
                    <a:lnTo>
                      <a:pt x="5" y="26"/>
                    </a:lnTo>
                    <a:lnTo>
                      <a:pt x="5" y="25"/>
                    </a:lnTo>
                    <a:lnTo>
                      <a:pt x="4" y="25"/>
                    </a:lnTo>
                    <a:lnTo>
                      <a:pt x="4" y="26"/>
                    </a:lnTo>
                    <a:lnTo>
                      <a:pt x="3" y="27"/>
                    </a:lnTo>
                    <a:lnTo>
                      <a:pt x="3" y="28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6" y="5"/>
                    </a:lnTo>
                    <a:lnTo>
                      <a:pt x="10" y="4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1" y="3"/>
                    </a:lnTo>
                    <a:lnTo>
                      <a:pt x="24" y="3"/>
                    </a:lnTo>
                    <a:lnTo>
                      <a:pt x="27" y="3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8" y="3"/>
                    </a:lnTo>
                    <a:lnTo>
                      <a:pt x="38" y="2"/>
                    </a:lnTo>
                    <a:lnTo>
                      <a:pt x="41" y="1"/>
                    </a:lnTo>
                    <a:lnTo>
                      <a:pt x="43" y="0"/>
                    </a:lnTo>
                    <a:lnTo>
                      <a:pt x="44" y="1"/>
                    </a:lnTo>
                    <a:lnTo>
                      <a:pt x="47" y="2"/>
                    </a:lnTo>
                    <a:lnTo>
                      <a:pt x="49" y="2"/>
                    </a:lnTo>
                    <a:lnTo>
                      <a:pt x="51" y="2"/>
                    </a:lnTo>
                    <a:lnTo>
                      <a:pt x="53" y="2"/>
                    </a:lnTo>
                    <a:lnTo>
                      <a:pt x="55" y="1"/>
                    </a:lnTo>
                    <a:lnTo>
                      <a:pt x="59" y="1"/>
                    </a:lnTo>
                    <a:lnTo>
                      <a:pt x="61" y="1"/>
                    </a:lnTo>
                    <a:lnTo>
                      <a:pt x="64" y="1"/>
                    </a:lnTo>
                    <a:lnTo>
                      <a:pt x="67" y="1"/>
                    </a:lnTo>
                    <a:lnTo>
                      <a:pt x="68" y="2"/>
                    </a:lnTo>
                    <a:lnTo>
                      <a:pt x="68" y="3"/>
                    </a:lnTo>
                    <a:lnTo>
                      <a:pt x="69" y="6"/>
                    </a:lnTo>
                    <a:lnTo>
                      <a:pt x="69" y="8"/>
                    </a:lnTo>
                    <a:lnTo>
                      <a:pt x="71" y="10"/>
                    </a:lnTo>
                    <a:lnTo>
                      <a:pt x="71" y="11"/>
                    </a:lnTo>
                    <a:lnTo>
                      <a:pt x="70" y="12"/>
                    </a:lnTo>
                    <a:lnTo>
                      <a:pt x="69" y="13"/>
                    </a:lnTo>
                    <a:lnTo>
                      <a:pt x="69" y="15"/>
                    </a:lnTo>
                    <a:lnTo>
                      <a:pt x="69" y="17"/>
                    </a:lnTo>
                    <a:lnTo>
                      <a:pt x="70" y="18"/>
                    </a:lnTo>
                    <a:lnTo>
                      <a:pt x="71" y="21"/>
                    </a:lnTo>
                    <a:lnTo>
                      <a:pt x="72" y="25"/>
                    </a:lnTo>
                    <a:lnTo>
                      <a:pt x="72" y="27"/>
                    </a:lnTo>
                    <a:lnTo>
                      <a:pt x="72" y="30"/>
                    </a:lnTo>
                    <a:close/>
                  </a:path>
                </a:pathLst>
              </a:custGeom>
              <a:solidFill>
                <a:srgbClr val="00B0F0"/>
              </a:solidFill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164" y="106"/>
                <a:ext cx="56" cy="41"/>
              </a:xfrm>
              <a:custGeom>
                <a:avLst/>
                <a:gdLst>
                  <a:gd name="T0" fmla="*/ 54 w 56"/>
                  <a:gd name="T1" fmla="*/ 27 h 41"/>
                  <a:gd name="T2" fmla="*/ 53 w 56"/>
                  <a:gd name="T3" fmla="*/ 30 h 41"/>
                  <a:gd name="T4" fmla="*/ 50 w 56"/>
                  <a:gd name="T5" fmla="*/ 29 h 41"/>
                  <a:gd name="T6" fmla="*/ 49 w 56"/>
                  <a:gd name="T7" fmla="*/ 25 h 41"/>
                  <a:gd name="T8" fmla="*/ 48 w 56"/>
                  <a:gd name="T9" fmla="*/ 23 h 41"/>
                  <a:gd name="T10" fmla="*/ 46 w 56"/>
                  <a:gd name="T11" fmla="*/ 24 h 41"/>
                  <a:gd name="T12" fmla="*/ 46 w 56"/>
                  <a:gd name="T13" fmla="*/ 27 h 41"/>
                  <a:gd name="T14" fmla="*/ 44 w 56"/>
                  <a:gd name="T15" fmla="*/ 28 h 41"/>
                  <a:gd name="T16" fmla="*/ 44 w 56"/>
                  <a:gd name="T17" fmla="*/ 31 h 41"/>
                  <a:gd name="T18" fmla="*/ 42 w 56"/>
                  <a:gd name="T19" fmla="*/ 30 h 41"/>
                  <a:gd name="T20" fmla="*/ 42 w 56"/>
                  <a:gd name="T21" fmla="*/ 28 h 41"/>
                  <a:gd name="T22" fmla="*/ 40 w 56"/>
                  <a:gd name="T23" fmla="*/ 26 h 41"/>
                  <a:gd name="T24" fmla="*/ 40 w 56"/>
                  <a:gd name="T25" fmla="*/ 25 h 41"/>
                  <a:gd name="T26" fmla="*/ 39 w 56"/>
                  <a:gd name="T27" fmla="*/ 24 h 41"/>
                  <a:gd name="T28" fmla="*/ 37 w 56"/>
                  <a:gd name="T29" fmla="*/ 24 h 41"/>
                  <a:gd name="T30" fmla="*/ 34 w 56"/>
                  <a:gd name="T31" fmla="*/ 25 h 41"/>
                  <a:gd name="T32" fmla="*/ 32 w 56"/>
                  <a:gd name="T33" fmla="*/ 26 h 41"/>
                  <a:gd name="T34" fmla="*/ 32 w 56"/>
                  <a:gd name="T35" fmla="*/ 26 h 41"/>
                  <a:gd name="T36" fmla="*/ 30 w 56"/>
                  <a:gd name="T37" fmla="*/ 27 h 41"/>
                  <a:gd name="T38" fmla="*/ 28 w 56"/>
                  <a:gd name="T39" fmla="*/ 28 h 41"/>
                  <a:gd name="T40" fmla="*/ 27 w 56"/>
                  <a:gd name="T41" fmla="*/ 30 h 41"/>
                  <a:gd name="T42" fmla="*/ 26 w 56"/>
                  <a:gd name="T43" fmla="*/ 33 h 41"/>
                  <a:gd name="T44" fmla="*/ 28 w 56"/>
                  <a:gd name="T45" fmla="*/ 34 h 41"/>
                  <a:gd name="T46" fmla="*/ 30 w 56"/>
                  <a:gd name="T47" fmla="*/ 34 h 41"/>
                  <a:gd name="T48" fmla="*/ 30 w 56"/>
                  <a:gd name="T49" fmla="*/ 37 h 41"/>
                  <a:gd name="T50" fmla="*/ 30 w 56"/>
                  <a:gd name="T51" fmla="*/ 40 h 41"/>
                  <a:gd name="T52" fmla="*/ 28 w 56"/>
                  <a:gd name="T53" fmla="*/ 40 h 41"/>
                  <a:gd name="T54" fmla="*/ 28 w 56"/>
                  <a:gd name="T55" fmla="*/ 38 h 41"/>
                  <a:gd name="T56" fmla="*/ 27 w 56"/>
                  <a:gd name="T57" fmla="*/ 36 h 41"/>
                  <a:gd name="T58" fmla="*/ 24 w 56"/>
                  <a:gd name="T59" fmla="*/ 33 h 41"/>
                  <a:gd name="T60" fmla="*/ 20 w 56"/>
                  <a:gd name="T61" fmla="*/ 34 h 41"/>
                  <a:gd name="T62" fmla="*/ 18 w 56"/>
                  <a:gd name="T63" fmla="*/ 33 h 41"/>
                  <a:gd name="T64" fmla="*/ 16 w 56"/>
                  <a:gd name="T65" fmla="*/ 33 h 41"/>
                  <a:gd name="T66" fmla="*/ 14 w 56"/>
                  <a:gd name="T67" fmla="*/ 35 h 41"/>
                  <a:gd name="T68" fmla="*/ 11 w 56"/>
                  <a:gd name="T69" fmla="*/ 36 h 41"/>
                  <a:gd name="T70" fmla="*/ 9 w 56"/>
                  <a:gd name="T71" fmla="*/ 38 h 41"/>
                  <a:gd name="T72" fmla="*/ 7 w 56"/>
                  <a:gd name="T73" fmla="*/ 37 h 41"/>
                  <a:gd name="T74" fmla="*/ 5 w 56"/>
                  <a:gd name="T75" fmla="*/ 38 h 41"/>
                  <a:gd name="T76" fmla="*/ 4 w 56"/>
                  <a:gd name="T77" fmla="*/ 32 h 41"/>
                  <a:gd name="T78" fmla="*/ 3 w 56"/>
                  <a:gd name="T79" fmla="*/ 23 h 41"/>
                  <a:gd name="T80" fmla="*/ 2 w 56"/>
                  <a:gd name="T81" fmla="*/ 17 h 41"/>
                  <a:gd name="T82" fmla="*/ 4 w 56"/>
                  <a:gd name="T83" fmla="*/ 10 h 41"/>
                  <a:gd name="T84" fmla="*/ 12 w 56"/>
                  <a:gd name="T85" fmla="*/ 4 h 41"/>
                  <a:gd name="T86" fmla="*/ 20 w 56"/>
                  <a:gd name="T87" fmla="*/ 5 h 41"/>
                  <a:gd name="T88" fmla="*/ 28 w 56"/>
                  <a:gd name="T89" fmla="*/ 8 h 41"/>
                  <a:gd name="T90" fmla="*/ 38 w 56"/>
                  <a:gd name="T91" fmla="*/ 3 h 41"/>
                  <a:gd name="T92" fmla="*/ 49 w 56"/>
                  <a:gd name="T93" fmla="*/ 0 h 41"/>
                  <a:gd name="T94" fmla="*/ 50 w 56"/>
                  <a:gd name="T95" fmla="*/ 3 h 41"/>
                  <a:gd name="T96" fmla="*/ 49 w 56"/>
                  <a:gd name="T97" fmla="*/ 8 h 41"/>
                  <a:gd name="T98" fmla="*/ 49 w 56"/>
                  <a:gd name="T99" fmla="*/ 13 h 41"/>
                  <a:gd name="T100" fmla="*/ 51 w 56"/>
                  <a:gd name="T101" fmla="*/ 18 h 41"/>
                  <a:gd name="T102" fmla="*/ 50 w 56"/>
                  <a:gd name="T103" fmla="*/ 21 h 41"/>
                  <a:gd name="T104" fmla="*/ 51 w 56"/>
                  <a:gd name="T105" fmla="*/ 23 h 41"/>
                  <a:gd name="T106" fmla="*/ 52 w 56"/>
                  <a:gd name="T107" fmla="*/ 20 h 41"/>
                  <a:gd name="T108" fmla="*/ 53 w 56"/>
                  <a:gd name="T109" fmla="*/ 22 h 41"/>
                  <a:gd name="T110" fmla="*/ 55 w 56"/>
                  <a:gd name="T111" fmla="*/ 24 h 41"/>
                  <a:gd name="T112" fmla="*/ 55 w 56"/>
                  <a:gd name="T113" fmla="*/ 26 h 4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6"/>
                  <a:gd name="T172" fmla="*/ 0 h 41"/>
                  <a:gd name="T173" fmla="*/ 56 w 56"/>
                  <a:gd name="T174" fmla="*/ 41 h 4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6" h="41">
                    <a:moveTo>
                      <a:pt x="55" y="26"/>
                    </a:moveTo>
                    <a:lnTo>
                      <a:pt x="55" y="26"/>
                    </a:lnTo>
                    <a:lnTo>
                      <a:pt x="54" y="26"/>
                    </a:lnTo>
                    <a:lnTo>
                      <a:pt x="54" y="27"/>
                    </a:lnTo>
                    <a:lnTo>
                      <a:pt x="54" y="28"/>
                    </a:lnTo>
                    <a:lnTo>
                      <a:pt x="53" y="29"/>
                    </a:lnTo>
                    <a:lnTo>
                      <a:pt x="53" y="30"/>
                    </a:lnTo>
                    <a:lnTo>
                      <a:pt x="52" y="30"/>
                    </a:lnTo>
                    <a:lnTo>
                      <a:pt x="51" y="30"/>
                    </a:lnTo>
                    <a:lnTo>
                      <a:pt x="51" y="29"/>
                    </a:lnTo>
                    <a:lnTo>
                      <a:pt x="50" y="29"/>
                    </a:lnTo>
                    <a:lnTo>
                      <a:pt x="49" y="28"/>
                    </a:lnTo>
                    <a:lnTo>
                      <a:pt x="49" y="27"/>
                    </a:lnTo>
                    <a:lnTo>
                      <a:pt x="49" y="26"/>
                    </a:lnTo>
                    <a:lnTo>
                      <a:pt x="49" y="25"/>
                    </a:lnTo>
                    <a:lnTo>
                      <a:pt x="49" y="24"/>
                    </a:lnTo>
                    <a:lnTo>
                      <a:pt x="49" y="23"/>
                    </a:lnTo>
                    <a:lnTo>
                      <a:pt x="48" y="23"/>
                    </a:lnTo>
                    <a:lnTo>
                      <a:pt x="47" y="23"/>
                    </a:lnTo>
                    <a:lnTo>
                      <a:pt x="46" y="23"/>
                    </a:lnTo>
                    <a:lnTo>
                      <a:pt x="46" y="24"/>
                    </a:lnTo>
                    <a:lnTo>
                      <a:pt x="46" y="25"/>
                    </a:lnTo>
                    <a:lnTo>
                      <a:pt x="46" y="26"/>
                    </a:lnTo>
                    <a:lnTo>
                      <a:pt x="46" y="27"/>
                    </a:lnTo>
                    <a:lnTo>
                      <a:pt x="45" y="27"/>
                    </a:lnTo>
                    <a:lnTo>
                      <a:pt x="44" y="28"/>
                    </a:lnTo>
                    <a:lnTo>
                      <a:pt x="44" y="29"/>
                    </a:lnTo>
                    <a:lnTo>
                      <a:pt x="44" y="30"/>
                    </a:lnTo>
                    <a:lnTo>
                      <a:pt x="44" y="31"/>
                    </a:lnTo>
                    <a:lnTo>
                      <a:pt x="43" y="31"/>
                    </a:lnTo>
                    <a:lnTo>
                      <a:pt x="42" y="30"/>
                    </a:lnTo>
                    <a:lnTo>
                      <a:pt x="42" y="29"/>
                    </a:lnTo>
                    <a:lnTo>
                      <a:pt x="42" y="28"/>
                    </a:lnTo>
                    <a:lnTo>
                      <a:pt x="41" y="27"/>
                    </a:lnTo>
                    <a:lnTo>
                      <a:pt x="40" y="27"/>
                    </a:lnTo>
                    <a:lnTo>
                      <a:pt x="40" y="26"/>
                    </a:lnTo>
                    <a:lnTo>
                      <a:pt x="39" y="26"/>
                    </a:lnTo>
                    <a:lnTo>
                      <a:pt x="40" y="25"/>
                    </a:lnTo>
                    <a:lnTo>
                      <a:pt x="39" y="25"/>
                    </a:lnTo>
                    <a:lnTo>
                      <a:pt x="39" y="24"/>
                    </a:lnTo>
                    <a:lnTo>
                      <a:pt x="38" y="24"/>
                    </a:lnTo>
                    <a:lnTo>
                      <a:pt x="37" y="24"/>
                    </a:lnTo>
                    <a:lnTo>
                      <a:pt x="36" y="24"/>
                    </a:lnTo>
                    <a:lnTo>
                      <a:pt x="35" y="25"/>
                    </a:lnTo>
                    <a:lnTo>
                      <a:pt x="34" y="25"/>
                    </a:lnTo>
                    <a:lnTo>
                      <a:pt x="33" y="26"/>
                    </a:lnTo>
                    <a:lnTo>
                      <a:pt x="32" y="26"/>
                    </a:lnTo>
                    <a:lnTo>
                      <a:pt x="31" y="27"/>
                    </a:lnTo>
                    <a:lnTo>
                      <a:pt x="30" y="27"/>
                    </a:lnTo>
                    <a:lnTo>
                      <a:pt x="29" y="27"/>
                    </a:lnTo>
                    <a:lnTo>
                      <a:pt x="28" y="28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7" y="30"/>
                    </a:lnTo>
                    <a:lnTo>
                      <a:pt x="26" y="31"/>
                    </a:lnTo>
                    <a:lnTo>
                      <a:pt x="26" y="32"/>
                    </a:lnTo>
                    <a:lnTo>
                      <a:pt x="26" y="33"/>
                    </a:lnTo>
                    <a:lnTo>
                      <a:pt x="27" y="34"/>
                    </a:lnTo>
                    <a:lnTo>
                      <a:pt x="28" y="34"/>
                    </a:lnTo>
                    <a:lnTo>
                      <a:pt x="29" y="33"/>
                    </a:lnTo>
                    <a:lnTo>
                      <a:pt x="30" y="33"/>
                    </a:lnTo>
                    <a:lnTo>
                      <a:pt x="30" y="34"/>
                    </a:lnTo>
                    <a:lnTo>
                      <a:pt x="30" y="35"/>
                    </a:lnTo>
                    <a:lnTo>
                      <a:pt x="30" y="36"/>
                    </a:lnTo>
                    <a:lnTo>
                      <a:pt x="30" y="37"/>
                    </a:lnTo>
                    <a:lnTo>
                      <a:pt x="29" y="37"/>
                    </a:lnTo>
                    <a:lnTo>
                      <a:pt x="29" y="38"/>
                    </a:lnTo>
                    <a:lnTo>
                      <a:pt x="30" y="38"/>
                    </a:lnTo>
                    <a:lnTo>
                      <a:pt x="30" y="39"/>
                    </a:lnTo>
                    <a:lnTo>
                      <a:pt x="30" y="40"/>
                    </a:lnTo>
                    <a:lnTo>
                      <a:pt x="30" y="41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7" y="40"/>
                    </a:lnTo>
                    <a:lnTo>
                      <a:pt x="28" y="39"/>
                    </a:lnTo>
                    <a:lnTo>
                      <a:pt x="28" y="38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7" y="36"/>
                    </a:lnTo>
                    <a:lnTo>
                      <a:pt x="26" y="36"/>
                    </a:lnTo>
                    <a:lnTo>
                      <a:pt x="26" y="35"/>
                    </a:lnTo>
                    <a:lnTo>
                      <a:pt x="25" y="35"/>
                    </a:lnTo>
                    <a:lnTo>
                      <a:pt x="25" y="34"/>
                    </a:lnTo>
                    <a:lnTo>
                      <a:pt x="24" y="33"/>
                    </a:lnTo>
                    <a:lnTo>
                      <a:pt x="23" y="33"/>
                    </a:lnTo>
                    <a:lnTo>
                      <a:pt x="22" y="33"/>
                    </a:lnTo>
                    <a:lnTo>
                      <a:pt x="21" y="33"/>
                    </a:lnTo>
                    <a:lnTo>
                      <a:pt x="20" y="34"/>
                    </a:lnTo>
                    <a:lnTo>
                      <a:pt x="19" y="34"/>
                    </a:lnTo>
                    <a:lnTo>
                      <a:pt x="18" y="33"/>
                    </a:lnTo>
                    <a:lnTo>
                      <a:pt x="17" y="33"/>
                    </a:lnTo>
                    <a:lnTo>
                      <a:pt x="16" y="33"/>
                    </a:lnTo>
                    <a:lnTo>
                      <a:pt x="16" y="34"/>
                    </a:lnTo>
                    <a:lnTo>
                      <a:pt x="15" y="34"/>
                    </a:lnTo>
                    <a:lnTo>
                      <a:pt x="14" y="35"/>
                    </a:lnTo>
                    <a:lnTo>
                      <a:pt x="13" y="35"/>
                    </a:lnTo>
                    <a:lnTo>
                      <a:pt x="12" y="35"/>
                    </a:lnTo>
                    <a:lnTo>
                      <a:pt x="12" y="36"/>
                    </a:lnTo>
                    <a:lnTo>
                      <a:pt x="11" y="36"/>
                    </a:lnTo>
                    <a:lnTo>
                      <a:pt x="11" y="37"/>
                    </a:lnTo>
                    <a:lnTo>
                      <a:pt x="10" y="37"/>
                    </a:lnTo>
                    <a:lnTo>
                      <a:pt x="9" y="38"/>
                    </a:lnTo>
                    <a:lnTo>
                      <a:pt x="9" y="37"/>
                    </a:lnTo>
                    <a:lnTo>
                      <a:pt x="9" y="38"/>
                    </a:lnTo>
                    <a:lnTo>
                      <a:pt x="8" y="38"/>
                    </a:lnTo>
                    <a:lnTo>
                      <a:pt x="7" y="37"/>
                    </a:lnTo>
                    <a:lnTo>
                      <a:pt x="7" y="38"/>
                    </a:lnTo>
                    <a:lnTo>
                      <a:pt x="6" y="38"/>
                    </a:lnTo>
                    <a:lnTo>
                      <a:pt x="5" y="38"/>
                    </a:lnTo>
                    <a:lnTo>
                      <a:pt x="5" y="36"/>
                    </a:lnTo>
                    <a:lnTo>
                      <a:pt x="4" y="32"/>
                    </a:lnTo>
                    <a:lnTo>
                      <a:pt x="3" y="29"/>
                    </a:lnTo>
                    <a:lnTo>
                      <a:pt x="2" y="28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3" y="23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7" y="8"/>
                    </a:lnTo>
                    <a:lnTo>
                      <a:pt x="9" y="7"/>
                    </a:lnTo>
                    <a:lnTo>
                      <a:pt x="10" y="5"/>
                    </a:lnTo>
                    <a:lnTo>
                      <a:pt x="12" y="4"/>
                    </a:lnTo>
                    <a:lnTo>
                      <a:pt x="13" y="3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4"/>
                    </a:lnTo>
                    <a:lnTo>
                      <a:pt x="20" y="5"/>
                    </a:lnTo>
                    <a:lnTo>
                      <a:pt x="22" y="7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8" y="8"/>
                    </a:lnTo>
                    <a:lnTo>
                      <a:pt x="29" y="6"/>
                    </a:lnTo>
                    <a:lnTo>
                      <a:pt x="31" y="4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8" y="3"/>
                    </a:lnTo>
                    <a:lnTo>
                      <a:pt x="41" y="2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6" y="1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0" y="1"/>
                    </a:lnTo>
                    <a:lnTo>
                      <a:pt x="50" y="2"/>
                    </a:lnTo>
                    <a:lnTo>
                      <a:pt x="50" y="3"/>
                    </a:lnTo>
                    <a:lnTo>
                      <a:pt x="50" y="4"/>
                    </a:lnTo>
                    <a:lnTo>
                      <a:pt x="50" y="6"/>
                    </a:lnTo>
                    <a:lnTo>
                      <a:pt x="49" y="7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49" y="10"/>
                    </a:lnTo>
                    <a:lnTo>
                      <a:pt x="49" y="11"/>
                    </a:lnTo>
                    <a:lnTo>
                      <a:pt x="49" y="13"/>
                    </a:lnTo>
                    <a:lnTo>
                      <a:pt x="49" y="14"/>
                    </a:lnTo>
                    <a:lnTo>
                      <a:pt x="50" y="15"/>
                    </a:lnTo>
                    <a:lnTo>
                      <a:pt x="50" y="16"/>
                    </a:lnTo>
                    <a:lnTo>
                      <a:pt x="51" y="18"/>
                    </a:lnTo>
                    <a:lnTo>
                      <a:pt x="51" y="19"/>
                    </a:lnTo>
                    <a:lnTo>
                      <a:pt x="51" y="20"/>
                    </a:lnTo>
                    <a:lnTo>
                      <a:pt x="50" y="21"/>
                    </a:lnTo>
                    <a:lnTo>
                      <a:pt x="50" y="22"/>
                    </a:lnTo>
                    <a:lnTo>
                      <a:pt x="50" y="23"/>
                    </a:lnTo>
                    <a:lnTo>
                      <a:pt x="51" y="23"/>
                    </a:lnTo>
                    <a:lnTo>
                      <a:pt x="51" y="22"/>
                    </a:lnTo>
                    <a:lnTo>
                      <a:pt x="52" y="22"/>
                    </a:lnTo>
                    <a:lnTo>
                      <a:pt x="52" y="21"/>
                    </a:lnTo>
                    <a:lnTo>
                      <a:pt x="52" y="20"/>
                    </a:lnTo>
                    <a:lnTo>
                      <a:pt x="53" y="20"/>
                    </a:lnTo>
                    <a:lnTo>
                      <a:pt x="53" y="21"/>
                    </a:lnTo>
                    <a:lnTo>
                      <a:pt x="53" y="22"/>
                    </a:lnTo>
                    <a:lnTo>
                      <a:pt x="54" y="23"/>
                    </a:lnTo>
                    <a:lnTo>
                      <a:pt x="54" y="24"/>
                    </a:lnTo>
                    <a:lnTo>
                      <a:pt x="55" y="24"/>
                    </a:lnTo>
                    <a:lnTo>
                      <a:pt x="56" y="24"/>
                    </a:lnTo>
                    <a:lnTo>
                      <a:pt x="56" y="25"/>
                    </a:lnTo>
                    <a:lnTo>
                      <a:pt x="55" y="2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164" y="106"/>
                <a:ext cx="56" cy="41"/>
              </a:xfrm>
              <a:custGeom>
                <a:avLst/>
                <a:gdLst>
                  <a:gd name="T0" fmla="*/ 54 w 56"/>
                  <a:gd name="T1" fmla="*/ 27 h 41"/>
                  <a:gd name="T2" fmla="*/ 53 w 56"/>
                  <a:gd name="T3" fmla="*/ 30 h 41"/>
                  <a:gd name="T4" fmla="*/ 50 w 56"/>
                  <a:gd name="T5" fmla="*/ 29 h 41"/>
                  <a:gd name="T6" fmla="*/ 49 w 56"/>
                  <a:gd name="T7" fmla="*/ 25 h 41"/>
                  <a:gd name="T8" fmla="*/ 48 w 56"/>
                  <a:gd name="T9" fmla="*/ 23 h 41"/>
                  <a:gd name="T10" fmla="*/ 46 w 56"/>
                  <a:gd name="T11" fmla="*/ 24 h 41"/>
                  <a:gd name="T12" fmla="*/ 46 w 56"/>
                  <a:gd name="T13" fmla="*/ 27 h 41"/>
                  <a:gd name="T14" fmla="*/ 44 w 56"/>
                  <a:gd name="T15" fmla="*/ 28 h 41"/>
                  <a:gd name="T16" fmla="*/ 44 w 56"/>
                  <a:gd name="T17" fmla="*/ 31 h 41"/>
                  <a:gd name="T18" fmla="*/ 42 w 56"/>
                  <a:gd name="T19" fmla="*/ 30 h 41"/>
                  <a:gd name="T20" fmla="*/ 42 w 56"/>
                  <a:gd name="T21" fmla="*/ 28 h 41"/>
                  <a:gd name="T22" fmla="*/ 40 w 56"/>
                  <a:gd name="T23" fmla="*/ 26 h 41"/>
                  <a:gd name="T24" fmla="*/ 40 w 56"/>
                  <a:gd name="T25" fmla="*/ 25 h 41"/>
                  <a:gd name="T26" fmla="*/ 39 w 56"/>
                  <a:gd name="T27" fmla="*/ 24 h 41"/>
                  <a:gd name="T28" fmla="*/ 37 w 56"/>
                  <a:gd name="T29" fmla="*/ 24 h 41"/>
                  <a:gd name="T30" fmla="*/ 34 w 56"/>
                  <a:gd name="T31" fmla="*/ 25 h 41"/>
                  <a:gd name="T32" fmla="*/ 32 w 56"/>
                  <a:gd name="T33" fmla="*/ 26 h 41"/>
                  <a:gd name="T34" fmla="*/ 32 w 56"/>
                  <a:gd name="T35" fmla="*/ 26 h 41"/>
                  <a:gd name="T36" fmla="*/ 30 w 56"/>
                  <a:gd name="T37" fmla="*/ 27 h 41"/>
                  <a:gd name="T38" fmla="*/ 28 w 56"/>
                  <a:gd name="T39" fmla="*/ 28 h 41"/>
                  <a:gd name="T40" fmla="*/ 27 w 56"/>
                  <a:gd name="T41" fmla="*/ 30 h 41"/>
                  <a:gd name="T42" fmla="*/ 26 w 56"/>
                  <a:gd name="T43" fmla="*/ 33 h 41"/>
                  <a:gd name="T44" fmla="*/ 28 w 56"/>
                  <a:gd name="T45" fmla="*/ 34 h 41"/>
                  <a:gd name="T46" fmla="*/ 30 w 56"/>
                  <a:gd name="T47" fmla="*/ 34 h 41"/>
                  <a:gd name="T48" fmla="*/ 30 w 56"/>
                  <a:gd name="T49" fmla="*/ 37 h 41"/>
                  <a:gd name="T50" fmla="*/ 30 w 56"/>
                  <a:gd name="T51" fmla="*/ 40 h 41"/>
                  <a:gd name="T52" fmla="*/ 28 w 56"/>
                  <a:gd name="T53" fmla="*/ 40 h 41"/>
                  <a:gd name="T54" fmla="*/ 28 w 56"/>
                  <a:gd name="T55" fmla="*/ 38 h 41"/>
                  <a:gd name="T56" fmla="*/ 27 w 56"/>
                  <a:gd name="T57" fmla="*/ 36 h 41"/>
                  <a:gd name="T58" fmla="*/ 24 w 56"/>
                  <a:gd name="T59" fmla="*/ 33 h 41"/>
                  <a:gd name="T60" fmla="*/ 20 w 56"/>
                  <a:gd name="T61" fmla="*/ 34 h 41"/>
                  <a:gd name="T62" fmla="*/ 18 w 56"/>
                  <a:gd name="T63" fmla="*/ 33 h 41"/>
                  <a:gd name="T64" fmla="*/ 16 w 56"/>
                  <a:gd name="T65" fmla="*/ 33 h 41"/>
                  <a:gd name="T66" fmla="*/ 14 w 56"/>
                  <a:gd name="T67" fmla="*/ 35 h 41"/>
                  <a:gd name="T68" fmla="*/ 11 w 56"/>
                  <a:gd name="T69" fmla="*/ 36 h 41"/>
                  <a:gd name="T70" fmla="*/ 9 w 56"/>
                  <a:gd name="T71" fmla="*/ 38 h 41"/>
                  <a:gd name="T72" fmla="*/ 7 w 56"/>
                  <a:gd name="T73" fmla="*/ 37 h 41"/>
                  <a:gd name="T74" fmla="*/ 5 w 56"/>
                  <a:gd name="T75" fmla="*/ 38 h 41"/>
                  <a:gd name="T76" fmla="*/ 4 w 56"/>
                  <a:gd name="T77" fmla="*/ 32 h 41"/>
                  <a:gd name="T78" fmla="*/ 3 w 56"/>
                  <a:gd name="T79" fmla="*/ 23 h 41"/>
                  <a:gd name="T80" fmla="*/ 2 w 56"/>
                  <a:gd name="T81" fmla="*/ 17 h 41"/>
                  <a:gd name="T82" fmla="*/ 4 w 56"/>
                  <a:gd name="T83" fmla="*/ 10 h 41"/>
                  <a:gd name="T84" fmla="*/ 12 w 56"/>
                  <a:gd name="T85" fmla="*/ 4 h 41"/>
                  <a:gd name="T86" fmla="*/ 20 w 56"/>
                  <a:gd name="T87" fmla="*/ 5 h 41"/>
                  <a:gd name="T88" fmla="*/ 28 w 56"/>
                  <a:gd name="T89" fmla="*/ 8 h 41"/>
                  <a:gd name="T90" fmla="*/ 38 w 56"/>
                  <a:gd name="T91" fmla="*/ 3 h 41"/>
                  <a:gd name="T92" fmla="*/ 49 w 56"/>
                  <a:gd name="T93" fmla="*/ 0 h 41"/>
                  <a:gd name="T94" fmla="*/ 50 w 56"/>
                  <a:gd name="T95" fmla="*/ 3 h 41"/>
                  <a:gd name="T96" fmla="*/ 49 w 56"/>
                  <a:gd name="T97" fmla="*/ 8 h 41"/>
                  <a:gd name="T98" fmla="*/ 49 w 56"/>
                  <a:gd name="T99" fmla="*/ 13 h 41"/>
                  <a:gd name="T100" fmla="*/ 51 w 56"/>
                  <a:gd name="T101" fmla="*/ 18 h 41"/>
                  <a:gd name="T102" fmla="*/ 50 w 56"/>
                  <a:gd name="T103" fmla="*/ 21 h 41"/>
                  <a:gd name="T104" fmla="*/ 51 w 56"/>
                  <a:gd name="T105" fmla="*/ 23 h 41"/>
                  <a:gd name="T106" fmla="*/ 52 w 56"/>
                  <a:gd name="T107" fmla="*/ 20 h 41"/>
                  <a:gd name="T108" fmla="*/ 53 w 56"/>
                  <a:gd name="T109" fmla="*/ 22 h 41"/>
                  <a:gd name="T110" fmla="*/ 55 w 56"/>
                  <a:gd name="T111" fmla="*/ 24 h 41"/>
                  <a:gd name="T112" fmla="*/ 55 w 56"/>
                  <a:gd name="T113" fmla="*/ 26 h 4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6"/>
                  <a:gd name="T172" fmla="*/ 0 h 41"/>
                  <a:gd name="T173" fmla="*/ 56 w 56"/>
                  <a:gd name="T174" fmla="*/ 41 h 4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6" h="41">
                    <a:moveTo>
                      <a:pt x="55" y="26"/>
                    </a:moveTo>
                    <a:lnTo>
                      <a:pt x="55" y="26"/>
                    </a:lnTo>
                    <a:lnTo>
                      <a:pt x="54" y="26"/>
                    </a:lnTo>
                    <a:lnTo>
                      <a:pt x="54" y="27"/>
                    </a:lnTo>
                    <a:lnTo>
                      <a:pt x="54" y="28"/>
                    </a:lnTo>
                    <a:lnTo>
                      <a:pt x="53" y="29"/>
                    </a:lnTo>
                    <a:lnTo>
                      <a:pt x="53" y="30"/>
                    </a:lnTo>
                    <a:lnTo>
                      <a:pt x="52" y="30"/>
                    </a:lnTo>
                    <a:lnTo>
                      <a:pt x="51" y="30"/>
                    </a:lnTo>
                    <a:lnTo>
                      <a:pt x="51" y="29"/>
                    </a:lnTo>
                    <a:lnTo>
                      <a:pt x="50" y="29"/>
                    </a:lnTo>
                    <a:lnTo>
                      <a:pt x="49" y="28"/>
                    </a:lnTo>
                    <a:lnTo>
                      <a:pt x="49" y="27"/>
                    </a:lnTo>
                    <a:lnTo>
                      <a:pt x="49" y="26"/>
                    </a:lnTo>
                    <a:lnTo>
                      <a:pt x="49" y="25"/>
                    </a:lnTo>
                    <a:lnTo>
                      <a:pt x="49" y="24"/>
                    </a:lnTo>
                    <a:lnTo>
                      <a:pt x="49" y="23"/>
                    </a:lnTo>
                    <a:lnTo>
                      <a:pt x="48" y="23"/>
                    </a:lnTo>
                    <a:lnTo>
                      <a:pt x="47" y="23"/>
                    </a:lnTo>
                    <a:lnTo>
                      <a:pt x="46" y="23"/>
                    </a:lnTo>
                    <a:lnTo>
                      <a:pt x="46" y="24"/>
                    </a:lnTo>
                    <a:lnTo>
                      <a:pt x="46" y="25"/>
                    </a:lnTo>
                    <a:lnTo>
                      <a:pt x="46" y="26"/>
                    </a:lnTo>
                    <a:lnTo>
                      <a:pt x="46" y="27"/>
                    </a:lnTo>
                    <a:lnTo>
                      <a:pt x="45" y="27"/>
                    </a:lnTo>
                    <a:lnTo>
                      <a:pt x="44" y="28"/>
                    </a:lnTo>
                    <a:lnTo>
                      <a:pt x="44" y="29"/>
                    </a:lnTo>
                    <a:lnTo>
                      <a:pt x="44" y="30"/>
                    </a:lnTo>
                    <a:lnTo>
                      <a:pt x="44" y="31"/>
                    </a:lnTo>
                    <a:lnTo>
                      <a:pt x="43" y="31"/>
                    </a:lnTo>
                    <a:lnTo>
                      <a:pt x="42" y="30"/>
                    </a:lnTo>
                    <a:lnTo>
                      <a:pt x="42" y="29"/>
                    </a:lnTo>
                    <a:lnTo>
                      <a:pt x="42" y="28"/>
                    </a:lnTo>
                    <a:lnTo>
                      <a:pt x="41" y="27"/>
                    </a:lnTo>
                    <a:lnTo>
                      <a:pt x="40" y="27"/>
                    </a:lnTo>
                    <a:lnTo>
                      <a:pt x="40" y="26"/>
                    </a:lnTo>
                    <a:lnTo>
                      <a:pt x="39" y="26"/>
                    </a:lnTo>
                    <a:lnTo>
                      <a:pt x="40" y="25"/>
                    </a:lnTo>
                    <a:lnTo>
                      <a:pt x="39" y="25"/>
                    </a:lnTo>
                    <a:lnTo>
                      <a:pt x="39" y="24"/>
                    </a:lnTo>
                    <a:lnTo>
                      <a:pt x="38" y="24"/>
                    </a:lnTo>
                    <a:lnTo>
                      <a:pt x="37" y="24"/>
                    </a:lnTo>
                    <a:lnTo>
                      <a:pt x="36" y="24"/>
                    </a:lnTo>
                    <a:lnTo>
                      <a:pt x="35" y="25"/>
                    </a:lnTo>
                    <a:lnTo>
                      <a:pt x="34" y="25"/>
                    </a:lnTo>
                    <a:lnTo>
                      <a:pt x="33" y="26"/>
                    </a:lnTo>
                    <a:lnTo>
                      <a:pt x="32" y="26"/>
                    </a:lnTo>
                    <a:lnTo>
                      <a:pt x="31" y="27"/>
                    </a:lnTo>
                    <a:lnTo>
                      <a:pt x="30" y="27"/>
                    </a:lnTo>
                    <a:lnTo>
                      <a:pt x="29" y="27"/>
                    </a:lnTo>
                    <a:lnTo>
                      <a:pt x="28" y="28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7" y="30"/>
                    </a:lnTo>
                    <a:lnTo>
                      <a:pt x="26" y="31"/>
                    </a:lnTo>
                    <a:lnTo>
                      <a:pt x="26" y="32"/>
                    </a:lnTo>
                    <a:lnTo>
                      <a:pt x="26" y="33"/>
                    </a:lnTo>
                    <a:lnTo>
                      <a:pt x="27" y="34"/>
                    </a:lnTo>
                    <a:lnTo>
                      <a:pt x="28" y="34"/>
                    </a:lnTo>
                    <a:lnTo>
                      <a:pt x="29" y="33"/>
                    </a:lnTo>
                    <a:lnTo>
                      <a:pt x="30" y="33"/>
                    </a:lnTo>
                    <a:lnTo>
                      <a:pt x="30" y="34"/>
                    </a:lnTo>
                    <a:lnTo>
                      <a:pt x="30" y="35"/>
                    </a:lnTo>
                    <a:lnTo>
                      <a:pt x="30" y="36"/>
                    </a:lnTo>
                    <a:lnTo>
                      <a:pt x="30" y="37"/>
                    </a:lnTo>
                    <a:lnTo>
                      <a:pt x="29" y="37"/>
                    </a:lnTo>
                    <a:lnTo>
                      <a:pt x="29" y="38"/>
                    </a:lnTo>
                    <a:lnTo>
                      <a:pt x="30" y="38"/>
                    </a:lnTo>
                    <a:lnTo>
                      <a:pt x="30" y="39"/>
                    </a:lnTo>
                    <a:lnTo>
                      <a:pt x="30" y="40"/>
                    </a:lnTo>
                    <a:lnTo>
                      <a:pt x="30" y="41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7" y="40"/>
                    </a:lnTo>
                    <a:lnTo>
                      <a:pt x="28" y="39"/>
                    </a:lnTo>
                    <a:lnTo>
                      <a:pt x="28" y="38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7" y="36"/>
                    </a:lnTo>
                    <a:lnTo>
                      <a:pt x="26" y="36"/>
                    </a:lnTo>
                    <a:lnTo>
                      <a:pt x="26" y="35"/>
                    </a:lnTo>
                    <a:lnTo>
                      <a:pt x="25" y="35"/>
                    </a:lnTo>
                    <a:lnTo>
                      <a:pt x="25" y="34"/>
                    </a:lnTo>
                    <a:lnTo>
                      <a:pt x="24" y="33"/>
                    </a:lnTo>
                    <a:lnTo>
                      <a:pt x="23" y="33"/>
                    </a:lnTo>
                    <a:lnTo>
                      <a:pt x="22" y="33"/>
                    </a:lnTo>
                    <a:lnTo>
                      <a:pt x="21" y="33"/>
                    </a:lnTo>
                    <a:lnTo>
                      <a:pt x="20" y="34"/>
                    </a:lnTo>
                    <a:lnTo>
                      <a:pt x="19" y="34"/>
                    </a:lnTo>
                    <a:lnTo>
                      <a:pt x="18" y="33"/>
                    </a:lnTo>
                    <a:lnTo>
                      <a:pt x="17" y="33"/>
                    </a:lnTo>
                    <a:lnTo>
                      <a:pt x="16" y="33"/>
                    </a:lnTo>
                    <a:lnTo>
                      <a:pt x="16" y="34"/>
                    </a:lnTo>
                    <a:lnTo>
                      <a:pt x="15" y="34"/>
                    </a:lnTo>
                    <a:lnTo>
                      <a:pt x="14" y="35"/>
                    </a:lnTo>
                    <a:lnTo>
                      <a:pt x="13" y="35"/>
                    </a:lnTo>
                    <a:lnTo>
                      <a:pt x="12" y="35"/>
                    </a:lnTo>
                    <a:lnTo>
                      <a:pt x="12" y="36"/>
                    </a:lnTo>
                    <a:lnTo>
                      <a:pt x="11" y="36"/>
                    </a:lnTo>
                    <a:lnTo>
                      <a:pt x="11" y="37"/>
                    </a:lnTo>
                    <a:lnTo>
                      <a:pt x="10" y="37"/>
                    </a:lnTo>
                    <a:lnTo>
                      <a:pt x="9" y="38"/>
                    </a:lnTo>
                    <a:lnTo>
                      <a:pt x="9" y="37"/>
                    </a:lnTo>
                    <a:lnTo>
                      <a:pt x="9" y="38"/>
                    </a:lnTo>
                    <a:lnTo>
                      <a:pt x="8" y="38"/>
                    </a:lnTo>
                    <a:lnTo>
                      <a:pt x="7" y="37"/>
                    </a:lnTo>
                    <a:lnTo>
                      <a:pt x="7" y="38"/>
                    </a:lnTo>
                    <a:lnTo>
                      <a:pt x="6" y="38"/>
                    </a:lnTo>
                    <a:lnTo>
                      <a:pt x="5" y="38"/>
                    </a:lnTo>
                    <a:lnTo>
                      <a:pt x="5" y="36"/>
                    </a:lnTo>
                    <a:lnTo>
                      <a:pt x="4" y="32"/>
                    </a:lnTo>
                    <a:lnTo>
                      <a:pt x="3" y="29"/>
                    </a:lnTo>
                    <a:lnTo>
                      <a:pt x="2" y="28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3" y="23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7" y="8"/>
                    </a:lnTo>
                    <a:lnTo>
                      <a:pt x="9" y="7"/>
                    </a:lnTo>
                    <a:lnTo>
                      <a:pt x="10" y="5"/>
                    </a:lnTo>
                    <a:lnTo>
                      <a:pt x="12" y="4"/>
                    </a:lnTo>
                    <a:lnTo>
                      <a:pt x="13" y="3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4"/>
                    </a:lnTo>
                    <a:lnTo>
                      <a:pt x="20" y="5"/>
                    </a:lnTo>
                    <a:lnTo>
                      <a:pt x="22" y="7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8" y="8"/>
                    </a:lnTo>
                    <a:lnTo>
                      <a:pt x="29" y="6"/>
                    </a:lnTo>
                    <a:lnTo>
                      <a:pt x="31" y="4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8" y="3"/>
                    </a:lnTo>
                    <a:lnTo>
                      <a:pt x="41" y="2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6" y="1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0" y="1"/>
                    </a:lnTo>
                    <a:lnTo>
                      <a:pt x="50" y="2"/>
                    </a:lnTo>
                    <a:lnTo>
                      <a:pt x="50" y="3"/>
                    </a:lnTo>
                    <a:lnTo>
                      <a:pt x="50" y="4"/>
                    </a:lnTo>
                    <a:lnTo>
                      <a:pt x="50" y="6"/>
                    </a:lnTo>
                    <a:lnTo>
                      <a:pt x="49" y="7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49" y="10"/>
                    </a:lnTo>
                    <a:lnTo>
                      <a:pt x="49" y="11"/>
                    </a:lnTo>
                    <a:lnTo>
                      <a:pt x="49" y="13"/>
                    </a:lnTo>
                    <a:lnTo>
                      <a:pt x="49" y="14"/>
                    </a:lnTo>
                    <a:lnTo>
                      <a:pt x="50" y="15"/>
                    </a:lnTo>
                    <a:lnTo>
                      <a:pt x="50" y="16"/>
                    </a:lnTo>
                    <a:lnTo>
                      <a:pt x="51" y="18"/>
                    </a:lnTo>
                    <a:lnTo>
                      <a:pt x="51" y="19"/>
                    </a:lnTo>
                    <a:lnTo>
                      <a:pt x="51" y="20"/>
                    </a:lnTo>
                    <a:lnTo>
                      <a:pt x="50" y="21"/>
                    </a:lnTo>
                    <a:lnTo>
                      <a:pt x="50" y="22"/>
                    </a:lnTo>
                    <a:lnTo>
                      <a:pt x="50" y="23"/>
                    </a:lnTo>
                    <a:lnTo>
                      <a:pt x="51" y="23"/>
                    </a:lnTo>
                    <a:lnTo>
                      <a:pt x="51" y="22"/>
                    </a:lnTo>
                    <a:lnTo>
                      <a:pt x="52" y="22"/>
                    </a:lnTo>
                    <a:lnTo>
                      <a:pt x="52" y="21"/>
                    </a:lnTo>
                    <a:lnTo>
                      <a:pt x="52" y="20"/>
                    </a:lnTo>
                    <a:lnTo>
                      <a:pt x="53" y="20"/>
                    </a:lnTo>
                    <a:lnTo>
                      <a:pt x="53" y="21"/>
                    </a:lnTo>
                    <a:lnTo>
                      <a:pt x="53" y="22"/>
                    </a:lnTo>
                    <a:lnTo>
                      <a:pt x="54" y="23"/>
                    </a:lnTo>
                    <a:lnTo>
                      <a:pt x="54" y="24"/>
                    </a:lnTo>
                    <a:lnTo>
                      <a:pt x="55" y="24"/>
                    </a:lnTo>
                    <a:lnTo>
                      <a:pt x="56" y="24"/>
                    </a:lnTo>
                    <a:lnTo>
                      <a:pt x="56" y="25"/>
                    </a:lnTo>
                    <a:lnTo>
                      <a:pt x="55" y="26"/>
                    </a:lnTo>
                    <a:close/>
                  </a:path>
                </a:pathLst>
              </a:custGeom>
              <a:solidFill>
                <a:srgbClr val="00B0F0"/>
              </a:solidFill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147" y="168"/>
                <a:ext cx="58" cy="35"/>
              </a:xfrm>
              <a:custGeom>
                <a:avLst/>
                <a:gdLst>
                  <a:gd name="T0" fmla="*/ 55 w 58"/>
                  <a:gd name="T1" fmla="*/ 16 h 35"/>
                  <a:gd name="T2" fmla="*/ 50 w 58"/>
                  <a:gd name="T3" fmla="*/ 17 h 35"/>
                  <a:gd name="T4" fmla="*/ 45 w 58"/>
                  <a:gd name="T5" fmla="*/ 19 h 35"/>
                  <a:gd name="T6" fmla="*/ 41 w 58"/>
                  <a:gd name="T7" fmla="*/ 19 h 35"/>
                  <a:gd name="T8" fmla="*/ 36 w 58"/>
                  <a:gd name="T9" fmla="*/ 20 h 35"/>
                  <a:gd name="T10" fmla="*/ 33 w 58"/>
                  <a:gd name="T11" fmla="*/ 19 h 35"/>
                  <a:gd name="T12" fmla="*/ 31 w 58"/>
                  <a:gd name="T13" fmla="*/ 16 h 35"/>
                  <a:gd name="T14" fmla="*/ 31 w 58"/>
                  <a:gd name="T15" fmla="*/ 14 h 35"/>
                  <a:gd name="T16" fmla="*/ 30 w 58"/>
                  <a:gd name="T17" fmla="*/ 12 h 35"/>
                  <a:gd name="T18" fmla="*/ 27 w 58"/>
                  <a:gd name="T19" fmla="*/ 12 h 35"/>
                  <a:gd name="T20" fmla="*/ 23 w 58"/>
                  <a:gd name="T21" fmla="*/ 16 h 35"/>
                  <a:gd name="T22" fmla="*/ 22 w 58"/>
                  <a:gd name="T23" fmla="*/ 18 h 35"/>
                  <a:gd name="T24" fmla="*/ 20 w 58"/>
                  <a:gd name="T25" fmla="*/ 24 h 35"/>
                  <a:gd name="T26" fmla="*/ 18 w 58"/>
                  <a:gd name="T27" fmla="*/ 29 h 35"/>
                  <a:gd name="T28" fmla="*/ 15 w 58"/>
                  <a:gd name="T29" fmla="*/ 31 h 35"/>
                  <a:gd name="T30" fmla="*/ 12 w 58"/>
                  <a:gd name="T31" fmla="*/ 30 h 35"/>
                  <a:gd name="T32" fmla="*/ 12 w 58"/>
                  <a:gd name="T33" fmla="*/ 28 h 35"/>
                  <a:gd name="T34" fmla="*/ 13 w 58"/>
                  <a:gd name="T35" fmla="*/ 24 h 35"/>
                  <a:gd name="T36" fmla="*/ 12 w 58"/>
                  <a:gd name="T37" fmla="*/ 20 h 35"/>
                  <a:gd name="T38" fmla="*/ 8 w 58"/>
                  <a:gd name="T39" fmla="*/ 22 h 35"/>
                  <a:gd name="T40" fmla="*/ 3 w 58"/>
                  <a:gd name="T41" fmla="*/ 26 h 35"/>
                  <a:gd name="T42" fmla="*/ 5 w 58"/>
                  <a:gd name="T43" fmla="*/ 28 h 35"/>
                  <a:gd name="T44" fmla="*/ 4 w 58"/>
                  <a:gd name="T45" fmla="*/ 30 h 35"/>
                  <a:gd name="T46" fmla="*/ 1 w 58"/>
                  <a:gd name="T47" fmla="*/ 32 h 35"/>
                  <a:gd name="T48" fmla="*/ 4 w 58"/>
                  <a:gd name="T49" fmla="*/ 32 h 35"/>
                  <a:gd name="T50" fmla="*/ 5 w 58"/>
                  <a:gd name="T51" fmla="*/ 34 h 35"/>
                  <a:gd name="T52" fmla="*/ 1 w 58"/>
                  <a:gd name="T53" fmla="*/ 35 h 35"/>
                  <a:gd name="T54" fmla="*/ 1 w 58"/>
                  <a:gd name="T55" fmla="*/ 34 h 35"/>
                  <a:gd name="T56" fmla="*/ 1 w 58"/>
                  <a:gd name="T57" fmla="*/ 28 h 35"/>
                  <a:gd name="T58" fmla="*/ 1 w 58"/>
                  <a:gd name="T59" fmla="*/ 22 h 35"/>
                  <a:gd name="T60" fmla="*/ 2 w 58"/>
                  <a:gd name="T61" fmla="*/ 19 h 35"/>
                  <a:gd name="T62" fmla="*/ 4 w 58"/>
                  <a:gd name="T63" fmla="*/ 20 h 35"/>
                  <a:gd name="T64" fmla="*/ 5 w 58"/>
                  <a:gd name="T65" fmla="*/ 22 h 35"/>
                  <a:gd name="T66" fmla="*/ 7 w 58"/>
                  <a:gd name="T67" fmla="*/ 19 h 35"/>
                  <a:gd name="T68" fmla="*/ 7 w 58"/>
                  <a:gd name="T69" fmla="*/ 16 h 35"/>
                  <a:gd name="T70" fmla="*/ 7 w 58"/>
                  <a:gd name="T71" fmla="*/ 14 h 35"/>
                  <a:gd name="T72" fmla="*/ 6 w 58"/>
                  <a:gd name="T73" fmla="*/ 12 h 35"/>
                  <a:gd name="T74" fmla="*/ 11 w 58"/>
                  <a:gd name="T75" fmla="*/ 11 h 35"/>
                  <a:gd name="T76" fmla="*/ 15 w 58"/>
                  <a:gd name="T77" fmla="*/ 12 h 35"/>
                  <a:gd name="T78" fmla="*/ 16 w 58"/>
                  <a:gd name="T79" fmla="*/ 11 h 35"/>
                  <a:gd name="T80" fmla="*/ 16 w 58"/>
                  <a:gd name="T81" fmla="*/ 8 h 35"/>
                  <a:gd name="T82" fmla="*/ 18 w 58"/>
                  <a:gd name="T83" fmla="*/ 8 h 35"/>
                  <a:gd name="T84" fmla="*/ 19 w 58"/>
                  <a:gd name="T85" fmla="*/ 6 h 35"/>
                  <a:gd name="T86" fmla="*/ 20 w 58"/>
                  <a:gd name="T87" fmla="*/ 6 h 35"/>
                  <a:gd name="T88" fmla="*/ 21 w 58"/>
                  <a:gd name="T89" fmla="*/ 6 h 35"/>
                  <a:gd name="T90" fmla="*/ 24 w 58"/>
                  <a:gd name="T91" fmla="*/ 5 h 35"/>
                  <a:gd name="T92" fmla="*/ 27 w 58"/>
                  <a:gd name="T93" fmla="*/ 5 h 35"/>
                  <a:gd name="T94" fmla="*/ 19 w 58"/>
                  <a:gd name="T95" fmla="*/ 9 h 35"/>
                  <a:gd name="T96" fmla="*/ 22 w 58"/>
                  <a:gd name="T97" fmla="*/ 9 h 35"/>
                  <a:gd name="T98" fmla="*/ 26 w 58"/>
                  <a:gd name="T99" fmla="*/ 8 h 35"/>
                  <a:gd name="T100" fmla="*/ 28 w 58"/>
                  <a:gd name="T101" fmla="*/ 7 h 35"/>
                  <a:gd name="T102" fmla="*/ 28 w 58"/>
                  <a:gd name="T103" fmla="*/ 6 h 35"/>
                  <a:gd name="T104" fmla="*/ 28 w 58"/>
                  <a:gd name="T105" fmla="*/ 5 h 35"/>
                  <a:gd name="T106" fmla="*/ 36 w 58"/>
                  <a:gd name="T107" fmla="*/ 1 h 35"/>
                  <a:gd name="T108" fmla="*/ 40 w 58"/>
                  <a:gd name="T109" fmla="*/ 0 h 35"/>
                  <a:gd name="T110" fmla="*/ 44 w 58"/>
                  <a:gd name="T111" fmla="*/ 3 h 35"/>
                  <a:gd name="T112" fmla="*/ 48 w 58"/>
                  <a:gd name="T113" fmla="*/ 5 h 35"/>
                  <a:gd name="T114" fmla="*/ 52 w 58"/>
                  <a:gd name="T115" fmla="*/ 5 h 35"/>
                  <a:gd name="T116" fmla="*/ 55 w 58"/>
                  <a:gd name="T117" fmla="*/ 5 h 35"/>
                  <a:gd name="T118" fmla="*/ 57 w 58"/>
                  <a:gd name="T119" fmla="*/ 11 h 3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8"/>
                  <a:gd name="T181" fmla="*/ 0 h 35"/>
                  <a:gd name="T182" fmla="*/ 58 w 58"/>
                  <a:gd name="T183" fmla="*/ 35 h 3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8" h="35">
                    <a:moveTo>
                      <a:pt x="58" y="14"/>
                    </a:moveTo>
                    <a:lnTo>
                      <a:pt x="58" y="15"/>
                    </a:lnTo>
                    <a:lnTo>
                      <a:pt x="56" y="15"/>
                    </a:lnTo>
                    <a:lnTo>
                      <a:pt x="55" y="16"/>
                    </a:lnTo>
                    <a:lnTo>
                      <a:pt x="53" y="16"/>
                    </a:lnTo>
                    <a:lnTo>
                      <a:pt x="52" y="17"/>
                    </a:lnTo>
                    <a:lnTo>
                      <a:pt x="50" y="17"/>
                    </a:lnTo>
                    <a:lnTo>
                      <a:pt x="49" y="18"/>
                    </a:lnTo>
                    <a:lnTo>
                      <a:pt x="48" y="18"/>
                    </a:lnTo>
                    <a:lnTo>
                      <a:pt x="47" y="18"/>
                    </a:lnTo>
                    <a:lnTo>
                      <a:pt x="45" y="19"/>
                    </a:lnTo>
                    <a:lnTo>
                      <a:pt x="44" y="19"/>
                    </a:lnTo>
                    <a:lnTo>
                      <a:pt x="43" y="19"/>
                    </a:lnTo>
                    <a:lnTo>
                      <a:pt x="42" y="19"/>
                    </a:lnTo>
                    <a:lnTo>
                      <a:pt x="41" y="19"/>
                    </a:lnTo>
                    <a:lnTo>
                      <a:pt x="39" y="20"/>
                    </a:lnTo>
                    <a:lnTo>
                      <a:pt x="38" y="20"/>
                    </a:lnTo>
                    <a:lnTo>
                      <a:pt x="37" y="20"/>
                    </a:lnTo>
                    <a:lnTo>
                      <a:pt x="36" y="20"/>
                    </a:lnTo>
                    <a:lnTo>
                      <a:pt x="35" y="20"/>
                    </a:lnTo>
                    <a:lnTo>
                      <a:pt x="34" y="19"/>
                    </a:lnTo>
                    <a:lnTo>
                      <a:pt x="33" y="19"/>
                    </a:lnTo>
                    <a:lnTo>
                      <a:pt x="32" y="19"/>
                    </a:lnTo>
                    <a:lnTo>
                      <a:pt x="31" y="18"/>
                    </a:lnTo>
                    <a:lnTo>
                      <a:pt x="31" y="16"/>
                    </a:lnTo>
                    <a:lnTo>
                      <a:pt x="31" y="15"/>
                    </a:lnTo>
                    <a:lnTo>
                      <a:pt x="31" y="14"/>
                    </a:lnTo>
                    <a:lnTo>
                      <a:pt x="31" y="13"/>
                    </a:lnTo>
                    <a:lnTo>
                      <a:pt x="31" y="12"/>
                    </a:lnTo>
                    <a:lnTo>
                      <a:pt x="30" y="12"/>
                    </a:lnTo>
                    <a:lnTo>
                      <a:pt x="29" y="12"/>
                    </a:lnTo>
                    <a:lnTo>
                      <a:pt x="28" y="12"/>
                    </a:lnTo>
                    <a:lnTo>
                      <a:pt x="27" y="12"/>
                    </a:lnTo>
                    <a:lnTo>
                      <a:pt x="26" y="13"/>
                    </a:lnTo>
                    <a:lnTo>
                      <a:pt x="24" y="14"/>
                    </a:lnTo>
                    <a:lnTo>
                      <a:pt x="23" y="16"/>
                    </a:lnTo>
                    <a:lnTo>
                      <a:pt x="22" y="17"/>
                    </a:lnTo>
                    <a:lnTo>
                      <a:pt x="22" y="18"/>
                    </a:lnTo>
                    <a:lnTo>
                      <a:pt x="21" y="20"/>
                    </a:lnTo>
                    <a:lnTo>
                      <a:pt x="21" y="21"/>
                    </a:lnTo>
                    <a:lnTo>
                      <a:pt x="20" y="23"/>
                    </a:lnTo>
                    <a:lnTo>
                      <a:pt x="20" y="24"/>
                    </a:lnTo>
                    <a:lnTo>
                      <a:pt x="19" y="26"/>
                    </a:lnTo>
                    <a:lnTo>
                      <a:pt x="19" y="28"/>
                    </a:lnTo>
                    <a:lnTo>
                      <a:pt x="18" y="28"/>
                    </a:lnTo>
                    <a:lnTo>
                      <a:pt x="18" y="29"/>
                    </a:lnTo>
                    <a:lnTo>
                      <a:pt x="17" y="30"/>
                    </a:lnTo>
                    <a:lnTo>
                      <a:pt x="16" y="31"/>
                    </a:lnTo>
                    <a:lnTo>
                      <a:pt x="15" y="31"/>
                    </a:lnTo>
                    <a:lnTo>
                      <a:pt x="14" y="31"/>
                    </a:lnTo>
                    <a:lnTo>
                      <a:pt x="14" y="30"/>
                    </a:lnTo>
                    <a:lnTo>
                      <a:pt x="13" y="30"/>
                    </a:lnTo>
                    <a:lnTo>
                      <a:pt x="12" y="30"/>
                    </a:lnTo>
                    <a:lnTo>
                      <a:pt x="12" y="29"/>
                    </a:lnTo>
                    <a:lnTo>
                      <a:pt x="12" y="28"/>
                    </a:lnTo>
                    <a:lnTo>
                      <a:pt x="13" y="27"/>
                    </a:lnTo>
                    <a:lnTo>
                      <a:pt x="13" y="26"/>
                    </a:lnTo>
                    <a:lnTo>
                      <a:pt x="13" y="25"/>
                    </a:lnTo>
                    <a:lnTo>
                      <a:pt x="13" y="24"/>
                    </a:lnTo>
                    <a:lnTo>
                      <a:pt x="13" y="22"/>
                    </a:lnTo>
                    <a:lnTo>
                      <a:pt x="13" y="21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0" y="20"/>
                    </a:lnTo>
                    <a:lnTo>
                      <a:pt x="9" y="21"/>
                    </a:lnTo>
                    <a:lnTo>
                      <a:pt x="8" y="22"/>
                    </a:lnTo>
                    <a:lnTo>
                      <a:pt x="7" y="23"/>
                    </a:lnTo>
                    <a:lnTo>
                      <a:pt x="6" y="24"/>
                    </a:lnTo>
                    <a:lnTo>
                      <a:pt x="4" y="25"/>
                    </a:lnTo>
                    <a:lnTo>
                      <a:pt x="3" y="26"/>
                    </a:lnTo>
                    <a:lnTo>
                      <a:pt x="3" y="27"/>
                    </a:lnTo>
                    <a:lnTo>
                      <a:pt x="4" y="28"/>
                    </a:lnTo>
                    <a:lnTo>
                      <a:pt x="5" y="28"/>
                    </a:lnTo>
                    <a:lnTo>
                      <a:pt x="5" y="29"/>
                    </a:lnTo>
                    <a:lnTo>
                      <a:pt x="5" y="30"/>
                    </a:lnTo>
                    <a:lnTo>
                      <a:pt x="4" y="30"/>
                    </a:lnTo>
                    <a:lnTo>
                      <a:pt x="3" y="31"/>
                    </a:lnTo>
                    <a:lnTo>
                      <a:pt x="2" y="31"/>
                    </a:lnTo>
                    <a:lnTo>
                      <a:pt x="1" y="32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4" y="32"/>
                    </a:lnTo>
                    <a:lnTo>
                      <a:pt x="5" y="33"/>
                    </a:lnTo>
                    <a:lnTo>
                      <a:pt x="5" y="34"/>
                    </a:lnTo>
                    <a:lnTo>
                      <a:pt x="4" y="34"/>
                    </a:lnTo>
                    <a:lnTo>
                      <a:pt x="3" y="35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1" y="30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3" y="18"/>
                    </a:lnTo>
                    <a:lnTo>
                      <a:pt x="3" y="19"/>
                    </a:lnTo>
                    <a:lnTo>
                      <a:pt x="4" y="20"/>
                    </a:lnTo>
                    <a:lnTo>
                      <a:pt x="4" y="21"/>
                    </a:lnTo>
                    <a:lnTo>
                      <a:pt x="5" y="21"/>
                    </a:lnTo>
                    <a:lnTo>
                      <a:pt x="5" y="22"/>
                    </a:lnTo>
                    <a:lnTo>
                      <a:pt x="6" y="21"/>
                    </a:lnTo>
                    <a:lnTo>
                      <a:pt x="7" y="20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9" y="6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7" y="5"/>
                    </a:lnTo>
                    <a:lnTo>
                      <a:pt x="26" y="7"/>
                    </a:lnTo>
                    <a:lnTo>
                      <a:pt x="24" y="8"/>
                    </a:lnTo>
                    <a:lnTo>
                      <a:pt x="19" y="9"/>
                    </a:lnTo>
                    <a:lnTo>
                      <a:pt x="20" y="11"/>
                    </a:lnTo>
                    <a:lnTo>
                      <a:pt x="20" y="10"/>
                    </a:lnTo>
                    <a:lnTo>
                      <a:pt x="21" y="10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8" y="8"/>
                    </a:lnTo>
                    <a:lnTo>
                      <a:pt x="28" y="7"/>
                    </a:lnTo>
                    <a:lnTo>
                      <a:pt x="28" y="6"/>
                    </a:lnTo>
                    <a:lnTo>
                      <a:pt x="28" y="5"/>
                    </a:lnTo>
                    <a:lnTo>
                      <a:pt x="31" y="4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6" y="1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1"/>
                    </a:lnTo>
                    <a:lnTo>
                      <a:pt x="43" y="2"/>
                    </a:lnTo>
                    <a:lnTo>
                      <a:pt x="44" y="3"/>
                    </a:lnTo>
                    <a:lnTo>
                      <a:pt x="46" y="4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50" y="5"/>
                    </a:lnTo>
                    <a:lnTo>
                      <a:pt x="51" y="5"/>
                    </a:lnTo>
                    <a:lnTo>
                      <a:pt x="52" y="5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5" y="5"/>
                    </a:lnTo>
                    <a:lnTo>
                      <a:pt x="56" y="6"/>
                    </a:lnTo>
                    <a:lnTo>
                      <a:pt x="56" y="7"/>
                    </a:lnTo>
                    <a:lnTo>
                      <a:pt x="56" y="9"/>
                    </a:lnTo>
                    <a:lnTo>
                      <a:pt x="57" y="11"/>
                    </a:lnTo>
                    <a:lnTo>
                      <a:pt x="57" y="12"/>
                    </a:lnTo>
                    <a:lnTo>
                      <a:pt x="58" y="13"/>
                    </a:lnTo>
                    <a:lnTo>
                      <a:pt x="58" y="1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147" y="168"/>
                <a:ext cx="58" cy="35"/>
              </a:xfrm>
              <a:custGeom>
                <a:avLst/>
                <a:gdLst>
                  <a:gd name="T0" fmla="*/ 55 w 58"/>
                  <a:gd name="T1" fmla="*/ 16 h 35"/>
                  <a:gd name="T2" fmla="*/ 50 w 58"/>
                  <a:gd name="T3" fmla="*/ 17 h 35"/>
                  <a:gd name="T4" fmla="*/ 45 w 58"/>
                  <a:gd name="T5" fmla="*/ 19 h 35"/>
                  <a:gd name="T6" fmla="*/ 41 w 58"/>
                  <a:gd name="T7" fmla="*/ 19 h 35"/>
                  <a:gd name="T8" fmla="*/ 36 w 58"/>
                  <a:gd name="T9" fmla="*/ 20 h 35"/>
                  <a:gd name="T10" fmla="*/ 33 w 58"/>
                  <a:gd name="T11" fmla="*/ 19 h 35"/>
                  <a:gd name="T12" fmla="*/ 31 w 58"/>
                  <a:gd name="T13" fmla="*/ 16 h 35"/>
                  <a:gd name="T14" fmla="*/ 31 w 58"/>
                  <a:gd name="T15" fmla="*/ 14 h 35"/>
                  <a:gd name="T16" fmla="*/ 30 w 58"/>
                  <a:gd name="T17" fmla="*/ 12 h 35"/>
                  <a:gd name="T18" fmla="*/ 27 w 58"/>
                  <a:gd name="T19" fmla="*/ 12 h 35"/>
                  <a:gd name="T20" fmla="*/ 23 w 58"/>
                  <a:gd name="T21" fmla="*/ 16 h 35"/>
                  <a:gd name="T22" fmla="*/ 22 w 58"/>
                  <a:gd name="T23" fmla="*/ 18 h 35"/>
                  <a:gd name="T24" fmla="*/ 20 w 58"/>
                  <a:gd name="T25" fmla="*/ 24 h 35"/>
                  <a:gd name="T26" fmla="*/ 18 w 58"/>
                  <a:gd name="T27" fmla="*/ 29 h 35"/>
                  <a:gd name="T28" fmla="*/ 15 w 58"/>
                  <a:gd name="T29" fmla="*/ 31 h 35"/>
                  <a:gd name="T30" fmla="*/ 12 w 58"/>
                  <a:gd name="T31" fmla="*/ 30 h 35"/>
                  <a:gd name="T32" fmla="*/ 12 w 58"/>
                  <a:gd name="T33" fmla="*/ 28 h 35"/>
                  <a:gd name="T34" fmla="*/ 13 w 58"/>
                  <a:gd name="T35" fmla="*/ 24 h 35"/>
                  <a:gd name="T36" fmla="*/ 12 w 58"/>
                  <a:gd name="T37" fmla="*/ 20 h 35"/>
                  <a:gd name="T38" fmla="*/ 8 w 58"/>
                  <a:gd name="T39" fmla="*/ 22 h 35"/>
                  <a:gd name="T40" fmla="*/ 3 w 58"/>
                  <a:gd name="T41" fmla="*/ 26 h 35"/>
                  <a:gd name="T42" fmla="*/ 5 w 58"/>
                  <a:gd name="T43" fmla="*/ 28 h 35"/>
                  <a:gd name="T44" fmla="*/ 4 w 58"/>
                  <a:gd name="T45" fmla="*/ 30 h 35"/>
                  <a:gd name="T46" fmla="*/ 1 w 58"/>
                  <a:gd name="T47" fmla="*/ 32 h 35"/>
                  <a:gd name="T48" fmla="*/ 4 w 58"/>
                  <a:gd name="T49" fmla="*/ 32 h 35"/>
                  <a:gd name="T50" fmla="*/ 5 w 58"/>
                  <a:gd name="T51" fmla="*/ 34 h 35"/>
                  <a:gd name="T52" fmla="*/ 1 w 58"/>
                  <a:gd name="T53" fmla="*/ 35 h 35"/>
                  <a:gd name="T54" fmla="*/ 1 w 58"/>
                  <a:gd name="T55" fmla="*/ 34 h 35"/>
                  <a:gd name="T56" fmla="*/ 1 w 58"/>
                  <a:gd name="T57" fmla="*/ 28 h 35"/>
                  <a:gd name="T58" fmla="*/ 1 w 58"/>
                  <a:gd name="T59" fmla="*/ 22 h 35"/>
                  <a:gd name="T60" fmla="*/ 2 w 58"/>
                  <a:gd name="T61" fmla="*/ 19 h 35"/>
                  <a:gd name="T62" fmla="*/ 4 w 58"/>
                  <a:gd name="T63" fmla="*/ 20 h 35"/>
                  <a:gd name="T64" fmla="*/ 5 w 58"/>
                  <a:gd name="T65" fmla="*/ 22 h 35"/>
                  <a:gd name="T66" fmla="*/ 7 w 58"/>
                  <a:gd name="T67" fmla="*/ 19 h 35"/>
                  <a:gd name="T68" fmla="*/ 7 w 58"/>
                  <a:gd name="T69" fmla="*/ 16 h 35"/>
                  <a:gd name="T70" fmla="*/ 7 w 58"/>
                  <a:gd name="T71" fmla="*/ 14 h 35"/>
                  <a:gd name="T72" fmla="*/ 6 w 58"/>
                  <a:gd name="T73" fmla="*/ 12 h 35"/>
                  <a:gd name="T74" fmla="*/ 11 w 58"/>
                  <a:gd name="T75" fmla="*/ 11 h 35"/>
                  <a:gd name="T76" fmla="*/ 15 w 58"/>
                  <a:gd name="T77" fmla="*/ 12 h 35"/>
                  <a:gd name="T78" fmla="*/ 16 w 58"/>
                  <a:gd name="T79" fmla="*/ 11 h 35"/>
                  <a:gd name="T80" fmla="*/ 16 w 58"/>
                  <a:gd name="T81" fmla="*/ 8 h 35"/>
                  <a:gd name="T82" fmla="*/ 18 w 58"/>
                  <a:gd name="T83" fmla="*/ 8 h 35"/>
                  <a:gd name="T84" fmla="*/ 19 w 58"/>
                  <a:gd name="T85" fmla="*/ 6 h 35"/>
                  <a:gd name="T86" fmla="*/ 20 w 58"/>
                  <a:gd name="T87" fmla="*/ 6 h 35"/>
                  <a:gd name="T88" fmla="*/ 21 w 58"/>
                  <a:gd name="T89" fmla="*/ 6 h 35"/>
                  <a:gd name="T90" fmla="*/ 24 w 58"/>
                  <a:gd name="T91" fmla="*/ 5 h 35"/>
                  <a:gd name="T92" fmla="*/ 27 w 58"/>
                  <a:gd name="T93" fmla="*/ 5 h 35"/>
                  <a:gd name="T94" fmla="*/ 19 w 58"/>
                  <a:gd name="T95" fmla="*/ 9 h 35"/>
                  <a:gd name="T96" fmla="*/ 22 w 58"/>
                  <a:gd name="T97" fmla="*/ 9 h 35"/>
                  <a:gd name="T98" fmla="*/ 26 w 58"/>
                  <a:gd name="T99" fmla="*/ 8 h 35"/>
                  <a:gd name="T100" fmla="*/ 28 w 58"/>
                  <a:gd name="T101" fmla="*/ 7 h 35"/>
                  <a:gd name="T102" fmla="*/ 28 w 58"/>
                  <a:gd name="T103" fmla="*/ 6 h 35"/>
                  <a:gd name="T104" fmla="*/ 28 w 58"/>
                  <a:gd name="T105" fmla="*/ 5 h 35"/>
                  <a:gd name="T106" fmla="*/ 36 w 58"/>
                  <a:gd name="T107" fmla="*/ 1 h 35"/>
                  <a:gd name="T108" fmla="*/ 40 w 58"/>
                  <a:gd name="T109" fmla="*/ 0 h 35"/>
                  <a:gd name="T110" fmla="*/ 44 w 58"/>
                  <a:gd name="T111" fmla="*/ 3 h 35"/>
                  <a:gd name="T112" fmla="*/ 48 w 58"/>
                  <a:gd name="T113" fmla="*/ 5 h 35"/>
                  <a:gd name="T114" fmla="*/ 52 w 58"/>
                  <a:gd name="T115" fmla="*/ 5 h 35"/>
                  <a:gd name="T116" fmla="*/ 55 w 58"/>
                  <a:gd name="T117" fmla="*/ 5 h 35"/>
                  <a:gd name="T118" fmla="*/ 57 w 58"/>
                  <a:gd name="T119" fmla="*/ 11 h 3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8"/>
                  <a:gd name="T181" fmla="*/ 0 h 35"/>
                  <a:gd name="T182" fmla="*/ 58 w 58"/>
                  <a:gd name="T183" fmla="*/ 35 h 3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8" h="35">
                    <a:moveTo>
                      <a:pt x="58" y="14"/>
                    </a:moveTo>
                    <a:lnTo>
                      <a:pt x="58" y="15"/>
                    </a:lnTo>
                    <a:lnTo>
                      <a:pt x="56" y="15"/>
                    </a:lnTo>
                    <a:lnTo>
                      <a:pt x="55" y="16"/>
                    </a:lnTo>
                    <a:lnTo>
                      <a:pt x="53" y="16"/>
                    </a:lnTo>
                    <a:lnTo>
                      <a:pt x="52" y="17"/>
                    </a:lnTo>
                    <a:lnTo>
                      <a:pt x="50" y="17"/>
                    </a:lnTo>
                    <a:lnTo>
                      <a:pt x="49" y="18"/>
                    </a:lnTo>
                    <a:lnTo>
                      <a:pt x="48" y="18"/>
                    </a:lnTo>
                    <a:lnTo>
                      <a:pt x="47" y="18"/>
                    </a:lnTo>
                    <a:lnTo>
                      <a:pt x="45" y="19"/>
                    </a:lnTo>
                    <a:lnTo>
                      <a:pt x="44" y="19"/>
                    </a:lnTo>
                    <a:lnTo>
                      <a:pt x="43" y="19"/>
                    </a:lnTo>
                    <a:lnTo>
                      <a:pt x="42" y="19"/>
                    </a:lnTo>
                    <a:lnTo>
                      <a:pt x="41" y="19"/>
                    </a:lnTo>
                    <a:lnTo>
                      <a:pt x="39" y="20"/>
                    </a:lnTo>
                    <a:lnTo>
                      <a:pt x="38" y="20"/>
                    </a:lnTo>
                    <a:lnTo>
                      <a:pt x="37" y="20"/>
                    </a:lnTo>
                    <a:lnTo>
                      <a:pt x="36" y="20"/>
                    </a:lnTo>
                    <a:lnTo>
                      <a:pt x="35" y="20"/>
                    </a:lnTo>
                    <a:lnTo>
                      <a:pt x="34" y="19"/>
                    </a:lnTo>
                    <a:lnTo>
                      <a:pt x="33" y="19"/>
                    </a:lnTo>
                    <a:lnTo>
                      <a:pt x="32" y="19"/>
                    </a:lnTo>
                    <a:lnTo>
                      <a:pt x="31" y="18"/>
                    </a:lnTo>
                    <a:lnTo>
                      <a:pt x="31" y="16"/>
                    </a:lnTo>
                    <a:lnTo>
                      <a:pt x="31" y="15"/>
                    </a:lnTo>
                    <a:lnTo>
                      <a:pt x="31" y="14"/>
                    </a:lnTo>
                    <a:lnTo>
                      <a:pt x="31" y="13"/>
                    </a:lnTo>
                    <a:lnTo>
                      <a:pt x="31" y="12"/>
                    </a:lnTo>
                    <a:lnTo>
                      <a:pt x="30" y="12"/>
                    </a:lnTo>
                    <a:lnTo>
                      <a:pt x="29" y="12"/>
                    </a:lnTo>
                    <a:lnTo>
                      <a:pt x="28" y="12"/>
                    </a:lnTo>
                    <a:lnTo>
                      <a:pt x="27" y="12"/>
                    </a:lnTo>
                    <a:lnTo>
                      <a:pt x="26" y="13"/>
                    </a:lnTo>
                    <a:lnTo>
                      <a:pt x="24" y="14"/>
                    </a:lnTo>
                    <a:lnTo>
                      <a:pt x="23" y="16"/>
                    </a:lnTo>
                    <a:lnTo>
                      <a:pt x="22" y="17"/>
                    </a:lnTo>
                    <a:lnTo>
                      <a:pt x="22" y="18"/>
                    </a:lnTo>
                    <a:lnTo>
                      <a:pt x="21" y="20"/>
                    </a:lnTo>
                    <a:lnTo>
                      <a:pt x="21" y="21"/>
                    </a:lnTo>
                    <a:lnTo>
                      <a:pt x="20" y="23"/>
                    </a:lnTo>
                    <a:lnTo>
                      <a:pt x="20" y="24"/>
                    </a:lnTo>
                    <a:lnTo>
                      <a:pt x="19" y="26"/>
                    </a:lnTo>
                    <a:lnTo>
                      <a:pt x="19" y="28"/>
                    </a:lnTo>
                    <a:lnTo>
                      <a:pt x="18" y="28"/>
                    </a:lnTo>
                    <a:lnTo>
                      <a:pt x="18" y="29"/>
                    </a:lnTo>
                    <a:lnTo>
                      <a:pt x="17" y="30"/>
                    </a:lnTo>
                    <a:lnTo>
                      <a:pt x="16" y="31"/>
                    </a:lnTo>
                    <a:lnTo>
                      <a:pt x="15" y="31"/>
                    </a:lnTo>
                    <a:lnTo>
                      <a:pt x="14" y="31"/>
                    </a:lnTo>
                    <a:lnTo>
                      <a:pt x="14" y="30"/>
                    </a:lnTo>
                    <a:lnTo>
                      <a:pt x="13" y="30"/>
                    </a:lnTo>
                    <a:lnTo>
                      <a:pt x="12" y="30"/>
                    </a:lnTo>
                    <a:lnTo>
                      <a:pt x="12" y="29"/>
                    </a:lnTo>
                    <a:lnTo>
                      <a:pt x="12" y="28"/>
                    </a:lnTo>
                    <a:lnTo>
                      <a:pt x="13" y="27"/>
                    </a:lnTo>
                    <a:lnTo>
                      <a:pt x="13" y="26"/>
                    </a:lnTo>
                    <a:lnTo>
                      <a:pt x="13" y="25"/>
                    </a:lnTo>
                    <a:lnTo>
                      <a:pt x="13" y="24"/>
                    </a:lnTo>
                    <a:lnTo>
                      <a:pt x="13" y="22"/>
                    </a:lnTo>
                    <a:lnTo>
                      <a:pt x="13" y="21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0" y="20"/>
                    </a:lnTo>
                    <a:lnTo>
                      <a:pt x="9" y="21"/>
                    </a:lnTo>
                    <a:lnTo>
                      <a:pt x="8" y="22"/>
                    </a:lnTo>
                    <a:lnTo>
                      <a:pt x="7" y="23"/>
                    </a:lnTo>
                    <a:lnTo>
                      <a:pt x="6" y="24"/>
                    </a:lnTo>
                    <a:lnTo>
                      <a:pt x="4" y="25"/>
                    </a:lnTo>
                    <a:lnTo>
                      <a:pt x="3" y="26"/>
                    </a:lnTo>
                    <a:lnTo>
                      <a:pt x="3" y="27"/>
                    </a:lnTo>
                    <a:lnTo>
                      <a:pt x="4" y="28"/>
                    </a:lnTo>
                    <a:lnTo>
                      <a:pt x="5" y="28"/>
                    </a:lnTo>
                    <a:lnTo>
                      <a:pt x="5" y="29"/>
                    </a:lnTo>
                    <a:lnTo>
                      <a:pt x="5" y="30"/>
                    </a:lnTo>
                    <a:lnTo>
                      <a:pt x="4" y="30"/>
                    </a:lnTo>
                    <a:lnTo>
                      <a:pt x="3" y="31"/>
                    </a:lnTo>
                    <a:lnTo>
                      <a:pt x="2" y="31"/>
                    </a:lnTo>
                    <a:lnTo>
                      <a:pt x="1" y="32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4" y="32"/>
                    </a:lnTo>
                    <a:lnTo>
                      <a:pt x="5" y="33"/>
                    </a:lnTo>
                    <a:lnTo>
                      <a:pt x="5" y="34"/>
                    </a:lnTo>
                    <a:lnTo>
                      <a:pt x="4" y="34"/>
                    </a:lnTo>
                    <a:lnTo>
                      <a:pt x="3" y="35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1" y="30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3" y="18"/>
                    </a:lnTo>
                    <a:lnTo>
                      <a:pt x="3" y="19"/>
                    </a:lnTo>
                    <a:lnTo>
                      <a:pt x="4" y="20"/>
                    </a:lnTo>
                    <a:lnTo>
                      <a:pt x="4" y="21"/>
                    </a:lnTo>
                    <a:lnTo>
                      <a:pt x="5" y="21"/>
                    </a:lnTo>
                    <a:lnTo>
                      <a:pt x="5" y="22"/>
                    </a:lnTo>
                    <a:lnTo>
                      <a:pt x="6" y="21"/>
                    </a:lnTo>
                    <a:lnTo>
                      <a:pt x="7" y="20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9" y="6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7" y="5"/>
                    </a:lnTo>
                    <a:lnTo>
                      <a:pt x="26" y="7"/>
                    </a:lnTo>
                    <a:lnTo>
                      <a:pt x="24" y="8"/>
                    </a:lnTo>
                    <a:lnTo>
                      <a:pt x="19" y="9"/>
                    </a:lnTo>
                    <a:lnTo>
                      <a:pt x="20" y="11"/>
                    </a:lnTo>
                    <a:lnTo>
                      <a:pt x="20" y="10"/>
                    </a:lnTo>
                    <a:lnTo>
                      <a:pt x="21" y="10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8" y="8"/>
                    </a:lnTo>
                    <a:lnTo>
                      <a:pt x="28" y="7"/>
                    </a:lnTo>
                    <a:lnTo>
                      <a:pt x="28" y="6"/>
                    </a:lnTo>
                    <a:lnTo>
                      <a:pt x="28" y="5"/>
                    </a:lnTo>
                    <a:lnTo>
                      <a:pt x="31" y="4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6" y="1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1"/>
                    </a:lnTo>
                    <a:lnTo>
                      <a:pt x="43" y="2"/>
                    </a:lnTo>
                    <a:lnTo>
                      <a:pt x="44" y="3"/>
                    </a:lnTo>
                    <a:lnTo>
                      <a:pt x="46" y="4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50" y="5"/>
                    </a:lnTo>
                    <a:lnTo>
                      <a:pt x="51" y="5"/>
                    </a:lnTo>
                    <a:lnTo>
                      <a:pt x="52" y="5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5" y="5"/>
                    </a:lnTo>
                    <a:lnTo>
                      <a:pt x="56" y="6"/>
                    </a:lnTo>
                    <a:lnTo>
                      <a:pt x="56" y="7"/>
                    </a:lnTo>
                    <a:lnTo>
                      <a:pt x="56" y="9"/>
                    </a:lnTo>
                    <a:lnTo>
                      <a:pt x="57" y="11"/>
                    </a:lnTo>
                    <a:lnTo>
                      <a:pt x="57" y="12"/>
                    </a:lnTo>
                    <a:lnTo>
                      <a:pt x="58" y="13"/>
                    </a:lnTo>
                    <a:lnTo>
                      <a:pt x="58" y="14"/>
                    </a:lnTo>
                    <a:close/>
                  </a:path>
                </a:pathLst>
              </a:custGeom>
              <a:noFill/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445" y="0"/>
                <a:ext cx="63" cy="68"/>
              </a:xfrm>
              <a:custGeom>
                <a:avLst/>
                <a:gdLst>
                  <a:gd name="T0" fmla="*/ 62 w 63"/>
                  <a:gd name="T1" fmla="*/ 55 h 68"/>
                  <a:gd name="T2" fmla="*/ 59 w 63"/>
                  <a:gd name="T3" fmla="*/ 58 h 68"/>
                  <a:gd name="T4" fmla="*/ 54 w 63"/>
                  <a:gd name="T5" fmla="*/ 60 h 68"/>
                  <a:gd name="T6" fmla="*/ 52 w 63"/>
                  <a:gd name="T7" fmla="*/ 60 h 68"/>
                  <a:gd name="T8" fmla="*/ 49 w 63"/>
                  <a:gd name="T9" fmla="*/ 60 h 68"/>
                  <a:gd name="T10" fmla="*/ 42 w 63"/>
                  <a:gd name="T11" fmla="*/ 63 h 68"/>
                  <a:gd name="T12" fmla="*/ 37 w 63"/>
                  <a:gd name="T13" fmla="*/ 65 h 68"/>
                  <a:gd name="T14" fmla="*/ 33 w 63"/>
                  <a:gd name="T15" fmla="*/ 67 h 68"/>
                  <a:gd name="T16" fmla="*/ 31 w 63"/>
                  <a:gd name="T17" fmla="*/ 68 h 68"/>
                  <a:gd name="T18" fmla="*/ 29 w 63"/>
                  <a:gd name="T19" fmla="*/ 66 h 68"/>
                  <a:gd name="T20" fmla="*/ 25 w 63"/>
                  <a:gd name="T21" fmla="*/ 64 h 68"/>
                  <a:gd name="T22" fmla="*/ 21 w 63"/>
                  <a:gd name="T23" fmla="*/ 67 h 68"/>
                  <a:gd name="T24" fmla="*/ 20 w 63"/>
                  <a:gd name="T25" fmla="*/ 63 h 68"/>
                  <a:gd name="T26" fmla="*/ 20 w 63"/>
                  <a:gd name="T27" fmla="*/ 61 h 68"/>
                  <a:gd name="T28" fmla="*/ 20 w 63"/>
                  <a:gd name="T29" fmla="*/ 55 h 68"/>
                  <a:gd name="T30" fmla="*/ 20 w 63"/>
                  <a:gd name="T31" fmla="*/ 51 h 68"/>
                  <a:gd name="T32" fmla="*/ 16 w 63"/>
                  <a:gd name="T33" fmla="*/ 51 h 68"/>
                  <a:gd name="T34" fmla="*/ 8 w 63"/>
                  <a:gd name="T35" fmla="*/ 52 h 68"/>
                  <a:gd name="T36" fmla="*/ 3 w 63"/>
                  <a:gd name="T37" fmla="*/ 51 h 68"/>
                  <a:gd name="T38" fmla="*/ 1 w 63"/>
                  <a:gd name="T39" fmla="*/ 49 h 68"/>
                  <a:gd name="T40" fmla="*/ 0 w 63"/>
                  <a:gd name="T41" fmla="*/ 46 h 68"/>
                  <a:gd name="T42" fmla="*/ 1 w 63"/>
                  <a:gd name="T43" fmla="*/ 43 h 68"/>
                  <a:gd name="T44" fmla="*/ 3 w 63"/>
                  <a:gd name="T45" fmla="*/ 40 h 68"/>
                  <a:gd name="T46" fmla="*/ 3 w 63"/>
                  <a:gd name="T47" fmla="*/ 36 h 68"/>
                  <a:gd name="T48" fmla="*/ 5 w 63"/>
                  <a:gd name="T49" fmla="*/ 35 h 68"/>
                  <a:gd name="T50" fmla="*/ 7 w 63"/>
                  <a:gd name="T51" fmla="*/ 33 h 68"/>
                  <a:gd name="T52" fmla="*/ 5 w 63"/>
                  <a:gd name="T53" fmla="*/ 30 h 68"/>
                  <a:gd name="T54" fmla="*/ 3 w 63"/>
                  <a:gd name="T55" fmla="*/ 29 h 68"/>
                  <a:gd name="T56" fmla="*/ 1 w 63"/>
                  <a:gd name="T57" fmla="*/ 29 h 68"/>
                  <a:gd name="T58" fmla="*/ 8 w 63"/>
                  <a:gd name="T59" fmla="*/ 23 h 68"/>
                  <a:gd name="T60" fmla="*/ 13 w 63"/>
                  <a:gd name="T61" fmla="*/ 18 h 68"/>
                  <a:gd name="T62" fmla="*/ 15 w 63"/>
                  <a:gd name="T63" fmla="*/ 16 h 68"/>
                  <a:gd name="T64" fmla="*/ 19 w 63"/>
                  <a:gd name="T65" fmla="*/ 10 h 68"/>
                  <a:gd name="T66" fmla="*/ 23 w 63"/>
                  <a:gd name="T67" fmla="*/ 5 h 68"/>
                  <a:gd name="T68" fmla="*/ 28 w 63"/>
                  <a:gd name="T69" fmla="*/ 1 h 68"/>
                  <a:gd name="T70" fmla="*/ 35 w 63"/>
                  <a:gd name="T71" fmla="*/ 0 h 68"/>
                  <a:gd name="T72" fmla="*/ 44 w 63"/>
                  <a:gd name="T73" fmla="*/ 0 h 68"/>
                  <a:gd name="T74" fmla="*/ 50 w 63"/>
                  <a:gd name="T75" fmla="*/ 0 h 68"/>
                  <a:gd name="T76" fmla="*/ 55 w 63"/>
                  <a:gd name="T77" fmla="*/ 1 h 68"/>
                  <a:gd name="T78" fmla="*/ 53 w 63"/>
                  <a:gd name="T79" fmla="*/ 8 h 68"/>
                  <a:gd name="T80" fmla="*/ 48 w 63"/>
                  <a:gd name="T81" fmla="*/ 13 h 68"/>
                  <a:gd name="T82" fmla="*/ 43 w 63"/>
                  <a:gd name="T83" fmla="*/ 18 h 68"/>
                  <a:gd name="T84" fmla="*/ 41 w 63"/>
                  <a:gd name="T85" fmla="*/ 23 h 68"/>
                  <a:gd name="T86" fmla="*/ 42 w 63"/>
                  <a:gd name="T87" fmla="*/ 29 h 68"/>
                  <a:gd name="T88" fmla="*/ 44 w 63"/>
                  <a:gd name="T89" fmla="*/ 33 h 68"/>
                  <a:gd name="T90" fmla="*/ 50 w 63"/>
                  <a:gd name="T91" fmla="*/ 38 h 68"/>
                  <a:gd name="T92" fmla="*/ 51 w 63"/>
                  <a:gd name="T93" fmla="*/ 43 h 68"/>
                  <a:gd name="T94" fmla="*/ 49 w 63"/>
                  <a:gd name="T95" fmla="*/ 47 h 68"/>
                  <a:gd name="T96" fmla="*/ 52 w 63"/>
                  <a:gd name="T97" fmla="*/ 48 h 68"/>
                  <a:gd name="T98" fmla="*/ 54 w 63"/>
                  <a:gd name="T99" fmla="*/ 48 h 68"/>
                  <a:gd name="T100" fmla="*/ 56 w 63"/>
                  <a:gd name="T101" fmla="*/ 47 h 68"/>
                  <a:gd name="T102" fmla="*/ 58 w 63"/>
                  <a:gd name="T103" fmla="*/ 46 h 68"/>
                  <a:gd name="T104" fmla="*/ 60 w 63"/>
                  <a:gd name="T105" fmla="*/ 48 h 68"/>
                  <a:gd name="T106" fmla="*/ 63 w 63"/>
                  <a:gd name="T107" fmla="*/ 50 h 6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3"/>
                  <a:gd name="T163" fmla="*/ 0 h 68"/>
                  <a:gd name="T164" fmla="*/ 63 w 63"/>
                  <a:gd name="T165" fmla="*/ 68 h 6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3" h="68">
                    <a:moveTo>
                      <a:pt x="63" y="52"/>
                    </a:moveTo>
                    <a:lnTo>
                      <a:pt x="63" y="53"/>
                    </a:lnTo>
                    <a:lnTo>
                      <a:pt x="62" y="54"/>
                    </a:lnTo>
                    <a:lnTo>
                      <a:pt x="62" y="55"/>
                    </a:lnTo>
                    <a:lnTo>
                      <a:pt x="61" y="55"/>
                    </a:lnTo>
                    <a:lnTo>
                      <a:pt x="61" y="56"/>
                    </a:lnTo>
                    <a:lnTo>
                      <a:pt x="60" y="57"/>
                    </a:lnTo>
                    <a:lnTo>
                      <a:pt x="59" y="58"/>
                    </a:lnTo>
                    <a:lnTo>
                      <a:pt x="58" y="59"/>
                    </a:lnTo>
                    <a:lnTo>
                      <a:pt x="57" y="59"/>
                    </a:lnTo>
                    <a:lnTo>
                      <a:pt x="56" y="60"/>
                    </a:lnTo>
                    <a:lnTo>
                      <a:pt x="54" y="60"/>
                    </a:lnTo>
                    <a:lnTo>
                      <a:pt x="54" y="61"/>
                    </a:lnTo>
                    <a:lnTo>
                      <a:pt x="53" y="60"/>
                    </a:lnTo>
                    <a:lnTo>
                      <a:pt x="52" y="60"/>
                    </a:lnTo>
                    <a:lnTo>
                      <a:pt x="51" y="59"/>
                    </a:lnTo>
                    <a:lnTo>
                      <a:pt x="50" y="59"/>
                    </a:lnTo>
                    <a:lnTo>
                      <a:pt x="49" y="60"/>
                    </a:lnTo>
                    <a:lnTo>
                      <a:pt x="47" y="61"/>
                    </a:lnTo>
                    <a:lnTo>
                      <a:pt x="46" y="61"/>
                    </a:lnTo>
                    <a:lnTo>
                      <a:pt x="44" y="62"/>
                    </a:lnTo>
                    <a:lnTo>
                      <a:pt x="42" y="63"/>
                    </a:lnTo>
                    <a:lnTo>
                      <a:pt x="41" y="64"/>
                    </a:lnTo>
                    <a:lnTo>
                      <a:pt x="39" y="64"/>
                    </a:lnTo>
                    <a:lnTo>
                      <a:pt x="38" y="65"/>
                    </a:lnTo>
                    <a:lnTo>
                      <a:pt x="37" y="65"/>
                    </a:lnTo>
                    <a:lnTo>
                      <a:pt x="36" y="65"/>
                    </a:lnTo>
                    <a:lnTo>
                      <a:pt x="35" y="66"/>
                    </a:lnTo>
                    <a:lnTo>
                      <a:pt x="34" y="67"/>
                    </a:lnTo>
                    <a:lnTo>
                      <a:pt x="33" y="67"/>
                    </a:lnTo>
                    <a:lnTo>
                      <a:pt x="32" y="67"/>
                    </a:lnTo>
                    <a:lnTo>
                      <a:pt x="31" y="68"/>
                    </a:lnTo>
                    <a:lnTo>
                      <a:pt x="30" y="67"/>
                    </a:lnTo>
                    <a:lnTo>
                      <a:pt x="29" y="66"/>
                    </a:lnTo>
                    <a:lnTo>
                      <a:pt x="28" y="66"/>
                    </a:lnTo>
                    <a:lnTo>
                      <a:pt x="27" y="65"/>
                    </a:lnTo>
                    <a:lnTo>
                      <a:pt x="26" y="65"/>
                    </a:lnTo>
                    <a:lnTo>
                      <a:pt x="25" y="64"/>
                    </a:lnTo>
                    <a:lnTo>
                      <a:pt x="24" y="64"/>
                    </a:lnTo>
                    <a:lnTo>
                      <a:pt x="23" y="65"/>
                    </a:lnTo>
                    <a:lnTo>
                      <a:pt x="22" y="66"/>
                    </a:lnTo>
                    <a:lnTo>
                      <a:pt x="21" y="67"/>
                    </a:lnTo>
                    <a:lnTo>
                      <a:pt x="20" y="68"/>
                    </a:lnTo>
                    <a:lnTo>
                      <a:pt x="20" y="66"/>
                    </a:lnTo>
                    <a:lnTo>
                      <a:pt x="20" y="64"/>
                    </a:lnTo>
                    <a:lnTo>
                      <a:pt x="20" y="63"/>
                    </a:lnTo>
                    <a:lnTo>
                      <a:pt x="20" y="62"/>
                    </a:lnTo>
                    <a:lnTo>
                      <a:pt x="20" y="61"/>
                    </a:lnTo>
                    <a:lnTo>
                      <a:pt x="20" y="60"/>
                    </a:lnTo>
                    <a:lnTo>
                      <a:pt x="20" y="58"/>
                    </a:lnTo>
                    <a:lnTo>
                      <a:pt x="20" y="57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21" y="52"/>
                    </a:lnTo>
                    <a:lnTo>
                      <a:pt x="20" y="51"/>
                    </a:lnTo>
                    <a:lnTo>
                      <a:pt x="19" y="51"/>
                    </a:lnTo>
                    <a:lnTo>
                      <a:pt x="18" y="51"/>
                    </a:lnTo>
                    <a:lnTo>
                      <a:pt x="16" y="51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9" y="52"/>
                    </a:lnTo>
                    <a:lnTo>
                      <a:pt x="8" y="52"/>
                    </a:lnTo>
                    <a:lnTo>
                      <a:pt x="7" y="51"/>
                    </a:lnTo>
                    <a:lnTo>
                      <a:pt x="6" y="51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50"/>
                    </a:lnTo>
                    <a:lnTo>
                      <a:pt x="2" y="50"/>
                    </a:lnTo>
                    <a:lnTo>
                      <a:pt x="1" y="49"/>
                    </a:lnTo>
                    <a:lnTo>
                      <a:pt x="1" y="48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3" y="41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3" y="37"/>
                    </a:lnTo>
                    <a:lnTo>
                      <a:pt x="3" y="36"/>
                    </a:lnTo>
                    <a:lnTo>
                      <a:pt x="4" y="36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6" y="35"/>
                    </a:lnTo>
                    <a:lnTo>
                      <a:pt x="6" y="34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6" y="32"/>
                    </a:lnTo>
                    <a:lnTo>
                      <a:pt x="6" y="31"/>
                    </a:lnTo>
                    <a:lnTo>
                      <a:pt x="5" y="30"/>
                    </a:lnTo>
                    <a:lnTo>
                      <a:pt x="4" y="29"/>
                    </a:lnTo>
                    <a:lnTo>
                      <a:pt x="3" y="29"/>
                    </a:lnTo>
                    <a:lnTo>
                      <a:pt x="2" y="29"/>
                    </a:lnTo>
                    <a:lnTo>
                      <a:pt x="1" y="30"/>
                    </a:lnTo>
                    <a:lnTo>
                      <a:pt x="0" y="30"/>
                    </a:lnTo>
                    <a:lnTo>
                      <a:pt x="1" y="29"/>
                    </a:lnTo>
                    <a:lnTo>
                      <a:pt x="3" y="27"/>
                    </a:lnTo>
                    <a:lnTo>
                      <a:pt x="4" y="26"/>
                    </a:lnTo>
                    <a:lnTo>
                      <a:pt x="6" y="24"/>
                    </a:lnTo>
                    <a:lnTo>
                      <a:pt x="8" y="23"/>
                    </a:lnTo>
                    <a:lnTo>
                      <a:pt x="9" y="22"/>
                    </a:lnTo>
                    <a:lnTo>
                      <a:pt x="11" y="20"/>
                    </a:lnTo>
                    <a:lnTo>
                      <a:pt x="12" y="19"/>
                    </a:lnTo>
                    <a:lnTo>
                      <a:pt x="13" y="18"/>
                    </a:lnTo>
                    <a:lnTo>
                      <a:pt x="13" y="17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9" y="10"/>
                    </a:lnTo>
                    <a:lnTo>
                      <a:pt x="20" y="8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4" y="4"/>
                    </a:lnTo>
                    <a:lnTo>
                      <a:pt x="25" y="3"/>
                    </a:lnTo>
                    <a:lnTo>
                      <a:pt x="27" y="2"/>
                    </a:lnTo>
                    <a:lnTo>
                      <a:pt x="28" y="1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5" y="1"/>
                    </a:lnTo>
                    <a:lnTo>
                      <a:pt x="56" y="3"/>
                    </a:lnTo>
                    <a:lnTo>
                      <a:pt x="55" y="4"/>
                    </a:lnTo>
                    <a:lnTo>
                      <a:pt x="55" y="5"/>
                    </a:lnTo>
                    <a:lnTo>
                      <a:pt x="53" y="8"/>
                    </a:lnTo>
                    <a:lnTo>
                      <a:pt x="51" y="9"/>
                    </a:lnTo>
                    <a:lnTo>
                      <a:pt x="50" y="10"/>
                    </a:lnTo>
                    <a:lnTo>
                      <a:pt x="49" y="11"/>
                    </a:lnTo>
                    <a:lnTo>
                      <a:pt x="48" y="13"/>
                    </a:lnTo>
                    <a:lnTo>
                      <a:pt x="47" y="14"/>
                    </a:lnTo>
                    <a:lnTo>
                      <a:pt x="46" y="15"/>
                    </a:lnTo>
                    <a:lnTo>
                      <a:pt x="45" y="16"/>
                    </a:lnTo>
                    <a:lnTo>
                      <a:pt x="43" y="18"/>
                    </a:lnTo>
                    <a:lnTo>
                      <a:pt x="42" y="20"/>
                    </a:lnTo>
                    <a:lnTo>
                      <a:pt x="42" y="21"/>
                    </a:lnTo>
                    <a:lnTo>
                      <a:pt x="41" y="23"/>
                    </a:lnTo>
                    <a:lnTo>
                      <a:pt x="41" y="24"/>
                    </a:lnTo>
                    <a:lnTo>
                      <a:pt x="41" y="26"/>
                    </a:lnTo>
                    <a:lnTo>
                      <a:pt x="42" y="27"/>
                    </a:lnTo>
                    <a:lnTo>
                      <a:pt x="42" y="29"/>
                    </a:lnTo>
                    <a:lnTo>
                      <a:pt x="43" y="29"/>
                    </a:lnTo>
                    <a:lnTo>
                      <a:pt x="43" y="31"/>
                    </a:lnTo>
                    <a:lnTo>
                      <a:pt x="44" y="32"/>
                    </a:lnTo>
                    <a:lnTo>
                      <a:pt x="44" y="33"/>
                    </a:lnTo>
                    <a:lnTo>
                      <a:pt x="45" y="35"/>
                    </a:lnTo>
                    <a:lnTo>
                      <a:pt x="47" y="36"/>
                    </a:lnTo>
                    <a:lnTo>
                      <a:pt x="49" y="37"/>
                    </a:lnTo>
                    <a:lnTo>
                      <a:pt x="50" y="38"/>
                    </a:lnTo>
                    <a:lnTo>
                      <a:pt x="51" y="39"/>
                    </a:lnTo>
                    <a:lnTo>
                      <a:pt x="51" y="41"/>
                    </a:lnTo>
                    <a:lnTo>
                      <a:pt x="51" y="42"/>
                    </a:lnTo>
                    <a:lnTo>
                      <a:pt x="51" y="43"/>
                    </a:lnTo>
                    <a:lnTo>
                      <a:pt x="51" y="44"/>
                    </a:lnTo>
                    <a:lnTo>
                      <a:pt x="50" y="46"/>
                    </a:lnTo>
                    <a:lnTo>
                      <a:pt x="49" y="47"/>
                    </a:lnTo>
                    <a:lnTo>
                      <a:pt x="49" y="48"/>
                    </a:lnTo>
                    <a:lnTo>
                      <a:pt x="51" y="48"/>
                    </a:lnTo>
                    <a:lnTo>
                      <a:pt x="52" y="48"/>
                    </a:lnTo>
                    <a:lnTo>
                      <a:pt x="53" y="48"/>
                    </a:lnTo>
                    <a:lnTo>
                      <a:pt x="54" y="48"/>
                    </a:lnTo>
                    <a:lnTo>
                      <a:pt x="55" y="47"/>
                    </a:lnTo>
                    <a:lnTo>
                      <a:pt x="56" y="46"/>
                    </a:lnTo>
                    <a:lnTo>
                      <a:pt x="56" y="47"/>
                    </a:lnTo>
                    <a:lnTo>
                      <a:pt x="57" y="47"/>
                    </a:lnTo>
                    <a:lnTo>
                      <a:pt x="57" y="46"/>
                    </a:lnTo>
                    <a:lnTo>
                      <a:pt x="58" y="46"/>
                    </a:lnTo>
                    <a:lnTo>
                      <a:pt x="59" y="46"/>
                    </a:lnTo>
                    <a:lnTo>
                      <a:pt x="59" y="47"/>
                    </a:lnTo>
                    <a:lnTo>
                      <a:pt x="60" y="47"/>
                    </a:lnTo>
                    <a:lnTo>
                      <a:pt x="60" y="48"/>
                    </a:lnTo>
                    <a:lnTo>
                      <a:pt x="61" y="48"/>
                    </a:lnTo>
                    <a:lnTo>
                      <a:pt x="62" y="49"/>
                    </a:lnTo>
                    <a:lnTo>
                      <a:pt x="63" y="50"/>
                    </a:lnTo>
                    <a:lnTo>
                      <a:pt x="63" y="51"/>
                    </a:lnTo>
                    <a:lnTo>
                      <a:pt x="63" y="5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445" y="0"/>
                <a:ext cx="63" cy="68"/>
              </a:xfrm>
              <a:custGeom>
                <a:avLst/>
                <a:gdLst>
                  <a:gd name="T0" fmla="*/ 62 w 63"/>
                  <a:gd name="T1" fmla="*/ 55 h 68"/>
                  <a:gd name="T2" fmla="*/ 59 w 63"/>
                  <a:gd name="T3" fmla="*/ 58 h 68"/>
                  <a:gd name="T4" fmla="*/ 54 w 63"/>
                  <a:gd name="T5" fmla="*/ 60 h 68"/>
                  <a:gd name="T6" fmla="*/ 52 w 63"/>
                  <a:gd name="T7" fmla="*/ 60 h 68"/>
                  <a:gd name="T8" fmla="*/ 49 w 63"/>
                  <a:gd name="T9" fmla="*/ 60 h 68"/>
                  <a:gd name="T10" fmla="*/ 42 w 63"/>
                  <a:gd name="T11" fmla="*/ 63 h 68"/>
                  <a:gd name="T12" fmla="*/ 37 w 63"/>
                  <a:gd name="T13" fmla="*/ 65 h 68"/>
                  <a:gd name="T14" fmla="*/ 33 w 63"/>
                  <a:gd name="T15" fmla="*/ 67 h 68"/>
                  <a:gd name="T16" fmla="*/ 31 w 63"/>
                  <a:gd name="T17" fmla="*/ 68 h 68"/>
                  <a:gd name="T18" fmla="*/ 29 w 63"/>
                  <a:gd name="T19" fmla="*/ 66 h 68"/>
                  <a:gd name="T20" fmla="*/ 25 w 63"/>
                  <a:gd name="T21" fmla="*/ 64 h 68"/>
                  <a:gd name="T22" fmla="*/ 21 w 63"/>
                  <a:gd name="T23" fmla="*/ 67 h 68"/>
                  <a:gd name="T24" fmla="*/ 20 w 63"/>
                  <a:gd name="T25" fmla="*/ 63 h 68"/>
                  <a:gd name="T26" fmla="*/ 20 w 63"/>
                  <a:gd name="T27" fmla="*/ 61 h 68"/>
                  <a:gd name="T28" fmla="*/ 20 w 63"/>
                  <a:gd name="T29" fmla="*/ 55 h 68"/>
                  <a:gd name="T30" fmla="*/ 20 w 63"/>
                  <a:gd name="T31" fmla="*/ 51 h 68"/>
                  <a:gd name="T32" fmla="*/ 16 w 63"/>
                  <a:gd name="T33" fmla="*/ 51 h 68"/>
                  <a:gd name="T34" fmla="*/ 8 w 63"/>
                  <a:gd name="T35" fmla="*/ 52 h 68"/>
                  <a:gd name="T36" fmla="*/ 3 w 63"/>
                  <a:gd name="T37" fmla="*/ 51 h 68"/>
                  <a:gd name="T38" fmla="*/ 1 w 63"/>
                  <a:gd name="T39" fmla="*/ 49 h 68"/>
                  <a:gd name="T40" fmla="*/ 0 w 63"/>
                  <a:gd name="T41" fmla="*/ 46 h 68"/>
                  <a:gd name="T42" fmla="*/ 1 w 63"/>
                  <a:gd name="T43" fmla="*/ 43 h 68"/>
                  <a:gd name="T44" fmla="*/ 3 w 63"/>
                  <a:gd name="T45" fmla="*/ 40 h 68"/>
                  <a:gd name="T46" fmla="*/ 3 w 63"/>
                  <a:gd name="T47" fmla="*/ 36 h 68"/>
                  <a:gd name="T48" fmla="*/ 5 w 63"/>
                  <a:gd name="T49" fmla="*/ 35 h 68"/>
                  <a:gd name="T50" fmla="*/ 7 w 63"/>
                  <a:gd name="T51" fmla="*/ 33 h 68"/>
                  <a:gd name="T52" fmla="*/ 5 w 63"/>
                  <a:gd name="T53" fmla="*/ 30 h 68"/>
                  <a:gd name="T54" fmla="*/ 3 w 63"/>
                  <a:gd name="T55" fmla="*/ 29 h 68"/>
                  <a:gd name="T56" fmla="*/ 1 w 63"/>
                  <a:gd name="T57" fmla="*/ 29 h 68"/>
                  <a:gd name="T58" fmla="*/ 8 w 63"/>
                  <a:gd name="T59" fmla="*/ 23 h 68"/>
                  <a:gd name="T60" fmla="*/ 13 w 63"/>
                  <a:gd name="T61" fmla="*/ 18 h 68"/>
                  <a:gd name="T62" fmla="*/ 15 w 63"/>
                  <a:gd name="T63" fmla="*/ 16 h 68"/>
                  <a:gd name="T64" fmla="*/ 19 w 63"/>
                  <a:gd name="T65" fmla="*/ 10 h 68"/>
                  <a:gd name="T66" fmla="*/ 23 w 63"/>
                  <a:gd name="T67" fmla="*/ 5 h 68"/>
                  <a:gd name="T68" fmla="*/ 28 w 63"/>
                  <a:gd name="T69" fmla="*/ 1 h 68"/>
                  <a:gd name="T70" fmla="*/ 35 w 63"/>
                  <a:gd name="T71" fmla="*/ 0 h 68"/>
                  <a:gd name="T72" fmla="*/ 44 w 63"/>
                  <a:gd name="T73" fmla="*/ 0 h 68"/>
                  <a:gd name="T74" fmla="*/ 50 w 63"/>
                  <a:gd name="T75" fmla="*/ 0 h 68"/>
                  <a:gd name="T76" fmla="*/ 55 w 63"/>
                  <a:gd name="T77" fmla="*/ 1 h 68"/>
                  <a:gd name="T78" fmla="*/ 53 w 63"/>
                  <a:gd name="T79" fmla="*/ 8 h 68"/>
                  <a:gd name="T80" fmla="*/ 48 w 63"/>
                  <a:gd name="T81" fmla="*/ 13 h 68"/>
                  <a:gd name="T82" fmla="*/ 43 w 63"/>
                  <a:gd name="T83" fmla="*/ 18 h 68"/>
                  <a:gd name="T84" fmla="*/ 41 w 63"/>
                  <a:gd name="T85" fmla="*/ 23 h 68"/>
                  <a:gd name="T86" fmla="*/ 42 w 63"/>
                  <a:gd name="T87" fmla="*/ 29 h 68"/>
                  <a:gd name="T88" fmla="*/ 44 w 63"/>
                  <a:gd name="T89" fmla="*/ 33 h 68"/>
                  <a:gd name="T90" fmla="*/ 50 w 63"/>
                  <a:gd name="T91" fmla="*/ 38 h 68"/>
                  <a:gd name="T92" fmla="*/ 51 w 63"/>
                  <a:gd name="T93" fmla="*/ 43 h 68"/>
                  <a:gd name="T94" fmla="*/ 49 w 63"/>
                  <a:gd name="T95" fmla="*/ 47 h 68"/>
                  <a:gd name="T96" fmla="*/ 52 w 63"/>
                  <a:gd name="T97" fmla="*/ 48 h 68"/>
                  <a:gd name="T98" fmla="*/ 54 w 63"/>
                  <a:gd name="T99" fmla="*/ 48 h 68"/>
                  <a:gd name="T100" fmla="*/ 56 w 63"/>
                  <a:gd name="T101" fmla="*/ 47 h 68"/>
                  <a:gd name="T102" fmla="*/ 58 w 63"/>
                  <a:gd name="T103" fmla="*/ 46 h 68"/>
                  <a:gd name="T104" fmla="*/ 60 w 63"/>
                  <a:gd name="T105" fmla="*/ 48 h 68"/>
                  <a:gd name="T106" fmla="*/ 63 w 63"/>
                  <a:gd name="T107" fmla="*/ 50 h 6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3"/>
                  <a:gd name="T163" fmla="*/ 0 h 68"/>
                  <a:gd name="T164" fmla="*/ 63 w 63"/>
                  <a:gd name="T165" fmla="*/ 68 h 6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3" h="68">
                    <a:moveTo>
                      <a:pt x="63" y="52"/>
                    </a:moveTo>
                    <a:lnTo>
                      <a:pt x="63" y="53"/>
                    </a:lnTo>
                    <a:lnTo>
                      <a:pt x="62" y="54"/>
                    </a:lnTo>
                    <a:lnTo>
                      <a:pt x="62" y="55"/>
                    </a:lnTo>
                    <a:lnTo>
                      <a:pt x="61" y="55"/>
                    </a:lnTo>
                    <a:lnTo>
                      <a:pt x="61" y="56"/>
                    </a:lnTo>
                    <a:lnTo>
                      <a:pt x="60" y="57"/>
                    </a:lnTo>
                    <a:lnTo>
                      <a:pt x="59" y="58"/>
                    </a:lnTo>
                    <a:lnTo>
                      <a:pt x="58" y="59"/>
                    </a:lnTo>
                    <a:lnTo>
                      <a:pt x="57" y="59"/>
                    </a:lnTo>
                    <a:lnTo>
                      <a:pt x="56" y="60"/>
                    </a:lnTo>
                    <a:lnTo>
                      <a:pt x="54" y="60"/>
                    </a:lnTo>
                    <a:lnTo>
                      <a:pt x="54" y="61"/>
                    </a:lnTo>
                    <a:lnTo>
                      <a:pt x="53" y="60"/>
                    </a:lnTo>
                    <a:lnTo>
                      <a:pt x="52" y="60"/>
                    </a:lnTo>
                    <a:lnTo>
                      <a:pt x="51" y="59"/>
                    </a:lnTo>
                    <a:lnTo>
                      <a:pt x="50" y="59"/>
                    </a:lnTo>
                    <a:lnTo>
                      <a:pt x="49" y="60"/>
                    </a:lnTo>
                    <a:lnTo>
                      <a:pt x="47" y="61"/>
                    </a:lnTo>
                    <a:lnTo>
                      <a:pt x="46" y="61"/>
                    </a:lnTo>
                    <a:lnTo>
                      <a:pt x="44" y="62"/>
                    </a:lnTo>
                    <a:lnTo>
                      <a:pt x="42" y="63"/>
                    </a:lnTo>
                    <a:lnTo>
                      <a:pt x="41" y="64"/>
                    </a:lnTo>
                    <a:lnTo>
                      <a:pt x="39" y="64"/>
                    </a:lnTo>
                    <a:lnTo>
                      <a:pt x="38" y="65"/>
                    </a:lnTo>
                    <a:lnTo>
                      <a:pt x="37" y="65"/>
                    </a:lnTo>
                    <a:lnTo>
                      <a:pt x="36" y="65"/>
                    </a:lnTo>
                    <a:lnTo>
                      <a:pt x="35" y="66"/>
                    </a:lnTo>
                    <a:lnTo>
                      <a:pt x="34" y="67"/>
                    </a:lnTo>
                    <a:lnTo>
                      <a:pt x="33" y="67"/>
                    </a:lnTo>
                    <a:lnTo>
                      <a:pt x="32" y="67"/>
                    </a:lnTo>
                    <a:lnTo>
                      <a:pt x="31" y="68"/>
                    </a:lnTo>
                    <a:lnTo>
                      <a:pt x="30" y="67"/>
                    </a:lnTo>
                    <a:lnTo>
                      <a:pt x="29" y="66"/>
                    </a:lnTo>
                    <a:lnTo>
                      <a:pt x="28" y="66"/>
                    </a:lnTo>
                    <a:lnTo>
                      <a:pt x="27" y="65"/>
                    </a:lnTo>
                    <a:lnTo>
                      <a:pt x="26" y="65"/>
                    </a:lnTo>
                    <a:lnTo>
                      <a:pt x="25" y="64"/>
                    </a:lnTo>
                    <a:lnTo>
                      <a:pt x="24" y="64"/>
                    </a:lnTo>
                    <a:lnTo>
                      <a:pt x="23" y="65"/>
                    </a:lnTo>
                    <a:lnTo>
                      <a:pt x="22" y="66"/>
                    </a:lnTo>
                    <a:lnTo>
                      <a:pt x="21" y="67"/>
                    </a:lnTo>
                    <a:lnTo>
                      <a:pt x="20" y="68"/>
                    </a:lnTo>
                    <a:lnTo>
                      <a:pt x="20" y="66"/>
                    </a:lnTo>
                    <a:lnTo>
                      <a:pt x="20" y="64"/>
                    </a:lnTo>
                    <a:lnTo>
                      <a:pt x="20" y="63"/>
                    </a:lnTo>
                    <a:lnTo>
                      <a:pt x="20" y="62"/>
                    </a:lnTo>
                    <a:lnTo>
                      <a:pt x="20" y="61"/>
                    </a:lnTo>
                    <a:lnTo>
                      <a:pt x="20" y="60"/>
                    </a:lnTo>
                    <a:lnTo>
                      <a:pt x="20" y="58"/>
                    </a:lnTo>
                    <a:lnTo>
                      <a:pt x="20" y="57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21" y="52"/>
                    </a:lnTo>
                    <a:lnTo>
                      <a:pt x="20" y="51"/>
                    </a:lnTo>
                    <a:lnTo>
                      <a:pt x="19" y="51"/>
                    </a:lnTo>
                    <a:lnTo>
                      <a:pt x="18" y="51"/>
                    </a:lnTo>
                    <a:lnTo>
                      <a:pt x="16" y="51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9" y="52"/>
                    </a:lnTo>
                    <a:lnTo>
                      <a:pt x="8" y="52"/>
                    </a:lnTo>
                    <a:lnTo>
                      <a:pt x="7" y="51"/>
                    </a:lnTo>
                    <a:lnTo>
                      <a:pt x="6" y="51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50"/>
                    </a:lnTo>
                    <a:lnTo>
                      <a:pt x="2" y="50"/>
                    </a:lnTo>
                    <a:lnTo>
                      <a:pt x="1" y="49"/>
                    </a:lnTo>
                    <a:lnTo>
                      <a:pt x="1" y="48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3" y="41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3" y="37"/>
                    </a:lnTo>
                    <a:lnTo>
                      <a:pt x="3" y="36"/>
                    </a:lnTo>
                    <a:lnTo>
                      <a:pt x="4" y="36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6" y="35"/>
                    </a:lnTo>
                    <a:lnTo>
                      <a:pt x="6" y="34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6" y="32"/>
                    </a:lnTo>
                    <a:lnTo>
                      <a:pt x="6" y="31"/>
                    </a:lnTo>
                    <a:lnTo>
                      <a:pt x="5" y="30"/>
                    </a:lnTo>
                    <a:lnTo>
                      <a:pt x="4" y="29"/>
                    </a:lnTo>
                    <a:lnTo>
                      <a:pt x="3" y="29"/>
                    </a:lnTo>
                    <a:lnTo>
                      <a:pt x="2" y="29"/>
                    </a:lnTo>
                    <a:lnTo>
                      <a:pt x="1" y="30"/>
                    </a:lnTo>
                    <a:lnTo>
                      <a:pt x="0" y="30"/>
                    </a:lnTo>
                    <a:lnTo>
                      <a:pt x="1" y="29"/>
                    </a:lnTo>
                    <a:lnTo>
                      <a:pt x="3" y="27"/>
                    </a:lnTo>
                    <a:lnTo>
                      <a:pt x="4" y="26"/>
                    </a:lnTo>
                    <a:lnTo>
                      <a:pt x="6" y="24"/>
                    </a:lnTo>
                    <a:lnTo>
                      <a:pt x="8" y="23"/>
                    </a:lnTo>
                    <a:lnTo>
                      <a:pt x="9" y="22"/>
                    </a:lnTo>
                    <a:lnTo>
                      <a:pt x="11" y="20"/>
                    </a:lnTo>
                    <a:lnTo>
                      <a:pt x="12" y="19"/>
                    </a:lnTo>
                    <a:lnTo>
                      <a:pt x="13" y="18"/>
                    </a:lnTo>
                    <a:lnTo>
                      <a:pt x="13" y="17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9" y="10"/>
                    </a:lnTo>
                    <a:lnTo>
                      <a:pt x="20" y="8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4" y="4"/>
                    </a:lnTo>
                    <a:lnTo>
                      <a:pt x="25" y="3"/>
                    </a:lnTo>
                    <a:lnTo>
                      <a:pt x="27" y="2"/>
                    </a:lnTo>
                    <a:lnTo>
                      <a:pt x="28" y="1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5" y="1"/>
                    </a:lnTo>
                    <a:lnTo>
                      <a:pt x="56" y="3"/>
                    </a:lnTo>
                    <a:lnTo>
                      <a:pt x="55" y="4"/>
                    </a:lnTo>
                    <a:lnTo>
                      <a:pt x="55" y="5"/>
                    </a:lnTo>
                    <a:lnTo>
                      <a:pt x="53" y="8"/>
                    </a:lnTo>
                    <a:lnTo>
                      <a:pt x="51" y="9"/>
                    </a:lnTo>
                    <a:lnTo>
                      <a:pt x="50" y="10"/>
                    </a:lnTo>
                    <a:lnTo>
                      <a:pt x="49" y="11"/>
                    </a:lnTo>
                    <a:lnTo>
                      <a:pt x="48" y="13"/>
                    </a:lnTo>
                    <a:lnTo>
                      <a:pt x="47" y="14"/>
                    </a:lnTo>
                    <a:lnTo>
                      <a:pt x="46" y="15"/>
                    </a:lnTo>
                    <a:lnTo>
                      <a:pt x="45" y="16"/>
                    </a:lnTo>
                    <a:lnTo>
                      <a:pt x="43" y="18"/>
                    </a:lnTo>
                    <a:lnTo>
                      <a:pt x="42" y="20"/>
                    </a:lnTo>
                    <a:lnTo>
                      <a:pt x="42" y="21"/>
                    </a:lnTo>
                    <a:lnTo>
                      <a:pt x="41" y="23"/>
                    </a:lnTo>
                    <a:lnTo>
                      <a:pt x="41" y="24"/>
                    </a:lnTo>
                    <a:lnTo>
                      <a:pt x="41" y="26"/>
                    </a:lnTo>
                    <a:lnTo>
                      <a:pt x="42" y="27"/>
                    </a:lnTo>
                    <a:lnTo>
                      <a:pt x="42" y="29"/>
                    </a:lnTo>
                    <a:lnTo>
                      <a:pt x="43" y="29"/>
                    </a:lnTo>
                    <a:lnTo>
                      <a:pt x="43" y="31"/>
                    </a:lnTo>
                    <a:lnTo>
                      <a:pt x="44" y="32"/>
                    </a:lnTo>
                    <a:lnTo>
                      <a:pt x="44" y="33"/>
                    </a:lnTo>
                    <a:lnTo>
                      <a:pt x="45" y="35"/>
                    </a:lnTo>
                    <a:lnTo>
                      <a:pt x="47" y="36"/>
                    </a:lnTo>
                    <a:lnTo>
                      <a:pt x="49" y="37"/>
                    </a:lnTo>
                    <a:lnTo>
                      <a:pt x="50" y="38"/>
                    </a:lnTo>
                    <a:lnTo>
                      <a:pt x="51" y="39"/>
                    </a:lnTo>
                    <a:lnTo>
                      <a:pt x="51" y="41"/>
                    </a:lnTo>
                    <a:lnTo>
                      <a:pt x="51" y="42"/>
                    </a:lnTo>
                    <a:lnTo>
                      <a:pt x="51" y="43"/>
                    </a:lnTo>
                    <a:lnTo>
                      <a:pt x="51" y="44"/>
                    </a:lnTo>
                    <a:lnTo>
                      <a:pt x="50" y="46"/>
                    </a:lnTo>
                    <a:lnTo>
                      <a:pt x="49" y="47"/>
                    </a:lnTo>
                    <a:lnTo>
                      <a:pt x="49" y="48"/>
                    </a:lnTo>
                    <a:lnTo>
                      <a:pt x="51" y="48"/>
                    </a:lnTo>
                    <a:lnTo>
                      <a:pt x="52" y="48"/>
                    </a:lnTo>
                    <a:lnTo>
                      <a:pt x="53" y="48"/>
                    </a:lnTo>
                    <a:lnTo>
                      <a:pt x="54" y="48"/>
                    </a:lnTo>
                    <a:lnTo>
                      <a:pt x="55" y="47"/>
                    </a:lnTo>
                    <a:lnTo>
                      <a:pt x="56" y="46"/>
                    </a:lnTo>
                    <a:lnTo>
                      <a:pt x="56" y="47"/>
                    </a:lnTo>
                    <a:lnTo>
                      <a:pt x="57" y="47"/>
                    </a:lnTo>
                    <a:lnTo>
                      <a:pt x="57" y="46"/>
                    </a:lnTo>
                    <a:lnTo>
                      <a:pt x="58" y="46"/>
                    </a:lnTo>
                    <a:lnTo>
                      <a:pt x="59" y="46"/>
                    </a:lnTo>
                    <a:lnTo>
                      <a:pt x="59" y="47"/>
                    </a:lnTo>
                    <a:lnTo>
                      <a:pt x="60" y="47"/>
                    </a:lnTo>
                    <a:lnTo>
                      <a:pt x="60" y="48"/>
                    </a:lnTo>
                    <a:lnTo>
                      <a:pt x="61" y="48"/>
                    </a:lnTo>
                    <a:lnTo>
                      <a:pt x="62" y="49"/>
                    </a:lnTo>
                    <a:lnTo>
                      <a:pt x="63" y="50"/>
                    </a:lnTo>
                    <a:lnTo>
                      <a:pt x="63" y="51"/>
                    </a:lnTo>
                    <a:lnTo>
                      <a:pt x="63" y="52"/>
                    </a:lnTo>
                    <a:close/>
                  </a:path>
                </a:pathLst>
              </a:custGeom>
              <a:solidFill>
                <a:srgbClr val="FF0000"/>
              </a:solidFill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392" y="29"/>
                <a:ext cx="74" cy="51"/>
              </a:xfrm>
              <a:custGeom>
                <a:avLst/>
                <a:gdLst>
                  <a:gd name="T0" fmla="*/ 73 w 74"/>
                  <a:gd name="T1" fmla="*/ 28 h 51"/>
                  <a:gd name="T2" fmla="*/ 73 w 74"/>
                  <a:gd name="T3" fmla="*/ 32 h 51"/>
                  <a:gd name="T4" fmla="*/ 73 w 74"/>
                  <a:gd name="T5" fmla="*/ 34 h 51"/>
                  <a:gd name="T6" fmla="*/ 73 w 74"/>
                  <a:gd name="T7" fmla="*/ 37 h 51"/>
                  <a:gd name="T8" fmla="*/ 73 w 74"/>
                  <a:gd name="T9" fmla="*/ 40 h 51"/>
                  <a:gd name="T10" fmla="*/ 72 w 74"/>
                  <a:gd name="T11" fmla="*/ 44 h 51"/>
                  <a:gd name="T12" fmla="*/ 71 w 74"/>
                  <a:gd name="T13" fmla="*/ 46 h 51"/>
                  <a:gd name="T14" fmla="*/ 68 w 74"/>
                  <a:gd name="T15" fmla="*/ 48 h 51"/>
                  <a:gd name="T16" fmla="*/ 65 w 74"/>
                  <a:gd name="T17" fmla="*/ 44 h 51"/>
                  <a:gd name="T18" fmla="*/ 61 w 74"/>
                  <a:gd name="T19" fmla="*/ 42 h 51"/>
                  <a:gd name="T20" fmla="*/ 57 w 74"/>
                  <a:gd name="T21" fmla="*/ 41 h 51"/>
                  <a:gd name="T22" fmla="*/ 53 w 74"/>
                  <a:gd name="T23" fmla="*/ 44 h 51"/>
                  <a:gd name="T24" fmla="*/ 46 w 74"/>
                  <a:gd name="T25" fmla="*/ 48 h 51"/>
                  <a:gd name="T26" fmla="*/ 42 w 74"/>
                  <a:gd name="T27" fmla="*/ 49 h 51"/>
                  <a:gd name="T28" fmla="*/ 39 w 74"/>
                  <a:gd name="T29" fmla="*/ 47 h 51"/>
                  <a:gd name="T30" fmla="*/ 36 w 74"/>
                  <a:gd name="T31" fmla="*/ 48 h 51"/>
                  <a:gd name="T32" fmla="*/ 34 w 74"/>
                  <a:gd name="T33" fmla="*/ 45 h 51"/>
                  <a:gd name="T34" fmla="*/ 33 w 74"/>
                  <a:gd name="T35" fmla="*/ 43 h 51"/>
                  <a:gd name="T36" fmla="*/ 31 w 74"/>
                  <a:gd name="T37" fmla="*/ 42 h 51"/>
                  <a:gd name="T38" fmla="*/ 28 w 74"/>
                  <a:gd name="T39" fmla="*/ 46 h 51"/>
                  <a:gd name="T40" fmla="*/ 24 w 74"/>
                  <a:gd name="T41" fmla="*/ 50 h 51"/>
                  <a:gd name="T42" fmla="*/ 21 w 74"/>
                  <a:gd name="T43" fmla="*/ 51 h 51"/>
                  <a:gd name="T44" fmla="*/ 17 w 74"/>
                  <a:gd name="T45" fmla="*/ 49 h 51"/>
                  <a:gd name="T46" fmla="*/ 18 w 74"/>
                  <a:gd name="T47" fmla="*/ 46 h 51"/>
                  <a:gd name="T48" fmla="*/ 18 w 74"/>
                  <a:gd name="T49" fmla="*/ 43 h 51"/>
                  <a:gd name="T50" fmla="*/ 17 w 74"/>
                  <a:gd name="T51" fmla="*/ 40 h 51"/>
                  <a:gd name="T52" fmla="*/ 13 w 74"/>
                  <a:gd name="T53" fmla="*/ 39 h 51"/>
                  <a:gd name="T54" fmla="*/ 10 w 74"/>
                  <a:gd name="T55" fmla="*/ 41 h 51"/>
                  <a:gd name="T56" fmla="*/ 6 w 74"/>
                  <a:gd name="T57" fmla="*/ 46 h 51"/>
                  <a:gd name="T58" fmla="*/ 3 w 74"/>
                  <a:gd name="T59" fmla="*/ 48 h 51"/>
                  <a:gd name="T60" fmla="*/ 2 w 74"/>
                  <a:gd name="T61" fmla="*/ 43 h 51"/>
                  <a:gd name="T62" fmla="*/ 1 w 74"/>
                  <a:gd name="T63" fmla="*/ 39 h 51"/>
                  <a:gd name="T64" fmla="*/ 5 w 74"/>
                  <a:gd name="T65" fmla="*/ 33 h 51"/>
                  <a:gd name="T66" fmla="*/ 9 w 74"/>
                  <a:gd name="T67" fmla="*/ 29 h 51"/>
                  <a:gd name="T68" fmla="*/ 14 w 74"/>
                  <a:gd name="T69" fmla="*/ 25 h 51"/>
                  <a:gd name="T70" fmla="*/ 17 w 74"/>
                  <a:gd name="T71" fmla="*/ 19 h 51"/>
                  <a:gd name="T72" fmla="*/ 20 w 74"/>
                  <a:gd name="T73" fmla="*/ 15 h 51"/>
                  <a:gd name="T74" fmla="*/ 26 w 74"/>
                  <a:gd name="T75" fmla="*/ 9 h 51"/>
                  <a:gd name="T76" fmla="*/ 30 w 74"/>
                  <a:gd name="T77" fmla="*/ 7 h 51"/>
                  <a:gd name="T78" fmla="*/ 33 w 74"/>
                  <a:gd name="T79" fmla="*/ 7 h 51"/>
                  <a:gd name="T80" fmla="*/ 36 w 74"/>
                  <a:gd name="T81" fmla="*/ 5 h 51"/>
                  <a:gd name="T82" fmla="*/ 40 w 74"/>
                  <a:gd name="T83" fmla="*/ 4 h 51"/>
                  <a:gd name="T84" fmla="*/ 42 w 74"/>
                  <a:gd name="T85" fmla="*/ 3 h 51"/>
                  <a:gd name="T86" fmla="*/ 47 w 74"/>
                  <a:gd name="T87" fmla="*/ 3 h 51"/>
                  <a:gd name="T88" fmla="*/ 52 w 74"/>
                  <a:gd name="T89" fmla="*/ 1 h 51"/>
                  <a:gd name="T90" fmla="*/ 55 w 74"/>
                  <a:gd name="T91" fmla="*/ 0 h 51"/>
                  <a:gd name="T92" fmla="*/ 57 w 74"/>
                  <a:gd name="T93" fmla="*/ 0 h 51"/>
                  <a:gd name="T94" fmla="*/ 59 w 74"/>
                  <a:gd name="T95" fmla="*/ 2 h 51"/>
                  <a:gd name="T96" fmla="*/ 60 w 74"/>
                  <a:gd name="T97" fmla="*/ 4 h 51"/>
                  <a:gd name="T98" fmla="*/ 59 w 74"/>
                  <a:gd name="T99" fmla="*/ 6 h 51"/>
                  <a:gd name="T100" fmla="*/ 58 w 74"/>
                  <a:gd name="T101" fmla="*/ 7 h 51"/>
                  <a:gd name="T102" fmla="*/ 56 w 74"/>
                  <a:gd name="T103" fmla="*/ 8 h 51"/>
                  <a:gd name="T104" fmla="*/ 56 w 74"/>
                  <a:gd name="T105" fmla="*/ 11 h 51"/>
                  <a:gd name="T106" fmla="*/ 55 w 74"/>
                  <a:gd name="T107" fmla="*/ 13 h 51"/>
                  <a:gd name="T108" fmla="*/ 53 w 74"/>
                  <a:gd name="T109" fmla="*/ 16 h 51"/>
                  <a:gd name="T110" fmla="*/ 54 w 74"/>
                  <a:gd name="T111" fmla="*/ 17 h 51"/>
                  <a:gd name="T112" fmla="*/ 54 w 74"/>
                  <a:gd name="T113" fmla="*/ 20 h 51"/>
                  <a:gd name="T114" fmla="*/ 56 w 74"/>
                  <a:gd name="T115" fmla="*/ 21 h 51"/>
                  <a:gd name="T116" fmla="*/ 59 w 74"/>
                  <a:gd name="T117" fmla="*/ 22 h 51"/>
                  <a:gd name="T118" fmla="*/ 62 w 74"/>
                  <a:gd name="T119" fmla="*/ 23 h 51"/>
                  <a:gd name="T120" fmla="*/ 69 w 74"/>
                  <a:gd name="T121" fmla="*/ 22 h 51"/>
                  <a:gd name="T122" fmla="*/ 73 w 74"/>
                  <a:gd name="T123" fmla="*/ 22 h 51"/>
                  <a:gd name="T124" fmla="*/ 74 w 74"/>
                  <a:gd name="T125" fmla="*/ 23 h 5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4"/>
                  <a:gd name="T190" fmla="*/ 0 h 51"/>
                  <a:gd name="T191" fmla="*/ 74 w 74"/>
                  <a:gd name="T192" fmla="*/ 51 h 5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4" h="51">
                    <a:moveTo>
                      <a:pt x="73" y="25"/>
                    </a:moveTo>
                    <a:lnTo>
                      <a:pt x="73" y="26"/>
                    </a:lnTo>
                    <a:lnTo>
                      <a:pt x="73" y="28"/>
                    </a:lnTo>
                    <a:lnTo>
                      <a:pt x="73" y="29"/>
                    </a:lnTo>
                    <a:lnTo>
                      <a:pt x="73" y="31"/>
                    </a:lnTo>
                    <a:lnTo>
                      <a:pt x="73" y="32"/>
                    </a:lnTo>
                    <a:lnTo>
                      <a:pt x="73" y="33"/>
                    </a:lnTo>
                    <a:lnTo>
                      <a:pt x="73" y="34"/>
                    </a:lnTo>
                    <a:lnTo>
                      <a:pt x="73" y="35"/>
                    </a:lnTo>
                    <a:lnTo>
                      <a:pt x="73" y="37"/>
                    </a:lnTo>
                    <a:lnTo>
                      <a:pt x="73" y="39"/>
                    </a:lnTo>
                    <a:lnTo>
                      <a:pt x="73" y="40"/>
                    </a:lnTo>
                    <a:lnTo>
                      <a:pt x="73" y="41"/>
                    </a:lnTo>
                    <a:lnTo>
                      <a:pt x="73" y="43"/>
                    </a:lnTo>
                    <a:lnTo>
                      <a:pt x="72" y="44"/>
                    </a:lnTo>
                    <a:lnTo>
                      <a:pt x="72" y="45"/>
                    </a:lnTo>
                    <a:lnTo>
                      <a:pt x="71" y="46"/>
                    </a:lnTo>
                    <a:lnTo>
                      <a:pt x="70" y="47"/>
                    </a:lnTo>
                    <a:lnTo>
                      <a:pt x="68" y="48"/>
                    </a:lnTo>
                    <a:lnTo>
                      <a:pt x="67" y="47"/>
                    </a:lnTo>
                    <a:lnTo>
                      <a:pt x="66" y="45"/>
                    </a:lnTo>
                    <a:lnTo>
                      <a:pt x="65" y="44"/>
                    </a:lnTo>
                    <a:lnTo>
                      <a:pt x="64" y="44"/>
                    </a:lnTo>
                    <a:lnTo>
                      <a:pt x="62" y="42"/>
                    </a:lnTo>
                    <a:lnTo>
                      <a:pt x="61" y="42"/>
                    </a:lnTo>
                    <a:lnTo>
                      <a:pt x="59" y="41"/>
                    </a:lnTo>
                    <a:lnTo>
                      <a:pt x="58" y="41"/>
                    </a:lnTo>
                    <a:lnTo>
                      <a:pt x="57" y="41"/>
                    </a:lnTo>
                    <a:lnTo>
                      <a:pt x="56" y="42"/>
                    </a:lnTo>
                    <a:lnTo>
                      <a:pt x="55" y="42"/>
                    </a:lnTo>
                    <a:lnTo>
                      <a:pt x="53" y="44"/>
                    </a:lnTo>
                    <a:lnTo>
                      <a:pt x="51" y="45"/>
                    </a:lnTo>
                    <a:lnTo>
                      <a:pt x="49" y="47"/>
                    </a:lnTo>
                    <a:lnTo>
                      <a:pt x="46" y="48"/>
                    </a:lnTo>
                    <a:lnTo>
                      <a:pt x="44" y="49"/>
                    </a:lnTo>
                    <a:lnTo>
                      <a:pt x="42" y="49"/>
                    </a:lnTo>
                    <a:lnTo>
                      <a:pt x="41" y="48"/>
                    </a:lnTo>
                    <a:lnTo>
                      <a:pt x="40" y="47"/>
                    </a:lnTo>
                    <a:lnTo>
                      <a:pt x="39" y="47"/>
                    </a:lnTo>
                    <a:lnTo>
                      <a:pt x="38" y="47"/>
                    </a:lnTo>
                    <a:lnTo>
                      <a:pt x="37" y="48"/>
                    </a:lnTo>
                    <a:lnTo>
                      <a:pt x="36" y="48"/>
                    </a:lnTo>
                    <a:lnTo>
                      <a:pt x="35" y="47"/>
                    </a:lnTo>
                    <a:lnTo>
                      <a:pt x="35" y="46"/>
                    </a:lnTo>
                    <a:lnTo>
                      <a:pt x="34" y="45"/>
                    </a:lnTo>
                    <a:lnTo>
                      <a:pt x="34" y="44"/>
                    </a:lnTo>
                    <a:lnTo>
                      <a:pt x="34" y="43"/>
                    </a:lnTo>
                    <a:lnTo>
                      <a:pt x="33" y="43"/>
                    </a:lnTo>
                    <a:lnTo>
                      <a:pt x="33" y="42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0" y="43"/>
                    </a:lnTo>
                    <a:lnTo>
                      <a:pt x="29" y="45"/>
                    </a:lnTo>
                    <a:lnTo>
                      <a:pt x="28" y="46"/>
                    </a:lnTo>
                    <a:lnTo>
                      <a:pt x="27" y="48"/>
                    </a:lnTo>
                    <a:lnTo>
                      <a:pt x="26" y="49"/>
                    </a:lnTo>
                    <a:lnTo>
                      <a:pt x="24" y="50"/>
                    </a:lnTo>
                    <a:lnTo>
                      <a:pt x="22" y="51"/>
                    </a:lnTo>
                    <a:lnTo>
                      <a:pt x="21" y="51"/>
                    </a:lnTo>
                    <a:lnTo>
                      <a:pt x="19" y="51"/>
                    </a:lnTo>
                    <a:lnTo>
                      <a:pt x="18" y="51"/>
                    </a:lnTo>
                    <a:lnTo>
                      <a:pt x="17" y="49"/>
                    </a:lnTo>
                    <a:lnTo>
                      <a:pt x="17" y="48"/>
                    </a:lnTo>
                    <a:lnTo>
                      <a:pt x="17" y="47"/>
                    </a:lnTo>
                    <a:lnTo>
                      <a:pt x="18" y="46"/>
                    </a:lnTo>
                    <a:lnTo>
                      <a:pt x="18" y="45"/>
                    </a:lnTo>
                    <a:lnTo>
                      <a:pt x="18" y="44"/>
                    </a:lnTo>
                    <a:lnTo>
                      <a:pt x="18" y="43"/>
                    </a:lnTo>
                    <a:lnTo>
                      <a:pt x="18" y="42"/>
                    </a:lnTo>
                    <a:lnTo>
                      <a:pt x="18" y="41"/>
                    </a:lnTo>
                    <a:lnTo>
                      <a:pt x="17" y="40"/>
                    </a:lnTo>
                    <a:lnTo>
                      <a:pt x="16" y="40"/>
                    </a:lnTo>
                    <a:lnTo>
                      <a:pt x="14" y="39"/>
                    </a:lnTo>
                    <a:lnTo>
                      <a:pt x="13" y="39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10" y="41"/>
                    </a:lnTo>
                    <a:lnTo>
                      <a:pt x="9" y="43"/>
                    </a:lnTo>
                    <a:lnTo>
                      <a:pt x="8" y="44"/>
                    </a:lnTo>
                    <a:lnTo>
                      <a:pt x="6" y="46"/>
                    </a:lnTo>
                    <a:lnTo>
                      <a:pt x="5" y="48"/>
                    </a:lnTo>
                    <a:lnTo>
                      <a:pt x="4" y="50"/>
                    </a:lnTo>
                    <a:lnTo>
                      <a:pt x="3" y="48"/>
                    </a:lnTo>
                    <a:lnTo>
                      <a:pt x="3" y="47"/>
                    </a:lnTo>
                    <a:lnTo>
                      <a:pt x="2" y="45"/>
                    </a:lnTo>
                    <a:lnTo>
                      <a:pt x="2" y="43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1" y="39"/>
                    </a:lnTo>
                    <a:lnTo>
                      <a:pt x="2" y="38"/>
                    </a:lnTo>
                    <a:lnTo>
                      <a:pt x="3" y="36"/>
                    </a:lnTo>
                    <a:lnTo>
                      <a:pt x="5" y="33"/>
                    </a:lnTo>
                    <a:lnTo>
                      <a:pt x="7" y="31"/>
                    </a:lnTo>
                    <a:lnTo>
                      <a:pt x="9" y="29"/>
                    </a:lnTo>
                    <a:lnTo>
                      <a:pt x="11" y="28"/>
                    </a:lnTo>
                    <a:lnTo>
                      <a:pt x="12" y="26"/>
                    </a:lnTo>
                    <a:lnTo>
                      <a:pt x="14" y="25"/>
                    </a:lnTo>
                    <a:lnTo>
                      <a:pt x="15" y="23"/>
                    </a:lnTo>
                    <a:lnTo>
                      <a:pt x="16" y="21"/>
                    </a:lnTo>
                    <a:lnTo>
                      <a:pt x="17" y="19"/>
                    </a:lnTo>
                    <a:lnTo>
                      <a:pt x="19" y="17"/>
                    </a:lnTo>
                    <a:lnTo>
                      <a:pt x="19" y="16"/>
                    </a:lnTo>
                    <a:lnTo>
                      <a:pt x="20" y="15"/>
                    </a:lnTo>
                    <a:lnTo>
                      <a:pt x="21" y="13"/>
                    </a:lnTo>
                    <a:lnTo>
                      <a:pt x="24" y="11"/>
                    </a:lnTo>
                    <a:lnTo>
                      <a:pt x="26" y="9"/>
                    </a:lnTo>
                    <a:lnTo>
                      <a:pt x="28" y="8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5" y="6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7" y="3"/>
                    </a:lnTo>
                    <a:lnTo>
                      <a:pt x="49" y="2"/>
                    </a:lnTo>
                    <a:lnTo>
                      <a:pt x="51" y="2"/>
                    </a:lnTo>
                    <a:lnTo>
                      <a:pt x="52" y="1"/>
                    </a:lnTo>
                    <a:lnTo>
                      <a:pt x="53" y="1"/>
                    </a:lnTo>
                    <a:lnTo>
                      <a:pt x="54" y="1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1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0" y="4"/>
                    </a:lnTo>
                    <a:lnTo>
                      <a:pt x="60" y="5"/>
                    </a:lnTo>
                    <a:lnTo>
                      <a:pt x="59" y="5"/>
                    </a:lnTo>
                    <a:lnTo>
                      <a:pt x="59" y="6"/>
                    </a:lnTo>
                    <a:lnTo>
                      <a:pt x="58" y="6"/>
                    </a:lnTo>
                    <a:lnTo>
                      <a:pt x="58" y="7"/>
                    </a:lnTo>
                    <a:lnTo>
                      <a:pt x="57" y="7"/>
                    </a:lnTo>
                    <a:lnTo>
                      <a:pt x="56" y="7"/>
                    </a:lnTo>
                    <a:lnTo>
                      <a:pt x="56" y="8"/>
                    </a:lnTo>
                    <a:lnTo>
                      <a:pt x="56" y="9"/>
                    </a:lnTo>
                    <a:lnTo>
                      <a:pt x="56" y="10"/>
                    </a:lnTo>
                    <a:lnTo>
                      <a:pt x="56" y="11"/>
                    </a:lnTo>
                    <a:lnTo>
                      <a:pt x="56" y="12"/>
                    </a:lnTo>
                    <a:lnTo>
                      <a:pt x="55" y="12"/>
                    </a:lnTo>
                    <a:lnTo>
                      <a:pt x="55" y="13"/>
                    </a:lnTo>
                    <a:lnTo>
                      <a:pt x="54" y="14"/>
                    </a:lnTo>
                    <a:lnTo>
                      <a:pt x="53" y="15"/>
                    </a:lnTo>
                    <a:lnTo>
                      <a:pt x="53" y="16"/>
                    </a:lnTo>
                    <a:lnTo>
                      <a:pt x="53" y="17"/>
                    </a:lnTo>
                    <a:lnTo>
                      <a:pt x="54" y="17"/>
                    </a:lnTo>
                    <a:lnTo>
                      <a:pt x="54" y="18"/>
                    </a:lnTo>
                    <a:lnTo>
                      <a:pt x="54" y="19"/>
                    </a:lnTo>
                    <a:lnTo>
                      <a:pt x="54" y="20"/>
                    </a:lnTo>
                    <a:lnTo>
                      <a:pt x="55" y="21"/>
                    </a:lnTo>
                    <a:lnTo>
                      <a:pt x="56" y="21"/>
                    </a:lnTo>
                    <a:lnTo>
                      <a:pt x="56" y="22"/>
                    </a:lnTo>
                    <a:lnTo>
                      <a:pt x="58" y="22"/>
                    </a:lnTo>
                    <a:lnTo>
                      <a:pt x="59" y="22"/>
                    </a:lnTo>
                    <a:lnTo>
                      <a:pt x="60" y="22"/>
                    </a:lnTo>
                    <a:lnTo>
                      <a:pt x="61" y="23"/>
                    </a:lnTo>
                    <a:lnTo>
                      <a:pt x="62" y="23"/>
                    </a:lnTo>
                    <a:lnTo>
                      <a:pt x="64" y="23"/>
                    </a:lnTo>
                    <a:lnTo>
                      <a:pt x="66" y="23"/>
                    </a:lnTo>
                    <a:lnTo>
                      <a:pt x="69" y="22"/>
                    </a:lnTo>
                    <a:lnTo>
                      <a:pt x="71" y="22"/>
                    </a:lnTo>
                    <a:lnTo>
                      <a:pt x="72" y="22"/>
                    </a:lnTo>
                    <a:lnTo>
                      <a:pt x="73" y="22"/>
                    </a:lnTo>
                    <a:lnTo>
                      <a:pt x="74" y="23"/>
                    </a:lnTo>
                    <a:lnTo>
                      <a:pt x="73" y="2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392" y="29"/>
                <a:ext cx="74" cy="51"/>
              </a:xfrm>
              <a:custGeom>
                <a:avLst/>
                <a:gdLst>
                  <a:gd name="T0" fmla="*/ 73 w 74"/>
                  <a:gd name="T1" fmla="*/ 28 h 51"/>
                  <a:gd name="T2" fmla="*/ 73 w 74"/>
                  <a:gd name="T3" fmla="*/ 32 h 51"/>
                  <a:gd name="T4" fmla="*/ 73 w 74"/>
                  <a:gd name="T5" fmla="*/ 34 h 51"/>
                  <a:gd name="T6" fmla="*/ 73 w 74"/>
                  <a:gd name="T7" fmla="*/ 37 h 51"/>
                  <a:gd name="T8" fmla="*/ 73 w 74"/>
                  <a:gd name="T9" fmla="*/ 40 h 51"/>
                  <a:gd name="T10" fmla="*/ 72 w 74"/>
                  <a:gd name="T11" fmla="*/ 44 h 51"/>
                  <a:gd name="T12" fmla="*/ 71 w 74"/>
                  <a:gd name="T13" fmla="*/ 46 h 51"/>
                  <a:gd name="T14" fmla="*/ 68 w 74"/>
                  <a:gd name="T15" fmla="*/ 48 h 51"/>
                  <a:gd name="T16" fmla="*/ 65 w 74"/>
                  <a:gd name="T17" fmla="*/ 44 h 51"/>
                  <a:gd name="T18" fmla="*/ 61 w 74"/>
                  <a:gd name="T19" fmla="*/ 42 h 51"/>
                  <a:gd name="T20" fmla="*/ 57 w 74"/>
                  <a:gd name="T21" fmla="*/ 41 h 51"/>
                  <a:gd name="T22" fmla="*/ 53 w 74"/>
                  <a:gd name="T23" fmla="*/ 44 h 51"/>
                  <a:gd name="T24" fmla="*/ 46 w 74"/>
                  <a:gd name="T25" fmla="*/ 48 h 51"/>
                  <a:gd name="T26" fmla="*/ 42 w 74"/>
                  <a:gd name="T27" fmla="*/ 49 h 51"/>
                  <a:gd name="T28" fmla="*/ 39 w 74"/>
                  <a:gd name="T29" fmla="*/ 47 h 51"/>
                  <a:gd name="T30" fmla="*/ 36 w 74"/>
                  <a:gd name="T31" fmla="*/ 48 h 51"/>
                  <a:gd name="T32" fmla="*/ 34 w 74"/>
                  <a:gd name="T33" fmla="*/ 45 h 51"/>
                  <a:gd name="T34" fmla="*/ 33 w 74"/>
                  <a:gd name="T35" fmla="*/ 43 h 51"/>
                  <a:gd name="T36" fmla="*/ 31 w 74"/>
                  <a:gd name="T37" fmla="*/ 42 h 51"/>
                  <a:gd name="T38" fmla="*/ 28 w 74"/>
                  <a:gd name="T39" fmla="*/ 46 h 51"/>
                  <a:gd name="T40" fmla="*/ 24 w 74"/>
                  <a:gd name="T41" fmla="*/ 50 h 51"/>
                  <a:gd name="T42" fmla="*/ 21 w 74"/>
                  <a:gd name="T43" fmla="*/ 51 h 51"/>
                  <a:gd name="T44" fmla="*/ 17 w 74"/>
                  <a:gd name="T45" fmla="*/ 49 h 51"/>
                  <a:gd name="T46" fmla="*/ 18 w 74"/>
                  <a:gd name="T47" fmla="*/ 46 h 51"/>
                  <a:gd name="T48" fmla="*/ 18 w 74"/>
                  <a:gd name="T49" fmla="*/ 43 h 51"/>
                  <a:gd name="T50" fmla="*/ 17 w 74"/>
                  <a:gd name="T51" fmla="*/ 40 h 51"/>
                  <a:gd name="T52" fmla="*/ 13 w 74"/>
                  <a:gd name="T53" fmla="*/ 39 h 51"/>
                  <a:gd name="T54" fmla="*/ 10 w 74"/>
                  <a:gd name="T55" fmla="*/ 41 h 51"/>
                  <a:gd name="T56" fmla="*/ 6 w 74"/>
                  <a:gd name="T57" fmla="*/ 46 h 51"/>
                  <a:gd name="T58" fmla="*/ 3 w 74"/>
                  <a:gd name="T59" fmla="*/ 48 h 51"/>
                  <a:gd name="T60" fmla="*/ 2 w 74"/>
                  <a:gd name="T61" fmla="*/ 43 h 51"/>
                  <a:gd name="T62" fmla="*/ 1 w 74"/>
                  <a:gd name="T63" fmla="*/ 39 h 51"/>
                  <a:gd name="T64" fmla="*/ 5 w 74"/>
                  <a:gd name="T65" fmla="*/ 33 h 51"/>
                  <a:gd name="T66" fmla="*/ 9 w 74"/>
                  <a:gd name="T67" fmla="*/ 29 h 51"/>
                  <a:gd name="T68" fmla="*/ 14 w 74"/>
                  <a:gd name="T69" fmla="*/ 25 h 51"/>
                  <a:gd name="T70" fmla="*/ 17 w 74"/>
                  <a:gd name="T71" fmla="*/ 19 h 51"/>
                  <a:gd name="T72" fmla="*/ 20 w 74"/>
                  <a:gd name="T73" fmla="*/ 15 h 51"/>
                  <a:gd name="T74" fmla="*/ 26 w 74"/>
                  <a:gd name="T75" fmla="*/ 9 h 51"/>
                  <a:gd name="T76" fmla="*/ 30 w 74"/>
                  <a:gd name="T77" fmla="*/ 7 h 51"/>
                  <a:gd name="T78" fmla="*/ 33 w 74"/>
                  <a:gd name="T79" fmla="*/ 7 h 51"/>
                  <a:gd name="T80" fmla="*/ 36 w 74"/>
                  <a:gd name="T81" fmla="*/ 5 h 51"/>
                  <a:gd name="T82" fmla="*/ 40 w 74"/>
                  <a:gd name="T83" fmla="*/ 4 h 51"/>
                  <a:gd name="T84" fmla="*/ 42 w 74"/>
                  <a:gd name="T85" fmla="*/ 3 h 51"/>
                  <a:gd name="T86" fmla="*/ 47 w 74"/>
                  <a:gd name="T87" fmla="*/ 3 h 51"/>
                  <a:gd name="T88" fmla="*/ 52 w 74"/>
                  <a:gd name="T89" fmla="*/ 1 h 51"/>
                  <a:gd name="T90" fmla="*/ 55 w 74"/>
                  <a:gd name="T91" fmla="*/ 0 h 51"/>
                  <a:gd name="T92" fmla="*/ 57 w 74"/>
                  <a:gd name="T93" fmla="*/ 0 h 51"/>
                  <a:gd name="T94" fmla="*/ 59 w 74"/>
                  <a:gd name="T95" fmla="*/ 2 h 51"/>
                  <a:gd name="T96" fmla="*/ 60 w 74"/>
                  <a:gd name="T97" fmla="*/ 4 h 51"/>
                  <a:gd name="T98" fmla="*/ 59 w 74"/>
                  <a:gd name="T99" fmla="*/ 6 h 51"/>
                  <a:gd name="T100" fmla="*/ 58 w 74"/>
                  <a:gd name="T101" fmla="*/ 7 h 51"/>
                  <a:gd name="T102" fmla="*/ 56 w 74"/>
                  <a:gd name="T103" fmla="*/ 8 h 51"/>
                  <a:gd name="T104" fmla="*/ 56 w 74"/>
                  <a:gd name="T105" fmla="*/ 11 h 51"/>
                  <a:gd name="T106" fmla="*/ 55 w 74"/>
                  <a:gd name="T107" fmla="*/ 13 h 51"/>
                  <a:gd name="T108" fmla="*/ 53 w 74"/>
                  <a:gd name="T109" fmla="*/ 16 h 51"/>
                  <a:gd name="T110" fmla="*/ 54 w 74"/>
                  <a:gd name="T111" fmla="*/ 17 h 51"/>
                  <a:gd name="T112" fmla="*/ 54 w 74"/>
                  <a:gd name="T113" fmla="*/ 20 h 51"/>
                  <a:gd name="T114" fmla="*/ 56 w 74"/>
                  <a:gd name="T115" fmla="*/ 21 h 51"/>
                  <a:gd name="T116" fmla="*/ 59 w 74"/>
                  <a:gd name="T117" fmla="*/ 22 h 51"/>
                  <a:gd name="T118" fmla="*/ 62 w 74"/>
                  <a:gd name="T119" fmla="*/ 23 h 51"/>
                  <a:gd name="T120" fmla="*/ 69 w 74"/>
                  <a:gd name="T121" fmla="*/ 22 h 51"/>
                  <a:gd name="T122" fmla="*/ 73 w 74"/>
                  <a:gd name="T123" fmla="*/ 22 h 51"/>
                  <a:gd name="T124" fmla="*/ 74 w 74"/>
                  <a:gd name="T125" fmla="*/ 23 h 5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4"/>
                  <a:gd name="T190" fmla="*/ 0 h 51"/>
                  <a:gd name="T191" fmla="*/ 74 w 74"/>
                  <a:gd name="T192" fmla="*/ 51 h 5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4" h="51">
                    <a:moveTo>
                      <a:pt x="73" y="25"/>
                    </a:moveTo>
                    <a:lnTo>
                      <a:pt x="73" y="26"/>
                    </a:lnTo>
                    <a:lnTo>
                      <a:pt x="73" y="28"/>
                    </a:lnTo>
                    <a:lnTo>
                      <a:pt x="73" y="29"/>
                    </a:lnTo>
                    <a:lnTo>
                      <a:pt x="73" y="31"/>
                    </a:lnTo>
                    <a:lnTo>
                      <a:pt x="73" y="32"/>
                    </a:lnTo>
                    <a:lnTo>
                      <a:pt x="73" y="33"/>
                    </a:lnTo>
                    <a:lnTo>
                      <a:pt x="73" y="34"/>
                    </a:lnTo>
                    <a:lnTo>
                      <a:pt x="73" y="35"/>
                    </a:lnTo>
                    <a:lnTo>
                      <a:pt x="73" y="37"/>
                    </a:lnTo>
                    <a:lnTo>
                      <a:pt x="73" y="39"/>
                    </a:lnTo>
                    <a:lnTo>
                      <a:pt x="73" y="40"/>
                    </a:lnTo>
                    <a:lnTo>
                      <a:pt x="73" y="41"/>
                    </a:lnTo>
                    <a:lnTo>
                      <a:pt x="73" y="43"/>
                    </a:lnTo>
                    <a:lnTo>
                      <a:pt x="72" y="44"/>
                    </a:lnTo>
                    <a:lnTo>
                      <a:pt x="72" y="45"/>
                    </a:lnTo>
                    <a:lnTo>
                      <a:pt x="71" y="46"/>
                    </a:lnTo>
                    <a:lnTo>
                      <a:pt x="70" y="47"/>
                    </a:lnTo>
                    <a:lnTo>
                      <a:pt x="68" y="48"/>
                    </a:lnTo>
                    <a:lnTo>
                      <a:pt x="67" y="47"/>
                    </a:lnTo>
                    <a:lnTo>
                      <a:pt x="66" y="45"/>
                    </a:lnTo>
                    <a:lnTo>
                      <a:pt x="65" y="44"/>
                    </a:lnTo>
                    <a:lnTo>
                      <a:pt x="64" y="44"/>
                    </a:lnTo>
                    <a:lnTo>
                      <a:pt x="62" y="42"/>
                    </a:lnTo>
                    <a:lnTo>
                      <a:pt x="61" y="42"/>
                    </a:lnTo>
                    <a:lnTo>
                      <a:pt x="59" y="41"/>
                    </a:lnTo>
                    <a:lnTo>
                      <a:pt x="58" y="41"/>
                    </a:lnTo>
                    <a:lnTo>
                      <a:pt x="57" y="41"/>
                    </a:lnTo>
                    <a:lnTo>
                      <a:pt x="56" y="42"/>
                    </a:lnTo>
                    <a:lnTo>
                      <a:pt x="55" y="42"/>
                    </a:lnTo>
                    <a:lnTo>
                      <a:pt x="53" y="44"/>
                    </a:lnTo>
                    <a:lnTo>
                      <a:pt x="51" y="45"/>
                    </a:lnTo>
                    <a:lnTo>
                      <a:pt x="49" y="47"/>
                    </a:lnTo>
                    <a:lnTo>
                      <a:pt x="46" y="48"/>
                    </a:lnTo>
                    <a:lnTo>
                      <a:pt x="44" y="49"/>
                    </a:lnTo>
                    <a:lnTo>
                      <a:pt x="42" y="49"/>
                    </a:lnTo>
                    <a:lnTo>
                      <a:pt x="41" y="48"/>
                    </a:lnTo>
                    <a:lnTo>
                      <a:pt x="40" y="47"/>
                    </a:lnTo>
                    <a:lnTo>
                      <a:pt x="39" y="47"/>
                    </a:lnTo>
                    <a:lnTo>
                      <a:pt x="38" y="47"/>
                    </a:lnTo>
                    <a:lnTo>
                      <a:pt x="37" y="48"/>
                    </a:lnTo>
                    <a:lnTo>
                      <a:pt x="36" y="48"/>
                    </a:lnTo>
                    <a:lnTo>
                      <a:pt x="35" y="47"/>
                    </a:lnTo>
                    <a:lnTo>
                      <a:pt x="35" y="46"/>
                    </a:lnTo>
                    <a:lnTo>
                      <a:pt x="34" y="45"/>
                    </a:lnTo>
                    <a:lnTo>
                      <a:pt x="34" y="44"/>
                    </a:lnTo>
                    <a:lnTo>
                      <a:pt x="34" y="43"/>
                    </a:lnTo>
                    <a:lnTo>
                      <a:pt x="33" y="43"/>
                    </a:lnTo>
                    <a:lnTo>
                      <a:pt x="33" y="42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0" y="43"/>
                    </a:lnTo>
                    <a:lnTo>
                      <a:pt x="29" y="45"/>
                    </a:lnTo>
                    <a:lnTo>
                      <a:pt x="28" y="46"/>
                    </a:lnTo>
                    <a:lnTo>
                      <a:pt x="27" y="48"/>
                    </a:lnTo>
                    <a:lnTo>
                      <a:pt x="26" y="49"/>
                    </a:lnTo>
                    <a:lnTo>
                      <a:pt x="24" y="50"/>
                    </a:lnTo>
                    <a:lnTo>
                      <a:pt x="22" y="51"/>
                    </a:lnTo>
                    <a:lnTo>
                      <a:pt x="21" y="51"/>
                    </a:lnTo>
                    <a:lnTo>
                      <a:pt x="19" y="51"/>
                    </a:lnTo>
                    <a:lnTo>
                      <a:pt x="18" y="51"/>
                    </a:lnTo>
                    <a:lnTo>
                      <a:pt x="17" y="49"/>
                    </a:lnTo>
                    <a:lnTo>
                      <a:pt x="17" y="48"/>
                    </a:lnTo>
                    <a:lnTo>
                      <a:pt x="17" y="47"/>
                    </a:lnTo>
                    <a:lnTo>
                      <a:pt x="18" y="46"/>
                    </a:lnTo>
                    <a:lnTo>
                      <a:pt x="18" y="45"/>
                    </a:lnTo>
                    <a:lnTo>
                      <a:pt x="18" y="44"/>
                    </a:lnTo>
                    <a:lnTo>
                      <a:pt x="18" y="43"/>
                    </a:lnTo>
                    <a:lnTo>
                      <a:pt x="18" y="42"/>
                    </a:lnTo>
                    <a:lnTo>
                      <a:pt x="18" y="41"/>
                    </a:lnTo>
                    <a:lnTo>
                      <a:pt x="17" y="40"/>
                    </a:lnTo>
                    <a:lnTo>
                      <a:pt x="16" y="40"/>
                    </a:lnTo>
                    <a:lnTo>
                      <a:pt x="14" y="39"/>
                    </a:lnTo>
                    <a:lnTo>
                      <a:pt x="13" y="39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10" y="41"/>
                    </a:lnTo>
                    <a:lnTo>
                      <a:pt x="9" y="43"/>
                    </a:lnTo>
                    <a:lnTo>
                      <a:pt x="8" y="44"/>
                    </a:lnTo>
                    <a:lnTo>
                      <a:pt x="6" y="46"/>
                    </a:lnTo>
                    <a:lnTo>
                      <a:pt x="5" y="48"/>
                    </a:lnTo>
                    <a:lnTo>
                      <a:pt x="4" y="50"/>
                    </a:lnTo>
                    <a:lnTo>
                      <a:pt x="3" y="48"/>
                    </a:lnTo>
                    <a:lnTo>
                      <a:pt x="3" y="47"/>
                    </a:lnTo>
                    <a:lnTo>
                      <a:pt x="2" y="45"/>
                    </a:lnTo>
                    <a:lnTo>
                      <a:pt x="2" y="43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1" y="39"/>
                    </a:lnTo>
                    <a:lnTo>
                      <a:pt x="2" y="38"/>
                    </a:lnTo>
                    <a:lnTo>
                      <a:pt x="3" y="36"/>
                    </a:lnTo>
                    <a:lnTo>
                      <a:pt x="5" y="33"/>
                    </a:lnTo>
                    <a:lnTo>
                      <a:pt x="7" y="31"/>
                    </a:lnTo>
                    <a:lnTo>
                      <a:pt x="9" y="29"/>
                    </a:lnTo>
                    <a:lnTo>
                      <a:pt x="11" y="28"/>
                    </a:lnTo>
                    <a:lnTo>
                      <a:pt x="12" y="26"/>
                    </a:lnTo>
                    <a:lnTo>
                      <a:pt x="14" y="25"/>
                    </a:lnTo>
                    <a:lnTo>
                      <a:pt x="15" y="23"/>
                    </a:lnTo>
                    <a:lnTo>
                      <a:pt x="16" y="21"/>
                    </a:lnTo>
                    <a:lnTo>
                      <a:pt x="17" y="19"/>
                    </a:lnTo>
                    <a:lnTo>
                      <a:pt x="19" y="17"/>
                    </a:lnTo>
                    <a:lnTo>
                      <a:pt x="19" y="16"/>
                    </a:lnTo>
                    <a:lnTo>
                      <a:pt x="20" y="15"/>
                    </a:lnTo>
                    <a:lnTo>
                      <a:pt x="21" y="13"/>
                    </a:lnTo>
                    <a:lnTo>
                      <a:pt x="24" y="11"/>
                    </a:lnTo>
                    <a:lnTo>
                      <a:pt x="26" y="9"/>
                    </a:lnTo>
                    <a:lnTo>
                      <a:pt x="28" y="8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5" y="6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7" y="3"/>
                    </a:lnTo>
                    <a:lnTo>
                      <a:pt x="49" y="2"/>
                    </a:lnTo>
                    <a:lnTo>
                      <a:pt x="51" y="2"/>
                    </a:lnTo>
                    <a:lnTo>
                      <a:pt x="52" y="1"/>
                    </a:lnTo>
                    <a:lnTo>
                      <a:pt x="53" y="1"/>
                    </a:lnTo>
                    <a:lnTo>
                      <a:pt x="54" y="1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1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0" y="4"/>
                    </a:lnTo>
                    <a:lnTo>
                      <a:pt x="60" y="5"/>
                    </a:lnTo>
                    <a:lnTo>
                      <a:pt x="59" y="5"/>
                    </a:lnTo>
                    <a:lnTo>
                      <a:pt x="59" y="6"/>
                    </a:lnTo>
                    <a:lnTo>
                      <a:pt x="58" y="6"/>
                    </a:lnTo>
                    <a:lnTo>
                      <a:pt x="58" y="7"/>
                    </a:lnTo>
                    <a:lnTo>
                      <a:pt x="57" y="7"/>
                    </a:lnTo>
                    <a:lnTo>
                      <a:pt x="56" y="7"/>
                    </a:lnTo>
                    <a:lnTo>
                      <a:pt x="56" y="8"/>
                    </a:lnTo>
                    <a:lnTo>
                      <a:pt x="56" y="9"/>
                    </a:lnTo>
                    <a:lnTo>
                      <a:pt x="56" y="10"/>
                    </a:lnTo>
                    <a:lnTo>
                      <a:pt x="56" y="11"/>
                    </a:lnTo>
                    <a:lnTo>
                      <a:pt x="56" y="12"/>
                    </a:lnTo>
                    <a:lnTo>
                      <a:pt x="55" y="12"/>
                    </a:lnTo>
                    <a:lnTo>
                      <a:pt x="55" y="13"/>
                    </a:lnTo>
                    <a:lnTo>
                      <a:pt x="54" y="14"/>
                    </a:lnTo>
                    <a:lnTo>
                      <a:pt x="53" y="15"/>
                    </a:lnTo>
                    <a:lnTo>
                      <a:pt x="53" y="16"/>
                    </a:lnTo>
                    <a:lnTo>
                      <a:pt x="53" y="17"/>
                    </a:lnTo>
                    <a:lnTo>
                      <a:pt x="54" y="17"/>
                    </a:lnTo>
                    <a:lnTo>
                      <a:pt x="54" y="18"/>
                    </a:lnTo>
                    <a:lnTo>
                      <a:pt x="54" y="19"/>
                    </a:lnTo>
                    <a:lnTo>
                      <a:pt x="54" y="20"/>
                    </a:lnTo>
                    <a:lnTo>
                      <a:pt x="55" y="21"/>
                    </a:lnTo>
                    <a:lnTo>
                      <a:pt x="56" y="21"/>
                    </a:lnTo>
                    <a:lnTo>
                      <a:pt x="56" y="22"/>
                    </a:lnTo>
                    <a:lnTo>
                      <a:pt x="58" y="22"/>
                    </a:lnTo>
                    <a:lnTo>
                      <a:pt x="59" y="22"/>
                    </a:lnTo>
                    <a:lnTo>
                      <a:pt x="60" y="22"/>
                    </a:lnTo>
                    <a:lnTo>
                      <a:pt x="61" y="23"/>
                    </a:lnTo>
                    <a:lnTo>
                      <a:pt x="62" y="23"/>
                    </a:lnTo>
                    <a:lnTo>
                      <a:pt x="64" y="23"/>
                    </a:lnTo>
                    <a:lnTo>
                      <a:pt x="66" y="23"/>
                    </a:lnTo>
                    <a:lnTo>
                      <a:pt x="69" y="22"/>
                    </a:lnTo>
                    <a:lnTo>
                      <a:pt x="71" y="22"/>
                    </a:lnTo>
                    <a:lnTo>
                      <a:pt x="72" y="22"/>
                    </a:lnTo>
                    <a:lnTo>
                      <a:pt x="73" y="22"/>
                    </a:lnTo>
                    <a:lnTo>
                      <a:pt x="74" y="23"/>
                    </a:lnTo>
                    <a:lnTo>
                      <a:pt x="73" y="25"/>
                    </a:lnTo>
                    <a:close/>
                  </a:path>
                </a:pathLst>
              </a:custGeom>
              <a:noFill/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382" y="68"/>
                <a:ext cx="78" cy="49"/>
              </a:xfrm>
              <a:custGeom>
                <a:avLst/>
                <a:gdLst>
                  <a:gd name="T0" fmla="*/ 74 w 78"/>
                  <a:gd name="T1" fmla="*/ 12 h 49"/>
                  <a:gd name="T2" fmla="*/ 69 w 78"/>
                  <a:gd name="T3" fmla="*/ 16 h 49"/>
                  <a:gd name="T4" fmla="*/ 65 w 78"/>
                  <a:gd name="T5" fmla="*/ 17 h 49"/>
                  <a:gd name="T6" fmla="*/ 61 w 78"/>
                  <a:gd name="T7" fmla="*/ 19 h 49"/>
                  <a:gd name="T8" fmla="*/ 58 w 78"/>
                  <a:gd name="T9" fmla="*/ 22 h 49"/>
                  <a:gd name="T10" fmla="*/ 55 w 78"/>
                  <a:gd name="T11" fmla="*/ 24 h 49"/>
                  <a:gd name="T12" fmla="*/ 50 w 78"/>
                  <a:gd name="T13" fmla="*/ 27 h 49"/>
                  <a:gd name="T14" fmla="*/ 46 w 78"/>
                  <a:gd name="T15" fmla="*/ 28 h 49"/>
                  <a:gd name="T16" fmla="*/ 43 w 78"/>
                  <a:gd name="T17" fmla="*/ 27 h 49"/>
                  <a:gd name="T18" fmla="*/ 40 w 78"/>
                  <a:gd name="T19" fmla="*/ 27 h 49"/>
                  <a:gd name="T20" fmla="*/ 38 w 78"/>
                  <a:gd name="T21" fmla="*/ 30 h 49"/>
                  <a:gd name="T22" fmla="*/ 36 w 78"/>
                  <a:gd name="T23" fmla="*/ 32 h 49"/>
                  <a:gd name="T24" fmla="*/ 34 w 78"/>
                  <a:gd name="T25" fmla="*/ 35 h 49"/>
                  <a:gd name="T26" fmla="*/ 32 w 78"/>
                  <a:gd name="T27" fmla="*/ 38 h 49"/>
                  <a:gd name="T28" fmla="*/ 29 w 78"/>
                  <a:gd name="T29" fmla="*/ 42 h 49"/>
                  <a:gd name="T30" fmla="*/ 25 w 78"/>
                  <a:gd name="T31" fmla="*/ 44 h 49"/>
                  <a:gd name="T32" fmla="*/ 22 w 78"/>
                  <a:gd name="T33" fmla="*/ 46 h 49"/>
                  <a:gd name="T34" fmla="*/ 18 w 78"/>
                  <a:gd name="T35" fmla="*/ 49 h 49"/>
                  <a:gd name="T36" fmla="*/ 15 w 78"/>
                  <a:gd name="T37" fmla="*/ 47 h 49"/>
                  <a:gd name="T38" fmla="*/ 11 w 78"/>
                  <a:gd name="T39" fmla="*/ 43 h 49"/>
                  <a:gd name="T40" fmla="*/ 9 w 78"/>
                  <a:gd name="T41" fmla="*/ 39 h 49"/>
                  <a:gd name="T42" fmla="*/ 7 w 78"/>
                  <a:gd name="T43" fmla="*/ 35 h 49"/>
                  <a:gd name="T44" fmla="*/ 3 w 78"/>
                  <a:gd name="T45" fmla="*/ 32 h 49"/>
                  <a:gd name="T46" fmla="*/ 0 w 78"/>
                  <a:gd name="T47" fmla="*/ 29 h 49"/>
                  <a:gd name="T48" fmla="*/ 1 w 78"/>
                  <a:gd name="T49" fmla="*/ 26 h 49"/>
                  <a:gd name="T50" fmla="*/ 3 w 78"/>
                  <a:gd name="T51" fmla="*/ 23 h 49"/>
                  <a:gd name="T52" fmla="*/ 9 w 78"/>
                  <a:gd name="T53" fmla="*/ 18 h 49"/>
                  <a:gd name="T54" fmla="*/ 11 w 78"/>
                  <a:gd name="T55" fmla="*/ 15 h 49"/>
                  <a:gd name="T56" fmla="*/ 13 w 78"/>
                  <a:gd name="T57" fmla="*/ 12 h 49"/>
                  <a:gd name="T58" fmla="*/ 16 w 78"/>
                  <a:gd name="T59" fmla="*/ 7 h 49"/>
                  <a:gd name="T60" fmla="*/ 20 w 78"/>
                  <a:gd name="T61" fmla="*/ 2 h 49"/>
                  <a:gd name="T62" fmla="*/ 23 w 78"/>
                  <a:gd name="T63" fmla="*/ 0 h 49"/>
                  <a:gd name="T64" fmla="*/ 27 w 78"/>
                  <a:gd name="T65" fmla="*/ 1 h 49"/>
                  <a:gd name="T66" fmla="*/ 28 w 78"/>
                  <a:gd name="T67" fmla="*/ 4 h 49"/>
                  <a:gd name="T68" fmla="*/ 28 w 78"/>
                  <a:gd name="T69" fmla="*/ 7 h 49"/>
                  <a:gd name="T70" fmla="*/ 27 w 78"/>
                  <a:gd name="T71" fmla="*/ 10 h 49"/>
                  <a:gd name="T72" fmla="*/ 31 w 78"/>
                  <a:gd name="T73" fmla="*/ 12 h 49"/>
                  <a:gd name="T74" fmla="*/ 34 w 78"/>
                  <a:gd name="T75" fmla="*/ 11 h 49"/>
                  <a:gd name="T76" fmla="*/ 38 w 78"/>
                  <a:gd name="T77" fmla="*/ 7 h 49"/>
                  <a:gd name="T78" fmla="*/ 41 w 78"/>
                  <a:gd name="T79" fmla="*/ 3 h 49"/>
                  <a:gd name="T80" fmla="*/ 43 w 78"/>
                  <a:gd name="T81" fmla="*/ 4 h 49"/>
                  <a:gd name="T82" fmla="*/ 44 w 78"/>
                  <a:gd name="T83" fmla="*/ 6 h 49"/>
                  <a:gd name="T84" fmla="*/ 46 w 78"/>
                  <a:gd name="T85" fmla="*/ 9 h 49"/>
                  <a:gd name="T86" fmla="*/ 49 w 78"/>
                  <a:gd name="T87" fmla="*/ 8 h 49"/>
                  <a:gd name="T88" fmla="*/ 52 w 78"/>
                  <a:gd name="T89" fmla="*/ 10 h 49"/>
                  <a:gd name="T90" fmla="*/ 56 w 78"/>
                  <a:gd name="T91" fmla="*/ 9 h 49"/>
                  <a:gd name="T92" fmla="*/ 63 w 78"/>
                  <a:gd name="T93" fmla="*/ 5 h 49"/>
                  <a:gd name="T94" fmla="*/ 67 w 78"/>
                  <a:gd name="T95" fmla="*/ 2 h 49"/>
                  <a:gd name="T96" fmla="*/ 71 w 78"/>
                  <a:gd name="T97" fmla="*/ 3 h 49"/>
                  <a:gd name="T98" fmla="*/ 75 w 78"/>
                  <a:gd name="T99" fmla="*/ 5 h 49"/>
                  <a:gd name="T100" fmla="*/ 78 w 78"/>
                  <a:gd name="T101" fmla="*/ 9 h 4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8"/>
                  <a:gd name="T154" fmla="*/ 0 h 49"/>
                  <a:gd name="T155" fmla="*/ 78 w 78"/>
                  <a:gd name="T156" fmla="*/ 49 h 4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8" h="49">
                    <a:moveTo>
                      <a:pt x="77" y="10"/>
                    </a:moveTo>
                    <a:lnTo>
                      <a:pt x="76" y="11"/>
                    </a:lnTo>
                    <a:lnTo>
                      <a:pt x="74" y="12"/>
                    </a:lnTo>
                    <a:lnTo>
                      <a:pt x="72" y="14"/>
                    </a:lnTo>
                    <a:lnTo>
                      <a:pt x="70" y="15"/>
                    </a:lnTo>
                    <a:lnTo>
                      <a:pt x="69" y="16"/>
                    </a:lnTo>
                    <a:lnTo>
                      <a:pt x="68" y="16"/>
                    </a:lnTo>
                    <a:lnTo>
                      <a:pt x="67" y="17"/>
                    </a:lnTo>
                    <a:lnTo>
                      <a:pt x="65" y="17"/>
                    </a:lnTo>
                    <a:lnTo>
                      <a:pt x="64" y="18"/>
                    </a:lnTo>
                    <a:lnTo>
                      <a:pt x="62" y="18"/>
                    </a:lnTo>
                    <a:lnTo>
                      <a:pt x="61" y="19"/>
                    </a:lnTo>
                    <a:lnTo>
                      <a:pt x="60" y="20"/>
                    </a:lnTo>
                    <a:lnTo>
                      <a:pt x="59" y="21"/>
                    </a:lnTo>
                    <a:lnTo>
                      <a:pt x="58" y="22"/>
                    </a:lnTo>
                    <a:lnTo>
                      <a:pt x="57" y="23"/>
                    </a:lnTo>
                    <a:lnTo>
                      <a:pt x="55" y="24"/>
                    </a:lnTo>
                    <a:lnTo>
                      <a:pt x="53" y="26"/>
                    </a:lnTo>
                    <a:lnTo>
                      <a:pt x="52" y="27"/>
                    </a:lnTo>
                    <a:lnTo>
                      <a:pt x="50" y="27"/>
                    </a:lnTo>
                    <a:lnTo>
                      <a:pt x="49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45" y="27"/>
                    </a:lnTo>
                    <a:lnTo>
                      <a:pt x="43" y="27"/>
                    </a:lnTo>
                    <a:lnTo>
                      <a:pt x="42" y="27"/>
                    </a:lnTo>
                    <a:lnTo>
                      <a:pt x="41" y="27"/>
                    </a:lnTo>
                    <a:lnTo>
                      <a:pt x="40" y="27"/>
                    </a:lnTo>
                    <a:lnTo>
                      <a:pt x="39" y="28"/>
                    </a:lnTo>
                    <a:lnTo>
                      <a:pt x="38" y="29"/>
                    </a:lnTo>
                    <a:lnTo>
                      <a:pt x="38" y="30"/>
                    </a:lnTo>
                    <a:lnTo>
                      <a:pt x="37" y="30"/>
                    </a:lnTo>
                    <a:lnTo>
                      <a:pt x="36" y="31"/>
                    </a:lnTo>
                    <a:lnTo>
                      <a:pt x="36" y="32"/>
                    </a:lnTo>
                    <a:lnTo>
                      <a:pt x="36" y="33"/>
                    </a:lnTo>
                    <a:lnTo>
                      <a:pt x="35" y="34"/>
                    </a:lnTo>
                    <a:lnTo>
                      <a:pt x="34" y="35"/>
                    </a:lnTo>
                    <a:lnTo>
                      <a:pt x="34" y="36"/>
                    </a:lnTo>
                    <a:lnTo>
                      <a:pt x="33" y="37"/>
                    </a:lnTo>
                    <a:lnTo>
                      <a:pt x="32" y="38"/>
                    </a:lnTo>
                    <a:lnTo>
                      <a:pt x="32" y="39"/>
                    </a:lnTo>
                    <a:lnTo>
                      <a:pt x="31" y="40"/>
                    </a:lnTo>
                    <a:lnTo>
                      <a:pt x="29" y="42"/>
                    </a:lnTo>
                    <a:lnTo>
                      <a:pt x="28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4" y="45"/>
                    </a:lnTo>
                    <a:lnTo>
                      <a:pt x="22" y="46"/>
                    </a:lnTo>
                    <a:lnTo>
                      <a:pt x="20" y="47"/>
                    </a:lnTo>
                    <a:lnTo>
                      <a:pt x="19" y="48"/>
                    </a:lnTo>
                    <a:lnTo>
                      <a:pt x="18" y="49"/>
                    </a:lnTo>
                    <a:lnTo>
                      <a:pt x="17" y="49"/>
                    </a:lnTo>
                    <a:lnTo>
                      <a:pt x="16" y="48"/>
                    </a:lnTo>
                    <a:lnTo>
                      <a:pt x="15" y="47"/>
                    </a:lnTo>
                    <a:lnTo>
                      <a:pt x="13" y="46"/>
                    </a:lnTo>
                    <a:lnTo>
                      <a:pt x="12" y="44"/>
                    </a:lnTo>
                    <a:lnTo>
                      <a:pt x="11" y="43"/>
                    </a:lnTo>
                    <a:lnTo>
                      <a:pt x="10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8" y="37"/>
                    </a:lnTo>
                    <a:lnTo>
                      <a:pt x="8" y="36"/>
                    </a:lnTo>
                    <a:lnTo>
                      <a:pt x="7" y="35"/>
                    </a:lnTo>
                    <a:lnTo>
                      <a:pt x="6" y="34"/>
                    </a:lnTo>
                    <a:lnTo>
                      <a:pt x="5" y="33"/>
                    </a:lnTo>
                    <a:lnTo>
                      <a:pt x="3" y="32"/>
                    </a:lnTo>
                    <a:lnTo>
                      <a:pt x="2" y="31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1" y="26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3" y="23"/>
                    </a:lnTo>
                    <a:lnTo>
                      <a:pt x="5" y="21"/>
                    </a:lnTo>
                    <a:lnTo>
                      <a:pt x="7" y="19"/>
                    </a:lnTo>
                    <a:lnTo>
                      <a:pt x="9" y="18"/>
                    </a:lnTo>
                    <a:lnTo>
                      <a:pt x="9" y="17"/>
                    </a:lnTo>
                    <a:lnTo>
                      <a:pt x="10" y="16"/>
                    </a:lnTo>
                    <a:lnTo>
                      <a:pt x="11" y="15"/>
                    </a:lnTo>
                    <a:lnTo>
                      <a:pt x="11" y="14"/>
                    </a:lnTo>
                    <a:lnTo>
                      <a:pt x="12" y="13"/>
                    </a:lnTo>
                    <a:lnTo>
                      <a:pt x="13" y="12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6" y="7"/>
                    </a:lnTo>
                    <a:lnTo>
                      <a:pt x="18" y="5"/>
                    </a:lnTo>
                    <a:lnTo>
                      <a:pt x="19" y="4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2"/>
                    </a:lnTo>
                    <a:lnTo>
                      <a:pt x="28" y="3"/>
                    </a:lnTo>
                    <a:lnTo>
                      <a:pt x="28" y="4"/>
                    </a:lnTo>
                    <a:lnTo>
                      <a:pt x="28" y="5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8" y="12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32" y="12"/>
                    </a:lnTo>
                    <a:lnTo>
                      <a:pt x="34" y="11"/>
                    </a:lnTo>
                    <a:lnTo>
                      <a:pt x="36" y="10"/>
                    </a:lnTo>
                    <a:lnTo>
                      <a:pt x="37" y="9"/>
                    </a:lnTo>
                    <a:lnTo>
                      <a:pt x="38" y="7"/>
                    </a:lnTo>
                    <a:lnTo>
                      <a:pt x="39" y="6"/>
                    </a:lnTo>
                    <a:lnTo>
                      <a:pt x="40" y="4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4" y="5"/>
                    </a:lnTo>
                    <a:lnTo>
                      <a:pt x="44" y="6"/>
                    </a:lnTo>
                    <a:lnTo>
                      <a:pt x="45" y="7"/>
                    </a:lnTo>
                    <a:lnTo>
                      <a:pt x="45" y="8"/>
                    </a:lnTo>
                    <a:lnTo>
                      <a:pt x="46" y="9"/>
                    </a:lnTo>
                    <a:lnTo>
                      <a:pt x="47" y="9"/>
                    </a:lnTo>
                    <a:lnTo>
                      <a:pt x="48" y="8"/>
                    </a:lnTo>
                    <a:lnTo>
                      <a:pt x="49" y="8"/>
                    </a:lnTo>
                    <a:lnTo>
                      <a:pt x="50" y="8"/>
                    </a:lnTo>
                    <a:lnTo>
                      <a:pt x="51" y="9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6" y="9"/>
                    </a:lnTo>
                    <a:lnTo>
                      <a:pt x="59" y="8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5" y="3"/>
                    </a:lnTo>
                    <a:lnTo>
                      <a:pt x="66" y="3"/>
                    </a:lnTo>
                    <a:lnTo>
                      <a:pt x="67" y="2"/>
                    </a:lnTo>
                    <a:lnTo>
                      <a:pt x="68" y="2"/>
                    </a:lnTo>
                    <a:lnTo>
                      <a:pt x="69" y="2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4" y="5"/>
                    </a:lnTo>
                    <a:lnTo>
                      <a:pt x="75" y="5"/>
                    </a:lnTo>
                    <a:lnTo>
                      <a:pt x="76" y="6"/>
                    </a:lnTo>
                    <a:lnTo>
                      <a:pt x="77" y="8"/>
                    </a:lnTo>
                    <a:lnTo>
                      <a:pt x="78" y="9"/>
                    </a:lnTo>
                    <a:lnTo>
                      <a:pt x="77" y="10"/>
                    </a:lnTo>
                    <a:close/>
                  </a:path>
                </a:pathLst>
              </a:custGeom>
              <a:solidFill>
                <a:srgbClr val="00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382" y="68"/>
                <a:ext cx="78" cy="49"/>
              </a:xfrm>
              <a:custGeom>
                <a:avLst/>
                <a:gdLst>
                  <a:gd name="T0" fmla="*/ 74 w 78"/>
                  <a:gd name="T1" fmla="*/ 12 h 49"/>
                  <a:gd name="T2" fmla="*/ 69 w 78"/>
                  <a:gd name="T3" fmla="*/ 16 h 49"/>
                  <a:gd name="T4" fmla="*/ 65 w 78"/>
                  <a:gd name="T5" fmla="*/ 17 h 49"/>
                  <a:gd name="T6" fmla="*/ 61 w 78"/>
                  <a:gd name="T7" fmla="*/ 19 h 49"/>
                  <a:gd name="T8" fmla="*/ 58 w 78"/>
                  <a:gd name="T9" fmla="*/ 22 h 49"/>
                  <a:gd name="T10" fmla="*/ 55 w 78"/>
                  <a:gd name="T11" fmla="*/ 24 h 49"/>
                  <a:gd name="T12" fmla="*/ 50 w 78"/>
                  <a:gd name="T13" fmla="*/ 27 h 49"/>
                  <a:gd name="T14" fmla="*/ 46 w 78"/>
                  <a:gd name="T15" fmla="*/ 28 h 49"/>
                  <a:gd name="T16" fmla="*/ 43 w 78"/>
                  <a:gd name="T17" fmla="*/ 27 h 49"/>
                  <a:gd name="T18" fmla="*/ 40 w 78"/>
                  <a:gd name="T19" fmla="*/ 27 h 49"/>
                  <a:gd name="T20" fmla="*/ 38 w 78"/>
                  <a:gd name="T21" fmla="*/ 30 h 49"/>
                  <a:gd name="T22" fmla="*/ 36 w 78"/>
                  <a:gd name="T23" fmla="*/ 32 h 49"/>
                  <a:gd name="T24" fmla="*/ 34 w 78"/>
                  <a:gd name="T25" fmla="*/ 35 h 49"/>
                  <a:gd name="T26" fmla="*/ 32 w 78"/>
                  <a:gd name="T27" fmla="*/ 38 h 49"/>
                  <a:gd name="T28" fmla="*/ 29 w 78"/>
                  <a:gd name="T29" fmla="*/ 42 h 49"/>
                  <a:gd name="T30" fmla="*/ 25 w 78"/>
                  <a:gd name="T31" fmla="*/ 44 h 49"/>
                  <a:gd name="T32" fmla="*/ 22 w 78"/>
                  <a:gd name="T33" fmla="*/ 46 h 49"/>
                  <a:gd name="T34" fmla="*/ 18 w 78"/>
                  <a:gd name="T35" fmla="*/ 49 h 49"/>
                  <a:gd name="T36" fmla="*/ 15 w 78"/>
                  <a:gd name="T37" fmla="*/ 47 h 49"/>
                  <a:gd name="T38" fmla="*/ 11 w 78"/>
                  <a:gd name="T39" fmla="*/ 43 h 49"/>
                  <a:gd name="T40" fmla="*/ 9 w 78"/>
                  <a:gd name="T41" fmla="*/ 39 h 49"/>
                  <a:gd name="T42" fmla="*/ 7 w 78"/>
                  <a:gd name="T43" fmla="*/ 35 h 49"/>
                  <a:gd name="T44" fmla="*/ 3 w 78"/>
                  <a:gd name="T45" fmla="*/ 32 h 49"/>
                  <a:gd name="T46" fmla="*/ 0 w 78"/>
                  <a:gd name="T47" fmla="*/ 29 h 49"/>
                  <a:gd name="T48" fmla="*/ 1 w 78"/>
                  <a:gd name="T49" fmla="*/ 26 h 49"/>
                  <a:gd name="T50" fmla="*/ 3 w 78"/>
                  <a:gd name="T51" fmla="*/ 23 h 49"/>
                  <a:gd name="T52" fmla="*/ 9 w 78"/>
                  <a:gd name="T53" fmla="*/ 18 h 49"/>
                  <a:gd name="T54" fmla="*/ 11 w 78"/>
                  <a:gd name="T55" fmla="*/ 15 h 49"/>
                  <a:gd name="T56" fmla="*/ 13 w 78"/>
                  <a:gd name="T57" fmla="*/ 12 h 49"/>
                  <a:gd name="T58" fmla="*/ 16 w 78"/>
                  <a:gd name="T59" fmla="*/ 7 h 49"/>
                  <a:gd name="T60" fmla="*/ 20 w 78"/>
                  <a:gd name="T61" fmla="*/ 2 h 49"/>
                  <a:gd name="T62" fmla="*/ 23 w 78"/>
                  <a:gd name="T63" fmla="*/ 0 h 49"/>
                  <a:gd name="T64" fmla="*/ 27 w 78"/>
                  <a:gd name="T65" fmla="*/ 1 h 49"/>
                  <a:gd name="T66" fmla="*/ 28 w 78"/>
                  <a:gd name="T67" fmla="*/ 4 h 49"/>
                  <a:gd name="T68" fmla="*/ 28 w 78"/>
                  <a:gd name="T69" fmla="*/ 7 h 49"/>
                  <a:gd name="T70" fmla="*/ 27 w 78"/>
                  <a:gd name="T71" fmla="*/ 10 h 49"/>
                  <a:gd name="T72" fmla="*/ 31 w 78"/>
                  <a:gd name="T73" fmla="*/ 12 h 49"/>
                  <a:gd name="T74" fmla="*/ 34 w 78"/>
                  <a:gd name="T75" fmla="*/ 11 h 49"/>
                  <a:gd name="T76" fmla="*/ 38 w 78"/>
                  <a:gd name="T77" fmla="*/ 7 h 49"/>
                  <a:gd name="T78" fmla="*/ 41 w 78"/>
                  <a:gd name="T79" fmla="*/ 3 h 49"/>
                  <a:gd name="T80" fmla="*/ 43 w 78"/>
                  <a:gd name="T81" fmla="*/ 4 h 49"/>
                  <a:gd name="T82" fmla="*/ 44 w 78"/>
                  <a:gd name="T83" fmla="*/ 6 h 49"/>
                  <a:gd name="T84" fmla="*/ 46 w 78"/>
                  <a:gd name="T85" fmla="*/ 9 h 49"/>
                  <a:gd name="T86" fmla="*/ 49 w 78"/>
                  <a:gd name="T87" fmla="*/ 8 h 49"/>
                  <a:gd name="T88" fmla="*/ 52 w 78"/>
                  <a:gd name="T89" fmla="*/ 10 h 49"/>
                  <a:gd name="T90" fmla="*/ 56 w 78"/>
                  <a:gd name="T91" fmla="*/ 9 h 49"/>
                  <a:gd name="T92" fmla="*/ 63 w 78"/>
                  <a:gd name="T93" fmla="*/ 5 h 49"/>
                  <a:gd name="T94" fmla="*/ 67 w 78"/>
                  <a:gd name="T95" fmla="*/ 2 h 49"/>
                  <a:gd name="T96" fmla="*/ 71 w 78"/>
                  <a:gd name="T97" fmla="*/ 3 h 49"/>
                  <a:gd name="T98" fmla="*/ 75 w 78"/>
                  <a:gd name="T99" fmla="*/ 5 h 49"/>
                  <a:gd name="T100" fmla="*/ 78 w 78"/>
                  <a:gd name="T101" fmla="*/ 9 h 4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8"/>
                  <a:gd name="T154" fmla="*/ 0 h 49"/>
                  <a:gd name="T155" fmla="*/ 78 w 78"/>
                  <a:gd name="T156" fmla="*/ 49 h 4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8" h="49">
                    <a:moveTo>
                      <a:pt x="77" y="10"/>
                    </a:moveTo>
                    <a:lnTo>
                      <a:pt x="76" y="11"/>
                    </a:lnTo>
                    <a:lnTo>
                      <a:pt x="74" y="12"/>
                    </a:lnTo>
                    <a:lnTo>
                      <a:pt x="72" y="14"/>
                    </a:lnTo>
                    <a:lnTo>
                      <a:pt x="70" y="15"/>
                    </a:lnTo>
                    <a:lnTo>
                      <a:pt x="69" y="16"/>
                    </a:lnTo>
                    <a:lnTo>
                      <a:pt x="68" y="16"/>
                    </a:lnTo>
                    <a:lnTo>
                      <a:pt x="67" y="17"/>
                    </a:lnTo>
                    <a:lnTo>
                      <a:pt x="65" y="17"/>
                    </a:lnTo>
                    <a:lnTo>
                      <a:pt x="64" y="18"/>
                    </a:lnTo>
                    <a:lnTo>
                      <a:pt x="62" y="18"/>
                    </a:lnTo>
                    <a:lnTo>
                      <a:pt x="61" y="19"/>
                    </a:lnTo>
                    <a:lnTo>
                      <a:pt x="60" y="20"/>
                    </a:lnTo>
                    <a:lnTo>
                      <a:pt x="59" y="21"/>
                    </a:lnTo>
                    <a:lnTo>
                      <a:pt x="58" y="22"/>
                    </a:lnTo>
                    <a:lnTo>
                      <a:pt x="57" y="23"/>
                    </a:lnTo>
                    <a:lnTo>
                      <a:pt x="55" y="24"/>
                    </a:lnTo>
                    <a:lnTo>
                      <a:pt x="53" y="26"/>
                    </a:lnTo>
                    <a:lnTo>
                      <a:pt x="52" y="27"/>
                    </a:lnTo>
                    <a:lnTo>
                      <a:pt x="50" y="27"/>
                    </a:lnTo>
                    <a:lnTo>
                      <a:pt x="49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45" y="27"/>
                    </a:lnTo>
                    <a:lnTo>
                      <a:pt x="43" y="27"/>
                    </a:lnTo>
                    <a:lnTo>
                      <a:pt x="42" y="27"/>
                    </a:lnTo>
                    <a:lnTo>
                      <a:pt x="41" y="27"/>
                    </a:lnTo>
                    <a:lnTo>
                      <a:pt x="40" y="27"/>
                    </a:lnTo>
                    <a:lnTo>
                      <a:pt x="39" y="28"/>
                    </a:lnTo>
                    <a:lnTo>
                      <a:pt x="38" y="29"/>
                    </a:lnTo>
                    <a:lnTo>
                      <a:pt x="38" y="30"/>
                    </a:lnTo>
                    <a:lnTo>
                      <a:pt x="37" y="30"/>
                    </a:lnTo>
                    <a:lnTo>
                      <a:pt x="36" y="31"/>
                    </a:lnTo>
                    <a:lnTo>
                      <a:pt x="36" y="32"/>
                    </a:lnTo>
                    <a:lnTo>
                      <a:pt x="36" y="33"/>
                    </a:lnTo>
                    <a:lnTo>
                      <a:pt x="35" y="34"/>
                    </a:lnTo>
                    <a:lnTo>
                      <a:pt x="34" y="35"/>
                    </a:lnTo>
                    <a:lnTo>
                      <a:pt x="34" y="36"/>
                    </a:lnTo>
                    <a:lnTo>
                      <a:pt x="33" y="37"/>
                    </a:lnTo>
                    <a:lnTo>
                      <a:pt x="32" y="38"/>
                    </a:lnTo>
                    <a:lnTo>
                      <a:pt x="32" y="39"/>
                    </a:lnTo>
                    <a:lnTo>
                      <a:pt x="31" y="40"/>
                    </a:lnTo>
                    <a:lnTo>
                      <a:pt x="29" y="42"/>
                    </a:lnTo>
                    <a:lnTo>
                      <a:pt x="28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4" y="45"/>
                    </a:lnTo>
                    <a:lnTo>
                      <a:pt x="22" y="46"/>
                    </a:lnTo>
                    <a:lnTo>
                      <a:pt x="20" y="47"/>
                    </a:lnTo>
                    <a:lnTo>
                      <a:pt x="19" y="48"/>
                    </a:lnTo>
                    <a:lnTo>
                      <a:pt x="18" y="49"/>
                    </a:lnTo>
                    <a:lnTo>
                      <a:pt x="17" y="49"/>
                    </a:lnTo>
                    <a:lnTo>
                      <a:pt x="16" y="48"/>
                    </a:lnTo>
                    <a:lnTo>
                      <a:pt x="15" y="47"/>
                    </a:lnTo>
                    <a:lnTo>
                      <a:pt x="13" y="46"/>
                    </a:lnTo>
                    <a:lnTo>
                      <a:pt x="12" y="44"/>
                    </a:lnTo>
                    <a:lnTo>
                      <a:pt x="11" y="43"/>
                    </a:lnTo>
                    <a:lnTo>
                      <a:pt x="10" y="42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8" y="37"/>
                    </a:lnTo>
                    <a:lnTo>
                      <a:pt x="8" y="36"/>
                    </a:lnTo>
                    <a:lnTo>
                      <a:pt x="7" y="35"/>
                    </a:lnTo>
                    <a:lnTo>
                      <a:pt x="6" y="34"/>
                    </a:lnTo>
                    <a:lnTo>
                      <a:pt x="5" y="33"/>
                    </a:lnTo>
                    <a:lnTo>
                      <a:pt x="3" y="32"/>
                    </a:lnTo>
                    <a:lnTo>
                      <a:pt x="2" y="31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1" y="26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3" y="23"/>
                    </a:lnTo>
                    <a:lnTo>
                      <a:pt x="5" y="21"/>
                    </a:lnTo>
                    <a:lnTo>
                      <a:pt x="7" y="19"/>
                    </a:lnTo>
                    <a:lnTo>
                      <a:pt x="9" y="18"/>
                    </a:lnTo>
                    <a:lnTo>
                      <a:pt x="9" y="17"/>
                    </a:lnTo>
                    <a:lnTo>
                      <a:pt x="10" y="16"/>
                    </a:lnTo>
                    <a:lnTo>
                      <a:pt x="11" y="15"/>
                    </a:lnTo>
                    <a:lnTo>
                      <a:pt x="11" y="14"/>
                    </a:lnTo>
                    <a:lnTo>
                      <a:pt x="12" y="13"/>
                    </a:lnTo>
                    <a:lnTo>
                      <a:pt x="13" y="12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6" y="7"/>
                    </a:lnTo>
                    <a:lnTo>
                      <a:pt x="18" y="5"/>
                    </a:lnTo>
                    <a:lnTo>
                      <a:pt x="19" y="4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2"/>
                    </a:lnTo>
                    <a:lnTo>
                      <a:pt x="28" y="3"/>
                    </a:lnTo>
                    <a:lnTo>
                      <a:pt x="28" y="4"/>
                    </a:lnTo>
                    <a:lnTo>
                      <a:pt x="28" y="5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8" y="12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32" y="12"/>
                    </a:lnTo>
                    <a:lnTo>
                      <a:pt x="34" y="11"/>
                    </a:lnTo>
                    <a:lnTo>
                      <a:pt x="36" y="10"/>
                    </a:lnTo>
                    <a:lnTo>
                      <a:pt x="37" y="9"/>
                    </a:lnTo>
                    <a:lnTo>
                      <a:pt x="38" y="7"/>
                    </a:lnTo>
                    <a:lnTo>
                      <a:pt x="39" y="6"/>
                    </a:lnTo>
                    <a:lnTo>
                      <a:pt x="40" y="4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4" y="5"/>
                    </a:lnTo>
                    <a:lnTo>
                      <a:pt x="44" y="6"/>
                    </a:lnTo>
                    <a:lnTo>
                      <a:pt x="45" y="7"/>
                    </a:lnTo>
                    <a:lnTo>
                      <a:pt x="45" y="8"/>
                    </a:lnTo>
                    <a:lnTo>
                      <a:pt x="46" y="9"/>
                    </a:lnTo>
                    <a:lnTo>
                      <a:pt x="47" y="9"/>
                    </a:lnTo>
                    <a:lnTo>
                      <a:pt x="48" y="8"/>
                    </a:lnTo>
                    <a:lnTo>
                      <a:pt x="49" y="8"/>
                    </a:lnTo>
                    <a:lnTo>
                      <a:pt x="50" y="8"/>
                    </a:lnTo>
                    <a:lnTo>
                      <a:pt x="51" y="9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6" y="9"/>
                    </a:lnTo>
                    <a:lnTo>
                      <a:pt x="59" y="8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5" y="3"/>
                    </a:lnTo>
                    <a:lnTo>
                      <a:pt x="66" y="3"/>
                    </a:lnTo>
                    <a:lnTo>
                      <a:pt x="67" y="2"/>
                    </a:lnTo>
                    <a:lnTo>
                      <a:pt x="68" y="2"/>
                    </a:lnTo>
                    <a:lnTo>
                      <a:pt x="69" y="2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4" y="5"/>
                    </a:lnTo>
                    <a:lnTo>
                      <a:pt x="75" y="5"/>
                    </a:lnTo>
                    <a:lnTo>
                      <a:pt x="76" y="6"/>
                    </a:lnTo>
                    <a:lnTo>
                      <a:pt x="77" y="8"/>
                    </a:lnTo>
                    <a:lnTo>
                      <a:pt x="78" y="9"/>
                    </a:lnTo>
                    <a:lnTo>
                      <a:pt x="77" y="10"/>
                    </a:lnTo>
                    <a:close/>
                  </a:path>
                </a:pathLst>
              </a:custGeom>
              <a:solidFill>
                <a:srgbClr val="FF0000"/>
              </a:solidFill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328" y="71"/>
                <a:ext cx="71" cy="80"/>
              </a:xfrm>
              <a:custGeom>
                <a:avLst/>
                <a:gdLst>
                  <a:gd name="T0" fmla="*/ 67 w 71"/>
                  <a:gd name="T1" fmla="*/ 47 h 80"/>
                  <a:gd name="T2" fmla="*/ 63 w 71"/>
                  <a:gd name="T3" fmla="*/ 47 h 80"/>
                  <a:gd name="T4" fmla="*/ 60 w 71"/>
                  <a:gd name="T5" fmla="*/ 51 h 80"/>
                  <a:gd name="T6" fmla="*/ 58 w 71"/>
                  <a:gd name="T7" fmla="*/ 56 h 80"/>
                  <a:gd name="T8" fmla="*/ 57 w 71"/>
                  <a:gd name="T9" fmla="*/ 61 h 80"/>
                  <a:gd name="T10" fmla="*/ 55 w 71"/>
                  <a:gd name="T11" fmla="*/ 63 h 80"/>
                  <a:gd name="T12" fmla="*/ 51 w 71"/>
                  <a:gd name="T13" fmla="*/ 65 h 80"/>
                  <a:gd name="T14" fmla="*/ 48 w 71"/>
                  <a:gd name="T15" fmla="*/ 69 h 80"/>
                  <a:gd name="T16" fmla="*/ 46 w 71"/>
                  <a:gd name="T17" fmla="*/ 62 h 80"/>
                  <a:gd name="T18" fmla="*/ 46 w 71"/>
                  <a:gd name="T19" fmla="*/ 60 h 80"/>
                  <a:gd name="T20" fmla="*/ 44 w 71"/>
                  <a:gd name="T21" fmla="*/ 61 h 80"/>
                  <a:gd name="T22" fmla="*/ 41 w 71"/>
                  <a:gd name="T23" fmla="*/ 66 h 80"/>
                  <a:gd name="T24" fmla="*/ 38 w 71"/>
                  <a:gd name="T25" fmla="*/ 70 h 80"/>
                  <a:gd name="T26" fmla="*/ 37 w 71"/>
                  <a:gd name="T27" fmla="*/ 76 h 80"/>
                  <a:gd name="T28" fmla="*/ 37 w 71"/>
                  <a:gd name="T29" fmla="*/ 79 h 80"/>
                  <a:gd name="T30" fmla="*/ 34 w 71"/>
                  <a:gd name="T31" fmla="*/ 77 h 80"/>
                  <a:gd name="T32" fmla="*/ 33 w 71"/>
                  <a:gd name="T33" fmla="*/ 73 h 80"/>
                  <a:gd name="T34" fmla="*/ 32 w 71"/>
                  <a:gd name="T35" fmla="*/ 67 h 80"/>
                  <a:gd name="T36" fmla="*/ 31 w 71"/>
                  <a:gd name="T37" fmla="*/ 62 h 80"/>
                  <a:gd name="T38" fmla="*/ 30 w 71"/>
                  <a:gd name="T39" fmla="*/ 58 h 80"/>
                  <a:gd name="T40" fmla="*/ 28 w 71"/>
                  <a:gd name="T41" fmla="*/ 53 h 80"/>
                  <a:gd name="T42" fmla="*/ 26 w 71"/>
                  <a:gd name="T43" fmla="*/ 48 h 80"/>
                  <a:gd name="T44" fmla="*/ 22 w 71"/>
                  <a:gd name="T45" fmla="*/ 43 h 80"/>
                  <a:gd name="T46" fmla="*/ 19 w 71"/>
                  <a:gd name="T47" fmla="*/ 43 h 80"/>
                  <a:gd name="T48" fmla="*/ 15 w 71"/>
                  <a:gd name="T49" fmla="*/ 45 h 80"/>
                  <a:gd name="T50" fmla="*/ 10 w 71"/>
                  <a:gd name="T51" fmla="*/ 47 h 80"/>
                  <a:gd name="T52" fmla="*/ 5 w 71"/>
                  <a:gd name="T53" fmla="*/ 44 h 80"/>
                  <a:gd name="T54" fmla="*/ 1 w 71"/>
                  <a:gd name="T55" fmla="*/ 43 h 80"/>
                  <a:gd name="T56" fmla="*/ 6 w 71"/>
                  <a:gd name="T57" fmla="*/ 39 h 80"/>
                  <a:gd name="T58" fmla="*/ 14 w 71"/>
                  <a:gd name="T59" fmla="*/ 32 h 80"/>
                  <a:gd name="T60" fmla="*/ 21 w 71"/>
                  <a:gd name="T61" fmla="*/ 29 h 80"/>
                  <a:gd name="T62" fmla="*/ 29 w 71"/>
                  <a:gd name="T63" fmla="*/ 25 h 80"/>
                  <a:gd name="T64" fmla="*/ 37 w 71"/>
                  <a:gd name="T65" fmla="*/ 19 h 80"/>
                  <a:gd name="T66" fmla="*/ 41 w 71"/>
                  <a:gd name="T67" fmla="*/ 15 h 80"/>
                  <a:gd name="T68" fmla="*/ 46 w 71"/>
                  <a:gd name="T69" fmla="*/ 14 h 80"/>
                  <a:gd name="T70" fmla="*/ 51 w 71"/>
                  <a:gd name="T71" fmla="*/ 13 h 80"/>
                  <a:gd name="T72" fmla="*/ 59 w 71"/>
                  <a:gd name="T73" fmla="*/ 9 h 80"/>
                  <a:gd name="T74" fmla="*/ 63 w 71"/>
                  <a:gd name="T75" fmla="*/ 4 h 80"/>
                  <a:gd name="T76" fmla="*/ 66 w 71"/>
                  <a:gd name="T77" fmla="*/ 3 h 80"/>
                  <a:gd name="T78" fmla="*/ 67 w 71"/>
                  <a:gd name="T79" fmla="*/ 9 h 80"/>
                  <a:gd name="T80" fmla="*/ 64 w 71"/>
                  <a:gd name="T81" fmla="*/ 13 h 80"/>
                  <a:gd name="T82" fmla="*/ 59 w 71"/>
                  <a:gd name="T83" fmla="*/ 18 h 80"/>
                  <a:gd name="T84" fmla="*/ 55 w 71"/>
                  <a:gd name="T85" fmla="*/ 23 h 80"/>
                  <a:gd name="T86" fmla="*/ 55 w 71"/>
                  <a:gd name="T87" fmla="*/ 27 h 80"/>
                  <a:gd name="T88" fmla="*/ 60 w 71"/>
                  <a:gd name="T89" fmla="*/ 31 h 80"/>
                  <a:gd name="T90" fmla="*/ 63 w 71"/>
                  <a:gd name="T91" fmla="*/ 36 h 80"/>
                  <a:gd name="T92" fmla="*/ 66 w 71"/>
                  <a:gd name="T93" fmla="*/ 41 h 80"/>
                  <a:gd name="T94" fmla="*/ 71 w 71"/>
                  <a:gd name="T95" fmla="*/ 46 h 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1"/>
                  <a:gd name="T145" fmla="*/ 0 h 80"/>
                  <a:gd name="T146" fmla="*/ 71 w 71"/>
                  <a:gd name="T147" fmla="*/ 80 h 8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1" h="80">
                    <a:moveTo>
                      <a:pt x="69" y="47"/>
                    </a:moveTo>
                    <a:lnTo>
                      <a:pt x="69" y="48"/>
                    </a:lnTo>
                    <a:lnTo>
                      <a:pt x="68" y="48"/>
                    </a:lnTo>
                    <a:lnTo>
                      <a:pt x="67" y="47"/>
                    </a:lnTo>
                    <a:lnTo>
                      <a:pt x="66" y="47"/>
                    </a:lnTo>
                    <a:lnTo>
                      <a:pt x="66" y="46"/>
                    </a:lnTo>
                    <a:lnTo>
                      <a:pt x="65" y="46"/>
                    </a:lnTo>
                    <a:lnTo>
                      <a:pt x="63" y="47"/>
                    </a:lnTo>
                    <a:lnTo>
                      <a:pt x="62" y="48"/>
                    </a:lnTo>
                    <a:lnTo>
                      <a:pt x="61" y="50"/>
                    </a:lnTo>
                    <a:lnTo>
                      <a:pt x="60" y="51"/>
                    </a:lnTo>
                    <a:lnTo>
                      <a:pt x="59" y="53"/>
                    </a:lnTo>
                    <a:lnTo>
                      <a:pt x="58" y="54"/>
                    </a:lnTo>
                    <a:lnTo>
                      <a:pt x="58" y="55"/>
                    </a:lnTo>
                    <a:lnTo>
                      <a:pt x="58" y="56"/>
                    </a:lnTo>
                    <a:lnTo>
                      <a:pt x="58" y="57"/>
                    </a:lnTo>
                    <a:lnTo>
                      <a:pt x="58" y="59"/>
                    </a:lnTo>
                    <a:lnTo>
                      <a:pt x="58" y="60"/>
                    </a:lnTo>
                    <a:lnTo>
                      <a:pt x="57" y="61"/>
                    </a:lnTo>
                    <a:lnTo>
                      <a:pt x="57" y="62"/>
                    </a:lnTo>
                    <a:lnTo>
                      <a:pt x="56" y="63"/>
                    </a:lnTo>
                    <a:lnTo>
                      <a:pt x="55" y="63"/>
                    </a:lnTo>
                    <a:lnTo>
                      <a:pt x="54" y="63"/>
                    </a:lnTo>
                    <a:lnTo>
                      <a:pt x="53" y="64"/>
                    </a:lnTo>
                    <a:lnTo>
                      <a:pt x="52" y="64"/>
                    </a:lnTo>
                    <a:lnTo>
                      <a:pt x="51" y="65"/>
                    </a:lnTo>
                    <a:lnTo>
                      <a:pt x="50" y="67"/>
                    </a:lnTo>
                    <a:lnTo>
                      <a:pt x="49" y="68"/>
                    </a:lnTo>
                    <a:lnTo>
                      <a:pt x="48" y="68"/>
                    </a:lnTo>
                    <a:lnTo>
                      <a:pt x="48" y="69"/>
                    </a:lnTo>
                    <a:lnTo>
                      <a:pt x="47" y="69"/>
                    </a:lnTo>
                    <a:lnTo>
                      <a:pt x="47" y="66"/>
                    </a:lnTo>
                    <a:lnTo>
                      <a:pt x="46" y="64"/>
                    </a:lnTo>
                    <a:lnTo>
                      <a:pt x="46" y="62"/>
                    </a:lnTo>
                    <a:lnTo>
                      <a:pt x="46" y="61"/>
                    </a:lnTo>
                    <a:lnTo>
                      <a:pt x="46" y="60"/>
                    </a:lnTo>
                    <a:lnTo>
                      <a:pt x="45" y="60"/>
                    </a:lnTo>
                    <a:lnTo>
                      <a:pt x="44" y="61"/>
                    </a:lnTo>
                    <a:lnTo>
                      <a:pt x="44" y="62"/>
                    </a:lnTo>
                    <a:lnTo>
                      <a:pt x="43" y="64"/>
                    </a:lnTo>
                    <a:lnTo>
                      <a:pt x="42" y="65"/>
                    </a:lnTo>
                    <a:lnTo>
                      <a:pt x="41" y="66"/>
                    </a:lnTo>
                    <a:lnTo>
                      <a:pt x="39" y="67"/>
                    </a:lnTo>
                    <a:lnTo>
                      <a:pt x="39" y="68"/>
                    </a:lnTo>
                    <a:lnTo>
                      <a:pt x="38" y="69"/>
                    </a:lnTo>
                    <a:lnTo>
                      <a:pt x="38" y="70"/>
                    </a:lnTo>
                    <a:lnTo>
                      <a:pt x="37" y="72"/>
                    </a:lnTo>
                    <a:lnTo>
                      <a:pt x="37" y="73"/>
                    </a:lnTo>
                    <a:lnTo>
                      <a:pt x="37" y="75"/>
                    </a:lnTo>
                    <a:lnTo>
                      <a:pt x="37" y="76"/>
                    </a:lnTo>
                    <a:lnTo>
                      <a:pt x="38" y="77"/>
                    </a:lnTo>
                    <a:lnTo>
                      <a:pt x="38" y="78"/>
                    </a:lnTo>
                    <a:lnTo>
                      <a:pt x="38" y="79"/>
                    </a:lnTo>
                    <a:lnTo>
                      <a:pt x="37" y="79"/>
                    </a:lnTo>
                    <a:lnTo>
                      <a:pt x="37" y="80"/>
                    </a:lnTo>
                    <a:lnTo>
                      <a:pt x="36" y="80"/>
                    </a:lnTo>
                    <a:lnTo>
                      <a:pt x="35" y="79"/>
                    </a:lnTo>
                    <a:lnTo>
                      <a:pt x="34" y="77"/>
                    </a:lnTo>
                    <a:lnTo>
                      <a:pt x="34" y="75"/>
                    </a:lnTo>
                    <a:lnTo>
                      <a:pt x="33" y="73"/>
                    </a:lnTo>
                    <a:lnTo>
                      <a:pt x="33" y="71"/>
                    </a:lnTo>
                    <a:lnTo>
                      <a:pt x="33" y="70"/>
                    </a:lnTo>
                    <a:lnTo>
                      <a:pt x="33" y="69"/>
                    </a:lnTo>
                    <a:lnTo>
                      <a:pt x="32" y="67"/>
                    </a:lnTo>
                    <a:lnTo>
                      <a:pt x="32" y="66"/>
                    </a:lnTo>
                    <a:lnTo>
                      <a:pt x="32" y="65"/>
                    </a:lnTo>
                    <a:lnTo>
                      <a:pt x="31" y="63"/>
                    </a:lnTo>
                    <a:lnTo>
                      <a:pt x="31" y="62"/>
                    </a:lnTo>
                    <a:lnTo>
                      <a:pt x="31" y="60"/>
                    </a:lnTo>
                    <a:lnTo>
                      <a:pt x="30" y="59"/>
                    </a:lnTo>
                    <a:lnTo>
                      <a:pt x="30" y="58"/>
                    </a:lnTo>
                    <a:lnTo>
                      <a:pt x="30" y="56"/>
                    </a:lnTo>
                    <a:lnTo>
                      <a:pt x="29" y="55"/>
                    </a:lnTo>
                    <a:lnTo>
                      <a:pt x="29" y="54"/>
                    </a:lnTo>
                    <a:lnTo>
                      <a:pt x="28" y="53"/>
                    </a:lnTo>
                    <a:lnTo>
                      <a:pt x="27" y="52"/>
                    </a:lnTo>
                    <a:lnTo>
                      <a:pt x="27" y="51"/>
                    </a:lnTo>
                    <a:lnTo>
                      <a:pt x="26" y="49"/>
                    </a:lnTo>
                    <a:lnTo>
                      <a:pt x="26" y="48"/>
                    </a:lnTo>
                    <a:lnTo>
                      <a:pt x="24" y="47"/>
                    </a:lnTo>
                    <a:lnTo>
                      <a:pt x="24" y="46"/>
                    </a:lnTo>
                    <a:lnTo>
                      <a:pt x="23" y="45"/>
                    </a:lnTo>
                    <a:lnTo>
                      <a:pt x="22" y="43"/>
                    </a:lnTo>
                    <a:lnTo>
                      <a:pt x="21" y="43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7" y="45"/>
                    </a:lnTo>
                    <a:lnTo>
                      <a:pt x="16" y="45"/>
                    </a:lnTo>
                    <a:lnTo>
                      <a:pt x="15" y="45"/>
                    </a:lnTo>
                    <a:lnTo>
                      <a:pt x="14" y="46"/>
                    </a:lnTo>
                    <a:lnTo>
                      <a:pt x="13" y="47"/>
                    </a:lnTo>
                    <a:lnTo>
                      <a:pt x="11" y="47"/>
                    </a:lnTo>
                    <a:lnTo>
                      <a:pt x="10" y="47"/>
                    </a:lnTo>
                    <a:lnTo>
                      <a:pt x="9" y="46"/>
                    </a:lnTo>
                    <a:lnTo>
                      <a:pt x="8" y="46"/>
                    </a:lnTo>
                    <a:lnTo>
                      <a:pt x="7" y="45"/>
                    </a:lnTo>
                    <a:lnTo>
                      <a:pt x="5" y="44"/>
                    </a:lnTo>
                    <a:lnTo>
                      <a:pt x="4" y="44"/>
                    </a:lnTo>
                    <a:lnTo>
                      <a:pt x="3" y="44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3" y="40"/>
                    </a:lnTo>
                    <a:lnTo>
                      <a:pt x="6" y="39"/>
                    </a:lnTo>
                    <a:lnTo>
                      <a:pt x="8" y="38"/>
                    </a:lnTo>
                    <a:lnTo>
                      <a:pt x="10" y="36"/>
                    </a:lnTo>
                    <a:lnTo>
                      <a:pt x="12" y="33"/>
                    </a:lnTo>
                    <a:lnTo>
                      <a:pt x="14" y="32"/>
                    </a:lnTo>
                    <a:lnTo>
                      <a:pt x="16" y="31"/>
                    </a:lnTo>
                    <a:lnTo>
                      <a:pt x="19" y="30"/>
                    </a:lnTo>
                    <a:lnTo>
                      <a:pt x="21" y="29"/>
                    </a:lnTo>
                    <a:lnTo>
                      <a:pt x="24" y="27"/>
                    </a:lnTo>
                    <a:lnTo>
                      <a:pt x="26" y="26"/>
                    </a:lnTo>
                    <a:lnTo>
                      <a:pt x="27" y="25"/>
                    </a:lnTo>
                    <a:lnTo>
                      <a:pt x="29" y="25"/>
                    </a:lnTo>
                    <a:lnTo>
                      <a:pt x="31" y="24"/>
                    </a:lnTo>
                    <a:lnTo>
                      <a:pt x="34" y="22"/>
                    </a:lnTo>
                    <a:lnTo>
                      <a:pt x="36" y="21"/>
                    </a:lnTo>
                    <a:lnTo>
                      <a:pt x="37" y="19"/>
                    </a:lnTo>
                    <a:lnTo>
                      <a:pt x="38" y="18"/>
                    </a:lnTo>
                    <a:lnTo>
                      <a:pt x="39" y="17"/>
                    </a:lnTo>
                    <a:lnTo>
                      <a:pt x="40" y="15"/>
                    </a:lnTo>
                    <a:lnTo>
                      <a:pt x="41" y="15"/>
                    </a:lnTo>
                    <a:lnTo>
                      <a:pt x="42" y="14"/>
                    </a:lnTo>
                    <a:lnTo>
                      <a:pt x="44" y="14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50" y="13"/>
                    </a:lnTo>
                    <a:lnTo>
                      <a:pt x="51" y="13"/>
                    </a:lnTo>
                    <a:lnTo>
                      <a:pt x="53" y="12"/>
                    </a:lnTo>
                    <a:lnTo>
                      <a:pt x="55" y="11"/>
                    </a:lnTo>
                    <a:lnTo>
                      <a:pt x="57" y="11"/>
                    </a:lnTo>
                    <a:lnTo>
                      <a:pt x="59" y="9"/>
                    </a:lnTo>
                    <a:lnTo>
                      <a:pt x="60" y="9"/>
                    </a:lnTo>
                    <a:lnTo>
                      <a:pt x="61" y="7"/>
                    </a:lnTo>
                    <a:lnTo>
                      <a:pt x="62" y="5"/>
                    </a:lnTo>
                    <a:lnTo>
                      <a:pt x="63" y="4"/>
                    </a:lnTo>
                    <a:lnTo>
                      <a:pt x="63" y="2"/>
                    </a:lnTo>
                    <a:lnTo>
                      <a:pt x="64" y="0"/>
                    </a:lnTo>
                    <a:lnTo>
                      <a:pt x="66" y="1"/>
                    </a:lnTo>
                    <a:lnTo>
                      <a:pt x="66" y="3"/>
                    </a:lnTo>
                    <a:lnTo>
                      <a:pt x="67" y="5"/>
                    </a:lnTo>
                    <a:lnTo>
                      <a:pt x="67" y="6"/>
                    </a:lnTo>
                    <a:lnTo>
                      <a:pt x="68" y="8"/>
                    </a:lnTo>
                    <a:lnTo>
                      <a:pt x="67" y="9"/>
                    </a:lnTo>
                    <a:lnTo>
                      <a:pt x="66" y="10"/>
                    </a:lnTo>
                    <a:lnTo>
                      <a:pt x="65" y="11"/>
                    </a:lnTo>
                    <a:lnTo>
                      <a:pt x="65" y="12"/>
                    </a:lnTo>
                    <a:lnTo>
                      <a:pt x="64" y="13"/>
                    </a:lnTo>
                    <a:lnTo>
                      <a:pt x="63" y="14"/>
                    </a:lnTo>
                    <a:lnTo>
                      <a:pt x="63" y="15"/>
                    </a:lnTo>
                    <a:lnTo>
                      <a:pt x="61" y="16"/>
                    </a:lnTo>
                    <a:lnTo>
                      <a:pt x="59" y="18"/>
                    </a:lnTo>
                    <a:lnTo>
                      <a:pt x="57" y="20"/>
                    </a:lnTo>
                    <a:lnTo>
                      <a:pt x="56" y="21"/>
                    </a:lnTo>
                    <a:lnTo>
                      <a:pt x="56" y="22"/>
                    </a:lnTo>
                    <a:lnTo>
                      <a:pt x="55" y="23"/>
                    </a:lnTo>
                    <a:lnTo>
                      <a:pt x="54" y="24"/>
                    </a:lnTo>
                    <a:lnTo>
                      <a:pt x="54" y="25"/>
                    </a:lnTo>
                    <a:lnTo>
                      <a:pt x="54" y="26"/>
                    </a:lnTo>
                    <a:lnTo>
                      <a:pt x="55" y="27"/>
                    </a:lnTo>
                    <a:lnTo>
                      <a:pt x="56" y="28"/>
                    </a:lnTo>
                    <a:lnTo>
                      <a:pt x="57" y="29"/>
                    </a:lnTo>
                    <a:lnTo>
                      <a:pt x="59" y="30"/>
                    </a:lnTo>
                    <a:lnTo>
                      <a:pt x="60" y="31"/>
                    </a:lnTo>
                    <a:lnTo>
                      <a:pt x="61" y="32"/>
                    </a:lnTo>
                    <a:lnTo>
                      <a:pt x="62" y="33"/>
                    </a:lnTo>
                    <a:lnTo>
                      <a:pt x="62" y="34"/>
                    </a:lnTo>
                    <a:lnTo>
                      <a:pt x="63" y="36"/>
                    </a:lnTo>
                    <a:lnTo>
                      <a:pt x="63" y="37"/>
                    </a:lnTo>
                    <a:lnTo>
                      <a:pt x="64" y="39"/>
                    </a:lnTo>
                    <a:lnTo>
                      <a:pt x="65" y="40"/>
                    </a:lnTo>
                    <a:lnTo>
                      <a:pt x="66" y="41"/>
                    </a:lnTo>
                    <a:lnTo>
                      <a:pt x="67" y="43"/>
                    </a:lnTo>
                    <a:lnTo>
                      <a:pt x="69" y="44"/>
                    </a:lnTo>
                    <a:lnTo>
                      <a:pt x="70" y="45"/>
                    </a:lnTo>
                    <a:lnTo>
                      <a:pt x="71" y="46"/>
                    </a:lnTo>
                    <a:lnTo>
                      <a:pt x="70" y="47"/>
                    </a:lnTo>
                    <a:lnTo>
                      <a:pt x="69" y="4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328" y="71"/>
                <a:ext cx="71" cy="80"/>
              </a:xfrm>
              <a:custGeom>
                <a:avLst/>
                <a:gdLst>
                  <a:gd name="T0" fmla="*/ 67 w 71"/>
                  <a:gd name="T1" fmla="*/ 47 h 80"/>
                  <a:gd name="T2" fmla="*/ 63 w 71"/>
                  <a:gd name="T3" fmla="*/ 47 h 80"/>
                  <a:gd name="T4" fmla="*/ 60 w 71"/>
                  <a:gd name="T5" fmla="*/ 51 h 80"/>
                  <a:gd name="T6" fmla="*/ 58 w 71"/>
                  <a:gd name="T7" fmla="*/ 56 h 80"/>
                  <a:gd name="T8" fmla="*/ 57 w 71"/>
                  <a:gd name="T9" fmla="*/ 61 h 80"/>
                  <a:gd name="T10" fmla="*/ 55 w 71"/>
                  <a:gd name="T11" fmla="*/ 63 h 80"/>
                  <a:gd name="T12" fmla="*/ 51 w 71"/>
                  <a:gd name="T13" fmla="*/ 65 h 80"/>
                  <a:gd name="T14" fmla="*/ 48 w 71"/>
                  <a:gd name="T15" fmla="*/ 69 h 80"/>
                  <a:gd name="T16" fmla="*/ 46 w 71"/>
                  <a:gd name="T17" fmla="*/ 62 h 80"/>
                  <a:gd name="T18" fmla="*/ 46 w 71"/>
                  <a:gd name="T19" fmla="*/ 60 h 80"/>
                  <a:gd name="T20" fmla="*/ 44 w 71"/>
                  <a:gd name="T21" fmla="*/ 61 h 80"/>
                  <a:gd name="T22" fmla="*/ 41 w 71"/>
                  <a:gd name="T23" fmla="*/ 66 h 80"/>
                  <a:gd name="T24" fmla="*/ 38 w 71"/>
                  <a:gd name="T25" fmla="*/ 70 h 80"/>
                  <a:gd name="T26" fmla="*/ 37 w 71"/>
                  <a:gd name="T27" fmla="*/ 76 h 80"/>
                  <a:gd name="T28" fmla="*/ 37 w 71"/>
                  <a:gd name="T29" fmla="*/ 79 h 80"/>
                  <a:gd name="T30" fmla="*/ 34 w 71"/>
                  <a:gd name="T31" fmla="*/ 77 h 80"/>
                  <a:gd name="T32" fmla="*/ 33 w 71"/>
                  <a:gd name="T33" fmla="*/ 73 h 80"/>
                  <a:gd name="T34" fmla="*/ 32 w 71"/>
                  <a:gd name="T35" fmla="*/ 67 h 80"/>
                  <a:gd name="T36" fmla="*/ 31 w 71"/>
                  <a:gd name="T37" fmla="*/ 62 h 80"/>
                  <a:gd name="T38" fmla="*/ 30 w 71"/>
                  <a:gd name="T39" fmla="*/ 58 h 80"/>
                  <a:gd name="T40" fmla="*/ 28 w 71"/>
                  <a:gd name="T41" fmla="*/ 53 h 80"/>
                  <a:gd name="T42" fmla="*/ 26 w 71"/>
                  <a:gd name="T43" fmla="*/ 48 h 80"/>
                  <a:gd name="T44" fmla="*/ 22 w 71"/>
                  <a:gd name="T45" fmla="*/ 43 h 80"/>
                  <a:gd name="T46" fmla="*/ 19 w 71"/>
                  <a:gd name="T47" fmla="*/ 43 h 80"/>
                  <a:gd name="T48" fmla="*/ 15 w 71"/>
                  <a:gd name="T49" fmla="*/ 45 h 80"/>
                  <a:gd name="T50" fmla="*/ 10 w 71"/>
                  <a:gd name="T51" fmla="*/ 47 h 80"/>
                  <a:gd name="T52" fmla="*/ 5 w 71"/>
                  <a:gd name="T53" fmla="*/ 44 h 80"/>
                  <a:gd name="T54" fmla="*/ 1 w 71"/>
                  <a:gd name="T55" fmla="*/ 43 h 80"/>
                  <a:gd name="T56" fmla="*/ 6 w 71"/>
                  <a:gd name="T57" fmla="*/ 39 h 80"/>
                  <a:gd name="T58" fmla="*/ 14 w 71"/>
                  <a:gd name="T59" fmla="*/ 32 h 80"/>
                  <a:gd name="T60" fmla="*/ 21 w 71"/>
                  <a:gd name="T61" fmla="*/ 29 h 80"/>
                  <a:gd name="T62" fmla="*/ 29 w 71"/>
                  <a:gd name="T63" fmla="*/ 25 h 80"/>
                  <a:gd name="T64" fmla="*/ 37 w 71"/>
                  <a:gd name="T65" fmla="*/ 19 h 80"/>
                  <a:gd name="T66" fmla="*/ 41 w 71"/>
                  <a:gd name="T67" fmla="*/ 15 h 80"/>
                  <a:gd name="T68" fmla="*/ 46 w 71"/>
                  <a:gd name="T69" fmla="*/ 14 h 80"/>
                  <a:gd name="T70" fmla="*/ 51 w 71"/>
                  <a:gd name="T71" fmla="*/ 13 h 80"/>
                  <a:gd name="T72" fmla="*/ 59 w 71"/>
                  <a:gd name="T73" fmla="*/ 9 h 80"/>
                  <a:gd name="T74" fmla="*/ 63 w 71"/>
                  <a:gd name="T75" fmla="*/ 4 h 80"/>
                  <a:gd name="T76" fmla="*/ 66 w 71"/>
                  <a:gd name="T77" fmla="*/ 3 h 80"/>
                  <a:gd name="T78" fmla="*/ 67 w 71"/>
                  <a:gd name="T79" fmla="*/ 9 h 80"/>
                  <a:gd name="T80" fmla="*/ 64 w 71"/>
                  <a:gd name="T81" fmla="*/ 13 h 80"/>
                  <a:gd name="T82" fmla="*/ 59 w 71"/>
                  <a:gd name="T83" fmla="*/ 18 h 80"/>
                  <a:gd name="T84" fmla="*/ 55 w 71"/>
                  <a:gd name="T85" fmla="*/ 23 h 80"/>
                  <a:gd name="T86" fmla="*/ 55 w 71"/>
                  <a:gd name="T87" fmla="*/ 27 h 80"/>
                  <a:gd name="T88" fmla="*/ 60 w 71"/>
                  <a:gd name="T89" fmla="*/ 31 h 80"/>
                  <a:gd name="T90" fmla="*/ 63 w 71"/>
                  <a:gd name="T91" fmla="*/ 36 h 80"/>
                  <a:gd name="T92" fmla="*/ 66 w 71"/>
                  <a:gd name="T93" fmla="*/ 41 h 80"/>
                  <a:gd name="T94" fmla="*/ 71 w 71"/>
                  <a:gd name="T95" fmla="*/ 46 h 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1"/>
                  <a:gd name="T145" fmla="*/ 0 h 80"/>
                  <a:gd name="T146" fmla="*/ 71 w 71"/>
                  <a:gd name="T147" fmla="*/ 80 h 8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1" h="80">
                    <a:moveTo>
                      <a:pt x="69" y="47"/>
                    </a:moveTo>
                    <a:lnTo>
                      <a:pt x="69" y="48"/>
                    </a:lnTo>
                    <a:lnTo>
                      <a:pt x="68" y="48"/>
                    </a:lnTo>
                    <a:lnTo>
                      <a:pt x="67" y="47"/>
                    </a:lnTo>
                    <a:lnTo>
                      <a:pt x="66" y="47"/>
                    </a:lnTo>
                    <a:lnTo>
                      <a:pt x="66" y="46"/>
                    </a:lnTo>
                    <a:lnTo>
                      <a:pt x="65" y="46"/>
                    </a:lnTo>
                    <a:lnTo>
                      <a:pt x="63" y="47"/>
                    </a:lnTo>
                    <a:lnTo>
                      <a:pt x="62" y="48"/>
                    </a:lnTo>
                    <a:lnTo>
                      <a:pt x="61" y="50"/>
                    </a:lnTo>
                    <a:lnTo>
                      <a:pt x="60" y="51"/>
                    </a:lnTo>
                    <a:lnTo>
                      <a:pt x="59" y="53"/>
                    </a:lnTo>
                    <a:lnTo>
                      <a:pt x="58" y="54"/>
                    </a:lnTo>
                    <a:lnTo>
                      <a:pt x="58" y="55"/>
                    </a:lnTo>
                    <a:lnTo>
                      <a:pt x="58" y="56"/>
                    </a:lnTo>
                    <a:lnTo>
                      <a:pt x="58" y="57"/>
                    </a:lnTo>
                    <a:lnTo>
                      <a:pt x="58" y="59"/>
                    </a:lnTo>
                    <a:lnTo>
                      <a:pt x="58" y="60"/>
                    </a:lnTo>
                    <a:lnTo>
                      <a:pt x="57" y="61"/>
                    </a:lnTo>
                    <a:lnTo>
                      <a:pt x="57" y="62"/>
                    </a:lnTo>
                    <a:lnTo>
                      <a:pt x="56" y="63"/>
                    </a:lnTo>
                    <a:lnTo>
                      <a:pt x="55" y="63"/>
                    </a:lnTo>
                    <a:lnTo>
                      <a:pt x="54" y="63"/>
                    </a:lnTo>
                    <a:lnTo>
                      <a:pt x="53" y="64"/>
                    </a:lnTo>
                    <a:lnTo>
                      <a:pt x="52" y="64"/>
                    </a:lnTo>
                    <a:lnTo>
                      <a:pt x="51" y="65"/>
                    </a:lnTo>
                    <a:lnTo>
                      <a:pt x="50" y="67"/>
                    </a:lnTo>
                    <a:lnTo>
                      <a:pt x="49" y="68"/>
                    </a:lnTo>
                    <a:lnTo>
                      <a:pt x="48" y="68"/>
                    </a:lnTo>
                    <a:lnTo>
                      <a:pt x="48" y="69"/>
                    </a:lnTo>
                    <a:lnTo>
                      <a:pt x="47" y="69"/>
                    </a:lnTo>
                    <a:lnTo>
                      <a:pt x="47" y="66"/>
                    </a:lnTo>
                    <a:lnTo>
                      <a:pt x="46" y="64"/>
                    </a:lnTo>
                    <a:lnTo>
                      <a:pt x="46" y="62"/>
                    </a:lnTo>
                    <a:lnTo>
                      <a:pt x="46" y="61"/>
                    </a:lnTo>
                    <a:lnTo>
                      <a:pt x="46" y="60"/>
                    </a:lnTo>
                    <a:lnTo>
                      <a:pt x="45" y="60"/>
                    </a:lnTo>
                    <a:lnTo>
                      <a:pt x="44" y="61"/>
                    </a:lnTo>
                    <a:lnTo>
                      <a:pt x="44" y="62"/>
                    </a:lnTo>
                    <a:lnTo>
                      <a:pt x="43" y="64"/>
                    </a:lnTo>
                    <a:lnTo>
                      <a:pt x="42" y="65"/>
                    </a:lnTo>
                    <a:lnTo>
                      <a:pt x="41" y="66"/>
                    </a:lnTo>
                    <a:lnTo>
                      <a:pt x="39" y="67"/>
                    </a:lnTo>
                    <a:lnTo>
                      <a:pt x="39" y="68"/>
                    </a:lnTo>
                    <a:lnTo>
                      <a:pt x="38" y="69"/>
                    </a:lnTo>
                    <a:lnTo>
                      <a:pt x="38" y="70"/>
                    </a:lnTo>
                    <a:lnTo>
                      <a:pt x="37" y="72"/>
                    </a:lnTo>
                    <a:lnTo>
                      <a:pt x="37" y="73"/>
                    </a:lnTo>
                    <a:lnTo>
                      <a:pt x="37" y="75"/>
                    </a:lnTo>
                    <a:lnTo>
                      <a:pt x="37" y="76"/>
                    </a:lnTo>
                    <a:lnTo>
                      <a:pt x="38" y="77"/>
                    </a:lnTo>
                    <a:lnTo>
                      <a:pt x="38" y="78"/>
                    </a:lnTo>
                    <a:lnTo>
                      <a:pt x="38" y="79"/>
                    </a:lnTo>
                    <a:lnTo>
                      <a:pt x="37" y="79"/>
                    </a:lnTo>
                    <a:lnTo>
                      <a:pt x="37" y="80"/>
                    </a:lnTo>
                    <a:lnTo>
                      <a:pt x="36" y="80"/>
                    </a:lnTo>
                    <a:lnTo>
                      <a:pt x="35" y="79"/>
                    </a:lnTo>
                    <a:lnTo>
                      <a:pt x="34" y="77"/>
                    </a:lnTo>
                    <a:lnTo>
                      <a:pt x="34" y="75"/>
                    </a:lnTo>
                    <a:lnTo>
                      <a:pt x="33" y="73"/>
                    </a:lnTo>
                    <a:lnTo>
                      <a:pt x="33" y="71"/>
                    </a:lnTo>
                    <a:lnTo>
                      <a:pt x="33" y="70"/>
                    </a:lnTo>
                    <a:lnTo>
                      <a:pt x="33" y="69"/>
                    </a:lnTo>
                    <a:lnTo>
                      <a:pt x="32" y="67"/>
                    </a:lnTo>
                    <a:lnTo>
                      <a:pt x="32" y="66"/>
                    </a:lnTo>
                    <a:lnTo>
                      <a:pt x="32" y="65"/>
                    </a:lnTo>
                    <a:lnTo>
                      <a:pt x="31" y="63"/>
                    </a:lnTo>
                    <a:lnTo>
                      <a:pt x="31" y="62"/>
                    </a:lnTo>
                    <a:lnTo>
                      <a:pt x="31" y="60"/>
                    </a:lnTo>
                    <a:lnTo>
                      <a:pt x="30" y="59"/>
                    </a:lnTo>
                    <a:lnTo>
                      <a:pt x="30" y="58"/>
                    </a:lnTo>
                    <a:lnTo>
                      <a:pt x="30" y="56"/>
                    </a:lnTo>
                    <a:lnTo>
                      <a:pt x="29" y="55"/>
                    </a:lnTo>
                    <a:lnTo>
                      <a:pt x="29" y="54"/>
                    </a:lnTo>
                    <a:lnTo>
                      <a:pt x="28" y="53"/>
                    </a:lnTo>
                    <a:lnTo>
                      <a:pt x="27" y="52"/>
                    </a:lnTo>
                    <a:lnTo>
                      <a:pt x="27" y="51"/>
                    </a:lnTo>
                    <a:lnTo>
                      <a:pt x="26" y="49"/>
                    </a:lnTo>
                    <a:lnTo>
                      <a:pt x="26" y="48"/>
                    </a:lnTo>
                    <a:lnTo>
                      <a:pt x="24" y="47"/>
                    </a:lnTo>
                    <a:lnTo>
                      <a:pt x="24" y="46"/>
                    </a:lnTo>
                    <a:lnTo>
                      <a:pt x="23" y="45"/>
                    </a:lnTo>
                    <a:lnTo>
                      <a:pt x="22" y="43"/>
                    </a:lnTo>
                    <a:lnTo>
                      <a:pt x="21" y="43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7" y="45"/>
                    </a:lnTo>
                    <a:lnTo>
                      <a:pt x="16" y="45"/>
                    </a:lnTo>
                    <a:lnTo>
                      <a:pt x="15" y="45"/>
                    </a:lnTo>
                    <a:lnTo>
                      <a:pt x="14" y="46"/>
                    </a:lnTo>
                    <a:lnTo>
                      <a:pt x="13" y="47"/>
                    </a:lnTo>
                    <a:lnTo>
                      <a:pt x="11" y="47"/>
                    </a:lnTo>
                    <a:lnTo>
                      <a:pt x="10" y="47"/>
                    </a:lnTo>
                    <a:lnTo>
                      <a:pt x="9" y="46"/>
                    </a:lnTo>
                    <a:lnTo>
                      <a:pt x="8" y="46"/>
                    </a:lnTo>
                    <a:lnTo>
                      <a:pt x="7" y="45"/>
                    </a:lnTo>
                    <a:lnTo>
                      <a:pt x="5" y="44"/>
                    </a:lnTo>
                    <a:lnTo>
                      <a:pt x="4" y="44"/>
                    </a:lnTo>
                    <a:lnTo>
                      <a:pt x="3" y="44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3" y="40"/>
                    </a:lnTo>
                    <a:lnTo>
                      <a:pt x="6" y="39"/>
                    </a:lnTo>
                    <a:lnTo>
                      <a:pt x="8" y="38"/>
                    </a:lnTo>
                    <a:lnTo>
                      <a:pt x="10" y="36"/>
                    </a:lnTo>
                    <a:lnTo>
                      <a:pt x="12" y="33"/>
                    </a:lnTo>
                    <a:lnTo>
                      <a:pt x="14" y="32"/>
                    </a:lnTo>
                    <a:lnTo>
                      <a:pt x="16" y="31"/>
                    </a:lnTo>
                    <a:lnTo>
                      <a:pt x="19" y="30"/>
                    </a:lnTo>
                    <a:lnTo>
                      <a:pt x="21" y="29"/>
                    </a:lnTo>
                    <a:lnTo>
                      <a:pt x="24" y="27"/>
                    </a:lnTo>
                    <a:lnTo>
                      <a:pt x="26" y="26"/>
                    </a:lnTo>
                    <a:lnTo>
                      <a:pt x="27" y="25"/>
                    </a:lnTo>
                    <a:lnTo>
                      <a:pt x="29" y="25"/>
                    </a:lnTo>
                    <a:lnTo>
                      <a:pt x="31" y="24"/>
                    </a:lnTo>
                    <a:lnTo>
                      <a:pt x="34" y="22"/>
                    </a:lnTo>
                    <a:lnTo>
                      <a:pt x="36" y="21"/>
                    </a:lnTo>
                    <a:lnTo>
                      <a:pt x="37" y="19"/>
                    </a:lnTo>
                    <a:lnTo>
                      <a:pt x="38" y="18"/>
                    </a:lnTo>
                    <a:lnTo>
                      <a:pt x="39" y="17"/>
                    </a:lnTo>
                    <a:lnTo>
                      <a:pt x="40" y="15"/>
                    </a:lnTo>
                    <a:lnTo>
                      <a:pt x="41" y="15"/>
                    </a:lnTo>
                    <a:lnTo>
                      <a:pt x="42" y="14"/>
                    </a:lnTo>
                    <a:lnTo>
                      <a:pt x="44" y="14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50" y="13"/>
                    </a:lnTo>
                    <a:lnTo>
                      <a:pt x="51" y="13"/>
                    </a:lnTo>
                    <a:lnTo>
                      <a:pt x="53" y="12"/>
                    </a:lnTo>
                    <a:lnTo>
                      <a:pt x="55" y="11"/>
                    </a:lnTo>
                    <a:lnTo>
                      <a:pt x="57" y="11"/>
                    </a:lnTo>
                    <a:lnTo>
                      <a:pt x="59" y="9"/>
                    </a:lnTo>
                    <a:lnTo>
                      <a:pt x="60" y="9"/>
                    </a:lnTo>
                    <a:lnTo>
                      <a:pt x="61" y="7"/>
                    </a:lnTo>
                    <a:lnTo>
                      <a:pt x="62" y="5"/>
                    </a:lnTo>
                    <a:lnTo>
                      <a:pt x="63" y="4"/>
                    </a:lnTo>
                    <a:lnTo>
                      <a:pt x="63" y="2"/>
                    </a:lnTo>
                    <a:lnTo>
                      <a:pt x="64" y="0"/>
                    </a:lnTo>
                    <a:lnTo>
                      <a:pt x="66" y="1"/>
                    </a:lnTo>
                    <a:lnTo>
                      <a:pt x="66" y="3"/>
                    </a:lnTo>
                    <a:lnTo>
                      <a:pt x="67" y="5"/>
                    </a:lnTo>
                    <a:lnTo>
                      <a:pt x="67" y="6"/>
                    </a:lnTo>
                    <a:lnTo>
                      <a:pt x="68" y="8"/>
                    </a:lnTo>
                    <a:lnTo>
                      <a:pt x="67" y="9"/>
                    </a:lnTo>
                    <a:lnTo>
                      <a:pt x="66" y="10"/>
                    </a:lnTo>
                    <a:lnTo>
                      <a:pt x="65" y="11"/>
                    </a:lnTo>
                    <a:lnTo>
                      <a:pt x="65" y="12"/>
                    </a:lnTo>
                    <a:lnTo>
                      <a:pt x="64" y="13"/>
                    </a:lnTo>
                    <a:lnTo>
                      <a:pt x="63" y="14"/>
                    </a:lnTo>
                    <a:lnTo>
                      <a:pt x="63" y="15"/>
                    </a:lnTo>
                    <a:lnTo>
                      <a:pt x="61" y="16"/>
                    </a:lnTo>
                    <a:lnTo>
                      <a:pt x="59" y="18"/>
                    </a:lnTo>
                    <a:lnTo>
                      <a:pt x="57" y="20"/>
                    </a:lnTo>
                    <a:lnTo>
                      <a:pt x="56" y="21"/>
                    </a:lnTo>
                    <a:lnTo>
                      <a:pt x="56" y="22"/>
                    </a:lnTo>
                    <a:lnTo>
                      <a:pt x="55" y="23"/>
                    </a:lnTo>
                    <a:lnTo>
                      <a:pt x="54" y="24"/>
                    </a:lnTo>
                    <a:lnTo>
                      <a:pt x="54" y="25"/>
                    </a:lnTo>
                    <a:lnTo>
                      <a:pt x="54" y="26"/>
                    </a:lnTo>
                    <a:lnTo>
                      <a:pt x="55" y="27"/>
                    </a:lnTo>
                    <a:lnTo>
                      <a:pt x="56" y="28"/>
                    </a:lnTo>
                    <a:lnTo>
                      <a:pt x="57" y="29"/>
                    </a:lnTo>
                    <a:lnTo>
                      <a:pt x="59" y="30"/>
                    </a:lnTo>
                    <a:lnTo>
                      <a:pt x="60" y="31"/>
                    </a:lnTo>
                    <a:lnTo>
                      <a:pt x="61" y="32"/>
                    </a:lnTo>
                    <a:lnTo>
                      <a:pt x="62" y="33"/>
                    </a:lnTo>
                    <a:lnTo>
                      <a:pt x="62" y="34"/>
                    </a:lnTo>
                    <a:lnTo>
                      <a:pt x="63" y="36"/>
                    </a:lnTo>
                    <a:lnTo>
                      <a:pt x="63" y="37"/>
                    </a:lnTo>
                    <a:lnTo>
                      <a:pt x="64" y="39"/>
                    </a:lnTo>
                    <a:lnTo>
                      <a:pt x="65" y="40"/>
                    </a:lnTo>
                    <a:lnTo>
                      <a:pt x="66" y="41"/>
                    </a:lnTo>
                    <a:lnTo>
                      <a:pt x="67" y="43"/>
                    </a:lnTo>
                    <a:lnTo>
                      <a:pt x="69" y="44"/>
                    </a:lnTo>
                    <a:lnTo>
                      <a:pt x="70" y="45"/>
                    </a:lnTo>
                    <a:lnTo>
                      <a:pt x="71" y="46"/>
                    </a:lnTo>
                    <a:lnTo>
                      <a:pt x="70" y="47"/>
                    </a:lnTo>
                    <a:lnTo>
                      <a:pt x="69" y="47"/>
                    </a:lnTo>
                    <a:close/>
                  </a:path>
                </a:pathLst>
              </a:custGeom>
              <a:noFill/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293" y="112"/>
                <a:ext cx="71" cy="86"/>
              </a:xfrm>
              <a:custGeom>
                <a:avLst/>
                <a:gdLst>
                  <a:gd name="T0" fmla="*/ 66 w 71"/>
                  <a:gd name="T1" fmla="*/ 44 h 86"/>
                  <a:gd name="T2" fmla="*/ 63 w 71"/>
                  <a:gd name="T3" fmla="*/ 48 h 86"/>
                  <a:gd name="T4" fmla="*/ 60 w 71"/>
                  <a:gd name="T5" fmla="*/ 55 h 86"/>
                  <a:gd name="T6" fmla="*/ 57 w 71"/>
                  <a:gd name="T7" fmla="*/ 60 h 86"/>
                  <a:gd name="T8" fmla="*/ 57 w 71"/>
                  <a:gd name="T9" fmla="*/ 65 h 86"/>
                  <a:gd name="T10" fmla="*/ 56 w 71"/>
                  <a:gd name="T11" fmla="*/ 71 h 86"/>
                  <a:gd name="T12" fmla="*/ 56 w 71"/>
                  <a:gd name="T13" fmla="*/ 77 h 86"/>
                  <a:gd name="T14" fmla="*/ 54 w 71"/>
                  <a:gd name="T15" fmla="*/ 80 h 86"/>
                  <a:gd name="T16" fmla="*/ 51 w 71"/>
                  <a:gd name="T17" fmla="*/ 83 h 86"/>
                  <a:gd name="T18" fmla="*/ 47 w 71"/>
                  <a:gd name="T19" fmla="*/ 84 h 86"/>
                  <a:gd name="T20" fmla="*/ 44 w 71"/>
                  <a:gd name="T21" fmla="*/ 86 h 86"/>
                  <a:gd name="T22" fmla="*/ 43 w 71"/>
                  <a:gd name="T23" fmla="*/ 82 h 86"/>
                  <a:gd name="T24" fmla="*/ 42 w 71"/>
                  <a:gd name="T25" fmla="*/ 78 h 86"/>
                  <a:gd name="T26" fmla="*/ 41 w 71"/>
                  <a:gd name="T27" fmla="*/ 76 h 86"/>
                  <a:gd name="T28" fmla="*/ 42 w 71"/>
                  <a:gd name="T29" fmla="*/ 69 h 86"/>
                  <a:gd name="T30" fmla="*/ 44 w 71"/>
                  <a:gd name="T31" fmla="*/ 62 h 86"/>
                  <a:gd name="T32" fmla="*/ 45 w 71"/>
                  <a:gd name="T33" fmla="*/ 55 h 86"/>
                  <a:gd name="T34" fmla="*/ 47 w 71"/>
                  <a:gd name="T35" fmla="*/ 48 h 86"/>
                  <a:gd name="T36" fmla="*/ 49 w 71"/>
                  <a:gd name="T37" fmla="*/ 40 h 86"/>
                  <a:gd name="T38" fmla="*/ 47 w 71"/>
                  <a:gd name="T39" fmla="*/ 37 h 86"/>
                  <a:gd name="T40" fmla="*/ 45 w 71"/>
                  <a:gd name="T41" fmla="*/ 35 h 86"/>
                  <a:gd name="T42" fmla="*/ 43 w 71"/>
                  <a:gd name="T43" fmla="*/ 37 h 86"/>
                  <a:gd name="T44" fmla="*/ 40 w 71"/>
                  <a:gd name="T45" fmla="*/ 36 h 86"/>
                  <a:gd name="T46" fmla="*/ 39 w 71"/>
                  <a:gd name="T47" fmla="*/ 29 h 86"/>
                  <a:gd name="T48" fmla="*/ 37 w 71"/>
                  <a:gd name="T49" fmla="*/ 23 h 86"/>
                  <a:gd name="T50" fmla="*/ 37 w 71"/>
                  <a:gd name="T51" fmla="*/ 19 h 86"/>
                  <a:gd name="T52" fmla="*/ 32 w 71"/>
                  <a:gd name="T53" fmla="*/ 18 h 86"/>
                  <a:gd name="T54" fmla="*/ 28 w 71"/>
                  <a:gd name="T55" fmla="*/ 18 h 86"/>
                  <a:gd name="T56" fmla="*/ 24 w 71"/>
                  <a:gd name="T57" fmla="*/ 20 h 86"/>
                  <a:gd name="T58" fmla="*/ 20 w 71"/>
                  <a:gd name="T59" fmla="*/ 19 h 86"/>
                  <a:gd name="T60" fmla="*/ 15 w 71"/>
                  <a:gd name="T61" fmla="*/ 21 h 86"/>
                  <a:gd name="T62" fmla="*/ 9 w 71"/>
                  <a:gd name="T63" fmla="*/ 22 h 86"/>
                  <a:gd name="T64" fmla="*/ 5 w 71"/>
                  <a:gd name="T65" fmla="*/ 23 h 86"/>
                  <a:gd name="T66" fmla="*/ 0 w 71"/>
                  <a:gd name="T67" fmla="*/ 23 h 86"/>
                  <a:gd name="T68" fmla="*/ 0 w 71"/>
                  <a:gd name="T69" fmla="*/ 20 h 86"/>
                  <a:gd name="T70" fmla="*/ 0 w 71"/>
                  <a:gd name="T71" fmla="*/ 16 h 86"/>
                  <a:gd name="T72" fmla="*/ 1 w 71"/>
                  <a:gd name="T73" fmla="*/ 13 h 86"/>
                  <a:gd name="T74" fmla="*/ 1 w 71"/>
                  <a:gd name="T75" fmla="*/ 10 h 86"/>
                  <a:gd name="T76" fmla="*/ 10 w 71"/>
                  <a:gd name="T77" fmla="*/ 6 h 86"/>
                  <a:gd name="T78" fmla="*/ 16 w 71"/>
                  <a:gd name="T79" fmla="*/ 5 h 86"/>
                  <a:gd name="T80" fmla="*/ 23 w 71"/>
                  <a:gd name="T81" fmla="*/ 8 h 86"/>
                  <a:gd name="T82" fmla="*/ 29 w 71"/>
                  <a:gd name="T83" fmla="*/ 9 h 86"/>
                  <a:gd name="T84" fmla="*/ 28 w 71"/>
                  <a:gd name="T85" fmla="*/ 5 h 86"/>
                  <a:gd name="T86" fmla="*/ 31 w 71"/>
                  <a:gd name="T87" fmla="*/ 2 h 86"/>
                  <a:gd name="T88" fmla="*/ 37 w 71"/>
                  <a:gd name="T89" fmla="*/ 2 h 86"/>
                  <a:gd name="T90" fmla="*/ 42 w 71"/>
                  <a:gd name="T91" fmla="*/ 4 h 86"/>
                  <a:gd name="T92" fmla="*/ 46 w 71"/>
                  <a:gd name="T93" fmla="*/ 6 h 86"/>
                  <a:gd name="T94" fmla="*/ 51 w 71"/>
                  <a:gd name="T95" fmla="*/ 4 h 86"/>
                  <a:gd name="T96" fmla="*/ 55 w 71"/>
                  <a:gd name="T97" fmla="*/ 2 h 86"/>
                  <a:gd name="T98" fmla="*/ 58 w 71"/>
                  <a:gd name="T99" fmla="*/ 4 h 86"/>
                  <a:gd name="T100" fmla="*/ 61 w 71"/>
                  <a:gd name="T101" fmla="*/ 8 h 86"/>
                  <a:gd name="T102" fmla="*/ 64 w 71"/>
                  <a:gd name="T103" fmla="*/ 13 h 86"/>
                  <a:gd name="T104" fmla="*/ 65 w 71"/>
                  <a:gd name="T105" fmla="*/ 18 h 86"/>
                  <a:gd name="T106" fmla="*/ 66 w 71"/>
                  <a:gd name="T107" fmla="*/ 22 h 86"/>
                  <a:gd name="T108" fmla="*/ 68 w 71"/>
                  <a:gd name="T109" fmla="*/ 28 h 86"/>
                  <a:gd name="T110" fmla="*/ 69 w 71"/>
                  <a:gd name="T111" fmla="*/ 34 h 86"/>
                  <a:gd name="T112" fmla="*/ 70 w 71"/>
                  <a:gd name="T113" fmla="*/ 38 h 8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1"/>
                  <a:gd name="T172" fmla="*/ 0 h 86"/>
                  <a:gd name="T173" fmla="*/ 71 w 71"/>
                  <a:gd name="T174" fmla="*/ 86 h 8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1" h="86">
                    <a:moveTo>
                      <a:pt x="69" y="41"/>
                    </a:moveTo>
                    <a:lnTo>
                      <a:pt x="68" y="42"/>
                    </a:lnTo>
                    <a:lnTo>
                      <a:pt x="67" y="43"/>
                    </a:lnTo>
                    <a:lnTo>
                      <a:pt x="66" y="44"/>
                    </a:lnTo>
                    <a:lnTo>
                      <a:pt x="65" y="45"/>
                    </a:lnTo>
                    <a:lnTo>
                      <a:pt x="64" y="46"/>
                    </a:lnTo>
                    <a:lnTo>
                      <a:pt x="64" y="47"/>
                    </a:lnTo>
                    <a:lnTo>
                      <a:pt x="63" y="48"/>
                    </a:lnTo>
                    <a:lnTo>
                      <a:pt x="62" y="50"/>
                    </a:lnTo>
                    <a:lnTo>
                      <a:pt x="61" y="52"/>
                    </a:lnTo>
                    <a:lnTo>
                      <a:pt x="61" y="53"/>
                    </a:lnTo>
                    <a:lnTo>
                      <a:pt x="60" y="55"/>
                    </a:lnTo>
                    <a:lnTo>
                      <a:pt x="59" y="56"/>
                    </a:lnTo>
                    <a:lnTo>
                      <a:pt x="59" y="57"/>
                    </a:lnTo>
                    <a:lnTo>
                      <a:pt x="58" y="59"/>
                    </a:lnTo>
                    <a:lnTo>
                      <a:pt x="57" y="60"/>
                    </a:lnTo>
                    <a:lnTo>
                      <a:pt x="57" y="61"/>
                    </a:lnTo>
                    <a:lnTo>
                      <a:pt x="57" y="62"/>
                    </a:lnTo>
                    <a:lnTo>
                      <a:pt x="58" y="64"/>
                    </a:lnTo>
                    <a:lnTo>
                      <a:pt x="57" y="65"/>
                    </a:lnTo>
                    <a:lnTo>
                      <a:pt x="57" y="66"/>
                    </a:lnTo>
                    <a:lnTo>
                      <a:pt x="57" y="67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6" y="73"/>
                    </a:lnTo>
                    <a:lnTo>
                      <a:pt x="56" y="75"/>
                    </a:lnTo>
                    <a:lnTo>
                      <a:pt x="56" y="76"/>
                    </a:lnTo>
                    <a:lnTo>
                      <a:pt x="56" y="77"/>
                    </a:lnTo>
                    <a:lnTo>
                      <a:pt x="56" y="78"/>
                    </a:lnTo>
                    <a:lnTo>
                      <a:pt x="55" y="78"/>
                    </a:lnTo>
                    <a:lnTo>
                      <a:pt x="54" y="79"/>
                    </a:lnTo>
                    <a:lnTo>
                      <a:pt x="54" y="80"/>
                    </a:lnTo>
                    <a:lnTo>
                      <a:pt x="53" y="81"/>
                    </a:lnTo>
                    <a:lnTo>
                      <a:pt x="53" y="82"/>
                    </a:lnTo>
                    <a:lnTo>
                      <a:pt x="52" y="82"/>
                    </a:lnTo>
                    <a:lnTo>
                      <a:pt x="51" y="83"/>
                    </a:lnTo>
                    <a:lnTo>
                      <a:pt x="50" y="84"/>
                    </a:lnTo>
                    <a:lnTo>
                      <a:pt x="48" y="84"/>
                    </a:lnTo>
                    <a:lnTo>
                      <a:pt x="47" y="84"/>
                    </a:lnTo>
                    <a:lnTo>
                      <a:pt x="46" y="84"/>
                    </a:lnTo>
                    <a:lnTo>
                      <a:pt x="45" y="85"/>
                    </a:lnTo>
                    <a:lnTo>
                      <a:pt x="45" y="86"/>
                    </a:lnTo>
                    <a:lnTo>
                      <a:pt x="44" y="86"/>
                    </a:lnTo>
                    <a:lnTo>
                      <a:pt x="43" y="86"/>
                    </a:lnTo>
                    <a:lnTo>
                      <a:pt x="43" y="85"/>
                    </a:lnTo>
                    <a:lnTo>
                      <a:pt x="43" y="83"/>
                    </a:lnTo>
                    <a:lnTo>
                      <a:pt x="43" y="82"/>
                    </a:lnTo>
                    <a:lnTo>
                      <a:pt x="42" y="81"/>
                    </a:lnTo>
                    <a:lnTo>
                      <a:pt x="42" y="80"/>
                    </a:lnTo>
                    <a:lnTo>
                      <a:pt x="42" y="79"/>
                    </a:lnTo>
                    <a:lnTo>
                      <a:pt x="42" y="78"/>
                    </a:lnTo>
                    <a:lnTo>
                      <a:pt x="42" y="76"/>
                    </a:lnTo>
                    <a:lnTo>
                      <a:pt x="41" y="76"/>
                    </a:lnTo>
                    <a:lnTo>
                      <a:pt x="41" y="74"/>
                    </a:lnTo>
                    <a:lnTo>
                      <a:pt x="42" y="72"/>
                    </a:lnTo>
                    <a:lnTo>
                      <a:pt x="42" y="69"/>
                    </a:lnTo>
                    <a:lnTo>
                      <a:pt x="42" y="68"/>
                    </a:lnTo>
                    <a:lnTo>
                      <a:pt x="43" y="66"/>
                    </a:lnTo>
                    <a:lnTo>
                      <a:pt x="43" y="64"/>
                    </a:lnTo>
                    <a:lnTo>
                      <a:pt x="44" y="62"/>
                    </a:lnTo>
                    <a:lnTo>
                      <a:pt x="45" y="59"/>
                    </a:lnTo>
                    <a:lnTo>
                      <a:pt x="45" y="56"/>
                    </a:lnTo>
                    <a:lnTo>
                      <a:pt x="45" y="55"/>
                    </a:lnTo>
                    <a:lnTo>
                      <a:pt x="46" y="53"/>
                    </a:lnTo>
                    <a:lnTo>
                      <a:pt x="47" y="51"/>
                    </a:lnTo>
                    <a:lnTo>
                      <a:pt x="47" y="50"/>
                    </a:lnTo>
                    <a:lnTo>
                      <a:pt x="47" y="48"/>
                    </a:lnTo>
                    <a:lnTo>
                      <a:pt x="48" y="46"/>
                    </a:lnTo>
                    <a:lnTo>
                      <a:pt x="49" y="44"/>
                    </a:lnTo>
                    <a:lnTo>
                      <a:pt x="49" y="42"/>
                    </a:lnTo>
                    <a:lnTo>
                      <a:pt x="49" y="40"/>
                    </a:lnTo>
                    <a:lnTo>
                      <a:pt x="49" y="38"/>
                    </a:lnTo>
                    <a:lnTo>
                      <a:pt x="48" y="38"/>
                    </a:lnTo>
                    <a:lnTo>
                      <a:pt x="47" y="37"/>
                    </a:lnTo>
                    <a:lnTo>
                      <a:pt x="46" y="37"/>
                    </a:lnTo>
                    <a:lnTo>
                      <a:pt x="45" y="36"/>
                    </a:lnTo>
                    <a:lnTo>
                      <a:pt x="45" y="35"/>
                    </a:lnTo>
                    <a:lnTo>
                      <a:pt x="44" y="35"/>
                    </a:lnTo>
                    <a:lnTo>
                      <a:pt x="43" y="36"/>
                    </a:lnTo>
                    <a:lnTo>
                      <a:pt x="43" y="37"/>
                    </a:lnTo>
                    <a:lnTo>
                      <a:pt x="42" y="37"/>
                    </a:lnTo>
                    <a:lnTo>
                      <a:pt x="41" y="37"/>
                    </a:lnTo>
                    <a:lnTo>
                      <a:pt x="40" y="36"/>
                    </a:lnTo>
                    <a:lnTo>
                      <a:pt x="40" y="34"/>
                    </a:lnTo>
                    <a:lnTo>
                      <a:pt x="40" y="32"/>
                    </a:lnTo>
                    <a:lnTo>
                      <a:pt x="39" y="31"/>
                    </a:lnTo>
                    <a:lnTo>
                      <a:pt x="39" y="29"/>
                    </a:lnTo>
                    <a:lnTo>
                      <a:pt x="39" y="28"/>
                    </a:lnTo>
                    <a:lnTo>
                      <a:pt x="38" y="26"/>
                    </a:lnTo>
                    <a:lnTo>
                      <a:pt x="37" y="24"/>
                    </a:lnTo>
                    <a:lnTo>
                      <a:pt x="37" y="23"/>
                    </a:lnTo>
                    <a:lnTo>
                      <a:pt x="36" y="22"/>
                    </a:lnTo>
                    <a:lnTo>
                      <a:pt x="37" y="21"/>
                    </a:lnTo>
                    <a:lnTo>
                      <a:pt x="37" y="20"/>
                    </a:lnTo>
                    <a:lnTo>
                      <a:pt x="37" y="19"/>
                    </a:lnTo>
                    <a:lnTo>
                      <a:pt x="36" y="19"/>
                    </a:lnTo>
                    <a:lnTo>
                      <a:pt x="35" y="18"/>
                    </a:lnTo>
                    <a:lnTo>
                      <a:pt x="34" y="18"/>
                    </a:lnTo>
                    <a:lnTo>
                      <a:pt x="32" y="18"/>
                    </a:lnTo>
                    <a:lnTo>
                      <a:pt x="31" y="18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6" y="19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21" y="20"/>
                    </a:lnTo>
                    <a:lnTo>
                      <a:pt x="20" y="19"/>
                    </a:lnTo>
                    <a:lnTo>
                      <a:pt x="18" y="20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5" y="21"/>
                    </a:lnTo>
                    <a:lnTo>
                      <a:pt x="14" y="21"/>
                    </a:lnTo>
                    <a:lnTo>
                      <a:pt x="12" y="21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8" y="23"/>
                    </a:lnTo>
                    <a:lnTo>
                      <a:pt x="7" y="23"/>
                    </a:lnTo>
                    <a:lnTo>
                      <a:pt x="5" y="23"/>
                    </a:lnTo>
                    <a:lnTo>
                      <a:pt x="4" y="23"/>
                    </a:lnTo>
                    <a:lnTo>
                      <a:pt x="3" y="24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4" y="9"/>
                    </a:lnTo>
                    <a:lnTo>
                      <a:pt x="6" y="7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6" y="5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21" y="7"/>
                    </a:lnTo>
                    <a:lnTo>
                      <a:pt x="23" y="8"/>
                    </a:lnTo>
                    <a:lnTo>
                      <a:pt x="24" y="9"/>
                    </a:lnTo>
                    <a:lnTo>
                      <a:pt x="26" y="10"/>
                    </a:lnTo>
                    <a:lnTo>
                      <a:pt x="28" y="9"/>
                    </a:lnTo>
                    <a:lnTo>
                      <a:pt x="29" y="9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29" y="6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2"/>
                    </a:lnTo>
                    <a:lnTo>
                      <a:pt x="33" y="1"/>
                    </a:lnTo>
                    <a:lnTo>
                      <a:pt x="35" y="0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40" y="3"/>
                    </a:lnTo>
                    <a:lnTo>
                      <a:pt x="42" y="4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49" y="5"/>
                    </a:lnTo>
                    <a:lnTo>
                      <a:pt x="50" y="4"/>
                    </a:lnTo>
                    <a:lnTo>
                      <a:pt x="51" y="4"/>
                    </a:lnTo>
                    <a:lnTo>
                      <a:pt x="52" y="4"/>
                    </a:lnTo>
                    <a:lnTo>
                      <a:pt x="53" y="3"/>
                    </a:lnTo>
                    <a:lnTo>
                      <a:pt x="54" y="2"/>
                    </a:lnTo>
                    <a:lnTo>
                      <a:pt x="55" y="2"/>
                    </a:lnTo>
                    <a:lnTo>
                      <a:pt x="56" y="2"/>
                    </a:lnTo>
                    <a:lnTo>
                      <a:pt x="57" y="2"/>
                    </a:lnTo>
                    <a:lnTo>
                      <a:pt x="58" y="4"/>
                    </a:lnTo>
                    <a:lnTo>
                      <a:pt x="59" y="5"/>
                    </a:lnTo>
                    <a:lnTo>
                      <a:pt x="59" y="6"/>
                    </a:lnTo>
                    <a:lnTo>
                      <a:pt x="61" y="7"/>
                    </a:lnTo>
                    <a:lnTo>
                      <a:pt x="61" y="8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3" y="12"/>
                    </a:lnTo>
                    <a:lnTo>
                      <a:pt x="64" y="13"/>
                    </a:lnTo>
                    <a:lnTo>
                      <a:pt x="64" y="14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5" y="18"/>
                    </a:lnTo>
                    <a:lnTo>
                      <a:pt x="66" y="19"/>
                    </a:lnTo>
                    <a:lnTo>
                      <a:pt x="66" y="21"/>
                    </a:lnTo>
                    <a:lnTo>
                      <a:pt x="66" y="22"/>
                    </a:lnTo>
                    <a:lnTo>
                      <a:pt x="67" y="24"/>
                    </a:lnTo>
                    <a:lnTo>
                      <a:pt x="67" y="25"/>
                    </a:lnTo>
                    <a:lnTo>
                      <a:pt x="67" y="26"/>
                    </a:lnTo>
                    <a:lnTo>
                      <a:pt x="68" y="28"/>
                    </a:lnTo>
                    <a:lnTo>
                      <a:pt x="68" y="29"/>
                    </a:lnTo>
                    <a:lnTo>
                      <a:pt x="68" y="30"/>
                    </a:lnTo>
                    <a:lnTo>
                      <a:pt x="68" y="32"/>
                    </a:lnTo>
                    <a:lnTo>
                      <a:pt x="69" y="34"/>
                    </a:lnTo>
                    <a:lnTo>
                      <a:pt x="69" y="36"/>
                    </a:lnTo>
                    <a:lnTo>
                      <a:pt x="70" y="38"/>
                    </a:lnTo>
                    <a:lnTo>
                      <a:pt x="71" y="39"/>
                    </a:lnTo>
                    <a:lnTo>
                      <a:pt x="70" y="40"/>
                    </a:lnTo>
                    <a:lnTo>
                      <a:pt x="69" y="4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293" y="112"/>
                <a:ext cx="71" cy="86"/>
              </a:xfrm>
              <a:custGeom>
                <a:avLst/>
                <a:gdLst>
                  <a:gd name="T0" fmla="*/ 66 w 71"/>
                  <a:gd name="T1" fmla="*/ 44 h 86"/>
                  <a:gd name="T2" fmla="*/ 63 w 71"/>
                  <a:gd name="T3" fmla="*/ 48 h 86"/>
                  <a:gd name="T4" fmla="*/ 60 w 71"/>
                  <a:gd name="T5" fmla="*/ 55 h 86"/>
                  <a:gd name="T6" fmla="*/ 57 w 71"/>
                  <a:gd name="T7" fmla="*/ 60 h 86"/>
                  <a:gd name="T8" fmla="*/ 57 w 71"/>
                  <a:gd name="T9" fmla="*/ 65 h 86"/>
                  <a:gd name="T10" fmla="*/ 56 w 71"/>
                  <a:gd name="T11" fmla="*/ 71 h 86"/>
                  <a:gd name="T12" fmla="*/ 56 w 71"/>
                  <a:gd name="T13" fmla="*/ 77 h 86"/>
                  <a:gd name="T14" fmla="*/ 54 w 71"/>
                  <a:gd name="T15" fmla="*/ 80 h 86"/>
                  <a:gd name="T16" fmla="*/ 51 w 71"/>
                  <a:gd name="T17" fmla="*/ 83 h 86"/>
                  <a:gd name="T18" fmla="*/ 47 w 71"/>
                  <a:gd name="T19" fmla="*/ 84 h 86"/>
                  <a:gd name="T20" fmla="*/ 44 w 71"/>
                  <a:gd name="T21" fmla="*/ 86 h 86"/>
                  <a:gd name="T22" fmla="*/ 43 w 71"/>
                  <a:gd name="T23" fmla="*/ 82 h 86"/>
                  <a:gd name="T24" fmla="*/ 42 w 71"/>
                  <a:gd name="T25" fmla="*/ 78 h 86"/>
                  <a:gd name="T26" fmla="*/ 41 w 71"/>
                  <a:gd name="T27" fmla="*/ 76 h 86"/>
                  <a:gd name="T28" fmla="*/ 42 w 71"/>
                  <a:gd name="T29" fmla="*/ 69 h 86"/>
                  <a:gd name="T30" fmla="*/ 44 w 71"/>
                  <a:gd name="T31" fmla="*/ 62 h 86"/>
                  <a:gd name="T32" fmla="*/ 45 w 71"/>
                  <a:gd name="T33" fmla="*/ 55 h 86"/>
                  <a:gd name="T34" fmla="*/ 47 w 71"/>
                  <a:gd name="T35" fmla="*/ 48 h 86"/>
                  <a:gd name="T36" fmla="*/ 49 w 71"/>
                  <a:gd name="T37" fmla="*/ 40 h 86"/>
                  <a:gd name="T38" fmla="*/ 47 w 71"/>
                  <a:gd name="T39" fmla="*/ 37 h 86"/>
                  <a:gd name="T40" fmla="*/ 45 w 71"/>
                  <a:gd name="T41" fmla="*/ 35 h 86"/>
                  <a:gd name="T42" fmla="*/ 43 w 71"/>
                  <a:gd name="T43" fmla="*/ 37 h 86"/>
                  <a:gd name="T44" fmla="*/ 40 w 71"/>
                  <a:gd name="T45" fmla="*/ 36 h 86"/>
                  <a:gd name="T46" fmla="*/ 39 w 71"/>
                  <a:gd name="T47" fmla="*/ 29 h 86"/>
                  <a:gd name="T48" fmla="*/ 37 w 71"/>
                  <a:gd name="T49" fmla="*/ 23 h 86"/>
                  <a:gd name="T50" fmla="*/ 37 w 71"/>
                  <a:gd name="T51" fmla="*/ 19 h 86"/>
                  <a:gd name="T52" fmla="*/ 32 w 71"/>
                  <a:gd name="T53" fmla="*/ 18 h 86"/>
                  <a:gd name="T54" fmla="*/ 28 w 71"/>
                  <a:gd name="T55" fmla="*/ 18 h 86"/>
                  <a:gd name="T56" fmla="*/ 24 w 71"/>
                  <a:gd name="T57" fmla="*/ 20 h 86"/>
                  <a:gd name="T58" fmla="*/ 20 w 71"/>
                  <a:gd name="T59" fmla="*/ 19 h 86"/>
                  <a:gd name="T60" fmla="*/ 15 w 71"/>
                  <a:gd name="T61" fmla="*/ 21 h 86"/>
                  <a:gd name="T62" fmla="*/ 9 w 71"/>
                  <a:gd name="T63" fmla="*/ 22 h 86"/>
                  <a:gd name="T64" fmla="*/ 5 w 71"/>
                  <a:gd name="T65" fmla="*/ 23 h 86"/>
                  <a:gd name="T66" fmla="*/ 0 w 71"/>
                  <a:gd name="T67" fmla="*/ 23 h 86"/>
                  <a:gd name="T68" fmla="*/ 0 w 71"/>
                  <a:gd name="T69" fmla="*/ 20 h 86"/>
                  <a:gd name="T70" fmla="*/ 0 w 71"/>
                  <a:gd name="T71" fmla="*/ 16 h 86"/>
                  <a:gd name="T72" fmla="*/ 1 w 71"/>
                  <a:gd name="T73" fmla="*/ 13 h 86"/>
                  <a:gd name="T74" fmla="*/ 1 w 71"/>
                  <a:gd name="T75" fmla="*/ 10 h 86"/>
                  <a:gd name="T76" fmla="*/ 10 w 71"/>
                  <a:gd name="T77" fmla="*/ 6 h 86"/>
                  <a:gd name="T78" fmla="*/ 16 w 71"/>
                  <a:gd name="T79" fmla="*/ 5 h 86"/>
                  <a:gd name="T80" fmla="*/ 23 w 71"/>
                  <a:gd name="T81" fmla="*/ 8 h 86"/>
                  <a:gd name="T82" fmla="*/ 29 w 71"/>
                  <a:gd name="T83" fmla="*/ 9 h 86"/>
                  <a:gd name="T84" fmla="*/ 28 w 71"/>
                  <a:gd name="T85" fmla="*/ 5 h 86"/>
                  <a:gd name="T86" fmla="*/ 31 w 71"/>
                  <a:gd name="T87" fmla="*/ 2 h 86"/>
                  <a:gd name="T88" fmla="*/ 37 w 71"/>
                  <a:gd name="T89" fmla="*/ 2 h 86"/>
                  <a:gd name="T90" fmla="*/ 42 w 71"/>
                  <a:gd name="T91" fmla="*/ 4 h 86"/>
                  <a:gd name="T92" fmla="*/ 46 w 71"/>
                  <a:gd name="T93" fmla="*/ 6 h 86"/>
                  <a:gd name="T94" fmla="*/ 51 w 71"/>
                  <a:gd name="T95" fmla="*/ 4 h 86"/>
                  <a:gd name="T96" fmla="*/ 55 w 71"/>
                  <a:gd name="T97" fmla="*/ 2 h 86"/>
                  <a:gd name="T98" fmla="*/ 58 w 71"/>
                  <a:gd name="T99" fmla="*/ 4 h 86"/>
                  <a:gd name="T100" fmla="*/ 61 w 71"/>
                  <a:gd name="T101" fmla="*/ 8 h 86"/>
                  <a:gd name="T102" fmla="*/ 64 w 71"/>
                  <a:gd name="T103" fmla="*/ 13 h 86"/>
                  <a:gd name="T104" fmla="*/ 65 w 71"/>
                  <a:gd name="T105" fmla="*/ 18 h 86"/>
                  <a:gd name="T106" fmla="*/ 66 w 71"/>
                  <a:gd name="T107" fmla="*/ 22 h 86"/>
                  <a:gd name="T108" fmla="*/ 68 w 71"/>
                  <a:gd name="T109" fmla="*/ 28 h 86"/>
                  <a:gd name="T110" fmla="*/ 69 w 71"/>
                  <a:gd name="T111" fmla="*/ 34 h 86"/>
                  <a:gd name="T112" fmla="*/ 70 w 71"/>
                  <a:gd name="T113" fmla="*/ 38 h 8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1"/>
                  <a:gd name="T172" fmla="*/ 0 h 86"/>
                  <a:gd name="T173" fmla="*/ 71 w 71"/>
                  <a:gd name="T174" fmla="*/ 86 h 8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1" h="86">
                    <a:moveTo>
                      <a:pt x="69" y="41"/>
                    </a:moveTo>
                    <a:lnTo>
                      <a:pt x="68" y="42"/>
                    </a:lnTo>
                    <a:lnTo>
                      <a:pt x="67" y="43"/>
                    </a:lnTo>
                    <a:lnTo>
                      <a:pt x="66" y="44"/>
                    </a:lnTo>
                    <a:lnTo>
                      <a:pt x="65" y="45"/>
                    </a:lnTo>
                    <a:lnTo>
                      <a:pt x="64" y="46"/>
                    </a:lnTo>
                    <a:lnTo>
                      <a:pt x="64" y="47"/>
                    </a:lnTo>
                    <a:lnTo>
                      <a:pt x="63" y="48"/>
                    </a:lnTo>
                    <a:lnTo>
                      <a:pt x="62" y="50"/>
                    </a:lnTo>
                    <a:lnTo>
                      <a:pt x="61" y="52"/>
                    </a:lnTo>
                    <a:lnTo>
                      <a:pt x="61" y="53"/>
                    </a:lnTo>
                    <a:lnTo>
                      <a:pt x="60" y="55"/>
                    </a:lnTo>
                    <a:lnTo>
                      <a:pt x="59" y="56"/>
                    </a:lnTo>
                    <a:lnTo>
                      <a:pt x="59" y="57"/>
                    </a:lnTo>
                    <a:lnTo>
                      <a:pt x="58" y="59"/>
                    </a:lnTo>
                    <a:lnTo>
                      <a:pt x="57" y="60"/>
                    </a:lnTo>
                    <a:lnTo>
                      <a:pt x="57" y="61"/>
                    </a:lnTo>
                    <a:lnTo>
                      <a:pt x="57" y="62"/>
                    </a:lnTo>
                    <a:lnTo>
                      <a:pt x="58" y="64"/>
                    </a:lnTo>
                    <a:lnTo>
                      <a:pt x="57" y="65"/>
                    </a:lnTo>
                    <a:lnTo>
                      <a:pt x="57" y="66"/>
                    </a:lnTo>
                    <a:lnTo>
                      <a:pt x="57" y="67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6" y="73"/>
                    </a:lnTo>
                    <a:lnTo>
                      <a:pt x="56" y="75"/>
                    </a:lnTo>
                    <a:lnTo>
                      <a:pt x="56" y="76"/>
                    </a:lnTo>
                    <a:lnTo>
                      <a:pt x="56" y="77"/>
                    </a:lnTo>
                    <a:lnTo>
                      <a:pt x="56" y="78"/>
                    </a:lnTo>
                    <a:lnTo>
                      <a:pt x="55" y="78"/>
                    </a:lnTo>
                    <a:lnTo>
                      <a:pt x="54" y="79"/>
                    </a:lnTo>
                    <a:lnTo>
                      <a:pt x="54" y="80"/>
                    </a:lnTo>
                    <a:lnTo>
                      <a:pt x="53" y="81"/>
                    </a:lnTo>
                    <a:lnTo>
                      <a:pt x="53" y="82"/>
                    </a:lnTo>
                    <a:lnTo>
                      <a:pt x="52" y="82"/>
                    </a:lnTo>
                    <a:lnTo>
                      <a:pt x="51" y="83"/>
                    </a:lnTo>
                    <a:lnTo>
                      <a:pt x="50" y="84"/>
                    </a:lnTo>
                    <a:lnTo>
                      <a:pt x="48" y="84"/>
                    </a:lnTo>
                    <a:lnTo>
                      <a:pt x="47" y="84"/>
                    </a:lnTo>
                    <a:lnTo>
                      <a:pt x="46" y="84"/>
                    </a:lnTo>
                    <a:lnTo>
                      <a:pt x="45" y="85"/>
                    </a:lnTo>
                    <a:lnTo>
                      <a:pt x="45" y="86"/>
                    </a:lnTo>
                    <a:lnTo>
                      <a:pt x="44" y="86"/>
                    </a:lnTo>
                    <a:lnTo>
                      <a:pt x="43" y="86"/>
                    </a:lnTo>
                    <a:lnTo>
                      <a:pt x="43" y="85"/>
                    </a:lnTo>
                    <a:lnTo>
                      <a:pt x="43" y="83"/>
                    </a:lnTo>
                    <a:lnTo>
                      <a:pt x="43" y="82"/>
                    </a:lnTo>
                    <a:lnTo>
                      <a:pt x="42" y="81"/>
                    </a:lnTo>
                    <a:lnTo>
                      <a:pt x="42" y="80"/>
                    </a:lnTo>
                    <a:lnTo>
                      <a:pt x="42" y="79"/>
                    </a:lnTo>
                    <a:lnTo>
                      <a:pt x="42" y="78"/>
                    </a:lnTo>
                    <a:lnTo>
                      <a:pt x="42" y="76"/>
                    </a:lnTo>
                    <a:lnTo>
                      <a:pt x="41" y="76"/>
                    </a:lnTo>
                    <a:lnTo>
                      <a:pt x="41" y="74"/>
                    </a:lnTo>
                    <a:lnTo>
                      <a:pt x="42" y="72"/>
                    </a:lnTo>
                    <a:lnTo>
                      <a:pt x="42" y="69"/>
                    </a:lnTo>
                    <a:lnTo>
                      <a:pt x="42" y="68"/>
                    </a:lnTo>
                    <a:lnTo>
                      <a:pt x="43" y="66"/>
                    </a:lnTo>
                    <a:lnTo>
                      <a:pt x="43" y="64"/>
                    </a:lnTo>
                    <a:lnTo>
                      <a:pt x="44" y="62"/>
                    </a:lnTo>
                    <a:lnTo>
                      <a:pt x="45" y="59"/>
                    </a:lnTo>
                    <a:lnTo>
                      <a:pt x="45" y="56"/>
                    </a:lnTo>
                    <a:lnTo>
                      <a:pt x="45" y="55"/>
                    </a:lnTo>
                    <a:lnTo>
                      <a:pt x="46" y="53"/>
                    </a:lnTo>
                    <a:lnTo>
                      <a:pt x="47" y="51"/>
                    </a:lnTo>
                    <a:lnTo>
                      <a:pt x="47" y="50"/>
                    </a:lnTo>
                    <a:lnTo>
                      <a:pt x="47" y="48"/>
                    </a:lnTo>
                    <a:lnTo>
                      <a:pt x="48" y="46"/>
                    </a:lnTo>
                    <a:lnTo>
                      <a:pt x="49" y="44"/>
                    </a:lnTo>
                    <a:lnTo>
                      <a:pt x="49" y="42"/>
                    </a:lnTo>
                    <a:lnTo>
                      <a:pt x="49" y="40"/>
                    </a:lnTo>
                    <a:lnTo>
                      <a:pt x="49" y="38"/>
                    </a:lnTo>
                    <a:lnTo>
                      <a:pt x="48" y="38"/>
                    </a:lnTo>
                    <a:lnTo>
                      <a:pt x="47" y="37"/>
                    </a:lnTo>
                    <a:lnTo>
                      <a:pt x="46" y="37"/>
                    </a:lnTo>
                    <a:lnTo>
                      <a:pt x="45" y="36"/>
                    </a:lnTo>
                    <a:lnTo>
                      <a:pt x="45" y="35"/>
                    </a:lnTo>
                    <a:lnTo>
                      <a:pt x="44" y="35"/>
                    </a:lnTo>
                    <a:lnTo>
                      <a:pt x="43" y="36"/>
                    </a:lnTo>
                    <a:lnTo>
                      <a:pt x="43" y="37"/>
                    </a:lnTo>
                    <a:lnTo>
                      <a:pt x="42" y="37"/>
                    </a:lnTo>
                    <a:lnTo>
                      <a:pt x="41" y="37"/>
                    </a:lnTo>
                    <a:lnTo>
                      <a:pt x="40" y="36"/>
                    </a:lnTo>
                    <a:lnTo>
                      <a:pt x="40" y="34"/>
                    </a:lnTo>
                    <a:lnTo>
                      <a:pt x="40" y="32"/>
                    </a:lnTo>
                    <a:lnTo>
                      <a:pt x="39" y="31"/>
                    </a:lnTo>
                    <a:lnTo>
                      <a:pt x="39" y="29"/>
                    </a:lnTo>
                    <a:lnTo>
                      <a:pt x="39" y="28"/>
                    </a:lnTo>
                    <a:lnTo>
                      <a:pt x="38" y="26"/>
                    </a:lnTo>
                    <a:lnTo>
                      <a:pt x="37" y="24"/>
                    </a:lnTo>
                    <a:lnTo>
                      <a:pt x="37" y="23"/>
                    </a:lnTo>
                    <a:lnTo>
                      <a:pt x="36" y="22"/>
                    </a:lnTo>
                    <a:lnTo>
                      <a:pt x="37" y="21"/>
                    </a:lnTo>
                    <a:lnTo>
                      <a:pt x="37" y="20"/>
                    </a:lnTo>
                    <a:lnTo>
                      <a:pt x="37" y="19"/>
                    </a:lnTo>
                    <a:lnTo>
                      <a:pt x="36" y="19"/>
                    </a:lnTo>
                    <a:lnTo>
                      <a:pt x="35" y="18"/>
                    </a:lnTo>
                    <a:lnTo>
                      <a:pt x="34" y="18"/>
                    </a:lnTo>
                    <a:lnTo>
                      <a:pt x="32" y="18"/>
                    </a:lnTo>
                    <a:lnTo>
                      <a:pt x="31" y="18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6" y="19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21" y="20"/>
                    </a:lnTo>
                    <a:lnTo>
                      <a:pt x="20" y="19"/>
                    </a:lnTo>
                    <a:lnTo>
                      <a:pt x="18" y="20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5" y="21"/>
                    </a:lnTo>
                    <a:lnTo>
                      <a:pt x="14" y="21"/>
                    </a:lnTo>
                    <a:lnTo>
                      <a:pt x="12" y="21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8" y="23"/>
                    </a:lnTo>
                    <a:lnTo>
                      <a:pt x="7" y="23"/>
                    </a:lnTo>
                    <a:lnTo>
                      <a:pt x="5" y="23"/>
                    </a:lnTo>
                    <a:lnTo>
                      <a:pt x="4" y="23"/>
                    </a:lnTo>
                    <a:lnTo>
                      <a:pt x="3" y="24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4" y="9"/>
                    </a:lnTo>
                    <a:lnTo>
                      <a:pt x="6" y="7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6" y="5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21" y="7"/>
                    </a:lnTo>
                    <a:lnTo>
                      <a:pt x="23" y="8"/>
                    </a:lnTo>
                    <a:lnTo>
                      <a:pt x="24" y="9"/>
                    </a:lnTo>
                    <a:lnTo>
                      <a:pt x="26" y="10"/>
                    </a:lnTo>
                    <a:lnTo>
                      <a:pt x="28" y="9"/>
                    </a:lnTo>
                    <a:lnTo>
                      <a:pt x="29" y="9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29" y="6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2"/>
                    </a:lnTo>
                    <a:lnTo>
                      <a:pt x="33" y="1"/>
                    </a:lnTo>
                    <a:lnTo>
                      <a:pt x="35" y="0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40" y="3"/>
                    </a:lnTo>
                    <a:lnTo>
                      <a:pt x="42" y="4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49" y="5"/>
                    </a:lnTo>
                    <a:lnTo>
                      <a:pt x="50" y="4"/>
                    </a:lnTo>
                    <a:lnTo>
                      <a:pt x="51" y="4"/>
                    </a:lnTo>
                    <a:lnTo>
                      <a:pt x="52" y="4"/>
                    </a:lnTo>
                    <a:lnTo>
                      <a:pt x="53" y="3"/>
                    </a:lnTo>
                    <a:lnTo>
                      <a:pt x="54" y="2"/>
                    </a:lnTo>
                    <a:lnTo>
                      <a:pt x="55" y="2"/>
                    </a:lnTo>
                    <a:lnTo>
                      <a:pt x="56" y="2"/>
                    </a:lnTo>
                    <a:lnTo>
                      <a:pt x="57" y="2"/>
                    </a:lnTo>
                    <a:lnTo>
                      <a:pt x="58" y="4"/>
                    </a:lnTo>
                    <a:lnTo>
                      <a:pt x="59" y="5"/>
                    </a:lnTo>
                    <a:lnTo>
                      <a:pt x="59" y="6"/>
                    </a:lnTo>
                    <a:lnTo>
                      <a:pt x="61" y="7"/>
                    </a:lnTo>
                    <a:lnTo>
                      <a:pt x="61" y="8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3" y="12"/>
                    </a:lnTo>
                    <a:lnTo>
                      <a:pt x="64" y="13"/>
                    </a:lnTo>
                    <a:lnTo>
                      <a:pt x="64" y="14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5" y="18"/>
                    </a:lnTo>
                    <a:lnTo>
                      <a:pt x="66" y="19"/>
                    </a:lnTo>
                    <a:lnTo>
                      <a:pt x="66" y="21"/>
                    </a:lnTo>
                    <a:lnTo>
                      <a:pt x="66" y="22"/>
                    </a:lnTo>
                    <a:lnTo>
                      <a:pt x="67" y="24"/>
                    </a:lnTo>
                    <a:lnTo>
                      <a:pt x="67" y="25"/>
                    </a:lnTo>
                    <a:lnTo>
                      <a:pt x="67" y="26"/>
                    </a:lnTo>
                    <a:lnTo>
                      <a:pt x="68" y="28"/>
                    </a:lnTo>
                    <a:lnTo>
                      <a:pt x="68" y="29"/>
                    </a:lnTo>
                    <a:lnTo>
                      <a:pt x="68" y="30"/>
                    </a:lnTo>
                    <a:lnTo>
                      <a:pt x="68" y="32"/>
                    </a:lnTo>
                    <a:lnTo>
                      <a:pt x="69" y="34"/>
                    </a:lnTo>
                    <a:lnTo>
                      <a:pt x="69" y="36"/>
                    </a:lnTo>
                    <a:lnTo>
                      <a:pt x="70" y="38"/>
                    </a:lnTo>
                    <a:lnTo>
                      <a:pt x="71" y="39"/>
                    </a:lnTo>
                    <a:lnTo>
                      <a:pt x="70" y="40"/>
                    </a:lnTo>
                    <a:lnTo>
                      <a:pt x="69" y="41"/>
                    </a:lnTo>
                    <a:close/>
                  </a:path>
                </a:pathLst>
              </a:custGeom>
              <a:noFill/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363" y="7"/>
                <a:ext cx="102" cy="64"/>
              </a:xfrm>
              <a:custGeom>
                <a:avLst/>
                <a:gdLst>
                  <a:gd name="T0" fmla="*/ 101 w 102"/>
                  <a:gd name="T1" fmla="*/ 3 h 64"/>
                  <a:gd name="T2" fmla="*/ 99 w 102"/>
                  <a:gd name="T3" fmla="*/ 7 h 64"/>
                  <a:gd name="T4" fmla="*/ 96 w 102"/>
                  <a:gd name="T5" fmla="*/ 9 h 64"/>
                  <a:gd name="T6" fmla="*/ 94 w 102"/>
                  <a:gd name="T7" fmla="*/ 12 h 64"/>
                  <a:gd name="T8" fmla="*/ 90 w 102"/>
                  <a:gd name="T9" fmla="*/ 16 h 64"/>
                  <a:gd name="T10" fmla="*/ 85 w 102"/>
                  <a:gd name="T11" fmla="*/ 20 h 64"/>
                  <a:gd name="T12" fmla="*/ 81 w 102"/>
                  <a:gd name="T13" fmla="*/ 23 h 64"/>
                  <a:gd name="T14" fmla="*/ 76 w 102"/>
                  <a:gd name="T15" fmla="*/ 25 h 64"/>
                  <a:gd name="T16" fmla="*/ 71 w 102"/>
                  <a:gd name="T17" fmla="*/ 25 h 64"/>
                  <a:gd name="T18" fmla="*/ 69 w 102"/>
                  <a:gd name="T19" fmla="*/ 26 h 64"/>
                  <a:gd name="T20" fmla="*/ 65 w 102"/>
                  <a:gd name="T21" fmla="*/ 27 h 64"/>
                  <a:gd name="T22" fmla="*/ 62 w 102"/>
                  <a:gd name="T23" fmla="*/ 29 h 64"/>
                  <a:gd name="T24" fmla="*/ 59 w 102"/>
                  <a:gd name="T25" fmla="*/ 29 h 64"/>
                  <a:gd name="T26" fmla="*/ 55 w 102"/>
                  <a:gd name="T27" fmla="*/ 31 h 64"/>
                  <a:gd name="T28" fmla="*/ 49 w 102"/>
                  <a:gd name="T29" fmla="*/ 37 h 64"/>
                  <a:gd name="T30" fmla="*/ 46 w 102"/>
                  <a:gd name="T31" fmla="*/ 41 h 64"/>
                  <a:gd name="T32" fmla="*/ 43 w 102"/>
                  <a:gd name="T33" fmla="*/ 47 h 64"/>
                  <a:gd name="T34" fmla="*/ 38 w 102"/>
                  <a:gd name="T35" fmla="*/ 51 h 64"/>
                  <a:gd name="T36" fmla="*/ 34 w 102"/>
                  <a:gd name="T37" fmla="*/ 55 h 64"/>
                  <a:gd name="T38" fmla="*/ 30 w 102"/>
                  <a:gd name="T39" fmla="*/ 61 h 64"/>
                  <a:gd name="T40" fmla="*/ 29 w 102"/>
                  <a:gd name="T41" fmla="*/ 64 h 64"/>
                  <a:gd name="T42" fmla="*/ 26 w 102"/>
                  <a:gd name="T43" fmla="*/ 62 h 64"/>
                  <a:gd name="T44" fmla="*/ 25 w 102"/>
                  <a:gd name="T45" fmla="*/ 57 h 64"/>
                  <a:gd name="T46" fmla="*/ 24 w 102"/>
                  <a:gd name="T47" fmla="*/ 55 h 64"/>
                  <a:gd name="T48" fmla="*/ 21 w 102"/>
                  <a:gd name="T49" fmla="*/ 55 h 64"/>
                  <a:gd name="T50" fmla="*/ 19 w 102"/>
                  <a:gd name="T51" fmla="*/ 57 h 64"/>
                  <a:gd name="T52" fmla="*/ 12 w 102"/>
                  <a:gd name="T53" fmla="*/ 55 h 64"/>
                  <a:gd name="T54" fmla="*/ 9 w 102"/>
                  <a:gd name="T55" fmla="*/ 53 h 64"/>
                  <a:gd name="T56" fmla="*/ 10 w 102"/>
                  <a:gd name="T57" fmla="*/ 49 h 64"/>
                  <a:gd name="T58" fmla="*/ 9 w 102"/>
                  <a:gd name="T59" fmla="*/ 46 h 64"/>
                  <a:gd name="T60" fmla="*/ 5 w 102"/>
                  <a:gd name="T61" fmla="*/ 40 h 64"/>
                  <a:gd name="T62" fmla="*/ 2 w 102"/>
                  <a:gd name="T63" fmla="*/ 34 h 64"/>
                  <a:gd name="T64" fmla="*/ 1 w 102"/>
                  <a:gd name="T65" fmla="*/ 30 h 64"/>
                  <a:gd name="T66" fmla="*/ 4 w 102"/>
                  <a:gd name="T67" fmla="*/ 33 h 64"/>
                  <a:gd name="T68" fmla="*/ 10 w 102"/>
                  <a:gd name="T69" fmla="*/ 33 h 64"/>
                  <a:gd name="T70" fmla="*/ 15 w 102"/>
                  <a:gd name="T71" fmla="*/ 33 h 64"/>
                  <a:gd name="T72" fmla="*/ 19 w 102"/>
                  <a:gd name="T73" fmla="*/ 34 h 64"/>
                  <a:gd name="T74" fmla="*/ 24 w 102"/>
                  <a:gd name="T75" fmla="*/ 33 h 64"/>
                  <a:gd name="T76" fmla="*/ 28 w 102"/>
                  <a:gd name="T77" fmla="*/ 31 h 64"/>
                  <a:gd name="T78" fmla="*/ 31 w 102"/>
                  <a:gd name="T79" fmla="*/ 29 h 64"/>
                  <a:gd name="T80" fmla="*/ 37 w 102"/>
                  <a:gd name="T81" fmla="*/ 27 h 64"/>
                  <a:gd name="T82" fmla="*/ 43 w 102"/>
                  <a:gd name="T83" fmla="*/ 23 h 64"/>
                  <a:gd name="T84" fmla="*/ 50 w 102"/>
                  <a:gd name="T85" fmla="*/ 20 h 64"/>
                  <a:gd name="T86" fmla="*/ 51 w 102"/>
                  <a:gd name="T87" fmla="*/ 17 h 64"/>
                  <a:gd name="T88" fmla="*/ 52 w 102"/>
                  <a:gd name="T89" fmla="*/ 15 h 64"/>
                  <a:gd name="T90" fmla="*/ 58 w 102"/>
                  <a:gd name="T91" fmla="*/ 14 h 64"/>
                  <a:gd name="T92" fmla="*/ 64 w 102"/>
                  <a:gd name="T93" fmla="*/ 12 h 64"/>
                  <a:gd name="T94" fmla="*/ 71 w 102"/>
                  <a:gd name="T95" fmla="*/ 9 h 64"/>
                  <a:gd name="T96" fmla="*/ 77 w 102"/>
                  <a:gd name="T97" fmla="*/ 7 h 64"/>
                  <a:gd name="T98" fmla="*/ 82 w 102"/>
                  <a:gd name="T99" fmla="*/ 5 h 64"/>
                  <a:gd name="T100" fmla="*/ 88 w 102"/>
                  <a:gd name="T101" fmla="*/ 4 h 64"/>
                  <a:gd name="T102" fmla="*/ 92 w 102"/>
                  <a:gd name="T103" fmla="*/ 4 h 64"/>
                  <a:gd name="T104" fmla="*/ 98 w 102"/>
                  <a:gd name="T105" fmla="*/ 3 h 64"/>
                  <a:gd name="T106" fmla="*/ 102 w 102"/>
                  <a:gd name="T107" fmla="*/ 0 h 6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2"/>
                  <a:gd name="T163" fmla="*/ 0 h 64"/>
                  <a:gd name="T164" fmla="*/ 102 w 102"/>
                  <a:gd name="T165" fmla="*/ 64 h 6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2" h="64">
                    <a:moveTo>
                      <a:pt x="102" y="0"/>
                    </a:moveTo>
                    <a:lnTo>
                      <a:pt x="102" y="1"/>
                    </a:lnTo>
                    <a:lnTo>
                      <a:pt x="101" y="3"/>
                    </a:lnTo>
                    <a:lnTo>
                      <a:pt x="100" y="5"/>
                    </a:lnTo>
                    <a:lnTo>
                      <a:pt x="100" y="6"/>
                    </a:lnTo>
                    <a:lnTo>
                      <a:pt x="99" y="7"/>
                    </a:lnTo>
                    <a:lnTo>
                      <a:pt x="97" y="9"/>
                    </a:lnTo>
                    <a:lnTo>
                      <a:pt x="96" y="9"/>
                    </a:lnTo>
                    <a:lnTo>
                      <a:pt x="95" y="10"/>
                    </a:lnTo>
                    <a:lnTo>
                      <a:pt x="95" y="11"/>
                    </a:lnTo>
                    <a:lnTo>
                      <a:pt x="94" y="12"/>
                    </a:lnTo>
                    <a:lnTo>
                      <a:pt x="93" y="13"/>
                    </a:lnTo>
                    <a:lnTo>
                      <a:pt x="91" y="15"/>
                    </a:lnTo>
                    <a:lnTo>
                      <a:pt x="90" y="16"/>
                    </a:lnTo>
                    <a:lnTo>
                      <a:pt x="88" y="17"/>
                    </a:lnTo>
                    <a:lnTo>
                      <a:pt x="86" y="19"/>
                    </a:lnTo>
                    <a:lnTo>
                      <a:pt x="85" y="20"/>
                    </a:lnTo>
                    <a:lnTo>
                      <a:pt x="83" y="22"/>
                    </a:lnTo>
                    <a:lnTo>
                      <a:pt x="82" y="23"/>
                    </a:lnTo>
                    <a:lnTo>
                      <a:pt x="81" y="23"/>
                    </a:lnTo>
                    <a:lnTo>
                      <a:pt x="80" y="24"/>
                    </a:lnTo>
                    <a:lnTo>
                      <a:pt x="78" y="24"/>
                    </a:lnTo>
                    <a:lnTo>
                      <a:pt x="76" y="25"/>
                    </a:lnTo>
                    <a:lnTo>
                      <a:pt x="74" y="25"/>
                    </a:lnTo>
                    <a:lnTo>
                      <a:pt x="73" y="25"/>
                    </a:lnTo>
                    <a:lnTo>
                      <a:pt x="71" y="25"/>
                    </a:lnTo>
                    <a:lnTo>
                      <a:pt x="70" y="25"/>
                    </a:lnTo>
                    <a:lnTo>
                      <a:pt x="69" y="26"/>
                    </a:lnTo>
                    <a:lnTo>
                      <a:pt x="68" y="26"/>
                    </a:lnTo>
                    <a:lnTo>
                      <a:pt x="66" y="27"/>
                    </a:lnTo>
                    <a:lnTo>
                      <a:pt x="65" y="27"/>
                    </a:lnTo>
                    <a:lnTo>
                      <a:pt x="64" y="28"/>
                    </a:lnTo>
                    <a:lnTo>
                      <a:pt x="63" y="29"/>
                    </a:lnTo>
                    <a:lnTo>
                      <a:pt x="62" y="29"/>
                    </a:lnTo>
                    <a:lnTo>
                      <a:pt x="61" y="29"/>
                    </a:lnTo>
                    <a:lnTo>
                      <a:pt x="60" y="29"/>
                    </a:lnTo>
                    <a:lnTo>
                      <a:pt x="59" y="29"/>
                    </a:lnTo>
                    <a:lnTo>
                      <a:pt x="58" y="29"/>
                    </a:lnTo>
                    <a:lnTo>
                      <a:pt x="57" y="30"/>
                    </a:lnTo>
                    <a:lnTo>
                      <a:pt x="55" y="31"/>
                    </a:lnTo>
                    <a:lnTo>
                      <a:pt x="53" y="33"/>
                    </a:lnTo>
                    <a:lnTo>
                      <a:pt x="50" y="35"/>
                    </a:lnTo>
                    <a:lnTo>
                      <a:pt x="49" y="37"/>
                    </a:lnTo>
                    <a:lnTo>
                      <a:pt x="48" y="38"/>
                    </a:lnTo>
                    <a:lnTo>
                      <a:pt x="48" y="39"/>
                    </a:lnTo>
                    <a:lnTo>
                      <a:pt x="46" y="41"/>
                    </a:lnTo>
                    <a:lnTo>
                      <a:pt x="45" y="43"/>
                    </a:lnTo>
                    <a:lnTo>
                      <a:pt x="44" y="45"/>
                    </a:lnTo>
                    <a:lnTo>
                      <a:pt x="43" y="47"/>
                    </a:lnTo>
                    <a:lnTo>
                      <a:pt x="41" y="48"/>
                    </a:lnTo>
                    <a:lnTo>
                      <a:pt x="40" y="50"/>
                    </a:lnTo>
                    <a:lnTo>
                      <a:pt x="38" y="51"/>
                    </a:lnTo>
                    <a:lnTo>
                      <a:pt x="36" y="53"/>
                    </a:lnTo>
                    <a:lnTo>
                      <a:pt x="34" y="55"/>
                    </a:lnTo>
                    <a:lnTo>
                      <a:pt x="32" y="58"/>
                    </a:lnTo>
                    <a:lnTo>
                      <a:pt x="31" y="60"/>
                    </a:lnTo>
                    <a:lnTo>
                      <a:pt x="30" y="61"/>
                    </a:lnTo>
                    <a:lnTo>
                      <a:pt x="29" y="63"/>
                    </a:lnTo>
                    <a:lnTo>
                      <a:pt x="29" y="64"/>
                    </a:lnTo>
                    <a:lnTo>
                      <a:pt x="28" y="64"/>
                    </a:lnTo>
                    <a:lnTo>
                      <a:pt x="26" y="63"/>
                    </a:lnTo>
                    <a:lnTo>
                      <a:pt x="26" y="62"/>
                    </a:lnTo>
                    <a:lnTo>
                      <a:pt x="26" y="61"/>
                    </a:lnTo>
                    <a:lnTo>
                      <a:pt x="25" y="59"/>
                    </a:lnTo>
                    <a:lnTo>
                      <a:pt x="25" y="57"/>
                    </a:lnTo>
                    <a:lnTo>
                      <a:pt x="25" y="56"/>
                    </a:lnTo>
                    <a:lnTo>
                      <a:pt x="24" y="55"/>
                    </a:lnTo>
                    <a:lnTo>
                      <a:pt x="23" y="54"/>
                    </a:lnTo>
                    <a:lnTo>
                      <a:pt x="22" y="54"/>
                    </a:lnTo>
                    <a:lnTo>
                      <a:pt x="21" y="55"/>
                    </a:lnTo>
                    <a:lnTo>
                      <a:pt x="20" y="56"/>
                    </a:lnTo>
                    <a:lnTo>
                      <a:pt x="20" y="57"/>
                    </a:lnTo>
                    <a:lnTo>
                      <a:pt x="19" y="57"/>
                    </a:lnTo>
                    <a:lnTo>
                      <a:pt x="17" y="56"/>
                    </a:lnTo>
                    <a:lnTo>
                      <a:pt x="15" y="55"/>
                    </a:lnTo>
                    <a:lnTo>
                      <a:pt x="12" y="55"/>
                    </a:lnTo>
                    <a:lnTo>
                      <a:pt x="11" y="55"/>
                    </a:lnTo>
                    <a:lnTo>
                      <a:pt x="10" y="54"/>
                    </a:lnTo>
                    <a:lnTo>
                      <a:pt x="9" y="53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10" y="49"/>
                    </a:lnTo>
                    <a:lnTo>
                      <a:pt x="10" y="48"/>
                    </a:lnTo>
                    <a:lnTo>
                      <a:pt x="9" y="47"/>
                    </a:lnTo>
                    <a:lnTo>
                      <a:pt x="9" y="46"/>
                    </a:lnTo>
                    <a:lnTo>
                      <a:pt x="8" y="45"/>
                    </a:lnTo>
                    <a:lnTo>
                      <a:pt x="7" y="44"/>
                    </a:lnTo>
                    <a:lnTo>
                      <a:pt x="5" y="40"/>
                    </a:lnTo>
                    <a:lnTo>
                      <a:pt x="4" y="38"/>
                    </a:lnTo>
                    <a:lnTo>
                      <a:pt x="3" y="37"/>
                    </a:lnTo>
                    <a:lnTo>
                      <a:pt x="2" y="34"/>
                    </a:lnTo>
                    <a:lnTo>
                      <a:pt x="1" y="31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1"/>
                    </a:lnTo>
                    <a:lnTo>
                      <a:pt x="4" y="33"/>
                    </a:lnTo>
                    <a:lnTo>
                      <a:pt x="6" y="33"/>
                    </a:lnTo>
                    <a:lnTo>
                      <a:pt x="8" y="33"/>
                    </a:lnTo>
                    <a:lnTo>
                      <a:pt x="10" y="33"/>
                    </a:lnTo>
                    <a:lnTo>
                      <a:pt x="12" y="33"/>
                    </a:lnTo>
                    <a:lnTo>
                      <a:pt x="13" y="33"/>
                    </a:lnTo>
                    <a:lnTo>
                      <a:pt x="15" y="33"/>
                    </a:lnTo>
                    <a:lnTo>
                      <a:pt x="16" y="33"/>
                    </a:lnTo>
                    <a:lnTo>
                      <a:pt x="18" y="33"/>
                    </a:lnTo>
                    <a:lnTo>
                      <a:pt x="19" y="34"/>
                    </a:lnTo>
                    <a:lnTo>
                      <a:pt x="20" y="34"/>
                    </a:lnTo>
                    <a:lnTo>
                      <a:pt x="21" y="33"/>
                    </a:lnTo>
                    <a:lnTo>
                      <a:pt x="24" y="33"/>
                    </a:lnTo>
                    <a:lnTo>
                      <a:pt x="25" y="33"/>
                    </a:lnTo>
                    <a:lnTo>
                      <a:pt x="27" y="32"/>
                    </a:lnTo>
                    <a:lnTo>
                      <a:pt x="28" y="31"/>
                    </a:lnTo>
                    <a:lnTo>
                      <a:pt x="30" y="31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3" y="28"/>
                    </a:lnTo>
                    <a:lnTo>
                      <a:pt x="35" y="28"/>
                    </a:lnTo>
                    <a:lnTo>
                      <a:pt x="37" y="27"/>
                    </a:lnTo>
                    <a:lnTo>
                      <a:pt x="39" y="26"/>
                    </a:lnTo>
                    <a:lnTo>
                      <a:pt x="41" y="25"/>
                    </a:lnTo>
                    <a:lnTo>
                      <a:pt x="43" y="23"/>
                    </a:lnTo>
                    <a:lnTo>
                      <a:pt x="45" y="22"/>
                    </a:lnTo>
                    <a:lnTo>
                      <a:pt x="48" y="21"/>
                    </a:lnTo>
                    <a:lnTo>
                      <a:pt x="50" y="20"/>
                    </a:lnTo>
                    <a:lnTo>
                      <a:pt x="51" y="19"/>
                    </a:lnTo>
                    <a:lnTo>
                      <a:pt x="52" y="19"/>
                    </a:lnTo>
                    <a:lnTo>
                      <a:pt x="51" y="17"/>
                    </a:lnTo>
                    <a:lnTo>
                      <a:pt x="51" y="16"/>
                    </a:lnTo>
                    <a:lnTo>
                      <a:pt x="52" y="15"/>
                    </a:lnTo>
                    <a:lnTo>
                      <a:pt x="54" y="15"/>
                    </a:lnTo>
                    <a:lnTo>
                      <a:pt x="56" y="15"/>
                    </a:lnTo>
                    <a:lnTo>
                      <a:pt x="58" y="14"/>
                    </a:lnTo>
                    <a:lnTo>
                      <a:pt x="60" y="14"/>
                    </a:lnTo>
                    <a:lnTo>
                      <a:pt x="61" y="13"/>
                    </a:lnTo>
                    <a:lnTo>
                      <a:pt x="64" y="12"/>
                    </a:lnTo>
                    <a:lnTo>
                      <a:pt x="67" y="10"/>
                    </a:lnTo>
                    <a:lnTo>
                      <a:pt x="69" y="10"/>
                    </a:lnTo>
                    <a:lnTo>
                      <a:pt x="71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7" y="7"/>
                    </a:lnTo>
                    <a:lnTo>
                      <a:pt x="79" y="6"/>
                    </a:lnTo>
                    <a:lnTo>
                      <a:pt x="81" y="5"/>
                    </a:lnTo>
                    <a:lnTo>
                      <a:pt x="82" y="5"/>
                    </a:lnTo>
                    <a:lnTo>
                      <a:pt x="83" y="4"/>
                    </a:lnTo>
                    <a:lnTo>
                      <a:pt x="85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1" y="4"/>
                    </a:lnTo>
                    <a:lnTo>
                      <a:pt x="92" y="4"/>
                    </a:lnTo>
                    <a:lnTo>
                      <a:pt x="94" y="4"/>
                    </a:lnTo>
                    <a:lnTo>
                      <a:pt x="96" y="4"/>
                    </a:lnTo>
                    <a:lnTo>
                      <a:pt x="98" y="3"/>
                    </a:lnTo>
                    <a:lnTo>
                      <a:pt x="99" y="1"/>
                    </a:lnTo>
                    <a:lnTo>
                      <a:pt x="101" y="0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F22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363" y="7"/>
                <a:ext cx="102" cy="64"/>
              </a:xfrm>
              <a:custGeom>
                <a:avLst/>
                <a:gdLst>
                  <a:gd name="T0" fmla="*/ 101 w 102"/>
                  <a:gd name="T1" fmla="*/ 3 h 64"/>
                  <a:gd name="T2" fmla="*/ 99 w 102"/>
                  <a:gd name="T3" fmla="*/ 7 h 64"/>
                  <a:gd name="T4" fmla="*/ 96 w 102"/>
                  <a:gd name="T5" fmla="*/ 9 h 64"/>
                  <a:gd name="T6" fmla="*/ 94 w 102"/>
                  <a:gd name="T7" fmla="*/ 12 h 64"/>
                  <a:gd name="T8" fmla="*/ 90 w 102"/>
                  <a:gd name="T9" fmla="*/ 16 h 64"/>
                  <a:gd name="T10" fmla="*/ 85 w 102"/>
                  <a:gd name="T11" fmla="*/ 20 h 64"/>
                  <a:gd name="T12" fmla="*/ 81 w 102"/>
                  <a:gd name="T13" fmla="*/ 23 h 64"/>
                  <a:gd name="T14" fmla="*/ 76 w 102"/>
                  <a:gd name="T15" fmla="*/ 25 h 64"/>
                  <a:gd name="T16" fmla="*/ 71 w 102"/>
                  <a:gd name="T17" fmla="*/ 25 h 64"/>
                  <a:gd name="T18" fmla="*/ 69 w 102"/>
                  <a:gd name="T19" fmla="*/ 26 h 64"/>
                  <a:gd name="T20" fmla="*/ 65 w 102"/>
                  <a:gd name="T21" fmla="*/ 27 h 64"/>
                  <a:gd name="T22" fmla="*/ 62 w 102"/>
                  <a:gd name="T23" fmla="*/ 29 h 64"/>
                  <a:gd name="T24" fmla="*/ 59 w 102"/>
                  <a:gd name="T25" fmla="*/ 29 h 64"/>
                  <a:gd name="T26" fmla="*/ 55 w 102"/>
                  <a:gd name="T27" fmla="*/ 31 h 64"/>
                  <a:gd name="T28" fmla="*/ 49 w 102"/>
                  <a:gd name="T29" fmla="*/ 37 h 64"/>
                  <a:gd name="T30" fmla="*/ 46 w 102"/>
                  <a:gd name="T31" fmla="*/ 41 h 64"/>
                  <a:gd name="T32" fmla="*/ 43 w 102"/>
                  <a:gd name="T33" fmla="*/ 47 h 64"/>
                  <a:gd name="T34" fmla="*/ 38 w 102"/>
                  <a:gd name="T35" fmla="*/ 51 h 64"/>
                  <a:gd name="T36" fmla="*/ 34 w 102"/>
                  <a:gd name="T37" fmla="*/ 55 h 64"/>
                  <a:gd name="T38" fmla="*/ 30 w 102"/>
                  <a:gd name="T39" fmla="*/ 61 h 64"/>
                  <a:gd name="T40" fmla="*/ 29 w 102"/>
                  <a:gd name="T41" fmla="*/ 64 h 64"/>
                  <a:gd name="T42" fmla="*/ 26 w 102"/>
                  <a:gd name="T43" fmla="*/ 62 h 64"/>
                  <a:gd name="T44" fmla="*/ 25 w 102"/>
                  <a:gd name="T45" fmla="*/ 57 h 64"/>
                  <a:gd name="T46" fmla="*/ 24 w 102"/>
                  <a:gd name="T47" fmla="*/ 55 h 64"/>
                  <a:gd name="T48" fmla="*/ 21 w 102"/>
                  <a:gd name="T49" fmla="*/ 55 h 64"/>
                  <a:gd name="T50" fmla="*/ 19 w 102"/>
                  <a:gd name="T51" fmla="*/ 57 h 64"/>
                  <a:gd name="T52" fmla="*/ 12 w 102"/>
                  <a:gd name="T53" fmla="*/ 55 h 64"/>
                  <a:gd name="T54" fmla="*/ 9 w 102"/>
                  <a:gd name="T55" fmla="*/ 53 h 64"/>
                  <a:gd name="T56" fmla="*/ 10 w 102"/>
                  <a:gd name="T57" fmla="*/ 49 h 64"/>
                  <a:gd name="T58" fmla="*/ 9 w 102"/>
                  <a:gd name="T59" fmla="*/ 46 h 64"/>
                  <a:gd name="T60" fmla="*/ 5 w 102"/>
                  <a:gd name="T61" fmla="*/ 40 h 64"/>
                  <a:gd name="T62" fmla="*/ 2 w 102"/>
                  <a:gd name="T63" fmla="*/ 34 h 64"/>
                  <a:gd name="T64" fmla="*/ 1 w 102"/>
                  <a:gd name="T65" fmla="*/ 30 h 64"/>
                  <a:gd name="T66" fmla="*/ 4 w 102"/>
                  <a:gd name="T67" fmla="*/ 33 h 64"/>
                  <a:gd name="T68" fmla="*/ 10 w 102"/>
                  <a:gd name="T69" fmla="*/ 33 h 64"/>
                  <a:gd name="T70" fmla="*/ 15 w 102"/>
                  <a:gd name="T71" fmla="*/ 33 h 64"/>
                  <a:gd name="T72" fmla="*/ 19 w 102"/>
                  <a:gd name="T73" fmla="*/ 34 h 64"/>
                  <a:gd name="T74" fmla="*/ 24 w 102"/>
                  <a:gd name="T75" fmla="*/ 33 h 64"/>
                  <a:gd name="T76" fmla="*/ 28 w 102"/>
                  <a:gd name="T77" fmla="*/ 31 h 64"/>
                  <a:gd name="T78" fmla="*/ 31 w 102"/>
                  <a:gd name="T79" fmla="*/ 29 h 64"/>
                  <a:gd name="T80" fmla="*/ 37 w 102"/>
                  <a:gd name="T81" fmla="*/ 27 h 64"/>
                  <a:gd name="T82" fmla="*/ 43 w 102"/>
                  <a:gd name="T83" fmla="*/ 23 h 64"/>
                  <a:gd name="T84" fmla="*/ 50 w 102"/>
                  <a:gd name="T85" fmla="*/ 20 h 64"/>
                  <a:gd name="T86" fmla="*/ 51 w 102"/>
                  <a:gd name="T87" fmla="*/ 17 h 64"/>
                  <a:gd name="T88" fmla="*/ 52 w 102"/>
                  <a:gd name="T89" fmla="*/ 15 h 64"/>
                  <a:gd name="T90" fmla="*/ 58 w 102"/>
                  <a:gd name="T91" fmla="*/ 14 h 64"/>
                  <a:gd name="T92" fmla="*/ 64 w 102"/>
                  <a:gd name="T93" fmla="*/ 12 h 64"/>
                  <a:gd name="T94" fmla="*/ 71 w 102"/>
                  <a:gd name="T95" fmla="*/ 9 h 64"/>
                  <a:gd name="T96" fmla="*/ 77 w 102"/>
                  <a:gd name="T97" fmla="*/ 7 h 64"/>
                  <a:gd name="T98" fmla="*/ 82 w 102"/>
                  <a:gd name="T99" fmla="*/ 5 h 64"/>
                  <a:gd name="T100" fmla="*/ 88 w 102"/>
                  <a:gd name="T101" fmla="*/ 4 h 64"/>
                  <a:gd name="T102" fmla="*/ 92 w 102"/>
                  <a:gd name="T103" fmla="*/ 4 h 64"/>
                  <a:gd name="T104" fmla="*/ 98 w 102"/>
                  <a:gd name="T105" fmla="*/ 3 h 64"/>
                  <a:gd name="T106" fmla="*/ 102 w 102"/>
                  <a:gd name="T107" fmla="*/ 0 h 6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2"/>
                  <a:gd name="T163" fmla="*/ 0 h 64"/>
                  <a:gd name="T164" fmla="*/ 102 w 102"/>
                  <a:gd name="T165" fmla="*/ 64 h 6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2" h="64">
                    <a:moveTo>
                      <a:pt x="102" y="0"/>
                    </a:moveTo>
                    <a:lnTo>
                      <a:pt x="102" y="1"/>
                    </a:lnTo>
                    <a:lnTo>
                      <a:pt x="101" y="3"/>
                    </a:lnTo>
                    <a:lnTo>
                      <a:pt x="100" y="5"/>
                    </a:lnTo>
                    <a:lnTo>
                      <a:pt x="100" y="6"/>
                    </a:lnTo>
                    <a:lnTo>
                      <a:pt x="99" y="7"/>
                    </a:lnTo>
                    <a:lnTo>
                      <a:pt x="97" y="9"/>
                    </a:lnTo>
                    <a:lnTo>
                      <a:pt x="96" y="9"/>
                    </a:lnTo>
                    <a:lnTo>
                      <a:pt x="95" y="10"/>
                    </a:lnTo>
                    <a:lnTo>
                      <a:pt x="95" y="11"/>
                    </a:lnTo>
                    <a:lnTo>
                      <a:pt x="94" y="12"/>
                    </a:lnTo>
                    <a:lnTo>
                      <a:pt x="93" y="13"/>
                    </a:lnTo>
                    <a:lnTo>
                      <a:pt x="91" y="15"/>
                    </a:lnTo>
                    <a:lnTo>
                      <a:pt x="90" y="16"/>
                    </a:lnTo>
                    <a:lnTo>
                      <a:pt x="88" y="17"/>
                    </a:lnTo>
                    <a:lnTo>
                      <a:pt x="86" y="19"/>
                    </a:lnTo>
                    <a:lnTo>
                      <a:pt x="85" y="20"/>
                    </a:lnTo>
                    <a:lnTo>
                      <a:pt x="83" y="22"/>
                    </a:lnTo>
                    <a:lnTo>
                      <a:pt x="82" y="23"/>
                    </a:lnTo>
                    <a:lnTo>
                      <a:pt x="81" y="23"/>
                    </a:lnTo>
                    <a:lnTo>
                      <a:pt x="80" y="24"/>
                    </a:lnTo>
                    <a:lnTo>
                      <a:pt x="78" y="24"/>
                    </a:lnTo>
                    <a:lnTo>
                      <a:pt x="76" y="25"/>
                    </a:lnTo>
                    <a:lnTo>
                      <a:pt x="74" y="25"/>
                    </a:lnTo>
                    <a:lnTo>
                      <a:pt x="73" y="25"/>
                    </a:lnTo>
                    <a:lnTo>
                      <a:pt x="71" y="25"/>
                    </a:lnTo>
                    <a:lnTo>
                      <a:pt x="70" y="25"/>
                    </a:lnTo>
                    <a:lnTo>
                      <a:pt x="69" y="26"/>
                    </a:lnTo>
                    <a:lnTo>
                      <a:pt x="68" y="26"/>
                    </a:lnTo>
                    <a:lnTo>
                      <a:pt x="66" y="27"/>
                    </a:lnTo>
                    <a:lnTo>
                      <a:pt x="65" y="27"/>
                    </a:lnTo>
                    <a:lnTo>
                      <a:pt x="64" y="28"/>
                    </a:lnTo>
                    <a:lnTo>
                      <a:pt x="63" y="29"/>
                    </a:lnTo>
                    <a:lnTo>
                      <a:pt x="62" y="29"/>
                    </a:lnTo>
                    <a:lnTo>
                      <a:pt x="61" y="29"/>
                    </a:lnTo>
                    <a:lnTo>
                      <a:pt x="60" y="29"/>
                    </a:lnTo>
                    <a:lnTo>
                      <a:pt x="59" y="29"/>
                    </a:lnTo>
                    <a:lnTo>
                      <a:pt x="58" y="29"/>
                    </a:lnTo>
                    <a:lnTo>
                      <a:pt x="57" y="30"/>
                    </a:lnTo>
                    <a:lnTo>
                      <a:pt x="55" y="31"/>
                    </a:lnTo>
                    <a:lnTo>
                      <a:pt x="53" y="33"/>
                    </a:lnTo>
                    <a:lnTo>
                      <a:pt x="50" y="35"/>
                    </a:lnTo>
                    <a:lnTo>
                      <a:pt x="49" y="37"/>
                    </a:lnTo>
                    <a:lnTo>
                      <a:pt x="48" y="38"/>
                    </a:lnTo>
                    <a:lnTo>
                      <a:pt x="48" y="39"/>
                    </a:lnTo>
                    <a:lnTo>
                      <a:pt x="46" y="41"/>
                    </a:lnTo>
                    <a:lnTo>
                      <a:pt x="45" y="43"/>
                    </a:lnTo>
                    <a:lnTo>
                      <a:pt x="44" y="45"/>
                    </a:lnTo>
                    <a:lnTo>
                      <a:pt x="43" y="47"/>
                    </a:lnTo>
                    <a:lnTo>
                      <a:pt x="41" y="48"/>
                    </a:lnTo>
                    <a:lnTo>
                      <a:pt x="40" y="50"/>
                    </a:lnTo>
                    <a:lnTo>
                      <a:pt x="38" y="51"/>
                    </a:lnTo>
                    <a:lnTo>
                      <a:pt x="36" y="53"/>
                    </a:lnTo>
                    <a:lnTo>
                      <a:pt x="34" y="55"/>
                    </a:lnTo>
                    <a:lnTo>
                      <a:pt x="32" y="58"/>
                    </a:lnTo>
                    <a:lnTo>
                      <a:pt x="31" y="60"/>
                    </a:lnTo>
                    <a:lnTo>
                      <a:pt x="30" y="61"/>
                    </a:lnTo>
                    <a:lnTo>
                      <a:pt x="29" y="63"/>
                    </a:lnTo>
                    <a:lnTo>
                      <a:pt x="29" y="64"/>
                    </a:lnTo>
                    <a:lnTo>
                      <a:pt x="28" y="64"/>
                    </a:lnTo>
                    <a:lnTo>
                      <a:pt x="26" y="63"/>
                    </a:lnTo>
                    <a:lnTo>
                      <a:pt x="26" y="62"/>
                    </a:lnTo>
                    <a:lnTo>
                      <a:pt x="26" y="61"/>
                    </a:lnTo>
                    <a:lnTo>
                      <a:pt x="25" y="59"/>
                    </a:lnTo>
                    <a:lnTo>
                      <a:pt x="25" y="57"/>
                    </a:lnTo>
                    <a:lnTo>
                      <a:pt x="25" y="56"/>
                    </a:lnTo>
                    <a:lnTo>
                      <a:pt x="24" y="55"/>
                    </a:lnTo>
                    <a:lnTo>
                      <a:pt x="23" y="54"/>
                    </a:lnTo>
                    <a:lnTo>
                      <a:pt x="22" y="54"/>
                    </a:lnTo>
                    <a:lnTo>
                      <a:pt x="21" y="55"/>
                    </a:lnTo>
                    <a:lnTo>
                      <a:pt x="20" y="56"/>
                    </a:lnTo>
                    <a:lnTo>
                      <a:pt x="20" y="57"/>
                    </a:lnTo>
                    <a:lnTo>
                      <a:pt x="19" y="57"/>
                    </a:lnTo>
                    <a:lnTo>
                      <a:pt x="17" y="56"/>
                    </a:lnTo>
                    <a:lnTo>
                      <a:pt x="15" y="55"/>
                    </a:lnTo>
                    <a:lnTo>
                      <a:pt x="12" y="55"/>
                    </a:lnTo>
                    <a:lnTo>
                      <a:pt x="11" y="55"/>
                    </a:lnTo>
                    <a:lnTo>
                      <a:pt x="10" y="54"/>
                    </a:lnTo>
                    <a:lnTo>
                      <a:pt x="9" y="53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10" y="49"/>
                    </a:lnTo>
                    <a:lnTo>
                      <a:pt x="10" y="48"/>
                    </a:lnTo>
                    <a:lnTo>
                      <a:pt x="9" y="47"/>
                    </a:lnTo>
                    <a:lnTo>
                      <a:pt x="9" y="46"/>
                    </a:lnTo>
                    <a:lnTo>
                      <a:pt x="8" y="45"/>
                    </a:lnTo>
                    <a:lnTo>
                      <a:pt x="7" y="44"/>
                    </a:lnTo>
                    <a:lnTo>
                      <a:pt x="5" y="40"/>
                    </a:lnTo>
                    <a:lnTo>
                      <a:pt x="4" y="38"/>
                    </a:lnTo>
                    <a:lnTo>
                      <a:pt x="3" y="37"/>
                    </a:lnTo>
                    <a:lnTo>
                      <a:pt x="2" y="34"/>
                    </a:lnTo>
                    <a:lnTo>
                      <a:pt x="1" y="31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3" y="31"/>
                    </a:lnTo>
                    <a:lnTo>
                      <a:pt x="4" y="33"/>
                    </a:lnTo>
                    <a:lnTo>
                      <a:pt x="6" y="33"/>
                    </a:lnTo>
                    <a:lnTo>
                      <a:pt x="8" y="33"/>
                    </a:lnTo>
                    <a:lnTo>
                      <a:pt x="10" y="33"/>
                    </a:lnTo>
                    <a:lnTo>
                      <a:pt x="12" y="33"/>
                    </a:lnTo>
                    <a:lnTo>
                      <a:pt x="13" y="33"/>
                    </a:lnTo>
                    <a:lnTo>
                      <a:pt x="15" y="33"/>
                    </a:lnTo>
                    <a:lnTo>
                      <a:pt x="16" y="33"/>
                    </a:lnTo>
                    <a:lnTo>
                      <a:pt x="18" y="33"/>
                    </a:lnTo>
                    <a:lnTo>
                      <a:pt x="19" y="34"/>
                    </a:lnTo>
                    <a:lnTo>
                      <a:pt x="20" y="34"/>
                    </a:lnTo>
                    <a:lnTo>
                      <a:pt x="21" y="33"/>
                    </a:lnTo>
                    <a:lnTo>
                      <a:pt x="24" y="33"/>
                    </a:lnTo>
                    <a:lnTo>
                      <a:pt x="25" y="33"/>
                    </a:lnTo>
                    <a:lnTo>
                      <a:pt x="27" y="32"/>
                    </a:lnTo>
                    <a:lnTo>
                      <a:pt x="28" y="31"/>
                    </a:lnTo>
                    <a:lnTo>
                      <a:pt x="30" y="31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3" y="28"/>
                    </a:lnTo>
                    <a:lnTo>
                      <a:pt x="35" y="28"/>
                    </a:lnTo>
                    <a:lnTo>
                      <a:pt x="37" y="27"/>
                    </a:lnTo>
                    <a:lnTo>
                      <a:pt x="39" y="26"/>
                    </a:lnTo>
                    <a:lnTo>
                      <a:pt x="41" y="25"/>
                    </a:lnTo>
                    <a:lnTo>
                      <a:pt x="43" y="23"/>
                    </a:lnTo>
                    <a:lnTo>
                      <a:pt x="45" y="22"/>
                    </a:lnTo>
                    <a:lnTo>
                      <a:pt x="48" y="21"/>
                    </a:lnTo>
                    <a:lnTo>
                      <a:pt x="50" y="20"/>
                    </a:lnTo>
                    <a:lnTo>
                      <a:pt x="51" y="19"/>
                    </a:lnTo>
                    <a:lnTo>
                      <a:pt x="52" y="19"/>
                    </a:lnTo>
                    <a:lnTo>
                      <a:pt x="51" y="17"/>
                    </a:lnTo>
                    <a:lnTo>
                      <a:pt x="51" y="16"/>
                    </a:lnTo>
                    <a:lnTo>
                      <a:pt x="52" y="15"/>
                    </a:lnTo>
                    <a:lnTo>
                      <a:pt x="54" y="15"/>
                    </a:lnTo>
                    <a:lnTo>
                      <a:pt x="56" y="15"/>
                    </a:lnTo>
                    <a:lnTo>
                      <a:pt x="58" y="14"/>
                    </a:lnTo>
                    <a:lnTo>
                      <a:pt x="60" y="14"/>
                    </a:lnTo>
                    <a:lnTo>
                      <a:pt x="61" y="13"/>
                    </a:lnTo>
                    <a:lnTo>
                      <a:pt x="64" y="12"/>
                    </a:lnTo>
                    <a:lnTo>
                      <a:pt x="67" y="10"/>
                    </a:lnTo>
                    <a:lnTo>
                      <a:pt x="69" y="10"/>
                    </a:lnTo>
                    <a:lnTo>
                      <a:pt x="71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7" y="7"/>
                    </a:lnTo>
                    <a:lnTo>
                      <a:pt x="79" y="6"/>
                    </a:lnTo>
                    <a:lnTo>
                      <a:pt x="81" y="5"/>
                    </a:lnTo>
                    <a:lnTo>
                      <a:pt x="82" y="5"/>
                    </a:lnTo>
                    <a:lnTo>
                      <a:pt x="83" y="4"/>
                    </a:lnTo>
                    <a:lnTo>
                      <a:pt x="85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1" y="4"/>
                    </a:lnTo>
                    <a:lnTo>
                      <a:pt x="92" y="4"/>
                    </a:lnTo>
                    <a:lnTo>
                      <a:pt x="94" y="4"/>
                    </a:lnTo>
                    <a:lnTo>
                      <a:pt x="96" y="4"/>
                    </a:lnTo>
                    <a:lnTo>
                      <a:pt x="98" y="3"/>
                    </a:lnTo>
                    <a:lnTo>
                      <a:pt x="99" y="1"/>
                    </a:lnTo>
                    <a:lnTo>
                      <a:pt x="101" y="0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00CC00"/>
              </a:solidFill>
              <a:ln w="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837"/>
              </a:p>
            </p:txBody>
          </p:sp>
          <p:sp>
            <p:nvSpPr>
              <p:cNvPr id="70" name="Rectangle 69"/>
              <p:cNvSpPr>
                <a:spLocks noChangeArrowheads="1"/>
              </p:cNvSpPr>
              <p:nvPr/>
            </p:nvSpPr>
            <p:spPr bwMode="auto">
              <a:xfrm>
                <a:off x="230" y="166"/>
                <a:ext cx="29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upright="1">
                <a:noAutofit/>
              </a:bodyPr>
              <a:lstStyle/>
              <a:p>
                <a:r>
                  <a:rPr lang="en-US" sz="714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Nagaon</a:t>
                </a:r>
                <a:endParaRPr lang="en-US" sz="102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1" name="Rectangle 70"/>
              <p:cNvSpPr>
                <a:spLocks noChangeArrowheads="1"/>
              </p:cNvSpPr>
              <p:nvPr/>
            </p:nvSpPr>
            <p:spPr bwMode="auto">
              <a:xfrm>
                <a:off x="175" y="144"/>
                <a:ext cx="29" cy="10"/>
              </a:xfrm>
              <a:prstGeom prst="rect">
                <a:avLst/>
              </a:prstGeom>
              <a:solidFill>
                <a:srgbClr val="00B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upright="1">
                <a:noAutofit/>
              </a:bodyPr>
              <a:lstStyle/>
              <a:p>
                <a:r>
                  <a:rPr lang="en-US" sz="714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Darrang</a:t>
                </a:r>
                <a:endParaRPr lang="en-US" sz="102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2" name="Rectangle 71"/>
              <p:cNvSpPr>
                <a:spLocks noChangeArrowheads="1"/>
              </p:cNvSpPr>
              <p:nvPr/>
            </p:nvSpPr>
            <p:spPr bwMode="auto">
              <a:xfrm>
                <a:off x="197" y="160"/>
                <a:ext cx="34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upright="1">
                <a:noAutofit/>
              </a:bodyPr>
              <a:lstStyle/>
              <a:p>
                <a:r>
                  <a:rPr lang="en-US" sz="714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Morigaon</a:t>
                </a:r>
                <a:endParaRPr lang="en-US" sz="102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3" name="Rectangle 72"/>
              <p:cNvSpPr>
                <a:spLocks noChangeArrowheads="1"/>
              </p:cNvSpPr>
              <p:nvPr/>
            </p:nvSpPr>
            <p:spPr bwMode="auto">
              <a:xfrm>
                <a:off x="241" y="108"/>
                <a:ext cx="35" cy="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upright="1">
                <a:noAutofit/>
              </a:bodyPr>
              <a:lstStyle/>
              <a:p>
                <a:r>
                  <a:rPr lang="en-US" sz="714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Sonitpur</a:t>
                </a:r>
                <a:endParaRPr lang="en-US" sz="102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4" name="Rectangle 73"/>
              <p:cNvSpPr>
                <a:spLocks noChangeArrowheads="1"/>
              </p:cNvSpPr>
              <p:nvPr/>
            </p:nvSpPr>
            <p:spPr bwMode="auto">
              <a:xfrm>
                <a:off x="333" y="75"/>
                <a:ext cx="51" cy="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upright="1">
                <a:noAutofit/>
              </a:bodyPr>
              <a:lstStyle/>
              <a:p>
                <a:r>
                  <a:rPr lang="en-US" sz="714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Lakhimpur</a:t>
                </a:r>
                <a:endParaRPr lang="en-US" sz="102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5" name="Rectangle 74"/>
              <p:cNvSpPr>
                <a:spLocks noChangeArrowheads="1"/>
              </p:cNvSpPr>
              <p:nvPr/>
            </p:nvSpPr>
            <p:spPr bwMode="auto">
              <a:xfrm>
                <a:off x="19" y="143"/>
                <a:ext cx="35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upright="1">
                <a:noAutofit/>
              </a:bodyPr>
              <a:lstStyle/>
              <a:p>
                <a:r>
                  <a:rPr lang="en-US" sz="714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Kokrajhar</a:t>
                </a:r>
                <a:endParaRPr lang="en-US" sz="102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6" name="Rectangle 75"/>
              <p:cNvSpPr>
                <a:spLocks noChangeArrowheads="1"/>
              </p:cNvSpPr>
              <p:nvPr/>
            </p:nvSpPr>
            <p:spPr bwMode="auto">
              <a:xfrm>
                <a:off x="12" y="191"/>
                <a:ext cx="24" cy="10"/>
              </a:xfrm>
              <a:prstGeom prst="rect">
                <a:avLst/>
              </a:prstGeom>
              <a:solidFill>
                <a:srgbClr val="00B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upright="1">
                <a:noAutofit/>
              </a:bodyPr>
              <a:lstStyle/>
              <a:p>
                <a:r>
                  <a:rPr lang="en-US" sz="714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Dhubri</a:t>
                </a:r>
                <a:endParaRPr lang="en-US" sz="102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7" name="Rectangle 76"/>
              <p:cNvSpPr>
                <a:spLocks noChangeArrowheads="1"/>
              </p:cNvSpPr>
              <p:nvPr/>
            </p:nvSpPr>
            <p:spPr bwMode="auto">
              <a:xfrm>
                <a:off x="132" y="151"/>
                <a:ext cx="26" cy="10"/>
              </a:xfrm>
              <a:prstGeom prst="rect">
                <a:avLst/>
              </a:prstGeom>
              <a:solidFill>
                <a:srgbClr val="00B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upright="1">
                <a:noAutofit/>
              </a:bodyPr>
              <a:lstStyle/>
              <a:p>
                <a:r>
                  <a:rPr lang="en-US" sz="714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Nalbari</a:t>
                </a:r>
                <a:endParaRPr lang="en-US" sz="102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8" name="Rectangle 77"/>
              <p:cNvSpPr>
                <a:spLocks noChangeArrowheads="1"/>
              </p:cNvSpPr>
              <p:nvPr/>
            </p:nvSpPr>
            <p:spPr bwMode="auto">
              <a:xfrm>
                <a:off x="63" y="155"/>
                <a:ext cx="38" cy="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upright="1">
                <a:noAutofit/>
              </a:bodyPr>
              <a:lstStyle/>
              <a:p>
                <a:r>
                  <a:rPr lang="en-US" sz="612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Bongaigaon</a:t>
                </a:r>
                <a:endParaRPr lang="en-US" sz="102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9" name="Rectangle 78"/>
              <p:cNvSpPr>
                <a:spLocks noChangeArrowheads="1"/>
              </p:cNvSpPr>
              <p:nvPr/>
            </p:nvSpPr>
            <p:spPr bwMode="auto">
              <a:xfrm>
                <a:off x="99" y="160"/>
                <a:ext cx="29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upright="1">
                <a:noAutofit/>
              </a:bodyPr>
              <a:lstStyle/>
              <a:p>
                <a:r>
                  <a:rPr lang="en-US" sz="714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Barpeta</a:t>
                </a:r>
                <a:endParaRPr lang="en-US" sz="102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80" name="Rectangle 79"/>
              <p:cNvSpPr>
                <a:spLocks noChangeArrowheads="1"/>
              </p:cNvSpPr>
              <p:nvPr/>
            </p:nvSpPr>
            <p:spPr bwMode="auto">
              <a:xfrm>
                <a:off x="117" y="182"/>
                <a:ext cx="35" cy="19"/>
              </a:xfrm>
              <a:prstGeom prst="rect">
                <a:avLst/>
              </a:prstGeom>
              <a:solidFill>
                <a:srgbClr val="00B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upright="1">
                <a:noAutofit/>
              </a:bodyPr>
              <a:lstStyle/>
              <a:p>
                <a:pPr algn="ctr"/>
                <a:r>
                  <a:rPr lang="en-US" sz="714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Kamrup</a:t>
                </a:r>
                <a:r>
                  <a:rPr lang="en-US" sz="714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Rural</a:t>
                </a:r>
                <a:endParaRPr lang="en-US" sz="102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81" name="Rectangle 80"/>
              <p:cNvSpPr>
                <a:spLocks noChangeArrowheads="1"/>
              </p:cNvSpPr>
              <p:nvPr/>
            </p:nvSpPr>
            <p:spPr bwMode="auto">
              <a:xfrm>
                <a:off x="66" y="183"/>
                <a:ext cx="33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upright="1">
                <a:noAutofit/>
              </a:bodyPr>
              <a:lstStyle/>
              <a:p>
                <a:r>
                  <a:rPr lang="en-US" sz="714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Goalpara</a:t>
                </a:r>
                <a:endParaRPr lang="en-US" sz="102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82" name="Rectangle 81"/>
              <p:cNvSpPr>
                <a:spLocks noChangeArrowheads="1"/>
              </p:cNvSpPr>
              <p:nvPr/>
            </p:nvSpPr>
            <p:spPr bwMode="auto">
              <a:xfrm>
                <a:off x="230" y="318"/>
                <a:ext cx="38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upright="1">
                <a:noAutofit/>
              </a:bodyPr>
              <a:lstStyle/>
              <a:p>
                <a:r>
                  <a:rPr lang="en-US" sz="714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Hailakandi</a:t>
                </a:r>
                <a:endParaRPr lang="en-US" sz="102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83" name="Rectangle 82"/>
              <p:cNvSpPr>
                <a:spLocks noChangeArrowheads="1"/>
              </p:cNvSpPr>
              <p:nvPr/>
            </p:nvSpPr>
            <p:spPr bwMode="auto">
              <a:xfrm>
                <a:off x="260" y="236"/>
                <a:ext cx="44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upright="1">
                <a:noAutofit/>
              </a:bodyPr>
              <a:lstStyle/>
              <a:p>
                <a:r>
                  <a:rPr lang="en-US" sz="714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Dima</a:t>
                </a:r>
                <a:r>
                  <a:rPr lang="en-US" sz="714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714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Hasao</a:t>
                </a:r>
                <a:endParaRPr lang="en-US" sz="102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84" name="Rectangle 83"/>
              <p:cNvSpPr>
                <a:spLocks noChangeArrowheads="1"/>
              </p:cNvSpPr>
              <p:nvPr/>
            </p:nvSpPr>
            <p:spPr bwMode="auto">
              <a:xfrm>
                <a:off x="255" y="285"/>
                <a:ext cx="26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upright="1">
                <a:noAutofit/>
              </a:bodyPr>
              <a:lstStyle/>
              <a:p>
                <a:r>
                  <a:rPr lang="en-US" sz="714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Cachar</a:t>
                </a:r>
                <a:endParaRPr lang="en-US" sz="102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85" name="Rectangle 84"/>
              <p:cNvSpPr>
                <a:spLocks noChangeArrowheads="1"/>
              </p:cNvSpPr>
              <p:nvPr/>
            </p:nvSpPr>
            <p:spPr bwMode="auto">
              <a:xfrm>
                <a:off x="199" y="296"/>
                <a:ext cx="37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upright="1">
                <a:noAutofit/>
              </a:bodyPr>
              <a:lstStyle/>
              <a:p>
                <a:r>
                  <a:rPr lang="en-US" sz="714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Karimganj</a:t>
                </a:r>
                <a:endParaRPr lang="en-US" sz="102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86" name="Rectangle 85"/>
              <p:cNvSpPr>
                <a:spLocks noChangeArrowheads="1"/>
              </p:cNvSpPr>
              <p:nvPr/>
            </p:nvSpPr>
            <p:spPr bwMode="auto">
              <a:xfrm>
                <a:off x="282" y="164"/>
                <a:ext cx="51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upright="1">
                <a:noAutofit/>
              </a:bodyPr>
              <a:lstStyle/>
              <a:p>
                <a:r>
                  <a:rPr lang="en-US" sz="714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Karbi</a:t>
                </a:r>
                <a:r>
                  <a:rPr lang="en-US" sz="714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714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Anglong</a:t>
                </a:r>
                <a:endParaRPr lang="en-US" sz="102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87" name="Rectangle 86"/>
              <p:cNvSpPr>
                <a:spLocks noChangeArrowheads="1"/>
              </p:cNvSpPr>
              <p:nvPr/>
            </p:nvSpPr>
            <p:spPr bwMode="auto">
              <a:xfrm>
                <a:off x="63" y="128"/>
                <a:ext cx="29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upright="1">
                <a:noAutofit/>
              </a:bodyPr>
              <a:lstStyle/>
              <a:p>
                <a:r>
                  <a:rPr lang="en-US" sz="714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Chirang</a:t>
                </a:r>
                <a:endParaRPr lang="en-US" sz="102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88" name="Rectangle 87"/>
              <p:cNvSpPr>
                <a:spLocks noChangeArrowheads="1"/>
              </p:cNvSpPr>
              <p:nvPr/>
            </p:nvSpPr>
            <p:spPr bwMode="auto">
              <a:xfrm>
                <a:off x="127" y="124"/>
                <a:ext cx="23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upright="1">
                <a:noAutofit/>
              </a:bodyPr>
              <a:lstStyle/>
              <a:p>
                <a:r>
                  <a:rPr lang="en-US" sz="714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Baksa</a:t>
                </a:r>
                <a:endParaRPr lang="en-US" sz="102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89" name="Rectangle 88"/>
              <p:cNvSpPr>
                <a:spLocks noChangeArrowheads="1"/>
              </p:cNvSpPr>
              <p:nvPr/>
            </p:nvSpPr>
            <p:spPr bwMode="auto">
              <a:xfrm>
                <a:off x="175" y="117"/>
                <a:ext cx="30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upright="1">
                <a:noAutofit/>
              </a:bodyPr>
              <a:lstStyle/>
              <a:p>
                <a:r>
                  <a:rPr lang="en-US" sz="714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Udalguri</a:t>
                </a:r>
                <a:endParaRPr lang="en-US" sz="102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90" name="Rectangle 89"/>
              <p:cNvSpPr>
                <a:spLocks noChangeArrowheads="1"/>
              </p:cNvSpPr>
              <p:nvPr/>
            </p:nvSpPr>
            <p:spPr bwMode="auto">
              <a:xfrm>
                <a:off x="163" y="176"/>
                <a:ext cx="41" cy="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upright="1">
                <a:noAutofit/>
              </a:bodyPr>
              <a:lstStyle/>
              <a:p>
                <a:pPr algn="ctr"/>
                <a:r>
                  <a:rPr lang="en-US" sz="612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Kamrup metropolitan</a:t>
                </a:r>
                <a:endParaRPr lang="en-US" sz="102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91" name="Rectangle 90"/>
              <p:cNvSpPr>
                <a:spLocks noChangeArrowheads="1"/>
              </p:cNvSpPr>
              <p:nvPr/>
            </p:nvSpPr>
            <p:spPr bwMode="auto">
              <a:xfrm>
                <a:off x="457" y="29"/>
                <a:ext cx="30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upright="1">
                <a:noAutofit/>
              </a:bodyPr>
              <a:lstStyle/>
              <a:p>
                <a:r>
                  <a:rPr lang="en-US" sz="714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Tinsukia</a:t>
                </a:r>
                <a:endParaRPr lang="en-US" sz="102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92" name="Rectangle 91"/>
              <p:cNvSpPr>
                <a:spLocks noChangeArrowheads="1"/>
              </p:cNvSpPr>
              <p:nvPr/>
            </p:nvSpPr>
            <p:spPr bwMode="auto">
              <a:xfrm>
                <a:off x="414" y="51"/>
                <a:ext cx="36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upright="1">
                <a:noAutofit/>
              </a:bodyPr>
              <a:lstStyle/>
              <a:p>
                <a:r>
                  <a:rPr lang="en-US" sz="714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Dibrugarh</a:t>
                </a:r>
                <a:endParaRPr lang="en-US" sz="102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93" name="Rectangle 92"/>
              <p:cNvSpPr>
                <a:spLocks noChangeArrowheads="1"/>
              </p:cNvSpPr>
              <p:nvPr/>
            </p:nvSpPr>
            <p:spPr bwMode="auto">
              <a:xfrm>
                <a:off x="393" y="85"/>
                <a:ext cx="36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upright="1">
                <a:noAutofit/>
              </a:bodyPr>
              <a:lstStyle/>
              <a:p>
                <a:r>
                  <a:rPr lang="en-US" sz="714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Sivasagar</a:t>
                </a:r>
                <a:endParaRPr lang="en-US" sz="102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94" name="Rectangle 93"/>
              <p:cNvSpPr>
                <a:spLocks noChangeArrowheads="1"/>
              </p:cNvSpPr>
              <p:nvPr/>
            </p:nvSpPr>
            <p:spPr bwMode="auto">
              <a:xfrm>
                <a:off x="358" y="105"/>
                <a:ext cx="23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upright="1">
                <a:noAutofit/>
              </a:bodyPr>
              <a:lstStyle/>
              <a:p>
                <a:r>
                  <a:rPr lang="en-US" sz="714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Jorhat</a:t>
                </a:r>
                <a:endParaRPr lang="en-US" sz="102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95" name="Rectangle 94"/>
              <p:cNvSpPr>
                <a:spLocks noChangeArrowheads="1"/>
              </p:cNvSpPr>
              <p:nvPr/>
            </p:nvSpPr>
            <p:spPr bwMode="auto">
              <a:xfrm>
                <a:off x="323" y="121"/>
                <a:ext cx="37" cy="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upright="1">
                <a:noAutofit/>
              </a:bodyPr>
              <a:lstStyle/>
              <a:p>
                <a:r>
                  <a:rPr lang="en-US" sz="714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Golaghat</a:t>
                </a:r>
                <a:endParaRPr lang="en-US" sz="102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96" name="Rectangle 95"/>
              <p:cNvSpPr>
                <a:spLocks noChangeArrowheads="1"/>
              </p:cNvSpPr>
              <p:nvPr/>
            </p:nvSpPr>
            <p:spPr bwMode="auto">
              <a:xfrm>
                <a:off x="379" y="44"/>
                <a:ext cx="30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upright="1">
                <a:noAutofit/>
              </a:bodyPr>
              <a:lstStyle/>
              <a:p>
                <a:r>
                  <a:rPr lang="en-US" sz="714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Dhemaji</a:t>
                </a:r>
                <a:endParaRPr lang="en-US" sz="102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0368442" y="1674583"/>
              <a:ext cx="963257" cy="296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37" b="1" dirty="0">
                  <a:solidFill>
                    <a:srgbClr val="FF0000"/>
                  </a:solidFill>
                </a:rPr>
                <a:t>404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946918" y="2421157"/>
              <a:ext cx="1097093" cy="290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37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281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93378" y="1206507"/>
              <a:ext cx="982517" cy="290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37" b="1" dirty="0">
                  <a:solidFill>
                    <a:srgbClr val="0070C0"/>
                  </a:solidFill>
                </a:rPr>
                <a:t>254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599502" y="967940"/>
              <a:ext cx="830543" cy="519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37" b="1" dirty="0">
                  <a:solidFill>
                    <a:srgbClr val="00B050"/>
                  </a:solidFill>
                </a:rPr>
                <a:t>251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3138" y="351556"/>
            <a:ext cx="4387937" cy="5308265"/>
          </a:xfrm>
          <a:solidFill>
            <a:srgbClr val="00B0F0"/>
          </a:solidFill>
        </p:spPr>
        <p:txBody>
          <a:bodyPr anchor="ctr">
            <a:normAutofit/>
          </a:bodyPr>
          <a:lstStyle/>
          <a:p>
            <a:pPr marL="349861" indent="-349861" algn="just">
              <a:lnSpc>
                <a:spcPct val="80000"/>
              </a:lnSpc>
              <a:spcBef>
                <a:spcPts val="672"/>
              </a:spcBef>
              <a:buSzPct val="120000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Assam has highest MMR </a:t>
            </a:r>
          </a:p>
          <a:p>
            <a:pPr marL="349861" indent="-349861" algn="just">
              <a:lnSpc>
                <a:spcPct val="80000"/>
              </a:lnSpc>
              <a:spcBef>
                <a:spcPts val="672"/>
              </a:spcBef>
              <a:buSzPct val="120000"/>
            </a:pP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9861" indent="-349861" algn="just">
              <a:lnSpc>
                <a:spcPct val="80000"/>
              </a:lnSpc>
              <a:spcBef>
                <a:spcPts val="672"/>
              </a:spcBef>
              <a:buSzPct val="120000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Upper Assam has MMR of 404 </a:t>
            </a:r>
          </a:p>
          <a:p>
            <a:pPr marL="349861" indent="-349861" algn="just">
              <a:lnSpc>
                <a:spcPct val="80000"/>
              </a:lnSpc>
              <a:spcBef>
                <a:spcPts val="672"/>
              </a:spcBef>
              <a:buSzPct val="120000"/>
            </a:pP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9861" indent="-349861" algn="just">
              <a:lnSpc>
                <a:spcPct val="80000"/>
              </a:lnSpc>
              <a:spcBef>
                <a:spcPts val="672"/>
              </a:spcBef>
              <a:buSzPct val="120000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Upper Assam also happens to be the tea intense districts</a:t>
            </a:r>
          </a:p>
          <a:p>
            <a:pPr marL="835550" lvl="1" indent="-319998" algn="just">
              <a:lnSpc>
                <a:spcPct val="80000"/>
              </a:lnSpc>
              <a:buSzPct val="120000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higher maternal mortality</a:t>
            </a:r>
          </a:p>
          <a:p>
            <a:pPr marL="835550" lvl="1" indent="-319998" algn="just">
              <a:lnSpc>
                <a:spcPct val="80000"/>
              </a:lnSpc>
              <a:buSzPct val="120000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higher infection rates</a:t>
            </a:r>
          </a:p>
          <a:p>
            <a:pPr marL="835550" lvl="1" indent="-319998" algn="just">
              <a:lnSpc>
                <a:spcPct val="80000"/>
              </a:lnSpc>
              <a:buSzPct val="120000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higher prevalence of hypertension  </a:t>
            </a:r>
          </a:p>
          <a:p>
            <a:pPr marL="835550" lvl="1" indent="-319998" algn="just">
              <a:lnSpc>
                <a:spcPct val="80000"/>
              </a:lnSpc>
              <a:buSzPct val="120000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less health seeking </a:t>
            </a: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behaviour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835550" lvl="1" indent="-319998" algn="just">
              <a:lnSpc>
                <a:spcPct val="80000"/>
              </a:lnSpc>
              <a:buSzPct val="120000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higher unmet needs and therefore higher rates of abortion.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524271" y="5817018"/>
            <a:ext cx="9322405" cy="1038871"/>
          </a:xfrm>
          <a:prstGeom prst="rect">
            <a:avLst/>
          </a:prstGeom>
          <a:solidFill>
            <a:schemeClr val="accent2"/>
          </a:solidFill>
        </p:spPr>
        <p:txBody>
          <a:bodyPr wrap="square" lIns="76802" tIns="38401" rIns="76802" bIns="38401" rtlCol="0">
            <a:spAutoFit/>
          </a:bodyPr>
          <a:lstStyle/>
          <a:p>
            <a:pPr algn="ctr"/>
            <a:r>
              <a:rPr lang="en-US" sz="2041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1600+ </a:t>
            </a:r>
            <a:r>
              <a:rPr lang="en-US" sz="204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mothers die annually from causes related to pregnancy and delivery </a:t>
            </a:r>
          </a:p>
          <a:p>
            <a:pPr algn="ctr"/>
            <a:r>
              <a:rPr lang="en-US" sz="204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(Assam contributes to only 2.5% of India’s population but a whopping 5% of maternal deaths in India)</a:t>
            </a:r>
          </a:p>
        </p:txBody>
      </p:sp>
      <p:sp>
        <p:nvSpPr>
          <p:cNvPr id="99" name="Title 1"/>
          <p:cNvSpPr>
            <a:spLocks noGrp="1"/>
          </p:cNvSpPr>
          <p:nvPr>
            <p:ph type="title"/>
          </p:nvPr>
        </p:nvSpPr>
        <p:spPr>
          <a:xfrm>
            <a:off x="15766" y="31532"/>
            <a:ext cx="12176234" cy="535531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b="1" dirty="0">
                <a:solidFill>
                  <a:schemeClr val="lt1"/>
                </a:solidFill>
              </a:rPr>
              <a:t>    </a:t>
            </a:r>
            <a:r>
              <a:rPr lang="en-US" b="1" dirty="0" smtClean="0">
                <a:solidFill>
                  <a:schemeClr val="lt1"/>
                </a:solidFill>
              </a:rPr>
              <a:t>The Challenge</a:t>
            </a:r>
            <a:endParaRPr lang="en-US" b="1" dirty="0">
              <a:solidFill>
                <a:schemeClr val="lt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142339" y="2005404"/>
            <a:ext cx="1172198" cy="285727"/>
          </a:xfrm>
          <a:prstGeom prst="rect">
            <a:avLst/>
          </a:prstGeom>
          <a:noFill/>
        </p:spPr>
        <p:txBody>
          <a:bodyPr wrap="square" lIns="76802" tIns="38401" rIns="76802" bIns="38401" rtlCol="0">
            <a:spAutoFit/>
          </a:bodyPr>
          <a:lstStyle/>
          <a:p>
            <a:r>
              <a:rPr lang="en-US" sz="1326" dirty="0"/>
              <a:t>AHS 2012-13</a:t>
            </a:r>
          </a:p>
        </p:txBody>
      </p:sp>
      <p:graphicFrame>
        <p:nvGraphicFramePr>
          <p:cNvPr id="102" name="Chart 101"/>
          <p:cNvGraphicFramePr>
            <a:graphicFrameLocks/>
          </p:cNvGraphicFramePr>
          <p:nvPr/>
        </p:nvGraphicFramePr>
        <p:xfrm>
          <a:off x="345856" y="1016875"/>
          <a:ext cx="3895068" cy="4516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7" name="Picture 96" descr="Description: Districts_of_Assam_with_RTO_Codes_for_Vehicle_Registration-01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4474" y="778280"/>
            <a:ext cx="2907518" cy="2837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0206644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530" y="47298"/>
            <a:ext cx="12160470" cy="5355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Performance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MMU services up to 30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September 2018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1930" y="4438468"/>
            <a:ext cx="3153104" cy="21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C:\Monthly Report\2016-17\Tea Garden\For 80 MMU List\28 April 2017 Cabinet Note\Ref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4221" y="4461682"/>
            <a:ext cx="2837793" cy="2159835"/>
          </a:xfrm>
          <a:prstGeom prst="rect">
            <a:avLst/>
          </a:prstGeom>
          <a:noFill/>
        </p:spPr>
      </p:pic>
      <p:pic>
        <p:nvPicPr>
          <p:cNvPr id="8" name="Picture 3" descr="C:\Monthly Report\2016-17\Tea Garden\For 80 MMU List\28 April 2017 Cabinet Note\Ref\IMG_20170404_1323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53903" y="4399025"/>
            <a:ext cx="2270233" cy="2190962"/>
          </a:xfrm>
          <a:prstGeom prst="rect">
            <a:avLst/>
          </a:prstGeom>
          <a:noFill/>
        </p:spPr>
      </p:pic>
      <p:pic>
        <p:nvPicPr>
          <p:cNvPr id="9" name="Picture 8" descr="F:\D Drive\Preeti Dwivedi-Noida-8th Feb 17\MMU-Assam\Photographs\MMU-Launch-Assam\IMG_096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904" y="4461641"/>
            <a:ext cx="2617076" cy="208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43043" y="819486"/>
          <a:ext cx="11204314" cy="3210434"/>
        </p:xfrm>
        <a:graphic>
          <a:graphicData uri="http://schemas.openxmlformats.org/drawingml/2006/table">
            <a:tbl>
              <a:tblPr/>
              <a:tblGrid>
                <a:gridCol w="1733072"/>
                <a:gridCol w="779883"/>
                <a:gridCol w="883867"/>
                <a:gridCol w="1022512"/>
                <a:gridCol w="714893"/>
                <a:gridCol w="831875"/>
                <a:gridCol w="831875"/>
                <a:gridCol w="1178489"/>
                <a:gridCol w="1074505"/>
                <a:gridCol w="1230481"/>
                <a:gridCol w="922862"/>
              </a:tblGrid>
              <a:tr h="1201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Type of MMU Services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of MMUs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of Camps Held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of Patients Treated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of ANC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of PNC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of ECG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of Opthalmic Advice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of Blood Tested Patient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of Urine Tested Patient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of Patients Referred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7206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Tea Garden MMU</a:t>
                      </a:r>
                    </a:p>
                  </a:txBody>
                  <a:tcPr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24085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830512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11467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2578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2377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16500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128173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17421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21703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7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Non-Tea Garden MMU</a:t>
                      </a:r>
                    </a:p>
                  </a:txBody>
                  <a:tcPr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11514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662296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15531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3467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1317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33482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81127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7686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21584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4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35599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1492808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26998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6045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3694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49982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209300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25107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43287</a:t>
                      </a:r>
                    </a:p>
                  </a:txBody>
                  <a:tcPr marL="9437" marR="9437" marT="9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Boat Clinic – Floating Health &amp; Wellness Centre</a:t>
            </a:r>
            <a:endParaRPr lang="en-US" b="1" dirty="0">
              <a:solidFill>
                <a:schemeClr val="tx2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Doctor run Model - </a:t>
            </a:r>
            <a:r>
              <a:rPr lang="en-US" i="1" dirty="0" smtClean="0"/>
              <a:t>Special focus on Char/ </a:t>
            </a:r>
            <a:r>
              <a:rPr lang="en-US" i="1" dirty="0" err="1" smtClean="0"/>
              <a:t>Riverine</a:t>
            </a:r>
            <a:r>
              <a:rPr lang="en-US" i="1" dirty="0" smtClean="0"/>
              <a:t> areas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31850" y="4552950"/>
            <a:ext cx="10515600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" y="4701"/>
            <a:ext cx="12178428" cy="72152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cs typeface="Times New Roman" pitchFamily="18" charset="0"/>
              </a:rPr>
              <a:t>   Healthcare </a:t>
            </a:r>
            <a:r>
              <a:rPr lang="en-US" sz="3200" b="1" dirty="0" smtClean="0">
                <a:cs typeface="Times New Roman" pitchFamily="18" charset="0"/>
              </a:rPr>
              <a:t>Issues in Char/ </a:t>
            </a:r>
            <a:r>
              <a:rPr lang="en-US" sz="3200" b="1" dirty="0" err="1" smtClean="0">
                <a:cs typeface="Times New Roman" pitchFamily="18" charset="0"/>
              </a:rPr>
              <a:t>Riverine</a:t>
            </a:r>
            <a:r>
              <a:rPr lang="en-US" sz="3200" b="1" dirty="0" smtClean="0">
                <a:cs typeface="Times New Roman" pitchFamily="18" charset="0"/>
              </a:rPr>
              <a:t> areas</a:t>
            </a:r>
            <a:endParaRPr lang="en-US" sz="3200" b="1" dirty="0">
              <a:latin typeface="+mn-lt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67503" y="2554018"/>
            <a:ext cx="1655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Tea Garden Area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90593" y="2627590"/>
            <a:ext cx="1655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Char Area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8370" y="1087825"/>
            <a:ext cx="7141781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SzPct val="100000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Around 10% of population facing Annual Flooding/erosion</a:t>
            </a:r>
          </a:p>
          <a:p>
            <a:pPr algn="just">
              <a:buSzPct val="100000"/>
              <a:defRPr sz="2000">
                <a:latin typeface="Calibri"/>
                <a:ea typeface="Calibri"/>
                <a:cs typeface="Calibri"/>
                <a:sym typeface="Calibri"/>
              </a:defRPr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SzPct val="100000"/>
              <a:buFont typeface="+mj-lt"/>
              <a:buAutoNum type="arabicPeriod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Inadequate Health Infrastructure – permanent health infrastructure is a challenge</a:t>
            </a:r>
          </a:p>
          <a:p>
            <a:pPr marL="457200" indent="-457200">
              <a:buSzPct val="100000"/>
              <a:buFont typeface="+mj-lt"/>
              <a:buAutoNum type="arabicPeriod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Accessibility issues resulting in home deliveries</a:t>
            </a:r>
          </a:p>
          <a:p>
            <a:pPr marL="457200" indent="-457200" algn="just">
              <a:buSzPct val="100000"/>
              <a:buFont typeface="+mj-lt"/>
              <a:buAutoNum type="arabicPeriod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High teenage pregnancy</a:t>
            </a:r>
          </a:p>
          <a:p>
            <a:pPr marL="457200" indent="-457200" algn="just">
              <a:buSzPct val="100000"/>
              <a:buFont typeface="+mj-lt"/>
              <a:buAutoNum type="arabicPeriod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Poor nutritional status</a:t>
            </a:r>
          </a:p>
          <a:p>
            <a:pPr marL="457200" indent="-457200" algn="just">
              <a:buSzPct val="100000"/>
              <a:buFont typeface="+mj-lt"/>
              <a:buAutoNum type="arabicPeriod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Anemia</a:t>
            </a:r>
          </a:p>
          <a:p>
            <a:pPr marL="457200" indent="-457200" algn="just">
              <a:buSzPct val="100000"/>
              <a:buFont typeface="+mj-lt"/>
              <a:buAutoNum type="arabicPeriod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Diarrhea</a:t>
            </a:r>
          </a:p>
          <a:p>
            <a:pPr marL="457200" indent="-457200" algn="just">
              <a:buSzPct val="100000"/>
              <a:buFont typeface="+mj-lt"/>
              <a:buAutoNum type="arabicPeriod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Poor health seeking behaviours</a:t>
            </a:r>
          </a:p>
        </p:txBody>
      </p:sp>
      <p:pic>
        <p:nvPicPr>
          <p:cNvPr id="132100" name="Picture 4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822883"/>
            <a:ext cx="2814693" cy="2752806"/>
          </a:xfrm>
          <a:prstGeom prst="rect">
            <a:avLst/>
          </a:prstGeom>
          <a:noFill/>
        </p:spPr>
      </p:pic>
      <p:pic>
        <p:nvPicPr>
          <p:cNvPr id="132102" name="Picture 6" descr="Image may contain: 1 person, tree, outdoor, water and na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75294" y="1018133"/>
            <a:ext cx="3801547" cy="56091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5853467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2" y="31532"/>
            <a:ext cx="12160468" cy="54927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smtClean="0">
                <a:solidFill>
                  <a:schemeClr val="lt1"/>
                </a:solidFill>
                <a:cs typeface="Times New Roman" pitchFamily="18" charset="0"/>
              </a:rPr>
              <a:t>   Boat </a:t>
            </a:r>
            <a:r>
              <a:rPr lang="en-US" sz="3200" b="1" dirty="0" smtClean="0">
                <a:solidFill>
                  <a:schemeClr val="lt1"/>
                </a:solidFill>
                <a:cs typeface="Times New Roman" pitchFamily="18" charset="0"/>
              </a:rPr>
              <a:t>Clinic - To provide healthcare services in </a:t>
            </a:r>
            <a:r>
              <a:rPr lang="en-US" sz="3200" b="1" dirty="0" err="1" smtClean="0">
                <a:solidFill>
                  <a:schemeClr val="lt1"/>
                </a:solidFill>
                <a:cs typeface="Times New Roman" pitchFamily="18" charset="0"/>
              </a:rPr>
              <a:t>Riverine</a:t>
            </a:r>
            <a:r>
              <a:rPr lang="en-US" sz="3200" b="1" dirty="0" smtClean="0">
                <a:solidFill>
                  <a:schemeClr val="lt1"/>
                </a:solidFill>
                <a:cs typeface="Times New Roman" pitchFamily="18" charset="0"/>
              </a:rPr>
              <a:t> areas</a:t>
            </a:r>
            <a:endParaRPr lang="en-US" sz="3200" b="1" dirty="0">
              <a:solidFill>
                <a:schemeClr val="lt1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80894" y="758251"/>
            <a:ext cx="7099735" cy="235970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To provide health services to the communities residing in the remote river islands (Char/</a:t>
            </a:r>
            <a:r>
              <a:rPr kumimoji="0" lang="en-IN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Saporis</a:t>
            </a: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) Boat Clinic Services started.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IN" sz="2400" dirty="0" smtClean="0">
                <a:latin typeface="Calibri" pitchFamily="34" charset="0"/>
                <a:cs typeface="Calibri" pitchFamily="34" charset="0"/>
              </a:rPr>
              <a:t>At present 15 Boat Clinics functioning in 13 Districts.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IN" sz="2400" dirty="0" smtClean="0">
                <a:latin typeface="Calibri" pitchFamily="34" charset="0"/>
                <a:cs typeface="Calibri" pitchFamily="34" charset="0"/>
              </a:rPr>
              <a:t>It is in PPP mode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lang="en-IN" sz="2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959776" y="708339"/>
            <a:ext cx="3702571" cy="2769377"/>
          </a:xfrm>
          <a:prstGeom prst="rect">
            <a:avLst/>
          </a:prstGeom>
        </p:spPr>
      </p:pic>
      <p:pic>
        <p:nvPicPr>
          <p:cNvPr id="7" name="Picture 6" descr="C:\Users\Ashok Rao\Desktop\New folder (2)\IMG-20170821-WA003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787" y="3590945"/>
            <a:ext cx="3736616" cy="2974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2" y="31532"/>
            <a:ext cx="12160468" cy="54927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smtClean="0">
                <a:solidFill>
                  <a:schemeClr val="lt1"/>
                </a:solidFill>
                <a:cs typeface="Times New Roman" pitchFamily="18" charset="0"/>
              </a:rPr>
              <a:t>   Expansion </a:t>
            </a:r>
            <a:r>
              <a:rPr lang="en-US" sz="3200" b="1" dirty="0" smtClean="0">
                <a:solidFill>
                  <a:schemeClr val="lt1"/>
                </a:solidFill>
                <a:cs typeface="Times New Roman" pitchFamily="18" charset="0"/>
              </a:rPr>
              <a:t>of services for Boat Clinic</a:t>
            </a:r>
            <a:endParaRPr lang="en-US" sz="3200" b="1" dirty="0">
              <a:solidFill>
                <a:schemeClr val="lt1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80894" y="818211"/>
            <a:ext cx="11016562" cy="4938011"/>
          </a:xfrm>
          <a:prstGeom prst="rect">
            <a:avLst/>
          </a:prstGeom>
        </p:spPr>
        <p:txBody>
          <a:bodyPr>
            <a:noAutofit/>
          </a:bodyPr>
          <a:lstStyle/>
          <a:p>
            <a:pPr marL="468313" lvl="0" indent="-468313" algn="just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Services provided by boat clinic:</a:t>
            </a:r>
          </a:p>
          <a:p>
            <a:pPr marL="685800" lvl="1" indent="-228600" algn="just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Curative care, referral of complicated cases, early detection of TB, Malaria, Leprosy, Kala-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Azar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and other locally endemic communicable diseases and non – communicable diseases such as diabetes and cataract cases etc</a:t>
            </a:r>
          </a:p>
          <a:p>
            <a:pPr marL="685800" lvl="1" indent="-228600" algn="just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Minor surgical procedure and suturing</a:t>
            </a:r>
          </a:p>
          <a:p>
            <a:pPr marL="685800" lvl="1" indent="-228600" algn="just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Reproductive and Child health care including ante-natal check up and related services e.g. injection – tetanus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toxoid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iron and folic acid tablets, referral for complicated pregnancies, Promotion of institutional deliveries and post – natal check up</a:t>
            </a:r>
          </a:p>
          <a:p>
            <a:pPr marL="685800" lvl="1" indent="-228600" algn="just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Immunization clinics</a:t>
            </a:r>
          </a:p>
          <a:p>
            <a:pPr marL="685800" lvl="1" indent="-228600" algn="just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Family Planning Services</a:t>
            </a:r>
          </a:p>
          <a:p>
            <a:pPr marL="465138" marR="0" lvl="0" indent="-465138" algn="just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IN" sz="2400" b="1" dirty="0" smtClean="0">
                <a:latin typeface="Calibri" pitchFamily="34" charset="0"/>
                <a:cs typeface="Calibri" pitchFamily="34" charset="0"/>
              </a:rPr>
              <a:t>All the services under H&amp;WC being included in the Boat Clinic</a:t>
            </a:r>
          </a:p>
          <a:p>
            <a:pPr marL="465138" marR="0" lvl="0" indent="-465138" algn="just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IN" sz="2400" b="1" dirty="0" smtClean="0">
                <a:latin typeface="Calibri" pitchFamily="34" charset="0"/>
                <a:cs typeface="Calibri" pitchFamily="34" charset="0"/>
              </a:rPr>
              <a:t>Trainings for the staff of Boat clinics Underway to bring continuum of care</a:t>
            </a:r>
          </a:p>
          <a:p>
            <a:pPr marL="465138" marR="0" lvl="0" indent="-465138" algn="just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IN" sz="2400" b="1" dirty="0" smtClean="0">
                <a:latin typeface="Calibri" pitchFamily="34" charset="0"/>
                <a:cs typeface="Calibri" pitchFamily="34" charset="0"/>
              </a:rPr>
              <a:t>Linked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 to the </a:t>
            </a:r>
            <a:r>
              <a:rPr lang="en-IN" sz="2400" b="1" dirty="0" smtClean="0">
                <a:latin typeface="Calibri" pitchFamily="34" charset="0"/>
                <a:cs typeface="Calibri" pitchFamily="34" charset="0"/>
              </a:rPr>
              <a:t>Boat Ambulances of </a:t>
            </a:r>
            <a:r>
              <a:rPr lang="en-IN" sz="2400" b="1" dirty="0" err="1" smtClean="0">
                <a:latin typeface="Calibri" pitchFamily="34" charset="0"/>
                <a:cs typeface="Calibri" pitchFamily="34" charset="0"/>
              </a:rPr>
              <a:t>Mritunjoy</a:t>
            </a:r>
            <a:r>
              <a:rPr lang="en-IN" sz="2400" b="1" dirty="0" smtClean="0">
                <a:latin typeface="Calibri" pitchFamily="34" charset="0"/>
                <a:cs typeface="Calibri" pitchFamily="34" charset="0"/>
              </a:rPr>
              <a:t> 108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2" y="31532"/>
            <a:ext cx="12160468" cy="54927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smtClean="0">
                <a:solidFill>
                  <a:schemeClr val="lt1"/>
                </a:solidFill>
                <a:cs typeface="Times New Roman" pitchFamily="18" charset="0"/>
              </a:rPr>
              <a:t>   Outcome </a:t>
            </a:r>
            <a:r>
              <a:rPr lang="en-US" sz="3200" b="1" dirty="0" smtClean="0">
                <a:solidFill>
                  <a:schemeClr val="lt1"/>
                </a:solidFill>
                <a:cs typeface="Times New Roman" pitchFamily="18" charset="0"/>
              </a:rPr>
              <a:t>of Boat Clinic Services</a:t>
            </a:r>
            <a:endParaRPr lang="en-US" sz="3200" b="1" dirty="0">
              <a:solidFill>
                <a:schemeClr val="lt1"/>
              </a:solidFill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650745" y="771369"/>
          <a:ext cx="4924425" cy="5029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6184692" y="790575"/>
          <a:ext cx="5638800" cy="5010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" y="6100997"/>
            <a:ext cx="12192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 dirty="0" smtClean="0"/>
              <a:t>Total </a:t>
            </a:r>
            <a:r>
              <a:rPr lang="en-IN" sz="2400" b="1" dirty="0" smtClean="0"/>
              <a:t>20.73 </a:t>
            </a:r>
            <a:r>
              <a:rPr lang="en-IN" sz="2400" b="1" dirty="0" err="1" smtClean="0"/>
              <a:t>lakhs</a:t>
            </a:r>
            <a:r>
              <a:rPr lang="en-IN" sz="2400" b="1" dirty="0" smtClean="0"/>
              <a:t> patients</a:t>
            </a:r>
            <a:r>
              <a:rPr lang="en-IN" sz="2400" dirty="0" smtClean="0"/>
              <a:t> were treated in </a:t>
            </a:r>
            <a:r>
              <a:rPr lang="en-IN" sz="2400" b="1" dirty="0" smtClean="0"/>
              <a:t>27,959 of camps</a:t>
            </a:r>
            <a:r>
              <a:rPr lang="en-IN" sz="2400" dirty="0" smtClean="0"/>
              <a:t> organized by Boat Clinic since 2008-09  till September 2018</a:t>
            </a:r>
            <a:endParaRPr lang="en-US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28208"/>
            <a:ext cx="12192000" cy="15886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“Goodness is the language which the deaf can hear and the blind can see”</a:t>
            </a:r>
            <a:r>
              <a:rPr lang="mr-IN" sz="4400" b="1" dirty="0" smtClean="0"/>
              <a:t>…</a:t>
            </a:r>
            <a:r>
              <a:rPr lang="en-US" sz="4400" b="1" dirty="0" smtClean="0"/>
              <a:t>Mark Twain</a:t>
            </a:r>
            <a:endParaRPr lang="en-IN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705293" y="4316819"/>
            <a:ext cx="10781414" cy="769441"/>
          </a:xfrm>
          <a:prstGeom prst="rect">
            <a:avLst/>
          </a:prstGeom>
          <a:pattFill prst="pct90">
            <a:fgClr>
              <a:srgbClr val="FF000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We resonate “Goodness” with the CPHC</a:t>
            </a:r>
            <a:endParaRPr lang="en-US" sz="44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28208"/>
            <a:ext cx="12192000" cy="8094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Thank You</a:t>
            </a:r>
            <a:endParaRPr lang="en-IN" sz="4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57925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 smtClean="0"/>
              <a:t>   Extension </a:t>
            </a:r>
            <a:r>
              <a:rPr lang="en-US" sz="3200" b="1" dirty="0" smtClean="0"/>
              <a:t>of Primary Health Care to Remote corners</a:t>
            </a:r>
            <a:endParaRPr lang="en-US" sz="3200" b="1" dirty="0"/>
          </a:p>
        </p:txBody>
      </p:sp>
      <p:pic>
        <p:nvPicPr>
          <p:cNvPr id="3" name="Picture 4" descr="D:\Monthly Reports\2018-19\CRM\12th CRM\State PPT 12th CRM\From Components\2) Futuri H&amp;WC_01-09-2018\Futu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7032" y="748733"/>
            <a:ext cx="2443139" cy="1909485"/>
          </a:xfrm>
          <a:prstGeom prst="rect">
            <a:avLst/>
          </a:prstGeom>
          <a:noFill/>
        </p:spPr>
      </p:pic>
      <p:pic>
        <p:nvPicPr>
          <p:cNvPr id="4" name="Picture 3" descr="2017-09-07-PHOTO-0000351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844" y="3458334"/>
            <a:ext cx="2459421" cy="1863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252598" y="3301637"/>
            <a:ext cx="2495347" cy="19299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832" y="2728209"/>
            <a:ext cx="11407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Health &amp; Wellness Centre : Mid Level Service Provider run Model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9862" y="5623810"/>
            <a:ext cx="6458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Mobile Medical Unit (MMU) : Doctor run Model</a:t>
            </a:r>
          </a:p>
          <a:p>
            <a:pPr algn="ctr"/>
            <a:r>
              <a:rPr lang="en-US" sz="2400" i="1" dirty="0" smtClean="0"/>
              <a:t>(Special focus on Tea Garden, Hard to reach areas and Boarder areas)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00407" y="5603823"/>
            <a:ext cx="4976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Boat Clinic : Doctor run Model</a:t>
            </a:r>
          </a:p>
          <a:p>
            <a:pPr algn="ctr"/>
            <a:r>
              <a:rPr lang="en-US" sz="2400" i="1" dirty="0" smtClean="0"/>
              <a:t>(Special focus on Char/ </a:t>
            </a:r>
            <a:r>
              <a:rPr lang="en-US" sz="2400" i="1" dirty="0" err="1" smtClean="0"/>
              <a:t>Riverine</a:t>
            </a:r>
            <a:r>
              <a:rPr lang="en-US" sz="2400" i="1" dirty="0" smtClean="0"/>
              <a:t> areas)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 smtClean="0">
                <a:solidFill>
                  <a:schemeClr val="tx2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Health &amp; Wellness Centre run by Community Health Officers (CHOs)</a:t>
            </a:r>
            <a:endParaRPr lang="en-US" b="1" dirty="0">
              <a:solidFill>
                <a:schemeClr val="tx2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Mid Level Service Provider Model – Initiative of Govt. of Assam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1850" y="4552950"/>
            <a:ext cx="10515600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0969"/>
            <a:ext cx="10515600" cy="4351338"/>
          </a:xfrm>
        </p:spPr>
        <p:txBody>
          <a:bodyPr>
            <a:normAutofit/>
          </a:bodyPr>
          <a:lstStyle/>
          <a:p>
            <a:pPr marL="465138" indent="-465138" algn="just">
              <a:buFont typeface="Wingdings" pitchFamily="2" charset="2"/>
              <a:buChar char="§"/>
            </a:pPr>
            <a:r>
              <a:rPr lang="en-IN" sz="2400" dirty="0"/>
              <a:t>M</a:t>
            </a:r>
            <a:r>
              <a:rPr lang="en-IN" sz="2400" dirty="0" smtClean="0"/>
              <a:t>ore intense shortage of medics and para medics in remote areas.</a:t>
            </a:r>
            <a:endParaRPr lang="en-US" sz="2400" dirty="0" smtClean="0"/>
          </a:p>
          <a:p>
            <a:pPr marL="465138" indent="-465138" algn="just">
              <a:buFont typeface="Wingdings" pitchFamily="2" charset="2"/>
              <a:buChar char="§"/>
            </a:pPr>
            <a:r>
              <a:rPr lang="en-IN" sz="2400" dirty="0" smtClean="0"/>
              <a:t>Mid Level Provider became the most optional mechanism for providing health services </a:t>
            </a:r>
          </a:p>
          <a:p>
            <a:pPr marL="465138" indent="-465138" algn="just">
              <a:buFont typeface="Wingdings" pitchFamily="2" charset="2"/>
              <a:buChar char="§"/>
            </a:pPr>
            <a:r>
              <a:rPr lang="en-IN" sz="2400" dirty="0" smtClean="0"/>
              <a:t>Government of Assam had taken an initiative to create a cadre named Community Health Officers (formerly known as Rural Health Practitioners) to serve the underserved.</a:t>
            </a:r>
          </a:p>
          <a:p>
            <a:pPr marL="465138" indent="-465138" algn="just">
              <a:buFont typeface="Wingdings" pitchFamily="2" charset="2"/>
              <a:buChar char="§"/>
            </a:pPr>
            <a:r>
              <a:rPr lang="en-IN" sz="2400" b="1" dirty="0"/>
              <a:t>P</a:t>
            </a:r>
            <a:r>
              <a:rPr lang="en-IN" sz="2400" b="1" dirty="0" smtClean="0"/>
              <a:t>rovide Primary Healthcare at the Sub Centre level </a:t>
            </a:r>
            <a:r>
              <a:rPr lang="en-IN" sz="2400" dirty="0" smtClean="0"/>
              <a:t>even at the remotest areas of the State.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532" y="1553"/>
            <a:ext cx="12160468" cy="6148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3200" b="1" dirty="0" smtClean="0"/>
              <a:t>   Rationale </a:t>
            </a:r>
            <a:r>
              <a:rPr lang="en-US" sz="3200" b="1" dirty="0" smtClean="0"/>
              <a:t>of Mid Level Service Provider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5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1248" y="728546"/>
            <a:ext cx="11237976" cy="684186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b="1" dirty="0" smtClean="0"/>
              <a:t>Tweet by </a:t>
            </a:r>
            <a:r>
              <a:rPr lang="en-US" sz="2800" b="1" dirty="0" err="1" smtClean="0"/>
              <a:t>Shri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Alok</a:t>
            </a:r>
            <a:r>
              <a:rPr lang="en-US" sz="2800" b="1" dirty="0" smtClean="0"/>
              <a:t> Kumar, IAS, Advisor, NITI </a:t>
            </a:r>
            <a:r>
              <a:rPr lang="en-US" sz="2800" b="1" dirty="0" err="1" smtClean="0"/>
              <a:t>Aayog</a:t>
            </a:r>
            <a:r>
              <a:rPr lang="en-US" sz="2800" b="1" dirty="0" smtClean="0"/>
              <a:t>!!!</a:t>
            </a:r>
            <a:endParaRPr lang="en-US" sz="2800" b="1" dirty="0"/>
          </a:p>
        </p:txBody>
      </p:sp>
      <p:pic>
        <p:nvPicPr>
          <p:cNvPr id="7" name="Picture 3" descr="D:\Monthly Reports\2018-19\May 2018\HWC Meeting 7th June\IMG-20180605-WA0025.jpg"/>
          <p:cNvPicPr>
            <a:picLocks noChangeAspect="1" noChangeArrowheads="1"/>
          </p:cNvPicPr>
          <p:nvPr/>
        </p:nvPicPr>
        <p:blipFill>
          <a:blip r:embed="rId3"/>
          <a:srcRect t="6000" b="14250"/>
          <a:stretch>
            <a:fillRect/>
          </a:stretch>
        </p:blipFill>
        <p:spPr bwMode="auto">
          <a:xfrm>
            <a:off x="853815" y="1490630"/>
            <a:ext cx="5909228" cy="48873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79698" y="2106762"/>
            <a:ext cx="3327817" cy="147732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More than  </a:t>
            </a:r>
            <a:r>
              <a:rPr lang="en-US" sz="3600" b="1" dirty="0" smtClean="0"/>
              <a:t>104.21 Lakh OPDs </a:t>
            </a:r>
            <a:r>
              <a:rPr lang="en-US" b="1" dirty="0" smtClean="0"/>
              <a:t>by CHOs till 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93348" y="4518389"/>
            <a:ext cx="3296093" cy="1477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More than  </a:t>
            </a:r>
            <a:r>
              <a:rPr lang="en-US" sz="3600" b="1" dirty="0" smtClean="0"/>
              <a:t>1.77 Lakh deliveries </a:t>
            </a:r>
            <a:r>
              <a:rPr lang="en-US" b="1" dirty="0" smtClean="0"/>
              <a:t>conducted in the farthest corners of Assam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90681298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1230"/>
            <a:ext cx="12192000" cy="52340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IN" sz="3200" b="1" dirty="0" smtClean="0"/>
              <a:t>   Community </a:t>
            </a:r>
            <a:r>
              <a:rPr lang="en-IN" sz="3200" b="1" dirty="0" smtClean="0"/>
              <a:t>Health Officer – Mid Level Service Provider</a:t>
            </a:r>
            <a:endParaRPr lang="en-US" sz="3200" b="1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33703" y="747886"/>
            <a:ext cx="11238703" cy="4351338"/>
          </a:xfrm>
        </p:spPr>
        <p:txBody>
          <a:bodyPr>
            <a:noAutofit/>
          </a:bodyPr>
          <a:lstStyle/>
          <a:p>
            <a:pPr marL="465138" indent="-465138" algn="just">
              <a:buFont typeface="Wingdings" pitchFamily="2" charset="2"/>
              <a:buChar char="§"/>
            </a:pPr>
            <a:r>
              <a:rPr lang="en-IN" sz="2400" dirty="0" smtClean="0"/>
              <a:t>Government of Assam created a cadre named </a:t>
            </a:r>
            <a:r>
              <a:rPr lang="en-IN" sz="2400" dirty="0" smtClean="0">
                <a:solidFill>
                  <a:srgbClr val="FF6600"/>
                </a:solidFill>
              </a:rPr>
              <a:t>Community Health Officers</a:t>
            </a:r>
            <a:r>
              <a:rPr lang="en-IN" sz="2400" dirty="0" smtClean="0"/>
              <a:t> (formerly known as Rural Health Practitioners) to serve the underserved.</a:t>
            </a:r>
          </a:p>
          <a:p>
            <a:pPr marL="465138" indent="-465138" algn="just">
              <a:buFont typeface="Wingdings" pitchFamily="2" charset="2"/>
              <a:buChar char="§"/>
            </a:pPr>
            <a:r>
              <a:rPr lang="en-IN" sz="2400" dirty="0" smtClean="0"/>
              <a:t>The Assam legislature had enacted the </a:t>
            </a:r>
            <a:r>
              <a:rPr lang="en-IN" sz="2400" b="1" dirty="0" smtClean="0"/>
              <a:t>Assam Rural Health Regulatory Authority (ARHRA) Act, which came into effect in September 18, 2004. </a:t>
            </a:r>
          </a:p>
          <a:p>
            <a:pPr marL="922338" lvl="1" indent="-465138" algn="just">
              <a:buFont typeface="Wingdings" pitchFamily="2" charset="2"/>
              <a:buChar char="§"/>
            </a:pPr>
            <a:r>
              <a:rPr lang="en-IN" sz="2000" dirty="0" smtClean="0"/>
              <a:t>Objective - to create a pool of qualified manpower to serve in underserved areas so as to cater to the health needs of rural communities.</a:t>
            </a:r>
            <a:endParaRPr lang="en-IN" sz="2000" b="1" dirty="0" smtClean="0"/>
          </a:p>
          <a:p>
            <a:pPr marL="465138" indent="-465138" algn="just">
              <a:buFont typeface="Wingdings" pitchFamily="2" charset="2"/>
              <a:buChar char="§"/>
            </a:pPr>
            <a:r>
              <a:rPr lang="en-IN" sz="2400" dirty="0" smtClean="0"/>
              <a:t>The law envisaged a Diploma in Rural Health Care and Medicine (DMRHC). </a:t>
            </a:r>
          </a:p>
          <a:p>
            <a:pPr marL="465138" indent="-465138" algn="just">
              <a:buFont typeface="Wingdings" pitchFamily="2" charset="2"/>
              <a:buChar char="§"/>
            </a:pPr>
            <a:r>
              <a:rPr lang="en-IN" sz="2400" dirty="0" smtClean="0"/>
              <a:t>The state needed the Rural Health Practitioners, as doctors refuse to go and serve in rural areas. </a:t>
            </a:r>
          </a:p>
          <a:p>
            <a:pPr marL="465138" indent="-465138" algn="just">
              <a:buFont typeface="Wingdings" pitchFamily="2" charset="2"/>
              <a:buChar char="§"/>
            </a:pPr>
            <a:r>
              <a:rPr lang="en-US" sz="2400" dirty="0" smtClean="0"/>
              <a:t>After the act was challenged, Government of Assam has notified </a:t>
            </a:r>
            <a:r>
              <a:rPr lang="en-US" sz="2400" b="1" dirty="0" smtClean="0"/>
              <a:t>The Assam Community Health Professionals’ (Registration and Competency) Act, 2015 </a:t>
            </a:r>
            <a:r>
              <a:rPr lang="en-US" sz="2400" dirty="0" smtClean="0"/>
              <a:t>vide LGL.179/2014/19 dated 29th May 2015.</a:t>
            </a:r>
          </a:p>
          <a:p>
            <a:pPr marL="465138" indent="-465138" algn="just">
              <a:buFont typeface="Wingdings" pitchFamily="2" charset="2"/>
              <a:buChar char="§"/>
            </a:pPr>
            <a:r>
              <a:rPr lang="en-IN" sz="2400" dirty="0" smtClean="0"/>
              <a:t>Those who already completed the DHMRC Course Notified as “</a:t>
            </a:r>
            <a:r>
              <a:rPr lang="en-IN" sz="2400" b="1" dirty="0" smtClean="0"/>
              <a:t>Community Health Officer (CHO)</a:t>
            </a:r>
            <a:r>
              <a:rPr lang="en-IN" sz="2400" dirty="0" smtClean="0"/>
              <a:t>” subject to submission of the certificate of registration as </a:t>
            </a:r>
            <a:r>
              <a:rPr lang="en-IN" sz="2400" b="1" dirty="0" smtClean="0"/>
              <a:t>B.Sc.(Community Health Professionals) </a:t>
            </a:r>
            <a:r>
              <a:rPr lang="en-IN" sz="2400" dirty="0" smtClean="0"/>
              <a:t>issued by the Director of Medical Education, Assam vide Sec. 3 of the Act. </a:t>
            </a:r>
          </a:p>
          <a:p>
            <a:pPr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88963275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Off-page Connector 5"/>
          <p:cNvSpPr/>
          <p:nvPr/>
        </p:nvSpPr>
        <p:spPr>
          <a:xfrm>
            <a:off x="394126" y="1395641"/>
            <a:ext cx="2002221" cy="2632841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smtClean="0">
                <a:solidFill>
                  <a:schemeClr val="tx1"/>
                </a:solidFill>
              </a:rPr>
              <a:t>Assam legislature had enacted the Assam Rural Health Regulatory Authority (ARHRA) Act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9892" y="4974420"/>
            <a:ext cx="2049518" cy="6621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18</a:t>
            </a:r>
            <a:r>
              <a:rPr lang="en-US" sz="2000" baseline="30000" dirty="0" smtClean="0">
                <a:solidFill>
                  <a:schemeClr val="tx1"/>
                </a:solidFill>
              </a:rPr>
              <a:t>th</a:t>
            </a:r>
            <a:r>
              <a:rPr lang="en-US" sz="2000" dirty="0" smtClean="0">
                <a:solidFill>
                  <a:schemeClr val="tx1"/>
                </a:solidFill>
              </a:rPr>
              <a:t> September 2004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Flowchart: Off-page Connector 7"/>
          <p:cNvSpPr/>
          <p:nvPr/>
        </p:nvSpPr>
        <p:spPr>
          <a:xfrm>
            <a:off x="2816830" y="1374615"/>
            <a:ext cx="2002221" cy="2632841"/>
          </a:xfrm>
          <a:prstGeom prst="flowChartOffpage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smtClean="0">
                <a:solidFill>
                  <a:schemeClr val="tx1"/>
                </a:solidFill>
              </a:rPr>
              <a:t>Established Medical Institute, </a:t>
            </a:r>
            <a:r>
              <a:rPr lang="en-IN" sz="2000" dirty="0" err="1" smtClean="0">
                <a:solidFill>
                  <a:schemeClr val="tx1"/>
                </a:solidFill>
              </a:rPr>
              <a:t>Jorhat</a:t>
            </a:r>
            <a:endParaRPr lang="en-IN" sz="2000" dirty="0" smtClean="0">
              <a:solidFill>
                <a:schemeClr val="tx1"/>
              </a:solidFill>
            </a:endParaRPr>
          </a:p>
          <a:p>
            <a:pPr algn="ctr"/>
            <a:r>
              <a:rPr lang="en-IN" sz="2000" dirty="0" smtClean="0">
                <a:solidFill>
                  <a:schemeClr val="tx1"/>
                </a:solidFill>
              </a:rPr>
              <a:t>(100 seat capacity)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1423" y="4969159"/>
            <a:ext cx="2038935" cy="66216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8</a:t>
            </a:r>
            <a:r>
              <a:rPr lang="en-US" sz="2000" baseline="30000" dirty="0" smtClean="0">
                <a:solidFill>
                  <a:schemeClr val="tx1"/>
                </a:solidFill>
              </a:rPr>
              <a:t>th</a:t>
            </a:r>
            <a:r>
              <a:rPr lang="en-US" sz="2000" dirty="0" smtClean="0">
                <a:solidFill>
                  <a:schemeClr val="tx1"/>
                </a:solidFill>
              </a:rPr>
              <a:t> April 2005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Flowchart: Off-page Connector 9"/>
          <p:cNvSpPr/>
          <p:nvPr/>
        </p:nvSpPr>
        <p:spPr>
          <a:xfrm>
            <a:off x="5255232" y="1369356"/>
            <a:ext cx="2002221" cy="2632841"/>
          </a:xfrm>
          <a:prstGeom prst="flowChartOffpage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smtClean="0">
                <a:solidFill>
                  <a:schemeClr val="tx1"/>
                </a:solidFill>
              </a:rPr>
              <a:t>1</a:t>
            </a:r>
            <a:r>
              <a:rPr lang="en-IN" sz="2000" baseline="30000" dirty="0" smtClean="0">
                <a:solidFill>
                  <a:schemeClr val="tx1"/>
                </a:solidFill>
              </a:rPr>
              <a:t>st</a:t>
            </a:r>
            <a:r>
              <a:rPr lang="en-IN" sz="2000" dirty="0" smtClean="0">
                <a:solidFill>
                  <a:schemeClr val="tx1"/>
                </a:solidFill>
              </a:rPr>
              <a:t> Batch of </a:t>
            </a:r>
            <a:r>
              <a:rPr lang="en-US" sz="2000" dirty="0" smtClean="0">
                <a:solidFill>
                  <a:schemeClr val="tx1"/>
                </a:solidFill>
              </a:rPr>
              <a:t>Diploma in Rural Health Care and Medicine (DMRHC) </a:t>
            </a:r>
            <a:r>
              <a:rPr lang="en-IN" sz="2000" dirty="0" smtClean="0">
                <a:solidFill>
                  <a:schemeClr val="tx1"/>
                </a:solidFill>
              </a:rPr>
              <a:t>started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49825" y="4963900"/>
            <a:ext cx="2038935" cy="66216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September 2005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Flowchart: Off-page Connector 11"/>
          <p:cNvSpPr/>
          <p:nvPr/>
        </p:nvSpPr>
        <p:spPr>
          <a:xfrm>
            <a:off x="7567574" y="1379862"/>
            <a:ext cx="2002221" cy="2632841"/>
          </a:xfrm>
          <a:prstGeom prst="flowChartOffpage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smtClean="0">
                <a:solidFill>
                  <a:schemeClr val="tx1"/>
                </a:solidFill>
              </a:rPr>
              <a:t>1</a:t>
            </a:r>
            <a:r>
              <a:rPr lang="en-IN" sz="2000" baseline="30000" dirty="0" smtClean="0">
                <a:solidFill>
                  <a:schemeClr val="tx1"/>
                </a:solidFill>
              </a:rPr>
              <a:t>st</a:t>
            </a:r>
            <a:r>
              <a:rPr lang="en-IN" sz="2000" dirty="0" smtClean="0">
                <a:solidFill>
                  <a:schemeClr val="tx1"/>
                </a:solidFill>
              </a:rPr>
              <a:t> Batch of 92 students  </a:t>
            </a:r>
            <a:r>
              <a:rPr lang="en-US" sz="2000" dirty="0" smtClean="0">
                <a:solidFill>
                  <a:schemeClr val="tx1"/>
                </a:solidFill>
              </a:rPr>
              <a:t>completed DMRHC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62167" y="4974406"/>
            <a:ext cx="2038935" cy="66216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September 2008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Flowchart: Off-page Connector 13"/>
          <p:cNvSpPr/>
          <p:nvPr/>
        </p:nvSpPr>
        <p:spPr>
          <a:xfrm>
            <a:off x="9848384" y="1374602"/>
            <a:ext cx="2002221" cy="2632841"/>
          </a:xfrm>
          <a:prstGeom prst="flowChartOffpage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smtClean="0">
                <a:solidFill>
                  <a:schemeClr val="tx1"/>
                </a:solidFill>
              </a:rPr>
              <a:t>1</a:t>
            </a:r>
            <a:r>
              <a:rPr lang="en-IN" sz="2000" baseline="30000" dirty="0" smtClean="0">
                <a:solidFill>
                  <a:schemeClr val="tx1"/>
                </a:solidFill>
              </a:rPr>
              <a:t>st</a:t>
            </a:r>
            <a:r>
              <a:rPr lang="en-IN" sz="2000" dirty="0" smtClean="0">
                <a:solidFill>
                  <a:schemeClr val="tx1"/>
                </a:solidFill>
              </a:rPr>
              <a:t> Batch </a:t>
            </a:r>
            <a:r>
              <a:rPr lang="en-US" sz="2000" dirty="0" smtClean="0">
                <a:solidFill>
                  <a:schemeClr val="tx1"/>
                </a:solidFill>
              </a:rPr>
              <a:t>of 92 appointed under NHM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42977" y="4969146"/>
            <a:ext cx="2038935" cy="66216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1</a:t>
            </a:r>
            <a:r>
              <a:rPr lang="en-US" sz="2000" baseline="30000" dirty="0" smtClean="0">
                <a:solidFill>
                  <a:schemeClr val="tx1"/>
                </a:solidFill>
              </a:rPr>
              <a:t>st</a:t>
            </a:r>
            <a:r>
              <a:rPr lang="en-US" sz="2000" dirty="0" smtClean="0">
                <a:solidFill>
                  <a:schemeClr val="tx1"/>
                </a:solidFill>
              </a:rPr>
              <a:t> June 2009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20717" y="4012717"/>
            <a:ext cx="11971283" cy="97746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10800000" flipH="1">
            <a:off x="220716" y="4438384"/>
            <a:ext cx="11524593" cy="1588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H="1">
            <a:off x="278520" y="4590784"/>
            <a:ext cx="11524593" cy="1588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1" y="31230"/>
            <a:ext cx="12192000" cy="52340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3200" b="1" dirty="0" smtClean="0"/>
              <a:t>    Journey </a:t>
            </a:r>
            <a:r>
              <a:rPr lang="en-US" sz="3200" b="1" dirty="0" smtClean="0"/>
              <a:t>of CHO Programme in Assam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2869</TotalTime>
  <Words>2800</Words>
  <Application>Microsoft Macintosh PowerPoint</Application>
  <PresentationFormat>Custom</PresentationFormat>
  <Paragraphs>398</Paragraphs>
  <Slides>37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    The Challenge</vt:lpstr>
      <vt:lpstr>   Extension of Primary Health Care to Remote corners</vt:lpstr>
      <vt:lpstr>Health &amp; Wellness Centre run by Community Health Officers (CHOs)</vt:lpstr>
      <vt:lpstr>Slide 6</vt:lpstr>
      <vt:lpstr>Tweet by Shri Alok Kumar, IAS, Advisor, NITI Aayog!!!</vt:lpstr>
      <vt:lpstr>   Community Health Officer – Mid Level Service Provider</vt:lpstr>
      <vt:lpstr>Slide 9</vt:lpstr>
      <vt:lpstr>Slide 10</vt:lpstr>
      <vt:lpstr>    Selection Procedure and Course Curriculum</vt:lpstr>
      <vt:lpstr>   Job Responsibilities of Community Health Officer</vt:lpstr>
      <vt:lpstr>   Job Responsibilities of Community Health Officer</vt:lpstr>
      <vt:lpstr>   Output of Mid Level Service Provider Model</vt:lpstr>
      <vt:lpstr>   CHOs: Our Warriors in the farthest Corridors</vt:lpstr>
      <vt:lpstr>   Expansion of services to provide CPHC</vt:lpstr>
      <vt:lpstr>   Expansion of services to provide CPHC</vt:lpstr>
      <vt:lpstr>   Expansion of service package to provide CPHC</vt:lpstr>
      <vt:lpstr>   Health &amp; Wellness Centres</vt:lpstr>
      <vt:lpstr>   HWC – State Tele-consultation Hub</vt:lpstr>
      <vt:lpstr>    Monitoring Mechanism</vt:lpstr>
      <vt:lpstr>    Sustainability and Way Forward</vt:lpstr>
      <vt:lpstr>Mobile Medical Unit (MMU) – Mobile Health &amp; Wellness Centre</vt:lpstr>
      <vt:lpstr>    Healthcare Issues in Tea Garden areas</vt:lpstr>
      <vt:lpstr>    Healthcare Issues in Tea Garden areas</vt:lpstr>
      <vt:lpstr>    Mobile Medical Units (MMUs) – To reach the unreached</vt:lpstr>
      <vt:lpstr>   Expanding MMU services to provide CPHC</vt:lpstr>
      <vt:lpstr>    Expanding MMU services to provide CPHC</vt:lpstr>
      <vt:lpstr>    Outcome of Tea Garden MMU</vt:lpstr>
      <vt:lpstr>Slide 30</vt:lpstr>
      <vt:lpstr>Boat Clinic – Floating Health &amp; Wellness Centre</vt:lpstr>
      <vt:lpstr>   Healthcare Issues in Char/ Riverine areas</vt:lpstr>
      <vt:lpstr>   Boat Clinic - To provide healthcare services in Riverine areas</vt:lpstr>
      <vt:lpstr>   Expansion of services for Boat Clinic</vt:lpstr>
      <vt:lpstr>   Outcome of Boat Clinic Services</vt:lpstr>
      <vt:lpstr>Slide 36</vt:lpstr>
      <vt:lpstr>Slide 37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MIS</cp:lastModifiedBy>
  <cp:revision>296</cp:revision>
  <dcterms:created xsi:type="dcterms:W3CDTF">2016-10-24T10:34:33Z</dcterms:created>
  <dcterms:modified xsi:type="dcterms:W3CDTF">2018-11-01T02:41:37Z</dcterms:modified>
</cp:coreProperties>
</file>