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422" r:id="rId4"/>
    <p:sldId id="423" r:id="rId5"/>
    <p:sldId id="425" r:id="rId6"/>
    <p:sldId id="424" r:id="rId7"/>
    <p:sldId id="426" r:id="rId8"/>
    <p:sldId id="427" r:id="rId9"/>
    <p:sldId id="429" r:id="rId10"/>
    <p:sldId id="428" r:id="rId11"/>
    <p:sldId id="4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0F2"/>
    <a:srgbClr val="FF0066"/>
    <a:srgbClr val="CCFFCC"/>
    <a:srgbClr val="66FFFF"/>
    <a:srgbClr val="00FFCC"/>
    <a:srgbClr val="05FF3B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4660"/>
  </p:normalViewPr>
  <p:slideViewPr>
    <p:cSldViewPr snapToGrid="0">
      <p:cViewPr>
        <p:scale>
          <a:sx n="70" d="100"/>
          <a:sy n="70" d="100"/>
        </p:scale>
        <p:origin x="66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8C0BD-2133-4581-992D-72A39F991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7983FA-2587-4BC4-8B29-C32BB6B2D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63D8A-7724-4669-91B7-905094643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B40B-7F5E-4B3C-B16B-992074B35B53}" type="datetimeFigureOut">
              <a:rPr lang="en-IN" smtClean="0"/>
              <a:t>27/12/2020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B7FFB-4AC9-41E3-BA77-6F6835E04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9B772-A8A9-40F2-9D15-AB2429218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BDD4-9362-4D69-BEDF-333E50DA42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7705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43D3A-FF61-42DC-BB0B-9E4D95721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0FC00C-FD85-43B9-91B0-07DBE133A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C0E98-DACF-4C3D-BEC7-7A260DD5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B40B-7F5E-4B3C-B16B-992074B35B53}" type="datetimeFigureOut">
              <a:rPr lang="en-IN" smtClean="0"/>
              <a:t>27/12/2020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33CEF-06F5-4962-B678-D607C018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9566D-B093-4FF2-A8A7-F2474793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BDD4-9362-4D69-BEDF-333E50DA42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9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9F0FDE-1D62-45B6-9E92-8D6C4B9505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886ACF-502B-417B-900B-575FD1526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C0D16-FA3B-42CD-A09E-3FFF123A6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B40B-7F5E-4B3C-B16B-992074B35B53}" type="datetimeFigureOut">
              <a:rPr lang="en-IN" smtClean="0"/>
              <a:t>27/12/2020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FD352-9ACC-464B-9B3D-E1E5D570A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7D6E6-2172-4899-A79D-42EC97CAB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BDD4-9362-4D69-BEDF-333E50DA42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098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D2EF0-0323-475C-BD9A-88167767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66FDA-06A0-4832-B746-76736B603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D9951-0958-44E6-9C02-27BE67A47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B40B-7F5E-4B3C-B16B-992074B35B53}" type="datetimeFigureOut">
              <a:rPr lang="en-IN" smtClean="0"/>
              <a:t>27/12/2020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A6A40-DEE6-45E4-A970-CC997F790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E3F68-E91E-4A18-AEB9-21F2E1C9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BDD4-9362-4D69-BEDF-333E50DA42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236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B720E-1F97-405D-BED1-10F93990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C1C41-7289-420D-BCAC-C70E54D0D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FE239-B81E-428C-A49D-F0237127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B40B-7F5E-4B3C-B16B-992074B35B53}" type="datetimeFigureOut">
              <a:rPr lang="en-IN" smtClean="0"/>
              <a:t>27/12/2020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046DC-0034-496C-8DCB-D307BF8B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3A20A-777C-425A-BC27-94844F563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BDD4-9362-4D69-BEDF-333E50DA42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768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5FAA0-2F3C-4EA6-AC07-5A17806D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32562-9C04-4122-806F-32D281D6D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71BE1-9F86-48AA-8C0C-ECBB27F23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A8566-C6C2-4073-902F-D39DA5DA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B40B-7F5E-4B3C-B16B-992074B35B53}" type="datetimeFigureOut">
              <a:rPr lang="en-IN" smtClean="0"/>
              <a:t>27/12/2020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9C31C-5656-492D-9E67-C10BB5C54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09752-E15E-4861-A83B-6D6A70AF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BDD4-9362-4D69-BEDF-333E50DA42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494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4298F-14B4-4DE1-A65F-45C6C3364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F93EA-E1FD-490B-9687-53E60E329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B3800-E427-4B6A-B1AE-663E75906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B1C25-9035-4015-9388-0F5B2144A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A2B29A-3342-42A5-9084-5C4C20AB8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F8A6F3-E6E7-4600-8557-FC1AC87EB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B40B-7F5E-4B3C-B16B-992074B35B53}" type="datetimeFigureOut">
              <a:rPr lang="en-IN" smtClean="0"/>
              <a:t>27/12/2020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CA875D-3D50-4E0A-ABDA-84ACE8D17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9413C3-2DEE-4263-98D7-376450B2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BDD4-9362-4D69-BEDF-333E50DA42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627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9246D-C773-4697-A83C-71FDF8E39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D09145-B697-4FEC-90A8-003FE7E81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B40B-7F5E-4B3C-B16B-992074B35B53}" type="datetimeFigureOut">
              <a:rPr lang="en-IN" smtClean="0"/>
              <a:t>27/12/2020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1C4D1-E20A-4B48-A886-714F4D0B4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509B7-3ACB-45CF-86C9-67CE6C44E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BDD4-9362-4D69-BEDF-333E50DA42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150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7B2D41-F361-4CAB-8430-A630FD2B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B40B-7F5E-4B3C-B16B-992074B35B53}" type="datetimeFigureOut">
              <a:rPr lang="en-IN" smtClean="0"/>
              <a:t>27/12/2020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592AAE-8219-4FDB-9739-76F4B3F1B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EC8B5-B135-4084-828E-995C7A9D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BDD4-9362-4D69-BEDF-333E50DA42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11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49685-0F60-4FEB-A002-74102D1AE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E28EC-8869-49E1-9602-14AF62734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4257B-5874-4165-BE27-DAABA60B4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E82F0-B30D-4383-B7BC-6F72DF66A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B40B-7F5E-4B3C-B16B-992074B35B53}" type="datetimeFigureOut">
              <a:rPr lang="en-IN" smtClean="0"/>
              <a:t>27/12/2020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B5720-D6E4-4EFA-B803-E23869D7B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FFFFB-5504-4046-B080-F01D53AB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BDD4-9362-4D69-BEDF-333E50DA42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962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4D8B5-D2F7-4083-AABA-09A7F866B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B397A1-5DE5-498B-B413-B0090F7EC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00FFE-05B7-4E84-B72F-CE3011F05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DD2F7-4D1B-48FF-903F-9EAAC1713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B40B-7F5E-4B3C-B16B-992074B35B53}" type="datetimeFigureOut">
              <a:rPr lang="en-IN" smtClean="0"/>
              <a:t>27/12/2020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BCDA2-28BE-40A5-8429-47E94EC15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AF6FD-973C-4CC6-9D80-BB69D205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BDD4-9362-4D69-BEDF-333E50DA42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109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7DAE5-F79E-432F-904F-5594355C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268CB-FC5A-4421-846B-AE122195F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FDF1D-8F3C-4798-9BBA-2E5F2DBF01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CB40B-7F5E-4B3C-B16B-992074B35B53}" type="datetimeFigureOut">
              <a:rPr lang="en-IN" smtClean="0"/>
              <a:t>27/12/2020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70C39-AD24-42E1-8636-6EDF58A26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AFB09-8A7F-4450-97B7-5DBFA62FF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1BDD4-9362-4D69-BEDF-333E50DA42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771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5FD53DC-DCB0-4CCD-9511-5D20A318617B}"/>
              </a:ext>
            </a:extLst>
          </p:cNvPr>
          <p:cNvSpPr txBox="1"/>
          <p:nvPr/>
        </p:nvSpPr>
        <p:spPr>
          <a:xfrm>
            <a:off x="8232011" y="2348167"/>
            <a:ext cx="395999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dirty="0">
                <a:solidFill>
                  <a:schemeClr val="accent1">
                    <a:lumMod val="75000"/>
                  </a:schemeClr>
                </a:solidFill>
              </a:rPr>
              <a:t>Telangana Diagnostics – </a:t>
            </a:r>
            <a:r>
              <a:rPr lang="en-IN" sz="2400" b="1" i="1" dirty="0"/>
              <a:t>A cost effective, free diagnostics delivery initiative</a:t>
            </a:r>
          </a:p>
          <a:p>
            <a:endParaRPr lang="en-IN" sz="2400" b="1" i="1" dirty="0"/>
          </a:p>
          <a:p>
            <a:endParaRPr lang="en-IN" sz="2400" b="1" i="1" dirty="0"/>
          </a:p>
          <a:p>
            <a:r>
              <a:rPr lang="en-IN" sz="2400" b="1" dirty="0"/>
              <a:t>28-Dec-2020</a:t>
            </a:r>
            <a:endParaRPr lang="en-IN" sz="3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" y="0"/>
            <a:ext cx="5528670" cy="31905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3" y="3313043"/>
            <a:ext cx="5528669" cy="35607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29"/>
          <a:stretch/>
        </p:blipFill>
        <p:spPr>
          <a:xfrm rot="5400000">
            <a:off x="3480014" y="2121770"/>
            <a:ext cx="6873765" cy="263022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B5A4480-88BD-452E-BEB5-5D82AC0633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CC2F43-A6E0-417C-BA8D-B58952E1A944}"/>
              </a:ext>
            </a:extLst>
          </p:cNvPr>
          <p:cNvSpPr/>
          <p:nvPr/>
        </p:nvSpPr>
        <p:spPr>
          <a:xfrm>
            <a:off x="5528670" y="-1"/>
            <a:ext cx="86367" cy="68579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FB72A4-886C-4D79-9984-2CDD0BEE74BA}"/>
              </a:ext>
            </a:extLst>
          </p:cNvPr>
          <p:cNvSpPr/>
          <p:nvPr/>
        </p:nvSpPr>
        <p:spPr>
          <a:xfrm>
            <a:off x="0" y="3190548"/>
            <a:ext cx="5599270" cy="12249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011" y="-344439"/>
            <a:ext cx="4261836" cy="269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95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984DF97-FFF2-49BC-94E2-E747FF917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9120"/>
            <a:ext cx="10515600" cy="301726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Conclusion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466F53-259E-4DFC-9C09-3C51EB4946E5}"/>
              </a:ext>
            </a:extLst>
          </p:cNvPr>
          <p:cNvCxnSpPr/>
          <p:nvPr/>
        </p:nvCxnSpPr>
        <p:spPr>
          <a:xfrm>
            <a:off x="622853" y="1142127"/>
            <a:ext cx="109462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0332115-5F41-451C-9A2D-1DBDB1EE7D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-68729"/>
            <a:ext cx="2091113" cy="132308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A779C2-5051-42FE-8C1C-F54A4550AB96}"/>
              </a:ext>
            </a:extLst>
          </p:cNvPr>
          <p:cNvCxnSpPr/>
          <p:nvPr/>
        </p:nvCxnSpPr>
        <p:spPr>
          <a:xfrm>
            <a:off x="638895" y="1142127"/>
            <a:ext cx="109462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59CC6AC-DE48-4793-8961-BD62CB02BA09}"/>
              </a:ext>
            </a:extLst>
          </p:cNvPr>
          <p:cNvSpPr txBox="1"/>
          <p:nvPr/>
        </p:nvSpPr>
        <p:spPr>
          <a:xfrm>
            <a:off x="1219200" y="6470675"/>
            <a:ext cx="1874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>
                <a:solidFill>
                  <a:schemeClr val="bg1">
                    <a:lumMod val="65000"/>
                  </a:schemeClr>
                </a:solidFill>
              </a:rPr>
              <a:t>Confidential Document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4E174475-E819-46CB-99F7-4CB9D0811976}"/>
              </a:ext>
            </a:extLst>
          </p:cNvPr>
          <p:cNvSpPr txBox="1">
            <a:spLocks/>
          </p:cNvSpPr>
          <p:nvPr/>
        </p:nvSpPr>
        <p:spPr>
          <a:xfrm>
            <a:off x="622853" y="1474788"/>
            <a:ext cx="10538787" cy="33544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 fontAlgn="base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228600" algn="l"/>
                <a:tab pos="457200" algn="l"/>
              </a:tabLst>
            </a:pPr>
            <a:r>
              <a:rPr lang="en-I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Delivered a successful model that exceeded the program objectives.  More than 9 Lakhs patients are served per year currently. </a:t>
            </a:r>
          </a:p>
          <a:p>
            <a:pPr marL="971550" lvl="1" indent="-514350" fontAlgn="base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n-I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of Tests can be tailor made based on the demand and necessity for a fraction of increase in operational expenditure</a:t>
            </a:r>
          </a:p>
          <a:p>
            <a:pPr marL="971550" lvl="1" indent="-514350" fontAlgn="base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framework on Diagnostics and Quality Assurance can be utilized in setting up the central labs. </a:t>
            </a:r>
            <a:endParaRPr lang="en-IN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 fontAlgn="base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employment generated through lab technicians’ recruitment and vendor transport team.</a:t>
            </a:r>
            <a:endParaRPr lang="en-IN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 fontAlgn="base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Equipment, test methodology knowledge and test data are completely owned by Government; and these get helped in creating new policy for providing better healthcare via preventive &amp; predictive practices</a:t>
            </a:r>
          </a:p>
          <a:p>
            <a:pPr marL="971550" lvl="1" indent="-514350" fontAlgn="base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electronic reporting framework would be integrated with Electronic Health Record framework in future. </a:t>
            </a:r>
            <a:endParaRPr lang="en-IN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050" indent="-233363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07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2D2B30-DF46-4D5B-A519-DBB0B7748C4E}"/>
              </a:ext>
            </a:extLst>
          </p:cNvPr>
          <p:cNvSpPr txBox="1">
            <a:spLocks/>
          </p:cNvSpPr>
          <p:nvPr/>
        </p:nvSpPr>
        <p:spPr>
          <a:xfrm>
            <a:off x="851452" y="1524854"/>
            <a:ext cx="9846883" cy="46067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ts val="600"/>
              </a:spcBef>
              <a:spcAft>
                <a:spcPts val="300"/>
              </a:spcAft>
            </a:pP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ts val="600"/>
              </a:spcBef>
              <a:spcAft>
                <a:spcPts val="300"/>
              </a:spcAft>
            </a:pP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ts val="600"/>
              </a:spcBef>
              <a:spcAft>
                <a:spcPts val="300"/>
              </a:spcAft>
            </a:pP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 </a:t>
            </a:r>
          </a:p>
          <a:p>
            <a:pPr marL="457200" indent="-457200" fontAlgn="base">
              <a:spcBef>
                <a:spcPts val="600"/>
              </a:spcBef>
              <a:spcAft>
                <a:spcPts val="300"/>
              </a:spcAft>
              <a:buAutoNum type="arabicPeriod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050" indent="-233363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>
              <a:spcBef>
                <a:spcPts val="600"/>
              </a:spcBef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C4958B-7A91-4D74-B098-5141F04A6857}"/>
              </a:ext>
            </a:extLst>
          </p:cNvPr>
          <p:cNvCxnSpPr/>
          <p:nvPr/>
        </p:nvCxnSpPr>
        <p:spPr>
          <a:xfrm>
            <a:off x="622853" y="1142127"/>
            <a:ext cx="109462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6560024-8AB8-4EBD-A3A9-A1E6C91543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A9A9EB-1328-4957-84DC-C60FEAFADC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-68729"/>
            <a:ext cx="2091113" cy="1323081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7612107F-8F38-4655-9DA0-C8D08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9120"/>
            <a:ext cx="10515600" cy="301726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024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984DF97-FFF2-49BC-94E2-E747FF917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9120"/>
            <a:ext cx="10515600" cy="301726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+mn-lt"/>
              </a:rPr>
              <a:t>Problem Statement </a:t>
            </a:r>
            <a:r>
              <a:rPr lang="en-US" sz="3600" b="1" dirty="0">
                <a:latin typeface="+mn-lt"/>
              </a:rPr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466F53-259E-4DFC-9C09-3C51EB4946E5}"/>
              </a:ext>
            </a:extLst>
          </p:cNvPr>
          <p:cNvCxnSpPr/>
          <p:nvPr/>
        </p:nvCxnSpPr>
        <p:spPr>
          <a:xfrm>
            <a:off x="622853" y="1142127"/>
            <a:ext cx="109462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0332115-5F41-451C-9A2D-1DBDB1EE7D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-68729"/>
            <a:ext cx="2091113" cy="1323081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00181E7-0DD9-4963-8F20-ED477A777AC2}"/>
              </a:ext>
            </a:extLst>
          </p:cNvPr>
          <p:cNvSpPr txBox="1">
            <a:spLocks/>
          </p:cNvSpPr>
          <p:nvPr/>
        </p:nvSpPr>
        <p:spPr>
          <a:xfrm>
            <a:off x="851452" y="1524854"/>
            <a:ext cx="9846883" cy="46067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Diagnostics based patient care is the new normal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Healthcare Delivery.</a:t>
            </a: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recent study on Cost of Health Care spent by individuals,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pie in expenses is taken up by Diagnostics and Medicines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And their share is increasing day by day in the overall delivery because:</a:t>
            </a:r>
          </a:p>
          <a:p>
            <a:pPr marL="971550" lvl="1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Diagnostics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playing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pivotal role in determining the issues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wasting precious time available before starting the treatment. </a:t>
            </a:r>
          </a:p>
          <a:p>
            <a:pPr marL="971550" lvl="1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of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Medico Legal Issues, Doctors are not able to proceed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first diagnosing the issue through medical tests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71550" lvl="1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the study reveals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 class is becoming poorer day by day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 are facing any medical issue.</a:t>
            </a: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Thus, Government of India provided a greater focus on creating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wholistic solution for making diagnostics an affordable solution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public.  </a:t>
            </a: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Diagnostics is made a mandatory program under NHM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designed and executed via State Health Departments in delivering it. </a:t>
            </a: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050" indent="-233363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>
              <a:spcBef>
                <a:spcPts val="600"/>
              </a:spcBef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404388-E100-4550-AFC0-3500F9F6A7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2820542"/>
            <a:ext cx="1981200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63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984DF97-FFF2-49BC-94E2-E747FF917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9120"/>
            <a:ext cx="10515600" cy="301726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+mn-lt"/>
              </a:rPr>
              <a:t>How we adopted? </a:t>
            </a:r>
            <a:r>
              <a:rPr lang="en-US" sz="3600" b="1" dirty="0">
                <a:latin typeface="+mn-lt"/>
              </a:rPr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466F53-259E-4DFC-9C09-3C51EB4946E5}"/>
              </a:ext>
            </a:extLst>
          </p:cNvPr>
          <p:cNvCxnSpPr/>
          <p:nvPr/>
        </p:nvCxnSpPr>
        <p:spPr>
          <a:xfrm>
            <a:off x="622853" y="1142127"/>
            <a:ext cx="109462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0332115-5F41-451C-9A2D-1DBDB1EE7D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-68729"/>
            <a:ext cx="2091113" cy="1323081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A3B24CA1-CEE0-49D8-B618-59BFF7B43B2C}"/>
              </a:ext>
            </a:extLst>
          </p:cNvPr>
          <p:cNvSpPr txBox="1">
            <a:spLocks/>
          </p:cNvSpPr>
          <p:nvPr/>
        </p:nvSpPr>
        <p:spPr>
          <a:xfrm>
            <a:off x="1046403" y="1320067"/>
            <a:ext cx="10946295" cy="33544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states have different models of this program delivery like </a:t>
            </a:r>
          </a:p>
          <a:p>
            <a:pPr marL="800100" lvl="1" indent="-34290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Outsourced  (Ex: AP, Delhi)  </a:t>
            </a:r>
          </a:p>
          <a:p>
            <a:pPr marL="800100" lvl="1" indent="-34290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Partly Outsourced (Ex: Gujarat, Rajasthan)</a:t>
            </a:r>
          </a:p>
          <a:p>
            <a:pPr marL="800100" lvl="1" indent="-34290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Telangana opted for Complete In-House model </a:t>
            </a:r>
          </a:p>
          <a:p>
            <a:pPr marL="800100" lvl="1" indent="-34290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While setting up in-house model, we designed as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 &amp; Spoke Model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where a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Laboratory (Hub)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caters to all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Facilities (Spokes)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are in the vicinity of below 60 KMs. </a:t>
            </a: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050" indent="-233363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>
              <a:spcBef>
                <a:spcPts val="600"/>
              </a:spcBef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E13E5D-E564-4166-BECF-200814A22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436" y="4148152"/>
            <a:ext cx="2232214" cy="26833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96489B-5B59-47D6-B27E-8C8E6F9C3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081" y="4148152"/>
            <a:ext cx="41052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27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984DF97-FFF2-49BC-94E2-E747FF917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9120"/>
            <a:ext cx="10515600" cy="301726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+mn-lt"/>
              </a:rPr>
              <a:t>What have we done? </a:t>
            </a:r>
            <a:r>
              <a:rPr lang="en-US" sz="3600" b="1" dirty="0">
                <a:latin typeface="+mn-lt"/>
              </a:rPr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466F53-259E-4DFC-9C09-3C51EB4946E5}"/>
              </a:ext>
            </a:extLst>
          </p:cNvPr>
          <p:cNvCxnSpPr/>
          <p:nvPr/>
        </p:nvCxnSpPr>
        <p:spPr>
          <a:xfrm>
            <a:off x="622853" y="1142127"/>
            <a:ext cx="109462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0332115-5F41-451C-9A2D-1DBDB1EE7D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-68729"/>
            <a:ext cx="2091113" cy="1323081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64A7228-2936-4C77-966F-3713AC3D48D0}"/>
              </a:ext>
            </a:extLst>
          </p:cNvPr>
          <p:cNvSpPr txBox="1">
            <a:spLocks/>
          </p:cNvSpPr>
          <p:nvPr/>
        </p:nvSpPr>
        <p:spPr>
          <a:xfrm>
            <a:off x="1046403" y="1320067"/>
            <a:ext cx="10946295" cy="33544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Launched our 1st Central Laboratory (Hub)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August 2018 in Hyderabad.</a:t>
            </a: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 supports &gt;300 Health Facilities (Spokes)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I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Investigations are delivered </a:t>
            </a:r>
            <a:r>
              <a:rPr lang="en-I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central lab  - </a:t>
            </a:r>
            <a:r>
              <a:rPr lang="en-IN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Clinical Biochemistry Tests, 10 Microbiology Tests and 12 Pathological Tests</a:t>
            </a: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050" indent="-233363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>
              <a:spcBef>
                <a:spcPts val="600"/>
              </a:spcBef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8ACE54-66D1-47A6-BEF2-0A6DF8CCA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61" y="3296480"/>
            <a:ext cx="4404750" cy="31793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498C74-FDA1-45BF-9475-E07E7349D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667" y="4901325"/>
            <a:ext cx="5847385" cy="15612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4F7348-4D70-45A1-B232-FCB2ED2E5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666" y="3283228"/>
            <a:ext cx="6208507" cy="16180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4AD48B-7688-43C4-9A86-D2FF751EF25F}"/>
              </a:ext>
            </a:extLst>
          </p:cNvPr>
          <p:cNvSpPr txBox="1"/>
          <p:nvPr/>
        </p:nvSpPr>
        <p:spPr>
          <a:xfrm>
            <a:off x="1176747" y="6448347"/>
            <a:ext cx="2895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+ Vitamin D3, Serum Iron &amp; UIBC </a:t>
            </a:r>
          </a:p>
        </p:txBody>
      </p:sp>
    </p:spTree>
    <p:extLst>
      <p:ext uri="{BB962C8B-B14F-4D97-AF65-F5344CB8AC3E}">
        <p14:creationId xmlns:p14="http://schemas.microsoft.com/office/powerpoint/2010/main" val="3096475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2ECB8C-59B2-4075-A1BD-ACC97A94ED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483" y="1364052"/>
            <a:ext cx="3674634" cy="5252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6984DF97-FFF2-49BC-94E2-E747FF917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9120"/>
            <a:ext cx="10515600" cy="301726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Delivery Excellence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466F53-259E-4DFC-9C09-3C51EB4946E5}"/>
              </a:ext>
            </a:extLst>
          </p:cNvPr>
          <p:cNvCxnSpPr/>
          <p:nvPr/>
        </p:nvCxnSpPr>
        <p:spPr>
          <a:xfrm>
            <a:off x="622853" y="1142127"/>
            <a:ext cx="109462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0332115-5F41-451C-9A2D-1DBDB1EE7D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-68729"/>
            <a:ext cx="2091113" cy="1323081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64A7228-2936-4C77-966F-3713AC3D48D0}"/>
              </a:ext>
            </a:extLst>
          </p:cNvPr>
          <p:cNvSpPr txBox="1">
            <a:spLocks/>
          </p:cNvSpPr>
          <p:nvPr/>
        </p:nvSpPr>
        <p:spPr>
          <a:xfrm>
            <a:off x="1046404" y="1251828"/>
            <a:ext cx="7469799" cy="17283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itially started with 800 samples per day.  Currently &gt; 5000 samples are tested daily with TAT of 24 Hours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</a:t>
            </a:r>
            <a:r>
              <a:rPr lang="en-US" sz="1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year, the patient foot fall was 2 Lakhs and now with present stats, 10 Lakhs patients are utilizing the service per annum.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setting up the Diagnostics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Labs increased the patient footfall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Government Facilities</a:t>
            </a: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 generated, validated and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delivered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respective Spoke facilities. Patients can directly download their reports from the SMS sent from the system.   </a:t>
            </a: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Assurance practices have been implemented from the beginning of the program.</a:t>
            </a:r>
          </a:p>
          <a:p>
            <a:pPr marL="971550" lvl="1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IQCs are run in the laboratory.  </a:t>
            </a:r>
          </a:p>
          <a:p>
            <a:pPr marL="971550" lvl="1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Lab is entered into EQAS program with CMC, Vellore and AIIMS, New Delhi since inception of the program and is being complied with the Standards. </a:t>
            </a: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050" indent="-233363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60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984DF97-FFF2-49BC-94E2-E747FF917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9120"/>
            <a:ext cx="10515600" cy="301726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Hub Setup Requirements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466F53-259E-4DFC-9C09-3C51EB4946E5}"/>
              </a:ext>
            </a:extLst>
          </p:cNvPr>
          <p:cNvCxnSpPr/>
          <p:nvPr/>
        </p:nvCxnSpPr>
        <p:spPr>
          <a:xfrm>
            <a:off x="622853" y="1142127"/>
            <a:ext cx="109462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0332115-5F41-451C-9A2D-1DBDB1EE7D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-68729"/>
            <a:ext cx="2091113" cy="132308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C047BC1-A223-4270-A6B8-4A7832D18449}"/>
              </a:ext>
            </a:extLst>
          </p:cNvPr>
          <p:cNvSpPr/>
          <p:nvPr/>
        </p:nvSpPr>
        <p:spPr>
          <a:xfrm>
            <a:off x="4646453" y="1624824"/>
            <a:ext cx="7443187" cy="51171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Content Placeholder 4">
            <a:extLst>
              <a:ext uri="{FF2B5EF4-FFF2-40B4-BE49-F238E27FC236}">
                <a16:creationId xmlns:a16="http://schemas.microsoft.com/office/drawing/2014/main" id="{7223895F-9EBD-486F-8FF9-E2342BDD26D9}"/>
              </a:ext>
            </a:extLst>
          </p:cNvPr>
          <p:cNvSpPr txBox="1">
            <a:spLocks/>
          </p:cNvSpPr>
          <p:nvPr/>
        </p:nvSpPr>
        <p:spPr>
          <a:xfrm>
            <a:off x="596984" y="1624824"/>
            <a:ext cx="3967581" cy="13255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 SFT of lab space</a:t>
            </a: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Centralized Air Conditioning</a:t>
            </a: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Restricted Entry to Sanitized Environment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050" indent="-233363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>
              <a:spcBef>
                <a:spcPts val="600"/>
              </a:spcBef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17AD59-F225-4FF4-BB87-E05466AB2C25}"/>
              </a:ext>
            </a:extLst>
          </p:cNvPr>
          <p:cNvSpPr txBox="1"/>
          <p:nvPr/>
        </p:nvSpPr>
        <p:spPr>
          <a:xfrm>
            <a:off x="515096" y="1292442"/>
            <a:ext cx="2194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>Space Requirements:</a:t>
            </a:r>
          </a:p>
        </p:txBody>
      </p:sp>
      <p:sp>
        <p:nvSpPr>
          <p:cNvPr id="41" name="Content Placeholder 4">
            <a:extLst>
              <a:ext uri="{FF2B5EF4-FFF2-40B4-BE49-F238E27FC236}">
                <a16:creationId xmlns:a16="http://schemas.microsoft.com/office/drawing/2014/main" id="{D1A657E3-81A6-4805-9E27-C453E7004E8F}"/>
              </a:ext>
            </a:extLst>
          </p:cNvPr>
          <p:cNvSpPr txBox="1">
            <a:spLocks/>
          </p:cNvSpPr>
          <p:nvPr/>
        </p:nvSpPr>
        <p:spPr>
          <a:xfrm>
            <a:off x="583336" y="3405784"/>
            <a:ext cx="3967581" cy="33362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050" indent="-233363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>
              <a:spcBef>
                <a:spcPts val="600"/>
              </a:spcBef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D6502B-BC1F-4579-A496-BC3724A9A2B4}"/>
              </a:ext>
            </a:extLst>
          </p:cNvPr>
          <p:cNvSpPr txBox="1"/>
          <p:nvPr/>
        </p:nvSpPr>
        <p:spPr>
          <a:xfrm>
            <a:off x="515096" y="3087050"/>
            <a:ext cx="191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>HR Requirements: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26BEDE-C6D9-49F0-B4B5-B7842AD9A325}"/>
              </a:ext>
            </a:extLst>
          </p:cNvPr>
          <p:cNvSpPr txBox="1"/>
          <p:nvPr/>
        </p:nvSpPr>
        <p:spPr>
          <a:xfrm>
            <a:off x="4544093" y="1311653"/>
            <a:ext cx="295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>Infrastructure Requirements: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738C63-3C35-44C7-A9A1-B44175E5FA34}"/>
              </a:ext>
            </a:extLst>
          </p:cNvPr>
          <p:cNvSpPr txBox="1"/>
          <p:nvPr/>
        </p:nvSpPr>
        <p:spPr>
          <a:xfrm>
            <a:off x="4770086" y="3671760"/>
            <a:ext cx="2559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/>
              <a:t>Clinical Chemistry </a:t>
            </a:r>
            <a:r>
              <a:rPr lang="en-IN" sz="1600" b="1" dirty="0" err="1"/>
              <a:t>Analyzers</a:t>
            </a:r>
            <a:endParaRPr lang="en-IN" sz="1600" b="1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211FC9E-BC5B-48D6-9F30-A609FF493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038" y="1710892"/>
            <a:ext cx="2780228" cy="190695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37D77DA-C0B5-4F29-B110-C0B045C57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767" y="1799432"/>
            <a:ext cx="2178422" cy="184140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CBEDF33-3C8F-4B83-BA5B-3E3805DFBBE2}"/>
              </a:ext>
            </a:extLst>
          </p:cNvPr>
          <p:cNvSpPr txBox="1"/>
          <p:nvPr/>
        </p:nvSpPr>
        <p:spPr>
          <a:xfrm>
            <a:off x="7329889" y="3674571"/>
            <a:ext cx="2674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 err="1"/>
              <a:t>Immuno</a:t>
            </a:r>
            <a:r>
              <a:rPr lang="en-IN" sz="1600" b="1" dirty="0"/>
              <a:t> Chemistry </a:t>
            </a:r>
            <a:r>
              <a:rPr lang="en-IN" sz="1600" b="1" dirty="0" err="1"/>
              <a:t>Analyzers</a:t>
            </a:r>
            <a:endParaRPr lang="en-IN" sz="1600" b="1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A17EBA1-F870-4C0F-9943-11AAA454B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4724" y="1810754"/>
            <a:ext cx="2004789" cy="183008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4D9C320-E1C2-4186-B46B-6656662E48C7}"/>
              </a:ext>
            </a:extLst>
          </p:cNvPr>
          <p:cNvSpPr txBox="1"/>
          <p:nvPr/>
        </p:nvSpPr>
        <p:spPr>
          <a:xfrm>
            <a:off x="10008814" y="3671760"/>
            <a:ext cx="2080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 err="1"/>
              <a:t>Hematology</a:t>
            </a:r>
            <a:r>
              <a:rPr lang="en-IN" sz="1600" b="1" dirty="0"/>
              <a:t> </a:t>
            </a:r>
            <a:r>
              <a:rPr lang="en-IN" sz="1600" b="1" dirty="0" err="1"/>
              <a:t>Analyzers</a:t>
            </a:r>
            <a:endParaRPr lang="en-IN" sz="1600" b="1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F67D18C8-C285-4C70-939F-457F9A31D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0086" y="4200943"/>
            <a:ext cx="1874680" cy="202511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08427C40-3E1D-43C2-AEE3-E72033EC03AB}"/>
              </a:ext>
            </a:extLst>
          </p:cNvPr>
          <p:cNvSpPr txBox="1"/>
          <p:nvPr/>
        </p:nvSpPr>
        <p:spPr>
          <a:xfrm>
            <a:off x="4720559" y="6261527"/>
            <a:ext cx="1518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/>
              <a:t>Urine </a:t>
            </a:r>
            <a:r>
              <a:rPr lang="en-IN" sz="1600" b="1" dirty="0" err="1"/>
              <a:t>Analyzers</a:t>
            </a:r>
            <a:endParaRPr lang="en-IN" sz="1600" b="1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24C0CED4-1460-4897-83B0-C72F8D81E4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617" y="4283746"/>
            <a:ext cx="2072610" cy="1826967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12D7E1CC-5FA6-4258-B2A7-2BA678641204}"/>
              </a:ext>
            </a:extLst>
          </p:cNvPr>
          <p:cNvSpPr txBox="1"/>
          <p:nvPr/>
        </p:nvSpPr>
        <p:spPr>
          <a:xfrm>
            <a:off x="6915617" y="6261527"/>
            <a:ext cx="2101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/>
              <a:t>Elisa Reader &amp; Washer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931BC107-2EAF-4378-846A-50DC1FC679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9078" y="4372196"/>
            <a:ext cx="2326112" cy="182696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EB2C2022-03BB-4DF2-9101-2AB9B4E19483}"/>
              </a:ext>
            </a:extLst>
          </p:cNvPr>
          <p:cNvSpPr txBox="1"/>
          <p:nvPr/>
        </p:nvSpPr>
        <p:spPr>
          <a:xfrm>
            <a:off x="9677994" y="6261527"/>
            <a:ext cx="1419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/>
              <a:t>Rotary Shaker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FA08D5A-7F74-42B6-8717-EAA225C72C16}"/>
              </a:ext>
            </a:extLst>
          </p:cNvPr>
          <p:cNvSpPr/>
          <p:nvPr/>
        </p:nvSpPr>
        <p:spPr>
          <a:xfrm>
            <a:off x="583336" y="3860871"/>
            <a:ext cx="39812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Lab Supervisors (2)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Bio Chemist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Pathologist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Microbiologist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Quality Manager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Lab Technicians (8 </a:t>
            </a:r>
            <a:r>
              <a:rPr lang="en-IN" dirty="0" err="1"/>
              <a:t>B.Sc</a:t>
            </a:r>
            <a:r>
              <a:rPr lang="en-IN" dirty="0"/>
              <a:t> MLTs &amp; 16 DMLTs)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r>
              <a:rPr lang="en-IN" b="1" dirty="0"/>
              <a:t>This man power to support 3 shifts of work.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395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984DF97-FFF2-49BC-94E2-E747FF917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9120"/>
            <a:ext cx="10515600" cy="301726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Financials &amp; Outcomes of 1</a:t>
            </a:r>
            <a:r>
              <a:rPr lang="en-US" sz="3600" b="1" baseline="30000" dirty="0">
                <a:latin typeface="+mn-lt"/>
              </a:rPr>
              <a:t>st</a:t>
            </a:r>
            <a:r>
              <a:rPr lang="en-US" sz="3600" b="1" dirty="0">
                <a:latin typeface="+mn-lt"/>
              </a:rPr>
              <a:t> Year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466F53-259E-4DFC-9C09-3C51EB4946E5}"/>
              </a:ext>
            </a:extLst>
          </p:cNvPr>
          <p:cNvCxnSpPr/>
          <p:nvPr/>
        </p:nvCxnSpPr>
        <p:spPr>
          <a:xfrm>
            <a:off x="622853" y="1142127"/>
            <a:ext cx="109462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0332115-5F41-451C-9A2D-1DBDB1EE7D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-68729"/>
            <a:ext cx="2091113" cy="132308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A779C2-5051-42FE-8C1C-F54A4550AB96}"/>
              </a:ext>
            </a:extLst>
          </p:cNvPr>
          <p:cNvCxnSpPr/>
          <p:nvPr/>
        </p:nvCxnSpPr>
        <p:spPr>
          <a:xfrm>
            <a:off x="638895" y="1142127"/>
            <a:ext cx="109462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B439002-539E-404E-BB5B-8011EC64E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96" y="2251256"/>
            <a:ext cx="5695644" cy="45110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620CA2-A9EA-42DA-A54D-720CCFC19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074" y="2251255"/>
            <a:ext cx="5542539" cy="4511009"/>
          </a:xfrm>
          <a:prstGeom prst="rect">
            <a:avLst/>
          </a:prstGeom>
        </p:spPr>
      </p:pic>
      <p:sp>
        <p:nvSpPr>
          <p:cNvPr id="24" name="Explosion: 8 Points 23">
            <a:extLst>
              <a:ext uri="{FF2B5EF4-FFF2-40B4-BE49-F238E27FC236}">
                <a16:creationId xmlns:a16="http://schemas.microsoft.com/office/drawing/2014/main" id="{6D4AE078-0E46-4134-AB28-AA070C02FCCF}"/>
              </a:ext>
            </a:extLst>
          </p:cNvPr>
          <p:cNvSpPr/>
          <p:nvPr/>
        </p:nvSpPr>
        <p:spPr>
          <a:xfrm>
            <a:off x="9215882" y="3345659"/>
            <a:ext cx="1989835" cy="1593165"/>
          </a:xfrm>
          <a:prstGeom prst="irregularSeal1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Rs. 10 </a:t>
            </a:r>
            <a:r>
              <a:rPr lang="en-IN" sz="1400" b="1" dirty="0">
                <a:solidFill>
                  <a:schemeClr val="tx1"/>
                </a:solidFill>
              </a:rPr>
              <a:t>Per Test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E85B5AE6-FCFD-4C9D-9429-377CB954A0DE}"/>
              </a:ext>
            </a:extLst>
          </p:cNvPr>
          <p:cNvSpPr txBox="1">
            <a:spLocks/>
          </p:cNvSpPr>
          <p:nvPr/>
        </p:nvSpPr>
        <p:spPr>
          <a:xfrm>
            <a:off x="606810" y="1121408"/>
            <a:ext cx="11626529" cy="103411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60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the study conducted in the initial year,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delivered 16 Cr. worth of tests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based on current market value at a fraction of cost. </a:t>
            </a: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test costed Rs. 10/- Only on average.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050" indent="-233363"/>
            <a:endParaRPr lang="en-US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>
              <a:spcBef>
                <a:spcPts val="600"/>
              </a:spcBef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630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984DF97-FFF2-49BC-94E2-E747FF917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9120"/>
            <a:ext cx="10515600" cy="301726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Work in Progress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466F53-259E-4DFC-9C09-3C51EB4946E5}"/>
              </a:ext>
            </a:extLst>
          </p:cNvPr>
          <p:cNvCxnSpPr/>
          <p:nvPr/>
        </p:nvCxnSpPr>
        <p:spPr>
          <a:xfrm>
            <a:off x="622853" y="1142127"/>
            <a:ext cx="109462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0332115-5F41-451C-9A2D-1DBDB1EE7D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-68729"/>
            <a:ext cx="2091113" cy="132308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A779C2-5051-42FE-8C1C-F54A4550AB96}"/>
              </a:ext>
            </a:extLst>
          </p:cNvPr>
          <p:cNvCxnSpPr/>
          <p:nvPr/>
        </p:nvCxnSpPr>
        <p:spPr>
          <a:xfrm>
            <a:off x="638895" y="1142127"/>
            <a:ext cx="109462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59CC6AC-DE48-4793-8961-BD62CB02BA09}"/>
              </a:ext>
            </a:extLst>
          </p:cNvPr>
          <p:cNvSpPr txBox="1"/>
          <p:nvPr/>
        </p:nvSpPr>
        <p:spPr>
          <a:xfrm>
            <a:off x="1219200" y="6470675"/>
            <a:ext cx="1874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>
                <a:solidFill>
                  <a:schemeClr val="bg1">
                    <a:lumMod val="65000"/>
                  </a:schemeClr>
                </a:solidFill>
              </a:rPr>
              <a:t>Confidential Document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4E174475-E819-46CB-99F7-4CB9D0811976}"/>
              </a:ext>
            </a:extLst>
          </p:cNvPr>
          <p:cNvSpPr txBox="1">
            <a:spLocks/>
          </p:cNvSpPr>
          <p:nvPr/>
        </p:nvSpPr>
        <p:spPr>
          <a:xfrm>
            <a:off x="1046403" y="1320066"/>
            <a:ext cx="10538787" cy="52628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first 2 years, only Pathological/ Laboratory services were delivered.  Now Imaging Services also added in Hyderabad City with a concept of Mini Hubs @ UCHCs or major UPHCs</a:t>
            </a: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Initially 8 Mini Hubs are operationalized.  </a:t>
            </a: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Mini Hubs are equipped with Radiology and ECG Services </a:t>
            </a:r>
          </a:p>
          <a:p>
            <a:pPr marL="971550" lvl="1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en-IN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with Tele-Radiology Reporting</a:t>
            </a:r>
          </a:p>
          <a:p>
            <a:pPr marL="971550" lvl="1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IN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 Sonography by the Radiologist for Anti-Natal and General Cases</a:t>
            </a:r>
          </a:p>
          <a:p>
            <a:pPr marL="971550" lvl="1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IN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Tele-ECG with Artificial Intelligence Report &amp; linked to STEMI HUBS for immediate and timely intervention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More Mini Hubs would be started soon to saturate Hyderabad City with Imaging and ECG Services.</a:t>
            </a: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the current sample load, Central Lab is being further expanded by acquiring additional space</a:t>
            </a:r>
          </a:p>
          <a:p>
            <a:pPr marL="971550" lvl="1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Histopathology services are being added </a:t>
            </a:r>
          </a:p>
          <a:p>
            <a:pPr marL="971550" lvl="1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Microbiology lab is being fully automated and also adding cultures etc. </a:t>
            </a:r>
          </a:p>
          <a:p>
            <a:pPr marL="800100" lvl="1" indent="-342900" fontAlgn="base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IN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050" indent="-233363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878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984DF97-FFF2-49BC-94E2-E747FF917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9120"/>
            <a:ext cx="10515600" cy="301726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Work in Progress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466F53-259E-4DFC-9C09-3C51EB4946E5}"/>
              </a:ext>
            </a:extLst>
          </p:cNvPr>
          <p:cNvCxnSpPr/>
          <p:nvPr/>
        </p:nvCxnSpPr>
        <p:spPr>
          <a:xfrm>
            <a:off x="622853" y="1142127"/>
            <a:ext cx="109462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0332115-5F41-451C-9A2D-1DBDB1EE7D72}"/>
              </a:ext>
            </a:extLst>
          </p:cNvPr>
          <p:cNvSpPr/>
          <p:nvPr/>
        </p:nvSpPr>
        <p:spPr>
          <a:xfrm>
            <a:off x="0" y="-79548"/>
            <a:ext cx="12192000" cy="68580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-68729"/>
            <a:ext cx="2091113" cy="132308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A779C2-5051-42FE-8C1C-F54A4550AB96}"/>
              </a:ext>
            </a:extLst>
          </p:cNvPr>
          <p:cNvCxnSpPr/>
          <p:nvPr/>
        </p:nvCxnSpPr>
        <p:spPr>
          <a:xfrm>
            <a:off x="638895" y="1142127"/>
            <a:ext cx="109462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59CC6AC-DE48-4793-8961-BD62CB02BA09}"/>
              </a:ext>
            </a:extLst>
          </p:cNvPr>
          <p:cNvSpPr txBox="1"/>
          <p:nvPr/>
        </p:nvSpPr>
        <p:spPr>
          <a:xfrm>
            <a:off x="1219200" y="6470675"/>
            <a:ext cx="1874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>
                <a:solidFill>
                  <a:schemeClr val="bg1">
                    <a:lumMod val="65000"/>
                  </a:schemeClr>
                </a:solidFill>
              </a:rPr>
              <a:t>Confidential Document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4E174475-E819-46CB-99F7-4CB9D0811976}"/>
              </a:ext>
            </a:extLst>
          </p:cNvPr>
          <p:cNvSpPr txBox="1">
            <a:spLocks/>
          </p:cNvSpPr>
          <p:nvPr/>
        </p:nvSpPr>
        <p:spPr>
          <a:xfrm>
            <a:off x="1046404" y="1320067"/>
            <a:ext cx="6077728" cy="33544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additional Hubs are planned setup across the state with </a:t>
            </a:r>
          </a:p>
          <a:p>
            <a:pPr marL="971550" lvl="1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district to have at least 1 Hub. Larger districts may have 2 Hubs</a:t>
            </a:r>
          </a:p>
          <a:p>
            <a:pPr marL="971550" lvl="1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 to Spoke to be within 60 KMs reach / Sample Transportation time will be less than 5 Hours</a:t>
            </a: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 20 District Diagnostic Hubs ready for operations in 30 days time</a:t>
            </a: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Establishing 16 more would bring entire Telangana State under the Hub and Spoke Model of Diagnostics.  </a:t>
            </a: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stabilizing the pathological services, Imaging Services would be added in due course. </a:t>
            </a: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300"/>
              </a:spcAft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050" indent="-233363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178626-82C3-48E0-A412-A6F7C6DC4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382" y="1415290"/>
            <a:ext cx="4494706" cy="4623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6498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7243</TotalTime>
  <Words>921</Words>
  <Application>Microsoft Office PowerPoint</Application>
  <PresentationFormat>Widescreen</PresentationFormat>
  <Paragraphs>196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Problem Statement  </vt:lpstr>
      <vt:lpstr>How we adopted?  </vt:lpstr>
      <vt:lpstr>What have we done?  </vt:lpstr>
      <vt:lpstr>Delivery Excellence</vt:lpstr>
      <vt:lpstr>Hub Setup Requirements</vt:lpstr>
      <vt:lpstr>Financials &amp; Outcomes of 1st Year</vt:lpstr>
      <vt:lpstr>Work in Progress</vt:lpstr>
      <vt:lpstr>Work in Progress</vt:lpstr>
      <vt:lpstr>Conclusion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Ravi Khandavilly</dc:creator>
  <cp:lastModifiedBy>Ravi Khandavilly</cp:lastModifiedBy>
  <cp:revision>275</cp:revision>
  <dcterms:created xsi:type="dcterms:W3CDTF">2019-05-21T07:37:49Z</dcterms:created>
  <dcterms:modified xsi:type="dcterms:W3CDTF">2020-12-27T08:41:42Z</dcterms:modified>
</cp:coreProperties>
</file>