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6" r:id="rId5"/>
    <p:sldId id="262" r:id="rId6"/>
    <p:sldId id="285" r:id="rId7"/>
    <p:sldId id="264" r:id="rId8"/>
    <p:sldId id="265" r:id="rId9"/>
    <p:sldId id="266" r:id="rId10"/>
    <p:sldId id="267" r:id="rId11"/>
    <p:sldId id="268" r:id="rId12"/>
    <p:sldId id="269" r:id="rId13"/>
    <p:sldId id="288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1" r:id="rId28"/>
    <p:sldId id="289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D5635-8BDD-C747-B9DC-9E7AAF59BED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3AC2-14B9-0A4F-8C18-C53495BFA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49168-AD25-4517-B1BE-07B81BB0B9A3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5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5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4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6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C8E2-679E-8249-BBBA-C3CB610AF67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81F4-91D1-824B-8681-529285329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2"/>
            <a:ext cx="8229600" cy="3051175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>
                <a:solidFill>
                  <a:srgbClr val="C00000"/>
                </a:solidFill>
                <a:latin typeface="Trebuchet MS" pitchFamily="34" charset="0"/>
              </a:rPr>
              <a:t>GIS MAPPING AND VULNERABILITY ASSESSMENT </a:t>
            </a:r>
            <a:br>
              <a:rPr lang="en-IN" sz="3200" b="1" dirty="0" smtClean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IN" sz="3600" b="1" dirty="0" smtClean="0">
                <a:solidFill>
                  <a:srgbClr val="C00000"/>
                </a:solidFill>
                <a:latin typeface="Trebuchet MS" pitchFamily="34" charset="0"/>
              </a:rPr>
              <a:t>IN UPHCS OF MADURAI CORPORATION UNDER NUHM </a:t>
            </a:r>
            <a:r>
              <a:rPr lang="en-IN" b="1" dirty="0" smtClean="0">
                <a:solidFill>
                  <a:srgbClr val="C00000"/>
                </a:solidFill>
              </a:rPr>
              <a:t/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/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Presented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By </a:t>
            </a:r>
            <a:b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</a:b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Tmt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. </a:t>
            </a:r>
            <a:r>
              <a:rPr lang="en-US" sz="3100" b="1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Priya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 K</a:t>
            </a:r>
            <a:b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</a:b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SPM, NUHM Tamil Nadu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381000"/>
            <a:ext cx="2161542" cy="1524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27823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z="3200" b="1" dirty="0">
                <a:latin typeface="Verdana" pitchFamily="34" charset="0"/>
                <a:ea typeface="Verdana" pitchFamily="34" charset="0"/>
              </a:rPr>
              <a:t>POI </a:t>
            </a:r>
            <a:r>
              <a:rPr lang="en-IN" sz="3200" b="1" dirty="0" smtClean="0">
                <a:latin typeface="Verdana" pitchFamily="34" charset="0"/>
                <a:ea typeface="Verdana" pitchFamily="34" charset="0"/>
              </a:rPr>
              <a:t>Data Collection</a:t>
            </a:r>
            <a:endParaRPr lang="en-IN" sz="32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1" descr="T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154" y="2519363"/>
            <a:ext cx="82986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erver_box_vector_clipart_by_spacecat3000-d2zniy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3841" y="2328863"/>
            <a:ext cx="873919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Infomaps\Desktop\CMA\gg59589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3269" y="2432051"/>
            <a:ext cx="614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Infomaps\Desktop\CMA\gg59589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644" y="2457450"/>
            <a:ext cx="61317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8"/>
          <p:cNvCxnSpPr>
            <a:cxnSpLocks noChangeShapeType="1"/>
          </p:cNvCxnSpPr>
          <p:nvPr/>
        </p:nvCxnSpPr>
        <p:spPr bwMode="auto">
          <a:xfrm>
            <a:off x="2922985" y="2830513"/>
            <a:ext cx="478631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12" name="AutoShape 11"/>
          <p:cNvCxnSpPr>
            <a:cxnSpLocks noChangeShapeType="1"/>
          </p:cNvCxnSpPr>
          <p:nvPr/>
        </p:nvCxnSpPr>
        <p:spPr bwMode="auto">
          <a:xfrm>
            <a:off x="6850857" y="2787650"/>
            <a:ext cx="431006" cy="1588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 type="triangle" w="med" len="med"/>
          </a:ln>
        </p:spPr>
      </p:cxnSp>
      <p:pic>
        <p:nvPicPr>
          <p:cNvPr id="13" name="Picture 6" descr="C:\Users\Infomaps\Desktop\CMA\12413740-vector-illustration-of-satellite-isolated-on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0816" y="4310063"/>
            <a:ext cx="82272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5"/>
          <p:cNvCxnSpPr>
            <a:cxnSpLocks noChangeShapeType="1"/>
          </p:cNvCxnSpPr>
          <p:nvPr/>
        </p:nvCxnSpPr>
        <p:spPr bwMode="auto">
          <a:xfrm flipH="1">
            <a:off x="5381625" y="3024188"/>
            <a:ext cx="1047750" cy="1370012"/>
          </a:xfrm>
          <a:prstGeom prst="straightConnector1">
            <a:avLst/>
          </a:prstGeom>
          <a:noFill/>
          <a:ln w="31750" cap="rnd">
            <a:solidFill>
              <a:srgbClr val="C0504D"/>
            </a:solidFill>
            <a:prstDash val="sysDot"/>
            <a:round/>
            <a:headEnd/>
            <a:tailEnd type="triangle" w="lg" len="lg"/>
          </a:ln>
        </p:spPr>
      </p:cxnSp>
      <p:cxnSp>
        <p:nvCxnSpPr>
          <p:cNvPr id="15" name="AutoShape 16"/>
          <p:cNvCxnSpPr>
            <a:cxnSpLocks noChangeShapeType="1"/>
          </p:cNvCxnSpPr>
          <p:nvPr/>
        </p:nvCxnSpPr>
        <p:spPr bwMode="auto">
          <a:xfrm flipH="1" flipV="1">
            <a:off x="3704035" y="3076576"/>
            <a:ext cx="1010840" cy="1317625"/>
          </a:xfrm>
          <a:prstGeom prst="straightConnector1">
            <a:avLst/>
          </a:prstGeom>
          <a:noFill/>
          <a:ln w="31750" cap="rnd">
            <a:solidFill>
              <a:srgbClr val="C0504D"/>
            </a:solidFill>
            <a:prstDash val="sysDot"/>
            <a:round/>
            <a:headEnd/>
            <a:tailEnd type="triangle" w="lg" len="lg"/>
          </a:ln>
        </p:spPr>
      </p:cxn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81626" y="4654550"/>
            <a:ext cx="1062582" cy="574650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en-US" sz="1400" b="1" dirty="0">
                <a:latin typeface="Verdana" pitchFamily="34" charset="0"/>
                <a:ea typeface="Verdana" pitchFamily="34" charset="0"/>
              </a:rPr>
              <a:t>Satellite</a:t>
            </a:r>
            <a:endParaRPr lang="en-US" altLang="en-US" sz="24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18" name="AutoShape 19"/>
          <p:cNvCxnSpPr>
            <a:cxnSpLocks noChangeShapeType="1"/>
          </p:cNvCxnSpPr>
          <p:nvPr/>
        </p:nvCxnSpPr>
        <p:spPr bwMode="auto">
          <a:xfrm flipH="1">
            <a:off x="6843713" y="2963864"/>
            <a:ext cx="432197" cy="317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19" name="AutoShape 8"/>
          <p:cNvCxnSpPr>
            <a:cxnSpLocks noChangeShapeType="1"/>
          </p:cNvCxnSpPr>
          <p:nvPr/>
        </p:nvCxnSpPr>
        <p:spPr bwMode="auto">
          <a:xfrm flipH="1">
            <a:off x="2937273" y="2982913"/>
            <a:ext cx="478631" cy="0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 type="triangle" w="med" len="med"/>
          </a:ln>
        </p:spPr>
      </p:cxnSp>
      <p:pic>
        <p:nvPicPr>
          <p:cNvPr id="20" name="Picture 19" descr="computer-1969px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2872" y="4430714"/>
            <a:ext cx="11430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08572" y="5421314"/>
            <a:ext cx="2303388" cy="671982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en-US" sz="1400" b="1" dirty="0">
                <a:latin typeface="Verdana" pitchFamily="34" charset="0"/>
                <a:ea typeface="Verdana" pitchFamily="34" charset="0"/>
              </a:rPr>
              <a:t>In house QC processing before Uploading</a:t>
            </a:r>
            <a:endParaRPr lang="en-US" altLang="en-US" sz="2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709173" y="3744914"/>
            <a:ext cx="1421606" cy="909637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en-US" sz="1400" b="1" dirty="0">
                <a:latin typeface="Verdana" pitchFamily="34" charset="0"/>
                <a:ea typeface="Verdana" pitchFamily="34" charset="0"/>
              </a:rPr>
              <a:t>POI Survey</a:t>
            </a:r>
            <a:endParaRPr lang="en-US" altLang="en-US" sz="24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3" name="AutoShape 8"/>
          <p:cNvCxnSpPr>
            <a:cxnSpLocks noChangeShapeType="1"/>
          </p:cNvCxnSpPr>
          <p:nvPr/>
        </p:nvCxnSpPr>
        <p:spPr bwMode="auto">
          <a:xfrm rot="16200000" flipH="1">
            <a:off x="2015133" y="3962202"/>
            <a:ext cx="933450" cy="3572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24" name="AutoShape 8"/>
          <p:cNvCxnSpPr>
            <a:cxnSpLocks noChangeShapeType="1"/>
          </p:cNvCxnSpPr>
          <p:nvPr/>
        </p:nvCxnSpPr>
        <p:spPr bwMode="auto">
          <a:xfrm rot="5400000" flipH="1" flipV="1">
            <a:off x="2186583" y="3905052"/>
            <a:ext cx="933450" cy="3572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 type="triangle" w="med" len="med"/>
          </a:ln>
        </p:spPr>
      </p:cxnSp>
      <p:sp>
        <p:nvSpPr>
          <p:cNvPr id="30" name="TextBox 29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6" descr="Google-Maps2.jpg"/>
          <p:cNvPicPr>
            <a:picLocks noChangeAspect="1"/>
          </p:cNvPicPr>
          <p:nvPr/>
        </p:nvPicPr>
        <p:blipFill>
          <a:blip r:embed="rId3" cstate="print"/>
          <a:srcRect l="22353" t="8949" b="8725"/>
          <a:stretch>
            <a:fillRect/>
          </a:stretch>
        </p:blipFill>
        <p:spPr bwMode="auto">
          <a:xfrm>
            <a:off x="1257300" y="161926"/>
            <a:ext cx="2286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yellow-house-with-front-stairs_41417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450" y="3962401"/>
            <a:ext cx="31527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office_a25 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4419600"/>
            <a:ext cx="1533525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3943350" y="1893888"/>
            <a:ext cx="142875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Verdana" pitchFamily="34" charset="0"/>
                <a:ea typeface="Verdana" pitchFamily="34" charset="0"/>
              </a:rPr>
              <a:t>Get Position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3350" y="2819401"/>
            <a:ext cx="142875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Verdana" pitchFamily="34" charset="0"/>
                <a:ea typeface="Verdana" pitchFamily="34" charset="0"/>
              </a:rPr>
              <a:t>Collecting the Data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57700" y="357189"/>
            <a:ext cx="4282679" cy="36933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POI collection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57700" y="4800600"/>
            <a:ext cx="142875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Lat : 12.45687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57700" y="5268914"/>
            <a:ext cx="142875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Long : 79.26486</a:t>
            </a:r>
          </a:p>
        </p:txBody>
      </p:sp>
      <p:pic>
        <p:nvPicPr>
          <p:cNvPr id="46" name="Picture 45" descr="yellow-house-with-front-stairs_414177.png"/>
          <p:cNvPicPr>
            <a:picLocks noChangeAspect="1"/>
          </p:cNvPicPr>
          <p:nvPr/>
        </p:nvPicPr>
        <p:blipFill>
          <a:blip r:embed="rId4" cstate="print"/>
          <a:srcRect l="16316" r="22044"/>
          <a:stretch>
            <a:fillRect/>
          </a:stretch>
        </p:blipFill>
        <p:spPr bwMode="auto">
          <a:xfrm>
            <a:off x="4457700" y="4267201"/>
            <a:ext cx="1485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638675" y="3092451"/>
            <a:ext cx="219932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aseline="-25000">
                <a:latin typeface="Calibri" pitchFamily="34" charset="0"/>
              </a:rPr>
              <a:t>2</a:t>
            </a:r>
          </a:p>
        </p:txBody>
      </p:sp>
      <p:sp>
        <p:nvSpPr>
          <p:cNvPr id="77" name="Down Arrow 76"/>
          <p:cNvSpPr/>
          <p:nvPr/>
        </p:nvSpPr>
        <p:spPr>
          <a:xfrm>
            <a:off x="2857500" y="762000"/>
            <a:ext cx="285750" cy="381000"/>
          </a:xfrm>
          <a:prstGeom prst="downArrow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1714500" y="762000"/>
            <a:ext cx="17145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428750" y="304800"/>
            <a:ext cx="74295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5799 -0.02547 L -0.0691 0.01528 L -0.16424 -0.02269 L -0.15486 -0.06713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7BE7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55" grpId="0"/>
      <p:bldP spid="77" grpId="0" animBg="1"/>
      <p:bldP spid="77" grpId="1" animBg="1"/>
      <p:bldP spid="79" grpId="0" animBg="1"/>
      <p:bldP spid="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Used Mobile App for Locating POI</a:t>
            </a:r>
            <a:endParaRPr lang="en-US" sz="28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40" y="1477415"/>
            <a:ext cx="5256213" cy="2520950"/>
          </a:xfrm>
        </p:spPr>
        <p:txBody>
          <a:bodyPr>
            <a:normAutofit/>
          </a:bodyPr>
          <a:lstStyle/>
          <a:p>
            <a:pPr marL="630238" indent="-22542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Capture the position (latitude and longitude) of POI</a:t>
            </a:r>
          </a:p>
          <a:p>
            <a:pPr marL="630238" indent="-22542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Take Photo</a:t>
            </a:r>
          </a:p>
          <a:p>
            <a:pPr marL="630238" indent="-225425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Add descriptive Text</a:t>
            </a:r>
          </a:p>
        </p:txBody>
      </p:sp>
      <p:pic>
        <p:nvPicPr>
          <p:cNvPr id="7" name="Picture 6" descr="Screenshot_20171118-19020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144" y="1196751"/>
            <a:ext cx="2448272" cy="415301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0800000">
            <a:off x="4715398" y="3571876"/>
            <a:ext cx="307183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63484" y="4808746"/>
            <a:ext cx="92869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35416" y="3992337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</a:rPr>
              <a:t>K.Pudhur</a:t>
            </a:r>
            <a:r>
              <a:rPr lang="en-US" dirty="0" smtClean="0">
                <a:latin typeface="Verdana" pitchFamily="34" charset="0"/>
                <a:ea typeface="Verdana" pitchFamily="34" charset="0"/>
              </a:rPr>
              <a:t> UPHC</a:t>
            </a:r>
            <a:endParaRPr lang="en-US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1" descr="2018-10-29 10.30.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06347"/>
            <a:ext cx="3786183" cy="28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827584" y="6597352"/>
            <a:ext cx="8316416" cy="2606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MAPPING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TRANING FOR THE FIELD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ROAD BY ROAD MAPPING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16" y="2174875"/>
            <a:ext cx="39500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0" y="2204864"/>
            <a:ext cx="3851920" cy="41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8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Verdana" pitchFamily="34" charset="0"/>
                <a:ea typeface="Verdana" pitchFamily="34" charset="0"/>
              </a:rPr>
              <a:t>List of POI</a:t>
            </a:r>
            <a:endParaRPr lang="en-US" sz="32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146" name="Picture 2" descr="H:\Mdu Snapshot\NUHM P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00" y="1124744"/>
            <a:ext cx="8172400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1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Verdana" pitchFamily="34" charset="0"/>
                <a:ea typeface="Verdana" pitchFamily="34" charset="0"/>
              </a:rPr>
              <a:t>Collected POI Migrated to GIS after QC </a:t>
            </a:r>
            <a:endParaRPr lang="en-US" sz="28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5" y="1484784"/>
            <a:ext cx="8714363" cy="50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Verdana" pitchFamily="34" charset="0"/>
                <a:ea typeface="Verdana" pitchFamily="34" charset="0"/>
              </a:rPr>
              <a:t>POI Plotted Sample in a PHC</a:t>
            </a:r>
            <a:endParaRPr lang="en-US" sz="32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172" name="Picture 4" descr="H:\Mdu Snapshot\v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8206431" cy="49884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IN" sz="4000" dirty="0" smtClean="0">
                <a:latin typeface="Times New Roman"/>
                <a:ea typeface="Verdana" pitchFamily="34" charset="0"/>
                <a:cs typeface="Times New Roman"/>
              </a:rPr>
              <a:t>Multi Layered Approach</a:t>
            </a:r>
            <a:endParaRPr lang="en-IN" sz="4000" dirty="0">
              <a:latin typeface="Times New Roman"/>
              <a:cs typeface="Times New Roman"/>
            </a:endParaRPr>
          </a:p>
        </p:txBody>
      </p:sp>
      <p:pic>
        <p:nvPicPr>
          <p:cNvPr id="9" name="Picture 2" descr="F:\CMA_20-08_New\Sat_DGPS.jpg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2980135" y="1481138"/>
            <a:ext cx="1789509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:\Picture1.pn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2980121" y="1424462"/>
            <a:ext cx="1784079" cy="178220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2" name="Trapezoid 11"/>
          <p:cNvSpPr/>
          <p:nvPr/>
        </p:nvSpPr>
        <p:spPr>
          <a:xfrm>
            <a:off x="1115616" y="4797152"/>
            <a:ext cx="1440160" cy="457200"/>
          </a:xfrm>
          <a:prstGeom prst="trapezoid">
            <a:avLst>
              <a:gd name="adj" fmla="val 9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Water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/>
                </a:solidFill>
              </a:rPr>
              <a:t>bodies</a:t>
            </a:r>
          </a:p>
        </p:txBody>
      </p:sp>
      <p:sp>
        <p:nvSpPr>
          <p:cNvPr id="13" name="Trapezoid 12"/>
          <p:cNvSpPr/>
          <p:nvPr/>
        </p:nvSpPr>
        <p:spPr>
          <a:xfrm>
            <a:off x="1146572" y="4308475"/>
            <a:ext cx="1409204" cy="457200"/>
          </a:xfrm>
          <a:prstGeom prst="trapezoid">
            <a:avLst>
              <a:gd name="adj" fmla="val 91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Roads</a:t>
            </a:r>
          </a:p>
        </p:txBody>
      </p:sp>
      <p:sp>
        <p:nvSpPr>
          <p:cNvPr id="14" name="Trapezoid 13"/>
          <p:cNvSpPr/>
          <p:nvPr/>
        </p:nvSpPr>
        <p:spPr>
          <a:xfrm>
            <a:off x="1187624" y="3861048"/>
            <a:ext cx="1117997" cy="457200"/>
          </a:xfrm>
          <a:prstGeom prst="trapezoid">
            <a:avLst>
              <a:gd name="adj" fmla="val 91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POI</a:t>
            </a:r>
          </a:p>
        </p:txBody>
      </p:sp>
      <p:pic>
        <p:nvPicPr>
          <p:cNvPr id="15" name="Picture 14" descr="Untitled picture 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565526"/>
            <a:ext cx="1516856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Untitled picture 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563939"/>
            <a:ext cx="1516856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Untitled picture 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7954" y="3571876"/>
            <a:ext cx="1516856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6356" y="1481138"/>
            <a:ext cx="2063354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p_sc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3717032"/>
            <a:ext cx="2662621" cy="1800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2654" y="1988840"/>
            <a:ext cx="216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Jurisdiction Super imposed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2320" y="17008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Vulnerable Spots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4368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POI plotted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Times New Roman"/>
                <a:cs typeface="Times New Roman"/>
              </a:rPr>
              <a:t>POI With Attributes</a:t>
            </a:r>
            <a:endParaRPr lang="en-US"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H:\Mdu Snapshot\NUHM 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06" y="1431083"/>
            <a:ext cx="8545738" cy="5057586"/>
          </a:xfrm>
          <a:prstGeom prst="rect">
            <a:avLst/>
          </a:prstGeom>
          <a:noFill/>
        </p:spPr>
      </p:pic>
      <p:pic>
        <p:nvPicPr>
          <p:cNvPr id="10" name="Picture 9" descr="doc_2018-10-29_11-14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680" y="221532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Verdana" pitchFamily="34" charset="0"/>
                <a:ea typeface="Verdana" pitchFamily="34" charset="0"/>
              </a:rPr>
              <a:t>Vulnerable location </a:t>
            </a:r>
            <a:br>
              <a:rPr lang="en-US" sz="2800" dirty="0">
                <a:latin typeface="Verdana" pitchFamily="34" charset="0"/>
                <a:ea typeface="Verdana" pitchFamily="34" charset="0"/>
              </a:rPr>
            </a:br>
            <a:r>
              <a:rPr lang="en-US" sz="2800" dirty="0">
                <a:latin typeface="Verdana" pitchFamily="34" charset="0"/>
                <a:ea typeface="Verdana" pitchFamily="34" charset="0"/>
              </a:rPr>
              <a:t>Location Based Identification(Point)</a:t>
            </a:r>
            <a:endParaRPr lang="en-US" sz="28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218" name="Picture 2" descr="H:\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723553" cy="4572032"/>
          </a:xfrm>
          <a:prstGeom prst="rect">
            <a:avLst/>
          </a:prstGeom>
          <a:noFill/>
        </p:spPr>
      </p:pic>
      <p:pic>
        <p:nvPicPr>
          <p:cNvPr id="8" name="Picture 7" descr="MDU_V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1214422"/>
            <a:ext cx="3929090" cy="4918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doc_2018-10-29_11-14-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26893" cy="75249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  <a:latin typeface="Trebuchet MS" pitchFamily="34" charset="0"/>
              </a:rPr>
              <a:t>Problem Statement</a:t>
            </a:r>
            <a:endParaRPr lang="en-US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26" y="2116900"/>
            <a:ext cx="8229600" cy="3344448"/>
          </a:xfrm>
        </p:spPr>
        <p:txBody>
          <a:bodyPr>
            <a:noAutofit/>
          </a:bodyPr>
          <a:lstStyle/>
          <a:p>
            <a:pPr marL="615950" lvl="0" indent="-61595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rebuchet MS" pitchFamily="34" charset="0"/>
              </a:rPr>
              <a:t>During Madurai corporation expansion 33 HSC area were converted to 28 wards, which resulted in many no man land coverage area</a:t>
            </a:r>
          </a:p>
          <a:p>
            <a:pPr marL="615950" indent="-61595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800" dirty="0">
                <a:latin typeface="Trebuchet MS" pitchFamily="34" charset="0"/>
              </a:rPr>
              <a:t>Area demarcation in urban area and </a:t>
            </a:r>
            <a:r>
              <a:rPr lang="en-US" sz="2800" dirty="0" err="1">
                <a:latin typeface="Trebuchet MS" pitchFamily="34" charset="0"/>
              </a:rPr>
              <a:t>peri</a:t>
            </a:r>
            <a:r>
              <a:rPr lang="en-US" sz="2800" dirty="0">
                <a:latin typeface="Trebuchet MS" pitchFamily="34" charset="0"/>
              </a:rPr>
              <a:t>-urban areas are of high task. </a:t>
            </a:r>
          </a:p>
          <a:p>
            <a:pPr marL="615950" lvl="0" indent="-615950" algn="just">
              <a:lnSpc>
                <a:spcPct val="114000"/>
              </a:lnSpc>
              <a:buFont typeface="Wingdings" pitchFamily="2" charset="2"/>
              <a:buChar char="Ø"/>
            </a:pPr>
            <a:endParaRPr lang="en-US" sz="28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Times New Roman"/>
                <a:ea typeface="Verdana" pitchFamily="34" charset="0"/>
                <a:cs typeface="Times New Roman"/>
              </a:rPr>
              <a:t>Vulnerable location </a:t>
            </a:r>
            <a:br>
              <a:rPr lang="en-US" sz="3600" dirty="0">
                <a:latin typeface="Times New Roman"/>
                <a:ea typeface="Verdana" pitchFamily="34" charset="0"/>
                <a:cs typeface="Times New Roman"/>
              </a:rPr>
            </a:br>
            <a:r>
              <a:rPr lang="en-US" sz="3600" dirty="0">
                <a:latin typeface="Times New Roman"/>
                <a:ea typeface="Verdana" pitchFamily="34" charset="0"/>
                <a:cs typeface="Times New Roman"/>
              </a:rPr>
              <a:t>Area Based Identification</a:t>
            </a:r>
            <a:endParaRPr lang="en-US" sz="3600" dirty="0">
              <a:solidFill>
                <a:schemeClr val="tx1"/>
              </a:solidFill>
              <a:latin typeface="Times New Roman"/>
              <a:ea typeface="Verdana" pitchFamily="34" charset="0"/>
              <a:cs typeface="Times New Roman"/>
            </a:endParaRPr>
          </a:p>
        </p:txBody>
      </p:sp>
      <p:pic>
        <p:nvPicPr>
          <p:cNvPr id="6" name="Picture 5" descr="area.jpg"/>
          <p:cNvPicPr>
            <a:picLocks noChangeAspect="1"/>
          </p:cNvPicPr>
          <p:nvPr/>
        </p:nvPicPr>
        <p:blipFill>
          <a:blip r:embed="rId2" cstate="print"/>
          <a:srcRect l="20373" t="10435" r="11008" b="4244"/>
          <a:stretch>
            <a:fillRect/>
          </a:stretch>
        </p:blipFill>
        <p:spPr>
          <a:xfrm>
            <a:off x="1142976" y="1571612"/>
            <a:ext cx="3643338" cy="3643338"/>
          </a:xfrm>
          <a:prstGeom prst="rect">
            <a:avLst/>
          </a:prstGeom>
        </p:spPr>
      </p:pic>
      <p:pic>
        <p:nvPicPr>
          <p:cNvPr id="7" name="Picture 6" descr="slm.JPG"/>
          <p:cNvPicPr>
            <a:picLocks noChangeAspect="1"/>
          </p:cNvPicPr>
          <p:nvPr/>
        </p:nvPicPr>
        <p:blipFill>
          <a:blip r:embed="rId3" cstate="print"/>
          <a:srcRect r="6557"/>
          <a:stretch>
            <a:fillRect/>
          </a:stretch>
        </p:blipFill>
        <p:spPr>
          <a:xfrm>
            <a:off x="457200" y="2197949"/>
            <a:ext cx="4500594" cy="4037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1500174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MADURAI CORPORATION</a:t>
            </a:r>
          </a:p>
        </p:txBody>
      </p:sp>
      <p:pic>
        <p:nvPicPr>
          <p:cNvPr id="2050" name="Picture 2" descr="H:\SLM_V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668" y="1857363"/>
            <a:ext cx="3688880" cy="4204425"/>
          </a:xfrm>
          <a:prstGeom prst="rect">
            <a:avLst/>
          </a:prstGeom>
          <a:noFill/>
        </p:spPr>
      </p:pic>
      <p:pic>
        <p:nvPicPr>
          <p:cNvPr id="15" name="Picture 14" descr="doc_2018-10-29_11-14-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48680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Times New Roman"/>
                <a:ea typeface="Verdana" pitchFamily="34" charset="0"/>
                <a:cs typeface="Times New Roman"/>
              </a:rPr>
              <a:t>GIS  </a:t>
            </a:r>
            <a:r>
              <a:rPr lang="en-US" sz="4000" dirty="0" smtClean="0">
                <a:latin typeface="Times New Roman"/>
                <a:ea typeface="Verdana" pitchFamily="34" charset="0"/>
                <a:cs typeface="Times New Roman"/>
              </a:rPr>
              <a:t>ANALYSIS </a:t>
            </a:r>
            <a:endParaRPr lang="en-US" sz="4000" dirty="0">
              <a:solidFill>
                <a:schemeClr val="tx1"/>
              </a:solidFill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5820" y="1143152"/>
            <a:ext cx="7848600" cy="25923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 New Roman"/>
                <a:ea typeface="Verdana" pitchFamily="34" charset="0"/>
                <a:cs typeface="Times New Roman"/>
              </a:rPr>
              <a:t>Buffer </a:t>
            </a:r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Analysis ( User defined Radius</a:t>
            </a:r>
          </a:p>
          <a:p>
            <a:pPr eaLnBrk="1" hangingPunct="1"/>
            <a:r>
              <a:rPr lang="en-US" sz="2400" b="1" dirty="0" smtClean="0">
                <a:latin typeface="Times New Roman"/>
                <a:ea typeface="Verdana" pitchFamily="34" charset="0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Eg. Epi centre of </a:t>
            </a:r>
            <a:r>
              <a:rPr lang="en-US" sz="2400" dirty="0" smtClean="0">
                <a:latin typeface="Times New Roman"/>
                <a:ea typeface="Verdana" pitchFamily="34" charset="0"/>
                <a:cs typeface="Times New Roman"/>
              </a:rPr>
              <a:t>Disease  </a:t>
            </a:r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to Hospital/ Affected Areas </a:t>
            </a:r>
          </a:p>
          <a:p>
            <a:pPr eaLnBrk="1" hangingPunct="1">
              <a:buNone/>
            </a:pPr>
            <a:r>
              <a:rPr lang="en-US" sz="2400" dirty="0" smtClean="0">
                <a:latin typeface="Times New Roman"/>
                <a:ea typeface="Verdana" pitchFamily="34" charset="0"/>
                <a:cs typeface="Times New Roman"/>
              </a:rPr>
              <a:t>    (</a:t>
            </a:r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possible Spread </a:t>
            </a:r>
            <a:r>
              <a:rPr lang="en-US" sz="2400" dirty="0" smtClean="0">
                <a:latin typeface="Times New Roman"/>
                <a:ea typeface="Verdana" pitchFamily="34" charset="0"/>
                <a:cs typeface="Times New Roman"/>
              </a:rPr>
              <a:t>)</a:t>
            </a:r>
            <a:endParaRPr lang="en-US" sz="2400" dirty="0"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3864898"/>
            <a:ext cx="353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Eg. Around Public Toilets </a:t>
            </a:r>
          </a:p>
          <a:p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100 Meters Ring Buffer</a:t>
            </a:r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2" cstate="print"/>
          <a:srcRect r="35324"/>
          <a:stretch>
            <a:fillRect/>
          </a:stretch>
        </p:blipFill>
        <p:spPr>
          <a:xfrm>
            <a:off x="4355976" y="2348880"/>
            <a:ext cx="4414592" cy="3600400"/>
          </a:xfrm>
          <a:prstGeom prst="rect">
            <a:avLst/>
          </a:prstGeom>
        </p:spPr>
      </p:pic>
      <p:pic>
        <p:nvPicPr>
          <p:cNvPr id="11" name="Picture 10" descr="doc_2018-10-29_11-14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24" y="68991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9810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latin typeface="Times New Roman"/>
                <a:ea typeface="Verdana" pitchFamily="34" charset="0"/>
                <a:cs typeface="Times New Roman"/>
              </a:rPr>
              <a:t>GIS  ANLAYSIS </a:t>
            </a:r>
            <a:br>
              <a:rPr lang="en-US" sz="4000" dirty="0">
                <a:latin typeface="Times New Roman"/>
                <a:ea typeface="Verdana" pitchFamily="34" charset="0"/>
                <a:cs typeface="Times New Roman"/>
              </a:rPr>
            </a:br>
            <a:r>
              <a:rPr lang="en-US" sz="3200" i="1" dirty="0">
                <a:latin typeface="Times New Roman"/>
                <a:ea typeface="Verdana" pitchFamily="34" charset="0"/>
                <a:cs typeface="Times New Roman"/>
              </a:rPr>
              <a:t>Nearest</a:t>
            </a:r>
            <a:r>
              <a:rPr lang="en-US" sz="3200" dirty="0">
                <a:latin typeface="Times New Roman"/>
                <a:ea typeface="Verdana" pitchFamily="34" charset="0"/>
                <a:cs typeface="Times New Roman"/>
              </a:rPr>
              <a:t> Neighbour </a:t>
            </a:r>
            <a:r>
              <a:rPr lang="en-US" sz="3200" i="1" dirty="0">
                <a:latin typeface="Times New Roman"/>
                <a:ea typeface="Verdana" pitchFamily="34" charset="0"/>
                <a:cs typeface="Times New Roman"/>
              </a:rPr>
              <a:t>analysis</a:t>
            </a:r>
            <a:br>
              <a:rPr lang="en-US" sz="3200" i="1" dirty="0">
                <a:latin typeface="Times New Roman"/>
                <a:ea typeface="Verdana" pitchFamily="34" charset="0"/>
                <a:cs typeface="Times New Roman"/>
              </a:rPr>
            </a:br>
            <a:endParaRPr lang="en-US" sz="3200" dirty="0">
              <a:solidFill>
                <a:schemeClr val="tx1"/>
              </a:solidFill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848872" cy="1175824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>
                <a:latin typeface="Times New Roman"/>
                <a:ea typeface="Verdana" pitchFamily="34" charset="0"/>
                <a:cs typeface="Times New Roman"/>
              </a:rPr>
              <a:t>Calculates a nearest neighbor index based on the average distance from each Location to its nearest neighboring Location</a:t>
            </a:r>
          </a:p>
          <a:p>
            <a:pPr eaLnBrk="1" hangingPunct="1"/>
            <a:r>
              <a:rPr lang="en-US" sz="2000" dirty="0">
                <a:latin typeface="Times New Roman"/>
                <a:ea typeface="Verdana" pitchFamily="34" charset="0"/>
                <a:cs typeface="Times New Roman"/>
              </a:rPr>
              <a:t>Available resources  within specified distance</a:t>
            </a:r>
          </a:p>
        </p:txBody>
      </p:sp>
      <p:pic>
        <p:nvPicPr>
          <p:cNvPr id="9" name="Picture 8" descr="H.jpg"/>
          <p:cNvPicPr>
            <a:picLocks noChangeAspect="1"/>
          </p:cNvPicPr>
          <p:nvPr/>
        </p:nvPicPr>
        <p:blipFill>
          <a:blip r:embed="rId2" cstate="print"/>
          <a:srcRect l="14563" t="16384" r="18500" b="10781"/>
          <a:stretch>
            <a:fillRect/>
          </a:stretch>
        </p:blipFill>
        <p:spPr>
          <a:xfrm>
            <a:off x="3851920" y="3040516"/>
            <a:ext cx="4891004" cy="344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450912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/>
                <a:ea typeface="Verdana" pitchFamily="34" charset="0"/>
                <a:cs typeface="Times New Roman"/>
              </a:rPr>
              <a:t>Eg. Epi centre of </a:t>
            </a:r>
            <a:r>
              <a:rPr lang="en-US" b="1" dirty="0" smtClean="0">
                <a:latin typeface="Times New Roman"/>
                <a:ea typeface="Verdana" pitchFamily="34" charset="0"/>
                <a:cs typeface="Times New Roman"/>
              </a:rPr>
              <a:t>Diseases  </a:t>
            </a:r>
            <a:r>
              <a:rPr lang="en-US" b="1" dirty="0">
                <a:latin typeface="Times New Roman"/>
                <a:ea typeface="Verdana" pitchFamily="34" charset="0"/>
                <a:cs typeface="Times New Roman"/>
              </a:rPr>
              <a:t>to Hospital/ Affected Areas (possible Spread )</a:t>
            </a:r>
          </a:p>
        </p:txBody>
      </p:sp>
      <p:sp>
        <p:nvSpPr>
          <p:cNvPr id="11" name="Oval 10"/>
          <p:cNvSpPr/>
          <p:nvPr/>
        </p:nvSpPr>
        <p:spPr>
          <a:xfrm>
            <a:off x="6572264" y="4214818"/>
            <a:ext cx="288032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doc_2018-10-29_11-14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imes New Roman"/>
                <a:ea typeface="Verdana" pitchFamily="34" charset="0"/>
                <a:cs typeface="Times New Roman"/>
              </a:rPr>
              <a:t>Live Mapping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4032448" cy="103671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Trained Nurses to use Mobile app to mark incidence based Vulnerability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40" y="2428868"/>
            <a:ext cx="343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ea typeface="Verdana" pitchFamily="34" charset="0"/>
                <a:cs typeface="Times New Roman"/>
              </a:rPr>
              <a:t>Dengue reported location</a:t>
            </a:r>
          </a:p>
        </p:txBody>
      </p:sp>
      <p:pic>
        <p:nvPicPr>
          <p:cNvPr id="10242" name="Picture 2" descr="H:\dan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2"/>
            <a:ext cx="6572250" cy="33242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15616" y="648866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NATIONAL URBAN HEALTH MISSION</a:t>
            </a:r>
          </a:p>
        </p:txBody>
      </p:sp>
      <p:pic>
        <p:nvPicPr>
          <p:cNvPr id="14" name="Picture 13" descr="doc_2018-10-29_11-14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/>
                <a:ea typeface="Verdana" pitchFamily="34" charset="0"/>
                <a:cs typeface="Times New Roman"/>
              </a:rPr>
              <a:t>History Based Analysis</a:t>
            </a:r>
            <a:br>
              <a:rPr lang="en-US" sz="3600" dirty="0">
                <a:latin typeface="Times New Roman"/>
                <a:ea typeface="Verdana" pitchFamily="34" charset="0"/>
                <a:cs typeface="Times New Roman"/>
              </a:rPr>
            </a:br>
            <a:r>
              <a:rPr lang="en-US" sz="3600" dirty="0">
                <a:latin typeface="Times New Roman"/>
                <a:ea typeface="Verdana" pitchFamily="34" charset="0"/>
                <a:cs typeface="Times New Roman"/>
              </a:rPr>
              <a:t>( a sample PHC data</a:t>
            </a:r>
            <a:r>
              <a:rPr lang="en-US" sz="36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36" y="1571612"/>
            <a:ext cx="5672672" cy="857256"/>
          </a:xfrm>
        </p:spPr>
        <p:txBody>
          <a:bodyPr/>
          <a:lstStyle/>
          <a:p>
            <a:r>
              <a:rPr lang="en-US" sz="2000" dirty="0">
                <a:latin typeface="Times New Roman"/>
                <a:ea typeface="Verdana" pitchFamily="34" charset="0"/>
                <a:cs typeface="Times New Roman"/>
              </a:rPr>
              <a:t>Study Based on Previous occurrences</a:t>
            </a:r>
          </a:p>
          <a:p>
            <a:r>
              <a:rPr lang="en-US" sz="2000" dirty="0">
                <a:latin typeface="Times New Roman"/>
                <a:ea typeface="Verdana" pitchFamily="34" charset="0"/>
                <a:cs typeface="Times New Roman"/>
              </a:rPr>
              <a:t>Projections </a:t>
            </a:r>
          </a:p>
        </p:txBody>
      </p:sp>
      <p:pic>
        <p:nvPicPr>
          <p:cNvPr id="8" name="Picture 7" descr="Capture_tttt.JPG"/>
          <p:cNvPicPr>
            <a:picLocks noChangeAspect="1"/>
          </p:cNvPicPr>
          <p:nvPr/>
        </p:nvPicPr>
        <p:blipFill>
          <a:blip r:embed="rId2" cstate="print"/>
          <a:srcRect l="12101" t="2751" r="4122" b="2751"/>
          <a:stretch>
            <a:fillRect/>
          </a:stretch>
        </p:blipFill>
        <p:spPr>
          <a:xfrm>
            <a:off x="107504" y="332656"/>
            <a:ext cx="720080" cy="7886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3306" y="2428868"/>
            <a:ext cx="2791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ea typeface="Verdana" pitchFamily="34" charset="0"/>
                <a:cs typeface="Times New Roman"/>
              </a:rPr>
              <a:t>Regular During monsoon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85776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/>
                <a:ea typeface="Verdana" pitchFamily="34" charset="0"/>
                <a:cs typeface="Times New Roman"/>
              </a:rPr>
              <a:t>Last 3 Years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0260" y="4572008"/>
            <a:ext cx="1505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/>
                <a:ea typeface="Verdana" pitchFamily="34" charset="0"/>
                <a:cs typeface="Times New Roman"/>
              </a:rPr>
              <a:t>Newly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/>
                <a:ea typeface="Verdana" pitchFamily="34" charset="0"/>
                <a:cs typeface="Times New Roman"/>
              </a:rPr>
              <a:t>affected area</a:t>
            </a:r>
          </a:p>
        </p:txBody>
      </p:sp>
      <p:pic>
        <p:nvPicPr>
          <p:cNvPr id="3074" name="Picture 2" descr="H:\MDU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00372"/>
            <a:ext cx="4924432" cy="3351431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2143108" y="4500570"/>
            <a:ext cx="64294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7143768" y="4143380"/>
            <a:ext cx="714380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oc_2018-10-29_11-14-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80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648866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NATIONAL URBAN HEALTH MISSION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404664"/>
            <a:ext cx="9429816" cy="1000132"/>
          </a:xfrm>
        </p:spPr>
        <p:txBody>
          <a:bodyPr/>
          <a:lstStyle/>
          <a:p>
            <a:r>
              <a:rPr lang="en-US" sz="2800" dirty="0">
                <a:latin typeface="Times New Roman"/>
                <a:ea typeface="Verdana" pitchFamily="34" charset="0"/>
                <a:cs typeface="Times New Roman"/>
              </a:rPr>
              <a:t>Community Participatory Index for Mapping</a:t>
            </a:r>
            <a:br>
              <a:rPr lang="en-US" sz="2800" dirty="0">
                <a:latin typeface="Times New Roman"/>
                <a:ea typeface="Verdana" pitchFamily="34" charset="0"/>
                <a:cs typeface="Times New Roman"/>
              </a:rPr>
            </a:br>
            <a:endParaRPr lang="en-US" sz="2800" dirty="0"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980728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/>
                <a:ea typeface="Verdana" pitchFamily="34" charset="0"/>
                <a:cs typeface="Times New Roman"/>
              </a:rPr>
              <a:t>Vulnerability Assessment Index Residential Vulnerability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2" y="1688614"/>
            <a:ext cx="7998989" cy="4824536"/>
          </a:xfrm>
          <a:prstGeom prst="rect">
            <a:avLst/>
          </a:prstGeom>
        </p:spPr>
      </p:pic>
      <p:pic>
        <p:nvPicPr>
          <p:cNvPr id="14" name="Picture 13" descr="doc_2018-10-29_11-14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 New Roman"/>
                <a:ea typeface="Verdana" pitchFamily="34" charset="0"/>
                <a:cs typeface="Times New Roman"/>
              </a:rPr>
              <a:t>Way Forward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08104" y="1916832"/>
            <a:ext cx="331236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NUHM  Server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72100" y="3129190"/>
            <a:ext cx="1080120" cy="100811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72000" y="4574941"/>
            <a:ext cx="187220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Multi Access User App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64288" y="4286909"/>
            <a:ext cx="194421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Multi Access for viewers(desk top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359" y="2237720"/>
            <a:ext cx="4221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>
                <a:latin typeface="Trebuchet MS" pitchFamily="34" charset="0"/>
                <a:ea typeface="Verdana" pitchFamily="34" charset="0"/>
                <a:cs typeface="Times New Roman"/>
              </a:rPr>
              <a:t> </a:t>
            </a:r>
            <a:r>
              <a:rPr lang="en-US" sz="2000" dirty="0" smtClean="0">
                <a:latin typeface="Trebuchet MS" pitchFamily="34" charset="0"/>
                <a:ea typeface="Verdana" pitchFamily="34" charset="0"/>
                <a:cs typeface="Times New Roman"/>
              </a:rPr>
              <a:t>Migrate </a:t>
            </a:r>
            <a:r>
              <a:rPr lang="en-US" sz="2000" dirty="0">
                <a:latin typeface="Trebuchet MS" pitchFamily="34" charset="0"/>
                <a:ea typeface="Verdana" pitchFamily="34" charset="0"/>
                <a:cs typeface="Times New Roman"/>
              </a:rPr>
              <a:t>data from ULBs to a centralized </a:t>
            </a:r>
            <a:r>
              <a:rPr lang="en-US" sz="2000" dirty="0" smtClean="0">
                <a:latin typeface="Trebuchet MS" pitchFamily="34" charset="0"/>
                <a:ea typeface="Verdana" pitchFamily="34" charset="0"/>
                <a:cs typeface="Times New Roman"/>
              </a:rPr>
              <a:t>Server</a:t>
            </a:r>
            <a:endParaRPr lang="en-US" sz="2000" dirty="0">
              <a:latin typeface="Trebuchet MS" pitchFamily="34" charset="0"/>
              <a:ea typeface="Verdana" pitchFamily="34" charset="0"/>
              <a:cs typeface="Times New Roman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>
                <a:latin typeface="Trebuchet MS" pitchFamily="34" charset="0"/>
                <a:ea typeface="Verdana" pitchFamily="34" charset="0"/>
                <a:cs typeface="Times New Roman"/>
              </a:rPr>
              <a:t>State level Dash board  on      Monitoring like out break VS action </a:t>
            </a:r>
            <a:r>
              <a:rPr lang="en-US" sz="2000" dirty="0" smtClean="0">
                <a:latin typeface="Trebuchet MS" pitchFamily="34" charset="0"/>
                <a:ea typeface="Verdana" pitchFamily="34" charset="0"/>
                <a:cs typeface="Times New Roman"/>
              </a:rPr>
              <a:t>taken</a:t>
            </a:r>
            <a:endParaRPr lang="en-US" sz="2000" dirty="0">
              <a:latin typeface="Trebuchet MS" pitchFamily="34" charset="0"/>
              <a:ea typeface="Verdana" pitchFamily="34" charset="0"/>
              <a:cs typeface="Times New Roman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  <a:ea typeface="Verdana" pitchFamily="34" charset="0"/>
                <a:cs typeface="Times New Roman"/>
              </a:rPr>
              <a:t> Live </a:t>
            </a:r>
            <a:r>
              <a:rPr lang="en-US" sz="2000" dirty="0">
                <a:latin typeface="Trebuchet MS" pitchFamily="34" charset="0"/>
                <a:ea typeface="Verdana" pitchFamily="34" charset="0"/>
                <a:cs typeface="Times New Roman"/>
              </a:rPr>
              <a:t>Reporting For Nurse, visits </a:t>
            </a:r>
            <a:r>
              <a:rPr lang="en-US" sz="2000" dirty="0" smtClean="0">
                <a:latin typeface="Trebuchet MS" pitchFamily="34" charset="0"/>
                <a:ea typeface="Verdana" pitchFamily="34" charset="0"/>
                <a:cs typeface="Times New Roman"/>
              </a:rPr>
              <a:t>recording</a:t>
            </a:r>
            <a:endParaRPr lang="en-US" sz="2000" dirty="0">
              <a:latin typeface="Trebuchet MS" pitchFamily="34" charset="0"/>
              <a:ea typeface="Verdana" pitchFamily="34" charset="0"/>
              <a:cs typeface="Times New Roman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  <a:ea typeface="Verdana" pitchFamily="34" charset="0"/>
                <a:cs typeface="Times New Roman"/>
              </a:rPr>
              <a:t> Live Disease  Mapping</a:t>
            </a:r>
            <a:endParaRPr lang="en-US" sz="2000" dirty="0">
              <a:latin typeface="Trebuchet MS" pitchFamily="34" charset="0"/>
              <a:ea typeface="Verdana" pitchFamily="34" charset="0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Trebuchet MS" pitchFamily="34" charset="0"/>
              <a:ea typeface="Verdana" pitchFamily="34" charset="0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34672" y="3129190"/>
            <a:ext cx="1152128" cy="100811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oc_2018-10-29_11-14-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214314"/>
            <a:ext cx="8229600" cy="6429396"/>
          </a:xfrm>
        </p:spPr>
        <p:txBody>
          <a:bodyPr anchor="ctr">
            <a:noAutofit/>
          </a:bodyPr>
          <a:lstStyle/>
          <a:p>
            <a:pPr marL="800100" lvl="0" indent="-800100" algn="just">
              <a:buFont typeface="Wingdings" pitchFamily="2" charset="2"/>
              <a:buChar char="Ø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/>
              </a:rPr>
              <a:t>Implementation partner</a:t>
            </a:r>
            <a:r>
              <a:rPr lang="en-US" sz="2800" i="1" dirty="0" smtClean="0">
                <a:latin typeface="Trebuchet MS" pitchFamily="34" charset="0"/>
                <a:cs typeface="Times New Roman"/>
              </a:rPr>
              <a:t>: </a:t>
            </a:r>
            <a:r>
              <a:rPr lang="en-US" sz="2800" dirty="0" smtClean="0">
                <a:latin typeface="Trebuchet MS" pitchFamily="34" charset="0"/>
                <a:cs typeface="Times New Roman"/>
              </a:rPr>
              <a:t>Corporation of Madurai, Tamil Nadu, India </a:t>
            </a:r>
          </a:p>
          <a:p>
            <a:pPr marL="800100" lvl="0" indent="-800100" algn="just">
              <a:buFont typeface="Wingdings" pitchFamily="2" charset="2"/>
              <a:buChar char="Ø"/>
            </a:pPr>
            <a:endParaRPr lang="en-US" sz="2800" dirty="0" smtClean="0">
              <a:latin typeface="Trebuchet MS" pitchFamily="34" charset="0"/>
              <a:cs typeface="Times New Roman"/>
            </a:endParaRPr>
          </a:p>
          <a:p>
            <a:pPr marL="800100" lvl="0" indent="-800100" algn="just">
              <a:buFont typeface="Wingdings" pitchFamily="2" charset="2"/>
              <a:buChar char="Ø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/>
              </a:rPr>
              <a:t>Financial Implication</a:t>
            </a:r>
            <a:r>
              <a:rPr lang="en-US" sz="2800" i="1" dirty="0" smtClean="0">
                <a:latin typeface="Trebuchet MS" pitchFamily="34" charset="0"/>
                <a:cs typeface="Times New Roman"/>
              </a:rPr>
              <a:t>:</a:t>
            </a:r>
            <a:r>
              <a:rPr lang="en-US" sz="2800" dirty="0" smtClean="0">
                <a:latin typeface="Trebuchet MS" pitchFamily="34" charset="0"/>
                <a:cs typeface="Times New Roman"/>
              </a:rPr>
              <a:t> National Health Mission - Project cost of Rs. 8 </a:t>
            </a:r>
            <a:r>
              <a:rPr lang="en-US" sz="2800" dirty="0" err="1" smtClean="0">
                <a:latin typeface="Trebuchet MS" pitchFamily="34" charset="0"/>
                <a:cs typeface="Times New Roman"/>
              </a:rPr>
              <a:t>lakhs</a:t>
            </a:r>
            <a:r>
              <a:rPr lang="en-US" sz="2800" dirty="0" smtClean="0">
                <a:latin typeface="Trebuchet MS" pitchFamily="34" charset="0"/>
                <a:cs typeface="Times New Roman"/>
              </a:rPr>
              <a:t>, as a pilot project.  </a:t>
            </a:r>
          </a:p>
          <a:p>
            <a:pPr marL="800100" lvl="0" indent="-800100" algn="just">
              <a:buNone/>
            </a:pPr>
            <a:endParaRPr lang="en-US" sz="2800" dirty="0" smtClean="0">
              <a:latin typeface="Trebuchet MS" pitchFamily="34" charset="0"/>
              <a:cs typeface="Times New Roman"/>
            </a:endParaRPr>
          </a:p>
          <a:p>
            <a:pPr marL="800100" lvl="0" indent="-800100" algn="just">
              <a:buFont typeface="Wingdings" pitchFamily="2" charset="2"/>
              <a:buChar char="Ø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/>
              </a:rPr>
              <a:t>Scalability</a:t>
            </a:r>
            <a:r>
              <a:rPr lang="en-US" sz="2800" i="1" dirty="0" smtClean="0">
                <a:latin typeface="Trebuchet MS" pitchFamily="34" charset="0"/>
                <a:cs typeface="Times New Roman"/>
              </a:rPr>
              <a:t>:</a:t>
            </a:r>
            <a:r>
              <a:rPr lang="en-US" sz="2800" dirty="0" smtClean="0">
                <a:latin typeface="Trebuchet MS" pitchFamily="34" charset="0"/>
                <a:cs typeface="Times New Roman"/>
              </a:rPr>
              <a:t> Can be scalable to entire state with multiple programme/ department compatibility</a:t>
            </a:r>
          </a:p>
          <a:p>
            <a:pPr marL="800100" lvl="0" indent="-800100" algn="just">
              <a:buFont typeface="Wingdings" pitchFamily="2" charset="2"/>
              <a:buChar char="Ø"/>
            </a:pPr>
            <a:endParaRPr lang="en-US" sz="2800" dirty="0" smtClean="0">
              <a:latin typeface="Trebuchet MS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64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COST ESTMATE FOR SCALABILITY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899"/>
            <a:ext cx="8229600" cy="40092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rebuchet MS" pitchFamily="34" charset="0"/>
                <a:cs typeface="Times New Roman"/>
              </a:rPr>
              <a:t>Cost </a:t>
            </a:r>
            <a:r>
              <a:rPr lang="en-US" dirty="0">
                <a:latin typeface="Trebuchet MS" pitchFamily="34" charset="0"/>
                <a:cs typeface="Times New Roman"/>
              </a:rPr>
              <a:t>of GPS survey for POI, vulnerable pockets mapping , GIS data migration, spatial </a:t>
            </a:r>
            <a:r>
              <a:rPr lang="en-US" dirty="0" smtClean="0">
                <a:latin typeface="Trebuchet MS" pitchFamily="34" charset="0"/>
                <a:cs typeface="Times New Roman"/>
              </a:rPr>
              <a:t>DB creation per </a:t>
            </a:r>
            <a:r>
              <a:rPr lang="en-US" dirty="0">
                <a:latin typeface="Trebuchet MS" pitchFamily="34" charset="0"/>
                <a:cs typeface="Times New Roman"/>
              </a:rPr>
              <a:t>Revenue Ward @ </a:t>
            </a:r>
            <a:r>
              <a:rPr lang="en-US" u="sng" dirty="0" err="1">
                <a:latin typeface="Trebuchet MS" pitchFamily="34" charset="0"/>
                <a:cs typeface="Times New Roman"/>
              </a:rPr>
              <a:t>Rs</a:t>
            </a:r>
            <a:r>
              <a:rPr lang="en-US" u="sng" dirty="0">
                <a:latin typeface="Trebuchet MS" pitchFamily="34" charset="0"/>
                <a:cs typeface="Times New Roman"/>
              </a:rPr>
              <a:t> 10,000/- </a:t>
            </a:r>
            <a:r>
              <a:rPr lang="en-US" dirty="0" smtClean="0">
                <a:latin typeface="Trebuchet MS" pitchFamily="34" charset="0"/>
                <a:cs typeface="Times New Roman"/>
              </a:rPr>
              <a:t>(on </a:t>
            </a:r>
            <a:r>
              <a:rPr lang="en-US" dirty="0">
                <a:latin typeface="Trebuchet MS" pitchFamily="34" charset="0"/>
                <a:cs typeface="Times New Roman"/>
              </a:rPr>
              <a:t>the same lines of Madurai</a:t>
            </a:r>
            <a:r>
              <a:rPr lang="en-US" dirty="0" smtClean="0">
                <a:latin typeface="Trebuchet MS" pitchFamily="34" charset="0"/>
                <a:cs typeface="Times New Roman"/>
              </a:rPr>
              <a:t>)</a:t>
            </a:r>
          </a:p>
          <a:p>
            <a:pPr lvl="1"/>
            <a:r>
              <a:rPr lang="en-US" dirty="0" smtClean="0">
                <a:latin typeface="Trebuchet MS" pitchFamily="34" charset="0"/>
                <a:cs typeface="Times New Roman"/>
              </a:rPr>
              <a:t>For </a:t>
            </a:r>
            <a:r>
              <a:rPr lang="en-US" dirty="0">
                <a:latin typeface="Trebuchet MS" pitchFamily="34" charset="0"/>
                <a:cs typeface="Times New Roman"/>
              </a:rPr>
              <a:t>E.g. A corporation with 60 wards require Rs.6 lakhs.</a:t>
            </a:r>
          </a:p>
          <a:p>
            <a:pPr lvl="1"/>
            <a:r>
              <a:rPr lang="en-US" dirty="0" smtClean="0">
                <a:latin typeface="Trebuchet MS" pitchFamily="34" charset="0"/>
                <a:cs typeface="Times New Roman"/>
              </a:rPr>
              <a:t>Includes </a:t>
            </a:r>
            <a:r>
              <a:rPr lang="en-US" dirty="0">
                <a:latin typeface="Trebuchet MS" pitchFamily="34" charset="0"/>
                <a:cs typeface="Times New Roman"/>
              </a:rPr>
              <a:t>the cost </a:t>
            </a:r>
            <a:r>
              <a:rPr lang="en-US" dirty="0" smtClean="0">
                <a:latin typeface="Trebuchet MS" pitchFamily="34" charset="0"/>
                <a:cs typeface="Times New Roman"/>
              </a:rPr>
              <a:t>of </a:t>
            </a:r>
            <a:r>
              <a:rPr lang="en-US" dirty="0">
                <a:latin typeface="Trebuchet MS" pitchFamily="34" charset="0"/>
                <a:cs typeface="Times New Roman"/>
              </a:rPr>
              <a:t>one day training session for User </a:t>
            </a:r>
            <a:r>
              <a:rPr lang="en-US" dirty="0" smtClean="0">
                <a:latin typeface="Trebuchet MS" pitchFamily="34" charset="0"/>
                <a:cs typeface="Times New Roman"/>
              </a:rPr>
              <a:t>group</a:t>
            </a:r>
            <a:endParaRPr lang="en-US" dirty="0">
              <a:latin typeface="Trebuchet MS" pitchFamily="34" charset="0"/>
              <a:cs typeface="Times New Roman"/>
            </a:endParaRPr>
          </a:p>
          <a:p>
            <a:r>
              <a:rPr lang="en-US" dirty="0">
                <a:latin typeface="Trebuchet MS" pitchFamily="34" charset="0"/>
                <a:cs typeface="Times New Roman"/>
              </a:rPr>
              <a:t>Out put as .</a:t>
            </a:r>
            <a:r>
              <a:rPr lang="en-US" dirty="0" err="1">
                <a:latin typeface="Trebuchet MS" pitchFamily="34" charset="0"/>
                <a:cs typeface="Times New Roman"/>
              </a:rPr>
              <a:t>shp</a:t>
            </a:r>
            <a:r>
              <a:rPr lang="en-US" dirty="0">
                <a:latin typeface="Trebuchet MS" pitchFamily="34" charset="0"/>
                <a:cs typeface="Times New Roman"/>
              </a:rPr>
              <a:t>/ </a:t>
            </a:r>
            <a:r>
              <a:rPr lang="en-US" dirty="0" err="1">
                <a:latin typeface="Trebuchet MS" pitchFamily="34" charset="0"/>
                <a:cs typeface="Times New Roman"/>
              </a:rPr>
              <a:t>kmz</a:t>
            </a:r>
            <a:r>
              <a:rPr lang="en-US" dirty="0">
                <a:latin typeface="Trebuchet MS" pitchFamily="34" charset="0"/>
                <a:cs typeface="Times New Roman"/>
              </a:rPr>
              <a:t> files compatible as per web server GDB</a:t>
            </a:r>
            <a:r>
              <a:rPr lang="en-US" dirty="0" smtClean="0">
                <a:latin typeface="Trebuchet MS" pitchFamily="34" charset="0"/>
                <a:cs typeface="Times New Roman"/>
              </a:rPr>
              <a:t>.</a:t>
            </a:r>
          </a:p>
          <a:p>
            <a:pPr eaLnBrk="0" hangingPunct="0"/>
            <a:r>
              <a:rPr lang="en-US" dirty="0" smtClean="0">
                <a:latin typeface="Trebuchet MS" pitchFamily="34" charset="0"/>
                <a:cs typeface="Times New Roman"/>
              </a:rPr>
              <a:t>One </a:t>
            </a:r>
            <a:r>
              <a:rPr lang="en-US" dirty="0">
                <a:latin typeface="Trebuchet MS" pitchFamily="34" charset="0"/>
                <a:cs typeface="Times New Roman"/>
              </a:rPr>
              <a:t>time Cost of creating GIS web server application at HQ to upload all ULB data and monitoring dash </a:t>
            </a:r>
            <a:r>
              <a:rPr lang="en-US" dirty="0" smtClean="0">
                <a:latin typeface="Trebuchet MS" pitchFamily="34" charset="0"/>
                <a:cs typeface="Times New Roman"/>
              </a:rPr>
              <a:t>board </a:t>
            </a:r>
            <a:r>
              <a:rPr lang="en-US" dirty="0">
                <a:latin typeface="Trebuchet MS" pitchFamily="34" charset="0"/>
                <a:cs typeface="Times New Roman"/>
              </a:rPr>
              <a:t>( excluding </a:t>
            </a:r>
            <a:r>
              <a:rPr lang="en-US" dirty="0" smtClean="0">
                <a:latin typeface="Trebuchet MS" pitchFamily="34" charset="0"/>
                <a:cs typeface="Times New Roman"/>
              </a:rPr>
              <a:t>hardware for the server ) </a:t>
            </a:r>
            <a:r>
              <a:rPr lang="en-US" dirty="0">
                <a:latin typeface="Trebuchet MS" pitchFamily="34" charset="0"/>
                <a:cs typeface="Times New Roman"/>
              </a:rPr>
              <a:t>: </a:t>
            </a:r>
            <a:r>
              <a:rPr lang="en-US" dirty="0" err="1">
                <a:latin typeface="Trebuchet MS" pitchFamily="34" charset="0"/>
                <a:cs typeface="Times New Roman"/>
              </a:rPr>
              <a:t>Rs</a:t>
            </a:r>
            <a:r>
              <a:rPr lang="en-US" dirty="0">
                <a:latin typeface="Trebuchet MS" pitchFamily="34" charset="0"/>
                <a:cs typeface="Times New Roman"/>
              </a:rPr>
              <a:t>. 40 lakh </a:t>
            </a:r>
            <a:r>
              <a:rPr lang="en-US" dirty="0" err="1" smtClean="0">
                <a:latin typeface="Trebuchet MS" pitchFamily="34" charset="0"/>
                <a:cs typeface="Times New Roman"/>
              </a:rPr>
              <a:t>lumpsum</a:t>
            </a:r>
            <a:endParaRPr lang="en-US" dirty="0" smtClean="0">
              <a:latin typeface="Trebuchet MS" pitchFamily="34" charset="0"/>
              <a:cs typeface="Times New Roman"/>
            </a:endParaRPr>
          </a:p>
          <a:p>
            <a:r>
              <a:rPr lang="en-US" dirty="0" smtClean="0">
                <a:latin typeface="Trebuchet MS" pitchFamily="34" charset="0"/>
                <a:cs typeface="Times New Roman"/>
              </a:rPr>
              <a:t>Dedicated </a:t>
            </a:r>
            <a:r>
              <a:rPr lang="en-US" dirty="0">
                <a:latin typeface="Trebuchet MS" pitchFamily="34" charset="0"/>
                <a:cs typeface="Times New Roman"/>
              </a:rPr>
              <a:t>GIS engineer for system support @ RS.30,000 per </a:t>
            </a:r>
            <a:r>
              <a:rPr lang="en-US" dirty="0" smtClean="0">
                <a:latin typeface="Trebuchet MS" pitchFamily="34" charset="0"/>
                <a:cs typeface="Times New Roman"/>
              </a:rPr>
              <a:t>month </a:t>
            </a:r>
          </a:p>
          <a:p>
            <a:pPr marL="0" indent="0">
              <a:buNone/>
            </a:pPr>
            <a:endParaRPr lang="en-US" dirty="0">
              <a:latin typeface="Trebuchet MS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65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838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THANK YOU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hank yo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97107"/>
            <a:ext cx="1762125" cy="1636818"/>
          </a:xfrm>
          <a:prstGeom prst="rect">
            <a:avLst/>
          </a:prstGeom>
        </p:spPr>
      </p:pic>
      <p:pic>
        <p:nvPicPr>
          <p:cNvPr id="8" name="Picture 7" descr="1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1905000" cy="1391478"/>
          </a:xfrm>
          <a:prstGeom prst="rect">
            <a:avLst/>
          </a:prstGeom>
        </p:spPr>
      </p:pic>
      <p:pic>
        <p:nvPicPr>
          <p:cNvPr id="9" name="Picture 8" descr="2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647552"/>
            <a:ext cx="1780488" cy="1333647"/>
          </a:xfrm>
          <a:prstGeom prst="rect">
            <a:avLst/>
          </a:prstGeom>
        </p:spPr>
      </p:pic>
      <p:pic>
        <p:nvPicPr>
          <p:cNvPr id="10" name="Picture 9" descr="3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800600"/>
            <a:ext cx="2209800" cy="16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621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89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/>
                <a:cs typeface="Times New Roman"/>
              </a:rPr>
              <a:t>Programme</a:t>
            </a:r>
            <a:r>
              <a:rPr lang="en-US" b="1" dirty="0" smtClean="0">
                <a:latin typeface="Times New Roman"/>
                <a:cs typeface="Times New Roman"/>
              </a:rPr>
              <a:t> description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000108"/>
            <a:ext cx="8229600" cy="5638994"/>
          </a:xfrm>
        </p:spPr>
        <p:txBody>
          <a:bodyPr>
            <a:noAutofit/>
          </a:bodyPr>
          <a:lstStyle/>
          <a:p>
            <a:pPr marL="615950" lvl="0" indent="-61595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Geographical Demarcation Mapping for the vulnerable population was done through a well-trained survey team and uploaded in </a:t>
            </a:r>
            <a:r>
              <a:rPr lang="en-US" sz="2000" b="1" dirty="0" err="1" smtClean="0">
                <a:latin typeface="Times New Roman"/>
                <a:cs typeface="Times New Roman"/>
              </a:rPr>
              <a:t>MAPinr</a:t>
            </a:r>
            <a:r>
              <a:rPr lang="en-US" sz="2000" b="1" dirty="0" smtClean="0">
                <a:latin typeface="Times New Roman"/>
                <a:cs typeface="Times New Roman"/>
              </a:rPr>
              <a:t> app</a:t>
            </a:r>
            <a:r>
              <a:rPr lang="en-US" sz="2000" dirty="0" smtClean="0">
                <a:latin typeface="Times New Roman"/>
                <a:cs typeface="Times New Roman"/>
              </a:rPr>
              <a:t>, a user friendly software capable of data capturing and location point of interest (</a:t>
            </a:r>
            <a:r>
              <a:rPr lang="en-US" sz="2000" dirty="0" err="1" smtClean="0">
                <a:latin typeface="Times New Roman"/>
                <a:cs typeface="Times New Roman"/>
              </a:rPr>
              <a:t>viz</a:t>
            </a:r>
            <a:r>
              <a:rPr lang="en-US" sz="2000" dirty="0" smtClean="0">
                <a:latin typeface="Times New Roman"/>
                <a:cs typeface="Times New Roman"/>
              </a:rPr>
              <a:t> latitude and longitude). </a:t>
            </a:r>
          </a:p>
          <a:p>
            <a:pPr marL="615950" lvl="0" indent="-61595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The maps are developed with the details of slums and vulnerable area and population identification with Vulnerability Assessment index </a:t>
            </a:r>
            <a:r>
              <a:rPr lang="en-US" sz="2000" dirty="0" err="1" smtClean="0">
                <a:latin typeface="Times New Roman"/>
                <a:cs typeface="Times New Roman"/>
              </a:rPr>
              <a:t>ie</a:t>
            </a:r>
            <a:r>
              <a:rPr lang="en-US" sz="2000" dirty="0" smtClean="0">
                <a:latin typeface="Times New Roman"/>
                <a:cs typeface="Times New Roman"/>
              </a:rPr>
              <a:t>. Residential Vulnerability, Social Vulnerability, Occupational Vulnerability, Health Related Vulnerability. </a:t>
            </a:r>
          </a:p>
          <a:p>
            <a:pPr marL="615950" lvl="0" indent="-61595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Available health facility with buffer of Vulnerable area mapped &lt;1, 1-2, &gt;2 Km and are super-imposed, digitalized and plotted on GIS map. </a:t>
            </a:r>
          </a:p>
          <a:p>
            <a:pPr marL="615950" lvl="0" indent="-61595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/>
                <a:cs typeface="Times New Roman"/>
              </a:rPr>
              <a:t>GIS mapping helps in intersectional coordination of various departments like NULM shelters, Socio Economic caste census under </a:t>
            </a:r>
            <a:r>
              <a:rPr lang="en-US" sz="2000" dirty="0" err="1" smtClean="0">
                <a:latin typeface="Times New Roman"/>
                <a:cs typeface="Times New Roman"/>
              </a:rPr>
              <a:t>Ayushman</a:t>
            </a:r>
            <a:r>
              <a:rPr lang="en-US" sz="2000" dirty="0" smtClean="0">
                <a:latin typeface="Times New Roman"/>
                <a:cs typeface="Times New Roman"/>
              </a:rPr>
              <a:t> Bharat </a:t>
            </a:r>
            <a:r>
              <a:rPr lang="en-US" sz="2000" dirty="0" err="1" smtClean="0">
                <a:latin typeface="Times New Roman"/>
                <a:cs typeface="Times New Roman"/>
              </a:rPr>
              <a:t>Yojana</a:t>
            </a:r>
            <a:r>
              <a:rPr lang="en-US" sz="2000" dirty="0" smtClean="0">
                <a:latin typeface="Times New Roman"/>
                <a:cs typeface="Times New Roman"/>
              </a:rPr>
              <a:t>, Town planning department,</a:t>
            </a:r>
            <a:r>
              <a:rPr lang="en-IN" sz="2000" dirty="0" smtClean="0">
                <a:latin typeface="Times New Roman"/>
                <a:cs typeface="Times New Roman"/>
              </a:rPr>
              <a:t>Integrated Child Development Services department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08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Times New Roman" panose="02020603050405020304" pitchFamily="18" charset="0"/>
              </a:rPr>
              <a:t>GIS MAPPING AND VULNERABILITY ASSESSMENT PROCESS FLOW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5616" y="1749135"/>
            <a:ext cx="2420756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PRIMARY DATA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71700" y="2206335"/>
            <a:ext cx="0" cy="533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428750" y="2739735"/>
            <a:ext cx="14859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74604" y="3709544"/>
            <a:ext cx="2101251" cy="7995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VULNERABILITY ASSESSMENT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64773" y="3196935"/>
            <a:ext cx="0" cy="533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177145" y="1717961"/>
            <a:ext cx="25908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SECONDARY DATA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9595" y="2739735"/>
            <a:ext cx="14859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BASEMAP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39952" y="3706086"/>
            <a:ext cx="2470397" cy="6026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WARDBOUNDARY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10349" y="2819400"/>
            <a:ext cx="2000251" cy="762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JURISDICTION LIMIT</a:t>
            </a:r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 flipV="1">
            <a:off x="6610349" y="4007423"/>
            <a:ext cx="1000126" cy="346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10474" y="4010882"/>
            <a:ext cx="0" cy="139931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2545" y="4312219"/>
            <a:ext cx="0" cy="1136081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995936" y="5661248"/>
            <a:ext cx="2885859" cy="5715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FINAL OUTPUT IN GIS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164773" y="5410200"/>
            <a:ext cx="3419475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84246" y="5410200"/>
            <a:ext cx="2026228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10474" y="3581400"/>
            <a:ext cx="0" cy="42602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23728" y="4509120"/>
            <a:ext cx="0" cy="93610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08104" y="2204864"/>
            <a:ext cx="0" cy="533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08104" y="3212976"/>
            <a:ext cx="0" cy="533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doc_2018-10-29_11-14-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899592" cy="8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ea typeface="Verdana" pitchFamily="34" charset="0"/>
                <a:cs typeface="Times New Roman"/>
              </a:rPr>
              <a:t>Scope of work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Creation of a GIS based Spatial Data Base</a:t>
            </a:r>
          </a:p>
          <a:p>
            <a:pPr algn="just"/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Digitization Ward Boundaries ,PHC and Sector boundaries ( Scanning ,Geo reference and Digitization)</a:t>
            </a:r>
          </a:p>
          <a:p>
            <a:pPr algn="just"/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Digitization Vulnerable Pockets (Slums etc)</a:t>
            </a:r>
          </a:p>
          <a:p>
            <a:pPr algn="just"/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Marking of  PHCs</a:t>
            </a:r>
          </a:p>
          <a:p>
            <a:pPr algn="just"/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Collection of  Point of Interest (POI) using Mobile Application by capturing the Geo coordinates /Photo/ Descriptive reference text for Mapping Vulnerable locations</a:t>
            </a:r>
          </a:p>
        </p:txBody>
      </p:sp>
    </p:spTree>
    <p:extLst>
      <p:ext uri="{BB962C8B-B14F-4D97-AF65-F5344CB8AC3E}">
        <p14:creationId xmlns:p14="http://schemas.microsoft.com/office/powerpoint/2010/main" val="22834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en-US" sz="2800" dirty="0" smtClean="0">
                <a:latin typeface="Verdana" pitchFamily="34" charset="0"/>
                <a:ea typeface="Verdana" pitchFamily="34" charset="0"/>
              </a:rPr>
            </a:br>
            <a:r>
              <a:rPr lang="en-US" sz="2800" dirty="0" smtClean="0">
                <a:latin typeface="Verdana" pitchFamily="34" charset="0"/>
                <a:ea typeface="Verdana" pitchFamily="34" charset="0"/>
              </a:rPr>
              <a:t>Base </a:t>
            </a:r>
            <a:r>
              <a:rPr lang="en-US" sz="2800" dirty="0">
                <a:latin typeface="Verdana" pitchFamily="34" charset="0"/>
                <a:ea typeface="Verdana" pitchFamily="34" charset="0"/>
              </a:rPr>
              <a:t>Map Geo referenced and Digitized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10420" r="9908" b="5743"/>
          <a:stretch>
            <a:fillRect/>
          </a:stretch>
        </p:blipFill>
        <p:spPr bwMode="auto">
          <a:xfrm>
            <a:off x="981240" y="1196975"/>
            <a:ext cx="2881313" cy="18240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25344"/>
            <a:ext cx="827584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5696" y="306896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Source: ULB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584" y="6597352"/>
            <a:ext cx="8316416" cy="2606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616" y="64886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URBAN HEALTH MISSION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WD.jpg"/>
          <p:cNvPicPr>
            <a:picLocks noChangeAspect="1" noChangeArrowheads="1"/>
          </p:cNvPicPr>
          <p:nvPr/>
        </p:nvPicPr>
        <p:blipFill>
          <a:blip r:embed="rId3" cstate="print"/>
          <a:srcRect t="3261" r="61905" b="27174"/>
          <a:stretch>
            <a:fillRect/>
          </a:stretch>
        </p:blipFill>
        <p:spPr bwMode="auto">
          <a:xfrm>
            <a:off x="1214414" y="3357562"/>
            <a:ext cx="2971793" cy="3048006"/>
          </a:xfrm>
          <a:prstGeom prst="rect">
            <a:avLst/>
          </a:prstGeom>
          <a:noFill/>
        </p:spPr>
      </p:pic>
      <p:pic>
        <p:nvPicPr>
          <p:cNvPr id="1027" name="Picture 3" descr="H:\sc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4463356" cy="4652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4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Verdana" pitchFamily="34" charset="0"/>
                <a:ea typeface="Verdana" pitchFamily="34" charset="0"/>
              </a:rPr>
              <a:t>UPHC/Sector Boundary Geo referenced &amp;  Digitization</a:t>
            </a:r>
          </a:p>
        </p:txBody>
      </p:sp>
      <p:pic>
        <p:nvPicPr>
          <p:cNvPr id="5" name="Picture 2" descr="I:\Server Backup\Local DiskD\Infomaps Sharefolder\NUHM 29-09-15\Map Scanning\Ansari nagar\wd 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0" y="1844824"/>
            <a:ext cx="28083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Mdu Snapshot\Ansari Nagar Satellite 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5106868" cy="3902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5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Verdana" pitchFamily="34" charset="0"/>
                <a:ea typeface="Verdana" pitchFamily="34" charset="0"/>
              </a:rPr>
              <a:t>Field Confirmation of Boundaries</a:t>
            </a:r>
            <a:br>
              <a:rPr lang="en-US" sz="2800" dirty="0">
                <a:latin typeface="Verdana" pitchFamily="34" charset="0"/>
                <a:ea typeface="Verdana" pitchFamily="34" charset="0"/>
              </a:rPr>
            </a:br>
            <a:r>
              <a:rPr lang="en-US" sz="2800" dirty="0">
                <a:latin typeface="Verdana" pitchFamily="34" charset="0"/>
                <a:ea typeface="Verdana" pitchFamily="34" charset="0"/>
              </a:rPr>
              <a:t>Sorted out  Real time Jurisdiction Issues </a:t>
            </a:r>
            <a:endParaRPr lang="en-US" sz="28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125" y="1459055"/>
            <a:ext cx="4309850" cy="2690669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>
                <a:latin typeface="Times New Roman"/>
                <a:ea typeface="Verdana" pitchFamily="34" charset="0"/>
                <a:cs typeface="Times New Roman"/>
              </a:rPr>
              <a:t>Overlapping issues  in Boundaries cleared with the help of </a:t>
            </a:r>
            <a:r>
              <a:rPr lang="en-US" sz="2200" dirty="0" smtClean="0">
                <a:latin typeface="Times New Roman"/>
                <a:ea typeface="Verdana" pitchFamily="34" charset="0"/>
                <a:cs typeface="Times New Roman"/>
              </a:rPr>
              <a:t>officials</a:t>
            </a:r>
            <a:endParaRPr lang="en-US" sz="2200" dirty="0">
              <a:latin typeface="Times New Roman"/>
              <a:ea typeface="Verdana" pitchFamily="34" charset="0"/>
              <a:cs typeface="Times New Roman"/>
            </a:endParaRPr>
          </a:p>
          <a:p>
            <a:pPr eaLnBrk="1" hangingPunct="1"/>
            <a:r>
              <a:rPr lang="en-US" sz="2200" dirty="0">
                <a:latin typeface="Times New Roman"/>
                <a:ea typeface="Verdana" pitchFamily="34" charset="0"/>
                <a:cs typeface="Times New Roman"/>
              </a:rPr>
              <a:t>Un Served  Area  annexed to nearest UPHC</a:t>
            </a:r>
          </a:p>
          <a:p>
            <a:pPr eaLnBrk="1" hangingPunct="1"/>
            <a:r>
              <a:rPr lang="en-US" sz="2200" dirty="0">
                <a:latin typeface="Times New Roman"/>
                <a:ea typeface="Verdana" pitchFamily="34" charset="0"/>
                <a:cs typeface="Times New Roman"/>
              </a:rPr>
              <a:t>Also Vacant Land, Inhabitation Areas mapped to Nearest </a:t>
            </a:r>
            <a:r>
              <a:rPr lang="en-US" sz="2200" dirty="0" smtClean="0">
                <a:latin typeface="Times New Roman"/>
                <a:ea typeface="Verdana" pitchFamily="34" charset="0"/>
                <a:cs typeface="Times New Roman"/>
              </a:rPr>
              <a:t>PHC</a:t>
            </a:r>
            <a:endParaRPr lang="en-US" sz="2200" dirty="0">
              <a:latin typeface="Times New Roman"/>
              <a:ea typeface="Verdana" pitchFamily="34" charset="0"/>
              <a:cs typeface="Times New Roman"/>
            </a:endParaRPr>
          </a:p>
        </p:txBody>
      </p:sp>
      <p:pic>
        <p:nvPicPr>
          <p:cNvPr id="4098" name="Picture 2" descr="H:\Mdu Snapshot\Boundary Overlapping JPG.JPG"/>
          <p:cNvPicPr>
            <a:picLocks noChangeAspect="1" noChangeArrowheads="1"/>
          </p:cNvPicPr>
          <p:nvPr/>
        </p:nvPicPr>
        <p:blipFill>
          <a:blip r:embed="rId2" cstate="print"/>
          <a:srcRect l="2354"/>
          <a:stretch>
            <a:fillRect/>
          </a:stretch>
        </p:blipFill>
        <p:spPr bwMode="auto">
          <a:xfrm>
            <a:off x="4714876" y="1459056"/>
            <a:ext cx="2963606" cy="2003314"/>
          </a:xfrm>
          <a:prstGeom prst="rect">
            <a:avLst/>
          </a:prstGeom>
          <a:noFill/>
        </p:spPr>
      </p:pic>
      <p:pic>
        <p:nvPicPr>
          <p:cNvPr id="4099" name="Picture 3" descr="H:\Mdu Snapshot\Sector boundary correc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680" y="3739534"/>
            <a:ext cx="2238391" cy="1678793"/>
          </a:xfrm>
          <a:prstGeom prst="rect">
            <a:avLst/>
          </a:prstGeom>
          <a:noFill/>
        </p:spPr>
      </p:pic>
      <p:pic>
        <p:nvPicPr>
          <p:cNvPr id="4100" name="Picture 4" descr="H:\Mdu Snapshot\Unserved Ar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342" y="4572008"/>
            <a:ext cx="1768941" cy="1785950"/>
          </a:xfrm>
          <a:prstGeom prst="rect">
            <a:avLst/>
          </a:prstGeom>
          <a:noFill/>
        </p:spPr>
      </p:pic>
      <p:pic>
        <p:nvPicPr>
          <p:cNvPr id="4101" name="Picture 5" descr="H:\Mdu Snapshot\Unserved Area correc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1528" y="4710907"/>
            <a:ext cx="2104121" cy="157561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534090" y="292893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Overlapping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8682" y="582231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Overlapping Corrected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662" y="42148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Un Served  Area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14678" y="407194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</a:rPr>
              <a:t>Un Served  Area Corrected</a:t>
            </a:r>
          </a:p>
        </p:txBody>
      </p:sp>
    </p:spTree>
    <p:extLst>
      <p:ext uri="{BB962C8B-B14F-4D97-AF65-F5344CB8AC3E}">
        <p14:creationId xmlns:p14="http://schemas.microsoft.com/office/powerpoint/2010/main" val="38369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787</Words>
  <Application>Microsoft Office PowerPoint</Application>
  <PresentationFormat>On-screen Show (4:3)</PresentationFormat>
  <Paragraphs>127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GIS MAPPING AND VULNERABILITY ASSESSMENT  IN UPHCS OF MADURAI CORPORATION UNDER NUHM   Presented By  Tmt. Priya K SPM, NUHM Tamil Nadu</vt:lpstr>
      <vt:lpstr>Problem Statement</vt:lpstr>
      <vt:lpstr>PowerPoint Presentation</vt:lpstr>
      <vt:lpstr>Programme description</vt:lpstr>
      <vt:lpstr>GIS MAPPING AND VULNERABILITY ASSESSMENT PROCESS FLOW</vt:lpstr>
      <vt:lpstr>Scope of work</vt:lpstr>
      <vt:lpstr> Base Map Geo referenced and Digitized </vt:lpstr>
      <vt:lpstr>UPHC/Sector Boundary Geo referenced &amp;  Digitization</vt:lpstr>
      <vt:lpstr>Field Confirmation of Boundaries Sorted out  Real time Jurisdiction Issues </vt:lpstr>
      <vt:lpstr>POI Data Collection</vt:lpstr>
      <vt:lpstr>PowerPoint Presentation</vt:lpstr>
      <vt:lpstr>Used Mobile App for Locating POI</vt:lpstr>
      <vt:lpstr>GIS MAPPING </vt:lpstr>
      <vt:lpstr>List of POI</vt:lpstr>
      <vt:lpstr>Collected POI Migrated to GIS after QC </vt:lpstr>
      <vt:lpstr>POI Plotted Sample in a PHC</vt:lpstr>
      <vt:lpstr>Multi Layered Approach</vt:lpstr>
      <vt:lpstr>POI With Attributes</vt:lpstr>
      <vt:lpstr>Vulnerable location  Location Based Identification(Point)</vt:lpstr>
      <vt:lpstr>Vulnerable location  Area Based Identification</vt:lpstr>
      <vt:lpstr>GIS  ANALYSIS </vt:lpstr>
      <vt:lpstr>GIS  ANLAYSIS  Nearest Neighbour analysis </vt:lpstr>
      <vt:lpstr>Live Mapping Tool</vt:lpstr>
      <vt:lpstr>History Based Analysis ( a sample PHC data)</vt:lpstr>
      <vt:lpstr>Community Participatory Index for Mapping </vt:lpstr>
      <vt:lpstr>Way Forward</vt:lpstr>
      <vt:lpstr>PowerPoint Presentation</vt:lpstr>
      <vt:lpstr>COST ESTMATE FOR SCALABILITY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MAPPING AND VULNERABILITY ASSESSMENT  IN UPHCS OF MADURAI CORPORATION UNDER NUHM    Presented By  Dr.Darez Ahamed, I.A.S., Mission Director-NHM TN</dc:title>
  <dc:creator>Abhilash Adiththan</dc:creator>
  <cp:lastModifiedBy>USER</cp:lastModifiedBy>
  <cp:revision>17</cp:revision>
  <dcterms:created xsi:type="dcterms:W3CDTF">2018-10-29T06:11:35Z</dcterms:created>
  <dcterms:modified xsi:type="dcterms:W3CDTF">2018-11-01T04:10:21Z</dcterms:modified>
</cp:coreProperties>
</file>