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8678D-FD58-4797-8BFD-8C74BCCD965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72501-4EFB-457F-9120-93740F0460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/>
          <a:lstStyle/>
          <a:p>
            <a:pPr lvl="0"/>
            <a:endParaRPr lang="en-IN" dirty="0" smtClean="0"/>
          </a:p>
          <a:p>
            <a:pPr lvl="0"/>
            <a:r>
              <a:rPr lang="en-IN" dirty="0" smtClean="0"/>
              <a:t>Topic: </a:t>
            </a:r>
            <a:r>
              <a:rPr lang="en-IN" b="1" dirty="0" smtClean="0"/>
              <a:t>Replicable Practices and Innovation in Public Health care system in India.</a:t>
            </a:r>
            <a:endParaRPr lang="en-IN" b="1" dirty="0"/>
          </a:p>
          <a:p>
            <a:pPr lvl="0"/>
            <a:endParaRPr lang="en-IN" dirty="0" smtClean="0"/>
          </a:p>
          <a:p>
            <a:pPr lvl="0"/>
            <a:r>
              <a:rPr lang="en-IN" b="1" dirty="0" smtClean="0"/>
              <a:t>Title</a:t>
            </a:r>
            <a:r>
              <a:rPr lang="en-IN" dirty="0"/>
              <a:t>: Human </a:t>
            </a:r>
            <a:r>
              <a:rPr lang="en-IN" dirty="0" err="1"/>
              <a:t>Papilloma</a:t>
            </a:r>
            <a:r>
              <a:rPr lang="en-IN" dirty="0"/>
              <a:t> Virus Vaccine, </a:t>
            </a:r>
            <a:r>
              <a:rPr lang="en-IN" dirty="0" err="1"/>
              <a:t>Gardasil</a:t>
            </a:r>
            <a:r>
              <a:rPr lang="en-IN" dirty="0"/>
              <a:t>, Introduction in the State of Sikkim and subsequent inclusion in Routine Immunization Programme of the </a:t>
            </a:r>
            <a:r>
              <a:rPr lang="en-IN" dirty="0" smtClean="0"/>
              <a:t>State.</a:t>
            </a:r>
            <a:endParaRPr lang="en-IN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/>
              <a:t>A total of 1123 schools were covered during HPV vaccination drive.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97.85</a:t>
            </a:r>
            <a:r>
              <a:rPr lang="en-IN" dirty="0"/>
              <a:t>% of the beneficiaries were vaccinated in the 1</a:t>
            </a:r>
            <a:r>
              <a:rPr lang="en-IN" baseline="30000" dirty="0"/>
              <a:t>st</a:t>
            </a:r>
            <a:r>
              <a:rPr lang="en-IN" dirty="0"/>
              <a:t> round and 97.81% in the 2</a:t>
            </a:r>
            <a:r>
              <a:rPr lang="en-IN" baseline="30000" dirty="0"/>
              <a:t>nd</a:t>
            </a:r>
            <a:r>
              <a:rPr lang="en-IN" dirty="0"/>
              <a:t> round.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Total </a:t>
            </a:r>
            <a:r>
              <a:rPr lang="en-IN" dirty="0"/>
              <a:t>number of doses administrated were </a:t>
            </a:r>
            <a:r>
              <a:rPr lang="en-IN" dirty="0" smtClean="0"/>
              <a:t>59,443.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Total </a:t>
            </a:r>
            <a:r>
              <a:rPr lang="en-IN" smtClean="0"/>
              <a:t>expenditure incurred was </a:t>
            </a:r>
            <a:r>
              <a:rPr lang="en-IN" dirty="0"/>
              <a:t>of Rs.3.92 </a:t>
            </a:r>
            <a:r>
              <a:rPr lang="en-IN" dirty="0" err="1"/>
              <a:t>Crore</a:t>
            </a:r>
            <a:r>
              <a:rPr lang="en-IN" dirty="0"/>
              <a:t>.</a:t>
            </a:r>
          </a:p>
          <a:p>
            <a:pPr lvl="0"/>
            <a:endParaRPr lang="en-I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/>
          <a:lstStyle/>
          <a:p>
            <a:pPr lvl="0"/>
            <a:endParaRPr lang="en-IN" dirty="0" smtClean="0"/>
          </a:p>
          <a:p>
            <a:pPr lvl="0"/>
            <a:r>
              <a:rPr lang="en-IN" b="1" dirty="0" err="1" smtClean="0"/>
              <a:t>Introduction</a:t>
            </a:r>
            <a:r>
              <a:rPr lang="en-IN" dirty="0" err="1" smtClean="0"/>
              <a:t>:</a:t>
            </a:r>
            <a:r>
              <a:rPr lang="en-IN" dirty="0" err="1"/>
              <a:t>Cervical</a:t>
            </a:r>
            <a:r>
              <a:rPr lang="en-IN" dirty="0"/>
              <a:t> cancer is the </a:t>
            </a:r>
            <a:r>
              <a:rPr lang="en-IN" dirty="0" smtClean="0"/>
              <a:t>most </a:t>
            </a:r>
            <a:r>
              <a:rPr lang="en-IN" dirty="0"/>
              <a:t>common cancer in humans, the second most common cancer in women worldwide and the most </a:t>
            </a:r>
            <a:r>
              <a:rPr lang="en-IN" dirty="0" smtClean="0"/>
              <a:t>common </a:t>
            </a:r>
            <a:r>
              <a:rPr lang="en-IN" dirty="0"/>
              <a:t>cause of </a:t>
            </a:r>
            <a:r>
              <a:rPr lang="en-IN" dirty="0" smtClean="0"/>
              <a:t>death due to cancer </a:t>
            </a:r>
            <a:r>
              <a:rPr lang="en-IN" dirty="0"/>
              <a:t>in the developing </a:t>
            </a:r>
            <a:r>
              <a:rPr lang="en-IN" dirty="0" smtClean="0"/>
              <a:t>countries.</a:t>
            </a:r>
          </a:p>
          <a:p>
            <a:pPr lvl="0"/>
            <a:r>
              <a:rPr lang="en-IN" dirty="0"/>
              <a:t>In India, cervical cancer contributes to approximately 6–29% of all cancers in women</a:t>
            </a:r>
            <a:r>
              <a:rPr lang="en-IN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/>
          </a:bodyPr>
          <a:lstStyle/>
          <a:p>
            <a:pPr lvl="0"/>
            <a:endParaRPr lang="en-IN" dirty="0" smtClean="0"/>
          </a:p>
          <a:p>
            <a:r>
              <a:rPr lang="en-IN" dirty="0" smtClean="0"/>
              <a:t>ETIOLOGY: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Sexually </a:t>
            </a:r>
            <a:r>
              <a:rPr lang="en-IN" dirty="0"/>
              <a:t>transmitted human </a:t>
            </a:r>
            <a:r>
              <a:rPr lang="en-IN" dirty="0" err="1"/>
              <a:t>papilloma</a:t>
            </a:r>
            <a:r>
              <a:rPr lang="en-IN" dirty="0"/>
              <a:t> virus (HPV) infection is the most important risk factor for cervical intraepithelial </a:t>
            </a:r>
            <a:r>
              <a:rPr lang="en-IN" dirty="0" err="1"/>
              <a:t>neoplasia</a:t>
            </a:r>
            <a:r>
              <a:rPr lang="en-IN" dirty="0"/>
              <a:t> and invasive cervical cancer</a:t>
            </a:r>
            <a:r>
              <a:rPr lang="en-IN" dirty="0" smtClean="0"/>
              <a:t>.[</a:t>
            </a:r>
            <a:endParaRPr lang="en-IN" dirty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At </a:t>
            </a:r>
            <a:r>
              <a:rPr lang="en-IN" dirty="0"/>
              <a:t>any given time, about 6.6% of women in the general population are estimated to harbour cervical HPV infection.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HPV </a:t>
            </a:r>
            <a:r>
              <a:rPr lang="en-IN" dirty="0"/>
              <a:t>serotypes 16 and 18 account for nearly 76.7% of cervical cancer in India. </a:t>
            </a:r>
          </a:p>
          <a:p>
            <a:pPr lvl="0"/>
            <a:endParaRPr lang="en-I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/>
          </a:bodyPr>
          <a:lstStyle/>
          <a:p>
            <a:pPr lvl="0"/>
            <a:endParaRPr lang="en-IN" dirty="0" smtClean="0"/>
          </a:p>
          <a:p>
            <a:pPr lvl="0"/>
            <a:r>
              <a:rPr lang="en-IN" b="1" dirty="0"/>
              <a:t>Rationale of HPV vaccination in Sikkim</a:t>
            </a:r>
            <a:r>
              <a:rPr lang="en-IN" dirty="0"/>
              <a:t>: </a:t>
            </a:r>
            <a:endParaRPr lang="en-IN" dirty="0" smtClean="0"/>
          </a:p>
          <a:p>
            <a:pPr lvl="0"/>
            <a:r>
              <a:rPr lang="en-IN" dirty="0" smtClean="0"/>
              <a:t>In </a:t>
            </a:r>
            <a:r>
              <a:rPr lang="en-IN" dirty="0"/>
              <a:t>Sikkim, Ca Cervix is the 2nd leading cancer site among all cancer in women accounting for approximately 10% of all female cancer </a:t>
            </a:r>
            <a:r>
              <a:rPr lang="en-IN" dirty="0" smtClean="0"/>
              <a:t>cases.</a:t>
            </a:r>
          </a:p>
          <a:p>
            <a:pPr lvl="0"/>
            <a:r>
              <a:rPr lang="en-IN" dirty="0" smtClean="0"/>
              <a:t>As </a:t>
            </a:r>
            <a:r>
              <a:rPr lang="en-IN" dirty="0"/>
              <a:t>per PBCR, Sikkim report of 2015, total number of cancer cases in female </a:t>
            </a:r>
            <a:r>
              <a:rPr lang="en-IN" dirty="0" smtClean="0"/>
              <a:t>was 217</a:t>
            </a:r>
            <a:r>
              <a:rPr lang="en-IN" dirty="0"/>
              <a:t>, out which 25 cases are cervical. </a:t>
            </a:r>
            <a:endParaRPr lang="en-I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 fontScale="85000" lnSpcReduction="10000"/>
          </a:bodyPr>
          <a:lstStyle/>
          <a:p>
            <a:pPr lvl="0"/>
            <a:endParaRPr lang="en-IN" dirty="0" smtClean="0"/>
          </a:p>
          <a:p>
            <a:pPr lvl="0"/>
            <a:r>
              <a:rPr lang="en-IN" dirty="0" smtClean="0"/>
              <a:t>RATIONAL CONTD-</a:t>
            </a:r>
          </a:p>
          <a:p>
            <a:pPr lvl="0"/>
            <a:r>
              <a:rPr lang="en-IN" dirty="0" smtClean="0"/>
              <a:t>Though the number </a:t>
            </a:r>
            <a:r>
              <a:rPr lang="en-IN" dirty="0"/>
              <a:t>of </a:t>
            </a:r>
            <a:r>
              <a:rPr lang="en-IN" dirty="0" smtClean="0"/>
              <a:t>cases were small, major </a:t>
            </a:r>
            <a:r>
              <a:rPr lang="en-IN" dirty="0"/>
              <a:t>hurdles </a:t>
            </a:r>
            <a:r>
              <a:rPr lang="en-IN" dirty="0" smtClean="0"/>
              <a:t>encountered were:</a:t>
            </a:r>
            <a:endParaRPr lang="en-IN" dirty="0"/>
          </a:p>
          <a:p>
            <a:pPr lvl="0">
              <a:buFont typeface="Arial" pitchFamily="34" charset="0"/>
              <a:buChar char="•"/>
            </a:pPr>
            <a:r>
              <a:rPr lang="en-IN" dirty="0"/>
              <a:t>Absence of reliable and comprehensive cancer care facilities and </a:t>
            </a:r>
            <a:r>
              <a:rPr lang="en-IN" dirty="0" smtClean="0"/>
              <a:t>specialists in the state.</a:t>
            </a:r>
            <a:endParaRPr lang="en-IN" dirty="0" smtClean="0"/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Small </a:t>
            </a:r>
            <a:r>
              <a:rPr lang="en-IN" dirty="0"/>
              <a:t>number of cases in the state. Hence, creating extensive infrastructure within the state for a small population </a:t>
            </a:r>
            <a:r>
              <a:rPr lang="en-IN" dirty="0" smtClean="0"/>
              <a:t>were </a:t>
            </a:r>
            <a:r>
              <a:rPr lang="en-IN" dirty="0"/>
              <a:t>not be cost effective.</a:t>
            </a:r>
          </a:p>
          <a:p>
            <a:pPr lvl="0">
              <a:buFont typeface="Arial" pitchFamily="34" charset="0"/>
              <a:buChar char="•"/>
            </a:pPr>
            <a:r>
              <a:rPr lang="en-IN" dirty="0"/>
              <a:t>Compliance with cervical Pap smear screening </a:t>
            </a:r>
            <a:r>
              <a:rPr lang="en-IN" dirty="0" smtClean="0"/>
              <a:t>was low.</a:t>
            </a:r>
            <a:endParaRPr lang="en-IN" dirty="0"/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/>
              <a:t>P</a:t>
            </a:r>
            <a:r>
              <a:rPr lang="en-IN" dirty="0" smtClean="0"/>
              <a:t>atients </a:t>
            </a:r>
            <a:r>
              <a:rPr lang="en-IN" dirty="0"/>
              <a:t>come to treatment facilities when they are in an advanced stage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Patients had to be referred to higher centres outside State causing huge economic burden to Families.</a:t>
            </a:r>
            <a:endParaRPr lang="en-IN" dirty="0"/>
          </a:p>
          <a:p>
            <a:pPr lvl="0"/>
            <a:endParaRPr lang="en-I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/>
          </a:bodyPr>
          <a:lstStyle/>
          <a:p>
            <a:pPr lvl="0"/>
            <a:endParaRPr lang="en-IN" dirty="0" smtClean="0"/>
          </a:p>
          <a:p>
            <a:r>
              <a:rPr lang="en-IN" dirty="0"/>
              <a:t>Hence, </a:t>
            </a:r>
            <a:r>
              <a:rPr lang="en-IN" dirty="0" smtClean="0"/>
              <a:t>The need </a:t>
            </a:r>
            <a:r>
              <a:rPr lang="en-IN" dirty="0"/>
              <a:t>for a State-wide Immunization drive was felt.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First </a:t>
            </a:r>
            <a:r>
              <a:rPr lang="en-IN" dirty="0"/>
              <a:t>to vaccinate girls of 9-14 years age group, and subsequently to incorporate HPV Vaccine in Routine Immunization (RI) programme of the State.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/>
              <a:t>Govt. of Sikkim introduced HPV vaccine in campaign mode from 30</a:t>
            </a:r>
            <a:r>
              <a:rPr lang="en-IN" baseline="30000" dirty="0"/>
              <a:t>th</a:t>
            </a:r>
            <a:r>
              <a:rPr lang="en-IN" dirty="0"/>
              <a:t> Jul 2018, free of </a:t>
            </a:r>
            <a:r>
              <a:rPr lang="en-IN" dirty="0" smtClean="0"/>
              <a:t>cost, entirely from State Budget. </a:t>
            </a:r>
            <a:endParaRPr lang="en-IN" dirty="0"/>
          </a:p>
          <a:p>
            <a:pPr lvl="0"/>
            <a:endParaRPr lang="en-I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/>
          </a:bodyPr>
          <a:lstStyle/>
          <a:p>
            <a:pPr lvl="0"/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/>
              <a:t>The vaccine was procured through UNICEF supply division at GAVI </a:t>
            </a:r>
            <a:r>
              <a:rPr lang="en-IN" dirty="0" smtClean="0"/>
              <a:t>price.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/>
              <a:t>1</a:t>
            </a:r>
            <a:r>
              <a:rPr lang="en-IN" baseline="30000" dirty="0"/>
              <a:t>st</a:t>
            </a:r>
            <a:r>
              <a:rPr lang="en-IN" dirty="0"/>
              <a:t> dose of the vaccine was given to 9-14 years old girls of all Govt, Govt-aided and Private schools, including out-of-school girls of Sikkim.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The </a:t>
            </a:r>
            <a:r>
              <a:rPr lang="en-IN" dirty="0"/>
              <a:t>Vaccine-Delivery Strategy </a:t>
            </a:r>
            <a:r>
              <a:rPr lang="en-IN" dirty="0" smtClean="0"/>
              <a:t>was mixed one, That </a:t>
            </a:r>
            <a:r>
              <a:rPr lang="en-IN" dirty="0"/>
              <a:t>is, health-facility as well as school-based.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The </a:t>
            </a:r>
            <a:r>
              <a:rPr lang="en-IN" dirty="0"/>
              <a:t>1</a:t>
            </a:r>
            <a:r>
              <a:rPr lang="en-IN" baseline="30000" dirty="0"/>
              <a:t>st</a:t>
            </a:r>
            <a:r>
              <a:rPr lang="en-IN" dirty="0"/>
              <a:t> round activities continued till 14</a:t>
            </a:r>
            <a:r>
              <a:rPr lang="en-IN" baseline="30000" dirty="0"/>
              <a:t>th</a:t>
            </a:r>
            <a:r>
              <a:rPr lang="en-IN" dirty="0"/>
              <a:t> Aug 2018. 2</a:t>
            </a:r>
            <a:r>
              <a:rPr lang="en-IN" baseline="30000" dirty="0"/>
              <a:t>nd</a:t>
            </a:r>
            <a:r>
              <a:rPr lang="en-IN" dirty="0"/>
              <a:t> dose was administered from 23</a:t>
            </a:r>
            <a:r>
              <a:rPr lang="en-IN" baseline="30000" dirty="0"/>
              <a:t>rd</a:t>
            </a:r>
            <a:r>
              <a:rPr lang="en-IN" dirty="0"/>
              <a:t> Apr 2019 to 4</a:t>
            </a:r>
            <a:r>
              <a:rPr lang="en-IN" baseline="30000" dirty="0"/>
              <a:t>th</a:t>
            </a:r>
            <a:r>
              <a:rPr lang="en-IN" dirty="0"/>
              <a:t> May 2019.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 fontScale="92500" lnSpcReduction="10000"/>
          </a:bodyPr>
          <a:lstStyle/>
          <a:p>
            <a:pPr lvl="0"/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</a:p>
          <a:p>
            <a:pPr lvl="0"/>
            <a:r>
              <a:rPr lang="en-IN" b="1" dirty="0"/>
              <a:t>Human </a:t>
            </a:r>
            <a:r>
              <a:rPr lang="en-IN" b="1" dirty="0" smtClean="0"/>
              <a:t>Resources</a:t>
            </a:r>
            <a:r>
              <a:rPr lang="en-IN" dirty="0" smtClean="0"/>
              <a:t>: </a:t>
            </a:r>
            <a:r>
              <a:rPr lang="en-IN" dirty="0"/>
              <a:t>Existing HCWs and CHVs like ASHAs and AWWs were involved in the programme. 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dirty="0"/>
              <a:t>Trainings and workshops were undertaken with the health care workers and vaccination teams involved. Principals and Nodal Teachers from each school were given sensitization training regarding HPV vaccine. </a:t>
            </a:r>
            <a:endParaRPr lang="en-IN" dirty="0" smtClean="0"/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Also</a:t>
            </a:r>
            <a:r>
              <a:rPr lang="en-IN" dirty="0"/>
              <a:t>, Parent Teacher Meetings were held to resolve any issues and allay apprehensions related to a new vaccine being introduced in the State. </a:t>
            </a:r>
          </a:p>
          <a:p>
            <a:pPr>
              <a:buFont typeface="Arial" pitchFamily="34" charset="0"/>
              <a:buChar char="•"/>
            </a:pPr>
            <a:r>
              <a:rPr lang="en-IN" dirty="0"/>
              <a:t>Media sensitization was done with Press Conferences, LED Displays at prominent places. </a:t>
            </a: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429684" cy="6143668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pPr lvl="0"/>
            <a:r>
              <a:rPr lang="en-IN" b="1" dirty="0" smtClean="0"/>
              <a:t>AWARENESS GENERATION ACTIVITIES</a:t>
            </a:r>
            <a:r>
              <a:rPr lang="en-IN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IN" dirty="0"/>
              <a:t>Media sensitization was done with Press Conferences, LED Displays at prominent places. Banners, leaflets and posters being displayed and handed out.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Vaccine </a:t>
            </a:r>
            <a:r>
              <a:rPr lang="en-IN" dirty="0"/>
              <a:t>cards were distributed and advertisements were placed in local newspapers.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Radio </a:t>
            </a:r>
            <a:r>
              <a:rPr lang="en-IN" dirty="0"/>
              <a:t>spots were booked on FM/AIR on HPV. 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Also</a:t>
            </a:r>
            <a:r>
              <a:rPr lang="en-IN" dirty="0"/>
              <a:t>, appeal was made by the HCM regarding the Vaccine. </a:t>
            </a:r>
          </a:p>
          <a:p>
            <a:pPr lvl="0"/>
            <a:endParaRPr lang="en-I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649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10</cp:revision>
  <dcterms:created xsi:type="dcterms:W3CDTF">2021-01-04T03:30:51Z</dcterms:created>
  <dcterms:modified xsi:type="dcterms:W3CDTF">2021-01-04T04:27:21Z</dcterms:modified>
</cp:coreProperties>
</file>